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304" r:id="rId10"/>
    <p:sldId id="303" r:id="rId11"/>
    <p:sldId id="30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2" r:id="rId45"/>
    <p:sldId id="299" r:id="rId46"/>
    <p:sldId id="300" r:id="rId47"/>
    <p:sldId id="301" r:id="rId48"/>
    <p:sldId id="306" r:id="rId49"/>
  </p:sldIdLst>
  <p:sldSz cx="9144000" cy="5143500" type="screen16x9"/>
  <p:notesSz cx="6858000" cy="9144000"/>
  <p:embeddedFontLst>
    <p:embeddedFont>
      <p:font typeface="Barlow" panose="00000500000000000000" pitchFamily="2" charset="0"/>
      <p:regular r:id="rId51"/>
      <p:bold r:id="rId52"/>
      <p:italic r:id="rId53"/>
      <p:boldItalic r:id="rId54"/>
    </p:embeddedFont>
    <p:embeddedFont>
      <p:font typeface="Bebas Neue" panose="020B0606020202050201" pitchFamily="34" charset="0"/>
      <p:regular r:id="rId55"/>
    </p:embeddedFont>
    <p:embeddedFont>
      <p:font typeface="Corbel" panose="020B0503020204020204" pitchFamily="34" charset="0"/>
      <p:regular r:id="rId56"/>
      <p:bold r:id="rId57"/>
      <p:italic r:id="rId58"/>
      <p:boldItalic r:id="rId59"/>
    </p:embeddedFont>
    <p:embeddedFont>
      <p:font typeface="Manrope" panose="020B0604020202020204" charset="0"/>
      <p:regular r:id="rId60"/>
      <p:bold r:id="rId61"/>
    </p:embeddedFont>
    <p:embeddedFont>
      <p:font typeface="Roboto" panose="02000000000000000000"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hMGUj3wYwO5RU2fJBA7dVX6HVR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E95FBB-550F-453F-9638-13C44CE82BB3}">
  <a:tblStyle styleId="{44E95FBB-550F-453F-9638-13C44CE82BB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57" autoAdjust="0"/>
    <p:restoredTop sz="55875" autoAdjust="0"/>
  </p:normalViewPr>
  <p:slideViewPr>
    <p:cSldViewPr snapToGrid="0">
      <p:cViewPr varScale="1">
        <p:scale>
          <a:sx n="82" d="100"/>
          <a:sy n="82" d="100"/>
        </p:scale>
        <p:origin x="2052" y="60"/>
      </p:cViewPr>
      <p:guideLst>
        <p:guide orient="horz" pos="1620"/>
        <p:guide pos="2880"/>
      </p:guideLst>
    </p:cSldViewPr>
  </p:slideViewPr>
  <p:notesTextViewPr>
    <p:cViewPr>
      <p:scale>
        <a:sx n="1" d="1"/>
        <a:sy n="1" d="1"/>
      </p:scale>
      <p:origin x="0" y="0"/>
    </p:cViewPr>
  </p:notesTextViewPr>
  <p:sorterViewPr>
    <p:cViewPr>
      <p:scale>
        <a:sx n="150" d="100"/>
        <a:sy n="150" d="100"/>
      </p:scale>
      <p:origin x="0" y="-208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ncbi.nlm.nih.gov/pmc/articles/PMC7069817/"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7ec3bbf49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g17ec3bbf493_1_0: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a:p>
        </p:txBody>
      </p:sp>
      <p:sp>
        <p:nvSpPr>
          <p:cNvPr id="67" name="Google Shape;67;g17ec3bbf493_1_0: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 sz="1300"/>
              <a:t>1</a:t>
            </a:fld>
            <a:endParaRPr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A07DCB66-F139-4ECD-800A-AE725024F3B4}"/>
            </a:ext>
          </a:extLst>
        </p:cNvPr>
        <p:cNvGrpSpPr/>
        <p:nvPr/>
      </p:nvGrpSpPr>
      <p:grpSpPr>
        <a:xfrm>
          <a:off x="0" y="0"/>
          <a:ext cx="0" cy="0"/>
          <a:chOff x="0" y="0"/>
          <a:chExt cx="0" cy="0"/>
        </a:xfrm>
      </p:grpSpPr>
      <p:sp>
        <p:nvSpPr>
          <p:cNvPr id="171" name="Google Shape;171;g19352acb6a0_0_19:notes">
            <a:extLst>
              <a:ext uri="{FF2B5EF4-FFF2-40B4-BE49-F238E27FC236}">
                <a16:creationId xmlns:a16="http://schemas.microsoft.com/office/drawing/2014/main" id="{304D5216-A62B-B96A-B8D5-792C92E585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9352acb6a0_0_19:notes">
            <a:extLst>
              <a:ext uri="{FF2B5EF4-FFF2-40B4-BE49-F238E27FC236}">
                <a16:creationId xmlns:a16="http://schemas.microsoft.com/office/drawing/2014/main" id="{DCCCE0C0-1630-F5F3-8B36-6824818C2F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0858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5F0E45A9-5C84-F123-CB14-C360965DFAD3}"/>
            </a:ext>
          </a:extLst>
        </p:cNvPr>
        <p:cNvGrpSpPr/>
        <p:nvPr/>
      </p:nvGrpSpPr>
      <p:grpSpPr>
        <a:xfrm>
          <a:off x="0" y="0"/>
          <a:ext cx="0" cy="0"/>
          <a:chOff x="0" y="0"/>
          <a:chExt cx="0" cy="0"/>
        </a:xfrm>
      </p:grpSpPr>
      <p:sp>
        <p:nvSpPr>
          <p:cNvPr id="187" name="Google Shape;187;g19352acb6a0_0_49:notes">
            <a:extLst>
              <a:ext uri="{FF2B5EF4-FFF2-40B4-BE49-F238E27FC236}">
                <a16:creationId xmlns:a16="http://schemas.microsoft.com/office/drawing/2014/main" id="{C0D82A75-DE71-6CAF-D4CA-6159E81283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9352acb6a0_0_49:notes">
            <a:extLst>
              <a:ext uri="{FF2B5EF4-FFF2-40B4-BE49-F238E27FC236}">
                <a16:creationId xmlns:a16="http://schemas.microsoft.com/office/drawing/2014/main" id="{A99C6EF3-61EC-D516-95EC-BF5BEE3F3B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71705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9352acb6a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9352acb6a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9352acb6a0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9352acb6a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9352acb6a0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9352acb6a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a0075d301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a0075d301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4" name="Google Shape;27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85" name="Google Shape;28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99" name="Google Shape;29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2" name="Google Shape;31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26" name="Google Shape;32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dirty="0">
                <a:solidFill>
                  <a:schemeClr val="lt2"/>
                </a:solidFill>
              </a:rPr>
              <a:t>Image source: https://www.institutefordigitaltransformation.org/impact-of-digital-transformation-on-the-future-of-library-work/</a:t>
            </a:r>
          </a:p>
          <a:p>
            <a:pPr marL="0" lvl="0" indent="0" algn="l" rtl="0">
              <a:spcBef>
                <a:spcPts val="0"/>
              </a:spcBef>
              <a:spcAft>
                <a:spcPts val="0"/>
              </a:spcAft>
              <a:buNone/>
            </a:pPr>
            <a:endParaRPr dirty="0"/>
          </a:p>
        </p:txBody>
      </p:sp>
      <p:sp>
        <p:nvSpPr>
          <p:cNvPr id="341" name="Google Shape;34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8" name="Google Shape;34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a382b845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a382b845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120" marR="22415" lvl="0" indent="-1060" algn="l" rtl="0">
              <a:lnSpc>
                <a:spcPct val="95031"/>
              </a:lnSpc>
              <a:spcBef>
                <a:spcPts val="1200"/>
              </a:spcBef>
              <a:spcAft>
                <a:spcPts val="0"/>
              </a:spcAft>
              <a:buClr>
                <a:schemeClr val="dk1"/>
              </a:buClr>
              <a:buSzPts val="1100"/>
              <a:buFont typeface="Arial"/>
              <a:buNone/>
            </a:pPr>
            <a:endParaRPr sz="1200" dirty="0">
              <a:solidFill>
                <a:srgbClr val="333333"/>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a382b8453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a382b8453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75eb109fa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75eb109fa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a0075d301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a0075d301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a0075d30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a0075d30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a0075d3017_2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a0075d3017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f9557715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g1f9557715e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c1a8f139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6" name="Google Shape;406;g1c1a8f139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a0075d301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g1a0075d301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a0075d301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g1a0075d3017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a0075d3017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g1a0075d3017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a0075d3017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g1a0075d3017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35" name="Google Shape;43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f04a37cd2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f04a37cd2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f170c7f7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f170c7f7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f170c7f7e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f170c7f7e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a0075d3017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65" name="Google Shape;465;g1a0075d3017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f04a37cd2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dirty="0"/>
          </a:p>
        </p:txBody>
      </p:sp>
      <p:sp>
        <p:nvSpPr>
          <p:cNvPr id="471" name="Google Shape;471;g1f04a37cd2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a0075d3017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dirty="0"/>
          </a:p>
        </p:txBody>
      </p:sp>
      <p:sp>
        <p:nvSpPr>
          <p:cNvPr id="477" name="Google Shape;477;g1a0075d3017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a0075d3017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dirty="0"/>
          </a:p>
        </p:txBody>
      </p:sp>
      <p:sp>
        <p:nvSpPr>
          <p:cNvPr id="483" name="Google Shape;483;g1a0075d3017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a0075d3017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img src = https://ceo.umich.edu/wp-content/uploads/2020/06/IMG_9307-1920x960.jpg</a:t>
            </a:r>
            <a:endParaRPr dirty="0"/>
          </a:p>
        </p:txBody>
      </p:sp>
      <p:sp>
        <p:nvSpPr>
          <p:cNvPr id="489" name="Google Shape;489;g1a0075d3017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75eb109fa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75eb109fa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a6f30d5b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a6f30d5b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https://www.ncbi.nlm.nih.gov/pmc/articles/PMC7069817/</a:t>
            </a:r>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124791747b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124791747b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b="0" dirty="0">
              <a:effectLst/>
              <a:latin typeface="Roboto" panose="02000000000000000000" pitchFamily="2"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a:extLst>
            <a:ext uri="{FF2B5EF4-FFF2-40B4-BE49-F238E27FC236}">
              <a16:creationId xmlns:a16="http://schemas.microsoft.com/office/drawing/2014/main" id="{DADC27D2-15A4-D07D-DA55-0EFBC717E3A4}"/>
            </a:ext>
          </a:extLst>
        </p:cNvPr>
        <p:cNvGrpSpPr/>
        <p:nvPr/>
      </p:nvGrpSpPr>
      <p:grpSpPr>
        <a:xfrm>
          <a:off x="0" y="0"/>
          <a:ext cx="0" cy="0"/>
          <a:chOff x="0" y="0"/>
          <a:chExt cx="0" cy="0"/>
        </a:xfrm>
      </p:grpSpPr>
      <p:sp>
        <p:nvSpPr>
          <p:cNvPr id="505" name="Google Shape;505;g2124791747b_1_3:notes">
            <a:extLst>
              <a:ext uri="{FF2B5EF4-FFF2-40B4-BE49-F238E27FC236}">
                <a16:creationId xmlns:a16="http://schemas.microsoft.com/office/drawing/2014/main" id="{4F71560D-16DA-3F03-5348-E0EE5FA8B7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124791747b_1_3:notes">
            <a:extLst>
              <a:ext uri="{FF2B5EF4-FFF2-40B4-BE49-F238E27FC236}">
                <a16:creationId xmlns:a16="http://schemas.microsoft.com/office/drawing/2014/main" id="{9DE3C1B8-C0C4-42CE-548B-D02C9E3A9C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b="0" dirty="0">
              <a:effectLst/>
              <a:latin typeface="Roboto" panose="02000000000000000000" pitchFamily="2" charset="0"/>
            </a:endParaRPr>
          </a:p>
        </p:txBody>
      </p:sp>
    </p:spTree>
    <p:extLst>
      <p:ext uri="{BB962C8B-B14F-4D97-AF65-F5344CB8AC3E}">
        <p14:creationId xmlns:p14="http://schemas.microsoft.com/office/powerpoint/2010/main" val="3498948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124791747b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2124791747b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0263481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200263481b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4E0A11A3-1C50-58B5-202A-3A4C84CD9425}"/>
            </a:ext>
          </a:extLst>
        </p:cNvPr>
        <p:cNvGrpSpPr/>
        <p:nvPr/>
      </p:nvGrpSpPr>
      <p:grpSpPr>
        <a:xfrm>
          <a:off x="0" y="0"/>
          <a:ext cx="0" cy="0"/>
          <a:chOff x="0" y="0"/>
          <a:chExt cx="0" cy="0"/>
        </a:xfrm>
      </p:grpSpPr>
      <p:sp>
        <p:nvSpPr>
          <p:cNvPr id="151" name="Google Shape;151;g19352acb6a0_0_0:notes">
            <a:extLst>
              <a:ext uri="{FF2B5EF4-FFF2-40B4-BE49-F238E27FC236}">
                <a16:creationId xmlns:a16="http://schemas.microsoft.com/office/drawing/2014/main" id="{84D5A1A7-DFE9-9C0D-B9BB-653426F7C2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9352acb6a0_0_0:notes">
            <a:extLst>
              <a:ext uri="{FF2B5EF4-FFF2-40B4-BE49-F238E27FC236}">
                <a16:creationId xmlns:a16="http://schemas.microsoft.com/office/drawing/2014/main" id="{B8E56946-6790-1D9A-4B50-F188183E10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62524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9"/>
          <p:cNvPicPr preferRelativeResize="0"/>
          <p:nvPr/>
        </p:nvPicPr>
        <p:blipFill rotWithShape="1">
          <a:blip r:embed="rId2">
            <a:alphaModFix amt="76000"/>
          </a:blip>
          <a:srcRect l="8236" r="8228"/>
          <a:stretch/>
        </p:blipFill>
        <p:spPr>
          <a:xfrm>
            <a:off x="0" y="-90475"/>
            <a:ext cx="9144000" cy="5233975"/>
          </a:xfrm>
          <a:prstGeom prst="rect">
            <a:avLst/>
          </a:prstGeom>
          <a:noFill/>
          <a:ln>
            <a:noFill/>
          </a:ln>
        </p:spPr>
      </p:pic>
      <p:sp>
        <p:nvSpPr>
          <p:cNvPr id="11" name="Google Shape;11;p2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3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3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g17ec3bbf493_1_102"/>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8" name="Google Shape;58;g17ec3bbf493_1_102"/>
          <p:cNvSpPr txBox="1">
            <a:spLocks noGrp="1"/>
          </p:cNvSpPr>
          <p:nvPr>
            <p:ph type="body" idx="1"/>
          </p:nvPr>
        </p:nvSpPr>
        <p:spPr>
          <a:xfrm>
            <a:off x="857250" y="1543050"/>
            <a:ext cx="7404900" cy="3029100"/>
          </a:xfrm>
          <a:prstGeom prst="rect">
            <a:avLst/>
          </a:prstGeom>
          <a:noFill/>
          <a:ln>
            <a:noFill/>
          </a:ln>
        </p:spPr>
        <p:txBody>
          <a:bodyPr spcFirstLastPara="1" wrap="square" lIns="68575" tIns="34275" rIns="68575" bIns="34275" anchor="t" anchorCtr="0">
            <a:norm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59" name="Google Shape;59;g17ec3bbf493_1_102"/>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0" name="Google Shape;60;g17ec3bbf493_1_102"/>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1" name="Google Shape;61;g17ec3bbf493_1_102"/>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
        <p:nvSpPr>
          <p:cNvPr id="62" name="Google Shape;62;g17ec3bbf493_1_102"/>
          <p:cNvSpPr/>
          <p:nvPr/>
        </p:nvSpPr>
        <p:spPr>
          <a:xfrm>
            <a:off x="0" y="4596021"/>
            <a:ext cx="9144000" cy="544500"/>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pic>
        <p:nvPicPr>
          <p:cNvPr id="63" name="Google Shape;63;g17ec3bbf493_1_102" descr="Logo for the Network of the National Library of Medicine"/>
          <p:cNvPicPr preferRelativeResize="0"/>
          <p:nvPr/>
        </p:nvPicPr>
        <p:blipFill rotWithShape="1">
          <a:blip r:embed="rId2">
            <a:alphaModFix/>
          </a:blip>
          <a:srcRect/>
          <a:stretch/>
        </p:blipFill>
        <p:spPr>
          <a:xfrm>
            <a:off x="169454" y="4678974"/>
            <a:ext cx="2692888" cy="43205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 name="Google Shape;1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pic>
        <p:nvPicPr>
          <p:cNvPr id="19" name="Google Shape;19;p31"/>
          <p:cNvPicPr preferRelativeResize="0"/>
          <p:nvPr/>
        </p:nvPicPr>
        <p:blipFill rotWithShape="1">
          <a:blip r:embed="rId2">
            <a:alphaModFix amt="23000"/>
          </a:blip>
          <a:srcRect l="8236" t="1729" r="8228"/>
          <a:stretch/>
        </p:blipFill>
        <p:spPr>
          <a:xfrm>
            <a:off x="0" y="0"/>
            <a:ext cx="9144000" cy="5143500"/>
          </a:xfrm>
          <a:prstGeom prst="rect">
            <a:avLst/>
          </a:prstGeom>
          <a:noFill/>
          <a:ln>
            <a:noFill/>
          </a:ln>
        </p:spPr>
      </p:pic>
      <p:sp>
        <p:nvSpPr>
          <p:cNvPr id="20" name="Google Shape;20;p31"/>
          <p:cNvSpPr txBox="1">
            <a:spLocks noGrp="1"/>
          </p:cNvSpPr>
          <p:nvPr>
            <p:ph type="title"/>
          </p:nvPr>
        </p:nvSpPr>
        <p:spPr>
          <a:xfrm>
            <a:off x="-219150" y="2150850"/>
            <a:ext cx="9582300" cy="841800"/>
          </a:xfrm>
          <a:prstGeom prst="rect">
            <a:avLst/>
          </a:prstGeom>
          <a:solidFill>
            <a:srgbClr val="134F5C"/>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Clr>
                <a:schemeClr val="lt1"/>
              </a:buClr>
              <a:buSzPts val="4100"/>
              <a:buNone/>
              <a:defRPr sz="4100">
                <a:solidFill>
                  <a:schemeClr val="lt1"/>
                </a:solidFill>
              </a:defRPr>
            </a:lvl2pPr>
            <a:lvl3pPr lvl="2" algn="ctr">
              <a:lnSpc>
                <a:spcPct val="100000"/>
              </a:lnSpc>
              <a:spcBef>
                <a:spcPts val="0"/>
              </a:spcBef>
              <a:spcAft>
                <a:spcPts val="0"/>
              </a:spcAft>
              <a:buClr>
                <a:schemeClr val="lt1"/>
              </a:buClr>
              <a:buSzPts val="4100"/>
              <a:buNone/>
              <a:defRPr sz="4100">
                <a:solidFill>
                  <a:schemeClr val="lt1"/>
                </a:solidFill>
              </a:defRPr>
            </a:lvl3pPr>
            <a:lvl4pPr lvl="3" algn="ctr">
              <a:lnSpc>
                <a:spcPct val="100000"/>
              </a:lnSpc>
              <a:spcBef>
                <a:spcPts val="0"/>
              </a:spcBef>
              <a:spcAft>
                <a:spcPts val="0"/>
              </a:spcAft>
              <a:buClr>
                <a:schemeClr val="lt1"/>
              </a:buClr>
              <a:buSzPts val="4100"/>
              <a:buNone/>
              <a:defRPr sz="4100">
                <a:solidFill>
                  <a:schemeClr val="lt1"/>
                </a:solidFill>
              </a:defRPr>
            </a:lvl4pPr>
            <a:lvl5pPr lvl="4" algn="ctr">
              <a:lnSpc>
                <a:spcPct val="100000"/>
              </a:lnSpc>
              <a:spcBef>
                <a:spcPts val="0"/>
              </a:spcBef>
              <a:spcAft>
                <a:spcPts val="0"/>
              </a:spcAft>
              <a:buClr>
                <a:schemeClr val="lt1"/>
              </a:buClr>
              <a:buSzPts val="4100"/>
              <a:buNone/>
              <a:defRPr sz="4100">
                <a:solidFill>
                  <a:schemeClr val="lt1"/>
                </a:solidFill>
              </a:defRPr>
            </a:lvl5pPr>
            <a:lvl6pPr lvl="5" algn="ctr">
              <a:lnSpc>
                <a:spcPct val="100000"/>
              </a:lnSpc>
              <a:spcBef>
                <a:spcPts val="0"/>
              </a:spcBef>
              <a:spcAft>
                <a:spcPts val="0"/>
              </a:spcAft>
              <a:buClr>
                <a:schemeClr val="lt1"/>
              </a:buClr>
              <a:buSzPts val="4100"/>
              <a:buNone/>
              <a:defRPr sz="4100">
                <a:solidFill>
                  <a:schemeClr val="lt1"/>
                </a:solidFill>
              </a:defRPr>
            </a:lvl6pPr>
            <a:lvl7pPr lvl="6" algn="ctr">
              <a:lnSpc>
                <a:spcPct val="100000"/>
              </a:lnSpc>
              <a:spcBef>
                <a:spcPts val="0"/>
              </a:spcBef>
              <a:spcAft>
                <a:spcPts val="0"/>
              </a:spcAft>
              <a:buClr>
                <a:schemeClr val="lt1"/>
              </a:buClr>
              <a:buSzPts val="4100"/>
              <a:buNone/>
              <a:defRPr sz="4100">
                <a:solidFill>
                  <a:schemeClr val="lt1"/>
                </a:solidFill>
              </a:defRPr>
            </a:lvl7pPr>
            <a:lvl8pPr lvl="7" algn="ctr">
              <a:lnSpc>
                <a:spcPct val="100000"/>
              </a:lnSpc>
              <a:spcBef>
                <a:spcPts val="0"/>
              </a:spcBef>
              <a:spcAft>
                <a:spcPts val="0"/>
              </a:spcAft>
              <a:buClr>
                <a:schemeClr val="lt1"/>
              </a:buClr>
              <a:buSzPts val="4100"/>
              <a:buNone/>
              <a:defRPr sz="4100">
                <a:solidFill>
                  <a:schemeClr val="lt1"/>
                </a:solidFill>
              </a:defRPr>
            </a:lvl8pPr>
            <a:lvl9pPr lvl="8" algn="ctr">
              <a:lnSpc>
                <a:spcPct val="100000"/>
              </a:lnSpc>
              <a:spcBef>
                <a:spcPts val="0"/>
              </a:spcBef>
              <a:spcAft>
                <a:spcPts val="0"/>
              </a:spcAft>
              <a:buClr>
                <a:schemeClr val="lt1"/>
              </a:buClr>
              <a:buSzPts val="4100"/>
              <a:buNone/>
              <a:defRPr sz="4100">
                <a:solidFill>
                  <a:schemeClr val="lt1"/>
                </a:solidFill>
              </a:defRPr>
            </a:lvl9pPr>
          </a:lstStyle>
          <a:p>
            <a:endParaRPr/>
          </a:p>
        </p:txBody>
      </p:sp>
      <p:sp>
        <p:nvSpPr>
          <p:cNvPr id="21" name="Google Shape;21;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2"/>
        <p:cNvGrpSpPr/>
        <p:nvPr/>
      </p:nvGrpSpPr>
      <p:grpSpPr>
        <a:xfrm>
          <a:off x="0" y="0"/>
          <a:ext cx="0" cy="0"/>
          <a:chOff x="0" y="0"/>
          <a:chExt cx="0" cy="0"/>
        </a:xfrm>
      </p:grpSpPr>
      <p:pic>
        <p:nvPicPr>
          <p:cNvPr id="23" name="Google Shape;23;g1f170c7f7e3_0_174"/>
          <p:cNvPicPr preferRelativeResize="0"/>
          <p:nvPr/>
        </p:nvPicPr>
        <p:blipFill rotWithShape="1">
          <a:blip r:embed="rId2">
            <a:alphaModFix amt="76000"/>
          </a:blip>
          <a:srcRect l="8236" t="49408" r="8228"/>
          <a:stretch/>
        </p:blipFill>
        <p:spPr>
          <a:xfrm>
            <a:off x="0" y="2495550"/>
            <a:ext cx="9144000" cy="2647950"/>
          </a:xfrm>
          <a:prstGeom prst="rect">
            <a:avLst/>
          </a:prstGeom>
          <a:noFill/>
          <a:ln>
            <a:noFill/>
          </a:ln>
        </p:spPr>
      </p:pic>
      <p:sp>
        <p:nvSpPr>
          <p:cNvPr id="24" name="Google Shape;24;g1f170c7f7e3_0_17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5" name="Google Shape;25;g1f170c7f7e3_0_1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3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3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3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3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3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3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3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3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3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i="0" u="none" strike="noStrike" cap="none">
                <a:solidFill>
                  <a:schemeClr val="dk1"/>
                </a:solidFill>
                <a:latin typeface="Bebas Neue"/>
                <a:ea typeface="Bebas Neue"/>
                <a:cs typeface="Bebas Neue"/>
                <a:sym typeface="Bebas Neue"/>
              </a:defRPr>
            </a:lvl9pPr>
          </a:lstStyle>
          <a:p>
            <a:endParaRPr/>
          </a:p>
        </p:txBody>
      </p:sp>
      <p:sp>
        <p:nvSpPr>
          <p:cNvPr id="7" name="Google Shape;7;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55600" algn="l" rtl="0">
              <a:lnSpc>
                <a:spcPct val="115000"/>
              </a:lnSpc>
              <a:spcBef>
                <a:spcPts val="0"/>
              </a:spcBef>
              <a:spcAft>
                <a:spcPts val="0"/>
              </a:spcAft>
              <a:buClr>
                <a:schemeClr val="dk1"/>
              </a:buClr>
              <a:buSzPts val="2000"/>
              <a:buFont typeface="Barlow"/>
              <a:buChar char="●"/>
              <a:defRPr sz="2000" i="0" u="none" strike="noStrike" cap="none">
                <a:solidFill>
                  <a:schemeClr val="dk1"/>
                </a:solidFill>
                <a:latin typeface="Barlow"/>
                <a:ea typeface="Barlow"/>
                <a:cs typeface="Barlow"/>
                <a:sym typeface="Barlow"/>
              </a:defRPr>
            </a:lvl1pPr>
            <a:lvl2pPr marL="914400" marR="0" lvl="1"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2pPr>
            <a:lvl3pPr marL="1371600" marR="0" lvl="2"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3pPr>
            <a:lvl4pPr marL="1828800" marR="0" lvl="3"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4pPr>
            <a:lvl5pPr marL="2286000" marR="0" lvl="4"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5pPr>
            <a:lvl6pPr marL="2743200" marR="0" lvl="5"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6pPr>
            <a:lvl7pPr marL="3200400" marR="0" lvl="6"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7pPr>
            <a:lvl8pPr marL="3657600" marR="0" lvl="7"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8pPr>
            <a:lvl9pPr marL="4114800" marR="0" lvl="8" indent="-330200" algn="l" rtl="0">
              <a:lnSpc>
                <a:spcPct val="115000"/>
              </a:lnSpc>
              <a:spcBef>
                <a:spcPts val="0"/>
              </a:spcBef>
              <a:spcAft>
                <a:spcPts val="0"/>
              </a:spcAft>
              <a:buClr>
                <a:schemeClr val="dk1"/>
              </a:buClr>
              <a:buSzPts val="1600"/>
              <a:buFont typeface="Barlow"/>
              <a:buChar char="■"/>
              <a:defRPr sz="1600" i="0" u="none" strike="noStrike" cap="none">
                <a:solidFill>
                  <a:schemeClr val="dk1"/>
                </a:solidFill>
                <a:latin typeface="Barlow"/>
                <a:ea typeface="Barlow"/>
                <a:cs typeface="Barlow"/>
                <a:sym typeface="Barlow"/>
              </a:defRPr>
            </a:lvl9pPr>
          </a:lstStyle>
          <a:p>
            <a:endParaRPr/>
          </a:p>
        </p:txBody>
      </p:sp>
      <p:sp>
        <p:nvSpPr>
          <p:cNvPr id="8" name="Google Shape;8;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new.library.arizona.edu/about/organization"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g17ec3bbf493_1_0"/>
          <p:cNvSpPr txBox="1">
            <a:spLocks noGrp="1"/>
          </p:cNvSpPr>
          <p:nvPr>
            <p:ph type="ctrTitle"/>
          </p:nvPr>
        </p:nvSpPr>
        <p:spPr>
          <a:xfrm>
            <a:off x="311700" y="744575"/>
            <a:ext cx="8832300" cy="2052600"/>
          </a:xfrm>
          <a:prstGeom prst="rect">
            <a:avLst/>
          </a:prstGeom>
          <a:solidFill>
            <a:srgbClr val="134F5C"/>
          </a:solid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a:solidFill>
                  <a:schemeClr val="lt1"/>
                </a:solidFill>
              </a:rPr>
              <a:t>THE Research Data Services LANDSCAPE</a:t>
            </a:r>
            <a:endParaRPr>
              <a:solidFill>
                <a:schemeClr val="lt1"/>
              </a:solidFill>
            </a:endParaRPr>
          </a:p>
        </p:txBody>
      </p:sp>
      <p:sp>
        <p:nvSpPr>
          <p:cNvPr id="70" name="Google Shape;70;g17ec3bbf493_1_0"/>
          <p:cNvSpPr txBox="1">
            <a:spLocks noGrp="1"/>
          </p:cNvSpPr>
          <p:nvPr>
            <p:ph type="subTitle" idx="1"/>
          </p:nvPr>
        </p:nvSpPr>
        <p:spPr>
          <a:xfrm>
            <a:off x="311700" y="2834125"/>
            <a:ext cx="8832300" cy="633000"/>
          </a:xfrm>
          <a:prstGeom prst="rect">
            <a:avLst/>
          </a:prstGeom>
          <a:solidFill>
            <a:schemeClr val="dk1"/>
          </a:solidFill>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rPr>
              <a:t>How do you start and where does your library fit in?</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a:extLst>
            <a:ext uri="{FF2B5EF4-FFF2-40B4-BE49-F238E27FC236}">
              <a16:creationId xmlns:a16="http://schemas.microsoft.com/office/drawing/2014/main" id="{DEED2DE2-06F0-99A7-6354-A427AF99D2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9F5FCF-9D88-886E-8666-EC8D2659C991}"/>
              </a:ext>
            </a:extLst>
          </p:cNvPr>
          <p:cNvSpPr>
            <a:spLocks noGrp="1"/>
          </p:cNvSpPr>
          <p:nvPr>
            <p:ph type="title"/>
          </p:nvPr>
        </p:nvSpPr>
        <p:spPr>
          <a:xfrm>
            <a:off x="6105525" y="193081"/>
            <a:ext cx="2726775" cy="572700"/>
          </a:xfrm>
        </p:spPr>
        <p:txBody>
          <a:bodyPr>
            <a:normAutofit fontScale="90000"/>
          </a:bodyPr>
          <a:lstStyle/>
          <a:p>
            <a:r>
              <a:rPr lang="en-US" sz="2800" dirty="0">
                <a:latin typeface="Bebas Neue" panose="020B0604020202020204" charset="0"/>
              </a:rPr>
              <a:t>Levels of Services 1</a:t>
            </a:r>
            <a:br>
              <a:rPr lang="en-US" sz="2800" dirty="0">
                <a:latin typeface="Bebas Neue" panose="020B0604020202020204" charset="0"/>
              </a:rPr>
            </a:br>
            <a:endParaRPr lang="en-US" dirty="0"/>
          </a:p>
        </p:txBody>
      </p:sp>
      <p:pic>
        <p:nvPicPr>
          <p:cNvPr id="4" name="Picture 3" descr="First level of service is outreach.">
            <a:extLst>
              <a:ext uri="{FF2B5EF4-FFF2-40B4-BE49-F238E27FC236}">
                <a16:creationId xmlns:a16="http://schemas.microsoft.com/office/drawing/2014/main" id="{B0D10227-E519-4B1B-F46D-9BEDDF3D35C7}"/>
              </a:ext>
            </a:extLst>
          </p:cNvPr>
          <p:cNvPicPr>
            <a:picLocks noChangeAspect="1"/>
          </p:cNvPicPr>
          <p:nvPr/>
        </p:nvPicPr>
        <p:blipFill>
          <a:blip r:embed="rId3"/>
          <a:stretch>
            <a:fillRect/>
          </a:stretch>
        </p:blipFill>
        <p:spPr>
          <a:xfrm>
            <a:off x="0" y="840822"/>
            <a:ext cx="9144000" cy="2816311"/>
          </a:xfrm>
          <a:prstGeom prst="rect">
            <a:avLst/>
          </a:prstGeom>
        </p:spPr>
      </p:pic>
      <p:sp>
        <p:nvSpPr>
          <p:cNvPr id="174" name="Google Shape;174;g19352acb6a0_0_19">
            <a:extLst>
              <a:ext uri="{FF2B5EF4-FFF2-40B4-BE49-F238E27FC236}">
                <a16:creationId xmlns:a16="http://schemas.microsoft.com/office/drawing/2014/main" id="{DFCAA22B-67D2-5F80-35C9-73E6CB693A1C}"/>
              </a:ext>
            </a:extLst>
          </p:cNvPr>
          <p:cNvSpPr txBox="1"/>
          <p:nvPr/>
        </p:nvSpPr>
        <p:spPr>
          <a:xfrm>
            <a:off x="0" y="3732175"/>
            <a:ext cx="9144000" cy="1108800"/>
          </a:xfrm>
          <a:prstGeom prst="rect">
            <a:avLst/>
          </a:prstGeom>
          <a:solidFill>
            <a:srgbClr val="134F5C"/>
          </a:solidFill>
          <a:ln>
            <a:noFill/>
          </a:ln>
        </p:spPr>
        <p:txBody>
          <a:bodyPr spcFirstLastPara="1" wrap="square" lIns="91425" tIns="91425" rIns="91425" bIns="91425" anchor="t" anchorCtr="0">
            <a:spAutoFit/>
          </a:bodyPr>
          <a:lstStyle/>
          <a:p>
            <a:pPr marL="0" lvl="0" indent="0" algn="ctr" rtl="0">
              <a:lnSpc>
                <a:spcPct val="130909"/>
              </a:lnSpc>
              <a:spcBef>
                <a:spcPts val="0"/>
              </a:spcBef>
              <a:spcAft>
                <a:spcPts val="0"/>
              </a:spcAft>
              <a:buNone/>
            </a:pPr>
            <a:r>
              <a:rPr lang="en" sz="2600" b="1">
                <a:solidFill>
                  <a:schemeClr val="lt1"/>
                </a:solidFill>
                <a:latin typeface="Manrope"/>
                <a:ea typeface="Manrope"/>
                <a:cs typeface="Manrope"/>
                <a:sym typeface="Manrope"/>
              </a:rPr>
              <a:t>OUTREACH: </a:t>
            </a:r>
            <a:r>
              <a:rPr lang="en" sz="2600">
                <a:solidFill>
                  <a:schemeClr val="lt1"/>
                </a:solidFill>
                <a:latin typeface="Manrope"/>
                <a:ea typeface="Manrope"/>
                <a:cs typeface="Manrope"/>
                <a:sym typeface="Manrope"/>
              </a:rPr>
              <a:t>Raising awareness of open science / open data issues and policies that may affect researchers </a:t>
            </a:r>
            <a:endParaRPr sz="2600">
              <a:solidFill>
                <a:schemeClr val="lt1"/>
              </a:solidFill>
              <a:latin typeface="Manrope"/>
              <a:ea typeface="Manrope"/>
              <a:cs typeface="Manrope"/>
              <a:sym typeface="Manrope"/>
            </a:endParaRPr>
          </a:p>
        </p:txBody>
      </p:sp>
    </p:spTree>
    <p:extLst>
      <p:ext uri="{BB962C8B-B14F-4D97-AF65-F5344CB8AC3E}">
        <p14:creationId xmlns:p14="http://schemas.microsoft.com/office/powerpoint/2010/main" val="585902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2AFE7C2F-E419-DC60-7A8B-B0955FFBC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BF2D9-15A5-8FE5-292F-3935825E069C}"/>
              </a:ext>
            </a:extLst>
          </p:cNvPr>
          <p:cNvSpPr>
            <a:spLocks noGrp="1"/>
          </p:cNvSpPr>
          <p:nvPr>
            <p:ph type="title"/>
          </p:nvPr>
        </p:nvSpPr>
        <p:spPr>
          <a:xfrm>
            <a:off x="6515100" y="256550"/>
            <a:ext cx="2498175" cy="572700"/>
          </a:xfrm>
        </p:spPr>
        <p:txBody>
          <a:bodyPr>
            <a:normAutofit fontScale="90000"/>
          </a:bodyPr>
          <a:lstStyle/>
          <a:p>
            <a:r>
              <a:rPr lang="en-US" sz="2800" dirty="0">
                <a:latin typeface="Bebas Neue" panose="020B0604020202020204" charset="0"/>
              </a:rPr>
              <a:t>Levels of Services 2</a:t>
            </a:r>
            <a:br>
              <a:rPr lang="en-US" sz="2800" dirty="0">
                <a:latin typeface="Bebas Neue" panose="020B0604020202020204" charset="0"/>
              </a:rPr>
            </a:br>
            <a:endParaRPr lang="en-US" dirty="0"/>
          </a:p>
        </p:txBody>
      </p:sp>
      <p:sp>
        <p:nvSpPr>
          <p:cNvPr id="190" name="Google Shape;190;g19352acb6a0_0_49">
            <a:extLst>
              <a:ext uri="{FF2B5EF4-FFF2-40B4-BE49-F238E27FC236}">
                <a16:creationId xmlns:a16="http://schemas.microsoft.com/office/drawing/2014/main" id="{4B86B078-A088-B1F5-F4FF-6073C78FF82E}"/>
              </a:ext>
            </a:extLst>
          </p:cNvPr>
          <p:cNvSpPr txBox="1"/>
          <p:nvPr/>
        </p:nvSpPr>
        <p:spPr>
          <a:xfrm>
            <a:off x="0" y="3816275"/>
            <a:ext cx="9144000" cy="1002300"/>
          </a:xfrm>
          <a:prstGeom prst="rect">
            <a:avLst/>
          </a:prstGeom>
          <a:solidFill>
            <a:srgbClr val="00899B"/>
          </a:solidFill>
          <a:ln>
            <a:noFill/>
          </a:ln>
        </p:spPr>
        <p:txBody>
          <a:bodyPr spcFirstLastPara="1" wrap="square" lIns="91425" tIns="91425" rIns="91425" bIns="91425" anchor="t" anchorCtr="0">
            <a:spAutoFit/>
          </a:bodyPr>
          <a:lstStyle/>
          <a:p>
            <a:pPr marL="0" lvl="0" indent="0" algn="ctr" rtl="0">
              <a:lnSpc>
                <a:spcPct val="130909"/>
              </a:lnSpc>
              <a:spcBef>
                <a:spcPts val="0"/>
              </a:spcBef>
              <a:spcAft>
                <a:spcPts val="0"/>
              </a:spcAft>
              <a:buNone/>
            </a:pPr>
            <a:r>
              <a:rPr lang="en" sz="2300" b="1">
                <a:solidFill>
                  <a:schemeClr val="lt1"/>
                </a:solidFill>
                <a:latin typeface="Manrope"/>
                <a:ea typeface="Manrope"/>
                <a:cs typeface="Manrope"/>
                <a:sym typeface="Manrope"/>
              </a:rPr>
              <a:t>RESOURCE CREATION: </a:t>
            </a:r>
            <a:r>
              <a:rPr lang="en" sz="2300">
                <a:solidFill>
                  <a:schemeClr val="lt1"/>
                </a:solidFill>
                <a:latin typeface="Manrope"/>
                <a:ea typeface="Manrope"/>
                <a:cs typeface="Manrope"/>
                <a:sym typeface="Manrope"/>
              </a:rPr>
              <a:t>Compile resources relevant to data support &amp; create research guides to contextualize resources.</a:t>
            </a:r>
            <a:endParaRPr sz="2300">
              <a:solidFill>
                <a:schemeClr val="lt1"/>
              </a:solidFill>
              <a:latin typeface="Manrope"/>
              <a:ea typeface="Manrope"/>
              <a:cs typeface="Manrope"/>
              <a:sym typeface="Manrope"/>
            </a:endParaRPr>
          </a:p>
        </p:txBody>
      </p:sp>
      <p:pic>
        <p:nvPicPr>
          <p:cNvPr id="4" name="Picture 3" descr="Second level of service is resource creation.">
            <a:extLst>
              <a:ext uri="{FF2B5EF4-FFF2-40B4-BE49-F238E27FC236}">
                <a16:creationId xmlns:a16="http://schemas.microsoft.com/office/drawing/2014/main" id="{979970F5-27A4-188D-008A-08E5BF8BB384}"/>
              </a:ext>
            </a:extLst>
          </p:cNvPr>
          <p:cNvPicPr>
            <a:picLocks noChangeAspect="1"/>
          </p:cNvPicPr>
          <p:nvPr/>
        </p:nvPicPr>
        <p:blipFill>
          <a:blip r:embed="rId3"/>
          <a:stretch>
            <a:fillRect/>
          </a:stretch>
        </p:blipFill>
        <p:spPr>
          <a:xfrm>
            <a:off x="0" y="947299"/>
            <a:ext cx="9144000" cy="2750927"/>
          </a:xfrm>
          <a:prstGeom prst="rect">
            <a:avLst/>
          </a:prstGeom>
        </p:spPr>
      </p:pic>
    </p:spTree>
    <p:extLst>
      <p:ext uri="{BB962C8B-B14F-4D97-AF65-F5344CB8AC3E}">
        <p14:creationId xmlns:p14="http://schemas.microsoft.com/office/powerpoint/2010/main" val="1212791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 name="Title 1">
            <a:extLst>
              <a:ext uri="{FF2B5EF4-FFF2-40B4-BE49-F238E27FC236}">
                <a16:creationId xmlns:a16="http://schemas.microsoft.com/office/drawing/2014/main" id="{C01A7DF0-7766-C7D7-AC8C-36C76722666F}"/>
              </a:ext>
            </a:extLst>
          </p:cNvPr>
          <p:cNvSpPr>
            <a:spLocks noGrp="1"/>
          </p:cNvSpPr>
          <p:nvPr>
            <p:ph type="title"/>
          </p:nvPr>
        </p:nvSpPr>
        <p:spPr>
          <a:xfrm>
            <a:off x="6512475" y="185960"/>
            <a:ext cx="2383875" cy="572700"/>
          </a:xfrm>
        </p:spPr>
        <p:txBody>
          <a:bodyPr>
            <a:normAutofit fontScale="90000"/>
          </a:bodyPr>
          <a:lstStyle/>
          <a:p>
            <a:r>
              <a:rPr lang="en-US" sz="2800" dirty="0">
                <a:latin typeface="Bebas Neue" panose="020B0604020202020204" charset="0"/>
              </a:rPr>
              <a:t>Levels of Services 3</a:t>
            </a:r>
            <a:br>
              <a:rPr lang="en-US" sz="2800" dirty="0">
                <a:latin typeface="Bebas Neue" panose="020B0604020202020204" charset="0"/>
              </a:rPr>
            </a:br>
            <a:endParaRPr lang="en-US" dirty="0"/>
          </a:p>
        </p:txBody>
      </p:sp>
      <p:pic>
        <p:nvPicPr>
          <p:cNvPr id="4" name="Picture 3" descr="Third level of service is education.">
            <a:extLst>
              <a:ext uri="{FF2B5EF4-FFF2-40B4-BE49-F238E27FC236}">
                <a16:creationId xmlns:a16="http://schemas.microsoft.com/office/drawing/2014/main" id="{7D6EF573-E8F3-4D45-C8F8-AA0249354580}"/>
              </a:ext>
            </a:extLst>
          </p:cNvPr>
          <p:cNvPicPr>
            <a:picLocks noChangeAspect="1"/>
          </p:cNvPicPr>
          <p:nvPr/>
        </p:nvPicPr>
        <p:blipFill>
          <a:blip r:embed="rId3"/>
          <a:stretch>
            <a:fillRect/>
          </a:stretch>
        </p:blipFill>
        <p:spPr>
          <a:xfrm>
            <a:off x="29181" y="822054"/>
            <a:ext cx="9114819" cy="2638802"/>
          </a:xfrm>
          <a:prstGeom prst="rect">
            <a:avLst/>
          </a:prstGeom>
        </p:spPr>
      </p:pic>
      <p:sp>
        <p:nvSpPr>
          <p:cNvPr id="206" name="Google Shape;206;g19352acb6a0_0_34"/>
          <p:cNvSpPr txBox="1"/>
          <p:nvPr/>
        </p:nvSpPr>
        <p:spPr>
          <a:xfrm>
            <a:off x="0" y="3524250"/>
            <a:ext cx="9144000" cy="1293000"/>
          </a:xfrm>
          <a:prstGeom prst="rect">
            <a:avLst/>
          </a:prstGeom>
          <a:solidFill>
            <a:srgbClr val="134F5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rPr>
              <a:t>EDUCATION: </a:t>
            </a:r>
            <a:r>
              <a:rPr lang="en" sz="2400">
                <a:solidFill>
                  <a:schemeClr val="lt1"/>
                </a:solidFill>
              </a:rPr>
              <a:t>Develop and/or teach workshops, stand alone classes, and courses for curricular and non-curricular education. May include asynchronous or synchronous classes/materials.</a:t>
            </a:r>
            <a:endParaRPr sz="24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 name="Title 1">
            <a:extLst>
              <a:ext uri="{FF2B5EF4-FFF2-40B4-BE49-F238E27FC236}">
                <a16:creationId xmlns:a16="http://schemas.microsoft.com/office/drawing/2014/main" id="{4FF7B7E0-66FB-6DA4-F3F9-4B23793B39C2}"/>
              </a:ext>
            </a:extLst>
          </p:cNvPr>
          <p:cNvSpPr>
            <a:spLocks noGrp="1"/>
          </p:cNvSpPr>
          <p:nvPr>
            <p:ph type="title"/>
          </p:nvPr>
        </p:nvSpPr>
        <p:spPr>
          <a:xfrm>
            <a:off x="6389625" y="148321"/>
            <a:ext cx="2442675" cy="572700"/>
          </a:xfrm>
        </p:spPr>
        <p:txBody>
          <a:bodyPr>
            <a:normAutofit fontScale="90000"/>
          </a:bodyPr>
          <a:lstStyle/>
          <a:p>
            <a:r>
              <a:rPr lang="en-US" sz="2800" dirty="0">
                <a:latin typeface="Bebas Neue" panose="020B0604020202020204" charset="0"/>
              </a:rPr>
              <a:t>Levels of Services 4</a:t>
            </a:r>
            <a:br>
              <a:rPr lang="en-US" sz="2800" dirty="0">
                <a:latin typeface="Bebas Neue" panose="020B0604020202020204" charset="0"/>
              </a:rPr>
            </a:br>
            <a:endParaRPr lang="en-US" dirty="0"/>
          </a:p>
        </p:txBody>
      </p:sp>
      <p:pic>
        <p:nvPicPr>
          <p:cNvPr id="4" name="Picture 3" descr="Forth level of service is consultations.">
            <a:extLst>
              <a:ext uri="{FF2B5EF4-FFF2-40B4-BE49-F238E27FC236}">
                <a16:creationId xmlns:a16="http://schemas.microsoft.com/office/drawing/2014/main" id="{F9D8CE15-0CE2-DCE7-7CC2-DD859660F5DA}"/>
              </a:ext>
            </a:extLst>
          </p:cNvPr>
          <p:cNvPicPr>
            <a:picLocks noChangeAspect="1"/>
          </p:cNvPicPr>
          <p:nvPr/>
        </p:nvPicPr>
        <p:blipFill>
          <a:blip r:embed="rId3"/>
          <a:stretch>
            <a:fillRect/>
          </a:stretch>
        </p:blipFill>
        <p:spPr>
          <a:xfrm>
            <a:off x="0" y="785081"/>
            <a:ext cx="9144000" cy="2548669"/>
          </a:xfrm>
          <a:prstGeom prst="rect">
            <a:avLst/>
          </a:prstGeom>
        </p:spPr>
      </p:pic>
      <p:sp>
        <p:nvSpPr>
          <p:cNvPr id="222" name="Google Shape;222;g19352acb6a0_0_64"/>
          <p:cNvSpPr txBox="1"/>
          <p:nvPr/>
        </p:nvSpPr>
        <p:spPr>
          <a:xfrm>
            <a:off x="0" y="3333750"/>
            <a:ext cx="9144000" cy="1521300"/>
          </a:xfrm>
          <a:prstGeom prst="rect">
            <a:avLst/>
          </a:prstGeom>
          <a:solidFill>
            <a:srgbClr val="00899B"/>
          </a:solidFill>
          <a:ln>
            <a:noFill/>
          </a:ln>
        </p:spPr>
        <p:txBody>
          <a:bodyPr spcFirstLastPara="1" wrap="square" lIns="91425" tIns="91425" rIns="91425" bIns="91425" anchor="t" anchorCtr="0">
            <a:spAutoFit/>
          </a:bodyPr>
          <a:lstStyle/>
          <a:p>
            <a:pPr marL="0" lvl="0" indent="0" algn="l" rtl="0">
              <a:lnSpc>
                <a:spcPct val="130909"/>
              </a:lnSpc>
              <a:spcBef>
                <a:spcPts val="0"/>
              </a:spcBef>
              <a:spcAft>
                <a:spcPts val="0"/>
              </a:spcAft>
              <a:buNone/>
            </a:pPr>
            <a:r>
              <a:rPr lang="en" sz="2400" b="1">
                <a:solidFill>
                  <a:schemeClr val="lt1"/>
                </a:solidFill>
                <a:latin typeface="Barlow"/>
                <a:ea typeface="Barlow"/>
                <a:cs typeface="Barlow"/>
                <a:sym typeface="Barlow"/>
              </a:rPr>
              <a:t>CONSULTATIONS: </a:t>
            </a:r>
            <a:r>
              <a:rPr lang="en" sz="2400">
                <a:solidFill>
                  <a:schemeClr val="lt1"/>
                </a:solidFill>
                <a:latin typeface="Barlow"/>
                <a:ea typeface="Barlow"/>
                <a:cs typeface="Barlow"/>
                <a:sym typeface="Barlow"/>
              </a:rPr>
              <a:t>one-on-one with researchers, labs, departments to advise on and support data management best practices, OR </a:t>
            </a:r>
            <a:br>
              <a:rPr lang="en" sz="2400">
                <a:solidFill>
                  <a:schemeClr val="lt1"/>
                </a:solidFill>
                <a:latin typeface="Barlow"/>
                <a:ea typeface="Barlow"/>
                <a:cs typeface="Barlow"/>
                <a:sym typeface="Barlow"/>
              </a:rPr>
            </a:br>
            <a:r>
              <a:rPr lang="en" sz="2400">
                <a:solidFill>
                  <a:schemeClr val="lt1"/>
                </a:solidFill>
                <a:latin typeface="Barlow"/>
                <a:ea typeface="Barlow"/>
                <a:cs typeface="Barlow"/>
                <a:sym typeface="Barlow"/>
              </a:rPr>
              <a:t>to advise and troubleshoot on data cleaning, analysis, visualization.</a:t>
            </a:r>
            <a:endParaRPr sz="2400">
              <a:solidFill>
                <a:schemeClr val="lt1"/>
              </a:solidFill>
              <a:latin typeface="Barlow"/>
              <a:ea typeface="Barlow"/>
              <a:cs typeface="Barlow"/>
              <a:sym typeface="Barlow"/>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 name="Title 1">
            <a:extLst>
              <a:ext uri="{FF2B5EF4-FFF2-40B4-BE49-F238E27FC236}">
                <a16:creationId xmlns:a16="http://schemas.microsoft.com/office/drawing/2014/main" id="{CB5F6A05-AAAB-6E0D-D2E3-12F88777738C}"/>
              </a:ext>
            </a:extLst>
          </p:cNvPr>
          <p:cNvSpPr>
            <a:spLocks noGrp="1"/>
          </p:cNvSpPr>
          <p:nvPr>
            <p:ph type="title"/>
          </p:nvPr>
        </p:nvSpPr>
        <p:spPr>
          <a:xfrm>
            <a:off x="6210300" y="82524"/>
            <a:ext cx="2622000" cy="572700"/>
          </a:xfrm>
        </p:spPr>
        <p:txBody>
          <a:bodyPr>
            <a:normAutofit fontScale="90000"/>
          </a:bodyPr>
          <a:lstStyle/>
          <a:p>
            <a:r>
              <a:rPr lang="en-US" sz="2800" dirty="0">
                <a:latin typeface="Bebas Neue" panose="020B0604020202020204" charset="0"/>
              </a:rPr>
              <a:t>Levels of Services 5</a:t>
            </a:r>
            <a:br>
              <a:rPr lang="en-US" sz="2800" dirty="0">
                <a:latin typeface="Bebas Neue" panose="020B0604020202020204" charset="0"/>
              </a:rPr>
            </a:br>
            <a:endParaRPr lang="en-US" dirty="0"/>
          </a:p>
        </p:txBody>
      </p:sp>
      <p:pic>
        <p:nvPicPr>
          <p:cNvPr id="4" name="Picture 3" descr="Fifth level of service is infrastructure.">
            <a:extLst>
              <a:ext uri="{FF2B5EF4-FFF2-40B4-BE49-F238E27FC236}">
                <a16:creationId xmlns:a16="http://schemas.microsoft.com/office/drawing/2014/main" id="{F4DC32A2-A3DD-C0C3-3C70-E80347E8944D}"/>
              </a:ext>
            </a:extLst>
          </p:cNvPr>
          <p:cNvPicPr>
            <a:picLocks noChangeAspect="1"/>
          </p:cNvPicPr>
          <p:nvPr/>
        </p:nvPicPr>
        <p:blipFill>
          <a:blip r:embed="rId3"/>
          <a:stretch>
            <a:fillRect/>
          </a:stretch>
        </p:blipFill>
        <p:spPr>
          <a:xfrm>
            <a:off x="0" y="923993"/>
            <a:ext cx="9144000" cy="2490107"/>
          </a:xfrm>
          <a:prstGeom prst="rect">
            <a:avLst/>
          </a:prstGeom>
        </p:spPr>
      </p:pic>
      <p:sp>
        <p:nvSpPr>
          <p:cNvPr id="238" name="Google Shape;238;g19352acb6a0_0_79"/>
          <p:cNvSpPr txBox="1"/>
          <p:nvPr/>
        </p:nvSpPr>
        <p:spPr>
          <a:xfrm>
            <a:off x="0" y="3480775"/>
            <a:ext cx="9144000" cy="1410000"/>
          </a:xfrm>
          <a:prstGeom prst="rect">
            <a:avLst/>
          </a:prstGeom>
          <a:solidFill>
            <a:srgbClr val="134F5C"/>
          </a:solidFill>
          <a:ln>
            <a:noFill/>
          </a:ln>
        </p:spPr>
        <p:txBody>
          <a:bodyPr spcFirstLastPara="1" wrap="square" lIns="91425" tIns="91425" rIns="91425" bIns="91425" anchor="t" anchorCtr="0">
            <a:spAutoFit/>
          </a:bodyPr>
          <a:lstStyle/>
          <a:p>
            <a:pPr marL="0" lvl="0" indent="0" algn="l" rtl="0">
              <a:lnSpc>
                <a:spcPct val="130909"/>
              </a:lnSpc>
              <a:spcBef>
                <a:spcPts val="0"/>
              </a:spcBef>
              <a:spcAft>
                <a:spcPts val="0"/>
              </a:spcAft>
              <a:buNone/>
            </a:pPr>
            <a:r>
              <a:rPr lang="en" sz="2200" b="1" dirty="0">
                <a:solidFill>
                  <a:schemeClr val="lt1"/>
                </a:solidFill>
                <a:latin typeface="Barlow"/>
                <a:ea typeface="Barlow"/>
                <a:cs typeface="Barlow"/>
                <a:sym typeface="Barlow"/>
              </a:rPr>
              <a:t>INFRASTRUCTURE:</a:t>
            </a:r>
            <a:r>
              <a:rPr lang="en" sz="2200" dirty="0">
                <a:solidFill>
                  <a:schemeClr val="lt1"/>
                </a:solidFill>
                <a:latin typeface="Barlow"/>
                <a:ea typeface="Barlow"/>
                <a:cs typeface="Barlow"/>
                <a:sym typeface="Barlow"/>
              </a:rPr>
              <a:t> Develop and/or support policies and technical capabilities, including a data catalog or data repository, high performance computing, lab space, software and virtual computing access.</a:t>
            </a:r>
            <a:endParaRPr sz="2200" dirty="0">
              <a:solidFill>
                <a:schemeClr val="lt1"/>
              </a:solidFill>
              <a:latin typeface="Barlow"/>
              <a:ea typeface="Barlow"/>
              <a:cs typeface="Barlow"/>
              <a:sym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1a0075d3017_0_44"/>
          <p:cNvSpPr txBox="1">
            <a:spLocks noGrp="1"/>
          </p:cNvSpPr>
          <p:nvPr>
            <p:ph type="title"/>
          </p:nvPr>
        </p:nvSpPr>
        <p:spPr>
          <a:xfrm>
            <a:off x="311700" y="453414"/>
            <a:ext cx="4260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MANY Potential Services</a:t>
            </a:r>
            <a:endParaRPr/>
          </a:p>
        </p:txBody>
      </p:sp>
      <p:sp>
        <p:nvSpPr>
          <p:cNvPr id="255" name="Google Shape;255;g1a0075d3017_0_44"/>
          <p:cNvSpPr/>
          <p:nvPr/>
        </p:nvSpPr>
        <p:spPr>
          <a:xfrm>
            <a:off x="786137" y="1599175"/>
            <a:ext cx="2004000" cy="1246500"/>
          </a:xfrm>
          <a:prstGeom prst="roundRect">
            <a:avLst>
              <a:gd name="adj" fmla="val 16667"/>
            </a:avLst>
          </a:prstGeom>
          <a:noFill/>
          <a:ln w="9525" cap="flat" cmpd="sng">
            <a:solidFill>
              <a:srgbClr val="D0E0E3"/>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dirty="0">
                <a:latin typeface="Barlow"/>
                <a:ea typeface="Barlow"/>
                <a:cs typeface="Barlow"/>
                <a:sym typeface="Barlow"/>
              </a:rPr>
              <a:t>Plan &amp; Design</a:t>
            </a:r>
            <a:r>
              <a:rPr lang="en" dirty="0">
                <a:latin typeface="Barlow"/>
                <a:ea typeface="Barlow"/>
                <a:cs typeface="Barlow"/>
                <a:sym typeface="Barlow"/>
              </a:rPr>
              <a:t> </a:t>
            </a:r>
            <a:endParaRPr dirty="0">
              <a:latin typeface="Barlow"/>
              <a:ea typeface="Barlow"/>
              <a:cs typeface="Barlow"/>
              <a:sym typeface="Barlow"/>
            </a:endParaRPr>
          </a:p>
          <a:p>
            <a:pPr marL="0" lvl="0" indent="0" algn="l" rtl="0">
              <a:spcBef>
                <a:spcPts val="0"/>
              </a:spcBef>
              <a:spcAft>
                <a:spcPts val="0"/>
              </a:spcAft>
              <a:buNone/>
            </a:pPr>
            <a:r>
              <a:rPr lang="en" dirty="0">
                <a:latin typeface="Barlow"/>
                <a:ea typeface="Barlow"/>
                <a:cs typeface="Barlow"/>
                <a:sym typeface="Barlow"/>
              </a:rPr>
              <a:t>DMPs/DMSPs</a:t>
            </a:r>
            <a:endParaRPr dirty="0">
              <a:latin typeface="Barlow"/>
              <a:ea typeface="Barlow"/>
              <a:cs typeface="Barlow"/>
              <a:sym typeface="Barlow"/>
            </a:endParaRPr>
          </a:p>
          <a:p>
            <a:pPr marL="0" lvl="0" indent="0" algn="l" rtl="0">
              <a:spcBef>
                <a:spcPts val="0"/>
              </a:spcBef>
              <a:spcAft>
                <a:spcPts val="0"/>
              </a:spcAft>
              <a:buNone/>
            </a:pPr>
            <a:r>
              <a:rPr lang="en" dirty="0">
                <a:latin typeface="Barlow"/>
                <a:ea typeface="Barlow"/>
                <a:cs typeface="Barlow"/>
                <a:sym typeface="Barlow"/>
              </a:rPr>
              <a:t>Metadata Documentation</a:t>
            </a:r>
            <a:endParaRPr dirty="0">
              <a:latin typeface="Barlow"/>
              <a:ea typeface="Barlow"/>
              <a:cs typeface="Barlow"/>
              <a:sym typeface="Barlow"/>
            </a:endParaRPr>
          </a:p>
          <a:p>
            <a:pPr marL="0" lvl="0" indent="0" algn="l" rtl="0">
              <a:spcBef>
                <a:spcPts val="0"/>
              </a:spcBef>
              <a:spcAft>
                <a:spcPts val="0"/>
              </a:spcAft>
              <a:buNone/>
            </a:pPr>
            <a:r>
              <a:rPr lang="en" dirty="0">
                <a:latin typeface="Barlow"/>
                <a:ea typeface="Barlow"/>
                <a:cs typeface="Barlow"/>
                <a:sym typeface="Barlow"/>
              </a:rPr>
              <a:t>Use agreements</a:t>
            </a:r>
            <a:endParaRPr dirty="0">
              <a:latin typeface="Barlow"/>
              <a:ea typeface="Barlow"/>
              <a:cs typeface="Barlow"/>
              <a:sym typeface="Barlow"/>
            </a:endParaRPr>
          </a:p>
        </p:txBody>
      </p:sp>
      <p:sp>
        <p:nvSpPr>
          <p:cNvPr id="261" name="Google Shape;261;g1a0075d3017_0_44" descr="arrow pointing to next service">
            <a:extLst>
              <a:ext uri="{C183D7F6-B498-43B3-948B-1728B52AA6E4}">
                <adec:decorative xmlns:adec="http://schemas.microsoft.com/office/drawing/2017/decorative" val="0"/>
              </a:ext>
            </a:extLst>
          </p:cNvPr>
          <p:cNvSpPr/>
          <p:nvPr/>
        </p:nvSpPr>
        <p:spPr>
          <a:xfrm>
            <a:off x="2970044" y="2142925"/>
            <a:ext cx="408600" cy="159000"/>
          </a:xfrm>
          <a:prstGeom prst="rightArrow">
            <a:avLst>
              <a:gd name="adj1" fmla="val 50000"/>
              <a:gd name="adj2" fmla="val 50000"/>
            </a:avLst>
          </a:pr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p:txBody>
      </p:sp>
      <p:sp>
        <p:nvSpPr>
          <p:cNvPr id="256" name="Google Shape;256;g1a0075d3017_0_44"/>
          <p:cNvSpPr/>
          <p:nvPr/>
        </p:nvSpPr>
        <p:spPr>
          <a:xfrm>
            <a:off x="3623362" y="1599175"/>
            <a:ext cx="2004000" cy="1246500"/>
          </a:xfrm>
          <a:prstGeom prst="roundRect">
            <a:avLst>
              <a:gd name="adj" fmla="val 16667"/>
            </a:avLst>
          </a:prstGeom>
          <a:noFill/>
          <a:ln w="952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latin typeface="Barlow"/>
                <a:ea typeface="Barlow"/>
                <a:cs typeface="Barlow"/>
                <a:sym typeface="Barlow"/>
              </a:rPr>
              <a:t>Collect &amp; Create</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File Naming</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Version Control</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README</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Directory Structure</a:t>
            </a:r>
            <a:endParaRPr>
              <a:latin typeface="Barlow"/>
              <a:ea typeface="Barlow"/>
              <a:cs typeface="Barlow"/>
              <a:sym typeface="Barlow"/>
            </a:endParaRPr>
          </a:p>
        </p:txBody>
      </p:sp>
      <p:sp>
        <p:nvSpPr>
          <p:cNvPr id="262" name="Google Shape;262;g1a0075d3017_0_44" descr="arrow pointing to next service">
            <a:extLst>
              <a:ext uri="{C183D7F6-B498-43B3-948B-1728B52AA6E4}">
                <adec:decorative xmlns:adec="http://schemas.microsoft.com/office/drawing/2017/decorative" val="0"/>
              </a:ext>
            </a:extLst>
          </p:cNvPr>
          <p:cNvSpPr/>
          <p:nvPr/>
        </p:nvSpPr>
        <p:spPr>
          <a:xfrm>
            <a:off x="5857313" y="2142925"/>
            <a:ext cx="408600" cy="159000"/>
          </a:xfrm>
          <a:prstGeom prst="rightArrow">
            <a:avLst>
              <a:gd name="adj1" fmla="val 50000"/>
              <a:gd name="adj2" fmla="val 50000"/>
            </a:avLst>
          </a:prstGeom>
          <a:solidFill>
            <a:srgbClr val="A2C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Barlow"/>
              <a:ea typeface="Barlow"/>
              <a:cs typeface="Barlow"/>
              <a:sym typeface="Barlow"/>
            </a:endParaRPr>
          </a:p>
        </p:txBody>
      </p:sp>
      <p:sp>
        <p:nvSpPr>
          <p:cNvPr id="257" name="Google Shape;257;g1a0075d3017_0_44"/>
          <p:cNvSpPr/>
          <p:nvPr/>
        </p:nvSpPr>
        <p:spPr>
          <a:xfrm>
            <a:off x="6542300" y="1599175"/>
            <a:ext cx="2106300" cy="1246500"/>
          </a:xfrm>
          <a:prstGeom prst="roundRect">
            <a:avLst>
              <a:gd name="adj" fmla="val 16667"/>
            </a:avLst>
          </a:prstGeom>
          <a:no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latin typeface="Barlow"/>
                <a:ea typeface="Barlow"/>
                <a:cs typeface="Barlow"/>
                <a:sym typeface="Barlow"/>
              </a:rPr>
              <a:t>Analyze &amp; Collaborate</a:t>
            </a:r>
            <a:endParaRPr b="1">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Data Cleaning </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Lab notes </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Software</a:t>
            </a:r>
            <a:endParaRPr>
              <a:latin typeface="Barlow"/>
              <a:ea typeface="Barlow"/>
              <a:cs typeface="Barlow"/>
              <a:sym typeface="Barlow"/>
            </a:endParaRPr>
          </a:p>
        </p:txBody>
      </p:sp>
      <p:sp>
        <p:nvSpPr>
          <p:cNvPr id="263" name="Google Shape;263;g1a0075d3017_0_44" descr="arrow pointing to next service"/>
          <p:cNvSpPr/>
          <p:nvPr/>
        </p:nvSpPr>
        <p:spPr>
          <a:xfrm>
            <a:off x="7527350" y="2997538"/>
            <a:ext cx="136200" cy="303600"/>
          </a:xfrm>
          <a:prstGeom prst="downArrow">
            <a:avLst>
              <a:gd name="adj1" fmla="val 50000"/>
              <a:gd name="adj2" fmla="val 50000"/>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p:txBody>
      </p:sp>
      <p:sp>
        <p:nvSpPr>
          <p:cNvPr id="258" name="Google Shape;258;g1a0075d3017_0_44"/>
          <p:cNvSpPr/>
          <p:nvPr/>
        </p:nvSpPr>
        <p:spPr>
          <a:xfrm>
            <a:off x="6593450" y="3457750"/>
            <a:ext cx="2004000" cy="1246500"/>
          </a:xfrm>
          <a:prstGeom prst="roundRect">
            <a:avLst>
              <a:gd name="adj" fmla="val 16667"/>
            </a:avLst>
          </a:prstGeom>
          <a:no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Barlow"/>
                <a:ea typeface="Barlow"/>
                <a:cs typeface="Barlow"/>
                <a:sym typeface="Barlow"/>
              </a:rPr>
              <a:t>Evaluate &amp; Archive</a:t>
            </a:r>
            <a:endParaRPr b="1">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Data Retention</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Intellectual Property</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Archives &amp; Records</a:t>
            </a:r>
            <a:endParaRPr>
              <a:latin typeface="Barlow"/>
              <a:ea typeface="Barlow"/>
              <a:cs typeface="Barlow"/>
              <a:sym typeface="Barlow"/>
            </a:endParaRPr>
          </a:p>
        </p:txBody>
      </p:sp>
      <p:sp>
        <p:nvSpPr>
          <p:cNvPr id="264" name="Google Shape;264;g1a0075d3017_0_44" descr="arrow pointing to next service"/>
          <p:cNvSpPr/>
          <p:nvPr/>
        </p:nvSpPr>
        <p:spPr>
          <a:xfrm>
            <a:off x="5857313" y="4001500"/>
            <a:ext cx="408600" cy="159000"/>
          </a:xfrm>
          <a:prstGeom prst="leftArrow">
            <a:avLst>
              <a:gd name="adj1" fmla="val 50000"/>
              <a:gd name="adj2" fmla="val 50000"/>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p:txBody>
      </p:sp>
      <p:sp>
        <p:nvSpPr>
          <p:cNvPr id="259" name="Google Shape;259;g1a0075d3017_0_44"/>
          <p:cNvSpPr/>
          <p:nvPr/>
        </p:nvSpPr>
        <p:spPr>
          <a:xfrm>
            <a:off x="3623362" y="3457750"/>
            <a:ext cx="2004000" cy="1246500"/>
          </a:xfrm>
          <a:prstGeom prst="roundRect">
            <a:avLst>
              <a:gd name="adj" fmla="val 16667"/>
            </a:avLst>
          </a:pr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latin typeface="Barlow"/>
                <a:ea typeface="Barlow"/>
                <a:cs typeface="Barlow"/>
                <a:sym typeface="Barlow"/>
              </a:rPr>
              <a:t>Share &amp; Disseminate </a:t>
            </a:r>
            <a:endParaRPr b="1">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Data Repositories</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Data Sharing</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Pre-prints</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Scholarly Outputs</a:t>
            </a:r>
            <a:endParaRPr>
              <a:latin typeface="Barlow"/>
              <a:ea typeface="Barlow"/>
              <a:cs typeface="Barlow"/>
              <a:sym typeface="Barlow"/>
            </a:endParaRPr>
          </a:p>
        </p:txBody>
      </p:sp>
      <p:sp>
        <p:nvSpPr>
          <p:cNvPr id="265" name="Google Shape;265;g1a0075d3017_0_44" descr="arrow pointing to next service"/>
          <p:cNvSpPr/>
          <p:nvPr/>
        </p:nvSpPr>
        <p:spPr>
          <a:xfrm>
            <a:off x="2970044" y="4001500"/>
            <a:ext cx="408600" cy="159000"/>
          </a:xfrm>
          <a:prstGeom prst="leftArrow">
            <a:avLst>
              <a:gd name="adj1" fmla="val 50000"/>
              <a:gd name="adj2" fmla="val 50000"/>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p:txBody>
      </p:sp>
      <p:sp>
        <p:nvSpPr>
          <p:cNvPr id="260" name="Google Shape;260;g1a0075d3017_0_44"/>
          <p:cNvSpPr/>
          <p:nvPr/>
        </p:nvSpPr>
        <p:spPr>
          <a:xfrm>
            <a:off x="786137" y="3457750"/>
            <a:ext cx="2004000" cy="1246500"/>
          </a:xfrm>
          <a:prstGeom prst="roundRect">
            <a:avLst>
              <a:gd name="adj" fmla="val 16667"/>
            </a:avLst>
          </a:prstGeom>
          <a:no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latin typeface="Barlow"/>
                <a:ea typeface="Barlow"/>
                <a:cs typeface="Barlow"/>
                <a:sym typeface="Barlow"/>
              </a:rPr>
              <a:t>Access &amp; Reuse</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Open Access</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Reproducibility</a:t>
            </a:r>
            <a:endParaRPr>
              <a:latin typeface="Barlow"/>
              <a:ea typeface="Barlow"/>
              <a:cs typeface="Barlow"/>
              <a:sym typeface="Barlow"/>
            </a:endParaRPr>
          </a:p>
          <a:p>
            <a:pPr marL="0" lvl="0" indent="0" algn="l" rtl="0">
              <a:spcBef>
                <a:spcPts val="0"/>
              </a:spcBef>
              <a:spcAft>
                <a:spcPts val="0"/>
              </a:spcAft>
              <a:buNone/>
            </a:pPr>
            <a:r>
              <a:rPr lang="en">
                <a:latin typeface="Barlow"/>
                <a:ea typeface="Barlow"/>
                <a:cs typeface="Barlow"/>
                <a:sym typeface="Barlow"/>
              </a:rPr>
              <a:t>Offboarding</a:t>
            </a:r>
            <a:endParaRPr>
              <a:latin typeface="Barlow"/>
              <a:ea typeface="Barlow"/>
              <a:cs typeface="Barlow"/>
              <a:sym typeface="Barlow"/>
            </a:endParaRPr>
          </a:p>
        </p:txBody>
      </p:sp>
      <p:sp>
        <p:nvSpPr>
          <p:cNvPr id="266" name="Google Shape;266;g1a0075d3017_0_44">
            <a:extLst>
              <a:ext uri="{C183D7F6-B498-43B3-948B-1728B52AA6E4}">
                <adec:decorative xmlns:adec="http://schemas.microsoft.com/office/drawing/2017/decorative" val="1"/>
              </a:ext>
            </a:extLst>
          </p:cNvPr>
          <p:cNvSpPr/>
          <p:nvPr/>
        </p:nvSpPr>
        <p:spPr>
          <a:xfrm>
            <a:off x="1720037" y="2997538"/>
            <a:ext cx="136200" cy="303600"/>
          </a:xfrm>
          <a:prstGeom prst="upArrow">
            <a:avLst>
              <a:gd name="adj1" fmla="val 50000"/>
              <a:gd name="adj2" fmla="val 50000"/>
            </a:avLst>
          </a:pr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a:ea typeface="Barlow"/>
              <a:cs typeface="Barlow"/>
              <a:sym typeface="Barl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3"/>
          <p:cNvSpPr txBox="1">
            <a:spLocks noGrp="1"/>
          </p:cNvSpPr>
          <p:nvPr>
            <p:ph type="title"/>
          </p:nvPr>
        </p:nvSpPr>
        <p:spPr>
          <a:xfrm>
            <a:off x="-295350" y="2150850"/>
            <a:ext cx="9734700" cy="841800"/>
          </a:xfrm>
          <a:prstGeom prst="rect">
            <a:avLst/>
          </a:prstGeom>
          <a:solidFill>
            <a:srgbClr val="134F5C"/>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SzPts val="3600"/>
              <a:buNone/>
            </a:pPr>
            <a:r>
              <a:rPr lang="en"/>
              <a:t>Why data services in libraries?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4"/>
          <p:cNvSpPr txBox="1">
            <a:spLocks noGrp="1"/>
          </p:cNvSpPr>
          <p:nvPr>
            <p:ph type="title"/>
          </p:nvPr>
        </p:nvSpPr>
        <p:spPr>
          <a:xfrm>
            <a:off x="0" y="445025"/>
            <a:ext cx="4180800" cy="572700"/>
          </a:xfrm>
          <a:prstGeom prst="rect">
            <a:avLst/>
          </a:prstGeom>
          <a:solidFill>
            <a:schemeClr val="accent5"/>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Traditional academic outputs</a:t>
            </a:r>
            <a:endParaRPr>
              <a:solidFill>
                <a:schemeClr val="lt1"/>
              </a:solidFill>
            </a:endParaRPr>
          </a:p>
        </p:txBody>
      </p:sp>
      <p:pic>
        <p:nvPicPr>
          <p:cNvPr id="279" name="Google Shape;279;p14" descr="icon of a journal article"/>
          <p:cNvPicPr preferRelativeResize="0"/>
          <p:nvPr/>
        </p:nvPicPr>
        <p:blipFill>
          <a:blip r:embed="rId3">
            <a:alphaModFix/>
          </a:blip>
          <a:stretch>
            <a:fillRect/>
          </a:stretch>
        </p:blipFill>
        <p:spPr>
          <a:xfrm>
            <a:off x="1904454" y="1472809"/>
            <a:ext cx="914400" cy="914400"/>
          </a:xfrm>
          <a:prstGeom prst="rect">
            <a:avLst/>
          </a:prstGeom>
          <a:noFill/>
          <a:ln>
            <a:noFill/>
          </a:ln>
        </p:spPr>
      </p:pic>
      <p:sp>
        <p:nvSpPr>
          <p:cNvPr id="7" name="TextBox 6">
            <a:extLst>
              <a:ext uri="{FF2B5EF4-FFF2-40B4-BE49-F238E27FC236}">
                <a16:creationId xmlns:a16="http://schemas.microsoft.com/office/drawing/2014/main" id="{1E6695B8-E7F7-4467-C73B-64A950E523E1}"/>
              </a:ext>
            </a:extLst>
          </p:cNvPr>
          <p:cNvSpPr txBox="1"/>
          <p:nvPr/>
        </p:nvSpPr>
        <p:spPr>
          <a:xfrm>
            <a:off x="1904442" y="2468793"/>
            <a:ext cx="1845436" cy="369332"/>
          </a:xfrm>
          <a:prstGeom prst="rect">
            <a:avLst/>
          </a:prstGeom>
          <a:noFill/>
        </p:spPr>
        <p:txBody>
          <a:bodyPr wrap="square" rtlCol="0">
            <a:spAutoFit/>
          </a:bodyPr>
          <a:lstStyle/>
          <a:p>
            <a:r>
              <a:rPr lang="en-US" sz="1800" b="1" dirty="0">
                <a:latin typeface="Barlow" panose="00000500000000000000" pitchFamily="2" charset="0"/>
              </a:rPr>
              <a:t>Journal Articles</a:t>
            </a:r>
          </a:p>
        </p:txBody>
      </p:sp>
      <p:pic>
        <p:nvPicPr>
          <p:cNvPr id="281" name="Google Shape;281;p14" descr="icon of a book open"/>
          <p:cNvPicPr preferRelativeResize="0"/>
          <p:nvPr/>
        </p:nvPicPr>
        <p:blipFill>
          <a:blip r:embed="rId4">
            <a:alphaModFix/>
          </a:blip>
          <a:stretch>
            <a:fillRect/>
          </a:stretch>
        </p:blipFill>
        <p:spPr>
          <a:xfrm>
            <a:off x="5695925" y="1422475"/>
            <a:ext cx="914400" cy="914400"/>
          </a:xfrm>
          <a:prstGeom prst="rect">
            <a:avLst/>
          </a:prstGeom>
          <a:noFill/>
          <a:ln>
            <a:noFill/>
          </a:ln>
        </p:spPr>
      </p:pic>
      <p:sp>
        <p:nvSpPr>
          <p:cNvPr id="278" name="Google Shape;278;p14"/>
          <p:cNvSpPr txBox="1">
            <a:spLocks noGrp="1"/>
          </p:cNvSpPr>
          <p:nvPr>
            <p:ph type="body" idx="2"/>
          </p:nvPr>
        </p:nvSpPr>
        <p:spPr>
          <a:xfrm>
            <a:off x="5605670" y="2336875"/>
            <a:ext cx="2229647" cy="574105"/>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b="1" dirty="0"/>
              <a:t>Book Chapters</a:t>
            </a:r>
            <a:endParaRPr sz="1800" b="1" dirty="0"/>
          </a:p>
          <a:p>
            <a:pPr marL="0" lvl="0" indent="0" algn="l" rtl="0">
              <a:lnSpc>
                <a:spcPct val="150000"/>
              </a:lnSpc>
              <a:spcBef>
                <a:spcPts val="0"/>
              </a:spcBef>
              <a:spcAft>
                <a:spcPts val="0"/>
              </a:spcAft>
              <a:buNone/>
            </a:pPr>
            <a:endParaRPr sz="1800" b="1" dirty="0"/>
          </a:p>
        </p:txBody>
      </p:sp>
      <p:pic>
        <p:nvPicPr>
          <p:cNvPr id="280" name="Google Shape;280;p14" descr="icon of books stacked"/>
          <p:cNvPicPr preferRelativeResize="0"/>
          <p:nvPr/>
        </p:nvPicPr>
        <p:blipFill>
          <a:blip r:embed="rId5">
            <a:alphaModFix/>
          </a:blip>
          <a:stretch>
            <a:fillRect/>
          </a:stretch>
        </p:blipFill>
        <p:spPr>
          <a:xfrm>
            <a:off x="1904442" y="3488725"/>
            <a:ext cx="914400" cy="914400"/>
          </a:xfrm>
          <a:prstGeom prst="rect">
            <a:avLst/>
          </a:prstGeom>
          <a:noFill/>
          <a:ln>
            <a:noFill/>
          </a:ln>
        </p:spPr>
      </p:pic>
      <p:sp>
        <p:nvSpPr>
          <p:cNvPr id="4" name="TextBox 3">
            <a:extLst>
              <a:ext uri="{FF2B5EF4-FFF2-40B4-BE49-F238E27FC236}">
                <a16:creationId xmlns:a16="http://schemas.microsoft.com/office/drawing/2014/main" id="{3EC16A86-6287-6066-EB57-0C109CC007AC}"/>
              </a:ext>
            </a:extLst>
          </p:cNvPr>
          <p:cNvSpPr txBox="1"/>
          <p:nvPr/>
        </p:nvSpPr>
        <p:spPr>
          <a:xfrm>
            <a:off x="1904442" y="4403125"/>
            <a:ext cx="914400" cy="369332"/>
          </a:xfrm>
          <a:prstGeom prst="rect">
            <a:avLst/>
          </a:prstGeom>
          <a:noFill/>
        </p:spPr>
        <p:txBody>
          <a:bodyPr wrap="square" rtlCol="0">
            <a:spAutoFit/>
          </a:bodyPr>
          <a:lstStyle/>
          <a:p>
            <a:r>
              <a:rPr lang="en-US" sz="1800" b="1" dirty="0">
                <a:latin typeface="Barlow" panose="00000500000000000000" pitchFamily="2" charset="0"/>
              </a:rPr>
              <a:t>Books</a:t>
            </a:r>
          </a:p>
        </p:txBody>
      </p:sp>
      <p:pic>
        <p:nvPicPr>
          <p:cNvPr id="282" name="Google Shape;282;p14" descr="icon of a report with a magnifying glass"/>
          <p:cNvPicPr preferRelativeResize="0"/>
          <p:nvPr/>
        </p:nvPicPr>
        <p:blipFill>
          <a:blip r:embed="rId6">
            <a:alphaModFix/>
          </a:blip>
          <a:stretch>
            <a:fillRect/>
          </a:stretch>
        </p:blipFill>
        <p:spPr>
          <a:xfrm>
            <a:off x="5695938" y="3488725"/>
            <a:ext cx="914400" cy="914400"/>
          </a:xfrm>
          <a:prstGeom prst="rect">
            <a:avLst/>
          </a:prstGeom>
          <a:noFill/>
          <a:ln>
            <a:noFill/>
          </a:ln>
        </p:spPr>
      </p:pic>
      <p:sp>
        <p:nvSpPr>
          <p:cNvPr id="8" name="Google Shape;278;p14">
            <a:extLst>
              <a:ext uri="{FF2B5EF4-FFF2-40B4-BE49-F238E27FC236}">
                <a16:creationId xmlns:a16="http://schemas.microsoft.com/office/drawing/2014/main" id="{E1D74186-DBD9-ADBA-C89C-D032F5733B2A}"/>
              </a:ext>
            </a:extLst>
          </p:cNvPr>
          <p:cNvSpPr txBox="1">
            <a:spLocks/>
          </p:cNvSpPr>
          <p:nvPr/>
        </p:nvSpPr>
        <p:spPr>
          <a:xfrm>
            <a:off x="5605670" y="4300738"/>
            <a:ext cx="2229647" cy="5741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1pPr>
            <a:lvl2pPr marL="914400" marR="0" lvl="1" indent="-304800" algn="l" rtl="0">
              <a:lnSpc>
                <a:spcPct val="115000"/>
              </a:lnSpc>
              <a:spcBef>
                <a:spcPts val="0"/>
              </a:spcBef>
              <a:spcAft>
                <a:spcPts val="0"/>
              </a:spcAft>
              <a:buClr>
                <a:schemeClr val="dk1"/>
              </a:buClr>
              <a:buSzPts val="1200"/>
              <a:buFont typeface="Barlow"/>
              <a:buChar char="○"/>
              <a:defRPr sz="1200" b="0" i="0" u="none" strike="noStrike" cap="none">
                <a:solidFill>
                  <a:schemeClr val="dk1"/>
                </a:solidFill>
                <a:latin typeface="Barlow"/>
                <a:ea typeface="Barlow"/>
                <a:cs typeface="Barlow"/>
                <a:sym typeface="Barlow"/>
              </a:defRPr>
            </a:lvl2pPr>
            <a:lvl3pPr marL="1371600" marR="0" lvl="2" indent="-304800" algn="l" rtl="0">
              <a:lnSpc>
                <a:spcPct val="115000"/>
              </a:lnSpc>
              <a:spcBef>
                <a:spcPts val="0"/>
              </a:spcBef>
              <a:spcAft>
                <a:spcPts val="0"/>
              </a:spcAft>
              <a:buClr>
                <a:schemeClr val="dk1"/>
              </a:buClr>
              <a:buSzPts val="1200"/>
              <a:buFont typeface="Barlow"/>
              <a:buChar char="■"/>
              <a:defRPr sz="1200" b="0" i="0" u="none" strike="noStrike" cap="none">
                <a:solidFill>
                  <a:schemeClr val="dk1"/>
                </a:solidFill>
                <a:latin typeface="Barlow"/>
                <a:ea typeface="Barlow"/>
                <a:cs typeface="Barlow"/>
                <a:sym typeface="Barlow"/>
              </a:defRPr>
            </a:lvl3pPr>
            <a:lvl4pPr marL="1828800" marR="0" lvl="3" indent="-304800" algn="l" rtl="0">
              <a:lnSpc>
                <a:spcPct val="115000"/>
              </a:lnSpc>
              <a:spcBef>
                <a:spcPts val="0"/>
              </a:spcBef>
              <a:spcAft>
                <a:spcPts val="0"/>
              </a:spcAft>
              <a:buClr>
                <a:schemeClr val="dk1"/>
              </a:buClr>
              <a:buSzPts val="1200"/>
              <a:buFont typeface="Barlow"/>
              <a:buChar char="●"/>
              <a:defRPr sz="1200" b="0" i="0" u="none" strike="noStrike" cap="none">
                <a:solidFill>
                  <a:schemeClr val="dk1"/>
                </a:solidFill>
                <a:latin typeface="Barlow"/>
                <a:ea typeface="Barlow"/>
                <a:cs typeface="Barlow"/>
                <a:sym typeface="Barlow"/>
              </a:defRPr>
            </a:lvl4pPr>
            <a:lvl5pPr marL="2286000" marR="0" lvl="4" indent="-304800" algn="l" rtl="0">
              <a:lnSpc>
                <a:spcPct val="115000"/>
              </a:lnSpc>
              <a:spcBef>
                <a:spcPts val="0"/>
              </a:spcBef>
              <a:spcAft>
                <a:spcPts val="0"/>
              </a:spcAft>
              <a:buClr>
                <a:schemeClr val="dk1"/>
              </a:buClr>
              <a:buSzPts val="1200"/>
              <a:buFont typeface="Barlow"/>
              <a:buChar char="○"/>
              <a:defRPr sz="1200" b="0" i="0" u="none" strike="noStrike" cap="none">
                <a:solidFill>
                  <a:schemeClr val="dk1"/>
                </a:solidFill>
                <a:latin typeface="Barlow"/>
                <a:ea typeface="Barlow"/>
                <a:cs typeface="Barlow"/>
                <a:sym typeface="Barlow"/>
              </a:defRPr>
            </a:lvl5pPr>
            <a:lvl6pPr marL="2743200" marR="0" lvl="5" indent="-304800" algn="l" rtl="0">
              <a:lnSpc>
                <a:spcPct val="115000"/>
              </a:lnSpc>
              <a:spcBef>
                <a:spcPts val="0"/>
              </a:spcBef>
              <a:spcAft>
                <a:spcPts val="0"/>
              </a:spcAft>
              <a:buClr>
                <a:schemeClr val="dk1"/>
              </a:buClr>
              <a:buSzPts val="1200"/>
              <a:buFont typeface="Barlow"/>
              <a:buChar char="■"/>
              <a:defRPr sz="1200" b="0" i="0" u="none" strike="noStrike" cap="none">
                <a:solidFill>
                  <a:schemeClr val="dk1"/>
                </a:solidFill>
                <a:latin typeface="Barlow"/>
                <a:ea typeface="Barlow"/>
                <a:cs typeface="Barlow"/>
                <a:sym typeface="Barlow"/>
              </a:defRPr>
            </a:lvl6pPr>
            <a:lvl7pPr marL="3200400" marR="0" lvl="6" indent="-304800" algn="l" rtl="0">
              <a:lnSpc>
                <a:spcPct val="115000"/>
              </a:lnSpc>
              <a:spcBef>
                <a:spcPts val="0"/>
              </a:spcBef>
              <a:spcAft>
                <a:spcPts val="0"/>
              </a:spcAft>
              <a:buClr>
                <a:schemeClr val="dk1"/>
              </a:buClr>
              <a:buSzPts val="1200"/>
              <a:buFont typeface="Barlow"/>
              <a:buChar char="●"/>
              <a:defRPr sz="1200" b="0" i="0" u="none" strike="noStrike" cap="none">
                <a:solidFill>
                  <a:schemeClr val="dk1"/>
                </a:solidFill>
                <a:latin typeface="Barlow"/>
                <a:ea typeface="Barlow"/>
                <a:cs typeface="Barlow"/>
                <a:sym typeface="Barlow"/>
              </a:defRPr>
            </a:lvl7pPr>
            <a:lvl8pPr marL="3657600" marR="0" lvl="7" indent="-304800" algn="l" rtl="0">
              <a:lnSpc>
                <a:spcPct val="115000"/>
              </a:lnSpc>
              <a:spcBef>
                <a:spcPts val="0"/>
              </a:spcBef>
              <a:spcAft>
                <a:spcPts val="0"/>
              </a:spcAft>
              <a:buClr>
                <a:schemeClr val="dk1"/>
              </a:buClr>
              <a:buSzPts val="1200"/>
              <a:buFont typeface="Barlow"/>
              <a:buChar char="○"/>
              <a:defRPr sz="1200" b="0" i="0" u="none" strike="noStrike" cap="none">
                <a:solidFill>
                  <a:schemeClr val="dk1"/>
                </a:solidFill>
                <a:latin typeface="Barlow"/>
                <a:ea typeface="Barlow"/>
                <a:cs typeface="Barlow"/>
                <a:sym typeface="Barlow"/>
              </a:defRPr>
            </a:lvl8pPr>
            <a:lvl9pPr marL="4114800" marR="0" lvl="8" indent="-304800" algn="l" rtl="0">
              <a:lnSpc>
                <a:spcPct val="115000"/>
              </a:lnSpc>
              <a:spcBef>
                <a:spcPts val="0"/>
              </a:spcBef>
              <a:spcAft>
                <a:spcPts val="0"/>
              </a:spcAft>
              <a:buClr>
                <a:schemeClr val="dk1"/>
              </a:buClr>
              <a:buSzPts val="1200"/>
              <a:buFont typeface="Barlow"/>
              <a:buChar char="■"/>
              <a:defRPr sz="1200" b="0" i="0" u="none" strike="noStrike" cap="none">
                <a:solidFill>
                  <a:schemeClr val="dk1"/>
                </a:solidFill>
                <a:latin typeface="Barlow"/>
                <a:ea typeface="Barlow"/>
                <a:cs typeface="Barlow"/>
                <a:sym typeface="Barlow"/>
              </a:defRPr>
            </a:lvl9pPr>
          </a:lstStyle>
          <a:p>
            <a:pPr marL="0" indent="0">
              <a:lnSpc>
                <a:spcPct val="150000"/>
              </a:lnSpc>
              <a:buFont typeface="Barlow"/>
              <a:buNone/>
            </a:pPr>
            <a:r>
              <a:rPr lang="en-US" sz="1800" b="1" dirty="0"/>
              <a:t>Conference Papers</a:t>
            </a:r>
          </a:p>
          <a:p>
            <a:pPr marL="0" indent="0">
              <a:lnSpc>
                <a:spcPct val="150000"/>
              </a:lnSpc>
              <a:buFont typeface="Barlow"/>
              <a:buNone/>
            </a:pPr>
            <a:endParaRPr lang="en-US" sz="18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5"/>
          <p:cNvSpPr txBox="1">
            <a:spLocks noGrp="1"/>
          </p:cNvSpPr>
          <p:nvPr>
            <p:ph type="title"/>
          </p:nvPr>
        </p:nvSpPr>
        <p:spPr>
          <a:xfrm>
            <a:off x="0" y="445025"/>
            <a:ext cx="5328300" cy="572700"/>
          </a:xfrm>
          <a:prstGeom prst="rect">
            <a:avLst/>
          </a:prstGeom>
          <a:solidFill>
            <a:srgbClr val="00899B"/>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rgbClr val="FFFFFF"/>
                </a:solidFill>
              </a:rPr>
              <a:t>Supporting traditional academic outputs</a:t>
            </a:r>
            <a:endParaRPr>
              <a:solidFill>
                <a:srgbClr val="FFFFFF"/>
              </a:solidFill>
            </a:endParaRPr>
          </a:p>
        </p:txBody>
      </p:sp>
      <p:sp>
        <p:nvSpPr>
          <p:cNvPr id="288" name="Google Shape;288;p15"/>
          <p:cNvSpPr txBox="1">
            <a:spLocks noGrp="1"/>
          </p:cNvSpPr>
          <p:nvPr>
            <p:ph type="body" idx="1"/>
          </p:nvPr>
        </p:nvSpPr>
        <p:spPr>
          <a:xfrm>
            <a:off x="231075" y="1244849"/>
            <a:ext cx="1521600" cy="993163"/>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en"/>
              <a:t>Expert </a:t>
            </a:r>
            <a:r>
              <a:rPr lang="en">
                <a:solidFill>
                  <a:schemeClr val="dk1"/>
                </a:solidFill>
              </a:rPr>
              <a:t>Searching</a:t>
            </a:r>
            <a:endParaRPr>
              <a:solidFill>
                <a:schemeClr val="dk1"/>
              </a:solidFill>
            </a:endParaRPr>
          </a:p>
          <a:p>
            <a:pPr marL="0" marR="0" lvl="0" indent="0" algn="l" rtl="0">
              <a:lnSpc>
                <a:spcPct val="150000"/>
              </a:lnSpc>
              <a:spcBef>
                <a:spcPts val="0"/>
              </a:spcBef>
              <a:spcAft>
                <a:spcPts val="0"/>
              </a:spcAft>
              <a:buNone/>
            </a:pPr>
            <a:endParaRPr/>
          </a:p>
        </p:txBody>
      </p:sp>
      <p:cxnSp>
        <p:nvCxnSpPr>
          <p:cNvPr id="289" name="Google Shape;289;p15">
            <a:extLst>
              <a:ext uri="{C183D7F6-B498-43B3-948B-1728B52AA6E4}">
                <adec:decorative xmlns:adec="http://schemas.microsoft.com/office/drawing/2017/decorative" val="1"/>
              </a:ext>
            </a:extLst>
          </p:cNvPr>
          <p:cNvCxnSpPr/>
          <p:nvPr/>
        </p:nvCxnSpPr>
        <p:spPr>
          <a:xfrm rot="10800000" flipH="1">
            <a:off x="-1544550" y="2407350"/>
            <a:ext cx="2163000" cy="567000"/>
          </a:xfrm>
          <a:prstGeom prst="straightConnector1">
            <a:avLst/>
          </a:prstGeom>
          <a:noFill/>
          <a:ln w="114300" cap="flat" cmpd="sng">
            <a:solidFill>
              <a:srgbClr val="20455A"/>
            </a:solidFill>
            <a:prstDash val="solid"/>
            <a:round/>
            <a:headEnd type="none" w="med" len="med"/>
            <a:tailEnd type="oval" w="med" len="med"/>
          </a:ln>
        </p:spPr>
      </p:cxnSp>
      <p:cxnSp>
        <p:nvCxnSpPr>
          <p:cNvPr id="290" name="Google Shape;290;p15">
            <a:extLst>
              <a:ext uri="{C183D7F6-B498-43B3-948B-1728B52AA6E4}">
                <adec:decorative xmlns:adec="http://schemas.microsoft.com/office/drawing/2017/decorative" val="1"/>
              </a:ext>
            </a:extLst>
          </p:cNvPr>
          <p:cNvCxnSpPr/>
          <p:nvPr/>
        </p:nvCxnSpPr>
        <p:spPr>
          <a:xfrm>
            <a:off x="460075" y="2460000"/>
            <a:ext cx="2295000" cy="817800"/>
          </a:xfrm>
          <a:prstGeom prst="straightConnector1">
            <a:avLst/>
          </a:prstGeom>
          <a:noFill/>
          <a:ln w="114300" cap="flat" cmpd="sng">
            <a:solidFill>
              <a:srgbClr val="20455A"/>
            </a:solidFill>
            <a:prstDash val="solid"/>
            <a:round/>
            <a:headEnd type="none" w="med" len="med"/>
            <a:tailEnd type="none" w="med" len="med"/>
          </a:ln>
        </p:spPr>
      </p:cxnSp>
      <p:cxnSp>
        <p:nvCxnSpPr>
          <p:cNvPr id="291" name="Google Shape;291;p15">
            <a:extLst>
              <a:ext uri="{C183D7F6-B498-43B3-948B-1728B52AA6E4}">
                <adec:decorative xmlns:adec="http://schemas.microsoft.com/office/drawing/2017/decorative" val="1"/>
              </a:ext>
            </a:extLst>
          </p:cNvPr>
          <p:cNvCxnSpPr/>
          <p:nvPr/>
        </p:nvCxnSpPr>
        <p:spPr>
          <a:xfrm rot="10800000" flipH="1">
            <a:off x="2649450" y="2802800"/>
            <a:ext cx="2307900" cy="482100"/>
          </a:xfrm>
          <a:prstGeom prst="straightConnector1">
            <a:avLst/>
          </a:prstGeom>
          <a:noFill/>
          <a:ln w="114300" cap="flat" cmpd="sng">
            <a:solidFill>
              <a:srgbClr val="20455A"/>
            </a:solidFill>
            <a:prstDash val="solid"/>
            <a:round/>
            <a:headEnd type="oval" w="med" len="med"/>
            <a:tailEnd type="none" w="med" len="med"/>
          </a:ln>
        </p:spPr>
      </p:cxnSp>
      <p:cxnSp>
        <p:nvCxnSpPr>
          <p:cNvPr id="292" name="Google Shape;292;p15">
            <a:extLst>
              <a:ext uri="{C183D7F6-B498-43B3-948B-1728B52AA6E4}">
                <adec:decorative xmlns:adec="http://schemas.microsoft.com/office/drawing/2017/decorative" val="1"/>
              </a:ext>
            </a:extLst>
          </p:cNvPr>
          <p:cNvCxnSpPr/>
          <p:nvPr/>
        </p:nvCxnSpPr>
        <p:spPr>
          <a:xfrm>
            <a:off x="4891500" y="2717900"/>
            <a:ext cx="2163000" cy="870600"/>
          </a:xfrm>
          <a:prstGeom prst="straightConnector1">
            <a:avLst/>
          </a:prstGeom>
          <a:noFill/>
          <a:ln w="114300" cap="flat" cmpd="sng">
            <a:solidFill>
              <a:srgbClr val="20455A"/>
            </a:solidFill>
            <a:prstDash val="solid"/>
            <a:round/>
            <a:headEnd type="oval" w="med" len="med"/>
            <a:tailEnd type="oval" w="med" len="med"/>
          </a:ln>
        </p:spPr>
      </p:cxnSp>
      <p:sp>
        <p:nvSpPr>
          <p:cNvPr id="293" name="Google Shape;293;p15"/>
          <p:cNvSpPr txBox="1"/>
          <p:nvPr/>
        </p:nvSpPr>
        <p:spPr>
          <a:xfrm>
            <a:off x="2755075" y="3535325"/>
            <a:ext cx="1521600" cy="1008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solidFill>
                  <a:schemeClr val="dk1"/>
                </a:solidFill>
                <a:latin typeface="Barlow"/>
                <a:ea typeface="Barlow"/>
                <a:cs typeface="Barlow"/>
                <a:sym typeface="Barlow"/>
              </a:rPr>
              <a:t>Systematic </a:t>
            </a:r>
            <a:endParaRPr sz="2000">
              <a:solidFill>
                <a:schemeClr val="dk1"/>
              </a:solidFill>
              <a:latin typeface="Barlow"/>
              <a:ea typeface="Barlow"/>
              <a:cs typeface="Barlow"/>
              <a:sym typeface="Barlow"/>
            </a:endParaRPr>
          </a:p>
          <a:p>
            <a:pPr marL="0" lvl="0" indent="0" algn="l" rtl="0">
              <a:lnSpc>
                <a:spcPct val="150000"/>
              </a:lnSpc>
              <a:spcBef>
                <a:spcPts val="0"/>
              </a:spcBef>
              <a:spcAft>
                <a:spcPts val="0"/>
              </a:spcAft>
              <a:buNone/>
            </a:pPr>
            <a:r>
              <a:rPr lang="en" sz="2000">
                <a:solidFill>
                  <a:schemeClr val="dk1"/>
                </a:solidFill>
                <a:latin typeface="Barlow"/>
                <a:ea typeface="Barlow"/>
                <a:cs typeface="Barlow"/>
                <a:sym typeface="Barlow"/>
              </a:rPr>
              <a:t>reviews</a:t>
            </a:r>
            <a:endParaRPr/>
          </a:p>
        </p:txBody>
      </p:sp>
      <p:sp>
        <p:nvSpPr>
          <p:cNvPr id="294" name="Google Shape;294;p15"/>
          <p:cNvSpPr txBox="1"/>
          <p:nvPr/>
        </p:nvSpPr>
        <p:spPr>
          <a:xfrm>
            <a:off x="5022325" y="1497613"/>
            <a:ext cx="1521600" cy="74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solidFill>
                  <a:schemeClr val="dk1"/>
                </a:solidFill>
                <a:latin typeface="Barlow"/>
                <a:ea typeface="Barlow"/>
                <a:cs typeface="Barlow"/>
                <a:sym typeface="Barlow"/>
              </a:rPr>
              <a:t>Cataloging</a:t>
            </a:r>
            <a:endParaRPr/>
          </a:p>
        </p:txBody>
      </p:sp>
      <p:sp>
        <p:nvSpPr>
          <p:cNvPr id="295" name="Google Shape;295;p15"/>
          <p:cNvSpPr txBox="1"/>
          <p:nvPr/>
        </p:nvSpPr>
        <p:spPr>
          <a:xfrm>
            <a:off x="6737825" y="3937075"/>
            <a:ext cx="1727700" cy="1008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solidFill>
                  <a:schemeClr val="dk1"/>
                </a:solidFill>
                <a:latin typeface="Barlow"/>
                <a:ea typeface="Barlow"/>
                <a:cs typeface="Barlow"/>
                <a:sym typeface="Barlow"/>
              </a:rPr>
              <a:t>Content management</a:t>
            </a:r>
            <a:endParaRPr/>
          </a:p>
        </p:txBody>
      </p:sp>
      <p:cxnSp>
        <p:nvCxnSpPr>
          <p:cNvPr id="296" name="Google Shape;296;p15">
            <a:extLst>
              <a:ext uri="{C183D7F6-B498-43B3-948B-1728B52AA6E4}">
                <adec:decorative xmlns:adec="http://schemas.microsoft.com/office/drawing/2017/decorative" val="1"/>
              </a:ext>
            </a:extLst>
          </p:cNvPr>
          <p:cNvCxnSpPr/>
          <p:nvPr/>
        </p:nvCxnSpPr>
        <p:spPr>
          <a:xfrm rot="10800000" flipH="1">
            <a:off x="6811050" y="2294900"/>
            <a:ext cx="3133200" cy="1141800"/>
          </a:xfrm>
          <a:prstGeom prst="straightConnector1">
            <a:avLst/>
          </a:prstGeom>
          <a:noFill/>
          <a:ln w="114300" cap="flat" cmpd="sng">
            <a:solidFill>
              <a:srgbClr val="20455A"/>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6"/>
          <p:cNvSpPr txBox="1">
            <a:spLocks noGrp="1"/>
          </p:cNvSpPr>
          <p:nvPr>
            <p:ph type="title"/>
          </p:nvPr>
        </p:nvSpPr>
        <p:spPr>
          <a:xfrm>
            <a:off x="0" y="445025"/>
            <a:ext cx="4180800" cy="572700"/>
          </a:xfrm>
          <a:prstGeom prst="rect">
            <a:avLst/>
          </a:prstGeom>
          <a:solidFill>
            <a:schemeClr val="accent5"/>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RECOGNIZED academic outputs</a:t>
            </a:r>
            <a:endParaRPr>
              <a:solidFill>
                <a:schemeClr val="lt1"/>
              </a:solidFill>
            </a:endParaRPr>
          </a:p>
        </p:txBody>
      </p:sp>
      <p:sp>
        <p:nvSpPr>
          <p:cNvPr id="302" name="Google Shape;302;p16">
            <a:extLst>
              <a:ext uri="{C183D7F6-B498-43B3-948B-1728B52AA6E4}">
                <adec:decorative xmlns:adec="http://schemas.microsoft.com/office/drawing/2017/decorative" val="1"/>
              </a:ext>
            </a:extLst>
          </p:cNvPr>
          <p:cNvSpPr txBox="1">
            <a:spLocks noGrp="1"/>
          </p:cNvSpPr>
          <p:nvPr>
            <p:ph type="body" idx="1"/>
          </p:nvPr>
        </p:nvSpPr>
        <p:spPr>
          <a:xfrm>
            <a:off x="1274450" y="1930175"/>
            <a:ext cx="2037900" cy="2748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Journal articles</a:t>
            </a: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Books</a:t>
            </a:r>
            <a:endParaRPr sz="1800" b="1">
              <a:solidFill>
                <a:srgbClr val="D9D9D9"/>
              </a:solidFill>
            </a:endParaRPr>
          </a:p>
          <a:p>
            <a:pPr marL="457200" lvl="0" indent="-228600" algn="l" rtl="0">
              <a:lnSpc>
                <a:spcPct val="115000"/>
              </a:lnSpc>
              <a:spcBef>
                <a:spcPts val="0"/>
              </a:spcBef>
              <a:spcAft>
                <a:spcPts val="0"/>
              </a:spcAft>
              <a:buSzPts val="1800"/>
              <a:buNone/>
            </a:pPr>
            <a:endParaRPr sz="1800" b="1">
              <a:solidFill>
                <a:srgbClr val="D9D9D9"/>
              </a:solidFill>
            </a:endParaRPr>
          </a:p>
          <a:p>
            <a:pPr marL="457200" lvl="0" indent="-228600" algn="l" rtl="0">
              <a:lnSpc>
                <a:spcPct val="115000"/>
              </a:lnSpc>
              <a:spcBef>
                <a:spcPts val="0"/>
              </a:spcBef>
              <a:spcAft>
                <a:spcPts val="0"/>
              </a:spcAft>
              <a:buSzPts val="1800"/>
              <a:buNone/>
            </a:pPr>
            <a:endParaRPr sz="1800" b="1">
              <a:solidFill>
                <a:srgbClr val="D9D9D9"/>
              </a:solidFill>
            </a:endParaRPr>
          </a:p>
        </p:txBody>
      </p:sp>
      <p:sp>
        <p:nvSpPr>
          <p:cNvPr id="303" name="Google Shape;303;p16">
            <a:extLst>
              <a:ext uri="{C183D7F6-B498-43B3-948B-1728B52AA6E4}">
                <adec:decorative xmlns:adec="http://schemas.microsoft.com/office/drawing/2017/decorative" val="1"/>
              </a:ext>
            </a:extLst>
          </p:cNvPr>
          <p:cNvSpPr txBox="1">
            <a:spLocks noGrp="1"/>
          </p:cNvSpPr>
          <p:nvPr>
            <p:ph type="body" idx="4294967295"/>
          </p:nvPr>
        </p:nvSpPr>
        <p:spPr>
          <a:xfrm>
            <a:off x="5979800" y="1885900"/>
            <a:ext cx="2658600" cy="2748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Book Chapters</a:t>
            </a: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Conference papers</a:t>
            </a:r>
            <a:endParaRPr sz="1800" b="1">
              <a:solidFill>
                <a:srgbClr val="D9D9D9"/>
              </a:solidFill>
            </a:endParaRPr>
          </a:p>
        </p:txBody>
      </p:sp>
      <p:pic>
        <p:nvPicPr>
          <p:cNvPr id="304" name="Google Shape;304;p16">
            <a:extLst>
              <a:ext uri="{C183D7F6-B498-43B3-948B-1728B52AA6E4}">
                <adec:decorative xmlns:adec="http://schemas.microsoft.com/office/drawing/2017/decorative" val="1"/>
              </a:ext>
            </a:extLst>
          </p:cNvPr>
          <p:cNvPicPr preferRelativeResize="0"/>
          <p:nvPr/>
        </p:nvPicPr>
        <p:blipFill>
          <a:blip r:embed="rId3">
            <a:alphaModFix amt="65000"/>
          </a:blip>
          <a:stretch>
            <a:fillRect/>
          </a:stretch>
        </p:blipFill>
        <p:spPr>
          <a:xfrm>
            <a:off x="1373075" y="1422475"/>
            <a:ext cx="914400" cy="914400"/>
          </a:xfrm>
          <a:prstGeom prst="rect">
            <a:avLst/>
          </a:prstGeom>
          <a:noFill/>
          <a:ln>
            <a:noFill/>
          </a:ln>
        </p:spPr>
      </p:pic>
      <p:pic>
        <p:nvPicPr>
          <p:cNvPr id="305" name="Google Shape;305;p16">
            <a:extLst>
              <a:ext uri="{C183D7F6-B498-43B3-948B-1728B52AA6E4}">
                <adec:decorative xmlns:adec="http://schemas.microsoft.com/office/drawing/2017/decorative" val="1"/>
              </a:ext>
            </a:extLst>
          </p:cNvPr>
          <p:cNvPicPr preferRelativeResize="0"/>
          <p:nvPr/>
        </p:nvPicPr>
        <p:blipFill>
          <a:blip r:embed="rId4">
            <a:alphaModFix amt="65000"/>
          </a:blip>
          <a:stretch>
            <a:fillRect/>
          </a:stretch>
        </p:blipFill>
        <p:spPr>
          <a:xfrm>
            <a:off x="1373063" y="3488725"/>
            <a:ext cx="914400" cy="914400"/>
          </a:xfrm>
          <a:prstGeom prst="rect">
            <a:avLst/>
          </a:prstGeom>
          <a:noFill/>
          <a:ln>
            <a:noFill/>
          </a:ln>
        </p:spPr>
      </p:pic>
      <p:pic>
        <p:nvPicPr>
          <p:cNvPr id="306" name="Google Shape;306;p16">
            <a:extLst>
              <a:ext uri="{C183D7F6-B498-43B3-948B-1728B52AA6E4}">
                <adec:decorative xmlns:adec="http://schemas.microsoft.com/office/drawing/2017/decorative" val="1"/>
              </a:ext>
            </a:extLst>
          </p:cNvPr>
          <p:cNvPicPr preferRelativeResize="0"/>
          <p:nvPr/>
        </p:nvPicPr>
        <p:blipFill>
          <a:blip r:embed="rId5">
            <a:alphaModFix amt="65000"/>
          </a:blip>
          <a:stretch>
            <a:fillRect/>
          </a:stretch>
        </p:blipFill>
        <p:spPr>
          <a:xfrm>
            <a:off x="6170725" y="1422475"/>
            <a:ext cx="914400" cy="914400"/>
          </a:xfrm>
          <a:prstGeom prst="rect">
            <a:avLst/>
          </a:prstGeom>
          <a:noFill/>
          <a:ln>
            <a:noFill/>
          </a:ln>
        </p:spPr>
      </p:pic>
      <p:pic>
        <p:nvPicPr>
          <p:cNvPr id="307" name="Google Shape;307;p16">
            <a:extLst>
              <a:ext uri="{C183D7F6-B498-43B3-948B-1728B52AA6E4}">
                <adec:decorative xmlns:adec="http://schemas.microsoft.com/office/drawing/2017/decorative" val="1"/>
              </a:ext>
            </a:extLst>
          </p:cNvPr>
          <p:cNvPicPr preferRelativeResize="0"/>
          <p:nvPr/>
        </p:nvPicPr>
        <p:blipFill>
          <a:blip r:embed="rId6">
            <a:alphaModFix amt="65000"/>
          </a:blip>
          <a:stretch>
            <a:fillRect/>
          </a:stretch>
        </p:blipFill>
        <p:spPr>
          <a:xfrm>
            <a:off x="6170738" y="3488725"/>
            <a:ext cx="914400" cy="914400"/>
          </a:xfrm>
          <a:prstGeom prst="rect">
            <a:avLst/>
          </a:prstGeom>
          <a:noFill/>
          <a:ln>
            <a:noFill/>
          </a:ln>
        </p:spPr>
      </p:pic>
      <p:pic>
        <p:nvPicPr>
          <p:cNvPr id="309" name="Google Shape;309;p16" descr="icon of a computer monitor with a spreadsheet open"/>
          <p:cNvPicPr preferRelativeResize="0"/>
          <p:nvPr/>
        </p:nvPicPr>
        <p:blipFill>
          <a:blip r:embed="rId7">
            <a:alphaModFix/>
          </a:blip>
          <a:stretch>
            <a:fillRect/>
          </a:stretch>
        </p:blipFill>
        <p:spPr>
          <a:xfrm>
            <a:off x="3341475" y="1227600"/>
            <a:ext cx="2037925" cy="2037925"/>
          </a:xfrm>
          <a:prstGeom prst="rect">
            <a:avLst/>
          </a:prstGeom>
          <a:noFill/>
          <a:ln>
            <a:noFill/>
          </a:ln>
        </p:spPr>
      </p:pic>
      <p:sp>
        <p:nvSpPr>
          <p:cNvPr id="308" name="Google Shape;308;p16"/>
          <p:cNvSpPr txBox="1"/>
          <p:nvPr/>
        </p:nvSpPr>
        <p:spPr>
          <a:xfrm>
            <a:off x="3576780" y="3164160"/>
            <a:ext cx="1567314" cy="1068205"/>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600" b="1">
                <a:solidFill>
                  <a:schemeClr val="dk1"/>
                </a:solidFill>
                <a:latin typeface="Barlow"/>
                <a:ea typeface="Barlow"/>
                <a:cs typeface="Barlow"/>
                <a:sym typeface="Barlow"/>
              </a:rPr>
              <a:t>Datasets</a:t>
            </a:r>
            <a:endParaRPr sz="2600" b="1">
              <a:solidFill>
                <a:schemeClr val="dk1"/>
              </a:solidFill>
              <a:latin typeface="Barlow"/>
              <a:ea typeface="Barlow"/>
              <a:cs typeface="Barlow"/>
              <a:sym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
          <p:cNvSpPr txBox="1">
            <a:spLocks noGrp="1"/>
          </p:cNvSpPr>
          <p:nvPr>
            <p:ph type="title"/>
          </p:nvPr>
        </p:nvSpPr>
        <p:spPr>
          <a:xfrm>
            <a:off x="0" y="445025"/>
            <a:ext cx="4362600" cy="572700"/>
          </a:xfrm>
          <a:prstGeom prst="rect">
            <a:avLst/>
          </a:prstGeom>
          <a:solidFill>
            <a:srgbClr val="134F5C"/>
          </a:solidFill>
          <a:ln>
            <a:noFill/>
          </a:ln>
        </p:spPr>
        <p:txBody>
          <a:bodyPr spcFirstLastPara="1" wrap="square" lIns="91425" tIns="91425" rIns="91425" bIns="91425" anchor="t" anchorCtr="0">
            <a:noAutofit/>
          </a:bodyPr>
          <a:lstStyle/>
          <a:p>
            <a:pPr marL="342900" lvl="0" indent="0" algn="r" rtl="0">
              <a:lnSpc>
                <a:spcPct val="100000"/>
              </a:lnSpc>
              <a:spcBef>
                <a:spcPts val="0"/>
              </a:spcBef>
              <a:spcAft>
                <a:spcPts val="0"/>
              </a:spcAft>
              <a:buSzPts val="2800"/>
              <a:buNone/>
            </a:pPr>
            <a:r>
              <a:rPr lang="en" sz="3020">
                <a:solidFill>
                  <a:schemeClr val="lt1"/>
                </a:solidFill>
              </a:rPr>
              <a:t>Learning Objectives</a:t>
            </a:r>
            <a:endParaRPr sz="3020">
              <a:solidFill>
                <a:schemeClr val="lt1"/>
              </a:solidFill>
            </a:endParaRPr>
          </a:p>
        </p:txBody>
      </p:sp>
      <p:sp>
        <p:nvSpPr>
          <p:cNvPr id="76" name="Google Shape;76;p2"/>
          <p:cNvSpPr txBox="1">
            <a:spLocks noGrp="1"/>
          </p:cNvSpPr>
          <p:nvPr>
            <p:ph type="body" idx="1"/>
          </p:nvPr>
        </p:nvSpPr>
        <p:spPr>
          <a:xfrm>
            <a:off x="311700" y="1152475"/>
            <a:ext cx="8489400" cy="3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500"/>
              <a:t>Upon completion, attendees will be able to</a:t>
            </a:r>
            <a:endParaRPr sz="2500"/>
          </a:p>
          <a:p>
            <a:pPr marL="0" lvl="0" indent="0" algn="l" rtl="0">
              <a:spcBef>
                <a:spcPts val="0"/>
              </a:spcBef>
              <a:spcAft>
                <a:spcPts val="0"/>
              </a:spcAft>
              <a:buClr>
                <a:schemeClr val="dk1"/>
              </a:buClr>
              <a:buSzPts val="1100"/>
              <a:buFont typeface="Arial"/>
              <a:buNone/>
            </a:pPr>
            <a:endParaRPr sz="2500"/>
          </a:p>
          <a:p>
            <a:pPr marL="457200" lvl="0" indent="-374650" algn="l" rtl="0">
              <a:spcBef>
                <a:spcPts val="0"/>
              </a:spcBef>
              <a:spcAft>
                <a:spcPts val="0"/>
              </a:spcAft>
              <a:buSzPts val="2300"/>
              <a:buChar char="●"/>
            </a:pPr>
            <a:r>
              <a:rPr lang="en" sz="2500"/>
              <a:t>describe the common types of research data services offered in health sciences libraries</a:t>
            </a:r>
            <a:endParaRPr sz="2500"/>
          </a:p>
          <a:p>
            <a:pPr marL="457200" lvl="0" indent="-374650" algn="l" rtl="0">
              <a:spcBef>
                <a:spcPts val="0"/>
              </a:spcBef>
              <a:spcAft>
                <a:spcPts val="0"/>
              </a:spcAft>
              <a:buSzPts val="2300"/>
              <a:buChar char="●"/>
            </a:pPr>
            <a:r>
              <a:rPr lang="en" sz="2500"/>
              <a:t>explain the current trends and challenges </a:t>
            </a:r>
            <a:br>
              <a:rPr lang="en" sz="2500"/>
            </a:br>
            <a:r>
              <a:rPr lang="en" sz="2500"/>
              <a:t>in data services</a:t>
            </a:r>
            <a:endParaRPr sz="2500"/>
          </a:p>
          <a:p>
            <a:pPr marL="457200" lvl="0" indent="-374650" algn="l" rtl="0">
              <a:spcBef>
                <a:spcPts val="0"/>
              </a:spcBef>
              <a:spcAft>
                <a:spcPts val="0"/>
              </a:spcAft>
              <a:buSzPts val="2300"/>
              <a:buChar char="●"/>
            </a:pPr>
            <a:r>
              <a:rPr lang="en" sz="2500"/>
              <a:t>determine next steps for their practice</a:t>
            </a:r>
            <a:endParaRPr sz="2500"/>
          </a:p>
          <a:p>
            <a:pPr marL="0" lvl="0" indent="0" algn="l" rtl="0">
              <a:spcBef>
                <a:spcPts val="0"/>
              </a:spcBef>
              <a:spcAft>
                <a:spcPts val="0"/>
              </a:spcAft>
              <a:buClr>
                <a:schemeClr val="dk1"/>
              </a:buClr>
              <a:buSzPts val="1100"/>
              <a:buFont typeface="Arial"/>
              <a:buNone/>
            </a:pPr>
            <a:r>
              <a:rPr lang="en" sz="2500"/>
              <a:t> </a:t>
            </a:r>
            <a:endParaRPr sz="2500"/>
          </a:p>
          <a:p>
            <a:pPr marL="0" lvl="0" indent="0" algn="l" rtl="0">
              <a:spcBef>
                <a:spcPts val="0"/>
              </a:spcBef>
              <a:spcAft>
                <a:spcPts val="0"/>
              </a:spcAft>
              <a:buClr>
                <a:schemeClr val="dk1"/>
              </a:buClr>
              <a:buSzPts val="1100"/>
              <a:buFont typeface="Arial"/>
              <a:buNone/>
            </a:pPr>
            <a:r>
              <a:rPr lang="en" sz="2500"/>
              <a:t> </a:t>
            </a:r>
            <a:endParaRPr sz="2500"/>
          </a:p>
          <a:p>
            <a:pPr marL="0" lvl="0" indent="0" algn="l" rtl="0">
              <a:spcBef>
                <a:spcPts val="0"/>
              </a:spcBef>
              <a:spcAft>
                <a:spcPts val="0"/>
              </a:spcAft>
              <a:buClr>
                <a:schemeClr val="dk1"/>
              </a:buClr>
              <a:buSzPts val="1100"/>
              <a:buFont typeface="Arial"/>
              <a:buNone/>
            </a:pPr>
            <a:endParaRPr sz="2500"/>
          </a:p>
          <a:p>
            <a:pPr marL="0" lvl="0" indent="0" algn="l" rtl="0">
              <a:spcBef>
                <a:spcPts val="0"/>
              </a:spcBef>
              <a:spcAft>
                <a:spcPts val="0"/>
              </a:spcAft>
              <a:buSzPts val="1800"/>
              <a:buNone/>
            </a:pPr>
            <a:endParaRPr sz="25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23" name="Google Shape;323;p17"/>
          <p:cNvSpPr txBox="1">
            <a:spLocks noGrp="1"/>
          </p:cNvSpPr>
          <p:nvPr>
            <p:ph type="title"/>
          </p:nvPr>
        </p:nvSpPr>
        <p:spPr>
          <a:xfrm>
            <a:off x="0" y="445025"/>
            <a:ext cx="5328300" cy="572700"/>
          </a:xfrm>
          <a:prstGeom prst="rect">
            <a:avLst/>
          </a:prstGeom>
          <a:solidFill>
            <a:srgbClr val="00899B"/>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rgbClr val="FFFFFF"/>
                </a:solidFill>
              </a:rPr>
              <a:t>Supporting DATASETS</a:t>
            </a:r>
            <a:endParaRPr>
              <a:solidFill>
                <a:srgbClr val="FFFFFF"/>
              </a:solidFill>
            </a:endParaRPr>
          </a:p>
        </p:txBody>
      </p:sp>
      <p:sp>
        <p:nvSpPr>
          <p:cNvPr id="314" name="Google Shape;314;p17"/>
          <p:cNvSpPr txBox="1">
            <a:spLocks noGrp="1"/>
          </p:cNvSpPr>
          <p:nvPr>
            <p:ph type="body" idx="1"/>
          </p:nvPr>
        </p:nvSpPr>
        <p:spPr>
          <a:xfrm>
            <a:off x="231075" y="1244849"/>
            <a:ext cx="1958100" cy="951503"/>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en" dirty="0"/>
              <a:t>Metadata &amp; Documentation</a:t>
            </a:r>
            <a:endParaRPr dirty="0"/>
          </a:p>
          <a:p>
            <a:pPr marL="0" marR="0" lvl="0" indent="0" algn="l" rtl="0">
              <a:lnSpc>
                <a:spcPct val="150000"/>
              </a:lnSpc>
              <a:spcBef>
                <a:spcPts val="0"/>
              </a:spcBef>
              <a:spcAft>
                <a:spcPts val="0"/>
              </a:spcAft>
              <a:buNone/>
            </a:pPr>
            <a:endParaRPr dirty="0"/>
          </a:p>
        </p:txBody>
      </p:sp>
      <p:cxnSp>
        <p:nvCxnSpPr>
          <p:cNvPr id="315" name="Google Shape;315;p17">
            <a:extLst>
              <a:ext uri="{C183D7F6-B498-43B3-948B-1728B52AA6E4}">
                <adec:decorative xmlns:adec="http://schemas.microsoft.com/office/drawing/2017/decorative" val="1"/>
              </a:ext>
            </a:extLst>
          </p:cNvPr>
          <p:cNvCxnSpPr/>
          <p:nvPr/>
        </p:nvCxnSpPr>
        <p:spPr>
          <a:xfrm rot="10800000" flipH="1">
            <a:off x="-1544550" y="2407350"/>
            <a:ext cx="2163000" cy="567000"/>
          </a:xfrm>
          <a:prstGeom prst="straightConnector1">
            <a:avLst/>
          </a:prstGeom>
          <a:noFill/>
          <a:ln w="114300" cap="flat" cmpd="sng">
            <a:solidFill>
              <a:srgbClr val="20455A"/>
            </a:solidFill>
            <a:prstDash val="solid"/>
            <a:round/>
            <a:headEnd type="none" w="med" len="med"/>
            <a:tailEnd type="oval" w="med" len="med"/>
          </a:ln>
        </p:spPr>
      </p:cxnSp>
      <p:cxnSp>
        <p:nvCxnSpPr>
          <p:cNvPr id="316" name="Google Shape;316;p17">
            <a:extLst>
              <a:ext uri="{C183D7F6-B498-43B3-948B-1728B52AA6E4}">
                <adec:decorative xmlns:adec="http://schemas.microsoft.com/office/drawing/2017/decorative" val="1"/>
              </a:ext>
            </a:extLst>
          </p:cNvPr>
          <p:cNvCxnSpPr/>
          <p:nvPr/>
        </p:nvCxnSpPr>
        <p:spPr>
          <a:xfrm>
            <a:off x="460075" y="2460000"/>
            <a:ext cx="2295000" cy="817800"/>
          </a:xfrm>
          <a:prstGeom prst="straightConnector1">
            <a:avLst/>
          </a:prstGeom>
          <a:noFill/>
          <a:ln w="114300" cap="flat" cmpd="sng">
            <a:solidFill>
              <a:srgbClr val="20455A"/>
            </a:solidFill>
            <a:prstDash val="solid"/>
            <a:round/>
            <a:headEnd type="none" w="med" len="med"/>
            <a:tailEnd type="none" w="med" len="med"/>
          </a:ln>
        </p:spPr>
      </p:cxnSp>
      <p:cxnSp>
        <p:nvCxnSpPr>
          <p:cNvPr id="317" name="Google Shape;317;p17">
            <a:extLst>
              <a:ext uri="{C183D7F6-B498-43B3-948B-1728B52AA6E4}">
                <adec:decorative xmlns:adec="http://schemas.microsoft.com/office/drawing/2017/decorative" val="1"/>
              </a:ext>
            </a:extLst>
          </p:cNvPr>
          <p:cNvCxnSpPr/>
          <p:nvPr/>
        </p:nvCxnSpPr>
        <p:spPr>
          <a:xfrm rot="10800000" flipH="1">
            <a:off x="2649450" y="2802800"/>
            <a:ext cx="2307900" cy="482100"/>
          </a:xfrm>
          <a:prstGeom prst="straightConnector1">
            <a:avLst/>
          </a:prstGeom>
          <a:noFill/>
          <a:ln w="114300" cap="flat" cmpd="sng">
            <a:solidFill>
              <a:srgbClr val="20455A"/>
            </a:solidFill>
            <a:prstDash val="solid"/>
            <a:round/>
            <a:headEnd type="oval" w="med" len="med"/>
            <a:tailEnd type="none" w="med" len="med"/>
          </a:ln>
        </p:spPr>
      </p:cxnSp>
      <p:cxnSp>
        <p:nvCxnSpPr>
          <p:cNvPr id="318" name="Google Shape;318;p17">
            <a:extLst>
              <a:ext uri="{C183D7F6-B498-43B3-948B-1728B52AA6E4}">
                <adec:decorative xmlns:adec="http://schemas.microsoft.com/office/drawing/2017/decorative" val="1"/>
              </a:ext>
            </a:extLst>
          </p:cNvPr>
          <p:cNvCxnSpPr/>
          <p:nvPr/>
        </p:nvCxnSpPr>
        <p:spPr>
          <a:xfrm>
            <a:off x="4891500" y="2717900"/>
            <a:ext cx="2163000" cy="870600"/>
          </a:xfrm>
          <a:prstGeom prst="straightConnector1">
            <a:avLst/>
          </a:prstGeom>
          <a:noFill/>
          <a:ln w="114300" cap="flat" cmpd="sng">
            <a:solidFill>
              <a:srgbClr val="20455A"/>
            </a:solidFill>
            <a:prstDash val="solid"/>
            <a:round/>
            <a:headEnd type="oval" w="med" len="med"/>
            <a:tailEnd type="oval" w="med" len="med"/>
          </a:ln>
        </p:spPr>
      </p:cxnSp>
      <p:sp>
        <p:nvSpPr>
          <p:cNvPr id="319" name="Google Shape;319;p17"/>
          <p:cNvSpPr txBox="1"/>
          <p:nvPr/>
        </p:nvSpPr>
        <p:spPr>
          <a:xfrm>
            <a:off x="2755075" y="3535325"/>
            <a:ext cx="1521600" cy="1008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solidFill>
                  <a:schemeClr val="dk1"/>
                </a:solidFill>
                <a:latin typeface="Barlow"/>
                <a:ea typeface="Barlow"/>
                <a:cs typeface="Barlow"/>
                <a:sym typeface="Barlow"/>
              </a:rPr>
              <a:t>Sharing &amp; Discovery</a:t>
            </a:r>
            <a:endParaRPr/>
          </a:p>
        </p:txBody>
      </p:sp>
      <p:sp>
        <p:nvSpPr>
          <p:cNvPr id="320" name="Google Shape;320;p17"/>
          <p:cNvSpPr txBox="1"/>
          <p:nvPr/>
        </p:nvSpPr>
        <p:spPr>
          <a:xfrm>
            <a:off x="5022325" y="1497628"/>
            <a:ext cx="1521600" cy="927972"/>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dirty="0">
                <a:solidFill>
                  <a:schemeClr val="dk1"/>
                </a:solidFill>
                <a:latin typeface="Barlow"/>
                <a:ea typeface="Barlow"/>
                <a:cs typeface="Barlow"/>
                <a:sym typeface="Barlow"/>
              </a:rPr>
              <a:t>Finding Data</a:t>
            </a:r>
            <a:endParaRPr dirty="0"/>
          </a:p>
        </p:txBody>
      </p:sp>
      <p:sp>
        <p:nvSpPr>
          <p:cNvPr id="321" name="Google Shape;321;p17"/>
          <p:cNvSpPr txBox="1"/>
          <p:nvPr/>
        </p:nvSpPr>
        <p:spPr>
          <a:xfrm>
            <a:off x="6737825" y="3937075"/>
            <a:ext cx="1958100" cy="572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solidFill>
                  <a:schemeClr val="dk1"/>
                </a:solidFill>
                <a:latin typeface="Barlow"/>
                <a:ea typeface="Barlow"/>
                <a:cs typeface="Barlow"/>
                <a:sym typeface="Barlow"/>
              </a:rPr>
              <a:t>Reproducibility</a:t>
            </a:r>
            <a:endParaRPr/>
          </a:p>
        </p:txBody>
      </p:sp>
      <p:cxnSp>
        <p:nvCxnSpPr>
          <p:cNvPr id="322" name="Google Shape;322;p17">
            <a:extLst>
              <a:ext uri="{C183D7F6-B498-43B3-948B-1728B52AA6E4}">
                <adec:decorative xmlns:adec="http://schemas.microsoft.com/office/drawing/2017/decorative" val="1"/>
              </a:ext>
            </a:extLst>
          </p:cNvPr>
          <p:cNvCxnSpPr/>
          <p:nvPr/>
        </p:nvCxnSpPr>
        <p:spPr>
          <a:xfrm rot="10800000" flipH="1">
            <a:off x="6811050" y="2294900"/>
            <a:ext cx="3133200" cy="1141800"/>
          </a:xfrm>
          <a:prstGeom prst="straightConnector1">
            <a:avLst/>
          </a:prstGeom>
          <a:noFill/>
          <a:ln w="114300" cap="flat" cmpd="sng">
            <a:solidFill>
              <a:srgbClr val="20455A"/>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8"/>
          <p:cNvSpPr txBox="1">
            <a:spLocks noGrp="1"/>
          </p:cNvSpPr>
          <p:nvPr>
            <p:ph type="title"/>
          </p:nvPr>
        </p:nvSpPr>
        <p:spPr>
          <a:xfrm>
            <a:off x="0" y="445025"/>
            <a:ext cx="4180800" cy="572700"/>
          </a:xfrm>
          <a:prstGeom prst="rect">
            <a:avLst/>
          </a:prstGeom>
          <a:solidFill>
            <a:schemeClr val="accent5"/>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dirty="0">
                <a:solidFill>
                  <a:schemeClr val="lt1"/>
                </a:solidFill>
              </a:rPr>
              <a:t>RECOGNIZED academic outputs Cont’d</a:t>
            </a:r>
            <a:endParaRPr dirty="0">
              <a:solidFill>
                <a:schemeClr val="lt1"/>
              </a:solidFill>
            </a:endParaRPr>
          </a:p>
        </p:txBody>
      </p:sp>
      <p:sp>
        <p:nvSpPr>
          <p:cNvPr id="329" name="Google Shape;329;p18">
            <a:extLst>
              <a:ext uri="{C183D7F6-B498-43B3-948B-1728B52AA6E4}">
                <adec:decorative xmlns:adec="http://schemas.microsoft.com/office/drawing/2017/decorative" val="1"/>
              </a:ext>
            </a:extLst>
          </p:cNvPr>
          <p:cNvSpPr txBox="1">
            <a:spLocks noGrp="1"/>
          </p:cNvSpPr>
          <p:nvPr>
            <p:ph type="body" idx="1"/>
          </p:nvPr>
        </p:nvSpPr>
        <p:spPr>
          <a:xfrm>
            <a:off x="1274450" y="1930175"/>
            <a:ext cx="2037900" cy="2748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Journal articles</a:t>
            </a: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Books</a:t>
            </a:r>
            <a:endParaRPr sz="1800" b="1">
              <a:solidFill>
                <a:srgbClr val="D9D9D9"/>
              </a:solidFill>
            </a:endParaRPr>
          </a:p>
          <a:p>
            <a:pPr marL="457200" lvl="0" indent="-228600" algn="l" rtl="0">
              <a:lnSpc>
                <a:spcPct val="115000"/>
              </a:lnSpc>
              <a:spcBef>
                <a:spcPts val="0"/>
              </a:spcBef>
              <a:spcAft>
                <a:spcPts val="0"/>
              </a:spcAft>
              <a:buSzPts val="1800"/>
              <a:buNone/>
            </a:pPr>
            <a:endParaRPr sz="1800" b="1">
              <a:solidFill>
                <a:srgbClr val="D9D9D9"/>
              </a:solidFill>
            </a:endParaRPr>
          </a:p>
          <a:p>
            <a:pPr marL="457200" lvl="0" indent="-228600" algn="l" rtl="0">
              <a:lnSpc>
                <a:spcPct val="115000"/>
              </a:lnSpc>
              <a:spcBef>
                <a:spcPts val="0"/>
              </a:spcBef>
              <a:spcAft>
                <a:spcPts val="0"/>
              </a:spcAft>
              <a:buSzPts val="1800"/>
              <a:buNone/>
            </a:pPr>
            <a:endParaRPr sz="1800" b="1">
              <a:solidFill>
                <a:srgbClr val="D9D9D9"/>
              </a:solidFill>
            </a:endParaRPr>
          </a:p>
        </p:txBody>
      </p:sp>
      <p:sp>
        <p:nvSpPr>
          <p:cNvPr id="330" name="Google Shape;330;p18">
            <a:extLst>
              <a:ext uri="{C183D7F6-B498-43B3-948B-1728B52AA6E4}">
                <adec:decorative xmlns:adec="http://schemas.microsoft.com/office/drawing/2017/decorative" val="1"/>
              </a:ext>
            </a:extLst>
          </p:cNvPr>
          <p:cNvSpPr txBox="1">
            <a:spLocks noGrp="1"/>
          </p:cNvSpPr>
          <p:nvPr>
            <p:ph type="body" idx="4294967295"/>
          </p:nvPr>
        </p:nvSpPr>
        <p:spPr>
          <a:xfrm>
            <a:off x="5979800" y="1885900"/>
            <a:ext cx="2658600" cy="2748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Book Chapters</a:t>
            </a: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endParaRPr sz="1800" b="1">
              <a:solidFill>
                <a:srgbClr val="D9D9D9"/>
              </a:solidFill>
            </a:endParaRPr>
          </a:p>
          <a:p>
            <a:pPr marL="0" lvl="0" indent="0" algn="l" rtl="0">
              <a:lnSpc>
                <a:spcPct val="150000"/>
              </a:lnSpc>
              <a:spcBef>
                <a:spcPts val="0"/>
              </a:spcBef>
              <a:spcAft>
                <a:spcPts val="0"/>
              </a:spcAft>
              <a:buNone/>
            </a:pPr>
            <a:r>
              <a:rPr lang="en" sz="1800" b="1">
                <a:solidFill>
                  <a:srgbClr val="D9D9D9"/>
                </a:solidFill>
              </a:rPr>
              <a:t>Conference papers</a:t>
            </a:r>
            <a:endParaRPr sz="1800" b="1">
              <a:solidFill>
                <a:srgbClr val="D9D9D9"/>
              </a:solidFill>
            </a:endParaRPr>
          </a:p>
        </p:txBody>
      </p:sp>
      <p:pic>
        <p:nvPicPr>
          <p:cNvPr id="331" name="Google Shape;331;p18">
            <a:extLst>
              <a:ext uri="{C183D7F6-B498-43B3-948B-1728B52AA6E4}">
                <adec:decorative xmlns:adec="http://schemas.microsoft.com/office/drawing/2017/decorative" val="1"/>
              </a:ext>
            </a:extLst>
          </p:cNvPr>
          <p:cNvPicPr preferRelativeResize="0"/>
          <p:nvPr/>
        </p:nvPicPr>
        <p:blipFill>
          <a:blip r:embed="rId3">
            <a:alphaModFix amt="65000"/>
          </a:blip>
          <a:stretch>
            <a:fillRect/>
          </a:stretch>
        </p:blipFill>
        <p:spPr>
          <a:xfrm>
            <a:off x="1373075" y="1422475"/>
            <a:ext cx="914400" cy="914400"/>
          </a:xfrm>
          <a:prstGeom prst="rect">
            <a:avLst/>
          </a:prstGeom>
          <a:noFill/>
          <a:ln>
            <a:noFill/>
          </a:ln>
        </p:spPr>
      </p:pic>
      <p:pic>
        <p:nvPicPr>
          <p:cNvPr id="332" name="Google Shape;332;p18">
            <a:extLst>
              <a:ext uri="{C183D7F6-B498-43B3-948B-1728B52AA6E4}">
                <adec:decorative xmlns:adec="http://schemas.microsoft.com/office/drawing/2017/decorative" val="1"/>
              </a:ext>
            </a:extLst>
          </p:cNvPr>
          <p:cNvPicPr preferRelativeResize="0"/>
          <p:nvPr/>
        </p:nvPicPr>
        <p:blipFill>
          <a:blip r:embed="rId4">
            <a:alphaModFix amt="65000"/>
          </a:blip>
          <a:stretch>
            <a:fillRect/>
          </a:stretch>
        </p:blipFill>
        <p:spPr>
          <a:xfrm>
            <a:off x="1373063" y="3488725"/>
            <a:ext cx="914400" cy="914400"/>
          </a:xfrm>
          <a:prstGeom prst="rect">
            <a:avLst/>
          </a:prstGeom>
          <a:noFill/>
          <a:ln>
            <a:noFill/>
          </a:ln>
        </p:spPr>
      </p:pic>
      <p:pic>
        <p:nvPicPr>
          <p:cNvPr id="333" name="Google Shape;333;p18">
            <a:extLst>
              <a:ext uri="{C183D7F6-B498-43B3-948B-1728B52AA6E4}">
                <adec:decorative xmlns:adec="http://schemas.microsoft.com/office/drawing/2017/decorative" val="1"/>
              </a:ext>
            </a:extLst>
          </p:cNvPr>
          <p:cNvPicPr preferRelativeResize="0"/>
          <p:nvPr/>
        </p:nvPicPr>
        <p:blipFill>
          <a:blip r:embed="rId5">
            <a:alphaModFix amt="65000"/>
          </a:blip>
          <a:stretch>
            <a:fillRect/>
          </a:stretch>
        </p:blipFill>
        <p:spPr>
          <a:xfrm>
            <a:off x="6170725" y="1422475"/>
            <a:ext cx="914400" cy="914400"/>
          </a:xfrm>
          <a:prstGeom prst="rect">
            <a:avLst/>
          </a:prstGeom>
          <a:noFill/>
          <a:ln>
            <a:noFill/>
          </a:ln>
        </p:spPr>
      </p:pic>
      <p:pic>
        <p:nvPicPr>
          <p:cNvPr id="334" name="Google Shape;334;p18">
            <a:extLst>
              <a:ext uri="{C183D7F6-B498-43B3-948B-1728B52AA6E4}">
                <adec:decorative xmlns:adec="http://schemas.microsoft.com/office/drawing/2017/decorative" val="1"/>
              </a:ext>
            </a:extLst>
          </p:cNvPr>
          <p:cNvPicPr preferRelativeResize="0"/>
          <p:nvPr/>
        </p:nvPicPr>
        <p:blipFill>
          <a:blip r:embed="rId6">
            <a:alphaModFix amt="65000"/>
          </a:blip>
          <a:stretch>
            <a:fillRect/>
          </a:stretch>
        </p:blipFill>
        <p:spPr>
          <a:xfrm>
            <a:off x="6170738" y="3488725"/>
            <a:ext cx="914400" cy="914400"/>
          </a:xfrm>
          <a:prstGeom prst="rect">
            <a:avLst/>
          </a:prstGeom>
          <a:noFill/>
          <a:ln>
            <a:noFill/>
          </a:ln>
        </p:spPr>
      </p:pic>
      <p:pic>
        <p:nvPicPr>
          <p:cNvPr id="338" name="Google Shape;338;p18" descr="icon of a computer monitor with two cogs in front of it"/>
          <p:cNvPicPr preferRelativeResize="0"/>
          <p:nvPr/>
        </p:nvPicPr>
        <p:blipFill>
          <a:blip r:embed="rId7">
            <a:alphaModFix/>
          </a:blip>
          <a:stretch>
            <a:fillRect/>
          </a:stretch>
        </p:blipFill>
        <p:spPr>
          <a:xfrm>
            <a:off x="3464750" y="1170125"/>
            <a:ext cx="1754550" cy="1754550"/>
          </a:xfrm>
          <a:prstGeom prst="rect">
            <a:avLst/>
          </a:prstGeom>
          <a:noFill/>
          <a:ln>
            <a:noFill/>
          </a:ln>
        </p:spPr>
      </p:pic>
      <p:sp>
        <p:nvSpPr>
          <p:cNvPr id="335" name="Google Shape;335;p18">
            <a:extLst>
              <a:ext uri="{C183D7F6-B498-43B3-948B-1728B52AA6E4}">
                <adec:decorative xmlns:adec="http://schemas.microsoft.com/office/drawing/2017/decorative" val="0"/>
              </a:ext>
            </a:extLst>
          </p:cNvPr>
          <p:cNvSpPr txBox="1"/>
          <p:nvPr/>
        </p:nvSpPr>
        <p:spPr>
          <a:xfrm>
            <a:off x="3527200" y="2924675"/>
            <a:ext cx="1967909" cy="564026"/>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600" b="1" dirty="0">
                <a:solidFill>
                  <a:schemeClr val="dk1"/>
                </a:solidFill>
                <a:latin typeface="Barlow"/>
                <a:ea typeface="Barlow"/>
                <a:cs typeface="Barlow"/>
                <a:sym typeface="Barlow"/>
              </a:rPr>
              <a:t>Software</a:t>
            </a:r>
            <a:endParaRPr sz="2600" b="1" dirty="0">
              <a:solidFill>
                <a:schemeClr val="dk1"/>
              </a:solidFill>
              <a:latin typeface="Barlow"/>
              <a:ea typeface="Barlow"/>
              <a:cs typeface="Barlow"/>
              <a:sym typeface="Barlow"/>
            </a:endParaRPr>
          </a:p>
        </p:txBody>
      </p:sp>
      <p:pic>
        <p:nvPicPr>
          <p:cNvPr id="336" name="Google Shape;336;p18">
            <a:extLst>
              <a:ext uri="{C183D7F6-B498-43B3-948B-1728B52AA6E4}">
                <adec:decorative xmlns:adec="http://schemas.microsoft.com/office/drawing/2017/decorative" val="1"/>
              </a:ext>
            </a:extLst>
          </p:cNvPr>
          <p:cNvPicPr preferRelativeResize="0"/>
          <p:nvPr/>
        </p:nvPicPr>
        <p:blipFill>
          <a:blip r:embed="rId8">
            <a:alphaModFix amt="69000"/>
          </a:blip>
          <a:stretch>
            <a:fillRect/>
          </a:stretch>
        </p:blipFill>
        <p:spPr>
          <a:xfrm>
            <a:off x="3836188" y="3488713"/>
            <a:ext cx="914400" cy="914400"/>
          </a:xfrm>
          <a:prstGeom prst="rect">
            <a:avLst/>
          </a:prstGeom>
          <a:noFill/>
          <a:ln>
            <a:noFill/>
          </a:ln>
        </p:spPr>
      </p:pic>
      <p:sp>
        <p:nvSpPr>
          <p:cNvPr id="337" name="Google Shape;337;p18">
            <a:extLst>
              <a:ext uri="{C183D7F6-B498-43B3-948B-1728B52AA6E4}">
                <adec:decorative xmlns:adec="http://schemas.microsoft.com/office/drawing/2017/decorative" val="1"/>
              </a:ext>
            </a:extLst>
          </p:cNvPr>
          <p:cNvSpPr txBox="1"/>
          <p:nvPr/>
        </p:nvSpPr>
        <p:spPr>
          <a:xfrm>
            <a:off x="3728350" y="4403125"/>
            <a:ext cx="1130100" cy="767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b="1">
                <a:solidFill>
                  <a:srgbClr val="D9D9D9"/>
                </a:solidFill>
                <a:latin typeface="Barlow"/>
                <a:ea typeface="Barlow"/>
                <a:cs typeface="Barlow"/>
                <a:sym typeface="Barlow"/>
              </a:rPr>
              <a:t>Datasets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0">
            <a:extLst>
              <a:ext uri="{C183D7F6-B498-43B3-948B-1728B52AA6E4}">
                <adec:decorative xmlns:adec="http://schemas.microsoft.com/office/drawing/2017/decorative" val="1"/>
              </a:ext>
            </a:extLst>
          </p:cNvPr>
          <p:cNvPicPr preferRelativeResize="0"/>
          <p:nvPr/>
        </p:nvPicPr>
        <p:blipFill rotWithShape="1">
          <a:blip r:embed="rId3">
            <a:alphaModFix amt="60000"/>
          </a:blip>
          <a:srcRect t="8973" b="14327"/>
          <a:stretch/>
        </p:blipFill>
        <p:spPr>
          <a:xfrm>
            <a:off x="-48250" y="0"/>
            <a:ext cx="9192248" cy="5143498"/>
          </a:xfrm>
          <a:prstGeom prst="rect">
            <a:avLst/>
          </a:prstGeom>
          <a:noFill/>
          <a:ln>
            <a:noFill/>
          </a:ln>
        </p:spPr>
      </p:pic>
      <p:sp>
        <p:nvSpPr>
          <p:cNvPr id="344" name="Google Shape;344;p20">
            <a:extLst>
              <a:ext uri="{C183D7F6-B498-43B3-948B-1728B52AA6E4}">
                <adec:decorative xmlns:adec="http://schemas.microsoft.com/office/drawing/2017/decorative" val="0"/>
              </a:ext>
            </a:extLst>
          </p:cNvPr>
          <p:cNvSpPr txBox="1">
            <a:spLocks noGrp="1"/>
          </p:cNvSpPr>
          <p:nvPr>
            <p:ph type="title" idx="4294967295"/>
          </p:nvPr>
        </p:nvSpPr>
        <p:spPr>
          <a:xfrm>
            <a:off x="-47625" y="1020763"/>
            <a:ext cx="7134225" cy="506412"/>
          </a:xfrm>
          <a:prstGeom prst="rect">
            <a:avLst/>
          </a:prstGeom>
          <a:solidFill>
            <a:srgbClr val="134F5C"/>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fontScale="90000"/>
          </a:bodyPr>
          <a:lstStyle/>
          <a:p>
            <a:pPr marL="114300" marR="0" lvl="0" indent="0" algn="r" defTabSz="914400" rtl="0" eaLnBrk="1" fontAlgn="auto" latinLnBrk="0" hangingPunct="1">
              <a:lnSpc>
                <a:spcPct val="115000"/>
              </a:lnSpc>
              <a:spcBef>
                <a:spcPts val="0"/>
              </a:spcBef>
              <a:spcAft>
                <a:spcPts val="0"/>
              </a:spcAft>
              <a:buClr>
                <a:schemeClr val="dk1"/>
              </a:buClr>
              <a:buSzPct val="75000"/>
              <a:buFont typeface="Barlow"/>
              <a:buNone/>
              <a:tabLst/>
              <a:defRPr/>
            </a:pPr>
            <a:r>
              <a:rPr kumimoji="0" lang="en-US" sz="2400" b="1" i="0" u="none" strike="noStrike" kern="0" cap="none" spc="0" normalizeH="0" baseline="0" noProof="0" dirty="0">
                <a:ln>
                  <a:noFill/>
                </a:ln>
                <a:solidFill>
                  <a:schemeClr val="lt1"/>
                </a:solidFill>
                <a:effectLst/>
                <a:uLnTx/>
                <a:uFillTx/>
                <a:latin typeface="Barlow"/>
                <a:ea typeface="Barlow"/>
                <a:cs typeface="Barlow"/>
                <a:sym typeface="Barlow"/>
              </a:rPr>
              <a:t>As academic outputs evolve, so must libraries</a:t>
            </a:r>
          </a:p>
        </p:txBody>
      </p:sp>
      <p:sp>
        <p:nvSpPr>
          <p:cNvPr id="4" name="TextBox 3">
            <a:extLst>
              <a:ext uri="{FF2B5EF4-FFF2-40B4-BE49-F238E27FC236}">
                <a16:creationId xmlns:a16="http://schemas.microsoft.com/office/drawing/2014/main" id="{C74403C3-CDFD-ABB4-3EE3-C0C6B68744A6}"/>
              </a:ext>
            </a:extLst>
          </p:cNvPr>
          <p:cNvSpPr txBox="1">
            <a:spLocks/>
          </p:cNvSpPr>
          <p:nvPr/>
        </p:nvSpPr>
        <p:spPr>
          <a:xfrm>
            <a:off x="2069306" y="-669624"/>
            <a:ext cx="4633912" cy="318998"/>
          </a:xfrm>
          <a:prstGeom prst="rect">
            <a:avLst/>
          </a:prstGeom>
          <a:noFill/>
        </p:spPr>
        <p:txBody>
          <a:bodyPr wrap="square">
            <a:spAutoFit/>
          </a:bodyPr>
          <a:lstStyle/>
          <a:p>
            <a:pPr marL="114300" marR="0" lvl="0" indent="0" algn="r" defTabSz="914400" rtl="0" eaLnBrk="1" fontAlgn="auto" latinLnBrk="0" hangingPunct="1">
              <a:lnSpc>
                <a:spcPct val="115000"/>
              </a:lnSpc>
              <a:spcBef>
                <a:spcPts val="0"/>
              </a:spcBef>
              <a:spcAft>
                <a:spcPts val="0"/>
              </a:spcAft>
              <a:buClr>
                <a:srgbClr val="000000"/>
              </a:buClr>
              <a:buSzPct val="75000"/>
              <a:buFont typeface="Arial"/>
              <a:buNone/>
              <a:tabLst/>
              <a:defRPr/>
            </a:pPr>
            <a:r>
              <a:rPr kumimoji="0" lang="en-US" sz="1400" b="1" i="0" u="none" strike="noStrike" kern="0" cap="none" spc="0" normalizeH="0" baseline="0" noProof="0" dirty="0">
                <a:ln>
                  <a:noFill/>
                </a:ln>
                <a:solidFill>
                  <a:schemeClr val="tx1"/>
                </a:solidFill>
                <a:effectLst/>
                <a:uLnTx/>
                <a:uFillTx/>
                <a:latin typeface="Arial"/>
                <a:ea typeface="Arial"/>
                <a:cs typeface="Arial"/>
                <a:sym typeface="Arial"/>
              </a:rPr>
              <a:t>As academic outputs evolve, so must libraries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1"/>
          <p:cNvSpPr txBox="1">
            <a:spLocks noGrp="1"/>
          </p:cNvSpPr>
          <p:nvPr>
            <p:ph type="title"/>
          </p:nvPr>
        </p:nvSpPr>
        <p:spPr>
          <a:xfrm>
            <a:off x="-219150" y="2150850"/>
            <a:ext cx="9582300" cy="841800"/>
          </a:xfrm>
          <a:prstGeom prst="rect">
            <a:avLst/>
          </a:prstGeom>
          <a:solidFill>
            <a:srgbClr val="134F5C"/>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SzPts val="3600"/>
              <a:buNone/>
            </a:pPr>
            <a:r>
              <a:rPr lang="en"/>
              <a:t>Current landscape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1a382b84532_0_0"/>
          <p:cNvSpPr txBox="1">
            <a:spLocks noGrp="1"/>
          </p:cNvSpPr>
          <p:nvPr>
            <p:ph type="title"/>
          </p:nvPr>
        </p:nvSpPr>
        <p:spPr>
          <a:xfrm>
            <a:off x="0" y="445025"/>
            <a:ext cx="48894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Academic Libraries with Data Services</a:t>
            </a:r>
            <a:endParaRPr>
              <a:solidFill>
                <a:schemeClr val="lt1"/>
              </a:solidFill>
            </a:endParaRPr>
          </a:p>
        </p:txBody>
      </p:sp>
      <p:pic>
        <p:nvPicPr>
          <p:cNvPr id="357" name="Google Shape;357;g1a382b84532_0_0" descr="bar chart of R1 institutions data librarians: 17% have 4+ data librarians, 33% have 2-3, 25% have 1, and 25% have no data librarians."/>
          <p:cNvPicPr preferRelativeResize="0"/>
          <p:nvPr/>
        </p:nvPicPr>
        <p:blipFill>
          <a:blip r:embed="rId3">
            <a:alphaModFix/>
          </a:blip>
          <a:stretch>
            <a:fillRect/>
          </a:stretch>
        </p:blipFill>
        <p:spPr>
          <a:xfrm>
            <a:off x="395300" y="1308599"/>
            <a:ext cx="4493975" cy="2913375"/>
          </a:xfrm>
          <a:prstGeom prst="rect">
            <a:avLst/>
          </a:prstGeom>
          <a:noFill/>
          <a:ln>
            <a:noFill/>
          </a:ln>
        </p:spPr>
      </p:pic>
      <p:sp>
        <p:nvSpPr>
          <p:cNvPr id="356" name="Google Shape;356;g1a382b84532_0_0"/>
          <p:cNvSpPr txBox="1">
            <a:spLocks noGrp="1"/>
          </p:cNvSpPr>
          <p:nvPr>
            <p:ph type="body" idx="1"/>
          </p:nvPr>
        </p:nvSpPr>
        <p:spPr>
          <a:xfrm>
            <a:off x="5082275" y="1308600"/>
            <a:ext cx="36948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3200"/>
              <a:buFont typeface="Arial"/>
              <a:buNone/>
            </a:pPr>
            <a:r>
              <a:rPr lang="en">
                <a:solidFill>
                  <a:schemeClr val="dk1"/>
                </a:solidFill>
              </a:rPr>
              <a:t>At R1 universities, he average number of librarians primarily providing data services is just over 2 per institution. </a:t>
            </a:r>
            <a:endParaRPr>
              <a:solidFill>
                <a:schemeClr val="dk1"/>
              </a:solidFill>
            </a:endParaRPr>
          </a:p>
          <a:p>
            <a:pPr marL="0" lvl="0" indent="0" algn="l" rtl="0">
              <a:lnSpc>
                <a:spcPct val="100000"/>
              </a:lnSpc>
              <a:spcBef>
                <a:spcPts val="0"/>
              </a:spcBef>
              <a:spcAft>
                <a:spcPts val="0"/>
              </a:spcAft>
              <a:buClr>
                <a:schemeClr val="dk1"/>
              </a:buClr>
              <a:buSzPts val="3200"/>
              <a:buFont typeface="Arial"/>
              <a:buNone/>
            </a:pPr>
            <a:endParaRPr>
              <a:solidFill>
                <a:schemeClr val="dk1"/>
              </a:solidFill>
            </a:endParaRPr>
          </a:p>
          <a:p>
            <a:pPr marL="0" lvl="0" indent="0" algn="l" rtl="0">
              <a:lnSpc>
                <a:spcPct val="100000"/>
              </a:lnSpc>
              <a:spcBef>
                <a:spcPts val="1000"/>
              </a:spcBef>
              <a:spcAft>
                <a:spcPts val="0"/>
              </a:spcAft>
              <a:buClr>
                <a:schemeClr val="dk1"/>
              </a:buClr>
              <a:buSzPts val="2400"/>
              <a:buFont typeface="Arial"/>
              <a:buNone/>
            </a:pPr>
            <a:r>
              <a:rPr lang="en" sz="1600" i="1">
                <a:solidFill>
                  <a:schemeClr val="dk1"/>
                </a:solidFill>
              </a:rPr>
              <a:t>*The average includes institutions </a:t>
            </a:r>
            <a:br>
              <a:rPr lang="en" sz="1600" i="1">
                <a:solidFill>
                  <a:schemeClr val="dk1"/>
                </a:solidFill>
              </a:rPr>
            </a:br>
            <a:r>
              <a:rPr lang="en" sz="1600" i="1">
                <a:solidFill>
                  <a:schemeClr val="dk1"/>
                </a:solidFill>
              </a:rPr>
              <a:t>with no data librarians. </a:t>
            </a:r>
            <a:endParaRPr sz="16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5" name="Google Shape;365;g1a382b84532_0_7"/>
          <p:cNvSpPr txBox="1">
            <a:spLocks noGrp="1"/>
          </p:cNvSpPr>
          <p:nvPr>
            <p:ph type="title"/>
          </p:nvPr>
        </p:nvSpPr>
        <p:spPr>
          <a:xfrm>
            <a:off x="0" y="445025"/>
            <a:ext cx="48894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Data Services IS A GROWING NEED</a:t>
            </a:r>
            <a:endParaRPr>
              <a:solidFill>
                <a:schemeClr val="lt1"/>
              </a:solidFill>
            </a:endParaRPr>
          </a:p>
        </p:txBody>
      </p:sp>
      <p:pic>
        <p:nvPicPr>
          <p:cNvPr id="363" name="Google Shape;363;g1a382b84532_0_7" title="Points scored"/>
          <p:cNvPicPr preferRelativeResize="0"/>
          <p:nvPr/>
        </p:nvPicPr>
        <p:blipFill>
          <a:blip r:embed="rId3">
            <a:alphaModFix/>
          </a:blip>
          <a:stretch>
            <a:fillRect/>
          </a:stretch>
        </p:blipFill>
        <p:spPr>
          <a:xfrm>
            <a:off x="311700" y="1332213"/>
            <a:ext cx="4419600" cy="2971324"/>
          </a:xfrm>
          <a:prstGeom prst="rect">
            <a:avLst/>
          </a:prstGeom>
          <a:noFill/>
          <a:ln>
            <a:noFill/>
          </a:ln>
        </p:spPr>
      </p:pic>
      <p:sp>
        <p:nvSpPr>
          <p:cNvPr id="362" name="Google Shape;362;g1a382b84532_0_7"/>
          <p:cNvSpPr txBox="1">
            <a:spLocks noGrp="1"/>
          </p:cNvSpPr>
          <p:nvPr>
            <p:ph type="body" idx="1"/>
          </p:nvPr>
        </p:nvSpPr>
        <p:spPr>
          <a:xfrm>
            <a:off x="4909700" y="1220975"/>
            <a:ext cx="4104600" cy="3193800"/>
          </a:xfrm>
          <a:prstGeom prst="rect">
            <a:avLst/>
          </a:prstGeom>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None/>
            </a:pPr>
            <a:r>
              <a:rPr lang="en" b="1">
                <a:solidFill>
                  <a:schemeClr val="dk1"/>
                </a:solidFill>
              </a:rPr>
              <a:t>Increase in technical and consultative data services</a:t>
            </a:r>
            <a:r>
              <a:rPr lang="en">
                <a:solidFill>
                  <a:schemeClr val="dk1"/>
                </a:solidFill>
              </a:rPr>
              <a:t>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Preparing metadata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Preparing data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Technical support</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Consulting on metadata</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Consulting on data management plans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Creating web guides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Data policy development </a:t>
            </a:r>
            <a:endParaRPr>
              <a:solidFill>
                <a:schemeClr val="dk1"/>
              </a:solidFill>
            </a:endParaRPr>
          </a:p>
        </p:txBody>
      </p:sp>
      <p:sp>
        <p:nvSpPr>
          <p:cNvPr id="364" name="Google Shape;364;g1a382b84532_0_7"/>
          <p:cNvSpPr txBox="1"/>
          <p:nvPr/>
        </p:nvSpPr>
        <p:spPr>
          <a:xfrm>
            <a:off x="570750" y="4303537"/>
            <a:ext cx="3747900" cy="6625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16% growth in libraries providing RDS in just 4 years.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175eb109fa1_0_7"/>
          <p:cNvSpPr txBox="1">
            <a:spLocks noGrp="1"/>
          </p:cNvSpPr>
          <p:nvPr>
            <p:ph type="title"/>
          </p:nvPr>
        </p:nvSpPr>
        <p:spPr>
          <a:xfrm>
            <a:off x="0" y="445025"/>
            <a:ext cx="43521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Analyses of data librarian jobs</a:t>
            </a:r>
            <a:endParaRPr>
              <a:solidFill>
                <a:schemeClr val="lt1"/>
              </a:solidFill>
            </a:endParaRPr>
          </a:p>
        </p:txBody>
      </p:sp>
      <p:sp>
        <p:nvSpPr>
          <p:cNvPr id="371" name="Google Shape;371;g175eb109fa1_0_7"/>
          <p:cNvSpPr txBox="1">
            <a:spLocks noGrp="1"/>
          </p:cNvSpPr>
          <p:nvPr>
            <p:ph type="body" idx="1"/>
          </p:nvPr>
        </p:nvSpPr>
        <p:spPr>
          <a:xfrm>
            <a:off x="311700" y="1413525"/>
            <a:ext cx="8520600" cy="34164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90000"/>
              <a:buChar char="●"/>
            </a:pPr>
            <a:r>
              <a:rPr lang="en" dirty="0"/>
              <a:t>Most data librarian jobs are in R1 and R2 level institutions </a:t>
            </a:r>
            <a:endParaRPr dirty="0"/>
          </a:p>
          <a:p>
            <a:pPr marL="457200" lvl="0" indent="-334327" algn="l" rtl="0">
              <a:spcBef>
                <a:spcPts val="0"/>
              </a:spcBef>
              <a:spcAft>
                <a:spcPts val="0"/>
              </a:spcAft>
              <a:buSzPct val="90000"/>
              <a:buChar char="●"/>
            </a:pPr>
            <a:r>
              <a:rPr lang="en" dirty="0"/>
              <a:t>Job ads frequently mention that candidate will need to build campus relations and library infrastructure around data use (</a:t>
            </a:r>
            <a:r>
              <a:rPr lang="en"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Hagman et al., 2022)</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Commonly Listed Job Responsibilities :</a:t>
            </a:r>
            <a:endParaRPr b="1" dirty="0"/>
          </a:p>
          <a:p>
            <a:pPr marL="457200" lvl="0" indent="-334327" algn="l" rtl="0">
              <a:spcBef>
                <a:spcPts val="0"/>
              </a:spcBef>
              <a:spcAft>
                <a:spcPts val="0"/>
              </a:spcAft>
              <a:buSzPct val="90000"/>
              <a:buChar char="●"/>
            </a:pPr>
            <a:r>
              <a:rPr lang="en" b="1" dirty="0">
                <a:solidFill>
                  <a:srgbClr val="00899B"/>
                </a:solidFill>
              </a:rPr>
              <a:t>86%</a:t>
            </a:r>
            <a:r>
              <a:rPr lang="en" dirty="0"/>
              <a:t> listed general data management</a:t>
            </a:r>
            <a:endParaRPr dirty="0"/>
          </a:p>
          <a:p>
            <a:pPr marL="457200" lvl="0" indent="-334327" algn="l" rtl="0">
              <a:spcBef>
                <a:spcPts val="0"/>
              </a:spcBef>
              <a:spcAft>
                <a:spcPts val="0"/>
              </a:spcAft>
              <a:buSzPct val="90000"/>
              <a:buChar char="●"/>
            </a:pPr>
            <a:r>
              <a:rPr lang="en" b="1" dirty="0">
                <a:solidFill>
                  <a:srgbClr val="00899B"/>
                </a:solidFill>
              </a:rPr>
              <a:t>68%</a:t>
            </a:r>
            <a:r>
              <a:rPr lang="en" dirty="0"/>
              <a:t> listed data repositories </a:t>
            </a:r>
            <a:endParaRPr dirty="0"/>
          </a:p>
          <a:p>
            <a:pPr marL="457200" lvl="0" indent="-334327" algn="l" rtl="0">
              <a:spcBef>
                <a:spcPts val="0"/>
              </a:spcBef>
              <a:spcAft>
                <a:spcPts val="0"/>
              </a:spcAft>
              <a:buSzPct val="90000"/>
              <a:buChar char="●"/>
            </a:pPr>
            <a:r>
              <a:rPr lang="en" b="1" dirty="0">
                <a:solidFill>
                  <a:srgbClr val="00899B"/>
                </a:solidFill>
              </a:rPr>
              <a:t>56%</a:t>
            </a:r>
            <a:r>
              <a:rPr lang="en" b="1" dirty="0">
                <a:solidFill>
                  <a:srgbClr val="1155CC"/>
                </a:solidFill>
              </a:rPr>
              <a:t> </a:t>
            </a:r>
            <a:r>
              <a:rPr lang="en" dirty="0"/>
              <a:t>listed data curation </a:t>
            </a:r>
            <a:endParaRPr dirty="0"/>
          </a:p>
          <a:p>
            <a:pPr marL="457200" lvl="0" indent="-334327" algn="l" rtl="0">
              <a:spcBef>
                <a:spcPts val="0"/>
              </a:spcBef>
              <a:spcAft>
                <a:spcPts val="0"/>
              </a:spcAft>
              <a:buSzPct val="90000"/>
              <a:buChar char="●"/>
            </a:pPr>
            <a:r>
              <a:rPr lang="en" dirty="0"/>
              <a:t>Libraries were also looking for traditional LIS skills including instruction (77%), consultation ( 67%), and a public services perspective (38%) (Thielen &amp; Nesser, 2020)</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a0075d3017_0_35"/>
          <p:cNvSpPr txBox="1">
            <a:spLocks noGrp="1"/>
          </p:cNvSpPr>
          <p:nvPr>
            <p:ph type="title"/>
          </p:nvPr>
        </p:nvSpPr>
        <p:spPr>
          <a:xfrm>
            <a:off x="0" y="445025"/>
            <a:ext cx="36006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Needed Skills </a:t>
            </a:r>
            <a:endParaRPr>
              <a:solidFill>
                <a:schemeClr val="lt1"/>
              </a:solidFill>
            </a:endParaRPr>
          </a:p>
        </p:txBody>
      </p:sp>
      <p:sp>
        <p:nvSpPr>
          <p:cNvPr id="377" name="Google Shape;377;g1a0075d3017_0_35"/>
          <p:cNvSpPr txBox="1">
            <a:spLocks noGrp="1"/>
          </p:cNvSpPr>
          <p:nvPr>
            <p:ph type="body" idx="1"/>
          </p:nvPr>
        </p:nvSpPr>
        <p:spPr>
          <a:xfrm>
            <a:off x="311700" y="12820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t>Ranked Most Important </a:t>
            </a:r>
            <a:endParaRPr b="1"/>
          </a:p>
          <a:p>
            <a:pPr marL="457200" lvl="0" indent="-342900" algn="l" rtl="0">
              <a:spcBef>
                <a:spcPts val="0"/>
              </a:spcBef>
              <a:spcAft>
                <a:spcPts val="0"/>
              </a:spcAft>
              <a:buSzPts val="1800"/>
              <a:buChar char="●"/>
            </a:pPr>
            <a:r>
              <a:rPr lang="en"/>
              <a:t>Personal Attributes </a:t>
            </a:r>
            <a:endParaRPr/>
          </a:p>
          <a:p>
            <a:pPr marL="914400" lvl="1" indent="-317500" algn="l" rtl="0">
              <a:spcBef>
                <a:spcPts val="0"/>
              </a:spcBef>
              <a:spcAft>
                <a:spcPts val="0"/>
              </a:spcAft>
              <a:buSzPts val="1400"/>
              <a:buChar char="○"/>
            </a:pPr>
            <a:r>
              <a:rPr lang="en"/>
              <a:t>oral communication and presentation skills, teamwork and interpersonal skills, written communication</a:t>
            </a:r>
            <a:endParaRPr/>
          </a:p>
          <a:p>
            <a:pPr marL="457200" lvl="0" indent="-342900" algn="l" rtl="0">
              <a:spcBef>
                <a:spcPts val="0"/>
              </a:spcBef>
              <a:spcAft>
                <a:spcPts val="0"/>
              </a:spcAft>
              <a:buSzPts val="1800"/>
              <a:buChar char="●"/>
            </a:pPr>
            <a:r>
              <a:rPr lang="en"/>
              <a:t>Teaching and Outreach</a:t>
            </a:r>
            <a:endParaRPr/>
          </a:p>
          <a:p>
            <a:pPr marL="914400" lvl="1" indent="-317500" algn="l" rtl="0">
              <a:spcBef>
                <a:spcPts val="0"/>
              </a:spcBef>
              <a:spcAft>
                <a:spcPts val="0"/>
              </a:spcAft>
              <a:buSzPts val="1400"/>
              <a:buChar char="○"/>
            </a:pPr>
            <a:r>
              <a:rPr lang="en"/>
              <a:t>Building relationships with researchers, consultations, and instruction</a:t>
            </a:r>
            <a:endParaRPr/>
          </a:p>
          <a:p>
            <a:pPr marL="914400" lvl="0" indent="0" algn="l" rtl="0">
              <a:spcBef>
                <a:spcPts val="0"/>
              </a:spcBef>
              <a:spcAft>
                <a:spcPts val="0"/>
              </a:spcAft>
              <a:buNone/>
            </a:pPr>
            <a:endParaRPr/>
          </a:p>
          <a:p>
            <a:pPr marL="0" lvl="0" indent="0" algn="l" rtl="0">
              <a:spcBef>
                <a:spcPts val="0"/>
              </a:spcBef>
              <a:spcAft>
                <a:spcPts val="0"/>
              </a:spcAft>
              <a:buNone/>
            </a:pPr>
            <a:r>
              <a:rPr lang="en" b="1"/>
              <a:t>Technology Skills</a:t>
            </a:r>
            <a:endParaRPr b="1"/>
          </a:p>
          <a:p>
            <a:pPr marL="457200" lvl="0" indent="-342900" algn="l" rtl="0">
              <a:spcBef>
                <a:spcPts val="0"/>
              </a:spcBef>
              <a:spcAft>
                <a:spcPts val="0"/>
              </a:spcAft>
              <a:buSzPts val="1800"/>
              <a:buChar char="●"/>
            </a:pPr>
            <a:r>
              <a:rPr lang="en"/>
              <a:t>Visualization, coding, statistical software, and web development were all similarly ranked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1a0075d3017_0_0"/>
          <p:cNvSpPr txBox="1">
            <a:spLocks noGrp="1"/>
          </p:cNvSpPr>
          <p:nvPr>
            <p:ph type="title"/>
          </p:nvPr>
        </p:nvSpPr>
        <p:spPr>
          <a:xfrm>
            <a:off x="0" y="445025"/>
            <a:ext cx="38115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Clr>
                <a:schemeClr val="dk1"/>
              </a:buClr>
              <a:buSzPct val="111111"/>
              <a:buFont typeface="Arial"/>
              <a:buNone/>
            </a:pPr>
            <a:r>
              <a:rPr lang="en">
                <a:solidFill>
                  <a:schemeClr val="lt1"/>
                </a:solidFill>
              </a:rPr>
              <a:t>The Great U-turn of 2022-</a:t>
            </a:r>
            <a:endParaRPr>
              <a:solidFill>
                <a:schemeClr val="lt1"/>
              </a:solidFill>
            </a:endParaRPr>
          </a:p>
        </p:txBody>
      </p:sp>
      <p:sp>
        <p:nvSpPr>
          <p:cNvPr id="385" name="Google Shape;385;g1a0075d3017_0_0"/>
          <p:cNvSpPr txBox="1"/>
          <p:nvPr/>
        </p:nvSpPr>
        <p:spPr>
          <a:xfrm>
            <a:off x="671899" y="1113875"/>
            <a:ext cx="1008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RDM Services </a:t>
            </a:r>
            <a:endParaRPr b="1"/>
          </a:p>
        </p:txBody>
      </p:sp>
      <p:sp>
        <p:nvSpPr>
          <p:cNvPr id="383" name="Google Shape;383;g1a0075d3017_0_0"/>
          <p:cNvSpPr txBox="1">
            <a:spLocks noGrp="1"/>
          </p:cNvSpPr>
          <p:nvPr>
            <p:ph type="body" idx="1"/>
          </p:nvPr>
        </p:nvSpPr>
        <p:spPr>
          <a:xfrm>
            <a:off x="4945775" y="863178"/>
            <a:ext cx="1567500" cy="746048"/>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rgbClr val="000000"/>
                </a:solidFill>
              </a:rPr>
              <a:t>More R, Python, Jupyter Notebooks</a:t>
            </a:r>
            <a:endParaRPr sz="1400" b="1">
              <a:solidFill>
                <a:srgbClr val="000000"/>
              </a:solidFill>
            </a:endParaRPr>
          </a:p>
          <a:p>
            <a:pPr marL="0" lvl="0" indent="0" algn="l" rtl="0">
              <a:spcBef>
                <a:spcPts val="0"/>
              </a:spcBef>
              <a:spcAft>
                <a:spcPts val="0"/>
              </a:spcAft>
              <a:buNone/>
            </a:pPr>
            <a:endParaRPr sz="1400"/>
          </a:p>
        </p:txBody>
      </p:sp>
      <p:pic>
        <p:nvPicPr>
          <p:cNvPr id="384" name="Google Shape;384;g1a0075d3017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2">
            <a:off x="1680800" y="1258874"/>
            <a:ext cx="4182376" cy="3176222"/>
          </a:xfrm>
          <a:prstGeom prst="rect">
            <a:avLst/>
          </a:prstGeom>
          <a:noFill/>
          <a:ln>
            <a:noFill/>
          </a:ln>
        </p:spPr>
      </p:pic>
      <p:sp>
        <p:nvSpPr>
          <p:cNvPr id="386" name="Google Shape;386;g1a0075d3017_0_0"/>
          <p:cNvSpPr txBox="1"/>
          <p:nvPr/>
        </p:nvSpPr>
        <p:spPr>
          <a:xfrm>
            <a:off x="570400" y="2539163"/>
            <a:ext cx="1786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RDM! but also still R Python etc.</a:t>
            </a:r>
            <a:endParaRPr b="1"/>
          </a:p>
        </p:txBody>
      </p:sp>
      <p:cxnSp>
        <p:nvCxnSpPr>
          <p:cNvPr id="389" name="Google Shape;389;g1a0075d3017_0_0">
            <a:extLst>
              <a:ext uri="{C183D7F6-B498-43B3-948B-1728B52AA6E4}">
                <adec:decorative xmlns:adec="http://schemas.microsoft.com/office/drawing/2017/decorative" val="1"/>
              </a:ext>
            </a:extLst>
          </p:cNvPr>
          <p:cNvCxnSpPr/>
          <p:nvPr/>
        </p:nvCxnSpPr>
        <p:spPr>
          <a:xfrm rot="10800000">
            <a:off x="4906450" y="2088875"/>
            <a:ext cx="1315800" cy="335100"/>
          </a:xfrm>
          <a:prstGeom prst="straightConnector1">
            <a:avLst/>
          </a:prstGeom>
          <a:noFill/>
          <a:ln w="38100" cap="flat" cmpd="sng">
            <a:solidFill>
              <a:srgbClr val="00899B"/>
            </a:solidFill>
            <a:prstDash val="solid"/>
            <a:round/>
            <a:headEnd type="none" w="med" len="med"/>
            <a:tailEnd type="triangle" w="med" len="med"/>
          </a:ln>
        </p:spPr>
      </p:cxnSp>
      <p:sp>
        <p:nvSpPr>
          <p:cNvPr id="390" name="Google Shape;390;g1a0075d3017_0_0">
            <a:extLst>
              <a:ext uri="{C183D7F6-B498-43B3-948B-1728B52AA6E4}">
                <adec:decorative xmlns:adec="http://schemas.microsoft.com/office/drawing/2017/decorative" val="1"/>
              </a:ext>
            </a:extLst>
          </p:cNvPr>
          <p:cNvSpPr/>
          <p:nvPr/>
        </p:nvSpPr>
        <p:spPr>
          <a:xfrm>
            <a:off x="6222250" y="1817975"/>
            <a:ext cx="1315800" cy="1314900"/>
          </a:xfrm>
          <a:prstGeom prst="ellipse">
            <a:avLst/>
          </a:prstGeom>
          <a:solidFill>
            <a:schemeClr val="lt2"/>
          </a:solidFill>
          <a:ln w="38100" cap="flat" cmpd="sng">
            <a:solidFill>
              <a:srgbClr val="00899B"/>
            </a:solidFill>
            <a:prstDash val="solid"/>
            <a:round/>
            <a:headEnd type="none" w="sm" len="sm"/>
            <a:tailEnd type="none" w="sm" len="sm"/>
          </a:ln>
        </p:spPr>
        <p:txBody>
          <a:bodyPr spcFirstLastPara="1" wrap="square" lIns="9125" tIns="9125" rIns="9125" bIns="9125" anchor="ctr" anchorCtr="0">
            <a:noAutofit/>
          </a:bodyPr>
          <a:lstStyle/>
          <a:p>
            <a:pPr marL="0" lvl="0" indent="0" algn="ctr" rtl="0">
              <a:spcBef>
                <a:spcPts val="0"/>
              </a:spcBef>
              <a:spcAft>
                <a:spcPts val="0"/>
              </a:spcAft>
              <a:buNone/>
            </a:pPr>
            <a:endParaRPr/>
          </a:p>
        </p:txBody>
      </p:sp>
      <p:sp>
        <p:nvSpPr>
          <p:cNvPr id="391" name="Google Shape;391;g1a0075d3017_0_0">
            <a:extLst>
              <a:ext uri="{C183D7F6-B498-43B3-948B-1728B52AA6E4}">
                <adec:decorative xmlns:adec="http://schemas.microsoft.com/office/drawing/2017/decorative" val="0"/>
              </a:ext>
            </a:extLst>
          </p:cNvPr>
          <p:cNvSpPr txBox="1"/>
          <p:nvPr/>
        </p:nvSpPr>
        <p:spPr>
          <a:xfrm>
            <a:off x="6180700" y="2078825"/>
            <a:ext cx="1435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rPr>
              <a:t>NIH DMSP Policy </a:t>
            </a:r>
            <a:endParaRPr b="1">
              <a:solidFill>
                <a:schemeClr val="dk1"/>
              </a:solidFill>
            </a:endParaRPr>
          </a:p>
          <a:p>
            <a:pPr marL="0" lvl="0" indent="0" algn="ctr" rtl="0">
              <a:spcBef>
                <a:spcPts val="0"/>
              </a:spcBef>
              <a:spcAft>
                <a:spcPts val="0"/>
              </a:spcAft>
              <a:buClr>
                <a:schemeClr val="dk1"/>
              </a:buClr>
              <a:buSzPts val="1100"/>
              <a:buFont typeface="Arial"/>
              <a:buNone/>
            </a:pPr>
            <a:r>
              <a:rPr lang="en" b="1">
                <a:solidFill>
                  <a:schemeClr val="dk1"/>
                </a:solidFill>
              </a:rPr>
              <a:t>announced!</a:t>
            </a:r>
            <a:endParaRPr/>
          </a:p>
        </p:txBody>
      </p:sp>
      <p:sp>
        <p:nvSpPr>
          <p:cNvPr id="387" name="Google Shape;387;g1a0075d3017_0_0"/>
          <p:cNvSpPr txBox="1"/>
          <p:nvPr/>
        </p:nvSpPr>
        <p:spPr>
          <a:xfrm>
            <a:off x="5768075" y="3722388"/>
            <a:ext cx="14904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rPr>
              <a:t>Open Access!</a:t>
            </a:r>
            <a:endParaRPr b="1"/>
          </a:p>
          <a:p>
            <a:pPr marL="0" lvl="0" indent="0" algn="ctr" rtl="0">
              <a:spcBef>
                <a:spcPts val="0"/>
              </a:spcBef>
              <a:spcAft>
                <a:spcPts val="0"/>
              </a:spcAft>
              <a:buNone/>
            </a:pPr>
            <a:r>
              <a:rPr lang="en" b="1"/>
              <a:t>RDM, FAIR, R, Python and more!</a:t>
            </a:r>
            <a:endParaRPr b="1"/>
          </a:p>
        </p:txBody>
      </p:sp>
      <p:pic>
        <p:nvPicPr>
          <p:cNvPr id="388" name="Google Shape;388;g1a0075d3017_0_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431049" y="3621178"/>
            <a:ext cx="799425" cy="1249125"/>
          </a:xfrm>
          <a:prstGeom prst="rect">
            <a:avLst/>
          </a:prstGeom>
          <a:noFill/>
          <a:ln>
            <a:noFill/>
          </a:ln>
        </p:spPr>
      </p:pic>
      <p:sp>
        <p:nvSpPr>
          <p:cNvPr id="392" name="Google Shape;392;g1a0075d3017_0_0">
            <a:extLst>
              <a:ext uri="{C183D7F6-B498-43B3-948B-1728B52AA6E4}">
                <adec:decorative xmlns:adec="http://schemas.microsoft.com/office/drawing/2017/decorative" val="1"/>
              </a:ext>
            </a:extLst>
          </p:cNvPr>
          <p:cNvSpPr/>
          <p:nvPr/>
        </p:nvSpPr>
        <p:spPr>
          <a:xfrm>
            <a:off x="1003899" y="3684450"/>
            <a:ext cx="1352700" cy="1314900"/>
          </a:xfrm>
          <a:prstGeom prst="ellipse">
            <a:avLst/>
          </a:prstGeom>
          <a:solidFill>
            <a:schemeClr val="lt2"/>
          </a:solidFill>
          <a:ln w="38100" cap="flat" cmpd="sng">
            <a:solidFill>
              <a:srgbClr val="00899B"/>
            </a:solidFill>
            <a:prstDash val="solid"/>
            <a:round/>
            <a:headEnd type="none" w="sm" len="sm"/>
            <a:tailEnd type="none" w="sm" len="sm"/>
          </a:ln>
        </p:spPr>
        <p:txBody>
          <a:bodyPr spcFirstLastPara="1" wrap="square" lIns="9125" tIns="9125" rIns="9125" bIns="9125" anchor="ctr" anchorCtr="0">
            <a:noAutofit/>
          </a:bodyPr>
          <a:lstStyle/>
          <a:p>
            <a:pPr marL="0" lvl="0" indent="0" algn="ctr" rtl="0">
              <a:spcBef>
                <a:spcPts val="0"/>
              </a:spcBef>
              <a:spcAft>
                <a:spcPts val="0"/>
              </a:spcAft>
              <a:buNone/>
            </a:pPr>
            <a:endParaRPr/>
          </a:p>
        </p:txBody>
      </p:sp>
      <p:cxnSp>
        <p:nvCxnSpPr>
          <p:cNvPr id="393" name="Google Shape;393;g1a0075d3017_0_0">
            <a:extLst>
              <a:ext uri="{C183D7F6-B498-43B3-948B-1728B52AA6E4}">
                <adec:decorative xmlns:adec="http://schemas.microsoft.com/office/drawing/2017/decorative" val="1"/>
              </a:ext>
            </a:extLst>
          </p:cNvPr>
          <p:cNvCxnSpPr/>
          <p:nvPr/>
        </p:nvCxnSpPr>
        <p:spPr>
          <a:xfrm rot="10800000" flipH="1">
            <a:off x="2356600" y="3722400"/>
            <a:ext cx="1008900" cy="496200"/>
          </a:xfrm>
          <a:prstGeom prst="straightConnector1">
            <a:avLst/>
          </a:prstGeom>
          <a:noFill/>
          <a:ln w="38100" cap="flat" cmpd="sng">
            <a:solidFill>
              <a:srgbClr val="00899B"/>
            </a:solidFill>
            <a:prstDash val="solid"/>
            <a:round/>
            <a:headEnd type="none" w="med" len="med"/>
            <a:tailEnd type="triangle" w="med" len="med"/>
          </a:ln>
        </p:spPr>
      </p:cxnSp>
      <p:sp>
        <p:nvSpPr>
          <p:cNvPr id="394" name="Google Shape;394;g1a0075d3017_0_0"/>
          <p:cNvSpPr txBox="1"/>
          <p:nvPr/>
        </p:nvSpPr>
        <p:spPr>
          <a:xfrm>
            <a:off x="965675" y="3818550"/>
            <a:ext cx="14358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rPr>
              <a:t>More Open Access Policies &amp; Support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1a0075d3017_2_29"/>
          <p:cNvSpPr txBox="1">
            <a:spLocks noGrp="1"/>
          </p:cNvSpPr>
          <p:nvPr>
            <p:ph type="title"/>
          </p:nvPr>
        </p:nvSpPr>
        <p:spPr>
          <a:xfrm>
            <a:off x="0" y="445025"/>
            <a:ext cx="45720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Continuing on the path to Open Data </a:t>
            </a:r>
            <a:endParaRPr>
              <a:solidFill>
                <a:schemeClr val="lt1"/>
              </a:solidFill>
            </a:endParaRPr>
          </a:p>
        </p:txBody>
      </p:sp>
      <p:sp>
        <p:nvSpPr>
          <p:cNvPr id="400" name="Google Shape;400;g1a0075d3017_2_29"/>
          <p:cNvSpPr txBox="1">
            <a:spLocks noGrp="1"/>
          </p:cNvSpPr>
          <p:nvPr>
            <p:ph type="body" idx="1"/>
          </p:nvPr>
        </p:nvSpPr>
        <p:spPr>
          <a:xfrm>
            <a:off x="311700" y="1428750"/>
            <a:ext cx="2893054" cy="2463981"/>
          </a:xfrm>
          <a:prstGeom prst="rect">
            <a:avLst/>
          </a:prstGeom>
        </p:spPr>
        <p:txBody>
          <a:bodyPr spcFirstLastPara="1" wrap="square" lIns="91425" tIns="91425" rIns="91425" bIns="91425" anchor="t" anchorCtr="0">
            <a:normAutofit/>
          </a:bodyPr>
          <a:lstStyle/>
          <a:p>
            <a:pPr marL="342900">
              <a:lnSpc>
                <a:spcPct val="150000"/>
              </a:lnSpc>
            </a:pPr>
            <a:r>
              <a:rPr lang="en" dirty="0"/>
              <a:t>Funder mandates</a:t>
            </a:r>
            <a:endParaRPr dirty="0"/>
          </a:p>
          <a:p>
            <a:pPr marL="342900">
              <a:lnSpc>
                <a:spcPct val="150000"/>
              </a:lnSpc>
            </a:pPr>
            <a:r>
              <a:rPr lang="en" dirty="0"/>
              <a:t>Publisher support </a:t>
            </a:r>
            <a:endParaRPr dirty="0"/>
          </a:p>
          <a:p>
            <a:pPr marL="342900">
              <a:lnSpc>
                <a:spcPct val="150000"/>
              </a:lnSpc>
            </a:pPr>
            <a:r>
              <a:rPr lang="en" dirty="0"/>
              <a:t>International efforts </a:t>
            </a:r>
            <a:endParaRPr dirty="0"/>
          </a:p>
        </p:txBody>
      </p:sp>
      <p:pic>
        <p:nvPicPr>
          <p:cNvPr id="403" name="Google Shape;403;g1a0075d3017_2_29" descr="Federation of American Societies for experimental biology"/>
          <p:cNvPicPr preferRelativeResize="0"/>
          <p:nvPr/>
        </p:nvPicPr>
        <p:blipFill>
          <a:blip r:embed="rId3">
            <a:alphaModFix/>
          </a:blip>
          <a:stretch>
            <a:fillRect/>
          </a:stretch>
        </p:blipFill>
        <p:spPr>
          <a:xfrm>
            <a:off x="4126651" y="1329462"/>
            <a:ext cx="3562674" cy="1068800"/>
          </a:xfrm>
          <a:prstGeom prst="rect">
            <a:avLst/>
          </a:prstGeom>
          <a:noFill/>
          <a:ln>
            <a:noFill/>
          </a:ln>
        </p:spPr>
      </p:pic>
      <p:pic>
        <p:nvPicPr>
          <p:cNvPr id="402" name="Google Shape;402;g1a0075d3017_2_29" descr="Data Curation Network logo"/>
          <p:cNvPicPr preferRelativeResize="0"/>
          <p:nvPr/>
        </p:nvPicPr>
        <p:blipFill>
          <a:blip r:embed="rId4">
            <a:alphaModFix/>
          </a:blip>
          <a:stretch>
            <a:fillRect/>
          </a:stretch>
        </p:blipFill>
        <p:spPr>
          <a:xfrm>
            <a:off x="3454950" y="3161788"/>
            <a:ext cx="2499775" cy="1239475"/>
          </a:xfrm>
          <a:prstGeom prst="rect">
            <a:avLst/>
          </a:prstGeom>
          <a:noFill/>
          <a:ln>
            <a:noFill/>
          </a:ln>
        </p:spPr>
      </p:pic>
      <p:pic>
        <p:nvPicPr>
          <p:cNvPr id="401" name="Google Shape;401;g1a0075d3017_2_29" descr="DataCite logo"/>
          <p:cNvPicPr preferRelativeResize="0"/>
          <p:nvPr/>
        </p:nvPicPr>
        <p:blipFill>
          <a:blip r:embed="rId5">
            <a:alphaModFix/>
          </a:blip>
          <a:stretch>
            <a:fillRect/>
          </a:stretch>
        </p:blipFill>
        <p:spPr>
          <a:xfrm>
            <a:off x="6325500" y="2709963"/>
            <a:ext cx="2143125" cy="2143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1f9557715e4_0_0"/>
          <p:cNvSpPr txBox="1">
            <a:spLocks noGrp="1"/>
          </p:cNvSpPr>
          <p:nvPr>
            <p:ph type="title"/>
          </p:nvPr>
        </p:nvSpPr>
        <p:spPr>
          <a:xfrm>
            <a:off x="0" y="445025"/>
            <a:ext cx="3165300" cy="572700"/>
          </a:xfrm>
          <a:prstGeom prst="rect">
            <a:avLst/>
          </a:prstGeom>
          <a:solidFill>
            <a:srgbClr val="134F5C"/>
          </a:solidFill>
          <a:ln>
            <a:noFill/>
          </a:ln>
        </p:spPr>
        <p:txBody>
          <a:bodyPr spcFirstLastPara="1" wrap="square" lIns="91425" tIns="91425" rIns="91425" bIns="91425" anchor="t" anchorCtr="0">
            <a:noAutofit/>
          </a:bodyPr>
          <a:lstStyle/>
          <a:p>
            <a:pPr marL="342900" lvl="0" indent="0" algn="r" rtl="0">
              <a:lnSpc>
                <a:spcPct val="100000"/>
              </a:lnSpc>
              <a:spcBef>
                <a:spcPts val="0"/>
              </a:spcBef>
              <a:spcAft>
                <a:spcPts val="0"/>
              </a:spcAft>
              <a:buSzPts val="2800"/>
              <a:buNone/>
            </a:pPr>
            <a:r>
              <a:rPr lang="en" sz="3020">
                <a:solidFill>
                  <a:schemeClr val="lt1"/>
                </a:solidFill>
              </a:rPr>
              <a:t>AGENDA</a:t>
            </a:r>
            <a:endParaRPr sz="3020">
              <a:solidFill>
                <a:schemeClr val="lt1"/>
              </a:solidFill>
            </a:endParaRPr>
          </a:p>
        </p:txBody>
      </p:sp>
      <p:sp>
        <p:nvSpPr>
          <p:cNvPr id="82" name="Google Shape;82;g1f9557715e4_0_0"/>
          <p:cNvSpPr txBox="1">
            <a:spLocks noGrp="1"/>
          </p:cNvSpPr>
          <p:nvPr>
            <p:ph type="body" idx="1"/>
          </p:nvPr>
        </p:nvSpPr>
        <p:spPr>
          <a:xfrm>
            <a:off x="857250" y="1152475"/>
            <a:ext cx="7943700" cy="3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t>1. Overview of the different types of data services</a:t>
            </a:r>
            <a:endParaRPr sz="2500"/>
          </a:p>
          <a:p>
            <a:pPr marL="0" lvl="0" indent="0" algn="l" rtl="0">
              <a:spcBef>
                <a:spcPts val="0"/>
              </a:spcBef>
              <a:spcAft>
                <a:spcPts val="0"/>
              </a:spcAft>
              <a:buNone/>
            </a:pPr>
            <a:r>
              <a:rPr lang="en" sz="2500"/>
              <a:t>2. Benefits of having data services in your library</a:t>
            </a:r>
            <a:endParaRPr sz="2500"/>
          </a:p>
          <a:p>
            <a:pPr marL="0" lvl="0" indent="0" algn="l" rtl="0">
              <a:spcBef>
                <a:spcPts val="0"/>
              </a:spcBef>
              <a:spcAft>
                <a:spcPts val="0"/>
              </a:spcAft>
              <a:buNone/>
            </a:pPr>
            <a:r>
              <a:rPr lang="en" sz="2500"/>
              <a:t>4. Current trends/landscape</a:t>
            </a:r>
            <a:endParaRPr sz="2500"/>
          </a:p>
          <a:p>
            <a:pPr marL="0" lvl="0" indent="0" algn="l" rtl="0">
              <a:spcBef>
                <a:spcPts val="0"/>
              </a:spcBef>
              <a:spcAft>
                <a:spcPts val="0"/>
              </a:spcAft>
              <a:buNone/>
            </a:pPr>
            <a:r>
              <a:rPr lang="en" sz="2500"/>
              <a:t>5. Next steps </a:t>
            </a:r>
            <a:endParaRPr sz="2500"/>
          </a:p>
          <a:p>
            <a:pPr marL="0" lvl="0" indent="0" algn="l" rtl="0">
              <a:spcBef>
                <a:spcPts val="0"/>
              </a:spcBef>
              <a:spcAft>
                <a:spcPts val="0"/>
              </a:spcAft>
              <a:buClr>
                <a:schemeClr val="dk1"/>
              </a:buClr>
              <a:buSzPts val="1100"/>
              <a:buFont typeface="Arial"/>
              <a:buNone/>
            </a:pPr>
            <a:r>
              <a:rPr lang="en" sz="2500"/>
              <a:t> </a:t>
            </a:r>
            <a:endParaRPr sz="2500"/>
          </a:p>
          <a:p>
            <a:pPr marL="0" lvl="0" indent="0" algn="l" rtl="0">
              <a:spcBef>
                <a:spcPts val="0"/>
              </a:spcBef>
              <a:spcAft>
                <a:spcPts val="0"/>
              </a:spcAft>
              <a:buClr>
                <a:schemeClr val="dk1"/>
              </a:buClr>
              <a:buSzPts val="1100"/>
              <a:buFont typeface="Arial"/>
              <a:buNone/>
            </a:pPr>
            <a:endParaRPr sz="2500"/>
          </a:p>
          <a:p>
            <a:pPr marL="0" lvl="0" indent="0" algn="l" rtl="0">
              <a:spcBef>
                <a:spcPts val="0"/>
              </a:spcBef>
              <a:spcAft>
                <a:spcPts val="0"/>
              </a:spcAft>
              <a:buSzPts val="1800"/>
              <a:buNone/>
            </a:pPr>
            <a:endParaRPr sz="25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1c1a8f139bc_0_0"/>
          <p:cNvSpPr txBox="1">
            <a:spLocks noGrp="1"/>
          </p:cNvSpPr>
          <p:nvPr>
            <p:ph type="title"/>
          </p:nvPr>
        </p:nvSpPr>
        <p:spPr>
          <a:xfrm>
            <a:off x="-219150" y="2150850"/>
            <a:ext cx="9582300" cy="841800"/>
          </a:xfrm>
          <a:prstGeom prst="rect">
            <a:avLst/>
          </a:prstGeom>
          <a:solidFill>
            <a:srgbClr val="134F5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SzPts val="3600"/>
              <a:buNone/>
            </a:pPr>
            <a:r>
              <a:rPr lang="en"/>
              <a:t>Next Steps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1a0075d3017_1_0"/>
          <p:cNvSpPr txBox="1">
            <a:spLocks noGrp="1"/>
          </p:cNvSpPr>
          <p:nvPr>
            <p:ph type="title"/>
          </p:nvPr>
        </p:nvSpPr>
        <p:spPr>
          <a:xfrm>
            <a:off x="0" y="427095"/>
            <a:ext cx="5723700" cy="572700"/>
          </a:xfrm>
          <a:prstGeom prst="rect">
            <a:avLst/>
          </a:prstGeom>
          <a:solidFill>
            <a:srgbClr val="20455A"/>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dirty="0">
                <a:solidFill>
                  <a:schemeClr val="lt1"/>
                </a:solidFill>
              </a:rPr>
              <a:t>What might a </a:t>
            </a:r>
            <a:r>
              <a:rPr lang="en" dirty="0">
                <a:solidFill>
                  <a:schemeClr val="accent6"/>
                </a:solidFill>
              </a:rPr>
              <a:t>DATA MANAGEMENT</a:t>
            </a:r>
            <a:r>
              <a:rPr lang="en" dirty="0">
                <a:solidFill>
                  <a:schemeClr val="lt1"/>
                </a:solidFill>
              </a:rPr>
              <a:t> Librarian do?</a:t>
            </a:r>
            <a:endParaRPr dirty="0">
              <a:solidFill>
                <a:schemeClr val="lt1"/>
              </a:solidFill>
            </a:endParaRPr>
          </a:p>
        </p:txBody>
      </p:sp>
      <p:sp>
        <p:nvSpPr>
          <p:cNvPr id="414" name="Google Shape;414;g1a0075d3017_1_0"/>
          <p:cNvSpPr txBox="1">
            <a:spLocks noGrp="1"/>
          </p:cNvSpPr>
          <p:nvPr>
            <p:ph type="body" idx="1"/>
          </p:nvPr>
        </p:nvSpPr>
        <p:spPr>
          <a:xfrm>
            <a:off x="311700" y="1125580"/>
            <a:ext cx="8520600" cy="3921549"/>
          </a:xfrm>
          <a:prstGeom prst="rect">
            <a:avLst/>
          </a:prstGeom>
          <a:noFill/>
          <a:ln>
            <a:noFill/>
          </a:ln>
        </p:spPr>
        <p:txBody>
          <a:bodyPr spcFirstLastPara="1" wrap="square" lIns="91425" tIns="91425" rIns="91425" bIns="91425" anchor="t" anchorCtr="0">
            <a:noAutofit/>
          </a:bodyPr>
          <a:lstStyle/>
          <a:p>
            <a:pPr marL="342900">
              <a:spcBef>
                <a:spcPts val="1200"/>
              </a:spcBef>
            </a:pPr>
            <a:r>
              <a:rPr lang="en" sz="2285" dirty="0"/>
              <a:t>Advise on data organization</a:t>
            </a:r>
            <a:endParaRPr sz="2285" dirty="0"/>
          </a:p>
          <a:p>
            <a:pPr marL="342900">
              <a:spcBef>
                <a:spcPts val="1200"/>
              </a:spcBef>
            </a:pPr>
            <a:r>
              <a:rPr lang="en" sz="2285" dirty="0"/>
              <a:t>Curate data to be shared</a:t>
            </a:r>
            <a:endParaRPr sz="2285" dirty="0"/>
          </a:p>
          <a:p>
            <a:pPr marL="342900">
              <a:spcBef>
                <a:spcPts val="1200"/>
              </a:spcBef>
            </a:pPr>
            <a:r>
              <a:rPr lang="en" sz="2285" dirty="0"/>
              <a:t>Develop metadata to maximize discovery</a:t>
            </a:r>
            <a:endParaRPr sz="2285" dirty="0"/>
          </a:p>
          <a:p>
            <a:pPr marL="342900">
              <a:spcBef>
                <a:spcPts val="1200"/>
              </a:spcBef>
            </a:pPr>
            <a:r>
              <a:rPr lang="en" sz="2285" dirty="0"/>
              <a:t>Teach research data management</a:t>
            </a:r>
            <a:endParaRPr sz="2285" dirty="0"/>
          </a:p>
          <a:p>
            <a:pPr marL="342900">
              <a:spcBef>
                <a:spcPts val="1200"/>
              </a:spcBef>
            </a:pPr>
            <a:r>
              <a:rPr lang="en" sz="2285" dirty="0"/>
              <a:t>Assist in writing or reviewing Data Management Plans</a:t>
            </a:r>
            <a:endParaRPr sz="2285" dirty="0"/>
          </a:p>
          <a:p>
            <a:pPr marL="342900">
              <a:spcBef>
                <a:spcPts val="1200"/>
              </a:spcBef>
            </a:pPr>
            <a:r>
              <a:rPr lang="en" sz="2285" dirty="0"/>
              <a:t>Assist in identifying appropriate repositories for data sharing</a:t>
            </a:r>
            <a:endParaRPr sz="2285" dirty="0"/>
          </a:p>
          <a:p>
            <a:pPr marL="342900">
              <a:spcBef>
                <a:spcPts val="1200"/>
              </a:spcBef>
            </a:pPr>
            <a:r>
              <a:rPr lang="en" sz="2285" dirty="0"/>
              <a:t>Teach and/or</a:t>
            </a:r>
            <a:r>
              <a:rPr lang="en" dirty="0"/>
              <a:t> consult on use of data collection software</a:t>
            </a:r>
            <a:endParaRPr dirty="0"/>
          </a:p>
          <a:p>
            <a:pPr marL="457200" lvl="0" indent="-228600" algn="l" rtl="0">
              <a:lnSpc>
                <a:spcPct val="115000"/>
              </a:lnSpc>
              <a:spcBef>
                <a:spcPts val="1200"/>
              </a:spcBef>
              <a:spcAft>
                <a:spcPts val="0"/>
              </a:spcAft>
              <a:buSzPts val="1800"/>
              <a:buNone/>
            </a:pPr>
            <a:endParaRPr dirty="0"/>
          </a:p>
          <a:p>
            <a:pPr marL="0" lvl="0" indent="0" algn="l" rtl="0">
              <a:lnSpc>
                <a:spcPct val="115000"/>
              </a:lnSpc>
              <a:spcBef>
                <a:spcPts val="1200"/>
              </a:spcBef>
              <a:spcAft>
                <a:spcPts val="1200"/>
              </a:spcAft>
              <a:buSzPts val="1800"/>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0" name="Google Shape;420;g1a0075d3017_1_5"/>
          <p:cNvSpPr txBox="1">
            <a:spLocks noGrp="1"/>
          </p:cNvSpPr>
          <p:nvPr>
            <p:ph type="title"/>
          </p:nvPr>
        </p:nvSpPr>
        <p:spPr>
          <a:xfrm>
            <a:off x="0" y="445025"/>
            <a:ext cx="5723700" cy="572700"/>
          </a:xfrm>
          <a:prstGeom prst="rect">
            <a:avLst/>
          </a:prstGeom>
          <a:solidFill>
            <a:srgbClr val="20455A"/>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What might a </a:t>
            </a:r>
            <a:r>
              <a:rPr lang="en">
                <a:solidFill>
                  <a:schemeClr val="accent6"/>
                </a:solidFill>
              </a:rPr>
              <a:t>DATA SCIENCE</a:t>
            </a:r>
            <a:r>
              <a:rPr lang="en">
                <a:solidFill>
                  <a:schemeClr val="lt1"/>
                </a:solidFill>
              </a:rPr>
              <a:t> Librarian do?</a:t>
            </a:r>
            <a:endParaRPr>
              <a:solidFill>
                <a:schemeClr val="lt1"/>
              </a:solidFill>
            </a:endParaRPr>
          </a:p>
        </p:txBody>
      </p:sp>
      <p:sp>
        <p:nvSpPr>
          <p:cNvPr id="419" name="Google Shape;419;g1a0075d3017_1_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342900">
              <a:lnSpc>
                <a:spcPct val="95000"/>
              </a:lnSpc>
              <a:spcBef>
                <a:spcPts val="1200"/>
              </a:spcBef>
            </a:pPr>
            <a:r>
              <a:rPr lang="en" sz="2400" dirty="0"/>
              <a:t>Coding (e.g., R, Python)</a:t>
            </a:r>
            <a:endParaRPr sz="2400" dirty="0"/>
          </a:p>
          <a:p>
            <a:pPr marL="342900">
              <a:lnSpc>
                <a:spcPct val="95000"/>
              </a:lnSpc>
              <a:spcBef>
                <a:spcPts val="1200"/>
              </a:spcBef>
            </a:pPr>
            <a:r>
              <a:rPr lang="en" sz="2400" dirty="0"/>
              <a:t>Use of data collection tools (e.g., REDCap, Qualtrics)</a:t>
            </a:r>
            <a:endParaRPr sz="2400" dirty="0"/>
          </a:p>
          <a:p>
            <a:pPr marL="342900">
              <a:lnSpc>
                <a:spcPct val="95000"/>
              </a:lnSpc>
              <a:spcBef>
                <a:spcPts val="1200"/>
              </a:spcBef>
            </a:pPr>
            <a:r>
              <a:rPr lang="en" sz="2400" dirty="0"/>
              <a:t>Data cleaning (e.g., coding, OpenRefine)</a:t>
            </a:r>
            <a:endParaRPr sz="2400" dirty="0"/>
          </a:p>
          <a:p>
            <a:pPr marL="342900">
              <a:lnSpc>
                <a:spcPct val="95000"/>
              </a:lnSpc>
              <a:spcBef>
                <a:spcPts val="1200"/>
              </a:spcBef>
            </a:pPr>
            <a:r>
              <a:rPr lang="en" sz="2400" dirty="0"/>
              <a:t>Data analytics tools (e.g., SPSS, NVIVO, and MATLAB)</a:t>
            </a:r>
            <a:endParaRPr sz="2400" dirty="0"/>
          </a:p>
          <a:p>
            <a:pPr marL="342900">
              <a:lnSpc>
                <a:spcPct val="95000"/>
              </a:lnSpc>
              <a:spcBef>
                <a:spcPts val="1200"/>
              </a:spcBef>
            </a:pPr>
            <a:r>
              <a:rPr lang="en" sz="2400" dirty="0"/>
              <a:t>Data visualization (e.g., coding, Tableau)</a:t>
            </a:r>
            <a:endParaRPr sz="2400" dirty="0"/>
          </a:p>
          <a:p>
            <a:pPr marL="342900">
              <a:lnSpc>
                <a:spcPct val="95000"/>
              </a:lnSpc>
              <a:spcBef>
                <a:spcPts val="1200"/>
              </a:spcBef>
            </a:pPr>
            <a:r>
              <a:rPr lang="en" sz="2400" dirty="0"/>
              <a:t>How to perform statistics within a particular programming environment</a:t>
            </a:r>
            <a:endParaRPr sz="27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1a0075d3017_1_15"/>
          <p:cNvSpPr txBox="1">
            <a:spLocks noGrp="1"/>
          </p:cNvSpPr>
          <p:nvPr>
            <p:ph type="title"/>
          </p:nvPr>
        </p:nvSpPr>
        <p:spPr>
          <a:xfrm>
            <a:off x="17679" y="445025"/>
            <a:ext cx="3717300" cy="572700"/>
          </a:xfrm>
          <a:prstGeom prst="rect">
            <a:avLst/>
          </a:prstGeom>
          <a:solidFill>
            <a:srgbClr val="20455A"/>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dirty="0">
                <a:solidFill>
                  <a:schemeClr val="lt1"/>
                </a:solidFill>
              </a:rPr>
              <a:t>What else Do </a:t>
            </a:r>
            <a:r>
              <a:rPr lang="en" dirty="0">
                <a:solidFill>
                  <a:schemeClr val="accent6"/>
                </a:solidFill>
              </a:rPr>
              <a:t>Data Librarians </a:t>
            </a:r>
            <a:r>
              <a:rPr lang="en" dirty="0">
                <a:solidFill>
                  <a:schemeClr val="lt1"/>
                </a:solidFill>
              </a:rPr>
              <a:t>Do?</a:t>
            </a:r>
            <a:endParaRPr dirty="0">
              <a:solidFill>
                <a:schemeClr val="lt1"/>
              </a:solidFill>
            </a:endParaRPr>
          </a:p>
        </p:txBody>
      </p:sp>
      <p:sp>
        <p:nvSpPr>
          <p:cNvPr id="426" name="Google Shape;426;g1a0075d3017_1_15"/>
          <p:cNvSpPr txBox="1">
            <a:spLocks noGrp="1"/>
          </p:cNvSpPr>
          <p:nvPr>
            <p:ph type="body" idx="1"/>
          </p:nvPr>
        </p:nvSpPr>
        <p:spPr>
          <a:xfrm>
            <a:off x="311700" y="1152475"/>
            <a:ext cx="8520600" cy="2478999"/>
          </a:xfrm>
          <a:prstGeom prst="rect">
            <a:avLst/>
          </a:prstGeom>
          <a:noFill/>
          <a:ln>
            <a:noFill/>
          </a:ln>
        </p:spPr>
        <p:txBody>
          <a:bodyPr spcFirstLastPara="1" wrap="square" lIns="91425" tIns="91425" rIns="91425" bIns="91425" anchor="t" anchorCtr="0">
            <a:noAutofit/>
          </a:bodyPr>
          <a:lstStyle/>
          <a:p>
            <a:pPr marL="342900">
              <a:lnSpc>
                <a:spcPct val="150000"/>
              </a:lnSpc>
            </a:pPr>
            <a:r>
              <a:rPr lang="en" sz="2500" dirty="0"/>
              <a:t>Finding data</a:t>
            </a:r>
            <a:endParaRPr sz="2500" dirty="0"/>
          </a:p>
          <a:p>
            <a:pPr marL="342900">
              <a:lnSpc>
                <a:spcPct val="150000"/>
              </a:lnSpc>
            </a:pPr>
            <a:r>
              <a:rPr lang="en" sz="2500" dirty="0"/>
              <a:t>Accessing data</a:t>
            </a:r>
            <a:endParaRPr sz="2500" dirty="0"/>
          </a:p>
          <a:p>
            <a:pPr marL="342900">
              <a:lnSpc>
                <a:spcPct val="150000"/>
              </a:lnSpc>
            </a:pPr>
            <a:r>
              <a:rPr lang="en" sz="2500" dirty="0"/>
              <a:t>Teach rigor and reproducibility</a:t>
            </a:r>
            <a:endParaRPr dirty="0"/>
          </a:p>
          <a:p>
            <a:pPr marL="457200" lvl="0" indent="-228600" algn="l" rtl="0">
              <a:lnSpc>
                <a:spcPct val="115000"/>
              </a:lnSpc>
              <a:spcBef>
                <a:spcPts val="0"/>
              </a:spcBef>
              <a:spcAft>
                <a:spcPts val="0"/>
              </a:spcAft>
              <a:buSzPts val="1800"/>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1a0075d3017_1_10"/>
          <p:cNvSpPr txBox="1">
            <a:spLocks noGrp="1"/>
          </p:cNvSpPr>
          <p:nvPr>
            <p:ph type="title"/>
          </p:nvPr>
        </p:nvSpPr>
        <p:spPr>
          <a:xfrm>
            <a:off x="0" y="445025"/>
            <a:ext cx="5735100" cy="572700"/>
          </a:xfrm>
          <a:prstGeom prst="rect">
            <a:avLst/>
          </a:prstGeom>
          <a:solidFill>
            <a:srgbClr val="20455A"/>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TIPS for developing a homegrown data librarian</a:t>
            </a:r>
            <a:endParaRPr>
              <a:solidFill>
                <a:schemeClr val="lt1"/>
              </a:solidFill>
            </a:endParaRPr>
          </a:p>
        </p:txBody>
      </p:sp>
      <p:sp>
        <p:nvSpPr>
          <p:cNvPr id="432" name="Google Shape;432;g1a0075d3017_1_10"/>
          <p:cNvSpPr txBox="1">
            <a:spLocks noGrp="1"/>
          </p:cNvSpPr>
          <p:nvPr>
            <p:ph type="body" idx="1"/>
          </p:nvPr>
        </p:nvSpPr>
        <p:spPr>
          <a:xfrm>
            <a:off x="311700" y="1456575"/>
            <a:ext cx="8520600" cy="2887800"/>
          </a:xfrm>
          <a:prstGeom prst="rect">
            <a:avLst/>
          </a:prstGeom>
          <a:noFill/>
          <a:ln>
            <a:noFill/>
          </a:ln>
        </p:spPr>
        <p:txBody>
          <a:bodyPr spcFirstLastPara="1" wrap="square" lIns="91425" tIns="91425" rIns="91425" bIns="91425" anchor="t" anchorCtr="0">
            <a:noAutofit/>
          </a:bodyPr>
          <a:lstStyle/>
          <a:p>
            <a:pPr marL="457200" lvl="0" indent="-400050" algn="l" rtl="0">
              <a:lnSpc>
                <a:spcPct val="95000"/>
              </a:lnSpc>
              <a:spcBef>
                <a:spcPts val="1200"/>
              </a:spcBef>
              <a:spcAft>
                <a:spcPts val="0"/>
              </a:spcAft>
              <a:buSzPts val="2700"/>
              <a:buAutoNum type="arabicPeriod"/>
            </a:pPr>
            <a:r>
              <a:rPr lang="en" sz="2700" dirty="0">
                <a:latin typeface="Aptos" panose="020B0004020202020204" pitchFamily="34" charset="0"/>
              </a:rPr>
              <a:t>Training and Support</a:t>
            </a:r>
            <a:endParaRPr sz="2700" dirty="0">
              <a:latin typeface="Aptos" panose="020B0004020202020204" pitchFamily="34" charset="0"/>
            </a:endParaRPr>
          </a:p>
          <a:p>
            <a:pPr marL="457200" lvl="0" indent="-400050" algn="l" rtl="0">
              <a:lnSpc>
                <a:spcPct val="95000"/>
              </a:lnSpc>
              <a:spcBef>
                <a:spcPts val="0"/>
              </a:spcBef>
              <a:spcAft>
                <a:spcPts val="0"/>
              </a:spcAft>
              <a:buSzPts val="2700"/>
              <a:buAutoNum type="arabicPeriod"/>
            </a:pPr>
            <a:r>
              <a:rPr lang="en" sz="2700" dirty="0">
                <a:latin typeface="Aptos" panose="020B0004020202020204" pitchFamily="34" charset="0"/>
              </a:rPr>
              <a:t>Value different backgrounds</a:t>
            </a:r>
            <a:endParaRPr sz="2700" dirty="0">
              <a:latin typeface="Aptos" panose="020B0004020202020204" pitchFamily="34" charset="0"/>
            </a:endParaRPr>
          </a:p>
          <a:p>
            <a:pPr marL="457200" lvl="0" indent="-400050" algn="l" rtl="0">
              <a:lnSpc>
                <a:spcPct val="95000"/>
              </a:lnSpc>
              <a:spcBef>
                <a:spcPts val="0"/>
              </a:spcBef>
              <a:spcAft>
                <a:spcPts val="0"/>
              </a:spcAft>
              <a:buSzPts val="2700"/>
              <a:buAutoNum type="arabicPeriod"/>
            </a:pPr>
            <a:r>
              <a:rPr lang="en" sz="2700" dirty="0">
                <a:latin typeface="Aptos" panose="020B0004020202020204" pitchFamily="34" charset="0"/>
              </a:rPr>
              <a:t>Data cannot just be an add-on to their responsibilities</a:t>
            </a:r>
            <a:endParaRPr sz="2700" dirty="0">
              <a:latin typeface="Aptos" panose="020B0004020202020204" pitchFamily="34" charset="0"/>
            </a:endParaRPr>
          </a:p>
          <a:p>
            <a:pPr marL="457200" lvl="0" indent="-400050" algn="l" rtl="0">
              <a:lnSpc>
                <a:spcPct val="95000"/>
              </a:lnSpc>
              <a:spcBef>
                <a:spcPts val="0"/>
              </a:spcBef>
              <a:spcAft>
                <a:spcPts val="0"/>
              </a:spcAft>
              <a:buSzPts val="2700"/>
              <a:buAutoNum type="arabicPeriod"/>
            </a:pPr>
            <a:r>
              <a:rPr lang="en" sz="2700" dirty="0">
                <a:latin typeface="Aptos" panose="020B0004020202020204" pitchFamily="34" charset="0"/>
              </a:rPr>
              <a:t>Give time for growth into the role and provide clear goals to accomplish</a:t>
            </a:r>
            <a:endParaRPr sz="2700" dirty="0">
              <a:latin typeface="Aptos" panose="020B0004020202020204" pitchFamily="34" charset="0"/>
            </a:endParaRPr>
          </a:p>
          <a:p>
            <a:pPr marL="0" lvl="0" indent="0" algn="l" rtl="0">
              <a:lnSpc>
                <a:spcPct val="95000"/>
              </a:lnSpc>
              <a:spcBef>
                <a:spcPts val="1200"/>
              </a:spcBef>
              <a:spcAft>
                <a:spcPts val="0"/>
              </a:spcAft>
              <a:buNone/>
            </a:pPr>
            <a:endParaRPr sz="2700" dirty="0"/>
          </a:p>
          <a:p>
            <a:pPr marL="0" lvl="0" indent="0" algn="l" rtl="0">
              <a:lnSpc>
                <a:spcPct val="95000"/>
              </a:lnSpc>
              <a:spcBef>
                <a:spcPts val="1200"/>
              </a:spcBef>
              <a:spcAft>
                <a:spcPts val="0"/>
              </a:spcAft>
              <a:buNone/>
            </a:pPr>
            <a:endParaRPr sz="2700" dirty="0"/>
          </a:p>
          <a:p>
            <a:pPr marL="0" lvl="0" indent="0" algn="l" rtl="0">
              <a:lnSpc>
                <a:spcPct val="95000"/>
              </a:lnSpc>
              <a:spcBef>
                <a:spcPts val="1200"/>
              </a:spcBef>
              <a:spcAft>
                <a:spcPts val="0"/>
              </a:spcAft>
              <a:buNone/>
            </a:pPr>
            <a:endParaRPr sz="2700" dirty="0"/>
          </a:p>
          <a:p>
            <a:pPr marL="0" lvl="0" indent="0" algn="l" rtl="0">
              <a:lnSpc>
                <a:spcPct val="95000"/>
              </a:lnSpc>
              <a:spcBef>
                <a:spcPts val="1200"/>
              </a:spcBef>
              <a:spcAft>
                <a:spcPts val="0"/>
              </a:spcAft>
              <a:buNone/>
            </a:pPr>
            <a:endParaRPr sz="2700" dirty="0"/>
          </a:p>
          <a:p>
            <a:pPr marL="0" lvl="0" indent="0" algn="l" rtl="0">
              <a:lnSpc>
                <a:spcPct val="115000"/>
              </a:lnSpc>
              <a:spcBef>
                <a:spcPts val="1200"/>
              </a:spcBef>
              <a:spcAft>
                <a:spcPts val="1200"/>
              </a:spcAft>
              <a:buNone/>
            </a:pPr>
            <a:endParaRPr sz="3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41" name="Google Shape;441;p27"/>
          <p:cNvSpPr txBox="1">
            <a:spLocks noGrp="1"/>
          </p:cNvSpPr>
          <p:nvPr>
            <p:ph type="title"/>
          </p:nvPr>
        </p:nvSpPr>
        <p:spPr>
          <a:xfrm>
            <a:off x="0" y="368825"/>
            <a:ext cx="4572000" cy="572700"/>
          </a:xfrm>
          <a:prstGeom prst="rect">
            <a:avLst/>
          </a:prstGeom>
          <a:solidFill>
            <a:srgbClr val="20455A"/>
          </a:solid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 sz="2720">
                <a:solidFill>
                  <a:schemeClr val="lt1"/>
                </a:solidFill>
              </a:rPr>
              <a:t>WATCH OUT FOR THE BIGGEST PITFALL</a:t>
            </a:r>
            <a:endParaRPr sz="2720">
              <a:solidFill>
                <a:schemeClr val="lt1"/>
              </a:solidFill>
            </a:endParaRPr>
          </a:p>
        </p:txBody>
      </p:sp>
      <p:sp>
        <p:nvSpPr>
          <p:cNvPr id="437" name="Google Shape;437;p27"/>
          <p:cNvSpPr txBox="1"/>
          <p:nvPr/>
        </p:nvSpPr>
        <p:spPr>
          <a:xfrm>
            <a:off x="-75" y="1538975"/>
            <a:ext cx="5016212" cy="1566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800100" lvl="0" indent="0" algn="l" rtl="0">
              <a:spcBef>
                <a:spcPts val="0"/>
              </a:spcBef>
              <a:spcAft>
                <a:spcPts val="0"/>
              </a:spcAft>
              <a:buNone/>
            </a:pPr>
            <a:r>
              <a:rPr lang="en" sz="2400" b="1"/>
              <a:t>Do not write a kitchen sink </a:t>
            </a:r>
            <a:br>
              <a:rPr lang="en" sz="2400" b="1"/>
            </a:br>
            <a:r>
              <a:rPr lang="en" sz="2400" b="1"/>
              <a:t>job description.</a:t>
            </a:r>
            <a:endParaRPr sz="2400" b="1"/>
          </a:p>
        </p:txBody>
      </p:sp>
      <p:pic>
        <p:nvPicPr>
          <p:cNvPr id="438" name="Google Shape;438;p27">
            <a:extLst>
              <a:ext uri="{C183D7F6-B498-43B3-948B-1728B52AA6E4}">
                <adec:decorative xmlns:adec="http://schemas.microsoft.com/office/drawing/2017/decorative" val="1"/>
              </a:ext>
            </a:extLst>
          </p:cNvPr>
          <p:cNvPicPr preferRelativeResize="0"/>
          <p:nvPr/>
        </p:nvPicPr>
        <p:blipFill rotWithShape="1">
          <a:blip r:embed="rId3">
            <a:alphaModFix/>
          </a:blip>
          <a:srcRect l="9018" r="1423"/>
          <a:stretch/>
        </p:blipFill>
        <p:spPr>
          <a:xfrm>
            <a:off x="5221875" y="687675"/>
            <a:ext cx="3108900" cy="3142200"/>
          </a:xfrm>
          <a:prstGeom prst="ellipse">
            <a:avLst/>
          </a:prstGeom>
          <a:noFill/>
          <a:ln>
            <a:noFill/>
          </a:ln>
        </p:spPr>
      </p:pic>
      <p:sp>
        <p:nvSpPr>
          <p:cNvPr id="439" name="Google Shape;439;p27">
            <a:extLst>
              <a:ext uri="{C183D7F6-B498-43B3-948B-1728B52AA6E4}">
                <adec:decorative xmlns:adec="http://schemas.microsoft.com/office/drawing/2017/decorative" val="1"/>
              </a:ext>
            </a:extLst>
          </p:cNvPr>
          <p:cNvSpPr/>
          <p:nvPr/>
        </p:nvSpPr>
        <p:spPr>
          <a:xfrm>
            <a:off x="5221875" y="704325"/>
            <a:ext cx="3108900" cy="3108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0" name="Google Shape;440;p27">
            <a:extLst>
              <a:ext uri="{C183D7F6-B498-43B3-948B-1728B52AA6E4}">
                <adec:decorative xmlns:adec="http://schemas.microsoft.com/office/drawing/2017/decorative" val="1"/>
              </a:ext>
            </a:extLst>
          </p:cNvPr>
          <p:cNvCxnSpPr>
            <a:stCxn id="439" idx="7"/>
          </p:cNvCxnSpPr>
          <p:nvPr/>
        </p:nvCxnSpPr>
        <p:spPr>
          <a:xfrm flipH="1">
            <a:off x="5677087" y="1159613"/>
            <a:ext cx="2198400" cy="2198400"/>
          </a:xfrm>
          <a:prstGeom prst="straightConnector1">
            <a:avLst/>
          </a:prstGeom>
          <a:noFill/>
          <a:ln w="38100" cap="flat" cmpd="sng">
            <a:solidFill>
              <a:srgbClr val="FF0000"/>
            </a:solidFill>
            <a:prstDash val="solid"/>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8" name="Google Shape;448;g1f04a37cd25_0_51"/>
          <p:cNvSpPr txBox="1">
            <a:spLocks noGrp="1"/>
          </p:cNvSpPr>
          <p:nvPr>
            <p:ph type="title"/>
          </p:nvPr>
        </p:nvSpPr>
        <p:spPr>
          <a:xfrm>
            <a:off x="8709" y="762000"/>
            <a:ext cx="2705100" cy="435000"/>
          </a:xfrm>
          <a:prstGeom prst="rect">
            <a:avLst/>
          </a:prstGeom>
          <a:solidFill>
            <a:srgbClr val="20455A"/>
          </a:solidFill>
        </p:spPr>
        <p:txBody>
          <a:bodyPr spcFirstLastPara="1" wrap="square" lIns="91425" tIns="91425" rIns="91425" bIns="91425" anchor="ctr" anchorCtr="0">
            <a:normAutofit fontScale="90000"/>
          </a:bodyPr>
          <a:lstStyle/>
          <a:p>
            <a:pPr marL="0" lvl="0" indent="0" algn="r" rtl="0">
              <a:spcBef>
                <a:spcPts val="0"/>
              </a:spcBef>
              <a:spcAft>
                <a:spcPts val="0"/>
              </a:spcAft>
              <a:buNone/>
            </a:pPr>
            <a:r>
              <a:rPr lang="en" sz="2720" dirty="0">
                <a:solidFill>
                  <a:schemeClr val="lt1"/>
                </a:solidFill>
              </a:rPr>
              <a:t>KITCHEN SINK EXAMPLE</a:t>
            </a:r>
            <a:endParaRPr dirty="0"/>
          </a:p>
        </p:txBody>
      </p:sp>
      <p:sp>
        <p:nvSpPr>
          <p:cNvPr id="447" name="Google Shape;447;g1f04a37cd25_0_51"/>
          <p:cNvSpPr txBox="1">
            <a:spLocks noGrp="1"/>
          </p:cNvSpPr>
          <p:nvPr>
            <p:ph type="body" idx="1"/>
          </p:nvPr>
        </p:nvSpPr>
        <p:spPr>
          <a:xfrm>
            <a:off x="88300" y="1380891"/>
            <a:ext cx="2808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Characteristics of a "kitchen sink" post</a:t>
            </a:r>
            <a:r>
              <a:rPr lang="en" dirty="0"/>
              <a:t>:</a:t>
            </a:r>
            <a:endParaRPr dirty="0"/>
          </a:p>
          <a:p>
            <a:pPr marL="457200" lvl="0" indent="-304800" algn="l" rtl="0">
              <a:spcBef>
                <a:spcPts val="0"/>
              </a:spcBef>
              <a:spcAft>
                <a:spcPts val="0"/>
              </a:spcAft>
              <a:buSzPts val="1200"/>
              <a:buChar char="●"/>
            </a:pPr>
            <a:r>
              <a:rPr lang="en" dirty="0"/>
              <a:t>multiple responsibilities spanning both data services tracks as well as other responsibilities</a:t>
            </a:r>
            <a:endParaRPr dirty="0"/>
          </a:p>
          <a:p>
            <a:pPr marL="457200" lvl="0" indent="-304800" algn="l" rtl="0">
              <a:spcBef>
                <a:spcPts val="0"/>
              </a:spcBef>
              <a:spcAft>
                <a:spcPts val="0"/>
              </a:spcAft>
              <a:buSzPts val="1200"/>
              <a:buChar char="●"/>
            </a:pPr>
            <a:r>
              <a:rPr lang="en" dirty="0"/>
              <a:t>large list of required technical skills and software</a:t>
            </a:r>
            <a:endParaRPr dirty="0"/>
          </a:p>
          <a:p>
            <a:pPr marL="457200" lvl="0" indent="-304800" algn="l" rtl="0">
              <a:spcBef>
                <a:spcPts val="0"/>
              </a:spcBef>
              <a:spcAft>
                <a:spcPts val="0"/>
              </a:spcAft>
              <a:buSzPts val="1200"/>
              <a:buChar char="●"/>
            </a:pPr>
            <a:r>
              <a:rPr lang="en" dirty="0"/>
              <a:t>no salary listed or salary not commensurate with responsibilities</a:t>
            </a:r>
            <a:endParaRPr dirty="0"/>
          </a:p>
          <a:p>
            <a:pPr marL="457200" lvl="0" indent="-304800" algn="l" rtl="0">
              <a:spcBef>
                <a:spcPts val="0"/>
              </a:spcBef>
              <a:spcAft>
                <a:spcPts val="0"/>
              </a:spcAft>
              <a:buSzPts val="1200"/>
              <a:buChar char="●"/>
            </a:pPr>
            <a:r>
              <a:rPr lang="en" dirty="0"/>
              <a:t>unclear how the position within the library or position in an ill-fitting department</a:t>
            </a:r>
            <a:endParaRPr dirty="0"/>
          </a:p>
        </p:txBody>
      </p:sp>
      <p:graphicFrame>
        <p:nvGraphicFramePr>
          <p:cNvPr id="446" name="Google Shape;446;g1f04a37cd25_0_51" descr="image of a job description stating that the position includes responsibilities  of &quot;developing and implementing policies, procedures, and best practices for research data acquisition, creation, analysis, visualization, management, curation, and preservation.&quot; Tasks including teaching data literacy &amp; management, researching impact of libraries' services and collection circulation, staffing the service desk 12 hours per week, and serving as a subject liaison. Preferred qualifications include 2 or more years of experience and experience with tools such as R or Python, Power BI or Tableau, Nvivo, Javascript, SQL, HTML, SAS, SPSS, or STATA.">
            <a:extLs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89792360"/>
              </p:ext>
            </p:extLst>
          </p:nvPr>
        </p:nvGraphicFramePr>
        <p:xfrm>
          <a:off x="3087149" y="0"/>
          <a:ext cx="5968551" cy="5128485"/>
        </p:xfrm>
        <a:graphic>
          <a:graphicData uri="http://schemas.openxmlformats.org/drawingml/2006/table">
            <a:tbl>
              <a:tblPr firstRow="1">
                <a:noFill/>
                <a:tableStyleId>{44E95FBB-550F-453F-9638-13C44CE82BB3}</a:tableStyleId>
              </a:tblPr>
              <a:tblGrid>
                <a:gridCol w="5968551">
                  <a:extLst>
                    <a:ext uri="{9D8B030D-6E8A-4147-A177-3AD203B41FA5}">
                      <a16:colId xmlns:a16="http://schemas.microsoft.com/office/drawing/2014/main" val="20000"/>
                    </a:ext>
                  </a:extLst>
                </a:gridCol>
              </a:tblGrid>
              <a:tr h="499939">
                <a:tc>
                  <a:txBody>
                    <a:bodyPr/>
                    <a:lstStyle/>
                    <a:p>
                      <a:pPr marL="0" lvl="0" indent="0" algn="l" rtl="0">
                        <a:spcBef>
                          <a:spcPts val="0"/>
                        </a:spcBef>
                        <a:spcAft>
                          <a:spcPts val="0"/>
                        </a:spcAft>
                        <a:buNone/>
                      </a:pPr>
                      <a:r>
                        <a:rPr lang="en" sz="1200" b="1" dirty="0"/>
                        <a:t>DATA SERVICES LIBRARIAN</a:t>
                      </a:r>
                      <a:endParaRPr sz="1200" b="1" dirty="0"/>
                    </a:p>
                    <a:p>
                      <a:pPr marL="0" lvl="0" indent="0" algn="l" rtl="0">
                        <a:spcBef>
                          <a:spcPts val="0"/>
                        </a:spcBef>
                        <a:spcAft>
                          <a:spcPts val="0"/>
                        </a:spcAft>
                        <a:buNone/>
                      </a:pPr>
                      <a:r>
                        <a:rPr lang="en" sz="1000" dirty="0"/>
                        <a:t>Department: Reference</a:t>
                      </a:r>
                      <a:endParaRPr sz="1000" dirty="0"/>
                    </a:p>
                    <a:p>
                      <a:pPr marL="0" lvl="0" indent="0" algn="l" rtl="0">
                        <a:spcBef>
                          <a:spcPts val="0"/>
                        </a:spcBef>
                        <a:spcAft>
                          <a:spcPts val="0"/>
                        </a:spcAft>
                        <a:buNone/>
                      </a:pPr>
                      <a:r>
                        <a:rPr lang="en" sz="1000" dirty="0"/>
                        <a:t>Rate of Pay: competitive</a:t>
                      </a:r>
                      <a:endParaRPr sz="1000" dirty="0"/>
                    </a:p>
                  </a:txBody>
                  <a:tcPr marL="91425" marR="91425" marT="91425" marB="91425">
                    <a:solidFill>
                      <a:schemeClr val="lt2"/>
                    </a:solidFill>
                  </a:tcPr>
                </a:tc>
                <a:extLst>
                  <a:ext uri="{0D108BD9-81ED-4DB2-BD59-A6C34878D82A}">
                    <a16:rowId xmlns:a16="http://schemas.microsoft.com/office/drawing/2014/main" val="10000"/>
                  </a:ext>
                </a:extLst>
              </a:tr>
              <a:tr h="4457955">
                <a:tc>
                  <a:txBody>
                    <a:bodyPr/>
                    <a:lstStyle/>
                    <a:p>
                      <a:pPr marL="0" lvl="0" indent="0" algn="l" rtl="0">
                        <a:spcBef>
                          <a:spcPts val="0"/>
                        </a:spcBef>
                        <a:spcAft>
                          <a:spcPts val="0"/>
                        </a:spcAft>
                        <a:buNone/>
                      </a:pPr>
                      <a:r>
                        <a:rPr lang="en" sz="800" dirty="0"/>
                        <a:t>Shelley University seeks a motivated and experienced individual to provide research data management and data literacy support, training, and partnerships to faculty, students, and researchers in the 5 campuses across the metropolitan area. The Data Services Librarian will partner with researchers to evaluate data planning needs and assess options for sharing data and will be leading research data management and curation services, and the scope of responsibilities for this position includes </a:t>
                      </a:r>
                      <a:r>
                        <a:rPr lang="en" sz="800" b="1" dirty="0"/>
                        <a:t>developing and implementing policies, procedures, and best practices for research data acquisition, creation, analysis, visualization, management, curation, and preservation</a:t>
                      </a:r>
                      <a:r>
                        <a:rPr lang="en" sz="800" dirty="0"/>
                        <a:t>, particularly in regard to meeting requirements for National Institute of Health data management and sharing plans. The individual will be a part of the </a:t>
                      </a:r>
                      <a:r>
                        <a:rPr lang="en" sz="800" b="1" dirty="0"/>
                        <a:t>reference team</a:t>
                      </a:r>
                      <a:r>
                        <a:rPr lang="en" sz="800" dirty="0"/>
                        <a:t> in the Health Sciences Library.</a:t>
                      </a:r>
                      <a:endParaRPr sz="800" dirty="0"/>
                    </a:p>
                    <a:p>
                      <a:pPr marL="0" lvl="0" indent="0" algn="l" rtl="0">
                        <a:spcBef>
                          <a:spcPts val="0"/>
                        </a:spcBef>
                        <a:spcAft>
                          <a:spcPts val="0"/>
                        </a:spcAft>
                        <a:buNone/>
                      </a:pPr>
                      <a:endParaRPr sz="800" dirty="0"/>
                    </a:p>
                    <a:p>
                      <a:pPr marL="0" lvl="0" indent="0" algn="l" rtl="0">
                        <a:spcBef>
                          <a:spcPts val="0"/>
                        </a:spcBef>
                        <a:spcAft>
                          <a:spcPts val="0"/>
                        </a:spcAft>
                        <a:buNone/>
                      </a:pPr>
                      <a:r>
                        <a:rPr lang="en" sz="800" dirty="0"/>
                        <a:t>This is a renewable faculty appointment reporting to the Head of Reference. Roles include:</a:t>
                      </a:r>
                      <a:endParaRPr sz="800" dirty="0"/>
                    </a:p>
                    <a:p>
                      <a:pPr marL="490855" lvl="0" indent="-279400" algn="l" rtl="0">
                        <a:spcBef>
                          <a:spcPts val="0"/>
                        </a:spcBef>
                        <a:spcAft>
                          <a:spcPts val="0"/>
                        </a:spcAft>
                        <a:buClr>
                          <a:schemeClr val="dk1"/>
                        </a:buClr>
                        <a:buSzPts val="800"/>
                        <a:buFont typeface="Arial"/>
                        <a:buChar char="●"/>
                      </a:pPr>
                      <a:r>
                        <a:rPr lang="en" sz="800" dirty="0">
                          <a:solidFill>
                            <a:schemeClr val="dk1"/>
                          </a:solidFill>
                        </a:rPr>
                        <a:t>Assisting researchers with creating data management and sharing plans meeting NIH requirements; and promoting new metrics for research evaluation.</a:t>
                      </a:r>
                      <a:endParaRPr sz="800" dirty="0">
                        <a:solidFill>
                          <a:schemeClr val="dk1"/>
                        </a:solidFill>
                      </a:endParaRPr>
                    </a:p>
                    <a:p>
                      <a:pPr marL="490855" lvl="0" indent="-279400" algn="l" rtl="0">
                        <a:spcBef>
                          <a:spcPts val="0"/>
                        </a:spcBef>
                        <a:spcAft>
                          <a:spcPts val="0"/>
                        </a:spcAft>
                        <a:buClr>
                          <a:schemeClr val="dk1"/>
                        </a:buClr>
                        <a:buSzPts val="800"/>
                        <a:buFont typeface="Noto Sans Symbols"/>
                        <a:buChar char="●"/>
                      </a:pPr>
                      <a:r>
                        <a:rPr lang="en" sz="800" dirty="0">
                          <a:solidFill>
                            <a:schemeClr val="dk1"/>
                          </a:solidFill>
                        </a:rPr>
                        <a:t>Promote research data services to campuses.</a:t>
                      </a:r>
                      <a:endParaRPr sz="800" dirty="0">
                        <a:solidFill>
                          <a:schemeClr val="dk1"/>
                        </a:solidFill>
                      </a:endParaRPr>
                    </a:p>
                    <a:p>
                      <a:pPr marL="490855" lvl="0" indent="-279400" algn="l" rtl="0">
                        <a:spcBef>
                          <a:spcPts val="0"/>
                        </a:spcBef>
                        <a:spcAft>
                          <a:spcPts val="0"/>
                        </a:spcAft>
                        <a:buClr>
                          <a:schemeClr val="dk1"/>
                        </a:buClr>
                        <a:buSzPts val="800"/>
                        <a:buFont typeface="Arial"/>
                        <a:buChar char="●"/>
                      </a:pPr>
                      <a:r>
                        <a:rPr lang="en" sz="800" dirty="0">
                          <a:solidFill>
                            <a:schemeClr val="dk1"/>
                          </a:solidFill>
                        </a:rPr>
                        <a:t>Teaching </a:t>
                      </a:r>
                      <a:r>
                        <a:rPr lang="en" sz="800" b="1" dirty="0">
                          <a:solidFill>
                            <a:schemeClr val="dk1"/>
                          </a:solidFill>
                        </a:rPr>
                        <a:t>data literacy &amp; management </a:t>
                      </a:r>
                      <a:r>
                        <a:rPr lang="en" sz="800" dirty="0">
                          <a:solidFill>
                            <a:schemeClr val="dk1"/>
                          </a:solidFill>
                        </a:rPr>
                        <a:t>awareness and skills among faculty, researchers, and students</a:t>
                      </a:r>
                      <a:endParaRPr sz="800" dirty="0">
                        <a:solidFill>
                          <a:schemeClr val="dk1"/>
                        </a:solidFill>
                      </a:endParaRPr>
                    </a:p>
                    <a:p>
                      <a:pPr marL="490855" lvl="0" indent="-279400" algn="l" rtl="0">
                        <a:spcBef>
                          <a:spcPts val="0"/>
                        </a:spcBef>
                        <a:spcAft>
                          <a:spcPts val="0"/>
                        </a:spcAft>
                        <a:buClr>
                          <a:schemeClr val="dk1"/>
                        </a:buClr>
                        <a:buSzPts val="800"/>
                        <a:buFont typeface="Noto Sans Symbols"/>
                        <a:buChar char="●"/>
                      </a:pPr>
                      <a:r>
                        <a:rPr lang="en" sz="800" dirty="0">
                          <a:solidFill>
                            <a:schemeClr val="dk1"/>
                          </a:solidFill>
                          <a:highlight>
                            <a:srgbClr val="FFFFFF"/>
                          </a:highlight>
                        </a:rPr>
                        <a:t>Assessing research impact and altmetrics for researchers.</a:t>
                      </a:r>
                      <a:endParaRPr sz="800" dirty="0">
                        <a:solidFill>
                          <a:schemeClr val="dk1"/>
                        </a:solidFill>
                        <a:highlight>
                          <a:srgbClr val="FFFFFF"/>
                        </a:highlight>
                      </a:endParaRPr>
                    </a:p>
                    <a:p>
                      <a:pPr marL="490855" lvl="0" indent="-279400" algn="l" rtl="0">
                        <a:spcBef>
                          <a:spcPts val="0"/>
                        </a:spcBef>
                        <a:spcAft>
                          <a:spcPts val="0"/>
                        </a:spcAft>
                        <a:buClr>
                          <a:schemeClr val="dk1"/>
                        </a:buClr>
                        <a:buSzPts val="800"/>
                        <a:buFont typeface="Noto Sans Symbols"/>
                        <a:buChar char="●"/>
                      </a:pPr>
                      <a:r>
                        <a:rPr lang="en" sz="800" b="1" dirty="0">
                          <a:solidFill>
                            <a:schemeClr val="dk1"/>
                          </a:solidFill>
                          <a:highlight>
                            <a:srgbClr val="FFFFFF"/>
                          </a:highlight>
                        </a:rPr>
                        <a:t>Researching the impact</a:t>
                      </a:r>
                      <a:r>
                        <a:rPr lang="en" sz="800" dirty="0">
                          <a:solidFill>
                            <a:schemeClr val="dk1"/>
                          </a:solidFill>
                          <a:highlight>
                            <a:srgbClr val="FFFFFF"/>
                          </a:highlight>
                        </a:rPr>
                        <a:t> of the libraries' services as well as collection circulation and evaluation data.</a:t>
                      </a:r>
                      <a:endParaRPr sz="800" dirty="0">
                        <a:solidFill>
                          <a:schemeClr val="dk1"/>
                        </a:solidFill>
                        <a:highlight>
                          <a:srgbClr val="FFFFFF"/>
                        </a:highlight>
                      </a:endParaRPr>
                    </a:p>
                    <a:p>
                      <a:pPr marL="490855" lvl="0" indent="-279400" algn="l" rtl="0">
                        <a:spcBef>
                          <a:spcPts val="0"/>
                        </a:spcBef>
                        <a:spcAft>
                          <a:spcPts val="0"/>
                        </a:spcAft>
                        <a:buClr>
                          <a:schemeClr val="dk1"/>
                        </a:buClr>
                        <a:buSzPts val="800"/>
                        <a:buFont typeface="Noto Sans Symbols"/>
                        <a:buChar char="●"/>
                      </a:pPr>
                      <a:r>
                        <a:rPr lang="en" sz="800" b="1" dirty="0">
                          <a:solidFill>
                            <a:schemeClr val="dk1"/>
                          </a:solidFill>
                          <a:highlight>
                            <a:srgbClr val="FFFFFF"/>
                          </a:highlight>
                        </a:rPr>
                        <a:t>Staffing the service desk</a:t>
                      </a:r>
                      <a:r>
                        <a:rPr lang="en" sz="800" dirty="0">
                          <a:solidFill>
                            <a:schemeClr val="dk1"/>
                          </a:solidFill>
                          <a:highlight>
                            <a:srgbClr val="FFFFFF"/>
                          </a:highlight>
                        </a:rPr>
                        <a:t> 12 hours per week.</a:t>
                      </a:r>
                      <a:endParaRPr sz="800" dirty="0">
                        <a:solidFill>
                          <a:schemeClr val="dk1"/>
                        </a:solidFill>
                        <a:highlight>
                          <a:srgbClr val="FFFFFF"/>
                        </a:highlight>
                      </a:endParaRPr>
                    </a:p>
                    <a:p>
                      <a:pPr marL="490855" lvl="0" indent="-279400" algn="l" rtl="0">
                        <a:spcBef>
                          <a:spcPts val="0"/>
                        </a:spcBef>
                        <a:spcAft>
                          <a:spcPts val="0"/>
                        </a:spcAft>
                        <a:buClr>
                          <a:schemeClr val="dk1"/>
                        </a:buClr>
                        <a:buSzPts val="800"/>
                        <a:buFont typeface="Noto Sans Symbols"/>
                        <a:buChar char="●"/>
                      </a:pPr>
                      <a:r>
                        <a:rPr lang="en" sz="800" b="1" dirty="0">
                          <a:solidFill>
                            <a:schemeClr val="dk1"/>
                          </a:solidFill>
                          <a:highlight>
                            <a:srgbClr val="FFFFFF"/>
                          </a:highlight>
                        </a:rPr>
                        <a:t>Serving as a subject liaison</a:t>
                      </a:r>
                      <a:r>
                        <a:rPr lang="en" sz="800" dirty="0">
                          <a:solidFill>
                            <a:schemeClr val="dk1"/>
                          </a:solidFill>
                          <a:highlight>
                            <a:srgbClr val="FFFFFF"/>
                          </a:highlight>
                        </a:rPr>
                        <a:t> to the following programs: Pharmacy, Biology, Biomedical Informatics, Dental Hygiene, Healthcare Administration, and Medical and Molecular Biology.</a:t>
                      </a:r>
                      <a:endParaRPr sz="800" dirty="0">
                        <a:solidFill>
                          <a:schemeClr val="dk1"/>
                        </a:solidFill>
                        <a:highlight>
                          <a:srgbClr val="FFFFFF"/>
                        </a:highlight>
                      </a:endParaRPr>
                    </a:p>
                    <a:p>
                      <a:pPr marL="0" lvl="0" indent="0" algn="l" rtl="0">
                        <a:spcBef>
                          <a:spcPts val="0"/>
                        </a:spcBef>
                        <a:spcAft>
                          <a:spcPts val="0"/>
                        </a:spcAft>
                        <a:buNone/>
                      </a:pPr>
                      <a:endParaRPr sz="800" dirty="0">
                        <a:solidFill>
                          <a:schemeClr val="dk1"/>
                        </a:solidFill>
                      </a:endParaRPr>
                    </a:p>
                    <a:p>
                      <a:pPr marL="0" lvl="0" indent="0" algn="l" rtl="0">
                        <a:spcBef>
                          <a:spcPts val="0"/>
                        </a:spcBef>
                        <a:spcAft>
                          <a:spcPts val="0"/>
                        </a:spcAft>
                        <a:buNone/>
                      </a:pPr>
                      <a:r>
                        <a:rPr lang="en" sz="800" dirty="0">
                          <a:solidFill>
                            <a:schemeClr val="dk1"/>
                          </a:solidFill>
                        </a:rPr>
                        <a:t>Minimum Qualifications:</a:t>
                      </a:r>
                      <a:endParaRPr sz="800" dirty="0">
                        <a:solidFill>
                          <a:schemeClr val="dk1"/>
                        </a:solidFill>
                      </a:endParaRPr>
                    </a:p>
                    <a:p>
                      <a:pPr marL="457200" lvl="0" indent="-279400" algn="l" rtl="0">
                        <a:spcBef>
                          <a:spcPts val="0"/>
                        </a:spcBef>
                        <a:spcAft>
                          <a:spcPts val="0"/>
                        </a:spcAft>
                        <a:buClr>
                          <a:schemeClr val="dk1"/>
                        </a:buClr>
                        <a:buSzPts val="800"/>
                        <a:buFont typeface="Arial"/>
                        <a:buChar char="●"/>
                      </a:pPr>
                      <a:r>
                        <a:rPr lang="en" sz="800" dirty="0">
                          <a:solidFill>
                            <a:schemeClr val="dk1"/>
                          </a:solidFill>
                        </a:rPr>
                        <a:t>Master’s degree in Library and Information Science, or equivalent, from an ALA-accredited institution; </a:t>
                      </a:r>
                      <a:endParaRPr sz="800" dirty="0">
                        <a:solidFill>
                          <a:schemeClr val="dk1"/>
                        </a:solidFill>
                      </a:endParaRPr>
                    </a:p>
                    <a:p>
                      <a:pPr marL="457200" lvl="0" indent="-279400" algn="l" rtl="0">
                        <a:spcBef>
                          <a:spcPts val="0"/>
                        </a:spcBef>
                        <a:spcAft>
                          <a:spcPts val="0"/>
                        </a:spcAft>
                        <a:buClr>
                          <a:schemeClr val="dk1"/>
                        </a:buClr>
                        <a:buSzPts val="800"/>
                        <a:buFont typeface="Arial"/>
                        <a:buChar char="●"/>
                      </a:pPr>
                      <a:r>
                        <a:rPr lang="en" sz="800" dirty="0">
                          <a:solidFill>
                            <a:schemeClr val="dk1"/>
                          </a:solidFill>
                        </a:rPr>
                        <a:t>Knowledge of the research data lifecycle and data management and sharing best practices.</a:t>
                      </a:r>
                      <a:endParaRPr sz="800" dirty="0">
                        <a:solidFill>
                          <a:schemeClr val="dk1"/>
                        </a:solidFill>
                      </a:endParaRPr>
                    </a:p>
                    <a:p>
                      <a:pPr marL="457200" lvl="0" indent="-279400" algn="l" rtl="0">
                        <a:spcBef>
                          <a:spcPts val="0"/>
                        </a:spcBef>
                        <a:spcAft>
                          <a:spcPts val="0"/>
                        </a:spcAft>
                        <a:buClr>
                          <a:schemeClr val="dk1"/>
                        </a:buClr>
                        <a:buSzPts val="800"/>
                        <a:buFont typeface="Arial"/>
                        <a:buChar char="●"/>
                      </a:pPr>
                      <a:r>
                        <a:rPr lang="en" sz="800" dirty="0">
                          <a:solidFill>
                            <a:schemeClr val="dk1"/>
                          </a:solidFill>
                        </a:rPr>
                        <a:t>Familiarity with appropriate data repositories and public data sets in a variety of disciplines.</a:t>
                      </a:r>
                      <a:endParaRPr sz="800" dirty="0">
                        <a:solidFill>
                          <a:schemeClr val="dk1"/>
                        </a:solidFill>
                      </a:endParaRPr>
                    </a:p>
                    <a:p>
                      <a:pPr marL="457200" lvl="0" indent="-279400" algn="l" rtl="0">
                        <a:spcBef>
                          <a:spcPts val="0"/>
                        </a:spcBef>
                        <a:spcAft>
                          <a:spcPts val="0"/>
                        </a:spcAft>
                        <a:buClr>
                          <a:schemeClr val="dk1"/>
                        </a:buClr>
                        <a:buSzPts val="800"/>
                        <a:buFont typeface="Arial"/>
                        <a:buChar char="●"/>
                      </a:pPr>
                      <a:r>
                        <a:rPr lang="en" sz="800" dirty="0">
                          <a:solidFill>
                            <a:schemeClr val="dk1"/>
                          </a:solidFill>
                        </a:rPr>
                        <a:t>Strong project management skills and ability to motivate others.</a:t>
                      </a:r>
                      <a:endParaRPr sz="800" dirty="0">
                        <a:solidFill>
                          <a:schemeClr val="dk1"/>
                        </a:solidFill>
                      </a:endParaRPr>
                    </a:p>
                    <a:p>
                      <a:pPr marL="457200" lvl="0" indent="-279400" algn="l" rtl="0">
                        <a:spcBef>
                          <a:spcPts val="0"/>
                        </a:spcBef>
                        <a:spcAft>
                          <a:spcPts val="0"/>
                        </a:spcAft>
                        <a:buClr>
                          <a:schemeClr val="dk1"/>
                        </a:buClr>
                        <a:buSzPts val="800"/>
                        <a:buFont typeface="Arial"/>
                        <a:buChar char="●"/>
                      </a:pPr>
                      <a:r>
                        <a:rPr lang="en" sz="800" dirty="0">
                          <a:solidFill>
                            <a:schemeClr val="dk1"/>
                          </a:solidFill>
                        </a:rPr>
                        <a:t>Evidence of the ability to do research, publication, and service consonant with tenure and promotion standards</a:t>
                      </a:r>
                      <a:endParaRPr sz="800" dirty="0">
                        <a:solidFill>
                          <a:schemeClr val="dk1"/>
                        </a:solidFill>
                      </a:endParaRPr>
                    </a:p>
                    <a:p>
                      <a:pPr marL="0" lvl="0" indent="0" algn="l" rtl="0">
                        <a:spcBef>
                          <a:spcPts val="0"/>
                        </a:spcBef>
                        <a:spcAft>
                          <a:spcPts val="0"/>
                        </a:spcAft>
                        <a:buNone/>
                      </a:pPr>
                      <a:endParaRPr sz="800" dirty="0">
                        <a:solidFill>
                          <a:schemeClr val="dk1"/>
                        </a:solidFill>
                      </a:endParaRPr>
                    </a:p>
                    <a:p>
                      <a:pPr marL="0" lvl="0" indent="0" algn="l" rtl="0">
                        <a:spcBef>
                          <a:spcPts val="0"/>
                        </a:spcBef>
                        <a:spcAft>
                          <a:spcPts val="0"/>
                        </a:spcAft>
                        <a:buNone/>
                      </a:pPr>
                      <a:r>
                        <a:rPr lang="en" sz="800" dirty="0">
                          <a:solidFill>
                            <a:schemeClr val="dk1"/>
                          </a:solidFill>
                        </a:rPr>
                        <a:t>Preferred Qualifications:</a:t>
                      </a:r>
                      <a:endParaRPr sz="800" dirty="0">
                        <a:solidFill>
                          <a:schemeClr val="dk1"/>
                        </a:solidFill>
                      </a:endParaRPr>
                    </a:p>
                    <a:p>
                      <a:pPr marL="457200" lvl="0" indent="-279400" algn="l" rtl="0">
                        <a:spcBef>
                          <a:spcPts val="0"/>
                        </a:spcBef>
                        <a:spcAft>
                          <a:spcPts val="0"/>
                        </a:spcAft>
                        <a:buClr>
                          <a:schemeClr val="dk1"/>
                        </a:buClr>
                        <a:buSzPts val="800"/>
                        <a:buChar char="●"/>
                      </a:pPr>
                      <a:r>
                        <a:rPr lang="en" sz="800" b="1" dirty="0">
                          <a:solidFill>
                            <a:schemeClr val="dk1"/>
                          </a:solidFill>
                        </a:rPr>
                        <a:t>2 or more years of experience</a:t>
                      </a:r>
                      <a:r>
                        <a:rPr lang="en" sz="800" dirty="0">
                          <a:solidFill>
                            <a:schemeClr val="dk1"/>
                          </a:solidFill>
                        </a:rPr>
                        <a:t> with using a variety of data analysis, visualization, and mapping tools;</a:t>
                      </a:r>
                      <a:endParaRPr sz="800" dirty="0">
                        <a:solidFill>
                          <a:schemeClr val="dk1"/>
                        </a:solidFill>
                      </a:endParaRPr>
                    </a:p>
                    <a:p>
                      <a:pPr marL="457200" lvl="0" indent="-279400" algn="l" rtl="0">
                        <a:spcBef>
                          <a:spcPts val="0"/>
                        </a:spcBef>
                        <a:spcAft>
                          <a:spcPts val="0"/>
                        </a:spcAft>
                        <a:buClr>
                          <a:schemeClr val="dk1"/>
                        </a:buClr>
                        <a:buSzPts val="800"/>
                        <a:buChar char="●"/>
                      </a:pPr>
                      <a:r>
                        <a:rPr lang="en" sz="800" dirty="0">
                          <a:solidFill>
                            <a:schemeClr val="dk1"/>
                          </a:solidFill>
                        </a:rPr>
                        <a:t>Experience with conducting quantitative or qualitative research and data analysis;</a:t>
                      </a:r>
                      <a:endParaRPr sz="800" dirty="0">
                        <a:solidFill>
                          <a:schemeClr val="dk1"/>
                        </a:solidFill>
                      </a:endParaRPr>
                    </a:p>
                    <a:p>
                      <a:pPr marL="457200" lvl="0" indent="-279400" algn="l" rtl="0">
                        <a:spcBef>
                          <a:spcPts val="0"/>
                        </a:spcBef>
                        <a:spcAft>
                          <a:spcPts val="0"/>
                        </a:spcAft>
                        <a:buClr>
                          <a:schemeClr val="dk1"/>
                        </a:buClr>
                        <a:buSzPts val="800"/>
                        <a:buChar char="●"/>
                      </a:pPr>
                      <a:r>
                        <a:rPr lang="en" sz="800" dirty="0">
                          <a:solidFill>
                            <a:schemeClr val="dk1"/>
                          </a:solidFill>
                        </a:rPr>
                        <a:t>Familiarity with data curation and preservation practices;</a:t>
                      </a:r>
                      <a:endParaRPr sz="800" dirty="0">
                        <a:solidFill>
                          <a:schemeClr val="dk1"/>
                        </a:solidFill>
                      </a:endParaRPr>
                    </a:p>
                    <a:p>
                      <a:pPr marL="457200" lvl="0" indent="-279400" algn="l" rtl="0">
                        <a:spcBef>
                          <a:spcPts val="0"/>
                        </a:spcBef>
                        <a:spcAft>
                          <a:spcPts val="0"/>
                        </a:spcAft>
                        <a:buClr>
                          <a:schemeClr val="dk1"/>
                        </a:buClr>
                        <a:buSzPts val="800"/>
                        <a:buChar char="●"/>
                      </a:pPr>
                      <a:r>
                        <a:rPr lang="en" sz="800" dirty="0">
                          <a:solidFill>
                            <a:schemeClr val="dk1"/>
                          </a:solidFill>
                        </a:rPr>
                        <a:t>Experience with data services across the research lifecycle, including creating, processing, analyzing, preserving, accessing, and reusing research data;</a:t>
                      </a:r>
                      <a:endParaRPr sz="800" dirty="0">
                        <a:solidFill>
                          <a:schemeClr val="dk1"/>
                        </a:solidFill>
                      </a:endParaRPr>
                    </a:p>
                    <a:p>
                      <a:pPr marL="457200" lvl="0" indent="-279400" algn="l" rtl="0">
                        <a:spcBef>
                          <a:spcPts val="0"/>
                        </a:spcBef>
                        <a:spcAft>
                          <a:spcPts val="0"/>
                        </a:spcAft>
                        <a:buClr>
                          <a:schemeClr val="dk1"/>
                        </a:buClr>
                        <a:buSzPts val="800"/>
                        <a:buChar char="●"/>
                      </a:pPr>
                      <a:r>
                        <a:rPr lang="en" sz="800" dirty="0">
                          <a:solidFill>
                            <a:schemeClr val="dk1"/>
                          </a:solidFill>
                        </a:rPr>
                        <a:t>Experience using quantitative or qualitative research and data tools such as </a:t>
                      </a:r>
                      <a:r>
                        <a:rPr lang="en" sz="800" b="1" dirty="0">
                          <a:solidFill>
                            <a:schemeClr val="dk1"/>
                          </a:solidFill>
                        </a:rPr>
                        <a:t>R or Python, PowerBI or Tableau, Nvivo, Javascript, SQL, HTML, SAS, SPSS, or STATA.</a:t>
                      </a:r>
                      <a:endParaRPr sz="800" b="1" dirty="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5" name="Google Shape;455;g1f170c7f7e3_0_0"/>
          <p:cNvSpPr txBox="1">
            <a:spLocks noGrp="1"/>
          </p:cNvSpPr>
          <p:nvPr>
            <p:ph type="title"/>
          </p:nvPr>
        </p:nvSpPr>
        <p:spPr>
          <a:xfrm>
            <a:off x="0" y="762000"/>
            <a:ext cx="2705100" cy="435000"/>
          </a:xfrm>
          <a:prstGeom prst="rect">
            <a:avLst/>
          </a:prstGeom>
          <a:solidFill>
            <a:srgbClr val="00899B"/>
          </a:solidFill>
        </p:spPr>
        <p:txBody>
          <a:bodyPr spcFirstLastPara="1" wrap="square" lIns="91425" tIns="91425" rIns="91425" bIns="91425" anchor="ctr" anchorCtr="0">
            <a:normAutofit fontScale="90000"/>
          </a:bodyPr>
          <a:lstStyle/>
          <a:p>
            <a:pPr marL="0" lvl="0" indent="0" algn="r" rtl="0">
              <a:spcBef>
                <a:spcPts val="0"/>
              </a:spcBef>
              <a:spcAft>
                <a:spcPts val="0"/>
              </a:spcAft>
              <a:buNone/>
            </a:pPr>
            <a:r>
              <a:rPr lang="en" sz="2720">
                <a:solidFill>
                  <a:schemeClr val="lt1"/>
                </a:solidFill>
              </a:rPr>
              <a:t>Good job - Example 1</a:t>
            </a:r>
            <a:endParaRPr/>
          </a:p>
        </p:txBody>
      </p:sp>
      <p:sp>
        <p:nvSpPr>
          <p:cNvPr id="453" name="Google Shape;453;g1f170c7f7e3_0_0"/>
          <p:cNvSpPr txBox="1">
            <a:spLocks noGrp="1"/>
          </p:cNvSpPr>
          <p:nvPr>
            <p:ph type="body" idx="1"/>
          </p:nvPr>
        </p:nvSpPr>
        <p:spPr>
          <a:xfrm>
            <a:off x="73956" y="1398744"/>
            <a:ext cx="425196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dirty="0"/>
              <a:t>Characteristics of a quality job description:</a:t>
            </a:r>
            <a:endParaRPr b="1" dirty="0"/>
          </a:p>
          <a:p>
            <a:pPr marL="457200" lvl="0" indent="-304800" algn="l" rtl="0">
              <a:spcBef>
                <a:spcPts val="0"/>
              </a:spcBef>
              <a:spcAft>
                <a:spcPts val="0"/>
              </a:spcAft>
              <a:buSzPts val="1200"/>
              <a:buChar char="●"/>
            </a:pPr>
            <a:r>
              <a:rPr lang="en" dirty="0"/>
              <a:t>clearly outlined scope</a:t>
            </a:r>
            <a:endParaRPr dirty="0"/>
          </a:p>
          <a:p>
            <a:pPr marL="457200" lvl="0" indent="-304800" algn="l" rtl="0">
              <a:spcBef>
                <a:spcPts val="0"/>
              </a:spcBef>
              <a:spcAft>
                <a:spcPts val="0"/>
              </a:spcAft>
              <a:buSzPts val="1200"/>
              <a:buChar char="●"/>
            </a:pPr>
            <a:r>
              <a:rPr lang="en" dirty="0"/>
              <a:t>reporting line is included</a:t>
            </a:r>
            <a:endParaRPr dirty="0"/>
          </a:p>
          <a:p>
            <a:pPr marL="457200" lvl="0" indent="-304800" algn="l" rtl="0">
              <a:spcBef>
                <a:spcPts val="0"/>
              </a:spcBef>
              <a:spcAft>
                <a:spcPts val="0"/>
              </a:spcAft>
              <a:buSzPts val="1200"/>
              <a:buChar char="●"/>
            </a:pPr>
            <a:r>
              <a:rPr lang="en" dirty="0"/>
              <a:t>required experience is relevant</a:t>
            </a:r>
            <a:endParaRPr dirty="0"/>
          </a:p>
          <a:p>
            <a:pPr marL="457200" lvl="0" indent="-304800" algn="l" rtl="0">
              <a:spcBef>
                <a:spcPts val="0"/>
              </a:spcBef>
              <a:spcAft>
                <a:spcPts val="0"/>
              </a:spcAft>
              <a:buSzPts val="1200"/>
              <a:buChar char="●"/>
            </a:pPr>
            <a:r>
              <a:rPr lang="en" dirty="0"/>
              <a:t>salary is posted</a:t>
            </a:r>
            <a:endParaRPr dirty="0"/>
          </a:p>
        </p:txBody>
      </p:sp>
      <p:pic>
        <p:nvPicPr>
          <p:cNvPr id="454" name="Google Shape;454;g1f170c7f7e3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489704" y="152401"/>
            <a:ext cx="4251960" cy="459333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1f170c7f7e3_0_6"/>
          <p:cNvSpPr txBox="1">
            <a:spLocks noGrp="1"/>
          </p:cNvSpPr>
          <p:nvPr>
            <p:ph type="title"/>
          </p:nvPr>
        </p:nvSpPr>
        <p:spPr>
          <a:xfrm>
            <a:off x="0" y="762000"/>
            <a:ext cx="2705100" cy="435000"/>
          </a:xfrm>
          <a:prstGeom prst="rect">
            <a:avLst/>
          </a:prstGeom>
          <a:solidFill>
            <a:srgbClr val="00899B"/>
          </a:solidFill>
        </p:spPr>
        <p:txBody>
          <a:bodyPr spcFirstLastPara="1" wrap="square" lIns="91425" tIns="91425" rIns="91425" bIns="91425" anchor="ctr" anchorCtr="0">
            <a:normAutofit fontScale="90000"/>
          </a:bodyPr>
          <a:lstStyle/>
          <a:p>
            <a:pPr marL="0" lvl="0" indent="0" algn="r" rtl="0">
              <a:spcBef>
                <a:spcPts val="0"/>
              </a:spcBef>
              <a:spcAft>
                <a:spcPts val="0"/>
              </a:spcAft>
              <a:buNone/>
            </a:pPr>
            <a:r>
              <a:rPr lang="en" sz="2720">
                <a:solidFill>
                  <a:schemeClr val="lt1"/>
                </a:solidFill>
              </a:rPr>
              <a:t>Good job - Example 2</a:t>
            </a:r>
            <a:endParaRPr/>
          </a:p>
        </p:txBody>
      </p:sp>
      <p:sp>
        <p:nvSpPr>
          <p:cNvPr id="461" name="Google Shape;461;g1f170c7f7e3_0_6"/>
          <p:cNvSpPr txBox="1">
            <a:spLocks noGrp="1"/>
          </p:cNvSpPr>
          <p:nvPr>
            <p:ph type="body" idx="1"/>
          </p:nvPr>
        </p:nvSpPr>
        <p:spPr>
          <a:xfrm>
            <a:off x="311700" y="1389600"/>
            <a:ext cx="23934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Characteristics of a quality job description:</a:t>
            </a:r>
            <a:endParaRPr/>
          </a:p>
          <a:p>
            <a:pPr marL="457200" lvl="0" indent="-304800" algn="l" rtl="0">
              <a:spcBef>
                <a:spcPts val="0"/>
              </a:spcBef>
              <a:spcAft>
                <a:spcPts val="0"/>
              </a:spcAft>
              <a:buSzPts val="1200"/>
              <a:buChar char="●"/>
            </a:pPr>
            <a:r>
              <a:rPr lang="en"/>
              <a:t>clearly outlined scope</a:t>
            </a:r>
            <a:endParaRPr/>
          </a:p>
          <a:p>
            <a:pPr marL="457200" lvl="0" indent="-304800" algn="l" rtl="0">
              <a:spcBef>
                <a:spcPts val="0"/>
              </a:spcBef>
              <a:spcAft>
                <a:spcPts val="0"/>
              </a:spcAft>
              <a:buSzPts val="1200"/>
              <a:buChar char="●"/>
            </a:pPr>
            <a:r>
              <a:rPr lang="en"/>
              <a:t>departmental information establishes what has been done and where this position fits in</a:t>
            </a:r>
            <a:endParaRPr/>
          </a:p>
          <a:p>
            <a:pPr marL="457200" lvl="0" indent="-304800" algn="l" rtl="0">
              <a:spcBef>
                <a:spcPts val="0"/>
              </a:spcBef>
              <a:spcAft>
                <a:spcPts val="0"/>
              </a:spcAft>
              <a:buSzPts val="1200"/>
              <a:buChar char="●"/>
            </a:pPr>
            <a:r>
              <a:rPr lang="en"/>
              <a:t>required technical qualifications align with the position</a:t>
            </a:r>
            <a:endParaRPr/>
          </a:p>
          <a:p>
            <a:pPr marL="457200" lvl="0" indent="-304800" algn="l" rtl="0">
              <a:spcBef>
                <a:spcPts val="0"/>
              </a:spcBef>
              <a:spcAft>
                <a:spcPts val="0"/>
              </a:spcAft>
              <a:buSzPts val="1200"/>
              <a:buChar char="●"/>
            </a:pPr>
            <a:r>
              <a:rPr lang="en"/>
              <a:t>salary is posted</a:t>
            </a:r>
            <a:endParaRPr/>
          </a:p>
        </p:txBody>
      </p:sp>
      <p:graphicFrame>
        <p:nvGraphicFramePr>
          <p:cNvPr id="462" name="Google Shape;462;g1f170c7f7e3_0_6" descr="Geospatial Librarian/Specialist Job description"/>
          <p:cNvGraphicFramePr/>
          <p:nvPr>
            <p:extLst>
              <p:ext uri="{D42A27DB-BD31-4B8C-83A1-F6EECF244321}">
                <p14:modId xmlns:p14="http://schemas.microsoft.com/office/powerpoint/2010/main" val="3068812296"/>
              </p:ext>
            </p:extLst>
          </p:nvPr>
        </p:nvGraphicFramePr>
        <p:xfrm>
          <a:off x="3119700" y="446100"/>
          <a:ext cx="5848875" cy="4510980"/>
        </p:xfrm>
        <a:graphic>
          <a:graphicData uri="http://schemas.openxmlformats.org/drawingml/2006/table">
            <a:tbl>
              <a:tblPr firstRow="1">
                <a:noFill/>
                <a:tableStyleId>{44E95FBB-550F-453F-9638-13C44CE82BB3}</a:tableStyleId>
              </a:tblPr>
              <a:tblGrid>
                <a:gridCol w="5848875">
                  <a:extLst>
                    <a:ext uri="{9D8B030D-6E8A-4147-A177-3AD203B41FA5}">
                      <a16:colId xmlns:a16="http://schemas.microsoft.com/office/drawing/2014/main" val="20000"/>
                    </a:ext>
                  </a:extLst>
                </a:gridCol>
              </a:tblGrid>
              <a:tr h="419600">
                <a:tc>
                  <a:txBody>
                    <a:bodyPr/>
                    <a:lstStyle/>
                    <a:p>
                      <a:pPr marL="0" lvl="0" indent="0" algn="l" rtl="0">
                        <a:spcBef>
                          <a:spcPts val="0"/>
                        </a:spcBef>
                        <a:spcAft>
                          <a:spcPts val="0"/>
                        </a:spcAft>
                        <a:buNone/>
                      </a:pPr>
                      <a:r>
                        <a:rPr lang="en" sz="1600" b="1" dirty="0"/>
                        <a:t>GEOSPATIAL LIBRARIAN/SPECIALIST </a:t>
                      </a:r>
                      <a:endParaRPr sz="1600" b="1" dirty="0"/>
                    </a:p>
                    <a:p>
                      <a:pPr marL="0" lvl="0" indent="0" algn="l" rtl="0">
                        <a:spcBef>
                          <a:spcPts val="0"/>
                        </a:spcBef>
                        <a:spcAft>
                          <a:spcPts val="0"/>
                        </a:spcAft>
                        <a:buNone/>
                      </a:pPr>
                      <a:r>
                        <a:rPr lang="en" sz="1600" b="1" dirty="0"/>
                        <a:t>(ASSISTANT OR ASSOCIATE)</a:t>
                      </a:r>
                      <a:endParaRPr sz="1600" b="1" dirty="0"/>
                    </a:p>
                    <a:p>
                      <a:pPr marL="0" lvl="0" indent="0" algn="l" rtl="0">
                        <a:spcBef>
                          <a:spcPts val="0"/>
                        </a:spcBef>
                        <a:spcAft>
                          <a:spcPts val="0"/>
                        </a:spcAft>
                        <a:buNone/>
                      </a:pPr>
                      <a:r>
                        <a:rPr lang="en" sz="1000" dirty="0"/>
                        <a:t>Department: Research Engagement</a:t>
                      </a:r>
                      <a:endParaRPr sz="1000" dirty="0"/>
                    </a:p>
                    <a:p>
                      <a:pPr marL="0" lvl="0" indent="0" algn="l" rtl="0">
                        <a:spcBef>
                          <a:spcPts val="0"/>
                        </a:spcBef>
                        <a:spcAft>
                          <a:spcPts val="0"/>
                        </a:spcAft>
                        <a:buNone/>
                      </a:pPr>
                      <a:r>
                        <a:rPr lang="en" sz="1000" dirty="0"/>
                        <a:t>Department Website Link: </a:t>
                      </a:r>
                      <a:r>
                        <a:rPr lang="en" sz="1000" u="sng" dirty="0">
                          <a:solidFill>
                            <a:schemeClr val="hlink"/>
                          </a:solidFill>
                          <a:hlinkClick r:id="rId3"/>
                        </a:rPr>
                        <a:t>https://new.library.arizona.edu/about/organization</a:t>
                      </a:r>
                      <a:endParaRPr sz="1000" dirty="0"/>
                    </a:p>
                    <a:p>
                      <a:pPr marL="0" lvl="0" indent="0" algn="l" rtl="0">
                        <a:spcBef>
                          <a:spcPts val="0"/>
                        </a:spcBef>
                        <a:spcAft>
                          <a:spcPts val="0"/>
                        </a:spcAft>
                        <a:buNone/>
                      </a:pPr>
                      <a:r>
                        <a:rPr lang="en" sz="1000" dirty="0"/>
                        <a:t>Rate of Pay: $63,000 - $76,000</a:t>
                      </a:r>
                      <a:endParaRPr sz="1000" dirty="0"/>
                    </a:p>
                  </a:txBody>
                  <a:tcPr marL="91425" marR="91425" marT="91425" marB="91425">
                    <a:solidFill>
                      <a:schemeClr val="lt2"/>
                    </a:solidFill>
                  </a:tcPr>
                </a:tc>
                <a:extLst>
                  <a:ext uri="{0D108BD9-81ED-4DB2-BD59-A6C34878D82A}">
                    <a16:rowId xmlns:a16="http://schemas.microsoft.com/office/drawing/2014/main" val="10000"/>
                  </a:ext>
                </a:extLst>
              </a:tr>
              <a:tr h="1374300">
                <a:tc>
                  <a:txBody>
                    <a:bodyPr/>
                    <a:lstStyle/>
                    <a:p>
                      <a:pPr marL="0" lvl="0" indent="0" algn="l" rtl="0">
                        <a:spcBef>
                          <a:spcPts val="0"/>
                        </a:spcBef>
                        <a:spcAft>
                          <a:spcPts val="0"/>
                        </a:spcAft>
                        <a:buNone/>
                      </a:pPr>
                      <a:r>
                        <a:rPr lang="en" sz="700" dirty="0"/>
                        <a:t>The University of Arizona Libraries’ </a:t>
                      </a:r>
                      <a:r>
                        <a:rPr lang="en" sz="700" b="1" dirty="0"/>
                        <a:t>Data Cooperative provides data science and visualization services, geospatial services, and digital scholarship services</a:t>
                      </a:r>
                      <a:r>
                        <a:rPr lang="en" sz="700" dirty="0"/>
                        <a:t> for the University. The incumbent will </a:t>
                      </a:r>
                      <a:r>
                        <a:rPr lang="en" sz="700" b="1" dirty="0"/>
                        <a:t>develop a robust program supporting geographic information systems (GIS) and geospatial data services</a:t>
                      </a:r>
                      <a:r>
                        <a:rPr lang="en" sz="700" dirty="0"/>
                        <a:t> … </a:t>
                      </a:r>
                      <a:endParaRPr sz="700" dirty="0"/>
                    </a:p>
                    <a:p>
                      <a:pPr marL="0" lvl="0" indent="0" algn="l" rtl="0">
                        <a:spcBef>
                          <a:spcPts val="0"/>
                        </a:spcBef>
                        <a:spcAft>
                          <a:spcPts val="0"/>
                        </a:spcAft>
                        <a:buNone/>
                      </a:pPr>
                      <a:r>
                        <a:rPr lang="en" sz="700" dirty="0"/>
                        <a:t>The Geospatial Specialist / Librarian will: stay abreast of trends and tools available in the evolving geospatial data ecosystem; provide technical support and training in the use of tools and workflows to support GIS applications; work with library colleagues and researchers to identify appropriate tools, platforms, and resources for geospatial projects;</a:t>
                      </a:r>
                      <a:r>
                        <a:rPr lang="en" sz="700" b="1" dirty="0"/>
                        <a:t> collaborate with other members of the Data Cooperative and Research Engagement to develop outreach strategies and partnerships; work with members of the Libraries’ Technical Services and Support (TeSS) department</a:t>
                      </a:r>
                      <a:r>
                        <a:rPr lang="en" sz="700" dirty="0"/>
                        <a:t> …</a:t>
                      </a:r>
                      <a:endParaRPr sz="700" dirty="0"/>
                    </a:p>
                    <a:p>
                      <a:pPr marL="0" lvl="0" indent="0" algn="l" rtl="0">
                        <a:spcBef>
                          <a:spcPts val="0"/>
                        </a:spcBef>
                        <a:spcAft>
                          <a:spcPts val="0"/>
                        </a:spcAft>
                        <a:buNone/>
                      </a:pPr>
                      <a:endParaRPr sz="700" dirty="0"/>
                    </a:p>
                    <a:p>
                      <a:pPr marL="0" lvl="0" indent="0" algn="l" rtl="0">
                        <a:spcBef>
                          <a:spcPts val="0"/>
                        </a:spcBef>
                        <a:spcAft>
                          <a:spcPts val="0"/>
                        </a:spcAft>
                        <a:buNone/>
                      </a:pPr>
                      <a:r>
                        <a:rPr lang="en" sz="700" b="1" dirty="0"/>
                        <a:t>Knowledge, Skills, and Abilities </a:t>
                      </a:r>
                      <a:endParaRPr sz="700" b="1" dirty="0"/>
                    </a:p>
                    <a:p>
                      <a:pPr marL="0" lvl="0" indent="0" algn="l" rtl="0">
                        <a:spcBef>
                          <a:spcPts val="0"/>
                        </a:spcBef>
                        <a:spcAft>
                          <a:spcPts val="0"/>
                        </a:spcAft>
                        <a:buNone/>
                      </a:pPr>
                      <a:r>
                        <a:rPr lang="en" sz="700" dirty="0"/>
                        <a:t>…</a:t>
                      </a:r>
                      <a:endParaRPr sz="700" dirty="0"/>
                    </a:p>
                    <a:p>
                      <a:pPr marL="0" lvl="0" indent="0" algn="l" rtl="0">
                        <a:spcBef>
                          <a:spcPts val="0"/>
                        </a:spcBef>
                        <a:spcAft>
                          <a:spcPts val="0"/>
                        </a:spcAft>
                        <a:buNone/>
                      </a:pPr>
                      <a:r>
                        <a:rPr lang="en" sz="700" dirty="0"/>
                        <a:t>Proficiency in one or more geospatial software suites, such as QGIS, GRASS, or the ESRI suite</a:t>
                      </a:r>
                      <a:endParaRPr sz="700" dirty="0"/>
                    </a:p>
                    <a:p>
                      <a:pPr marL="0" lvl="0" indent="0" algn="l" rtl="0">
                        <a:spcBef>
                          <a:spcPts val="0"/>
                        </a:spcBef>
                        <a:spcAft>
                          <a:spcPts val="0"/>
                        </a:spcAft>
                        <a:buNone/>
                      </a:pPr>
                      <a:r>
                        <a:rPr lang="en" sz="700" dirty="0"/>
                        <a:t>Knowledge of at least one scripting language (including but not limited to bash, javascript, python, and/or R)</a:t>
                      </a:r>
                      <a:endParaRPr sz="700" dirty="0"/>
                    </a:p>
                    <a:p>
                      <a:pPr marL="0" lvl="0" indent="0" algn="l" rtl="0">
                        <a:spcBef>
                          <a:spcPts val="0"/>
                        </a:spcBef>
                        <a:spcAft>
                          <a:spcPts val="0"/>
                        </a:spcAft>
                        <a:buNone/>
                      </a:pPr>
                      <a:r>
                        <a:rPr lang="en" sz="700" b="1" dirty="0"/>
                        <a:t>Minimum Qualifications</a:t>
                      </a:r>
                      <a:r>
                        <a:rPr lang="en" sz="700" dirty="0"/>
                        <a:t>	</a:t>
                      </a:r>
                      <a:endParaRPr sz="700" dirty="0"/>
                    </a:p>
                    <a:p>
                      <a:pPr marL="0" lvl="0" indent="0" algn="l" rtl="0">
                        <a:spcBef>
                          <a:spcPts val="0"/>
                        </a:spcBef>
                        <a:spcAft>
                          <a:spcPts val="0"/>
                        </a:spcAft>
                        <a:buNone/>
                      </a:pPr>
                      <a:r>
                        <a:rPr lang="en" sz="700" dirty="0"/>
                        <a:t>Advanced degree in a geospatial, geographic information systems, geography, natural resources, or related field or masters degree in library and information science</a:t>
                      </a:r>
                      <a:endParaRPr sz="700" dirty="0"/>
                    </a:p>
                    <a:p>
                      <a:pPr marL="0" lvl="0" indent="0" algn="l" rtl="0">
                        <a:spcBef>
                          <a:spcPts val="0"/>
                        </a:spcBef>
                        <a:spcAft>
                          <a:spcPts val="0"/>
                        </a:spcAft>
                        <a:buNone/>
                      </a:pPr>
                      <a:r>
                        <a:rPr lang="en" sz="700" dirty="0"/>
                        <a:t>Demonstrated experience with evolving landscape of geospatial technologies and resources, such as GIS and remote sensing</a:t>
                      </a:r>
                      <a:endParaRPr sz="700" dirty="0"/>
                    </a:p>
                    <a:p>
                      <a:pPr marL="0" lvl="0" indent="0" algn="l" rtl="0">
                        <a:spcBef>
                          <a:spcPts val="0"/>
                        </a:spcBef>
                        <a:spcAft>
                          <a:spcPts val="0"/>
                        </a:spcAft>
                        <a:buNone/>
                      </a:pPr>
                      <a:r>
                        <a:rPr lang="en" sz="700" b="1" dirty="0"/>
                        <a:t>Preferred Qualifications	</a:t>
                      </a:r>
                      <a:endParaRPr sz="700" b="1" dirty="0"/>
                    </a:p>
                    <a:p>
                      <a:pPr marL="0" lvl="0" indent="0" algn="l" rtl="0">
                        <a:spcBef>
                          <a:spcPts val="0"/>
                        </a:spcBef>
                        <a:spcAft>
                          <a:spcPts val="0"/>
                        </a:spcAft>
                        <a:buNone/>
                      </a:pPr>
                      <a:r>
                        <a:rPr lang="en" sz="700" dirty="0"/>
                        <a:t>Professional experience working in an academic research library</a:t>
                      </a:r>
                      <a:endParaRPr sz="700" dirty="0"/>
                    </a:p>
                    <a:p>
                      <a:pPr marL="0" lvl="0" indent="0" algn="l" rtl="0">
                        <a:spcBef>
                          <a:spcPts val="0"/>
                        </a:spcBef>
                        <a:spcAft>
                          <a:spcPts val="0"/>
                        </a:spcAft>
                        <a:buNone/>
                      </a:pPr>
                      <a:r>
                        <a:rPr lang="en" sz="700" dirty="0"/>
                        <a:t>Carpentries Instructor Certification</a:t>
                      </a:r>
                      <a:endParaRPr sz="700" dirty="0"/>
                    </a:p>
                    <a:p>
                      <a:pPr marL="0" lvl="0" indent="0" algn="l" rtl="0">
                        <a:spcBef>
                          <a:spcPts val="0"/>
                        </a:spcBef>
                        <a:spcAft>
                          <a:spcPts val="0"/>
                        </a:spcAft>
                        <a:buNone/>
                      </a:pPr>
                      <a:r>
                        <a:rPr lang="en" sz="700" dirty="0"/>
                        <a:t>Demonstrated experience in training audiences with diversity of experiences and backgrounds</a:t>
                      </a:r>
                      <a:endParaRPr sz="700" dirty="0"/>
                    </a:p>
                    <a:p>
                      <a:pPr marL="0" lvl="0" indent="0" algn="l" rtl="0">
                        <a:spcBef>
                          <a:spcPts val="0"/>
                        </a:spcBef>
                        <a:spcAft>
                          <a:spcPts val="0"/>
                        </a:spcAft>
                        <a:buNone/>
                      </a:pPr>
                      <a:r>
                        <a:rPr lang="en" sz="700" dirty="0"/>
                        <a:t>Experience applying geospatial analytical or visualization approaches to a range of user needs and expertise</a:t>
                      </a:r>
                      <a:endParaRPr sz="700" dirty="0"/>
                    </a:p>
                    <a:p>
                      <a:pPr marL="0" lvl="0" indent="0" algn="l" rtl="0">
                        <a:spcBef>
                          <a:spcPts val="0"/>
                        </a:spcBef>
                        <a:spcAft>
                          <a:spcPts val="0"/>
                        </a:spcAft>
                        <a:buNone/>
                      </a:pPr>
                      <a:r>
                        <a:rPr lang="en" sz="700" dirty="0"/>
                        <a:t>Experience with multiple kinds of geospatial data formats (geoJSON, Shapefile, Spatialite) and relevant metadata standards (e.g. CSDGM, Aardvark)</a:t>
                      </a:r>
                      <a:endParaRPr sz="700" dirty="0"/>
                    </a:p>
                    <a:p>
                      <a:pPr marL="0" lvl="0" indent="0" algn="l" rtl="0">
                        <a:spcBef>
                          <a:spcPts val="0"/>
                        </a:spcBef>
                        <a:spcAft>
                          <a:spcPts val="0"/>
                        </a:spcAft>
                        <a:buNone/>
                      </a:pPr>
                      <a:r>
                        <a:rPr lang="en" sz="700" dirty="0"/>
                        <a:t>Experience with aerial and satellite imagery data</a:t>
                      </a:r>
                      <a:endParaRPr sz="700" dirty="0"/>
                    </a:p>
                    <a:p>
                      <a:pPr marL="0" lvl="0" indent="0" algn="l" rtl="0">
                        <a:spcBef>
                          <a:spcPts val="0"/>
                        </a:spcBef>
                        <a:spcAft>
                          <a:spcPts val="0"/>
                        </a:spcAft>
                        <a:buNone/>
                      </a:pPr>
                      <a:r>
                        <a:rPr lang="en" sz="700" dirty="0"/>
                        <a:t>Experience with scripting languages such as JavaScript, Python, or R</a:t>
                      </a:r>
                      <a:endParaRPr sz="700" dirty="0"/>
                    </a:p>
                    <a:p>
                      <a:pPr marL="0" lvl="0" indent="0" algn="l" rtl="0">
                        <a:spcBef>
                          <a:spcPts val="0"/>
                        </a:spcBef>
                        <a:spcAft>
                          <a:spcPts val="0"/>
                        </a:spcAft>
                        <a:buNone/>
                      </a:pPr>
                      <a:r>
                        <a:rPr lang="en" sz="700" dirty="0"/>
                        <a:t>Experience using PostGIS (geospatial database extender for PostgreSQL software)</a:t>
                      </a:r>
                      <a:endParaRPr sz="700" dirty="0"/>
                    </a:p>
                    <a:p>
                      <a:pPr marL="0" lvl="0" indent="0" algn="l" rtl="0">
                        <a:spcBef>
                          <a:spcPts val="0"/>
                        </a:spcBef>
                        <a:spcAft>
                          <a:spcPts val="0"/>
                        </a:spcAft>
                        <a:buNone/>
                      </a:pPr>
                      <a:r>
                        <a:rPr lang="en" sz="700" dirty="0"/>
                        <a:t>Experience working in a bash/terminal environment</a:t>
                      </a:r>
                      <a:endParaRPr sz="700" dirty="0"/>
                    </a:p>
                    <a:p>
                      <a:pPr marL="0" lvl="0" indent="0" algn="l" rtl="0">
                        <a:spcBef>
                          <a:spcPts val="0"/>
                        </a:spcBef>
                        <a:spcAft>
                          <a:spcPts val="0"/>
                        </a:spcAft>
                        <a:buNone/>
                      </a:pPr>
                      <a:r>
                        <a:rPr lang="en" sz="700" dirty="0"/>
                        <a:t>Demonstrated experience in pursuing independent and collaborative scholarship, such as peer-reviewed research, creative works, or open software projects</a:t>
                      </a:r>
                      <a:endParaRPr sz="700" dirty="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6"/>
        <p:cNvGrpSpPr/>
        <p:nvPr/>
      </p:nvGrpSpPr>
      <p:grpSpPr>
        <a:xfrm>
          <a:off x="0" y="0"/>
          <a:ext cx="0" cy="0"/>
          <a:chOff x="0" y="0"/>
          <a:chExt cx="0" cy="0"/>
        </a:xfrm>
      </p:grpSpPr>
      <p:sp>
        <p:nvSpPr>
          <p:cNvPr id="467" name="Google Shape;467;g1a0075d3017_2_5"/>
          <p:cNvSpPr txBox="1">
            <a:spLocks noGrp="1"/>
          </p:cNvSpPr>
          <p:nvPr>
            <p:ph type="title"/>
          </p:nvPr>
        </p:nvSpPr>
        <p:spPr>
          <a:xfrm>
            <a:off x="0" y="368825"/>
            <a:ext cx="4572000" cy="572700"/>
          </a:xfrm>
          <a:prstGeom prst="rect">
            <a:avLst/>
          </a:prstGeom>
          <a:solidFill>
            <a:srgbClr val="00899B"/>
          </a:solid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 sz="2720" dirty="0">
                <a:solidFill>
                  <a:schemeClr val="lt1"/>
                </a:solidFill>
              </a:rPr>
              <a:t>Tips for hiring a data librarian: Tip 1</a:t>
            </a:r>
            <a:endParaRPr sz="2720" dirty="0">
              <a:solidFill>
                <a:schemeClr val="lt1"/>
              </a:solidFill>
            </a:endParaRPr>
          </a:p>
        </p:txBody>
      </p:sp>
      <p:sp>
        <p:nvSpPr>
          <p:cNvPr id="468" name="Google Shape;468;g1a0075d3017_2_5"/>
          <p:cNvSpPr txBox="1"/>
          <p:nvPr/>
        </p:nvSpPr>
        <p:spPr>
          <a:xfrm>
            <a:off x="440775" y="1291325"/>
            <a:ext cx="2811900" cy="2031900"/>
          </a:xfrm>
          <a:prstGeom prst="rect">
            <a:avLst/>
          </a:prstGeom>
          <a:solidFill>
            <a:srgbClr val="FFFFFF">
              <a:alpha val="6792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Tip #1</a:t>
            </a:r>
            <a:endParaRPr sz="2400" b="1"/>
          </a:p>
          <a:p>
            <a:pPr marL="0" lvl="0" indent="0" algn="l" rtl="0">
              <a:spcBef>
                <a:spcPts val="0"/>
              </a:spcBef>
              <a:spcAft>
                <a:spcPts val="0"/>
              </a:spcAft>
              <a:buNone/>
            </a:pPr>
            <a:r>
              <a:rPr lang="en" sz="2400" b="1"/>
              <a:t>Consider the collaborators in the institution and in the library.</a:t>
            </a:r>
            <a:endParaRPr sz="24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0" y="2150850"/>
            <a:ext cx="9144000" cy="841800"/>
          </a:xfrm>
          <a:prstGeom prst="rect">
            <a:avLst/>
          </a:prstGeom>
          <a:solidFill>
            <a:srgbClr val="134F5C"/>
          </a:solidFill>
          <a:ln>
            <a:noFill/>
          </a:ln>
        </p:spPr>
        <p:txBody>
          <a:bodyPr spcFirstLastPara="1" wrap="square" lIns="91425" tIns="91425" rIns="91425" bIns="91425" anchor="ctr" anchorCtr="0">
            <a:normAutofit/>
          </a:bodyPr>
          <a:lstStyle/>
          <a:p>
            <a:pPr marL="0" lvl="0" indent="0" algn="ctr" rtl="0">
              <a:spcBef>
                <a:spcPts val="0"/>
              </a:spcBef>
              <a:spcAft>
                <a:spcPts val="0"/>
              </a:spcAft>
              <a:buSzPts val="3600"/>
              <a:buNone/>
            </a:pPr>
            <a:r>
              <a:rPr lang="en"/>
              <a:t>What is "Research data services"?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2"/>
        <p:cNvGrpSpPr/>
        <p:nvPr/>
      </p:nvGrpSpPr>
      <p:grpSpPr>
        <a:xfrm>
          <a:off x="0" y="0"/>
          <a:ext cx="0" cy="0"/>
          <a:chOff x="0" y="0"/>
          <a:chExt cx="0" cy="0"/>
        </a:xfrm>
      </p:grpSpPr>
      <p:sp>
        <p:nvSpPr>
          <p:cNvPr id="474" name="Google Shape;474;g1f04a37cd25_0_56"/>
          <p:cNvSpPr txBox="1">
            <a:spLocks noGrp="1"/>
          </p:cNvSpPr>
          <p:nvPr>
            <p:ph type="title"/>
          </p:nvPr>
        </p:nvSpPr>
        <p:spPr>
          <a:xfrm>
            <a:off x="0" y="368825"/>
            <a:ext cx="4754880" cy="572700"/>
          </a:xfrm>
          <a:prstGeom prst="rect">
            <a:avLst/>
          </a:prstGeom>
          <a:solidFill>
            <a:srgbClr val="00899B"/>
          </a:solid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 sz="2720" dirty="0">
                <a:solidFill>
                  <a:schemeClr val="lt1"/>
                </a:solidFill>
              </a:rPr>
              <a:t>Tips for hiring a data librarian: Tip 2 </a:t>
            </a:r>
            <a:endParaRPr sz="2720" dirty="0">
              <a:solidFill>
                <a:schemeClr val="lt1"/>
              </a:solidFill>
            </a:endParaRPr>
          </a:p>
        </p:txBody>
      </p:sp>
      <p:sp>
        <p:nvSpPr>
          <p:cNvPr id="473" name="Google Shape;473;g1f04a37cd25_0_56"/>
          <p:cNvSpPr txBox="1"/>
          <p:nvPr/>
        </p:nvSpPr>
        <p:spPr>
          <a:xfrm>
            <a:off x="459825" y="1653275"/>
            <a:ext cx="3350100" cy="1662300"/>
          </a:xfrm>
          <a:prstGeom prst="rect">
            <a:avLst/>
          </a:prstGeom>
          <a:solidFill>
            <a:srgbClr val="FFFFFF">
              <a:alpha val="7610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Tip #2</a:t>
            </a:r>
            <a:endParaRPr sz="2400" b="1"/>
          </a:p>
          <a:p>
            <a:pPr marL="0" lvl="0" indent="0" algn="l" rtl="0">
              <a:spcBef>
                <a:spcPts val="0"/>
              </a:spcBef>
              <a:spcAft>
                <a:spcPts val="0"/>
              </a:spcAft>
              <a:buNone/>
            </a:pPr>
            <a:r>
              <a:rPr lang="en" sz="2400" b="1"/>
              <a:t>Consider the market for people with data science skills.</a:t>
            </a:r>
            <a:endParaRPr sz="2400" b="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8"/>
        <p:cNvGrpSpPr/>
        <p:nvPr/>
      </p:nvGrpSpPr>
      <p:grpSpPr>
        <a:xfrm>
          <a:off x="0" y="0"/>
          <a:ext cx="0" cy="0"/>
          <a:chOff x="0" y="0"/>
          <a:chExt cx="0" cy="0"/>
        </a:xfrm>
      </p:grpSpPr>
      <p:sp>
        <p:nvSpPr>
          <p:cNvPr id="480" name="Google Shape;480;g1a0075d3017_2_13"/>
          <p:cNvSpPr txBox="1">
            <a:spLocks noGrp="1"/>
          </p:cNvSpPr>
          <p:nvPr>
            <p:ph type="title"/>
          </p:nvPr>
        </p:nvSpPr>
        <p:spPr>
          <a:xfrm>
            <a:off x="0" y="368825"/>
            <a:ext cx="4754880" cy="572700"/>
          </a:xfrm>
          <a:prstGeom prst="rect">
            <a:avLst/>
          </a:prstGeom>
          <a:solidFill>
            <a:srgbClr val="00899B"/>
          </a:solid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 sz="2720" dirty="0">
                <a:solidFill>
                  <a:schemeClr val="lt1"/>
                </a:solidFill>
              </a:rPr>
              <a:t>Tips for hiring a data librarian Tip: 3</a:t>
            </a:r>
            <a:endParaRPr sz="2720" dirty="0">
              <a:solidFill>
                <a:schemeClr val="lt1"/>
              </a:solidFill>
            </a:endParaRPr>
          </a:p>
        </p:txBody>
      </p:sp>
      <p:sp>
        <p:nvSpPr>
          <p:cNvPr id="479" name="Google Shape;479;g1a0075d3017_2_13"/>
          <p:cNvSpPr txBox="1"/>
          <p:nvPr/>
        </p:nvSpPr>
        <p:spPr>
          <a:xfrm>
            <a:off x="421725" y="2281925"/>
            <a:ext cx="3267000" cy="1293000"/>
          </a:xfrm>
          <a:prstGeom prst="rect">
            <a:avLst/>
          </a:prstGeom>
          <a:solidFill>
            <a:srgbClr val="FFFFFF">
              <a:alpha val="7610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Tip #3</a:t>
            </a:r>
            <a:endParaRPr sz="2400" b="1"/>
          </a:p>
          <a:p>
            <a:pPr marL="0" lvl="0" indent="0" algn="l" rtl="0">
              <a:spcBef>
                <a:spcPts val="0"/>
              </a:spcBef>
              <a:spcAft>
                <a:spcPts val="0"/>
              </a:spcAft>
              <a:buNone/>
            </a:pPr>
            <a:r>
              <a:rPr lang="en" sz="2400" b="1"/>
              <a:t>Make space and build opportunities.</a:t>
            </a:r>
            <a:endParaRPr sz="2400" b="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sp>
        <p:nvSpPr>
          <p:cNvPr id="486" name="Google Shape;486;g1a0075d3017_2_19"/>
          <p:cNvSpPr txBox="1">
            <a:spLocks noGrp="1"/>
          </p:cNvSpPr>
          <p:nvPr>
            <p:ph type="title"/>
          </p:nvPr>
        </p:nvSpPr>
        <p:spPr>
          <a:xfrm>
            <a:off x="0" y="368825"/>
            <a:ext cx="4572000" cy="572700"/>
          </a:xfrm>
          <a:prstGeom prst="rect">
            <a:avLst/>
          </a:prstGeom>
          <a:solidFill>
            <a:srgbClr val="00899B"/>
          </a:solid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 sz="2720" dirty="0">
                <a:solidFill>
                  <a:schemeClr val="lt1"/>
                </a:solidFill>
              </a:rPr>
              <a:t>Tips for hiring a data librarian: Tip 4</a:t>
            </a:r>
            <a:endParaRPr sz="2720" dirty="0">
              <a:solidFill>
                <a:schemeClr val="lt1"/>
              </a:solidFill>
            </a:endParaRPr>
          </a:p>
        </p:txBody>
      </p:sp>
      <p:sp>
        <p:nvSpPr>
          <p:cNvPr id="485" name="Google Shape;485;g1a0075d3017_2_19"/>
          <p:cNvSpPr txBox="1"/>
          <p:nvPr/>
        </p:nvSpPr>
        <p:spPr>
          <a:xfrm>
            <a:off x="440775" y="1291325"/>
            <a:ext cx="3267000" cy="923400"/>
          </a:xfrm>
          <a:prstGeom prst="rect">
            <a:avLst/>
          </a:prstGeom>
          <a:solidFill>
            <a:srgbClr val="FFFFFF">
              <a:alpha val="7610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Tip #4</a:t>
            </a:r>
            <a:endParaRPr sz="2400" b="1"/>
          </a:p>
          <a:p>
            <a:pPr marL="0" lvl="0" indent="0" algn="l" rtl="0">
              <a:spcBef>
                <a:spcPts val="0"/>
              </a:spcBef>
              <a:spcAft>
                <a:spcPts val="0"/>
              </a:spcAft>
              <a:buNone/>
            </a:pPr>
            <a:r>
              <a:rPr lang="en" sz="2400" b="1"/>
              <a:t>Be flexible.</a:t>
            </a:r>
            <a:endParaRPr sz="2400"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0"/>
        <p:cNvGrpSpPr/>
        <p:nvPr/>
      </p:nvGrpSpPr>
      <p:grpSpPr>
        <a:xfrm>
          <a:off x="0" y="0"/>
          <a:ext cx="0" cy="0"/>
          <a:chOff x="0" y="0"/>
          <a:chExt cx="0" cy="0"/>
        </a:xfrm>
      </p:grpSpPr>
      <p:sp>
        <p:nvSpPr>
          <p:cNvPr id="492" name="Google Shape;492;g1a0075d3017_2_24"/>
          <p:cNvSpPr txBox="1">
            <a:spLocks noGrp="1"/>
          </p:cNvSpPr>
          <p:nvPr>
            <p:ph type="title"/>
          </p:nvPr>
        </p:nvSpPr>
        <p:spPr>
          <a:xfrm>
            <a:off x="0" y="368825"/>
            <a:ext cx="4572000" cy="572700"/>
          </a:xfrm>
          <a:prstGeom prst="rect">
            <a:avLst/>
          </a:prstGeom>
          <a:solidFill>
            <a:srgbClr val="00899B"/>
          </a:solid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 sz="2720" dirty="0">
                <a:solidFill>
                  <a:schemeClr val="lt1"/>
                </a:solidFill>
              </a:rPr>
              <a:t>Tips for hiring a data librarian: Tip 5</a:t>
            </a:r>
            <a:endParaRPr sz="2720" dirty="0">
              <a:solidFill>
                <a:schemeClr val="lt1"/>
              </a:solidFill>
            </a:endParaRPr>
          </a:p>
        </p:txBody>
      </p:sp>
      <p:sp>
        <p:nvSpPr>
          <p:cNvPr id="491" name="Google Shape;491;g1a0075d3017_2_24"/>
          <p:cNvSpPr txBox="1"/>
          <p:nvPr/>
        </p:nvSpPr>
        <p:spPr>
          <a:xfrm>
            <a:off x="478875" y="2110475"/>
            <a:ext cx="3559800" cy="1293000"/>
          </a:xfrm>
          <a:prstGeom prst="rect">
            <a:avLst/>
          </a:prstGeom>
          <a:solidFill>
            <a:srgbClr val="FFFFFF">
              <a:alpha val="7610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Tip #5</a:t>
            </a:r>
            <a:endParaRPr sz="2400" b="1"/>
          </a:p>
          <a:p>
            <a:pPr marL="0" lvl="0" indent="0" algn="l" rtl="0">
              <a:spcBef>
                <a:spcPts val="0"/>
              </a:spcBef>
              <a:spcAft>
                <a:spcPts val="0"/>
              </a:spcAft>
              <a:buNone/>
            </a:pPr>
            <a:r>
              <a:rPr lang="en" sz="2400" b="1"/>
              <a:t>Integrate them into the existing ecosystem.</a:t>
            </a:r>
            <a:endParaRPr sz="2400"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175eb109fa1_0_12"/>
          <p:cNvSpPr txBox="1">
            <a:spLocks noGrp="1"/>
          </p:cNvSpPr>
          <p:nvPr>
            <p:ph type="title"/>
          </p:nvPr>
        </p:nvSpPr>
        <p:spPr>
          <a:xfrm>
            <a:off x="-106200" y="445025"/>
            <a:ext cx="51738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CHALLENGES IN Starting data services</a:t>
            </a:r>
            <a:endParaRPr>
              <a:solidFill>
                <a:schemeClr val="lt1"/>
              </a:solidFill>
            </a:endParaRPr>
          </a:p>
        </p:txBody>
      </p:sp>
      <p:sp>
        <p:nvSpPr>
          <p:cNvPr id="515" name="Google Shape;515;g175eb109fa1_0_1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indent="-457200"/>
            <a:r>
              <a:rPr lang="en" sz="2600" dirty="0"/>
              <a:t>limitations to the role</a:t>
            </a:r>
            <a:endParaRPr sz="2600" dirty="0"/>
          </a:p>
          <a:p>
            <a:pPr indent="-457200"/>
            <a:r>
              <a:rPr lang="en" sz="2600" dirty="0"/>
              <a:t>authority </a:t>
            </a:r>
            <a:endParaRPr sz="2600" dirty="0"/>
          </a:p>
          <a:p>
            <a:pPr indent="-457200"/>
            <a:r>
              <a:rPr lang="en" sz="2600" dirty="0"/>
              <a:t>shoot the messenger problems</a:t>
            </a:r>
            <a:endParaRPr sz="2600" dirty="0"/>
          </a:p>
          <a:p>
            <a:pPr indent="-457200"/>
            <a:r>
              <a:rPr lang="en" sz="2600" dirty="0"/>
              <a:t>on-the-job learning</a:t>
            </a:r>
            <a:endParaRPr sz="2600" dirty="0"/>
          </a:p>
          <a:p>
            <a:pPr indent="-457200"/>
            <a:r>
              <a:rPr lang="en" sz="2600" dirty="0"/>
              <a:t>associating the library with data</a:t>
            </a:r>
            <a:endParaRPr sz="26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6"/>
          <p:cNvSpPr txBox="1">
            <a:spLocks noGrp="1"/>
          </p:cNvSpPr>
          <p:nvPr>
            <p:ph type="title"/>
          </p:nvPr>
        </p:nvSpPr>
        <p:spPr>
          <a:xfrm>
            <a:off x="-238200" y="2150850"/>
            <a:ext cx="9620400" cy="841800"/>
          </a:xfrm>
          <a:prstGeom prst="rect">
            <a:avLst/>
          </a:prstGeom>
          <a:solidFill>
            <a:srgbClr val="134F5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a:solidFill>
                  <a:schemeClr val="lt1"/>
                </a:solidFill>
              </a:rPr>
              <a:t>Where to start</a:t>
            </a:r>
            <a:endParaRPr>
              <a:solidFill>
                <a:schemeClr val="lt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1a6f30d5b79_0_0"/>
          <p:cNvSpPr txBox="1">
            <a:spLocks noGrp="1"/>
          </p:cNvSpPr>
          <p:nvPr>
            <p:ph type="title"/>
          </p:nvPr>
        </p:nvSpPr>
        <p:spPr>
          <a:xfrm>
            <a:off x="0" y="445025"/>
            <a:ext cx="61296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Specialization through MLA Data Services Competencies</a:t>
            </a:r>
            <a:endParaRPr>
              <a:solidFill>
                <a:schemeClr val="lt1"/>
              </a:solidFill>
            </a:endParaRPr>
          </a:p>
        </p:txBody>
      </p:sp>
      <p:sp>
        <p:nvSpPr>
          <p:cNvPr id="503" name="Google Shape;503;g1a6f30d5b79_0_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Applies principles of data literacy</a:t>
            </a:r>
            <a:endParaRPr/>
          </a:p>
          <a:p>
            <a:pPr marL="457200" lvl="0" indent="-342900" algn="l" rtl="0">
              <a:spcBef>
                <a:spcPts val="1000"/>
              </a:spcBef>
              <a:spcAft>
                <a:spcPts val="0"/>
              </a:spcAft>
              <a:buSzPts val="1800"/>
              <a:buAutoNum type="arabicPeriod"/>
            </a:pPr>
            <a:r>
              <a:rPr lang="en"/>
              <a:t>Establishes and advances data services</a:t>
            </a:r>
            <a:endParaRPr/>
          </a:p>
          <a:p>
            <a:pPr marL="457200" lvl="0" indent="-342900" algn="l" rtl="0">
              <a:spcBef>
                <a:spcPts val="1000"/>
              </a:spcBef>
              <a:spcAft>
                <a:spcPts val="0"/>
              </a:spcAft>
              <a:buSzPts val="1800"/>
              <a:buAutoNum type="arabicPeriod"/>
            </a:pPr>
            <a:r>
              <a:rPr lang="en"/>
              <a:t>Supports research data best practices across the data lifecycle</a:t>
            </a:r>
            <a:endParaRPr/>
          </a:p>
          <a:p>
            <a:pPr marL="457200" lvl="0" indent="-342900" algn="l" rtl="0">
              <a:spcBef>
                <a:spcPts val="1000"/>
              </a:spcBef>
              <a:spcAft>
                <a:spcPts val="0"/>
              </a:spcAft>
              <a:buSzPts val="1800"/>
              <a:buAutoNum type="arabicPeriod"/>
            </a:pPr>
            <a:r>
              <a:rPr lang="en"/>
              <a:t>Applies knowledge of research methods, research ethics and rigor, and open science practices</a:t>
            </a:r>
            <a:endParaRPr/>
          </a:p>
          <a:p>
            <a:pPr marL="457200" lvl="0" indent="-342900" algn="l" rtl="0">
              <a:spcBef>
                <a:spcPts val="1000"/>
              </a:spcBef>
              <a:spcAft>
                <a:spcPts val="1000"/>
              </a:spcAft>
              <a:buSzPts val="1800"/>
              <a:buAutoNum type="arabicPeriod"/>
            </a:pPr>
            <a:r>
              <a:rPr lang="en"/>
              <a:t>Provides training and consultation for data-related topics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2124791747b_1_3"/>
          <p:cNvSpPr txBox="1">
            <a:spLocks noGrp="1"/>
          </p:cNvSpPr>
          <p:nvPr>
            <p:ph type="title"/>
          </p:nvPr>
        </p:nvSpPr>
        <p:spPr>
          <a:xfrm>
            <a:off x="0" y="445025"/>
            <a:ext cx="32925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solidFill>
                  <a:schemeClr val="lt1"/>
                </a:solidFill>
              </a:rPr>
              <a:t>NNLM Data OFferings</a:t>
            </a:r>
            <a:endParaRPr>
              <a:solidFill>
                <a:schemeClr val="lt1"/>
              </a:solidFill>
            </a:endParaRPr>
          </a:p>
        </p:txBody>
      </p:sp>
      <p:sp>
        <p:nvSpPr>
          <p:cNvPr id="509" name="Google Shape;509;g2124791747b_1_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dirty="0"/>
              <a:t>Courses: </a:t>
            </a:r>
            <a:endParaRPr dirty="0"/>
          </a:p>
          <a:p>
            <a:pPr marL="457200" lvl="0" indent="-342900" algn="l" rtl="0">
              <a:spcBef>
                <a:spcPts val="0"/>
              </a:spcBef>
              <a:spcAft>
                <a:spcPts val="0"/>
              </a:spcAft>
              <a:buSzPts val="1800"/>
              <a:buChar char="●"/>
            </a:pPr>
            <a:r>
              <a:rPr lang="en" dirty="0"/>
              <a:t>Fundamentals of Health Sciences Research Data Management</a:t>
            </a:r>
            <a:endParaRPr dirty="0"/>
          </a:p>
          <a:p>
            <a:pPr marL="457200" lvl="0" indent="-342900" algn="l" rtl="0">
              <a:spcBef>
                <a:spcPts val="0"/>
              </a:spcBef>
              <a:spcAft>
                <a:spcPts val="0"/>
              </a:spcAft>
              <a:buSzPts val="1800"/>
              <a:buChar char="●"/>
            </a:pPr>
            <a:r>
              <a:rPr lang="en" dirty="0"/>
              <a:t>Fundamentals of Health Data Science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Additional Webinars: </a:t>
            </a:r>
            <a:endParaRPr dirty="0"/>
          </a:p>
          <a:p>
            <a:pPr marL="457200" lvl="0" indent="-342900" algn="l" rtl="0">
              <a:spcBef>
                <a:spcPts val="0"/>
              </a:spcBef>
              <a:spcAft>
                <a:spcPts val="0"/>
              </a:spcAft>
              <a:buSzPts val="1800"/>
              <a:buChar char="●"/>
            </a:pPr>
            <a:r>
              <a:rPr lang="en" dirty="0"/>
              <a:t>Creating Data Management Plans with DMPTool</a:t>
            </a:r>
            <a:endParaRPr dirty="0"/>
          </a:p>
          <a:p>
            <a:pPr marL="457200" lvl="0" indent="-342900" algn="l" rtl="0">
              <a:spcBef>
                <a:spcPts val="0"/>
              </a:spcBef>
              <a:spcAft>
                <a:spcPts val="0"/>
              </a:spcAft>
              <a:buSzPts val="1800"/>
              <a:buChar char="●"/>
            </a:pPr>
            <a:r>
              <a:rPr lang="en" dirty="0"/>
              <a:t>Overview of the NIH Data Management and Sharing Policy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 Demand Modules:</a:t>
            </a:r>
          </a:p>
          <a:p>
            <a:pPr marL="342900"/>
            <a:r>
              <a:rPr lang="en-US" dirty="0"/>
              <a:t>Research Data Management </a:t>
            </a:r>
          </a:p>
          <a:p>
            <a:pPr marL="342900"/>
            <a:r>
              <a:rPr lang="en-US" dirty="0"/>
              <a:t>Research Data Sharing  </a:t>
            </a:r>
          </a:p>
          <a:p>
            <a:pPr marL="342900"/>
            <a:r>
              <a:rPr lang="en-US" dirty="0"/>
              <a:t>Supporting Open Science: Tools and Trends  </a:t>
            </a:r>
          </a:p>
          <a:p>
            <a:pPr marL="342900"/>
            <a:r>
              <a:rPr lang="en-US" dirty="0"/>
              <a:t>Data Ethics </a:t>
            </a:r>
          </a:p>
          <a:p>
            <a:pPr marL="0" lvl="0" indent="0" algn="l" rtl="0">
              <a:spcBef>
                <a:spcPts val="0"/>
              </a:spcBef>
              <a:spcAft>
                <a:spcPts val="0"/>
              </a:spcAft>
              <a:buNone/>
            </a:pP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7">
          <a:extLst>
            <a:ext uri="{FF2B5EF4-FFF2-40B4-BE49-F238E27FC236}">
              <a16:creationId xmlns:a16="http://schemas.microsoft.com/office/drawing/2014/main" id="{4994B20C-9E8B-DD83-EAB3-3F3BDDCB200E}"/>
            </a:ext>
          </a:extLst>
        </p:cNvPr>
        <p:cNvGrpSpPr/>
        <p:nvPr/>
      </p:nvGrpSpPr>
      <p:grpSpPr>
        <a:xfrm>
          <a:off x="0" y="0"/>
          <a:ext cx="0" cy="0"/>
          <a:chOff x="0" y="0"/>
          <a:chExt cx="0" cy="0"/>
        </a:xfrm>
      </p:grpSpPr>
      <p:sp>
        <p:nvSpPr>
          <p:cNvPr id="508" name="Google Shape;508;g2124791747b_1_3">
            <a:extLst>
              <a:ext uri="{FF2B5EF4-FFF2-40B4-BE49-F238E27FC236}">
                <a16:creationId xmlns:a16="http://schemas.microsoft.com/office/drawing/2014/main" id="{BDD140F3-0F6C-6C5F-E04E-1FC8EB396CD1}"/>
              </a:ext>
            </a:extLst>
          </p:cNvPr>
          <p:cNvSpPr txBox="1">
            <a:spLocks noGrp="1"/>
          </p:cNvSpPr>
          <p:nvPr>
            <p:ph type="title"/>
          </p:nvPr>
        </p:nvSpPr>
        <p:spPr>
          <a:xfrm>
            <a:off x="0" y="445025"/>
            <a:ext cx="3292500" cy="572700"/>
          </a:xfrm>
          <a:prstGeom prst="rect">
            <a:avLst/>
          </a:prstGeom>
          <a:solidFill>
            <a:srgbClr val="20455A"/>
          </a:solidFill>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dirty="0">
                <a:solidFill>
                  <a:schemeClr val="lt1"/>
                </a:solidFill>
              </a:rPr>
              <a:t>NNLM Data Resources</a:t>
            </a:r>
            <a:endParaRPr dirty="0">
              <a:solidFill>
                <a:schemeClr val="lt1"/>
              </a:solidFill>
            </a:endParaRPr>
          </a:p>
        </p:txBody>
      </p:sp>
      <p:sp>
        <p:nvSpPr>
          <p:cNvPr id="509" name="Google Shape;509;g2124791747b_1_3">
            <a:extLst>
              <a:ext uri="{FF2B5EF4-FFF2-40B4-BE49-F238E27FC236}">
                <a16:creationId xmlns:a16="http://schemas.microsoft.com/office/drawing/2014/main" id="{C49306CD-9F22-F7D6-A24D-4EEEB82CA082}"/>
              </a:ext>
            </a:extLst>
          </p:cNvPr>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342900"/>
            <a:r>
              <a:rPr lang="en-US" dirty="0"/>
              <a:t>Data Pathways</a:t>
            </a:r>
          </a:p>
          <a:p>
            <a:pPr marL="342900"/>
            <a:r>
              <a:rPr lang="en-US" dirty="0"/>
              <a:t>Data Glossary</a:t>
            </a:r>
          </a:p>
          <a:p>
            <a:pPr marL="342900"/>
            <a:r>
              <a:rPr lang="en-US" dirty="0"/>
              <a:t>Data Repository Finder</a:t>
            </a:r>
          </a:p>
          <a:p>
            <a:pPr marL="342900"/>
            <a:r>
              <a:rPr lang="en-US" dirty="0"/>
              <a:t>NIH Data Management &amp; Sharing Policy Toolkit</a:t>
            </a:r>
            <a:endParaRPr dirty="0"/>
          </a:p>
        </p:txBody>
      </p:sp>
    </p:spTree>
    <p:extLst>
      <p:ext uri="{BB962C8B-B14F-4D97-AF65-F5344CB8AC3E}">
        <p14:creationId xmlns:p14="http://schemas.microsoft.com/office/powerpoint/2010/main" val="3960166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txBox="1">
            <a:spLocks noGrp="1"/>
          </p:cNvSpPr>
          <p:nvPr>
            <p:ph type="title"/>
          </p:nvPr>
        </p:nvSpPr>
        <p:spPr>
          <a:xfrm>
            <a:off x="0" y="445025"/>
            <a:ext cx="6145800" cy="572700"/>
          </a:xfrm>
          <a:prstGeom prst="rect">
            <a:avLst/>
          </a:prstGeom>
          <a:solidFill>
            <a:srgbClr val="00899B"/>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Two branches of data services (as of 2022)</a:t>
            </a:r>
            <a:endParaRPr>
              <a:solidFill>
                <a:schemeClr val="lt1"/>
              </a:solidFill>
            </a:endParaRPr>
          </a:p>
        </p:txBody>
      </p:sp>
      <p:sp>
        <p:nvSpPr>
          <p:cNvPr id="93" name="Google Shape;93;p5"/>
          <p:cNvSpPr txBox="1">
            <a:spLocks noGrp="1"/>
          </p:cNvSpPr>
          <p:nvPr>
            <p:ph type="body" idx="1"/>
          </p:nvPr>
        </p:nvSpPr>
        <p:spPr>
          <a:xfrm>
            <a:off x="311700" y="1152475"/>
            <a:ext cx="36888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600" b="1"/>
              <a:t>Data management and curation</a:t>
            </a:r>
            <a:endParaRPr sz="1600" b="1"/>
          </a:p>
          <a:p>
            <a:pPr marL="457200" lvl="0" indent="-317500" algn="l" rtl="0">
              <a:lnSpc>
                <a:spcPct val="115000"/>
              </a:lnSpc>
              <a:spcBef>
                <a:spcPts val="1200"/>
              </a:spcBef>
              <a:spcAft>
                <a:spcPts val="0"/>
              </a:spcAft>
              <a:buSzPts val="1400"/>
              <a:buChar char="●"/>
            </a:pPr>
            <a:r>
              <a:rPr lang="en"/>
              <a:t>FAIR principles</a:t>
            </a:r>
            <a:endParaRPr/>
          </a:p>
          <a:p>
            <a:pPr marL="457200" lvl="0" indent="-317500" algn="l" rtl="0">
              <a:lnSpc>
                <a:spcPct val="115000"/>
              </a:lnSpc>
              <a:spcBef>
                <a:spcPts val="0"/>
              </a:spcBef>
              <a:spcAft>
                <a:spcPts val="0"/>
              </a:spcAft>
              <a:buSzPts val="1400"/>
              <a:buChar char="●"/>
            </a:pPr>
            <a:r>
              <a:rPr lang="en"/>
              <a:t>file naming conventions</a:t>
            </a:r>
            <a:endParaRPr/>
          </a:p>
          <a:p>
            <a:pPr marL="457200" lvl="0" indent="-317500" algn="l" rtl="0">
              <a:lnSpc>
                <a:spcPct val="115000"/>
              </a:lnSpc>
              <a:spcBef>
                <a:spcPts val="0"/>
              </a:spcBef>
              <a:spcAft>
                <a:spcPts val="0"/>
              </a:spcAft>
              <a:buSzPts val="1400"/>
              <a:buChar char="●"/>
            </a:pPr>
            <a:r>
              <a:rPr lang="en"/>
              <a:t>metadata</a:t>
            </a:r>
            <a:endParaRPr/>
          </a:p>
          <a:p>
            <a:pPr marL="457200" lvl="0" indent="-317500" algn="l" rtl="0">
              <a:lnSpc>
                <a:spcPct val="115000"/>
              </a:lnSpc>
              <a:spcBef>
                <a:spcPts val="0"/>
              </a:spcBef>
              <a:spcAft>
                <a:spcPts val="0"/>
              </a:spcAft>
              <a:buSzPts val="1400"/>
              <a:buChar char="●"/>
            </a:pPr>
            <a:r>
              <a:rPr lang="en"/>
              <a:t>data depositing</a:t>
            </a:r>
            <a:endParaRPr/>
          </a:p>
          <a:p>
            <a:pPr marL="457200" lvl="0" indent="-317500" algn="l" rtl="0">
              <a:lnSpc>
                <a:spcPct val="115000"/>
              </a:lnSpc>
              <a:spcBef>
                <a:spcPts val="0"/>
              </a:spcBef>
              <a:spcAft>
                <a:spcPts val="0"/>
              </a:spcAft>
              <a:buSzPts val="1400"/>
              <a:buChar char="●"/>
            </a:pPr>
            <a:r>
              <a:rPr lang="en"/>
              <a:t>digital archives</a:t>
            </a:r>
            <a:endParaRPr/>
          </a:p>
          <a:p>
            <a:pPr marL="457200" lvl="0" indent="-317500" algn="l" rtl="0">
              <a:lnSpc>
                <a:spcPct val="115000"/>
              </a:lnSpc>
              <a:spcBef>
                <a:spcPts val="0"/>
              </a:spcBef>
              <a:spcAft>
                <a:spcPts val="0"/>
              </a:spcAft>
              <a:buSzPts val="1400"/>
              <a:buChar char="●"/>
            </a:pPr>
            <a:r>
              <a:rPr lang="en"/>
              <a:t>preservation</a:t>
            </a:r>
            <a:endParaRPr/>
          </a:p>
          <a:p>
            <a:pPr marL="457200" lvl="0" indent="-317500" algn="l" rtl="0">
              <a:lnSpc>
                <a:spcPct val="115000"/>
              </a:lnSpc>
              <a:spcBef>
                <a:spcPts val="0"/>
              </a:spcBef>
              <a:spcAft>
                <a:spcPts val="0"/>
              </a:spcAft>
              <a:buSzPts val="1400"/>
              <a:buChar char="●"/>
            </a:pPr>
            <a:r>
              <a:rPr lang="en"/>
              <a:t>data sharing</a:t>
            </a:r>
            <a:endParaRPr/>
          </a:p>
          <a:p>
            <a:pPr marL="457200" lvl="0" indent="-317500" algn="l" rtl="0">
              <a:lnSpc>
                <a:spcPct val="115000"/>
              </a:lnSpc>
              <a:spcBef>
                <a:spcPts val="0"/>
              </a:spcBef>
              <a:spcAft>
                <a:spcPts val="0"/>
              </a:spcAft>
              <a:buSzPts val="1400"/>
              <a:buChar char="●"/>
            </a:pPr>
            <a:r>
              <a:rPr lang="en"/>
              <a:t>data discovery</a:t>
            </a:r>
            <a:endParaRPr/>
          </a:p>
          <a:p>
            <a:pPr marL="457200" lvl="0" indent="-317500" algn="l" rtl="0">
              <a:lnSpc>
                <a:spcPct val="115000"/>
              </a:lnSpc>
              <a:spcBef>
                <a:spcPts val="0"/>
              </a:spcBef>
              <a:spcAft>
                <a:spcPts val="0"/>
              </a:spcAft>
              <a:buSzPts val="1400"/>
              <a:buChar char="●"/>
            </a:pPr>
            <a:r>
              <a:rPr lang="en"/>
              <a:t>policies and ethics</a:t>
            </a:r>
            <a:endParaRPr/>
          </a:p>
        </p:txBody>
      </p:sp>
      <p:sp>
        <p:nvSpPr>
          <p:cNvPr id="94" name="Google Shape;94;p5"/>
          <p:cNvSpPr txBox="1">
            <a:spLocks noGrp="1"/>
          </p:cNvSpPr>
          <p:nvPr>
            <p:ph type="body" idx="2"/>
          </p:nvPr>
        </p:nvSpPr>
        <p:spPr>
          <a:xfrm>
            <a:off x="4869825" y="1152475"/>
            <a:ext cx="36543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600" b="1"/>
              <a:t>Data science and data literacy</a:t>
            </a:r>
            <a:endParaRPr/>
          </a:p>
          <a:p>
            <a:pPr marL="457200" lvl="0" indent="-317500" algn="l" rtl="0">
              <a:lnSpc>
                <a:spcPct val="115000"/>
              </a:lnSpc>
              <a:spcBef>
                <a:spcPts val="1200"/>
              </a:spcBef>
              <a:spcAft>
                <a:spcPts val="0"/>
              </a:spcAft>
              <a:buSzPts val="1400"/>
              <a:buChar char="●"/>
            </a:pPr>
            <a:r>
              <a:rPr lang="en"/>
              <a:t>data cleaning</a:t>
            </a:r>
            <a:endParaRPr/>
          </a:p>
          <a:p>
            <a:pPr marL="457200" lvl="0" indent="-317500" algn="l" rtl="0">
              <a:lnSpc>
                <a:spcPct val="115000"/>
              </a:lnSpc>
              <a:spcBef>
                <a:spcPts val="0"/>
              </a:spcBef>
              <a:spcAft>
                <a:spcPts val="0"/>
              </a:spcAft>
              <a:buSzPts val="1400"/>
              <a:buChar char="●"/>
            </a:pPr>
            <a:r>
              <a:rPr lang="en"/>
              <a:t>data visualization</a:t>
            </a:r>
            <a:endParaRPr/>
          </a:p>
          <a:p>
            <a:pPr marL="457200" lvl="0" indent="-317500" algn="l" rtl="0">
              <a:lnSpc>
                <a:spcPct val="115000"/>
              </a:lnSpc>
              <a:spcBef>
                <a:spcPts val="0"/>
              </a:spcBef>
              <a:spcAft>
                <a:spcPts val="0"/>
              </a:spcAft>
              <a:buSzPts val="1400"/>
              <a:buChar char="●"/>
            </a:pPr>
            <a:r>
              <a:rPr lang="en"/>
              <a:t>GIS</a:t>
            </a:r>
            <a:endParaRPr/>
          </a:p>
          <a:p>
            <a:pPr marL="457200" lvl="0" indent="-317500" algn="l" rtl="0">
              <a:lnSpc>
                <a:spcPct val="115000"/>
              </a:lnSpc>
              <a:spcBef>
                <a:spcPts val="0"/>
              </a:spcBef>
              <a:spcAft>
                <a:spcPts val="0"/>
              </a:spcAft>
              <a:buSzPts val="1400"/>
              <a:buChar char="●"/>
            </a:pPr>
            <a:r>
              <a:rPr lang="en"/>
              <a:t>programming languages</a:t>
            </a:r>
            <a:endParaRPr/>
          </a:p>
          <a:p>
            <a:pPr marL="457200" lvl="0" indent="-317500" algn="l" rtl="0">
              <a:lnSpc>
                <a:spcPct val="115000"/>
              </a:lnSpc>
              <a:spcBef>
                <a:spcPts val="0"/>
              </a:spcBef>
              <a:spcAft>
                <a:spcPts val="0"/>
              </a:spcAft>
              <a:buSzPts val="1400"/>
              <a:buChar char="●"/>
            </a:pPr>
            <a:r>
              <a:rPr lang="en"/>
              <a:t>data collection/survey instruments</a:t>
            </a:r>
            <a:endParaRPr/>
          </a:p>
          <a:p>
            <a:pPr marL="457200" lvl="0" indent="-317500" algn="l" rtl="0">
              <a:spcBef>
                <a:spcPts val="0"/>
              </a:spcBef>
              <a:spcAft>
                <a:spcPts val="0"/>
              </a:spcAft>
              <a:buSzPts val="1400"/>
              <a:buChar char="●"/>
            </a:pPr>
            <a:r>
              <a:rPr lang="en"/>
              <a:t>machine learning</a:t>
            </a:r>
            <a:endParaRPr/>
          </a:p>
          <a:p>
            <a:pPr marL="457200" lvl="0" indent="-317500" algn="l" rtl="0">
              <a:lnSpc>
                <a:spcPct val="115000"/>
              </a:lnSpc>
              <a:spcBef>
                <a:spcPts val="0"/>
              </a:spcBef>
              <a:spcAft>
                <a:spcPts val="0"/>
              </a:spcAft>
              <a:buSzPts val="1400"/>
              <a:buChar char="●"/>
            </a:pPr>
            <a:r>
              <a:rPr lang="en"/>
              <a:t>high performance computing</a:t>
            </a:r>
            <a:endParaRPr/>
          </a:p>
          <a:p>
            <a:pPr marL="457200" lvl="0" indent="-317500" algn="l" rtl="0">
              <a:lnSpc>
                <a:spcPct val="115000"/>
              </a:lnSpc>
              <a:spcBef>
                <a:spcPts val="0"/>
              </a:spcBef>
              <a:spcAft>
                <a:spcPts val="0"/>
              </a:spcAft>
              <a:buSzPts val="1400"/>
              <a:buChar char="●"/>
            </a:pPr>
            <a:r>
              <a:rPr lang="en"/>
              <a:t>data analysis</a:t>
            </a:r>
            <a:endParaRPr/>
          </a:p>
          <a:p>
            <a:pPr marL="457200" lvl="0" indent="-317500" algn="l" rtl="0">
              <a:lnSpc>
                <a:spcPct val="115000"/>
              </a:lnSpc>
              <a:spcBef>
                <a:spcPts val="0"/>
              </a:spcBef>
              <a:spcAft>
                <a:spcPts val="0"/>
              </a:spcAft>
              <a:buSzPts val="1400"/>
              <a:buChar char="●"/>
            </a:pPr>
            <a:r>
              <a:rPr lang="en"/>
              <a:t>statistics</a:t>
            </a:r>
            <a:endParaRPr/>
          </a:p>
          <a:p>
            <a:pPr marL="457200" lvl="0" indent="-317500" algn="l" rtl="0">
              <a:lnSpc>
                <a:spcPct val="115000"/>
              </a:lnSpc>
              <a:spcBef>
                <a:spcPts val="0"/>
              </a:spcBef>
              <a:spcAft>
                <a:spcPts val="0"/>
              </a:spcAft>
              <a:buSzPts val="1400"/>
              <a:buChar char="●"/>
            </a:pPr>
            <a:r>
              <a:rPr lang="en"/>
              <a:t>methods and ethics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0" y="445025"/>
            <a:ext cx="3376200" cy="572700"/>
          </a:xfrm>
          <a:prstGeom prst="rect">
            <a:avLst/>
          </a:prstGeom>
          <a:solidFill>
            <a:schemeClr val="accent5"/>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How do they interact?</a:t>
            </a:r>
            <a:endParaRPr>
              <a:solidFill>
                <a:schemeClr val="lt1"/>
              </a:solidFill>
            </a:endParaRPr>
          </a:p>
        </p:txBody>
      </p:sp>
      <p:sp>
        <p:nvSpPr>
          <p:cNvPr id="100" name="Google Shape;100;p6"/>
          <p:cNvSpPr txBox="1">
            <a:spLocks noGrp="1"/>
          </p:cNvSpPr>
          <p:nvPr>
            <p:ph type="body" idx="1"/>
          </p:nvPr>
        </p:nvSpPr>
        <p:spPr>
          <a:xfrm>
            <a:off x="502754" y="1210344"/>
            <a:ext cx="2651700" cy="3346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600" b="1" dirty="0"/>
              <a:t>Data management</a:t>
            </a:r>
            <a:endParaRPr sz="1600" b="1" dirty="0"/>
          </a:p>
          <a:p>
            <a:pPr marL="457200" lvl="0" indent="-317500" algn="l" rtl="0">
              <a:spcBef>
                <a:spcPts val="1200"/>
              </a:spcBef>
              <a:spcAft>
                <a:spcPts val="0"/>
              </a:spcAft>
              <a:buSzPts val="1400"/>
              <a:buChar char="●"/>
            </a:pPr>
            <a:r>
              <a:rPr lang="en" dirty="0"/>
              <a:t>FAIR principles</a:t>
            </a:r>
            <a:endParaRPr dirty="0"/>
          </a:p>
          <a:p>
            <a:pPr marL="457200" lvl="0" indent="-317500" algn="l" rtl="0">
              <a:spcBef>
                <a:spcPts val="0"/>
              </a:spcBef>
              <a:spcAft>
                <a:spcPts val="0"/>
              </a:spcAft>
              <a:buSzPts val="1400"/>
              <a:buChar char="●"/>
            </a:pPr>
            <a:r>
              <a:rPr lang="en" dirty="0"/>
              <a:t>File naming</a:t>
            </a:r>
            <a:endParaRPr dirty="0"/>
          </a:p>
          <a:p>
            <a:pPr marL="457200" lvl="0" indent="-317500" algn="l" rtl="0">
              <a:spcBef>
                <a:spcPts val="0"/>
              </a:spcBef>
              <a:spcAft>
                <a:spcPts val="0"/>
              </a:spcAft>
              <a:buSzPts val="1400"/>
              <a:buChar char="●"/>
            </a:pPr>
            <a:r>
              <a:rPr lang="en" dirty="0"/>
              <a:t>Metadata</a:t>
            </a:r>
            <a:endParaRPr dirty="0"/>
          </a:p>
          <a:p>
            <a:pPr marL="457200" lvl="0" indent="-317500" algn="l" rtl="0">
              <a:spcBef>
                <a:spcPts val="0"/>
              </a:spcBef>
              <a:spcAft>
                <a:spcPts val="0"/>
              </a:spcAft>
              <a:buSzPts val="1400"/>
              <a:buChar char="●"/>
            </a:pPr>
            <a:r>
              <a:rPr lang="en" dirty="0"/>
              <a:t>Data depositing</a:t>
            </a:r>
            <a:endParaRPr dirty="0"/>
          </a:p>
          <a:p>
            <a:pPr marL="457200" lvl="0" indent="-317500" algn="l" rtl="0">
              <a:spcBef>
                <a:spcPts val="0"/>
              </a:spcBef>
              <a:spcAft>
                <a:spcPts val="0"/>
              </a:spcAft>
              <a:buSzPts val="1400"/>
              <a:buChar char="●"/>
            </a:pPr>
            <a:r>
              <a:rPr lang="en" dirty="0"/>
              <a:t>Digital preservation</a:t>
            </a:r>
            <a:endParaRPr dirty="0"/>
          </a:p>
          <a:p>
            <a:pPr marL="457200" lvl="0" indent="-317500" algn="l" rtl="0">
              <a:spcBef>
                <a:spcPts val="0"/>
              </a:spcBef>
              <a:spcAft>
                <a:spcPts val="0"/>
              </a:spcAft>
              <a:buSzPts val="1400"/>
              <a:buChar char="●"/>
            </a:pPr>
            <a:r>
              <a:rPr lang="en" dirty="0"/>
              <a:t>Data sharing</a:t>
            </a:r>
            <a:endParaRPr dirty="0"/>
          </a:p>
          <a:p>
            <a:pPr marL="0" lvl="0" indent="0" algn="l" rtl="0">
              <a:spcBef>
                <a:spcPts val="0"/>
              </a:spcBef>
              <a:spcAft>
                <a:spcPts val="0"/>
              </a:spcAft>
              <a:buNone/>
            </a:pPr>
            <a:endParaRPr dirty="0"/>
          </a:p>
        </p:txBody>
      </p:sp>
      <p:pic>
        <p:nvPicPr>
          <p:cNvPr id="3" name="Picture 2" descr="Data management cycle.">
            <a:extLst>
              <a:ext uri="{FF2B5EF4-FFF2-40B4-BE49-F238E27FC236}">
                <a16:creationId xmlns:a16="http://schemas.microsoft.com/office/drawing/2014/main" id="{7C337E05-9AA5-2118-BC94-39B159371F9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008947" y="1210344"/>
            <a:ext cx="3126105" cy="2841914"/>
          </a:xfrm>
          <a:prstGeom prst="rect">
            <a:avLst/>
          </a:prstGeom>
        </p:spPr>
      </p:pic>
      <p:sp>
        <p:nvSpPr>
          <p:cNvPr id="101" name="Google Shape;101;p6"/>
          <p:cNvSpPr txBox="1">
            <a:spLocks noGrp="1"/>
          </p:cNvSpPr>
          <p:nvPr>
            <p:ph type="body" idx="2"/>
          </p:nvPr>
        </p:nvSpPr>
        <p:spPr>
          <a:xfrm>
            <a:off x="6341493" y="1210344"/>
            <a:ext cx="26517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600" b="1" dirty="0"/>
              <a:t>Data science</a:t>
            </a:r>
            <a:endParaRPr sz="1600" b="1" dirty="0"/>
          </a:p>
          <a:p>
            <a:pPr marL="457200" lvl="0" indent="-317500" algn="l" rtl="0">
              <a:lnSpc>
                <a:spcPct val="115000"/>
              </a:lnSpc>
              <a:spcBef>
                <a:spcPts val="1200"/>
              </a:spcBef>
              <a:spcAft>
                <a:spcPts val="0"/>
              </a:spcAft>
              <a:buSzPts val="1400"/>
              <a:buChar char="●"/>
            </a:pPr>
            <a:r>
              <a:rPr lang="en" dirty="0"/>
              <a:t>Machine Learning</a:t>
            </a:r>
            <a:endParaRPr dirty="0"/>
          </a:p>
          <a:p>
            <a:pPr marL="457200" lvl="0" indent="-317500" algn="l" rtl="0">
              <a:lnSpc>
                <a:spcPct val="115000"/>
              </a:lnSpc>
              <a:spcBef>
                <a:spcPts val="0"/>
              </a:spcBef>
              <a:spcAft>
                <a:spcPts val="0"/>
              </a:spcAft>
              <a:buSzPts val="1400"/>
              <a:buChar char="●"/>
            </a:pPr>
            <a:r>
              <a:rPr lang="en" dirty="0"/>
              <a:t>R/Python programming</a:t>
            </a:r>
            <a:endParaRPr dirty="0"/>
          </a:p>
          <a:p>
            <a:pPr marL="457200" lvl="0" indent="-317500" algn="l" rtl="0">
              <a:lnSpc>
                <a:spcPct val="115000"/>
              </a:lnSpc>
              <a:spcBef>
                <a:spcPts val="0"/>
              </a:spcBef>
              <a:spcAft>
                <a:spcPts val="0"/>
              </a:spcAft>
              <a:buSzPts val="1400"/>
              <a:buChar char="●"/>
            </a:pPr>
            <a:r>
              <a:rPr lang="en" dirty="0"/>
              <a:t>Text mining</a:t>
            </a:r>
            <a:endParaRPr dirty="0"/>
          </a:p>
          <a:p>
            <a:pPr marL="457200" lvl="0" indent="-317500" algn="l" rtl="0">
              <a:lnSpc>
                <a:spcPct val="115000"/>
              </a:lnSpc>
              <a:spcBef>
                <a:spcPts val="0"/>
              </a:spcBef>
              <a:spcAft>
                <a:spcPts val="0"/>
              </a:spcAft>
              <a:buSzPts val="1400"/>
              <a:buChar char="●"/>
            </a:pPr>
            <a:r>
              <a:rPr lang="en" dirty="0"/>
              <a:t>Data cleaning</a:t>
            </a:r>
            <a:endParaRPr dirty="0"/>
          </a:p>
          <a:p>
            <a:pPr marL="457200" lvl="0" indent="-317500" algn="l" rtl="0">
              <a:lnSpc>
                <a:spcPct val="115000"/>
              </a:lnSpc>
              <a:spcBef>
                <a:spcPts val="0"/>
              </a:spcBef>
              <a:spcAft>
                <a:spcPts val="0"/>
              </a:spcAft>
              <a:buSzPts val="1400"/>
              <a:buChar char="●"/>
            </a:pPr>
            <a:r>
              <a:rPr lang="en" dirty="0"/>
              <a:t>Data Analysis</a:t>
            </a:r>
            <a:endParaRPr dirty="0"/>
          </a:p>
          <a:p>
            <a:pPr marL="457200" lvl="0" indent="-317500" algn="l" rtl="0">
              <a:lnSpc>
                <a:spcPct val="115000"/>
              </a:lnSpc>
              <a:spcBef>
                <a:spcPts val="0"/>
              </a:spcBef>
              <a:spcAft>
                <a:spcPts val="0"/>
              </a:spcAft>
              <a:buSzPts val="1400"/>
              <a:buChar char="●"/>
            </a:pPr>
            <a:r>
              <a:rPr lang="en" dirty="0"/>
              <a:t>Statistics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43" name="Google Shape;143;g2124791747b_1_13"/>
          <p:cNvSpPr txBox="1">
            <a:spLocks noGrp="1"/>
          </p:cNvSpPr>
          <p:nvPr>
            <p:ph type="title"/>
          </p:nvPr>
        </p:nvSpPr>
        <p:spPr>
          <a:xfrm>
            <a:off x="0" y="445025"/>
            <a:ext cx="3376200" cy="572700"/>
          </a:xfrm>
          <a:prstGeom prst="rect">
            <a:avLst/>
          </a:prstGeom>
          <a:solidFill>
            <a:schemeClr val="accent5"/>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dirty="0">
                <a:solidFill>
                  <a:schemeClr val="lt1"/>
                </a:solidFill>
              </a:rPr>
              <a:t>How do they interact Cont’d?</a:t>
            </a:r>
            <a:endParaRPr dirty="0">
              <a:solidFill>
                <a:schemeClr val="lt1"/>
              </a:solidFill>
            </a:endParaRPr>
          </a:p>
        </p:txBody>
      </p:sp>
      <p:sp>
        <p:nvSpPr>
          <p:cNvPr id="123" name="Google Shape;123;g2124791747b_1_13"/>
          <p:cNvSpPr txBox="1">
            <a:spLocks noGrp="1"/>
          </p:cNvSpPr>
          <p:nvPr>
            <p:ph type="body" idx="1"/>
          </p:nvPr>
        </p:nvSpPr>
        <p:spPr>
          <a:xfrm>
            <a:off x="219906" y="1152475"/>
            <a:ext cx="2651700" cy="2505125"/>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600" b="1" dirty="0"/>
              <a:t>Data management</a:t>
            </a:r>
            <a:endParaRPr sz="1600" b="1" dirty="0"/>
          </a:p>
          <a:p>
            <a:pPr marL="457200" lvl="0" indent="-317500" algn="l" rtl="0">
              <a:spcBef>
                <a:spcPts val="1200"/>
              </a:spcBef>
              <a:spcAft>
                <a:spcPts val="0"/>
              </a:spcAft>
              <a:buSzPts val="1400"/>
              <a:buChar char="●"/>
            </a:pPr>
            <a:r>
              <a:rPr lang="en" dirty="0"/>
              <a:t>FAIR principles</a:t>
            </a:r>
            <a:endParaRPr dirty="0"/>
          </a:p>
          <a:p>
            <a:pPr marL="457200" lvl="0" indent="-317500" algn="l" rtl="0">
              <a:spcBef>
                <a:spcPts val="0"/>
              </a:spcBef>
              <a:spcAft>
                <a:spcPts val="0"/>
              </a:spcAft>
              <a:buSzPts val="1400"/>
              <a:buChar char="●"/>
            </a:pPr>
            <a:r>
              <a:rPr lang="en" dirty="0"/>
              <a:t>File naming</a:t>
            </a:r>
            <a:endParaRPr dirty="0"/>
          </a:p>
          <a:p>
            <a:pPr marL="457200" lvl="0" indent="-317500" algn="l" rtl="0">
              <a:spcBef>
                <a:spcPts val="0"/>
              </a:spcBef>
              <a:spcAft>
                <a:spcPts val="0"/>
              </a:spcAft>
              <a:buSzPts val="1400"/>
              <a:buChar char="●"/>
            </a:pPr>
            <a:r>
              <a:rPr lang="en" dirty="0"/>
              <a:t>Metadata</a:t>
            </a:r>
            <a:endParaRPr dirty="0"/>
          </a:p>
          <a:p>
            <a:pPr marL="457200" lvl="0" indent="-317500" algn="l" rtl="0">
              <a:spcBef>
                <a:spcPts val="0"/>
              </a:spcBef>
              <a:spcAft>
                <a:spcPts val="0"/>
              </a:spcAft>
              <a:buSzPts val="1400"/>
              <a:buChar char="●"/>
            </a:pPr>
            <a:r>
              <a:rPr lang="en" dirty="0"/>
              <a:t>Data depositing</a:t>
            </a:r>
            <a:endParaRPr dirty="0"/>
          </a:p>
          <a:p>
            <a:pPr marL="457200" lvl="0" indent="-317500" algn="l" rtl="0">
              <a:spcBef>
                <a:spcPts val="0"/>
              </a:spcBef>
              <a:spcAft>
                <a:spcPts val="0"/>
              </a:spcAft>
              <a:buSzPts val="1400"/>
              <a:buChar char="●"/>
            </a:pPr>
            <a:r>
              <a:rPr lang="en" dirty="0"/>
              <a:t>Digital preservation</a:t>
            </a:r>
            <a:endParaRPr dirty="0"/>
          </a:p>
          <a:p>
            <a:pPr marL="457200" lvl="0" indent="-317500" algn="l" rtl="0">
              <a:spcBef>
                <a:spcPts val="0"/>
              </a:spcBef>
              <a:spcAft>
                <a:spcPts val="0"/>
              </a:spcAft>
              <a:buSzPts val="1400"/>
              <a:buChar char="●"/>
            </a:pPr>
            <a:r>
              <a:rPr lang="en" dirty="0"/>
              <a:t>Data sharing</a:t>
            </a:r>
            <a:endParaRPr dirty="0"/>
          </a:p>
          <a:p>
            <a:pPr marL="0" lvl="0" indent="0" algn="l" rtl="0">
              <a:spcBef>
                <a:spcPts val="0"/>
              </a:spcBef>
              <a:spcAft>
                <a:spcPts val="0"/>
              </a:spcAft>
              <a:buNone/>
            </a:pPr>
            <a:endParaRPr dirty="0"/>
          </a:p>
        </p:txBody>
      </p:sp>
      <p:pic>
        <p:nvPicPr>
          <p:cNvPr id="3" name="Picture 2" descr="Data management cycle.">
            <a:extLst>
              <a:ext uri="{FF2B5EF4-FFF2-40B4-BE49-F238E27FC236}">
                <a16:creationId xmlns:a16="http://schemas.microsoft.com/office/drawing/2014/main" id="{62FA3762-C9A4-C322-D436-6B740A80217D}"/>
              </a:ext>
            </a:extLst>
          </p:cNvPr>
          <p:cNvPicPr>
            <a:picLocks noChangeAspect="1"/>
          </p:cNvPicPr>
          <p:nvPr/>
        </p:nvPicPr>
        <p:blipFill>
          <a:blip r:embed="rId3"/>
          <a:stretch>
            <a:fillRect/>
          </a:stretch>
        </p:blipFill>
        <p:spPr>
          <a:xfrm>
            <a:off x="2756326" y="1149000"/>
            <a:ext cx="3376200" cy="3069273"/>
          </a:xfrm>
          <a:prstGeom prst="rect">
            <a:avLst/>
          </a:prstGeom>
        </p:spPr>
      </p:pic>
      <p:sp>
        <p:nvSpPr>
          <p:cNvPr id="124" name="Google Shape;124;g2124791747b_1_13"/>
          <p:cNvSpPr txBox="1">
            <a:spLocks noGrp="1"/>
          </p:cNvSpPr>
          <p:nvPr>
            <p:ph type="body" idx="2"/>
          </p:nvPr>
        </p:nvSpPr>
        <p:spPr>
          <a:xfrm>
            <a:off x="6387675" y="1152475"/>
            <a:ext cx="2651700" cy="2873846"/>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600" b="1" dirty="0"/>
              <a:t>Data science</a:t>
            </a:r>
            <a:endParaRPr sz="1600" b="1" dirty="0"/>
          </a:p>
          <a:p>
            <a:pPr marL="457200" lvl="0" indent="-317500" algn="l" rtl="0">
              <a:lnSpc>
                <a:spcPct val="115000"/>
              </a:lnSpc>
              <a:spcBef>
                <a:spcPts val="1200"/>
              </a:spcBef>
              <a:spcAft>
                <a:spcPts val="0"/>
              </a:spcAft>
              <a:buSzPts val="1400"/>
              <a:buChar char="●"/>
            </a:pPr>
            <a:r>
              <a:rPr lang="en" dirty="0"/>
              <a:t>Machine Learning</a:t>
            </a:r>
            <a:endParaRPr dirty="0"/>
          </a:p>
          <a:p>
            <a:pPr marL="457200" lvl="0" indent="-317500" algn="l" rtl="0">
              <a:lnSpc>
                <a:spcPct val="115000"/>
              </a:lnSpc>
              <a:spcBef>
                <a:spcPts val="0"/>
              </a:spcBef>
              <a:spcAft>
                <a:spcPts val="0"/>
              </a:spcAft>
              <a:buSzPts val="1400"/>
              <a:buChar char="●"/>
            </a:pPr>
            <a:r>
              <a:rPr lang="en" dirty="0"/>
              <a:t>R/Python programming</a:t>
            </a:r>
            <a:endParaRPr dirty="0"/>
          </a:p>
          <a:p>
            <a:pPr marL="457200" lvl="0" indent="-317500" algn="l" rtl="0">
              <a:lnSpc>
                <a:spcPct val="115000"/>
              </a:lnSpc>
              <a:spcBef>
                <a:spcPts val="0"/>
              </a:spcBef>
              <a:spcAft>
                <a:spcPts val="0"/>
              </a:spcAft>
              <a:buSzPts val="1400"/>
              <a:buChar char="●"/>
            </a:pPr>
            <a:r>
              <a:rPr lang="en" dirty="0"/>
              <a:t>Text mining</a:t>
            </a:r>
            <a:endParaRPr dirty="0"/>
          </a:p>
          <a:p>
            <a:pPr marL="457200" lvl="0" indent="-317500" algn="l" rtl="0">
              <a:lnSpc>
                <a:spcPct val="115000"/>
              </a:lnSpc>
              <a:spcBef>
                <a:spcPts val="0"/>
              </a:spcBef>
              <a:spcAft>
                <a:spcPts val="0"/>
              </a:spcAft>
              <a:buSzPts val="1400"/>
              <a:buChar char="●"/>
            </a:pPr>
            <a:r>
              <a:rPr lang="en" dirty="0"/>
              <a:t>Data cleaning</a:t>
            </a:r>
            <a:endParaRPr dirty="0"/>
          </a:p>
          <a:p>
            <a:pPr marL="457200" lvl="0" indent="-317500" algn="l" rtl="0">
              <a:lnSpc>
                <a:spcPct val="115000"/>
              </a:lnSpc>
              <a:spcBef>
                <a:spcPts val="0"/>
              </a:spcBef>
              <a:spcAft>
                <a:spcPts val="0"/>
              </a:spcAft>
              <a:buSzPts val="1400"/>
              <a:buChar char="●"/>
            </a:pPr>
            <a:r>
              <a:rPr lang="en" dirty="0"/>
              <a:t>Data Analysis</a:t>
            </a:r>
            <a:endParaRPr dirty="0"/>
          </a:p>
          <a:p>
            <a:pPr marL="457200" lvl="0" indent="-317500" algn="l" rtl="0">
              <a:lnSpc>
                <a:spcPct val="115000"/>
              </a:lnSpc>
              <a:spcBef>
                <a:spcPts val="0"/>
              </a:spcBef>
              <a:spcAft>
                <a:spcPts val="0"/>
              </a:spcAft>
              <a:buSzPts val="1400"/>
              <a:buChar char="●"/>
            </a:pPr>
            <a:r>
              <a:rPr lang="en" dirty="0"/>
              <a:t>Statistics</a:t>
            </a:r>
            <a:endParaRPr dirty="0"/>
          </a:p>
        </p:txBody>
      </p:sp>
      <p:sp>
        <p:nvSpPr>
          <p:cNvPr id="142" name="Google Shape;142;g2124791747b_1_13"/>
          <p:cNvSpPr txBox="1"/>
          <p:nvPr/>
        </p:nvSpPr>
        <p:spPr>
          <a:xfrm>
            <a:off x="2128050" y="4410225"/>
            <a:ext cx="4887900" cy="446400"/>
          </a:xfrm>
          <a:prstGeom prst="rect">
            <a:avLst/>
          </a:prstGeom>
          <a:noFill/>
          <a:ln w="9525" cap="flat" cmpd="sng">
            <a:solidFill>
              <a:srgbClr val="77777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300" b="1" i="0" u="none" strike="noStrike" cap="none">
                <a:solidFill>
                  <a:schemeClr val="dk1"/>
                </a:solidFill>
                <a:latin typeface="Barlow"/>
                <a:ea typeface="Barlow"/>
                <a:cs typeface="Barlow"/>
                <a:sym typeface="Barlow"/>
              </a:rPr>
              <a:t>But the skill sets are very different!</a:t>
            </a:r>
            <a:endParaRPr sz="2300" b="1" i="0" u="none" strike="noStrike" cap="none">
              <a:solidFill>
                <a:schemeClr val="dk1"/>
              </a:solidFill>
              <a:latin typeface="Barlow"/>
              <a:ea typeface="Barlow"/>
              <a:cs typeface="Barlow"/>
              <a:sym typeface="Barlow"/>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00263481b8_0_0"/>
          <p:cNvSpPr txBox="1">
            <a:spLocks noGrp="1"/>
          </p:cNvSpPr>
          <p:nvPr>
            <p:ph type="title"/>
          </p:nvPr>
        </p:nvSpPr>
        <p:spPr>
          <a:xfrm>
            <a:off x="0" y="445025"/>
            <a:ext cx="6145800" cy="572700"/>
          </a:xfrm>
          <a:prstGeom prst="rect">
            <a:avLst/>
          </a:prstGeom>
          <a:solidFill>
            <a:srgbClr val="00899B"/>
          </a:solid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11111"/>
              <a:buNone/>
            </a:pPr>
            <a:r>
              <a:rPr lang="en">
                <a:solidFill>
                  <a:schemeClr val="lt1"/>
                </a:solidFill>
              </a:rPr>
              <a:t>HOW DOES RDS DIFFER FOR </a:t>
            </a:r>
            <a:r>
              <a:rPr lang="en">
                <a:solidFill>
                  <a:schemeClr val="accent6"/>
                </a:solidFill>
              </a:rPr>
              <a:t>HEALTH SCIENCES LIBRARIES</a:t>
            </a:r>
            <a:r>
              <a:rPr lang="en">
                <a:solidFill>
                  <a:schemeClr val="lt1"/>
                </a:solidFill>
              </a:rPr>
              <a:t>?</a:t>
            </a:r>
            <a:endParaRPr>
              <a:solidFill>
                <a:schemeClr val="lt1"/>
              </a:solidFill>
            </a:endParaRPr>
          </a:p>
        </p:txBody>
      </p:sp>
      <p:sp>
        <p:nvSpPr>
          <p:cNvPr id="149" name="Google Shape;149;g200263481b8_0_0"/>
          <p:cNvSpPr txBox="1">
            <a:spLocks noGrp="1"/>
          </p:cNvSpPr>
          <p:nvPr>
            <p:ph type="body" idx="1"/>
          </p:nvPr>
        </p:nvSpPr>
        <p:spPr>
          <a:xfrm>
            <a:off x="311700" y="1152475"/>
            <a:ext cx="73302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400"/>
              <a:buNone/>
            </a:pPr>
            <a:r>
              <a:rPr lang="en" sz="1600" b="1"/>
              <a:t>For libraries in health sciences institutions, particularly those with clinical areas, there is a greater focus on</a:t>
            </a:r>
            <a:endParaRPr sz="1600" b="1"/>
          </a:p>
          <a:p>
            <a:pPr marL="457200" lvl="0" indent="-317500" algn="l" rtl="0">
              <a:lnSpc>
                <a:spcPct val="115000"/>
              </a:lnSpc>
              <a:spcBef>
                <a:spcPts val="1200"/>
              </a:spcBef>
              <a:spcAft>
                <a:spcPts val="0"/>
              </a:spcAft>
              <a:buSzPts val="1400"/>
              <a:buChar char="●"/>
            </a:pPr>
            <a:r>
              <a:rPr lang="en"/>
              <a:t>privacy and deidentification (PHI)</a:t>
            </a:r>
            <a:endParaRPr/>
          </a:p>
          <a:p>
            <a:pPr marL="457200" lvl="0" indent="-317500" algn="l" rtl="0">
              <a:lnSpc>
                <a:spcPct val="115000"/>
              </a:lnSpc>
              <a:spcBef>
                <a:spcPts val="1200"/>
              </a:spcBef>
              <a:spcAft>
                <a:spcPts val="0"/>
              </a:spcAft>
              <a:buSzPts val="1400"/>
              <a:buChar char="●"/>
            </a:pPr>
            <a:r>
              <a:rPr lang="en"/>
              <a:t>secure storage and use of HIPAA-compliant tools, like REDCap</a:t>
            </a:r>
            <a:endParaRPr/>
          </a:p>
          <a:p>
            <a:pPr marL="457200" lvl="0" indent="-317500" algn="l" rtl="0">
              <a:lnSpc>
                <a:spcPct val="115000"/>
              </a:lnSpc>
              <a:spcBef>
                <a:spcPts val="1200"/>
              </a:spcBef>
              <a:spcAft>
                <a:spcPts val="0"/>
              </a:spcAft>
              <a:buSzPts val="1400"/>
              <a:buChar char="●"/>
            </a:pPr>
            <a:r>
              <a:rPr lang="en"/>
              <a:t>supporting researchers working to</a:t>
            </a:r>
            <a:r>
              <a:rPr lang="e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deposit in biomedical discipline-specific repositories, such as NIH-supported repositories</a:t>
            </a:r>
            <a:endParaRPr/>
          </a:p>
          <a:p>
            <a:pPr marL="457200" lvl="0" indent="-317500" algn="l" rtl="0">
              <a:lnSpc>
                <a:spcPct val="115000"/>
              </a:lnSpc>
              <a:spcBef>
                <a:spcPts val="1200"/>
              </a:spcBef>
              <a:spcAft>
                <a:spcPts val="0"/>
              </a:spcAft>
              <a:buSzPts val="1400"/>
              <a:buChar char="●"/>
            </a:pPr>
            <a:r>
              <a:rPr lang="en"/>
              <a:t>increased emphasis on data use agreements to </a:t>
            </a:r>
            <a:br>
              <a:rPr lang="en"/>
            </a:br>
            <a:r>
              <a:rPr lang="en"/>
              <a:t>protect human subjects and intellectual property</a:t>
            </a:r>
            <a:endParaRPr/>
          </a:p>
          <a:p>
            <a:pPr marL="457200" lvl="0" indent="-317500" algn="l" rtl="0">
              <a:lnSpc>
                <a:spcPct val="115000"/>
              </a:lnSpc>
              <a:spcBef>
                <a:spcPts val="1200"/>
              </a:spcBef>
              <a:spcAft>
                <a:spcPts val="0"/>
              </a:spcAft>
              <a:buSzPts val="1400"/>
              <a:buChar char="●"/>
            </a:pPr>
            <a:r>
              <a:rPr lang="en"/>
              <a:t>accessing and use of protected data such as EHR data</a:t>
            </a:r>
            <a:endParaRPr/>
          </a:p>
          <a:p>
            <a:pPr marL="457200" lvl="0" indent="-317500" algn="l" rtl="0">
              <a:lnSpc>
                <a:spcPct val="115000"/>
              </a:lnSpc>
              <a:spcBef>
                <a:spcPts val="1200"/>
              </a:spcBef>
              <a:spcAft>
                <a:spcPts val="0"/>
              </a:spcAft>
              <a:buSzPts val="1400"/>
              <a:buChar char="●"/>
            </a:pPr>
            <a:r>
              <a:rPr lang="en"/>
              <a:t>implications of data ethics for bioethics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64548D32-7A39-5660-599D-B334B88DB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254B3A-D7AB-19EA-042C-2E40D4FA91CD}"/>
              </a:ext>
            </a:extLst>
          </p:cNvPr>
          <p:cNvSpPr>
            <a:spLocks noGrp="1"/>
          </p:cNvSpPr>
          <p:nvPr>
            <p:ph type="title"/>
          </p:nvPr>
        </p:nvSpPr>
        <p:spPr>
          <a:xfrm>
            <a:off x="5847129" y="79650"/>
            <a:ext cx="2802975" cy="572700"/>
          </a:xfrm>
        </p:spPr>
        <p:txBody>
          <a:bodyPr>
            <a:normAutofit fontScale="90000"/>
          </a:bodyPr>
          <a:lstStyle/>
          <a:p>
            <a:pPr algn="r"/>
            <a:r>
              <a:rPr lang="en-US" dirty="0"/>
              <a:t>Levels of Services</a:t>
            </a:r>
            <a:br>
              <a:rPr lang="en-US" dirty="0"/>
            </a:br>
            <a:endParaRPr lang="en-US" dirty="0"/>
          </a:p>
        </p:txBody>
      </p:sp>
      <p:pic>
        <p:nvPicPr>
          <p:cNvPr id="4" name="Picture 3" descr="5 levels of services: outreach, resource creation, education, consultations, infrastructure.">
            <a:extLst>
              <a:ext uri="{FF2B5EF4-FFF2-40B4-BE49-F238E27FC236}">
                <a16:creationId xmlns:a16="http://schemas.microsoft.com/office/drawing/2014/main" id="{CC02C108-BBB9-37D1-EF86-E16769093E89}"/>
              </a:ext>
            </a:extLst>
          </p:cNvPr>
          <p:cNvPicPr>
            <a:picLocks noChangeAspect="1"/>
          </p:cNvPicPr>
          <p:nvPr/>
        </p:nvPicPr>
        <p:blipFill>
          <a:blip r:embed="rId3"/>
          <a:stretch>
            <a:fillRect/>
          </a:stretch>
        </p:blipFill>
        <p:spPr>
          <a:xfrm>
            <a:off x="0" y="1010393"/>
            <a:ext cx="9144000" cy="3122714"/>
          </a:xfrm>
          <a:prstGeom prst="rect">
            <a:avLst/>
          </a:prstGeom>
        </p:spPr>
      </p:pic>
      <p:sp>
        <p:nvSpPr>
          <p:cNvPr id="169" name="Google Shape;169;g19352acb6a0_0_0">
            <a:extLst>
              <a:ext uri="{FF2B5EF4-FFF2-40B4-BE49-F238E27FC236}">
                <a16:creationId xmlns:a16="http://schemas.microsoft.com/office/drawing/2014/main" id="{F2B3BAB8-C48E-95B9-B866-0A4357DB424A}"/>
              </a:ext>
            </a:extLst>
          </p:cNvPr>
          <p:cNvSpPr/>
          <p:nvPr/>
        </p:nvSpPr>
        <p:spPr>
          <a:xfrm>
            <a:off x="358800" y="4151457"/>
            <a:ext cx="8426400" cy="1005300"/>
          </a:xfrm>
          <a:prstGeom prst="rightArrow">
            <a:avLst>
              <a:gd name="adj1" fmla="val 50000"/>
              <a:gd name="adj2" fmla="val 50000"/>
            </a:avLst>
          </a:prstGeom>
          <a:solidFill>
            <a:srgbClr val="20455A"/>
          </a:solidFill>
          <a:ln w="38100" cap="flat" cmpd="sng">
            <a:solidFill>
              <a:srgbClr val="2055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lt1"/>
                </a:solidFill>
                <a:latin typeface="Barlow"/>
                <a:ea typeface="Barlow"/>
                <a:cs typeface="Barlow"/>
                <a:sym typeface="Barlow"/>
              </a:rPr>
              <a:t>FTE and Level of data expertise in the library</a:t>
            </a:r>
            <a:endParaRPr sz="2400">
              <a:solidFill>
                <a:schemeClr val="lt1"/>
              </a:solidFill>
              <a:latin typeface="Barlow"/>
              <a:ea typeface="Barlow"/>
              <a:cs typeface="Barlow"/>
              <a:sym typeface="Barlow"/>
            </a:endParaRPr>
          </a:p>
        </p:txBody>
      </p:sp>
    </p:spTree>
    <p:extLst>
      <p:ext uri="{BB962C8B-B14F-4D97-AF65-F5344CB8AC3E}">
        <p14:creationId xmlns:p14="http://schemas.microsoft.com/office/powerpoint/2010/main" val="257756515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2365</Words>
  <Application>Microsoft Office PowerPoint</Application>
  <PresentationFormat>On-screen Show (16:9)</PresentationFormat>
  <Paragraphs>372</Paragraphs>
  <Slides>48</Slides>
  <Notes>48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Bebas Neue</vt:lpstr>
      <vt:lpstr>Noto Sans Symbols</vt:lpstr>
      <vt:lpstr>Corbel</vt:lpstr>
      <vt:lpstr>Arial</vt:lpstr>
      <vt:lpstr>Roboto</vt:lpstr>
      <vt:lpstr>Barlow</vt:lpstr>
      <vt:lpstr>Calibri</vt:lpstr>
      <vt:lpstr>Times New Roman</vt:lpstr>
      <vt:lpstr>Manrope</vt:lpstr>
      <vt:lpstr>Aptos</vt:lpstr>
      <vt:lpstr>Simple Light</vt:lpstr>
      <vt:lpstr>THE Research Data Services LANDSCAPE</vt:lpstr>
      <vt:lpstr>Learning Objectives</vt:lpstr>
      <vt:lpstr>AGENDA</vt:lpstr>
      <vt:lpstr>What is "Research data services"?</vt:lpstr>
      <vt:lpstr>Two branches of data services (as of 2022)</vt:lpstr>
      <vt:lpstr>How do they interact?</vt:lpstr>
      <vt:lpstr>How do they interact Cont’d?</vt:lpstr>
      <vt:lpstr>HOW DOES RDS DIFFER FOR HEALTH SCIENCES LIBRARIES?</vt:lpstr>
      <vt:lpstr>Levels of Services </vt:lpstr>
      <vt:lpstr>Levels of Services 1 </vt:lpstr>
      <vt:lpstr>Levels of Services 2 </vt:lpstr>
      <vt:lpstr>Levels of Services 3 </vt:lpstr>
      <vt:lpstr>Levels of Services 4 </vt:lpstr>
      <vt:lpstr>Levels of Services 5 </vt:lpstr>
      <vt:lpstr>MANY Potential Services</vt:lpstr>
      <vt:lpstr>Why data services in libraries?</vt:lpstr>
      <vt:lpstr>Traditional academic outputs</vt:lpstr>
      <vt:lpstr>Supporting traditional academic outputs</vt:lpstr>
      <vt:lpstr>RECOGNIZED academic outputs</vt:lpstr>
      <vt:lpstr>Supporting DATASETS</vt:lpstr>
      <vt:lpstr>RECOGNIZED academic outputs Cont’d</vt:lpstr>
      <vt:lpstr>As academic outputs evolve, so must libraries</vt:lpstr>
      <vt:lpstr>Current landscape</vt:lpstr>
      <vt:lpstr>Academic Libraries with Data Services</vt:lpstr>
      <vt:lpstr>Data Services IS A GROWING NEED</vt:lpstr>
      <vt:lpstr>Analyses of data librarian jobs</vt:lpstr>
      <vt:lpstr>Needed Skills </vt:lpstr>
      <vt:lpstr>The Great U-turn of 2022-</vt:lpstr>
      <vt:lpstr>Continuing on the path to Open Data </vt:lpstr>
      <vt:lpstr>Next Steps</vt:lpstr>
      <vt:lpstr>What might a DATA MANAGEMENT Librarian do?</vt:lpstr>
      <vt:lpstr>What might a DATA SCIENCE Librarian do?</vt:lpstr>
      <vt:lpstr>What else Do Data Librarians Do?</vt:lpstr>
      <vt:lpstr>TIPS for developing a homegrown data librarian</vt:lpstr>
      <vt:lpstr>WATCH OUT FOR THE BIGGEST PITFALL</vt:lpstr>
      <vt:lpstr>KITCHEN SINK EXAMPLE</vt:lpstr>
      <vt:lpstr>Good job - Example 1</vt:lpstr>
      <vt:lpstr>Good job - Example 2</vt:lpstr>
      <vt:lpstr>Tips for hiring a data librarian: Tip 1</vt:lpstr>
      <vt:lpstr>Tips for hiring a data librarian: Tip 2 </vt:lpstr>
      <vt:lpstr>Tips for hiring a data librarian Tip: 3</vt:lpstr>
      <vt:lpstr>Tips for hiring a data librarian: Tip 4</vt:lpstr>
      <vt:lpstr>Tips for hiring a data librarian: Tip 5</vt:lpstr>
      <vt:lpstr>CHALLENGES IN Starting data services</vt:lpstr>
      <vt:lpstr>Where to start</vt:lpstr>
      <vt:lpstr>Specialization through MLA Data Services Competencies</vt:lpstr>
      <vt:lpstr>NNLM Data OFferings</vt:lpstr>
      <vt:lpstr>NNLM Data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Services LANDSCAPE</dc:title>
  <dc:creator>Surkis, Alisa</dc:creator>
  <cp:lastModifiedBy>Rebecca Brown</cp:lastModifiedBy>
  <cp:revision>51</cp:revision>
  <dcterms:modified xsi:type="dcterms:W3CDTF">2025-04-09T19:20:31Z</dcterms:modified>
</cp:coreProperties>
</file>