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13" r:id="rId3"/>
    <p:sldId id="268" r:id="rId4"/>
    <p:sldId id="318" r:id="rId5"/>
    <p:sldId id="327" r:id="rId6"/>
    <p:sldId id="319" r:id="rId7"/>
    <p:sldId id="315" r:id="rId8"/>
    <p:sldId id="330" r:id="rId9"/>
    <p:sldId id="326" r:id="rId10"/>
    <p:sldId id="331" r:id="rId11"/>
    <p:sldId id="320" r:id="rId12"/>
    <p:sldId id="289" r:id="rId13"/>
    <p:sldId id="290" r:id="rId14"/>
    <p:sldId id="259" r:id="rId15"/>
    <p:sldId id="260" r:id="rId16"/>
    <p:sldId id="328" r:id="rId17"/>
    <p:sldId id="274" r:id="rId18"/>
    <p:sldId id="271" r:id="rId19"/>
    <p:sldId id="310" r:id="rId20"/>
    <p:sldId id="279" r:id="rId21"/>
    <p:sldId id="309" r:id="rId22"/>
    <p:sldId id="329" r:id="rId23"/>
    <p:sldId id="286" r:id="rId24"/>
    <p:sldId id="284" r:id="rId25"/>
    <p:sldId id="285" r:id="rId26"/>
    <p:sldId id="278" r:id="rId27"/>
    <p:sldId id="3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5" autoAdjust="0"/>
  </p:normalViewPr>
  <p:slideViewPr>
    <p:cSldViewPr snapToGrid="0">
      <p:cViewPr varScale="1">
        <p:scale>
          <a:sx n="81" d="100"/>
          <a:sy n="81" d="100"/>
        </p:scale>
        <p:origin x="9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zB\Dropbox\Blancato\Meredith\EJC%20Elder%20Justice%20Coalition\EJA%20Graph%20FY2011-FY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Elder</a:t>
            </a:r>
            <a:r>
              <a:rPr lang="en-US" baseline="0"/>
              <a:t> Justice Act Funding, Cumulative Total</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spPr>
            <a:solidFill>
              <a:schemeClr val="accent1"/>
            </a:solidFill>
            <a:ln>
              <a:noFill/>
            </a:ln>
            <a:effectLst/>
          </c:spPr>
          <c:cat>
            <c:strRef>
              <c:f>Sheet1!$A$2:$A$13</c:f>
              <c:strCache>
                <c:ptCount val="12"/>
                <c:pt idx="0">
                  <c:v>FY2011</c:v>
                </c:pt>
                <c:pt idx="1">
                  <c:v>FY2012</c:v>
                </c:pt>
                <c:pt idx="2">
                  <c:v>FY2013</c:v>
                </c:pt>
                <c:pt idx="3">
                  <c:v>FY2014</c:v>
                </c:pt>
                <c:pt idx="4">
                  <c:v>FY2015</c:v>
                </c:pt>
                <c:pt idx="5">
                  <c:v>FY2016</c:v>
                </c:pt>
                <c:pt idx="6">
                  <c:v>FY2017</c:v>
                </c:pt>
                <c:pt idx="7">
                  <c:v>FY2018</c:v>
                </c:pt>
                <c:pt idx="8">
                  <c:v>FY2019</c:v>
                </c:pt>
                <c:pt idx="9">
                  <c:v>FY2020</c:v>
                </c:pt>
                <c:pt idx="10">
                  <c:v>FY2021</c:v>
                </c:pt>
                <c:pt idx="11">
                  <c:v>FY2022</c:v>
                </c:pt>
              </c:strCache>
            </c:strRef>
          </c:cat>
          <c:val>
            <c:numRef>
              <c:f>Sheet1!$C$2:$C$13</c:f>
              <c:numCache>
                <c:formatCode>General</c:formatCode>
                <c:ptCount val="12"/>
                <c:pt idx="0">
                  <c:v>0</c:v>
                </c:pt>
                <c:pt idx="1">
                  <c:v>0</c:v>
                </c:pt>
                <c:pt idx="2">
                  <c:v>0</c:v>
                </c:pt>
                <c:pt idx="3">
                  <c:v>0</c:v>
                </c:pt>
                <c:pt idx="4">
                  <c:v>4</c:v>
                </c:pt>
                <c:pt idx="5">
                  <c:v>12</c:v>
                </c:pt>
                <c:pt idx="6">
                  <c:v>22</c:v>
                </c:pt>
                <c:pt idx="7">
                  <c:v>34</c:v>
                </c:pt>
                <c:pt idx="8">
                  <c:v>46</c:v>
                </c:pt>
                <c:pt idx="9">
                  <c:v>58</c:v>
                </c:pt>
                <c:pt idx="10">
                  <c:v>260</c:v>
                </c:pt>
                <c:pt idx="11">
                  <c:v>448</c:v>
                </c:pt>
              </c:numCache>
            </c:numRef>
          </c:val>
          <c:extLst>
            <c:ext xmlns:c16="http://schemas.microsoft.com/office/drawing/2014/chart" uri="{C3380CC4-5D6E-409C-BE32-E72D297353CC}">
              <c16:uniqueId val="{00000000-9C7C-4F16-8D93-B9D690F3F9F5}"/>
            </c:ext>
          </c:extLst>
        </c:ser>
        <c:dLbls>
          <c:showLegendKey val="0"/>
          <c:showVal val="0"/>
          <c:showCatName val="0"/>
          <c:showSerName val="0"/>
          <c:showPercent val="0"/>
          <c:showBubbleSize val="0"/>
        </c:dLbls>
        <c:axId val="1272342480"/>
        <c:axId val="1266647296"/>
      </c:areaChart>
      <c:catAx>
        <c:axId val="12723424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6647296"/>
        <c:crosses val="autoZero"/>
        <c:auto val="1"/>
        <c:lblAlgn val="ctr"/>
        <c:lblOffset val="100"/>
        <c:noMultiLvlLbl val="0"/>
      </c:catAx>
      <c:valAx>
        <c:axId val="126664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34248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FA69D-FE2C-46E5-BF34-910BF7523AE9}"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5674E-4C3E-4697-BAAB-E9E26D1D8CB9}" type="slidenum">
              <a:rPr lang="en-US" smtClean="0"/>
              <a:t>‹#›</a:t>
            </a:fld>
            <a:endParaRPr lang="en-US"/>
          </a:p>
        </p:txBody>
      </p:sp>
    </p:spTree>
    <p:extLst>
      <p:ext uri="{BB962C8B-B14F-4D97-AF65-F5344CB8AC3E}">
        <p14:creationId xmlns:p14="http://schemas.microsoft.com/office/powerpoint/2010/main" val="121349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C5259-0F19-4983-98F6-A55B3E8282EA}" type="slidenum">
              <a:rPr lang="en-US" smtClean="0"/>
              <a:t>27</a:t>
            </a:fld>
            <a:endParaRPr lang="en-US"/>
          </a:p>
        </p:txBody>
      </p:sp>
    </p:spTree>
    <p:extLst>
      <p:ext uri="{BB962C8B-B14F-4D97-AF65-F5344CB8AC3E}">
        <p14:creationId xmlns:p14="http://schemas.microsoft.com/office/powerpoint/2010/main" val="248598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2417D4A-8CBF-4110-AD9D-6DCB3275DE3C}" type="datetimeFigureOut">
              <a:rPr lang="en-US" smtClean="0"/>
              <a:t>1/12/2022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CA397AB-D39D-436C-92D5-7940F1325779}"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955105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17D4A-8CBF-4110-AD9D-6DCB3275DE3C}"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397AB-D39D-436C-92D5-7940F1325779}" type="slidenum">
              <a:rPr lang="en-US" smtClean="0"/>
              <a:t>‹#›</a:t>
            </a:fld>
            <a:endParaRPr lang="en-US"/>
          </a:p>
        </p:txBody>
      </p:sp>
    </p:spTree>
    <p:extLst>
      <p:ext uri="{BB962C8B-B14F-4D97-AF65-F5344CB8AC3E}">
        <p14:creationId xmlns:p14="http://schemas.microsoft.com/office/powerpoint/2010/main" val="61485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17D4A-8CBF-4110-AD9D-6DCB3275DE3C}"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397AB-D39D-436C-92D5-7940F1325779}" type="slidenum">
              <a:rPr lang="en-US" smtClean="0"/>
              <a:t>‹#›</a:t>
            </a:fld>
            <a:endParaRPr lang="en-US"/>
          </a:p>
        </p:txBody>
      </p:sp>
    </p:spTree>
    <p:extLst>
      <p:ext uri="{BB962C8B-B14F-4D97-AF65-F5344CB8AC3E}">
        <p14:creationId xmlns:p14="http://schemas.microsoft.com/office/powerpoint/2010/main" val="183737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17D4A-8CBF-4110-AD9D-6DCB3275DE3C}"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397AB-D39D-436C-92D5-7940F1325779}" type="slidenum">
              <a:rPr lang="en-US" smtClean="0"/>
              <a:t>‹#›</a:t>
            </a:fld>
            <a:endParaRPr lang="en-US"/>
          </a:p>
        </p:txBody>
      </p:sp>
    </p:spTree>
    <p:extLst>
      <p:ext uri="{BB962C8B-B14F-4D97-AF65-F5344CB8AC3E}">
        <p14:creationId xmlns:p14="http://schemas.microsoft.com/office/powerpoint/2010/main" val="256340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2417D4A-8CBF-4110-AD9D-6DCB3275DE3C}" type="datetimeFigureOut">
              <a:rPr lang="en-US" smtClean="0"/>
              <a:t>1/12/2022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CA397AB-D39D-436C-92D5-7940F132577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51949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17D4A-8CBF-4110-AD9D-6DCB3275DE3C}"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397AB-D39D-436C-92D5-7940F1325779}" type="slidenum">
              <a:rPr lang="en-US" smtClean="0"/>
              <a:t>‹#›</a:t>
            </a:fld>
            <a:endParaRPr lang="en-US"/>
          </a:p>
        </p:txBody>
      </p:sp>
    </p:spTree>
    <p:extLst>
      <p:ext uri="{BB962C8B-B14F-4D97-AF65-F5344CB8AC3E}">
        <p14:creationId xmlns:p14="http://schemas.microsoft.com/office/powerpoint/2010/main" val="283109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17D4A-8CBF-4110-AD9D-6DCB3275DE3C}"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397AB-D39D-436C-92D5-7940F1325779}" type="slidenum">
              <a:rPr lang="en-US" smtClean="0"/>
              <a:t>‹#›</a:t>
            </a:fld>
            <a:endParaRPr lang="en-US"/>
          </a:p>
        </p:txBody>
      </p:sp>
    </p:spTree>
    <p:extLst>
      <p:ext uri="{BB962C8B-B14F-4D97-AF65-F5344CB8AC3E}">
        <p14:creationId xmlns:p14="http://schemas.microsoft.com/office/powerpoint/2010/main" val="214976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417D4A-8CBF-4110-AD9D-6DCB3275DE3C}"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397AB-D39D-436C-92D5-7940F1325779}" type="slidenum">
              <a:rPr lang="en-US" smtClean="0"/>
              <a:t>‹#›</a:t>
            </a:fld>
            <a:endParaRPr lang="en-US"/>
          </a:p>
        </p:txBody>
      </p:sp>
    </p:spTree>
    <p:extLst>
      <p:ext uri="{BB962C8B-B14F-4D97-AF65-F5344CB8AC3E}">
        <p14:creationId xmlns:p14="http://schemas.microsoft.com/office/powerpoint/2010/main" val="183550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17D4A-8CBF-4110-AD9D-6DCB3275DE3C}"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397AB-D39D-436C-92D5-7940F1325779}" type="slidenum">
              <a:rPr lang="en-US" smtClean="0"/>
              <a:t>‹#›</a:t>
            </a:fld>
            <a:endParaRPr lang="en-US"/>
          </a:p>
        </p:txBody>
      </p:sp>
    </p:spTree>
    <p:extLst>
      <p:ext uri="{BB962C8B-B14F-4D97-AF65-F5344CB8AC3E}">
        <p14:creationId xmlns:p14="http://schemas.microsoft.com/office/powerpoint/2010/main" val="85786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2417D4A-8CBF-4110-AD9D-6DCB3275DE3C}" type="datetimeFigureOut">
              <a:rPr lang="en-US" smtClean="0"/>
              <a:t>1/12/2022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CA397AB-D39D-436C-92D5-7940F132577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153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2417D4A-8CBF-4110-AD9D-6DCB3275DE3C}" type="datetimeFigureOut">
              <a:rPr lang="en-US" smtClean="0"/>
              <a:t>1/12/2022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CA397AB-D39D-436C-92D5-7940F132577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411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2417D4A-8CBF-4110-AD9D-6DCB3275DE3C}" type="datetimeFigureOut">
              <a:rPr lang="en-US" smtClean="0"/>
              <a:t>1/12/2022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CA397AB-D39D-436C-92D5-7940F132577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5511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justice.gov/elderjustice" TargetMode="External"/><Relationship Id="rId3" Type="http://schemas.openxmlformats.org/officeDocument/2006/relationships/hyperlink" Target="http://elderjusticecoalition.com/" TargetMode="External"/><Relationship Id="rId7" Type="http://schemas.openxmlformats.org/officeDocument/2006/relationships/hyperlink" Target="http://acl.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facebook.com/elderjustice" TargetMode="External"/><Relationship Id="rId11" Type="http://schemas.openxmlformats.org/officeDocument/2006/relationships/hyperlink" Target="mailto:meredith@elderjusticecoalition.com" TargetMode="External"/><Relationship Id="rId5" Type="http://schemas.openxmlformats.org/officeDocument/2006/relationships/hyperlink" Target="http://twitter.com/elderjustice" TargetMode="External"/><Relationship Id="rId10" Type="http://schemas.openxmlformats.org/officeDocument/2006/relationships/hyperlink" Target="mailto:bob@elderjusticecoalition.com" TargetMode="External"/><Relationship Id="rId4" Type="http://schemas.openxmlformats.org/officeDocument/2006/relationships/hyperlink" Target="http://bit.ly/EJClist" TargetMode="External"/><Relationship Id="rId9" Type="http://schemas.openxmlformats.org/officeDocument/2006/relationships/hyperlink" Target="https://ncea.acl.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CCD4-0E3A-4785-A684-C4EFF987C777}"/>
              </a:ext>
            </a:extLst>
          </p:cNvPr>
          <p:cNvSpPr>
            <a:spLocks noGrp="1"/>
          </p:cNvSpPr>
          <p:nvPr>
            <p:ph type="ctrTitle"/>
          </p:nvPr>
        </p:nvSpPr>
        <p:spPr/>
        <p:txBody>
          <a:bodyPr/>
          <a:lstStyle/>
          <a:p>
            <a:r>
              <a:rPr lang="en-US" sz="5400" dirty="0"/>
              <a:t>Elder Justice Explained: What It Is and How You Can Help</a:t>
            </a:r>
          </a:p>
        </p:txBody>
      </p:sp>
      <p:sp>
        <p:nvSpPr>
          <p:cNvPr id="3" name="Subtitle 2">
            <a:extLst>
              <a:ext uri="{FF2B5EF4-FFF2-40B4-BE49-F238E27FC236}">
                <a16:creationId xmlns:a16="http://schemas.microsoft.com/office/drawing/2014/main" id="{38DEF82C-35D5-4F70-8233-E5E3046A27A1}"/>
              </a:ext>
            </a:extLst>
          </p:cNvPr>
          <p:cNvSpPr>
            <a:spLocks noGrp="1"/>
          </p:cNvSpPr>
          <p:nvPr>
            <p:ph type="subTitle" idx="1"/>
          </p:nvPr>
        </p:nvSpPr>
        <p:spPr>
          <a:xfrm>
            <a:off x="2679906" y="3956279"/>
            <a:ext cx="6831673" cy="1682521"/>
          </a:xfrm>
        </p:spPr>
        <p:txBody>
          <a:bodyPr>
            <a:normAutofit/>
          </a:bodyPr>
          <a:lstStyle/>
          <a:p>
            <a:r>
              <a:rPr lang="en-US" dirty="0"/>
              <a:t>Meredith Whitmire</a:t>
            </a:r>
          </a:p>
          <a:p>
            <a:r>
              <a:rPr lang="en-US" dirty="0"/>
              <a:t>Bob Blancato</a:t>
            </a:r>
          </a:p>
          <a:p>
            <a:r>
              <a:rPr lang="en-US" dirty="0"/>
              <a:t>Elder Justice Coalition</a:t>
            </a:r>
          </a:p>
          <a:p>
            <a:r>
              <a:rPr lang="en-US" dirty="0"/>
              <a:t>January 19, 2022</a:t>
            </a:r>
          </a:p>
        </p:txBody>
      </p:sp>
    </p:spTree>
    <p:extLst>
      <p:ext uri="{BB962C8B-B14F-4D97-AF65-F5344CB8AC3E}">
        <p14:creationId xmlns:p14="http://schemas.microsoft.com/office/powerpoint/2010/main" val="248881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ED86-CE49-427D-84D4-F03F8CFD44E5}"/>
              </a:ext>
            </a:extLst>
          </p:cNvPr>
          <p:cNvSpPr>
            <a:spLocks noGrp="1"/>
          </p:cNvSpPr>
          <p:nvPr>
            <p:ph type="title"/>
          </p:nvPr>
        </p:nvSpPr>
        <p:spPr/>
        <p:txBody>
          <a:bodyPr/>
          <a:lstStyle/>
          <a:p>
            <a:r>
              <a:rPr lang="en-US" dirty="0"/>
              <a:t>What If I Suspect Elder Abuse?</a:t>
            </a:r>
          </a:p>
        </p:txBody>
      </p:sp>
      <p:sp>
        <p:nvSpPr>
          <p:cNvPr id="3" name="Content Placeholder 2">
            <a:extLst>
              <a:ext uri="{FF2B5EF4-FFF2-40B4-BE49-F238E27FC236}">
                <a16:creationId xmlns:a16="http://schemas.microsoft.com/office/drawing/2014/main" id="{DAC9E5FC-2187-4A94-AC69-284AD1CB56A0}"/>
              </a:ext>
            </a:extLst>
          </p:cNvPr>
          <p:cNvSpPr>
            <a:spLocks noGrp="1"/>
          </p:cNvSpPr>
          <p:nvPr>
            <p:ph idx="1"/>
          </p:nvPr>
        </p:nvSpPr>
        <p:spPr/>
        <p:txBody>
          <a:bodyPr>
            <a:normAutofit/>
          </a:bodyPr>
          <a:lstStyle/>
          <a:p>
            <a:r>
              <a:rPr lang="en-US" dirty="0"/>
              <a:t>If you suspect any type of abuse, you should contact the appropriate authority referenced here</a:t>
            </a:r>
          </a:p>
          <a:p>
            <a:r>
              <a:rPr lang="en-US" dirty="0"/>
              <a:t>You do not need to conclusively prove that abuse is occurring</a:t>
            </a:r>
          </a:p>
          <a:p>
            <a:r>
              <a:rPr lang="en-US" dirty="0"/>
              <a:t>If someone is in immediate danger, call 911 or the local police</a:t>
            </a:r>
          </a:p>
          <a:p>
            <a:r>
              <a:rPr lang="en-US" dirty="0"/>
              <a:t>If the danger is not imminent, report concerns to the local Adult Protective Services (APS) agency</a:t>
            </a:r>
          </a:p>
          <a:p>
            <a:r>
              <a:rPr lang="en-US" dirty="0"/>
              <a:t>If you suspect abuse of a person living in a nursing home, assisted living facility, or board and care home contact the local Long Term Care Ombudsman</a:t>
            </a:r>
          </a:p>
        </p:txBody>
      </p:sp>
    </p:spTree>
    <p:extLst>
      <p:ext uri="{BB962C8B-B14F-4D97-AF65-F5344CB8AC3E}">
        <p14:creationId xmlns:p14="http://schemas.microsoft.com/office/powerpoint/2010/main" val="236692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B893-B9B0-4A0E-87E2-AB32AF84EDB2}"/>
              </a:ext>
            </a:extLst>
          </p:cNvPr>
          <p:cNvSpPr>
            <a:spLocks noGrp="1"/>
          </p:cNvSpPr>
          <p:nvPr>
            <p:ph type="title"/>
          </p:nvPr>
        </p:nvSpPr>
        <p:spPr/>
        <p:txBody>
          <a:bodyPr/>
          <a:lstStyle/>
          <a:p>
            <a:r>
              <a:rPr lang="en-US" dirty="0"/>
              <a:t>History of Federal Response Efforts</a:t>
            </a:r>
          </a:p>
        </p:txBody>
      </p:sp>
      <p:sp>
        <p:nvSpPr>
          <p:cNvPr id="3" name="Content Placeholder 2">
            <a:extLst>
              <a:ext uri="{FF2B5EF4-FFF2-40B4-BE49-F238E27FC236}">
                <a16:creationId xmlns:a16="http://schemas.microsoft.com/office/drawing/2014/main" id="{4361F180-7D12-4726-BBFF-CE2970F66ACE}"/>
              </a:ext>
            </a:extLst>
          </p:cNvPr>
          <p:cNvSpPr>
            <a:spLocks noGrp="1"/>
          </p:cNvSpPr>
          <p:nvPr>
            <p:ph idx="1"/>
          </p:nvPr>
        </p:nvSpPr>
        <p:spPr/>
        <p:txBody>
          <a:bodyPr/>
          <a:lstStyle/>
          <a:p>
            <a:r>
              <a:rPr lang="en-US" dirty="0"/>
              <a:t>Passage of Title XX of the Social Security Act in 1974 – gave permission for states to use Social Services Block Grant (SSBG) funds for the protection of adults as well as children</a:t>
            </a:r>
          </a:p>
          <a:p>
            <a:r>
              <a:rPr lang="en-US" dirty="0"/>
              <a:t>Passage of Older Americans Act reauthorization in 1992 created the Title VII long-term care ombudsman program</a:t>
            </a:r>
          </a:p>
          <a:p>
            <a:r>
              <a:rPr lang="en-US" dirty="0"/>
              <a:t>Then, in 2010, the Elder Justice Act passed</a:t>
            </a:r>
          </a:p>
        </p:txBody>
      </p:sp>
    </p:spTree>
    <p:extLst>
      <p:ext uri="{BB962C8B-B14F-4D97-AF65-F5344CB8AC3E}">
        <p14:creationId xmlns:p14="http://schemas.microsoft.com/office/powerpoint/2010/main" val="346516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Elder Justice Act</a:t>
            </a:r>
          </a:p>
        </p:txBody>
      </p:sp>
      <p:sp>
        <p:nvSpPr>
          <p:cNvPr id="3" name="Content Placeholder 2"/>
          <p:cNvSpPr>
            <a:spLocks noGrp="1"/>
          </p:cNvSpPr>
          <p:nvPr>
            <p:ph idx="1"/>
          </p:nvPr>
        </p:nvSpPr>
        <p:spPr/>
        <p:txBody>
          <a:bodyPr>
            <a:normAutofit/>
          </a:bodyPr>
          <a:lstStyle/>
          <a:p>
            <a:r>
              <a:rPr lang="en-US" dirty="0"/>
              <a:t>Historic landmark legislation</a:t>
            </a:r>
          </a:p>
          <a:p>
            <a:r>
              <a:rPr lang="en-US" dirty="0"/>
              <a:t>First introduced in 2003</a:t>
            </a:r>
          </a:p>
          <a:p>
            <a:r>
              <a:rPr lang="en-US" dirty="0"/>
              <a:t>Grew out of Senate investigation which revealed less than 2 percent of federal funds spent on elder abuse overall:</a:t>
            </a:r>
          </a:p>
          <a:p>
            <a:pPr lvl="1"/>
            <a:r>
              <a:rPr lang="en-US" dirty="0"/>
              <a:t>0.1 percent in the National Institute on Aging </a:t>
            </a:r>
          </a:p>
          <a:p>
            <a:pPr lvl="1"/>
            <a:r>
              <a:rPr lang="en-US" dirty="0"/>
              <a:t>0.0008 percent in the CDC </a:t>
            </a:r>
          </a:p>
          <a:p>
            <a:pPr lvl="1"/>
            <a:r>
              <a:rPr lang="en-US" dirty="0"/>
              <a:t>0.5 percent in the Office of Violence Against Women, even though elder abuse is a powerfully important woman’s issue</a:t>
            </a:r>
          </a:p>
        </p:txBody>
      </p:sp>
    </p:spTree>
    <p:extLst>
      <p:ext uri="{BB962C8B-B14F-4D97-AF65-F5344CB8AC3E}">
        <p14:creationId xmlns:p14="http://schemas.microsoft.com/office/powerpoint/2010/main" val="804096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Problems Faced</a:t>
            </a:r>
          </a:p>
        </p:txBody>
      </p:sp>
      <p:sp>
        <p:nvSpPr>
          <p:cNvPr id="3" name="Content Placeholder 2"/>
          <p:cNvSpPr>
            <a:spLocks noGrp="1"/>
          </p:cNvSpPr>
          <p:nvPr>
            <p:ph idx="1"/>
          </p:nvPr>
        </p:nvSpPr>
        <p:spPr/>
        <p:txBody>
          <a:bodyPr/>
          <a:lstStyle/>
          <a:p>
            <a:r>
              <a:rPr lang="en-US" dirty="0"/>
              <a:t>No dedicated funding for the front line against elder abuse—Adult Protective Services</a:t>
            </a:r>
          </a:p>
          <a:p>
            <a:r>
              <a:rPr lang="en-US" dirty="0"/>
              <a:t>No special forensic centers to help better detect and report elder abuse</a:t>
            </a:r>
          </a:p>
          <a:p>
            <a:r>
              <a:rPr lang="en-US" dirty="0"/>
              <a:t>Not enough training for long term care ombudsmen</a:t>
            </a:r>
          </a:p>
          <a:p>
            <a:r>
              <a:rPr lang="en-US" dirty="0"/>
              <a:t>Too many people with criminal records getting employed in nursing homes</a:t>
            </a:r>
          </a:p>
          <a:p>
            <a:endParaRPr lang="en-US" dirty="0"/>
          </a:p>
        </p:txBody>
      </p:sp>
    </p:spTree>
    <p:extLst>
      <p:ext uri="{BB962C8B-B14F-4D97-AF65-F5344CB8AC3E}">
        <p14:creationId xmlns:p14="http://schemas.microsoft.com/office/powerpoint/2010/main" val="129526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4856-7FDC-4CBE-90BD-69637F400C90}"/>
              </a:ext>
            </a:extLst>
          </p:cNvPr>
          <p:cNvSpPr>
            <a:spLocks noGrp="1"/>
          </p:cNvSpPr>
          <p:nvPr>
            <p:ph type="title"/>
          </p:nvPr>
        </p:nvSpPr>
        <p:spPr/>
        <p:txBody>
          <a:bodyPr/>
          <a:lstStyle/>
          <a:p>
            <a:r>
              <a:rPr lang="en-US" dirty="0"/>
              <a:t>An Important Threshold</a:t>
            </a:r>
          </a:p>
        </p:txBody>
      </p:sp>
      <p:sp>
        <p:nvSpPr>
          <p:cNvPr id="3" name="Content Placeholder 2">
            <a:extLst>
              <a:ext uri="{FF2B5EF4-FFF2-40B4-BE49-F238E27FC236}">
                <a16:creationId xmlns:a16="http://schemas.microsoft.com/office/drawing/2014/main" id="{82C23C28-A3EA-44D2-AAC5-8A05780AF260}"/>
              </a:ext>
            </a:extLst>
          </p:cNvPr>
          <p:cNvSpPr>
            <a:spLocks noGrp="1"/>
          </p:cNvSpPr>
          <p:nvPr>
            <p:ph idx="1"/>
          </p:nvPr>
        </p:nvSpPr>
        <p:spPr/>
        <p:txBody>
          <a:bodyPr>
            <a:normAutofit lnSpcReduction="10000"/>
          </a:bodyPr>
          <a:lstStyle/>
          <a:p>
            <a:r>
              <a:rPr lang="en-US" dirty="0"/>
              <a:t>From the outset to today there have been three basics about the EJA:</a:t>
            </a:r>
          </a:p>
          <a:p>
            <a:pPr lvl="1"/>
            <a:r>
              <a:rPr lang="en-US" dirty="0"/>
              <a:t>Bipartisan</a:t>
            </a:r>
          </a:p>
          <a:p>
            <a:pPr lvl="1"/>
            <a:r>
              <a:rPr lang="en-US" dirty="0"/>
              <a:t>Modest in scope </a:t>
            </a:r>
          </a:p>
          <a:p>
            <a:pPr lvl="1"/>
            <a:r>
              <a:rPr lang="en-US" dirty="0"/>
              <a:t>Helps often the most vulnerable of older adults</a:t>
            </a:r>
          </a:p>
          <a:p>
            <a:r>
              <a:rPr lang="en-US" dirty="0"/>
              <a:t>Its enactment marked an important policy threshold</a:t>
            </a:r>
          </a:p>
          <a:p>
            <a:pPr lvl="1"/>
            <a:r>
              <a:rPr lang="en-US" dirty="0"/>
              <a:t>It represented the strongest federal government commitment to fighting elder abuse, neglect and exploitation in history</a:t>
            </a:r>
          </a:p>
          <a:p>
            <a:pPr lvl="1"/>
            <a:r>
              <a:rPr lang="en-US" dirty="0"/>
              <a:t>It recognized the importance of two existing entities involved in elder justice—adult protective services and the long term care ombudsman program</a:t>
            </a:r>
          </a:p>
          <a:p>
            <a:pPr lvl="1"/>
            <a:r>
              <a:rPr lang="en-US" dirty="0"/>
              <a:t>It directed most of its resources to bolstering those two front line programs</a:t>
            </a:r>
          </a:p>
        </p:txBody>
      </p:sp>
    </p:spTree>
    <p:extLst>
      <p:ext uri="{BB962C8B-B14F-4D97-AF65-F5344CB8AC3E}">
        <p14:creationId xmlns:p14="http://schemas.microsoft.com/office/powerpoint/2010/main" val="49530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0478-868C-43ED-84DE-500BB0A14E4A}"/>
              </a:ext>
            </a:extLst>
          </p:cNvPr>
          <p:cNvSpPr>
            <a:spLocks noGrp="1"/>
          </p:cNvSpPr>
          <p:nvPr>
            <p:ph type="title"/>
          </p:nvPr>
        </p:nvSpPr>
        <p:spPr/>
        <p:txBody>
          <a:bodyPr/>
          <a:lstStyle/>
          <a:p>
            <a:r>
              <a:rPr lang="en-US" dirty="0"/>
              <a:t>The Funding Issue</a:t>
            </a:r>
          </a:p>
        </p:txBody>
      </p:sp>
      <p:sp>
        <p:nvSpPr>
          <p:cNvPr id="3" name="Content Placeholder 2">
            <a:extLst>
              <a:ext uri="{FF2B5EF4-FFF2-40B4-BE49-F238E27FC236}">
                <a16:creationId xmlns:a16="http://schemas.microsoft.com/office/drawing/2014/main" id="{4923AB78-5BE3-49DD-94F2-AFB39B1E1B68}"/>
              </a:ext>
            </a:extLst>
          </p:cNvPr>
          <p:cNvSpPr>
            <a:spLocks noGrp="1"/>
          </p:cNvSpPr>
          <p:nvPr>
            <p:ph idx="1"/>
          </p:nvPr>
        </p:nvSpPr>
        <p:spPr/>
        <p:txBody>
          <a:bodyPr/>
          <a:lstStyle/>
          <a:p>
            <a:r>
              <a:rPr lang="en-US" dirty="0"/>
              <a:t>Funding for the EJA from 2010 until late 2020 was an absolute struggle</a:t>
            </a:r>
          </a:p>
          <a:p>
            <a:r>
              <a:rPr lang="en-US" dirty="0"/>
              <a:t>The reasons were many:</a:t>
            </a:r>
          </a:p>
          <a:p>
            <a:pPr lvl="1"/>
            <a:r>
              <a:rPr lang="en-US" dirty="0"/>
              <a:t>Being part of the ACA and being discretionary funding</a:t>
            </a:r>
          </a:p>
          <a:p>
            <a:pPr lvl="1"/>
            <a:r>
              <a:rPr lang="en-US" dirty="0"/>
              <a:t>Authorizations often never match up to appropriations</a:t>
            </a:r>
          </a:p>
          <a:p>
            <a:pPr lvl="1"/>
            <a:r>
              <a:rPr lang="en-US" dirty="0"/>
              <a:t>It was a new funding need before Committees with limited knowledge</a:t>
            </a:r>
          </a:p>
          <a:p>
            <a:pPr lvl="1"/>
            <a:r>
              <a:rPr lang="en-US" dirty="0"/>
              <a:t>Data or lack thereof was a problem</a:t>
            </a:r>
          </a:p>
          <a:p>
            <a:pPr lvl="1"/>
            <a:endParaRPr lang="en-US" dirty="0"/>
          </a:p>
        </p:txBody>
      </p:sp>
    </p:spTree>
    <p:extLst>
      <p:ext uri="{BB962C8B-B14F-4D97-AF65-F5344CB8AC3E}">
        <p14:creationId xmlns:p14="http://schemas.microsoft.com/office/powerpoint/2010/main" val="171936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21938-7A48-416A-AF65-FC0ABD7A7BB4}"/>
              </a:ext>
            </a:extLst>
          </p:cNvPr>
          <p:cNvSpPr>
            <a:spLocks noGrp="1"/>
          </p:cNvSpPr>
          <p:nvPr>
            <p:ph type="title"/>
          </p:nvPr>
        </p:nvSpPr>
        <p:spPr/>
        <p:txBody>
          <a:bodyPr/>
          <a:lstStyle/>
          <a:p>
            <a:r>
              <a:rPr lang="en-US" dirty="0"/>
              <a:t>A Sudden Change</a:t>
            </a:r>
          </a:p>
        </p:txBody>
      </p:sp>
      <p:sp>
        <p:nvSpPr>
          <p:cNvPr id="3" name="Content Placeholder 2">
            <a:extLst>
              <a:ext uri="{FF2B5EF4-FFF2-40B4-BE49-F238E27FC236}">
                <a16:creationId xmlns:a16="http://schemas.microsoft.com/office/drawing/2014/main" id="{0E1D7E23-1650-474C-9D0A-08424E10A969}"/>
              </a:ext>
            </a:extLst>
          </p:cNvPr>
          <p:cNvSpPr>
            <a:spLocks noGrp="1"/>
          </p:cNvSpPr>
          <p:nvPr>
            <p:ph idx="1"/>
          </p:nvPr>
        </p:nvSpPr>
        <p:spPr/>
        <p:txBody>
          <a:bodyPr>
            <a:normAutofit/>
          </a:bodyPr>
          <a:lstStyle/>
          <a:p>
            <a:r>
              <a:rPr lang="en-US" dirty="0"/>
              <a:t>Things changed dramatically and suddenly in December 2020</a:t>
            </a:r>
          </a:p>
          <a:p>
            <a:r>
              <a:rPr lang="en-US" dirty="0"/>
              <a:t>Included in the Consolidated Appropriations Act was $100 million in funding for the Elder Justice Act</a:t>
            </a:r>
          </a:p>
          <a:p>
            <a:r>
              <a:rPr lang="en-US" dirty="0"/>
              <a:t>Efforts led by Chairmen Neal and Wyden</a:t>
            </a:r>
          </a:p>
          <a:p>
            <a:r>
              <a:rPr lang="en-US" dirty="0"/>
              <a:t>As the rest of the bill was COVID-related, so too were these funds to be spent in that fashion</a:t>
            </a:r>
          </a:p>
          <a:p>
            <a:r>
              <a:rPr lang="en-US" dirty="0"/>
              <a:t>The initiative picked up momentum when elder abuse connected to COVID-19 began to be established both in the community and in nursing homes</a:t>
            </a:r>
          </a:p>
        </p:txBody>
      </p:sp>
    </p:spTree>
    <p:extLst>
      <p:ext uri="{BB962C8B-B14F-4D97-AF65-F5344CB8AC3E}">
        <p14:creationId xmlns:p14="http://schemas.microsoft.com/office/powerpoint/2010/main" val="3953281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1076-5C71-410D-9FD6-9D4EFAC3FA75}"/>
              </a:ext>
            </a:extLst>
          </p:cNvPr>
          <p:cNvSpPr>
            <a:spLocks noGrp="1"/>
          </p:cNvSpPr>
          <p:nvPr>
            <p:ph type="title"/>
          </p:nvPr>
        </p:nvSpPr>
        <p:spPr/>
        <p:txBody>
          <a:bodyPr/>
          <a:lstStyle/>
          <a:p>
            <a:r>
              <a:rPr lang="en-US" dirty="0"/>
              <a:t>The American Rescue Plan</a:t>
            </a:r>
          </a:p>
        </p:txBody>
      </p:sp>
      <p:sp>
        <p:nvSpPr>
          <p:cNvPr id="3" name="Content Placeholder 2">
            <a:extLst>
              <a:ext uri="{FF2B5EF4-FFF2-40B4-BE49-F238E27FC236}">
                <a16:creationId xmlns:a16="http://schemas.microsoft.com/office/drawing/2014/main" id="{3B605265-F513-4DF7-AEE8-98E91319E77F}"/>
              </a:ext>
            </a:extLst>
          </p:cNvPr>
          <p:cNvSpPr>
            <a:spLocks noGrp="1"/>
          </p:cNvSpPr>
          <p:nvPr>
            <p:ph idx="1"/>
          </p:nvPr>
        </p:nvSpPr>
        <p:spPr/>
        <p:txBody>
          <a:bodyPr>
            <a:normAutofit/>
          </a:bodyPr>
          <a:lstStyle/>
          <a:p>
            <a:r>
              <a:rPr lang="en-US" dirty="0"/>
              <a:t>The December package marked the end of the Trump Presidency and the Republican majority in the Senate</a:t>
            </a:r>
          </a:p>
          <a:p>
            <a:r>
              <a:rPr lang="en-US" dirty="0"/>
              <a:t>The new Biden-Harris Administration proposed a much larger overall package called the American Rescue Plan</a:t>
            </a:r>
          </a:p>
          <a:p>
            <a:r>
              <a:rPr lang="en-US" dirty="0"/>
              <a:t>Efforts led by Chairmen Neal and Wyden again</a:t>
            </a:r>
          </a:p>
          <a:p>
            <a:r>
              <a:rPr lang="en-US" i="0" dirty="0"/>
              <a:t>$88 million for FY21 for EJA programs and $188 million for FY22 for EJA programs—and of the $188 million, at least $100 million must go to APS work</a:t>
            </a:r>
          </a:p>
        </p:txBody>
      </p:sp>
    </p:spTree>
    <p:extLst>
      <p:ext uri="{BB962C8B-B14F-4D97-AF65-F5344CB8AC3E}">
        <p14:creationId xmlns:p14="http://schemas.microsoft.com/office/powerpoint/2010/main" val="223836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D788-4EE2-46B1-B2B5-E013443C8677}"/>
              </a:ext>
            </a:extLst>
          </p:cNvPr>
          <p:cNvSpPr>
            <a:spLocks noGrp="1"/>
          </p:cNvSpPr>
          <p:nvPr>
            <p:ph type="title"/>
          </p:nvPr>
        </p:nvSpPr>
        <p:spPr>
          <a:xfrm>
            <a:off x="1371600" y="685800"/>
            <a:ext cx="9601200" cy="1485900"/>
          </a:xfrm>
        </p:spPr>
        <p:txBody>
          <a:bodyPr>
            <a:normAutofit/>
          </a:bodyPr>
          <a:lstStyle/>
          <a:p>
            <a:r>
              <a:rPr lang="en-US" dirty="0"/>
              <a:t>EJA Funding Increases Over the Years</a:t>
            </a:r>
          </a:p>
        </p:txBody>
      </p:sp>
      <p:graphicFrame>
        <p:nvGraphicFramePr>
          <p:cNvPr id="11" name="Content Placeholder 10" descr="Chart showing EJA Funding Increases Over the Years. &#10;&#10;From 2015 - 2022, funding has increased ">
            <a:extLst>
              <a:ext uri="{FF2B5EF4-FFF2-40B4-BE49-F238E27FC236}">
                <a16:creationId xmlns:a16="http://schemas.microsoft.com/office/drawing/2014/main" id="{96355A1E-D33B-4E3C-97D1-07C6122E346F}"/>
              </a:ext>
            </a:extLst>
          </p:cNvPr>
          <p:cNvGraphicFramePr>
            <a:graphicFrameLocks noGrp="1"/>
          </p:cNvGraphicFramePr>
          <p:nvPr>
            <p:ph idx="1"/>
            <p:extLst>
              <p:ext uri="{D42A27DB-BD31-4B8C-83A1-F6EECF244321}">
                <p14:modId xmlns:p14="http://schemas.microsoft.com/office/powerpoint/2010/main" val="3941465537"/>
              </p:ext>
            </p:extLst>
          </p:nvPr>
        </p:nvGraphicFramePr>
        <p:xfrm>
          <a:off x="1371600" y="1706880"/>
          <a:ext cx="10109200" cy="4704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490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51EF-6D98-42E1-B636-88B1B337A43C}"/>
              </a:ext>
            </a:extLst>
          </p:cNvPr>
          <p:cNvSpPr>
            <a:spLocks noGrp="1"/>
          </p:cNvSpPr>
          <p:nvPr>
            <p:ph type="title"/>
          </p:nvPr>
        </p:nvSpPr>
        <p:spPr/>
        <p:txBody>
          <a:bodyPr/>
          <a:lstStyle/>
          <a:p>
            <a:r>
              <a:rPr lang="en-US" dirty="0"/>
              <a:t>Elder Justice Act Reauthorization</a:t>
            </a:r>
          </a:p>
        </p:txBody>
      </p:sp>
      <p:sp>
        <p:nvSpPr>
          <p:cNvPr id="3" name="Content Placeholder 2">
            <a:extLst>
              <a:ext uri="{FF2B5EF4-FFF2-40B4-BE49-F238E27FC236}">
                <a16:creationId xmlns:a16="http://schemas.microsoft.com/office/drawing/2014/main" id="{8D6F32FC-55EE-40E8-89B3-A8C5F4675BB2}"/>
              </a:ext>
            </a:extLst>
          </p:cNvPr>
          <p:cNvSpPr>
            <a:spLocks noGrp="1"/>
          </p:cNvSpPr>
          <p:nvPr>
            <p:ph idx="1"/>
          </p:nvPr>
        </p:nvSpPr>
        <p:spPr/>
        <p:txBody>
          <a:bodyPr/>
          <a:lstStyle/>
          <a:p>
            <a:r>
              <a:rPr lang="en-US" dirty="0"/>
              <a:t>Building off these important funding accomplishments, now we face our biggest advocacy opportunity since the enactment into law of the EJA</a:t>
            </a:r>
          </a:p>
          <a:p>
            <a:r>
              <a:rPr lang="en-US" dirty="0"/>
              <a:t>The Elder Justice Reauthorization and Modernization Act – a $4.2 billion bill to reauthorize the EJA and add new provisions on social isolation, medical-legal partnerships, and nursing home workforce incentives</a:t>
            </a:r>
          </a:p>
          <a:p>
            <a:r>
              <a:rPr lang="en-US" dirty="0"/>
              <a:t>Very fluid at this moment</a:t>
            </a:r>
          </a:p>
          <a:p>
            <a:endParaRPr lang="en-US" dirty="0"/>
          </a:p>
        </p:txBody>
      </p:sp>
    </p:spTree>
    <p:extLst>
      <p:ext uri="{BB962C8B-B14F-4D97-AF65-F5344CB8AC3E}">
        <p14:creationId xmlns:p14="http://schemas.microsoft.com/office/powerpoint/2010/main" val="73059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9F67-2288-41D7-B229-259ED10232D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71A8362-46E7-4210-A14A-4C1C475149D3}"/>
              </a:ext>
            </a:extLst>
          </p:cNvPr>
          <p:cNvSpPr>
            <a:spLocks noGrp="1"/>
          </p:cNvSpPr>
          <p:nvPr>
            <p:ph idx="1"/>
          </p:nvPr>
        </p:nvSpPr>
        <p:spPr/>
        <p:txBody>
          <a:bodyPr/>
          <a:lstStyle/>
          <a:p>
            <a:r>
              <a:rPr lang="en-US" dirty="0"/>
              <a:t>Thank you so much for participating today and for your interest in this topic</a:t>
            </a:r>
          </a:p>
          <a:p>
            <a:r>
              <a:rPr lang="en-US" dirty="0"/>
              <a:t>Would like to thank the Network of the National Library of Medicine and Nancy Patterson for reaching out</a:t>
            </a:r>
          </a:p>
          <a:p>
            <a:r>
              <a:rPr lang="en-US" dirty="0"/>
              <a:t>Going to go through elder abuse statistics and signs AND some elder justice policy today</a:t>
            </a:r>
          </a:p>
        </p:txBody>
      </p:sp>
    </p:spTree>
    <p:extLst>
      <p:ext uri="{BB962C8B-B14F-4D97-AF65-F5344CB8AC3E}">
        <p14:creationId xmlns:p14="http://schemas.microsoft.com/office/powerpoint/2010/main" val="244282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FFB95E-F439-4D03-BA84-D88E7A2BDD75}"/>
              </a:ext>
            </a:extLst>
          </p:cNvPr>
          <p:cNvSpPr>
            <a:spLocks noGrp="1"/>
          </p:cNvSpPr>
          <p:nvPr>
            <p:ph type="title"/>
          </p:nvPr>
        </p:nvSpPr>
        <p:spPr/>
        <p:txBody>
          <a:bodyPr/>
          <a:lstStyle/>
          <a:p>
            <a:r>
              <a:rPr lang="en-US" dirty="0"/>
              <a:t>Elder Abuse Prevention</a:t>
            </a:r>
          </a:p>
        </p:txBody>
      </p:sp>
      <p:pic>
        <p:nvPicPr>
          <p:cNvPr id="5" name="Picture 4" descr="Newspaper headline says: The 0.3 % investment capable of making a difference in elder abuse prevention.">
            <a:extLst>
              <a:ext uri="{FF2B5EF4-FFF2-40B4-BE49-F238E27FC236}">
                <a16:creationId xmlns:a16="http://schemas.microsoft.com/office/drawing/2014/main" id="{20A599F8-8F29-453E-8408-652D30161462}"/>
              </a:ext>
            </a:extLst>
          </p:cNvPr>
          <p:cNvPicPr>
            <a:picLocks noChangeAspect="1"/>
          </p:cNvPicPr>
          <p:nvPr/>
        </p:nvPicPr>
        <p:blipFill rotWithShape="1">
          <a:blip r:embed="rId2"/>
          <a:srcRect l="1000" t="24666" r="53000" b="40963"/>
          <a:stretch/>
        </p:blipFill>
        <p:spPr>
          <a:xfrm>
            <a:off x="318463" y="2113280"/>
            <a:ext cx="11555073" cy="2428240"/>
          </a:xfrm>
          <a:prstGeom prst="rect">
            <a:avLst/>
          </a:prstGeom>
        </p:spPr>
      </p:pic>
    </p:spTree>
    <p:extLst>
      <p:ext uri="{BB962C8B-B14F-4D97-AF65-F5344CB8AC3E}">
        <p14:creationId xmlns:p14="http://schemas.microsoft.com/office/powerpoint/2010/main" val="61199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38B2F-EBE6-4346-B27F-286A9C1C827F}"/>
              </a:ext>
            </a:extLst>
          </p:cNvPr>
          <p:cNvSpPr>
            <a:spLocks noGrp="1"/>
          </p:cNvSpPr>
          <p:nvPr>
            <p:ph type="title"/>
          </p:nvPr>
        </p:nvSpPr>
        <p:spPr/>
        <p:txBody>
          <a:bodyPr/>
          <a:lstStyle/>
          <a:p>
            <a:r>
              <a:rPr lang="en-US" dirty="0"/>
              <a:t>Build Back Better Act</a:t>
            </a:r>
          </a:p>
        </p:txBody>
      </p:sp>
      <p:sp>
        <p:nvSpPr>
          <p:cNvPr id="3" name="Content Placeholder 2">
            <a:extLst>
              <a:ext uri="{FF2B5EF4-FFF2-40B4-BE49-F238E27FC236}">
                <a16:creationId xmlns:a16="http://schemas.microsoft.com/office/drawing/2014/main" id="{7329724D-9C4E-4A88-AA41-AEE493640B6F}"/>
              </a:ext>
            </a:extLst>
          </p:cNvPr>
          <p:cNvSpPr>
            <a:spLocks noGrp="1"/>
          </p:cNvSpPr>
          <p:nvPr>
            <p:ph idx="1"/>
          </p:nvPr>
        </p:nvSpPr>
        <p:spPr/>
        <p:txBody>
          <a:bodyPr/>
          <a:lstStyle/>
          <a:p>
            <a:r>
              <a:rPr lang="en-US" dirty="0"/>
              <a:t>The House included the full bill in its BBB reconciliation legislation, which passed the full House in November</a:t>
            </a:r>
          </a:p>
          <a:p>
            <a:r>
              <a:rPr lang="en-US" dirty="0"/>
              <a:t>The Senate included most of the bill in its December draft legislation</a:t>
            </a:r>
          </a:p>
          <a:p>
            <a:r>
              <a:rPr lang="en-US" dirty="0"/>
              <a:t>No votes have taken place in the Senate yet</a:t>
            </a:r>
          </a:p>
          <a:p>
            <a:endParaRPr lang="en-US" dirty="0"/>
          </a:p>
          <a:p>
            <a:endParaRPr lang="en-US" dirty="0"/>
          </a:p>
        </p:txBody>
      </p:sp>
    </p:spTree>
    <p:extLst>
      <p:ext uri="{BB962C8B-B14F-4D97-AF65-F5344CB8AC3E}">
        <p14:creationId xmlns:p14="http://schemas.microsoft.com/office/powerpoint/2010/main" val="3845706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7CCA-ACF3-45F9-8521-F3BEFDDF23CB}"/>
              </a:ext>
            </a:extLst>
          </p:cNvPr>
          <p:cNvSpPr>
            <a:spLocks noGrp="1"/>
          </p:cNvSpPr>
          <p:nvPr>
            <p:ph type="title"/>
          </p:nvPr>
        </p:nvSpPr>
        <p:spPr/>
        <p:txBody>
          <a:bodyPr/>
          <a:lstStyle/>
          <a:p>
            <a:r>
              <a:rPr lang="en-US" dirty="0"/>
              <a:t>Potential Outcomes</a:t>
            </a:r>
          </a:p>
        </p:txBody>
      </p:sp>
      <p:sp>
        <p:nvSpPr>
          <p:cNvPr id="3" name="Content Placeholder 2">
            <a:extLst>
              <a:ext uri="{FF2B5EF4-FFF2-40B4-BE49-F238E27FC236}">
                <a16:creationId xmlns:a16="http://schemas.microsoft.com/office/drawing/2014/main" id="{B3881967-5BFB-48B5-974E-8917A00E9C88}"/>
              </a:ext>
            </a:extLst>
          </p:cNvPr>
          <p:cNvSpPr>
            <a:spLocks noGrp="1"/>
          </p:cNvSpPr>
          <p:nvPr>
            <p:ph idx="1"/>
          </p:nvPr>
        </p:nvSpPr>
        <p:spPr/>
        <p:txBody>
          <a:bodyPr/>
          <a:lstStyle/>
          <a:p>
            <a:r>
              <a:rPr lang="en-US" dirty="0"/>
              <a:t>While we do not know the outcome yet, we know that elder justice will come out of this process in a way that we can build on it for the future</a:t>
            </a:r>
          </a:p>
          <a:p>
            <a:r>
              <a:rPr lang="en-US" dirty="0"/>
              <a:t>If we in fact do produce and fund an elder justice infrastructure, with old and new programs, that is a strong achievement</a:t>
            </a:r>
          </a:p>
          <a:p>
            <a:r>
              <a:rPr lang="en-US" dirty="0"/>
              <a:t>Especially including the linkage between elder abuse and social isolation</a:t>
            </a:r>
          </a:p>
          <a:p>
            <a:endParaRPr lang="en-US" dirty="0"/>
          </a:p>
        </p:txBody>
      </p:sp>
    </p:spTree>
    <p:extLst>
      <p:ext uri="{BB962C8B-B14F-4D97-AF65-F5344CB8AC3E}">
        <p14:creationId xmlns:p14="http://schemas.microsoft.com/office/powerpoint/2010/main" val="347849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FAAD-6E8F-4AB7-8929-C629A7218370}"/>
              </a:ext>
            </a:extLst>
          </p:cNvPr>
          <p:cNvSpPr>
            <a:spLocks noGrp="1"/>
          </p:cNvSpPr>
          <p:nvPr>
            <p:ph type="title"/>
          </p:nvPr>
        </p:nvSpPr>
        <p:spPr/>
        <p:txBody>
          <a:bodyPr/>
          <a:lstStyle/>
          <a:p>
            <a:r>
              <a:rPr lang="en-US" dirty="0"/>
              <a:t>The Realities</a:t>
            </a:r>
          </a:p>
        </p:txBody>
      </p:sp>
      <p:sp>
        <p:nvSpPr>
          <p:cNvPr id="3" name="Content Placeholder 2">
            <a:extLst>
              <a:ext uri="{FF2B5EF4-FFF2-40B4-BE49-F238E27FC236}">
                <a16:creationId xmlns:a16="http://schemas.microsoft.com/office/drawing/2014/main" id="{EB81ADD1-3394-4DAE-922E-AEC5D969D659}"/>
              </a:ext>
            </a:extLst>
          </p:cNvPr>
          <p:cNvSpPr>
            <a:spLocks noGrp="1"/>
          </p:cNvSpPr>
          <p:nvPr>
            <p:ph idx="1"/>
          </p:nvPr>
        </p:nvSpPr>
        <p:spPr/>
        <p:txBody>
          <a:bodyPr>
            <a:normAutofit/>
          </a:bodyPr>
          <a:lstStyle/>
          <a:p>
            <a:r>
              <a:rPr lang="en-US" dirty="0"/>
              <a:t>What are the realities right now?</a:t>
            </a:r>
          </a:p>
          <a:p>
            <a:r>
              <a:rPr lang="en-US" dirty="0"/>
              <a:t>Inadequate funding until recently for a problem that has festered for decades and grew as older population has grown</a:t>
            </a:r>
          </a:p>
          <a:p>
            <a:r>
              <a:rPr lang="en-US" dirty="0"/>
              <a:t>Lack of adequate education and training on aging issues, including dementia, for those working in prevention, including and especially law enforcement</a:t>
            </a:r>
          </a:p>
          <a:p>
            <a:r>
              <a:rPr lang="en-US" dirty="0"/>
              <a:t>Lack of understanding and support (including financial support) for alternatives to policing, such as multidisciplinary teams, APS, mental health services and legal services </a:t>
            </a:r>
          </a:p>
          <a:p>
            <a:r>
              <a:rPr lang="en-US" dirty="0"/>
              <a:t>Lack of understanding of other methods of resolution such as restorative justice</a:t>
            </a:r>
          </a:p>
          <a:p>
            <a:endParaRPr lang="en-US" dirty="0"/>
          </a:p>
        </p:txBody>
      </p:sp>
    </p:spTree>
    <p:extLst>
      <p:ext uri="{BB962C8B-B14F-4D97-AF65-F5344CB8AC3E}">
        <p14:creationId xmlns:p14="http://schemas.microsoft.com/office/powerpoint/2010/main" val="305410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2B40-D2A4-4EBD-B827-8C8D98D19716}"/>
              </a:ext>
            </a:extLst>
          </p:cNvPr>
          <p:cNvSpPr>
            <a:spLocks noGrp="1"/>
          </p:cNvSpPr>
          <p:nvPr>
            <p:ph type="title"/>
          </p:nvPr>
        </p:nvSpPr>
        <p:spPr/>
        <p:txBody>
          <a:bodyPr/>
          <a:lstStyle/>
          <a:p>
            <a:r>
              <a:rPr lang="en-US" dirty="0"/>
              <a:t>What Must We Do?</a:t>
            </a:r>
          </a:p>
        </p:txBody>
      </p:sp>
      <p:sp>
        <p:nvSpPr>
          <p:cNvPr id="3" name="Content Placeholder 2">
            <a:extLst>
              <a:ext uri="{FF2B5EF4-FFF2-40B4-BE49-F238E27FC236}">
                <a16:creationId xmlns:a16="http://schemas.microsoft.com/office/drawing/2014/main" id="{D1258C9F-9B25-40EF-84C9-32B8FE80E0B4}"/>
              </a:ext>
            </a:extLst>
          </p:cNvPr>
          <p:cNvSpPr>
            <a:spLocks noGrp="1"/>
          </p:cNvSpPr>
          <p:nvPr>
            <p:ph idx="1"/>
          </p:nvPr>
        </p:nvSpPr>
        <p:spPr/>
        <p:txBody>
          <a:bodyPr>
            <a:normAutofit/>
          </a:bodyPr>
          <a:lstStyle/>
          <a:p>
            <a:r>
              <a:rPr lang="en-US" b="1" dirty="0"/>
              <a:t>Intensify the advocacy for more funding—</a:t>
            </a:r>
            <a:r>
              <a:rPr lang="en-US" dirty="0"/>
              <a:t>elder justice is the last frontier in the intergenerational cycle of abuse in the US</a:t>
            </a:r>
          </a:p>
          <a:p>
            <a:pPr lvl="1"/>
            <a:r>
              <a:rPr lang="en-US" dirty="0"/>
              <a:t>Child abuse funding, 1974: $9 billion since enactment</a:t>
            </a:r>
          </a:p>
          <a:p>
            <a:pPr lvl="1"/>
            <a:r>
              <a:rPr lang="en-US" dirty="0"/>
              <a:t>Family/domestic violence funding, 1986: $3 billion since enactment</a:t>
            </a:r>
          </a:p>
          <a:p>
            <a:pPr lvl="1"/>
            <a:r>
              <a:rPr lang="en-US" dirty="0"/>
              <a:t>Violence Against Women Act, 1992: $8 billion since enactment</a:t>
            </a:r>
          </a:p>
          <a:p>
            <a:r>
              <a:rPr lang="en-US" dirty="0"/>
              <a:t>All are important, but elder justice funding is long overdue</a:t>
            </a:r>
          </a:p>
          <a:p>
            <a:r>
              <a:rPr lang="en-US" b="1" dirty="0"/>
              <a:t>Will continued elder justice funding begin from 2020 onward?</a:t>
            </a:r>
          </a:p>
        </p:txBody>
      </p:sp>
    </p:spTree>
    <p:extLst>
      <p:ext uri="{BB962C8B-B14F-4D97-AF65-F5344CB8AC3E}">
        <p14:creationId xmlns:p14="http://schemas.microsoft.com/office/powerpoint/2010/main" val="3355841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9CDE-24E4-43F0-B9A8-5142B1A606FF}"/>
              </a:ext>
            </a:extLst>
          </p:cNvPr>
          <p:cNvSpPr>
            <a:spLocks noGrp="1"/>
          </p:cNvSpPr>
          <p:nvPr>
            <p:ph type="title"/>
          </p:nvPr>
        </p:nvSpPr>
        <p:spPr/>
        <p:txBody>
          <a:bodyPr/>
          <a:lstStyle/>
          <a:p>
            <a:r>
              <a:rPr lang="en-US" dirty="0"/>
              <a:t>What Must We Do? (cont.)</a:t>
            </a:r>
          </a:p>
        </p:txBody>
      </p:sp>
      <p:sp>
        <p:nvSpPr>
          <p:cNvPr id="3" name="Content Placeholder 2">
            <a:extLst>
              <a:ext uri="{FF2B5EF4-FFF2-40B4-BE49-F238E27FC236}">
                <a16:creationId xmlns:a16="http://schemas.microsoft.com/office/drawing/2014/main" id="{7B1E5575-AF0D-4326-85BD-722E122BE989}"/>
              </a:ext>
            </a:extLst>
          </p:cNvPr>
          <p:cNvSpPr>
            <a:spLocks noGrp="1"/>
          </p:cNvSpPr>
          <p:nvPr>
            <p:ph idx="1"/>
          </p:nvPr>
        </p:nvSpPr>
        <p:spPr/>
        <p:txBody>
          <a:bodyPr/>
          <a:lstStyle/>
          <a:p>
            <a:r>
              <a:rPr lang="en-US" dirty="0"/>
              <a:t>Support bills and related efforts that strike hardest at perpetrators, especially scam artists here and overseas</a:t>
            </a:r>
          </a:p>
          <a:p>
            <a:r>
              <a:rPr lang="en-US" dirty="0"/>
              <a:t>Enhance knowledge and improve training of law enforcement</a:t>
            </a:r>
          </a:p>
          <a:p>
            <a:r>
              <a:rPr lang="en-US" dirty="0"/>
              <a:t>Support data collection that captures the specific impact of elder abuse on persons of color, including indigenous people, LGBT people, and women</a:t>
            </a:r>
          </a:p>
          <a:p>
            <a:r>
              <a:rPr lang="en-US" dirty="0"/>
              <a:t>Stay involved with us!</a:t>
            </a:r>
          </a:p>
          <a:p>
            <a:endParaRPr lang="en-US" dirty="0"/>
          </a:p>
        </p:txBody>
      </p:sp>
    </p:spTree>
    <p:extLst>
      <p:ext uri="{BB962C8B-B14F-4D97-AF65-F5344CB8AC3E}">
        <p14:creationId xmlns:p14="http://schemas.microsoft.com/office/powerpoint/2010/main" val="164816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08" y="2960077"/>
            <a:ext cx="6260123" cy="1485900"/>
          </a:xfrm>
        </p:spPr>
        <p:txBody>
          <a:bodyPr/>
          <a:lstStyle/>
          <a:p>
            <a:r>
              <a:rPr lang="en-US" dirty="0"/>
              <a:t>Questions?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5162-325D-4E4C-8E45-CB2D90FC7AAD}"/>
              </a:ext>
            </a:extLst>
          </p:cNvPr>
          <p:cNvSpPr>
            <a:spLocks noGrp="1"/>
          </p:cNvSpPr>
          <p:nvPr>
            <p:ph type="title"/>
          </p:nvPr>
        </p:nvSpPr>
        <p:spPr>
          <a:xfrm>
            <a:off x="1478132" y="390263"/>
            <a:ext cx="9601200" cy="921327"/>
          </a:xfrm>
        </p:spPr>
        <p:txBody>
          <a:bodyPr/>
          <a:lstStyle/>
          <a:p>
            <a:r>
              <a:rPr lang="en-US" dirty="0"/>
              <a:t>Resources &amp; MLA CE</a:t>
            </a:r>
          </a:p>
        </p:txBody>
      </p:sp>
      <p:sp>
        <p:nvSpPr>
          <p:cNvPr id="3" name="Content Placeholder 2">
            <a:extLst>
              <a:ext uri="{FF2B5EF4-FFF2-40B4-BE49-F238E27FC236}">
                <a16:creationId xmlns:a16="http://schemas.microsoft.com/office/drawing/2014/main" id="{D5AA65B0-08CB-4BE1-A34D-E7EB51CCD384}"/>
              </a:ext>
            </a:extLst>
          </p:cNvPr>
          <p:cNvSpPr>
            <a:spLocks noGrp="1"/>
          </p:cNvSpPr>
          <p:nvPr>
            <p:ph idx="1"/>
          </p:nvPr>
        </p:nvSpPr>
        <p:spPr>
          <a:xfrm>
            <a:off x="1371600" y="1937380"/>
            <a:ext cx="9601200" cy="3581400"/>
          </a:xfrm>
        </p:spPr>
        <p:txBody>
          <a:bodyPr>
            <a:normAutofit fontScale="92500" lnSpcReduction="10000"/>
          </a:bodyPr>
          <a:lstStyle/>
          <a:p>
            <a:r>
              <a:rPr lang="en-US" dirty="0"/>
              <a:t>Elder Justice Coalition: </a:t>
            </a:r>
            <a:r>
              <a:rPr lang="en-US" dirty="0">
                <a:hlinkClick r:id="rId3"/>
              </a:rPr>
              <a:t>http://elderjusticecoalition.com</a:t>
            </a:r>
            <a:r>
              <a:rPr lang="en-US" dirty="0"/>
              <a:t> </a:t>
            </a:r>
          </a:p>
          <a:p>
            <a:r>
              <a:rPr lang="en-US" dirty="0"/>
              <a:t>EJC sign-up: </a:t>
            </a:r>
            <a:r>
              <a:rPr lang="en-US" dirty="0">
                <a:hlinkClick r:id="rId4"/>
              </a:rPr>
              <a:t>http://bit.ly/EJClist</a:t>
            </a:r>
            <a:r>
              <a:rPr lang="en-US" dirty="0"/>
              <a:t> </a:t>
            </a:r>
          </a:p>
          <a:p>
            <a:r>
              <a:rPr lang="en-US" dirty="0"/>
              <a:t>EJC Twitter: </a:t>
            </a:r>
            <a:r>
              <a:rPr lang="en-US" dirty="0">
                <a:hlinkClick r:id="rId5"/>
              </a:rPr>
              <a:t>@elderjustice</a:t>
            </a:r>
            <a:endParaRPr lang="en-US" dirty="0"/>
          </a:p>
          <a:p>
            <a:r>
              <a:rPr lang="en-US" dirty="0"/>
              <a:t>EJC Facebook: </a:t>
            </a:r>
            <a:r>
              <a:rPr lang="en-US" dirty="0">
                <a:hlinkClick r:id="rId6"/>
              </a:rPr>
              <a:t>http://facebook.com/elderjustice</a:t>
            </a:r>
            <a:r>
              <a:rPr lang="en-US" dirty="0"/>
              <a:t> </a:t>
            </a:r>
          </a:p>
          <a:p>
            <a:r>
              <a:rPr lang="en-US" dirty="0"/>
              <a:t>Administration for Community Living (ACL): </a:t>
            </a:r>
            <a:r>
              <a:rPr lang="en-US" dirty="0">
                <a:hlinkClick r:id="rId7"/>
              </a:rPr>
              <a:t>http://acl.gov</a:t>
            </a:r>
            <a:r>
              <a:rPr lang="en-US" dirty="0"/>
              <a:t> </a:t>
            </a:r>
          </a:p>
          <a:p>
            <a:r>
              <a:rPr lang="en-US" dirty="0"/>
              <a:t>DOJ Elder Justice: </a:t>
            </a:r>
            <a:r>
              <a:rPr lang="en-US" dirty="0">
                <a:hlinkClick r:id="rId8"/>
              </a:rPr>
              <a:t>http://justice.gov/elderjustice</a:t>
            </a:r>
            <a:endParaRPr lang="en-US" dirty="0"/>
          </a:p>
          <a:p>
            <a:r>
              <a:rPr lang="en-US" dirty="0"/>
              <a:t>National Center on Elder Abuse: </a:t>
            </a:r>
            <a:r>
              <a:rPr lang="en-US" dirty="0">
                <a:hlinkClick r:id="rId9"/>
              </a:rPr>
              <a:t>https://ncea.acl.gov/</a:t>
            </a:r>
            <a:endParaRPr lang="en-US" dirty="0"/>
          </a:p>
          <a:p>
            <a:r>
              <a:rPr lang="en-US" dirty="0">
                <a:hlinkClick r:id="rId10"/>
              </a:rPr>
              <a:t>bob@elderjusticecoalition.com</a:t>
            </a:r>
            <a:r>
              <a:rPr lang="en-US" dirty="0"/>
              <a:t>  </a:t>
            </a:r>
          </a:p>
          <a:p>
            <a:r>
              <a:rPr lang="en-US" dirty="0">
                <a:hlinkClick r:id="rId11"/>
              </a:rPr>
              <a:t>meredith@elderjusticecoalition.com</a:t>
            </a:r>
            <a:r>
              <a:rPr lang="en-US" dirty="0"/>
              <a:t> </a:t>
            </a:r>
          </a:p>
        </p:txBody>
      </p:sp>
    </p:spTree>
    <p:extLst>
      <p:ext uri="{BB962C8B-B14F-4D97-AF65-F5344CB8AC3E}">
        <p14:creationId xmlns:p14="http://schemas.microsoft.com/office/powerpoint/2010/main" val="10656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0EFB2-13F3-4E86-BCE0-BAC847C2A348}"/>
              </a:ext>
            </a:extLst>
          </p:cNvPr>
          <p:cNvSpPr>
            <a:spLocks noGrp="1"/>
          </p:cNvSpPr>
          <p:nvPr>
            <p:ph type="title"/>
          </p:nvPr>
        </p:nvSpPr>
        <p:spPr/>
        <p:txBody>
          <a:bodyPr/>
          <a:lstStyle/>
          <a:p>
            <a:r>
              <a:rPr lang="en-US" dirty="0"/>
              <a:t>The Elder Justice Coalition</a:t>
            </a:r>
          </a:p>
        </p:txBody>
      </p:sp>
      <p:sp>
        <p:nvSpPr>
          <p:cNvPr id="5" name="Content Placeholder 4">
            <a:extLst>
              <a:ext uri="{FF2B5EF4-FFF2-40B4-BE49-F238E27FC236}">
                <a16:creationId xmlns:a16="http://schemas.microsoft.com/office/drawing/2014/main" id="{A03B1331-2EA3-4A55-95F5-E7610E5F1754}"/>
              </a:ext>
            </a:extLst>
          </p:cNvPr>
          <p:cNvSpPr>
            <a:spLocks noGrp="1"/>
          </p:cNvSpPr>
          <p:nvPr>
            <p:ph idx="1"/>
          </p:nvPr>
        </p:nvSpPr>
        <p:spPr/>
        <p:txBody>
          <a:bodyPr/>
          <a:lstStyle/>
          <a:p>
            <a:r>
              <a:rPr lang="en-US" dirty="0"/>
              <a:t>19 years old this year, formed in 2003 to support the Elder Justice Act</a:t>
            </a:r>
          </a:p>
          <a:p>
            <a:r>
              <a:rPr lang="en-US" dirty="0"/>
              <a:t>Bipartisan policy-oriented group of 3,000 members from national, state and local organizations and individuals</a:t>
            </a:r>
          </a:p>
          <a:p>
            <a:r>
              <a:rPr lang="en-US" dirty="0"/>
              <a:t>National voice promoting elder justice by preventing elder abuse</a:t>
            </a:r>
          </a:p>
          <a:p>
            <a:r>
              <a:rPr lang="en-US" dirty="0"/>
              <a:t>Focus is Congress and the Administration</a:t>
            </a:r>
          </a:p>
          <a:p>
            <a:endParaRPr lang="en-US" dirty="0"/>
          </a:p>
        </p:txBody>
      </p:sp>
    </p:spTree>
    <p:extLst>
      <p:ext uri="{BB962C8B-B14F-4D97-AF65-F5344CB8AC3E}">
        <p14:creationId xmlns:p14="http://schemas.microsoft.com/office/powerpoint/2010/main" val="277166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4B6-486D-4B13-AB1D-E9270A36236A}"/>
              </a:ext>
            </a:extLst>
          </p:cNvPr>
          <p:cNvSpPr>
            <a:spLocks noGrp="1"/>
          </p:cNvSpPr>
          <p:nvPr>
            <p:ph type="title"/>
          </p:nvPr>
        </p:nvSpPr>
        <p:spPr/>
        <p:txBody>
          <a:bodyPr/>
          <a:lstStyle/>
          <a:p>
            <a:r>
              <a:rPr lang="en-US" dirty="0"/>
              <a:t>What Is Elder Abuse?</a:t>
            </a:r>
          </a:p>
        </p:txBody>
      </p:sp>
      <p:sp>
        <p:nvSpPr>
          <p:cNvPr id="3" name="Content Placeholder 2">
            <a:extLst>
              <a:ext uri="{FF2B5EF4-FFF2-40B4-BE49-F238E27FC236}">
                <a16:creationId xmlns:a16="http://schemas.microsoft.com/office/drawing/2014/main" id="{A452437B-2DBB-4181-B340-548618B431AE}"/>
              </a:ext>
            </a:extLst>
          </p:cNvPr>
          <p:cNvSpPr>
            <a:spLocks noGrp="1"/>
          </p:cNvSpPr>
          <p:nvPr>
            <p:ph idx="1"/>
          </p:nvPr>
        </p:nvSpPr>
        <p:spPr/>
        <p:txBody>
          <a:bodyPr/>
          <a:lstStyle/>
          <a:p>
            <a:r>
              <a:rPr lang="en-US" dirty="0"/>
              <a:t>The Elder Justice Roadmap defines it as “physical, sexual, or psychological abuse, as well as neglect, abandonment, and financial exploitation of an older person by another person or entity, that occurs in any setting (e.g. home, community, or facility), either in a relationship where there is an expectation of trust and/or when an older person is targeted based on age or disability.”</a:t>
            </a:r>
          </a:p>
          <a:p>
            <a:r>
              <a:rPr lang="en-US" dirty="0"/>
              <a:t>Often occurs when a person of trust to an older person violates that trust</a:t>
            </a:r>
          </a:p>
          <a:p>
            <a:r>
              <a:rPr lang="en-US" dirty="0"/>
              <a:t>Two most prevalent kinds: financial exploitation/fraud and self-neglect</a:t>
            </a:r>
          </a:p>
        </p:txBody>
      </p:sp>
    </p:spTree>
    <p:extLst>
      <p:ext uri="{BB962C8B-B14F-4D97-AF65-F5344CB8AC3E}">
        <p14:creationId xmlns:p14="http://schemas.microsoft.com/office/powerpoint/2010/main" val="278124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953D49-7BFD-4CFC-B857-8BB10AA61472}"/>
              </a:ext>
            </a:extLst>
          </p:cNvPr>
          <p:cNvSpPr>
            <a:spLocks noGrp="1"/>
          </p:cNvSpPr>
          <p:nvPr>
            <p:ph type="title"/>
          </p:nvPr>
        </p:nvSpPr>
        <p:spPr/>
        <p:txBody>
          <a:bodyPr/>
          <a:lstStyle/>
          <a:p>
            <a:r>
              <a:rPr lang="en-US" dirty="0"/>
              <a:t>Risk Factors</a:t>
            </a:r>
          </a:p>
        </p:txBody>
      </p:sp>
      <p:sp>
        <p:nvSpPr>
          <p:cNvPr id="3" name="Content Placeholder 2">
            <a:extLst>
              <a:ext uri="{FF2B5EF4-FFF2-40B4-BE49-F238E27FC236}">
                <a16:creationId xmlns:a16="http://schemas.microsoft.com/office/drawing/2014/main" id="{AFDEF9DD-66AA-4240-8678-843D4C456F90}"/>
              </a:ext>
            </a:extLst>
          </p:cNvPr>
          <p:cNvSpPr>
            <a:spLocks noGrp="1"/>
          </p:cNvSpPr>
          <p:nvPr>
            <p:ph idx="1"/>
          </p:nvPr>
        </p:nvSpPr>
        <p:spPr/>
        <p:txBody>
          <a:bodyPr>
            <a:normAutofit/>
          </a:bodyPr>
          <a:lstStyle/>
          <a:p>
            <a:r>
              <a:rPr lang="en-US" dirty="0"/>
              <a:t>Average victim is older woman living alone between 75 and 80—today almost half of women over 75 live alone</a:t>
            </a:r>
          </a:p>
          <a:p>
            <a:r>
              <a:rPr lang="en-US" dirty="0"/>
              <a:t>Other risk factors:</a:t>
            </a:r>
          </a:p>
          <a:p>
            <a:pPr lvl="1"/>
            <a:r>
              <a:rPr lang="en-US" dirty="0"/>
              <a:t>Living with family members other than a spouse</a:t>
            </a:r>
          </a:p>
          <a:p>
            <a:pPr lvl="1"/>
            <a:r>
              <a:rPr lang="en-US" dirty="0"/>
              <a:t>Having a disability and/or poor health</a:t>
            </a:r>
          </a:p>
          <a:p>
            <a:pPr lvl="1"/>
            <a:r>
              <a:rPr lang="en-US" dirty="0"/>
              <a:t>Having dementia</a:t>
            </a:r>
          </a:p>
          <a:p>
            <a:pPr lvl="1"/>
            <a:r>
              <a:rPr lang="en-US" dirty="0"/>
              <a:t>Being lower-income</a:t>
            </a:r>
          </a:p>
          <a:p>
            <a:pPr lvl="1"/>
            <a:r>
              <a:rPr lang="en-US" dirty="0"/>
              <a:t>Being a minority</a:t>
            </a:r>
          </a:p>
          <a:p>
            <a:pPr lvl="2"/>
            <a:endParaRPr lang="en-US" dirty="0"/>
          </a:p>
        </p:txBody>
      </p:sp>
    </p:spTree>
    <p:extLst>
      <p:ext uri="{BB962C8B-B14F-4D97-AF65-F5344CB8AC3E}">
        <p14:creationId xmlns:p14="http://schemas.microsoft.com/office/powerpoint/2010/main" val="144407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48BE-3E16-4C25-A224-49086CE255F6}"/>
              </a:ext>
            </a:extLst>
          </p:cNvPr>
          <p:cNvSpPr>
            <a:spLocks noGrp="1"/>
          </p:cNvSpPr>
          <p:nvPr>
            <p:ph type="title"/>
          </p:nvPr>
        </p:nvSpPr>
        <p:spPr/>
        <p:txBody>
          <a:bodyPr/>
          <a:lstStyle/>
          <a:p>
            <a:r>
              <a:rPr lang="en-US" dirty="0"/>
              <a:t>State of the Problem</a:t>
            </a:r>
          </a:p>
        </p:txBody>
      </p:sp>
      <p:sp>
        <p:nvSpPr>
          <p:cNvPr id="3" name="Content Placeholder 2">
            <a:extLst>
              <a:ext uri="{FF2B5EF4-FFF2-40B4-BE49-F238E27FC236}">
                <a16:creationId xmlns:a16="http://schemas.microsoft.com/office/drawing/2014/main" id="{B7BA15A4-7BA2-4AE8-8557-05048063E5AA}"/>
              </a:ext>
            </a:extLst>
          </p:cNvPr>
          <p:cNvSpPr>
            <a:spLocks noGrp="1"/>
          </p:cNvSpPr>
          <p:nvPr>
            <p:ph idx="1"/>
          </p:nvPr>
        </p:nvSpPr>
        <p:spPr/>
        <p:txBody>
          <a:bodyPr>
            <a:normAutofit/>
          </a:bodyPr>
          <a:lstStyle/>
          <a:p>
            <a:r>
              <a:rPr lang="en-US" dirty="0"/>
              <a:t>Justice Department figures say one in ten older adults are victims of elder abuse</a:t>
            </a:r>
          </a:p>
          <a:p>
            <a:r>
              <a:rPr lang="en-US" dirty="0"/>
              <a:t>We also know from reports that victims of financial elder abuse lose at least $3 billion a year, with other reports suggesting dramatically higher losses</a:t>
            </a:r>
          </a:p>
          <a:p>
            <a:r>
              <a:rPr lang="en-US" dirty="0"/>
              <a:t>Much abuse and neglect occurs in community settings, because that’s where most older adults reside – but there’s still a pervasive issue of abuse and neglect in nursing home settings</a:t>
            </a:r>
          </a:p>
          <a:p>
            <a:r>
              <a:rPr lang="en-US" dirty="0"/>
              <a:t>A 2018 GAO report showed that abuse deficiencies in nursing homes more than doubled between 2013 and 2017 even as the population of residents declined</a:t>
            </a:r>
          </a:p>
          <a:p>
            <a:endParaRPr lang="en-US" dirty="0"/>
          </a:p>
          <a:p>
            <a:endParaRPr lang="en-US" dirty="0"/>
          </a:p>
        </p:txBody>
      </p:sp>
    </p:spTree>
    <p:extLst>
      <p:ext uri="{BB962C8B-B14F-4D97-AF65-F5344CB8AC3E}">
        <p14:creationId xmlns:p14="http://schemas.microsoft.com/office/powerpoint/2010/main" val="320438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8774-9B4D-44FB-A9E6-E4211F69FEFB}"/>
              </a:ext>
            </a:extLst>
          </p:cNvPr>
          <p:cNvSpPr>
            <a:spLocks noGrp="1"/>
          </p:cNvSpPr>
          <p:nvPr>
            <p:ph type="title"/>
          </p:nvPr>
        </p:nvSpPr>
        <p:spPr/>
        <p:txBody>
          <a:bodyPr/>
          <a:lstStyle/>
          <a:p>
            <a:r>
              <a:rPr lang="en-US" dirty="0"/>
              <a:t>State of the Problem (cont.)</a:t>
            </a:r>
          </a:p>
        </p:txBody>
      </p:sp>
      <p:sp>
        <p:nvSpPr>
          <p:cNvPr id="3" name="Content Placeholder 2">
            <a:extLst>
              <a:ext uri="{FF2B5EF4-FFF2-40B4-BE49-F238E27FC236}">
                <a16:creationId xmlns:a16="http://schemas.microsoft.com/office/drawing/2014/main" id="{8C1D4252-97A5-4A34-A7E0-7DAD18129366}"/>
              </a:ext>
            </a:extLst>
          </p:cNvPr>
          <p:cNvSpPr>
            <a:spLocks noGrp="1"/>
          </p:cNvSpPr>
          <p:nvPr>
            <p:ph idx="1"/>
          </p:nvPr>
        </p:nvSpPr>
        <p:spPr/>
        <p:txBody>
          <a:bodyPr>
            <a:normAutofit/>
          </a:bodyPr>
          <a:lstStyle/>
          <a:p>
            <a:r>
              <a:rPr lang="en-US" dirty="0"/>
              <a:t>Per the FBI Internet Crime Complaint Center, people over age 60 made up the majority of US cybercrime victims in 2019 (105,000) and accounted for the most losses ($967 million) – an average of nearly $10,000 per victim</a:t>
            </a:r>
          </a:p>
          <a:p>
            <a:r>
              <a:rPr lang="en-US" dirty="0"/>
              <a:t>n 2020, according to the Federal Trade Commission and the Senate Special Committee on Aging:</a:t>
            </a:r>
          </a:p>
          <a:p>
            <a:r>
              <a:rPr lang="en-US" dirty="0"/>
              <a:t>Older adults lost at least $602 million to fraud, scams and financial exploitation schemes</a:t>
            </a:r>
          </a:p>
          <a:p>
            <a:pPr lvl="1"/>
            <a:r>
              <a:rPr lang="en-US" dirty="0"/>
              <a:t>Older adults lost $100 million to covid-19 related fraud alone</a:t>
            </a:r>
          </a:p>
          <a:p>
            <a:r>
              <a:rPr lang="en-US" dirty="0"/>
              <a:t>Most common covid-19 scams are those involving contact tracing, virus and antibody test kits, vaccines and other miracle cures</a:t>
            </a:r>
          </a:p>
        </p:txBody>
      </p:sp>
    </p:spTree>
    <p:extLst>
      <p:ext uri="{BB962C8B-B14F-4D97-AF65-F5344CB8AC3E}">
        <p14:creationId xmlns:p14="http://schemas.microsoft.com/office/powerpoint/2010/main" val="395594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D8BC-38C7-438D-84E5-EB3909C5356D}"/>
              </a:ext>
            </a:extLst>
          </p:cNvPr>
          <p:cNvSpPr>
            <a:spLocks noGrp="1"/>
          </p:cNvSpPr>
          <p:nvPr>
            <p:ph type="title"/>
          </p:nvPr>
        </p:nvSpPr>
        <p:spPr/>
        <p:txBody>
          <a:bodyPr/>
          <a:lstStyle/>
          <a:p>
            <a:r>
              <a:rPr lang="en-US" dirty="0"/>
              <a:t>The Consequences</a:t>
            </a:r>
          </a:p>
        </p:txBody>
      </p:sp>
      <p:sp>
        <p:nvSpPr>
          <p:cNvPr id="3" name="Content Placeholder 2">
            <a:extLst>
              <a:ext uri="{FF2B5EF4-FFF2-40B4-BE49-F238E27FC236}">
                <a16:creationId xmlns:a16="http://schemas.microsoft.com/office/drawing/2014/main" id="{7B5ECB87-0F02-4720-A9FC-CAD55DF00A7F}"/>
              </a:ext>
            </a:extLst>
          </p:cNvPr>
          <p:cNvSpPr>
            <a:spLocks noGrp="1"/>
          </p:cNvSpPr>
          <p:nvPr>
            <p:ph idx="1"/>
          </p:nvPr>
        </p:nvSpPr>
        <p:spPr/>
        <p:txBody>
          <a:bodyPr/>
          <a:lstStyle/>
          <a:p>
            <a:r>
              <a:rPr lang="en-US" dirty="0"/>
              <a:t>Elder abuse can have several physical, emotional and financial effects on an older adult</a:t>
            </a:r>
          </a:p>
          <a:p>
            <a:pPr lvl="1"/>
            <a:r>
              <a:rPr lang="en-US" dirty="0"/>
              <a:t>Many victims suffer physical injuries, which can lead to premature death and make existing health problems worse</a:t>
            </a:r>
          </a:p>
          <a:p>
            <a:pPr lvl="1"/>
            <a:r>
              <a:rPr lang="en-US" dirty="0"/>
              <a:t>Victims may have problems with trust and be wary of others</a:t>
            </a:r>
          </a:p>
          <a:p>
            <a:pPr lvl="1"/>
            <a:r>
              <a:rPr lang="en-US" dirty="0"/>
              <a:t>Victims may lose their life savings to scammers</a:t>
            </a:r>
          </a:p>
        </p:txBody>
      </p:sp>
    </p:spTree>
    <p:extLst>
      <p:ext uri="{BB962C8B-B14F-4D97-AF65-F5344CB8AC3E}">
        <p14:creationId xmlns:p14="http://schemas.microsoft.com/office/powerpoint/2010/main" val="47376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B900-47A5-46DB-9F14-38164C0A4481}"/>
              </a:ext>
            </a:extLst>
          </p:cNvPr>
          <p:cNvSpPr>
            <a:spLocks noGrp="1"/>
          </p:cNvSpPr>
          <p:nvPr>
            <p:ph type="title"/>
          </p:nvPr>
        </p:nvSpPr>
        <p:spPr/>
        <p:txBody>
          <a:bodyPr>
            <a:normAutofit/>
          </a:bodyPr>
          <a:lstStyle/>
          <a:p>
            <a:r>
              <a:rPr lang="en-US" dirty="0"/>
              <a:t>Elder Abuse: It Affects Everyone</a:t>
            </a:r>
          </a:p>
        </p:txBody>
      </p:sp>
      <p:sp>
        <p:nvSpPr>
          <p:cNvPr id="3" name="Content Placeholder 2">
            <a:extLst>
              <a:ext uri="{FF2B5EF4-FFF2-40B4-BE49-F238E27FC236}">
                <a16:creationId xmlns:a16="http://schemas.microsoft.com/office/drawing/2014/main" id="{9EB3095D-B715-420E-861C-65DDA45A9027}"/>
              </a:ext>
            </a:extLst>
          </p:cNvPr>
          <p:cNvSpPr>
            <a:spLocks noGrp="1"/>
          </p:cNvSpPr>
          <p:nvPr>
            <p:ph idx="1"/>
          </p:nvPr>
        </p:nvSpPr>
        <p:spPr/>
        <p:txBody>
          <a:bodyPr>
            <a:normAutofit/>
          </a:bodyPr>
          <a:lstStyle/>
          <a:p>
            <a:r>
              <a:rPr lang="en-US" dirty="0"/>
              <a:t>Elder abuse affects people from all walks of life—even celebrities</a:t>
            </a:r>
          </a:p>
          <a:p>
            <a:r>
              <a:rPr lang="en-US" dirty="0"/>
              <a:t>Brooke Astor, at the time 101 years old, from a famous wealthy family—case filed by grandson Philip Marshall against his own father and father’s lawyer charging various forms of elder financial abuse</a:t>
            </a:r>
          </a:p>
          <a:p>
            <a:r>
              <a:rPr lang="en-US" dirty="0"/>
              <a:t>Mickey Rooney was a victim of financial elder abuse committed by his stepson—he had the courage to tell his story to the Senate and helped get legislation passed</a:t>
            </a:r>
          </a:p>
          <a:p>
            <a:r>
              <a:rPr lang="en-US" dirty="0"/>
              <a:t>Most recent case was Stan Lee—business manager had charges of fiduciary elder abuse, false imprisonment, grand theft</a:t>
            </a:r>
          </a:p>
        </p:txBody>
      </p:sp>
    </p:spTree>
    <p:extLst>
      <p:ext uri="{BB962C8B-B14F-4D97-AF65-F5344CB8AC3E}">
        <p14:creationId xmlns:p14="http://schemas.microsoft.com/office/powerpoint/2010/main" val="1936713025"/>
      </p:ext>
    </p:extLst>
  </p:cSld>
  <p:clrMapOvr>
    <a:masterClrMapping/>
  </p:clrMapOvr>
</p:sld>
</file>

<file path=ppt/theme/theme1.xml><?xml version="1.0" encoding="utf-8"?>
<a:theme xmlns:a="http://schemas.openxmlformats.org/drawingml/2006/main" name="Crop">
  <a:themeElements>
    <a:clrScheme name="Custom 1">
      <a:dk1>
        <a:srgbClr val="632E62"/>
      </a:dk1>
      <a:lt1>
        <a:sysClr val="window" lastClr="FFFFFF"/>
      </a:lt1>
      <a:dk2>
        <a:srgbClr val="632E62"/>
      </a:dk2>
      <a:lt2>
        <a:srgbClr val="FFFFFF"/>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4E5E7B4F-C611-4D66-A23E-AE327C190416}" vid="{591320C8-A445-450A-B2A2-38DFEDDCD9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65</TotalTime>
  <Words>1747</Words>
  <Application>Microsoft Office PowerPoint</Application>
  <PresentationFormat>Widescreen</PresentationFormat>
  <Paragraphs>141</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Calibri</vt:lpstr>
      <vt:lpstr>Franklin Gothic Book</vt:lpstr>
      <vt:lpstr>Crop</vt:lpstr>
      <vt:lpstr>Elder Justice Explained: What It Is and How You Can Help</vt:lpstr>
      <vt:lpstr>Introduction</vt:lpstr>
      <vt:lpstr>The Elder Justice Coalition</vt:lpstr>
      <vt:lpstr>What Is Elder Abuse?</vt:lpstr>
      <vt:lpstr>Risk Factors</vt:lpstr>
      <vt:lpstr>State of the Problem</vt:lpstr>
      <vt:lpstr>State of the Problem (cont.)</vt:lpstr>
      <vt:lpstr>The Consequences</vt:lpstr>
      <vt:lpstr>Elder Abuse: It Affects Everyone</vt:lpstr>
      <vt:lpstr>What If I Suspect Elder Abuse?</vt:lpstr>
      <vt:lpstr>History of Federal Response Efforts</vt:lpstr>
      <vt:lpstr>Elder Justice Act</vt:lpstr>
      <vt:lpstr>Other Problems Faced</vt:lpstr>
      <vt:lpstr>An Important Threshold</vt:lpstr>
      <vt:lpstr>The Funding Issue</vt:lpstr>
      <vt:lpstr>A Sudden Change</vt:lpstr>
      <vt:lpstr>The American Rescue Plan</vt:lpstr>
      <vt:lpstr>EJA Funding Increases Over the Years</vt:lpstr>
      <vt:lpstr>Elder Justice Act Reauthorization</vt:lpstr>
      <vt:lpstr>Elder Abuse Prevention</vt:lpstr>
      <vt:lpstr>Build Back Better Act</vt:lpstr>
      <vt:lpstr>Potential Outcomes</vt:lpstr>
      <vt:lpstr>The Realities</vt:lpstr>
      <vt:lpstr>What Must We Do?</vt:lpstr>
      <vt:lpstr>What Must We Do? (cont.)</vt:lpstr>
      <vt:lpstr>Questions?</vt:lpstr>
      <vt:lpstr>Resources &amp; MLA 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Ponder Whitmire</dc:creator>
  <cp:lastModifiedBy>Rebecca Brown</cp:lastModifiedBy>
  <cp:revision>8</cp:revision>
  <dcterms:created xsi:type="dcterms:W3CDTF">2022-01-12T16:15:51Z</dcterms:created>
  <dcterms:modified xsi:type="dcterms:W3CDTF">2022-01-12T20:18:00Z</dcterms:modified>
</cp:coreProperties>
</file>