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56" r:id="rId5"/>
    <p:sldId id="264" r:id="rId6"/>
    <p:sldId id="272" r:id="rId7"/>
    <p:sldId id="257" r:id="rId8"/>
    <p:sldId id="291" r:id="rId9"/>
    <p:sldId id="289" r:id="rId10"/>
    <p:sldId id="258" r:id="rId11"/>
    <p:sldId id="273" r:id="rId12"/>
    <p:sldId id="274" r:id="rId13"/>
    <p:sldId id="290" r:id="rId14"/>
    <p:sldId id="294" r:id="rId15"/>
    <p:sldId id="262" r:id="rId16"/>
    <p:sldId id="279" r:id="rId17"/>
    <p:sldId id="280" r:id="rId18"/>
    <p:sldId id="283" r:id="rId19"/>
    <p:sldId id="284" r:id="rId20"/>
    <p:sldId id="292" r:id="rId21"/>
    <p:sldId id="276" r:id="rId22"/>
    <p:sldId id="286" r:id="rId23"/>
    <p:sldId id="287" r:id="rId24"/>
    <p:sldId id="297" r:id="rId25"/>
    <p:sldId id="288" r:id="rId26"/>
    <p:sldId id="293" r:id="rId27"/>
    <p:sldId id="295" r:id="rId28"/>
    <p:sldId id="277" r:id="rId29"/>
    <p:sldId id="278" r:id="rId30"/>
    <p:sldId id="271" r:id="rId31"/>
    <p:sldId id="298"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89"/>
    <p:restoredTop sz="77763" autoAdjust="0"/>
  </p:normalViewPr>
  <p:slideViewPr>
    <p:cSldViewPr snapToGrid="0">
      <p:cViewPr varScale="1">
        <p:scale>
          <a:sx n="100" d="100"/>
          <a:sy n="100" d="100"/>
        </p:scale>
        <p:origin x="208"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5/9/22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5/9/22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3985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Pronounciation</a:t>
            </a:r>
            <a:r>
              <a:rPr lang="en-US" dirty="0"/>
              <a:t>: </a:t>
            </a:r>
            <a:r>
              <a:rPr lang="en-US" dirty="0" err="1"/>
              <a:t>woy-chik</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231898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recap of sessions.</a:t>
            </a:r>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76294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Austere presentation: black and white on ethical issues.</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60681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4.30</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49671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Raphael Warnock vs Kelly Loeffler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Researchers looked at how the algorithm, which automatically edited photos to focus on people’s faces, dealt with a variety of different people and saw evidence that Muslims, people with disabilities and older people faced similar discrimination. The same artificial intelligence had learned to ignore people with white or gray hair, who wore headscarves for religious or other reasons, or who used wheelchairs, researchers said.</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18524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 examples that are more linked to exploitation: Cambridge Analytica &amp; targeting BLM folks… etc.</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38134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assistants saving snippets of your voice commands online.</a:t>
            </a:r>
          </a:p>
          <a:p>
            <a:r>
              <a:rPr lang="en-US" dirty="0"/>
              <a:t>20.00 min</a:t>
            </a: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69222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 2010: </a:t>
            </a:r>
          </a:p>
          <a:p>
            <a:r>
              <a:rPr lang="en-US" dirty="0"/>
              <a:t>“Librarians would be wise to remember that some of the vendors from whom they buy library databases are also in the business of selling personal information. For example, LexisNexis sells various marketing lists with titles such as “Consumer,” “Homeowner,” and “Relatives and Roommates.” The LexisNexis database that generates these lists has records on over 225 million consumers and 118 million households, with a superior depth of demographic and lifestyle indicators.”</a:t>
            </a:r>
          </a:p>
          <a:p>
            <a:r>
              <a:rPr lang="en-US" dirty="0"/>
              <a:t>“Other vendors, such as EBSCO Publishing, belong to parent companies whose mission is vastly different from that of the library. EBSCO Industries is a conglomerate that includes a fishing lure manufacturer, a specialty office and computer furniture retailer, a real estate company, and a rifle manufacturer.”</a:t>
            </a:r>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201045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SPARC Report</a:t>
            </a:r>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883307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5epgc8m8Ho"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etherpad.wikimedia.org/p/ethics-in-librari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hyperlink" Target="https://doi.org/10.1145/2851581.2892578" TargetMode="External"/><Relationship Id="rId3" Type="http://schemas.openxmlformats.org/officeDocument/2006/relationships/hyperlink" Target="https://www.youtube.com/watch?v=g5epgc8m8Ho" TargetMode="External"/><Relationship Id="rId7" Type="http://schemas.openxmlformats.org/officeDocument/2006/relationships/hyperlink" Target="https://www.theverge.com/2015/7/1/8880363/google-apologizes-photos-app-tags-two-black-people-gorillas" TargetMode="External"/><Relationship Id="rId2" Type="http://schemas.openxmlformats.org/officeDocument/2006/relationships/hyperlink" Target="https://doi.org/10.7710/2162-3309.2268" TargetMode="External"/><Relationship Id="rId1" Type="http://schemas.openxmlformats.org/officeDocument/2006/relationships/slideLayout" Target="../slideLayouts/slideLayout5.xml"/><Relationship Id="rId6" Type="http://schemas.openxmlformats.org/officeDocument/2006/relationships/hyperlink" Target="https://doi.org/10.1145/3408877.3432449" TargetMode="External"/><Relationship Id="rId5" Type="http://schemas.openxmlformats.org/officeDocument/2006/relationships/hyperlink" Target="https://www.businessinsider.com/dna-testing-ancestry-23andme-share-data-companies-2018-8" TargetMode="External"/><Relationship Id="rId4" Type="http://schemas.openxmlformats.org/officeDocument/2006/relationships/hyperlink" Target="https://www.vice.com/en/article/mg9vvn/how-our-likes-helped-trump-win"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nbcnews.com/tech/tech-news/twitters-racist-algorithm-also-ageist-ableist-islamaphobic-researchers-rcna1632" TargetMode="External"/><Relationship Id="rId3" Type="http://schemas.openxmlformats.org/officeDocument/2006/relationships/hyperlink" Target="https://doi.org/10.1080/15265161.2020.1819470" TargetMode="External"/><Relationship Id="rId7" Type="http://schemas.openxmlformats.org/officeDocument/2006/relationships/hyperlink" Target="https://www.theguardian.com/technology/2020/sep/21/twitter-apologises-for-racist-image-cropping-algorithm" TargetMode="External"/><Relationship Id="rId2" Type="http://schemas.openxmlformats.org/officeDocument/2006/relationships/hyperlink" Target="https://doi.org/10.5860/0710254" TargetMode="External"/><Relationship Id="rId1" Type="http://schemas.openxmlformats.org/officeDocument/2006/relationships/slideLayout" Target="../slideLayouts/slideLayout5.xml"/><Relationship Id="rId6" Type="http://schemas.openxmlformats.org/officeDocument/2006/relationships/hyperlink" Target="https://twitter.com/DrKeishaRay/status/1368346508828028928?s=20&amp;t=GcjZKMByDEJkTaamuDAH5w" TargetMode="External"/><Relationship Id="rId5" Type="http://schemas.openxmlformats.org/officeDocument/2006/relationships/hyperlink" Target="https://petapixel.com/2010/01/22/racist-camera-phenomenon-explained-almost/" TargetMode="External"/><Relationship Id="rId4" Type="http://schemas.openxmlformats.org/officeDocument/2006/relationships/hyperlink" Target="https://doi.org/10.1126/science.aax2342" TargetMode="External"/><Relationship Id="rId9" Type="http://schemas.openxmlformats.org/officeDocument/2006/relationships/hyperlink" Target="https://doi.org/10.1108/LHT-02-2020-004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7899400" y="1955800"/>
            <a:ext cx="4093411" cy="2595402"/>
          </a:xfrm>
        </p:spPr>
        <p:txBody>
          <a:bodyPr/>
          <a:lstStyle/>
          <a:p>
            <a:r>
              <a:rPr lang="en-US" sz="4000" dirty="0"/>
              <a:t>Ethical technology and data use in libraries</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197600" y="5167790"/>
            <a:ext cx="5668211" cy="839310"/>
          </a:xfrm>
        </p:spPr>
        <p:txBody>
          <a:bodyPr>
            <a:noAutofit/>
          </a:bodyPr>
          <a:lstStyle/>
          <a:p>
            <a:r>
              <a:rPr lang="en-US" sz="2800" dirty="0"/>
              <a:t>Justin de la Cruz</a:t>
            </a:r>
          </a:p>
          <a:p>
            <a:r>
              <a:rPr lang="en-US" sz="1800" dirty="0"/>
              <a:t>Program Specialist, National Center for Data Services</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2290-AC27-6E46-ABA6-F3B98A456310}"/>
              </a:ext>
            </a:extLst>
          </p:cNvPr>
          <p:cNvSpPr>
            <a:spLocks noGrp="1"/>
          </p:cNvSpPr>
          <p:nvPr>
            <p:ph type="title"/>
          </p:nvPr>
        </p:nvSpPr>
        <p:spPr>
          <a:xfrm>
            <a:off x="1350924" y="768395"/>
            <a:ext cx="5111750" cy="1204912"/>
          </a:xfrm>
        </p:spPr>
        <p:txBody>
          <a:bodyPr>
            <a:normAutofit/>
          </a:bodyPr>
          <a:lstStyle/>
          <a:p>
            <a:r>
              <a:rPr lang="en-US" sz="5400" dirty="0"/>
              <a:t>Question 2</a:t>
            </a:r>
          </a:p>
        </p:txBody>
      </p:sp>
      <p:sp>
        <p:nvSpPr>
          <p:cNvPr id="3" name="Text Placeholder 2">
            <a:extLst>
              <a:ext uri="{FF2B5EF4-FFF2-40B4-BE49-F238E27FC236}">
                <a16:creationId xmlns:a16="http://schemas.microsoft.com/office/drawing/2014/main" id="{94551D40-AD30-A749-B85D-4A67AAAAA51A}"/>
              </a:ext>
            </a:extLst>
          </p:cNvPr>
          <p:cNvSpPr>
            <a:spLocks noGrp="1"/>
          </p:cNvSpPr>
          <p:nvPr>
            <p:ph type="body" idx="1"/>
          </p:nvPr>
        </p:nvSpPr>
        <p:spPr>
          <a:xfrm>
            <a:off x="1350924" y="2757530"/>
            <a:ext cx="5111750" cy="1525588"/>
          </a:xfrm>
        </p:spPr>
        <p:txBody>
          <a:bodyPr>
            <a:noAutofit/>
          </a:bodyPr>
          <a:lstStyle/>
          <a:p>
            <a:r>
              <a:rPr lang="en-US" sz="3600" dirty="0"/>
              <a:t>What other examples of technology bias or personal data issues have you seen?</a:t>
            </a:r>
          </a:p>
        </p:txBody>
      </p:sp>
    </p:spTree>
    <p:extLst>
      <p:ext uri="{BB962C8B-B14F-4D97-AF65-F5344CB8AC3E}">
        <p14:creationId xmlns:p14="http://schemas.microsoft.com/office/powerpoint/2010/main" val="388366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352C-B239-F242-A6A1-69DE694468AF}"/>
              </a:ext>
            </a:extLst>
          </p:cNvPr>
          <p:cNvSpPr>
            <a:spLocks noGrp="1"/>
          </p:cNvSpPr>
          <p:nvPr>
            <p:ph type="title"/>
          </p:nvPr>
        </p:nvSpPr>
        <p:spPr>
          <a:xfrm>
            <a:off x="838200" y="477977"/>
            <a:ext cx="4738738" cy="585788"/>
          </a:xfrm>
        </p:spPr>
        <p:txBody>
          <a:bodyPr>
            <a:normAutofit/>
          </a:bodyPr>
          <a:lstStyle/>
          <a:p>
            <a:r>
              <a:rPr lang="en-US" dirty="0"/>
              <a:t>Topics to consider</a:t>
            </a:r>
          </a:p>
        </p:txBody>
      </p:sp>
      <p:sp>
        <p:nvSpPr>
          <p:cNvPr id="3" name="Text Placeholder 2">
            <a:extLst>
              <a:ext uri="{FF2B5EF4-FFF2-40B4-BE49-F238E27FC236}">
                <a16:creationId xmlns:a16="http://schemas.microsoft.com/office/drawing/2014/main" id="{AD368400-8A48-CF4E-9EF0-C7CEB3666B88}"/>
              </a:ext>
            </a:extLst>
          </p:cNvPr>
          <p:cNvSpPr>
            <a:spLocks noGrp="1"/>
          </p:cNvSpPr>
          <p:nvPr>
            <p:ph type="body" sz="quarter" idx="13"/>
          </p:nvPr>
        </p:nvSpPr>
        <p:spPr>
          <a:xfrm>
            <a:off x="466030" y="2645806"/>
            <a:ext cx="2521710" cy="514350"/>
          </a:xfrm>
        </p:spPr>
        <p:txBody>
          <a:bodyPr>
            <a:noAutofit/>
          </a:bodyPr>
          <a:lstStyle/>
          <a:p>
            <a:r>
              <a:rPr lang="en-US" dirty="0"/>
              <a:t>A.I.</a:t>
            </a:r>
          </a:p>
        </p:txBody>
      </p:sp>
      <p:sp>
        <p:nvSpPr>
          <p:cNvPr id="4" name="Text Placeholder 3">
            <a:extLst>
              <a:ext uri="{FF2B5EF4-FFF2-40B4-BE49-F238E27FC236}">
                <a16:creationId xmlns:a16="http://schemas.microsoft.com/office/drawing/2014/main" id="{CCDF12F6-619B-914F-B359-1A73B863044D}"/>
              </a:ext>
            </a:extLst>
          </p:cNvPr>
          <p:cNvSpPr>
            <a:spLocks noGrp="1"/>
          </p:cNvSpPr>
          <p:nvPr>
            <p:ph type="body" sz="quarter" idx="14"/>
          </p:nvPr>
        </p:nvSpPr>
        <p:spPr>
          <a:xfrm>
            <a:off x="1842102" y="4788318"/>
            <a:ext cx="2141764" cy="514350"/>
          </a:xfrm>
        </p:spPr>
        <p:txBody>
          <a:bodyPr/>
          <a:lstStyle/>
          <a:p>
            <a:r>
              <a:rPr lang="en-US" dirty="0"/>
              <a:t>Users</a:t>
            </a:r>
          </a:p>
        </p:txBody>
      </p:sp>
      <p:sp>
        <p:nvSpPr>
          <p:cNvPr id="5" name="Text Placeholder 4">
            <a:extLst>
              <a:ext uri="{FF2B5EF4-FFF2-40B4-BE49-F238E27FC236}">
                <a16:creationId xmlns:a16="http://schemas.microsoft.com/office/drawing/2014/main" id="{3EFAD52B-1FDC-E345-BF2C-93DDAEFEEE77}"/>
              </a:ext>
            </a:extLst>
          </p:cNvPr>
          <p:cNvSpPr>
            <a:spLocks noGrp="1"/>
          </p:cNvSpPr>
          <p:nvPr>
            <p:ph type="body" sz="quarter" idx="15"/>
          </p:nvPr>
        </p:nvSpPr>
        <p:spPr>
          <a:xfrm>
            <a:off x="280937" y="1538276"/>
            <a:ext cx="2141764" cy="514350"/>
          </a:xfrm>
        </p:spPr>
        <p:txBody>
          <a:bodyPr/>
          <a:lstStyle/>
          <a:p>
            <a:r>
              <a:rPr lang="en-US" dirty="0"/>
              <a:t>Tech Owners</a:t>
            </a:r>
          </a:p>
        </p:txBody>
      </p:sp>
      <p:sp>
        <p:nvSpPr>
          <p:cNvPr id="6" name="Text Placeholder 5">
            <a:extLst>
              <a:ext uri="{FF2B5EF4-FFF2-40B4-BE49-F238E27FC236}">
                <a16:creationId xmlns:a16="http://schemas.microsoft.com/office/drawing/2014/main" id="{B4D3278A-C075-334D-A13D-D70BC04FE3A1}"/>
              </a:ext>
            </a:extLst>
          </p:cNvPr>
          <p:cNvSpPr>
            <a:spLocks noGrp="1"/>
          </p:cNvSpPr>
          <p:nvPr>
            <p:ph type="body" sz="quarter" idx="16"/>
          </p:nvPr>
        </p:nvSpPr>
        <p:spPr>
          <a:xfrm>
            <a:off x="1482081" y="3689794"/>
            <a:ext cx="2141764" cy="514350"/>
          </a:xfrm>
        </p:spPr>
        <p:txBody>
          <a:bodyPr/>
          <a:lstStyle/>
          <a:p>
            <a:r>
              <a:rPr lang="en-US" dirty="0"/>
              <a:t>Organizations</a:t>
            </a:r>
          </a:p>
        </p:txBody>
      </p:sp>
      <p:sp>
        <p:nvSpPr>
          <p:cNvPr id="7" name="Text Placeholder 6">
            <a:extLst>
              <a:ext uri="{FF2B5EF4-FFF2-40B4-BE49-F238E27FC236}">
                <a16:creationId xmlns:a16="http://schemas.microsoft.com/office/drawing/2014/main" id="{D202B55F-21CE-D448-8A82-15F18404B300}"/>
              </a:ext>
            </a:extLst>
          </p:cNvPr>
          <p:cNvSpPr>
            <a:spLocks noGrp="1"/>
          </p:cNvSpPr>
          <p:nvPr>
            <p:ph type="body" sz="quarter" idx="17"/>
          </p:nvPr>
        </p:nvSpPr>
        <p:spPr>
          <a:xfrm>
            <a:off x="4811662" y="2718511"/>
            <a:ext cx="5102680" cy="1010842"/>
          </a:xfrm>
        </p:spPr>
        <p:txBody>
          <a:bodyPr/>
          <a:lstStyle/>
          <a:p>
            <a:r>
              <a:rPr lang="en-US" dirty="0"/>
              <a:t>What’s the makeup of the datasets they’re trained on? How are updates made, and how often? Are their methods openly shared or proprietary?</a:t>
            </a:r>
          </a:p>
        </p:txBody>
      </p:sp>
      <p:sp>
        <p:nvSpPr>
          <p:cNvPr id="8" name="Text Placeholder 7">
            <a:extLst>
              <a:ext uri="{FF2B5EF4-FFF2-40B4-BE49-F238E27FC236}">
                <a16:creationId xmlns:a16="http://schemas.microsoft.com/office/drawing/2014/main" id="{5CE35FDE-D12B-7A4E-8A3E-37334D1352D1}"/>
              </a:ext>
            </a:extLst>
          </p:cNvPr>
          <p:cNvSpPr>
            <a:spLocks noGrp="1"/>
          </p:cNvSpPr>
          <p:nvPr>
            <p:ph type="body" sz="quarter" idx="18"/>
          </p:nvPr>
        </p:nvSpPr>
        <p:spPr>
          <a:xfrm>
            <a:off x="6096000" y="4886785"/>
            <a:ext cx="5102680" cy="1010842"/>
          </a:xfrm>
        </p:spPr>
        <p:txBody>
          <a:bodyPr/>
          <a:lstStyle/>
          <a:p>
            <a:r>
              <a:rPr lang="en-US" dirty="0"/>
              <a:t>How are their data being collected and used? Do users know? How does that impact their experience with the tech? (Examples: Google Mail ads, Plus auto accounts, Maps location history, voice commands.)</a:t>
            </a:r>
          </a:p>
        </p:txBody>
      </p:sp>
      <p:sp>
        <p:nvSpPr>
          <p:cNvPr id="9" name="Text Placeholder 8">
            <a:extLst>
              <a:ext uri="{FF2B5EF4-FFF2-40B4-BE49-F238E27FC236}">
                <a16:creationId xmlns:a16="http://schemas.microsoft.com/office/drawing/2014/main" id="{59F3445F-EB56-5D45-A868-6A22BB41929A}"/>
              </a:ext>
            </a:extLst>
          </p:cNvPr>
          <p:cNvSpPr>
            <a:spLocks noGrp="1"/>
          </p:cNvSpPr>
          <p:nvPr>
            <p:ph type="body" sz="quarter" idx="19"/>
          </p:nvPr>
        </p:nvSpPr>
        <p:spPr>
          <a:xfrm>
            <a:off x="4519319" y="1633248"/>
            <a:ext cx="5102680" cy="1010842"/>
          </a:xfrm>
        </p:spPr>
        <p:txBody>
          <a:bodyPr/>
          <a:lstStyle/>
          <a:p>
            <a:r>
              <a:rPr lang="en-US" dirty="0"/>
              <a:t>What benefits are they receiving from user data? How do they use it? </a:t>
            </a:r>
          </a:p>
        </p:txBody>
      </p:sp>
      <p:sp>
        <p:nvSpPr>
          <p:cNvPr id="10" name="Text Placeholder 9">
            <a:extLst>
              <a:ext uri="{FF2B5EF4-FFF2-40B4-BE49-F238E27FC236}">
                <a16:creationId xmlns:a16="http://schemas.microsoft.com/office/drawing/2014/main" id="{FCB04824-7F1C-4D45-91C5-EB97ACEDCAA9}"/>
              </a:ext>
            </a:extLst>
          </p:cNvPr>
          <p:cNvSpPr>
            <a:spLocks noGrp="1"/>
          </p:cNvSpPr>
          <p:nvPr>
            <p:ph type="body" sz="quarter" idx="20"/>
          </p:nvPr>
        </p:nvSpPr>
        <p:spPr>
          <a:xfrm>
            <a:off x="5734605" y="3777476"/>
            <a:ext cx="5102680" cy="1010842"/>
          </a:xfrm>
        </p:spPr>
        <p:txBody>
          <a:bodyPr/>
          <a:lstStyle/>
          <a:p>
            <a:r>
              <a:rPr lang="en-US" dirty="0"/>
              <a:t>How do they decide what technologies to use? How do they balance user rights against tech offerings and interests?</a:t>
            </a:r>
          </a:p>
        </p:txBody>
      </p:sp>
    </p:spTree>
    <p:extLst>
      <p:ext uri="{BB962C8B-B14F-4D97-AF65-F5344CB8AC3E}">
        <p14:creationId xmlns:p14="http://schemas.microsoft.com/office/powerpoint/2010/main" val="351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P spid="9" grpId="0" build="p"/>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2505679"/>
            <a:ext cx="4179570" cy="1715531"/>
          </a:xfrm>
        </p:spPr>
        <p:txBody>
          <a:bodyPr/>
          <a:lstStyle/>
          <a:p>
            <a:r>
              <a:rPr lang="en-US" sz="4600" dirty="0"/>
              <a:t>Libraries &amp; </a:t>
            </a:r>
            <a:br>
              <a:rPr lang="en-US" sz="4600" dirty="0"/>
            </a:br>
            <a:r>
              <a:rPr lang="en-US" sz="4600" dirty="0"/>
              <a:t>User Data</a:t>
            </a:r>
          </a:p>
        </p:txBody>
      </p:sp>
    </p:spTree>
    <p:extLst>
      <p:ext uri="{BB962C8B-B14F-4D97-AF65-F5344CB8AC3E}">
        <p14:creationId xmlns:p14="http://schemas.microsoft.com/office/powerpoint/2010/main" val="37972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B4A0-D88E-8644-BD27-4C43880F03F5}"/>
              </a:ext>
            </a:extLst>
          </p:cNvPr>
          <p:cNvSpPr>
            <a:spLocks noGrp="1"/>
          </p:cNvSpPr>
          <p:nvPr>
            <p:ph type="title"/>
          </p:nvPr>
        </p:nvSpPr>
        <p:spPr>
          <a:xfrm>
            <a:off x="5762625" y="342900"/>
            <a:ext cx="6429376" cy="566738"/>
          </a:xfrm>
        </p:spPr>
        <p:txBody>
          <a:bodyPr/>
          <a:lstStyle/>
          <a:p>
            <a:r>
              <a:rPr lang="en-US" dirty="0"/>
              <a:t>Libraries &amp; User Data: Vendors</a:t>
            </a:r>
          </a:p>
        </p:txBody>
      </p:sp>
      <p:sp>
        <p:nvSpPr>
          <p:cNvPr id="3" name="TextBox 2">
            <a:extLst>
              <a:ext uri="{FF2B5EF4-FFF2-40B4-BE49-F238E27FC236}">
                <a16:creationId xmlns:a16="http://schemas.microsoft.com/office/drawing/2014/main" id="{B1B8B991-0CA7-BD48-A430-99E66F13BCF8}"/>
              </a:ext>
            </a:extLst>
          </p:cNvPr>
          <p:cNvSpPr txBox="1"/>
          <p:nvPr/>
        </p:nvSpPr>
        <p:spPr>
          <a:xfrm>
            <a:off x="5400674" y="1271588"/>
            <a:ext cx="6429376"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A 2010 review of 27 library vendors (by Trina Magi) found that the “privacy policies of major vendors of online library resources fail to express a commitment to many of the standards articulated by the librarian profession and information technology industry for the handling and protection of user information.”</a:t>
            </a:r>
          </a:p>
          <a:p>
            <a:pPr marL="742950" lvl="1" indent="-285750">
              <a:buFont typeface="Arial" panose="020B0604020202020204" pitchFamily="34" charset="0"/>
              <a:buChar char="•"/>
            </a:pPr>
            <a:r>
              <a:rPr lang="en-US" sz="2000" dirty="0"/>
              <a:t>Library organizations have strongly worded guidelines on user rights and a history of opposing government data collection, for example, but tend to work with vendors who don’t empower users.</a:t>
            </a:r>
          </a:p>
          <a:p>
            <a:pPr marL="742950" lvl="1" indent="-285750">
              <a:buFont typeface="Arial" panose="020B0604020202020204" pitchFamily="34" charset="0"/>
              <a:buChar char="•"/>
            </a:pPr>
            <a:r>
              <a:rPr lang="en-US" sz="2000" dirty="0"/>
              <a:t>Vendors provided notice about information collection and sharing but didn’t let users control what happens to their info.</a:t>
            </a:r>
          </a:p>
          <a:p>
            <a:pPr marL="742950" lvl="1" indent="-285750">
              <a:buFont typeface="Arial" panose="020B0604020202020204" pitchFamily="34" charset="0"/>
              <a:buChar char="•"/>
            </a:pPr>
            <a:r>
              <a:rPr lang="en-US" sz="2000" dirty="0"/>
              <a:t>Vendors don’t specify how they protect user info and offer no clear recourse for users who feel the terms of the policy have been violated.</a:t>
            </a:r>
          </a:p>
        </p:txBody>
      </p:sp>
      <p:pic>
        <p:nvPicPr>
          <p:cNvPr id="6" name="Picture 5" descr="Table: American Library Association Policies, Interpretations, and Resolutions">
            <a:extLst>
              <a:ext uri="{FF2B5EF4-FFF2-40B4-BE49-F238E27FC236}">
                <a16:creationId xmlns:a16="http://schemas.microsoft.com/office/drawing/2014/main" id="{6B0C3D1E-41F4-084B-89B4-7FCC4D8EEDAD}"/>
              </a:ext>
            </a:extLst>
          </p:cNvPr>
          <p:cNvPicPr>
            <a:picLocks noChangeAspect="1"/>
          </p:cNvPicPr>
          <p:nvPr/>
        </p:nvPicPr>
        <p:blipFill>
          <a:blip r:embed="rId3"/>
          <a:stretch>
            <a:fillRect/>
          </a:stretch>
        </p:blipFill>
        <p:spPr>
          <a:xfrm>
            <a:off x="79374" y="1271588"/>
            <a:ext cx="5321300" cy="4368800"/>
          </a:xfrm>
          <a:prstGeom prst="rect">
            <a:avLst/>
          </a:prstGeom>
        </p:spPr>
      </p:pic>
    </p:spTree>
    <p:extLst>
      <p:ext uri="{BB962C8B-B14F-4D97-AF65-F5344CB8AC3E}">
        <p14:creationId xmlns:p14="http://schemas.microsoft.com/office/powerpoint/2010/main" val="19842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E8CB-39DE-734A-A0F3-E48C219460EA}"/>
              </a:ext>
            </a:extLst>
          </p:cNvPr>
          <p:cNvSpPr>
            <a:spLocks noGrp="1"/>
          </p:cNvSpPr>
          <p:nvPr>
            <p:ph type="title"/>
          </p:nvPr>
        </p:nvSpPr>
        <p:spPr>
          <a:xfrm>
            <a:off x="4016375" y="393699"/>
            <a:ext cx="8162926" cy="719137"/>
          </a:xfrm>
        </p:spPr>
        <p:txBody>
          <a:bodyPr/>
          <a:lstStyle/>
          <a:p>
            <a:r>
              <a:rPr lang="en-US" dirty="0"/>
              <a:t>Libraries &amp; User Data: Vendors (Cont’d)</a:t>
            </a:r>
          </a:p>
        </p:txBody>
      </p:sp>
      <p:sp>
        <p:nvSpPr>
          <p:cNvPr id="3" name="Text Placeholder 2">
            <a:extLst>
              <a:ext uri="{FF2B5EF4-FFF2-40B4-BE49-F238E27FC236}">
                <a16:creationId xmlns:a16="http://schemas.microsoft.com/office/drawing/2014/main" id="{25DB2101-9883-D14B-8188-E5E98AA43F75}"/>
              </a:ext>
            </a:extLst>
          </p:cNvPr>
          <p:cNvSpPr>
            <a:spLocks noGrp="1"/>
          </p:cNvSpPr>
          <p:nvPr>
            <p:ph type="body" idx="1"/>
          </p:nvPr>
        </p:nvSpPr>
        <p:spPr>
          <a:xfrm>
            <a:off x="5576345" y="1829607"/>
            <a:ext cx="6333136" cy="3928269"/>
          </a:xfrm>
        </p:spPr>
        <p:txBody>
          <a:bodyPr>
            <a:noAutofit/>
          </a:bodyPr>
          <a:lstStyle/>
          <a:p>
            <a:pPr marL="285750" indent="-285750">
              <a:buFont typeface="Arial" panose="020B0604020202020204" pitchFamily="34" charset="0"/>
              <a:buChar char="•"/>
            </a:pPr>
            <a:r>
              <a:rPr lang="en-US" sz="1600" dirty="0"/>
              <a:t>April 2, 2021, LexisNexis signed a multi-million dollar contract with U.S. Immigration and Customs Enforcement. Their databases offer ”an oceanic computerized view of a person’s existence,” and they will provide the agency with “the data it needs to locate people with little if any oversight.”</a:t>
            </a:r>
          </a:p>
          <a:p>
            <a:pPr marL="285750" indent="-285750">
              <a:buFont typeface="Arial" panose="020B0604020202020204" pitchFamily="34" charset="0"/>
              <a:buChar char="•"/>
            </a:pPr>
            <a:r>
              <a:rPr lang="en-US" sz="1600" dirty="0"/>
              <a:t>Library subscriptions fund these systems of surveillance: LexisNexis parent company RELX and Thompson Reuters have built online tracking systems that aggregate user data and then sell the services to others, including governments and law enforcement.</a:t>
            </a:r>
          </a:p>
          <a:p>
            <a:pPr marL="285750" indent="-285750">
              <a:buFont typeface="Arial" panose="020B0604020202020204" pitchFamily="34" charset="0"/>
              <a:buChar char="•"/>
            </a:pPr>
            <a:r>
              <a:rPr lang="en-US" sz="1600" dirty="0"/>
              <a:t>Washington Post: this is an example of how government agencies have “exploited commercial sources to access information they are not authorized to compile on their own.”</a:t>
            </a:r>
          </a:p>
          <a:p>
            <a:pPr marL="285750" indent="-285750">
              <a:buFont typeface="Arial" panose="020B0604020202020204" pitchFamily="34" charset="0"/>
              <a:buChar char="•"/>
            </a:pPr>
            <a:r>
              <a:rPr lang="en-US" sz="1600" dirty="0"/>
              <a:t>SPARC has seen ”large vendors reject libraries’ suggested contract language related to privacy and insist on their own more permissive clauses.”</a:t>
            </a:r>
          </a:p>
        </p:txBody>
      </p:sp>
      <p:pic>
        <p:nvPicPr>
          <p:cNvPr id="7" name="Picture 6" descr="Headline: SPARC - Addressing the alarming systems of surveillance built by library vendors">
            <a:extLst>
              <a:ext uri="{FF2B5EF4-FFF2-40B4-BE49-F238E27FC236}">
                <a16:creationId xmlns:a16="http://schemas.microsoft.com/office/drawing/2014/main" id="{154DB31A-E346-6549-AE12-7FB168570619}"/>
              </a:ext>
            </a:extLst>
          </p:cNvPr>
          <p:cNvPicPr>
            <a:picLocks noChangeAspect="1"/>
          </p:cNvPicPr>
          <p:nvPr/>
        </p:nvPicPr>
        <p:blipFill>
          <a:blip r:embed="rId3"/>
          <a:stretch>
            <a:fillRect/>
          </a:stretch>
        </p:blipFill>
        <p:spPr>
          <a:xfrm>
            <a:off x="683063" y="1829607"/>
            <a:ext cx="4610100" cy="1651000"/>
          </a:xfrm>
          <a:prstGeom prst="rect">
            <a:avLst/>
          </a:prstGeom>
        </p:spPr>
      </p:pic>
      <p:pic>
        <p:nvPicPr>
          <p:cNvPr id="9" name="Picture 8" descr="Headline: Law students protest research database contracts with ICE">
            <a:extLst>
              <a:ext uri="{FF2B5EF4-FFF2-40B4-BE49-F238E27FC236}">
                <a16:creationId xmlns:a16="http://schemas.microsoft.com/office/drawing/2014/main" id="{F64B5CFF-E2E7-A748-B7A7-19994418DD9D}"/>
              </a:ext>
            </a:extLst>
          </p:cNvPr>
          <p:cNvPicPr>
            <a:picLocks noChangeAspect="1"/>
          </p:cNvPicPr>
          <p:nvPr/>
        </p:nvPicPr>
        <p:blipFill>
          <a:blip r:embed="rId4"/>
          <a:stretch>
            <a:fillRect/>
          </a:stretch>
        </p:blipFill>
        <p:spPr>
          <a:xfrm>
            <a:off x="683062" y="3718334"/>
            <a:ext cx="4614331" cy="1650999"/>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6124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45E4-2683-9245-93F8-54E50C7C08CD}"/>
              </a:ext>
            </a:extLst>
          </p:cNvPr>
          <p:cNvSpPr>
            <a:spLocks noGrp="1"/>
          </p:cNvSpPr>
          <p:nvPr>
            <p:ph type="title"/>
          </p:nvPr>
        </p:nvSpPr>
        <p:spPr/>
        <p:txBody>
          <a:bodyPr/>
          <a:lstStyle/>
          <a:p>
            <a:r>
              <a:rPr lang="en-US" dirty="0"/>
              <a:t>Libraries &amp; User Data: Learning Analytics</a:t>
            </a:r>
          </a:p>
        </p:txBody>
      </p:sp>
      <p:pic>
        <p:nvPicPr>
          <p:cNvPr id="7" name="Picture 6" descr="Screenshot: Wikipedia entry for Learning Analytics">
            <a:extLst>
              <a:ext uri="{FF2B5EF4-FFF2-40B4-BE49-F238E27FC236}">
                <a16:creationId xmlns:a16="http://schemas.microsoft.com/office/drawing/2014/main" id="{25900B13-BBD4-3348-BBC1-F584285EF833}"/>
              </a:ext>
            </a:extLst>
          </p:cNvPr>
          <p:cNvPicPr>
            <a:picLocks noChangeAspect="1"/>
          </p:cNvPicPr>
          <p:nvPr/>
        </p:nvPicPr>
        <p:blipFill>
          <a:blip r:embed="rId2"/>
          <a:stretch>
            <a:fillRect/>
          </a:stretch>
        </p:blipFill>
        <p:spPr>
          <a:xfrm>
            <a:off x="838200" y="2176469"/>
            <a:ext cx="4660214" cy="3024182"/>
          </a:xfrm>
          <a:prstGeom prst="rect">
            <a:avLst/>
          </a:prstGeom>
        </p:spPr>
      </p:pic>
      <p:sp>
        <p:nvSpPr>
          <p:cNvPr id="8" name="TextBox 7">
            <a:extLst>
              <a:ext uri="{FF2B5EF4-FFF2-40B4-BE49-F238E27FC236}">
                <a16:creationId xmlns:a16="http://schemas.microsoft.com/office/drawing/2014/main" id="{9F30AFA8-A8F1-6343-9540-8CD9F129F0D1}"/>
              </a:ext>
            </a:extLst>
          </p:cNvPr>
          <p:cNvSpPr txBox="1"/>
          <p:nvPr/>
        </p:nvSpPr>
        <p:spPr>
          <a:xfrm>
            <a:off x="6096001" y="1833568"/>
            <a:ext cx="5257800" cy="4247317"/>
          </a:xfrm>
          <a:prstGeom prst="rect">
            <a:avLst/>
          </a:prstGeom>
          <a:noFill/>
        </p:spPr>
        <p:txBody>
          <a:bodyPr wrap="square" rtlCol="0">
            <a:spAutoFit/>
          </a:bodyPr>
          <a:lstStyle/>
          <a:p>
            <a:pPr marL="285750" indent="-285750">
              <a:buFont typeface="Arial" panose="020B0604020202020204" pitchFamily="34" charset="0"/>
              <a:buChar char="•"/>
            </a:pPr>
            <a:r>
              <a:rPr lang="en-US" dirty="0" err="1"/>
              <a:t>Briney</a:t>
            </a:r>
            <a:r>
              <a:rPr lang="en-US" dirty="0"/>
              <a:t> (2019) reviewed data management practices in academic library learning analytics: 54 published studies compared to the National Information Standards Organization’s principles on digital privacy.</a:t>
            </a:r>
          </a:p>
          <a:p>
            <a:pPr marL="742950" lvl="1" indent="-285750">
              <a:buFont typeface="Arial" panose="020B0604020202020204" pitchFamily="34" charset="0"/>
              <a:buChar char="•"/>
            </a:pPr>
            <a:r>
              <a:rPr lang="en-US" dirty="0"/>
              <a:t>Caveat: article reporting of data practices is spotty.</a:t>
            </a:r>
          </a:p>
          <a:p>
            <a:pPr marL="742950" lvl="1" indent="-285750">
              <a:buFont typeface="Arial" panose="020B0604020202020204" pitchFamily="34" charset="0"/>
              <a:buChar char="•"/>
            </a:pPr>
            <a:r>
              <a:rPr lang="en-US" dirty="0"/>
              <a:t>26 studies stated they retained user data longer than normal (or indefinitely long) in order to use it for analytics studies. </a:t>
            </a:r>
          </a:p>
          <a:p>
            <a:pPr marL="742950" lvl="1" indent="-285750">
              <a:buFont typeface="Arial" panose="020B0604020202020204" pitchFamily="34" charset="0"/>
              <a:buChar char="•"/>
            </a:pPr>
            <a:r>
              <a:rPr lang="en-US" dirty="0"/>
              <a:t>Only 2 studies explicitly discussed deleting data at the end of a project.</a:t>
            </a:r>
          </a:p>
          <a:p>
            <a:pPr marL="742950" lvl="1" indent="-285750">
              <a:buFont typeface="Arial" panose="020B0604020202020204" pitchFamily="34" charset="0"/>
              <a:buChar char="•"/>
            </a:pPr>
            <a:r>
              <a:rPr lang="en-US" dirty="0"/>
              <a:t>“The longer libraries hold on to sensitive information, the greater the risk that it can be accessed via legal or illegal methods.”</a:t>
            </a:r>
          </a:p>
        </p:txBody>
      </p:sp>
    </p:spTree>
    <p:extLst>
      <p:ext uri="{BB962C8B-B14F-4D97-AF65-F5344CB8AC3E}">
        <p14:creationId xmlns:p14="http://schemas.microsoft.com/office/powerpoint/2010/main" val="6917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F76A-D24D-0342-9FBF-0004831D3312}"/>
              </a:ext>
            </a:extLst>
          </p:cNvPr>
          <p:cNvSpPr>
            <a:spLocks noGrp="1"/>
          </p:cNvSpPr>
          <p:nvPr>
            <p:ph type="title"/>
          </p:nvPr>
        </p:nvSpPr>
        <p:spPr/>
        <p:txBody>
          <a:bodyPr/>
          <a:lstStyle/>
          <a:p>
            <a:r>
              <a:rPr lang="en-US" dirty="0"/>
              <a:t>Libraries &amp; User Data: learning analytics (</a:t>
            </a:r>
            <a:r>
              <a:rPr lang="en-US" dirty="0" err="1"/>
              <a:t>Briney</a:t>
            </a:r>
            <a:r>
              <a:rPr lang="en-US" dirty="0"/>
              <a:t>, 2019, cont’d)</a:t>
            </a:r>
          </a:p>
        </p:txBody>
      </p:sp>
      <p:sp>
        <p:nvSpPr>
          <p:cNvPr id="11" name="TextBox 10">
            <a:extLst>
              <a:ext uri="{FF2B5EF4-FFF2-40B4-BE49-F238E27FC236}">
                <a16:creationId xmlns:a16="http://schemas.microsoft.com/office/drawing/2014/main" id="{D5575EEC-7263-BF44-B418-4E54054940D0}"/>
              </a:ext>
            </a:extLst>
          </p:cNvPr>
          <p:cNvSpPr txBox="1"/>
          <p:nvPr/>
        </p:nvSpPr>
        <p:spPr>
          <a:xfrm>
            <a:off x="1471613" y="2328863"/>
            <a:ext cx="951547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Many analytics projects range campus offices / data sets and aren’t concerned with “data minimization” (only collected what is absolutely necessary) but try to gather and analyze all types of data from physical card swipes to student website clicks.</a:t>
            </a:r>
          </a:p>
          <a:p>
            <a:pPr marL="285750" indent="-285750">
              <a:buFont typeface="Arial" panose="020B0604020202020204" pitchFamily="34" charset="0"/>
              <a:buChar char="•"/>
            </a:pPr>
            <a:r>
              <a:rPr lang="en-US" dirty="0"/>
              <a:t>Studies might attempt to anonymize or deidentify data but are flawed at doing so. Key demographic info can still be identifying without a name or student number: Sweeney (2000) said 87% of Americans are uniquely identifiable by the combination of their birthdate, zip code, and gender.</a:t>
            </a:r>
          </a:p>
          <a:p>
            <a:pPr marL="285750" indent="-285750">
              <a:buFont typeface="Arial" panose="020B0604020202020204" pitchFamily="34" charset="0"/>
              <a:buChar char="•"/>
            </a:pPr>
            <a:r>
              <a:rPr lang="en-US" dirty="0"/>
              <a:t>“Improper anonymization can harm already marginalized populations.” Removing names and ID #s are not sufficient to protect small subpopulations of users, especially in studies that only have a handful of responses from one ethnic group.</a:t>
            </a:r>
          </a:p>
          <a:p>
            <a:pPr marL="285750" indent="-285750">
              <a:buFont typeface="Arial" panose="020B0604020202020204" pitchFamily="34" charset="0"/>
              <a:buChar char="•"/>
            </a:pPr>
            <a:r>
              <a:rPr lang="en-US" dirty="0"/>
              <a:t>Only 3 (of 54) studies analyzed data on students who opted into the study. Only 1 study had an opt-out mechanism. 0 studies described any way for patrons to receive their raw data that was used in the study.</a:t>
            </a:r>
          </a:p>
        </p:txBody>
      </p:sp>
    </p:spTree>
    <p:extLst>
      <p:ext uri="{BB962C8B-B14F-4D97-AF65-F5344CB8AC3E}">
        <p14:creationId xmlns:p14="http://schemas.microsoft.com/office/powerpoint/2010/main" val="1606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2290-AC27-6E46-ABA6-F3B98A456310}"/>
              </a:ext>
            </a:extLst>
          </p:cNvPr>
          <p:cNvSpPr>
            <a:spLocks noGrp="1"/>
          </p:cNvSpPr>
          <p:nvPr>
            <p:ph type="title"/>
          </p:nvPr>
        </p:nvSpPr>
        <p:spPr>
          <a:xfrm>
            <a:off x="1350924" y="768395"/>
            <a:ext cx="5111750" cy="1204912"/>
          </a:xfrm>
        </p:spPr>
        <p:txBody>
          <a:bodyPr>
            <a:normAutofit/>
          </a:bodyPr>
          <a:lstStyle/>
          <a:p>
            <a:r>
              <a:rPr lang="en-US" sz="5400" dirty="0"/>
              <a:t>Question 3</a:t>
            </a:r>
          </a:p>
        </p:txBody>
      </p:sp>
      <p:sp>
        <p:nvSpPr>
          <p:cNvPr id="3" name="Text Placeholder 2">
            <a:extLst>
              <a:ext uri="{FF2B5EF4-FFF2-40B4-BE49-F238E27FC236}">
                <a16:creationId xmlns:a16="http://schemas.microsoft.com/office/drawing/2014/main" id="{94551D40-AD30-A749-B85D-4A67AAAAA51A}"/>
              </a:ext>
            </a:extLst>
          </p:cNvPr>
          <p:cNvSpPr>
            <a:spLocks noGrp="1"/>
          </p:cNvSpPr>
          <p:nvPr>
            <p:ph type="body" idx="1"/>
          </p:nvPr>
        </p:nvSpPr>
        <p:spPr>
          <a:xfrm>
            <a:off x="1350924" y="2757530"/>
            <a:ext cx="5111750" cy="1525588"/>
          </a:xfrm>
        </p:spPr>
        <p:txBody>
          <a:bodyPr>
            <a:noAutofit/>
          </a:bodyPr>
          <a:lstStyle/>
          <a:p>
            <a:r>
              <a:rPr lang="en-US" sz="3600" dirty="0"/>
              <a:t>What other uses of user data in libraries have you seen?</a:t>
            </a:r>
          </a:p>
        </p:txBody>
      </p:sp>
    </p:spTree>
    <p:extLst>
      <p:ext uri="{BB962C8B-B14F-4D97-AF65-F5344CB8AC3E}">
        <p14:creationId xmlns:p14="http://schemas.microsoft.com/office/powerpoint/2010/main" val="422437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2494527"/>
            <a:ext cx="4179570" cy="1715531"/>
          </a:xfrm>
        </p:spPr>
        <p:txBody>
          <a:bodyPr/>
          <a:lstStyle/>
          <a:p>
            <a:r>
              <a:rPr lang="en-US" sz="4600" dirty="0"/>
              <a:t>Libraries &amp;</a:t>
            </a:r>
            <a:br>
              <a:rPr lang="en-US" sz="4600" dirty="0"/>
            </a:br>
            <a:r>
              <a:rPr lang="en-US" sz="4600" dirty="0"/>
              <a:t>Automated Systems</a:t>
            </a:r>
          </a:p>
        </p:txBody>
      </p:sp>
    </p:spTree>
    <p:extLst>
      <p:ext uri="{BB962C8B-B14F-4D97-AF65-F5344CB8AC3E}">
        <p14:creationId xmlns:p14="http://schemas.microsoft.com/office/powerpoint/2010/main" val="3428259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AE54-F012-384A-A8DE-3BACA929747B}"/>
              </a:ext>
            </a:extLst>
          </p:cNvPr>
          <p:cNvSpPr>
            <a:spLocks noGrp="1"/>
          </p:cNvSpPr>
          <p:nvPr>
            <p:ph type="title"/>
          </p:nvPr>
        </p:nvSpPr>
        <p:spPr>
          <a:xfrm>
            <a:off x="0" y="0"/>
            <a:ext cx="12192000" cy="814388"/>
          </a:xfrm>
        </p:spPr>
        <p:txBody>
          <a:bodyPr/>
          <a:lstStyle/>
          <a:p>
            <a:pPr algn="ctr"/>
            <a:r>
              <a:rPr lang="en-US" dirty="0"/>
              <a:t>Libraries &amp; Automated Systems: AI for job hiring</a:t>
            </a:r>
          </a:p>
        </p:txBody>
      </p:sp>
      <p:pic>
        <p:nvPicPr>
          <p:cNvPr id="9" name="Picture 8" descr="Screenshot from YouTube Video &quot;Building Data Equity Systems by Dr. Julia Stoyanovich.&quot; Shows Automated Hiring Systems processes: Sourcing, screening, interviewing, background checks, offer.">
            <a:extLst>
              <a:ext uri="{FF2B5EF4-FFF2-40B4-BE49-F238E27FC236}">
                <a16:creationId xmlns:a16="http://schemas.microsoft.com/office/drawing/2014/main" id="{D3634340-7A32-D149-B96F-C66FAF0E6726}"/>
              </a:ext>
            </a:extLst>
          </p:cNvPr>
          <p:cNvPicPr>
            <a:picLocks noChangeAspect="1"/>
          </p:cNvPicPr>
          <p:nvPr/>
        </p:nvPicPr>
        <p:blipFill>
          <a:blip r:embed="rId2"/>
          <a:stretch>
            <a:fillRect/>
          </a:stretch>
        </p:blipFill>
        <p:spPr>
          <a:xfrm>
            <a:off x="361950" y="1276350"/>
            <a:ext cx="6096000" cy="4533900"/>
          </a:xfrm>
          <a:prstGeom prst="rect">
            <a:avLst/>
          </a:prstGeom>
        </p:spPr>
      </p:pic>
      <p:sp>
        <p:nvSpPr>
          <p:cNvPr id="10" name="TextBox 9">
            <a:extLst>
              <a:ext uri="{FF2B5EF4-FFF2-40B4-BE49-F238E27FC236}">
                <a16:creationId xmlns:a16="http://schemas.microsoft.com/office/drawing/2014/main" id="{6297EEAC-EAAC-4449-9ECF-B0FAB0701ADA}"/>
              </a:ext>
            </a:extLst>
          </p:cNvPr>
          <p:cNvSpPr txBox="1"/>
          <p:nvPr/>
        </p:nvSpPr>
        <p:spPr>
          <a:xfrm>
            <a:off x="357188" y="5900731"/>
            <a:ext cx="6086475" cy="923330"/>
          </a:xfrm>
          <a:prstGeom prst="rect">
            <a:avLst/>
          </a:prstGeom>
          <a:noFill/>
        </p:spPr>
        <p:txBody>
          <a:bodyPr wrap="square" rtlCol="0">
            <a:spAutoFit/>
          </a:bodyPr>
          <a:lstStyle/>
          <a:p>
            <a:pPr algn="ctr"/>
            <a:r>
              <a:rPr lang="en-US" dirty="0"/>
              <a:t>Building Data Equity Systems by Dr. Julia </a:t>
            </a:r>
            <a:r>
              <a:rPr lang="en-US" dirty="0" err="1"/>
              <a:t>Stoyanovich</a:t>
            </a:r>
            <a:r>
              <a:rPr lang="en-US" dirty="0"/>
              <a:t> </a:t>
            </a:r>
          </a:p>
          <a:p>
            <a:pPr algn="ctr"/>
            <a:r>
              <a:rPr lang="en-US" dirty="0"/>
              <a:t>AI Ethics: Global Perspectives</a:t>
            </a:r>
            <a:endParaRPr lang="en-US" dirty="0">
              <a:hlinkClick r:id="rId3"/>
            </a:endParaRPr>
          </a:p>
          <a:p>
            <a:pPr algn="ctr"/>
            <a:r>
              <a:rPr lang="en-US" dirty="0">
                <a:hlinkClick r:id="rId3"/>
              </a:rPr>
              <a:t>https://www.youtube.com/watch?v=g5epgc8m8Ho</a:t>
            </a:r>
            <a:r>
              <a:rPr lang="en-US" dirty="0"/>
              <a:t> </a:t>
            </a:r>
          </a:p>
        </p:txBody>
      </p:sp>
      <p:sp>
        <p:nvSpPr>
          <p:cNvPr id="11" name="TextBox 10">
            <a:extLst>
              <a:ext uri="{FF2B5EF4-FFF2-40B4-BE49-F238E27FC236}">
                <a16:creationId xmlns:a16="http://schemas.microsoft.com/office/drawing/2014/main" id="{456FBB5F-3095-7C40-803D-3873EF3BD19D}"/>
              </a:ext>
            </a:extLst>
          </p:cNvPr>
          <p:cNvSpPr txBox="1"/>
          <p:nvPr/>
        </p:nvSpPr>
        <p:spPr>
          <a:xfrm>
            <a:off x="6686550" y="1276350"/>
            <a:ext cx="5100638" cy="4524315"/>
          </a:xfrm>
          <a:prstGeom prst="rect">
            <a:avLst/>
          </a:prstGeom>
          <a:noFill/>
        </p:spPr>
        <p:txBody>
          <a:bodyPr wrap="square" rtlCol="0">
            <a:spAutoFit/>
          </a:bodyPr>
          <a:lstStyle/>
          <a:p>
            <a:pPr marL="285750" indent="-285750">
              <a:buFont typeface="Arial" panose="020B0604020202020204" pitchFamily="34" charset="0"/>
              <a:buChar char="•"/>
            </a:pPr>
            <a:r>
              <a:rPr lang="en-US" dirty="0"/>
              <a:t>Some think that tech is naturally neutral or objective or fair, but it takes on the biases of its creators, culture, source data, environment.</a:t>
            </a:r>
          </a:p>
          <a:p>
            <a:pPr marL="285750" indent="-285750">
              <a:buFont typeface="Arial" panose="020B0604020202020204" pitchFamily="34" charset="0"/>
              <a:buChar char="•"/>
            </a:pPr>
            <a:r>
              <a:rPr lang="en-US" dirty="0"/>
              <a:t>Women were less likely to be shown ads for high-paying jobs on Google; Companies like Amazon have scrapped AI recruiting tools that showed bias against women; and AI tools have been shown to be biased against people experiencing mental illness via personality tests.</a:t>
            </a:r>
          </a:p>
          <a:p>
            <a:pPr marL="285750" indent="-285750">
              <a:buFont typeface="Arial" panose="020B0604020202020204" pitchFamily="34" charset="0"/>
              <a:buChar char="•"/>
            </a:pPr>
            <a:r>
              <a:rPr lang="en-US" dirty="0"/>
              <a:t>When the internet was taking off, some people called it a democratizer without acknowledging limits to access and control over info. Similarly, “automated hiring systems act as modern gatekeepers to economic opportunity.”</a:t>
            </a:r>
          </a:p>
        </p:txBody>
      </p:sp>
    </p:spTree>
    <p:extLst>
      <p:ext uri="{BB962C8B-B14F-4D97-AF65-F5344CB8AC3E}">
        <p14:creationId xmlns:p14="http://schemas.microsoft.com/office/powerpoint/2010/main" val="39535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normAutofit/>
          </a:bodyPr>
          <a:lstStyle/>
          <a:p>
            <a:r>
              <a:rPr lang="en-US" sz="4600" dirty="0"/>
              <a:t>MEET OUR TEAM</a:t>
            </a:r>
          </a:p>
        </p:txBody>
      </p:sp>
      <p:pic>
        <p:nvPicPr>
          <p:cNvPr id="40" name="Picture 39" descr="Headshot: Nicole Contaxis">
            <a:extLst>
              <a:ext uri="{FF2B5EF4-FFF2-40B4-BE49-F238E27FC236}">
                <a16:creationId xmlns:a16="http://schemas.microsoft.com/office/drawing/2014/main" id="{17C19FB2-6673-1D41-BCD3-98C2248C4EC8}"/>
              </a:ext>
            </a:extLst>
          </p:cNvPr>
          <p:cNvPicPr>
            <a:picLocks noChangeAspect="1"/>
          </p:cNvPicPr>
          <p:nvPr/>
        </p:nvPicPr>
        <p:blipFill>
          <a:blip r:embed="rId3"/>
          <a:stretch>
            <a:fillRect/>
          </a:stretch>
        </p:blipFill>
        <p:spPr>
          <a:xfrm>
            <a:off x="1365071" y="2417724"/>
            <a:ext cx="2044700" cy="2019300"/>
          </a:xfrm>
          <a:prstGeom prst="rect">
            <a:avLst/>
          </a:prstGeom>
        </p:spPr>
      </p:pic>
      <p:sp>
        <p:nvSpPr>
          <p:cNvPr id="3" name="Text Placeholder 2">
            <a:extLst>
              <a:ext uri="{FF2B5EF4-FFF2-40B4-BE49-F238E27FC236}">
                <a16:creationId xmlns:a16="http://schemas.microsoft.com/office/drawing/2014/main" id="{78BCC184-1096-457B-AB72-BD49E6E54117}"/>
              </a:ext>
            </a:extLst>
          </p:cNvPr>
          <p:cNvSpPr>
            <a:spLocks noGrp="1"/>
          </p:cNvSpPr>
          <p:nvPr>
            <p:ph type="body" idx="1"/>
          </p:nvPr>
        </p:nvSpPr>
        <p:spPr>
          <a:xfrm>
            <a:off x="1228568" y="4638476"/>
            <a:ext cx="2317707" cy="343061"/>
          </a:xfrm>
        </p:spPr>
        <p:txBody>
          <a:bodyPr/>
          <a:lstStyle/>
          <a:p>
            <a:r>
              <a:rPr lang="en-US" sz="1700" dirty="0"/>
              <a:t>Nicole Contaxis</a:t>
            </a:r>
          </a:p>
        </p:txBody>
      </p:sp>
      <p:sp>
        <p:nvSpPr>
          <p:cNvPr id="11" name="Text Placeholder 10">
            <a:extLst>
              <a:ext uri="{FF2B5EF4-FFF2-40B4-BE49-F238E27FC236}">
                <a16:creationId xmlns:a16="http://schemas.microsoft.com/office/drawing/2014/main" id="{DB420882-1CC0-49B4-8DDE-24EC26687506}"/>
              </a:ext>
            </a:extLst>
          </p:cNvPr>
          <p:cNvSpPr>
            <a:spLocks noGrp="1"/>
          </p:cNvSpPr>
          <p:nvPr>
            <p:ph type="body" idx="21"/>
          </p:nvPr>
        </p:nvSpPr>
        <p:spPr>
          <a:xfrm>
            <a:off x="1487181" y="5018066"/>
            <a:ext cx="1845511" cy="343061"/>
          </a:xfrm>
        </p:spPr>
        <p:txBody>
          <a:bodyPr/>
          <a:lstStyle/>
          <a:p>
            <a:r>
              <a:rPr lang="en-US" sz="1600" dirty="0"/>
              <a:t>Ethical Frameworks</a:t>
            </a:r>
          </a:p>
        </p:txBody>
      </p:sp>
      <p:pic>
        <p:nvPicPr>
          <p:cNvPr id="36" name="Picture 35" descr="Headshot: Genevieve Milliken">
            <a:extLst>
              <a:ext uri="{FF2B5EF4-FFF2-40B4-BE49-F238E27FC236}">
                <a16:creationId xmlns:a16="http://schemas.microsoft.com/office/drawing/2014/main" id="{FD605955-B753-1B4B-B237-F2B0E33EC4AA}"/>
              </a:ext>
            </a:extLst>
          </p:cNvPr>
          <p:cNvPicPr>
            <a:picLocks noChangeAspect="1"/>
          </p:cNvPicPr>
          <p:nvPr/>
        </p:nvPicPr>
        <p:blipFill>
          <a:blip r:embed="rId4"/>
          <a:stretch>
            <a:fillRect/>
          </a:stretch>
        </p:blipFill>
        <p:spPr>
          <a:xfrm>
            <a:off x="3755237" y="2405024"/>
            <a:ext cx="2019300" cy="2019300"/>
          </a:xfrm>
          <a:prstGeom prst="rect">
            <a:avLst/>
          </a:prstGeom>
        </p:spPr>
      </p:pic>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3578300" y="4638476"/>
            <a:ext cx="2330816" cy="343061"/>
          </a:xfrm>
        </p:spPr>
        <p:txBody>
          <a:bodyPr/>
          <a:lstStyle/>
          <a:p>
            <a:r>
              <a:rPr lang="en-US" sz="1700" dirty="0"/>
              <a:t>Genevieve Milliken</a:t>
            </a:r>
          </a:p>
        </p:txBody>
      </p:sp>
      <p:sp>
        <p:nvSpPr>
          <p:cNvPr id="12" name="Text Placeholder 11">
            <a:extLst>
              <a:ext uri="{FF2B5EF4-FFF2-40B4-BE49-F238E27FC236}">
                <a16:creationId xmlns:a16="http://schemas.microsoft.com/office/drawing/2014/main" id="{E017101B-2009-4267-8513-19000E37B1F0}"/>
              </a:ext>
            </a:extLst>
          </p:cNvPr>
          <p:cNvSpPr>
            <a:spLocks noGrp="1"/>
          </p:cNvSpPr>
          <p:nvPr>
            <p:ph type="body" idx="22"/>
          </p:nvPr>
        </p:nvSpPr>
        <p:spPr>
          <a:xfrm>
            <a:off x="3836913" y="5032748"/>
            <a:ext cx="1855949" cy="343061"/>
          </a:xfrm>
        </p:spPr>
        <p:txBody>
          <a:bodyPr/>
          <a:lstStyle/>
          <a:p>
            <a:r>
              <a:rPr lang="en-US" sz="1600" dirty="0"/>
              <a:t>Data Collection</a:t>
            </a:r>
          </a:p>
        </p:txBody>
      </p:sp>
      <p:pic>
        <p:nvPicPr>
          <p:cNvPr id="28" name="Picture 27" descr="Headshot: Fred LaPolla">
            <a:extLst>
              <a:ext uri="{FF2B5EF4-FFF2-40B4-BE49-F238E27FC236}">
                <a16:creationId xmlns:a16="http://schemas.microsoft.com/office/drawing/2014/main" id="{79A3CD29-580E-534E-8042-B73674A24D10}"/>
              </a:ext>
            </a:extLst>
          </p:cNvPr>
          <p:cNvPicPr>
            <a:picLocks noChangeAspect="1"/>
          </p:cNvPicPr>
          <p:nvPr/>
        </p:nvPicPr>
        <p:blipFill>
          <a:blip r:embed="rId5"/>
          <a:stretch>
            <a:fillRect/>
          </a:stretch>
        </p:blipFill>
        <p:spPr>
          <a:xfrm>
            <a:off x="6148141" y="2417724"/>
            <a:ext cx="2133600" cy="2019300"/>
          </a:xfrm>
          <a:prstGeom prst="rect">
            <a:avLst/>
          </a:prstGeom>
        </p:spPr>
      </p:pic>
      <p:sp>
        <p:nvSpPr>
          <p:cNvPr id="9" name="Text Placeholder 8">
            <a:extLst>
              <a:ext uri="{FF2B5EF4-FFF2-40B4-BE49-F238E27FC236}">
                <a16:creationId xmlns:a16="http://schemas.microsoft.com/office/drawing/2014/main" id="{36AEE506-9967-4592-BC98-D3FD3028A8E5}"/>
              </a:ext>
            </a:extLst>
          </p:cNvPr>
          <p:cNvSpPr>
            <a:spLocks noGrp="1"/>
          </p:cNvSpPr>
          <p:nvPr>
            <p:ph type="body" idx="19"/>
          </p:nvPr>
        </p:nvSpPr>
        <p:spPr>
          <a:xfrm>
            <a:off x="6068964" y="4638476"/>
            <a:ext cx="2317707" cy="343061"/>
          </a:xfrm>
        </p:spPr>
        <p:txBody>
          <a:bodyPr/>
          <a:lstStyle/>
          <a:p>
            <a:r>
              <a:rPr lang="en-US" sz="1700" dirty="0"/>
              <a:t>Fred LaPolla</a:t>
            </a:r>
          </a:p>
        </p:txBody>
      </p:sp>
      <p:sp>
        <p:nvSpPr>
          <p:cNvPr id="13" name="Text Placeholder 12">
            <a:extLst>
              <a:ext uri="{FF2B5EF4-FFF2-40B4-BE49-F238E27FC236}">
                <a16:creationId xmlns:a16="http://schemas.microsoft.com/office/drawing/2014/main" id="{D40B843D-6615-46EB-A813-BEBD624EC685}"/>
              </a:ext>
            </a:extLst>
          </p:cNvPr>
          <p:cNvSpPr>
            <a:spLocks noGrp="1"/>
          </p:cNvSpPr>
          <p:nvPr>
            <p:ph type="body" idx="23"/>
          </p:nvPr>
        </p:nvSpPr>
        <p:spPr>
          <a:xfrm>
            <a:off x="6327577" y="5032748"/>
            <a:ext cx="1845511" cy="343061"/>
          </a:xfrm>
        </p:spPr>
        <p:txBody>
          <a:bodyPr/>
          <a:lstStyle/>
          <a:p>
            <a:r>
              <a:rPr lang="en-US" sz="1600" dirty="0"/>
              <a:t>Data Communication</a:t>
            </a:r>
          </a:p>
        </p:txBody>
      </p:sp>
      <p:pic>
        <p:nvPicPr>
          <p:cNvPr id="32" name="Picture 31" descr="Headshot: Justin de la Cruz">
            <a:extLst>
              <a:ext uri="{FF2B5EF4-FFF2-40B4-BE49-F238E27FC236}">
                <a16:creationId xmlns:a16="http://schemas.microsoft.com/office/drawing/2014/main" id="{F97372E4-FD2C-C849-98E6-B9B5E0E51077}"/>
              </a:ext>
            </a:extLst>
          </p:cNvPr>
          <p:cNvPicPr>
            <a:picLocks noChangeAspect="1"/>
          </p:cNvPicPr>
          <p:nvPr/>
        </p:nvPicPr>
        <p:blipFill>
          <a:blip r:embed="rId6"/>
          <a:stretch>
            <a:fillRect/>
          </a:stretch>
        </p:blipFill>
        <p:spPr>
          <a:xfrm>
            <a:off x="8650748" y="2405024"/>
            <a:ext cx="1993900" cy="2032000"/>
          </a:xfrm>
          <a:prstGeom prst="rect">
            <a:avLst/>
          </a:prstGeom>
        </p:spPr>
      </p:pic>
      <p:sp>
        <p:nvSpPr>
          <p:cNvPr id="10" name="Text Placeholder 9">
            <a:extLst>
              <a:ext uri="{FF2B5EF4-FFF2-40B4-BE49-F238E27FC236}">
                <a16:creationId xmlns:a16="http://schemas.microsoft.com/office/drawing/2014/main" id="{F5F1AEEC-D56B-4D10-B1F5-63AA91152B53}"/>
              </a:ext>
            </a:extLst>
          </p:cNvPr>
          <p:cNvSpPr>
            <a:spLocks noGrp="1"/>
          </p:cNvSpPr>
          <p:nvPr>
            <p:ph type="body" idx="20"/>
          </p:nvPr>
        </p:nvSpPr>
        <p:spPr>
          <a:xfrm>
            <a:off x="8488845" y="4638476"/>
            <a:ext cx="2317706" cy="343061"/>
          </a:xfrm>
        </p:spPr>
        <p:txBody>
          <a:bodyPr/>
          <a:lstStyle/>
          <a:p>
            <a:r>
              <a:rPr lang="en-US" sz="1700" dirty="0"/>
              <a:t>Justin de la Cruz</a:t>
            </a:r>
          </a:p>
        </p:txBody>
      </p:sp>
      <p:sp>
        <p:nvSpPr>
          <p:cNvPr id="14" name="Text Placeholder 13">
            <a:extLst>
              <a:ext uri="{FF2B5EF4-FFF2-40B4-BE49-F238E27FC236}">
                <a16:creationId xmlns:a16="http://schemas.microsoft.com/office/drawing/2014/main" id="{3099A0B0-BDD0-48DA-AA3E-13153E65129F}"/>
              </a:ext>
            </a:extLst>
          </p:cNvPr>
          <p:cNvSpPr>
            <a:spLocks noGrp="1"/>
          </p:cNvSpPr>
          <p:nvPr>
            <p:ph type="body" idx="24"/>
          </p:nvPr>
        </p:nvSpPr>
        <p:spPr>
          <a:xfrm>
            <a:off x="8747458" y="5018066"/>
            <a:ext cx="1845510" cy="343061"/>
          </a:xfrm>
        </p:spPr>
        <p:txBody>
          <a:bodyPr/>
          <a:lstStyle/>
          <a:p>
            <a:r>
              <a:rPr lang="en-US" sz="1600" dirty="0"/>
              <a:t>Technology Use</a:t>
            </a:r>
          </a:p>
        </p:txBody>
      </p:sp>
    </p:spTree>
    <p:extLst>
      <p:ext uri="{BB962C8B-B14F-4D97-AF65-F5344CB8AC3E}">
        <p14:creationId xmlns:p14="http://schemas.microsoft.com/office/powerpoint/2010/main" val="261930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71EF-50E6-D44E-9ED6-E665346F1776}"/>
              </a:ext>
            </a:extLst>
          </p:cNvPr>
          <p:cNvSpPr>
            <a:spLocks noGrp="1"/>
          </p:cNvSpPr>
          <p:nvPr>
            <p:ph type="title"/>
          </p:nvPr>
        </p:nvSpPr>
        <p:spPr>
          <a:xfrm>
            <a:off x="0" y="0"/>
            <a:ext cx="12192000" cy="1204912"/>
          </a:xfrm>
        </p:spPr>
        <p:txBody>
          <a:bodyPr>
            <a:normAutofit/>
          </a:bodyPr>
          <a:lstStyle/>
          <a:p>
            <a:pPr algn="ctr"/>
            <a:r>
              <a:rPr lang="en-US" dirty="0"/>
              <a:t>Libraries &amp; Automated Systems: </a:t>
            </a:r>
            <a:br>
              <a:rPr lang="en-US" dirty="0"/>
            </a:br>
            <a:r>
              <a:rPr lang="en-US" dirty="0"/>
              <a:t>Machine Learning in Healthcare</a:t>
            </a:r>
          </a:p>
        </p:txBody>
      </p:sp>
      <p:sp>
        <p:nvSpPr>
          <p:cNvPr id="8" name="TextBox 7">
            <a:extLst>
              <a:ext uri="{FF2B5EF4-FFF2-40B4-BE49-F238E27FC236}">
                <a16:creationId xmlns:a16="http://schemas.microsoft.com/office/drawing/2014/main" id="{8801AB43-6B0D-214D-849D-C81E37BBE859}"/>
              </a:ext>
            </a:extLst>
          </p:cNvPr>
          <p:cNvSpPr txBox="1"/>
          <p:nvPr/>
        </p:nvSpPr>
        <p:spPr>
          <a:xfrm>
            <a:off x="485772" y="1300955"/>
            <a:ext cx="8601075" cy="1785104"/>
          </a:xfrm>
          <a:prstGeom prst="rect">
            <a:avLst/>
          </a:prstGeom>
          <a:noFill/>
        </p:spPr>
        <p:txBody>
          <a:bodyPr wrap="square" rtlCol="0">
            <a:spAutoFit/>
          </a:bodyPr>
          <a:lstStyle/>
          <a:p>
            <a:r>
              <a:rPr lang="en-US" sz="2200" dirty="0"/>
              <a:t>“Data routinely collected in the process of care are heavily influenced by long-standing social, cultural, and institutional biases. Unless the underlying inequities in our communities are addressed, algorithms will perpetuate, if not magnify, existing health disparities.” [McLennan et al., 2020]</a:t>
            </a:r>
          </a:p>
        </p:txBody>
      </p:sp>
      <p:sp>
        <p:nvSpPr>
          <p:cNvPr id="9" name="TextBox 8">
            <a:extLst>
              <a:ext uri="{FF2B5EF4-FFF2-40B4-BE49-F238E27FC236}">
                <a16:creationId xmlns:a16="http://schemas.microsoft.com/office/drawing/2014/main" id="{63F3DAF4-9276-DB4C-A1CA-C1653EACFBF1}"/>
              </a:ext>
            </a:extLst>
          </p:cNvPr>
          <p:cNvSpPr txBox="1"/>
          <p:nvPr/>
        </p:nvSpPr>
        <p:spPr>
          <a:xfrm>
            <a:off x="514346" y="3262142"/>
            <a:ext cx="6600825" cy="3477875"/>
          </a:xfrm>
          <a:prstGeom prst="rect">
            <a:avLst/>
          </a:prstGeom>
          <a:noFill/>
        </p:spPr>
        <p:txBody>
          <a:bodyPr wrap="square" rtlCol="0">
            <a:spAutoFit/>
          </a:bodyPr>
          <a:lstStyle/>
          <a:p>
            <a:r>
              <a:rPr lang="en-US" sz="2200" dirty="0"/>
              <a:t>In 2019 a commercial prediction algorithm affecting millions of U.S. patients showed racial bias, dramatically underestimating the health needs of Black patients. [Obermeyer, 2019]</a:t>
            </a:r>
          </a:p>
          <a:p>
            <a:endParaRPr lang="en-US" sz="2200" dirty="0"/>
          </a:p>
          <a:p>
            <a:r>
              <a:rPr lang="en-US" sz="2200" dirty="0"/>
              <a:t>The algorithm used health care cost to determine the need for more comprehensive care, but was designed to exclude race, even though Black patients incur less in medical costs and are less likely to be identified as a high-risk for complex care.</a:t>
            </a:r>
          </a:p>
        </p:txBody>
      </p:sp>
    </p:spTree>
    <p:extLst>
      <p:ext uri="{BB962C8B-B14F-4D97-AF65-F5344CB8AC3E}">
        <p14:creationId xmlns:p14="http://schemas.microsoft.com/office/powerpoint/2010/main" val="41915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1421-CE73-6743-B5D9-225855E7B0A0}"/>
              </a:ext>
            </a:extLst>
          </p:cNvPr>
          <p:cNvSpPr>
            <a:spLocks noGrp="1"/>
          </p:cNvSpPr>
          <p:nvPr>
            <p:ph type="title"/>
          </p:nvPr>
        </p:nvSpPr>
        <p:spPr>
          <a:xfrm>
            <a:off x="6272213" y="279400"/>
            <a:ext cx="5343526" cy="762000"/>
          </a:xfrm>
        </p:spPr>
        <p:txBody>
          <a:bodyPr/>
          <a:lstStyle/>
          <a:p>
            <a:r>
              <a:rPr lang="en-US" dirty="0"/>
              <a:t>Tweet from Dr. Keisha Ray</a:t>
            </a:r>
          </a:p>
        </p:txBody>
      </p:sp>
      <p:pic>
        <p:nvPicPr>
          <p:cNvPr id="2050" name="Picture 2" descr="Screenshot of Tweet from @DrKeishaRay: &quot;For the people in the back: Black people want to get vaccinated against COVID! They just have many barriers to access. Most are not vaccine hesitant. Stop with the Black people aren't getting vax and more with the why can't they get access?">
            <a:extLst>
              <a:ext uri="{FF2B5EF4-FFF2-40B4-BE49-F238E27FC236}">
                <a16:creationId xmlns:a16="http://schemas.microsoft.com/office/drawing/2014/main" id="{FBC36CA2-5D20-3141-844B-CE5534113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95412"/>
            <a:ext cx="7924800"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55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F549-2317-3D4D-B30B-8AD00DF91F72}"/>
              </a:ext>
            </a:extLst>
          </p:cNvPr>
          <p:cNvSpPr>
            <a:spLocks noGrp="1"/>
          </p:cNvSpPr>
          <p:nvPr>
            <p:ph type="title"/>
          </p:nvPr>
        </p:nvSpPr>
        <p:spPr/>
        <p:txBody>
          <a:bodyPr/>
          <a:lstStyle/>
          <a:p>
            <a:r>
              <a:rPr lang="en-US" dirty="0"/>
              <a:t>Libraries &amp; Automated Systems:</a:t>
            </a:r>
            <a:br>
              <a:rPr lang="en-US" dirty="0"/>
            </a:br>
            <a:r>
              <a:rPr lang="en-US" dirty="0"/>
              <a:t>Augmented Intelligence</a:t>
            </a:r>
          </a:p>
        </p:txBody>
      </p:sp>
      <p:sp>
        <p:nvSpPr>
          <p:cNvPr id="4" name="Footer Placeholder 3">
            <a:extLst>
              <a:ext uri="{FF2B5EF4-FFF2-40B4-BE49-F238E27FC236}">
                <a16:creationId xmlns:a16="http://schemas.microsoft.com/office/drawing/2014/main" id="{61CDEBC1-DC41-8844-9DB4-A952AD4CA867}"/>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080ACC6-78FE-8E4F-BFCA-14ABA1C11CF9}"/>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
        <p:nvSpPr>
          <p:cNvPr id="6" name="TextBox 5">
            <a:extLst>
              <a:ext uri="{FF2B5EF4-FFF2-40B4-BE49-F238E27FC236}">
                <a16:creationId xmlns:a16="http://schemas.microsoft.com/office/drawing/2014/main" id="{A2F60AF4-CC20-204E-BFE4-19EFC6E72528}"/>
              </a:ext>
            </a:extLst>
          </p:cNvPr>
          <p:cNvSpPr txBox="1"/>
          <p:nvPr/>
        </p:nvSpPr>
        <p:spPr>
          <a:xfrm>
            <a:off x="642938" y="1814513"/>
            <a:ext cx="7358062"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Wojcik (2020) explores augmented intelligence in other fields and examines how they might be used in libraries, and what problems could be faced with that.</a:t>
            </a:r>
          </a:p>
          <a:p>
            <a:pPr marL="285750" indent="-285750">
              <a:buFont typeface="Arial" panose="020B0604020202020204" pitchFamily="34" charset="0"/>
              <a:buChar char="•"/>
            </a:pPr>
            <a:r>
              <a:rPr lang="en-US" dirty="0"/>
              <a:t>Augmented intelligence lies at the “border between AI and human intelligence” – systems that enhance people’s abilities to their work, but still relies on people’s judgments, not on technology alone.</a:t>
            </a:r>
          </a:p>
          <a:p>
            <a:pPr marL="285750" indent="-285750">
              <a:buFont typeface="Arial" panose="020B0604020202020204" pitchFamily="34" charset="0"/>
              <a:buChar char="•"/>
            </a:pPr>
            <a:r>
              <a:rPr lang="en-US" dirty="0"/>
              <a:t>Speculation on how augmented intelligence can be used in libraries: back office activities (cataloguing, acquisitions, management activities); user services; education; cultural activities; library promotion / PR.</a:t>
            </a:r>
          </a:p>
          <a:p>
            <a:pPr marL="285750" indent="-285750">
              <a:buFont typeface="Arial" panose="020B0604020202020204" pitchFamily="34" charset="0"/>
              <a:buChar char="•"/>
            </a:pPr>
            <a:r>
              <a:rPr lang="en-US" dirty="0"/>
              <a:t>Caveats: people can have a positive new technology bias, thinking that new tech solutions are automatically better than old ones; the data that could come from augmented intelligence might include very personal data, including the functioning of someone’s brain, or how they make decisions.  </a:t>
            </a:r>
          </a:p>
        </p:txBody>
      </p:sp>
    </p:spTree>
    <p:extLst>
      <p:ext uri="{BB962C8B-B14F-4D97-AF65-F5344CB8AC3E}">
        <p14:creationId xmlns:p14="http://schemas.microsoft.com/office/powerpoint/2010/main" val="43967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2290-AC27-6E46-ABA6-F3B98A456310}"/>
              </a:ext>
            </a:extLst>
          </p:cNvPr>
          <p:cNvSpPr>
            <a:spLocks noGrp="1"/>
          </p:cNvSpPr>
          <p:nvPr>
            <p:ph type="title"/>
          </p:nvPr>
        </p:nvSpPr>
        <p:spPr>
          <a:xfrm>
            <a:off x="1350924" y="768395"/>
            <a:ext cx="5111750" cy="1204912"/>
          </a:xfrm>
        </p:spPr>
        <p:txBody>
          <a:bodyPr>
            <a:normAutofit/>
          </a:bodyPr>
          <a:lstStyle/>
          <a:p>
            <a:r>
              <a:rPr lang="en-US" sz="5400" dirty="0"/>
              <a:t>Question 4</a:t>
            </a:r>
          </a:p>
        </p:txBody>
      </p:sp>
      <p:sp>
        <p:nvSpPr>
          <p:cNvPr id="3" name="Text Placeholder 2">
            <a:extLst>
              <a:ext uri="{FF2B5EF4-FFF2-40B4-BE49-F238E27FC236}">
                <a16:creationId xmlns:a16="http://schemas.microsoft.com/office/drawing/2014/main" id="{94551D40-AD30-A749-B85D-4A67AAAAA51A}"/>
              </a:ext>
            </a:extLst>
          </p:cNvPr>
          <p:cNvSpPr>
            <a:spLocks noGrp="1"/>
          </p:cNvSpPr>
          <p:nvPr>
            <p:ph type="body" idx="1"/>
          </p:nvPr>
        </p:nvSpPr>
        <p:spPr>
          <a:xfrm>
            <a:off x="1350924" y="2757530"/>
            <a:ext cx="5111750" cy="1525588"/>
          </a:xfrm>
        </p:spPr>
        <p:txBody>
          <a:bodyPr>
            <a:noAutofit/>
          </a:bodyPr>
          <a:lstStyle/>
          <a:p>
            <a:r>
              <a:rPr lang="en-US" sz="3600" dirty="0"/>
              <a:t>Have you seen other developing/emerging technologies that could create ethical issues if they’re used in libraries?</a:t>
            </a:r>
          </a:p>
        </p:txBody>
      </p:sp>
    </p:spTree>
    <p:extLst>
      <p:ext uri="{BB962C8B-B14F-4D97-AF65-F5344CB8AC3E}">
        <p14:creationId xmlns:p14="http://schemas.microsoft.com/office/powerpoint/2010/main" val="126669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52C5-7620-6E41-B2F3-E17BE7D2BEB2}"/>
              </a:ext>
            </a:extLst>
          </p:cNvPr>
          <p:cNvSpPr>
            <a:spLocks noGrp="1"/>
          </p:cNvSpPr>
          <p:nvPr>
            <p:ph type="title"/>
          </p:nvPr>
        </p:nvSpPr>
        <p:spPr/>
        <p:txBody>
          <a:bodyPr>
            <a:normAutofit/>
          </a:bodyPr>
          <a:lstStyle/>
          <a:p>
            <a:r>
              <a:rPr lang="en-US" dirty="0"/>
              <a:t>Who’s giving up what for technology?</a:t>
            </a:r>
          </a:p>
        </p:txBody>
      </p:sp>
      <p:sp>
        <p:nvSpPr>
          <p:cNvPr id="3" name="Text Placeholder 2">
            <a:extLst>
              <a:ext uri="{FF2B5EF4-FFF2-40B4-BE49-F238E27FC236}">
                <a16:creationId xmlns:a16="http://schemas.microsoft.com/office/drawing/2014/main" id="{44942842-B35D-084E-AE08-6EEB7791603E}"/>
              </a:ext>
            </a:extLst>
          </p:cNvPr>
          <p:cNvSpPr>
            <a:spLocks noGrp="1"/>
          </p:cNvSpPr>
          <p:nvPr>
            <p:ph type="body" idx="1"/>
          </p:nvPr>
        </p:nvSpPr>
        <p:spPr/>
        <p:txBody>
          <a:bodyPr/>
          <a:lstStyle/>
          <a:p>
            <a:r>
              <a:rPr lang="en-US" dirty="0"/>
              <a:t>Giving up data for access to convenient “free” technology</a:t>
            </a:r>
          </a:p>
        </p:txBody>
      </p:sp>
      <p:pic>
        <p:nvPicPr>
          <p:cNvPr id="10" name="Content Placeholder 9" descr="Screenshot from Google Maps: route from Atlanta, GA to Asheville, NC">
            <a:extLst>
              <a:ext uri="{FF2B5EF4-FFF2-40B4-BE49-F238E27FC236}">
                <a16:creationId xmlns:a16="http://schemas.microsoft.com/office/drawing/2014/main" id="{0F3E6C85-BACC-DC45-9E2A-57F2D99183DE}"/>
              </a:ext>
            </a:extLst>
          </p:cNvPr>
          <p:cNvPicPr>
            <a:picLocks noGrp="1" noChangeAspect="1"/>
          </p:cNvPicPr>
          <p:nvPr>
            <p:ph sz="half" idx="2"/>
          </p:nvPr>
        </p:nvPicPr>
        <p:blipFill>
          <a:blip r:embed="rId2"/>
          <a:stretch>
            <a:fillRect/>
          </a:stretch>
        </p:blipFill>
        <p:spPr>
          <a:xfrm>
            <a:off x="3095499" y="3833813"/>
            <a:ext cx="3600702" cy="1998662"/>
          </a:xfrm>
        </p:spPr>
      </p:pic>
      <p:sp>
        <p:nvSpPr>
          <p:cNvPr id="5" name="Text Placeholder 4">
            <a:extLst>
              <a:ext uri="{FF2B5EF4-FFF2-40B4-BE49-F238E27FC236}">
                <a16:creationId xmlns:a16="http://schemas.microsoft.com/office/drawing/2014/main" id="{D1F5B88C-782E-CD4B-92B1-163B052EF7F1}"/>
              </a:ext>
            </a:extLst>
          </p:cNvPr>
          <p:cNvSpPr>
            <a:spLocks noGrp="1"/>
          </p:cNvSpPr>
          <p:nvPr>
            <p:ph type="body" sz="quarter" idx="3"/>
          </p:nvPr>
        </p:nvSpPr>
        <p:spPr/>
        <p:txBody>
          <a:bodyPr/>
          <a:lstStyle/>
          <a:p>
            <a:r>
              <a:rPr lang="en-US" dirty="0"/>
              <a:t>Giving up data for access to scholarship &amp; research tools</a:t>
            </a:r>
          </a:p>
        </p:txBody>
      </p:sp>
      <p:pic>
        <p:nvPicPr>
          <p:cNvPr id="14" name="Content Placeholder 13" descr="Screenshot from LexisNexis, text too small to decipher">
            <a:extLst>
              <a:ext uri="{FF2B5EF4-FFF2-40B4-BE49-F238E27FC236}">
                <a16:creationId xmlns:a16="http://schemas.microsoft.com/office/drawing/2014/main" id="{6BF06251-53D7-5D41-A763-86050CC246D4}"/>
              </a:ext>
            </a:extLst>
          </p:cNvPr>
          <p:cNvPicPr>
            <a:picLocks noGrp="1" noChangeAspect="1"/>
          </p:cNvPicPr>
          <p:nvPr>
            <p:ph sz="quarter" idx="4"/>
          </p:nvPr>
        </p:nvPicPr>
        <p:blipFill>
          <a:blip r:embed="rId3"/>
          <a:stretch>
            <a:fillRect/>
          </a:stretch>
        </p:blipFill>
        <p:spPr>
          <a:xfrm>
            <a:off x="7649788" y="3833813"/>
            <a:ext cx="3464673" cy="1998662"/>
          </a:xfrm>
        </p:spPr>
      </p:pic>
    </p:spTree>
    <p:extLst>
      <p:ext uri="{BB962C8B-B14F-4D97-AF65-F5344CB8AC3E}">
        <p14:creationId xmlns:p14="http://schemas.microsoft.com/office/powerpoint/2010/main" val="259316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011F-C252-0F41-85C5-88F0FF87FF61}"/>
              </a:ext>
            </a:extLst>
          </p:cNvPr>
          <p:cNvSpPr>
            <a:spLocks noGrp="1"/>
          </p:cNvSpPr>
          <p:nvPr>
            <p:ph type="title"/>
          </p:nvPr>
        </p:nvSpPr>
        <p:spPr>
          <a:xfrm>
            <a:off x="1273540" y="3283954"/>
            <a:ext cx="5172230" cy="1325563"/>
          </a:xfrm>
        </p:spPr>
        <p:txBody>
          <a:bodyPr>
            <a:noAutofit/>
          </a:bodyPr>
          <a:lstStyle/>
          <a:p>
            <a:r>
              <a:rPr lang="en-US" sz="5000" dirty="0"/>
              <a:t>Breakout Rooms &amp; Discussion</a:t>
            </a:r>
          </a:p>
        </p:txBody>
      </p:sp>
      <p:sp>
        <p:nvSpPr>
          <p:cNvPr id="3" name="Content Placeholder 2">
            <a:extLst>
              <a:ext uri="{FF2B5EF4-FFF2-40B4-BE49-F238E27FC236}">
                <a16:creationId xmlns:a16="http://schemas.microsoft.com/office/drawing/2014/main" id="{E6BCAA49-5F91-A94E-A1C3-F852F09488C4}"/>
              </a:ext>
            </a:extLst>
          </p:cNvPr>
          <p:cNvSpPr>
            <a:spLocks noGrp="1"/>
          </p:cNvSpPr>
          <p:nvPr>
            <p:ph idx="1"/>
          </p:nvPr>
        </p:nvSpPr>
        <p:spPr>
          <a:xfrm>
            <a:off x="539020" y="5882526"/>
            <a:ext cx="6701228" cy="698156"/>
          </a:xfrm>
        </p:spPr>
        <p:txBody>
          <a:bodyPr>
            <a:normAutofit/>
          </a:bodyPr>
          <a:lstStyle/>
          <a:p>
            <a:r>
              <a:rPr lang="en-US" sz="2000" u="sng" dirty="0">
                <a:hlinkClick r:id="rId2">
                  <a:extLst>
                    <a:ext uri="{A12FA001-AC4F-418D-AE19-62706E023703}">
                      <ahyp:hlinkClr xmlns:ahyp="http://schemas.microsoft.com/office/drawing/2018/hyperlinkcolor" val="tx"/>
                    </a:ext>
                  </a:extLst>
                </a:hlinkClick>
              </a:rPr>
              <a:t>https://etherpad.wikimedia.org/p/ethics-in-libraries</a:t>
            </a:r>
            <a:endParaRPr lang="en-US" sz="2000" dirty="0"/>
          </a:p>
        </p:txBody>
      </p:sp>
    </p:spTree>
    <p:extLst>
      <p:ext uri="{BB962C8B-B14F-4D97-AF65-F5344CB8AC3E}">
        <p14:creationId xmlns:p14="http://schemas.microsoft.com/office/powerpoint/2010/main" val="93210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011F-C252-0F41-85C5-88F0FF87FF61}"/>
              </a:ext>
            </a:extLst>
          </p:cNvPr>
          <p:cNvSpPr>
            <a:spLocks noGrp="1"/>
          </p:cNvSpPr>
          <p:nvPr>
            <p:ph type="title"/>
          </p:nvPr>
        </p:nvSpPr>
        <p:spPr>
          <a:xfrm>
            <a:off x="-89941" y="407695"/>
            <a:ext cx="6977211" cy="1325563"/>
          </a:xfrm>
        </p:spPr>
        <p:txBody>
          <a:bodyPr>
            <a:noAutofit/>
          </a:bodyPr>
          <a:lstStyle/>
          <a:p>
            <a:pPr algn="ctr"/>
            <a:r>
              <a:rPr lang="en-US" sz="3600" dirty="0"/>
              <a:t>Guest Lecture: </a:t>
            </a:r>
            <a:br>
              <a:rPr lang="en-US" sz="3600" dirty="0"/>
            </a:br>
            <a:r>
              <a:rPr lang="en-US" sz="3600" dirty="0"/>
              <a:t>Dr. Nathan Alexander</a:t>
            </a:r>
          </a:p>
        </p:txBody>
      </p:sp>
      <p:pic>
        <p:nvPicPr>
          <p:cNvPr id="7" name="Content Placeholder 6" descr="Headshot: Dr. Nathan Alexander">
            <a:extLst>
              <a:ext uri="{FF2B5EF4-FFF2-40B4-BE49-F238E27FC236}">
                <a16:creationId xmlns:a16="http://schemas.microsoft.com/office/drawing/2014/main" id="{12DB3BDB-AD36-414C-9B3F-4EF5873BAAE3}"/>
              </a:ext>
            </a:extLst>
          </p:cNvPr>
          <p:cNvPicPr>
            <a:picLocks noGrp="1" noChangeAspect="1"/>
          </p:cNvPicPr>
          <p:nvPr>
            <p:ph idx="1"/>
          </p:nvPr>
        </p:nvPicPr>
        <p:blipFill>
          <a:blip r:embed="rId2"/>
          <a:stretch>
            <a:fillRect/>
          </a:stretch>
        </p:blipFill>
        <p:spPr>
          <a:xfrm>
            <a:off x="2123340" y="2740290"/>
            <a:ext cx="2550647" cy="2519363"/>
          </a:xfrm>
        </p:spPr>
      </p:pic>
    </p:spTree>
    <p:extLst>
      <p:ext uri="{BB962C8B-B14F-4D97-AF65-F5344CB8AC3E}">
        <p14:creationId xmlns:p14="http://schemas.microsoft.com/office/powerpoint/2010/main" val="2322269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671935" y="3069782"/>
            <a:ext cx="5641298" cy="1524735"/>
          </a:xfrm>
        </p:spPr>
        <p:txBody>
          <a:bodyPr/>
          <a:lstStyle/>
          <a:p>
            <a:pPr algn="ctr"/>
            <a:r>
              <a:rPr lang="en-US" sz="5400" dirty="0"/>
              <a:t>Evaluations</a:t>
            </a:r>
            <a:br>
              <a:rPr lang="en-US" sz="5400" dirty="0"/>
            </a:br>
            <a:r>
              <a:rPr lang="en-US" sz="5400" dirty="0"/>
              <a:t>&amp; </a:t>
            </a:r>
            <a:br>
              <a:rPr lang="en-US" sz="5400" dirty="0"/>
            </a:br>
            <a:r>
              <a:rPr lang="en-US" sz="5400" dirty="0"/>
              <a:t>THANK YOU!</a:t>
            </a:r>
          </a:p>
        </p:txBody>
      </p:sp>
    </p:spTree>
    <p:extLst>
      <p:ext uri="{BB962C8B-B14F-4D97-AF65-F5344CB8AC3E}">
        <p14:creationId xmlns:p14="http://schemas.microsoft.com/office/powerpoint/2010/main" val="196978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D027-B950-6943-BAE3-019758B5BC4A}"/>
              </a:ext>
            </a:extLst>
          </p:cNvPr>
          <p:cNvSpPr>
            <a:spLocks noGrp="1"/>
          </p:cNvSpPr>
          <p:nvPr>
            <p:ph type="title"/>
          </p:nvPr>
        </p:nvSpPr>
        <p:spPr>
          <a:xfrm>
            <a:off x="838200" y="17392"/>
            <a:ext cx="10515600" cy="1325563"/>
          </a:xfrm>
        </p:spPr>
        <p:txBody>
          <a:bodyPr/>
          <a:lstStyle/>
          <a:p>
            <a:r>
              <a:rPr lang="en-US" dirty="0"/>
              <a:t>bibliography</a:t>
            </a:r>
          </a:p>
        </p:txBody>
      </p:sp>
      <p:sp>
        <p:nvSpPr>
          <p:cNvPr id="7" name="TextBox 6">
            <a:extLst>
              <a:ext uri="{FF2B5EF4-FFF2-40B4-BE49-F238E27FC236}">
                <a16:creationId xmlns:a16="http://schemas.microsoft.com/office/drawing/2014/main" id="{E886BE8A-49E1-D24B-B3C8-256F4427316C}"/>
              </a:ext>
            </a:extLst>
          </p:cNvPr>
          <p:cNvSpPr txBox="1"/>
          <p:nvPr/>
        </p:nvSpPr>
        <p:spPr>
          <a:xfrm>
            <a:off x="283336" y="1020980"/>
            <a:ext cx="11578106" cy="5632311"/>
          </a:xfrm>
          <a:prstGeom prst="rect">
            <a:avLst/>
          </a:prstGeom>
          <a:noFill/>
        </p:spPr>
        <p:txBody>
          <a:bodyPr wrap="square" rtlCol="0">
            <a:spAutoFit/>
          </a:bodyPr>
          <a:lstStyle/>
          <a:p>
            <a:pPr marL="285750" indent="-285750">
              <a:buFont typeface="Arial" panose="020B0604020202020204" pitchFamily="34" charset="0"/>
              <a:buChar char="•"/>
            </a:pPr>
            <a:r>
              <a:rPr lang="en-US" dirty="0" err="1"/>
              <a:t>Briney</a:t>
            </a:r>
            <a:r>
              <a:rPr lang="en-US" dirty="0"/>
              <a:t>, K. A. (2019). Data Management Practices in Academic Library Learning Analytics: A Critical Review. </a:t>
            </a:r>
            <a:r>
              <a:rPr lang="en-US" i="1" dirty="0"/>
              <a:t>Journal of Librarianship and Scholarly Communication</a:t>
            </a:r>
            <a:r>
              <a:rPr lang="en-US" dirty="0"/>
              <a:t>, </a:t>
            </a:r>
            <a:r>
              <a:rPr lang="en-US" i="1" dirty="0"/>
              <a:t>7</a:t>
            </a:r>
            <a:r>
              <a:rPr lang="en-US" dirty="0"/>
              <a:t>(1). </a:t>
            </a:r>
            <a:r>
              <a:rPr lang="en-US" dirty="0">
                <a:hlinkClick r:id="rId2"/>
              </a:rPr>
              <a:t>https://doi.org/10.7710/2162-3309.2268</a:t>
            </a:r>
            <a:endParaRPr lang="en-US" dirty="0"/>
          </a:p>
          <a:p>
            <a:pPr marL="285750" indent="-285750">
              <a:buFont typeface="Arial" panose="020B0604020202020204" pitchFamily="34" charset="0"/>
              <a:buChar char="•"/>
            </a:pPr>
            <a:r>
              <a:rPr lang="en-US" dirty="0"/>
              <a:t>“Building Data Equity Systems” by Dr. Julia </a:t>
            </a:r>
            <a:r>
              <a:rPr lang="en-US" dirty="0" err="1"/>
              <a:t>Stoyanovich</a:t>
            </a:r>
            <a:r>
              <a:rPr lang="en-US" dirty="0"/>
              <a:t>: </a:t>
            </a:r>
            <a:r>
              <a:rPr lang="en-US" dirty="0">
                <a:hlinkClick r:id="rId3"/>
              </a:rPr>
              <a:t>https://www.youtube.com/watch?v=g5epgc8m8Ho</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Data That Turned the World Upside Down: How Cambridge Analytica used your Facebook data to help the Donald Trump campaign in the 2016 election.” by Hannes </a:t>
            </a:r>
            <a:r>
              <a:rPr lang="en-US" dirty="0" err="1"/>
              <a:t>Grassegger</a:t>
            </a:r>
            <a:r>
              <a:rPr lang="en-US" dirty="0"/>
              <a:t> and Mikael </a:t>
            </a:r>
            <a:r>
              <a:rPr lang="en-US" dirty="0" err="1"/>
              <a:t>Krogerus</a:t>
            </a:r>
            <a:r>
              <a:rPr lang="en-US" dirty="0"/>
              <a:t> for Vice: </a:t>
            </a:r>
            <a:r>
              <a:rPr lang="en-US" dirty="0">
                <a:hlinkClick r:id="rId4"/>
              </a:rPr>
              <a:t>https://www.vice.com/en/article/mg9vvn/how-our-likes-helped-trump-win</a:t>
            </a:r>
            <a:r>
              <a:rPr lang="en-US" dirty="0"/>
              <a:t> </a:t>
            </a:r>
          </a:p>
          <a:p>
            <a:pPr marL="285750" indent="-285750">
              <a:buFont typeface="Arial" panose="020B0604020202020204" pitchFamily="34" charset="0"/>
              <a:buChar char="•"/>
            </a:pPr>
            <a:r>
              <a:rPr lang="en-US" dirty="0"/>
              <a:t>“DNA-testing companies like 23andMe sell your genetic data to </a:t>
            </a:r>
            <a:r>
              <a:rPr lang="en-US" dirty="0" err="1"/>
              <a:t>drugmakers</a:t>
            </a:r>
            <a:r>
              <a:rPr lang="en-US" dirty="0"/>
              <a:t> and other Silicon Valley startups” by Eric Brodwin for Business Insider: </a:t>
            </a:r>
            <a:r>
              <a:rPr lang="en-US" dirty="0">
                <a:hlinkClick r:id="rId5"/>
              </a:rPr>
              <a:t>https://www.businessinsider.com/dna-testing-ancestry-23andme-share-data-companies-2018-8</a:t>
            </a:r>
            <a:r>
              <a:rPr lang="en-US" dirty="0"/>
              <a:t> </a:t>
            </a:r>
          </a:p>
          <a:p>
            <a:pPr marL="285750" indent="-285750">
              <a:buFont typeface="Arial" panose="020B0604020202020204" pitchFamily="34" charset="0"/>
              <a:buChar char="•"/>
            </a:pPr>
            <a:r>
              <a:rPr lang="en-US" dirty="0"/>
              <a:t>Duhigg, C. (2012). </a:t>
            </a:r>
            <a:r>
              <a:rPr lang="en-US" i="1" dirty="0"/>
              <a:t>The power of habit: Why we do what we do in life and business</a:t>
            </a:r>
            <a:r>
              <a:rPr lang="en-US" dirty="0"/>
              <a:t>. Kennett Square, Pa.: Soundview Executive Book Summaries.</a:t>
            </a:r>
          </a:p>
          <a:p>
            <a:pPr marL="285750" indent="-285750">
              <a:buFont typeface="Arial" panose="020B0604020202020204" pitchFamily="34" charset="0"/>
              <a:buChar char="•"/>
            </a:pPr>
            <a:r>
              <a:rPr lang="en-US" dirty="0"/>
              <a:t>Ferreira, R., &amp; </a:t>
            </a:r>
            <a:r>
              <a:rPr lang="en-US" dirty="0" err="1"/>
              <a:t>Vardi</a:t>
            </a:r>
            <a:r>
              <a:rPr lang="en-US" dirty="0"/>
              <a:t>, M. Y. (2021). Deep Tech Ethics: An Approach to Teaching Social Justice in Computer Science. </a:t>
            </a:r>
            <a:r>
              <a:rPr lang="en-US" i="1" dirty="0"/>
              <a:t>Proceedings of the 52nd ACM Technical Symposium on Computer Science Education</a:t>
            </a:r>
            <a:r>
              <a:rPr lang="en-US" dirty="0"/>
              <a:t>, 1041–1047. </a:t>
            </a:r>
            <a:r>
              <a:rPr lang="en-US" dirty="0">
                <a:hlinkClick r:id="rId6"/>
              </a:rPr>
              <a:t>https://doi.org/10.1145/3408877.3432449</a:t>
            </a:r>
            <a:endParaRPr lang="en-US" dirty="0"/>
          </a:p>
          <a:p>
            <a:pPr marL="285750" indent="-285750">
              <a:buFont typeface="Arial" panose="020B0604020202020204" pitchFamily="34" charset="0"/>
              <a:buChar char="•"/>
            </a:pPr>
            <a:r>
              <a:rPr lang="en-US" dirty="0"/>
              <a:t>“Google engineer apologizes after Photos app tags two black people as gorillas” by Loren </a:t>
            </a:r>
            <a:r>
              <a:rPr lang="en-US" dirty="0" err="1"/>
              <a:t>Grush</a:t>
            </a:r>
            <a:r>
              <a:rPr lang="en-US" dirty="0"/>
              <a:t> for The Verge: </a:t>
            </a:r>
            <a:r>
              <a:rPr lang="en-US" dirty="0">
                <a:hlinkClick r:id="rId7"/>
              </a:rPr>
              <a:t>https://www.theverge.com/2015/7/1/8880363/google-apologizes-photos-app-tags-two-black-people-gorillas</a:t>
            </a:r>
            <a:r>
              <a:rPr lang="en-US" dirty="0"/>
              <a:t> </a:t>
            </a:r>
          </a:p>
          <a:p>
            <a:pPr marL="285750" indent="-285750">
              <a:buFont typeface="Arial" panose="020B0604020202020204" pitchFamily="34" charset="0"/>
              <a:buChar char="•"/>
            </a:pPr>
            <a:r>
              <a:rPr lang="en-US" dirty="0"/>
              <a:t>Hankerson, D., Marshall, A. R., Booker, J., El </a:t>
            </a:r>
            <a:r>
              <a:rPr lang="en-US" dirty="0" err="1"/>
              <a:t>Mimouni</a:t>
            </a:r>
            <a:r>
              <a:rPr lang="en-US" dirty="0"/>
              <a:t>, H., Walker, I., &amp; Rode, J. A. (2016). Does Technology Have Race? </a:t>
            </a:r>
            <a:r>
              <a:rPr lang="en-US" i="1" dirty="0"/>
              <a:t>Proceedings of the 2016 CHI Conference Extended Abstracts on Human Factors in Computing Systems</a:t>
            </a:r>
            <a:r>
              <a:rPr lang="en-US" dirty="0"/>
              <a:t>, 473–486. </a:t>
            </a:r>
            <a:r>
              <a:rPr lang="en-US" dirty="0">
                <a:hlinkClick r:id="rId8"/>
              </a:rPr>
              <a:t>https://doi.org/10.1145/2851581.2892578</a:t>
            </a:r>
            <a:endParaRPr lang="en-US" dirty="0"/>
          </a:p>
        </p:txBody>
      </p:sp>
    </p:spTree>
    <p:extLst>
      <p:ext uri="{BB962C8B-B14F-4D97-AF65-F5344CB8AC3E}">
        <p14:creationId xmlns:p14="http://schemas.microsoft.com/office/powerpoint/2010/main" val="146806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D027-B950-6943-BAE3-019758B5BC4A}"/>
              </a:ext>
            </a:extLst>
          </p:cNvPr>
          <p:cNvSpPr>
            <a:spLocks noGrp="1"/>
          </p:cNvSpPr>
          <p:nvPr>
            <p:ph type="title"/>
          </p:nvPr>
        </p:nvSpPr>
        <p:spPr>
          <a:xfrm>
            <a:off x="838200" y="17392"/>
            <a:ext cx="10515600" cy="1325563"/>
          </a:xfrm>
        </p:spPr>
        <p:txBody>
          <a:bodyPr/>
          <a:lstStyle/>
          <a:p>
            <a:r>
              <a:rPr lang="en-US" dirty="0"/>
              <a:t>Bibliography (2)</a:t>
            </a:r>
          </a:p>
        </p:txBody>
      </p:sp>
      <p:sp>
        <p:nvSpPr>
          <p:cNvPr id="3" name="TextBox 2">
            <a:extLst>
              <a:ext uri="{FF2B5EF4-FFF2-40B4-BE49-F238E27FC236}">
                <a16:creationId xmlns:a16="http://schemas.microsoft.com/office/drawing/2014/main" id="{208EF984-BBE3-C046-8688-CAA891DDA7C4}"/>
              </a:ext>
            </a:extLst>
          </p:cNvPr>
          <p:cNvSpPr txBox="1"/>
          <p:nvPr/>
        </p:nvSpPr>
        <p:spPr>
          <a:xfrm>
            <a:off x="510125" y="1368716"/>
            <a:ext cx="11171750" cy="5355312"/>
          </a:xfrm>
          <a:prstGeom prst="rect">
            <a:avLst/>
          </a:prstGeom>
          <a:noFill/>
        </p:spPr>
        <p:txBody>
          <a:bodyPr wrap="square" rtlCol="0">
            <a:spAutoFit/>
          </a:bodyPr>
          <a:lstStyle/>
          <a:p>
            <a:pPr marL="285750" indent="-285750">
              <a:buFont typeface="Arial" panose="020B0604020202020204" pitchFamily="34" charset="0"/>
              <a:buChar char="•"/>
            </a:pPr>
            <a:r>
              <a:rPr lang="en-US" dirty="0"/>
              <a:t>Magi, T. J. (2010). A Content Analysis of Library Vendor Privacy Policies: Do They Meet Our Standards? </a:t>
            </a:r>
            <a:r>
              <a:rPr lang="en-US" i="1" dirty="0"/>
              <a:t>College &amp; Research Libraries</a:t>
            </a:r>
            <a:r>
              <a:rPr lang="en-US" dirty="0"/>
              <a:t>, </a:t>
            </a:r>
            <a:r>
              <a:rPr lang="en-US" i="1" dirty="0"/>
              <a:t>71</a:t>
            </a:r>
            <a:r>
              <a:rPr lang="en-US" dirty="0"/>
              <a:t>(3), 254–272. </a:t>
            </a:r>
            <a:r>
              <a:rPr lang="en-US" dirty="0">
                <a:hlinkClick r:id="rId2"/>
              </a:rPr>
              <a:t>https://doi.org/10.5860/0710254</a:t>
            </a:r>
            <a:endParaRPr lang="en-US" dirty="0"/>
          </a:p>
          <a:p>
            <a:pPr marL="285750" indent="-285750">
              <a:buFont typeface="Arial" panose="020B0604020202020204" pitchFamily="34" charset="0"/>
              <a:buChar char="•"/>
            </a:pPr>
            <a:r>
              <a:rPr lang="en-US" dirty="0"/>
              <a:t>McLennan, S., Lee, M. M., Fiske, A., &amp; </a:t>
            </a:r>
            <a:r>
              <a:rPr lang="en-US" dirty="0" err="1"/>
              <a:t>Celi</a:t>
            </a:r>
            <a:r>
              <a:rPr lang="en-US" dirty="0"/>
              <a:t>, L. A. (2020). AI Ethics Is Not a Panacea. </a:t>
            </a:r>
            <a:r>
              <a:rPr lang="en-US" i="1" dirty="0"/>
              <a:t>The American Journal of Bioethics</a:t>
            </a:r>
            <a:r>
              <a:rPr lang="en-US" dirty="0"/>
              <a:t>, </a:t>
            </a:r>
            <a:r>
              <a:rPr lang="en-US" i="1" dirty="0"/>
              <a:t>20</a:t>
            </a:r>
            <a:r>
              <a:rPr lang="en-US" dirty="0"/>
              <a:t>(11), 20–22. </a:t>
            </a:r>
            <a:r>
              <a:rPr lang="en-US" dirty="0">
                <a:hlinkClick r:id="rId3"/>
              </a:rPr>
              <a:t>https://doi.org/10.1080/15265161.2020.1819470</a:t>
            </a:r>
            <a:endParaRPr lang="en-US" dirty="0"/>
          </a:p>
          <a:p>
            <a:pPr marL="285750" indent="-285750">
              <a:buFont typeface="Arial" panose="020B0604020202020204" pitchFamily="34" charset="0"/>
              <a:buChar char="•"/>
            </a:pPr>
            <a:r>
              <a:rPr lang="en-US" dirty="0"/>
              <a:t>Obermeyer, Z., Powers, B., </a:t>
            </a:r>
            <a:r>
              <a:rPr lang="en-US" dirty="0" err="1"/>
              <a:t>Vogeli</a:t>
            </a:r>
            <a:r>
              <a:rPr lang="en-US" dirty="0"/>
              <a:t>, C., &amp; Mullainathan, S. (2019). Dissecting racial bias in an algorithm used to manage the health of populations. Science, 366(6464), 447–453. </a:t>
            </a:r>
            <a:r>
              <a:rPr lang="en-US" dirty="0">
                <a:hlinkClick r:id="rId4"/>
              </a:rPr>
              <a:t>https://doi.org/10.1126/science.aax2342</a:t>
            </a:r>
            <a:r>
              <a:rPr lang="en-US" dirty="0"/>
              <a:t> </a:t>
            </a:r>
          </a:p>
          <a:p>
            <a:pPr marL="285750" indent="-285750">
              <a:buFont typeface="Arial" panose="020B0604020202020204" pitchFamily="34" charset="0"/>
              <a:buChar char="•"/>
            </a:pPr>
            <a:r>
              <a:rPr lang="en-US" dirty="0"/>
              <a:t>““Racist” Camera Phenomenon Explained — Almost” by Jessica Lum for </a:t>
            </a:r>
            <a:r>
              <a:rPr lang="en-US" dirty="0" err="1"/>
              <a:t>PetaPixel</a:t>
            </a:r>
            <a:r>
              <a:rPr lang="en-US" dirty="0"/>
              <a:t>: </a:t>
            </a:r>
            <a:r>
              <a:rPr lang="en-US" dirty="0">
                <a:hlinkClick r:id="rId5"/>
              </a:rPr>
              <a:t>https://petapixel.com/2010/01/22/racist-camera-phenomenon-explained-almost/</a:t>
            </a:r>
            <a:r>
              <a:rPr lang="en-US" dirty="0"/>
              <a:t> </a:t>
            </a:r>
          </a:p>
          <a:p>
            <a:pPr marL="285750" indent="-285750">
              <a:buFont typeface="Arial" panose="020B0604020202020204" pitchFamily="34" charset="0"/>
              <a:buChar char="•"/>
            </a:pPr>
            <a:r>
              <a:rPr lang="en-US" dirty="0"/>
              <a:t>Ray, K. (2021). Tweet: </a:t>
            </a:r>
            <a:r>
              <a:rPr lang="en-US" dirty="0">
                <a:hlinkClick r:id="rId6"/>
              </a:rPr>
              <a:t>https://twitter.com/DrKeishaRay/status/1368346508828028928?s=20&amp;t=GcjZKMByDEJkTaamuDAH5w</a:t>
            </a:r>
            <a:r>
              <a:rPr lang="en-US" dirty="0"/>
              <a:t> </a:t>
            </a:r>
          </a:p>
          <a:p>
            <a:pPr marL="285750" indent="-285750">
              <a:buFont typeface="Arial" panose="020B0604020202020204" pitchFamily="34" charset="0"/>
              <a:buChar char="•"/>
            </a:pPr>
            <a:r>
              <a:rPr lang="en-US" dirty="0"/>
              <a:t>“Twitter </a:t>
            </a:r>
            <a:r>
              <a:rPr lang="en-US" dirty="0" err="1"/>
              <a:t>apologises</a:t>
            </a:r>
            <a:r>
              <a:rPr lang="en-US" dirty="0"/>
              <a:t> for 'racist' image-cropping algorithm” by Alex Hern for The Guardian: </a:t>
            </a:r>
            <a:r>
              <a:rPr lang="en-US" dirty="0">
                <a:hlinkClick r:id="rId7"/>
              </a:rPr>
              <a:t>https://www.theguardian.com/technology/2020/sep/21/twitter-apologises-for-racist-image-cropping-algorithm</a:t>
            </a:r>
            <a:r>
              <a:rPr lang="en-US" dirty="0"/>
              <a:t> </a:t>
            </a:r>
          </a:p>
          <a:p>
            <a:pPr marL="285750" indent="-285750">
              <a:buFont typeface="Arial" panose="020B0604020202020204" pitchFamily="34" charset="0"/>
              <a:buChar char="•"/>
            </a:pPr>
            <a:r>
              <a:rPr lang="en-US" dirty="0"/>
              <a:t>“Twitter’s racist algorithm is also ageist, ableist and </a:t>
            </a:r>
            <a:r>
              <a:rPr lang="en-US" dirty="0" err="1"/>
              <a:t>Islamaphobic</a:t>
            </a:r>
            <a:r>
              <a:rPr lang="en-US" dirty="0"/>
              <a:t>, researchers find” by Kevin Collier for </a:t>
            </a:r>
            <a:r>
              <a:rPr lang="en-US" dirty="0" err="1"/>
              <a:t>NBCNews</a:t>
            </a:r>
            <a:r>
              <a:rPr lang="en-US" dirty="0"/>
              <a:t>: </a:t>
            </a:r>
            <a:r>
              <a:rPr lang="en-US" dirty="0">
                <a:hlinkClick r:id="rId8"/>
              </a:rPr>
              <a:t>https://www.nbcnews.com/tech/tech-news/twitters-racist-algorithm-also-ageist-ableist-islamaphobic-researchers-rcna1632</a:t>
            </a:r>
            <a:r>
              <a:rPr lang="en-US" dirty="0"/>
              <a:t> </a:t>
            </a:r>
          </a:p>
          <a:p>
            <a:pPr marL="285750" indent="-285750">
              <a:buFont typeface="Arial" panose="020B0604020202020204" pitchFamily="34" charset="0"/>
              <a:buChar char="•"/>
            </a:pPr>
            <a:r>
              <a:rPr lang="en-US" dirty="0" err="1"/>
              <a:t>Wójcik</a:t>
            </a:r>
            <a:r>
              <a:rPr lang="en-US" dirty="0"/>
              <a:t>, M. (2021). Augmented intelligence technology. The ethical and practical problems of its implementation in libraries. </a:t>
            </a:r>
            <a:r>
              <a:rPr lang="en-US" i="1" dirty="0"/>
              <a:t>Library Hi Tech</a:t>
            </a:r>
            <a:r>
              <a:rPr lang="en-US" dirty="0"/>
              <a:t>, </a:t>
            </a:r>
            <a:r>
              <a:rPr lang="en-US" i="1" dirty="0"/>
              <a:t>39</a:t>
            </a:r>
            <a:r>
              <a:rPr lang="en-US" dirty="0"/>
              <a:t>(2), 435–447. </a:t>
            </a:r>
            <a:r>
              <a:rPr lang="en-US" dirty="0">
                <a:hlinkClick r:id="rId9"/>
              </a:rPr>
              <a:t>https://doi.org/10.1108/LHT-02-2020-0043</a:t>
            </a:r>
            <a:endParaRPr lang="en-US" dirty="0"/>
          </a:p>
          <a:p>
            <a:endParaRPr lang="en-US" dirty="0"/>
          </a:p>
        </p:txBody>
      </p:sp>
    </p:spTree>
    <p:extLst>
      <p:ext uri="{BB962C8B-B14F-4D97-AF65-F5344CB8AC3E}">
        <p14:creationId xmlns:p14="http://schemas.microsoft.com/office/powerpoint/2010/main" val="308959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B5EF-1BE2-8E43-BFAB-8DED900EF869}"/>
              </a:ext>
            </a:extLst>
          </p:cNvPr>
          <p:cNvSpPr>
            <a:spLocks noGrp="1"/>
          </p:cNvSpPr>
          <p:nvPr>
            <p:ph type="title"/>
          </p:nvPr>
        </p:nvSpPr>
        <p:spPr>
          <a:xfrm>
            <a:off x="5476875" y="413674"/>
            <a:ext cx="5111750" cy="1204912"/>
          </a:xfrm>
        </p:spPr>
        <p:txBody>
          <a:bodyPr>
            <a:normAutofit/>
          </a:bodyPr>
          <a:lstStyle/>
          <a:p>
            <a:r>
              <a:rPr lang="en-US" sz="3400" dirty="0"/>
              <a:t>Session Goals</a:t>
            </a:r>
          </a:p>
        </p:txBody>
      </p:sp>
      <p:sp>
        <p:nvSpPr>
          <p:cNvPr id="3" name="Text Placeholder 2">
            <a:extLst>
              <a:ext uri="{FF2B5EF4-FFF2-40B4-BE49-F238E27FC236}">
                <a16:creationId xmlns:a16="http://schemas.microsoft.com/office/drawing/2014/main" id="{57746ABF-FCF2-3A42-BB7F-9DD5C9226956}"/>
              </a:ext>
            </a:extLst>
          </p:cNvPr>
          <p:cNvSpPr>
            <a:spLocks noGrp="1"/>
          </p:cNvSpPr>
          <p:nvPr>
            <p:ph type="body" idx="1"/>
          </p:nvPr>
        </p:nvSpPr>
        <p:spPr>
          <a:xfrm>
            <a:off x="5476874" y="1958309"/>
            <a:ext cx="6181725" cy="1525588"/>
          </a:xfrm>
        </p:spPr>
        <p:txBody>
          <a:bodyPr>
            <a:noAutofit/>
          </a:bodyPr>
          <a:lstStyle/>
          <a:p>
            <a:pPr marL="285750" indent="-285750" fontAlgn="base">
              <a:buFont typeface="Arial" panose="020B0604020202020204" pitchFamily="34" charset="0"/>
              <a:buChar char="•"/>
            </a:pPr>
            <a:r>
              <a:rPr lang="en-US" sz="2200" dirty="0"/>
              <a:t>Present ethical issues in technology and data use in libraries by linking library data practices to wider cultural / social justice issues.</a:t>
            </a:r>
          </a:p>
          <a:p>
            <a:pPr marL="285750" indent="-285750" fontAlgn="base">
              <a:buFont typeface="Arial" panose="020B0604020202020204" pitchFamily="34" charset="0"/>
              <a:buChar char="•"/>
            </a:pPr>
            <a:r>
              <a:rPr lang="en-US" sz="2200" dirty="0"/>
              <a:t>Present newer technologies, their issues, and their use / possible future use in libraries.</a:t>
            </a:r>
          </a:p>
          <a:p>
            <a:pPr marL="285750" indent="-285750" fontAlgn="base">
              <a:buFont typeface="Arial" panose="020B0604020202020204" pitchFamily="34" charset="0"/>
              <a:buChar char="•"/>
            </a:pPr>
            <a:r>
              <a:rPr lang="en-US" sz="2200" dirty="0"/>
              <a:t>Contemplate / discuss how libraries could (ideally) do better when working with data.</a:t>
            </a:r>
          </a:p>
          <a:p>
            <a:pPr marL="285750" indent="-285750" fontAlgn="base">
              <a:buFont typeface="Arial" panose="020B0604020202020204" pitchFamily="34" charset="0"/>
              <a:buChar char="•"/>
            </a:pPr>
            <a:r>
              <a:rPr lang="en-US" sz="2200" dirty="0"/>
              <a:t>Guest speaker, Dr. Nathan Alexander — “Beyond Ethics: Considerations for Centering Equity-Minded Data Science.”</a:t>
            </a:r>
          </a:p>
        </p:txBody>
      </p:sp>
    </p:spTree>
    <p:extLst>
      <p:ext uri="{BB962C8B-B14F-4D97-AF65-F5344CB8AC3E}">
        <p14:creationId xmlns:p14="http://schemas.microsoft.com/office/powerpoint/2010/main" val="35796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533399" y="461645"/>
            <a:ext cx="3252721" cy="1325563"/>
          </a:xfrm>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533399" y="2365375"/>
            <a:ext cx="5863457" cy="2519363"/>
          </a:xfrm>
        </p:spPr>
        <p:txBody>
          <a:bodyPr>
            <a:noAutofit/>
          </a:bodyPr>
          <a:lstStyle/>
          <a:p>
            <a:r>
              <a:rPr lang="en-US" sz="2600" dirty="0"/>
              <a:t>Technology Ethics</a:t>
            </a:r>
          </a:p>
          <a:p>
            <a:r>
              <a:rPr lang="en-US" sz="2600" dirty="0"/>
              <a:t>Libraries &amp; User Data</a:t>
            </a:r>
          </a:p>
          <a:p>
            <a:r>
              <a:rPr lang="en-US" sz="2600" dirty="0"/>
              <a:t>Libraries &amp; Automated Systems</a:t>
            </a:r>
          </a:p>
          <a:p>
            <a:r>
              <a:rPr lang="en-US" sz="2600" dirty="0"/>
              <a:t>Breakout Rooms &amp; Discussion</a:t>
            </a:r>
          </a:p>
          <a:p>
            <a:r>
              <a:rPr lang="en-US" sz="2600" dirty="0"/>
              <a:t>Guest Lecture: Dr. Nathan Alexander</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z="2400" smtClean="0"/>
              <a:pPr/>
              <a:t>4</a:t>
            </a:fld>
            <a:endParaRPr lang="en-US" sz="2400" dirty="0"/>
          </a:p>
        </p:txBody>
      </p:sp>
    </p:spTree>
    <p:extLst>
      <p:ext uri="{BB962C8B-B14F-4D97-AF65-F5344CB8AC3E}">
        <p14:creationId xmlns:p14="http://schemas.microsoft.com/office/powerpoint/2010/main" val="171321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2148840"/>
            <a:ext cx="4179570" cy="1715531"/>
          </a:xfrm>
        </p:spPr>
        <p:txBody>
          <a:bodyPr/>
          <a:lstStyle/>
          <a:p>
            <a:r>
              <a:rPr lang="en-US" sz="4600" dirty="0"/>
              <a:t>Technology Ethics</a:t>
            </a:r>
          </a:p>
        </p:txBody>
      </p:sp>
    </p:spTree>
    <p:extLst>
      <p:ext uri="{BB962C8B-B14F-4D97-AF65-F5344CB8AC3E}">
        <p14:creationId xmlns:p14="http://schemas.microsoft.com/office/powerpoint/2010/main" val="133133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2290-AC27-6E46-ABA6-F3B98A456310}"/>
              </a:ext>
            </a:extLst>
          </p:cNvPr>
          <p:cNvSpPr>
            <a:spLocks noGrp="1"/>
          </p:cNvSpPr>
          <p:nvPr>
            <p:ph type="title"/>
          </p:nvPr>
        </p:nvSpPr>
        <p:spPr/>
        <p:txBody>
          <a:bodyPr>
            <a:normAutofit/>
          </a:bodyPr>
          <a:lstStyle/>
          <a:p>
            <a:r>
              <a:rPr lang="en-US" sz="5400" dirty="0"/>
              <a:t>Question 1</a:t>
            </a:r>
          </a:p>
        </p:txBody>
      </p:sp>
      <p:sp>
        <p:nvSpPr>
          <p:cNvPr id="3" name="Text Placeholder 2">
            <a:extLst>
              <a:ext uri="{FF2B5EF4-FFF2-40B4-BE49-F238E27FC236}">
                <a16:creationId xmlns:a16="http://schemas.microsoft.com/office/drawing/2014/main" id="{94551D40-AD30-A749-B85D-4A67AAAAA51A}"/>
              </a:ext>
            </a:extLst>
          </p:cNvPr>
          <p:cNvSpPr>
            <a:spLocks noGrp="1"/>
          </p:cNvSpPr>
          <p:nvPr>
            <p:ph type="body" idx="1"/>
          </p:nvPr>
        </p:nvSpPr>
        <p:spPr/>
        <p:txBody>
          <a:bodyPr>
            <a:noAutofit/>
          </a:bodyPr>
          <a:lstStyle/>
          <a:p>
            <a:r>
              <a:rPr lang="en-US" sz="3600" dirty="0"/>
              <a:t>What do you think of when you hear “technology ethics”?</a:t>
            </a:r>
          </a:p>
        </p:txBody>
      </p:sp>
    </p:spTree>
    <p:extLst>
      <p:ext uri="{BB962C8B-B14F-4D97-AF65-F5344CB8AC3E}">
        <p14:creationId xmlns:p14="http://schemas.microsoft.com/office/powerpoint/2010/main" val="276141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0342" y="87860"/>
            <a:ext cx="6473825" cy="1204912"/>
          </a:xfrm>
        </p:spPr>
        <p:txBody>
          <a:bodyPr>
            <a:noAutofit/>
          </a:bodyPr>
          <a:lstStyle/>
          <a:p>
            <a:r>
              <a:rPr lang="en-US" sz="4600" dirty="0"/>
              <a:t>Technology ethics?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0342" y="1586343"/>
            <a:ext cx="7012487" cy="1525588"/>
          </a:xfrm>
        </p:spPr>
        <p:txBody>
          <a:bodyPr>
            <a:noAutofit/>
          </a:bodyPr>
          <a:lstStyle/>
          <a:p>
            <a:r>
              <a:rPr lang="en-US" sz="2200" dirty="0"/>
              <a:t>“any technology or technology-mediated practice is </a:t>
            </a:r>
            <a:r>
              <a:rPr lang="en-US" sz="2200" b="1" dirty="0"/>
              <a:t>never politically neutral </a:t>
            </a:r>
            <a:r>
              <a:rPr lang="en-US" sz="2200" dirty="0"/>
              <a:t>but is always already </a:t>
            </a:r>
            <a:r>
              <a:rPr lang="en-US" sz="2200" b="1" dirty="0"/>
              <a:t>embedded within a particular social context and guided by the power asymmetries</a:t>
            </a:r>
            <a:r>
              <a:rPr lang="en-US" sz="2200" dirty="0"/>
              <a:t> that exist therein.”</a:t>
            </a:r>
          </a:p>
          <a:p>
            <a:endParaRPr lang="en-US" sz="2200" dirty="0"/>
          </a:p>
          <a:p>
            <a:r>
              <a:rPr lang="en-US" sz="2200" dirty="0"/>
              <a:t>“Users today are encouraged by technical and ideological mechanisms to increasingly </a:t>
            </a:r>
            <a:r>
              <a:rPr lang="en-US" sz="2200" b="1" dirty="0"/>
              <a:t>“</a:t>
            </a:r>
            <a:r>
              <a:rPr lang="en-US" sz="2200" b="1" dirty="0" err="1"/>
              <a:t>datify</a:t>
            </a:r>
            <a:r>
              <a:rPr lang="en-US" sz="2200" b="1" dirty="0"/>
              <a:t>” themselves</a:t>
            </a:r>
            <a:r>
              <a:rPr lang="en-US" sz="2200" dirty="0"/>
              <a:t>, creating the resources that, on the one hand, will </a:t>
            </a:r>
            <a:r>
              <a:rPr lang="en-US" sz="2200" b="1" dirty="0"/>
              <a:t>allow them to better manage themselves</a:t>
            </a:r>
            <a:r>
              <a:rPr lang="en-US" sz="2200" dirty="0"/>
              <a:t>, but on the other hand, will also leave the door open for them </a:t>
            </a:r>
            <a:r>
              <a:rPr lang="en-US" sz="2200" b="1" dirty="0"/>
              <a:t>to be exploited in new and more violent ways for economic and political purposes</a:t>
            </a:r>
            <a:r>
              <a:rPr lang="en-US" sz="2200" dirty="0"/>
              <a:t>.”</a:t>
            </a:r>
          </a:p>
          <a:p>
            <a:r>
              <a:rPr lang="en-US" sz="2200" dirty="0"/>
              <a:t>[Ferreira &amp; </a:t>
            </a:r>
            <a:r>
              <a:rPr lang="en-US" sz="2200" dirty="0" err="1"/>
              <a:t>Vardi</a:t>
            </a:r>
            <a:r>
              <a:rPr lang="en-US" sz="2200" dirty="0"/>
              <a:t>, 2021]</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z="2400" smtClean="0"/>
              <a:pPr/>
              <a:t>7</a:t>
            </a:fld>
            <a:endParaRPr lang="en-US" sz="2400" dirty="0"/>
          </a:p>
        </p:txBody>
      </p:sp>
    </p:spTree>
    <p:extLst>
      <p:ext uri="{BB962C8B-B14F-4D97-AF65-F5344CB8AC3E}">
        <p14:creationId xmlns:p14="http://schemas.microsoft.com/office/powerpoint/2010/main" val="35715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D03D-1BCC-BA41-BCE9-A295903E0E4D}"/>
              </a:ext>
            </a:extLst>
          </p:cNvPr>
          <p:cNvSpPr>
            <a:spLocks noGrp="1"/>
          </p:cNvSpPr>
          <p:nvPr>
            <p:ph type="title"/>
          </p:nvPr>
        </p:nvSpPr>
        <p:spPr>
          <a:xfrm>
            <a:off x="1885156" y="111596"/>
            <a:ext cx="8421688" cy="1325563"/>
          </a:xfrm>
        </p:spPr>
        <p:txBody>
          <a:bodyPr/>
          <a:lstStyle/>
          <a:p>
            <a:r>
              <a:rPr lang="en-US" dirty="0"/>
              <a:t>Technology ethics: Photo examples</a:t>
            </a:r>
          </a:p>
        </p:txBody>
      </p:sp>
      <p:sp>
        <p:nvSpPr>
          <p:cNvPr id="11" name="TextBox 10">
            <a:extLst>
              <a:ext uri="{FF2B5EF4-FFF2-40B4-BE49-F238E27FC236}">
                <a16:creationId xmlns:a16="http://schemas.microsoft.com/office/drawing/2014/main" id="{27C64FF1-3BE1-604C-95F3-A6226CAEF49F}"/>
              </a:ext>
            </a:extLst>
          </p:cNvPr>
          <p:cNvSpPr txBox="1"/>
          <p:nvPr/>
        </p:nvSpPr>
        <p:spPr>
          <a:xfrm>
            <a:off x="1885156" y="1124419"/>
            <a:ext cx="8421688" cy="923330"/>
          </a:xfrm>
          <a:prstGeom prst="rect">
            <a:avLst/>
          </a:prstGeom>
          <a:noFill/>
        </p:spPr>
        <p:txBody>
          <a:bodyPr wrap="square" rtlCol="0">
            <a:spAutoFit/>
          </a:bodyPr>
          <a:lstStyle/>
          <a:p>
            <a:r>
              <a:rPr lang="en-US" dirty="0"/>
              <a:t>“Pre-existing bias can be implicit and subconscious, rather than malicious in intent. Yet, this sort of bias still has negative effects by failing to provide appropriate technologies for underrepresented minorities in STEM” [Hankerson, 2016]</a:t>
            </a:r>
          </a:p>
        </p:txBody>
      </p:sp>
      <p:sp>
        <p:nvSpPr>
          <p:cNvPr id="3" name="Text Placeholder 2">
            <a:extLst>
              <a:ext uri="{FF2B5EF4-FFF2-40B4-BE49-F238E27FC236}">
                <a16:creationId xmlns:a16="http://schemas.microsoft.com/office/drawing/2014/main" id="{C8E790A2-7D37-AE46-8FBE-91487A48521D}"/>
              </a:ext>
            </a:extLst>
          </p:cNvPr>
          <p:cNvSpPr>
            <a:spLocks noGrp="1"/>
          </p:cNvSpPr>
          <p:nvPr>
            <p:ph type="body" idx="1"/>
          </p:nvPr>
        </p:nvSpPr>
        <p:spPr>
          <a:xfrm>
            <a:off x="1132264" y="1996355"/>
            <a:ext cx="2882475" cy="823912"/>
          </a:xfrm>
        </p:spPr>
        <p:txBody>
          <a:bodyPr/>
          <a:lstStyle/>
          <a:p>
            <a:pPr algn="ctr"/>
            <a:r>
              <a:rPr lang="en-US" dirty="0"/>
              <a:t>Cropping bias: Twitter</a:t>
            </a:r>
          </a:p>
        </p:txBody>
      </p:sp>
      <p:pic>
        <p:nvPicPr>
          <p:cNvPr id="13" name="Content Placeholder 12" descr="Headline: Twitter apologies for racist image-cropping algorithm">
            <a:extLst>
              <a:ext uri="{FF2B5EF4-FFF2-40B4-BE49-F238E27FC236}">
                <a16:creationId xmlns:a16="http://schemas.microsoft.com/office/drawing/2014/main" id="{1833BE39-CB87-BB4B-8200-3568120BC831}"/>
              </a:ext>
            </a:extLst>
          </p:cNvPr>
          <p:cNvPicPr>
            <a:picLocks noGrp="1" noChangeAspect="1"/>
          </p:cNvPicPr>
          <p:nvPr>
            <p:ph sz="half" idx="2"/>
          </p:nvPr>
        </p:nvPicPr>
        <p:blipFill>
          <a:blip r:embed="rId3"/>
          <a:stretch>
            <a:fillRect/>
          </a:stretch>
        </p:blipFill>
        <p:spPr>
          <a:xfrm>
            <a:off x="1243104" y="2872083"/>
            <a:ext cx="2795495" cy="2289523"/>
          </a:xfrm>
        </p:spPr>
      </p:pic>
      <p:pic>
        <p:nvPicPr>
          <p:cNvPr id="6" name="Picture 5" descr="Side by side picture: Raphael Warnock and Kelly Loeffler">
            <a:extLst>
              <a:ext uri="{FF2B5EF4-FFF2-40B4-BE49-F238E27FC236}">
                <a16:creationId xmlns:a16="http://schemas.microsoft.com/office/drawing/2014/main" id="{EE304476-5092-7140-81A8-2E2CEB71EC70}"/>
              </a:ext>
            </a:extLst>
          </p:cNvPr>
          <p:cNvPicPr>
            <a:picLocks noChangeAspect="1"/>
          </p:cNvPicPr>
          <p:nvPr/>
        </p:nvPicPr>
        <p:blipFill>
          <a:blip r:embed="rId4"/>
          <a:stretch>
            <a:fillRect/>
          </a:stretch>
        </p:blipFill>
        <p:spPr>
          <a:xfrm>
            <a:off x="1012962" y="3692203"/>
            <a:ext cx="1516207" cy="849076"/>
          </a:xfrm>
          <a:prstGeom prst="rect">
            <a:avLst/>
          </a:prstGeom>
        </p:spPr>
      </p:pic>
      <p:pic>
        <p:nvPicPr>
          <p:cNvPr id="9" name="Picture 8" descr="Side by side picture: Kelly Loeffler and Raphael Warnock">
            <a:extLst>
              <a:ext uri="{FF2B5EF4-FFF2-40B4-BE49-F238E27FC236}">
                <a16:creationId xmlns:a16="http://schemas.microsoft.com/office/drawing/2014/main" id="{C24217CB-12D8-0141-8531-98AF9A000D28}"/>
              </a:ext>
            </a:extLst>
          </p:cNvPr>
          <p:cNvPicPr>
            <a:picLocks noChangeAspect="1"/>
          </p:cNvPicPr>
          <p:nvPr/>
        </p:nvPicPr>
        <p:blipFill>
          <a:blip r:embed="rId5"/>
          <a:stretch>
            <a:fillRect/>
          </a:stretch>
        </p:blipFill>
        <p:spPr>
          <a:xfrm>
            <a:off x="2730344" y="3704701"/>
            <a:ext cx="1516207" cy="849076"/>
          </a:xfrm>
          <a:prstGeom prst="rect">
            <a:avLst/>
          </a:prstGeom>
        </p:spPr>
      </p:pic>
      <p:pic>
        <p:nvPicPr>
          <p:cNvPr id="29" name="Picture 28" descr="Headline: Twitter's racist algorithm is also ageist, ableist, and Islamaphobic">
            <a:extLst>
              <a:ext uri="{FF2B5EF4-FFF2-40B4-BE49-F238E27FC236}">
                <a16:creationId xmlns:a16="http://schemas.microsoft.com/office/drawing/2014/main" id="{EEF68F55-B11D-FE4A-A5EA-B2C02E1F914A}"/>
              </a:ext>
            </a:extLst>
          </p:cNvPr>
          <p:cNvPicPr>
            <a:picLocks noChangeAspect="1"/>
          </p:cNvPicPr>
          <p:nvPr/>
        </p:nvPicPr>
        <p:blipFill>
          <a:blip r:embed="rId6"/>
          <a:stretch>
            <a:fillRect/>
          </a:stretch>
        </p:blipFill>
        <p:spPr>
          <a:xfrm>
            <a:off x="1297772" y="4752015"/>
            <a:ext cx="2686050" cy="1223014"/>
          </a:xfrm>
          <a:prstGeom prst="rect">
            <a:avLst/>
          </a:prstGeom>
        </p:spPr>
      </p:pic>
      <p:sp>
        <p:nvSpPr>
          <p:cNvPr id="5" name="Text Placeholder 4">
            <a:extLst>
              <a:ext uri="{FF2B5EF4-FFF2-40B4-BE49-F238E27FC236}">
                <a16:creationId xmlns:a16="http://schemas.microsoft.com/office/drawing/2014/main" id="{7F3CD298-48FA-DA47-B740-EF58EED5D526}"/>
              </a:ext>
            </a:extLst>
          </p:cNvPr>
          <p:cNvSpPr>
            <a:spLocks noGrp="1"/>
          </p:cNvSpPr>
          <p:nvPr>
            <p:ph type="body" sz="quarter" idx="3"/>
          </p:nvPr>
        </p:nvSpPr>
        <p:spPr>
          <a:xfrm>
            <a:off x="4363802" y="2021340"/>
            <a:ext cx="3277136" cy="823912"/>
          </a:xfrm>
        </p:spPr>
        <p:txBody>
          <a:bodyPr/>
          <a:lstStyle/>
          <a:p>
            <a:pPr algn="ctr">
              <a:lnSpc>
                <a:spcPct val="100000"/>
              </a:lnSpc>
              <a:spcBef>
                <a:spcPts val="0"/>
              </a:spcBef>
            </a:pPr>
            <a:r>
              <a:rPr lang="en-US" dirty="0"/>
              <a:t>Offensive mislabeling: </a:t>
            </a:r>
          </a:p>
          <a:p>
            <a:pPr algn="ctr">
              <a:lnSpc>
                <a:spcPct val="100000"/>
              </a:lnSpc>
              <a:spcBef>
                <a:spcPts val="0"/>
              </a:spcBef>
            </a:pPr>
            <a:r>
              <a:rPr lang="en-US" dirty="0"/>
              <a:t>Google</a:t>
            </a:r>
          </a:p>
        </p:txBody>
      </p:sp>
      <p:pic>
        <p:nvPicPr>
          <p:cNvPr id="18" name="Content Placeholder 17" descr="Headline: Google engineer apologizes after Photos app tags two black people as gorillas">
            <a:extLst>
              <a:ext uri="{FF2B5EF4-FFF2-40B4-BE49-F238E27FC236}">
                <a16:creationId xmlns:a16="http://schemas.microsoft.com/office/drawing/2014/main" id="{7DC958C6-6302-7649-8DBC-D421A79BC22C}"/>
              </a:ext>
            </a:extLst>
          </p:cNvPr>
          <p:cNvPicPr>
            <a:picLocks noGrp="1" noChangeAspect="1"/>
          </p:cNvPicPr>
          <p:nvPr>
            <p:ph sz="quarter" idx="4"/>
          </p:nvPr>
        </p:nvPicPr>
        <p:blipFill>
          <a:blip r:embed="rId7"/>
          <a:stretch>
            <a:fillRect/>
          </a:stretch>
        </p:blipFill>
        <p:spPr>
          <a:xfrm>
            <a:off x="4683586" y="2820267"/>
            <a:ext cx="2665284" cy="1070076"/>
          </a:xfrm>
        </p:spPr>
      </p:pic>
      <p:pic>
        <p:nvPicPr>
          <p:cNvPr id="24" name="Content Placeholder 23" descr="Picture of photos being automatically labeled by AI">
            <a:extLst>
              <a:ext uri="{FF2B5EF4-FFF2-40B4-BE49-F238E27FC236}">
                <a16:creationId xmlns:a16="http://schemas.microsoft.com/office/drawing/2014/main" id="{8A9F1009-B925-4F46-930D-82A7AC0B5D39}"/>
              </a:ext>
            </a:extLst>
          </p:cNvPr>
          <p:cNvPicPr>
            <a:picLocks noGrp="1" noChangeAspect="1"/>
          </p:cNvPicPr>
          <p:nvPr>
            <p:ph sz="half" idx="14"/>
          </p:nvPr>
        </p:nvPicPr>
        <p:blipFill>
          <a:blip r:embed="rId8"/>
          <a:stretch>
            <a:fillRect/>
          </a:stretch>
        </p:blipFill>
        <p:spPr>
          <a:xfrm>
            <a:off x="4689751" y="4008035"/>
            <a:ext cx="2818058" cy="1998662"/>
          </a:xfrm>
        </p:spPr>
      </p:pic>
      <p:sp>
        <p:nvSpPr>
          <p:cNvPr id="7" name="Text Placeholder 6">
            <a:extLst>
              <a:ext uri="{FF2B5EF4-FFF2-40B4-BE49-F238E27FC236}">
                <a16:creationId xmlns:a16="http://schemas.microsoft.com/office/drawing/2014/main" id="{C32E191E-B526-C04C-A699-4CFE739D6C43}"/>
              </a:ext>
            </a:extLst>
          </p:cNvPr>
          <p:cNvSpPr>
            <a:spLocks noGrp="1"/>
          </p:cNvSpPr>
          <p:nvPr>
            <p:ph type="body" idx="13"/>
          </p:nvPr>
        </p:nvSpPr>
        <p:spPr>
          <a:xfrm>
            <a:off x="8107986" y="1996355"/>
            <a:ext cx="2882475" cy="823912"/>
          </a:xfrm>
        </p:spPr>
        <p:txBody>
          <a:bodyPr/>
          <a:lstStyle/>
          <a:p>
            <a:pPr algn="ctr"/>
            <a:r>
              <a:rPr lang="en-US" dirty="0"/>
              <a:t>Face Detection: Nikon</a:t>
            </a:r>
          </a:p>
        </p:txBody>
      </p:sp>
      <p:pic>
        <p:nvPicPr>
          <p:cNvPr id="26" name="Picture 25" descr="Headline: Racist camera phenomenon explained -- almost. Picture: Asian woman on camera screen, with screen asking &quot;Did someone blink?&quot;">
            <a:extLst>
              <a:ext uri="{FF2B5EF4-FFF2-40B4-BE49-F238E27FC236}">
                <a16:creationId xmlns:a16="http://schemas.microsoft.com/office/drawing/2014/main" id="{70F40BBE-BA08-C04B-9034-610D9D2FC277}"/>
              </a:ext>
            </a:extLst>
          </p:cNvPr>
          <p:cNvPicPr>
            <a:picLocks noChangeAspect="1"/>
          </p:cNvPicPr>
          <p:nvPr/>
        </p:nvPicPr>
        <p:blipFill>
          <a:blip r:embed="rId9"/>
          <a:stretch>
            <a:fillRect/>
          </a:stretch>
        </p:blipFill>
        <p:spPr>
          <a:xfrm>
            <a:off x="8066421" y="2821826"/>
            <a:ext cx="2950365" cy="3153203"/>
          </a:xfrm>
          <a:prstGeom prst="rect">
            <a:avLst/>
          </a:prstGeom>
        </p:spPr>
      </p:pic>
    </p:spTree>
    <p:extLst>
      <p:ext uri="{BB962C8B-B14F-4D97-AF65-F5344CB8AC3E}">
        <p14:creationId xmlns:p14="http://schemas.microsoft.com/office/powerpoint/2010/main" val="337658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D03D-1BCC-BA41-BCE9-A295903E0E4D}"/>
              </a:ext>
            </a:extLst>
          </p:cNvPr>
          <p:cNvSpPr>
            <a:spLocks noGrp="1"/>
          </p:cNvSpPr>
          <p:nvPr>
            <p:ph type="title"/>
          </p:nvPr>
        </p:nvSpPr>
        <p:spPr>
          <a:xfrm>
            <a:off x="1885156" y="663577"/>
            <a:ext cx="8421688" cy="1325563"/>
          </a:xfrm>
        </p:spPr>
        <p:txBody>
          <a:bodyPr/>
          <a:lstStyle/>
          <a:p>
            <a:r>
              <a:rPr lang="en-US" dirty="0"/>
              <a:t>Technology ethics: </a:t>
            </a:r>
            <a:br>
              <a:rPr lang="en-US" dirty="0"/>
            </a:br>
            <a:r>
              <a:rPr lang="en-US" dirty="0"/>
              <a:t>Personal Data examples</a:t>
            </a:r>
          </a:p>
        </p:txBody>
      </p:sp>
      <p:sp>
        <p:nvSpPr>
          <p:cNvPr id="3" name="Text Placeholder 2">
            <a:extLst>
              <a:ext uri="{FF2B5EF4-FFF2-40B4-BE49-F238E27FC236}">
                <a16:creationId xmlns:a16="http://schemas.microsoft.com/office/drawing/2014/main" id="{C8E790A2-7D37-AE46-8FBE-91487A48521D}"/>
              </a:ext>
            </a:extLst>
          </p:cNvPr>
          <p:cNvSpPr>
            <a:spLocks noGrp="1"/>
          </p:cNvSpPr>
          <p:nvPr>
            <p:ph type="body" idx="1"/>
          </p:nvPr>
        </p:nvSpPr>
        <p:spPr>
          <a:xfrm>
            <a:off x="4098919" y="2587346"/>
            <a:ext cx="3581400" cy="823912"/>
          </a:xfrm>
        </p:spPr>
        <p:txBody>
          <a:bodyPr/>
          <a:lstStyle/>
          <a:p>
            <a:pPr algn="ctr">
              <a:spcBef>
                <a:spcPts val="0"/>
              </a:spcBef>
            </a:pPr>
            <a:r>
              <a:rPr lang="en-US" dirty="0"/>
              <a:t>Social Media &amp; Politics:</a:t>
            </a:r>
          </a:p>
          <a:p>
            <a:pPr algn="ctr">
              <a:spcBef>
                <a:spcPts val="0"/>
              </a:spcBef>
            </a:pPr>
            <a:r>
              <a:rPr lang="en-US" dirty="0"/>
              <a:t>FB / Cambridge Analytica</a:t>
            </a:r>
          </a:p>
        </p:txBody>
      </p:sp>
      <p:pic>
        <p:nvPicPr>
          <p:cNvPr id="13" name="Content Placeholder 12" descr="Headline: The data that turned the world upside down">
            <a:extLst>
              <a:ext uri="{FF2B5EF4-FFF2-40B4-BE49-F238E27FC236}">
                <a16:creationId xmlns:a16="http://schemas.microsoft.com/office/drawing/2014/main" id="{C7EEC7B4-869D-A749-8FB9-058FA4DE2634}"/>
              </a:ext>
            </a:extLst>
          </p:cNvPr>
          <p:cNvPicPr>
            <a:picLocks noGrp="1" noChangeAspect="1"/>
          </p:cNvPicPr>
          <p:nvPr>
            <p:ph sz="half" idx="2"/>
          </p:nvPr>
        </p:nvPicPr>
        <p:blipFill>
          <a:blip r:embed="rId3"/>
          <a:stretch>
            <a:fillRect/>
          </a:stretch>
        </p:blipFill>
        <p:spPr>
          <a:xfrm>
            <a:off x="4441819" y="3488863"/>
            <a:ext cx="3025681" cy="2217519"/>
          </a:xfrm>
        </p:spPr>
      </p:pic>
      <p:sp>
        <p:nvSpPr>
          <p:cNvPr id="5" name="Text Placeholder 4">
            <a:extLst>
              <a:ext uri="{FF2B5EF4-FFF2-40B4-BE49-F238E27FC236}">
                <a16:creationId xmlns:a16="http://schemas.microsoft.com/office/drawing/2014/main" id="{7F3CD298-48FA-DA47-B740-EF58EED5D526}"/>
              </a:ext>
            </a:extLst>
          </p:cNvPr>
          <p:cNvSpPr>
            <a:spLocks noGrp="1"/>
          </p:cNvSpPr>
          <p:nvPr>
            <p:ph type="body" sz="quarter" idx="3"/>
          </p:nvPr>
        </p:nvSpPr>
        <p:spPr>
          <a:xfrm>
            <a:off x="594253" y="2587346"/>
            <a:ext cx="3847566" cy="823912"/>
          </a:xfrm>
        </p:spPr>
        <p:txBody>
          <a:bodyPr/>
          <a:lstStyle/>
          <a:p>
            <a:pPr algn="ctr">
              <a:spcBef>
                <a:spcPts val="0"/>
              </a:spcBef>
            </a:pPr>
            <a:r>
              <a:rPr lang="en-US" dirty="0"/>
              <a:t>Shopping Data:</a:t>
            </a:r>
          </a:p>
          <a:p>
            <a:pPr algn="ctr">
              <a:spcBef>
                <a:spcPts val="0"/>
              </a:spcBef>
            </a:pPr>
            <a:r>
              <a:rPr lang="en-US" dirty="0"/>
              <a:t>Target</a:t>
            </a:r>
          </a:p>
        </p:txBody>
      </p:sp>
      <p:pic>
        <p:nvPicPr>
          <p:cNvPr id="15" name="Content Placeholder 14" descr="Book cover: The Power of Habit by Charles Duhigg">
            <a:extLst>
              <a:ext uri="{FF2B5EF4-FFF2-40B4-BE49-F238E27FC236}">
                <a16:creationId xmlns:a16="http://schemas.microsoft.com/office/drawing/2014/main" id="{F9594BB6-C288-DA49-B4E8-F72CEA2E423B}"/>
              </a:ext>
            </a:extLst>
          </p:cNvPr>
          <p:cNvPicPr>
            <a:picLocks noGrp="1" noChangeAspect="1"/>
          </p:cNvPicPr>
          <p:nvPr>
            <p:ph sz="quarter" idx="4"/>
          </p:nvPr>
        </p:nvPicPr>
        <p:blipFill>
          <a:blip r:embed="rId4"/>
          <a:stretch>
            <a:fillRect/>
          </a:stretch>
        </p:blipFill>
        <p:spPr>
          <a:xfrm>
            <a:off x="1806110" y="3484463"/>
            <a:ext cx="1423851" cy="2196172"/>
          </a:xfrm>
        </p:spPr>
      </p:pic>
      <p:sp>
        <p:nvSpPr>
          <p:cNvPr id="7" name="Text Placeholder 6">
            <a:extLst>
              <a:ext uri="{FF2B5EF4-FFF2-40B4-BE49-F238E27FC236}">
                <a16:creationId xmlns:a16="http://schemas.microsoft.com/office/drawing/2014/main" id="{C32E191E-B526-C04C-A699-4CFE739D6C43}"/>
              </a:ext>
            </a:extLst>
          </p:cNvPr>
          <p:cNvSpPr>
            <a:spLocks noGrp="1"/>
          </p:cNvSpPr>
          <p:nvPr>
            <p:ph type="body" idx="13"/>
          </p:nvPr>
        </p:nvSpPr>
        <p:spPr>
          <a:xfrm>
            <a:off x="8066421" y="2586436"/>
            <a:ext cx="3236579" cy="823912"/>
          </a:xfrm>
        </p:spPr>
        <p:txBody>
          <a:bodyPr/>
          <a:lstStyle/>
          <a:p>
            <a:pPr>
              <a:spcBef>
                <a:spcPts val="0"/>
              </a:spcBef>
            </a:pPr>
            <a:r>
              <a:rPr lang="en-US" dirty="0"/>
              <a:t>Genetic Testing Data:</a:t>
            </a:r>
          </a:p>
          <a:p>
            <a:pPr>
              <a:spcBef>
                <a:spcPts val="0"/>
              </a:spcBef>
            </a:pPr>
            <a:r>
              <a:rPr lang="en-US" dirty="0"/>
              <a:t>23andMe</a:t>
            </a:r>
          </a:p>
        </p:txBody>
      </p:sp>
      <p:pic>
        <p:nvPicPr>
          <p:cNvPr id="6" name="Content Placeholder 5" descr="Headline: DNA-testing companies like 23andMe sell your genetic data to drugmakers and other Silicon Valley startups">
            <a:extLst>
              <a:ext uri="{FF2B5EF4-FFF2-40B4-BE49-F238E27FC236}">
                <a16:creationId xmlns:a16="http://schemas.microsoft.com/office/drawing/2014/main" id="{4F837F09-D7D9-C149-9EB7-7B21585F38C6}"/>
              </a:ext>
            </a:extLst>
          </p:cNvPr>
          <p:cNvPicPr>
            <a:picLocks noGrp="1" noChangeAspect="1"/>
          </p:cNvPicPr>
          <p:nvPr>
            <p:ph sz="half" idx="14"/>
          </p:nvPr>
        </p:nvPicPr>
        <p:blipFill>
          <a:blip r:embed="rId5"/>
          <a:stretch>
            <a:fillRect/>
          </a:stretch>
        </p:blipFill>
        <p:spPr>
          <a:xfrm>
            <a:off x="8208445" y="3483553"/>
            <a:ext cx="2461440" cy="2196172"/>
          </a:xfrm>
        </p:spPr>
      </p:pic>
      <p:sp>
        <p:nvSpPr>
          <p:cNvPr id="11" name="TextBox 10">
            <a:extLst>
              <a:ext uri="{FF2B5EF4-FFF2-40B4-BE49-F238E27FC236}">
                <a16:creationId xmlns:a16="http://schemas.microsoft.com/office/drawing/2014/main" id="{B1A7A6CF-8BB3-4243-A798-4A5B0ECA81BB}"/>
              </a:ext>
            </a:extLst>
          </p:cNvPr>
          <p:cNvSpPr txBox="1"/>
          <p:nvPr/>
        </p:nvSpPr>
        <p:spPr>
          <a:xfrm>
            <a:off x="2032000" y="1866900"/>
            <a:ext cx="8610600" cy="646331"/>
          </a:xfrm>
          <a:prstGeom prst="rect">
            <a:avLst/>
          </a:prstGeom>
          <a:noFill/>
        </p:spPr>
        <p:txBody>
          <a:bodyPr wrap="square" rtlCol="0">
            <a:spAutoFit/>
          </a:bodyPr>
          <a:lstStyle/>
          <a:p>
            <a:r>
              <a:rPr lang="en-US" dirty="0"/>
              <a:t>“Born as a data mine for targeted marketing / And no one will listen up until you become a hashtag or a meme” —Jeff Rosenstock, “To Be a Ghost…”</a:t>
            </a:r>
          </a:p>
        </p:txBody>
      </p:sp>
    </p:spTree>
    <p:extLst>
      <p:ext uri="{BB962C8B-B14F-4D97-AF65-F5344CB8AC3E}">
        <p14:creationId xmlns:p14="http://schemas.microsoft.com/office/powerpoint/2010/main" val="42660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7" grpId="0" uiExpand="1" build="p"/>
    </p:bld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4DC6F004-8F9D-4F40-8394-6C4C67F70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826B4-4DD2-4A9B-8D6D-E91CF9C2316C}">
  <ds:schemaRefs>
    <ds:schemaRef ds:uri="http://schemas.microsoft.com/sharepoint/v3/contenttype/forms"/>
  </ds:schemaRefs>
</ds:datastoreItem>
</file>

<file path=customXml/itemProps3.xml><?xml version="1.0" encoding="utf-8"?>
<ds:datastoreItem xmlns:ds="http://schemas.openxmlformats.org/officeDocument/2006/customXml" ds:itemID="{4CC7F809-A434-4A8D-A127-1C50C2DB389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Gallery</Template>
  <TotalTime>7916</TotalTime>
  <Words>2567</Words>
  <Application>Microsoft Macintosh PowerPoint</Application>
  <PresentationFormat>Widescreen</PresentationFormat>
  <Paragraphs>155</Paragraphs>
  <Slides>29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Tenorite</vt:lpstr>
      <vt:lpstr>Office Theme</vt:lpstr>
      <vt:lpstr>Ethical technology and data use in libraries</vt:lpstr>
      <vt:lpstr>MEET OUR TEAM</vt:lpstr>
      <vt:lpstr>Session Goals</vt:lpstr>
      <vt:lpstr>AGENDA</vt:lpstr>
      <vt:lpstr>Technology Ethics</vt:lpstr>
      <vt:lpstr>Question 1</vt:lpstr>
      <vt:lpstr>Technology ethics?</vt:lpstr>
      <vt:lpstr>Technology ethics: Photo examples</vt:lpstr>
      <vt:lpstr>Technology ethics:  Personal Data examples</vt:lpstr>
      <vt:lpstr>Question 2</vt:lpstr>
      <vt:lpstr>Topics to consider</vt:lpstr>
      <vt:lpstr>Libraries &amp;  User Data</vt:lpstr>
      <vt:lpstr>Libraries &amp; User Data: Vendors</vt:lpstr>
      <vt:lpstr>Libraries &amp; User Data: Vendors (Cont’d)</vt:lpstr>
      <vt:lpstr>Libraries &amp; User Data: Learning Analytics</vt:lpstr>
      <vt:lpstr>Libraries &amp; User Data: learning analytics (Briney, 2019, cont’d)</vt:lpstr>
      <vt:lpstr>Question 3</vt:lpstr>
      <vt:lpstr>Libraries &amp; Automated Systems</vt:lpstr>
      <vt:lpstr>Libraries &amp; Automated Systems: AI for job hiring</vt:lpstr>
      <vt:lpstr>Libraries &amp; Automated Systems:  Machine Learning in Healthcare</vt:lpstr>
      <vt:lpstr>Tweet from Dr. Keisha Ray</vt:lpstr>
      <vt:lpstr>Libraries &amp; Automated Systems: Augmented Intelligence</vt:lpstr>
      <vt:lpstr>Question 4</vt:lpstr>
      <vt:lpstr>Who’s giving up what for technology?</vt:lpstr>
      <vt:lpstr>Breakout Rooms &amp; Discussion</vt:lpstr>
      <vt:lpstr>Guest Lecture:  Dr. Nathan Alexander</vt:lpstr>
      <vt:lpstr>Evaluations &amp;  THANK YOU!</vt:lpstr>
      <vt:lpstr>bibliography</vt:lpstr>
      <vt:lpstr>Bibliography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Microsoft Office User</cp:lastModifiedBy>
  <cp:revision>9</cp:revision>
  <dcterms:created xsi:type="dcterms:W3CDTF">2022-04-12T13:36:06Z</dcterms:created>
  <dcterms:modified xsi:type="dcterms:W3CDTF">2022-05-09T14:33:12Z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