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3.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Lst>
  <p:notesMasterIdLst>
    <p:notesMasterId r:id="rId62"/>
  </p:notesMasterIdLst>
  <p:handoutMasterIdLst>
    <p:handoutMasterId r:id="rId63"/>
  </p:handoutMasterIdLst>
  <p:sldIdLst>
    <p:sldId id="535" r:id="rId6"/>
    <p:sldId id="487" r:id="rId7"/>
    <p:sldId id="536" r:id="rId8"/>
    <p:sldId id="560" r:id="rId9"/>
    <p:sldId id="538" r:id="rId10"/>
    <p:sldId id="539" r:id="rId11"/>
    <p:sldId id="540" r:id="rId12"/>
    <p:sldId id="541" r:id="rId13"/>
    <p:sldId id="542" r:id="rId14"/>
    <p:sldId id="543" r:id="rId15"/>
    <p:sldId id="526" r:id="rId16"/>
    <p:sldId id="544" r:id="rId17"/>
    <p:sldId id="443" r:id="rId18"/>
    <p:sldId id="529" r:id="rId19"/>
    <p:sldId id="387" r:id="rId20"/>
    <p:sldId id="545" r:id="rId21"/>
    <p:sldId id="546" r:id="rId22"/>
    <p:sldId id="547" r:id="rId23"/>
    <p:sldId id="548" r:id="rId24"/>
    <p:sldId id="563" r:id="rId25"/>
    <p:sldId id="549" r:id="rId26"/>
    <p:sldId id="564" r:id="rId27"/>
    <p:sldId id="550" r:id="rId28"/>
    <p:sldId id="530" r:id="rId29"/>
    <p:sldId id="565" r:id="rId30"/>
    <p:sldId id="551" r:id="rId31"/>
    <p:sldId id="327" r:id="rId32"/>
    <p:sldId id="531" r:id="rId33"/>
    <p:sldId id="445" r:id="rId34"/>
    <p:sldId id="552" r:id="rId35"/>
    <p:sldId id="493" r:id="rId36"/>
    <p:sldId id="449" r:id="rId37"/>
    <p:sldId id="494" r:id="rId38"/>
    <p:sldId id="553" r:id="rId39"/>
    <p:sldId id="554" r:id="rId40"/>
    <p:sldId id="433" r:id="rId41"/>
    <p:sldId id="555" r:id="rId42"/>
    <p:sldId id="435" r:id="rId43"/>
    <p:sldId id="436" r:id="rId44"/>
    <p:sldId id="437" r:id="rId45"/>
    <p:sldId id="556" r:id="rId46"/>
    <p:sldId id="489" r:id="rId47"/>
    <p:sldId id="492" r:id="rId48"/>
    <p:sldId id="490" r:id="rId49"/>
    <p:sldId id="439" r:id="rId50"/>
    <p:sldId id="557" r:id="rId51"/>
    <p:sldId id="558" r:id="rId52"/>
    <p:sldId id="559" r:id="rId53"/>
    <p:sldId id="467" r:id="rId54"/>
    <p:sldId id="498" r:id="rId55"/>
    <p:sldId id="499" r:id="rId56"/>
    <p:sldId id="291" r:id="rId57"/>
    <p:sldId id="290" r:id="rId58"/>
    <p:sldId id="561" r:id="rId59"/>
    <p:sldId id="562" r:id="rId60"/>
    <p:sldId id="307"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35D25C-B11D-A787-6EC3-F03A2DC2E2E3}" name="Staley, Catherine (NIH/NLM) [C]" initials="SC([" userId="S::staleycw@nih.gov::e7e0f88b-1b43-4d1e-800b-beb8952d85ef" providerId="AD"/>
  <p188:author id="{E2B5057B-C7E9-A277-8430-6F0DD7AECA7A}" name="Majewski, Kate B. (NIH/NLM) [E]" initials="MKB([" userId="S::majewsk@nih.gov::510b8ba5-6be9-4c1f-bfe6-14504a8dd3d0" providerId="AD"/>
  <p188:author id="{FE2BCF84-8341-8709-AFBF-DB222B3DD2FD}" name="Topper, Lauren (NIH/NLM) [E]" initials="T[" userId="S::topperla@nih.gov::fc92468d-b280-4ba3-ab55-134189cad908" providerId="AD"/>
  <p188:author id="{147899E7-0C4A-5935-F6F9-454F617BF34E}" name="Zellers, Erin (NIH/NLM/NCBI) [E]" initials="Z[" userId="S::zellerse@nih.gov::0a3ce4b7-218e-44cd-88d9-317841c4a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jewski, Kate B. (NIH/NLM) [E]" initials="MKB([" lastIdx="24" clrIdx="0">
    <p:extLst>
      <p:ext uri="{19B8F6BF-5375-455C-9EA6-DF929625EA0E}">
        <p15:presenceInfo xmlns:p15="http://schemas.microsoft.com/office/powerpoint/2012/main" userId="S::majewsk@nih.gov::510b8ba5-6be9-4c1f-bfe6-14504a8dd3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774"/>
    <a:srgbClr val="44633F"/>
    <a:srgbClr val="20558A"/>
    <a:srgbClr val="AFD0BF"/>
    <a:srgbClr val="6B8F71"/>
    <a:srgbClr val="FFFFFF"/>
    <a:srgbClr val="471323"/>
    <a:srgbClr val="70161E"/>
    <a:srgbClr val="985E40"/>
    <a:srgbClr val="5C9E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057" autoAdjust="0"/>
    <p:restoredTop sz="90201" autoAdjust="0"/>
  </p:normalViewPr>
  <p:slideViewPr>
    <p:cSldViewPr snapToGrid="0">
      <p:cViewPr varScale="1">
        <p:scale>
          <a:sx n="75" d="100"/>
          <a:sy n="75" d="100"/>
        </p:scale>
        <p:origin x="53" y="106"/>
      </p:cViewPr>
      <p:guideLst/>
    </p:cSldViewPr>
  </p:slideViewPr>
  <p:outlineViewPr>
    <p:cViewPr>
      <p:scale>
        <a:sx n="33" d="100"/>
        <a:sy n="33" d="100"/>
      </p:scale>
      <p:origin x="0" y="-30725"/>
    </p:cViewPr>
  </p:outlineViewPr>
  <p:notesTextViewPr>
    <p:cViewPr>
      <p:scale>
        <a:sx n="1" d="1"/>
        <a:sy n="1" d="1"/>
      </p:scale>
      <p:origin x="0" y="0"/>
    </p:cViewPr>
  </p:notesTextViewPr>
  <p:sorterViewPr>
    <p:cViewPr>
      <p:scale>
        <a:sx n="120" d="100"/>
        <a:sy n="120" d="100"/>
      </p:scale>
      <p:origin x="0" y="-6432"/>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commentAuthors" Target="commentAuthors.xml"/><Relationship Id="rId69" Type="http://schemas.microsoft.com/office/2018/10/relationships/authors" Targe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2C6ADA-C37E-F5CE-7E2F-EDE9895B79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5924D30-9695-220B-FF6A-FBDD33FD3F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7B0884-EE0A-43E5-9B1D-9CD6CBFC732B}" type="datetimeFigureOut">
              <a:rPr lang="en-US" smtClean="0"/>
              <a:t>7/13/2023</a:t>
            </a:fld>
            <a:endParaRPr lang="en-US"/>
          </a:p>
        </p:txBody>
      </p:sp>
      <p:sp>
        <p:nvSpPr>
          <p:cNvPr id="4" name="Footer Placeholder 3">
            <a:extLst>
              <a:ext uri="{FF2B5EF4-FFF2-40B4-BE49-F238E27FC236}">
                <a16:creationId xmlns:a16="http://schemas.microsoft.com/office/drawing/2014/main" id="{682805D3-CDF6-2D8F-009F-6E7BEA2C2B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26F786E-3D99-01DA-7CDB-3D576673A0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F13D61-175C-4A4C-B7EF-9C0DE3B8019F}" type="slidenum">
              <a:rPr lang="en-US" smtClean="0"/>
              <a:t>‹#›</a:t>
            </a:fld>
            <a:endParaRPr lang="en-US"/>
          </a:p>
        </p:txBody>
      </p:sp>
    </p:spTree>
    <p:extLst>
      <p:ext uri="{BB962C8B-B14F-4D97-AF65-F5344CB8AC3E}">
        <p14:creationId xmlns:p14="http://schemas.microsoft.com/office/powerpoint/2010/main" val="1434039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D201D-FC0E-4CA4-AA50-6CC20C7EEA42}" type="datetimeFigureOut">
              <a:rPr lang="en-US" smtClean="0"/>
              <a:t>7/13/2023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6272ED-2BE5-4784-8307-3EAA2E521E65}" type="slidenum">
              <a:rPr lang="en-US" smtClean="0"/>
              <a:t>‹#›</a:t>
            </a:fld>
            <a:endParaRPr lang="en-US"/>
          </a:p>
        </p:txBody>
      </p:sp>
    </p:spTree>
    <p:extLst>
      <p:ext uri="{BB962C8B-B14F-4D97-AF65-F5344CB8AC3E}">
        <p14:creationId xmlns:p14="http://schemas.microsoft.com/office/powerpoint/2010/main" val="330845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cmje.org/icmje-recommendations.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doaj.org/bestpractic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a:t>
            </a:fld>
            <a:endParaRPr lang="en-US"/>
          </a:p>
        </p:txBody>
      </p:sp>
    </p:spTree>
    <p:extLst>
      <p:ext uri="{BB962C8B-B14F-4D97-AF65-F5344CB8AC3E}">
        <p14:creationId xmlns:p14="http://schemas.microsoft.com/office/powerpoint/2010/main" val="3445504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Now let’s focus on the journal content that comes to PubMed from MEDLINE and PubMed Central.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marL="0" marR="0">
              <a:lnSpc>
                <a:spcPct val="107000"/>
              </a:lnSpc>
              <a:spcBef>
                <a:spcPts val="0"/>
              </a:spcBef>
              <a:spcAft>
                <a:spcPts val="0"/>
              </a:spcAft>
            </a:pPr>
            <a:endParaRPr lang="en-US" sz="1200" dirty="0">
              <a:effectLst/>
              <a:latin typeface="Calibri"/>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15</a:t>
            </a:fld>
            <a:endParaRPr lang="en-US"/>
          </a:p>
        </p:txBody>
      </p:sp>
    </p:spTree>
    <p:extLst>
      <p:ext uri="{BB962C8B-B14F-4D97-AF65-F5344CB8AC3E}">
        <p14:creationId xmlns:p14="http://schemas.microsoft.com/office/powerpoint/2010/main" val="111051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OSTP stands for </a:t>
            </a:r>
            <a:r>
              <a:rPr lang="en-US" b="0" i="0" dirty="0">
                <a:solidFill>
                  <a:srgbClr val="202124"/>
                </a:solidFill>
                <a:effectLst/>
                <a:latin typeface="Google Sans"/>
              </a:rPr>
              <a:t>Office of Science and Technology Policy</a:t>
            </a:r>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18</a:t>
            </a:fld>
            <a:endParaRPr lang="en-US"/>
          </a:p>
        </p:txBody>
      </p:sp>
    </p:spTree>
    <p:extLst>
      <p:ext uri="{BB962C8B-B14F-4D97-AF65-F5344CB8AC3E}">
        <p14:creationId xmlns:p14="http://schemas.microsoft.com/office/powerpoint/2010/main" val="3174647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who our external reviewers are. </a:t>
            </a:r>
          </a:p>
          <a:p>
            <a:endParaRPr lang="en-US" dirty="0"/>
          </a:p>
          <a:p>
            <a:r>
              <a:rPr lang="en-US" dirty="0"/>
              <a:t>For MEDLINE, this review is done by the Literature Selection Technical Review Committee, or LSTRC. LSTRC has 15 members and meets 3 times a year. It includes medical librarians and scientists. On average, MEDLINE reviews ~300 applications per year. </a:t>
            </a:r>
          </a:p>
          <a:p>
            <a:endParaRPr lang="en-US" dirty="0"/>
          </a:p>
          <a:p>
            <a:r>
              <a:rPr lang="en-US" dirty="0"/>
              <a:t>PMC’s review is completed by 2 expert consultants, including a medical librarian and scientist. Many are former LSTRC members. On average, PMC reviews ~500 applications per year.</a:t>
            </a:r>
          </a:p>
          <a:p>
            <a:endParaRPr lang="en-US" dirty="0"/>
          </a:p>
          <a:p>
            <a:r>
              <a:rPr lang="en-US" dirty="0"/>
              <a:t>The LSTRC and PMC expert consultants make recommendations to the NLM and then NLM staff make the final decision about a journal. </a:t>
            </a:r>
            <a:endParaRPr lang="en-US" dirty="0">
              <a:cs typeface="Calibri"/>
            </a:endParaRPr>
          </a:p>
        </p:txBody>
      </p:sp>
      <p:sp>
        <p:nvSpPr>
          <p:cNvPr id="4" name="Slide Number Placeholder 3"/>
          <p:cNvSpPr>
            <a:spLocks noGrp="1"/>
          </p:cNvSpPr>
          <p:nvPr>
            <p:ph type="sldNum" sz="quarter" idx="5"/>
          </p:nvPr>
        </p:nvSpPr>
        <p:spPr/>
        <p:txBody>
          <a:bodyPr/>
          <a:lstStyle/>
          <a:p>
            <a:fld id="{4D6272ED-2BE5-4784-8307-3EAA2E521E65}" type="slidenum">
              <a:rPr lang="en-US" smtClean="0"/>
              <a:t>24</a:t>
            </a:fld>
            <a:endParaRPr lang="en-US"/>
          </a:p>
        </p:txBody>
      </p:sp>
    </p:spTree>
    <p:extLst>
      <p:ext uri="{BB962C8B-B14F-4D97-AF65-F5344CB8AC3E}">
        <p14:creationId xmlns:p14="http://schemas.microsoft.com/office/powerpoint/2010/main" val="3356293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25</a:t>
            </a:fld>
            <a:endParaRPr lang="en-US"/>
          </a:p>
        </p:txBody>
      </p:sp>
    </p:spTree>
    <p:extLst>
      <p:ext uri="{BB962C8B-B14F-4D97-AF65-F5344CB8AC3E}">
        <p14:creationId xmlns:p14="http://schemas.microsoft.com/office/powerpoint/2010/main" val="2187206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We do realize that a publisher’s business practices or a journal’s policies may change over time.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a journal undergoes significant changes, the NLM may reevaluate it for continued collection. These include significant changes to the journal’s editorial board, its aims and scope, its publisher, or its scientific or editorial quality.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an issue is found, NLM may reevaluate the journal to ensure that it continues to meet the scientific quality standard for PMC or MEDLINE. The re-evaluation process will largely look the same as the journal selection process for new titles.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If the publisher is no longer meeting best practices, then we may decide to not collect the titles from this publisher going forward.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It is important to note that if a decision is made to no longer collect a title in MEDLINE or PMC, the records already publicly available will remain publicly available for archival purposes. </a:t>
            </a: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Image: Microsoft stock images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27</a:t>
            </a:fld>
            <a:endParaRPr lang="en-US"/>
          </a:p>
        </p:txBody>
      </p:sp>
    </p:spTree>
    <p:extLst>
      <p:ext uri="{BB962C8B-B14F-4D97-AF65-F5344CB8AC3E}">
        <p14:creationId xmlns:p14="http://schemas.microsoft.com/office/powerpoint/2010/main" val="335809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28</a:t>
            </a:fld>
            <a:endParaRPr lang="en-US"/>
          </a:p>
        </p:txBody>
      </p:sp>
    </p:spTree>
    <p:extLst>
      <p:ext uri="{BB962C8B-B14F-4D97-AF65-F5344CB8AC3E}">
        <p14:creationId xmlns:p14="http://schemas.microsoft.com/office/powerpoint/2010/main" val="1324250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start with MEDLINE journals. </a:t>
            </a:r>
          </a:p>
          <a:p>
            <a:r>
              <a:rPr lang="en-US" dirty="0"/>
              <a:t>This exercise is also on the handout as question #6, so you can follow along there, too. </a:t>
            </a:r>
            <a:endParaRPr lang="en-US" dirty="0">
              <a:cs typeface="Calibri"/>
            </a:endParaRPr>
          </a:p>
          <a:p>
            <a:endParaRPr lang="en-US" dirty="0"/>
          </a:p>
          <a:p>
            <a:pPr defTabSz="924916">
              <a:defRPr/>
            </a:pPr>
            <a:r>
              <a:rPr lang="en-US" b="1" dirty="0"/>
              <a:t>My question is: What NLM Catalog search string retrieves records for all journals currently indexed in MEDLINE?</a:t>
            </a:r>
          </a:p>
          <a:p>
            <a:endParaRPr lang="en-US" dirty="0"/>
          </a:p>
          <a:p>
            <a:pPr defTabSz="924916">
              <a:defRPr/>
            </a:pPr>
            <a:r>
              <a:rPr lang="en-US" dirty="0"/>
              <a:t>The steps on this slide walk you through one fast way to do this. First, open up any web browser and search for “NLM Catalog". Under the “NLM Catalog Tools” menu, select “Journals in the NCBI Databases". On that page, click "Journals currently indexed in MEDLINE" located below the search bar. What’s the search string that appears in the search bar? </a:t>
            </a:r>
          </a:p>
          <a:p>
            <a:pPr defTabSz="924916">
              <a:defRPr/>
            </a:pPr>
            <a:endParaRPr lang="en-US" dirty="0"/>
          </a:p>
          <a:p>
            <a:pPr defTabSz="924916">
              <a:defRPr/>
            </a:pPr>
            <a:r>
              <a:rPr lang="en-US" dirty="0"/>
              <a:t>Once you’ve got it, give me a thumbs up.</a:t>
            </a:r>
          </a:p>
          <a:p>
            <a:pPr defTabSz="924916">
              <a:defRPr/>
            </a:pPr>
            <a:endParaRPr lang="en-US" dirty="0"/>
          </a:p>
          <a:p>
            <a:pPr defTabSz="924916">
              <a:defRPr/>
            </a:pPr>
            <a:r>
              <a:rPr lang="en-US" dirty="0"/>
              <a:t>----------------------------------------------------------------------</a:t>
            </a:r>
          </a:p>
          <a:p>
            <a:pPr defTabSz="924916">
              <a:defRPr/>
            </a:pPr>
            <a:endParaRPr lang="en-US" dirty="0">
              <a:hlinkClick r:id="" action="ppaction://noaction"/>
            </a:endParaRPr>
          </a:p>
          <a:p>
            <a:pPr defTabSz="924916">
              <a:defRPr/>
            </a:pPr>
            <a:r>
              <a:rPr lang="en-US" dirty="0">
                <a:hlinkClick r:id="" action="ppaction://noaction"/>
              </a:rPr>
              <a:t>https://www.nlm.nih.gov/bsd/pmresources.html#journals</a:t>
            </a:r>
            <a:endParaRPr lang="en-US" dirty="0"/>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29</a:t>
            </a:fld>
            <a:endParaRPr lang="en-US"/>
          </a:p>
        </p:txBody>
      </p:sp>
    </p:spTree>
    <p:extLst>
      <p:ext uri="{BB962C8B-B14F-4D97-AF65-F5344CB8AC3E}">
        <p14:creationId xmlns:p14="http://schemas.microsoft.com/office/powerpoint/2010/main" val="3858661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finding the list of journals currently being added to PubMed Central. </a:t>
            </a:r>
          </a:p>
          <a:p>
            <a:endParaRPr lang="en-US" dirty="0"/>
          </a:p>
          <a:p>
            <a:r>
              <a:rPr lang="en-US" dirty="0"/>
              <a:t>This is #7 on your handout. My question is: What NLM Catalog filter limits your search to the journals currently being added to PubMed Central (PMC)? I’ll give you a hint: Click on the show additional filters button. </a:t>
            </a:r>
          </a:p>
          <a:p>
            <a:endParaRPr lang="en-US" dirty="0"/>
          </a:p>
          <a:p>
            <a:r>
              <a:rPr lang="en-US" dirty="0"/>
              <a:t>Once you’ve found it, give me a thumbs up. </a:t>
            </a:r>
          </a:p>
        </p:txBody>
      </p:sp>
      <p:sp>
        <p:nvSpPr>
          <p:cNvPr id="4" name="Slide Number Placeholder 3"/>
          <p:cNvSpPr>
            <a:spLocks noGrp="1"/>
          </p:cNvSpPr>
          <p:nvPr>
            <p:ph type="sldNum" sz="quarter" idx="5"/>
          </p:nvPr>
        </p:nvSpPr>
        <p:spPr/>
        <p:txBody>
          <a:bodyPr/>
          <a:lstStyle/>
          <a:p>
            <a:fld id="{4D6272ED-2BE5-4784-8307-3EAA2E521E65}" type="slidenum">
              <a:rPr lang="en-US" smtClean="0"/>
              <a:t>31</a:t>
            </a:fld>
            <a:endParaRPr lang="en-US"/>
          </a:p>
        </p:txBody>
      </p:sp>
    </p:spTree>
    <p:extLst>
      <p:ext uri="{BB962C8B-B14F-4D97-AF65-F5344CB8AC3E}">
        <p14:creationId xmlns:p14="http://schemas.microsoft.com/office/powerpoint/2010/main" val="1547181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Let’s review the answer. </a:t>
            </a: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To find a list of PubMed Central Journals, click on Show additional filters from the NLM Catalog filters menu, select PubMed/PMC journals and click Show.</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32</a:t>
            </a:fld>
            <a:endParaRPr lang="en-US"/>
          </a:p>
        </p:txBody>
      </p:sp>
    </p:spTree>
    <p:extLst>
      <p:ext uri="{BB962C8B-B14F-4D97-AF65-F5344CB8AC3E}">
        <p14:creationId xmlns:p14="http://schemas.microsoft.com/office/powerpoint/2010/main" val="3979936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we can combine these two search strategies to find all journals that are currently added to PubMed.  This is #8 on your handout. </a:t>
            </a:r>
          </a:p>
          <a:p>
            <a:endParaRPr lang="en-US" dirty="0"/>
          </a:p>
          <a:p>
            <a:r>
              <a:rPr lang="en-US" dirty="0"/>
              <a:t>So my question is, “What is the search string to use in the NLM Catalog to list all journals that are currently added to PubMed?”</a:t>
            </a:r>
          </a:p>
          <a:p>
            <a:endParaRPr lang="en-US" dirty="0"/>
          </a:p>
          <a:p>
            <a:r>
              <a:rPr lang="en-US" dirty="0"/>
              <a:t>So we’ve done 2 searches in the NLM Catalog so far: Currently indexed MEDLINE journals and PMC journals. To find ALL journals currently added to PubMed, we need to combine these two searches. How would you do that to create one search for all currently added PubMed journals? </a:t>
            </a:r>
          </a:p>
          <a:p>
            <a:endParaRPr lang="en-US" dirty="0"/>
          </a:p>
          <a:p>
            <a:r>
              <a:rPr lang="en-US" dirty="0"/>
              <a:t>Let me know what you think in the chat.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33</a:t>
            </a:fld>
            <a:endParaRPr lang="en-US"/>
          </a:p>
        </p:txBody>
      </p:sp>
    </p:spTree>
    <p:extLst>
      <p:ext uri="{BB962C8B-B14F-4D97-AF65-F5344CB8AC3E}">
        <p14:creationId xmlns:p14="http://schemas.microsoft.com/office/powerpoint/2010/main" val="399405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2</a:t>
            </a:fld>
            <a:endParaRPr lang="en-US"/>
          </a:p>
        </p:txBody>
      </p:sp>
    </p:spTree>
    <p:extLst>
      <p:ext uri="{BB962C8B-B14F-4D97-AF65-F5344CB8AC3E}">
        <p14:creationId xmlns:p14="http://schemas.microsoft.com/office/powerpoint/2010/main" val="1725228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35</a:t>
            </a:fld>
            <a:endParaRPr lang="en-US"/>
          </a:p>
        </p:txBody>
      </p:sp>
    </p:spTree>
    <p:extLst>
      <p:ext uri="{BB962C8B-B14F-4D97-AF65-F5344CB8AC3E}">
        <p14:creationId xmlns:p14="http://schemas.microsoft.com/office/powerpoint/2010/main" val="1826822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a:latin typeface="Calibri"/>
                <a:ea typeface="Calibri" panose="020F0502020204030204" pitchFamily="34" charset="0"/>
                <a:cs typeface="Calibri"/>
              </a:rPr>
              <a:t>We’ll start with author manuscripts in PMC.  </a:t>
            </a:r>
            <a:endParaRPr lang="en-US" sz="120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Calibri"/>
            </a:endParaRPr>
          </a:p>
          <a:p>
            <a:pPr>
              <a:lnSpc>
                <a:spcPct val="107000"/>
              </a:lnSpc>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36</a:t>
            </a:fld>
            <a:endParaRPr lang="en-US"/>
          </a:p>
        </p:txBody>
      </p:sp>
    </p:spTree>
    <p:extLst>
      <p:ext uri="{BB962C8B-B14F-4D97-AF65-F5344CB8AC3E}">
        <p14:creationId xmlns:p14="http://schemas.microsoft.com/office/powerpoint/2010/main" val="1093209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author manuscripts in PMC will have corresponding citations in PubMed, as represented by the blue circle on this slide.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37</a:t>
            </a:fld>
            <a:endParaRPr lang="en-US"/>
          </a:p>
        </p:txBody>
      </p:sp>
    </p:spTree>
    <p:extLst>
      <p:ext uri="{BB962C8B-B14F-4D97-AF65-F5344CB8AC3E}">
        <p14:creationId xmlns:p14="http://schemas.microsoft.com/office/powerpoint/2010/main" val="3323658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Author manuscripts come from a variety of journals because of the large number of funders who have named PMC as their central repository for funded research.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At this time, PMC serves as the repository for 10 U.S. federal agencies. These include the major funding agencies within the Department of Health and Human Services—like the NIH, CDC, FDA, and others.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It also includes other science funders such as the Department of Homeland Security, the National Institute of Standards and Technology, the EPA, and the Department of Veterans Affairs.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PMC also partners with some private funders like the Howard Hughes Medical Institute, the Gates Foundation and the Health Research Alliance.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Through Europe PMC, PMC serves as the repository for 37 European funders.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Other funding organizations may reference PMC (or Europe PMC) as one option for authors to use as a repository to comply with their public access policies. This includes NASA, the Canadian Institutes of Health Research and several others.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a:effectLst/>
                <a:latin typeface="Calibri" panose="020F0502020204030204" pitchFamily="34" charset="0"/>
                <a:ea typeface="Times New Roman" panose="02020603050405020304" pitchFamily="18" charset="0"/>
                <a:cs typeface="Calibri" panose="020F0502020204030204" pitchFamily="34" charset="0"/>
              </a:rPr>
              <a:t>Because of the variety of sources of manuscripts in PubMed Central, they reflect a wider range of journals than you might expect in a biomedical database. </a:t>
            </a:r>
          </a:p>
          <a:p>
            <a:pPr marL="0" marR="0">
              <a:lnSpc>
                <a:spcPct val="107000"/>
              </a:lnSpc>
              <a:spcBef>
                <a:spcPts val="0"/>
              </a:spcBef>
              <a:spcAft>
                <a:spcPts val="0"/>
              </a:spcAft>
            </a:pPr>
            <a:endParaRPr lang="en-US" sz="1200" kern="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ncbi.nlm.nih.gov/</a:t>
            </a:r>
            <a:r>
              <a:rPr lang="en-US" sz="1200" err="1">
                <a:effectLst/>
                <a:latin typeface="Calibri" panose="020F0502020204030204" pitchFamily="34" charset="0"/>
                <a:ea typeface="Calibri" panose="020F0502020204030204" pitchFamily="34" charset="0"/>
                <a:cs typeface="Times New Roman" panose="02020603050405020304" pitchFamily="18" charset="0"/>
              </a:rPr>
              <a:t>pmc</a:t>
            </a:r>
            <a:r>
              <a:rPr lang="en-US" sz="1200">
                <a:effectLst/>
                <a:latin typeface="Calibri" panose="020F0502020204030204" pitchFamily="34" charset="0"/>
                <a:ea typeface="Calibri" panose="020F0502020204030204" pitchFamily="34" charset="0"/>
                <a:cs typeface="Times New Roman" panose="02020603050405020304" pitchFamily="18" charset="0"/>
              </a:rPr>
              <a:t>/about/</a:t>
            </a:r>
            <a:r>
              <a:rPr lang="en-US" sz="1200" err="1">
                <a:effectLst/>
                <a:latin typeface="Calibri" panose="020F0502020204030204" pitchFamily="34" charset="0"/>
                <a:ea typeface="Calibri" panose="020F0502020204030204" pitchFamily="34" charset="0"/>
                <a:cs typeface="Times New Roman" panose="02020603050405020304" pitchFamily="18" charset="0"/>
              </a:rPr>
              <a:t>authorms</a:t>
            </a:r>
            <a:r>
              <a:rPr lang="en-US" sz="120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https://www.ncbi.nlm.nih.gov/pmc/about/public-access/</a:t>
            </a:r>
            <a:endParaRPr lang="en-US" sz="1200" kern="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kern="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kern="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fld id="{50A2A62A-BE23-544E-9B77-7AC378F19277}" type="slidenum">
              <a:rPr lang="en-US" smtClean="0"/>
              <a:t>38</a:t>
            </a:fld>
            <a:endParaRPr lang="en-US"/>
          </a:p>
        </p:txBody>
      </p:sp>
    </p:spTree>
    <p:extLst>
      <p:ext uri="{BB962C8B-B14F-4D97-AF65-F5344CB8AC3E}">
        <p14:creationId xmlns:p14="http://schemas.microsoft.com/office/powerpoint/2010/main" val="1478535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Let’s focus on NIH-funded author manuscripts for a moment.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They are primarily published in MEDLINE journals.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About 90% of the more than 1 and a half million NIH-funded papers are published in MEDLINE journals, which you can see on this pie chart. This is the answer to #9 on your handout: About 90% of NIH-funded author manuscripts in PMC are published in MEDLINE journals.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But what about that 10% NOT in a MEDLINE journal?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For author manuscripts that are not from a MEDLINE journal or not in the NLM Collection, it’s good to keep in mind that there are a few reasons this may be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Calibri" panose="020F0502020204030204" pitchFamily="34" charset="0"/>
                <a:cs typeface="Calibri" panose="020F0502020204030204" pitchFamily="34" charset="0"/>
              </a:rPr>
              <a:t>It could be that a journal has not yet undergone scientific review by NLM,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Calibri" panose="020F0502020204030204" pitchFamily="34" charset="0"/>
                <a:cs typeface="Calibri" panose="020F0502020204030204" pitchFamily="34" charset="0"/>
              </a:rPr>
              <a:t>It could be that the journal is traditionally out of scope for the NLM collection—for example, we see a growing amount of NIH research being published in engineering journals, or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Calibri" panose="020F0502020204030204" pitchFamily="34" charset="0"/>
                <a:cs typeface="Calibri" panose="020F0502020204030204" pitchFamily="34" charset="0"/>
              </a:rPr>
              <a:t>It may be that the journal itself has not met NLM’s standards for MEDLINE or the Collection.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aseline="0"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39</a:t>
            </a:fld>
            <a:endParaRPr lang="en-US"/>
          </a:p>
        </p:txBody>
      </p:sp>
    </p:spTree>
    <p:extLst>
      <p:ext uri="{BB962C8B-B14F-4D97-AF65-F5344CB8AC3E}">
        <p14:creationId xmlns:p14="http://schemas.microsoft.com/office/powerpoint/2010/main" val="810755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It</a:t>
            </a:r>
            <a:r>
              <a:rPr lang="en-US" sz="1200" kern="1200" dirty="0">
                <a:effectLst/>
                <a:latin typeface="Times New Roman" panose="02020603050405020304" pitchFamily="18" charset="0"/>
                <a:ea typeface="Times New Roman" panose="02020603050405020304" pitchFamily="18" charset="0"/>
                <a:cs typeface="Calibri" panose="020F0502020204030204" pitchFamily="34" charset="0"/>
              </a:rPr>
              <a: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 easy to identify Author Manuscripts in PMC because: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 funder-branded author manuscript banner is visible at the top and down the side of the entire page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Also, the citation includes the paper</a:t>
            </a:r>
            <a:r>
              <a:rPr lang="en-US" sz="1200" kern="1200" dirty="0">
                <a:effectLst/>
                <a:latin typeface="Times New Roman" panose="02020603050405020304" pitchFamily="18" charset="0"/>
                <a:ea typeface="Times New Roman" panose="02020603050405020304" pitchFamily="18" charset="0"/>
                <a:cs typeface="Calibri" panose="020F0502020204030204" pitchFamily="34" charset="0"/>
              </a:rPr>
              <a: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 manuscript status 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The DOI and a link to the published version are provided in a yellow box below the citation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You can also link from the journal title at the top to the NLM Catalog to view the status of a journal.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40</a:t>
            </a:fld>
            <a:endParaRPr lang="en-US"/>
          </a:p>
        </p:txBody>
      </p:sp>
    </p:spTree>
    <p:extLst>
      <p:ext uri="{BB962C8B-B14F-4D97-AF65-F5344CB8AC3E}">
        <p14:creationId xmlns:p14="http://schemas.microsoft.com/office/powerpoint/2010/main" val="834498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41</a:t>
            </a:fld>
            <a:endParaRPr lang="en-US"/>
          </a:p>
        </p:txBody>
      </p:sp>
    </p:spTree>
    <p:extLst>
      <p:ext uri="{BB962C8B-B14F-4D97-AF65-F5344CB8AC3E}">
        <p14:creationId xmlns:p14="http://schemas.microsoft.com/office/powerpoint/2010/main" val="2100424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I’ll briefly review the Preprint Pilot that is making NIH-funded preprints available via PMC. </a:t>
            </a:r>
          </a:p>
          <a:p>
            <a:endParaRPr lang="en-US" dirty="0"/>
          </a:p>
          <a:p>
            <a:r>
              <a:rPr lang="en-US" dirty="0"/>
              <a:t>Give me a thumbs up if you’re familiar with preprints and what they 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make sure we’re on the same page - Preprints are complete and public drafts of scientific documents that have not yet been peer reviewed.</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42</a:t>
            </a:fld>
            <a:endParaRPr lang="en-US"/>
          </a:p>
        </p:txBody>
      </p:sp>
    </p:spTree>
    <p:extLst>
      <p:ext uri="{BB962C8B-B14F-4D97-AF65-F5344CB8AC3E}">
        <p14:creationId xmlns:p14="http://schemas.microsoft.com/office/powerpoint/2010/main" val="42487985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defTabSz="924916">
              <a:defRPr/>
            </a:pPr>
            <a:fld id="{27601CB1-4585-4640-AE0F-B9BE580D589D}" type="datetime1">
              <a:rPr lang="en-US">
                <a:solidFill>
                  <a:prstClr val="black"/>
                </a:solidFill>
                <a:latin typeface="Calibri" panose="020F0502020204030204"/>
              </a:rPr>
              <a:pPr defTabSz="924916">
                <a:defRPr/>
              </a:pPr>
              <a:t>7/13/2023</a:t>
            </a:fld>
            <a:endParaRPr lang="en-US">
              <a:solidFill>
                <a:prstClr val="black"/>
              </a:solidFill>
              <a:latin typeface="Calibri" panose="020F0502020204030204"/>
            </a:endParaRPr>
          </a:p>
        </p:txBody>
      </p:sp>
      <p:sp>
        <p:nvSpPr>
          <p:cNvPr id="5" name="Slide Number Placeholder 4"/>
          <p:cNvSpPr>
            <a:spLocks noGrp="1"/>
          </p:cNvSpPr>
          <p:nvPr>
            <p:ph type="sldNum" sz="quarter" idx="11"/>
          </p:nvPr>
        </p:nvSpPr>
        <p:spPr/>
        <p:txBody>
          <a:bodyPr/>
          <a:lstStyle/>
          <a:p>
            <a:pPr defTabSz="924916">
              <a:defRPr/>
            </a:pPr>
            <a:fld id="{4776CF51-E60E-4EE4-B0E6-52DE8C63A030}" type="slidenum">
              <a:rPr lang="en-US">
                <a:solidFill>
                  <a:prstClr val="black"/>
                </a:solidFill>
                <a:latin typeface="Calibri" panose="020F0502020204030204"/>
              </a:rPr>
              <a:pPr defTabSz="924916">
                <a:defRPr/>
              </a:pPr>
              <a:t>43</a:t>
            </a:fld>
            <a:endParaRPr lang="en-US">
              <a:solidFill>
                <a:prstClr val="black"/>
              </a:solidFill>
              <a:latin typeface="Calibri" panose="020F0502020204030204"/>
            </a:endParaRPr>
          </a:p>
        </p:txBody>
      </p:sp>
    </p:spTree>
    <p:extLst>
      <p:ext uri="{BB962C8B-B14F-4D97-AF65-F5344CB8AC3E}">
        <p14:creationId xmlns:p14="http://schemas.microsoft.com/office/powerpoint/2010/main" val="1202837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Preprints are clearly labeled in PubMed and PMC with a green label across the top of the record that includes a link to more information about the pilot.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your handout is a link to an in-depth description of this pilot at PMC. </a:t>
            </a:r>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44</a:t>
            </a:fld>
            <a:endParaRPr lang="en-US"/>
          </a:p>
        </p:txBody>
      </p:sp>
    </p:spTree>
    <p:extLst>
      <p:ext uri="{BB962C8B-B14F-4D97-AF65-F5344CB8AC3E}">
        <p14:creationId xmlns:p14="http://schemas.microsoft.com/office/powerpoint/2010/main" val="63897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a:p>
          <a:p>
            <a:pPr marL="173422" indent="-173422">
              <a:buFontTx/>
              <a:buChar char="-"/>
            </a:pPr>
            <a:endParaRPr lang="en-US" baseline="0" dirty="0"/>
          </a:p>
          <a:p>
            <a:pPr marL="173422" indent="-173422">
              <a:buFontTx/>
              <a:buChar char="-"/>
            </a:pPr>
            <a:endParaRPr lang="en-US" baseline="0"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601CB1-4585-4640-AE0F-B9BE580D589D}"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7/13/2023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76CF51-E60E-4EE4-B0E6-52DE8C63A0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18356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a:effectLst/>
                <a:latin typeface="Calibri" panose="020F0502020204030204" pitchFamily="34" charset="0"/>
                <a:ea typeface="Calibri" panose="020F0502020204030204" pitchFamily="34" charset="0"/>
                <a:cs typeface="Calibri" panose="020F0502020204030204" pitchFamily="34" charset="0"/>
              </a:rPr>
              <a:t>Finally, let’s take a look at the last source of PubMed records: The NCBI Bookshelf.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pPr defTabSz="924916">
              <a:defRPr/>
            </a:pPr>
            <a:fld id="{27601CB1-4585-4640-AE0F-B9BE580D589D}" type="datetime1">
              <a:rPr lang="en-US">
                <a:solidFill>
                  <a:prstClr val="black"/>
                </a:solidFill>
                <a:latin typeface="Calibri" panose="020F0502020204030204"/>
              </a:rPr>
              <a:pPr defTabSz="924916">
                <a:defRPr/>
              </a:pPr>
              <a:t>7/13/2023</a:t>
            </a:fld>
            <a:endParaRPr lang="en-US">
              <a:solidFill>
                <a:prstClr val="black"/>
              </a:solidFill>
              <a:latin typeface="Calibri" panose="020F0502020204030204"/>
            </a:endParaRPr>
          </a:p>
        </p:txBody>
      </p:sp>
      <p:sp>
        <p:nvSpPr>
          <p:cNvPr id="5" name="Slide Number Placeholder 4"/>
          <p:cNvSpPr>
            <a:spLocks noGrp="1"/>
          </p:cNvSpPr>
          <p:nvPr>
            <p:ph type="sldNum" sz="quarter" idx="11"/>
          </p:nvPr>
        </p:nvSpPr>
        <p:spPr/>
        <p:txBody>
          <a:bodyPr/>
          <a:lstStyle/>
          <a:p>
            <a:pPr defTabSz="924916">
              <a:defRPr/>
            </a:pPr>
            <a:fld id="{4776CF51-E60E-4EE4-B0E6-52DE8C63A030}" type="slidenum">
              <a:rPr lang="en-US">
                <a:solidFill>
                  <a:prstClr val="black"/>
                </a:solidFill>
                <a:latin typeface="Calibri" panose="020F0502020204030204"/>
              </a:rPr>
              <a:pPr defTabSz="924916">
                <a:defRPr/>
              </a:pPr>
              <a:t>45</a:t>
            </a:fld>
            <a:endParaRPr lang="en-US">
              <a:solidFill>
                <a:prstClr val="black"/>
              </a:solidFill>
              <a:latin typeface="Calibri" panose="020F0502020204030204"/>
            </a:endParaRPr>
          </a:p>
        </p:txBody>
      </p:sp>
    </p:spTree>
    <p:extLst>
      <p:ext uri="{BB962C8B-B14F-4D97-AF65-F5344CB8AC3E}">
        <p14:creationId xmlns:p14="http://schemas.microsoft.com/office/powerpoint/2010/main" val="1388272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we’ve talked about our selection policies and procedures for various NLM products, let’s work together to find additional journal data in NLM databases, specifically in the context of PubMed. This is on your handout as questions #11 and #12.</a:t>
            </a:r>
          </a:p>
          <a:p>
            <a:endParaRPr lang="en-US" dirty="0"/>
          </a:p>
          <a:p>
            <a:r>
              <a:rPr lang="en-US" dirty="0"/>
              <a:t>This exercise requires you to remember my presentation, specifically the section on finding Indexing status information.</a:t>
            </a:r>
          </a:p>
          <a:p>
            <a:endParaRPr lang="en-US" dirty="0"/>
          </a:p>
          <a:p>
            <a:r>
              <a:rPr lang="en-US" dirty="0"/>
              <a:t>Who can tell us in chat where we should start our search in order to find the indexing status of a journal? </a:t>
            </a:r>
          </a:p>
          <a:p>
            <a:endParaRPr lang="en-US" dirty="0"/>
          </a:p>
          <a:p>
            <a:r>
              <a:rPr lang="en-US" dirty="0"/>
              <a:t>Yes, you want to start in the NLM Catalog. From there, you can answer these two questions: </a:t>
            </a:r>
          </a:p>
          <a:p>
            <a:endParaRPr lang="en-US" dirty="0"/>
          </a:p>
          <a:p>
            <a:pPr marL="0" indent="0">
              <a:buFont typeface="+mj-lt"/>
              <a:buNone/>
            </a:pPr>
            <a:r>
              <a:rPr lang="en-US" dirty="0"/>
              <a:t>11. What is the indexing status of the journal </a:t>
            </a:r>
            <a:r>
              <a:rPr lang="en-US" i="1" dirty="0"/>
              <a:t>BMC Pulmonary Medicine</a:t>
            </a:r>
            <a:r>
              <a:rPr lang="en-US" dirty="0"/>
              <a:t>?</a:t>
            </a:r>
          </a:p>
          <a:p>
            <a:pPr marL="0" indent="0">
              <a:buFont typeface="+mj-lt"/>
              <a:buNone/>
            </a:pPr>
            <a:r>
              <a:rPr lang="en-US" dirty="0"/>
              <a:t>12. What issues of </a:t>
            </a:r>
            <a:r>
              <a:rPr lang="en-US" i="1" dirty="0"/>
              <a:t>BMC Pulmonary Medicine </a:t>
            </a:r>
            <a:r>
              <a:rPr lang="en-US" dirty="0"/>
              <a:t>are in PubMed Central?</a:t>
            </a:r>
          </a:p>
          <a:p>
            <a:endParaRPr lang="en-US" dirty="0"/>
          </a:p>
          <a:p>
            <a:r>
              <a:rPr lang="en-US" dirty="0"/>
              <a:t>Give me a thumbs up when you have the answers. </a:t>
            </a:r>
          </a:p>
        </p:txBody>
      </p:sp>
      <p:sp>
        <p:nvSpPr>
          <p:cNvPr id="4" name="Date Placeholder 3"/>
          <p:cNvSpPr>
            <a:spLocks noGrp="1"/>
          </p:cNvSpPr>
          <p:nvPr>
            <p:ph type="dt" idx="1"/>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49</a:t>
            </a:fld>
            <a:endParaRPr lang="en-US"/>
          </a:p>
        </p:txBody>
      </p:sp>
    </p:spTree>
    <p:extLst>
      <p:ext uri="{BB962C8B-B14F-4D97-AF65-F5344CB8AC3E}">
        <p14:creationId xmlns:p14="http://schemas.microsoft.com/office/powerpoint/2010/main" val="40159372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answers together.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NLM Catalog, click on the title for any record</a:t>
            </a:r>
            <a:r>
              <a:rPr lang="en-US" baseline="0" dirty="0"/>
              <a:t> to learn more about that title. Journal records contain indexing information, including the dates of inclusion for MEDLINE, PubMed and </a:t>
            </a:r>
            <a:r>
              <a:rPr lang="en-US" dirty="0"/>
              <a:t>PubMed Central</a:t>
            </a:r>
            <a:r>
              <a:rPr lang="en-US" baseline="0" dirty="0"/>
              <a:t>. Here’s an example that shows a journal indexed in MEDLINE and available full text in PMC.</a:t>
            </a:r>
            <a:endParaRPr lang="en-US" dirty="0">
              <a:cs typeface="Calibri"/>
            </a:endParaRPr>
          </a:p>
          <a:p>
            <a:endParaRPr lang="en-US" baseline="0" dirty="0">
              <a:cs typeface="Calibri"/>
            </a:endParaRPr>
          </a:p>
          <a:p>
            <a:r>
              <a:rPr lang="en-US" baseline="0" dirty="0"/>
              <a:t>If you would like to learn more about any particular journal’s participation level in </a:t>
            </a:r>
            <a:r>
              <a:rPr lang="en-US" dirty="0"/>
              <a:t>PubMed Central</a:t>
            </a:r>
            <a:r>
              <a:rPr lang="en-US" baseline="0" dirty="0"/>
              <a:t>, follow the link to PMC.</a:t>
            </a:r>
            <a:endParaRPr lang="en-US" baseline="0" dirty="0">
              <a:cs typeface="Calibri"/>
            </a:endParaRPr>
          </a:p>
          <a:p>
            <a:endParaRPr lang="en-US" baseline="0" dirty="0"/>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50</a:t>
            </a:fld>
            <a:endParaRPr lang="en-US"/>
          </a:p>
        </p:txBody>
      </p:sp>
    </p:spTree>
    <p:extLst>
      <p:ext uri="{BB962C8B-B14F-4D97-AF65-F5344CB8AC3E}">
        <p14:creationId xmlns:p14="http://schemas.microsoft.com/office/powerpoint/2010/main" val="19557222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journal that is not currently indexed for MEDLINE and not in the NLM Collection. Instead, it includes a note that “citations are for articles where the manuscript was deposited in PubMed Central (PMC) in compliance with public access policies.” </a:t>
            </a:r>
          </a:p>
        </p:txBody>
      </p:sp>
      <p:sp>
        <p:nvSpPr>
          <p:cNvPr id="4" name="Slide Number Placeholder 3"/>
          <p:cNvSpPr>
            <a:spLocks noGrp="1"/>
          </p:cNvSpPr>
          <p:nvPr>
            <p:ph type="sldNum" sz="quarter" idx="5"/>
          </p:nvPr>
        </p:nvSpPr>
        <p:spPr/>
        <p:txBody>
          <a:bodyPr/>
          <a:lstStyle/>
          <a:p>
            <a:fld id="{4D6272ED-2BE5-4784-8307-3EAA2E521E65}" type="slidenum">
              <a:rPr lang="en-US" smtClean="0"/>
              <a:t>51</a:t>
            </a:fld>
            <a:endParaRPr lang="en-US"/>
          </a:p>
        </p:txBody>
      </p:sp>
    </p:spTree>
    <p:extLst>
      <p:ext uri="{BB962C8B-B14F-4D97-AF65-F5344CB8AC3E}">
        <p14:creationId xmlns:p14="http://schemas.microsoft.com/office/powerpoint/2010/main" val="4233773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move on to our final topic. I’ll talk just briefly about guidance to </a:t>
            </a:r>
            <a:r>
              <a:rPr lang="en-US" baseline="0" dirty="0"/>
              <a:t>help authors and researchers at your institution navigate the complex landscape of scholarly journal publishing today. We know these issues of journal and article quality are not specific to NLM.</a:t>
            </a:r>
          </a:p>
          <a:p>
            <a:endParaRPr lang="en-US" baseline="0" dirty="0"/>
          </a:p>
          <a:p>
            <a:r>
              <a:rPr lang="en-US" baseline="0" dirty="0"/>
              <a:t>We also know that these challenges, while daunting, are an opportunity for librarians.</a:t>
            </a:r>
            <a:endParaRPr lang="en-US"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52</a:t>
            </a:fld>
            <a:endParaRPr lang="en-US"/>
          </a:p>
        </p:txBody>
      </p:sp>
    </p:spTree>
    <p:extLst>
      <p:ext uri="{BB962C8B-B14F-4D97-AF65-F5344CB8AC3E}">
        <p14:creationId xmlns:p14="http://schemas.microsoft.com/office/powerpoint/2010/main" val="6603259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In fact, in 2016, the FTC issued consumer guidance about journal quality concerns, and they directed researchers to librarians.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You are the experts here. This is not just a selection issue for libraries but also an education opportunity. Helping your researchers assess a journal’s transparency, quality, and peer review process could be a very valuable asset to your institution.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The FTC consumer guidance also offers a link where researchers can report concerns about a publisher’s business practices. This is the answer to #12 on your handout, “Where can you report concerns about a publisher or journal?” The answer is to the Federal Trade Commission.  A link to the FTC is on your handout. </a:t>
            </a:r>
          </a:p>
          <a:p>
            <a:pPr marL="0" marR="0">
              <a:lnSpc>
                <a:spcPct val="107000"/>
              </a:lnSpc>
              <a:spcBef>
                <a:spcPts val="0"/>
              </a:spcBef>
              <a:spcAft>
                <a:spcPts val="0"/>
              </a:spcAft>
            </a:pPr>
            <a:endParaRPr lang="en-US" sz="1200" kern="1200" dirty="0">
              <a:effectLst/>
              <a:latin typeface="Calibri" panose="020F0502020204030204" pitchFamily="34" charset="0"/>
              <a:ea typeface="Calibri" panose="020F0502020204030204" pitchFamily="34" charset="0"/>
              <a:cs typeface="Calibri" panose="020F0502020204030204" pitchFamily="34" charset="0"/>
            </a:endParaRPr>
          </a:p>
          <a:p>
            <a:r>
              <a:rPr lang="en-US" baseline="0" dirty="0"/>
              <a:t>-----------------------</a:t>
            </a:r>
          </a:p>
          <a:p>
            <a:r>
              <a:rPr lang="en-US" baseline="0" dirty="0"/>
              <a:t>https://reportfraud.ftc.gov/#/</a:t>
            </a: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53</a:t>
            </a:fld>
            <a:endParaRPr lang="en-US"/>
          </a:p>
        </p:txBody>
      </p:sp>
    </p:spTree>
    <p:extLst>
      <p:ext uri="{BB962C8B-B14F-4D97-AF65-F5344CB8AC3E}">
        <p14:creationId xmlns:p14="http://schemas.microsoft.com/office/powerpoint/2010/main" val="3925929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To summarize what we’d like you to take away from this presentation:</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In addition to MEDLINE and PMC participating journals, PubMed also includes records for individual articles that are in PMC to comply with public access policies, as well as records for </a:t>
            </a:r>
            <a:r>
              <a:rPr lang="en-US" sz="1800" dirty="0">
                <a:latin typeface="Calibri"/>
                <a:ea typeface="Calibri" panose="020F0502020204030204" pitchFamily="34" charset="0"/>
                <a:cs typeface="Calibri"/>
              </a:rPr>
              <a:t>select content in</a:t>
            </a:r>
            <a:r>
              <a:rPr lang="en-US" sz="1800" kern="1200" dirty="0">
                <a:effectLst/>
                <a:latin typeface="Calibri"/>
                <a:ea typeface="Calibri" panose="020F0502020204030204" pitchFamily="34" charset="0"/>
                <a:cs typeface="Calibri"/>
              </a:rPr>
              <a:t> the NCBI Bookshelf and preprints of NIH-funded research from the NIH Preprint Pilot.</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Selection processes are different for different NLM products but include: A check for minimum requirements, a scientific quality review, and a technical review.</a:t>
            </a:r>
            <a:endParaRPr lang="en-US" sz="1800" dirty="0">
              <a:effectLst/>
              <a:latin typeface="Calibri"/>
              <a:ea typeface="Calibri" panose="020F0502020204030204" pitchFamily="34" charset="0"/>
              <a:cs typeface="Calibri"/>
            </a:endParaRPr>
          </a:p>
          <a:p>
            <a:pPr>
              <a:lnSpc>
                <a:spcPct val="107000"/>
              </a:lnSpc>
            </a:pPr>
            <a:r>
              <a:rPr lang="en-US" sz="1800" kern="1200" dirty="0">
                <a:effectLst/>
                <a:latin typeface="Calibri"/>
                <a:ea typeface="Calibri" panose="020F0502020204030204" pitchFamily="34" charset="0"/>
                <a:cs typeface="Calibri"/>
              </a:rPr>
              <a:t>Acceptance into the NLM Collection is a prerequisite for inclusion in MEDLINE,</a:t>
            </a:r>
            <a:r>
              <a:rPr lang="en-US" sz="1800" dirty="0">
                <a:latin typeface="Calibri"/>
                <a:ea typeface="Calibri" panose="020F0502020204030204" pitchFamily="34" charset="0"/>
                <a:cs typeface="Calibri"/>
              </a:rPr>
              <a:t> </a:t>
            </a:r>
            <a:r>
              <a:rPr lang="en-US" sz="1800" kern="1200" dirty="0">
                <a:effectLst/>
                <a:latin typeface="Calibri"/>
                <a:ea typeface="Calibri" panose="020F0502020204030204" pitchFamily="34" charset="0"/>
                <a:cs typeface="Calibri"/>
              </a:rPr>
              <a:t>PubMed Central</a:t>
            </a:r>
            <a:r>
              <a:rPr lang="en-US" sz="1800" dirty="0">
                <a:latin typeface="Calibri"/>
                <a:ea typeface="Calibri" panose="020F0502020204030204" pitchFamily="34" charset="0"/>
                <a:cs typeface="Calibri"/>
              </a:rPr>
              <a:t> at</a:t>
            </a:r>
            <a:r>
              <a:rPr lang="en-US" sz="1800" kern="1200" dirty="0">
                <a:effectLst/>
                <a:latin typeface="Calibri"/>
                <a:ea typeface="Calibri" panose="020F0502020204030204" pitchFamily="34" charset="0"/>
                <a:cs typeface="Calibri"/>
              </a:rPr>
              <a:t> </a:t>
            </a:r>
            <a:r>
              <a:rPr lang="en-US" sz="1800" dirty="0">
                <a:latin typeface="Calibri"/>
                <a:ea typeface="Calibri" panose="020F0502020204030204" pitchFamily="34" charset="0"/>
                <a:cs typeface="Calibri"/>
              </a:rPr>
              <a:t>the journal level, </a:t>
            </a:r>
            <a:r>
              <a:rPr lang="en-US" sz="1800" kern="1200" dirty="0">
                <a:effectLst/>
                <a:latin typeface="Calibri"/>
                <a:ea typeface="Calibri" panose="020F0502020204030204" pitchFamily="34" charset="0"/>
                <a:cs typeface="Calibri"/>
              </a:rPr>
              <a:t>and Bookshelf.</a:t>
            </a:r>
            <a:endParaRPr lang="en-US" sz="1800" dirty="0">
              <a:effectLst/>
              <a:latin typeface="Calibri"/>
              <a:ea typeface="Calibri" panose="020F0502020204030204" pitchFamily="34" charset="0"/>
              <a:cs typeface="Calibri"/>
            </a:endParaRPr>
          </a:p>
          <a:p>
            <a:pPr>
              <a:lnSpc>
                <a:spcPct val="107000"/>
              </a:lnSpc>
            </a:pPr>
            <a:endParaRPr lang="en-US" sz="1800" dirty="0">
              <a:latin typeface="Calibri"/>
              <a:ea typeface="Calibri" panose="020F0502020204030204" pitchFamily="34" charset="0"/>
              <a:cs typeface="Calibri"/>
            </a:endParaRPr>
          </a:p>
          <a:p>
            <a:pPr>
              <a:lnSpc>
                <a:spcPct val="107000"/>
              </a:lnSpc>
            </a:pPr>
            <a:r>
              <a:rPr lang="en-US" dirty="0"/>
              <a:t>A final note: These three resources are scientific literature databases offered to the public by the U.S. National Library of Medicine (NLM). Once publications are selected for inclusion in a database, NLM does not review, evaluate, or judge the quality of individual articles and relies on the scientific publishing process to identify and address problems through published comments, corrections, and retractions. The presence of any article, book, or document in these databases does not imply an endorsement of, or concurrence with, the contents by NLM, the National Institutes of Health (NIH), or the U.S. Federal Government.</a:t>
            </a:r>
            <a:endParaRPr lang="en-US" dirty="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If you do have quality concerns about particular articles or journals in PubMed, we encourage you to contact us, and contact the editor or publisher</a:t>
            </a:r>
            <a:r>
              <a:rPr lang="en-US" sz="1800" dirty="0">
                <a:latin typeface="Calibri"/>
                <a:ea typeface="Calibri" panose="020F0502020204030204" pitchFamily="34" charset="0"/>
                <a:cs typeface="Calibri"/>
              </a:rPr>
              <a:t>.</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 </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r>
              <a:rPr lang="en-US" sz="1800" kern="1200" dirty="0">
                <a:effectLst/>
                <a:latin typeface="Calibri"/>
                <a:ea typeface="Calibri" panose="020F0502020204030204" pitchFamily="34" charset="0"/>
                <a:cs typeface="Calibri"/>
              </a:rPr>
              <a:t>Librarians have an important role in educating and assisting authors and researchers in discerning high quality publications. Please let us at NLM know how we can work together in this endeavor.</a:t>
            </a:r>
            <a:endParaRPr lang="en-US" sz="1800" dirty="0">
              <a:effectLst/>
              <a:latin typeface="Calibri"/>
              <a:ea typeface="Calibri" panose="020F0502020204030204" pitchFamily="34" charset="0"/>
              <a:cs typeface="Calibri"/>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56</a:t>
            </a:fld>
            <a:endParaRPr lang="en-US"/>
          </a:p>
        </p:txBody>
      </p:sp>
    </p:spTree>
    <p:extLst>
      <p:ext uri="{BB962C8B-B14F-4D97-AF65-F5344CB8AC3E}">
        <p14:creationId xmlns:p14="http://schemas.microsoft.com/office/powerpoint/2010/main" val="202896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4D6272ED-2BE5-4784-8307-3EAA2E521E65}" type="slidenum">
              <a:rPr lang="en-US" smtClean="0"/>
              <a:t>8</a:t>
            </a:fld>
            <a:endParaRPr lang="en-US"/>
          </a:p>
        </p:txBody>
      </p:sp>
    </p:spTree>
    <p:extLst>
      <p:ext uri="{BB962C8B-B14F-4D97-AF65-F5344CB8AC3E}">
        <p14:creationId xmlns:p14="http://schemas.microsoft.com/office/powerpoint/2010/main" val="226706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a:effectLst/>
                <a:latin typeface="Calibri" panose="020F0502020204030204" pitchFamily="34" charset="0"/>
                <a:ea typeface="Calibri" panose="020F0502020204030204" pitchFamily="34" charset="0"/>
                <a:cs typeface="Calibri" panose="020F0502020204030204" pitchFamily="34" charset="0"/>
              </a:rPr>
              <a:t>In addition to the Journal Selection Policy, the Collection Development Guidelines include guidance for the specific types of science that fall within the collection’s scope. These more detailed scope guidelines outline what NLM considers biomedicine, health care, and many areas of the life sciences.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a:t>[Source: https://www.ncbi.nlm.nih.gov/books/NBK518767]</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800">
                <a:effectLst/>
                <a:latin typeface="Calibri" panose="020F0502020204030204" pitchFamily="34" charset="0"/>
                <a:ea typeface="Calibri" panose="020F0502020204030204" pitchFamily="34" charset="0"/>
                <a:cs typeface="Times New Roman" panose="02020603050405020304" pitchFamily="18" charset="0"/>
              </a:rPr>
              <a:t>Image: Microsoft Stock Images</a:t>
            </a: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D6272ED-2BE5-4784-8307-3EAA2E521E65}" type="slidenum">
              <a:rPr lang="en-US" smtClean="0"/>
              <a:t>10</a:t>
            </a:fld>
            <a:endParaRPr lang="en-US"/>
          </a:p>
        </p:txBody>
      </p:sp>
    </p:spTree>
    <p:extLst>
      <p:ext uri="{BB962C8B-B14F-4D97-AF65-F5344CB8AC3E}">
        <p14:creationId xmlns:p14="http://schemas.microsoft.com/office/powerpoint/2010/main" val="2149134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11</a:t>
            </a:fld>
            <a:endParaRPr lang="en-US"/>
          </a:p>
        </p:txBody>
      </p:sp>
    </p:spTree>
    <p:extLst>
      <p:ext uri="{BB962C8B-B14F-4D97-AF65-F5344CB8AC3E}">
        <p14:creationId xmlns:p14="http://schemas.microsoft.com/office/powerpoint/2010/main" val="16834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sz="1800" kern="1200">
                <a:effectLst/>
                <a:latin typeface="Calibri"/>
                <a:ea typeface="Calibri" panose="020F0502020204030204" pitchFamily="34" charset="0"/>
                <a:cs typeface="Calibri"/>
              </a:rPr>
              <a:t>In addition to reviewing </a:t>
            </a:r>
            <a:r>
              <a:rPr lang="en-US" sz="1800" kern="1200">
                <a:effectLst/>
                <a:highlight>
                  <a:srgbClr val="00FFFF"/>
                </a:highlight>
                <a:latin typeface="Calibri"/>
                <a:ea typeface="Calibri" panose="020F0502020204030204" pitchFamily="34" charset="0"/>
                <a:cs typeface="Calibri"/>
              </a:rPr>
              <a:t>the </a:t>
            </a:r>
            <a:r>
              <a:rPr lang="en-US" sz="1800">
                <a:highlight>
                  <a:srgbClr val="00FFFF"/>
                </a:highlight>
                <a:latin typeface="Calibri"/>
                <a:ea typeface="Calibri" panose="020F0502020204030204" pitchFamily="34" charset="0"/>
                <a:cs typeface="Calibri"/>
              </a:rPr>
              <a:t>individual</a:t>
            </a:r>
            <a:r>
              <a:rPr lang="en-US" sz="1800" kern="1200">
                <a:effectLst/>
                <a:latin typeface="Calibri"/>
                <a:ea typeface="Calibri" panose="020F0502020204030204" pitchFamily="34" charset="0"/>
                <a:cs typeface="Calibri"/>
              </a:rPr>
              <a:t> journal, NLM staff review </a:t>
            </a:r>
            <a:r>
              <a:rPr lang="en-US" sz="1800" i="1" kern="1200">
                <a:effectLst/>
                <a:highlight>
                  <a:srgbClr val="00FFFF"/>
                </a:highlight>
                <a:latin typeface="Calibri"/>
                <a:ea typeface="Calibri" panose="020F0502020204030204" pitchFamily="34" charset="0"/>
                <a:cs typeface="Calibri"/>
              </a:rPr>
              <a:t>publishers</a:t>
            </a:r>
            <a:r>
              <a:rPr lang="en-US" sz="1800" kern="1200">
                <a:effectLst/>
                <a:latin typeface="Calibri"/>
                <a:ea typeface="Calibri" panose="020F0502020204030204" pitchFamily="34" charset="0"/>
                <a:cs typeface="Calibri"/>
              </a:rPr>
              <a:t> that are new to NLM </a:t>
            </a:r>
            <a:r>
              <a:rPr lang="en-US" sz="1800" kern="1200">
                <a:effectLst/>
                <a:highlight>
                  <a:srgbClr val="00FFFF"/>
                </a:highlight>
                <a:latin typeface="Calibri"/>
                <a:ea typeface="Calibri" panose="020F0502020204030204" pitchFamily="34" charset="0"/>
                <a:cs typeface="Calibri"/>
              </a:rPr>
              <a:t>before</a:t>
            </a:r>
            <a:r>
              <a:rPr lang="en-US" sz="1800" kern="1200">
                <a:effectLst/>
                <a:latin typeface="Calibri"/>
                <a:ea typeface="Calibri" panose="020F0502020204030204" pitchFamily="34" charset="0"/>
                <a:cs typeface="Calibri"/>
              </a:rPr>
              <a:t> journal titles are considered for PubMed Central or MEDLINE</a:t>
            </a:r>
            <a:r>
              <a:rPr lang="en-US" sz="1800">
                <a:latin typeface="Calibri"/>
                <a:ea typeface="Calibri" panose="020F0502020204030204" pitchFamily="34" charset="0"/>
                <a:cs typeface="Calibri"/>
              </a:rPr>
              <a:t> to determine whether the publisher is eligible to have their journals in the NLM Collection. </a:t>
            </a:r>
          </a:p>
          <a:p>
            <a:pPr>
              <a:lnSpc>
                <a:spcPct val="107000"/>
              </a:lnSpc>
            </a:pPr>
            <a:endParaRPr lang="en-US" sz="1800">
              <a:latin typeface="Calibri"/>
              <a:cs typeface="Calibri"/>
            </a:endParaRPr>
          </a:p>
          <a:p>
            <a:pPr>
              <a:lnSpc>
                <a:spcPct val="107000"/>
              </a:lnSpc>
            </a:pPr>
            <a:r>
              <a:rPr lang="en-US"/>
              <a:t>We look to see that publishers follow guidelines and best practices from professional organizations, including </a:t>
            </a:r>
            <a:r>
              <a:rPr lang="en-US">
                <a:hlinkClick r:id="rId3"/>
              </a:rPr>
              <a:t>Recommendations for the Conduct, Reporting, Editing, and Publication of Scholarly Work in Medical Journals</a:t>
            </a:r>
            <a:r>
              <a:rPr lang="en-US"/>
              <a:t> from ICMJE and </a:t>
            </a:r>
            <a:r>
              <a:rPr lang="en-US">
                <a:hlinkClick r:id="rId4"/>
              </a:rPr>
              <a:t>Principles of Transparency and Best Practice in Scholarly Publishing</a:t>
            </a:r>
            <a:r>
              <a:rPr lang="en-US"/>
              <a:t> (which is a joint statement by COPE, DOAJ, WAME, and OASPA).</a:t>
            </a:r>
            <a:endParaRPr lang="en-US" sz="180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a:effectLst/>
                <a:latin typeface="Calibri"/>
                <a:ea typeface="Calibri" panose="020F0502020204030204" pitchFamily="34" charset="0"/>
                <a:cs typeface="Calibri"/>
              </a:rPr>
              <a:t> </a:t>
            </a:r>
            <a:endParaRPr lang="en-US" sz="1800">
              <a:effectLst/>
              <a:latin typeface="Calibri"/>
              <a:ea typeface="Calibri" panose="020F0502020204030204" pitchFamily="34" charset="0"/>
              <a:cs typeface="Calibri"/>
            </a:endParaRPr>
          </a:p>
          <a:p>
            <a:pPr>
              <a:lnSpc>
                <a:spcPct val="107000"/>
              </a:lnSpc>
            </a:pPr>
            <a:r>
              <a:rPr lang="en-US" sz="1800" kern="1200">
                <a:effectLst/>
                <a:latin typeface="Calibri"/>
                <a:ea typeface="Calibri" panose="020F0502020204030204" pitchFamily="34" charset="0"/>
                <a:cs typeface="Calibri"/>
              </a:rPr>
              <a:t>Generally, NLM will only consider an application from an organization that has been publishing scholarly content for a minimum of two years.</a:t>
            </a:r>
            <a:r>
              <a:rPr lang="en-US" sz="1800" u="none" kern="1200">
                <a:effectLst/>
                <a:latin typeface="Calibri"/>
                <a:ea typeface="Calibri" panose="020F0502020204030204" pitchFamily="34" charset="0"/>
                <a:cs typeface="Calibri"/>
              </a:rPr>
              <a:t> This is the answer to #3 on your handout: NLM will consider an application from an organization that has been publishing scholarly content for a minimum of two years.</a:t>
            </a:r>
            <a:r>
              <a:rPr lang="en-US" sz="1800">
                <a:latin typeface="Calibri"/>
                <a:ea typeface="Calibri" panose="020F0502020204030204" pitchFamily="34" charset="0"/>
                <a:cs typeface="Calibri"/>
              </a:rPr>
              <a:t> </a:t>
            </a:r>
            <a:endParaRPr lang="en-US" sz="18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a:latin typeface="Calibri"/>
                <a:ea typeface="Calibri" panose="020F0502020204030204" pitchFamily="34" charset="0"/>
                <a:cs typeface="Calibri"/>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800" kern="1200">
                <a:effectLst/>
                <a:latin typeface="Calibri"/>
                <a:ea typeface="Calibri" panose="020F0502020204030204" pitchFamily="34" charset="0"/>
                <a:cs typeface="Calibri"/>
              </a:rPr>
              <a:t>We look for accurate information, evidence that the publishers knows how to operate a journal, and evidence that journal content is actively maintained. </a:t>
            </a:r>
            <a:r>
              <a:rPr lang="en-US" sz="1800">
                <a:latin typeface="Calibri"/>
                <a:ea typeface="Calibri" panose="020F0502020204030204" pitchFamily="34" charset="0"/>
                <a:cs typeface="Calibri"/>
              </a:rPr>
              <a:t> </a:t>
            </a:r>
            <a:endParaRPr lang="en-US" sz="1800" kern="1200">
              <a:effectLst/>
              <a:latin typeface="Calibri" panose="020F0502020204030204" pitchFamily="34" charset="0"/>
              <a:ea typeface="Calibri" panose="020F0502020204030204" pitchFamily="34" charset="0"/>
              <a:cs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endParaRPr lang="en-US" sz="1800" kern="120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sz="1800" kern="1200">
                <a:effectLst/>
                <a:latin typeface="Calibri"/>
                <a:ea typeface="Calibri" panose="020F0502020204030204" pitchFamily="34" charset="0"/>
                <a:cs typeface="Calibri"/>
              </a:rPr>
              <a:t>If they don’t pass this review, the publisher may reapply after a period of time.</a:t>
            </a:r>
            <a:r>
              <a:rPr lang="en-US" sz="1800">
                <a:latin typeface="Calibri"/>
                <a:ea typeface="Calibri" panose="020F0502020204030204" pitchFamily="34" charset="0"/>
                <a:cs typeface="Calibri"/>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a:effectLst/>
                <a:latin typeface="Calibri"/>
                <a:ea typeface="Calibri" panose="020F0502020204030204" pitchFamily="34" charset="0"/>
                <a:cs typeface="Calibri"/>
              </a:rPr>
              <a:t> </a:t>
            </a:r>
            <a:endParaRPr lang="en-US" sz="1800">
              <a:effectLst/>
              <a:latin typeface="Calibri"/>
              <a:ea typeface="Calibri" panose="020F0502020204030204" pitchFamily="34" charset="0"/>
              <a:cs typeface="Calibri"/>
            </a:endParaRPr>
          </a:p>
          <a:p>
            <a:pPr>
              <a:lnSpc>
                <a:spcPct val="107000"/>
              </a:lnSpc>
            </a:pPr>
            <a:r>
              <a:rPr lang="en-US" sz="1800" kern="1200">
                <a:effectLst/>
                <a:latin typeface="Calibri"/>
                <a:ea typeface="Calibri" panose="020F0502020204030204" pitchFamily="34" charset="0"/>
                <a:cs typeface="Calibri"/>
              </a:rPr>
              <a:t>Some publishers may make misleading claims or engage in other fraudulent practices; others simply lack the knowledge or resources to produce a scientific journal of the quality required for MEDLINE or PMC.</a:t>
            </a:r>
            <a:r>
              <a:rPr lang="en-US" sz="1800">
                <a:latin typeface="Calibri"/>
                <a:ea typeface="Calibri" panose="020F0502020204030204" pitchFamily="34" charset="0"/>
                <a:cs typeface="Calibri"/>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200">
                <a:effectLst/>
                <a:latin typeface="Calibri"/>
                <a:ea typeface="Calibri" panose="020F0502020204030204" pitchFamily="34" charset="0"/>
                <a:cs typeface="Calibri"/>
              </a:rPr>
              <a:t> </a:t>
            </a:r>
            <a:endParaRPr lang="en-US" sz="1800">
              <a:effectLst/>
              <a:latin typeface="Calibri"/>
              <a:ea typeface="Calibri" panose="020F0502020204030204" pitchFamily="34" charset="0"/>
              <a:cs typeface="Calibri"/>
            </a:endParaRPr>
          </a:p>
          <a:p>
            <a:pPr>
              <a:lnSpc>
                <a:spcPct val="107000"/>
              </a:lnSpc>
            </a:pPr>
            <a:r>
              <a:rPr lang="en-US" sz="1800" kern="1200">
                <a:effectLst/>
                <a:latin typeface="Calibri"/>
                <a:ea typeface="Calibri" panose="020F0502020204030204" pitchFamily="34" charset="0"/>
                <a:cs typeface="Calibri"/>
              </a:rPr>
              <a:t>NLM does not use publisher blacklists found on web sites, but simply tries to ensure that the publishers of journals in PMC and MEDLINE are following current best practices.</a:t>
            </a:r>
            <a:r>
              <a:rPr lang="en-US" sz="1800">
                <a:latin typeface="Calibri"/>
                <a:ea typeface="Calibri" panose="020F0502020204030204" pitchFamily="34" charset="0"/>
                <a:cs typeface="Calibri"/>
              </a:rPr>
              <a:t>   </a:t>
            </a:r>
            <a:endParaRPr lang="en-US" sz="1800" kern="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endParaRPr lang="en-US" sz="1800" kern="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800" kern="1200">
                <a:effectLst/>
                <a:latin typeface="Calibri"/>
                <a:ea typeface="Calibri" panose="020F0502020204030204" pitchFamily="34" charset="0"/>
                <a:cs typeface="Calibri"/>
              </a:rPr>
              <a:t>--------------------------</a:t>
            </a:r>
          </a:p>
          <a:p>
            <a:pPr>
              <a:lnSpc>
                <a:spcPct val="107000"/>
              </a:lnSpc>
            </a:pPr>
            <a:r>
              <a:rPr lang="en-US" sz="1800">
                <a:effectLst/>
                <a:latin typeface="Calibri"/>
                <a:ea typeface="Calibri" panose="020F0502020204030204" pitchFamily="34" charset="0"/>
                <a:cs typeface="Calibri"/>
              </a:rPr>
              <a:t>https://www.ncbi.nlm.nih.gov/books/NBK518737/</a:t>
            </a:r>
            <a:r>
              <a:rPr lang="en-US" sz="1800">
                <a:latin typeface="Calibri"/>
                <a:ea typeface="Calibri" panose="020F0502020204030204" pitchFamily="34" charset="0"/>
                <a:cs typeface="Calibri"/>
              </a:rPr>
              <a:t> </a:t>
            </a:r>
            <a:endParaRPr lang="en-US" sz="1800">
              <a:effectLst/>
              <a:latin typeface="Calibri" panose="020F0502020204030204" pitchFamily="34" charset="0"/>
              <a:ea typeface="Calibri" panose="020F0502020204030204" pitchFamily="34" charset="0"/>
              <a:cs typeface="Calibri"/>
            </a:endParaRPr>
          </a:p>
          <a:p>
            <a:pPr>
              <a:lnSpc>
                <a:spcPct val="107000"/>
              </a:lnSpc>
            </a:pPr>
            <a:r>
              <a:rPr lang="en-US" sz="1800"/>
              <a:t>https://www.ncbi.nlm.nih.gov/pmc/about/guidelines/#pubpract</a:t>
            </a:r>
            <a:r>
              <a:rPr lang="en-US" sz="1800">
                <a:latin typeface="Calibri"/>
                <a:cs typeface="Calibri"/>
              </a:rPr>
              <a:t>  </a:t>
            </a:r>
            <a:endParaRPr lang="en-US" sz="1800">
              <a:effectLst/>
              <a:latin typeface="Calibri" panose="020F0502020204030204" pitchFamily="34" charset="0"/>
              <a:cs typeface="Calibri"/>
            </a:endParaRPr>
          </a:p>
          <a:p>
            <a:pPr marL="0" marR="0">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effectLst/>
                <a:latin typeface="Calibri"/>
                <a:ea typeface="Calibri" panose="020F0502020204030204" pitchFamily="34" charset="0"/>
                <a:cs typeface="Calibri"/>
              </a:rPr>
              <a:t>Image: Microsoft Stock Images</a:t>
            </a:r>
          </a:p>
          <a:p>
            <a:endParaRPr lang="en-US"/>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12</a:t>
            </a:fld>
            <a:endParaRPr lang="en-US"/>
          </a:p>
        </p:txBody>
      </p:sp>
    </p:spTree>
    <p:extLst>
      <p:ext uri="{BB962C8B-B14F-4D97-AF65-F5344CB8AC3E}">
        <p14:creationId xmlns:p14="http://schemas.microsoft.com/office/powerpoint/2010/main" val="3478769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5"/>
          </p:nvPr>
        </p:nvSpPr>
        <p:spPr/>
        <p:txBody>
          <a:bodyPr/>
          <a:lstStyle/>
          <a:p>
            <a:fld id="{4776CF51-E60E-4EE4-B0E6-52DE8C63A030}" type="slidenum">
              <a:rPr lang="en-US" smtClean="0"/>
              <a:t>13</a:t>
            </a:fld>
            <a:endParaRPr lang="en-US"/>
          </a:p>
        </p:txBody>
      </p:sp>
    </p:spTree>
    <p:extLst>
      <p:ext uri="{BB962C8B-B14F-4D97-AF65-F5344CB8AC3E}">
        <p14:creationId xmlns:p14="http://schemas.microsoft.com/office/powerpoint/2010/main" val="710737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800" dirty="0"/>
              <a:t>These are some best practices NLM looks for in a journal to gauge the objectivity, credibility and scientific quality of journal content:</a:t>
            </a:r>
          </a:p>
          <a:p>
            <a:pPr>
              <a:defRPr/>
            </a:pPr>
            <a:endParaRPr lang="en-US" sz="1800" dirty="0"/>
          </a:p>
          <a:p>
            <a:pPr marL="285750" indent="-285750">
              <a:buFont typeface="Arial,Sans-Serif"/>
              <a:buChar char="•"/>
              <a:defRPr/>
            </a:pPr>
            <a:r>
              <a:rPr lang="en-US" sz="1800" dirty="0"/>
              <a:t>Well-defined methods for selecting articles</a:t>
            </a:r>
          </a:p>
          <a:p>
            <a:pPr marL="285750" indent="-285750">
              <a:buFont typeface="Arial,Sans-Serif"/>
              <a:buChar char="•"/>
              <a:defRPr/>
            </a:pPr>
            <a:r>
              <a:rPr lang="en-US" sz="1800" dirty="0"/>
              <a:t>A transparent peer review process</a:t>
            </a:r>
          </a:p>
          <a:p>
            <a:pPr marL="285750" indent="-285750">
              <a:buFont typeface="Arial,Sans-Serif"/>
              <a:buChar char="•"/>
              <a:defRPr/>
            </a:pPr>
            <a:r>
              <a:rPr lang="en-US" sz="1800" dirty="0"/>
              <a:t>Author and editor conflicts of interest</a:t>
            </a:r>
          </a:p>
          <a:p>
            <a:pPr>
              <a:lnSpc>
                <a:spcPct val="107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idx="10"/>
          </p:nvPr>
        </p:nvSpPr>
        <p:spPr/>
        <p:txBody>
          <a:bodyPr/>
          <a:lstStyle/>
          <a:p>
            <a:fld id="{27601CB1-4585-4640-AE0F-B9BE580D589D}" type="datetime1">
              <a:rPr lang="en-US" smtClean="0"/>
              <a:t>7/13/2023</a:t>
            </a:fld>
            <a:endParaRPr lang="en-US"/>
          </a:p>
        </p:txBody>
      </p:sp>
      <p:sp>
        <p:nvSpPr>
          <p:cNvPr id="5" name="Slide Number Placeholder 4"/>
          <p:cNvSpPr>
            <a:spLocks noGrp="1"/>
          </p:cNvSpPr>
          <p:nvPr>
            <p:ph type="sldNum" sz="quarter" idx="11"/>
          </p:nvPr>
        </p:nvSpPr>
        <p:spPr/>
        <p:txBody>
          <a:bodyPr/>
          <a:lstStyle/>
          <a:p>
            <a:fld id="{4776CF51-E60E-4EE4-B0E6-52DE8C63A030}" type="slidenum">
              <a:rPr lang="en-US" smtClean="0"/>
              <a:t>14</a:t>
            </a:fld>
            <a:endParaRPr lang="en-US"/>
          </a:p>
        </p:txBody>
      </p:sp>
    </p:spTree>
    <p:extLst>
      <p:ext uri="{BB962C8B-B14F-4D97-AF65-F5344CB8AC3E}">
        <p14:creationId xmlns:p14="http://schemas.microsoft.com/office/powerpoint/2010/main" val="318235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4114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3">
            <a:extLst>
              <a:ext uri="{FF2B5EF4-FFF2-40B4-BE49-F238E27FC236}">
                <a16:creationId xmlns:a16="http://schemas.microsoft.com/office/drawing/2014/main" id="{1350715F-77AA-F32E-5B8A-6B6FA57415B4}"/>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55362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a:extLst>
              <a:ext uri="{FF2B5EF4-FFF2-40B4-BE49-F238E27FC236}">
                <a16:creationId xmlns:a16="http://schemas.microsoft.com/office/drawing/2014/main" id="{EB709D7C-B5A4-345C-49CC-8D51AF427EFC}"/>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415312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A759ABD-F149-E0D5-262F-9E7CD00F5774}"/>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1431586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F9716BF7-F7A6-0938-0CCD-099415B45DC0}"/>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89496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 Plai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838200" y="1920875"/>
            <a:ext cx="10515600" cy="39306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38200" y="6236208"/>
            <a:ext cx="10515600" cy="309970"/>
          </a:xfrm>
          <a:prstGeom prst="rect">
            <a:avLst/>
          </a:prstGeom>
        </p:spPr>
      </p:pic>
      <p:sp>
        <p:nvSpPr>
          <p:cNvPr id="3" name="Slide Number Placeholder 2">
            <a:extLst>
              <a:ext uri="{FF2B5EF4-FFF2-40B4-BE49-F238E27FC236}">
                <a16:creationId xmlns:a16="http://schemas.microsoft.com/office/drawing/2014/main" id="{943A1D36-2550-4C72-CEB8-873C691012D1}"/>
              </a:ext>
            </a:extLst>
          </p:cNvPr>
          <p:cNvSpPr>
            <a:spLocks noGrp="1"/>
          </p:cNvSpPr>
          <p:nvPr>
            <p:ph type="sldNum" sz="quarter" idx="11"/>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692789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latin typeface="+mn-lt"/>
              </a:defRPr>
            </a:lvl1pPr>
          </a:lstStyle>
          <a:p>
            <a:r>
              <a:rPr lang="en-US"/>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8043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138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atin typeface="+mn-lt"/>
              </a:defRPr>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279446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11045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18488" y="1844675"/>
            <a:ext cx="323556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7930663" y="1825625"/>
            <a:ext cx="342313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94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4957" y="1870075"/>
            <a:ext cx="262743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solidFill>
                  <a:schemeClr val="tx1"/>
                </a:solidFill>
              </a:defRPr>
            </a:lvl1pPr>
          </a:lstStyle>
          <a:p>
            <a:pPr>
              <a:defRPr/>
            </a:pPr>
            <a:fld id="{372B0271-B012-4ED1-8CE3-476E6D0A5B1D}" type="slidenum">
              <a:rPr lang="en-US" smtClean="0"/>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Content Placeholder 3">
            <a:extLst>
              <a:ext uri="{FF2B5EF4-FFF2-40B4-BE49-F238E27FC236}">
                <a16:creationId xmlns:a16="http://schemas.microsoft.com/office/drawing/2014/main" id="{CA5DA1A3-AFDB-4FA1-A0D4-6B657F9C724A}"/>
              </a:ext>
            </a:extLst>
          </p:cNvPr>
          <p:cNvSpPr>
            <a:spLocks noGrp="1"/>
          </p:cNvSpPr>
          <p:nvPr>
            <p:ph sz="half" idx="12"/>
          </p:nvPr>
        </p:nvSpPr>
        <p:spPr>
          <a:xfrm>
            <a:off x="6095999" y="1870075"/>
            <a:ext cx="266993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3">
            <a:extLst>
              <a:ext uri="{FF2B5EF4-FFF2-40B4-BE49-F238E27FC236}">
                <a16:creationId xmlns:a16="http://schemas.microsoft.com/office/drawing/2014/main" id="{D3A122BC-7D4F-4A51-8B04-16F904510B24}"/>
              </a:ext>
            </a:extLst>
          </p:cNvPr>
          <p:cNvSpPr>
            <a:spLocks noGrp="1"/>
          </p:cNvSpPr>
          <p:nvPr>
            <p:ph sz="half" idx="13"/>
          </p:nvPr>
        </p:nvSpPr>
        <p:spPr>
          <a:xfrm>
            <a:off x="8909538" y="1847850"/>
            <a:ext cx="244426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880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3AA024F3-6177-9931-8438-672650AEC7C5}"/>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441166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chemeClr val="tx1"/>
                </a:solidFill>
                <a:latin typeface="+mn-lt"/>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61592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par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latin typeface="+mn-lt"/>
              </a:defRPr>
            </a:lvl1pPr>
          </a:lstStyle>
          <a:p>
            <a:r>
              <a:rPr lang="en-US"/>
              <a:t>Click to edit Master title style</a:t>
            </a:r>
          </a:p>
        </p:txBody>
      </p:sp>
      <p:sp>
        <p:nvSpPr>
          <p:cNvPr id="3" name="Text Placeholder 2"/>
          <p:cNvSpPr>
            <a:spLocks noGrp="1"/>
          </p:cNvSpPr>
          <p:nvPr>
            <p:ph type="body" idx="1"/>
          </p:nvPr>
        </p:nvSpPr>
        <p:spPr>
          <a:xfrm>
            <a:off x="845651" y="1681163"/>
            <a:ext cx="253059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253645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54583" y="1681898"/>
            <a:ext cx="27176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454582" y="2501105"/>
            <a:ext cx="27176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Content Placeholder 5">
            <a:extLst>
              <a:ext uri="{FF2B5EF4-FFF2-40B4-BE49-F238E27FC236}">
                <a16:creationId xmlns:a16="http://schemas.microsoft.com/office/drawing/2014/main" id="{13367B0E-2C17-4D1A-9314-D43CF42C7CDE}"/>
              </a:ext>
            </a:extLst>
          </p:cNvPr>
          <p:cNvSpPr>
            <a:spLocks noGrp="1"/>
          </p:cNvSpPr>
          <p:nvPr>
            <p:ph sz="quarter" idx="12"/>
          </p:nvPr>
        </p:nvSpPr>
        <p:spPr>
          <a:xfrm>
            <a:off x="6322768" y="2501105"/>
            <a:ext cx="2339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5">
            <a:extLst>
              <a:ext uri="{FF2B5EF4-FFF2-40B4-BE49-F238E27FC236}">
                <a16:creationId xmlns:a16="http://schemas.microsoft.com/office/drawing/2014/main" id="{52A8BC65-878B-4265-A721-618ECF2530D5}"/>
              </a:ext>
            </a:extLst>
          </p:cNvPr>
          <p:cNvSpPr>
            <a:spLocks noGrp="1"/>
          </p:cNvSpPr>
          <p:nvPr>
            <p:ph sz="quarter" idx="13"/>
          </p:nvPr>
        </p:nvSpPr>
        <p:spPr>
          <a:xfrm>
            <a:off x="8812885" y="2514602"/>
            <a:ext cx="25150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667BF684-8B12-4438-9D17-BB4CDBF09587}"/>
              </a:ext>
            </a:extLst>
          </p:cNvPr>
          <p:cNvSpPr>
            <a:spLocks noGrp="1"/>
          </p:cNvSpPr>
          <p:nvPr>
            <p:ph type="body" sz="quarter" idx="14"/>
          </p:nvPr>
        </p:nvSpPr>
        <p:spPr>
          <a:xfrm>
            <a:off x="6322768" y="1690690"/>
            <a:ext cx="233954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4">
            <a:extLst>
              <a:ext uri="{FF2B5EF4-FFF2-40B4-BE49-F238E27FC236}">
                <a16:creationId xmlns:a16="http://schemas.microsoft.com/office/drawing/2014/main" id="{077986B4-9DDB-4E48-BFF4-C9D7650DDABC}"/>
              </a:ext>
            </a:extLst>
          </p:cNvPr>
          <p:cNvSpPr>
            <a:spLocks noGrp="1"/>
          </p:cNvSpPr>
          <p:nvPr>
            <p:ph type="body" sz="quarter" idx="15"/>
          </p:nvPr>
        </p:nvSpPr>
        <p:spPr>
          <a:xfrm>
            <a:off x="8812885" y="1690690"/>
            <a:ext cx="251508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3237125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mn-lt"/>
              </a:defRPr>
            </a:lvl1p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845477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07574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81753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n-lt"/>
              </a:defRPr>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51945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86302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lvl1pPr>
              <a:defRPr>
                <a:solidFill>
                  <a:schemeClr val="tx1"/>
                </a:solidFill>
                <a:latin typeface="+mn-lt"/>
              </a:defRPr>
            </a:lvl1pPr>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4421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3">
            <a:extLst>
              <a:ext uri="{FF2B5EF4-FFF2-40B4-BE49-F238E27FC236}">
                <a16:creationId xmlns:a16="http://schemas.microsoft.com/office/drawing/2014/main" id="{429D7219-BB0D-8416-529E-D702FA78D586}"/>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48094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975CA906-5524-4E70-389B-AB93620138ED}"/>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37897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506C359-268B-0338-CBFD-6391109043BD}"/>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285472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CD14CB70-0E57-B317-506B-22C33DA3A8B2}"/>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06859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40BBF2-5511-F53A-D718-D172578FA7C5}"/>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16956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ECFF5-AF52-E96A-0D62-1705542EFE71}"/>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3974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a:extLst>
              <a:ext uri="{FF2B5EF4-FFF2-40B4-BE49-F238E27FC236}">
                <a16:creationId xmlns:a16="http://schemas.microsoft.com/office/drawing/2014/main" id="{8B1B89EA-5928-A8B7-A92A-37001879D459}"/>
              </a:ext>
            </a:extLst>
          </p:cNvPr>
          <p:cNvSpPr>
            <a:spLocks noGrp="1"/>
          </p:cNvSpPr>
          <p:nvPr>
            <p:ph type="sldNum" sz="quarter" idx="10"/>
          </p:nvPr>
        </p:nvSpPr>
        <p:spPr/>
        <p:txBody>
          <a:bodyPr/>
          <a:lstStyle/>
          <a:p>
            <a:fld id="{0CD6EC8B-9E95-4567-92FB-64514F577C9E}" type="slidenum">
              <a:rPr lang="en-US" smtClean="0"/>
              <a:pPr/>
              <a:t>‹#›</a:t>
            </a:fld>
            <a:endParaRPr lang="en-US"/>
          </a:p>
        </p:txBody>
      </p:sp>
    </p:spTree>
    <p:extLst>
      <p:ext uri="{BB962C8B-B14F-4D97-AF65-F5344CB8AC3E}">
        <p14:creationId xmlns:p14="http://schemas.microsoft.com/office/powerpoint/2010/main" val="184330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172200"/>
            <a:ext cx="12192000" cy="762001"/>
          </a:xfrm>
          <a:prstGeom prst="rect">
            <a:avLst/>
          </a:prstGeom>
          <a:solidFill>
            <a:srgbClr val="2055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481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09600" y="6248400"/>
            <a:ext cx="3389810" cy="548640"/>
          </a:xfrm>
          <a:prstGeom prst="rect">
            <a:avLst/>
          </a:prstGeom>
        </p:spPr>
      </p:pic>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1"/>
                </a:solidFill>
              </a:defRPr>
            </a:lvl1pPr>
          </a:lstStyle>
          <a:p>
            <a:fld id="{0CD6EC8B-9E95-4567-92FB-64514F577C9E}" type="slidenum">
              <a:rPr lang="en-US" smtClean="0"/>
              <a:pPr/>
              <a:t>‹#›</a:t>
            </a:fld>
            <a:endParaRPr lang="en-US"/>
          </a:p>
        </p:txBody>
      </p:sp>
    </p:spTree>
    <p:extLst>
      <p:ext uri="{BB962C8B-B14F-4D97-AF65-F5344CB8AC3E}">
        <p14:creationId xmlns:p14="http://schemas.microsoft.com/office/powerpoint/2010/main" val="329935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74139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n-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82" y="2474843"/>
            <a:ext cx="11946835" cy="1128092"/>
          </a:xfrm>
        </p:spPr>
        <p:txBody>
          <a:bodyPr>
            <a:normAutofit/>
          </a:bodyPr>
          <a:lstStyle/>
          <a:p>
            <a:r>
              <a:rPr lang="en-US" sz="6000" dirty="0"/>
              <a:t>How PubMed Works: Selection</a:t>
            </a:r>
          </a:p>
        </p:txBody>
      </p:sp>
      <p:sp>
        <p:nvSpPr>
          <p:cNvPr id="3" name="Slide Number Placeholder 2">
            <a:extLst>
              <a:ext uri="{FF2B5EF4-FFF2-40B4-BE49-F238E27FC236}">
                <a16:creationId xmlns:a16="http://schemas.microsoft.com/office/drawing/2014/main" id="{33BD5407-F1C2-BC7D-ADAD-AC33A814C6C1}"/>
              </a:ext>
            </a:extLst>
          </p:cNvPr>
          <p:cNvSpPr>
            <a:spLocks noGrp="1"/>
          </p:cNvSpPr>
          <p:nvPr>
            <p:ph type="sldNum" sz="quarter" idx="10"/>
          </p:nvPr>
        </p:nvSpPr>
        <p:spPr/>
        <p:txBody>
          <a:bodyPr/>
          <a:lstStyle/>
          <a:p>
            <a:fld id="{0CD6EC8B-9E95-4567-92FB-64514F577C9E}" type="slidenum">
              <a:rPr lang="en-US" smtClean="0"/>
              <a:pPr/>
              <a:t>1</a:t>
            </a:fld>
            <a:endParaRPr lang="en-US"/>
          </a:p>
        </p:txBody>
      </p:sp>
    </p:spTree>
    <p:extLst>
      <p:ext uri="{BB962C8B-B14F-4D97-AF65-F5344CB8AC3E}">
        <p14:creationId xmlns:p14="http://schemas.microsoft.com/office/powerpoint/2010/main" val="175760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DD24-633A-4559-9945-33DFC261142C}"/>
              </a:ext>
            </a:extLst>
          </p:cNvPr>
          <p:cNvSpPr>
            <a:spLocks noGrp="1"/>
          </p:cNvSpPr>
          <p:nvPr>
            <p:ph type="title"/>
          </p:nvPr>
        </p:nvSpPr>
        <p:spPr>
          <a:xfrm>
            <a:off x="338322" y="386721"/>
            <a:ext cx="7034508" cy="1143000"/>
          </a:xfrm>
          <a:solidFill>
            <a:schemeClr val="bg1"/>
          </a:solidFill>
        </p:spPr>
        <p:txBody>
          <a:bodyPr>
            <a:noAutofit/>
          </a:bodyPr>
          <a:lstStyle/>
          <a:p>
            <a:r>
              <a:rPr lang="en-US">
                <a:latin typeface="Verdana"/>
                <a:ea typeface="Verdana"/>
              </a:rPr>
              <a:t>NLM Subject Guidelines</a:t>
            </a:r>
          </a:p>
        </p:txBody>
      </p:sp>
      <p:sp>
        <p:nvSpPr>
          <p:cNvPr id="3" name="Content Placeholder 2">
            <a:extLst>
              <a:ext uri="{FF2B5EF4-FFF2-40B4-BE49-F238E27FC236}">
                <a16:creationId xmlns:a16="http://schemas.microsoft.com/office/drawing/2014/main" id="{48A305AB-118E-478A-80EE-DD9DEE815AFA}"/>
              </a:ext>
            </a:extLst>
          </p:cNvPr>
          <p:cNvSpPr>
            <a:spLocks noGrp="1"/>
          </p:cNvSpPr>
          <p:nvPr>
            <p:ph sz="half" idx="1"/>
          </p:nvPr>
        </p:nvSpPr>
        <p:spPr>
          <a:xfrm>
            <a:off x="459346" y="2163114"/>
            <a:ext cx="3895678" cy="2313077"/>
          </a:xfrm>
          <a:solidFill>
            <a:schemeClr val="bg1"/>
          </a:solidFill>
        </p:spPr>
        <p:txBody>
          <a:bodyPr vert="horz" lIns="91440" tIns="45720" rIns="91440" bIns="45720" rtlCol="0" anchor="t">
            <a:normAutofit/>
          </a:bodyPr>
          <a:lstStyle/>
          <a:p>
            <a:pPr marL="0" indent="0">
              <a:buNone/>
            </a:pPr>
            <a:r>
              <a:rPr lang="en-US" sz="3200" dirty="0">
                <a:latin typeface="Verdana"/>
                <a:ea typeface="Verdana"/>
              </a:rPr>
              <a:t>Focus on:</a:t>
            </a:r>
            <a:endParaRPr lang="en-US" sz="3200" dirty="0"/>
          </a:p>
          <a:p>
            <a:pPr lvl="1"/>
            <a:r>
              <a:rPr lang="en-US" sz="2800" dirty="0">
                <a:latin typeface="Verdana"/>
                <a:ea typeface="Verdana"/>
              </a:rPr>
              <a:t>Biomedicine</a:t>
            </a:r>
            <a:endParaRPr lang="en-US" sz="2800" dirty="0"/>
          </a:p>
          <a:p>
            <a:pPr lvl="1"/>
            <a:r>
              <a:rPr lang="en-US" sz="2800" dirty="0">
                <a:latin typeface="Verdana"/>
                <a:ea typeface="Verdana"/>
              </a:rPr>
              <a:t>Health sciences</a:t>
            </a:r>
          </a:p>
          <a:p>
            <a:pPr lvl="1"/>
            <a:r>
              <a:rPr lang="en-US" sz="2800" dirty="0">
                <a:latin typeface="Verdana"/>
                <a:ea typeface="Verdana"/>
              </a:rPr>
              <a:t>Life sciences</a:t>
            </a:r>
          </a:p>
        </p:txBody>
      </p:sp>
      <p:sp>
        <p:nvSpPr>
          <p:cNvPr id="4" name="Slide Number Placeholder 3">
            <a:extLst>
              <a:ext uri="{FF2B5EF4-FFF2-40B4-BE49-F238E27FC236}">
                <a16:creationId xmlns:a16="http://schemas.microsoft.com/office/drawing/2014/main" id="{FAAE2AB9-1889-7704-D259-54D2E05268B5}"/>
              </a:ext>
            </a:extLst>
          </p:cNvPr>
          <p:cNvSpPr>
            <a:spLocks noGrp="1"/>
          </p:cNvSpPr>
          <p:nvPr>
            <p:ph type="sldNum" sz="quarter" idx="10"/>
          </p:nvPr>
        </p:nvSpPr>
        <p:spPr>
          <a:xfrm>
            <a:off x="8737600" y="63563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D6EC8B-9E95-4567-92FB-64514F577C9E}" type="slidenum">
              <a:rPr lang="en-US" smtClean="0"/>
              <a:pPr/>
              <a:t>10</a:t>
            </a:fld>
            <a:endParaRPr lang="en-US"/>
          </a:p>
        </p:txBody>
      </p:sp>
    </p:spTree>
    <p:extLst>
      <p:ext uri="{BB962C8B-B14F-4D97-AF65-F5344CB8AC3E}">
        <p14:creationId xmlns:p14="http://schemas.microsoft.com/office/powerpoint/2010/main" val="237444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NLM Journal Selection Policy</a:t>
            </a:r>
          </a:p>
        </p:txBody>
      </p:sp>
      <p:sp>
        <p:nvSpPr>
          <p:cNvPr id="3" name="Slide Number Placeholder 2">
            <a:extLst>
              <a:ext uri="{FF2B5EF4-FFF2-40B4-BE49-F238E27FC236}">
                <a16:creationId xmlns:a16="http://schemas.microsoft.com/office/drawing/2014/main" id="{41F0E611-F4E0-255B-02F7-13B0D28D25FC}"/>
              </a:ext>
            </a:extLst>
          </p:cNvPr>
          <p:cNvSpPr>
            <a:spLocks noGrp="1"/>
          </p:cNvSpPr>
          <p:nvPr>
            <p:ph type="sldNum" sz="quarter" idx="10"/>
          </p:nvPr>
        </p:nvSpPr>
        <p:spPr/>
        <p:txBody>
          <a:bodyPr/>
          <a:lstStyle/>
          <a:p>
            <a:fld id="{0CD6EC8B-9E95-4567-92FB-64514F577C9E}" type="slidenum">
              <a:rPr lang="en-US" smtClean="0"/>
              <a:pPr/>
              <a:t>11</a:t>
            </a:fld>
            <a:endParaRPr lang="en-US"/>
          </a:p>
        </p:txBody>
      </p:sp>
      <p:sp>
        <p:nvSpPr>
          <p:cNvPr id="10" name="Freeform: Shape 9">
            <a:extLst>
              <a:ext uri="{FF2B5EF4-FFF2-40B4-BE49-F238E27FC236}">
                <a16:creationId xmlns:a16="http://schemas.microsoft.com/office/drawing/2014/main" id="{6EF6A16C-1EAD-7A20-7377-5B011AA3A564}"/>
              </a:ext>
            </a:extLst>
          </p:cNvPr>
          <p:cNvSpPr/>
          <p:nvPr/>
        </p:nvSpPr>
        <p:spPr>
          <a:xfrm>
            <a:off x="419502" y="1417638"/>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Publication Operations</a:t>
            </a:r>
          </a:p>
          <a:p>
            <a:pPr marL="171450" lvl="1" indent="-171450" algn="l" defTabSz="755650">
              <a:lnSpc>
                <a:spcPct val="90000"/>
              </a:lnSpc>
              <a:spcBef>
                <a:spcPct val="0"/>
              </a:spcBef>
              <a:spcAft>
                <a:spcPct val="15000"/>
              </a:spcAft>
              <a:buChar char="•"/>
            </a:pPr>
            <a:r>
              <a:rPr lang="en-US" sz="2000" kern="1200">
                <a:solidFill>
                  <a:schemeClr val="tx1"/>
                </a:solidFill>
              </a:rPr>
              <a:t>ISSN and Title</a:t>
            </a:r>
          </a:p>
          <a:p>
            <a:pPr marL="171450" lvl="1" indent="-171450" algn="l" defTabSz="755650">
              <a:lnSpc>
                <a:spcPct val="90000"/>
              </a:lnSpc>
              <a:spcBef>
                <a:spcPct val="0"/>
              </a:spcBef>
              <a:spcAft>
                <a:spcPct val="15000"/>
              </a:spcAft>
              <a:buChar char="•"/>
            </a:pPr>
            <a:r>
              <a:rPr lang="en-US" sz="2000" kern="1200">
                <a:solidFill>
                  <a:schemeClr val="tx1"/>
                </a:solidFill>
              </a:rPr>
              <a:t>Collection of articles</a:t>
            </a:r>
          </a:p>
          <a:p>
            <a:pPr marL="171450" lvl="1" indent="-171450" algn="l" defTabSz="755650">
              <a:lnSpc>
                <a:spcPct val="90000"/>
              </a:lnSpc>
              <a:spcBef>
                <a:spcPct val="0"/>
              </a:spcBef>
              <a:spcAft>
                <a:spcPct val="15000"/>
              </a:spcAft>
              <a:buChar char="•"/>
            </a:pPr>
            <a:r>
              <a:rPr lang="en-US" sz="2000" kern="1200">
                <a:solidFill>
                  <a:schemeClr val="tx1"/>
                </a:solidFill>
              </a:rPr>
              <a:t>Demonstrates regular publishing</a:t>
            </a:r>
          </a:p>
        </p:txBody>
      </p:sp>
      <p:sp>
        <p:nvSpPr>
          <p:cNvPr id="11" name="Freeform: Shape 10">
            <a:extLst>
              <a:ext uri="{FF2B5EF4-FFF2-40B4-BE49-F238E27FC236}">
                <a16:creationId xmlns:a16="http://schemas.microsoft.com/office/drawing/2014/main" id="{36289333-BDE4-48B7-F59F-7E3EEF291563}"/>
              </a:ext>
            </a:extLst>
          </p:cNvPr>
          <p:cNvSpPr/>
          <p:nvPr/>
        </p:nvSpPr>
        <p:spPr>
          <a:xfrm>
            <a:off x="4317647" y="1417638"/>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Content Type</a:t>
            </a:r>
          </a:p>
          <a:p>
            <a:pPr marL="171450" lvl="1" indent="-171450" algn="l" defTabSz="755650" rtl="0">
              <a:lnSpc>
                <a:spcPct val="90000"/>
              </a:lnSpc>
              <a:spcBef>
                <a:spcPct val="0"/>
              </a:spcBef>
              <a:spcAft>
                <a:spcPct val="15000"/>
              </a:spcAft>
              <a:buChar char="•"/>
            </a:pPr>
            <a:r>
              <a:rPr lang="en-US" sz="2000" kern="1200">
                <a:solidFill>
                  <a:schemeClr val="tx1"/>
                </a:solidFill>
                <a:latin typeface="Verdana"/>
              </a:rPr>
              <a:t>Original research </a:t>
            </a:r>
            <a:endParaRPr lang="en-US" sz="2000"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Review</a:t>
            </a:r>
          </a:p>
          <a:p>
            <a:pPr marL="171450" lvl="1" indent="-171450" algn="l" defTabSz="755650">
              <a:lnSpc>
                <a:spcPct val="90000"/>
              </a:lnSpc>
              <a:spcBef>
                <a:spcPct val="0"/>
              </a:spcBef>
              <a:spcAft>
                <a:spcPct val="15000"/>
              </a:spcAft>
              <a:buChar char="•"/>
            </a:pPr>
            <a:r>
              <a:rPr lang="en-US" sz="2000" kern="1200">
                <a:solidFill>
                  <a:schemeClr val="tx1"/>
                </a:solidFill>
              </a:rPr>
              <a:t>Case reports</a:t>
            </a:r>
          </a:p>
          <a:p>
            <a:pPr marL="171450" lvl="1" indent="-171450" algn="l" defTabSz="755650">
              <a:lnSpc>
                <a:spcPct val="90000"/>
              </a:lnSpc>
              <a:spcBef>
                <a:spcPct val="0"/>
              </a:spcBef>
              <a:spcAft>
                <a:spcPct val="15000"/>
              </a:spcAft>
              <a:buChar char="•"/>
            </a:pPr>
            <a:r>
              <a:rPr lang="en-US" sz="2000" kern="1200">
                <a:solidFill>
                  <a:schemeClr val="tx1"/>
                </a:solidFill>
              </a:rPr>
              <a:t>Data</a:t>
            </a:r>
          </a:p>
        </p:txBody>
      </p:sp>
      <p:sp>
        <p:nvSpPr>
          <p:cNvPr id="12" name="Freeform: Shape 11">
            <a:extLst>
              <a:ext uri="{FF2B5EF4-FFF2-40B4-BE49-F238E27FC236}">
                <a16:creationId xmlns:a16="http://schemas.microsoft.com/office/drawing/2014/main" id="{4C4B195A-7F1C-FBC2-B61F-FC63A3F57414}"/>
              </a:ext>
            </a:extLst>
          </p:cNvPr>
          <p:cNvSpPr/>
          <p:nvPr/>
        </p:nvSpPr>
        <p:spPr>
          <a:xfrm>
            <a:off x="8215792" y="1417637"/>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a:solidFill>
                  <a:schemeClr val="tx1"/>
                </a:solidFill>
              </a:rPr>
              <a:t>Processes and Policies</a:t>
            </a:r>
            <a:endParaRPr lang="en-US" sz="2000" b="1"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Good editorial quality</a:t>
            </a:r>
          </a:p>
          <a:p>
            <a:pPr marL="171450" lvl="1" indent="-171450" algn="l" defTabSz="755650">
              <a:lnSpc>
                <a:spcPct val="90000"/>
              </a:lnSpc>
              <a:spcBef>
                <a:spcPct val="0"/>
              </a:spcBef>
              <a:spcAft>
                <a:spcPct val="15000"/>
              </a:spcAft>
              <a:buChar char="•"/>
            </a:pPr>
            <a:r>
              <a:rPr lang="en-US" sz="2000" kern="1200">
                <a:solidFill>
                  <a:schemeClr val="tx1"/>
                </a:solidFill>
              </a:rPr>
              <a:t>Evidence of scientific rigor</a:t>
            </a:r>
          </a:p>
          <a:p>
            <a:pPr marL="171450" lvl="1" indent="-171450" algn="l" defTabSz="755650">
              <a:lnSpc>
                <a:spcPct val="90000"/>
              </a:lnSpc>
              <a:spcBef>
                <a:spcPct val="0"/>
              </a:spcBef>
              <a:spcAft>
                <a:spcPct val="15000"/>
              </a:spcAft>
              <a:buChar char="•"/>
            </a:pPr>
            <a:r>
              <a:rPr lang="en-US" sz="2000" kern="1200">
                <a:solidFill>
                  <a:schemeClr val="tx1"/>
                </a:solidFill>
              </a:rPr>
              <a:t>Objectivity, credibility, scientific quality</a:t>
            </a:r>
          </a:p>
        </p:txBody>
      </p:sp>
      <p:sp>
        <p:nvSpPr>
          <p:cNvPr id="13" name="Freeform: Shape 12">
            <a:extLst>
              <a:ext uri="{FF2B5EF4-FFF2-40B4-BE49-F238E27FC236}">
                <a16:creationId xmlns:a16="http://schemas.microsoft.com/office/drawing/2014/main" id="{B7B62C64-4465-4A30-6EA5-60AADE604C1E}"/>
              </a:ext>
            </a:extLst>
          </p:cNvPr>
          <p:cNvSpPr/>
          <p:nvPr/>
        </p:nvSpPr>
        <p:spPr>
          <a:xfrm>
            <a:off x="419501" y="3886995"/>
            <a:ext cx="11352996" cy="1553368"/>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noFill/>
          <a:ln>
            <a:solidFill>
              <a:srgbClr val="44633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000" b="1" kern="1200">
                <a:solidFill>
                  <a:sysClr val="windowText" lastClr="000000"/>
                </a:solidFill>
              </a:rPr>
              <a:t>Best Practices</a:t>
            </a:r>
          </a:p>
          <a:p>
            <a:pPr marL="171450" lvl="1" indent="-171450" algn="l" defTabSz="755650">
              <a:lnSpc>
                <a:spcPct val="90000"/>
              </a:lnSpc>
              <a:spcBef>
                <a:spcPct val="0"/>
              </a:spcBef>
              <a:spcAft>
                <a:spcPct val="15000"/>
              </a:spcAft>
              <a:buChar char="•"/>
            </a:pPr>
            <a:r>
              <a:rPr lang="en-US" sz="2000" kern="1200">
                <a:solidFill>
                  <a:sysClr val="windowText" lastClr="000000"/>
                </a:solidFill>
              </a:rPr>
              <a:t>Well-defined methods for selecting articles</a:t>
            </a:r>
          </a:p>
          <a:p>
            <a:pPr marL="171450" lvl="1" indent="-171450" algn="l" defTabSz="755650">
              <a:lnSpc>
                <a:spcPct val="90000"/>
              </a:lnSpc>
              <a:spcBef>
                <a:spcPct val="0"/>
              </a:spcBef>
              <a:spcAft>
                <a:spcPct val="15000"/>
              </a:spcAft>
              <a:buChar char="•"/>
            </a:pPr>
            <a:r>
              <a:rPr lang="en-US" sz="2000" kern="1200">
                <a:solidFill>
                  <a:sysClr val="windowText" lastClr="000000"/>
                </a:solidFill>
              </a:rPr>
              <a:t>Transparent peer review process</a:t>
            </a:r>
          </a:p>
          <a:p>
            <a:pPr marL="171450" lvl="1" indent="-171450" algn="l" defTabSz="755650">
              <a:lnSpc>
                <a:spcPct val="90000"/>
              </a:lnSpc>
              <a:spcBef>
                <a:spcPct val="0"/>
              </a:spcBef>
              <a:spcAft>
                <a:spcPct val="15000"/>
              </a:spcAft>
              <a:buChar char="•"/>
            </a:pPr>
            <a:r>
              <a:rPr lang="en-US" sz="2000" kern="1200">
                <a:solidFill>
                  <a:sysClr val="windowText" lastClr="000000"/>
                </a:solidFill>
              </a:rPr>
              <a:t>Author and editor conflicts of interest policies</a:t>
            </a:r>
          </a:p>
        </p:txBody>
      </p:sp>
    </p:spTree>
    <p:custDataLst>
      <p:tags r:id="rId1"/>
    </p:custDataLst>
    <p:extLst>
      <p:ext uri="{BB962C8B-B14F-4D97-AF65-F5344CB8AC3E}">
        <p14:creationId xmlns:p14="http://schemas.microsoft.com/office/powerpoint/2010/main" val="166209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E54859-40AD-4B9C-93A6-F3BAA4FFEE3D}"/>
              </a:ext>
            </a:extLst>
          </p:cNvPr>
          <p:cNvSpPr>
            <a:spLocks noGrp="1"/>
          </p:cNvSpPr>
          <p:nvPr>
            <p:ph type="title"/>
          </p:nvPr>
        </p:nvSpPr>
        <p:spPr>
          <a:xfrm>
            <a:off x="480447" y="315554"/>
            <a:ext cx="9935762" cy="877142"/>
          </a:xfrm>
        </p:spPr>
        <p:txBody>
          <a:bodyPr anchor="ctr">
            <a:normAutofit/>
          </a:bodyPr>
          <a:lstStyle/>
          <a:p>
            <a:pPr algn="l"/>
            <a:r>
              <a:rPr lang="en-US" dirty="0"/>
              <a:t>Evaluating Publishers</a:t>
            </a:r>
          </a:p>
        </p:txBody>
      </p:sp>
      <p:sp>
        <p:nvSpPr>
          <p:cNvPr id="4" name="Content Placeholder 3">
            <a:extLst>
              <a:ext uri="{FF2B5EF4-FFF2-40B4-BE49-F238E27FC236}">
                <a16:creationId xmlns:a16="http://schemas.microsoft.com/office/drawing/2014/main" id="{192F705F-AD35-4ED2-98D5-679199AC889E}"/>
              </a:ext>
            </a:extLst>
          </p:cNvPr>
          <p:cNvSpPr>
            <a:spLocks noGrp="1"/>
          </p:cNvSpPr>
          <p:nvPr>
            <p:ph sz="half" idx="2"/>
          </p:nvPr>
        </p:nvSpPr>
        <p:spPr>
          <a:xfrm>
            <a:off x="671444" y="1829595"/>
            <a:ext cx="7531652" cy="4054371"/>
          </a:xfrm>
        </p:spPr>
        <p:txBody>
          <a:bodyPr vert="horz" lIns="91440" tIns="45720" rIns="91440" bIns="45720" rtlCol="0" anchor="t">
            <a:normAutofit/>
          </a:bodyPr>
          <a:lstStyle/>
          <a:p>
            <a:pPr>
              <a:spcBef>
                <a:spcPts val="0"/>
              </a:spcBef>
              <a:spcAft>
                <a:spcPts val="600"/>
              </a:spcAft>
              <a:buFont typeface="Wingdings" panose="05000000000000000000" pitchFamily="2" charset="2"/>
              <a:buChar char="ü"/>
              <a:defRPr/>
            </a:pPr>
            <a:r>
              <a:rPr lang="en-US" dirty="0">
                <a:latin typeface="Verdana"/>
                <a:ea typeface="Verdana"/>
              </a:rPr>
              <a:t>Follows industry best practices</a:t>
            </a:r>
          </a:p>
          <a:p>
            <a:pPr marL="0" indent="0">
              <a:spcBef>
                <a:spcPts val="0"/>
              </a:spcBef>
              <a:spcAft>
                <a:spcPts val="600"/>
              </a:spcAft>
              <a:buNone/>
              <a:defRPr/>
            </a:pPr>
            <a:endParaRPr lang="en-US" dirty="0">
              <a:latin typeface="Verdana"/>
              <a:ea typeface="Verdana"/>
            </a:endParaRPr>
          </a:p>
          <a:p>
            <a:pPr>
              <a:spcBef>
                <a:spcPts val="0"/>
              </a:spcBef>
              <a:spcAft>
                <a:spcPts val="600"/>
              </a:spcAft>
              <a:buFont typeface="Wingdings" panose="05000000000000000000" pitchFamily="2" charset="2"/>
              <a:buChar char="ü"/>
              <a:defRPr/>
            </a:pPr>
            <a:r>
              <a:rPr lang="en-US" dirty="0">
                <a:latin typeface="Verdana"/>
                <a:ea typeface="Verdana"/>
              </a:rPr>
              <a:t>Active business for 2+ years</a:t>
            </a:r>
          </a:p>
          <a:p>
            <a:pPr marL="0" lvl="0" indent="0">
              <a:spcBef>
                <a:spcPts val="0"/>
              </a:spcBef>
              <a:spcAft>
                <a:spcPts val="600"/>
              </a:spcAft>
              <a:buNone/>
              <a:defRPr/>
            </a:pPr>
            <a:endParaRPr lang="en-US" dirty="0"/>
          </a:p>
          <a:p>
            <a:pPr lvl="0">
              <a:spcBef>
                <a:spcPts val="0"/>
              </a:spcBef>
              <a:spcAft>
                <a:spcPts val="600"/>
              </a:spcAft>
              <a:buFont typeface="Wingdings" panose="05000000000000000000" pitchFamily="2" charset="2"/>
              <a:buChar char="ü"/>
              <a:defRPr/>
            </a:pPr>
            <a:r>
              <a:rPr lang="en-US" dirty="0">
                <a:latin typeface="Verdana"/>
                <a:ea typeface="Verdana"/>
              </a:rPr>
              <a:t>Accurate and transparent information</a:t>
            </a:r>
          </a:p>
          <a:p>
            <a:pPr marL="0" lvl="0" indent="0">
              <a:spcBef>
                <a:spcPts val="0"/>
              </a:spcBef>
              <a:spcAft>
                <a:spcPts val="600"/>
              </a:spcAft>
              <a:buNone/>
              <a:defRPr/>
            </a:pPr>
            <a:endParaRPr lang="en-US" dirty="0"/>
          </a:p>
          <a:p>
            <a:pPr marL="0" lvl="0" indent="0">
              <a:spcBef>
                <a:spcPts val="0"/>
              </a:spcBef>
              <a:spcAft>
                <a:spcPts val="600"/>
              </a:spcAft>
              <a:buNone/>
              <a:defRPr/>
            </a:pPr>
            <a:endParaRPr lang="en-US" dirty="0"/>
          </a:p>
          <a:p>
            <a:pPr marL="0" indent="0">
              <a:spcBef>
                <a:spcPts val="0"/>
              </a:spcBef>
              <a:spcAft>
                <a:spcPts val="600"/>
              </a:spcAft>
              <a:buNone/>
              <a:defRPr/>
            </a:pPr>
            <a:endParaRPr lang="en-US" dirty="0"/>
          </a:p>
          <a:p>
            <a:pPr marL="0" lvl="0" indent="0">
              <a:spcBef>
                <a:spcPts val="0"/>
              </a:spcBef>
              <a:spcAft>
                <a:spcPts val="600"/>
              </a:spcAft>
              <a:buNone/>
              <a:defRPr/>
            </a:pPr>
            <a:endParaRPr lang="en-US" dirty="0"/>
          </a:p>
        </p:txBody>
      </p:sp>
      <p:sp>
        <p:nvSpPr>
          <p:cNvPr id="2" name="Slide Number Placeholder 1">
            <a:extLst>
              <a:ext uri="{FF2B5EF4-FFF2-40B4-BE49-F238E27FC236}">
                <a16:creationId xmlns:a16="http://schemas.microsoft.com/office/drawing/2014/main" id="{E9146B84-22EA-3CF8-CC53-B0C97DA503D8}"/>
              </a:ext>
            </a:extLst>
          </p:cNvPr>
          <p:cNvSpPr>
            <a:spLocks noGrp="1"/>
          </p:cNvSpPr>
          <p:nvPr>
            <p:ph type="sldNum" sz="quarter" idx="10"/>
          </p:nvPr>
        </p:nvSpPr>
        <p:spPr>
          <a:xfrm>
            <a:off x="8737600" y="63563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D6EC8B-9E95-4567-92FB-64514F577C9E}" type="slidenum">
              <a:rPr lang="en-US" smtClean="0"/>
              <a:pPr/>
              <a:t>12</a:t>
            </a:fld>
            <a:endParaRPr lang="en-US"/>
          </a:p>
        </p:txBody>
      </p:sp>
    </p:spTree>
    <p:extLst>
      <p:ext uri="{BB962C8B-B14F-4D97-AF65-F5344CB8AC3E}">
        <p14:creationId xmlns:p14="http://schemas.microsoft.com/office/powerpoint/2010/main" val="2960496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7276A-6CF5-4574-A5EA-9182063D3CAC}"/>
              </a:ext>
            </a:extLst>
          </p:cNvPr>
          <p:cNvSpPr>
            <a:spLocks noGrp="1"/>
          </p:cNvSpPr>
          <p:nvPr>
            <p:ph type="title"/>
          </p:nvPr>
        </p:nvSpPr>
        <p:spPr>
          <a:prstGeom prst="rect">
            <a:avLst/>
          </a:prstGeom>
        </p:spPr>
        <p:txBody>
          <a:bodyPr anchor="ctr">
            <a:normAutofit/>
          </a:bodyPr>
          <a:lstStyle/>
          <a:p>
            <a:r>
              <a:rPr lang="en-US" dirty="0">
                <a:latin typeface="Verdana"/>
                <a:ea typeface="Verdana"/>
              </a:rPr>
              <a:t>Handout Question #4 Review:</a:t>
            </a:r>
          </a:p>
        </p:txBody>
      </p:sp>
      <p:sp>
        <p:nvSpPr>
          <p:cNvPr id="3" name="Content Placeholder 2">
            <a:extLst>
              <a:ext uri="{FF2B5EF4-FFF2-40B4-BE49-F238E27FC236}">
                <a16:creationId xmlns:a16="http://schemas.microsoft.com/office/drawing/2014/main" id="{D8684355-28AE-4010-B818-FF0BD3DBE9A1}"/>
              </a:ext>
            </a:extLst>
          </p:cNvPr>
          <p:cNvSpPr>
            <a:spLocks noGrp="1"/>
          </p:cNvSpPr>
          <p:nvPr>
            <p:ph idx="1"/>
          </p:nvPr>
        </p:nvSpPr>
        <p:spPr>
          <a:xfrm>
            <a:off x="609600" y="2189482"/>
            <a:ext cx="10972800" cy="3073398"/>
          </a:xfrm>
          <a:prstGeom prst="rect">
            <a:avLst/>
          </a:prstGeom>
        </p:spPr>
        <p:txBody>
          <a:bodyPr>
            <a:normAutofit/>
          </a:bodyPr>
          <a:lstStyle/>
          <a:p>
            <a:pPr marL="0" indent="0">
              <a:buNone/>
            </a:pPr>
            <a:r>
              <a:rPr lang="en-US" dirty="0"/>
              <a:t>What are some specific best practices NLM looks for to gauge whether a journal meets the selection policy?  </a:t>
            </a:r>
          </a:p>
        </p:txBody>
      </p:sp>
      <p:sp>
        <p:nvSpPr>
          <p:cNvPr id="4" name="Slide Number Placeholder 3">
            <a:extLst>
              <a:ext uri="{FF2B5EF4-FFF2-40B4-BE49-F238E27FC236}">
                <a16:creationId xmlns:a16="http://schemas.microsoft.com/office/drawing/2014/main" id="{C7F63C98-22D6-A8E4-EF04-38A585814535}"/>
              </a:ext>
            </a:extLst>
          </p:cNvPr>
          <p:cNvSpPr>
            <a:spLocks noGrp="1"/>
          </p:cNvSpPr>
          <p:nvPr>
            <p:ph type="sldNum" sz="quarter" idx="10"/>
          </p:nvPr>
        </p:nvSpPr>
        <p:spPr/>
        <p:txBody>
          <a:bodyPr/>
          <a:lstStyle/>
          <a:p>
            <a:fld id="{0CD6EC8B-9E95-4567-92FB-64514F577C9E}" type="slidenum">
              <a:rPr lang="en-US" smtClean="0"/>
              <a:pPr/>
              <a:t>13</a:t>
            </a:fld>
            <a:endParaRPr lang="en-US"/>
          </a:p>
        </p:txBody>
      </p:sp>
    </p:spTree>
    <p:extLst>
      <p:ext uri="{BB962C8B-B14F-4D97-AF65-F5344CB8AC3E}">
        <p14:creationId xmlns:p14="http://schemas.microsoft.com/office/powerpoint/2010/main" val="367326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F0E611-F4E0-255B-02F7-13B0D28D25FC}"/>
              </a:ext>
            </a:extLst>
          </p:cNvPr>
          <p:cNvSpPr>
            <a:spLocks noGrp="1"/>
          </p:cNvSpPr>
          <p:nvPr>
            <p:ph type="sldNum" sz="quarter" idx="10"/>
          </p:nvPr>
        </p:nvSpPr>
        <p:spPr/>
        <p:txBody>
          <a:bodyPr/>
          <a:lstStyle/>
          <a:p>
            <a:fld id="{0CD6EC8B-9E95-4567-92FB-64514F577C9E}" type="slidenum">
              <a:rPr lang="en-US" smtClean="0"/>
              <a:pPr/>
              <a:t>14</a:t>
            </a:fld>
            <a:endParaRPr lang="en-US"/>
          </a:p>
        </p:txBody>
      </p:sp>
      <p:sp>
        <p:nvSpPr>
          <p:cNvPr id="2" name="Title 1"/>
          <p:cNvSpPr>
            <a:spLocks noGrp="1"/>
          </p:cNvSpPr>
          <p:nvPr>
            <p:ph type="title"/>
          </p:nvPr>
        </p:nvSpPr>
        <p:spPr>
          <a:xfrm>
            <a:off x="229403" y="274638"/>
            <a:ext cx="11543093" cy="1143000"/>
          </a:xfrm>
        </p:spPr>
        <p:txBody>
          <a:bodyPr>
            <a:normAutofit fontScale="90000"/>
          </a:bodyPr>
          <a:lstStyle/>
          <a:p>
            <a:r>
              <a:rPr lang="en-US" dirty="0"/>
              <a:t>NLM Journal Selection Policy Best Practices</a:t>
            </a:r>
          </a:p>
        </p:txBody>
      </p:sp>
      <p:sp>
        <p:nvSpPr>
          <p:cNvPr id="10" name="Freeform: Shape 9">
            <a:extLst>
              <a:ext uri="{FF2B5EF4-FFF2-40B4-BE49-F238E27FC236}">
                <a16:creationId xmlns:a16="http://schemas.microsoft.com/office/drawing/2014/main" id="{6EF6A16C-1EAD-7A20-7377-5B011AA3A564}"/>
              </a:ext>
            </a:extLst>
          </p:cNvPr>
          <p:cNvSpPr/>
          <p:nvPr/>
        </p:nvSpPr>
        <p:spPr>
          <a:xfrm>
            <a:off x="419502" y="1700025"/>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dirty="0">
                <a:solidFill>
                  <a:schemeClr val="tx1"/>
                </a:solidFill>
              </a:rPr>
              <a:t>Publication Operations</a:t>
            </a:r>
          </a:p>
          <a:p>
            <a:pPr marL="171450" lvl="1" indent="-171450" algn="l" defTabSz="755650">
              <a:lnSpc>
                <a:spcPct val="90000"/>
              </a:lnSpc>
              <a:spcBef>
                <a:spcPct val="0"/>
              </a:spcBef>
              <a:spcAft>
                <a:spcPct val="15000"/>
              </a:spcAft>
              <a:buChar char="•"/>
            </a:pPr>
            <a:r>
              <a:rPr lang="en-US" sz="2000" kern="1200" dirty="0">
                <a:solidFill>
                  <a:schemeClr val="tx1"/>
                </a:solidFill>
              </a:rPr>
              <a:t>ISSN and Title</a:t>
            </a:r>
          </a:p>
          <a:p>
            <a:pPr marL="171450" lvl="1" indent="-171450" algn="l" defTabSz="755650">
              <a:lnSpc>
                <a:spcPct val="90000"/>
              </a:lnSpc>
              <a:spcBef>
                <a:spcPct val="0"/>
              </a:spcBef>
              <a:spcAft>
                <a:spcPct val="15000"/>
              </a:spcAft>
              <a:buChar char="•"/>
            </a:pPr>
            <a:r>
              <a:rPr lang="en-US" sz="2000" kern="1200" dirty="0">
                <a:solidFill>
                  <a:schemeClr val="tx1"/>
                </a:solidFill>
              </a:rPr>
              <a:t>Collection of articles</a:t>
            </a:r>
          </a:p>
          <a:p>
            <a:pPr marL="171450" lvl="1" indent="-171450" algn="l" defTabSz="755650">
              <a:lnSpc>
                <a:spcPct val="90000"/>
              </a:lnSpc>
              <a:spcBef>
                <a:spcPct val="0"/>
              </a:spcBef>
              <a:spcAft>
                <a:spcPct val="15000"/>
              </a:spcAft>
              <a:buChar char="•"/>
            </a:pPr>
            <a:r>
              <a:rPr lang="en-US" sz="2000" kern="1200" dirty="0">
                <a:solidFill>
                  <a:schemeClr val="tx1"/>
                </a:solidFill>
              </a:rPr>
              <a:t>Demonstrates regular publishing</a:t>
            </a:r>
          </a:p>
        </p:txBody>
      </p:sp>
      <p:sp>
        <p:nvSpPr>
          <p:cNvPr id="11" name="Freeform: Shape 10">
            <a:extLst>
              <a:ext uri="{FF2B5EF4-FFF2-40B4-BE49-F238E27FC236}">
                <a16:creationId xmlns:a16="http://schemas.microsoft.com/office/drawing/2014/main" id="{36289333-BDE4-48B7-F59F-7E3EEF291563}"/>
              </a:ext>
            </a:extLst>
          </p:cNvPr>
          <p:cNvSpPr/>
          <p:nvPr/>
        </p:nvSpPr>
        <p:spPr>
          <a:xfrm>
            <a:off x="4317647" y="1700025"/>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kern="1200">
                <a:solidFill>
                  <a:schemeClr val="tx1"/>
                </a:solidFill>
              </a:rPr>
              <a:t>Content Type</a:t>
            </a:r>
          </a:p>
          <a:p>
            <a:pPr marL="171450" lvl="1" indent="-171450" algn="l" defTabSz="755650" rtl="0">
              <a:lnSpc>
                <a:spcPct val="90000"/>
              </a:lnSpc>
              <a:spcBef>
                <a:spcPct val="0"/>
              </a:spcBef>
              <a:spcAft>
                <a:spcPct val="15000"/>
              </a:spcAft>
              <a:buChar char="•"/>
            </a:pPr>
            <a:r>
              <a:rPr lang="en-US" sz="2000" kern="1200">
                <a:solidFill>
                  <a:schemeClr val="tx1"/>
                </a:solidFill>
                <a:latin typeface="Verdana"/>
              </a:rPr>
              <a:t>Original research </a:t>
            </a:r>
            <a:endParaRPr lang="en-US" sz="2000"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Review</a:t>
            </a:r>
          </a:p>
          <a:p>
            <a:pPr marL="171450" lvl="1" indent="-171450" algn="l" defTabSz="755650">
              <a:lnSpc>
                <a:spcPct val="90000"/>
              </a:lnSpc>
              <a:spcBef>
                <a:spcPct val="0"/>
              </a:spcBef>
              <a:spcAft>
                <a:spcPct val="15000"/>
              </a:spcAft>
              <a:buChar char="•"/>
            </a:pPr>
            <a:r>
              <a:rPr lang="en-US" sz="2000" kern="1200">
                <a:solidFill>
                  <a:schemeClr val="tx1"/>
                </a:solidFill>
              </a:rPr>
              <a:t>Case reports</a:t>
            </a:r>
          </a:p>
          <a:p>
            <a:pPr marL="171450" lvl="1" indent="-171450" algn="l" defTabSz="755650">
              <a:lnSpc>
                <a:spcPct val="90000"/>
              </a:lnSpc>
              <a:spcBef>
                <a:spcPct val="0"/>
              </a:spcBef>
              <a:spcAft>
                <a:spcPct val="15000"/>
              </a:spcAft>
              <a:buChar char="•"/>
            </a:pPr>
            <a:r>
              <a:rPr lang="en-US" sz="2000" kern="1200">
                <a:solidFill>
                  <a:schemeClr val="tx1"/>
                </a:solidFill>
              </a:rPr>
              <a:t>Data</a:t>
            </a:r>
          </a:p>
        </p:txBody>
      </p:sp>
      <p:sp>
        <p:nvSpPr>
          <p:cNvPr id="12" name="Freeform: Shape 11">
            <a:extLst>
              <a:ext uri="{FF2B5EF4-FFF2-40B4-BE49-F238E27FC236}">
                <a16:creationId xmlns:a16="http://schemas.microsoft.com/office/drawing/2014/main" id="{4C4B195A-7F1C-FBC2-B61F-FC63A3F57414}"/>
              </a:ext>
            </a:extLst>
          </p:cNvPr>
          <p:cNvSpPr/>
          <p:nvPr/>
        </p:nvSpPr>
        <p:spPr>
          <a:xfrm>
            <a:off x="8215792" y="1700024"/>
            <a:ext cx="3556705" cy="2134023"/>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solidFill>
            <a:srgbClr val="FFFFFF"/>
          </a:solidFill>
          <a:ln>
            <a:solidFill>
              <a:srgbClr val="6B8F7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000" b="1">
                <a:solidFill>
                  <a:schemeClr val="tx1"/>
                </a:solidFill>
              </a:rPr>
              <a:t>Processes and Policies</a:t>
            </a:r>
            <a:endParaRPr lang="en-US" sz="2000" b="1" kern="1200">
              <a:solidFill>
                <a:schemeClr val="tx1"/>
              </a:solidFill>
            </a:endParaRPr>
          </a:p>
          <a:p>
            <a:pPr marL="171450" lvl="1" indent="-171450" algn="l" defTabSz="755650">
              <a:lnSpc>
                <a:spcPct val="90000"/>
              </a:lnSpc>
              <a:spcBef>
                <a:spcPct val="0"/>
              </a:spcBef>
              <a:spcAft>
                <a:spcPct val="15000"/>
              </a:spcAft>
              <a:buChar char="•"/>
            </a:pPr>
            <a:r>
              <a:rPr lang="en-US" sz="2000" kern="1200">
                <a:solidFill>
                  <a:schemeClr val="tx1"/>
                </a:solidFill>
              </a:rPr>
              <a:t>Good editorial quality</a:t>
            </a:r>
          </a:p>
          <a:p>
            <a:pPr marL="171450" lvl="1" indent="-171450" algn="l" defTabSz="755650">
              <a:lnSpc>
                <a:spcPct val="90000"/>
              </a:lnSpc>
              <a:spcBef>
                <a:spcPct val="0"/>
              </a:spcBef>
              <a:spcAft>
                <a:spcPct val="15000"/>
              </a:spcAft>
              <a:buChar char="•"/>
            </a:pPr>
            <a:r>
              <a:rPr lang="en-US" sz="2000" kern="1200">
                <a:solidFill>
                  <a:schemeClr val="tx1"/>
                </a:solidFill>
              </a:rPr>
              <a:t>Evidence of scientific rigor</a:t>
            </a:r>
          </a:p>
          <a:p>
            <a:pPr marL="171450" lvl="1" indent="-171450" algn="l" defTabSz="755650">
              <a:lnSpc>
                <a:spcPct val="90000"/>
              </a:lnSpc>
              <a:spcBef>
                <a:spcPct val="0"/>
              </a:spcBef>
              <a:spcAft>
                <a:spcPct val="15000"/>
              </a:spcAft>
              <a:buChar char="•"/>
            </a:pPr>
            <a:r>
              <a:rPr lang="en-US" sz="2000" kern="1200">
                <a:solidFill>
                  <a:schemeClr val="tx1"/>
                </a:solidFill>
              </a:rPr>
              <a:t>Objectivity, credibility, scientific quality</a:t>
            </a:r>
          </a:p>
        </p:txBody>
      </p:sp>
      <p:sp>
        <p:nvSpPr>
          <p:cNvPr id="13" name="Freeform: Shape 12">
            <a:extLst>
              <a:ext uri="{FF2B5EF4-FFF2-40B4-BE49-F238E27FC236}">
                <a16:creationId xmlns:a16="http://schemas.microsoft.com/office/drawing/2014/main" id="{B7B62C64-4465-4A30-6EA5-60AADE604C1E}"/>
              </a:ext>
            </a:extLst>
          </p:cNvPr>
          <p:cNvSpPr/>
          <p:nvPr/>
        </p:nvSpPr>
        <p:spPr>
          <a:xfrm>
            <a:off x="419501" y="4169382"/>
            <a:ext cx="11352996" cy="1553368"/>
          </a:xfrm>
          <a:custGeom>
            <a:avLst/>
            <a:gdLst>
              <a:gd name="connsiteX0" fmla="*/ 0 w 3556705"/>
              <a:gd name="connsiteY0" fmla="*/ 0 h 2134023"/>
              <a:gd name="connsiteX1" fmla="*/ 3556705 w 3556705"/>
              <a:gd name="connsiteY1" fmla="*/ 0 h 2134023"/>
              <a:gd name="connsiteX2" fmla="*/ 3556705 w 3556705"/>
              <a:gd name="connsiteY2" fmla="*/ 2134023 h 2134023"/>
              <a:gd name="connsiteX3" fmla="*/ 0 w 3556705"/>
              <a:gd name="connsiteY3" fmla="*/ 2134023 h 2134023"/>
              <a:gd name="connsiteX4" fmla="*/ 0 w 3556705"/>
              <a:gd name="connsiteY4" fmla="*/ 0 h 2134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6705" h="2134023">
                <a:moveTo>
                  <a:pt x="0" y="0"/>
                </a:moveTo>
                <a:lnTo>
                  <a:pt x="3556705" y="0"/>
                </a:lnTo>
                <a:lnTo>
                  <a:pt x="3556705" y="2134023"/>
                </a:lnTo>
                <a:lnTo>
                  <a:pt x="0" y="2134023"/>
                </a:lnTo>
                <a:lnTo>
                  <a:pt x="0" y="0"/>
                </a:lnTo>
                <a:close/>
              </a:path>
            </a:pathLst>
          </a:custGeom>
          <a:noFill/>
          <a:ln w="57150">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000" b="1" kern="1200">
                <a:solidFill>
                  <a:sysClr val="windowText" lastClr="000000"/>
                </a:solidFill>
              </a:rPr>
              <a:t>Best Practices</a:t>
            </a:r>
          </a:p>
          <a:p>
            <a:pPr marL="171450" lvl="1" indent="-171450" algn="l" defTabSz="755650">
              <a:lnSpc>
                <a:spcPct val="90000"/>
              </a:lnSpc>
              <a:spcBef>
                <a:spcPct val="0"/>
              </a:spcBef>
              <a:spcAft>
                <a:spcPct val="15000"/>
              </a:spcAft>
              <a:buChar char="•"/>
            </a:pPr>
            <a:r>
              <a:rPr lang="en-US" sz="2000" kern="1200">
                <a:solidFill>
                  <a:sysClr val="windowText" lastClr="000000"/>
                </a:solidFill>
              </a:rPr>
              <a:t>Well-defined methods for selecting articles</a:t>
            </a:r>
          </a:p>
          <a:p>
            <a:pPr marL="171450" lvl="1" indent="-171450" algn="l" defTabSz="755650">
              <a:lnSpc>
                <a:spcPct val="90000"/>
              </a:lnSpc>
              <a:spcBef>
                <a:spcPct val="0"/>
              </a:spcBef>
              <a:spcAft>
                <a:spcPct val="15000"/>
              </a:spcAft>
              <a:buChar char="•"/>
            </a:pPr>
            <a:r>
              <a:rPr lang="en-US" sz="2000" kern="1200">
                <a:solidFill>
                  <a:sysClr val="windowText" lastClr="000000"/>
                </a:solidFill>
              </a:rPr>
              <a:t>Transparent peer review process</a:t>
            </a:r>
          </a:p>
          <a:p>
            <a:pPr marL="171450" lvl="1" indent="-171450" algn="l" defTabSz="755650">
              <a:lnSpc>
                <a:spcPct val="90000"/>
              </a:lnSpc>
              <a:spcBef>
                <a:spcPct val="0"/>
              </a:spcBef>
              <a:spcAft>
                <a:spcPct val="15000"/>
              </a:spcAft>
              <a:buChar char="•"/>
            </a:pPr>
            <a:r>
              <a:rPr lang="en-US" sz="2000" kern="1200">
                <a:solidFill>
                  <a:sysClr val="windowText" lastClr="000000"/>
                </a:solidFill>
              </a:rPr>
              <a:t>Author and editor conflicts of interest policies</a:t>
            </a:r>
          </a:p>
        </p:txBody>
      </p:sp>
    </p:spTree>
    <p:custDataLst>
      <p:tags r:id="rId1"/>
    </p:custDataLst>
    <p:extLst>
      <p:ext uri="{BB962C8B-B14F-4D97-AF65-F5344CB8AC3E}">
        <p14:creationId xmlns:p14="http://schemas.microsoft.com/office/powerpoint/2010/main" val="328384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EBD3-90E8-4B73-996D-7F61558FD0FE}"/>
              </a:ext>
            </a:extLst>
          </p:cNvPr>
          <p:cNvSpPr>
            <a:spLocks noGrp="1"/>
          </p:cNvSpPr>
          <p:nvPr>
            <p:ph type="title"/>
          </p:nvPr>
        </p:nvSpPr>
        <p:spPr>
          <a:xfrm>
            <a:off x="147484" y="274638"/>
            <a:ext cx="11754464" cy="1143000"/>
          </a:xfrm>
        </p:spPr>
        <p:txBody>
          <a:bodyPr>
            <a:normAutofit fontScale="90000"/>
          </a:bodyPr>
          <a:lstStyle/>
          <a:p>
            <a:r>
              <a:rPr lang="en-US" dirty="0">
                <a:latin typeface="Verdana"/>
                <a:ea typeface="Verdana"/>
              </a:rPr>
              <a:t>Two Journal Literature Databases in PubMed</a:t>
            </a:r>
            <a:endParaRPr lang="en-US" dirty="0"/>
          </a:p>
        </p:txBody>
      </p:sp>
      <p:sp>
        <p:nvSpPr>
          <p:cNvPr id="3" name="Slide Number Placeholder 2">
            <a:extLst>
              <a:ext uri="{FF2B5EF4-FFF2-40B4-BE49-F238E27FC236}">
                <a16:creationId xmlns:a16="http://schemas.microsoft.com/office/drawing/2014/main" id="{DF4DEE41-F568-E6E2-86FE-125EE47DC4C1}"/>
              </a:ext>
            </a:extLst>
          </p:cNvPr>
          <p:cNvSpPr>
            <a:spLocks noGrp="1"/>
          </p:cNvSpPr>
          <p:nvPr>
            <p:ph type="sldNum" sz="quarter" idx="10"/>
          </p:nvPr>
        </p:nvSpPr>
        <p:spPr/>
        <p:txBody>
          <a:bodyPr/>
          <a:lstStyle/>
          <a:p>
            <a:fld id="{0CD6EC8B-9E95-4567-92FB-64514F577C9E}" type="slidenum">
              <a:rPr lang="en-US" smtClean="0"/>
              <a:pPr/>
              <a:t>15</a:t>
            </a:fld>
            <a:endParaRPr lang="en-US"/>
          </a:p>
        </p:txBody>
      </p:sp>
      <p:pic>
        <p:nvPicPr>
          <p:cNvPr id="4" name="Picture 4" descr="MEDLINE logo.">
            <a:extLst>
              <a:ext uri="{FF2B5EF4-FFF2-40B4-BE49-F238E27FC236}">
                <a16:creationId xmlns:a16="http://schemas.microsoft.com/office/drawing/2014/main" id="{714AB0C9-96D7-436C-B1D4-9324D531FB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048000"/>
            <a:ext cx="5827068" cy="12472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MC logo.">
            <a:extLst>
              <a:ext uri="{FF2B5EF4-FFF2-40B4-BE49-F238E27FC236}">
                <a16:creationId xmlns:a16="http://schemas.microsoft.com/office/drawing/2014/main" id="{56A489EA-BB9B-42EF-BC5A-E0E25C5296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800" y="1905000"/>
            <a:ext cx="3655694" cy="2895600"/>
          </a:xfrm>
          <a:prstGeom prst="rect">
            <a:avLst/>
          </a:prstGeom>
        </p:spPr>
      </p:pic>
    </p:spTree>
    <p:extLst>
      <p:ext uri="{BB962C8B-B14F-4D97-AF65-F5344CB8AC3E}">
        <p14:creationId xmlns:p14="http://schemas.microsoft.com/office/powerpoint/2010/main" val="170569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B844-9E6B-4EA0-579B-49AF87887B8B}"/>
              </a:ext>
            </a:extLst>
          </p:cNvPr>
          <p:cNvSpPr>
            <a:spLocks noGrp="1"/>
          </p:cNvSpPr>
          <p:nvPr>
            <p:ph type="title"/>
          </p:nvPr>
        </p:nvSpPr>
        <p:spPr/>
        <p:txBody>
          <a:bodyPr/>
          <a:lstStyle/>
          <a:p>
            <a:r>
              <a:rPr lang="en-US" dirty="0"/>
              <a:t>PubMed Contents Overview </a:t>
            </a:r>
          </a:p>
        </p:txBody>
      </p:sp>
      <p:sp>
        <p:nvSpPr>
          <p:cNvPr id="3" name="Content Placeholder 2">
            <a:extLst>
              <a:ext uri="{FF2B5EF4-FFF2-40B4-BE49-F238E27FC236}">
                <a16:creationId xmlns:a16="http://schemas.microsoft.com/office/drawing/2014/main" id="{75C4C0A0-A892-780C-9FBC-ECA71886630F}"/>
              </a:ext>
            </a:extLst>
          </p:cNvPr>
          <p:cNvSpPr>
            <a:spLocks noGrp="1"/>
          </p:cNvSpPr>
          <p:nvPr>
            <p:ph idx="1"/>
          </p:nvPr>
        </p:nvSpPr>
        <p:spPr/>
        <p:txBody>
          <a:bodyPr/>
          <a:lstStyle/>
          <a:p>
            <a:pPr marL="514350" marR="0" lvl="0" indent="-514350" algn="l" defTabSz="914400" rtl="0" eaLnBrk="1" fontAlgn="base" latinLnBrk="0" hangingPunct="1">
              <a:lnSpc>
                <a:spcPct val="100000"/>
              </a:lnSpc>
              <a:spcBef>
                <a:spcPts val="0"/>
              </a:spcBef>
              <a:spcAft>
                <a:spcPts val="0"/>
              </a:spcAft>
              <a:buClrTx/>
              <a:buSzTx/>
              <a:buFont typeface="+mj-lt"/>
              <a:buAutoNum type="arabicPeriod"/>
              <a:tabLst/>
              <a:defRPr/>
            </a:pPr>
            <a:r>
              <a:rPr lang="en-US" sz="3200" dirty="0"/>
              <a:t>MEDLINE is the largest component of PubMed. </a:t>
            </a:r>
          </a:p>
          <a:p>
            <a:pPr marL="914400" lvl="1" indent="-514350" fontAlgn="base">
              <a:spcBef>
                <a:spcPts val="0"/>
              </a:spcBef>
              <a:buFont typeface="Wingdings" panose="05000000000000000000" pitchFamily="2" charset="2"/>
              <a:buChar char="§"/>
              <a:defRPr/>
            </a:pPr>
            <a:r>
              <a:rPr lang="en-US" dirty="0"/>
              <a:t>Currently contains more than 29 million citations</a:t>
            </a:r>
          </a:p>
          <a:p>
            <a:pPr marL="914400" lvl="1" indent="-514350" fontAlgn="base">
              <a:spcBef>
                <a:spcPts val="0"/>
              </a:spcBef>
              <a:buFont typeface="Wingdings" panose="05000000000000000000" pitchFamily="2" charset="2"/>
              <a:buChar char="§"/>
              <a:defRPr/>
            </a:pPr>
            <a:r>
              <a:rPr lang="en-US" dirty="0"/>
              <a:t>More than 5,200 journals published worldwide. </a:t>
            </a:r>
            <a:br>
              <a:rPr lang="en-US" dirty="0"/>
            </a:br>
            <a:br>
              <a:rPr lang="en-US" dirty="0"/>
            </a:br>
            <a:endParaRPr lang="en-US" dirty="0"/>
          </a:p>
          <a:p>
            <a:pPr marL="514350" marR="0" lvl="0" indent="-514350" algn="l" defTabSz="914400" rtl="0" eaLnBrk="1" fontAlgn="base" latinLnBrk="0" hangingPunct="1">
              <a:lnSpc>
                <a:spcPct val="100000"/>
              </a:lnSpc>
              <a:spcBef>
                <a:spcPts val="0"/>
              </a:spcBef>
              <a:spcAft>
                <a:spcPts val="0"/>
              </a:spcAft>
              <a:buClrTx/>
              <a:buSzTx/>
              <a:buFont typeface="+mj-lt"/>
              <a:buAutoNum type="arabicPeriod"/>
              <a:tabLst/>
              <a:defRPr/>
            </a:pPr>
            <a:r>
              <a:rPr lang="en-US" sz="3200" dirty="0">
                <a:cs typeface="Calibri"/>
              </a:rPr>
              <a:t>PMC full-text journals</a:t>
            </a:r>
            <a:endParaRPr lang="en-US" dirty="0">
              <a:cs typeface="Calibri"/>
            </a:endParaRPr>
          </a:p>
          <a:p>
            <a:pPr marL="914400" lvl="1" indent="-514350" fontAlgn="base">
              <a:spcBef>
                <a:spcPts val="0"/>
              </a:spcBef>
              <a:buFont typeface="Wingdings" panose="05000000000000000000" pitchFamily="2" charset="2"/>
              <a:buChar char="§"/>
              <a:defRPr/>
            </a:pPr>
            <a:r>
              <a:rPr lang="en-US" dirty="0">
                <a:cs typeface="Calibri"/>
              </a:rPr>
              <a:t>Over 3200</a:t>
            </a:r>
          </a:p>
          <a:p>
            <a:pPr marL="914400" lvl="1" indent="-514350" fontAlgn="base">
              <a:spcBef>
                <a:spcPts val="0"/>
              </a:spcBef>
              <a:buFont typeface="Wingdings" panose="05000000000000000000" pitchFamily="2" charset="2"/>
              <a:buChar char="§"/>
              <a:defRPr/>
            </a:pPr>
            <a:r>
              <a:rPr lang="en-US" dirty="0">
                <a:cs typeface="Calibri"/>
              </a:rPr>
              <a:t>Almost 7 million citations in PubMed.</a:t>
            </a:r>
          </a:p>
          <a:p>
            <a:pPr marL="0" indent="0">
              <a:buNone/>
            </a:pPr>
            <a:endParaRPr lang="en-US" dirty="0"/>
          </a:p>
        </p:txBody>
      </p:sp>
      <p:sp>
        <p:nvSpPr>
          <p:cNvPr id="4" name="Slide Number Placeholder 3">
            <a:extLst>
              <a:ext uri="{FF2B5EF4-FFF2-40B4-BE49-F238E27FC236}">
                <a16:creationId xmlns:a16="http://schemas.microsoft.com/office/drawing/2014/main" id="{D9B5642F-8F51-B392-F161-B6F54BC74D87}"/>
              </a:ext>
            </a:extLst>
          </p:cNvPr>
          <p:cNvSpPr>
            <a:spLocks noGrp="1"/>
          </p:cNvSpPr>
          <p:nvPr>
            <p:ph type="sldNum" sz="quarter" idx="10"/>
          </p:nvPr>
        </p:nvSpPr>
        <p:spPr/>
        <p:txBody>
          <a:bodyPr/>
          <a:lstStyle/>
          <a:p>
            <a:fld id="{0CD6EC8B-9E95-4567-92FB-64514F577C9E}" type="slidenum">
              <a:rPr lang="en-US" smtClean="0"/>
              <a:pPr/>
              <a:t>16</a:t>
            </a:fld>
            <a:endParaRPr lang="en-US"/>
          </a:p>
        </p:txBody>
      </p:sp>
    </p:spTree>
    <p:extLst>
      <p:ext uri="{BB962C8B-B14F-4D97-AF65-F5344CB8AC3E}">
        <p14:creationId xmlns:p14="http://schemas.microsoft.com/office/powerpoint/2010/main" val="191455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A731-69AA-C39A-1DA2-3D9944B0BB65}"/>
              </a:ext>
            </a:extLst>
          </p:cNvPr>
          <p:cNvSpPr>
            <a:spLocks noGrp="1"/>
          </p:cNvSpPr>
          <p:nvPr>
            <p:ph type="title"/>
          </p:nvPr>
        </p:nvSpPr>
        <p:spPr/>
        <p:txBody>
          <a:bodyPr/>
          <a:lstStyle/>
          <a:p>
            <a:r>
              <a:rPr lang="en-US" dirty="0">
                <a:latin typeface="Verdana"/>
                <a:ea typeface="Verdana"/>
              </a:rPr>
              <a:t>MEDLINE: A History</a:t>
            </a:r>
            <a:endParaRPr lang="en-US" dirty="0"/>
          </a:p>
        </p:txBody>
      </p:sp>
      <p:sp>
        <p:nvSpPr>
          <p:cNvPr id="3" name="Content Placeholder 2">
            <a:extLst>
              <a:ext uri="{FF2B5EF4-FFF2-40B4-BE49-F238E27FC236}">
                <a16:creationId xmlns:a16="http://schemas.microsoft.com/office/drawing/2014/main" id="{D60BC960-CECA-D278-2BF2-402E4F317E4F}"/>
              </a:ext>
            </a:extLst>
          </p:cNvPr>
          <p:cNvSpPr>
            <a:spLocks noGrp="1"/>
          </p:cNvSpPr>
          <p:nvPr>
            <p:ph idx="1"/>
          </p:nvPr>
        </p:nvSpPr>
        <p:spPr/>
        <p:txBody>
          <a:bodyPr/>
          <a:lstStyle/>
          <a:p>
            <a:r>
              <a:rPr lang="en-US" dirty="0"/>
              <a:t>1879: Index Medicus first published</a:t>
            </a:r>
          </a:p>
          <a:p>
            <a:r>
              <a:rPr lang="en-US" dirty="0"/>
              <a:t>1963: MEDLARS launched</a:t>
            </a:r>
          </a:p>
          <a:p>
            <a:r>
              <a:rPr lang="en-US" dirty="0"/>
              <a:t>1971: MEDLINE begins</a:t>
            </a:r>
          </a:p>
          <a:p>
            <a:r>
              <a:rPr lang="en-US" dirty="0"/>
              <a:t>1997: PubMed begins</a:t>
            </a:r>
          </a:p>
          <a:p>
            <a:r>
              <a:rPr lang="en-US" dirty="0"/>
              <a:t>2004: Index Medicus ends</a:t>
            </a:r>
          </a:p>
          <a:p>
            <a:endParaRPr lang="en-US" dirty="0"/>
          </a:p>
        </p:txBody>
      </p:sp>
      <p:sp>
        <p:nvSpPr>
          <p:cNvPr id="4" name="Slide Number Placeholder 3">
            <a:extLst>
              <a:ext uri="{FF2B5EF4-FFF2-40B4-BE49-F238E27FC236}">
                <a16:creationId xmlns:a16="http://schemas.microsoft.com/office/drawing/2014/main" id="{277828D1-4BFE-C394-8205-4D4CC3FAECD7}"/>
              </a:ext>
            </a:extLst>
          </p:cNvPr>
          <p:cNvSpPr>
            <a:spLocks noGrp="1"/>
          </p:cNvSpPr>
          <p:nvPr>
            <p:ph type="sldNum" sz="quarter" idx="10"/>
          </p:nvPr>
        </p:nvSpPr>
        <p:spPr/>
        <p:txBody>
          <a:bodyPr/>
          <a:lstStyle/>
          <a:p>
            <a:fld id="{0CD6EC8B-9E95-4567-92FB-64514F577C9E}" type="slidenum">
              <a:rPr lang="en-US" smtClean="0"/>
              <a:pPr/>
              <a:t>17</a:t>
            </a:fld>
            <a:endParaRPr lang="en-US"/>
          </a:p>
        </p:txBody>
      </p:sp>
    </p:spTree>
    <p:extLst>
      <p:ext uri="{BB962C8B-B14F-4D97-AF65-F5344CB8AC3E}">
        <p14:creationId xmlns:p14="http://schemas.microsoft.com/office/powerpoint/2010/main" val="2958832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AEC-154B-4AC0-05DE-C146054A85A5}"/>
              </a:ext>
            </a:extLst>
          </p:cNvPr>
          <p:cNvSpPr>
            <a:spLocks noGrp="1"/>
          </p:cNvSpPr>
          <p:nvPr>
            <p:ph type="title"/>
          </p:nvPr>
        </p:nvSpPr>
        <p:spPr/>
        <p:txBody>
          <a:bodyPr/>
          <a:lstStyle/>
          <a:p>
            <a:r>
              <a:rPr lang="en-US" dirty="0"/>
              <a:t>PMC: A History</a:t>
            </a:r>
          </a:p>
        </p:txBody>
      </p:sp>
      <p:sp>
        <p:nvSpPr>
          <p:cNvPr id="3" name="Content Placeholder 2">
            <a:extLst>
              <a:ext uri="{FF2B5EF4-FFF2-40B4-BE49-F238E27FC236}">
                <a16:creationId xmlns:a16="http://schemas.microsoft.com/office/drawing/2014/main" id="{9AE89B7B-E053-B9B4-4551-10262AF240B5}"/>
              </a:ext>
            </a:extLst>
          </p:cNvPr>
          <p:cNvSpPr>
            <a:spLocks noGrp="1"/>
          </p:cNvSpPr>
          <p:nvPr>
            <p:ph idx="1"/>
          </p:nvPr>
        </p:nvSpPr>
        <p:spPr>
          <a:xfrm>
            <a:off x="261257" y="1600202"/>
            <a:ext cx="11642272" cy="4481570"/>
          </a:xfrm>
        </p:spPr>
        <p:txBody>
          <a:bodyPr/>
          <a:lstStyle/>
          <a:p>
            <a:r>
              <a:rPr lang="en-US" dirty="0"/>
              <a:t>2000: PMC established</a:t>
            </a:r>
          </a:p>
          <a:p>
            <a:r>
              <a:rPr lang="en-US" dirty="0"/>
              <a:t>2005: NIH encourages researchers to submit to PMC</a:t>
            </a:r>
          </a:p>
          <a:p>
            <a:r>
              <a:rPr lang="en-US" dirty="0"/>
              <a:t>2008: NIH Public Access Policy becomes law</a:t>
            </a:r>
          </a:p>
          <a:p>
            <a:r>
              <a:rPr lang="en-US" dirty="0"/>
              <a:t>2013: White House memo expanding public access to new government agencies</a:t>
            </a:r>
          </a:p>
          <a:p>
            <a:r>
              <a:rPr lang="en-US" dirty="0"/>
              <a:t>2022: OSTP expands public access to all tax-payer funded research results</a:t>
            </a:r>
          </a:p>
        </p:txBody>
      </p:sp>
      <p:sp>
        <p:nvSpPr>
          <p:cNvPr id="4" name="Slide Number Placeholder 3">
            <a:extLst>
              <a:ext uri="{FF2B5EF4-FFF2-40B4-BE49-F238E27FC236}">
                <a16:creationId xmlns:a16="http://schemas.microsoft.com/office/drawing/2014/main" id="{A1651AA4-74B4-7A67-7BAE-74C054E644ED}"/>
              </a:ext>
            </a:extLst>
          </p:cNvPr>
          <p:cNvSpPr>
            <a:spLocks noGrp="1"/>
          </p:cNvSpPr>
          <p:nvPr>
            <p:ph type="sldNum" sz="quarter" idx="10"/>
          </p:nvPr>
        </p:nvSpPr>
        <p:spPr/>
        <p:txBody>
          <a:bodyPr/>
          <a:lstStyle/>
          <a:p>
            <a:fld id="{0CD6EC8B-9E95-4567-92FB-64514F577C9E}" type="slidenum">
              <a:rPr lang="en-US" smtClean="0"/>
              <a:pPr/>
              <a:t>18</a:t>
            </a:fld>
            <a:endParaRPr lang="en-US"/>
          </a:p>
        </p:txBody>
      </p:sp>
    </p:spTree>
    <p:extLst>
      <p:ext uri="{BB962C8B-B14F-4D97-AF65-F5344CB8AC3E}">
        <p14:creationId xmlns:p14="http://schemas.microsoft.com/office/powerpoint/2010/main" val="3982502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1903-37FD-23D6-68D5-F8E294CBD7A3}"/>
              </a:ext>
            </a:extLst>
          </p:cNvPr>
          <p:cNvSpPr>
            <a:spLocks noGrp="1"/>
          </p:cNvSpPr>
          <p:nvPr>
            <p:ph type="title"/>
          </p:nvPr>
        </p:nvSpPr>
        <p:spPr/>
        <p:txBody>
          <a:bodyPr/>
          <a:lstStyle/>
          <a:p>
            <a:r>
              <a:rPr lang="en-US" dirty="0"/>
              <a:t>PMC Components</a:t>
            </a:r>
          </a:p>
        </p:txBody>
      </p:sp>
      <p:sp>
        <p:nvSpPr>
          <p:cNvPr id="3" name="Content Placeholder 2">
            <a:extLst>
              <a:ext uri="{FF2B5EF4-FFF2-40B4-BE49-F238E27FC236}">
                <a16:creationId xmlns:a16="http://schemas.microsoft.com/office/drawing/2014/main" id="{FE48290E-8860-BBC9-AE56-8EB177F02BE4}"/>
              </a:ext>
            </a:extLst>
          </p:cNvPr>
          <p:cNvSpPr>
            <a:spLocks noGrp="1"/>
          </p:cNvSpPr>
          <p:nvPr>
            <p:ph idx="1"/>
          </p:nvPr>
        </p:nvSpPr>
        <p:spPr>
          <a:xfrm>
            <a:off x="609600" y="1996109"/>
            <a:ext cx="10972800" cy="3077815"/>
          </a:xfrm>
        </p:spPr>
        <p:txBody>
          <a:bodyPr/>
          <a:lstStyle/>
          <a:p>
            <a:r>
              <a:rPr lang="en-US" dirty="0"/>
              <a:t>2005 – Present: Funder repository </a:t>
            </a:r>
          </a:p>
          <a:p>
            <a:r>
              <a:rPr lang="en-US" dirty="0"/>
              <a:t>2000 – Present: Journal archive</a:t>
            </a:r>
          </a:p>
        </p:txBody>
      </p:sp>
      <p:sp>
        <p:nvSpPr>
          <p:cNvPr id="4" name="Slide Number Placeholder 3">
            <a:extLst>
              <a:ext uri="{FF2B5EF4-FFF2-40B4-BE49-F238E27FC236}">
                <a16:creationId xmlns:a16="http://schemas.microsoft.com/office/drawing/2014/main" id="{5A59280D-5CCB-AC49-8578-0EC7C136C3CA}"/>
              </a:ext>
            </a:extLst>
          </p:cNvPr>
          <p:cNvSpPr>
            <a:spLocks noGrp="1"/>
          </p:cNvSpPr>
          <p:nvPr>
            <p:ph type="sldNum" sz="quarter" idx="10"/>
          </p:nvPr>
        </p:nvSpPr>
        <p:spPr/>
        <p:txBody>
          <a:bodyPr/>
          <a:lstStyle/>
          <a:p>
            <a:fld id="{0CD6EC8B-9E95-4567-92FB-64514F577C9E}" type="slidenum">
              <a:rPr lang="en-US" smtClean="0"/>
              <a:pPr/>
              <a:t>19</a:t>
            </a:fld>
            <a:endParaRPr lang="en-US"/>
          </a:p>
        </p:txBody>
      </p:sp>
    </p:spTree>
    <p:extLst>
      <p:ext uri="{BB962C8B-B14F-4D97-AF65-F5344CB8AC3E}">
        <p14:creationId xmlns:p14="http://schemas.microsoft.com/office/powerpoint/2010/main" val="43571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normAutofit/>
          </a:bodyPr>
          <a:lstStyle/>
          <a:p>
            <a:pPr marL="0" indent="0">
              <a:buNone/>
            </a:pPr>
            <a:endParaRPr lang="en-US" sz="2800" dirty="0"/>
          </a:p>
          <a:p>
            <a:pPr marL="514350" indent="-514350">
              <a:buFont typeface="+mj-lt"/>
              <a:buAutoNum type="arabicPeriod"/>
            </a:pPr>
            <a:r>
              <a:rPr lang="en-US" sz="2800" dirty="0"/>
              <a:t>The contents of PubMed</a:t>
            </a:r>
          </a:p>
          <a:p>
            <a:pPr marL="514350" indent="-514350">
              <a:buFont typeface="+mj-lt"/>
              <a:buAutoNum type="arabicPeriod"/>
            </a:pPr>
            <a:r>
              <a:rPr lang="en-US" sz="2800" dirty="0"/>
              <a:t>The current publishing landscape and PubMed</a:t>
            </a:r>
          </a:p>
          <a:p>
            <a:pPr marL="514350" indent="-514350">
              <a:buFont typeface="+mj-lt"/>
              <a:buAutoNum type="arabicPeriod"/>
            </a:pPr>
            <a:r>
              <a:rPr lang="en-US" sz="2800" dirty="0"/>
              <a:t>The National Library of Medicine processes and policies for PubMed content </a:t>
            </a:r>
          </a:p>
          <a:p>
            <a:pPr marL="514350" indent="-514350">
              <a:buFont typeface="+mj-lt"/>
              <a:buAutoNum type="arabicPeriod"/>
            </a:pPr>
            <a:r>
              <a:rPr lang="en-US" sz="2800" dirty="0"/>
              <a:t>Resources for reviewing the quality of journals</a:t>
            </a:r>
          </a:p>
        </p:txBody>
      </p:sp>
      <p:sp>
        <p:nvSpPr>
          <p:cNvPr id="4" name="Slide Number Placeholder 3">
            <a:extLst>
              <a:ext uri="{FF2B5EF4-FFF2-40B4-BE49-F238E27FC236}">
                <a16:creationId xmlns:a16="http://schemas.microsoft.com/office/drawing/2014/main" id="{5195C39F-FD58-554A-BCFE-186EFCA4DFC4}"/>
              </a:ext>
            </a:extLst>
          </p:cNvPr>
          <p:cNvSpPr>
            <a:spLocks noGrp="1"/>
          </p:cNvSpPr>
          <p:nvPr>
            <p:ph type="sldNum" sz="quarter" idx="10"/>
          </p:nvPr>
        </p:nvSpPr>
        <p:spPr/>
        <p:txBody>
          <a:bodyPr/>
          <a:lstStyle/>
          <a:p>
            <a:fld id="{0CD6EC8B-9E95-4567-92FB-64514F577C9E}" type="slidenum">
              <a:rPr lang="en-US" smtClean="0"/>
              <a:pPr/>
              <a:t>2</a:t>
            </a:fld>
            <a:endParaRPr lang="en-US"/>
          </a:p>
        </p:txBody>
      </p:sp>
    </p:spTree>
    <p:extLst>
      <p:ext uri="{BB962C8B-B14F-4D97-AF65-F5344CB8AC3E}">
        <p14:creationId xmlns:p14="http://schemas.microsoft.com/office/powerpoint/2010/main" val="50384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C377-CCEE-21B2-1842-8DCC9B98FBB1}"/>
              </a:ext>
            </a:extLst>
          </p:cNvPr>
          <p:cNvSpPr>
            <a:spLocks noGrp="1"/>
          </p:cNvSpPr>
          <p:nvPr>
            <p:ph type="title"/>
          </p:nvPr>
        </p:nvSpPr>
        <p:spPr>
          <a:xfrm>
            <a:off x="181336" y="136524"/>
            <a:ext cx="11829327" cy="1143000"/>
          </a:xfrm>
        </p:spPr>
        <p:txBody>
          <a:bodyPr>
            <a:noAutofit/>
          </a:bodyPr>
          <a:lstStyle/>
          <a:p>
            <a:r>
              <a:rPr lang="en-US" sz="3200" dirty="0">
                <a:cs typeface="Calibri"/>
              </a:rPr>
              <a:t>MEDLINE and PMC distinct purposes and characteristics</a:t>
            </a:r>
            <a:endParaRPr lang="en-US" sz="3200" dirty="0"/>
          </a:p>
        </p:txBody>
      </p:sp>
      <p:graphicFrame>
        <p:nvGraphicFramePr>
          <p:cNvPr id="5" name="Table 5">
            <a:extLst>
              <a:ext uri="{FF2B5EF4-FFF2-40B4-BE49-F238E27FC236}">
                <a16:creationId xmlns:a16="http://schemas.microsoft.com/office/drawing/2014/main" id="{09DA614C-574F-2397-685C-8C7F7C222A47}"/>
              </a:ext>
            </a:extLst>
          </p:cNvPr>
          <p:cNvGraphicFramePr>
            <a:graphicFrameLocks noGrp="1"/>
          </p:cNvGraphicFramePr>
          <p:nvPr>
            <p:ph idx="1"/>
            <p:extLst>
              <p:ext uri="{D42A27DB-BD31-4B8C-83A1-F6EECF244321}">
                <p14:modId xmlns:p14="http://schemas.microsoft.com/office/powerpoint/2010/main" val="3847264275"/>
              </p:ext>
            </p:extLst>
          </p:nvPr>
        </p:nvGraphicFramePr>
        <p:xfrm>
          <a:off x="181335" y="1600200"/>
          <a:ext cx="11829327" cy="2966720"/>
        </p:xfrm>
        <a:graphic>
          <a:graphicData uri="http://schemas.openxmlformats.org/drawingml/2006/table">
            <a:tbl>
              <a:tblPr firstRow="1" bandRow="1">
                <a:tableStyleId>{5C22544A-7EE6-4342-B048-85BDC9FD1C3A}</a:tableStyleId>
              </a:tblPr>
              <a:tblGrid>
                <a:gridCol w="4425389">
                  <a:extLst>
                    <a:ext uri="{9D8B030D-6E8A-4147-A177-3AD203B41FA5}">
                      <a16:colId xmlns:a16="http://schemas.microsoft.com/office/drawing/2014/main" val="2571297288"/>
                    </a:ext>
                  </a:extLst>
                </a:gridCol>
                <a:gridCol w="3657600">
                  <a:extLst>
                    <a:ext uri="{9D8B030D-6E8A-4147-A177-3AD203B41FA5}">
                      <a16:colId xmlns:a16="http://schemas.microsoft.com/office/drawing/2014/main" val="2012055051"/>
                    </a:ext>
                  </a:extLst>
                </a:gridCol>
                <a:gridCol w="3746338">
                  <a:extLst>
                    <a:ext uri="{9D8B030D-6E8A-4147-A177-3AD203B41FA5}">
                      <a16:colId xmlns:a16="http://schemas.microsoft.com/office/drawing/2014/main" val="2312127448"/>
                    </a:ext>
                  </a:extLst>
                </a:gridCol>
              </a:tblGrid>
              <a:tr h="370840">
                <a:tc>
                  <a:txBody>
                    <a:bodyPr/>
                    <a:lstStyle/>
                    <a:p>
                      <a:endParaRPr lang="en-US" dirty="0"/>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3297095397"/>
                  </a:ext>
                </a:extLst>
              </a:tr>
              <a:tr h="370840">
                <a:tc>
                  <a:txBody>
                    <a:bodyPr/>
                    <a:lstStyle/>
                    <a:p>
                      <a:r>
                        <a:rPr lang="en-US" dirty="0"/>
                        <a:t>Types of Content</a:t>
                      </a:r>
                    </a:p>
                  </a:txBody>
                  <a:tcPr/>
                </a:tc>
                <a:tc>
                  <a:txBody>
                    <a:bodyPr/>
                    <a:lstStyle/>
                    <a:p>
                      <a:r>
                        <a:rPr lang="en-US" dirty="0"/>
                        <a:t>Mostly peer-reviewed journals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Mostly peer-reviewed journals</a:t>
                      </a:r>
                    </a:p>
                  </a:txBody>
                  <a:tcPr/>
                </a:tc>
                <a:extLst>
                  <a:ext uri="{0D108BD9-81ED-4DB2-BD59-A6C34878D82A}">
                    <a16:rowId xmlns:a16="http://schemas.microsoft.com/office/drawing/2014/main" val="210386793"/>
                  </a:ext>
                </a:extLst>
              </a:tr>
              <a:tr h="370840">
                <a:tc>
                  <a:txBody>
                    <a:bodyPr/>
                    <a:lstStyle/>
                    <a:p>
                      <a:r>
                        <a:rPr lang="en-US" dirty="0"/>
                        <a:t>Citations searchable in PubMed?</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657330245"/>
                  </a:ext>
                </a:extLst>
              </a:tr>
              <a:tr h="370840">
                <a:tc>
                  <a:txBody>
                    <a:bodyPr/>
                    <a:lstStyle/>
                    <a:p>
                      <a:r>
                        <a:rPr lang="en-US" dirty="0"/>
                        <a:t>Indexed with MeSH terms?</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3826663314"/>
                  </a:ext>
                </a:extLst>
              </a:tr>
              <a:tr h="370840">
                <a:tc>
                  <a:txBody>
                    <a:bodyPr/>
                    <a:lstStyle/>
                    <a:p>
                      <a:r>
                        <a:rPr lang="en-US" dirty="0"/>
                        <a:t>Full-text content or citation only?</a:t>
                      </a:r>
                    </a:p>
                  </a:txBody>
                  <a:tcPr/>
                </a:tc>
                <a:tc>
                  <a:txBody>
                    <a:bodyPr/>
                    <a:lstStyle/>
                    <a:p>
                      <a:pPr algn="ctr"/>
                      <a:r>
                        <a:rPr lang="en-US" dirty="0"/>
                        <a:t>Citation only</a:t>
                      </a:r>
                    </a:p>
                  </a:txBody>
                  <a:tcPr/>
                </a:tc>
                <a:tc>
                  <a:txBody>
                    <a:bodyPr/>
                    <a:lstStyle/>
                    <a:p>
                      <a:pPr algn="ctr"/>
                      <a:r>
                        <a:rPr lang="en-US" dirty="0"/>
                        <a:t>Full-text</a:t>
                      </a:r>
                    </a:p>
                  </a:txBody>
                  <a:tcPr/>
                </a:tc>
                <a:extLst>
                  <a:ext uri="{0D108BD9-81ED-4DB2-BD59-A6C34878D82A}">
                    <a16:rowId xmlns:a16="http://schemas.microsoft.com/office/drawing/2014/main" val="1188878448"/>
                  </a:ext>
                </a:extLst>
              </a:tr>
              <a:tr h="370840">
                <a:tc>
                  <a:txBody>
                    <a:bodyPr/>
                    <a:lstStyle/>
                    <a:p>
                      <a:r>
                        <a:rPr lang="en-US" dirty="0"/>
                        <a:t>Biomedical focus?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214554203"/>
                  </a:ext>
                </a:extLst>
              </a:tr>
              <a:tr h="370840">
                <a:tc>
                  <a:txBody>
                    <a:bodyPr/>
                    <a:lstStyle/>
                    <a:p>
                      <a:r>
                        <a:rPr lang="en-US" dirty="0"/>
                        <a:t>Year started?</a:t>
                      </a:r>
                    </a:p>
                  </a:txBody>
                  <a:tcPr/>
                </a:tc>
                <a:tc>
                  <a:txBody>
                    <a:bodyPr/>
                    <a:lstStyle/>
                    <a:p>
                      <a:pPr algn="ctr"/>
                      <a:r>
                        <a:rPr lang="en-US" dirty="0"/>
                        <a:t>1971</a:t>
                      </a:r>
                    </a:p>
                  </a:txBody>
                  <a:tcPr/>
                </a:tc>
                <a:tc>
                  <a:txBody>
                    <a:bodyPr/>
                    <a:lstStyle/>
                    <a:p>
                      <a:pPr algn="ctr"/>
                      <a:r>
                        <a:rPr lang="en-US" dirty="0"/>
                        <a:t>2000</a:t>
                      </a:r>
                    </a:p>
                  </a:txBody>
                  <a:tcPr/>
                </a:tc>
                <a:extLst>
                  <a:ext uri="{0D108BD9-81ED-4DB2-BD59-A6C34878D82A}">
                    <a16:rowId xmlns:a16="http://schemas.microsoft.com/office/drawing/2014/main" val="3715898116"/>
                  </a:ext>
                </a:extLst>
              </a:tr>
              <a:tr h="370840">
                <a:tc>
                  <a:txBody>
                    <a:bodyPr/>
                    <a:lstStyle/>
                    <a:p>
                      <a:r>
                        <a:rPr lang="en-US" dirty="0"/>
                        <a:t>Scientific quality evaluation?</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417567254"/>
                  </a:ext>
                </a:extLst>
              </a:tr>
            </a:tbl>
          </a:graphicData>
        </a:graphic>
      </p:graphicFrame>
      <p:sp>
        <p:nvSpPr>
          <p:cNvPr id="4" name="Slide Number Placeholder 3">
            <a:extLst>
              <a:ext uri="{FF2B5EF4-FFF2-40B4-BE49-F238E27FC236}">
                <a16:creationId xmlns:a16="http://schemas.microsoft.com/office/drawing/2014/main" id="{B52AA00F-E9D2-2FB2-3612-C1B874AF6CBF}"/>
              </a:ext>
            </a:extLst>
          </p:cNvPr>
          <p:cNvSpPr>
            <a:spLocks noGrp="1"/>
          </p:cNvSpPr>
          <p:nvPr>
            <p:ph type="sldNum" sz="quarter" idx="10"/>
          </p:nvPr>
        </p:nvSpPr>
        <p:spPr/>
        <p:txBody>
          <a:bodyPr/>
          <a:lstStyle/>
          <a:p>
            <a:fld id="{0CD6EC8B-9E95-4567-92FB-64514F577C9E}" type="slidenum">
              <a:rPr lang="en-US" smtClean="0"/>
              <a:pPr/>
              <a:t>20</a:t>
            </a:fld>
            <a:endParaRPr lang="en-US"/>
          </a:p>
        </p:txBody>
      </p:sp>
    </p:spTree>
    <p:extLst>
      <p:ext uri="{BB962C8B-B14F-4D97-AF65-F5344CB8AC3E}">
        <p14:creationId xmlns:p14="http://schemas.microsoft.com/office/powerpoint/2010/main" val="3553601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p:txBody>
          <a:bodyPr>
            <a:normAutofit fontScale="90000"/>
          </a:bodyPr>
          <a:lstStyle/>
          <a:p>
            <a:r>
              <a:rPr lang="en-US" dirty="0">
                <a:latin typeface="Verdana"/>
                <a:ea typeface="Verdana"/>
              </a:rPr>
              <a:t>Review Process for MEDLINE and PMC: Initial Application Screening</a:t>
            </a:r>
            <a:endParaRPr lang="en-US" dirty="0"/>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b="1" dirty="0"/>
              <a:t>Initial application screening</a:t>
            </a:r>
          </a:p>
          <a:p>
            <a:pPr marL="514350" indent="-514350">
              <a:buFont typeface="+mj-lt"/>
              <a:buAutoNum type="arabicPeriod"/>
            </a:pPr>
            <a:r>
              <a:rPr lang="en-US" dirty="0"/>
              <a:t>Scientific Quality Review</a:t>
            </a:r>
          </a:p>
          <a:p>
            <a:pPr marL="514350" indent="-514350">
              <a:buFont typeface="+mj-lt"/>
              <a:buAutoNum type="arabicPeriod"/>
            </a:pPr>
            <a:r>
              <a:rPr lang="en-US"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21</a:t>
            </a:fld>
            <a:endParaRPr lang="en-US"/>
          </a:p>
        </p:txBody>
      </p:sp>
    </p:spTree>
    <p:extLst>
      <p:ext uri="{BB962C8B-B14F-4D97-AF65-F5344CB8AC3E}">
        <p14:creationId xmlns:p14="http://schemas.microsoft.com/office/powerpoint/2010/main" val="1416622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D6D01-19A4-5236-20AA-364757414512}"/>
              </a:ext>
            </a:extLst>
          </p:cNvPr>
          <p:cNvSpPr>
            <a:spLocks noGrp="1"/>
          </p:cNvSpPr>
          <p:nvPr>
            <p:ph type="title"/>
          </p:nvPr>
        </p:nvSpPr>
        <p:spPr/>
        <p:txBody>
          <a:bodyPr/>
          <a:lstStyle/>
          <a:p>
            <a:r>
              <a:rPr lang="en-US" dirty="0"/>
              <a:t>Initial Application Screening</a:t>
            </a:r>
          </a:p>
        </p:txBody>
      </p:sp>
      <p:graphicFrame>
        <p:nvGraphicFramePr>
          <p:cNvPr id="5" name="Table 5">
            <a:extLst>
              <a:ext uri="{FF2B5EF4-FFF2-40B4-BE49-F238E27FC236}">
                <a16:creationId xmlns:a16="http://schemas.microsoft.com/office/drawing/2014/main" id="{C3E9BF85-EE9B-D196-1757-26891D91A20A}"/>
              </a:ext>
            </a:extLst>
          </p:cNvPr>
          <p:cNvGraphicFramePr>
            <a:graphicFrameLocks noGrp="1"/>
          </p:cNvGraphicFramePr>
          <p:nvPr>
            <p:ph idx="1"/>
            <p:extLst>
              <p:ext uri="{D42A27DB-BD31-4B8C-83A1-F6EECF244321}">
                <p14:modId xmlns:p14="http://schemas.microsoft.com/office/powerpoint/2010/main" val="704123927"/>
              </p:ext>
            </p:extLst>
          </p:nvPr>
        </p:nvGraphicFramePr>
        <p:xfrm>
          <a:off x="609600" y="1945640"/>
          <a:ext cx="10972797" cy="296672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621742723"/>
                    </a:ext>
                  </a:extLst>
                </a:gridCol>
                <a:gridCol w="3657599">
                  <a:extLst>
                    <a:ext uri="{9D8B030D-6E8A-4147-A177-3AD203B41FA5}">
                      <a16:colId xmlns:a16="http://schemas.microsoft.com/office/drawing/2014/main" val="205622151"/>
                    </a:ext>
                  </a:extLst>
                </a:gridCol>
                <a:gridCol w="3657599">
                  <a:extLst>
                    <a:ext uri="{9D8B030D-6E8A-4147-A177-3AD203B41FA5}">
                      <a16:colId xmlns:a16="http://schemas.microsoft.com/office/drawing/2014/main" val="3600314221"/>
                    </a:ext>
                  </a:extLst>
                </a:gridCol>
              </a:tblGrid>
              <a:tr h="370840">
                <a:tc>
                  <a:txBody>
                    <a:bodyPr/>
                    <a:lstStyle/>
                    <a:p>
                      <a:pPr algn="ctr"/>
                      <a:r>
                        <a:rPr lang="en-US" dirty="0">
                          <a:solidFill>
                            <a:schemeClr val="tx1"/>
                          </a:solidFill>
                        </a:rPr>
                        <a:t>MEDLINE</a:t>
                      </a:r>
                    </a:p>
                  </a:txBody>
                  <a:tcPr/>
                </a:tc>
                <a:tc>
                  <a:txBody>
                    <a:bodyPr/>
                    <a:lstStyle/>
                    <a:p>
                      <a:pPr algn="ctr"/>
                      <a:r>
                        <a:rPr lang="en-US" dirty="0">
                          <a:solidFill>
                            <a:schemeClr val="tx1"/>
                          </a:solidFill>
                        </a:rPr>
                        <a:t>Requirement</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2701114617"/>
                  </a:ext>
                </a:extLst>
              </a:tr>
              <a:tr h="370840">
                <a:tc>
                  <a:txBody>
                    <a:bodyPr/>
                    <a:lstStyle/>
                    <a:p>
                      <a:pPr algn="ctr"/>
                      <a:r>
                        <a:rPr lang="en-US" dirty="0"/>
                        <a:t>40</a:t>
                      </a:r>
                    </a:p>
                  </a:txBody>
                  <a:tcPr/>
                </a:tc>
                <a:tc>
                  <a:txBody>
                    <a:bodyPr/>
                    <a:lstStyle/>
                    <a:p>
                      <a:pPr algn="ctr"/>
                      <a:r>
                        <a:rPr lang="en-US" dirty="0"/>
                        <a:t>Minimum PR article number</a:t>
                      </a:r>
                    </a:p>
                  </a:txBody>
                  <a:tcPr/>
                </a:tc>
                <a:tc>
                  <a:txBody>
                    <a:bodyPr/>
                    <a:lstStyle/>
                    <a:p>
                      <a:pPr algn="ctr"/>
                      <a:r>
                        <a:rPr lang="en-US" dirty="0"/>
                        <a:t>25</a:t>
                      </a:r>
                    </a:p>
                  </a:txBody>
                  <a:tcPr/>
                </a:tc>
                <a:extLst>
                  <a:ext uri="{0D108BD9-81ED-4DB2-BD59-A6C34878D82A}">
                    <a16:rowId xmlns:a16="http://schemas.microsoft.com/office/drawing/2014/main" val="2746988101"/>
                  </a:ext>
                </a:extLst>
              </a:tr>
              <a:tr h="370840">
                <a:tc>
                  <a:txBody>
                    <a:bodyPr/>
                    <a:lstStyle/>
                    <a:p>
                      <a:pPr algn="ctr"/>
                      <a:r>
                        <a:rPr lang="en-US" dirty="0"/>
                        <a:t>English titles &amp; abstracts</a:t>
                      </a:r>
                    </a:p>
                  </a:txBody>
                  <a:tcPr/>
                </a:tc>
                <a:tc>
                  <a:txBody>
                    <a:bodyPr/>
                    <a:lstStyle/>
                    <a:p>
                      <a:pPr algn="ctr"/>
                      <a:r>
                        <a:rPr lang="en-US" dirty="0"/>
                        <a:t>Language requirements</a:t>
                      </a:r>
                    </a:p>
                  </a:txBody>
                  <a:tcPr/>
                </a:tc>
                <a:tc>
                  <a:txBody>
                    <a:bodyPr/>
                    <a:lstStyle/>
                    <a:p>
                      <a:pPr algn="ctr"/>
                      <a:r>
                        <a:rPr lang="en-US" dirty="0"/>
                        <a:t>Full-text English or Spanish</a:t>
                      </a:r>
                    </a:p>
                  </a:txBody>
                  <a:tcPr/>
                </a:tc>
                <a:extLst>
                  <a:ext uri="{0D108BD9-81ED-4DB2-BD59-A6C34878D82A}">
                    <a16:rowId xmlns:a16="http://schemas.microsoft.com/office/drawing/2014/main" val="2678074980"/>
                  </a:ext>
                </a:extLst>
              </a:tr>
              <a:tr h="370840">
                <a:tc>
                  <a:txBody>
                    <a:bodyPr/>
                    <a:lstStyle/>
                    <a:p>
                      <a:pPr algn="ctr"/>
                      <a:r>
                        <a:rPr lang="en-US" dirty="0"/>
                        <a:t>Yes</a:t>
                      </a:r>
                    </a:p>
                  </a:txBody>
                  <a:tcPr/>
                </a:tc>
                <a:tc>
                  <a:txBody>
                    <a:bodyPr/>
                    <a:lstStyle/>
                    <a:p>
                      <a:pPr algn="ctr"/>
                      <a:r>
                        <a:rPr lang="en-US" dirty="0"/>
                        <a:t>Registered ISSN</a:t>
                      </a:r>
                    </a:p>
                  </a:txBody>
                  <a:tcPr/>
                </a:tc>
                <a:tc>
                  <a:txBody>
                    <a:bodyPr/>
                    <a:lstStyle/>
                    <a:p>
                      <a:pPr algn="ctr"/>
                      <a:r>
                        <a:rPr lang="en-US" dirty="0"/>
                        <a:t>Yes</a:t>
                      </a:r>
                    </a:p>
                  </a:txBody>
                  <a:tcPr/>
                </a:tc>
                <a:extLst>
                  <a:ext uri="{0D108BD9-81ED-4DB2-BD59-A6C34878D82A}">
                    <a16:rowId xmlns:a16="http://schemas.microsoft.com/office/drawing/2014/main" val="1649025994"/>
                  </a:ext>
                </a:extLst>
              </a:tr>
              <a:tr h="370840">
                <a:tc>
                  <a:txBody>
                    <a:bodyPr/>
                    <a:lstStyle/>
                    <a:p>
                      <a:pPr algn="ctr"/>
                      <a:r>
                        <a:rPr lang="en-US" dirty="0"/>
                        <a:t>Yes</a:t>
                      </a:r>
                    </a:p>
                  </a:txBody>
                  <a:tcPr/>
                </a:tc>
                <a:tc>
                  <a:txBody>
                    <a:bodyPr/>
                    <a:lstStyle/>
                    <a:p>
                      <a:pPr algn="ctr"/>
                      <a:r>
                        <a:rPr lang="en-US" dirty="0"/>
                        <a:t>Able to provide access</a:t>
                      </a:r>
                    </a:p>
                  </a:txBody>
                  <a:tcPr/>
                </a:tc>
                <a:tc>
                  <a:txBody>
                    <a:bodyPr/>
                    <a:lstStyle/>
                    <a:p>
                      <a:pPr algn="ctr"/>
                      <a:r>
                        <a:rPr lang="en-US" dirty="0"/>
                        <a:t>Yes</a:t>
                      </a:r>
                    </a:p>
                  </a:txBody>
                  <a:tcPr/>
                </a:tc>
                <a:extLst>
                  <a:ext uri="{0D108BD9-81ED-4DB2-BD59-A6C34878D82A}">
                    <a16:rowId xmlns:a16="http://schemas.microsoft.com/office/drawing/2014/main" val="1980734181"/>
                  </a:ext>
                </a:extLst>
              </a:tr>
              <a:tr h="370840">
                <a:tc>
                  <a:txBody>
                    <a:bodyPr/>
                    <a:lstStyle/>
                    <a:p>
                      <a:pPr algn="ctr"/>
                      <a:r>
                        <a:rPr lang="en-US" dirty="0"/>
                        <a:t>12 Months</a:t>
                      </a:r>
                    </a:p>
                  </a:txBody>
                  <a:tcPr/>
                </a:tc>
                <a:tc>
                  <a:txBody>
                    <a:bodyPr/>
                    <a:lstStyle/>
                    <a:p>
                      <a:pPr algn="ctr"/>
                      <a:r>
                        <a:rPr lang="en-US" dirty="0"/>
                        <a:t>Minimum time publishing</a:t>
                      </a:r>
                    </a:p>
                  </a:txBody>
                  <a:tcPr/>
                </a:tc>
                <a:tc>
                  <a:txBody>
                    <a:bodyPr/>
                    <a:lstStyle/>
                    <a:p>
                      <a:pPr algn="ctr"/>
                      <a:r>
                        <a:rPr lang="en-US" dirty="0"/>
                        <a:t>No requirement</a:t>
                      </a:r>
                    </a:p>
                  </a:txBody>
                  <a:tcPr/>
                </a:tc>
                <a:extLst>
                  <a:ext uri="{0D108BD9-81ED-4DB2-BD59-A6C34878D82A}">
                    <a16:rowId xmlns:a16="http://schemas.microsoft.com/office/drawing/2014/main" val="2559219574"/>
                  </a:ext>
                </a:extLst>
              </a:tr>
              <a:tr h="370840">
                <a:tc>
                  <a:txBody>
                    <a:bodyPr/>
                    <a:lstStyle/>
                    <a:p>
                      <a:pPr algn="ctr"/>
                      <a:r>
                        <a:rPr lang="en-US" dirty="0"/>
                        <a:t>Yes</a:t>
                      </a:r>
                    </a:p>
                  </a:txBody>
                  <a:tcPr/>
                </a:tc>
                <a:tc>
                  <a:txBody>
                    <a:bodyPr/>
                    <a:lstStyle/>
                    <a:p>
                      <a:pPr algn="ctr"/>
                      <a:r>
                        <a:rPr lang="en-US" dirty="0"/>
                        <a:t>Biomedical subject</a:t>
                      </a:r>
                    </a:p>
                  </a:txBody>
                  <a:tcPr/>
                </a:tc>
                <a:tc>
                  <a:txBody>
                    <a:bodyPr/>
                    <a:lstStyle/>
                    <a:p>
                      <a:pPr algn="ctr"/>
                      <a:r>
                        <a:rPr lang="en-US" dirty="0"/>
                        <a:t>Yes</a:t>
                      </a:r>
                    </a:p>
                  </a:txBody>
                  <a:tcPr/>
                </a:tc>
                <a:extLst>
                  <a:ext uri="{0D108BD9-81ED-4DB2-BD59-A6C34878D82A}">
                    <a16:rowId xmlns:a16="http://schemas.microsoft.com/office/drawing/2014/main" val="3561966680"/>
                  </a:ext>
                </a:extLst>
              </a:tr>
              <a:tr h="370840">
                <a:tc>
                  <a:txBody>
                    <a:bodyPr/>
                    <a:lstStyle/>
                    <a:p>
                      <a:pPr algn="ctr"/>
                      <a:r>
                        <a:rPr lang="en-US" dirty="0"/>
                        <a:t>Yes</a:t>
                      </a:r>
                    </a:p>
                  </a:txBody>
                  <a:tcPr/>
                </a:tc>
                <a:tc>
                  <a:txBody>
                    <a:bodyPr/>
                    <a:lstStyle/>
                    <a:p>
                      <a:pPr algn="ctr"/>
                      <a:r>
                        <a:rPr lang="en-US" dirty="0"/>
                        <a:t>Publisher 2-year history</a:t>
                      </a:r>
                    </a:p>
                  </a:txBody>
                  <a:tcPr/>
                </a:tc>
                <a:tc>
                  <a:txBody>
                    <a:bodyPr/>
                    <a:lstStyle/>
                    <a:p>
                      <a:pPr algn="ctr"/>
                      <a:r>
                        <a:rPr lang="en-US" dirty="0"/>
                        <a:t>Yes</a:t>
                      </a:r>
                    </a:p>
                  </a:txBody>
                  <a:tcPr/>
                </a:tc>
                <a:extLst>
                  <a:ext uri="{0D108BD9-81ED-4DB2-BD59-A6C34878D82A}">
                    <a16:rowId xmlns:a16="http://schemas.microsoft.com/office/drawing/2014/main" val="2413954776"/>
                  </a:ext>
                </a:extLst>
              </a:tr>
            </a:tbl>
          </a:graphicData>
        </a:graphic>
      </p:graphicFrame>
      <p:sp>
        <p:nvSpPr>
          <p:cNvPr id="4" name="Slide Number Placeholder 3">
            <a:extLst>
              <a:ext uri="{FF2B5EF4-FFF2-40B4-BE49-F238E27FC236}">
                <a16:creationId xmlns:a16="http://schemas.microsoft.com/office/drawing/2014/main" id="{B05C8508-A115-CC2D-C26E-252D0E8E3DA7}"/>
              </a:ext>
            </a:extLst>
          </p:cNvPr>
          <p:cNvSpPr>
            <a:spLocks noGrp="1"/>
          </p:cNvSpPr>
          <p:nvPr>
            <p:ph type="sldNum" sz="quarter" idx="10"/>
          </p:nvPr>
        </p:nvSpPr>
        <p:spPr/>
        <p:txBody>
          <a:bodyPr/>
          <a:lstStyle/>
          <a:p>
            <a:fld id="{0CD6EC8B-9E95-4567-92FB-64514F577C9E}" type="slidenum">
              <a:rPr lang="en-US" smtClean="0"/>
              <a:pPr/>
              <a:t>22</a:t>
            </a:fld>
            <a:endParaRPr lang="en-US"/>
          </a:p>
        </p:txBody>
      </p:sp>
    </p:spTree>
    <p:extLst>
      <p:ext uri="{BB962C8B-B14F-4D97-AF65-F5344CB8AC3E}">
        <p14:creationId xmlns:p14="http://schemas.microsoft.com/office/powerpoint/2010/main" val="3176903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a:xfrm>
            <a:off x="609600" y="274638"/>
            <a:ext cx="10972800" cy="1655762"/>
          </a:xfrm>
        </p:spPr>
        <p:txBody>
          <a:bodyPr>
            <a:normAutofit/>
          </a:bodyPr>
          <a:lstStyle/>
          <a:p>
            <a:r>
              <a:rPr lang="en-US" dirty="0">
                <a:latin typeface="Verdana"/>
                <a:ea typeface="Verdana"/>
              </a:rPr>
              <a:t>Review Process for MEDLINE and PMC: </a:t>
            </a:r>
            <a:r>
              <a:rPr lang="en-US" dirty="0"/>
              <a:t>Scientific Quality Review</a:t>
            </a:r>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dirty="0"/>
              <a:t>Initial application screening</a:t>
            </a:r>
          </a:p>
          <a:p>
            <a:pPr marL="514350" indent="-514350">
              <a:buFont typeface="+mj-lt"/>
              <a:buAutoNum type="arabicPeriod"/>
            </a:pPr>
            <a:r>
              <a:rPr lang="en-US" b="1" dirty="0"/>
              <a:t>Scientific Quality Review</a:t>
            </a:r>
          </a:p>
          <a:p>
            <a:pPr marL="514350" indent="-514350">
              <a:buFont typeface="+mj-lt"/>
              <a:buAutoNum type="arabicPeriod"/>
            </a:pPr>
            <a:r>
              <a:rPr lang="en-US"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23</a:t>
            </a:fld>
            <a:endParaRPr lang="en-US"/>
          </a:p>
        </p:txBody>
      </p:sp>
    </p:spTree>
    <p:extLst>
      <p:ext uri="{BB962C8B-B14F-4D97-AF65-F5344CB8AC3E}">
        <p14:creationId xmlns:p14="http://schemas.microsoft.com/office/powerpoint/2010/main" val="2928069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587D-0E62-1302-7347-BB47C71D7054}"/>
              </a:ext>
            </a:extLst>
          </p:cNvPr>
          <p:cNvSpPr>
            <a:spLocks noGrp="1"/>
          </p:cNvSpPr>
          <p:nvPr>
            <p:ph type="title"/>
          </p:nvPr>
        </p:nvSpPr>
        <p:spPr/>
        <p:txBody>
          <a:bodyPr/>
          <a:lstStyle/>
          <a:p>
            <a:r>
              <a:rPr lang="en-US" dirty="0"/>
              <a:t>External Reviewers </a:t>
            </a:r>
          </a:p>
        </p:txBody>
      </p:sp>
      <p:sp>
        <p:nvSpPr>
          <p:cNvPr id="4" name="Slide Number Placeholder 3">
            <a:extLst>
              <a:ext uri="{FF2B5EF4-FFF2-40B4-BE49-F238E27FC236}">
                <a16:creationId xmlns:a16="http://schemas.microsoft.com/office/drawing/2014/main" id="{ABADA9A0-4AED-13C9-90C8-4F2020CAD294}"/>
              </a:ext>
            </a:extLst>
          </p:cNvPr>
          <p:cNvSpPr>
            <a:spLocks noGrp="1"/>
          </p:cNvSpPr>
          <p:nvPr>
            <p:ph type="sldNum" sz="quarter" idx="10"/>
          </p:nvPr>
        </p:nvSpPr>
        <p:spPr/>
        <p:txBody>
          <a:bodyPr/>
          <a:lstStyle/>
          <a:p>
            <a:fld id="{0CD6EC8B-9E95-4567-92FB-64514F577C9E}" type="slidenum">
              <a:rPr lang="en-US" smtClean="0"/>
              <a:pPr/>
              <a:t>24</a:t>
            </a:fld>
            <a:endParaRPr lang="en-US" dirty="0"/>
          </a:p>
        </p:txBody>
      </p:sp>
      <p:sp>
        <p:nvSpPr>
          <p:cNvPr id="7" name="Text Placeholder 6">
            <a:extLst>
              <a:ext uri="{FF2B5EF4-FFF2-40B4-BE49-F238E27FC236}">
                <a16:creationId xmlns:a16="http://schemas.microsoft.com/office/drawing/2014/main" id="{F214EF92-E983-9EE5-9B93-F72E06ADC008}"/>
              </a:ext>
            </a:extLst>
          </p:cNvPr>
          <p:cNvSpPr>
            <a:spLocks noGrp="1"/>
          </p:cNvSpPr>
          <p:nvPr>
            <p:ph type="body" idx="1"/>
          </p:nvPr>
        </p:nvSpPr>
        <p:spPr>
          <a:xfrm>
            <a:off x="609600" y="1535113"/>
            <a:ext cx="5414432" cy="639762"/>
          </a:xfrm>
          <a:solidFill>
            <a:srgbClr val="20558A"/>
          </a:solidFill>
        </p:spPr>
        <p:txBody>
          <a:bodyPr/>
          <a:lstStyle/>
          <a:p>
            <a:pPr algn="ctr"/>
            <a:r>
              <a:rPr lang="en-US">
                <a:solidFill>
                  <a:schemeClr val="bg1"/>
                </a:solidFill>
              </a:rPr>
              <a:t>MEDLINE</a:t>
            </a:r>
          </a:p>
        </p:txBody>
      </p:sp>
      <p:sp>
        <p:nvSpPr>
          <p:cNvPr id="8" name="Content Placeholder 7">
            <a:extLst>
              <a:ext uri="{FF2B5EF4-FFF2-40B4-BE49-F238E27FC236}">
                <a16:creationId xmlns:a16="http://schemas.microsoft.com/office/drawing/2014/main" id="{D5A7F01A-B788-E7F7-6369-88D262085B0B}"/>
              </a:ext>
            </a:extLst>
          </p:cNvPr>
          <p:cNvSpPr>
            <a:spLocks noGrp="1"/>
          </p:cNvSpPr>
          <p:nvPr>
            <p:ph sz="half" idx="2"/>
          </p:nvPr>
        </p:nvSpPr>
        <p:spPr>
          <a:ln>
            <a:solidFill>
              <a:schemeClr val="tx1"/>
            </a:solidFill>
          </a:ln>
        </p:spPr>
        <p:txBody>
          <a:bodyPr vert="horz" lIns="91440" tIns="45720" rIns="91440" bIns="45720" rtlCol="0" anchor="t">
            <a:normAutofit lnSpcReduction="10000"/>
          </a:bodyPr>
          <a:lstStyle/>
          <a:p>
            <a:r>
              <a:rPr lang="en-US" dirty="0">
                <a:latin typeface="Verdana"/>
                <a:ea typeface="Verdana"/>
              </a:rPr>
              <a:t>LSTRC (Literature Selection Technical Review Committee)</a:t>
            </a:r>
          </a:p>
          <a:p>
            <a:endParaRPr lang="en-US" dirty="0"/>
          </a:p>
          <a:p>
            <a:r>
              <a:rPr lang="en-US" dirty="0">
                <a:latin typeface="Verdana"/>
                <a:ea typeface="Verdana"/>
              </a:rPr>
              <a:t>15 members meet 3 times/year</a:t>
            </a:r>
          </a:p>
          <a:p>
            <a:endParaRPr lang="en-US" dirty="0"/>
          </a:p>
          <a:p>
            <a:r>
              <a:rPr lang="en-US" dirty="0">
                <a:latin typeface="Verdana"/>
                <a:ea typeface="Verdana"/>
              </a:rPr>
              <a:t>Includes medical librarians and scientists</a:t>
            </a:r>
          </a:p>
          <a:p>
            <a:endParaRPr lang="en-US" dirty="0"/>
          </a:p>
          <a:p>
            <a:r>
              <a:rPr lang="en-US" dirty="0">
                <a:latin typeface="Verdana"/>
                <a:ea typeface="Verdana"/>
              </a:rPr>
              <a:t>~300 applications per year* </a:t>
            </a:r>
            <a:endParaRPr lang="en-US" dirty="0"/>
          </a:p>
          <a:p>
            <a:endParaRPr lang="en-US" dirty="0"/>
          </a:p>
        </p:txBody>
      </p:sp>
      <p:sp>
        <p:nvSpPr>
          <p:cNvPr id="9" name="Text Placeholder 8">
            <a:extLst>
              <a:ext uri="{FF2B5EF4-FFF2-40B4-BE49-F238E27FC236}">
                <a16:creationId xmlns:a16="http://schemas.microsoft.com/office/drawing/2014/main" id="{676A0210-97A8-45FC-9AA3-EA381726AB23}"/>
              </a:ext>
            </a:extLst>
          </p:cNvPr>
          <p:cNvSpPr>
            <a:spLocks noGrp="1"/>
          </p:cNvSpPr>
          <p:nvPr>
            <p:ph type="body" sz="quarter" idx="3"/>
          </p:nvPr>
        </p:nvSpPr>
        <p:spPr>
          <a:xfrm>
            <a:off x="6193368" y="1535113"/>
            <a:ext cx="5414432" cy="639762"/>
          </a:xfrm>
          <a:solidFill>
            <a:srgbClr val="44633F"/>
          </a:solidFill>
        </p:spPr>
        <p:txBody>
          <a:bodyPr/>
          <a:lstStyle/>
          <a:p>
            <a:pPr algn="ctr"/>
            <a:r>
              <a:rPr lang="en-US">
                <a:solidFill>
                  <a:schemeClr val="bg1"/>
                </a:solidFill>
              </a:rPr>
              <a:t>PMC</a:t>
            </a:r>
          </a:p>
        </p:txBody>
      </p:sp>
      <p:sp>
        <p:nvSpPr>
          <p:cNvPr id="10" name="Content Placeholder 9">
            <a:extLst>
              <a:ext uri="{FF2B5EF4-FFF2-40B4-BE49-F238E27FC236}">
                <a16:creationId xmlns:a16="http://schemas.microsoft.com/office/drawing/2014/main" id="{66C14FDE-465B-1B27-26FD-2000A716D4B2}"/>
              </a:ext>
            </a:extLst>
          </p:cNvPr>
          <p:cNvSpPr>
            <a:spLocks noGrp="1"/>
          </p:cNvSpPr>
          <p:nvPr>
            <p:ph sz="quarter" idx="4"/>
          </p:nvPr>
        </p:nvSpPr>
        <p:spPr>
          <a:ln>
            <a:solidFill>
              <a:schemeClr val="tx1"/>
            </a:solidFill>
          </a:ln>
        </p:spPr>
        <p:txBody>
          <a:bodyPr vert="horz" lIns="91440" tIns="45720" rIns="91440" bIns="45720" rtlCol="0" anchor="t">
            <a:normAutofit lnSpcReduction="10000"/>
          </a:bodyPr>
          <a:lstStyle/>
          <a:p>
            <a:r>
              <a:rPr lang="en-US" dirty="0"/>
              <a:t>2 expert consultants, including a medical librarian and scientist</a:t>
            </a:r>
          </a:p>
          <a:p>
            <a:endParaRPr lang="en-US" dirty="0"/>
          </a:p>
          <a:p>
            <a:r>
              <a:rPr lang="en-US" dirty="0"/>
              <a:t>Many are former LSTRC members</a:t>
            </a:r>
          </a:p>
          <a:p>
            <a:pPr marL="0" indent="0">
              <a:buNone/>
            </a:pPr>
            <a:endParaRPr lang="en-US" dirty="0"/>
          </a:p>
          <a:p>
            <a:r>
              <a:rPr lang="en-US" dirty="0">
                <a:latin typeface="Verdana"/>
                <a:ea typeface="Verdana"/>
              </a:rPr>
              <a:t>~500 applications per year</a:t>
            </a:r>
          </a:p>
          <a:p>
            <a:pPr lvl="1"/>
            <a:r>
              <a:rPr lang="en-US" dirty="0"/>
              <a:t>based on 3-year average</a:t>
            </a:r>
          </a:p>
          <a:p>
            <a:endParaRPr lang="en-US" dirty="0"/>
          </a:p>
          <a:p>
            <a:endParaRPr lang="en-US" dirty="0"/>
          </a:p>
        </p:txBody>
      </p:sp>
    </p:spTree>
    <p:extLst>
      <p:ext uri="{BB962C8B-B14F-4D97-AF65-F5344CB8AC3E}">
        <p14:creationId xmlns:p14="http://schemas.microsoft.com/office/powerpoint/2010/main" val="3534746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F8A1E-6AFD-125D-0470-BEF550A6B727}"/>
              </a:ext>
            </a:extLst>
          </p:cNvPr>
          <p:cNvSpPr>
            <a:spLocks noGrp="1"/>
          </p:cNvSpPr>
          <p:nvPr>
            <p:ph type="title"/>
          </p:nvPr>
        </p:nvSpPr>
        <p:spPr/>
        <p:txBody>
          <a:bodyPr/>
          <a:lstStyle/>
          <a:p>
            <a:r>
              <a:rPr lang="en-US" dirty="0">
                <a:latin typeface="Verdana"/>
                <a:ea typeface="Verdana"/>
              </a:rPr>
              <a:t>Scientific Quality Review</a:t>
            </a:r>
            <a:endParaRPr lang="en-US" dirty="0"/>
          </a:p>
        </p:txBody>
      </p:sp>
      <p:graphicFrame>
        <p:nvGraphicFramePr>
          <p:cNvPr id="5" name="Table 5">
            <a:extLst>
              <a:ext uri="{FF2B5EF4-FFF2-40B4-BE49-F238E27FC236}">
                <a16:creationId xmlns:a16="http://schemas.microsoft.com/office/drawing/2014/main" id="{CD46F960-2305-9BA8-BD20-0B428731F815}"/>
              </a:ext>
            </a:extLst>
          </p:cNvPr>
          <p:cNvGraphicFramePr>
            <a:graphicFrameLocks noGrp="1"/>
          </p:cNvGraphicFramePr>
          <p:nvPr>
            <p:ph idx="1"/>
            <p:extLst>
              <p:ext uri="{D42A27DB-BD31-4B8C-83A1-F6EECF244321}">
                <p14:modId xmlns:p14="http://schemas.microsoft.com/office/powerpoint/2010/main" val="2057998281"/>
              </p:ext>
            </p:extLst>
          </p:nvPr>
        </p:nvGraphicFramePr>
        <p:xfrm>
          <a:off x="482600" y="1701800"/>
          <a:ext cx="10972797" cy="370840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4100772731"/>
                    </a:ext>
                  </a:extLst>
                </a:gridCol>
                <a:gridCol w="3657599">
                  <a:extLst>
                    <a:ext uri="{9D8B030D-6E8A-4147-A177-3AD203B41FA5}">
                      <a16:colId xmlns:a16="http://schemas.microsoft.com/office/drawing/2014/main" val="1502621328"/>
                    </a:ext>
                  </a:extLst>
                </a:gridCol>
                <a:gridCol w="3657599">
                  <a:extLst>
                    <a:ext uri="{9D8B030D-6E8A-4147-A177-3AD203B41FA5}">
                      <a16:colId xmlns:a16="http://schemas.microsoft.com/office/drawing/2014/main" val="1751499548"/>
                    </a:ext>
                  </a:extLst>
                </a:gridCol>
              </a:tblGrid>
              <a:tr h="370840">
                <a:tc>
                  <a:txBody>
                    <a:bodyPr/>
                    <a:lstStyle/>
                    <a:p>
                      <a:endParaRPr lang="en-US"/>
                    </a:p>
                  </a:txBody>
                  <a:tcPr/>
                </a:tc>
                <a:tc>
                  <a:txBody>
                    <a:bodyPr/>
                    <a:lstStyle/>
                    <a:p>
                      <a:pPr algn="ctr"/>
                      <a:r>
                        <a:rPr lang="en-US" dirty="0">
                          <a:solidFill>
                            <a:schemeClr val="tx1"/>
                          </a:solidFill>
                        </a:rPr>
                        <a:t>MEDLINE</a:t>
                      </a:r>
                    </a:p>
                  </a:txBody>
                  <a:tcPr/>
                </a:tc>
                <a:tc>
                  <a:txBody>
                    <a:bodyPr/>
                    <a:lstStyle/>
                    <a:p>
                      <a:pPr algn="ctr"/>
                      <a:r>
                        <a:rPr lang="en-US" dirty="0">
                          <a:solidFill>
                            <a:schemeClr val="tx1"/>
                          </a:solidFill>
                        </a:rPr>
                        <a:t>PMC</a:t>
                      </a:r>
                    </a:p>
                  </a:txBody>
                  <a:tcPr/>
                </a:tc>
                <a:extLst>
                  <a:ext uri="{0D108BD9-81ED-4DB2-BD59-A6C34878D82A}">
                    <a16:rowId xmlns:a16="http://schemas.microsoft.com/office/drawing/2014/main" val="927473482"/>
                  </a:ext>
                </a:extLst>
              </a:tr>
              <a:tr h="370840">
                <a:tc>
                  <a:txBody>
                    <a:bodyPr/>
                    <a:lstStyle/>
                    <a:p>
                      <a:r>
                        <a:rPr lang="en-US" dirty="0"/>
                        <a:t>Scientific rigor</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3214869733"/>
                  </a:ext>
                </a:extLst>
              </a:tr>
              <a:tr h="370840">
                <a:tc>
                  <a:txBody>
                    <a:bodyPr/>
                    <a:lstStyle/>
                    <a:p>
                      <a:r>
                        <a:rPr lang="en-US" dirty="0"/>
                        <a:t>Editorial quality</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715870859"/>
                  </a:ext>
                </a:extLst>
              </a:tr>
              <a:tr h="370840">
                <a:tc>
                  <a:txBody>
                    <a:bodyPr/>
                    <a:lstStyle/>
                    <a:p>
                      <a:r>
                        <a:rPr lang="en-US" dirty="0"/>
                        <a:t>Detailed policies</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2408890863"/>
                  </a:ext>
                </a:extLst>
              </a:tr>
              <a:tr h="370840">
                <a:tc>
                  <a:txBody>
                    <a:bodyPr/>
                    <a:lstStyle/>
                    <a:p>
                      <a:r>
                        <a:rPr lang="en-US" dirty="0"/>
                        <a:t>Ethics policy enforcement</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941666781"/>
                  </a:ext>
                </a:extLst>
              </a:tr>
              <a:tr h="370840">
                <a:tc>
                  <a:txBody>
                    <a:bodyPr/>
                    <a:lstStyle/>
                    <a:p>
                      <a:r>
                        <a:rPr lang="en-US" dirty="0"/>
                        <a:t>Research significance</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3984762381"/>
                  </a:ext>
                </a:extLst>
              </a:tr>
              <a:tr h="370840">
                <a:tc>
                  <a:txBody>
                    <a:bodyPr/>
                    <a:lstStyle/>
                    <a:p>
                      <a:r>
                        <a:rPr lang="en-US" dirty="0"/>
                        <a:t>Journal impact</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4130448016"/>
                  </a:ext>
                </a:extLst>
              </a:tr>
              <a:tr h="370840">
                <a:tc>
                  <a:txBody>
                    <a:bodyPr/>
                    <a:lstStyle/>
                    <a:p>
                      <a:r>
                        <a:rPr lang="en-US" dirty="0"/>
                        <a:t>Website functionality</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2344608909"/>
                  </a:ext>
                </a:extLst>
              </a:tr>
              <a:tr h="370840">
                <a:tc>
                  <a:txBody>
                    <a:bodyPr/>
                    <a:lstStyle/>
                    <a:p>
                      <a:r>
                        <a:rPr lang="en-US" dirty="0"/>
                        <a:t>Impact factor</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1974210882"/>
                  </a:ext>
                </a:extLst>
              </a:tr>
              <a:tr h="370840">
                <a:tc>
                  <a:txBody>
                    <a:bodyPr/>
                    <a:lstStyle/>
                    <a:p>
                      <a:r>
                        <a:rPr lang="en-US" dirty="0"/>
                        <a:t>Indexing status</a:t>
                      </a:r>
                    </a:p>
                  </a:txBody>
                  <a:tcPr/>
                </a:tc>
                <a:tc>
                  <a:txBody>
                    <a:bodyPr/>
                    <a:lstStyle/>
                    <a:p>
                      <a:pPr algn="ctr"/>
                      <a:r>
                        <a:rPr lang="en-US" dirty="0"/>
                        <a:t>No</a:t>
                      </a:r>
                    </a:p>
                  </a:txBody>
                  <a:tcPr/>
                </a:tc>
                <a:tc>
                  <a:txBody>
                    <a:bodyPr/>
                    <a:lstStyle/>
                    <a:p>
                      <a:pPr algn="ctr"/>
                      <a:r>
                        <a:rPr lang="en-US" dirty="0"/>
                        <a:t>No</a:t>
                      </a:r>
                    </a:p>
                  </a:txBody>
                  <a:tcPr/>
                </a:tc>
                <a:extLst>
                  <a:ext uri="{0D108BD9-81ED-4DB2-BD59-A6C34878D82A}">
                    <a16:rowId xmlns:a16="http://schemas.microsoft.com/office/drawing/2014/main" val="3793168050"/>
                  </a:ext>
                </a:extLst>
              </a:tr>
            </a:tbl>
          </a:graphicData>
        </a:graphic>
      </p:graphicFrame>
      <p:sp>
        <p:nvSpPr>
          <p:cNvPr id="4" name="Slide Number Placeholder 3">
            <a:extLst>
              <a:ext uri="{FF2B5EF4-FFF2-40B4-BE49-F238E27FC236}">
                <a16:creationId xmlns:a16="http://schemas.microsoft.com/office/drawing/2014/main" id="{EF970EFE-2B12-10B0-A481-CAE03C85827D}"/>
              </a:ext>
            </a:extLst>
          </p:cNvPr>
          <p:cNvSpPr>
            <a:spLocks noGrp="1"/>
          </p:cNvSpPr>
          <p:nvPr>
            <p:ph type="sldNum" sz="quarter" idx="10"/>
          </p:nvPr>
        </p:nvSpPr>
        <p:spPr/>
        <p:txBody>
          <a:bodyPr/>
          <a:lstStyle/>
          <a:p>
            <a:fld id="{0CD6EC8B-9E95-4567-92FB-64514F577C9E}" type="slidenum">
              <a:rPr lang="en-US" smtClean="0"/>
              <a:pPr/>
              <a:t>25</a:t>
            </a:fld>
            <a:endParaRPr lang="en-US"/>
          </a:p>
        </p:txBody>
      </p:sp>
    </p:spTree>
    <p:extLst>
      <p:ext uri="{BB962C8B-B14F-4D97-AF65-F5344CB8AC3E}">
        <p14:creationId xmlns:p14="http://schemas.microsoft.com/office/powerpoint/2010/main" val="97528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00FD-85CA-973E-15D2-1A2D3B6DE035}"/>
              </a:ext>
            </a:extLst>
          </p:cNvPr>
          <p:cNvSpPr>
            <a:spLocks noGrp="1"/>
          </p:cNvSpPr>
          <p:nvPr>
            <p:ph type="title"/>
          </p:nvPr>
        </p:nvSpPr>
        <p:spPr>
          <a:xfrm>
            <a:off x="609599" y="274638"/>
            <a:ext cx="11142133" cy="1610606"/>
          </a:xfrm>
        </p:spPr>
        <p:txBody>
          <a:bodyPr>
            <a:normAutofit/>
          </a:bodyPr>
          <a:lstStyle/>
          <a:p>
            <a:r>
              <a:rPr lang="en-US" dirty="0">
                <a:latin typeface="Verdana"/>
                <a:ea typeface="Verdana"/>
              </a:rPr>
              <a:t>Review Process for MEDLINE and PMC: </a:t>
            </a:r>
            <a:r>
              <a:rPr lang="en-US" dirty="0"/>
              <a:t>Technical Requirements</a:t>
            </a:r>
          </a:p>
        </p:txBody>
      </p:sp>
      <p:sp>
        <p:nvSpPr>
          <p:cNvPr id="3" name="Content Placeholder 2">
            <a:extLst>
              <a:ext uri="{FF2B5EF4-FFF2-40B4-BE49-F238E27FC236}">
                <a16:creationId xmlns:a16="http://schemas.microsoft.com/office/drawing/2014/main" id="{610F42F5-CC90-5C1B-6545-94CF90237594}"/>
              </a:ext>
            </a:extLst>
          </p:cNvPr>
          <p:cNvSpPr>
            <a:spLocks noGrp="1"/>
          </p:cNvSpPr>
          <p:nvPr>
            <p:ph idx="1"/>
          </p:nvPr>
        </p:nvSpPr>
        <p:spPr>
          <a:xfrm>
            <a:off x="609600" y="2198513"/>
            <a:ext cx="10972800" cy="3321754"/>
          </a:xfrm>
        </p:spPr>
        <p:txBody>
          <a:bodyPr/>
          <a:lstStyle/>
          <a:p>
            <a:pPr marL="514350" indent="-514350">
              <a:buFont typeface="+mj-lt"/>
              <a:buAutoNum type="arabicPeriod"/>
            </a:pPr>
            <a:r>
              <a:rPr lang="en-US" dirty="0"/>
              <a:t>Journal publisher submits application</a:t>
            </a:r>
          </a:p>
          <a:p>
            <a:pPr marL="514350" indent="-514350">
              <a:buFont typeface="+mj-lt"/>
              <a:buAutoNum type="arabicPeriod"/>
            </a:pPr>
            <a:r>
              <a:rPr lang="en-US" dirty="0"/>
              <a:t>Initial application screening</a:t>
            </a:r>
          </a:p>
          <a:p>
            <a:pPr marL="514350" indent="-514350">
              <a:buFont typeface="+mj-lt"/>
              <a:buAutoNum type="arabicPeriod"/>
            </a:pPr>
            <a:r>
              <a:rPr lang="en-US" dirty="0"/>
              <a:t>Scientific Quality Review</a:t>
            </a:r>
          </a:p>
          <a:p>
            <a:pPr marL="514350" indent="-514350">
              <a:buFont typeface="+mj-lt"/>
              <a:buAutoNum type="arabicPeriod"/>
            </a:pPr>
            <a:r>
              <a:rPr lang="en-US" b="1" dirty="0"/>
              <a:t>Technical Requirements</a:t>
            </a:r>
          </a:p>
        </p:txBody>
      </p:sp>
      <p:sp>
        <p:nvSpPr>
          <p:cNvPr id="4" name="Slide Number Placeholder 3">
            <a:extLst>
              <a:ext uri="{FF2B5EF4-FFF2-40B4-BE49-F238E27FC236}">
                <a16:creationId xmlns:a16="http://schemas.microsoft.com/office/drawing/2014/main" id="{B6E47F12-B7F9-07AD-D9FA-421EB6853CE6}"/>
              </a:ext>
            </a:extLst>
          </p:cNvPr>
          <p:cNvSpPr>
            <a:spLocks noGrp="1"/>
          </p:cNvSpPr>
          <p:nvPr>
            <p:ph type="sldNum" sz="quarter" idx="10"/>
          </p:nvPr>
        </p:nvSpPr>
        <p:spPr/>
        <p:txBody>
          <a:bodyPr/>
          <a:lstStyle/>
          <a:p>
            <a:fld id="{0CD6EC8B-9E95-4567-92FB-64514F577C9E}" type="slidenum">
              <a:rPr lang="en-US" smtClean="0"/>
              <a:pPr/>
              <a:t>26</a:t>
            </a:fld>
            <a:endParaRPr lang="en-US"/>
          </a:p>
        </p:txBody>
      </p:sp>
    </p:spTree>
    <p:extLst>
      <p:ext uri="{BB962C8B-B14F-4D97-AF65-F5344CB8AC3E}">
        <p14:creationId xmlns:p14="http://schemas.microsoft.com/office/powerpoint/2010/main" val="4027983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C4ADE3-830E-46FF-B3C4-C3CD2C309104}"/>
              </a:ext>
            </a:extLst>
          </p:cNvPr>
          <p:cNvSpPr>
            <a:spLocks noGrp="1"/>
          </p:cNvSpPr>
          <p:nvPr>
            <p:ph type="title"/>
          </p:nvPr>
        </p:nvSpPr>
        <p:spPr>
          <a:xfrm>
            <a:off x="609600" y="274638"/>
            <a:ext cx="11263745" cy="1143000"/>
          </a:xfrm>
        </p:spPr>
        <p:txBody>
          <a:bodyPr>
            <a:normAutofit/>
          </a:bodyPr>
          <a:lstStyle/>
          <a:p>
            <a:r>
              <a:rPr lang="en-US" dirty="0">
                <a:latin typeface="+mj-lt"/>
                <a:ea typeface="Verdana"/>
                <a:cs typeface="Verdana"/>
              </a:rPr>
              <a:t>Monitoring Journals</a:t>
            </a:r>
            <a:endParaRPr lang="en-US" dirty="0">
              <a:latin typeface="+mj-lt"/>
              <a:cs typeface="Verdana"/>
            </a:endParaRPr>
          </a:p>
        </p:txBody>
      </p:sp>
      <p:sp>
        <p:nvSpPr>
          <p:cNvPr id="18" name="Text Placeholder 17">
            <a:extLst>
              <a:ext uri="{FF2B5EF4-FFF2-40B4-BE49-F238E27FC236}">
                <a16:creationId xmlns:a16="http://schemas.microsoft.com/office/drawing/2014/main" id="{6C80F5D5-93D2-4B7E-957C-48F1A9ABFE5C}"/>
              </a:ext>
            </a:extLst>
          </p:cNvPr>
          <p:cNvSpPr>
            <a:spLocks noGrp="1"/>
          </p:cNvSpPr>
          <p:nvPr>
            <p:ph idx="1"/>
          </p:nvPr>
        </p:nvSpPr>
        <p:spPr>
          <a:xfrm>
            <a:off x="609600" y="2006602"/>
            <a:ext cx="10972800" cy="3095976"/>
          </a:xfrm>
        </p:spPr>
        <p:txBody>
          <a:bodyPr vert="horz" lIns="91440" tIns="45720" rIns="91440" bIns="45720" rtlCol="0" anchor="t">
            <a:normAutofit/>
          </a:bodyPr>
          <a:lstStyle/>
          <a:p>
            <a:r>
              <a:rPr lang="en-US" dirty="0">
                <a:latin typeface="Calibri"/>
                <a:ea typeface="Verdana"/>
              </a:rPr>
              <a:t>Changes in journal policies and/or practices</a:t>
            </a:r>
          </a:p>
          <a:p>
            <a:pPr marL="0" indent="0">
              <a:buNone/>
            </a:pPr>
            <a:endParaRPr lang="en-US" dirty="0">
              <a:latin typeface="Calibri"/>
            </a:endParaRPr>
          </a:p>
          <a:p>
            <a:r>
              <a:rPr lang="en-US" dirty="0">
                <a:latin typeface="Calibri"/>
                <a:ea typeface="Verdana"/>
              </a:rPr>
              <a:t>Has verifiable and persistent  scientific or editorial quality concerns </a:t>
            </a:r>
            <a:endParaRPr lang="en-US" dirty="0"/>
          </a:p>
          <a:p>
            <a:endParaRPr lang="en-US" dirty="0"/>
          </a:p>
        </p:txBody>
      </p:sp>
      <p:sp>
        <p:nvSpPr>
          <p:cNvPr id="2" name="Slide Number Placeholder 1">
            <a:extLst>
              <a:ext uri="{FF2B5EF4-FFF2-40B4-BE49-F238E27FC236}">
                <a16:creationId xmlns:a16="http://schemas.microsoft.com/office/drawing/2014/main" id="{028EEDAC-AB97-AC99-B02B-085F12B30F49}"/>
              </a:ext>
            </a:extLst>
          </p:cNvPr>
          <p:cNvSpPr>
            <a:spLocks noGrp="1"/>
          </p:cNvSpPr>
          <p:nvPr>
            <p:ph type="sldNum" sz="quarter" idx="10"/>
          </p:nvPr>
        </p:nvSpPr>
        <p:spPr/>
        <p:txBody>
          <a:bodyPr/>
          <a:lstStyle/>
          <a:p>
            <a:fld id="{0CD6EC8B-9E95-4567-92FB-64514F577C9E}" type="slidenum">
              <a:rPr lang="en-US" smtClean="0"/>
              <a:pPr/>
              <a:t>27</a:t>
            </a:fld>
            <a:endParaRPr lang="en-US"/>
          </a:p>
        </p:txBody>
      </p:sp>
    </p:spTree>
    <p:extLst>
      <p:ext uri="{BB962C8B-B14F-4D97-AF65-F5344CB8AC3E}">
        <p14:creationId xmlns:p14="http://schemas.microsoft.com/office/powerpoint/2010/main" val="2073029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D7D3-6C81-CD70-39CF-E4A02CD1948D}"/>
              </a:ext>
            </a:extLst>
          </p:cNvPr>
          <p:cNvSpPr>
            <a:spLocks noGrp="1"/>
          </p:cNvSpPr>
          <p:nvPr>
            <p:ph type="title"/>
          </p:nvPr>
        </p:nvSpPr>
        <p:spPr/>
        <p:txBody>
          <a:bodyPr/>
          <a:lstStyle/>
          <a:p>
            <a:r>
              <a:rPr lang="en-US" dirty="0"/>
              <a:t>Finding a Journal’s Indexing Status</a:t>
            </a:r>
          </a:p>
        </p:txBody>
      </p:sp>
      <p:sp>
        <p:nvSpPr>
          <p:cNvPr id="4" name="Slide Number Placeholder 3">
            <a:extLst>
              <a:ext uri="{FF2B5EF4-FFF2-40B4-BE49-F238E27FC236}">
                <a16:creationId xmlns:a16="http://schemas.microsoft.com/office/drawing/2014/main" id="{614B6DA1-435D-9923-06E9-92012D2A7990}"/>
              </a:ext>
            </a:extLst>
          </p:cNvPr>
          <p:cNvSpPr>
            <a:spLocks noGrp="1"/>
          </p:cNvSpPr>
          <p:nvPr>
            <p:ph type="sldNum" sz="quarter" idx="10"/>
          </p:nvPr>
        </p:nvSpPr>
        <p:spPr/>
        <p:txBody>
          <a:bodyPr/>
          <a:lstStyle/>
          <a:p>
            <a:fld id="{0CD6EC8B-9E95-4567-92FB-64514F577C9E}" type="slidenum">
              <a:rPr lang="en-US" smtClean="0"/>
              <a:pPr/>
              <a:t>28</a:t>
            </a:fld>
            <a:endParaRPr lang="en-US"/>
          </a:p>
        </p:txBody>
      </p:sp>
      <p:sp>
        <p:nvSpPr>
          <p:cNvPr id="3" name="Content Placeholder 2">
            <a:extLst>
              <a:ext uri="{FF2B5EF4-FFF2-40B4-BE49-F238E27FC236}">
                <a16:creationId xmlns:a16="http://schemas.microsoft.com/office/drawing/2014/main" id="{52728F32-4D08-3CB2-8499-EC6BC95217A6}"/>
              </a:ext>
            </a:extLst>
          </p:cNvPr>
          <p:cNvSpPr>
            <a:spLocks noGrp="1"/>
          </p:cNvSpPr>
          <p:nvPr>
            <p:ph idx="1"/>
          </p:nvPr>
        </p:nvSpPr>
        <p:spPr>
          <a:xfrm>
            <a:off x="609600" y="2375706"/>
            <a:ext cx="10972800" cy="2659282"/>
          </a:xfrm>
        </p:spPr>
        <p:txBody>
          <a:bodyPr/>
          <a:lstStyle/>
          <a:p>
            <a:r>
              <a:rPr lang="en-US" dirty="0"/>
              <a:t>MEDLINE</a:t>
            </a:r>
          </a:p>
          <a:p>
            <a:r>
              <a:rPr lang="en-US" dirty="0"/>
              <a:t>PMC</a:t>
            </a:r>
          </a:p>
        </p:txBody>
      </p:sp>
    </p:spTree>
    <p:extLst>
      <p:ext uri="{BB962C8B-B14F-4D97-AF65-F5344CB8AC3E}">
        <p14:creationId xmlns:p14="http://schemas.microsoft.com/office/powerpoint/2010/main" val="3454331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BD38-F3B6-4D15-AD70-824D6BB0D7D2}"/>
              </a:ext>
            </a:extLst>
          </p:cNvPr>
          <p:cNvSpPr>
            <a:spLocks noGrp="1"/>
          </p:cNvSpPr>
          <p:nvPr>
            <p:ph type="title"/>
          </p:nvPr>
        </p:nvSpPr>
        <p:spPr/>
        <p:txBody>
          <a:bodyPr/>
          <a:lstStyle/>
          <a:p>
            <a:r>
              <a:rPr lang="en-US" dirty="0">
                <a:latin typeface="Verdana"/>
                <a:ea typeface="Verdana"/>
              </a:rPr>
              <a:t>Handout #6 Exercise:</a:t>
            </a:r>
          </a:p>
        </p:txBody>
      </p:sp>
      <p:sp>
        <p:nvSpPr>
          <p:cNvPr id="3" name="Content Placeholder 2">
            <a:extLst>
              <a:ext uri="{FF2B5EF4-FFF2-40B4-BE49-F238E27FC236}">
                <a16:creationId xmlns:a16="http://schemas.microsoft.com/office/drawing/2014/main" id="{DEF43A24-2333-4567-B225-84E05B19BD69}"/>
              </a:ext>
            </a:extLst>
          </p:cNvPr>
          <p:cNvSpPr>
            <a:spLocks noGrp="1"/>
          </p:cNvSpPr>
          <p:nvPr>
            <p:ph idx="1"/>
          </p:nvPr>
        </p:nvSpPr>
        <p:spPr>
          <a:xfrm>
            <a:off x="457200" y="1478916"/>
            <a:ext cx="11277600" cy="4267200"/>
          </a:xfrm>
        </p:spPr>
        <p:txBody>
          <a:bodyPr>
            <a:normAutofit/>
          </a:bodyPr>
          <a:lstStyle/>
          <a:p>
            <a:pPr marL="0" indent="0">
              <a:buNone/>
            </a:pPr>
            <a:r>
              <a:rPr lang="en-US" sz="2800"/>
              <a:t>What NLM Catalog search string retrieves records for all journals currently indexed in MEDLINE?</a:t>
            </a:r>
          </a:p>
          <a:p>
            <a:pPr marL="0" indent="0">
              <a:buNone/>
            </a:pPr>
            <a:endParaRPr lang="en-US" sz="2800"/>
          </a:p>
          <a:p>
            <a:pPr marL="0" indent="0">
              <a:buNone/>
            </a:pPr>
            <a:r>
              <a:rPr lang="en-US" sz="2800"/>
              <a:t>Follow these steps:</a:t>
            </a:r>
          </a:p>
          <a:p>
            <a:pPr marL="457200" indent="-457200">
              <a:buFont typeface="+mj-lt"/>
              <a:buAutoNum type="alphaLcPeriod"/>
            </a:pPr>
            <a:r>
              <a:rPr lang="en-US" sz="2800"/>
              <a:t>Search the Web for </a:t>
            </a:r>
            <a:r>
              <a:rPr lang="en-US" sz="2800" b="1"/>
              <a:t>NLM Catalog</a:t>
            </a:r>
          </a:p>
          <a:p>
            <a:pPr marL="457200" indent="-457200">
              <a:buFont typeface="+mj-lt"/>
              <a:buAutoNum type="alphaLcPeriod"/>
            </a:pPr>
            <a:r>
              <a:rPr lang="en-US" sz="2800"/>
              <a:t>Under NLM Catalog Tools, go to </a:t>
            </a:r>
            <a:r>
              <a:rPr lang="en-US" sz="2800" b="1"/>
              <a:t>Journals in NCBI Databases</a:t>
            </a:r>
          </a:p>
          <a:p>
            <a:pPr marL="457200" indent="-457200">
              <a:buFont typeface="+mj-lt"/>
              <a:buAutoNum type="alphaLcPeriod"/>
            </a:pPr>
            <a:r>
              <a:rPr lang="en-US" sz="2800"/>
              <a:t>Select </a:t>
            </a:r>
            <a:r>
              <a:rPr lang="en-US" sz="2800" b="1"/>
              <a:t>Journals currently indexed in MEDLINE</a:t>
            </a:r>
          </a:p>
        </p:txBody>
      </p:sp>
      <p:sp>
        <p:nvSpPr>
          <p:cNvPr id="4" name="Slide Number Placeholder 3">
            <a:extLst>
              <a:ext uri="{FF2B5EF4-FFF2-40B4-BE49-F238E27FC236}">
                <a16:creationId xmlns:a16="http://schemas.microsoft.com/office/drawing/2014/main" id="{D83AB985-1A3C-EF90-6CB7-2918462D4CEB}"/>
              </a:ext>
            </a:extLst>
          </p:cNvPr>
          <p:cNvSpPr>
            <a:spLocks noGrp="1"/>
          </p:cNvSpPr>
          <p:nvPr>
            <p:ph type="sldNum" sz="quarter" idx="10"/>
          </p:nvPr>
        </p:nvSpPr>
        <p:spPr/>
        <p:txBody>
          <a:bodyPr/>
          <a:lstStyle/>
          <a:p>
            <a:fld id="{0CD6EC8B-9E95-4567-92FB-64514F577C9E}" type="slidenum">
              <a:rPr lang="en-US" smtClean="0"/>
              <a:pPr/>
              <a:t>29</a:t>
            </a:fld>
            <a:endParaRPr lang="en-US"/>
          </a:p>
        </p:txBody>
      </p:sp>
    </p:spTree>
    <p:extLst>
      <p:ext uri="{BB962C8B-B14F-4D97-AF65-F5344CB8AC3E}">
        <p14:creationId xmlns:p14="http://schemas.microsoft.com/office/powerpoint/2010/main" val="117984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7BBDC00-3725-46AA-89C4-9AD315F9F8AF}"/>
              </a:ext>
            </a:extLst>
          </p:cNvPr>
          <p:cNvSpPr>
            <a:spLocks noGrp="1"/>
          </p:cNvSpPr>
          <p:nvPr>
            <p:ph type="title"/>
          </p:nvPr>
        </p:nvSpPr>
        <p:spPr/>
        <p:txBody>
          <a:bodyPr/>
          <a:lstStyle/>
          <a:p>
            <a:r>
              <a:rPr lang="en-US" dirty="0"/>
              <a:t>NLM Journal Records</a:t>
            </a:r>
          </a:p>
        </p:txBody>
      </p:sp>
      <p:sp>
        <p:nvSpPr>
          <p:cNvPr id="2" name="Content Placeholder 1">
            <a:extLst>
              <a:ext uri="{FF2B5EF4-FFF2-40B4-BE49-F238E27FC236}">
                <a16:creationId xmlns:a16="http://schemas.microsoft.com/office/drawing/2014/main" id="{4482C424-8C4B-2AE6-09FF-E00550F564C2}"/>
              </a:ext>
            </a:extLst>
          </p:cNvPr>
          <p:cNvSpPr>
            <a:spLocks noGrp="1"/>
          </p:cNvSpPr>
          <p:nvPr>
            <p:ph idx="1"/>
          </p:nvPr>
        </p:nvSpPr>
        <p:spPr/>
        <p:txBody>
          <a:bodyPr/>
          <a:lstStyle/>
          <a:p>
            <a:pPr marL="514350" indent="-514350">
              <a:buFont typeface="+mj-lt"/>
              <a:buAutoNum type="arabicPeriod"/>
            </a:pPr>
            <a:r>
              <a:rPr lang="en-US" dirty="0"/>
              <a:t>NLM Catalog contains the largest set of records</a:t>
            </a:r>
          </a:p>
          <a:p>
            <a:pPr marL="514350" indent="-514350">
              <a:buFont typeface="+mj-lt"/>
              <a:buAutoNum type="arabicPeriod"/>
            </a:pPr>
            <a:r>
              <a:rPr lang="en-US" dirty="0"/>
              <a:t>NLM Journals Collection is a subset of all catalog records</a:t>
            </a:r>
          </a:p>
          <a:p>
            <a:pPr marL="514350" indent="-514350">
              <a:buFont typeface="+mj-lt"/>
              <a:buAutoNum type="arabicPeriod"/>
            </a:pPr>
            <a:r>
              <a:rPr lang="en-US" dirty="0"/>
              <a:t>PubMed journals are a subset of the journal collection</a:t>
            </a:r>
          </a:p>
        </p:txBody>
      </p:sp>
      <p:sp>
        <p:nvSpPr>
          <p:cNvPr id="3" name="Slide Number Placeholder 2">
            <a:extLst>
              <a:ext uri="{FF2B5EF4-FFF2-40B4-BE49-F238E27FC236}">
                <a16:creationId xmlns:a16="http://schemas.microsoft.com/office/drawing/2014/main" id="{E69D9468-4C8C-C15B-63CB-7DF7D0EFDBC2}"/>
              </a:ext>
            </a:extLst>
          </p:cNvPr>
          <p:cNvSpPr>
            <a:spLocks noGrp="1"/>
          </p:cNvSpPr>
          <p:nvPr>
            <p:ph type="sldNum" sz="quarter" idx="10"/>
          </p:nvPr>
        </p:nvSpPr>
        <p:spPr/>
        <p:txBody>
          <a:bodyPr/>
          <a:lstStyle/>
          <a:p>
            <a:fld id="{0CD6EC8B-9E95-4567-92FB-64514F577C9E}" type="slidenum">
              <a:rPr lang="en-US" smtClean="0"/>
              <a:pPr/>
              <a:t>3</a:t>
            </a:fld>
            <a:endParaRPr lang="en-US"/>
          </a:p>
        </p:txBody>
      </p:sp>
    </p:spTree>
    <p:extLst>
      <p:ext uri="{BB962C8B-B14F-4D97-AF65-F5344CB8AC3E}">
        <p14:creationId xmlns:p14="http://schemas.microsoft.com/office/powerpoint/2010/main" val="3614940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E80EE-D52B-3200-D922-E1366ECD0B1F}"/>
              </a:ext>
            </a:extLst>
          </p:cNvPr>
          <p:cNvSpPr>
            <a:spLocks noGrp="1"/>
          </p:cNvSpPr>
          <p:nvPr>
            <p:ph type="title"/>
          </p:nvPr>
        </p:nvSpPr>
        <p:spPr/>
        <p:txBody>
          <a:bodyPr/>
          <a:lstStyle/>
          <a:p>
            <a:r>
              <a:rPr lang="en-US" dirty="0"/>
              <a:t>How to Find MEDLINE Journals</a:t>
            </a:r>
          </a:p>
        </p:txBody>
      </p:sp>
      <p:sp>
        <p:nvSpPr>
          <p:cNvPr id="3" name="Content Placeholder 2">
            <a:extLst>
              <a:ext uri="{FF2B5EF4-FFF2-40B4-BE49-F238E27FC236}">
                <a16:creationId xmlns:a16="http://schemas.microsoft.com/office/drawing/2014/main" id="{FC7467A8-F70E-117E-7CF5-1DE79600D0BB}"/>
              </a:ext>
            </a:extLst>
          </p:cNvPr>
          <p:cNvSpPr>
            <a:spLocks noGrp="1"/>
          </p:cNvSpPr>
          <p:nvPr>
            <p:ph idx="1"/>
          </p:nvPr>
        </p:nvSpPr>
        <p:spPr/>
        <p:txBody>
          <a:bodyPr/>
          <a:lstStyle/>
          <a:p>
            <a:pPr marL="514350" indent="-514350">
              <a:buFont typeface="+mj-lt"/>
              <a:buAutoNum type="arabicPeriod"/>
            </a:pPr>
            <a:r>
              <a:rPr lang="en-US" dirty="0"/>
              <a:t>Start at the NLM Catalog</a:t>
            </a:r>
          </a:p>
          <a:p>
            <a:pPr marL="514350" indent="-514350">
              <a:buFont typeface="+mj-lt"/>
              <a:buAutoNum type="arabicPeriod"/>
            </a:pPr>
            <a:r>
              <a:rPr lang="en-US" dirty="0"/>
              <a:t>Search for </a:t>
            </a:r>
            <a:r>
              <a:rPr lang="en-US" b="1" dirty="0"/>
              <a:t>currentlyindexed</a:t>
            </a:r>
          </a:p>
          <a:p>
            <a:pPr marL="514350" indent="-514350">
              <a:buFont typeface="+mj-lt"/>
              <a:buAutoNum type="arabicPeriod"/>
            </a:pPr>
            <a:r>
              <a:rPr lang="en-US" dirty="0"/>
              <a:t>Or you can use the filter on the left side </a:t>
            </a:r>
          </a:p>
          <a:p>
            <a:pPr marL="914400" lvl="1" indent="-514350">
              <a:buFont typeface="Arial" panose="020B0604020202020204" pitchFamily="34" charset="0"/>
              <a:buChar char="•"/>
            </a:pPr>
            <a:r>
              <a:rPr lang="en-US" dirty="0"/>
              <a:t>Journals currently indexed in MEDLINE</a:t>
            </a:r>
          </a:p>
        </p:txBody>
      </p:sp>
      <p:sp>
        <p:nvSpPr>
          <p:cNvPr id="4" name="Slide Number Placeholder 3">
            <a:extLst>
              <a:ext uri="{FF2B5EF4-FFF2-40B4-BE49-F238E27FC236}">
                <a16:creationId xmlns:a16="http://schemas.microsoft.com/office/drawing/2014/main" id="{AAD73D2D-EC00-95F4-B3D9-A984D33D0D04}"/>
              </a:ext>
            </a:extLst>
          </p:cNvPr>
          <p:cNvSpPr>
            <a:spLocks noGrp="1"/>
          </p:cNvSpPr>
          <p:nvPr>
            <p:ph type="sldNum" sz="quarter" idx="10"/>
          </p:nvPr>
        </p:nvSpPr>
        <p:spPr/>
        <p:txBody>
          <a:bodyPr/>
          <a:lstStyle/>
          <a:p>
            <a:fld id="{0CD6EC8B-9E95-4567-92FB-64514F577C9E}" type="slidenum">
              <a:rPr lang="en-US" smtClean="0"/>
              <a:pPr/>
              <a:t>30</a:t>
            </a:fld>
            <a:endParaRPr lang="en-US"/>
          </a:p>
        </p:txBody>
      </p:sp>
    </p:spTree>
    <p:extLst>
      <p:ext uri="{BB962C8B-B14F-4D97-AF65-F5344CB8AC3E}">
        <p14:creationId xmlns:p14="http://schemas.microsoft.com/office/powerpoint/2010/main" val="1136761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2815-5F0C-ECCF-EDBE-8144159FB4AB}"/>
              </a:ext>
            </a:extLst>
          </p:cNvPr>
          <p:cNvSpPr>
            <a:spLocks noGrp="1"/>
          </p:cNvSpPr>
          <p:nvPr>
            <p:ph type="title"/>
          </p:nvPr>
        </p:nvSpPr>
        <p:spPr/>
        <p:txBody>
          <a:bodyPr/>
          <a:lstStyle/>
          <a:p>
            <a:r>
              <a:rPr lang="en-US" dirty="0"/>
              <a:t>Handout Question #7 Exercise</a:t>
            </a:r>
          </a:p>
        </p:txBody>
      </p:sp>
      <p:sp>
        <p:nvSpPr>
          <p:cNvPr id="3" name="Content Placeholder 2">
            <a:extLst>
              <a:ext uri="{FF2B5EF4-FFF2-40B4-BE49-F238E27FC236}">
                <a16:creationId xmlns:a16="http://schemas.microsoft.com/office/drawing/2014/main" id="{E1D1089D-766B-8273-5961-4AE47F16CE8A}"/>
              </a:ext>
            </a:extLst>
          </p:cNvPr>
          <p:cNvSpPr>
            <a:spLocks noGrp="1"/>
          </p:cNvSpPr>
          <p:nvPr>
            <p:ph idx="1"/>
          </p:nvPr>
        </p:nvSpPr>
        <p:spPr/>
        <p:txBody>
          <a:bodyPr/>
          <a:lstStyle/>
          <a:p>
            <a:pPr marL="0" indent="0">
              <a:buNone/>
            </a:pPr>
            <a:r>
              <a:rPr lang="en-US"/>
              <a:t>What NLM Catalog filter limits your search to the journals currently being added to PubMed Central (PMC)?</a:t>
            </a:r>
          </a:p>
          <a:p>
            <a:pPr marL="0" indent="0">
              <a:buNone/>
            </a:pPr>
            <a:endParaRPr lang="en-US"/>
          </a:p>
          <a:p>
            <a:pPr marL="0" indent="0">
              <a:buNone/>
            </a:pPr>
            <a:r>
              <a:rPr lang="en-US"/>
              <a:t>Hint: </a:t>
            </a:r>
          </a:p>
          <a:p>
            <a:r>
              <a:rPr lang="en-US"/>
              <a:t>Click </a:t>
            </a:r>
            <a:r>
              <a:rPr lang="en-US" b="1"/>
              <a:t>show additional filters</a:t>
            </a:r>
          </a:p>
        </p:txBody>
      </p:sp>
      <p:sp>
        <p:nvSpPr>
          <p:cNvPr id="4" name="Slide Number Placeholder 3">
            <a:extLst>
              <a:ext uri="{FF2B5EF4-FFF2-40B4-BE49-F238E27FC236}">
                <a16:creationId xmlns:a16="http://schemas.microsoft.com/office/drawing/2014/main" id="{8E0D5FDA-67E5-8001-F603-6EE8EC3C8CE5}"/>
              </a:ext>
            </a:extLst>
          </p:cNvPr>
          <p:cNvSpPr>
            <a:spLocks noGrp="1"/>
          </p:cNvSpPr>
          <p:nvPr>
            <p:ph type="sldNum" sz="quarter" idx="10"/>
          </p:nvPr>
        </p:nvSpPr>
        <p:spPr/>
        <p:txBody>
          <a:bodyPr/>
          <a:lstStyle/>
          <a:p>
            <a:fld id="{0CD6EC8B-9E95-4567-92FB-64514F577C9E}" type="slidenum">
              <a:rPr lang="en-US" smtClean="0"/>
              <a:pPr/>
              <a:t>31</a:t>
            </a:fld>
            <a:endParaRPr lang="en-US"/>
          </a:p>
        </p:txBody>
      </p:sp>
    </p:spTree>
    <p:extLst>
      <p:ext uri="{BB962C8B-B14F-4D97-AF65-F5344CB8AC3E}">
        <p14:creationId xmlns:p14="http://schemas.microsoft.com/office/powerpoint/2010/main" val="1680132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Find PMC journals</a:t>
            </a:r>
          </a:p>
        </p:txBody>
      </p:sp>
      <p:sp>
        <p:nvSpPr>
          <p:cNvPr id="12" name="Content Placeholder 11">
            <a:extLst>
              <a:ext uri="{FF2B5EF4-FFF2-40B4-BE49-F238E27FC236}">
                <a16:creationId xmlns:a16="http://schemas.microsoft.com/office/drawing/2014/main" id="{BAF9798E-D978-1BC8-A385-3EB6300A69DB}"/>
              </a:ext>
            </a:extLst>
          </p:cNvPr>
          <p:cNvSpPr>
            <a:spLocks noGrp="1"/>
          </p:cNvSpPr>
          <p:nvPr>
            <p:ph sz="half" idx="1"/>
          </p:nvPr>
        </p:nvSpPr>
        <p:spPr>
          <a:xfrm>
            <a:off x="739942" y="2153653"/>
            <a:ext cx="10712116" cy="4202697"/>
          </a:xfrm>
        </p:spPr>
        <p:txBody>
          <a:bodyPr>
            <a:normAutofit/>
          </a:bodyPr>
          <a:lstStyle/>
          <a:p>
            <a:pPr marL="514350" indent="-514350">
              <a:buFont typeface="+mj-lt"/>
              <a:buAutoNum type="arabicPeriod"/>
            </a:pPr>
            <a:r>
              <a:rPr lang="en-US" dirty="0"/>
              <a:t>Start at the NLM Catalog</a:t>
            </a:r>
          </a:p>
          <a:p>
            <a:pPr marL="514350" indent="-514350">
              <a:buFont typeface="+mj-lt"/>
              <a:buAutoNum type="arabicPeriod"/>
            </a:pPr>
            <a:r>
              <a:rPr lang="en-US" dirty="0"/>
              <a:t>Click on Show additional filters on the left-side menu</a:t>
            </a:r>
          </a:p>
          <a:p>
            <a:pPr marL="514350" indent="-514350">
              <a:buFont typeface="+mj-lt"/>
              <a:buAutoNum type="arabicPeriod"/>
            </a:pPr>
            <a:r>
              <a:rPr lang="en-US" dirty="0">
                <a:latin typeface="+mn-lt"/>
              </a:rPr>
              <a:t>Select the </a:t>
            </a:r>
            <a:r>
              <a:rPr lang="en-US" sz="2800" kern="1200" dirty="0">
                <a:effectLst/>
                <a:latin typeface="+mn-lt"/>
                <a:ea typeface="Calibri" panose="020F0502020204030204" pitchFamily="34" charset="0"/>
                <a:cs typeface="Calibri" panose="020F0502020204030204" pitchFamily="34" charset="0"/>
              </a:rPr>
              <a:t>PubMed/PMC journals filter</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C</a:t>
            </a:r>
            <a:r>
              <a:rPr lang="en-US" sz="2800" kern="1200" dirty="0">
                <a:effectLst/>
                <a:latin typeface="+mn-lt"/>
                <a:ea typeface="Calibri" panose="020F0502020204030204" pitchFamily="34" charset="0"/>
                <a:cs typeface="Calibri" panose="020F0502020204030204" pitchFamily="34" charset="0"/>
              </a:rPr>
              <a:t>lick Show</a:t>
            </a:r>
            <a:endParaRPr lang="en-US" sz="2800" dirty="0">
              <a:effectLst/>
              <a:latin typeface="+mn-lt"/>
              <a:ea typeface="Calibri" panose="020F0502020204030204" pitchFamily="34" charset="0"/>
              <a:cs typeface="Times New Roman" panose="02020603050405020304" pitchFamily="18" charset="0"/>
            </a:endParaRPr>
          </a:p>
          <a:p>
            <a:pPr marL="514350" indent="-514350">
              <a:buFont typeface="+mj-lt"/>
              <a:buAutoNum type="arabicPeriod"/>
            </a:pPr>
            <a:r>
              <a:rPr lang="en-US" dirty="0"/>
              <a:t>Run a search for all[sb]</a:t>
            </a:r>
          </a:p>
          <a:p>
            <a:pPr marL="514350" indent="-514350">
              <a:buFont typeface="+mj-lt"/>
              <a:buAutoNum type="arabicPeriod"/>
            </a:pPr>
            <a:r>
              <a:rPr lang="en-US" dirty="0"/>
              <a:t>Apply the </a:t>
            </a:r>
            <a:r>
              <a:rPr lang="en-US" b="0" i="0" dirty="0">
                <a:solidFill>
                  <a:srgbClr val="000000"/>
                </a:solidFill>
                <a:effectLst/>
                <a:latin typeface="arial" panose="020B0604020202020204" pitchFamily="34" charset="0"/>
              </a:rPr>
              <a:t>PubMed Central journals or the PubMed Central forthcoming journals filter</a:t>
            </a:r>
            <a:endParaRPr lang="en-US" dirty="0"/>
          </a:p>
        </p:txBody>
      </p:sp>
      <p:sp>
        <p:nvSpPr>
          <p:cNvPr id="4" name="Slide Number Placeholder 3">
            <a:extLst>
              <a:ext uri="{FF2B5EF4-FFF2-40B4-BE49-F238E27FC236}">
                <a16:creationId xmlns:a16="http://schemas.microsoft.com/office/drawing/2014/main" id="{04E4A398-5709-D8BF-9D8D-AB8EEC6EB437}"/>
              </a:ext>
            </a:extLst>
          </p:cNvPr>
          <p:cNvSpPr>
            <a:spLocks noGrp="1"/>
          </p:cNvSpPr>
          <p:nvPr>
            <p:ph type="sldNum" sz="quarter" idx="10"/>
          </p:nvPr>
        </p:nvSpPr>
        <p:spPr/>
        <p:txBody>
          <a:bodyPr/>
          <a:lstStyle/>
          <a:p>
            <a:fld id="{0CD6EC8B-9E95-4567-92FB-64514F577C9E}" type="slidenum">
              <a:rPr lang="en-US" smtClean="0">
                <a:solidFill>
                  <a:schemeClr val="tx1"/>
                </a:solidFill>
              </a:rPr>
              <a:pPr/>
              <a:t>32</a:t>
            </a:fld>
            <a:endParaRPr lang="en-US" dirty="0">
              <a:solidFill>
                <a:schemeClr val="tx1"/>
              </a:solidFill>
            </a:endParaRPr>
          </a:p>
        </p:txBody>
      </p:sp>
    </p:spTree>
    <p:extLst>
      <p:ext uri="{BB962C8B-B14F-4D97-AF65-F5344CB8AC3E}">
        <p14:creationId xmlns:p14="http://schemas.microsoft.com/office/powerpoint/2010/main" val="1108900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F5227-FD32-18E5-105D-678E87AB3C75}"/>
              </a:ext>
            </a:extLst>
          </p:cNvPr>
          <p:cNvSpPr>
            <a:spLocks noGrp="1"/>
          </p:cNvSpPr>
          <p:nvPr>
            <p:ph type="title"/>
          </p:nvPr>
        </p:nvSpPr>
        <p:spPr/>
        <p:txBody>
          <a:bodyPr/>
          <a:lstStyle/>
          <a:p>
            <a:r>
              <a:rPr lang="en-US" dirty="0"/>
              <a:t>Handout Question #8 Exercise:</a:t>
            </a:r>
          </a:p>
        </p:txBody>
      </p:sp>
      <p:sp>
        <p:nvSpPr>
          <p:cNvPr id="3" name="Content Placeholder 2">
            <a:extLst>
              <a:ext uri="{FF2B5EF4-FFF2-40B4-BE49-F238E27FC236}">
                <a16:creationId xmlns:a16="http://schemas.microsoft.com/office/drawing/2014/main" id="{7418577B-D74B-13DE-39C9-1EE01DAEBF90}"/>
              </a:ext>
            </a:extLst>
          </p:cNvPr>
          <p:cNvSpPr>
            <a:spLocks noGrp="1"/>
          </p:cNvSpPr>
          <p:nvPr>
            <p:ph idx="1"/>
          </p:nvPr>
        </p:nvSpPr>
        <p:spPr/>
        <p:txBody>
          <a:bodyPr/>
          <a:lstStyle/>
          <a:p>
            <a:pPr marL="0" indent="0">
              <a:buNone/>
            </a:pPr>
            <a:r>
              <a:rPr lang="en-US"/>
              <a:t>What is the search string to use in the NLM Catalog to list all journals that are currently added to PubMed? </a:t>
            </a:r>
          </a:p>
        </p:txBody>
      </p:sp>
      <p:sp>
        <p:nvSpPr>
          <p:cNvPr id="4" name="Slide Number Placeholder 3">
            <a:extLst>
              <a:ext uri="{FF2B5EF4-FFF2-40B4-BE49-F238E27FC236}">
                <a16:creationId xmlns:a16="http://schemas.microsoft.com/office/drawing/2014/main" id="{C58901C6-33A0-6D9B-E69A-8A9CD90C76C6}"/>
              </a:ext>
            </a:extLst>
          </p:cNvPr>
          <p:cNvSpPr>
            <a:spLocks noGrp="1"/>
          </p:cNvSpPr>
          <p:nvPr>
            <p:ph type="sldNum" sz="quarter" idx="10"/>
          </p:nvPr>
        </p:nvSpPr>
        <p:spPr/>
        <p:txBody>
          <a:bodyPr/>
          <a:lstStyle/>
          <a:p>
            <a:fld id="{0CD6EC8B-9E95-4567-92FB-64514F577C9E}" type="slidenum">
              <a:rPr lang="en-US" smtClean="0"/>
              <a:pPr/>
              <a:t>33</a:t>
            </a:fld>
            <a:endParaRPr lang="en-US"/>
          </a:p>
        </p:txBody>
      </p:sp>
    </p:spTree>
    <p:extLst>
      <p:ext uri="{BB962C8B-B14F-4D97-AF65-F5344CB8AC3E}">
        <p14:creationId xmlns:p14="http://schemas.microsoft.com/office/powerpoint/2010/main" val="258190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FF13-D855-04C3-D9F6-892330F42C7B}"/>
              </a:ext>
            </a:extLst>
          </p:cNvPr>
          <p:cNvSpPr>
            <a:spLocks noGrp="1"/>
          </p:cNvSpPr>
          <p:nvPr>
            <p:ph type="title"/>
          </p:nvPr>
        </p:nvSpPr>
        <p:spPr/>
        <p:txBody>
          <a:bodyPr/>
          <a:lstStyle/>
          <a:p>
            <a:r>
              <a:rPr lang="en-US" dirty="0"/>
              <a:t>How to Find PubMed Journals</a:t>
            </a:r>
          </a:p>
        </p:txBody>
      </p:sp>
      <p:sp>
        <p:nvSpPr>
          <p:cNvPr id="3" name="Content Placeholder 2">
            <a:extLst>
              <a:ext uri="{FF2B5EF4-FFF2-40B4-BE49-F238E27FC236}">
                <a16:creationId xmlns:a16="http://schemas.microsoft.com/office/drawing/2014/main" id="{0997E497-CF95-A755-72E8-E2E046E92E7F}"/>
              </a:ext>
            </a:extLst>
          </p:cNvPr>
          <p:cNvSpPr>
            <a:spLocks noGrp="1"/>
          </p:cNvSpPr>
          <p:nvPr>
            <p:ph idx="1"/>
          </p:nvPr>
        </p:nvSpPr>
        <p:spPr/>
        <p:txBody>
          <a:bodyPr/>
          <a:lstStyle/>
          <a:p>
            <a:pPr marL="514350" indent="-514350">
              <a:buFont typeface="+mj-lt"/>
              <a:buAutoNum type="arabicPeriod"/>
            </a:pPr>
            <a:r>
              <a:rPr lang="en-US" dirty="0"/>
              <a:t>Start at the NLM Catalog</a:t>
            </a:r>
          </a:p>
          <a:p>
            <a:pPr marL="514350" indent="-514350">
              <a:buFont typeface="+mj-lt"/>
              <a:buAutoNum type="arabicPeriod"/>
            </a:pPr>
            <a:r>
              <a:rPr lang="en-US" dirty="0"/>
              <a:t>Use the following combined search string:</a:t>
            </a:r>
          </a:p>
          <a:p>
            <a:pPr marL="914400" lvl="1" indent="-514350">
              <a:buFont typeface="Wingdings" panose="05000000000000000000" pitchFamily="2" charset="2"/>
              <a:buChar char="§"/>
            </a:pPr>
            <a:r>
              <a:rPr lang="en-US" sz="2800" kern="1200" dirty="0">
                <a:effectLst/>
                <a:latin typeface="Calibri" panose="020F0502020204030204" pitchFamily="34" charset="0"/>
                <a:cs typeface="Calibri" panose="020F0502020204030204" pitchFamily="34" charset="0"/>
              </a:rPr>
              <a:t>currentlyindexed OR journalspmc</a:t>
            </a:r>
            <a:endParaRPr lang="en-US" dirty="0"/>
          </a:p>
          <a:p>
            <a:pPr marL="514350" indent="-514350">
              <a:buFont typeface="+mj-lt"/>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7AC15DAD-F815-0B6E-EB44-FB57605EE8E3}"/>
              </a:ext>
            </a:extLst>
          </p:cNvPr>
          <p:cNvSpPr>
            <a:spLocks noGrp="1"/>
          </p:cNvSpPr>
          <p:nvPr>
            <p:ph type="sldNum" sz="quarter" idx="10"/>
          </p:nvPr>
        </p:nvSpPr>
        <p:spPr/>
        <p:txBody>
          <a:bodyPr/>
          <a:lstStyle/>
          <a:p>
            <a:fld id="{0CD6EC8B-9E95-4567-92FB-64514F577C9E}" type="slidenum">
              <a:rPr lang="en-US" smtClean="0"/>
              <a:pPr/>
              <a:t>34</a:t>
            </a:fld>
            <a:endParaRPr lang="en-US"/>
          </a:p>
        </p:txBody>
      </p:sp>
    </p:spTree>
    <p:extLst>
      <p:ext uri="{BB962C8B-B14F-4D97-AF65-F5344CB8AC3E}">
        <p14:creationId xmlns:p14="http://schemas.microsoft.com/office/powerpoint/2010/main" val="1021862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A689-DE52-CF1B-DE21-E80F695F7281}"/>
              </a:ext>
            </a:extLst>
          </p:cNvPr>
          <p:cNvSpPr>
            <a:spLocks noGrp="1"/>
          </p:cNvSpPr>
          <p:nvPr>
            <p:ph type="title"/>
          </p:nvPr>
        </p:nvSpPr>
        <p:spPr>
          <a:xfrm>
            <a:off x="175846" y="274638"/>
            <a:ext cx="11840308" cy="1143000"/>
          </a:xfrm>
        </p:spPr>
        <p:txBody>
          <a:bodyPr>
            <a:normAutofit fontScale="90000"/>
          </a:bodyPr>
          <a:lstStyle/>
          <a:p>
            <a:r>
              <a:rPr lang="en-US" dirty="0"/>
              <a:t>Breaking down PMC records as of June 2023</a:t>
            </a:r>
          </a:p>
        </p:txBody>
      </p:sp>
      <p:sp>
        <p:nvSpPr>
          <p:cNvPr id="3" name="Content Placeholder 2">
            <a:extLst>
              <a:ext uri="{FF2B5EF4-FFF2-40B4-BE49-F238E27FC236}">
                <a16:creationId xmlns:a16="http://schemas.microsoft.com/office/drawing/2014/main" id="{B7D65920-8E9C-D18A-65C0-3E17BFB1C282}"/>
              </a:ext>
            </a:extLst>
          </p:cNvPr>
          <p:cNvSpPr>
            <a:spLocks noGrp="1"/>
          </p:cNvSpPr>
          <p:nvPr>
            <p:ph idx="1"/>
          </p:nvPr>
        </p:nvSpPr>
        <p:spPr>
          <a:xfrm>
            <a:off x="175846" y="1699846"/>
            <a:ext cx="11840308" cy="3999279"/>
          </a:xfrm>
        </p:spPr>
        <p:txBody>
          <a:bodyPr>
            <a:normAutofit/>
          </a:bodyPr>
          <a:lstStyle/>
          <a:p>
            <a:r>
              <a:rPr lang="en-US" dirty="0"/>
              <a:t>9.1 million articles archived in PMC</a:t>
            </a:r>
          </a:p>
          <a:p>
            <a:pPr lvl="1">
              <a:buFont typeface="Wingdings" panose="05000000000000000000" pitchFamily="2" charset="2"/>
              <a:buChar char="v"/>
            </a:pPr>
            <a:r>
              <a:rPr lang="en-US" dirty="0"/>
              <a:t>PMC journals and publisher programs = 6,754,600 records</a:t>
            </a:r>
            <a:br>
              <a:rPr lang="en-US" dirty="0"/>
            </a:br>
            <a:endParaRPr lang="en-US" dirty="0"/>
          </a:p>
          <a:p>
            <a:pPr lvl="1">
              <a:buFont typeface="Wingdings" panose="05000000000000000000" pitchFamily="2" charset="2"/>
              <a:buChar char="v"/>
            </a:pPr>
            <a:r>
              <a:rPr lang="en-US" dirty="0"/>
              <a:t>Biomedical journal digitization projects = 1,441,533 records</a:t>
            </a:r>
            <a:br>
              <a:rPr lang="en-US" dirty="0"/>
            </a:br>
            <a:endParaRPr lang="en-US" dirty="0"/>
          </a:p>
          <a:p>
            <a:pPr lvl="1">
              <a:buFont typeface="Wingdings" panose="05000000000000000000" pitchFamily="2" charset="2"/>
              <a:buChar char="v"/>
            </a:pPr>
            <a:r>
              <a:rPr lang="en-US" dirty="0"/>
              <a:t>Accepted author manuscripts = 902,213 records</a:t>
            </a:r>
            <a:br>
              <a:rPr lang="en-US" dirty="0"/>
            </a:br>
            <a:endParaRPr lang="en-US" dirty="0"/>
          </a:p>
          <a:p>
            <a:pPr lvl="1">
              <a:buFont typeface="Wingdings" panose="05000000000000000000" pitchFamily="2" charset="2"/>
              <a:buChar char="v"/>
            </a:pPr>
            <a:r>
              <a:rPr lang="en-US" dirty="0"/>
              <a:t>10,000 preprint records</a:t>
            </a:r>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1E13B612-68D7-026B-8E61-BCFFB2B2CD21}"/>
              </a:ext>
            </a:extLst>
          </p:cNvPr>
          <p:cNvSpPr>
            <a:spLocks noGrp="1"/>
          </p:cNvSpPr>
          <p:nvPr>
            <p:ph type="sldNum" sz="quarter" idx="10"/>
          </p:nvPr>
        </p:nvSpPr>
        <p:spPr/>
        <p:txBody>
          <a:bodyPr/>
          <a:lstStyle/>
          <a:p>
            <a:fld id="{0CD6EC8B-9E95-4567-92FB-64514F577C9E}" type="slidenum">
              <a:rPr lang="en-US" smtClean="0"/>
              <a:pPr/>
              <a:t>35</a:t>
            </a:fld>
            <a:endParaRPr lang="en-US"/>
          </a:p>
        </p:txBody>
      </p:sp>
    </p:spTree>
    <p:extLst>
      <p:ext uri="{BB962C8B-B14F-4D97-AF65-F5344CB8AC3E}">
        <p14:creationId xmlns:p14="http://schemas.microsoft.com/office/powerpoint/2010/main" val="152404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5AAF04-06F1-401A-A6EC-2C3712717F3F}"/>
              </a:ext>
            </a:extLst>
          </p:cNvPr>
          <p:cNvSpPr>
            <a:spLocks noGrp="1"/>
          </p:cNvSpPr>
          <p:nvPr>
            <p:ph type="title"/>
          </p:nvPr>
        </p:nvSpPr>
        <p:spPr>
          <a:xfrm>
            <a:off x="1415561" y="1275373"/>
            <a:ext cx="9360877" cy="3124200"/>
          </a:xfrm>
        </p:spPr>
        <p:txBody>
          <a:bodyPr>
            <a:normAutofit/>
          </a:bodyPr>
          <a:lstStyle/>
          <a:p>
            <a:r>
              <a:rPr lang="en-US" sz="7200" dirty="0">
                <a:latin typeface="Calibri Light" charset="0"/>
                <a:ea typeface="Calibri Light" charset="0"/>
                <a:cs typeface="Calibri Light" charset="0"/>
              </a:rPr>
              <a:t>Author Manuscripts</a:t>
            </a:r>
            <a:endParaRPr lang="en-US" dirty="0"/>
          </a:p>
        </p:txBody>
      </p:sp>
      <p:sp>
        <p:nvSpPr>
          <p:cNvPr id="3" name="Slide Number Placeholder 2">
            <a:extLst>
              <a:ext uri="{FF2B5EF4-FFF2-40B4-BE49-F238E27FC236}">
                <a16:creationId xmlns:a16="http://schemas.microsoft.com/office/drawing/2014/main" id="{E3F079E1-FEEC-5F55-EB11-53604EFE9B35}"/>
              </a:ext>
            </a:extLst>
          </p:cNvPr>
          <p:cNvSpPr>
            <a:spLocks noGrp="1"/>
          </p:cNvSpPr>
          <p:nvPr>
            <p:ph type="sldNum" sz="quarter" idx="10"/>
          </p:nvPr>
        </p:nvSpPr>
        <p:spPr/>
        <p:txBody>
          <a:bodyPr/>
          <a:lstStyle/>
          <a:p>
            <a:fld id="{0CD6EC8B-9E95-4567-92FB-64514F577C9E}" type="slidenum">
              <a:rPr lang="en-US" smtClean="0"/>
              <a:pPr/>
              <a:t>36</a:t>
            </a:fld>
            <a:endParaRPr lang="en-US"/>
          </a:p>
        </p:txBody>
      </p:sp>
    </p:spTree>
    <p:extLst>
      <p:ext uri="{BB962C8B-B14F-4D97-AF65-F5344CB8AC3E}">
        <p14:creationId xmlns:p14="http://schemas.microsoft.com/office/powerpoint/2010/main" val="1417249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9EE2-EA8E-32BB-4734-EFE7EE66BDD6}"/>
              </a:ext>
            </a:extLst>
          </p:cNvPr>
          <p:cNvSpPr>
            <a:spLocks noGrp="1"/>
          </p:cNvSpPr>
          <p:nvPr>
            <p:ph type="title"/>
          </p:nvPr>
        </p:nvSpPr>
        <p:spPr/>
        <p:txBody>
          <a:bodyPr/>
          <a:lstStyle/>
          <a:p>
            <a:r>
              <a:rPr lang="en-US" dirty="0"/>
              <a:t>Author Manuscripts in PubMed</a:t>
            </a:r>
          </a:p>
        </p:txBody>
      </p:sp>
      <p:sp>
        <p:nvSpPr>
          <p:cNvPr id="3" name="Content Placeholder 2">
            <a:extLst>
              <a:ext uri="{FF2B5EF4-FFF2-40B4-BE49-F238E27FC236}">
                <a16:creationId xmlns:a16="http://schemas.microsoft.com/office/drawing/2014/main" id="{E51312CE-2BC4-A3B8-E52B-6AA3E7400E5F}"/>
              </a:ext>
            </a:extLst>
          </p:cNvPr>
          <p:cNvSpPr>
            <a:spLocks noGrp="1"/>
          </p:cNvSpPr>
          <p:nvPr>
            <p:ph idx="1"/>
          </p:nvPr>
        </p:nvSpPr>
        <p:spPr>
          <a:xfrm>
            <a:off x="609600" y="1701311"/>
            <a:ext cx="10972800" cy="4300903"/>
          </a:xfrm>
        </p:spPr>
        <p:txBody>
          <a:bodyPr>
            <a:noAutofit/>
          </a:bodyPr>
          <a:lstStyle/>
          <a:p>
            <a:r>
              <a:rPr lang="en-US" sz="2800" dirty="0"/>
              <a:t>The author manuscript is the version of a paper that has been peer reviewed and accepted for publication by the journal. </a:t>
            </a:r>
          </a:p>
          <a:p>
            <a:br>
              <a:rPr lang="en-US" sz="2800" dirty="0"/>
            </a:br>
            <a:r>
              <a:rPr lang="en-US" sz="2800" dirty="0"/>
              <a:t>This version should include all changes made during the peer review process.</a:t>
            </a:r>
            <a:endParaRPr lang="en-US" sz="2800" dirty="0">
              <a:cs typeface="Calibri"/>
            </a:endParaRPr>
          </a:p>
          <a:p>
            <a:endParaRPr lang="en-US" sz="2800" dirty="0"/>
          </a:p>
          <a:p>
            <a:r>
              <a:rPr lang="en-US" sz="2800" dirty="0"/>
              <a:t>Any author manuscript in PMC will have corresponding citation in PubMed</a:t>
            </a:r>
          </a:p>
        </p:txBody>
      </p:sp>
      <p:sp>
        <p:nvSpPr>
          <p:cNvPr id="4" name="Slide Number Placeholder 3">
            <a:extLst>
              <a:ext uri="{FF2B5EF4-FFF2-40B4-BE49-F238E27FC236}">
                <a16:creationId xmlns:a16="http://schemas.microsoft.com/office/drawing/2014/main" id="{3BCA6E8B-7410-B861-2F7A-D8EB7F29700F}"/>
              </a:ext>
            </a:extLst>
          </p:cNvPr>
          <p:cNvSpPr>
            <a:spLocks noGrp="1"/>
          </p:cNvSpPr>
          <p:nvPr>
            <p:ph type="sldNum" sz="quarter" idx="10"/>
          </p:nvPr>
        </p:nvSpPr>
        <p:spPr/>
        <p:txBody>
          <a:bodyPr/>
          <a:lstStyle/>
          <a:p>
            <a:fld id="{0CD6EC8B-9E95-4567-92FB-64514F577C9E}" type="slidenum">
              <a:rPr lang="en-US" smtClean="0"/>
              <a:pPr/>
              <a:t>37</a:t>
            </a:fld>
            <a:endParaRPr lang="en-US"/>
          </a:p>
        </p:txBody>
      </p:sp>
    </p:spTree>
    <p:extLst>
      <p:ext uri="{BB962C8B-B14F-4D97-AF65-F5344CB8AC3E}">
        <p14:creationId xmlns:p14="http://schemas.microsoft.com/office/powerpoint/2010/main" val="2243102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1E4C37-1770-4D2C-A43B-994ACF6592E4}"/>
              </a:ext>
            </a:extLst>
          </p:cNvPr>
          <p:cNvSpPr>
            <a:spLocks noGrp="1"/>
          </p:cNvSpPr>
          <p:nvPr>
            <p:ph type="title"/>
          </p:nvPr>
        </p:nvSpPr>
        <p:spPr>
          <a:xfrm>
            <a:off x="363415" y="181707"/>
            <a:ext cx="10820400" cy="1951893"/>
          </a:xfrm>
        </p:spPr>
        <p:txBody>
          <a:bodyPr>
            <a:normAutofit/>
          </a:bodyPr>
          <a:lstStyle/>
          <a:p>
            <a:r>
              <a:rPr lang="en-US" sz="4800" dirty="0">
                <a:solidFill>
                  <a:srgbClr val="000000"/>
                </a:solidFill>
                <a:latin typeface="Verdana"/>
                <a:ea typeface="Helvetica" charset="0"/>
                <a:cs typeface="Verdana"/>
              </a:rPr>
              <a:t>PMC as Funder Repository </a:t>
            </a:r>
            <a:endParaRPr lang="en-US" sz="4800" dirty="0">
              <a:solidFill>
                <a:srgbClr val="000000"/>
              </a:solidFill>
              <a:latin typeface="Verdana"/>
              <a:cs typeface="Verdana"/>
            </a:endParaRPr>
          </a:p>
        </p:txBody>
      </p:sp>
      <p:sp>
        <p:nvSpPr>
          <p:cNvPr id="4" name="Slide Number Placeholder 3">
            <a:extLst>
              <a:ext uri="{FF2B5EF4-FFF2-40B4-BE49-F238E27FC236}">
                <a16:creationId xmlns:a16="http://schemas.microsoft.com/office/drawing/2014/main" id="{DA0349D3-2B6A-4720-7124-EECEC9771C9F}"/>
              </a:ext>
            </a:extLst>
          </p:cNvPr>
          <p:cNvSpPr>
            <a:spLocks noGrp="1"/>
          </p:cNvSpPr>
          <p:nvPr>
            <p:ph type="sldNum" sz="quarter" idx="10"/>
          </p:nvPr>
        </p:nvSpPr>
        <p:spPr/>
        <p:txBody>
          <a:bodyPr/>
          <a:lstStyle/>
          <a:p>
            <a:fld id="{0CD6EC8B-9E95-4567-92FB-64514F577C9E}" type="slidenum">
              <a:rPr lang="en-US" smtClean="0"/>
              <a:pPr/>
              <a:t>38</a:t>
            </a:fld>
            <a:endParaRPr lang="en-US"/>
          </a:p>
        </p:txBody>
      </p:sp>
      <p:sp>
        <p:nvSpPr>
          <p:cNvPr id="6" name="Content Placeholder 5">
            <a:extLst>
              <a:ext uri="{FF2B5EF4-FFF2-40B4-BE49-F238E27FC236}">
                <a16:creationId xmlns:a16="http://schemas.microsoft.com/office/drawing/2014/main" id="{DA2C85D9-7CED-46C5-8850-E6DD809F425E}"/>
              </a:ext>
            </a:extLst>
          </p:cNvPr>
          <p:cNvSpPr>
            <a:spLocks noGrp="1"/>
          </p:cNvSpPr>
          <p:nvPr>
            <p:ph idx="1"/>
          </p:nvPr>
        </p:nvSpPr>
        <p:spPr>
          <a:xfrm>
            <a:off x="269631" y="2303584"/>
            <a:ext cx="11635153" cy="3200401"/>
          </a:xfrm>
        </p:spPr>
        <p:txBody>
          <a:bodyPr>
            <a:normAutofit/>
          </a:bodyPr>
          <a:lstStyle/>
          <a:p>
            <a:pPr marL="0" indent="0">
              <a:buNone/>
            </a:pPr>
            <a:r>
              <a:rPr lang="en-US" dirty="0">
                <a:latin typeface="+mn-lt"/>
                <a:ea typeface="Calibri Light" charset="0"/>
                <a:cs typeface="Calibri Light" charset="0"/>
              </a:rPr>
              <a:t>PMC has been named the repository for funded research by:</a:t>
            </a:r>
          </a:p>
          <a:p>
            <a:pPr>
              <a:buFont typeface="Arial" charset="0"/>
              <a:buChar char="•"/>
            </a:pPr>
            <a:r>
              <a:rPr lang="en-US" dirty="0">
                <a:latin typeface="+mn-lt"/>
                <a:ea typeface="Calibri Light" charset="0"/>
                <a:cs typeface="Calibri Light" charset="0"/>
              </a:rPr>
              <a:t>10 U.S. federal agencies</a:t>
            </a:r>
          </a:p>
          <a:p>
            <a:pPr>
              <a:buFont typeface="Arial" charset="0"/>
              <a:buChar char="•"/>
            </a:pPr>
            <a:r>
              <a:rPr lang="en-US" dirty="0">
                <a:latin typeface="+mn-lt"/>
                <a:ea typeface="Calibri Light" charset="0"/>
                <a:cs typeface="Calibri Light" charset="0"/>
              </a:rPr>
              <a:t>37 European funders, and </a:t>
            </a:r>
          </a:p>
          <a:p>
            <a:pPr>
              <a:buFont typeface="Arial" charset="0"/>
              <a:buChar char="•"/>
            </a:pPr>
            <a:r>
              <a:rPr lang="en-US" dirty="0">
                <a:latin typeface="+mn-lt"/>
                <a:ea typeface="Calibri Light" charset="0"/>
                <a:cs typeface="Calibri Light" charset="0"/>
              </a:rPr>
              <a:t>Many others</a:t>
            </a:r>
          </a:p>
        </p:txBody>
      </p:sp>
    </p:spTree>
    <p:extLst>
      <p:ext uri="{BB962C8B-B14F-4D97-AF65-F5344CB8AC3E}">
        <p14:creationId xmlns:p14="http://schemas.microsoft.com/office/powerpoint/2010/main" val="20345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1D7D0C-735F-4C2D-9730-2F4D34EF07B6}"/>
              </a:ext>
            </a:extLst>
          </p:cNvPr>
          <p:cNvSpPr>
            <a:spLocks noGrp="1"/>
          </p:cNvSpPr>
          <p:nvPr>
            <p:ph type="title"/>
          </p:nvPr>
        </p:nvSpPr>
        <p:spPr/>
        <p:txBody>
          <a:bodyPr>
            <a:normAutofit/>
          </a:bodyPr>
          <a:lstStyle/>
          <a:p>
            <a:r>
              <a:rPr lang="en-US" sz="4000" dirty="0">
                <a:effectLst/>
                <a:latin typeface="Calibri" panose="020F0502020204030204" pitchFamily="34" charset="0"/>
                <a:ea typeface="Calibri" panose="020F0502020204030204" pitchFamily="34" charset="0"/>
              </a:rPr>
              <a:t>Most NIH-Funded Papers are in MEDLINE Journals</a:t>
            </a:r>
            <a:endParaRPr lang="en-US" sz="8000" dirty="0">
              <a:latin typeface="Verdana"/>
              <a:cs typeface="Verdana"/>
            </a:endParaRPr>
          </a:p>
        </p:txBody>
      </p:sp>
      <p:sp>
        <p:nvSpPr>
          <p:cNvPr id="4" name="Content Placeholder 3">
            <a:extLst>
              <a:ext uri="{FF2B5EF4-FFF2-40B4-BE49-F238E27FC236}">
                <a16:creationId xmlns:a16="http://schemas.microsoft.com/office/drawing/2014/main" id="{F5A123D6-AFBB-9437-1EC6-3B922F94B548}"/>
              </a:ext>
            </a:extLst>
          </p:cNvPr>
          <p:cNvSpPr>
            <a:spLocks noGrp="1"/>
          </p:cNvSpPr>
          <p:nvPr>
            <p:ph sz="half" idx="1"/>
          </p:nvPr>
        </p:nvSpPr>
        <p:spPr>
          <a:xfrm>
            <a:off x="1008183" y="2233248"/>
            <a:ext cx="9237785" cy="3065584"/>
          </a:xfrm>
        </p:spPr>
        <p:txBody>
          <a:bodyPr/>
          <a:lstStyle/>
          <a:p>
            <a:r>
              <a:rPr lang="en-US" dirty="0"/>
              <a:t>90% are in MEDLINE journals</a:t>
            </a:r>
          </a:p>
          <a:p>
            <a:r>
              <a:rPr lang="en-US" dirty="0"/>
              <a:t>10% are in non-MEDLINE journals</a:t>
            </a:r>
          </a:p>
        </p:txBody>
      </p:sp>
      <p:sp>
        <p:nvSpPr>
          <p:cNvPr id="2" name="Slide Number Placeholder 1">
            <a:extLst>
              <a:ext uri="{FF2B5EF4-FFF2-40B4-BE49-F238E27FC236}">
                <a16:creationId xmlns:a16="http://schemas.microsoft.com/office/drawing/2014/main" id="{76277AC8-5F0D-F6E4-2476-D00CF758F73F}"/>
              </a:ext>
            </a:extLst>
          </p:cNvPr>
          <p:cNvSpPr>
            <a:spLocks noGrp="1"/>
          </p:cNvSpPr>
          <p:nvPr>
            <p:ph type="sldNum" sz="quarter" idx="10"/>
          </p:nvPr>
        </p:nvSpPr>
        <p:spPr/>
        <p:txBody>
          <a:bodyPr/>
          <a:lstStyle/>
          <a:p>
            <a:fld id="{0CD6EC8B-9E95-4567-92FB-64514F577C9E}" type="slidenum">
              <a:rPr lang="en-US" smtClean="0"/>
              <a:pPr/>
              <a:t>39</a:t>
            </a:fld>
            <a:endParaRPr lang="en-US"/>
          </a:p>
        </p:txBody>
      </p:sp>
    </p:spTree>
    <p:extLst>
      <p:ext uri="{BB962C8B-B14F-4D97-AF65-F5344CB8AC3E}">
        <p14:creationId xmlns:p14="http://schemas.microsoft.com/office/powerpoint/2010/main" val="158398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273C-AA4A-06E8-A521-FB408B3DC98D}"/>
              </a:ext>
            </a:extLst>
          </p:cNvPr>
          <p:cNvSpPr>
            <a:spLocks noGrp="1"/>
          </p:cNvSpPr>
          <p:nvPr>
            <p:ph type="title"/>
          </p:nvPr>
        </p:nvSpPr>
        <p:spPr/>
        <p:txBody>
          <a:bodyPr/>
          <a:lstStyle/>
          <a:p>
            <a:r>
              <a:rPr lang="en-US" dirty="0"/>
              <a:t>PubMed Contents</a:t>
            </a:r>
          </a:p>
        </p:txBody>
      </p:sp>
      <p:sp>
        <p:nvSpPr>
          <p:cNvPr id="3" name="Content Placeholder 2">
            <a:extLst>
              <a:ext uri="{FF2B5EF4-FFF2-40B4-BE49-F238E27FC236}">
                <a16:creationId xmlns:a16="http://schemas.microsoft.com/office/drawing/2014/main" id="{8B8D9B48-BA68-5877-353C-95FFFB51872C}"/>
              </a:ext>
            </a:extLst>
          </p:cNvPr>
          <p:cNvSpPr>
            <a:spLocks noGrp="1"/>
          </p:cNvSpPr>
          <p:nvPr>
            <p:ph idx="1"/>
          </p:nvPr>
        </p:nvSpPr>
        <p:spPr/>
        <p:txBody>
          <a:bodyPr>
            <a:normAutofit fontScale="92500"/>
          </a:bodyPr>
          <a:lstStyle/>
          <a:p>
            <a:pPr marL="514350" indent="-514350">
              <a:buFont typeface="+mj-lt"/>
              <a:buAutoNum type="arabicPeriod"/>
            </a:pPr>
            <a:r>
              <a:rPr lang="en-US" dirty="0"/>
              <a:t>Most citations in PubMed are from MEDLINE journals</a:t>
            </a:r>
          </a:p>
          <a:p>
            <a:pPr marL="514350" indent="-514350">
              <a:buFont typeface="+mj-lt"/>
              <a:buAutoNum type="arabicPeriod"/>
            </a:pPr>
            <a:r>
              <a:rPr lang="en-US" dirty="0"/>
              <a:t>PubMed also includes citations to full-text articles from PMC</a:t>
            </a:r>
          </a:p>
          <a:p>
            <a:pPr marL="514350" indent="-514350">
              <a:buFont typeface="+mj-lt"/>
              <a:buAutoNum type="arabicPeriod"/>
            </a:pPr>
            <a:r>
              <a:rPr lang="en-US" dirty="0"/>
              <a:t>PMC is also a repository for organizations with public access policies</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PubMed also includes r</a:t>
            </a:r>
            <a:r>
              <a:rPr lang="en-US" sz="3200" kern="1200" dirty="0">
                <a:effectLst/>
                <a:latin typeface="+mn-lt"/>
                <a:ea typeface="Calibri" panose="020F0502020204030204" pitchFamily="34" charset="0"/>
                <a:cs typeface="Calibri" panose="020F0502020204030204" pitchFamily="34" charset="0"/>
              </a:rPr>
              <a:t>ecords for chapters, reports and books from the NCBI Bookshelf</a:t>
            </a:r>
          </a:p>
          <a:p>
            <a:pPr marL="514350" indent="-514350">
              <a:buFont typeface="+mj-lt"/>
              <a:buAutoNum type="arabicPeriod"/>
            </a:pPr>
            <a:r>
              <a:rPr lang="en-US" dirty="0">
                <a:latin typeface="+mn-lt"/>
                <a:cs typeface="Calibri" panose="020F0502020204030204" pitchFamily="34" charset="0"/>
              </a:rPr>
              <a:t>PubMed includes </a:t>
            </a:r>
            <a:r>
              <a:rPr lang="en-US" sz="3200" kern="1200" dirty="0">
                <a:effectLst/>
                <a:latin typeface="+mn-lt"/>
                <a:ea typeface="Calibri" panose="020F0502020204030204" pitchFamily="34" charset="0"/>
                <a:cs typeface="Calibri" panose="020F0502020204030204" pitchFamily="34" charset="0"/>
              </a:rPr>
              <a:t>preprints for NIH-funded research </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4740E277-6395-D63F-804F-F515B6A43893}"/>
              </a:ext>
            </a:extLst>
          </p:cNvPr>
          <p:cNvSpPr>
            <a:spLocks noGrp="1"/>
          </p:cNvSpPr>
          <p:nvPr>
            <p:ph type="sldNum" sz="quarter" idx="10"/>
          </p:nvPr>
        </p:nvSpPr>
        <p:spPr/>
        <p:txBody>
          <a:bodyPr/>
          <a:lstStyle/>
          <a:p>
            <a:fld id="{0CD6EC8B-9E95-4567-92FB-64514F577C9E}" type="slidenum">
              <a:rPr lang="en-US" smtClean="0"/>
              <a:pPr/>
              <a:t>4</a:t>
            </a:fld>
            <a:endParaRPr lang="en-US"/>
          </a:p>
        </p:txBody>
      </p:sp>
    </p:spTree>
    <p:extLst>
      <p:ext uri="{BB962C8B-B14F-4D97-AF65-F5344CB8AC3E}">
        <p14:creationId xmlns:p14="http://schemas.microsoft.com/office/powerpoint/2010/main" val="3748652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9979" y="328807"/>
            <a:ext cx="11472042" cy="1143000"/>
          </a:xfrm>
        </p:spPr>
        <p:txBody>
          <a:bodyPr anchor="ctr">
            <a:normAutofit fontScale="90000"/>
          </a:bodyPr>
          <a:lstStyle/>
          <a:p>
            <a:r>
              <a:rPr lang="en-US" dirty="0"/>
              <a:t>How to Identify Author Manuscripts in PMC</a:t>
            </a:r>
          </a:p>
        </p:txBody>
      </p:sp>
      <p:sp>
        <p:nvSpPr>
          <p:cNvPr id="8" name="Content Placeholder 5">
            <a:extLst>
              <a:ext uri="{FF2B5EF4-FFF2-40B4-BE49-F238E27FC236}">
                <a16:creationId xmlns:a16="http://schemas.microsoft.com/office/drawing/2014/main" id="{3D51AA47-1AA6-44BC-AD3B-082F1E1A6A3A}"/>
              </a:ext>
            </a:extLst>
          </p:cNvPr>
          <p:cNvSpPr>
            <a:spLocks noGrp="1"/>
          </p:cNvSpPr>
          <p:nvPr>
            <p:ph sz="half" idx="2"/>
          </p:nvPr>
        </p:nvSpPr>
        <p:spPr>
          <a:xfrm>
            <a:off x="477210" y="2317821"/>
            <a:ext cx="11585836" cy="3192516"/>
          </a:xfrm>
        </p:spPr>
        <p:txBody>
          <a:bodyPr>
            <a:normAutofit/>
          </a:bodyPr>
          <a:lstStyle/>
          <a:p>
            <a:pPr marL="285750" indent="-285750">
              <a:buFont typeface="Arial" charset="0"/>
              <a:buChar char="•"/>
            </a:pPr>
            <a:r>
              <a:rPr lang="en-US" dirty="0"/>
              <a:t>Funder Branding banner at top and along side of entire page</a:t>
            </a:r>
          </a:p>
          <a:p>
            <a:pPr marL="285750" indent="-285750">
              <a:buFont typeface="Arial" charset="0"/>
              <a:buChar char="•"/>
            </a:pPr>
            <a:r>
              <a:rPr lang="en-US" dirty="0"/>
              <a:t>Author Manuscript label</a:t>
            </a:r>
          </a:p>
          <a:p>
            <a:pPr marL="285750" indent="-285750">
              <a:buFont typeface="Arial" charset="0"/>
              <a:buChar char="•"/>
            </a:pPr>
            <a:r>
              <a:rPr lang="en-US" dirty="0"/>
              <a:t>Links to publisher version in yellow box below citation</a:t>
            </a:r>
          </a:p>
        </p:txBody>
      </p:sp>
      <p:sp>
        <p:nvSpPr>
          <p:cNvPr id="2" name="Slide Number Placeholder 1">
            <a:extLst>
              <a:ext uri="{FF2B5EF4-FFF2-40B4-BE49-F238E27FC236}">
                <a16:creationId xmlns:a16="http://schemas.microsoft.com/office/drawing/2014/main" id="{02475478-630E-4FCF-E6C1-174BCC724DDB}"/>
              </a:ext>
            </a:extLst>
          </p:cNvPr>
          <p:cNvSpPr>
            <a:spLocks noGrp="1"/>
          </p:cNvSpPr>
          <p:nvPr>
            <p:ph type="sldNum" sz="quarter" idx="10"/>
          </p:nvPr>
        </p:nvSpPr>
        <p:spPr>
          <a:xfrm>
            <a:off x="8737600" y="6356351"/>
            <a:ext cx="2844800" cy="365125"/>
          </a:xfrm>
        </p:spPr>
        <p:txBody>
          <a:bodyPr anchor="ctr">
            <a:normAutofit/>
          </a:bodyPr>
          <a:lstStyle/>
          <a:p>
            <a:pPr>
              <a:spcAft>
                <a:spcPts val="600"/>
              </a:spcAft>
            </a:pPr>
            <a:fld id="{0CD6EC8B-9E95-4567-92FB-64514F577C9E}" type="slidenum">
              <a:rPr lang="en-US" smtClean="0"/>
              <a:pPr>
                <a:spcAft>
                  <a:spcPts val="600"/>
                </a:spcAft>
              </a:pPr>
              <a:t>40</a:t>
            </a:fld>
            <a:endParaRPr lang="en-US"/>
          </a:p>
        </p:txBody>
      </p:sp>
    </p:spTree>
    <p:extLst>
      <p:ext uri="{BB962C8B-B14F-4D97-AF65-F5344CB8AC3E}">
        <p14:creationId xmlns:p14="http://schemas.microsoft.com/office/powerpoint/2010/main" val="11490265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9C9CB-6F07-1605-DF16-3E5438ED153C}"/>
              </a:ext>
            </a:extLst>
          </p:cNvPr>
          <p:cNvSpPr>
            <a:spLocks noGrp="1"/>
          </p:cNvSpPr>
          <p:nvPr>
            <p:ph type="title"/>
          </p:nvPr>
        </p:nvSpPr>
        <p:spPr/>
        <p:txBody>
          <a:bodyPr>
            <a:normAutofit fontScale="90000"/>
          </a:bodyPr>
          <a:lstStyle/>
          <a:p>
            <a:r>
              <a:rPr lang="en-US" dirty="0"/>
              <a:t>Links from PMC to NLM Catalog record</a:t>
            </a:r>
          </a:p>
        </p:txBody>
      </p:sp>
      <p:sp>
        <p:nvSpPr>
          <p:cNvPr id="4" name="Content Placeholder 3">
            <a:extLst>
              <a:ext uri="{FF2B5EF4-FFF2-40B4-BE49-F238E27FC236}">
                <a16:creationId xmlns:a16="http://schemas.microsoft.com/office/drawing/2014/main" id="{C87EAC1B-ADD1-3C53-CC3C-5A43D4DB5930}"/>
              </a:ext>
            </a:extLst>
          </p:cNvPr>
          <p:cNvSpPr>
            <a:spLocks noGrp="1"/>
          </p:cNvSpPr>
          <p:nvPr>
            <p:ph idx="1"/>
          </p:nvPr>
        </p:nvSpPr>
        <p:spPr>
          <a:xfrm>
            <a:off x="398584" y="1869833"/>
            <a:ext cx="11394831" cy="2432536"/>
          </a:xfrm>
        </p:spPr>
        <p:txBody>
          <a:bodyPr>
            <a:normAutofit/>
          </a:bodyPr>
          <a:lstStyle/>
          <a:p>
            <a:pPr marL="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N</a:t>
            </a:r>
            <a:r>
              <a:rPr lang="en-US" sz="3200" kern="1200" dirty="0">
                <a:effectLst/>
                <a:latin typeface="Calibri" panose="020F0502020204030204" pitchFamily="34" charset="0"/>
                <a:ea typeface="Calibri" panose="020F0502020204030204" pitchFamily="34" charset="0"/>
                <a:cs typeface="Calibri" panose="020F0502020204030204" pitchFamily="34" charset="0"/>
              </a:rPr>
              <a:t>avigate to the NLM Catalog from a PMC record</a:t>
            </a:r>
          </a:p>
          <a:p>
            <a:pPr marL="400050" lvl="1">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C</a:t>
            </a:r>
            <a:r>
              <a:rPr lang="en-US" kern="1200" dirty="0">
                <a:effectLst/>
                <a:latin typeface="Calibri" panose="020F0502020204030204" pitchFamily="34" charset="0"/>
                <a:ea typeface="Calibri" panose="020F0502020204030204" pitchFamily="34" charset="0"/>
                <a:cs typeface="Calibri" panose="020F0502020204030204" pitchFamily="34" charset="0"/>
              </a:rPr>
              <a:t>lick on the journal title in the top left and select View in NLM</a:t>
            </a:r>
            <a:br>
              <a:rPr lang="en-US" kern="1200" dirty="0">
                <a:effectLst/>
                <a:latin typeface="Calibri" panose="020F0502020204030204" pitchFamily="34" charset="0"/>
                <a:ea typeface="Calibri" panose="020F0502020204030204" pitchFamily="34" charset="0"/>
                <a:cs typeface="Calibri" panose="020F0502020204030204" pitchFamily="34" charset="0"/>
              </a:rPr>
            </a:br>
            <a:r>
              <a:rPr lang="en-US" kern="1200" dirty="0">
                <a:effectLst/>
                <a:latin typeface="Calibri" panose="020F0502020204030204" pitchFamily="34" charset="0"/>
                <a:ea typeface="Calibri" panose="020F0502020204030204" pitchFamily="34" charset="0"/>
                <a:cs typeface="Calibri" panose="020F0502020204030204" pitchFamily="34" charset="0"/>
              </a:rPr>
              <a:t>Catalog from the dropdown menu.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200" dirty="0">
                <a:effectLst/>
                <a:latin typeface="Calibri" panose="020F0502020204030204" pitchFamily="34" charset="0"/>
                <a:ea typeface="Calibri" panose="020F0502020204030204" pitchFamily="34" charset="0"/>
                <a:cs typeface="Calibri" panose="020F0502020204030204" pitchFamily="34" charset="0"/>
              </a:rPr>
              <a:t>Check the Current Indexing Status</a:t>
            </a:r>
          </a:p>
          <a:p>
            <a:pPr marL="0" indent="0">
              <a:buNone/>
            </a:pPr>
            <a:endParaRPr lang="en-US" dirty="0"/>
          </a:p>
        </p:txBody>
      </p:sp>
      <p:sp>
        <p:nvSpPr>
          <p:cNvPr id="3" name="Slide Number Placeholder 2">
            <a:extLst>
              <a:ext uri="{FF2B5EF4-FFF2-40B4-BE49-F238E27FC236}">
                <a16:creationId xmlns:a16="http://schemas.microsoft.com/office/drawing/2014/main" id="{088AF843-B9E4-D83C-5A23-9D47A64A9307}"/>
              </a:ext>
            </a:extLst>
          </p:cNvPr>
          <p:cNvSpPr>
            <a:spLocks noGrp="1"/>
          </p:cNvSpPr>
          <p:nvPr>
            <p:ph type="sldNum" sz="quarter" idx="10"/>
          </p:nvPr>
        </p:nvSpPr>
        <p:spPr/>
        <p:txBody>
          <a:bodyPr/>
          <a:lstStyle/>
          <a:p>
            <a:fld id="{0CD6EC8B-9E95-4567-92FB-64514F577C9E}" type="slidenum">
              <a:rPr lang="en-US" smtClean="0"/>
              <a:pPr/>
              <a:t>41</a:t>
            </a:fld>
            <a:endParaRPr lang="en-US"/>
          </a:p>
        </p:txBody>
      </p:sp>
    </p:spTree>
    <p:extLst>
      <p:ext uri="{BB962C8B-B14F-4D97-AF65-F5344CB8AC3E}">
        <p14:creationId xmlns:p14="http://schemas.microsoft.com/office/powerpoint/2010/main" val="1840850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7E61-9319-1215-82E4-BCBEE5BDB1C4}"/>
              </a:ext>
            </a:extLst>
          </p:cNvPr>
          <p:cNvSpPr>
            <a:spLocks noGrp="1"/>
          </p:cNvSpPr>
          <p:nvPr>
            <p:ph type="title"/>
          </p:nvPr>
        </p:nvSpPr>
        <p:spPr>
          <a:xfrm>
            <a:off x="609600" y="1599346"/>
            <a:ext cx="10972800" cy="1143000"/>
          </a:xfrm>
        </p:spPr>
        <p:txBody>
          <a:bodyPr>
            <a:normAutofit/>
          </a:bodyPr>
          <a:lstStyle/>
          <a:p>
            <a:r>
              <a:rPr lang="en-US" dirty="0"/>
              <a:t>NIH Preprint Pilot</a:t>
            </a:r>
          </a:p>
        </p:txBody>
      </p:sp>
      <p:sp>
        <p:nvSpPr>
          <p:cNvPr id="3" name="Slide Number Placeholder 2">
            <a:extLst>
              <a:ext uri="{FF2B5EF4-FFF2-40B4-BE49-F238E27FC236}">
                <a16:creationId xmlns:a16="http://schemas.microsoft.com/office/drawing/2014/main" id="{2D9FC14A-E331-738B-F44B-D36488F222E4}"/>
              </a:ext>
            </a:extLst>
          </p:cNvPr>
          <p:cNvSpPr>
            <a:spLocks noGrp="1"/>
          </p:cNvSpPr>
          <p:nvPr>
            <p:ph type="sldNum" sz="quarter" idx="10"/>
          </p:nvPr>
        </p:nvSpPr>
        <p:spPr/>
        <p:txBody>
          <a:bodyPr/>
          <a:lstStyle/>
          <a:p>
            <a:fld id="{0CD6EC8B-9E95-4567-92FB-64514F577C9E}" type="slidenum">
              <a:rPr lang="en-US" smtClean="0"/>
              <a:pPr/>
              <a:t>42</a:t>
            </a:fld>
            <a:endParaRPr lang="en-US"/>
          </a:p>
        </p:txBody>
      </p:sp>
    </p:spTree>
    <p:extLst>
      <p:ext uri="{BB962C8B-B14F-4D97-AF65-F5344CB8AC3E}">
        <p14:creationId xmlns:p14="http://schemas.microsoft.com/office/powerpoint/2010/main" val="3197476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4765-E026-6A33-925A-E6B5076564B5}"/>
              </a:ext>
            </a:extLst>
          </p:cNvPr>
          <p:cNvSpPr txBox="1">
            <a:spLocks noGrp="1"/>
          </p:cNvSpPr>
          <p:nvPr>
            <p:ph type="title" idx="4294967295"/>
          </p:nvPr>
        </p:nvSpPr>
        <p:spPr>
          <a:xfrm>
            <a:off x="609600" y="201372"/>
            <a:ext cx="10625015" cy="112009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Preprints in PubMed</a:t>
            </a:r>
          </a:p>
        </p:txBody>
      </p:sp>
      <p:sp>
        <p:nvSpPr>
          <p:cNvPr id="6" name="Slide Number Placeholder 5">
            <a:extLst>
              <a:ext uri="{FF2B5EF4-FFF2-40B4-BE49-F238E27FC236}">
                <a16:creationId xmlns:a16="http://schemas.microsoft.com/office/drawing/2014/main" id="{D362C9B9-B5FC-BB00-402E-89989C9BD091}"/>
              </a:ext>
            </a:extLst>
          </p:cNvPr>
          <p:cNvSpPr>
            <a:spLocks noGrp="1"/>
          </p:cNvSpPr>
          <p:nvPr>
            <p:ph type="sldNum" sz="quarter" idx="10"/>
          </p:nvPr>
        </p:nvSpPr>
        <p:spPr/>
        <p:txBody>
          <a:bodyPr/>
          <a:lstStyle/>
          <a:p>
            <a:fld id="{0CD6EC8B-9E95-4567-92FB-64514F577C9E}" type="slidenum">
              <a:rPr lang="en-US" smtClean="0"/>
              <a:pPr/>
              <a:t>43</a:t>
            </a:fld>
            <a:endParaRPr lang="en-US"/>
          </a:p>
        </p:txBody>
      </p:sp>
      <p:sp>
        <p:nvSpPr>
          <p:cNvPr id="3" name="Content Placeholder 2">
            <a:extLst>
              <a:ext uri="{FF2B5EF4-FFF2-40B4-BE49-F238E27FC236}">
                <a16:creationId xmlns:a16="http://schemas.microsoft.com/office/drawing/2014/main" id="{F0E1FA87-E0FE-39E4-BCD8-9E30586C0EA9}"/>
              </a:ext>
            </a:extLst>
          </p:cNvPr>
          <p:cNvSpPr>
            <a:spLocks noGrp="1"/>
          </p:cNvSpPr>
          <p:nvPr>
            <p:ph idx="1"/>
          </p:nvPr>
        </p:nvSpPr>
        <p:spPr/>
        <p:txBody>
          <a:bodyPr>
            <a:normAutofit fontScale="77500" lnSpcReduction="20000"/>
          </a:bodyPr>
          <a:lstStyle/>
          <a:p>
            <a:pPr>
              <a:lnSpc>
                <a:spcPct val="107000"/>
              </a:lnSpc>
              <a:spcBef>
                <a:spcPts val="0"/>
              </a:spcBef>
              <a:defRPr/>
            </a:pPr>
            <a:r>
              <a:rPr lang="en-US" dirty="0"/>
              <a:t>NLM launched Phase 1 of the NIH Preprint Pilot </a:t>
            </a:r>
          </a:p>
          <a:p>
            <a:pPr lvl="1">
              <a:lnSpc>
                <a:spcPct val="107000"/>
              </a:lnSpc>
              <a:spcBef>
                <a:spcPts val="0"/>
              </a:spcBef>
              <a:defRPr/>
            </a:pPr>
            <a:r>
              <a:rPr lang="en-US" dirty="0"/>
              <a:t>Focus on preprints from NIH-funded research relating to COVID-19</a:t>
            </a:r>
          </a:p>
          <a:p>
            <a:pPr lvl="1">
              <a:lnSpc>
                <a:spcPct val="107000"/>
              </a:lnSpc>
              <a:spcBef>
                <a:spcPts val="0"/>
              </a:spcBef>
              <a:defRPr/>
            </a:pPr>
            <a:endParaRPr lang="en-US" dirty="0"/>
          </a:p>
          <a:p>
            <a:pPr>
              <a:lnSpc>
                <a:spcPct val="107000"/>
              </a:lnSpc>
              <a:spcBef>
                <a:spcPts val="0"/>
              </a:spcBef>
              <a:defRPr/>
            </a:pPr>
            <a:r>
              <a:rPr lang="en-US" dirty="0"/>
              <a:t>Phase 1 ran from June 2020 – present</a:t>
            </a:r>
            <a:br>
              <a:rPr lang="en-US" dirty="0"/>
            </a:br>
            <a:endParaRPr lang="en-US" dirty="0"/>
          </a:p>
          <a:p>
            <a:pPr>
              <a:lnSpc>
                <a:spcPct val="107000"/>
              </a:lnSpc>
              <a:spcBef>
                <a:spcPts val="0"/>
              </a:spcBef>
              <a:defRPr/>
            </a:pPr>
            <a:r>
              <a:rPr lang="en-US" dirty="0"/>
              <a:t>Phase 2 launched in January 2023</a:t>
            </a:r>
          </a:p>
          <a:p>
            <a:pPr lvl="1">
              <a:lnSpc>
                <a:spcPct val="107000"/>
              </a:lnSpc>
              <a:spcBef>
                <a:spcPts val="0"/>
              </a:spcBef>
              <a:defRPr/>
            </a:pPr>
            <a:r>
              <a:rPr lang="en-US" dirty="0"/>
              <a:t>includes any NIH-funded work </a:t>
            </a:r>
            <a:br>
              <a:rPr lang="en-US" dirty="0"/>
            </a:br>
            <a:endParaRPr lang="en-US" dirty="0"/>
          </a:p>
          <a:p>
            <a:pPr>
              <a:lnSpc>
                <a:spcPct val="107000"/>
              </a:lnSpc>
              <a:spcBef>
                <a:spcPts val="0"/>
              </a:spcBef>
              <a:defRPr/>
            </a:pPr>
            <a:r>
              <a:rPr lang="en-US" dirty="0"/>
              <a:t>There are currently over 10,000 preprints in PMC, represented by the small blue dot on this screen.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7000"/>
              </a:lnSpc>
              <a:spcBef>
                <a:spcPts val="0"/>
              </a:spcBef>
              <a:spcAft>
                <a:spcPts val="0"/>
              </a:spcAft>
              <a:buClrTx/>
              <a:buSzTx/>
              <a:buFontTx/>
              <a:buNone/>
              <a:tabLst/>
              <a:defRPr/>
            </a:pPr>
            <a:r>
              <a:rPr lang="en-US" dirty="0"/>
              <a:t>Because these preprints are available through PMC, they are discoverable in PubMed. </a:t>
            </a:r>
          </a:p>
          <a:p>
            <a:endParaRPr lang="en-US" dirty="0"/>
          </a:p>
        </p:txBody>
      </p:sp>
    </p:spTree>
    <p:extLst>
      <p:ext uri="{BB962C8B-B14F-4D97-AF65-F5344CB8AC3E}">
        <p14:creationId xmlns:p14="http://schemas.microsoft.com/office/powerpoint/2010/main" val="2621557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3D9C-9B6B-A93B-CD23-BD987FC3EC0E}"/>
              </a:ext>
            </a:extLst>
          </p:cNvPr>
          <p:cNvSpPr>
            <a:spLocks noGrp="1"/>
          </p:cNvSpPr>
          <p:nvPr>
            <p:ph type="title"/>
          </p:nvPr>
        </p:nvSpPr>
        <p:spPr>
          <a:xfrm>
            <a:off x="609600" y="11461"/>
            <a:ext cx="10972800" cy="1143000"/>
          </a:xfrm>
        </p:spPr>
        <p:txBody>
          <a:bodyPr/>
          <a:lstStyle/>
          <a:p>
            <a:r>
              <a:rPr lang="en-US" dirty="0"/>
              <a:t>Preprints in PMC</a:t>
            </a:r>
          </a:p>
        </p:txBody>
      </p:sp>
      <p:sp>
        <p:nvSpPr>
          <p:cNvPr id="3" name="Content Placeholder 2">
            <a:extLst>
              <a:ext uri="{FF2B5EF4-FFF2-40B4-BE49-F238E27FC236}">
                <a16:creationId xmlns:a16="http://schemas.microsoft.com/office/drawing/2014/main" id="{3B608B87-755F-2BA3-7DEB-C81F51F26879}"/>
              </a:ext>
            </a:extLst>
          </p:cNvPr>
          <p:cNvSpPr>
            <a:spLocks noGrp="1"/>
          </p:cNvSpPr>
          <p:nvPr>
            <p:ph idx="1"/>
          </p:nvPr>
        </p:nvSpPr>
        <p:spPr>
          <a:xfrm>
            <a:off x="609600" y="1393900"/>
            <a:ext cx="10972800" cy="2035100"/>
          </a:xfrm>
        </p:spPr>
        <p:txBody>
          <a:bodyPr>
            <a:normAutofit/>
          </a:bodyPr>
          <a:lstStyle/>
          <a:p>
            <a:r>
              <a:rPr lang="en-US" dirty="0"/>
              <a:t>Clearly labeled with a green banner in PubMed and PMC with: </a:t>
            </a:r>
          </a:p>
          <a:p>
            <a:pPr lvl="1"/>
            <a:r>
              <a:rPr lang="en-US" dirty="0"/>
              <a:t>This is a preprint. It has not yet been peer reviewed by a journal</a:t>
            </a:r>
          </a:p>
          <a:p>
            <a:endParaRPr lang="en-US" dirty="0"/>
          </a:p>
          <a:p>
            <a:endParaRPr lang="en-US" dirty="0"/>
          </a:p>
          <a:p>
            <a:endParaRPr lang="en-US" dirty="0"/>
          </a:p>
          <a:p>
            <a:endParaRPr lang="en-US" dirty="0"/>
          </a:p>
        </p:txBody>
      </p:sp>
      <p:pic>
        <p:nvPicPr>
          <p:cNvPr id="6" name="Content Placeholder 5" descr="Green preprint banner in PubMed and PMC that says: This is a preprint. It has not yet been peer reviewed by a journal&#10;">
            <a:extLst>
              <a:ext uri="{FF2B5EF4-FFF2-40B4-BE49-F238E27FC236}">
                <a16:creationId xmlns:a16="http://schemas.microsoft.com/office/drawing/2014/main" id="{0FC96302-8C31-4055-BA54-CD5EC80D0735}"/>
              </a:ext>
            </a:extLst>
          </p:cNvPr>
          <p:cNvPicPr>
            <a:picLocks noGrp="1" noChangeAspect="1"/>
          </p:cNvPicPr>
          <p:nvPr>
            <p:ph sz="half" idx="4294967295"/>
          </p:nvPr>
        </p:nvPicPr>
        <p:blipFill>
          <a:blip r:embed="rId4"/>
          <a:stretch>
            <a:fillRect/>
          </a:stretch>
        </p:blipFill>
        <p:spPr>
          <a:xfrm>
            <a:off x="763387" y="3634685"/>
            <a:ext cx="10819013" cy="23826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Slide Number Placeholder 3">
            <a:extLst>
              <a:ext uri="{FF2B5EF4-FFF2-40B4-BE49-F238E27FC236}">
                <a16:creationId xmlns:a16="http://schemas.microsoft.com/office/drawing/2014/main" id="{88113E53-321F-AD68-8C31-C9DD43C1B524}"/>
              </a:ext>
            </a:extLst>
          </p:cNvPr>
          <p:cNvSpPr>
            <a:spLocks noGrp="1"/>
          </p:cNvSpPr>
          <p:nvPr>
            <p:ph type="sldNum" sz="quarter" idx="10"/>
          </p:nvPr>
        </p:nvSpPr>
        <p:spPr/>
        <p:txBody>
          <a:bodyPr/>
          <a:lstStyle/>
          <a:p>
            <a:fld id="{0CD6EC8B-9E95-4567-92FB-64514F577C9E}" type="slidenum">
              <a:rPr lang="en-US" smtClean="0"/>
              <a:pPr/>
              <a:t>44</a:t>
            </a:fld>
            <a:endParaRPr lang="en-US"/>
          </a:p>
        </p:txBody>
      </p:sp>
    </p:spTree>
    <p:custDataLst>
      <p:tags r:id="rId1"/>
    </p:custDataLst>
    <p:extLst>
      <p:ext uri="{BB962C8B-B14F-4D97-AF65-F5344CB8AC3E}">
        <p14:creationId xmlns:p14="http://schemas.microsoft.com/office/powerpoint/2010/main" val="305434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331177" y="1512277"/>
            <a:ext cx="11529646" cy="1143000"/>
          </a:xfrm>
        </p:spPr>
        <p:txBody>
          <a:bodyPr>
            <a:noAutofit/>
          </a:bodyPr>
          <a:lstStyle/>
          <a:p>
            <a:r>
              <a:rPr lang="en-US" dirty="0"/>
              <a:t>Bookshelf in PubMed</a:t>
            </a:r>
          </a:p>
        </p:txBody>
      </p:sp>
      <p:sp>
        <p:nvSpPr>
          <p:cNvPr id="5" name="Slide Number Placeholder 4">
            <a:extLst>
              <a:ext uri="{FF2B5EF4-FFF2-40B4-BE49-F238E27FC236}">
                <a16:creationId xmlns:a16="http://schemas.microsoft.com/office/drawing/2014/main" id="{15FD59F7-F0A4-6377-C426-61F8287A2192}"/>
              </a:ext>
            </a:extLst>
          </p:cNvPr>
          <p:cNvSpPr>
            <a:spLocks noGrp="1"/>
          </p:cNvSpPr>
          <p:nvPr>
            <p:ph type="sldNum" sz="quarter" idx="10"/>
          </p:nvPr>
        </p:nvSpPr>
        <p:spPr/>
        <p:txBody>
          <a:bodyPr/>
          <a:lstStyle/>
          <a:p>
            <a:fld id="{0CD6EC8B-9E95-4567-92FB-64514F577C9E}" type="slidenum">
              <a:rPr lang="en-US" smtClean="0"/>
              <a:pPr/>
              <a:t>45</a:t>
            </a:fld>
            <a:endParaRPr lang="en-US"/>
          </a:p>
        </p:txBody>
      </p:sp>
    </p:spTree>
    <p:extLst>
      <p:ext uri="{BB962C8B-B14F-4D97-AF65-F5344CB8AC3E}">
        <p14:creationId xmlns:p14="http://schemas.microsoft.com/office/powerpoint/2010/main" val="41592341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447F-5560-3DEA-06ED-C14A65AD2A41}"/>
              </a:ext>
            </a:extLst>
          </p:cNvPr>
          <p:cNvSpPr>
            <a:spLocks noGrp="1"/>
          </p:cNvSpPr>
          <p:nvPr>
            <p:ph type="title"/>
          </p:nvPr>
        </p:nvSpPr>
        <p:spPr/>
        <p:txBody>
          <a:bodyPr/>
          <a:lstStyle/>
          <a:p>
            <a:r>
              <a:rPr lang="en-US" dirty="0"/>
              <a:t>Bookshelf</a:t>
            </a:r>
          </a:p>
        </p:txBody>
      </p:sp>
      <p:sp>
        <p:nvSpPr>
          <p:cNvPr id="3" name="Content Placeholder 2">
            <a:extLst>
              <a:ext uri="{FF2B5EF4-FFF2-40B4-BE49-F238E27FC236}">
                <a16:creationId xmlns:a16="http://schemas.microsoft.com/office/drawing/2014/main" id="{577020A6-CECD-0CB5-295A-D1494C77DCED}"/>
              </a:ext>
            </a:extLst>
          </p:cNvPr>
          <p:cNvSpPr>
            <a:spLocks noGrp="1"/>
          </p:cNvSpPr>
          <p:nvPr>
            <p:ph sz="quarter" idx="10"/>
          </p:nvPr>
        </p:nvSpPr>
        <p:spPr>
          <a:xfrm>
            <a:off x="310660" y="1616074"/>
            <a:ext cx="11881339" cy="4280634"/>
          </a:xfrm>
        </p:spPr>
        <p:txBody>
          <a:bodyPr>
            <a:normAutofit fontScale="92500" lnSpcReduction="20000"/>
          </a:bodyPr>
          <a:lstStyle/>
          <a:p>
            <a:r>
              <a:rPr lang="en-US" sz="3200" dirty="0"/>
              <a:t>10,500 books and documents in life sciences and healthcare</a:t>
            </a:r>
          </a:p>
          <a:p>
            <a:pPr lvl="1"/>
            <a:r>
              <a:rPr lang="en-US" dirty="0"/>
              <a:t>Systematic reviews = 40%</a:t>
            </a:r>
          </a:p>
          <a:p>
            <a:pPr lvl="1"/>
            <a:r>
              <a:rPr lang="en-US" dirty="0"/>
              <a:t>Technical reports and Grey literature = 40%</a:t>
            </a:r>
          </a:p>
          <a:p>
            <a:pPr lvl="1"/>
            <a:r>
              <a:rPr lang="en-US" dirty="0"/>
              <a:t>Clinical Guidelines = 10%</a:t>
            </a:r>
          </a:p>
          <a:p>
            <a:pPr lvl="1"/>
            <a:r>
              <a:rPr lang="en-US" dirty="0"/>
              <a:t>Reference works = 5%</a:t>
            </a:r>
          </a:p>
          <a:p>
            <a:pPr lvl="1"/>
            <a:r>
              <a:rPr lang="en-US" dirty="0"/>
              <a:t>Monographs = 4&amp;</a:t>
            </a:r>
          </a:p>
          <a:p>
            <a:pPr lvl="1"/>
            <a:r>
              <a:rPr lang="en-US" dirty="0"/>
              <a:t>Textbooks = 1%</a:t>
            </a:r>
            <a:br>
              <a:rPr lang="en-US" dirty="0"/>
            </a:br>
            <a:endParaRPr lang="en-US" dirty="0"/>
          </a:p>
          <a:p>
            <a:r>
              <a:rPr lang="en-US" sz="3200" dirty="0"/>
              <a:t>Full text browse and search</a:t>
            </a:r>
            <a:endParaRPr lang="en-US" sz="3200" dirty="0">
              <a:ea typeface="Verdana"/>
            </a:endParaRPr>
          </a:p>
          <a:p>
            <a:endParaRPr lang="en-US" dirty="0"/>
          </a:p>
          <a:p>
            <a:pPr lvl="1"/>
            <a:endParaRPr lang="en-US" dirty="0"/>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3B580399-ADAE-B86C-B8A0-DE84E19A469E}"/>
              </a:ext>
            </a:extLst>
          </p:cNvPr>
          <p:cNvSpPr>
            <a:spLocks noGrp="1"/>
          </p:cNvSpPr>
          <p:nvPr>
            <p:ph type="sldNum" sz="quarter" idx="11"/>
          </p:nvPr>
        </p:nvSpPr>
        <p:spPr/>
        <p:txBody>
          <a:bodyPr/>
          <a:lstStyle/>
          <a:p>
            <a:fld id="{0CD6EC8B-9E95-4567-92FB-64514F577C9E}" type="slidenum">
              <a:rPr lang="en-US" smtClean="0"/>
              <a:pPr/>
              <a:t>46</a:t>
            </a:fld>
            <a:endParaRPr lang="en-US"/>
          </a:p>
        </p:txBody>
      </p:sp>
    </p:spTree>
    <p:extLst>
      <p:ext uri="{BB962C8B-B14F-4D97-AF65-F5344CB8AC3E}">
        <p14:creationId xmlns:p14="http://schemas.microsoft.com/office/powerpoint/2010/main" val="13438029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3AE81-C029-5A1C-AF29-7F65A85B31C4}"/>
              </a:ext>
            </a:extLst>
          </p:cNvPr>
          <p:cNvSpPr>
            <a:spLocks noGrp="1"/>
          </p:cNvSpPr>
          <p:nvPr>
            <p:ph type="title"/>
          </p:nvPr>
        </p:nvSpPr>
        <p:spPr/>
        <p:txBody>
          <a:bodyPr/>
          <a:lstStyle/>
          <a:p>
            <a:r>
              <a:rPr lang="en-US" dirty="0"/>
              <a:t>Bookshelf Review Process</a:t>
            </a:r>
          </a:p>
        </p:txBody>
      </p:sp>
      <p:sp>
        <p:nvSpPr>
          <p:cNvPr id="3" name="Content Placeholder 2">
            <a:extLst>
              <a:ext uri="{FF2B5EF4-FFF2-40B4-BE49-F238E27FC236}">
                <a16:creationId xmlns:a16="http://schemas.microsoft.com/office/drawing/2014/main" id="{0C7BD535-EAF5-57C5-C292-674821182565}"/>
              </a:ext>
            </a:extLst>
          </p:cNvPr>
          <p:cNvSpPr>
            <a:spLocks noGrp="1"/>
          </p:cNvSpPr>
          <p:nvPr>
            <p:ph idx="1"/>
          </p:nvPr>
        </p:nvSpPr>
        <p:spPr/>
        <p:txBody>
          <a:bodyPr/>
          <a:lstStyle/>
          <a:p>
            <a:pPr marL="514350" indent="-514350">
              <a:buFont typeface="+mj-lt"/>
              <a:buAutoNum type="arabicPeriod"/>
            </a:pPr>
            <a:r>
              <a:rPr lang="en-US"/>
              <a:t>Publisher submits application</a:t>
            </a:r>
          </a:p>
          <a:p>
            <a:pPr marL="514350" indent="-514350">
              <a:buFont typeface="+mj-lt"/>
              <a:buAutoNum type="arabicPeriod"/>
            </a:pPr>
            <a:r>
              <a:rPr lang="en-US"/>
              <a:t>Initial application screening</a:t>
            </a:r>
          </a:p>
          <a:p>
            <a:pPr marL="514350" indent="-514350">
              <a:buFont typeface="+mj-lt"/>
              <a:buAutoNum type="arabicPeriod"/>
            </a:pPr>
            <a:r>
              <a:rPr lang="en-US"/>
              <a:t>Scientific quality review</a:t>
            </a:r>
          </a:p>
          <a:p>
            <a:pPr marL="514350" indent="-514350">
              <a:buFont typeface="+mj-lt"/>
              <a:buAutoNum type="arabicPeriod"/>
            </a:pPr>
            <a:r>
              <a:rPr lang="en-US"/>
              <a:t>Technical quality review</a:t>
            </a:r>
            <a:endParaRPr lang="en-US" dirty="0"/>
          </a:p>
        </p:txBody>
      </p:sp>
      <p:sp>
        <p:nvSpPr>
          <p:cNvPr id="4" name="Slide Number Placeholder 3">
            <a:extLst>
              <a:ext uri="{FF2B5EF4-FFF2-40B4-BE49-F238E27FC236}">
                <a16:creationId xmlns:a16="http://schemas.microsoft.com/office/drawing/2014/main" id="{73B99BA4-8F2E-27C9-E207-B7A1D68AA382}"/>
              </a:ext>
            </a:extLst>
          </p:cNvPr>
          <p:cNvSpPr>
            <a:spLocks noGrp="1"/>
          </p:cNvSpPr>
          <p:nvPr>
            <p:ph type="sldNum" sz="quarter" idx="10"/>
          </p:nvPr>
        </p:nvSpPr>
        <p:spPr/>
        <p:txBody>
          <a:bodyPr/>
          <a:lstStyle/>
          <a:p>
            <a:fld id="{0CD6EC8B-9E95-4567-92FB-64514F577C9E}" type="slidenum">
              <a:rPr lang="en-US" smtClean="0"/>
              <a:pPr/>
              <a:t>47</a:t>
            </a:fld>
            <a:endParaRPr lang="en-US"/>
          </a:p>
        </p:txBody>
      </p:sp>
    </p:spTree>
    <p:extLst>
      <p:ext uri="{BB962C8B-B14F-4D97-AF65-F5344CB8AC3E}">
        <p14:creationId xmlns:p14="http://schemas.microsoft.com/office/powerpoint/2010/main" val="4096881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273C-AA4A-06E8-A521-FB408B3DC98D}"/>
              </a:ext>
            </a:extLst>
          </p:cNvPr>
          <p:cNvSpPr>
            <a:spLocks noGrp="1"/>
          </p:cNvSpPr>
          <p:nvPr>
            <p:ph type="title"/>
          </p:nvPr>
        </p:nvSpPr>
        <p:spPr>
          <a:xfrm>
            <a:off x="528320" y="319913"/>
            <a:ext cx="10972800" cy="1143000"/>
          </a:xfrm>
        </p:spPr>
        <p:txBody>
          <a:bodyPr/>
          <a:lstStyle/>
          <a:p>
            <a:r>
              <a:rPr lang="en-US" dirty="0"/>
              <a:t>PubMed Contents Recap</a:t>
            </a:r>
          </a:p>
        </p:txBody>
      </p:sp>
      <p:sp>
        <p:nvSpPr>
          <p:cNvPr id="3" name="Content Placeholder 2">
            <a:extLst>
              <a:ext uri="{FF2B5EF4-FFF2-40B4-BE49-F238E27FC236}">
                <a16:creationId xmlns:a16="http://schemas.microsoft.com/office/drawing/2014/main" id="{8B8D9B48-BA68-5877-353C-95FFFB51872C}"/>
              </a:ext>
            </a:extLst>
          </p:cNvPr>
          <p:cNvSpPr>
            <a:spLocks noGrp="1"/>
          </p:cNvSpPr>
          <p:nvPr>
            <p:ph idx="1"/>
          </p:nvPr>
        </p:nvSpPr>
        <p:spPr/>
        <p:txBody>
          <a:bodyPr>
            <a:normAutofit fontScale="92500"/>
          </a:bodyPr>
          <a:lstStyle/>
          <a:p>
            <a:pPr marL="514350" indent="-514350">
              <a:buFont typeface="+mj-lt"/>
              <a:buAutoNum type="arabicPeriod"/>
            </a:pPr>
            <a:r>
              <a:rPr lang="en-US" dirty="0"/>
              <a:t>Most citations in PubMed are from MEDLINE journals</a:t>
            </a:r>
          </a:p>
          <a:p>
            <a:pPr marL="514350" indent="-514350">
              <a:buFont typeface="+mj-lt"/>
              <a:buAutoNum type="arabicPeriod"/>
            </a:pPr>
            <a:r>
              <a:rPr lang="en-US" dirty="0"/>
              <a:t>PubMed also includes citations to full-text articles from PMC</a:t>
            </a:r>
          </a:p>
          <a:p>
            <a:pPr marL="514350" indent="-514350">
              <a:buFont typeface="+mj-lt"/>
              <a:buAutoNum type="arabicPeriod"/>
            </a:pPr>
            <a:r>
              <a:rPr lang="en-US" dirty="0"/>
              <a:t>PMC is also a repository for organizations with public access policies</a:t>
            </a:r>
          </a:p>
          <a:p>
            <a:pPr marL="514350" indent="-514350">
              <a:buFont typeface="+mj-lt"/>
              <a:buAutoNum type="arabicPeriod"/>
            </a:pPr>
            <a:r>
              <a:rPr lang="en-US" dirty="0">
                <a:latin typeface="+mn-lt"/>
                <a:ea typeface="Calibri" panose="020F0502020204030204" pitchFamily="34" charset="0"/>
                <a:cs typeface="Calibri" panose="020F0502020204030204" pitchFamily="34" charset="0"/>
              </a:rPr>
              <a:t>PubMed also includes r</a:t>
            </a:r>
            <a:r>
              <a:rPr lang="en-US" sz="3200" kern="1200" dirty="0">
                <a:effectLst/>
                <a:latin typeface="+mn-lt"/>
                <a:ea typeface="Calibri" panose="020F0502020204030204" pitchFamily="34" charset="0"/>
                <a:cs typeface="Calibri" panose="020F0502020204030204" pitchFamily="34" charset="0"/>
              </a:rPr>
              <a:t>ecords for chapters, reports and books from the NCBI Bookshelf</a:t>
            </a:r>
          </a:p>
          <a:p>
            <a:pPr marL="514350" indent="-514350">
              <a:buFont typeface="+mj-lt"/>
              <a:buAutoNum type="arabicPeriod"/>
            </a:pPr>
            <a:r>
              <a:rPr lang="en-US" dirty="0">
                <a:latin typeface="+mn-lt"/>
                <a:cs typeface="Calibri" panose="020F0502020204030204" pitchFamily="34" charset="0"/>
              </a:rPr>
              <a:t>PubMed includes </a:t>
            </a:r>
            <a:r>
              <a:rPr lang="en-US" sz="3200" kern="1200" dirty="0">
                <a:effectLst/>
                <a:latin typeface="+mn-lt"/>
                <a:ea typeface="Calibri" panose="020F0502020204030204" pitchFamily="34" charset="0"/>
                <a:cs typeface="Calibri" panose="020F0502020204030204" pitchFamily="34" charset="0"/>
              </a:rPr>
              <a:t>preprints for NIH-funded research </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BEDC5247-A0E6-BFD2-809C-DBB5895D6635}"/>
              </a:ext>
            </a:extLst>
          </p:cNvPr>
          <p:cNvSpPr>
            <a:spLocks noGrp="1"/>
          </p:cNvSpPr>
          <p:nvPr>
            <p:ph type="sldNum" sz="quarter" idx="10"/>
          </p:nvPr>
        </p:nvSpPr>
        <p:spPr/>
        <p:txBody>
          <a:bodyPr/>
          <a:lstStyle/>
          <a:p>
            <a:fld id="{0CD6EC8B-9E95-4567-92FB-64514F577C9E}" type="slidenum">
              <a:rPr lang="en-US" smtClean="0"/>
              <a:pPr/>
              <a:t>48</a:t>
            </a:fld>
            <a:endParaRPr lang="en-US"/>
          </a:p>
        </p:txBody>
      </p:sp>
    </p:spTree>
    <p:extLst>
      <p:ext uri="{BB962C8B-B14F-4D97-AF65-F5344CB8AC3E}">
        <p14:creationId xmlns:p14="http://schemas.microsoft.com/office/powerpoint/2010/main" val="264835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EF85-C893-4FED-915B-99A39EFA2046}"/>
              </a:ext>
            </a:extLst>
          </p:cNvPr>
          <p:cNvSpPr>
            <a:spLocks noGrp="1"/>
          </p:cNvSpPr>
          <p:nvPr>
            <p:ph type="title"/>
          </p:nvPr>
        </p:nvSpPr>
        <p:spPr/>
        <p:txBody>
          <a:bodyPr/>
          <a:lstStyle/>
          <a:p>
            <a:r>
              <a:rPr lang="en-US" dirty="0"/>
              <a:t>Handout #10 &amp; #11 Exercise:</a:t>
            </a:r>
          </a:p>
        </p:txBody>
      </p:sp>
      <p:sp>
        <p:nvSpPr>
          <p:cNvPr id="3" name="Content Placeholder 2">
            <a:extLst>
              <a:ext uri="{FF2B5EF4-FFF2-40B4-BE49-F238E27FC236}">
                <a16:creationId xmlns:a16="http://schemas.microsoft.com/office/drawing/2014/main" id="{59F38101-1228-488C-A0A3-55EEE110DC0F}"/>
              </a:ext>
            </a:extLst>
          </p:cNvPr>
          <p:cNvSpPr>
            <a:spLocks noGrp="1"/>
          </p:cNvSpPr>
          <p:nvPr>
            <p:ph idx="1"/>
          </p:nvPr>
        </p:nvSpPr>
        <p:spPr/>
        <p:txBody>
          <a:bodyPr/>
          <a:lstStyle/>
          <a:p>
            <a:pPr marL="0" indent="0">
              <a:buNone/>
            </a:pPr>
            <a:r>
              <a:rPr lang="en-US"/>
              <a:t>10. What is the indexing status of the journal </a:t>
            </a:r>
            <a:r>
              <a:rPr lang="en-US" i="1"/>
              <a:t>BMC Pulmonary Medicine</a:t>
            </a:r>
            <a:r>
              <a:rPr lang="en-US"/>
              <a:t>?</a:t>
            </a:r>
          </a:p>
          <a:p>
            <a:pPr marL="0" indent="0">
              <a:buNone/>
            </a:pPr>
            <a:endParaRPr lang="en-US"/>
          </a:p>
          <a:p>
            <a:pPr marL="0" indent="0">
              <a:buNone/>
            </a:pPr>
            <a:r>
              <a:rPr lang="en-US"/>
              <a:t>11. What issues of </a:t>
            </a:r>
            <a:r>
              <a:rPr lang="en-US" i="1"/>
              <a:t>BMC Pulmonary Medicine </a:t>
            </a:r>
            <a:r>
              <a:rPr lang="en-US"/>
              <a:t>are in PubMed Central?</a:t>
            </a:r>
          </a:p>
        </p:txBody>
      </p:sp>
      <p:sp>
        <p:nvSpPr>
          <p:cNvPr id="4" name="Slide Number Placeholder 3">
            <a:extLst>
              <a:ext uri="{FF2B5EF4-FFF2-40B4-BE49-F238E27FC236}">
                <a16:creationId xmlns:a16="http://schemas.microsoft.com/office/drawing/2014/main" id="{8462748A-8188-3CF0-9A8E-04F22FF7B0DC}"/>
              </a:ext>
            </a:extLst>
          </p:cNvPr>
          <p:cNvSpPr>
            <a:spLocks noGrp="1"/>
          </p:cNvSpPr>
          <p:nvPr>
            <p:ph type="sldNum" sz="quarter" idx="10"/>
          </p:nvPr>
        </p:nvSpPr>
        <p:spPr/>
        <p:txBody>
          <a:bodyPr/>
          <a:lstStyle/>
          <a:p>
            <a:fld id="{0CD6EC8B-9E95-4567-92FB-64514F577C9E}" type="slidenum">
              <a:rPr lang="en-US" smtClean="0"/>
              <a:pPr/>
              <a:t>49</a:t>
            </a:fld>
            <a:endParaRPr lang="en-US"/>
          </a:p>
        </p:txBody>
      </p:sp>
    </p:spTree>
    <p:extLst>
      <p:ext uri="{BB962C8B-B14F-4D97-AF65-F5344CB8AC3E}">
        <p14:creationId xmlns:p14="http://schemas.microsoft.com/office/powerpoint/2010/main" val="2757022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D50D-7DAB-93D5-3D14-613371AAA82F}"/>
              </a:ext>
            </a:extLst>
          </p:cNvPr>
          <p:cNvSpPr>
            <a:spLocks noGrp="1"/>
          </p:cNvSpPr>
          <p:nvPr>
            <p:ph type="title"/>
          </p:nvPr>
        </p:nvSpPr>
        <p:spPr/>
        <p:txBody>
          <a:bodyPr/>
          <a:lstStyle/>
          <a:p>
            <a:r>
              <a:rPr lang="en-US" dirty="0"/>
              <a:t>Publishing Landscape</a:t>
            </a:r>
          </a:p>
        </p:txBody>
      </p:sp>
      <p:sp>
        <p:nvSpPr>
          <p:cNvPr id="3" name="Content Placeholder 2">
            <a:extLst>
              <a:ext uri="{FF2B5EF4-FFF2-40B4-BE49-F238E27FC236}">
                <a16:creationId xmlns:a16="http://schemas.microsoft.com/office/drawing/2014/main" id="{11E4FACA-A089-F276-9F5F-80242F81C3E3}"/>
              </a:ext>
            </a:extLst>
          </p:cNvPr>
          <p:cNvSpPr>
            <a:spLocks noGrp="1"/>
          </p:cNvSpPr>
          <p:nvPr>
            <p:ph idx="1"/>
          </p:nvPr>
        </p:nvSpPr>
        <p:spPr>
          <a:xfrm>
            <a:off x="609600" y="2219962"/>
            <a:ext cx="10972800" cy="2849878"/>
          </a:xfrm>
        </p:spPr>
        <p:txBody>
          <a:bodyPr/>
          <a:lstStyle/>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The volume of publishing</a:t>
            </a:r>
            <a:endParaRPr lang="en-US" sz="3200" dirty="0">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The growth of open access and</a:t>
            </a:r>
            <a:endParaRPr lang="en-US" sz="3200" dirty="0">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3200" kern="1200" dirty="0">
                <a:effectLst/>
                <a:latin typeface="+mj-lt"/>
                <a:ea typeface="Calibri" panose="020F0502020204030204" pitchFamily="34" charset="0"/>
                <a:cs typeface="Calibri" panose="020F0502020204030204" pitchFamily="34" charset="0"/>
              </a:rPr>
              <a:t>Public access policies</a:t>
            </a:r>
          </a:p>
          <a:p>
            <a:pPr marL="0" indent="0">
              <a:buNone/>
            </a:pPr>
            <a:endParaRPr lang="en-US" dirty="0"/>
          </a:p>
        </p:txBody>
      </p:sp>
      <p:sp>
        <p:nvSpPr>
          <p:cNvPr id="4" name="Slide Number Placeholder 3">
            <a:extLst>
              <a:ext uri="{FF2B5EF4-FFF2-40B4-BE49-F238E27FC236}">
                <a16:creationId xmlns:a16="http://schemas.microsoft.com/office/drawing/2014/main" id="{6AFA7DBE-9343-01D0-8937-67C2EED2409B}"/>
              </a:ext>
            </a:extLst>
          </p:cNvPr>
          <p:cNvSpPr>
            <a:spLocks noGrp="1"/>
          </p:cNvSpPr>
          <p:nvPr>
            <p:ph type="sldNum" sz="quarter" idx="10"/>
          </p:nvPr>
        </p:nvSpPr>
        <p:spPr/>
        <p:txBody>
          <a:bodyPr/>
          <a:lstStyle/>
          <a:p>
            <a:fld id="{0CD6EC8B-9E95-4567-92FB-64514F577C9E}" type="slidenum">
              <a:rPr lang="en-US" smtClean="0"/>
              <a:pPr/>
              <a:t>5</a:t>
            </a:fld>
            <a:endParaRPr lang="en-US"/>
          </a:p>
        </p:txBody>
      </p:sp>
    </p:spTree>
    <p:extLst>
      <p:ext uri="{BB962C8B-B14F-4D97-AF65-F5344CB8AC3E}">
        <p14:creationId xmlns:p14="http://schemas.microsoft.com/office/powerpoint/2010/main" val="37901186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10972800" cy="1143000"/>
          </a:xfrm>
        </p:spPr>
        <p:txBody>
          <a:bodyPr/>
          <a:lstStyle/>
          <a:p>
            <a:r>
              <a:rPr lang="en-US"/>
              <a:t>NLM Catalog: Journal Information</a:t>
            </a:r>
          </a:p>
        </p:txBody>
      </p:sp>
      <p:pic>
        <p:nvPicPr>
          <p:cNvPr id="10" name="Picture 9" descr="Database selection menu showing NLM catalog."/>
          <p:cNvPicPr>
            <a:picLocks noChangeAspect="1"/>
          </p:cNvPicPr>
          <p:nvPr/>
        </p:nvPicPr>
        <p:blipFill>
          <a:blip r:embed="rId3"/>
          <a:stretch>
            <a:fillRect/>
          </a:stretch>
        </p:blipFill>
        <p:spPr>
          <a:xfrm>
            <a:off x="847648" y="1265893"/>
            <a:ext cx="3535986" cy="617273"/>
          </a:xfrm>
          <a:prstGeom prst="rect">
            <a:avLst/>
          </a:prstGeom>
        </p:spPr>
      </p:pic>
      <p:pic>
        <p:nvPicPr>
          <p:cNvPr id="5" name="Picture 4" descr="An NLM catalog record showing the status for a journal title in the Current Indexing Status section of the record.">
            <a:extLst>
              <a:ext uri="{FF2B5EF4-FFF2-40B4-BE49-F238E27FC236}">
                <a16:creationId xmlns:a16="http://schemas.microsoft.com/office/drawing/2014/main" id="{504D2F45-617F-18DA-AEFF-A3ECDF61C5D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47648" y="2226513"/>
            <a:ext cx="9179576" cy="3572403"/>
          </a:xfrm>
          <a:prstGeom prst="rect">
            <a:avLst/>
          </a:prstGeom>
          <a:ln w="6350">
            <a:solidFill>
              <a:schemeClr val="tx1"/>
            </a:solidFill>
          </a:ln>
        </p:spPr>
      </p:pic>
      <p:sp>
        <p:nvSpPr>
          <p:cNvPr id="3" name="Slide Number Placeholder 2">
            <a:extLst>
              <a:ext uri="{FF2B5EF4-FFF2-40B4-BE49-F238E27FC236}">
                <a16:creationId xmlns:a16="http://schemas.microsoft.com/office/drawing/2014/main" id="{9182DD5E-F4EA-D9B6-7449-F120D7979CE1}"/>
              </a:ext>
            </a:extLst>
          </p:cNvPr>
          <p:cNvSpPr>
            <a:spLocks noGrp="1"/>
          </p:cNvSpPr>
          <p:nvPr>
            <p:ph type="sldNum" sz="quarter" idx="10"/>
          </p:nvPr>
        </p:nvSpPr>
        <p:spPr/>
        <p:txBody>
          <a:bodyPr/>
          <a:lstStyle/>
          <a:p>
            <a:fld id="{0CD6EC8B-9E95-4567-92FB-64514F577C9E}" type="slidenum">
              <a:rPr lang="en-US" smtClean="0"/>
              <a:pPr/>
              <a:t>50</a:t>
            </a:fld>
            <a:endParaRPr lang="en-US"/>
          </a:p>
        </p:txBody>
      </p:sp>
    </p:spTree>
    <p:extLst>
      <p:ext uri="{BB962C8B-B14F-4D97-AF65-F5344CB8AC3E}">
        <p14:creationId xmlns:p14="http://schemas.microsoft.com/office/powerpoint/2010/main" val="9681659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D30D-D6AD-4036-A445-72AC3D236444}"/>
              </a:ext>
            </a:extLst>
          </p:cNvPr>
          <p:cNvSpPr>
            <a:spLocks noGrp="1"/>
          </p:cNvSpPr>
          <p:nvPr>
            <p:ph type="title"/>
          </p:nvPr>
        </p:nvSpPr>
        <p:spPr/>
        <p:txBody>
          <a:bodyPr>
            <a:normAutofit/>
          </a:bodyPr>
          <a:lstStyle/>
          <a:p>
            <a:r>
              <a:rPr lang="en-US"/>
              <a:t>Journal Not Currently Indexed</a:t>
            </a:r>
          </a:p>
        </p:txBody>
      </p:sp>
      <p:sp>
        <p:nvSpPr>
          <p:cNvPr id="3" name="Slide Number Placeholder 2">
            <a:extLst>
              <a:ext uri="{FF2B5EF4-FFF2-40B4-BE49-F238E27FC236}">
                <a16:creationId xmlns:a16="http://schemas.microsoft.com/office/drawing/2014/main" id="{2D967232-283C-22E0-FA9C-CED3C1AD761D}"/>
              </a:ext>
            </a:extLst>
          </p:cNvPr>
          <p:cNvSpPr>
            <a:spLocks noGrp="1"/>
          </p:cNvSpPr>
          <p:nvPr>
            <p:ph type="sldNum" sz="quarter" idx="10"/>
          </p:nvPr>
        </p:nvSpPr>
        <p:spPr/>
        <p:txBody>
          <a:bodyPr/>
          <a:lstStyle/>
          <a:p>
            <a:fld id="{0CD6EC8B-9E95-4567-92FB-64514F577C9E}" type="slidenum">
              <a:rPr lang="en-US" smtClean="0"/>
              <a:pPr/>
              <a:t>51</a:t>
            </a:fld>
            <a:endParaRPr lang="en-US"/>
          </a:p>
        </p:txBody>
      </p:sp>
      <p:pic>
        <p:nvPicPr>
          <p:cNvPr id="12" name="Content Placeholder 11" descr="An NLM catalog record showing an example of a journal that is not currently indexed for MEDLINE and not in the NLM Collection.">
            <a:extLst>
              <a:ext uri="{FF2B5EF4-FFF2-40B4-BE49-F238E27FC236}">
                <a16:creationId xmlns:a16="http://schemas.microsoft.com/office/drawing/2014/main" id="{79A65C4F-499D-E111-2286-22A9439A41C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701697"/>
            <a:ext cx="10972800" cy="4278518"/>
          </a:xfrm>
        </p:spPr>
      </p:pic>
    </p:spTree>
    <p:extLst>
      <p:ext uri="{BB962C8B-B14F-4D97-AF65-F5344CB8AC3E}">
        <p14:creationId xmlns:p14="http://schemas.microsoft.com/office/powerpoint/2010/main" val="543350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18" y="1936831"/>
            <a:ext cx="11011382" cy="1362075"/>
          </a:xfrm>
          <a:effectLst/>
        </p:spPr>
        <p:txBody>
          <a:bodyPr/>
          <a:lstStyle/>
          <a:p>
            <a:pPr algn="ctr"/>
            <a:r>
              <a:rPr lang="en-US" b="0" dirty="0"/>
              <a:t>GUIDING authors And Researchers</a:t>
            </a:r>
          </a:p>
        </p:txBody>
      </p:sp>
      <p:sp>
        <p:nvSpPr>
          <p:cNvPr id="4" name="Slide Number Placeholder 3">
            <a:extLst>
              <a:ext uri="{FF2B5EF4-FFF2-40B4-BE49-F238E27FC236}">
                <a16:creationId xmlns:a16="http://schemas.microsoft.com/office/drawing/2014/main" id="{6E16F019-B38B-DC61-D285-5BFAA91596B9}"/>
              </a:ext>
            </a:extLst>
          </p:cNvPr>
          <p:cNvSpPr>
            <a:spLocks noGrp="1"/>
          </p:cNvSpPr>
          <p:nvPr>
            <p:ph type="sldNum" sz="quarter" idx="10"/>
          </p:nvPr>
        </p:nvSpPr>
        <p:spPr/>
        <p:txBody>
          <a:bodyPr/>
          <a:lstStyle/>
          <a:p>
            <a:fld id="{0CD6EC8B-9E95-4567-92FB-64514F577C9E}" type="slidenum">
              <a:rPr lang="en-US" smtClean="0"/>
              <a:pPr/>
              <a:t>52</a:t>
            </a:fld>
            <a:endParaRPr lang="en-US"/>
          </a:p>
        </p:txBody>
      </p:sp>
    </p:spTree>
    <p:extLst>
      <p:ext uri="{BB962C8B-B14F-4D97-AF65-F5344CB8AC3E}">
        <p14:creationId xmlns:p14="http://schemas.microsoft.com/office/powerpoint/2010/main" val="29861329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atin typeface="Verdana"/>
                <a:cs typeface="Verdana"/>
              </a:rPr>
              <a:t>FTC Consumer Guidance</a:t>
            </a:r>
          </a:p>
        </p:txBody>
      </p:sp>
      <p:sp>
        <p:nvSpPr>
          <p:cNvPr id="4" name="Content Placeholder 3">
            <a:extLst>
              <a:ext uri="{FF2B5EF4-FFF2-40B4-BE49-F238E27FC236}">
                <a16:creationId xmlns:a16="http://schemas.microsoft.com/office/drawing/2014/main" id="{66953326-37E8-4361-9E1E-EA6360C65A1F}"/>
              </a:ext>
            </a:extLst>
          </p:cNvPr>
          <p:cNvSpPr>
            <a:spLocks noGrp="1"/>
          </p:cNvSpPr>
          <p:nvPr>
            <p:ph sz="half" idx="1"/>
          </p:nvPr>
        </p:nvSpPr>
        <p:spPr>
          <a:xfrm>
            <a:off x="609600" y="2081996"/>
            <a:ext cx="9309904" cy="2694007"/>
          </a:xfrm>
        </p:spPr>
        <p:txBody>
          <a:bodyPr>
            <a:normAutofit/>
          </a:bodyPr>
          <a:lstStyle/>
          <a:p>
            <a:pPr>
              <a:spcBef>
                <a:spcPts val="300"/>
              </a:spcBef>
            </a:pPr>
            <a:r>
              <a:rPr lang="en-US" sz="2800" dirty="0">
                <a:latin typeface="Verdana"/>
                <a:ea typeface="Calibri Light" charset="0"/>
                <a:cs typeface="Verdana"/>
              </a:rPr>
              <a:t>Check with your institution’s librarian.</a:t>
            </a:r>
          </a:p>
          <a:p>
            <a:pPr marL="0" indent="0">
              <a:spcBef>
                <a:spcPts val="300"/>
              </a:spcBef>
              <a:buNone/>
            </a:pPr>
            <a:endParaRPr lang="en-US" sz="2800" dirty="0">
              <a:latin typeface="Verdana"/>
              <a:ea typeface="Calibri Light" charset="0"/>
              <a:cs typeface="Verdana"/>
            </a:endParaRPr>
          </a:p>
          <a:p>
            <a:pPr>
              <a:spcBef>
                <a:spcPts val="300"/>
              </a:spcBef>
            </a:pPr>
            <a:r>
              <a:rPr lang="en-US" sz="2800" dirty="0">
                <a:latin typeface="Verdana"/>
                <a:ea typeface="Calibri Light" charset="0"/>
                <a:cs typeface="Verdana"/>
              </a:rPr>
              <a:t>Report concerns about a publisher or journal.</a:t>
            </a:r>
          </a:p>
        </p:txBody>
      </p:sp>
      <p:sp>
        <p:nvSpPr>
          <p:cNvPr id="3" name="Slide Number Placeholder 2">
            <a:extLst>
              <a:ext uri="{FF2B5EF4-FFF2-40B4-BE49-F238E27FC236}">
                <a16:creationId xmlns:a16="http://schemas.microsoft.com/office/drawing/2014/main" id="{D3B8B2E6-BC88-FE59-CE59-556385CB0980}"/>
              </a:ext>
            </a:extLst>
          </p:cNvPr>
          <p:cNvSpPr>
            <a:spLocks noGrp="1"/>
          </p:cNvSpPr>
          <p:nvPr>
            <p:ph type="sldNum" sz="quarter" idx="10"/>
          </p:nvPr>
        </p:nvSpPr>
        <p:spPr/>
        <p:txBody>
          <a:bodyPr/>
          <a:lstStyle/>
          <a:p>
            <a:fld id="{0CD6EC8B-9E95-4567-92FB-64514F577C9E}" type="slidenum">
              <a:rPr lang="en-US" smtClean="0"/>
              <a:pPr/>
              <a:t>53</a:t>
            </a:fld>
            <a:endParaRPr lang="en-US"/>
          </a:p>
        </p:txBody>
      </p:sp>
    </p:spTree>
    <p:extLst>
      <p:ext uri="{BB962C8B-B14F-4D97-AF65-F5344CB8AC3E}">
        <p14:creationId xmlns:p14="http://schemas.microsoft.com/office/powerpoint/2010/main" val="20282537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11CD-8897-59B3-3362-B280A04431E6}"/>
              </a:ext>
            </a:extLst>
          </p:cNvPr>
          <p:cNvSpPr>
            <a:spLocks noGrp="1"/>
          </p:cNvSpPr>
          <p:nvPr>
            <p:ph type="title"/>
          </p:nvPr>
        </p:nvSpPr>
        <p:spPr/>
        <p:txBody>
          <a:bodyPr/>
          <a:lstStyle/>
          <a:p>
            <a:r>
              <a:rPr lang="en-US" dirty="0"/>
              <a:t>Cross-Industry Guidance</a:t>
            </a:r>
          </a:p>
        </p:txBody>
      </p:sp>
      <p:sp>
        <p:nvSpPr>
          <p:cNvPr id="3" name="Content Placeholder 2">
            <a:extLst>
              <a:ext uri="{FF2B5EF4-FFF2-40B4-BE49-F238E27FC236}">
                <a16:creationId xmlns:a16="http://schemas.microsoft.com/office/drawing/2014/main" id="{71DE028C-EA68-CBF4-6714-6D146FC1C6EC}"/>
              </a:ext>
            </a:extLst>
          </p:cNvPr>
          <p:cNvSpPr>
            <a:spLocks noGrp="1"/>
          </p:cNvSpPr>
          <p:nvPr>
            <p:ph idx="1"/>
          </p:nvPr>
        </p:nvSpPr>
        <p:spPr>
          <a:xfrm>
            <a:off x="609600" y="2400301"/>
            <a:ext cx="10972800" cy="2057398"/>
          </a:xfrm>
        </p:spPr>
        <p:txBody>
          <a:bodyPr>
            <a:normAutofit/>
          </a:bodyPr>
          <a:lstStyle/>
          <a:p>
            <a:pPr marL="0" indent="0" algn="ctr">
              <a:buNone/>
            </a:pPr>
            <a:r>
              <a:rPr lang="en-US" sz="6600" dirty="0"/>
              <a:t>Think. Check. Submit.</a:t>
            </a:r>
          </a:p>
        </p:txBody>
      </p:sp>
      <p:sp>
        <p:nvSpPr>
          <p:cNvPr id="4" name="Slide Number Placeholder 3">
            <a:extLst>
              <a:ext uri="{FF2B5EF4-FFF2-40B4-BE49-F238E27FC236}">
                <a16:creationId xmlns:a16="http://schemas.microsoft.com/office/drawing/2014/main" id="{4EA64F25-3D94-2E00-9B57-09349A54397A}"/>
              </a:ext>
            </a:extLst>
          </p:cNvPr>
          <p:cNvSpPr>
            <a:spLocks noGrp="1"/>
          </p:cNvSpPr>
          <p:nvPr>
            <p:ph type="sldNum" sz="quarter" idx="10"/>
          </p:nvPr>
        </p:nvSpPr>
        <p:spPr/>
        <p:txBody>
          <a:bodyPr/>
          <a:lstStyle/>
          <a:p>
            <a:fld id="{0CD6EC8B-9E95-4567-92FB-64514F577C9E}" type="slidenum">
              <a:rPr lang="en-US" smtClean="0"/>
              <a:pPr/>
              <a:t>54</a:t>
            </a:fld>
            <a:endParaRPr lang="en-US"/>
          </a:p>
        </p:txBody>
      </p:sp>
    </p:spTree>
    <p:extLst>
      <p:ext uri="{BB962C8B-B14F-4D97-AF65-F5344CB8AC3E}">
        <p14:creationId xmlns:p14="http://schemas.microsoft.com/office/powerpoint/2010/main" val="10601225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502F-B0F1-D234-4259-2A43DC731B7B}"/>
              </a:ext>
            </a:extLst>
          </p:cNvPr>
          <p:cNvSpPr>
            <a:spLocks noGrp="1"/>
          </p:cNvSpPr>
          <p:nvPr>
            <p:ph type="title"/>
          </p:nvPr>
        </p:nvSpPr>
        <p:spPr/>
        <p:txBody>
          <a:bodyPr/>
          <a:lstStyle/>
          <a:p>
            <a:r>
              <a:rPr lang="en-US" dirty="0">
                <a:latin typeface="Verdana"/>
                <a:cs typeface="Verdana"/>
              </a:rPr>
              <a:t>Checklists for Different Content Types</a:t>
            </a:r>
            <a:endParaRPr lang="en-US" dirty="0"/>
          </a:p>
        </p:txBody>
      </p:sp>
      <p:sp>
        <p:nvSpPr>
          <p:cNvPr id="3" name="Content Placeholder 2">
            <a:extLst>
              <a:ext uri="{FF2B5EF4-FFF2-40B4-BE49-F238E27FC236}">
                <a16:creationId xmlns:a16="http://schemas.microsoft.com/office/drawing/2014/main" id="{3D9C2D23-93A4-B52C-53A6-ADC77D62D71C}"/>
              </a:ext>
            </a:extLst>
          </p:cNvPr>
          <p:cNvSpPr>
            <a:spLocks noGrp="1"/>
          </p:cNvSpPr>
          <p:nvPr>
            <p:ph idx="1"/>
          </p:nvPr>
        </p:nvSpPr>
        <p:spPr>
          <a:xfrm>
            <a:off x="609600" y="1965327"/>
            <a:ext cx="10972800" cy="3203292"/>
          </a:xfrm>
        </p:spPr>
        <p:txBody>
          <a:bodyPr/>
          <a:lstStyle/>
          <a:p>
            <a:r>
              <a:rPr lang="en-US" dirty="0"/>
              <a:t>Prisma</a:t>
            </a:r>
          </a:p>
          <a:p>
            <a:r>
              <a:rPr lang="en-US" dirty="0"/>
              <a:t>CARE: case report guidelines</a:t>
            </a:r>
          </a:p>
          <a:p>
            <a:r>
              <a:rPr lang="en-US" dirty="0"/>
              <a:t>ARRIVE</a:t>
            </a:r>
          </a:p>
          <a:p>
            <a:r>
              <a:rPr lang="en-US" dirty="0"/>
              <a:t>equator network</a:t>
            </a:r>
          </a:p>
        </p:txBody>
      </p:sp>
      <p:sp>
        <p:nvSpPr>
          <p:cNvPr id="4" name="Slide Number Placeholder 3">
            <a:extLst>
              <a:ext uri="{FF2B5EF4-FFF2-40B4-BE49-F238E27FC236}">
                <a16:creationId xmlns:a16="http://schemas.microsoft.com/office/drawing/2014/main" id="{6C26D5C7-A2FB-F30D-9C5F-C769FF711838}"/>
              </a:ext>
            </a:extLst>
          </p:cNvPr>
          <p:cNvSpPr>
            <a:spLocks noGrp="1"/>
          </p:cNvSpPr>
          <p:nvPr>
            <p:ph type="sldNum" sz="quarter" idx="10"/>
          </p:nvPr>
        </p:nvSpPr>
        <p:spPr/>
        <p:txBody>
          <a:bodyPr/>
          <a:lstStyle/>
          <a:p>
            <a:fld id="{0CD6EC8B-9E95-4567-92FB-64514F577C9E}" type="slidenum">
              <a:rPr lang="en-US" smtClean="0"/>
              <a:pPr/>
              <a:t>55</a:t>
            </a:fld>
            <a:endParaRPr lang="en-US"/>
          </a:p>
        </p:txBody>
      </p:sp>
    </p:spTree>
    <p:extLst>
      <p:ext uri="{BB962C8B-B14F-4D97-AF65-F5344CB8AC3E}">
        <p14:creationId xmlns:p14="http://schemas.microsoft.com/office/powerpoint/2010/main" val="6087852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93" y="238540"/>
            <a:ext cx="11018520" cy="965228"/>
          </a:xfrm>
          <a:prstGeom prst="rect">
            <a:avLst/>
          </a:prstGeom>
        </p:spPr>
        <p:txBody>
          <a:bodyPr vert="horz" lIns="91440" tIns="45720" rIns="91440" bIns="45720" rtlCol="0" anchor="b">
            <a:normAutofit/>
          </a:bodyPr>
          <a:lstStyle/>
          <a:p>
            <a:pPr>
              <a:lnSpc>
                <a:spcPct val="90000"/>
              </a:lnSpc>
            </a:pPr>
            <a:r>
              <a:rPr lang="en-US" sz="5400" dirty="0">
                <a:latin typeface="+mj-lt"/>
                <a:ea typeface="+mj-ea"/>
                <a:cs typeface="+mj-cs"/>
              </a:rPr>
              <a:t>Take-aways</a:t>
            </a:r>
          </a:p>
        </p:txBody>
      </p:sp>
      <p:sp>
        <p:nvSpPr>
          <p:cNvPr id="3" name="Content Placeholder 2"/>
          <p:cNvSpPr>
            <a:spLocks noGrp="1"/>
          </p:cNvSpPr>
          <p:nvPr>
            <p:ph sz="half" idx="2"/>
          </p:nvPr>
        </p:nvSpPr>
        <p:spPr>
          <a:xfrm>
            <a:off x="254644" y="1585731"/>
            <a:ext cx="11702004" cy="4490977"/>
          </a:xfrm>
          <a:prstGeom prst="rect">
            <a:avLst/>
          </a:prstGeom>
        </p:spPr>
        <p:txBody>
          <a:bodyPr vert="horz" lIns="91440" tIns="45720" rIns="91440" bIns="45720" rtlCol="0" anchor="t">
            <a:normAutofit fontScale="92500" lnSpcReduction="10000"/>
          </a:bodyPr>
          <a:lstStyle/>
          <a:p>
            <a:pPr marL="114300" indent="0">
              <a:lnSpc>
                <a:spcPct val="90000"/>
              </a:lnSpc>
              <a:buNone/>
            </a:pPr>
            <a:r>
              <a:rPr lang="en-US" sz="2000" b="1" dirty="0">
                <a:latin typeface="+mn-lt"/>
                <a:ea typeface="+mn-ea"/>
                <a:cs typeface="+mn-cs"/>
              </a:rPr>
              <a:t>PubMed contains citations from:</a:t>
            </a:r>
            <a:endParaRPr lang="en-US" sz="3600" b="1" dirty="0">
              <a:ea typeface="+mn-ea"/>
              <a:cs typeface="+mn-cs"/>
            </a:endParaRPr>
          </a:p>
          <a:p>
            <a:pPr lvl="1" indent="-228600">
              <a:lnSpc>
                <a:spcPct val="90000"/>
              </a:lnSpc>
              <a:buFont typeface="Arial" panose="020B0604020202020204" pitchFamily="34" charset="0"/>
              <a:buChar char="•"/>
            </a:pPr>
            <a:r>
              <a:rPr lang="en-US" sz="2000" dirty="0">
                <a:latin typeface="+mn-lt"/>
                <a:ea typeface="+mn-ea"/>
                <a:cs typeface="+mn-cs"/>
              </a:rPr>
              <a:t>MEDLINE journals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PMC journals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Individual articles to comply with funder policies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NCBI Bookshelf content</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NIH-funded preprints </a:t>
            </a:r>
          </a:p>
          <a:p>
            <a:pPr marL="514350" lvl="1" indent="0">
              <a:lnSpc>
                <a:spcPct val="90000"/>
              </a:lnSpc>
              <a:buNone/>
            </a:pPr>
            <a:endParaRPr lang="en-US" sz="2000" dirty="0">
              <a:latin typeface="+mn-lt"/>
              <a:ea typeface="+mn-ea"/>
              <a:cs typeface="+mn-cs"/>
            </a:endParaRPr>
          </a:p>
          <a:p>
            <a:pPr marL="114300">
              <a:lnSpc>
                <a:spcPct val="90000"/>
              </a:lnSpc>
              <a:buNone/>
            </a:pPr>
            <a:r>
              <a:rPr lang="en-US" sz="2400" b="1" dirty="0">
                <a:latin typeface="+mn-lt"/>
                <a:ea typeface="+mn-ea"/>
                <a:cs typeface="+mn-cs"/>
              </a:rPr>
              <a:t>Selection processes include:</a:t>
            </a:r>
            <a:endParaRPr lang="en-US" sz="2400" b="1"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check for minimum requirements</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scientific quality review</a:t>
            </a:r>
            <a:endParaRPr lang="en-US" sz="2000" dirty="0">
              <a:latin typeface="+mn-lt"/>
              <a:ea typeface="Verdana"/>
              <a:cs typeface="+mn-cs"/>
            </a:endParaRPr>
          </a:p>
          <a:p>
            <a:pPr lvl="1" indent="-228600">
              <a:lnSpc>
                <a:spcPct val="90000"/>
              </a:lnSpc>
              <a:buFont typeface="Arial" panose="020B0604020202020204" pitchFamily="34" charset="0"/>
              <a:buChar char="•"/>
            </a:pPr>
            <a:r>
              <a:rPr lang="en-US" sz="2000" dirty="0">
                <a:latin typeface="+mn-lt"/>
                <a:ea typeface="+mn-ea"/>
                <a:cs typeface="+mn-cs"/>
              </a:rPr>
              <a:t>A technical review</a:t>
            </a:r>
            <a:endParaRPr lang="en-US" sz="2000" dirty="0">
              <a:latin typeface="+mn-lt"/>
              <a:ea typeface="Verdana"/>
              <a:cs typeface="+mn-cs"/>
            </a:endParaRPr>
          </a:p>
          <a:p>
            <a:pPr marL="114300" indent="0">
              <a:lnSpc>
                <a:spcPct val="90000"/>
              </a:lnSpc>
              <a:buNone/>
            </a:pPr>
            <a:endParaRPr lang="en-US" sz="2000" dirty="0">
              <a:latin typeface="+mn-lt"/>
              <a:ea typeface="+mn-ea"/>
              <a:cs typeface="+mn-cs"/>
            </a:endParaRPr>
          </a:p>
          <a:p>
            <a:pPr marL="114300" indent="0">
              <a:lnSpc>
                <a:spcPct val="90000"/>
              </a:lnSpc>
              <a:buNone/>
            </a:pPr>
            <a:endParaRPr lang="en-US" sz="2000" b="1" dirty="0">
              <a:latin typeface="+mn-lt"/>
              <a:ea typeface="+mn-ea"/>
              <a:cs typeface="+mn-cs"/>
            </a:endParaRPr>
          </a:p>
          <a:p>
            <a:pPr marL="114300" indent="0">
              <a:lnSpc>
                <a:spcPct val="90000"/>
              </a:lnSpc>
              <a:buNone/>
            </a:pPr>
            <a:r>
              <a:rPr lang="en-US" sz="2000" b="1" dirty="0">
                <a:latin typeface="+mn-lt"/>
                <a:ea typeface="+mn-ea"/>
                <a:cs typeface="+mn-cs"/>
              </a:rPr>
              <a:t>Librarians have an important role in helping readers discern good quality sources. </a:t>
            </a:r>
            <a:endParaRPr lang="en-US" sz="2000" b="1" dirty="0">
              <a:latin typeface="+mn-lt"/>
              <a:ea typeface="Verdana"/>
              <a:cs typeface="+mn-cs"/>
            </a:endParaRPr>
          </a:p>
        </p:txBody>
      </p:sp>
      <p:sp>
        <p:nvSpPr>
          <p:cNvPr id="5" name="Slide Number Placeholder 4">
            <a:extLst>
              <a:ext uri="{FF2B5EF4-FFF2-40B4-BE49-F238E27FC236}">
                <a16:creationId xmlns:a16="http://schemas.microsoft.com/office/drawing/2014/main" id="{B0D97CE1-57C4-0767-DFEA-81DA68015F9B}"/>
              </a:ext>
            </a:extLst>
          </p:cNvPr>
          <p:cNvSpPr>
            <a:spLocks noGrp="1"/>
          </p:cNvSpPr>
          <p:nvPr>
            <p:ph type="sldNum" sz="quarter" idx="10"/>
          </p:nvPr>
        </p:nvSpPr>
        <p:spPr/>
        <p:txBody>
          <a:bodyPr/>
          <a:lstStyle/>
          <a:p>
            <a:fld id="{0CD6EC8B-9E95-4567-92FB-64514F577C9E}" type="slidenum">
              <a:rPr lang="en-US" smtClean="0"/>
              <a:pPr/>
              <a:t>56</a:t>
            </a:fld>
            <a:endParaRPr lang="en-US"/>
          </a:p>
        </p:txBody>
      </p:sp>
    </p:spTree>
    <p:extLst>
      <p:ext uri="{BB962C8B-B14F-4D97-AF65-F5344CB8AC3E}">
        <p14:creationId xmlns:p14="http://schemas.microsoft.com/office/powerpoint/2010/main" val="72276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DE780-8057-D9EC-77A8-434008B8A315}"/>
              </a:ext>
            </a:extLst>
          </p:cNvPr>
          <p:cNvSpPr>
            <a:spLocks noGrp="1"/>
          </p:cNvSpPr>
          <p:nvPr>
            <p:ph type="title"/>
          </p:nvPr>
        </p:nvSpPr>
        <p:spPr/>
        <p:txBody>
          <a:bodyPr/>
          <a:lstStyle/>
          <a:p>
            <a:r>
              <a:rPr lang="en-US" dirty="0"/>
              <a:t>Volume of Publishing</a:t>
            </a:r>
          </a:p>
        </p:txBody>
      </p:sp>
      <p:sp>
        <p:nvSpPr>
          <p:cNvPr id="3" name="Content Placeholder 2">
            <a:extLst>
              <a:ext uri="{FF2B5EF4-FFF2-40B4-BE49-F238E27FC236}">
                <a16:creationId xmlns:a16="http://schemas.microsoft.com/office/drawing/2014/main" id="{BADE7734-D2CE-4ED8-4CD6-DF3D259D85C4}"/>
              </a:ext>
            </a:extLst>
          </p:cNvPr>
          <p:cNvSpPr>
            <a:spLocks noGrp="1"/>
          </p:cNvSpPr>
          <p:nvPr>
            <p:ph idx="1"/>
          </p:nvPr>
        </p:nvSpPr>
        <p:spPr>
          <a:xfrm>
            <a:off x="609600" y="2341882"/>
            <a:ext cx="10972800" cy="3307078"/>
          </a:xfrm>
        </p:spPr>
        <p:txBody>
          <a:bodyPr/>
          <a:lstStyle/>
          <a:p>
            <a:r>
              <a:rPr lang="en-US" dirty="0"/>
              <a:t>Grows every year</a:t>
            </a:r>
          </a:p>
        </p:txBody>
      </p:sp>
      <p:sp>
        <p:nvSpPr>
          <p:cNvPr id="4" name="Slide Number Placeholder 3">
            <a:extLst>
              <a:ext uri="{FF2B5EF4-FFF2-40B4-BE49-F238E27FC236}">
                <a16:creationId xmlns:a16="http://schemas.microsoft.com/office/drawing/2014/main" id="{87DBD8EC-AE32-1397-76A7-418B9B2EC014}"/>
              </a:ext>
            </a:extLst>
          </p:cNvPr>
          <p:cNvSpPr>
            <a:spLocks noGrp="1"/>
          </p:cNvSpPr>
          <p:nvPr>
            <p:ph type="sldNum" sz="quarter" idx="10"/>
          </p:nvPr>
        </p:nvSpPr>
        <p:spPr/>
        <p:txBody>
          <a:bodyPr/>
          <a:lstStyle/>
          <a:p>
            <a:fld id="{0CD6EC8B-9E95-4567-92FB-64514F577C9E}" type="slidenum">
              <a:rPr lang="en-US" smtClean="0"/>
              <a:pPr/>
              <a:t>6</a:t>
            </a:fld>
            <a:endParaRPr lang="en-US"/>
          </a:p>
        </p:txBody>
      </p:sp>
    </p:spTree>
    <p:extLst>
      <p:ext uri="{BB962C8B-B14F-4D97-AF65-F5344CB8AC3E}">
        <p14:creationId xmlns:p14="http://schemas.microsoft.com/office/powerpoint/2010/main" val="206903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C825-1090-6C31-5AB3-8D5DE20FA5FA}"/>
              </a:ext>
            </a:extLst>
          </p:cNvPr>
          <p:cNvSpPr>
            <a:spLocks noGrp="1"/>
          </p:cNvSpPr>
          <p:nvPr>
            <p:ph type="title"/>
          </p:nvPr>
        </p:nvSpPr>
        <p:spPr/>
        <p:txBody>
          <a:bodyPr/>
          <a:lstStyle/>
          <a:p>
            <a:r>
              <a:rPr lang="en-US" dirty="0"/>
              <a:t>Journal Publishing Models</a:t>
            </a:r>
          </a:p>
        </p:txBody>
      </p:sp>
      <p:sp>
        <p:nvSpPr>
          <p:cNvPr id="3" name="Content Placeholder 2">
            <a:extLst>
              <a:ext uri="{FF2B5EF4-FFF2-40B4-BE49-F238E27FC236}">
                <a16:creationId xmlns:a16="http://schemas.microsoft.com/office/drawing/2014/main" id="{F6617679-2DEE-11F9-C6BD-C704B56E094F}"/>
              </a:ext>
            </a:extLst>
          </p:cNvPr>
          <p:cNvSpPr>
            <a:spLocks noGrp="1"/>
          </p:cNvSpPr>
          <p:nvPr>
            <p:ph idx="1"/>
          </p:nvPr>
        </p:nvSpPr>
        <p:spPr>
          <a:xfrm>
            <a:off x="609600" y="2087882"/>
            <a:ext cx="10972800" cy="3642358"/>
          </a:xfrm>
        </p:spPr>
        <p:txBody>
          <a:bodyPr/>
          <a:lstStyle/>
          <a:p>
            <a:r>
              <a:rPr lang="en-US" dirty="0"/>
              <a:t>Subscription model</a:t>
            </a:r>
          </a:p>
          <a:p>
            <a:r>
              <a:rPr lang="en-US" dirty="0"/>
              <a:t>Open access model</a:t>
            </a:r>
          </a:p>
          <a:p>
            <a:r>
              <a:rPr lang="en-US" dirty="0"/>
              <a:t>Hybrid model</a:t>
            </a:r>
          </a:p>
        </p:txBody>
      </p:sp>
      <p:sp>
        <p:nvSpPr>
          <p:cNvPr id="4" name="Slide Number Placeholder 3">
            <a:extLst>
              <a:ext uri="{FF2B5EF4-FFF2-40B4-BE49-F238E27FC236}">
                <a16:creationId xmlns:a16="http://schemas.microsoft.com/office/drawing/2014/main" id="{DE030AFC-8D87-77F6-7245-75677ECD914C}"/>
              </a:ext>
            </a:extLst>
          </p:cNvPr>
          <p:cNvSpPr>
            <a:spLocks noGrp="1"/>
          </p:cNvSpPr>
          <p:nvPr>
            <p:ph type="sldNum" sz="quarter" idx="10"/>
          </p:nvPr>
        </p:nvSpPr>
        <p:spPr/>
        <p:txBody>
          <a:bodyPr/>
          <a:lstStyle/>
          <a:p>
            <a:fld id="{0CD6EC8B-9E95-4567-92FB-64514F577C9E}" type="slidenum">
              <a:rPr lang="en-US" smtClean="0"/>
              <a:pPr/>
              <a:t>7</a:t>
            </a:fld>
            <a:endParaRPr lang="en-US"/>
          </a:p>
        </p:txBody>
      </p:sp>
    </p:spTree>
    <p:extLst>
      <p:ext uri="{BB962C8B-B14F-4D97-AF65-F5344CB8AC3E}">
        <p14:creationId xmlns:p14="http://schemas.microsoft.com/office/powerpoint/2010/main" val="350983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D934-D572-4355-A31B-776D9F28D321}"/>
              </a:ext>
            </a:extLst>
          </p:cNvPr>
          <p:cNvSpPr>
            <a:spLocks noGrp="1"/>
          </p:cNvSpPr>
          <p:nvPr>
            <p:ph type="title"/>
          </p:nvPr>
        </p:nvSpPr>
        <p:spPr>
          <a:xfrm>
            <a:off x="174812" y="1863952"/>
            <a:ext cx="11793070" cy="1161635"/>
          </a:xfrm>
        </p:spPr>
        <p:txBody>
          <a:bodyPr>
            <a:normAutofit fontScale="90000"/>
          </a:bodyPr>
          <a:lstStyle/>
          <a:p>
            <a:r>
              <a:rPr lang="en-US" dirty="0"/>
              <a:t>Public Access and the </a:t>
            </a:r>
            <a:br>
              <a:rPr lang="en-US" dirty="0"/>
            </a:br>
            <a:r>
              <a:rPr lang="en-US" dirty="0"/>
              <a:t>NIH Public Access Policy</a:t>
            </a:r>
          </a:p>
        </p:txBody>
      </p:sp>
      <p:sp>
        <p:nvSpPr>
          <p:cNvPr id="3" name="Slide Number Placeholder 2">
            <a:extLst>
              <a:ext uri="{FF2B5EF4-FFF2-40B4-BE49-F238E27FC236}">
                <a16:creationId xmlns:a16="http://schemas.microsoft.com/office/drawing/2014/main" id="{BADD00BC-FB87-7F2D-9405-DB2D0723741C}"/>
              </a:ext>
            </a:extLst>
          </p:cNvPr>
          <p:cNvSpPr>
            <a:spLocks noGrp="1"/>
          </p:cNvSpPr>
          <p:nvPr>
            <p:ph type="sldNum" sz="quarter" idx="10"/>
          </p:nvPr>
        </p:nvSpPr>
        <p:spPr/>
        <p:txBody>
          <a:bodyPr/>
          <a:lstStyle/>
          <a:p>
            <a:fld id="{0CD6EC8B-9E95-4567-92FB-64514F577C9E}" type="slidenum">
              <a:rPr lang="en-US" smtClean="0"/>
              <a:pPr/>
              <a:t>8</a:t>
            </a:fld>
            <a:endParaRPr lang="en-US"/>
          </a:p>
        </p:txBody>
      </p:sp>
    </p:spTree>
    <p:extLst>
      <p:ext uri="{BB962C8B-B14F-4D97-AF65-F5344CB8AC3E}">
        <p14:creationId xmlns:p14="http://schemas.microsoft.com/office/powerpoint/2010/main" val="49639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FB0-32B5-EC10-ACED-1703B9BDD486}"/>
              </a:ext>
            </a:extLst>
          </p:cNvPr>
          <p:cNvSpPr>
            <a:spLocks noGrp="1"/>
          </p:cNvSpPr>
          <p:nvPr>
            <p:ph type="title"/>
          </p:nvPr>
        </p:nvSpPr>
        <p:spPr/>
        <p:txBody>
          <a:bodyPr>
            <a:normAutofit fontScale="90000"/>
          </a:bodyPr>
          <a:lstStyle/>
          <a:p>
            <a:r>
              <a:rPr lang="en-US" dirty="0"/>
              <a:t>NLM Collection Development Guidelines</a:t>
            </a:r>
          </a:p>
        </p:txBody>
      </p:sp>
      <p:sp>
        <p:nvSpPr>
          <p:cNvPr id="3" name="Content Placeholder 2">
            <a:extLst>
              <a:ext uri="{FF2B5EF4-FFF2-40B4-BE49-F238E27FC236}">
                <a16:creationId xmlns:a16="http://schemas.microsoft.com/office/drawing/2014/main" id="{89AE59FF-AE51-36E8-D267-B3B80BED0CCC}"/>
              </a:ext>
            </a:extLst>
          </p:cNvPr>
          <p:cNvSpPr>
            <a:spLocks noGrp="1"/>
          </p:cNvSpPr>
          <p:nvPr>
            <p:ph idx="1"/>
          </p:nvPr>
        </p:nvSpPr>
        <p:spPr>
          <a:xfrm>
            <a:off x="609600" y="1965962"/>
            <a:ext cx="10972800" cy="3226979"/>
          </a:xfrm>
        </p:spPr>
        <p:txBody>
          <a:bodyPr>
            <a:normAutofit/>
          </a:bodyPr>
          <a:lstStyle/>
          <a:p>
            <a:r>
              <a:rPr lang="en-US" dirty="0"/>
              <a:t>Transparent and publicly available set of criteria that NLM uses in reviewing and evaluating journals</a:t>
            </a:r>
            <a:br>
              <a:rPr lang="en-US" dirty="0"/>
            </a:br>
            <a:endParaRPr lang="en-US" dirty="0"/>
          </a:p>
          <a:p>
            <a:r>
              <a:rPr lang="en-US" sz="3200" kern="1200" dirty="0">
                <a:effectLst/>
                <a:latin typeface="+mn-lt"/>
                <a:ea typeface="Calibri" panose="020F0502020204030204" pitchFamily="34" charset="0"/>
                <a:cs typeface="Calibri"/>
              </a:rPr>
              <a:t>Guidelines include a Journal Selection Policy that applies to MEDLINE, PMC, and Bookshelf. </a:t>
            </a:r>
            <a:endParaRPr lang="en-US" b="1" dirty="0">
              <a:latin typeface="+mn-lt"/>
            </a:endParaRPr>
          </a:p>
        </p:txBody>
      </p:sp>
      <p:sp>
        <p:nvSpPr>
          <p:cNvPr id="4" name="Slide Number Placeholder 3">
            <a:extLst>
              <a:ext uri="{FF2B5EF4-FFF2-40B4-BE49-F238E27FC236}">
                <a16:creationId xmlns:a16="http://schemas.microsoft.com/office/drawing/2014/main" id="{412B62CA-BBB0-BF4F-29BD-668623A6D31E}"/>
              </a:ext>
            </a:extLst>
          </p:cNvPr>
          <p:cNvSpPr>
            <a:spLocks noGrp="1"/>
          </p:cNvSpPr>
          <p:nvPr>
            <p:ph type="sldNum" sz="quarter" idx="10"/>
          </p:nvPr>
        </p:nvSpPr>
        <p:spPr/>
        <p:txBody>
          <a:bodyPr/>
          <a:lstStyle/>
          <a:p>
            <a:fld id="{0CD6EC8B-9E95-4567-92FB-64514F577C9E}" type="slidenum">
              <a:rPr lang="en-US" smtClean="0"/>
              <a:pPr/>
              <a:t>9</a:t>
            </a:fld>
            <a:endParaRPr lang="en-US"/>
          </a:p>
        </p:txBody>
      </p:sp>
    </p:spTree>
    <p:extLst>
      <p:ext uri="{BB962C8B-B14F-4D97-AF65-F5344CB8AC3E}">
        <p14:creationId xmlns:p14="http://schemas.microsoft.com/office/powerpoint/2010/main" val="24115688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9.7"/>
</p:tagLst>
</file>

<file path=ppt/tags/tag2.xml><?xml version="1.0" encoding="utf-8"?>
<p:tagLst xmlns:a="http://schemas.openxmlformats.org/drawingml/2006/main" xmlns:r="http://schemas.openxmlformats.org/officeDocument/2006/relationships" xmlns:p="http://schemas.openxmlformats.org/presentationml/2006/main">
  <p:tag name="TIMING" val="|19.7"/>
</p:tagLst>
</file>

<file path=ppt/tags/tag3.xml><?xml version="1.0" encoding="utf-8"?>
<p:tagLst xmlns:a="http://schemas.openxmlformats.org/drawingml/2006/main" xmlns:r="http://schemas.openxmlformats.org/officeDocument/2006/relationships" xmlns:p="http://schemas.openxmlformats.org/presentationml/2006/main">
  <p:tag name="TIMING" val="|13.4|29.6"/>
</p:tagLst>
</file>

<file path=ppt/theme/theme1.xml><?xml version="1.0" encoding="utf-8"?>
<a:theme xmlns:a="http://schemas.openxmlformats.org/drawingml/2006/main" name="1_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IH NLM White wide.potx" id="{75A6CFD1-C243-4243-AEDC-DD99682156A9}" vid="{5B682493-D44A-4463-ABC3-895D05FECC4A}"/>
    </a:ext>
  </a:extLst>
</a:theme>
</file>

<file path=ppt/theme/theme2.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D44AE15EE50D4EB439D7850828061C" ma:contentTypeVersion="12" ma:contentTypeDescription="Create a new document." ma:contentTypeScope="" ma:versionID="4d0c6d87ec831936328d1c61b19b4fce">
  <xsd:schema xmlns:xsd="http://www.w3.org/2001/XMLSchema" xmlns:xs="http://www.w3.org/2001/XMLSchema" xmlns:p="http://schemas.microsoft.com/office/2006/metadata/properties" xmlns:ns2="d30f68bc-a4f8-487e-87cb-e7190649c67e" xmlns:ns3="b47fa91d-0d28-4944-8de1-410bfdd1053c" targetNamespace="http://schemas.microsoft.com/office/2006/metadata/properties" ma:root="true" ma:fieldsID="87cad935408fb6155bd11492e1704ae1" ns2:_="" ns3:_="">
    <xsd:import namespace="d30f68bc-a4f8-487e-87cb-e7190649c67e"/>
    <xsd:import namespace="b47fa91d-0d28-4944-8de1-410bfdd105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0f68bc-a4f8-487e-87cb-e7190649c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ce9f98e-9ad5-43de-b59a-72d7e946aae0"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7fa91d-0d28-4944-8de1-410bfdd105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f9f4732-54b1-47ce-8b16-4457d1fb176a}" ma:internalName="TaxCatchAll" ma:showField="CatchAllData" ma:web="b47fa91d-0d28-4944-8de1-410bfdd105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30f68bc-a4f8-487e-87cb-e7190649c67e">
      <Terms xmlns="http://schemas.microsoft.com/office/infopath/2007/PartnerControls"/>
    </lcf76f155ced4ddcb4097134ff3c332f>
    <TaxCatchAll xmlns="b47fa91d-0d28-4944-8de1-410bfdd1053c" xsi:nil="true"/>
    <SharedWithUsers xmlns="b47fa91d-0d28-4944-8de1-410bfdd1053c">
      <UserInfo>
        <DisplayName>Topper, Lauren (NIH/NLM) [E]</DisplayName>
        <AccountId>74</AccountId>
        <AccountType/>
      </UserInfo>
      <UserInfo>
        <DisplayName>Funk, Kathryn (NIH/NLM/NCBI) [E]</DisplayName>
        <AccountId>26</AccountId>
        <AccountType/>
      </UserInfo>
      <UserInfo>
        <DisplayName>Kelly, Chris (NIH/NLM/NCBI) [C]</DisplayName>
        <AccountId>39</AccountId>
        <AccountType/>
      </UserInfo>
      <UserInfo>
        <DisplayName>Zellers, Erin (NIH/NLM/NCBI) [E]</DisplayName>
        <AccountId>76</AccountId>
        <AccountType/>
      </UserInfo>
      <UserInfo>
        <DisplayName>Elliott, Kristina (NIH/NLM) [E]</DisplayName>
        <AccountId>90</AccountId>
        <AccountType/>
      </UserInfo>
      <UserInfo>
        <DisplayName>Black, Rebecca (NIH/NLM/NCBI) [E]</DisplayName>
        <AccountId>91</AccountId>
        <AccountType/>
      </UserInfo>
      <UserInfo>
        <DisplayName>Babski, Dianne (NIH/NLM) [E]</DisplayName>
        <AccountId>73</AccountId>
        <AccountType/>
      </UserInfo>
      <UserInfo>
        <DisplayName>Sroka, Nicole (NIH/NLM) [C]</DisplayName>
        <AccountId>71</AccountId>
        <AccountType/>
      </UserInfo>
    </SharedWithUsers>
  </documentManagement>
</p:properties>
</file>

<file path=customXml/itemProps1.xml><?xml version="1.0" encoding="utf-8"?>
<ds:datastoreItem xmlns:ds="http://schemas.openxmlformats.org/officeDocument/2006/customXml" ds:itemID="{E435A62D-D43E-499D-AB9B-46FE28F2CFBF}">
  <ds:schemaRefs>
    <ds:schemaRef ds:uri="b47fa91d-0d28-4944-8de1-410bfdd1053c"/>
    <ds:schemaRef ds:uri="d30f68bc-a4f8-487e-87cb-e7190649c6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585AFD2-BF54-4C25-B5AB-B0181FB621E6}">
  <ds:schemaRefs>
    <ds:schemaRef ds:uri="http://schemas.microsoft.com/sharepoint/v3/contenttype/forms"/>
  </ds:schemaRefs>
</ds:datastoreItem>
</file>

<file path=customXml/itemProps3.xml><?xml version="1.0" encoding="utf-8"?>
<ds:datastoreItem xmlns:ds="http://schemas.openxmlformats.org/officeDocument/2006/customXml" ds:itemID="{1DC0BDB0-BF15-402B-BB00-0E2DB848A427}">
  <ds:schemaRefs>
    <ds:schemaRef ds:uri="http://purl.org/dc/dcmitype/"/>
    <ds:schemaRef ds:uri="http://schemas.microsoft.com/office/infopath/2007/PartnerControls"/>
    <ds:schemaRef ds:uri="b47fa91d-0d28-4944-8de1-410bfdd1053c"/>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d30f68bc-a4f8-487e-87cb-e7190649c67e"/>
    <ds:schemaRef ds:uri="http://schemas.microsoft.com/office/2006/metadata/properties"/>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Wisp</Template>
  <TotalTime>333</TotalTime>
  <Words>4243</Words>
  <Application>Microsoft Office PowerPoint</Application>
  <PresentationFormat>Widescreen</PresentationFormat>
  <Paragraphs>634</Paragraphs>
  <Slides>56</Slides>
  <Notes>36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56</vt:i4>
      </vt:variant>
    </vt:vector>
  </HeadingPairs>
  <TitlesOfParts>
    <vt:vector size="67" baseType="lpstr">
      <vt:lpstr>Arial</vt:lpstr>
      <vt:lpstr>Arial</vt:lpstr>
      <vt:lpstr>Arial,Sans-Serif</vt:lpstr>
      <vt:lpstr>Calibri</vt:lpstr>
      <vt:lpstr>Calibri Light</vt:lpstr>
      <vt:lpstr>Google Sans</vt:lpstr>
      <vt:lpstr>Times New Roman</vt:lpstr>
      <vt:lpstr>Verdana</vt:lpstr>
      <vt:lpstr>Wingdings</vt:lpstr>
      <vt:lpstr>1_Office Theme</vt:lpstr>
      <vt:lpstr>NTO White w gray text</vt:lpstr>
      <vt:lpstr>How PubMed Works: Selection</vt:lpstr>
      <vt:lpstr>Agenda</vt:lpstr>
      <vt:lpstr>NLM Journal Records</vt:lpstr>
      <vt:lpstr>PubMed Contents</vt:lpstr>
      <vt:lpstr>Publishing Landscape</vt:lpstr>
      <vt:lpstr>Volume of Publishing</vt:lpstr>
      <vt:lpstr>Journal Publishing Models</vt:lpstr>
      <vt:lpstr>Public Access and the  NIH Public Access Policy</vt:lpstr>
      <vt:lpstr>NLM Collection Development Guidelines</vt:lpstr>
      <vt:lpstr>NLM Subject Guidelines</vt:lpstr>
      <vt:lpstr>NLM Journal Selection Policy</vt:lpstr>
      <vt:lpstr>Evaluating Publishers</vt:lpstr>
      <vt:lpstr>Handout Question #4 Review:</vt:lpstr>
      <vt:lpstr>NLM Journal Selection Policy Best Practices</vt:lpstr>
      <vt:lpstr>Two Journal Literature Databases in PubMed</vt:lpstr>
      <vt:lpstr>PubMed Contents Overview </vt:lpstr>
      <vt:lpstr>MEDLINE: A History</vt:lpstr>
      <vt:lpstr>PMC: A History</vt:lpstr>
      <vt:lpstr>PMC Components</vt:lpstr>
      <vt:lpstr>MEDLINE and PMC distinct purposes and characteristics</vt:lpstr>
      <vt:lpstr>Review Process for MEDLINE and PMC: Initial Application Screening</vt:lpstr>
      <vt:lpstr>Initial Application Screening</vt:lpstr>
      <vt:lpstr>Review Process for MEDLINE and PMC: Scientific Quality Review</vt:lpstr>
      <vt:lpstr>External Reviewers </vt:lpstr>
      <vt:lpstr>Scientific Quality Review</vt:lpstr>
      <vt:lpstr>Review Process for MEDLINE and PMC: Technical Requirements</vt:lpstr>
      <vt:lpstr>Monitoring Journals</vt:lpstr>
      <vt:lpstr>Finding a Journal’s Indexing Status</vt:lpstr>
      <vt:lpstr>Handout #6 Exercise:</vt:lpstr>
      <vt:lpstr>How to Find MEDLINE Journals</vt:lpstr>
      <vt:lpstr>Handout Question #7 Exercise</vt:lpstr>
      <vt:lpstr>How to Find PMC journals</vt:lpstr>
      <vt:lpstr>Handout Question #8 Exercise:</vt:lpstr>
      <vt:lpstr>How to Find PubMed Journals</vt:lpstr>
      <vt:lpstr>Breaking down PMC records as of June 2023</vt:lpstr>
      <vt:lpstr>Author Manuscripts</vt:lpstr>
      <vt:lpstr>Author Manuscripts in PubMed</vt:lpstr>
      <vt:lpstr>PMC as Funder Repository </vt:lpstr>
      <vt:lpstr>Most NIH-Funded Papers are in MEDLINE Journals</vt:lpstr>
      <vt:lpstr>How to Identify Author Manuscripts in PMC</vt:lpstr>
      <vt:lpstr>Links from PMC to NLM Catalog record</vt:lpstr>
      <vt:lpstr>NIH Preprint Pilot</vt:lpstr>
      <vt:lpstr>Preprints in PubMed</vt:lpstr>
      <vt:lpstr>Preprints in PMC</vt:lpstr>
      <vt:lpstr>Bookshelf in PubMed</vt:lpstr>
      <vt:lpstr>Bookshelf</vt:lpstr>
      <vt:lpstr>Bookshelf Review Process</vt:lpstr>
      <vt:lpstr>PubMed Contents Recap</vt:lpstr>
      <vt:lpstr>Handout #10 &amp; #11 Exercise:</vt:lpstr>
      <vt:lpstr>NLM Catalog: Journal Information</vt:lpstr>
      <vt:lpstr>Journal Not Currently Indexed</vt:lpstr>
      <vt:lpstr>GUIDING authors And Researchers</vt:lpstr>
      <vt:lpstr>FTC Consumer Guidance</vt:lpstr>
      <vt:lpstr>Cross-Industry Guidance</vt:lpstr>
      <vt:lpstr>Checklists for Different Content Types</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dc:title>
  <dc:creator>Staley, Catherine (NIH/NLM) [C]</dc:creator>
  <cp:lastModifiedBy>Rebecca Brown</cp:lastModifiedBy>
  <cp:revision>87</cp:revision>
  <dcterms:created xsi:type="dcterms:W3CDTF">2021-11-17T14:30:18Z</dcterms:created>
  <dcterms:modified xsi:type="dcterms:W3CDTF">2023-07-13T13:57:58Z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0x01010062D44AE15EE50D4EB439D7850828061C</vt:lpwstr>
  </property>
  <property fmtid="{D5CDD505-2E9C-101B-9397-08002B2CF9AE}" pid="3" name="_dlc_DocIdItemGuid">
    <vt:lpwstr>8da6ac46-3636-4d46-9e34-2f8944873a24</vt:lpwstr>
  </property>
  <property fmtid="{D5CDD505-2E9C-101B-9397-08002B2CF9AE}" pid="4" name="_ExtendedDescription">
    <vt:lpwstr/>
  </property>
  <property fmtid="{D5CDD505-2E9C-101B-9397-08002B2CF9AE}" pid="5" name="MediaServiceImageTags">
    <vt:lpwstr/>
  </property>
</Properties>
</file>