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1.xml" ContentType="application/vnd.openxmlformats-officedocument.presentationml.tag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tags/tag2.xml" ContentType="application/vnd.openxmlformats-officedocument.presentationml.tags+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tags/tag3.xml" ContentType="application/vnd.openxmlformats-officedocument.presentationml.tags+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74" r:id="rId5"/>
  </p:sldMasterIdLst>
  <p:notesMasterIdLst>
    <p:notesMasterId r:id="rId60"/>
  </p:notesMasterIdLst>
  <p:handoutMasterIdLst>
    <p:handoutMasterId r:id="rId61"/>
  </p:handoutMasterIdLst>
  <p:sldIdLst>
    <p:sldId id="535" r:id="rId6"/>
    <p:sldId id="487" r:id="rId7"/>
    <p:sldId id="536" r:id="rId8"/>
    <p:sldId id="560" r:id="rId9"/>
    <p:sldId id="538" r:id="rId10"/>
    <p:sldId id="539" r:id="rId11"/>
    <p:sldId id="540" r:id="rId12"/>
    <p:sldId id="541" r:id="rId13"/>
    <p:sldId id="542" r:id="rId14"/>
    <p:sldId id="543" r:id="rId15"/>
    <p:sldId id="526" r:id="rId16"/>
    <p:sldId id="544" r:id="rId17"/>
    <p:sldId id="443" r:id="rId18"/>
    <p:sldId id="529" r:id="rId19"/>
    <p:sldId id="545" r:id="rId20"/>
    <p:sldId id="546" r:id="rId21"/>
    <p:sldId id="547" r:id="rId22"/>
    <p:sldId id="563" r:id="rId23"/>
    <p:sldId id="549" r:id="rId24"/>
    <p:sldId id="564" r:id="rId25"/>
    <p:sldId id="550" r:id="rId26"/>
    <p:sldId id="530" r:id="rId27"/>
    <p:sldId id="565" r:id="rId28"/>
    <p:sldId id="551" r:id="rId29"/>
    <p:sldId id="327" r:id="rId30"/>
    <p:sldId id="531" r:id="rId31"/>
    <p:sldId id="445" r:id="rId32"/>
    <p:sldId id="552" r:id="rId33"/>
    <p:sldId id="493" r:id="rId34"/>
    <p:sldId id="449" r:id="rId35"/>
    <p:sldId id="494" r:id="rId36"/>
    <p:sldId id="553" r:id="rId37"/>
    <p:sldId id="554" r:id="rId38"/>
    <p:sldId id="433" r:id="rId39"/>
    <p:sldId id="555" r:id="rId40"/>
    <p:sldId id="435" r:id="rId41"/>
    <p:sldId id="437" r:id="rId42"/>
    <p:sldId id="556" r:id="rId43"/>
    <p:sldId id="489" r:id="rId44"/>
    <p:sldId id="492" r:id="rId45"/>
    <p:sldId id="490" r:id="rId46"/>
    <p:sldId id="439" r:id="rId47"/>
    <p:sldId id="557" r:id="rId48"/>
    <p:sldId id="558" r:id="rId49"/>
    <p:sldId id="566" r:id="rId50"/>
    <p:sldId id="467" r:id="rId51"/>
    <p:sldId id="498" r:id="rId52"/>
    <p:sldId id="499" r:id="rId53"/>
    <p:sldId id="559" r:id="rId54"/>
    <p:sldId id="291" r:id="rId55"/>
    <p:sldId id="290" r:id="rId56"/>
    <p:sldId id="561" r:id="rId57"/>
    <p:sldId id="562" r:id="rId58"/>
    <p:sldId id="307" r:id="rId5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635D25C-B11D-A787-6EC3-F03A2DC2E2E3}" name="Staley, Catherine (NIH/NLM) [C]" initials="SC([" userId="S::staleycw@nih.gov::e7e0f88b-1b43-4d1e-800b-beb8952d85ef" providerId="AD"/>
  <p188:author id="{E2B5057B-C7E9-A277-8430-6F0DD7AECA7A}" name="Majewski, Kate B. (NIH/NLM) [E]" initials="MKB([" userId="S::majewsk@nih.gov::510b8ba5-6be9-4c1f-bfe6-14504a8dd3d0" providerId="AD"/>
  <p188:author id="{FE2BCF84-8341-8709-AFBF-DB222B3DD2FD}" name="Topper, Lauren (NIH/NLM) [E]" initials="T[" userId="S::topperla@nih.gov::fc92468d-b280-4ba3-ab55-134189cad908" providerId="AD"/>
  <p188:author id="{147899E7-0C4A-5935-F6F9-454F617BF34E}" name="Zellers, Erin (NIH/NLM/NCBI) [E]" initials="Z[" userId="S::zellerse@nih.gov::0a3ce4b7-218e-44cd-88d9-317841c4a3b6"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Majewski, Kate B. (NIH/NLM) [E]" initials="MKB([" lastIdx="24" clrIdx="0">
    <p:extLst>
      <p:ext uri="{19B8F6BF-5375-455C-9EA6-DF929625EA0E}">
        <p15:presenceInfo xmlns:p15="http://schemas.microsoft.com/office/powerpoint/2012/main" userId="S::majewsk@nih.gov::510b8ba5-6be9-4c1f-bfe6-14504a8dd3d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39774"/>
    <a:srgbClr val="44633F"/>
    <a:srgbClr val="20558A"/>
    <a:srgbClr val="AFD0BF"/>
    <a:srgbClr val="6B8F71"/>
    <a:srgbClr val="FFFFFF"/>
    <a:srgbClr val="471323"/>
    <a:srgbClr val="70161E"/>
    <a:srgbClr val="985E40"/>
    <a:srgbClr val="5C9EA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5057" autoAdjust="0"/>
    <p:restoredTop sz="71445" autoAdjust="0"/>
  </p:normalViewPr>
  <p:slideViewPr>
    <p:cSldViewPr snapToGrid="0">
      <p:cViewPr varScale="1">
        <p:scale>
          <a:sx n="59" d="100"/>
          <a:sy n="59" d="100"/>
        </p:scale>
        <p:origin x="72" y="72"/>
      </p:cViewPr>
      <p:guideLst/>
    </p:cSldViewPr>
  </p:slideViewPr>
  <p:outlineViewPr>
    <p:cViewPr>
      <p:scale>
        <a:sx n="33" d="100"/>
        <a:sy n="33" d="100"/>
      </p:scale>
      <p:origin x="0" y="-30725"/>
    </p:cViewPr>
  </p:outlineViewPr>
  <p:notesTextViewPr>
    <p:cViewPr>
      <p:scale>
        <a:sx n="1" d="1"/>
        <a:sy n="1" d="1"/>
      </p:scale>
      <p:origin x="0" y="0"/>
    </p:cViewPr>
  </p:notesTextViewPr>
  <p:sorterViewPr>
    <p:cViewPr>
      <p:scale>
        <a:sx n="120" d="100"/>
        <a:sy n="120" d="100"/>
      </p:scale>
      <p:origin x="0" y="-6432"/>
    </p:cViewPr>
  </p:sorter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1.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slide" Target="slides/slide50.xml"/><Relationship Id="rId63" Type="http://schemas.openxmlformats.org/officeDocument/2006/relationships/presProps" Target="presProp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slide" Target="slides/slide53.xml"/><Relationship Id="rId66" Type="http://schemas.openxmlformats.org/officeDocument/2006/relationships/tableStyles" Target="tableStyles.xml"/><Relationship Id="rId5" Type="http://schemas.openxmlformats.org/officeDocument/2006/relationships/slideMaster" Target="slideMasters/slideMaster2.xml"/><Relationship Id="rId61" Type="http://schemas.openxmlformats.org/officeDocument/2006/relationships/handoutMaster" Target="handoutMasters/handoutMaster1.xml"/><Relationship Id="rId19" Type="http://schemas.openxmlformats.org/officeDocument/2006/relationships/slide" Target="slides/slide1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viewProps" Target="viewProps.xml"/><Relationship Id="rId8" Type="http://schemas.openxmlformats.org/officeDocument/2006/relationships/slide" Target="slides/slide3.xml"/><Relationship Id="rId51" Type="http://schemas.openxmlformats.org/officeDocument/2006/relationships/slide" Target="slides/slide46.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microsoft.com/office/2018/10/relationships/authors" Target="authors.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notesMaster" Target="notesMasters/notesMaster1.xml"/><Relationship Id="rId65"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3" Type="http://schemas.openxmlformats.org/officeDocument/2006/relationships/slide" Target="slides/slide8.xml"/><Relationship Id="rId18" Type="http://schemas.openxmlformats.org/officeDocument/2006/relationships/slide" Target="slides/slide13.xml"/><Relationship Id="rId39"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12C6ADA-C37E-F5CE-7E2F-EDE9895B794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45924D30-9695-220B-FF6A-FBDD33FD3FC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67B0884-EE0A-43E5-9B1D-9CD6CBFC732B}" type="datetimeFigureOut">
              <a:rPr lang="en-US" smtClean="0"/>
              <a:t>2/27/2025</a:t>
            </a:fld>
            <a:endParaRPr lang="en-US"/>
          </a:p>
        </p:txBody>
      </p:sp>
      <p:sp>
        <p:nvSpPr>
          <p:cNvPr id="4" name="Footer Placeholder 3">
            <a:extLst>
              <a:ext uri="{FF2B5EF4-FFF2-40B4-BE49-F238E27FC236}">
                <a16:creationId xmlns:a16="http://schemas.microsoft.com/office/drawing/2014/main" id="{682805D3-CDF6-2D8F-009F-6E7BEA2C2BB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26F786E-3D99-01DA-7CDB-3D576673A0D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CF13D61-175C-4A4C-B7EF-9C0DE3B8019F}" type="slidenum">
              <a:rPr lang="en-US" smtClean="0"/>
              <a:t>‹#›</a:t>
            </a:fld>
            <a:endParaRPr lang="en-US"/>
          </a:p>
        </p:txBody>
      </p:sp>
    </p:spTree>
    <p:extLst>
      <p:ext uri="{BB962C8B-B14F-4D97-AF65-F5344CB8AC3E}">
        <p14:creationId xmlns:p14="http://schemas.microsoft.com/office/powerpoint/2010/main" val="14340398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gray">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44D201D-FC0E-4CA4-AA50-6CC20C7EEA42}" type="datetimeFigureOut">
              <a:rPr lang="en-US" smtClean="0"/>
              <a:t>2/27/2025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D6272ED-2BE5-4784-8307-3EAA2E521E65}" type="slidenum">
              <a:rPr lang="en-US" smtClean="0"/>
              <a:t>‹#›</a:t>
            </a:fld>
            <a:endParaRPr lang="en-US"/>
          </a:p>
        </p:txBody>
      </p:sp>
    </p:spTree>
    <p:extLst>
      <p:ext uri="{BB962C8B-B14F-4D97-AF65-F5344CB8AC3E}">
        <p14:creationId xmlns:p14="http://schemas.microsoft.com/office/powerpoint/2010/main" val="33084510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3" Type="http://schemas.openxmlformats.org/officeDocument/2006/relationships/hyperlink" Target="http://www.prisma-statement.org/" TargetMode="External"/><Relationship Id="rId2" Type="http://schemas.openxmlformats.org/officeDocument/2006/relationships/slide" Target="../slides/slide53.xml"/><Relationship Id="rId1" Type="http://schemas.openxmlformats.org/officeDocument/2006/relationships/notesMaster" Target="../notesMasters/notesMaster1.xml"/><Relationship Id="rId6" Type="http://schemas.openxmlformats.org/officeDocument/2006/relationships/hyperlink" Target="https://www.nc3rs.org.uk/arrive-guidelines" TargetMode="External"/><Relationship Id="rId5" Type="http://schemas.openxmlformats.org/officeDocument/2006/relationships/hyperlink" Target="http://www.consort-statement.org/" TargetMode="External"/><Relationship Id="rId4" Type="http://schemas.openxmlformats.org/officeDocument/2006/relationships/hyperlink" Target="https://www.care-statement.org/" TargetMode="Externa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www.icmje.org/icmje-recommendations.pdf" TargetMode="External"/><Relationship Id="rId2" Type="http://schemas.openxmlformats.org/officeDocument/2006/relationships/slide" Target="../slides/slide12.xml"/><Relationship Id="rId1" Type="http://schemas.openxmlformats.org/officeDocument/2006/relationships/notesMaster" Target="../notesMasters/notesMaster1.xml"/><Relationship Id="rId4" Type="http://schemas.openxmlformats.org/officeDocument/2006/relationships/hyperlink" Target="https://doaj.org/bestpractice"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Date Placeholder 3"/>
          <p:cNvSpPr>
            <a:spLocks noGrp="1"/>
          </p:cNvSpPr>
          <p:nvPr>
            <p:ph type="dt" idx="10"/>
          </p:nvPr>
        </p:nvSpPr>
        <p:spPr/>
        <p:txBody>
          <a:bodyPr/>
          <a:lstStyle/>
          <a:p>
            <a:fld id="{27601CB1-4585-4640-AE0F-B9BE580D589D}" type="datetime1">
              <a:rPr lang="en-US" smtClean="0"/>
              <a:t>2/27/2025</a:t>
            </a:fld>
            <a:endParaRPr lang="en-US"/>
          </a:p>
        </p:txBody>
      </p:sp>
      <p:sp>
        <p:nvSpPr>
          <p:cNvPr id="5" name="Slide Number Placeholder 4"/>
          <p:cNvSpPr>
            <a:spLocks noGrp="1"/>
          </p:cNvSpPr>
          <p:nvPr>
            <p:ph type="sldNum" sz="quarter" idx="11"/>
          </p:nvPr>
        </p:nvSpPr>
        <p:spPr/>
        <p:txBody>
          <a:bodyPr/>
          <a:lstStyle/>
          <a:p>
            <a:fld id="{4776CF51-E60E-4EE4-B0E6-52DE8C63A030}" type="slidenum">
              <a:rPr lang="en-US" smtClean="0"/>
              <a:t>1</a:t>
            </a:fld>
            <a:endParaRPr lang="en-US"/>
          </a:p>
        </p:txBody>
      </p:sp>
    </p:spTree>
    <p:extLst>
      <p:ext uri="{BB962C8B-B14F-4D97-AF65-F5344CB8AC3E}">
        <p14:creationId xmlns:p14="http://schemas.microsoft.com/office/powerpoint/2010/main" val="34455047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Date Placeholder 3"/>
          <p:cNvSpPr>
            <a:spLocks noGrp="1"/>
          </p:cNvSpPr>
          <p:nvPr>
            <p:ph type="dt" idx="1"/>
          </p:nvPr>
        </p:nvSpPr>
        <p:spPr/>
        <p:txBody>
          <a:bodyPr/>
          <a:lstStyle/>
          <a:p>
            <a:fld id="{27601CB1-4585-4640-AE0F-B9BE580D589D}" type="datetime1">
              <a:rPr lang="en-US" smtClean="0"/>
              <a:t>2/27/2025</a:t>
            </a:fld>
            <a:endParaRPr lang="en-US"/>
          </a:p>
        </p:txBody>
      </p:sp>
      <p:sp>
        <p:nvSpPr>
          <p:cNvPr id="5" name="Slide Number Placeholder 4"/>
          <p:cNvSpPr>
            <a:spLocks noGrp="1"/>
          </p:cNvSpPr>
          <p:nvPr>
            <p:ph type="sldNum" sz="quarter" idx="5"/>
          </p:nvPr>
        </p:nvSpPr>
        <p:spPr/>
        <p:txBody>
          <a:bodyPr/>
          <a:lstStyle/>
          <a:p>
            <a:fld id="{4776CF51-E60E-4EE4-B0E6-52DE8C63A030}" type="slidenum">
              <a:rPr lang="en-US" smtClean="0"/>
              <a:t>13</a:t>
            </a:fld>
            <a:endParaRPr lang="en-US"/>
          </a:p>
        </p:txBody>
      </p:sp>
    </p:spTree>
    <p:extLst>
      <p:ext uri="{BB962C8B-B14F-4D97-AF65-F5344CB8AC3E}">
        <p14:creationId xmlns:p14="http://schemas.microsoft.com/office/powerpoint/2010/main" val="7107379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sz="1800" dirty="0"/>
              <a:t>These are some best practices NLM looks for in a journal to gauge the objectivity, credibility and scientific quality of journal content:</a:t>
            </a:r>
          </a:p>
          <a:p>
            <a:pPr>
              <a:defRPr/>
            </a:pPr>
            <a:endParaRPr lang="en-US" sz="1800" dirty="0"/>
          </a:p>
          <a:p>
            <a:pPr marL="285750" indent="-285750">
              <a:buFont typeface="Arial,Sans-Serif"/>
              <a:buChar char="•"/>
              <a:defRPr/>
            </a:pPr>
            <a:r>
              <a:rPr lang="en-US" sz="1800" dirty="0"/>
              <a:t>Well-defined methods for selecting articles</a:t>
            </a:r>
          </a:p>
          <a:p>
            <a:pPr marL="285750" indent="-285750">
              <a:buFont typeface="Arial,Sans-Serif"/>
              <a:buChar char="•"/>
              <a:defRPr/>
            </a:pPr>
            <a:r>
              <a:rPr lang="en-US" sz="1800" dirty="0"/>
              <a:t>A transparent peer review process</a:t>
            </a:r>
          </a:p>
          <a:p>
            <a:pPr marL="285750" indent="-285750">
              <a:buFont typeface="Arial,Sans-Serif"/>
              <a:buChar char="•"/>
              <a:defRPr/>
            </a:pPr>
            <a:r>
              <a:rPr lang="en-US" sz="1800" dirty="0"/>
              <a:t>Author and editor conflicts of interest</a:t>
            </a:r>
          </a:p>
          <a:p>
            <a:pPr>
              <a:lnSpc>
                <a:spcPct val="107000"/>
              </a:lnSpc>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Date Placeholder 3"/>
          <p:cNvSpPr>
            <a:spLocks noGrp="1"/>
          </p:cNvSpPr>
          <p:nvPr>
            <p:ph type="dt" idx="10"/>
          </p:nvPr>
        </p:nvSpPr>
        <p:spPr/>
        <p:txBody>
          <a:bodyPr/>
          <a:lstStyle/>
          <a:p>
            <a:fld id="{27601CB1-4585-4640-AE0F-B9BE580D589D}" type="datetime1">
              <a:rPr lang="en-US" smtClean="0"/>
              <a:t>2/27/2025</a:t>
            </a:fld>
            <a:endParaRPr lang="en-US"/>
          </a:p>
        </p:txBody>
      </p:sp>
      <p:sp>
        <p:nvSpPr>
          <p:cNvPr id="5" name="Slide Number Placeholder 4"/>
          <p:cNvSpPr>
            <a:spLocks noGrp="1"/>
          </p:cNvSpPr>
          <p:nvPr>
            <p:ph type="sldNum" sz="quarter" idx="11"/>
          </p:nvPr>
        </p:nvSpPr>
        <p:spPr/>
        <p:txBody>
          <a:bodyPr/>
          <a:lstStyle/>
          <a:p>
            <a:fld id="{4776CF51-E60E-4EE4-B0E6-52DE8C63A030}" type="slidenum">
              <a:rPr lang="en-US" smtClean="0"/>
              <a:t>14</a:t>
            </a:fld>
            <a:endParaRPr lang="en-US"/>
          </a:p>
        </p:txBody>
      </p:sp>
    </p:spTree>
    <p:extLst>
      <p:ext uri="{BB962C8B-B14F-4D97-AF65-F5344CB8AC3E}">
        <p14:creationId xmlns:p14="http://schemas.microsoft.com/office/powerpoint/2010/main" val="31823566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dirty="0">
                <a:solidFill>
                  <a:srgbClr val="000000"/>
                </a:solidFill>
                <a:effectLst/>
                <a:latin typeface="Calibri" panose="020F0502020204030204" pitchFamily="34" charset="0"/>
              </a:rPr>
              <a:t>Now let’s focus on the journal content that comes to PubMed from MEDLINE and PubMed Central. </a:t>
            </a:r>
            <a:r>
              <a:rPr lang="en-US" sz="1200"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endParaRPr lang="en-US" b="0" i="0" dirty="0">
              <a:solidFill>
                <a:srgbClr val="444444"/>
              </a:solidFill>
              <a:effectLst/>
              <a:latin typeface="Calibri" panose="020F0502020204030204" pitchFamily="34" charset="0"/>
            </a:endParaRPr>
          </a:p>
          <a:p>
            <a:pPr algn="l" rtl="0" fontAlgn="base"/>
            <a:r>
              <a:rPr lang="en-US" sz="1800" b="0" i="0" dirty="0">
                <a:solidFill>
                  <a:srgbClr val="000000"/>
                </a:solidFill>
                <a:effectLst/>
                <a:highlight>
                  <a:srgbClr val="FFFFFF"/>
                </a:highlight>
                <a:latin typeface="Calibri" panose="020F0502020204030204" pitchFamily="34" charset="0"/>
              </a:rPr>
              <a:t>All the selection criteria and processes described up to this point apply to journals selected for both MEDLINE and PMC.  </a:t>
            </a:r>
            <a:endParaRPr lang="en-US" b="0" i="0" dirty="0">
              <a:solidFill>
                <a:srgbClr val="000000"/>
              </a:solidFill>
              <a:effectLst/>
              <a:highlight>
                <a:srgbClr val="FFFFFF"/>
              </a:highlight>
              <a:latin typeface="Segoe UI" panose="020B0502040204020203" pitchFamily="34" charset="0"/>
            </a:endParaRPr>
          </a:p>
          <a:p>
            <a:pPr algn="l" rtl="0" fontAlgn="base"/>
            <a:r>
              <a:rPr lang="en-US" sz="1800" b="0" i="0" dirty="0">
                <a:solidFill>
                  <a:srgbClr val="000000"/>
                </a:solidFill>
                <a:effectLst/>
                <a:highlight>
                  <a:srgbClr val="FFFFFF"/>
                </a:highlight>
                <a:latin typeface="Calibri" panose="020F0502020204030204" pitchFamily="34" charset="0"/>
              </a:rPr>
              <a:t>MEDLINE is the largest component of PubMed. It currently contains more than 31 million citations from more than 5,200 journals published worldwide.  </a:t>
            </a:r>
            <a:endParaRPr lang="en-US" b="0" i="0" dirty="0">
              <a:solidFill>
                <a:srgbClr val="000000"/>
              </a:solidFill>
              <a:effectLst/>
              <a:highlight>
                <a:srgbClr val="FFFFFF"/>
              </a:highlight>
              <a:latin typeface="Segoe UI" panose="020B0502040204020203" pitchFamily="34" charset="0"/>
            </a:endParaRPr>
          </a:p>
          <a:p>
            <a:pPr algn="l" rtl="0" fontAlgn="base"/>
            <a:r>
              <a:rPr lang="en-US" sz="1800" b="0" i="0" dirty="0">
                <a:solidFill>
                  <a:srgbClr val="000000"/>
                </a:solidFill>
                <a:effectLst/>
                <a:highlight>
                  <a:srgbClr val="FFFFFF"/>
                </a:highlight>
                <a:latin typeface="Calibri" panose="020F0502020204030204" pitchFamily="34" charset="0"/>
              </a:rPr>
              <a:t>PMC full-text journals, which number over 3200, account for more than 8 million citations in PubMed. </a:t>
            </a:r>
            <a:endParaRPr lang="en-US" b="0" i="0" dirty="0">
              <a:solidFill>
                <a:srgbClr val="000000"/>
              </a:solidFill>
              <a:effectLst/>
              <a:highlight>
                <a:srgbClr val="FFFFFF"/>
              </a:highlight>
              <a:latin typeface="Segoe UI" panose="020B0502040204020203" pitchFamily="34" charset="0"/>
            </a:endParaRPr>
          </a:p>
          <a:p>
            <a:endParaRPr lang="en-US" dirty="0"/>
          </a:p>
        </p:txBody>
      </p:sp>
      <p:sp>
        <p:nvSpPr>
          <p:cNvPr id="4" name="Slide Number Placeholder 3"/>
          <p:cNvSpPr>
            <a:spLocks noGrp="1"/>
          </p:cNvSpPr>
          <p:nvPr>
            <p:ph type="sldNum" sz="quarter" idx="5"/>
          </p:nvPr>
        </p:nvSpPr>
        <p:spPr/>
        <p:txBody>
          <a:bodyPr/>
          <a:lstStyle/>
          <a:p>
            <a:fld id="{4D6272ED-2BE5-4784-8307-3EAA2E521E65}" type="slidenum">
              <a:rPr lang="en-US" smtClean="0"/>
              <a:t>15</a:t>
            </a:fld>
            <a:endParaRPr lang="en-US"/>
          </a:p>
        </p:txBody>
      </p:sp>
    </p:spTree>
    <p:extLst>
      <p:ext uri="{BB962C8B-B14F-4D97-AF65-F5344CB8AC3E}">
        <p14:creationId xmlns:p14="http://schemas.microsoft.com/office/powerpoint/2010/main" val="14306383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sz="1800" b="0" i="0" dirty="0">
                <a:solidFill>
                  <a:srgbClr val="000000"/>
                </a:solidFill>
                <a:effectLst/>
                <a:highlight>
                  <a:srgbClr val="FFFFFF"/>
                </a:highlight>
                <a:latin typeface="Calibri" panose="020F0502020204030204" pitchFamily="34" charset="0"/>
              </a:rPr>
              <a:t>First, some background. MEDLINE started in 1879 as a print bibliographic index of medical articles called </a:t>
            </a:r>
            <a:r>
              <a:rPr lang="en-US" sz="1800" b="0" i="1" dirty="0">
                <a:solidFill>
                  <a:srgbClr val="000000"/>
                </a:solidFill>
                <a:effectLst/>
                <a:highlight>
                  <a:srgbClr val="FFFFFF"/>
                </a:highlight>
                <a:latin typeface="Calibri" panose="020F0502020204030204" pitchFamily="34" charset="0"/>
              </a:rPr>
              <a:t>Index</a:t>
            </a:r>
            <a:r>
              <a:rPr lang="en-US" sz="1800" b="0" i="0" dirty="0">
                <a:solidFill>
                  <a:srgbClr val="000000"/>
                </a:solidFill>
                <a:effectLst/>
                <a:highlight>
                  <a:srgbClr val="FFFFFF"/>
                </a:highlight>
                <a:latin typeface="Calibri" panose="020F0502020204030204" pitchFamily="34" charset="0"/>
              </a:rPr>
              <a:t> </a:t>
            </a:r>
            <a:r>
              <a:rPr lang="en-US" sz="1800" b="0" i="1" dirty="0" err="1">
                <a:solidFill>
                  <a:srgbClr val="000000"/>
                </a:solidFill>
                <a:effectLst/>
                <a:highlight>
                  <a:srgbClr val="FFFFFF"/>
                </a:highlight>
                <a:latin typeface="Calibri" panose="020F0502020204030204" pitchFamily="34" charset="0"/>
              </a:rPr>
              <a:t>Medicus</a:t>
            </a:r>
            <a:r>
              <a:rPr lang="en-US" sz="1800" b="0" i="0" dirty="0">
                <a:solidFill>
                  <a:srgbClr val="000000"/>
                </a:solidFill>
                <a:effectLst/>
                <a:highlight>
                  <a:srgbClr val="FFFFFF"/>
                </a:highlight>
                <a:latin typeface="Calibri" panose="020F0502020204030204" pitchFamily="34" charset="0"/>
              </a:rPr>
              <a:t>. This was a physical index with copies found most often in research and medical libraries.   </a:t>
            </a:r>
            <a:endParaRPr lang="en-US" b="0" i="0" dirty="0">
              <a:solidFill>
                <a:srgbClr val="000000"/>
              </a:solidFill>
              <a:effectLst/>
              <a:highlight>
                <a:srgbClr val="FFFFFF"/>
              </a:highlight>
              <a:latin typeface="Segoe UI" panose="020B0502040204020203" pitchFamily="34" charset="0"/>
            </a:endParaRPr>
          </a:p>
          <a:p>
            <a:pPr algn="l" rtl="0" fontAlgn="base"/>
            <a:r>
              <a:rPr lang="en-US" sz="1800" b="0" i="0" dirty="0">
                <a:solidFill>
                  <a:srgbClr val="000000"/>
                </a:solidFill>
                <a:effectLst/>
                <a:highlight>
                  <a:srgbClr val="FFFFFF"/>
                </a:highlight>
                <a:latin typeface="Calibri" panose="020F0502020204030204" pitchFamily="34" charset="0"/>
              </a:rPr>
              <a:t>It then evolved to take on several other formats and names, including via CD-ROM in 1971. In 1997, PubMed was created as a way to access MEDLINE through the internet. </a:t>
            </a:r>
            <a:endParaRPr lang="en-US" b="0" i="0" dirty="0">
              <a:solidFill>
                <a:srgbClr val="000000"/>
              </a:solidFill>
              <a:effectLst/>
              <a:highlight>
                <a:srgbClr val="FFFFFF"/>
              </a:highlight>
              <a:latin typeface="Segoe UI" panose="020B0502040204020203" pitchFamily="34" charset="0"/>
            </a:endParaRPr>
          </a:p>
          <a:p>
            <a:endParaRPr lang="en-US" dirty="0"/>
          </a:p>
        </p:txBody>
      </p:sp>
      <p:sp>
        <p:nvSpPr>
          <p:cNvPr id="4" name="Slide Number Placeholder 3"/>
          <p:cNvSpPr>
            <a:spLocks noGrp="1"/>
          </p:cNvSpPr>
          <p:nvPr>
            <p:ph type="sldNum" sz="quarter" idx="5"/>
          </p:nvPr>
        </p:nvSpPr>
        <p:spPr/>
        <p:txBody>
          <a:bodyPr/>
          <a:lstStyle/>
          <a:p>
            <a:fld id="{4D6272ED-2BE5-4784-8307-3EAA2E521E65}" type="slidenum">
              <a:rPr lang="en-US" smtClean="0"/>
              <a:t>16</a:t>
            </a:fld>
            <a:endParaRPr lang="en-US"/>
          </a:p>
        </p:txBody>
      </p:sp>
    </p:spTree>
    <p:extLst>
      <p:ext uri="{BB962C8B-B14F-4D97-AF65-F5344CB8AC3E}">
        <p14:creationId xmlns:p14="http://schemas.microsoft.com/office/powerpoint/2010/main" val="21508270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sz="1800" b="0" i="0" dirty="0">
                <a:solidFill>
                  <a:srgbClr val="000000"/>
                </a:solidFill>
                <a:effectLst/>
                <a:highlight>
                  <a:srgbClr val="FFFFFF"/>
                </a:highlight>
                <a:latin typeface="Calibri" panose="020F0502020204030204" pitchFamily="34" charset="0"/>
              </a:rPr>
              <a:t>Next, let’s review PMC’s development. It was established in 2000, at the beginning of the open access movement. </a:t>
            </a:r>
          </a:p>
          <a:p>
            <a:pPr algn="l" rtl="0" fontAlgn="base"/>
            <a:endParaRPr lang="en-US" b="0" i="0" dirty="0">
              <a:solidFill>
                <a:srgbClr val="000000"/>
              </a:solidFill>
              <a:effectLst/>
              <a:highlight>
                <a:srgbClr val="FFFFFF"/>
              </a:highlight>
              <a:latin typeface="Segoe UI" panose="020B0502040204020203" pitchFamily="34" charset="0"/>
            </a:endParaRPr>
          </a:p>
          <a:p>
            <a:pPr algn="l" rtl="0" fontAlgn="base"/>
            <a:r>
              <a:rPr lang="en-US" sz="1800" b="0" i="0" dirty="0">
                <a:solidFill>
                  <a:srgbClr val="000000"/>
                </a:solidFill>
                <a:effectLst/>
                <a:highlight>
                  <a:srgbClr val="FFFFFF"/>
                </a:highlight>
                <a:latin typeface="Calibri" panose="020F0502020204030204" pitchFamily="34" charset="0"/>
              </a:rPr>
              <a:t>At that time PMC was exclusively an online archive of journal content. A journal was required to supply their complete contents to PMC. </a:t>
            </a:r>
          </a:p>
          <a:p>
            <a:pPr algn="l" rtl="0" fontAlgn="base"/>
            <a:endParaRPr lang="en-US" b="0" i="0" dirty="0">
              <a:solidFill>
                <a:srgbClr val="000000"/>
              </a:solidFill>
              <a:effectLst/>
              <a:highlight>
                <a:srgbClr val="FFFFFF"/>
              </a:highlight>
              <a:latin typeface="Segoe UI" panose="020B0502040204020203" pitchFamily="34" charset="0"/>
            </a:endParaRPr>
          </a:p>
          <a:p>
            <a:pPr algn="l" rtl="0" fontAlgn="base"/>
            <a:r>
              <a:rPr lang="en-US" sz="1800" b="0" i="0" dirty="0">
                <a:solidFill>
                  <a:srgbClr val="000000"/>
                </a:solidFill>
                <a:effectLst/>
                <a:highlight>
                  <a:srgbClr val="FFFFFF"/>
                </a:highlight>
                <a:latin typeface="Calibri" panose="020F0502020204030204" pitchFamily="34" charset="0"/>
              </a:rPr>
              <a:t>In 2005, the NIH began encouraging, though not yet requiring, researchers to submit their articles to PMC to give the public access. This was when PMC took on a second role as a repository for peer-reviewed, funded research results and introduced author manuscripts into the collection.  </a:t>
            </a:r>
          </a:p>
          <a:p>
            <a:pPr algn="l" rtl="0" fontAlgn="base"/>
            <a:endParaRPr lang="en-US" b="0" i="0" dirty="0">
              <a:solidFill>
                <a:srgbClr val="000000"/>
              </a:solidFill>
              <a:effectLst/>
              <a:highlight>
                <a:srgbClr val="FFFFFF"/>
              </a:highlight>
              <a:latin typeface="Segoe UI" panose="020B0502040204020203" pitchFamily="34" charset="0"/>
            </a:endParaRPr>
          </a:p>
          <a:p>
            <a:pPr algn="l" rtl="0" fontAlgn="base"/>
            <a:r>
              <a:rPr lang="en-US" sz="1800" b="0" i="0" dirty="0">
                <a:solidFill>
                  <a:srgbClr val="000000"/>
                </a:solidFill>
                <a:effectLst/>
                <a:highlight>
                  <a:srgbClr val="FFFFFF"/>
                </a:highlight>
                <a:latin typeface="Calibri" panose="020F0502020204030204" pitchFamily="34" charset="0"/>
              </a:rPr>
              <a:t>Since that time, public access has continued to evolve, first becoming mandatory at NIH in 2008, and then in 2013 expanding to cover all the large research funders in the US government. As I mentioned earlier, it expanded again in August 2022 and all federal agencies must make taxpayer-funded publications and research available by the end of 2025.   </a:t>
            </a:r>
          </a:p>
          <a:p>
            <a:pPr algn="l" rtl="0" fontAlgn="base"/>
            <a:endParaRPr lang="en-US" b="0" i="0" dirty="0">
              <a:solidFill>
                <a:srgbClr val="000000"/>
              </a:solidFill>
              <a:effectLst/>
              <a:highlight>
                <a:srgbClr val="FFFFFF"/>
              </a:highlight>
              <a:latin typeface="Segoe UI" panose="020B0502040204020203" pitchFamily="34" charset="0"/>
            </a:endParaRPr>
          </a:p>
          <a:p>
            <a:r>
              <a:rPr lang="en-US" dirty="0"/>
              <a:t>OSTP stands for </a:t>
            </a:r>
            <a:r>
              <a:rPr lang="en-US" b="0" i="0" dirty="0">
                <a:solidFill>
                  <a:srgbClr val="202124"/>
                </a:solidFill>
                <a:effectLst/>
                <a:latin typeface="Google Sans"/>
              </a:rPr>
              <a:t>Office of Science and Technology Policy</a:t>
            </a:r>
            <a:endParaRPr lang="en-US" dirty="0"/>
          </a:p>
        </p:txBody>
      </p:sp>
      <p:sp>
        <p:nvSpPr>
          <p:cNvPr id="4" name="Slide Number Placeholder 3"/>
          <p:cNvSpPr>
            <a:spLocks noGrp="1"/>
          </p:cNvSpPr>
          <p:nvPr>
            <p:ph type="sldNum" sz="quarter" idx="5"/>
          </p:nvPr>
        </p:nvSpPr>
        <p:spPr/>
        <p:txBody>
          <a:bodyPr/>
          <a:lstStyle/>
          <a:p>
            <a:fld id="{4D6272ED-2BE5-4784-8307-3EAA2E521E65}" type="slidenum">
              <a:rPr lang="en-US" smtClean="0"/>
              <a:t>17</a:t>
            </a:fld>
            <a:endParaRPr lang="en-US"/>
          </a:p>
        </p:txBody>
      </p:sp>
    </p:spTree>
    <p:extLst>
      <p:ext uri="{BB962C8B-B14F-4D97-AF65-F5344CB8AC3E}">
        <p14:creationId xmlns:p14="http://schemas.microsoft.com/office/powerpoint/2010/main" val="317464797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sz="1800" b="0" i="0" dirty="0">
                <a:solidFill>
                  <a:srgbClr val="000000"/>
                </a:solidFill>
                <a:effectLst/>
                <a:highlight>
                  <a:srgbClr val="FFFFFF"/>
                </a:highlight>
                <a:latin typeface="Calibri" panose="020F0502020204030204" pitchFamily="34" charset="0"/>
              </a:rPr>
              <a:t>At this point, you may be asking why NLM has two separate journal databases. MEDLINE and PMC have distinct purposes and characteristics, some of which are shown here on this table.  </a:t>
            </a:r>
          </a:p>
          <a:p>
            <a:pPr algn="l" rtl="0" fontAlgn="base"/>
            <a:endParaRPr lang="en-US" b="0" i="0" dirty="0">
              <a:solidFill>
                <a:srgbClr val="000000"/>
              </a:solidFill>
              <a:effectLst/>
              <a:highlight>
                <a:srgbClr val="FFFFFF"/>
              </a:highlight>
              <a:latin typeface="Segoe UI" panose="020B0502040204020203" pitchFamily="34" charset="0"/>
            </a:endParaRPr>
          </a:p>
          <a:p>
            <a:pPr algn="l" rtl="0" fontAlgn="base"/>
            <a:r>
              <a:rPr lang="en-US" sz="1800" b="0" i="0" dirty="0">
                <a:solidFill>
                  <a:srgbClr val="000000"/>
                </a:solidFill>
                <a:effectLst/>
                <a:highlight>
                  <a:srgbClr val="FFFFFF"/>
                </a:highlight>
                <a:latin typeface="Calibri" panose="020F0502020204030204" pitchFamily="34" charset="0"/>
              </a:rPr>
              <a:t>Both databases primarily contain peer-reviewed journal literature and their citations are searchable in PubMed; however, only MEDLINE citations in PubMed are indexed with NLM’s Medical Subject Headings, or </a:t>
            </a:r>
            <a:r>
              <a:rPr lang="en-US" sz="1800" b="0" i="0" dirty="0" err="1">
                <a:solidFill>
                  <a:srgbClr val="000000"/>
                </a:solidFill>
                <a:effectLst/>
                <a:highlight>
                  <a:srgbClr val="FFFFFF"/>
                </a:highlight>
                <a:latin typeface="Calibri" panose="020F0502020204030204" pitchFamily="34" charset="0"/>
              </a:rPr>
              <a:t>MeSH</a:t>
            </a:r>
            <a:r>
              <a:rPr lang="en-US" sz="1800" b="0" i="0" dirty="0">
                <a:solidFill>
                  <a:srgbClr val="000000"/>
                </a:solidFill>
                <a:effectLst/>
                <a:highlight>
                  <a:srgbClr val="FFFFFF"/>
                </a:highlight>
                <a:latin typeface="Calibri" panose="020F0502020204030204" pitchFamily="34" charset="0"/>
              </a:rPr>
              <a:t> terms. </a:t>
            </a:r>
          </a:p>
          <a:p>
            <a:pPr algn="l" rtl="0" fontAlgn="base"/>
            <a:endParaRPr lang="en-US" b="0" i="0" dirty="0">
              <a:solidFill>
                <a:srgbClr val="000000"/>
              </a:solidFill>
              <a:effectLst/>
              <a:highlight>
                <a:srgbClr val="FFFFFF"/>
              </a:highlight>
              <a:latin typeface="Segoe UI" panose="020B0502040204020203" pitchFamily="34" charset="0"/>
            </a:endParaRPr>
          </a:p>
          <a:p>
            <a:pPr algn="l" rtl="0" fontAlgn="base"/>
            <a:r>
              <a:rPr lang="en-US" sz="1800" b="0" i="0" dirty="0">
                <a:solidFill>
                  <a:srgbClr val="000000"/>
                </a:solidFill>
                <a:effectLst/>
                <a:highlight>
                  <a:srgbClr val="FFFFFF"/>
                </a:highlight>
                <a:latin typeface="Calibri" panose="020F0502020204030204" pitchFamily="34" charset="0"/>
              </a:rPr>
              <a:t>PMC contains the full-text of the article, in fulfilment of its dual role as an archive, whereas MEDLINE only contains citation data, which is information such as abstracts, titles, and other metadata.  </a:t>
            </a:r>
          </a:p>
          <a:p>
            <a:pPr algn="l" rtl="0" fontAlgn="base"/>
            <a:endParaRPr lang="en-US" b="0" i="0" dirty="0">
              <a:solidFill>
                <a:srgbClr val="000000"/>
              </a:solidFill>
              <a:effectLst/>
              <a:highlight>
                <a:srgbClr val="FFFFFF"/>
              </a:highlight>
              <a:latin typeface="Segoe UI" panose="020B0502040204020203" pitchFamily="34" charset="0"/>
            </a:endParaRPr>
          </a:p>
          <a:p>
            <a:pPr algn="l" rtl="0" fontAlgn="base"/>
            <a:r>
              <a:rPr lang="en-US" sz="1800" b="0" i="0" dirty="0">
                <a:solidFill>
                  <a:srgbClr val="000000"/>
                </a:solidFill>
                <a:effectLst/>
                <a:highlight>
                  <a:srgbClr val="FFFFFF"/>
                </a:highlight>
                <a:latin typeface="Calibri" panose="020F0502020204030204" pitchFamily="34" charset="0"/>
              </a:rPr>
              <a:t>Both databases are part of the NLM Collection and for that reason journals in both must meet the requirements of the NLM Collection covered in the previous slides. This includes having a biomedical focus.  </a:t>
            </a:r>
          </a:p>
          <a:p>
            <a:pPr algn="l" rtl="0" fontAlgn="base"/>
            <a:endParaRPr lang="en-US" b="0" i="0" dirty="0">
              <a:solidFill>
                <a:srgbClr val="000000"/>
              </a:solidFill>
              <a:effectLst/>
              <a:highlight>
                <a:srgbClr val="FFFFFF"/>
              </a:highlight>
              <a:latin typeface="Segoe UI" panose="020B0502040204020203" pitchFamily="34" charset="0"/>
            </a:endParaRPr>
          </a:p>
          <a:p>
            <a:pPr algn="l" rtl="0" fontAlgn="base"/>
            <a:r>
              <a:rPr lang="en-US" sz="1800" b="0" i="0" dirty="0">
                <a:solidFill>
                  <a:srgbClr val="000000"/>
                </a:solidFill>
                <a:effectLst/>
                <a:highlight>
                  <a:srgbClr val="FFFFFF"/>
                </a:highlight>
                <a:latin typeface="Calibri" panose="020F0502020204030204" pitchFamily="34" charset="0"/>
              </a:rPr>
              <a:t>As you saw on the timelines, MEDLINE is a much older database and, for this reason, it makes up the majority of content in PubMed.  </a:t>
            </a:r>
          </a:p>
          <a:p>
            <a:pPr algn="l" rtl="0" fontAlgn="base"/>
            <a:endParaRPr lang="en-US" b="0" i="0" dirty="0">
              <a:solidFill>
                <a:srgbClr val="000000"/>
              </a:solidFill>
              <a:effectLst/>
              <a:highlight>
                <a:srgbClr val="FFFFFF"/>
              </a:highlight>
              <a:latin typeface="Segoe UI" panose="020B0502040204020203" pitchFamily="34" charset="0"/>
            </a:endParaRPr>
          </a:p>
          <a:p>
            <a:pPr algn="l" rtl="0" fontAlgn="base"/>
            <a:r>
              <a:rPr lang="en-US" sz="1800" b="0" i="0" dirty="0">
                <a:solidFill>
                  <a:srgbClr val="000000"/>
                </a:solidFill>
                <a:effectLst/>
                <a:highlight>
                  <a:srgbClr val="FFFFFF"/>
                </a:highlight>
                <a:latin typeface="Calibri" panose="020F0502020204030204" pitchFamily="34" charset="0"/>
              </a:rPr>
              <a:t>Finally, both databases have rigorous scientific evaluation processes. </a:t>
            </a:r>
          </a:p>
          <a:p>
            <a:pPr algn="l" rtl="0" fontAlgn="base"/>
            <a:endParaRPr lang="en-US" b="0" i="0" dirty="0">
              <a:solidFill>
                <a:srgbClr val="000000"/>
              </a:solidFill>
              <a:effectLst/>
              <a:highlight>
                <a:srgbClr val="FFFFFF"/>
              </a:highlight>
              <a:latin typeface="Segoe UI" panose="020B0502040204020203" pitchFamily="34" charset="0"/>
            </a:endParaRPr>
          </a:p>
          <a:p>
            <a:pPr algn="l" rtl="0" fontAlgn="base"/>
            <a:r>
              <a:rPr lang="en-US" sz="1800" b="0" i="0" dirty="0">
                <a:solidFill>
                  <a:srgbClr val="000000"/>
                </a:solidFill>
                <a:effectLst/>
                <a:highlight>
                  <a:srgbClr val="FFFFFF"/>
                </a:highlight>
                <a:latin typeface="Calibri" panose="020F0502020204030204" pitchFamily="34" charset="0"/>
              </a:rPr>
              <a:t>In the next part of this presentation, I’ll explain these two journal selection processes, highlighting where they overlap and where they diverge.  </a:t>
            </a:r>
            <a:endParaRPr lang="en-US" b="0" i="0" dirty="0">
              <a:solidFill>
                <a:srgbClr val="000000"/>
              </a:solidFill>
              <a:effectLst/>
              <a:highlight>
                <a:srgbClr val="FFFFFF"/>
              </a:highlight>
              <a:latin typeface="Segoe UI" panose="020B0502040204020203" pitchFamily="34" charset="0"/>
            </a:endParaRPr>
          </a:p>
          <a:p>
            <a:endParaRPr lang="en-US" dirty="0"/>
          </a:p>
        </p:txBody>
      </p:sp>
      <p:sp>
        <p:nvSpPr>
          <p:cNvPr id="4" name="Slide Number Placeholder 3"/>
          <p:cNvSpPr>
            <a:spLocks noGrp="1"/>
          </p:cNvSpPr>
          <p:nvPr>
            <p:ph type="sldNum" sz="quarter" idx="5"/>
          </p:nvPr>
        </p:nvSpPr>
        <p:spPr/>
        <p:txBody>
          <a:bodyPr/>
          <a:lstStyle/>
          <a:p>
            <a:fld id="{4D6272ED-2BE5-4784-8307-3EAA2E521E65}" type="slidenum">
              <a:rPr lang="en-US" smtClean="0"/>
              <a:t>18</a:t>
            </a:fld>
            <a:endParaRPr lang="en-US"/>
          </a:p>
        </p:txBody>
      </p:sp>
    </p:spTree>
    <p:extLst>
      <p:ext uri="{BB962C8B-B14F-4D97-AF65-F5344CB8AC3E}">
        <p14:creationId xmlns:p14="http://schemas.microsoft.com/office/powerpoint/2010/main" val="265021207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sz="1800" b="0" i="0" dirty="0">
                <a:solidFill>
                  <a:srgbClr val="000000"/>
                </a:solidFill>
                <a:effectLst/>
                <a:highlight>
                  <a:srgbClr val="FFFFFF"/>
                </a:highlight>
                <a:latin typeface="Calibri" panose="020F0502020204030204" pitchFamily="34" charset="0"/>
              </a:rPr>
              <a:t>These are the steps for a journal to be included in MEDLINE or PMC.  ​ </a:t>
            </a:r>
          </a:p>
          <a:p>
            <a:pPr algn="l" rtl="0" fontAlgn="base"/>
            <a:endParaRPr lang="en-US" b="0" i="0" dirty="0">
              <a:solidFill>
                <a:srgbClr val="000000"/>
              </a:solidFill>
              <a:effectLst/>
              <a:highlight>
                <a:srgbClr val="FFFFFF"/>
              </a:highlight>
              <a:latin typeface="Segoe UI" panose="020B0502040204020203" pitchFamily="34" charset="0"/>
            </a:endParaRPr>
          </a:p>
          <a:p>
            <a:pPr algn="l" rtl="0" fontAlgn="base"/>
            <a:r>
              <a:rPr lang="en-US" sz="1800" b="0" i="0" dirty="0">
                <a:solidFill>
                  <a:srgbClr val="000000"/>
                </a:solidFill>
                <a:effectLst/>
                <a:highlight>
                  <a:srgbClr val="FFFFFF"/>
                </a:highlight>
                <a:latin typeface="Calibri" panose="020F0502020204030204" pitchFamily="34" charset="0"/>
              </a:rPr>
              <a:t>First, a publisher or journal must submit an application. ​Then, NLM staff complete an initial application screening. Next, journals are reviewed for their scientific quality. And finally, a publisher completes a Technical Requirements check.  </a:t>
            </a:r>
            <a:endParaRPr lang="en-US" b="0" i="0" dirty="0">
              <a:solidFill>
                <a:srgbClr val="000000"/>
              </a:solidFill>
              <a:effectLst/>
              <a:highlight>
                <a:srgbClr val="FFFFFF"/>
              </a:highlight>
              <a:latin typeface="Segoe UI" panose="020B0502040204020203" pitchFamily="34" charset="0"/>
            </a:endParaRPr>
          </a:p>
          <a:p>
            <a:pPr algn="l" rtl="0" fontAlgn="base"/>
            <a:endParaRPr lang="en-US" sz="1800" b="0" i="0" dirty="0">
              <a:solidFill>
                <a:srgbClr val="000000"/>
              </a:solidFill>
              <a:effectLst/>
              <a:highlight>
                <a:srgbClr val="00FFFF"/>
              </a:highlight>
              <a:latin typeface="Calibri" panose="020F0502020204030204" pitchFamily="34" charset="0"/>
            </a:endParaRPr>
          </a:p>
          <a:p>
            <a:pPr algn="l" rtl="0" fontAlgn="base"/>
            <a:r>
              <a:rPr lang="en-US" sz="1800" b="0" i="0" dirty="0">
                <a:solidFill>
                  <a:srgbClr val="000000"/>
                </a:solidFill>
                <a:effectLst/>
                <a:highlight>
                  <a:srgbClr val="FFFFFF"/>
                </a:highlight>
                <a:latin typeface="Calibri" panose="020F0502020204030204" pitchFamily="34" charset="0"/>
              </a:rPr>
              <a:t>Let’s begin with the Initial Application Screening.  </a:t>
            </a:r>
            <a:endParaRPr lang="en-US" b="0" i="0" dirty="0">
              <a:solidFill>
                <a:srgbClr val="000000"/>
              </a:solidFill>
              <a:effectLst/>
              <a:highlight>
                <a:srgbClr val="FFFFFF"/>
              </a:highlight>
              <a:latin typeface="Segoe UI" panose="020B0502040204020203" pitchFamily="34" charset="0"/>
            </a:endParaRPr>
          </a:p>
          <a:p>
            <a:endParaRPr lang="en-US" dirty="0"/>
          </a:p>
        </p:txBody>
      </p:sp>
      <p:sp>
        <p:nvSpPr>
          <p:cNvPr id="4" name="Slide Number Placeholder 3"/>
          <p:cNvSpPr>
            <a:spLocks noGrp="1"/>
          </p:cNvSpPr>
          <p:nvPr>
            <p:ph type="sldNum" sz="quarter" idx="5"/>
          </p:nvPr>
        </p:nvSpPr>
        <p:spPr/>
        <p:txBody>
          <a:bodyPr/>
          <a:lstStyle/>
          <a:p>
            <a:fld id="{4D6272ED-2BE5-4784-8307-3EAA2E521E65}" type="slidenum">
              <a:rPr lang="en-US" smtClean="0"/>
              <a:t>19</a:t>
            </a:fld>
            <a:endParaRPr lang="en-US"/>
          </a:p>
        </p:txBody>
      </p:sp>
    </p:spTree>
    <p:extLst>
      <p:ext uri="{BB962C8B-B14F-4D97-AF65-F5344CB8AC3E}">
        <p14:creationId xmlns:p14="http://schemas.microsoft.com/office/powerpoint/2010/main" val="253182342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sz="1800" b="0" i="0" dirty="0">
                <a:solidFill>
                  <a:srgbClr val="000000"/>
                </a:solidFill>
                <a:effectLst/>
                <a:highlight>
                  <a:srgbClr val="FFFFFF"/>
                </a:highlight>
                <a:latin typeface="Calibri" panose="020F0502020204030204" pitchFamily="34" charset="0"/>
              </a:rPr>
              <a:t>This slide compares and contrasts the Initial Application Screening Requirements for MEDLINE and PMC.  </a:t>
            </a:r>
          </a:p>
          <a:p>
            <a:pPr algn="l" rtl="0" fontAlgn="base"/>
            <a:endParaRPr lang="en-US" b="0" i="0" dirty="0">
              <a:solidFill>
                <a:srgbClr val="000000"/>
              </a:solidFill>
              <a:effectLst/>
              <a:highlight>
                <a:srgbClr val="FFFFFF"/>
              </a:highlight>
              <a:latin typeface="Segoe UI" panose="020B0502040204020203" pitchFamily="34" charset="0"/>
            </a:endParaRPr>
          </a:p>
          <a:p>
            <a:pPr algn="l" rtl="0" fontAlgn="base"/>
            <a:r>
              <a:rPr lang="en-US" sz="1800" b="0" i="0" dirty="0">
                <a:solidFill>
                  <a:srgbClr val="000000"/>
                </a:solidFill>
                <a:effectLst/>
                <a:highlight>
                  <a:srgbClr val="FFFFFF"/>
                </a:highlight>
                <a:latin typeface="Calibri" panose="020F0502020204030204" pitchFamily="34" charset="0"/>
              </a:rPr>
              <a:t>MEDLINE journals are required to have a minimum of 40 peer-reviewed articles and PMC is required to have 25.  </a:t>
            </a:r>
          </a:p>
          <a:p>
            <a:pPr algn="l" rtl="0" fontAlgn="base"/>
            <a:endParaRPr lang="en-US" b="0" i="0" dirty="0">
              <a:solidFill>
                <a:srgbClr val="000000"/>
              </a:solidFill>
              <a:effectLst/>
              <a:highlight>
                <a:srgbClr val="FFFFFF"/>
              </a:highlight>
              <a:latin typeface="Segoe UI" panose="020B0502040204020203" pitchFamily="34" charset="0"/>
            </a:endParaRPr>
          </a:p>
          <a:p>
            <a:pPr algn="l" rtl="0" fontAlgn="base"/>
            <a:r>
              <a:rPr lang="en-US" sz="1800" b="0" i="0" dirty="0">
                <a:solidFill>
                  <a:srgbClr val="000000"/>
                </a:solidFill>
                <a:effectLst/>
                <a:highlight>
                  <a:srgbClr val="FFFFFF"/>
                </a:highlight>
                <a:latin typeface="Calibri" panose="020F0502020204030204" pitchFamily="34" charset="0"/>
              </a:rPr>
              <a:t>MEDLINE requires English titles and abstracts while PMC accepts full-text English and Spanish articles.  </a:t>
            </a:r>
            <a:endParaRPr lang="en-US" b="0" i="0" dirty="0">
              <a:solidFill>
                <a:srgbClr val="000000"/>
              </a:solidFill>
              <a:effectLst/>
              <a:highlight>
                <a:srgbClr val="FFFFFF"/>
              </a:highlight>
              <a:latin typeface="Segoe UI" panose="020B0502040204020203" pitchFamily="34" charset="0"/>
            </a:endParaRPr>
          </a:p>
          <a:p>
            <a:pPr algn="l" rtl="0" fontAlgn="base"/>
            <a:r>
              <a:rPr lang="en-US" sz="1800" b="0" i="0" dirty="0">
                <a:solidFill>
                  <a:srgbClr val="000000"/>
                </a:solidFill>
                <a:effectLst/>
                <a:highlight>
                  <a:srgbClr val="FFFFFF"/>
                </a:highlight>
                <a:latin typeface="Calibri" panose="020F0502020204030204" pitchFamily="34" charset="0"/>
              </a:rPr>
              <a:t>   </a:t>
            </a:r>
            <a:endParaRPr lang="en-US" b="0" i="0" dirty="0">
              <a:solidFill>
                <a:srgbClr val="000000"/>
              </a:solidFill>
              <a:effectLst/>
              <a:highlight>
                <a:srgbClr val="FFFFFF"/>
              </a:highlight>
              <a:latin typeface="Segoe UI" panose="020B0502040204020203" pitchFamily="34" charset="0"/>
            </a:endParaRPr>
          </a:p>
          <a:p>
            <a:pPr algn="l" rtl="0" fontAlgn="base"/>
            <a:r>
              <a:rPr lang="en-US" sz="1800" b="0" i="0" dirty="0">
                <a:solidFill>
                  <a:srgbClr val="000000"/>
                </a:solidFill>
                <a:effectLst/>
                <a:highlight>
                  <a:srgbClr val="FFFFFF"/>
                </a:highlight>
                <a:latin typeface="Calibri" panose="020F0502020204030204" pitchFamily="34" charset="0"/>
              </a:rPr>
              <a:t>Both should be able to provide electronic access according to the NLM’s electronic access policy, unless the journal is print-only.  </a:t>
            </a:r>
          </a:p>
          <a:p>
            <a:pPr algn="l" rtl="0" fontAlgn="base"/>
            <a:endParaRPr lang="en-US" b="0" i="0" dirty="0">
              <a:solidFill>
                <a:srgbClr val="000000"/>
              </a:solidFill>
              <a:effectLst/>
              <a:highlight>
                <a:srgbClr val="FFFFFF"/>
              </a:highlight>
              <a:latin typeface="Segoe UI" panose="020B0502040204020203" pitchFamily="34" charset="0"/>
            </a:endParaRPr>
          </a:p>
          <a:p>
            <a:pPr algn="l" rtl="0" fontAlgn="base"/>
            <a:r>
              <a:rPr lang="en-US" sz="1800" b="0" i="0" dirty="0">
                <a:solidFill>
                  <a:srgbClr val="000000"/>
                </a:solidFill>
                <a:effectLst/>
                <a:highlight>
                  <a:srgbClr val="FFFFFF"/>
                </a:highlight>
                <a:latin typeface="Calibri" panose="020F0502020204030204" pitchFamily="34" charset="0"/>
              </a:rPr>
              <a:t>Finally, MEDLINE requires that journals have been publishing a minimum of 12 months while PMC has no minimum.  </a:t>
            </a:r>
            <a:endParaRPr lang="en-US" b="0" i="0" dirty="0">
              <a:solidFill>
                <a:srgbClr val="000000"/>
              </a:solidFill>
              <a:effectLst/>
              <a:highlight>
                <a:srgbClr val="FFFFFF"/>
              </a:highlight>
              <a:latin typeface="Segoe UI" panose="020B0502040204020203" pitchFamily="34" charset="0"/>
            </a:endParaRPr>
          </a:p>
          <a:p>
            <a:endParaRPr lang="en-US" dirty="0"/>
          </a:p>
        </p:txBody>
      </p:sp>
      <p:sp>
        <p:nvSpPr>
          <p:cNvPr id="4" name="Slide Number Placeholder 3"/>
          <p:cNvSpPr>
            <a:spLocks noGrp="1"/>
          </p:cNvSpPr>
          <p:nvPr>
            <p:ph type="sldNum" sz="quarter" idx="5"/>
          </p:nvPr>
        </p:nvSpPr>
        <p:spPr/>
        <p:txBody>
          <a:bodyPr/>
          <a:lstStyle/>
          <a:p>
            <a:fld id="{4D6272ED-2BE5-4784-8307-3EAA2E521E65}" type="slidenum">
              <a:rPr lang="en-US" smtClean="0"/>
              <a:t>20</a:t>
            </a:fld>
            <a:endParaRPr lang="en-US"/>
          </a:p>
        </p:txBody>
      </p:sp>
    </p:spTree>
    <p:extLst>
      <p:ext uri="{BB962C8B-B14F-4D97-AF65-F5344CB8AC3E}">
        <p14:creationId xmlns:p14="http://schemas.microsoft.com/office/powerpoint/2010/main" val="93409463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MEDLINE and PMC journal applications undergo a scientific quality review by NLM staff and external experts. </a:t>
            </a:r>
          </a:p>
        </p:txBody>
      </p:sp>
      <p:sp>
        <p:nvSpPr>
          <p:cNvPr id="4" name="Slide Number Placeholder 3"/>
          <p:cNvSpPr>
            <a:spLocks noGrp="1"/>
          </p:cNvSpPr>
          <p:nvPr>
            <p:ph type="sldNum" sz="quarter" idx="5"/>
          </p:nvPr>
        </p:nvSpPr>
        <p:spPr/>
        <p:txBody>
          <a:bodyPr/>
          <a:lstStyle/>
          <a:p>
            <a:fld id="{4D6272ED-2BE5-4784-8307-3EAA2E521E65}" type="slidenum">
              <a:rPr lang="en-US" smtClean="0"/>
              <a:t>21</a:t>
            </a:fld>
            <a:endParaRPr lang="en-US"/>
          </a:p>
        </p:txBody>
      </p:sp>
    </p:spTree>
    <p:extLst>
      <p:ext uri="{BB962C8B-B14F-4D97-AF65-F5344CB8AC3E}">
        <p14:creationId xmlns:p14="http://schemas.microsoft.com/office/powerpoint/2010/main" val="53157392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review who our external reviewers are. </a:t>
            </a:r>
          </a:p>
          <a:p>
            <a:endParaRPr lang="en-US" dirty="0"/>
          </a:p>
          <a:p>
            <a:r>
              <a:rPr lang="en-US" dirty="0"/>
              <a:t>For MEDLINE, this review is done by the Literature Selection Technical Review Committee, or LSTRC. LSTRC has 15 members and meets 3 times a year. It includes medical librarians and scientists. On average, MEDLINE reviews ~300 applications per year. </a:t>
            </a:r>
          </a:p>
          <a:p>
            <a:endParaRPr lang="en-US" dirty="0"/>
          </a:p>
          <a:p>
            <a:r>
              <a:rPr lang="en-US" dirty="0"/>
              <a:t>PMC’s review is completed by 2 expert consultants, including a medical librarian and scientist. Many are former LSTRC members. On average, PMC reviews ~500 applications per year.</a:t>
            </a:r>
          </a:p>
          <a:p>
            <a:endParaRPr lang="en-US" dirty="0"/>
          </a:p>
          <a:p>
            <a:r>
              <a:rPr lang="en-US" dirty="0"/>
              <a:t>The LSTRC and PMC expert consultants make recommendations to the NLM and then NLM staff make the final decision about a journal. </a:t>
            </a:r>
            <a:endParaRPr lang="en-US" dirty="0">
              <a:cs typeface="Calibri"/>
            </a:endParaRPr>
          </a:p>
        </p:txBody>
      </p:sp>
      <p:sp>
        <p:nvSpPr>
          <p:cNvPr id="4" name="Slide Number Placeholder 3"/>
          <p:cNvSpPr>
            <a:spLocks noGrp="1"/>
          </p:cNvSpPr>
          <p:nvPr>
            <p:ph type="sldNum" sz="quarter" idx="5"/>
          </p:nvPr>
        </p:nvSpPr>
        <p:spPr/>
        <p:txBody>
          <a:bodyPr/>
          <a:lstStyle/>
          <a:p>
            <a:fld id="{4D6272ED-2BE5-4784-8307-3EAA2E521E65}" type="slidenum">
              <a:rPr lang="en-US" smtClean="0"/>
              <a:t>22</a:t>
            </a:fld>
            <a:endParaRPr lang="en-US"/>
          </a:p>
        </p:txBody>
      </p:sp>
    </p:spTree>
    <p:extLst>
      <p:ext uri="{BB962C8B-B14F-4D97-AF65-F5344CB8AC3E}">
        <p14:creationId xmlns:p14="http://schemas.microsoft.com/office/powerpoint/2010/main" val="33562935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fld id="{27601CB1-4585-4640-AE0F-B9BE580D589D}" type="datetime1">
              <a:rPr lang="en-US" smtClean="0"/>
              <a:t>2/27/2025</a:t>
            </a:fld>
            <a:endParaRPr lang="en-US"/>
          </a:p>
        </p:txBody>
      </p:sp>
      <p:sp>
        <p:nvSpPr>
          <p:cNvPr id="5" name="Slide Number Placeholder 4"/>
          <p:cNvSpPr>
            <a:spLocks noGrp="1"/>
          </p:cNvSpPr>
          <p:nvPr>
            <p:ph type="sldNum" sz="quarter" idx="11"/>
          </p:nvPr>
        </p:nvSpPr>
        <p:spPr/>
        <p:txBody>
          <a:bodyPr/>
          <a:lstStyle/>
          <a:p>
            <a:fld id="{4776CF51-E60E-4EE4-B0E6-52DE8C63A030}" type="slidenum">
              <a:rPr lang="en-US" smtClean="0"/>
              <a:t>2</a:t>
            </a:fld>
            <a:endParaRPr lang="en-US"/>
          </a:p>
        </p:txBody>
      </p:sp>
    </p:spTree>
    <p:extLst>
      <p:ext uri="{BB962C8B-B14F-4D97-AF65-F5344CB8AC3E}">
        <p14:creationId xmlns:p14="http://schemas.microsoft.com/office/powerpoint/2010/main" val="172522834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sz="1800" b="0" i="0" dirty="0">
                <a:solidFill>
                  <a:srgbClr val="000000"/>
                </a:solidFill>
                <a:effectLst/>
                <a:highlight>
                  <a:srgbClr val="FFFFFF"/>
                </a:highlight>
                <a:latin typeface="Calibri" panose="020F0502020204030204" pitchFamily="34" charset="0"/>
              </a:rPr>
              <a:t>Next we’ll review criteria MEDLINE and PMC staff and external experts use to evaluate the scientific rigor of a journal. NLM views each journal comprehensively. This slide outlines some criteria we use during the review. </a:t>
            </a:r>
          </a:p>
          <a:p>
            <a:pPr algn="l" rtl="0" fontAlgn="base"/>
            <a:endParaRPr lang="en-US" b="0" i="0" dirty="0">
              <a:solidFill>
                <a:srgbClr val="000000"/>
              </a:solidFill>
              <a:effectLst/>
              <a:highlight>
                <a:srgbClr val="FFFFFF"/>
              </a:highlight>
              <a:latin typeface="Segoe UI" panose="020B0502040204020203" pitchFamily="34" charset="0"/>
            </a:endParaRPr>
          </a:p>
          <a:p>
            <a:pPr algn="l" rtl="0" fontAlgn="base"/>
            <a:r>
              <a:rPr lang="en-US" sz="1800" b="0" i="0" dirty="0">
                <a:solidFill>
                  <a:srgbClr val="000000"/>
                </a:solidFill>
                <a:effectLst/>
                <a:highlight>
                  <a:srgbClr val="FFFFFF"/>
                </a:highlight>
                <a:latin typeface="Calibri" panose="020F0502020204030204" pitchFamily="34" charset="0"/>
              </a:rPr>
              <a:t>First, NLM uses the definition of scientific rigor provided by the </a:t>
            </a:r>
            <a:r>
              <a:rPr lang="en-US" sz="1800" b="0" i="0" u="sng" dirty="0">
                <a:solidFill>
                  <a:srgbClr val="000000"/>
                </a:solidFill>
                <a:effectLst/>
                <a:highlight>
                  <a:srgbClr val="FFFFFF"/>
                </a:highlight>
                <a:latin typeface="Calibri" panose="020F0502020204030204" pitchFamily="34" charset="0"/>
              </a:rPr>
              <a:t>NIH Office of Extramural Research</a:t>
            </a:r>
            <a:r>
              <a:rPr lang="en-US" sz="1800" b="0" i="0" dirty="0">
                <a:solidFill>
                  <a:srgbClr val="000000"/>
                </a:solidFill>
                <a:effectLst/>
                <a:highlight>
                  <a:srgbClr val="FFFFFF"/>
                </a:highlight>
                <a:latin typeface="Calibri" panose="020F0502020204030204" pitchFamily="34" charset="0"/>
              </a:rPr>
              <a:t>, which defines scientific rigor as "the strict application of the scientific method to ensure robust and unbiased experimental design, methodology, analysis, interpretation and reporting of results. This includes full transparency in reporting experimental details so that others may reproduce and extend the findings.“ </a:t>
            </a:r>
          </a:p>
          <a:p>
            <a:pPr algn="l" rtl="0" fontAlgn="base"/>
            <a:endParaRPr lang="en-US" b="0" i="0" dirty="0">
              <a:solidFill>
                <a:srgbClr val="000000"/>
              </a:solidFill>
              <a:effectLst/>
              <a:highlight>
                <a:srgbClr val="FFFFFF"/>
              </a:highlight>
              <a:latin typeface="Segoe UI" panose="020B0502040204020203" pitchFamily="34" charset="0"/>
            </a:endParaRPr>
          </a:p>
          <a:p>
            <a:pPr algn="l" rtl="0" fontAlgn="base"/>
            <a:r>
              <a:rPr lang="en-US" sz="1800" b="0" i="0" dirty="0">
                <a:solidFill>
                  <a:srgbClr val="000000"/>
                </a:solidFill>
                <a:effectLst/>
                <a:highlight>
                  <a:srgbClr val="FFFFFF"/>
                </a:highlight>
                <a:latin typeface="Calibri" panose="020F0502020204030204" pitchFamily="34" charset="0"/>
              </a:rPr>
              <a:t>Editorial quality is considered for both databases, and includes factors such as writing clarity and figure or table quality. Additionally, we look for detailed policies and evidence that the ethics policy is being enforced.  </a:t>
            </a:r>
          </a:p>
          <a:p>
            <a:pPr algn="l" rtl="0" fontAlgn="base"/>
            <a:endParaRPr lang="en-US" b="0" i="0" dirty="0">
              <a:solidFill>
                <a:srgbClr val="000000"/>
              </a:solidFill>
              <a:effectLst/>
              <a:highlight>
                <a:srgbClr val="FFFFFF"/>
              </a:highlight>
              <a:latin typeface="Segoe UI" panose="020B0502040204020203" pitchFamily="34" charset="0"/>
            </a:endParaRPr>
          </a:p>
          <a:p>
            <a:pPr algn="l" rtl="0" fontAlgn="base"/>
            <a:r>
              <a:rPr lang="en-US" sz="1800" b="0" i="0" dirty="0">
                <a:solidFill>
                  <a:srgbClr val="000000"/>
                </a:solidFill>
                <a:effectLst/>
                <a:highlight>
                  <a:srgbClr val="FFFFFF"/>
                </a:highlight>
                <a:latin typeface="Calibri" panose="020F0502020204030204" pitchFamily="34" charset="0"/>
              </a:rPr>
              <a:t>MEDLINE goes beyond scientific rigor to also consider things like significance and novelty of the research, its website functionality, and journal impact, which is based on internal criteria and not an impact factor.  </a:t>
            </a:r>
          </a:p>
          <a:p>
            <a:pPr algn="l" rtl="0" fontAlgn="base"/>
            <a:endParaRPr lang="en-US" b="0" i="0" dirty="0">
              <a:solidFill>
                <a:srgbClr val="000000"/>
              </a:solidFill>
              <a:effectLst/>
              <a:highlight>
                <a:srgbClr val="FFFFFF"/>
              </a:highlight>
              <a:latin typeface="Segoe UI" panose="020B0502040204020203" pitchFamily="34" charset="0"/>
            </a:endParaRPr>
          </a:p>
          <a:p>
            <a:pPr algn="l" rtl="0" fontAlgn="base"/>
            <a:r>
              <a:rPr lang="en-US" sz="1800" b="0" i="0" dirty="0">
                <a:solidFill>
                  <a:srgbClr val="000000"/>
                </a:solidFill>
                <a:effectLst/>
                <a:highlight>
                  <a:srgbClr val="FFFFFF"/>
                </a:highlight>
                <a:latin typeface="Calibri" panose="020F0502020204030204" pitchFamily="34" charset="0"/>
              </a:rPr>
              <a:t>In fact, NLM does not consider metrics from other organizations, such as impact factor, citation metrics, or status in other indexes, when evaluating a journal. </a:t>
            </a:r>
            <a:endParaRPr lang="en-US" b="0" i="0" dirty="0">
              <a:solidFill>
                <a:srgbClr val="000000"/>
              </a:solidFill>
              <a:effectLst/>
              <a:highlight>
                <a:srgbClr val="FFFFFF"/>
              </a:highlight>
              <a:latin typeface="Segoe UI" panose="020B0502040204020203" pitchFamily="34" charset="0"/>
            </a:endParaRPr>
          </a:p>
          <a:p>
            <a:endParaRPr lang="en-US" dirty="0"/>
          </a:p>
        </p:txBody>
      </p:sp>
      <p:sp>
        <p:nvSpPr>
          <p:cNvPr id="4" name="Slide Number Placeholder 3"/>
          <p:cNvSpPr>
            <a:spLocks noGrp="1"/>
          </p:cNvSpPr>
          <p:nvPr>
            <p:ph type="sldNum" sz="quarter" idx="5"/>
          </p:nvPr>
        </p:nvSpPr>
        <p:spPr/>
        <p:txBody>
          <a:bodyPr/>
          <a:lstStyle/>
          <a:p>
            <a:fld id="{4D6272ED-2BE5-4784-8307-3EAA2E521E65}" type="slidenum">
              <a:rPr lang="en-US" smtClean="0"/>
              <a:t>23</a:t>
            </a:fld>
            <a:endParaRPr lang="en-US"/>
          </a:p>
        </p:txBody>
      </p:sp>
    </p:spTree>
    <p:extLst>
      <p:ext uri="{BB962C8B-B14F-4D97-AF65-F5344CB8AC3E}">
        <p14:creationId xmlns:p14="http://schemas.microsoft.com/office/powerpoint/2010/main" val="218720621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sz="1800" b="0" i="0" dirty="0">
                <a:solidFill>
                  <a:srgbClr val="000000"/>
                </a:solidFill>
                <a:effectLst/>
                <a:highlight>
                  <a:srgbClr val="FFFFFF"/>
                </a:highlight>
                <a:latin typeface="Calibri" panose="020F0502020204030204" pitchFamily="34" charset="0"/>
              </a:rPr>
              <a:t>If the journal passes the scientific quality review for MEDLINE or PMC, then it goes on to the final step of ensuring it meets all Technical Requirements.  </a:t>
            </a:r>
          </a:p>
          <a:p>
            <a:pPr algn="l" rtl="0" fontAlgn="base"/>
            <a:endParaRPr lang="en-US" b="0" i="0" dirty="0">
              <a:solidFill>
                <a:srgbClr val="000000"/>
              </a:solidFill>
              <a:effectLst/>
              <a:highlight>
                <a:srgbClr val="FFFFFF"/>
              </a:highlight>
              <a:latin typeface="Segoe UI" panose="020B0502040204020203" pitchFamily="34" charset="0"/>
            </a:endParaRPr>
          </a:p>
          <a:p>
            <a:pPr algn="l" rtl="0" fontAlgn="base"/>
            <a:r>
              <a:rPr lang="en-US" sz="1800" b="0" i="0" dirty="0">
                <a:solidFill>
                  <a:srgbClr val="000000"/>
                </a:solidFill>
                <a:effectLst/>
                <a:highlight>
                  <a:srgbClr val="FFFFFF"/>
                </a:highlight>
                <a:latin typeface="Calibri" panose="020F0502020204030204" pitchFamily="34" charset="0"/>
              </a:rPr>
              <a:t>Journals and publishers upload their own content to MEDLINE and PMC. This process is more advanced and time-consuming for PMC, as they must provide the full-text content, images, and supplemental materials, whereas MEDLINE journals only have to provide citation data and have the option to provide conflict of interest statements.  </a:t>
            </a:r>
          </a:p>
          <a:p>
            <a:pPr algn="l" rtl="0" fontAlgn="base"/>
            <a:endParaRPr lang="en-US" b="0" i="0" dirty="0">
              <a:solidFill>
                <a:srgbClr val="000000"/>
              </a:solidFill>
              <a:effectLst/>
              <a:highlight>
                <a:srgbClr val="FFFFFF"/>
              </a:highlight>
              <a:latin typeface="Segoe UI" panose="020B0502040204020203" pitchFamily="34" charset="0"/>
            </a:endParaRPr>
          </a:p>
          <a:p>
            <a:pPr algn="l" rtl="0" fontAlgn="base"/>
            <a:r>
              <a:rPr lang="en-US" sz="1800" b="0" i="0" dirty="0">
                <a:solidFill>
                  <a:srgbClr val="000000"/>
                </a:solidFill>
                <a:effectLst/>
                <a:highlight>
                  <a:srgbClr val="FFFFFF"/>
                </a:highlight>
                <a:latin typeface="Calibri" panose="020F0502020204030204" pitchFamily="34" charset="0"/>
              </a:rPr>
              <a:t>MEDLINE also has archiving requirements for electronic journals – these journals must be archived in an acceptable repository to ensure long-term preservation and access to the content. At present, the acceptable repositories are CLOCKSS, Portico, and PMC.  </a:t>
            </a:r>
            <a:endParaRPr lang="en-US" b="0" i="0" dirty="0">
              <a:solidFill>
                <a:srgbClr val="000000"/>
              </a:solidFill>
              <a:effectLst/>
              <a:highlight>
                <a:srgbClr val="FFFFFF"/>
              </a:highlight>
              <a:latin typeface="Segoe UI" panose="020B0502040204020203" pitchFamily="34" charset="0"/>
            </a:endParaRPr>
          </a:p>
          <a:p>
            <a:endParaRPr lang="en-US" dirty="0"/>
          </a:p>
        </p:txBody>
      </p:sp>
      <p:sp>
        <p:nvSpPr>
          <p:cNvPr id="4" name="Slide Number Placeholder 3"/>
          <p:cNvSpPr>
            <a:spLocks noGrp="1"/>
          </p:cNvSpPr>
          <p:nvPr>
            <p:ph type="sldNum" sz="quarter" idx="5"/>
          </p:nvPr>
        </p:nvSpPr>
        <p:spPr/>
        <p:txBody>
          <a:bodyPr/>
          <a:lstStyle/>
          <a:p>
            <a:fld id="{4D6272ED-2BE5-4784-8307-3EAA2E521E65}" type="slidenum">
              <a:rPr lang="en-US" smtClean="0"/>
              <a:t>24</a:t>
            </a:fld>
            <a:endParaRPr lang="en-US"/>
          </a:p>
        </p:txBody>
      </p:sp>
    </p:spTree>
    <p:extLst>
      <p:ext uri="{BB962C8B-B14F-4D97-AF65-F5344CB8AC3E}">
        <p14:creationId xmlns:p14="http://schemas.microsoft.com/office/powerpoint/2010/main" val="343805517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0"/>
              </a:spcAft>
            </a:pPr>
            <a:r>
              <a:rPr lang="en-US" sz="1200" kern="1200" dirty="0">
                <a:effectLst/>
                <a:latin typeface="Calibri" panose="020F0502020204030204" pitchFamily="34" charset="0"/>
                <a:ea typeface="Calibri" panose="020F0502020204030204" pitchFamily="34" charset="0"/>
                <a:cs typeface="Calibri" panose="020F0502020204030204" pitchFamily="34" charset="0"/>
              </a:rPr>
              <a:t>We do realize that a publisher’s business practices or a journal’s policies may change over time.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200" dirty="0">
                <a:effectLst/>
                <a:latin typeface="Calibri" panose="020F0502020204030204" pitchFamily="34" charset="0"/>
                <a:ea typeface="Calibri" panose="020F0502020204030204" pitchFamily="34" charset="0"/>
                <a:cs typeface="Calibri" panose="020F0502020204030204" pitchFamily="34"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200" dirty="0">
                <a:effectLst/>
                <a:latin typeface="Calibri" panose="020F0502020204030204" pitchFamily="34" charset="0"/>
                <a:ea typeface="Calibri" panose="020F0502020204030204" pitchFamily="34" charset="0"/>
                <a:cs typeface="Calibri" panose="020F0502020204030204" pitchFamily="34" charset="0"/>
              </a:rPr>
              <a:t>If a journal undergoes significant changes, the NLM may reevaluate it for continued collection. These include significant changes to the journal’s editorial board, its aims and scope, its publisher, or its scientific or editorial quality.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200" dirty="0">
                <a:effectLst/>
                <a:latin typeface="Calibri" panose="020F0502020204030204" pitchFamily="34" charset="0"/>
                <a:ea typeface="Calibri" panose="020F0502020204030204" pitchFamily="34" charset="0"/>
                <a:cs typeface="Calibri" panose="020F0502020204030204" pitchFamily="34"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200" dirty="0">
                <a:effectLst/>
                <a:latin typeface="Calibri" panose="020F0502020204030204" pitchFamily="34" charset="0"/>
                <a:ea typeface="Calibri" panose="020F0502020204030204" pitchFamily="34" charset="0"/>
                <a:cs typeface="Calibri" panose="020F0502020204030204" pitchFamily="34" charset="0"/>
              </a:rPr>
              <a:t>If an issue is found, NLM may reevaluate the journal to ensure that it continues to meet the scientific quality standard for PMC or MEDLINE. The re-evaluation process will largely look the same as the journal selection process for new titles.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200" dirty="0">
                <a:effectLst/>
                <a:latin typeface="Calibri" panose="020F0502020204030204" pitchFamily="34" charset="0"/>
                <a:ea typeface="Calibri" panose="020F0502020204030204" pitchFamily="34" charset="0"/>
                <a:cs typeface="Calibri" panose="020F0502020204030204" pitchFamily="34"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200" dirty="0">
                <a:effectLst/>
                <a:latin typeface="Calibri" panose="020F0502020204030204" pitchFamily="34" charset="0"/>
                <a:ea typeface="Calibri" panose="020F0502020204030204" pitchFamily="34" charset="0"/>
                <a:cs typeface="Calibri" panose="020F0502020204030204" pitchFamily="34" charset="0"/>
              </a:rPr>
              <a:t>If the publisher is no longer meeting best practices, then we may decide to not collect the titles from this publisher going forward.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200" dirty="0">
                <a:effectLst/>
                <a:latin typeface="Calibri Light" panose="020F0302020204030204" pitchFamily="34" charset="0"/>
                <a:ea typeface="Times New Roman" panose="02020603050405020304" pitchFamily="18" charset="0"/>
                <a:cs typeface="Times New Roman" panose="02020603050405020304" pitchFamily="18"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200" dirty="0">
                <a:effectLst/>
                <a:latin typeface="Calibri" panose="020F0502020204030204" pitchFamily="34" charset="0"/>
                <a:ea typeface="Times New Roman" panose="02020603050405020304" pitchFamily="18" charset="0"/>
                <a:cs typeface="Calibri" panose="020F0502020204030204" pitchFamily="34" charset="0"/>
              </a:rPr>
              <a:t>It is important to note that if a decision is made to no longer collect a title in MEDLINE or PMC, the records already publicly available will remain publicly available for archival purposes. </a:t>
            </a:r>
          </a:p>
          <a:p>
            <a:pPr marL="0" marR="0">
              <a:lnSpc>
                <a:spcPct val="107000"/>
              </a:lnSpc>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Date Placeholder 3"/>
          <p:cNvSpPr>
            <a:spLocks noGrp="1"/>
          </p:cNvSpPr>
          <p:nvPr>
            <p:ph type="dt" idx="10"/>
          </p:nvPr>
        </p:nvSpPr>
        <p:spPr/>
        <p:txBody>
          <a:bodyPr/>
          <a:lstStyle/>
          <a:p>
            <a:fld id="{27601CB1-4585-4640-AE0F-B9BE580D589D}" type="datetime1">
              <a:rPr lang="en-US" smtClean="0"/>
              <a:t>2/27/2025</a:t>
            </a:fld>
            <a:endParaRPr lang="en-US"/>
          </a:p>
        </p:txBody>
      </p:sp>
      <p:sp>
        <p:nvSpPr>
          <p:cNvPr id="5" name="Slide Number Placeholder 4"/>
          <p:cNvSpPr>
            <a:spLocks noGrp="1"/>
          </p:cNvSpPr>
          <p:nvPr>
            <p:ph type="sldNum" sz="quarter" idx="11"/>
          </p:nvPr>
        </p:nvSpPr>
        <p:spPr/>
        <p:txBody>
          <a:bodyPr/>
          <a:lstStyle/>
          <a:p>
            <a:fld id="{4776CF51-E60E-4EE4-B0E6-52DE8C63A030}" type="slidenum">
              <a:rPr lang="en-US" smtClean="0"/>
              <a:t>25</a:t>
            </a:fld>
            <a:endParaRPr lang="en-US"/>
          </a:p>
        </p:txBody>
      </p:sp>
    </p:spTree>
    <p:extLst>
      <p:ext uri="{BB962C8B-B14F-4D97-AF65-F5344CB8AC3E}">
        <p14:creationId xmlns:p14="http://schemas.microsoft.com/office/powerpoint/2010/main" val="33580926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D6272ED-2BE5-4784-8307-3EAA2E521E65}" type="slidenum">
              <a:rPr lang="en-US" smtClean="0"/>
              <a:t>26</a:t>
            </a:fld>
            <a:endParaRPr lang="en-US"/>
          </a:p>
        </p:txBody>
      </p:sp>
    </p:spTree>
    <p:extLst>
      <p:ext uri="{BB962C8B-B14F-4D97-AF65-F5344CB8AC3E}">
        <p14:creationId xmlns:p14="http://schemas.microsoft.com/office/powerpoint/2010/main" val="132425058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We’ll start with MEDLINE journals. </a:t>
            </a:r>
          </a:p>
          <a:p>
            <a:r>
              <a:rPr lang="en-US" dirty="0"/>
              <a:t>This exercise is also on the handout, so you can follow along there, too. </a:t>
            </a:r>
            <a:endParaRPr lang="en-US" dirty="0">
              <a:cs typeface="Calibri"/>
            </a:endParaRPr>
          </a:p>
          <a:p>
            <a:endParaRPr lang="en-US" dirty="0"/>
          </a:p>
          <a:p>
            <a:pPr defTabSz="924916">
              <a:defRPr/>
            </a:pPr>
            <a:r>
              <a:rPr lang="en-US" b="1" dirty="0"/>
              <a:t>My question is: What NLM Catalog search string retrieves records for all journals currently indexed in MEDLINE?</a:t>
            </a:r>
          </a:p>
          <a:p>
            <a:endParaRPr lang="en-US" dirty="0"/>
          </a:p>
          <a:p>
            <a:pPr defTabSz="924916">
              <a:defRPr/>
            </a:pPr>
            <a:r>
              <a:rPr lang="en-US" dirty="0"/>
              <a:t>The steps on this slide walk you through one fast way to do this. First, open up any web browser and search for “NLM Catalog". Under the “NLM Catalog Tools” menu, select “Journals in the NCBI Databases". On that page, click "Journals currently indexed in MEDLINE" located below the search bar. What’s the search string that appears in the search bar? </a:t>
            </a:r>
          </a:p>
          <a:p>
            <a:pPr defTabSz="924916">
              <a:defRPr/>
            </a:pPr>
            <a:endParaRPr lang="en-US" dirty="0"/>
          </a:p>
          <a:p>
            <a:endParaRPr lang="en-US" dirty="0"/>
          </a:p>
        </p:txBody>
      </p:sp>
      <p:sp>
        <p:nvSpPr>
          <p:cNvPr id="4" name="Date Placeholder 3"/>
          <p:cNvSpPr>
            <a:spLocks noGrp="1"/>
          </p:cNvSpPr>
          <p:nvPr>
            <p:ph type="dt" idx="1"/>
          </p:nvPr>
        </p:nvSpPr>
        <p:spPr/>
        <p:txBody>
          <a:bodyPr/>
          <a:lstStyle/>
          <a:p>
            <a:fld id="{27601CB1-4585-4640-AE0F-B9BE580D589D}" type="datetime1">
              <a:rPr lang="en-US" smtClean="0"/>
              <a:t>2/27/2025</a:t>
            </a:fld>
            <a:endParaRPr lang="en-US"/>
          </a:p>
        </p:txBody>
      </p:sp>
      <p:sp>
        <p:nvSpPr>
          <p:cNvPr id="5" name="Slide Number Placeholder 4"/>
          <p:cNvSpPr>
            <a:spLocks noGrp="1"/>
          </p:cNvSpPr>
          <p:nvPr>
            <p:ph type="sldNum" sz="quarter" idx="5"/>
          </p:nvPr>
        </p:nvSpPr>
        <p:spPr/>
        <p:txBody>
          <a:bodyPr/>
          <a:lstStyle/>
          <a:p>
            <a:fld id="{4776CF51-E60E-4EE4-B0E6-52DE8C63A030}" type="slidenum">
              <a:rPr lang="en-US" smtClean="0"/>
              <a:t>27</a:t>
            </a:fld>
            <a:endParaRPr lang="en-US"/>
          </a:p>
        </p:txBody>
      </p:sp>
    </p:spTree>
    <p:extLst>
      <p:ext uri="{BB962C8B-B14F-4D97-AF65-F5344CB8AC3E}">
        <p14:creationId xmlns:p14="http://schemas.microsoft.com/office/powerpoint/2010/main" val="385866140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let’s look at finding the list of journals currently being added to PubMed Central. </a:t>
            </a:r>
          </a:p>
          <a:p>
            <a:endParaRPr lang="en-US" dirty="0"/>
          </a:p>
          <a:p>
            <a:r>
              <a:rPr lang="en-US" dirty="0"/>
              <a:t>My question is: What NLM Catalog filter limits your search to the journals currently being added to PubMed Central (PMC)? I’ll give you a hint: Click on the show additional filters button. </a:t>
            </a:r>
          </a:p>
          <a:p>
            <a:endParaRPr lang="en-US" dirty="0"/>
          </a:p>
          <a:p>
            <a:endParaRPr lang="en-US" dirty="0"/>
          </a:p>
        </p:txBody>
      </p:sp>
      <p:sp>
        <p:nvSpPr>
          <p:cNvPr id="4" name="Slide Number Placeholder 3"/>
          <p:cNvSpPr>
            <a:spLocks noGrp="1"/>
          </p:cNvSpPr>
          <p:nvPr>
            <p:ph type="sldNum" sz="quarter" idx="5"/>
          </p:nvPr>
        </p:nvSpPr>
        <p:spPr/>
        <p:txBody>
          <a:bodyPr/>
          <a:lstStyle/>
          <a:p>
            <a:fld id="{4D6272ED-2BE5-4784-8307-3EAA2E521E65}" type="slidenum">
              <a:rPr lang="en-US" smtClean="0"/>
              <a:t>29</a:t>
            </a:fld>
            <a:endParaRPr lang="en-US"/>
          </a:p>
        </p:txBody>
      </p:sp>
    </p:spTree>
    <p:extLst>
      <p:ext uri="{BB962C8B-B14F-4D97-AF65-F5344CB8AC3E}">
        <p14:creationId xmlns:p14="http://schemas.microsoft.com/office/powerpoint/2010/main" val="154718128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0"/>
              </a:spcAft>
            </a:pPr>
            <a:r>
              <a:rPr lang="en-US" sz="1200" kern="1200" dirty="0">
                <a:effectLst/>
                <a:latin typeface="Calibri" panose="020F0502020204030204" pitchFamily="34" charset="0"/>
                <a:ea typeface="Calibri" panose="020F0502020204030204" pitchFamily="34" charset="0"/>
                <a:cs typeface="Calibri" panose="020F0502020204030204" pitchFamily="34" charset="0"/>
              </a:rPr>
              <a:t>Let’s review the answer. </a:t>
            </a:r>
          </a:p>
          <a:p>
            <a:pPr marL="0" marR="0">
              <a:lnSpc>
                <a:spcPct val="107000"/>
              </a:lnSpc>
              <a:spcBef>
                <a:spcPts val="0"/>
              </a:spcBef>
              <a:spcAft>
                <a:spcPts val="0"/>
              </a:spcAft>
            </a:pPr>
            <a:endParaRPr lang="en-US" sz="1200" kern="1200" dirty="0">
              <a:effectLst/>
              <a:latin typeface="Calibri" panose="020F0502020204030204" pitchFamily="34" charset="0"/>
              <a:ea typeface="Calibri" panose="020F0502020204030204" pitchFamily="34" charset="0"/>
              <a:cs typeface="Calibri" panose="020F0502020204030204" pitchFamily="34" charset="0"/>
            </a:endParaRPr>
          </a:p>
          <a:p>
            <a:pPr marL="0" marR="0">
              <a:lnSpc>
                <a:spcPct val="107000"/>
              </a:lnSpc>
              <a:spcBef>
                <a:spcPts val="0"/>
              </a:spcBef>
              <a:spcAft>
                <a:spcPts val="0"/>
              </a:spcAft>
            </a:pPr>
            <a:r>
              <a:rPr lang="en-US" sz="1200" kern="1200" dirty="0">
                <a:effectLst/>
                <a:latin typeface="Calibri" panose="020F0502020204030204" pitchFamily="34" charset="0"/>
                <a:ea typeface="Calibri" panose="020F0502020204030204" pitchFamily="34" charset="0"/>
                <a:cs typeface="Calibri" panose="020F0502020204030204" pitchFamily="34" charset="0"/>
              </a:rPr>
              <a:t>To find a list of PubMed Central Journals, click on Show additional filters from the NLM Catalog filters menu, select PubMed/PMC journals and click Show.</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Date Placeholder 3"/>
          <p:cNvSpPr>
            <a:spLocks noGrp="1"/>
          </p:cNvSpPr>
          <p:nvPr>
            <p:ph type="dt" idx="10"/>
          </p:nvPr>
        </p:nvSpPr>
        <p:spPr/>
        <p:txBody>
          <a:bodyPr/>
          <a:lstStyle/>
          <a:p>
            <a:fld id="{27601CB1-4585-4640-AE0F-B9BE580D589D}" type="datetime1">
              <a:rPr lang="en-US" smtClean="0"/>
              <a:t>2/27/2025</a:t>
            </a:fld>
            <a:endParaRPr lang="en-US"/>
          </a:p>
        </p:txBody>
      </p:sp>
      <p:sp>
        <p:nvSpPr>
          <p:cNvPr id="5" name="Slide Number Placeholder 4"/>
          <p:cNvSpPr>
            <a:spLocks noGrp="1"/>
          </p:cNvSpPr>
          <p:nvPr>
            <p:ph type="sldNum" sz="quarter" idx="11"/>
          </p:nvPr>
        </p:nvSpPr>
        <p:spPr/>
        <p:txBody>
          <a:bodyPr/>
          <a:lstStyle/>
          <a:p>
            <a:fld id="{4776CF51-E60E-4EE4-B0E6-52DE8C63A030}" type="slidenum">
              <a:rPr lang="en-US" smtClean="0"/>
              <a:t>30</a:t>
            </a:fld>
            <a:endParaRPr lang="en-US"/>
          </a:p>
        </p:txBody>
      </p:sp>
    </p:spTree>
    <p:extLst>
      <p:ext uri="{BB962C8B-B14F-4D97-AF65-F5344CB8AC3E}">
        <p14:creationId xmlns:p14="http://schemas.microsoft.com/office/powerpoint/2010/main" val="397993626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finally, we can combine these two search strategies to find all journals that are currently added to PubMed.  This is #8 on your handout. </a:t>
            </a:r>
          </a:p>
          <a:p>
            <a:endParaRPr lang="en-US" dirty="0"/>
          </a:p>
          <a:p>
            <a:r>
              <a:rPr lang="en-US" dirty="0"/>
              <a:t>So my question is, “What is the search string to use in the NLM Catalog to list all journals that are currently added to PubMed?”</a:t>
            </a:r>
          </a:p>
          <a:p>
            <a:endParaRPr lang="en-US" dirty="0"/>
          </a:p>
          <a:p>
            <a:r>
              <a:rPr lang="en-US" dirty="0"/>
              <a:t>So we’ve done 2 searches in the NLM Catalog so far: Currently indexed MEDLINE journals and PMC journals. To find ALL journals currently added to PubMed, we need to combine these two searches. How would you do that to create one search for all currently added PubMed journals? </a:t>
            </a:r>
          </a:p>
          <a:p>
            <a:endParaRPr lang="en-US" dirty="0"/>
          </a:p>
          <a:p>
            <a:endParaRPr lang="en-US" dirty="0"/>
          </a:p>
        </p:txBody>
      </p:sp>
      <p:sp>
        <p:nvSpPr>
          <p:cNvPr id="4" name="Slide Number Placeholder 3"/>
          <p:cNvSpPr>
            <a:spLocks noGrp="1"/>
          </p:cNvSpPr>
          <p:nvPr>
            <p:ph type="sldNum" sz="quarter" idx="5"/>
          </p:nvPr>
        </p:nvSpPr>
        <p:spPr/>
        <p:txBody>
          <a:bodyPr/>
          <a:lstStyle/>
          <a:p>
            <a:fld id="{4D6272ED-2BE5-4784-8307-3EAA2E521E65}" type="slidenum">
              <a:rPr lang="en-US" smtClean="0"/>
              <a:t>31</a:t>
            </a:fld>
            <a:endParaRPr lang="en-US"/>
          </a:p>
        </p:txBody>
      </p:sp>
    </p:spTree>
    <p:extLst>
      <p:ext uri="{BB962C8B-B14F-4D97-AF65-F5344CB8AC3E}">
        <p14:creationId xmlns:p14="http://schemas.microsoft.com/office/powerpoint/2010/main" val="399405968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In this next section of the presentation, we'll be talking about some of the other components of PMC.</a:t>
            </a:r>
          </a:p>
          <a:p>
            <a:pPr marL="0" marR="0">
              <a:lnSpc>
                <a:spcPct val="107000"/>
              </a:lnSpc>
              <a:spcBef>
                <a:spcPts val="0"/>
              </a:spcBef>
              <a:spcAft>
                <a:spcPts val="800"/>
              </a:spcAft>
            </a:pP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Today, PMC contains more than 10 million publicly accessible articles. We already discussed the over 8 million articles that are formally published in a scholarly journal that is archived in PMC and goes through the selection process we just reviewed. </a:t>
            </a:r>
          </a:p>
          <a:p>
            <a:pPr marL="0" marR="0">
              <a:lnSpc>
                <a:spcPct val="107000"/>
              </a:lnSpc>
              <a:spcBef>
                <a:spcPts val="0"/>
              </a:spcBef>
              <a:spcAft>
                <a:spcPts val="800"/>
              </a:spcAft>
            </a:pP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Next, we’ll discuss two other components of PMC: </a:t>
            </a:r>
          </a:p>
          <a:p>
            <a:pPr marL="342900" marR="0" lvl="0" indent="-342900">
              <a:lnSpc>
                <a:spcPct val="107000"/>
              </a:lnSpc>
              <a:spcBef>
                <a:spcPts val="0"/>
              </a:spcBef>
              <a:spcAft>
                <a:spcPts val="800"/>
              </a:spcAft>
              <a:buFont typeface="Arial" panose="020B0604020202020204" pitchFamily="34" charset="0"/>
              <a:buChar char="•"/>
              <a:tabLst>
                <a:tab pos="457200" algn="l"/>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Author manuscripts that have been peer-reviewed and accepted for publication in a journal</a:t>
            </a:r>
          </a:p>
          <a:p>
            <a:pPr marL="342900" marR="0" lvl="0" indent="-342900">
              <a:lnSpc>
                <a:spcPct val="107000"/>
              </a:lnSpc>
              <a:spcBef>
                <a:spcPts val="0"/>
              </a:spcBef>
              <a:spcAft>
                <a:spcPts val="800"/>
              </a:spcAft>
              <a:buFont typeface="Arial" panose="020B0604020202020204" pitchFamily="34" charset="0"/>
              <a:buChar char="•"/>
              <a:tabLst>
                <a:tab pos="457200" algn="l"/>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And preprint versions of articles that have been made public prior to peer review</a:t>
            </a:r>
          </a:p>
          <a:p>
            <a:endParaRPr lang="en-US" dirty="0"/>
          </a:p>
        </p:txBody>
      </p:sp>
      <p:sp>
        <p:nvSpPr>
          <p:cNvPr id="4" name="Slide Number Placeholder 3"/>
          <p:cNvSpPr>
            <a:spLocks noGrp="1"/>
          </p:cNvSpPr>
          <p:nvPr>
            <p:ph type="sldNum" sz="quarter" idx="5"/>
          </p:nvPr>
        </p:nvSpPr>
        <p:spPr/>
        <p:txBody>
          <a:bodyPr/>
          <a:lstStyle/>
          <a:p>
            <a:fld id="{4D6272ED-2BE5-4784-8307-3EAA2E521E65}" type="slidenum">
              <a:rPr lang="en-US" smtClean="0"/>
              <a:t>33</a:t>
            </a:fld>
            <a:endParaRPr lang="en-US"/>
          </a:p>
        </p:txBody>
      </p:sp>
    </p:spTree>
    <p:extLst>
      <p:ext uri="{BB962C8B-B14F-4D97-AF65-F5344CB8AC3E}">
        <p14:creationId xmlns:p14="http://schemas.microsoft.com/office/powerpoint/2010/main" val="182682212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pPr>
            <a:r>
              <a:rPr lang="en-US">
                <a:latin typeface="Calibri"/>
                <a:ea typeface="Calibri" panose="020F0502020204030204" pitchFamily="34" charset="0"/>
                <a:cs typeface="Calibri"/>
              </a:rPr>
              <a:t>We’ll start with author manuscripts in PMC.  </a:t>
            </a:r>
            <a:endParaRPr lang="en-US" sz="1200">
              <a:effectLst/>
              <a:latin typeface="Calibri"/>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sz="1200">
              <a:effectLst/>
              <a:latin typeface="Calibri" panose="020F0502020204030204" pitchFamily="34" charset="0"/>
              <a:ea typeface="Calibri" panose="020F0502020204030204" pitchFamily="34" charset="0"/>
              <a:cs typeface="Calibri"/>
            </a:endParaRPr>
          </a:p>
          <a:p>
            <a:pPr>
              <a:lnSpc>
                <a:spcPct val="107000"/>
              </a:lnSpc>
            </a:pPr>
            <a:endParaRPr lang="en-US">
              <a:latin typeface="Calibri" panose="020F0502020204030204" pitchFamily="34" charset="0"/>
              <a:ea typeface="Calibri" panose="020F0502020204030204" pitchFamily="34" charset="0"/>
              <a:cs typeface="Times New Roman" panose="02020603050405020304" pitchFamily="18" charset="0"/>
            </a:endParaRPr>
          </a:p>
        </p:txBody>
      </p:sp>
      <p:sp>
        <p:nvSpPr>
          <p:cNvPr id="4" name="Date Placeholder 3"/>
          <p:cNvSpPr>
            <a:spLocks noGrp="1"/>
          </p:cNvSpPr>
          <p:nvPr>
            <p:ph type="dt" idx="10"/>
          </p:nvPr>
        </p:nvSpPr>
        <p:spPr/>
        <p:txBody>
          <a:bodyPr/>
          <a:lstStyle/>
          <a:p>
            <a:fld id="{27601CB1-4585-4640-AE0F-B9BE580D589D}" type="datetime1">
              <a:rPr lang="en-US" smtClean="0"/>
              <a:t>2/27/2025</a:t>
            </a:fld>
            <a:endParaRPr lang="en-US"/>
          </a:p>
        </p:txBody>
      </p:sp>
      <p:sp>
        <p:nvSpPr>
          <p:cNvPr id="5" name="Slide Number Placeholder 4"/>
          <p:cNvSpPr>
            <a:spLocks noGrp="1"/>
          </p:cNvSpPr>
          <p:nvPr>
            <p:ph type="sldNum" sz="quarter" idx="11"/>
          </p:nvPr>
        </p:nvSpPr>
        <p:spPr/>
        <p:txBody>
          <a:bodyPr/>
          <a:lstStyle/>
          <a:p>
            <a:fld id="{4776CF51-E60E-4EE4-B0E6-52DE8C63A030}" type="slidenum">
              <a:rPr lang="en-US" smtClean="0"/>
              <a:t>34</a:t>
            </a:fld>
            <a:endParaRPr lang="en-US"/>
          </a:p>
        </p:txBody>
      </p:sp>
    </p:spTree>
    <p:extLst>
      <p:ext uri="{BB962C8B-B14F-4D97-AF65-F5344CB8AC3E}">
        <p14:creationId xmlns:p14="http://schemas.microsoft.com/office/powerpoint/2010/main" val="10932099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endParaRPr lang="en-US" baseline="0" dirty="0"/>
          </a:p>
          <a:p>
            <a:pPr marL="173422" indent="-173422">
              <a:buFontTx/>
              <a:buChar char="-"/>
            </a:pPr>
            <a:endParaRPr lang="en-US" baseline="0" dirty="0"/>
          </a:p>
          <a:p>
            <a:pPr marL="173422" indent="-173422">
              <a:buFontTx/>
              <a:buChar char="-"/>
            </a:pPr>
            <a:endParaRPr lang="en-US" baseline="0" dirty="0"/>
          </a:p>
        </p:txBody>
      </p:sp>
      <p:sp>
        <p:nvSpPr>
          <p:cNvPr id="4" name="Date Placeholder 3"/>
          <p:cNvSpPr>
            <a:spLocks noGrp="1"/>
          </p:cNvSpPr>
          <p:nvPr>
            <p:ph type="dt"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7601CB1-4585-4640-AE0F-B9BE580D589D}" type="datetime1">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2/27/2025</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5" name="Slide Number Placeholder 4"/>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776CF51-E60E-4EE4-B0E6-52DE8C63A030}"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01183565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D6272ED-2BE5-4784-8307-3EAA2E521E65}" type="slidenum">
              <a:rPr lang="en-US" smtClean="0"/>
              <a:t>35</a:t>
            </a:fld>
            <a:endParaRPr lang="en-US"/>
          </a:p>
        </p:txBody>
      </p:sp>
    </p:spTree>
    <p:extLst>
      <p:ext uri="{BB962C8B-B14F-4D97-AF65-F5344CB8AC3E}">
        <p14:creationId xmlns:p14="http://schemas.microsoft.com/office/powerpoint/2010/main" val="332365887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Author manuscripts come from a variety of journals because of the large number of funders who have named PMC as their central repository for funded research.</a:t>
            </a:r>
          </a:p>
          <a:p>
            <a:pPr marL="0" marR="0">
              <a:lnSpc>
                <a:spcPct val="107000"/>
              </a:lnSpc>
              <a:spcBef>
                <a:spcPts val="0"/>
              </a:spcBef>
              <a:spcAft>
                <a:spcPts val="800"/>
              </a:spcAft>
            </a:pP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At this time, PMC serves as the repository for 10 U.S. federal agencies. These include the major funding agencies within the Department of Health and Human Services—like the NIH, CDC, and FDA.</a:t>
            </a:r>
          </a:p>
          <a:p>
            <a:pPr marL="0" marR="0">
              <a:lnSpc>
                <a:spcPct val="107000"/>
              </a:lnSpc>
              <a:spcBef>
                <a:spcPts val="0"/>
              </a:spcBef>
              <a:spcAft>
                <a:spcPts val="800"/>
              </a:spcAft>
            </a:pP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PMC also partners with some private funders like the Gates Foundation and the Health Research Alliance.</a:t>
            </a:r>
          </a:p>
          <a:p>
            <a:pPr marL="0" marR="0">
              <a:lnSpc>
                <a:spcPct val="107000"/>
              </a:lnSpc>
              <a:spcBef>
                <a:spcPts val="0"/>
              </a:spcBef>
              <a:spcAft>
                <a:spcPts val="800"/>
              </a:spcAft>
            </a:pP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And through Europe PMC, PMC serves as the repository for 35 European </a:t>
            </a:r>
            <a:r>
              <a:rPr lang="en-US" sz="1800" u="sng" dirty="0">
                <a:solidFill>
                  <a:srgbClr val="0563C1"/>
                </a:solidFill>
                <a:effectLst/>
                <a:latin typeface="Calibri" panose="020F0502020204030204" pitchFamily="34" charset="0"/>
                <a:ea typeface="Calibri" panose="020F0502020204030204" pitchFamily="34" charset="0"/>
                <a:cs typeface="Arial" panose="020B0604020202020204" pitchFamily="34" charset="0"/>
              </a:rPr>
              <a:t>funders</a:t>
            </a:r>
            <a:r>
              <a:rPr lang="en-US" sz="1800" dirty="0">
                <a:effectLst/>
                <a:latin typeface="Calibri" panose="020F0502020204030204" pitchFamily="34" charset="0"/>
                <a:ea typeface="Calibri" panose="020F0502020204030204" pitchFamily="34" charset="0"/>
                <a:cs typeface="Arial" panose="020B0604020202020204" pitchFamily="34" charset="0"/>
              </a:rPr>
              <a:t> . </a:t>
            </a:r>
          </a:p>
          <a:p>
            <a:pPr marL="0" marR="0">
              <a:lnSpc>
                <a:spcPct val="107000"/>
              </a:lnSpc>
              <a:spcBef>
                <a:spcPts val="0"/>
              </a:spcBef>
              <a:spcAft>
                <a:spcPts val="800"/>
              </a:spcAft>
            </a:pP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endParaRPr lang="en-US" sz="1200" kern="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sz="1200" kern="1200" dirty="0">
              <a:effectLst/>
              <a:latin typeface="Calibri" panose="020F0502020204030204" pitchFamily="34" charset="0"/>
              <a:ea typeface="Calibri" panose="020F0502020204030204" pitchFamily="34" charset="0"/>
              <a:cs typeface="Calibri" panose="020F0502020204030204" pitchFamily="34" charset="0"/>
            </a:endParaRPr>
          </a:p>
          <a:p>
            <a:pPr marL="0" marR="0">
              <a:lnSpc>
                <a:spcPct val="107000"/>
              </a:lnSpc>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10"/>
          </p:nvPr>
        </p:nvSpPr>
        <p:spPr/>
        <p:txBody>
          <a:bodyPr/>
          <a:lstStyle/>
          <a:p>
            <a:fld id="{50A2A62A-BE23-544E-9B77-7AC378F19277}" type="slidenum">
              <a:rPr lang="en-US" smtClean="0"/>
              <a:t>36</a:t>
            </a:fld>
            <a:endParaRPr lang="en-US"/>
          </a:p>
        </p:txBody>
      </p:sp>
    </p:spTree>
    <p:extLst>
      <p:ext uri="{BB962C8B-B14F-4D97-AF65-F5344CB8AC3E}">
        <p14:creationId xmlns:p14="http://schemas.microsoft.com/office/powerpoint/2010/main" val="147853576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0"/>
              </a:spcAft>
            </a:pPr>
            <a:r>
              <a:rPr lang="en-US" sz="1200" kern="1200" dirty="0">
                <a:effectLst/>
                <a:latin typeface="Calibri" panose="020F0502020204030204" pitchFamily="34" charset="0"/>
                <a:ea typeface="Times New Roman" panose="02020603050405020304" pitchFamily="18" charset="0"/>
                <a:cs typeface="Calibri" panose="020F0502020204030204" pitchFamily="34" charset="0"/>
              </a:rPr>
              <a:t>It</a:t>
            </a:r>
            <a:r>
              <a:rPr lang="en-US" sz="1200" kern="1200" dirty="0">
                <a:effectLst/>
                <a:latin typeface="Times New Roman" panose="02020603050405020304" pitchFamily="18" charset="0"/>
                <a:ea typeface="Times New Roman" panose="02020603050405020304" pitchFamily="18" charset="0"/>
                <a:cs typeface="Calibri" panose="020F0502020204030204" pitchFamily="34" charset="0"/>
              </a:rPr>
              <a:t>’</a:t>
            </a:r>
            <a:r>
              <a:rPr lang="en-US" sz="1200" kern="1200" dirty="0">
                <a:effectLst/>
                <a:latin typeface="Calibri" panose="020F0502020204030204" pitchFamily="34" charset="0"/>
                <a:ea typeface="Times New Roman" panose="02020603050405020304" pitchFamily="18" charset="0"/>
                <a:cs typeface="Calibri" panose="020F0502020204030204" pitchFamily="34" charset="0"/>
              </a:rPr>
              <a:t>s easy to identify Author Manuscripts in PMC because: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Arial" panose="020B0604020202020204" pitchFamily="34" charset="0"/>
              <a:buChar char="*"/>
            </a:pPr>
            <a:r>
              <a:rPr lang="en-US" sz="1200" kern="1200" dirty="0">
                <a:effectLst/>
                <a:latin typeface="Calibri" panose="020F0502020204030204" pitchFamily="34" charset="0"/>
                <a:ea typeface="Times New Roman" panose="02020603050405020304" pitchFamily="18" charset="0"/>
                <a:cs typeface="Calibri" panose="020F0502020204030204" pitchFamily="34" charset="0"/>
              </a:rPr>
              <a:t>A funder-branded author manuscript banner is visible at the top and down the side of the entire page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Arial" panose="020B0604020202020204" pitchFamily="34" charset="0"/>
              <a:buChar char="*"/>
            </a:pPr>
            <a:r>
              <a:rPr lang="en-US" sz="1200" kern="1200" dirty="0">
                <a:effectLst/>
                <a:latin typeface="Calibri" panose="020F0502020204030204" pitchFamily="34" charset="0"/>
                <a:ea typeface="Times New Roman" panose="02020603050405020304" pitchFamily="18" charset="0"/>
                <a:cs typeface="Calibri" panose="020F0502020204030204" pitchFamily="34" charset="0"/>
              </a:rPr>
              <a:t>Also, the citation includes the paper</a:t>
            </a:r>
            <a:r>
              <a:rPr lang="en-US" sz="1200" kern="1200" dirty="0">
                <a:effectLst/>
                <a:latin typeface="Times New Roman" panose="02020603050405020304" pitchFamily="18" charset="0"/>
                <a:ea typeface="Times New Roman" panose="02020603050405020304" pitchFamily="18" charset="0"/>
                <a:cs typeface="Calibri" panose="020F0502020204030204" pitchFamily="34" charset="0"/>
              </a:rPr>
              <a:t>’</a:t>
            </a:r>
            <a:r>
              <a:rPr lang="en-US" sz="1200" kern="1200" dirty="0">
                <a:effectLst/>
                <a:latin typeface="Calibri" panose="020F0502020204030204" pitchFamily="34" charset="0"/>
                <a:ea typeface="Times New Roman" panose="02020603050405020304" pitchFamily="18" charset="0"/>
                <a:cs typeface="Calibri" panose="020F0502020204030204" pitchFamily="34" charset="0"/>
              </a:rPr>
              <a:t>s manuscript status and</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Arial" panose="020B0604020202020204" pitchFamily="34" charset="0"/>
              <a:buChar char="*"/>
            </a:pPr>
            <a:r>
              <a:rPr lang="en-US" sz="1200" kern="1200" dirty="0">
                <a:effectLst/>
                <a:latin typeface="Calibri" panose="020F0502020204030204" pitchFamily="34" charset="0"/>
                <a:ea typeface="Times New Roman" panose="02020603050405020304" pitchFamily="18" charset="0"/>
                <a:cs typeface="Calibri" panose="020F0502020204030204" pitchFamily="34" charset="0"/>
              </a:rPr>
              <a:t>The DOI and a link to the published version are provided in a yellow box below the citation</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200" dirty="0">
                <a:effectLst/>
                <a:latin typeface="Calibri" panose="020F0502020204030204" pitchFamily="34" charset="0"/>
                <a:ea typeface="Calibri" panose="020F0502020204030204" pitchFamily="34" charset="0"/>
                <a:cs typeface="Calibri" panose="020F0502020204030204" pitchFamily="34"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200" dirty="0">
                <a:effectLst/>
                <a:latin typeface="Calibri" panose="020F0502020204030204" pitchFamily="34" charset="0"/>
                <a:ea typeface="Calibri" panose="020F0502020204030204" pitchFamily="34" charset="0"/>
                <a:cs typeface="Calibri" panose="020F0502020204030204" pitchFamily="34" charset="0"/>
              </a:rPr>
              <a:t>You can also link from the journal title at the top to the NLM Catalog to view the status of a journal.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Date Placeholder 3"/>
          <p:cNvSpPr>
            <a:spLocks noGrp="1"/>
          </p:cNvSpPr>
          <p:nvPr>
            <p:ph type="dt" idx="10"/>
          </p:nvPr>
        </p:nvSpPr>
        <p:spPr/>
        <p:txBody>
          <a:bodyPr/>
          <a:lstStyle/>
          <a:p>
            <a:fld id="{27601CB1-4585-4640-AE0F-B9BE580D589D}" type="datetime1">
              <a:rPr lang="en-US" smtClean="0"/>
              <a:t>2/27/2025</a:t>
            </a:fld>
            <a:endParaRPr lang="en-US"/>
          </a:p>
        </p:txBody>
      </p:sp>
      <p:sp>
        <p:nvSpPr>
          <p:cNvPr id="5" name="Slide Number Placeholder 4"/>
          <p:cNvSpPr>
            <a:spLocks noGrp="1"/>
          </p:cNvSpPr>
          <p:nvPr>
            <p:ph type="sldNum" sz="quarter" idx="11"/>
          </p:nvPr>
        </p:nvSpPr>
        <p:spPr/>
        <p:txBody>
          <a:bodyPr/>
          <a:lstStyle/>
          <a:p>
            <a:fld id="{4776CF51-E60E-4EE4-B0E6-52DE8C63A030}" type="slidenum">
              <a:rPr lang="en-US" smtClean="0"/>
              <a:t>37</a:t>
            </a:fld>
            <a:endParaRPr lang="en-US"/>
          </a:p>
        </p:txBody>
      </p:sp>
    </p:spTree>
    <p:extLst>
      <p:ext uri="{BB962C8B-B14F-4D97-AF65-F5344CB8AC3E}">
        <p14:creationId xmlns:p14="http://schemas.microsoft.com/office/powerpoint/2010/main" val="83449833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D6272ED-2BE5-4784-8307-3EAA2E521E65}" type="slidenum">
              <a:rPr lang="en-US" smtClean="0"/>
              <a:t>38</a:t>
            </a:fld>
            <a:endParaRPr lang="en-US"/>
          </a:p>
        </p:txBody>
      </p:sp>
    </p:spTree>
    <p:extLst>
      <p:ext uri="{BB962C8B-B14F-4D97-AF65-F5344CB8AC3E}">
        <p14:creationId xmlns:p14="http://schemas.microsoft.com/office/powerpoint/2010/main" val="210042425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Next, I’ll briefly review the Preprint Pilot that is making NIH-funded preprints available via PMC. </a:t>
            </a:r>
          </a:p>
          <a:p>
            <a:endParaRPr lang="en-US" dirty="0"/>
          </a:p>
          <a:p>
            <a:r>
              <a:rPr lang="en-US" dirty="0"/>
              <a:t>Preprints are complete and public drafts of scientific documents that have not yet been peer reviewed.</a:t>
            </a:r>
          </a:p>
          <a:p>
            <a:endParaRPr lang="en-US" dirty="0"/>
          </a:p>
        </p:txBody>
      </p:sp>
      <p:sp>
        <p:nvSpPr>
          <p:cNvPr id="4" name="Slide Number Placeholder 3"/>
          <p:cNvSpPr>
            <a:spLocks noGrp="1"/>
          </p:cNvSpPr>
          <p:nvPr>
            <p:ph type="sldNum" sz="quarter" idx="5"/>
          </p:nvPr>
        </p:nvSpPr>
        <p:spPr/>
        <p:txBody>
          <a:bodyPr/>
          <a:lstStyle/>
          <a:p>
            <a:fld id="{4D6272ED-2BE5-4784-8307-3EAA2E521E65}" type="slidenum">
              <a:rPr lang="en-US" smtClean="0"/>
              <a:t>39</a:t>
            </a:fld>
            <a:endParaRPr lang="en-US"/>
          </a:p>
        </p:txBody>
      </p:sp>
    </p:spTree>
    <p:extLst>
      <p:ext uri="{BB962C8B-B14F-4D97-AF65-F5344CB8AC3E}">
        <p14:creationId xmlns:p14="http://schemas.microsoft.com/office/powerpoint/2010/main" val="424879858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Date Placeholder 3"/>
          <p:cNvSpPr>
            <a:spLocks noGrp="1"/>
          </p:cNvSpPr>
          <p:nvPr>
            <p:ph type="dt" idx="10"/>
          </p:nvPr>
        </p:nvSpPr>
        <p:spPr/>
        <p:txBody>
          <a:bodyPr/>
          <a:lstStyle/>
          <a:p>
            <a:pPr defTabSz="924916">
              <a:defRPr/>
            </a:pPr>
            <a:fld id="{27601CB1-4585-4640-AE0F-B9BE580D589D}" type="datetime1">
              <a:rPr lang="en-US">
                <a:solidFill>
                  <a:prstClr val="black"/>
                </a:solidFill>
                <a:latin typeface="Calibri" panose="020F0502020204030204"/>
              </a:rPr>
              <a:pPr defTabSz="924916">
                <a:defRPr/>
              </a:pPr>
              <a:t>2/27/2025</a:t>
            </a:fld>
            <a:endParaRPr lang="en-US">
              <a:solidFill>
                <a:prstClr val="black"/>
              </a:solidFill>
              <a:latin typeface="Calibri" panose="020F0502020204030204"/>
            </a:endParaRPr>
          </a:p>
        </p:txBody>
      </p:sp>
      <p:sp>
        <p:nvSpPr>
          <p:cNvPr id="5" name="Slide Number Placeholder 4"/>
          <p:cNvSpPr>
            <a:spLocks noGrp="1"/>
          </p:cNvSpPr>
          <p:nvPr>
            <p:ph type="sldNum" sz="quarter" idx="11"/>
          </p:nvPr>
        </p:nvSpPr>
        <p:spPr/>
        <p:txBody>
          <a:bodyPr/>
          <a:lstStyle/>
          <a:p>
            <a:pPr defTabSz="924916">
              <a:defRPr/>
            </a:pPr>
            <a:fld id="{4776CF51-E60E-4EE4-B0E6-52DE8C63A030}" type="slidenum">
              <a:rPr lang="en-US">
                <a:solidFill>
                  <a:prstClr val="black"/>
                </a:solidFill>
                <a:latin typeface="Calibri" panose="020F0502020204030204"/>
              </a:rPr>
              <a:pPr defTabSz="924916">
                <a:defRPr/>
              </a:pPr>
              <a:t>40</a:t>
            </a:fld>
            <a:endParaRPr lang="en-US">
              <a:solidFill>
                <a:prstClr val="black"/>
              </a:solidFill>
              <a:latin typeface="Calibri" panose="020F0502020204030204"/>
            </a:endParaRPr>
          </a:p>
        </p:txBody>
      </p:sp>
    </p:spTree>
    <p:extLst>
      <p:ext uri="{BB962C8B-B14F-4D97-AF65-F5344CB8AC3E}">
        <p14:creationId xmlns:p14="http://schemas.microsoft.com/office/powerpoint/2010/main" val="120283743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Preprints are clearly labeled in PubMed and PMC with a green label across the top of the record that includes a link to more information about the pilot.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On your handout is a link to an in-depth description of this pilot at PMC. </a:t>
            </a:r>
          </a:p>
          <a:p>
            <a:endParaRPr lang="en-US" dirty="0"/>
          </a:p>
        </p:txBody>
      </p:sp>
      <p:sp>
        <p:nvSpPr>
          <p:cNvPr id="4" name="Slide Number Placeholder 3"/>
          <p:cNvSpPr>
            <a:spLocks noGrp="1"/>
          </p:cNvSpPr>
          <p:nvPr>
            <p:ph type="sldNum" sz="quarter" idx="5"/>
          </p:nvPr>
        </p:nvSpPr>
        <p:spPr/>
        <p:txBody>
          <a:bodyPr/>
          <a:lstStyle/>
          <a:p>
            <a:fld id="{4D6272ED-2BE5-4784-8307-3EAA2E521E65}" type="slidenum">
              <a:rPr lang="en-US" smtClean="0"/>
              <a:t>41</a:t>
            </a:fld>
            <a:endParaRPr lang="en-US"/>
          </a:p>
        </p:txBody>
      </p:sp>
    </p:spTree>
    <p:extLst>
      <p:ext uri="{BB962C8B-B14F-4D97-AF65-F5344CB8AC3E}">
        <p14:creationId xmlns:p14="http://schemas.microsoft.com/office/powerpoint/2010/main" val="63897801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0"/>
              </a:spcAft>
            </a:pPr>
            <a:r>
              <a:rPr lang="en-US" sz="1200" kern="1200">
                <a:effectLst/>
                <a:latin typeface="Calibri" panose="020F0502020204030204" pitchFamily="34" charset="0"/>
                <a:ea typeface="Calibri" panose="020F0502020204030204" pitchFamily="34" charset="0"/>
                <a:cs typeface="Calibri" panose="020F0502020204030204" pitchFamily="34" charset="0"/>
              </a:rPr>
              <a:t>Finally, let’s take a look at the last source of PubMed records: The NCBI Bookshelf.</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Date Placeholder 3"/>
          <p:cNvSpPr>
            <a:spLocks noGrp="1"/>
          </p:cNvSpPr>
          <p:nvPr>
            <p:ph type="dt" idx="10"/>
          </p:nvPr>
        </p:nvSpPr>
        <p:spPr/>
        <p:txBody>
          <a:bodyPr/>
          <a:lstStyle/>
          <a:p>
            <a:pPr defTabSz="924916">
              <a:defRPr/>
            </a:pPr>
            <a:fld id="{27601CB1-4585-4640-AE0F-B9BE580D589D}" type="datetime1">
              <a:rPr lang="en-US">
                <a:solidFill>
                  <a:prstClr val="black"/>
                </a:solidFill>
                <a:latin typeface="Calibri" panose="020F0502020204030204"/>
              </a:rPr>
              <a:pPr defTabSz="924916">
                <a:defRPr/>
              </a:pPr>
              <a:t>2/27/2025</a:t>
            </a:fld>
            <a:endParaRPr lang="en-US">
              <a:solidFill>
                <a:prstClr val="black"/>
              </a:solidFill>
              <a:latin typeface="Calibri" panose="020F0502020204030204"/>
            </a:endParaRPr>
          </a:p>
        </p:txBody>
      </p:sp>
      <p:sp>
        <p:nvSpPr>
          <p:cNvPr id="5" name="Slide Number Placeholder 4"/>
          <p:cNvSpPr>
            <a:spLocks noGrp="1"/>
          </p:cNvSpPr>
          <p:nvPr>
            <p:ph type="sldNum" sz="quarter" idx="11"/>
          </p:nvPr>
        </p:nvSpPr>
        <p:spPr/>
        <p:txBody>
          <a:bodyPr/>
          <a:lstStyle/>
          <a:p>
            <a:pPr defTabSz="924916">
              <a:defRPr/>
            </a:pPr>
            <a:fld id="{4776CF51-E60E-4EE4-B0E6-52DE8C63A030}" type="slidenum">
              <a:rPr lang="en-US">
                <a:solidFill>
                  <a:prstClr val="black"/>
                </a:solidFill>
                <a:latin typeface="Calibri" panose="020F0502020204030204"/>
              </a:rPr>
              <a:pPr defTabSz="924916">
                <a:defRPr/>
              </a:pPr>
              <a:t>42</a:t>
            </a:fld>
            <a:endParaRPr lang="en-US">
              <a:solidFill>
                <a:prstClr val="black"/>
              </a:solidFill>
              <a:latin typeface="Calibri" panose="020F0502020204030204"/>
            </a:endParaRPr>
          </a:p>
        </p:txBody>
      </p:sp>
    </p:spTree>
    <p:extLst>
      <p:ext uri="{BB962C8B-B14F-4D97-AF65-F5344CB8AC3E}">
        <p14:creationId xmlns:p14="http://schemas.microsoft.com/office/powerpoint/2010/main" val="138827232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There are currently about 12,000 items in the NCBI Bookshelf. The pie chart on this slide illustrates how many different types of documents Bookshelf contains, like systematic reviews, clinical guidelines, textbooks, and reference materials. </a:t>
            </a: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It includes works published by the World Health Organization, Agency for Healthcare Research and Quality, the Canadian Agency for Drugs and Technologies in Health, and other authoritative publishers.</a:t>
            </a: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Content is added to the archive through:</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Arial" panose="020B0604020202020204" pitchFamily="34" charset="0"/>
              </a:rPr>
              <a:t>Direct deposits by participating publishers </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Arial" panose="020B0604020202020204" pitchFamily="34" charset="0"/>
              </a:rPr>
              <a:t>Deposits by partnering funding or sponsoring organizations, and</a:t>
            </a:r>
          </a:p>
          <a:p>
            <a:pPr marL="342900" marR="0" lvl="0" indent="-342900">
              <a:lnSpc>
                <a:spcPct val="107000"/>
              </a:lnSpc>
              <a:spcBef>
                <a:spcPts val="0"/>
              </a:spcBef>
              <a:spcAft>
                <a:spcPts val="80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Arial" panose="020B0604020202020204" pitchFamily="34" charset="0"/>
              </a:rPr>
              <a:t>Conversion projects with NIH-sponsored authors and editors</a:t>
            </a: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Records for many items in Bookshelf are included in PubMed.</a:t>
            </a:r>
          </a:p>
          <a:p>
            <a:endParaRPr lang="en-US" dirty="0"/>
          </a:p>
        </p:txBody>
      </p:sp>
      <p:sp>
        <p:nvSpPr>
          <p:cNvPr id="4" name="Slide Number Placeholder 3"/>
          <p:cNvSpPr>
            <a:spLocks noGrp="1"/>
          </p:cNvSpPr>
          <p:nvPr>
            <p:ph type="sldNum" sz="quarter" idx="5"/>
          </p:nvPr>
        </p:nvSpPr>
        <p:spPr/>
        <p:txBody>
          <a:bodyPr/>
          <a:lstStyle/>
          <a:p>
            <a:fld id="{4D6272ED-2BE5-4784-8307-3EAA2E521E65}" type="slidenum">
              <a:rPr lang="en-US" smtClean="0"/>
              <a:t>43</a:t>
            </a:fld>
            <a:endParaRPr lang="en-US"/>
          </a:p>
        </p:txBody>
      </p:sp>
    </p:spTree>
    <p:extLst>
      <p:ext uri="{BB962C8B-B14F-4D97-AF65-F5344CB8AC3E}">
        <p14:creationId xmlns:p14="http://schemas.microsoft.com/office/powerpoint/2010/main" val="147845942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After a publisher submits an application, there are three review steps to include content in Bookshelf. These should look familiar by now.</a:t>
            </a: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There is an initial application screening, a scientific quality review, and a technical quality review.</a:t>
            </a: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All content in Bookshelf is peer reviewed, falls within the scope of the NLM Collection Development Guidelines, and is reviewed by NLM for scientific quality and data integrity. </a:t>
            </a:r>
          </a:p>
          <a:p>
            <a:endParaRPr lang="en-US" dirty="0"/>
          </a:p>
        </p:txBody>
      </p:sp>
      <p:sp>
        <p:nvSpPr>
          <p:cNvPr id="4" name="Slide Number Placeholder 3"/>
          <p:cNvSpPr>
            <a:spLocks noGrp="1"/>
          </p:cNvSpPr>
          <p:nvPr>
            <p:ph type="sldNum" sz="quarter" idx="5"/>
          </p:nvPr>
        </p:nvSpPr>
        <p:spPr/>
        <p:txBody>
          <a:bodyPr/>
          <a:lstStyle/>
          <a:p>
            <a:fld id="{4D6272ED-2BE5-4784-8307-3EAA2E521E65}" type="slidenum">
              <a:rPr lang="en-US" smtClean="0"/>
              <a:t>44</a:t>
            </a:fld>
            <a:endParaRPr lang="en-US"/>
          </a:p>
        </p:txBody>
      </p:sp>
    </p:spTree>
    <p:extLst>
      <p:ext uri="{BB962C8B-B14F-4D97-AF65-F5344CB8AC3E}">
        <p14:creationId xmlns:p14="http://schemas.microsoft.com/office/powerpoint/2010/main" val="18847586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dirty="0">
                <a:solidFill>
                  <a:srgbClr val="000000"/>
                </a:solidFill>
                <a:effectLst/>
                <a:highlight>
                  <a:srgbClr val="FFFFFF"/>
                </a:highlight>
                <a:latin typeface="Calibri" panose="020F0502020204030204" pitchFamily="34" charset="0"/>
              </a:rPr>
              <a:t>The first feature is the volume of publishing. Biomedical and life sciences research continue to outpace other fields in the number of articles produced; therefore, those trying to index and archive this literature, like the NLM, are always trying to keep up.   </a:t>
            </a:r>
            <a:endParaRPr lang="en-US" dirty="0"/>
          </a:p>
        </p:txBody>
      </p:sp>
      <p:sp>
        <p:nvSpPr>
          <p:cNvPr id="4" name="Slide Number Placeholder 3"/>
          <p:cNvSpPr>
            <a:spLocks noGrp="1"/>
          </p:cNvSpPr>
          <p:nvPr>
            <p:ph type="sldNum" sz="quarter" idx="5"/>
          </p:nvPr>
        </p:nvSpPr>
        <p:spPr/>
        <p:txBody>
          <a:bodyPr/>
          <a:lstStyle/>
          <a:p>
            <a:fld id="{4D6272ED-2BE5-4784-8307-3EAA2E521E65}" type="slidenum">
              <a:rPr lang="en-US" smtClean="0"/>
              <a:t>6</a:t>
            </a:fld>
            <a:endParaRPr lang="en-US"/>
          </a:p>
        </p:txBody>
      </p:sp>
    </p:spTree>
    <p:extLst>
      <p:ext uri="{BB962C8B-B14F-4D97-AF65-F5344CB8AC3E}">
        <p14:creationId xmlns:p14="http://schemas.microsoft.com/office/powerpoint/2010/main" val="140438761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Now that we’ve talked about our selection policies and procedures for various NLM products, let’s work together to find additional journal data in NLM databases, specifically in the context of PubMed. </a:t>
            </a:r>
          </a:p>
          <a:p>
            <a:endParaRPr lang="en-US" dirty="0"/>
          </a:p>
          <a:p>
            <a:r>
              <a:rPr lang="en-US" dirty="0"/>
              <a:t>You want to start in the NLM Catalog. From there, you can answer these two questions: </a:t>
            </a:r>
          </a:p>
          <a:p>
            <a:endParaRPr lang="en-US" dirty="0"/>
          </a:p>
          <a:p>
            <a:pPr marL="0" indent="0">
              <a:buFont typeface="+mj-lt"/>
              <a:buNone/>
            </a:pPr>
            <a:r>
              <a:rPr lang="en-US" dirty="0"/>
              <a:t>11. What is the indexing status of the journal </a:t>
            </a:r>
            <a:r>
              <a:rPr lang="en-US" i="1" dirty="0"/>
              <a:t>BMC Pulmonary Medicine</a:t>
            </a:r>
            <a:r>
              <a:rPr lang="en-US" dirty="0"/>
              <a:t>?</a:t>
            </a:r>
          </a:p>
          <a:p>
            <a:pPr marL="0" indent="0">
              <a:buFont typeface="+mj-lt"/>
              <a:buNone/>
            </a:pPr>
            <a:r>
              <a:rPr lang="en-US" dirty="0"/>
              <a:t>12. What issues of </a:t>
            </a:r>
            <a:r>
              <a:rPr lang="en-US" i="1" dirty="0"/>
              <a:t>BMC Pulmonary Medicine </a:t>
            </a:r>
            <a:r>
              <a:rPr lang="en-US" dirty="0"/>
              <a:t>are in PubMed Central?</a:t>
            </a:r>
          </a:p>
          <a:p>
            <a:endParaRPr lang="en-US" dirty="0"/>
          </a:p>
        </p:txBody>
      </p:sp>
      <p:sp>
        <p:nvSpPr>
          <p:cNvPr id="4" name="Date Placeholder 3"/>
          <p:cNvSpPr>
            <a:spLocks noGrp="1"/>
          </p:cNvSpPr>
          <p:nvPr>
            <p:ph type="dt" idx="1"/>
          </p:nvPr>
        </p:nvSpPr>
        <p:spPr/>
        <p:txBody>
          <a:bodyPr/>
          <a:lstStyle/>
          <a:p>
            <a:fld id="{27601CB1-4585-4640-AE0F-B9BE580D589D}" type="datetime1">
              <a:rPr lang="en-US" smtClean="0"/>
              <a:t>2/27/2025</a:t>
            </a:fld>
            <a:endParaRPr lang="en-US"/>
          </a:p>
        </p:txBody>
      </p:sp>
      <p:sp>
        <p:nvSpPr>
          <p:cNvPr id="5" name="Slide Number Placeholder 4"/>
          <p:cNvSpPr>
            <a:spLocks noGrp="1"/>
          </p:cNvSpPr>
          <p:nvPr>
            <p:ph type="sldNum" sz="quarter" idx="5"/>
          </p:nvPr>
        </p:nvSpPr>
        <p:spPr/>
        <p:txBody>
          <a:bodyPr/>
          <a:lstStyle/>
          <a:p>
            <a:fld id="{4776CF51-E60E-4EE4-B0E6-52DE8C63A030}" type="slidenum">
              <a:rPr lang="en-US" smtClean="0"/>
              <a:t>46</a:t>
            </a:fld>
            <a:endParaRPr lang="en-US"/>
          </a:p>
        </p:txBody>
      </p:sp>
    </p:spTree>
    <p:extLst>
      <p:ext uri="{BB962C8B-B14F-4D97-AF65-F5344CB8AC3E}">
        <p14:creationId xmlns:p14="http://schemas.microsoft.com/office/powerpoint/2010/main" val="401593727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the NLM Catalog, click on the title for any record</a:t>
            </a:r>
            <a:r>
              <a:rPr lang="en-US" baseline="0" dirty="0"/>
              <a:t> to learn more about that title. Journal records contain indexing information, including the dates of inclusion for MEDLINE, PubMed and </a:t>
            </a:r>
            <a:r>
              <a:rPr lang="en-US" dirty="0"/>
              <a:t>PubMed Central</a:t>
            </a:r>
            <a:r>
              <a:rPr lang="en-US" baseline="0" dirty="0"/>
              <a:t>. Here’s an example that shows a journal indexed in MEDLINE and available full text in PMC.</a:t>
            </a:r>
            <a:endParaRPr lang="en-US" dirty="0">
              <a:cs typeface="Calibri"/>
            </a:endParaRPr>
          </a:p>
          <a:p>
            <a:endParaRPr lang="en-US" baseline="0" dirty="0">
              <a:cs typeface="Calibri"/>
            </a:endParaRPr>
          </a:p>
          <a:p>
            <a:r>
              <a:rPr lang="en-US" baseline="0" dirty="0"/>
              <a:t>If you would like to learn more about any particular journal’s participation level in </a:t>
            </a:r>
            <a:r>
              <a:rPr lang="en-US" dirty="0"/>
              <a:t>PubMed Central</a:t>
            </a:r>
            <a:r>
              <a:rPr lang="en-US" baseline="0" dirty="0"/>
              <a:t>, follow the link to PMC.</a:t>
            </a:r>
            <a:endParaRPr lang="en-US" baseline="0" dirty="0">
              <a:cs typeface="Calibri"/>
            </a:endParaRPr>
          </a:p>
          <a:p>
            <a:endParaRPr lang="en-US" baseline="0" dirty="0"/>
          </a:p>
          <a:p>
            <a:endParaRPr lang="en-US" dirty="0"/>
          </a:p>
        </p:txBody>
      </p:sp>
      <p:sp>
        <p:nvSpPr>
          <p:cNvPr id="4" name="Date Placeholder 3"/>
          <p:cNvSpPr>
            <a:spLocks noGrp="1"/>
          </p:cNvSpPr>
          <p:nvPr>
            <p:ph type="dt" idx="10"/>
          </p:nvPr>
        </p:nvSpPr>
        <p:spPr/>
        <p:txBody>
          <a:bodyPr/>
          <a:lstStyle/>
          <a:p>
            <a:fld id="{27601CB1-4585-4640-AE0F-B9BE580D589D}" type="datetime1">
              <a:rPr lang="en-US" smtClean="0"/>
              <a:t>2/27/2025</a:t>
            </a:fld>
            <a:endParaRPr lang="en-US"/>
          </a:p>
        </p:txBody>
      </p:sp>
      <p:sp>
        <p:nvSpPr>
          <p:cNvPr id="5" name="Slide Number Placeholder 4"/>
          <p:cNvSpPr>
            <a:spLocks noGrp="1"/>
          </p:cNvSpPr>
          <p:nvPr>
            <p:ph type="sldNum" sz="quarter" idx="11"/>
          </p:nvPr>
        </p:nvSpPr>
        <p:spPr/>
        <p:txBody>
          <a:bodyPr/>
          <a:lstStyle/>
          <a:p>
            <a:fld id="{4776CF51-E60E-4EE4-B0E6-52DE8C63A030}" type="slidenum">
              <a:rPr lang="en-US" smtClean="0"/>
              <a:t>47</a:t>
            </a:fld>
            <a:endParaRPr lang="en-US"/>
          </a:p>
        </p:txBody>
      </p:sp>
    </p:spTree>
    <p:extLst>
      <p:ext uri="{BB962C8B-B14F-4D97-AF65-F5344CB8AC3E}">
        <p14:creationId xmlns:p14="http://schemas.microsoft.com/office/powerpoint/2010/main" val="195572229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an example of a journal that is not currently indexed for MEDLINE and not in the NLM Collection. Instead, it includes a note that “citations are for articles where the manuscript was deposited in PubMed Central (PMC) in compliance with public access policies.” </a:t>
            </a:r>
          </a:p>
        </p:txBody>
      </p:sp>
      <p:sp>
        <p:nvSpPr>
          <p:cNvPr id="4" name="Slide Number Placeholder 3"/>
          <p:cNvSpPr>
            <a:spLocks noGrp="1"/>
          </p:cNvSpPr>
          <p:nvPr>
            <p:ph type="sldNum" sz="quarter" idx="5"/>
          </p:nvPr>
        </p:nvSpPr>
        <p:spPr/>
        <p:txBody>
          <a:bodyPr/>
          <a:lstStyle/>
          <a:p>
            <a:fld id="{4D6272ED-2BE5-4784-8307-3EAA2E521E65}" type="slidenum">
              <a:rPr lang="en-US" smtClean="0"/>
              <a:t>48</a:t>
            </a:fld>
            <a:endParaRPr lang="en-US"/>
          </a:p>
        </p:txBody>
      </p:sp>
    </p:spTree>
    <p:extLst>
      <p:ext uri="{BB962C8B-B14F-4D97-AF65-F5344CB8AC3E}">
        <p14:creationId xmlns:p14="http://schemas.microsoft.com/office/powerpoint/2010/main" val="423377320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To recap what you find in PubMed: </a:t>
            </a:r>
          </a:p>
          <a:p>
            <a:pPr marL="342900" marR="0" lvl="0" indent="-342900">
              <a:lnSpc>
                <a:spcPct val="107000"/>
              </a:lnSpc>
              <a:spcBef>
                <a:spcPts val="0"/>
              </a:spcBef>
              <a:spcAft>
                <a:spcPts val="800"/>
              </a:spcAft>
              <a:buFont typeface="Arial" panose="020B0604020202020204" pitchFamily="34" charset="0"/>
              <a:buChar char="•"/>
              <a:tabLst>
                <a:tab pos="457200" algn="l"/>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vast majority of citations in PubMed are from MEDLINE journals. MEDLINE consists of citations for journals in the biomedical and life sciences. The MEDLINE database accounts for more than 31 million of PubMed’s 37 million records. We are currently indexing more than fifty-two hundred journals for MEDLINE. Those citations from MEDLINE journals are the only citations in PubMed that have our Medical Subject Headings applied.</a:t>
            </a:r>
          </a:p>
          <a:p>
            <a:pPr marL="342900" marR="0" lvl="0" indent="-342900">
              <a:lnSpc>
                <a:spcPct val="107000"/>
              </a:lnSpc>
              <a:spcBef>
                <a:spcPts val="0"/>
              </a:spcBef>
              <a:spcAft>
                <a:spcPts val="800"/>
              </a:spcAft>
              <a:buFont typeface="Arial" panose="020B0604020202020204" pitchFamily="34" charset="0"/>
              <a:buChar char="•"/>
              <a:tabLst>
                <a:tab pos="457200" algn="l"/>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PubMed also includes citations for the full-text articles that are in PubMed Central (PMC), our free, full text archive. There are currently more than thirty-two hundred journals being added to PMC. About one quarter of PMC journals are MEDLINE journals. Combined, there are more than 7,700 journals that are currently being regularly added to PubMed EITHER through MEDLINE or PMC (or both).</a:t>
            </a:r>
          </a:p>
          <a:p>
            <a:pPr marL="342900" marR="0" lvl="0" indent="-342900">
              <a:lnSpc>
                <a:spcPct val="107000"/>
              </a:lnSpc>
              <a:spcBef>
                <a:spcPts val="0"/>
              </a:spcBef>
              <a:spcAft>
                <a:spcPts val="800"/>
              </a:spcAft>
              <a:buFont typeface="Arial" panose="020B0604020202020204" pitchFamily="34" charset="0"/>
              <a:buChar char="•"/>
              <a:tabLst>
                <a:tab pos="457200" algn="l"/>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Author manuscripts in PMC are records for INDIVIDUAL articles that are reporting on funded research. These articles are submitted to comply with public access policy mandates. These records are added to PubMed when the article is published. About 90% of NIH-funded author manuscripts in PMC are published in MEDLINE journals.    </a:t>
            </a:r>
          </a:p>
          <a:p>
            <a:pPr marL="342900" marR="0" lvl="0" indent="-342900">
              <a:lnSpc>
                <a:spcPct val="107000"/>
              </a:lnSpc>
              <a:spcBef>
                <a:spcPts val="0"/>
              </a:spcBef>
              <a:spcAft>
                <a:spcPts val="800"/>
              </a:spcAft>
              <a:buFont typeface="Arial" panose="020B0604020202020204" pitchFamily="34" charset="0"/>
              <a:buChar char="•"/>
              <a:tabLst>
                <a:tab pos="457200" algn="l"/>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We’re currently piloting the availability of NIH-funded preprints in PMC, and therefore PubMed. </a:t>
            </a:r>
          </a:p>
          <a:p>
            <a:pPr marL="342900" marR="0" lvl="0" indent="-342900">
              <a:lnSpc>
                <a:spcPct val="107000"/>
              </a:lnSpc>
              <a:spcBef>
                <a:spcPts val="0"/>
              </a:spcBef>
              <a:spcAft>
                <a:spcPts val="800"/>
              </a:spcAft>
              <a:buFont typeface="Arial" panose="020B0604020202020204" pitchFamily="34" charset="0"/>
              <a:buChar char="•"/>
              <a:tabLst>
                <a:tab pos="457200" algn="l"/>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And finally, there are also records for 12,000 free online technical reports, systematic reviews, and other monographs in biomedicine from the NCBI Bookshelf. </a:t>
            </a: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We reviewed how to find the indexing status of a journal and how to identify an author manuscript, a preprint, and Bookshelf material in PubMed.  </a:t>
            </a:r>
            <a:endParaRPr lang="en-US" dirty="0"/>
          </a:p>
        </p:txBody>
      </p:sp>
      <p:sp>
        <p:nvSpPr>
          <p:cNvPr id="4" name="Slide Number Placeholder 3"/>
          <p:cNvSpPr>
            <a:spLocks noGrp="1"/>
          </p:cNvSpPr>
          <p:nvPr>
            <p:ph type="sldNum" sz="quarter" idx="5"/>
          </p:nvPr>
        </p:nvSpPr>
        <p:spPr/>
        <p:txBody>
          <a:bodyPr/>
          <a:lstStyle/>
          <a:p>
            <a:fld id="{4D6272ED-2BE5-4784-8307-3EAA2E521E65}" type="slidenum">
              <a:rPr lang="en-US" smtClean="0"/>
              <a:t>49</a:t>
            </a:fld>
            <a:endParaRPr lang="en-US"/>
          </a:p>
        </p:txBody>
      </p:sp>
    </p:spTree>
    <p:extLst>
      <p:ext uri="{BB962C8B-B14F-4D97-AF65-F5344CB8AC3E}">
        <p14:creationId xmlns:p14="http://schemas.microsoft.com/office/powerpoint/2010/main" val="158988118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move on to our final topic. I’ll talk just briefly about guidance to </a:t>
            </a:r>
            <a:r>
              <a:rPr lang="en-US" baseline="0" dirty="0"/>
              <a:t>help authors and researchers at your institution navigate the complex landscape of scholarly journal publishing today. We know these issues of journal and article quality are not specific to NLM.</a:t>
            </a:r>
          </a:p>
          <a:p>
            <a:endParaRPr lang="en-US" baseline="0" dirty="0"/>
          </a:p>
          <a:p>
            <a:r>
              <a:rPr lang="en-US" baseline="0" dirty="0"/>
              <a:t>We also know that these challenges, while daunting, are an opportunity for librarians.</a:t>
            </a:r>
            <a:endParaRPr lang="en-US" dirty="0"/>
          </a:p>
        </p:txBody>
      </p:sp>
      <p:sp>
        <p:nvSpPr>
          <p:cNvPr id="4" name="Date Placeholder 3"/>
          <p:cNvSpPr>
            <a:spLocks noGrp="1"/>
          </p:cNvSpPr>
          <p:nvPr>
            <p:ph type="dt" idx="10"/>
          </p:nvPr>
        </p:nvSpPr>
        <p:spPr/>
        <p:txBody>
          <a:bodyPr/>
          <a:lstStyle/>
          <a:p>
            <a:fld id="{27601CB1-4585-4640-AE0F-B9BE580D589D}" type="datetime1">
              <a:rPr lang="en-US" smtClean="0"/>
              <a:t>2/27/2025</a:t>
            </a:fld>
            <a:endParaRPr lang="en-US"/>
          </a:p>
        </p:txBody>
      </p:sp>
      <p:sp>
        <p:nvSpPr>
          <p:cNvPr id="5" name="Slide Number Placeholder 4"/>
          <p:cNvSpPr>
            <a:spLocks noGrp="1"/>
          </p:cNvSpPr>
          <p:nvPr>
            <p:ph type="sldNum" sz="quarter" idx="11"/>
          </p:nvPr>
        </p:nvSpPr>
        <p:spPr/>
        <p:txBody>
          <a:bodyPr/>
          <a:lstStyle/>
          <a:p>
            <a:fld id="{4776CF51-E60E-4EE4-B0E6-52DE8C63A030}" type="slidenum">
              <a:rPr lang="en-US" smtClean="0"/>
              <a:t>50</a:t>
            </a:fld>
            <a:endParaRPr lang="en-US"/>
          </a:p>
        </p:txBody>
      </p:sp>
    </p:spTree>
    <p:extLst>
      <p:ext uri="{BB962C8B-B14F-4D97-AF65-F5344CB8AC3E}">
        <p14:creationId xmlns:p14="http://schemas.microsoft.com/office/powerpoint/2010/main" val="66032596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0"/>
              </a:spcAft>
            </a:pPr>
            <a:r>
              <a:rPr lang="en-US" sz="1200" kern="1200" dirty="0">
                <a:effectLst/>
                <a:latin typeface="Calibri" panose="020F0502020204030204" pitchFamily="34" charset="0"/>
                <a:ea typeface="Calibri" panose="020F0502020204030204" pitchFamily="34" charset="0"/>
                <a:cs typeface="Calibri" panose="020F0502020204030204" pitchFamily="34" charset="0"/>
              </a:rPr>
              <a:t>In fact, in 2016, the FTC issued consumer guidance about journal quality concerns, and they directed researchers to librarians.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200" dirty="0">
                <a:effectLst/>
                <a:latin typeface="Calibri" panose="020F0502020204030204" pitchFamily="34" charset="0"/>
                <a:ea typeface="Calibri" panose="020F0502020204030204" pitchFamily="34" charset="0"/>
                <a:cs typeface="Calibri" panose="020F0502020204030204" pitchFamily="34"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200" dirty="0">
                <a:effectLst/>
                <a:latin typeface="Calibri" panose="020F0502020204030204" pitchFamily="34" charset="0"/>
                <a:ea typeface="Calibri" panose="020F0502020204030204" pitchFamily="34" charset="0"/>
                <a:cs typeface="Calibri" panose="020F0502020204030204" pitchFamily="34" charset="0"/>
              </a:rPr>
              <a:t>You are the experts here. This is not just a selection issue for libraries but also an education opportunity. Helping your researchers assess a journal’s transparency, quality, and peer review process could be a very valuable asset to your institution.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200" dirty="0">
                <a:effectLst/>
                <a:latin typeface="Calibri" panose="020F0502020204030204" pitchFamily="34" charset="0"/>
                <a:ea typeface="Calibri" panose="020F0502020204030204" pitchFamily="34" charset="0"/>
                <a:cs typeface="Calibri" panose="020F0502020204030204" pitchFamily="34"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200" dirty="0">
                <a:effectLst/>
                <a:latin typeface="Calibri" panose="020F0502020204030204" pitchFamily="34" charset="0"/>
                <a:ea typeface="Calibri" panose="020F0502020204030204" pitchFamily="34" charset="0"/>
                <a:cs typeface="Calibri" panose="020F0502020204030204" pitchFamily="34" charset="0"/>
              </a:rPr>
              <a:t>The FTC consumer guidance also offers a link where researchers can report concerns about a publisher’s business practices. This is the answer to a question on your handout, “Where can you report concerns about a publisher or journal?” The answer is to the Federal Trade Commission.  A link to the FTC is on your handout. </a:t>
            </a:r>
          </a:p>
        </p:txBody>
      </p:sp>
      <p:sp>
        <p:nvSpPr>
          <p:cNvPr id="4" name="Date Placeholder 3"/>
          <p:cNvSpPr>
            <a:spLocks noGrp="1"/>
          </p:cNvSpPr>
          <p:nvPr>
            <p:ph type="dt" idx="10"/>
          </p:nvPr>
        </p:nvSpPr>
        <p:spPr/>
        <p:txBody>
          <a:bodyPr/>
          <a:lstStyle/>
          <a:p>
            <a:fld id="{27601CB1-4585-4640-AE0F-B9BE580D589D}" type="datetime1">
              <a:rPr lang="en-US" smtClean="0"/>
              <a:t>2/27/2025</a:t>
            </a:fld>
            <a:endParaRPr lang="en-US"/>
          </a:p>
        </p:txBody>
      </p:sp>
      <p:sp>
        <p:nvSpPr>
          <p:cNvPr id="5" name="Slide Number Placeholder 4"/>
          <p:cNvSpPr>
            <a:spLocks noGrp="1"/>
          </p:cNvSpPr>
          <p:nvPr>
            <p:ph type="sldNum" sz="quarter" idx="11"/>
          </p:nvPr>
        </p:nvSpPr>
        <p:spPr/>
        <p:txBody>
          <a:bodyPr/>
          <a:lstStyle/>
          <a:p>
            <a:fld id="{4776CF51-E60E-4EE4-B0E6-52DE8C63A030}" type="slidenum">
              <a:rPr lang="en-US" smtClean="0"/>
              <a:t>51</a:t>
            </a:fld>
            <a:endParaRPr lang="en-US"/>
          </a:p>
        </p:txBody>
      </p:sp>
    </p:spTree>
    <p:extLst>
      <p:ext uri="{BB962C8B-B14F-4D97-AF65-F5344CB8AC3E}">
        <p14:creationId xmlns:p14="http://schemas.microsoft.com/office/powerpoint/2010/main" val="39259292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If you’re looking for a simple resource to share with your researchers, there is Think. Check. Submit. It’s a checklist researchers can use to assess the credentials of a journal or publisher.</a:t>
            </a: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The resource was established by organizations from different areas of the publishing ecosystem—including publishers, professional organizations, the ISSN center, and librarian groups— and that range of knowledge is reflected in the guidance they provide in a very easy to use way.</a:t>
            </a: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There’s a link to the website on your handout. </a:t>
            </a:r>
          </a:p>
          <a:p>
            <a:endParaRPr lang="en-US" dirty="0"/>
          </a:p>
        </p:txBody>
      </p:sp>
      <p:sp>
        <p:nvSpPr>
          <p:cNvPr id="4" name="Slide Number Placeholder 3"/>
          <p:cNvSpPr>
            <a:spLocks noGrp="1"/>
          </p:cNvSpPr>
          <p:nvPr>
            <p:ph type="sldNum" sz="quarter" idx="5"/>
          </p:nvPr>
        </p:nvSpPr>
        <p:spPr/>
        <p:txBody>
          <a:bodyPr/>
          <a:lstStyle/>
          <a:p>
            <a:fld id="{4D6272ED-2BE5-4784-8307-3EAA2E521E65}" type="slidenum">
              <a:rPr lang="en-US" smtClean="0"/>
              <a:t>52</a:t>
            </a:fld>
            <a:endParaRPr lang="en-US"/>
          </a:p>
        </p:txBody>
      </p:sp>
    </p:spTree>
    <p:extLst>
      <p:ext uri="{BB962C8B-B14F-4D97-AF65-F5344CB8AC3E}">
        <p14:creationId xmlns:p14="http://schemas.microsoft.com/office/powerpoint/2010/main" val="121591341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The NLM refers to specific guidelines from various organizations for assessing the quality of a journal that you can also use and share with your research communities.  Links to these guidelines and checklists are available on your handout. </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Arial" panose="020B0604020202020204" pitchFamily="34" charset="0"/>
              </a:rPr>
              <a:t>For systematic reviews and meta-analyses, refer to the </a:t>
            </a:r>
            <a:r>
              <a:rPr lang="en-US" sz="1800" u="sng" dirty="0">
                <a:solidFill>
                  <a:srgbClr val="0563C1"/>
                </a:solidFill>
                <a:effectLst/>
                <a:latin typeface="Calibri" panose="020F0502020204030204" pitchFamily="34" charset="0"/>
                <a:ea typeface="Calibri" panose="020F0502020204030204" pitchFamily="34" charset="0"/>
                <a:cs typeface="Arial" panose="020B0604020202020204" pitchFamily="34" charset="0"/>
                <a:hlinkClick r:id="rId3"/>
              </a:rPr>
              <a:t>PRISMA</a:t>
            </a:r>
            <a:r>
              <a:rPr lang="en-US" sz="1800" dirty="0">
                <a:effectLst/>
                <a:latin typeface="Calibri" panose="020F0502020204030204" pitchFamily="34" charset="0"/>
                <a:ea typeface="Calibri" panose="020F0502020204030204" pitchFamily="34" charset="0"/>
                <a:cs typeface="Arial" panose="020B0604020202020204" pitchFamily="34" charset="0"/>
              </a:rPr>
              <a:t> guidelines (http://www.prisma-statement.org/) </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Arial" panose="020B0604020202020204" pitchFamily="34" charset="0"/>
              </a:rPr>
              <a:t>For case reports, review the </a:t>
            </a:r>
            <a:r>
              <a:rPr lang="en-US" sz="1800" u="sng" dirty="0">
                <a:solidFill>
                  <a:srgbClr val="0563C1"/>
                </a:solidFill>
                <a:effectLst/>
                <a:latin typeface="Calibri" panose="020F0502020204030204" pitchFamily="34" charset="0"/>
                <a:ea typeface="Calibri" panose="020F0502020204030204" pitchFamily="34" charset="0"/>
                <a:cs typeface="Arial" panose="020B0604020202020204" pitchFamily="34" charset="0"/>
                <a:hlinkClick r:id="rId4"/>
              </a:rPr>
              <a:t>CARE case report guidelines</a:t>
            </a:r>
            <a:r>
              <a:rPr lang="en-US" sz="1800" u="sng" dirty="0">
                <a:effectLst/>
                <a:latin typeface="Calibri" panose="020F0502020204030204" pitchFamily="34" charset="0"/>
                <a:ea typeface="Calibri" panose="020F0502020204030204" pitchFamily="34" charset="0"/>
                <a:cs typeface="Arial" panose="020B0604020202020204" pitchFamily="34" charset="0"/>
              </a:rPr>
              <a:t> </a:t>
            </a:r>
            <a:r>
              <a:rPr lang="en-US" sz="1800" dirty="0">
                <a:effectLst/>
                <a:latin typeface="Calibri" panose="020F0502020204030204" pitchFamily="34" charset="0"/>
                <a:ea typeface="Calibri" panose="020F0502020204030204" pitchFamily="34" charset="0"/>
                <a:cs typeface="Arial" panose="020B0604020202020204" pitchFamily="34" charset="0"/>
              </a:rPr>
              <a:t>(http://www.prisma-statement.org/) </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Arial" panose="020B0604020202020204" pitchFamily="34" charset="0"/>
              </a:rPr>
              <a:t>For clinical trials, refer to the </a:t>
            </a:r>
            <a:r>
              <a:rPr lang="en-US" sz="1800" u="sng" dirty="0">
                <a:solidFill>
                  <a:srgbClr val="0563C1"/>
                </a:solidFill>
                <a:effectLst/>
                <a:latin typeface="Calibri" panose="020F0502020204030204" pitchFamily="34" charset="0"/>
                <a:ea typeface="Calibri" panose="020F0502020204030204" pitchFamily="34" charset="0"/>
                <a:cs typeface="Arial" panose="020B0604020202020204" pitchFamily="34" charset="0"/>
                <a:hlinkClick r:id="rId5"/>
              </a:rPr>
              <a:t>CONSORT</a:t>
            </a:r>
            <a:r>
              <a:rPr lang="en-US" sz="1800" dirty="0">
                <a:effectLst/>
                <a:latin typeface="Calibri" panose="020F0502020204030204" pitchFamily="34" charset="0"/>
                <a:ea typeface="Calibri" panose="020F0502020204030204" pitchFamily="34" charset="0"/>
                <a:cs typeface="Arial" panose="020B0604020202020204" pitchFamily="34" charset="0"/>
              </a:rPr>
              <a:t> guidelines (http://www.consort-statement.org/) </a:t>
            </a:r>
          </a:p>
          <a:p>
            <a:pPr marL="342900" marR="0" lvl="0" indent="-342900">
              <a:lnSpc>
                <a:spcPct val="107000"/>
              </a:lnSpc>
              <a:spcBef>
                <a:spcPts val="0"/>
              </a:spcBef>
              <a:spcAft>
                <a:spcPts val="80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Arial" panose="020B0604020202020204" pitchFamily="34" charset="0"/>
              </a:rPr>
              <a:t>And for animal studies,  </a:t>
            </a:r>
            <a:r>
              <a:rPr lang="en-US" sz="1800" u="sng" dirty="0">
                <a:solidFill>
                  <a:srgbClr val="0563C1"/>
                </a:solidFill>
                <a:effectLst/>
                <a:latin typeface="Calibri" panose="020F0502020204030204" pitchFamily="34" charset="0"/>
                <a:ea typeface="Calibri" panose="020F0502020204030204" pitchFamily="34" charset="0"/>
                <a:cs typeface="Arial" panose="020B0604020202020204" pitchFamily="34" charset="0"/>
                <a:hlinkClick r:id="rId6"/>
              </a:rPr>
              <a:t>ARRIVE</a:t>
            </a:r>
            <a:r>
              <a:rPr lang="en-US" sz="1800" dirty="0">
                <a:effectLst/>
                <a:latin typeface="Calibri" panose="020F0502020204030204" pitchFamily="34" charset="0"/>
                <a:ea typeface="Calibri" panose="020F0502020204030204" pitchFamily="34" charset="0"/>
                <a:cs typeface="Arial" panose="020B0604020202020204" pitchFamily="34" charset="0"/>
              </a:rPr>
              <a:t> provides guidance (nc3rs.org.uk/arrive-guidelines) </a:t>
            </a: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And one other resource for you is EQUATOR. The EQUATOR (Enhancing the </a:t>
            </a:r>
            <a:r>
              <a:rPr lang="en-US" sz="1800" dirty="0" err="1">
                <a:effectLst/>
                <a:latin typeface="Calibri" panose="020F0502020204030204" pitchFamily="34" charset="0"/>
                <a:ea typeface="Calibri" panose="020F0502020204030204" pitchFamily="34" charset="0"/>
                <a:cs typeface="Arial" panose="020B0604020202020204" pitchFamily="34" charset="0"/>
              </a:rPr>
              <a:t>QUAlity</a:t>
            </a:r>
            <a:r>
              <a:rPr lang="en-US" sz="1800" dirty="0">
                <a:effectLst/>
                <a:latin typeface="Calibri" panose="020F0502020204030204" pitchFamily="34" charset="0"/>
                <a:ea typeface="Calibri" panose="020F0502020204030204" pitchFamily="34" charset="0"/>
                <a:cs typeface="Arial" panose="020B0604020202020204" pitchFamily="34" charset="0"/>
              </a:rPr>
              <a:t> and Transparency Of health Research) is an international initiative that seeks to improve the reliability and value of published health research literature by promoting transparent and accurate reporting and the wider use of robust reporting guidelines. It carries the tagline, “a one-stop-shop for writing and publishing high-impact health research”. It advances the work done by individual groups over the last 15 years and is the first coordinated attempt to tackle the problems of inadequate reporting systematically on a global scale.</a:t>
            </a: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Additionally, NLM maintains an adapted format of EQUATOR with brief descriptions of each paper type. You will find both of these links in your handouts. </a:t>
            </a:r>
          </a:p>
          <a:p>
            <a:endParaRPr lang="en-US" dirty="0"/>
          </a:p>
        </p:txBody>
      </p:sp>
      <p:sp>
        <p:nvSpPr>
          <p:cNvPr id="4" name="Slide Number Placeholder 3"/>
          <p:cNvSpPr>
            <a:spLocks noGrp="1"/>
          </p:cNvSpPr>
          <p:nvPr>
            <p:ph type="sldNum" sz="quarter" idx="5"/>
          </p:nvPr>
        </p:nvSpPr>
        <p:spPr/>
        <p:txBody>
          <a:bodyPr/>
          <a:lstStyle/>
          <a:p>
            <a:fld id="{4D6272ED-2BE5-4784-8307-3EAA2E521E65}" type="slidenum">
              <a:rPr lang="en-US" smtClean="0"/>
              <a:t>53</a:t>
            </a:fld>
            <a:endParaRPr lang="en-US"/>
          </a:p>
        </p:txBody>
      </p:sp>
    </p:spTree>
    <p:extLst>
      <p:ext uri="{BB962C8B-B14F-4D97-AF65-F5344CB8AC3E}">
        <p14:creationId xmlns:p14="http://schemas.microsoft.com/office/powerpoint/2010/main" val="4032727372"/>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0"/>
              </a:spcAft>
            </a:pPr>
            <a:r>
              <a:rPr lang="en-US" sz="1800" kern="1200" dirty="0">
                <a:effectLst/>
                <a:latin typeface="Calibri"/>
                <a:ea typeface="Calibri" panose="020F0502020204030204" pitchFamily="34" charset="0"/>
                <a:cs typeface="Calibri"/>
              </a:rPr>
              <a:t>To summarize what we’d like you to take away from this presentation:</a:t>
            </a:r>
            <a:endParaRPr lang="en-US" sz="1800" dirty="0">
              <a:effectLst/>
              <a:latin typeface="Calibri"/>
              <a:ea typeface="Calibri" panose="020F0502020204030204" pitchFamily="34" charset="0"/>
              <a:cs typeface="Calibri"/>
            </a:endParaRPr>
          </a:p>
          <a:p>
            <a:pPr marL="0" marR="0">
              <a:lnSpc>
                <a:spcPct val="107000"/>
              </a:lnSpc>
              <a:spcBef>
                <a:spcPts val="0"/>
              </a:spcBef>
              <a:spcAft>
                <a:spcPts val="0"/>
              </a:spcAft>
            </a:pPr>
            <a:r>
              <a:rPr lang="en-US" sz="1800" kern="1200" dirty="0">
                <a:effectLst/>
                <a:latin typeface="Calibri"/>
                <a:ea typeface="Calibri" panose="020F0502020204030204" pitchFamily="34" charset="0"/>
                <a:cs typeface="Calibri"/>
              </a:rPr>
              <a:t> </a:t>
            </a:r>
            <a:endParaRPr lang="en-US" sz="1800" dirty="0">
              <a:effectLst/>
              <a:latin typeface="Calibri"/>
              <a:ea typeface="Calibri" panose="020F0502020204030204" pitchFamily="34" charset="0"/>
              <a:cs typeface="Calibri"/>
            </a:endParaRPr>
          </a:p>
          <a:p>
            <a:pPr>
              <a:lnSpc>
                <a:spcPct val="107000"/>
              </a:lnSpc>
            </a:pPr>
            <a:r>
              <a:rPr lang="en-US" sz="1800" kern="1200" dirty="0">
                <a:effectLst/>
                <a:latin typeface="Calibri"/>
                <a:ea typeface="Calibri" panose="020F0502020204030204" pitchFamily="34" charset="0"/>
                <a:cs typeface="Calibri"/>
              </a:rPr>
              <a:t>In addition to MEDLINE and PMC participating journals, PubMed also includes records for individual articles that are in PMC to comply with public access policies, as well as records for </a:t>
            </a:r>
            <a:r>
              <a:rPr lang="en-US" sz="1800" dirty="0">
                <a:latin typeface="Calibri"/>
                <a:ea typeface="Calibri" panose="020F0502020204030204" pitchFamily="34" charset="0"/>
                <a:cs typeface="Calibri"/>
              </a:rPr>
              <a:t>select content in</a:t>
            </a:r>
            <a:r>
              <a:rPr lang="en-US" sz="1800" kern="1200" dirty="0">
                <a:effectLst/>
                <a:latin typeface="Calibri"/>
                <a:ea typeface="Calibri" panose="020F0502020204030204" pitchFamily="34" charset="0"/>
                <a:cs typeface="Calibri"/>
              </a:rPr>
              <a:t> the NCBI Bookshelf and preprints of NIH-funded research from the NIH Preprint Pilot.</a:t>
            </a:r>
            <a:endParaRPr lang="en-US" sz="1800" dirty="0">
              <a:effectLst/>
              <a:latin typeface="Calibri"/>
              <a:ea typeface="Calibri" panose="020F0502020204030204" pitchFamily="34" charset="0"/>
              <a:cs typeface="Calibri"/>
            </a:endParaRPr>
          </a:p>
          <a:p>
            <a:pPr marL="0" marR="0">
              <a:lnSpc>
                <a:spcPct val="107000"/>
              </a:lnSpc>
              <a:spcBef>
                <a:spcPts val="0"/>
              </a:spcBef>
              <a:spcAft>
                <a:spcPts val="0"/>
              </a:spcAft>
            </a:pPr>
            <a:r>
              <a:rPr lang="en-US" sz="1800" kern="1200" dirty="0">
                <a:effectLst/>
                <a:latin typeface="Calibri"/>
                <a:ea typeface="Calibri" panose="020F0502020204030204" pitchFamily="34" charset="0"/>
                <a:cs typeface="Calibri"/>
              </a:rPr>
              <a:t> </a:t>
            </a:r>
            <a:endParaRPr lang="en-US" sz="1800" dirty="0">
              <a:effectLst/>
              <a:latin typeface="Calibri"/>
              <a:ea typeface="Calibri" panose="020F0502020204030204" pitchFamily="34" charset="0"/>
              <a:cs typeface="Calibri"/>
            </a:endParaRPr>
          </a:p>
          <a:p>
            <a:pPr marL="0" marR="0">
              <a:lnSpc>
                <a:spcPct val="107000"/>
              </a:lnSpc>
              <a:spcBef>
                <a:spcPts val="0"/>
              </a:spcBef>
              <a:spcAft>
                <a:spcPts val="0"/>
              </a:spcAft>
            </a:pPr>
            <a:r>
              <a:rPr lang="en-US" sz="1800" kern="1200" dirty="0">
                <a:effectLst/>
                <a:latin typeface="Calibri"/>
                <a:ea typeface="Calibri" panose="020F0502020204030204" pitchFamily="34" charset="0"/>
                <a:cs typeface="Calibri"/>
              </a:rPr>
              <a:t>Selection processes are different for different NLM products but include: A check for minimum requirements, a scientific quality review, and a technical review.</a:t>
            </a:r>
            <a:endParaRPr lang="en-US" sz="1800" dirty="0">
              <a:effectLst/>
              <a:latin typeface="Calibri"/>
              <a:ea typeface="Calibri" panose="020F0502020204030204" pitchFamily="34" charset="0"/>
              <a:cs typeface="Calibri"/>
            </a:endParaRPr>
          </a:p>
          <a:p>
            <a:pPr>
              <a:lnSpc>
                <a:spcPct val="107000"/>
              </a:lnSpc>
            </a:pPr>
            <a:r>
              <a:rPr lang="en-US" sz="1800" kern="1200" dirty="0">
                <a:effectLst/>
                <a:latin typeface="Calibri"/>
                <a:ea typeface="Calibri" panose="020F0502020204030204" pitchFamily="34" charset="0"/>
                <a:cs typeface="Calibri"/>
              </a:rPr>
              <a:t>Acceptance into the NLM Collection is a prerequisite for inclusion in MEDLINE,</a:t>
            </a:r>
            <a:r>
              <a:rPr lang="en-US" sz="1800" dirty="0">
                <a:latin typeface="Calibri"/>
                <a:ea typeface="Calibri" panose="020F0502020204030204" pitchFamily="34" charset="0"/>
                <a:cs typeface="Calibri"/>
              </a:rPr>
              <a:t> </a:t>
            </a:r>
            <a:r>
              <a:rPr lang="en-US" sz="1800" kern="1200" dirty="0">
                <a:effectLst/>
                <a:latin typeface="Calibri"/>
                <a:ea typeface="Calibri" panose="020F0502020204030204" pitchFamily="34" charset="0"/>
                <a:cs typeface="Calibri"/>
              </a:rPr>
              <a:t>PubMed Central</a:t>
            </a:r>
            <a:r>
              <a:rPr lang="en-US" sz="1800" dirty="0">
                <a:latin typeface="Calibri"/>
                <a:ea typeface="Calibri" panose="020F0502020204030204" pitchFamily="34" charset="0"/>
                <a:cs typeface="Calibri"/>
              </a:rPr>
              <a:t> at</a:t>
            </a:r>
            <a:r>
              <a:rPr lang="en-US" sz="1800" kern="1200" dirty="0">
                <a:effectLst/>
                <a:latin typeface="Calibri"/>
                <a:ea typeface="Calibri" panose="020F0502020204030204" pitchFamily="34" charset="0"/>
                <a:cs typeface="Calibri"/>
              </a:rPr>
              <a:t> </a:t>
            </a:r>
            <a:r>
              <a:rPr lang="en-US" sz="1800" dirty="0">
                <a:latin typeface="Calibri"/>
                <a:ea typeface="Calibri" panose="020F0502020204030204" pitchFamily="34" charset="0"/>
                <a:cs typeface="Calibri"/>
              </a:rPr>
              <a:t>the journal level, </a:t>
            </a:r>
            <a:r>
              <a:rPr lang="en-US" sz="1800" kern="1200" dirty="0">
                <a:effectLst/>
                <a:latin typeface="Calibri"/>
                <a:ea typeface="Calibri" panose="020F0502020204030204" pitchFamily="34" charset="0"/>
                <a:cs typeface="Calibri"/>
              </a:rPr>
              <a:t>and Bookshelf.</a:t>
            </a:r>
            <a:endParaRPr lang="en-US" sz="1800" dirty="0">
              <a:effectLst/>
              <a:latin typeface="Calibri"/>
              <a:ea typeface="Calibri" panose="020F0502020204030204" pitchFamily="34" charset="0"/>
              <a:cs typeface="Calibri"/>
            </a:endParaRPr>
          </a:p>
          <a:p>
            <a:pPr>
              <a:lnSpc>
                <a:spcPct val="107000"/>
              </a:lnSpc>
            </a:pPr>
            <a:endParaRPr lang="en-US" sz="1800" dirty="0">
              <a:latin typeface="Calibri"/>
              <a:ea typeface="Calibri" panose="020F0502020204030204" pitchFamily="34" charset="0"/>
              <a:cs typeface="Calibri"/>
            </a:endParaRPr>
          </a:p>
          <a:p>
            <a:pPr>
              <a:lnSpc>
                <a:spcPct val="107000"/>
              </a:lnSpc>
            </a:pPr>
            <a:r>
              <a:rPr lang="en-US" dirty="0"/>
              <a:t>A final note: These three resources are scientific literature databases offered to the public by the U.S. National Library of Medicine (NLM). Once publications are selected for inclusion in a database, NLM does not review, evaluate, or judge the quality of individual articles and relies on the scientific publishing process to identify and address problems through published comments, corrections, and retractions. The presence of any article, book, or document in these databases does not imply an endorsement of, or concurrence with, the contents by NLM, the National Institutes of Health (NIH), or the U.S. Federal Government.</a:t>
            </a:r>
            <a:endParaRPr lang="en-US" dirty="0">
              <a:cs typeface="Calibri"/>
            </a:endParaRPr>
          </a:p>
          <a:p>
            <a:pPr marL="0" marR="0">
              <a:lnSpc>
                <a:spcPct val="107000"/>
              </a:lnSpc>
              <a:spcBef>
                <a:spcPts val="0"/>
              </a:spcBef>
              <a:spcAft>
                <a:spcPts val="0"/>
              </a:spcAft>
            </a:pPr>
            <a:r>
              <a:rPr lang="en-US" sz="1800" kern="1200" dirty="0">
                <a:effectLst/>
                <a:latin typeface="Calibri"/>
                <a:ea typeface="Calibri" panose="020F0502020204030204" pitchFamily="34" charset="0"/>
                <a:cs typeface="Calibri"/>
              </a:rPr>
              <a:t> </a:t>
            </a:r>
            <a:endParaRPr lang="en-US" sz="1800" dirty="0">
              <a:effectLst/>
              <a:latin typeface="Calibri"/>
              <a:ea typeface="Calibri" panose="020F0502020204030204" pitchFamily="34" charset="0"/>
              <a:cs typeface="Calibri"/>
            </a:endParaRPr>
          </a:p>
          <a:p>
            <a:pPr marL="0" marR="0">
              <a:lnSpc>
                <a:spcPct val="107000"/>
              </a:lnSpc>
              <a:spcBef>
                <a:spcPts val="0"/>
              </a:spcBef>
              <a:spcAft>
                <a:spcPts val="0"/>
              </a:spcAft>
            </a:pPr>
            <a:r>
              <a:rPr lang="en-US" sz="1800" kern="1200" dirty="0">
                <a:effectLst/>
                <a:latin typeface="Calibri"/>
                <a:ea typeface="Calibri" panose="020F0502020204030204" pitchFamily="34" charset="0"/>
                <a:cs typeface="Calibri"/>
              </a:rPr>
              <a:t>If you do have quality concerns about particular articles or journals in PubMed, we encourage you to contact us, and contact the editor or publisher</a:t>
            </a:r>
            <a:r>
              <a:rPr lang="en-US" sz="1800" dirty="0">
                <a:latin typeface="Calibri"/>
                <a:ea typeface="Calibri" panose="020F0502020204030204" pitchFamily="34" charset="0"/>
                <a:cs typeface="Calibri"/>
              </a:rPr>
              <a:t>.</a:t>
            </a:r>
            <a:endParaRPr lang="en-US" sz="1800" dirty="0">
              <a:effectLst/>
              <a:latin typeface="Calibri"/>
              <a:ea typeface="Calibri" panose="020F0502020204030204" pitchFamily="34" charset="0"/>
              <a:cs typeface="Calibri"/>
            </a:endParaRPr>
          </a:p>
          <a:p>
            <a:pPr marL="0" marR="0">
              <a:lnSpc>
                <a:spcPct val="107000"/>
              </a:lnSpc>
              <a:spcBef>
                <a:spcPts val="0"/>
              </a:spcBef>
              <a:spcAft>
                <a:spcPts val="0"/>
              </a:spcAft>
            </a:pPr>
            <a:r>
              <a:rPr lang="en-US" sz="1800" kern="1200" dirty="0">
                <a:effectLst/>
                <a:latin typeface="Calibri"/>
                <a:ea typeface="Calibri" panose="020F0502020204030204" pitchFamily="34" charset="0"/>
                <a:cs typeface="Calibri"/>
              </a:rPr>
              <a:t> </a:t>
            </a:r>
            <a:endParaRPr lang="en-US" sz="1800" dirty="0">
              <a:effectLst/>
              <a:latin typeface="Calibri"/>
              <a:ea typeface="Calibri" panose="020F0502020204030204" pitchFamily="34" charset="0"/>
              <a:cs typeface="Calibri"/>
            </a:endParaRPr>
          </a:p>
          <a:p>
            <a:pPr marL="0" marR="0">
              <a:lnSpc>
                <a:spcPct val="107000"/>
              </a:lnSpc>
              <a:spcBef>
                <a:spcPts val="0"/>
              </a:spcBef>
              <a:spcAft>
                <a:spcPts val="0"/>
              </a:spcAft>
            </a:pPr>
            <a:r>
              <a:rPr lang="en-US" sz="1800" kern="1200" dirty="0">
                <a:effectLst/>
                <a:latin typeface="Calibri"/>
                <a:ea typeface="Calibri" panose="020F0502020204030204" pitchFamily="34" charset="0"/>
                <a:cs typeface="Calibri"/>
              </a:rPr>
              <a:t>Librarians have an important role in educating and assisting authors and researchers in discerning high quality publications. Please let us at NLM know how we can work together in this endeavor.</a:t>
            </a:r>
            <a:endParaRPr lang="en-US" sz="1800" dirty="0">
              <a:effectLst/>
              <a:latin typeface="Calibri"/>
              <a:ea typeface="Calibri" panose="020F0502020204030204" pitchFamily="34" charset="0"/>
              <a:cs typeface="Calibri"/>
            </a:endParaRPr>
          </a:p>
          <a:p>
            <a:pPr marL="0" marR="0">
              <a:lnSpc>
                <a:spcPct val="107000"/>
              </a:lnSpc>
              <a:spcBef>
                <a:spcPts val="0"/>
              </a:spcBef>
              <a:spcAft>
                <a:spcPts val="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Date Placeholder 3"/>
          <p:cNvSpPr>
            <a:spLocks noGrp="1"/>
          </p:cNvSpPr>
          <p:nvPr>
            <p:ph type="dt" idx="10"/>
          </p:nvPr>
        </p:nvSpPr>
        <p:spPr/>
        <p:txBody>
          <a:bodyPr/>
          <a:lstStyle/>
          <a:p>
            <a:fld id="{27601CB1-4585-4640-AE0F-B9BE580D589D}" type="datetime1">
              <a:rPr lang="en-US" smtClean="0"/>
              <a:t>2/27/2025</a:t>
            </a:fld>
            <a:endParaRPr lang="en-US"/>
          </a:p>
        </p:txBody>
      </p:sp>
      <p:sp>
        <p:nvSpPr>
          <p:cNvPr id="5" name="Slide Number Placeholder 4"/>
          <p:cNvSpPr>
            <a:spLocks noGrp="1"/>
          </p:cNvSpPr>
          <p:nvPr>
            <p:ph type="sldNum" sz="quarter" idx="11"/>
          </p:nvPr>
        </p:nvSpPr>
        <p:spPr/>
        <p:txBody>
          <a:bodyPr/>
          <a:lstStyle/>
          <a:p>
            <a:fld id="{4776CF51-E60E-4EE4-B0E6-52DE8C63A030}" type="slidenum">
              <a:rPr lang="en-US" smtClean="0"/>
              <a:t>54</a:t>
            </a:fld>
            <a:endParaRPr lang="en-US"/>
          </a:p>
        </p:txBody>
      </p:sp>
    </p:spTree>
    <p:extLst>
      <p:ext uri="{BB962C8B-B14F-4D97-AF65-F5344CB8AC3E}">
        <p14:creationId xmlns:p14="http://schemas.microsoft.com/office/powerpoint/2010/main" val="20289655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sz="1800" b="0" i="0" dirty="0">
                <a:solidFill>
                  <a:srgbClr val="000000"/>
                </a:solidFill>
                <a:effectLst/>
                <a:highlight>
                  <a:srgbClr val="FFFFFF"/>
                </a:highlight>
                <a:latin typeface="Calibri" panose="020F0502020204030204" pitchFamily="34" charset="0"/>
              </a:rPr>
              <a:t>In addition to an increase in the volume of publishing, journal publishing models have evolved over the last two decades.  We’ll touch on three of those today. </a:t>
            </a:r>
            <a:endParaRPr lang="en-US" b="0" i="0" dirty="0">
              <a:solidFill>
                <a:srgbClr val="000000"/>
              </a:solidFill>
              <a:effectLst/>
              <a:highlight>
                <a:srgbClr val="FFFFFF"/>
              </a:highlight>
              <a:latin typeface="Segoe UI" panose="020B0502040204020203" pitchFamily="34" charset="0"/>
            </a:endParaRPr>
          </a:p>
          <a:p>
            <a:pPr algn="l" rtl="0" fontAlgn="base"/>
            <a:r>
              <a:rPr lang="en-US" sz="1800" b="0" i="0" dirty="0">
                <a:solidFill>
                  <a:srgbClr val="000000"/>
                </a:solidFill>
                <a:effectLst/>
                <a:highlight>
                  <a:srgbClr val="FFFFFF"/>
                </a:highlight>
                <a:latin typeface="Calibri" panose="020F0502020204030204" pitchFamily="34" charset="0"/>
              </a:rPr>
              <a:t>First, the traditional subscription model, where the reader or a library pays a fee to access contents of a journal, is still quite common but is decreasing in dominance. </a:t>
            </a:r>
            <a:endParaRPr lang="en-US" b="0" i="0" dirty="0">
              <a:solidFill>
                <a:srgbClr val="000000"/>
              </a:solidFill>
              <a:effectLst/>
              <a:highlight>
                <a:srgbClr val="FFFFFF"/>
              </a:highlight>
              <a:latin typeface="Segoe UI" panose="020B0502040204020203" pitchFamily="34" charset="0"/>
            </a:endParaRPr>
          </a:p>
          <a:p>
            <a:pPr algn="l" rtl="0" fontAlgn="base"/>
            <a:r>
              <a:rPr lang="en-US" sz="1800" b="0" i="0" dirty="0">
                <a:solidFill>
                  <a:srgbClr val="000000"/>
                </a:solidFill>
                <a:effectLst/>
                <a:highlight>
                  <a:srgbClr val="FFFFFF"/>
                </a:highlight>
                <a:latin typeface="Calibri" panose="020F0502020204030204" pitchFamily="34" charset="0"/>
              </a:rPr>
              <a:t>Next, an Open Access model means that the complete contents of a journal are made available under a Creative Commons or similar open access license for no charge. </a:t>
            </a:r>
            <a:endParaRPr lang="en-US" b="0" i="0" dirty="0">
              <a:solidFill>
                <a:srgbClr val="000000"/>
              </a:solidFill>
              <a:effectLst/>
              <a:highlight>
                <a:srgbClr val="FFFFFF"/>
              </a:highlight>
              <a:latin typeface="Segoe UI" panose="020B0502040204020203" pitchFamily="34" charset="0"/>
            </a:endParaRPr>
          </a:p>
          <a:p>
            <a:pPr algn="l" rtl="0" fontAlgn="base"/>
            <a:r>
              <a:rPr lang="en-US" sz="1800" b="0" i="0" dirty="0">
                <a:solidFill>
                  <a:srgbClr val="000000"/>
                </a:solidFill>
                <a:effectLst/>
                <a:highlight>
                  <a:srgbClr val="FFFFFF"/>
                </a:highlight>
                <a:latin typeface="Calibri" panose="020F0502020204030204" pitchFamily="34" charset="0"/>
              </a:rPr>
              <a:t>Finally, a hybrid model is where the </a:t>
            </a:r>
            <a:r>
              <a:rPr lang="en-US" sz="1800" b="0" i="1" dirty="0">
                <a:solidFill>
                  <a:srgbClr val="000000"/>
                </a:solidFill>
                <a:effectLst/>
                <a:highlight>
                  <a:srgbClr val="FFFFFF"/>
                </a:highlight>
                <a:latin typeface="Calibri" panose="020F0502020204030204" pitchFamily="34" charset="0"/>
              </a:rPr>
              <a:t>full </a:t>
            </a:r>
            <a:r>
              <a:rPr lang="en-US" sz="1800" b="0" i="0" dirty="0">
                <a:solidFill>
                  <a:srgbClr val="000000"/>
                </a:solidFill>
                <a:effectLst/>
                <a:highlight>
                  <a:srgbClr val="FFFFFF"/>
                </a:highlight>
                <a:latin typeface="Calibri" panose="020F0502020204030204" pitchFamily="34" charset="0"/>
              </a:rPr>
              <a:t>contents</a:t>
            </a:r>
            <a:r>
              <a:rPr lang="en-US" sz="1800" b="0" i="1" dirty="0">
                <a:solidFill>
                  <a:srgbClr val="000000"/>
                </a:solidFill>
                <a:effectLst/>
                <a:highlight>
                  <a:srgbClr val="FFFFFF"/>
                </a:highlight>
                <a:latin typeface="Calibri" panose="020F0502020204030204" pitchFamily="34" charset="0"/>
              </a:rPr>
              <a:t> </a:t>
            </a:r>
            <a:r>
              <a:rPr lang="en-US" sz="1800" b="0" i="0" dirty="0">
                <a:solidFill>
                  <a:srgbClr val="000000"/>
                </a:solidFill>
                <a:effectLst/>
                <a:highlight>
                  <a:srgbClr val="FFFFFF"/>
                </a:highlight>
                <a:latin typeface="Calibri" panose="020F0502020204030204" pitchFamily="34" charset="0"/>
              </a:rPr>
              <a:t>of a journal requires subscription access, but </a:t>
            </a:r>
            <a:r>
              <a:rPr lang="en-US" sz="1800" b="0" i="1" dirty="0">
                <a:solidFill>
                  <a:srgbClr val="000000"/>
                </a:solidFill>
                <a:effectLst/>
                <a:highlight>
                  <a:srgbClr val="FFFFFF"/>
                </a:highlight>
                <a:latin typeface="Calibri" panose="020F0502020204030204" pitchFamily="34" charset="0"/>
              </a:rPr>
              <a:t>individual articles</a:t>
            </a:r>
            <a:r>
              <a:rPr lang="en-US" sz="1800" b="1" i="1" dirty="0">
                <a:solidFill>
                  <a:srgbClr val="000000"/>
                </a:solidFill>
                <a:effectLst/>
                <a:highlight>
                  <a:srgbClr val="FFFFFF"/>
                </a:highlight>
                <a:latin typeface="Calibri" panose="020F0502020204030204" pitchFamily="34" charset="0"/>
              </a:rPr>
              <a:t> </a:t>
            </a:r>
            <a:r>
              <a:rPr lang="en-US" sz="1800" b="0" i="0" dirty="0">
                <a:solidFill>
                  <a:srgbClr val="000000"/>
                </a:solidFill>
                <a:effectLst/>
                <a:highlight>
                  <a:srgbClr val="FFFFFF"/>
                </a:highlight>
                <a:latin typeface="Calibri" panose="020F0502020204030204" pitchFamily="34" charset="0"/>
              </a:rPr>
              <a:t>may be made available under an open access license.  </a:t>
            </a:r>
            <a:endParaRPr lang="en-US" b="0" i="0" dirty="0">
              <a:solidFill>
                <a:srgbClr val="000000"/>
              </a:solidFill>
              <a:effectLst/>
              <a:highlight>
                <a:srgbClr val="FFFFFF"/>
              </a:highlight>
              <a:latin typeface="Segoe UI" panose="020B0502040204020203" pitchFamily="34" charset="0"/>
            </a:endParaRPr>
          </a:p>
          <a:p>
            <a:pPr algn="l" rtl="0" fontAlgn="base"/>
            <a:r>
              <a:rPr lang="en-US" sz="1800" b="0" i="0" dirty="0">
                <a:solidFill>
                  <a:srgbClr val="000000"/>
                </a:solidFill>
                <a:effectLst/>
                <a:highlight>
                  <a:srgbClr val="FFFFFF"/>
                </a:highlight>
                <a:latin typeface="Calibri" panose="020F0502020204030204" pitchFamily="34" charset="0"/>
              </a:rPr>
              <a:t>All of these models come into play when we talk about PubMed. </a:t>
            </a:r>
            <a:endParaRPr lang="en-US" b="0" i="0" dirty="0">
              <a:solidFill>
                <a:srgbClr val="000000"/>
              </a:solidFill>
              <a:effectLst/>
              <a:highlight>
                <a:srgbClr val="FFFFFF"/>
              </a:highlight>
              <a:latin typeface="Segoe UI" panose="020B0502040204020203" pitchFamily="34" charset="0"/>
            </a:endParaRPr>
          </a:p>
          <a:p>
            <a:endParaRPr lang="en-US" dirty="0"/>
          </a:p>
        </p:txBody>
      </p:sp>
      <p:sp>
        <p:nvSpPr>
          <p:cNvPr id="4" name="Slide Number Placeholder 3"/>
          <p:cNvSpPr>
            <a:spLocks noGrp="1"/>
          </p:cNvSpPr>
          <p:nvPr>
            <p:ph type="sldNum" sz="quarter" idx="5"/>
          </p:nvPr>
        </p:nvSpPr>
        <p:spPr/>
        <p:txBody>
          <a:bodyPr/>
          <a:lstStyle/>
          <a:p>
            <a:fld id="{4D6272ED-2BE5-4784-8307-3EAA2E521E65}" type="slidenum">
              <a:rPr lang="en-US" smtClean="0"/>
              <a:t>7</a:t>
            </a:fld>
            <a:endParaRPr lang="en-US"/>
          </a:p>
        </p:txBody>
      </p:sp>
    </p:spTree>
    <p:extLst>
      <p:ext uri="{BB962C8B-B14F-4D97-AF65-F5344CB8AC3E}">
        <p14:creationId xmlns:p14="http://schemas.microsoft.com/office/powerpoint/2010/main" val="686386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sz="1800" b="0" i="0" dirty="0">
                <a:solidFill>
                  <a:srgbClr val="000000"/>
                </a:solidFill>
                <a:effectLst/>
                <a:highlight>
                  <a:srgbClr val="FFFFFF"/>
                </a:highlight>
                <a:latin typeface="Calibri" panose="020F0502020204030204" pitchFamily="34" charset="0"/>
              </a:rPr>
              <a:t>The third feature of the publishing landscape that affects PubMed content is public access policies. While open access typically describes a journal’s publishing model, </a:t>
            </a:r>
            <a:r>
              <a:rPr lang="en-US" sz="1800" b="0" i="1" dirty="0">
                <a:solidFill>
                  <a:srgbClr val="000000"/>
                </a:solidFill>
                <a:effectLst/>
                <a:highlight>
                  <a:srgbClr val="FFFFFF"/>
                </a:highlight>
                <a:latin typeface="Calibri" panose="020F0502020204030204" pitchFamily="34" charset="0"/>
              </a:rPr>
              <a:t>public access </a:t>
            </a:r>
            <a:r>
              <a:rPr lang="en-US" sz="1800" b="0" i="0" dirty="0">
                <a:solidFill>
                  <a:srgbClr val="000000"/>
                </a:solidFill>
                <a:effectLst/>
                <a:highlight>
                  <a:srgbClr val="FFFFFF"/>
                </a:highlight>
                <a:latin typeface="Calibri" panose="020F0502020204030204" pitchFamily="34" charset="0"/>
              </a:rPr>
              <a:t>refers to funder or organizational policies that mandate authors make publicly-funded research results freely available.  </a:t>
            </a:r>
          </a:p>
          <a:p>
            <a:pPr algn="l" rtl="0" fontAlgn="base"/>
            <a:endParaRPr lang="en-US" b="0" i="0" dirty="0">
              <a:solidFill>
                <a:srgbClr val="000000"/>
              </a:solidFill>
              <a:effectLst/>
              <a:highlight>
                <a:srgbClr val="FFFFFF"/>
              </a:highlight>
              <a:latin typeface="Segoe UI" panose="020B0502040204020203" pitchFamily="34" charset="0"/>
            </a:endParaRPr>
          </a:p>
          <a:p>
            <a:pPr algn="l" rtl="0" fontAlgn="base"/>
            <a:r>
              <a:rPr lang="en-US" sz="1800" b="0" i="0" dirty="0">
                <a:solidFill>
                  <a:srgbClr val="000000"/>
                </a:solidFill>
                <a:effectLst/>
                <a:highlight>
                  <a:srgbClr val="FFFFFF"/>
                </a:highlight>
                <a:latin typeface="Calibri" panose="020F0502020204030204" pitchFamily="34" charset="0"/>
              </a:rPr>
              <a:t>The National Institutes of Health played a key role in the start of this movement, in requiring researchers to make their results free to the public via public repositories like PMC. In August 2022, the White House Office of Science and Technology Policy (OSTP) announced that federal-level departments and agencies are expected to update their public access policies by 2025 to make publications and research funded by taxpayers immediately available to the public.  </a:t>
            </a:r>
          </a:p>
          <a:p>
            <a:pPr algn="l" rtl="0" fontAlgn="base"/>
            <a:r>
              <a:rPr lang="en-US" sz="1800" b="0" i="0" dirty="0">
                <a:solidFill>
                  <a:srgbClr val="000000"/>
                </a:solidFill>
                <a:effectLst/>
                <a:highlight>
                  <a:srgbClr val="FFFFFF"/>
                </a:highlight>
                <a:latin typeface="Calibri" panose="020F0502020204030204" pitchFamily="34" charset="0"/>
              </a:rPr>
              <a:t> </a:t>
            </a:r>
            <a:endParaRPr lang="en-US" b="0" i="0" dirty="0">
              <a:solidFill>
                <a:srgbClr val="000000"/>
              </a:solidFill>
              <a:effectLst/>
              <a:highlight>
                <a:srgbClr val="FFFFFF"/>
              </a:highlight>
              <a:latin typeface="Segoe UI" panose="020B0502040204020203" pitchFamily="34" charset="0"/>
            </a:endParaRPr>
          </a:p>
          <a:p>
            <a:pPr algn="l" rtl="0" fontAlgn="base"/>
            <a:r>
              <a:rPr lang="en-US" sz="1800" b="0" i="0" dirty="0">
                <a:solidFill>
                  <a:srgbClr val="000000"/>
                </a:solidFill>
                <a:effectLst/>
                <a:highlight>
                  <a:srgbClr val="FFFFFF"/>
                </a:highlight>
                <a:latin typeface="Calibri" panose="020F0502020204030204" pitchFamily="34" charset="0"/>
              </a:rPr>
              <a:t>Sometimes, organizations have open access policies that function very similarly to these public access policies; for example, a university might adopt an open access policy that encourages faculty to either publish in an open access journal or deposit their accepted papers into a university repository.  </a:t>
            </a:r>
          </a:p>
          <a:p>
            <a:pPr algn="l" rtl="0" fontAlgn="base"/>
            <a:endParaRPr lang="en-US" b="0" i="0" dirty="0">
              <a:solidFill>
                <a:srgbClr val="000000"/>
              </a:solidFill>
              <a:effectLst/>
              <a:highlight>
                <a:srgbClr val="FFFFFF"/>
              </a:highlight>
              <a:latin typeface="Segoe UI" panose="020B0502040204020203" pitchFamily="34" charset="0"/>
            </a:endParaRPr>
          </a:p>
          <a:p>
            <a:pPr algn="l" rtl="0" fontAlgn="base"/>
            <a:r>
              <a:rPr lang="en-US" sz="1800" b="0" i="0" dirty="0">
                <a:solidFill>
                  <a:srgbClr val="000000"/>
                </a:solidFill>
                <a:effectLst/>
                <a:highlight>
                  <a:srgbClr val="FFFFFF"/>
                </a:highlight>
                <a:latin typeface="Calibri" panose="020F0502020204030204" pitchFamily="34" charset="0"/>
              </a:rPr>
              <a:t>These policies have made more and more articles freely available online through repositories such as PMC.  </a:t>
            </a:r>
            <a:endParaRPr lang="en-US" b="0" i="0" dirty="0">
              <a:solidFill>
                <a:srgbClr val="000000"/>
              </a:solidFill>
              <a:effectLst/>
              <a:highlight>
                <a:srgbClr val="FFFFFF"/>
              </a:highlight>
              <a:latin typeface="Segoe UI" panose="020B0502040204020203" pitchFamily="34" charset="0"/>
            </a:endParaRPr>
          </a:p>
          <a:p>
            <a:endParaRPr lang="en-US" dirty="0"/>
          </a:p>
        </p:txBody>
      </p:sp>
      <p:sp>
        <p:nvSpPr>
          <p:cNvPr id="4" name="Slide Number Placeholder 3"/>
          <p:cNvSpPr>
            <a:spLocks noGrp="1"/>
          </p:cNvSpPr>
          <p:nvPr>
            <p:ph type="sldNum" sz="quarter" idx="5"/>
          </p:nvPr>
        </p:nvSpPr>
        <p:spPr/>
        <p:txBody>
          <a:bodyPr/>
          <a:lstStyle/>
          <a:p>
            <a:fld id="{4D6272ED-2BE5-4784-8307-3EAA2E521E65}" type="slidenum">
              <a:rPr lang="en-US" smtClean="0"/>
              <a:t>8</a:t>
            </a:fld>
            <a:endParaRPr lang="en-US"/>
          </a:p>
        </p:txBody>
      </p:sp>
    </p:spTree>
    <p:extLst>
      <p:ext uri="{BB962C8B-B14F-4D97-AF65-F5344CB8AC3E}">
        <p14:creationId xmlns:p14="http://schemas.microsoft.com/office/powerpoint/2010/main" val="22670618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0"/>
              </a:spcAft>
            </a:pPr>
            <a:r>
              <a:rPr lang="en-US" sz="1800" kern="1200" dirty="0">
                <a:effectLst/>
                <a:latin typeface="Calibri" panose="020F0502020204030204" pitchFamily="34" charset="0"/>
                <a:ea typeface="Calibri" panose="020F0502020204030204" pitchFamily="34" charset="0"/>
                <a:cs typeface="Calibri" panose="020F0502020204030204" pitchFamily="34" charset="0"/>
              </a:rPr>
              <a:t>In addition to the Journal Selection Policy, the Collection Development Guidelines include guidance for the specific types of science that fall within the collection’s scope. These more detailed scope guidelines outline what NLM considers biomedicine, health care, and many areas of the life sciences.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4D6272ED-2BE5-4784-8307-3EAA2E521E65}" type="slidenum">
              <a:rPr lang="en-US" smtClean="0"/>
              <a:t>10</a:t>
            </a:fld>
            <a:endParaRPr lang="en-US"/>
          </a:p>
        </p:txBody>
      </p:sp>
    </p:spTree>
    <p:extLst>
      <p:ext uri="{BB962C8B-B14F-4D97-AF65-F5344CB8AC3E}">
        <p14:creationId xmlns:p14="http://schemas.microsoft.com/office/powerpoint/2010/main" val="21491348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sz="1800" b="0" i="0" dirty="0">
                <a:solidFill>
                  <a:srgbClr val="000000"/>
                </a:solidFill>
                <a:effectLst/>
                <a:highlight>
                  <a:srgbClr val="FFFFFF"/>
                </a:highlight>
                <a:latin typeface="Calibri" panose="020F0502020204030204" pitchFamily="34" charset="0"/>
              </a:rPr>
              <a:t>Next we’ll review the main components of the NLM Journal Selection Policy as outlined in the Collection Development Guidelines. This slide covers a lot, so I’ll go slow.   </a:t>
            </a:r>
            <a:endParaRPr lang="en-US" sz="2800" b="0" i="0" dirty="0">
              <a:solidFill>
                <a:srgbClr val="000000"/>
              </a:solidFill>
              <a:effectLst/>
              <a:highlight>
                <a:srgbClr val="FFFFFF"/>
              </a:highlight>
              <a:latin typeface="Segoe UI" panose="020B0502040204020203" pitchFamily="34" charset="0"/>
            </a:endParaRPr>
          </a:p>
          <a:p>
            <a:pPr algn="l" rtl="0" fontAlgn="base"/>
            <a:r>
              <a:rPr lang="en-US" sz="1800" b="0" i="0" dirty="0">
                <a:solidFill>
                  <a:srgbClr val="000000"/>
                </a:solidFill>
                <a:effectLst/>
                <a:highlight>
                  <a:srgbClr val="FFFFFF"/>
                </a:highlight>
                <a:latin typeface="Calibri" panose="020F0502020204030204" pitchFamily="34" charset="0"/>
              </a:rPr>
              <a:t>First, we evaluate the journal’s Publication Operations to ensure it has: </a:t>
            </a:r>
            <a:endParaRPr lang="en-US" sz="2800" b="0" i="0" dirty="0">
              <a:solidFill>
                <a:srgbClr val="000000"/>
              </a:solidFill>
              <a:effectLst/>
              <a:highlight>
                <a:srgbClr val="FFFFFF"/>
              </a:highlight>
              <a:latin typeface="Segoe UI" panose="020B0502040204020203" pitchFamily="34" charset="0"/>
            </a:endParaRPr>
          </a:p>
          <a:p>
            <a:pPr algn="l" rtl="0" fontAlgn="base">
              <a:buFont typeface="Arial" panose="020B0604020202020204" pitchFamily="34" charset="0"/>
              <a:buChar char="•"/>
            </a:pPr>
            <a:r>
              <a:rPr lang="en-US" sz="1800" b="0" i="0" dirty="0">
                <a:solidFill>
                  <a:srgbClr val="000000"/>
                </a:solidFill>
                <a:effectLst/>
                <a:highlight>
                  <a:srgbClr val="FFFFFF"/>
                </a:highlight>
                <a:latin typeface="Calibri" panose="020F0502020204030204" pitchFamily="34" charset="0"/>
              </a:rPr>
              <a:t>an ISSN and a title </a:t>
            </a:r>
          </a:p>
          <a:p>
            <a:pPr algn="l" rtl="0" fontAlgn="base">
              <a:buFont typeface="Arial" panose="020B0604020202020204" pitchFamily="34" charset="0"/>
              <a:buChar char="•"/>
            </a:pPr>
            <a:r>
              <a:rPr lang="en-US" sz="1800" b="0" i="0" dirty="0">
                <a:solidFill>
                  <a:srgbClr val="000000"/>
                </a:solidFill>
                <a:effectLst/>
                <a:highlight>
                  <a:srgbClr val="FFFFFF"/>
                </a:highlight>
                <a:latin typeface="Calibri" panose="020F0502020204030204" pitchFamily="34" charset="0"/>
              </a:rPr>
              <a:t>is formatted as a collection of articles </a:t>
            </a:r>
          </a:p>
          <a:p>
            <a:pPr algn="l" rtl="0" fontAlgn="base">
              <a:buFont typeface="Arial" panose="020B0604020202020204" pitchFamily="34" charset="0"/>
              <a:buChar char="•"/>
            </a:pPr>
            <a:r>
              <a:rPr lang="en-US" sz="1800" b="0" i="0" dirty="0">
                <a:solidFill>
                  <a:srgbClr val="000000"/>
                </a:solidFill>
                <a:effectLst/>
                <a:highlight>
                  <a:srgbClr val="FFFFFF"/>
                </a:highlight>
                <a:latin typeface="Calibri" panose="020F0502020204030204" pitchFamily="34" charset="0"/>
              </a:rPr>
              <a:t>and demonstrates regular publishing.  </a:t>
            </a:r>
          </a:p>
          <a:p>
            <a:pPr algn="l" rtl="0" fontAlgn="base">
              <a:buFont typeface="Arial" panose="020B0604020202020204" pitchFamily="34" charset="0"/>
              <a:buNone/>
            </a:pPr>
            <a:endParaRPr lang="en-US" sz="1800" b="0" i="0" dirty="0">
              <a:solidFill>
                <a:srgbClr val="000000"/>
              </a:solidFill>
              <a:effectLst/>
              <a:highlight>
                <a:srgbClr val="FFFFFF"/>
              </a:highlight>
              <a:latin typeface="Calibri" panose="020F0502020204030204" pitchFamily="34" charset="0"/>
            </a:endParaRPr>
          </a:p>
          <a:p>
            <a:pPr algn="l" rtl="0" fontAlgn="base"/>
            <a:r>
              <a:rPr lang="en-US" sz="1800" b="0" i="0" dirty="0">
                <a:solidFill>
                  <a:srgbClr val="000000"/>
                </a:solidFill>
                <a:effectLst/>
                <a:highlight>
                  <a:srgbClr val="FFFFFF"/>
                </a:highlight>
                <a:latin typeface="Calibri" panose="020F0502020204030204" pitchFamily="34" charset="0"/>
              </a:rPr>
              <a:t>Additionally, the Selection policy states that journals should publish specific types of content, like original research, reviews, case reports, or data.  </a:t>
            </a:r>
          </a:p>
          <a:p>
            <a:pPr algn="l" rtl="0" fontAlgn="base"/>
            <a:endParaRPr lang="en-US" sz="2800" b="0" i="0" dirty="0">
              <a:solidFill>
                <a:srgbClr val="000000"/>
              </a:solidFill>
              <a:effectLst/>
              <a:highlight>
                <a:srgbClr val="FFFFFF"/>
              </a:highlight>
              <a:latin typeface="Segoe UI" panose="020B0502040204020203" pitchFamily="34" charset="0"/>
            </a:endParaRPr>
          </a:p>
          <a:p>
            <a:pPr algn="l" rtl="0" fontAlgn="base"/>
            <a:r>
              <a:rPr lang="en-US" sz="1800" b="0" i="0" dirty="0">
                <a:solidFill>
                  <a:srgbClr val="000000"/>
                </a:solidFill>
                <a:effectLst/>
                <a:highlight>
                  <a:srgbClr val="FFFFFF"/>
                </a:highlight>
                <a:latin typeface="Calibri" panose="020F0502020204030204" pitchFamily="34" charset="0"/>
              </a:rPr>
              <a:t>Next, through its policies and processes, a journal should demonstrate:  </a:t>
            </a:r>
            <a:endParaRPr lang="en-US" sz="2800" b="0" i="0" dirty="0">
              <a:solidFill>
                <a:srgbClr val="000000"/>
              </a:solidFill>
              <a:effectLst/>
              <a:highlight>
                <a:srgbClr val="FFFFFF"/>
              </a:highlight>
              <a:latin typeface="Segoe UI" panose="020B0502040204020203" pitchFamily="34" charset="0"/>
            </a:endParaRPr>
          </a:p>
          <a:p>
            <a:pPr algn="l" rtl="0" fontAlgn="base">
              <a:buFont typeface="Arial" panose="020B0604020202020204" pitchFamily="34" charset="0"/>
              <a:buChar char="•"/>
            </a:pPr>
            <a:r>
              <a:rPr lang="en-US" sz="1800" b="0" i="0" dirty="0">
                <a:solidFill>
                  <a:srgbClr val="000000"/>
                </a:solidFill>
                <a:effectLst/>
                <a:highlight>
                  <a:srgbClr val="FFFFFF"/>
                </a:highlight>
                <a:latin typeface="Calibri" panose="020F0502020204030204" pitchFamily="34" charset="0"/>
              </a:rPr>
              <a:t>Good editorial quality </a:t>
            </a:r>
          </a:p>
          <a:p>
            <a:pPr algn="l" rtl="0" fontAlgn="base">
              <a:buFont typeface="Arial" panose="020B0604020202020204" pitchFamily="34" charset="0"/>
              <a:buChar char="•"/>
            </a:pPr>
            <a:r>
              <a:rPr lang="en-US" sz="1800" b="0" i="0" dirty="0">
                <a:solidFill>
                  <a:srgbClr val="000000"/>
                </a:solidFill>
                <a:effectLst/>
                <a:highlight>
                  <a:srgbClr val="FFFFFF"/>
                </a:highlight>
                <a:latin typeface="Calibri" panose="020F0502020204030204" pitchFamily="34" charset="0"/>
              </a:rPr>
              <a:t>Evidence of scientific rigor </a:t>
            </a:r>
          </a:p>
          <a:p>
            <a:pPr algn="l" rtl="0" fontAlgn="base">
              <a:buFont typeface="Arial" panose="020B0604020202020204" pitchFamily="34" charset="0"/>
              <a:buChar char="•"/>
            </a:pPr>
            <a:r>
              <a:rPr lang="en-US" sz="1800" b="0" i="0" dirty="0">
                <a:solidFill>
                  <a:srgbClr val="000000"/>
                </a:solidFill>
                <a:effectLst/>
                <a:highlight>
                  <a:srgbClr val="FFFFFF"/>
                </a:highlight>
                <a:latin typeface="Calibri" panose="020F0502020204030204" pitchFamily="34" charset="0"/>
              </a:rPr>
              <a:t>Editorial independence from the sponsor when commercial funding is received </a:t>
            </a:r>
          </a:p>
          <a:p>
            <a:pPr algn="l" rtl="0" fontAlgn="base">
              <a:buFont typeface="Arial" panose="020B0604020202020204" pitchFamily="34" charset="0"/>
              <a:buChar char="•"/>
            </a:pPr>
            <a:r>
              <a:rPr lang="en-US" sz="1800" b="0" i="0" dirty="0">
                <a:solidFill>
                  <a:srgbClr val="000000"/>
                </a:solidFill>
                <a:effectLst/>
                <a:highlight>
                  <a:srgbClr val="FFFFFF"/>
                </a:highlight>
                <a:latin typeface="Calibri" panose="020F0502020204030204" pitchFamily="34" charset="0"/>
              </a:rPr>
              <a:t>Diversity in authorship of articles including a low proportion of articles authored by editors and editorial board members, and  </a:t>
            </a:r>
          </a:p>
          <a:p>
            <a:pPr algn="l" rtl="0" fontAlgn="base">
              <a:buFont typeface="Arial" panose="020B0604020202020204" pitchFamily="34" charset="0"/>
              <a:buChar char="•"/>
            </a:pPr>
            <a:r>
              <a:rPr lang="en-US" sz="1800" b="0" i="0" dirty="0">
                <a:solidFill>
                  <a:srgbClr val="000000"/>
                </a:solidFill>
                <a:effectLst/>
                <a:highlight>
                  <a:srgbClr val="FFFFFF"/>
                </a:highlight>
                <a:latin typeface="Calibri" panose="020F0502020204030204" pitchFamily="34" charset="0"/>
              </a:rPr>
              <a:t>elements that follow best practices for the objectivity, credibility, and scientific quality of its content, such as:</a:t>
            </a:r>
          </a:p>
          <a:p>
            <a:pPr lvl="1" algn="l" rtl="0" fontAlgn="base">
              <a:buFont typeface="Arial" panose="020B0604020202020204" pitchFamily="34" charset="0"/>
              <a:buChar char="•"/>
            </a:pPr>
            <a:r>
              <a:rPr lang="en-US" sz="1800" b="0" i="0" dirty="0">
                <a:solidFill>
                  <a:srgbClr val="000000"/>
                </a:solidFill>
                <a:effectLst/>
                <a:highlight>
                  <a:srgbClr val="FFFFFF"/>
                </a:highlight>
                <a:latin typeface="Calibri" panose="020F0502020204030204" pitchFamily="34" charset="0"/>
              </a:rPr>
              <a:t>Well-defined methods for selecting articles </a:t>
            </a:r>
          </a:p>
          <a:p>
            <a:pPr lvl="1" algn="l" rtl="0" fontAlgn="base">
              <a:buFont typeface="Arial" panose="020B0604020202020204" pitchFamily="34" charset="0"/>
              <a:buChar char="•"/>
            </a:pPr>
            <a:r>
              <a:rPr lang="en-US" sz="1800" b="0" i="0" dirty="0">
                <a:solidFill>
                  <a:srgbClr val="000000"/>
                </a:solidFill>
                <a:effectLst/>
                <a:highlight>
                  <a:srgbClr val="FFFFFF"/>
                </a:highlight>
                <a:latin typeface="Calibri" panose="020F0502020204030204" pitchFamily="34" charset="0"/>
              </a:rPr>
              <a:t>A transparent peer review process </a:t>
            </a:r>
          </a:p>
          <a:p>
            <a:pPr lvl="1" algn="l" rtl="0" fontAlgn="base">
              <a:buFont typeface="Arial" panose="020B0604020202020204" pitchFamily="34" charset="0"/>
              <a:buChar char="•"/>
            </a:pPr>
            <a:r>
              <a:rPr lang="en-US" sz="1800" b="0" i="0" dirty="0">
                <a:solidFill>
                  <a:srgbClr val="000000"/>
                </a:solidFill>
                <a:effectLst/>
                <a:highlight>
                  <a:srgbClr val="FFFFFF"/>
                </a:highlight>
                <a:latin typeface="Calibri" panose="020F0502020204030204" pitchFamily="34" charset="0"/>
              </a:rPr>
              <a:t>Author and editor conflicts of interest policies </a:t>
            </a:r>
          </a:p>
          <a:p>
            <a:pPr lvl="1" algn="l" rtl="0" fontAlgn="base">
              <a:buFont typeface="Arial" panose="020B0604020202020204" pitchFamily="34" charset="0"/>
              <a:buChar char="•"/>
            </a:pPr>
            <a:r>
              <a:rPr lang="en-US" sz="1800" b="0" i="0" dirty="0">
                <a:solidFill>
                  <a:srgbClr val="000000"/>
                </a:solidFill>
                <a:effectLst/>
                <a:highlight>
                  <a:srgbClr val="FFFFFF"/>
                </a:highlight>
                <a:latin typeface="Calibri" panose="020F0502020204030204" pitchFamily="34" charset="0"/>
              </a:rPr>
              <a:t>And other ethical policies, as well as article-level statements indicating adherence to these policies </a:t>
            </a:r>
          </a:p>
          <a:p>
            <a:pPr algn="l" rtl="0" fontAlgn="base"/>
            <a:r>
              <a:rPr lang="en-US" sz="1800" b="0" i="0" dirty="0">
                <a:solidFill>
                  <a:srgbClr val="000000"/>
                </a:solidFill>
                <a:effectLst/>
                <a:highlight>
                  <a:srgbClr val="FFFFFF"/>
                </a:highlight>
                <a:latin typeface="Calibri" panose="020F0502020204030204" pitchFamily="34" charset="0"/>
              </a:rPr>
              <a:t> </a:t>
            </a:r>
            <a:endParaRPr lang="en-US" sz="2800" b="0" i="0" dirty="0">
              <a:solidFill>
                <a:srgbClr val="000000"/>
              </a:solidFill>
              <a:effectLst/>
              <a:highlight>
                <a:srgbClr val="FFFFFF"/>
              </a:highlight>
              <a:latin typeface="Segoe UI" panose="020B0502040204020203" pitchFamily="34" charset="0"/>
            </a:endParaRPr>
          </a:p>
          <a:p>
            <a:pPr algn="l" rtl="0" fontAlgn="base"/>
            <a:r>
              <a:rPr lang="en-US" sz="1800" b="0" i="0" dirty="0">
                <a:solidFill>
                  <a:srgbClr val="000000"/>
                </a:solidFill>
                <a:effectLst/>
                <a:highlight>
                  <a:srgbClr val="FFFFFF"/>
                </a:highlight>
                <a:latin typeface="Calibri" panose="020F0502020204030204" pitchFamily="34" charset="0"/>
              </a:rPr>
              <a:t>.  </a:t>
            </a:r>
            <a:endParaRPr lang="en-US" sz="2800" b="0" i="0" dirty="0">
              <a:solidFill>
                <a:srgbClr val="000000"/>
              </a:solidFill>
              <a:effectLst/>
              <a:highlight>
                <a:srgbClr val="FFFFFF"/>
              </a:highlight>
              <a:latin typeface="Segoe UI" panose="020B0502040204020203" pitchFamily="34" charset="0"/>
            </a:endParaRPr>
          </a:p>
          <a:p>
            <a:pPr algn="l" rtl="0" fontAlgn="base"/>
            <a:r>
              <a:rPr lang="en-US" sz="1800" b="0" i="0" dirty="0">
                <a:solidFill>
                  <a:srgbClr val="000000"/>
                </a:solidFill>
                <a:effectLst/>
                <a:highlight>
                  <a:srgbClr val="FFFFFF"/>
                </a:highlight>
                <a:latin typeface="Calibri" panose="020F0502020204030204" pitchFamily="34" charset="0"/>
              </a:rPr>
              <a:t>Finally, NLM also expects journals to conform with the guidelines and best practices promoted by professional scholarly publishing organizations. These organizations include the Committee on Publication Ethics (COPE), the International Committee of Medical Journal Editors (ICMJE), the Council of Science Editors (CSE), and other groups like NISO.</a:t>
            </a:r>
            <a:endParaRPr lang="en-US" sz="2800" b="0" i="0" dirty="0">
              <a:solidFill>
                <a:srgbClr val="000000"/>
              </a:solidFill>
              <a:effectLst/>
              <a:highlight>
                <a:srgbClr val="FFFFFF"/>
              </a:highlight>
              <a:latin typeface="Segoe UI" panose="020B0502040204020203" pitchFamily="34" charset="0"/>
            </a:endParaRPr>
          </a:p>
        </p:txBody>
      </p:sp>
      <p:sp>
        <p:nvSpPr>
          <p:cNvPr id="4" name="Date Placeholder 3"/>
          <p:cNvSpPr>
            <a:spLocks noGrp="1"/>
          </p:cNvSpPr>
          <p:nvPr>
            <p:ph type="dt" idx="10"/>
          </p:nvPr>
        </p:nvSpPr>
        <p:spPr/>
        <p:txBody>
          <a:bodyPr/>
          <a:lstStyle/>
          <a:p>
            <a:fld id="{27601CB1-4585-4640-AE0F-B9BE580D589D}" type="datetime1">
              <a:rPr lang="en-US" smtClean="0"/>
              <a:t>2/27/2025</a:t>
            </a:fld>
            <a:endParaRPr lang="en-US"/>
          </a:p>
        </p:txBody>
      </p:sp>
      <p:sp>
        <p:nvSpPr>
          <p:cNvPr id="5" name="Slide Number Placeholder 4"/>
          <p:cNvSpPr>
            <a:spLocks noGrp="1"/>
          </p:cNvSpPr>
          <p:nvPr>
            <p:ph type="sldNum" sz="quarter" idx="11"/>
          </p:nvPr>
        </p:nvSpPr>
        <p:spPr/>
        <p:txBody>
          <a:bodyPr/>
          <a:lstStyle/>
          <a:p>
            <a:fld id="{4776CF51-E60E-4EE4-B0E6-52DE8C63A030}" type="slidenum">
              <a:rPr lang="en-US" smtClean="0"/>
              <a:t>11</a:t>
            </a:fld>
            <a:endParaRPr lang="en-US"/>
          </a:p>
        </p:txBody>
      </p:sp>
    </p:spTree>
    <p:extLst>
      <p:ext uri="{BB962C8B-B14F-4D97-AF65-F5344CB8AC3E}">
        <p14:creationId xmlns:p14="http://schemas.microsoft.com/office/powerpoint/2010/main" val="1683405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pPr>
            <a:r>
              <a:rPr lang="en-US" sz="1800" kern="1200" dirty="0">
                <a:effectLst/>
                <a:latin typeface="Calibri"/>
                <a:ea typeface="Calibri" panose="020F0502020204030204" pitchFamily="34" charset="0"/>
                <a:cs typeface="Calibri"/>
              </a:rPr>
              <a:t>In addition to reviewing </a:t>
            </a:r>
            <a:r>
              <a:rPr lang="en-US" sz="1800" kern="1200" dirty="0">
                <a:effectLst/>
                <a:highlight>
                  <a:srgbClr val="00FFFF"/>
                </a:highlight>
                <a:latin typeface="Calibri"/>
                <a:ea typeface="Calibri" panose="020F0502020204030204" pitchFamily="34" charset="0"/>
                <a:cs typeface="Calibri"/>
              </a:rPr>
              <a:t>the </a:t>
            </a:r>
            <a:r>
              <a:rPr lang="en-US" sz="1800" dirty="0">
                <a:highlight>
                  <a:srgbClr val="00FFFF"/>
                </a:highlight>
                <a:latin typeface="Calibri"/>
                <a:ea typeface="Calibri" panose="020F0502020204030204" pitchFamily="34" charset="0"/>
                <a:cs typeface="Calibri"/>
              </a:rPr>
              <a:t>individual</a:t>
            </a:r>
            <a:r>
              <a:rPr lang="en-US" sz="1800" kern="1200" dirty="0">
                <a:effectLst/>
                <a:latin typeface="Calibri"/>
                <a:ea typeface="Calibri" panose="020F0502020204030204" pitchFamily="34" charset="0"/>
                <a:cs typeface="Calibri"/>
              </a:rPr>
              <a:t> journal, NLM staff review </a:t>
            </a:r>
            <a:r>
              <a:rPr lang="en-US" sz="1800" i="1" kern="1200" dirty="0">
                <a:effectLst/>
                <a:highlight>
                  <a:srgbClr val="00FFFF"/>
                </a:highlight>
                <a:latin typeface="Calibri"/>
                <a:ea typeface="Calibri" panose="020F0502020204030204" pitchFamily="34" charset="0"/>
                <a:cs typeface="Calibri"/>
              </a:rPr>
              <a:t>publishers</a:t>
            </a:r>
            <a:r>
              <a:rPr lang="en-US" sz="1800" kern="1200" dirty="0">
                <a:effectLst/>
                <a:latin typeface="Calibri"/>
                <a:ea typeface="Calibri" panose="020F0502020204030204" pitchFamily="34" charset="0"/>
                <a:cs typeface="Calibri"/>
              </a:rPr>
              <a:t> that are new to NLM </a:t>
            </a:r>
            <a:r>
              <a:rPr lang="en-US" sz="1800" kern="1200" dirty="0">
                <a:effectLst/>
                <a:highlight>
                  <a:srgbClr val="00FFFF"/>
                </a:highlight>
                <a:latin typeface="Calibri"/>
                <a:ea typeface="Calibri" panose="020F0502020204030204" pitchFamily="34" charset="0"/>
                <a:cs typeface="Calibri"/>
              </a:rPr>
              <a:t>before</a:t>
            </a:r>
            <a:r>
              <a:rPr lang="en-US" sz="1800" kern="1200" dirty="0">
                <a:effectLst/>
                <a:latin typeface="Calibri"/>
                <a:ea typeface="Calibri" panose="020F0502020204030204" pitchFamily="34" charset="0"/>
                <a:cs typeface="Calibri"/>
              </a:rPr>
              <a:t> journal titles are considered for PubMed Central or MEDLINE</a:t>
            </a:r>
            <a:r>
              <a:rPr lang="en-US" sz="1800" dirty="0">
                <a:latin typeface="Calibri"/>
                <a:ea typeface="Calibri" panose="020F0502020204030204" pitchFamily="34" charset="0"/>
                <a:cs typeface="Calibri"/>
              </a:rPr>
              <a:t> to determine whether the publisher is eligible to have their journals in the NLM Collection. </a:t>
            </a:r>
          </a:p>
          <a:p>
            <a:pPr>
              <a:lnSpc>
                <a:spcPct val="107000"/>
              </a:lnSpc>
            </a:pPr>
            <a:endParaRPr lang="en-US" sz="1800" dirty="0">
              <a:latin typeface="Calibri"/>
              <a:cs typeface="Calibri"/>
            </a:endParaRPr>
          </a:p>
          <a:p>
            <a:pPr>
              <a:lnSpc>
                <a:spcPct val="107000"/>
              </a:lnSpc>
            </a:pPr>
            <a:r>
              <a:rPr lang="en-US" dirty="0"/>
              <a:t>We look to see that publishers follow guidelines and best practices from professional organizations, including </a:t>
            </a:r>
            <a:r>
              <a:rPr lang="en-US" dirty="0">
                <a:hlinkClick r:id="rId3"/>
              </a:rPr>
              <a:t>Recommendations for the Conduct, Reporting, Editing, and Publication of Scholarly Work in Medical Journals</a:t>
            </a:r>
            <a:r>
              <a:rPr lang="en-US" dirty="0"/>
              <a:t> from ICMJE and </a:t>
            </a:r>
            <a:r>
              <a:rPr lang="en-US" dirty="0">
                <a:hlinkClick r:id="rId4"/>
              </a:rPr>
              <a:t>Principles of Transparency and Best Practice in Scholarly Publishing</a:t>
            </a:r>
            <a:r>
              <a:rPr lang="en-US" dirty="0"/>
              <a:t> (which is a joint statement by COPE, DOAJ, WAME, and OASPA).</a:t>
            </a:r>
            <a:endParaRPr lang="en-US" sz="1800" dirty="0">
              <a:effectLst/>
              <a:latin typeface="Calibri"/>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kern="1200" dirty="0">
                <a:effectLst/>
                <a:latin typeface="Calibri"/>
                <a:ea typeface="Calibri" panose="020F0502020204030204" pitchFamily="34" charset="0"/>
                <a:cs typeface="Calibri"/>
              </a:rPr>
              <a:t> </a:t>
            </a:r>
            <a:endParaRPr lang="en-US" sz="1800" dirty="0">
              <a:effectLst/>
              <a:latin typeface="Calibri"/>
              <a:ea typeface="Calibri" panose="020F0502020204030204" pitchFamily="34" charset="0"/>
              <a:cs typeface="Calibri"/>
            </a:endParaRPr>
          </a:p>
          <a:p>
            <a:pPr>
              <a:lnSpc>
                <a:spcPct val="107000"/>
              </a:lnSpc>
            </a:pPr>
            <a:r>
              <a:rPr lang="en-US" sz="1800" kern="1200" dirty="0">
                <a:effectLst/>
                <a:latin typeface="Calibri"/>
                <a:ea typeface="Calibri" panose="020F0502020204030204" pitchFamily="34" charset="0"/>
                <a:cs typeface="Calibri"/>
              </a:rPr>
              <a:t>Generally, NLM will only consider an application from an organization that has been publishing scholarly content for a minimum of two years.</a:t>
            </a:r>
            <a:r>
              <a:rPr lang="en-US" sz="1800" u="none" kern="1200" dirty="0">
                <a:effectLst/>
                <a:latin typeface="Calibri"/>
                <a:ea typeface="Calibri" panose="020F0502020204030204" pitchFamily="34" charset="0"/>
                <a:cs typeface="Calibri"/>
              </a:rPr>
              <a:t> This is the answer to #3 on your handout: NLM will consider an application from an organization that has been publishing scholarly content for a minimum of two years.</a:t>
            </a:r>
            <a:r>
              <a:rPr lang="en-US" sz="1800" dirty="0">
                <a:latin typeface="Calibri"/>
                <a:ea typeface="Calibri" panose="020F0502020204030204" pitchFamily="34" charset="0"/>
                <a:cs typeface="Calibri"/>
              </a:rPr>
              <a:t> </a:t>
            </a:r>
            <a:endParaRPr lang="en-US" sz="1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800" dirty="0">
                <a:latin typeface="Calibri"/>
                <a:ea typeface="Calibri" panose="020F0502020204030204" pitchFamily="34" charset="0"/>
                <a:cs typeface="Calibri"/>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800" kern="1200" dirty="0">
                <a:effectLst/>
                <a:latin typeface="Calibri"/>
                <a:ea typeface="Calibri" panose="020F0502020204030204" pitchFamily="34" charset="0"/>
                <a:cs typeface="Calibri"/>
              </a:rPr>
              <a:t>We look for accurate information, evidence that the publishers knows how to operate a journal, and evidence that journal content is actively maintained. </a:t>
            </a:r>
            <a:r>
              <a:rPr lang="en-US" sz="1800" dirty="0">
                <a:latin typeface="Calibri"/>
                <a:ea typeface="Calibri" panose="020F0502020204030204" pitchFamily="34" charset="0"/>
                <a:cs typeface="Calibri"/>
              </a:rPr>
              <a:t> </a:t>
            </a:r>
            <a:endParaRPr lang="en-US" sz="1800" kern="1200" dirty="0">
              <a:effectLst/>
              <a:latin typeface="Calibri" panose="020F0502020204030204" pitchFamily="34" charset="0"/>
              <a:ea typeface="Calibri" panose="020F0502020204030204" pitchFamily="34" charset="0"/>
              <a:cs typeface="Calibri" panose="020F0502020204030204" pitchFamily="34" charset="0"/>
            </a:endParaRPr>
          </a:p>
          <a:p>
            <a:pPr marL="285750" marR="0" indent="-285750">
              <a:lnSpc>
                <a:spcPct val="107000"/>
              </a:lnSpc>
              <a:spcBef>
                <a:spcPts val="0"/>
              </a:spcBef>
              <a:spcAft>
                <a:spcPts val="0"/>
              </a:spcAft>
              <a:buFont typeface="Arial" panose="020B0604020202020204" pitchFamily="34" charset="0"/>
              <a:buChar char="•"/>
            </a:pPr>
            <a:endParaRPr lang="en-US" sz="1800" kern="1200" dirty="0">
              <a:effectLst/>
              <a:latin typeface="Calibri" panose="020F0502020204030204" pitchFamily="34" charset="0"/>
              <a:ea typeface="Calibri" panose="020F0502020204030204" pitchFamily="34" charset="0"/>
              <a:cs typeface="Calibri" panose="020F0502020204030204" pitchFamily="34" charset="0"/>
            </a:endParaRPr>
          </a:p>
          <a:p>
            <a:pPr>
              <a:lnSpc>
                <a:spcPct val="107000"/>
              </a:lnSpc>
            </a:pPr>
            <a:r>
              <a:rPr lang="en-US" sz="1800" kern="1200" dirty="0">
                <a:effectLst/>
                <a:latin typeface="Calibri"/>
                <a:ea typeface="Calibri" panose="020F0502020204030204" pitchFamily="34" charset="0"/>
                <a:cs typeface="Calibri"/>
              </a:rPr>
              <a:t>If they don’t pass this review, the publisher may reapply after a period of time.</a:t>
            </a:r>
            <a:r>
              <a:rPr lang="en-US" sz="1800" dirty="0">
                <a:latin typeface="Calibri"/>
                <a:ea typeface="Calibri" panose="020F0502020204030204" pitchFamily="34" charset="0"/>
                <a:cs typeface="Calibri"/>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kern="1200" dirty="0">
                <a:effectLst/>
                <a:latin typeface="Calibri"/>
                <a:ea typeface="Calibri" panose="020F0502020204030204" pitchFamily="34" charset="0"/>
                <a:cs typeface="Calibri"/>
              </a:rPr>
              <a:t> </a:t>
            </a:r>
            <a:endParaRPr lang="en-US" sz="1800" dirty="0">
              <a:effectLst/>
              <a:latin typeface="Calibri"/>
              <a:ea typeface="Calibri" panose="020F0502020204030204" pitchFamily="34" charset="0"/>
              <a:cs typeface="Calibri"/>
            </a:endParaRPr>
          </a:p>
          <a:p>
            <a:pPr>
              <a:lnSpc>
                <a:spcPct val="107000"/>
              </a:lnSpc>
            </a:pPr>
            <a:r>
              <a:rPr lang="en-US" sz="1800" kern="1200" dirty="0">
                <a:effectLst/>
                <a:latin typeface="Calibri"/>
                <a:ea typeface="Calibri" panose="020F0502020204030204" pitchFamily="34" charset="0"/>
                <a:cs typeface="Calibri"/>
              </a:rPr>
              <a:t>Some publishers may make misleading claims or engage in other fraudulent practices; others simply lack the knowledge or resources to produce a scientific journal of the quality required for MEDLINE or PMC.</a:t>
            </a:r>
            <a:r>
              <a:rPr lang="en-US" sz="1800" dirty="0">
                <a:latin typeface="Calibri"/>
                <a:ea typeface="Calibri" panose="020F0502020204030204" pitchFamily="34" charset="0"/>
                <a:cs typeface="Calibri"/>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kern="1200" dirty="0">
                <a:effectLst/>
                <a:latin typeface="Calibri"/>
                <a:ea typeface="Calibri" panose="020F0502020204030204" pitchFamily="34" charset="0"/>
                <a:cs typeface="Calibri"/>
              </a:rPr>
              <a:t> </a:t>
            </a:r>
            <a:endParaRPr lang="en-US" sz="1800" dirty="0">
              <a:effectLst/>
              <a:latin typeface="Calibri"/>
              <a:ea typeface="Calibri" panose="020F0502020204030204" pitchFamily="34" charset="0"/>
              <a:cs typeface="Calibri"/>
            </a:endParaRPr>
          </a:p>
          <a:p>
            <a:pPr>
              <a:lnSpc>
                <a:spcPct val="107000"/>
              </a:lnSpc>
            </a:pPr>
            <a:r>
              <a:rPr lang="en-US" sz="1800" kern="1200" dirty="0">
                <a:effectLst/>
                <a:latin typeface="Calibri"/>
                <a:ea typeface="Calibri" panose="020F0502020204030204" pitchFamily="34" charset="0"/>
                <a:cs typeface="Calibri"/>
              </a:rPr>
              <a:t>NLM does not use publisher blacklists found on web sites, but simply tries to ensure that the publishers of journals in PMC and MEDLINE are following current best practices.</a:t>
            </a:r>
            <a:r>
              <a:rPr lang="en-US" sz="1800" dirty="0">
                <a:latin typeface="Calibri"/>
                <a:ea typeface="Calibri" panose="020F0502020204030204" pitchFamily="34" charset="0"/>
                <a:cs typeface="Calibri"/>
              </a:rPr>
              <a:t>   </a:t>
            </a:r>
            <a:endParaRPr lang="en-US" sz="1800" kern="1200" dirty="0">
              <a:effectLst/>
              <a:latin typeface="Calibri" panose="020F0502020204030204" pitchFamily="34" charset="0"/>
              <a:ea typeface="Calibri" panose="020F0502020204030204" pitchFamily="34" charset="0"/>
              <a:cs typeface="Calibri" panose="020F0502020204030204" pitchFamily="34" charset="0"/>
            </a:endParaRPr>
          </a:p>
          <a:p>
            <a:pPr marL="0" marR="0">
              <a:lnSpc>
                <a:spcPct val="107000"/>
              </a:lnSpc>
              <a:spcBef>
                <a:spcPts val="0"/>
              </a:spcBef>
              <a:spcAft>
                <a:spcPts val="0"/>
              </a:spcAft>
            </a:pPr>
            <a:endParaRPr lang="en-US" sz="1800" kern="1200" dirty="0">
              <a:effectLst/>
              <a:latin typeface="Calibri" panose="020F0502020204030204" pitchFamily="34" charset="0"/>
              <a:ea typeface="Calibri" panose="020F0502020204030204" pitchFamily="34" charset="0"/>
              <a:cs typeface="Calibri" panose="020F0502020204030204" pitchFamily="34" charset="0"/>
            </a:endParaRPr>
          </a:p>
          <a:p>
            <a:endParaRPr lang="en-US" dirty="0"/>
          </a:p>
        </p:txBody>
      </p:sp>
      <p:sp>
        <p:nvSpPr>
          <p:cNvPr id="4" name="Date Placeholder 3"/>
          <p:cNvSpPr>
            <a:spLocks noGrp="1"/>
          </p:cNvSpPr>
          <p:nvPr>
            <p:ph type="dt" idx="10"/>
          </p:nvPr>
        </p:nvSpPr>
        <p:spPr/>
        <p:txBody>
          <a:bodyPr/>
          <a:lstStyle/>
          <a:p>
            <a:fld id="{27601CB1-4585-4640-AE0F-B9BE580D589D}" type="datetime1">
              <a:rPr lang="en-US" smtClean="0"/>
              <a:t>2/27/2025</a:t>
            </a:fld>
            <a:endParaRPr lang="en-US"/>
          </a:p>
        </p:txBody>
      </p:sp>
      <p:sp>
        <p:nvSpPr>
          <p:cNvPr id="5" name="Slide Number Placeholder 4"/>
          <p:cNvSpPr>
            <a:spLocks noGrp="1"/>
          </p:cNvSpPr>
          <p:nvPr>
            <p:ph type="sldNum" sz="quarter" idx="11"/>
          </p:nvPr>
        </p:nvSpPr>
        <p:spPr/>
        <p:txBody>
          <a:bodyPr/>
          <a:lstStyle/>
          <a:p>
            <a:fld id="{4776CF51-E60E-4EE4-B0E6-52DE8C63A030}" type="slidenum">
              <a:rPr lang="en-US" smtClean="0"/>
              <a:t>12</a:t>
            </a:fld>
            <a:endParaRPr lang="en-US"/>
          </a:p>
        </p:txBody>
      </p:sp>
    </p:spTree>
    <p:extLst>
      <p:ext uri="{BB962C8B-B14F-4D97-AF65-F5344CB8AC3E}">
        <p14:creationId xmlns:p14="http://schemas.microsoft.com/office/powerpoint/2010/main" val="34787699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41148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Slide Number Placeholder 3">
            <a:extLst>
              <a:ext uri="{FF2B5EF4-FFF2-40B4-BE49-F238E27FC236}">
                <a16:creationId xmlns:a16="http://schemas.microsoft.com/office/drawing/2014/main" id="{1350715F-77AA-F32E-5B8A-6B6FA57415B4}"/>
              </a:ext>
            </a:extLst>
          </p:cNvPr>
          <p:cNvSpPr>
            <a:spLocks noGrp="1"/>
          </p:cNvSpPr>
          <p:nvPr>
            <p:ph type="sldNum" sz="quarter" idx="10"/>
          </p:nvPr>
        </p:nvSpPr>
        <p:spPr/>
        <p:txBody>
          <a:bodyPr/>
          <a:lstStyle/>
          <a:p>
            <a:fld id="{0CD6EC8B-9E95-4567-92FB-64514F577C9E}" type="slidenum">
              <a:rPr lang="en-US" smtClean="0"/>
              <a:pPr/>
              <a:t>‹#›</a:t>
            </a:fld>
            <a:endParaRPr lang="en-US"/>
          </a:p>
        </p:txBody>
      </p:sp>
    </p:spTree>
    <p:extLst>
      <p:ext uri="{BB962C8B-B14F-4D97-AF65-F5344CB8AC3E}">
        <p14:creationId xmlns:p14="http://schemas.microsoft.com/office/powerpoint/2010/main" val="35536293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Slide Number Placeholder 4">
            <a:extLst>
              <a:ext uri="{FF2B5EF4-FFF2-40B4-BE49-F238E27FC236}">
                <a16:creationId xmlns:a16="http://schemas.microsoft.com/office/drawing/2014/main" id="{EB709D7C-B5A4-345C-49CC-8D51AF427EFC}"/>
              </a:ext>
            </a:extLst>
          </p:cNvPr>
          <p:cNvSpPr>
            <a:spLocks noGrp="1"/>
          </p:cNvSpPr>
          <p:nvPr>
            <p:ph type="sldNum" sz="quarter" idx="10"/>
          </p:nvPr>
        </p:nvSpPr>
        <p:spPr/>
        <p:txBody>
          <a:bodyPr/>
          <a:lstStyle/>
          <a:p>
            <a:fld id="{0CD6EC8B-9E95-4567-92FB-64514F577C9E}" type="slidenum">
              <a:rPr lang="en-US" smtClean="0"/>
              <a:pPr/>
              <a:t>‹#›</a:t>
            </a:fld>
            <a:endParaRPr lang="en-US"/>
          </a:p>
        </p:txBody>
      </p:sp>
    </p:spTree>
    <p:extLst>
      <p:ext uri="{BB962C8B-B14F-4D97-AF65-F5344CB8AC3E}">
        <p14:creationId xmlns:p14="http://schemas.microsoft.com/office/powerpoint/2010/main" val="4153129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BA759ABD-F149-E0D5-262F-9E7CD00F5774}"/>
              </a:ext>
            </a:extLst>
          </p:cNvPr>
          <p:cNvSpPr>
            <a:spLocks noGrp="1"/>
          </p:cNvSpPr>
          <p:nvPr>
            <p:ph type="sldNum" sz="quarter" idx="10"/>
          </p:nvPr>
        </p:nvSpPr>
        <p:spPr/>
        <p:txBody>
          <a:bodyPr/>
          <a:lstStyle/>
          <a:p>
            <a:fld id="{0CD6EC8B-9E95-4567-92FB-64514F577C9E}" type="slidenum">
              <a:rPr lang="en-US" smtClean="0"/>
              <a:pPr/>
              <a:t>‹#›</a:t>
            </a:fld>
            <a:endParaRPr lang="en-US"/>
          </a:p>
        </p:txBody>
      </p:sp>
    </p:spTree>
    <p:extLst>
      <p:ext uri="{BB962C8B-B14F-4D97-AF65-F5344CB8AC3E}">
        <p14:creationId xmlns:p14="http://schemas.microsoft.com/office/powerpoint/2010/main" val="14315865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F9716BF7-F7A6-0938-0CCD-099415B45DC0}"/>
              </a:ext>
            </a:extLst>
          </p:cNvPr>
          <p:cNvSpPr>
            <a:spLocks noGrp="1"/>
          </p:cNvSpPr>
          <p:nvPr>
            <p:ph type="sldNum" sz="quarter" idx="10"/>
          </p:nvPr>
        </p:nvSpPr>
        <p:spPr/>
        <p:txBody>
          <a:bodyPr/>
          <a:lstStyle/>
          <a:p>
            <a:fld id="{0CD6EC8B-9E95-4567-92FB-64514F577C9E}" type="slidenum">
              <a:rPr lang="en-US" smtClean="0"/>
              <a:pPr/>
              <a:t>‹#›</a:t>
            </a:fld>
            <a:endParaRPr lang="en-US"/>
          </a:p>
        </p:txBody>
      </p:sp>
    </p:spTree>
    <p:extLst>
      <p:ext uri="{BB962C8B-B14F-4D97-AF65-F5344CB8AC3E}">
        <p14:creationId xmlns:p14="http://schemas.microsoft.com/office/powerpoint/2010/main" val="38949685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Content - Plain">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7" name="Content Placeholder 6"/>
          <p:cNvSpPr>
            <a:spLocks noGrp="1"/>
          </p:cNvSpPr>
          <p:nvPr>
            <p:ph sz="quarter" idx="10"/>
          </p:nvPr>
        </p:nvSpPr>
        <p:spPr>
          <a:xfrm>
            <a:off x="838200" y="1920875"/>
            <a:ext cx="10515600" cy="39306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8" name="Picture 7"/>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838200" y="6236208"/>
            <a:ext cx="10515600" cy="309970"/>
          </a:xfrm>
          <a:prstGeom prst="rect">
            <a:avLst/>
          </a:prstGeom>
        </p:spPr>
      </p:pic>
      <p:sp>
        <p:nvSpPr>
          <p:cNvPr id="3" name="Slide Number Placeholder 2">
            <a:extLst>
              <a:ext uri="{FF2B5EF4-FFF2-40B4-BE49-F238E27FC236}">
                <a16:creationId xmlns:a16="http://schemas.microsoft.com/office/drawing/2014/main" id="{943A1D36-2550-4C72-CEB8-873C691012D1}"/>
              </a:ext>
            </a:extLst>
          </p:cNvPr>
          <p:cNvSpPr>
            <a:spLocks noGrp="1"/>
          </p:cNvSpPr>
          <p:nvPr>
            <p:ph type="sldNum" sz="quarter" idx="11"/>
          </p:nvPr>
        </p:nvSpPr>
        <p:spPr/>
        <p:txBody>
          <a:bodyPr/>
          <a:lstStyle/>
          <a:p>
            <a:fld id="{0CD6EC8B-9E95-4567-92FB-64514F577C9E}" type="slidenum">
              <a:rPr lang="en-US" smtClean="0"/>
              <a:pPr/>
              <a:t>‹#›</a:t>
            </a:fld>
            <a:endParaRPr lang="en-US"/>
          </a:p>
        </p:txBody>
      </p:sp>
    </p:spTree>
    <p:extLst>
      <p:ext uri="{BB962C8B-B14F-4D97-AF65-F5344CB8AC3E}">
        <p14:creationId xmlns:p14="http://schemas.microsoft.com/office/powerpoint/2010/main" val="6927890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solidFill>
                  <a:schemeClr val="tx1"/>
                </a:solidFill>
                <a:latin typeface="+mn-lt"/>
              </a:defRPr>
            </a:lvl1pPr>
          </a:lstStyle>
          <a:p>
            <a:r>
              <a:rPr lang="en-US"/>
              <a:t>Click to edit Master title style</a:t>
            </a:r>
          </a:p>
        </p:txBody>
      </p:sp>
      <p:sp>
        <p:nvSpPr>
          <p:cNvPr id="3" name="Subtitle 2"/>
          <p:cNvSpPr>
            <a:spLocks noGrp="1"/>
          </p:cNvSpPr>
          <p:nvPr>
            <p:ph type="subTitle" idx="1"/>
          </p:nvPr>
        </p:nvSpPr>
        <p:spPr>
          <a:xfrm>
            <a:off x="1524000" y="3602038"/>
            <a:ext cx="9144000" cy="396648"/>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Slide Number Placeholder 5"/>
          <p:cNvSpPr>
            <a:spLocks noGrp="1"/>
          </p:cNvSpPr>
          <p:nvPr>
            <p:ph type="sldNum" sz="quarter" idx="10"/>
          </p:nvPr>
        </p:nvSpPr>
        <p:spPr/>
        <p:txBody>
          <a:bodyPr/>
          <a:lstStyle>
            <a:lvl1pPr>
              <a:defRPr/>
            </a:lvl1pPr>
          </a:lstStyle>
          <a:p>
            <a:pPr>
              <a:defRPr/>
            </a:pPr>
            <a:fld id="{76BF41A6-7A2C-4690-ACC7-07924994F7F6}" type="slidenum">
              <a:rPr lang="en-US"/>
              <a:pPr>
                <a:defRPr/>
              </a:pPr>
              <a:t>‹#›</a:t>
            </a:fld>
            <a:endParaRPr lang="en-US"/>
          </a:p>
        </p:txBody>
      </p:sp>
      <p:sp>
        <p:nvSpPr>
          <p:cNvPr id="6"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4804332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p:txBody>
          <a:bodyPr/>
          <a:lstStyle>
            <a:lvl1pPr>
              <a:defRPr/>
            </a:lvl1pPr>
          </a:lstStyle>
          <a:p>
            <a:pPr>
              <a:defRPr/>
            </a:pPr>
            <a:fld id="{025F9F99-9BD9-4422-B838-F0A597D458BC}" type="slidenum">
              <a:rPr lang="en-US"/>
              <a:pPr>
                <a:defRPr/>
              </a:pPr>
              <a:t>‹#›</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40913872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atin typeface="+mn-lt"/>
              </a:defRPr>
            </a:lvl1pPr>
          </a:lstStyle>
          <a:p>
            <a:r>
              <a:rPr lang="en-US"/>
              <a:t>Click to edit Master title style</a:t>
            </a:r>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rgbClr val="616265"/>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Slide Number Placeholder 5"/>
          <p:cNvSpPr>
            <a:spLocks noGrp="1"/>
          </p:cNvSpPr>
          <p:nvPr>
            <p:ph type="sldNum" sz="quarter" idx="10"/>
          </p:nvPr>
        </p:nvSpPr>
        <p:spPr/>
        <p:txBody>
          <a:bodyPr/>
          <a:lstStyle>
            <a:lvl1pPr>
              <a:defRPr/>
            </a:lvl1pPr>
          </a:lstStyle>
          <a:p>
            <a:pPr>
              <a:defRPr/>
            </a:pPr>
            <a:fld id="{C8BD5518-C465-4C1F-8E36-9195006C4AB9}" type="slidenum">
              <a:rPr lang="en-US"/>
              <a:pPr>
                <a:defRPr/>
              </a:pPr>
              <a:t>‹#›</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2794469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latin typeface="+mn-lt"/>
              </a:defRPr>
            </a:lvl1p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p:cNvSpPr>
            <a:spLocks noGrp="1"/>
          </p:cNvSpPr>
          <p:nvPr>
            <p:ph type="sldNum" sz="quarter" idx="10"/>
          </p:nvPr>
        </p:nvSpPr>
        <p:spPr/>
        <p:txBody>
          <a:bodyPr/>
          <a:lstStyle>
            <a:lvl1pPr>
              <a:defRPr/>
            </a:lvl1pPr>
          </a:lstStyle>
          <a:p>
            <a:pPr>
              <a:defRPr/>
            </a:pPr>
            <a:fld id="{372B0271-B012-4ED1-8CE3-476E6D0A5B1D}" type="slidenum">
              <a:rPr lang="en-US"/>
              <a:pPr>
                <a:defRPr/>
              </a:pPr>
              <a:t>‹#›</a:t>
            </a:fld>
            <a:endParaRPr lang="en-US"/>
          </a:p>
        </p:txBody>
      </p:sp>
      <p:sp>
        <p:nvSpPr>
          <p:cNvPr id="6"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91104502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latin typeface="+mn-lt"/>
              </a:defRPr>
            </a:lvl1pPr>
          </a:lstStyle>
          <a:p>
            <a:r>
              <a:rPr lang="en-US"/>
              <a:t>Click to edit Master title style</a:t>
            </a:r>
          </a:p>
        </p:txBody>
      </p:sp>
      <p:sp>
        <p:nvSpPr>
          <p:cNvPr id="3" name="Content Placeholder 2"/>
          <p:cNvSpPr>
            <a:spLocks noGrp="1"/>
          </p:cNvSpPr>
          <p:nvPr>
            <p:ph sz="half" idx="1"/>
          </p:nvPr>
        </p:nvSpPr>
        <p:spPr>
          <a:xfrm>
            <a:off x="838200" y="1825625"/>
            <a:ext cx="3235569"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318488" y="1844675"/>
            <a:ext cx="3235569"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p:cNvSpPr>
            <a:spLocks noGrp="1"/>
          </p:cNvSpPr>
          <p:nvPr>
            <p:ph type="sldNum" sz="quarter" idx="10"/>
          </p:nvPr>
        </p:nvSpPr>
        <p:spPr/>
        <p:txBody>
          <a:bodyPr/>
          <a:lstStyle>
            <a:lvl1pPr>
              <a:defRPr/>
            </a:lvl1pPr>
          </a:lstStyle>
          <a:p>
            <a:pPr>
              <a:defRPr/>
            </a:pPr>
            <a:fld id="{372B0271-B012-4ED1-8CE3-476E6D0A5B1D}" type="slidenum">
              <a:rPr lang="en-US"/>
              <a:pPr>
                <a:defRPr/>
              </a:pPr>
              <a:t>‹#›</a:t>
            </a:fld>
            <a:endParaRPr lang="en-US"/>
          </a:p>
        </p:txBody>
      </p:sp>
      <p:sp>
        <p:nvSpPr>
          <p:cNvPr id="6" name="Footer Placeholder 3"/>
          <p:cNvSpPr>
            <a:spLocks noGrp="1"/>
          </p:cNvSpPr>
          <p:nvPr>
            <p:ph type="ftr" sz="quarter" idx="11"/>
          </p:nvPr>
        </p:nvSpPr>
        <p:spPr/>
        <p:txBody>
          <a:bodyPr/>
          <a:lstStyle>
            <a:lvl1pPr>
              <a:defRPr/>
            </a:lvl1pPr>
          </a:lstStyle>
          <a:p>
            <a:pPr>
              <a:defRPr/>
            </a:pPr>
            <a:endParaRPr lang="en-US"/>
          </a:p>
        </p:txBody>
      </p:sp>
      <p:sp>
        <p:nvSpPr>
          <p:cNvPr id="7" name="Content Placeholder 3">
            <a:extLst>
              <a:ext uri="{FF2B5EF4-FFF2-40B4-BE49-F238E27FC236}">
                <a16:creationId xmlns:a16="http://schemas.microsoft.com/office/drawing/2014/main" id="{CA5DA1A3-AFDB-4FA1-A0D4-6B657F9C724A}"/>
              </a:ext>
            </a:extLst>
          </p:cNvPr>
          <p:cNvSpPr>
            <a:spLocks noGrp="1"/>
          </p:cNvSpPr>
          <p:nvPr>
            <p:ph sz="half" idx="12"/>
          </p:nvPr>
        </p:nvSpPr>
        <p:spPr>
          <a:xfrm>
            <a:off x="7930663" y="1825625"/>
            <a:ext cx="3423138"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7409445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latin typeface="+mn-lt"/>
              </a:defRPr>
            </a:lvl1pPr>
          </a:lstStyle>
          <a:p>
            <a:r>
              <a:rPr lang="en-US"/>
              <a:t>Click to edit Master title style</a:t>
            </a:r>
          </a:p>
        </p:txBody>
      </p:sp>
      <p:sp>
        <p:nvSpPr>
          <p:cNvPr id="3" name="Content Placeholder 2"/>
          <p:cNvSpPr>
            <a:spLocks noGrp="1"/>
          </p:cNvSpPr>
          <p:nvPr>
            <p:ph sz="half" idx="1"/>
          </p:nvPr>
        </p:nvSpPr>
        <p:spPr>
          <a:xfrm>
            <a:off x="838200" y="1825625"/>
            <a:ext cx="2444261"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324957" y="1870075"/>
            <a:ext cx="2627433"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p:cNvSpPr>
            <a:spLocks noGrp="1"/>
          </p:cNvSpPr>
          <p:nvPr>
            <p:ph type="sldNum" sz="quarter" idx="10"/>
          </p:nvPr>
        </p:nvSpPr>
        <p:spPr/>
        <p:txBody>
          <a:bodyPr/>
          <a:lstStyle>
            <a:lvl1pPr>
              <a:defRPr>
                <a:solidFill>
                  <a:schemeClr val="tx1"/>
                </a:solidFill>
              </a:defRPr>
            </a:lvl1pPr>
          </a:lstStyle>
          <a:p>
            <a:pPr>
              <a:defRPr/>
            </a:pPr>
            <a:fld id="{372B0271-B012-4ED1-8CE3-476E6D0A5B1D}" type="slidenum">
              <a:rPr lang="en-US" smtClean="0"/>
              <a:pPr>
                <a:defRPr/>
              </a:pPr>
              <a:t>‹#›</a:t>
            </a:fld>
            <a:endParaRPr lang="en-US"/>
          </a:p>
        </p:txBody>
      </p:sp>
      <p:sp>
        <p:nvSpPr>
          <p:cNvPr id="6" name="Footer Placeholder 3"/>
          <p:cNvSpPr>
            <a:spLocks noGrp="1"/>
          </p:cNvSpPr>
          <p:nvPr>
            <p:ph type="ftr" sz="quarter" idx="11"/>
          </p:nvPr>
        </p:nvSpPr>
        <p:spPr/>
        <p:txBody>
          <a:bodyPr/>
          <a:lstStyle>
            <a:lvl1pPr>
              <a:defRPr/>
            </a:lvl1pPr>
          </a:lstStyle>
          <a:p>
            <a:pPr>
              <a:defRPr/>
            </a:pPr>
            <a:endParaRPr lang="en-US"/>
          </a:p>
        </p:txBody>
      </p:sp>
      <p:sp>
        <p:nvSpPr>
          <p:cNvPr id="7" name="Content Placeholder 3">
            <a:extLst>
              <a:ext uri="{FF2B5EF4-FFF2-40B4-BE49-F238E27FC236}">
                <a16:creationId xmlns:a16="http://schemas.microsoft.com/office/drawing/2014/main" id="{CA5DA1A3-AFDB-4FA1-A0D4-6B657F9C724A}"/>
              </a:ext>
            </a:extLst>
          </p:cNvPr>
          <p:cNvSpPr>
            <a:spLocks noGrp="1"/>
          </p:cNvSpPr>
          <p:nvPr>
            <p:ph sz="half" idx="12"/>
          </p:nvPr>
        </p:nvSpPr>
        <p:spPr>
          <a:xfrm>
            <a:off x="6095999" y="1870075"/>
            <a:ext cx="2669931"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3">
            <a:extLst>
              <a:ext uri="{FF2B5EF4-FFF2-40B4-BE49-F238E27FC236}">
                <a16:creationId xmlns:a16="http://schemas.microsoft.com/office/drawing/2014/main" id="{D3A122BC-7D4F-4A51-8B04-16F904510B24}"/>
              </a:ext>
            </a:extLst>
          </p:cNvPr>
          <p:cNvSpPr>
            <a:spLocks noGrp="1"/>
          </p:cNvSpPr>
          <p:nvPr>
            <p:ph sz="half" idx="13"/>
          </p:nvPr>
        </p:nvSpPr>
        <p:spPr>
          <a:xfrm>
            <a:off x="8909538" y="1847850"/>
            <a:ext cx="2444261"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38807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3AA024F3-6177-9931-8438-672650AEC7C5}"/>
              </a:ext>
            </a:extLst>
          </p:cNvPr>
          <p:cNvSpPr>
            <a:spLocks noGrp="1"/>
          </p:cNvSpPr>
          <p:nvPr>
            <p:ph type="sldNum" sz="quarter" idx="10"/>
          </p:nvPr>
        </p:nvSpPr>
        <p:spPr/>
        <p:txBody>
          <a:bodyPr/>
          <a:lstStyle/>
          <a:p>
            <a:fld id="{0CD6EC8B-9E95-4567-92FB-64514F577C9E}" type="slidenum">
              <a:rPr lang="en-US" smtClean="0"/>
              <a:pPr/>
              <a:t>‹#›</a:t>
            </a:fld>
            <a:endParaRPr lang="en-US"/>
          </a:p>
        </p:txBody>
      </p:sp>
    </p:spTree>
    <p:extLst>
      <p:ext uri="{BB962C8B-B14F-4D97-AF65-F5344CB8AC3E}">
        <p14:creationId xmlns:p14="http://schemas.microsoft.com/office/powerpoint/2010/main" val="244116681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lvl1pPr>
              <a:defRPr>
                <a:solidFill>
                  <a:schemeClr val="tx1"/>
                </a:solidFill>
                <a:latin typeface="+mn-lt"/>
              </a:defRPr>
            </a:lvl1pPr>
          </a:lstStyle>
          <a:p>
            <a:r>
              <a:rPr lang="en-US"/>
              <a:t>Click to edit Master title style</a:t>
            </a:r>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p:cNvSpPr>
            <a:spLocks noGrp="1"/>
          </p:cNvSpPr>
          <p:nvPr>
            <p:ph type="sldNum" sz="quarter" idx="10"/>
          </p:nvPr>
        </p:nvSpPr>
        <p:spPr/>
        <p:txBody>
          <a:bodyPr/>
          <a:lstStyle>
            <a:lvl1pPr>
              <a:defRPr/>
            </a:lvl1pPr>
          </a:lstStyle>
          <a:p>
            <a:pPr>
              <a:defRPr/>
            </a:pPr>
            <a:fld id="{4D1ED93C-2746-4E00-A680-3BFBAC96A97E}" type="slidenum">
              <a:rPr lang="en-US"/>
              <a:pPr>
                <a:defRPr/>
              </a:pPr>
              <a:t>‹#›</a:t>
            </a:fld>
            <a:endParaRPr lang="en-US"/>
          </a:p>
        </p:txBody>
      </p:sp>
      <p:sp>
        <p:nvSpPr>
          <p:cNvPr id="8"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226159208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4-part 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lvl1pPr>
              <a:defRPr>
                <a:latin typeface="+mn-lt"/>
              </a:defRPr>
            </a:lvl1pPr>
          </a:lstStyle>
          <a:p>
            <a:r>
              <a:rPr lang="en-US"/>
              <a:t>Click to edit Master title style</a:t>
            </a:r>
          </a:p>
        </p:txBody>
      </p:sp>
      <p:sp>
        <p:nvSpPr>
          <p:cNvPr id="3" name="Text Placeholder 2"/>
          <p:cNvSpPr>
            <a:spLocks noGrp="1"/>
          </p:cNvSpPr>
          <p:nvPr>
            <p:ph type="body" idx="1"/>
          </p:nvPr>
        </p:nvSpPr>
        <p:spPr>
          <a:xfrm>
            <a:off x="845651" y="1681163"/>
            <a:ext cx="253059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9" y="2505075"/>
            <a:ext cx="253645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54583" y="1681898"/>
            <a:ext cx="27176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3454582" y="2501105"/>
            <a:ext cx="271761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p:cNvSpPr>
            <a:spLocks noGrp="1"/>
          </p:cNvSpPr>
          <p:nvPr>
            <p:ph type="sldNum" sz="quarter" idx="10"/>
          </p:nvPr>
        </p:nvSpPr>
        <p:spPr/>
        <p:txBody>
          <a:bodyPr/>
          <a:lstStyle>
            <a:lvl1pPr>
              <a:defRPr/>
            </a:lvl1pPr>
          </a:lstStyle>
          <a:p>
            <a:pPr>
              <a:defRPr/>
            </a:pPr>
            <a:fld id="{4D1ED93C-2746-4E00-A680-3BFBAC96A97E}" type="slidenum">
              <a:rPr lang="en-US"/>
              <a:pPr>
                <a:defRPr/>
              </a:pPr>
              <a:t>‹#›</a:t>
            </a:fld>
            <a:endParaRPr lang="en-US"/>
          </a:p>
        </p:txBody>
      </p:sp>
      <p:sp>
        <p:nvSpPr>
          <p:cNvPr id="8" name="Footer Placeholder 3"/>
          <p:cNvSpPr>
            <a:spLocks noGrp="1"/>
          </p:cNvSpPr>
          <p:nvPr>
            <p:ph type="ftr" sz="quarter" idx="11"/>
          </p:nvPr>
        </p:nvSpPr>
        <p:spPr/>
        <p:txBody>
          <a:bodyPr/>
          <a:lstStyle>
            <a:lvl1pPr>
              <a:defRPr/>
            </a:lvl1pPr>
          </a:lstStyle>
          <a:p>
            <a:pPr>
              <a:defRPr/>
            </a:pPr>
            <a:endParaRPr lang="en-US"/>
          </a:p>
        </p:txBody>
      </p:sp>
      <p:sp>
        <p:nvSpPr>
          <p:cNvPr id="9" name="Content Placeholder 5">
            <a:extLst>
              <a:ext uri="{FF2B5EF4-FFF2-40B4-BE49-F238E27FC236}">
                <a16:creationId xmlns:a16="http://schemas.microsoft.com/office/drawing/2014/main" id="{13367B0E-2C17-4D1A-9314-D43CF42C7CDE}"/>
              </a:ext>
            </a:extLst>
          </p:cNvPr>
          <p:cNvSpPr>
            <a:spLocks noGrp="1"/>
          </p:cNvSpPr>
          <p:nvPr>
            <p:ph sz="quarter" idx="12"/>
          </p:nvPr>
        </p:nvSpPr>
        <p:spPr>
          <a:xfrm>
            <a:off x="6322768" y="2501105"/>
            <a:ext cx="233954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5">
            <a:extLst>
              <a:ext uri="{FF2B5EF4-FFF2-40B4-BE49-F238E27FC236}">
                <a16:creationId xmlns:a16="http://schemas.microsoft.com/office/drawing/2014/main" id="{52A8BC65-878B-4265-A721-618ECF2530D5}"/>
              </a:ext>
            </a:extLst>
          </p:cNvPr>
          <p:cNvSpPr>
            <a:spLocks noGrp="1"/>
          </p:cNvSpPr>
          <p:nvPr>
            <p:ph sz="quarter" idx="13"/>
          </p:nvPr>
        </p:nvSpPr>
        <p:spPr>
          <a:xfrm>
            <a:off x="8812885" y="2514602"/>
            <a:ext cx="2515086"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ext Placeholder 4">
            <a:extLst>
              <a:ext uri="{FF2B5EF4-FFF2-40B4-BE49-F238E27FC236}">
                <a16:creationId xmlns:a16="http://schemas.microsoft.com/office/drawing/2014/main" id="{667BF684-8B12-4438-9D17-BB4CDBF09587}"/>
              </a:ext>
            </a:extLst>
          </p:cNvPr>
          <p:cNvSpPr>
            <a:spLocks noGrp="1"/>
          </p:cNvSpPr>
          <p:nvPr>
            <p:ph type="body" sz="quarter" idx="14"/>
          </p:nvPr>
        </p:nvSpPr>
        <p:spPr>
          <a:xfrm>
            <a:off x="6322768" y="1690690"/>
            <a:ext cx="233954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4">
            <a:extLst>
              <a:ext uri="{FF2B5EF4-FFF2-40B4-BE49-F238E27FC236}">
                <a16:creationId xmlns:a16="http://schemas.microsoft.com/office/drawing/2014/main" id="{077986B4-9DDB-4E48-BFF4-C9D7650DDABC}"/>
              </a:ext>
            </a:extLst>
          </p:cNvPr>
          <p:cNvSpPr>
            <a:spLocks noGrp="1"/>
          </p:cNvSpPr>
          <p:nvPr>
            <p:ph type="body" sz="quarter" idx="15"/>
          </p:nvPr>
        </p:nvSpPr>
        <p:spPr>
          <a:xfrm>
            <a:off x="8812885" y="1690690"/>
            <a:ext cx="251508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Tree>
    <p:extLst>
      <p:ext uri="{BB962C8B-B14F-4D97-AF65-F5344CB8AC3E}">
        <p14:creationId xmlns:p14="http://schemas.microsoft.com/office/powerpoint/2010/main" val="323712515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latin typeface="+mn-lt"/>
              </a:defRPr>
            </a:lvl1pPr>
          </a:lstStyle>
          <a:p>
            <a:r>
              <a:rPr lang="en-US"/>
              <a:t>Click to edit Master title style</a:t>
            </a:r>
          </a:p>
        </p:txBody>
      </p:sp>
      <p:sp>
        <p:nvSpPr>
          <p:cNvPr id="3" name="Slide Number Placeholder 5"/>
          <p:cNvSpPr>
            <a:spLocks noGrp="1"/>
          </p:cNvSpPr>
          <p:nvPr>
            <p:ph type="sldNum" sz="quarter" idx="10"/>
          </p:nvPr>
        </p:nvSpPr>
        <p:spPr/>
        <p:txBody>
          <a:bodyPr/>
          <a:lstStyle>
            <a:lvl1pPr>
              <a:defRPr/>
            </a:lvl1pPr>
          </a:lstStyle>
          <a:p>
            <a:pPr>
              <a:defRPr/>
            </a:pPr>
            <a:fld id="{B2EC6839-54FD-43E2-8B0B-C8728B46711E}" type="slidenum">
              <a:rPr lang="en-US"/>
              <a:pPr>
                <a:defRPr/>
              </a:pPr>
              <a:t>‹#›</a:t>
            </a:fld>
            <a:endParaRPr 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284547770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fld id="{53385912-A4F2-414C-811D-22BA556D6430}" type="slidenum">
              <a:rPr lang="en-US"/>
              <a:pPr>
                <a:defRPr/>
              </a:pPr>
              <a:t>‹#›</a:t>
            </a:fld>
            <a:endParaRPr lang="en-US"/>
          </a:p>
        </p:txBody>
      </p:sp>
      <p:sp>
        <p:nvSpPr>
          <p:cNvPr id="3"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90757412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atin typeface="+mn-lt"/>
              </a:defRPr>
            </a:lvl1pPr>
          </a:lstStyle>
          <a:p>
            <a:r>
              <a:rPr lang="en-US"/>
              <a:t>Click to edit Master title style</a:t>
            </a:r>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Slide Number Placeholder 5"/>
          <p:cNvSpPr>
            <a:spLocks noGrp="1"/>
          </p:cNvSpPr>
          <p:nvPr>
            <p:ph type="sldNum" sz="quarter" idx="10"/>
          </p:nvPr>
        </p:nvSpPr>
        <p:spPr/>
        <p:txBody>
          <a:bodyPr/>
          <a:lstStyle>
            <a:lvl1pPr>
              <a:defRPr/>
            </a:lvl1pPr>
          </a:lstStyle>
          <a:p>
            <a:pPr>
              <a:defRPr/>
            </a:pPr>
            <a:fld id="{73EC528A-CA5A-46BB-8272-1C12E9D32C74}" type="slidenum">
              <a:rPr lang="en-US"/>
              <a:pPr>
                <a:defRPr/>
              </a:pPr>
              <a:t>‹#›</a:t>
            </a:fld>
            <a:endParaRPr lang="en-US"/>
          </a:p>
        </p:txBody>
      </p:sp>
      <p:sp>
        <p:nvSpPr>
          <p:cNvPr id="6"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98175388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atin typeface="+mn-lt"/>
              </a:defRPr>
            </a:lvl1pPr>
          </a:lstStyle>
          <a:p>
            <a:r>
              <a:rPr lang="en-US"/>
              <a:t>Click to edit Master title style</a:t>
            </a:r>
          </a:p>
        </p:txBody>
      </p:sp>
      <p:sp>
        <p:nvSpPr>
          <p:cNvPr id="3" name="Picture Placeholder 2"/>
          <p:cNvSpPr>
            <a:spLocks noGrp="1"/>
          </p:cNvSpPr>
          <p:nvPr>
            <p:ph type="pic" idx="1"/>
          </p:nvPr>
        </p:nvSpPr>
        <p:spPr>
          <a:xfrm>
            <a:off x="5183188" y="987427"/>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Slide Number Placeholder 5"/>
          <p:cNvSpPr>
            <a:spLocks noGrp="1"/>
          </p:cNvSpPr>
          <p:nvPr>
            <p:ph type="sldNum" sz="quarter" idx="10"/>
          </p:nvPr>
        </p:nvSpPr>
        <p:spPr/>
        <p:txBody>
          <a:bodyPr/>
          <a:lstStyle>
            <a:lvl1pPr>
              <a:defRPr/>
            </a:lvl1pPr>
          </a:lstStyle>
          <a:p>
            <a:pPr>
              <a:defRPr/>
            </a:pPr>
            <a:fld id="{F813DF46-D727-42FF-B33D-5AD4637A71FA}" type="slidenum">
              <a:rPr lang="en-US"/>
              <a:pPr>
                <a:defRPr/>
              </a:pPr>
              <a:t>‹#›</a:t>
            </a:fld>
            <a:endParaRPr lang="en-US"/>
          </a:p>
        </p:txBody>
      </p:sp>
      <p:sp>
        <p:nvSpPr>
          <p:cNvPr id="6"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215194561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n-lt"/>
              </a:defRPr>
            </a:lvl1p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p:txBody>
          <a:bodyPr/>
          <a:lstStyle>
            <a:lvl1pPr>
              <a:defRPr/>
            </a:lvl1pPr>
          </a:lstStyle>
          <a:p>
            <a:pPr>
              <a:defRPr/>
            </a:pPr>
            <a:fld id="{9D98945B-9468-4E5A-98FD-3F0DF03BC1B2}" type="slidenum">
              <a:rPr lang="en-US"/>
              <a:pPr>
                <a:defRPr/>
              </a:pPr>
              <a:t>‹#›</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68630207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899" y="365125"/>
            <a:ext cx="2628900" cy="5811838"/>
          </a:xfrm>
        </p:spPr>
        <p:txBody>
          <a:bodyPr vert="eaVert"/>
          <a:lstStyle>
            <a:lvl1pPr>
              <a:defRPr>
                <a:solidFill>
                  <a:schemeClr val="tx1"/>
                </a:solidFill>
                <a:latin typeface="+mn-lt"/>
              </a:defRPr>
            </a:lvl1pPr>
          </a:lstStyle>
          <a:p>
            <a:r>
              <a:rPr lang="en-US"/>
              <a:t>Click to edit Master title style</a:t>
            </a:r>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p:txBody>
          <a:bodyPr/>
          <a:lstStyle>
            <a:lvl1pPr>
              <a:defRPr/>
            </a:lvl1pPr>
          </a:lstStyle>
          <a:p>
            <a:pPr>
              <a:defRPr/>
            </a:pPr>
            <a:fld id="{531637DA-7CCD-40E4-B73E-4FBDAF634A94}" type="slidenum">
              <a:rPr lang="en-US"/>
              <a:pPr>
                <a:defRPr/>
              </a:pPr>
              <a:t>‹#›</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31442198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Slide Number Placeholder 3">
            <a:extLst>
              <a:ext uri="{FF2B5EF4-FFF2-40B4-BE49-F238E27FC236}">
                <a16:creationId xmlns:a16="http://schemas.microsoft.com/office/drawing/2014/main" id="{429D7219-BB0D-8416-529E-D702FA78D586}"/>
              </a:ext>
            </a:extLst>
          </p:cNvPr>
          <p:cNvSpPr>
            <a:spLocks noGrp="1"/>
          </p:cNvSpPr>
          <p:nvPr>
            <p:ph type="sldNum" sz="quarter" idx="10"/>
          </p:nvPr>
        </p:nvSpPr>
        <p:spPr/>
        <p:txBody>
          <a:bodyPr/>
          <a:lstStyle/>
          <a:p>
            <a:fld id="{0CD6EC8B-9E95-4567-92FB-64514F577C9E}" type="slidenum">
              <a:rPr lang="en-US" smtClean="0"/>
              <a:pPr/>
              <a:t>‹#›</a:t>
            </a:fld>
            <a:endParaRPr lang="en-US"/>
          </a:p>
        </p:txBody>
      </p:sp>
    </p:spTree>
    <p:extLst>
      <p:ext uri="{BB962C8B-B14F-4D97-AF65-F5344CB8AC3E}">
        <p14:creationId xmlns:p14="http://schemas.microsoft.com/office/powerpoint/2010/main" val="2480947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975CA906-5524-4E70-389B-AB93620138ED}"/>
              </a:ext>
            </a:extLst>
          </p:cNvPr>
          <p:cNvSpPr>
            <a:spLocks noGrp="1"/>
          </p:cNvSpPr>
          <p:nvPr>
            <p:ph type="sldNum" sz="quarter" idx="10"/>
          </p:nvPr>
        </p:nvSpPr>
        <p:spPr/>
        <p:txBody>
          <a:bodyPr/>
          <a:lstStyle/>
          <a:p>
            <a:fld id="{0CD6EC8B-9E95-4567-92FB-64514F577C9E}" type="slidenum">
              <a:rPr lang="en-US" smtClean="0"/>
              <a:pPr/>
              <a:t>‹#›</a:t>
            </a:fld>
            <a:endParaRPr lang="en-US"/>
          </a:p>
        </p:txBody>
      </p:sp>
    </p:spTree>
    <p:extLst>
      <p:ext uri="{BB962C8B-B14F-4D97-AF65-F5344CB8AC3E}">
        <p14:creationId xmlns:p14="http://schemas.microsoft.com/office/powerpoint/2010/main" val="33789749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A506C359-268B-0338-CBFD-6391109043BD}"/>
              </a:ext>
            </a:extLst>
          </p:cNvPr>
          <p:cNvSpPr>
            <a:spLocks noGrp="1"/>
          </p:cNvSpPr>
          <p:nvPr>
            <p:ph type="sldNum" sz="quarter" idx="10"/>
          </p:nvPr>
        </p:nvSpPr>
        <p:spPr/>
        <p:txBody>
          <a:bodyPr/>
          <a:lstStyle/>
          <a:p>
            <a:fld id="{0CD6EC8B-9E95-4567-92FB-64514F577C9E}" type="slidenum">
              <a:rPr lang="en-US" smtClean="0"/>
              <a:pPr/>
              <a:t>‹#›</a:t>
            </a:fld>
            <a:endParaRPr lang="en-US"/>
          </a:p>
        </p:txBody>
      </p:sp>
    </p:spTree>
    <p:extLst>
      <p:ext uri="{BB962C8B-B14F-4D97-AF65-F5344CB8AC3E}">
        <p14:creationId xmlns:p14="http://schemas.microsoft.com/office/powerpoint/2010/main" val="28547239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CD14CB70-0E57-B317-506B-22C33DA3A8B2}"/>
              </a:ext>
            </a:extLst>
          </p:cNvPr>
          <p:cNvSpPr>
            <a:spLocks noGrp="1"/>
          </p:cNvSpPr>
          <p:nvPr>
            <p:ph type="sldNum" sz="quarter" idx="10"/>
          </p:nvPr>
        </p:nvSpPr>
        <p:spPr/>
        <p:txBody>
          <a:bodyPr/>
          <a:lstStyle/>
          <a:p>
            <a:fld id="{0CD6EC8B-9E95-4567-92FB-64514F577C9E}" type="slidenum">
              <a:rPr lang="en-US" smtClean="0"/>
              <a:pPr/>
              <a:t>‹#›</a:t>
            </a:fld>
            <a:endParaRPr lang="en-US"/>
          </a:p>
        </p:txBody>
      </p:sp>
    </p:spTree>
    <p:extLst>
      <p:ext uri="{BB962C8B-B14F-4D97-AF65-F5344CB8AC3E}">
        <p14:creationId xmlns:p14="http://schemas.microsoft.com/office/powerpoint/2010/main" val="30685996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A40BBF2-5511-F53A-D718-D172578FA7C5}"/>
              </a:ext>
            </a:extLst>
          </p:cNvPr>
          <p:cNvSpPr>
            <a:spLocks noGrp="1"/>
          </p:cNvSpPr>
          <p:nvPr>
            <p:ph type="sldNum" sz="quarter" idx="10"/>
          </p:nvPr>
        </p:nvSpPr>
        <p:spPr/>
        <p:txBody>
          <a:bodyPr/>
          <a:lstStyle/>
          <a:p>
            <a:fld id="{0CD6EC8B-9E95-4567-92FB-64514F577C9E}" type="slidenum">
              <a:rPr lang="en-US" smtClean="0"/>
              <a:pPr/>
              <a:t>‹#›</a:t>
            </a:fld>
            <a:endParaRPr lang="en-US"/>
          </a:p>
        </p:txBody>
      </p:sp>
    </p:spTree>
    <p:extLst>
      <p:ext uri="{BB962C8B-B14F-4D97-AF65-F5344CB8AC3E}">
        <p14:creationId xmlns:p14="http://schemas.microsoft.com/office/powerpoint/2010/main" val="31695644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no Logo">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D1ECFF5-AF52-E96A-0D62-1705542EFE71}"/>
              </a:ext>
            </a:extLst>
          </p:cNvPr>
          <p:cNvSpPr>
            <a:spLocks noGrp="1"/>
          </p:cNvSpPr>
          <p:nvPr>
            <p:ph type="sldNum" sz="quarter" idx="10"/>
          </p:nvPr>
        </p:nvSpPr>
        <p:spPr/>
        <p:txBody>
          <a:bodyPr/>
          <a:lstStyle/>
          <a:p>
            <a:fld id="{0CD6EC8B-9E95-4567-92FB-64514F577C9E}" type="slidenum">
              <a:rPr lang="en-US" smtClean="0"/>
              <a:pPr/>
              <a:t>‹#›</a:t>
            </a:fld>
            <a:endParaRPr lang="en-US"/>
          </a:p>
        </p:txBody>
      </p:sp>
    </p:spTree>
    <p:extLst>
      <p:ext uri="{BB962C8B-B14F-4D97-AF65-F5344CB8AC3E}">
        <p14:creationId xmlns:p14="http://schemas.microsoft.com/office/powerpoint/2010/main" val="3974618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Slide Number Placeholder 4">
            <a:extLst>
              <a:ext uri="{FF2B5EF4-FFF2-40B4-BE49-F238E27FC236}">
                <a16:creationId xmlns:a16="http://schemas.microsoft.com/office/drawing/2014/main" id="{8B1B89EA-5928-A8B7-A92A-37001879D459}"/>
              </a:ext>
            </a:extLst>
          </p:cNvPr>
          <p:cNvSpPr>
            <a:spLocks noGrp="1"/>
          </p:cNvSpPr>
          <p:nvPr>
            <p:ph type="sldNum" sz="quarter" idx="10"/>
          </p:nvPr>
        </p:nvSpPr>
        <p:spPr/>
        <p:txBody>
          <a:bodyPr/>
          <a:lstStyle/>
          <a:p>
            <a:fld id="{0CD6EC8B-9E95-4567-92FB-64514F577C9E}" type="slidenum">
              <a:rPr lang="en-US" smtClean="0"/>
              <a:pPr/>
              <a:t>‹#›</a:t>
            </a:fld>
            <a:endParaRPr lang="en-US"/>
          </a:p>
        </p:txBody>
      </p:sp>
    </p:spTree>
    <p:extLst>
      <p:ext uri="{BB962C8B-B14F-4D97-AF65-F5344CB8AC3E}">
        <p14:creationId xmlns:p14="http://schemas.microsoft.com/office/powerpoint/2010/main" val="1843301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6" Type="http://schemas.openxmlformats.org/officeDocument/2006/relationships/image" Target="../media/image3.jpeg"/><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5" Type="http://schemas.openxmlformats.org/officeDocument/2006/relationships/theme" Target="../theme/theme2.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p:cNvSpPr/>
          <p:nvPr userDrawn="1"/>
        </p:nvSpPr>
        <p:spPr>
          <a:xfrm>
            <a:off x="0" y="6172200"/>
            <a:ext cx="12192000" cy="762001"/>
          </a:xfrm>
          <a:prstGeom prst="rect">
            <a:avLst/>
          </a:prstGeom>
          <a:solidFill>
            <a:srgbClr val="20558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2"/>
            <a:ext cx="10972800" cy="448157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4" name="Picture 3"/>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609600" y="6248400"/>
            <a:ext cx="3389810" cy="548640"/>
          </a:xfrm>
          <a:prstGeom prst="rect">
            <a:avLst/>
          </a:prstGeom>
        </p:spPr>
      </p:pic>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bg1"/>
                </a:solidFill>
              </a:defRPr>
            </a:lvl1pPr>
          </a:lstStyle>
          <a:p>
            <a:fld id="{0CD6EC8B-9E95-4567-92FB-64514F577C9E}" type="slidenum">
              <a:rPr lang="en-US" smtClean="0"/>
              <a:pPr/>
              <a:t>‹#›</a:t>
            </a:fld>
            <a:endParaRPr lang="en-US"/>
          </a:p>
        </p:txBody>
      </p:sp>
    </p:spTree>
    <p:extLst>
      <p:ext uri="{BB962C8B-B14F-4D97-AF65-F5344CB8AC3E}">
        <p14:creationId xmlns:p14="http://schemas.microsoft.com/office/powerpoint/2010/main" val="32993589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ftr="0" dt="0"/>
  <p:txStyles>
    <p:titleStyle>
      <a:lvl1pPr algn="ctr" defTabSz="914400" rtl="0" eaLnBrk="1" latinLnBrk="0" hangingPunct="1">
        <a:spcBef>
          <a:spcPct val="0"/>
        </a:spcBef>
        <a:buNone/>
        <a:defRPr sz="44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8" name="Rectangle 7"/>
          <p:cNvSpPr/>
          <p:nvPr userDrawn="1"/>
        </p:nvSpPr>
        <p:spPr>
          <a:xfrm>
            <a:off x="0" y="6176963"/>
            <a:ext cx="12192000" cy="6810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Slide Number Placeholder 5"/>
          <p:cNvSpPr>
            <a:spLocks noGrp="1"/>
          </p:cNvSpPr>
          <p:nvPr>
            <p:ph type="sldNum" sz="quarter" idx="4"/>
          </p:nvPr>
        </p:nvSpPr>
        <p:spPr>
          <a:xfrm>
            <a:off x="10248900" y="6356350"/>
            <a:ext cx="11049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bg1"/>
                </a:solidFill>
                <a:latin typeface="+mn-lt"/>
              </a:defRPr>
            </a:lvl1pPr>
          </a:lstStyle>
          <a:p>
            <a:pPr>
              <a:defRPr/>
            </a:pPr>
            <a:fld id="{41A894B9-6BEC-426D-BF1F-2B69C5221DC2}" type="slidenum">
              <a:rPr lang="en-US"/>
              <a:pPr>
                <a:defRPr/>
              </a:pPr>
              <a:t>‹#›</a:t>
            </a:fld>
            <a:endParaRPr lang="en-US"/>
          </a:p>
        </p:txBody>
      </p:sp>
      <p:sp>
        <p:nvSpPr>
          <p:cNvPr id="9" name="Footer Placeholder 3"/>
          <p:cNvSpPr>
            <a:spLocks noGrp="1"/>
          </p:cNvSpPr>
          <p:nvPr>
            <p:ph type="ftr" sz="quarter" idx="3"/>
          </p:nvPr>
        </p:nvSpPr>
        <p:spPr>
          <a:xfrm>
            <a:off x="4157663" y="6356350"/>
            <a:ext cx="6091237" cy="365125"/>
          </a:xfrm>
          <a:prstGeom prst="rect">
            <a:avLst/>
          </a:prstGeom>
        </p:spPr>
        <p:txBody>
          <a:bodyPr anchor="ctr"/>
          <a:lstStyle>
            <a:lvl1pPr algn="ctr" eaLnBrk="1" fontAlgn="auto" hangingPunct="1">
              <a:spcBef>
                <a:spcPts val="0"/>
              </a:spcBef>
              <a:spcAft>
                <a:spcPts val="0"/>
              </a:spcAft>
              <a:defRPr sz="1200">
                <a:solidFill>
                  <a:schemeClr val="bg1"/>
                </a:solidFill>
                <a:latin typeface="+mn-lt"/>
              </a:defRPr>
            </a:lvl1pPr>
          </a:lstStyle>
          <a:p>
            <a:pPr>
              <a:defRPr/>
            </a:pPr>
            <a:endParaRPr lang="en-US"/>
          </a:p>
        </p:txBody>
      </p:sp>
      <p:pic>
        <p:nvPicPr>
          <p:cNvPr id="1031" name="Picture 3"/>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bwMode="auto">
          <a:xfrm>
            <a:off x="134344" y="6302883"/>
            <a:ext cx="2892764" cy="4641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09741396"/>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 id="2147483687" r:id="rId13"/>
    <p:sldLayoutId id="2147483688" r:id="rId14"/>
  </p:sldLayoutIdLst>
  <p:hf hdr="0" ftr="0" dt="0"/>
  <p:txStyles>
    <p:titleStyle>
      <a:lvl1pPr algn="l" rtl="0" eaLnBrk="0" fontAlgn="base" hangingPunct="0">
        <a:lnSpc>
          <a:spcPct val="90000"/>
        </a:lnSpc>
        <a:spcBef>
          <a:spcPct val="0"/>
        </a:spcBef>
        <a:spcAft>
          <a:spcPct val="0"/>
        </a:spcAft>
        <a:defRPr sz="4400" kern="1200">
          <a:solidFill>
            <a:schemeClr val="tx1"/>
          </a:solidFill>
          <a:latin typeface="+mn-lt"/>
          <a:ea typeface="+mj-ea"/>
          <a:cs typeface="+mj-cs"/>
        </a:defRPr>
      </a:lvl1pPr>
      <a:lvl2pPr algn="l" rtl="0" eaLnBrk="0" fontAlgn="base" hangingPunct="0">
        <a:lnSpc>
          <a:spcPct val="90000"/>
        </a:lnSpc>
        <a:spcBef>
          <a:spcPct val="0"/>
        </a:spcBef>
        <a:spcAft>
          <a:spcPct val="0"/>
        </a:spcAft>
        <a:defRPr sz="4400">
          <a:solidFill>
            <a:srgbClr val="616265"/>
          </a:solidFill>
          <a:latin typeface="Calibri" panose="020F0502020204030204" pitchFamily="34" charset="0"/>
        </a:defRPr>
      </a:lvl2pPr>
      <a:lvl3pPr algn="l" rtl="0" eaLnBrk="0" fontAlgn="base" hangingPunct="0">
        <a:lnSpc>
          <a:spcPct val="90000"/>
        </a:lnSpc>
        <a:spcBef>
          <a:spcPct val="0"/>
        </a:spcBef>
        <a:spcAft>
          <a:spcPct val="0"/>
        </a:spcAft>
        <a:defRPr sz="4400">
          <a:solidFill>
            <a:srgbClr val="616265"/>
          </a:solidFill>
          <a:latin typeface="Calibri" panose="020F0502020204030204" pitchFamily="34" charset="0"/>
        </a:defRPr>
      </a:lvl3pPr>
      <a:lvl4pPr algn="l" rtl="0" eaLnBrk="0" fontAlgn="base" hangingPunct="0">
        <a:lnSpc>
          <a:spcPct val="90000"/>
        </a:lnSpc>
        <a:spcBef>
          <a:spcPct val="0"/>
        </a:spcBef>
        <a:spcAft>
          <a:spcPct val="0"/>
        </a:spcAft>
        <a:defRPr sz="4400">
          <a:solidFill>
            <a:srgbClr val="616265"/>
          </a:solidFill>
          <a:latin typeface="Calibri" panose="020F0502020204030204" pitchFamily="34" charset="0"/>
        </a:defRPr>
      </a:lvl4pPr>
      <a:lvl5pPr algn="l" rtl="0" eaLnBrk="0" fontAlgn="base" hangingPunct="0">
        <a:lnSpc>
          <a:spcPct val="90000"/>
        </a:lnSpc>
        <a:spcBef>
          <a:spcPct val="0"/>
        </a:spcBef>
        <a:spcAft>
          <a:spcPct val="0"/>
        </a:spcAft>
        <a:defRPr sz="4400">
          <a:solidFill>
            <a:srgbClr val="616265"/>
          </a:solidFill>
          <a:latin typeface="Calibri" panose="020F0502020204030204" pitchFamily="34" charset="0"/>
        </a:defRPr>
      </a:lvl5pPr>
      <a:lvl6pPr marL="457200" algn="l" rtl="0" fontAlgn="base">
        <a:lnSpc>
          <a:spcPct val="90000"/>
        </a:lnSpc>
        <a:spcBef>
          <a:spcPct val="0"/>
        </a:spcBef>
        <a:spcAft>
          <a:spcPct val="0"/>
        </a:spcAft>
        <a:defRPr sz="4400">
          <a:solidFill>
            <a:srgbClr val="616265"/>
          </a:solidFill>
          <a:latin typeface="Calibri" panose="020F0502020204030204" pitchFamily="34" charset="0"/>
        </a:defRPr>
      </a:lvl6pPr>
      <a:lvl7pPr marL="914400" algn="l" rtl="0" fontAlgn="base">
        <a:lnSpc>
          <a:spcPct val="90000"/>
        </a:lnSpc>
        <a:spcBef>
          <a:spcPct val="0"/>
        </a:spcBef>
        <a:spcAft>
          <a:spcPct val="0"/>
        </a:spcAft>
        <a:defRPr sz="4400">
          <a:solidFill>
            <a:srgbClr val="616265"/>
          </a:solidFill>
          <a:latin typeface="Calibri" panose="020F0502020204030204" pitchFamily="34" charset="0"/>
        </a:defRPr>
      </a:lvl7pPr>
      <a:lvl8pPr marL="1371600" algn="l" rtl="0" fontAlgn="base">
        <a:lnSpc>
          <a:spcPct val="90000"/>
        </a:lnSpc>
        <a:spcBef>
          <a:spcPct val="0"/>
        </a:spcBef>
        <a:spcAft>
          <a:spcPct val="0"/>
        </a:spcAft>
        <a:defRPr sz="4400">
          <a:solidFill>
            <a:srgbClr val="616265"/>
          </a:solidFill>
          <a:latin typeface="Calibri" panose="020F0502020204030204" pitchFamily="34" charset="0"/>
        </a:defRPr>
      </a:lvl8pPr>
      <a:lvl9pPr marL="1828800" algn="l" rtl="0" fontAlgn="base">
        <a:lnSpc>
          <a:spcPct val="90000"/>
        </a:lnSpc>
        <a:spcBef>
          <a:spcPct val="0"/>
        </a:spcBef>
        <a:spcAft>
          <a:spcPct val="0"/>
        </a:spcAft>
        <a:defRPr sz="4400">
          <a:solidFill>
            <a:srgbClr val="616265"/>
          </a:solidFill>
          <a:latin typeface="Calibri" panose="020F05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36.xm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4.png"/></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1.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4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4.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2582" y="2474843"/>
            <a:ext cx="11946835" cy="1128092"/>
          </a:xfrm>
        </p:spPr>
        <p:txBody>
          <a:bodyPr>
            <a:normAutofit/>
          </a:bodyPr>
          <a:lstStyle/>
          <a:p>
            <a:r>
              <a:rPr lang="en-US" sz="6000" dirty="0"/>
              <a:t>How PubMed Works: Selection</a:t>
            </a:r>
          </a:p>
        </p:txBody>
      </p:sp>
      <p:sp>
        <p:nvSpPr>
          <p:cNvPr id="3" name="Slide Number Placeholder 2">
            <a:extLst>
              <a:ext uri="{FF2B5EF4-FFF2-40B4-BE49-F238E27FC236}">
                <a16:creationId xmlns:a16="http://schemas.microsoft.com/office/drawing/2014/main" id="{33BD5407-F1C2-BC7D-ADAD-AC33A814C6C1}"/>
              </a:ext>
            </a:extLst>
          </p:cNvPr>
          <p:cNvSpPr>
            <a:spLocks noGrp="1"/>
          </p:cNvSpPr>
          <p:nvPr>
            <p:ph type="sldNum" sz="quarter" idx="10"/>
          </p:nvPr>
        </p:nvSpPr>
        <p:spPr/>
        <p:txBody>
          <a:bodyPr/>
          <a:lstStyle/>
          <a:p>
            <a:fld id="{0CD6EC8B-9E95-4567-92FB-64514F577C9E}" type="slidenum">
              <a:rPr lang="en-US" smtClean="0"/>
              <a:pPr/>
              <a:t>1</a:t>
            </a:fld>
            <a:endParaRPr lang="en-US"/>
          </a:p>
        </p:txBody>
      </p:sp>
    </p:spTree>
    <p:extLst>
      <p:ext uri="{BB962C8B-B14F-4D97-AF65-F5344CB8AC3E}">
        <p14:creationId xmlns:p14="http://schemas.microsoft.com/office/powerpoint/2010/main" val="1757605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AADD24-633A-4559-9945-33DFC261142C}"/>
              </a:ext>
            </a:extLst>
          </p:cNvPr>
          <p:cNvSpPr>
            <a:spLocks noGrp="1"/>
          </p:cNvSpPr>
          <p:nvPr>
            <p:ph type="title"/>
          </p:nvPr>
        </p:nvSpPr>
        <p:spPr>
          <a:xfrm>
            <a:off x="2578746" y="458910"/>
            <a:ext cx="7034508" cy="1143000"/>
          </a:xfrm>
          <a:solidFill>
            <a:schemeClr val="bg1"/>
          </a:solidFill>
        </p:spPr>
        <p:txBody>
          <a:bodyPr>
            <a:noAutofit/>
          </a:bodyPr>
          <a:lstStyle/>
          <a:p>
            <a:r>
              <a:rPr lang="en-US" dirty="0">
                <a:latin typeface="Verdana"/>
                <a:ea typeface="Verdana"/>
              </a:rPr>
              <a:t>NLM Subject Guidelines</a:t>
            </a:r>
          </a:p>
        </p:txBody>
      </p:sp>
      <p:sp>
        <p:nvSpPr>
          <p:cNvPr id="3" name="Content Placeholder 2">
            <a:extLst>
              <a:ext uri="{FF2B5EF4-FFF2-40B4-BE49-F238E27FC236}">
                <a16:creationId xmlns:a16="http://schemas.microsoft.com/office/drawing/2014/main" id="{48A305AB-118E-478A-80EE-DD9DEE815AFA}"/>
              </a:ext>
            </a:extLst>
          </p:cNvPr>
          <p:cNvSpPr>
            <a:spLocks noGrp="1"/>
          </p:cNvSpPr>
          <p:nvPr>
            <p:ph sz="half" idx="1"/>
          </p:nvPr>
        </p:nvSpPr>
        <p:spPr>
          <a:xfrm>
            <a:off x="459346" y="2163114"/>
            <a:ext cx="3895678" cy="2313077"/>
          </a:xfrm>
          <a:solidFill>
            <a:schemeClr val="bg1"/>
          </a:solidFill>
        </p:spPr>
        <p:txBody>
          <a:bodyPr vert="horz" lIns="91440" tIns="45720" rIns="91440" bIns="45720" rtlCol="0" anchor="t">
            <a:normAutofit/>
          </a:bodyPr>
          <a:lstStyle/>
          <a:p>
            <a:pPr marL="0" indent="0">
              <a:buNone/>
            </a:pPr>
            <a:r>
              <a:rPr lang="en-US" sz="3200" dirty="0">
                <a:latin typeface="Verdana"/>
                <a:ea typeface="Verdana"/>
              </a:rPr>
              <a:t>Focus on:</a:t>
            </a:r>
            <a:endParaRPr lang="en-US" sz="3200" dirty="0"/>
          </a:p>
          <a:p>
            <a:pPr lvl="1"/>
            <a:r>
              <a:rPr lang="en-US" sz="2800" dirty="0">
                <a:latin typeface="Verdana"/>
                <a:ea typeface="Verdana"/>
              </a:rPr>
              <a:t>Biomedicine</a:t>
            </a:r>
            <a:endParaRPr lang="en-US" sz="2800" dirty="0"/>
          </a:p>
          <a:p>
            <a:pPr lvl="1"/>
            <a:r>
              <a:rPr lang="en-US" sz="2800" dirty="0">
                <a:latin typeface="Verdana"/>
                <a:ea typeface="Verdana"/>
              </a:rPr>
              <a:t>Health sciences</a:t>
            </a:r>
          </a:p>
          <a:p>
            <a:pPr lvl="1"/>
            <a:r>
              <a:rPr lang="en-US" sz="2800" dirty="0">
                <a:latin typeface="Verdana"/>
                <a:ea typeface="Verdana"/>
              </a:rPr>
              <a:t>Life sciences</a:t>
            </a:r>
          </a:p>
        </p:txBody>
      </p:sp>
      <p:sp>
        <p:nvSpPr>
          <p:cNvPr id="4" name="Slide Number Placeholder 3">
            <a:extLst>
              <a:ext uri="{FF2B5EF4-FFF2-40B4-BE49-F238E27FC236}">
                <a16:creationId xmlns:a16="http://schemas.microsoft.com/office/drawing/2014/main" id="{FAAE2AB9-1889-7704-D259-54D2E05268B5}"/>
              </a:ext>
            </a:extLst>
          </p:cNvPr>
          <p:cNvSpPr>
            <a:spLocks noGrp="1"/>
          </p:cNvSpPr>
          <p:nvPr>
            <p:ph type="sldNum" sz="quarter" idx="10"/>
          </p:nvPr>
        </p:nvSpPr>
        <p:spPr>
          <a:xfrm>
            <a:off x="8737600" y="6356351"/>
            <a:ext cx="28448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CD6EC8B-9E95-4567-92FB-64514F577C9E}" type="slidenum">
              <a:rPr lang="en-US" smtClean="0"/>
              <a:pPr/>
              <a:t>10</a:t>
            </a:fld>
            <a:endParaRPr lang="en-US"/>
          </a:p>
        </p:txBody>
      </p:sp>
    </p:spTree>
    <p:extLst>
      <p:ext uri="{BB962C8B-B14F-4D97-AF65-F5344CB8AC3E}">
        <p14:creationId xmlns:p14="http://schemas.microsoft.com/office/powerpoint/2010/main" val="23744434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NLM Journal Selection Policy</a:t>
            </a:r>
          </a:p>
        </p:txBody>
      </p:sp>
      <p:sp>
        <p:nvSpPr>
          <p:cNvPr id="3" name="Slide Number Placeholder 2">
            <a:extLst>
              <a:ext uri="{FF2B5EF4-FFF2-40B4-BE49-F238E27FC236}">
                <a16:creationId xmlns:a16="http://schemas.microsoft.com/office/drawing/2014/main" id="{41F0E611-F4E0-255B-02F7-13B0D28D25FC}"/>
              </a:ext>
              <a:ext uri="{C183D7F6-B498-43B3-948B-1728B52AA6E4}">
                <adec:decorative xmlns:adec="http://schemas.microsoft.com/office/drawing/2017/decorative" val="1"/>
              </a:ext>
            </a:extLst>
          </p:cNvPr>
          <p:cNvSpPr>
            <a:spLocks noGrp="1"/>
          </p:cNvSpPr>
          <p:nvPr>
            <p:ph type="sldNum" sz="quarter" idx="10"/>
          </p:nvPr>
        </p:nvSpPr>
        <p:spPr/>
        <p:txBody>
          <a:bodyPr/>
          <a:lstStyle/>
          <a:p>
            <a:fld id="{0CD6EC8B-9E95-4567-92FB-64514F577C9E}" type="slidenum">
              <a:rPr lang="en-US" smtClean="0"/>
              <a:pPr/>
              <a:t>11</a:t>
            </a:fld>
            <a:endParaRPr lang="en-US"/>
          </a:p>
        </p:txBody>
      </p:sp>
      <p:sp>
        <p:nvSpPr>
          <p:cNvPr id="10" name="Freeform: Shape 9">
            <a:extLst>
              <a:ext uri="{FF2B5EF4-FFF2-40B4-BE49-F238E27FC236}">
                <a16:creationId xmlns:a16="http://schemas.microsoft.com/office/drawing/2014/main" id="{6EF6A16C-1EAD-7A20-7377-5B011AA3A564}"/>
              </a:ext>
            </a:extLst>
          </p:cNvPr>
          <p:cNvSpPr/>
          <p:nvPr/>
        </p:nvSpPr>
        <p:spPr>
          <a:xfrm>
            <a:off x="419502" y="1417638"/>
            <a:ext cx="3556705" cy="2134023"/>
          </a:xfrm>
          <a:custGeom>
            <a:avLst/>
            <a:gdLst>
              <a:gd name="connsiteX0" fmla="*/ 0 w 3556705"/>
              <a:gd name="connsiteY0" fmla="*/ 0 h 2134023"/>
              <a:gd name="connsiteX1" fmla="*/ 3556705 w 3556705"/>
              <a:gd name="connsiteY1" fmla="*/ 0 h 2134023"/>
              <a:gd name="connsiteX2" fmla="*/ 3556705 w 3556705"/>
              <a:gd name="connsiteY2" fmla="*/ 2134023 h 2134023"/>
              <a:gd name="connsiteX3" fmla="*/ 0 w 3556705"/>
              <a:gd name="connsiteY3" fmla="*/ 2134023 h 2134023"/>
              <a:gd name="connsiteX4" fmla="*/ 0 w 3556705"/>
              <a:gd name="connsiteY4" fmla="*/ 0 h 21340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56705" h="2134023">
                <a:moveTo>
                  <a:pt x="0" y="0"/>
                </a:moveTo>
                <a:lnTo>
                  <a:pt x="3556705" y="0"/>
                </a:lnTo>
                <a:lnTo>
                  <a:pt x="3556705" y="2134023"/>
                </a:lnTo>
                <a:lnTo>
                  <a:pt x="0" y="2134023"/>
                </a:lnTo>
                <a:lnTo>
                  <a:pt x="0" y="0"/>
                </a:lnTo>
                <a:close/>
              </a:path>
            </a:pathLst>
          </a:custGeom>
          <a:solidFill>
            <a:srgbClr val="FFFFFF"/>
          </a:solidFill>
          <a:ln>
            <a:solidFill>
              <a:srgbClr val="6B8F71"/>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83820" tIns="83820" rIns="83820" bIns="83820" numCol="1" spcCol="1270" anchor="t" anchorCtr="0">
            <a:noAutofit/>
          </a:bodyPr>
          <a:lstStyle/>
          <a:p>
            <a:pPr marL="0" lvl="0" indent="0" algn="ctr" defTabSz="977900">
              <a:lnSpc>
                <a:spcPct val="90000"/>
              </a:lnSpc>
              <a:spcBef>
                <a:spcPct val="0"/>
              </a:spcBef>
              <a:spcAft>
                <a:spcPct val="35000"/>
              </a:spcAft>
              <a:buNone/>
            </a:pPr>
            <a:r>
              <a:rPr lang="en-US" sz="2000" b="1" kern="1200">
                <a:solidFill>
                  <a:schemeClr val="tx1"/>
                </a:solidFill>
              </a:rPr>
              <a:t>Publication Operations</a:t>
            </a:r>
          </a:p>
          <a:p>
            <a:pPr marL="171450" lvl="1" indent="-171450" algn="l" defTabSz="755650">
              <a:lnSpc>
                <a:spcPct val="90000"/>
              </a:lnSpc>
              <a:spcBef>
                <a:spcPct val="0"/>
              </a:spcBef>
              <a:spcAft>
                <a:spcPct val="15000"/>
              </a:spcAft>
              <a:buChar char="•"/>
            </a:pPr>
            <a:r>
              <a:rPr lang="en-US" sz="2000" kern="1200">
                <a:solidFill>
                  <a:schemeClr val="tx1"/>
                </a:solidFill>
              </a:rPr>
              <a:t>ISSN and Title</a:t>
            </a:r>
          </a:p>
          <a:p>
            <a:pPr marL="171450" lvl="1" indent="-171450" algn="l" defTabSz="755650">
              <a:lnSpc>
                <a:spcPct val="90000"/>
              </a:lnSpc>
              <a:spcBef>
                <a:spcPct val="0"/>
              </a:spcBef>
              <a:spcAft>
                <a:spcPct val="15000"/>
              </a:spcAft>
              <a:buChar char="•"/>
            </a:pPr>
            <a:r>
              <a:rPr lang="en-US" sz="2000" kern="1200">
                <a:solidFill>
                  <a:schemeClr val="tx1"/>
                </a:solidFill>
              </a:rPr>
              <a:t>Collection of articles</a:t>
            </a:r>
          </a:p>
          <a:p>
            <a:pPr marL="171450" lvl="1" indent="-171450" algn="l" defTabSz="755650">
              <a:lnSpc>
                <a:spcPct val="90000"/>
              </a:lnSpc>
              <a:spcBef>
                <a:spcPct val="0"/>
              </a:spcBef>
              <a:spcAft>
                <a:spcPct val="15000"/>
              </a:spcAft>
              <a:buChar char="•"/>
            </a:pPr>
            <a:r>
              <a:rPr lang="en-US" sz="2000" kern="1200">
                <a:solidFill>
                  <a:schemeClr val="tx1"/>
                </a:solidFill>
              </a:rPr>
              <a:t>Demonstrates regular publishing</a:t>
            </a:r>
          </a:p>
        </p:txBody>
      </p:sp>
      <p:sp>
        <p:nvSpPr>
          <p:cNvPr id="11" name="Freeform: Shape 10">
            <a:extLst>
              <a:ext uri="{FF2B5EF4-FFF2-40B4-BE49-F238E27FC236}">
                <a16:creationId xmlns:a16="http://schemas.microsoft.com/office/drawing/2014/main" id="{36289333-BDE4-48B7-F59F-7E3EEF291563}"/>
              </a:ext>
            </a:extLst>
          </p:cNvPr>
          <p:cNvSpPr/>
          <p:nvPr/>
        </p:nvSpPr>
        <p:spPr>
          <a:xfrm>
            <a:off x="4317647" y="1417638"/>
            <a:ext cx="3556705" cy="2134023"/>
          </a:xfrm>
          <a:custGeom>
            <a:avLst/>
            <a:gdLst>
              <a:gd name="connsiteX0" fmla="*/ 0 w 3556705"/>
              <a:gd name="connsiteY0" fmla="*/ 0 h 2134023"/>
              <a:gd name="connsiteX1" fmla="*/ 3556705 w 3556705"/>
              <a:gd name="connsiteY1" fmla="*/ 0 h 2134023"/>
              <a:gd name="connsiteX2" fmla="*/ 3556705 w 3556705"/>
              <a:gd name="connsiteY2" fmla="*/ 2134023 h 2134023"/>
              <a:gd name="connsiteX3" fmla="*/ 0 w 3556705"/>
              <a:gd name="connsiteY3" fmla="*/ 2134023 h 2134023"/>
              <a:gd name="connsiteX4" fmla="*/ 0 w 3556705"/>
              <a:gd name="connsiteY4" fmla="*/ 0 h 21340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56705" h="2134023">
                <a:moveTo>
                  <a:pt x="0" y="0"/>
                </a:moveTo>
                <a:lnTo>
                  <a:pt x="3556705" y="0"/>
                </a:lnTo>
                <a:lnTo>
                  <a:pt x="3556705" y="2134023"/>
                </a:lnTo>
                <a:lnTo>
                  <a:pt x="0" y="2134023"/>
                </a:lnTo>
                <a:lnTo>
                  <a:pt x="0" y="0"/>
                </a:lnTo>
                <a:close/>
              </a:path>
            </a:pathLst>
          </a:custGeom>
          <a:solidFill>
            <a:srgbClr val="FFFFFF"/>
          </a:solidFill>
          <a:ln>
            <a:solidFill>
              <a:srgbClr val="6B8F71"/>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83820" tIns="83820" rIns="83820" bIns="83820" numCol="1" spcCol="1270" anchor="t" anchorCtr="0">
            <a:noAutofit/>
          </a:bodyPr>
          <a:lstStyle/>
          <a:p>
            <a:pPr marL="0" lvl="0" indent="0" algn="ctr" defTabSz="977900">
              <a:lnSpc>
                <a:spcPct val="90000"/>
              </a:lnSpc>
              <a:spcBef>
                <a:spcPct val="0"/>
              </a:spcBef>
              <a:spcAft>
                <a:spcPct val="35000"/>
              </a:spcAft>
              <a:buNone/>
            </a:pPr>
            <a:r>
              <a:rPr lang="en-US" sz="2000" b="1" kern="1200">
                <a:solidFill>
                  <a:schemeClr val="tx1"/>
                </a:solidFill>
              </a:rPr>
              <a:t>Content Type</a:t>
            </a:r>
          </a:p>
          <a:p>
            <a:pPr marL="171450" lvl="1" indent="-171450" algn="l" defTabSz="755650" rtl="0">
              <a:lnSpc>
                <a:spcPct val="90000"/>
              </a:lnSpc>
              <a:spcBef>
                <a:spcPct val="0"/>
              </a:spcBef>
              <a:spcAft>
                <a:spcPct val="15000"/>
              </a:spcAft>
              <a:buChar char="•"/>
            </a:pPr>
            <a:r>
              <a:rPr lang="en-US" sz="2000" kern="1200">
                <a:solidFill>
                  <a:schemeClr val="tx1"/>
                </a:solidFill>
                <a:latin typeface="Verdana"/>
              </a:rPr>
              <a:t>Original research </a:t>
            </a:r>
            <a:endParaRPr lang="en-US" sz="2000" kern="1200">
              <a:solidFill>
                <a:schemeClr val="tx1"/>
              </a:solidFill>
            </a:endParaRPr>
          </a:p>
          <a:p>
            <a:pPr marL="171450" lvl="1" indent="-171450" algn="l" defTabSz="755650">
              <a:lnSpc>
                <a:spcPct val="90000"/>
              </a:lnSpc>
              <a:spcBef>
                <a:spcPct val="0"/>
              </a:spcBef>
              <a:spcAft>
                <a:spcPct val="15000"/>
              </a:spcAft>
              <a:buChar char="•"/>
            </a:pPr>
            <a:r>
              <a:rPr lang="en-US" sz="2000" kern="1200">
                <a:solidFill>
                  <a:schemeClr val="tx1"/>
                </a:solidFill>
              </a:rPr>
              <a:t>Review</a:t>
            </a:r>
          </a:p>
          <a:p>
            <a:pPr marL="171450" lvl="1" indent="-171450" algn="l" defTabSz="755650">
              <a:lnSpc>
                <a:spcPct val="90000"/>
              </a:lnSpc>
              <a:spcBef>
                <a:spcPct val="0"/>
              </a:spcBef>
              <a:spcAft>
                <a:spcPct val="15000"/>
              </a:spcAft>
              <a:buChar char="•"/>
            </a:pPr>
            <a:r>
              <a:rPr lang="en-US" sz="2000" kern="1200">
                <a:solidFill>
                  <a:schemeClr val="tx1"/>
                </a:solidFill>
              </a:rPr>
              <a:t>Case reports</a:t>
            </a:r>
          </a:p>
          <a:p>
            <a:pPr marL="171450" lvl="1" indent="-171450" algn="l" defTabSz="755650">
              <a:lnSpc>
                <a:spcPct val="90000"/>
              </a:lnSpc>
              <a:spcBef>
                <a:spcPct val="0"/>
              </a:spcBef>
              <a:spcAft>
                <a:spcPct val="15000"/>
              </a:spcAft>
              <a:buChar char="•"/>
            </a:pPr>
            <a:r>
              <a:rPr lang="en-US" sz="2000" kern="1200">
                <a:solidFill>
                  <a:schemeClr val="tx1"/>
                </a:solidFill>
              </a:rPr>
              <a:t>Data</a:t>
            </a:r>
          </a:p>
        </p:txBody>
      </p:sp>
      <p:sp>
        <p:nvSpPr>
          <p:cNvPr id="12" name="Freeform: Shape 11">
            <a:extLst>
              <a:ext uri="{FF2B5EF4-FFF2-40B4-BE49-F238E27FC236}">
                <a16:creationId xmlns:a16="http://schemas.microsoft.com/office/drawing/2014/main" id="{4C4B195A-7F1C-FBC2-B61F-FC63A3F57414}"/>
              </a:ext>
            </a:extLst>
          </p:cNvPr>
          <p:cNvSpPr/>
          <p:nvPr/>
        </p:nvSpPr>
        <p:spPr>
          <a:xfrm>
            <a:off x="8215792" y="1417637"/>
            <a:ext cx="3556705" cy="2134023"/>
          </a:xfrm>
          <a:custGeom>
            <a:avLst/>
            <a:gdLst>
              <a:gd name="connsiteX0" fmla="*/ 0 w 3556705"/>
              <a:gd name="connsiteY0" fmla="*/ 0 h 2134023"/>
              <a:gd name="connsiteX1" fmla="*/ 3556705 w 3556705"/>
              <a:gd name="connsiteY1" fmla="*/ 0 h 2134023"/>
              <a:gd name="connsiteX2" fmla="*/ 3556705 w 3556705"/>
              <a:gd name="connsiteY2" fmla="*/ 2134023 h 2134023"/>
              <a:gd name="connsiteX3" fmla="*/ 0 w 3556705"/>
              <a:gd name="connsiteY3" fmla="*/ 2134023 h 2134023"/>
              <a:gd name="connsiteX4" fmla="*/ 0 w 3556705"/>
              <a:gd name="connsiteY4" fmla="*/ 0 h 21340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56705" h="2134023">
                <a:moveTo>
                  <a:pt x="0" y="0"/>
                </a:moveTo>
                <a:lnTo>
                  <a:pt x="3556705" y="0"/>
                </a:lnTo>
                <a:lnTo>
                  <a:pt x="3556705" y="2134023"/>
                </a:lnTo>
                <a:lnTo>
                  <a:pt x="0" y="2134023"/>
                </a:lnTo>
                <a:lnTo>
                  <a:pt x="0" y="0"/>
                </a:lnTo>
                <a:close/>
              </a:path>
            </a:pathLst>
          </a:custGeom>
          <a:solidFill>
            <a:srgbClr val="FFFFFF"/>
          </a:solidFill>
          <a:ln>
            <a:solidFill>
              <a:srgbClr val="6B8F71"/>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83820" tIns="83820" rIns="83820" bIns="83820" numCol="1" spcCol="1270" anchor="t" anchorCtr="0">
            <a:noAutofit/>
          </a:bodyPr>
          <a:lstStyle/>
          <a:p>
            <a:pPr marL="0" lvl="0" indent="0" algn="ctr" defTabSz="977900">
              <a:lnSpc>
                <a:spcPct val="90000"/>
              </a:lnSpc>
              <a:spcBef>
                <a:spcPct val="0"/>
              </a:spcBef>
              <a:spcAft>
                <a:spcPct val="35000"/>
              </a:spcAft>
              <a:buNone/>
            </a:pPr>
            <a:r>
              <a:rPr lang="en-US" sz="2000" b="1" dirty="0">
                <a:solidFill>
                  <a:schemeClr val="tx1"/>
                </a:solidFill>
              </a:rPr>
              <a:t>Processes and Policies</a:t>
            </a:r>
            <a:endParaRPr lang="en-US" sz="2000" b="1" kern="1200" dirty="0">
              <a:solidFill>
                <a:schemeClr val="tx1"/>
              </a:solidFill>
            </a:endParaRPr>
          </a:p>
          <a:p>
            <a:pPr marL="171450" lvl="1" indent="-171450" algn="l" defTabSz="755650">
              <a:lnSpc>
                <a:spcPct val="90000"/>
              </a:lnSpc>
              <a:spcBef>
                <a:spcPct val="0"/>
              </a:spcBef>
              <a:spcAft>
                <a:spcPct val="15000"/>
              </a:spcAft>
              <a:buChar char="•"/>
            </a:pPr>
            <a:r>
              <a:rPr lang="en-US" kern="1200" dirty="0">
                <a:solidFill>
                  <a:schemeClr val="tx1"/>
                </a:solidFill>
              </a:rPr>
              <a:t>Good editorial quality</a:t>
            </a:r>
          </a:p>
          <a:p>
            <a:pPr marL="171450" lvl="1" indent="-171450" algn="l" defTabSz="755650">
              <a:lnSpc>
                <a:spcPct val="90000"/>
              </a:lnSpc>
              <a:spcBef>
                <a:spcPct val="0"/>
              </a:spcBef>
              <a:spcAft>
                <a:spcPct val="15000"/>
              </a:spcAft>
              <a:buChar char="•"/>
            </a:pPr>
            <a:r>
              <a:rPr lang="en-US" kern="1200" dirty="0">
                <a:solidFill>
                  <a:schemeClr val="tx1"/>
                </a:solidFill>
              </a:rPr>
              <a:t>Evidence of scientific rigor</a:t>
            </a:r>
          </a:p>
          <a:p>
            <a:pPr marL="171450" lvl="1" indent="-171450" algn="l" defTabSz="755650">
              <a:lnSpc>
                <a:spcPct val="90000"/>
              </a:lnSpc>
              <a:spcBef>
                <a:spcPct val="0"/>
              </a:spcBef>
              <a:spcAft>
                <a:spcPct val="15000"/>
              </a:spcAft>
              <a:buChar char="•"/>
            </a:pPr>
            <a:r>
              <a:rPr lang="en-US" dirty="0">
                <a:solidFill>
                  <a:schemeClr val="tx1"/>
                </a:solidFill>
              </a:rPr>
              <a:t>Editorial independence</a:t>
            </a:r>
          </a:p>
          <a:p>
            <a:pPr marL="171450" lvl="1" indent="-171450" algn="l" defTabSz="755650">
              <a:lnSpc>
                <a:spcPct val="90000"/>
              </a:lnSpc>
              <a:spcBef>
                <a:spcPct val="0"/>
              </a:spcBef>
              <a:spcAft>
                <a:spcPct val="15000"/>
              </a:spcAft>
              <a:buChar char="•"/>
            </a:pPr>
            <a:r>
              <a:rPr lang="en-US" kern="1200" dirty="0">
                <a:solidFill>
                  <a:schemeClr val="tx1"/>
                </a:solidFill>
              </a:rPr>
              <a:t>Authorship diversity</a:t>
            </a:r>
          </a:p>
          <a:p>
            <a:pPr marL="171450" lvl="1" indent="-171450" algn="l" defTabSz="755650">
              <a:lnSpc>
                <a:spcPct val="90000"/>
              </a:lnSpc>
              <a:spcBef>
                <a:spcPct val="0"/>
              </a:spcBef>
              <a:spcAft>
                <a:spcPct val="15000"/>
              </a:spcAft>
              <a:buChar char="•"/>
            </a:pPr>
            <a:r>
              <a:rPr lang="en-US" kern="1200" dirty="0">
                <a:solidFill>
                  <a:schemeClr val="tx1"/>
                </a:solidFill>
              </a:rPr>
              <a:t>Objectivity, credibility, scientific quality</a:t>
            </a:r>
          </a:p>
          <a:p>
            <a:pPr marL="171450" lvl="1" indent="-171450" algn="l" defTabSz="755650">
              <a:lnSpc>
                <a:spcPct val="90000"/>
              </a:lnSpc>
              <a:spcBef>
                <a:spcPct val="0"/>
              </a:spcBef>
              <a:spcAft>
                <a:spcPct val="15000"/>
              </a:spcAft>
              <a:buChar char="•"/>
            </a:pPr>
            <a:endParaRPr lang="en-US" sz="2000" kern="1200" dirty="0">
              <a:solidFill>
                <a:schemeClr val="tx1"/>
              </a:solidFill>
            </a:endParaRPr>
          </a:p>
        </p:txBody>
      </p:sp>
      <p:sp>
        <p:nvSpPr>
          <p:cNvPr id="13" name="Freeform: Shape 12">
            <a:extLst>
              <a:ext uri="{FF2B5EF4-FFF2-40B4-BE49-F238E27FC236}">
                <a16:creationId xmlns:a16="http://schemas.microsoft.com/office/drawing/2014/main" id="{B7B62C64-4465-4A30-6EA5-60AADE604C1E}"/>
              </a:ext>
            </a:extLst>
          </p:cNvPr>
          <p:cNvSpPr/>
          <p:nvPr/>
        </p:nvSpPr>
        <p:spPr>
          <a:xfrm>
            <a:off x="419501" y="3886995"/>
            <a:ext cx="7454851" cy="1789410"/>
          </a:xfrm>
          <a:custGeom>
            <a:avLst/>
            <a:gdLst>
              <a:gd name="connsiteX0" fmla="*/ 0 w 3556705"/>
              <a:gd name="connsiteY0" fmla="*/ 0 h 2134023"/>
              <a:gd name="connsiteX1" fmla="*/ 3556705 w 3556705"/>
              <a:gd name="connsiteY1" fmla="*/ 0 h 2134023"/>
              <a:gd name="connsiteX2" fmla="*/ 3556705 w 3556705"/>
              <a:gd name="connsiteY2" fmla="*/ 2134023 h 2134023"/>
              <a:gd name="connsiteX3" fmla="*/ 0 w 3556705"/>
              <a:gd name="connsiteY3" fmla="*/ 2134023 h 2134023"/>
              <a:gd name="connsiteX4" fmla="*/ 0 w 3556705"/>
              <a:gd name="connsiteY4" fmla="*/ 0 h 21340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56705" h="2134023">
                <a:moveTo>
                  <a:pt x="0" y="0"/>
                </a:moveTo>
                <a:lnTo>
                  <a:pt x="3556705" y="0"/>
                </a:lnTo>
                <a:lnTo>
                  <a:pt x="3556705" y="2134023"/>
                </a:lnTo>
                <a:lnTo>
                  <a:pt x="0" y="2134023"/>
                </a:lnTo>
                <a:lnTo>
                  <a:pt x="0" y="0"/>
                </a:lnTo>
                <a:close/>
              </a:path>
            </a:pathLst>
          </a:custGeom>
          <a:noFill/>
          <a:ln>
            <a:solidFill>
              <a:srgbClr val="44633F"/>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83820" tIns="83820" rIns="83820" bIns="83820" numCol="1" spcCol="1270" anchor="t" anchorCtr="0">
            <a:noAutofit/>
          </a:bodyPr>
          <a:lstStyle/>
          <a:p>
            <a:pPr marL="0" lvl="0" indent="0" algn="ctr" defTabSz="977900">
              <a:lnSpc>
                <a:spcPct val="90000"/>
              </a:lnSpc>
              <a:spcBef>
                <a:spcPct val="0"/>
              </a:spcBef>
              <a:spcAft>
                <a:spcPct val="35000"/>
              </a:spcAft>
              <a:buNone/>
            </a:pPr>
            <a:r>
              <a:rPr lang="en-US" sz="2000" b="1" kern="1200" dirty="0">
                <a:solidFill>
                  <a:sysClr val="windowText" lastClr="000000"/>
                </a:solidFill>
              </a:rPr>
              <a:t>Best Practices for Objectivity, Credibility, and Scientific Quality of Content</a:t>
            </a:r>
          </a:p>
          <a:p>
            <a:pPr marL="171450" lvl="1" indent="-171450" algn="l" defTabSz="755650">
              <a:lnSpc>
                <a:spcPct val="90000"/>
              </a:lnSpc>
              <a:spcBef>
                <a:spcPct val="0"/>
              </a:spcBef>
              <a:spcAft>
                <a:spcPct val="15000"/>
              </a:spcAft>
              <a:buChar char="•"/>
            </a:pPr>
            <a:r>
              <a:rPr lang="en-US" sz="2000" kern="1200" dirty="0">
                <a:solidFill>
                  <a:sysClr val="windowText" lastClr="000000"/>
                </a:solidFill>
              </a:rPr>
              <a:t>Well-defined methods for selecting articles</a:t>
            </a:r>
          </a:p>
          <a:p>
            <a:pPr marL="171450" lvl="1" indent="-171450" algn="l" defTabSz="755650">
              <a:lnSpc>
                <a:spcPct val="90000"/>
              </a:lnSpc>
              <a:spcBef>
                <a:spcPct val="0"/>
              </a:spcBef>
              <a:spcAft>
                <a:spcPct val="15000"/>
              </a:spcAft>
              <a:buChar char="•"/>
            </a:pPr>
            <a:r>
              <a:rPr lang="en-US" sz="2000" kern="1200" dirty="0">
                <a:solidFill>
                  <a:sysClr val="windowText" lastClr="000000"/>
                </a:solidFill>
              </a:rPr>
              <a:t>Transparent peer review process</a:t>
            </a:r>
          </a:p>
          <a:p>
            <a:pPr marL="171450" lvl="1" indent="-171450" algn="l" defTabSz="755650">
              <a:lnSpc>
                <a:spcPct val="90000"/>
              </a:lnSpc>
              <a:spcBef>
                <a:spcPct val="0"/>
              </a:spcBef>
              <a:spcAft>
                <a:spcPct val="15000"/>
              </a:spcAft>
              <a:buChar char="•"/>
            </a:pPr>
            <a:r>
              <a:rPr lang="en-US" sz="2000" kern="1200" dirty="0">
                <a:solidFill>
                  <a:sysClr val="windowText" lastClr="000000"/>
                </a:solidFill>
              </a:rPr>
              <a:t>Author and editor conflicts of interest policies</a:t>
            </a:r>
          </a:p>
        </p:txBody>
      </p:sp>
      <p:sp>
        <p:nvSpPr>
          <p:cNvPr id="4" name="Freeform: Shape 3">
            <a:extLst>
              <a:ext uri="{FF2B5EF4-FFF2-40B4-BE49-F238E27FC236}">
                <a16:creationId xmlns:a16="http://schemas.microsoft.com/office/drawing/2014/main" id="{87AE90D9-C3F1-6BB1-67DC-DDE2F4D5C36E}"/>
              </a:ext>
            </a:extLst>
          </p:cNvPr>
          <p:cNvSpPr/>
          <p:nvPr/>
        </p:nvSpPr>
        <p:spPr>
          <a:xfrm>
            <a:off x="8215791" y="3885328"/>
            <a:ext cx="3556705" cy="1789409"/>
          </a:xfrm>
          <a:custGeom>
            <a:avLst/>
            <a:gdLst>
              <a:gd name="connsiteX0" fmla="*/ 0 w 3556705"/>
              <a:gd name="connsiteY0" fmla="*/ 0 h 2134023"/>
              <a:gd name="connsiteX1" fmla="*/ 3556705 w 3556705"/>
              <a:gd name="connsiteY1" fmla="*/ 0 h 2134023"/>
              <a:gd name="connsiteX2" fmla="*/ 3556705 w 3556705"/>
              <a:gd name="connsiteY2" fmla="*/ 2134023 h 2134023"/>
              <a:gd name="connsiteX3" fmla="*/ 0 w 3556705"/>
              <a:gd name="connsiteY3" fmla="*/ 2134023 h 2134023"/>
              <a:gd name="connsiteX4" fmla="*/ 0 w 3556705"/>
              <a:gd name="connsiteY4" fmla="*/ 0 h 21340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56705" h="2134023">
                <a:moveTo>
                  <a:pt x="0" y="0"/>
                </a:moveTo>
                <a:lnTo>
                  <a:pt x="3556705" y="0"/>
                </a:lnTo>
                <a:lnTo>
                  <a:pt x="3556705" y="2134023"/>
                </a:lnTo>
                <a:lnTo>
                  <a:pt x="0" y="2134023"/>
                </a:lnTo>
                <a:lnTo>
                  <a:pt x="0" y="0"/>
                </a:lnTo>
                <a:close/>
              </a:path>
            </a:pathLst>
          </a:custGeom>
          <a:solidFill>
            <a:srgbClr val="FFFFFF"/>
          </a:solidFill>
          <a:ln>
            <a:solidFill>
              <a:srgbClr val="6B8F71"/>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83820" tIns="83820" rIns="83820" bIns="83820" numCol="1" spcCol="1270" anchor="t" anchorCtr="0">
            <a:noAutofit/>
          </a:bodyPr>
          <a:lstStyle/>
          <a:p>
            <a:pPr marL="0" lvl="0" indent="0" algn="ctr" defTabSz="977900">
              <a:lnSpc>
                <a:spcPct val="90000"/>
              </a:lnSpc>
              <a:spcBef>
                <a:spcPct val="0"/>
              </a:spcBef>
              <a:spcAft>
                <a:spcPct val="35000"/>
              </a:spcAft>
              <a:buNone/>
            </a:pPr>
            <a:r>
              <a:rPr lang="en-US" b="1" dirty="0">
                <a:solidFill>
                  <a:schemeClr val="tx1"/>
                </a:solidFill>
              </a:rPr>
              <a:t>Publishing Organizations</a:t>
            </a:r>
          </a:p>
          <a:p>
            <a:pPr marL="0" lvl="0" indent="0" defTabSz="977900">
              <a:lnSpc>
                <a:spcPct val="90000"/>
              </a:lnSpc>
              <a:spcBef>
                <a:spcPct val="0"/>
              </a:spcBef>
              <a:spcAft>
                <a:spcPct val="35000"/>
              </a:spcAft>
              <a:buNone/>
            </a:pPr>
            <a:r>
              <a:rPr lang="en-US" sz="2000" kern="1200" dirty="0">
                <a:solidFill>
                  <a:schemeClr val="tx1"/>
                </a:solidFill>
              </a:rPr>
              <a:t>COPE		CSE</a:t>
            </a:r>
          </a:p>
          <a:p>
            <a:pPr marL="0" lvl="0" indent="0" defTabSz="977900">
              <a:lnSpc>
                <a:spcPct val="90000"/>
              </a:lnSpc>
              <a:spcBef>
                <a:spcPct val="0"/>
              </a:spcBef>
              <a:spcAft>
                <a:spcPct val="35000"/>
              </a:spcAft>
              <a:buNone/>
            </a:pPr>
            <a:r>
              <a:rPr lang="en-US" sz="2000" dirty="0">
                <a:solidFill>
                  <a:schemeClr val="tx1"/>
                </a:solidFill>
              </a:rPr>
              <a:t>ICMJE		NISO</a:t>
            </a:r>
            <a:endParaRPr lang="en-US" sz="2000" kern="1200" dirty="0">
              <a:solidFill>
                <a:schemeClr val="tx1"/>
              </a:solidFill>
            </a:endParaRPr>
          </a:p>
        </p:txBody>
      </p:sp>
    </p:spTree>
    <p:custDataLst>
      <p:tags r:id="rId1"/>
    </p:custDataLst>
    <p:extLst>
      <p:ext uri="{BB962C8B-B14F-4D97-AF65-F5344CB8AC3E}">
        <p14:creationId xmlns:p14="http://schemas.microsoft.com/office/powerpoint/2010/main" val="16620946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0E54859-40AD-4B9C-93A6-F3BAA4FFEE3D}"/>
              </a:ext>
            </a:extLst>
          </p:cNvPr>
          <p:cNvSpPr>
            <a:spLocks noGrp="1"/>
          </p:cNvSpPr>
          <p:nvPr>
            <p:ph type="title"/>
          </p:nvPr>
        </p:nvSpPr>
        <p:spPr>
          <a:xfrm>
            <a:off x="480447" y="315554"/>
            <a:ext cx="9935762" cy="877142"/>
          </a:xfrm>
        </p:spPr>
        <p:txBody>
          <a:bodyPr anchor="ctr">
            <a:normAutofit/>
          </a:bodyPr>
          <a:lstStyle/>
          <a:p>
            <a:pPr algn="l"/>
            <a:r>
              <a:rPr lang="en-US" dirty="0"/>
              <a:t>Evaluating Publishers</a:t>
            </a:r>
          </a:p>
        </p:txBody>
      </p:sp>
      <p:sp>
        <p:nvSpPr>
          <p:cNvPr id="4" name="Content Placeholder 3">
            <a:extLst>
              <a:ext uri="{FF2B5EF4-FFF2-40B4-BE49-F238E27FC236}">
                <a16:creationId xmlns:a16="http://schemas.microsoft.com/office/drawing/2014/main" id="{192F705F-AD35-4ED2-98D5-679199AC889E}"/>
              </a:ext>
            </a:extLst>
          </p:cNvPr>
          <p:cNvSpPr>
            <a:spLocks noGrp="1"/>
          </p:cNvSpPr>
          <p:nvPr>
            <p:ph sz="half" idx="2"/>
          </p:nvPr>
        </p:nvSpPr>
        <p:spPr>
          <a:xfrm>
            <a:off x="671444" y="1829595"/>
            <a:ext cx="7531652" cy="4054371"/>
          </a:xfrm>
        </p:spPr>
        <p:txBody>
          <a:bodyPr vert="horz" lIns="91440" tIns="45720" rIns="91440" bIns="45720" rtlCol="0" anchor="t">
            <a:normAutofit/>
          </a:bodyPr>
          <a:lstStyle/>
          <a:p>
            <a:pPr>
              <a:spcBef>
                <a:spcPts val="0"/>
              </a:spcBef>
              <a:spcAft>
                <a:spcPts val="600"/>
              </a:spcAft>
              <a:buFont typeface="Wingdings" panose="05000000000000000000" pitchFamily="2" charset="2"/>
              <a:buChar char="ü"/>
              <a:defRPr/>
            </a:pPr>
            <a:r>
              <a:rPr lang="en-US" dirty="0">
                <a:latin typeface="Verdana"/>
                <a:ea typeface="Verdana"/>
              </a:rPr>
              <a:t>Follows industry best practices</a:t>
            </a:r>
          </a:p>
          <a:p>
            <a:pPr marL="0" indent="0">
              <a:spcBef>
                <a:spcPts val="0"/>
              </a:spcBef>
              <a:spcAft>
                <a:spcPts val="600"/>
              </a:spcAft>
              <a:buNone/>
              <a:defRPr/>
            </a:pPr>
            <a:endParaRPr lang="en-US" dirty="0">
              <a:latin typeface="Verdana"/>
              <a:ea typeface="Verdana"/>
            </a:endParaRPr>
          </a:p>
          <a:p>
            <a:pPr>
              <a:spcBef>
                <a:spcPts val="0"/>
              </a:spcBef>
              <a:spcAft>
                <a:spcPts val="600"/>
              </a:spcAft>
              <a:buFont typeface="Wingdings" panose="05000000000000000000" pitchFamily="2" charset="2"/>
              <a:buChar char="ü"/>
              <a:defRPr/>
            </a:pPr>
            <a:r>
              <a:rPr lang="en-US" dirty="0">
                <a:latin typeface="Verdana"/>
                <a:ea typeface="Verdana"/>
              </a:rPr>
              <a:t>Active business for 2+ years</a:t>
            </a:r>
          </a:p>
          <a:p>
            <a:pPr marL="0" lvl="0" indent="0">
              <a:spcBef>
                <a:spcPts val="0"/>
              </a:spcBef>
              <a:spcAft>
                <a:spcPts val="600"/>
              </a:spcAft>
              <a:buNone/>
              <a:defRPr/>
            </a:pPr>
            <a:endParaRPr lang="en-US" dirty="0"/>
          </a:p>
          <a:p>
            <a:pPr lvl="0">
              <a:spcBef>
                <a:spcPts val="0"/>
              </a:spcBef>
              <a:spcAft>
                <a:spcPts val="600"/>
              </a:spcAft>
              <a:buFont typeface="Wingdings" panose="05000000000000000000" pitchFamily="2" charset="2"/>
              <a:buChar char="ü"/>
              <a:defRPr/>
            </a:pPr>
            <a:r>
              <a:rPr lang="en-US" dirty="0">
                <a:latin typeface="Verdana"/>
                <a:ea typeface="Verdana"/>
              </a:rPr>
              <a:t>Accurate and transparent information</a:t>
            </a:r>
          </a:p>
          <a:p>
            <a:pPr marL="0" lvl="0" indent="0">
              <a:spcBef>
                <a:spcPts val="0"/>
              </a:spcBef>
              <a:spcAft>
                <a:spcPts val="600"/>
              </a:spcAft>
              <a:buNone/>
              <a:defRPr/>
            </a:pPr>
            <a:endParaRPr lang="en-US" dirty="0"/>
          </a:p>
          <a:p>
            <a:pPr marL="0" lvl="0" indent="0">
              <a:spcBef>
                <a:spcPts val="0"/>
              </a:spcBef>
              <a:spcAft>
                <a:spcPts val="600"/>
              </a:spcAft>
              <a:buNone/>
              <a:defRPr/>
            </a:pPr>
            <a:endParaRPr lang="en-US" dirty="0"/>
          </a:p>
          <a:p>
            <a:pPr marL="0" indent="0">
              <a:spcBef>
                <a:spcPts val="0"/>
              </a:spcBef>
              <a:spcAft>
                <a:spcPts val="600"/>
              </a:spcAft>
              <a:buNone/>
              <a:defRPr/>
            </a:pPr>
            <a:endParaRPr lang="en-US" dirty="0"/>
          </a:p>
          <a:p>
            <a:pPr marL="0" lvl="0" indent="0">
              <a:spcBef>
                <a:spcPts val="0"/>
              </a:spcBef>
              <a:spcAft>
                <a:spcPts val="600"/>
              </a:spcAft>
              <a:buNone/>
              <a:defRPr/>
            </a:pPr>
            <a:endParaRPr lang="en-US" dirty="0"/>
          </a:p>
        </p:txBody>
      </p:sp>
      <p:sp>
        <p:nvSpPr>
          <p:cNvPr id="2" name="Slide Number Placeholder 1">
            <a:extLst>
              <a:ext uri="{FF2B5EF4-FFF2-40B4-BE49-F238E27FC236}">
                <a16:creationId xmlns:a16="http://schemas.microsoft.com/office/drawing/2014/main" id="{E9146B84-22EA-3CF8-CC53-B0C97DA503D8}"/>
              </a:ext>
            </a:extLst>
          </p:cNvPr>
          <p:cNvSpPr>
            <a:spLocks noGrp="1"/>
          </p:cNvSpPr>
          <p:nvPr>
            <p:ph type="sldNum" sz="quarter" idx="10"/>
          </p:nvPr>
        </p:nvSpPr>
        <p:spPr>
          <a:xfrm>
            <a:off x="8737600" y="6356351"/>
            <a:ext cx="28448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CD6EC8B-9E95-4567-92FB-64514F577C9E}" type="slidenum">
              <a:rPr lang="en-US" smtClean="0"/>
              <a:pPr/>
              <a:t>12</a:t>
            </a:fld>
            <a:endParaRPr lang="en-US"/>
          </a:p>
        </p:txBody>
      </p:sp>
    </p:spTree>
    <p:extLst>
      <p:ext uri="{BB962C8B-B14F-4D97-AF65-F5344CB8AC3E}">
        <p14:creationId xmlns:p14="http://schemas.microsoft.com/office/powerpoint/2010/main" val="29604961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7276A-6CF5-4574-A5EA-9182063D3CAC}"/>
              </a:ext>
            </a:extLst>
          </p:cNvPr>
          <p:cNvSpPr>
            <a:spLocks noGrp="1"/>
          </p:cNvSpPr>
          <p:nvPr>
            <p:ph type="title"/>
          </p:nvPr>
        </p:nvSpPr>
        <p:spPr>
          <a:prstGeom prst="rect">
            <a:avLst/>
          </a:prstGeom>
        </p:spPr>
        <p:txBody>
          <a:bodyPr anchor="ctr">
            <a:normAutofit/>
          </a:bodyPr>
          <a:lstStyle/>
          <a:p>
            <a:r>
              <a:rPr lang="en-US" dirty="0">
                <a:latin typeface="Verdana"/>
                <a:ea typeface="Verdana"/>
              </a:rPr>
              <a:t>Handout Review:</a:t>
            </a:r>
          </a:p>
        </p:txBody>
      </p:sp>
      <p:sp>
        <p:nvSpPr>
          <p:cNvPr id="3" name="Content Placeholder 2">
            <a:extLst>
              <a:ext uri="{FF2B5EF4-FFF2-40B4-BE49-F238E27FC236}">
                <a16:creationId xmlns:a16="http://schemas.microsoft.com/office/drawing/2014/main" id="{D8684355-28AE-4010-B818-FF0BD3DBE9A1}"/>
              </a:ext>
            </a:extLst>
          </p:cNvPr>
          <p:cNvSpPr>
            <a:spLocks noGrp="1"/>
          </p:cNvSpPr>
          <p:nvPr>
            <p:ph idx="1"/>
          </p:nvPr>
        </p:nvSpPr>
        <p:spPr>
          <a:xfrm>
            <a:off x="609600" y="2189482"/>
            <a:ext cx="10972800" cy="3073398"/>
          </a:xfrm>
          <a:prstGeom prst="rect">
            <a:avLst/>
          </a:prstGeom>
        </p:spPr>
        <p:txBody>
          <a:bodyPr>
            <a:normAutofit/>
          </a:bodyPr>
          <a:lstStyle/>
          <a:p>
            <a:pPr marL="0" indent="0">
              <a:buNone/>
            </a:pPr>
            <a:r>
              <a:rPr lang="en-US" dirty="0"/>
              <a:t>What are some specific best practices NLM looks for to gauge whether a journal meets the selection policy?  </a:t>
            </a:r>
          </a:p>
        </p:txBody>
      </p:sp>
      <p:sp>
        <p:nvSpPr>
          <p:cNvPr id="4" name="Slide Number Placeholder 3">
            <a:extLst>
              <a:ext uri="{FF2B5EF4-FFF2-40B4-BE49-F238E27FC236}">
                <a16:creationId xmlns:a16="http://schemas.microsoft.com/office/drawing/2014/main" id="{C7F63C98-22D6-A8E4-EF04-38A585814535}"/>
              </a:ext>
            </a:extLst>
          </p:cNvPr>
          <p:cNvSpPr>
            <a:spLocks noGrp="1"/>
          </p:cNvSpPr>
          <p:nvPr>
            <p:ph type="sldNum" sz="quarter" idx="10"/>
          </p:nvPr>
        </p:nvSpPr>
        <p:spPr/>
        <p:txBody>
          <a:bodyPr/>
          <a:lstStyle/>
          <a:p>
            <a:fld id="{0CD6EC8B-9E95-4567-92FB-64514F577C9E}" type="slidenum">
              <a:rPr lang="en-US" smtClean="0"/>
              <a:pPr/>
              <a:t>13</a:t>
            </a:fld>
            <a:endParaRPr lang="en-US"/>
          </a:p>
        </p:txBody>
      </p:sp>
    </p:spTree>
    <p:extLst>
      <p:ext uri="{BB962C8B-B14F-4D97-AF65-F5344CB8AC3E}">
        <p14:creationId xmlns:p14="http://schemas.microsoft.com/office/powerpoint/2010/main" val="36732690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41F0E611-F4E0-255B-02F7-13B0D28D25FC}"/>
              </a:ext>
              <a:ext uri="{C183D7F6-B498-43B3-948B-1728B52AA6E4}">
                <adec:decorative xmlns:adec="http://schemas.microsoft.com/office/drawing/2017/decorative" val="1"/>
              </a:ext>
            </a:extLst>
          </p:cNvPr>
          <p:cNvSpPr>
            <a:spLocks noGrp="1"/>
          </p:cNvSpPr>
          <p:nvPr>
            <p:ph type="sldNum" sz="quarter" idx="10"/>
          </p:nvPr>
        </p:nvSpPr>
        <p:spPr/>
        <p:txBody>
          <a:bodyPr/>
          <a:lstStyle/>
          <a:p>
            <a:fld id="{0CD6EC8B-9E95-4567-92FB-64514F577C9E}" type="slidenum">
              <a:rPr lang="en-US" smtClean="0"/>
              <a:pPr/>
              <a:t>14</a:t>
            </a:fld>
            <a:endParaRPr lang="en-US"/>
          </a:p>
        </p:txBody>
      </p:sp>
      <p:sp>
        <p:nvSpPr>
          <p:cNvPr id="2" name="Title 1"/>
          <p:cNvSpPr>
            <a:spLocks noGrp="1"/>
          </p:cNvSpPr>
          <p:nvPr>
            <p:ph type="title"/>
          </p:nvPr>
        </p:nvSpPr>
        <p:spPr>
          <a:xfrm>
            <a:off x="229403" y="274638"/>
            <a:ext cx="11543093" cy="1143000"/>
          </a:xfrm>
        </p:spPr>
        <p:txBody>
          <a:bodyPr>
            <a:normAutofit fontScale="90000"/>
          </a:bodyPr>
          <a:lstStyle/>
          <a:p>
            <a:r>
              <a:rPr lang="en-US" dirty="0"/>
              <a:t>NLM Journal Selection Policy Best Practices</a:t>
            </a:r>
          </a:p>
        </p:txBody>
      </p:sp>
      <p:sp>
        <p:nvSpPr>
          <p:cNvPr id="10" name="Freeform: Shape 9">
            <a:extLst>
              <a:ext uri="{FF2B5EF4-FFF2-40B4-BE49-F238E27FC236}">
                <a16:creationId xmlns:a16="http://schemas.microsoft.com/office/drawing/2014/main" id="{6EF6A16C-1EAD-7A20-7377-5B011AA3A564}"/>
              </a:ext>
            </a:extLst>
          </p:cNvPr>
          <p:cNvSpPr/>
          <p:nvPr/>
        </p:nvSpPr>
        <p:spPr>
          <a:xfrm>
            <a:off x="419502" y="1700025"/>
            <a:ext cx="3556705" cy="2134023"/>
          </a:xfrm>
          <a:custGeom>
            <a:avLst/>
            <a:gdLst>
              <a:gd name="connsiteX0" fmla="*/ 0 w 3556705"/>
              <a:gd name="connsiteY0" fmla="*/ 0 h 2134023"/>
              <a:gd name="connsiteX1" fmla="*/ 3556705 w 3556705"/>
              <a:gd name="connsiteY1" fmla="*/ 0 h 2134023"/>
              <a:gd name="connsiteX2" fmla="*/ 3556705 w 3556705"/>
              <a:gd name="connsiteY2" fmla="*/ 2134023 h 2134023"/>
              <a:gd name="connsiteX3" fmla="*/ 0 w 3556705"/>
              <a:gd name="connsiteY3" fmla="*/ 2134023 h 2134023"/>
              <a:gd name="connsiteX4" fmla="*/ 0 w 3556705"/>
              <a:gd name="connsiteY4" fmla="*/ 0 h 21340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56705" h="2134023">
                <a:moveTo>
                  <a:pt x="0" y="0"/>
                </a:moveTo>
                <a:lnTo>
                  <a:pt x="3556705" y="0"/>
                </a:lnTo>
                <a:lnTo>
                  <a:pt x="3556705" y="2134023"/>
                </a:lnTo>
                <a:lnTo>
                  <a:pt x="0" y="2134023"/>
                </a:lnTo>
                <a:lnTo>
                  <a:pt x="0" y="0"/>
                </a:lnTo>
                <a:close/>
              </a:path>
            </a:pathLst>
          </a:custGeom>
          <a:solidFill>
            <a:srgbClr val="FFFFFF"/>
          </a:solidFill>
          <a:ln>
            <a:solidFill>
              <a:srgbClr val="6B8F71"/>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83820" tIns="83820" rIns="83820" bIns="83820" numCol="1" spcCol="1270" anchor="t" anchorCtr="0">
            <a:noAutofit/>
          </a:bodyPr>
          <a:lstStyle/>
          <a:p>
            <a:pPr marL="0" lvl="0" indent="0" algn="ctr" defTabSz="977900">
              <a:lnSpc>
                <a:spcPct val="90000"/>
              </a:lnSpc>
              <a:spcBef>
                <a:spcPct val="0"/>
              </a:spcBef>
              <a:spcAft>
                <a:spcPct val="35000"/>
              </a:spcAft>
              <a:buNone/>
            </a:pPr>
            <a:r>
              <a:rPr lang="en-US" sz="2000" b="1" kern="1200" dirty="0">
                <a:solidFill>
                  <a:schemeClr val="tx1"/>
                </a:solidFill>
              </a:rPr>
              <a:t>Publication Operations</a:t>
            </a:r>
          </a:p>
          <a:p>
            <a:pPr marL="171450" lvl="1" indent="-171450" algn="l" defTabSz="755650">
              <a:lnSpc>
                <a:spcPct val="90000"/>
              </a:lnSpc>
              <a:spcBef>
                <a:spcPct val="0"/>
              </a:spcBef>
              <a:spcAft>
                <a:spcPct val="15000"/>
              </a:spcAft>
              <a:buChar char="•"/>
            </a:pPr>
            <a:r>
              <a:rPr lang="en-US" sz="2000" kern="1200" dirty="0">
                <a:solidFill>
                  <a:schemeClr val="tx1"/>
                </a:solidFill>
              </a:rPr>
              <a:t>ISSN and Title</a:t>
            </a:r>
          </a:p>
          <a:p>
            <a:pPr marL="171450" lvl="1" indent="-171450" algn="l" defTabSz="755650">
              <a:lnSpc>
                <a:spcPct val="90000"/>
              </a:lnSpc>
              <a:spcBef>
                <a:spcPct val="0"/>
              </a:spcBef>
              <a:spcAft>
                <a:spcPct val="15000"/>
              </a:spcAft>
              <a:buChar char="•"/>
            </a:pPr>
            <a:r>
              <a:rPr lang="en-US" sz="2000" kern="1200" dirty="0">
                <a:solidFill>
                  <a:schemeClr val="tx1"/>
                </a:solidFill>
              </a:rPr>
              <a:t>Collection of articles</a:t>
            </a:r>
          </a:p>
          <a:p>
            <a:pPr marL="171450" lvl="1" indent="-171450" algn="l" defTabSz="755650">
              <a:lnSpc>
                <a:spcPct val="90000"/>
              </a:lnSpc>
              <a:spcBef>
                <a:spcPct val="0"/>
              </a:spcBef>
              <a:spcAft>
                <a:spcPct val="15000"/>
              </a:spcAft>
              <a:buChar char="•"/>
            </a:pPr>
            <a:r>
              <a:rPr lang="en-US" sz="2000" kern="1200" dirty="0">
                <a:solidFill>
                  <a:schemeClr val="tx1"/>
                </a:solidFill>
              </a:rPr>
              <a:t>Demonstrates regular publishing</a:t>
            </a:r>
          </a:p>
        </p:txBody>
      </p:sp>
      <p:sp>
        <p:nvSpPr>
          <p:cNvPr id="11" name="Freeform: Shape 10">
            <a:extLst>
              <a:ext uri="{FF2B5EF4-FFF2-40B4-BE49-F238E27FC236}">
                <a16:creationId xmlns:a16="http://schemas.microsoft.com/office/drawing/2014/main" id="{36289333-BDE4-48B7-F59F-7E3EEF291563}"/>
              </a:ext>
            </a:extLst>
          </p:cNvPr>
          <p:cNvSpPr/>
          <p:nvPr/>
        </p:nvSpPr>
        <p:spPr>
          <a:xfrm>
            <a:off x="4317647" y="1700025"/>
            <a:ext cx="3556705" cy="2134023"/>
          </a:xfrm>
          <a:custGeom>
            <a:avLst/>
            <a:gdLst>
              <a:gd name="connsiteX0" fmla="*/ 0 w 3556705"/>
              <a:gd name="connsiteY0" fmla="*/ 0 h 2134023"/>
              <a:gd name="connsiteX1" fmla="*/ 3556705 w 3556705"/>
              <a:gd name="connsiteY1" fmla="*/ 0 h 2134023"/>
              <a:gd name="connsiteX2" fmla="*/ 3556705 w 3556705"/>
              <a:gd name="connsiteY2" fmla="*/ 2134023 h 2134023"/>
              <a:gd name="connsiteX3" fmla="*/ 0 w 3556705"/>
              <a:gd name="connsiteY3" fmla="*/ 2134023 h 2134023"/>
              <a:gd name="connsiteX4" fmla="*/ 0 w 3556705"/>
              <a:gd name="connsiteY4" fmla="*/ 0 h 21340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56705" h="2134023">
                <a:moveTo>
                  <a:pt x="0" y="0"/>
                </a:moveTo>
                <a:lnTo>
                  <a:pt x="3556705" y="0"/>
                </a:lnTo>
                <a:lnTo>
                  <a:pt x="3556705" y="2134023"/>
                </a:lnTo>
                <a:lnTo>
                  <a:pt x="0" y="2134023"/>
                </a:lnTo>
                <a:lnTo>
                  <a:pt x="0" y="0"/>
                </a:lnTo>
                <a:close/>
              </a:path>
            </a:pathLst>
          </a:custGeom>
          <a:solidFill>
            <a:srgbClr val="FFFFFF"/>
          </a:solidFill>
          <a:ln>
            <a:solidFill>
              <a:srgbClr val="6B8F71"/>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83820" tIns="83820" rIns="83820" bIns="83820" numCol="1" spcCol="1270" anchor="t" anchorCtr="0">
            <a:noAutofit/>
          </a:bodyPr>
          <a:lstStyle/>
          <a:p>
            <a:pPr marL="0" lvl="0" indent="0" algn="ctr" defTabSz="977900">
              <a:lnSpc>
                <a:spcPct val="90000"/>
              </a:lnSpc>
              <a:spcBef>
                <a:spcPct val="0"/>
              </a:spcBef>
              <a:spcAft>
                <a:spcPct val="35000"/>
              </a:spcAft>
              <a:buNone/>
            </a:pPr>
            <a:r>
              <a:rPr lang="en-US" sz="2000" b="1" kern="1200">
                <a:solidFill>
                  <a:schemeClr val="tx1"/>
                </a:solidFill>
              </a:rPr>
              <a:t>Content Type</a:t>
            </a:r>
          </a:p>
          <a:p>
            <a:pPr marL="171450" lvl="1" indent="-171450" algn="l" defTabSz="755650" rtl="0">
              <a:lnSpc>
                <a:spcPct val="90000"/>
              </a:lnSpc>
              <a:spcBef>
                <a:spcPct val="0"/>
              </a:spcBef>
              <a:spcAft>
                <a:spcPct val="15000"/>
              </a:spcAft>
              <a:buChar char="•"/>
            </a:pPr>
            <a:r>
              <a:rPr lang="en-US" sz="2000" kern="1200">
                <a:solidFill>
                  <a:schemeClr val="tx1"/>
                </a:solidFill>
                <a:latin typeface="Verdana"/>
              </a:rPr>
              <a:t>Original research </a:t>
            </a:r>
            <a:endParaRPr lang="en-US" sz="2000" kern="1200">
              <a:solidFill>
                <a:schemeClr val="tx1"/>
              </a:solidFill>
            </a:endParaRPr>
          </a:p>
          <a:p>
            <a:pPr marL="171450" lvl="1" indent="-171450" algn="l" defTabSz="755650">
              <a:lnSpc>
                <a:spcPct val="90000"/>
              </a:lnSpc>
              <a:spcBef>
                <a:spcPct val="0"/>
              </a:spcBef>
              <a:spcAft>
                <a:spcPct val="15000"/>
              </a:spcAft>
              <a:buChar char="•"/>
            </a:pPr>
            <a:r>
              <a:rPr lang="en-US" sz="2000" kern="1200">
                <a:solidFill>
                  <a:schemeClr val="tx1"/>
                </a:solidFill>
              </a:rPr>
              <a:t>Review</a:t>
            </a:r>
          </a:p>
          <a:p>
            <a:pPr marL="171450" lvl="1" indent="-171450" algn="l" defTabSz="755650">
              <a:lnSpc>
                <a:spcPct val="90000"/>
              </a:lnSpc>
              <a:spcBef>
                <a:spcPct val="0"/>
              </a:spcBef>
              <a:spcAft>
                <a:spcPct val="15000"/>
              </a:spcAft>
              <a:buChar char="•"/>
            </a:pPr>
            <a:r>
              <a:rPr lang="en-US" sz="2000" kern="1200">
                <a:solidFill>
                  <a:schemeClr val="tx1"/>
                </a:solidFill>
              </a:rPr>
              <a:t>Case reports</a:t>
            </a:r>
          </a:p>
          <a:p>
            <a:pPr marL="171450" lvl="1" indent="-171450" algn="l" defTabSz="755650">
              <a:lnSpc>
                <a:spcPct val="90000"/>
              </a:lnSpc>
              <a:spcBef>
                <a:spcPct val="0"/>
              </a:spcBef>
              <a:spcAft>
                <a:spcPct val="15000"/>
              </a:spcAft>
              <a:buChar char="•"/>
            </a:pPr>
            <a:r>
              <a:rPr lang="en-US" sz="2000" kern="1200">
                <a:solidFill>
                  <a:schemeClr val="tx1"/>
                </a:solidFill>
              </a:rPr>
              <a:t>Data</a:t>
            </a:r>
          </a:p>
        </p:txBody>
      </p:sp>
      <p:sp>
        <p:nvSpPr>
          <p:cNvPr id="4" name="Freeform: Shape 3">
            <a:extLst>
              <a:ext uri="{FF2B5EF4-FFF2-40B4-BE49-F238E27FC236}">
                <a16:creationId xmlns:a16="http://schemas.microsoft.com/office/drawing/2014/main" id="{CC4AD659-6A87-95E8-27CB-67474D7F7892}"/>
              </a:ext>
            </a:extLst>
          </p:cNvPr>
          <p:cNvSpPr/>
          <p:nvPr/>
        </p:nvSpPr>
        <p:spPr>
          <a:xfrm>
            <a:off x="8215791" y="1700024"/>
            <a:ext cx="3556705" cy="2134023"/>
          </a:xfrm>
          <a:custGeom>
            <a:avLst/>
            <a:gdLst>
              <a:gd name="connsiteX0" fmla="*/ 0 w 3556705"/>
              <a:gd name="connsiteY0" fmla="*/ 0 h 2134023"/>
              <a:gd name="connsiteX1" fmla="*/ 3556705 w 3556705"/>
              <a:gd name="connsiteY1" fmla="*/ 0 h 2134023"/>
              <a:gd name="connsiteX2" fmla="*/ 3556705 w 3556705"/>
              <a:gd name="connsiteY2" fmla="*/ 2134023 h 2134023"/>
              <a:gd name="connsiteX3" fmla="*/ 0 w 3556705"/>
              <a:gd name="connsiteY3" fmla="*/ 2134023 h 2134023"/>
              <a:gd name="connsiteX4" fmla="*/ 0 w 3556705"/>
              <a:gd name="connsiteY4" fmla="*/ 0 h 21340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56705" h="2134023">
                <a:moveTo>
                  <a:pt x="0" y="0"/>
                </a:moveTo>
                <a:lnTo>
                  <a:pt x="3556705" y="0"/>
                </a:lnTo>
                <a:lnTo>
                  <a:pt x="3556705" y="2134023"/>
                </a:lnTo>
                <a:lnTo>
                  <a:pt x="0" y="2134023"/>
                </a:lnTo>
                <a:lnTo>
                  <a:pt x="0" y="0"/>
                </a:lnTo>
                <a:close/>
              </a:path>
            </a:pathLst>
          </a:custGeom>
          <a:solidFill>
            <a:srgbClr val="FFFFFF"/>
          </a:solidFill>
          <a:ln>
            <a:solidFill>
              <a:srgbClr val="6B8F71"/>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83820" tIns="83820" rIns="83820" bIns="83820" numCol="1" spcCol="1270" anchor="t" anchorCtr="0">
            <a:noAutofit/>
          </a:bodyPr>
          <a:lstStyle/>
          <a:p>
            <a:pPr marL="0" lvl="0" indent="0" algn="ctr" defTabSz="977900">
              <a:lnSpc>
                <a:spcPct val="90000"/>
              </a:lnSpc>
              <a:spcBef>
                <a:spcPct val="0"/>
              </a:spcBef>
              <a:spcAft>
                <a:spcPct val="35000"/>
              </a:spcAft>
              <a:buNone/>
            </a:pPr>
            <a:r>
              <a:rPr lang="en-US" sz="2000" b="1" dirty="0">
                <a:solidFill>
                  <a:schemeClr val="tx1"/>
                </a:solidFill>
              </a:rPr>
              <a:t>Processes and Policies</a:t>
            </a:r>
            <a:endParaRPr lang="en-US" sz="2000" b="1" kern="1200" dirty="0">
              <a:solidFill>
                <a:schemeClr val="tx1"/>
              </a:solidFill>
            </a:endParaRPr>
          </a:p>
          <a:p>
            <a:pPr marL="171450" lvl="1" indent="-171450" algn="l" defTabSz="755650">
              <a:lnSpc>
                <a:spcPct val="90000"/>
              </a:lnSpc>
              <a:spcBef>
                <a:spcPct val="0"/>
              </a:spcBef>
              <a:spcAft>
                <a:spcPct val="15000"/>
              </a:spcAft>
              <a:buChar char="•"/>
            </a:pPr>
            <a:r>
              <a:rPr lang="en-US" kern="1200" dirty="0">
                <a:solidFill>
                  <a:schemeClr val="tx1"/>
                </a:solidFill>
              </a:rPr>
              <a:t>Good editorial quality</a:t>
            </a:r>
          </a:p>
          <a:p>
            <a:pPr marL="171450" lvl="1" indent="-171450" algn="l" defTabSz="755650">
              <a:lnSpc>
                <a:spcPct val="90000"/>
              </a:lnSpc>
              <a:spcBef>
                <a:spcPct val="0"/>
              </a:spcBef>
              <a:spcAft>
                <a:spcPct val="15000"/>
              </a:spcAft>
              <a:buChar char="•"/>
            </a:pPr>
            <a:r>
              <a:rPr lang="en-US" kern="1200" dirty="0">
                <a:solidFill>
                  <a:schemeClr val="tx1"/>
                </a:solidFill>
              </a:rPr>
              <a:t>Evidence of scientific rigor</a:t>
            </a:r>
          </a:p>
          <a:p>
            <a:pPr marL="171450" lvl="1" indent="-171450" algn="l" defTabSz="755650">
              <a:lnSpc>
                <a:spcPct val="90000"/>
              </a:lnSpc>
              <a:spcBef>
                <a:spcPct val="0"/>
              </a:spcBef>
              <a:spcAft>
                <a:spcPct val="15000"/>
              </a:spcAft>
              <a:buChar char="•"/>
            </a:pPr>
            <a:r>
              <a:rPr lang="en-US" dirty="0">
                <a:solidFill>
                  <a:schemeClr val="tx1"/>
                </a:solidFill>
              </a:rPr>
              <a:t>Editorial independence</a:t>
            </a:r>
          </a:p>
          <a:p>
            <a:pPr marL="171450" lvl="1" indent="-171450" algn="l" defTabSz="755650">
              <a:lnSpc>
                <a:spcPct val="90000"/>
              </a:lnSpc>
              <a:spcBef>
                <a:spcPct val="0"/>
              </a:spcBef>
              <a:spcAft>
                <a:spcPct val="15000"/>
              </a:spcAft>
              <a:buChar char="•"/>
            </a:pPr>
            <a:r>
              <a:rPr lang="en-US" kern="1200" dirty="0">
                <a:solidFill>
                  <a:schemeClr val="tx1"/>
                </a:solidFill>
              </a:rPr>
              <a:t>Authorship diversity</a:t>
            </a:r>
          </a:p>
          <a:p>
            <a:pPr marL="171450" lvl="1" indent="-171450" algn="l" defTabSz="755650">
              <a:lnSpc>
                <a:spcPct val="90000"/>
              </a:lnSpc>
              <a:spcBef>
                <a:spcPct val="0"/>
              </a:spcBef>
              <a:spcAft>
                <a:spcPct val="15000"/>
              </a:spcAft>
              <a:buChar char="•"/>
            </a:pPr>
            <a:r>
              <a:rPr lang="en-US" kern="1200" dirty="0">
                <a:solidFill>
                  <a:schemeClr val="tx1"/>
                </a:solidFill>
              </a:rPr>
              <a:t>Objectivity, credibility, scientific quality</a:t>
            </a:r>
          </a:p>
          <a:p>
            <a:pPr marL="171450" lvl="1" indent="-171450" algn="l" defTabSz="755650">
              <a:lnSpc>
                <a:spcPct val="90000"/>
              </a:lnSpc>
              <a:spcBef>
                <a:spcPct val="0"/>
              </a:spcBef>
              <a:spcAft>
                <a:spcPct val="15000"/>
              </a:spcAft>
              <a:buChar char="•"/>
            </a:pPr>
            <a:endParaRPr lang="en-US" sz="2000" kern="1200" dirty="0">
              <a:solidFill>
                <a:schemeClr val="tx1"/>
              </a:solidFill>
            </a:endParaRPr>
          </a:p>
        </p:txBody>
      </p:sp>
      <p:sp>
        <p:nvSpPr>
          <p:cNvPr id="5" name="Freeform: Shape 4">
            <a:extLst>
              <a:ext uri="{FF2B5EF4-FFF2-40B4-BE49-F238E27FC236}">
                <a16:creationId xmlns:a16="http://schemas.microsoft.com/office/drawing/2014/main" id="{BC8EB481-521E-C489-C6A9-2803994F3700}"/>
              </a:ext>
            </a:extLst>
          </p:cNvPr>
          <p:cNvSpPr/>
          <p:nvPr/>
        </p:nvSpPr>
        <p:spPr>
          <a:xfrm>
            <a:off x="8215791" y="3885329"/>
            <a:ext cx="3556705" cy="1553368"/>
          </a:xfrm>
          <a:custGeom>
            <a:avLst/>
            <a:gdLst>
              <a:gd name="connsiteX0" fmla="*/ 0 w 3556705"/>
              <a:gd name="connsiteY0" fmla="*/ 0 h 2134023"/>
              <a:gd name="connsiteX1" fmla="*/ 3556705 w 3556705"/>
              <a:gd name="connsiteY1" fmla="*/ 0 h 2134023"/>
              <a:gd name="connsiteX2" fmla="*/ 3556705 w 3556705"/>
              <a:gd name="connsiteY2" fmla="*/ 2134023 h 2134023"/>
              <a:gd name="connsiteX3" fmla="*/ 0 w 3556705"/>
              <a:gd name="connsiteY3" fmla="*/ 2134023 h 2134023"/>
              <a:gd name="connsiteX4" fmla="*/ 0 w 3556705"/>
              <a:gd name="connsiteY4" fmla="*/ 0 h 21340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56705" h="2134023">
                <a:moveTo>
                  <a:pt x="0" y="0"/>
                </a:moveTo>
                <a:lnTo>
                  <a:pt x="3556705" y="0"/>
                </a:lnTo>
                <a:lnTo>
                  <a:pt x="3556705" y="2134023"/>
                </a:lnTo>
                <a:lnTo>
                  <a:pt x="0" y="2134023"/>
                </a:lnTo>
                <a:lnTo>
                  <a:pt x="0" y="0"/>
                </a:lnTo>
                <a:close/>
              </a:path>
            </a:pathLst>
          </a:custGeom>
          <a:solidFill>
            <a:srgbClr val="FFFFFF"/>
          </a:solidFill>
          <a:ln>
            <a:solidFill>
              <a:srgbClr val="6B8F71"/>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83820" tIns="83820" rIns="83820" bIns="83820" numCol="1" spcCol="1270" anchor="t" anchorCtr="0">
            <a:noAutofit/>
          </a:bodyPr>
          <a:lstStyle/>
          <a:p>
            <a:pPr marL="0" lvl="0" indent="0" algn="ctr" defTabSz="977900">
              <a:lnSpc>
                <a:spcPct val="90000"/>
              </a:lnSpc>
              <a:spcBef>
                <a:spcPct val="0"/>
              </a:spcBef>
              <a:spcAft>
                <a:spcPct val="35000"/>
              </a:spcAft>
              <a:buNone/>
            </a:pPr>
            <a:r>
              <a:rPr lang="en-US" b="1" dirty="0">
                <a:solidFill>
                  <a:schemeClr val="tx1"/>
                </a:solidFill>
              </a:rPr>
              <a:t>Publishing Organizations</a:t>
            </a:r>
          </a:p>
          <a:p>
            <a:pPr marL="0" lvl="0" indent="0" defTabSz="977900">
              <a:lnSpc>
                <a:spcPct val="90000"/>
              </a:lnSpc>
              <a:spcBef>
                <a:spcPct val="0"/>
              </a:spcBef>
              <a:spcAft>
                <a:spcPct val="35000"/>
              </a:spcAft>
              <a:buNone/>
            </a:pPr>
            <a:r>
              <a:rPr lang="en-US" sz="2000" kern="1200" dirty="0">
                <a:solidFill>
                  <a:schemeClr val="tx1"/>
                </a:solidFill>
              </a:rPr>
              <a:t>COPE		CSE</a:t>
            </a:r>
          </a:p>
          <a:p>
            <a:pPr marL="0" lvl="0" indent="0" defTabSz="977900">
              <a:lnSpc>
                <a:spcPct val="90000"/>
              </a:lnSpc>
              <a:spcBef>
                <a:spcPct val="0"/>
              </a:spcBef>
              <a:spcAft>
                <a:spcPct val="35000"/>
              </a:spcAft>
              <a:buNone/>
            </a:pPr>
            <a:r>
              <a:rPr lang="en-US" sz="2000" dirty="0">
                <a:solidFill>
                  <a:schemeClr val="tx1"/>
                </a:solidFill>
              </a:rPr>
              <a:t>ICMJE		NISO</a:t>
            </a:r>
            <a:endParaRPr lang="en-US" sz="2000" kern="1200" dirty="0">
              <a:solidFill>
                <a:schemeClr val="tx1"/>
              </a:solidFill>
            </a:endParaRPr>
          </a:p>
        </p:txBody>
      </p:sp>
      <p:sp>
        <p:nvSpPr>
          <p:cNvPr id="13" name="Freeform: Shape 12">
            <a:extLst>
              <a:ext uri="{FF2B5EF4-FFF2-40B4-BE49-F238E27FC236}">
                <a16:creationId xmlns:a16="http://schemas.microsoft.com/office/drawing/2014/main" id="{B7B62C64-4465-4A30-6EA5-60AADE604C1E}"/>
              </a:ext>
            </a:extLst>
          </p:cNvPr>
          <p:cNvSpPr/>
          <p:nvPr/>
        </p:nvSpPr>
        <p:spPr>
          <a:xfrm>
            <a:off x="419501" y="4169382"/>
            <a:ext cx="7454851" cy="1553368"/>
          </a:xfrm>
          <a:custGeom>
            <a:avLst/>
            <a:gdLst>
              <a:gd name="connsiteX0" fmla="*/ 0 w 3556705"/>
              <a:gd name="connsiteY0" fmla="*/ 0 h 2134023"/>
              <a:gd name="connsiteX1" fmla="*/ 3556705 w 3556705"/>
              <a:gd name="connsiteY1" fmla="*/ 0 h 2134023"/>
              <a:gd name="connsiteX2" fmla="*/ 3556705 w 3556705"/>
              <a:gd name="connsiteY2" fmla="*/ 2134023 h 2134023"/>
              <a:gd name="connsiteX3" fmla="*/ 0 w 3556705"/>
              <a:gd name="connsiteY3" fmla="*/ 2134023 h 2134023"/>
              <a:gd name="connsiteX4" fmla="*/ 0 w 3556705"/>
              <a:gd name="connsiteY4" fmla="*/ 0 h 21340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56705" h="2134023">
                <a:moveTo>
                  <a:pt x="0" y="0"/>
                </a:moveTo>
                <a:lnTo>
                  <a:pt x="3556705" y="0"/>
                </a:lnTo>
                <a:lnTo>
                  <a:pt x="3556705" y="2134023"/>
                </a:lnTo>
                <a:lnTo>
                  <a:pt x="0" y="2134023"/>
                </a:lnTo>
                <a:lnTo>
                  <a:pt x="0" y="0"/>
                </a:lnTo>
                <a:close/>
              </a:path>
            </a:pathLst>
          </a:custGeom>
          <a:noFill/>
          <a:ln w="57150">
            <a:solidFill>
              <a:schemeClr val="accent2"/>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000" b="1" kern="1200">
                <a:solidFill>
                  <a:sysClr val="windowText" lastClr="000000"/>
                </a:solidFill>
              </a:rPr>
              <a:t>Best Practices</a:t>
            </a:r>
          </a:p>
          <a:p>
            <a:pPr marL="171450" lvl="1" indent="-171450" algn="l" defTabSz="755650">
              <a:lnSpc>
                <a:spcPct val="90000"/>
              </a:lnSpc>
              <a:spcBef>
                <a:spcPct val="0"/>
              </a:spcBef>
              <a:spcAft>
                <a:spcPct val="15000"/>
              </a:spcAft>
              <a:buChar char="•"/>
            </a:pPr>
            <a:r>
              <a:rPr lang="en-US" sz="2000" kern="1200">
                <a:solidFill>
                  <a:sysClr val="windowText" lastClr="000000"/>
                </a:solidFill>
              </a:rPr>
              <a:t>Well-defined methods for selecting articles</a:t>
            </a:r>
          </a:p>
          <a:p>
            <a:pPr marL="171450" lvl="1" indent="-171450" algn="l" defTabSz="755650">
              <a:lnSpc>
                <a:spcPct val="90000"/>
              </a:lnSpc>
              <a:spcBef>
                <a:spcPct val="0"/>
              </a:spcBef>
              <a:spcAft>
                <a:spcPct val="15000"/>
              </a:spcAft>
              <a:buChar char="•"/>
            </a:pPr>
            <a:r>
              <a:rPr lang="en-US" sz="2000" kern="1200">
                <a:solidFill>
                  <a:sysClr val="windowText" lastClr="000000"/>
                </a:solidFill>
              </a:rPr>
              <a:t>Transparent peer review process</a:t>
            </a:r>
          </a:p>
          <a:p>
            <a:pPr marL="171450" lvl="1" indent="-171450" algn="l" defTabSz="755650">
              <a:lnSpc>
                <a:spcPct val="90000"/>
              </a:lnSpc>
              <a:spcBef>
                <a:spcPct val="0"/>
              </a:spcBef>
              <a:spcAft>
                <a:spcPct val="15000"/>
              </a:spcAft>
              <a:buChar char="•"/>
            </a:pPr>
            <a:r>
              <a:rPr lang="en-US" sz="2000" kern="1200">
                <a:solidFill>
                  <a:sysClr val="windowText" lastClr="000000"/>
                </a:solidFill>
              </a:rPr>
              <a:t>Author and editor conflicts of interest policies</a:t>
            </a:r>
          </a:p>
        </p:txBody>
      </p:sp>
    </p:spTree>
    <p:custDataLst>
      <p:tags r:id="rId1"/>
    </p:custDataLst>
    <p:extLst>
      <p:ext uri="{BB962C8B-B14F-4D97-AF65-F5344CB8AC3E}">
        <p14:creationId xmlns:p14="http://schemas.microsoft.com/office/powerpoint/2010/main" val="32838466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6AB844-9E6B-4EA0-579B-49AF87887B8B}"/>
              </a:ext>
            </a:extLst>
          </p:cNvPr>
          <p:cNvSpPr>
            <a:spLocks noGrp="1"/>
          </p:cNvSpPr>
          <p:nvPr>
            <p:ph type="title"/>
          </p:nvPr>
        </p:nvSpPr>
        <p:spPr/>
        <p:txBody>
          <a:bodyPr>
            <a:normAutofit fontScale="90000"/>
          </a:bodyPr>
          <a:lstStyle/>
          <a:p>
            <a:r>
              <a:rPr lang="en-US" dirty="0"/>
              <a:t>Two Journal Literature Databases in PubMed</a:t>
            </a:r>
          </a:p>
        </p:txBody>
      </p:sp>
      <p:sp>
        <p:nvSpPr>
          <p:cNvPr id="3" name="Content Placeholder 2">
            <a:extLst>
              <a:ext uri="{FF2B5EF4-FFF2-40B4-BE49-F238E27FC236}">
                <a16:creationId xmlns:a16="http://schemas.microsoft.com/office/drawing/2014/main" id="{75C4C0A0-A892-780C-9FBC-ECA71886630F}"/>
              </a:ext>
            </a:extLst>
          </p:cNvPr>
          <p:cNvSpPr>
            <a:spLocks noGrp="1"/>
          </p:cNvSpPr>
          <p:nvPr>
            <p:ph idx="1"/>
          </p:nvPr>
        </p:nvSpPr>
        <p:spPr/>
        <p:txBody>
          <a:bodyPr/>
          <a:lstStyle/>
          <a:p>
            <a:pPr marL="514350" marR="0" lvl="0" indent="-514350" algn="l" defTabSz="914400" rtl="0" eaLnBrk="1" fontAlgn="base" latinLnBrk="0" hangingPunct="1">
              <a:lnSpc>
                <a:spcPct val="100000"/>
              </a:lnSpc>
              <a:spcBef>
                <a:spcPts val="0"/>
              </a:spcBef>
              <a:spcAft>
                <a:spcPts val="0"/>
              </a:spcAft>
              <a:buClrTx/>
              <a:buSzTx/>
              <a:buFont typeface="+mj-lt"/>
              <a:buAutoNum type="arabicPeriod"/>
              <a:tabLst/>
              <a:defRPr/>
            </a:pPr>
            <a:r>
              <a:rPr lang="en-US" sz="3200" dirty="0"/>
              <a:t>MEDLINE is the largest component of PubMed. </a:t>
            </a:r>
          </a:p>
          <a:p>
            <a:pPr marL="914400" lvl="1" indent="-514350" fontAlgn="base">
              <a:spcBef>
                <a:spcPts val="0"/>
              </a:spcBef>
              <a:buFont typeface="Wingdings" panose="05000000000000000000" pitchFamily="2" charset="2"/>
              <a:buChar char="§"/>
              <a:defRPr/>
            </a:pPr>
            <a:r>
              <a:rPr lang="en-US" dirty="0"/>
              <a:t>Currently contains more than 31 million citations</a:t>
            </a:r>
          </a:p>
          <a:p>
            <a:pPr marL="914400" lvl="1" indent="-514350" fontAlgn="base">
              <a:spcBef>
                <a:spcPts val="0"/>
              </a:spcBef>
              <a:buFont typeface="Wingdings" panose="05000000000000000000" pitchFamily="2" charset="2"/>
              <a:buChar char="§"/>
              <a:defRPr/>
            </a:pPr>
            <a:r>
              <a:rPr lang="en-US" dirty="0"/>
              <a:t>More than 5,200 journals published worldwide. </a:t>
            </a:r>
            <a:br>
              <a:rPr lang="en-US" dirty="0"/>
            </a:br>
            <a:br>
              <a:rPr lang="en-US" dirty="0"/>
            </a:br>
            <a:endParaRPr lang="en-US" dirty="0"/>
          </a:p>
          <a:p>
            <a:pPr marL="514350" marR="0" lvl="0" indent="-514350" algn="l" defTabSz="914400" rtl="0" eaLnBrk="1" fontAlgn="base" latinLnBrk="0" hangingPunct="1">
              <a:lnSpc>
                <a:spcPct val="100000"/>
              </a:lnSpc>
              <a:spcBef>
                <a:spcPts val="0"/>
              </a:spcBef>
              <a:spcAft>
                <a:spcPts val="0"/>
              </a:spcAft>
              <a:buClrTx/>
              <a:buSzTx/>
              <a:buFont typeface="+mj-lt"/>
              <a:buAutoNum type="arabicPeriod"/>
              <a:tabLst/>
              <a:defRPr/>
            </a:pPr>
            <a:r>
              <a:rPr lang="en-US" sz="3200" dirty="0">
                <a:cs typeface="Calibri"/>
              </a:rPr>
              <a:t>PMC full-text journals</a:t>
            </a:r>
            <a:endParaRPr lang="en-US" dirty="0">
              <a:cs typeface="Calibri"/>
            </a:endParaRPr>
          </a:p>
          <a:p>
            <a:pPr marL="914400" lvl="1" indent="-514350" fontAlgn="base">
              <a:spcBef>
                <a:spcPts val="0"/>
              </a:spcBef>
              <a:buFont typeface="Wingdings" panose="05000000000000000000" pitchFamily="2" charset="2"/>
              <a:buChar char="§"/>
              <a:defRPr/>
            </a:pPr>
            <a:r>
              <a:rPr lang="en-US" dirty="0">
                <a:cs typeface="Calibri"/>
              </a:rPr>
              <a:t>Over 3200 journals</a:t>
            </a:r>
          </a:p>
          <a:p>
            <a:pPr marL="914400" lvl="1" indent="-514350" fontAlgn="base">
              <a:spcBef>
                <a:spcPts val="0"/>
              </a:spcBef>
              <a:buFont typeface="Wingdings" panose="05000000000000000000" pitchFamily="2" charset="2"/>
              <a:buChar char="§"/>
              <a:defRPr/>
            </a:pPr>
            <a:r>
              <a:rPr lang="en-US" dirty="0">
                <a:cs typeface="Calibri"/>
              </a:rPr>
              <a:t>Almost 8 million citations in PubMed.</a:t>
            </a:r>
          </a:p>
          <a:p>
            <a:pPr marL="0" indent="0">
              <a:buNone/>
            </a:pPr>
            <a:endParaRPr lang="en-US" dirty="0"/>
          </a:p>
        </p:txBody>
      </p:sp>
      <p:sp>
        <p:nvSpPr>
          <p:cNvPr id="4" name="Slide Number Placeholder 3">
            <a:extLst>
              <a:ext uri="{FF2B5EF4-FFF2-40B4-BE49-F238E27FC236}">
                <a16:creationId xmlns:a16="http://schemas.microsoft.com/office/drawing/2014/main" id="{D9B5642F-8F51-B392-F161-B6F54BC74D87}"/>
              </a:ext>
            </a:extLst>
          </p:cNvPr>
          <p:cNvSpPr>
            <a:spLocks noGrp="1"/>
          </p:cNvSpPr>
          <p:nvPr>
            <p:ph type="sldNum" sz="quarter" idx="10"/>
          </p:nvPr>
        </p:nvSpPr>
        <p:spPr/>
        <p:txBody>
          <a:bodyPr/>
          <a:lstStyle/>
          <a:p>
            <a:fld id="{0CD6EC8B-9E95-4567-92FB-64514F577C9E}" type="slidenum">
              <a:rPr lang="en-US" smtClean="0"/>
              <a:pPr/>
              <a:t>15</a:t>
            </a:fld>
            <a:endParaRPr lang="en-US"/>
          </a:p>
        </p:txBody>
      </p:sp>
    </p:spTree>
    <p:extLst>
      <p:ext uri="{BB962C8B-B14F-4D97-AF65-F5344CB8AC3E}">
        <p14:creationId xmlns:p14="http://schemas.microsoft.com/office/powerpoint/2010/main" val="19145584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E3A731-69AA-C39A-1DA2-3D9944B0BB65}"/>
              </a:ext>
            </a:extLst>
          </p:cNvPr>
          <p:cNvSpPr>
            <a:spLocks noGrp="1"/>
          </p:cNvSpPr>
          <p:nvPr>
            <p:ph type="title"/>
          </p:nvPr>
        </p:nvSpPr>
        <p:spPr/>
        <p:txBody>
          <a:bodyPr/>
          <a:lstStyle/>
          <a:p>
            <a:r>
              <a:rPr lang="en-US" dirty="0">
                <a:latin typeface="Verdana"/>
                <a:ea typeface="Verdana"/>
              </a:rPr>
              <a:t>MEDLINE: A History</a:t>
            </a:r>
            <a:endParaRPr lang="en-US" dirty="0"/>
          </a:p>
        </p:txBody>
      </p:sp>
      <p:sp>
        <p:nvSpPr>
          <p:cNvPr id="3" name="Content Placeholder 2">
            <a:extLst>
              <a:ext uri="{FF2B5EF4-FFF2-40B4-BE49-F238E27FC236}">
                <a16:creationId xmlns:a16="http://schemas.microsoft.com/office/drawing/2014/main" id="{D60BC960-CECA-D278-2BF2-402E4F317E4F}"/>
              </a:ext>
            </a:extLst>
          </p:cNvPr>
          <p:cNvSpPr>
            <a:spLocks noGrp="1"/>
          </p:cNvSpPr>
          <p:nvPr>
            <p:ph idx="1"/>
          </p:nvPr>
        </p:nvSpPr>
        <p:spPr/>
        <p:txBody>
          <a:bodyPr/>
          <a:lstStyle/>
          <a:p>
            <a:r>
              <a:rPr lang="en-US" dirty="0"/>
              <a:t>1879: Index Medicus first published</a:t>
            </a:r>
          </a:p>
          <a:p>
            <a:r>
              <a:rPr lang="en-US" dirty="0"/>
              <a:t>1963: MEDLARS launched</a:t>
            </a:r>
          </a:p>
          <a:p>
            <a:r>
              <a:rPr lang="en-US" dirty="0"/>
              <a:t>1971: MEDLINE begins</a:t>
            </a:r>
          </a:p>
          <a:p>
            <a:r>
              <a:rPr lang="en-US" dirty="0"/>
              <a:t>1997: PubMed begins</a:t>
            </a:r>
          </a:p>
          <a:p>
            <a:r>
              <a:rPr lang="en-US" dirty="0"/>
              <a:t>2004: Index Medicus ends</a:t>
            </a:r>
          </a:p>
          <a:p>
            <a:endParaRPr lang="en-US" dirty="0"/>
          </a:p>
        </p:txBody>
      </p:sp>
      <p:sp>
        <p:nvSpPr>
          <p:cNvPr id="4" name="Slide Number Placeholder 3">
            <a:extLst>
              <a:ext uri="{FF2B5EF4-FFF2-40B4-BE49-F238E27FC236}">
                <a16:creationId xmlns:a16="http://schemas.microsoft.com/office/drawing/2014/main" id="{277828D1-4BFE-C394-8205-4D4CC3FAECD7}"/>
              </a:ext>
            </a:extLst>
          </p:cNvPr>
          <p:cNvSpPr>
            <a:spLocks noGrp="1"/>
          </p:cNvSpPr>
          <p:nvPr>
            <p:ph type="sldNum" sz="quarter" idx="10"/>
          </p:nvPr>
        </p:nvSpPr>
        <p:spPr/>
        <p:txBody>
          <a:bodyPr/>
          <a:lstStyle/>
          <a:p>
            <a:fld id="{0CD6EC8B-9E95-4567-92FB-64514F577C9E}" type="slidenum">
              <a:rPr lang="en-US" smtClean="0"/>
              <a:pPr/>
              <a:t>16</a:t>
            </a:fld>
            <a:endParaRPr lang="en-US"/>
          </a:p>
        </p:txBody>
      </p:sp>
    </p:spTree>
    <p:extLst>
      <p:ext uri="{BB962C8B-B14F-4D97-AF65-F5344CB8AC3E}">
        <p14:creationId xmlns:p14="http://schemas.microsoft.com/office/powerpoint/2010/main" val="29588323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F25AEC-154B-4AC0-05DE-C146054A85A5}"/>
              </a:ext>
            </a:extLst>
          </p:cNvPr>
          <p:cNvSpPr>
            <a:spLocks noGrp="1"/>
          </p:cNvSpPr>
          <p:nvPr>
            <p:ph type="title"/>
          </p:nvPr>
        </p:nvSpPr>
        <p:spPr/>
        <p:txBody>
          <a:bodyPr/>
          <a:lstStyle/>
          <a:p>
            <a:r>
              <a:rPr lang="en-US" dirty="0"/>
              <a:t>PMC: A History</a:t>
            </a:r>
          </a:p>
        </p:txBody>
      </p:sp>
      <p:sp>
        <p:nvSpPr>
          <p:cNvPr id="3" name="Content Placeholder 2">
            <a:extLst>
              <a:ext uri="{FF2B5EF4-FFF2-40B4-BE49-F238E27FC236}">
                <a16:creationId xmlns:a16="http://schemas.microsoft.com/office/drawing/2014/main" id="{9AE89B7B-E053-B9B4-4551-10262AF240B5}"/>
              </a:ext>
            </a:extLst>
          </p:cNvPr>
          <p:cNvSpPr>
            <a:spLocks noGrp="1"/>
          </p:cNvSpPr>
          <p:nvPr>
            <p:ph idx="1"/>
          </p:nvPr>
        </p:nvSpPr>
        <p:spPr>
          <a:xfrm>
            <a:off x="261257" y="1600202"/>
            <a:ext cx="11642272" cy="4481570"/>
          </a:xfrm>
        </p:spPr>
        <p:txBody>
          <a:bodyPr/>
          <a:lstStyle/>
          <a:p>
            <a:r>
              <a:rPr lang="en-US" dirty="0"/>
              <a:t>2000: PMC established</a:t>
            </a:r>
          </a:p>
          <a:p>
            <a:r>
              <a:rPr lang="en-US" dirty="0"/>
              <a:t>2005: NIH encourages researchers to submit to PMC</a:t>
            </a:r>
          </a:p>
          <a:p>
            <a:r>
              <a:rPr lang="en-US" dirty="0"/>
              <a:t>2008: NIH Public Access Policy becomes law</a:t>
            </a:r>
          </a:p>
          <a:p>
            <a:r>
              <a:rPr lang="en-US" dirty="0"/>
              <a:t>2013: White House memo expanding public access to new government agencies</a:t>
            </a:r>
          </a:p>
          <a:p>
            <a:r>
              <a:rPr lang="en-US" dirty="0"/>
              <a:t>2022: OSTP expands public access to all tax-payer funded research results</a:t>
            </a:r>
          </a:p>
        </p:txBody>
      </p:sp>
      <p:sp>
        <p:nvSpPr>
          <p:cNvPr id="4" name="Slide Number Placeholder 3">
            <a:extLst>
              <a:ext uri="{FF2B5EF4-FFF2-40B4-BE49-F238E27FC236}">
                <a16:creationId xmlns:a16="http://schemas.microsoft.com/office/drawing/2014/main" id="{A1651AA4-74B4-7A67-7BAE-74C054E644ED}"/>
              </a:ext>
            </a:extLst>
          </p:cNvPr>
          <p:cNvSpPr>
            <a:spLocks noGrp="1"/>
          </p:cNvSpPr>
          <p:nvPr>
            <p:ph type="sldNum" sz="quarter" idx="10"/>
          </p:nvPr>
        </p:nvSpPr>
        <p:spPr/>
        <p:txBody>
          <a:bodyPr/>
          <a:lstStyle/>
          <a:p>
            <a:fld id="{0CD6EC8B-9E95-4567-92FB-64514F577C9E}" type="slidenum">
              <a:rPr lang="en-US" smtClean="0"/>
              <a:pPr/>
              <a:t>17</a:t>
            </a:fld>
            <a:endParaRPr lang="en-US"/>
          </a:p>
        </p:txBody>
      </p:sp>
    </p:spTree>
    <p:extLst>
      <p:ext uri="{BB962C8B-B14F-4D97-AF65-F5344CB8AC3E}">
        <p14:creationId xmlns:p14="http://schemas.microsoft.com/office/powerpoint/2010/main" val="39825029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75C377-CCEE-21B2-1842-8DCC9B98FBB1}"/>
              </a:ext>
            </a:extLst>
          </p:cNvPr>
          <p:cNvSpPr>
            <a:spLocks noGrp="1"/>
          </p:cNvSpPr>
          <p:nvPr>
            <p:ph type="title"/>
          </p:nvPr>
        </p:nvSpPr>
        <p:spPr>
          <a:xfrm>
            <a:off x="181336" y="136524"/>
            <a:ext cx="11829327" cy="1143000"/>
          </a:xfrm>
        </p:spPr>
        <p:txBody>
          <a:bodyPr>
            <a:noAutofit/>
          </a:bodyPr>
          <a:lstStyle/>
          <a:p>
            <a:r>
              <a:rPr lang="en-US" sz="3200" dirty="0">
                <a:cs typeface="Calibri"/>
              </a:rPr>
              <a:t>MEDLINE and PMC distinct purposes and characteristics</a:t>
            </a:r>
            <a:endParaRPr lang="en-US" sz="3200" dirty="0"/>
          </a:p>
        </p:txBody>
      </p:sp>
      <p:graphicFrame>
        <p:nvGraphicFramePr>
          <p:cNvPr id="5" name="Table 5">
            <a:extLst>
              <a:ext uri="{FF2B5EF4-FFF2-40B4-BE49-F238E27FC236}">
                <a16:creationId xmlns:a16="http://schemas.microsoft.com/office/drawing/2014/main" id="{09DA614C-574F-2397-685C-8C7F7C222A47}"/>
              </a:ext>
            </a:extLst>
          </p:cNvPr>
          <p:cNvGraphicFramePr>
            <a:graphicFrameLocks noGrp="1"/>
          </p:cNvGraphicFramePr>
          <p:nvPr>
            <p:ph idx="1"/>
            <p:extLst>
              <p:ext uri="{D42A27DB-BD31-4B8C-83A1-F6EECF244321}">
                <p14:modId xmlns:p14="http://schemas.microsoft.com/office/powerpoint/2010/main" val="3847264275"/>
              </p:ext>
            </p:extLst>
          </p:nvPr>
        </p:nvGraphicFramePr>
        <p:xfrm>
          <a:off x="181335" y="1600200"/>
          <a:ext cx="11829327" cy="2966720"/>
        </p:xfrm>
        <a:graphic>
          <a:graphicData uri="http://schemas.openxmlformats.org/drawingml/2006/table">
            <a:tbl>
              <a:tblPr firstRow="1" bandRow="1">
                <a:tableStyleId>{5C22544A-7EE6-4342-B048-85BDC9FD1C3A}</a:tableStyleId>
              </a:tblPr>
              <a:tblGrid>
                <a:gridCol w="4425389">
                  <a:extLst>
                    <a:ext uri="{9D8B030D-6E8A-4147-A177-3AD203B41FA5}">
                      <a16:colId xmlns:a16="http://schemas.microsoft.com/office/drawing/2014/main" val="2571297288"/>
                    </a:ext>
                  </a:extLst>
                </a:gridCol>
                <a:gridCol w="3657600">
                  <a:extLst>
                    <a:ext uri="{9D8B030D-6E8A-4147-A177-3AD203B41FA5}">
                      <a16:colId xmlns:a16="http://schemas.microsoft.com/office/drawing/2014/main" val="2012055051"/>
                    </a:ext>
                  </a:extLst>
                </a:gridCol>
                <a:gridCol w="3746338">
                  <a:extLst>
                    <a:ext uri="{9D8B030D-6E8A-4147-A177-3AD203B41FA5}">
                      <a16:colId xmlns:a16="http://schemas.microsoft.com/office/drawing/2014/main" val="2312127448"/>
                    </a:ext>
                  </a:extLst>
                </a:gridCol>
              </a:tblGrid>
              <a:tr h="370840">
                <a:tc>
                  <a:txBody>
                    <a:bodyPr/>
                    <a:lstStyle/>
                    <a:p>
                      <a:endParaRPr lang="en-US" dirty="0"/>
                    </a:p>
                  </a:txBody>
                  <a:tcPr/>
                </a:tc>
                <a:tc>
                  <a:txBody>
                    <a:bodyPr/>
                    <a:lstStyle/>
                    <a:p>
                      <a:pPr algn="ctr"/>
                      <a:r>
                        <a:rPr lang="en-US" dirty="0">
                          <a:solidFill>
                            <a:schemeClr val="tx1"/>
                          </a:solidFill>
                        </a:rPr>
                        <a:t>MEDLINE</a:t>
                      </a:r>
                    </a:p>
                  </a:txBody>
                  <a:tcPr/>
                </a:tc>
                <a:tc>
                  <a:txBody>
                    <a:bodyPr/>
                    <a:lstStyle/>
                    <a:p>
                      <a:pPr algn="ctr"/>
                      <a:r>
                        <a:rPr lang="en-US" dirty="0">
                          <a:solidFill>
                            <a:schemeClr val="tx1"/>
                          </a:solidFill>
                        </a:rPr>
                        <a:t>PMC</a:t>
                      </a:r>
                    </a:p>
                  </a:txBody>
                  <a:tcPr/>
                </a:tc>
                <a:extLst>
                  <a:ext uri="{0D108BD9-81ED-4DB2-BD59-A6C34878D82A}">
                    <a16:rowId xmlns:a16="http://schemas.microsoft.com/office/drawing/2014/main" val="3297095397"/>
                  </a:ext>
                </a:extLst>
              </a:tr>
              <a:tr h="370840">
                <a:tc>
                  <a:txBody>
                    <a:bodyPr/>
                    <a:lstStyle/>
                    <a:p>
                      <a:r>
                        <a:rPr lang="en-US" dirty="0"/>
                        <a:t>Types of Content</a:t>
                      </a:r>
                    </a:p>
                  </a:txBody>
                  <a:tcPr/>
                </a:tc>
                <a:tc>
                  <a:txBody>
                    <a:bodyPr/>
                    <a:lstStyle/>
                    <a:p>
                      <a:r>
                        <a:rPr lang="en-US" dirty="0"/>
                        <a:t>Mostly peer-reviewed journals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Mostly peer-reviewed journals</a:t>
                      </a:r>
                    </a:p>
                  </a:txBody>
                  <a:tcPr/>
                </a:tc>
                <a:extLst>
                  <a:ext uri="{0D108BD9-81ED-4DB2-BD59-A6C34878D82A}">
                    <a16:rowId xmlns:a16="http://schemas.microsoft.com/office/drawing/2014/main" val="210386793"/>
                  </a:ext>
                </a:extLst>
              </a:tr>
              <a:tr h="370840">
                <a:tc>
                  <a:txBody>
                    <a:bodyPr/>
                    <a:lstStyle/>
                    <a:p>
                      <a:r>
                        <a:rPr lang="en-US" dirty="0"/>
                        <a:t>Citations searchable in PubMed?</a:t>
                      </a:r>
                    </a:p>
                  </a:txBody>
                  <a:tcPr/>
                </a:tc>
                <a:tc>
                  <a:txBody>
                    <a:bodyPr/>
                    <a:lstStyle/>
                    <a:p>
                      <a:pPr algn="ctr"/>
                      <a:r>
                        <a:rPr lang="en-US" dirty="0"/>
                        <a:t>Yes</a:t>
                      </a:r>
                    </a:p>
                  </a:txBody>
                  <a:tcPr/>
                </a:tc>
                <a:tc>
                  <a:txBody>
                    <a:bodyPr/>
                    <a:lstStyle/>
                    <a:p>
                      <a:pPr algn="ctr"/>
                      <a:r>
                        <a:rPr lang="en-US" dirty="0"/>
                        <a:t>Yes</a:t>
                      </a:r>
                    </a:p>
                  </a:txBody>
                  <a:tcPr/>
                </a:tc>
                <a:extLst>
                  <a:ext uri="{0D108BD9-81ED-4DB2-BD59-A6C34878D82A}">
                    <a16:rowId xmlns:a16="http://schemas.microsoft.com/office/drawing/2014/main" val="1657330245"/>
                  </a:ext>
                </a:extLst>
              </a:tr>
              <a:tr h="370840">
                <a:tc>
                  <a:txBody>
                    <a:bodyPr/>
                    <a:lstStyle/>
                    <a:p>
                      <a:r>
                        <a:rPr lang="en-US" dirty="0"/>
                        <a:t>Indexed with MeSH terms?</a:t>
                      </a:r>
                    </a:p>
                  </a:txBody>
                  <a:tcPr/>
                </a:tc>
                <a:tc>
                  <a:txBody>
                    <a:bodyPr/>
                    <a:lstStyle/>
                    <a:p>
                      <a:pPr algn="ctr"/>
                      <a:r>
                        <a:rPr lang="en-US" dirty="0"/>
                        <a:t>Yes</a:t>
                      </a:r>
                    </a:p>
                  </a:txBody>
                  <a:tcPr/>
                </a:tc>
                <a:tc>
                  <a:txBody>
                    <a:bodyPr/>
                    <a:lstStyle/>
                    <a:p>
                      <a:pPr algn="ctr"/>
                      <a:r>
                        <a:rPr lang="en-US" dirty="0"/>
                        <a:t>No</a:t>
                      </a:r>
                    </a:p>
                  </a:txBody>
                  <a:tcPr/>
                </a:tc>
                <a:extLst>
                  <a:ext uri="{0D108BD9-81ED-4DB2-BD59-A6C34878D82A}">
                    <a16:rowId xmlns:a16="http://schemas.microsoft.com/office/drawing/2014/main" val="3826663314"/>
                  </a:ext>
                </a:extLst>
              </a:tr>
              <a:tr h="370840">
                <a:tc>
                  <a:txBody>
                    <a:bodyPr/>
                    <a:lstStyle/>
                    <a:p>
                      <a:r>
                        <a:rPr lang="en-US" dirty="0"/>
                        <a:t>Full-text content or citation only?</a:t>
                      </a:r>
                    </a:p>
                  </a:txBody>
                  <a:tcPr/>
                </a:tc>
                <a:tc>
                  <a:txBody>
                    <a:bodyPr/>
                    <a:lstStyle/>
                    <a:p>
                      <a:pPr algn="ctr"/>
                      <a:r>
                        <a:rPr lang="en-US" dirty="0"/>
                        <a:t>Citation only</a:t>
                      </a:r>
                    </a:p>
                  </a:txBody>
                  <a:tcPr/>
                </a:tc>
                <a:tc>
                  <a:txBody>
                    <a:bodyPr/>
                    <a:lstStyle/>
                    <a:p>
                      <a:pPr algn="ctr"/>
                      <a:r>
                        <a:rPr lang="en-US" dirty="0"/>
                        <a:t>Full-text</a:t>
                      </a:r>
                    </a:p>
                  </a:txBody>
                  <a:tcPr/>
                </a:tc>
                <a:extLst>
                  <a:ext uri="{0D108BD9-81ED-4DB2-BD59-A6C34878D82A}">
                    <a16:rowId xmlns:a16="http://schemas.microsoft.com/office/drawing/2014/main" val="1188878448"/>
                  </a:ext>
                </a:extLst>
              </a:tr>
              <a:tr h="370840">
                <a:tc>
                  <a:txBody>
                    <a:bodyPr/>
                    <a:lstStyle/>
                    <a:p>
                      <a:r>
                        <a:rPr lang="en-US" dirty="0"/>
                        <a:t>Biomedical focus?</a:t>
                      </a:r>
                    </a:p>
                  </a:txBody>
                  <a:tcPr/>
                </a:tc>
                <a:tc>
                  <a:txBody>
                    <a:bodyPr/>
                    <a:lstStyle/>
                    <a:p>
                      <a:pPr algn="ctr"/>
                      <a:r>
                        <a:rPr lang="en-US" dirty="0"/>
                        <a:t>Yes</a:t>
                      </a:r>
                    </a:p>
                  </a:txBody>
                  <a:tcPr/>
                </a:tc>
                <a:tc>
                  <a:txBody>
                    <a:bodyPr/>
                    <a:lstStyle/>
                    <a:p>
                      <a:pPr algn="ctr"/>
                      <a:r>
                        <a:rPr lang="en-US" dirty="0"/>
                        <a:t>Yes</a:t>
                      </a:r>
                    </a:p>
                  </a:txBody>
                  <a:tcPr/>
                </a:tc>
                <a:extLst>
                  <a:ext uri="{0D108BD9-81ED-4DB2-BD59-A6C34878D82A}">
                    <a16:rowId xmlns:a16="http://schemas.microsoft.com/office/drawing/2014/main" val="2214554203"/>
                  </a:ext>
                </a:extLst>
              </a:tr>
              <a:tr h="370840">
                <a:tc>
                  <a:txBody>
                    <a:bodyPr/>
                    <a:lstStyle/>
                    <a:p>
                      <a:r>
                        <a:rPr lang="en-US" dirty="0"/>
                        <a:t>Year started?</a:t>
                      </a:r>
                    </a:p>
                  </a:txBody>
                  <a:tcPr/>
                </a:tc>
                <a:tc>
                  <a:txBody>
                    <a:bodyPr/>
                    <a:lstStyle/>
                    <a:p>
                      <a:pPr algn="ctr"/>
                      <a:r>
                        <a:rPr lang="en-US" dirty="0"/>
                        <a:t>1971</a:t>
                      </a:r>
                    </a:p>
                  </a:txBody>
                  <a:tcPr/>
                </a:tc>
                <a:tc>
                  <a:txBody>
                    <a:bodyPr/>
                    <a:lstStyle/>
                    <a:p>
                      <a:pPr algn="ctr"/>
                      <a:r>
                        <a:rPr lang="en-US" dirty="0"/>
                        <a:t>2000</a:t>
                      </a:r>
                    </a:p>
                  </a:txBody>
                  <a:tcPr/>
                </a:tc>
                <a:extLst>
                  <a:ext uri="{0D108BD9-81ED-4DB2-BD59-A6C34878D82A}">
                    <a16:rowId xmlns:a16="http://schemas.microsoft.com/office/drawing/2014/main" val="3715898116"/>
                  </a:ext>
                </a:extLst>
              </a:tr>
              <a:tr h="370840">
                <a:tc>
                  <a:txBody>
                    <a:bodyPr/>
                    <a:lstStyle/>
                    <a:p>
                      <a:r>
                        <a:rPr lang="en-US" dirty="0"/>
                        <a:t>Scientific quality evaluation?</a:t>
                      </a:r>
                    </a:p>
                  </a:txBody>
                  <a:tcPr/>
                </a:tc>
                <a:tc>
                  <a:txBody>
                    <a:bodyPr/>
                    <a:lstStyle/>
                    <a:p>
                      <a:pPr algn="ctr"/>
                      <a:r>
                        <a:rPr lang="en-US" dirty="0"/>
                        <a:t>Yes</a:t>
                      </a:r>
                    </a:p>
                  </a:txBody>
                  <a:tcPr/>
                </a:tc>
                <a:tc>
                  <a:txBody>
                    <a:bodyPr/>
                    <a:lstStyle/>
                    <a:p>
                      <a:pPr algn="ctr"/>
                      <a:r>
                        <a:rPr lang="en-US" dirty="0"/>
                        <a:t>Yes</a:t>
                      </a:r>
                    </a:p>
                  </a:txBody>
                  <a:tcPr/>
                </a:tc>
                <a:extLst>
                  <a:ext uri="{0D108BD9-81ED-4DB2-BD59-A6C34878D82A}">
                    <a16:rowId xmlns:a16="http://schemas.microsoft.com/office/drawing/2014/main" val="2417567254"/>
                  </a:ext>
                </a:extLst>
              </a:tr>
            </a:tbl>
          </a:graphicData>
        </a:graphic>
      </p:graphicFrame>
      <p:sp>
        <p:nvSpPr>
          <p:cNvPr id="4" name="Slide Number Placeholder 3">
            <a:extLst>
              <a:ext uri="{FF2B5EF4-FFF2-40B4-BE49-F238E27FC236}">
                <a16:creationId xmlns:a16="http://schemas.microsoft.com/office/drawing/2014/main" id="{B52AA00F-E9D2-2FB2-3612-C1B874AF6CBF}"/>
              </a:ext>
            </a:extLst>
          </p:cNvPr>
          <p:cNvSpPr>
            <a:spLocks noGrp="1"/>
          </p:cNvSpPr>
          <p:nvPr>
            <p:ph type="sldNum" sz="quarter" idx="10"/>
          </p:nvPr>
        </p:nvSpPr>
        <p:spPr/>
        <p:txBody>
          <a:bodyPr/>
          <a:lstStyle/>
          <a:p>
            <a:fld id="{0CD6EC8B-9E95-4567-92FB-64514F577C9E}" type="slidenum">
              <a:rPr lang="en-US" smtClean="0"/>
              <a:pPr/>
              <a:t>18</a:t>
            </a:fld>
            <a:endParaRPr lang="en-US"/>
          </a:p>
        </p:txBody>
      </p:sp>
    </p:spTree>
    <p:extLst>
      <p:ext uri="{BB962C8B-B14F-4D97-AF65-F5344CB8AC3E}">
        <p14:creationId xmlns:p14="http://schemas.microsoft.com/office/powerpoint/2010/main" val="35536017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4300FD-85CA-973E-15D2-1A2D3B6DE035}"/>
              </a:ext>
            </a:extLst>
          </p:cNvPr>
          <p:cNvSpPr>
            <a:spLocks noGrp="1"/>
          </p:cNvSpPr>
          <p:nvPr>
            <p:ph type="title"/>
          </p:nvPr>
        </p:nvSpPr>
        <p:spPr/>
        <p:txBody>
          <a:bodyPr>
            <a:normAutofit fontScale="90000"/>
          </a:bodyPr>
          <a:lstStyle/>
          <a:p>
            <a:r>
              <a:rPr lang="en-US" dirty="0">
                <a:latin typeface="Verdana"/>
                <a:ea typeface="Verdana"/>
              </a:rPr>
              <a:t>Review Process for MEDLINE and PMC: Initial Application Screening</a:t>
            </a:r>
            <a:endParaRPr lang="en-US" dirty="0"/>
          </a:p>
        </p:txBody>
      </p:sp>
      <p:sp>
        <p:nvSpPr>
          <p:cNvPr id="3" name="Content Placeholder 2">
            <a:extLst>
              <a:ext uri="{FF2B5EF4-FFF2-40B4-BE49-F238E27FC236}">
                <a16:creationId xmlns:a16="http://schemas.microsoft.com/office/drawing/2014/main" id="{610F42F5-CC90-5C1B-6545-94CF90237594}"/>
              </a:ext>
            </a:extLst>
          </p:cNvPr>
          <p:cNvSpPr>
            <a:spLocks noGrp="1"/>
          </p:cNvSpPr>
          <p:nvPr>
            <p:ph idx="1"/>
          </p:nvPr>
        </p:nvSpPr>
        <p:spPr>
          <a:xfrm>
            <a:off x="609600" y="2198513"/>
            <a:ext cx="10972800" cy="3321754"/>
          </a:xfrm>
        </p:spPr>
        <p:txBody>
          <a:bodyPr/>
          <a:lstStyle/>
          <a:p>
            <a:pPr marL="514350" indent="-514350">
              <a:buFont typeface="+mj-lt"/>
              <a:buAutoNum type="arabicPeriod"/>
            </a:pPr>
            <a:r>
              <a:rPr lang="en-US" dirty="0"/>
              <a:t>Journal publisher submits application</a:t>
            </a:r>
          </a:p>
          <a:p>
            <a:pPr marL="514350" indent="-514350">
              <a:buFont typeface="+mj-lt"/>
              <a:buAutoNum type="arabicPeriod"/>
            </a:pPr>
            <a:r>
              <a:rPr lang="en-US" b="1" dirty="0"/>
              <a:t>Initial application screening</a:t>
            </a:r>
          </a:p>
          <a:p>
            <a:pPr marL="514350" indent="-514350">
              <a:buFont typeface="+mj-lt"/>
              <a:buAutoNum type="arabicPeriod"/>
            </a:pPr>
            <a:r>
              <a:rPr lang="en-US" dirty="0"/>
              <a:t>Scientific Quality Review</a:t>
            </a:r>
          </a:p>
          <a:p>
            <a:pPr marL="514350" indent="-514350">
              <a:buFont typeface="+mj-lt"/>
              <a:buAutoNum type="arabicPeriod"/>
            </a:pPr>
            <a:r>
              <a:rPr lang="en-US" dirty="0"/>
              <a:t>Technical Requirements</a:t>
            </a:r>
          </a:p>
        </p:txBody>
      </p:sp>
      <p:sp>
        <p:nvSpPr>
          <p:cNvPr id="4" name="Slide Number Placeholder 3">
            <a:extLst>
              <a:ext uri="{FF2B5EF4-FFF2-40B4-BE49-F238E27FC236}">
                <a16:creationId xmlns:a16="http://schemas.microsoft.com/office/drawing/2014/main" id="{B6E47F12-B7F9-07AD-D9FA-421EB6853CE6}"/>
              </a:ext>
            </a:extLst>
          </p:cNvPr>
          <p:cNvSpPr>
            <a:spLocks noGrp="1"/>
          </p:cNvSpPr>
          <p:nvPr>
            <p:ph type="sldNum" sz="quarter" idx="10"/>
          </p:nvPr>
        </p:nvSpPr>
        <p:spPr/>
        <p:txBody>
          <a:bodyPr/>
          <a:lstStyle/>
          <a:p>
            <a:fld id="{0CD6EC8B-9E95-4567-92FB-64514F577C9E}" type="slidenum">
              <a:rPr lang="en-US" smtClean="0"/>
              <a:pPr/>
              <a:t>19</a:t>
            </a:fld>
            <a:endParaRPr lang="en-US"/>
          </a:p>
        </p:txBody>
      </p:sp>
    </p:spTree>
    <p:extLst>
      <p:ext uri="{BB962C8B-B14F-4D97-AF65-F5344CB8AC3E}">
        <p14:creationId xmlns:p14="http://schemas.microsoft.com/office/powerpoint/2010/main" val="14166221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Agenda</a:t>
            </a:r>
          </a:p>
        </p:txBody>
      </p:sp>
      <p:sp>
        <p:nvSpPr>
          <p:cNvPr id="3" name="Content Placeholder 2"/>
          <p:cNvSpPr>
            <a:spLocks noGrp="1"/>
          </p:cNvSpPr>
          <p:nvPr>
            <p:ph idx="1"/>
          </p:nvPr>
        </p:nvSpPr>
        <p:spPr/>
        <p:txBody>
          <a:bodyPr>
            <a:normAutofit/>
          </a:bodyPr>
          <a:lstStyle/>
          <a:p>
            <a:pPr marL="0" indent="0">
              <a:buNone/>
            </a:pPr>
            <a:endParaRPr lang="en-US" sz="2800" dirty="0"/>
          </a:p>
          <a:p>
            <a:pPr marL="514350" indent="-514350">
              <a:buFont typeface="+mj-lt"/>
              <a:buAutoNum type="arabicPeriod"/>
            </a:pPr>
            <a:r>
              <a:rPr lang="en-US" sz="2800" dirty="0"/>
              <a:t>The contents of PubMed</a:t>
            </a:r>
          </a:p>
          <a:p>
            <a:pPr marL="514350" indent="-514350">
              <a:buFont typeface="+mj-lt"/>
              <a:buAutoNum type="arabicPeriod"/>
            </a:pPr>
            <a:r>
              <a:rPr lang="en-US" sz="2800" dirty="0"/>
              <a:t>The current publishing landscape and PubMed</a:t>
            </a:r>
          </a:p>
          <a:p>
            <a:pPr marL="514350" indent="-514350">
              <a:buFont typeface="+mj-lt"/>
              <a:buAutoNum type="arabicPeriod"/>
            </a:pPr>
            <a:r>
              <a:rPr lang="en-US" sz="2800" dirty="0"/>
              <a:t>The National Library of Medicine processes and policies for PubMed content </a:t>
            </a:r>
          </a:p>
          <a:p>
            <a:pPr marL="514350" indent="-514350">
              <a:buFont typeface="+mj-lt"/>
              <a:buAutoNum type="arabicPeriod"/>
            </a:pPr>
            <a:r>
              <a:rPr lang="en-US" sz="2800" dirty="0"/>
              <a:t>Resources for reviewing the quality of journals</a:t>
            </a:r>
          </a:p>
        </p:txBody>
      </p:sp>
      <p:sp>
        <p:nvSpPr>
          <p:cNvPr id="4" name="Slide Number Placeholder 3">
            <a:extLst>
              <a:ext uri="{FF2B5EF4-FFF2-40B4-BE49-F238E27FC236}">
                <a16:creationId xmlns:a16="http://schemas.microsoft.com/office/drawing/2014/main" id="{5195C39F-FD58-554A-BCFE-186EFCA4DFC4}"/>
              </a:ext>
            </a:extLst>
          </p:cNvPr>
          <p:cNvSpPr>
            <a:spLocks noGrp="1"/>
          </p:cNvSpPr>
          <p:nvPr>
            <p:ph type="sldNum" sz="quarter" idx="10"/>
          </p:nvPr>
        </p:nvSpPr>
        <p:spPr/>
        <p:txBody>
          <a:bodyPr/>
          <a:lstStyle/>
          <a:p>
            <a:fld id="{0CD6EC8B-9E95-4567-92FB-64514F577C9E}" type="slidenum">
              <a:rPr lang="en-US" smtClean="0"/>
              <a:pPr/>
              <a:t>2</a:t>
            </a:fld>
            <a:endParaRPr lang="en-US"/>
          </a:p>
        </p:txBody>
      </p:sp>
    </p:spTree>
    <p:extLst>
      <p:ext uri="{BB962C8B-B14F-4D97-AF65-F5344CB8AC3E}">
        <p14:creationId xmlns:p14="http://schemas.microsoft.com/office/powerpoint/2010/main" val="5038425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AD6D01-19A4-5236-20AA-364757414512}"/>
              </a:ext>
            </a:extLst>
          </p:cNvPr>
          <p:cNvSpPr>
            <a:spLocks noGrp="1"/>
          </p:cNvSpPr>
          <p:nvPr>
            <p:ph type="title"/>
          </p:nvPr>
        </p:nvSpPr>
        <p:spPr/>
        <p:txBody>
          <a:bodyPr/>
          <a:lstStyle/>
          <a:p>
            <a:r>
              <a:rPr lang="en-US" dirty="0"/>
              <a:t>Initial Application Screening</a:t>
            </a:r>
          </a:p>
        </p:txBody>
      </p:sp>
      <p:graphicFrame>
        <p:nvGraphicFramePr>
          <p:cNvPr id="5" name="Table 5">
            <a:extLst>
              <a:ext uri="{FF2B5EF4-FFF2-40B4-BE49-F238E27FC236}">
                <a16:creationId xmlns:a16="http://schemas.microsoft.com/office/drawing/2014/main" id="{C3E9BF85-EE9B-D196-1757-26891D91A20A}"/>
              </a:ext>
            </a:extLst>
          </p:cNvPr>
          <p:cNvGraphicFramePr>
            <a:graphicFrameLocks noGrp="1"/>
          </p:cNvGraphicFramePr>
          <p:nvPr>
            <p:ph idx="1"/>
            <p:extLst>
              <p:ext uri="{D42A27DB-BD31-4B8C-83A1-F6EECF244321}">
                <p14:modId xmlns:p14="http://schemas.microsoft.com/office/powerpoint/2010/main" val="3879177158"/>
              </p:ext>
            </p:extLst>
          </p:nvPr>
        </p:nvGraphicFramePr>
        <p:xfrm>
          <a:off x="609600" y="1945640"/>
          <a:ext cx="10972797" cy="1854200"/>
        </p:xfrm>
        <a:graphic>
          <a:graphicData uri="http://schemas.openxmlformats.org/drawingml/2006/table">
            <a:tbl>
              <a:tblPr firstRow="1" bandRow="1">
                <a:tableStyleId>{5C22544A-7EE6-4342-B048-85BDC9FD1C3A}</a:tableStyleId>
              </a:tblPr>
              <a:tblGrid>
                <a:gridCol w="3657599">
                  <a:extLst>
                    <a:ext uri="{9D8B030D-6E8A-4147-A177-3AD203B41FA5}">
                      <a16:colId xmlns:a16="http://schemas.microsoft.com/office/drawing/2014/main" val="621742723"/>
                    </a:ext>
                  </a:extLst>
                </a:gridCol>
                <a:gridCol w="3657599">
                  <a:extLst>
                    <a:ext uri="{9D8B030D-6E8A-4147-A177-3AD203B41FA5}">
                      <a16:colId xmlns:a16="http://schemas.microsoft.com/office/drawing/2014/main" val="205622151"/>
                    </a:ext>
                  </a:extLst>
                </a:gridCol>
                <a:gridCol w="3657599">
                  <a:extLst>
                    <a:ext uri="{9D8B030D-6E8A-4147-A177-3AD203B41FA5}">
                      <a16:colId xmlns:a16="http://schemas.microsoft.com/office/drawing/2014/main" val="3600314221"/>
                    </a:ext>
                  </a:extLst>
                </a:gridCol>
              </a:tblGrid>
              <a:tr h="370840">
                <a:tc>
                  <a:txBody>
                    <a:bodyPr/>
                    <a:lstStyle/>
                    <a:p>
                      <a:pPr algn="ctr"/>
                      <a:r>
                        <a:rPr lang="en-US" dirty="0">
                          <a:solidFill>
                            <a:schemeClr val="tx1"/>
                          </a:solidFill>
                        </a:rPr>
                        <a:t>Requirement</a:t>
                      </a:r>
                    </a:p>
                  </a:txBody>
                  <a:tcPr/>
                </a:tc>
                <a:tc>
                  <a:txBody>
                    <a:bodyPr/>
                    <a:lstStyle/>
                    <a:p>
                      <a:pPr algn="ctr"/>
                      <a:r>
                        <a:rPr lang="en-US" dirty="0">
                          <a:solidFill>
                            <a:schemeClr val="tx1"/>
                          </a:solidFill>
                        </a:rPr>
                        <a:t>MEDLINE</a:t>
                      </a:r>
                    </a:p>
                  </a:txBody>
                  <a:tcPr/>
                </a:tc>
                <a:tc>
                  <a:txBody>
                    <a:bodyPr/>
                    <a:lstStyle/>
                    <a:p>
                      <a:pPr algn="ctr"/>
                      <a:r>
                        <a:rPr lang="en-US" dirty="0">
                          <a:solidFill>
                            <a:schemeClr val="tx1"/>
                          </a:solidFill>
                        </a:rPr>
                        <a:t>PMC</a:t>
                      </a:r>
                    </a:p>
                  </a:txBody>
                  <a:tcPr/>
                </a:tc>
                <a:extLst>
                  <a:ext uri="{0D108BD9-81ED-4DB2-BD59-A6C34878D82A}">
                    <a16:rowId xmlns:a16="http://schemas.microsoft.com/office/drawing/2014/main" val="2701114617"/>
                  </a:ext>
                </a:extLst>
              </a:tr>
              <a:tr h="370840">
                <a:tc>
                  <a:txBody>
                    <a:bodyPr/>
                    <a:lstStyle/>
                    <a:p>
                      <a:pPr algn="ctr"/>
                      <a:r>
                        <a:rPr lang="en-US" dirty="0"/>
                        <a:t>Minimum PR article number</a:t>
                      </a:r>
                    </a:p>
                  </a:txBody>
                  <a:tcPr/>
                </a:tc>
                <a:tc>
                  <a:txBody>
                    <a:bodyPr/>
                    <a:lstStyle/>
                    <a:p>
                      <a:pPr algn="ctr"/>
                      <a:r>
                        <a:rPr lang="en-US" dirty="0"/>
                        <a:t>40</a:t>
                      </a:r>
                    </a:p>
                  </a:txBody>
                  <a:tcPr/>
                </a:tc>
                <a:tc>
                  <a:txBody>
                    <a:bodyPr/>
                    <a:lstStyle/>
                    <a:p>
                      <a:pPr algn="ctr"/>
                      <a:r>
                        <a:rPr lang="en-US" dirty="0"/>
                        <a:t>25</a:t>
                      </a:r>
                    </a:p>
                  </a:txBody>
                  <a:tcPr/>
                </a:tc>
                <a:extLst>
                  <a:ext uri="{0D108BD9-81ED-4DB2-BD59-A6C34878D82A}">
                    <a16:rowId xmlns:a16="http://schemas.microsoft.com/office/drawing/2014/main" val="2746988101"/>
                  </a:ext>
                </a:extLst>
              </a:tr>
              <a:tr h="370840">
                <a:tc>
                  <a:txBody>
                    <a:bodyPr/>
                    <a:lstStyle/>
                    <a:p>
                      <a:pPr algn="ctr"/>
                      <a:r>
                        <a:rPr lang="en-US" dirty="0"/>
                        <a:t>Language Requirements</a:t>
                      </a:r>
                    </a:p>
                  </a:txBody>
                  <a:tcPr/>
                </a:tc>
                <a:tc>
                  <a:txBody>
                    <a:bodyPr/>
                    <a:lstStyle/>
                    <a:p>
                      <a:pPr algn="ctr"/>
                      <a:r>
                        <a:rPr lang="en-US" dirty="0"/>
                        <a:t>English titles and abstracts</a:t>
                      </a:r>
                    </a:p>
                  </a:txBody>
                  <a:tcPr/>
                </a:tc>
                <a:tc>
                  <a:txBody>
                    <a:bodyPr/>
                    <a:lstStyle/>
                    <a:p>
                      <a:pPr algn="ctr"/>
                      <a:r>
                        <a:rPr lang="en-US" dirty="0"/>
                        <a:t>Full-text English or Spanish</a:t>
                      </a:r>
                    </a:p>
                  </a:txBody>
                  <a:tcPr/>
                </a:tc>
                <a:extLst>
                  <a:ext uri="{0D108BD9-81ED-4DB2-BD59-A6C34878D82A}">
                    <a16:rowId xmlns:a16="http://schemas.microsoft.com/office/drawing/2014/main" val="2678074980"/>
                  </a:ext>
                </a:extLst>
              </a:tr>
              <a:tr h="370840">
                <a:tc>
                  <a:txBody>
                    <a:bodyPr/>
                    <a:lstStyle/>
                    <a:p>
                      <a:pPr algn="ctr"/>
                      <a:r>
                        <a:rPr lang="en-US" dirty="0"/>
                        <a:t>Able to provide access</a:t>
                      </a:r>
                    </a:p>
                  </a:txBody>
                  <a:tcPr/>
                </a:tc>
                <a:tc>
                  <a:txBody>
                    <a:bodyPr/>
                    <a:lstStyle/>
                    <a:p>
                      <a:pPr algn="ctr"/>
                      <a:r>
                        <a:rPr lang="en-US" dirty="0"/>
                        <a:t>Yes</a:t>
                      </a:r>
                    </a:p>
                  </a:txBody>
                  <a:tcPr/>
                </a:tc>
                <a:tc>
                  <a:txBody>
                    <a:bodyPr/>
                    <a:lstStyle/>
                    <a:p>
                      <a:pPr algn="ctr"/>
                      <a:r>
                        <a:rPr lang="en-US" dirty="0"/>
                        <a:t>Yes</a:t>
                      </a:r>
                    </a:p>
                  </a:txBody>
                  <a:tcPr/>
                </a:tc>
                <a:extLst>
                  <a:ext uri="{0D108BD9-81ED-4DB2-BD59-A6C34878D82A}">
                    <a16:rowId xmlns:a16="http://schemas.microsoft.com/office/drawing/2014/main" val="1649025994"/>
                  </a:ext>
                </a:extLst>
              </a:tr>
              <a:tr h="370840">
                <a:tc>
                  <a:txBody>
                    <a:bodyPr/>
                    <a:lstStyle/>
                    <a:p>
                      <a:pPr algn="ctr"/>
                      <a:r>
                        <a:rPr lang="en-US" dirty="0"/>
                        <a:t>Minimum time publishing</a:t>
                      </a:r>
                    </a:p>
                  </a:txBody>
                  <a:tcPr/>
                </a:tc>
                <a:tc>
                  <a:txBody>
                    <a:bodyPr/>
                    <a:lstStyle/>
                    <a:p>
                      <a:pPr algn="ctr"/>
                      <a:r>
                        <a:rPr lang="en-US" dirty="0"/>
                        <a:t>12 months</a:t>
                      </a:r>
                    </a:p>
                  </a:txBody>
                  <a:tcPr/>
                </a:tc>
                <a:tc>
                  <a:txBody>
                    <a:bodyPr/>
                    <a:lstStyle/>
                    <a:p>
                      <a:pPr algn="ctr"/>
                      <a:r>
                        <a:rPr lang="en-US" dirty="0"/>
                        <a:t>No requirement</a:t>
                      </a:r>
                    </a:p>
                  </a:txBody>
                  <a:tcPr/>
                </a:tc>
                <a:extLst>
                  <a:ext uri="{0D108BD9-81ED-4DB2-BD59-A6C34878D82A}">
                    <a16:rowId xmlns:a16="http://schemas.microsoft.com/office/drawing/2014/main" val="1980734181"/>
                  </a:ext>
                </a:extLst>
              </a:tr>
            </a:tbl>
          </a:graphicData>
        </a:graphic>
      </p:graphicFrame>
      <p:sp>
        <p:nvSpPr>
          <p:cNvPr id="4" name="Slide Number Placeholder 3">
            <a:extLst>
              <a:ext uri="{FF2B5EF4-FFF2-40B4-BE49-F238E27FC236}">
                <a16:creationId xmlns:a16="http://schemas.microsoft.com/office/drawing/2014/main" id="{B05C8508-A115-CC2D-C26E-252D0E8E3DA7}"/>
              </a:ext>
            </a:extLst>
          </p:cNvPr>
          <p:cNvSpPr>
            <a:spLocks noGrp="1"/>
          </p:cNvSpPr>
          <p:nvPr>
            <p:ph type="sldNum" sz="quarter" idx="10"/>
          </p:nvPr>
        </p:nvSpPr>
        <p:spPr/>
        <p:txBody>
          <a:bodyPr/>
          <a:lstStyle/>
          <a:p>
            <a:fld id="{0CD6EC8B-9E95-4567-92FB-64514F577C9E}" type="slidenum">
              <a:rPr lang="en-US" smtClean="0"/>
              <a:pPr/>
              <a:t>20</a:t>
            </a:fld>
            <a:endParaRPr lang="en-US"/>
          </a:p>
        </p:txBody>
      </p:sp>
    </p:spTree>
    <p:extLst>
      <p:ext uri="{BB962C8B-B14F-4D97-AF65-F5344CB8AC3E}">
        <p14:creationId xmlns:p14="http://schemas.microsoft.com/office/powerpoint/2010/main" val="31769030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4300FD-85CA-973E-15D2-1A2D3B6DE035}"/>
              </a:ext>
            </a:extLst>
          </p:cNvPr>
          <p:cNvSpPr>
            <a:spLocks noGrp="1"/>
          </p:cNvSpPr>
          <p:nvPr>
            <p:ph type="title"/>
          </p:nvPr>
        </p:nvSpPr>
        <p:spPr>
          <a:xfrm>
            <a:off x="609600" y="274638"/>
            <a:ext cx="10972800" cy="1655762"/>
          </a:xfrm>
        </p:spPr>
        <p:txBody>
          <a:bodyPr>
            <a:normAutofit/>
          </a:bodyPr>
          <a:lstStyle/>
          <a:p>
            <a:r>
              <a:rPr lang="en-US" dirty="0">
                <a:latin typeface="Verdana"/>
                <a:ea typeface="Verdana"/>
              </a:rPr>
              <a:t>Review Process for MEDLINE and PMC: </a:t>
            </a:r>
            <a:r>
              <a:rPr lang="en-US" dirty="0"/>
              <a:t>Scientific Quality Review</a:t>
            </a:r>
          </a:p>
        </p:txBody>
      </p:sp>
      <p:sp>
        <p:nvSpPr>
          <p:cNvPr id="3" name="Content Placeholder 2">
            <a:extLst>
              <a:ext uri="{FF2B5EF4-FFF2-40B4-BE49-F238E27FC236}">
                <a16:creationId xmlns:a16="http://schemas.microsoft.com/office/drawing/2014/main" id="{610F42F5-CC90-5C1B-6545-94CF90237594}"/>
              </a:ext>
            </a:extLst>
          </p:cNvPr>
          <p:cNvSpPr>
            <a:spLocks noGrp="1"/>
          </p:cNvSpPr>
          <p:nvPr>
            <p:ph idx="1"/>
          </p:nvPr>
        </p:nvSpPr>
        <p:spPr>
          <a:xfrm>
            <a:off x="609600" y="2198513"/>
            <a:ext cx="10972800" cy="3321754"/>
          </a:xfrm>
        </p:spPr>
        <p:txBody>
          <a:bodyPr/>
          <a:lstStyle/>
          <a:p>
            <a:pPr marL="514350" indent="-514350">
              <a:buFont typeface="+mj-lt"/>
              <a:buAutoNum type="arabicPeriod"/>
            </a:pPr>
            <a:r>
              <a:rPr lang="en-US" dirty="0"/>
              <a:t>Journal publisher submits application</a:t>
            </a:r>
          </a:p>
          <a:p>
            <a:pPr marL="514350" indent="-514350">
              <a:buFont typeface="+mj-lt"/>
              <a:buAutoNum type="arabicPeriod"/>
            </a:pPr>
            <a:r>
              <a:rPr lang="en-US" dirty="0"/>
              <a:t>Initial application screening</a:t>
            </a:r>
          </a:p>
          <a:p>
            <a:pPr marL="514350" indent="-514350">
              <a:buFont typeface="+mj-lt"/>
              <a:buAutoNum type="arabicPeriod"/>
            </a:pPr>
            <a:r>
              <a:rPr lang="en-US" b="1" dirty="0"/>
              <a:t>Scientific Quality Review</a:t>
            </a:r>
          </a:p>
          <a:p>
            <a:pPr marL="514350" indent="-514350">
              <a:buFont typeface="+mj-lt"/>
              <a:buAutoNum type="arabicPeriod"/>
            </a:pPr>
            <a:r>
              <a:rPr lang="en-US" dirty="0"/>
              <a:t>Technical Requirements</a:t>
            </a:r>
          </a:p>
        </p:txBody>
      </p:sp>
      <p:sp>
        <p:nvSpPr>
          <p:cNvPr id="4" name="Slide Number Placeholder 3">
            <a:extLst>
              <a:ext uri="{FF2B5EF4-FFF2-40B4-BE49-F238E27FC236}">
                <a16:creationId xmlns:a16="http://schemas.microsoft.com/office/drawing/2014/main" id="{B6E47F12-B7F9-07AD-D9FA-421EB6853CE6}"/>
              </a:ext>
            </a:extLst>
          </p:cNvPr>
          <p:cNvSpPr>
            <a:spLocks noGrp="1"/>
          </p:cNvSpPr>
          <p:nvPr>
            <p:ph type="sldNum" sz="quarter" idx="10"/>
          </p:nvPr>
        </p:nvSpPr>
        <p:spPr/>
        <p:txBody>
          <a:bodyPr/>
          <a:lstStyle/>
          <a:p>
            <a:fld id="{0CD6EC8B-9E95-4567-92FB-64514F577C9E}" type="slidenum">
              <a:rPr lang="en-US" smtClean="0"/>
              <a:pPr/>
              <a:t>21</a:t>
            </a:fld>
            <a:endParaRPr lang="en-US"/>
          </a:p>
        </p:txBody>
      </p:sp>
    </p:spTree>
    <p:extLst>
      <p:ext uri="{BB962C8B-B14F-4D97-AF65-F5344CB8AC3E}">
        <p14:creationId xmlns:p14="http://schemas.microsoft.com/office/powerpoint/2010/main" val="29280693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33587D-0E62-1302-7347-BB47C71D7054}"/>
              </a:ext>
            </a:extLst>
          </p:cNvPr>
          <p:cNvSpPr>
            <a:spLocks noGrp="1"/>
          </p:cNvSpPr>
          <p:nvPr>
            <p:ph type="title"/>
          </p:nvPr>
        </p:nvSpPr>
        <p:spPr/>
        <p:txBody>
          <a:bodyPr/>
          <a:lstStyle/>
          <a:p>
            <a:r>
              <a:rPr lang="en-US" dirty="0"/>
              <a:t>External Reviewers </a:t>
            </a:r>
          </a:p>
        </p:txBody>
      </p:sp>
      <p:sp>
        <p:nvSpPr>
          <p:cNvPr id="4" name="Slide Number Placeholder 3">
            <a:extLst>
              <a:ext uri="{FF2B5EF4-FFF2-40B4-BE49-F238E27FC236}">
                <a16:creationId xmlns:a16="http://schemas.microsoft.com/office/drawing/2014/main" id="{ABADA9A0-4AED-13C9-90C8-4F2020CAD294}"/>
              </a:ext>
              <a:ext uri="{C183D7F6-B498-43B3-948B-1728B52AA6E4}">
                <adec:decorative xmlns:adec="http://schemas.microsoft.com/office/drawing/2017/decorative" val="1"/>
              </a:ext>
            </a:extLst>
          </p:cNvPr>
          <p:cNvSpPr>
            <a:spLocks noGrp="1"/>
          </p:cNvSpPr>
          <p:nvPr>
            <p:ph type="sldNum" sz="quarter" idx="10"/>
          </p:nvPr>
        </p:nvSpPr>
        <p:spPr/>
        <p:txBody>
          <a:bodyPr/>
          <a:lstStyle/>
          <a:p>
            <a:fld id="{0CD6EC8B-9E95-4567-92FB-64514F577C9E}" type="slidenum">
              <a:rPr lang="en-US" smtClean="0"/>
              <a:pPr/>
              <a:t>22</a:t>
            </a:fld>
            <a:endParaRPr lang="en-US" dirty="0"/>
          </a:p>
        </p:txBody>
      </p:sp>
      <p:sp>
        <p:nvSpPr>
          <p:cNvPr id="7" name="Text Placeholder 6">
            <a:extLst>
              <a:ext uri="{FF2B5EF4-FFF2-40B4-BE49-F238E27FC236}">
                <a16:creationId xmlns:a16="http://schemas.microsoft.com/office/drawing/2014/main" id="{F214EF92-E983-9EE5-9B93-F72E06ADC008}"/>
              </a:ext>
            </a:extLst>
          </p:cNvPr>
          <p:cNvSpPr>
            <a:spLocks noGrp="1"/>
          </p:cNvSpPr>
          <p:nvPr>
            <p:ph type="body" idx="1"/>
          </p:nvPr>
        </p:nvSpPr>
        <p:spPr>
          <a:xfrm>
            <a:off x="609600" y="1535113"/>
            <a:ext cx="5414432" cy="639762"/>
          </a:xfrm>
          <a:solidFill>
            <a:srgbClr val="20558A"/>
          </a:solidFill>
        </p:spPr>
        <p:txBody>
          <a:bodyPr/>
          <a:lstStyle/>
          <a:p>
            <a:pPr algn="ctr"/>
            <a:r>
              <a:rPr lang="en-US">
                <a:solidFill>
                  <a:schemeClr val="bg1"/>
                </a:solidFill>
              </a:rPr>
              <a:t>MEDLINE</a:t>
            </a:r>
          </a:p>
        </p:txBody>
      </p:sp>
      <p:sp>
        <p:nvSpPr>
          <p:cNvPr id="8" name="Content Placeholder 7">
            <a:extLst>
              <a:ext uri="{FF2B5EF4-FFF2-40B4-BE49-F238E27FC236}">
                <a16:creationId xmlns:a16="http://schemas.microsoft.com/office/drawing/2014/main" id="{D5A7F01A-B788-E7F7-6369-88D262085B0B}"/>
              </a:ext>
            </a:extLst>
          </p:cNvPr>
          <p:cNvSpPr>
            <a:spLocks noGrp="1"/>
          </p:cNvSpPr>
          <p:nvPr>
            <p:ph sz="half" idx="2"/>
          </p:nvPr>
        </p:nvSpPr>
        <p:spPr>
          <a:ln>
            <a:solidFill>
              <a:schemeClr val="tx1"/>
            </a:solidFill>
          </a:ln>
        </p:spPr>
        <p:txBody>
          <a:bodyPr vert="horz" lIns="91440" tIns="45720" rIns="91440" bIns="45720" rtlCol="0" anchor="t">
            <a:normAutofit lnSpcReduction="10000"/>
          </a:bodyPr>
          <a:lstStyle/>
          <a:p>
            <a:r>
              <a:rPr lang="en-US" dirty="0">
                <a:latin typeface="Verdana"/>
                <a:ea typeface="Verdana"/>
              </a:rPr>
              <a:t>LSTRC (Literature Selection Technical Review Committee), including medical librarians and scientists</a:t>
            </a:r>
          </a:p>
          <a:p>
            <a:endParaRPr lang="en-US" dirty="0"/>
          </a:p>
          <a:p>
            <a:r>
              <a:rPr lang="en-US" dirty="0">
                <a:latin typeface="Verdana"/>
                <a:ea typeface="Verdana"/>
              </a:rPr>
              <a:t>15 members meet 3 times/year</a:t>
            </a:r>
          </a:p>
          <a:p>
            <a:pPr marL="0" indent="0">
              <a:buNone/>
            </a:pPr>
            <a:endParaRPr lang="en-US" dirty="0"/>
          </a:p>
          <a:p>
            <a:r>
              <a:rPr lang="en-US" dirty="0">
                <a:latin typeface="Verdana"/>
                <a:ea typeface="Verdana"/>
              </a:rPr>
              <a:t>~300 applications per year</a:t>
            </a:r>
            <a:endParaRPr lang="en-US" dirty="0"/>
          </a:p>
          <a:p>
            <a:endParaRPr lang="en-US" dirty="0"/>
          </a:p>
        </p:txBody>
      </p:sp>
      <p:sp>
        <p:nvSpPr>
          <p:cNvPr id="9" name="Text Placeholder 8">
            <a:extLst>
              <a:ext uri="{FF2B5EF4-FFF2-40B4-BE49-F238E27FC236}">
                <a16:creationId xmlns:a16="http://schemas.microsoft.com/office/drawing/2014/main" id="{676A0210-97A8-45FC-9AA3-EA381726AB23}"/>
              </a:ext>
            </a:extLst>
          </p:cNvPr>
          <p:cNvSpPr>
            <a:spLocks noGrp="1"/>
          </p:cNvSpPr>
          <p:nvPr>
            <p:ph type="body" sz="quarter" idx="3"/>
          </p:nvPr>
        </p:nvSpPr>
        <p:spPr>
          <a:xfrm>
            <a:off x="6193368" y="1535113"/>
            <a:ext cx="5414432" cy="639762"/>
          </a:xfrm>
          <a:solidFill>
            <a:srgbClr val="44633F"/>
          </a:solidFill>
        </p:spPr>
        <p:txBody>
          <a:bodyPr/>
          <a:lstStyle/>
          <a:p>
            <a:pPr algn="ctr"/>
            <a:r>
              <a:rPr lang="en-US">
                <a:solidFill>
                  <a:schemeClr val="bg1"/>
                </a:solidFill>
              </a:rPr>
              <a:t>PMC</a:t>
            </a:r>
          </a:p>
        </p:txBody>
      </p:sp>
      <p:sp>
        <p:nvSpPr>
          <p:cNvPr id="10" name="Content Placeholder 9">
            <a:extLst>
              <a:ext uri="{FF2B5EF4-FFF2-40B4-BE49-F238E27FC236}">
                <a16:creationId xmlns:a16="http://schemas.microsoft.com/office/drawing/2014/main" id="{66C14FDE-465B-1B27-26FD-2000A716D4B2}"/>
              </a:ext>
            </a:extLst>
          </p:cNvPr>
          <p:cNvSpPr>
            <a:spLocks noGrp="1"/>
          </p:cNvSpPr>
          <p:nvPr>
            <p:ph sz="quarter" idx="4"/>
          </p:nvPr>
        </p:nvSpPr>
        <p:spPr>
          <a:ln>
            <a:solidFill>
              <a:schemeClr val="tx1"/>
            </a:solidFill>
          </a:ln>
        </p:spPr>
        <p:txBody>
          <a:bodyPr vert="horz" lIns="91440" tIns="45720" rIns="91440" bIns="45720" rtlCol="0" anchor="t">
            <a:normAutofit lnSpcReduction="10000"/>
          </a:bodyPr>
          <a:lstStyle/>
          <a:p>
            <a:r>
              <a:rPr lang="en-US" dirty="0"/>
              <a:t>2 expert consultants, including a medical librarian and scientist</a:t>
            </a:r>
          </a:p>
          <a:p>
            <a:endParaRPr lang="en-US" dirty="0"/>
          </a:p>
          <a:p>
            <a:r>
              <a:rPr lang="en-US" dirty="0"/>
              <a:t>Many are former LSTRC members</a:t>
            </a:r>
          </a:p>
          <a:p>
            <a:pPr marL="0" indent="0">
              <a:buNone/>
            </a:pPr>
            <a:endParaRPr lang="en-US" dirty="0"/>
          </a:p>
          <a:p>
            <a:r>
              <a:rPr lang="en-US" dirty="0">
                <a:latin typeface="Verdana"/>
                <a:ea typeface="Verdana"/>
              </a:rPr>
              <a:t>~500 applications per year</a:t>
            </a:r>
          </a:p>
          <a:p>
            <a:pPr marL="457200" lvl="1" indent="0">
              <a:buNone/>
            </a:pPr>
            <a:endParaRPr lang="en-US" dirty="0"/>
          </a:p>
          <a:p>
            <a:pPr marL="457200" lvl="1" indent="0">
              <a:buNone/>
            </a:pPr>
            <a:r>
              <a:rPr lang="en-US" dirty="0"/>
              <a:t>*based on 3-year average</a:t>
            </a:r>
          </a:p>
          <a:p>
            <a:endParaRPr lang="en-US" dirty="0"/>
          </a:p>
          <a:p>
            <a:endParaRPr lang="en-US" dirty="0"/>
          </a:p>
        </p:txBody>
      </p:sp>
    </p:spTree>
    <p:extLst>
      <p:ext uri="{BB962C8B-B14F-4D97-AF65-F5344CB8AC3E}">
        <p14:creationId xmlns:p14="http://schemas.microsoft.com/office/powerpoint/2010/main" val="35347463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F8A1E-6AFD-125D-0470-BEF550A6B727}"/>
              </a:ext>
            </a:extLst>
          </p:cNvPr>
          <p:cNvSpPr>
            <a:spLocks noGrp="1"/>
          </p:cNvSpPr>
          <p:nvPr>
            <p:ph type="title"/>
          </p:nvPr>
        </p:nvSpPr>
        <p:spPr/>
        <p:txBody>
          <a:bodyPr/>
          <a:lstStyle/>
          <a:p>
            <a:r>
              <a:rPr lang="en-US" dirty="0">
                <a:latin typeface="Verdana"/>
                <a:ea typeface="Verdana"/>
              </a:rPr>
              <a:t>Scientific Quality Review</a:t>
            </a:r>
            <a:endParaRPr lang="en-US" dirty="0"/>
          </a:p>
        </p:txBody>
      </p:sp>
      <p:graphicFrame>
        <p:nvGraphicFramePr>
          <p:cNvPr id="5" name="Table 5">
            <a:extLst>
              <a:ext uri="{FF2B5EF4-FFF2-40B4-BE49-F238E27FC236}">
                <a16:creationId xmlns:a16="http://schemas.microsoft.com/office/drawing/2014/main" id="{CD46F960-2305-9BA8-BD20-0B428731F815}"/>
              </a:ext>
            </a:extLst>
          </p:cNvPr>
          <p:cNvGraphicFramePr>
            <a:graphicFrameLocks noGrp="1"/>
          </p:cNvGraphicFramePr>
          <p:nvPr>
            <p:ph idx="1"/>
            <p:extLst>
              <p:ext uri="{D42A27DB-BD31-4B8C-83A1-F6EECF244321}">
                <p14:modId xmlns:p14="http://schemas.microsoft.com/office/powerpoint/2010/main" val="2057998281"/>
              </p:ext>
            </p:extLst>
          </p:nvPr>
        </p:nvGraphicFramePr>
        <p:xfrm>
          <a:off x="482600" y="1701800"/>
          <a:ext cx="10972797" cy="3708400"/>
        </p:xfrm>
        <a:graphic>
          <a:graphicData uri="http://schemas.openxmlformats.org/drawingml/2006/table">
            <a:tbl>
              <a:tblPr firstRow="1" bandRow="1">
                <a:tableStyleId>{5C22544A-7EE6-4342-B048-85BDC9FD1C3A}</a:tableStyleId>
              </a:tblPr>
              <a:tblGrid>
                <a:gridCol w="3657599">
                  <a:extLst>
                    <a:ext uri="{9D8B030D-6E8A-4147-A177-3AD203B41FA5}">
                      <a16:colId xmlns:a16="http://schemas.microsoft.com/office/drawing/2014/main" val="4100772731"/>
                    </a:ext>
                  </a:extLst>
                </a:gridCol>
                <a:gridCol w="3657599">
                  <a:extLst>
                    <a:ext uri="{9D8B030D-6E8A-4147-A177-3AD203B41FA5}">
                      <a16:colId xmlns:a16="http://schemas.microsoft.com/office/drawing/2014/main" val="1502621328"/>
                    </a:ext>
                  </a:extLst>
                </a:gridCol>
                <a:gridCol w="3657599">
                  <a:extLst>
                    <a:ext uri="{9D8B030D-6E8A-4147-A177-3AD203B41FA5}">
                      <a16:colId xmlns:a16="http://schemas.microsoft.com/office/drawing/2014/main" val="1751499548"/>
                    </a:ext>
                  </a:extLst>
                </a:gridCol>
              </a:tblGrid>
              <a:tr h="370840">
                <a:tc>
                  <a:txBody>
                    <a:bodyPr/>
                    <a:lstStyle/>
                    <a:p>
                      <a:endParaRPr lang="en-US"/>
                    </a:p>
                  </a:txBody>
                  <a:tcPr/>
                </a:tc>
                <a:tc>
                  <a:txBody>
                    <a:bodyPr/>
                    <a:lstStyle/>
                    <a:p>
                      <a:pPr algn="ctr"/>
                      <a:r>
                        <a:rPr lang="en-US" dirty="0">
                          <a:solidFill>
                            <a:schemeClr val="tx1"/>
                          </a:solidFill>
                        </a:rPr>
                        <a:t>MEDLINE</a:t>
                      </a:r>
                    </a:p>
                  </a:txBody>
                  <a:tcPr/>
                </a:tc>
                <a:tc>
                  <a:txBody>
                    <a:bodyPr/>
                    <a:lstStyle/>
                    <a:p>
                      <a:pPr algn="ctr"/>
                      <a:r>
                        <a:rPr lang="en-US" dirty="0">
                          <a:solidFill>
                            <a:schemeClr val="tx1"/>
                          </a:solidFill>
                        </a:rPr>
                        <a:t>PMC</a:t>
                      </a:r>
                    </a:p>
                  </a:txBody>
                  <a:tcPr/>
                </a:tc>
                <a:extLst>
                  <a:ext uri="{0D108BD9-81ED-4DB2-BD59-A6C34878D82A}">
                    <a16:rowId xmlns:a16="http://schemas.microsoft.com/office/drawing/2014/main" val="927473482"/>
                  </a:ext>
                </a:extLst>
              </a:tr>
              <a:tr h="370840">
                <a:tc>
                  <a:txBody>
                    <a:bodyPr/>
                    <a:lstStyle/>
                    <a:p>
                      <a:r>
                        <a:rPr lang="en-US" dirty="0"/>
                        <a:t>Scientific rigor</a:t>
                      </a:r>
                    </a:p>
                  </a:txBody>
                  <a:tcPr/>
                </a:tc>
                <a:tc>
                  <a:txBody>
                    <a:bodyPr/>
                    <a:lstStyle/>
                    <a:p>
                      <a:pPr algn="ctr"/>
                      <a:r>
                        <a:rPr lang="en-US" dirty="0"/>
                        <a:t>Yes</a:t>
                      </a:r>
                    </a:p>
                  </a:txBody>
                  <a:tcPr/>
                </a:tc>
                <a:tc>
                  <a:txBody>
                    <a:bodyPr/>
                    <a:lstStyle/>
                    <a:p>
                      <a:pPr algn="ctr"/>
                      <a:r>
                        <a:rPr lang="en-US" dirty="0"/>
                        <a:t>Yes</a:t>
                      </a:r>
                    </a:p>
                  </a:txBody>
                  <a:tcPr/>
                </a:tc>
                <a:extLst>
                  <a:ext uri="{0D108BD9-81ED-4DB2-BD59-A6C34878D82A}">
                    <a16:rowId xmlns:a16="http://schemas.microsoft.com/office/drawing/2014/main" val="3214869733"/>
                  </a:ext>
                </a:extLst>
              </a:tr>
              <a:tr h="370840">
                <a:tc>
                  <a:txBody>
                    <a:bodyPr/>
                    <a:lstStyle/>
                    <a:p>
                      <a:r>
                        <a:rPr lang="en-US" dirty="0"/>
                        <a:t>Editorial quality</a:t>
                      </a:r>
                    </a:p>
                  </a:txBody>
                  <a:tcPr/>
                </a:tc>
                <a:tc>
                  <a:txBody>
                    <a:bodyPr/>
                    <a:lstStyle/>
                    <a:p>
                      <a:pPr algn="ctr"/>
                      <a:r>
                        <a:rPr lang="en-US" dirty="0"/>
                        <a:t>Yes</a:t>
                      </a:r>
                    </a:p>
                  </a:txBody>
                  <a:tcPr/>
                </a:tc>
                <a:tc>
                  <a:txBody>
                    <a:bodyPr/>
                    <a:lstStyle/>
                    <a:p>
                      <a:pPr algn="ctr"/>
                      <a:r>
                        <a:rPr lang="en-US" dirty="0"/>
                        <a:t>Yes</a:t>
                      </a:r>
                    </a:p>
                  </a:txBody>
                  <a:tcPr/>
                </a:tc>
                <a:extLst>
                  <a:ext uri="{0D108BD9-81ED-4DB2-BD59-A6C34878D82A}">
                    <a16:rowId xmlns:a16="http://schemas.microsoft.com/office/drawing/2014/main" val="1715870859"/>
                  </a:ext>
                </a:extLst>
              </a:tr>
              <a:tr h="370840">
                <a:tc>
                  <a:txBody>
                    <a:bodyPr/>
                    <a:lstStyle/>
                    <a:p>
                      <a:r>
                        <a:rPr lang="en-US" dirty="0"/>
                        <a:t>Detailed policies</a:t>
                      </a:r>
                    </a:p>
                  </a:txBody>
                  <a:tcPr/>
                </a:tc>
                <a:tc>
                  <a:txBody>
                    <a:bodyPr/>
                    <a:lstStyle/>
                    <a:p>
                      <a:pPr algn="ctr"/>
                      <a:r>
                        <a:rPr lang="en-US" dirty="0"/>
                        <a:t>Yes</a:t>
                      </a:r>
                    </a:p>
                  </a:txBody>
                  <a:tcPr/>
                </a:tc>
                <a:tc>
                  <a:txBody>
                    <a:bodyPr/>
                    <a:lstStyle/>
                    <a:p>
                      <a:pPr algn="ctr"/>
                      <a:r>
                        <a:rPr lang="en-US" dirty="0"/>
                        <a:t>Yes</a:t>
                      </a:r>
                    </a:p>
                  </a:txBody>
                  <a:tcPr/>
                </a:tc>
                <a:extLst>
                  <a:ext uri="{0D108BD9-81ED-4DB2-BD59-A6C34878D82A}">
                    <a16:rowId xmlns:a16="http://schemas.microsoft.com/office/drawing/2014/main" val="2408890863"/>
                  </a:ext>
                </a:extLst>
              </a:tr>
              <a:tr h="370840">
                <a:tc>
                  <a:txBody>
                    <a:bodyPr/>
                    <a:lstStyle/>
                    <a:p>
                      <a:r>
                        <a:rPr lang="en-US" dirty="0"/>
                        <a:t>Ethics policy enforcement</a:t>
                      </a:r>
                    </a:p>
                  </a:txBody>
                  <a:tcPr/>
                </a:tc>
                <a:tc>
                  <a:txBody>
                    <a:bodyPr/>
                    <a:lstStyle/>
                    <a:p>
                      <a:pPr algn="ctr"/>
                      <a:r>
                        <a:rPr lang="en-US" dirty="0"/>
                        <a:t>Yes</a:t>
                      </a:r>
                    </a:p>
                  </a:txBody>
                  <a:tcPr/>
                </a:tc>
                <a:tc>
                  <a:txBody>
                    <a:bodyPr/>
                    <a:lstStyle/>
                    <a:p>
                      <a:pPr algn="ctr"/>
                      <a:r>
                        <a:rPr lang="en-US" dirty="0"/>
                        <a:t>Yes</a:t>
                      </a:r>
                    </a:p>
                  </a:txBody>
                  <a:tcPr/>
                </a:tc>
                <a:extLst>
                  <a:ext uri="{0D108BD9-81ED-4DB2-BD59-A6C34878D82A}">
                    <a16:rowId xmlns:a16="http://schemas.microsoft.com/office/drawing/2014/main" val="941666781"/>
                  </a:ext>
                </a:extLst>
              </a:tr>
              <a:tr h="370840">
                <a:tc>
                  <a:txBody>
                    <a:bodyPr/>
                    <a:lstStyle/>
                    <a:p>
                      <a:r>
                        <a:rPr lang="en-US" dirty="0"/>
                        <a:t>Research significance</a:t>
                      </a:r>
                    </a:p>
                  </a:txBody>
                  <a:tcPr/>
                </a:tc>
                <a:tc>
                  <a:txBody>
                    <a:bodyPr/>
                    <a:lstStyle/>
                    <a:p>
                      <a:pPr algn="ctr"/>
                      <a:r>
                        <a:rPr lang="en-US" dirty="0"/>
                        <a:t>Yes</a:t>
                      </a:r>
                    </a:p>
                  </a:txBody>
                  <a:tcPr/>
                </a:tc>
                <a:tc>
                  <a:txBody>
                    <a:bodyPr/>
                    <a:lstStyle/>
                    <a:p>
                      <a:pPr algn="ctr"/>
                      <a:r>
                        <a:rPr lang="en-US" dirty="0"/>
                        <a:t>No</a:t>
                      </a:r>
                    </a:p>
                  </a:txBody>
                  <a:tcPr/>
                </a:tc>
                <a:extLst>
                  <a:ext uri="{0D108BD9-81ED-4DB2-BD59-A6C34878D82A}">
                    <a16:rowId xmlns:a16="http://schemas.microsoft.com/office/drawing/2014/main" val="3984762381"/>
                  </a:ext>
                </a:extLst>
              </a:tr>
              <a:tr h="370840">
                <a:tc>
                  <a:txBody>
                    <a:bodyPr/>
                    <a:lstStyle/>
                    <a:p>
                      <a:r>
                        <a:rPr lang="en-US" dirty="0"/>
                        <a:t>Journal impact</a:t>
                      </a:r>
                    </a:p>
                  </a:txBody>
                  <a:tcPr/>
                </a:tc>
                <a:tc>
                  <a:txBody>
                    <a:bodyPr/>
                    <a:lstStyle/>
                    <a:p>
                      <a:pPr algn="ctr"/>
                      <a:r>
                        <a:rPr lang="en-US" dirty="0"/>
                        <a:t>Yes</a:t>
                      </a:r>
                    </a:p>
                  </a:txBody>
                  <a:tcPr/>
                </a:tc>
                <a:tc>
                  <a:txBody>
                    <a:bodyPr/>
                    <a:lstStyle/>
                    <a:p>
                      <a:pPr algn="ctr"/>
                      <a:r>
                        <a:rPr lang="en-US" dirty="0"/>
                        <a:t>No</a:t>
                      </a:r>
                    </a:p>
                  </a:txBody>
                  <a:tcPr/>
                </a:tc>
                <a:extLst>
                  <a:ext uri="{0D108BD9-81ED-4DB2-BD59-A6C34878D82A}">
                    <a16:rowId xmlns:a16="http://schemas.microsoft.com/office/drawing/2014/main" val="4130448016"/>
                  </a:ext>
                </a:extLst>
              </a:tr>
              <a:tr h="370840">
                <a:tc>
                  <a:txBody>
                    <a:bodyPr/>
                    <a:lstStyle/>
                    <a:p>
                      <a:r>
                        <a:rPr lang="en-US" dirty="0"/>
                        <a:t>Website functionality</a:t>
                      </a:r>
                    </a:p>
                  </a:txBody>
                  <a:tcPr/>
                </a:tc>
                <a:tc>
                  <a:txBody>
                    <a:bodyPr/>
                    <a:lstStyle/>
                    <a:p>
                      <a:pPr algn="ctr"/>
                      <a:r>
                        <a:rPr lang="en-US" dirty="0"/>
                        <a:t>Yes</a:t>
                      </a:r>
                    </a:p>
                  </a:txBody>
                  <a:tcPr/>
                </a:tc>
                <a:tc>
                  <a:txBody>
                    <a:bodyPr/>
                    <a:lstStyle/>
                    <a:p>
                      <a:pPr algn="ctr"/>
                      <a:r>
                        <a:rPr lang="en-US" dirty="0"/>
                        <a:t>No</a:t>
                      </a:r>
                    </a:p>
                  </a:txBody>
                  <a:tcPr/>
                </a:tc>
                <a:extLst>
                  <a:ext uri="{0D108BD9-81ED-4DB2-BD59-A6C34878D82A}">
                    <a16:rowId xmlns:a16="http://schemas.microsoft.com/office/drawing/2014/main" val="2344608909"/>
                  </a:ext>
                </a:extLst>
              </a:tr>
              <a:tr h="370840">
                <a:tc>
                  <a:txBody>
                    <a:bodyPr/>
                    <a:lstStyle/>
                    <a:p>
                      <a:r>
                        <a:rPr lang="en-US" dirty="0"/>
                        <a:t>Impact factor</a:t>
                      </a:r>
                    </a:p>
                  </a:txBody>
                  <a:tcPr/>
                </a:tc>
                <a:tc>
                  <a:txBody>
                    <a:bodyPr/>
                    <a:lstStyle/>
                    <a:p>
                      <a:pPr algn="ctr"/>
                      <a:r>
                        <a:rPr lang="en-US" dirty="0"/>
                        <a:t>No</a:t>
                      </a:r>
                    </a:p>
                  </a:txBody>
                  <a:tcPr/>
                </a:tc>
                <a:tc>
                  <a:txBody>
                    <a:bodyPr/>
                    <a:lstStyle/>
                    <a:p>
                      <a:pPr algn="ctr"/>
                      <a:r>
                        <a:rPr lang="en-US" dirty="0"/>
                        <a:t>No</a:t>
                      </a:r>
                    </a:p>
                  </a:txBody>
                  <a:tcPr/>
                </a:tc>
                <a:extLst>
                  <a:ext uri="{0D108BD9-81ED-4DB2-BD59-A6C34878D82A}">
                    <a16:rowId xmlns:a16="http://schemas.microsoft.com/office/drawing/2014/main" val="1974210882"/>
                  </a:ext>
                </a:extLst>
              </a:tr>
              <a:tr h="370840">
                <a:tc>
                  <a:txBody>
                    <a:bodyPr/>
                    <a:lstStyle/>
                    <a:p>
                      <a:r>
                        <a:rPr lang="en-US" dirty="0"/>
                        <a:t>Indexing status</a:t>
                      </a:r>
                    </a:p>
                  </a:txBody>
                  <a:tcPr/>
                </a:tc>
                <a:tc>
                  <a:txBody>
                    <a:bodyPr/>
                    <a:lstStyle/>
                    <a:p>
                      <a:pPr algn="ctr"/>
                      <a:r>
                        <a:rPr lang="en-US" dirty="0"/>
                        <a:t>No</a:t>
                      </a:r>
                    </a:p>
                  </a:txBody>
                  <a:tcPr/>
                </a:tc>
                <a:tc>
                  <a:txBody>
                    <a:bodyPr/>
                    <a:lstStyle/>
                    <a:p>
                      <a:pPr algn="ctr"/>
                      <a:r>
                        <a:rPr lang="en-US" dirty="0"/>
                        <a:t>No</a:t>
                      </a:r>
                    </a:p>
                  </a:txBody>
                  <a:tcPr/>
                </a:tc>
                <a:extLst>
                  <a:ext uri="{0D108BD9-81ED-4DB2-BD59-A6C34878D82A}">
                    <a16:rowId xmlns:a16="http://schemas.microsoft.com/office/drawing/2014/main" val="3793168050"/>
                  </a:ext>
                </a:extLst>
              </a:tr>
            </a:tbl>
          </a:graphicData>
        </a:graphic>
      </p:graphicFrame>
      <p:sp>
        <p:nvSpPr>
          <p:cNvPr id="4" name="Slide Number Placeholder 3">
            <a:extLst>
              <a:ext uri="{FF2B5EF4-FFF2-40B4-BE49-F238E27FC236}">
                <a16:creationId xmlns:a16="http://schemas.microsoft.com/office/drawing/2014/main" id="{EF970EFE-2B12-10B0-A481-CAE03C85827D}"/>
              </a:ext>
            </a:extLst>
          </p:cNvPr>
          <p:cNvSpPr>
            <a:spLocks noGrp="1"/>
          </p:cNvSpPr>
          <p:nvPr>
            <p:ph type="sldNum" sz="quarter" idx="10"/>
          </p:nvPr>
        </p:nvSpPr>
        <p:spPr/>
        <p:txBody>
          <a:bodyPr/>
          <a:lstStyle/>
          <a:p>
            <a:fld id="{0CD6EC8B-9E95-4567-92FB-64514F577C9E}" type="slidenum">
              <a:rPr lang="en-US" smtClean="0"/>
              <a:pPr/>
              <a:t>23</a:t>
            </a:fld>
            <a:endParaRPr lang="en-US"/>
          </a:p>
        </p:txBody>
      </p:sp>
    </p:spTree>
    <p:extLst>
      <p:ext uri="{BB962C8B-B14F-4D97-AF65-F5344CB8AC3E}">
        <p14:creationId xmlns:p14="http://schemas.microsoft.com/office/powerpoint/2010/main" val="975284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4300FD-85CA-973E-15D2-1A2D3B6DE035}"/>
              </a:ext>
            </a:extLst>
          </p:cNvPr>
          <p:cNvSpPr>
            <a:spLocks noGrp="1"/>
          </p:cNvSpPr>
          <p:nvPr>
            <p:ph type="title"/>
          </p:nvPr>
        </p:nvSpPr>
        <p:spPr>
          <a:xfrm>
            <a:off x="609599" y="274638"/>
            <a:ext cx="11142133" cy="1610606"/>
          </a:xfrm>
        </p:spPr>
        <p:txBody>
          <a:bodyPr>
            <a:normAutofit/>
          </a:bodyPr>
          <a:lstStyle/>
          <a:p>
            <a:r>
              <a:rPr lang="en-US" dirty="0">
                <a:latin typeface="Verdana"/>
                <a:ea typeface="Verdana"/>
              </a:rPr>
              <a:t>Review Process for MEDLINE and PMC: </a:t>
            </a:r>
            <a:r>
              <a:rPr lang="en-US" dirty="0"/>
              <a:t>Technical Requirements</a:t>
            </a:r>
          </a:p>
        </p:txBody>
      </p:sp>
      <p:sp>
        <p:nvSpPr>
          <p:cNvPr id="3" name="Content Placeholder 2">
            <a:extLst>
              <a:ext uri="{FF2B5EF4-FFF2-40B4-BE49-F238E27FC236}">
                <a16:creationId xmlns:a16="http://schemas.microsoft.com/office/drawing/2014/main" id="{610F42F5-CC90-5C1B-6545-94CF90237594}"/>
              </a:ext>
            </a:extLst>
          </p:cNvPr>
          <p:cNvSpPr>
            <a:spLocks noGrp="1"/>
          </p:cNvSpPr>
          <p:nvPr>
            <p:ph idx="1"/>
          </p:nvPr>
        </p:nvSpPr>
        <p:spPr>
          <a:xfrm>
            <a:off x="609600" y="2198513"/>
            <a:ext cx="10972800" cy="3321754"/>
          </a:xfrm>
        </p:spPr>
        <p:txBody>
          <a:bodyPr/>
          <a:lstStyle/>
          <a:p>
            <a:pPr marL="514350" indent="-514350">
              <a:buFont typeface="+mj-lt"/>
              <a:buAutoNum type="arabicPeriod"/>
            </a:pPr>
            <a:r>
              <a:rPr lang="en-US" dirty="0"/>
              <a:t>Journal publisher submits application</a:t>
            </a:r>
          </a:p>
          <a:p>
            <a:pPr marL="514350" indent="-514350">
              <a:buFont typeface="+mj-lt"/>
              <a:buAutoNum type="arabicPeriod"/>
            </a:pPr>
            <a:r>
              <a:rPr lang="en-US" dirty="0"/>
              <a:t>Initial application screening</a:t>
            </a:r>
          </a:p>
          <a:p>
            <a:pPr marL="514350" indent="-514350">
              <a:buFont typeface="+mj-lt"/>
              <a:buAutoNum type="arabicPeriod"/>
            </a:pPr>
            <a:r>
              <a:rPr lang="en-US" dirty="0"/>
              <a:t>Scientific Quality Review</a:t>
            </a:r>
          </a:p>
          <a:p>
            <a:pPr marL="514350" indent="-514350">
              <a:buFont typeface="+mj-lt"/>
              <a:buAutoNum type="arabicPeriod"/>
            </a:pPr>
            <a:r>
              <a:rPr lang="en-US" b="1" dirty="0"/>
              <a:t>Technical Requirements</a:t>
            </a:r>
          </a:p>
        </p:txBody>
      </p:sp>
      <p:sp>
        <p:nvSpPr>
          <p:cNvPr id="4" name="Slide Number Placeholder 3">
            <a:extLst>
              <a:ext uri="{FF2B5EF4-FFF2-40B4-BE49-F238E27FC236}">
                <a16:creationId xmlns:a16="http://schemas.microsoft.com/office/drawing/2014/main" id="{B6E47F12-B7F9-07AD-D9FA-421EB6853CE6}"/>
              </a:ext>
            </a:extLst>
          </p:cNvPr>
          <p:cNvSpPr>
            <a:spLocks noGrp="1"/>
          </p:cNvSpPr>
          <p:nvPr>
            <p:ph type="sldNum" sz="quarter" idx="10"/>
          </p:nvPr>
        </p:nvSpPr>
        <p:spPr/>
        <p:txBody>
          <a:bodyPr/>
          <a:lstStyle/>
          <a:p>
            <a:fld id="{0CD6EC8B-9E95-4567-92FB-64514F577C9E}" type="slidenum">
              <a:rPr lang="en-US" smtClean="0"/>
              <a:pPr/>
              <a:t>24</a:t>
            </a:fld>
            <a:endParaRPr lang="en-US"/>
          </a:p>
        </p:txBody>
      </p:sp>
    </p:spTree>
    <p:extLst>
      <p:ext uri="{BB962C8B-B14F-4D97-AF65-F5344CB8AC3E}">
        <p14:creationId xmlns:p14="http://schemas.microsoft.com/office/powerpoint/2010/main" val="40279831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DCC4ADE3-830E-46FF-B3C4-C3CD2C309104}"/>
              </a:ext>
            </a:extLst>
          </p:cNvPr>
          <p:cNvSpPr>
            <a:spLocks noGrp="1"/>
          </p:cNvSpPr>
          <p:nvPr>
            <p:ph type="title"/>
          </p:nvPr>
        </p:nvSpPr>
        <p:spPr>
          <a:xfrm>
            <a:off x="609600" y="274638"/>
            <a:ext cx="11263745" cy="1143000"/>
          </a:xfrm>
        </p:spPr>
        <p:txBody>
          <a:bodyPr>
            <a:normAutofit/>
          </a:bodyPr>
          <a:lstStyle/>
          <a:p>
            <a:r>
              <a:rPr lang="en-US" dirty="0">
                <a:latin typeface="+mj-lt"/>
                <a:ea typeface="Verdana"/>
                <a:cs typeface="Verdana"/>
              </a:rPr>
              <a:t>Monitoring Journals</a:t>
            </a:r>
            <a:endParaRPr lang="en-US" dirty="0">
              <a:latin typeface="+mj-lt"/>
              <a:cs typeface="Verdana"/>
            </a:endParaRPr>
          </a:p>
        </p:txBody>
      </p:sp>
      <p:sp>
        <p:nvSpPr>
          <p:cNvPr id="18" name="Text Placeholder 17">
            <a:extLst>
              <a:ext uri="{FF2B5EF4-FFF2-40B4-BE49-F238E27FC236}">
                <a16:creationId xmlns:a16="http://schemas.microsoft.com/office/drawing/2014/main" id="{6C80F5D5-93D2-4B7E-957C-48F1A9ABFE5C}"/>
              </a:ext>
            </a:extLst>
          </p:cNvPr>
          <p:cNvSpPr>
            <a:spLocks noGrp="1"/>
          </p:cNvSpPr>
          <p:nvPr>
            <p:ph idx="1"/>
          </p:nvPr>
        </p:nvSpPr>
        <p:spPr>
          <a:xfrm>
            <a:off x="609600" y="2006602"/>
            <a:ext cx="10972800" cy="3095976"/>
          </a:xfrm>
        </p:spPr>
        <p:txBody>
          <a:bodyPr vert="horz" lIns="91440" tIns="45720" rIns="91440" bIns="45720" rtlCol="0" anchor="t">
            <a:normAutofit/>
          </a:bodyPr>
          <a:lstStyle/>
          <a:p>
            <a:r>
              <a:rPr lang="en-US" dirty="0">
                <a:latin typeface="Calibri"/>
                <a:ea typeface="Verdana"/>
              </a:rPr>
              <a:t>Changes in journal policies and/or practices</a:t>
            </a:r>
          </a:p>
          <a:p>
            <a:pPr marL="0" indent="0">
              <a:buNone/>
            </a:pPr>
            <a:endParaRPr lang="en-US" dirty="0">
              <a:latin typeface="Calibri"/>
            </a:endParaRPr>
          </a:p>
          <a:p>
            <a:r>
              <a:rPr lang="en-US" dirty="0">
                <a:latin typeface="Calibri"/>
                <a:ea typeface="Verdana"/>
              </a:rPr>
              <a:t>Has verifiable and persistent  scientific or editorial quality concerns </a:t>
            </a:r>
            <a:endParaRPr lang="en-US" dirty="0"/>
          </a:p>
          <a:p>
            <a:endParaRPr lang="en-US" dirty="0"/>
          </a:p>
        </p:txBody>
      </p:sp>
      <p:sp>
        <p:nvSpPr>
          <p:cNvPr id="2" name="Slide Number Placeholder 1">
            <a:extLst>
              <a:ext uri="{FF2B5EF4-FFF2-40B4-BE49-F238E27FC236}">
                <a16:creationId xmlns:a16="http://schemas.microsoft.com/office/drawing/2014/main" id="{028EEDAC-AB97-AC99-B02B-085F12B30F49}"/>
              </a:ext>
            </a:extLst>
          </p:cNvPr>
          <p:cNvSpPr>
            <a:spLocks noGrp="1"/>
          </p:cNvSpPr>
          <p:nvPr>
            <p:ph type="sldNum" sz="quarter" idx="10"/>
          </p:nvPr>
        </p:nvSpPr>
        <p:spPr/>
        <p:txBody>
          <a:bodyPr/>
          <a:lstStyle/>
          <a:p>
            <a:fld id="{0CD6EC8B-9E95-4567-92FB-64514F577C9E}" type="slidenum">
              <a:rPr lang="en-US" smtClean="0"/>
              <a:pPr/>
              <a:t>25</a:t>
            </a:fld>
            <a:endParaRPr lang="en-US"/>
          </a:p>
        </p:txBody>
      </p:sp>
    </p:spTree>
    <p:extLst>
      <p:ext uri="{BB962C8B-B14F-4D97-AF65-F5344CB8AC3E}">
        <p14:creationId xmlns:p14="http://schemas.microsoft.com/office/powerpoint/2010/main" val="20730296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0D7D3-6C81-CD70-39CF-E4A02CD1948D}"/>
              </a:ext>
            </a:extLst>
          </p:cNvPr>
          <p:cNvSpPr>
            <a:spLocks noGrp="1"/>
          </p:cNvSpPr>
          <p:nvPr>
            <p:ph type="title"/>
          </p:nvPr>
        </p:nvSpPr>
        <p:spPr/>
        <p:txBody>
          <a:bodyPr/>
          <a:lstStyle/>
          <a:p>
            <a:r>
              <a:rPr lang="en-US" dirty="0"/>
              <a:t>Finding a Journal’s Indexing Status</a:t>
            </a:r>
          </a:p>
        </p:txBody>
      </p:sp>
      <p:sp>
        <p:nvSpPr>
          <p:cNvPr id="4" name="Slide Number Placeholder 3">
            <a:extLst>
              <a:ext uri="{FF2B5EF4-FFF2-40B4-BE49-F238E27FC236}">
                <a16:creationId xmlns:a16="http://schemas.microsoft.com/office/drawing/2014/main" id="{614B6DA1-435D-9923-06E9-92012D2A7990}"/>
              </a:ext>
            </a:extLst>
          </p:cNvPr>
          <p:cNvSpPr>
            <a:spLocks noGrp="1"/>
          </p:cNvSpPr>
          <p:nvPr>
            <p:ph type="sldNum" sz="quarter" idx="10"/>
          </p:nvPr>
        </p:nvSpPr>
        <p:spPr/>
        <p:txBody>
          <a:bodyPr/>
          <a:lstStyle/>
          <a:p>
            <a:fld id="{0CD6EC8B-9E95-4567-92FB-64514F577C9E}" type="slidenum">
              <a:rPr lang="en-US" smtClean="0"/>
              <a:pPr/>
              <a:t>26</a:t>
            </a:fld>
            <a:endParaRPr lang="en-US"/>
          </a:p>
        </p:txBody>
      </p:sp>
      <p:sp>
        <p:nvSpPr>
          <p:cNvPr id="3" name="Content Placeholder 2">
            <a:extLst>
              <a:ext uri="{FF2B5EF4-FFF2-40B4-BE49-F238E27FC236}">
                <a16:creationId xmlns:a16="http://schemas.microsoft.com/office/drawing/2014/main" id="{52728F32-4D08-3CB2-8499-EC6BC95217A6}"/>
              </a:ext>
            </a:extLst>
          </p:cNvPr>
          <p:cNvSpPr>
            <a:spLocks noGrp="1"/>
          </p:cNvSpPr>
          <p:nvPr>
            <p:ph idx="1"/>
          </p:nvPr>
        </p:nvSpPr>
        <p:spPr>
          <a:xfrm>
            <a:off x="609600" y="2375706"/>
            <a:ext cx="10972800" cy="2659282"/>
          </a:xfrm>
        </p:spPr>
        <p:txBody>
          <a:bodyPr/>
          <a:lstStyle/>
          <a:p>
            <a:r>
              <a:rPr lang="en-US" dirty="0"/>
              <a:t>MEDLINE</a:t>
            </a:r>
          </a:p>
          <a:p>
            <a:r>
              <a:rPr lang="en-US" dirty="0"/>
              <a:t>PMC</a:t>
            </a:r>
          </a:p>
        </p:txBody>
      </p:sp>
    </p:spTree>
    <p:extLst>
      <p:ext uri="{BB962C8B-B14F-4D97-AF65-F5344CB8AC3E}">
        <p14:creationId xmlns:p14="http://schemas.microsoft.com/office/powerpoint/2010/main" val="34543314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A3BD38-F3B6-4D15-AD70-824D6BB0D7D2}"/>
              </a:ext>
            </a:extLst>
          </p:cNvPr>
          <p:cNvSpPr>
            <a:spLocks noGrp="1"/>
          </p:cNvSpPr>
          <p:nvPr>
            <p:ph type="title"/>
          </p:nvPr>
        </p:nvSpPr>
        <p:spPr/>
        <p:txBody>
          <a:bodyPr/>
          <a:lstStyle/>
          <a:p>
            <a:r>
              <a:rPr lang="en-US" dirty="0">
                <a:latin typeface="Verdana"/>
                <a:ea typeface="Verdana"/>
              </a:rPr>
              <a:t>Handout Exercise #7:</a:t>
            </a:r>
          </a:p>
        </p:txBody>
      </p:sp>
      <p:sp>
        <p:nvSpPr>
          <p:cNvPr id="3" name="Content Placeholder 2">
            <a:extLst>
              <a:ext uri="{FF2B5EF4-FFF2-40B4-BE49-F238E27FC236}">
                <a16:creationId xmlns:a16="http://schemas.microsoft.com/office/drawing/2014/main" id="{DEF43A24-2333-4567-B225-84E05B19BD69}"/>
              </a:ext>
            </a:extLst>
          </p:cNvPr>
          <p:cNvSpPr>
            <a:spLocks noGrp="1"/>
          </p:cNvSpPr>
          <p:nvPr>
            <p:ph idx="1"/>
          </p:nvPr>
        </p:nvSpPr>
        <p:spPr>
          <a:xfrm>
            <a:off x="457200" y="1478916"/>
            <a:ext cx="11277600" cy="4267200"/>
          </a:xfrm>
        </p:spPr>
        <p:txBody>
          <a:bodyPr>
            <a:normAutofit/>
          </a:bodyPr>
          <a:lstStyle/>
          <a:p>
            <a:pPr marL="0" indent="0">
              <a:buNone/>
            </a:pPr>
            <a:r>
              <a:rPr lang="en-US" sz="2800"/>
              <a:t>What NLM Catalog search string retrieves records for all journals currently indexed in MEDLINE?</a:t>
            </a:r>
          </a:p>
          <a:p>
            <a:pPr marL="0" indent="0">
              <a:buNone/>
            </a:pPr>
            <a:endParaRPr lang="en-US" sz="2800"/>
          </a:p>
          <a:p>
            <a:pPr marL="0" indent="0">
              <a:buNone/>
            </a:pPr>
            <a:r>
              <a:rPr lang="en-US" sz="2800"/>
              <a:t>Follow these steps:</a:t>
            </a:r>
          </a:p>
          <a:p>
            <a:pPr marL="457200" indent="-457200">
              <a:buFont typeface="+mj-lt"/>
              <a:buAutoNum type="alphaLcPeriod"/>
            </a:pPr>
            <a:r>
              <a:rPr lang="en-US" sz="2800"/>
              <a:t>Search the Web for </a:t>
            </a:r>
            <a:r>
              <a:rPr lang="en-US" sz="2800" b="1"/>
              <a:t>NLM Catalog</a:t>
            </a:r>
          </a:p>
          <a:p>
            <a:pPr marL="457200" indent="-457200">
              <a:buFont typeface="+mj-lt"/>
              <a:buAutoNum type="alphaLcPeriod"/>
            </a:pPr>
            <a:r>
              <a:rPr lang="en-US" sz="2800"/>
              <a:t>Under NLM Catalog Tools, go to </a:t>
            </a:r>
            <a:r>
              <a:rPr lang="en-US" sz="2800" b="1"/>
              <a:t>Journals in NCBI Databases</a:t>
            </a:r>
          </a:p>
          <a:p>
            <a:pPr marL="457200" indent="-457200">
              <a:buFont typeface="+mj-lt"/>
              <a:buAutoNum type="alphaLcPeriod"/>
            </a:pPr>
            <a:r>
              <a:rPr lang="en-US" sz="2800"/>
              <a:t>Select </a:t>
            </a:r>
            <a:r>
              <a:rPr lang="en-US" sz="2800" b="1"/>
              <a:t>Journals currently indexed in MEDLINE</a:t>
            </a:r>
          </a:p>
        </p:txBody>
      </p:sp>
      <p:sp>
        <p:nvSpPr>
          <p:cNvPr id="4" name="Slide Number Placeholder 3">
            <a:extLst>
              <a:ext uri="{FF2B5EF4-FFF2-40B4-BE49-F238E27FC236}">
                <a16:creationId xmlns:a16="http://schemas.microsoft.com/office/drawing/2014/main" id="{D83AB985-1A3C-EF90-6CB7-2918462D4CEB}"/>
              </a:ext>
            </a:extLst>
          </p:cNvPr>
          <p:cNvSpPr>
            <a:spLocks noGrp="1"/>
          </p:cNvSpPr>
          <p:nvPr>
            <p:ph type="sldNum" sz="quarter" idx="10"/>
          </p:nvPr>
        </p:nvSpPr>
        <p:spPr/>
        <p:txBody>
          <a:bodyPr/>
          <a:lstStyle/>
          <a:p>
            <a:fld id="{0CD6EC8B-9E95-4567-92FB-64514F577C9E}" type="slidenum">
              <a:rPr lang="en-US" smtClean="0"/>
              <a:pPr/>
              <a:t>27</a:t>
            </a:fld>
            <a:endParaRPr lang="en-US"/>
          </a:p>
        </p:txBody>
      </p:sp>
    </p:spTree>
    <p:extLst>
      <p:ext uri="{BB962C8B-B14F-4D97-AF65-F5344CB8AC3E}">
        <p14:creationId xmlns:p14="http://schemas.microsoft.com/office/powerpoint/2010/main" val="11798471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BE80EE-D52B-3200-D922-E1366ECD0B1F}"/>
              </a:ext>
            </a:extLst>
          </p:cNvPr>
          <p:cNvSpPr>
            <a:spLocks noGrp="1"/>
          </p:cNvSpPr>
          <p:nvPr>
            <p:ph type="title"/>
          </p:nvPr>
        </p:nvSpPr>
        <p:spPr/>
        <p:txBody>
          <a:bodyPr/>
          <a:lstStyle/>
          <a:p>
            <a:r>
              <a:rPr lang="en-US" dirty="0"/>
              <a:t>How to Find MEDLINE Journals</a:t>
            </a:r>
          </a:p>
        </p:txBody>
      </p:sp>
      <p:sp>
        <p:nvSpPr>
          <p:cNvPr id="3" name="Content Placeholder 2">
            <a:extLst>
              <a:ext uri="{FF2B5EF4-FFF2-40B4-BE49-F238E27FC236}">
                <a16:creationId xmlns:a16="http://schemas.microsoft.com/office/drawing/2014/main" id="{FC7467A8-F70E-117E-7CF5-1DE79600D0BB}"/>
              </a:ext>
            </a:extLst>
          </p:cNvPr>
          <p:cNvSpPr>
            <a:spLocks noGrp="1"/>
          </p:cNvSpPr>
          <p:nvPr>
            <p:ph idx="1"/>
          </p:nvPr>
        </p:nvSpPr>
        <p:spPr/>
        <p:txBody>
          <a:bodyPr/>
          <a:lstStyle/>
          <a:p>
            <a:pPr marL="514350" indent="-514350">
              <a:buFont typeface="+mj-lt"/>
              <a:buAutoNum type="arabicPeriod"/>
            </a:pPr>
            <a:r>
              <a:rPr lang="en-US" dirty="0"/>
              <a:t>Start at the NLM Catalog</a:t>
            </a:r>
          </a:p>
          <a:p>
            <a:pPr marL="514350" indent="-514350">
              <a:buFont typeface="+mj-lt"/>
              <a:buAutoNum type="arabicPeriod"/>
            </a:pPr>
            <a:r>
              <a:rPr lang="en-US" dirty="0"/>
              <a:t>Search for </a:t>
            </a:r>
            <a:r>
              <a:rPr lang="en-US" b="1" dirty="0"/>
              <a:t>currentlyindexed</a:t>
            </a:r>
          </a:p>
          <a:p>
            <a:pPr marL="514350" indent="-514350">
              <a:buFont typeface="+mj-lt"/>
              <a:buAutoNum type="arabicPeriod"/>
            </a:pPr>
            <a:r>
              <a:rPr lang="en-US" dirty="0"/>
              <a:t>Or you can use the filter on the left side </a:t>
            </a:r>
          </a:p>
          <a:p>
            <a:pPr marL="914400" lvl="1" indent="-514350">
              <a:buFont typeface="Arial" panose="020B0604020202020204" pitchFamily="34" charset="0"/>
              <a:buChar char="•"/>
            </a:pPr>
            <a:r>
              <a:rPr lang="en-US" dirty="0"/>
              <a:t>Journals currently indexed in MEDLINE</a:t>
            </a:r>
          </a:p>
        </p:txBody>
      </p:sp>
      <p:sp>
        <p:nvSpPr>
          <p:cNvPr id="4" name="Slide Number Placeholder 3">
            <a:extLst>
              <a:ext uri="{FF2B5EF4-FFF2-40B4-BE49-F238E27FC236}">
                <a16:creationId xmlns:a16="http://schemas.microsoft.com/office/drawing/2014/main" id="{AAD73D2D-EC00-95F4-B3D9-A984D33D0D04}"/>
              </a:ext>
            </a:extLst>
          </p:cNvPr>
          <p:cNvSpPr>
            <a:spLocks noGrp="1"/>
          </p:cNvSpPr>
          <p:nvPr>
            <p:ph type="sldNum" sz="quarter" idx="10"/>
          </p:nvPr>
        </p:nvSpPr>
        <p:spPr/>
        <p:txBody>
          <a:bodyPr/>
          <a:lstStyle/>
          <a:p>
            <a:fld id="{0CD6EC8B-9E95-4567-92FB-64514F577C9E}" type="slidenum">
              <a:rPr lang="en-US" smtClean="0"/>
              <a:pPr/>
              <a:t>28</a:t>
            </a:fld>
            <a:endParaRPr lang="en-US"/>
          </a:p>
        </p:txBody>
      </p:sp>
    </p:spTree>
    <p:extLst>
      <p:ext uri="{BB962C8B-B14F-4D97-AF65-F5344CB8AC3E}">
        <p14:creationId xmlns:p14="http://schemas.microsoft.com/office/powerpoint/2010/main" val="113676195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F12815-5F0C-ECCF-EDBE-8144159FB4AB}"/>
              </a:ext>
            </a:extLst>
          </p:cNvPr>
          <p:cNvSpPr>
            <a:spLocks noGrp="1"/>
          </p:cNvSpPr>
          <p:nvPr>
            <p:ph type="title"/>
          </p:nvPr>
        </p:nvSpPr>
        <p:spPr/>
        <p:txBody>
          <a:bodyPr/>
          <a:lstStyle/>
          <a:p>
            <a:r>
              <a:rPr lang="en-US" dirty="0"/>
              <a:t>Handout Exercise #8</a:t>
            </a:r>
          </a:p>
        </p:txBody>
      </p:sp>
      <p:sp>
        <p:nvSpPr>
          <p:cNvPr id="3" name="Content Placeholder 2">
            <a:extLst>
              <a:ext uri="{FF2B5EF4-FFF2-40B4-BE49-F238E27FC236}">
                <a16:creationId xmlns:a16="http://schemas.microsoft.com/office/drawing/2014/main" id="{E1D1089D-766B-8273-5961-4AE47F16CE8A}"/>
              </a:ext>
            </a:extLst>
          </p:cNvPr>
          <p:cNvSpPr>
            <a:spLocks noGrp="1"/>
          </p:cNvSpPr>
          <p:nvPr>
            <p:ph idx="1"/>
          </p:nvPr>
        </p:nvSpPr>
        <p:spPr/>
        <p:txBody>
          <a:bodyPr/>
          <a:lstStyle/>
          <a:p>
            <a:pPr marL="0" indent="0">
              <a:buNone/>
            </a:pPr>
            <a:r>
              <a:rPr lang="en-US"/>
              <a:t>What NLM Catalog filter limits your search to the journals currently being added to PubMed Central (PMC)?</a:t>
            </a:r>
          </a:p>
          <a:p>
            <a:pPr marL="0" indent="0">
              <a:buNone/>
            </a:pPr>
            <a:endParaRPr lang="en-US"/>
          </a:p>
          <a:p>
            <a:pPr marL="0" indent="0">
              <a:buNone/>
            </a:pPr>
            <a:r>
              <a:rPr lang="en-US"/>
              <a:t>Hint: </a:t>
            </a:r>
          </a:p>
          <a:p>
            <a:r>
              <a:rPr lang="en-US"/>
              <a:t>Click </a:t>
            </a:r>
            <a:r>
              <a:rPr lang="en-US" b="1"/>
              <a:t>show additional filters</a:t>
            </a:r>
          </a:p>
        </p:txBody>
      </p:sp>
      <p:sp>
        <p:nvSpPr>
          <p:cNvPr id="4" name="Slide Number Placeholder 3">
            <a:extLst>
              <a:ext uri="{FF2B5EF4-FFF2-40B4-BE49-F238E27FC236}">
                <a16:creationId xmlns:a16="http://schemas.microsoft.com/office/drawing/2014/main" id="{8E0D5FDA-67E5-8001-F603-6EE8EC3C8CE5}"/>
              </a:ext>
            </a:extLst>
          </p:cNvPr>
          <p:cNvSpPr>
            <a:spLocks noGrp="1"/>
          </p:cNvSpPr>
          <p:nvPr>
            <p:ph type="sldNum" sz="quarter" idx="10"/>
          </p:nvPr>
        </p:nvSpPr>
        <p:spPr/>
        <p:txBody>
          <a:bodyPr/>
          <a:lstStyle/>
          <a:p>
            <a:fld id="{0CD6EC8B-9E95-4567-92FB-64514F577C9E}" type="slidenum">
              <a:rPr lang="en-US" smtClean="0"/>
              <a:pPr/>
              <a:t>29</a:t>
            </a:fld>
            <a:endParaRPr lang="en-US"/>
          </a:p>
        </p:txBody>
      </p:sp>
    </p:spTree>
    <p:extLst>
      <p:ext uri="{BB962C8B-B14F-4D97-AF65-F5344CB8AC3E}">
        <p14:creationId xmlns:p14="http://schemas.microsoft.com/office/powerpoint/2010/main" val="16801325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17BBDC00-3725-46AA-89C4-9AD315F9F8AF}"/>
              </a:ext>
            </a:extLst>
          </p:cNvPr>
          <p:cNvSpPr>
            <a:spLocks noGrp="1"/>
          </p:cNvSpPr>
          <p:nvPr>
            <p:ph type="title"/>
          </p:nvPr>
        </p:nvSpPr>
        <p:spPr/>
        <p:txBody>
          <a:bodyPr/>
          <a:lstStyle/>
          <a:p>
            <a:r>
              <a:rPr lang="en-US" dirty="0"/>
              <a:t>NLM Journal Records</a:t>
            </a:r>
          </a:p>
        </p:txBody>
      </p:sp>
      <p:sp>
        <p:nvSpPr>
          <p:cNvPr id="2" name="Content Placeholder 1">
            <a:extLst>
              <a:ext uri="{FF2B5EF4-FFF2-40B4-BE49-F238E27FC236}">
                <a16:creationId xmlns:a16="http://schemas.microsoft.com/office/drawing/2014/main" id="{4482C424-8C4B-2AE6-09FF-E00550F564C2}"/>
              </a:ext>
            </a:extLst>
          </p:cNvPr>
          <p:cNvSpPr>
            <a:spLocks noGrp="1"/>
          </p:cNvSpPr>
          <p:nvPr>
            <p:ph idx="1"/>
          </p:nvPr>
        </p:nvSpPr>
        <p:spPr/>
        <p:txBody>
          <a:bodyPr>
            <a:normAutofit fontScale="92500" lnSpcReduction="20000"/>
          </a:bodyPr>
          <a:lstStyle/>
          <a:p>
            <a:pPr marL="514350" indent="-514350">
              <a:buFont typeface="+mj-lt"/>
              <a:buAutoNum type="arabicPeriod"/>
            </a:pPr>
            <a:r>
              <a:rPr lang="en-US" dirty="0"/>
              <a:t>NLM Catalog contains the largest set of records. It provides online access to NLM bibliographic data for books, electronic materials, and journals.</a:t>
            </a:r>
          </a:p>
          <a:p>
            <a:pPr marL="514350" indent="-514350">
              <a:buFont typeface="+mj-lt"/>
              <a:buAutoNum type="arabicPeriod"/>
            </a:pPr>
            <a:endParaRPr lang="en-US" dirty="0"/>
          </a:p>
          <a:p>
            <a:pPr marL="514350" indent="-514350">
              <a:buFont typeface="+mj-lt"/>
              <a:buAutoNum type="arabicPeriod"/>
            </a:pPr>
            <a:r>
              <a:rPr lang="en-US" dirty="0"/>
              <a:t>NLM Journals Collection is a subset of all catalog records. It includes journals NLM collects the complete contents of. </a:t>
            </a:r>
          </a:p>
          <a:p>
            <a:pPr marL="514350" indent="-514350">
              <a:buFont typeface="+mj-lt"/>
              <a:buAutoNum type="arabicPeriod"/>
            </a:pPr>
            <a:endParaRPr lang="en-US" dirty="0"/>
          </a:p>
          <a:p>
            <a:pPr marL="514350" indent="-514350">
              <a:buFont typeface="+mj-lt"/>
              <a:buAutoNum type="arabicPeriod"/>
            </a:pPr>
            <a:r>
              <a:rPr lang="en-US" dirty="0"/>
              <a:t>PubMed journals are a subset of the journal collection. PubMed is the NLM’s online journal citation database. </a:t>
            </a:r>
          </a:p>
        </p:txBody>
      </p:sp>
      <p:sp>
        <p:nvSpPr>
          <p:cNvPr id="3" name="Slide Number Placeholder 2">
            <a:extLst>
              <a:ext uri="{FF2B5EF4-FFF2-40B4-BE49-F238E27FC236}">
                <a16:creationId xmlns:a16="http://schemas.microsoft.com/office/drawing/2014/main" id="{E69D9468-4C8C-C15B-63CB-7DF7D0EFDBC2}"/>
              </a:ext>
            </a:extLst>
          </p:cNvPr>
          <p:cNvSpPr>
            <a:spLocks noGrp="1"/>
          </p:cNvSpPr>
          <p:nvPr>
            <p:ph type="sldNum" sz="quarter" idx="10"/>
          </p:nvPr>
        </p:nvSpPr>
        <p:spPr/>
        <p:txBody>
          <a:bodyPr/>
          <a:lstStyle/>
          <a:p>
            <a:fld id="{0CD6EC8B-9E95-4567-92FB-64514F577C9E}" type="slidenum">
              <a:rPr lang="en-US" smtClean="0"/>
              <a:pPr/>
              <a:t>3</a:t>
            </a:fld>
            <a:endParaRPr lang="en-US"/>
          </a:p>
        </p:txBody>
      </p:sp>
    </p:spTree>
    <p:extLst>
      <p:ext uri="{BB962C8B-B14F-4D97-AF65-F5344CB8AC3E}">
        <p14:creationId xmlns:p14="http://schemas.microsoft.com/office/powerpoint/2010/main" val="361494001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How to Find PMC journals</a:t>
            </a:r>
          </a:p>
        </p:txBody>
      </p:sp>
      <p:sp>
        <p:nvSpPr>
          <p:cNvPr id="12" name="Content Placeholder 11">
            <a:extLst>
              <a:ext uri="{FF2B5EF4-FFF2-40B4-BE49-F238E27FC236}">
                <a16:creationId xmlns:a16="http://schemas.microsoft.com/office/drawing/2014/main" id="{BAF9798E-D978-1BC8-A385-3EB6300A69DB}"/>
              </a:ext>
            </a:extLst>
          </p:cNvPr>
          <p:cNvSpPr>
            <a:spLocks noGrp="1"/>
          </p:cNvSpPr>
          <p:nvPr>
            <p:ph sz="half" idx="1"/>
          </p:nvPr>
        </p:nvSpPr>
        <p:spPr>
          <a:xfrm>
            <a:off x="739942" y="2153653"/>
            <a:ext cx="10712116" cy="4202697"/>
          </a:xfrm>
        </p:spPr>
        <p:txBody>
          <a:bodyPr>
            <a:normAutofit/>
          </a:bodyPr>
          <a:lstStyle/>
          <a:p>
            <a:pPr marL="514350" indent="-514350">
              <a:buFont typeface="+mj-lt"/>
              <a:buAutoNum type="arabicPeriod"/>
            </a:pPr>
            <a:r>
              <a:rPr lang="en-US" dirty="0"/>
              <a:t>Start at the NLM Catalog</a:t>
            </a:r>
          </a:p>
          <a:p>
            <a:pPr marL="514350" indent="-514350">
              <a:buFont typeface="+mj-lt"/>
              <a:buAutoNum type="arabicPeriod"/>
            </a:pPr>
            <a:r>
              <a:rPr lang="en-US" dirty="0"/>
              <a:t>Click on Show additional filters on the left-side menu</a:t>
            </a:r>
          </a:p>
          <a:p>
            <a:pPr marL="514350" indent="-514350">
              <a:buFont typeface="+mj-lt"/>
              <a:buAutoNum type="arabicPeriod"/>
            </a:pPr>
            <a:r>
              <a:rPr lang="en-US" dirty="0">
                <a:latin typeface="+mn-lt"/>
              </a:rPr>
              <a:t>Select the </a:t>
            </a:r>
            <a:r>
              <a:rPr lang="en-US" sz="2800" kern="1200" dirty="0">
                <a:effectLst/>
                <a:latin typeface="+mn-lt"/>
                <a:ea typeface="Calibri" panose="020F0502020204030204" pitchFamily="34" charset="0"/>
                <a:cs typeface="Calibri" panose="020F0502020204030204" pitchFamily="34" charset="0"/>
              </a:rPr>
              <a:t>PubMed/PMC journals filter</a:t>
            </a:r>
          </a:p>
          <a:p>
            <a:pPr marL="514350" indent="-514350">
              <a:buFont typeface="+mj-lt"/>
              <a:buAutoNum type="arabicPeriod"/>
            </a:pPr>
            <a:r>
              <a:rPr lang="en-US" dirty="0">
                <a:latin typeface="+mn-lt"/>
                <a:ea typeface="Calibri" panose="020F0502020204030204" pitchFamily="34" charset="0"/>
                <a:cs typeface="Calibri" panose="020F0502020204030204" pitchFamily="34" charset="0"/>
              </a:rPr>
              <a:t>C</a:t>
            </a:r>
            <a:r>
              <a:rPr lang="en-US" sz="2800" kern="1200" dirty="0">
                <a:effectLst/>
                <a:latin typeface="+mn-lt"/>
                <a:ea typeface="Calibri" panose="020F0502020204030204" pitchFamily="34" charset="0"/>
                <a:cs typeface="Calibri" panose="020F0502020204030204" pitchFamily="34" charset="0"/>
              </a:rPr>
              <a:t>lick Show</a:t>
            </a:r>
            <a:endParaRPr lang="en-US" sz="2800" dirty="0">
              <a:effectLst/>
              <a:latin typeface="+mn-lt"/>
              <a:ea typeface="Calibri" panose="020F0502020204030204" pitchFamily="34" charset="0"/>
              <a:cs typeface="Times New Roman" panose="02020603050405020304" pitchFamily="18" charset="0"/>
            </a:endParaRPr>
          </a:p>
          <a:p>
            <a:pPr marL="514350" indent="-514350">
              <a:buFont typeface="+mj-lt"/>
              <a:buAutoNum type="arabicPeriod"/>
            </a:pPr>
            <a:r>
              <a:rPr lang="en-US" dirty="0"/>
              <a:t>Run a search for all[sb]</a:t>
            </a:r>
          </a:p>
          <a:p>
            <a:pPr marL="514350" indent="-514350">
              <a:buFont typeface="+mj-lt"/>
              <a:buAutoNum type="arabicPeriod"/>
            </a:pPr>
            <a:r>
              <a:rPr lang="en-US" dirty="0"/>
              <a:t>Apply the </a:t>
            </a:r>
            <a:r>
              <a:rPr lang="en-US" b="0" i="0" dirty="0">
                <a:solidFill>
                  <a:srgbClr val="000000"/>
                </a:solidFill>
                <a:effectLst/>
                <a:latin typeface="arial" panose="020B0604020202020204" pitchFamily="34" charset="0"/>
              </a:rPr>
              <a:t>PubMed Central journals or the PubMed Central forthcoming journals filter</a:t>
            </a:r>
            <a:endParaRPr lang="en-US" dirty="0"/>
          </a:p>
        </p:txBody>
      </p:sp>
      <p:sp>
        <p:nvSpPr>
          <p:cNvPr id="4" name="Slide Number Placeholder 3">
            <a:extLst>
              <a:ext uri="{FF2B5EF4-FFF2-40B4-BE49-F238E27FC236}">
                <a16:creationId xmlns:a16="http://schemas.microsoft.com/office/drawing/2014/main" id="{04E4A398-5709-D8BF-9D8D-AB8EEC6EB437}"/>
              </a:ext>
            </a:extLst>
          </p:cNvPr>
          <p:cNvSpPr>
            <a:spLocks noGrp="1"/>
          </p:cNvSpPr>
          <p:nvPr>
            <p:ph type="sldNum" sz="quarter" idx="10"/>
          </p:nvPr>
        </p:nvSpPr>
        <p:spPr/>
        <p:txBody>
          <a:bodyPr/>
          <a:lstStyle/>
          <a:p>
            <a:fld id="{0CD6EC8B-9E95-4567-92FB-64514F577C9E}" type="slidenum">
              <a:rPr lang="en-US" smtClean="0">
                <a:solidFill>
                  <a:schemeClr val="tx1"/>
                </a:solidFill>
              </a:rPr>
              <a:pPr/>
              <a:t>30</a:t>
            </a:fld>
            <a:endParaRPr lang="en-US" dirty="0">
              <a:solidFill>
                <a:schemeClr val="tx1"/>
              </a:solidFill>
            </a:endParaRPr>
          </a:p>
        </p:txBody>
      </p:sp>
    </p:spTree>
    <p:extLst>
      <p:ext uri="{BB962C8B-B14F-4D97-AF65-F5344CB8AC3E}">
        <p14:creationId xmlns:p14="http://schemas.microsoft.com/office/powerpoint/2010/main" val="110890052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6F5227-FD32-18E5-105D-678E87AB3C75}"/>
              </a:ext>
            </a:extLst>
          </p:cNvPr>
          <p:cNvSpPr>
            <a:spLocks noGrp="1"/>
          </p:cNvSpPr>
          <p:nvPr>
            <p:ph type="title"/>
          </p:nvPr>
        </p:nvSpPr>
        <p:spPr/>
        <p:txBody>
          <a:bodyPr/>
          <a:lstStyle/>
          <a:p>
            <a:r>
              <a:rPr lang="en-US" dirty="0"/>
              <a:t>Handout Exercise #9:</a:t>
            </a:r>
          </a:p>
        </p:txBody>
      </p:sp>
      <p:sp>
        <p:nvSpPr>
          <p:cNvPr id="3" name="Content Placeholder 2">
            <a:extLst>
              <a:ext uri="{FF2B5EF4-FFF2-40B4-BE49-F238E27FC236}">
                <a16:creationId xmlns:a16="http://schemas.microsoft.com/office/drawing/2014/main" id="{7418577B-D74B-13DE-39C9-1EE01DAEBF90}"/>
              </a:ext>
            </a:extLst>
          </p:cNvPr>
          <p:cNvSpPr>
            <a:spLocks noGrp="1"/>
          </p:cNvSpPr>
          <p:nvPr>
            <p:ph idx="1"/>
          </p:nvPr>
        </p:nvSpPr>
        <p:spPr/>
        <p:txBody>
          <a:bodyPr/>
          <a:lstStyle/>
          <a:p>
            <a:pPr marL="0" indent="0">
              <a:buNone/>
            </a:pPr>
            <a:r>
              <a:rPr lang="en-US"/>
              <a:t>What is the search string to use in the NLM Catalog to list all journals that are currently added to PubMed? </a:t>
            </a:r>
          </a:p>
        </p:txBody>
      </p:sp>
      <p:sp>
        <p:nvSpPr>
          <p:cNvPr id="4" name="Slide Number Placeholder 3">
            <a:extLst>
              <a:ext uri="{FF2B5EF4-FFF2-40B4-BE49-F238E27FC236}">
                <a16:creationId xmlns:a16="http://schemas.microsoft.com/office/drawing/2014/main" id="{C58901C6-33A0-6D9B-E69A-8A9CD90C76C6}"/>
              </a:ext>
            </a:extLst>
          </p:cNvPr>
          <p:cNvSpPr>
            <a:spLocks noGrp="1"/>
          </p:cNvSpPr>
          <p:nvPr>
            <p:ph type="sldNum" sz="quarter" idx="10"/>
          </p:nvPr>
        </p:nvSpPr>
        <p:spPr/>
        <p:txBody>
          <a:bodyPr/>
          <a:lstStyle/>
          <a:p>
            <a:fld id="{0CD6EC8B-9E95-4567-92FB-64514F577C9E}" type="slidenum">
              <a:rPr lang="en-US" smtClean="0"/>
              <a:pPr/>
              <a:t>31</a:t>
            </a:fld>
            <a:endParaRPr lang="en-US"/>
          </a:p>
        </p:txBody>
      </p:sp>
    </p:spTree>
    <p:extLst>
      <p:ext uri="{BB962C8B-B14F-4D97-AF65-F5344CB8AC3E}">
        <p14:creationId xmlns:p14="http://schemas.microsoft.com/office/powerpoint/2010/main" val="25819020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A7FF13-D855-04C3-D9F6-892330F42C7B}"/>
              </a:ext>
            </a:extLst>
          </p:cNvPr>
          <p:cNvSpPr>
            <a:spLocks noGrp="1"/>
          </p:cNvSpPr>
          <p:nvPr>
            <p:ph type="title"/>
          </p:nvPr>
        </p:nvSpPr>
        <p:spPr/>
        <p:txBody>
          <a:bodyPr/>
          <a:lstStyle/>
          <a:p>
            <a:r>
              <a:rPr lang="en-US" dirty="0"/>
              <a:t>How to Find PubMed Journals</a:t>
            </a:r>
          </a:p>
        </p:txBody>
      </p:sp>
      <p:sp>
        <p:nvSpPr>
          <p:cNvPr id="3" name="Content Placeholder 2">
            <a:extLst>
              <a:ext uri="{FF2B5EF4-FFF2-40B4-BE49-F238E27FC236}">
                <a16:creationId xmlns:a16="http://schemas.microsoft.com/office/drawing/2014/main" id="{0997E497-CF95-A755-72E8-E2E046E92E7F}"/>
              </a:ext>
            </a:extLst>
          </p:cNvPr>
          <p:cNvSpPr>
            <a:spLocks noGrp="1"/>
          </p:cNvSpPr>
          <p:nvPr>
            <p:ph idx="1"/>
          </p:nvPr>
        </p:nvSpPr>
        <p:spPr/>
        <p:txBody>
          <a:bodyPr/>
          <a:lstStyle/>
          <a:p>
            <a:pPr marL="514350" indent="-514350">
              <a:buFont typeface="+mj-lt"/>
              <a:buAutoNum type="arabicPeriod"/>
            </a:pPr>
            <a:r>
              <a:rPr lang="en-US" dirty="0"/>
              <a:t>Start at the NLM Catalog</a:t>
            </a:r>
          </a:p>
          <a:p>
            <a:pPr marL="514350" indent="-514350">
              <a:buFont typeface="+mj-lt"/>
              <a:buAutoNum type="arabicPeriod"/>
            </a:pPr>
            <a:r>
              <a:rPr lang="en-US" dirty="0"/>
              <a:t>Use the following combined search string:</a:t>
            </a:r>
          </a:p>
          <a:p>
            <a:pPr marL="914400" lvl="1" indent="-514350">
              <a:buFont typeface="Wingdings" panose="05000000000000000000" pitchFamily="2" charset="2"/>
              <a:buChar char="§"/>
            </a:pPr>
            <a:r>
              <a:rPr lang="en-US" sz="2800" kern="1200" dirty="0">
                <a:effectLst/>
                <a:latin typeface="Calibri" panose="020F0502020204030204" pitchFamily="34" charset="0"/>
                <a:cs typeface="Calibri" panose="020F0502020204030204" pitchFamily="34" charset="0"/>
              </a:rPr>
              <a:t>currentlyindexed OR journalspmc</a:t>
            </a:r>
            <a:endParaRPr lang="en-US" dirty="0"/>
          </a:p>
          <a:p>
            <a:pPr marL="514350" indent="-514350">
              <a:buFont typeface="+mj-lt"/>
              <a:buAutoNum type="arabicPeriod"/>
            </a:pPr>
            <a:endParaRPr lang="en-US" dirty="0"/>
          </a:p>
          <a:p>
            <a:endParaRPr lang="en-US" dirty="0"/>
          </a:p>
        </p:txBody>
      </p:sp>
      <p:sp>
        <p:nvSpPr>
          <p:cNvPr id="4" name="Slide Number Placeholder 3">
            <a:extLst>
              <a:ext uri="{FF2B5EF4-FFF2-40B4-BE49-F238E27FC236}">
                <a16:creationId xmlns:a16="http://schemas.microsoft.com/office/drawing/2014/main" id="{7AC15DAD-F815-0B6E-EB44-FB57605EE8E3}"/>
              </a:ext>
            </a:extLst>
          </p:cNvPr>
          <p:cNvSpPr>
            <a:spLocks noGrp="1"/>
          </p:cNvSpPr>
          <p:nvPr>
            <p:ph type="sldNum" sz="quarter" idx="10"/>
          </p:nvPr>
        </p:nvSpPr>
        <p:spPr/>
        <p:txBody>
          <a:bodyPr/>
          <a:lstStyle/>
          <a:p>
            <a:fld id="{0CD6EC8B-9E95-4567-92FB-64514F577C9E}" type="slidenum">
              <a:rPr lang="en-US" smtClean="0"/>
              <a:pPr/>
              <a:t>32</a:t>
            </a:fld>
            <a:endParaRPr lang="en-US"/>
          </a:p>
        </p:txBody>
      </p:sp>
    </p:spTree>
    <p:extLst>
      <p:ext uri="{BB962C8B-B14F-4D97-AF65-F5344CB8AC3E}">
        <p14:creationId xmlns:p14="http://schemas.microsoft.com/office/powerpoint/2010/main" val="102186224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45A689-DE52-CF1B-DE21-E80F695F7281}"/>
              </a:ext>
            </a:extLst>
          </p:cNvPr>
          <p:cNvSpPr>
            <a:spLocks noGrp="1"/>
          </p:cNvSpPr>
          <p:nvPr>
            <p:ph type="title"/>
          </p:nvPr>
        </p:nvSpPr>
        <p:spPr>
          <a:xfrm>
            <a:off x="175846" y="274638"/>
            <a:ext cx="11840308" cy="1143000"/>
          </a:xfrm>
        </p:spPr>
        <p:txBody>
          <a:bodyPr>
            <a:normAutofit fontScale="90000"/>
          </a:bodyPr>
          <a:lstStyle/>
          <a:p>
            <a:r>
              <a:rPr lang="en-US" dirty="0"/>
              <a:t>Breaking down PMC records as of July 2024</a:t>
            </a:r>
          </a:p>
        </p:txBody>
      </p:sp>
      <p:sp>
        <p:nvSpPr>
          <p:cNvPr id="3" name="Content Placeholder 2">
            <a:extLst>
              <a:ext uri="{FF2B5EF4-FFF2-40B4-BE49-F238E27FC236}">
                <a16:creationId xmlns:a16="http://schemas.microsoft.com/office/drawing/2014/main" id="{B7D65920-8E9C-D18A-65C0-3E17BFB1C282}"/>
              </a:ext>
            </a:extLst>
          </p:cNvPr>
          <p:cNvSpPr>
            <a:spLocks noGrp="1"/>
          </p:cNvSpPr>
          <p:nvPr>
            <p:ph idx="1"/>
          </p:nvPr>
        </p:nvSpPr>
        <p:spPr>
          <a:xfrm>
            <a:off x="175846" y="1699846"/>
            <a:ext cx="11840308" cy="3999279"/>
          </a:xfrm>
        </p:spPr>
        <p:txBody>
          <a:bodyPr>
            <a:normAutofit lnSpcReduction="10000"/>
          </a:bodyPr>
          <a:lstStyle/>
          <a:p>
            <a:r>
              <a:rPr lang="en-US" dirty="0"/>
              <a:t>Over 10 million articles archived in PMC</a:t>
            </a:r>
          </a:p>
          <a:p>
            <a:pPr lvl="1">
              <a:buFont typeface="Wingdings" panose="05000000000000000000" pitchFamily="2" charset="2"/>
              <a:buChar char="v"/>
            </a:pPr>
            <a:r>
              <a:rPr lang="en-US" dirty="0"/>
              <a:t>PMC journals and publisher programs = ~8 million records</a:t>
            </a:r>
            <a:br>
              <a:rPr lang="en-US" dirty="0"/>
            </a:br>
            <a:endParaRPr lang="en-US" dirty="0"/>
          </a:p>
          <a:p>
            <a:pPr lvl="1">
              <a:buFont typeface="Wingdings" panose="05000000000000000000" pitchFamily="2" charset="2"/>
              <a:buChar char="v"/>
            </a:pPr>
            <a:r>
              <a:rPr lang="en-US" dirty="0"/>
              <a:t>Biomedical journal digitization projects = ~1.5 million records</a:t>
            </a:r>
            <a:br>
              <a:rPr lang="en-US" dirty="0"/>
            </a:br>
            <a:endParaRPr lang="en-US" dirty="0"/>
          </a:p>
          <a:p>
            <a:pPr lvl="1">
              <a:buFont typeface="Wingdings" panose="05000000000000000000" pitchFamily="2" charset="2"/>
              <a:buChar char="v"/>
            </a:pPr>
            <a:r>
              <a:rPr lang="en-US" dirty="0"/>
              <a:t>Accepted author manuscripts = ~1 million records</a:t>
            </a:r>
            <a:br>
              <a:rPr lang="en-US" dirty="0"/>
            </a:br>
            <a:endParaRPr lang="en-US" dirty="0"/>
          </a:p>
          <a:p>
            <a:pPr lvl="1">
              <a:buFont typeface="Wingdings" panose="05000000000000000000" pitchFamily="2" charset="2"/>
              <a:buChar char="v"/>
            </a:pPr>
            <a:r>
              <a:rPr lang="en-US" dirty="0"/>
              <a:t>18,000 preprint records</a:t>
            </a:r>
          </a:p>
          <a:p>
            <a:pPr lvl="1">
              <a:buFont typeface="Wingdings" panose="05000000000000000000" pitchFamily="2" charset="2"/>
              <a:buChar char="v"/>
            </a:pPr>
            <a:endParaRPr lang="en-US" dirty="0"/>
          </a:p>
        </p:txBody>
      </p:sp>
      <p:sp>
        <p:nvSpPr>
          <p:cNvPr id="4" name="Slide Number Placeholder 3">
            <a:extLst>
              <a:ext uri="{FF2B5EF4-FFF2-40B4-BE49-F238E27FC236}">
                <a16:creationId xmlns:a16="http://schemas.microsoft.com/office/drawing/2014/main" id="{1E13B612-68D7-026B-8E61-BCFFB2B2CD21}"/>
              </a:ext>
            </a:extLst>
          </p:cNvPr>
          <p:cNvSpPr>
            <a:spLocks noGrp="1"/>
          </p:cNvSpPr>
          <p:nvPr>
            <p:ph type="sldNum" sz="quarter" idx="10"/>
          </p:nvPr>
        </p:nvSpPr>
        <p:spPr/>
        <p:txBody>
          <a:bodyPr/>
          <a:lstStyle/>
          <a:p>
            <a:fld id="{0CD6EC8B-9E95-4567-92FB-64514F577C9E}" type="slidenum">
              <a:rPr lang="en-US" smtClean="0"/>
              <a:pPr/>
              <a:t>33</a:t>
            </a:fld>
            <a:endParaRPr lang="en-US"/>
          </a:p>
        </p:txBody>
      </p:sp>
    </p:spTree>
    <p:extLst>
      <p:ext uri="{BB962C8B-B14F-4D97-AF65-F5344CB8AC3E}">
        <p14:creationId xmlns:p14="http://schemas.microsoft.com/office/powerpoint/2010/main" val="15240435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A5AAF04-06F1-401A-A6EC-2C3712717F3F}"/>
              </a:ext>
            </a:extLst>
          </p:cNvPr>
          <p:cNvSpPr>
            <a:spLocks noGrp="1"/>
          </p:cNvSpPr>
          <p:nvPr>
            <p:ph type="title"/>
          </p:nvPr>
        </p:nvSpPr>
        <p:spPr>
          <a:xfrm>
            <a:off x="1415561" y="1275373"/>
            <a:ext cx="9360877" cy="3124200"/>
          </a:xfrm>
        </p:spPr>
        <p:txBody>
          <a:bodyPr>
            <a:normAutofit/>
          </a:bodyPr>
          <a:lstStyle/>
          <a:p>
            <a:r>
              <a:rPr lang="en-US" sz="7200" dirty="0">
                <a:latin typeface="Calibri Light" charset="0"/>
                <a:ea typeface="Calibri Light" charset="0"/>
                <a:cs typeface="Calibri Light" charset="0"/>
              </a:rPr>
              <a:t>Author Manuscripts</a:t>
            </a:r>
            <a:endParaRPr lang="en-US" dirty="0"/>
          </a:p>
        </p:txBody>
      </p:sp>
      <p:sp>
        <p:nvSpPr>
          <p:cNvPr id="3" name="Slide Number Placeholder 2">
            <a:extLst>
              <a:ext uri="{FF2B5EF4-FFF2-40B4-BE49-F238E27FC236}">
                <a16:creationId xmlns:a16="http://schemas.microsoft.com/office/drawing/2014/main" id="{E3F079E1-FEEC-5F55-EB11-53604EFE9B35}"/>
              </a:ext>
            </a:extLst>
          </p:cNvPr>
          <p:cNvSpPr>
            <a:spLocks noGrp="1"/>
          </p:cNvSpPr>
          <p:nvPr>
            <p:ph type="sldNum" sz="quarter" idx="10"/>
          </p:nvPr>
        </p:nvSpPr>
        <p:spPr/>
        <p:txBody>
          <a:bodyPr/>
          <a:lstStyle/>
          <a:p>
            <a:fld id="{0CD6EC8B-9E95-4567-92FB-64514F577C9E}" type="slidenum">
              <a:rPr lang="en-US" smtClean="0"/>
              <a:pPr/>
              <a:t>34</a:t>
            </a:fld>
            <a:endParaRPr lang="en-US"/>
          </a:p>
        </p:txBody>
      </p:sp>
    </p:spTree>
    <p:extLst>
      <p:ext uri="{BB962C8B-B14F-4D97-AF65-F5344CB8AC3E}">
        <p14:creationId xmlns:p14="http://schemas.microsoft.com/office/powerpoint/2010/main" val="141724967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09EE2-EA8E-32BB-4734-EFE7EE66BDD6}"/>
              </a:ext>
            </a:extLst>
          </p:cNvPr>
          <p:cNvSpPr>
            <a:spLocks noGrp="1"/>
          </p:cNvSpPr>
          <p:nvPr>
            <p:ph type="title"/>
          </p:nvPr>
        </p:nvSpPr>
        <p:spPr/>
        <p:txBody>
          <a:bodyPr/>
          <a:lstStyle/>
          <a:p>
            <a:r>
              <a:rPr lang="en-US" dirty="0"/>
              <a:t>Author Manuscripts in PubMed</a:t>
            </a:r>
          </a:p>
        </p:txBody>
      </p:sp>
      <p:sp>
        <p:nvSpPr>
          <p:cNvPr id="3" name="Content Placeholder 2">
            <a:extLst>
              <a:ext uri="{FF2B5EF4-FFF2-40B4-BE49-F238E27FC236}">
                <a16:creationId xmlns:a16="http://schemas.microsoft.com/office/drawing/2014/main" id="{E51312CE-2BC4-A3B8-E52B-6AA3E7400E5F}"/>
              </a:ext>
            </a:extLst>
          </p:cNvPr>
          <p:cNvSpPr>
            <a:spLocks noGrp="1"/>
          </p:cNvSpPr>
          <p:nvPr>
            <p:ph idx="1"/>
          </p:nvPr>
        </p:nvSpPr>
        <p:spPr>
          <a:xfrm>
            <a:off x="609600" y="1701311"/>
            <a:ext cx="10972800" cy="4300903"/>
          </a:xfrm>
        </p:spPr>
        <p:txBody>
          <a:bodyPr>
            <a:noAutofit/>
          </a:bodyPr>
          <a:lstStyle/>
          <a:p>
            <a:r>
              <a:rPr lang="en-US" sz="2800" dirty="0"/>
              <a:t>The author manuscript is the version of a paper that has been peer reviewed and accepted for publication by the journal. </a:t>
            </a:r>
          </a:p>
          <a:p>
            <a:br>
              <a:rPr lang="en-US" sz="2800" dirty="0"/>
            </a:br>
            <a:r>
              <a:rPr lang="en-US" sz="2800" dirty="0"/>
              <a:t>This version should include all changes made during the peer review process.</a:t>
            </a:r>
            <a:endParaRPr lang="en-US" sz="2800" dirty="0">
              <a:cs typeface="Calibri"/>
            </a:endParaRPr>
          </a:p>
          <a:p>
            <a:endParaRPr lang="en-US" sz="2800" dirty="0"/>
          </a:p>
          <a:p>
            <a:r>
              <a:rPr lang="en-US" sz="2800" dirty="0"/>
              <a:t>Any author manuscript in PMC will have corresponding citation in PubMed</a:t>
            </a:r>
          </a:p>
        </p:txBody>
      </p:sp>
      <p:sp>
        <p:nvSpPr>
          <p:cNvPr id="4" name="Slide Number Placeholder 3">
            <a:extLst>
              <a:ext uri="{FF2B5EF4-FFF2-40B4-BE49-F238E27FC236}">
                <a16:creationId xmlns:a16="http://schemas.microsoft.com/office/drawing/2014/main" id="{3BCA6E8B-7410-B861-2F7A-D8EB7F29700F}"/>
              </a:ext>
            </a:extLst>
          </p:cNvPr>
          <p:cNvSpPr>
            <a:spLocks noGrp="1"/>
          </p:cNvSpPr>
          <p:nvPr>
            <p:ph type="sldNum" sz="quarter" idx="10"/>
          </p:nvPr>
        </p:nvSpPr>
        <p:spPr/>
        <p:txBody>
          <a:bodyPr/>
          <a:lstStyle/>
          <a:p>
            <a:fld id="{0CD6EC8B-9E95-4567-92FB-64514F577C9E}" type="slidenum">
              <a:rPr lang="en-US" smtClean="0"/>
              <a:pPr/>
              <a:t>35</a:t>
            </a:fld>
            <a:endParaRPr lang="en-US"/>
          </a:p>
        </p:txBody>
      </p:sp>
    </p:spTree>
    <p:extLst>
      <p:ext uri="{BB962C8B-B14F-4D97-AF65-F5344CB8AC3E}">
        <p14:creationId xmlns:p14="http://schemas.microsoft.com/office/powerpoint/2010/main" val="224310241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D1E4C37-1770-4D2C-A43B-994ACF6592E4}"/>
              </a:ext>
            </a:extLst>
          </p:cNvPr>
          <p:cNvSpPr>
            <a:spLocks noGrp="1"/>
          </p:cNvSpPr>
          <p:nvPr>
            <p:ph type="title"/>
          </p:nvPr>
        </p:nvSpPr>
        <p:spPr>
          <a:xfrm>
            <a:off x="363415" y="181707"/>
            <a:ext cx="10820400" cy="1951893"/>
          </a:xfrm>
        </p:spPr>
        <p:txBody>
          <a:bodyPr>
            <a:normAutofit/>
          </a:bodyPr>
          <a:lstStyle/>
          <a:p>
            <a:r>
              <a:rPr lang="en-US" sz="4800" dirty="0">
                <a:solidFill>
                  <a:srgbClr val="000000"/>
                </a:solidFill>
                <a:latin typeface="Verdana"/>
                <a:ea typeface="Helvetica" charset="0"/>
                <a:cs typeface="Verdana"/>
              </a:rPr>
              <a:t>PMC as Funder Repository </a:t>
            </a:r>
            <a:endParaRPr lang="en-US" sz="4800" dirty="0">
              <a:solidFill>
                <a:srgbClr val="000000"/>
              </a:solidFill>
              <a:latin typeface="Verdana"/>
              <a:cs typeface="Verdana"/>
            </a:endParaRPr>
          </a:p>
        </p:txBody>
      </p:sp>
      <p:sp>
        <p:nvSpPr>
          <p:cNvPr id="4" name="Slide Number Placeholder 3">
            <a:extLst>
              <a:ext uri="{FF2B5EF4-FFF2-40B4-BE49-F238E27FC236}">
                <a16:creationId xmlns:a16="http://schemas.microsoft.com/office/drawing/2014/main" id="{DA0349D3-2B6A-4720-7124-EECEC9771C9F}"/>
              </a:ext>
            </a:extLst>
          </p:cNvPr>
          <p:cNvSpPr>
            <a:spLocks noGrp="1"/>
          </p:cNvSpPr>
          <p:nvPr>
            <p:ph type="sldNum" sz="quarter" idx="10"/>
          </p:nvPr>
        </p:nvSpPr>
        <p:spPr/>
        <p:txBody>
          <a:bodyPr/>
          <a:lstStyle/>
          <a:p>
            <a:fld id="{0CD6EC8B-9E95-4567-92FB-64514F577C9E}" type="slidenum">
              <a:rPr lang="en-US" smtClean="0"/>
              <a:pPr/>
              <a:t>36</a:t>
            </a:fld>
            <a:endParaRPr lang="en-US"/>
          </a:p>
        </p:txBody>
      </p:sp>
      <p:sp>
        <p:nvSpPr>
          <p:cNvPr id="6" name="Content Placeholder 5">
            <a:extLst>
              <a:ext uri="{FF2B5EF4-FFF2-40B4-BE49-F238E27FC236}">
                <a16:creationId xmlns:a16="http://schemas.microsoft.com/office/drawing/2014/main" id="{DA2C85D9-7CED-46C5-8850-E6DD809F425E}"/>
              </a:ext>
            </a:extLst>
          </p:cNvPr>
          <p:cNvSpPr>
            <a:spLocks noGrp="1"/>
          </p:cNvSpPr>
          <p:nvPr>
            <p:ph idx="1"/>
          </p:nvPr>
        </p:nvSpPr>
        <p:spPr>
          <a:xfrm>
            <a:off x="269631" y="2303584"/>
            <a:ext cx="11635153" cy="3200401"/>
          </a:xfrm>
        </p:spPr>
        <p:txBody>
          <a:bodyPr>
            <a:normAutofit/>
          </a:bodyPr>
          <a:lstStyle/>
          <a:p>
            <a:pPr marL="0" indent="0">
              <a:buNone/>
            </a:pPr>
            <a:r>
              <a:rPr lang="en-US" dirty="0">
                <a:latin typeface="+mn-lt"/>
                <a:ea typeface="Calibri Light" charset="0"/>
                <a:cs typeface="Calibri Light" charset="0"/>
              </a:rPr>
              <a:t>PMC has been named the repository for funded research by:</a:t>
            </a:r>
          </a:p>
          <a:p>
            <a:pPr>
              <a:buFont typeface="Arial" charset="0"/>
              <a:buChar char="•"/>
            </a:pPr>
            <a:r>
              <a:rPr lang="en-US" dirty="0">
                <a:latin typeface="+mn-lt"/>
                <a:ea typeface="Calibri Light" charset="0"/>
                <a:cs typeface="Calibri Light" charset="0"/>
              </a:rPr>
              <a:t>10 U.S. federal agencies</a:t>
            </a:r>
          </a:p>
          <a:p>
            <a:pPr>
              <a:buFont typeface="Arial" charset="0"/>
              <a:buChar char="•"/>
            </a:pPr>
            <a:r>
              <a:rPr lang="en-US" dirty="0">
                <a:latin typeface="+mn-lt"/>
                <a:ea typeface="Calibri Light" charset="0"/>
                <a:cs typeface="Calibri Light" charset="0"/>
              </a:rPr>
              <a:t>35 European funders, and </a:t>
            </a:r>
          </a:p>
          <a:p>
            <a:pPr>
              <a:buFont typeface="Arial" charset="0"/>
              <a:buChar char="•"/>
            </a:pPr>
            <a:r>
              <a:rPr lang="en-US" dirty="0">
                <a:latin typeface="+mn-lt"/>
                <a:ea typeface="Calibri Light" charset="0"/>
                <a:cs typeface="Calibri Light" charset="0"/>
              </a:rPr>
              <a:t>Many others</a:t>
            </a:r>
          </a:p>
        </p:txBody>
      </p:sp>
    </p:spTree>
    <p:extLst>
      <p:ext uri="{BB962C8B-B14F-4D97-AF65-F5344CB8AC3E}">
        <p14:creationId xmlns:p14="http://schemas.microsoft.com/office/powerpoint/2010/main" val="2034514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59979" y="328807"/>
            <a:ext cx="11472042" cy="1143000"/>
          </a:xfrm>
        </p:spPr>
        <p:txBody>
          <a:bodyPr anchor="ctr">
            <a:normAutofit fontScale="90000"/>
          </a:bodyPr>
          <a:lstStyle/>
          <a:p>
            <a:r>
              <a:rPr lang="en-US" dirty="0"/>
              <a:t>How to Identify Author Manuscripts in PMC</a:t>
            </a:r>
          </a:p>
        </p:txBody>
      </p:sp>
      <p:sp>
        <p:nvSpPr>
          <p:cNvPr id="8" name="Content Placeholder 5">
            <a:extLst>
              <a:ext uri="{FF2B5EF4-FFF2-40B4-BE49-F238E27FC236}">
                <a16:creationId xmlns:a16="http://schemas.microsoft.com/office/drawing/2014/main" id="{3D51AA47-1AA6-44BC-AD3B-082F1E1A6A3A}"/>
              </a:ext>
            </a:extLst>
          </p:cNvPr>
          <p:cNvSpPr>
            <a:spLocks noGrp="1"/>
          </p:cNvSpPr>
          <p:nvPr>
            <p:ph sz="half" idx="2"/>
          </p:nvPr>
        </p:nvSpPr>
        <p:spPr>
          <a:xfrm>
            <a:off x="477210" y="2317821"/>
            <a:ext cx="11585836" cy="3192516"/>
          </a:xfrm>
        </p:spPr>
        <p:txBody>
          <a:bodyPr>
            <a:normAutofit lnSpcReduction="10000"/>
          </a:bodyPr>
          <a:lstStyle/>
          <a:p>
            <a:pPr marL="285750" indent="-285750">
              <a:buFont typeface="Arial" charset="0"/>
              <a:buChar char="•"/>
            </a:pPr>
            <a:r>
              <a:rPr lang="en-US" dirty="0"/>
              <a:t>Banner at the top explains what a manuscript is</a:t>
            </a:r>
          </a:p>
          <a:p>
            <a:pPr marL="285750" indent="-285750">
              <a:buFont typeface="Arial" charset="0"/>
              <a:buChar char="•"/>
            </a:pPr>
            <a:r>
              <a:rPr lang="en-US" dirty="0"/>
              <a:t>The paper’s status as a manuscript rungs along the entire page</a:t>
            </a:r>
          </a:p>
          <a:p>
            <a:pPr marL="285750" indent="-285750">
              <a:buFont typeface="Arial" charset="0"/>
              <a:buChar char="•"/>
            </a:pPr>
            <a:r>
              <a:rPr lang="en-US" dirty="0"/>
              <a:t>Each manuscript includes the funding agency’s logo</a:t>
            </a:r>
          </a:p>
          <a:p>
            <a:pPr marL="285750" indent="-285750">
              <a:buFont typeface="Arial" charset="0"/>
              <a:buChar char="•"/>
            </a:pPr>
            <a:r>
              <a:rPr lang="en-US" dirty="0"/>
              <a:t>The citation includes the paper’s manuscript status and</a:t>
            </a:r>
          </a:p>
          <a:p>
            <a:pPr marL="285750" indent="-285750">
              <a:buFont typeface="Arial" charset="0"/>
              <a:buChar char="•"/>
            </a:pPr>
            <a:r>
              <a:rPr lang="en-US" dirty="0"/>
              <a:t>The DOI and a link to the published version are provided in a yellow box below the citation</a:t>
            </a:r>
          </a:p>
        </p:txBody>
      </p:sp>
      <p:sp>
        <p:nvSpPr>
          <p:cNvPr id="2" name="Slide Number Placeholder 1">
            <a:extLst>
              <a:ext uri="{FF2B5EF4-FFF2-40B4-BE49-F238E27FC236}">
                <a16:creationId xmlns:a16="http://schemas.microsoft.com/office/drawing/2014/main" id="{02475478-630E-4FCF-E6C1-174BCC724DDB}"/>
              </a:ext>
            </a:extLst>
          </p:cNvPr>
          <p:cNvSpPr>
            <a:spLocks noGrp="1"/>
          </p:cNvSpPr>
          <p:nvPr>
            <p:ph type="sldNum" sz="quarter" idx="10"/>
          </p:nvPr>
        </p:nvSpPr>
        <p:spPr>
          <a:xfrm>
            <a:off x="8737600" y="6356351"/>
            <a:ext cx="2844800" cy="365125"/>
          </a:xfrm>
        </p:spPr>
        <p:txBody>
          <a:bodyPr anchor="ctr">
            <a:normAutofit/>
          </a:bodyPr>
          <a:lstStyle/>
          <a:p>
            <a:pPr>
              <a:spcAft>
                <a:spcPts val="600"/>
              </a:spcAft>
            </a:pPr>
            <a:fld id="{0CD6EC8B-9E95-4567-92FB-64514F577C9E}" type="slidenum">
              <a:rPr lang="en-US" smtClean="0"/>
              <a:pPr>
                <a:spcAft>
                  <a:spcPts val="600"/>
                </a:spcAft>
              </a:pPr>
              <a:t>37</a:t>
            </a:fld>
            <a:endParaRPr lang="en-US"/>
          </a:p>
        </p:txBody>
      </p:sp>
    </p:spTree>
    <p:extLst>
      <p:ext uri="{BB962C8B-B14F-4D97-AF65-F5344CB8AC3E}">
        <p14:creationId xmlns:p14="http://schemas.microsoft.com/office/powerpoint/2010/main" val="114902658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89C9CB-6F07-1605-DF16-3E5438ED153C}"/>
              </a:ext>
            </a:extLst>
          </p:cNvPr>
          <p:cNvSpPr>
            <a:spLocks noGrp="1"/>
          </p:cNvSpPr>
          <p:nvPr>
            <p:ph type="title"/>
          </p:nvPr>
        </p:nvSpPr>
        <p:spPr/>
        <p:txBody>
          <a:bodyPr>
            <a:normAutofit fontScale="90000"/>
          </a:bodyPr>
          <a:lstStyle/>
          <a:p>
            <a:r>
              <a:rPr lang="en-US" dirty="0"/>
              <a:t>Links from PMC to NLM Catalog record</a:t>
            </a:r>
          </a:p>
        </p:txBody>
      </p:sp>
      <p:sp>
        <p:nvSpPr>
          <p:cNvPr id="4" name="Content Placeholder 3">
            <a:extLst>
              <a:ext uri="{FF2B5EF4-FFF2-40B4-BE49-F238E27FC236}">
                <a16:creationId xmlns:a16="http://schemas.microsoft.com/office/drawing/2014/main" id="{C87EAC1B-ADD1-3C53-CC3C-5A43D4DB5930}"/>
              </a:ext>
            </a:extLst>
          </p:cNvPr>
          <p:cNvSpPr>
            <a:spLocks noGrp="1"/>
          </p:cNvSpPr>
          <p:nvPr>
            <p:ph idx="1"/>
          </p:nvPr>
        </p:nvSpPr>
        <p:spPr>
          <a:xfrm>
            <a:off x="398584" y="1869833"/>
            <a:ext cx="11394831" cy="2432536"/>
          </a:xfrm>
        </p:spPr>
        <p:txBody>
          <a:bodyPr>
            <a:normAutofit/>
          </a:bodyPr>
          <a:lstStyle/>
          <a:p>
            <a:pPr marL="0" marR="0">
              <a:lnSpc>
                <a:spcPct val="107000"/>
              </a:lnSpc>
              <a:spcBef>
                <a:spcPts val="0"/>
              </a:spcBef>
              <a:spcAft>
                <a:spcPts val="0"/>
              </a:spcAft>
            </a:pPr>
            <a:r>
              <a:rPr lang="en-US" dirty="0">
                <a:latin typeface="Calibri" panose="020F0502020204030204" pitchFamily="34" charset="0"/>
                <a:ea typeface="Calibri" panose="020F0502020204030204" pitchFamily="34" charset="0"/>
                <a:cs typeface="Calibri" panose="020F0502020204030204" pitchFamily="34" charset="0"/>
              </a:rPr>
              <a:t>N</a:t>
            </a:r>
            <a:r>
              <a:rPr lang="en-US" sz="3200" kern="1200" dirty="0">
                <a:effectLst/>
                <a:latin typeface="Calibri" panose="020F0502020204030204" pitchFamily="34" charset="0"/>
                <a:ea typeface="Calibri" panose="020F0502020204030204" pitchFamily="34" charset="0"/>
                <a:cs typeface="Calibri" panose="020F0502020204030204" pitchFamily="34" charset="0"/>
              </a:rPr>
              <a:t>avigate to the NLM Catalog from a PMC record</a:t>
            </a:r>
          </a:p>
          <a:p>
            <a:pPr marL="400050" lvl="1">
              <a:lnSpc>
                <a:spcPct val="107000"/>
              </a:lnSpc>
              <a:spcBef>
                <a:spcPts val="0"/>
              </a:spcBef>
            </a:pPr>
            <a:r>
              <a:rPr lang="en-US" dirty="0">
                <a:latin typeface="Calibri" panose="020F0502020204030204" pitchFamily="34" charset="0"/>
                <a:ea typeface="Calibri" panose="020F0502020204030204" pitchFamily="34" charset="0"/>
                <a:cs typeface="Calibri" panose="020F0502020204030204" pitchFamily="34" charset="0"/>
              </a:rPr>
              <a:t>C</a:t>
            </a:r>
            <a:r>
              <a:rPr lang="en-US" kern="1200" dirty="0">
                <a:effectLst/>
                <a:latin typeface="Calibri" panose="020F0502020204030204" pitchFamily="34" charset="0"/>
                <a:ea typeface="Calibri" panose="020F0502020204030204" pitchFamily="34" charset="0"/>
                <a:cs typeface="Calibri" panose="020F0502020204030204" pitchFamily="34" charset="0"/>
              </a:rPr>
              <a:t>lick on the journal title in the top left and select View in NLM</a:t>
            </a:r>
            <a:br>
              <a:rPr lang="en-US" kern="1200" dirty="0">
                <a:effectLst/>
                <a:latin typeface="Calibri" panose="020F0502020204030204" pitchFamily="34" charset="0"/>
                <a:ea typeface="Calibri" panose="020F0502020204030204" pitchFamily="34" charset="0"/>
                <a:cs typeface="Calibri" panose="020F0502020204030204" pitchFamily="34" charset="0"/>
              </a:rPr>
            </a:br>
            <a:r>
              <a:rPr lang="en-US" kern="1200" dirty="0">
                <a:effectLst/>
                <a:latin typeface="Calibri" panose="020F0502020204030204" pitchFamily="34" charset="0"/>
                <a:ea typeface="Calibri" panose="020F0502020204030204" pitchFamily="34" charset="0"/>
                <a:cs typeface="Calibri" panose="020F0502020204030204" pitchFamily="34" charset="0"/>
              </a:rPr>
              <a:t>Catalog from the dropdown menu. </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3200" kern="1200" dirty="0">
                <a:effectLst/>
                <a:latin typeface="Calibri" panose="020F0502020204030204" pitchFamily="34" charset="0"/>
                <a:ea typeface="Calibri" panose="020F0502020204030204" pitchFamily="34" charset="0"/>
                <a:cs typeface="Calibri" panose="020F0502020204030204" pitchFamily="34" charset="0"/>
              </a:rPr>
              <a:t>Check the Current Indexing Status</a:t>
            </a:r>
          </a:p>
          <a:p>
            <a:pPr marL="0" indent="0">
              <a:buNone/>
            </a:pPr>
            <a:endParaRPr lang="en-US" dirty="0"/>
          </a:p>
        </p:txBody>
      </p:sp>
      <p:sp>
        <p:nvSpPr>
          <p:cNvPr id="3" name="Slide Number Placeholder 2">
            <a:extLst>
              <a:ext uri="{FF2B5EF4-FFF2-40B4-BE49-F238E27FC236}">
                <a16:creationId xmlns:a16="http://schemas.microsoft.com/office/drawing/2014/main" id="{088AF843-B9E4-D83C-5A23-9D47A64A9307}"/>
              </a:ext>
            </a:extLst>
          </p:cNvPr>
          <p:cNvSpPr>
            <a:spLocks noGrp="1"/>
          </p:cNvSpPr>
          <p:nvPr>
            <p:ph type="sldNum" sz="quarter" idx="10"/>
          </p:nvPr>
        </p:nvSpPr>
        <p:spPr/>
        <p:txBody>
          <a:bodyPr/>
          <a:lstStyle/>
          <a:p>
            <a:fld id="{0CD6EC8B-9E95-4567-92FB-64514F577C9E}" type="slidenum">
              <a:rPr lang="en-US" smtClean="0"/>
              <a:pPr/>
              <a:t>38</a:t>
            </a:fld>
            <a:endParaRPr lang="en-US"/>
          </a:p>
        </p:txBody>
      </p:sp>
    </p:spTree>
    <p:extLst>
      <p:ext uri="{BB962C8B-B14F-4D97-AF65-F5344CB8AC3E}">
        <p14:creationId xmlns:p14="http://schemas.microsoft.com/office/powerpoint/2010/main" val="184085049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6F7E61-9319-1215-82E4-BCBEE5BDB1C4}"/>
              </a:ext>
            </a:extLst>
          </p:cNvPr>
          <p:cNvSpPr>
            <a:spLocks noGrp="1"/>
          </p:cNvSpPr>
          <p:nvPr>
            <p:ph type="title"/>
          </p:nvPr>
        </p:nvSpPr>
        <p:spPr>
          <a:xfrm>
            <a:off x="609600" y="1599346"/>
            <a:ext cx="10972800" cy="1143000"/>
          </a:xfrm>
        </p:spPr>
        <p:txBody>
          <a:bodyPr>
            <a:normAutofit/>
          </a:bodyPr>
          <a:lstStyle/>
          <a:p>
            <a:r>
              <a:rPr lang="en-US" dirty="0"/>
              <a:t>NIH Preprint Pilot</a:t>
            </a:r>
          </a:p>
        </p:txBody>
      </p:sp>
      <p:sp>
        <p:nvSpPr>
          <p:cNvPr id="3" name="Slide Number Placeholder 2">
            <a:extLst>
              <a:ext uri="{FF2B5EF4-FFF2-40B4-BE49-F238E27FC236}">
                <a16:creationId xmlns:a16="http://schemas.microsoft.com/office/drawing/2014/main" id="{2D9FC14A-E331-738B-F44B-D36488F222E4}"/>
              </a:ext>
            </a:extLst>
          </p:cNvPr>
          <p:cNvSpPr>
            <a:spLocks noGrp="1"/>
          </p:cNvSpPr>
          <p:nvPr>
            <p:ph type="sldNum" sz="quarter" idx="10"/>
          </p:nvPr>
        </p:nvSpPr>
        <p:spPr/>
        <p:txBody>
          <a:bodyPr/>
          <a:lstStyle/>
          <a:p>
            <a:fld id="{0CD6EC8B-9E95-4567-92FB-64514F577C9E}" type="slidenum">
              <a:rPr lang="en-US" smtClean="0"/>
              <a:pPr/>
              <a:t>39</a:t>
            </a:fld>
            <a:endParaRPr lang="en-US"/>
          </a:p>
        </p:txBody>
      </p:sp>
    </p:spTree>
    <p:extLst>
      <p:ext uri="{BB962C8B-B14F-4D97-AF65-F5344CB8AC3E}">
        <p14:creationId xmlns:p14="http://schemas.microsoft.com/office/powerpoint/2010/main" val="31974760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D2273C-AA4A-06E8-A521-FB408B3DC98D}"/>
              </a:ext>
            </a:extLst>
          </p:cNvPr>
          <p:cNvSpPr>
            <a:spLocks noGrp="1"/>
          </p:cNvSpPr>
          <p:nvPr>
            <p:ph type="title"/>
          </p:nvPr>
        </p:nvSpPr>
        <p:spPr/>
        <p:txBody>
          <a:bodyPr/>
          <a:lstStyle/>
          <a:p>
            <a:r>
              <a:rPr lang="en-US" dirty="0"/>
              <a:t>PubMed Contents</a:t>
            </a:r>
          </a:p>
        </p:txBody>
      </p:sp>
      <p:sp>
        <p:nvSpPr>
          <p:cNvPr id="3" name="Content Placeholder 2">
            <a:extLst>
              <a:ext uri="{FF2B5EF4-FFF2-40B4-BE49-F238E27FC236}">
                <a16:creationId xmlns:a16="http://schemas.microsoft.com/office/drawing/2014/main" id="{8B8D9B48-BA68-5877-353C-95FFFB51872C}"/>
              </a:ext>
            </a:extLst>
          </p:cNvPr>
          <p:cNvSpPr>
            <a:spLocks noGrp="1"/>
          </p:cNvSpPr>
          <p:nvPr>
            <p:ph idx="1"/>
          </p:nvPr>
        </p:nvSpPr>
        <p:spPr/>
        <p:txBody>
          <a:bodyPr>
            <a:normAutofit fontScale="92500"/>
          </a:bodyPr>
          <a:lstStyle/>
          <a:p>
            <a:pPr marL="514350" indent="-514350">
              <a:buFont typeface="+mj-lt"/>
              <a:buAutoNum type="arabicPeriod"/>
            </a:pPr>
            <a:r>
              <a:rPr lang="en-US" dirty="0"/>
              <a:t>Most citations in PubMed are from MEDLINE journals</a:t>
            </a:r>
          </a:p>
          <a:p>
            <a:pPr marL="514350" indent="-514350">
              <a:buFont typeface="+mj-lt"/>
              <a:buAutoNum type="arabicPeriod"/>
            </a:pPr>
            <a:r>
              <a:rPr lang="en-US" dirty="0"/>
              <a:t>PubMed also includes citations to full-text articles from PMC</a:t>
            </a:r>
          </a:p>
          <a:p>
            <a:pPr marL="514350" indent="-514350">
              <a:buFont typeface="+mj-lt"/>
              <a:buAutoNum type="arabicPeriod"/>
            </a:pPr>
            <a:r>
              <a:rPr lang="en-US" dirty="0"/>
              <a:t>PMC is also a repository for organizations with public access policies</a:t>
            </a:r>
          </a:p>
          <a:p>
            <a:pPr marL="514350" indent="-514350">
              <a:buFont typeface="+mj-lt"/>
              <a:buAutoNum type="arabicPeriod"/>
            </a:pPr>
            <a:r>
              <a:rPr lang="en-US" dirty="0">
                <a:latin typeface="+mn-lt"/>
                <a:ea typeface="Calibri" panose="020F0502020204030204" pitchFamily="34" charset="0"/>
                <a:cs typeface="Calibri" panose="020F0502020204030204" pitchFamily="34" charset="0"/>
              </a:rPr>
              <a:t>PubMed also includes r</a:t>
            </a:r>
            <a:r>
              <a:rPr lang="en-US" sz="3200" kern="1200" dirty="0">
                <a:effectLst/>
                <a:latin typeface="+mn-lt"/>
                <a:ea typeface="Calibri" panose="020F0502020204030204" pitchFamily="34" charset="0"/>
                <a:cs typeface="Calibri" panose="020F0502020204030204" pitchFamily="34" charset="0"/>
              </a:rPr>
              <a:t>ecords for chapters, reports and books from the NCBI Bookshelf</a:t>
            </a:r>
          </a:p>
          <a:p>
            <a:pPr marL="514350" indent="-514350">
              <a:buFont typeface="+mj-lt"/>
              <a:buAutoNum type="arabicPeriod"/>
            </a:pPr>
            <a:r>
              <a:rPr lang="en-US" dirty="0">
                <a:latin typeface="+mn-lt"/>
                <a:cs typeface="Calibri" panose="020F0502020204030204" pitchFamily="34" charset="0"/>
              </a:rPr>
              <a:t>PubMed includes </a:t>
            </a:r>
            <a:r>
              <a:rPr lang="en-US" sz="3200" kern="1200" dirty="0">
                <a:effectLst/>
                <a:latin typeface="+mn-lt"/>
                <a:ea typeface="Calibri" panose="020F0502020204030204" pitchFamily="34" charset="0"/>
                <a:cs typeface="Calibri" panose="020F0502020204030204" pitchFamily="34" charset="0"/>
              </a:rPr>
              <a:t>preprints for NIH-funded research </a:t>
            </a:r>
            <a:endParaRPr lang="en-US" dirty="0">
              <a:latin typeface="+mn-lt"/>
            </a:endParaRPr>
          </a:p>
          <a:p>
            <a:endParaRPr lang="en-US" dirty="0"/>
          </a:p>
        </p:txBody>
      </p:sp>
      <p:sp>
        <p:nvSpPr>
          <p:cNvPr id="4" name="Slide Number Placeholder 3">
            <a:extLst>
              <a:ext uri="{FF2B5EF4-FFF2-40B4-BE49-F238E27FC236}">
                <a16:creationId xmlns:a16="http://schemas.microsoft.com/office/drawing/2014/main" id="{4740E277-6395-D63F-804F-F515B6A43893}"/>
              </a:ext>
            </a:extLst>
          </p:cNvPr>
          <p:cNvSpPr>
            <a:spLocks noGrp="1"/>
          </p:cNvSpPr>
          <p:nvPr>
            <p:ph type="sldNum" sz="quarter" idx="10"/>
          </p:nvPr>
        </p:nvSpPr>
        <p:spPr/>
        <p:txBody>
          <a:bodyPr/>
          <a:lstStyle/>
          <a:p>
            <a:fld id="{0CD6EC8B-9E95-4567-92FB-64514F577C9E}" type="slidenum">
              <a:rPr lang="en-US" smtClean="0"/>
              <a:pPr/>
              <a:t>4</a:t>
            </a:fld>
            <a:endParaRPr lang="en-US"/>
          </a:p>
        </p:txBody>
      </p:sp>
    </p:spTree>
    <p:extLst>
      <p:ext uri="{BB962C8B-B14F-4D97-AF65-F5344CB8AC3E}">
        <p14:creationId xmlns:p14="http://schemas.microsoft.com/office/powerpoint/2010/main" val="374865279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64765-E026-6A33-925A-E6B5076564B5}"/>
              </a:ext>
            </a:extLst>
          </p:cNvPr>
          <p:cNvSpPr txBox="1">
            <a:spLocks noGrp="1"/>
          </p:cNvSpPr>
          <p:nvPr>
            <p:ph type="title" idx="4294967295"/>
          </p:nvPr>
        </p:nvSpPr>
        <p:spPr>
          <a:xfrm>
            <a:off x="609600" y="201372"/>
            <a:ext cx="10625015" cy="11200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a:ln>
                  <a:noFill/>
                </a:ln>
                <a:solidFill>
                  <a:schemeClr val="tx1"/>
                </a:solidFill>
                <a:effectLst/>
                <a:uLnTx/>
                <a:uFillTx/>
                <a:latin typeface="Verdana" panose="020B0604030504040204" pitchFamily="34" charset="0"/>
                <a:ea typeface="Verdana" panose="020B0604030504040204" pitchFamily="34" charset="0"/>
                <a:cs typeface="Verdana" panose="020B0604030504040204" pitchFamily="34" charset="0"/>
              </a:rPr>
              <a:t>Preprints in PubMed</a:t>
            </a:r>
          </a:p>
        </p:txBody>
      </p:sp>
      <p:sp>
        <p:nvSpPr>
          <p:cNvPr id="6" name="Slide Number Placeholder 5">
            <a:extLst>
              <a:ext uri="{FF2B5EF4-FFF2-40B4-BE49-F238E27FC236}">
                <a16:creationId xmlns:a16="http://schemas.microsoft.com/office/drawing/2014/main" id="{D362C9B9-B5FC-BB00-402E-89989C9BD091}"/>
              </a:ext>
            </a:extLst>
          </p:cNvPr>
          <p:cNvSpPr>
            <a:spLocks noGrp="1"/>
          </p:cNvSpPr>
          <p:nvPr>
            <p:ph type="sldNum" sz="quarter" idx="10"/>
          </p:nvPr>
        </p:nvSpPr>
        <p:spPr/>
        <p:txBody>
          <a:bodyPr/>
          <a:lstStyle/>
          <a:p>
            <a:fld id="{0CD6EC8B-9E95-4567-92FB-64514F577C9E}" type="slidenum">
              <a:rPr lang="en-US" smtClean="0"/>
              <a:pPr/>
              <a:t>40</a:t>
            </a:fld>
            <a:endParaRPr lang="en-US"/>
          </a:p>
        </p:txBody>
      </p:sp>
      <p:sp>
        <p:nvSpPr>
          <p:cNvPr id="3" name="Content Placeholder 2">
            <a:extLst>
              <a:ext uri="{FF2B5EF4-FFF2-40B4-BE49-F238E27FC236}">
                <a16:creationId xmlns:a16="http://schemas.microsoft.com/office/drawing/2014/main" id="{F0E1FA87-E0FE-39E4-BCD8-9E30586C0EA9}"/>
              </a:ext>
            </a:extLst>
          </p:cNvPr>
          <p:cNvSpPr>
            <a:spLocks noGrp="1"/>
          </p:cNvSpPr>
          <p:nvPr>
            <p:ph idx="1"/>
          </p:nvPr>
        </p:nvSpPr>
        <p:spPr/>
        <p:txBody>
          <a:bodyPr>
            <a:normAutofit fontScale="77500" lnSpcReduction="20000"/>
          </a:bodyPr>
          <a:lstStyle/>
          <a:p>
            <a:pPr>
              <a:lnSpc>
                <a:spcPct val="107000"/>
              </a:lnSpc>
              <a:spcBef>
                <a:spcPts val="0"/>
              </a:spcBef>
              <a:defRPr/>
            </a:pPr>
            <a:r>
              <a:rPr lang="en-US" dirty="0"/>
              <a:t>NLM launched Phase 1 of the NIH Preprint Pilot </a:t>
            </a:r>
          </a:p>
          <a:p>
            <a:pPr lvl="1">
              <a:lnSpc>
                <a:spcPct val="107000"/>
              </a:lnSpc>
              <a:spcBef>
                <a:spcPts val="0"/>
              </a:spcBef>
              <a:defRPr/>
            </a:pPr>
            <a:r>
              <a:rPr lang="en-US" dirty="0"/>
              <a:t>Focus on preprints from NIH-funded research relating to COVID-19</a:t>
            </a:r>
          </a:p>
          <a:p>
            <a:pPr lvl="1">
              <a:lnSpc>
                <a:spcPct val="107000"/>
              </a:lnSpc>
              <a:spcBef>
                <a:spcPts val="0"/>
              </a:spcBef>
              <a:defRPr/>
            </a:pPr>
            <a:endParaRPr lang="en-US" dirty="0"/>
          </a:p>
          <a:p>
            <a:pPr>
              <a:lnSpc>
                <a:spcPct val="107000"/>
              </a:lnSpc>
              <a:spcBef>
                <a:spcPts val="0"/>
              </a:spcBef>
              <a:defRPr/>
            </a:pPr>
            <a:r>
              <a:rPr lang="en-US" dirty="0"/>
              <a:t>Phase 1 ran from June 2020 – present</a:t>
            </a:r>
            <a:br>
              <a:rPr lang="en-US" dirty="0"/>
            </a:br>
            <a:endParaRPr lang="en-US" dirty="0"/>
          </a:p>
          <a:p>
            <a:pPr>
              <a:lnSpc>
                <a:spcPct val="107000"/>
              </a:lnSpc>
              <a:spcBef>
                <a:spcPts val="0"/>
              </a:spcBef>
              <a:defRPr/>
            </a:pPr>
            <a:r>
              <a:rPr lang="en-US" dirty="0"/>
              <a:t>Phase 2 launched in January 2023</a:t>
            </a:r>
          </a:p>
          <a:p>
            <a:pPr lvl="1">
              <a:lnSpc>
                <a:spcPct val="107000"/>
              </a:lnSpc>
              <a:spcBef>
                <a:spcPts val="0"/>
              </a:spcBef>
              <a:defRPr/>
            </a:pPr>
            <a:r>
              <a:rPr lang="en-US" dirty="0"/>
              <a:t>includes any NIH-funded work </a:t>
            </a:r>
            <a:br>
              <a:rPr lang="en-US" dirty="0"/>
            </a:br>
            <a:endParaRPr lang="en-US" dirty="0"/>
          </a:p>
          <a:p>
            <a:pPr>
              <a:lnSpc>
                <a:spcPct val="107000"/>
              </a:lnSpc>
              <a:spcBef>
                <a:spcPts val="0"/>
              </a:spcBef>
              <a:defRPr/>
            </a:pPr>
            <a:r>
              <a:rPr lang="en-US" dirty="0"/>
              <a:t>There are currently over 18,000 preprints in PMC</a:t>
            </a:r>
          </a:p>
          <a:p>
            <a:pPr>
              <a:lnSpc>
                <a:spcPct val="107000"/>
              </a:lnSpc>
              <a:spcBef>
                <a:spcPts val="0"/>
              </a:spcBef>
              <a:defRPr/>
            </a:pPr>
            <a:endParaRPr lang="en-US" dirty="0"/>
          </a:p>
          <a:p>
            <a:pPr marL="0" marR="0" lvl="0" indent="0" algn="l" defTabSz="914400" rtl="0" eaLnBrk="1" fontAlgn="auto" latinLnBrk="0" hangingPunct="1">
              <a:lnSpc>
                <a:spcPct val="107000"/>
              </a:lnSpc>
              <a:spcBef>
                <a:spcPts val="0"/>
              </a:spcBef>
              <a:spcAft>
                <a:spcPts val="0"/>
              </a:spcAft>
              <a:buClrTx/>
              <a:buSzTx/>
              <a:buFontTx/>
              <a:buNone/>
              <a:tabLst/>
              <a:defRPr/>
            </a:pPr>
            <a:r>
              <a:rPr lang="en-US" dirty="0"/>
              <a:t>Because these preprints are available through PMC, they are discoverable in PubMed. </a:t>
            </a:r>
          </a:p>
          <a:p>
            <a:endParaRPr lang="en-US" dirty="0"/>
          </a:p>
        </p:txBody>
      </p:sp>
    </p:spTree>
    <p:extLst>
      <p:ext uri="{BB962C8B-B14F-4D97-AF65-F5344CB8AC3E}">
        <p14:creationId xmlns:p14="http://schemas.microsoft.com/office/powerpoint/2010/main" val="262155758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5D3D9C-9B6B-A93B-CD23-BD987FC3EC0E}"/>
              </a:ext>
            </a:extLst>
          </p:cNvPr>
          <p:cNvSpPr>
            <a:spLocks noGrp="1"/>
          </p:cNvSpPr>
          <p:nvPr>
            <p:ph type="title"/>
          </p:nvPr>
        </p:nvSpPr>
        <p:spPr>
          <a:xfrm>
            <a:off x="609600" y="11461"/>
            <a:ext cx="10972800" cy="1143000"/>
          </a:xfrm>
        </p:spPr>
        <p:txBody>
          <a:bodyPr/>
          <a:lstStyle/>
          <a:p>
            <a:r>
              <a:rPr lang="en-US" dirty="0"/>
              <a:t>Preprints in PMC</a:t>
            </a:r>
          </a:p>
        </p:txBody>
      </p:sp>
      <p:sp>
        <p:nvSpPr>
          <p:cNvPr id="3" name="Content Placeholder 2">
            <a:extLst>
              <a:ext uri="{FF2B5EF4-FFF2-40B4-BE49-F238E27FC236}">
                <a16:creationId xmlns:a16="http://schemas.microsoft.com/office/drawing/2014/main" id="{3B608B87-755F-2BA3-7DEB-C81F51F26879}"/>
              </a:ext>
            </a:extLst>
          </p:cNvPr>
          <p:cNvSpPr>
            <a:spLocks noGrp="1"/>
          </p:cNvSpPr>
          <p:nvPr>
            <p:ph idx="1"/>
          </p:nvPr>
        </p:nvSpPr>
        <p:spPr>
          <a:xfrm>
            <a:off x="609600" y="1393900"/>
            <a:ext cx="10972800" cy="2035100"/>
          </a:xfrm>
        </p:spPr>
        <p:txBody>
          <a:bodyPr>
            <a:normAutofit/>
          </a:bodyPr>
          <a:lstStyle/>
          <a:p>
            <a:r>
              <a:rPr lang="en-US" dirty="0"/>
              <a:t>Clearly labeled with a green banner in PubMed and PMC with: </a:t>
            </a:r>
          </a:p>
          <a:p>
            <a:pPr lvl="1"/>
            <a:r>
              <a:rPr lang="en-US" dirty="0"/>
              <a:t>This is a preprint. It has not yet been peer reviewed by a journal</a:t>
            </a:r>
          </a:p>
          <a:p>
            <a:endParaRPr lang="en-US" dirty="0"/>
          </a:p>
          <a:p>
            <a:endParaRPr lang="en-US" dirty="0"/>
          </a:p>
          <a:p>
            <a:endParaRPr lang="en-US" dirty="0"/>
          </a:p>
          <a:p>
            <a:endParaRPr lang="en-US" dirty="0"/>
          </a:p>
        </p:txBody>
      </p:sp>
      <p:pic>
        <p:nvPicPr>
          <p:cNvPr id="6" name="Content Placeholder 5" descr="Green preprint banner in PubMed and PMC that says: This is a preprint. It has not yet been peer reviewed by a journal&#10;">
            <a:extLst>
              <a:ext uri="{FF2B5EF4-FFF2-40B4-BE49-F238E27FC236}">
                <a16:creationId xmlns:a16="http://schemas.microsoft.com/office/drawing/2014/main" id="{0FC96302-8C31-4055-BA54-CD5EC80D0735}"/>
              </a:ext>
            </a:extLst>
          </p:cNvPr>
          <p:cNvPicPr>
            <a:picLocks noGrp="1" noChangeAspect="1"/>
          </p:cNvPicPr>
          <p:nvPr>
            <p:ph sz="half" idx="4294967295"/>
          </p:nvPr>
        </p:nvPicPr>
        <p:blipFill>
          <a:blip r:embed="rId4"/>
          <a:stretch>
            <a:fillRect/>
          </a:stretch>
        </p:blipFill>
        <p:spPr>
          <a:xfrm>
            <a:off x="763387" y="3634685"/>
            <a:ext cx="10819013" cy="2382608"/>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4" name="Slide Number Placeholder 3">
            <a:extLst>
              <a:ext uri="{FF2B5EF4-FFF2-40B4-BE49-F238E27FC236}">
                <a16:creationId xmlns:a16="http://schemas.microsoft.com/office/drawing/2014/main" id="{88113E53-321F-AD68-8C31-C9DD43C1B524}"/>
              </a:ext>
            </a:extLst>
          </p:cNvPr>
          <p:cNvSpPr>
            <a:spLocks noGrp="1"/>
          </p:cNvSpPr>
          <p:nvPr>
            <p:ph type="sldNum" sz="quarter" idx="10"/>
          </p:nvPr>
        </p:nvSpPr>
        <p:spPr/>
        <p:txBody>
          <a:bodyPr/>
          <a:lstStyle/>
          <a:p>
            <a:fld id="{0CD6EC8B-9E95-4567-92FB-64514F577C9E}" type="slidenum">
              <a:rPr lang="en-US" smtClean="0"/>
              <a:pPr/>
              <a:t>41</a:t>
            </a:fld>
            <a:endParaRPr lang="en-US"/>
          </a:p>
        </p:txBody>
      </p:sp>
    </p:spTree>
    <p:custDataLst>
      <p:tags r:id="rId1"/>
    </p:custDataLst>
    <p:extLst>
      <p:ext uri="{BB962C8B-B14F-4D97-AF65-F5344CB8AC3E}">
        <p14:creationId xmlns:p14="http://schemas.microsoft.com/office/powerpoint/2010/main" val="30543417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
          <p:cNvSpPr>
            <a:spLocks noGrp="1"/>
          </p:cNvSpPr>
          <p:nvPr>
            <p:ph type="title"/>
          </p:nvPr>
        </p:nvSpPr>
        <p:spPr>
          <a:xfrm>
            <a:off x="331177" y="1512277"/>
            <a:ext cx="11529646" cy="1143000"/>
          </a:xfrm>
        </p:spPr>
        <p:txBody>
          <a:bodyPr>
            <a:noAutofit/>
          </a:bodyPr>
          <a:lstStyle/>
          <a:p>
            <a:r>
              <a:rPr lang="en-US" dirty="0"/>
              <a:t>Bookshelf in PubMed</a:t>
            </a:r>
          </a:p>
        </p:txBody>
      </p:sp>
      <p:sp>
        <p:nvSpPr>
          <p:cNvPr id="5" name="Slide Number Placeholder 4">
            <a:extLst>
              <a:ext uri="{FF2B5EF4-FFF2-40B4-BE49-F238E27FC236}">
                <a16:creationId xmlns:a16="http://schemas.microsoft.com/office/drawing/2014/main" id="{15FD59F7-F0A4-6377-C426-61F8287A2192}"/>
              </a:ext>
            </a:extLst>
          </p:cNvPr>
          <p:cNvSpPr>
            <a:spLocks noGrp="1"/>
          </p:cNvSpPr>
          <p:nvPr>
            <p:ph type="sldNum" sz="quarter" idx="10"/>
          </p:nvPr>
        </p:nvSpPr>
        <p:spPr/>
        <p:txBody>
          <a:bodyPr/>
          <a:lstStyle/>
          <a:p>
            <a:fld id="{0CD6EC8B-9E95-4567-92FB-64514F577C9E}" type="slidenum">
              <a:rPr lang="en-US" smtClean="0"/>
              <a:pPr/>
              <a:t>42</a:t>
            </a:fld>
            <a:endParaRPr lang="en-US"/>
          </a:p>
        </p:txBody>
      </p:sp>
    </p:spTree>
    <p:extLst>
      <p:ext uri="{BB962C8B-B14F-4D97-AF65-F5344CB8AC3E}">
        <p14:creationId xmlns:p14="http://schemas.microsoft.com/office/powerpoint/2010/main" val="415923411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5C447F-5560-3DEA-06ED-C14A65AD2A41}"/>
              </a:ext>
            </a:extLst>
          </p:cNvPr>
          <p:cNvSpPr>
            <a:spLocks noGrp="1"/>
          </p:cNvSpPr>
          <p:nvPr>
            <p:ph type="title"/>
          </p:nvPr>
        </p:nvSpPr>
        <p:spPr/>
        <p:txBody>
          <a:bodyPr/>
          <a:lstStyle/>
          <a:p>
            <a:r>
              <a:rPr lang="en-US" dirty="0"/>
              <a:t>Bookshelf</a:t>
            </a:r>
          </a:p>
        </p:txBody>
      </p:sp>
      <p:sp>
        <p:nvSpPr>
          <p:cNvPr id="3" name="Content Placeholder 2">
            <a:extLst>
              <a:ext uri="{FF2B5EF4-FFF2-40B4-BE49-F238E27FC236}">
                <a16:creationId xmlns:a16="http://schemas.microsoft.com/office/drawing/2014/main" id="{577020A6-CECD-0CB5-295A-D1494C77DCED}"/>
              </a:ext>
            </a:extLst>
          </p:cNvPr>
          <p:cNvSpPr>
            <a:spLocks noGrp="1"/>
          </p:cNvSpPr>
          <p:nvPr>
            <p:ph sz="quarter" idx="10"/>
          </p:nvPr>
        </p:nvSpPr>
        <p:spPr>
          <a:xfrm>
            <a:off x="310661" y="1616074"/>
            <a:ext cx="11612166" cy="4280634"/>
          </a:xfrm>
        </p:spPr>
        <p:txBody>
          <a:bodyPr>
            <a:normAutofit fontScale="92500" lnSpcReduction="20000"/>
          </a:bodyPr>
          <a:lstStyle/>
          <a:p>
            <a:r>
              <a:rPr lang="en-US" dirty="0"/>
              <a:t>12,0</a:t>
            </a:r>
            <a:r>
              <a:rPr lang="en-US" sz="3200" dirty="0"/>
              <a:t>00 books and documents in life sciences and healthcare</a:t>
            </a:r>
          </a:p>
          <a:p>
            <a:pPr lvl="1"/>
            <a:r>
              <a:rPr lang="en-US" dirty="0"/>
              <a:t>Systematic reviews = 40%</a:t>
            </a:r>
          </a:p>
          <a:p>
            <a:pPr lvl="1"/>
            <a:r>
              <a:rPr lang="en-US" dirty="0"/>
              <a:t>Technical reports and Grey literature = 40%</a:t>
            </a:r>
          </a:p>
          <a:p>
            <a:pPr lvl="1"/>
            <a:r>
              <a:rPr lang="en-US" dirty="0"/>
              <a:t>Clinical Guidelines = 10%</a:t>
            </a:r>
          </a:p>
          <a:p>
            <a:pPr lvl="1"/>
            <a:r>
              <a:rPr lang="en-US" dirty="0"/>
              <a:t>Reference works = 5%</a:t>
            </a:r>
          </a:p>
          <a:p>
            <a:pPr lvl="1"/>
            <a:r>
              <a:rPr lang="en-US" dirty="0"/>
              <a:t>Monographs = 4&amp;</a:t>
            </a:r>
          </a:p>
          <a:p>
            <a:pPr lvl="1"/>
            <a:r>
              <a:rPr lang="en-US" dirty="0"/>
              <a:t>Textbooks = 1%</a:t>
            </a:r>
            <a:br>
              <a:rPr lang="en-US" dirty="0"/>
            </a:br>
            <a:endParaRPr lang="en-US" dirty="0"/>
          </a:p>
          <a:p>
            <a:r>
              <a:rPr lang="en-US" sz="3200" dirty="0"/>
              <a:t>Full text browse and search</a:t>
            </a:r>
            <a:endParaRPr lang="en-US" sz="3200" dirty="0">
              <a:ea typeface="Verdana"/>
            </a:endParaRPr>
          </a:p>
          <a:p>
            <a:endParaRPr lang="en-US" dirty="0"/>
          </a:p>
          <a:p>
            <a:pPr lvl="1"/>
            <a:endParaRPr lang="en-US" dirty="0"/>
          </a:p>
          <a:p>
            <a:pPr lvl="1">
              <a:buFont typeface="Wingdings" panose="05000000000000000000" pitchFamily="2" charset="2"/>
              <a:buChar char="v"/>
            </a:pPr>
            <a:endParaRPr lang="en-US" dirty="0"/>
          </a:p>
        </p:txBody>
      </p:sp>
      <p:sp>
        <p:nvSpPr>
          <p:cNvPr id="4" name="Slide Number Placeholder 3">
            <a:extLst>
              <a:ext uri="{FF2B5EF4-FFF2-40B4-BE49-F238E27FC236}">
                <a16:creationId xmlns:a16="http://schemas.microsoft.com/office/drawing/2014/main" id="{3B580399-ADAE-B86C-B8A0-DE84E19A469E}"/>
              </a:ext>
            </a:extLst>
          </p:cNvPr>
          <p:cNvSpPr>
            <a:spLocks noGrp="1"/>
          </p:cNvSpPr>
          <p:nvPr>
            <p:ph type="sldNum" sz="quarter" idx="11"/>
          </p:nvPr>
        </p:nvSpPr>
        <p:spPr/>
        <p:txBody>
          <a:bodyPr/>
          <a:lstStyle/>
          <a:p>
            <a:fld id="{0CD6EC8B-9E95-4567-92FB-64514F577C9E}" type="slidenum">
              <a:rPr lang="en-US" smtClean="0"/>
              <a:pPr/>
              <a:t>43</a:t>
            </a:fld>
            <a:endParaRPr lang="en-US"/>
          </a:p>
        </p:txBody>
      </p:sp>
    </p:spTree>
    <p:extLst>
      <p:ext uri="{BB962C8B-B14F-4D97-AF65-F5344CB8AC3E}">
        <p14:creationId xmlns:p14="http://schemas.microsoft.com/office/powerpoint/2010/main" val="134380299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C3AE81-C029-5A1C-AF29-7F65A85B31C4}"/>
              </a:ext>
            </a:extLst>
          </p:cNvPr>
          <p:cNvSpPr>
            <a:spLocks noGrp="1"/>
          </p:cNvSpPr>
          <p:nvPr>
            <p:ph type="title"/>
          </p:nvPr>
        </p:nvSpPr>
        <p:spPr/>
        <p:txBody>
          <a:bodyPr/>
          <a:lstStyle/>
          <a:p>
            <a:r>
              <a:rPr lang="en-US" dirty="0"/>
              <a:t>Bookshelf Review Process</a:t>
            </a:r>
          </a:p>
        </p:txBody>
      </p:sp>
      <p:sp>
        <p:nvSpPr>
          <p:cNvPr id="3" name="Content Placeholder 2">
            <a:extLst>
              <a:ext uri="{FF2B5EF4-FFF2-40B4-BE49-F238E27FC236}">
                <a16:creationId xmlns:a16="http://schemas.microsoft.com/office/drawing/2014/main" id="{0C7BD535-EAF5-57C5-C292-674821182565}"/>
              </a:ext>
            </a:extLst>
          </p:cNvPr>
          <p:cNvSpPr>
            <a:spLocks noGrp="1"/>
          </p:cNvSpPr>
          <p:nvPr>
            <p:ph idx="1"/>
          </p:nvPr>
        </p:nvSpPr>
        <p:spPr/>
        <p:txBody>
          <a:bodyPr/>
          <a:lstStyle/>
          <a:p>
            <a:pPr marL="514350" indent="-514350">
              <a:buFont typeface="+mj-lt"/>
              <a:buAutoNum type="arabicPeriod"/>
            </a:pPr>
            <a:r>
              <a:rPr lang="en-US"/>
              <a:t>Publisher submits application</a:t>
            </a:r>
          </a:p>
          <a:p>
            <a:pPr marL="514350" indent="-514350">
              <a:buFont typeface="+mj-lt"/>
              <a:buAutoNum type="arabicPeriod"/>
            </a:pPr>
            <a:r>
              <a:rPr lang="en-US"/>
              <a:t>Initial application screening</a:t>
            </a:r>
          </a:p>
          <a:p>
            <a:pPr marL="514350" indent="-514350">
              <a:buFont typeface="+mj-lt"/>
              <a:buAutoNum type="arabicPeriod"/>
            </a:pPr>
            <a:r>
              <a:rPr lang="en-US"/>
              <a:t>Scientific quality review</a:t>
            </a:r>
          </a:p>
          <a:p>
            <a:pPr marL="514350" indent="-514350">
              <a:buFont typeface="+mj-lt"/>
              <a:buAutoNum type="arabicPeriod"/>
            </a:pPr>
            <a:r>
              <a:rPr lang="en-US"/>
              <a:t>Technical quality review</a:t>
            </a:r>
            <a:endParaRPr lang="en-US" dirty="0"/>
          </a:p>
        </p:txBody>
      </p:sp>
      <p:sp>
        <p:nvSpPr>
          <p:cNvPr id="4" name="Slide Number Placeholder 3">
            <a:extLst>
              <a:ext uri="{FF2B5EF4-FFF2-40B4-BE49-F238E27FC236}">
                <a16:creationId xmlns:a16="http://schemas.microsoft.com/office/drawing/2014/main" id="{73B99BA4-8F2E-27C9-E207-B7A1D68AA382}"/>
              </a:ext>
            </a:extLst>
          </p:cNvPr>
          <p:cNvSpPr>
            <a:spLocks noGrp="1"/>
          </p:cNvSpPr>
          <p:nvPr>
            <p:ph type="sldNum" sz="quarter" idx="10"/>
          </p:nvPr>
        </p:nvSpPr>
        <p:spPr/>
        <p:txBody>
          <a:bodyPr/>
          <a:lstStyle/>
          <a:p>
            <a:fld id="{0CD6EC8B-9E95-4567-92FB-64514F577C9E}" type="slidenum">
              <a:rPr lang="en-US" smtClean="0"/>
              <a:pPr/>
              <a:t>44</a:t>
            </a:fld>
            <a:endParaRPr lang="en-US"/>
          </a:p>
        </p:txBody>
      </p:sp>
    </p:spTree>
    <p:extLst>
      <p:ext uri="{BB962C8B-B14F-4D97-AF65-F5344CB8AC3E}">
        <p14:creationId xmlns:p14="http://schemas.microsoft.com/office/powerpoint/2010/main" val="409688130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DBA807-B5F8-B8A4-8C94-538408D49DFC}"/>
              </a:ext>
            </a:extLst>
          </p:cNvPr>
          <p:cNvSpPr>
            <a:spLocks noGrp="1"/>
          </p:cNvSpPr>
          <p:nvPr>
            <p:ph type="title"/>
          </p:nvPr>
        </p:nvSpPr>
        <p:spPr/>
        <p:txBody>
          <a:bodyPr>
            <a:normAutofit fontScale="90000"/>
          </a:bodyPr>
          <a:lstStyle/>
          <a:p>
            <a:r>
              <a:rPr lang="en-US" dirty="0"/>
              <a:t>Identifying Bookshelf Content in PubMed</a:t>
            </a:r>
          </a:p>
        </p:txBody>
      </p:sp>
      <p:sp>
        <p:nvSpPr>
          <p:cNvPr id="3" name="Content Placeholder 2">
            <a:extLst>
              <a:ext uri="{FF2B5EF4-FFF2-40B4-BE49-F238E27FC236}">
                <a16:creationId xmlns:a16="http://schemas.microsoft.com/office/drawing/2014/main" id="{4B713C2D-E19C-2852-D88B-14A0D612B6F1}"/>
              </a:ext>
            </a:extLst>
          </p:cNvPr>
          <p:cNvSpPr>
            <a:spLocks noGrp="1"/>
          </p:cNvSpPr>
          <p:nvPr>
            <p:ph idx="1"/>
          </p:nvPr>
        </p:nvSpPr>
        <p:spPr/>
        <p:txBody>
          <a:bodyPr/>
          <a:lstStyle/>
          <a:p>
            <a:r>
              <a:rPr lang="en-US" dirty="0"/>
              <a:t>Has a Bookshelf ID</a:t>
            </a:r>
          </a:p>
          <a:p>
            <a:r>
              <a:rPr lang="en-US" dirty="0"/>
              <a:t>Labeled with “Free Books &amp; Documents”</a:t>
            </a:r>
          </a:p>
          <a:p>
            <a:r>
              <a:rPr lang="en-US" dirty="0"/>
              <a:t>Clicking on Bookshelf ID takes you to entry in Bookshelf</a:t>
            </a:r>
          </a:p>
        </p:txBody>
      </p:sp>
      <p:sp>
        <p:nvSpPr>
          <p:cNvPr id="4" name="Slide Number Placeholder 3">
            <a:extLst>
              <a:ext uri="{FF2B5EF4-FFF2-40B4-BE49-F238E27FC236}">
                <a16:creationId xmlns:a16="http://schemas.microsoft.com/office/drawing/2014/main" id="{DE0B48AE-E49E-3110-736E-A1192100FF68}"/>
              </a:ext>
            </a:extLst>
          </p:cNvPr>
          <p:cNvSpPr>
            <a:spLocks noGrp="1"/>
          </p:cNvSpPr>
          <p:nvPr>
            <p:ph type="sldNum" sz="quarter" idx="10"/>
          </p:nvPr>
        </p:nvSpPr>
        <p:spPr/>
        <p:txBody>
          <a:bodyPr/>
          <a:lstStyle/>
          <a:p>
            <a:fld id="{0CD6EC8B-9E95-4567-92FB-64514F577C9E}" type="slidenum">
              <a:rPr lang="en-US" smtClean="0"/>
              <a:pPr/>
              <a:t>45</a:t>
            </a:fld>
            <a:endParaRPr lang="en-US"/>
          </a:p>
        </p:txBody>
      </p:sp>
    </p:spTree>
    <p:extLst>
      <p:ext uri="{BB962C8B-B14F-4D97-AF65-F5344CB8AC3E}">
        <p14:creationId xmlns:p14="http://schemas.microsoft.com/office/powerpoint/2010/main" val="331578837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E6EF85-C893-4FED-915B-99A39EFA2046}"/>
              </a:ext>
            </a:extLst>
          </p:cNvPr>
          <p:cNvSpPr>
            <a:spLocks noGrp="1"/>
          </p:cNvSpPr>
          <p:nvPr>
            <p:ph type="title"/>
          </p:nvPr>
        </p:nvSpPr>
        <p:spPr/>
        <p:txBody>
          <a:bodyPr/>
          <a:lstStyle/>
          <a:p>
            <a:r>
              <a:rPr lang="en-US" dirty="0"/>
              <a:t>Handout Exercises 10 &amp; 11:</a:t>
            </a:r>
          </a:p>
        </p:txBody>
      </p:sp>
      <p:sp>
        <p:nvSpPr>
          <p:cNvPr id="3" name="Content Placeholder 2">
            <a:extLst>
              <a:ext uri="{FF2B5EF4-FFF2-40B4-BE49-F238E27FC236}">
                <a16:creationId xmlns:a16="http://schemas.microsoft.com/office/drawing/2014/main" id="{59F38101-1228-488C-A0A3-55EEE110DC0F}"/>
              </a:ext>
            </a:extLst>
          </p:cNvPr>
          <p:cNvSpPr>
            <a:spLocks noGrp="1"/>
          </p:cNvSpPr>
          <p:nvPr>
            <p:ph idx="1"/>
          </p:nvPr>
        </p:nvSpPr>
        <p:spPr/>
        <p:txBody>
          <a:bodyPr/>
          <a:lstStyle/>
          <a:p>
            <a:pPr marL="0" indent="0">
              <a:buNone/>
            </a:pPr>
            <a:r>
              <a:rPr lang="en-US"/>
              <a:t>10. What is the indexing status of the journal </a:t>
            </a:r>
            <a:r>
              <a:rPr lang="en-US" i="1"/>
              <a:t>BMC Pulmonary Medicine</a:t>
            </a:r>
            <a:r>
              <a:rPr lang="en-US"/>
              <a:t>?</a:t>
            </a:r>
          </a:p>
          <a:p>
            <a:pPr marL="0" indent="0">
              <a:buNone/>
            </a:pPr>
            <a:endParaRPr lang="en-US"/>
          </a:p>
          <a:p>
            <a:pPr marL="0" indent="0">
              <a:buNone/>
            </a:pPr>
            <a:r>
              <a:rPr lang="en-US"/>
              <a:t>11. What issues of </a:t>
            </a:r>
            <a:r>
              <a:rPr lang="en-US" i="1"/>
              <a:t>BMC Pulmonary Medicine </a:t>
            </a:r>
            <a:r>
              <a:rPr lang="en-US"/>
              <a:t>are in PubMed Central?</a:t>
            </a:r>
          </a:p>
        </p:txBody>
      </p:sp>
      <p:sp>
        <p:nvSpPr>
          <p:cNvPr id="4" name="Slide Number Placeholder 3">
            <a:extLst>
              <a:ext uri="{FF2B5EF4-FFF2-40B4-BE49-F238E27FC236}">
                <a16:creationId xmlns:a16="http://schemas.microsoft.com/office/drawing/2014/main" id="{8462748A-8188-3CF0-9A8E-04F22FF7B0DC}"/>
              </a:ext>
            </a:extLst>
          </p:cNvPr>
          <p:cNvSpPr>
            <a:spLocks noGrp="1"/>
          </p:cNvSpPr>
          <p:nvPr>
            <p:ph type="sldNum" sz="quarter" idx="10"/>
          </p:nvPr>
        </p:nvSpPr>
        <p:spPr/>
        <p:txBody>
          <a:bodyPr/>
          <a:lstStyle/>
          <a:p>
            <a:fld id="{0CD6EC8B-9E95-4567-92FB-64514F577C9E}" type="slidenum">
              <a:rPr lang="en-US" smtClean="0"/>
              <a:pPr/>
              <a:t>46</a:t>
            </a:fld>
            <a:endParaRPr lang="en-US"/>
          </a:p>
        </p:txBody>
      </p:sp>
    </p:spTree>
    <p:extLst>
      <p:ext uri="{BB962C8B-B14F-4D97-AF65-F5344CB8AC3E}">
        <p14:creationId xmlns:p14="http://schemas.microsoft.com/office/powerpoint/2010/main" val="275702261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10972800" cy="1143000"/>
          </a:xfrm>
        </p:spPr>
        <p:txBody>
          <a:bodyPr/>
          <a:lstStyle/>
          <a:p>
            <a:r>
              <a:rPr lang="en-US"/>
              <a:t>NLM Catalog: Journal Information</a:t>
            </a:r>
          </a:p>
        </p:txBody>
      </p:sp>
      <p:pic>
        <p:nvPicPr>
          <p:cNvPr id="10" name="Picture 9" descr="Database selection menu showing NLM catalog."/>
          <p:cNvPicPr>
            <a:picLocks noChangeAspect="1"/>
          </p:cNvPicPr>
          <p:nvPr/>
        </p:nvPicPr>
        <p:blipFill>
          <a:blip r:embed="rId3"/>
          <a:stretch>
            <a:fillRect/>
          </a:stretch>
        </p:blipFill>
        <p:spPr>
          <a:xfrm>
            <a:off x="847648" y="1265893"/>
            <a:ext cx="3535986" cy="617273"/>
          </a:xfrm>
          <a:prstGeom prst="rect">
            <a:avLst/>
          </a:prstGeom>
        </p:spPr>
      </p:pic>
      <p:pic>
        <p:nvPicPr>
          <p:cNvPr id="5" name="Picture 4" descr="An NLM catalog record showing the status for a journal title in the Current Indexing Status section of the record.">
            <a:extLst>
              <a:ext uri="{FF2B5EF4-FFF2-40B4-BE49-F238E27FC236}">
                <a16:creationId xmlns:a16="http://schemas.microsoft.com/office/drawing/2014/main" id="{504D2F45-617F-18DA-AEFF-A3ECDF61C5DA}"/>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847648" y="2226513"/>
            <a:ext cx="9179576" cy="3572403"/>
          </a:xfrm>
          <a:prstGeom prst="rect">
            <a:avLst/>
          </a:prstGeom>
          <a:ln w="6350">
            <a:solidFill>
              <a:schemeClr val="tx1"/>
            </a:solidFill>
          </a:ln>
        </p:spPr>
      </p:pic>
      <p:sp>
        <p:nvSpPr>
          <p:cNvPr id="3" name="Slide Number Placeholder 2">
            <a:extLst>
              <a:ext uri="{FF2B5EF4-FFF2-40B4-BE49-F238E27FC236}">
                <a16:creationId xmlns:a16="http://schemas.microsoft.com/office/drawing/2014/main" id="{9182DD5E-F4EA-D9B6-7449-F120D7979CE1}"/>
              </a:ext>
            </a:extLst>
          </p:cNvPr>
          <p:cNvSpPr>
            <a:spLocks noGrp="1"/>
          </p:cNvSpPr>
          <p:nvPr>
            <p:ph type="sldNum" sz="quarter" idx="10"/>
          </p:nvPr>
        </p:nvSpPr>
        <p:spPr/>
        <p:txBody>
          <a:bodyPr/>
          <a:lstStyle/>
          <a:p>
            <a:fld id="{0CD6EC8B-9E95-4567-92FB-64514F577C9E}" type="slidenum">
              <a:rPr lang="en-US" smtClean="0"/>
              <a:pPr/>
              <a:t>47</a:t>
            </a:fld>
            <a:endParaRPr lang="en-US"/>
          </a:p>
        </p:txBody>
      </p:sp>
    </p:spTree>
    <p:extLst>
      <p:ext uri="{BB962C8B-B14F-4D97-AF65-F5344CB8AC3E}">
        <p14:creationId xmlns:p14="http://schemas.microsoft.com/office/powerpoint/2010/main" val="96816597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80D30D-D6AD-4036-A445-72AC3D236444}"/>
              </a:ext>
            </a:extLst>
          </p:cNvPr>
          <p:cNvSpPr>
            <a:spLocks noGrp="1"/>
          </p:cNvSpPr>
          <p:nvPr>
            <p:ph type="title"/>
          </p:nvPr>
        </p:nvSpPr>
        <p:spPr/>
        <p:txBody>
          <a:bodyPr>
            <a:normAutofit/>
          </a:bodyPr>
          <a:lstStyle/>
          <a:p>
            <a:r>
              <a:rPr lang="en-US"/>
              <a:t>Journal Not Currently Indexed</a:t>
            </a:r>
          </a:p>
        </p:txBody>
      </p:sp>
      <p:sp>
        <p:nvSpPr>
          <p:cNvPr id="3" name="Slide Number Placeholder 2">
            <a:extLst>
              <a:ext uri="{FF2B5EF4-FFF2-40B4-BE49-F238E27FC236}">
                <a16:creationId xmlns:a16="http://schemas.microsoft.com/office/drawing/2014/main" id="{2D967232-283C-22E0-FA9C-CED3C1AD761D}"/>
              </a:ext>
            </a:extLst>
          </p:cNvPr>
          <p:cNvSpPr>
            <a:spLocks noGrp="1"/>
          </p:cNvSpPr>
          <p:nvPr>
            <p:ph type="sldNum" sz="quarter" idx="10"/>
          </p:nvPr>
        </p:nvSpPr>
        <p:spPr/>
        <p:txBody>
          <a:bodyPr/>
          <a:lstStyle/>
          <a:p>
            <a:fld id="{0CD6EC8B-9E95-4567-92FB-64514F577C9E}" type="slidenum">
              <a:rPr lang="en-US" smtClean="0"/>
              <a:pPr/>
              <a:t>48</a:t>
            </a:fld>
            <a:endParaRPr lang="en-US"/>
          </a:p>
        </p:txBody>
      </p:sp>
      <p:pic>
        <p:nvPicPr>
          <p:cNvPr id="12" name="Content Placeholder 11" descr="An NLM catalog record showing an example of a journal that is not currently indexed for MEDLINE and not in the NLM Collection.">
            <a:extLst>
              <a:ext uri="{FF2B5EF4-FFF2-40B4-BE49-F238E27FC236}">
                <a16:creationId xmlns:a16="http://schemas.microsoft.com/office/drawing/2014/main" id="{79A65C4F-499D-E111-2286-22A9439A41C1}"/>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609600" y="1701697"/>
            <a:ext cx="10972800" cy="4278518"/>
          </a:xfrm>
        </p:spPr>
      </p:pic>
    </p:spTree>
    <p:extLst>
      <p:ext uri="{BB962C8B-B14F-4D97-AF65-F5344CB8AC3E}">
        <p14:creationId xmlns:p14="http://schemas.microsoft.com/office/powerpoint/2010/main" val="54335024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D2273C-AA4A-06E8-A521-FB408B3DC98D}"/>
              </a:ext>
            </a:extLst>
          </p:cNvPr>
          <p:cNvSpPr>
            <a:spLocks noGrp="1"/>
          </p:cNvSpPr>
          <p:nvPr>
            <p:ph type="title"/>
          </p:nvPr>
        </p:nvSpPr>
        <p:spPr>
          <a:xfrm>
            <a:off x="528320" y="319913"/>
            <a:ext cx="10972800" cy="1143000"/>
          </a:xfrm>
        </p:spPr>
        <p:txBody>
          <a:bodyPr/>
          <a:lstStyle/>
          <a:p>
            <a:r>
              <a:rPr lang="en-US" dirty="0"/>
              <a:t>PubMed Contents Recap</a:t>
            </a:r>
          </a:p>
        </p:txBody>
      </p:sp>
      <p:sp>
        <p:nvSpPr>
          <p:cNvPr id="3" name="Content Placeholder 2">
            <a:extLst>
              <a:ext uri="{FF2B5EF4-FFF2-40B4-BE49-F238E27FC236}">
                <a16:creationId xmlns:a16="http://schemas.microsoft.com/office/drawing/2014/main" id="{8B8D9B48-BA68-5877-353C-95FFFB51872C}"/>
              </a:ext>
            </a:extLst>
          </p:cNvPr>
          <p:cNvSpPr>
            <a:spLocks noGrp="1"/>
          </p:cNvSpPr>
          <p:nvPr>
            <p:ph idx="1"/>
          </p:nvPr>
        </p:nvSpPr>
        <p:spPr/>
        <p:txBody>
          <a:bodyPr>
            <a:normAutofit fontScale="92500"/>
          </a:bodyPr>
          <a:lstStyle/>
          <a:p>
            <a:pPr marL="514350" indent="-514350">
              <a:buFont typeface="+mj-lt"/>
              <a:buAutoNum type="arabicPeriod"/>
            </a:pPr>
            <a:r>
              <a:rPr lang="en-US" dirty="0"/>
              <a:t>Most citations in PubMed are from MEDLINE journals</a:t>
            </a:r>
          </a:p>
          <a:p>
            <a:pPr marL="514350" indent="-514350">
              <a:buFont typeface="+mj-lt"/>
              <a:buAutoNum type="arabicPeriod"/>
            </a:pPr>
            <a:r>
              <a:rPr lang="en-US" dirty="0"/>
              <a:t>PubMed also includes citations to full-text articles from PMC</a:t>
            </a:r>
          </a:p>
          <a:p>
            <a:pPr marL="514350" indent="-514350">
              <a:buFont typeface="+mj-lt"/>
              <a:buAutoNum type="arabicPeriod"/>
            </a:pPr>
            <a:r>
              <a:rPr lang="en-US" dirty="0"/>
              <a:t>PMC is also a repository for organizations with public access policies</a:t>
            </a:r>
          </a:p>
          <a:p>
            <a:pPr marL="514350" indent="-514350">
              <a:buFont typeface="+mj-lt"/>
              <a:buAutoNum type="arabicPeriod"/>
            </a:pPr>
            <a:r>
              <a:rPr lang="en-US" dirty="0">
                <a:latin typeface="+mn-lt"/>
                <a:ea typeface="Calibri" panose="020F0502020204030204" pitchFamily="34" charset="0"/>
                <a:cs typeface="Calibri" panose="020F0502020204030204" pitchFamily="34" charset="0"/>
              </a:rPr>
              <a:t>PubMed also includes r</a:t>
            </a:r>
            <a:r>
              <a:rPr lang="en-US" sz="3200" kern="1200" dirty="0">
                <a:effectLst/>
                <a:latin typeface="+mn-lt"/>
                <a:ea typeface="Calibri" panose="020F0502020204030204" pitchFamily="34" charset="0"/>
                <a:cs typeface="Calibri" panose="020F0502020204030204" pitchFamily="34" charset="0"/>
              </a:rPr>
              <a:t>ecords for chapters, reports and books from the NCBI Bookshelf</a:t>
            </a:r>
          </a:p>
          <a:p>
            <a:pPr marL="514350" indent="-514350">
              <a:buFont typeface="+mj-lt"/>
              <a:buAutoNum type="arabicPeriod"/>
            </a:pPr>
            <a:r>
              <a:rPr lang="en-US" dirty="0">
                <a:latin typeface="+mn-lt"/>
                <a:cs typeface="Calibri" panose="020F0502020204030204" pitchFamily="34" charset="0"/>
              </a:rPr>
              <a:t>PubMed includes </a:t>
            </a:r>
            <a:r>
              <a:rPr lang="en-US" sz="3200" kern="1200" dirty="0">
                <a:effectLst/>
                <a:latin typeface="+mn-lt"/>
                <a:ea typeface="Calibri" panose="020F0502020204030204" pitchFamily="34" charset="0"/>
                <a:cs typeface="Calibri" panose="020F0502020204030204" pitchFamily="34" charset="0"/>
              </a:rPr>
              <a:t>preprints for NIH-funded research </a:t>
            </a:r>
            <a:endParaRPr lang="en-US" dirty="0">
              <a:latin typeface="+mn-lt"/>
            </a:endParaRPr>
          </a:p>
          <a:p>
            <a:endParaRPr lang="en-US" dirty="0"/>
          </a:p>
        </p:txBody>
      </p:sp>
      <p:sp>
        <p:nvSpPr>
          <p:cNvPr id="4" name="Slide Number Placeholder 3">
            <a:extLst>
              <a:ext uri="{FF2B5EF4-FFF2-40B4-BE49-F238E27FC236}">
                <a16:creationId xmlns:a16="http://schemas.microsoft.com/office/drawing/2014/main" id="{BEDC5247-A0E6-BFD2-809C-DBB5895D6635}"/>
              </a:ext>
            </a:extLst>
          </p:cNvPr>
          <p:cNvSpPr>
            <a:spLocks noGrp="1"/>
          </p:cNvSpPr>
          <p:nvPr>
            <p:ph type="sldNum" sz="quarter" idx="10"/>
          </p:nvPr>
        </p:nvSpPr>
        <p:spPr/>
        <p:txBody>
          <a:bodyPr/>
          <a:lstStyle/>
          <a:p>
            <a:fld id="{0CD6EC8B-9E95-4567-92FB-64514F577C9E}" type="slidenum">
              <a:rPr lang="en-US" smtClean="0"/>
              <a:pPr/>
              <a:t>49</a:t>
            </a:fld>
            <a:endParaRPr lang="en-US"/>
          </a:p>
        </p:txBody>
      </p:sp>
    </p:spTree>
    <p:extLst>
      <p:ext uri="{BB962C8B-B14F-4D97-AF65-F5344CB8AC3E}">
        <p14:creationId xmlns:p14="http://schemas.microsoft.com/office/powerpoint/2010/main" val="2648351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75D50D-7DAB-93D5-3D14-613371AAA82F}"/>
              </a:ext>
            </a:extLst>
          </p:cNvPr>
          <p:cNvSpPr>
            <a:spLocks noGrp="1"/>
          </p:cNvSpPr>
          <p:nvPr>
            <p:ph type="title"/>
          </p:nvPr>
        </p:nvSpPr>
        <p:spPr/>
        <p:txBody>
          <a:bodyPr/>
          <a:lstStyle/>
          <a:p>
            <a:r>
              <a:rPr lang="en-US" dirty="0"/>
              <a:t>Publishing Landscape</a:t>
            </a:r>
          </a:p>
        </p:txBody>
      </p:sp>
      <p:sp>
        <p:nvSpPr>
          <p:cNvPr id="3" name="Content Placeholder 2">
            <a:extLst>
              <a:ext uri="{FF2B5EF4-FFF2-40B4-BE49-F238E27FC236}">
                <a16:creationId xmlns:a16="http://schemas.microsoft.com/office/drawing/2014/main" id="{11E4FACA-A089-F276-9F5F-80242F81C3E3}"/>
              </a:ext>
            </a:extLst>
          </p:cNvPr>
          <p:cNvSpPr>
            <a:spLocks noGrp="1"/>
          </p:cNvSpPr>
          <p:nvPr>
            <p:ph idx="1"/>
          </p:nvPr>
        </p:nvSpPr>
        <p:spPr>
          <a:xfrm>
            <a:off x="609600" y="2219962"/>
            <a:ext cx="10972800" cy="2849878"/>
          </a:xfrm>
        </p:spPr>
        <p:txBody>
          <a:bodyPr/>
          <a:lstStyle/>
          <a:p>
            <a:pPr marL="342900" marR="0" lvl="0" indent="-342900">
              <a:lnSpc>
                <a:spcPct val="107000"/>
              </a:lnSpc>
              <a:spcBef>
                <a:spcPts val="0"/>
              </a:spcBef>
              <a:spcAft>
                <a:spcPts val="0"/>
              </a:spcAft>
              <a:buFont typeface="Arial" panose="020B0604020202020204" pitchFamily="34" charset="0"/>
              <a:buChar char="*"/>
            </a:pPr>
            <a:r>
              <a:rPr lang="en-US" sz="3200" kern="1200" dirty="0">
                <a:effectLst/>
                <a:latin typeface="+mj-lt"/>
                <a:ea typeface="Calibri" panose="020F0502020204030204" pitchFamily="34" charset="0"/>
                <a:cs typeface="Calibri" panose="020F0502020204030204" pitchFamily="34" charset="0"/>
              </a:rPr>
              <a:t>The volume of publishing</a:t>
            </a:r>
            <a:endParaRPr lang="en-US" sz="3200" dirty="0">
              <a:effectLst/>
              <a:latin typeface="+mj-lt"/>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Arial" panose="020B0604020202020204" pitchFamily="34" charset="0"/>
              <a:buChar char="*"/>
            </a:pPr>
            <a:r>
              <a:rPr lang="en-US" sz="3200" kern="1200" dirty="0">
                <a:effectLst/>
                <a:latin typeface="+mj-lt"/>
                <a:ea typeface="Calibri" panose="020F0502020204030204" pitchFamily="34" charset="0"/>
                <a:cs typeface="Calibri" panose="020F0502020204030204" pitchFamily="34" charset="0"/>
              </a:rPr>
              <a:t>The growth of open access and</a:t>
            </a:r>
            <a:endParaRPr lang="en-US" sz="3200" dirty="0">
              <a:effectLst/>
              <a:latin typeface="+mj-lt"/>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Arial" panose="020B0604020202020204" pitchFamily="34" charset="0"/>
              <a:buChar char="*"/>
            </a:pPr>
            <a:r>
              <a:rPr lang="en-US" sz="3200" kern="1200" dirty="0">
                <a:effectLst/>
                <a:latin typeface="+mj-lt"/>
                <a:ea typeface="Calibri" panose="020F0502020204030204" pitchFamily="34" charset="0"/>
                <a:cs typeface="Calibri" panose="020F0502020204030204" pitchFamily="34" charset="0"/>
              </a:rPr>
              <a:t>Public access policies</a:t>
            </a:r>
          </a:p>
          <a:p>
            <a:pPr marL="0" indent="0">
              <a:buNone/>
            </a:pPr>
            <a:endParaRPr lang="en-US" dirty="0"/>
          </a:p>
        </p:txBody>
      </p:sp>
      <p:sp>
        <p:nvSpPr>
          <p:cNvPr id="4" name="Slide Number Placeholder 3">
            <a:extLst>
              <a:ext uri="{FF2B5EF4-FFF2-40B4-BE49-F238E27FC236}">
                <a16:creationId xmlns:a16="http://schemas.microsoft.com/office/drawing/2014/main" id="{6AFA7DBE-9343-01D0-8937-67C2EED2409B}"/>
              </a:ext>
            </a:extLst>
          </p:cNvPr>
          <p:cNvSpPr>
            <a:spLocks noGrp="1"/>
          </p:cNvSpPr>
          <p:nvPr>
            <p:ph type="sldNum" sz="quarter" idx="10"/>
          </p:nvPr>
        </p:nvSpPr>
        <p:spPr/>
        <p:txBody>
          <a:bodyPr/>
          <a:lstStyle/>
          <a:p>
            <a:fld id="{0CD6EC8B-9E95-4567-92FB-64514F577C9E}" type="slidenum">
              <a:rPr lang="en-US" smtClean="0"/>
              <a:pPr/>
              <a:t>5</a:t>
            </a:fld>
            <a:endParaRPr lang="en-US"/>
          </a:p>
        </p:txBody>
      </p:sp>
    </p:spTree>
    <p:extLst>
      <p:ext uri="{BB962C8B-B14F-4D97-AF65-F5344CB8AC3E}">
        <p14:creationId xmlns:p14="http://schemas.microsoft.com/office/powerpoint/2010/main" val="379011861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018" y="1936831"/>
            <a:ext cx="11011382" cy="1362075"/>
          </a:xfrm>
          <a:effectLst/>
        </p:spPr>
        <p:txBody>
          <a:bodyPr/>
          <a:lstStyle/>
          <a:p>
            <a:pPr algn="ctr"/>
            <a:r>
              <a:rPr lang="en-US" b="0" dirty="0"/>
              <a:t>GUIDING authors And Researchers</a:t>
            </a:r>
          </a:p>
        </p:txBody>
      </p:sp>
      <p:sp>
        <p:nvSpPr>
          <p:cNvPr id="4" name="Slide Number Placeholder 3">
            <a:extLst>
              <a:ext uri="{FF2B5EF4-FFF2-40B4-BE49-F238E27FC236}">
                <a16:creationId xmlns:a16="http://schemas.microsoft.com/office/drawing/2014/main" id="{6E16F019-B38B-DC61-D285-5BFAA91596B9}"/>
              </a:ext>
            </a:extLst>
          </p:cNvPr>
          <p:cNvSpPr>
            <a:spLocks noGrp="1"/>
          </p:cNvSpPr>
          <p:nvPr>
            <p:ph type="sldNum" sz="quarter" idx="10"/>
          </p:nvPr>
        </p:nvSpPr>
        <p:spPr/>
        <p:txBody>
          <a:bodyPr/>
          <a:lstStyle/>
          <a:p>
            <a:fld id="{0CD6EC8B-9E95-4567-92FB-64514F577C9E}" type="slidenum">
              <a:rPr lang="en-US" smtClean="0"/>
              <a:pPr/>
              <a:t>50</a:t>
            </a:fld>
            <a:endParaRPr lang="en-US"/>
          </a:p>
        </p:txBody>
      </p:sp>
    </p:spTree>
    <p:extLst>
      <p:ext uri="{BB962C8B-B14F-4D97-AF65-F5344CB8AC3E}">
        <p14:creationId xmlns:p14="http://schemas.microsoft.com/office/powerpoint/2010/main" val="298613292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a:latin typeface="Verdana"/>
                <a:cs typeface="Verdana"/>
              </a:rPr>
              <a:t>FTC Consumer Guidance</a:t>
            </a:r>
          </a:p>
        </p:txBody>
      </p:sp>
      <p:sp>
        <p:nvSpPr>
          <p:cNvPr id="4" name="Content Placeholder 3">
            <a:extLst>
              <a:ext uri="{FF2B5EF4-FFF2-40B4-BE49-F238E27FC236}">
                <a16:creationId xmlns:a16="http://schemas.microsoft.com/office/drawing/2014/main" id="{66953326-37E8-4361-9E1E-EA6360C65A1F}"/>
              </a:ext>
            </a:extLst>
          </p:cNvPr>
          <p:cNvSpPr>
            <a:spLocks noGrp="1"/>
          </p:cNvSpPr>
          <p:nvPr>
            <p:ph sz="half" idx="1"/>
          </p:nvPr>
        </p:nvSpPr>
        <p:spPr>
          <a:xfrm>
            <a:off x="609600" y="2081996"/>
            <a:ext cx="9309904" cy="2694007"/>
          </a:xfrm>
        </p:spPr>
        <p:txBody>
          <a:bodyPr>
            <a:normAutofit/>
          </a:bodyPr>
          <a:lstStyle/>
          <a:p>
            <a:pPr>
              <a:spcBef>
                <a:spcPts val="300"/>
              </a:spcBef>
            </a:pPr>
            <a:r>
              <a:rPr lang="en-US" sz="2800" dirty="0">
                <a:latin typeface="Verdana"/>
                <a:ea typeface="Calibri Light" charset="0"/>
                <a:cs typeface="Verdana"/>
              </a:rPr>
              <a:t>Check with your institution’s librarian.</a:t>
            </a:r>
          </a:p>
          <a:p>
            <a:pPr marL="0" indent="0">
              <a:spcBef>
                <a:spcPts val="300"/>
              </a:spcBef>
              <a:buNone/>
            </a:pPr>
            <a:endParaRPr lang="en-US" sz="2800" dirty="0">
              <a:latin typeface="Verdana"/>
              <a:ea typeface="Calibri Light" charset="0"/>
              <a:cs typeface="Verdana"/>
            </a:endParaRPr>
          </a:p>
          <a:p>
            <a:pPr>
              <a:spcBef>
                <a:spcPts val="300"/>
              </a:spcBef>
            </a:pPr>
            <a:r>
              <a:rPr lang="en-US" sz="2800" dirty="0">
                <a:latin typeface="Verdana"/>
                <a:ea typeface="Calibri Light" charset="0"/>
                <a:cs typeface="Verdana"/>
              </a:rPr>
              <a:t>Report concerns about a publisher or journal.</a:t>
            </a:r>
          </a:p>
        </p:txBody>
      </p:sp>
      <p:sp>
        <p:nvSpPr>
          <p:cNvPr id="3" name="Slide Number Placeholder 2">
            <a:extLst>
              <a:ext uri="{FF2B5EF4-FFF2-40B4-BE49-F238E27FC236}">
                <a16:creationId xmlns:a16="http://schemas.microsoft.com/office/drawing/2014/main" id="{D3B8B2E6-BC88-FE59-CE59-556385CB0980}"/>
              </a:ext>
            </a:extLst>
          </p:cNvPr>
          <p:cNvSpPr>
            <a:spLocks noGrp="1"/>
          </p:cNvSpPr>
          <p:nvPr>
            <p:ph type="sldNum" sz="quarter" idx="10"/>
          </p:nvPr>
        </p:nvSpPr>
        <p:spPr/>
        <p:txBody>
          <a:bodyPr/>
          <a:lstStyle/>
          <a:p>
            <a:fld id="{0CD6EC8B-9E95-4567-92FB-64514F577C9E}" type="slidenum">
              <a:rPr lang="en-US" smtClean="0"/>
              <a:pPr/>
              <a:t>51</a:t>
            </a:fld>
            <a:endParaRPr lang="en-US"/>
          </a:p>
        </p:txBody>
      </p:sp>
    </p:spTree>
    <p:extLst>
      <p:ext uri="{BB962C8B-B14F-4D97-AF65-F5344CB8AC3E}">
        <p14:creationId xmlns:p14="http://schemas.microsoft.com/office/powerpoint/2010/main" val="202825370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6F11CD-8897-59B3-3362-B280A04431E6}"/>
              </a:ext>
            </a:extLst>
          </p:cNvPr>
          <p:cNvSpPr>
            <a:spLocks noGrp="1"/>
          </p:cNvSpPr>
          <p:nvPr>
            <p:ph type="title"/>
          </p:nvPr>
        </p:nvSpPr>
        <p:spPr/>
        <p:txBody>
          <a:bodyPr/>
          <a:lstStyle/>
          <a:p>
            <a:r>
              <a:rPr lang="en-US" dirty="0"/>
              <a:t>Cross-Industry Guidance</a:t>
            </a:r>
          </a:p>
        </p:txBody>
      </p:sp>
      <p:sp>
        <p:nvSpPr>
          <p:cNvPr id="3" name="Content Placeholder 2">
            <a:extLst>
              <a:ext uri="{FF2B5EF4-FFF2-40B4-BE49-F238E27FC236}">
                <a16:creationId xmlns:a16="http://schemas.microsoft.com/office/drawing/2014/main" id="{71DE028C-EA68-CBF4-6714-6D146FC1C6EC}"/>
              </a:ext>
            </a:extLst>
          </p:cNvPr>
          <p:cNvSpPr>
            <a:spLocks noGrp="1"/>
          </p:cNvSpPr>
          <p:nvPr>
            <p:ph idx="1"/>
          </p:nvPr>
        </p:nvSpPr>
        <p:spPr>
          <a:xfrm>
            <a:off x="609600" y="2400301"/>
            <a:ext cx="10972800" cy="2057398"/>
          </a:xfrm>
        </p:spPr>
        <p:txBody>
          <a:bodyPr>
            <a:normAutofit/>
          </a:bodyPr>
          <a:lstStyle/>
          <a:p>
            <a:pPr marL="0" indent="0" algn="ctr">
              <a:buNone/>
            </a:pPr>
            <a:r>
              <a:rPr lang="en-US" sz="6600" dirty="0"/>
              <a:t>Think. Check. Submit.</a:t>
            </a:r>
          </a:p>
        </p:txBody>
      </p:sp>
      <p:sp>
        <p:nvSpPr>
          <p:cNvPr id="4" name="Slide Number Placeholder 3">
            <a:extLst>
              <a:ext uri="{FF2B5EF4-FFF2-40B4-BE49-F238E27FC236}">
                <a16:creationId xmlns:a16="http://schemas.microsoft.com/office/drawing/2014/main" id="{4EA64F25-3D94-2E00-9B57-09349A54397A}"/>
              </a:ext>
            </a:extLst>
          </p:cNvPr>
          <p:cNvSpPr>
            <a:spLocks noGrp="1"/>
          </p:cNvSpPr>
          <p:nvPr>
            <p:ph type="sldNum" sz="quarter" idx="10"/>
          </p:nvPr>
        </p:nvSpPr>
        <p:spPr/>
        <p:txBody>
          <a:bodyPr/>
          <a:lstStyle/>
          <a:p>
            <a:fld id="{0CD6EC8B-9E95-4567-92FB-64514F577C9E}" type="slidenum">
              <a:rPr lang="en-US" smtClean="0"/>
              <a:pPr/>
              <a:t>52</a:t>
            </a:fld>
            <a:endParaRPr lang="en-US"/>
          </a:p>
        </p:txBody>
      </p:sp>
    </p:spTree>
    <p:extLst>
      <p:ext uri="{BB962C8B-B14F-4D97-AF65-F5344CB8AC3E}">
        <p14:creationId xmlns:p14="http://schemas.microsoft.com/office/powerpoint/2010/main" val="106012250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5C502F-B0F1-D234-4259-2A43DC731B7B}"/>
              </a:ext>
            </a:extLst>
          </p:cNvPr>
          <p:cNvSpPr>
            <a:spLocks noGrp="1"/>
          </p:cNvSpPr>
          <p:nvPr>
            <p:ph type="title"/>
          </p:nvPr>
        </p:nvSpPr>
        <p:spPr/>
        <p:txBody>
          <a:bodyPr/>
          <a:lstStyle/>
          <a:p>
            <a:r>
              <a:rPr lang="en-US" dirty="0">
                <a:latin typeface="Verdana"/>
                <a:cs typeface="Verdana"/>
              </a:rPr>
              <a:t>Checklists for Different Content Types</a:t>
            </a:r>
            <a:endParaRPr lang="en-US" dirty="0"/>
          </a:p>
        </p:txBody>
      </p:sp>
      <p:sp>
        <p:nvSpPr>
          <p:cNvPr id="3" name="Content Placeholder 2">
            <a:extLst>
              <a:ext uri="{FF2B5EF4-FFF2-40B4-BE49-F238E27FC236}">
                <a16:creationId xmlns:a16="http://schemas.microsoft.com/office/drawing/2014/main" id="{3D9C2D23-93A4-B52C-53A6-ADC77D62D71C}"/>
              </a:ext>
            </a:extLst>
          </p:cNvPr>
          <p:cNvSpPr>
            <a:spLocks noGrp="1"/>
          </p:cNvSpPr>
          <p:nvPr>
            <p:ph idx="1"/>
          </p:nvPr>
        </p:nvSpPr>
        <p:spPr>
          <a:xfrm>
            <a:off x="609600" y="1965327"/>
            <a:ext cx="10972800" cy="3203292"/>
          </a:xfrm>
        </p:spPr>
        <p:txBody>
          <a:bodyPr/>
          <a:lstStyle/>
          <a:p>
            <a:r>
              <a:rPr lang="en-US" dirty="0"/>
              <a:t>Prisma</a:t>
            </a:r>
          </a:p>
          <a:p>
            <a:r>
              <a:rPr lang="en-US" dirty="0"/>
              <a:t>CARE: case report guidelines</a:t>
            </a:r>
          </a:p>
          <a:p>
            <a:r>
              <a:rPr lang="en-US" dirty="0"/>
              <a:t>CONSORT</a:t>
            </a:r>
          </a:p>
          <a:p>
            <a:r>
              <a:rPr lang="en-US" dirty="0"/>
              <a:t>ARRIVE</a:t>
            </a:r>
          </a:p>
          <a:p>
            <a:r>
              <a:rPr lang="en-US" dirty="0"/>
              <a:t>equator network</a:t>
            </a:r>
          </a:p>
        </p:txBody>
      </p:sp>
      <p:sp>
        <p:nvSpPr>
          <p:cNvPr id="4" name="Slide Number Placeholder 3">
            <a:extLst>
              <a:ext uri="{FF2B5EF4-FFF2-40B4-BE49-F238E27FC236}">
                <a16:creationId xmlns:a16="http://schemas.microsoft.com/office/drawing/2014/main" id="{6C26D5C7-A2FB-F30D-9C5F-C769FF711838}"/>
              </a:ext>
            </a:extLst>
          </p:cNvPr>
          <p:cNvSpPr>
            <a:spLocks noGrp="1"/>
          </p:cNvSpPr>
          <p:nvPr>
            <p:ph type="sldNum" sz="quarter" idx="10"/>
          </p:nvPr>
        </p:nvSpPr>
        <p:spPr/>
        <p:txBody>
          <a:bodyPr/>
          <a:lstStyle/>
          <a:p>
            <a:fld id="{0CD6EC8B-9E95-4567-92FB-64514F577C9E}" type="slidenum">
              <a:rPr lang="en-US" smtClean="0"/>
              <a:pPr/>
              <a:t>53</a:t>
            </a:fld>
            <a:endParaRPr lang="en-US"/>
          </a:p>
        </p:txBody>
      </p:sp>
    </p:spTree>
    <p:extLst>
      <p:ext uri="{BB962C8B-B14F-4D97-AF65-F5344CB8AC3E}">
        <p14:creationId xmlns:p14="http://schemas.microsoft.com/office/powerpoint/2010/main" val="60878523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2493" y="238540"/>
            <a:ext cx="11018520" cy="965228"/>
          </a:xfrm>
          <a:prstGeom prst="rect">
            <a:avLst/>
          </a:prstGeom>
        </p:spPr>
        <p:txBody>
          <a:bodyPr vert="horz" lIns="91440" tIns="45720" rIns="91440" bIns="45720" rtlCol="0" anchor="b">
            <a:normAutofit/>
          </a:bodyPr>
          <a:lstStyle/>
          <a:p>
            <a:pPr>
              <a:lnSpc>
                <a:spcPct val="90000"/>
              </a:lnSpc>
            </a:pPr>
            <a:r>
              <a:rPr lang="en-US" sz="5400" dirty="0">
                <a:latin typeface="+mj-lt"/>
                <a:ea typeface="+mj-ea"/>
                <a:cs typeface="+mj-cs"/>
              </a:rPr>
              <a:t>Take-aways</a:t>
            </a:r>
          </a:p>
        </p:txBody>
      </p:sp>
      <p:sp>
        <p:nvSpPr>
          <p:cNvPr id="3" name="Content Placeholder 2"/>
          <p:cNvSpPr>
            <a:spLocks noGrp="1"/>
          </p:cNvSpPr>
          <p:nvPr>
            <p:ph sz="half" idx="2"/>
          </p:nvPr>
        </p:nvSpPr>
        <p:spPr>
          <a:xfrm>
            <a:off x="254644" y="1585731"/>
            <a:ext cx="11702004" cy="4490977"/>
          </a:xfrm>
          <a:prstGeom prst="rect">
            <a:avLst/>
          </a:prstGeom>
        </p:spPr>
        <p:txBody>
          <a:bodyPr vert="horz" lIns="91440" tIns="45720" rIns="91440" bIns="45720" rtlCol="0" anchor="t">
            <a:normAutofit fontScale="92500" lnSpcReduction="10000"/>
          </a:bodyPr>
          <a:lstStyle/>
          <a:p>
            <a:pPr marL="114300" indent="0">
              <a:lnSpc>
                <a:spcPct val="90000"/>
              </a:lnSpc>
              <a:buNone/>
            </a:pPr>
            <a:r>
              <a:rPr lang="en-US" sz="2000" b="1" dirty="0">
                <a:latin typeface="+mn-lt"/>
                <a:ea typeface="+mn-ea"/>
                <a:cs typeface="+mn-cs"/>
              </a:rPr>
              <a:t>PubMed contains citations from:</a:t>
            </a:r>
            <a:endParaRPr lang="en-US" sz="3600" b="1" dirty="0">
              <a:ea typeface="+mn-ea"/>
              <a:cs typeface="+mn-cs"/>
            </a:endParaRPr>
          </a:p>
          <a:p>
            <a:pPr lvl="1" indent="-228600">
              <a:lnSpc>
                <a:spcPct val="90000"/>
              </a:lnSpc>
              <a:buFont typeface="Arial" panose="020B0604020202020204" pitchFamily="34" charset="0"/>
              <a:buChar char="•"/>
            </a:pPr>
            <a:r>
              <a:rPr lang="en-US" sz="2000" dirty="0">
                <a:latin typeface="+mn-lt"/>
                <a:ea typeface="+mn-ea"/>
                <a:cs typeface="+mn-cs"/>
              </a:rPr>
              <a:t>MEDLINE journals</a:t>
            </a:r>
            <a:endParaRPr lang="en-US" sz="2000" dirty="0">
              <a:latin typeface="+mn-lt"/>
              <a:ea typeface="Verdana"/>
              <a:cs typeface="+mn-cs"/>
            </a:endParaRPr>
          </a:p>
          <a:p>
            <a:pPr lvl="1" indent="-228600">
              <a:lnSpc>
                <a:spcPct val="90000"/>
              </a:lnSpc>
              <a:buFont typeface="Arial" panose="020B0604020202020204" pitchFamily="34" charset="0"/>
              <a:buChar char="•"/>
            </a:pPr>
            <a:r>
              <a:rPr lang="en-US" sz="2000" dirty="0">
                <a:latin typeface="+mn-lt"/>
                <a:ea typeface="+mn-ea"/>
                <a:cs typeface="+mn-cs"/>
              </a:rPr>
              <a:t>PMC journals</a:t>
            </a:r>
            <a:endParaRPr lang="en-US" sz="2000" dirty="0">
              <a:latin typeface="+mn-lt"/>
              <a:ea typeface="Verdana"/>
              <a:cs typeface="+mn-cs"/>
            </a:endParaRPr>
          </a:p>
          <a:p>
            <a:pPr lvl="1" indent="-228600">
              <a:lnSpc>
                <a:spcPct val="90000"/>
              </a:lnSpc>
              <a:buFont typeface="Arial" panose="020B0604020202020204" pitchFamily="34" charset="0"/>
              <a:buChar char="•"/>
            </a:pPr>
            <a:r>
              <a:rPr lang="en-US" sz="2000" dirty="0">
                <a:latin typeface="+mn-lt"/>
                <a:ea typeface="+mn-ea"/>
                <a:cs typeface="+mn-cs"/>
              </a:rPr>
              <a:t>Individual articles to comply with funder policies</a:t>
            </a:r>
            <a:endParaRPr lang="en-US" sz="2000" dirty="0">
              <a:latin typeface="+mn-lt"/>
              <a:ea typeface="Verdana"/>
              <a:cs typeface="+mn-cs"/>
            </a:endParaRPr>
          </a:p>
          <a:p>
            <a:pPr lvl="1" indent="-228600">
              <a:lnSpc>
                <a:spcPct val="90000"/>
              </a:lnSpc>
              <a:buFont typeface="Arial" panose="020B0604020202020204" pitchFamily="34" charset="0"/>
              <a:buChar char="•"/>
            </a:pPr>
            <a:r>
              <a:rPr lang="en-US" sz="2000" dirty="0">
                <a:latin typeface="+mn-lt"/>
                <a:ea typeface="+mn-ea"/>
                <a:cs typeface="+mn-cs"/>
              </a:rPr>
              <a:t>NCBI Bookshelf content</a:t>
            </a:r>
            <a:endParaRPr lang="en-US" sz="2000" dirty="0">
              <a:latin typeface="+mn-lt"/>
              <a:ea typeface="Verdana"/>
              <a:cs typeface="+mn-cs"/>
            </a:endParaRPr>
          </a:p>
          <a:p>
            <a:pPr lvl="1" indent="-228600">
              <a:lnSpc>
                <a:spcPct val="90000"/>
              </a:lnSpc>
              <a:buFont typeface="Arial" panose="020B0604020202020204" pitchFamily="34" charset="0"/>
              <a:buChar char="•"/>
            </a:pPr>
            <a:r>
              <a:rPr lang="en-US" sz="2000" dirty="0">
                <a:latin typeface="+mn-lt"/>
                <a:ea typeface="+mn-ea"/>
                <a:cs typeface="+mn-cs"/>
              </a:rPr>
              <a:t>NIH-funded preprints </a:t>
            </a:r>
          </a:p>
          <a:p>
            <a:pPr marL="514350" lvl="1" indent="0">
              <a:lnSpc>
                <a:spcPct val="90000"/>
              </a:lnSpc>
              <a:buNone/>
            </a:pPr>
            <a:endParaRPr lang="en-US" sz="2000" dirty="0">
              <a:latin typeface="+mn-lt"/>
              <a:ea typeface="+mn-ea"/>
              <a:cs typeface="+mn-cs"/>
            </a:endParaRPr>
          </a:p>
          <a:p>
            <a:pPr marL="114300">
              <a:lnSpc>
                <a:spcPct val="90000"/>
              </a:lnSpc>
              <a:buNone/>
            </a:pPr>
            <a:r>
              <a:rPr lang="en-US" sz="2400" b="1" dirty="0">
                <a:latin typeface="+mn-lt"/>
                <a:ea typeface="+mn-ea"/>
                <a:cs typeface="+mn-cs"/>
              </a:rPr>
              <a:t>Selection processes include:</a:t>
            </a:r>
            <a:endParaRPr lang="en-US" sz="2400" b="1" dirty="0">
              <a:latin typeface="+mn-lt"/>
              <a:ea typeface="Verdana"/>
              <a:cs typeface="+mn-cs"/>
            </a:endParaRPr>
          </a:p>
          <a:p>
            <a:pPr lvl="1" indent="-228600">
              <a:lnSpc>
                <a:spcPct val="90000"/>
              </a:lnSpc>
              <a:buFont typeface="Arial" panose="020B0604020202020204" pitchFamily="34" charset="0"/>
              <a:buChar char="•"/>
            </a:pPr>
            <a:r>
              <a:rPr lang="en-US" sz="2000" dirty="0">
                <a:latin typeface="+mn-lt"/>
                <a:ea typeface="+mn-ea"/>
                <a:cs typeface="+mn-cs"/>
              </a:rPr>
              <a:t>A check for minimum requirements</a:t>
            </a:r>
            <a:endParaRPr lang="en-US" sz="2000" dirty="0">
              <a:latin typeface="+mn-lt"/>
              <a:ea typeface="Verdana"/>
              <a:cs typeface="+mn-cs"/>
            </a:endParaRPr>
          </a:p>
          <a:p>
            <a:pPr lvl="1" indent="-228600">
              <a:lnSpc>
                <a:spcPct val="90000"/>
              </a:lnSpc>
              <a:buFont typeface="Arial" panose="020B0604020202020204" pitchFamily="34" charset="0"/>
              <a:buChar char="•"/>
            </a:pPr>
            <a:r>
              <a:rPr lang="en-US" sz="2000" dirty="0">
                <a:latin typeface="+mn-lt"/>
                <a:ea typeface="+mn-ea"/>
                <a:cs typeface="+mn-cs"/>
              </a:rPr>
              <a:t>A scientific quality review</a:t>
            </a:r>
            <a:endParaRPr lang="en-US" sz="2000" dirty="0">
              <a:latin typeface="+mn-lt"/>
              <a:ea typeface="Verdana"/>
              <a:cs typeface="+mn-cs"/>
            </a:endParaRPr>
          </a:p>
          <a:p>
            <a:pPr lvl="1" indent="-228600">
              <a:lnSpc>
                <a:spcPct val="90000"/>
              </a:lnSpc>
              <a:buFont typeface="Arial" panose="020B0604020202020204" pitchFamily="34" charset="0"/>
              <a:buChar char="•"/>
            </a:pPr>
            <a:r>
              <a:rPr lang="en-US" sz="2000" dirty="0">
                <a:latin typeface="+mn-lt"/>
                <a:ea typeface="+mn-ea"/>
                <a:cs typeface="+mn-cs"/>
              </a:rPr>
              <a:t>A technical review</a:t>
            </a:r>
            <a:endParaRPr lang="en-US" sz="2000" dirty="0">
              <a:latin typeface="+mn-lt"/>
              <a:ea typeface="Verdana"/>
              <a:cs typeface="+mn-cs"/>
            </a:endParaRPr>
          </a:p>
          <a:p>
            <a:pPr marL="114300" indent="0">
              <a:lnSpc>
                <a:spcPct val="90000"/>
              </a:lnSpc>
              <a:buNone/>
            </a:pPr>
            <a:endParaRPr lang="en-US" sz="2000" dirty="0">
              <a:latin typeface="+mn-lt"/>
              <a:ea typeface="+mn-ea"/>
              <a:cs typeface="+mn-cs"/>
            </a:endParaRPr>
          </a:p>
          <a:p>
            <a:pPr marL="114300" indent="0">
              <a:lnSpc>
                <a:spcPct val="90000"/>
              </a:lnSpc>
              <a:buNone/>
            </a:pPr>
            <a:endParaRPr lang="en-US" sz="2000" b="1" dirty="0">
              <a:latin typeface="+mn-lt"/>
              <a:ea typeface="+mn-ea"/>
              <a:cs typeface="+mn-cs"/>
            </a:endParaRPr>
          </a:p>
          <a:p>
            <a:pPr marL="114300" indent="0">
              <a:lnSpc>
                <a:spcPct val="90000"/>
              </a:lnSpc>
              <a:buNone/>
            </a:pPr>
            <a:r>
              <a:rPr lang="en-US" sz="2000" b="1" dirty="0">
                <a:latin typeface="+mn-lt"/>
                <a:ea typeface="+mn-ea"/>
                <a:cs typeface="+mn-cs"/>
              </a:rPr>
              <a:t>Librarians have an important role in helping readers discern good quality sources. </a:t>
            </a:r>
            <a:endParaRPr lang="en-US" sz="2000" b="1" dirty="0">
              <a:latin typeface="+mn-lt"/>
              <a:ea typeface="Verdana"/>
              <a:cs typeface="+mn-cs"/>
            </a:endParaRPr>
          </a:p>
        </p:txBody>
      </p:sp>
      <p:sp>
        <p:nvSpPr>
          <p:cNvPr id="5" name="Slide Number Placeholder 4">
            <a:extLst>
              <a:ext uri="{FF2B5EF4-FFF2-40B4-BE49-F238E27FC236}">
                <a16:creationId xmlns:a16="http://schemas.microsoft.com/office/drawing/2014/main" id="{B0D97CE1-57C4-0767-DFEA-81DA68015F9B}"/>
              </a:ext>
            </a:extLst>
          </p:cNvPr>
          <p:cNvSpPr>
            <a:spLocks noGrp="1"/>
          </p:cNvSpPr>
          <p:nvPr>
            <p:ph type="sldNum" sz="quarter" idx="10"/>
          </p:nvPr>
        </p:nvSpPr>
        <p:spPr/>
        <p:txBody>
          <a:bodyPr/>
          <a:lstStyle/>
          <a:p>
            <a:fld id="{0CD6EC8B-9E95-4567-92FB-64514F577C9E}" type="slidenum">
              <a:rPr lang="en-US" smtClean="0"/>
              <a:pPr/>
              <a:t>54</a:t>
            </a:fld>
            <a:endParaRPr lang="en-US"/>
          </a:p>
        </p:txBody>
      </p:sp>
    </p:spTree>
    <p:extLst>
      <p:ext uri="{BB962C8B-B14F-4D97-AF65-F5344CB8AC3E}">
        <p14:creationId xmlns:p14="http://schemas.microsoft.com/office/powerpoint/2010/main" val="7227628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EDE780-8057-D9EC-77A8-434008B8A315}"/>
              </a:ext>
            </a:extLst>
          </p:cNvPr>
          <p:cNvSpPr>
            <a:spLocks noGrp="1"/>
          </p:cNvSpPr>
          <p:nvPr>
            <p:ph type="title"/>
          </p:nvPr>
        </p:nvSpPr>
        <p:spPr/>
        <p:txBody>
          <a:bodyPr/>
          <a:lstStyle/>
          <a:p>
            <a:r>
              <a:rPr lang="en-US" dirty="0"/>
              <a:t>Volume of Publishing</a:t>
            </a:r>
          </a:p>
        </p:txBody>
      </p:sp>
      <p:sp>
        <p:nvSpPr>
          <p:cNvPr id="3" name="Content Placeholder 2">
            <a:extLst>
              <a:ext uri="{FF2B5EF4-FFF2-40B4-BE49-F238E27FC236}">
                <a16:creationId xmlns:a16="http://schemas.microsoft.com/office/drawing/2014/main" id="{BADE7734-D2CE-4ED8-4CD6-DF3D259D85C4}"/>
              </a:ext>
            </a:extLst>
          </p:cNvPr>
          <p:cNvSpPr>
            <a:spLocks noGrp="1"/>
          </p:cNvSpPr>
          <p:nvPr>
            <p:ph idx="1"/>
          </p:nvPr>
        </p:nvSpPr>
        <p:spPr>
          <a:xfrm>
            <a:off x="609600" y="2341882"/>
            <a:ext cx="10972800" cy="3307078"/>
          </a:xfrm>
        </p:spPr>
        <p:txBody>
          <a:bodyPr/>
          <a:lstStyle/>
          <a:p>
            <a:r>
              <a:rPr lang="en-US" dirty="0"/>
              <a:t>Grows every year</a:t>
            </a:r>
          </a:p>
        </p:txBody>
      </p:sp>
      <p:sp>
        <p:nvSpPr>
          <p:cNvPr id="4" name="Slide Number Placeholder 3">
            <a:extLst>
              <a:ext uri="{FF2B5EF4-FFF2-40B4-BE49-F238E27FC236}">
                <a16:creationId xmlns:a16="http://schemas.microsoft.com/office/drawing/2014/main" id="{87DBD8EC-AE32-1397-76A7-418B9B2EC014}"/>
              </a:ext>
            </a:extLst>
          </p:cNvPr>
          <p:cNvSpPr>
            <a:spLocks noGrp="1"/>
          </p:cNvSpPr>
          <p:nvPr>
            <p:ph type="sldNum" sz="quarter" idx="10"/>
          </p:nvPr>
        </p:nvSpPr>
        <p:spPr/>
        <p:txBody>
          <a:bodyPr/>
          <a:lstStyle/>
          <a:p>
            <a:fld id="{0CD6EC8B-9E95-4567-92FB-64514F577C9E}" type="slidenum">
              <a:rPr lang="en-US" smtClean="0"/>
              <a:pPr/>
              <a:t>6</a:t>
            </a:fld>
            <a:endParaRPr lang="en-US"/>
          </a:p>
        </p:txBody>
      </p:sp>
    </p:spTree>
    <p:extLst>
      <p:ext uri="{BB962C8B-B14F-4D97-AF65-F5344CB8AC3E}">
        <p14:creationId xmlns:p14="http://schemas.microsoft.com/office/powerpoint/2010/main" val="20690365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7EC825-1090-6C31-5AB3-8D5DE20FA5FA}"/>
              </a:ext>
            </a:extLst>
          </p:cNvPr>
          <p:cNvSpPr>
            <a:spLocks noGrp="1"/>
          </p:cNvSpPr>
          <p:nvPr>
            <p:ph type="title"/>
          </p:nvPr>
        </p:nvSpPr>
        <p:spPr/>
        <p:txBody>
          <a:bodyPr/>
          <a:lstStyle/>
          <a:p>
            <a:r>
              <a:rPr lang="en-US" dirty="0"/>
              <a:t>Journal Publishing Models</a:t>
            </a:r>
          </a:p>
        </p:txBody>
      </p:sp>
      <p:sp>
        <p:nvSpPr>
          <p:cNvPr id="3" name="Content Placeholder 2">
            <a:extLst>
              <a:ext uri="{FF2B5EF4-FFF2-40B4-BE49-F238E27FC236}">
                <a16:creationId xmlns:a16="http://schemas.microsoft.com/office/drawing/2014/main" id="{F6617679-2DEE-11F9-C6BD-C704B56E094F}"/>
              </a:ext>
            </a:extLst>
          </p:cNvPr>
          <p:cNvSpPr>
            <a:spLocks noGrp="1"/>
          </p:cNvSpPr>
          <p:nvPr>
            <p:ph idx="1"/>
          </p:nvPr>
        </p:nvSpPr>
        <p:spPr>
          <a:xfrm>
            <a:off x="609600" y="2087882"/>
            <a:ext cx="10972800" cy="3642358"/>
          </a:xfrm>
        </p:spPr>
        <p:txBody>
          <a:bodyPr/>
          <a:lstStyle/>
          <a:p>
            <a:r>
              <a:rPr lang="en-US" dirty="0"/>
              <a:t>Subscription model</a:t>
            </a:r>
          </a:p>
          <a:p>
            <a:r>
              <a:rPr lang="en-US" dirty="0"/>
              <a:t>Open access model</a:t>
            </a:r>
          </a:p>
          <a:p>
            <a:r>
              <a:rPr lang="en-US" dirty="0"/>
              <a:t>Hybrid model</a:t>
            </a:r>
          </a:p>
        </p:txBody>
      </p:sp>
      <p:sp>
        <p:nvSpPr>
          <p:cNvPr id="4" name="Slide Number Placeholder 3">
            <a:extLst>
              <a:ext uri="{FF2B5EF4-FFF2-40B4-BE49-F238E27FC236}">
                <a16:creationId xmlns:a16="http://schemas.microsoft.com/office/drawing/2014/main" id="{DE030AFC-8D87-77F6-7245-75677ECD914C}"/>
              </a:ext>
            </a:extLst>
          </p:cNvPr>
          <p:cNvSpPr>
            <a:spLocks noGrp="1"/>
          </p:cNvSpPr>
          <p:nvPr>
            <p:ph type="sldNum" sz="quarter" idx="10"/>
          </p:nvPr>
        </p:nvSpPr>
        <p:spPr/>
        <p:txBody>
          <a:bodyPr/>
          <a:lstStyle/>
          <a:p>
            <a:fld id="{0CD6EC8B-9E95-4567-92FB-64514F577C9E}" type="slidenum">
              <a:rPr lang="en-US" smtClean="0"/>
              <a:pPr/>
              <a:t>7</a:t>
            </a:fld>
            <a:endParaRPr lang="en-US"/>
          </a:p>
        </p:txBody>
      </p:sp>
    </p:spTree>
    <p:extLst>
      <p:ext uri="{BB962C8B-B14F-4D97-AF65-F5344CB8AC3E}">
        <p14:creationId xmlns:p14="http://schemas.microsoft.com/office/powerpoint/2010/main" val="35098380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7AD934-D572-4355-A31B-776D9F28D321}"/>
              </a:ext>
            </a:extLst>
          </p:cNvPr>
          <p:cNvSpPr>
            <a:spLocks noGrp="1"/>
          </p:cNvSpPr>
          <p:nvPr>
            <p:ph type="title"/>
          </p:nvPr>
        </p:nvSpPr>
        <p:spPr/>
        <p:txBody>
          <a:bodyPr>
            <a:normAutofit fontScale="90000"/>
          </a:bodyPr>
          <a:lstStyle/>
          <a:p>
            <a:r>
              <a:rPr lang="en-US" dirty="0"/>
              <a:t>Public Access and the </a:t>
            </a:r>
            <a:br>
              <a:rPr lang="en-US" dirty="0"/>
            </a:br>
            <a:r>
              <a:rPr lang="en-US" dirty="0"/>
              <a:t>NIH Public Access Policy</a:t>
            </a:r>
          </a:p>
        </p:txBody>
      </p:sp>
      <p:sp>
        <p:nvSpPr>
          <p:cNvPr id="4" name="Content Placeholder 3">
            <a:extLst>
              <a:ext uri="{FF2B5EF4-FFF2-40B4-BE49-F238E27FC236}">
                <a16:creationId xmlns:a16="http://schemas.microsoft.com/office/drawing/2014/main" id="{566B1DE9-DDC6-C69B-4871-DFCE927F0D1D}"/>
              </a:ext>
            </a:extLst>
          </p:cNvPr>
          <p:cNvSpPr>
            <a:spLocks noGrp="1"/>
          </p:cNvSpPr>
          <p:nvPr>
            <p:ph idx="1"/>
          </p:nvPr>
        </p:nvSpPr>
        <p:spPr/>
        <p:txBody>
          <a:bodyPr/>
          <a:lstStyle/>
          <a:p>
            <a:r>
              <a:rPr lang="en-US" dirty="0"/>
              <a:t>Public access refers to funder or organizational policies that mandate authors make publicly-funded research results freely available in repositories like PMC</a:t>
            </a:r>
          </a:p>
          <a:p>
            <a:pPr marL="0" indent="0">
              <a:buNone/>
            </a:pPr>
            <a:endParaRPr lang="en-US" dirty="0"/>
          </a:p>
          <a:p>
            <a:r>
              <a:rPr lang="en-US" dirty="0"/>
              <a:t>By 2025, federal agencies and departments must make taxpayer-funded research results immediately available to the public</a:t>
            </a:r>
          </a:p>
        </p:txBody>
      </p:sp>
      <p:sp>
        <p:nvSpPr>
          <p:cNvPr id="3" name="Slide Number Placeholder 2">
            <a:extLst>
              <a:ext uri="{FF2B5EF4-FFF2-40B4-BE49-F238E27FC236}">
                <a16:creationId xmlns:a16="http://schemas.microsoft.com/office/drawing/2014/main" id="{BADD00BC-FB87-7F2D-9405-DB2D0723741C}"/>
              </a:ext>
            </a:extLst>
          </p:cNvPr>
          <p:cNvSpPr>
            <a:spLocks noGrp="1"/>
          </p:cNvSpPr>
          <p:nvPr>
            <p:ph type="sldNum" sz="quarter" idx="10"/>
          </p:nvPr>
        </p:nvSpPr>
        <p:spPr/>
        <p:txBody>
          <a:bodyPr/>
          <a:lstStyle/>
          <a:p>
            <a:fld id="{0CD6EC8B-9E95-4567-92FB-64514F577C9E}" type="slidenum">
              <a:rPr lang="en-US" smtClean="0"/>
              <a:pPr/>
              <a:t>8</a:t>
            </a:fld>
            <a:endParaRPr lang="en-US"/>
          </a:p>
        </p:txBody>
      </p:sp>
    </p:spTree>
    <p:extLst>
      <p:ext uri="{BB962C8B-B14F-4D97-AF65-F5344CB8AC3E}">
        <p14:creationId xmlns:p14="http://schemas.microsoft.com/office/powerpoint/2010/main" val="4963993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81FFB0-32B5-EC10-ACED-1703B9BDD486}"/>
              </a:ext>
            </a:extLst>
          </p:cNvPr>
          <p:cNvSpPr>
            <a:spLocks noGrp="1"/>
          </p:cNvSpPr>
          <p:nvPr>
            <p:ph type="title"/>
          </p:nvPr>
        </p:nvSpPr>
        <p:spPr/>
        <p:txBody>
          <a:bodyPr>
            <a:normAutofit fontScale="90000"/>
          </a:bodyPr>
          <a:lstStyle/>
          <a:p>
            <a:r>
              <a:rPr lang="en-US" dirty="0"/>
              <a:t>NLM Collection Development Guidelines</a:t>
            </a:r>
          </a:p>
        </p:txBody>
      </p:sp>
      <p:sp>
        <p:nvSpPr>
          <p:cNvPr id="3" name="Content Placeholder 2">
            <a:extLst>
              <a:ext uri="{FF2B5EF4-FFF2-40B4-BE49-F238E27FC236}">
                <a16:creationId xmlns:a16="http://schemas.microsoft.com/office/drawing/2014/main" id="{89AE59FF-AE51-36E8-D267-B3B80BED0CCC}"/>
              </a:ext>
            </a:extLst>
          </p:cNvPr>
          <p:cNvSpPr>
            <a:spLocks noGrp="1"/>
          </p:cNvSpPr>
          <p:nvPr>
            <p:ph idx="1"/>
          </p:nvPr>
        </p:nvSpPr>
        <p:spPr>
          <a:xfrm>
            <a:off x="609600" y="1965962"/>
            <a:ext cx="10972800" cy="3226979"/>
          </a:xfrm>
        </p:spPr>
        <p:txBody>
          <a:bodyPr>
            <a:normAutofit/>
          </a:bodyPr>
          <a:lstStyle/>
          <a:p>
            <a:r>
              <a:rPr lang="en-US" dirty="0"/>
              <a:t>Transparent and publicly available set of criteria that NLM uses in reviewing and evaluating journals</a:t>
            </a:r>
            <a:br>
              <a:rPr lang="en-US" dirty="0"/>
            </a:br>
            <a:endParaRPr lang="en-US" dirty="0"/>
          </a:p>
          <a:p>
            <a:r>
              <a:rPr lang="en-US" sz="3200" kern="1200" dirty="0">
                <a:effectLst/>
                <a:latin typeface="+mn-lt"/>
                <a:ea typeface="Calibri" panose="020F0502020204030204" pitchFamily="34" charset="0"/>
                <a:cs typeface="Calibri"/>
              </a:rPr>
              <a:t>Guidelines include a Journal Selection Policy that applies to MEDLINE, PMC, and Bookshelf. </a:t>
            </a:r>
            <a:endParaRPr lang="en-US" b="1" dirty="0">
              <a:latin typeface="+mn-lt"/>
            </a:endParaRPr>
          </a:p>
        </p:txBody>
      </p:sp>
      <p:sp>
        <p:nvSpPr>
          <p:cNvPr id="4" name="Slide Number Placeholder 3">
            <a:extLst>
              <a:ext uri="{FF2B5EF4-FFF2-40B4-BE49-F238E27FC236}">
                <a16:creationId xmlns:a16="http://schemas.microsoft.com/office/drawing/2014/main" id="{412B62CA-BBB0-BF4F-29BD-668623A6D31E}"/>
              </a:ext>
            </a:extLst>
          </p:cNvPr>
          <p:cNvSpPr>
            <a:spLocks noGrp="1"/>
          </p:cNvSpPr>
          <p:nvPr>
            <p:ph type="sldNum" sz="quarter" idx="10"/>
          </p:nvPr>
        </p:nvSpPr>
        <p:spPr/>
        <p:txBody>
          <a:bodyPr/>
          <a:lstStyle/>
          <a:p>
            <a:fld id="{0CD6EC8B-9E95-4567-92FB-64514F577C9E}" type="slidenum">
              <a:rPr lang="en-US" smtClean="0"/>
              <a:pPr/>
              <a:t>9</a:t>
            </a:fld>
            <a:endParaRPr lang="en-US"/>
          </a:p>
        </p:txBody>
      </p:sp>
    </p:spTree>
    <p:extLst>
      <p:ext uri="{BB962C8B-B14F-4D97-AF65-F5344CB8AC3E}">
        <p14:creationId xmlns:p14="http://schemas.microsoft.com/office/powerpoint/2010/main" val="241156880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IMING" val="|19.7"/>
</p:tagLst>
</file>

<file path=ppt/tags/tag2.xml><?xml version="1.0" encoding="utf-8"?>
<p:tagLst xmlns:a="http://schemas.openxmlformats.org/drawingml/2006/main" xmlns:r="http://schemas.openxmlformats.org/officeDocument/2006/relationships" xmlns:p="http://schemas.openxmlformats.org/presentationml/2006/main">
  <p:tag name="TIMING" val="|19.7"/>
</p:tagLst>
</file>

<file path=ppt/tags/tag3.xml><?xml version="1.0" encoding="utf-8"?>
<p:tagLst xmlns:a="http://schemas.openxmlformats.org/drawingml/2006/main" xmlns:r="http://schemas.openxmlformats.org/officeDocument/2006/relationships" xmlns:p="http://schemas.openxmlformats.org/presentationml/2006/main">
  <p:tag name="TIMING" val="|13.4|29.6"/>
</p:tagLst>
</file>

<file path=ppt/theme/theme1.xml><?xml version="1.0" encoding="utf-8"?>
<a:theme xmlns:a="http://schemas.openxmlformats.org/drawingml/2006/main" name="1_Office Theme">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Verdana">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NIH NLM White wide.potx" id="{75A6CFD1-C243-4243-AEDC-DD99682156A9}" vid="{5B682493-D44A-4463-ABC3-895D05FECC4A}"/>
    </a:ext>
  </a:extLst>
</a:theme>
</file>

<file path=ppt/theme/theme2.xml><?xml version="1.0" encoding="utf-8"?>
<a:theme xmlns:a="http://schemas.openxmlformats.org/drawingml/2006/main" name="NTO White w gray text">
  <a:themeElements>
    <a:clrScheme name="Custom 1">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TO Template (NEW LOGO 4-27-17).potx" id="{965E8775-A924-40C9-A62E-5CC32E51A14E}" vid="{3D409730-F812-4239-906C-280BA1B06B42}"/>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2D44AE15EE50D4EB439D7850828061C" ma:contentTypeVersion="12" ma:contentTypeDescription="Create a new document." ma:contentTypeScope="" ma:versionID="4d0c6d87ec831936328d1c61b19b4fce">
  <xsd:schema xmlns:xsd="http://www.w3.org/2001/XMLSchema" xmlns:xs="http://www.w3.org/2001/XMLSchema" xmlns:p="http://schemas.microsoft.com/office/2006/metadata/properties" xmlns:ns2="d30f68bc-a4f8-487e-87cb-e7190649c67e" xmlns:ns3="b47fa91d-0d28-4944-8de1-410bfdd1053c" targetNamespace="http://schemas.microsoft.com/office/2006/metadata/properties" ma:root="true" ma:fieldsID="87cad935408fb6155bd11492e1704ae1" ns2:_="" ns3:_="">
    <xsd:import namespace="d30f68bc-a4f8-487e-87cb-e7190649c67e"/>
    <xsd:import namespace="b47fa91d-0d28-4944-8de1-410bfdd1053c"/>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LengthInSeconds" minOccurs="0"/>
                <xsd:element ref="ns2:lcf76f155ced4ddcb4097134ff3c332f" minOccurs="0"/>
                <xsd:element ref="ns3:TaxCatchAll" minOccurs="0"/>
                <xsd:element ref="ns2:MediaServiceGenerationTime" minOccurs="0"/>
                <xsd:element ref="ns2:MediaServiceEventHashCode"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30f68bc-a4f8-487e-87cb-e7190649c67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8ce9f98e-9ad5-43de-b59a-72d7e946aae0" ma:termSetId="09814cd3-568e-fe90-9814-8d621ff8fb84" ma:anchorId="fba54fb3-c3e1-fe81-a776-ca4b69148c4d" ma:open="true" ma:isKeyword="false">
      <xsd:complexType>
        <xsd:sequence>
          <xsd:element ref="pc:Terms" minOccurs="0" maxOccurs="1"/>
        </xsd:sequence>
      </xsd:complex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47fa91d-0d28-4944-8de1-410bfdd1053c"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8f9f4732-54b1-47ce-8b16-4457d1fb176a}" ma:internalName="TaxCatchAll" ma:showField="CatchAllData" ma:web="b47fa91d-0d28-4944-8de1-410bfdd1053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d30f68bc-a4f8-487e-87cb-e7190649c67e">
      <Terms xmlns="http://schemas.microsoft.com/office/infopath/2007/PartnerControls"/>
    </lcf76f155ced4ddcb4097134ff3c332f>
    <TaxCatchAll xmlns="b47fa91d-0d28-4944-8de1-410bfdd1053c" xsi:nil="true"/>
    <SharedWithUsers xmlns="b47fa91d-0d28-4944-8de1-410bfdd1053c">
      <UserInfo>
        <DisplayName>Topper, Lauren (NIH/NLM) [E]</DisplayName>
        <AccountId>74</AccountId>
        <AccountType/>
      </UserInfo>
      <UserInfo>
        <DisplayName>Funk, Kathryn (NIH/NLM/NCBI) [E]</DisplayName>
        <AccountId>26</AccountId>
        <AccountType/>
      </UserInfo>
      <UserInfo>
        <DisplayName>Kelly, Chris (NIH/NLM/NCBI) [C]</DisplayName>
        <AccountId>39</AccountId>
        <AccountType/>
      </UserInfo>
      <UserInfo>
        <DisplayName>Zellers, Erin (NIH/NLM/NCBI) [E]</DisplayName>
        <AccountId>76</AccountId>
        <AccountType/>
      </UserInfo>
      <UserInfo>
        <DisplayName>Elliott, Kristina (NIH/NLM) [E]</DisplayName>
        <AccountId>90</AccountId>
        <AccountType/>
      </UserInfo>
      <UserInfo>
        <DisplayName>Black, Rebecca (NIH/NLM/NCBI) [E]</DisplayName>
        <AccountId>91</AccountId>
        <AccountType/>
      </UserInfo>
      <UserInfo>
        <DisplayName>Babski, Dianne (NIH/NLM) [E]</DisplayName>
        <AccountId>73</AccountId>
        <AccountType/>
      </UserInfo>
      <UserInfo>
        <DisplayName>Sroka, Nicole (NIH/NLM) [C]</DisplayName>
        <AccountId>71</AccountId>
        <AccountType/>
      </UserInfo>
    </SharedWithUser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435A62D-D43E-499D-AB9B-46FE28F2CFBF}">
  <ds:schemaRefs>
    <ds:schemaRef ds:uri="b47fa91d-0d28-4944-8de1-410bfdd1053c"/>
    <ds:schemaRef ds:uri="d30f68bc-a4f8-487e-87cb-e7190649c67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1DC0BDB0-BF15-402B-BB00-0E2DB848A427}">
  <ds:schemaRefs>
    <ds:schemaRef ds:uri="http://purl.org/dc/elements/1.1/"/>
    <ds:schemaRef ds:uri="http://schemas.microsoft.com/office/infopath/2007/PartnerControls"/>
    <ds:schemaRef ds:uri="http://www.w3.org/XML/1998/namespace"/>
    <ds:schemaRef ds:uri="http://purl.org/dc/dcmitype/"/>
    <ds:schemaRef ds:uri="http://purl.org/dc/terms/"/>
    <ds:schemaRef ds:uri="http://schemas.openxmlformats.org/package/2006/metadata/core-properties"/>
    <ds:schemaRef ds:uri="http://schemas.microsoft.com/office/2006/documentManagement/types"/>
    <ds:schemaRef ds:uri="b47fa91d-0d28-4944-8de1-410bfdd1053c"/>
    <ds:schemaRef ds:uri="d30f68bc-a4f8-487e-87cb-e7190649c67e"/>
    <ds:schemaRef ds:uri="http://schemas.microsoft.com/office/2006/metadata/properties"/>
  </ds:schemaRefs>
</ds:datastoreItem>
</file>

<file path=customXml/itemProps3.xml><?xml version="1.0" encoding="utf-8"?>
<ds:datastoreItem xmlns:ds="http://schemas.openxmlformats.org/officeDocument/2006/customXml" ds:itemID="{E585AFD2-BF54-4C25-B5AB-B0181FB621E6}">
  <ds:schemaRefs>
    <ds:schemaRef ds:uri="http://schemas.microsoft.com/sharepoint/v3/contenttype/forms"/>
  </ds:schemaRefs>
</ds:datastoreItem>
</file>

<file path=docMetadata/LabelInfo.xml><?xml version="1.0" encoding="utf-8"?>
<clbl:labelList xmlns:clbl="http://schemas.microsoft.com/office/2020/mipLabelMetadata">
  <clbl:label id="{14b77578-9773-42d5-8507-251ca2dc2b06}" enabled="0" method="" siteId="{14b77578-9773-42d5-8507-251ca2dc2b06}" removed="1"/>
</clbl:labelList>
</file>

<file path=docProps/app.xml><?xml version="1.0" encoding="utf-8"?>
<Properties xmlns="http://schemas.openxmlformats.org/officeDocument/2006/extended-properties" xmlns:vt="http://schemas.openxmlformats.org/officeDocument/2006/docPropsVTypes">
  <Template>Wisp</Template>
  <TotalTime>539</TotalTime>
  <Words>6303</Words>
  <Application>Microsoft Office PowerPoint</Application>
  <PresentationFormat>Widescreen</PresentationFormat>
  <Paragraphs>711</Paragraphs>
  <Slides>54</Slides>
  <Notes>48</Notes>
  <HiddenSlides>0</HiddenSlides>
  <MMClips>0</MMClips>
  <ScaleCrop>false</ScaleCrop>
  <HeadingPairs>
    <vt:vector size="6" baseType="variant">
      <vt:variant>
        <vt:lpstr>Fonts Used</vt:lpstr>
      </vt:variant>
      <vt:variant>
        <vt:i4>11</vt:i4>
      </vt:variant>
      <vt:variant>
        <vt:lpstr>Theme</vt:lpstr>
      </vt:variant>
      <vt:variant>
        <vt:i4>2</vt:i4>
      </vt:variant>
      <vt:variant>
        <vt:lpstr>Slide Titles</vt:lpstr>
      </vt:variant>
      <vt:variant>
        <vt:i4>54</vt:i4>
      </vt:variant>
    </vt:vector>
  </HeadingPairs>
  <TitlesOfParts>
    <vt:vector size="67" baseType="lpstr">
      <vt:lpstr>Arial</vt:lpstr>
      <vt:lpstr>Arial</vt:lpstr>
      <vt:lpstr>Arial,Sans-Serif</vt:lpstr>
      <vt:lpstr>Calibri</vt:lpstr>
      <vt:lpstr>Calibri Light</vt:lpstr>
      <vt:lpstr>Google Sans</vt:lpstr>
      <vt:lpstr>Segoe UI</vt:lpstr>
      <vt:lpstr>Symbol</vt:lpstr>
      <vt:lpstr>Times New Roman</vt:lpstr>
      <vt:lpstr>Verdana</vt:lpstr>
      <vt:lpstr>Wingdings</vt:lpstr>
      <vt:lpstr>1_Office Theme</vt:lpstr>
      <vt:lpstr>NTO White w gray text</vt:lpstr>
      <vt:lpstr>How PubMed Works: Selection</vt:lpstr>
      <vt:lpstr>Agenda</vt:lpstr>
      <vt:lpstr>NLM Journal Records</vt:lpstr>
      <vt:lpstr>PubMed Contents</vt:lpstr>
      <vt:lpstr>Publishing Landscape</vt:lpstr>
      <vt:lpstr>Volume of Publishing</vt:lpstr>
      <vt:lpstr>Journal Publishing Models</vt:lpstr>
      <vt:lpstr>Public Access and the  NIH Public Access Policy</vt:lpstr>
      <vt:lpstr>NLM Collection Development Guidelines</vt:lpstr>
      <vt:lpstr>NLM Subject Guidelines</vt:lpstr>
      <vt:lpstr>NLM Journal Selection Policy</vt:lpstr>
      <vt:lpstr>Evaluating Publishers</vt:lpstr>
      <vt:lpstr>Handout Review:</vt:lpstr>
      <vt:lpstr>NLM Journal Selection Policy Best Practices</vt:lpstr>
      <vt:lpstr>Two Journal Literature Databases in PubMed</vt:lpstr>
      <vt:lpstr>MEDLINE: A History</vt:lpstr>
      <vt:lpstr>PMC: A History</vt:lpstr>
      <vt:lpstr>MEDLINE and PMC distinct purposes and characteristics</vt:lpstr>
      <vt:lpstr>Review Process for MEDLINE and PMC: Initial Application Screening</vt:lpstr>
      <vt:lpstr>Initial Application Screening</vt:lpstr>
      <vt:lpstr>Review Process for MEDLINE and PMC: Scientific Quality Review</vt:lpstr>
      <vt:lpstr>External Reviewers </vt:lpstr>
      <vt:lpstr>Scientific Quality Review</vt:lpstr>
      <vt:lpstr>Review Process for MEDLINE and PMC: Technical Requirements</vt:lpstr>
      <vt:lpstr>Monitoring Journals</vt:lpstr>
      <vt:lpstr>Finding a Journal’s Indexing Status</vt:lpstr>
      <vt:lpstr>Handout Exercise #7:</vt:lpstr>
      <vt:lpstr>How to Find MEDLINE Journals</vt:lpstr>
      <vt:lpstr>Handout Exercise #8</vt:lpstr>
      <vt:lpstr>How to Find PMC journals</vt:lpstr>
      <vt:lpstr>Handout Exercise #9:</vt:lpstr>
      <vt:lpstr>How to Find PubMed Journals</vt:lpstr>
      <vt:lpstr>Breaking down PMC records as of July 2024</vt:lpstr>
      <vt:lpstr>Author Manuscripts</vt:lpstr>
      <vt:lpstr>Author Manuscripts in PubMed</vt:lpstr>
      <vt:lpstr>PMC as Funder Repository </vt:lpstr>
      <vt:lpstr>How to Identify Author Manuscripts in PMC</vt:lpstr>
      <vt:lpstr>Links from PMC to NLM Catalog record</vt:lpstr>
      <vt:lpstr>NIH Preprint Pilot</vt:lpstr>
      <vt:lpstr>Preprints in PubMed</vt:lpstr>
      <vt:lpstr>Preprints in PMC</vt:lpstr>
      <vt:lpstr>Bookshelf in PubMed</vt:lpstr>
      <vt:lpstr>Bookshelf</vt:lpstr>
      <vt:lpstr>Bookshelf Review Process</vt:lpstr>
      <vt:lpstr>Identifying Bookshelf Content in PubMed</vt:lpstr>
      <vt:lpstr>Handout Exercises 10 &amp; 11:</vt:lpstr>
      <vt:lpstr>NLM Catalog: Journal Information</vt:lpstr>
      <vt:lpstr>Journal Not Currently Indexed</vt:lpstr>
      <vt:lpstr>PubMed Contents Recap</vt:lpstr>
      <vt:lpstr>GUIDING authors And Researchers</vt:lpstr>
      <vt:lpstr>FTC Consumer Guidance</vt:lpstr>
      <vt:lpstr>Cross-Industry Guidance</vt:lpstr>
      <vt:lpstr>Checklists for Different Content Types</vt:lpstr>
      <vt:lpstr>Take-aways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Selection</dc:title>
  <dc:creator>Staley, Catherine (NIH/NLM) [C]</dc:creator>
  <cp:lastModifiedBy>Rebecca Brown</cp:lastModifiedBy>
  <cp:revision>93</cp:revision>
  <dcterms:created xsi:type="dcterms:W3CDTF">2021-11-17T14:30:18Z</dcterms:created>
  <dcterms:modified xsi:type="dcterms:W3CDTF">2025-02-27T17:21:56Z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0x01010062D44AE15EE50D4EB439D7850828061C</vt:lpwstr>
  </property>
  <property fmtid="{D5CDD505-2E9C-101B-9397-08002B2CF9AE}" pid="3" name="_dlc_DocIdItemGuid">
    <vt:lpwstr>8da6ac46-3636-4d46-9e34-2f8944873a24</vt:lpwstr>
  </property>
  <property fmtid="{D5CDD505-2E9C-101B-9397-08002B2CF9AE}" pid="4" name="_ExtendedDescription">
    <vt:lpwstr/>
  </property>
  <property fmtid="{D5CDD505-2E9C-101B-9397-08002B2CF9AE}" pid="5" name="MediaServiceImageTags">
    <vt:lpwstr/>
  </property>
</Properties>
</file>