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7"/>
  </p:notesMasterIdLst>
  <p:handoutMasterIdLst>
    <p:handoutMasterId r:id="rId18"/>
  </p:handoutMasterIdLst>
  <p:sldIdLst>
    <p:sldId id="316" r:id="rId2"/>
    <p:sldId id="318" r:id="rId3"/>
    <p:sldId id="317" r:id="rId4"/>
    <p:sldId id="349" r:id="rId5"/>
    <p:sldId id="341" r:id="rId6"/>
    <p:sldId id="330" r:id="rId7"/>
    <p:sldId id="342" r:id="rId8"/>
    <p:sldId id="343" r:id="rId9"/>
    <p:sldId id="345" r:id="rId10"/>
    <p:sldId id="344" r:id="rId11"/>
    <p:sldId id="348" r:id="rId12"/>
    <p:sldId id="346" r:id="rId13"/>
    <p:sldId id="347" r:id="rId14"/>
    <p:sldId id="329" r:id="rId15"/>
    <p:sldId id="336"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1992" y="72"/>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11/21/2019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11/21/2019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 at a new scenario, and you can try it yourself. You work with seniors and have heard that the influenza vaccination can lower the risk of pneumonia. How</a:t>
            </a:r>
            <a:r>
              <a:rPr lang="en-US" baseline="0" dirty="0" smtClean="0"/>
              <a:t> might you fill in this table to find information on this topic?</a:t>
            </a:r>
          </a:p>
          <a:p>
            <a:endParaRPr lang="en-US" baseline="0" dirty="0" smtClean="0"/>
          </a:p>
          <a:p>
            <a:r>
              <a:rPr lang="en-US" baseline="0" dirty="0" smtClean="0"/>
              <a:t>NOTE TO FACILITATOR: If time permits, this can be a partner or small group exercise. If not, ask for answers from the audience or reveal the answers (filled in on the next slide). Rephrase slide as necessary.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549155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fairly simple query. </a:t>
            </a:r>
          </a:p>
          <a:p>
            <a:endParaRPr lang="en-US" baseline="0" dirty="0" smtClean="0"/>
          </a:p>
          <a:p>
            <a:r>
              <a:rPr lang="en-US" baseline="0" dirty="0" smtClean="0"/>
              <a:t>For the population, you’re looking at seniors, so adults over age 65. The intervention is the flu vaccine, and the comparison is a control, or not receiving the vaccine. The outcome we’re interested in is the rate of pneumonia in these two groups. I added a time frame here of 1 year because we usually think of the flu as having an annual cycle, but this would be optional.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41780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you’ll want to combine the elements from your PICO(T)</a:t>
            </a:r>
            <a:r>
              <a:rPr lang="en-US" baseline="0" dirty="0" smtClean="0"/>
              <a:t> table to compose a research question.</a:t>
            </a:r>
          </a:p>
          <a:p>
            <a:endParaRPr lang="en-US" baseline="0" dirty="0" smtClean="0"/>
          </a:p>
          <a:p>
            <a:r>
              <a:rPr lang="en-US" baseline="0" dirty="0" smtClean="0"/>
              <a:t>There is no one right way to write this question, and you can combine the elements in different ways while still achieving the same meaning.</a:t>
            </a:r>
          </a:p>
          <a:p>
            <a:endParaRPr lang="en-US" baseline="0" dirty="0" smtClean="0"/>
          </a:p>
          <a:p>
            <a:r>
              <a:rPr lang="en-US" dirty="0" smtClean="0"/>
              <a:t>Here’s one way you could write a question using the components from the</a:t>
            </a:r>
            <a:r>
              <a:rPr lang="en-US" baseline="0" dirty="0" smtClean="0"/>
              <a:t> previous slide: How does the rate of </a:t>
            </a:r>
            <a:r>
              <a:rPr lang="en-US" i="0" dirty="0" smtClean="0"/>
              <a:t>pneumonia among adults over age 65 who received the influenza vaccine compare to the rate among those who did not, within one year of vaccine administration? </a:t>
            </a:r>
            <a:endParaRPr lang="en-US" i="0" dirty="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3937324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Depending</a:t>
            </a:r>
            <a:r>
              <a:rPr lang="en-US" baseline="0" dirty="0" smtClean="0"/>
              <a:t> on the topic of your query, you may also end up phrasing your research question differently. Here are some examples. Take a look at how they differ.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Our last example looks quite similar to the first template for an intervention or therapy question: </a:t>
            </a:r>
            <a:r>
              <a:rPr lang="en-US" i="1" dirty="0" smtClean="0"/>
              <a:t>How does the rate of pneumonia among adults over age 65 who received the influenza vaccine compare to the rate among those who did not, within one year of vaccine administration?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we were asking a different question, we might want to use the third template as a starting point – for instance: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do men over age 65 diagnosed with coronary artery disease perceive recommended dietary changes in the first two years after diagnosis? </a:t>
            </a:r>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344276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Now that you’ve learned how to structure a research question, next we’ll look at where and how to find information to answer that question. </a:t>
            </a:r>
          </a:p>
          <a:p>
            <a:r>
              <a:rPr lang="en-US" sz="1400" baseline="0" dirty="0" smtClean="0">
                <a:solidFill>
                  <a:schemeClr val="tx1"/>
                </a:solidFill>
              </a:rPr>
              <a:t>After you leave today, try to take some time to think about how the research question you’ve composed can give you guidance as you begin searching for information.</a:t>
            </a:r>
          </a:p>
          <a:p>
            <a:r>
              <a:rPr lang="en-US" sz="1400" baseline="0" dirty="0" smtClean="0">
                <a:solidFill>
                  <a:schemeClr val="tx1"/>
                </a:solidFill>
              </a:rPr>
              <a:t>Your two main takeaways from today are the idea that a research question needs to be clear and focused, and PICO(T) as a framework for ensuring that this is the case. </a:t>
            </a: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a:p>
            <a:endParaRPr lang="en-US" sz="1400" baseline="0" dirty="0" smtClean="0">
              <a:solidFill>
                <a:srgbClr val="FF0000"/>
              </a:solidFill>
            </a:endParaRPr>
          </a:p>
        </p:txBody>
      </p:sp>
      <p:sp>
        <p:nvSpPr>
          <p:cNvPr id="4" name="Slide Number Placeholder 3"/>
          <p:cNvSpPr>
            <a:spLocks noGrp="1"/>
          </p:cNvSpPr>
          <p:nvPr>
            <p:ph type="sldNum" sz="quarter" idx="10"/>
          </p:nvPr>
        </p:nvSpPr>
        <p:spPr/>
        <p:txBody>
          <a:bodyPr/>
          <a:lstStyle/>
          <a:p>
            <a:fld id="{82EAC25A-0787-4250-9F5D-D1D38B63B3EB}" type="slidenum">
              <a:rPr lang="en-US" smtClean="0"/>
              <a:t>14</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15</a:t>
            </a:fld>
            <a:endParaRPr lang="en-US"/>
          </a:p>
        </p:txBody>
      </p:sp>
    </p:spTree>
    <p:extLst>
      <p:ext uri="{BB962C8B-B14F-4D97-AF65-F5344CB8AC3E}">
        <p14:creationId xmlns:p14="http://schemas.microsoft.com/office/powerpoint/2010/main" val="2513942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today’s program, you’ll be able to describe what makes a research</a:t>
            </a:r>
            <a:r>
              <a:rPr lang="en-US" baseline="0" dirty="0" smtClean="0"/>
              <a:t> question answerable and effective. You’ll also learn how to structure an effective clinical research question using the PICO(T) model.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 Take a look at these two hypothetical research questions</a:t>
            </a:r>
            <a:r>
              <a:rPr lang="en-US" baseline="0" dirty="0" smtClean="0"/>
              <a:t> and discuss which one you think is more likely to be answerable and why.</a:t>
            </a:r>
          </a:p>
          <a:p>
            <a:endParaRPr lang="en-US" baseline="0" dirty="0" smtClean="0"/>
          </a:p>
          <a:p>
            <a:r>
              <a:rPr lang="en-US" baseline="0" dirty="0" smtClean="0"/>
              <a:t>The first question is: What is the best kind of ACL graft?</a:t>
            </a:r>
          </a:p>
          <a:p>
            <a:r>
              <a:rPr lang="en-US" baseline="0" dirty="0" smtClean="0"/>
              <a:t>The second question is: Is a patellar graft or hamstring tendon graft associated with faster return to sport among soccer players undergoing ACL reconstruction?</a:t>
            </a:r>
          </a:p>
          <a:p>
            <a:r>
              <a:rPr lang="en-US" baseline="0" dirty="0" smtClean="0"/>
              <a:t>------------</a:t>
            </a:r>
          </a:p>
          <a:p>
            <a:r>
              <a:rPr lang="en-US" baseline="0" dirty="0" smtClean="0"/>
              <a:t>Although neither of these questions is perfect, it sounds like most of you recognized that the second question is more likely to be effective.</a:t>
            </a:r>
            <a:r>
              <a:rPr lang="en-US" baseline="0" dirty="0"/>
              <a:t> </a:t>
            </a:r>
            <a:r>
              <a:rPr lang="en-US" baseline="0" dirty="0" smtClean="0"/>
              <a:t>In this module, we’ll take a look at why that is the case. </a:t>
            </a:r>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290283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properly constructed research question is the basis for your research study and presents the idea</a:t>
            </a:r>
            <a:r>
              <a:rPr lang="en-US" baseline="0" dirty="0" smtClean="0"/>
              <a:t> or ideas that are to be examined. It is the first and most fundamental step in carrying out research. It will inform what information you are searching for, how you search for it, and how you analyze what you find. </a:t>
            </a:r>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a:t>
            </a:r>
            <a:r>
              <a:rPr lang="en-US" baseline="0" dirty="0" smtClean="0"/>
              <a:t> research question effective?</a:t>
            </a:r>
          </a:p>
          <a:p>
            <a:r>
              <a:rPr lang="en-US" baseline="0" dirty="0" smtClean="0"/>
              <a:t/>
            </a:r>
            <a:br>
              <a:rPr lang="en-US" baseline="0" dirty="0" smtClean="0"/>
            </a:br>
            <a:r>
              <a:rPr lang="en-US" baseline="0" dirty="0" smtClean="0"/>
              <a:t>One of the major differences that you probably noticed between the two example research questions in the discussion question a moment ago was that the second question was much more specific than the first. A good research question – one that is researchable and answerable - is clear and focused.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By clear, we mean that each aspect of the question is specific. In this example, “soccer players” is vague and could encompass too much variation. “Female collegiate club and varsity soccer players” is a more well-defined category with regards to age, sex, and activity level. </a:t>
            </a:r>
          </a:p>
          <a:p>
            <a:endParaRPr lang="en-US" baseline="0" dirty="0" smtClean="0"/>
          </a:p>
          <a:p>
            <a:r>
              <a:rPr lang="en-US" baseline="0" dirty="0" smtClean="0"/>
              <a:t>The question also needs to be focused, or narrow enough so that when you search you are more likely to get relevant results rather than an overwhelming number of results that are mostly not relevant to your question. For instance, asking “What graft is best?” is too broad, because there is no information about what we mean by “best” or which grafts we are comparing. A better phrasing might be “Is a patellar or hamstring tendon graft associated with faster return to sport?” Notice that that question specifies both what types of graft I’m interested in and how I’m defining “best” for the purposes of my research.</a:t>
            </a:r>
          </a:p>
          <a:p>
            <a:endParaRPr lang="en-US" dirty="0" smtClean="0"/>
          </a:p>
          <a:p>
            <a:r>
              <a:rPr lang="en-US" dirty="0" smtClean="0"/>
              <a:t>Don’t worry, you don’t have to get your question perfect the first time! Once you’ve done some searching, you might notice that you need to broaden or refine your question.</a:t>
            </a:r>
            <a:r>
              <a:rPr lang="en-US" baseline="0" dirty="0" smtClean="0"/>
              <a:t> That’s OK. </a:t>
            </a:r>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you’re composing a research question, you want to begin by asking yourself some questions.</a:t>
            </a:r>
          </a:p>
          <a:p>
            <a:endParaRPr lang="en-US" dirty="0" smtClean="0"/>
          </a:p>
          <a:p>
            <a:r>
              <a:rPr lang="en-US" dirty="0" smtClean="0"/>
              <a:t>Who are you doing research about? What</a:t>
            </a:r>
            <a:r>
              <a:rPr lang="en-US" baseline="0" dirty="0" smtClean="0"/>
              <a:t> is their age, gender, ethnicity, etc.? What condition do they have or what conditions do they meet? Note that not all of these categories may be relevant to your question and you may very well want to include some I didn’t mention here. </a:t>
            </a:r>
          </a:p>
          <a:p>
            <a:endParaRPr lang="en-US" baseline="0" dirty="0" smtClean="0"/>
          </a:p>
          <a:p>
            <a:r>
              <a:rPr lang="en-US" baseline="0" dirty="0" smtClean="0"/>
              <a:t>Next, what is the response to that condition? How would you measure the effectiveness of that response? </a:t>
            </a:r>
          </a:p>
          <a:p>
            <a:endParaRPr lang="en-US" baseline="0" dirty="0" smtClean="0"/>
          </a:p>
          <a:p>
            <a:r>
              <a:rPr lang="en-US" baseline="0" dirty="0" smtClean="0"/>
              <a:t>Finally, what time frame am I looking at? </a:t>
            </a:r>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88358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PICO(T) framework was designed to help you remember these questions and formulate your research question. </a:t>
            </a:r>
          </a:p>
          <a:p>
            <a:r>
              <a:rPr lang="en-US" baseline="0" dirty="0" smtClean="0"/>
              <a:t>P stands for patient or population – who are you studying and what are their characteristics?</a:t>
            </a:r>
          </a:p>
          <a:p>
            <a:r>
              <a:rPr lang="en-US" i="0" baseline="0" dirty="0" smtClean="0"/>
              <a:t>I stands for intervention – what is the response to the condition?</a:t>
            </a:r>
          </a:p>
          <a:p>
            <a:r>
              <a:rPr lang="en-US" i="0" baseline="0" dirty="0" smtClean="0"/>
              <a:t>C stands for comparison – what is the intervention being compared to? This could be another intervention or a control. </a:t>
            </a:r>
          </a:p>
          <a:p>
            <a:r>
              <a:rPr lang="en-US" i="0" baseline="0" dirty="0" smtClean="0"/>
              <a:t>O stands for outcome – in what terms are the intervention and comparison being measured?</a:t>
            </a:r>
          </a:p>
          <a:p>
            <a:r>
              <a:rPr lang="en-US" i="0" baseline="0" dirty="0" smtClean="0"/>
              <a:t>T stands for time and it is not used in all queries – use it if it is relevant, or leave it out if it is not. It can refer to a study period, a time period within which an outcome is expected, etc. </a:t>
            </a:r>
            <a:endParaRPr lang="en-US" i="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426353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applying</a:t>
            </a:r>
            <a:r>
              <a:rPr lang="en-US" baseline="0" dirty="0" smtClean="0"/>
              <a:t> the PICO(T) framework to our soccer player question. </a:t>
            </a:r>
          </a:p>
          <a:p>
            <a:endParaRPr lang="en-US" baseline="0" dirty="0" smtClean="0"/>
          </a:p>
          <a:p>
            <a:r>
              <a:rPr lang="en-US" baseline="0" dirty="0" smtClean="0"/>
              <a:t>Here, the population described is female soccer players undergoing ACL reconstruction. The intervention and comparison are patellar and hamstring tendon grafts. The outcome is return to sport. There is no time frame specified. </a:t>
            </a:r>
            <a:endParaRPr lang="en-US"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1356115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11/21/2019</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11/21/2019</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11/21/2019</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11/21/2019</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11/21/2019</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11/21/2019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hyperlink" Target="https://www.thieme-connect.de/products/ejournals/abstract/10.1055/s-0033-136045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How do I create an effective research question?</a:t>
            </a:r>
            <a:endParaRPr lang="en-US" dirty="0">
              <a:latin typeface="+mn-lt"/>
            </a:endParaRPr>
          </a:p>
        </p:txBody>
      </p:sp>
      <p:sp>
        <p:nvSpPr>
          <p:cNvPr id="2" name="Subtitle 1"/>
          <p:cNvSpPr>
            <a:spLocks noGrp="1"/>
          </p:cNvSpPr>
          <p:nvPr>
            <p:ph type="subTitle" idx="1"/>
          </p:nvPr>
        </p:nvSpPr>
        <p:spPr/>
        <p:txBody>
          <a:bodyPr/>
          <a:lstStyle/>
          <a:p>
            <a:r>
              <a:rPr lang="en-US" i="1" dirty="0" smtClean="0"/>
              <a:t>Ask</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PICO(T) Framework (1)</a:t>
            </a:r>
            <a:endParaRPr lang="en-US" dirty="0"/>
          </a:p>
        </p:txBody>
      </p:sp>
      <p:sp>
        <p:nvSpPr>
          <p:cNvPr id="3" name="Content Placeholder 2"/>
          <p:cNvSpPr>
            <a:spLocks noGrp="1"/>
          </p:cNvSpPr>
          <p:nvPr>
            <p:ph sz="half" idx="1"/>
          </p:nvPr>
        </p:nvSpPr>
        <p:spPr>
          <a:xfrm>
            <a:off x="901700" y="1464267"/>
            <a:ext cx="10629899" cy="4351338"/>
          </a:xfrm>
        </p:spPr>
        <p:txBody>
          <a:bodyPr>
            <a:noAutofit/>
          </a:bodyPr>
          <a:lstStyle/>
          <a:p>
            <a:pPr marL="0" indent="0">
              <a:lnSpc>
                <a:spcPct val="100000"/>
              </a:lnSpc>
              <a:buNone/>
            </a:pPr>
            <a:r>
              <a:rPr lang="en-US" dirty="0" smtClean="0"/>
              <a:t>Now let’s try it in a new scenario:</a:t>
            </a:r>
          </a:p>
          <a:p>
            <a:pPr marL="0" indent="0">
              <a:lnSpc>
                <a:spcPct val="100000"/>
              </a:lnSpc>
              <a:buNone/>
            </a:pPr>
            <a:r>
              <a:rPr lang="en-US" sz="2000" dirty="0" smtClean="0"/>
              <a:t>You work with seniors and have heard that the influenza vaccination can lower the risk of pneumonia.</a:t>
            </a:r>
          </a:p>
          <a:p>
            <a:pPr marL="0" indent="0">
              <a:lnSpc>
                <a:spcPct val="100000"/>
              </a:lnSpc>
              <a:buNone/>
            </a:pPr>
            <a:r>
              <a:rPr lang="en-US" sz="2000" i="1" dirty="0" smtClean="0"/>
              <a:t>How would you fill in this table to find information on this topic?  </a:t>
            </a:r>
          </a:p>
        </p:txBody>
      </p:sp>
      <p:graphicFrame>
        <p:nvGraphicFramePr>
          <p:cNvPr id="5" name="Table 4" descr="example of the PICO(T) components with a spot where a user can fill in the blank for each letter based on their research question."/>
          <p:cNvGraphicFramePr>
            <a:graphicFrameLocks noGrp="1"/>
          </p:cNvGraphicFramePr>
          <p:nvPr>
            <p:extLst>
              <p:ext uri="{D42A27DB-BD31-4B8C-83A1-F6EECF244321}">
                <p14:modId xmlns:p14="http://schemas.microsoft.com/office/powerpoint/2010/main" val="1419228300"/>
              </p:ext>
            </p:extLst>
          </p:nvPr>
        </p:nvGraphicFramePr>
        <p:xfrm>
          <a:off x="1765300" y="3482335"/>
          <a:ext cx="8661400" cy="2092965"/>
        </p:xfrm>
        <a:graphic>
          <a:graphicData uri="http://schemas.openxmlformats.org/drawingml/2006/table">
            <a:tbl>
              <a:tblPr firstRow="1" bandRow="1">
                <a:tableStyleId>{5C22544A-7EE6-4342-B048-85BDC9FD1C3A}</a:tableStyleId>
              </a:tblPr>
              <a:tblGrid>
                <a:gridCol w="1732280">
                  <a:extLst>
                    <a:ext uri="{9D8B030D-6E8A-4147-A177-3AD203B41FA5}">
                      <a16:colId xmlns:a16="http://schemas.microsoft.com/office/drawing/2014/main" val="1326177920"/>
                    </a:ext>
                  </a:extLst>
                </a:gridCol>
                <a:gridCol w="1732280">
                  <a:extLst>
                    <a:ext uri="{9D8B030D-6E8A-4147-A177-3AD203B41FA5}">
                      <a16:colId xmlns:a16="http://schemas.microsoft.com/office/drawing/2014/main" val="54520452"/>
                    </a:ext>
                  </a:extLst>
                </a:gridCol>
                <a:gridCol w="1732280">
                  <a:extLst>
                    <a:ext uri="{9D8B030D-6E8A-4147-A177-3AD203B41FA5}">
                      <a16:colId xmlns:a16="http://schemas.microsoft.com/office/drawing/2014/main" val="2872491910"/>
                    </a:ext>
                  </a:extLst>
                </a:gridCol>
                <a:gridCol w="1732280">
                  <a:extLst>
                    <a:ext uri="{9D8B030D-6E8A-4147-A177-3AD203B41FA5}">
                      <a16:colId xmlns:a16="http://schemas.microsoft.com/office/drawing/2014/main" val="906450149"/>
                    </a:ext>
                  </a:extLst>
                </a:gridCol>
                <a:gridCol w="1732280">
                  <a:extLst>
                    <a:ext uri="{9D8B030D-6E8A-4147-A177-3AD203B41FA5}">
                      <a16:colId xmlns:a16="http://schemas.microsoft.com/office/drawing/2014/main" val="3446331789"/>
                    </a:ext>
                  </a:extLst>
                </a:gridCol>
              </a:tblGrid>
              <a:tr h="514834">
                <a:tc>
                  <a:txBody>
                    <a:bodyPr/>
                    <a:lstStyle/>
                    <a:p>
                      <a:pPr algn="ctr"/>
                      <a:r>
                        <a:rPr lang="en-US" sz="4000" dirty="0" smtClean="0"/>
                        <a:t>P</a:t>
                      </a:r>
                      <a:endParaRPr lang="en-US" sz="4000" dirty="0"/>
                    </a:p>
                  </a:txBody>
                  <a:tcPr anchor="ctr">
                    <a:solidFill>
                      <a:schemeClr val="accent3">
                        <a:lumMod val="75000"/>
                      </a:schemeClr>
                    </a:solidFill>
                  </a:tcPr>
                </a:tc>
                <a:tc>
                  <a:txBody>
                    <a:bodyPr/>
                    <a:lstStyle/>
                    <a:p>
                      <a:pPr algn="ctr"/>
                      <a:r>
                        <a:rPr lang="en-US" sz="4000" dirty="0" smtClean="0"/>
                        <a:t>I</a:t>
                      </a:r>
                      <a:endParaRPr lang="en-US" sz="4000" dirty="0"/>
                    </a:p>
                  </a:txBody>
                  <a:tcPr anchor="ctr">
                    <a:solidFill>
                      <a:schemeClr val="accent3">
                        <a:lumMod val="75000"/>
                      </a:schemeClr>
                    </a:solidFill>
                  </a:tcPr>
                </a:tc>
                <a:tc>
                  <a:txBody>
                    <a:bodyPr/>
                    <a:lstStyle/>
                    <a:p>
                      <a:pPr algn="ctr"/>
                      <a:r>
                        <a:rPr lang="en-US" sz="4000" dirty="0" smtClean="0"/>
                        <a:t>C</a:t>
                      </a:r>
                      <a:endParaRPr lang="en-US" sz="4000" dirty="0"/>
                    </a:p>
                  </a:txBody>
                  <a:tcPr anchor="ctr">
                    <a:solidFill>
                      <a:schemeClr val="accent3">
                        <a:lumMod val="75000"/>
                      </a:schemeClr>
                    </a:solidFill>
                  </a:tcPr>
                </a:tc>
                <a:tc>
                  <a:txBody>
                    <a:bodyPr/>
                    <a:lstStyle/>
                    <a:p>
                      <a:pPr algn="ctr"/>
                      <a:r>
                        <a:rPr lang="en-US" sz="4000" dirty="0" smtClean="0"/>
                        <a:t>O</a:t>
                      </a:r>
                      <a:endParaRPr lang="en-US" sz="4000" dirty="0"/>
                    </a:p>
                  </a:txBody>
                  <a:tcPr anchor="ctr">
                    <a:solidFill>
                      <a:schemeClr val="accent3">
                        <a:lumMod val="75000"/>
                      </a:schemeClr>
                    </a:solidFill>
                  </a:tcPr>
                </a:tc>
                <a:tc>
                  <a:txBody>
                    <a:bodyPr/>
                    <a:lstStyle/>
                    <a:p>
                      <a:pPr algn="ctr"/>
                      <a:r>
                        <a:rPr lang="en-US" sz="4000" dirty="0" smtClean="0"/>
                        <a:t>(T)</a:t>
                      </a:r>
                      <a:endParaRPr lang="en-US" sz="4000" dirty="0"/>
                    </a:p>
                  </a:txBody>
                  <a:tcPr anchor="ctr">
                    <a:solidFill>
                      <a:schemeClr val="accent3">
                        <a:lumMod val="75000"/>
                      </a:schemeClr>
                    </a:solidFill>
                  </a:tcPr>
                </a:tc>
                <a:extLst>
                  <a:ext uri="{0D108BD9-81ED-4DB2-BD59-A6C34878D82A}">
                    <a16:rowId xmlns:a16="http://schemas.microsoft.com/office/drawing/2014/main" val="2469156811"/>
                  </a:ext>
                </a:extLst>
              </a:tr>
              <a:tr h="425297">
                <a:tc>
                  <a:txBody>
                    <a:bodyPr/>
                    <a:lstStyle/>
                    <a:p>
                      <a:pPr algn="ctr"/>
                      <a:r>
                        <a:rPr lang="en-US" sz="1600" dirty="0" smtClean="0"/>
                        <a:t>Patient/ Population</a:t>
                      </a:r>
                      <a:endParaRPr lang="en-US" sz="1600" dirty="0"/>
                    </a:p>
                  </a:txBody>
                  <a:tcPr anchor="ctr">
                    <a:solidFill>
                      <a:schemeClr val="accent3">
                        <a:lumMod val="20000"/>
                        <a:lumOff val="80000"/>
                      </a:schemeClr>
                    </a:solidFill>
                  </a:tcPr>
                </a:tc>
                <a:tc>
                  <a:txBody>
                    <a:bodyPr/>
                    <a:lstStyle/>
                    <a:p>
                      <a:pPr algn="ctr"/>
                      <a:r>
                        <a:rPr lang="en-US" sz="1600" dirty="0" smtClean="0"/>
                        <a:t>Intervention</a:t>
                      </a:r>
                      <a:endParaRPr lang="en-US" sz="1600" dirty="0"/>
                    </a:p>
                  </a:txBody>
                  <a:tcPr anchor="ctr">
                    <a:solidFill>
                      <a:schemeClr val="accent3">
                        <a:lumMod val="20000"/>
                        <a:lumOff val="80000"/>
                      </a:schemeClr>
                    </a:solidFill>
                  </a:tcPr>
                </a:tc>
                <a:tc>
                  <a:txBody>
                    <a:bodyPr/>
                    <a:lstStyle/>
                    <a:p>
                      <a:pPr algn="ctr"/>
                      <a:r>
                        <a:rPr lang="en-US" sz="1600" dirty="0" smtClean="0"/>
                        <a:t>Comparison</a:t>
                      </a:r>
                    </a:p>
                  </a:txBody>
                  <a:tcPr anchor="ctr">
                    <a:solidFill>
                      <a:schemeClr val="accent3">
                        <a:lumMod val="20000"/>
                        <a:lumOff val="80000"/>
                      </a:schemeClr>
                    </a:solidFill>
                  </a:tcPr>
                </a:tc>
                <a:tc>
                  <a:txBody>
                    <a:bodyPr/>
                    <a:lstStyle/>
                    <a:p>
                      <a:pPr algn="ctr"/>
                      <a:r>
                        <a:rPr lang="en-US" sz="1600" dirty="0" smtClean="0"/>
                        <a:t>Outcome</a:t>
                      </a:r>
                      <a:endParaRPr lang="en-US" sz="1600" dirty="0"/>
                    </a:p>
                  </a:txBody>
                  <a:tcPr anchor="ctr">
                    <a:solidFill>
                      <a:schemeClr val="accent3">
                        <a:lumMod val="20000"/>
                        <a:lumOff val="80000"/>
                      </a:schemeClr>
                    </a:solidFill>
                  </a:tcPr>
                </a:tc>
                <a:tc>
                  <a:txBody>
                    <a:bodyPr/>
                    <a:lstStyle/>
                    <a:p>
                      <a:pPr algn="ctr"/>
                      <a:r>
                        <a:rPr lang="en-US" sz="1600" dirty="0" smtClean="0"/>
                        <a:t>Time frame</a:t>
                      </a:r>
                      <a:endParaRPr lang="en-US" sz="1600" dirty="0"/>
                    </a:p>
                  </a:txBody>
                  <a:tcPr anchor="ctr">
                    <a:solidFill>
                      <a:schemeClr val="accent3">
                        <a:lumMod val="20000"/>
                        <a:lumOff val="80000"/>
                      </a:schemeClr>
                    </a:solidFill>
                  </a:tcPr>
                </a:tc>
                <a:extLst>
                  <a:ext uri="{0D108BD9-81ED-4DB2-BD59-A6C34878D82A}">
                    <a16:rowId xmlns:a16="http://schemas.microsoft.com/office/drawing/2014/main" val="4037624613"/>
                  </a:ext>
                </a:extLst>
              </a:tr>
              <a:tr h="812805">
                <a:tc>
                  <a:txBody>
                    <a:bodyPr/>
                    <a:lstStyle/>
                    <a:p>
                      <a:pPr algn="ctr"/>
                      <a:endParaRPr lang="en-US" sz="2000" dirty="0"/>
                    </a:p>
                  </a:txBody>
                  <a:tcPr anchor="ctr">
                    <a:solidFill>
                      <a:schemeClr val="accent3">
                        <a:lumMod val="20000"/>
                        <a:lumOff val="80000"/>
                      </a:schemeClr>
                    </a:solidFill>
                  </a:tcPr>
                </a:tc>
                <a:tc>
                  <a:txBody>
                    <a:bodyPr/>
                    <a:lstStyle/>
                    <a:p>
                      <a:pPr algn="ctr"/>
                      <a:endParaRPr lang="en-US" sz="2000" dirty="0"/>
                    </a:p>
                  </a:txBody>
                  <a:tcPr anchor="ctr">
                    <a:solidFill>
                      <a:schemeClr val="accent3">
                        <a:lumMod val="20000"/>
                        <a:lumOff val="80000"/>
                      </a:schemeClr>
                    </a:solidFill>
                  </a:tcPr>
                </a:tc>
                <a:tc>
                  <a:txBody>
                    <a:bodyPr/>
                    <a:lstStyle/>
                    <a:p>
                      <a:pPr algn="ctr"/>
                      <a:endParaRPr lang="en-US" sz="2000" dirty="0" smtClean="0"/>
                    </a:p>
                  </a:txBody>
                  <a:tcPr anchor="ctr">
                    <a:solidFill>
                      <a:schemeClr val="accent3">
                        <a:lumMod val="20000"/>
                        <a:lumOff val="80000"/>
                      </a:schemeClr>
                    </a:solidFill>
                  </a:tcPr>
                </a:tc>
                <a:tc>
                  <a:txBody>
                    <a:bodyPr/>
                    <a:lstStyle/>
                    <a:p>
                      <a:pPr algn="ctr"/>
                      <a:endParaRPr lang="en-US" sz="2000" dirty="0"/>
                    </a:p>
                  </a:txBody>
                  <a:tcPr anchor="ctr">
                    <a:solidFill>
                      <a:schemeClr val="accent3">
                        <a:lumMod val="20000"/>
                        <a:lumOff val="80000"/>
                      </a:schemeClr>
                    </a:solidFill>
                  </a:tcPr>
                </a:tc>
                <a:tc>
                  <a:txBody>
                    <a:bodyPr/>
                    <a:lstStyle/>
                    <a:p>
                      <a:pPr algn="ctr"/>
                      <a:endParaRPr lang="en-US" sz="2000" dirty="0"/>
                    </a:p>
                  </a:txBody>
                  <a:tcPr anchor="ctr">
                    <a:solidFill>
                      <a:schemeClr val="accent3">
                        <a:lumMod val="20000"/>
                        <a:lumOff val="80000"/>
                      </a:schemeClr>
                    </a:solidFill>
                  </a:tcPr>
                </a:tc>
                <a:extLst>
                  <a:ext uri="{0D108BD9-81ED-4DB2-BD59-A6C34878D82A}">
                    <a16:rowId xmlns:a16="http://schemas.microsoft.com/office/drawing/2014/main" val="1871411341"/>
                  </a:ext>
                </a:extLst>
              </a:tr>
            </a:tbl>
          </a:graphicData>
        </a:graphic>
      </p:graphicFrame>
    </p:spTree>
    <p:extLst>
      <p:ext uri="{BB962C8B-B14F-4D97-AF65-F5344CB8AC3E}">
        <p14:creationId xmlns:p14="http://schemas.microsoft.com/office/powerpoint/2010/main" val="67003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PICO(T) Framework (2)</a:t>
            </a:r>
            <a:endParaRPr lang="en-US" dirty="0"/>
          </a:p>
        </p:txBody>
      </p:sp>
      <p:sp>
        <p:nvSpPr>
          <p:cNvPr id="3" name="Content Placeholder 2"/>
          <p:cNvSpPr>
            <a:spLocks noGrp="1"/>
          </p:cNvSpPr>
          <p:nvPr>
            <p:ph sz="half" idx="1"/>
          </p:nvPr>
        </p:nvSpPr>
        <p:spPr>
          <a:xfrm>
            <a:off x="901700" y="1464267"/>
            <a:ext cx="10629899" cy="4351338"/>
          </a:xfrm>
        </p:spPr>
        <p:txBody>
          <a:bodyPr>
            <a:noAutofit/>
          </a:bodyPr>
          <a:lstStyle/>
          <a:p>
            <a:pPr marL="0" indent="0">
              <a:lnSpc>
                <a:spcPct val="100000"/>
              </a:lnSpc>
              <a:buNone/>
            </a:pPr>
            <a:r>
              <a:rPr lang="en-US" dirty="0" smtClean="0"/>
              <a:t>Now let’s try it in a new scenario:</a:t>
            </a:r>
          </a:p>
          <a:p>
            <a:pPr marL="0" indent="0">
              <a:lnSpc>
                <a:spcPct val="100000"/>
              </a:lnSpc>
              <a:buNone/>
            </a:pPr>
            <a:r>
              <a:rPr lang="en-US" sz="2000" dirty="0" smtClean="0"/>
              <a:t>You work with seniors and have heard that the influenza vaccination can lower the risk of pneumonia.</a:t>
            </a:r>
          </a:p>
          <a:p>
            <a:pPr marL="0" indent="0">
              <a:lnSpc>
                <a:spcPct val="100000"/>
              </a:lnSpc>
              <a:buNone/>
            </a:pPr>
            <a:r>
              <a:rPr lang="en-US" sz="2000" i="1" dirty="0" smtClean="0"/>
              <a:t>How would you fill in this table to find information on this topic?  </a:t>
            </a:r>
          </a:p>
        </p:txBody>
      </p:sp>
      <p:graphicFrame>
        <p:nvGraphicFramePr>
          <p:cNvPr id="5" name="Table 4" descr="example of the PICO(T) components with each blank for each letter completed for the research question, &quot;does the influenza vaccination can lower the risk of pneumonia?&quot;&#10;"/>
          <p:cNvGraphicFramePr>
            <a:graphicFrameLocks noGrp="1"/>
          </p:cNvGraphicFramePr>
          <p:nvPr>
            <p:extLst>
              <p:ext uri="{D42A27DB-BD31-4B8C-83A1-F6EECF244321}">
                <p14:modId xmlns:p14="http://schemas.microsoft.com/office/powerpoint/2010/main" val="1071308806"/>
              </p:ext>
            </p:extLst>
          </p:nvPr>
        </p:nvGraphicFramePr>
        <p:xfrm>
          <a:off x="1765300" y="3482335"/>
          <a:ext cx="8661400" cy="2092965"/>
        </p:xfrm>
        <a:graphic>
          <a:graphicData uri="http://schemas.openxmlformats.org/drawingml/2006/table">
            <a:tbl>
              <a:tblPr firstRow="1" bandRow="1">
                <a:tableStyleId>{5C22544A-7EE6-4342-B048-85BDC9FD1C3A}</a:tableStyleId>
              </a:tblPr>
              <a:tblGrid>
                <a:gridCol w="1732280">
                  <a:extLst>
                    <a:ext uri="{9D8B030D-6E8A-4147-A177-3AD203B41FA5}">
                      <a16:colId xmlns:a16="http://schemas.microsoft.com/office/drawing/2014/main" val="1326177920"/>
                    </a:ext>
                  </a:extLst>
                </a:gridCol>
                <a:gridCol w="1732280">
                  <a:extLst>
                    <a:ext uri="{9D8B030D-6E8A-4147-A177-3AD203B41FA5}">
                      <a16:colId xmlns:a16="http://schemas.microsoft.com/office/drawing/2014/main" val="54520452"/>
                    </a:ext>
                  </a:extLst>
                </a:gridCol>
                <a:gridCol w="1732280">
                  <a:extLst>
                    <a:ext uri="{9D8B030D-6E8A-4147-A177-3AD203B41FA5}">
                      <a16:colId xmlns:a16="http://schemas.microsoft.com/office/drawing/2014/main" val="2872491910"/>
                    </a:ext>
                  </a:extLst>
                </a:gridCol>
                <a:gridCol w="1732280">
                  <a:extLst>
                    <a:ext uri="{9D8B030D-6E8A-4147-A177-3AD203B41FA5}">
                      <a16:colId xmlns:a16="http://schemas.microsoft.com/office/drawing/2014/main" val="906450149"/>
                    </a:ext>
                  </a:extLst>
                </a:gridCol>
                <a:gridCol w="1732280">
                  <a:extLst>
                    <a:ext uri="{9D8B030D-6E8A-4147-A177-3AD203B41FA5}">
                      <a16:colId xmlns:a16="http://schemas.microsoft.com/office/drawing/2014/main" val="3446331789"/>
                    </a:ext>
                  </a:extLst>
                </a:gridCol>
              </a:tblGrid>
              <a:tr h="514834">
                <a:tc>
                  <a:txBody>
                    <a:bodyPr/>
                    <a:lstStyle/>
                    <a:p>
                      <a:pPr algn="ctr"/>
                      <a:r>
                        <a:rPr lang="en-US" sz="4000" dirty="0" smtClean="0"/>
                        <a:t>P</a:t>
                      </a:r>
                      <a:endParaRPr lang="en-US" sz="4000" dirty="0"/>
                    </a:p>
                  </a:txBody>
                  <a:tcPr anchor="ctr">
                    <a:solidFill>
                      <a:schemeClr val="accent3">
                        <a:lumMod val="75000"/>
                      </a:schemeClr>
                    </a:solidFill>
                  </a:tcPr>
                </a:tc>
                <a:tc>
                  <a:txBody>
                    <a:bodyPr/>
                    <a:lstStyle/>
                    <a:p>
                      <a:pPr algn="ctr"/>
                      <a:r>
                        <a:rPr lang="en-US" sz="4000" dirty="0" smtClean="0"/>
                        <a:t>I</a:t>
                      </a:r>
                      <a:endParaRPr lang="en-US" sz="4000" dirty="0"/>
                    </a:p>
                  </a:txBody>
                  <a:tcPr anchor="ctr">
                    <a:solidFill>
                      <a:schemeClr val="accent3">
                        <a:lumMod val="75000"/>
                      </a:schemeClr>
                    </a:solidFill>
                  </a:tcPr>
                </a:tc>
                <a:tc>
                  <a:txBody>
                    <a:bodyPr/>
                    <a:lstStyle/>
                    <a:p>
                      <a:pPr algn="ctr"/>
                      <a:r>
                        <a:rPr lang="en-US" sz="4000" dirty="0" smtClean="0"/>
                        <a:t>C</a:t>
                      </a:r>
                      <a:endParaRPr lang="en-US" sz="4000" dirty="0"/>
                    </a:p>
                  </a:txBody>
                  <a:tcPr anchor="ctr">
                    <a:solidFill>
                      <a:schemeClr val="accent3">
                        <a:lumMod val="75000"/>
                      </a:schemeClr>
                    </a:solidFill>
                  </a:tcPr>
                </a:tc>
                <a:tc>
                  <a:txBody>
                    <a:bodyPr/>
                    <a:lstStyle/>
                    <a:p>
                      <a:pPr algn="ctr"/>
                      <a:r>
                        <a:rPr lang="en-US" sz="4000" dirty="0" smtClean="0"/>
                        <a:t>O</a:t>
                      </a:r>
                      <a:endParaRPr lang="en-US" sz="4000" dirty="0"/>
                    </a:p>
                  </a:txBody>
                  <a:tcPr anchor="ctr">
                    <a:solidFill>
                      <a:schemeClr val="accent3">
                        <a:lumMod val="75000"/>
                      </a:schemeClr>
                    </a:solidFill>
                  </a:tcPr>
                </a:tc>
                <a:tc>
                  <a:txBody>
                    <a:bodyPr/>
                    <a:lstStyle/>
                    <a:p>
                      <a:pPr algn="ctr"/>
                      <a:r>
                        <a:rPr lang="en-US" sz="4000" dirty="0" smtClean="0"/>
                        <a:t>(T)</a:t>
                      </a:r>
                      <a:endParaRPr lang="en-US" sz="4000" dirty="0"/>
                    </a:p>
                  </a:txBody>
                  <a:tcPr anchor="ctr">
                    <a:solidFill>
                      <a:schemeClr val="accent3">
                        <a:lumMod val="75000"/>
                      </a:schemeClr>
                    </a:solidFill>
                  </a:tcPr>
                </a:tc>
                <a:extLst>
                  <a:ext uri="{0D108BD9-81ED-4DB2-BD59-A6C34878D82A}">
                    <a16:rowId xmlns:a16="http://schemas.microsoft.com/office/drawing/2014/main" val="2469156811"/>
                  </a:ext>
                </a:extLst>
              </a:tr>
              <a:tr h="425297">
                <a:tc>
                  <a:txBody>
                    <a:bodyPr/>
                    <a:lstStyle/>
                    <a:p>
                      <a:pPr algn="ctr"/>
                      <a:r>
                        <a:rPr lang="en-US" sz="1600" dirty="0" smtClean="0"/>
                        <a:t>Patient/ Population</a:t>
                      </a:r>
                      <a:endParaRPr lang="en-US" sz="1600" dirty="0"/>
                    </a:p>
                  </a:txBody>
                  <a:tcPr anchor="ctr">
                    <a:solidFill>
                      <a:schemeClr val="accent3">
                        <a:lumMod val="20000"/>
                        <a:lumOff val="80000"/>
                      </a:schemeClr>
                    </a:solidFill>
                  </a:tcPr>
                </a:tc>
                <a:tc>
                  <a:txBody>
                    <a:bodyPr/>
                    <a:lstStyle/>
                    <a:p>
                      <a:pPr algn="ctr"/>
                      <a:r>
                        <a:rPr lang="en-US" sz="1600" dirty="0" smtClean="0"/>
                        <a:t>Intervention</a:t>
                      </a:r>
                      <a:endParaRPr lang="en-US" sz="1600" dirty="0"/>
                    </a:p>
                  </a:txBody>
                  <a:tcPr anchor="ctr">
                    <a:solidFill>
                      <a:schemeClr val="accent3">
                        <a:lumMod val="20000"/>
                        <a:lumOff val="80000"/>
                      </a:schemeClr>
                    </a:solidFill>
                  </a:tcPr>
                </a:tc>
                <a:tc>
                  <a:txBody>
                    <a:bodyPr/>
                    <a:lstStyle/>
                    <a:p>
                      <a:pPr algn="ctr"/>
                      <a:r>
                        <a:rPr lang="en-US" sz="1600" dirty="0" smtClean="0"/>
                        <a:t>Comparison</a:t>
                      </a:r>
                    </a:p>
                  </a:txBody>
                  <a:tcPr anchor="ctr">
                    <a:solidFill>
                      <a:schemeClr val="accent3">
                        <a:lumMod val="20000"/>
                        <a:lumOff val="80000"/>
                      </a:schemeClr>
                    </a:solidFill>
                  </a:tcPr>
                </a:tc>
                <a:tc>
                  <a:txBody>
                    <a:bodyPr/>
                    <a:lstStyle/>
                    <a:p>
                      <a:pPr algn="ctr"/>
                      <a:r>
                        <a:rPr lang="en-US" sz="1600" dirty="0" smtClean="0"/>
                        <a:t>Outcome</a:t>
                      </a:r>
                      <a:endParaRPr lang="en-US" sz="1600" dirty="0"/>
                    </a:p>
                  </a:txBody>
                  <a:tcPr anchor="ctr">
                    <a:solidFill>
                      <a:schemeClr val="accent3">
                        <a:lumMod val="20000"/>
                        <a:lumOff val="80000"/>
                      </a:schemeClr>
                    </a:solidFill>
                  </a:tcPr>
                </a:tc>
                <a:tc>
                  <a:txBody>
                    <a:bodyPr/>
                    <a:lstStyle/>
                    <a:p>
                      <a:pPr algn="ctr"/>
                      <a:r>
                        <a:rPr lang="en-US" sz="1600" dirty="0" smtClean="0"/>
                        <a:t>Time frame</a:t>
                      </a:r>
                      <a:endParaRPr lang="en-US" sz="1600" dirty="0"/>
                    </a:p>
                  </a:txBody>
                  <a:tcPr anchor="ctr">
                    <a:solidFill>
                      <a:schemeClr val="accent3">
                        <a:lumMod val="20000"/>
                        <a:lumOff val="80000"/>
                      </a:schemeClr>
                    </a:solidFill>
                  </a:tcPr>
                </a:tc>
                <a:extLst>
                  <a:ext uri="{0D108BD9-81ED-4DB2-BD59-A6C34878D82A}">
                    <a16:rowId xmlns:a16="http://schemas.microsoft.com/office/drawing/2014/main" val="4037624613"/>
                  </a:ext>
                </a:extLst>
              </a:tr>
              <a:tr h="812805">
                <a:tc>
                  <a:txBody>
                    <a:bodyPr/>
                    <a:lstStyle/>
                    <a:p>
                      <a:pPr algn="ctr"/>
                      <a:r>
                        <a:rPr lang="en-US" sz="2000" dirty="0" smtClean="0"/>
                        <a:t>Adults over age 65</a:t>
                      </a:r>
                      <a:endParaRPr lang="en-US" sz="2000" dirty="0"/>
                    </a:p>
                  </a:txBody>
                  <a:tcPr anchor="ctr">
                    <a:solidFill>
                      <a:schemeClr val="accent3">
                        <a:lumMod val="20000"/>
                        <a:lumOff val="80000"/>
                      </a:schemeClr>
                    </a:solidFill>
                  </a:tcPr>
                </a:tc>
                <a:tc>
                  <a:txBody>
                    <a:bodyPr/>
                    <a:lstStyle/>
                    <a:p>
                      <a:pPr algn="ctr"/>
                      <a:r>
                        <a:rPr lang="en-US" sz="2000" dirty="0" smtClean="0"/>
                        <a:t>Influenza vaccine</a:t>
                      </a:r>
                      <a:endParaRPr lang="en-US" sz="2000" dirty="0"/>
                    </a:p>
                  </a:txBody>
                  <a:tcPr anchor="ctr">
                    <a:solidFill>
                      <a:schemeClr val="accent3">
                        <a:lumMod val="20000"/>
                        <a:lumOff val="80000"/>
                      </a:schemeClr>
                    </a:solidFill>
                  </a:tcPr>
                </a:tc>
                <a:tc>
                  <a:txBody>
                    <a:bodyPr/>
                    <a:lstStyle/>
                    <a:p>
                      <a:pPr algn="ctr"/>
                      <a:r>
                        <a:rPr lang="en-US" sz="2000" dirty="0" smtClean="0"/>
                        <a:t>Control (no vaccine)</a:t>
                      </a:r>
                    </a:p>
                  </a:txBody>
                  <a:tcPr anchor="ctr">
                    <a:solidFill>
                      <a:schemeClr val="accent3">
                        <a:lumMod val="20000"/>
                        <a:lumOff val="80000"/>
                      </a:schemeClr>
                    </a:solidFill>
                  </a:tcPr>
                </a:tc>
                <a:tc>
                  <a:txBody>
                    <a:bodyPr/>
                    <a:lstStyle/>
                    <a:p>
                      <a:pPr algn="ctr"/>
                      <a:r>
                        <a:rPr lang="en-US" sz="2000" dirty="0" smtClean="0"/>
                        <a:t>Rate of pneumonia</a:t>
                      </a:r>
                      <a:endParaRPr lang="en-US" sz="2000" dirty="0"/>
                    </a:p>
                  </a:txBody>
                  <a:tcPr anchor="ctr">
                    <a:solidFill>
                      <a:schemeClr val="accent3">
                        <a:lumMod val="20000"/>
                        <a:lumOff val="80000"/>
                      </a:schemeClr>
                    </a:solidFill>
                  </a:tcPr>
                </a:tc>
                <a:tc>
                  <a:txBody>
                    <a:bodyPr/>
                    <a:lstStyle/>
                    <a:p>
                      <a:pPr algn="ctr"/>
                      <a:r>
                        <a:rPr lang="en-US" sz="2000" dirty="0" smtClean="0"/>
                        <a:t>1 year</a:t>
                      </a:r>
                      <a:endParaRPr lang="en-US" sz="2000" dirty="0"/>
                    </a:p>
                  </a:txBody>
                  <a:tcPr anchor="ctr">
                    <a:solidFill>
                      <a:schemeClr val="accent3">
                        <a:lumMod val="20000"/>
                        <a:lumOff val="80000"/>
                      </a:schemeClr>
                    </a:solidFill>
                  </a:tcPr>
                </a:tc>
                <a:extLst>
                  <a:ext uri="{0D108BD9-81ED-4DB2-BD59-A6C34878D82A}">
                    <a16:rowId xmlns:a16="http://schemas.microsoft.com/office/drawing/2014/main" val="1871411341"/>
                  </a:ext>
                </a:extLst>
              </a:tr>
            </a:tbl>
          </a:graphicData>
        </a:graphic>
      </p:graphicFrame>
    </p:spTree>
    <p:extLst>
      <p:ext uri="{BB962C8B-B14F-4D97-AF65-F5344CB8AC3E}">
        <p14:creationId xmlns:p14="http://schemas.microsoft.com/office/powerpoint/2010/main" val="702365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Rephrasing the Research Question</a:t>
            </a:r>
            <a:endParaRPr lang="en-US" dirty="0"/>
          </a:p>
        </p:txBody>
      </p:sp>
      <p:sp>
        <p:nvSpPr>
          <p:cNvPr id="3" name="Content Placeholder 2"/>
          <p:cNvSpPr>
            <a:spLocks noGrp="1"/>
          </p:cNvSpPr>
          <p:nvPr>
            <p:ph sz="half" idx="1"/>
          </p:nvPr>
        </p:nvSpPr>
        <p:spPr>
          <a:xfrm>
            <a:off x="895350" y="1540467"/>
            <a:ext cx="10248900" cy="4351338"/>
          </a:xfrm>
        </p:spPr>
        <p:txBody>
          <a:bodyPr>
            <a:noAutofit/>
          </a:bodyPr>
          <a:lstStyle/>
          <a:p>
            <a:pPr marL="0" indent="0">
              <a:lnSpc>
                <a:spcPct val="100000"/>
              </a:lnSpc>
              <a:buNone/>
            </a:pPr>
            <a:r>
              <a:rPr lang="en-US" dirty="0" smtClean="0"/>
              <a:t>Finally, try combining your PICO(T) elements to form a clinical question.</a:t>
            </a:r>
            <a:endParaRPr lang="en-US" dirty="0"/>
          </a:p>
          <a:p>
            <a:pPr marL="0" indent="0">
              <a:lnSpc>
                <a:spcPct val="100000"/>
              </a:lnSpc>
              <a:buNone/>
            </a:pPr>
            <a:r>
              <a:rPr lang="en-US" dirty="0" smtClean="0"/>
              <a:t>Here’s one way you might write a question using the components from the previous slide:</a:t>
            </a:r>
          </a:p>
          <a:p>
            <a:pPr marL="0" indent="0">
              <a:lnSpc>
                <a:spcPct val="100000"/>
              </a:lnSpc>
              <a:buNone/>
            </a:pPr>
            <a:r>
              <a:rPr lang="en-US" i="1" dirty="0" smtClean="0"/>
              <a:t>How does the rate of pneumonia among adults over age 65 who received the influenza vaccine compare to the rate among those who did not, within one year of vaccine administration? </a:t>
            </a:r>
            <a:endParaRPr lang="en-US" i="1" dirty="0"/>
          </a:p>
        </p:txBody>
      </p:sp>
    </p:spTree>
    <p:extLst>
      <p:ext uri="{BB962C8B-B14F-4D97-AF65-F5344CB8AC3E}">
        <p14:creationId xmlns:p14="http://schemas.microsoft.com/office/powerpoint/2010/main" val="2695795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Types</a:t>
            </a:r>
            <a:r>
              <a:rPr lang="en-US" baseline="30000" dirty="0" smtClean="0"/>
              <a:t>2</a:t>
            </a:r>
            <a:endParaRPr lang="en-US" baseline="30000" dirty="0"/>
          </a:p>
        </p:txBody>
      </p:sp>
      <p:sp>
        <p:nvSpPr>
          <p:cNvPr id="3" name="Content Placeholder 2"/>
          <p:cNvSpPr>
            <a:spLocks noGrp="1"/>
          </p:cNvSpPr>
          <p:nvPr>
            <p:ph sz="half" idx="1"/>
          </p:nvPr>
        </p:nvSpPr>
        <p:spPr>
          <a:xfrm>
            <a:off x="889000" y="1464267"/>
            <a:ext cx="10962737" cy="4351338"/>
          </a:xfrm>
        </p:spPr>
        <p:txBody>
          <a:bodyPr>
            <a:noAutofit/>
          </a:bodyPr>
          <a:lstStyle/>
          <a:p>
            <a:pPr marL="0" indent="0">
              <a:lnSpc>
                <a:spcPct val="100000"/>
              </a:lnSpc>
              <a:buNone/>
            </a:pPr>
            <a:r>
              <a:rPr lang="en-US" dirty="0" smtClean="0"/>
              <a:t>Depending on what kind of question you are asking, you might structure your question somewhat differently:</a:t>
            </a:r>
            <a:endParaRPr lang="en-US" dirty="0"/>
          </a:p>
          <a:p>
            <a:pPr>
              <a:lnSpc>
                <a:spcPct val="100000"/>
              </a:lnSpc>
            </a:pPr>
            <a:r>
              <a:rPr lang="en-US" sz="1800" i="1" dirty="0" smtClean="0"/>
              <a:t>For </a:t>
            </a:r>
            <a:r>
              <a:rPr lang="en-US" sz="1800" i="1" dirty="0"/>
              <a:t>an intervention/therapy: </a:t>
            </a:r>
            <a:endParaRPr lang="en-US" sz="1800" i="1" dirty="0" smtClean="0"/>
          </a:p>
          <a:p>
            <a:pPr marL="0" indent="0" defTabSz="517525">
              <a:lnSpc>
                <a:spcPct val="100000"/>
              </a:lnSpc>
              <a:buNone/>
            </a:pPr>
            <a:r>
              <a:rPr lang="en-US" sz="1800" dirty="0"/>
              <a:t>	</a:t>
            </a:r>
            <a:r>
              <a:rPr lang="en-US" sz="1800" dirty="0" smtClean="0"/>
              <a:t>In </a:t>
            </a:r>
            <a:r>
              <a:rPr lang="en-US" sz="1800" dirty="0"/>
              <a:t>_______(P), what is the effect of _______(I) on ______(O) compared with _______(C) within ________ (T</a:t>
            </a:r>
            <a:r>
              <a:rPr lang="en-US" sz="1800" dirty="0" smtClean="0"/>
              <a:t>)?</a:t>
            </a:r>
          </a:p>
          <a:p>
            <a:pPr>
              <a:lnSpc>
                <a:spcPct val="100000"/>
              </a:lnSpc>
            </a:pPr>
            <a:endParaRPr lang="en-US" sz="1800" i="1" dirty="0" smtClean="0"/>
          </a:p>
          <a:p>
            <a:pPr>
              <a:lnSpc>
                <a:spcPct val="100000"/>
              </a:lnSpc>
            </a:pPr>
            <a:r>
              <a:rPr lang="en-US" sz="1800" i="1" dirty="0" smtClean="0"/>
              <a:t>For a </a:t>
            </a:r>
            <a:r>
              <a:rPr lang="en-US" sz="1800" i="1" dirty="0"/>
              <a:t>diagnostic test: </a:t>
            </a:r>
            <a:endParaRPr lang="en-US" sz="1800" i="1" dirty="0" smtClean="0"/>
          </a:p>
          <a:p>
            <a:pPr marL="0" indent="0" defTabSz="517525">
              <a:lnSpc>
                <a:spcPct val="100000"/>
              </a:lnSpc>
              <a:buNone/>
            </a:pPr>
            <a:r>
              <a:rPr lang="en-US" sz="1800" dirty="0"/>
              <a:t>	</a:t>
            </a:r>
            <a:r>
              <a:rPr lang="en-US" sz="1800" dirty="0" smtClean="0"/>
              <a:t>Are </a:t>
            </a:r>
            <a:r>
              <a:rPr lang="en-US" sz="1800" dirty="0"/>
              <a:t>(is) _________ (I) more accurate in diagnosing ________ (P) compared with ______ (C) for _______ (O</a:t>
            </a:r>
            <a:r>
              <a:rPr lang="en-US" sz="1800" dirty="0" smtClean="0"/>
              <a:t>)?</a:t>
            </a:r>
          </a:p>
          <a:p>
            <a:pPr defTabSz="517525">
              <a:lnSpc>
                <a:spcPct val="100000"/>
              </a:lnSpc>
            </a:pPr>
            <a:endParaRPr lang="en-US" sz="1800" i="1" dirty="0" smtClean="0"/>
          </a:p>
          <a:p>
            <a:pPr defTabSz="517525">
              <a:lnSpc>
                <a:spcPct val="100000"/>
              </a:lnSpc>
            </a:pPr>
            <a:r>
              <a:rPr lang="en-US" sz="1800" i="1" dirty="0" smtClean="0"/>
              <a:t>For meaning or quality of life:</a:t>
            </a:r>
          </a:p>
          <a:p>
            <a:pPr marL="0" indent="0" defTabSz="517525">
              <a:lnSpc>
                <a:spcPct val="100000"/>
              </a:lnSpc>
              <a:buNone/>
            </a:pPr>
            <a:r>
              <a:rPr lang="en-US" sz="1800" dirty="0" smtClean="0"/>
              <a:t>	How </a:t>
            </a:r>
            <a:r>
              <a:rPr lang="en-US" sz="1800" dirty="0"/>
              <a:t>do ________ (P) diagnosed with _______ (I) perceive ______ (O) during _____ (T)? </a:t>
            </a:r>
            <a:endParaRPr lang="en-US" sz="1800" dirty="0" smtClean="0"/>
          </a:p>
        </p:txBody>
      </p:sp>
    </p:spTree>
    <p:extLst>
      <p:ext uri="{BB962C8B-B14F-4D97-AF65-F5344CB8AC3E}">
        <p14:creationId xmlns:p14="http://schemas.microsoft.com/office/powerpoint/2010/main" val="3074003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604299"/>
            <a:ext cx="6564682" cy="4351338"/>
          </a:xfrm>
        </p:spPr>
        <p:txBody>
          <a:bodyPr/>
          <a:lstStyle/>
          <a:p>
            <a:pPr marL="0" indent="0">
              <a:buNone/>
            </a:pPr>
            <a:r>
              <a:rPr lang="en-US" i="1" dirty="0" smtClean="0"/>
              <a:t>Consider: </a:t>
            </a:r>
          </a:p>
          <a:p>
            <a:r>
              <a:rPr lang="en-US" dirty="0" smtClean="0"/>
              <a:t>How could your research question provide guidance as you begin searching for information?</a:t>
            </a:r>
          </a:p>
          <a:p>
            <a:pPr marL="0" indent="0">
              <a:buNone/>
            </a:pPr>
            <a:r>
              <a:rPr lang="en-US" i="1" dirty="0" smtClean="0"/>
              <a:t>Remember:</a:t>
            </a:r>
          </a:p>
          <a:p>
            <a:pPr lvl="0"/>
            <a:r>
              <a:rPr lang="en-US" dirty="0" smtClean="0"/>
              <a:t>What makes an effective research question?</a:t>
            </a:r>
          </a:p>
          <a:p>
            <a:pPr lvl="0"/>
            <a:r>
              <a:rPr lang="en-US" dirty="0" smtClean="0"/>
              <a:t>The components of the PICO(T) framework</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672617" y="2402006"/>
            <a:ext cx="3996217" cy="2755924"/>
          </a:xfrm>
          <a:prstGeom prst="rect">
            <a:avLst/>
          </a:prstGeom>
          <a:effectLst>
            <a:softEdge rad="31750"/>
          </a:effectLst>
        </p:spPr>
      </p:pic>
      <p:sp>
        <p:nvSpPr>
          <p:cNvPr id="5" name="TextBox 4"/>
          <p:cNvSpPr txBox="1"/>
          <p:nvPr/>
        </p:nvSpPr>
        <p:spPr>
          <a:xfrm>
            <a:off x="4227226" y="5801193"/>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494971"/>
            <a:ext cx="10515600" cy="4681992"/>
          </a:xfrm>
        </p:spPr>
        <p:txBody>
          <a:bodyPr>
            <a:normAutofit/>
          </a:bodyPr>
          <a:lstStyle/>
          <a:p>
            <a:pPr marL="514350" indent="-514350">
              <a:buFont typeface="+mj-lt"/>
              <a:buAutoNum type="arabicPeriod"/>
            </a:pPr>
            <a:r>
              <a:rPr lang="en-US" dirty="0" err="1" smtClean="0"/>
              <a:t>Raich</a:t>
            </a:r>
            <a:r>
              <a:rPr lang="en-US" dirty="0" smtClean="0"/>
              <a:t>, A.L. &amp; Skelly, A.C. (2013). Asking the right question: Specifying your study question. </a:t>
            </a:r>
            <a:r>
              <a:rPr lang="en-US" i="1" dirty="0" smtClean="0"/>
              <a:t>Evidence Based Spine Care, 4</a:t>
            </a:r>
            <a:r>
              <a:rPr lang="en-US" dirty="0" smtClean="0"/>
              <a:t>(2), 68-71. Retrieved from: </a:t>
            </a:r>
            <a:r>
              <a:rPr lang="en-US" dirty="0" smtClean="0">
                <a:hlinkClick r:id="rId3"/>
              </a:rPr>
              <a:t>URL to Source</a:t>
            </a:r>
            <a:r>
              <a:rPr lang="en-US" smtClean="0"/>
              <a:t>. </a:t>
            </a:r>
          </a:p>
          <a:p>
            <a:pPr marL="514350" indent="-514350">
              <a:buFont typeface="+mj-lt"/>
              <a:buAutoNum type="arabicPeriod"/>
            </a:pPr>
            <a:r>
              <a:rPr lang="en-US" dirty="0" err="1" smtClean="0"/>
              <a:t>Melnyk</a:t>
            </a:r>
            <a:r>
              <a:rPr lang="en-US" dirty="0" smtClean="0"/>
              <a:t> </a:t>
            </a:r>
            <a:r>
              <a:rPr lang="en-US" dirty="0"/>
              <a:t>B., &amp; </a:t>
            </a:r>
            <a:r>
              <a:rPr lang="en-US" dirty="0" err="1"/>
              <a:t>Fineout-Overholt</a:t>
            </a:r>
            <a:r>
              <a:rPr lang="en-US" dirty="0"/>
              <a:t> E. (2010). </a:t>
            </a:r>
            <a:r>
              <a:rPr lang="en-US" i="1" dirty="0"/>
              <a:t>Evidence-based practice in nursing &amp; healthcare</a:t>
            </a:r>
            <a:r>
              <a:rPr lang="en-US" dirty="0"/>
              <a:t>. New York: Lippincott Williams &amp; Wilkins.</a:t>
            </a:r>
            <a:endParaRPr lang="en-US" dirty="0" smtClean="0"/>
          </a:p>
          <a:p>
            <a:pPr marL="514350" indent="-514350">
              <a:buFont typeface="+mj-lt"/>
              <a:buAutoNum type="arabicPeriod"/>
            </a:pPr>
            <a:endParaRPr lang="en-US" dirty="0" smtClean="0"/>
          </a:p>
        </p:txBody>
      </p:sp>
    </p:spTree>
    <p:extLst>
      <p:ext uri="{BB962C8B-B14F-4D97-AF65-F5344CB8AC3E}">
        <p14:creationId xmlns:p14="http://schemas.microsoft.com/office/powerpoint/2010/main" val="837088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004049" y="2086902"/>
            <a:ext cx="4625786" cy="3040060"/>
          </a:xfrm>
        </p:spPr>
        <p:txBody>
          <a:bodyPr>
            <a:normAutofit lnSpcReduction="10000"/>
          </a:bodyPr>
          <a:lstStyle/>
          <a:p>
            <a:pPr marL="0" indent="0">
              <a:buNone/>
            </a:pPr>
            <a:r>
              <a:rPr lang="en-US" sz="3200" dirty="0" smtClean="0"/>
              <a:t>How </a:t>
            </a:r>
            <a:r>
              <a:rPr lang="en-US" sz="3200" dirty="0"/>
              <a:t>could implementing EBP change how you care for your patients</a:t>
            </a:r>
            <a:r>
              <a:rPr lang="en-US" sz="3200" dirty="0" smtClean="0"/>
              <a:t>?</a:t>
            </a:r>
          </a:p>
          <a:p>
            <a:pPr marL="0" indent="0">
              <a:buNone/>
            </a:pPr>
            <a:r>
              <a:rPr lang="en-US" sz="3200" dirty="0"/>
              <a:t/>
            </a:r>
            <a:br>
              <a:rPr lang="en-US" sz="3200" dirty="0"/>
            </a:br>
            <a:r>
              <a:rPr lang="en-US" sz="3200" dirty="0"/>
              <a:t>What challenges might hinder your ability to implement EBP</a:t>
            </a:r>
            <a:r>
              <a:rPr lang="en-US" sz="3200" dirty="0" smtClean="0"/>
              <a:t>?</a:t>
            </a:r>
            <a:endParaRPr lang="en-US" sz="3200" dirty="0"/>
          </a:p>
        </p:txBody>
      </p:sp>
      <p:pic>
        <p:nvPicPr>
          <p:cNvPr id="6" name="Picture 5"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825625"/>
            <a:ext cx="6116782" cy="3633479"/>
          </a:xfrm>
        </p:spPr>
        <p:txBody>
          <a:bodyPr/>
          <a:lstStyle/>
          <a:p>
            <a:pPr marL="0" indent="0">
              <a:buNone/>
            </a:pPr>
            <a:r>
              <a:rPr lang="en-US" dirty="0" smtClean="0"/>
              <a:t>By the end of the program, participants will: </a:t>
            </a:r>
          </a:p>
          <a:p>
            <a:r>
              <a:rPr lang="en-US" dirty="0" smtClean="0"/>
              <a:t>Describe what makes an answerable research question</a:t>
            </a:r>
          </a:p>
          <a:p>
            <a:r>
              <a:rPr lang="en-US" dirty="0" smtClean="0"/>
              <a:t>Structure an effective clinical research question using the PICO(T) model</a:t>
            </a:r>
          </a:p>
          <a:p>
            <a:pPr marL="0" indent="0">
              <a:buNone/>
            </a:pPr>
            <a:endParaRPr lang="en-US" dirty="0" smtClean="0"/>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1304971" y="1962246"/>
            <a:ext cx="9582057" cy="3273142"/>
          </a:xfrm>
        </p:spPr>
        <p:txBody>
          <a:bodyPr>
            <a:normAutofit/>
          </a:bodyPr>
          <a:lstStyle/>
          <a:p>
            <a:pPr marL="0" indent="0">
              <a:buNone/>
            </a:pPr>
            <a:r>
              <a:rPr lang="en-US" sz="3200" dirty="0" smtClean="0"/>
              <a:t>Which of these hypothetical research questions do you think is more likely to be answerable? Why?</a:t>
            </a:r>
            <a:endParaRPr lang="en-US" sz="3200" dirty="0"/>
          </a:p>
          <a:p>
            <a:pPr marL="0" indent="0">
              <a:buNone/>
            </a:pPr>
            <a:r>
              <a:rPr lang="en-US" sz="3200" dirty="0" smtClean="0"/>
              <a:t>1. What is the best kind of ACL graft for soccer players?</a:t>
            </a:r>
            <a:endParaRPr lang="en-US" sz="3200" dirty="0"/>
          </a:p>
          <a:p>
            <a:pPr marL="0" indent="0">
              <a:buNone/>
            </a:pPr>
            <a:r>
              <a:rPr lang="en-US" sz="3200" dirty="0" smtClean="0"/>
              <a:t>2. Is a patellar or hamstring tendon graft associated with faster return to sport among female soccer players undergoing ACL reconstruction?</a:t>
            </a:r>
            <a:endParaRPr lang="en-US" sz="3200" dirty="0"/>
          </a:p>
          <a:p>
            <a:endParaRPr lang="en-US" dirty="0"/>
          </a:p>
        </p:txBody>
      </p:sp>
    </p:spTree>
    <p:extLst>
      <p:ext uri="{BB962C8B-B14F-4D97-AF65-F5344CB8AC3E}">
        <p14:creationId xmlns:p14="http://schemas.microsoft.com/office/powerpoint/2010/main" val="2369160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the research question important?</a:t>
            </a:r>
            <a:endParaRPr lang="en-US" dirty="0"/>
          </a:p>
        </p:txBody>
      </p:sp>
      <p:sp>
        <p:nvSpPr>
          <p:cNvPr id="3" name="Content Placeholder 2"/>
          <p:cNvSpPr>
            <a:spLocks noGrp="1"/>
          </p:cNvSpPr>
          <p:nvPr>
            <p:ph idx="1"/>
          </p:nvPr>
        </p:nvSpPr>
        <p:spPr>
          <a:xfrm>
            <a:off x="1776125" y="1954800"/>
            <a:ext cx="8639750" cy="2946791"/>
          </a:xfrm>
        </p:spPr>
        <p:txBody>
          <a:bodyPr>
            <a:noAutofit/>
          </a:bodyPr>
          <a:lstStyle/>
          <a:p>
            <a:pPr marL="0" indent="0" algn="ctr">
              <a:lnSpc>
                <a:spcPct val="100000"/>
              </a:lnSpc>
              <a:buNone/>
            </a:pPr>
            <a:r>
              <a:rPr lang="en-US" sz="4400" dirty="0" smtClean="0"/>
              <a:t>A properly constructed research question is “the basis for your research study and presents the idea or ideas that are to be examined.”</a:t>
            </a:r>
            <a:r>
              <a:rPr lang="en-US" sz="4400" baseline="30000" dirty="0" smtClean="0"/>
              <a:t>1</a:t>
            </a:r>
            <a:endParaRPr lang="en-US" sz="4400" baseline="30000" dirty="0"/>
          </a:p>
        </p:txBody>
      </p:sp>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research question effective?</a:t>
            </a:r>
            <a:endParaRPr lang="en-US" dirty="0"/>
          </a:p>
        </p:txBody>
      </p:sp>
      <p:sp>
        <p:nvSpPr>
          <p:cNvPr id="4" name="Content Placeholder 3"/>
          <p:cNvSpPr>
            <a:spLocks noGrp="1"/>
          </p:cNvSpPr>
          <p:nvPr>
            <p:ph idx="1"/>
          </p:nvPr>
        </p:nvSpPr>
        <p:spPr>
          <a:xfrm>
            <a:off x="901700" y="1698625"/>
            <a:ext cx="10515600" cy="1804308"/>
          </a:xfrm>
        </p:spPr>
        <p:txBody>
          <a:bodyPr/>
          <a:lstStyle/>
          <a:p>
            <a:r>
              <a:rPr lang="en-US" dirty="0" smtClean="0"/>
              <a:t>Clarity: each aspect of the question is specific</a:t>
            </a:r>
          </a:p>
        </p:txBody>
      </p:sp>
      <p:graphicFrame>
        <p:nvGraphicFramePr>
          <p:cNvPr id="5" name="Table 4" descr="example of a research question from vague to very specific"/>
          <p:cNvGraphicFramePr>
            <a:graphicFrameLocks noGrp="1"/>
          </p:cNvGraphicFramePr>
          <p:nvPr>
            <p:extLst>
              <p:ext uri="{D42A27DB-BD31-4B8C-83A1-F6EECF244321}">
                <p14:modId xmlns:p14="http://schemas.microsoft.com/office/powerpoint/2010/main" val="136238281"/>
              </p:ext>
            </p:extLst>
          </p:nvPr>
        </p:nvGraphicFramePr>
        <p:xfrm>
          <a:off x="1840542" y="2221271"/>
          <a:ext cx="8555484" cy="1281662"/>
        </p:xfrm>
        <a:graphic>
          <a:graphicData uri="http://schemas.openxmlformats.org/drawingml/2006/table">
            <a:tbl>
              <a:tblPr firstRow="1" bandRow="1">
                <a:tableStyleId>{5C22544A-7EE6-4342-B048-85BDC9FD1C3A}</a:tableStyleId>
              </a:tblPr>
              <a:tblGrid>
                <a:gridCol w="2851828">
                  <a:extLst>
                    <a:ext uri="{9D8B030D-6E8A-4147-A177-3AD203B41FA5}">
                      <a16:colId xmlns:a16="http://schemas.microsoft.com/office/drawing/2014/main" val="3050312949"/>
                    </a:ext>
                  </a:extLst>
                </a:gridCol>
                <a:gridCol w="2851828">
                  <a:extLst>
                    <a:ext uri="{9D8B030D-6E8A-4147-A177-3AD203B41FA5}">
                      <a16:colId xmlns:a16="http://schemas.microsoft.com/office/drawing/2014/main" val="2118801340"/>
                    </a:ext>
                  </a:extLst>
                </a:gridCol>
                <a:gridCol w="2851828">
                  <a:extLst>
                    <a:ext uri="{9D8B030D-6E8A-4147-A177-3AD203B41FA5}">
                      <a16:colId xmlns:a16="http://schemas.microsoft.com/office/drawing/2014/main" val="216037352"/>
                    </a:ext>
                  </a:extLst>
                </a:gridCol>
              </a:tblGrid>
              <a:tr h="640831">
                <a:tc>
                  <a:txBody>
                    <a:bodyPr/>
                    <a:lstStyle/>
                    <a:p>
                      <a:pPr algn="ctr"/>
                      <a:r>
                        <a:rPr lang="en-US" sz="2400" dirty="0" smtClean="0"/>
                        <a:t>Vague</a:t>
                      </a:r>
                      <a:endParaRPr lang="en-US" sz="2400" dirty="0"/>
                    </a:p>
                  </a:txBody>
                  <a:tcPr anchor="ctr">
                    <a:solidFill>
                      <a:schemeClr val="accent3">
                        <a:lumMod val="75000"/>
                      </a:schemeClr>
                    </a:solidFill>
                  </a:tcPr>
                </a:tc>
                <a:tc>
                  <a:txBody>
                    <a:bodyPr/>
                    <a:lstStyle/>
                    <a:p>
                      <a:pPr algn="ctr"/>
                      <a:r>
                        <a:rPr lang="en-US" sz="2400" dirty="0" smtClean="0"/>
                        <a:t>More specific</a:t>
                      </a:r>
                      <a:endParaRPr lang="en-US" sz="2400" dirty="0"/>
                    </a:p>
                  </a:txBody>
                  <a:tcPr anchor="ctr">
                    <a:solidFill>
                      <a:schemeClr val="accent3">
                        <a:lumMod val="75000"/>
                      </a:schemeClr>
                    </a:solidFill>
                  </a:tcPr>
                </a:tc>
                <a:tc>
                  <a:txBody>
                    <a:bodyPr/>
                    <a:lstStyle/>
                    <a:p>
                      <a:pPr algn="ctr"/>
                      <a:r>
                        <a:rPr lang="en-US" sz="2400" dirty="0" smtClean="0"/>
                        <a:t>Ideal</a:t>
                      </a:r>
                      <a:endParaRPr lang="en-US" sz="2400" dirty="0"/>
                    </a:p>
                  </a:txBody>
                  <a:tcPr anchor="ctr">
                    <a:solidFill>
                      <a:schemeClr val="accent3">
                        <a:lumMod val="75000"/>
                      </a:schemeClr>
                    </a:solidFill>
                  </a:tcPr>
                </a:tc>
                <a:extLst>
                  <a:ext uri="{0D108BD9-81ED-4DB2-BD59-A6C34878D82A}">
                    <a16:rowId xmlns:a16="http://schemas.microsoft.com/office/drawing/2014/main" val="2817119244"/>
                  </a:ext>
                </a:extLst>
              </a:tr>
              <a:tr h="640831">
                <a:tc>
                  <a:txBody>
                    <a:bodyPr/>
                    <a:lstStyle/>
                    <a:p>
                      <a:r>
                        <a:rPr lang="en-US" dirty="0" smtClean="0"/>
                        <a:t>Soccer players</a:t>
                      </a:r>
                      <a:endParaRPr lang="en-US" dirty="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Adult female</a:t>
                      </a:r>
                      <a:r>
                        <a:rPr lang="en-US" baseline="0" dirty="0" smtClean="0"/>
                        <a:t> </a:t>
                      </a:r>
                      <a:r>
                        <a:rPr lang="en-US" dirty="0" smtClean="0"/>
                        <a:t>soccer players</a:t>
                      </a:r>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Female</a:t>
                      </a:r>
                      <a:r>
                        <a:rPr lang="en-US" baseline="0" dirty="0" smtClean="0"/>
                        <a:t> collegiate club and varsity soccer players</a:t>
                      </a:r>
                    </a:p>
                  </a:txBody>
                  <a:tcPr anchor="ctr">
                    <a:solidFill>
                      <a:schemeClr val="accent3">
                        <a:lumMod val="20000"/>
                        <a:lumOff val="80000"/>
                      </a:schemeClr>
                    </a:solidFill>
                  </a:tcPr>
                </a:tc>
                <a:extLst>
                  <a:ext uri="{0D108BD9-81ED-4DB2-BD59-A6C34878D82A}">
                    <a16:rowId xmlns:a16="http://schemas.microsoft.com/office/drawing/2014/main" val="1269640356"/>
                  </a:ext>
                </a:extLst>
              </a:tr>
            </a:tbl>
          </a:graphicData>
        </a:graphic>
      </p:graphicFrame>
      <p:sp>
        <p:nvSpPr>
          <p:cNvPr id="7" name="Content Placeholder 3"/>
          <p:cNvSpPr txBox="1">
            <a:spLocks/>
          </p:cNvSpPr>
          <p:nvPr/>
        </p:nvSpPr>
        <p:spPr>
          <a:xfrm>
            <a:off x="901700" y="3701053"/>
            <a:ext cx="10515600" cy="22959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Focus: the question’s scope is narrow enough (but not too narrow)</a:t>
            </a:r>
            <a:endParaRPr lang="en-US" dirty="0"/>
          </a:p>
        </p:txBody>
      </p:sp>
      <p:graphicFrame>
        <p:nvGraphicFramePr>
          <p:cNvPr id="6" name="Table 5" descr="example of a research question from broad to very focused"/>
          <p:cNvGraphicFramePr>
            <a:graphicFrameLocks noGrp="1"/>
          </p:cNvGraphicFramePr>
          <p:nvPr>
            <p:extLst>
              <p:ext uri="{D42A27DB-BD31-4B8C-83A1-F6EECF244321}">
                <p14:modId xmlns:p14="http://schemas.microsoft.com/office/powerpoint/2010/main" val="2241211829"/>
              </p:ext>
            </p:extLst>
          </p:nvPr>
        </p:nvGraphicFramePr>
        <p:xfrm>
          <a:off x="1840542" y="4243641"/>
          <a:ext cx="8555484" cy="1555231"/>
        </p:xfrm>
        <a:graphic>
          <a:graphicData uri="http://schemas.openxmlformats.org/drawingml/2006/table">
            <a:tbl>
              <a:tblPr firstRow="1" bandRow="1">
                <a:tableStyleId>{5C22544A-7EE6-4342-B048-85BDC9FD1C3A}</a:tableStyleId>
              </a:tblPr>
              <a:tblGrid>
                <a:gridCol w="2851828">
                  <a:extLst>
                    <a:ext uri="{9D8B030D-6E8A-4147-A177-3AD203B41FA5}">
                      <a16:colId xmlns:a16="http://schemas.microsoft.com/office/drawing/2014/main" val="3050312949"/>
                    </a:ext>
                  </a:extLst>
                </a:gridCol>
                <a:gridCol w="2851828">
                  <a:extLst>
                    <a:ext uri="{9D8B030D-6E8A-4147-A177-3AD203B41FA5}">
                      <a16:colId xmlns:a16="http://schemas.microsoft.com/office/drawing/2014/main" val="2118801340"/>
                    </a:ext>
                  </a:extLst>
                </a:gridCol>
                <a:gridCol w="2851828">
                  <a:extLst>
                    <a:ext uri="{9D8B030D-6E8A-4147-A177-3AD203B41FA5}">
                      <a16:colId xmlns:a16="http://schemas.microsoft.com/office/drawing/2014/main" val="216037352"/>
                    </a:ext>
                  </a:extLst>
                </a:gridCol>
              </a:tblGrid>
              <a:tr h="640831">
                <a:tc>
                  <a:txBody>
                    <a:bodyPr/>
                    <a:lstStyle/>
                    <a:p>
                      <a:pPr algn="ctr"/>
                      <a:r>
                        <a:rPr lang="en-US" sz="2400" dirty="0" smtClean="0"/>
                        <a:t>Broad</a:t>
                      </a:r>
                      <a:endParaRPr lang="en-US" sz="2400" dirty="0"/>
                    </a:p>
                  </a:txBody>
                  <a:tcPr anchor="ctr">
                    <a:solidFill>
                      <a:schemeClr val="accent3">
                        <a:lumMod val="75000"/>
                      </a:schemeClr>
                    </a:solidFill>
                  </a:tcPr>
                </a:tc>
                <a:tc>
                  <a:txBody>
                    <a:bodyPr/>
                    <a:lstStyle/>
                    <a:p>
                      <a:pPr algn="ctr"/>
                      <a:r>
                        <a:rPr lang="en-US" sz="2400" dirty="0" smtClean="0"/>
                        <a:t>More focused</a:t>
                      </a:r>
                      <a:endParaRPr lang="en-US" sz="2400" dirty="0"/>
                    </a:p>
                  </a:txBody>
                  <a:tcPr anchor="ctr">
                    <a:solidFill>
                      <a:schemeClr val="accent3">
                        <a:lumMod val="75000"/>
                      </a:schemeClr>
                    </a:solidFill>
                  </a:tcPr>
                </a:tc>
                <a:tc>
                  <a:txBody>
                    <a:bodyPr/>
                    <a:lstStyle/>
                    <a:p>
                      <a:pPr algn="ctr"/>
                      <a:r>
                        <a:rPr lang="en-US" sz="2400" dirty="0" smtClean="0"/>
                        <a:t>Ideal</a:t>
                      </a:r>
                      <a:endParaRPr lang="en-US" sz="2400" dirty="0"/>
                    </a:p>
                  </a:txBody>
                  <a:tcPr anchor="ctr">
                    <a:solidFill>
                      <a:schemeClr val="accent3">
                        <a:lumMod val="75000"/>
                      </a:schemeClr>
                    </a:solidFill>
                  </a:tcPr>
                </a:tc>
                <a:extLst>
                  <a:ext uri="{0D108BD9-81ED-4DB2-BD59-A6C34878D82A}">
                    <a16:rowId xmlns:a16="http://schemas.microsoft.com/office/drawing/2014/main" val="2817119244"/>
                  </a:ext>
                </a:extLst>
              </a:tr>
              <a:tr h="640831">
                <a:tc>
                  <a:txBody>
                    <a:bodyPr/>
                    <a:lstStyle/>
                    <a:p>
                      <a:r>
                        <a:rPr lang="en-US" dirty="0" smtClean="0"/>
                        <a:t>What graft is best?</a:t>
                      </a:r>
                      <a:endParaRPr lang="en-US" dirty="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graft</a:t>
                      </a:r>
                      <a:r>
                        <a:rPr lang="en-US" baseline="0" dirty="0" smtClean="0"/>
                        <a:t> is associated with fastest return to sport?</a:t>
                      </a:r>
                      <a:endParaRPr lang="en-US" dirty="0" smtClean="0"/>
                    </a:p>
                  </a:txBody>
                  <a:tcPr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Is</a:t>
                      </a:r>
                      <a:r>
                        <a:rPr lang="en-US" baseline="0" dirty="0" smtClean="0"/>
                        <a:t> a</a:t>
                      </a:r>
                      <a:r>
                        <a:rPr lang="en-US" dirty="0" smtClean="0"/>
                        <a:t> patellar or</a:t>
                      </a:r>
                      <a:r>
                        <a:rPr lang="en-US" baseline="0" dirty="0" smtClean="0"/>
                        <a:t> hamstring tendon graft associated with faster return to sport?</a:t>
                      </a:r>
                      <a:endParaRPr lang="en-US" dirty="0" smtClean="0"/>
                    </a:p>
                  </a:txBody>
                  <a:tcPr anchor="ctr">
                    <a:solidFill>
                      <a:schemeClr val="accent3">
                        <a:lumMod val="20000"/>
                        <a:lumOff val="80000"/>
                      </a:schemeClr>
                    </a:solidFill>
                  </a:tcPr>
                </a:tc>
                <a:extLst>
                  <a:ext uri="{0D108BD9-81ED-4DB2-BD59-A6C34878D82A}">
                    <a16:rowId xmlns:a16="http://schemas.microsoft.com/office/drawing/2014/main" val="1269640356"/>
                  </a:ext>
                </a:extLst>
              </a:tr>
            </a:tbl>
          </a:graphicData>
        </a:graphic>
      </p:graphicFrame>
    </p:spTree>
    <p:extLst>
      <p:ext uri="{BB962C8B-B14F-4D97-AF65-F5344CB8AC3E}">
        <p14:creationId xmlns:p14="http://schemas.microsoft.com/office/powerpoint/2010/main" val="426730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components of a research question</a:t>
            </a:r>
            <a:endParaRPr lang="en-US" dirty="0"/>
          </a:p>
        </p:txBody>
      </p:sp>
      <p:sp>
        <p:nvSpPr>
          <p:cNvPr id="3" name="Content Placeholder 2"/>
          <p:cNvSpPr>
            <a:spLocks noGrp="1"/>
          </p:cNvSpPr>
          <p:nvPr>
            <p:ph sz="half" idx="1"/>
          </p:nvPr>
        </p:nvSpPr>
        <p:spPr>
          <a:xfrm>
            <a:off x="838199" y="1673865"/>
            <a:ext cx="10962737" cy="4351338"/>
          </a:xfrm>
        </p:spPr>
        <p:txBody>
          <a:bodyPr>
            <a:noAutofit/>
          </a:bodyPr>
          <a:lstStyle/>
          <a:p>
            <a:pPr marL="0" indent="0">
              <a:lnSpc>
                <a:spcPct val="100000"/>
              </a:lnSpc>
              <a:buNone/>
            </a:pPr>
            <a:r>
              <a:rPr lang="en-US" dirty="0" smtClean="0"/>
              <a:t>When you begin building a research question, you’ll want to ask yourself a few things:</a:t>
            </a:r>
          </a:p>
          <a:p>
            <a:pPr>
              <a:lnSpc>
                <a:spcPct val="100000"/>
              </a:lnSpc>
            </a:pPr>
            <a:r>
              <a:rPr lang="en-US" dirty="0" smtClean="0"/>
              <a:t>Who am I interested in?</a:t>
            </a:r>
          </a:p>
          <a:p>
            <a:pPr>
              <a:lnSpc>
                <a:spcPct val="100000"/>
              </a:lnSpc>
            </a:pPr>
            <a:r>
              <a:rPr lang="en-US" dirty="0" smtClean="0"/>
              <a:t>What condition do they have?</a:t>
            </a:r>
          </a:p>
          <a:p>
            <a:pPr>
              <a:lnSpc>
                <a:spcPct val="100000"/>
              </a:lnSpc>
            </a:pPr>
            <a:r>
              <a:rPr lang="en-US" dirty="0" smtClean="0"/>
              <a:t>How is that condition going to be treated?</a:t>
            </a:r>
          </a:p>
          <a:p>
            <a:pPr>
              <a:lnSpc>
                <a:spcPct val="100000"/>
              </a:lnSpc>
            </a:pPr>
            <a:r>
              <a:rPr lang="en-US" dirty="0" smtClean="0"/>
              <a:t>How would I measure the effectiveness of the treatment(s)?</a:t>
            </a:r>
          </a:p>
          <a:p>
            <a:pPr>
              <a:lnSpc>
                <a:spcPct val="100000"/>
              </a:lnSpc>
            </a:pPr>
            <a:r>
              <a:rPr lang="en-US" dirty="0" smtClean="0"/>
              <a:t>What time frame am I looking at?</a:t>
            </a:r>
          </a:p>
        </p:txBody>
      </p:sp>
    </p:spTree>
    <p:extLst>
      <p:ext uri="{BB962C8B-B14F-4D97-AF65-F5344CB8AC3E}">
        <p14:creationId xmlns:p14="http://schemas.microsoft.com/office/powerpoint/2010/main" val="1999241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PICO(T) Framework</a:t>
            </a:r>
            <a:r>
              <a:rPr lang="en-US" baseline="30000" dirty="0" smtClean="0"/>
              <a:t>2</a:t>
            </a:r>
            <a:endParaRPr lang="en-US" baseline="30000" dirty="0"/>
          </a:p>
        </p:txBody>
      </p:sp>
      <p:sp>
        <p:nvSpPr>
          <p:cNvPr id="3" name="Content Placeholder 2"/>
          <p:cNvSpPr>
            <a:spLocks noGrp="1"/>
          </p:cNvSpPr>
          <p:nvPr>
            <p:ph sz="half" idx="1"/>
          </p:nvPr>
        </p:nvSpPr>
        <p:spPr>
          <a:xfrm>
            <a:off x="901700" y="1464267"/>
            <a:ext cx="10962737" cy="4351338"/>
          </a:xfrm>
        </p:spPr>
        <p:txBody>
          <a:bodyPr>
            <a:noAutofit/>
          </a:bodyPr>
          <a:lstStyle/>
          <a:p>
            <a:pPr marL="0" indent="0">
              <a:lnSpc>
                <a:spcPct val="100000"/>
              </a:lnSpc>
              <a:buNone/>
            </a:pPr>
            <a:r>
              <a:rPr lang="en-US" dirty="0" smtClean="0"/>
              <a:t>To help you remember these components and incorporate them into your research question, you can use the PICO(T) framework:</a:t>
            </a:r>
          </a:p>
        </p:txBody>
      </p:sp>
      <p:graphicFrame>
        <p:nvGraphicFramePr>
          <p:cNvPr id="4" name="Table 3" descr="example of the PICO(T) components with a definiton of each letter's meaning within the acronym. "/>
          <p:cNvGraphicFramePr>
            <a:graphicFrameLocks noGrp="1"/>
          </p:cNvGraphicFramePr>
          <p:nvPr>
            <p:extLst>
              <p:ext uri="{D42A27DB-BD31-4B8C-83A1-F6EECF244321}">
                <p14:modId xmlns:p14="http://schemas.microsoft.com/office/powerpoint/2010/main" val="4048884580"/>
              </p:ext>
            </p:extLst>
          </p:nvPr>
        </p:nvGraphicFramePr>
        <p:xfrm>
          <a:off x="1435100" y="2533253"/>
          <a:ext cx="9321800" cy="2847143"/>
        </p:xfrm>
        <a:graphic>
          <a:graphicData uri="http://schemas.openxmlformats.org/drawingml/2006/table">
            <a:tbl>
              <a:tblPr firstRow="1" bandRow="1">
                <a:tableStyleId>{5C22544A-7EE6-4342-B048-85BDC9FD1C3A}</a:tableStyleId>
              </a:tblPr>
              <a:tblGrid>
                <a:gridCol w="1864360">
                  <a:extLst>
                    <a:ext uri="{9D8B030D-6E8A-4147-A177-3AD203B41FA5}">
                      <a16:colId xmlns:a16="http://schemas.microsoft.com/office/drawing/2014/main" val="1326177920"/>
                    </a:ext>
                  </a:extLst>
                </a:gridCol>
                <a:gridCol w="1864360">
                  <a:extLst>
                    <a:ext uri="{9D8B030D-6E8A-4147-A177-3AD203B41FA5}">
                      <a16:colId xmlns:a16="http://schemas.microsoft.com/office/drawing/2014/main" val="54520452"/>
                    </a:ext>
                  </a:extLst>
                </a:gridCol>
                <a:gridCol w="1864360">
                  <a:extLst>
                    <a:ext uri="{9D8B030D-6E8A-4147-A177-3AD203B41FA5}">
                      <a16:colId xmlns:a16="http://schemas.microsoft.com/office/drawing/2014/main" val="2872491910"/>
                    </a:ext>
                  </a:extLst>
                </a:gridCol>
                <a:gridCol w="1864360">
                  <a:extLst>
                    <a:ext uri="{9D8B030D-6E8A-4147-A177-3AD203B41FA5}">
                      <a16:colId xmlns:a16="http://schemas.microsoft.com/office/drawing/2014/main" val="906450149"/>
                    </a:ext>
                  </a:extLst>
                </a:gridCol>
                <a:gridCol w="1864360">
                  <a:extLst>
                    <a:ext uri="{9D8B030D-6E8A-4147-A177-3AD203B41FA5}">
                      <a16:colId xmlns:a16="http://schemas.microsoft.com/office/drawing/2014/main" val="3446331789"/>
                    </a:ext>
                  </a:extLst>
                </a:gridCol>
              </a:tblGrid>
              <a:tr h="895747">
                <a:tc>
                  <a:txBody>
                    <a:bodyPr/>
                    <a:lstStyle/>
                    <a:p>
                      <a:pPr algn="ctr"/>
                      <a:r>
                        <a:rPr lang="en-US" sz="4000" dirty="0" smtClean="0"/>
                        <a:t>P</a:t>
                      </a:r>
                      <a:endParaRPr lang="en-US" sz="4000" dirty="0"/>
                    </a:p>
                  </a:txBody>
                  <a:tcPr anchor="ctr">
                    <a:solidFill>
                      <a:schemeClr val="accent3">
                        <a:lumMod val="75000"/>
                      </a:schemeClr>
                    </a:solidFill>
                  </a:tcPr>
                </a:tc>
                <a:tc>
                  <a:txBody>
                    <a:bodyPr/>
                    <a:lstStyle/>
                    <a:p>
                      <a:pPr algn="ctr"/>
                      <a:r>
                        <a:rPr lang="en-US" sz="4000" dirty="0" smtClean="0"/>
                        <a:t>I</a:t>
                      </a:r>
                      <a:endParaRPr lang="en-US" sz="4000" dirty="0"/>
                    </a:p>
                  </a:txBody>
                  <a:tcPr anchor="ctr">
                    <a:solidFill>
                      <a:schemeClr val="accent3">
                        <a:lumMod val="75000"/>
                      </a:schemeClr>
                    </a:solidFill>
                  </a:tcPr>
                </a:tc>
                <a:tc>
                  <a:txBody>
                    <a:bodyPr/>
                    <a:lstStyle/>
                    <a:p>
                      <a:pPr algn="ctr"/>
                      <a:r>
                        <a:rPr lang="en-US" sz="4000" dirty="0" smtClean="0"/>
                        <a:t>C</a:t>
                      </a:r>
                      <a:endParaRPr lang="en-US" sz="4000" dirty="0"/>
                    </a:p>
                  </a:txBody>
                  <a:tcPr anchor="ctr">
                    <a:solidFill>
                      <a:schemeClr val="accent3">
                        <a:lumMod val="75000"/>
                      </a:schemeClr>
                    </a:solidFill>
                  </a:tcPr>
                </a:tc>
                <a:tc>
                  <a:txBody>
                    <a:bodyPr/>
                    <a:lstStyle/>
                    <a:p>
                      <a:pPr algn="ctr"/>
                      <a:r>
                        <a:rPr lang="en-US" sz="4000" dirty="0" smtClean="0"/>
                        <a:t>O</a:t>
                      </a:r>
                      <a:endParaRPr lang="en-US" sz="4000" dirty="0"/>
                    </a:p>
                  </a:txBody>
                  <a:tcPr anchor="ctr">
                    <a:solidFill>
                      <a:schemeClr val="accent3">
                        <a:lumMod val="75000"/>
                      </a:schemeClr>
                    </a:solidFill>
                  </a:tcPr>
                </a:tc>
                <a:tc>
                  <a:txBody>
                    <a:bodyPr/>
                    <a:lstStyle/>
                    <a:p>
                      <a:pPr algn="ctr"/>
                      <a:r>
                        <a:rPr lang="en-US" sz="4000" dirty="0" smtClean="0"/>
                        <a:t>(T)</a:t>
                      </a:r>
                      <a:endParaRPr lang="en-US" sz="4000" dirty="0"/>
                    </a:p>
                  </a:txBody>
                  <a:tcPr anchor="ctr">
                    <a:solidFill>
                      <a:schemeClr val="accent3">
                        <a:lumMod val="75000"/>
                      </a:schemeClr>
                    </a:solidFill>
                  </a:tcPr>
                </a:tc>
                <a:extLst>
                  <a:ext uri="{0D108BD9-81ED-4DB2-BD59-A6C34878D82A}">
                    <a16:rowId xmlns:a16="http://schemas.microsoft.com/office/drawing/2014/main" val="2469156811"/>
                  </a:ext>
                </a:extLst>
              </a:tr>
              <a:tr h="762676">
                <a:tc>
                  <a:txBody>
                    <a:bodyPr/>
                    <a:lstStyle/>
                    <a:p>
                      <a:pPr algn="ctr"/>
                      <a:r>
                        <a:rPr lang="en-US" sz="2000" dirty="0" smtClean="0"/>
                        <a:t>Patient/ Population</a:t>
                      </a:r>
                      <a:endParaRPr lang="en-US" sz="2000" dirty="0"/>
                    </a:p>
                  </a:txBody>
                  <a:tcPr anchor="ctr">
                    <a:solidFill>
                      <a:schemeClr val="accent3">
                        <a:lumMod val="20000"/>
                        <a:lumOff val="80000"/>
                      </a:schemeClr>
                    </a:solidFill>
                  </a:tcPr>
                </a:tc>
                <a:tc>
                  <a:txBody>
                    <a:bodyPr/>
                    <a:lstStyle/>
                    <a:p>
                      <a:pPr algn="ctr"/>
                      <a:r>
                        <a:rPr lang="en-US" sz="2000" dirty="0" smtClean="0"/>
                        <a:t>Intervention</a:t>
                      </a:r>
                      <a:endParaRPr lang="en-US" sz="2000" dirty="0"/>
                    </a:p>
                  </a:txBody>
                  <a:tcPr anchor="ctr">
                    <a:solidFill>
                      <a:schemeClr val="accent3">
                        <a:lumMod val="20000"/>
                        <a:lumOff val="80000"/>
                      </a:schemeClr>
                    </a:solidFill>
                  </a:tcPr>
                </a:tc>
                <a:tc>
                  <a:txBody>
                    <a:bodyPr/>
                    <a:lstStyle/>
                    <a:p>
                      <a:pPr algn="ctr"/>
                      <a:r>
                        <a:rPr lang="en-US" sz="2000" dirty="0" smtClean="0"/>
                        <a:t>Comparison</a:t>
                      </a:r>
                    </a:p>
                  </a:txBody>
                  <a:tcPr anchor="ctr">
                    <a:solidFill>
                      <a:schemeClr val="accent3">
                        <a:lumMod val="20000"/>
                        <a:lumOff val="80000"/>
                      </a:schemeClr>
                    </a:solidFill>
                  </a:tcPr>
                </a:tc>
                <a:tc>
                  <a:txBody>
                    <a:bodyPr/>
                    <a:lstStyle/>
                    <a:p>
                      <a:pPr algn="ctr"/>
                      <a:r>
                        <a:rPr lang="en-US" sz="2000" dirty="0" smtClean="0"/>
                        <a:t>Outcome</a:t>
                      </a:r>
                      <a:endParaRPr lang="en-US" sz="2000" dirty="0"/>
                    </a:p>
                  </a:txBody>
                  <a:tcPr anchor="ctr">
                    <a:solidFill>
                      <a:schemeClr val="accent3">
                        <a:lumMod val="20000"/>
                        <a:lumOff val="80000"/>
                      </a:schemeClr>
                    </a:solidFill>
                  </a:tcPr>
                </a:tc>
                <a:tc>
                  <a:txBody>
                    <a:bodyPr/>
                    <a:lstStyle/>
                    <a:p>
                      <a:pPr algn="ctr"/>
                      <a:r>
                        <a:rPr lang="en-US" sz="2000" dirty="0" smtClean="0"/>
                        <a:t>Time frame</a:t>
                      </a:r>
                      <a:endParaRPr lang="en-US" sz="2000" dirty="0"/>
                    </a:p>
                  </a:txBody>
                  <a:tcPr anchor="ctr">
                    <a:solidFill>
                      <a:schemeClr val="accent3">
                        <a:lumMod val="20000"/>
                        <a:lumOff val="80000"/>
                      </a:schemeClr>
                    </a:solidFill>
                  </a:tcPr>
                </a:tc>
                <a:extLst>
                  <a:ext uri="{0D108BD9-81ED-4DB2-BD59-A6C34878D82A}">
                    <a16:rowId xmlns:a16="http://schemas.microsoft.com/office/drawing/2014/main" val="4037624613"/>
                  </a:ext>
                </a:extLst>
              </a:tr>
              <a:tr h="1115284">
                <a:tc>
                  <a:txBody>
                    <a:bodyPr/>
                    <a:lstStyle/>
                    <a:p>
                      <a:pPr algn="ctr"/>
                      <a:r>
                        <a:rPr lang="en-US" dirty="0" smtClean="0"/>
                        <a:t>Who am I studying &amp; what condition do</a:t>
                      </a:r>
                      <a:r>
                        <a:rPr lang="en-US" baseline="0" dirty="0" smtClean="0"/>
                        <a:t> they have</a:t>
                      </a:r>
                      <a:r>
                        <a:rPr lang="en-US" dirty="0" smtClean="0"/>
                        <a:t>?</a:t>
                      </a:r>
                      <a:endParaRPr lang="en-US" dirty="0"/>
                    </a:p>
                  </a:txBody>
                  <a:tcPr anchor="ctr">
                    <a:solidFill>
                      <a:schemeClr val="accent3">
                        <a:lumMod val="20000"/>
                        <a:lumOff val="80000"/>
                      </a:schemeClr>
                    </a:solidFill>
                  </a:tcPr>
                </a:tc>
                <a:tc>
                  <a:txBody>
                    <a:bodyPr/>
                    <a:lstStyle/>
                    <a:p>
                      <a:pPr algn="ctr"/>
                      <a:r>
                        <a:rPr lang="en-US" dirty="0" smtClean="0"/>
                        <a:t>How</a:t>
                      </a:r>
                      <a:r>
                        <a:rPr lang="en-US" baseline="0" dirty="0" smtClean="0"/>
                        <a:t> are they being treated?</a:t>
                      </a:r>
                      <a:endParaRPr lang="en-US" dirty="0"/>
                    </a:p>
                  </a:txBody>
                  <a:tcPr anchor="ctr">
                    <a:solidFill>
                      <a:schemeClr val="accent3">
                        <a:lumMod val="20000"/>
                        <a:lumOff val="80000"/>
                      </a:schemeClr>
                    </a:solidFill>
                  </a:tcPr>
                </a:tc>
                <a:tc>
                  <a:txBody>
                    <a:bodyPr/>
                    <a:lstStyle/>
                    <a:p>
                      <a:pPr algn="ctr"/>
                      <a:r>
                        <a:rPr lang="en-US" dirty="0" smtClean="0"/>
                        <a:t>What am</a:t>
                      </a:r>
                      <a:r>
                        <a:rPr lang="en-US" baseline="0" dirty="0" smtClean="0"/>
                        <a:t> I comparing that treatment to?</a:t>
                      </a:r>
                      <a:endParaRPr lang="en-US" dirty="0" smtClean="0"/>
                    </a:p>
                  </a:txBody>
                  <a:tcPr anchor="ctr">
                    <a:solidFill>
                      <a:schemeClr val="accent3">
                        <a:lumMod val="20000"/>
                        <a:lumOff val="80000"/>
                      </a:schemeClr>
                    </a:solidFill>
                  </a:tcPr>
                </a:tc>
                <a:tc>
                  <a:txBody>
                    <a:bodyPr/>
                    <a:lstStyle/>
                    <a:p>
                      <a:pPr algn="ctr"/>
                      <a:r>
                        <a:rPr lang="en-US" dirty="0" smtClean="0"/>
                        <a:t>How do I measure the treatments?</a:t>
                      </a:r>
                      <a:endParaRPr lang="en-US" dirty="0"/>
                    </a:p>
                  </a:txBody>
                  <a:tcPr anchor="ctr">
                    <a:solidFill>
                      <a:schemeClr val="accent3">
                        <a:lumMod val="20000"/>
                        <a:lumOff val="80000"/>
                      </a:schemeClr>
                    </a:solidFill>
                  </a:tcPr>
                </a:tc>
                <a:tc>
                  <a:txBody>
                    <a:bodyPr/>
                    <a:lstStyle/>
                    <a:p>
                      <a:pPr algn="ctr"/>
                      <a:r>
                        <a:rPr lang="en-US" i="0" baseline="0" dirty="0" smtClean="0"/>
                        <a:t>How long is the study period?</a:t>
                      </a:r>
                      <a:endParaRPr lang="en-US" i="1" baseline="0" dirty="0" smtClean="0"/>
                    </a:p>
                  </a:txBody>
                  <a:tcPr anchor="ctr">
                    <a:solidFill>
                      <a:schemeClr val="accent3">
                        <a:lumMod val="20000"/>
                        <a:lumOff val="80000"/>
                      </a:schemeClr>
                    </a:solidFill>
                  </a:tcPr>
                </a:tc>
                <a:extLst>
                  <a:ext uri="{0D108BD9-81ED-4DB2-BD59-A6C34878D82A}">
                    <a16:rowId xmlns:a16="http://schemas.microsoft.com/office/drawing/2014/main" val="1622044633"/>
                  </a:ext>
                </a:extLst>
              </a:tr>
            </a:tbl>
          </a:graphicData>
        </a:graphic>
      </p:graphicFrame>
    </p:spTree>
    <p:extLst>
      <p:ext uri="{BB962C8B-B14F-4D97-AF65-F5344CB8AC3E}">
        <p14:creationId xmlns:p14="http://schemas.microsoft.com/office/powerpoint/2010/main" val="645471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PICO(T) Framework</a:t>
            </a:r>
            <a:endParaRPr lang="en-US" dirty="0"/>
          </a:p>
        </p:txBody>
      </p:sp>
      <p:sp>
        <p:nvSpPr>
          <p:cNvPr id="3" name="Content Placeholder 2"/>
          <p:cNvSpPr>
            <a:spLocks noGrp="1"/>
          </p:cNvSpPr>
          <p:nvPr>
            <p:ph sz="half" idx="1"/>
          </p:nvPr>
        </p:nvSpPr>
        <p:spPr>
          <a:xfrm>
            <a:off x="901700" y="1591267"/>
            <a:ext cx="10962737" cy="4351338"/>
          </a:xfrm>
        </p:spPr>
        <p:txBody>
          <a:bodyPr>
            <a:noAutofit/>
          </a:bodyPr>
          <a:lstStyle/>
          <a:p>
            <a:pPr marL="0" indent="0">
              <a:lnSpc>
                <a:spcPct val="100000"/>
              </a:lnSpc>
              <a:buNone/>
            </a:pPr>
            <a:r>
              <a:rPr lang="en-US" dirty="0"/>
              <a:t>L</a:t>
            </a:r>
            <a:r>
              <a:rPr lang="en-US" dirty="0" smtClean="0"/>
              <a:t>et’s apply PICO(T) to our hypothetical question about soccer players. </a:t>
            </a:r>
          </a:p>
          <a:p>
            <a:pPr marL="0" indent="0">
              <a:lnSpc>
                <a:spcPct val="150000"/>
              </a:lnSpc>
              <a:buNone/>
            </a:pPr>
            <a:r>
              <a:rPr lang="en-US" b="1" i="1" dirty="0" smtClean="0"/>
              <a:t>Is </a:t>
            </a:r>
            <a:r>
              <a:rPr lang="en-US" b="1" i="1" dirty="0"/>
              <a:t>a </a:t>
            </a:r>
            <a:r>
              <a:rPr lang="en-US" b="1" i="1" u="sng" dirty="0"/>
              <a:t>patellar</a:t>
            </a:r>
            <a:r>
              <a:rPr lang="en-US" b="1" i="1" dirty="0"/>
              <a:t> or </a:t>
            </a:r>
            <a:r>
              <a:rPr lang="en-US" b="1" i="1" u="sng" dirty="0"/>
              <a:t>hamstring tendon graft </a:t>
            </a:r>
            <a:r>
              <a:rPr lang="en-US" b="1" i="1" dirty="0"/>
              <a:t>associated with </a:t>
            </a:r>
            <a:r>
              <a:rPr lang="en-US" b="1" i="1" u="sng" dirty="0"/>
              <a:t>faster return to sport</a:t>
            </a:r>
            <a:r>
              <a:rPr lang="en-US" b="1" i="1" dirty="0"/>
              <a:t> among </a:t>
            </a:r>
            <a:r>
              <a:rPr lang="en-US" b="1" i="1" u="sng" dirty="0"/>
              <a:t>female soccer players undergoing ACL reconstruction</a:t>
            </a:r>
            <a:r>
              <a:rPr lang="en-US" b="1" i="1" dirty="0"/>
              <a:t>?</a:t>
            </a:r>
          </a:p>
          <a:p>
            <a:pPr marL="0" indent="0">
              <a:lnSpc>
                <a:spcPct val="100000"/>
              </a:lnSpc>
              <a:buNone/>
            </a:pPr>
            <a:endParaRPr lang="en-US" sz="1600" i="1" dirty="0" smtClean="0"/>
          </a:p>
        </p:txBody>
      </p:sp>
      <p:graphicFrame>
        <p:nvGraphicFramePr>
          <p:cNvPr id="4" name="Table 3" descr="example of the PICO(T) components"/>
          <p:cNvGraphicFramePr>
            <a:graphicFrameLocks noGrp="1"/>
          </p:cNvGraphicFramePr>
          <p:nvPr>
            <p:extLst>
              <p:ext uri="{D42A27DB-BD31-4B8C-83A1-F6EECF244321}">
                <p14:modId xmlns:p14="http://schemas.microsoft.com/office/powerpoint/2010/main" val="948833555"/>
              </p:ext>
            </p:extLst>
          </p:nvPr>
        </p:nvGraphicFramePr>
        <p:xfrm>
          <a:off x="1765300" y="4187105"/>
          <a:ext cx="8661400" cy="1402080"/>
        </p:xfrm>
        <a:graphic>
          <a:graphicData uri="http://schemas.openxmlformats.org/drawingml/2006/table">
            <a:tbl>
              <a:tblPr firstRow="1" bandRow="1">
                <a:tableStyleId>{5C22544A-7EE6-4342-B048-85BDC9FD1C3A}</a:tableStyleId>
              </a:tblPr>
              <a:tblGrid>
                <a:gridCol w="1732280">
                  <a:extLst>
                    <a:ext uri="{9D8B030D-6E8A-4147-A177-3AD203B41FA5}">
                      <a16:colId xmlns:a16="http://schemas.microsoft.com/office/drawing/2014/main" val="1326177920"/>
                    </a:ext>
                  </a:extLst>
                </a:gridCol>
                <a:gridCol w="1732280">
                  <a:extLst>
                    <a:ext uri="{9D8B030D-6E8A-4147-A177-3AD203B41FA5}">
                      <a16:colId xmlns:a16="http://schemas.microsoft.com/office/drawing/2014/main" val="54520452"/>
                    </a:ext>
                  </a:extLst>
                </a:gridCol>
                <a:gridCol w="1732280">
                  <a:extLst>
                    <a:ext uri="{9D8B030D-6E8A-4147-A177-3AD203B41FA5}">
                      <a16:colId xmlns:a16="http://schemas.microsoft.com/office/drawing/2014/main" val="2872491910"/>
                    </a:ext>
                  </a:extLst>
                </a:gridCol>
                <a:gridCol w="1732280">
                  <a:extLst>
                    <a:ext uri="{9D8B030D-6E8A-4147-A177-3AD203B41FA5}">
                      <a16:colId xmlns:a16="http://schemas.microsoft.com/office/drawing/2014/main" val="906450149"/>
                    </a:ext>
                  </a:extLst>
                </a:gridCol>
                <a:gridCol w="1732280">
                  <a:extLst>
                    <a:ext uri="{9D8B030D-6E8A-4147-A177-3AD203B41FA5}">
                      <a16:colId xmlns:a16="http://schemas.microsoft.com/office/drawing/2014/main" val="3446331789"/>
                    </a:ext>
                  </a:extLst>
                </a:gridCol>
              </a:tblGrid>
              <a:tr h="565819">
                <a:tc>
                  <a:txBody>
                    <a:bodyPr/>
                    <a:lstStyle/>
                    <a:p>
                      <a:pPr algn="ctr"/>
                      <a:r>
                        <a:rPr lang="en-US" sz="4000" dirty="0" smtClean="0"/>
                        <a:t>P</a:t>
                      </a:r>
                      <a:endParaRPr lang="en-US" sz="4000" dirty="0"/>
                    </a:p>
                  </a:txBody>
                  <a:tcPr anchor="ctr">
                    <a:solidFill>
                      <a:schemeClr val="accent3">
                        <a:lumMod val="75000"/>
                      </a:schemeClr>
                    </a:solidFill>
                  </a:tcPr>
                </a:tc>
                <a:tc>
                  <a:txBody>
                    <a:bodyPr/>
                    <a:lstStyle/>
                    <a:p>
                      <a:pPr algn="ctr"/>
                      <a:r>
                        <a:rPr lang="en-US" sz="4000" dirty="0" smtClean="0"/>
                        <a:t>I</a:t>
                      </a:r>
                      <a:endParaRPr lang="en-US" sz="4000" dirty="0"/>
                    </a:p>
                  </a:txBody>
                  <a:tcPr anchor="ctr">
                    <a:solidFill>
                      <a:schemeClr val="accent3">
                        <a:lumMod val="75000"/>
                      </a:schemeClr>
                    </a:solidFill>
                  </a:tcPr>
                </a:tc>
                <a:tc>
                  <a:txBody>
                    <a:bodyPr/>
                    <a:lstStyle/>
                    <a:p>
                      <a:pPr algn="ctr"/>
                      <a:r>
                        <a:rPr lang="en-US" sz="4000" dirty="0" smtClean="0"/>
                        <a:t>C</a:t>
                      </a:r>
                      <a:endParaRPr lang="en-US" sz="4000" dirty="0"/>
                    </a:p>
                  </a:txBody>
                  <a:tcPr anchor="ctr">
                    <a:solidFill>
                      <a:schemeClr val="accent3">
                        <a:lumMod val="75000"/>
                      </a:schemeClr>
                    </a:solidFill>
                  </a:tcPr>
                </a:tc>
                <a:tc>
                  <a:txBody>
                    <a:bodyPr/>
                    <a:lstStyle/>
                    <a:p>
                      <a:pPr algn="ctr"/>
                      <a:r>
                        <a:rPr lang="en-US" sz="4000" dirty="0" smtClean="0"/>
                        <a:t>O</a:t>
                      </a:r>
                      <a:endParaRPr lang="en-US" sz="4000" dirty="0"/>
                    </a:p>
                  </a:txBody>
                  <a:tcPr anchor="ctr">
                    <a:solidFill>
                      <a:schemeClr val="accent3">
                        <a:lumMod val="75000"/>
                      </a:schemeClr>
                    </a:solidFill>
                  </a:tcPr>
                </a:tc>
                <a:tc>
                  <a:txBody>
                    <a:bodyPr/>
                    <a:lstStyle/>
                    <a:p>
                      <a:pPr algn="ctr"/>
                      <a:r>
                        <a:rPr lang="en-US" sz="4000" dirty="0" smtClean="0"/>
                        <a:t>(T)</a:t>
                      </a:r>
                      <a:endParaRPr lang="en-US" sz="4000" dirty="0"/>
                    </a:p>
                  </a:txBody>
                  <a:tcPr anchor="ctr">
                    <a:solidFill>
                      <a:schemeClr val="accent3">
                        <a:lumMod val="75000"/>
                      </a:schemeClr>
                    </a:solidFill>
                  </a:tcPr>
                </a:tc>
                <a:extLst>
                  <a:ext uri="{0D108BD9-81ED-4DB2-BD59-A6C34878D82A}">
                    <a16:rowId xmlns:a16="http://schemas.microsoft.com/office/drawing/2014/main" val="2469156811"/>
                  </a:ext>
                </a:extLst>
              </a:tr>
              <a:tr h="615566">
                <a:tc>
                  <a:txBody>
                    <a:bodyPr/>
                    <a:lstStyle/>
                    <a:p>
                      <a:pPr algn="ctr"/>
                      <a:r>
                        <a:rPr lang="en-US" sz="2000" dirty="0" smtClean="0"/>
                        <a:t>Patient/ Population</a:t>
                      </a:r>
                      <a:endParaRPr lang="en-US" sz="2000" dirty="0"/>
                    </a:p>
                  </a:txBody>
                  <a:tcPr anchor="ctr">
                    <a:solidFill>
                      <a:schemeClr val="accent3">
                        <a:lumMod val="20000"/>
                        <a:lumOff val="80000"/>
                      </a:schemeClr>
                    </a:solidFill>
                  </a:tcPr>
                </a:tc>
                <a:tc>
                  <a:txBody>
                    <a:bodyPr/>
                    <a:lstStyle/>
                    <a:p>
                      <a:pPr algn="ctr"/>
                      <a:r>
                        <a:rPr lang="en-US" sz="2000" dirty="0" smtClean="0"/>
                        <a:t>Intervention</a:t>
                      </a:r>
                      <a:endParaRPr lang="en-US" sz="2000" dirty="0"/>
                    </a:p>
                  </a:txBody>
                  <a:tcPr anchor="ctr">
                    <a:solidFill>
                      <a:schemeClr val="accent3">
                        <a:lumMod val="20000"/>
                        <a:lumOff val="80000"/>
                      </a:schemeClr>
                    </a:solidFill>
                  </a:tcPr>
                </a:tc>
                <a:tc>
                  <a:txBody>
                    <a:bodyPr/>
                    <a:lstStyle/>
                    <a:p>
                      <a:pPr algn="ctr"/>
                      <a:r>
                        <a:rPr lang="en-US" sz="2000" dirty="0" smtClean="0"/>
                        <a:t>Comparison</a:t>
                      </a:r>
                    </a:p>
                  </a:txBody>
                  <a:tcPr anchor="ctr">
                    <a:solidFill>
                      <a:schemeClr val="accent3">
                        <a:lumMod val="20000"/>
                        <a:lumOff val="80000"/>
                      </a:schemeClr>
                    </a:solidFill>
                  </a:tcPr>
                </a:tc>
                <a:tc>
                  <a:txBody>
                    <a:bodyPr/>
                    <a:lstStyle/>
                    <a:p>
                      <a:pPr algn="ctr"/>
                      <a:r>
                        <a:rPr lang="en-US" sz="2000" dirty="0" smtClean="0"/>
                        <a:t>Outcome</a:t>
                      </a:r>
                      <a:endParaRPr lang="en-US" sz="2000" dirty="0"/>
                    </a:p>
                  </a:txBody>
                  <a:tcPr anchor="ctr">
                    <a:solidFill>
                      <a:schemeClr val="accent3">
                        <a:lumMod val="20000"/>
                        <a:lumOff val="80000"/>
                      </a:schemeClr>
                    </a:solidFill>
                  </a:tcPr>
                </a:tc>
                <a:tc>
                  <a:txBody>
                    <a:bodyPr/>
                    <a:lstStyle/>
                    <a:p>
                      <a:pPr algn="ctr"/>
                      <a:r>
                        <a:rPr lang="en-US" sz="2000" dirty="0" smtClean="0"/>
                        <a:t>Time frame</a:t>
                      </a:r>
                      <a:endParaRPr lang="en-US" sz="2000" dirty="0"/>
                    </a:p>
                  </a:txBody>
                  <a:tcPr anchor="ctr">
                    <a:solidFill>
                      <a:schemeClr val="accent3">
                        <a:lumMod val="20000"/>
                        <a:lumOff val="80000"/>
                      </a:schemeClr>
                    </a:solidFill>
                  </a:tcPr>
                </a:tc>
                <a:extLst>
                  <a:ext uri="{0D108BD9-81ED-4DB2-BD59-A6C34878D82A}">
                    <a16:rowId xmlns:a16="http://schemas.microsoft.com/office/drawing/2014/main" val="4037624613"/>
                  </a:ext>
                </a:extLst>
              </a:tr>
            </a:tbl>
          </a:graphicData>
        </a:graphic>
      </p:graphicFrame>
    </p:spTree>
    <p:extLst>
      <p:ext uri="{BB962C8B-B14F-4D97-AF65-F5344CB8AC3E}">
        <p14:creationId xmlns:p14="http://schemas.microsoft.com/office/powerpoint/2010/main" val="1147639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6836</TotalTime>
  <Words>1940</Words>
  <Application>Microsoft Office PowerPoint</Application>
  <PresentationFormat>Widescreen</PresentationFormat>
  <Paragraphs>194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How do I create an effective research question?</vt:lpstr>
      <vt:lpstr>Discussion question</vt:lpstr>
      <vt:lpstr>Objectives</vt:lpstr>
      <vt:lpstr>What do you think?</vt:lpstr>
      <vt:lpstr>Why is the research question important?</vt:lpstr>
      <vt:lpstr>What makes a research question effective?</vt:lpstr>
      <vt:lpstr>Important components of a research question</vt:lpstr>
      <vt:lpstr>The PICO(T) Framework2</vt:lpstr>
      <vt:lpstr>The PICO(T) Framework</vt:lpstr>
      <vt:lpstr>The PICO(T) Framework (1)</vt:lpstr>
      <vt:lpstr>The PICO(T) Framework (2)</vt:lpstr>
      <vt:lpstr>Rephrasing the Research Question</vt:lpstr>
      <vt:lpstr>Question Types2</vt:lpstr>
      <vt:lpstr>Take home message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Seger, Erin</cp:lastModifiedBy>
  <cp:revision>337</cp:revision>
  <cp:lastPrinted>2019-07-12T16:33:52Z</cp:lastPrinted>
  <dcterms:created xsi:type="dcterms:W3CDTF">2018-06-07T18:55:41Z</dcterms:created>
  <dcterms:modified xsi:type="dcterms:W3CDTF">2019-11-21T19:12:14Z</dcterms:modified>
</cp:coreProperties>
</file>