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7315200" cy="9601200"/>
  <p:embeddedFontLst>
    <p:embeddedFont>
      <p:font typeface="Corbel" panose="020B05030202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408">
          <p15:clr>
            <a:srgbClr val="A4A3A4"/>
          </p15:clr>
        </p15:guide>
        <p15:guide id="3" orient="horz" pos="1092">
          <p15:clr>
            <a:srgbClr val="A4A3A4"/>
          </p15:clr>
        </p15:guide>
        <p15:guide id="4" pos="5496">
          <p15:clr>
            <a:srgbClr val="A4A3A4"/>
          </p15:clr>
        </p15:guide>
        <p15:guide id="5" pos="1464">
          <p15:clr>
            <a:srgbClr val="A4A3A4"/>
          </p15:clr>
        </p15:guide>
        <p15:guide id="6" pos="1680">
          <p15:clr>
            <a:srgbClr val="A4A3A4"/>
          </p15:clr>
        </p15:guide>
        <p15:guide id="7" pos="2736">
          <p15:clr>
            <a:srgbClr val="A4A3A4"/>
          </p15:clr>
        </p15:guide>
        <p15:guide id="8" pos="2976">
          <p15:clr>
            <a:srgbClr val="A4A3A4"/>
          </p15:clr>
        </p15:guide>
        <p15:guide id="9" pos="4032">
          <p15:clr>
            <a:srgbClr val="A4A3A4"/>
          </p15:clr>
        </p15:guide>
        <p15:guide id="10" pos="4296">
          <p15:clr>
            <a:srgbClr val="A4A3A4"/>
          </p15:clr>
        </p15:guide>
        <p15:guide id="11" pos="5352">
          <p15:clr>
            <a:srgbClr val="A4A3A4"/>
          </p15:clr>
        </p15:guide>
        <p15:guide id="12" orient="horz" pos="1380">
          <p15:clr>
            <a:srgbClr val="A4A3A4"/>
          </p15:clr>
        </p15:guide>
        <p15:guide id="13" orient="horz" pos="2628">
          <p15:clr>
            <a:srgbClr val="A4A3A4"/>
          </p15:clr>
        </p15:guide>
        <p15:guide id="14" orient="horz" pos="540">
          <p15:clr>
            <a:srgbClr val="A4A3A4"/>
          </p15:clr>
        </p15:guide>
        <p15:guide id="15" orient="horz" pos="21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9abjmmExy6gkqtugb1iOVnPt9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6"/>
    <p:restoredTop sz="76157"/>
  </p:normalViewPr>
  <p:slideViewPr>
    <p:cSldViewPr snapToGrid="0">
      <p:cViewPr varScale="1">
        <p:scale>
          <a:sx n="148" d="100"/>
          <a:sy n="148" d="100"/>
        </p:scale>
        <p:origin x="832" y="184"/>
      </p:cViewPr>
      <p:guideLst>
        <p:guide orient="horz" pos="300"/>
        <p:guide pos="408"/>
        <p:guide orient="horz" pos="1092"/>
        <p:guide pos="5496"/>
        <p:guide pos="1464"/>
        <p:guide pos="1680"/>
        <p:guide pos="2736"/>
        <p:guide pos="2976"/>
        <p:guide pos="4032"/>
        <p:guide pos="4296"/>
        <p:guide pos="5352"/>
        <p:guide orient="horz" pos="1380"/>
        <p:guide orient="horz" pos="2628"/>
        <p:guide orient="horz" pos="540"/>
        <p:guide orient="horz" pos="21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sheet.com/sites/default/files/IC-SMART-Goals-Worksheet-9237-PDF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nlm.gov/training/class-catalog/nnlm-region-1-4-part-funding-webinar-serie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nlm.gov/training/class/nnlm-region-1-funding-webinar-part-4-show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7ce6e35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7ce6e359f_0_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https://www.smartsheet.com/sites/default/files/IC-SMART-Goals-Worksheet-9237-PDF.pdf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30400dc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30400dc91_0_5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30400dc9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30400dc91_0_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30400dc9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30400dc91_0_7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30400dc9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30400dc91_0_8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eaefc77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eaefc7750_0_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30400dc9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30400dc91_0_8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eaefc775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eaefc7750_0_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eaefc775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eaefc7750_0_2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eaefc775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eaefc7750_0_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6dd3566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6dd35661f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30400dc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530400dc91_0_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https://nnlm.gov/training/class-catalog/nnlm-region-1-4-part-funding-webinar-series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https://nnlm.gov/training/class/nnlm-region-1-funding-webinar-part-4-show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30400dc91_0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530400dc9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30400dc91_0_9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1530400dc9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263183" y="13268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311700" y="3464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3"/>
          <p:cNvSpPr/>
          <p:nvPr/>
        </p:nvSpPr>
        <p:spPr>
          <a:xfrm>
            <a:off x="-260400" y="6650096"/>
            <a:ext cx="9144000" cy="544500"/>
          </a:xfrm>
          <a:prstGeom prst="rect">
            <a:avLst/>
          </a:prstGeom>
          <a:solidFill>
            <a:srgbClr val="192841"/>
          </a:solidFill>
          <a:ln w="19050" cap="flat" cmpd="sng">
            <a:solidFill>
              <a:srgbClr val="1928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" name="Google Shape;24;p23" descr="Logo for the Network of the National Library of Medic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65354"/>
            <a:ext cx="245324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20"/>
          <p:cNvSpPr/>
          <p:nvPr/>
        </p:nvSpPr>
        <p:spPr>
          <a:xfrm>
            <a:off x="0" y="4600467"/>
            <a:ext cx="9144000" cy="544500"/>
          </a:xfrm>
          <a:prstGeom prst="rect">
            <a:avLst/>
          </a:prstGeom>
          <a:solidFill>
            <a:srgbClr val="192841"/>
          </a:solidFill>
          <a:ln w="19050" cap="flat" cmpd="sng">
            <a:solidFill>
              <a:srgbClr val="1928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" name="Google Shape;10;p20" descr="Logo, company n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" y="4654173"/>
            <a:ext cx="3218900" cy="5164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nlm.gov/sites/default/files/2021-08/Logic%20Model.pdf" TargetMode="External"/><Relationship Id="rId3" Type="http://schemas.openxmlformats.org/officeDocument/2006/relationships/hyperlink" Target="https://www.developgoodhabits.com/smart-goals-alternative/" TargetMode="External"/><Relationship Id="rId7" Type="http://schemas.openxmlformats.org/officeDocument/2006/relationships/hyperlink" Target="https://www.cdc.gov/publichealthgateway/phcommunities/resourcekit/evaluate/develop-smart-objectives.html" TargetMode="External"/><Relationship Id="rId12" Type="http://schemas.openxmlformats.org/officeDocument/2006/relationships/hyperlink" Target="https://nnlm.gov/sites/default/files/2021-08/Tearless%20Logic%20Model_NEC%20Versio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/url?sa=i&amp;rct=j&amp;q=&amp;esrc=s&amp;source=web&amp;cd=&amp;ved=0CAQQw7AJahcKEwi43qiQzrf6AhUAAAAAHQAAAAAQAg&amp;url=https%3A%2F%2Fmed.stanford.edu%2Fcontent%2Fdam%2Fsm%2Fs-spire%2Fdocuments%2FHow-to-write-SMART-Goals-v2.pdf&amp;psig=AOvVaw3ZKEVHK6gf_DH1l7pPKjV6&amp;ust=1664458601709507" TargetMode="External"/><Relationship Id="rId11" Type="http://schemas.openxmlformats.org/officeDocument/2006/relationships/hyperlink" Target="https://www.gjcpp.org/en/tool.php?issue=7&amp;tool=9" TargetMode="External"/><Relationship Id="rId5" Type="http://schemas.openxmlformats.org/officeDocument/2006/relationships/hyperlink" Target="https://www.google.com/url?sa=i&amp;rct=j&amp;q=&amp;esrc=s&amp;source=web&amp;cd=&amp;ved=0CAMQw7AJahcKEwjAtqTP_aP6AhUAAAAAHQAAAAAQAg&amp;url=https%3A%2F%2Fwww.ucop.edu%2Flocal-human-resources%2F_files%2Fperformance-appraisal%2FHow%2520to%2520write%2520SMART%2520Goals%2520v2.pdf&amp;psig=AOvVaw2AU8Fb0nlt66NvXSkLathG&amp;ust=1663784285390306" TargetMode="External"/><Relationship Id="rId10" Type="http://schemas.openxmlformats.org/officeDocument/2006/relationships/hyperlink" Target="https://ctb.ku.edu/en/table-of-contents/overview/models-for-community-health-and-development/logic-model-development/main" TargetMode="External"/><Relationship Id="rId4" Type="http://schemas.openxmlformats.org/officeDocument/2006/relationships/hyperlink" Target="https://www.smartsheet.com/sites/default/files/IC-SMART-Goals-Worksheet-9237-PDF.pdf" TargetMode="External"/><Relationship Id="rId9" Type="http://schemas.openxmlformats.org/officeDocument/2006/relationships/hyperlink" Target="https://nnlm.gov/nec/evaldesig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nlm.gov/training/schedul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tnguyen@hshsl.umaryland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lendly.com/nancy-nnlm" TargetMode="External"/><Relationship Id="rId5" Type="http://schemas.openxmlformats.org/officeDocument/2006/relationships/hyperlink" Target="mailto:npatters@hshsl.umaryland.edu" TargetMode="External"/><Relationship Id="rId4" Type="http://schemas.openxmlformats.org/officeDocument/2006/relationships/hyperlink" Target="https://calendly.com/ttnguyen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nlm.gov/nec/re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nnlm.gov/nec/evaldesign" TargetMode="External"/><Relationship Id="rId4" Type="http://schemas.openxmlformats.org/officeDocument/2006/relationships/hyperlink" Target="https://nnlm.gov/nec/evalmateria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nlm.gov/nec/evaldesign/rural-health-pathwa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1E28-D0C4-6DEA-6BAD-823CEA118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83" y="1326850"/>
            <a:ext cx="8520600" cy="12449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</a:rPr>
              <a:t>Writing and Submitting Your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NNLM Proposal for Region 1 Grants</a:t>
            </a:r>
            <a:endParaRPr lang="en-US" sz="3200"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263183" y="259998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solidFill>
                  <a:schemeClr val="dk1"/>
                </a:solidFill>
              </a:rPr>
              <a:t>Part 3: Go!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solidFill>
                  <a:schemeClr val="dk1"/>
                </a:solidFill>
              </a:rPr>
              <a:t>October 4,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1161421" y="3420823"/>
            <a:ext cx="27366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Nancy Patterson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Outreach Librarian</a:t>
            </a:r>
            <a:endParaRPr/>
          </a:p>
        </p:txBody>
      </p:sp>
      <p:sp>
        <p:nvSpPr>
          <p:cNvPr id="43" name="Google Shape;43;p1"/>
          <p:cNvSpPr txBox="1"/>
          <p:nvPr/>
        </p:nvSpPr>
        <p:spPr>
          <a:xfrm>
            <a:off x="5472267" y="3377828"/>
            <a:ext cx="26837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Tony Nguyen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Director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ce6e359f_0_1"/>
          <p:cNvSpPr txBox="1">
            <a:spLocks noGrp="1"/>
          </p:cNvSpPr>
          <p:nvPr>
            <p:ph type="title"/>
          </p:nvPr>
        </p:nvSpPr>
        <p:spPr>
          <a:xfrm>
            <a:off x="204300" y="339000"/>
            <a:ext cx="413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SMART Goal Template</a:t>
            </a:r>
            <a:endParaRPr dirty="0"/>
          </a:p>
        </p:txBody>
      </p:sp>
      <p:pic>
        <p:nvPicPr>
          <p:cNvPr id="101" name="Google Shape;101;g157ce6e359f_0_1" descr="Smart Goals Workshee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100" y="120325"/>
            <a:ext cx="3550800" cy="44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30400dc91_0_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SMART Goal Example</a:t>
            </a:r>
            <a:endParaRPr/>
          </a:p>
        </p:txBody>
      </p:sp>
      <p:sp>
        <p:nvSpPr>
          <p:cNvPr id="107" name="Google Shape;107;g1530400dc91_0_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 of….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improve health literacy in our community.		</a:t>
            </a:r>
            <a:endParaRPr/>
          </a:p>
        </p:txBody>
      </p:sp>
      <p:sp>
        <p:nvSpPr>
          <p:cNvPr id="108" name="Google Shape;108;g1530400dc91_0_5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Try saying this…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Combat hypertension in Baltimore City by providing physical activity and educational sessions for community members over a six-month project period.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 with UMB nursing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 and compare blood pressure pre/post project period.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 3 Community Walks per week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 1 Healthy Eating class per week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30400dc91_0_61"/>
          <p:cNvSpPr txBox="1"/>
          <p:nvPr/>
        </p:nvSpPr>
        <p:spPr>
          <a:xfrm>
            <a:off x="1828800" y="3791700"/>
            <a:ext cx="5486400" cy="4002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DevelopGoodHabits: Alternatives to SMART Goals</a:t>
            </a:r>
            <a:endParaRPr dirty="0"/>
          </a:p>
        </p:txBody>
      </p:sp>
      <p:sp>
        <p:nvSpPr>
          <p:cNvPr id="114" name="Google Shape;114;g1530400dc91_0_61"/>
          <p:cNvSpPr txBox="1">
            <a:spLocks noGrp="1"/>
          </p:cNvSpPr>
          <p:nvPr>
            <p:ph type="body" idx="1"/>
          </p:nvPr>
        </p:nvSpPr>
        <p:spPr>
          <a:xfrm>
            <a:off x="4657800" y="1142400"/>
            <a:ext cx="4324200" cy="28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SMART Goals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linkClick r:id="rId4"/>
              </a:rPr>
              <a:t>Smartsheet.com: S.M.A.R.T. Goals Work Template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linkClick r:id="rId5"/>
              </a:rPr>
              <a:t>University of California SMART Goals: 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linkClick r:id="rId5"/>
              </a:rPr>
              <a:t>A How To Guide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linkClick r:id="rId6"/>
              </a:rPr>
              <a:t>Stanford University: How to Write SMART Goals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linkClick r:id="rId7"/>
              </a:rPr>
              <a:t>CDC Develop SMART Objectives</a:t>
            </a:r>
            <a:r>
              <a:rPr lang="en-US" dirty="0"/>
              <a:t> </a:t>
            </a:r>
            <a:r>
              <a:rPr lang="en-US" sz="1000" dirty="0"/>
              <a:t>(includes SWOT analysis)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g1530400dc91_0_61"/>
          <p:cNvSpPr txBox="1">
            <a:spLocks noGrp="1"/>
          </p:cNvSpPr>
          <p:nvPr>
            <p:ph type="body" idx="2"/>
          </p:nvPr>
        </p:nvSpPr>
        <p:spPr>
          <a:xfrm>
            <a:off x="504125" y="1085250"/>
            <a:ext cx="3999900" cy="28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60" b="1" dirty="0"/>
              <a:t>Logic Models</a:t>
            </a:r>
            <a:endParaRPr sz="566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59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7" u="sng" dirty="0">
                <a:solidFill>
                  <a:schemeClr val="hlink"/>
                </a:solidFill>
                <a:hlinkClick r:id="rId8"/>
              </a:rPr>
              <a:t>NNLM NEC: Developing a Logic Model</a:t>
            </a:r>
            <a:endParaRPr sz="480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7" u="sng" dirty="0">
                <a:solidFill>
                  <a:schemeClr val="hlink"/>
                </a:solidFill>
                <a:hlinkClick r:id="rId9"/>
              </a:rPr>
              <a:t>NNLM NEC: Step 2 - Make a Logic Model</a:t>
            </a:r>
            <a:r>
              <a:rPr lang="en-US" sz="4807" dirty="0"/>
              <a:t> </a:t>
            </a:r>
            <a:r>
              <a:rPr lang="en-US" sz="4007" dirty="0"/>
              <a:t>(Worksheet: Logic Models)</a:t>
            </a:r>
            <a:endParaRPr sz="400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7" u="sng" dirty="0">
                <a:solidFill>
                  <a:schemeClr val="hlink"/>
                </a:solidFill>
                <a:hlinkClick r:id="rId10"/>
              </a:rPr>
              <a:t>Community Toolbox: Section 1 - Developing a Logic Model or Theory of Change</a:t>
            </a:r>
            <a:endParaRPr sz="480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7" u="sng" dirty="0">
                <a:solidFill>
                  <a:schemeClr val="hlink"/>
                </a:solidFill>
                <a:hlinkClick r:id="rId11"/>
              </a:rPr>
              <a:t>GJCPP Tools: Tearless Logic Model</a:t>
            </a:r>
            <a:endParaRPr sz="480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4807" u="sng" dirty="0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NNLM NEC: Tearless Logic Model Questions</a:t>
            </a:r>
            <a:endParaRPr sz="4807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23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1530400dc91_0_61"/>
          <p:cNvSpPr txBox="1">
            <a:spLocks noGrp="1"/>
          </p:cNvSpPr>
          <p:nvPr>
            <p:ph type="title"/>
          </p:nvPr>
        </p:nvSpPr>
        <p:spPr>
          <a:xfrm>
            <a:off x="83100" y="189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20" dirty="0"/>
              <a:t>Resources</a:t>
            </a:r>
            <a:endParaRPr sz="30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3" descr="Knotted strings to indicate theme of tying everything together."/>
          <p:cNvPicPr preferRelativeResize="0"/>
          <p:nvPr/>
        </p:nvPicPr>
        <p:blipFill rotWithShape="1">
          <a:blip r:embed="rId3">
            <a:alphaModFix/>
          </a:blip>
          <a:srcRect b="8892"/>
          <a:stretch/>
        </p:blipFill>
        <p:spPr>
          <a:xfrm rot="-2287655">
            <a:off x="-728734" y="700170"/>
            <a:ext cx="4949017" cy="110235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 descr="Decorative box" hidden="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72000" y="25717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"/>
          </p:nvPr>
        </p:nvSpPr>
        <p:spPr>
          <a:xfrm>
            <a:off x="2820000" y="1311500"/>
            <a:ext cx="4295700" cy="3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Take sections and start a build: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Community partners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Needs/Assets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Budget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Project timeline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Logic model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SMART goals &gt; objectives/tasks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Evaluation built in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Identify what’s missing or weak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951000" y="476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Tying It All Together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 descr="Question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2670" y="2860186"/>
            <a:ext cx="685918" cy="112705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2"/>
          <p:cNvSpPr txBox="1"/>
          <p:nvPr/>
        </p:nvSpPr>
        <p:spPr>
          <a:xfrm>
            <a:off x="6414944" y="2388751"/>
            <a:ext cx="162736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Outreach Project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 txBox="1"/>
          <p:nvPr/>
        </p:nvSpPr>
        <p:spPr>
          <a:xfrm>
            <a:off x="3991551" y="3423713"/>
            <a:ext cx="116089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MedlinePlus</a:t>
            </a:r>
            <a:endParaRPr/>
          </a:p>
        </p:txBody>
      </p:sp>
      <p:sp>
        <p:nvSpPr>
          <p:cNvPr id="131" name="Google Shape;131;p12"/>
          <p:cNvSpPr txBox="1"/>
          <p:nvPr/>
        </p:nvSpPr>
        <p:spPr>
          <a:xfrm>
            <a:off x="870550" y="2384098"/>
            <a:ext cx="27816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organization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</a:t>
            </a:r>
            <a:r>
              <a:rPr lang="en-US"/>
              <a:t>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chool with green areas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 </a:t>
            </a:r>
            <a:r>
              <a:rPr lang="en-US"/>
              <a:t>h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ousing with green areas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Parks and Rec with a kitchen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NNLM funding</a:t>
            </a:r>
            <a:endParaRPr/>
          </a:p>
        </p:txBody>
      </p:sp>
      <p:sp>
        <p:nvSpPr>
          <p:cNvPr id="132" name="Google Shape;132;p12"/>
          <p:cNvSpPr txBox="1"/>
          <p:nvPr/>
        </p:nvSpPr>
        <p:spPr>
          <a:xfrm>
            <a:off x="2599342" y="795906"/>
            <a:ext cx="3945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healthy food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Lack of physical activity programs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activities for students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Lack of activities for o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lder adults</a:t>
            </a:r>
            <a:endParaRPr/>
          </a:p>
        </p:txBody>
      </p:sp>
      <p:pic>
        <p:nvPicPr>
          <p:cNvPr id="136" name="Google Shape;136;p12" descr="Illustration Hand Drawn Light Bulb Sketch Style, Isolated on White  Background. Business, Idea, Brainstorm Concept. Stock Illustration -  Illustration of electronics, glow: 152504428"/>
          <p:cNvPicPr preferRelativeResize="0"/>
          <p:nvPr/>
        </p:nvPicPr>
        <p:blipFill rotWithShape="1">
          <a:blip r:embed="rId4">
            <a:alphaModFix/>
          </a:blip>
          <a:srcRect t="8937" b="16374"/>
          <a:stretch/>
        </p:blipFill>
        <p:spPr>
          <a:xfrm rot="5400000">
            <a:off x="46071" y="426699"/>
            <a:ext cx="1800225" cy="189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 txBox="1">
            <a:spLocks noGrp="1"/>
          </p:cNvSpPr>
          <p:nvPr>
            <p:ph type="title"/>
          </p:nvPr>
        </p:nvSpPr>
        <p:spPr>
          <a:xfrm>
            <a:off x="311700" y="5187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Brainstorming Exercise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30400dc91_0_71"/>
          <p:cNvSpPr txBox="1">
            <a:spLocks noGrp="1"/>
          </p:cNvSpPr>
          <p:nvPr>
            <p:ph type="body" idx="2"/>
          </p:nvPr>
        </p:nvSpPr>
        <p:spPr>
          <a:xfrm>
            <a:off x="4343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How do peer-reviewers evaluate your proposal?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Three reviewers will review your proposal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Remember: Reviewers do not know you or your organization.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Each question is scored from 1 (low) to 5 (high) for a total of 100 points.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Scores will be averaged for a composite score up to 100 points.</a:t>
            </a:r>
            <a:endParaRPr/>
          </a:p>
        </p:txBody>
      </p:sp>
      <p:pic>
        <p:nvPicPr>
          <p:cNvPr id="143" name="Google Shape;143;g1530400dc91_0_71" descr="Checkli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575" y="1283190"/>
            <a:ext cx="2577150" cy="257712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g1530400dc91_0_71"/>
          <p:cNvSpPr txBox="1">
            <a:spLocks noGrp="1"/>
          </p:cNvSpPr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to the Evaluation Criteria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30400dc91_0_89"/>
          <p:cNvSpPr txBox="1">
            <a:spLocks noGrp="1"/>
          </p:cNvSpPr>
          <p:nvPr>
            <p:ph type="title"/>
          </p:nvPr>
        </p:nvSpPr>
        <p:spPr>
          <a:xfrm>
            <a:off x="0" y="1899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920" dirty="0"/>
              <a:t>Significance</a:t>
            </a:r>
            <a:endParaRPr sz="2920" dirty="0"/>
          </a:p>
        </p:txBody>
      </p:sp>
      <p:sp>
        <p:nvSpPr>
          <p:cNvPr id="149" name="Google Shape;149;g1530400dc91_0_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Application clearly explains the need for the project including demographic information about the target population or geographic area.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Applicant effectively uses data (e.g., statistics, anecdotes, needs assessment) to demonstrate the project need. (5 points)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Application contributes to NNLM goals and objectives. See NNLM goals and objectives. (5 points) </a:t>
            </a:r>
            <a:endParaRPr/>
          </a:p>
        </p:txBody>
      </p:sp>
      <p:pic>
        <p:nvPicPr>
          <p:cNvPr id="150" name="Google Shape;150;g1530400dc91_0_89" descr="Important!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125" y="1610225"/>
            <a:ext cx="2884574" cy="1923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eaefc7750_0_6"/>
          <p:cNvSpPr txBox="1">
            <a:spLocks noGrp="1"/>
          </p:cNvSpPr>
          <p:nvPr>
            <p:ph type="title"/>
          </p:nvPr>
        </p:nvSpPr>
        <p:spPr>
          <a:xfrm>
            <a:off x="311700" y="28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904"/>
              <a:buFont typeface="Arial"/>
              <a:buNone/>
            </a:pPr>
            <a:r>
              <a:rPr lang="en-US" sz="2920"/>
              <a:t>Methodology/Approach Questions</a:t>
            </a:r>
            <a:endParaRPr/>
          </a:p>
        </p:txBody>
      </p:sp>
      <p:sp>
        <p:nvSpPr>
          <p:cNvPr id="156" name="Google Shape;156;gfeaefc7750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Application demonstrates the ability to execute the project within the proposed timeline.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Application proposes an approach that is suitable for the target population and geographic area and includes data to support this.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Application demonstrates appropriate use of NLM materials and products, if available.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Application provides a rationale for selecting the proposed approach(es). (5 points)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gfeaefc7750_0_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Application is creative, original, or demonstrates the potential to serve as a model for a similar NNLM project.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Application clearly outlines activities, milestones, and methods that are feasible and relevant to the project. (5 points)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Application provides a long-term plan to sustain and continue the project, sustain one or more key components, or incorporate lessons learned into future projects.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Application provides an effective and/or creative plan to promote the project. (5 points)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0400dc91_0_83"/>
          <p:cNvSpPr txBox="1">
            <a:spLocks noGrp="1"/>
          </p:cNvSpPr>
          <p:nvPr>
            <p:ph type="title"/>
          </p:nvPr>
        </p:nvSpPr>
        <p:spPr>
          <a:xfrm>
            <a:off x="-278850" y="189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</a:t>
            </a:r>
            <a:endParaRPr/>
          </a:p>
        </p:txBody>
      </p:sp>
      <p:sp>
        <p:nvSpPr>
          <p:cNvPr id="163" name="Google Shape;163;g1530400dc91_0_83"/>
          <p:cNvSpPr txBox="1">
            <a:spLocks noGrp="1"/>
          </p:cNvSpPr>
          <p:nvPr>
            <p:ph type="body" idx="1"/>
          </p:nvPr>
        </p:nvSpPr>
        <p:spPr>
          <a:xfrm>
            <a:off x="1600500" y="10730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Evaluation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Evaluation plan is well aligned with the project goals and objectives.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Evaluation plan clearly indicates how to measure success and project outcomes.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Evaluation clearly explains types of data that would be collected, who will collect the data, methods of data collection (instruments/ tools and frequency of data collection) and analysis, and how project findings will be shared and used. (5 points)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4" name="Google Shape;164;g1530400dc91_0_83" descr="Fairness and Equity Considerations When Creating and Administering  Assessments: Part 2 | Edmentum Blog"/>
          <p:cNvPicPr preferRelativeResize="0"/>
          <p:nvPr/>
        </p:nvPicPr>
        <p:blipFill rotWithShape="1">
          <a:blip r:embed="rId3">
            <a:alphaModFix/>
          </a:blip>
          <a:srcRect l="14712"/>
          <a:stretch/>
        </p:blipFill>
        <p:spPr>
          <a:xfrm>
            <a:off x="6210900" y="0"/>
            <a:ext cx="2933100" cy="2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eaefc7750_0_20"/>
          <p:cNvSpPr txBox="1">
            <a:spLocks noGrp="1"/>
          </p:cNvSpPr>
          <p:nvPr>
            <p:ph type="body" idx="2"/>
          </p:nvPr>
        </p:nvSpPr>
        <p:spPr>
          <a:xfrm>
            <a:off x="4496400" y="10762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Application clearly explains qualifications (expertise and experience) of the project lead and the project staff.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Application clearly identifies and outlines roles and time commitment of the project lead, project staff, (and project partners, if needed).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Application provides information on institutional resources (e.g. equipment) and support to be utilized for the project. (5 points)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gfeaefc7750_0_20" descr="Network of people supporting a proj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51" y="1243013"/>
            <a:ext cx="3314573" cy="265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feaefc7750_0_20"/>
          <p:cNvSpPr txBox="1">
            <a:spLocks noGrp="1"/>
          </p:cNvSpPr>
          <p:nvPr>
            <p:ph type="title"/>
          </p:nvPr>
        </p:nvSpPr>
        <p:spPr>
          <a:xfrm>
            <a:off x="311700" y="28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Staff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262150" y="189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120" dirty="0"/>
              <a:t>Agenda</a:t>
            </a:r>
            <a:endParaRPr sz="3120" dirty="0"/>
          </a:p>
        </p:txBody>
      </p:sp>
      <p:sp>
        <p:nvSpPr>
          <p:cNvPr id="50" name="Google Shape;50;p2"/>
          <p:cNvSpPr txBox="1">
            <a:spLocks noGrp="1"/>
          </p:cNvSpPr>
          <p:nvPr>
            <p:ph type="body" idx="1"/>
          </p:nvPr>
        </p:nvSpPr>
        <p:spPr>
          <a:xfrm>
            <a:off x="605375" y="11821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Telling the Story</a:t>
            </a:r>
            <a:endParaRPr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Connect Your Research</a:t>
            </a:r>
            <a:endParaRPr sz="20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Logic Models</a:t>
            </a:r>
            <a:endParaRPr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SMART Goals</a:t>
            </a:r>
            <a:endParaRPr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Tying it All Together</a:t>
            </a:r>
            <a:endParaRPr sz="20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Evaluation Criteria</a:t>
            </a:r>
            <a:endParaRPr sz="20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Q&amp;A</a:t>
            </a:r>
            <a:endParaRPr/>
          </a:p>
        </p:txBody>
      </p:sp>
      <p:pic>
        <p:nvPicPr>
          <p:cNvPr id="51" name="Google Shape;51;p2" descr="Image of a book with Agenda as the book cover tit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838" y="1074438"/>
            <a:ext cx="4233924" cy="299461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eaefc7750_0_29"/>
          <p:cNvSpPr txBox="1">
            <a:spLocks noGrp="1"/>
          </p:cNvSpPr>
          <p:nvPr>
            <p:ph type="title"/>
          </p:nvPr>
        </p:nvSpPr>
        <p:spPr>
          <a:xfrm>
            <a:off x="311700" y="34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Budget</a:t>
            </a:r>
            <a:endParaRPr dirty="0"/>
          </a:p>
        </p:txBody>
      </p:sp>
      <p:sp>
        <p:nvSpPr>
          <p:cNvPr id="177" name="Google Shape;177;gfeaefc7750_0_29"/>
          <p:cNvSpPr txBox="1">
            <a:spLocks noGrp="1"/>
          </p:cNvSpPr>
          <p:nvPr>
            <p:ph type="body" idx="1"/>
          </p:nvPr>
        </p:nvSpPr>
        <p:spPr>
          <a:xfrm>
            <a:off x="324150" y="12921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Proposed budget is appropriate with a budget narrative that justifies expenses. (5 points)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Proposed budget includes only expenses that are allowable under the Regional Medical Library or Office and NIH regulations. (5 points) See NIH Regulations.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8" name="Google Shape;178;gfeaefc7750_0_29" descr="Cost required for Time, Equipment, and Qual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400" y="1593525"/>
            <a:ext cx="3260750" cy="195645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eaefc7750_0_37"/>
          <p:cNvSpPr txBox="1">
            <a:spLocks noGrp="1"/>
          </p:cNvSpPr>
          <p:nvPr>
            <p:ph type="title"/>
          </p:nvPr>
        </p:nvSpPr>
        <p:spPr>
          <a:xfrm>
            <a:off x="311700" y="28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Diversity, Equity, and Inclusion </a:t>
            </a:r>
            <a:endParaRPr/>
          </a:p>
        </p:txBody>
      </p:sp>
      <p:sp>
        <p:nvSpPr>
          <p:cNvPr id="184" name="Google Shape;184;gfeaefc7750_0_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Application identifies inequities and disparities and suggests appropriate approaches to enhance diversity, equity, and inclusion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*OR*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The target population of the project is underrepresented in biomedical research (UBR)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dk1"/>
                </a:solidFill>
              </a:rPr>
              <a:t>(5 points)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gfeaefc7750_0_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NIH-designated U.S. health disparity populations: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Blacks/African Americans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Hispanics/Latinos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American Indians/Alaska Natives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Asian Americans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Native Hawaiians and other Pacific Islanders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Socioeconomically disadvantaged populations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Underserved rural populations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Individuals with a physical or mental disability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Sexual and gender minorities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Individuals under 18 or over 65 </a:t>
            </a:r>
            <a:endParaRPr>
              <a:solidFill>
                <a:schemeClr val="dk1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Individuals with less than a high school degree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6dd35661f_0_0"/>
          <p:cNvSpPr txBox="1">
            <a:spLocks noGrp="1"/>
          </p:cNvSpPr>
          <p:nvPr>
            <p:ph type="title"/>
          </p:nvPr>
        </p:nvSpPr>
        <p:spPr>
          <a:xfrm>
            <a:off x="311700" y="28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Letters of </a:t>
            </a:r>
            <a:r>
              <a:rPr lang="en-US" i="1" dirty="0">
                <a:solidFill>
                  <a:srgbClr val="0000FF"/>
                </a:solidFill>
              </a:rPr>
              <a:t>Support</a:t>
            </a:r>
            <a:endParaRPr i="1" dirty="0">
              <a:solidFill>
                <a:srgbClr val="0000FF"/>
              </a:solidFill>
            </a:endParaRPr>
          </a:p>
        </p:txBody>
      </p:sp>
      <p:sp>
        <p:nvSpPr>
          <p:cNvPr id="191" name="Google Shape;191;g156dd35661f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Invite partner organizations and collaborators to write a letter of support for your project proposal.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dk1"/>
                </a:solidFill>
              </a:rPr>
              <a:t>Not</a:t>
            </a:r>
            <a:r>
              <a:rPr lang="en-US">
                <a:solidFill>
                  <a:schemeClr val="dk1"/>
                </a:solidFill>
              </a:rPr>
              <a:t> a general letter supporting the project.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Outline how they are specifically supporting the project proposal.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Share a draft in advance.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Combine all documentation together when uploading.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2" name="Google Shape;192;g156dd35661f_0_0" descr="Versioning for writing a Letter of Suppo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175" y="1194200"/>
            <a:ext cx="2575449" cy="33329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30400dc91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Part 4 of this Webinar Series: “Show”</a:t>
            </a:r>
            <a:endParaRPr sz="3600"/>
          </a:p>
        </p:txBody>
      </p:sp>
      <p:sp>
        <p:nvSpPr>
          <p:cNvPr id="198" name="Google Shape;198;g1530400dc91_0_1"/>
          <p:cNvSpPr txBox="1">
            <a:spLocks noGrp="1"/>
          </p:cNvSpPr>
          <p:nvPr>
            <p:ph type="body" idx="1"/>
          </p:nvPr>
        </p:nvSpPr>
        <p:spPr>
          <a:xfrm>
            <a:off x="324150" y="1525800"/>
            <a:ext cx="3999900" cy="27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October 11, 2022, 12 PM ET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Register: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https://nnlm.gov/training/schedule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Review Part 1 and 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Part 2 of this series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9" name="Google Shape;199;g1530400dc91_0_1"/>
          <p:cNvSpPr txBox="1">
            <a:spLocks noGrp="1"/>
          </p:cNvSpPr>
          <p:nvPr>
            <p:ph type="body" idx="2"/>
          </p:nvPr>
        </p:nvSpPr>
        <p:spPr>
          <a:xfrm>
            <a:off x="4819950" y="1687725"/>
            <a:ext cx="3999900" cy="3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Agenda</a:t>
            </a:r>
            <a:endParaRPr sz="20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Wrapping it Up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Evaluation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Reporting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Carrying it Forward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Q&amp;A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30400dc91_0_7"/>
          <p:cNvSpPr txBox="1"/>
          <p:nvPr/>
        </p:nvSpPr>
        <p:spPr>
          <a:xfrm>
            <a:off x="4955500" y="2045785"/>
            <a:ext cx="3886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Tony Nguyen​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Director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ttnguyen@hshsl.umaryland.edu</a:t>
            </a:r>
            <a:endParaRPr sz="2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https://calendly.com/ttnguyen-1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6" name="Google Shape;206;g1530400dc91_0_7"/>
          <p:cNvSpPr txBox="1"/>
          <p:nvPr/>
        </p:nvSpPr>
        <p:spPr>
          <a:xfrm>
            <a:off x="137400" y="2045775"/>
            <a:ext cx="4587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Nancy Patterson​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Outreach Librarian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npatters@hshsl.umaryland.edu</a:t>
            </a:r>
            <a:endParaRPr sz="2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https://www.calendly.com/nancy-nnlm</a:t>
            </a:r>
            <a:r>
              <a:rPr lang="en-US" sz="2000"/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4" name="Google Shape;204;g1530400dc91_0_7"/>
          <p:cNvSpPr txBox="1">
            <a:spLocks noGrp="1"/>
          </p:cNvSpPr>
          <p:nvPr>
            <p:ph type="title"/>
          </p:nvPr>
        </p:nvSpPr>
        <p:spPr>
          <a:xfrm>
            <a:off x="0" y="364925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Questions?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" descr="Newspapers with various news stori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" y="1366750"/>
            <a:ext cx="4527600" cy="241000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3"/>
          <p:cNvSpPr txBox="1">
            <a:spLocks noGrp="1"/>
          </p:cNvSpPr>
          <p:nvPr>
            <p:ph type="body" idx="2"/>
          </p:nvPr>
        </p:nvSpPr>
        <p:spPr>
          <a:xfrm>
            <a:off x="4819950" y="1287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Narrative reads like a story filled with facts and statistics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Make a compelling case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Share your approach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Draw in the peer reviewer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Balance between complete and concise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45025" y="284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120" dirty="0"/>
              <a:t>Telling the Story</a:t>
            </a:r>
            <a:endParaRPr sz="31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311700" y="85085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Connect Your Research and Data</a:t>
            </a:r>
            <a:endParaRPr/>
          </a:p>
        </p:txBody>
      </p:sp>
      <p:pic>
        <p:nvPicPr>
          <p:cNvPr id="64" name="Google Shape;64;p10" descr="Gears Images – Browse 1,357,144 Stock Photos, Vectors, and Video | Adobe 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0137" y="1692659"/>
            <a:ext cx="3923726" cy="260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30400dc91_0_95"/>
          <p:cNvSpPr txBox="1"/>
          <p:nvPr/>
        </p:nvSpPr>
        <p:spPr>
          <a:xfrm>
            <a:off x="3030031" y="3888954"/>
            <a:ext cx="33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https://nnlm.gov/nec/resources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1" name="Google Shape;71;g1530400dc91_0_95"/>
          <p:cNvSpPr txBox="1"/>
          <p:nvPr/>
        </p:nvSpPr>
        <p:spPr>
          <a:xfrm>
            <a:off x="2930487" y="1433124"/>
            <a:ext cx="53640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Evaluation Materials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Evaluation Design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Coming soon…</a:t>
            </a:r>
            <a:endParaRPr sz="20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Dissemination &amp; Impact Resources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&amp; Capacity Building Resources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for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Subawardees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1530400dc91_0_95" descr="..."/>
          <p:cNvPicPr preferRelativeResize="0"/>
          <p:nvPr/>
        </p:nvPicPr>
        <p:blipFill rotWithShape="1">
          <a:blip r:embed="rId6">
            <a:alphaModFix/>
          </a:blip>
          <a:srcRect l="40109" t="8035" r="39948" b="5750"/>
          <a:stretch/>
        </p:blipFill>
        <p:spPr>
          <a:xfrm>
            <a:off x="860561" y="1433124"/>
            <a:ext cx="1377000" cy="1979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69" name="Google Shape;69;g1530400dc91_0_95"/>
          <p:cNvSpPr txBox="1">
            <a:spLocks noGrp="1"/>
          </p:cNvSpPr>
          <p:nvPr>
            <p:ph type="title"/>
          </p:nvPr>
        </p:nvSpPr>
        <p:spPr>
          <a:xfrm>
            <a:off x="311700" y="2785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/>
              <a:t>NNLM National Evaluation Center: NEC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311700" y="478993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Logic Models</a:t>
            </a:r>
            <a:endParaRPr/>
          </a:p>
        </p:txBody>
      </p:sp>
      <p:pic>
        <p:nvPicPr>
          <p:cNvPr id="78" name="Google Shape;78;p5" descr="Creating a Visual Interactive Logic Mod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8759" y="1833620"/>
            <a:ext cx="2566482" cy="256648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6" descr="Logic Model Worksheet"/>
          <p:cNvPicPr preferRelativeResize="0"/>
          <p:nvPr/>
        </p:nvPicPr>
        <p:blipFill rotWithShape="1">
          <a:blip r:embed="rId3">
            <a:alphaModFix/>
          </a:blip>
          <a:srcRect l="17014" t="25059" r="16606" b="4471"/>
          <a:stretch/>
        </p:blipFill>
        <p:spPr>
          <a:xfrm>
            <a:off x="1228775" y="0"/>
            <a:ext cx="6763998" cy="45695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93BCE-1768-DC51-F8C3-4428BD38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27289" y="2150849"/>
            <a:ext cx="2816511" cy="841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Logic Model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/>
        </p:nvSpPr>
        <p:spPr>
          <a:xfrm rot="-5400000">
            <a:off x="6549900" y="2006100"/>
            <a:ext cx="481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https://nnlm.gov/nec/evaldesign/rural-health-pathway</a:t>
            </a:r>
            <a:r>
              <a:rPr lang="en-US" sz="1200"/>
              <a:t> </a:t>
            </a:r>
            <a:endParaRPr sz="1200"/>
          </a:p>
        </p:txBody>
      </p:sp>
      <p:pic>
        <p:nvPicPr>
          <p:cNvPr id="88" name="Google Shape;88;p7" descr="Example of a logic model worksheet filled out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0"/>
            <a:ext cx="83916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21BFA-8551-7079-51C4-2E1E96D9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60500"/>
            <a:ext cx="8520600" cy="841800"/>
          </a:xfrm>
        </p:spPr>
        <p:txBody>
          <a:bodyPr/>
          <a:lstStyle/>
          <a:p>
            <a:r>
              <a:rPr lang="en-US" dirty="0"/>
              <a:t>Logic Model Example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0" y="127850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SMART Goals</a:t>
            </a:r>
            <a:endParaRPr/>
          </a:p>
        </p:txBody>
      </p:sp>
      <p:pic>
        <p:nvPicPr>
          <p:cNvPr id="95" name="Google Shape;95;p8" descr="How to Write SMART Goals and Use Them at Work | Kazo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224" y="857252"/>
            <a:ext cx="3486374" cy="345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Macintosh PowerPoint</Application>
  <PresentationFormat>On-screen Show (16:9)</PresentationFormat>
  <Paragraphs>220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Corbel</vt:lpstr>
      <vt:lpstr>Arial</vt:lpstr>
      <vt:lpstr>Simple Light</vt:lpstr>
      <vt:lpstr>Writing and Submitting Your  NNLM Proposal for Region 1 Grants</vt:lpstr>
      <vt:lpstr>Agenda</vt:lpstr>
      <vt:lpstr>Telling the Story</vt:lpstr>
      <vt:lpstr>Connect Your Research and Data</vt:lpstr>
      <vt:lpstr>NNLM National Evaluation Center: NEC</vt:lpstr>
      <vt:lpstr>Logic Models</vt:lpstr>
      <vt:lpstr>Logic Model</vt:lpstr>
      <vt:lpstr>Logic Model Example</vt:lpstr>
      <vt:lpstr>SMART Goals</vt:lpstr>
      <vt:lpstr>SMART Goal Template</vt:lpstr>
      <vt:lpstr>SMART Goal Example</vt:lpstr>
      <vt:lpstr>Resources</vt:lpstr>
      <vt:lpstr>Tying It All Together</vt:lpstr>
      <vt:lpstr>Brainstorming Exercise</vt:lpstr>
      <vt:lpstr>Write to the Evaluation Criteria</vt:lpstr>
      <vt:lpstr>Significance</vt:lpstr>
      <vt:lpstr>Methodology/Approach Questions</vt:lpstr>
      <vt:lpstr>Evaluation</vt:lpstr>
      <vt:lpstr>Project Staff</vt:lpstr>
      <vt:lpstr>Budget</vt:lpstr>
      <vt:lpstr>Diversity, Equity, and Inclusion </vt:lpstr>
      <vt:lpstr>Letters of Support</vt:lpstr>
      <vt:lpstr>Part 4 of this Webinar Series: “Show”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and Submitting Your  NNLM Proposal for Region 1 Grants</dc:title>
  <dc:creator>Nancy Patterson</dc:creator>
  <cp:lastModifiedBy>Nguyen, Tony</cp:lastModifiedBy>
  <cp:revision>1</cp:revision>
  <dcterms:modified xsi:type="dcterms:W3CDTF">2022-10-06T16:08:54Z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0x01010050C145FB1248B341BCED66222DC33F37</vt:lpwstr>
  </property>
</Properties>
</file>