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 id="2147483993" r:id="rId2"/>
  </p:sldMasterIdLst>
  <p:notesMasterIdLst>
    <p:notesMasterId r:id="rId18"/>
  </p:notesMasterIdLst>
  <p:handoutMasterIdLst>
    <p:handoutMasterId r:id="rId19"/>
  </p:handoutMasterIdLst>
  <p:sldIdLst>
    <p:sldId id="310" r:id="rId3"/>
    <p:sldId id="313" r:id="rId4"/>
    <p:sldId id="303" r:id="rId5"/>
    <p:sldId id="316" r:id="rId6"/>
    <p:sldId id="314" r:id="rId7"/>
    <p:sldId id="319" r:id="rId8"/>
    <p:sldId id="320" r:id="rId9"/>
    <p:sldId id="317" r:id="rId10"/>
    <p:sldId id="325" r:id="rId11"/>
    <p:sldId id="321" r:id="rId12"/>
    <p:sldId id="324" r:id="rId13"/>
    <p:sldId id="298" r:id="rId14"/>
    <p:sldId id="323" r:id="rId15"/>
    <p:sldId id="315" r:id="rId16"/>
    <p:sldId id="322" r:id="rId17"/>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3A2"/>
    <a:srgbClr val="4263A4"/>
    <a:srgbClr val="415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6045" autoAdjust="0"/>
  </p:normalViewPr>
  <p:slideViewPr>
    <p:cSldViewPr snapToGrid="0">
      <p:cViewPr>
        <p:scale>
          <a:sx n="70" d="100"/>
          <a:sy n="70" d="100"/>
        </p:scale>
        <p:origin x="666" y="222"/>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887600-99D4-4779-8775-C6A4AB25E125}"/>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27B0B24-F0E7-41F3-9060-9CCB447E4D3F}"/>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C4487AA7-1ECF-44B4-9411-B4CE51010D23}" type="datetimeFigureOut">
              <a:rPr lang="en-US"/>
              <a:pPr>
                <a:defRPr/>
              </a:pPr>
              <a:t>5/21/2020</a:t>
            </a:fld>
            <a:endParaRPr lang="en-US"/>
          </a:p>
        </p:txBody>
      </p:sp>
      <p:sp>
        <p:nvSpPr>
          <p:cNvPr id="4" name="Footer Placeholder 3">
            <a:extLst>
              <a:ext uri="{FF2B5EF4-FFF2-40B4-BE49-F238E27FC236}">
                <a16:creationId xmlns:a16="http://schemas.microsoft.com/office/drawing/2014/main" id="{6B3BE9CF-7AD8-4186-A95F-8DB2DCD4A484}"/>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50DB54A6-8905-49A2-B84E-F79EDE3455AE}"/>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21A445A3-FA56-4472-9AF7-D5527EE7A9B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598BC1-B6B2-471D-BFD2-06F7B12E0175}"/>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D847A91-53B5-44FB-A413-86FE109EA38F}"/>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22E9E8EB-89B8-4E33-8DCD-6A44677A89E9}" type="datetimeFigureOut">
              <a:rPr lang="en-US"/>
              <a:pPr>
                <a:defRPr/>
              </a:pPr>
              <a:t>5/21/2020</a:t>
            </a:fld>
            <a:endParaRPr lang="en-US"/>
          </a:p>
        </p:txBody>
      </p:sp>
      <p:sp>
        <p:nvSpPr>
          <p:cNvPr id="4" name="Slide Image Placeholder 3">
            <a:extLst>
              <a:ext uri="{FF2B5EF4-FFF2-40B4-BE49-F238E27FC236}">
                <a16:creationId xmlns:a16="http://schemas.microsoft.com/office/drawing/2014/main" id="{CC5E7CA5-AF9E-45BE-93F9-FC660A6F4856}"/>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a:p>
        </p:txBody>
      </p:sp>
      <p:sp>
        <p:nvSpPr>
          <p:cNvPr id="5" name="Notes Placeholder 4">
            <a:extLst>
              <a:ext uri="{FF2B5EF4-FFF2-40B4-BE49-F238E27FC236}">
                <a16:creationId xmlns:a16="http://schemas.microsoft.com/office/drawing/2014/main" id="{0A10ED92-4AA4-49D0-9F3B-4F165E5614EC}"/>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EBE6A3A-1D71-4283-937E-CECD38BB6E32}"/>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AC587BA-DCCC-4992-926D-1BB04636BFD5}"/>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3937FDE0-61C7-48EB-AFCF-96DB1DCCBD3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A7C2F5-A70A-4CCF-8C08-C0E9B9295DD4}" type="slidenum">
              <a:rPr lang="en-US" altLang="en-US" smtClean="0"/>
              <a:pPr fontAlgn="base">
                <a:spcBef>
                  <a:spcPct val="0"/>
                </a:spcBef>
                <a:spcAft>
                  <a:spcPct val="0"/>
                </a:spcAft>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thing to consider around developing cultural humility is the 5R’s. This was developed as a tool for clinicians to engage in brief reflections through their day</a:t>
            </a:r>
            <a:r>
              <a:rPr lang="en-US" baseline="30000" dirty="0" smtClean="0"/>
              <a:t>10</a:t>
            </a:r>
            <a:r>
              <a:rPr lang="en-US" baseline="0" dirty="0" smtClean="0"/>
              <a:t>. Each “R” is associated with an action that equates to the process of cultural humility and, here, you can see a question that a person could ask themselves associated with each “R”</a:t>
            </a:r>
            <a:r>
              <a:rPr lang="en-US" baseline="30000" dirty="0" smtClean="0"/>
              <a:t>10</a:t>
            </a:r>
            <a:r>
              <a:rPr lang="en-US" baseline="0" dirty="0" smtClean="0"/>
              <a:t>. Reflection has been mentioned several times already, but the question here is, “what did I learn from each person in that encounter?”</a:t>
            </a:r>
            <a:r>
              <a:rPr lang="en-US" baseline="30000" dirty="0" smtClean="0"/>
              <a:t>10</a:t>
            </a:r>
            <a:r>
              <a:rPr lang="en-US" baseline="0" dirty="0" smtClean="0"/>
              <a:t>. Respect is second, and while most of us probably already strive to do this, the intention of including this is because situations can sometimes get difficult</a:t>
            </a:r>
            <a:r>
              <a:rPr lang="en-US" baseline="30000" dirty="0" smtClean="0"/>
              <a:t>10</a:t>
            </a:r>
            <a:r>
              <a:rPr lang="en-US" baseline="0" dirty="0" smtClean="0"/>
              <a:t>. Respect includes engaging patients in their care and ensuring they understand</a:t>
            </a:r>
            <a:r>
              <a:rPr lang="en-US" baseline="30000" dirty="0" smtClean="0"/>
              <a:t>10</a:t>
            </a:r>
            <a:r>
              <a:rPr lang="en-US" baseline="0" dirty="0" smtClean="0"/>
              <a:t>. Regard in this context refers to avoiding unconscious bias</a:t>
            </a:r>
            <a:r>
              <a:rPr lang="en-US" baseline="30000" dirty="0" smtClean="0"/>
              <a:t>10</a:t>
            </a:r>
            <a:r>
              <a:rPr lang="en-US" baseline="0" dirty="0" smtClean="0"/>
              <a:t>. As we have discussed, it is common to be in a hurry in settings where we work and this rush can allow bias to creep in. Regard refers to valuing a patient for who they are, including their values</a:t>
            </a:r>
            <a:r>
              <a:rPr lang="en-US" baseline="30000" dirty="0" smtClean="0"/>
              <a:t>10</a:t>
            </a:r>
            <a:r>
              <a:rPr lang="en-US" baseline="0" dirty="0" smtClean="0"/>
              <a:t>. Relevance refers to understanding the need for cultural humility in interactions with patients to balance power differences</a:t>
            </a:r>
            <a:r>
              <a:rPr lang="en-US" baseline="30000" dirty="0" smtClean="0"/>
              <a:t>10</a:t>
            </a:r>
            <a:r>
              <a:rPr lang="en-US" baseline="0" dirty="0" smtClean="0"/>
              <a:t>. Finally, Resiliency. This refers to taking care of ourselves</a:t>
            </a:r>
            <a:r>
              <a:rPr lang="en-US" baseline="30000" dirty="0" smtClean="0"/>
              <a:t>10</a:t>
            </a:r>
            <a:r>
              <a:rPr lang="en-US" baseline="0" dirty="0" smtClean="0"/>
              <a:t>. It’s easy to start feeling burn out during the day and resiliency is about being compassionate to ourselves when feeling emotionally exhausted</a:t>
            </a:r>
            <a:r>
              <a:rPr lang="en-US" baseline="30000" dirty="0" smtClean="0"/>
              <a:t>10</a:t>
            </a:r>
            <a:r>
              <a:rPr lang="en-US" baseline="0" dirty="0" smtClean="0"/>
              <a:t>. It is worth nothing, however, that using practices that improve communication not only increase patient connection, but reduce the risk of feeling burned out</a:t>
            </a:r>
            <a:r>
              <a:rPr lang="en-US" baseline="30000" dirty="0" smtClean="0"/>
              <a:t>10</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10</a:t>
            </a:fld>
            <a:endParaRPr lang="en-US"/>
          </a:p>
        </p:txBody>
      </p:sp>
    </p:spTree>
    <p:extLst>
      <p:ext uri="{BB962C8B-B14F-4D97-AF65-F5344CB8AC3E}">
        <p14:creationId xmlns:p14="http://schemas.microsoft.com/office/powerpoint/2010/main" val="130932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talked</a:t>
            </a:r>
            <a:r>
              <a:rPr lang="en-US" baseline="0" dirty="0" smtClean="0"/>
              <a:t> about how cultural humility is a lifelong learning process, so this being our last module doesn’t meant that you know everything there is to know. For self-paced learning on this topic, you can sign up for this series of courses from the National Network of Libraries of Medicine that focus on working with diverse communities. I can send you the link to the registration page for these on-demand trainings </a:t>
            </a:r>
            <a:r>
              <a:rPr lang="en-US" b="1" baseline="0" dirty="0" smtClean="0"/>
              <a:t>[NOTE TO FACILITATOR: only say this if you plan to send e-mail follow up #4]</a:t>
            </a:r>
            <a:endParaRPr lang="en-US" b="1"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11</a:t>
            </a:fld>
            <a:endParaRPr lang="en-US"/>
          </a:p>
        </p:txBody>
      </p:sp>
    </p:spTree>
    <p:extLst>
      <p:ext uri="{BB962C8B-B14F-4D97-AF65-F5344CB8AC3E}">
        <p14:creationId xmlns:p14="http://schemas.microsoft.com/office/powerpoint/2010/main" val="3097475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dirty="0" smtClean="0">
              <a:solidFill>
                <a:srgbClr val="FF0000"/>
              </a:solidFill>
            </a:endParaRPr>
          </a:p>
        </p:txBody>
      </p:sp>
      <p:sp>
        <p:nvSpPr>
          <p:cNvPr id="184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3AB429-67C6-4C8E-99AB-B8C5FC059DAD}" type="slidenum">
              <a:rPr lang="en-US" altLang="en-US" smtClean="0"/>
              <a:pPr fontAlgn="base">
                <a:spcBef>
                  <a:spcPct val="0"/>
                </a:spcBef>
                <a:spcAft>
                  <a:spcPct val="0"/>
                </a:spcAft>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TO FACILITATOR: if you choose not to have participants complete the knowledge assessment questions, delete this slide.]</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0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14</a:t>
            </a:fld>
            <a:endParaRPr lang="en-US"/>
          </a:p>
        </p:txBody>
      </p:sp>
    </p:spTree>
    <p:extLst>
      <p:ext uri="{BB962C8B-B14F-4D97-AF65-F5344CB8AC3E}">
        <p14:creationId xmlns:p14="http://schemas.microsoft.com/office/powerpoint/2010/main" val="30791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Read the material on the slide) Then ask, who is willing to share some ideas on how to learn from clients and patients what they have determined are the most important aspects of their culture. (There are no wrong answers. If no one volunteers, say that asking questions and listening are probably the most effective ways to learn. (Don’t spend more than a minute on this discussion) </a:t>
            </a:r>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02D2C1F-2531-48E9-898D-A6D18617DADC}" type="slidenum">
              <a:rPr lang="en-US" altLang="en-US" smtClean="0"/>
              <a:pPr fontAlgn="base">
                <a:spcBef>
                  <a:spcPct val="0"/>
                </a:spcBef>
                <a:spcAft>
                  <a:spcPct val="0"/>
                </a:spcAft>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Read the material on the slide) </a:t>
            </a:r>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593871-4127-4C68-91EE-4D530A3EA7F4}" type="slidenum">
              <a:rPr lang="en-US" altLang="en-US" smtClean="0"/>
              <a:pPr fontAlgn="base">
                <a:spcBef>
                  <a:spcPct val="0"/>
                </a:spcBef>
                <a:spcAft>
                  <a:spcPct val="0"/>
                </a:spcAft>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 is the final session in the training modules on cultural humility, but remember, the idea of cultural humility means that it is an ongoing process, there is no completion score today where you finish a training and no longer think about some of the concepts we have been discussing. That is why the objective of our final module is to begin the process of lifelong learning. You may have thought of this since the take home point asked you to consider how you currently engage in self-reflection. This isn’t an easy process, which is why the session today begins with this statement from the last module: “Cultural humility challenges us to ask difficult questions instead of reducing our clients to a set of norms we have learned in a training course about ‘difference’”</a:t>
            </a:r>
            <a:r>
              <a:rPr lang="en-US" baseline="30000" dirty="0" smtClean="0"/>
              <a:t>1</a:t>
            </a:r>
            <a:r>
              <a:rPr lang="en-US" baseline="0" dirty="0" smtClean="0"/>
              <a:t>. It’s hard to ask ourselves difficult questions, but necessary to move forward in the process of cultural humility. </a:t>
            </a:r>
            <a:endParaRPr lang="en-US" baseline="30000" dirty="0" smtClean="0"/>
          </a:p>
          <a:p>
            <a:endParaRPr lang="en-US" dirty="0"/>
          </a:p>
        </p:txBody>
      </p:sp>
      <p:sp>
        <p:nvSpPr>
          <p:cNvPr id="4" name="Slide Number Placeholder 3"/>
          <p:cNvSpPr>
            <a:spLocks noGrp="1"/>
          </p:cNvSpPr>
          <p:nvPr>
            <p:ph type="sldNum" sz="quarter" idx="10"/>
          </p:nvPr>
        </p:nvSpPr>
        <p:spPr/>
        <p:txBody>
          <a:bodyPr/>
          <a:lstStyle/>
          <a:p>
            <a:pPr>
              <a:defRPr/>
            </a:pPr>
            <a:fld id="{5CED621E-1F95-4120-90E5-1673B3EDF177}" type="slidenum">
              <a:rPr lang="en-US" smtClean="0"/>
              <a:pPr>
                <a:defRPr/>
              </a:pPr>
              <a:t>4</a:t>
            </a:fld>
            <a:endParaRPr lang="en-US" dirty="0"/>
          </a:p>
        </p:txBody>
      </p:sp>
    </p:spTree>
    <p:extLst>
      <p:ext uri="{BB962C8B-B14F-4D97-AF65-F5344CB8AC3E}">
        <p14:creationId xmlns:p14="http://schemas.microsoft.com/office/powerpoint/2010/main" val="293351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continuously develop cultural humility is through reflection.</a:t>
            </a:r>
            <a:r>
              <a:rPr lang="en-US" baseline="30000" dirty="0" smtClean="0"/>
              <a:t>2</a:t>
            </a:r>
            <a:r>
              <a:rPr lang="en-US" dirty="0" smtClean="0"/>
              <a:t> This has been discussed through the other modules, but it is important that we understand how our own views of the world may guide our actions.</a:t>
            </a:r>
            <a:r>
              <a:rPr lang="en-US" baseline="30000" dirty="0" smtClean="0"/>
              <a:t>2</a:t>
            </a:r>
            <a:r>
              <a:rPr lang="en-US" dirty="0" smtClean="0"/>
              <a:t> Reflecting of person involves looking at everything from race, gender, and religion that were included on the power and privilege wheel to things like family experiences, where you grew up, your relationships, and peer influences</a:t>
            </a:r>
            <a:r>
              <a:rPr lang="en-US" baseline="30000" dirty="0" smtClean="0"/>
              <a:t>1</a:t>
            </a:r>
            <a:r>
              <a:rPr lang="en-US" dirty="0" smtClean="0"/>
              <a:t>. These all work together to influence who you are and are important to reflect upon.</a:t>
            </a:r>
            <a:r>
              <a:rPr lang="en-US" baseline="30000" dirty="0" smtClean="0"/>
              <a:t>2</a:t>
            </a:r>
            <a:r>
              <a:rPr lang="en-US" dirty="0" smtClean="0"/>
              <a:t> Reflection of profession relates back to the fact that healthcare itself is a type of culture to which patients will not belong, unless you treat another provider.</a:t>
            </a:r>
            <a:r>
              <a:rPr lang="en-US" baseline="30000" dirty="0" smtClean="0"/>
              <a:t>2</a:t>
            </a:r>
            <a:r>
              <a:rPr lang="en-US" dirty="0" smtClean="0"/>
              <a:t> When a patient doesn't belong to this culture, they might not understand certain language, values and practices associated with the culture of healthcare</a:t>
            </a:r>
            <a:r>
              <a:rPr lang="en-US" baseline="30000" dirty="0" smtClean="0"/>
              <a:t>2</a:t>
            </a:r>
            <a:r>
              <a:rPr lang="en-US" dirty="0" smtClean="0"/>
              <a:t>. Reflection is an important strategy to engage in as part of an ongoing cultural humility journey.</a:t>
            </a:r>
            <a:r>
              <a:rPr lang="en-US" strike="noStrike" baseline="30000" dirty="0" smtClean="0"/>
              <a:t>3</a:t>
            </a:r>
            <a:r>
              <a:rPr lang="en-US" dirty="0" smtClean="0"/>
              <a:t> Remember</a:t>
            </a:r>
            <a:r>
              <a:rPr lang="en-US" baseline="0" dirty="0" smtClean="0"/>
              <a:t> that culture can change over time</a:t>
            </a:r>
            <a:r>
              <a:rPr lang="en-US" baseline="30000" dirty="0" smtClean="0"/>
              <a:t>5,9</a:t>
            </a:r>
            <a:r>
              <a:rPr lang="en-US" baseline="0" dirty="0" smtClean="0"/>
              <a:t>, including yours, so doing this once and checking it off your to do list is not within the spirit of cultural humility. </a:t>
            </a:r>
            <a:endParaRPr lang="en-US"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5</a:t>
            </a:fld>
            <a:endParaRPr lang="en-US"/>
          </a:p>
        </p:txBody>
      </p:sp>
    </p:spTree>
    <p:extLst>
      <p:ext uri="{BB962C8B-B14F-4D97-AF65-F5344CB8AC3E}">
        <p14:creationId xmlns:p14="http://schemas.microsoft.com/office/powerpoint/2010/main" val="87160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part of cultural humility is building relationships with patients themselves</a:t>
            </a:r>
            <a:r>
              <a:rPr lang="en-US" baseline="30000" dirty="0" smtClean="0"/>
              <a:t>2,3</a:t>
            </a:r>
            <a:r>
              <a:rPr lang="en-US" dirty="0" smtClean="0"/>
              <a:t>. Many of you</a:t>
            </a:r>
            <a:r>
              <a:rPr lang="en-US" baseline="0" dirty="0" smtClean="0"/>
              <a:t> likely already do this, but it is still </a:t>
            </a:r>
            <a:r>
              <a:rPr lang="en-US" baseline="0" smtClean="0"/>
              <a:t>worth noting </a:t>
            </a:r>
            <a:r>
              <a:rPr lang="en-US" baseline="0" dirty="0" smtClean="0"/>
              <a:t>in the context of cultural humility. </a:t>
            </a:r>
            <a:r>
              <a:rPr lang="en-US" dirty="0" smtClean="0"/>
              <a:t>Understanding someone else's values and cultures can help us see and interact in the "space between" our own values and those of our patients</a:t>
            </a:r>
            <a:r>
              <a:rPr lang="en-US" baseline="30000" dirty="0" smtClean="0"/>
              <a:t>3</a:t>
            </a:r>
            <a:r>
              <a:rPr lang="en-US" dirty="0" smtClean="0"/>
              <a:t>. Finding out more about someone's values could involve the Kleinman Explanatory Model</a:t>
            </a:r>
            <a:r>
              <a:rPr lang="en-US" baseline="30000" dirty="0" smtClean="0"/>
              <a:t>5</a:t>
            </a:r>
            <a:r>
              <a:rPr lang="en-US" dirty="0" smtClean="0"/>
              <a:t>, some of the motivational interviewing techniques included in a different section of this training, or other methods that you may already employ. </a:t>
            </a:r>
            <a:r>
              <a:rPr lang="en-US" b="1" dirty="0" smtClean="0"/>
              <a:t>[Note</a:t>
            </a:r>
            <a:r>
              <a:rPr lang="en-US" b="1" baseline="0" dirty="0" smtClean="0"/>
              <a:t> to Facilitator: If you would like, you can ask your group to share how they build relationships with patients]</a:t>
            </a:r>
            <a:endParaRPr lang="en-US" b="1"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6</a:t>
            </a:fld>
            <a:endParaRPr lang="en-US"/>
          </a:p>
        </p:txBody>
      </p:sp>
    </p:spTree>
    <p:extLst>
      <p:ext uri="{BB962C8B-B14F-4D97-AF65-F5344CB8AC3E}">
        <p14:creationId xmlns:p14="http://schemas.microsoft.com/office/powerpoint/2010/main" val="1648169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consideration when it comes to cultural humility is being aware of the past and the present2.</a:t>
            </a:r>
            <a:r>
              <a:rPr lang="en-US" baseline="0" dirty="0" smtClean="0"/>
              <a:t> Dr. Camara Jones has the a-historical culture in America as one of the barriers to health equity6. She says that this means that we don’t always connect our country’s history of racism with present inequalities- we instead assume that disparities and other advantages and disadvantages we see in society are “happenstance”6. This idea of being a-historical also means that we assume our current structures and systems cannot be changed- we take them as a given6. We have, as you all know, a history in our country of slavery, racism and segregation that have contributed to health disparities, and recognizing these is important2. this history can be a source of mistrust in current systems, including healthcare, that has only been exacerbated by lack of true cultural understanding and a need for better patient-provider communication2. However, it is important to remember that not every member of a vulnerable or minority population will have mistrust of the healthcare system2 and that not every healthcare provider has poor communication skills and/or lacks cultural humility. However, recognizing our past and avoiding a-historical thinking can help with the understanding of our current patients. </a:t>
            </a:r>
          </a:p>
          <a:p>
            <a:endParaRPr lang="en-US" baseline="0" dirty="0" smtClean="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7</a:t>
            </a:fld>
            <a:endParaRPr lang="en-US"/>
          </a:p>
        </p:txBody>
      </p:sp>
    </p:spTree>
    <p:extLst>
      <p:ext uri="{BB962C8B-B14F-4D97-AF65-F5344CB8AC3E}">
        <p14:creationId xmlns:p14="http://schemas.microsoft.com/office/powerpoint/2010/main" val="191472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Facilitator:</a:t>
            </a:r>
            <a:r>
              <a:rPr lang="en-US" b="1" baseline="0" dirty="0" smtClean="0"/>
              <a:t> if you would like, before you go into the information here, you can ask the group to share any experiences they have had with mindfulness, perhaps for stress relief or relaxation] </a:t>
            </a:r>
            <a:r>
              <a:rPr lang="en-US" b="0" baseline="0" dirty="0" smtClean="0"/>
              <a:t>For those of you who are not familiar with mindfulness, it is a practice of being in the present moment</a:t>
            </a:r>
            <a:r>
              <a:rPr lang="en-US" b="0" baseline="30000" dirty="0" smtClean="0"/>
              <a:t>2</a:t>
            </a:r>
            <a:r>
              <a:rPr lang="en-US" b="0" baseline="0" dirty="0" smtClean="0"/>
              <a:t>. You might be surprised to hear it presented here, because mindfulness is typically discussed in a stress management type of setting. However, it also has a role in cultural humility</a:t>
            </a:r>
            <a:r>
              <a:rPr lang="en-US" b="0" baseline="30000" dirty="0" smtClean="0"/>
              <a:t>2</a:t>
            </a:r>
            <a:r>
              <a:rPr lang="en-US" b="0" baseline="0" dirty="0" smtClean="0"/>
              <a:t>. </a:t>
            </a:r>
            <a:r>
              <a:rPr lang="en-US" b="0" i="0" baseline="0" dirty="0" smtClean="0"/>
              <a:t>If you remember, in a previous module we discussed that implicit bias is more likely to take hold when someone is feeling stressed or multi-tasking.</a:t>
            </a:r>
            <a:r>
              <a:rPr lang="en-US" b="0" i="0" baseline="30000" dirty="0" smtClean="0"/>
              <a:t>7,8</a:t>
            </a:r>
            <a:r>
              <a:rPr lang="en-US" b="0" i="0" baseline="0" dirty="0" smtClean="0"/>
              <a:t> Mindfulness can be described in this context as looking at our circumstances without a filter to better see what is really happening and responding appropriately</a:t>
            </a:r>
            <a:r>
              <a:rPr lang="en-US" b="0" i="0" baseline="30000" dirty="0" smtClean="0"/>
              <a:t>2</a:t>
            </a:r>
            <a:r>
              <a:rPr lang="en-US" b="0" i="0" baseline="0" dirty="0" smtClean="0"/>
              <a:t>. Because mindfulness can take someone out of auto-pilot, it can be help them acknowledge their attitudes or biases as they go through their day and consider how they might be affecting others</a:t>
            </a:r>
            <a:r>
              <a:rPr lang="en-US" b="0" i="0" baseline="30000" dirty="0" smtClean="0"/>
              <a:t>2</a:t>
            </a:r>
            <a:r>
              <a:rPr lang="en-US" b="0" i="0" baseline="0" dirty="0" smtClean="0"/>
              <a:t>. </a:t>
            </a:r>
            <a:endParaRPr lang="en-US" b="1" i="0"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8</a:t>
            </a:fld>
            <a:endParaRPr lang="en-US"/>
          </a:p>
        </p:txBody>
      </p:sp>
    </p:spTree>
    <p:extLst>
      <p:ext uri="{BB962C8B-B14F-4D97-AF65-F5344CB8AC3E}">
        <p14:creationId xmlns:p14="http://schemas.microsoft.com/office/powerpoint/2010/main" val="258061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baseline="0" dirty="0" smtClean="0"/>
              <a:t>Just like cultural humility, being more mindful is a learned process. There are a lot of guides out there about how to be more mindful, including some quick reads linked on the </a:t>
            </a:r>
            <a:r>
              <a:rPr lang="en-US" b="0" dirty="0" smtClean="0"/>
              <a:t>How to Improve Mental Health </a:t>
            </a:r>
            <a:r>
              <a:rPr lang="en-US" b="0" i="0" baseline="0" dirty="0" smtClean="0"/>
              <a:t>topic page in MedlinePlus. I can send you the link to this page in a follow up e-mail </a:t>
            </a:r>
            <a:r>
              <a:rPr lang="en-US" b="1" i="0" baseline="0" dirty="0" smtClean="0"/>
              <a:t>[Note to Facilitator: only say this if you plan to send </a:t>
            </a:r>
            <a:r>
              <a:rPr lang="en-US" b="1" i="0" baseline="0" smtClean="0"/>
              <a:t>e-mail #4].</a:t>
            </a:r>
            <a:endParaRPr lang="en-US" dirty="0"/>
          </a:p>
        </p:txBody>
      </p:sp>
      <p:sp>
        <p:nvSpPr>
          <p:cNvPr id="4" name="Slide Number Placeholder 3"/>
          <p:cNvSpPr>
            <a:spLocks noGrp="1"/>
          </p:cNvSpPr>
          <p:nvPr>
            <p:ph type="sldNum" sz="quarter" idx="10"/>
          </p:nvPr>
        </p:nvSpPr>
        <p:spPr/>
        <p:txBody>
          <a:bodyPr/>
          <a:lstStyle/>
          <a:p>
            <a:pPr>
              <a:defRPr/>
            </a:pPr>
            <a:fld id="{3937FDE0-61C7-48EB-AFCF-96DB1DCCBD35}" type="slidenum">
              <a:rPr lang="en-US" smtClean="0"/>
              <a:pPr>
                <a:defRPr/>
              </a:pPr>
              <a:t>9</a:t>
            </a:fld>
            <a:endParaRPr lang="en-US"/>
          </a:p>
        </p:txBody>
      </p:sp>
    </p:spTree>
    <p:extLst>
      <p:ext uri="{BB962C8B-B14F-4D97-AF65-F5344CB8AC3E}">
        <p14:creationId xmlns:p14="http://schemas.microsoft.com/office/powerpoint/2010/main" val="2153781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1391367D-7B15-4F57-9761-5475EDA47E9D}"/>
              </a:ext>
            </a:extLst>
          </p:cNvPr>
          <p:cNvSpPr>
            <a:spLocks noGrp="1"/>
          </p:cNvSpPr>
          <p:nvPr>
            <p:ph type="dt" sz="half" idx="10"/>
          </p:nvPr>
        </p:nvSpPr>
        <p:spPr/>
        <p:txBody>
          <a:bodyPr/>
          <a:lstStyle>
            <a:lvl1pPr>
              <a:defRPr/>
            </a:lvl1pPr>
          </a:lstStyle>
          <a:p>
            <a:pPr>
              <a:defRPr/>
            </a:pPr>
            <a:fld id="{77C55DF2-F60C-41AC-9406-116F305AD091}" type="datetime1">
              <a:rPr lang="en-US"/>
              <a:pPr>
                <a:defRPr/>
              </a:pPr>
              <a:t>5/21/2020</a:t>
            </a:fld>
            <a:endParaRPr lang="en-US"/>
          </a:p>
        </p:txBody>
      </p:sp>
      <p:sp>
        <p:nvSpPr>
          <p:cNvPr id="6" name="Footer Placeholder 4">
            <a:extLst>
              <a:ext uri="{FF2B5EF4-FFF2-40B4-BE49-F238E27FC236}">
                <a16:creationId xmlns:a16="http://schemas.microsoft.com/office/drawing/2014/main" id="{3418B74B-7179-41DA-B17A-2231F19A963E}"/>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4EE49FB3-EE16-48F7-BA1B-517A778E7894}"/>
              </a:ext>
            </a:extLst>
          </p:cNvPr>
          <p:cNvSpPr>
            <a:spLocks noGrp="1"/>
          </p:cNvSpPr>
          <p:nvPr>
            <p:ph type="sldNum" sz="quarter" idx="12"/>
          </p:nvPr>
        </p:nvSpPr>
        <p:spPr/>
        <p:txBody>
          <a:bodyPr/>
          <a:lstStyle>
            <a:lvl1pPr>
              <a:defRPr/>
            </a:lvl1pPr>
          </a:lstStyle>
          <a:p>
            <a:pPr>
              <a:defRPr/>
            </a:pPr>
            <a:fld id="{EC2B8539-F8E9-4DCB-B9DE-205E82B32C69}" type="slidenum">
              <a:rPr lang="en-US"/>
              <a:pPr>
                <a:defRPr/>
              </a:pPr>
              <a:t>‹#›</a:t>
            </a:fld>
            <a:endParaRPr lang="en-US"/>
          </a:p>
        </p:txBody>
      </p:sp>
    </p:spTree>
    <p:extLst>
      <p:ext uri="{BB962C8B-B14F-4D97-AF65-F5344CB8AC3E}">
        <p14:creationId xmlns:p14="http://schemas.microsoft.com/office/powerpoint/2010/main" val="288944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639BC8F3-9561-411E-9682-03C99A396896}" type="datetime1">
              <a:rPr lang="en-US"/>
              <a:pPr>
                <a:defRPr/>
              </a:pPr>
              <a:t>5/21/2020</a:t>
            </a:fld>
            <a:endParaRPr lang="en-US"/>
          </a:p>
        </p:txBody>
      </p:sp>
      <p:sp>
        <p:nvSpPr>
          <p:cNvPr id="5"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A0BEEF17-19FD-4841-81A7-D11DA23C8C95}" type="slidenum">
              <a:rPr lang="en-US"/>
              <a:pPr>
                <a:defRPr/>
              </a:pPr>
              <a:t>‹#›</a:t>
            </a:fld>
            <a:endParaRPr lang="en-US"/>
          </a:p>
        </p:txBody>
      </p:sp>
    </p:spTree>
    <p:extLst>
      <p:ext uri="{BB962C8B-B14F-4D97-AF65-F5344CB8AC3E}">
        <p14:creationId xmlns:p14="http://schemas.microsoft.com/office/powerpoint/2010/main" val="227049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DD9ED783-364B-4C87-8BE5-8D750FF934D1}" type="datetime1">
              <a:rPr lang="en-US"/>
              <a:pPr>
                <a:defRPr/>
              </a:pPr>
              <a:t>5/21/2020</a:t>
            </a:fld>
            <a:endParaRPr lang="en-US"/>
          </a:p>
        </p:txBody>
      </p:sp>
      <p:sp>
        <p:nvSpPr>
          <p:cNvPr id="5"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43A61885-1310-415A-8071-930E513C808E}" type="slidenum">
              <a:rPr lang="en-US"/>
              <a:pPr>
                <a:defRPr/>
              </a:pPr>
              <a:t>‹#›</a:t>
            </a:fld>
            <a:endParaRPr lang="en-US"/>
          </a:p>
        </p:txBody>
      </p:sp>
    </p:spTree>
    <p:extLst>
      <p:ext uri="{BB962C8B-B14F-4D97-AF65-F5344CB8AC3E}">
        <p14:creationId xmlns:p14="http://schemas.microsoft.com/office/powerpoint/2010/main" val="277843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09361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8774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60714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5/21/2020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32245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5/21/2020</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655868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5/21/2020</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568052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5/21/2020</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7606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5/21/2020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52075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8CA5D1EB-4DCE-424F-801F-2CA642165400}" type="datetime1">
              <a:rPr lang="en-US"/>
              <a:pPr>
                <a:defRPr/>
              </a:pPr>
              <a:t>5/21/2020</a:t>
            </a:fld>
            <a:endParaRPr lang="en-US"/>
          </a:p>
        </p:txBody>
      </p:sp>
      <p:sp>
        <p:nvSpPr>
          <p:cNvPr id="5"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BDF361D1-9038-4CBF-B7D8-C103E25B8E45}" type="slidenum">
              <a:rPr lang="en-US"/>
              <a:pPr>
                <a:defRPr/>
              </a:pPr>
              <a:t>‹#›</a:t>
            </a:fld>
            <a:endParaRPr lang="en-US"/>
          </a:p>
        </p:txBody>
      </p:sp>
    </p:spTree>
    <p:extLst>
      <p:ext uri="{BB962C8B-B14F-4D97-AF65-F5344CB8AC3E}">
        <p14:creationId xmlns:p14="http://schemas.microsoft.com/office/powerpoint/2010/main" val="3673067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5/21/2020</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87468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96404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5/21/2020</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74813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6AD3DDEE-6800-4B7C-8068-176CAB07EA0A}" type="datetime1">
              <a:rPr lang="en-US"/>
              <a:pPr>
                <a:defRPr/>
              </a:pPr>
              <a:t>5/21/2020</a:t>
            </a:fld>
            <a:endParaRPr lang="en-US"/>
          </a:p>
        </p:txBody>
      </p:sp>
      <p:sp>
        <p:nvSpPr>
          <p:cNvPr id="5"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BF23FE42-3142-4B22-9BCF-AF5D72DC7AF2}" type="slidenum">
              <a:rPr lang="en-US"/>
              <a:pPr>
                <a:defRPr/>
              </a:pPr>
              <a:t>‹#›</a:t>
            </a:fld>
            <a:endParaRPr lang="en-US"/>
          </a:p>
        </p:txBody>
      </p:sp>
    </p:spTree>
    <p:extLst>
      <p:ext uri="{BB962C8B-B14F-4D97-AF65-F5344CB8AC3E}">
        <p14:creationId xmlns:p14="http://schemas.microsoft.com/office/powerpoint/2010/main" val="365257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1F77D735-FF21-46D6-A197-83B933C60E18}" type="datetime1">
              <a:rPr lang="en-US"/>
              <a:pPr>
                <a:defRPr/>
              </a:pPr>
              <a:t>5/21/2020</a:t>
            </a:fld>
            <a:endParaRPr lang="en-US"/>
          </a:p>
        </p:txBody>
      </p:sp>
      <p:sp>
        <p:nvSpPr>
          <p:cNvPr id="6"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89EAAA65-2EC1-460A-8C24-7B4FC7F6633D}" type="slidenum">
              <a:rPr lang="en-US"/>
              <a:pPr>
                <a:defRPr/>
              </a:pPr>
              <a:t>‹#›</a:t>
            </a:fld>
            <a:endParaRPr lang="en-US"/>
          </a:p>
        </p:txBody>
      </p:sp>
    </p:spTree>
    <p:extLst>
      <p:ext uri="{BB962C8B-B14F-4D97-AF65-F5344CB8AC3E}">
        <p14:creationId xmlns:p14="http://schemas.microsoft.com/office/powerpoint/2010/main" val="10824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76223D9A-9DF5-41DC-B536-913B8849BE19}" type="datetime1">
              <a:rPr lang="en-US"/>
              <a:pPr>
                <a:defRPr/>
              </a:pPr>
              <a:t>5/21/2020</a:t>
            </a:fld>
            <a:endParaRPr lang="en-US"/>
          </a:p>
        </p:txBody>
      </p:sp>
      <p:sp>
        <p:nvSpPr>
          <p:cNvPr id="8"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2E3F2911-B6BA-47E8-A04B-25FBA416ACB2}" type="slidenum">
              <a:rPr lang="en-US"/>
              <a:pPr>
                <a:defRPr/>
              </a:pPr>
              <a:t>‹#›</a:t>
            </a:fld>
            <a:endParaRPr lang="en-US"/>
          </a:p>
        </p:txBody>
      </p:sp>
    </p:spTree>
    <p:extLst>
      <p:ext uri="{BB962C8B-B14F-4D97-AF65-F5344CB8AC3E}">
        <p14:creationId xmlns:p14="http://schemas.microsoft.com/office/powerpoint/2010/main" val="252899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92606FC8-8BA5-4F02-BE7E-BE022C786533}" type="datetime1">
              <a:rPr lang="en-US"/>
              <a:pPr>
                <a:defRPr/>
              </a:pPr>
              <a:t>5/21/2020</a:t>
            </a:fld>
            <a:endParaRPr lang="en-US"/>
          </a:p>
        </p:txBody>
      </p:sp>
      <p:sp>
        <p:nvSpPr>
          <p:cNvPr id="4"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C5E5FBA1-B960-496C-841F-1B7893406354}" type="slidenum">
              <a:rPr lang="en-US"/>
              <a:pPr>
                <a:defRPr/>
              </a:pPr>
              <a:t>‹#›</a:t>
            </a:fld>
            <a:endParaRPr lang="en-US"/>
          </a:p>
        </p:txBody>
      </p:sp>
    </p:spTree>
    <p:extLst>
      <p:ext uri="{BB962C8B-B14F-4D97-AF65-F5344CB8AC3E}">
        <p14:creationId xmlns:p14="http://schemas.microsoft.com/office/powerpoint/2010/main" val="386495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6112667C-DCD1-4045-AF23-4969E72AA4F1}" type="datetime1">
              <a:rPr lang="en-US"/>
              <a:pPr>
                <a:defRPr/>
              </a:pPr>
              <a:t>5/21/2020</a:t>
            </a:fld>
            <a:endParaRPr lang="en-US"/>
          </a:p>
        </p:txBody>
      </p:sp>
      <p:sp>
        <p:nvSpPr>
          <p:cNvPr id="3"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638E80CB-809D-41CF-BF1E-82357AD79B4E}" type="slidenum">
              <a:rPr lang="en-US"/>
              <a:pPr>
                <a:defRPr/>
              </a:pPr>
              <a:t>‹#›</a:t>
            </a:fld>
            <a:endParaRPr lang="en-US"/>
          </a:p>
        </p:txBody>
      </p:sp>
    </p:spTree>
    <p:extLst>
      <p:ext uri="{BB962C8B-B14F-4D97-AF65-F5344CB8AC3E}">
        <p14:creationId xmlns:p14="http://schemas.microsoft.com/office/powerpoint/2010/main" val="83449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CDEF4FB5-D3AF-43CF-9BF8-C1A09D9BC127}" type="datetime1">
              <a:rPr lang="en-US"/>
              <a:pPr>
                <a:defRPr/>
              </a:pPr>
              <a:t>5/21/2020</a:t>
            </a:fld>
            <a:endParaRPr lang="en-US"/>
          </a:p>
        </p:txBody>
      </p:sp>
      <p:sp>
        <p:nvSpPr>
          <p:cNvPr id="6"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BA9B000A-87FF-4213-9599-F998B6B1F6CF}" type="slidenum">
              <a:rPr lang="en-US"/>
              <a:pPr>
                <a:defRPr/>
              </a:pPr>
              <a:t>‹#›</a:t>
            </a:fld>
            <a:endParaRPr lang="en-US"/>
          </a:p>
        </p:txBody>
      </p:sp>
    </p:spTree>
    <p:extLst>
      <p:ext uri="{BB962C8B-B14F-4D97-AF65-F5344CB8AC3E}">
        <p14:creationId xmlns:p14="http://schemas.microsoft.com/office/powerpoint/2010/main" val="360123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7EF529D-62A9-45D2-A809-CC93FEAC4FFB}"/>
              </a:ext>
            </a:extLst>
          </p:cNvPr>
          <p:cNvSpPr>
            <a:spLocks noGrp="1"/>
          </p:cNvSpPr>
          <p:nvPr>
            <p:ph type="dt" sz="half" idx="10"/>
          </p:nvPr>
        </p:nvSpPr>
        <p:spPr/>
        <p:txBody>
          <a:bodyPr/>
          <a:lstStyle>
            <a:lvl1pPr>
              <a:defRPr/>
            </a:lvl1pPr>
          </a:lstStyle>
          <a:p>
            <a:pPr>
              <a:defRPr/>
            </a:pPr>
            <a:fld id="{C544133C-4F46-4F8C-BA96-6313602A536E}" type="datetime1">
              <a:rPr lang="en-US"/>
              <a:pPr>
                <a:defRPr/>
              </a:pPr>
              <a:t>5/21/2020</a:t>
            </a:fld>
            <a:endParaRPr lang="en-US"/>
          </a:p>
        </p:txBody>
      </p:sp>
      <p:sp>
        <p:nvSpPr>
          <p:cNvPr id="6" name="Footer Placeholder 4">
            <a:extLst>
              <a:ext uri="{FF2B5EF4-FFF2-40B4-BE49-F238E27FC236}">
                <a16:creationId xmlns:a16="http://schemas.microsoft.com/office/drawing/2014/main" id="{4487D471-AC36-4590-967C-E1E4D93CC148}"/>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C422E608-7F49-43BC-B3ED-4493228389AA}"/>
              </a:ext>
            </a:extLst>
          </p:cNvPr>
          <p:cNvSpPr>
            <a:spLocks noGrp="1"/>
          </p:cNvSpPr>
          <p:nvPr>
            <p:ph type="sldNum" sz="quarter" idx="12"/>
          </p:nvPr>
        </p:nvSpPr>
        <p:spPr/>
        <p:txBody>
          <a:bodyPr/>
          <a:lstStyle>
            <a:lvl1pPr>
              <a:defRPr/>
            </a:lvl1pPr>
          </a:lstStyle>
          <a:p>
            <a:pPr>
              <a:defRPr/>
            </a:pPr>
            <a:fld id="{9AB3AFEA-78D1-4849-BF0D-43B0DCDB0347}" type="slidenum">
              <a:rPr lang="en-US"/>
              <a:pPr>
                <a:defRPr/>
              </a:pPr>
              <a:t>‹#›</a:t>
            </a:fld>
            <a:endParaRPr lang="en-US"/>
          </a:p>
        </p:txBody>
      </p:sp>
    </p:spTree>
    <p:extLst>
      <p:ext uri="{BB962C8B-B14F-4D97-AF65-F5344CB8AC3E}">
        <p14:creationId xmlns:p14="http://schemas.microsoft.com/office/powerpoint/2010/main" val="195392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F7EF529D-62A9-45D2-A809-CC93FEAC4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B26A0D2-C353-4A48-96A2-FF1B76D28251}" type="datetime1">
              <a:rPr lang="en-US"/>
              <a:pPr>
                <a:defRPr/>
              </a:pPr>
              <a:t>5/21/2020</a:t>
            </a:fld>
            <a:endParaRPr lang="en-US"/>
          </a:p>
        </p:txBody>
      </p:sp>
      <p:sp>
        <p:nvSpPr>
          <p:cNvPr id="5" name="Footer Placeholder 4">
            <a:extLst>
              <a:ext uri="{FF2B5EF4-FFF2-40B4-BE49-F238E27FC236}">
                <a16:creationId xmlns:a16="http://schemas.microsoft.com/office/drawing/2014/main" id="{4487D471-AC36-4590-967C-E1E4D93CC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C422E608-7F49-43BC-B3ED-449322838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1644A38-14E6-4B0E-A5D4-62FFA0F02CDF}" type="slidenum">
              <a:rPr lang="en-US"/>
              <a:pPr>
                <a:defRPr/>
              </a:pPr>
              <a:t>‹#›</a:t>
            </a:fld>
            <a:endParaRPr lang="en-US"/>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2"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5/21/2020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152536637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profnurs.2019.06.00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rexel.edu/dornsife/news/latest-news/2016/May/camara-jones-mann-lecture-health-equity-racis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altLang="en-US" smtClean="0"/>
              <a:t>Cultural Humility</a:t>
            </a:r>
          </a:p>
        </p:txBody>
      </p:sp>
      <p:sp>
        <p:nvSpPr>
          <p:cNvPr id="5123" name="Subtitle 4"/>
          <p:cNvSpPr>
            <a:spLocks noGrp="1" noChangeArrowheads="1"/>
          </p:cNvSpPr>
          <p:nvPr>
            <p:ph type="subTitle" idx="1"/>
          </p:nvPr>
        </p:nvSpPr>
        <p:spPr/>
        <p:txBody>
          <a:bodyPr/>
          <a:lstStyle/>
          <a:p>
            <a:pPr eaLnBrk="1" hangingPunct="1"/>
            <a:r>
              <a:rPr lang="en-US" altLang="en-US" i="1" smtClean="0"/>
              <a:t>Begin the Process…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5R’s of Cultural Humility</a:t>
            </a:r>
            <a:endParaRPr lang="en-US" dirty="0"/>
          </a:p>
        </p:txBody>
      </p:sp>
      <p:sp>
        <p:nvSpPr>
          <p:cNvPr id="3" name="Content Placeholder 2"/>
          <p:cNvSpPr>
            <a:spLocks noGrp="1"/>
          </p:cNvSpPr>
          <p:nvPr>
            <p:ph idx="1"/>
          </p:nvPr>
        </p:nvSpPr>
        <p:spPr>
          <a:xfrm>
            <a:off x="838200" y="1672497"/>
            <a:ext cx="11188910" cy="4233628"/>
          </a:xfrm>
        </p:spPr>
        <p:txBody>
          <a:bodyPr/>
          <a:lstStyle/>
          <a:p>
            <a:pPr marL="514350" indent="-514350">
              <a:buClr>
                <a:schemeClr val="tx1"/>
              </a:buClr>
              <a:buFont typeface="+mj-lt"/>
              <a:buAutoNum type="arabicPeriod"/>
            </a:pPr>
            <a:r>
              <a:rPr lang="en-US" sz="2900" b="1" dirty="0">
                <a:solidFill>
                  <a:srgbClr val="3863A2"/>
                </a:solidFill>
              </a:rPr>
              <a:t>Reflection. </a:t>
            </a:r>
            <a:r>
              <a:rPr lang="en-US" sz="2900" i="1" dirty="0" smtClean="0"/>
              <a:t>“What did I learn from each person in that encounter?”</a:t>
            </a:r>
            <a:r>
              <a:rPr lang="en-US" sz="3200" baseline="30000" dirty="0"/>
              <a:t> 10</a:t>
            </a:r>
            <a:endParaRPr lang="en-US" sz="2900" i="1" dirty="0" smtClean="0"/>
          </a:p>
          <a:p>
            <a:pPr marL="514350" indent="-514350">
              <a:buClr>
                <a:schemeClr val="tx1"/>
              </a:buClr>
              <a:buFont typeface="+mj-lt"/>
              <a:buAutoNum type="arabicPeriod"/>
            </a:pPr>
            <a:r>
              <a:rPr lang="en-US" sz="2900" b="1" dirty="0">
                <a:solidFill>
                  <a:srgbClr val="3863A2"/>
                </a:solidFill>
              </a:rPr>
              <a:t>Respect. </a:t>
            </a:r>
            <a:r>
              <a:rPr lang="en-US" sz="2900" i="1" dirty="0" smtClean="0"/>
              <a:t>“Did I treat everyone involved in that encounter respectfully?”</a:t>
            </a:r>
            <a:r>
              <a:rPr lang="en-US" sz="3200" baseline="30000" dirty="0"/>
              <a:t> 10</a:t>
            </a:r>
            <a:endParaRPr lang="en-US" sz="2900" i="1" dirty="0" smtClean="0"/>
          </a:p>
          <a:p>
            <a:pPr marL="514350" indent="-514350">
              <a:buClr>
                <a:schemeClr val="tx1"/>
              </a:buClr>
              <a:buFont typeface="+mj-lt"/>
              <a:buAutoNum type="arabicPeriod"/>
            </a:pPr>
            <a:r>
              <a:rPr lang="en-US" sz="2900" b="1" dirty="0">
                <a:solidFill>
                  <a:srgbClr val="3863A2"/>
                </a:solidFill>
              </a:rPr>
              <a:t>Regard. </a:t>
            </a:r>
            <a:r>
              <a:rPr lang="en-US" sz="2900" i="1" dirty="0" smtClean="0"/>
              <a:t>“Did unconscious biases drive this interaction?”</a:t>
            </a:r>
            <a:r>
              <a:rPr lang="en-US" sz="3200" baseline="30000" dirty="0"/>
              <a:t> 10</a:t>
            </a:r>
            <a:endParaRPr lang="en-US" sz="2900" i="1" dirty="0" smtClean="0"/>
          </a:p>
          <a:p>
            <a:pPr marL="514350" indent="-514350">
              <a:buClr>
                <a:schemeClr val="tx1"/>
              </a:buClr>
              <a:buFont typeface="+mj-lt"/>
              <a:buAutoNum type="arabicPeriod"/>
            </a:pPr>
            <a:r>
              <a:rPr lang="en-US" sz="2900" b="1" dirty="0">
                <a:solidFill>
                  <a:srgbClr val="3863A2"/>
                </a:solidFill>
              </a:rPr>
              <a:t>Relevance. </a:t>
            </a:r>
            <a:r>
              <a:rPr lang="en-US" sz="2900" i="1" dirty="0" smtClean="0"/>
              <a:t>“How was cultural humility relevant in this encounter?”</a:t>
            </a:r>
            <a:r>
              <a:rPr lang="en-US" sz="3200" baseline="30000" dirty="0"/>
              <a:t> 10</a:t>
            </a:r>
            <a:endParaRPr lang="en-US" sz="2900" i="1" dirty="0" smtClean="0"/>
          </a:p>
          <a:p>
            <a:pPr marL="514350" indent="-514350">
              <a:buClr>
                <a:schemeClr val="tx1"/>
              </a:buClr>
              <a:buFont typeface="+mj-lt"/>
              <a:buAutoNum type="arabicPeriod"/>
            </a:pPr>
            <a:r>
              <a:rPr lang="en-US" sz="2900" b="1" dirty="0">
                <a:solidFill>
                  <a:srgbClr val="3863A2"/>
                </a:solidFill>
              </a:rPr>
              <a:t>Resiliency. </a:t>
            </a:r>
            <a:r>
              <a:rPr lang="en-US" sz="2900" i="1" dirty="0" smtClean="0"/>
              <a:t>“How was my personal resiliency affected by this interaction?” </a:t>
            </a:r>
            <a:r>
              <a:rPr lang="en-US" sz="3200" baseline="30000" dirty="0"/>
              <a:t>10</a:t>
            </a:r>
            <a:endParaRPr lang="en-US" sz="2900" i="1" dirty="0"/>
          </a:p>
        </p:txBody>
      </p:sp>
    </p:spTree>
    <p:extLst>
      <p:ext uri="{BB962C8B-B14F-4D97-AF65-F5344CB8AC3E}">
        <p14:creationId xmlns:p14="http://schemas.microsoft.com/office/powerpoint/2010/main" val="3282768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49902" y="1434241"/>
            <a:ext cx="3733800" cy="36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altLang="en-US" dirty="0" smtClean="0"/>
              <a:t>More Training</a:t>
            </a:r>
            <a:endParaRPr lang="en-US" altLang="en-US" dirty="0" smtClean="0"/>
          </a:p>
        </p:txBody>
      </p:sp>
      <p:pic>
        <p:nvPicPr>
          <p:cNvPr id="8" name="Picture 7"/>
          <p:cNvPicPr>
            <a:picLocks noChangeAspect="1"/>
          </p:cNvPicPr>
          <p:nvPr/>
        </p:nvPicPr>
        <p:blipFill>
          <a:blip r:embed="rId3"/>
          <a:stretch>
            <a:fillRect/>
          </a:stretch>
        </p:blipFill>
        <p:spPr>
          <a:xfrm>
            <a:off x="3735265" y="195104"/>
            <a:ext cx="7924858" cy="5734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862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pPr eaLnBrk="1" hangingPunct="1"/>
            <a:r>
              <a:rPr lang="en-US" altLang="en-US" b="1" smtClean="0"/>
              <a:t>Take home message</a:t>
            </a:r>
          </a:p>
        </p:txBody>
      </p:sp>
      <p:sp>
        <p:nvSpPr>
          <p:cNvPr id="17411" name="Content Placeholder 2"/>
          <p:cNvSpPr>
            <a:spLocks noGrp="1" noChangeArrowheads="1"/>
          </p:cNvSpPr>
          <p:nvPr>
            <p:ph idx="1"/>
          </p:nvPr>
        </p:nvSpPr>
        <p:spPr>
          <a:xfrm>
            <a:off x="838200" y="2277979"/>
            <a:ext cx="5577590" cy="3303822"/>
          </a:xfrm>
        </p:spPr>
        <p:txBody>
          <a:bodyPr/>
          <a:lstStyle/>
          <a:p>
            <a:pPr marL="0" indent="0" eaLnBrk="1" hangingPunct="1">
              <a:buFont typeface="Arial" panose="020B0604020202020204" pitchFamily="34" charset="0"/>
              <a:buNone/>
            </a:pPr>
            <a:r>
              <a:rPr lang="en-US" altLang="en-US" sz="3600" i="1" dirty="0" smtClean="0"/>
              <a:t>Consider: </a:t>
            </a:r>
          </a:p>
          <a:p>
            <a:pPr marL="0" indent="0" eaLnBrk="1" hangingPunct="1">
              <a:buFont typeface="Arial" panose="020B0604020202020204" pitchFamily="34" charset="0"/>
              <a:buNone/>
            </a:pPr>
            <a:r>
              <a:rPr lang="en-US" altLang="en-US" sz="3200" dirty="0" smtClean="0"/>
              <a:t>What do you intend to do to continually engage in the process of cultural humility?</a:t>
            </a:r>
          </a:p>
        </p:txBody>
      </p:sp>
      <p:pic>
        <p:nvPicPr>
          <p:cNvPr id="5" name="Picture 4"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Please complete the post-test questions</a:t>
            </a:r>
            <a:endParaRPr lang="en-US" dirty="0"/>
          </a:p>
        </p:txBody>
      </p:sp>
      <p:pic>
        <p:nvPicPr>
          <p:cNvPr id="5" name="Picture 4" descr="clipboar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645" y="1027906"/>
            <a:ext cx="5503653" cy="5503653"/>
          </a:xfrm>
          <a:prstGeom prst="rect">
            <a:avLst/>
          </a:prstGeom>
        </p:spPr>
      </p:pic>
    </p:spTree>
    <p:extLst>
      <p:ext uri="{BB962C8B-B14F-4D97-AF65-F5344CB8AC3E}">
        <p14:creationId xmlns:p14="http://schemas.microsoft.com/office/powerpoint/2010/main" val="710268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703289" y="1585757"/>
            <a:ext cx="11488711" cy="4706912"/>
          </a:xfrm>
        </p:spPr>
        <p:txBody>
          <a:bodyPr/>
          <a:lstStyle/>
          <a:p>
            <a:pPr marL="514350" indent="-514350">
              <a:buFont typeface="+mj-lt"/>
              <a:buAutoNum type="arabicPeriod"/>
            </a:pPr>
            <a:r>
              <a:rPr lang="en-US" sz="1800" dirty="0"/>
              <a:t>Fisher-Borne, M., Montana Cain, J. &amp; Martin, S. (2015). From Mastery to Accountability: Cultural Humility as an Alternative to Cultural Competence. Social Work Education, 34(2), 165-181. </a:t>
            </a:r>
            <a:endParaRPr lang="en-US" sz="1800" dirty="0" smtClean="0"/>
          </a:p>
          <a:p>
            <a:pPr marL="514350" indent="-514350">
              <a:buFont typeface="+mj-lt"/>
              <a:buAutoNum type="arabicPeriod"/>
            </a:pPr>
            <a:r>
              <a:rPr lang="en-US" sz="1800" dirty="0" smtClean="0"/>
              <a:t>Yeager, K., Bauer-Wu, S. (2013). Cultural Humility: Essential Foundation for Clinical Researchers. Applied Nursing Research, 26(4). </a:t>
            </a:r>
          </a:p>
          <a:p>
            <a:pPr marL="514350" indent="-514350">
              <a:buFont typeface="+mj-lt"/>
              <a:buAutoNum type="arabicPeriod"/>
            </a:pPr>
            <a:r>
              <a:rPr lang="en-US" sz="1800" dirty="0" smtClean="0"/>
              <a:t>Hughes, V., </a:t>
            </a:r>
            <a:r>
              <a:rPr lang="en-US" sz="1800" dirty="0" err="1" smtClean="0"/>
              <a:t>Delva</a:t>
            </a:r>
            <a:r>
              <a:rPr lang="en-US" sz="1800" dirty="0" smtClean="0"/>
              <a:t>, S., </a:t>
            </a:r>
            <a:r>
              <a:rPr lang="en-US" sz="1800" dirty="0" err="1" smtClean="0"/>
              <a:t>Nkimbeng</a:t>
            </a:r>
            <a:r>
              <a:rPr lang="en-US" sz="1800" dirty="0" smtClean="0"/>
              <a:t>, M., Spaulding, E., </a:t>
            </a:r>
            <a:r>
              <a:rPr lang="en-US" sz="1800" dirty="0" err="1" smtClean="0"/>
              <a:t>Turkson-Ocran</a:t>
            </a:r>
            <a:r>
              <a:rPr lang="en-US" sz="1800" dirty="0" smtClean="0"/>
              <a:t>, R., </a:t>
            </a:r>
            <a:r>
              <a:rPr lang="en-US" sz="1800" dirty="0" err="1" smtClean="0"/>
              <a:t>Cudjoe</a:t>
            </a:r>
            <a:r>
              <a:rPr lang="en-US" sz="1800" dirty="0" smtClean="0"/>
              <a:t>…Han, H. (2018). Not Missing the Opportunity: Strategies to Promote Cultural Humility Among Future Nursing Faculty, Journal of Professional Nursing</a:t>
            </a:r>
            <a:r>
              <a:rPr lang="en-US" sz="1800" dirty="0"/>
              <a:t>, </a:t>
            </a:r>
            <a:r>
              <a:rPr lang="en-US" sz="1800" dirty="0" smtClean="0">
                <a:hlinkClick r:id="rId3"/>
              </a:rPr>
              <a:t>URL to Source  </a:t>
            </a:r>
            <a:endParaRPr lang="en-US" sz="1800" dirty="0" smtClean="0"/>
          </a:p>
          <a:p>
            <a:pPr marL="514350" indent="-514350">
              <a:buFont typeface="+mj-lt"/>
              <a:buAutoNum type="arabicPeriod"/>
            </a:pPr>
            <a:r>
              <a:rPr lang="en-US" sz="1800" dirty="0" smtClean="0"/>
              <a:t>Masters, C., Robinson, D., Faulkner, S., Patterson, E., </a:t>
            </a:r>
            <a:r>
              <a:rPr lang="en-US" sz="1800" dirty="0" err="1" smtClean="0"/>
              <a:t>McIlraith</a:t>
            </a:r>
            <a:r>
              <a:rPr lang="en-US" sz="1800" dirty="0" smtClean="0"/>
              <a:t>, T., Ansari, A. (2019). Addressing Biases in Patient Care with the 5Rs of Cultural Humility, a Clinician Coaching Tool. Journal of General Infernal Medicine, 34(4), 627-630</a:t>
            </a:r>
            <a:r>
              <a:rPr lang="en-US" sz="1800" dirty="0"/>
              <a:t>. </a:t>
            </a:r>
            <a:endParaRPr lang="en-US" sz="1800" dirty="0" smtClean="0"/>
          </a:p>
          <a:p>
            <a:pPr marL="514350" indent="-514350">
              <a:buFont typeface="+mj-lt"/>
              <a:buAutoNum type="arabicPeriod"/>
            </a:pPr>
            <a:r>
              <a:rPr lang="en-US" sz="1800" dirty="0" smtClean="0"/>
              <a:t>Kleinman</a:t>
            </a:r>
            <a:r>
              <a:rPr lang="en-US" sz="1800" dirty="0"/>
              <a:t>, A. &amp; Benson, P. (2006). Anthropology in the Clinic: The Problem of Cultural Competency and How to Fix It. </a:t>
            </a:r>
            <a:r>
              <a:rPr lang="en-US" sz="1800" dirty="0" err="1"/>
              <a:t>Plos</a:t>
            </a:r>
            <a:r>
              <a:rPr lang="en-US" sz="1800" dirty="0"/>
              <a:t> Med 3(10): e294. </a:t>
            </a:r>
            <a:endParaRPr lang="en-US" sz="1800" dirty="0" smtClean="0"/>
          </a:p>
          <a:p>
            <a:pPr marL="514350" indent="-514350">
              <a:buFont typeface="+mj-lt"/>
              <a:buAutoNum type="arabicPeriod"/>
            </a:pPr>
            <a:r>
              <a:rPr lang="en-US" sz="1800" dirty="0"/>
              <a:t>Drexel </a:t>
            </a:r>
            <a:r>
              <a:rPr lang="en-US" sz="1800" dirty="0" err="1"/>
              <a:t>Dornsife</a:t>
            </a:r>
            <a:r>
              <a:rPr lang="en-US" sz="1800" dirty="0"/>
              <a:t> School of Public </a:t>
            </a:r>
            <a:r>
              <a:rPr lang="en-US" sz="1800" dirty="0" smtClean="0"/>
              <a:t>Health (2016</a:t>
            </a:r>
            <a:r>
              <a:rPr lang="en-US" sz="1800" dirty="0"/>
              <a:t>). </a:t>
            </a:r>
            <a:r>
              <a:rPr lang="en-US" sz="1800" dirty="0" smtClean="0"/>
              <a:t>Achieving </a:t>
            </a:r>
            <a:r>
              <a:rPr lang="en-US" sz="1800" dirty="0"/>
              <a:t>Health Equity: Tools for a National Conversation on </a:t>
            </a:r>
            <a:r>
              <a:rPr lang="en-US" sz="1800" dirty="0" smtClean="0"/>
              <a:t>Racism, 2016 Jonathon Mann Health and Human Rights Memorial Lecture, APHA </a:t>
            </a:r>
            <a:r>
              <a:rPr lang="en-US" sz="1800" dirty="0"/>
              <a:t>President and Noted Scholar </a:t>
            </a:r>
            <a:r>
              <a:rPr lang="en-US" sz="1800" dirty="0" err="1"/>
              <a:t>Camara</a:t>
            </a:r>
            <a:r>
              <a:rPr lang="en-US" sz="1800" dirty="0"/>
              <a:t> Jones Wants to Talk – and She’s Got Stories to </a:t>
            </a:r>
            <a:r>
              <a:rPr lang="en-US" sz="1800" dirty="0" smtClean="0"/>
              <a:t>Tell. </a:t>
            </a:r>
            <a:r>
              <a:rPr lang="en-US" sz="1800" dirty="0"/>
              <a:t>Retrieved from: </a:t>
            </a:r>
            <a:r>
              <a:rPr lang="en-US" sz="1800" dirty="0" smtClean="0">
                <a:hlinkClick r:id="rId4"/>
              </a:rPr>
              <a:t>URL to Source</a:t>
            </a:r>
            <a:endParaRPr lang="en-US" sz="1800" dirty="0" smtClean="0"/>
          </a:p>
          <a:p>
            <a:pPr marL="514350" indent="-514350">
              <a:buFont typeface="+mj-lt"/>
              <a:buAutoNum type="arabicPeriod"/>
            </a:pPr>
            <a:endParaRPr lang="en-US" sz="1800" dirty="0"/>
          </a:p>
          <a:p>
            <a:pPr marL="514350" indent="-514350">
              <a:buFont typeface="+mj-lt"/>
              <a:buAutoNum type="arabicPeriod"/>
            </a:pPr>
            <a:endParaRPr lang="en-US" sz="2000" dirty="0"/>
          </a:p>
          <a:p>
            <a:endParaRPr lang="en-US" sz="2000" dirty="0"/>
          </a:p>
        </p:txBody>
      </p:sp>
    </p:spTree>
    <p:extLst>
      <p:ext uri="{BB962C8B-B14F-4D97-AF65-F5344CB8AC3E}">
        <p14:creationId xmlns:p14="http://schemas.microsoft.com/office/powerpoint/2010/main" val="723056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(2)</a:t>
            </a:r>
            <a:endParaRPr lang="en-US" dirty="0"/>
          </a:p>
        </p:txBody>
      </p:sp>
      <p:sp>
        <p:nvSpPr>
          <p:cNvPr id="3" name="Content Placeholder 2"/>
          <p:cNvSpPr>
            <a:spLocks noGrp="1"/>
          </p:cNvSpPr>
          <p:nvPr>
            <p:ph idx="1"/>
          </p:nvPr>
        </p:nvSpPr>
        <p:spPr>
          <a:xfrm>
            <a:off x="703289" y="1843789"/>
            <a:ext cx="11198902" cy="4453095"/>
          </a:xfrm>
        </p:spPr>
        <p:txBody>
          <a:bodyPr/>
          <a:lstStyle/>
          <a:p>
            <a:pPr marL="342900" indent="-342900">
              <a:buAutoNum type="arabicPeriod" startAt="7"/>
            </a:pPr>
            <a:r>
              <a:rPr lang="en-US" sz="1600" dirty="0" smtClean="0"/>
              <a:t>Byrne</a:t>
            </a:r>
            <a:r>
              <a:rPr lang="en-US" sz="1600" dirty="0"/>
              <a:t>, A. &amp; </a:t>
            </a:r>
            <a:r>
              <a:rPr lang="en-US" sz="1600" dirty="0" err="1"/>
              <a:t>Tanesini</a:t>
            </a:r>
            <a:r>
              <a:rPr lang="en-US" sz="1600" dirty="0"/>
              <a:t>, A. (2015). Instilling New Habits: Addressing Implicit Bias in Healthcare Professionals. Advances in Health Sciences Education, 20, 1255-1262. </a:t>
            </a:r>
          </a:p>
          <a:p>
            <a:pPr marL="342900" indent="-342900">
              <a:buAutoNum type="arabicPeriod" startAt="7"/>
            </a:pPr>
            <a:r>
              <a:rPr lang="en-US" altLang="en-US" sz="1600" dirty="0" smtClean="0"/>
              <a:t>White</a:t>
            </a:r>
            <a:r>
              <a:rPr lang="en-US" altLang="en-US" sz="1600" dirty="0"/>
              <a:t>, A. &amp; Stubblefield-</a:t>
            </a:r>
            <a:r>
              <a:rPr lang="en-US" altLang="en-US" sz="1600" dirty="0" err="1"/>
              <a:t>Tave</a:t>
            </a:r>
            <a:r>
              <a:rPr lang="en-US" altLang="en-US" sz="1600" dirty="0"/>
              <a:t>, B. (2017). Some Advice for Physicians and Other Clinicians Treating Minorities, Women, and other Patients at Risk of Receiving Health Care Disparities. </a:t>
            </a:r>
            <a:r>
              <a:rPr lang="en-US" altLang="en-US" sz="1600" i="1" dirty="0"/>
              <a:t>Journal of Racial and Ethnic Health Disparities, 4, </a:t>
            </a:r>
            <a:r>
              <a:rPr lang="en-US" altLang="en-US" sz="1600" i="1" dirty="0" smtClean="0"/>
              <a:t>472-479.</a:t>
            </a:r>
          </a:p>
          <a:p>
            <a:pPr marL="342900" indent="-342900">
              <a:buAutoNum type="arabicPeriod" startAt="7"/>
            </a:pPr>
            <a:r>
              <a:rPr lang="en-US" sz="1600" dirty="0" smtClean="0"/>
              <a:t>Napier</a:t>
            </a:r>
            <a:r>
              <a:rPr lang="en-US" sz="1600" dirty="0"/>
              <a:t>, D., </a:t>
            </a:r>
            <a:r>
              <a:rPr lang="en-US" sz="1600" dirty="0" err="1"/>
              <a:t>Ancarno</a:t>
            </a:r>
            <a:r>
              <a:rPr lang="en-US" sz="1600" dirty="0"/>
              <a:t>, C., Butler, B., Calabrese, J., </a:t>
            </a:r>
            <a:r>
              <a:rPr lang="en-US" sz="1600" dirty="0" err="1"/>
              <a:t>Chater</a:t>
            </a:r>
            <a:r>
              <a:rPr lang="en-US" sz="1600" dirty="0"/>
              <a:t>, A., </a:t>
            </a:r>
            <a:r>
              <a:rPr lang="en-US" sz="1600" dirty="0" err="1"/>
              <a:t>Chaterjee</a:t>
            </a:r>
            <a:r>
              <a:rPr lang="en-US" sz="1600" dirty="0"/>
              <a:t>, H… </a:t>
            </a:r>
            <a:r>
              <a:rPr lang="en-US" sz="1600" dirty="0" err="1"/>
              <a:t>Guesnet</a:t>
            </a:r>
            <a:r>
              <a:rPr lang="en-US" sz="1600" dirty="0"/>
              <a:t>, F. (2014). </a:t>
            </a:r>
            <a:r>
              <a:rPr lang="en-US" sz="1600" i="1" dirty="0"/>
              <a:t>Culture and Health. The Lancet, 384, 1607-1639. </a:t>
            </a:r>
            <a:endParaRPr lang="en-US" sz="1600" i="1" dirty="0" smtClean="0"/>
          </a:p>
          <a:p>
            <a:pPr marL="342900" indent="-342900">
              <a:buAutoNum type="arabicPeriod" startAt="7"/>
            </a:pPr>
            <a:r>
              <a:rPr lang="en-US" sz="1600" dirty="0" smtClean="0"/>
              <a:t>Masters, C., Robinson, D., </a:t>
            </a:r>
            <a:r>
              <a:rPr lang="en-US" sz="1600" dirty="0" err="1" smtClean="0"/>
              <a:t>Faulker</a:t>
            </a:r>
            <a:r>
              <a:rPr lang="en-US" sz="1600" dirty="0" smtClean="0"/>
              <a:t>, S., Patterson, E., </a:t>
            </a:r>
            <a:r>
              <a:rPr lang="en-US" sz="1600" dirty="0" err="1" smtClean="0"/>
              <a:t>McIlraith</a:t>
            </a:r>
            <a:r>
              <a:rPr lang="en-US" sz="1600" dirty="0" smtClean="0"/>
              <a:t>, T., Ansari, A. (2018). Addressing Biases in Patient Care with the 5Rs of Cultural Humility, a Clinician Coaching Tool.</a:t>
            </a:r>
            <a:endParaRPr lang="en-US" sz="1600" dirty="0"/>
          </a:p>
          <a:p>
            <a:pPr marL="514350" indent="-514350">
              <a:buFont typeface="+mj-lt"/>
              <a:buAutoNum type="arabicPeriod"/>
            </a:pPr>
            <a:endParaRPr lang="en-US" altLang="en-US" sz="1600" i="1" dirty="0"/>
          </a:p>
          <a:p>
            <a:pPr marL="514350" indent="-514350">
              <a:buFont typeface="+mj-lt"/>
              <a:buAutoNum type="arabicPeriod"/>
            </a:pPr>
            <a:endParaRPr lang="en-US" sz="1800" dirty="0" smtClean="0"/>
          </a:p>
          <a:p>
            <a:pPr marL="514350" indent="-514350">
              <a:buFont typeface="+mj-lt"/>
              <a:buAutoNum type="arabicPeriod"/>
            </a:pPr>
            <a:endParaRPr lang="en-US" sz="1800" dirty="0"/>
          </a:p>
          <a:p>
            <a:pPr marL="514350" indent="-514350">
              <a:buFont typeface="+mj-lt"/>
              <a:buAutoNum type="arabicPeriod"/>
            </a:pPr>
            <a:endParaRPr lang="en-US" sz="2000" dirty="0"/>
          </a:p>
          <a:p>
            <a:endParaRPr lang="en-US" sz="2000" dirty="0"/>
          </a:p>
        </p:txBody>
      </p:sp>
    </p:spTree>
    <p:extLst>
      <p:ext uri="{BB962C8B-B14F-4D97-AF65-F5344CB8AC3E}">
        <p14:creationId xmlns:p14="http://schemas.microsoft.com/office/powerpoint/2010/main" val="3947747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b="1" smtClean="0"/>
              <a:t>Discussion points from last module</a:t>
            </a:r>
          </a:p>
        </p:txBody>
      </p:sp>
      <p:sp>
        <p:nvSpPr>
          <p:cNvPr id="7171" name="Content Placeholder 2"/>
          <p:cNvSpPr>
            <a:spLocks noGrp="1" noChangeArrowheads="1"/>
          </p:cNvSpPr>
          <p:nvPr>
            <p:ph idx="1"/>
          </p:nvPr>
        </p:nvSpPr>
        <p:spPr>
          <a:xfrm>
            <a:off x="990600" y="2066925"/>
            <a:ext cx="4630711" cy="3279775"/>
          </a:xfrm>
        </p:spPr>
        <p:txBody>
          <a:bodyPr/>
          <a:lstStyle/>
          <a:p>
            <a:pPr eaLnBrk="1" fontAlgn="auto" hangingPunct="1">
              <a:spcAft>
                <a:spcPts val="0"/>
              </a:spcAft>
              <a:defRPr/>
            </a:pPr>
            <a:r>
              <a:rPr lang="en-US" sz="3200" dirty="0"/>
              <a:t>How do you currently engage in self-reflection?</a:t>
            </a:r>
          </a:p>
          <a:p>
            <a:pPr marL="0" indent="0" eaLnBrk="1" fontAlgn="auto" hangingPunct="1">
              <a:spcAft>
                <a:spcPts val="0"/>
              </a:spcAft>
              <a:buNone/>
              <a:defRPr/>
            </a:pPr>
            <a:endParaRPr lang="en-US" sz="900" i="1" dirty="0"/>
          </a:p>
          <a:p>
            <a:pPr eaLnBrk="1" fontAlgn="auto" hangingPunct="1">
              <a:spcAft>
                <a:spcPts val="0"/>
              </a:spcAft>
              <a:defRPr/>
            </a:pPr>
            <a:r>
              <a:rPr lang="en-US" sz="3200" dirty="0" smtClean="0"/>
              <a:t>What </a:t>
            </a:r>
            <a:r>
              <a:rPr lang="en-US" sz="3200" dirty="0"/>
              <a:t>are ways you plan to incorporate cultural humility principles into your work?</a:t>
            </a:r>
          </a:p>
          <a:p>
            <a:pPr marL="0" indent="0" eaLnBrk="1" hangingPunct="1">
              <a:buFont typeface="Arial" panose="020B0604020202020204" pitchFamily="34" charset="0"/>
              <a:buNone/>
            </a:pPr>
            <a:endParaRPr lang="en-US" altLang="en-US" dirty="0" smtClean="0">
              <a:solidFill>
                <a:srgbClr val="000000"/>
              </a:solidFill>
            </a:endParaRPr>
          </a:p>
        </p:txBody>
      </p:sp>
      <p:pic>
        <p:nvPicPr>
          <p:cNvPr id="6" name="Picture 5"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pPr eaLnBrk="1" hangingPunct="1"/>
            <a:r>
              <a:rPr lang="en-US" altLang="en-US" b="1" smtClean="0"/>
              <a:t>Objectives</a:t>
            </a:r>
          </a:p>
        </p:txBody>
      </p:sp>
      <p:sp>
        <p:nvSpPr>
          <p:cNvPr id="3" name="Content Placeholder 2">
            <a:extLst>
              <a:ext uri="{FF2B5EF4-FFF2-40B4-BE49-F238E27FC236}">
                <a16:creationId xmlns:a16="http://schemas.microsoft.com/office/drawing/2014/main" id="{19AD6270-4DE0-4F07-BA95-555CB8C01C9C}"/>
              </a:ext>
            </a:extLst>
          </p:cNvPr>
          <p:cNvSpPr>
            <a:spLocks noGrp="1"/>
          </p:cNvSpPr>
          <p:nvPr>
            <p:ph idx="1"/>
          </p:nvPr>
        </p:nvSpPr>
        <p:spPr>
          <a:xfrm>
            <a:off x="838200" y="1825625"/>
            <a:ext cx="6080125" cy="3633788"/>
          </a:xfrm>
        </p:spPr>
        <p:txBody>
          <a:bodyPr rtlCol="0">
            <a:normAutofit/>
          </a:bodyPr>
          <a:lstStyle/>
          <a:p>
            <a:pPr marL="0" indent="0" eaLnBrk="1" fontAlgn="auto" hangingPunct="1">
              <a:spcAft>
                <a:spcPts val="0"/>
              </a:spcAft>
              <a:buFont typeface="Arial" panose="020B0604020202020204" pitchFamily="34" charset="0"/>
              <a:buNone/>
              <a:defRPr/>
            </a:pPr>
            <a:r>
              <a:rPr lang="en-US" dirty="0"/>
              <a:t>By the end of the program participants will:</a:t>
            </a:r>
          </a:p>
          <a:p>
            <a:pPr eaLnBrk="1" fontAlgn="auto" hangingPunct="1">
              <a:spcAft>
                <a:spcPts val="0"/>
              </a:spcAft>
              <a:defRPr/>
            </a:pPr>
            <a:r>
              <a:rPr lang="en-US" dirty="0"/>
              <a:t>Begin the process of self-reflection and life-long learning.</a:t>
            </a:r>
          </a:p>
          <a:p>
            <a:pPr marL="0" indent="0" eaLnBrk="1" fontAlgn="auto" hangingPunct="1">
              <a:spcAft>
                <a:spcPts val="0"/>
              </a:spcAft>
              <a:buFont typeface="Arial" panose="020B0604020202020204" pitchFamily="34" charset="0"/>
              <a:buNone/>
              <a:defRPr/>
            </a:pPr>
            <a:endParaRPr lang="en-US" dirty="0"/>
          </a:p>
        </p:txBody>
      </p:sp>
      <p:pic>
        <p:nvPicPr>
          <p:cNvPr id="9220" name="Picture 3" descr="Picture of a lightbulb with word clouds around i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dirty="0"/>
          </a:p>
        </p:txBody>
      </p:sp>
      <p:sp>
        <p:nvSpPr>
          <p:cNvPr id="3" name="Content Placeholder 2"/>
          <p:cNvSpPr>
            <a:spLocks noGrp="1"/>
          </p:cNvSpPr>
          <p:nvPr>
            <p:ph idx="1"/>
          </p:nvPr>
        </p:nvSpPr>
        <p:spPr>
          <a:xfrm>
            <a:off x="2153587" y="2233535"/>
            <a:ext cx="7884826" cy="3162925"/>
          </a:xfrm>
        </p:spPr>
        <p:txBody>
          <a:bodyPr/>
          <a:lstStyle/>
          <a:p>
            <a:pPr marL="0" indent="0" algn="ctr">
              <a:buNone/>
            </a:pPr>
            <a:r>
              <a:rPr lang="en-US" sz="4000" dirty="0" smtClean="0"/>
              <a:t>“Cultural humility </a:t>
            </a:r>
            <a:r>
              <a:rPr lang="en-US" sz="4000" b="1" i="1" dirty="0">
                <a:solidFill>
                  <a:srgbClr val="3863A2"/>
                </a:solidFill>
              </a:rPr>
              <a:t>challenges</a:t>
            </a:r>
            <a:r>
              <a:rPr lang="en-US" sz="4000" dirty="0" smtClean="0"/>
              <a:t> us to </a:t>
            </a:r>
            <a:r>
              <a:rPr lang="en-US" sz="4000" b="1" i="1" dirty="0">
                <a:solidFill>
                  <a:srgbClr val="3863A2"/>
                </a:solidFill>
              </a:rPr>
              <a:t>ask difficult questions</a:t>
            </a:r>
            <a:r>
              <a:rPr lang="en-US" b="1" i="1" dirty="0">
                <a:solidFill>
                  <a:srgbClr val="3863A2"/>
                </a:solidFill>
              </a:rPr>
              <a:t> </a:t>
            </a:r>
            <a:r>
              <a:rPr lang="en-US" sz="4000" dirty="0" smtClean="0"/>
              <a:t>instead of reducing our clients to a set of norms we have learned in a training course about ‘difference’”</a:t>
            </a:r>
            <a:r>
              <a:rPr lang="en-US" sz="4000" baseline="30000" dirty="0"/>
              <a:t>1</a:t>
            </a:r>
          </a:p>
        </p:txBody>
      </p:sp>
    </p:spTree>
    <p:extLst>
      <p:ext uri="{BB962C8B-B14F-4D97-AF65-F5344CB8AC3E}">
        <p14:creationId xmlns:p14="http://schemas.microsoft.com/office/powerpoint/2010/main" val="4230544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of Values</a:t>
            </a:r>
            <a:endParaRPr lang="en-US" dirty="0"/>
          </a:p>
        </p:txBody>
      </p:sp>
      <p:sp>
        <p:nvSpPr>
          <p:cNvPr id="3" name="Content Placeholder 2"/>
          <p:cNvSpPr>
            <a:spLocks noGrp="1"/>
          </p:cNvSpPr>
          <p:nvPr>
            <p:ph idx="1"/>
          </p:nvPr>
        </p:nvSpPr>
        <p:spPr>
          <a:xfrm>
            <a:off x="704539" y="1867310"/>
            <a:ext cx="6050406" cy="3825692"/>
          </a:xfrm>
        </p:spPr>
        <p:txBody>
          <a:bodyPr/>
          <a:lstStyle/>
          <a:p>
            <a:pPr marL="0" indent="0">
              <a:buClr>
                <a:schemeClr val="tx1"/>
              </a:buClr>
              <a:buNone/>
            </a:pPr>
            <a:r>
              <a:rPr lang="en-US" sz="3200" b="1" dirty="0">
                <a:solidFill>
                  <a:srgbClr val="3863A2"/>
                </a:solidFill>
              </a:rPr>
              <a:t>Reflection of Person: </a:t>
            </a:r>
            <a:r>
              <a:rPr lang="en-US" sz="3200" dirty="0"/>
              <a:t>looking at your own personal beliefs, biases and values and the influences they may have on </a:t>
            </a:r>
            <a:r>
              <a:rPr lang="en-US" sz="3200" dirty="0" smtClean="0"/>
              <a:t>interactions</a:t>
            </a:r>
            <a:r>
              <a:rPr lang="en-US" sz="3200" baseline="30000" dirty="0"/>
              <a:t>1</a:t>
            </a:r>
          </a:p>
          <a:p>
            <a:pPr marL="0" indent="0">
              <a:buClr>
                <a:schemeClr val="tx1"/>
              </a:buClr>
              <a:buNone/>
            </a:pPr>
            <a:r>
              <a:rPr lang="en-US" sz="3200" b="1" dirty="0">
                <a:solidFill>
                  <a:srgbClr val="3863A2"/>
                </a:solidFill>
              </a:rPr>
              <a:t>Reflection of Profession: </a:t>
            </a:r>
            <a:r>
              <a:rPr lang="en-US" sz="3200" dirty="0"/>
              <a:t>considering how a biomedical worldview influences how you see the </a:t>
            </a:r>
            <a:r>
              <a:rPr lang="en-US" sz="3200" dirty="0" smtClean="0"/>
              <a:t>world</a:t>
            </a:r>
            <a:r>
              <a:rPr lang="en-US" sz="3200" baseline="30000" dirty="0" smtClean="0"/>
              <a:t>1</a:t>
            </a:r>
            <a:endParaRPr lang="en-US" sz="3200" baseline="30000" dirty="0"/>
          </a:p>
          <a:p>
            <a:endParaRPr lang="en-US" dirty="0"/>
          </a:p>
        </p:txBody>
      </p:sp>
      <p:pic>
        <p:nvPicPr>
          <p:cNvPr id="4" name="Picture 3" descr="Picture of a mountain reflecting in a lake. "/>
          <p:cNvPicPr>
            <a:picLocks noChangeAspect="1"/>
          </p:cNvPicPr>
          <p:nvPr/>
        </p:nvPicPr>
        <p:blipFill>
          <a:blip r:embed="rId3"/>
          <a:stretch>
            <a:fillRect/>
          </a:stretch>
        </p:blipFill>
        <p:spPr>
          <a:xfrm>
            <a:off x="6615659" y="1867310"/>
            <a:ext cx="5456420" cy="3634766"/>
          </a:xfrm>
          <a:prstGeom prst="rect">
            <a:avLst/>
          </a:prstGeom>
          <a:ln>
            <a:noFill/>
          </a:ln>
          <a:effectLst>
            <a:softEdge rad="112500"/>
          </a:effectLst>
        </p:spPr>
      </p:pic>
    </p:spTree>
    <p:extLst>
      <p:ext uri="{BB962C8B-B14F-4D97-AF65-F5344CB8AC3E}">
        <p14:creationId xmlns:p14="http://schemas.microsoft.com/office/powerpoint/2010/main" val="424130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Relationships</a:t>
            </a:r>
            <a:endParaRPr lang="en-US" dirty="0"/>
          </a:p>
        </p:txBody>
      </p:sp>
      <p:sp>
        <p:nvSpPr>
          <p:cNvPr id="3" name="Content Placeholder 2"/>
          <p:cNvSpPr>
            <a:spLocks noGrp="1"/>
          </p:cNvSpPr>
          <p:nvPr>
            <p:ph idx="1"/>
          </p:nvPr>
        </p:nvSpPr>
        <p:spPr>
          <a:xfrm>
            <a:off x="838199" y="1825599"/>
            <a:ext cx="6596922" cy="4351338"/>
          </a:xfrm>
        </p:spPr>
        <p:txBody>
          <a:bodyPr/>
          <a:lstStyle/>
          <a:p>
            <a:r>
              <a:rPr lang="en-US" sz="3000" dirty="0" smtClean="0"/>
              <a:t>Building relationships can help a provider work in the “space between” their own values and the values of a patient</a:t>
            </a:r>
            <a:r>
              <a:rPr lang="en-US" sz="3000" baseline="30000" dirty="0" smtClean="0"/>
              <a:t>3</a:t>
            </a:r>
          </a:p>
          <a:p>
            <a:pPr marL="0" indent="0">
              <a:buNone/>
            </a:pPr>
            <a:endParaRPr lang="en-US" sz="900" baseline="30000" dirty="0" smtClean="0"/>
          </a:p>
          <a:p>
            <a:r>
              <a:rPr lang="en-US" sz="3000" dirty="0" smtClean="0"/>
              <a:t>Kleinman Explanatory Models Approach: helps determine the link between someone’s social world is affected by their illness</a:t>
            </a:r>
            <a:r>
              <a:rPr lang="en-US" sz="3000" baseline="30000" dirty="0" smtClean="0"/>
              <a:t>5</a:t>
            </a:r>
            <a:endParaRPr lang="en-US" sz="3000" baseline="30000" dirty="0"/>
          </a:p>
        </p:txBody>
      </p:sp>
      <p:pic>
        <p:nvPicPr>
          <p:cNvPr id="4" name="Picture 3" descr="Picture of one person showing another person something on a laptop computer. "/>
          <p:cNvPicPr>
            <a:picLocks noChangeAspect="1"/>
          </p:cNvPicPr>
          <p:nvPr/>
        </p:nvPicPr>
        <p:blipFill rotWithShape="1">
          <a:blip r:embed="rId3"/>
          <a:srcRect l="11644"/>
          <a:stretch/>
        </p:blipFill>
        <p:spPr>
          <a:xfrm>
            <a:off x="7435121" y="2239279"/>
            <a:ext cx="4397114" cy="29470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5337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Aware of Past &amp; Present</a:t>
            </a:r>
            <a:endParaRPr lang="en-US" dirty="0"/>
          </a:p>
        </p:txBody>
      </p:sp>
      <p:sp>
        <p:nvSpPr>
          <p:cNvPr id="3" name="Content Placeholder 2"/>
          <p:cNvSpPr>
            <a:spLocks noGrp="1"/>
          </p:cNvSpPr>
          <p:nvPr>
            <p:ph sz="half" idx="1"/>
          </p:nvPr>
        </p:nvSpPr>
        <p:spPr>
          <a:xfrm>
            <a:off x="973112" y="1960513"/>
            <a:ext cx="5577590" cy="3630820"/>
          </a:xfrm>
        </p:spPr>
        <p:txBody>
          <a:bodyPr/>
          <a:lstStyle/>
          <a:p>
            <a:r>
              <a:rPr lang="en-US" sz="3200" dirty="0" smtClean="0"/>
              <a:t>Consider how the history of our country has contributed to current advantages and disadvantages</a:t>
            </a:r>
            <a:r>
              <a:rPr lang="en-US" sz="3200" baseline="30000" dirty="0" smtClean="0"/>
              <a:t>2</a:t>
            </a:r>
          </a:p>
          <a:p>
            <a:endParaRPr lang="en-US" sz="1000" baseline="30000" dirty="0" smtClean="0"/>
          </a:p>
          <a:p>
            <a:r>
              <a:rPr lang="en-US" sz="3200" dirty="0" smtClean="0"/>
              <a:t>How might this influence a patient’s worldview?</a:t>
            </a:r>
          </a:p>
          <a:p>
            <a:endParaRPr lang="en-US" sz="3200" dirty="0" smtClean="0"/>
          </a:p>
          <a:p>
            <a:endParaRPr lang="en-US" sz="3200" baseline="30000" dirty="0"/>
          </a:p>
        </p:txBody>
      </p:sp>
      <p:sp>
        <p:nvSpPr>
          <p:cNvPr id="5" name="Rounded Rectangle 4"/>
          <p:cNvSpPr/>
          <p:nvPr/>
        </p:nvSpPr>
        <p:spPr>
          <a:xfrm>
            <a:off x="6775553" y="1960513"/>
            <a:ext cx="5066676" cy="363082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ts val="1000"/>
              </a:spcBef>
            </a:pPr>
            <a:r>
              <a:rPr lang="en-US" sz="2800" b="1" dirty="0">
                <a:solidFill>
                  <a:schemeClr val="bg1">
                    <a:lumMod val="95000"/>
                  </a:schemeClr>
                </a:solidFill>
              </a:rPr>
              <a:t>“…We are a-historical as a culture- we think that the present is disconnected from the past, that the current distribution of advantage or disadvantage is a happenstance…”</a:t>
            </a:r>
          </a:p>
          <a:p>
            <a:pPr lvl="0" algn="ctr" defTabSz="914400">
              <a:lnSpc>
                <a:spcPct val="90000"/>
              </a:lnSpc>
              <a:spcBef>
                <a:spcPts val="1000"/>
              </a:spcBef>
            </a:pPr>
            <a:endParaRPr lang="en-US" sz="200" b="1" dirty="0">
              <a:solidFill>
                <a:schemeClr val="bg1">
                  <a:lumMod val="95000"/>
                </a:schemeClr>
              </a:solidFill>
            </a:endParaRPr>
          </a:p>
          <a:p>
            <a:pPr lvl="0" algn="ctr" defTabSz="914400">
              <a:lnSpc>
                <a:spcPct val="90000"/>
              </a:lnSpc>
              <a:spcBef>
                <a:spcPts val="1000"/>
              </a:spcBef>
            </a:pPr>
            <a:r>
              <a:rPr lang="en-US" sz="2800" b="1" i="1" dirty="0">
                <a:solidFill>
                  <a:schemeClr val="bg1">
                    <a:lumMod val="95000"/>
                  </a:schemeClr>
                </a:solidFill>
              </a:rPr>
              <a:t>~Dr. Camara Jones</a:t>
            </a:r>
          </a:p>
        </p:txBody>
      </p:sp>
    </p:spTree>
    <p:extLst>
      <p:ext uri="{BB962C8B-B14F-4D97-AF65-F5344CB8AC3E}">
        <p14:creationId xmlns:p14="http://schemas.microsoft.com/office/powerpoint/2010/main" val="4195327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a:t>
            </a:r>
            <a:endParaRPr lang="en-US" dirty="0"/>
          </a:p>
        </p:txBody>
      </p:sp>
      <p:sp>
        <p:nvSpPr>
          <p:cNvPr id="3" name="Content Placeholder 2"/>
          <p:cNvSpPr>
            <a:spLocks noGrp="1"/>
          </p:cNvSpPr>
          <p:nvPr>
            <p:ph idx="1"/>
          </p:nvPr>
        </p:nvSpPr>
        <p:spPr>
          <a:xfrm>
            <a:off x="838200" y="1825625"/>
            <a:ext cx="6656882" cy="4351338"/>
          </a:xfrm>
        </p:spPr>
        <p:txBody>
          <a:bodyPr/>
          <a:lstStyle/>
          <a:p>
            <a:r>
              <a:rPr lang="en-US" sz="3400" dirty="0" smtClean="0"/>
              <a:t>Trying to avoid “auto-pilot” when busy</a:t>
            </a:r>
            <a:r>
              <a:rPr lang="en-US" sz="3400" baseline="30000" dirty="0" smtClean="0"/>
              <a:t>2</a:t>
            </a:r>
          </a:p>
          <a:p>
            <a:r>
              <a:rPr lang="en-US" sz="3400" dirty="0"/>
              <a:t>Looking at situations without a </a:t>
            </a:r>
            <a:r>
              <a:rPr lang="en-US" sz="3400" dirty="0" smtClean="0"/>
              <a:t>filter</a:t>
            </a:r>
            <a:r>
              <a:rPr lang="en-US" sz="3400" baseline="30000" dirty="0" smtClean="0"/>
              <a:t>2</a:t>
            </a:r>
            <a:endParaRPr lang="en-US" sz="3400" baseline="30000" dirty="0"/>
          </a:p>
          <a:p>
            <a:r>
              <a:rPr lang="en-US" sz="3400" dirty="0" smtClean="0"/>
              <a:t>Responding to the current situation thoughtfully</a:t>
            </a:r>
            <a:r>
              <a:rPr lang="en-US" sz="3400" baseline="30000" dirty="0" smtClean="0"/>
              <a:t>2</a:t>
            </a:r>
            <a:endParaRPr lang="en-US" sz="3400" baseline="30000" dirty="0"/>
          </a:p>
        </p:txBody>
      </p:sp>
      <p:pic>
        <p:nvPicPr>
          <p:cNvPr id="4" name="Picture 3" descr="Picture of a little girl meditating. "/>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Lst>
          </a:blip>
          <a:srcRect l="21582" r="22291"/>
          <a:stretch/>
        </p:blipFill>
        <p:spPr>
          <a:xfrm>
            <a:off x="7779895" y="1327709"/>
            <a:ext cx="3791278" cy="4503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3672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65125"/>
            <a:ext cx="6250675" cy="1325563"/>
          </a:xfrm>
        </p:spPr>
        <p:txBody>
          <a:bodyPr/>
          <a:lstStyle/>
          <a:p>
            <a:r>
              <a:rPr lang="en-US" dirty="0" smtClean="0"/>
              <a:t>MedlinePlus</a:t>
            </a:r>
            <a:endParaRPr lang="en-US" dirty="0"/>
          </a:p>
        </p:txBody>
      </p:sp>
      <p:pic>
        <p:nvPicPr>
          <p:cNvPr id="4" name="Picture 3"/>
          <p:cNvPicPr>
            <a:picLocks noChangeAspect="1"/>
          </p:cNvPicPr>
          <p:nvPr/>
        </p:nvPicPr>
        <p:blipFill>
          <a:blip r:embed="rId3"/>
          <a:stretch>
            <a:fillRect/>
          </a:stretch>
        </p:blipFill>
        <p:spPr>
          <a:xfrm>
            <a:off x="1036732" y="143572"/>
            <a:ext cx="10214270" cy="5731789"/>
          </a:xfrm>
          <a:prstGeom prst="rect">
            <a:avLst/>
          </a:prstGeom>
        </p:spPr>
      </p:pic>
    </p:spTree>
    <p:extLst>
      <p:ext uri="{BB962C8B-B14F-4D97-AF65-F5344CB8AC3E}">
        <p14:creationId xmlns:p14="http://schemas.microsoft.com/office/powerpoint/2010/main" val="1517444068"/>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10684</TotalTime>
  <Words>2298</Words>
  <Application>Microsoft Office PowerPoint</Application>
  <PresentationFormat>Widescreen</PresentationFormat>
  <Paragraphs>83</Paragraphs>
  <Slides>15</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Calibri Light</vt:lpstr>
      <vt:lpstr>Office Theme</vt:lpstr>
      <vt:lpstr>1_Office Theme</vt:lpstr>
      <vt:lpstr>Cultural Humility</vt:lpstr>
      <vt:lpstr>Discussion points from last module</vt:lpstr>
      <vt:lpstr>Objectives</vt:lpstr>
      <vt:lpstr>Moving Forward</vt:lpstr>
      <vt:lpstr>Reflection of Values</vt:lpstr>
      <vt:lpstr>Building Relationships</vt:lpstr>
      <vt:lpstr>Being Aware of Past &amp; Present</vt:lpstr>
      <vt:lpstr>Mindfulness</vt:lpstr>
      <vt:lpstr>MedlinePlus</vt:lpstr>
      <vt:lpstr>5R’s of Cultural Humility</vt:lpstr>
      <vt:lpstr>PowerPoint Presentation</vt:lpstr>
      <vt:lpstr>Take home message</vt:lpstr>
      <vt:lpstr>Please complete the post-test questions</vt:lpstr>
      <vt:lpstr>References</vt:lpstr>
      <vt:lpstr>References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Windows User</cp:lastModifiedBy>
  <cp:revision>334</cp:revision>
  <cp:lastPrinted>2019-11-04T02:46:55Z</cp:lastPrinted>
  <dcterms:created xsi:type="dcterms:W3CDTF">2018-06-07T18:55:41Z</dcterms:created>
  <dcterms:modified xsi:type="dcterms:W3CDTF">2020-05-21T19:38:10Z</dcterms:modified>
</cp:coreProperties>
</file>