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0"/>
  </p:notesMasterIdLst>
  <p:sldIdLst>
    <p:sldId id="341" r:id="rId5"/>
    <p:sldId id="257" r:id="rId6"/>
    <p:sldId id="260" r:id="rId7"/>
    <p:sldId id="256" r:id="rId8"/>
    <p:sldId id="366" r:id="rId9"/>
    <p:sldId id="407" r:id="rId10"/>
    <p:sldId id="408" r:id="rId11"/>
    <p:sldId id="409" r:id="rId12"/>
    <p:sldId id="410" r:id="rId13"/>
    <p:sldId id="374" r:id="rId14"/>
    <p:sldId id="382" r:id="rId15"/>
    <p:sldId id="383" r:id="rId16"/>
    <p:sldId id="264" r:id="rId17"/>
    <p:sldId id="385" r:id="rId18"/>
    <p:sldId id="406" r:id="rId19"/>
    <p:sldId id="377" r:id="rId20"/>
    <p:sldId id="387" r:id="rId21"/>
    <p:sldId id="261" r:id="rId22"/>
    <p:sldId id="262" r:id="rId23"/>
    <p:sldId id="263" r:id="rId24"/>
    <p:sldId id="395" r:id="rId25"/>
    <p:sldId id="258" r:id="rId26"/>
    <p:sldId id="378" r:id="rId27"/>
    <p:sldId id="265" r:id="rId28"/>
    <p:sldId id="266" r:id="rId29"/>
    <p:sldId id="388" r:id="rId30"/>
    <p:sldId id="394" r:id="rId31"/>
    <p:sldId id="389" r:id="rId32"/>
    <p:sldId id="403" r:id="rId33"/>
    <p:sldId id="411" r:id="rId34"/>
    <p:sldId id="268" r:id="rId35"/>
    <p:sldId id="269" r:id="rId36"/>
    <p:sldId id="270" r:id="rId37"/>
    <p:sldId id="271" r:id="rId38"/>
    <p:sldId id="276" r:id="rId39"/>
    <p:sldId id="277" r:id="rId40"/>
    <p:sldId id="278" r:id="rId41"/>
    <p:sldId id="279" r:id="rId42"/>
    <p:sldId id="412" r:id="rId43"/>
    <p:sldId id="281" r:id="rId44"/>
    <p:sldId id="391" r:id="rId45"/>
    <p:sldId id="414" r:id="rId46"/>
    <p:sldId id="402" r:id="rId47"/>
    <p:sldId id="283" r:id="rId48"/>
    <p:sldId id="405" r:id="rId49"/>
    <p:sldId id="285" r:id="rId50"/>
    <p:sldId id="413" r:id="rId51"/>
    <p:sldId id="289" r:id="rId52"/>
    <p:sldId id="290" r:id="rId53"/>
    <p:sldId id="291" r:id="rId54"/>
    <p:sldId id="399" r:id="rId55"/>
    <p:sldId id="401" r:id="rId56"/>
    <p:sldId id="404" r:id="rId57"/>
    <p:sldId id="400" r:id="rId58"/>
    <p:sldId id="286"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A60123-95E2-DB7E-FC6A-9DAE7882C26E}" name="Lopez, Emme" initials="LE" userId="S::emme.lopez@tamu.edu::767189be-3c23-46ab-b770-f940db0dfdc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EF996"/>
    <a:srgbClr val="760000"/>
    <a:srgbClr val="FF00FF"/>
    <a:srgbClr val="C7A1E3"/>
    <a:srgbClr val="F5CAD4"/>
    <a:srgbClr val="FF8989"/>
    <a:srgbClr val="D0EBB3"/>
    <a:srgbClr val="E57791"/>
    <a:srgbClr val="4DC5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01" autoAdjust="0"/>
    <p:restoredTop sz="93935" autoAdjust="0"/>
  </p:normalViewPr>
  <p:slideViewPr>
    <p:cSldViewPr snapToGrid="0">
      <p:cViewPr>
        <p:scale>
          <a:sx n="60" d="100"/>
          <a:sy n="60" d="100"/>
        </p:scale>
        <p:origin x="547" y="451"/>
      </p:cViewPr>
      <p:guideLst/>
    </p:cSldViewPr>
  </p:slideViewPr>
  <p:outlineViewPr>
    <p:cViewPr>
      <p:scale>
        <a:sx n="33" d="100"/>
        <a:sy n="33" d="100"/>
      </p:scale>
      <p:origin x="0" y="-37608"/>
    </p:cViewPr>
  </p:outlineViewPr>
  <p:notesTextViewPr>
    <p:cViewPr>
      <p:scale>
        <a:sx n="1" d="1"/>
        <a:sy n="1" d="1"/>
      </p:scale>
      <p:origin x="0" y="0"/>
    </p:cViewPr>
  </p:notesTextViewPr>
  <p:sorterViewPr>
    <p:cViewPr>
      <p:scale>
        <a:sx n="89" d="100"/>
        <a:sy n="89" d="100"/>
      </p:scale>
      <p:origin x="0" y="-10174"/>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64DFF3-C348-44C8-AA7F-02AE145D477E}"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B052C3DB-8BEB-4159-97BC-451925352DB3}">
      <dgm:prSet phldrT="[Text]"/>
      <dgm:spPr/>
      <dgm:t>
        <a:bodyPr/>
        <a:lstStyle/>
        <a:p>
          <a:pPr>
            <a:buClr>
              <a:schemeClr val="dk1"/>
            </a:buClr>
            <a:buSzPts val="2800"/>
            <a:buChar char="•"/>
          </a:pPr>
          <a:r>
            <a:rPr lang="en-US" b="1"/>
            <a:t>Type of study</a:t>
          </a:r>
          <a:endParaRPr lang="en-US"/>
        </a:p>
      </dgm:t>
    </dgm:pt>
    <dgm:pt modelId="{8F426623-B8B8-4A91-A229-E528589AA6F6}" type="parTrans" cxnId="{126B42F9-9B6D-4527-8162-8109E5C76934}">
      <dgm:prSet/>
      <dgm:spPr/>
      <dgm:t>
        <a:bodyPr/>
        <a:lstStyle/>
        <a:p>
          <a:endParaRPr lang="en-US"/>
        </a:p>
      </dgm:t>
    </dgm:pt>
    <dgm:pt modelId="{DA0004B5-08C1-4941-BCC4-85CFA7B3CEA5}" type="sibTrans" cxnId="{126B42F9-9B6D-4527-8162-8109E5C76934}">
      <dgm:prSet/>
      <dgm:spPr/>
      <dgm:t>
        <a:bodyPr/>
        <a:lstStyle/>
        <a:p>
          <a:endParaRPr lang="en-US"/>
        </a:p>
      </dgm:t>
    </dgm:pt>
    <dgm:pt modelId="{A00174B0-1C34-44C0-BBA7-C252325F6E4D}">
      <dgm:prSet/>
      <dgm:spPr/>
      <dgm:t>
        <a:bodyPr/>
        <a:lstStyle/>
        <a:p>
          <a:r>
            <a:rPr lang="en-US"/>
            <a:t>Quantitative</a:t>
          </a:r>
          <a:endParaRPr lang="en-US" dirty="0"/>
        </a:p>
      </dgm:t>
    </dgm:pt>
    <dgm:pt modelId="{F192C7C9-43D8-40CB-B0F4-9072201837A7}" type="parTrans" cxnId="{BE6451D6-FBF3-45AB-8EBA-F45B0E2DC4BD}">
      <dgm:prSet/>
      <dgm:spPr/>
      <dgm:t>
        <a:bodyPr/>
        <a:lstStyle/>
        <a:p>
          <a:endParaRPr lang="en-US"/>
        </a:p>
      </dgm:t>
    </dgm:pt>
    <dgm:pt modelId="{2434B662-2999-4F03-90D7-9A484B8628A3}" type="sibTrans" cxnId="{BE6451D6-FBF3-45AB-8EBA-F45B0E2DC4BD}">
      <dgm:prSet/>
      <dgm:spPr/>
      <dgm:t>
        <a:bodyPr/>
        <a:lstStyle/>
        <a:p>
          <a:endParaRPr lang="en-US"/>
        </a:p>
      </dgm:t>
    </dgm:pt>
    <dgm:pt modelId="{DB2BBBE2-4CE1-4D8C-95F1-4EC2DB1EB49D}">
      <dgm:prSet/>
      <dgm:spPr/>
      <dgm:t>
        <a:bodyPr/>
        <a:lstStyle/>
        <a:p>
          <a:r>
            <a:rPr lang="en-US"/>
            <a:t>Qualitative</a:t>
          </a:r>
          <a:endParaRPr lang="en-US" dirty="0"/>
        </a:p>
      </dgm:t>
    </dgm:pt>
    <dgm:pt modelId="{556894EE-4942-4863-845B-AE8673C84D2C}" type="parTrans" cxnId="{ED01EEDD-E656-4D23-8EF0-7863CEC1D1DB}">
      <dgm:prSet/>
      <dgm:spPr/>
      <dgm:t>
        <a:bodyPr/>
        <a:lstStyle/>
        <a:p>
          <a:endParaRPr lang="en-US"/>
        </a:p>
      </dgm:t>
    </dgm:pt>
    <dgm:pt modelId="{2DB89607-612A-44FF-8968-6732448ADDE7}" type="sibTrans" cxnId="{ED01EEDD-E656-4D23-8EF0-7863CEC1D1DB}">
      <dgm:prSet/>
      <dgm:spPr/>
      <dgm:t>
        <a:bodyPr/>
        <a:lstStyle/>
        <a:p>
          <a:endParaRPr lang="en-US"/>
        </a:p>
      </dgm:t>
    </dgm:pt>
    <dgm:pt modelId="{D0FC3CF1-A384-40B8-95CC-1E48BF5F8A40}">
      <dgm:prSet/>
      <dgm:spPr/>
      <dgm:t>
        <a:bodyPr/>
        <a:lstStyle/>
        <a:p>
          <a:r>
            <a:rPr lang="en-US"/>
            <a:t>Umbrella (systematic reviews)</a:t>
          </a:r>
          <a:endParaRPr lang="en-US" dirty="0"/>
        </a:p>
      </dgm:t>
    </dgm:pt>
    <dgm:pt modelId="{D703DED3-D2C9-4150-8D72-CD4A8DBCD54F}" type="parTrans" cxnId="{67B6D796-6D8A-494B-9ADF-49A749D35E84}">
      <dgm:prSet/>
      <dgm:spPr/>
      <dgm:t>
        <a:bodyPr/>
        <a:lstStyle/>
        <a:p>
          <a:endParaRPr lang="en-US"/>
        </a:p>
      </dgm:t>
    </dgm:pt>
    <dgm:pt modelId="{5D49E96A-52E8-4892-B941-A36C091ED3B0}" type="sibTrans" cxnId="{67B6D796-6D8A-494B-9ADF-49A749D35E84}">
      <dgm:prSet/>
      <dgm:spPr/>
      <dgm:t>
        <a:bodyPr/>
        <a:lstStyle/>
        <a:p>
          <a:endParaRPr lang="en-US"/>
        </a:p>
      </dgm:t>
    </dgm:pt>
    <dgm:pt modelId="{70816A7B-A9AB-4511-98D9-A3164191B7F5}">
      <dgm:prSet/>
      <dgm:spPr/>
      <dgm:t>
        <a:bodyPr/>
        <a:lstStyle/>
        <a:p>
          <a:r>
            <a:rPr lang="en-US" b="1"/>
            <a:t>By time</a:t>
          </a:r>
          <a:endParaRPr lang="en-US" b="1" dirty="0"/>
        </a:p>
      </dgm:t>
    </dgm:pt>
    <dgm:pt modelId="{1D341B43-F3BB-4032-8601-AEC8BB05239A}" type="parTrans" cxnId="{86FF1D18-75B0-4596-9180-0A76C0C579DC}">
      <dgm:prSet/>
      <dgm:spPr/>
      <dgm:t>
        <a:bodyPr/>
        <a:lstStyle/>
        <a:p>
          <a:endParaRPr lang="en-US"/>
        </a:p>
      </dgm:t>
    </dgm:pt>
    <dgm:pt modelId="{E0E71D54-BB79-4690-AC7B-0B7CFACE24BD}" type="sibTrans" cxnId="{86FF1D18-75B0-4596-9180-0A76C0C579DC}">
      <dgm:prSet/>
      <dgm:spPr/>
      <dgm:t>
        <a:bodyPr/>
        <a:lstStyle/>
        <a:p>
          <a:endParaRPr lang="en-US"/>
        </a:p>
      </dgm:t>
    </dgm:pt>
    <dgm:pt modelId="{1AA601D1-A731-4C2B-8386-3516B4421B1B}">
      <dgm:prSet/>
      <dgm:spPr/>
      <dgm:t>
        <a:bodyPr/>
        <a:lstStyle/>
        <a:p>
          <a:r>
            <a:rPr lang="en-US"/>
            <a:t>Rapid reviews</a:t>
          </a:r>
          <a:endParaRPr lang="en-US" dirty="0"/>
        </a:p>
      </dgm:t>
    </dgm:pt>
    <dgm:pt modelId="{FB4DE242-8019-4A07-A3DA-C782A22BDB11}" type="parTrans" cxnId="{47BC41C4-A312-430B-A545-0915874BC03F}">
      <dgm:prSet/>
      <dgm:spPr/>
      <dgm:t>
        <a:bodyPr/>
        <a:lstStyle/>
        <a:p>
          <a:endParaRPr lang="en-US"/>
        </a:p>
      </dgm:t>
    </dgm:pt>
    <dgm:pt modelId="{F4FD69DC-8E14-4614-9F07-9160D1E7E933}" type="sibTrans" cxnId="{47BC41C4-A312-430B-A545-0915874BC03F}">
      <dgm:prSet/>
      <dgm:spPr/>
      <dgm:t>
        <a:bodyPr/>
        <a:lstStyle/>
        <a:p>
          <a:endParaRPr lang="en-US"/>
        </a:p>
      </dgm:t>
    </dgm:pt>
    <dgm:pt modelId="{18875365-852A-4211-88EE-B961332BF7EC}">
      <dgm:prSet/>
      <dgm:spPr/>
      <dgm:t>
        <a:bodyPr/>
        <a:lstStyle/>
        <a:p>
          <a:r>
            <a:rPr lang="en-US"/>
            <a:t>Living reviews</a:t>
          </a:r>
          <a:endParaRPr lang="en-US" dirty="0"/>
        </a:p>
      </dgm:t>
    </dgm:pt>
    <dgm:pt modelId="{78660062-6EF8-4B45-B38F-0D17A222F186}" type="parTrans" cxnId="{90909C90-E5C1-4063-9063-AB1B219A94BD}">
      <dgm:prSet/>
      <dgm:spPr/>
      <dgm:t>
        <a:bodyPr/>
        <a:lstStyle/>
        <a:p>
          <a:endParaRPr lang="en-US"/>
        </a:p>
      </dgm:t>
    </dgm:pt>
    <dgm:pt modelId="{8AEF797E-11C5-4376-94CD-5B07FBFCC3C5}" type="sibTrans" cxnId="{90909C90-E5C1-4063-9063-AB1B219A94BD}">
      <dgm:prSet/>
      <dgm:spPr/>
      <dgm:t>
        <a:bodyPr/>
        <a:lstStyle/>
        <a:p>
          <a:endParaRPr lang="en-US"/>
        </a:p>
      </dgm:t>
    </dgm:pt>
    <dgm:pt modelId="{B6E21ED6-D38A-4B4B-A753-144AA5394F66}">
      <dgm:prSet/>
      <dgm:spPr/>
      <dgm:t>
        <a:bodyPr/>
        <a:lstStyle/>
        <a:p>
          <a:r>
            <a:rPr lang="en-US" b="1">
              <a:latin typeface="Trebuchet MS"/>
              <a:ea typeface="Trebuchet MS"/>
              <a:cs typeface="Trebuchet MS"/>
              <a:sym typeface="Trebuchet MS"/>
            </a:rPr>
            <a:t>Type of question</a:t>
          </a:r>
          <a:endParaRPr lang="en-US" b="1" dirty="0"/>
        </a:p>
      </dgm:t>
    </dgm:pt>
    <dgm:pt modelId="{8F1FAF36-6382-4564-A013-FAC046E40D4E}" type="parTrans" cxnId="{7A0DF7F2-794E-4545-94FF-8DBB243B34FD}">
      <dgm:prSet/>
      <dgm:spPr/>
      <dgm:t>
        <a:bodyPr/>
        <a:lstStyle/>
        <a:p>
          <a:endParaRPr lang="en-US"/>
        </a:p>
      </dgm:t>
    </dgm:pt>
    <dgm:pt modelId="{65FC35C7-C6BB-4580-8607-15F9CEAB26C0}" type="sibTrans" cxnId="{7A0DF7F2-794E-4545-94FF-8DBB243B34FD}">
      <dgm:prSet/>
      <dgm:spPr/>
      <dgm:t>
        <a:bodyPr/>
        <a:lstStyle/>
        <a:p>
          <a:endParaRPr lang="en-US"/>
        </a:p>
      </dgm:t>
    </dgm:pt>
    <dgm:pt modelId="{6D19FE8B-B9E3-4335-9AA5-AAF873616EE6}">
      <dgm:prSet/>
      <dgm:spPr/>
      <dgm:t>
        <a:bodyPr/>
        <a:lstStyle/>
        <a:p>
          <a:r>
            <a:rPr lang="en-US" b="0" i="0" u="none" strike="noStrike" cap="none">
              <a:latin typeface="Trebuchet MS"/>
              <a:ea typeface="Trebuchet MS"/>
              <a:cs typeface="Trebuchet MS"/>
              <a:sym typeface="Trebuchet MS"/>
            </a:rPr>
            <a:t>Effectiveness</a:t>
          </a:r>
          <a:endParaRPr lang="en-US" dirty="0"/>
        </a:p>
      </dgm:t>
    </dgm:pt>
    <dgm:pt modelId="{0F303D6A-CD1D-41CC-B59E-E0C8D3287FFC}" type="parTrans" cxnId="{244B8EF7-0CFE-444D-9BB8-88D19E4B659A}">
      <dgm:prSet/>
      <dgm:spPr/>
      <dgm:t>
        <a:bodyPr/>
        <a:lstStyle/>
        <a:p>
          <a:endParaRPr lang="en-US"/>
        </a:p>
      </dgm:t>
    </dgm:pt>
    <dgm:pt modelId="{88266D00-8CF5-4470-B729-534F9F75A41A}" type="sibTrans" cxnId="{244B8EF7-0CFE-444D-9BB8-88D19E4B659A}">
      <dgm:prSet/>
      <dgm:spPr/>
      <dgm:t>
        <a:bodyPr/>
        <a:lstStyle/>
        <a:p>
          <a:endParaRPr lang="en-US"/>
        </a:p>
      </dgm:t>
    </dgm:pt>
    <dgm:pt modelId="{4B0A836D-C412-428F-8D63-E5CB2C9DC17A}">
      <dgm:prSet/>
      <dgm:spPr/>
      <dgm:t>
        <a:bodyPr/>
        <a:lstStyle/>
        <a:p>
          <a:r>
            <a:rPr lang="en-US" b="0" i="0" u="none" strike="noStrike" cap="none">
              <a:latin typeface="Trebuchet MS"/>
              <a:ea typeface="Trebuchet MS"/>
              <a:cs typeface="Trebuchet MS"/>
              <a:sym typeface="Trebuchet MS"/>
            </a:rPr>
            <a:t>Economics</a:t>
          </a:r>
          <a:endParaRPr lang="en-US" b="0" i="0" u="none" strike="noStrike" cap="none" dirty="0">
            <a:latin typeface="Trebuchet MS"/>
            <a:ea typeface="Trebuchet MS"/>
            <a:cs typeface="Trebuchet MS"/>
            <a:sym typeface="Trebuchet MS"/>
          </a:endParaRPr>
        </a:p>
      </dgm:t>
    </dgm:pt>
    <dgm:pt modelId="{9E805145-CC27-442B-895B-90370E63E9E1}" type="parTrans" cxnId="{3F8CE536-1997-4405-921D-FA867DA76192}">
      <dgm:prSet/>
      <dgm:spPr/>
      <dgm:t>
        <a:bodyPr/>
        <a:lstStyle/>
        <a:p>
          <a:endParaRPr lang="en-US"/>
        </a:p>
      </dgm:t>
    </dgm:pt>
    <dgm:pt modelId="{09CDA933-1AA6-4B86-AB9F-B39801BD4C5D}" type="sibTrans" cxnId="{3F8CE536-1997-4405-921D-FA867DA76192}">
      <dgm:prSet/>
      <dgm:spPr/>
      <dgm:t>
        <a:bodyPr/>
        <a:lstStyle/>
        <a:p>
          <a:endParaRPr lang="en-US"/>
        </a:p>
      </dgm:t>
    </dgm:pt>
    <dgm:pt modelId="{2077B78F-8625-4F66-8F96-318D7B937577}">
      <dgm:prSet/>
      <dgm:spPr/>
      <dgm:t>
        <a:bodyPr/>
        <a:lstStyle/>
        <a:p>
          <a:r>
            <a:rPr lang="en-US">
              <a:latin typeface="Trebuchet MS"/>
              <a:sym typeface="Trebuchet MS"/>
            </a:rPr>
            <a:t>Harm/Benefit of exposure</a:t>
          </a:r>
          <a:endParaRPr lang="en-US" dirty="0"/>
        </a:p>
      </dgm:t>
    </dgm:pt>
    <dgm:pt modelId="{33D4F452-EBBC-4266-9D15-577730F357DA}" type="parTrans" cxnId="{40D83EC5-76AF-4502-B309-CD19A7ABE095}">
      <dgm:prSet/>
      <dgm:spPr/>
      <dgm:t>
        <a:bodyPr/>
        <a:lstStyle/>
        <a:p>
          <a:endParaRPr lang="en-US"/>
        </a:p>
      </dgm:t>
    </dgm:pt>
    <dgm:pt modelId="{C0981661-5E83-4349-B394-451C1689ED51}" type="sibTrans" cxnId="{40D83EC5-76AF-4502-B309-CD19A7ABE095}">
      <dgm:prSet/>
      <dgm:spPr/>
      <dgm:t>
        <a:bodyPr/>
        <a:lstStyle/>
        <a:p>
          <a:endParaRPr lang="en-US"/>
        </a:p>
      </dgm:t>
    </dgm:pt>
    <dgm:pt modelId="{CDCEC60A-6461-4947-AE76-0E2678524C4C}">
      <dgm:prSet/>
      <dgm:spPr/>
      <dgm:t>
        <a:bodyPr/>
        <a:lstStyle/>
        <a:p>
          <a:r>
            <a:rPr lang="en-US" b="0" i="0" u="none" strike="noStrike" cap="none">
              <a:latin typeface="Trebuchet MS"/>
              <a:ea typeface="Trebuchet MS"/>
              <a:cs typeface="Trebuchet MS"/>
              <a:sym typeface="Trebuchet MS"/>
            </a:rPr>
            <a:t>Prevalence</a:t>
          </a:r>
          <a:endParaRPr lang="en-US" dirty="0"/>
        </a:p>
      </dgm:t>
    </dgm:pt>
    <dgm:pt modelId="{F9D0235A-2A70-43FF-A6E0-FEA9FB0069A1}" type="parTrans" cxnId="{B14FE6C0-70BE-47DD-86F8-9587AFCB3BE2}">
      <dgm:prSet/>
      <dgm:spPr/>
      <dgm:t>
        <a:bodyPr/>
        <a:lstStyle/>
        <a:p>
          <a:endParaRPr lang="en-US"/>
        </a:p>
      </dgm:t>
    </dgm:pt>
    <dgm:pt modelId="{307A6AB0-DDE2-4767-89AD-B5DBD933075B}" type="sibTrans" cxnId="{B14FE6C0-70BE-47DD-86F8-9587AFCB3BE2}">
      <dgm:prSet/>
      <dgm:spPr/>
      <dgm:t>
        <a:bodyPr/>
        <a:lstStyle/>
        <a:p>
          <a:endParaRPr lang="en-US"/>
        </a:p>
      </dgm:t>
    </dgm:pt>
    <dgm:pt modelId="{0F26A847-9C21-43D8-9C8F-C32BF3C9A0C2}">
      <dgm:prSet/>
      <dgm:spPr/>
      <dgm:t>
        <a:bodyPr/>
        <a:lstStyle/>
        <a:p>
          <a:r>
            <a:rPr lang="en-US" b="1">
              <a:latin typeface="Trebuchet MS"/>
              <a:ea typeface="Trebuchet MS"/>
              <a:cs typeface="Trebuchet MS"/>
              <a:sym typeface="Trebuchet MS"/>
            </a:rPr>
            <a:t>By synthesis</a:t>
          </a:r>
          <a:endParaRPr lang="en-US" b="1" dirty="0"/>
        </a:p>
      </dgm:t>
    </dgm:pt>
    <dgm:pt modelId="{5065FDF9-7172-4803-847D-1A5F6ED09C19}" type="parTrans" cxnId="{AEE79534-2065-4018-A65F-294E666320C0}">
      <dgm:prSet/>
      <dgm:spPr/>
      <dgm:t>
        <a:bodyPr/>
        <a:lstStyle/>
        <a:p>
          <a:endParaRPr lang="en-US"/>
        </a:p>
      </dgm:t>
    </dgm:pt>
    <dgm:pt modelId="{0922622A-71D3-4A14-A6B8-3C46C059735A}" type="sibTrans" cxnId="{AEE79534-2065-4018-A65F-294E666320C0}">
      <dgm:prSet/>
      <dgm:spPr/>
      <dgm:t>
        <a:bodyPr/>
        <a:lstStyle/>
        <a:p>
          <a:endParaRPr lang="en-US"/>
        </a:p>
      </dgm:t>
    </dgm:pt>
    <dgm:pt modelId="{1F13A06A-8653-4178-A7AF-70F8107E1D93}">
      <dgm:prSet/>
      <dgm:spPr/>
      <dgm:t>
        <a:bodyPr/>
        <a:lstStyle/>
        <a:p>
          <a:r>
            <a:rPr lang="en-US" b="0" i="0" u="none" strike="noStrike" cap="none">
              <a:latin typeface="Trebuchet MS"/>
              <a:ea typeface="Trebuchet MS"/>
              <a:cs typeface="Trebuchet MS"/>
              <a:sym typeface="Trebuchet MS"/>
            </a:rPr>
            <a:t>Meta analysis</a:t>
          </a:r>
          <a:endParaRPr lang="en-US" dirty="0"/>
        </a:p>
      </dgm:t>
    </dgm:pt>
    <dgm:pt modelId="{7609EA56-C108-4030-8058-DA987CE5E4BB}" type="parTrans" cxnId="{6F75F54F-D230-4778-99E1-E2282073CFF0}">
      <dgm:prSet/>
      <dgm:spPr/>
      <dgm:t>
        <a:bodyPr/>
        <a:lstStyle/>
        <a:p>
          <a:endParaRPr lang="en-US"/>
        </a:p>
      </dgm:t>
    </dgm:pt>
    <dgm:pt modelId="{1D1BC83F-31DE-43FA-9701-2BA52CDD4DD9}" type="sibTrans" cxnId="{6F75F54F-D230-4778-99E1-E2282073CFF0}">
      <dgm:prSet/>
      <dgm:spPr/>
      <dgm:t>
        <a:bodyPr/>
        <a:lstStyle/>
        <a:p>
          <a:endParaRPr lang="en-US"/>
        </a:p>
      </dgm:t>
    </dgm:pt>
    <dgm:pt modelId="{39FD4C57-E545-4171-88FB-74412E36500C}">
      <dgm:prSet/>
      <dgm:spPr/>
      <dgm:t>
        <a:bodyPr/>
        <a:lstStyle/>
        <a:p>
          <a:r>
            <a:rPr lang="en-US" b="0" i="0" u="none" strike="noStrike" cap="none">
              <a:latin typeface="Trebuchet MS"/>
              <a:ea typeface="Trebuchet MS"/>
              <a:cs typeface="Trebuchet MS"/>
              <a:sym typeface="Trebuchet MS"/>
            </a:rPr>
            <a:t>Qualitative</a:t>
          </a:r>
          <a:endParaRPr lang="en-US" dirty="0"/>
        </a:p>
      </dgm:t>
    </dgm:pt>
    <dgm:pt modelId="{0CF3BF2C-EAD6-4F16-8217-6C502E967728}" type="parTrans" cxnId="{85A80185-40CA-4D1A-A2DB-DB7FAF70B733}">
      <dgm:prSet/>
      <dgm:spPr/>
      <dgm:t>
        <a:bodyPr/>
        <a:lstStyle/>
        <a:p>
          <a:endParaRPr lang="en-US"/>
        </a:p>
      </dgm:t>
    </dgm:pt>
    <dgm:pt modelId="{7BE7CDDF-4613-4C07-9021-247F29041306}" type="sibTrans" cxnId="{85A80185-40CA-4D1A-A2DB-DB7FAF70B733}">
      <dgm:prSet/>
      <dgm:spPr/>
      <dgm:t>
        <a:bodyPr/>
        <a:lstStyle/>
        <a:p>
          <a:endParaRPr lang="en-US"/>
        </a:p>
      </dgm:t>
    </dgm:pt>
    <dgm:pt modelId="{4D45F252-46C3-42A8-9072-CDE98040F916}">
      <dgm:prSet/>
      <dgm:spPr/>
      <dgm:t>
        <a:bodyPr/>
        <a:lstStyle/>
        <a:p>
          <a:r>
            <a:rPr lang="en-US" b="0" i="0" u="none" strike="noStrike" cap="none">
              <a:latin typeface="Trebuchet MS"/>
              <a:ea typeface="Trebuchet MS"/>
              <a:cs typeface="Trebuchet MS"/>
              <a:sym typeface="Trebuchet MS"/>
            </a:rPr>
            <a:t>Bayesian</a:t>
          </a:r>
          <a:endParaRPr lang="en-US" dirty="0"/>
        </a:p>
      </dgm:t>
    </dgm:pt>
    <dgm:pt modelId="{D38F5244-EB19-492E-9E9C-0999081D90E2}" type="parTrans" cxnId="{45ECEC5A-C135-414D-BC0C-3F30706D1510}">
      <dgm:prSet/>
      <dgm:spPr/>
      <dgm:t>
        <a:bodyPr/>
        <a:lstStyle/>
        <a:p>
          <a:endParaRPr lang="en-US"/>
        </a:p>
      </dgm:t>
    </dgm:pt>
    <dgm:pt modelId="{3DD40C3D-72CA-4B8D-8806-B4DC67FF51AF}" type="sibTrans" cxnId="{45ECEC5A-C135-414D-BC0C-3F30706D1510}">
      <dgm:prSet/>
      <dgm:spPr/>
      <dgm:t>
        <a:bodyPr/>
        <a:lstStyle/>
        <a:p>
          <a:endParaRPr lang="en-US"/>
        </a:p>
      </dgm:t>
    </dgm:pt>
    <dgm:pt modelId="{12135B0A-3B12-4E71-A5F5-A0D43D13DC98}">
      <dgm:prSet/>
      <dgm:spPr/>
      <dgm:t>
        <a:bodyPr/>
        <a:lstStyle/>
        <a:p>
          <a:r>
            <a:rPr lang="en-US" b="0" i="0" u="none" strike="noStrike" cap="none" dirty="0">
              <a:latin typeface="Trebuchet MS"/>
              <a:ea typeface="Trebuchet MS"/>
              <a:cs typeface="Trebuchet MS"/>
              <a:sym typeface="Trebuchet MS"/>
            </a:rPr>
            <a:t>Network meta-analysis</a:t>
          </a:r>
          <a:endParaRPr lang="en-US" dirty="0"/>
        </a:p>
      </dgm:t>
    </dgm:pt>
    <dgm:pt modelId="{C8B7CB59-B22C-480F-8E17-BD748853C6E8}" type="parTrans" cxnId="{82F013B5-4AA1-44BC-9AD1-ED262B1A6FD7}">
      <dgm:prSet/>
      <dgm:spPr/>
      <dgm:t>
        <a:bodyPr/>
        <a:lstStyle/>
        <a:p>
          <a:endParaRPr lang="en-US"/>
        </a:p>
      </dgm:t>
    </dgm:pt>
    <dgm:pt modelId="{1CE3AE3E-5317-4249-ACD9-BBF444152900}" type="sibTrans" cxnId="{82F013B5-4AA1-44BC-9AD1-ED262B1A6FD7}">
      <dgm:prSet/>
      <dgm:spPr/>
      <dgm:t>
        <a:bodyPr/>
        <a:lstStyle/>
        <a:p>
          <a:endParaRPr lang="en-US"/>
        </a:p>
      </dgm:t>
    </dgm:pt>
    <dgm:pt modelId="{6AF46DFD-0DAB-4105-9125-CE330C7E5E17}" type="pres">
      <dgm:prSet presAssocID="{6864DFF3-C348-44C8-AA7F-02AE145D477E}" presName="Name0" presStyleCnt="0">
        <dgm:presLayoutVars>
          <dgm:dir/>
          <dgm:resizeHandles val="exact"/>
        </dgm:presLayoutVars>
      </dgm:prSet>
      <dgm:spPr/>
    </dgm:pt>
    <dgm:pt modelId="{23AA573E-9BAE-45D5-90A8-C6A3F058EC11}" type="pres">
      <dgm:prSet presAssocID="{B052C3DB-8BEB-4159-97BC-451925352DB3}" presName="node" presStyleLbl="node1" presStyleIdx="0" presStyleCnt="4">
        <dgm:presLayoutVars>
          <dgm:bulletEnabled val="1"/>
        </dgm:presLayoutVars>
      </dgm:prSet>
      <dgm:spPr/>
    </dgm:pt>
    <dgm:pt modelId="{0ACCBB66-0B28-4A7D-AC88-29CEF39F76FA}" type="pres">
      <dgm:prSet presAssocID="{DA0004B5-08C1-4941-BCC4-85CFA7B3CEA5}" presName="sibTrans" presStyleCnt="0"/>
      <dgm:spPr/>
    </dgm:pt>
    <dgm:pt modelId="{34569F06-E6BE-4A62-8F15-0E3B4CD4E9B0}" type="pres">
      <dgm:prSet presAssocID="{70816A7B-A9AB-4511-98D9-A3164191B7F5}" presName="node" presStyleLbl="node1" presStyleIdx="1" presStyleCnt="4">
        <dgm:presLayoutVars>
          <dgm:bulletEnabled val="1"/>
        </dgm:presLayoutVars>
      </dgm:prSet>
      <dgm:spPr/>
    </dgm:pt>
    <dgm:pt modelId="{33903355-80E9-4671-A913-298DFAFB6EEE}" type="pres">
      <dgm:prSet presAssocID="{E0E71D54-BB79-4690-AC7B-0B7CFACE24BD}" presName="sibTrans" presStyleCnt="0"/>
      <dgm:spPr/>
    </dgm:pt>
    <dgm:pt modelId="{B52C444E-5B6E-430C-8A81-C744AAA916A9}" type="pres">
      <dgm:prSet presAssocID="{B6E21ED6-D38A-4B4B-A753-144AA5394F66}" presName="node" presStyleLbl="node1" presStyleIdx="2" presStyleCnt="4">
        <dgm:presLayoutVars>
          <dgm:bulletEnabled val="1"/>
        </dgm:presLayoutVars>
      </dgm:prSet>
      <dgm:spPr/>
    </dgm:pt>
    <dgm:pt modelId="{67C1C31C-FD13-441B-92DD-2F0757077400}" type="pres">
      <dgm:prSet presAssocID="{65FC35C7-C6BB-4580-8607-15F9CEAB26C0}" presName="sibTrans" presStyleCnt="0"/>
      <dgm:spPr/>
    </dgm:pt>
    <dgm:pt modelId="{3FEB1CC9-48D4-4057-8195-4FF8D09DFF7E}" type="pres">
      <dgm:prSet presAssocID="{0F26A847-9C21-43D8-9C8F-C32BF3C9A0C2}" presName="node" presStyleLbl="node1" presStyleIdx="3" presStyleCnt="4">
        <dgm:presLayoutVars>
          <dgm:bulletEnabled val="1"/>
        </dgm:presLayoutVars>
      </dgm:prSet>
      <dgm:spPr/>
    </dgm:pt>
  </dgm:ptLst>
  <dgm:cxnLst>
    <dgm:cxn modelId="{B370C102-989F-425E-88EC-37A50974D9FE}" type="presOf" srcId="{0F26A847-9C21-43D8-9C8F-C32BF3C9A0C2}" destId="{3FEB1CC9-48D4-4057-8195-4FF8D09DFF7E}" srcOrd="0" destOrd="0" presId="urn:microsoft.com/office/officeart/2005/8/layout/hList6"/>
    <dgm:cxn modelId="{A2189D07-625E-48CE-8B4D-69EF53A9B72E}" type="presOf" srcId="{B052C3DB-8BEB-4159-97BC-451925352DB3}" destId="{23AA573E-9BAE-45D5-90A8-C6A3F058EC11}" srcOrd="0" destOrd="0" presId="urn:microsoft.com/office/officeart/2005/8/layout/hList6"/>
    <dgm:cxn modelId="{D0430C0F-BE9C-4525-9AD3-3ABE5BDF6786}" type="presOf" srcId="{18875365-852A-4211-88EE-B961332BF7EC}" destId="{34569F06-E6BE-4A62-8F15-0E3B4CD4E9B0}" srcOrd="0" destOrd="2" presId="urn:microsoft.com/office/officeart/2005/8/layout/hList6"/>
    <dgm:cxn modelId="{49658611-6424-465C-8774-60EB72F2DBCA}" type="presOf" srcId="{A00174B0-1C34-44C0-BBA7-C252325F6E4D}" destId="{23AA573E-9BAE-45D5-90A8-C6A3F058EC11}" srcOrd="0" destOrd="1" presId="urn:microsoft.com/office/officeart/2005/8/layout/hList6"/>
    <dgm:cxn modelId="{3F95DD12-EC28-442A-B4BF-9FC8B9A38D0A}" type="presOf" srcId="{39FD4C57-E545-4171-88FB-74412E36500C}" destId="{3FEB1CC9-48D4-4057-8195-4FF8D09DFF7E}" srcOrd="0" destOrd="2" presId="urn:microsoft.com/office/officeart/2005/8/layout/hList6"/>
    <dgm:cxn modelId="{86FF1D18-75B0-4596-9180-0A76C0C579DC}" srcId="{6864DFF3-C348-44C8-AA7F-02AE145D477E}" destId="{70816A7B-A9AB-4511-98D9-A3164191B7F5}" srcOrd="1" destOrd="0" parTransId="{1D341B43-F3BB-4032-8601-AEC8BB05239A}" sibTransId="{E0E71D54-BB79-4690-AC7B-0B7CFACE24BD}"/>
    <dgm:cxn modelId="{B2E5EC26-65B3-405B-947D-E747B1594E46}" type="presOf" srcId="{D0FC3CF1-A384-40B8-95CC-1E48BF5F8A40}" destId="{23AA573E-9BAE-45D5-90A8-C6A3F058EC11}" srcOrd="0" destOrd="3" presId="urn:microsoft.com/office/officeart/2005/8/layout/hList6"/>
    <dgm:cxn modelId="{8647A32D-74BF-4127-AC77-36124ECEBA2E}" type="presOf" srcId="{4B0A836D-C412-428F-8D63-E5CB2C9DC17A}" destId="{B52C444E-5B6E-430C-8A81-C744AAA916A9}" srcOrd="0" destOrd="2" presId="urn:microsoft.com/office/officeart/2005/8/layout/hList6"/>
    <dgm:cxn modelId="{AB5B992E-7CAF-4F70-9EB2-2AD87C6537C8}" type="presOf" srcId="{B6E21ED6-D38A-4B4B-A753-144AA5394F66}" destId="{B52C444E-5B6E-430C-8A81-C744AAA916A9}" srcOrd="0" destOrd="0" presId="urn:microsoft.com/office/officeart/2005/8/layout/hList6"/>
    <dgm:cxn modelId="{BBDF2931-D72F-4E25-B01C-ED67C3DB2F88}" type="presOf" srcId="{1F13A06A-8653-4178-A7AF-70F8107E1D93}" destId="{3FEB1CC9-48D4-4057-8195-4FF8D09DFF7E}" srcOrd="0" destOrd="1" presId="urn:microsoft.com/office/officeart/2005/8/layout/hList6"/>
    <dgm:cxn modelId="{AEE79534-2065-4018-A65F-294E666320C0}" srcId="{6864DFF3-C348-44C8-AA7F-02AE145D477E}" destId="{0F26A847-9C21-43D8-9C8F-C32BF3C9A0C2}" srcOrd="3" destOrd="0" parTransId="{5065FDF9-7172-4803-847D-1A5F6ED09C19}" sibTransId="{0922622A-71D3-4A14-A6B8-3C46C059735A}"/>
    <dgm:cxn modelId="{3F8CE536-1997-4405-921D-FA867DA76192}" srcId="{B6E21ED6-D38A-4B4B-A753-144AA5394F66}" destId="{4B0A836D-C412-428F-8D63-E5CB2C9DC17A}" srcOrd="1" destOrd="0" parTransId="{9E805145-CC27-442B-895B-90370E63E9E1}" sibTransId="{09CDA933-1AA6-4B86-AB9F-B39801BD4C5D}"/>
    <dgm:cxn modelId="{756A9238-0500-4F10-A9F6-69068DA18270}" type="presOf" srcId="{70816A7B-A9AB-4511-98D9-A3164191B7F5}" destId="{34569F06-E6BE-4A62-8F15-0E3B4CD4E9B0}" srcOrd="0" destOrd="0" presId="urn:microsoft.com/office/officeart/2005/8/layout/hList6"/>
    <dgm:cxn modelId="{2DE1C440-BA4C-45EE-AEE5-FF242B70AC5F}" type="presOf" srcId="{12135B0A-3B12-4E71-A5F5-A0D43D13DC98}" destId="{3FEB1CC9-48D4-4057-8195-4FF8D09DFF7E}" srcOrd="0" destOrd="4" presId="urn:microsoft.com/office/officeart/2005/8/layout/hList6"/>
    <dgm:cxn modelId="{A6D94F5F-5042-468B-B589-0B909D3F2EED}" type="presOf" srcId="{4D45F252-46C3-42A8-9072-CDE98040F916}" destId="{3FEB1CC9-48D4-4057-8195-4FF8D09DFF7E}" srcOrd="0" destOrd="3" presId="urn:microsoft.com/office/officeart/2005/8/layout/hList6"/>
    <dgm:cxn modelId="{B8C44F66-4806-415A-8EE4-77F049FE20D4}" type="presOf" srcId="{6864DFF3-C348-44C8-AA7F-02AE145D477E}" destId="{6AF46DFD-0DAB-4105-9125-CE330C7E5E17}" srcOrd="0" destOrd="0" presId="urn:microsoft.com/office/officeart/2005/8/layout/hList6"/>
    <dgm:cxn modelId="{3860696F-C5F8-4376-A666-0A5156D89257}" type="presOf" srcId="{1AA601D1-A731-4C2B-8386-3516B4421B1B}" destId="{34569F06-E6BE-4A62-8F15-0E3B4CD4E9B0}" srcOrd="0" destOrd="1" presId="urn:microsoft.com/office/officeart/2005/8/layout/hList6"/>
    <dgm:cxn modelId="{6F75F54F-D230-4778-99E1-E2282073CFF0}" srcId="{0F26A847-9C21-43D8-9C8F-C32BF3C9A0C2}" destId="{1F13A06A-8653-4178-A7AF-70F8107E1D93}" srcOrd="0" destOrd="0" parTransId="{7609EA56-C108-4030-8058-DA987CE5E4BB}" sibTransId="{1D1BC83F-31DE-43FA-9701-2BA52CDD4DD9}"/>
    <dgm:cxn modelId="{45ECEC5A-C135-414D-BC0C-3F30706D1510}" srcId="{0F26A847-9C21-43D8-9C8F-C32BF3C9A0C2}" destId="{4D45F252-46C3-42A8-9072-CDE98040F916}" srcOrd="2" destOrd="0" parTransId="{D38F5244-EB19-492E-9E9C-0999081D90E2}" sibTransId="{3DD40C3D-72CA-4B8D-8806-B4DC67FF51AF}"/>
    <dgm:cxn modelId="{85A80185-40CA-4D1A-A2DB-DB7FAF70B733}" srcId="{0F26A847-9C21-43D8-9C8F-C32BF3C9A0C2}" destId="{39FD4C57-E545-4171-88FB-74412E36500C}" srcOrd="1" destOrd="0" parTransId="{0CF3BF2C-EAD6-4F16-8217-6C502E967728}" sibTransId="{7BE7CDDF-4613-4C07-9021-247F29041306}"/>
    <dgm:cxn modelId="{28C48A8E-C28D-4880-A435-015E4E22A5AA}" type="presOf" srcId="{CDCEC60A-6461-4947-AE76-0E2678524C4C}" destId="{B52C444E-5B6E-430C-8A81-C744AAA916A9}" srcOrd="0" destOrd="4" presId="urn:microsoft.com/office/officeart/2005/8/layout/hList6"/>
    <dgm:cxn modelId="{90909C90-E5C1-4063-9063-AB1B219A94BD}" srcId="{70816A7B-A9AB-4511-98D9-A3164191B7F5}" destId="{18875365-852A-4211-88EE-B961332BF7EC}" srcOrd="1" destOrd="0" parTransId="{78660062-6EF8-4B45-B38F-0D17A222F186}" sibTransId="{8AEF797E-11C5-4376-94CD-5B07FBFCC3C5}"/>
    <dgm:cxn modelId="{67B6D796-6D8A-494B-9ADF-49A749D35E84}" srcId="{B052C3DB-8BEB-4159-97BC-451925352DB3}" destId="{D0FC3CF1-A384-40B8-95CC-1E48BF5F8A40}" srcOrd="2" destOrd="0" parTransId="{D703DED3-D2C9-4150-8D72-CD4A8DBCD54F}" sibTransId="{5D49E96A-52E8-4892-B941-A36C091ED3B0}"/>
    <dgm:cxn modelId="{8C6180AE-08CA-4ED0-BC86-9F371239621E}" type="presOf" srcId="{2077B78F-8625-4F66-8F96-318D7B937577}" destId="{B52C444E-5B6E-430C-8A81-C744AAA916A9}" srcOrd="0" destOrd="3" presId="urn:microsoft.com/office/officeart/2005/8/layout/hList6"/>
    <dgm:cxn modelId="{82F013B5-4AA1-44BC-9AD1-ED262B1A6FD7}" srcId="{0F26A847-9C21-43D8-9C8F-C32BF3C9A0C2}" destId="{12135B0A-3B12-4E71-A5F5-A0D43D13DC98}" srcOrd="3" destOrd="0" parTransId="{C8B7CB59-B22C-480F-8E17-BD748853C6E8}" sibTransId="{1CE3AE3E-5317-4249-ACD9-BBF444152900}"/>
    <dgm:cxn modelId="{B14FE6C0-70BE-47DD-86F8-9587AFCB3BE2}" srcId="{B6E21ED6-D38A-4B4B-A753-144AA5394F66}" destId="{CDCEC60A-6461-4947-AE76-0E2678524C4C}" srcOrd="3" destOrd="0" parTransId="{F9D0235A-2A70-43FF-A6E0-FEA9FB0069A1}" sibTransId="{307A6AB0-DDE2-4767-89AD-B5DBD933075B}"/>
    <dgm:cxn modelId="{47BC41C4-A312-430B-A545-0915874BC03F}" srcId="{70816A7B-A9AB-4511-98D9-A3164191B7F5}" destId="{1AA601D1-A731-4C2B-8386-3516B4421B1B}" srcOrd="0" destOrd="0" parTransId="{FB4DE242-8019-4A07-A3DA-C782A22BDB11}" sibTransId="{F4FD69DC-8E14-4614-9F07-9160D1E7E933}"/>
    <dgm:cxn modelId="{40D83EC5-76AF-4502-B309-CD19A7ABE095}" srcId="{B6E21ED6-D38A-4B4B-A753-144AA5394F66}" destId="{2077B78F-8625-4F66-8F96-318D7B937577}" srcOrd="2" destOrd="0" parTransId="{33D4F452-EBBC-4266-9D15-577730F357DA}" sibTransId="{C0981661-5E83-4349-B394-451C1689ED51}"/>
    <dgm:cxn modelId="{092445D1-9825-4750-8601-3A75AF35128D}" type="presOf" srcId="{DB2BBBE2-4CE1-4D8C-95F1-4EC2DB1EB49D}" destId="{23AA573E-9BAE-45D5-90A8-C6A3F058EC11}" srcOrd="0" destOrd="2" presId="urn:microsoft.com/office/officeart/2005/8/layout/hList6"/>
    <dgm:cxn modelId="{BE6451D6-FBF3-45AB-8EBA-F45B0E2DC4BD}" srcId="{B052C3DB-8BEB-4159-97BC-451925352DB3}" destId="{A00174B0-1C34-44C0-BBA7-C252325F6E4D}" srcOrd="0" destOrd="0" parTransId="{F192C7C9-43D8-40CB-B0F4-9072201837A7}" sibTransId="{2434B662-2999-4F03-90D7-9A484B8628A3}"/>
    <dgm:cxn modelId="{ED01EEDD-E656-4D23-8EF0-7863CEC1D1DB}" srcId="{B052C3DB-8BEB-4159-97BC-451925352DB3}" destId="{DB2BBBE2-4CE1-4D8C-95F1-4EC2DB1EB49D}" srcOrd="1" destOrd="0" parTransId="{556894EE-4942-4863-845B-AE8673C84D2C}" sibTransId="{2DB89607-612A-44FF-8968-6732448ADDE7}"/>
    <dgm:cxn modelId="{1C26EEE2-3354-4A58-8952-1CA891B03395}" type="presOf" srcId="{6D19FE8B-B9E3-4335-9AA5-AAF873616EE6}" destId="{B52C444E-5B6E-430C-8A81-C744AAA916A9}" srcOrd="0" destOrd="1" presId="urn:microsoft.com/office/officeart/2005/8/layout/hList6"/>
    <dgm:cxn modelId="{7A0DF7F2-794E-4545-94FF-8DBB243B34FD}" srcId="{6864DFF3-C348-44C8-AA7F-02AE145D477E}" destId="{B6E21ED6-D38A-4B4B-A753-144AA5394F66}" srcOrd="2" destOrd="0" parTransId="{8F1FAF36-6382-4564-A013-FAC046E40D4E}" sibTransId="{65FC35C7-C6BB-4580-8607-15F9CEAB26C0}"/>
    <dgm:cxn modelId="{244B8EF7-0CFE-444D-9BB8-88D19E4B659A}" srcId="{B6E21ED6-D38A-4B4B-A753-144AA5394F66}" destId="{6D19FE8B-B9E3-4335-9AA5-AAF873616EE6}" srcOrd="0" destOrd="0" parTransId="{0F303D6A-CD1D-41CC-B59E-E0C8D3287FFC}" sibTransId="{88266D00-8CF5-4470-B729-534F9F75A41A}"/>
    <dgm:cxn modelId="{126B42F9-9B6D-4527-8162-8109E5C76934}" srcId="{6864DFF3-C348-44C8-AA7F-02AE145D477E}" destId="{B052C3DB-8BEB-4159-97BC-451925352DB3}" srcOrd="0" destOrd="0" parTransId="{8F426623-B8B8-4A91-A229-E528589AA6F6}" sibTransId="{DA0004B5-08C1-4941-BCC4-85CFA7B3CEA5}"/>
    <dgm:cxn modelId="{1601D80F-A7BE-4B3F-954B-26344C22BCC6}" type="presParOf" srcId="{6AF46DFD-0DAB-4105-9125-CE330C7E5E17}" destId="{23AA573E-9BAE-45D5-90A8-C6A3F058EC11}" srcOrd="0" destOrd="0" presId="urn:microsoft.com/office/officeart/2005/8/layout/hList6"/>
    <dgm:cxn modelId="{8424593F-23D7-4114-A645-E75FA3A575AE}" type="presParOf" srcId="{6AF46DFD-0DAB-4105-9125-CE330C7E5E17}" destId="{0ACCBB66-0B28-4A7D-AC88-29CEF39F76FA}" srcOrd="1" destOrd="0" presId="urn:microsoft.com/office/officeart/2005/8/layout/hList6"/>
    <dgm:cxn modelId="{E94CF454-654D-452E-BF1B-B40E5A4C451A}" type="presParOf" srcId="{6AF46DFD-0DAB-4105-9125-CE330C7E5E17}" destId="{34569F06-E6BE-4A62-8F15-0E3B4CD4E9B0}" srcOrd="2" destOrd="0" presId="urn:microsoft.com/office/officeart/2005/8/layout/hList6"/>
    <dgm:cxn modelId="{CEDC515C-CCF8-4561-B3B1-65291F6B34A8}" type="presParOf" srcId="{6AF46DFD-0DAB-4105-9125-CE330C7E5E17}" destId="{33903355-80E9-4671-A913-298DFAFB6EEE}" srcOrd="3" destOrd="0" presId="urn:microsoft.com/office/officeart/2005/8/layout/hList6"/>
    <dgm:cxn modelId="{C840DED7-C013-4003-9A67-E6E9425FD634}" type="presParOf" srcId="{6AF46DFD-0DAB-4105-9125-CE330C7E5E17}" destId="{B52C444E-5B6E-430C-8A81-C744AAA916A9}" srcOrd="4" destOrd="0" presId="urn:microsoft.com/office/officeart/2005/8/layout/hList6"/>
    <dgm:cxn modelId="{C5E35815-3D6F-49C1-8C72-9E31EA814486}" type="presParOf" srcId="{6AF46DFD-0DAB-4105-9125-CE330C7E5E17}" destId="{67C1C31C-FD13-441B-92DD-2F0757077400}" srcOrd="5" destOrd="0" presId="urn:microsoft.com/office/officeart/2005/8/layout/hList6"/>
    <dgm:cxn modelId="{9DD3C2FF-17BD-407D-827D-BFC0B46FC62D}" type="presParOf" srcId="{6AF46DFD-0DAB-4105-9125-CE330C7E5E17}" destId="{3FEB1CC9-48D4-4057-8195-4FF8D09DFF7E}"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71D812-2D09-4A32-8786-486A4F8F7C6C}" type="doc">
      <dgm:prSet loTypeId="urn:microsoft.com/office/officeart/2005/8/layout/venn1" loCatId="relationship" qsTypeId="urn:microsoft.com/office/officeart/2005/8/quickstyle/simple1" qsCatId="simple" csTypeId="urn:microsoft.com/office/officeart/2005/8/colors/colorful4" csCatId="colorful" phldr="1"/>
      <dgm:spPr/>
    </dgm:pt>
    <dgm:pt modelId="{C81C0ECC-6ED3-4531-A1EA-401B2ECC81EB}">
      <dgm:prSet phldrT="[Text]" custT="1"/>
      <dgm:spPr/>
      <dgm:t>
        <a:bodyPr/>
        <a:lstStyle/>
        <a:p>
          <a:r>
            <a:rPr lang="en-US" sz="2400" dirty="0"/>
            <a:t>Population</a:t>
          </a:r>
        </a:p>
      </dgm:t>
    </dgm:pt>
    <dgm:pt modelId="{23ECFD05-A562-4313-B9A5-3F656B235C9F}" type="parTrans" cxnId="{CE7902BB-0B4C-4724-A311-F006283C677F}">
      <dgm:prSet/>
      <dgm:spPr/>
      <dgm:t>
        <a:bodyPr/>
        <a:lstStyle/>
        <a:p>
          <a:endParaRPr lang="en-US"/>
        </a:p>
      </dgm:t>
    </dgm:pt>
    <dgm:pt modelId="{242D9ED1-6D41-48EB-9AA8-C28A9BC5A054}" type="sibTrans" cxnId="{CE7902BB-0B4C-4724-A311-F006283C677F}">
      <dgm:prSet/>
      <dgm:spPr/>
      <dgm:t>
        <a:bodyPr/>
        <a:lstStyle/>
        <a:p>
          <a:endParaRPr lang="en-US"/>
        </a:p>
      </dgm:t>
    </dgm:pt>
    <dgm:pt modelId="{E1DA64DB-E62C-4AD6-BB68-1C3DAD0CE126}">
      <dgm:prSet phldrT="[Text]" custT="1"/>
      <dgm:spPr/>
      <dgm:t>
        <a:bodyPr/>
        <a:lstStyle/>
        <a:p>
          <a:r>
            <a:rPr lang="en-US" sz="2400" dirty="0"/>
            <a:t>Intervention/ exposure</a:t>
          </a:r>
        </a:p>
      </dgm:t>
    </dgm:pt>
    <dgm:pt modelId="{FAB030CD-C042-41EF-8428-B8E2F0B53020}" type="parTrans" cxnId="{C127B1F7-CE30-454E-BAEA-B897C606B7A8}">
      <dgm:prSet/>
      <dgm:spPr/>
      <dgm:t>
        <a:bodyPr/>
        <a:lstStyle/>
        <a:p>
          <a:endParaRPr lang="en-US"/>
        </a:p>
      </dgm:t>
    </dgm:pt>
    <dgm:pt modelId="{6114B11E-2D3D-4395-BD0C-4C67D7E4523E}" type="sibTrans" cxnId="{C127B1F7-CE30-454E-BAEA-B897C606B7A8}">
      <dgm:prSet/>
      <dgm:spPr/>
      <dgm:t>
        <a:bodyPr/>
        <a:lstStyle/>
        <a:p>
          <a:endParaRPr lang="en-US"/>
        </a:p>
      </dgm:t>
    </dgm:pt>
    <dgm:pt modelId="{4A4CC7EC-04FD-4F1C-82B9-E6250D11C952}">
      <dgm:prSet phldrT="[Text]" custT="1"/>
      <dgm:spPr/>
      <dgm:t>
        <a:bodyPr/>
        <a:lstStyle/>
        <a:p>
          <a:r>
            <a:rPr lang="en-US" sz="2400" dirty="0"/>
            <a:t>Type of study</a:t>
          </a:r>
        </a:p>
      </dgm:t>
    </dgm:pt>
    <dgm:pt modelId="{56EF5F98-8494-480F-87CE-854A19508991}" type="parTrans" cxnId="{9A39B7E7-22FE-4728-975B-C01BA66BA6EE}">
      <dgm:prSet/>
      <dgm:spPr/>
      <dgm:t>
        <a:bodyPr/>
        <a:lstStyle/>
        <a:p>
          <a:endParaRPr lang="en-US"/>
        </a:p>
      </dgm:t>
    </dgm:pt>
    <dgm:pt modelId="{A4B8C496-9BF6-4448-BDDA-46BD70A0A2AC}" type="sibTrans" cxnId="{9A39B7E7-22FE-4728-975B-C01BA66BA6EE}">
      <dgm:prSet/>
      <dgm:spPr/>
      <dgm:t>
        <a:bodyPr/>
        <a:lstStyle/>
        <a:p>
          <a:endParaRPr lang="en-US"/>
        </a:p>
      </dgm:t>
    </dgm:pt>
    <dgm:pt modelId="{67B79BC0-A496-4B66-8DF0-9CCE0EA343E4}" type="pres">
      <dgm:prSet presAssocID="{AC71D812-2D09-4A32-8786-486A4F8F7C6C}" presName="compositeShape" presStyleCnt="0">
        <dgm:presLayoutVars>
          <dgm:chMax val="7"/>
          <dgm:dir/>
          <dgm:resizeHandles val="exact"/>
        </dgm:presLayoutVars>
      </dgm:prSet>
      <dgm:spPr/>
    </dgm:pt>
    <dgm:pt modelId="{8734C93B-E71E-4BD7-B75E-2D8DD8919D9E}" type="pres">
      <dgm:prSet presAssocID="{C81C0ECC-6ED3-4531-A1EA-401B2ECC81EB}" presName="circ1" presStyleLbl="vennNode1" presStyleIdx="0" presStyleCnt="3" custLinFactNeighborX="-3178"/>
      <dgm:spPr/>
    </dgm:pt>
    <dgm:pt modelId="{F439059C-1BB4-45DF-B7B5-EECD86EEDBA3}" type="pres">
      <dgm:prSet presAssocID="{C81C0ECC-6ED3-4531-A1EA-401B2ECC81EB}" presName="circ1Tx" presStyleLbl="revTx" presStyleIdx="0" presStyleCnt="0">
        <dgm:presLayoutVars>
          <dgm:chMax val="0"/>
          <dgm:chPref val="0"/>
          <dgm:bulletEnabled val="1"/>
        </dgm:presLayoutVars>
      </dgm:prSet>
      <dgm:spPr/>
    </dgm:pt>
    <dgm:pt modelId="{33C0FDF7-559E-4C71-BE02-47B9FDC3DA4F}" type="pres">
      <dgm:prSet presAssocID="{E1DA64DB-E62C-4AD6-BB68-1C3DAD0CE126}" presName="circ2" presStyleLbl="vennNode1" presStyleIdx="1" presStyleCnt="3" custLinFactNeighborX="-3178"/>
      <dgm:spPr/>
    </dgm:pt>
    <dgm:pt modelId="{C91209A8-CE6C-4C7D-B931-FA1F3C9114DD}" type="pres">
      <dgm:prSet presAssocID="{E1DA64DB-E62C-4AD6-BB68-1C3DAD0CE126}" presName="circ2Tx" presStyleLbl="revTx" presStyleIdx="0" presStyleCnt="0">
        <dgm:presLayoutVars>
          <dgm:chMax val="0"/>
          <dgm:chPref val="0"/>
          <dgm:bulletEnabled val="1"/>
        </dgm:presLayoutVars>
      </dgm:prSet>
      <dgm:spPr/>
    </dgm:pt>
    <dgm:pt modelId="{D00466B8-41E0-4C41-878A-847BB108AE86}" type="pres">
      <dgm:prSet presAssocID="{4A4CC7EC-04FD-4F1C-82B9-E6250D11C952}" presName="circ3" presStyleLbl="vennNode1" presStyleIdx="2" presStyleCnt="3" custLinFactNeighborX="-3178"/>
      <dgm:spPr/>
    </dgm:pt>
    <dgm:pt modelId="{6EAF426A-7F86-46BC-BCA4-A40129B9C468}" type="pres">
      <dgm:prSet presAssocID="{4A4CC7EC-04FD-4F1C-82B9-E6250D11C952}" presName="circ3Tx" presStyleLbl="revTx" presStyleIdx="0" presStyleCnt="0">
        <dgm:presLayoutVars>
          <dgm:chMax val="0"/>
          <dgm:chPref val="0"/>
          <dgm:bulletEnabled val="1"/>
        </dgm:presLayoutVars>
      </dgm:prSet>
      <dgm:spPr/>
    </dgm:pt>
  </dgm:ptLst>
  <dgm:cxnLst>
    <dgm:cxn modelId="{D9EA8E07-6909-44AA-A253-33F5BC03CB12}" type="presOf" srcId="{4A4CC7EC-04FD-4F1C-82B9-E6250D11C952}" destId="{D00466B8-41E0-4C41-878A-847BB108AE86}" srcOrd="0" destOrd="0" presId="urn:microsoft.com/office/officeart/2005/8/layout/venn1"/>
    <dgm:cxn modelId="{9EDC3D3A-0684-474A-92A6-63B44E08E275}" type="presOf" srcId="{4A4CC7EC-04FD-4F1C-82B9-E6250D11C952}" destId="{6EAF426A-7F86-46BC-BCA4-A40129B9C468}" srcOrd="1" destOrd="0" presId="urn:microsoft.com/office/officeart/2005/8/layout/venn1"/>
    <dgm:cxn modelId="{FA2B8964-F52C-4ABB-A4EB-731B06206A3E}" type="presOf" srcId="{E1DA64DB-E62C-4AD6-BB68-1C3DAD0CE126}" destId="{33C0FDF7-559E-4C71-BE02-47B9FDC3DA4F}" srcOrd="0" destOrd="0" presId="urn:microsoft.com/office/officeart/2005/8/layout/venn1"/>
    <dgm:cxn modelId="{4783388C-4A42-43C2-AD41-3B04CF1C8C85}" type="presOf" srcId="{E1DA64DB-E62C-4AD6-BB68-1C3DAD0CE126}" destId="{C91209A8-CE6C-4C7D-B931-FA1F3C9114DD}" srcOrd="1" destOrd="0" presId="urn:microsoft.com/office/officeart/2005/8/layout/venn1"/>
    <dgm:cxn modelId="{7DE836B4-796E-415D-8F79-004E4BDEFC46}" type="presOf" srcId="{C81C0ECC-6ED3-4531-A1EA-401B2ECC81EB}" destId="{8734C93B-E71E-4BD7-B75E-2D8DD8919D9E}" srcOrd="0" destOrd="0" presId="urn:microsoft.com/office/officeart/2005/8/layout/venn1"/>
    <dgm:cxn modelId="{CE7902BB-0B4C-4724-A311-F006283C677F}" srcId="{AC71D812-2D09-4A32-8786-486A4F8F7C6C}" destId="{C81C0ECC-6ED3-4531-A1EA-401B2ECC81EB}" srcOrd="0" destOrd="0" parTransId="{23ECFD05-A562-4313-B9A5-3F656B235C9F}" sibTransId="{242D9ED1-6D41-48EB-9AA8-C28A9BC5A054}"/>
    <dgm:cxn modelId="{F75B5DCF-F814-44B4-971A-DEF088CE4545}" type="presOf" srcId="{C81C0ECC-6ED3-4531-A1EA-401B2ECC81EB}" destId="{F439059C-1BB4-45DF-B7B5-EECD86EEDBA3}" srcOrd="1" destOrd="0" presId="urn:microsoft.com/office/officeart/2005/8/layout/venn1"/>
    <dgm:cxn modelId="{0A9A4ED6-5DDB-4A2C-92A9-8217687DB147}" type="presOf" srcId="{AC71D812-2D09-4A32-8786-486A4F8F7C6C}" destId="{67B79BC0-A496-4B66-8DF0-9CCE0EA343E4}" srcOrd="0" destOrd="0" presId="urn:microsoft.com/office/officeart/2005/8/layout/venn1"/>
    <dgm:cxn modelId="{9A39B7E7-22FE-4728-975B-C01BA66BA6EE}" srcId="{AC71D812-2D09-4A32-8786-486A4F8F7C6C}" destId="{4A4CC7EC-04FD-4F1C-82B9-E6250D11C952}" srcOrd="2" destOrd="0" parTransId="{56EF5F98-8494-480F-87CE-854A19508991}" sibTransId="{A4B8C496-9BF6-4448-BDDA-46BD70A0A2AC}"/>
    <dgm:cxn modelId="{C127B1F7-CE30-454E-BAEA-B897C606B7A8}" srcId="{AC71D812-2D09-4A32-8786-486A4F8F7C6C}" destId="{E1DA64DB-E62C-4AD6-BB68-1C3DAD0CE126}" srcOrd="1" destOrd="0" parTransId="{FAB030CD-C042-41EF-8428-B8E2F0B53020}" sibTransId="{6114B11E-2D3D-4395-BD0C-4C67D7E4523E}"/>
    <dgm:cxn modelId="{322B3682-49CC-4365-81F1-1FBDD1C8A99A}" type="presParOf" srcId="{67B79BC0-A496-4B66-8DF0-9CCE0EA343E4}" destId="{8734C93B-E71E-4BD7-B75E-2D8DD8919D9E}" srcOrd="0" destOrd="0" presId="urn:microsoft.com/office/officeart/2005/8/layout/venn1"/>
    <dgm:cxn modelId="{B1AF6D97-8920-433C-8831-7C92228D7719}" type="presParOf" srcId="{67B79BC0-A496-4B66-8DF0-9CCE0EA343E4}" destId="{F439059C-1BB4-45DF-B7B5-EECD86EEDBA3}" srcOrd="1" destOrd="0" presId="urn:microsoft.com/office/officeart/2005/8/layout/venn1"/>
    <dgm:cxn modelId="{A2144B62-FF63-4703-9F81-81871DBEE375}" type="presParOf" srcId="{67B79BC0-A496-4B66-8DF0-9CCE0EA343E4}" destId="{33C0FDF7-559E-4C71-BE02-47B9FDC3DA4F}" srcOrd="2" destOrd="0" presId="urn:microsoft.com/office/officeart/2005/8/layout/venn1"/>
    <dgm:cxn modelId="{5ABC6B00-DEF1-4A8C-8325-2185A51BCD7E}" type="presParOf" srcId="{67B79BC0-A496-4B66-8DF0-9CCE0EA343E4}" destId="{C91209A8-CE6C-4C7D-B931-FA1F3C9114DD}" srcOrd="3" destOrd="0" presId="urn:microsoft.com/office/officeart/2005/8/layout/venn1"/>
    <dgm:cxn modelId="{84EDFADA-FC21-4A96-9573-EE5B3FC5B99A}" type="presParOf" srcId="{67B79BC0-A496-4B66-8DF0-9CCE0EA343E4}" destId="{D00466B8-41E0-4C41-878A-847BB108AE86}" srcOrd="4" destOrd="0" presId="urn:microsoft.com/office/officeart/2005/8/layout/venn1"/>
    <dgm:cxn modelId="{67C1E0E8-3318-42C0-A9A1-D0531D4F2EC9}" type="presParOf" srcId="{67B79BC0-A496-4B66-8DF0-9CCE0EA343E4}" destId="{6EAF426A-7F86-46BC-BCA4-A40129B9C46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A573E-9BAE-45D5-90A8-C6A3F058EC11}">
      <dsp:nvSpPr>
        <dsp:cNvPr id="0" name=""/>
        <dsp:cNvSpPr/>
      </dsp:nvSpPr>
      <dsp:spPr>
        <a:xfrm rot="16200000">
          <a:off x="-1396523" y="1399097"/>
          <a:ext cx="5323074" cy="2524879"/>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9408" bIns="0" numCol="1" spcCol="1270" anchor="t" anchorCtr="0">
          <a:noAutofit/>
        </a:bodyPr>
        <a:lstStyle/>
        <a:p>
          <a:pPr marL="0" lvl="0" indent="0" algn="l" defTabSz="1377950">
            <a:lnSpc>
              <a:spcPct val="90000"/>
            </a:lnSpc>
            <a:spcBef>
              <a:spcPct val="0"/>
            </a:spcBef>
            <a:spcAft>
              <a:spcPct val="35000"/>
            </a:spcAft>
            <a:buClr>
              <a:schemeClr val="dk1"/>
            </a:buClr>
            <a:buSzPts val="2800"/>
            <a:buNone/>
          </a:pPr>
          <a:r>
            <a:rPr lang="en-US" sz="3100" b="1" kern="1200"/>
            <a:t>Type of study</a:t>
          </a:r>
          <a:endParaRPr lang="en-US" sz="3100" kern="1200"/>
        </a:p>
        <a:p>
          <a:pPr marL="228600" lvl="1" indent="-228600" algn="l" defTabSz="1066800">
            <a:lnSpc>
              <a:spcPct val="90000"/>
            </a:lnSpc>
            <a:spcBef>
              <a:spcPct val="0"/>
            </a:spcBef>
            <a:spcAft>
              <a:spcPct val="15000"/>
            </a:spcAft>
            <a:buChar char="•"/>
          </a:pPr>
          <a:r>
            <a:rPr lang="en-US" sz="2400" kern="1200"/>
            <a:t>Quantitative</a:t>
          </a:r>
          <a:endParaRPr lang="en-US" sz="2400" kern="1200" dirty="0"/>
        </a:p>
        <a:p>
          <a:pPr marL="228600" lvl="1" indent="-228600" algn="l" defTabSz="1066800">
            <a:lnSpc>
              <a:spcPct val="90000"/>
            </a:lnSpc>
            <a:spcBef>
              <a:spcPct val="0"/>
            </a:spcBef>
            <a:spcAft>
              <a:spcPct val="15000"/>
            </a:spcAft>
            <a:buChar char="•"/>
          </a:pPr>
          <a:r>
            <a:rPr lang="en-US" sz="2400" kern="1200"/>
            <a:t>Qualitative</a:t>
          </a:r>
          <a:endParaRPr lang="en-US" sz="2400" kern="1200" dirty="0"/>
        </a:p>
        <a:p>
          <a:pPr marL="228600" lvl="1" indent="-228600" algn="l" defTabSz="1066800">
            <a:lnSpc>
              <a:spcPct val="90000"/>
            </a:lnSpc>
            <a:spcBef>
              <a:spcPct val="0"/>
            </a:spcBef>
            <a:spcAft>
              <a:spcPct val="15000"/>
            </a:spcAft>
            <a:buChar char="•"/>
          </a:pPr>
          <a:r>
            <a:rPr lang="en-US" sz="2400" kern="1200"/>
            <a:t>Umbrella (systematic reviews)</a:t>
          </a:r>
          <a:endParaRPr lang="en-US" sz="2400" kern="1200" dirty="0"/>
        </a:p>
      </dsp:txBody>
      <dsp:txXfrm rot="5400000">
        <a:off x="2574" y="1064615"/>
        <a:ext cx="2524879" cy="3193844"/>
      </dsp:txXfrm>
    </dsp:sp>
    <dsp:sp modelId="{34569F06-E6BE-4A62-8F15-0E3B4CD4E9B0}">
      <dsp:nvSpPr>
        <dsp:cNvPr id="0" name=""/>
        <dsp:cNvSpPr/>
      </dsp:nvSpPr>
      <dsp:spPr>
        <a:xfrm rot="16200000">
          <a:off x="1317722" y="1399097"/>
          <a:ext cx="5323074" cy="2524879"/>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9408" bIns="0" numCol="1" spcCol="1270" anchor="t" anchorCtr="0">
          <a:noAutofit/>
        </a:bodyPr>
        <a:lstStyle/>
        <a:p>
          <a:pPr marL="0" lvl="0" indent="0" algn="l" defTabSz="1377950">
            <a:lnSpc>
              <a:spcPct val="90000"/>
            </a:lnSpc>
            <a:spcBef>
              <a:spcPct val="0"/>
            </a:spcBef>
            <a:spcAft>
              <a:spcPct val="35000"/>
            </a:spcAft>
            <a:buNone/>
          </a:pPr>
          <a:r>
            <a:rPr lang="en-US" sz="3100" b="1" kern="1200"/>
            <a:t>By time</a:t>
          </a:r>
          <a:endParaRPr lang="en-US" sz="3100" b="1" kern="1200" dirty="0"/>
        </a:p>
        <a:p>
          <a:pPr marL="228600" lvl="1" indent="-228600" algn="l" defTabSz="1066800">
            <a:lnSpc>
              <a:spcPct val="90000"/>
            </a:lnSpc>
            <a:spcBef>
              <a:spcPct val="0"/>
            </a:spcBef>
            <a:spcAft>
              <a:spcPct val="15000"/>
            </a:spcAft>
            <a:buChar char="•"/>
          </a:pPr>
          <a:r>
            <a:rPr lang="en-US" sz="2400" kern="1200"/>
            <a:t>Rapid reviews</a:t>
          </a:r>
          <a:endParaRPr lang="en-US" sz="2400" kern="1200" dirty="0"/>
        </a:p>
        <a:p>
          <a:pPr marL="228600" lvl="1" indent="-228600" algn="l" defTabSz="1066800">
            <a:lnSpc>
              <a:spcPct val="90000"/>
            </a:lnSpc>
            <a:spcBef>
              <a:spcPct val="0"/>
            </a:spcBef>
            <a:spcAft>
              <a:spcPct val="15000"/>
            </a:spcAft>
            <a:buChar char="•"/>
          </a:pPr>
          <a:r>
            <a:rPr lang="en-US" sz="2400" kern="1200"/>
            <a:t>Living reviews</a:t>
          </a:r>
          <a:endParaRPr lang="en-US" sz="2400" kern="1200" dirty="0"/>
        </a:p>
      </dsp:txBody>
      <dsp:txXfrm rot="5400000">
        <a:off x="2716819" y="1064615"/>
        <a:ext cx="2524879" cy="3193844"/>
      </dsp:txXfrm>
    </dsp:sp>
    <dsp:sp modelId="{B52C444E-5B6E-430C-8A81-C744AAA916A9}">
      <dsp:nvSpPr>
        <dsp:cNvPr id="0" name=""/>
        <dsp:cNvSpPr/>
      </dsp:nvSpPr>
      <dsp:spPr>
        <a:xfrm rot="16200000">
          <a:off x="4031967" y="1399097"/>
          <a:ext cx="5323074" cy="2524879"/>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9408" bIns="0" numCol="1" spcCol="1270" anchor="t" anchorCtr="0">
          <a:noAutofit/>
        </a:bodyPr>
        <a:lstStyle/>
        <a:p>
          <a:pPr marL="0" lvl="0" indent="0" algn="l" defTabSz="1377950">
            <a:lnSpc>
              <a:spcPct val="90000"/>
            </a:lnSpc>
            <a:spcBef>
              <a:spcPct val="0"/>
            </a:spcBef>
            <a:spcAft>
              <a:spcPct val="35000"/>
            </a:spcAft>
            <a:buNone/>
          </a:pPr>
          <a:r>
            <a:rPr lang="en-US" sz="3100" b="1" kern="1200">
              <a:latin typeface="Trebuchet MS"/>
              <a:ea typeface="Trebuchet MS"/>
              <a:cs typeface="Trebuchet MS"/>
              <a:sym typeface="Trebuchet MS"/>
            </a:rPr>
            <a:t>Type of question</a:t>
          </a:r>
          <a:endParaRPr lang="en-US" sz="3100" b="1" kern="1200" dirty="0"/>
        </a:p>
        <a:p>
          <a:pPr marL="228600" lvl="1" indent="-228600" algn="l" defTabSz="1066800">
            <a:lnSpc>
              <a:spcPct val="90000"/>
            </a:lnSpc>
            <a:spcBef>
              <a:spcPct val="0"/>
            </a:spcBef>
            <a:spcAft>
              <a:spcPct val="15000"/>
            </a:spcAft>
            <a:buChar char="•"/>
          </a:pPr>
          <a:r>
            <a:rPr lang="en-US" sz="2400" b="0" i="0" u="none" strike="noStrike" kern="1200" cap="none">
              <a:latin typeface="Trebuchet MS"/>
              <a:ea typeface="Trebuchet MS"/>
              <a:cs typeface="Trebuchet MS"/>
              <a:sym typeface="Trebuchet MS"/>
            </a:rPr>
            <a:t>Effectiveness</a:t>
          </a:r>
          <a:endParaRPr lang="en-US" sz="2400" kern="1200" dirty="0"/>
        </a:p>
        <a:p>
          <a:pPr marL="228600" lvl="1" indent="-228600" algn="l" defTabSz="1066800">
            <a:lnSpc>
              <a:spcPct val="90000"/>
            </a:lnSpc>
            <a:spcBef>
              <a:spcPct val="0"/>
            </a:spcBef>
            <a:spcAft>
              <a:spcPct val="15000"/>
            </a:spcAft>
            <a:buChar char="•"/>
          </a:pPr>
          <a:r>
            <a:rPr lang="en-US" sz="2400" b="0" i="0" u="none" strike="noStrike" kern="1200" cap="none">
              <a:latin typeface="Trebuchet MS"/>
              <a:ea typeface="Trebuchet MS"/>
              <a:cs typeface="Trebuchet MS"/>
              <a:sym typeface="Trebuchet MS"/>
            </a:rPr>
            <a:t>Economics</a:t>
          </a:r>
          <a:endParaRPr lang="en-US" sz="2400" b="0" i="0" u="none" strike="noStrike" kern="1200" cap="none" dirty="0">
            <a:latin typeface="Trebuchet MS"/>
            <a:ea typeface="Trebuchet MS"/>
            <a:cs typeface="Trebuchet MS"/>
            <a:sym typeface="Trebuchet MS"/>
          </a:endParaRPr>
        </a:p>
        <a:p>
          <a:pPr marL="228600" lvl="1" indent="-228600" algn="l" defTabSz="1066800">
            <a:lnSpc>
              <a:spcPct val="90000"/>
            </a:lnSpc>
            <a:spcBef>
              <a:spcPct val="0"/>
            </a:spcBef>
            <a:spcAft>
              <a:spcPct val="15000"/>
            </a:spcAft>
            <a:buChar char="•"/>
          </a:pPr>
          <a:r>
            <a:rPr lang="en-US" sz="2400" kern="1200">
              <a:latin typeface="Trebuchet MS"/>
              <a:sym typeface="Trebuchet MS"/>
            </a:rPr>
            <a:t>Harm/Benefit of exposure</a:t>
          </a:r>
          <a:endParaRPr lang="en-US" sz="2400" kern="1200" dirty="0"/>
        </a:p>
        <a:p>
          <a:pPr marL="228600" lvl="1" indent="-228600" algn="l" defTabSz="1066800">
            <a:lnSpc>
              <a:spcPct val="90000"/>
            </a:lnSpc>
            <a:spcBef>
              <a:spcPct val="0"/>
            </a:spcBef>
            <a:spcAft>
              <a:spcPct val="15000"/>
            </a:spcAft>
            <a:buChar char="•"/>
          </a:pPr>
          <a:r>
            <a:rPr lang="en-US" sz="2400" b="0" i="0" u="none" strike="noStrike" kern="1200" cap="none">
              <a:latin typeface="Trebuchet MS"/>
              <a:ea typeface="Trebuchet MS"/>
              <a:cs typeface="Trebuchet MS"/>
              <a:sym typeface="Trebuchet MS"/>
            </a:rPr>
            <a:t>Prevalence</a:t>
          </a:r>
          <a:endParaRPr lang="en-US" sz="2400" kern="1200" dirty="0"/>
        </a:p>
      </dsp:txBody>
      <dsp:txXfrm rot="5400000">
        <a:off x="5431064" y="1064615"/>
        <a:ext cx="2524879" cy="3193844"/>
      </dsp:txXfrm>
    </dsp:sp>
    <dsp:sp modelId="{3FEB1CC9-48D4-4057-8195-4FF8D09DFF7E}">
      <dsp:nvSpPr>
        <dsp:cNvPr id="0" name=""/>
        <dsp:cNvSpPr/>
      </dsp:nvSpPr>
      <dsp:spPr>
        <a:xfrm rot="16200000">
          <a:off x="6746213" y="1399097"/>
          <a:ext cx="5323074" cy="2524879"/>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9408" bIns="0" numCol="1" spcCol="1270" anchor="t" anchorCtr="0">
          <a:noAutofit/>
        </a:bodyPr>
        <a:lstStyle/>
        <a:p>
          <a:pPr marL="0" lvl="0" indent="0" algn="l" defTabSz="1377950">
            <a:lnSpc>
              <a:spcPct val="90000"/>
            </a:lnSpc>
            <a:spcBef>
              <a:spcPct val="0"/>
            </a:spcBef>
            <a:spcAft>
              <a:spcPct val="35000"/>
            </a:spcAft>
            <a:buNone/>
          </a:pPr>
          <a:r>
            <a:rPr lang="en-US" sz="3100" b="1" kern="1200">
              <a:latin typeface="Trebuchet MS"/>
              <a:ea typeface="Trebuchet MS"/>
              <a:cs typeface="Trebuchet MS"/>
              <a:sym typeface="Trebuchet MS"/>
            </a:rPr>
            <a:t>By synthesis</a:t>
          </a:r>
          <a:endParaRPr lang="en-US" sz="3100" b="1" kern="1200" dirty="0"/>
        </a:p>
        <a:p>
          <a:pPr marL="228600" lvl="1" indent="-228600" algn="l" defTabSz="1066800">
            <a:lnSpc>
              <a:spcPct val="90000"/>
            </a:lnSpc>
            <a:spcBef>
              <a:spcPct val="0"/>
            </a:spcBef>
            <a:spcAft>
              <a:spcPct val="15000"/>
            </a:spcAft>
            <a:buChar char="•"/>
          </a:pPr>
          <a:r>
            <a:rPr lang="en-US" sz="2400" b="0" i="0" u="none" strike="noStrike" kern="1200" cap="none">
              <a:latin typeface="Trebuchet MS"/>
              <a:ea typeface="Trebuchet MS"/>
              <a:cs typeface="Trebuchet MS"/>
              <a:sym typeface="Trebuchet MS"/>
            </a:rPr>
            <a:t>Meta analysis</a:t>
          </a:r>
          <a:endParaRPr lang="en-US" sz="2400" kern="1200" dirty="0"/>
        </a:p>
        <a:p>
          <a:pPr marL="228600" lvl="1" indent="-228600" algn="l" defTabSz="1066800">
            <a:lnSpc>
              <a:spcPct val="90000"/>
            </a:lnSpc>
            <a:spcBef>
              <a:spcPct val="0"/>
            </a:spcBef>
            <a:spcAft>
              <a:spcPct val="15000"/>
            </a:spcAft>
            <a:buChar char="•"/>
          </a:pPr>
          <a:r>
            <a:rPr lang="en-US" sz="2400" b="0" i="0" u="none" strike="noStrike" kern="1200" cap="none">
              <a:latin typeface="Trebuchet MS"/>
              <a:ea typeface="Trebuchet MS"/>
              <a:cs typeface="Trebuchet MS"/>
              <a:sym typeface="Trebuchet MS"/>
            </a:rPr>
            <a:t>Qualitative</a:t>
          </a:r>
          <a:endParaRPr lang="en-US" sz="2400" kern="1200" dirty="0"/>
        </a:p>
        <a:p>
          <a:pPr marL="228600" lvl="1" indent="-228600" algn="l" defTabSz="1066800">
            <a:lnSpc>
              <a:spcPct val="90000"/>
            </a:lnSpc>
            <a:spcBef>
              <a:spcPct val="0"/>
            </a:spcBef>
            <a:spcAft>
              <a:spcPct val="15000"/>
            </a:spcAft>
            <a:buChar char="•"/>
          </a:pPr>
          <a:r>
            <a:rPr lang="en-US" sz="2400" b="0" i="0" u="none" strike="noStrike" kern="1200" cap="none">
              <a:latin typeface="Trebuchet MS"/>
              <a:ea typeface="Trebuchet MS"/>
              <a:cs typeface="Trebuchet MS"/>
              <a:sym typeface="Trebuchet MS"/>
            </a:rPr>
            <a:t>Bayesian</a:t>
          </a:r>
          <a:endParaRPr lang="en-US" sz="2400" kern="1200" dirty="0"/>
        </a:p>
        <a:p>
          <a:pPr marL="228600" lvl="1" indent="-228600" algn="l" defTabSz="1066800">
            <a:lnSpc>
              <a:spcPct val="90000"/>
            </a:lnSpc>
            <a:spcBef>
              <a:spcPct val="0"/>
            </a:spcBef>
            <a:spcAft>
              <a:spcPct val="15000"/>
            </a:spcAft>
            <a:buChar char="•"/>
          </a:pPr>
          <a:r>
            <a:rPr lang="en-US" sz="2400" b="0" i="0" u="none" strike="noStrike" kern="1200" cap="none" dirty="0">
              <a:latin typeface="Trebuchet MS"/>
              <a:ea typeface="Trebuchet MS"/>
              <a:cs typeface="Trebuchet MS"/>
              <a:sym typeface="Trebuchet MS"/>
            </a:rPr>
            <a:t>Network meta-analysis</a:t>
          </a:r>
          <a:endParaRPr lang="en-US" sz="2400" kern="1200" dirty="0"/>
        </a:p>
      </dsp:txBody>
      <dsp:txXfrm rot="5400000">
        <a:off x="8145310" y="1064615"/>
        <a:ext cx="2524879" cy="3193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4C93B-E71E-4BD7-B75E-2D8DD8919D9E}">
      <dsp:nvSpPr>
        <dsp:cNvPr id="0" name=""/>
        <dsp:cNvSpPr/>
      </dsp:nvSpPr>
      <dsp:spPr>
        <a:xfrm>
          <a:off x="1261805" y="58340"/>
          <a:ext cx="2800350" cy="2800350"/>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Population</a:t>
          </a:r>
        </a:p>
      </dsp:txBody>
      <dsp:txXfrm>
        <a:off x="1635185" y="548401"/>
        <a:ext cx="2053590" cy="1260157"/>
      </dsp:txXfrm>
    </dsp:sp>
    <dsp:sp modelId="{33C0FDF7-559E-4C71-BE02-47B9FDC3DA4F}">
      <dsp:nvSpPr>
        <dsp:cNvPr id="0" name=""/>
        <dsp:cNvSpPr/>
      </dsp:nvSpPr>
      <dsp:spPr>
        <a:xfrm>
          <a:off x="2272265" y="1808559"/>
          <a:ext cx="2800350" cy="2800350"/>
        </a:xfrm>
        <a:prstGeom prst="ellipse">
          <a:avLst/>
        </a:prstGeom>
        <a:solidFill>
          <a:schemeClr val="accent4">
            <a:alpha val="50000"/>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Intervention/ exposure</a:t>
          </a:r>
        </a:p>
      </dsp:txBody>
      <dsp:txXfrm>
        <a:off x="3128705" y="2531983"/>
        <a:ext cx="1680210" cy="1540192"/>
      </dsp:txXfrm>
    </dsp:sp>
    <dsp:sp modelId="{D00466B8-41E0-4C41-878A-847BB108AE86}">
      <dsp:nvSpPr>
        <dsp:cNvPr id="0" name=""/>
        <dsp:cNvSpPr/>
      </dsp:nvSpPr>
      <dsp:spPr>
        <a:xfrm>
          <a:off x="251345" y="1808559"/>
          <a:ext cx="2800350" cy="2800350"/>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Type of study</a:t>
          </a:r>
        </a:p>
      </dsp:txBody>
      <dsp:txXfrm>
        <a:off x="515045" y="2531983"/>
        <a:ext cx="1680210" cy="154019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590DCB-90A8-446A-8A0A-E9B33DC2BC80}" type="datetimeFigureOut">
              <a:rPr lang="en-US" smtClean="0"/>
              <a:t>6/26/2024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A1F7A6-DC62-49A6-96D8-EBDD665D9A34}" type="slidenum">
              <a:rPr lang="en-US" smtClean="0"/>
              <a:t>‹#›</a:t>
            </a:fld>
            <a:endParaRPr lang="en-US"/>
          </a:p>
        </p:txBody>
      </p:sp>
    </p:spTree>
    <p:extLst>
      <p:ext uri="{BB962C8B-B14F-4D97-AF65-F5344CB8AC3E}">
        <p14:creationId xmlns:p14="http://schemas.microsoft.com/office/powerpoint/2010/main" val="1694327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A1F7A6-DC62-49A6-96D8-EBDD665D9A34}" type="slidenum">
              <a:rPr lang="en-US" smtClean="0"/>
              <a:t>1</a:t>
            </a:fld>
            <a:endParaRPr lang="en-US"/>
          </a:p>
        </p:txBody>
      </p:sp>
    </p:spTree>
    <p:extLst>
      <p:ext uri="{BB962C8B-B14F-4D97-AF65-F5344CB8AC3E}">
        <p14:creationId xmlns:p14="http://schemas.microsoft.com/office/powerpoint/2010/main" val="1704670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90" name="Google Shape;290;p17:notes"/>
          <p:cNvSpPr txBox="1">
            <a:spLocks noGrp="1"/>
          </p:cNvSpPr>
          <p:nvPr>
            <p:ph type="sldNum" idx="12"/>
          </p:nvPr>
        </p:nvSpPr>
        <p:spPr>
          <a:xfrm>
            <a:off x="4143587" y="9119475"/>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5465026ad_1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84" name="Google Shape;184;ga5465026ad_1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a5465026ad_1_12: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97" name="Google Shape;197;ga5465026ad_1_1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30: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10" name="Google Shape;210;p3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e648087120_0_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e648087120_0_7: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4400" b="1" kern="1200" dirty="0">
              <a:solidFill>
                <a:schemeClr val="tx1"/>
              </a:solidFill>
              <a:latin typeface="Arial" panose="020B0604020202020204" pitchFamily="34" charset="0"/>
              <a:ea typeface="+mj-ea"/>
              <a:cs typeface="+mj-cs"/>
            </a:endParaRPr>
          </a:p>
        </p:txBody>
      </p:sp>
      <p:sp>
        <p:nvSpPr>
          <p:cNvPr id="145" name="Google Shape;145;ge648087120_0_7: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6: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04" name="Google Shape;204;p2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32: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29" name="Google Shape;229;p3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3: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38" name="Google Shape;238;p3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41: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38" name="Google Shape;238;p4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42: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47" name="Google Shape;247;p42:notes"/>
          <p:cNvSpPr txBox="1">
            <a:spLocks noGrp="1"/>
          </p:cNvSpPr>
          <p:nvPr>
            <p:ph type="sldNum" idx="12"/>
          </p:nvPr>
        </p:nvSpPr>
        <p:spPr>
          <a:xfrm>
            <a:off x="4143587" y="9119475"/>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b58c8188d1_0_3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b58c8188d1_0_37: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21" name="Google Shape;121;g2b58c8188d1_0_37: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43: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54" name="Google Shape;254;p4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44: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63" name="Google Shape;263;p4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a55cb26328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a55cb26328_0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69" name="Google Shape;369;ga55cb26328_0_0: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a55cb26328_0_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ga55cb26328_0_7: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A scoping search is a quick search to get an idea of what is out there- 10, 100, or 1000s of articles.  This especially good when you are not sure if anything has been published or how narrow with population to choose.</a:t>
            </a:r>
            <a:endParaRPr/>
          </a:p>
        </p:txBody>
      </p:sp>
      <p:sp>
        <p:nvSpPr>
          <p:cNvPr id="377" name="Google Shape;377;ga55cb26328_0_7: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eb2035c074_1_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eb2035c074_1_9: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85" name="Google Shape;385;geb2035c074_1_9: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eb2035c074_1_1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eb2035c074_1_17: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94" name="Google Shape;394;geb2035c074_1_17: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a55cb26328_0_8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ga55cb26328_0_86: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Reviewing the results you may fall into found too little or found too much.  If you found too little, you can try another database and/or try a database that keeps track of who’s citing who.  How’s do this help?  These databases index a wide variety of </a:t>
            </a:r>
            <a:endParaRPr/>
          </a:p>
        </p:txBody>
      </p:sp>
      <p:sp>
        <p:nvSpPr>
          <p:cNvPr id="425" name="Google Shape;425;ga55cb26328_0_86: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a55cb26328_0_105: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45" name="Google Shape;445;ga55cb26328_0_10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a55cb26328_0_16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75" name="Google Shape;475;ga55cb26328_0_16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a55cb26328_0_191: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510" name="Google Shape;510;ga55cb26328_0_19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2133"/>
              </a:spcBef>
              <a:buNone/>
            </a:pPr>
            <a:r>
              <a:rPr lang="en-US" sz="1200" b="1" dirty="0"/>
              <a:t>The PIECES Cycle is designed to: </a:t>
            </a:r>
            <a:endParaRPr lang="en-US" sz="1200" dirty="0"/>
          </a:p>
          <a:p>
            <a:pPr marL="457189" indent="-423323">
              <a:lnSpc>
                <a:spcPct val="100000"/>
              </a:lnSpc>
              <a:spcBef>
                <a:spcPts val="2133"/>
              </a:spcBef>
              <a:buSzPts val="2400"/>
            </a:pPr>
            <a:r>
              <a:rPr lang="en-US" sz="1200" dirty="0"/>
              <a:t>organized model of 8 phases &amp; 8 processes</a:t>
            </a:r>
          </a:p>
          <a:p>
            <a:pPr marL="457189" indent="-423323">
              <a:lnSpc>
                <a:spcPct val="100000"/>
              </a:lnSpc>
              <a:spcBef>
                <a:spcPts val="0"/>
              </a:spcBef>
              <a:buSzPts val="2400"/>
            </a:pPr>
            <a:r>
              <a:rPr lang="en-US" sz="1200" dirty="0"/>
              <a:t>encourages planning and testing of processes </a:t>
            </a:r>
          </a:p>
          <a:p>
            <a:pPr marL="457189" indent="-423323">
              <a:lnSpc>
                <a:spcPct val="100000"/>
              </a:lnSpc>
              <a:spcBef>
                <a:spcPts val="0"/>
              </a:spcBef>
              <a:buSzPts val="2400"/>
            </a:pPr>
            <a:r>
              <a:rPr lang="en-US" sz="1200" dirty="0"/>
              <a:t>demonstrates multiple outputs that can be produced, encouraging scholarly communication </a:t>
            </a:r>
          </a:p>
          <a:p>
            <a:pPr marL="457189" indent="-423323">
              <a:lnSpc>
                <a:spcPct val="100000"/>
              </a:lnSpc>
              <a:spcBef>
                <a:spcPts val="0"/>
              </a:spcBef>
              <a:buSzPts val="2400"/>
            </a:pPr>
            <a:r>
              <a:rPr lang="en-US" sz="1200" dirty="0"/>
              <a:t>highlights most important aspects of the phase</a:t>
            </a:r>
          </a:p>
          <a:p>
            <a:pPr marL="0" indent="0">
              <a:lnSpc>
                <a:spcPct val="100000"/>
              </a:lnSpc>
              <a:spcBef>
                <a:spcPts val="2133"/>
              </a:spcBef>
              <a:buNone/>
            </a:pPr>
            <a:r>
              <a:rPr lang="en-US" sz="1200" dirty="0"/>
              <a:t>The cycle is </a:t>
            </a:r>
            <a:r>
              <a:rPr lang="en-US" sz="1200" b="1" i="1" dirty="0"/>
              <a:t>not </a:t>
            </a:r>
            <a:r>
              <a:rPr lang="en-US" sz="1200" dirty="0"/>
              <a:t>designed: </a:t>
            </a:r>
          </a:p>
          <a:p>
            <a:pPr marL="457189" indent="-448722">
              <a:lnSpc>
                <a:spcPct val="100000"/>
              </a:lnSpc>
              <a:spcBef>
                <a:spcPts val="2133"/>
              </a:spcBef>
              <a:buSzPts val="2700"/>
            </a:pPr>
            <a:r>
              <a:rPr lang="en-US" sz="1200" dirty="0"/>
              <a:t>For narrative reviews that are more exploratory in nature- these projects generally do not have an a priori process</a:t>
            </a:r>
          </a:p>
          <a:p>
            <a:pPr marL="457189" indent="-448722">
              <a:lnSpc>
                <a:spcPct val="100000"/>
              </a:lnSpc>
              <a:spcBef>
                <a:spcPts val="0"/>
              </a:spcBef>
              <a:buSzPts val="2700"/>
            </a:pPr>
            <a:r>
              <a:rPr lang="en-US" sz="1200" dirty="0"/>
              <a:t>To replace the need for more detailed guides, standards, and consulting experts</a:t>
            </a:r>
          </a:p>
          <a:p>
            <a:pPr marL="457189" marR="0" lvl="0" indent="-448722" algn="l" defTabSz="914400" rtl="0" eaLnBrk="1" fontAlgn="auto" latinLnBrk="0" hangingPunct="1">
              <a:lnSpc>
                <a:spcPct val="100000"/>
              </a:lnSpc>
              <a:spcBef>
                <a:spcPts val="0"/>
              </a:spcBef>
              <a:spcAft>
                <a:spcPts val="0"/>
              </a:spcAft>
              <a:buClrTx/>
              <a:buSzPts val="2700"/>
              <a:buFontTx/>
              <a:buNone/>
              <a:tabLst/>
              <a:defRPr/>
            </a:pPr>
            <a:r>
              <a:rPr lang="en-US" dirty="0"/>
              <a:t>The 8 phases of a review project can overlap, can have multiple outputs, which can be published or informal.  And of course, some phases are optional. The phases also connect together in a cycle, for when the updating algorithm says its time to update, you then move back into the proposal phase. Now let's look at each phase separately.</a:t>
            </a:r>
          </a:p>
          <a:p>
            <a:pPr marL="457189" indent="-448722">
              <a:lnSpc>
                <a:spcPct val="100000"/>
              </a:lnSpc>
              <a:spcBef>
                <a:spcPts val="0"/>
              </a:spcBef>
              <a:buSzPts val="2700"/>
            </a:pPr>
            <a:endParaRPr lang="en-US" sz="1200" dirty="0"/>
          </a:p>
          <a:p>
            <a:pPr marL="457189" indent="-423323">
              <a:lnSpc>
                <a:spcPct val="100000"/>
              </a:lnSpc>
              <a:spcBef>
                <a:spcPts val="0"/>
              </a:spcBef>
              <a:buSzPts val="2400"/>
            </a:pPr>
            <a:endParaRPr lang="en-US" sz="1200" dirty="0"/>
          </a:p>
          <a:p>
            <a:endParaRPr lang="en-US" dirty="0"/>
          </a:p>
          <a:p>
            <a:endParaRPr lang="en-US" dirty="0"/>
          </a:p>
        </p:txBody>
      </p:sp>
      <p:sp>
        <p:nvSpPr>
          <p:cNvPr id="4" name="Slide Number Placeholder 3"/>
          <p:cNvSpPr>
            <a:spLocks noGrp="1"/>
          </p:cNvSpPr>
          <p:nvPr>
            <p:ph type="sldNum" sz="quarter" idx="5"/>
          </p:nvPr>
        </p:nvSpPr>
        <p:spPr/>
        <p:txBody>
          <a:bodyPr/>
          <a:lstStyle/>
          <a:p>
            <a:fld id="{BDA1F7A6-DC62-49A6-96D8-EBDD665D9A34}" type="slidenum">
              <a:rPr lang="en-US" smtClean="0"/>
              <a:t>6</a:t>
            </a:fld>
            <a:endParaRPr lang="en-US"/>
          </a:p>
        </p:txBody>
      </p:sp>
    </p:spTree>
    <p:extLst>
      <p:ext uri="{BB962C8B-B14F-4D97-AF65-F5344CB8AC3E}">
        <p14:creationId xmlns:p14="http://schemas.microsoft.com/office/powerpoint/2010/main" val="38136389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a55cb26328_0_19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518" name="Google Shape;518;ga55cb26328_0_19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a55cb26328_0_205: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526" name="Google Shape;526;ga55cb26328_0_20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271557d2e39_0_3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271557d2e39_0_3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9" name="Google Shape;549;g271557d2e39_0_3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25: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36" name="Google Shape;136;p25:notes"/>
          <p:cNvSpPr txBox="1">
            <a:spLocks noGrp="1"/>
          </p:cNvSpPr>
          <p:nvPr>
            <p:ph type="sldNum" idx="12"/>
          </p:nvPr>
        </p:nvSpPr>
        <p:spPr>
          <a:xfrm>
            <a:off x="4143587" y="9119475"/>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9: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Systematic review is a research method that aims to answer a question by analyzing studies meeting a specified criteria. Put another way, it is a study of studies.  To answer this question, there 6 steps Plan, Identify, Evaluate, Code, Explain, and Summarize.  We will be going over these steps again later in this module, and then focusing on each one with its own module.</a:t>
            </a:r>
            <a:endParaRPr/>
          </a:p>
          <a:p>
            <a:pPr marL="0" lvl="0" indent="0" algn="l" rtl="0">
              <a:spcBef>
                <a:spcPts val="0"/>
              </a:spcBef>
              <a:spcAft>
                <a:spcPts val="0"/>
              </a:spcAft>
              <a:buNone/>
            </a:pPr>
            <a:r>
              <a:rPr lang="en-US"/>
              <a:t>Throughout these steps there are 3 main principles:</a:t>
            </a:r>
            <a:endParaRPr/>
          </a:p>
          <a:p>
            <a:pPr marL="693361" lvl="1" indent="-189101" algn="l" rtl="0">
              <a:spcBef>
                <a:spcPts val="0"/>
              </a:spcBef>
              <a:spcAft>
                <a:spcPts val="0"/>
              </a:spcAft>
              <a:buClr>
                <a:schemeClr val="dk1"/>
              </a:buClr>
              <a:buSzPts val="1200"/>
              <a:buFont typeface="Arial"/>
              <a:buChar char="•"/>
            </a:pPr>
            <a:r>
              <a:rPr lang="en-US"/>
              <a:t>Transparent, state all methods, there are several standards to explain the methods and reporting of methods</a:t>
            </a:r>
            <a:endParaRPr/>
          </a:p>
          <a:p>
            <a:pPr marL="693361" lvl="1" indent="-189101" algn="l" rtl="0">
              <a:spcBef>
                <a:spcPts val="0"/>
              </a:spcBef>
              <a:spcAft>
                <a:spcPts val="0"/>
              </a:spcAft>
              <a:buClr>
                <a:schemeClr val="dk1"/>
              </a:buClr>
              <a:buSzPts val="1200"/>
              <a:buFont typeface="Arial"/>
              <a:buChar char="•"/>
            </a:pPr>
            <a:r>
              <a:rPr lang="en-US"/>
              <a:t>Follow standards and evidence based practices</a:t>
            </a:r>
            <a:endParaRPr/>
          </a:p>
          <a:p>
            <a:pPr marL="693361" lvl="1" indent="-189101" algn="l" rtl="0">
              <a:spcBef>
                <a:spcPts val="0"/>
              </a:spcBef>
              <a:spcAft>
                <a:spcPts val="0"/>
              </a:spcAft>
              <a:buClr>
                <a:schemeClr val="dk1"/>
              </a:buClr>
              <a:buSzPts val="1200"/>
              <a:buFont typeface="Arial"/>
              <a:buChar char="•"/>
            </a:pPr>
            <a:r>
              <a:rPr lang="en-US"/>
              <a:t>Minimize bias by being rigorous and systematic with each step of the process</a:t>
            </a:r>
            <a:endParaRPr/>
          </a:p>
        </p:txBody>
      </p:sp>
      <p:sp>
        <p:nvSpPr>
          <p:cNvPr id="163" name="Google Shape;163;p9:notes"/>
          <p:cNvSpPr txBox="1">
            <a:spLocks noGrp="1"/>
          </p:cNvSpPr>
          <p:nvPr>
            <p:ph type="sldNum" idx="12"/>
          </p:nvPr>
        </p:nvSpPr>
        <p:spPr>
          <a:xfrm>
            <a:off x="4143587" y="9119475"/>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74" name="Google Shape;174;p11:notes"/>
          <p:cNvSpPr txBox="1">
            <a:spLocks noGrp="1"/>
          </p:cNvSpPr>
          <p:nvPr>
            <p:ph type="sldNum" idx="12"/>
          </p:nvPr>
        </p:nvSpPr>
        <p:spPr>
          <a:xfrm>
            <a:off x="4143587" y="9119475"/>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e648087120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e648087120_0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86" name="Google Shape;186;ge648087120_0_0: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a:spLocks noGrp="1" noRot="1" noChangeAspect="1"/>
          </p:cNvSpPr>
          <p:nvPr>
            <p:ph type="sldImg" idx="2"/>
          </p:nvPr>
        </p:nvSpPr>
        <p:spPr>
          <a:xfrm>
            <a:off x="811213" y="1219200"/>
            <a:ext cx="5854700" cy="32940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2:notes"/>
          <p:cNvSpPr txBox="1">
            <a:spLocks noGrp="1"/>
          </p:cNvSpPr>
          <p:nvPr>
            <p:ph type="body" idx="1"/>
          </p:nvPr>
        </p:nvSpPr>
        <p:spPr>
          <a:xfrm>
            <a:off x="747777" y="4697588"/>
            <a:ext cx="5982208" cy="3843640"/>
          </a:xfrm>
          <a:prstGeom prst="rect">
            <a:avLst/>
          </a:prstGeom>
          <a:noFill/>
          <a:ln>
            <a:noFill/>
          </a:ln>
        </p:spPr>
        <p:txBody>
          <a:bodyPr spcFirstLastPara="1" wrap="square" lIns="98450" tIns="49200" rIns="98450" bIns="49200" anchor="t" anchorCtr="0">
            <a:noAutofit/>
          </a:bodyPr>
          <a:lstStyle/>
          <a:p>
            <a:pPr marL="0" lvl="0" indent="0" algn="l" rtl="0">
              <a:spcBef>
                <a:spcPts val="0"/>
              </a:spcBef>
              <a:spcAft>
                <a:spcPts val="0"/>
              </a:spcAft>
              <a:buNone/>
            </a:pPr>
            <a:r>
              <a:rPr lang="en-US">
                <a:solidFill>
                  <a:schemeClr val="dk1"/>
                </a:solidFill>
                <a:latin typeface="Calibri"/>
                <a:ea typeface="Calibri"/>
                <a:cs typeface="Calibri"/>
                <a:sym typeface="Calibri"/>
              </a:rPr>
              <a:t>Scoping review is similar to a systematic review in that it has a set of standards to be followed, but different in that it has a broad question.  The review aims to addresses an exploratory research question aimed at mapping key concepts, types of evidence, and gaps in research related to a defined area or field.  The bar graph shows the increase in articles indexed in PubMed with scoping review in the title.</a:t>
            </a:r>
            <a:endParaRPr/>
          </a:p>
          <a:p>
            <a:pPr marL="0" lvl="0" indent="0" algn="l" rtl="0">
              <a:spcBef>
                <a:spcPts val="0"/>
              </a:spcBef>
              <a:spcAft>
                <a:spcPts val="0"/>
              </a:spcAft>
              <a:buNone/>
            </a:pPr>
            <a:endParaRPr>
              <a:solidFill>
                <a:schemeClr val="dk1"/>
              </a:solidFill>
              <a:latin typeface="Calibri"/>
              <a:ea typeface="Calibri"/>
              <a:cs typeface="Calibri"/>
              <a:sym typeface="Calibri"/>
            </a:endParaRPr>
          </a:p>
        </p:txBody>
      </p:sp>
      <p:sp>
        <p:nvSpPr>
          <p:cNvPr id="234" name="Google Shape;234;p12:notes"/>
          <p:cNvSpPr txBox="1">
            <a:spLocks noGrp="1"/>
          </p:cNvSpPr>
          <p:nvPr>
            <p:ph type="sldNum" idx="12"/>
          </p:nvPr>
        </p:nvSpPr>
        <p:spPr>
          <a:xfrm>
            <a:off x="4235666" y="9271467"/>
            <a:ext cx="3240363" cy="489662"/>
          </a:xfrm>
          <a:prstGeom prst="rect">
            <a:avLst/>
          </a:prstGeom>
          <a:noFill/>
          <a:ln>
            <a:noFill/>
          </a:ln>
        </p:spPr>
        <p:txBody>
          <a:bodyPr spcFirstLastPara="1" wrap="square" lIns="98450" tIns="49200" rIns="98450" bIns="49200" anchor="b" anchorCtr="0">
            <a:noAutofit/>
          </a:bodyPr>
          <a:lstStyle/>
          <a:p>
            <a:pPr marL="0" lvl="0" indent="0" algn="r" rtl="0">
              <a:spcBef>
                <a:spcPts val="0"/>
              </a:spcBef>
              <a:spcAft>
                <a:spcPts val="0"/>
              </a:spcAft>
              <a:buNone/>
            </a:pPr>
            <a:fld id="{00000000-1234-1234-1234-123412341234}" type="slidenum">
              <a:rPr lang="en-US">
                <a:solidFill>
                  <a:schemeClr val="dk1"/>
                </a:solidFill>
                <a:latin typeface="Calibri"/>
                <a:ea typeface="Calibri"/>
                <a:cs typeface="Calibri"/>
                <a:sym typeface="Calibri"/>
              </a:rPr>
              <a:t>14</a:t>
            </a:fld>
            <a:endParaRPr>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60fe8bb4f7_0_26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60fe8bb4f7_0_26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96" name="Google Shape;196;g160fe8bb4f7_0_260: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83BE-CE75-3F1C-DB07-78F115429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8CCBDD-5F8D-EEA0-9723-E662586379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0A2AD6-0A39-8666-535F-A8EF67F2F01D}"/>
              </a:ext>
            </a:extLst>
          </p:cNvPr>
          <p:cNvSpPr>
            <a:spLocks noGrp="1"/>
          </p:cNvSpPr>
          <p:nvPr>
            <p:ph type="dt" sz="half" idx="10"/>
          </p:nvPr>
        </p:nvSpPr>
        <p:spPr/>
        <p:txBody>
          <a:bodyPr/>
          <a:lstStyle/>
          <a:p>
            <a:fld id="{C45EE841-B291-4B5B-A23A-E4343BABECB2}" type="datetimeFigureOut">
              <a:rPr lang="en-US" smtClean="0"/>
              <a:t>6/26/2024</a:t>
            </a:fld>
            <a:endParaRPr lang="en-US"/>
          </a:p>
        </p:txBody>
      </p:sp>
      <p:sp>
        <p:nvSpPr>
          <p:cNvPr id="5" name="Footer Placeholder 4">
            <a:extLst>
              <a:ext uri="{FF2B5EF4-FFF2-40B4-BE49-F238E27FC236}">
                <a16:creationId xmlns:a16="http://schemas.microsoft.com/office/drawing/2014/main" id="{B34A2559-269B-C3D9-FF6A-09DAF4F7E6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27CE1D-CA98-EE4D-499E-933A8345E60A}"/>
              </a:ext>
            </a:extLst>
          </p:cNvPr>
          <p:cNvSpPr>
            <a:spLocks noGrp="1"/>
          </p:cNvSpPr>
          <p:nvPr>
            <p:ph type="sldNum" sz="quarter" idx="12"/>
          </p:nvPr>
        </p:nvSpPr>
        <p:spPr/>
        <p:txBody>
          <a:bodyPr/>
          <a:lstStyle/>
          <a:p>
            <a:fld id="{1C3DBBA4-7329-48C8-8E5A-086CB49F86D3}" type="slidenum">
              <a:rPr lang="en-US" smtClean="0"/>
              <a:t>‹#›</a:t>
            </a:fld>
            <a:endParaRPr lang="en-US"/>
          </a:p>
        </p:txBody>
      </p:sp>
    </p:spTree>
    <p:extLst>
      <p:ext uri="{BB962C8B-B14F-4D97-AF65-F5344CB8AC3E}">
        <p14:creationId xmlns:p14="http://schemas.microsoft.com/office/powerpoint/2010/main" val="2262473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116D1-78B8-5D0C-3A57-F5D4754BEB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218735-89E4-C43B-12E9-4CACA9F932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47984-78E9-71FF-05BA-3E3B056085E6}"/>
              </a:ext>
            </a:extLst>
          </p:cNvPr>
          <p:cNvSpPr>
            <a:spLocks noGrp="1"/>
          </p:cNvSpPr>
          <p:nvPr>
            <p:ph type="dt" sz="half" idx="10"/>
          </p:nvPr>
        </p:nvSpPr>
        <p:spPr/>
        <p:txBody>
          <a:bodyPr/>
          <a:lstStyle/>
          <a:p>
            <a:fld id="{C45EE841-B291-4B5B-A23A-E4343BABECB2}" type="datetimeFigureOut">
              <a:rPr lang="en-US" smtClean="0"/>
              <a:t>6/26/2024</a:t>
            </a:fld>
            <a:endParaRPr lang="en-US"/>
          </a:p>
        </p:txBody>
      </p:sp>
      <p:sp>
        <p:nvSpPr>
          <p:cNvPr id="5" name="Footer Placeholder 4">
            <a:extLst>
              <a:ext uri="{FF2B5EF4-FFF2-40B4-BE49-F238E27FC236}">
                <a16:creationId xmlns:a16="http://schemas.microsoft.com/office/drawing/2014/main" id="{4D832AA5-79A5-EC8A-94A9-1DD508349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E004E9-5243-6092-1633-91150254DE30}"/>
              </a:ext>
            </a:extLst>
          </p:cNvPr>
          <p:cNvSpPr>
            <a:spLocks noGrp="1"/>
          </p:cNvSpPr>
          <p:nvPr>
            <p:ph type="sldNum" sz="quarter" idx="12"/>
          </p:nvPr>
        </p:nvSpPr>
        <p:spPr/>
        <p:txBody>
          <a:bodyPr/>
          <a:lstStyle/>
          <a:p>
            <a:fld id="{1C3DBBA4-7329-48C8-8E5A-086CB49F86D3}" type="slidenum">
              <a:rPr lang="en-US" smtClean="0"/>
              <a:t>‹#›</a:t>
            </a:fld>
            <a:endParaRPr lang="en-US"/>
          </a:p>
        </p:txBody>
      </p:sp>
    </p:spTree>
    <p:extLst>
      <p:ext uri="{BB962C8B-B14F-4D97-AF65-F5344CB8AC3E}">
        <p14:creationId xmlns:p14="http://schemas.microsoft.com/office/powerpoint/2010/main" val="3985322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D426DF-BF15-983A-8929-85E4D98BC9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7484E1-3780-9667-AB3E-66D733C5E5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1B5B29-8EF8-C17C-E661-E18E57C09EA8}"/>
              </a:ext>
            </a:extLst>
          </p:cNvPr>
          <p:cNvSpPr>
            <a:spLocks noGrp="1"/>
          </p:cNvSpPr>
          <p:nvPr>
            <p:ph type="dt" sz="half" idx="10"/>
          </p:nvPr>
        </p:nvSpPr>
        <p:spPr/>
        <p:txBody>
          <a:bodyPr/>
          <a:lstStyle/>
          <a:p>
            <a:fld id="{C45EE841-B291-4B5B-A23A-E4343BABECB2}" type="datetimeFigureOut">
              <a:rPr lang="en-US" smtClean="0"/>
              <a:t>6/26/2024</a:t>
            </a:fld>
            <a:endParaRPr lang="en-US"/>
          </a:p>
        </p:txBody>
      </p:sp>
      <p:sp>
        <p:nvSpPr>
          <p:cNvPr id="5" name="Footer Placeholder 4">
            <a:extLst>
              <a:ext uri="{FF2B5EF4-FFF2-40B4-BE49-F238E27FC236}">
                <a16:creationId xmlns:a16="http://schemas.microsoft.com/office/drawing/2014/main" id="{725D24C5-921B-C034-A2D3-14CADBC5D5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98424E-0963-FAA3-AD25-D22AEC6778C7}"/>
              </a:ext>
            </a:extLst>
          </p:cNvPr>
          <p:cNvSpPr>
            <a:spLocks noGrp="1"/>
          </p:cNvSpPr>
          <p:nvPr>
            <p:ph type="sldNum" sz="quarter" idx="12"/>
          </p:nvPr>
        </p:nvSpPr>
        <p:spPr/>
        <p:txBody>
          <a:bodyPr/>
          <a:lstStyle/>
          <a:p>
            <a:fld id="{1C3DBBA4-7329-48C8-8E5A-086CB49F86D3}" type="slidenum">
              <a:rPr lang="en-US" smtClean="0"/>
              <a:t>‹#›</a:t>
            </a:fld>
            <a:endParaRPr lang="en-US"/>
          </a:p>
        </p:txBody>
      </p:sp>
    </p:spTree>
    <p:extLst>
      <p:ext uri="{BB962C8B-B14F-4D97-AF65-F5344CB8AC3E}">
        <p14:creationId xmlns:p14="http://schemas.microsoft.com/office/powerpoint/2010/main" val="2000429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F12BD-E3F3-6A9F-C51C-AAF6FF8625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A07549-CA47-CC62-67EA-08BA04A12C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91EE8A-8E69-B24A-7A39-34318060B6E3}"/>
              </a:ext>
            </a:extLst>
          </p:cNvPr>
          <p:cNvSpPr>
            <a:spLocks noGrp="1"/>
          </p:cNvSpPr>
          <p:nvPr>
            <p:ph type="dt" sz="half" idx="10"/>
          </p:nvPr>
        </p:nvSpPr>
        <p:spPr/>
        <p:txBody>
          <a:bodyPr/>
          <a:lstStyle/>
          <a:p>
            <a:fld id="{C45EE841-B291-4B5B-A23A-E4343BABECB2}" type="datetimeFigureOut">
              <a:rPr lang="en-US" smtClean="0"/>
              <a:t>6/26/2024</a:t>
            </a:fld>
            <a:endParaRPr lang="en-US"/>
          </a:p>
        </p:txBody>
      </p:sp>
      <p:sp>
        <p:nvSpPr>
          <p:cNvPr id="5" name="Footer Placeholder 4">
            <a:extLst>
              <a:ext uri="{FF2B5EF4-FFF2-40B4-BE49-F238E27FC236}">
                <a16:creationId xmlns:a16="http://schemas.microsoft.com/office/drawing/2014/main" id="{D1CDE2B4-0397-34B2-FC21-88F7F1FD71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63BCF3-4DB2-FDE0-CC0F-EFA560DEDA24}"/>
              </a:ext>
            </a:extLst>
          </p:cNvPr>
          <p:cNvSpPr>
            <a:spLocks noGrp="1"/>
          </p:cNvSpPr>
          <p:nvPr>
            <p:ph type="sldNum" sz="quarter" idx="12"/>
          </p:nvPr>
        </p:nvSpPr>
        <p:spPr/>
        <p:txBody>
          <a:bodyPr/>
          <a:lstStyle/>
          <a:p>
            <a:fld id="{1C3DBBA4-7329-48C8-8E5A-086CB49F86D3}" type="slidenum">
              <a:rPr lang="en-US" smtClean="0"/>
              <a:t>‹#›</a:t>
            </a:fld>
            <a:endParaRPr lang="en-US"/>
          </a:p>
        </p:txBody>
      </p:sp>
    </p:spTree>
    <p:extLst>
      <p:ext uri="{BB962C8B-B14F-4D97-AF65-F5344CB8AC3E}">
        <p14:creationId xmlns:p14="http://schemas.microsoft.com/office/powerpoint/2010/main" val="3127940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2D68-7D1B-20C3-754A-142D34527B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9763FB-4157-A7E9-17EA-9E0110E447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E76426-E36B-35F8-9CE1-0308A65BA52C}"/>
              </a:ext>
            </a:extLst>
          </p:cNvPr>
          <p:cNvSpPr>
            <a:spLocks noGrp="1"/>
          </p:cNvSpPr>
          <p:nvPr>
            <p:ph type="dt" sz="half" idx="10"/>
          </p:nvPr>
        </p:nvSpPr>
        <p:spPr/>
        <p:txBody>
          <a:bodyPr/>
          <a:lstStyle/>
          <a:p>
            <a:fld id="{C45EE841-B291-4B5B-A23A-E4343BABECB2}" type="datetimeFigureOut">
              <a:rPr lang="en-US" smtClean="0"/>
              <a:t>6/26/2024</a:t>
            </a:fld>
            <a:endParaRPr lang="en-US"/>
          </a:p>
        </p:txBody>
      </p:sp>
      <p:sp>
        <p:nvSpPr>
          <p:cNvPr id="5" name="Footer Placeholder 4">
            <a:extLst>
              <a:ext uri="{FF2B5EF4-FFF2-40B4-BE49-F238E27FC236}">
                <a16:creationId xmlns:a16="http://schemas.microsoft.com/office/drawing/2014/main" id="{A434B426-908E-A3C0-4098-C9DA3F2EF0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EC0AD9-3C9F-14A7-A731-A76E720955CC}"/>
              </a:ext>
            </a:extLst>
          </p:cNvPr>
          <p:cNvSpPr>
            <a:spLocks noGrp="1"/>
          </p:cNvSpPr>
          <p:nvPr>
            <p:ph type="sldNum" sz="quarter" idx="12"/>
          </p:nvPr>
        </p:nvSpPr>
        <p:spPr/>
        <p:txBody>
          <a:bodyPr/>
          <a:lstStyle/>
          <a:p>
            <a:fld id="{1C3DBBA4-7329-48C8-8E5A-086CB49F86D3}" type="slidenum">
              <a:rPr lang="en-US" smtClean="0"/>
              <a:t>‹#›</a:t>
            </a:fld>
            <a:endParaRPr lang="en-US"/>
          </a:p>
        </p:txBody>
      </p:sp>
    </p:spTree>
    <p:extLst>
      <p:ext uri="{BB962C8B-B14F-4D97-AF65-F5344CB8AC3E}">
        <p14:creationId xmlns:p14="http://schemas.microsoft.com/office/powerpoint/2010/main" val="1826324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73E3B-CA66-8532-27A7-F54E30779D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6CBDBF-514A-D682-FE9F-9D0F8BCDA2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50A06D-3D5D-A277-1433-7256D8F791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79613B-70D6-5CA2-83E6-EFA08FEF5264}"/>
              </a:ext>
            </a:extLst>
          </p:cNvPr>
          <p:cNvSpPr>
            <a:spLocks noGrp="1"/>
          </p:cNvSpPr>
          <p:nvPr>
            <p:ph type="dt" sz="half" idx="10"/>
          </p:nvPr>
        </p:nvSpPr>
        <p:spPr/>
        <p:txBody>
          <a:bodyPr/>
          <a:lstStyle/>
          <a:p>
            <a:fld id="{C45EE841-B291-4B5B-A23A-E4343BABECB2}" type="datetimeFigureOut">
              <a:rPr lang="en-US" smtClean="0"/>
              <a:t>6/26/2024</a:t>
            </a:fld>
            <a:endParaRPr lang="en-US"/>
          </a:p>
        </p:txBody>
      </p:sp>
      <p:sp>
        <p:nvSpPr>
          <p:cNvPr id="6" name="Footer Placeholder 5">
            <a:extLst>
              <a:ext uri="{FF2B5EF4-FFF2-40B4-BE49-F238E27FC236}">
                <a16:creationId xmlns:a16="http://schemas.microsoft.com/office/drawing/2014/main" id="{5CBF0005-579D-24E7-C378-0EDD7DEDE6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3B3E2A-76FD-A536-DD05-6DF5976D3D7E}"/>
              </a:ext>
            </a:extLst>
          </p:cNvPr>
          <p:cNvSpPr>
            <a:spLocks noGrp="1"/>
          </p:cNvSpPr>
          <p:nvPr>
            <p:ph type="sldNum" sz="quarter" idx="12"/>
          </p:nvPr>
        </p:nvSpPr>
        <p:spPr/>
        <p:txBody>
          <a:bodyPr/>
          <a:lstStyle/>
          <a:p>
            <a:fld id="{1C3DBBA4-7329-48C8-8E5A-086CB49F86D3}" type="slidenum">
              <a:rPr lang="en-US" smtClean="0"/>
              <a:t>‹#›</a:t>
            </a:fld>
            <a:endParaRPr lang="en-US"/>
          </a:p>
        </p:txBody>
      </p:sp>
    </p:spTree>
    <p:extLst>
      <p:ext uri="{BB962C8B-B14F-4D97-AF65-F5344CB8AC3E}">
        <p14:creationId xmlns:p14="http://schemas.microsoft.com/office/powerpoint/2010/main" val="432545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8256-64F1-A588-425E-E60E4830FB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A488B5-F8DB-CB22-85BB-0DC00FA483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00E770-D432-EFCD-991D-6CF71148A9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575A28-429E-52C3-DB5D-D8E773F740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FFA1C0-6669-0ACD-E39E-E24DD26AAE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CE0A10-1D98-8AC8-CF70-6C4A4375E140}"/>
              </a:ext>
            </a:extLst>
          </p:cNvPr>
          <p:cNvSpPr>
            <a:spLocks noGrp="1"/>
          </p:cNvSpPr>
          <p:nvPr>
            <p:ph type="dt" sz="half" idx="10"/>
          </p:nvPr>
        </p:nvSpPr>
        <p:spPr/>
        <p:txBody>
          <a:bodyPr/>
          <a:lstStyle/>
          <a:p>
            <a:fld id="{C45EE841-B291-4B5B-A23A-E4343BABECB2}" type="datetimeFigureOut">
              <a:rPr lang="en-US" smtClean="0"/>
              <a:t>6/26/2024</a:t>
            </a:fld>
            <a:endParaRPr lang="en-US"/>
          </a:p>
        </p:txBody>
      </p:sp>
      <p:sp>
        <p:nvSpPr>
          <p:cNvPr id="8" name="Footer Placeholder 7">
            <a:extLst>
              <a:ext uri="{FF2B5EF4-FFF2-40B4-BE49-F238E27FC236}">
                <a16:creationId xmlns:a16="http://schemas.microsoft.com/office/drawing/2014/main" id="{E1C3CE04-15AD-4FE6-5AAC-BF62F4EDCF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C4AE0C-688D-2627-D96B-0764358E7B02}"/>
              </a:ext>
            </a:extLst>
          </p:cNvPr>
          <p:cNvSpPr>
            <a:spLocks noGrp="1"/>
          </p:cNvSpPr>
          <p:nvPr>
            <p:ph type="sldNum" sz="quarter" idx="12"/>
          </p:nvPr>
        </p:nvSpPr>
        <p:spPr/>
        <p:txBody>
          <a:bodyPr/>
          <a:lstStyle/>
          <a:p>
            <a:fld id="{1C3DBBA4-7329-48C8-8E5A-086CB49F86D3}" type="slidenum">
              <a:rPr lang="en-US" smtClean="0"/>
              <a:t>‹#›</a:t>
            </a:fld>
            <a:endParaRPr lang="en-US"/>
          </a:p>
        </p:txBody>
      </p:sp>
    </p:spTree>
    <p:extLst>
      <p:ext uri="{BB962C8B-B14F-4D97-AF65-F5344CB8AC3E}">
        <p14:creationId xmlns:p14="http://schemas.microsoft.com/office/powerpoint/2010/main" val="2311113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FF7C6-4273-4CFB-C454-1AB9DE0EEA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91C2E2-9722-0DF1-3025-9BC3639D5D9B}"/>
              </a:ext>
            </a:extLst>
          </p:cNvPr>
          <p:cNvSpPr>
            <a:spLocks noGrp="1"/>
          </p:cNvSpPr>
          <p:nvPr>
            <p:ph type="dt" sz="half" idx="10"/>
          </p:nvPr>
        </p:nvSpPr>
        <p:spPr/>
        <p:txBody>
          <a:bodyPr/>
          <a:lstStyle/>
          <a:p>
            <a:fld id="{C45EE841-B291-4B5B-A23A-E4343BABECB2}" type="datetimeFigureOut">
              <a:rPr lang="en-US" smtClean="0"/>
              <a:t>6/26/2024</a:t>
            </a:fld>
            <a:endParaRPr lang="en-US"/>
          </a:p>
        </p:txBody>
      </p:sp>
      <p:sp>
        <p:nvSpPr>
          <p:cNvPr id="4" name="Footer Placeholder 3">
            <a:extLst>
              <a:ext uri="{FF2B5EF4-FFF2-40B4-BE49-F238E27FC236}">
                <a16:creationId xmlns:a16="http://schemas.microsoft.com/office/drawing/2014/main" id="{1FEBA84D-762F-FC23-1CBE-05A13F737B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203BCC-5B58-B4A6-4567-BE14B20C203A}"/>
              </a:ext>
            </a:extLst>
          </p:cNvPr>
          <p:cNvSpPr>
            <a:spLocks noGrp="1"/>
          </p:cNvSpPr>
          <p:nvPr>
            <p:ph type="sldNum" sz="quarter" idx="12"/>
          </p:nvPr>
        </p:nvSpPr>
        <p:spPr/>
        <p:txBody>
          <a:bodyPr/>
          <a:lstStyle/>
          <a:p>
            <a:fld id="{1C3DBBA4-7329-48C8-8E5A-086CB49F86D3}" type="slidenum">
              <a:rPr lang="en-US" smtClean="0"/>
              <a:t>‹#›</a:t>
            </a:fld>
            <a:endParaRPr lang="en-US"/>
          </a:p>
        </p:txBody>
      </p:sp>
    </p:spTree>
    <p:extLst>
      <p:ext uri="{BB962C8B-B14F-4D97-AF65-F5344CB8AC3E}">
        <p14:creationId xmlns:p14="http://schemas.microsoft.com/office/powerpoint/2010/main" val="1625801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03ABF0-B934-1763-C077-EF71CCBC3F45}"/>
              </a:ext>
            </a:extLst>
          </p:cNvPr>
          <p:cNvSpPr>
            <a:spLocks noGrp="1"/>
          </p:cNvSpPr>
          <p:nvPr>
            <p:ph type="dt" sz="half" idx="10"/>
          </p:nvPr>
        </p:nvSpPr>
        <p:spPr/>
        <p:txBody>
          <a:bodyPr/>
          <a:lstStyle/>
          <a:p>
            <a:fld id="{C45EE841-B291-4B5B-A23A-E4343BABECB2}" type="datetimeFigureOut">
              <a:rPr lang="en-US" smtClean="0"/>
              <a:t>6/26/2024</a:t>
            </a:fld>
            <a:endParaRPr lang="en-US"/>
          </a:p>
        </p:txBody>
      </p:sp>
      <p:sp>
        <p:nvSpPr>
          <p:cNvPr id="3" name="Footer Placeholder 2">
            <a:extLst>
              <a:ext uri="{FF2B5EF4-FFF2-40B4-BE49-F238E27FC236}">
                <a16:creationId xmlns:a16="http://schemas.microsoft.com/office/drawing/2014/main" id="{4FAF5C48-5C91-D7BF-0589-3F3B1F5D3F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C12E34-B008-F7ED-2D97-03A9D58DA4C5}"/>
              </a:ext>
            </a:extLst>
          </p:cNvPr>
          <p:cNvSpPr>
            <a:spLocks noGrp="1"/>
          </p:cNvSpPr>
          <p:nvPr>
            <p:ph type="sldNum" sz="quarter" idx="12"/>
          </p:nvPr>
        </p:nvSpPr>
        <p:spPr/>
        <p:txBody>
          <a:bodyPr/>
          <a:lstStyle/>
          <a:p>
            <a:fld id="{1C3DBBA4-7329-48C8-8E5A-086CB49F86D3}" type="slidenum">
              <a:rPr lang="en-US" smtClean="0"/>
              <a:t>‹#›</a:t>
            </a:fld>
            <a:endParaRPr lang="en-US"/>
          </a:p>
        </p:txBody>
      </p:sp>
    </p:spTree>
    <p:extLst>
      <p:ext uri="{BB962C8B-B14F-4D97-AF65-F5344CB8AC3E}">
        <p14:creationId xmlns:p14="http://schemas.microsoft.com/office/powerpoint/2010/main" val="2323560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8A98F-3EA3-ADA2-04C2-7ECDEC33BD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0897EC-A9D9-9CC0-1357-9A51EB7022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F2B990-6BA0-8960-5C60-7102265D10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657DC0-CEEC-C569-31FA-0B5D0ECFCF77}"/>
              </a:ext>
            </a:extLst>
          </p:cNvPr>
          <p:cNvSpPr>
            <a:spLocks noGrp="1"/>
          </p:cNvSpPr>
          <p:nvPr>
            <p:ph type="dt" sz="half" idx="10"/>
          </p:nvPr>
        </p:nvSpPr>
        <p:spPr/>
        <p:txBody>
          <a:bodyPr/>
          <a:lstStyle/>
          <a:p>
            <a:fld id="{C45EE841-B291-4B5B-A23A-E4343BABECB2}" type="datetimeFigureOut">
              <a:rPr lang="en-US" smtClean="0"/>
              <a:t>6/26/2024</a:t>
            </a:fld>
            <a:endParaRPr lang="en-US"/>
          </a:p>
        </p:txBody>
      </p:sp>
      <p:sp>
        <p:nvSpPr>
          <p:cNvPr id="6" name="Footer Placeholder 5">
            <a:extLst>
              <a:ext uri="{FF2B5EF4-FFF2-40B4-BE49-F238E27FC236}">
                <a16:creationId xmlns:a16="http://schemas.microsoft.com/office/drawing/2014/main" id="{BA53A78A-3EA0-C5D9-D4E8-905C591F3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3F120-EB15-E3C9-300E-962CFABE00B5}"/>
              </a:ext>
            </a:extLst>
          </p:cNvPr>
          <p:cNvSpPr>
            <a:spLocks noGrp="1"/>
          </p:cNvSpPr>
          <p:nvPr>
            <p:ph type="sldNum" sz="quarter" idx="12"/>
          </p:nvPr>
        </p:nvSpPr>
        <p:spPr/>
        <p:txBody>
          <a:bodyPr/>
          <a:lstStyle/>
          <a:p>
            <a:fld id="{1C3DBBA4-7329-48C8-8E5A-086CB49F86D3}" type="slidenum">
              <a:rPr lang="en-US" smtClean="0"/>
              <a:t>‹#›</a:t>
            </a:fld>
            <a:endParaRPr lang="en-US"/>
          </a:p>
        </p:txBody>
      </p:sp>
    </p:spTree>
    <p:extLst>
      <p:ext uri="{BB962C8B-B14F-4D97-AF65-F5344CB8AC3E}">
        <p14:creationId xmlns:p14="http://schemas.microsoft.com/office/powerpoint/2010/main" val="4066154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84061-3DCD-0611-4E39-F8536F3588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BD5247-8FC9-C6DF-00D6-C59337EF09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E0AABD-BAB7-3843-3D5D-66FA0DC748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08FBA5-F9B2-0EC6-115C-379158F047A6}"/>
              </a:ext>
            </a:extLst>
          </p:cNvPr>
          <p:cNvSpPr>
            <a:spLocks noGrp="1"/>
          </p:cNvSpPr>
          <p:nvPr>
            <p:ph type="dt" sz="half" idx="10"/>
          </p:nvPr>
        </p:nvSpPr>
        <p:spPr/>
        <p:txBody>
          <a:bodyPr/>
          <a:lstStyle/>
          <a:p>
            <a:fld id="{C45EE841-B291-4B5B-A23A-E4343BABECB2}" type="datetimeFigureOut">
              <a:rPr lang="en-US" smtClean="0"/>
              <a:t>6/26/2024</a:t>
            </a:fld>
            <a:endParaRPr lang="en-US"/>
          </a:p>
        </p:txBody>
      </p:sp>
      <p:sp>
        <p:nvSpPr>
          <p:cNvPr id="6" name="Footer Placeholder 5">
            <a:extLst>
              <a:ext uri="{FF2B5EF4-FFF2-40B4-BE49-F238E27FC236}">
                <a16:creationId xmlns:a16="http://schemas.microsoft.com/office/drawing/2014/main" id="{565F393C-2D5F-776A-1EB6-DC51FA5483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DF8D64-179B-8468-7690-41F05A7F4752}"/>
              </a:ext>
            </a:extLst>
          </p:cNvPr>
          <p:cNvSpPr>
            <a:spLocks noGrp="1"/>
          </p:cNvSpPr>
          <p:nvPr>
            <p:ph type="sldNum" sz="quarter" idx="12"/>
          </p:nvPr>
        </p:nvSpPr>
        <p:spPr/>
        <p:txBody>
          <a:bodyPr/>
          <a:lstStyle/>
          <a:p>
            <a:fld id="{1C3DBBA4-7329-48C8-8E5A-086CB49F86D3}" type="slidenum">
              <a:rPr lang="en-US" smtClean="0"/>
              <a:t>‹#›</a:t>
            </a:fld>
            <a:endParaRPr lang="en-US"/>
          </a:p>
        </p:txBody>
      </p:sp>
    </p:spTree>
    <p:extLst>
      <p:ext uri="{BB962C8B-B14F-4D97-AF65-F5344CB8AC3E}">
        <p14:creationId xmlns:p14="http://schemas.microsoft.com/office/powerpoint/2010/main" val="2166109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5041EF-243A-FDAE-CDD8-5069ABADAB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806FA9-E6BD-E720-7FC0-1371A1D579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192E33-08E8-04C3-C891-0BFBA4420C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EE841-B291-4B5B-A23A-E4343BABECB2}" type="datetimeFigureOut">
              <a:rPr lang="en-US" smtClean="0"/>
              <a:t>6/26/2024</a:t>
            </a:fld>
            <a:endParaRPr lang="en-US"/>
          </a:p>
        </p:txBody>
      </p:sp>
      <p:sp>
        <p:nvSpPr>
          <p:cNvPr id="5" name="Footer Placeholder 4">
            <a:extLst>
              <a:ext uri="{FF2B5EF4-FFF2-40B4-BE49-F238E27FC236}">
                <a16:creationId xmlns:a16="http://schemas.microsoft.com/office/drawing/2014/main" id="{4C704456-EE1A-B7A2-CCD2-057BF3C781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7E5C62-C32B-42BE-8140-11EC372481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DBBA4-7329-48C8-8E5A-086CB49F86D3}" type="slidenum">
              <a:rPr lang="en-US" smtClean="0"/>
              <a:t>‹#›</a:t>
            </a:fld>
            <a:endParaRPr lang="en-US"/>
          </a:p>
        </p:txBody>
      </p:sp>
    </p:spTree>
    <p:extLst>
      <p:ext uri="{BB962C8B-B14F-4D97-AF65-F5344CB8AC3E}">
        <p14:creationId xmlns:p14="http://schemas.microsoft.com/office/powerpoint/2010/main" val="3979064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brary.tamu.edu/review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pubmed.ncbi.nlm.nih.gov/9054282/"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186/s12874-018-0611-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1186/s12874-017-0468-4"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1186/s12874-017-0468-4"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1016/j.jclinepi.2022.03.004" TargetMode="External"/><Relationship Id="rId2" Type="http://schemas.openxmlformats.org/officeDocument/2006/relationships/hyperlink" Target="https://rightreview.knowledgetranslation.net/"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doi:%2010.1111/hir.12276.%20PMID:%2031541534"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amstar.ca/Amstar_Checklist.php" TargetMode="External"/><Relationship Id="rId2" Type="http://schemas.openxmlformats.org/officeDocument/2006/relationships/hyperlink" Target="https://www.bristol.ac.uk/population-health-sciences/projects/robis/robis-tool/"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casp-uk.net/checklists/casp-systematic-review-checklist-fillable.pdf" TargetMode="External"/></Relationships>
</file>

<file path=ppt/slides/_rels/slide53.xml.rels><?xml version="1.0" encoding="UTF-8" standalone="yes"?>
<Relationships xmlns="http://schemas.openxmlformats.org/package/2006/relationships"><Relationship Id="rId2" Type="http://schemas.openxmlformats.org/officeDocument/2006/relationships/hyperlink" Target="https://training.cochrane.org/handbook/current/chapter-17#section-17-2-1"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DA8408-8F16-A884-7ADD-3DD1C56501F1}"/>
              </a:ext>
            </a:extLst>
          </p:cNvPr>
          <p:cNvSpPr>
            <a:spLocks noGrp="1"/>
          </p:cNvSpPr>
          <p:nvPr>
            <p:ph type="ctrTitle"/>
          </p:nvPr>
        </p:nvSpPr>
        <p:spPr>
          <a:xfrm>
            <a:off x="6194716" y="266700"/>
            <a:ext cx="5334930" cy="4027714"/>
          </a:xfrm>
        </p:spPr>
        <p:txBody>
          <a:bodyPr vert="horz" lIns="91440" tIns="45720" rIns="91440" bIns="45720" rtlCol="0">
            <a:normAutofit/>
          </a:bodyPr>
          <a:lstStyle/>
          <a:p>
            <a:r>
              <a:rPr lang="en-US" sz="3200" b="1" i="0" dirty="0">
                <a:effectLst/>
              </a:rPr>
              <a:t>Piecing Together </a:t>
            </a:r>
            <a:br>
              <a:rPr lang="en-US" sz="3200" b="1" i="0" dirty="0">
                <a:effectLst/>
              </a:rPr>
            </a:br>
            <a:r>
              <a:rPr lang="en-US" sz="3200" b="1" i="0" dirty="0">
                <a:effectLst/>
              </a:rPr>
              <a:t>Systematic Reviews Series</a:t>
            </a:r>
            <a:br>
              <a:rPr lang="en-US" sz="3200" b="1" i="0" dirty="0">
                <a:effectLst/>
              </a:rPr>
            </a:br>
            <a:br>
              <a:rPr lang="en-US" sz="3200" b="1" i="0" dirty="0">
                <a:effectLst/>
              </a:rPr>
            </a:br>
            <a:r>
              <a:rPr lang="en-US" sz="3200" b="1" i="0" dirty="0">
                <a:solidFill>
                  <a:srgbClr val="760000"/>
                </a:solidFill>
                <a:effectLst/>
              </a:rPr>
              <a:t>Phase 1: Proposal </a:t>
            </a:r>
            <a:br>
              <a:rPr lang="en-US" sz="3200" b="1" i="0" dirty="0">
                <a:effectLst/>
              </a:rPr>
            </a:br>
            <a:br>
              <a:rPr lang="en-US" sz="3200" b="1" i="0" dirty="0">
                <a:effectLst/>
              </a:rPr>
            </a:br>
            <a:r>
              <a:rPr lang="en-US" sz="3200" b="1" i="1" dirty="0">
                <a:effectLst/>
              </a:rPr>
              <a:t>what is the scope and rationale for the review?</a:t>
            </a:r>
            <a:br>
              <a:rPr lang="en-US" sz="2400" b="1" i="0" dirty="0">
                <a:effectLst/>
              </a:rPr>
            </a:br>
            <a:endParaRPr lang="en-US" sz="2400" b="1" dirty="0"/>
          </a:p>
        </p:txBody>
      </p:sp>
      <p:sp>
        <p:nvSpPr>
          <p:cNvPr id="6" name="Subtitle 5">
            <a:extLst>
              <a:ext uri="{FF2B5EF4-FFF2-40B4-BE49-F238E27FC236}">
                <a16:creationId xmlns:a16="http://schemas.microsoft.com/office/drawing/2014/main" id="{237EB54F-2A93-1AD2-C3A9-18AE63E4D84A}"/>
              </a:ext>
            </a:extLst>
          </p:cNvPr>
          <p:cNvSpPr>
            <a:spLocks noGrp="1"/>
          </p:cNvSpPr>
          <p:nvPr>
            <p:ph type="subTitle" idx="1"/>
          </p:nvPr>
        </p:nvSpPr>
        <p:spPr>
          <a:xfrm>
            <a:off x="6194715" y="4576427"/>
            <a:ext cx="5334931" cy="2189214"/>
          </a:xfrm>
        </p:spPr>
        <p:txBody>
          <a:bodyPr vert="horz" lIns="91440" tIns="45720" rIns="91440" bIns="45720" rtlCol="0">
            <a:normAutofit/>
          </a:bodyPr>
          <a:lstStyle/>
          <a:p>
            <a:r>
              <a:rPr lang="en-US" sz="1700" dirty="0"/>
              <a:t>June 26, 2024</a:t>
            </a:r>
          </a:p>
          <a:p>
            <a:r>
              <a:rPr lang="en-US" sz="1700" dirty="0"/>
              <a:t>Sponsored by NNLM Region 3</a:t>
            </a:r>
          </a:p>
          <a:p>
            <a:endParaRPr lang="en-US" sz="1700" dirty="0"/>
          </a:p>
          <a:p>
            <a:pPr>
              <a:spcBef>
                <a:spcPts val="0"/>
              </a:spcBef>
            </a:pPr>
            <a:r>
              <a:rPr lang="en-US" sz="1700" dirty="0"/>
              <a:t>Margaret J. Foster, MS,MPH</a:t>
            </a:r>
          </a:p>
          <a:p>
            <a:pPr>
              <a:spcBef>
                <a:spcPts val="0"/>
              </a:spcBef>
            </a:pPr>
            <a:r>
              <a:rPr lang="en-US" sz="1700" dirty="0"/>
              <a:t>Center for Systematic Reviews and Research Syntheses</a:t>
            </a:r>
          </a:p>
          <a:p>
            <a:pPr>
              <a:spcBef>
                <a:spcPts val="0"/>
              </a:spcBef>
            </a:pPr>
            <a:r>
              <a:rPr lang="en-US" sz="1700" dirty="0"/>
              <a:t>Medical Sciences Library, Texas A&amp;M University</a:t>
            </a:r>
          </a:p>
          <a:p>
            <a:r>
              <a:rPr lang="en-US" sz="1700" dirty="0">
                <a:hlinkClick r:id="rId3"/>
              </a:rPr>
              <a:t>https://library.tamu.edu/reviews/</a:t>
            </a:r>
            <a:endParaRPr lang="en-US" sz="1700" dirty="0"/>
          </a:p>
        </p:txBody>
      </p:sp>
      <p:sp>
        <p:nvSpPr>
          <p:cNvPr id="13" name="Freeform: Shape 12">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5" name="Picture 4" descr="Overhead of incandescent light bulb">
            <a:extLst>
              <a:ext uri="{FF2B5EF4-FFF2-40B4-BE49-F238E27FC236}">
                <a16:creationId xmlns:a16="http://schemas.microsoft.com/office/drawing/2014/main" id="{01D79AD8-DCF1-6E17-C4CF-AAC61A5FF9FF}"/>
              </a:ext>
            </a:extLst>
          </p:cNvPr>
          <p:cNvPicPr>
            <a:picLocks noChangeAspect="1"/>
          </p:cNvPicPr>
          <p:nvPr/>
        </p:nvPicPr>
        <p:blipFill rotWithShape="1">
          <a:blip r:embed="rId4">
            <a:extLst>
              <a:ext uri="{28A0092B-C50C-407E-A947-70E740481C1C}">
                <a14:useLocalDpi xmlns:a14="http://schemas.microsoft.com/office/drawing/2010/main" val="0"/>
              </a:ext>
            </a:extLst>
          </a:blip>
          <a:srcRect r="3" b="3"/>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3" name="Freeform: Shape 22">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495575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b="1" dirty="0">
                <a:latin typeface="Arial" panose="020B0604020202020204" pitchFamily="34" charset="0"/>
              </a:rPr>
              <a:t>Reference interview</a:t>
            </a:r>
          </a:p>
        </p:txBody>
      </p:sp>
      <p:sp>
        <p:nvSpPr>
          <p:cNvPr id="139" name="Google Shape;139;p14"/>
          <p:cNvSpPr txBox="1">
            <a:spLocks noGrp="1"/>
          </p:cNvSpPr>
          <p:nvPr>
            <p:ph sz="half" idx="1"/>
          </p:nvPr>
        </p:nvSpPr>
        <p:spPr>
          <a:xfrm>
            <a:off x="533400" y="1810139"/>
            <a:ext cx="5181600" cy="4351338"/>
          </a:xfrm>
          <a:prstGeom prst="rect">
            <a:avLst/>
          </a:prstGeom>
          <a:solidFill>
            <a:schemeClr val="bg1">
              <a:lumMod val="95000"/>
            </a:schemeClr>
          </a:solidFill>
          <a:ln>
            <a:noFill/>
          </a:ln>
        </p:spPr>
        <p:txBody>
          <a:bodyPr spcFirstLastPara="1" wrap="square" lIns="91425" tIns="45700" rIns="91425" bIns="45700" anchor="t" anchorCtr="0">
            <a:noAutofit/>
          </a:bodyPr>
          <a:lstStyle/>
          <a:p>
            <a:pPr indent="-254000">
              <a:buClr>
                <a:schemeClr val="dk1"/>
              </a:buClr>
              <a:buSzPts val="2800"/>
            </a:pPr>
            <a:r>
              <a:rPr lang="en-US" dirty="0"/>
              <a:t>What type of review?</a:t>
            </a:r>
          </a:p>
          <a:p>
            <a:pPr indent="-254000">
              <a:buClr>
                <a:schemeClr val="dk1"/>
              </a:buClr>
              <a:buSzPts val="2800"/>
            </a:pPr>
            <a:r>
              <a:rPr lang="en-US" dirty="0"/>
              <a:t>What is your definition of ____ review?</a:t>
            </a:r>
          </a:p>
          <a:p>
            <a:pPr indent="-254000">
              <a:buClr>
                <a:schemeClr val="dk1"/>
              </a:buClr>
              <a:buSzPts val="2800"/>
            </a:pPr>
            <a:r>
              <a:rPr lang="en-US" dirty="0"/>
              <a:t>What is the expected outcome of the review? Published paper, class assignment, grant proposal</a:t>
            </a:r>
            <a:endParaRPr dirty="0"/>
          </a:p>
          <a:p>
            <a:pPr marL="228600" lvl="0" indent="-254000" algn="l" rtl="0">
              <a:lnSpc>
                <a:spcPct val="90000"/>
              </a:lnSpc>
              <a:spcBef>
                <a:spcPts val="1000"/>
              </a:spcBef>
              <a:spcAft>
                <a:spcPts val="0"/>
              </a:spcAft>
              <a:buClr>
                <a:schemeClr val="dk1"/>
              </a:buClr>
              <a:buSzPts val="2800"/>
              <a:buChar char="•"/>
            </a:pPr>
            <a:r>
              <a:rPr lang="en-US" dirty="0">
                <a:solidFill>
                  <a:schemeClr val="dk1"/>
                </a:solidFill>
              </a:rPr>
              <a:t>What </a:t>
            </a:r>
            <a:r>
              <a:rPr lang="en-US" dirty="0"/>
              <a:t>is the timeline?</a:t>
            </a:r>
          </a:p>
          <a:p>
            <a:pPr marL="228600" lvl="0" indent="-254000" algn="l" rtl="0">
              <a:lnSpc>
                <a:spcPct val="90000"/>
              </a:lnSpc>
              <a:spcBef>
                <a:spcPts val="1000"/>
              </a:spcBef>
              <a:spcAft>
                <a:spcPts val="0"/>
              </a:spcAft>
              <a:buClr>
                <a:schemeClr val="dk1"/>
              </a:buClr>
              <a:buSzPts val="2800"/>
              <a:buChar char="•"/>
            </a:pPr>
            <a:r>
              <a:rPr lang="en-US" dirty="0"/>
              <a:t>What role are you looking for from librarian?</a:t>
            </a:r>
            <a:endParaRPr dirty="0"/>
          </a:p>
        </p:txBody>
      </p:sp>
      <p:sp>
        <p:nvSpPr>
          <p:cNvPr id="2" name="Content Placeholder 1">
            <a:extLst>
              <a:ext uri="{FF2B5EF4-FFF2-40B4-BE49-F238E27FC236}">
                <a16:creationId xmlns:a16="http://schemas.microsoft.com/office/drawing/2014/main" id="{F17ED43A-B581-D848-A3A4-41A4FC33F975}"/>
              </a:ext>
            </a:extLst>
          </p:cNvPr>
          <p:cNvSpPr>
            <a:spLocks noGrp="1"/>
          </p:cNvSpPr>
          <p:nvPr>
            <p:ph sz="half" idx="2"/>
          </p:nvPr>
        </p:nvSpPr>
        <p:spPr>
          <a:xfrm>
            <a:off x="6584301" y="1829578"/>
            <a:ext cx="5181600" cy="4351338"/>
          </a:xfrm>
        </p:spPr>
        <p:txBody>
          <a:bodyPr/>
          <a:lstStyle/>
          <a:p>
            <a:pPr marL="0" indent="0">
              <a:buNone/>
            </a:pPr>
            <a:r>
              <a:rPr lang="en-US" b="1" dirty="0"/>
              <a:t>Guidance for client:</a:t>
            </a:r>
          </a:p>
          <a:p>
            <a:r>
              <a:rPr lang="en-US" dirty="0"/>
              <a:t>Articles on study types</a:t>
            </a:r>
          </a:p>
          <a:p>
            <a:r>
              <a:rPr lang="en-US" dirty="0"/>
              <a:t>Discuss reasonable timelines</a:t>
            </a:r>
          </a:p>
          <a:p>
            <a:r>
              <a:rPr lang="en-US" dirty="0"/>
              <a:t>Setting clear expectations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368300" y="174625"/>
            <a:ext cx="5727700" cy="142750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Arial"/>
              <a:buNone/>
            </a:pPr>
            <a:r>
              <a:rPr lang="en-US" b="1" dirty="0">
                <a:latin typeface="Arial" panose="020B0604020202020204" pitchFamily="34" charset="0"/>
              </a:rPr>
              <a:t>Systematic Reviews</a:t>
            </a:r>
            <a:endParaRPr b="1" dirty="0">
              <a:latin typeface="Arial" panose="020B0604020202020204" pitchFamily="34" charset="0"/>
            </a:endParaRPr>
          </a:p>
        </p:txBody>
      </p:sp>
      <p:sp>
        <p:nvSpPr>
          <p:cNvPr id="166" name="Google Shape;166;p19"/>
          <p:cNvSpPr txBox="1">
            <a:spLocks noGrp="1"/>
          </p:cNvSpPr>
          <p:nvPr>
            <p:ph sz="half" idx="1"/>
          </p:nvPr>
        </p:nvSpPr>
        <p:spPr>
          <a:xfrm>
            <a:off x="546100" y="1825625"/>
            <a:ext cx="5181600" cy="4351338"/>
          </a:xfrm>
          <a:prstGeom prst="rect">
            <a:avLst/>
          </a:prstGeom>
          <a:solidFill>
            <a:schemeClr val="bg1">
              <a:lumMod val="85000"/>
            </a:schemeClr>
          </a:solid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200" b="1" dirty="0">
                <a:solidFill>
                  <a:schemeClr val="dk1"/>
                </a:solidFill>
                <a:latin typeface="Calibri"/>
                <a:ea typeface="Calibri"/>
                <a:cs typeface="Calibri"/>
                <a:sym typeface="Calibri"/>
              </a:rPr>
              <a:t>Definition:</a:t>
            </a:r>
          </a:p>
          <a:p>
            <a:pPr marL="0" lvl="0" indent="0" algn="l" rtl="0">
              <a:lnSpc>
                <a:spcPct val="90000"/>
              </a:lnSpc>
              <a:spcBef>
                <a:spcPts val="0"/>
              </a:spcBef>
              <a:spcAft>
                <a:spcPts val="0"/>
              </a:spcAft>
              <a:buClr>
                <a:schemeClr val="dk1"/>
              </a:buClr>
              <a:buSzPts val="3200"/>
              <a:buNone/>
            </a:pPr>
            <a:r>
              <a:rPr lang="en-US" sz="3200" dirty="0">
                <a:solidFill>
                  <a:schemeClr val="dk1"/>
                </a:solidFill>
                <a:latin typeface="Calibri"/>
                <a:ea typeface="Calibri"/>
                <a:cs typeface="Calibri"/>
                <a:sym typeface="Calibri"/>
              </a:rPr>
              <a:t>a research method that aims to answer a question by analyzing studies meeting a specified criteria</a:t>
            </a:r>
            <a:endParaRPr dirty="0"/>
          </a:p>
        </p:txBody>
      </p:sp>
      <p:sp>
        <p:nvSpPr>
          <p:cNvPr id="167" name="Google Shape;167;p19"/>
          <p:cNvSpPr txBox="1">
            <a:spLocks noGrp="1"/>
          </p:cNvSpPr>
          <p:nvPr>
            <p:ph sz="half" idx="2"/>
          </p:nvPr>
        </p:nvSpPr>
        <p:spPr>
          <a:xfrm>
            <a:off x="6096000" y="1602128"/>
            <a:ext cx="5916386" cy="47983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200" dirty="0">
                <a:solidFill>
                  <a:schemeClr val="dk1"/>
                </a:solidFill>
              </a:rPr>
              <a:t>A well-done review:</a:t>
            </a:r>
          </a:p>
          <a:p>
            <a:pPr marL="228600" lvl="0" indent="-228600" algn="l" rtl="0">
              <a:lnSpc>
                <a:spcPct val="90000"/>
              </a:lnSpc>
              <a:spcBef>
                <a:spcPts val="0"/>
              </a:spcBef>
              <a:spcAft>
                <a:spcPts val="0"/>
              </a:spcAft>
              <a:buClr>
                <a:schemeClr val="dk1"/>
              </a:buClr>
              <a:buSzPts val="3200"/>
              <a:buFont typeface="Noto Sans Symbols"/>
              <a:buChar char="▪"/>
            </a:pPr>
            <a:r>
              <a:rPr lang="en-US" sz="3200" dirty="0">
                <a:solidFill>
                  <a:schemeClr val="dk1"/>
                </a:solidFill>
              </a:rPr>
              <a:t>Transparent (record &amp; report all methods)</a:t>
            </a:r>
            <a:endParaRPr dirty="0"/>
          </a:p>
          <a:p>
            <a:pPr marL="228600" lvl="0" indent="-228600" algn="l" rtl="0">
              <a:lnSpc>
                <a:spcPct val="90000"/>
              </a:lnSpc>
              <a:spcBef>
                <a:spcPts val="1000"/>
              </a:spcBef>
              <a:spcAft>
                <a:spcPts val="0"/>
              </a:spcAft>
              <a:buClr>
                <a:schemeClr val="dk1"/>
              </a:buClr>
              <a:buSzPts val="3200"/>
              <a:buFont typeface="Noto Sans Symbols"/>
              <a:buChar char="▪"/>
            </a:pPr>
            <a:r>
              <a:rPr lang="en-US" sz="3200" dirty="0">
                <a:solidFill>
                  <a:schemeClr val="dk1"/>
                </a:solidFill>
              </a:rPr>
              <a:t>Follows standards and best practices</a:t>
            </a:r>
          </a:p>
          <a:p>
            <a:pPr marL="228600" lvl="0" indent="-228600" algn="l" rtl="0">
              <a:lnSpc>
                <a:spcPct val="90000"/>
              </a:lnSpc>
              <a:spcBef>
                <a:spcPts val="1000"/>
              </a:spcBef>
              <a:spcAft>
                <a:spcPts val="0"/>
              </a:spcAft>
              <a:buClr>
                <a:schemeClr val="dk1"/>
              </a:buClr>
              <a:buSzPts val="3200"/>
              <a:buFont typeface="Noto Sans Symbols"/>
              <a:buChar char="▪"/>
            </a:pPr>
            <a:r>
              <a:rPr lang="en-US" sz="3200" dirty="0">
                <a:solidFill>
                  <a:schemeClr val="dk1"/>
                </a:solidFill>
              </a:rPr>
              <a:t>Has comprehensive search</a:t>
            </a:r>
            <a:endParaRPr dirty="0"/>
          </a:p>
          <a:p>
            <a:pPr marL="228600" lvl="0" indent="-228600" algn="l" rtl="0">
              <a:lnSpc>
                <a:spcPct val="90000"/>
              </a:lnSpc>
              <a:spcBef>
                <a:spcPts val="1000"/>
              </a:spcBef>
              <a:spcAft>
                <a:spcPts val="0"/>
              </a:spcAft>
              <a:buClr>
                <a:schemeClr val="dk1"/>
              </a:buClr>
              <a:buSzPts val="3200"/>
              <a:buFont typeface="Noto Sans Symbols"/>
              <a:buChar char="▪"/>
            </a:pPr>
            <a:r>
              <a:rPr lang="en-US" sz="3200" dirty="0">
                <a:solidFill>
                  <a:schemeClr val="dk1"/>
                </a:solidFill>
              </a:rPr>
              <a:t>Minimizes bias (at least 2 independent researchers on each process, screen/ code/assess)</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0"/>
          <p:cNvSpPr txBox="1">
            <a:spLocks noGrp="1"/>
          </p:cNvSpPr>
          <p:nvPr>
            <p:ph type="title"/>
          </p:nvPr>
        </p:nvSpPr>
        <p:spPr>
          <a:xfrm>
            <a:off x="435033" y="229591"/>
            <a:ext cx="8229600" cy="11128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Arial"/>
              <a:buNone/>
            </a:pPr>
            <a:r>
              <a:rPr lang="en-US" b="1" dirty="0">
                <a:latin typeface="Arial" panose="020B0604020202020204" pitchFamily="34" charset="0"/>
              </a:rPr>
              <a:t>Meta-Analysis</a:t>
            </a:r>
            <a:endParaRPr b="1" dirty="0">
              <a:latin typeface="Arial" panose="020B0604020202020204" pitchFamily="34" charset="0"/>
            </a:endParaRPr>
          </a:p>
        </p:txBody>
      </p:sp>
      <p:sp>
        <p:nvSpPr>
          <p:cNvPr id="177" name="Google Shape;177;p20"/>
          <p:cNvSpPr txBox="1">
            <a:spLocks noGrp="1"/>
          </p:cNvSpPr>
          <p:nvPr>
            <p:ph type="body" idx="1"/>
          </p:nvPr>
        </p:nvSpPr>
        <p:spPr>
          <a:xfrm>
            <a:off x="435033" y="1402203"/>
            <a:ext cx="11194473" cy="49530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600"/>
              <a:buNone/>
            </a:pPr>
            <a:r>
              <a:rPr lang="en-US" sz="2600" b="1" dirty="0">
                <a:solidFill>
                  <a:schemeClr val="dk1"/>
                </a:solidFill>
                <a:latin typeface="Calibri"/>
                <a:ea typeface="Calibri"/>
                <a:cs typeface="Calibri"/>
                <a:sym typeface="Calibri"/>
              </a:rPr>
              <a:t>a statistical method which combines data from studies</a:t>
            </a:r>
            <a:endParaRPr sz="2600" b="1" baseline="30000" dirty="0"/>
          </a:p>
        </p:txBody>
      </p:sp>
      <p:sp>
        <p:nvSpPr>
          <p:cNvPr id="178" name="Google Shape;178;p20"/>
          <p:cNvSpPr txBox="1">
            <a:spLocks noGrp="1"/>
          </p:cNvSpPr>
          <p:nvPr>
            <p:ph type="body" idx="4294967295"/>
          </p:nvPr>
        </p:nvSpPr>
        <p:spPr>
          <a:xfrm>
            <a:off x="435033" y="2286000"/>
            <a:ext cx="4197351" cy="403526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600"/>
              <a:buFont typeface="Noto Sans Symbols"/>
              <a:buChar char="⮚"/>
            </a:pPr>
            <a:r>
              <a:rPr lang="en-US" sz="2600">
                <a:solidFill>
                  <a:schemeClr val="dk1"/>
                </a:solidFill>
              </a:rPr>
              <a:t>Usually starts with a systematic review</a:t>
            </a:r>
            <a:endParaRPr/>
          </a:p>
          <a:p>
            <a:pPr marL="228600" lvl="0" indent="-228600" algn="l" rtl="0">
              <a:lnSpc>
                <a:spcPct val="90000"/>
              </a:lnSpc>
              <a:spcBef>
                <a:spcPts val="1000"/>
              </a:spcBef>
              <a:spcAft>
                <a:spcPts val="0"/>
              </a:spcAft>
              <a:buClr>
                <a:schemeClr val="dk1"/>
              </a:buClr>
              <a:buSzPts val="2600"/>
              <a:buFont typeface="Noto Sans Symbols"/>
              <a:buChar char="⮚"/>
            </a:pPr>
            <a:r>
              <a:rPr lang="en-US" sz="2600">
                <a:solidFill>
                  <a:schemeClr val="dk1"/>
                </a:solidFill>
              </a:rPr>
              <a:t>Run tests to determine if study data can be combined</a:t>
            </a:r>
            <a:endParaRPr/>
          </a:p>
          <a:p>
            <a:pPr marL="228600" lvl="0" indent="-228600" algn="l" rtl="0">
              <a:lnSpc>
                <a:spcPct val="90000"/>
              </a:lnSpc>
              <a:spcBef>
                <a:spcPts val="1000"/>
              </a:spcBef>
              <a:spcAft>
                <a:spcPts val="0"/>
              </a:spcAft>
              <a:buClr>
                <a:schemeClr val="dk1"/>
              </a:buClr>
              <a:buSzPts val="2600"/>
              <a:buFont typeface="Noto Sans Symbols"/>
              <a:buChar char="⮚"/>
            </a:pPr>
            <a:r>
              <a:rPr lang="en-US" sz="2600">
                <a:solidFill>
                  <a:schemeClr val="dk1"/>
                </a:solidFill>
              </a:rPr>
              <a:t>Combine study data from multiple studies into one final outcome</a:t>
            </a:r>
            <a:endParaRPr sz="2600">
              <a:solidFill>
                <a:schemeClr val="dk1"/>
              </a:solidFill>
            </a:endParaRPr>
          </a:p>
        </p:txBody>
      </p:sp>
      <p:pic>
        <p:nvPicPr>
          <p:cNvPr id="182" name="Google Shape;182;p20" descr="Related image"/>
          <p:cNvPicPr preferRelativeResize="0"/>
          <p:nvPr/>
        </p:nvPicPr>
        <p:blipFill rotWithShape="1">
          <a:blip r:embed="rId3">
            <a:alphaModFix/>
          </a:blip>
          <a:srcRect/>
          <a:stretch/>
        </p:blipFill>
        <p:spPr>
          <a:xfrm>
            <a:off x="5362519" y="1957280"/>
            <a:ext cx="6266987" cy="4049866"/>
          </a:xfrm>
          <a:prstGeom prst="rect">
            <a:avLst/>
          </a:prstGeom>
          <a:noFill/>
          <a:ln>
            <a:noFill/>
          </a:ln>
        </p:spPr>
      </p:pic>
      <p:sp>
        <p:nvSpPr>
          <p:cNvPr id="179" name="Google Shape;179;p20"/>
          <p:cNvSpPr txBox="1"/>
          <p:nvPr/>
        </p:nvSpPr>
        <p:spPr>
          <a:xfrm>
            <a:off x="177629" y="6369246"/>
            <a:ext cx="5410372" cy="34051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200"/>
              <a:buFont typeface="Arial"/>
              <a:buNone/>
            </a:pPr>
            <a:r>
              <a:rPr lang="en-US" sz="1200" b="1" dirty="0">
                <a:solidFill>
                  <a:schemeClr val="dk1"/>
                </a:solidFill>
                <a:latin typeface="Trebuchet MS"/>
                <a:ea typeface="Trebuchet MS"/>
                <a:cs typeface="Trebuchet MS"/>
                <a:sym typeface="Trebuchet MS"/>
                <a:hlinkClick r:id="rId4"/>
              </a:rPr>
              <a:t>Systematic reviews: synthesis of best evidence for clinical decisions</a:t>
            </a:r>
            <a:r>
              <a:rPr lang="en-US" sz="1200" b="1" dirty="0">
                <a:solidFill>
                  <a:schemeClr val="dk1"/>
                </a:solidFill>
                <a:latin typeface="Trebuchet MS"/>
                <a:ea typeface="Trebuchet MS"/>
                <a:cs typeface="Trebuchet MS"/>
                <a:sym typeface="Trebuchet MS"/>
              </a:rPr>
              <a:t> </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7"/>
        <p:cNvGrpSpPr/>
        <p:nvPr/>
      </p:nvGrpSpPr>
      <p:grpSpPr>
        <a:xfrm>
          <a:off x="0" y="0"/>
          <a:ext cx="0" cy="0"/>
          <a:chOff x="0" y="0"/>
          <a:chExt cx="0" cy="0"/>
        </a:xfrm>
      </p:grpSpPr>
      <p:sp useBgFill="1">
        <p:nvSpPr>
          <p:cNvPr id="202"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Google Shape;188;p21"/>
          <p:cNvSpPr txBox="1">
            <a:spLocks noGrp="1"/>
          </p:cNvSpPr>
          <p:nvPr>
            <p:ph type="title"/>
          </p:nvPr>
        </p:nvSpPr>
        <p:spPr>
          <a:xfrm>
            <a:off x="355400" y="381001"/>
            <a:ext cx="8801300" cy="1612899"/>
          </a:xfrm>
          <a:prstGeom prst="rect">
            <a:avLst/>
          </a:prstGeom>
        </p:spPr>
        <p:txBody>
          <a:bodyPr spcFirstLastPara="1" lIns="91425" tIns="45700" rIns="91425" bIns="45700" anchor="ctr" anchorCtr="0">
            <a:normAutofit/>
          </a:bodyPr>
          <a:lstStyle/>
          <a:p>
            <a:pPr marL="0" lvl="0" indent="0" rtl="0">
              <a:spcBef>
                <a:spcPts val="0"/>
              </a:spcBef>
              <a:spcAft>
                <a:spcPts val="0"/>
              </a:spcAft>
              <a:buNone/>
            </a:pPr>
            <a:r>
              <a:rPr lang="en-US" sz="4000" b="1" dirty="0">
                <a:latin typeface="Arial" panose="020B0604020202020204" pitchFamily="34" charset="0"/>
              </a:rPr>
              <a:t>Issues with Systematic reviews</a:t>
            </a:r>
          </a:p>
        </p:txBody>
      </p:sp>
      <p:sp>
        <p:nvSpPr>
          <p:cNvPr id="189" name="Google Shape;189;p21"/>
          <p:cNvSpPr txBox="1">
            <a:spLocks noGrp="1"/>
          </p:cNvSpPr>
          <p:nvPr>
            <p:ph type="body" idx="1"/>
          </p:nvPr>
        </p:nvSpPr>
        <p:spPr>
          <a:xfrm>
            <a:off x="761800" y="2470244"/>
            <a:ext cx="5334197" cy="3769835"/>
          </a:xfrm>
          <a:prstGeom prst="rect">
            <a:avLst/>
          </a:prstGeom>
        </p:spPr>
        <p:txBody>
          <a:bodyPr spcFirstLastPara="1" lIns="91425" tIns="45700" rIns="91425" bIns="45700" anchor="ctr" anchorCtr="0">
            <a:normAutofit lnSpcReduction="10000"/>
          </a:bodyPr>
          <a:lstStyle/>
          <a:p>
            <a:pPr marL="0" lvl="0" indent="0" rtl="0">
              <a:spcBef>
                <a:spcPts val="1000"/>
              </a:spcBef>
              <a:spcAft>
                <a:spcPts val="0"/>
              </a:spcAft>
              <a:buClr>
                <a:schemeClr val="dk1"/>
              </a:buClr>
              <a:buSzPts val="1100"/>
              <a:buFont typeface="Arial"/>
              <a:buNone/>
            </a:pPr>
            <a:r>
              <a:rPr lang="en-US" dirty="0"/>
              <a:t>Researcher wants to include:</a:t>
            </a:r>
          </a:p>
          <a:p>
            <a:pPr marL="457200" lvl="0" indent="-438150" rtl="0">
              <a:spcBef>
                <a:spcPts val="1000"/>
              </a:spcBef>
              <a:spcAft>
                <a:spcPts val="0"/>
              </a:spcAft>
              <a:buSzPts val="3300"/>
              <a:buChar char="●"/>
            </a:pPr>
            <a:r>
              <a:rPr lang="en-US" dirty="0"/>
              <a:t>variety of studies/articles</a:t>
            </a:r>
          </a:p>
          <a:p>
            <a:pPr marL="457200" lvl="0" indent="-438150" rtl="0">
              <a:spcBef>
                <a:spcPts val="0"/>
              </a:spcBef>
              <a:spcAft>
                <a:spcPts val="0"/>
              </a:spcAft>
              <a:buSzPts val="3300"/>
              <a:buChar char="●"/>
            </a:pPr>
            <a:r>
              <a:rPr lang="en-US" dirty="0"/>
              <a:t>answer a broader question</a:t>
            </a:r>
          </a:p>
          <a:p>
            <a:pPr marL="0" lvl="0" indent="0" rtl="0">
              <a:spcBef>
                <a:spcPts val="1000"/>
              </a:spcBef>
              <a:spcAft>
                <a:spcPts val="0"/>
              </a:spcAft>
              <a:buNone/>
            </a:pPr>
            <a:endParaRPr lang="en-US" dirty="0"/>
          </a:p>
          <a:p>
            <a:pPr marL="0" lvl="0" indent="0" rtl="0">
              <a:spcBef>
                <a:spcPts val="1000"/>
              </a:spcBef>
              <a:spcAft>
                <a:spcPts val="0"/>
              </a:spcAft>
              <a:buNone/>
            </a:pPr>
            <a:r>
              <a:rPr lang="en-US" dirty="0"/>
              <a:t>Difficult to conduct a SR if:</a:t>
            </a:r>
          </a:p>
          <a:p>
            <a:pPr marL="457200" lvl="0" indent="-438150" rtl="0">
              <a:spcBef>
                <a:spcPts val="1000"/>
              </a:spcBef>
              <a:spcAft>
                <a:spcPts val="0"/>
              </a:spcAft>
              <a:buSzPts val="3300"/>
              <a:buChar char="●"/>
            </a:pPr>
            <a:r>
              <a:rPr lang="en-US" dirty="0"/>
              <a:t>few studies available</a:t>
            </a:r>
          </a:p>
          <a:p>
            <a:pPr marL="457200" lvl="0" indent="-438150" rtl="0">
              <a:spcBef>
                <a:spcPts val="0"/>
              </a:spcBef>
              <a:spcAft>
                <a:spcPts val="0"/>
              </a:spcAft>
              <a:buSzPts val="3300"/>
              <a:buChar char="●"/>
            </a:pPr>
            <a:r>
              <a:rPr lang="en-US" dirty="0"/>
              <a:t>studies available focus on variety of questions</a:t>
            </a:r>
          </a:p>
          <a:p>
            <a:pPr marL="0" lvl="0" indent="0" rtl="0">
              <a:spcBef>
                <a:spcPts val="1000"/>
              </a:spcBef>
              <a:spcAft>
                <a:spcPts val="0"/>
              </a:spcAft>
              <a:buNone/>
            </a:pP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3"/>
          <p:cNvSpPr txBox="1">
            <a:spLocks noGrp="1"/>
          </p:cNvSpPr>
          <p:nvPr>
            <p:ph type="title"/>
          </p:nvPr>
        </p:nvSpPr>
        <p:spPr>
          <a:xfrm>
            <a:off x="663038" y="397202"/>
            <a:ext cx="9445202" cy="834525"/>
          </a:xfrm>
          <a:prstGeom prst="rect">
            <a:avLst/>
          </a:prstGeom>
          <a:noFill/>
          <a:ln>
            <a:noFill/>
          </a:ln>
        </p:spPr>
        <p:txBody>
          <a:bodyPr spcFirstLastPara="1" wrap="square" lIns="68550" tIns="34275" rIns="68550" bIns="34275" anchor="ctr" anchorCtr="0">
            <a:noAutofit/>
          </a:bodyPr>
          <a:lstStyle/>
          <a:p>
            <a:pPr marL="0" lvl="0" indent="0" algn="l" rtl="0">
              <a:lnSpc>
                <a:spcPct val="90000"/>
              </a:lnSpc>
              <a:spcBef>
                <a:spcPts val="0"/>
              </a:spcBef>
              <a:spcAft>
                <a:spcPts val="0"/>
              </a:spcAft>
              <a:buClr>
                <a:schemeClr val="dk1"/>
              </a:buClr>
              <a:buSzPts val="1200"/>
              <a:buFont typeface="Arial"/>
              <a:buNone/>
            </a:pPr>
            <a:r>
              <a:rPr lang="en-US" sz="4800" b="1" dirty="0"/>
              <a:t>Scoping review</a:t>
            </a:r>
            <a:endParaRPr sz="4800" b="1" dirty="0"/>
          </a:p>
        </p:txBody>
      </p:sp>
      <p:sp>
        <p:nvSpPr>
          <p:cNvPr id="237" name="Google Shape;237;p23"/>
          <p:cNvSpPr txBox="1">
            <a:spLocks noGrp="1"/>
          </p:cNvSpPr>
          <p:nvPr>
            <p:ph type="body" idx="1"/>
          </p:nvPr>
        </p:nvSpPr>
        <p:spPr>
          <a:xfrm>
            <a:off x="522925" y="1290925"/>
            <a:ext cx="7784092" cy="4652626"/>
          </a:xfrm>
          <a:prstGeom prst="rect">
            <a:avLst/>
          </a:prstGeom>
          <a:noFill/>
          <a:ln>
            <a:noFill/>
          </a:ln>
        </p:spPr>
        <p:txBody>
          <a:bodyPr spcFirstLastPara="1" wrap="square" lIns="68550" tIns="34275" rIns="68550" bIns="34275" anchor="t" anchorCtr="0">
            <a:noAutofit/>
          </a:bodyPr>
          <a:lstStyle/>
          <a:p>
            <a:pPr marL="0" indent="0" algn="l">
              <a:buNone/>
            </a:pPr>
            <a:r>
              <a:rPr lang="en-US" b="1" i="1" dirty="0">
                <a:solidFill>
                  <a:schemeClr val="dk1"/>
                </a:solidFill>
                <a:latin typeface="Calibri"/>
                <a:ea typeface="Calibri"/>
                <a:cs typeface="Calibri"/>
                <a:sym typeface="Calibri"/>
              </a:rPr>
              <a:t>Do authors want to answer a specific question or inform practice?  </a:t>
            </a:r>
          </a:p>
          <a:p>
            <a:pPr marL="0" indent="0" algn="l">
              <a:buNone/>
            </a:pPr>
            <a:r>
              <a:rPr lang="en-US" b="1" dirty="0">
                <a:solidFill>
                  <a:schemeClr val="dk1"/>
                </a:solidFill>
                <a:latin typeface="Calibri"/>
                <a:ea typeface="Calibri"/>
                <a:cs typeface="Calibri"/>
                <a:sym typeface="Calibri"/>
              </a:rPr>
              <a:t>Systematic review- </a:t>
            </a:r>
            <a:r>
              <a:rPr lang="en-US" dirty="0">
                <a:solidFill>
                  <a:schemeClr val="dk1"/>
                </a:solidFill>
                <a:latin typeface="Calibri"/>
                <a:ea typeface="Calibri"/>
                <a:cs typeface="Calibri"/>
                <a:sym typeface="Calibri"/>
              </a:rPr>
              <a:t>Will need to have a set of criteria for specific type of study/evidence to answer question</a:t>
            </a:r>
          </a:p>
          <a:p>
            <a:pPr marL="0" indent="0" algn="l">
              <a:buNone/>
            </a:pPr>
            <a:r>
              <a:rPr lang="en-US" b="1" i="1" dirty="0">
                <a:solidFill>
                  <a:schemeClr val="dk1"/>
                </a:solidFill>
                <a:effectLst/>
                <a:latin typeface="Calibri"/>
                <a:cs typeface="Calibri"/>
                <a:sym typeface="Calibri"/>
              </a:rPr>
              <a:t>Do authors want to </a:t>
            </a:r>
            <a:r>
              <a:rPr lang="en-US" b="1" i="1" dirty="0">
                <a:solidFill>
                  <a:schemeClr val="dk1"/>
                </a:solidFill>
                <a:latin typeface="Calibri"/>
                <a:cs typeface="Calibri"/>
                <a:sym typeface="Calibri"/>
              </a:rPr>
              <a:t>explore/identify concepts/characteristics in an area of research literature?    </a:t>
            </a:r>
          </a:p>
          <a:p>
            <a:pPr marL="0" indent="0" algn="l">
              <a:buNone/>
            </a:pPr>
            <a:r>
              <a:rPr lang="en-US" b="1" dirty="0">
                <a:solidFill>
                  <a:schemeClr val="dk1"/>
                </a:solidFill>
                <a:latin typeface="Calibri"/>
                <a:cs typeface="Calibri"/>
                <a:sym typeface="Calibri"/>
              </a:rPr>
              <a:t>Scoping review- </a:t>
            </a:r>
            <a:r>
              <a:rPr lang="en-US" dirty="0">
                <a:solidFill>
                  <a:schemeClr val="dk1"/>
                </a:solidFill>
                <a:latin typeface="Calibri"/>
                <a:cs typeface="Calibri"/>
                <a:sym typeface="Calibri"/>
              </a:rPr>
              <a:t>Criteria will be more open, include a wider range of studies/evidence from different perspectives</a:t>
            </a:r>
            <a:endParaRPr lang="en-US" b="0" i="0" dirty="0">
              <a:solidFill>
                <a:srgbClr val="333333"/>
              </a:solidFill>
              <a:effectLst/>
              <a:latin typeface="Georgia" panose="02040502050405020303" pitchFamily="18" charset="0"/>
            </a:endParaRPr>
          </a:p>
        </p:txBody>
      </p:sp>
      <p:sp>
        <p:nvSpPr>
          <p:cNvPr id="238" name="Google Shape;238;p23"/>
          <p:cNvSpPr txBox="1"/>
          <p:nvPr/>
        </p:nvSpPr>
        <p:spPr>
          <a:xfrm>
            <a:off x="507171" y="6272178"/>
            <a:ext cx="11177657" cy="3772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hlinkClick r:id="rId3"/>
              </a:rPr>
              <a:t>Systematic review or scoping review? Guidance for authors when choosing between a systematic or scoping review approach.</a:t>
            </a:r>
            <a:r>
              <a:rPr lang="en-US" sz="1600"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D329D-90D4-A172-5C34-DCFD4A89135A}"/>
              </a:ext>
            </a:extLst>
          </p:cNvPr>
          <p:cNvSpPr>
            <a:spLocks noGrp="1"/>
          </p:cNvSpPr>
          <p:nvPr>
            <p:ph type="title"/>
          </p:nvPr>
        </p:nvSpPr>
        <p:spPr>
          <a:xfrm>
            <a:off x="133350" y="117476"/>
            <a:ext cx="4391025" cy="1149350"/>
          </a:xfrm>
        </p:spPr>
        <p:txBody>
          <a:bodyPr/>
          <a:lstStyle/>
          <a:p>
            <a:r>
              <a:rPr lang="en-US" dirty="0"/>
              <a:t>Review Spectrum</a:t>
            </a:r>
          </a:p>
        </p:txBody>
      </p:sp>
      <p:pic>
        <p:nvPicPr>
          <p:cNvPr id="5" name="Content Placeholder 4" descr="The review spectrum includes: traditional subjective reviews; reviews with frameworks such as an integrative, mapping or scoping review; meta-analyses; and systematic reviews.">
            <a:extLst>
              <a:ext uri="{FF2B5EF4-FFF2-40B4-BE49-F238E27FC236}">
                <a16:creationId xmlns:a16="http://schemas.microsoft.com/office/drawing/2014/main" id="{ACF649FC-FA2F-1DB7-7B86-BBDC3371CD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085" y="1266826"/>
            <a:ext cx="11777829" cy="5140324"/>
          </a:xfrm>
        </p:spPr>
      </p:pic>
    </p:spTree>
    <p:extLst>
      <p:ext uri="{BB962C8B-B14F-4D97-AF65-F5344CB8AC3E}">
        <p14:creationId xmlns:p14="http://schemas.microsoft.com/office/powerpoint/2010/main" val="342838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7"/>
        <p:cNvGrpSpPr/>
        <p:nvPr/>
      </p:nvGrpSpPr>
      <p:grpSpPr>
        <a:xfrm>
          <a:off x="0" y="0"/>
          <a:ext cx="0" cy="0"/>
          <a:chOff x="0" y="0"/>
          <a:chExt cx="0" cy="0"/>
        </a:xfrm>
      </p:grpSpPr>
      <p:sp useBgFill="1">
        <p:nvSpPr>
          <p:cNvPr id="204"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Google Shape;198;p20"/>
          <p:cNvSpPr txBox="1">
            <a:spLocks noGrp="1"/>
          </p:cNvSpPr>
          <p:nvPr>
            <p:ph type="title"/>
          </p:nvPr>
        </p:nvSpPr>
        <p:spPr>
          <a:xfrm>
            <a:off x="304600" y="144081"/>
            <a:ext cx="11328600" cy="1708242"/>
          </a:xfrm>
          <a:prstGeom prst="rect">
            <a:avLst/>
          </a:prstGeom>
        </p:spPr>
        <p:txBody>
          <a:bodyPr spcFirstLastPara="1" vert="horz" lIns="91440" tIns="45720" rIns="91440" bIns="45720" rtlCol="0" anchor="ctr" anchorCtr="0">
            <a:normAutofit/>
          </a:bodyPr>
          <a:lstStyle/>
          <a:p>
            <a:pPr marL="0" lvl="0" indent="0">
              <a:spcAft>
                <a:spcPts val="0"/>
              </a:spcAft>
            </a:pPr>
            <a:r>
              <a:rPr lang="en-US" sz="3400" dirty="0"/>
              <a:t>Techniques for determining review method- </a:t>
            </a:r>
            <a:r>
              <a:rPr lang="en-US" sz="3400" i="1" dirty="0"/>
              <a:t>what is most important to client?</a:t>
            </a:r>
          </a:p>
        </p:txBody>
      </p:sp>
      <p:sp>
        <p:nvSpPr>
          <p:cNvPr id="199" name="Google Shape;199;p20"/>
          <p:cNvSpPr txBox="1">
            <a:spLocks noGrp="1"/>
          </p:cNvSpPr>
          <p:nvPr>
            <p:ph type="body" idx="2"/>
          </p:nvPr>
        </p:nvSpPr>
        <p:spPr>
          <a:xfrm>
            <a:off x="634800" y="1996404"/>
            <a:ext cx="7937700" cy="3769835"/>
          </a:xfrm>
          <a:prstGeom prst="rect">
            <a:avLst/>
          </a:prstGeom>
        </p:spPr>
        <p:txBody>
          <a:bodyPr spcFirstLastPara="1" vert="horz" lIns="91440" tIns="45720" rIns="91440" bIns="45720" rtlCol="0" anchor="ctr" anchorCtr="0">
            <a:normAutofit/>
          </a:bodyPr>
          <a:lstStyle/>
          <a:p>
            <a:pPr marL="0" lvl="0">
              <a:spcBef>
                <a:spcPts val="1000"/>
              </a:spcBef>
              <a:spcAft>
                <a:spcPts val="0"/>
              </a:spcAft>
            </a:pPr>
            <a:r>
              <a:rPr lang="en-US" dirty="0"/>
              <a:t>What is most important to client?  Conducting a systematic review, changing the question changed as needed?</a:t>
            </a:r>
            <a:br>
              <a:rPr lang="en-US" dirty="0"/>
            </a:br>
            <a:endParaRPr lang="en-US" dirty="0"/>
          </a:p>
          <a:p>
            <a:pPr marL="0" lvl="0">
              <a:spcBef>
                <a:spcPts val="1000"/>
              </a:spcBef>
              <a:spcAft>
                <a:spcPts val="0"/>
              </a:spcAft>
            </a:pPr>
            <a:r>
              <a:rPr lang="en-US" dirty="0"/>
              <a:t>OR answering the question as stated and shopping for a review type to best match?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6"/>
          <p:cNvSpPr txBox="1">
            <a:spLocks noGrp="1"/>
          </p:cNvSpPr>
          <p:nvPr>
            <p:ph type="title"/>
          </p:nvPr>
        </p:nvSpPr>
        <p:spPr>
          <a:xfrm>
            <a:off x="631427" y="115580"/>
            <a:ext cx="11426700" cy="1017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400"/>
              <a:buFont typeface="Arial"/>
              <a:buNone/>
            </a:pPr>
            <a:r>
              <a:rPr lang="en-US" b="1" dirty="0">
                <a:latin typeface="Arial" panose="020B0604020202020204" pitchFamily="34" charset="0"/>
              </a:rPr>
              <a:t>Systematic</a:t>
            </a:r>
            <a:r>
              <a:rPr lang="en-US" b="1" dirty="0"/>
              <a:t> </a:t>
            </a:r>
            <a:r>
              <a:rPr lang="en-US" b="1" dirty="0">
                <a:latin typeface="Arial" panose="020B0604020202020204" pitchFamily="34" charset="0"/>
              </a:rPr>
              <a:t>review categories</a:t>
            </a:r>
            <a:endParaRPr b="1" dirty="0">
              <a:latin typeface="Arial" panose="020B0604020202020204" pitchFamily="34" charset="0"/>
            </a:endParaRPr>
          </a:p>
        </p:txBody>
      </p:sp>
      <p:graphicFrame>
        <p:nvGraphicFramePr>
          <p:cNvPr id="2" name="Diagram 1" descr="The 4 types of systematic review categories are: Type of study; By time; Type of question; and by systhesis">
            <a:extLst>
              <a:ext uri="{FF2B5EF4-FFF2-40B4-BE49-F238E27FC236}">
                <a16:creationId xmlns:a16="http://schemas.microsoft.com/office/drawing/2014/main" id="{11148492-D706-E243-00F2-253EF3D86691}"/>
              </a:ext>
            </a:extLst>
          </p:cNvPr>
          <p:cNvGraphicFramePr/>
          <p:nvPr>
            <p:extLst>
              <p:ext uri="{D42A27DB-BD31-4B8C-83A1-F6EECF244321}">
                <p14:modId xmlns:p14="http://schemas.microsoft.com/office/powerpoint/2010/main" val="2094187149"/>
              </p:ext>
            </p:extLst>
          </p:nvPr>
        </p:nvGraphicFramePr>
        <p:xfrm>
          <a:off x="838199" y="1396677"/>
          <a:ext cx="10672764" cy="5323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91" name="Google Shape;191;p18"/>
          <p:cNvSpPr txBox="1">
            <a:spLocks noGrp="1"/>
          </p:cNvSpPr>
          <p:nvPr>
            <p:ph type="title"/>
          </p:nvPr>
        </p:nvSpPr>
        <p:spPr>
          <a:xfrm>
            <a:off x="631427" y="115580"/>
            <a:ext cx="11426700" cy="1017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400"/>
              <a:buFont typeface="Arial"/>
              <a:buNone/>
            </a:pPr>
            <a:r>
              <a:rPr lang="en-US" b="1" dirty="0">
                <a:latin typeface="Arial" panose="020B0604020202020204" pitchFamily="34" charset="0"/>
              </a:rPr>
              <a:t>Which</a:t>
            </a:r>
            <a:r>
              <a:rPr lang="en-US" sz="5400" dirty="0"/>
              <a:t> </a:t>
            </a:r>
            <a:r>
              <a:rPr lang="en-US" b="1" dirty="0">
                <a:latin typeface="Arial" panose="020B0604020202020204" pitchFamily="34" charset="0"/>
              </a:rPr>
              <a:t>review? Example A</a:t>
            </a:r>
            <a:endParaRPr b="1" dirty="0">
              <a:latin typeface="Arial" panose="020B0604020202020204" pitchFamily="34" charset="0"/>
            </a:endParaRPr>
          </a:p>
        </p:txBody>
      </p:sp>
      <p:sp>
        <p:nvSpPr>
          <p:cNvPr id="187" name="Google Shape;187;p18"/>
          <p:cNvSpPr txBox="1">
            <a:spLocks noGrp="1"/>
          </p:cNvSpPr>
          <p:nvPr>
            <p:ph type="body" idx="2"/>
          </p:nvPr>
        </p:nvSpPr>
        <p:spPr>
          <a:xfrm>
            <a:off x="1644972" y="2060284"/>
            <a:ext cx="9635196" cy="22198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000"/>
              <a:buNone/>
            </a:pPr>
            <a:r>
              <a:rPr lang="en-US" sz="4000" dirty="0"/>
              <a:t>What is the current literature on accessible  design policies in library settings? </a:t>
            </a:r>
            <a:endParaRPr dirty="0"/>
          </a:p>
        </p:txBody>
      </p:sp>
      <p:sp>
        <p:nvSpPr>
          <p:cNvPr id="188" name="Google Shape;188;p18"/>
          <p:cNvSpPr txBox="1"/>
          <p:nvPr/>
        </p:nvSpPr>
        <p:spPr>
          <a:xfrm>
            <a:off x="1771649" y="6019801"/>
            <a:ext cx="92262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narrative                    scoping/mapping                        systematic</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5" name="Google Shape;205;p19"/>
          <p:cNvSpPr txBox="1">
            <a:spLocks noGrp="1"/>
          </p:cNvSpPr>
          <p:nvPr>
            <p:ph type="title"/>
          </p:nvPr>
        </p:nvSpPr>
        <p:spPr>
          <a:xfrm>
            <a:off x="631427" y="115580"/>
            <a:ext cx="11426700" cy="1017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400"/>
              <a:buFont typeface="Arial"/>
              <a:buNone/>
            </a:pPr>
            <a:r>
              <a:rPr lang="en-US" b="1" dirty="0">
                <a:latin typeface="Arial" panose="020B0604020202020204" pitchFamily="34" charset="0"/>
              </a:rPr>
              <a:t>Which review? Example B</a:t>
            </a:r>
            <a:endParaRPr b="1" dirty="0">
              <a:latin typeface="Arial" panose="020B0604020202020204" pitchFamily="34" charset="0"/>
            </a:endParaRPr>
          </a:p>
        </p:txBody>
      </p:sp>
      <p:sp>
        <p:nvSpPr>
          <p:cNvPr id="201" name="Google Shape;201;p19"/>
          <p:cNvSpPr txBox="1">
            <a:spLocks noGrp="1"/>
          </p:cNvSpPr>
          <p:nvPr>
            <p:ph type="body" idx="2"/>
          </p:nvPr>
        </p:nvSpPr>
        <p:spPr>
          <a:xfrm>
            <a:off x="2762655" y="2197471"/>
            <a:ext cx="6987580" cy="21313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000"/>
              <a:buNone/>
            </a:pPr>
            <a:r>
              <a:rPr lang="en-US" sz="4000" dirty="0"/>
              <a:t>What does AI mean for college level writing courses? </a:t>
            </a:r>
            <a:endParaRPr sz="4000" dirty="0">
              <a:solidFill>
                <a:schemeClr val="dk1"/>
              </a:solidFill>
            </a:endParaRPr>
          </a:p>
        </p:txBody>
      </p:sp>
      <p:sp>
        <p:nvSpPr>
          <p:cNvPr id="202" name="Google Shape;202;p19"/>
          <p:cNvSpPr txBox="1"/>
          <p:nvPr/>
        </p:nvSpPr>
        <p:spPr>
          <a:xfrm>
            <a:off x="1771649" y="6019801"/>
            <a:ext cx="92343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narrative                    scoping                        systematic</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9A49-CBCA-E62A-7C7E-7AE9C5D6691E}"/>
              </a:ext>
            </a:extLst>
          </p:cNvPr>
          <p:cNvSpPr>
            <a:spLocks noGrp="1"/>
          </p:cNvSpPr>
          <p:nvPr>
            <p:ph type="title"/>
          </p:nvPr>
        </p:nvSpPr>
        <p:spPr>
          <a:xfrm>
            <a:off x="616281" y="258791"/>
            <a:ext cx="5479719" cy="924123"/>
          </a:xfrm>
        </p:spPr>
        <p:txBody>
          <a:bodyPr anchor="b">
            <a:normAutofit/>
          </a:bodyPr>
          <a:lstStyle/>
          <a:p>
            <a:r>
              <a:rPr lang="en-US" sz="3200" b="1" i="0" u="none" strike="noStrike" dirty="0">
                <a:effectLst/>
                <a:latin typeface="+mn-lt"/>
              </a:rPr>
              <a:t>Objectives</a:t>
            </a:r>
            <a:endParaRPr lang="en-US" sz="3200" dirty="0">
              <a:latin typeface="+mn-lt"/>
            </a:endParaRPr>
          </a:p>
        </p:txBody>
      </p:sp>
      <p:sp>
        <p:nvSpPr>
          <p:cNvPr id="3" name="Content Placeholder 2">
            <a:extLst>
              <a:ext uri="{FF2B5EF4-FFF2-40B4-BE49-F238E27FC236}">
                <a16:creationId xmlns:a16="http://schemas.microsoft.com/office/drawing/2014/main" id="{CB5FD27E-7F44-A0C3-A00D-59998BF2A83B}"/>
              </a:ext>
            </a:extLst>
          </p:cNvPr>
          <p:cNvSpPr>
            <a:spLocks noGrp="1"/>
          </p:cNvSpPr>
          <p:nvPr>
            <p:ph idx="1"/>
          </p:nvPr>
        </p:nvSpPr>
        <p:spPr>
          <a:xfrm>
            <a:off x="830039" y="2094936"/>
            <a:ext cx="8872761" cy="4254546"/>
          </a:xfrm>
        </p:spPr>
        <p:txBody>
          <a:bodyPr anchor="t">
            <a:normAutofit/>
          </a:bodyPr>
          <a:lstStyle/>
          <a:p>
            <a:pPr marL="0" indent="0" rtl="0">
              <a:spcBef>
                <a:spcPts val="0"/>
              </a:spcBef>
              <a:spcAft>
                <a:spcPts val="600"/>
              </a:spcAft>
              <a:buNone/>
            </a:pPr>
            <a:r>
              <a:rPr lang="en-US" sz="2400" b="0" i="0" u="none" strike="noStrike" dirty="0">
                <a:effectLst/>
                <a:latin typeface="Arial" panose="020B0604020202020204" pitchFamily="34" charset="0"/>
              </a:rPr>
              <a:t>After attending this session, participants will be able to: </a:t>
            </a:r>
          </a:p>
          <a:p>
            <a:pPr marL="0" indent="0" rtl="0">
              <a:spcBef>
                <a:spcPts val="0"/>
              </a:spcBef>
              <a:spcAft>
                <a:spcPts val="600"/>
              </a:spcAft>
              <a:buNone/>
            </a:pPr>
            <a:endParaRPr lang="en-US" sz="2400" b="0" i="0" u="none" strike="noStrike" dirty="0">
              <a:effectLst/>
              <a:latin typeface="Arial" panose="020B0604020202020204" pitchFamily="34" charset="0"/>
            </a:endParaRPr>
          </a:p>
          <a:p>
            <a:pPr>
              <a:spcBef>
                <a:spcPts val="0"/>
              </a:spcBef>
              <a:spcAft>
                <a:spcPts val="600"/>
              </a:spcAft>
            </a:pPr>
            <a:r>
              <a:rPr lang="en-US" sz="2400" b="0" i="0" u="none" strike="noStrike" dirty="0">
                <a:effectLst/>
                <a:latin typeface="Arial" panose="020B0604020202020204" pitchFamily="34" charset="0"/>
              </a:rPr>
              <a:t>Define the steps needed to determine the feasibility of the review scope</a:t>
            </a:r>
          </a:p>
          <a:p>
            <a:pPr>
              <a:spcBef>
                <a:spcPts val="0"/>
              </a:spcBef>
              <a:spcAft>
                <a:spcPts val="600"/>
              </a:spcAft>
            </a:pPr>
            <a:r>
              <a:rPr lang="en-US" sz="2400" b="0" i="0" u="none" strike="noStrike" dirty="0">
                <a:effectLst/>
                <a:latin typeface="Arial" panose="020B0604020202020204" pitchFamily="34" charset="0"/>
              </a:rPr>
              <a:t>Describe how to match the review scope to review type</a:t>
            </a:r>
          </a:p>
          <a:p>
            <a:pPr>
              <a:spcBef>
                <a:spcPts val="0"/>
              </a:spcBef>
              <a:spcAft>
                <a:spcPts val="600"/>
              </a:spcAft>
            </a:pPr>
            <a:r>
              <a:rPr lang="en-US" sz="2400" b="0" i="0" u="none" strike="noStrike" dirty="0">
                <a:effectLst/>
                <a:latin typeface="Arial" panose="020B0604020202020204" pitchFamily="34" charset="0"/>
              </a:rPr>
              <a:t>List topics to be covered during the initial reference interview</a:t>
            </a:r>
          </a:p>
          <a:p>
            <a:pPr>
              <a:spcBef>
                <a:spcPts val="0"/>
              </a:spcBef>
              <a:spcAft>
                <a:spcPts val="600"/>
              </a:spcAft>
            </a:pPr>
            <a:r>
              <a:rPr lang="en-US" sz="2400" b="0" i="0" u="none" strike="noStrike" dirty="0">
                <a:effectLst/>
                <a:latin typeface="Arial" panose="020B0604020202020204" pitchFamily="34" charset="0"/>
              </a:rPr>
              <a:t>Detail how to guide clients to determine the rationale for their review project</a:t>
            </a:r>
          </a:p>
        </p:txBody>
      </p:sp>
      <p:grpSp>
        <p:nvGrpSpPr>
          <p:cNvPr id="40" name="Group 39">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41" name="Rectangle 40">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677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0"/>
          <p:cNvSpPr txBox="1">
            <a:spLocks noGrp="1"/>
          </p:cNvSpPr>
          <p:nvPr>
            <p:ph type="title"/>
          </p:nvPr>
        </p:nvSpPr>
        <p:spPr>
          <a:xfrm>
            <a:off x="501766" y="126424"/>
            <a:ext cx="8992985"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Arial"/>
              <a:buNone/>
            </a:pPr>
            <a:r>
              <a:rPr lang="en-US" sz="4800" b="0">
                <a:solidFill>
                  <a:schemeClr val="lt1"/>
                </a:solidFill>
                <a:latin typeface="Calibri"/>
                <a:ea typeface="Calibri"/>
                <a:cs typeface="Calibri"/>
                <a:sym typeface="Calibri"/>
              </a:rPr>
              <a:t>Which review? Example C</a:t>
            </a:r>
            <a:endParaRPr sz="4800" b="0">
              <a:solidFill>
                <a:schemeClr val="lt1"/>
              </a:solidFill>
            </a:endParaRPr>
          </a:p>
        </p:txBody>
      </p:sp>
      <p:sp>
        <p:nvSpPr>
          <p:cNvPr id="215" name="Google Shape;215;p20"/>
          <p:cNvSpPr txBox="1">
            <a:spLocks noGrp="1"/>
          </p:cNvSpPr>
          <p:nvPr>
            <p:ph type="body" idx="2"/>
          </p:nvPr>
        </p:nvSpPr>
        <p:spPr>
          <a:xfrm>
            <a:off x="1467756" y="1894503"/>
            <a:ext cx="9962243" cy="30203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700"/>
              <a:buNone/>
            </a:pPr>
            <a:r>
              <a:rPr lang="en-US" sz="3700" dirty="0"/>
              <a:t>What are the impacts library outreach programs during freshmen orientations ?</a:t>
            </a:r>
            <a:endParaRPr dirty="0"/>
          </a:p>
        </p:txBody>
      </p:sp>
      <p:sp>
        <p:nvSpPr>
          <p:cNvPr id="216" name="Google Shape;216;p20"/>
          <p:cNvSpPr txBox="1"/>
          <p:nvPr/>
        </p:nvSpPr>
        <p:spPr>
          <a:xfrm>
            <a:off x="1048442" y="5995258"/>
            <a:ext cx="10098925"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narrative                    scoping/mapping                        systematic</a:t>
            </a:r>
            <a:endParaRPr/>
          </a:p>
        </p:txBody>
      </p:sp>
      <p:sp>
        <p:nvSpPr>
          <p:cNvPr id="2" name="Google Shape;205;p19">
            <a:extLst>
              <a:ext uri="{FF2B5EF4-FFF2-40B4-BE49-F238E27FC236}">
                <a16:creationId xmlns:a16="http://schemas.microsoft.com/office/drawing/2014/main" id="{16464E3C-92C6-454E-C3B2-367E97E0B91D}"/>
              </a:ext>
              <a:ext uri="{C183D7F6-B498-43B3-948B-1728B52AA6E4}">
                <adec:decorative xmlns:adec="http://schemas.microsoft.com/office/drawing/2017/decorative" val="1"/>
              </a:ext>
            </a:extLst>
          </p:cNvPr>
          <p:cNvSpPr txBox="1">
            <a:spLocks/>
          </p:cNvSpPr>
          <p:nvPr/>
        </p:nvSpPr>
        <p:spPr>
          <a:xfrm>
            <a:off x="631427" y="115580"/>
            <a:ext cx="11426700" cy="1017600"/>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5400"/>
              <a:buFont typeface="Arial"/>
              <a:buNone/>
            </a:pPr>
            <a:r>
              <a:rPr lang="en-US" b="1" dirty="0">
                <a:latin typeface="Arial" panose="020B0604020202020204" pitchFamily="34" charset="0"/>
              </a:rPr>
              <a:t>Which review? Example C</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D52842-72CB-B022-45B4-F0AB8E29C5FD}"/>
              </a:ext>
            </a:extLst>
          </p:cNvPr>
          <p:cNvSpPr>
            <a:spLocks noGrp="1"/>
          </p:cNvSpPr>
          <p:nvPr>
            <p:ph type="title"/>
          </p:nvPr>
        </p:nvSpPr>
        <p:spPr>
          <a:xfrm>
            <a:off x="485032" y="253448"/>
            <a:ext cx="9041366" cy="1082647"/>
          </a:xfrm>
        </p:spPr>
        <p:txBody>
          <a:bodyPr vert="horz" lIns="91440" tIns="45720" rIns="91440" bIns="45720" rtlCol="0" anchor="ctr">
            <a:normAutofit/>
          </a:bodyPr>
          <a:lstStyle/>
          <a:p>
            <a:r>
              <a:rPr lang="en-US" b="1" dirty="0">
                <a:latin typeface="Arial" panose="020B0604020202020204" pitchFamily="34" charset="0"/>
              </a:rPr>
              <a:t>Tips on selecting type</a:t>
            </a:r>
          </a:p>
        </p:txBody>
      </p:sp>
      <p:sp>
        <p:nvSpPr>
          <p:cNvPr id="3" name="Content Placeholder 2">
            <a:extLst>
              <a:ext uri="{FF2B5EF4-FFF2-40B4-BE49-F238E27FC236}">
                <a16:creationId xmlns:a16="http://schemas.microsoft.com/office/drawing/2014/main" id="{68108D71-7FD2-C8DE-89AA-E16163B40D69}"/>
              </a:ext>
            </a:extLst>
          </p:cNvPr>
          <p:cNvSpPr>
            <a:spLocks noGrp="1"/>
          </p:cNvSpPr>
          <p:nvPr>
            <p:ph sz="half" idx="1"/>
          </p:nvPr>
        </p:nvSpPr>
        <p:spPr>
          <a:xfrm>
            <a:off x="800100" y="1777285"/>
            <a:ext cx="8232321" cy="4285943"/>
          </a:xfrm>
        </p:spPr>
        <p:txBody>
          <a:bodyPr vert="horz" lIns="91440" tIns="45720" rIns="91440" bIns="45720" rtlCol="0" anchor="ctr">
            <a:normAutofit/>
          </a:bodyPr>
          <a:lstStyle/>
          <a:p>
            <a:pPr marL="228600" lvl="0">
              <a:spcBef>
                <a:spcPts val="1000"/>
              </a:spcBef>
              <a:spcAft>
                <a:spcPts val="0"/>
              </a:spcAft>
            </a:pPr>
            <a:r>
              <a:rPr lang="en-US" sz="2400" dirty="0"/>
              <a:t>Listen to the proposed frame the question</a:t>
            </a:r>
          </a:p>
          <a:p>
            <a:r>
              <a:rPr lang="en-US" sz="2400" dirty="0"/>
              <a:t>Is this appropriate as a systematic review question?</a:t>
            </a:r>
          </a:p>
          <a:p>
            <a:r>
              <a:rPr lang="en-US" sz="2400" dirty="0"/>
              <a:t>Would another type of review match the topic better?</a:t>
            </a:r>
          </a:p>
          <a:p>
            <a:pPr marL="228600" lvl="0">
              <a:spcBef>
                <a:spcPts val="1000"/>
              </a:spcBef>
              <a:spcAft>
                <a:spcPts val="0"/>
              </a:spcAft>
            </a:pPr>
            <a:r>
              <a:rPr lang="en-US" sz="2400" dirty="0"/>
              <a:t>Does it have elements of a set framework?</a:t>
            </a:r>
          </a:p>
          <a:p>
            <a:pPr marL="228600" lvl="0">
              <a:spcBef>
                <a:spcPts val="1000"/>
              </a:spcBef>
              <a:spcAft>
                <a:spcPts val="0"/>
              </a:spcAft>
            </a:pPr>
            <a:r>
              <a:rPr lang="en-US" sz="2400" dirty="0"/>
              <a:t>Most questions can be reframed to be another type of review</a:t>
            </a:r>
          </a:p>
        </p:txBody>
      </p:sp>
    </p:spTree>
    <p:extLst>
      <p:ext uri="{BB962C8B-B14F-4D97-AF65-F5344CB8AC3E}">
        <p14:creationId xmlns:p14="http://schemas.microsoft.com/office/powerpoint/2010/main" val="606951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6"/>
        <p:cNvGrpSpPr/>
        <p:nvPr/>
      </p:nvGrpSpPr>
      <p:grpSpPr>
        <a:xfrm>
          <a:off x="0" y="0"/>
          <a:ext cx="0" cy="0"/>
          <a:chOff x="0" y="0"/>
          <a:chExt cx="0" cy="0"/>
        </a:xfrm>
      </p:grpSpPr>
      <p:sp useBgFill="1">
        <p:nvSpPr>
          <p:cNvPr id="154" name="Rectangle 153">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6"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7" name="Google Shape;147;p15"/>
          <p:cNvSpPr txBox="1">
            <a:spLocks noGrp="1"/>
          </p:cNvSpPr>
          <p:nvPr>
            <p:ph type="title"/>
          </p:nvPr>
        </p:nvSpPr>
        <p:spPr>
          <a:xfrm>
            <a:off x="162271" y="338930"/>
            <a:ext cx="11017962" cy="1325563"/>
          </a:xfrm>
          <a:prstGeom prst="rect">
            <a:avLst/>
          </a:prstGeom>
        </p:spPr>
        <p:txBody>
          <a:bodyPr spcFirstLastPara="1" vert="horz" lIns="91440" tIns="45720" rIns="91440" bIns="45720" rtlCol="0" anchor="ctr" anchorCtr="0">
            <a:normAutofit/>
          </a:bodyPr>
          <a:lstStyle/>
          <a:p>
            <a:pPr marL="0" lvl="0" indent="0">
              <a:spcAft>
                <a:spcPts val="0"/>
              </a:spcAft>
              <a:buClr>
                <a:schemeClr val="lt1"/>
              </a:buClr>
              <a:buSzPts val="4000"/>
            </a:pPr>
            <a:r>
              <a:rPr lang="en-US" b="1" dirty="0">
                <a:latin typeface="Arial" panose="020B0604020202020204" pitchFamily="34" charset="0"/>
              </a:rPr>
              <a:t>Step 2: Frame the question</a:t>
            </a:r>
          </a:p>
        </p:txBody>
      </p:sp>
      <p:sp>
        <p:nvSpPr>
          <p:cNvPr id="149" name="Google Shape;149;p15"/>
          <p:cNvSpPr txBox="1">
            <a:spLocks noGrp="1"/>
          </p:cNvSpPr>
          <p:nvPr>
            <p:ph type="body" idx="2"/>
          </p:nvPr>
        </p:nvSpPr>
        <p:spPr>
          <a:xfrm>
            <a:off x="922838" y="2202314"/>
            <a:ext cx="9973761" cy="4117864"/>
          </a:xfrm>
          <a:prstGeom prst="rect">
            <a:avLst/>
          </a:prstGeom>
        </p:spPr>
        <p:txBody>
          <a:bodyPr spcFirstLastPara="1" vert="horz" lIns="91440" tIns="45720" rIns="91440" bIns="45720" rtlCol="0" anchorCtr="0">
            <a:normAutofit/>
          </a:bodyPr>
          <a:lstStyle/>
          <a:p>
            <a:pPr marL="0" lvl="0">
              <a:spcBef>
                <a:spcPts val="0"/>
              </a:spcBef>
              <a:spcAft>
                <a:spcPts val="0"/>
              </a:spcAft>
              <a:buClr>
                <a:schemeClr val="dk1"/>
              </a:buClr>
              <a:buSzPts val="2400"/>
            </a:pPr>
            <a:r>
              <a:rPr lang="en-US" sz="4000" dirty="0"/>
              <a:t>Select best framework to match the question</a:t>
            </a:r>
          </a:p>
          <a:p>
            <a:pPr marL="0" lvl="0">
              <a:spcBef>
                <a:spcPts val="0"/>
              </a:spcBef>
              <a:spcAft>
                <a:spcPts val="0"/>
              </a:spcAft>
              <a:buClr>
                <a:schemeClr val="dk1"/>
              </a:buClr>
              <a:buSzPts val="2400"/>
            </a:pPr>
            <a:r>
              <a:rPr lang="en-US" sz="4000" dirty="0"/>
              <a:t>Eligibility criteria</a:t>
            </a:r>
          </a:p>
          <a:p>
            <a:pPr marL="0" lvl="0">
              <a:spcBef>
                <a:spcPts val="0"/>
              </a:spcBef>
              <a:spcAft>
                <a:spcPts val="0"/>
              </a:spcAft>
              <a:buClr>
                <a:schemeClr val="dk1"/>
              </a:buClr>
              <a:buSzPts val="2400"/>
            </a:pPr>
            <a:r>
              <a:rPr lang="en-US" sz="4000" dirty="0"/>
              <a:t>Basis of every decisions forward</a:t>
            </a:r>
          </a:p>
        </p:txBody>
      </p:sp>
      <p:sp>
        <p:nvSpPr>
          <p:cNvPr id="148" name="Google Shape;148;p15"/>
          <p:cNvSpPr txBox="1">
            <a:spLocks noGrp="1"/>
          </p:cNvSpPr>
          <p:nvPr>
            <p:ph type="sldNum" idx="12"/>
          </p:nvPr>
        </p:nvSpPr>
        <p:spPr>
          <a:xfrm>
            <a:off x="10047382" y="6356350"/>
            <a:ext cx="1306417" cy="365125"/>
          </a:xfrm>
          <a:prstGeom prst="rect">
            <a:avLst/>
          </a:prstGeom>
        </p:spPr>
        <p:txBody>
          <a:bodyPr spcFirstLastPara="1" vert="horz" lIns="91440" tIns="45720" rIns="91440" bIns="45720" rtlCol="0" anchor="ctr" anchorCtr="0">
            <a:normAutofit/>
          </a:bodyPr>
          <a:lstStyle/>
          <a:p>
            <a:pPr>
              <a:spcAft>
                <a:spcPts val="600"/>
              </a:spcAft>
              <a:defRPr/>
            </a:pPr>
            <a:fld id="{00000000-1234-1234-1234-123412341234}" type="slidenum">
              <a:rPr lang="en-US">
                <a:solidFill>
                  <a:prstClr val="black">
                    <a:tint val="75000"/>
                  </a:prstClr>
                </a:solidFill>
                <a:latin typeface="Calibri" panose="020F0502020204030204"/>
              </a:rPr>
              <a:pPr>
                <a:spcAft>
                  <a:spcPts val="600"/>
                </a:spcAft>
                <a:defRPr/>
              </a:pPr>
              <a:t>22</a:t>
            </a:fld>
            <a:endParaRPr lang="en-US">
              <a:solidFill>
                <a:prstClr val="black">
                  <a:tint val="75000"/>
                </a:prstClr>
              </a:solidFill>
              <a:latin typeface="Calibri" panose="020F0502020204030204"/>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5"/>
        <p:cNvGrpSpPr/>
        <p:nvPr/>
      </p:nvGrpSpPr>
      <p:grpSpPr>
        <a:xfrm>
          <a:off x="0" y="0"/>
          <a:ext cx="0" cy="0"/>
          <a:chOff x="0" y="0"/>
          <a:chExt cx="0" cy="0"/>
        </a:xfrm>
      </p:grpSpPr>
      <p:sp useBgFill="1">
        <p:nvSpPr>
          <p:cNvPr id="218"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Google Shape;212;p21"/>
          <p:cNvSpPr txBox="1">
            <a:spLocks noGrp="1"/>
          </p:cNvSpPr>
          <p:nvPr>
            <p:ph type="title"/>
          </p:nvPr>
        </p:nvSpPr>
        <p:spPr>
          <a:xfrm>
            <a:off x="761800" y="762001"/>
            <a:ext cx="9385500" cy="977899"/>
          </a:xfrm>
          <a:prstGeom prst="rect">
            <a:avLst/>
          </a:prstGeom>
        </p:spPr>
        <p:txBody>
          <a:bodyPr spcFirstLastPara="1" vert="horz" lIns="91440" tIns="45720" rIns="91440" bIns="45720" rtlCol="0" anchor="ctr" anchorCtr="0">
            <a:noAutofit/>
          </a:bodyPr>
          <a:lstStyle/>
          <a:p>
            <a:pPr marL="0" lvl="0" indent="0">
              <a:spcAft>
                <a:spcPts val="0"/>
              </a:spcAft>
              <a:buClr>
                <a:schemeClr val="lt1"/>
              </a:buClr>
              <a:buSzPts val="4000"/>
            </a:pPr>
            <a:r>
              <a:rPr lang="en-US" b="1" dirty="0">
                <a:latin typeface="Arial" panose="020B0604020202020204" pitchFamily="34" charset="0"/>
              </a:rPr>
              <a:t>Reference interview continued…</a:t>
            </a:r>
          </a:p>
        </p:txBody>
      </p:sp>
      <p:sp>
        <p:nvSpPr>
          <p:cNvPr id="206" name="Google Shape;206;p21"/>
          <p:cNvSpPr txBox="1">
            <a:spLocks noGrp="1"/>
          </p:cNvSpPr>
          <p:nvPr>
            <p:ph type="body" idx="2"/>
          </p:nvPr>
        </p:nvSpPr>
        <p:spPr>
          <a:xfrm>
            <a:off x="761800" y="2470244"/>
            <a:ext cx="5334197" cy="3769835"/>
          </a:xfrm>
          <a:prstGeom prst="rect">
            <a:avLst/>
          </a:prstGeom>
        </p:spPr>
        <p:txBody>
          <a:bodyPr spcFirstLastPara="1" vert="horz" lIns="91440" tIns="45720" rIns="91440" bIns="45720" rtlCol="0" anchor="ctr" anchorCtr="0">
            <a:normAutofit/>
          </a:bodyPr>
          <a:lstStyle/>
          <a:p>
            <a:pPr marL="0">
              <a:spcBef>
                <a:spcPts val="0"/>
              </a:spcBef>
              <a:buClr>
                <a:schemeClr val="dk1"/>
              </a:buClr>
              <a:buSzPts val="2400"/>
            </a:pPr>
            <a:r>
              <a:rPr lang="en-US" sz="2400" dirty="0"/>
              <a:t>What are the eligibility criteria for included studies? </a:t>
            </a:r>
            <a:br>
              <a:rPr lang="en-US" sz="2400" dirty="0"/>
            </a:br>
            <a:endParaRPr lang="en-US" sz="2400" dirty="0"/>
          </a:p>
          <a:p>
            <a:pPr marL="0">
              <a:spcBef>
                <a:spcPts val="0"/>
              </a:spcBef>
              <a:buClr>
                <a:schemeClr val="dk1"/>
              </a:buClr>
              <a:buSzPts val="2400"/>
            </a:pPr>
            <a:r>
              <a:rPr lang="en-US" sz="2400" dirty="0"/>
              <a:t>What is the scope of the review question? Particular years? Disciplines? Other limiters to scope?</a:t>
            </a:r>
            <a:br>
              <a:rPr lang="en-US" sz="2400" dirty="0"/>
            </a:br>
            <a:endParaRPr lang="en-US" sz="2400" dirty="0"/>
          </a:p>
          <a:p>
            <a:pPr marL="0" lvl="0">
              <a:spcBef>
                <a:spcPts val="0"/>
              </a:spcBef>
              <a:spcAft>
                <a:spcPts val="0"/>
              </a:spcAft>
              <a:buClr>
                <a:schemeClr val="dk1"/>
              </a:buClr>
              <a:buSzPts val="2400"/>
            </a:pPr>
            <a:r>
              <a:rPr lang="en-US" sz="2400" dirty="0"/>
              <a:t>What type of research will be included in this review? (RCT, Cohort, etc.)</a:t>
            </a:r>
          </a:p>
          <a:p>
            <a:pPr marL="228600" lvl="0">
              <a:spcBef>
                <a:spcPts val="1000"/>
              </a:spcBef>
              <a:spcAft>
                <a:spcPts val="0"/>
              </a:spcAft>
            </a:pPr>
            <a:endParaRPr 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2"/>
          <p:cNvSpPr txBox="1">
            <a:spLocks noGrp="1"/>
          </p:cNvSpPr>
          <p:nvPr>
            <p:ph type="title"/>
          </p:nvPr>
        </p:nvSpPr>
        <p:spPr>
          <a:xfrm>
            <a:off x="631427" y="115580"/>
            <a:ext cx="11426708" cy="101758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Arial"/>
              <a:buNone/>
            </a:pPr>
            <a:r>
              <a:rPr lang="en-US" b="1" dirty="0">
                <a:latin typeface="Arial" panose="020B0604020202020204" pitchFamily="34" charset="0"/>
              </a:rPr>
              <a:t>Systematic review frameworks Part 1</a:t>
            </a:r>
            <a:endParaRPr b="1" dirty="0">
              <a:latin typeface="Arial" panose="020B0604020202020204" pitchFamily="34" charset="0"/>
            </a:endParaRPr>
          </a:p>
        </p:txBody>
      </p:sp>
      <p:graphicFrame>
        <p:nvGraphicFramePr>
          <p:cNvPr id="232" name="Google Shape;232;p22"/>
          <p:cNvGraphicFramePr/>
          <p:nvPr>
            <p:extLst>
              <p:ext uri="{D42A27DB-BD31-4B8C-83A1-F6EECF244321}">
                <p14:modId xmlns:p14="http://schemas.microsoft.com/office/powerpoint/2010/main" val="3285864991"/>
              </p:ext>
            </p:extLst>
          </p:nvPr>
        </p:nvGraphicFramePr>
        <p:xfrm>
          <a:off x="315343" y="1107768"/>
          <a:ext cx="11312525" cy="4931915"/>
        </p:xfrm>
        <a:graphic>
          <a:graphicData uri="http://schemas.openxmlformats.org/drawingml/2006/table">
            <a:tbl>
              <a:tblPr firstRow="1" bandRow="1">
                <a:noFill/>
              </a:tblPr>
              <a:tblGrid>
                <a:gridCol w="3182250">
                  <a:extLst>
                    <a:ext uri="{9D8B030D-6E8A-4147-A177-3AD203B41FA5}">
                      <a16:colId xmlns:a16="http://schemas.microsoft.com/office/drawing/2014/main" val="20000"/>
                    </a:ext>
                  </a:extLst>
                </a:gridCol>
                <a:gridCol w="8130275">
                  <a:extLst>
                    <a:ext uri="{9D8B030D-6E8A-4147-A177-3AD203B41FA5}">
                      <a16:colId xmlns:a16="http://schemas.microsoft.com/office/drawing/2014/main" val="20001"/>
                    </a:ext>
                  </a:extLst>
                </a:gridCol>
              </a:tblGrid>
              <a:tr h="773700">
                <a:tc>
                  <a:txBody>
                    <a:bodyPr/>
                    <a:lstStyle/>
                    <a:p>
                      <a:pPr marL="0" marR="0" lvl="0" indent="0" algn="l" rtl="0">
                        <a:spcBef>
                          <a:spcPts val="0"/>
                        </a:spcBef>
                        <a:spcAft>
                          <a:spcPts val="0"/>
                        </a:spcAft>
                        <a:buNone/>
                      </a:pPr>
                      <a:r>
                        <a:rPr lang="en-US" sz="2400" b="1" u="none" strike="noStrike" cap="none" dirty="0">
                          <a:solidFill>
                            <a:schemeClr val="dk1"/>
                          </a:solidFill>
                        </a:rPr>
                        <a:t>Review type</a:t>
                      </a:r>
                      <a:endParaRPr sz="2400" b="1" dirty="0">
                        <a:solidFill>
                          <a:schemeClr val="dk1"/>
                        </a:solidFill>
                      </a:endParaRPr>
                    </a:p>
                  </a:txBody>
                  <a:tcPr marL="91450" marR="91450" marT="45725" marB="45725"/>
                </a:tc>
                <a:tc>
                  <a:txBody>
                    <a:bodyPr/>
                    <a:lstStyle/>
                    <a:p>
                      <a:pPr marL="0" marR="0" lvl="0" indent="0" algn="l" rtl="0">
                        <a:spcBef>
                          <a:spcPts val="0"/>
                        </a:spcBef>
                        <a:spcAft>
                          <a:spcPts val="0"/>
                        </a:spcAft>
                        <a:buNone/>
                      </a:pPr>
                      <a:r>
                        <a:rPr lang="en-US" sz="2400" b="1">
                          <a:solidFill>
                            <a:schemeClr val="dk1"/>
                          </a:solidFill>
                        </a:rPr>
                        <a:t>Framework</a:t>
                      </a:r>
                      <a:endParaRPr sz="2400" b="1">
                        <a:solidFill>
                          <a:schemeClr val="dk1"/>
                        </a:solidFill>
                      </a:endParaRPr>
                    </a:p>
                  </a:txBody>
                  <a:tcPr marL="91450" marR="91450" marT="45725" marB="45725"/>
                </a:tc>
                <a:extLst>
                  <a:ext uri="{0D108BD9-81ED-4DB2-BD59-A6C34878D82A}">
                    <a16:rowId xmlns:a16="http://schemas.microsoft.com/office/drawing/2014/main" val="10000"/>
                  </a:ext>
                </a:extLst>
              </a:tr>
              <a:tr h="773700">
                <a:tc>
                  <a:txBody>
                    <a:bodyPr/>
                    <a:lstStyle/>
                    <a:p>
                      <a:pPr marL="0" marR="0" lvl="0" indent="0" algn="l" rtl="0">
                        <a:spcBef>
                          <a:spcPts val="0"/>
                        </a:spcBef>
                        <a:spcAft>
                          <a:spcPts val="0"/>
                        </a:spcAft>
                        <a:buNone/>
                      </a:pPr>
                      <a:r>
                        <a:rPr lang="en-US" sz="2400" dirty="0"/>
                        <a:t>Effectiveness</a:t>
                      </a:r>
                      <a:endParaRPr sz="2400" dirty="0"/>
                    </a:p>
                  </a:txBody>
                  <a:tcPr marL="91450" marR="91450" marT="45725" marB="45725"/>
                </a:tc>
                <a:tc>
                  <a:txBody>
                    <a:bodyPr/>
                    <a:lstStyle/>
                    <a:p>
                      <a:pPr marL="0" marR="0" lvl="0" indent="0" algn="l" rtl="0">
                        <a:spcBef>
                          <a:spcPts val="0"/>
                        </a:spcBef>
                        <a:spcAft>
                          <a:spcPts val="0"/>
                        </a:spcAft>
                        <a:buNone/>
                      </a:pPr>
                      <a:r>
                        <a:rPr lang="en-US" sz="2400"/>
                        <a:t>PICO: Population, Intervention, Comparator(s), Outcomes</a:t>
                      </a:r>
                      <a:endParaRPr sz="2400"/>
                    </a:p>
                  </a:txBody>
                  <a:tcPr marL="91450" marR="91450" marT="45725" marB="45725"/>
                </a:tc>
                <a:extLst>
                  <a:ext uri="{0D108BD9-81ED-4DB2-BD59-A6C34878D82A}">
                    <a16:rowId xmlns:a16="http://schemas.microsoft.com/office/drawing/2014/main" val="10001"/>
                  </a:ext>
                </a:extLst>
              </a:tr>
              <a:tr h="964875">
                <a:tc>
                  <a:txBody>
                    <a:bodyPr/>
                    <a:lstStyle/>
                    <a:p>
                      <a:pPr marL="0" marR="0" lvl="0" indent="0" algn="l" rtl="0">
                        <a:spcBef>
                          <a:spcPts val="0"/>
                        </a:spcBef>
                        <a:spcAft>
                          <a:spcPts val="0"/>
                        </a:spcAft>
                        <a:buNone/>
                      </a:pPr>
                      <a:r>
                        <a:rPr lang="en-US" sz="2400"/>
                        <a:t>Etiology/ Risk/ Benefit</a:t>
                      </a:r>
                      <a:endParaRPr sz="24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2400" dirty="0"/>
                        <a:t>PEO: Population, Exposure(s), Outcomes</a:t>
                      </a:r>
                      <a:endParaRPr sz="2400" dirty="0"/>
                    </a:p>
                  </a:txBody>
                  <a:tcPr marL="91450" marR="91450" marT="45725" marB="45725"/>
                </a:tc>
                <a:extLst>
                  <a:ext uri="{0D108BD9-81ED-4DB2-BD59-A6C34878D82A}">
                    <a16:rowId xmlns:a16="http://schemas.microsoft.com/office/drawing/2014/main" val="10002"/>
                  </a:ext>
                </a:extLst>
              </a:tr>
              <a:tr h="773700">
                <a:tc>
                  <a:txBody>
                    <a:bodyPr/>
                    <a:lstStyle/>
                    <a:p>
                      <a:pPr marL="0" marR="0" lvl="0" indent="0" algn="l" rtl="0">
                        <a:spcBef>
                          <a:spcPts val="0"/>
                        </a:spcBef>
                        <a:spcAft>
                          <a:spcPts val="0"/>
                        </a:spcAft>
                        <a:buNone/>
                      </a:pPr>
                      <a:r>
                        <a:rPr lang="en-US" sz="2400"/>
                        <a:t>Prevalence/ Incidence</a:t>
                      </a:r>
                      <a:endParaRPr sz="2400"/>
                    </a:p>
                  </a:txBody>
                  <a:tcPr marL="91450" marR="91450" marT="45725" marB="45725"/>
                </a:tc>
                <a:tc>
                  <a:txBody>
                    <a:bodyPr/>
                    <a:lstStyle/>
                    <a:p>
                      <a:pPr marL="0" marR="0" lvl="0" indent="0" algn="l" rtl="0">
                        <a:spcBef>
                          <a:spcPts val="0"/>
                        </a:spcBef>
                        <a:spcAft>
                          <a:spcPts val="0"/>
                        </a:spcAft>
                        <a:buNone/>
                      </a:pPr>
                      <a:r>
                        <a:rPr lang="en-US" sz="2400" dirty="0"/>
                        <a:t>PCS: Population, Condition, Setting or context</a:t>
                      </a:r>
                      <a:endParaRPr sz="2400" dirty="0"/>
                    </a:p>
                  </a:txBody>
                  <a:tcPr marL="91450" marR="91450" marT="45725" marB="45725"/>
                </a:tc>
                <a:extLst>
                  <a:ext uri="{0D108BD9-81ED-4DB2-BD59-A6C34878D82A}">
                    <a16:rowId xmlns:a16="http://schemas.microsoft.com/office/drawing/2014/main" val="10003"/>
                  </a:ext>
                </a:extLst>
              </a:tr>
              <a:tr h="773700">
                <a:tc>
                  <a:txBody>
                    <a:bodyPr/>
                    <a:lstStyle/>
                    <a:p>
                      <a:pPr marL="0" marR="0" lvl="0" indent="0" algn="l" rtl="0">
                        <a:spcBef>
                          <a:spcPts val="0"/>
                        </a:spcBef>
                        <a:spcAft>
                          <a:spcPts val="0"/>
                        </a:spcAft>
                        <a:buNone/>
                      </a:pPr>
                      <a:r>
                        <a:rPr lang="en-US" sz="2400"/>
                        <a:t>Diagnostic Test Accuracy</a:t>
                      </a:r>
                      <a:endParaRPr sz="2400"/>
                    </a:p>
                  </a:txBody>
                  <a:tcPr marL="91450" marR="91450" marT="45725" marB="45725"/>
                </a:tc>
                <a:tc>
                  <a:txBody>
                    <a:bodyPr/>
                    <a:lstStyle/>
                    <a:p>
                      <a:pPr marL="0" marR="0" lvl="0" indent="0" algn="l" rtl="0">
                        <a:spcBef>
                          <a:spcPts val="0"/>
                        </a:spcBef>
                        <a:spcAft>
                          <a:spcPts val="0"/>
                        </a:spcAft>
                        <a:buNone/>
                      </a:pPr>
                      <a:r>
                        <a:rPr lang="en-US" sz="2400" dirty="0"/>
                        <a:t>PIRD: Population, Index Test, Reference Test, Diagnosis of Interest</a:t>
                      </a:r>
                      <a:endParaRPr sz="2400" dirty="0"/>
                    </a:p>
                  </a:txBody>
                  <a:tcPr marL="91450" marR="91450" marT="45725" marB="45725"/>
                </a:tc>
                <a:extLst>
                  <a:ext uri="{0D108BD9-81ED-4DB2-BD59-A6C34878D82A}">
                    <a16:rowId xmlns:a16="http://schemas.microsoft.com/office/drawing/2014/main" val="10004"/>
                  </a:ext>
                </a:extLst>
              </a:tr>
              <a:tr h="773700">
                <a:tc>
                  <a:txBody>
                    <a:bodyPr/>
                    <a:lstStyle/>
                    <a:p>
                      <a:pPr marL="0" marR="0" lvl="0" indent="0" algn="l" rtl="0">
                        <a:spcBef>
                          <a:spcPts val="0"/>
                        </a:spcBef>
                        <a:spcAft>
                          <a:spcPts val="0"/>
                        </a:spcAft>
                        <a:buNone/>
                      </a:pPr>
                      <a:r>
                        <a:rPr lang="en-US" sz="2400"/>
                        <a:t>Psychometric</a:t>
                      </a:r>
                      <a:endParaRPr sz="2400"/>
                    </a:p>
                  </a:txBody>
                  <a:tcPr marL="91450" marR="91450" marT="45725" marB="45725"/>
                </a:tc>
                <a:tc>
                  <a:txBody>
                    <a:bodyPr/>
                    <a:lstStyle/>
                    <a:p>
                      <a:pPr marL="0" marR="0" lvl="0" indent="0" algn="l" rtl="0">
                        <a:spcBef>
                          <a:spcPts val="0"/>
                        </a:spcBef>
                        <a:spcAft>
                          <a:spcPts val="0"/>
                        </a:spcAft>
                        <a:buNone/>
                      </a:pPr>
                      <a:r>
                        <a:rPr lang="en-US" sz="2400" dirty="0"/>
                        <a:t>PTM: Population, Type of measurement instrument, Measurement properties</a:t>
                      </a:r>
                      <a:endParaRPr sz="2400" dirty="0"/>
                    </a:p>
                  </a:txBody>
                  <a:tcPr marL="91450" marR="91450" marT="45725" marB="45725"/>
                </a:tc>
                <a:extLst>
                  <a:ext uri="{0D108BD9-81ED-4DB2-BD59-A6C34878D82A}">
                    <a16:rowId xmlns:a16="http://schemas.microsoft.com/office/drawing/2014/main" val="10005"/>
                  </a:ext>
                </a:extLst>
              </a:tr>
            </a:tbl>
          </a:graphicData>
        </a:graphic>
      </p:graphicFrame>
      <p:sp>
        <p:nvSpPr>
          <p:cNvPr id="234" name="Google Shape;234;p22"/>
          <p:cNvSpPr txBox="1"/>
          <p:nvPr/>
        </p:nvSpPr>
        <p:spPr>
          <a:xfrm>
            <a:off x="201161" y="6287780"/>
            <a:ext cx="11446076" cy="454640"/>
          </a:xfrm>
          <a:prstGeom prst="rect">
            <a:avLst/>
          </a:prstGeom>
          <a:noFill/>
          <a:ln w="9525" cap="flat" cmpd="sng">
            <a:solidFill>
              <a:schemeClr val="accent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dirty="0">
                <a:solidFill>
                  <a:srgbClr val="333333"/>
                </a:solidFill>
                <a:effectLst/>
                <a:latin typeface="-apple-system"/>
                <a:hlinkClick r:id="rId3"/>
              </a:rPr>
              <a:t>From What kind of systematic review should I conduct? A proposed typology and guidance for systematic reviewers in the medical and health sciences. </a:t>
            </a:r>
            <a:endParaRPr sz="1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3"/>
          <p:cNvSpPr txBox="1">
            <a:spLocks noGrp="1"/>
          </p:cNvSpPr>
          <p:nvPr>
            <p:ph type="title"/>
          </p:nvPr>
        </p:nvSpPr>
        <p:spPr>
          <a:xfrm>
            <a:off x="631427" y="115580"/>
            <a:ext cx="11426708" cy="101758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Arial"/>
              <a:buNone/>
            </a:pPr>
            <a:r>
              <a:rPr lang="en-US" b="1" dirty="0">
                <a:latin typeface="Arial" panose="020B0604020202020204" pitchFamily="34" charset="0"/>
              </a:rPr>
              <a:t>Systematic review frameworks Part 2</a:t>
            </a:r>
            <a:endParaRPr b="1" dirty="0">
              <a:latin typeface="Arial" panose="020B0604020202020204" pitchFamily="34" charset="0"/>
            </a:endParaRPr>
          </a:p>
        </p:txBody>
      </p:sp>
      <p:graphicFrame>
        <p:nvGraphicFramePr>
          <p:cNvPr id="241" name="Google Shape;241;p23"/>
          <p:cNvGraphicFramePr/>
          <p:nvPr>
            <p:extLst>
              <p:ext uri="{D42A27DB-BD31-4B8C-83A1-F6EECF244321}">
                <p14:modId xmlns:p14="http://schemas.microsoft.com/office/powerpoint/2010/main" val="4127324567"/>
              </p:ext>
            </p:extLst>
          </p:nvPr>
        </p:nvGraphicFramePr>
        <p:xfrm>
          <a:off x="448871" y="1293221"/>
          <a:ext cx="11305325" cy="4489485"/>
        </p:xfrm>
        <a:graphic>
          <a:graphicData uri="http://schemas.openxmlformats.org/drawingml/2006/table">
            <a:tbl>
              <a:tblPr firstRow="1" bandRow="1">
                <a:noFill/>
              </a:tblPr>
              <a:tblGrid>
                <a:gridCol w="3744750">
                  <a:extLst>
                    <a:ext uri="{9D8B030D-6E8A-4147-A177-3AD203B41FA5}">
                      <a16:colId xmlns:a16="http://schemas.microsoft.com/office/drawing/2014/main" val="20000"/>
                    </a:ext>
                  </a:extLst>
                </a:gridCol>
                <a:gridCol w="7560575">
                  <a:extLst>
                    <a:ext uri="{9D8B030D-6E8A-4147-A177-3AD203B41FA5}">
                      <a16:colId xmlns:a16="http://schemas.microsoft.com/office/drawing/2014/main" val="20001"/>
                    </a:ext>
                  </a:extLst>
                </a:gridCol>
              </a:tblGrid>
              <a:tr h="396425">
                <a:tc>
                  <a:txBody>
                    <a:bodyPr/>
                    <a:lstStyle/>
                    <a:p>
                      <a:pPr marL="0" marR="0" lvl="0" indent="0" algn="l" rtl="0">
                        <a:spcBef>
                          <a:spcPts val="0"/>
                        </a:spcBef>
                        <a:spcAft>
                          <a:spcPts val="0"/>
                        </a:spcAft>
                        <a:buNone/>
                      </a:pPr>
                      <a:r>
                        <a:rPr lang="en-US" sz="2400" b="1" dirty="0">
                          <a:solidFill>
                            <a:schemeClr val="dk1"/>
                          </a:solidFill>
                        </a:rPr>
                        <a:t>Review type</a:t>
                      </a:r>
                      <a:endParaRPr sz="2400" b="1" dirty="0">
                        <a:solidFill>
                          <a:schemeClr val="dk1"/>
                        </a:solidFill>
                      </a:endParaRPr>
                    </a:p>
                  </a:txBody>
                  <a:tcPr marL="91450" marR="91450" marT="45725" marB="45725"/>
                </a:tc>
                <a:tc>
                  <a:txBody>
                    <a:bodyPr/>
                    <a:lstStyle/>
                    <a:p>
                      <a:pPr marL="0" marR="0" lvl="0" indent="0" algn="l" rtl="0">
                        <a:spcBef>
                          <a:spcPts val="0"/>
                        </a:spcBef>
                        <a:spcAft>
                          <a:spcPts val="0"/>
                        </a:spcAft>
                        <a:buNone/>
                      </a:pPr>
                      <a:r>
                        <a:rPr lang="en-US" sz="2400" b="1" dirty="0">
                          <a:solidFill>
                            <a:schemeClr val="dk1"/>
                          </a:solidFill>
                        </a:rPr>
                        <a:t>Framework</a:t>
                      </a:r>
                      <a:endParaRPr sz="2400" b="1" dirty="0">
                        <a:solidFill>
                          <a:schemeClr val="dk1"/>
                        </a:solidFill>
                      </a:endParaRPr>
                    </a:p>
                  </a:txBody>
                  <a:tcPr marL="91450" marR="91450" marT="45725" marB="45725"/>
                </a:tc>
                <a:extLst>
                  <a:ext uri="{0D108BD9-81ED-4DB2-BD59-A6C34878D82A}">
                    <a16:rowId xmlns:a16="http://schemas.microsoft.com/office/drawing/2014/main" val="10000"/>
                  </a:ext>
                </a:extLst>
              </a:tr>
              <a:tr h="653700">
                <a:tc>
                  <a:txBody>
                    <a:bodyPr/>
                    <a:lstStyle/>
                    <a:p>
                      <a:pPr marL="0" marR="0" lvl="0" indent="0" algn="l" rtl="0">
                        <a:spcBef>
                          <a:spcPts val="0"/>
                        </a:spcBef>
                        <a:spcAft>
                          <a:spcPts val="0"/>
                        </a:spcAft>
                        <a:buNone/>
                      </a:pPr>
                      <a:r>
                        <a:rPr lang="en-US" sz="2400"/>
                        <a:t>Qualitative</a:t>
                      </a:r>
                      <a:endParaRPr sz="2400"/>
                    </a:p>
                  </a:txBody>
                  <a:tcPr marL="91450" marR="91450" marT="45725" marB="45725"/>
                </a:tc>
                <a:tc>
                  <a:txBody>
                    <a:bodyPr/>
                    <a:lstStyle/>
                    <a:p>
                      <a:pPr marL="0" marR="0" lvl="0" indent="0" algn="l" rtl="0">
                        <a:spcBef>
                          <a:spcPts val="0"/>
                        </a:spcBef>
                        <a:spcAft>
                          <a:spcPts val="0"/>
                        </a:spcAft>
                        <a:buNone/>
                      </a:pPr>
                      <a:r>
                        <a:rPr lang="en-US" sz="2400"/>
                        <a:t>PICo: Population, phenomenon of Interest, Context</a:t>
                      </a:r>
                      <a:endParaRPr sz="2400"/>
                    </a:p>
                  </a:txBody>
                  <a:tcPr marL="91450" marR="91450" marT="45725" marB="45725"/>
                </a:tc>
                <a:extLst>
                  <a:ext uri="{0D108BD9-81ED-4DB2-BD59-A6C34878D82A}">
                    <a16:rowId xmlns:a16="http://schemas.microsoft.com/office/drawing/2014/main" val="10001"/>
                  </a:ext>
                </a:extLst>
              </a:tr>
              <a:tr h="891950">
                <a:tc>
                  <a:txBody>
                    <a:bodyPr/>
                    <a:lstStyle/>
                    <a:p>
                      <a:pPr marL="0" marR="0" lvl="0" indent="0" algn="l" rtl="0">
                        <a:spcBef>
                          <a:spcPts val="0"/>
                        </a:spcBef>
                        <a:spcAft>
                          <a:spcPts val="0"/>
                        </a:spcAft>
                        <a:buNone/>
                      </a:pPr>
                      <a:r>
                        <a:rPr lang="en-US" sz="2400"/>
                        <a:t>Costs/ Economic Evaluation</a:t>
                      </a:r>
                      <a:endParaRPr sz="2400"/>
                    </a:p>
                  </a:txBody>
                  <a:tcPr marL="91450" marR="91450" marT="45725" marB="45725"/>
                </a:tc>
                <a:tc>
                  <a:txBody>
                    <a:bodyPr/>
                    <a:lstStyle/>
                    <a:p>
                      <a:pPr marL="0" marR="0" lvl="0" indent="0" algn="l" rtl="0">
                        <a:spcBef>
                          <a:spcPts val="0"/>
                        </a:spcBef>
                        <a:spcAft>
                          <a:spcPts val="0"/>
                        </a:spcAft>
                        <a:buNone/>
                      </a:pPr>
                      <a:r>
                        <a:rPr lang="en-US" sz="2400" dirty="0"/>
                        <a:t>PICOC: Population, Intervention, Comparator(s), Outcomes, Context</a:t>
                      </a:r>
                      <a:endParaRPr sz="2400" dirty="0"/>
                    </a:p>
                  </a:txBody>
                  <a:tcPr marL="91450" marR="91450" marT="45725" marB="45725"/>
                </a:tc>
                <a:extLst>
                  <a:ext uri="{0D108BD9-81ED-4DB2-BD59-A6C34878D82A}">
                    <a16:rowId xmlns:a16="http://schemas.microsoft.com/office/drawing/2014/main" val="10002"/>
                  </a:ext>
                </a:extLst>
              </a:tr>
              <a:tr h="702725">
                <a:tc>
                  <a:txBody>
                    <a:bodyPr/>
                    <a:lstStyle/>
                    <a:p>
                      <a:pPr marL="0" marR="0" lvl="0" indent="0" algn="l" rtl="0">
                        <a:spcBef>
                          <a:spcPts val="0"/>
                        </a:spcBef>
                        <a:spcAft>
                          <a:spcPts val="0"/>
                        </a:spcAft>
                        <a:buNone/>
                      </a:pPr>
                      <a:r>
                        <a:rPr lang="en-US" sz="2400" dirty="0"/>
                        <a:t>Expert opinion/ policy</a:t>
                      </a:r>
                      <a:endParaRPr sz="2400" dirty="0"/>
                    </a:p>
                  </a:txBody>
                  <a:tcPr marL="91450" marR="91450" marT="45725" marB="45725"/>
                </a:tc>
                <a:tc>
                  <a:txBody>
                    <a:bodyPr/>
                    <a:lstStyle/>
                    <a:p>
                      <a:pPr marL="0" marR="0" lvl="0" indent="0" algn="l" rtl="0">
                        <a:spcBef>
                          <a:spcPts val="0"/>
                        </a:spcBef>
                        <a:spcAft>
                          <a:spcPts val="0"/>
                        </a:spcAft>
                        <a:buNone/>
                      </a:pPr>
                      <a:r>
                        <a:rPr lang="en-US" sz="2400"/>
                        <a:t>PICo: Population, phenomenon of Interest, Context</a:t>
                      </a:r>
                      <a:endParaRPr sz="2400"/>
                    </a:p>
                  </a:txBody>
                  <a:tcPr marL="91450" marR="91450" marT="45725" marB="45725"/>
                </a:tc>
                <a:extLst>
                  <a:ext uri="{0D108BD9-81ED-4DB2-BD59-A6C34878D82A}">
                    <a16:rowId xmlns:a16="http://schemas.microsoft.com/office/drawing/2014/main" val="10003"/>
                  </a:ext>
                </a:extLst>
              </a:tr>
              <a:tr h="891950">
                <a:tc>
                  <a:txBody>
                    <a:bodyPr/>
                    <a:lstStyle/>
                    <a:p>
                      <a:pPr marL="0" marR="0" lvl="0" indent="0" algn="l" rtl="0">
                        <a:spcBef>
                          <a:spcPts val="0"/>
                        </a:spcBef>
                        <a:spcAft>
                          <a:spcPts val="0"/>
                        </a:spcAft>
                        <a:buNone/>
                      </a:pPr>
                      <a:r>
                        <a:rPr lang="en-US" sz="2400"/>
                        <a:t>Prognostic/ Prediction</a:t>
                      </a:r>
                      <a:endParaRPr sz="2400"/>
                    </a:p>
                  </a:txBody>
                  <a:tcPr marL="91450" marR="91450" marT="45725" marB="45725"/>
                </a:tc>
                <a:tc>
                  <a:txBody>
                    <a:bodyPr/>
                    <a:lstStyle/>
                    <a:p>
                      <a:pPr marL="0" marR="0" lvl="0" indent="0" algn="l" rtl="0">
                        <a:spcBef>
                          <a:spcPts val="0"/>
                        </a:spcBef>
                        <a:spcAft>
                          <a:spcPts val="0"/>
                        </a:spcAft>
                        <a:buNone/>
                      </a:pPr>
                      <a:r>
                        <a:rPr lang="en-US" sz="2400"/>
                        <a:t>PFO: Population, prognostic Factors (or models of interest), Outcome</a:t>
                      </a:r>
                      <a:endParaRPr sz="2400"/>
                    </a:p>
                  </a:txBody>
                  <a:tcPr marL="91450" marR="91450" marT="45725" marB="45725"/>
                </a:tc>
                <a:extLst>
                  <a:ext uri="{0D108BD9-81ED-4DB2-BD59-A6C34878D82A}">
                    <a16:rowId xmlns:a16="http://schemas.microsoft.com/office/drawing/2014/main" val="10004"/>
                  </a:ext>
                </a:extLst>
              </a:tr>
              <a:tr h="891950">
                <a:tc>
                  <a:txBody>
                    <a:bodyPr/>
                    <a:lstStyle/>
                    <a:p>
                      <a:pPr marL="0" marR="0" lvl="0" indent="0" algn="l" rtl="0">
                        <a:spcBef>
                          <a:spcPts val="0"/>
                        </a:spcBef>
                        <a:spcAft>
                          <a:spcPts val="0"/>
                        </a:spcAft>
                        <a:buNone/>
                      </a:pPr>
                      <a:r>
                        <a:rPr lang="en-US" sz="2400"/>
                        <a:t>Methodology</a:t>
                      </a:r>
                      <a:endParaRPr sz="2400"/>
                    </a:p>
                  </a:txBody>
                  <a:tcPr marL="91450" marR="91450" marT="45725" marB="45725"/>
                </a:tc>
                <a:tc>
                  <a:txBody>
                    <a:bodyPr/>
                    <a:lstStyle/>
                    <a:p>
                      <a:pPr marL="0" marR="0" lvl="0" indent="0" algn="l" rtl="0">
                        <a:spcBef>
                          <a:spcPts val="0"/>
                        </a:spcBef>
                        <a:spcAft>
                          <a:spcPts val="0"/>
                        </a:spcAft>
                        <a:buNone/>
                      </a:pPr>
                      <a:r>
                        <a:rPr lang="en-US" sz="2400" dirty="0"/>
                        <a:t>SDMO: types of Studies, types of Data, types of Methods, Outcomes</a:t>
                      </a:r>
                      <a:endParaRPr sz="2400" dirty="0"/>
                    </a:p>
                  </a:txBody>
                  <a:tcPr marL="91450" marR="91450" marT="45725" marB="45725"/>
                </a:tc>
                <a:extLst>
                  <a:ext uri="{0D108BD9-81ED-4DB2-BD59-A6C34878D82A}">
                    <a16:rowId xmlns:a16="http://schemas.microsoft.com/office/drawing/2014/main" val="10005"/>
                  </a:ext>
                </a:extLst>
              </a:tr>
            </a:tbl>
          </a:graphicData>
        </a:graphic>
      </p:graphicFrame>
      <p:sp>
        <p:nvSpPr>
          <p:cNvPr id="2" name="Google Shape;234;p22">
            <a:extLst>
              <a:ext uri="{FF2B5EF4-FFF2-40B4-BE49-F238E27FC236}">
                <a16:creationId xmlns:a16="http://schemas.microsoft.com/office/drawing/2014/main" id="{F0483A9D-46A3-7B3E-AA9C-71BD58F79716}"/>
              </a:ext>
            </a:extLst>
          </p:cNvPr>
          <p:cNvSpPr txBox="1"/>
          <p:nvPr/>
        </p:nvSpPr>
        <p:spPr>
          <a:xfrm>
            <a:off x="201161" y="6287780"/>
            <a:ext cx="11446076" cy="454640"/>
          </a:xfrm>
          <a:prstGeom prst="rect">
            <a:avLst/>
          </a:prstGeom>
          <a:noFill/>
          <a:ln w="9525" cap="flat" cmpd="sng">
            <a:solidFill>
              <a:schemeClr val="accent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dirty="0">
                <a:solidFill>
                  <a:srgbClr val="333333"/>
                </a:solidFill>
                <a:effectLst/>
                <a:latin typeface="-apple-system"/>
                <a:hlinkClick r:id="rId3"/>
              </a:rPr>
              <a:t>From What kind of systematic review should I conduct? A proposed typology and guidance for systematic reviewers in the medical and health sciences. </a:t>
            </a:r>
            <a:endParaRPr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A37418-7710-825A-C372-8FB6853972B0}"/>
              </a:ext>
            </a:extLst>
          </p:cNvPr>
          <p:cNvSpPr>
            <a:spLocks noGrp="1"/>
          </p:cNvSpPr>
          <p:nvPr>
            <p:ph type="title"/>
          </p:nvPr>
        </p:nvSpPr>
        <p:spPr>
          <a:xfrm>
            <a:off x="393700" y="149225"/>
            <a:ext cx="7353300" cy="1325563"/>
          </a:xfrm>
        </p:spPr>
        <p:txBody>
          <a:bodyPr>
            <a:normAutofit/>
          </a:bodyPr>
          <a:lstStyle/>
          <a:p>
            <a:r>
              <a:rPr lang="en-US" b="1" dirty="0">
                <a:latin typeface="Arial" panose="020B0604020202020204" pitchFamily="34" charset="0"/>
              </a:rPr>
              <a:t>Scoping review framework</a:t>
            </a:r>
          </a:p>
        </p:txBody>
      </p:sp>
      <p:pic>
        <p:nvPicPr>
          <p:cNvPr id="1026" name="Picture 2" descr="A scoping review framework includes the following 3 elements: population, concept, context.">
            <a:extLst>
              <a:ext uri="{FF2B5EF4-FFF2-40B4-BE49-F238E27FC236}">
                <a16:creationId xmlns:a16="http://schemas.microsoft.com/office/drawing/2014/main" id="{8B64CB27-BBEF-443A-D155-355078519D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3774" y="1346200"/>
            <a:ext cx="11144526" cy="527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744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46B27-FABB-1EF9-7718-64FB714712AC}"/>
              </a:ext>
            </a:extLst>
          </p:cNvPr>
          <p:cNvSpPr>
            <a:spLocks noGrp="1"/>
          </p:cNvSpPr>
          <p:nvPr>
            <p:ph type="title"/>
          </p:nvPr>
        </p:nvSpPr>
        <p:spPr>
          <a:xfrm>
            <a:off x="419100" y="365125"/>
            <a:ext cx="10934700" cy="1325563"/>
          </a:xfrm>
        </p:spPr>
        <p:txBody>
          <a:bodyPr>
            <a:normAutofit/>
          </a:bodyPr>
          <a:lstStyle/>
          <a:p>
            <a:pPr algn="ctr"/>
            <a:r>
              <a:rPr lang="en-US" sz="3600" b="1" dirty="0">
                <a:latin typeface="Arial" panose="020B0604020202020204" pitchFamily="34" charset="0"/>
              </a:rPr>
              <a:t>What are the effects of Vitamin-D on obesity?</a:t>
            </a:r>
          </a:p>
        </p:txBody>
      </p:sp>
      <p:sp>
        <p:nvSpPr>
          <p:cNvPr id="3" name="Content Placeholder 2">
            <a:extLst>
              <a:ext uri="{FF2B5EF4-FFF2-40B4-BE49-F238E27FC236}">
                <a16:creationId xmlns:a16="http://schemas.microsoft.com/office/drawing/2014/main" id="{8187F54A-503E-8A79-C210-9FBEC324611E}"/>
              </a:ext>
            </a:extLst>
          </p:cNvPr>
          <p:cNvSpPr>
            <a:spLocks noGrp="1"/>
          </p:cNvSpPr>
          <p:nvPr>
            <p:ph idx="1"/>
          </p:nvPr>
        </p:nvSpPr>
        <p:spPr>
          <a:xfrm>
            <a:off x="838200" y="1825625"/>
            <a:ext cx="5567265" cy="4351338"/>
          </a:xfrm>
        </p:spPr>
        <p:txBody>
          <a:bodyPr>
            <a:normAutofit fontScale="92500"/>
          </a:bodyPr>
          <a:lstStyle/>
          <a:p>
            <a:r>
              <a:rPr lang="en-US" b="1" dirty="0"/>
              <a:t>PICO 1</a:t>
            </a:r>
          </a:p>
          <a:p>
            <a:pPr lvl="1"/>
            <a:r>
              <a:rPr lang="en-US" dirty="0"/>
              <a:t>Patient: obesity</a:t>
            </a:r>
          </a:p>
          <a:p>
            <a:pPr lvl="1"/>
            <a:r>
              <a:rPr lang="en-US" dirty="0"/>
              <a:t>Intervention: vit D</a:t>
            </a:r>
          </a:p>
          <a:p>
            <a:pPr lvl="1"/>
            <a:r>
              <a:rPr lang="en-US" dirty="0"/>
              <a:t>Outcome: effects</a:t>
            </a:r>
          </a:p>
          <a:p>
            <a:pPr lvl="1"/>
            <a:r>
              <a:rPr lang="en-US" dirty="0"/>
              <a:t>Study design- RCTs</a:t>
            </a:r>
          </a:p>
          <a:p>
            <a:pPr marL="457200" lvl="1" indent="0">
              <a:buNone/>
            </a:pPr>
            <a:endParaRPr lang="en-US" dirty="0"/>
          </a:p>
          <a:p>
            <a:r>
              <a:rPr lang="en-US" b="1" dirty="0"/>
              <a:t>PICO 2</a:t>
            </a:r>
          </a:p>
          <a:p>
            <a:pPr lvl="1"/>
            <a:r>
              <a:rPr lang="en-US" dirty="0"/>
              <a:t>Patient: age group/other</a:t>
            </a:r>
          </a:p>
          <a:p>
            <a:pPr lvl="1"/>
            <a:r>
              <a:rPr lang="en-US" dirty="0"/>
              <a:t>Intervention: vit D</a:t>
            </a:r>
          </a:p>
          <a:p>
            <a:pPr lvl="1"/>
            <a:r>
              <a:rPr lang="en-US" dirty="0"/>
              <a:t>Outcome: obesity</a:t>
            </a:r>
          </a:p>
          <a:p>
            <a:pPr lvl="1"/>
            <a:r>
              <a:rPr lang="en-US" dirty="0"/>
              <a:t>Study design- cohort (follow over time)</a:t>
            </a:r>
          </a:p>
          <a:p>
            <a:pPr marL="0" indent="0">
              <a:buNone/>
            </a:pPr>
            <a:endParaRPr lang="en-US" dirty="0"/>
          </a:p>
        </p:txBody>
      </p:sp>
      <p:sp>
        <p:nvSpPr>
          <p:cNvPr id="4" name="Content Placeholder 2">
            <a:extLst>
              <a:ext uri="{FF2B5EF4-FFF2-40B4-BE49-F238E27FC236}">
                <a16:creationId xmlns:a16="http://schemas.microsoft.com/office/drawing/2014/main" id="{A28D4E8E-421E-0A22-9E75-1125AC7A0B77}"/>
              </a:ext>
            </a:extLst>
          </p:cNvPr>
          <p:cNvSpPr txBox="1">
            <a:spLocks/>
          </p:cNvSpPr>
          <p:nvPr/>
        </p:nvSpPr>
        <p:spPr>
          <a:xfrm>
            <a:off x="6463004" y="1763486"/>
            <a:ext cx="5567265" cy="477260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PEO</a:t>
            </a:r>
          </a:p>
          <a:p>
            <a:pPr lvl="1"/>
            <a:r>
              <a:rPr lang="en-US" dirty="0"/>
              <a:t>Population: obesity</a:t>
            </a:r>
          </a:p>
          <a:p>
            <a:pPr lvl="1"/>
            <a:r>
              <a:rPr lang="en-US" dirty="0"/>
              <a:t>Exposure: Vit D</a:t>
            </a:r>
          </a:p>
          <a:p>
            <a:pPr lvl="1"/>
            <a:r>
              <a:rPr lang="en-US" dirty="0"/>
              <a:t>Outcome: effects</a:t>
            </a:r>
          </a:p>
          <a:p>
            <a:pPr lvl="1"/>
            <a:r>
              <a:rPr lang="en-US" dirty="0"/>
              <a:t>Study design- surveys (cross sectional)</a:t>
            </a:r>
          </a:p>
          <a:p>
            <a:pPr lvl="1"/>
            <a:endParaRPr lang="en-US" dirty="0"/>
          </a:p>
          <a:p>
            <a:r>
              <a:rPr lang="en-US" b="1" dirty="0"/>
              <a:t>Scoping review</a:t>
            </a:r>
          </a:p>
          <a:p>
            <a:pPr lvl="1"/>
            <a:r>
              <a:rPr lang="en-US" dirty="0"/>
              <a:t>Population: Obesity</a:t>
            </a:r>
          </a:p>
          <a:p>
            <a:pPr lvl="1"/>
            <a:r>
              <a:rPr lang="en-US" dirty="0"/>
              <a:t>Concept: Vit D intake</a:t>
            </a:r>
          </a:p>
          <a:p>
            <a:pPr lvl="1"/>
            <a:r>
              <a:rPr lang="en-US" dirty="0"/>
              <a:t>Context: could be a setting, geography, population, age group</a:t>
            </a:r>
          </a:p>
          <a:p>
            <a:pPr lvl="1"/>
            <a:r>
              <a:rPr lang="en-US" dirty="0"/>
              <a:t>No set study design</a:t>
            </a:r>
          </a:p>
        </p:txBody>
      </p:sp>
    </p:spTree>
    <p:extLst>
      <p:ext uri="{BB962C8B-B14F-4D97-AF65-F5344CB8AC3E}">
        <p14:creationId xmlns:p14="http://schemas.microsoft.com/office/powerpoint/2010/main" val="3059359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57" name="Rectangle 2056">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59" name="Rectangle 2058">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E351689E-2489-891C-3D75-18F89588FB20}"/>
              </a:ext>
            </a:extLst>
          </p:cNvPr>
          <p:cNvSpPr>
            <a:spLocks noGrp="1"/>
          </p:cNvSpPr>
          <p:nvPr>
            <p:ph type="title"/>
          </p:nvPr>
        </p:nvSpPr>
        <p:spPr>
          <a:xfrm>
            <a:off x="908304" y="533055"/>
            <a:ext cx="10168128" cy="1179576"/>
          </a:xfrm>
        </p:spPr>
        <p:txBody>
          <a:bodyPr vert="horz" lIns="91440" tIns="45720" rIns="91440" bIns="45720" rtlCol="0" anchor="ctr">
            <a:normAutofit/>
          </a:bodyPr>
          <a:lstStyle/>
          <a:p>
            <a:r>
              <a:rPr lang="en-US" b="1">
                <a:latin typeface="Arial" panose="020B0604020202020204" pitchFamily="34" charset="0"/>
              </a:rPr>
              <a:t>Eligibility criteria</a:t>
            </a:r>
            <a:endParaRPr lang="en-US" b="1" dirty="0">
              <a:latin typeface="Arial" panose="020B0604020202020204" pitchFamily="34" charset="0"/>
            </a:endParaRPr>
          </a:p>
        </p:txBody>
      </p:sp>
      <p:sp>
        <p:nvSpPr>
          <p:cNvPr id="2061" name="Rectangle 2060">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1">
            <a:extLst>
              <a:ext uri="{FF2B5EF4-FFF2-40B4-BE49-F238E27FC236}">
                <a16:creationId xmlns:a16="http://schemas.microsoft.com/office/drawing/2014/main" id="{15AFE962-7E1B-3801-F9EC-49412E4F86A4}"/>
              </a:ext>
            </a:extLst>
          </p:cNvPr>
          <p:cNvSpPr>
            <a:spLocks noChangeArrowheads="1"/>
          </p:cNvSpPr>
          <p:nvPr/>
        </p:nvSpPr>
        <p:spPr bwMode="auto">
          <a:xfrm>
            <a:off x="566927" y="1816360"/>
            <a:ext cx="9437043" cy="494055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571500" indent="-571500">
              <a:buFont typeface="Arial" panose="020B0604020202020204" pitchFamily="34" charset="0"/>
              <a:buChar char="•"/>
            </a:pPr>
            <a:r>
              <a:rPr lang="en-US" sz="2800" b="1" dirty="0"/>
              <a:t>Eligibility criteria- </a:t>
            </a:r>
            <a:r>
              <a:rPr lang="en-US" sz="2800" dirty="0"/>
              <a:t>set of characteristics required to be included in review</a:t>
            </a:r>
          </a:p>
          <a:p>
            <a:pPr marL="1028700" lvl="1" indent="-571500">
              <a:buFont typeface="Arial" panose="020B0604020202020204" pitchFamily="34" charset="0"/>
              <a:buChar char="•"/>
            </a:pPr>
            <a:r>
              <a:rPr lang="en-US" sz="2800" b="1" dirty="0"/>
              <a:t>Inclusion</a:t>
            </a:r>
            <a:r>
              <a:rPr lang="en-US" sz="2800" dirty="0"/>
              <a:t>: characteristics for include articles, can be limiters such as years</a:t>
            </a:r>
          </a:p>
          <a:p>
            <a:pPr marL="1028700" lvl="1" indent="-571500">
              <a:buFont typeface="Arial" panose="020B0604020202020204" pitchFamily="34" charset="0"/>
              <a:buChar char="•"/>
            </a:pPr>
            <a:r>
              <a:rPr lang="en-US" sz="2800" b="1" dirty="0"/>
              <a:t>Exclusion</a:t>
            </a:r>
            <a:r>
              <a:rPr lang="en-US" sz="2800" dirty="0"/>
              <a:t>: exceptions to inclusion (not just opposite of inclusion</a:t>
            </a:r>
          </a:p>
          <a:p>
            <a:pPr marL="571500" indent="-571500">
              <a:buFont typeface="Arial" panose="020B0604020202020204" pitchFamily="34" charset="0"/>
              <a:buChar char="•"/>
            </a:pPr>
            <a:r>
              <a:rPr lang="en-US" sz="2800" b="1" dirty="0"/>
              <a:t>Search criteria- </a:t>
            </a:r>
            <a:r>
              <a:rPr lang="en-US" sz="2800" dirty="0"/>
              <a:t>translation of eligibility criteria to appropriate concepts for search</a:t>
            </a:r>
          </a:p>
          <a:p>
            <a:pPr marL="571500" indent="-571500">
              <a:buFont typeface="Arial" panose="020B0604020202020204" pitchFamily="34" charset="0"/>
              <a:buChar char="•"/>
            </a:pPr>
            <a:r>
              <a:rPr lang="en-US" sz="2800" b="1" dirty="0"/>
              <a:t>Exclusion reasons- </a:t>
            </a:r>
            <a:r>
              <a:rPr lang="en-US" sz="2800" dirty="0"/>
              <a:t>labels for excluded articles- these are opposite of inclusion, shown in PRISMA flowchart</a:t>
            </a:r>
          </a:p>
        </p:txBody>
      </p:sp>
    </p:spTree>
    <p:extLst>
      <p:ext uri="{BB962C8B-B14F-4D97-AF65-F5344CB8AC3E}">
        <p14:creationId xmlns:p14="http://schemas.microsoft.com/office/powerpoint/2010/main" val="3741960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hidden="1">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57" name="Rectangle 2056" hidden="1">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59" name="Rectangle 2058" hidden="1">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1" name="Rectangle 2060" hidden="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E351689E-2489-891C-3D75-18F89588FB20}"/>
              </a:ext>
            </a:extLst>
          </p:cNvPr>
          <p:cNvSpPr>
            <a:spLocks noGrp="1"/>
          </p:cNvSpPr>
          <p:nvPr>
            <p:ph type="title"/>
          </p:nvPr>
        </p:nvSpPr>
        <p:spPr>
          <a:xfrm>
            <a:off x="456405" y="328350"/>
            <a:ext cx="11070872" cy="1179576"/>
          </a:xfrm>
        </p:spPr>
        <p:txBody>
          <a:bodyPr vert="horz" lIns="91440" tIns="45720" rIns="91440" bIns="45720" rtlCol="0" anchor="ctr">
            <a:normAutofit fontScale="90000"/>
          </a:bodyPr>
          <a:lstStyle/>
          <a:p>
            <a:r>
              <a:rPr lang="en-US" altLang="en-US" b="1" dirty="0">
                <a:latin typeface="Arial" panose="020B0604020202020204" pitchFamily="34" charset="0"/>
              </a:rPr>
              <a:t>Resources to help with framing questions</a:t>
            </a:r>
            <a:endParaRPr lang="en-US" b="1" dirty="0">
              <a:latin typeface="Arial" panose="020B0604020202020204" pitchFamily="34" charset="0"/>
            </a:endParaRPr>
          </a:p>
        </p:txBody>
      </p:sp>
      <p:sp>
        <p:nvSpPr>
          <p:cNvPr id="5" name="Rectangle 1">
            <a:extLst>
              <a:ext uri="{FF2B5EF4-FFF2-40B4-BE49-F238E27FC236}">
                <a16:creationId xmlns:a16="http://schemas.microsoft.com/office/drawing/2014/main" id="{15AFE962-7E1B-3801-F9EC-49412E4F86A4}"/>
              </a:ext>
            </a:extLst>
          </p:cNvPr>
          <p:cNvSpPr>
            <a:spLocks noChangeArrowheads="1"/>
          </p:cNvSpPr>
          <p:nvPr/>
        </p:nvSpPr>
        <p:spPr bwMode="auto">
          <a:xfrm>
            <a:off x="566928" y="1686886"/>
            <a:ext cx="10304272" cy="369417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eaLnBrk="1" fontAlgn="base" hangingPunct="1">
              <a:lnSpc>
                <a:spcPct val="90000"/>
              </a:lnSpc>
              <a:spcBef>
                <a:spcPct val="0"/>
              </a:spcBef>
              <a:spcAft>
                <a:spcPts val="600"/>
              </a:spcAft>
              <a:buClrTx/>
              <a:buSzTx/>
              <a:tabLst/>
            </a:pPr>
            <a:r>
              <a:rPr kumimoji="0" lang="en-US" altLang="en-US" sz="2400" b="0" i="0" u="none" strike="noStrike" cap="none" normalizeH="0" baseline="0" dirty="0">
                <a:ln>
                  <a:noFill/>
                </a:ln>
                <a:effectLst/>
                <a:latin typeface="+mn-lt"/>
              </a:rPr>
              <a:t>Website for guidance on selecting between scoping, systematic, and/or qualitative. Also provides glossary and bibliography.</a:t>
            </a:r>
          </a:p>
          <a:p>
            <a:pPr marR="0" lvl="0" eaLnBrk="1" fontAlgn="base" hangingPunct="1">
              <a:lnSpc>
                <a:spcPct val="90000"/>
              </a:lnSpc>
              <a:spcBef>
                <a:spcPct val="0"/>
              </a:spcBef>
              <a:spcAft>
                <a:spcPts val="600"/>
              </a:spcAft>
              <a:buClrTx/>
              <a:buSzTx/>
              <a:tabLst/>
            </a:pPr>
            <a:endParaRPr kumimoji="0" lang="en-US" altLang="en-US" sz="2400" b="0" i="0" u="none" strike="noStrike" cap="none" normalizeH="0" baseline="0" dirty="0">
              <a:ln>
                <a:noFill/>
              </a:ln>
              <a:effectLst/>
              <a:latin typeface="+mn-lt"/>
            </a:endParaRPr>
          </a:p>
          <a:p>
            <a:pPr marL="342900" marR="0" lvl="0" indent="-3429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2400" b="0" i="0" u="none" strike="noStrike" cap="none" normalizeH="0" baseline="0" dirty="0">
                <a:ln>
                  <a:noFill/>
                </a:ln>
                <a:effectLst/>
                <a:latin typeface="+mn-lt"/>
                <a:hlinkClick r:id="rId2"/>
              </a:rPr>
              <a:t>Right Review</a:t>
            </a:r>
            <a:br>
              <a:rPr kumimoji="0" lang="en-US" altLang="en-US" sz="2400" b="0" i="0" u="none" strike="noStrike" cap="none" normalizeH="0" baseline="0" dirty="0">
                <a:ln>
                  <a:noFill/>
                </a:ln>
                <a:effectLst/>
                <a:latin typeface="+mn-lt"/>
              </a:rPr>
            </a:br>
            <a:endParaRPr kumimoji="0" lang="en-US" altLang="en-US" sz="2400" b="0" i="0" u="none" strike="noStrike" cap="none" normalizeH="0" baseline="0" dirty="0">
              <a:ln>
                <a:noFill/>
              </a:ln>
              <a:effectLst/>
              <a:latin typeface="+mn-lt"/>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2400" b="0" i="0" u="none" strike="noStrike" cap="none" normalizeH="0" baseline="0" dirty="0">
                <a:ln>
                  <a:noFill/>
                </a:ln>
                <a:effectLst/>
                <a:latin typeface="+mn-lt"/>
                <a:hlinkClick r:id="rId3"/>
              </a:rPr>
              <a:t>The web-based “Right Review” tool asks reviewers simple questions to suggest methods from 41 knowledge synthesis methods</a:t>
            </a:r>
            <a:br>
              <a:rPr kumimoji="0" lang="en-US" altLang="en-US" sz="1000" b="0" i="0" u="none" strike="noStrike" cap="none" normalizeH="0" baseline="0" dirty="0">
                <a:ln>
                  <a:noFill/>
                </a:ln>
                <a:effectLst/>
                <a:latin typeface="+mn-lt"/>
              </a:rPr>
            </a:br>
            <a:endParaRPr kumimoji="0" lang="en-US" altLang="en-US" sz="1000" b="0" i="0" u="none" strike="noStrike" cap="none" normalizeH="0" baseline="0" dirty="0">
              <a:ln>
                <a:noFill/>
              </a:ln>
              <a:effectLst/>
              <a:latin typeface="+mn-lt"/>
            </a:endParaRPr>
          </a:p>
        </p:txBody>
      </p:sp>
    </p:spTree>
    <p:extLst>
      <p:ext uri="{BB962C8B-B14F-4D97-AF65-F5344CB8AC3E}">
        <p14:creationId xmlns:p14="http://schemas.microsoft.com/office/powerpoint/2010/main" val="2360320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06DDE9-A294-CE23-9AE2-7188DCE338A9}"/>
              </a:ext>
            </a:extLst>
          </p:cNvPr>
          <p:cNvSpPr>
            <a:spLocks noGrp="1"/>
          </p:cNvSpPr>
          <p:nvPr>
            <p:ph type="title"/>
          </p:nvPr>
        </p:nvSpPr>
        <p:spPr>
          <a:xfrm>
            <a:off x="657728" y="247649"/>
            <a:ext cx="5721484" cy="1325563"/>
          </a:xfrm>
        </p:spPr>
        <p:txBody>
          <a:bodyPr vert="horz" lIns="91440" tIns="45720" rIns="91440" bIns="45720" rtlCol="0">
            <a:normAutofit/>
          </a:bodyPr>
          <a:lstStyle/>
          <a:p>
            <a:r>
              <a:rPr lang="en-US" b="1" dirty="0">
                <a:latin typeface="Arial" panose="020B0604020202020204" pitchFamily="34" charset="0"/>
              </a:rPr>
              <a:t>Agenda</a:t>
            </a:r>
          </a:p>
        </p:txBody>
      </p:sp>
      <p:sp>
        <p:nvSpPr>
          <p:cNvPr id="5" name="Content Placeholder 4">
            <a:extLst>
              <a:ext uri="{FF2B5EF4-FFF2-40B4-BE49-F238E27FC236}">
                <a16:creationId xmlns:a16="http://schemas.microsoft.com/office/drawing/2014/main" id="{95202E48-AC98-CB4F-7AD7-B066DE92279F}"/>
              </a:ext>
            </a:extLst>
          </p:cNvPr>
          <p:cNvSpPr>
            <a:spLocks noGrp="1"/>
          </p:cNvSpPr>
          <p:nvPr>
            <p:ph idx="1"/>
          </p:nvPr>
        </p:nvSpPr>
        <p:spPr>
          <a:xfrm>
            <a:off x="1026885" y="1901936"/>
            <a:ext cx="6939643" cy="4351338"/>
          </a:xfrm>
        </p:spPr>
        <p:txBody>
          <a:bodyPr>
            <a:normAutofit/>
          </a:bodyPr>
          <a:lstStyle/>
          <a:p>
            <a:r>
              <a:rPr lang="en-US" sz="3200" dirty="0"/>
              <a:t>Quick recap </a:t>
            </a:r>
          </a:p>
          <a:p>
            <a:r>
              <a:rPr lang="en-US" sz="3200" dirty="0"/>
              <a:t>Overview of Phase I Proposal </a:t>
            </a:r>
          </a:p>
          <a:p>
            <a:r>
              <a:rPr lang="en-US" sz="3200" dirty="0"/>
              <a:t>Planning &amp; reference interview</a:t>
            </a:r>
          </a:p>
          <a:p>
            <a:r>
              <a:rPr lang="en-US" sz="3200" dirty="0"/>
              <a:t>Preliminary searching &amp; client tasks </a:t>
            </a:r>
          </a:p>
          <a:p>
            <a:r>
              <a:rPr lang="en-US" sz="3200" dirty="0"/>
              <a:t>Bringing it together</a:t>
            </a:r>
          </a:p>
          <a:p>
            <a:endParaRPr lang="en-US" sz="3200" dirty="0"/>
          </a:p>
          <a:p>
            <a:endParaRPr lang="en-US" dirty="0"/>
          </a:p>
          <a:p>
            <a:endParaRPr lang="en-US" dirty="0"/>
          </a:p>
        </p:txBody>
      </p:sp>
    </p:spTree>
    <p:extLst>
      <p:ext uri="{BB962C8B-B14F-4D97-AF65-F5344CB8AC3E}">
        <p14:creationId xmlns:p14="http://schemas.microsoft.com/office/powerpoint/2010/main" val="971706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C9D37C-280C-9DDA-9207-3D75BD26CFFC}"/>
              </a:ext>
            </a:extLst>
          </p:cNvPr>
          <p:cNvSpPr>
            <a:spLocks noGrp="1"/>
          </p:cNvSpPr>
          <p:nvPr>
            <p:ph type="title"/>
          </p:nvPr>
        </p:nvSpPr>
        <p:spPr/>
        <p:txBody>
          <a:bodyPr/>
          <a:lstStyle/>
          <a:p>
            <a:r>
              <a:rPr lang="en-US" dirty="0"/>
              <a:t>Preliminary Searches</a:t>
            </a:r>
          </a:p>
        </p:txBody>
      </p:sp>
      <p:sp>
        <p:nvSpPr>
          <p:cNvPr id="5" name="Content Placeholder 4">
            <a:extLst>
              <a:ext uri="{FF2B5EF4-FFF2-40B4-BE49-F238E27FC236}">
                <a16:creationId xmlns:a16="http://schemas.microsoft.com/office/drawing/2014/main" id="{2A3D75CB-3D91-C559-AB9B-F86C140C3F2A}"/>
              </a:ext>
            </a:extLst>
          </p:cNvPr>
          <p:cNvSpPr>
            <a:spLocks noGrp="1"/>
          </p:cNvSpPr>
          <p:nvPr>
            <p:ph idx="1"/>
          </p:nvPr>
        </p:nvSpPr>
        <p:spPr>
          <a:xfrm>
            <a:off x="838200" y="2651125"/>
            <a:ext cx="10515600" cy="2670175"/>
          </a:xfrm>
        </p:spPr>
        <p:txBody>
          <a:bodyPr>
            <a:normAutofit/>
          </a:bodyPr>
          <a:lstStyle/>
          <a:p>
            <a:pPr marL="0" indent="0">
              <a:buNone/>
            </a:pPr>
            <a:r>
              <a:rPr lang="en-US" sz="4000" dirty="0"/>
              <a:t>3. Related reviews</a:t>
            </a:r>
            <a:br>
              <a:rPr lang="en-US" sz="4000" dirty="0"/>
            </a:br>
            <a:r>
              <a:rPr lang="en-US" sz="4000" dirty="0"/>
              <a:t>4. Scoping search</a:t>
            </a:r>
          </a:p>
        </p:txBody>
      </p:sp>
    </p:spTree>
    <p:extLst>
      <p:ext uri="{BB962C8B-B14F-4D97-AF65-F5344CB8AC3E}">
        <p14:creationId xmlns:p14="http://schemas.microsoft.com/office/powerpoint/2010/main" val="2240625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9"/>
        <p:cNvGrpSpPr/>
        <p:nvPr/>
      </p:nvGrpSpPr>
      <p:grpSpPr>
        <a:xfrm>
          <a:off x="0" y="0"/>
          <a:ext cx="0" cy="0"/>
          <a:chOff x="0" y="0"/>
          <a:chExt cx="0" cy="0"/>
        </a:xfrm>
      </p:grpSpPr>
      <p:sp useBgFill="1">
        <p:nvSpPr>
          <p:cNvPr id="248" name="Rectangle 247">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0"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0" name="Google Shape;240;p25"/>
          <p:cNvSpPr txBox="1">
            <a:spLocks noGrp="1"/>
          </p:cNvSpPr>
          <p:nvPr>
            <p:ph type="title"/>
          </p:nvPr>
        </p:nvSpPr>
        <p:spPr>
          <a:xfrm>
            <a:off x="834911" y="303761"/>
            <a:ext cx="5721484" cy="13255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000"/>
              <a:buFont typeface="Arial"/>
              <a:buNone/>
            </a:pPr>
            <a:r>
              <a:rPr lang="en-US" b="1" dirty="0">
                <a:latin typeface="Calibri"/>
                <a:ea typeface="Calibri"/>
                <a:cs typeface="Calibri"/>
                <a:sym typeface="Calibri"/>
              </a:rPr>
              <a:t>Step 3: Related reviews</a:t>
            </a:r>
            <a:endParaRPr lang="en-US" dirty="0"/>
          </a:p>
        </p:txBody>
      </p:sp>
      <p:sp>
        <p:nvSpPr>
          <p:cNvPr id="243" name="Google Shape;243;p25"/>
          <p:cNvSpPr txBox="1">
            <a:spLocks noGrp="1"/>
          </p:cNvSpPr>
          <p:nvPr>
            <p:ph type="body" idx="4294967295"/>
          </p:nvPr>
        </p:nvSpPr>
        <p:spPr>
          <a:xfrm>
            <a:off x="834910" y="1767983"/>
            <a:ext cx="10404589" cy="4451841"/>
          </a:xfrm>
          <a:prstGeom prst="rect">
            <a:avLst/>
          </a:prstGeom>
        </p:spPr>
        <p:txBody>
          <a:bodyPr spcFirstLastPara="1" lIns="91425" tIns="45700" rIns="91425" bIns="45700" anchorCtr="0">
            <a:normAutofit/>
          </a:bodyPr>
          <a:lstStyle/>
          <a:p>
            <a:pPr marL="228600" lvl="0" indent="-266700" rtl="0">
              <a:spcBef>
                <a:spcPts val="0"/>
              </a:spcBef>
              <a:spcAft>
                <a:spcPts val="0"/>
              </a:spcAft>
              <a:buClr>
                <a:schemeClr val="dk1"/>
              </a:buClr>
              <a:buSzPts val="3400"/>
              <a:buChar char="•"/>
            </a:pPr>
            <a:r>
              <a:rPr lang="en-US" dirty="0"/>
              <a:t>Look for related reviews</a:t>
            </a:r>
          </a:p>
          <a:p>
            <a:pPr marL="228600" lvl="0" indent="-266700" rtl="0">
              <a:spcBef>
                <a:spcPts val="1000"/>
              </a:spcBef>
              <a:spcAft>
                <a:spcPts val="0"/>
              </a:spcAft>
              <a:buClr>
                <a:schemeClr val="dk1"/>
              </a:buClr>
              <a:buSzPts val="3400"/>
              <a:buChar char="•"/>
            </a:pPr>
            <a:r>
              <a:rPr lang="en-US" dirty="0"/>
              <a:t>Evaluate the reviews for their scope in relation to proposed review</a:t>
            </a:r>
          </a:p>
          <a:p>
            <a:pPr marL="228600" lvl="0" indent="-266700" rtl="0">
              <a:spcBef>
                <a:spcPts val="1000"/>
              </a:spcBef>
              <a:spcAft>
                <a:spcPts val="0"/>
              </a:spcAft>
              <a:buClr>
                <a:schemeClr val="dk1"/>
              </a:buClr>
              <a:buSzPts val="3400"/>
              <a:buChar char="•"/>
            </a:pPr>
            <a:r>
              <a:rPr lang="en-US" dirty="0"/>
              <a:t>Helps in establishing the rationale of the review</a:t>
            </a:r>
          </a:p>
          <a:p>
            <a:pPr marL="0" lvl="0" indent="0" rtl="0">
              <a:spcBef>
                <a:spcPts val="1000"/>
              </a:spcBef>
              <a:spcAft>
                <a:spcPts val="0"/>
              </a:spcAft>
              <a:buNone/>
            </a:pPr>
            <a:endParaRPr lang="en-US" dirty="0"/>
          </a:p>
        </p:txBody>
      </p:sp>
      <p:sp>
        <p:nvSpPr>
          <p:cNvPr id="241" name="Google Shape;241;p25"/>
          <p:cNvSpPr txBox="1">
            <a:spLocks noGrp="1"/>
          </p:cNvSpPr>
          <p:nvPr>
            <p:ph type="sldNum" sz="quarter" idx="12"/>
          </p:nvPr>
        </p:nvSpPr>
        <p:spPr>
          <a:xfrm>
            <a:off x="10047382" y="6356350"/>
            <a:ext cx="1306417" cy="365125"/>
          </a:xfrm>
          <a:prstGeom prst="rect">
            <a:avLst/>
          </a:prstGeom>
        </p:spPr>
        <p:txBody>
          <a:bodyPr spcFirstLastPara="1" lIns="91425" tIns="45700" rIns="91425" bIns="45700" anchorCtr="0">
            <a:normAutofit/>
          </a:bodyPr>
          <a:lstStyle/>
          <a:p>
            <a:pPr marL="0" lvl="0" indent="0" rtl="0">
              <a:spcBef>
                <a:spcPts val="0"/>
              </a:spcBef>
              <a:spcAft>
                <a:spcPts val="600"/>
              </a:spcAft>
              <a:buClr>
                <a:srgbClr val="000000"/>
              </a:buClr>
              <a:buFont typeface="Arial"/>
              <a:buNone/>
            </a:pPr>
            <a:fld id="{00000000-1234-1234-1234-123412341234}" type="slidenum">
              <a:rPr lang="en-US"/>
              <a:pPr marL="0" lvl="0" indent="0" rtl="0">
                <a:spcBef>
                  <a:spcPts val="0"/>
                </a:spcBef>
                <a:spcAft>
                  <a:spcPts val="600"/>
                </a:spcAft>
                <a:buClr>
                  <a:srgbClr val="000000"/>
                </a:buClr>
                <a:buFont typeface="Arial"/>
                <a:buNone/>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6"/>
          <p:cNvSpPr txBox="1">
            <a:spLocks noGrp="1"/>
          </p:cNvSpPr>
          <p:nvPr>
            <p:ph type="title"/>
          </p:nvPr>
        </p:nvSpPr>
        <p:spPr>
          <a:xfrm>
            <a:off x="631427" y="115580"/>
            <a:ext cx="11426708" cy="101758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Arial"/>
              <a:buNone/>
            </a:pPr>
            <a:r>
              <a:rPr lang="en-US" b="1" dirty="0">
                <a:latin typeface="Calibri"/>
                <a:cs typeface="Calibri"/>
              </a:rPr>
              <a:t>Search for reviews</a:t>
            </a:r>
            <a:endParaRPr b="1" dirty="0">
              <a:latin typeface="Calibri"/>
              <a:cs typeface="Calibri"/>
            </a:endParaRPr>
          </a:p>
        </p:txBody>
      </p:sp>
      <p:sp>
        <p:nvSpPr>
          <p:cNvPr id="250" name="Google Shape;250;p26"/>
          <p:cNvSpPr txBox="1">
            <a:spLocks noGrp="1"/>
          </p:cNvSpPr>
          <p:nvPr>
            <p:ph type="body" idx="1"/>
          </p:nvPr>
        </p:nvSpPr>
        <p:spPr>
          <a:xfrm>
            <a:off x="631426" y="1078216"/>
            <a:ext cx="5947173" cy="542418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sz="2800" b="1" dirty="0">
                <a:solidFill>
                  <a:schemeClr val="dk1"/>
                </a:solidFill>
              </a:rPr>
              <a:t>Resources to search </a:t>
            </a:r>
            <a:br>
              <a:rPr lang="en-US" sz="2800" b="1" dirty="0">
                <a:solidFill>
                  <a:schemeClr val="dk1"/>
                </a:solidFill>
              </a:rPr>
            </a:br>
            <a:endParaRPr dirty="0"/>
          </a:p>
          <a:p>
            <a:pPr marL="228600" lvl="0" indent="-228600" algn="l" rtl="0">
              <a:lnSpc>
                <a:spcPct val="90000"/>
              </a:lnSpc>
              <a:spcBef>
                <a:spcPts val="0"/>
              </a:spcBef>
              <a:spcAft>
                <a:spcPts val="0"/>
              </a:spcAft>
              <a:buClr>
                <a:schemeClr val="dk1"/>
              </a:buClr>
              <a:buSzPts val="3000"/>
              <a:buFont typeface="Arial"/>
              <a:buChar char="•"/>
            </a:pPr>
            <a:r>
              <a:rPr lang="en-US" sz="3000" dirty="0">
                <a:solidFill>
                  <a:schemeClr val="dk1"/>
                </a:solidFill>
              </a:rPr>
              <a:t>review databases</a:t>
            </a:r>
            <a:endParaRPr dirty="0"/>
          </a:p>
          <a:p>
            <a:pPr marL="685800" lvl="1" indent="-228600" algn="l" rtl="0">
              <a:lnSpc>
                <a:spcPct val="90000"/>
              </a:lnSpc>
              <a:spcBef>
                <a:spcPts val="0"/>
              </a:spcBef>
              <a:spcAft>
                <a:spcPts val="0"/>
              </a:spcAft>
              <a:buClr>
                <a:schemeClr val="dk1"/>
              </a:buClr>
              <a:buSzPts val="2800"/>
              <a:buFont typeface="Arial"/>
              <a:buChar char="•"/>
            </a:pPr>
            <a:r>
              <a:rPr lang="en-US" sz="2800" dirty="0">
                <a:solidFill>
                  <a:schemeClr val="dk1"/>
                </a:solidFill>
              </a:rPr>
              <a:t>Campbell Collaboration</a:t>
            </a:r>
            <a:endParaRPr dirty="0"/>
          </a:p>
          <a:p>
            <a:pPr marL="685800" lvl="1" indent="-228600" algn="l" rtl="0">
              <a:lnSpc>
                <a:spcPct val="90000"/>
              </a:lnSpc>
              <a:spcBef>
                <a:spcPts val="0"/>
              </a:spcBef>
              <a:spcAft>
                <a:spcPts val="0"/>
              </a:spcAft>
              <a:buClr>
                <a:schemeClr val="dk1"/>
              </a:buClr>
              <a:buSzPts val="2800"/>
              <a:buFont typeface="Arial"/>
              <a:buChar char="•"/>
            </a:pPr>
            <a:r>
              <a:rPr lang="en-US" sz="2800" dirty="0">
                <a:solidFill>
                  <a:schemeClr val="dk1"/>
                </a:solidFill>
              </a:rPr>
              <a:t>What works clearinghouse</a:t>
            </a:r>
            <a:endParaRPr dirty="0"/>
          </a:p>
          <a:p>
            <a:pPr marL="228600" lvl="0" indent="-228600" algn="l" rtl="0">
              <a:lnSpc>
                <a:spcPct val="90000"/>
              </a:lnSpc>
              <a:spcBef>
                <a:spcPts val="0"/>
              </a:spcBef>
              <a:spcAft>
                <a:spcPts val="0"/>
              </a:spcAft>
              <a:buClr>
                <a:schemeClr val="dk1"/>
              </a:buClr>
              <a:buSzPts val="2800"/>
              <a:buFont typeface="Arial"/>
              <a:buChar char="•"/>
            </a:pPr>
            <a:r>
              <a:rPr lang="en-US" dirty="0"/>
              <a:t>Protocol databases</a:t>
            </a:r>
          </a:p>
          <a:p>
            <a:pPr lvl="1">
              <a:spcBef>
                <a:spcPts val="0"/>
              </a:spcBef>
              <a:buClr>
                <a:schemeClr val="dk1"/>
              </a:buClr>
              <a:buSzPts val="2800"/>
              <a:buFont typeface="Arial"/>
              <a:buChar char="•"/>
            </a:pPr>
            <a:r>
              <a:rPr lang="en-US" dirty="0">
                <a:solidFill>
                  <a:schemeClr val="dk1"/>
                </a:solidFill>
              </a:rPr>
              <a:t>OSF</a:t>
            </a:r>
          </a:p>
          <a:p>
            <a:pPr lvl="1">
              <a:spcBef>
                <a:spcPts val="0"/>
              </a:spcBef>
              <a:buClr>
                <a:schemeClr val="dk1"/>
              </a:buClr>
              <a:buSzPts val="2800"/>
              <a:buFont typeface="Arial"/>
              <a:buChar char="•"/>
            </a:pPr>
            <a:r>
              <a:rPr lang="en-US" dirty="0">
                <a:solidFill>
                  <a:schemeClr val="dk1"/>
                </a:solidFill>
              </a:rPr>
              <a:t>Prospero</a:t>
            </a:r>
          </a:p>
          <a:p>
            <a:pPr lvl="1">
              <a:spcBef>
                <a:spcPts val="0"/>
              </a:spcBef>
              <a:buClr>
                <a:schemeClr val="dk1"/>
              </a:buClr>
              <a:buSzPts val="2800"/>
              <a:buFont typeface="Arial"/>
              <a:buChar char="•"/>
            </a:pPr>
            <a:r>
              <a:rPr lang="en-US" dirty="0">
                <a:solidFill>
                  <a:schemeClr val="dk1"/>
                </a:solidFill>
              </a:rPr>
              <a:t>Campbell Collaboration</a:t>
            </a:r>
            <a:endParaRPr dirty="0">
              <a:solidFill>
                <a:schemeClr val="dk1"/>
              </a:solidFill>
            </a:endParaRPr>
          </a:p>
          <a:p>
            <a:pPr marL="228600" lvl="0" indent="-228600" algn="l" rtl="0">
              <a:lnSpc>
                <a:spcPct val="90000"/>
              </a:lnSpc>
              <a:spcBef>
                <a:spcPts val="0"/>
              </a:spcBef>
              <a:spcAft>
                <a:spcPts val="0"/>
              </a:spcAft>
              <a:buClr>
                <a:schemeClr val="dk1"/>
              </a:buClr>
              <a:buSzPts val="3000"/>
              <a:buFont typeface="Arial"/>
              <a:buChar char="•"/>
            </a:pPr>
            <a:r>
              <a:rPr lang="en-US" sz="3000" dirty="0">
                <a:solidFill>
                  <a:schemeClr val="dk1"/>
                </a:solidFill>
              </a:rPr>
              <a:t>Subject specific</a:t>
            </a:r>
            <a:endParaRPr sz="3000" dirty="0">
              <a:solidFill>
                <a:schemeClr val="dk1"/>
              </a:solidFill>
            </a:endParaRPr>
          </a:p>
          <a:p>
            <a:pPr marL="685800" lvl="1" indent="-266700" algn="l" rtl="0">
              <a:lnSpc>
                <a:spcPct val="90000"/>
              </a:lnSpc>
              <a:spcBef>
                <a:spcPts val="0"/>
              </a:spcBef>
              <a:spcAft>
                <a:spcPts val="0"/>
              </a:spcAft>
              <a:buSzPts val="3000"/>
              <a:buChar char="•"/>
            </a:pPr>
            <a:r>
              <a:rPr lang="en-US" sz="3000" dirty="0"/>
              <a:t>Medline</a:t>
            </a:r>
            <a:endParaRPr dirty="0"/>
          </a:p>
          <a:p>
            <a:pPr marL="685800" lvl="1" indent="-228600" algn="l" rtl="0">
              <a:lnSpc>
                <a:spcPct val="90000"/>
              </a:lnSpc>
              <a:spcBef>
                <a:spcPts val="0"/>
              </a:spcBef>
              <a:spcAft>
                <a:spcPts val="0"/>
              </a:spcAft>
              <a:buClr>
                <a:schemeClr val="dk1"/>
              </a:buClr>
              <a:buSzPts val="2800"/>
              <a:buFont typeface="Arial"/>
              <a:buChar char="•"/>
            </a:pPr>
            <a:r>
              <a:rPr lang="en-US" sz="2800" dirty="0">
                <a:solidFill>
                  <a:schemeClr val="dk1"/>
                </a:solidFill>
              </a:rPr>
              <a:t>APA PsycINFO</a:t>
            </a:r>
            <a:endParaRPr sz="2600" dirty="0">
              <a:solidFill>
                <a:schemeClr val="dk1"/>
              </a:solidFill>
            </a:endParaRPr>
          </a:p>
          <a:p>
            <a:pPr marL="228600" lvl="0" indent="-228600" algn="l" rtl="0">
              <a:lnSpc>
                <a:spcPct val="90000"/>
              </a:lnSpc>
              <a:spcBef>
                <a:spcPts val="0"/>
              </a:spcBef>
              <a:spcAft>
                <a:spcPts val="0"/>
              </a:spcAft>
              <a:buClr>
                <a:schemeClr val="dk1"/>
              </a:buClr>
              <a:buSzPts val="3000"/>
              <a:buFont typeface="Arial"/>
              <a:buChar char="•"/>
            </a:pPr>
            <a:r>
              <a:rPr lang="en-US" sz="3000" dirty="0">
                <a:solidFill>
                  <a:schemeClr val="dk1"/>
                </a:solidFill>
              </a:rPr>
              <a:t>Dissertation and theses databases</a:t>
            </a:r>
            <a:endParaRPr dirty="0"/>
          </a:p>
        </p:txBody>
      </p:sp>
      <p:sp>
        <p:nvSpPr>
          <p:cNvPr id="251" name="Google Shape;251;p26"/>
          <p:cNvSpPr txBox="1">
            <a:spLocks noGrp="1"/>
          </p:cNvSpPr>
          <p:nvPr>
            <p:ph type="body" idx="2"/>
          </p:nvPr>
        </p:nvSpPr>
        <p:spPr>
          <a:xfrm>
            <a:off x="6887703" y="1342049"/>
            <a:ext cx="4588907" cy="4345325"/>
          </a:xfrm>
          <a:prstGeom prst="rect">
            <a:avLst/>
          </a:prstGeom>
          <a:gradFill>
            <a:gsLst>
              <a:gs pos="0">
                <a:srgbClr val="9AB4E6"/>
              </a:gs>
              <a:gs pos="50000">
                <a:srgbClr val="8DA8DB"/>
              </a:gs>
              <a:gs pos="100000">
                <a:srgbClr val="789CDB"/>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sz="2800" b="1" dirty="0">
                <a:solidFill>
                  <a:schemeClr val="dk1"/>
                </a:solidFill>
                <a:latin typeface="Calibri"/>
                <a:ea typeface="Calibri"/>
                <a:cs typeface="Calibri"/>
                <a:sym typeface="Calibri"/>
              </a:rPr>
              <a:t>Overall tips</a:t>
            </a:r>
            <a:endParaRPr dirty="0"/>
          </a:p>
          <a:p>
            <a:pPr marL="228600" lvl="0" indent="-228600" algn="l" rtl="0">
              <a:lnSpc>
                <a:spcPct val="90000"/>
              </a:lnSpc>
              <a:spcBef>
                <a:spcPts val="0"/>
              </a:spcBef>
              <a:spcAft>
                <a:spcPts val="0"/>
              </a:spcAft>
              <a:buClr>
                <a:schemeClr val="dk1"/>
              </a:buClr>
              <a:buSzPts val="3000"/>
              <a:buFont typeface="Arial"/>
              <a:buChar char="•"/>
            </a:pPr>
            <a:r>
              <a:rPr lang="en-US" sz="3000" dirty="0">
                <a:solidFill>
                  <a:schemeClr val="dk1"/>
                </a:solidFill>
                <a:latin typeface="Calibri"/>
                <a:ea typeface="Calibri"/>
                <a:cs typeface="Calibri"/>
                <a:sym typeface="Calibri"/>
              </a:rPr>
              <a:t>Keep the terms very broad</a:t>
            </a:r>
            <a:endParaRPr dirty="0"/>
          </a:p>
          <a:p>
            <a:pPr marL="228600" lvl="0" indent="-228600" algn="l" rtl="0">
              <a:lnSpc>
                <a:spcPct val="90000"/>
              </a:lnSpc>
              <a:spcBef>
                <a:spcPts val="0"/>
              </a:spcBef>
              <a:spcAft>
                <a:spcPts val="0"/>
              </a:spcAft>
              <a:buClr>
                <a:schemeClr val="dk1"/>
              </a:buClr>
              <a:buSzPts val="3000"/>
              <a:buFont typeface="Arial"/>
              <a:buChar char="•"/>
            </a:pPr>
            <a:r>
              <a:rPr lang="en-US" sz="3000" dirty="0">
                <a:solidFill>
                  <a:schemeClr val="dk1"/>
                </a:solidFill>
                <a:latin typeface="Calibri"/>
                <a:ea typeface="Calibri"/>
                <a:cs typeface="Calibri"/>
                <a:sym typeface="Calibri"/>
              </a:rPr>
              <a:t>Looking at much smaller group of articles</a:t>
            </a:r>
            <a:endParaRPr dirty="0"/>
          </a:p>
          <a:p>
            <a:pPr marL="228600" lvl="0" indent="-228600" algn="l" rtl="0">
              <a:lnSpc>
                <a:spcPct val="90000"/>
              </a:lnSpc>
              <a:spcBef>
                <a:spcPts val="0"/>
              </a:spcBef>
              <a:spcAft>
                <a:spcPts val="0"/>
              </a:spcAft>
              <a:buClr>
                <a:schemeClr val="dk1"/>
              </a:buClr>
              <a:buSzPts val="3000"/>
              <a:buFont typeface="Arial"/>
              <a:buChar char="•"/>
            </a:pPr>
            <a:r>
              <a:rPr lang="en-US" sz="3000" dirty="0">
                <a:solidFill>
                  <a:schemeClr val="dk1"/>
                </a:solidFill>
                <a:latin typeface="Calibri"/>
                <a:ea typeface="Calibri"/>
                <a:cs typeface="Calibri"/>
                <a:sym typeface="Calibri"/>
              </a:rPr>
              <a:t>Looking for anything related</a:t>
            </a:r>
            <a:endParaRPr dirty="0"/>
          </a:p>
          <a:p>
            <a:pPr marL="228600" lvl="0" indent="-228600" algn="l" rtl="0">
              <a:lnSpc>
                <a:spcPct val="90000"/>
              </a:lnSpc>
              <a:spcBef>
                <a:spcPts val="0"/>
              </a:spcBef>
              <a:spcAft>
                <a:spcPts val="0"/>
              </a:spcAft>
              <a:buClr>
                <a:schemeClr val="dk1"/>
              </a:buClr>
              <a:buSzPts val="3000"/>
              <a:buFont typeface="Arial"/>
              <a:buChar char="•"/>
            </a:pPr>
            <a:r>
              <a:rPr lang="en-US" sz="3000" dirty="0">
                <a:solidFill>
                  <a:schemeClr val="dk1"/>
                </a:solidFill>
                <a:latin typeface="Calibri"/>
                <a:ea typeface="Calibri"/>
                <a:cs typeface="Calibri"/>
                <a:sym typeface="Calibri"/>
              </a:rPr>
              <a:t>Difficulty- may not be named a systematic review by the authors</a:t>
            </a:r>
            <a:endParaRPr sz="3000" dirty="0">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7"/>
          <p:cNvSpPr txBox="1">
            <a:spLocks noGrp="1"/>
          </p:cNvSpPr>
          <p:nvPr>
            <p:ph type="title"/>
          </p:nvPr>
        </p:nvSpPr>
        <p:spPr>
          <a:xfrm>
            <a:off x="619897" y="125413"/>
            <a:ext cx="11495903" cy="101758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Arial"/>
              <a:buNone/>
            </a:pPr>
            <a:r>
              <a:rPr lang="en-US" b="1" dirty="0">
                <a:latin typeface="Calibri"/>
                <a:cs typeface="Calibri"/>
              </a:rPr>
              <a:t>Create table of the reviews</a:t>
            </a:r>
            <a:endParaRPr b="1" dirty="0">
              <a:latin typeface="Calibri"/>
              <a:cs typeface="Calibri"/>
            </a:endParaRPr>
          </a:p>
        </p:txBody>
      </p:sp>
      <p:graphicFrame>
        <p:nvGraphicFramePr>
          <p:cNvPr id="258" name="Google Shape;258;p27"/>
          <p:cNvGraphicFramePr/>
          <p:nvPr>
            <p:extLst>
              <p:ext uri="{D42A27DB-BD31-4B8C-83A1-F6EECF244321}">
                <p14:modId xmlns:p14="http://schemas.microsoft.com/office/powerpoint/2010/main" val="3632368533"/>
              </p:ext>
            </p:extLst>
          </p:nvPr>
        </p:nvGraphicFramePr>
        <p:xfrm>
          <a:off x="166071" y="1511536"/>
          <a:ext cx="11742850" cy="4924405"/>
        </p:xfrm>
        <a:graphic>
          <a:graphicData uri="http://schemas.openxmlformats.org/drawingml/2006/table">
            <a:tbl>
              <a:tblPr firstRow="1" bandRow="1">
                <a:noFill/>
              </a:tblPr>
              <a:tblGrid>
                <a:gridCol w="1648875">
                  <a:extLst>
                    <a:ext uri="{9D8B030D-6E8A-4147-A177-3AD203B41FA5}">
                      <a16:colId xmlns:a16="http://schemas.microsoft.com/office/drawing/2014/main" val="20000"/>
                    </a:ext>
                  </a:extLst>
                </a:gridCol>
                <a:gridCol w="3142725">
                  <a:extLst>
                    <a:ext uri="{9D8B030D-6E8A-4147-A177-3AD203B41FA5}">
                      <a16:colId xmlns:a16="http://schemas.microsoft.com/office/drawing/2014/main" val="20001"/>
                    </a:ext>
                  </a:extLst>
                </a:gridCol>
                <a:gridCol w="3239275">
                  <a:extLst>
                    <a:ext uri="{9D8B030D-6E8A-4147-A177-3AD203B41FA5}">
                      <a16:colId xmlns:a16="http://schemas.microsoft.com/office/drawing/2014/main" val="20002"/>
                    </a:ext>
                  </a:extLst>
                </a:gridCol>
                <a:gridCol w="3711975">
                  <a:extLst>
                    <a:ext uri="{9D8B030D-6E8A-4147-A177-3AD203B41FA5}">
                      <a16:colId xmlns:a16="http://schemas.microsoft.com/office/drawing/2014/main" val="20003"/>
                    </a:ext>
                  </a:extLst>
                </a:gridCol>
              </a:tblGrid>
              <a:tr h="346800">
                <a:tc>
                  <a:txBody>
                    <a:bodyPr/>
                    <a:lstStyle/>
                    <a:p>
                      <a:pPr marL="0" marR="0" lvl="0" indent="0" algn="l" rtl="0">
                        <a:spcBef>
                          <a:spcPts val="0"/>
                        </a:spcBef>
                        <a:spcAft>
                          <a:spcPts val="0"/>
                        </a:spcAft>
                        <a:buNone/>
                      </a:pPr>
                      <a:r>
                        <a:rPr lang="en-US" sz="1800" b="1"/>
                        <a:t>Article</a:t>
                      </a:r>
                      <a:endParaRPr sz="1800" b="1"/>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800" b="1"/>
                        <a:t>#1</a:t>
                      </a:r>
                      <a:endParaRPr sz="1800" b="1"/>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800" b="1"/>
                        <a:t>#2</a:t>
                      </a:r>
                      <a:endParaRPr sz="1800" b="1"/>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800" b="1"/>
                        <a:t>#3</a:t>
                      </a:r>
                      <a:endParaRPr sz="1800" b="1"/>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46800">
                <a:tc>
                  <a:txBody>
                    <a:bodyPr/>
                    <a:lstStyle/>
                    <a:p>
                      <a:pPr marL="0" marR="0" lvl="0" indent="0" algn="l" rtl="0">
                        <a:spcBef>
                          <a:spcPts val="0"/>
                        </a:spcBef>
                        <a:spcAft>
                          <a:spcPts val="0"/>
                        </a:spcAft>
                        <a:buNone/>
                      </a:pPr>
                      <a:r>
                        <a:rPr lang="en-US" sz="1800" b="1"/>
                        <a:t>Review type</a:t>
                      </a:r>
                      <a:endParaRPr sz="1800" b="1"/>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r>
                        <a:rPr lang="en-US" sz="1800" b="1" i="1"/>
                        <a:t>Narrative review</a:t>
                      </a:r>
                      <a:endParaRPr sz="1800" b="1" i="1"/>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r>
                        <a:rPr lang="en-US" sz="1800" b="1" i="1" dirty="0"/>
                        <a:t>Scoping review</a:t>
                      </a:r>
                      <a:endParaRPr sz="1800" b="1" i="1" dirty="0"/>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r>
                        <a:rPr lang="en-US" sz="1800" b="1" i="1" dirty="0"/>
                        <a:t>Systematic review</a:t>
                      </a:r>
                      <a:endParaRPr sz="1800" b="1" i="1" dirty="0"/>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1226450">
                <a:tc>
                  <a:txBody>
                    <a:bodyPr/>
                    <a:lstStyle/>
                    <a:p>
                      <a:pPr marL="0" marR="0" lvl="0" indent="0" algn="l" rtl="0">
                        <a:spcBef>
                          <a:spcPts val="0"/>
                        </a:spcBef>
                        <a:spcAft>
                          <a:spcPts val="0"/>
                        </a:spcAft>
                        <a:buNone/>
                      </a:pPr>
                      <a:r>
                        <a:rPr lang="en-US" sz="1800" b="1"/>
                        <a:t>question</a:t>
                      </a:r>
                      <a:endParaRPr sz="1800" b="1"/>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800" dirty="0"/>
                        <a:t>Review on the association of time spent in the library and academic success for college students</a:t>
                      </a:r>
                      <a:endParaRPr sz="1800" dirty="0"/>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800" dirty="0"/>
                        <a:t>What are the academic outcomes for graduate students who attend library workshops?</a:t>
                      </a:r>
                      <a:endParaRPr sz="1800" dirty="0"/>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800" dirty="0"/>
                        <a:t>What is the effectiveness of librarian led interventions to improve writing assignments for undergraduate students?</a:t>
                      </a:r>
                      <a:endParaRPr sz="1800" dirty="0"/>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968025">
                <a:tc>
                  <a:txBody>
                    <a:bodyPr/>
                    <a:lstStyle/>
                    <a:p>
                      <a:pPr marL="0" marR="0" lvl="0" indent="0" algn="l" rtl="0">
                        <a:spcBef>
                          <a:spcPts val="0"/>
                        </a:spcBef>
                        <a:spcAft>
                          <a:spcPts val="0"/>
                        </a:spcAft>
                        <a:buNone/>
                      </a:pPr>
                      <a:r>
                        <a:rPr lang="en-US" sz="1800" b="1"/>
                        <a:t>search</a:t>
                      </a:r>
                      <a:endParaRPr sz="1800" b="1"/>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r>
                        <a:rPr lang="en-US" sz="1600" dirty="0"/>
                        <a:t>(</a:t>
                      </a:r>
                      <a:r>
                        <a:rPr lang="en-US" sz="1600" u="none" strike="noStrike" cap="none" dirty="0"/>
                        <a:t>2010-2022</a:t>
                      </a:r>
                      <a:r>
                        <a:rPr lang="en-US" sz="1600" dirty="0"/>
                        <a:t>) </a:t>
                      </a:r>
                      <a:r>
                        <a:rPr lang="en-US" sz="1600" u="none" strike="noStrike" cap="none" dirty="0"/>
                        <a:t> </a:t>
                      </a:r>
                      <a:r>
                        <a:rPr lang="en-US" sz="1800" dirty="0"/>
                        <a:t>ERIC, Education Full Text,  Academic Ultimate, Web of science</a:t>
                      </a:r>
                      <a:endParaRPr sz="1800" dirty="0"/>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r>
                        <a:rPr lang="en-US" sz="1800" dirty="0"/>
                        <a:t>(2002-2021) ERIC, Education Full Text,  Google Scholar, LISTA, LISA</a:t>
                      </a:r>
                      <a:endParaRPr sz="1800" dirty="0"/>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r>
                        <a:rPr lang="en-US" sz="1800" dirty="0"/>
                        <a:t>(2002-2018) ERIC, Education Full Text,  Google Scholar, LISTA, LISA, Scopus</a:t>
                      </a:r>
                      <a:endParaRPr sz="1800" dirty="0"/>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606900">
                <a:tc>
                  <a:txBody>
                    <a:bodyPr/>
                    <a:lstStyle/>
                    <a:p>
                      <a:pPr marL="0" marR="0" lvl="0" indent="0" algn="l" rtl="0">
                        <a:spcBef>
                          <a:spcPts val="0"/>
                        </a:spcBef>
                        <a:spcAft>
                          <a:spcPts val="0"/>
                        </a:spcAft>
                        <a:buNone/>
                      </a:pPr>
                      <a:r>
                        <a:rPr lang="en-US" sz="1800" b="1"/>
                        <a:t>Population</a:t>
                      </a:r>
                      <a:endParaRPr/>
                    </a:p>
                    <a:p>
                      <a:pPr marL="0" marR="0" lvl="0" indent="0" algn="l" rtl="0">
                        <a:spcBef>
                          <a:spcPts val="0"/>
                        </a:spcBef>
                        <a:spcAft>
                          <a:spcPts val="0"/>
                        </a:spcAft>
                        <a:buNone/>
                      </a:pPr>
                      <a:endParaRPr sz="1800" b="1"/>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college students</a:t>
                      </a:r>
                      <a:endParaRPr sz="1800"/>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800" dirty="0"/>
                        <a:t>Graduate students</a:t>
                      </a:r>
                      <a:endParaRPr sz="1800" dirty="0"/>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800" dirty="0"/>
                        <a:t>undergraduate</a:t>
                      </a:r>
                      <a:endParaRPr sz="1800" dirty="0"/>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679150">
                <a:tc>
                  <a:txBody>
                    <a:bodyPr/>
                    <a:lstStyle/>
                    <a:p>
                      <a:pPr marL="0" marR="0" lvl="0" indent="0" algn="l" rtl="0">
                        <a:spcBef>
                          <a:spcPts val="0"/>
                        </a:spcBef>
                        <a:spcAft>
                          <a:spcPts val="0"/>
                        </a:spcAft>
                        <a:buNone/>
                      </a:pPr>
                      <a:r>
                        <a:rPr lang="en-US" sz="1800" b="1"/>
                        <a:t>Interventions or factors</a:t>
                      </a:r>
                      <a:endParaRPr sz="1800" b="1"/>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CECEC"/>
                    </a:solidFill>
                  </a:tcPr>
                </a:tc>
                <a:tc>
                  <a:txBody>
                    <a:bodyPr/>
                    <a:lstStyle/>
                    <a:p>
                      <a:pPr marL="0" marR="0" lvl="0" indent="0" algn="l" rtl="0">
                        <a:spcBef>
                          <a:spcPts val="0"/>
                        </a:spcBef>
                        <a:spcAft>
                          <a:spcPts val="0"/>
                        </a:spcAft>
                        <a:buNone/>
                      </a:pPr>
                      <a:r>
                        <a:rPr lang="en-US" sz="1800"/>
                        <a:t>time spent in library</a:t>
                      </a:r>
                      <a:endParaRPr sz="1800"/>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CECEC"/>
                    </a:solidFill>
                  </a:tcPr>
                </a:tc>
                <a:tc>
                  <a:txBody>
                    <a:bodyPr/>
                    <a:lstStyle/>
                    <a:p>
                      <a:pPr marL="0" marR="0" lvl="0" indent="0" algn="l" rtl="0">
                        <a:spcBef>
                          <a:spcPts val="0"/>
                        </a:spcBef>
                        <a:spcAft>
                          <a:spcPts val="0"/>
                        </a:spcAft>
                        <a:buNone/>
                      </a:pPr>
                      <a:r>
                        <a:rPr lang="en-US" sz="1800" dirty="0"/>
                        <a:t>Library workshops</a:t>
                      </a:r>
                      <a:endParaRPr sz="1800" dirty="0"/>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CECEC"/>
                    </a:solidFill>
                  </a:tcPr>
                </a:tc>
                <a:tc>
                  <a:txBody>
                    <a:bodyPr/>
                    <a:lstStyle/>
                    <a:p>
                      <a:pPr marL="0" marR="0" lvl="0" indent="0" algn="l" rtl="0">
                        <a:spcBef>
                          <a:spcPts val="0"/>
                        </a:spcBef>
                        <a:spcAft>
                          <a:spcPts val="0"/>
                        </a:spcAft>
                        <a:buNone/>
                      </a:pPr>
                      <a:r>
                        <a:rPr lang="en-US" sz="1800" dirty="0"/>
                        <a:t>librarian presentation</a:t>
                      </a:r>
                      <a:endParaRPr sz="1800" dirty="0"/>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CECEC"/>
                    </a:solidFill>
                  </a:tcPr>
                </a:tc>
                <a:extLst>
                  <a:ext uri="{0D108BD9-81ED-4DB2-BD59-A6C34878D82A}">
                    <a16:rowId xmlns:a16="http://schemas.microsoft.com/office/drawing/2014/main" val="10005"/>
                  </a:ext>
                </a:extLst>
              </a:tr>
              <a:tr h="679150">
                <a:tc>
                  <a:txBody>
                    <a:bodyPr/>
                    <a:lstStyle/>
                    <a:p>
                      <a:pPr marL="0" marR="0" lvl="0" indent="0" algn="l" rtl="0">
                        <a:spcBef>
                          <a:spcPts val="0"/>
                        </a:spcBef>
                        <a:spcAft>
                          <a:spcPts val="0"/>
                        </a:spcAft>
                        <a:buNone/>
                      </a:pPr>
                      <a:r>
                        <a:rPr lang="en-US" sz="1800" b="1"/>
                        <a:t>Outcomes</a:t>
                      </a:r>
                      <a:endParaRPr sz="1800" b="1"/>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800" dirty="0"/>
                        <a:t>Academic success</a:t>
                      </a:r>
                      <a:endParaRPr sz="1800" dirty="0"/>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academic outcomes</a:t>
                      </a:r>
                      <a:endParaRPr sz="1800"/>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800" dirty="0"/>
                        <a:t>Quality of writing assignment</a:t>
                      </a:r>
                      <a:endParaRPr sz="1800" dirty="0"/>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259" name="Google Shape;259;p27" descr="Sticky note PNG"/>
          <p:cNvPicPr preferRelativeResize="0"/>
          <p:nvPr/>
        </p:nvPicPr>
        <p:blipFill rotWithShape="1">
          <a:blip r:embed="rId3">
            <a:alphaModFix/>
          </a:blip>
          <a:srcRect/>
          <a:stretch/>
        </p:blipFill>
        <p:spPr>
          <a:xfrm>
            <a:off x="8576800" y="-100725"/>
            <a:ext cx="3615200" cy="1523901"/>
          </a:xfrm>
          <a:prstGeom prst="rect">
            <a:avLst/>
          </a:prstGeom>
          <a:noFill/>
          <a:ln>
            <a:noFill/>
          </a:ln>
        </p:spPr>
      </p:pic>
      <p:sp>
        <p:nvSpPr>
          <p:cNvPr id="260" name="Google Shape;260;p27"/>
          <p:cNvSpPr txBox="1"/>
          <p:nvPr/>
        </p:nvSpPr>
        <p:spPr>
          <a:xfrm rot="-206768">
            <a:off x="8712124" y="105984"/>
            <a:ext cx="3318901" cy="12631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b="1" i="1" dirty="0">
                <a:solidFill>
                  <a:schemeClr val="dk1"/>
                </a:solidFill>
                <a:latin typeface="Times New Roman"/>
                <a:ea typeface="Times New Roman"/>
                <a:cs typeface="Times New Roman"/>
                <a:sym typeface="Times New Roman"/>
              </a:rPr>
              <a:t>When</a:t>
            </a:r>
            <a:r>
              <a:rPr lang="en-US" sz="1700" dirty="0">
                <a:solidFill>
                  <a:schemeClr val="dk1"/>
                </a:solidFill>
                <a:latin typeface="Times New Roman"/>
                <a:ea typeface="Times New Roman"/>
                <a:cs typeface="Times New Roman"/>
                <a:sym typeface="Times New Roman"/>
              </a:rPr>
              <a:t> first evaluating the reviews, just look at scope </a:t>
            </a:r>
            <a:r>
              <a:rPr lang="en-US" sz="1700" b="1" i="1" dirty="0">
                <a:solidFill>
                  <a:schemeClr val="dk1"/>
                </a:solidFill>
                <a:latin typeface="Times New Roman"/>
                <a:ea typeface="Times New Roman"/>
                <a:cs typeface="Times New Roman"/>
                <a:sym typeface="Times New Roman"/>
              </a:rPr>
              <a:t>Then</a:t>
            </a:r>
            <a:r>
              <a:rPr lang="en-US" sz="1700" dirty="0">
                <a:solidFill>
                  <a:schemeClr val="dk1"/>
                </a:solidFill>
                <a:latin typeface="Times New Roman"/>
                <a:ea typeface="Times New Roman"/>
                <a:cs typeface="Times New Roman"/>
                <a:sym typeface="Times New Roman"/>
              </a:rPr>
              <a:t> expand to appraise the quality after scope of review is finalized.</a:t>
            </a:r>
            <a:endParaRPr sz="17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8"/>
          <p:cNvSpPr txBox="1">
            <a:spLocks noGrp="1"/>
          </p:cNvSpPr>
          <p:nvPr>
            <p:ph type="title"/>
          </p:nvPr>
        </p:nvSpPr>
        <p:spPr>
          <a:xfrm>
            <a:off x="188097" y="77580"/>
            <a:ext cx="11495903" cy="101758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Arial"/>
              <a:buNone/>
            </a:pPr>
            <a:r>
              <a:rPr lang="en-US" b="1" dirty="0">
                <a:latin typeface="Arial" panose="020B0604020202020204" pitchFamily="34" charset="0"/>
              </a:rPr>
              <a:t>Table on differences with proposed review</a:t>
            </a:r>
            <a:endParaRPr b="1" dirty="0">
              <a:latin typeface="Arial" panose="020B0604020202020204" pitchFamily="34" charset="0"/>
            </a:endParaRPr>
          </a:p>
        </p:txBody>
      </p:sp>
      <p:pic>
        <p:nvPicPr>
          <p:cNvPr id="266" name="Google Shape;266;p28" descr="Examples of existing reviews in the area of routine antenatal care for healthy women and babies."/>
          <p:cNvPicPr preferRelativeResize="0">
            <a:picLocks noGrp="1"/>
          </p:cNvPicPr>
          <p:nvPr>
            <p:ph type="body" idx="1"/>
          </p:nvPr>
        </p:nvPicPr>
        <p:blipFill rotWithShape="1">
          <a:blip r:embed="rId3">
            <a:alphaModFix/>
          </a:blip>
          <a:srcRect/>
          <a:stretch/>
        </p:blipFill>
        <p:spPr>
          <a:xfrm>
            <a:off x="1854200" y="1095168"/>
            <a:ext cx="8698006" cy="553684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70"/>
        <p:cNvGrpSpPr/>
        <p:nvPr/>
      </p:nvGrpSpPr>
      <p:grpSpPr>
        <a:xfrm>
          <a:off x="0" y="0"/>
          <a:ext cx="0" cy="0"/>
          <a:chOff x="0" y="0"/>
          <a:chExt cx="0" cy="0"/>
        </a:xfrm>
      </p:grpSpPr>
      <p:sp useBgFill="1">
        <p:nvSpPr>
          <p:cNvPr id="380" name="Rectangle 37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Rectangle 38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Google Shape;371;p33"/>
          <p:cNvSpPr txBox="1">
            <a:spLocks noGrp="1"/>
          </p:cNvSpPr>
          <p:nvPr>
            <p:ph type="title"/>
          </p:nvPr>
        </p:nvSpPr>
        <p:spPr>
          <a:xfrm>
            <a:off x="174019" y="270960"/>
            <a:ext cx="6165116" cy="1297115"/>
          </a:xfrm>
          <a:prstGeom prst="rect">
            <a:avLst/>
          </a:prstGeom>
        </p:spPr>
        <p:txBody>
          <a:bodyPr spcFirstLastPara="1" vert="horz" lIns="91440" tIns="45720" rIns="91440" bIns="45720" rtlCol="0" anchor="t" anchorCtr="0">
            <a:normAutofit/>
          </a:bodyPr>
          <a:lstStyle/>
          <a:p>
            <a:pPr marL="0" lvl="0" indent="0">
              <a:spcAft>
                <a:spcPts val="0"/>
              </a:spcAft>
            </a:pPr>
            <a:r>
              <a:rPr lang="en-US" sz="4400" b="1" dirty="0">
                <a:latin typeface="Calibri"/>
                <a:cs typeface="Calibri"/>
              </a:rPr>
              <a:t>Step</a:t>
            </a:r>
            <a:r>
              <a:rPr lang="en-US" sz="4000" kern="1200" dirty="0">
                <a:latin typeface="+mj-lt"/>
                <a:ea typeface="+mj-ea"/>
                <a:cs typeface="+mj-cs"/>
              </a:rPr>
              <a:t> </a:t>
            </a:r>
            <a:r>
              <a:rPr lang="en-US" sz="4400" b="1" dirty="0">
                <a:latin typeface="Calibri"/>
                <a:cs typeface="Calibri"/>
              </a:rPr>
              <a:t>4: scoping search</a:t>
            </a:r>
          </a:p>
        </p:txBody>
      </p:sp>
      <p:sp>
        <p:nvSpPr>
          <p:cNvPr id="372" name="Google Shape;372;p33"/>
          <p:cNvSpPr txBox="1">
            <a:spLocks noGrp="1"/>
          </p:cNvSpPr>
          <p:nvPr>
            <p:ph type="body" idx="1"/>
          </p:nvPr>
        </p:nvSpPr>
        <p:spPr>
          <a:xfrm>
            <a:off x="607249" y="1839034"/>
            <a:ext cx="8308151" cy="2821866"/>
          </a:xfrm>
          <a:prstGeom prst="rect">
            <a:avLst/>
          </a:prstGeom>
        </p:spPr>
        <p:txBody>
          <a:bodyPr spcFirstLastPara="1" vert="horz" lIns="91440" tIns="45720" rIns="91440" bIns="45720" rtlCol="0" anchor="b" anchorCtr="0">
            <a:normAutofit/>
          </a:bodyPr>
          <a:lstStyle/>
          <a:p>
            <a:pPr marL="457200" indent="-457200">
              <a:spcBef>
                <a:spcPts val="0"/>
              </a:spcBef>
              <a:buClr>
                <a:schemeClr val="dk1"/>
              </a:buClr>
              <a:buSzPts val="3100"/>
              <a:buFont typeface="Wingdings" panose="05000000000000000000" pitchFamily="2" charset="2"/>
              <a:buChar char="§"/>
            </a:pPr>
            <a:r>
              <a:rPr lang="en-US" sz="3600" dirty="0">
                <a:solidFill>
                  <a:schemeClr val="dk1"/>
                </a:solidFill>
              </a:rPr>
              <a:t>Quick search to see what is out there </a:t>
            </a:r>
          </a:p>
          <a:p>
            <a:pPr marL="457200" indent="-457200">
              <a:spcBef>
                <a:spcPts val="0"/>
              </a:spcBef>
              <a:buClr>
                <a:schemeClr val="dk1"/>
              </a:buClr>
              <a:buSzPts val="3100"/>
              <a:buFont typeface="Wingdings" panose="05000000000000000000" pitchFamily="2" charset="2"/>
              <a:buChar char="§"/>
            </a:pPr>
            <a:r>
              <a:rPr lang="en-US" sz="3600" dirty="0">
                <a:solidFill>
                  <a:schemeClr val="dk1"/>
                </a:solidFill>
              </a:rPr>
              <a:t>First search in developing main search</a:t>
            </a:r>
          </a:p>
          <a:p>
            <a:pPr marL="457200" indent="-457200">
              <a:spcBef>
                <a:spcPts val="0"/>
              </a:spcBef>
              <a:buClr>
                <a:schemeClr val="dk1"/>
              </a:buClr>
              <a:buSzPts val="3100"/>
              <a:buFont typeface="Wingdings" panose="05000000000000000000" pitchFamily="2" charset="2"/>
              <a:buChar char="§"/>
            </a:pPr>
            <a:r>
              <a:rPr lang="en-US" sz="3600" dirty="0">
                <a:solidFill>
                  <a:schemeClr val="dk1"/>
                </a:solidFill>
              </a:rPr>
              <a:t>Start with most important database</a:t>
            </a:r>
          </a:p>
          <a:p>
            <a:pPr marL="457200" indent="-457200">
              <a:spcBef>
                <a:spcPts val="0"/>
              </a:spcBef>
              <a:buClr>
                <a:schemeClr val="dk1"/>
              </a:buClr>
              <a:buSzPts val="3100"/>
              <a:buFont typeface="Wingdings" panose="05000000000000000000" pitchFamily="2" charset="2"/>
              <a:buChar char="§"/>
            </a:pPr>
            <a:endParaRPr lang="en-US" sz="2400" dirty="0"/>
          </a:p>
          <a:p>
            <a:pPr marL="457200" indent="-457200">
              <a:spcBef>
                <a:spcPts val="0"/>
              </a:spcBef>
              <a:buClr>
                <a:schemeClr val="dk1"/>
              </a:buClr>
              <a:buSzPts val="3100"/>
              <a:buFont typeface="Wingdings" panose="05000000000000000000" pitchFamily="2" charset="2"/>
              <a:buChar char="§"/>
            </a:pPr>
            <a:endParaRPr lang="en-US" sz="2400" dirty="0"/>
          </a:p>
        </p:txBody>
      </p:sp>
      <p:grpSp>
        <p:nvGrpSpPr>
          <p:cNvPr id="384" name="Group 38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385" name="Freeform: Shape 38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6" name="Freeform: Shape 38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Freeform: Shape 38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3" name="Google Shape;373;p33"/>
          <p:cNvSpPr txBox="1">
            <a:spLocks noGrp="1"/>
          </p:cNvSpPr>
          <p:nvPr>
            <p:ph type="sldNum" idx="12"/>
          </p:nvPr>
        </p:nvSpPr>
        <p:spPr>
          <a:xfrm>
            <a:off x="8610600" y="6356350"/>
            <a:ext cx="27432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Clr>
                <a:srgbClr val="000000"/>
              </a:buClr>
              <a:buFont typeface="Arial"/>
              <a:buNone/>
            </a:pPr>
            <a:fld id="{00000000-1234-1234-1234-123412341234}" type="slidenum">
              <a:rPr lang="en-US"/>
              <a:pPr lvl="0" indent="0">
                <a:spcBef>
                  <a:spcPts val="0"/>
                </a:spcBef>
                <a:spcAft>
                  <a:spcPts val="600"/>
                </a:spcAft>
                <a:buClr>
                  <a:srgbClr val="000000"/>
                </a:buClr>
                <a:buFont typeface="Arial"/>
                <a:buNone/>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80" name="Google Shape;380;p34"/>
          <p:cNvSpPr txBox="1">
            <a:spLocks noGrp="1"/>
          </p:cNvSpPr>
          <p:nvPr>
            <p:ph type="title"/>
          </p:nvPr>
        </p:nvSpPr>
        <p:spPr>
          <a:xfrm>
            <a:off x="342900" y="219076"/>
            <a:ext cx="5829300" cy="12906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Arial"/>
              <a:buNone/>
            </a:pPr>
            <a:r>
              <a:rPr lang="en-US" sz="4000" b="1" dirty="0">
                <a:latin typeface="Calibri"/>
                <a:cs typeface="Calibri"/>
              </a:rPr>
              <a:t>Start with a Venn diagram</a:t>
            </a:r>
            <a:endParaRPr sz="4000" b="1" dirty="0">
              <a:latin typeface="Calibri"/>
              <a:cs typeface="Calibri"/>
            </a:endParaRPr>
          </a:p>
        </p:txBody>
      </p:sp>
      <p:graphicFrame>
        <p:nvGraphicFramePr>
          <p:cNvPr id="5" name="Content Placeholder 4" descr="Venn diagram with 3 overlapping circles. The circles are labeled: population, type of study and intervention/exposure">
            <a:extLst>
              <a:ext uri="{FF2B5EF4-FFF2-40B4-BE49-F238E27FC236}">
                <a16:creationId xmlns:a16="http://schemas.microsoft.com/office/drawing/2014/main" id="{B999AE86-9264-9AE2-BBE9-99A819E8C3FC}"/>
              </a:ext>
            </a:extLst>
          </p:cNvPr>
          <p:cNvGraphicFramePr>
            <a:graphicFrameLocks noGrp="1"/>
          </p:cNvGraphicFramePr>
          <p:nvPr>
            <p:ph sz="half" idx="1"/>
            <p:extLst>
              <p:ext uri="{D42A27DB-BD31-4B8C-83A1-F6EECF244321}">
                <p14:modId xmlns:p14="http://schemas.microsoft.com/office/powerpoint/2010/main" val="2569257237"/>
              </p:ext>
            </p:extLst>
          </p:nvPr>
        </p:nvGraphicFramePr>
        <p:xfrm>
          <a:off x="482599" y="1825625"/>
          <a:ext cx="5501951" cy="466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ontent Placeholder 1">
            <a:extLst>
              <a:ext uri="{FF2B5EF4-FFF2-40B4-BE49-F238E27FC236}">
                <a16:creationId xmlns:a16="http://schemas.microsoft.com/office/drawing/2014/main" id="{BA8C7A68-6735-97FD-1C92-EFD37FD0753F}"/>
              </a:ext>
            </a:extLst>
          </p:cNvPr>
          <p:cNvSpPr>
            <a:spLocks noGrp="1"/>
          </p:cNvSpPr>
          <p:nvPr>
            <p:ph sz="half" idx="2"/>
          </p:nvPr>
        </p:nvSpPr>
        <p:spPr>
          <a:xfrm>
            <a:off x="6207452" y="1762920"/>
            <a:ext cx="5181600" cy="4351338"/>
          </a:xfrm>
        </p:spPr>
        <p:txBody>
          <a:bodyPr>
            <a:normAutofit lnSpcReduction="10000"/>
          </a:bodyPr>
          <a:lstStyle/>
          <a:p>
            <a:pPr marL="895350" lvl="1" indent="-457200">
              <a:spcBef>
                <a:spcPts val="0"/>
              </a:spcBef>
              <a:buClr>
                <a:schemeClr val="dk1"/>
              </a:buClr>
              <a:buSzPts val="3100"/>
            </a:pPr>
            <a:r>
              <a:rPr lang="en-US" sz="3100" dirty="0">
                <a:solidFill>
                  <a:schemeClr val="dk1"/>
                </a:solidFill>
              </a:rPr>
              <a:t>Creating a Venn Diagram </a:t>
            </a:r>
            <a:br>
              <a:rPr lang="en-US" sz="3100" dirty="0">
                <a:solidFill>
                  <a:schemeClr val="dk1"/>
                </a:solidFill>
              </a:rPr>
            </a:br>
            <a:endParaRPr lang="en-US" sz="3100" dirty="0">
              <a:solidFill>
                <a:schemeClr val="dk1"/>
              </a:solidFill>
            </a:endParaRPr>
          </a:p>
          <a:p>
            <a:pPr marL="895350" lvl="1" indent="-457200">
              <a:spcBef>
                <a:spcPts val="0"/>
              </a:spcBef>
              <a:buClr>
                <a:schemeClr val="dk1"/>
              </a:buClr>
              <a:buSzPts val="3100"/>
            </a:pPr>
            <a:r>
              <a:rPr lang="en-US" sz="3100" dirty="0">
                <a:solidFill>
                  <a:schemeClr val="dk1"/>
                </a:solidFill>
              </a:rPr>
              <a:t>Helps to establish main criteria of search</a:t>
            </a:r>
            <a:br>
              <a:rPr lang="en-US" sz="3100" dirty="0">
                <a:solidFill>
                  <a:schemeClr val="dk1"/>
                </a:solidFill>
              </a:rPr>
            </a:br>
            <a:endParaRPr lang="en-US" sz="3100" dirty="0">
              <a:solidFill>
                <a:schemeClr val="dk1"/>
              </a:solidFill>
            </a:endParaRPr>
          </a:p>
          <a:p>
            <a:pPr marL="895350" lvl="1" indent="-457200">
              <a:spcBef>
                <a:spcPts val="0"/>
              </a:spcBef>
              <a:buClr>
                <a:schemeClr val="dk1"/>
              </a:buClr>
              <a:buSzPts val="3100"/>
            </a:pPr>
            <a:r>
              <a:rPr lang="en-US" sz="3100" dirty="0">
                <a:solidFill>
                  <a:schemeClr val="dk1"/>
                </a:solidFill>
              </a:rPr>
              <a:t>Aids in clients’ understanding of how things will be combined.</a:t>
            </a:r>
            <a:br>
              <a:rPr lang="en-US" sz="3100" dirty="0">
                <a:solidFill>
                  <a:schemeClr val="dk1"/>
                </a:solidFill>
              </a:rPr>
            </a:br>
            <a:endParaRPr lang="en-US" sz="3100" dirty="0">
              <a:solidFill>
                <a:schemeClr val="dk1"/>
              </a:solidFill>
            </a:endParaRPr>
          </a:p>
          <a:p>
            <a:pPr marL="895350" lvl="1" indent="-457200">
              <a:spcBef>
                <a:spcPts val="0"/>
              </a:spcBef>
              <a:buClr>
                <a:schemeClr val="dk1"/>
              </a:buClr>
              <a:buSzPts val="3100"/>
            </a:pPr>
            <a:r>
              <a:rPr lang="en-US" sz="3100" dirty="0">
                <a:solidFill>
                  <a:schemeClr val="dk1"/>
                </a:solidFill>
              </a:rPr>
              <a:t>Color code with sections of search</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8" name="Google Shape;388;p35"/>
          <p:cNvSpPr txBox="1">
            <a:spLocks noGrp="1"/>
          </p:cNvSpPr>
          <p:nvPr>
            <p:ph type="title"/>
          </p:nvPr>
        </p:nvSpPr>
        <p:spPr>
          <a:xfrm>
            <a:off x="631427" y="115580"/>
            <a:ext cx="11426700" cy="1017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Consider standards of searching (Cochrane Handbook)</a:t>
            </a:r>
            <a:endParaRPr dirty="0"/>
          </a:p>
        </p:txBody>
      </p:sp>
      <p:sp>
        <p:nvSpPr>
          <p:cNvPr id="387" name="Google Shape;387;p35"/>
          <p:cNvSpPr txBox="1">
            <a:spLocks noGrp="1"/>
          </p:cNvSpPr>
          <p:nvPr>
            <p:ph type="body" idx="1"/>
          </p:nvPr>
        </p:nvSpPr>
        <p:spPr>
          <a:xfrm>
            <a:off x="73550" y="1384350"/>
            <a:ext cx="6815400" cy="4922100"/>
          </a:xfrm>
          <a:prstGeom prst="rect">
            <a:avLst/>
          </a:prstGeom>
          <a:solidFill>
            <a:srgbClr val="CFE2F3"/>
          </a:solidFill>
        </p:spPr>
        <p:txBody>
          <a:bodyPr spcFirstLastPara="1" wrap="square" lIns="91425" tIns="45700" rIns="91425" bIns="45700" anchor="t" anchorCtr="0">
            <a:noAutofit/>
          </a:bodyPr>
          <a:lstStyle/>
          <a:p>
            <a:pPr marL="0" lvl="0" indent="0" algn="l" rtl="0">
              <a:spcBef>
                <a:spcPts val="1000"/>
              </a:spcBef>
              <a:spcAft>
                <a:spcPts val="0"/>
              </a:spcAft>
              <a:buNone/>
            </a:pPr>
            <a:r>
              <a:rPr lang="en-US" sz="3300" b="1" u="sng" dirty="0"/>
              <a:t>Concepts to search</a:t>
            </a:r>
            <a:endParaRPr sz="3300" b="1" u="sng" dirty="0"/>
          </a:p>
          <a:p>
            <a:pPr marL="0" lvl="0" indent="0" algn="l" rtl="0">
              <a:spcBef>
                <a:spcPts val="1000"/>
              </a:spcBef>
              <a:spcAft>
                <a:spcPts val="0"/>
              </a:spcAft>
              <a:buNone/>
            </a:pPr>
            <a:r>
              <a:rPr lang="en-US" b="1" dirty="0">
                <a:highlight>
                  <a:srgbClr val="FFFF00"/>
                </a:highlight>
              </a:rPr>
              <a:t>population terms</a:t>
            </a:r>
            <a:endParaRPr b="1" dirty="0">
              <a:highlight>
                <a:srgbClr val="FFFF00"/>
              </a:highlight>
            </a:endParaRPr>
          </a:p>
          <a:p>
            <a:pPr marL="0" lvl="0" indent="0" algn="l" rtl="0">
              <a:spcBef>
                <a:spcPts val="1000"/>
              </a:spcBef>
              <a:spcAft>
                <a:spcPts val="0"/>
              </a:spcAft>
              <a:buNone/>
            </a:pPr>
            <a:r>
              <a:rPr lang="en-US" dirty="0"/>
              <a:t>AND</a:t>
            </a:r>
            <a:endParaRPr dirty="0"/>
          </a:p>
          <a:p>
            <a:pPr marL="0" lvl="0" indent="0" algn="l" rtl="0">
              <a:spcBef>
                <a:spcPts val="1000"/>
              </a:spcBef>
              <a:spcAft>
                <a:spcPts val="0"/>
              </a:spcAft>
              <a:buNone/>
            </a:pPr>
            <a:r>
              <a:rPr lang="en-US" b="1" dirty="0">
                <a:highlight>
                  <a:srgbClr val="6EF996"/>
                </a:highlight>
              </a:rPr>
              <a:t>intervention or exposure or concept</a:t>
            </a:r>
            <a:endParaRPr b="1" dirty="0">
              <a:highlight>
                <a:srgbClr val="6EF996"/>
              </a:highlight>
            </a:endParaRPr>
          </a:p>
          <a:p>
            <a:pPr marL="0" lvl="0" indent="0" algn="l" rtl="0">
              <a:spcBef>
                <a:spcPts val="1000"/>
              </a:spcBef>
              <a:spcAft>
                <a:spcPts val="0"/>
              </a:spcAft>
              <a:buNone/>
            </a:pPr>
            <a:r>
              <a:rPr lang="en-US" dirty="0"/>
              <a:t>AND</a:t>
            </a:r>
            <a:endParaRPr dirty="0"/>
          </a:p>
          <a:p>
            <a:pPr marL="0" lvl="0" indent="0" algn="l" rtl="0">
              <a:spcBef>
                <a:spcPts val="1000"/>
              </a:spcBef>
              <a:spcAft>
                <a:spcPts val="0"/>
              </a:spcAft>
              <a:buNone/>
            </a:pPr>
            <a:r>
              <a:rPr lang="en-US" b="1" dirty="0">
                <a:highlight>
                  <a:srgbClr val="00FFFF"/>
                </a:highlight>
              </a:rPr>
              <a:t>study type</a:t>
            </a:r>
            <a:r>
              <a:rPr lang="en-US" dirty="0">
                <a:highlight>
                  <a:srgbClr val="00FFFF"/>
                </a:highlight>
              </a:rPr>
              <a:t> (if appropriate)</a:t>
            </a:r>
            <a:endParaRPr dirty="0">
              <a:highlight>
                <a:srgbClr val="00FFFF"/>
              </a:highlight>
            </a:endParaRPr>
          </a:p>
          <a:p>
            <a:pPr marL="0" lvl="0" indent="0" algn="l" rtl="0">
              <a:spcBef>
                <a:spcPts val="1000"/>
              </a:spcBef>
              <a:spcAft>
                <a:spcPts val="0"/>
              </a:spcAft>
              <a:buNone/>
            </a:pPr>
            <a:endParaRPr dirty="0"/>
          </a:p>
          <a:p>
            <a:pPr marL="0" lvl="0" indent="0" algn="l" rtl="0">
              <a:spcBef>
                <a:spcPts val="1000"/>
              </a:spcBef>
              <a:spcAft>
                <a:spcPts val="0"/>
              </a:spcAft>
              <a:buNone/>
            </a:pPr>
            <a:r>
              <a:rPr lang="en-US" dirty="0"/>
              <a:t>For the most part, outcomes should not be in the search (sometimes necessary)</a:t>
            </a:r>
            <a:endParaRPr dirty="0"/>
          </a:p>
        </p:txBody>
      </p:sp>
      <p:sp>
        <p:nvSpPr>
          <p:cNvPr id="389" name="Google Shape;389;p35"/>
          <p:cNvSpPr txBox="1">
            <a:spLocks noGrp="1"/>
          </p:cNvSpPr>
          <p:nvPr>
            <p:ph type="body" idx="2"/>
          </p:nvPr>
        </p:nvSpPr>
        <p:spPr>
          <a:xfrm>
            <a:off x="7299275" y="1825625"/>
            <a:ext cx="4771200" cy="4351200"/>
          </a:xfrm>
          <a:prstGeom prst="rect">
            <a:avLst/>
          </a:prstGeom>
        </p:spPr>
        <p:txBody>
          <a:bodyPr spcFirstLastPara="1" wrap="square" lIns="91425" tIns="45700" rIns="91425" bIns="45700" anchor="t" anchorCtr="0">
            <a:noAutofit/>
          </a:bodyPr>
          <a:lstStyle/>
          <a:p>
            <a:pPr marL="0" indent="0">
              <a:spcBef>
                <a:spcPts val="0"/>
              </a:spcBef>
              <a:buClr>
                <a:schemeClr val="dk1"/>
              </a:buClr>
              <a:buSzPts val="3100"/>
              <a:buNone/>
            </a:pPr>
            <a:endParaRPr lang="en-US" sz="2800" dirty="0">
              <a:solidFill>
                <a:schemeClr val="dk1"/>
              </a:solidFill>
            </a:endParaRPr>
          </a:p>
          <a:p>
            <a:pPr marL="457200" indent="-457200">
              <a:spcBef>
                <a:spcPts val="0"/>
              </a:spcBef>
              <a:buClr>
                <a:schemeClr val="dk1"/>
              </a:buClr>
              <a:buSzPts val="3100"/>
              <a:buFont typeface="Wingdings" panose="05000000000000000000" pitchFamily="2" charset="2"/>
              <a:buChar char="§"/>
            </a:pPr>
            <a:r>
              <a:rPr lang="en-US" sz="2800" dirty="0">
                <a:solidFill>
                  <a:schemeClr val="dk1"/>
                </a:solidFill>
              </a:rPr>
              <a:t>Best to wait until feasibility is determined before making it “perfect”</a:t>
            </a:r>
          </a:p>
          <a:p>
            <a:pPr marL="457200" indent="-457200">
              <a:spcBef>
                <a:spcPts val="0"/>
              </a:spcBef>
              <a:buClr>
                <a:schemeClr val="dk1"/>
              </a:buClr>
              <a:buSzPts val="3100"/>
              <a:buFont typeface="Wingdings" panose="05000000000000000000" pitchFamily="2" charset="2"/>
              <a:buChar char="§"/>
            </a:pPr>
            <a:r>
              <a:rPr lang="en-US" dirty="0">
                <a:solidFill>
                  <a:schemeClr val="dk1"/>
                </a:solidFill>
              </a:rPr>
              <a:t>Still, good to start documenting the search</a:t>
            </a:r>
          </a:p>
          <a:p>
            <a:pPr marL="457200" indent="-457200">
              <a:spcBef>
                <a:spcPts val="0"/>
              </a:spcBef>
              <a:buClr>
                <a:schemeClr val="dk1"/>
              </a:buClr>
              <a:buSzPts val="3100"/>
              <a:buFont typeface="Wingdings" panose="05000000000000000000" pitchFamily="2" charset="2"/>
              <a:buChar char="§"/>
            </a:pPr>
            <a:r>
              <a:rPr lang="en-US" sz="2800" dirty="0">
                <a:solidFill>
                  <a:schemeClr val="dk1"/>
                </a:solidFill>
              </a:rPr>
              <a:t>Test already known articles as search develop</a:t>
            </a:r>
            <a:r>
              <a:rPr lang="en-US" dirty="0">
                <a:solidFill>
                  <a:schemeClr val="dk1"/>
                </a:solidFill>
              </a:rPr>
              <a:t>s to improve it</a:t>
            </a:r>
            <a:endParaRPr lang="en-US" sz="2800" dirty="0">
              <a:solidFill>
                <a:schemeClr val="dk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6"/>
          <p:cNvSpPr txBox="1">
            <a:spLocks noGrp="1"/>
          </p:cNvSpPr>
          <p:nvPr>
            <p:ph type="title"/>
          </p:nvPr>
        </p:nvSpPr>
        <p:spPr>
          <a:xfrm>
            <a:off x="631427" y="115580"/>
            <a:ext cx="11426700" cy="1017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b="1" dirty="0">
                <a:latin typeface="Calibri"/>
                <a:cs typeface="Calibri"/>
              </a:rPr>
              <a:t>Scoping search- identify</a:t>
            </a:r>
            <a:endParaRPr sz="4000" b="1" dirty="0">
              <a:latin typeface="Calibri"/>
              <a:cs typeface="Calibri"/>
            </a:endParaRPr>
          </a:p>
        </p:txBody>
      </p:sp>
      <p:sp>
        <p:nvSpPr>
          <p:cNvPr id="399" name="Google Shape;399;p36"/>
          <p:cNvSpPr txBox="1"/>
          <p:nvPr/>
        </p:nvSpPr>
        <p:spPr>
          <a:xfrm>
            <a:off x="386100" y="1452500"/>
            <a:ext cx="5132957" cy="387795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dirty="0">
                <a:latin typeface="Calibri"/>
                <a:ea typeface="Calibri"/>
                <a:cs typeface="Calibri"/>
                <a:sym typeface="Calibri"/>
              </a:rPr>
              <a:t>What are the attitudes of graduate students towards library instruction?</a:t>
            </a:r>
          </a:p>
          <a:p>
            <a:pPr marL="0" lvl="0" indent="0" algn="l" rtl="0">
              <a:spcBef>
                <a:spcPts val="0"/>
              </a:spcBef>
              <a:spcAft>
                <a:spcPts val="0"/>
              </a:spcAft>
              <a:buNone/>
            </a:pPr>
            <a:endParaRPr lang="en-US" sz="3000" dirty="0">
              <a:latin typeface="Calibri"/>
              <a:ea typeface="Calibri"/>
              <a:cs typeface="Calibri"/>
              <a:sym typeface="Calibri"/>
            </a:endParaRPr>
          </a:p>
          <a:p>
            <a:pPr marL="0" lvl="0" indent="0" algn="l" rtl="0">
              <a:spcBef>
                <a:spcPts val="0"/>
              </a:spcBef>
              <a:spcAft>
                <a:spcPts val="0"/>
              </a:spcAft>
              <a:buNone/>
            </a:pPr>
            <a:r>
              <a:rPr lang="en-US" sz="3000" dirty="0">
                <a:latin typeface="Calibri"/>
                <a:ea typeface="Calibri"/>
                <a:cs typeface="Calibri"/>
                <a:sym typeface="Calibri"/>
              </a:rPr>
              <a:t>This is just one way to search.</a:t>
            </a:r>
            <a:br>
              <a:rPr lang="en-US" sz="3000" dirty="0">
                <a:latin typeface="Calibri"/>
                <a:ea typeface="Calibri"/>
                <a:cs typeface="Calibri"/>
                <a:sym typeface="Calibri"/>
              </a:rPr>
            </a:br>
            <a:endParaRPr lang="en-US" sz="3000" dirty="0">
              <a:latin typeface="Calibri"/>
              <a:ea typeface="Calibri"/>
              <a:cs typeface="Calibri"/>
              <a:sym typeface="Calibri"/>
            </a:endParaRPr>
          </a:p>
          <a:p>
            <a:pPr marL="0" lvl="0" indent="0" algn="l" rtl="0">
              <a:spcBef>
                <a:spcPts val="0"/>
              </a:spcBef>
              <a:spcAft>
                <a:spcPts val="0"/>
              </a:spcAft>
              <a:buNone/>
            </a:pPr>
            <a:r>
              <a:rPr lang="en-US" sz="3000" dirty="0">
                <a:latin typeface="Calibri"/>
                <a:ea typeface="Calibri"/>
                <a:cs typeface="Calibri"/>
                <a:sym typeface="Calibri"/>
              </a:rPr>
              <a:t>How would you search differently?</a:t>
            </a:r>
            <a:endParaRPr sz="3000" dirty="0">
              <a:latin typeface="Calibri"/>
              <a:ea typeface="Calibri"/>
              <a:cs typeface="Calibri"/>
              <a:sym typeface="Calibri"/>
            </a:endParaRPr>
          </a:p>
        </p:txBody>
      </p:sp>
      <p:pic>
        <p:nvPicPr>
          <p:cNvPr id="398" name="Google Shape;398;p36">
            <a:extLst>
              <a:ext uri="{C183D7F6-B498-43B3-948B-1728B52AA6E4}">
                <adec:decorative xmlns:adec="http://schemas.microsoft.com/office/drawing/2017/decorative" val="1"/>
              </a:ext>
            </a:extLst>
          </p:cNvPr>
          <p:cNvPicPr preferRelativeResize="0"/>
          <p:nvPr/>
        </p:nvPicPr>
        <p:blipFill rotWithShape="1">
          <a:blip r:embed="rId3">
            <a:alphaModFix/>
          </a:blip>
          <a:srcRect l="-1" r="52972"/>
          <a:stretch/>
        </p:blipFill>
        <p:spPr>
          <a:xfrm>
            <a:off x="5811159" y="1248466"/>
            <a:ext cx="6169347" cy="474178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945FA-E6E0-B800-C121-371174BF2CD1}"/>
              </a:ext>
            </a:extLst>
          </p:cNvPr>
          <p:cNvSpPr>
            <a:spLocks noGrp="1"/>
          </p:cNvSpPr>
          <p:nvPr>
            <p:ph type="title"/>
          </p:nvPr>
        </p:nvSpPr>
        <p:spPr>
          <a:xfrm>
            <a:off x="406400" y="238125"/>
            <a:ext cx="10515600" cy="1325563"/>
          </a:xfrm>
        </p:spPr>
        <p:txBody>
          <a:bodyPr/>
          <a:lstStyle/>
          <a:p>
            <a:r>
              <a:rPr lang="en-US" sz="4400" b="1" dirty="0">
                <a:latin typeface="Calibri"/>
                <a:cs typeface="Calibri"/>
              </a:rPr>
              <a:t>Scoping search- evaluating</a:t>
            </a:r>
            <a:endParaRPr lang="en-US" dirty="0"/>
          </a:p>
        </p:txBody>
      </p:sp>
      <p:pic>
        <p:nvPicPr>
          <p:cNvPr id="6" name="Content Placeholder 5" descr="Scoping search process: collect citations, sort into relevant or irrelevant.">
            <a:extLst>
              <a:ext uri="{FF2B5EF4-FFF2-40B4-BE49-F238E27FC236}">
                <a16:creationId xmlns:a16="http://schemas.microsoft.com/office/drawing/2014/main" id="{93CA418D-803E-C840-8030-30D9B5F8753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99186" y="1825625"/>
            <a:ext cx="5725414" cy="4232275"/>
          </a:xfrm>
        </p:spPr>
      </p:pic>
      <p:sp>
        <p:nvSpPr>
          <p:cNvPr id="4" name="Content Placeholder 3">
            <a:extLst>
              <a:ext uri="{FF2B5EF4-FFF2-40B4-BE49-F238E27FC236}">
                <a16:creationId xmlns:a16="http://schemas.microsoft.com/office/drawing/2014/main" id="{29B2FBA1-536A-4CF7-359A-37F93E117C6B}"/>
              </a:ext>
            </a:extLst>
          </p:cNvPr>
          <p:cNvSpPr>
            <a:spLocks noGrp="1"/>
          </p:cNvSpPr>
          <p:nvPr>
            <p:ph sz="half" idx="2"/>
          </p:nvPr>
        </p:nvSpPr>
        <p:spPr>
          <a:xfrm>
            <a:off x="7086600" y="1825625"/>
            <a:ext cx="4267200" cy="4351338"/>
          </a:xfrm>
        </p:spPr>
        <p:txBody>
          <a:bodyPr/>
          <a:lstStyle/>
          <a:p>
            <a:pPr marL="0" marR="0" lvl="0" indent="0" algn="l" rtl="0">
              <a:lnSpc>
                <a:spcPct val="90000"/>
              </a:lnSpc>
              <a:spcBef>
                <a:spcPts val="0"/>
              </a:spcBef>
              <a:spcAft>
                <a:spcPts val="0"/>
              </a:spcAft>
              <a:buClr>
                <a:schemeClr val="accent2"/>
              </a:buClr>
              <a:buSzPts val="2208"/>
              <a:buFont typeface="Noto Sans Symbols"/>
              <a:buNone/>
            </a:pPr>
            <a:r>
              <a:rPr lang="en-US" sz="2800" b="1" i="0" u="none" strike="noStrike" cap="none" dirty="0">
                <a:solidFill>
                  <a:schemeClr val="dk1"/>
                </a:solidFill>
                <a:latin typeface="Calibri"/>
                <a:ea typeface="Calibri"/>
                <a:cs typeface="Calibri"/>
                <a:sym typeface="Calibri"/>
              </a:rPr>
              <a:t>Potential tools</a:t>
            </a:r>
            <a:endParaRPr lang="en-US" dirty="0"/>
          </a:p>
          <a:p>
            <a:pPr marL="306000" marR="0" lvl="0" indent="-306000" algn="l" rtl="0">
              <a:lnSpc>
                <a:spcPct val="90000"/>
              </a:lnSpc>
              <a:spcBef>
                <a:spcPts val="1080"/>
              </a:spcBef>
              <a:spcAft>
                <a:spcPts val="0"/>
              </a:spcAft>
              <a:buClr>
                <a:schemeClr val="accent2"/>
              </a:buClr>
              <a:buSzPts val="2208"/>
              <a:buFont typeface="Noto Sans Symbols"/>
              <a:buChar char="◼"/>
            </a:pPr>
            <a:r>
              <a:rPr lang="en-US" sz="2800" b="0" i="0" u="none" strike="noStrike" cap="none" dirty="0">
                <a:solidFill>
                  <a:schemeClr val="dk1"/>
                </a:solidFill>
                <a:latin typeface="Calibri"/>
                <a:ea typeface="Calibri"/>
                <a:cs typeface="Calibri"/>
                <a:sym typeface="Calibri"/>
              </a:rPr>
              <a:t>Rayyan</a:t>
            </a:r>
            <a:endParaRPr lang="en-US" dirty="0"/>
          </a:p>
          <a:p>
            <a:pPr marL="306000" marR="0" lvl="0" indent="-306000" algn="l" rtl="0">
              <a:lnSpc>
                <a:spcPct val="90000"/>
              </a:lnSpc>
              <a:spcBef>
                <a:spcPts val="1080"/>
              </a:spcBef>
              <a:spcAft>
                <a:spcPts val="0"/>
              </a:spcAft>
              <a:buClr>
                <a:schemeClr val="accent2"/>
              </a:buClr>
              <a:buSzPts val="2208"/>
              <a:buFont typeface="Noto Sans Symbols"/>
              <a:buChar char="◼"/>
            </a:pPr>
            <a:r>
              <a:rPr lang="en-US" sz="2800" b="0" i="0" u="none" strike="noStrike" cap="none" dirty="0" err="1">
                <a:solidFill>
                  <a:schemeClr val="dk1"/>
                </a:solidFill>
                <a:latin typeface="Calibri"/>
                <a:ea typeface="Calibri"/>
                <a:cs typeface="Calibri"/>
                <a:sym typeface="Calibri"/>
              </a:rPr>
              <a:t>Abstractr</a:t>
            </a:r>
            <a:endParaRPr lang="en-US" sz="2800" b="0" i="0" u="none" strike="noStrike" cap="none" dirty="0">
              <a:solidFill>
                <a:schemeClr val="dk1"/>
              </a:solidFill>
              <a:latin typeface="Calibri"/>
              <a:ea typeface="Calibri"/>
              <a:cs typeface="Calibri"/>
              <a:sym typeface="Calibri"/>
            </a:endParaRPr>
          </a:p>
          <a:p>
            <a:pPr marL="306000" marR="0" lvl="0" indent="-306000" algn="l" rtl="0">
              <a:lnSpc>
                <a:spcPct val="90000"/>
              </a:lnSpc>
              <a:spcBef>
                <a:spcPts val="1080"/>
              </a:spcBef>
              <a:spcAft>
                <a:spcPts val="0"/>
              </a:spcAft>
              <a:buClr>
                <a:schemeClr val="accent2"/>
              </a:buClr>
              <a:buSzPts val="2208"/>
              <a:buFont typeface="Noto Sans Symbols"/>
              <a:buChar char="◼"/>
            </a:pPr>
            <a:r>
              <a:rPr lang="en-US" sz="2800" b="0" i="0" u="none" strike="noStrike" cap="none" dirty="0">
                <a:solidFill>
                  <a:schemeClr val="dk1"/>
                </a:solidFill>
                <a:latin typeface="Calibri"/>
                <a:ea typeface="Calibri"/>
                <a:cs typeface="Calibri"/>
                <a:sym typeface="Calibri"/>
              </a:rPr>
              <a:t>Covidence</a:t>
            </a:r>
          </a:p>
          <a:p>
            <a:pPr marL="306000" marR="0" lvl="0" indent="-306000" algn="l" rtl="0">
              <a:lnSpc>
                <a:spcPct val="90000"/>
              </a:lnSpc>
              <a:spcBef>
                <a:spcPts val="1080"/>
              </a:spcBef>
              <a:spcAft>
                <a:spcPts val="0"/>
              </a:spcAft>
              <a:buClr>
                <a:schemeClr val="accent2"/>
              </a:buClr>
              <a:buSzPts val="2208"/>
              <a:buFont typeface="Noto Sans Symbols"/>
              <a:buChar char="◼"/>
            </a:pPr>
            <a:r>
              <a:rPr lang="en-US" sz="2800" b="0" i="0" u="none" strike="noStrike" cap="none" dirty="0" err="1">
                <a:solidFill>
                  <a:schemeClr val="dk1"/>
                </a:solidFill>
                <a:latin typeface="Calibri"/>
                <a:ea typeface="Calibri"/>
                <a:cs typeface="Calibri"/>
                <a:sym typeface="Calibri"/>
              </a:rPr>
              <a:t>DistillerSR</a:t>
            </a:r>
            <a:endParaRPr lang="en-US" sz="2800" b="0" i="0" u="none" strike="noStrike" cap="none" dirty="0">
              <a:solidFill>
                <a:schemeClr val="dk1"/>
              </a:solidFill>
              <a:latin typeface="Calibri"/>
              <a:ea typeface="Calibri"/>
              <a:cs typeface="Calibri"/>
              <a:sym typeface="Calibri"/>
            </a:endParaRPr>
          </a:p>
          <a:p>
            <a:pPr marL="0" indent="0">
              <a:buNone/>
            </a:pPr>
            <a:endParaRPr lang="en-US" dirty="0"/>
          </a:p>
        </p:txBody>
      </p:sp>
    </p:spTree>
    <p:extLst>
      <p:ext uri="{BB962C8B-B14F-4D97-AF65-F5344CB8AC3E}">
        <p14:creationId xmlns:p14="http://schemas.microsoft.com/office/powerpoint/2010/main" val="4262020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646921" y="241950"/>
            <a:ext cx="10420605" cy="1017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dirty="0">
                <a:latin typeface="Arial" panose="020B0604020202020204" pitchFamily="34" charset="0"/>
              </a:rPr>
              <a:t>Defining review types</a:t>
            </a:r>
            <a:endParaRPr b="1" dirty="0">
              <a:latin typeface="Arial" panose="020B0604020202020204" pitchFamily="34" charset="0"/>
            </a:endParaRPr>
          </a:p>
        </p:txBody>
      </p:sp>
      <p:sp>
        <p:nvSpPr>
          <p:cNvPr id="124" name="Google Shape;124;p17"/>
          <p:cNvSpPr txBox="1">
            <a:spLocks noGrp="1"/>
          </p:cNvSpPr>
          <p:nvPr>
            <p:ph type="body" idx="1"/>
          </p:nvPr>
        </p:nvSpPr>
        <p:spPr>
          <a:xfrm>
            <a:off x="646921" y="1352900"/>
            <a:ext cx="5625300" cy="5019300"/>
          </a:xfrm>
          <a:prstGeom prst="rect">
            <a:avLst/>
          </a:prstGeom>
        </p:spPr>
        <p:txBody>
          <a:bodyPr spcFirstLastPara="1" wrap="square" lIns="91425" tIns="45700" rIns="91425" bIns="45700" anchor="t" anchorCtr="0">
            <a:noAutofit/>
          </a:bodyPr>
          <a:lstStyle/>
          <a:p>
            <a:pPr marL="457200" lvl="0" indent="-488950" algn="l" rtl="0">
              <a:lnSpc>
                <a:spcPct val="115000"/>
              </a:lnSpc>
              <a:spcBef>
                <a:spcPts val="1000"/>
              </a:spcBef>
              <a:spcAft>
                <a:spcPts val="0"/>
              </a:spcAft>
              <a:buSzPts val="4100"/>
              <a:buChar char="•"/>
            </a:pPr>
            <a:r>
              <a:rPr lang="en-US" sz="4000" dirty="0"/>
              <a:t>Traditional reviews</a:t>
            </a:r>
          </a:p>
          <a:p>
            <a:pPr marL="457200" lvl="0" indent="-488950" algn="l" rtl="0">
              <a:lnSpc>
                <a:spcPct val="115000"/>
              </a:lnSpc>
              <a:spcBef>
                <a:spcPts val="0"/>
              </a:spcBef>
              <a:spcAft>
                <a:spcPts val="0"/>
              </a:spcAft>
              <a:buSzPts val="4100"/>
              <a:buChar char="•"/>
            </a:pPr>
            <a:r>
              <a:rPr lang="en-US" sz="4000" dirty="0"/>
              <a:t>Systematic Reviews</a:t>
            </a:r>
          </a:p>
          <a:p>
            <a:pPr marL="457200" lvl="0" indent="-488950" algn="l" rtl="0">
              <a:lnSpc>
                <a:spcPct val="115000"/>
              </a:lnSpc>
              <a:spcBef>
                <a:spcPts val="0"/>
              </a:spcBef>
              <a:spcAft>
                <a:spcPts val="0"/>
              </a:spcAft>
              <a:buSzPts val="4100"/>
              <a:buChar char="•"/>
            </a:pPr>
            <a:r>
              <a:rPr lang="en-US" sz="4000" dirty="0"/>
              <a:t>Qualitative Reviews</a:t>
            </a:r>
          </a:p>
          <a:p>
            <a:pPr marL="457200" lvl="0" indent="-488950" algn="l" rtl="0">
              <a:lnSpc>
                <a:spcPct val="115000"/>
              </a:lnSpc>
              <a:spcBef>
                <a:spcPts val="0"/>
              </a:spcBef>
              <a:spcAft>
                <a:spcPts val="0"/>
              </a:spcAft>
              <a:buSzPts val="4100"/>
              <a:buChar char="•"/>
            </a:pPr>
            <a:r>
              <a:rPr lang="en-US" sz="4000" dirty="0"/>
              <a:t>Mixed Methods</a:t>
            </a:r>
          </a:p>
          <a:p>
            <a:pPr marL="457200" lvl="0" indent="-488950" algn="l" rtl="0">
              <a:lnSpc>
                <a:spcPct val="115000"/>
              </a:lnSpc>
              <a:spcBef>
                <a:spcPts val="0"/>
              </a:spcBef>
              <a:spcAft>
                <a:spcPts val="0"/>
              </a:spcAft>
              <a:buSzPts val="4100"/>
              <a:buChar char="•"/>
            </a:pPr>
            <a:r>
              <a:rPr lang="en-US" sz="4000" dirty="0"/>
              <a:t>Reviews of Reviews</a:t>
            </a:r>
          </a:p>
          <a:p>
            <a:pPr marL="457200" lvl="0" indent="-488950" algn="l" rtl="0">
              <a:lnSpc>
                <a:spcPct val="115000"/>
              </a:lnSpc>
              <a:spcBef>
                <a:spcPts val="0"/>
              </a:spcBef>
              <a:spcAft>
                <a:spcPts val="0"/>
              </a:spcAft>
              <a:buSzPts val="4100"/>
              <a:buChar char="•"/>
            </a:pPr>
            <a:r>
              <a:rPr lang="en-US" sz="4000" dirty="0"/>
              <a:t>Rapid Reviews</a:t>
            </a:r>
            <a:endParaRPr lang="en-US" sz="4000" b="1" dirty="0"/>
          </a:p>
          <a:p>
            <a:pPr marL="457200" lvl="0" indent="-488950" algn="l" rtl="0">
              <a:lnSpc>
                <a:spcPct val="115000"/>
              </a:lnSpc>
              <a:spcBef>
                <a:spcPts val="0"/>
              </a:spcBef>
              <a:spcAft>
                <a:spcPts val="0"/>
              </a:spcAft>
              <a:buSzPts val="4100"/>
              <a:buChar char="•"/>
            </a:pPr>
            <a:r>
              <a:rPr lang="en-US" sz="4000" dirty="0"/>
              <a:t>Purposive (Misc.)</a:t>
            </a:r>
            <a:endParaRPr lang="en-US" sz="4000" b="1" dirty="0"/>
          </a:p>
        </p:txBody>
      </p:sp>
      <p:sp>
        <p:nvSpPr>
          <p:cNvPr id="126" name="Google Shape;126;p17"/>
          <p:cNvSpPr txBox="1">
            <a:spLocks noGrp="1"/>
          </p:cNvSpPr>
          <p:nvPr>
            <p:ph type="body" idx="2"/>
          </p:nvPr>
        </p:nvSpPr>
        <p:spPr>
          <a:xfrm>
            <a:off x="6885213" y="1403700"/>
            <a:ext cx="4797213" cy="5176500"/>
          </a:xfrm>
          <a:prstGeom prst="rect">
            <a:avLst/>
          </a:prstGeom>
          <a:solidFill>
            <a:schemeClr val="lt2"/>
          </a:solidFill>
          <a:effectLst>
            <a:outerShdw blurRad="50800" dist="38100" algn="l" rotWithShape="0">
              <a:prstClr val="black">
                <a:alpha val="40000"/>
              </a:prstClr>
            </a:outerShdw>
          </a:effectLst>
        </p:spPr>
        <p:txBody>
          <a:bodyPr spcFirstLastPara="1" wrap="square" lIns="91425" tIns="45700" rIns="91425" bIns="45700" anchor="t" anchorCtr="0">
            <a:noAutofit/>
          </a:bodyPr>
          <a:lstStyle/>
          <a:p>
            <a:pPr marL="0" lvl="0" indent="0" algn="l" rtl="0">
              <a:spcBef>
                <a:spcPts val="1000"/>
              </a:spcBef>
              <a:spcAft>
                <a:spcPts val="0"/>
              </a:spcAft>
              <a:buNone/>
            </a:pPr>
            <a:r>
              <a:rPr lang="en-US" dirty="0"/>
              <a:t>This article categorized review types and offers a references to guidance on searching for each as available.</a:t>
            </a:r>
            <a:endParaRPr dirty="0"/>
          </a:p>
          <a:p>
            <a:pPr marL="0" lvl="0" indent="0" algn="l" rtl="0">
              <a:spcBef>
                <a:spcPts val="1000"/>
              </a:spcBef>
              <a:spcAft>
                <a:spcPts val="0"/>
              </a:spcAft>
              <a:buNone/>
            </a:pPr>
            <a:endParaRPr dirty="0"/>
          </a:p>
          <a:p>
            <a:pPr marL="0" lvl="0" indent="0" algn="l" rtl="0">
              <a:spcBef>
                <a:spcPts val="1000"/>
              </a:spcBef>
              <a:spcAft>
                <a:spcPts val="0"/>
              </a:spcAft>
              <a:buNone/>
            </a:pPr>
            <a:r>
              <a:rPr lang="en-US" sz="2400" dirty="0">
                <a:hlinkClick r:id="rId3"/>
              </a:rPr>
              <a:t>Meeting the review family: exploring review types and associated information retrieval requirements</a:t>
            </a:r>
            <a:endParaRPr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38"/>
          <p:cNvSpPr txBox="1">
            <a:spLocks noGrp="1"/>
          </p:cNvSpPr>
          <p:nvPr>
            <p:ph type="title"/>
          </p:nvPr>
        </p:nvSpPr>
        <p:spPr>
          <a:xfrm>
            <a:off x="619897" y="125413"/>
            <a:ext cx="11496000" cy="1017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dirty="0">
                <a:latin typeface="Calibri"/>
                <a:ea typeface="Calibri"/>
                <a:cs typeface="Calibri"/>
                <a:sym typeface="Calibri"/>
              </a:rPr>
              <a:t>Evaluating the results</a:t>
            </a:r>
            <a:endParaRPr dirty="0"/>
          </a:p>
        </p:txBody>
      </p:sp>
      <p:sp>
        <p:nvSpPr>
          <p:cNvPr id="433" name="Google Shape;433;p38"/>
          <p:cNvSpPr txBox="1"/>
          <p:nvPr/>
        </p:nvSpPr>
        <p:spPr>
          <a:xfrm>
            <a:off x="935873" y="1613625"/>
            <a:ext cx="3821100" cy="639900"/>
          </a:xfrm>
          <a:prstGeom prst="rect">
            <a:avLst/>
          </a:prstGeom>
          <a:gradFill>
            <a:gsLst>
              <a:gs pos="0">
                <a:srgbClr val="B49ED0"/>
              </a:gs>
              <a:gs pos="50000">
                <a:srgbClr val="A891C5"/>
              </a:gs>
              <a:gs pos="100000">
                <a:srgbClr val="9B7DC0"/>
              </a:gs>
            </a:gsLst>
            <a:lin ang="5400012"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b="1">
                <a:solidFill>
                  <a:schemeClr val="dk1"/>
                </a:solidFill>
                <a:latin typeface="Trebuchet MS"/>
                <a:ea typeface="Trebuchet MS"/>
                <a:cs typeface="Trebuchet MS"/>
                <a:sym typeface="Trebuchet MS"/>
              </a:rPr>
              <a:t>Found too little</a:t>
            </a:r>
            <a:endParaRPr sz="2800" b="1">
              <a:solidFill>
                <a:schemeClr val="dk1"/>
              </a:solidFill>
              <a:latin typeface="Trebuchet MS"/>
              <a:ea typeface="Trebuchet MS"/>
              <a:cs typeface="Trebuchet MS"/>
              <a:sym typeface="Trebuchet MS"/>
            </a:endParaRPr>
          </a:p>
        </p:txBody>
      </p:sp>
      <p:sp>
        <p:nvSpPr>
          <p:cNvPr id="428" name="Google Shape;428;p38"/>
          <p:cNvSpPr txBox="1">
            <a:spLocks noGrp="1"/>
          </p:cNvSpPr>
          <p:nvPr>
            <p:ph type="body" idx="4294967295"/>
          </p:nvPr>
        </p:nvSpPr>
        <p:spPr>
          <a:xfrm>
            <a:off x="1050587" y="2724137"/>
            <a:ext cx="3308400" cy="3522600"/>
          </a:xfrm>
          <a:prstGeom prst="rect">
            <a:avLst/>
          </a:prstGeom>
          <a:noFill/>
          <a:ln>
            <a:solidFill>
              <a:schemeClr val="accent4"/>
            </a:solid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n-US" sz="2400" dirty="0">
                <a:solidFill>
                  <a:schemeClr val="dk1"/>
                </a:solidFill>
              </a:rPr>
              <a:t>Try another database</a:t>
            </a:r>
            <a:endParaRPr dirty="0"/>
          </a:p>
          <a:p>
            <a:pPr marL="228600" lvl="0" indent="-228600" algn="l" rtl="0">
              <a:lnSpc>
                <a:spcPct val="90000"/>
              </a:lnSpc>
              <a:spcBef>
                <a:spcPts val="1000"/>
              </a:spcBef>
              <a:spcAft>
                <a:spcPts val="0"/>
              </a:spcAft>
              <a:buClr>
                <a:schemeClr val="dk1"/>
              </a:buClr>
              <a:buSzPts val="2400"/>
              <a:buChar char="•"/>
            </a:pPr>
            <a:r>
              <a:rPr lang="en-US" sz="2400" dirty="0">
                <a:solidFill>
                  <a:schemeClr val="dk1"/>
                </a:solidFill>
              </a:rPr>
              <a:t>Search for cited/citing references</a:t>
            </a:r>
            <a:endParaRPr dirty="0"/>
          </a:p>
          <a:p>
            <a:pPr marL="685800" lvl="1" indent="-228600" algn="l" rtl="0">
              <a:lnSpc>
                <a:spcPct val="90000"/>
              </a:lnSpc>
              <a:spcBef>
                <a:spcPts val="500"/>
              </a:spcBef>
              <a:spcAft>
                <a:spcPts val="0"/>
              </a:spcAft>
              <a:buClr>
                <a:schemeClr val="dk1"/>
              </a:buClr>
              <a:buSzPts val="2400"/>
              <a:buChar char="o"/>
            </a:pPr>
            <a:r>
              <a:rPr lang="en-US" sz="2400" dirty="0">
                <a:solidFill>
                  <a:schemeClr val="dk1"/>
                </a:solidFill>
              </a:rPr>
              <a:t>Where are these articles indexed</a:t>
            </a:r>
            <a:endParaRPr dirty="0"/>
          </a:p>
          <a:p>
            <a:pPr marL="685800" lvl="1" indent="-228600" algn="l" rtl="0">
              <a:lnSpc>
                <a:spcPct val="90000"/>
              </a:lnSpc>
              <a:spcBef>
                <a:spcPts val="500"/>
              </a:spcBef>
              <a:spcAft>
                <a:spcPts val="0"/>
              </a:spcAft>
              <a:buClr>
                <a:schemeClr val="dk1"/>
              </a:buClr>
              <a:buSzPts val="2400"/>
              <a:buChar char="o"/>
            </a:pPr>
            <a:r>
              <a:rPr lang="en-US" sz="2400" dirty="0">
                <a:solidFill>
                  <a:schemeClr val="dk1"/>
                </a:solidFill>
              </a:rPr>
              <a:t>How are they indexed?</a:t>
            </a:r>
          </a:p>
          <a:p>
            <a:pPr marL="685800" lvl="1" indent="-228600" algn="l" rtl="0">
              <a:lnSpc>
                <a:spcPct val="90000"/>
              </a:lnSpc>
              <a:spcBef>
                <a:spcPts val="500"/>
              </a:spcBef>
              <a:spcAft>
                <a:spcPts val="0"/>
              </a:spcAft>
              <a:buClr>
                <a:schemeClr val="dk1"/>
              </a:buClr>
              <a:buSzPts val="2400"/>
              <a:buChar char="o"/>
            </a:pPr>
            <a:r>
              <a:rPr lang="en-US" dirty="0">
                <a:solidFill>
                  <a:schemeClr val="dk1"/>
                </a:solidFill>
              </a:rPr>
              <a:t>Increase the </a:t>
            </a:r>
            <a:endParaRPr dirty="0"/>
          </a:p>
        </p:txBody>
      </p:sp>
      <p:sp>
        <p:nvSpPr>
          <p:cNvPr id="429" name="Google Shape;429;p38"/>
          <p:cNvSpPr txBox="1">
            <a:spLocks noGrp="1"/>
          </p:cNvSpPr>
          <p:nvPr>
            <p:ph type="body" idx="4294967295"/>
          </p:nvPr>
        </p:nvSpPr>
        <p:spPr>
          <a:xfrm>
            <a:off x="7261935" y="1650306"/>
            <a:ext cx="3821100" cy="639900"/>
          </a:xfrm>
          <a:prstGeom prst="rect">
            <a:avLst/>
          </a:prstGeom>
          <a:gradFill>
            <a:gsLst>
              <a:gs pos="0">
                <a:srgbClr val="B49ED0"/>
              </a:gs>
              <a:gs pos="50000">
                <a:srgbClr val="A891C5"/>
              </a:gs>
              <a:gs pos="100000">
                <a:srgbClr val="9B7DC0"/>
              </a:gs>
            </a:gsLst>
            <a:lin ang="5400012"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b="1">
                <a:solidFill>
                  <a:schemeClr val="dk1"/>
                </a:solidFill>
                <a:latin typeface="Trebuchet MS"/>
                <a:ea typeface="Trebuchet MS"/>
                <a:cs typeface="Trebuchet MS"/>
                <a:sym typeface="Trebuchet MS"/>
              </a:rPr>
              <a:t>Found too much??</a:t>
            </a:r>
            <a:endParaRPr b="1">
              <a:solidFill>
                <a:schemeClr val="dk1"/>
              </a:solidFill>
              <a:latin typeface="Trebuchet MS"/>
              <a:ea typeface="Trebuchet MS"/>
              <a:cs typeface="Trebuchet MS"/>
              <a:sym typeface="Trebuchet MS"/>
            </a:endParaRPr>
          </a:p>
        </p:txBody>
      </p:sp>
      <p:sp>
        <p:nvSpPr>
          <p:cNvPr id="430" name="Google Shape;430;p38"/>
          <p:cNvSpPr txBox="1">
            <a:spLocks noGrp="1"/>
          </p:cNvSpPr>
          <p:nvPr>
            <p:ph type="body" idx="4294967295"/>
          </p:nvPr>
        </p:nvSpPr>
        <p:spPr>
          <a:xfrm>
            <a:off x="7577835" y="2724137"/>
            <a:ext cx="3505200" cy="2697300"/>
          </a:xfrm>
          <a:prstGeom prst="rect">
            <a:avLst/>
          </a:prstGeom>
          <a:noFill/>
          <a:ln>
            <a:solidFill>
              <a:schemeClr val="accent4"/>
            </a:solid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n-US" sz="2400" dirty="0">
                <a:solidFill>
                  <a:schemeClr val="dk1"/>
                </a:solidFill>
              </a:rPr>
              <a:t>Further limit population</a:t>
            </a:r>
            <a:endParaRPr dirty="0"/>
          </a:p>
          <a:p>
            <a:pPr marL="228600" lvl="0" indent="-228600" algn="l" rtl="0">
              <a:lnSpc>
                <a:spcPct val="90000"/>
              </a:lnSpc>
              <a:spcBef>
                <a:spcPts val="1000"/>
              </a:spcBef>
              <a:spcAft>
                <a:spcPts val="0"/>
              </a:spcAft>
              <a:buClr>
                <a:schemeClr val="dk1"/>
              </a:buClr>
              <a:buSzPts val="2400"/>
              <a:buChar char="•"/>
            </a:pPr>
            <a:r>
              <a:rPr lang="en-US" sz="2400" dirty="0">
                <a:solidFill>
                  <a:schemeClr val="dk1"/>
                </a:solidFill>
              </a:rPr>
              <a:t>Further limit intervention</a:t>
            </a:r>
            <a:endParaRPr dirty="0"/>
          </a:p>
          <a:p>
            <a:pPr marL="228600" lvl="0" indent="-228600" algn="l" rtl="0">
              <a:lnSpc>
                <a:spcPct val="90000"/>
              </a:lnSpc>
              <a:spcBef>
                <a:spcPts val="1000"/>
              </a:spcBef>
              <a:spcAft>
                <a:spcPts val="0"/>
              </a:spcAft>
              <a:buClr>
                <a:schemeClr val="dk1"/>
              </a:buClr>
              <a:buSzPts val="2400"/>
              <a:buChar char="•"/>
            </a:pPr>
            <a:r>
              <a:rPr lang="en-US" sz="2400" dirty="0">
                <a:solidFill>
                  <a:schemeClr val="dk1"/>
                </a:solidFill>
              </a:rPr>
              <a:t>Years?</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FEE5B-3256-73C7-EB33-49A1CC0DC8DC}"/>
              </a:ext>
            </a:extLst>
          </p:cNvPr>
          <p:cNvSpPr>
            <a:spLocks noGrp="1"/>
          </p:cNvSpPr>
          <p:nvPr>
            <p:ph type="title"/>
          </p:nvPr>
        </p:nvSpPr>
        <p:spPr/>
        <p:txBody>
          <a:bodyPr>
            <a:normAutofit/>
          </a:bodyPr>
          <a:lstStyle/>
          <a:p>
            <a:r>
              <a:rPr lang="en-US" sz="4000" b="1" dirty="0">
                <a:latin typeface="Calibri"/>
                <a:cs typeface="Calibri"/>
              </a:rPr>
              <a:t>Scoping search- collect</a:t>
            </a:r>
          </a:p>
        </p:txBody>
      </p:sp>
      <p:sp>
        <p:nvSpPr>
          <p:cNvPr id="3" name="Content Placeholder 2">
            <a:extLst>
              <a:ext uri="{FF2B5EF4-FFF2-40B4-BE49-F238E27FC236}">
                <a16:creationId xmlns:a16="http://schemas.microsoft.com/office/drawing/2014/main" id="{39C06DD9-E281-627A-7459-B825481CC9AB}"/>
              </a:ext>
            </a:extLst>
          </p:cNvPr>
          <p:cNvSpPr>
            <a:spLocks noGrp="1"/>
          </p:cNvSpPr>
          <p:nvPr>
            <p:ph idx="1"/>
          </p:nvPr>
        </p:nvSpPr>
        <p:spPr/>
        <p:txBody>
          <a:bodyPr/>
          <a:lstStyle/>
          <a:p>
            <a:pPr marL="0" indent="0">
              <a:buNone/>
            </a:pPr>
            <a:r>
              <a:rPr lang="en-US" dirty="0"/>
              <a:t>Create a brief table of the results</a:t>
            </a:r>
          </a:p>
          <a:p>
            <a:pPr marL="0" indent="0">
              <a:buNone/>
            </a:pPr>
            <a:r>
              <a:rPr lang="en-US" dirty="0"/>
              <a:t>Goal is to help client consider eligibility criteria</a:t>
            </a:r>
          </a:p>
          <a:p>
            <a:pPr marL="0" indent="0">
              <a:buNone/>
            </a:pPr>
            <a:endParaRPr lang="en-US" dirty="0"/>
          </a:p>
          <a:p>
            <a:pPr marL="0" indent="0">
              <a:buNone/>
            </a:pPr>
            <a:endParaRPr lang="en-US" dirty="0"/>
          </a:p>
        </p:txBody>
      </p:sp>
      <p:graphicFrame>
        <p:nvGraphicFramePr>
          <p:cNvPr id="4" name="Table 4">
            <a:extLst>
              <a:ext uri="{FF2B5EF4-FFF2-40B4-BE49-F238E27FC236}">
                <a16:creationId xmlns:a16="http://schemas.microsoft.com/office/drawing/2014/main" id="{00A2FEC4-E4BE-E5B8-FB2B-9A9E54DE9DAA}"/>
              </a:ext>
            </a:extLst>
          </p:cNvPr>
          <p:cNvGraphicFramePr>
            <a:graphicFrameLocks noGrp="1"/>
          </p:cNvGraphicFramePr>
          <p:nvPr>
            <p:extLst>
              <p:ext uri="{D42A27DB-BD31-4B8C-83A1-F6EECF244321}">
                <p14:modId xmlns:p14="http://schemas.microsoft.com/office/powerpoint/2010/main" val="1197019831"/>
              </p:ext>
            </p:extLst>
          </p:nvPr>
        </p:nvGraphicFramePr>
        <p:xfrm>
          <a:off x="781698" y="3429000"/>
          <a:ext cx="10433700" cy="2266129"/>
        </p:xfrm>
        <a:graphic>
          <a:graphicData uri="http://schemas.openxmlformats.org/drawingml/2006/table">
            <a:tbl>
              <a:tblPr firstRow="1" bandRow="1">
                <a:tableStyleId>{5C22544A-7EE6-4342-B048-85BDC9FD1C3A}</a:tableStyleId>
              </a:tblPr>
              <a:tblGrid>
                <a:gridCol w="2086740">
                  <a:extLst>
                    <a:ext uri="{9D8B030D-6E8A-4147-A177-3AD203B41FA5}">
                      <a16:colId xmlns:a16="http://schemas.microsoft.com/office/drawing/2014/main" val="3030638308"/>
                    </a:ext>
                  </a:extLst>
                </a:gridCol>
                <a:gridCol w="2086740">
                  <a:extLst>
                    <a:ext uri="{9D8B030D-6E8A-4147-A177-3AD203B41FA5}">
                      <a16:colId xmlns:a16="http://schemas.microsoft.com/office/drawing/2014/main" val="626950292"/>
                    </a:ext>
                  </a:extLst>
                </a:gridCol>
                <a:gridCol w="2086740">
                  <a:extLst>
                    <a:ext uri="{9D8B030D-6E8A-4147-A177-3AD203B41FA5}">
                      <a16:colId xmlns:a16="http://schemas.microsoft.com/office/drawing/2014/main" val="1342489110"/>
                    </a:ext>
                  </a:extLst>
                </a:gridCol>
                <a:gridCol w="2086740">
                  <a:extLst>
                    <a:ext uri="{9D8B030D-6E8A-4147-A177-3AD203B41FA5}">
                      <a16:colId xmlns:a16="http://schemas.microsoft.com/office/drawing/2014/main" val="1921946162"/>
                    </a:ext>
                  </a:extLst>
                </a:gridCol>
                <a:gridCol w="2086740">
                  <a:extLst>
                    <a:ext uri="{9D8B030D-6E8A-4147-A177-3AD203B41FA5}">
                      <a16:colId xmlns:a16="http://schemas.microsoft.com/office/drawing/2014/main" val="3302169969"/>
                    </a:ext>
                  </a:extLst>
                </a:gridCol>
              </a:tblGrid>
              <a:tr h="1049751">
                <a:tc>
                  <a:txBody>
                    <a:bodyPr/>
                    <a:lstStyle/>
                    <a:p>
                      <a:r>
                        <a:rPr lang="en-US" dirty="0"/>
                        <a:t>Lead author (year)</a:t>
                      </a:r>
                    </a:p>
                  </a:txBody>
                  <a:tcPr/>
                </a:tc>
                <a:tc>
                  <a:txBody>
                    <a:bodyPr/>
                    <a:lstStyle/>
                    <a:p>
                      <a:r>
                        <a:rPr lang="en-US" dirty="0"/>
                        <a:t>Population</a:t>
                      </a:r>
                    </a:p>
                  </a:txBody>
                  <a:tcPr/>
                </a:tc>
                <a:tc>
                  <a:txBody>
                    <a:bodyPr/>
                    <a:lstStyle/>
                    <a:p>
                      <a:r>
                        <a:rPr lang="en-US" dirty="0"/>
                        <a:t>Intervention / exposure</a:t>
                      </a:r>
                    </a:p>
                  </a:txBody>
                  <a:tcPr/>
                </a:tc>
                <a:tc>
                  <a:txBody>
                    <a:bodyPr/>
                    <a:lstStyle/>
                    <a:p>
                      <a:r>
                        <a:rPr lang="en-US" dirty="0"/>
                        <a:t>Outcomes</a:t>
                      </a:r>
                    </a:p>
                  </a:txBody>
                  <a:tcPr/>
                </a:tc>
                <a:tc>
                  <a:txBody>
                    <a:bodyPr/>
                    <a:lstStyle/>
                    <a:p>
                      <a:r>
                        <a:rPr lang="en-US" dirty="0"/>
                        <a:t>Study design</a:t>
                      </a:r>
                    </a:p>
                  </a:txBody>
                  <a:tcPr/>
                </a:tc>
                <a:extLst>
                  <a:ext uri="{0D108BD9-81ED-4DB2-BD59-A6C34878D82A}">
                    <a16:rowId xmlns:a16="http://schemas.microsoft.com/office/drawing/2014/main" val="2997294465"/>
                  </a:ext>
                </a:extLst>
              </a:tr>
              <a:tr h="608189">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425341646"/>
                  </a:ext>
                </a:extLst>
              </a:tr>
              <a:tr h="608189">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959393631"/>
                  </a:ext>
                </a:extLst>
              </a:tr>
            </a:tbl>
          </a:graphicData>
        </a:graphic>
      </p:graphicFrame>
    </p:spTree>
    <p:extLst>
      <p:ext uri="{BB962C8B-B14F-4D97-AF65-F5344CB8AC3E}">
        <p14:creationId xmlns:p14="http://schemas.microsoft.com/office/powerpoint/2010/main" val="6033083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0DBC45-A872-D15B-AC9E-8763B4B558F0}"/>
              </a:ext>
            </a:extLst>
          </p:cNvPr>
          <p:cNvSpPr>
            <a:spLocks noGrp="1"/>
          </p:cNvSpPr>
          <p:nvPr>
            <p:ph type="title"/>
          </p:nvPr>
        </p:nvSpPr>
        <p:spPr>
          <a:xfrm>
            <a:off x="431800" y="250825"/>
            <a:ext cx="10515600" cy="1325563"/>
          </a:xfrm>
        </p:spPr>
        <p:txBody>
          <a:bodyPr/>
          <a:lstStyle/>
          <a:p>
            <a:r>
              <a:rPr lang="en-US" dirty="0"/>
              <a:t>Bringing it all together</a:t>
            </a:r>
          </a:p>
        </p:txBody>
      </p:sp>
      <p:sp>
        <p:nvSpPr>
          <p:cNvPr id="5" name="Content Placeholder 4">
            <a:extLst>
              <a:ext uri="{FF2B5EF4-FFF2-40B4-BE49-F238E27FC236}">
                <a16:creationId xmlns:a16="http://schemas.microsoft.com/office/drawing/2014/main" id="{E37A3EB4-4A82-7D7D-F111-46557EF7D97A}"/>
              </a:ext>
            </a:extLst>
          </p:cNvPr>
          <p:cNvSpPr>
            <a:spLocks noGrp="1"/>
          </p:cNvSpPr>
          <p:nvPr>
            <p:ph idx="1"/>
          </p:nvPr>
        </p:nvSpPr>
        <p:spPr>
          <a:xfrm>
            <a:off x="838200" y="2092325"/>
            <a:ext cx="10515600" cy="4351338"/>
          </a:xfrm>
        </p:spPr>
        <p:txBody>
          <a:bodyPr>
            <a:normAutofit/>
          </a:bodyPr>
          <a:lstStyle/>
          <a:p>
            <a:pPr marL="0" indent="0">
              <a:buNone/>
            </a:pPr>
            <a:r>
              <a:rPr lang="en-US" sz="4000" dirty="0"/>
              <a:t>5. Rationale</a:t>
            </a:r>
            <a:br>
              <a:rPr lang="en-US" sz="4000" dirty="0"/>
            </a:br>
            <a:r>
              <a:rPr lang="en-US" sz="4000" dirty="0"/>
              <a:t>6. Proposal</a:t>
            </a:r>
          </a:p>
        </p:txBody>
      </p:sp>
    </p:spTree>
    <p:extLst>
      <p:ext uri="{BB962C8B-B14F-4D97-AF65-F5344CB8AC3E}">
        <p14:creationId xmlns:p14="http://schemas.microsoft.com/office/powerpoint/2010/main" val="20504319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7F0749-FA4D-FB57-3EEC-2D7649BEFADE}"/>
              </a:ext>
            </a:extLst>
          </p:cNvPr>
          <p:cNvSpPr>
            <a:spLocks noGrp="1"/>
          </p:cNvSpPr>
          <p:nvPr>
            <p:ph type="title"/>
          </p:nvPr>
        </p:nvSpPr>
        <p:spPr>
          <a:xfrm>
            <a:off x="469900" y="187325"/>
            <a:ext cx="3606800" cy="1336675"/>
          </a:xfrm>
        </p:spPr>
        <p:txBody>
          <a:bodyPr>
            <a:normAutofit/>
          </a:bodyPr>
          <a:lstStyle/>
          <a:p>
            <a:r>
              <a:rPr lang="en-US" sz="4000" b="1" dirty="0">
                <a:latin typeface="Calibri"/>
                <a:cs typeface="Calibri"/>
              </a:rPr>
              <a:t>Is it feasible?</a:t>
            </a:r>
          </a:p>
        </p:txBody>
      </p:sp>
      <p:sp>
        <p:nvSpPr>
          <p:cNvPr id="2" name="Content Placeholder 1">
            <a:extLst>
              <a:ext uri="{FF2B5EF4-FFF2-40B4-BE49-F238E27FC236}">
                <a16:creationId xmlns:a16="http://schemas.microsoft.com/office/drawing/2014/main" id="{86F3544D-888B-C4DC-8F15-57E499C9BA2F}"/>
              </a:ext>
            </a:extLst>
          </p:cNvPr>
          <p:cNvSpPr>
            <a:spLocks noGrp="1"/>
          </p:cNvSpPr>
          <p:nvPr>
            <p:ph sz="half" idx="2"/>
          </p:nvPr>
        </p:nvSpPr>
        <p:spPr>
          <a:xfrm>
            <a:off x="1054100" y="1901825"/>
            <a:ext cx="8509000" cy="4156075"/>
          </a:xfrm>
        </p:spPr>
        <p:txBody>
          <a:bodyPr/>
          <a:lstStyle/>
          <a:p>
            <a:pPr marL="228600" lvl="0" indent="-228600" rtl="0">
              <a:spcBef>
                <a:spcPts val="0"/>
              </a:spcBef>
              <a:spcAft>
                <a:spcPts val="0"/>
              </a:spcAft>
              <a:buClr>
                <a:schemeClr val="dk1"/>
              </a:buClr>
              <a:buSzPts val="2800"/>
              <a:buChar char="•"/>
            </a:pPr>
            <a:r>
              <a:rPr lang="en-US" sz="2800" dirty="0">
                <a:latin typeface="Calibri"/>
                <a:ea typeface="Calibri"/>
                <a:cs typeface="Calibri"/>
                <a:sym typeface="Calibri"/>
              </a:rPr>
              <a:t>Did the question change? Did the criteria change?</a:t>
            </a:r>
            <a:endParaRPr lang="en-US" sz="2800" dirty="0"/>
          </a:p>
          <a:p>
            <a:pPr marL="228600" lvl="0" indent="-228600" rtl="0">
              <a:spcBef>
                <a:spcPts val="1000"/>
              </a:spcBef>
              <a:spcAft>
                <a:spcPts val="0"/>
              </a:spcAft>
              <a:buClr>
                <a:schemeClr val="dk1"/>
              </a:buClr>
              <a:buSzPts val="2800"/>
              <a:buChar char="•"/>
            </a:pPr>
            <a:r>
              <a:rPr lang="en-US" sz="2800" dirty="0">
                <a:latin typeface="Calibri"/>
                <a:ea typeface="Calibri"/>
                <a:cs typeface="Calibri"/>
                <a:sym typeface="Calibri"/>
              </a:rPr>
              <a:t>Write out the finalized question &amp; eligibility criteria</a:t>
            </a:r>
            <a:endParaRPr lang="en-US" sz="2800" dirty="0"/>
          </a:p>
          <a:p>
            <a:pPr marL="228600" lvl="0" indent="-228600" rtl="0">
              <a:spcBef>
                <a:spcPts val="1000"/>
              </a:spcBef>
              <a:spcAft>
                <a:spcPts val="0"/>
              </a:spcAft>
              <a:buClr>
                <a:schemeClr val="dk1"/>
              </a:buClr>
              <a:buSzPts val="2800"/>
              <a:buChar char="•"/>
            </a:pPr>
            <a:r>
              <a:rPr lang="en-US" sz="2800" dirty="0">
                <a:latin typeface="Calibri"/>
                <a:ea typeface="Calibri"/>
                <a:cs typeface="Calibri"/>
                <a:sym typeface="Calibri"/>
              </a:rPr>
              <a:t>Keep scope in mind throughout the process- it should guide everything</a:t>
            </a:r>
            <a:endParaRPr lang="en-US" sz="2800" dirty="0"/>
          </a:p>
        </p:txBody>
      </p:sp>
    </p:spTree>
    <p:extLst>
      <p:ext uri="{BB962C8B-B14F-4D97-AF65-F5344CB8AC3E}">
        <p14:creationId xmlns:p14="http://schemas.microsoft.com/office/powerpoint/2010/main" val="11877370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46"/>
        <p:cNvGrpSpPr/>
        <p:nvPr/>
      </p:nvGrpSpPr>
      <p:grpSpPr>
        <a:xfrm>
          <a:off x="0" y="0"/>
          <a:ext cx="0" cy="0"/>
          <a:chOff x="0" y="0"/>
          <a:chExt cx="0" cy="0"/>
        </a:xfrm>
      </p:grpSpPr>
      <p:sp useBgFill="1">
        <p:nvSpPr>
          <p:cNvPr id="455" name="Rectangle 45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7" name="Arc 45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8" name="Google Shape;448;p40"/>
          <p:cNvSpPr txBox="1">
            <a:spLocks noGrp="1"/>
          </p:cNvSpPr>
          <p:nvPr>
            <p:ph type="title"/>
          </p:nvPr>
        </p:nvSpPr>
        <p:spPr>
          <a:xfrm>
            <a:off x="776862" y="336239"/>
            <a:ext cx="5458838" cy="1325563"/>
          </a:xfrm>
          <a:prstGeom prst="rect">
            <a:avLst/>
          </a:prstGeom>
        </p:spPr>
        <p:txBody>
          <a:bodyPr spcFirstLastPara="1" lIns="91425" tIns="45700" rIns="91425" bIns="45700" anchorCtr="0">
            <a:normAutofit/>
          </a:bodyPr>
          <a:lstStyle/>
          <a:p>
            <a:pPr marL="0" lvl="0" indent="0" rtl="0">
              <a:spcBef>
                <a:spcPts val="0"/>
              </a:spcBef>
              <a:spcAft>
                <a:spcPts val="0"/>
              </a:spcAft>
              <a:buClr>
                <a:schemeClr val="lt1"/>
              </a:buClr>
              <a:buSzPts val="4000"/>
              <a:buFont typeface="Arial"/>
              <a:buNone/>
            </a:pPr>
            <a:r>
              <a:rPr lang="en-US" b="1" dirty="0"/>
              <a:t>Scope creep</a:t>
            </a:r>
          </a:p>
        </p:txBody>
      </p:sp>
      <p:sp>
        <p:nvSpPr>
          <p:cNvPr id="459" name="Freeform: Shape 45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7" name="Google Shape;447;p40"/>
          <p:cNvSpPr txBox="1">
            <a:spLocks noGrp="1"/>
          </p:cNvSpPr>
          <p:nvPr>
            <p:ph type="body" idx="1"/>
          </p:nvPr>
        </p:nvSpPr>
        <p:spPr>
          <a:xfrm>
            <a:off x="2491362" y="1998041"/>
            <a:ext cx="7655938" cy="3843959"/>
          </a:xfrm>
          <a:prstGeom prst="rect">
            <a:avLst/>
          </a:prstGeom>
        </p:spPr>
        <p:txBody>
          <a:bodyPr spcFirstLastPara="1" lIns="91425" tIns="45700" rIns="91425" bIns="45700" anchorCtr="0">
            <a:normAutofit/>
          </a:bodyPr>
          <a:lstStyle/>
          <a:p>
            <a:pPr marL="0" lvl="0" indent="0" rtl="0">
              <a:spcBef>
                <a:spcPts val="1000"/>
              </a:spcBef>
              <a:spcAft>
                <a:spcPts val="0"/>
              </a:spcAft>
              <a:buClr>
                <a:schemeClr val="dk1"/>
              </a:buClr>
              <a:buSzPts val="2800"/>
              <a:buNone/>
            </a:pPr>
            <a:r>
              <a:rPr lang="en-US" sz="2600" dirty="0">
                <a:latin typeface="Calibri"/>
                <a:ea typeface="Calibri"/>
                <a:cs typeface="Calibri"/>
                <a:sym typeface="Calibri"/>
              </a:rPr>
              <a:t>It may change as during the planning steps, but after that it needs to stay firm- avoiding “scope creep”</a:t>
            </a:r>
            <a:endParaRPr lang="en-US" sz="2600" dirty="0"/>
          </a:p>
        </p:txBody>
      </p:sp>
      <p:sp>
        <p:nvSpPr>
          <p:cNvPr id="450" name="Google Shape;450;p40"/>
          <p:cNvSpPr txBox="1">
            <a:spLocks noGrp="1"/>
          </p:cNvSpPr>
          <p:nvPr>
            <p:ph type="sldNum" idx="12"/>
          </p:nvPr>
        </p:nvSpPr>
        <p:spPr>
          <a:xfrm>
            <a:off x="8610600" y="6356350"/>
            <a:ext cx="2743200" cy="365125"/>
          </a:xfrm>
          <a:prstGeom prst="rect">
            <a:avLst/>
          </a:prstGeom>
        </p:spPr>
        <p:txBody>
          <a:bodyPr spcFirstLastPara="1" lIns="91425" tIns="45700" rIns="91425" bIns="45700" anchorCtr="0">
            <a:normAutofit/>
          </a:bodyPr>
          <a:lstStyle/>
          <a:p>
            <a:pPr marL="0" lvl="0" indent="0" rtl="0">
              <a:spcBef>
                <a:spcPts val="0"/>
              </a:spcBef>
              <a:spcAft>
                <a:spcPts val="600"/>
              </a:spcAft>
              <a:buClr>
                <a:srgbClr val="000000"/>
              </a:buClr>
              <a:buFont typeface="Arial"/>
              <a:buNone/>
            </a:pPr>
            <a:fld id="{00000000-1234-1234-1234-123412341234}" type="slidenum">
              <a:rPr lang="en-US"/>
              <a:pPr marL="0" lvl="0" indent="0" rtl="0">
                <a:spcBef>
                  <a:spcPts val="0"/>
                </a:spcBef>
                <a:spcAft>
                  <a:spcPts val="600"/>
                </a:spcAft>
                <a:buClr>
                  <a:srgbClr val="000000"/>
                </a:buClr>
                <a:buFont typeface="Arial"/>
                <a:buNone/>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934B-C323-84A1-FB5C-2833DEE2AB3D}"/>
              </a:ext>
            </a:extLst>
          </p:cNvPr>
          <p:cNvSpPr>
            <a:spLocks noGrp="1"/>
          </p:cNvSpPr>
          <p:nvPr>
            <p:ph type="title"/>
          </p:nvPr>
        </p:nvSpPr>
        <p:spPr/>
        <p:txBody>
          <a:bodyPr/>
          <a:lstStyle/>
          <a:p>
            <a:r>
              <a:rPr lang="en-US" b="1" dirty="0">
                <a:sym typeface="Calibri"/>
              </a:rPr>
              <a:t>Do you have what is needed?</a:t>
            </a:r>
            <a:endParaRPr lang="en-US" dirty="0"/>
          </a:p>
        </p:txBody>
      </p:sp>
      <p:sp>
        <p:nvSpPr>
          <p:cNvPr id="3" name="Content Placeholder 2">
            <a:extLst>
              <a:ext uri="{FF2B5EF4-FFF2-40B4-BE49-F238E27FC236}">
                <a16:creationId xmlns:a16="http://schemas.microsoft.com/office/drawing/2014/main" id="{52FBD615-E357-8F09-849F-4CF6354F7456}"/>
              </a:ext>
            </a:extLst>
          </p:cNvPr>
          <p:cNvSpPr>
            <a:spLocks noGrp="1"/>
          </p:cNvSpPr>
          <p:nvPr>
            <p:ph idx="1"/>
          </p:nvPr>
        </p:nvSpPr>
        <p:spPr/>
        <p:txBody>
          <a:bodyPr/>
          <a:lstStyle/>
          <a:p>
            <a:r>
              <a:rPr lang="en-US" dirty="0"/>
              <a:t>Time </a:t>
            </a:r>
          </a:p>
          <a:p>
            <a:r>
              <a:rPr lang="en-US" dirty="0"/>
              <a:t>Resources</a:t>
            </a:r>
          </a:p>
          <a:p>
            <a:r>
              <a:rPr lang="en-US" dirty="0"/>
              <a:t>Expertise</a:t>
            </a:r>
          </a:p>
          <a:p>
            <a:r>
              <a:rPr lang="en-US" dirty="0"/>
              <a:t>Data</a:t>
            </a:r>
          </a:p>
          <a:p>
            <a:r>
              <a:rPr lang="en-US" dirty="0"/>
              <a:t>Audience</a:t>
            </a:r>
          </a:p>
        </p:txBody>
      </p:sp>
      <p:sp>
        <p:nvSpPr>
          <p:cNvPr id="4" name="Google Shape;470;p41">
            <a:extLst>
              <a:ext uri="{FF2B5EF4-FFF2-40B4-BE49-F238E27FC236}">
                <a16:creationId xmlns:a16="http://schemas.microsoft.com/office/drawing/2014/main" id="{89965437-9F9A-D646-DB9E-64FEE0E5F5FD}"/>
              </a:ext>
            </a:extLst>
          </p:cNvPr>
          <p:cNvSpPr txBox="1"/>
          <p:nvPr/>
        </p:nvSpPr>
        <p:spPr>
          <a:xfrm>
            <a:off x="533166" y="6319912"/>
            <a:ext cx="11125800" cy="369300"/>
          </a:xfrm>
          <a:prstGeom prst="rect">
            <a:avLst/>
          </a:prstGeom>
          <a:solidFill>
            <a:schemeClr val="bg1">
              <a:lumMod val="95000"/>
            </a:schemeClr>
          </a:solidFill>
          <a:ln w="9525"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600"/>
              </a:spcAft>
              <a:buNone/>
            </a:pPr>
            <a:r>
              <a:rPr lang="en-US" dirty="0">
                <a:solidFill>
                  <a:schemeClr val="dk1"/>
                </a:solidFill>
                <a:latin typeface="Calibri"/>
                <a:ea typeface="Calibri"/>
                <a:cs typeface="Calibri"/>
                <a:sym typeface="Calibri"/>
              </a:rPr>
              <a:t>Booth, Sutton, and </a:t>
            </a:r>
            <a:r>
              <a:rPr lang="en-US" dirty="0" err="1">
                <a:solidFill>
                  <a:schemeClr val="dk1"/>
                </a:solidFill>
                <a:latin typeface="Calibri"/>
                <a:ea typeface="Calibri"/>
                <a:cs typeface="Calibri"/>
                <a:sym typeface="Calibri"/>
              </a:rPr>
              <a:t>Papaioannou</a:t>
            </a:r>
            <a:r>
              <a:rPr lang="en-US" dirty="0">
                <a:solidFill>
                  <a:schemeClr val="dk1"/>
                </a:solidFill>
                <a:latin typeface="Calibri"/>
                <a:ea typeface="Calibri"/>
                <a:cs typeface="Calibri"/>
                <a:sym typeface="Calibri"/>
              </a:rPr>
              <a:t> Systematic Approaches to a Successful Literature Review, 2</a:t>
            </a:r>
            <a:r>
              <a:rPr lang="en-US" baseline="30000" dirty="0">
                <a:solidFill>
                  <a:schemeClr val="dk1"/>
                </a:solidFill>
                <a:latin typeface="Calibri"/>
                <a:ea typeface="Calibri"/>
                <a:cs typeface="Calibri"/>
                <a:sym typeface="Calibri"/>
              </a:rPr>
              <a:t>nd</a:t>
            </a:r>
            <a:r>
              <a:rPr lang="en-US" dirty="0">
                <a:solidFill>
                  <a:schemeClr val="dk1"/>
                </a:solidFill>
                <a:latin typeface="Calibri"/>
                <a:ea typeface="Calibri"/>
                <a:cs typeface="Calibri"/>
                <a:sym typeface="Calibri"/>
              </a:rPr>
              <a:t> Edition. 2016 </a:t>
            </a:r>
          </a:p>
        </p:txBody>
      </p:sp>
    </p:spTree>
    <p:extLst>
      <p:ext uri="{BB962C8B-B14F-4D97-AF65-F5344CB8AC3E}">
        <p14:creationId xmlns:p14="http://schemas.microsoft.com/office/powerpoint/2010/main" val="5180478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76"/>
        <p:cNvGrpSpPr/>
        <p:nvPr/>
      </p:nvGrpSpPr>
      <p:grpSpPr>
        <a:xfrm>
          <a:off x="0" y="0"/>
          <a:ext cx="0" cy="0"/>
          <a:chOff x="0" y="0"/>
          <a:chExt cx="0" cy="0"/>
        </a:xfrm>
      </p:grpSpPr>
      <p:sp useBgFill="1">
        <p:nvSpPr>
          <p:cNvPr id="485" name="Rectangle 48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7" name="Arc 48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77" name="Google Shape;477;p42"/>
          <p:cNvSpPr txBox="1">
            <a:spLocks noGrp="1"/>
          </p:cNvSpPr>
          <p:nvPr>
            <p:ph type="title"/>
          </p:nvPr>
        </p:nvSpPr>
        <p:spPr>
          <a:xfrm>
            <a:off x="321823" y="321129"/>
            <a:ext cx="4097777" cy="1371600"/>
          </a:xfrm>
          <a:prstGeom prst="rect">
            <a:avLst/>
          </a:prstGeom>
        </p:spPr>
        <p:txBody>
          <a:bodyPr spcFirstLastPara="1" vert="horz" lIns="91440" tIns="45720" rIns="91440" bIns="45720" rtlCol="0" anchor="ctr" anchorCtr="0">
            <a:normAutofit/>
          </a:bodyPr>
          <a:lstStyle/>
          <a:p>
            <a:pPr marL="0" lvl="0" indent="0">
              <a:spcAft>
                <a:spcPts val="0"/>
              </a:spcAft>
              <a:buClr>
                <a:srgbClr val="FF0000"/>
              </a:buClr>
              <a:buSzPts val="3600"/>
            </a:pPr>
            <a:r>
              <a:rPr lang="en-US" b="1" kern="1200" dirty="0">
                <a:solidFill>
                  <a:srgbClr val="C00000"/>
                </a:solidFill>
                <a:latin typeface="+mj-lt"/>
                <a:ea typeface="+mj-ea"/>
                <a:cs typeface="+mj-cs"/>
              </a:rPr>
              <a:t>T</a:t>
            </a:r>
            <a:r>
              <a:rPr lang="en-US" b="1" kern="1200" dirty="0">
                <a:solidFill>
                  <a:schemeClr val="tx1"/>
                </a:solidFill>
                <a:latin typeface="+mj-lt"/>
                <a:ea typeface="+mj-ea"/>
                <a:cs typeface="+mj-cs"/>
              </a:rPr>
              <a:t>  R  E  A  D</a:t>
            </a:r>
            <a:br>
              <a:rPr lang="en-US" b="1" kern="1200" dirty="0">
                <a:solidFill>
                  <a:schemeClr val="tx1"/>
                </a:solidFill>
                <a:latin typeface="+mj-lt"/>
                <a:ea typeface="+mj-ea"/>
                <a:cs typeface="+mj-cs"/>
              </a:rPr>
            </a:br>
            <a:r>
              <a:rPr lang="en-US" b="1" kern="1200" dirty="0">
                <a:solidFill>
                  <a:schemeClr val="tx1"/>
                </a:solidFill>
                <a:latin typeface="+mj-lt"/>
                <a:ea typeface="+mj-ea"/>
                <a:cs typeface="+mj-cs"/>
              </a:rPr>
              <a:t>Time: </a:t>
            </a:r>
            <a:r>
              <a:rPr lang="en-US" b="1" kern="1200" dirty="0">
                <a:solidFill>
                  <a:srgbClr val="C00000"/>
                </a:solidFill>
                <a:latin typeface="+mj-lt"/>
                <a:ea typeface="+mj-ea"/>
                <a:cs typeface="+mj-cs"/>
              </a:rPr>
              <a:t>T</a:t>
            </a:r>
            <a:r>
              <a:rPr lang="en-US" b="1" kern="1200" dirty="0">
                <a:solidFill>
                  <a:schemeClr val="tx1"/>
                </a:solidFill>
                <a:latin typeface="+mj-lt"/>
                <a:ea typeface="+mj-ea"/>
                <a:cs typeface="+mj-cs"/>
              </a:rPr>
              <a:t>imeline</a:t>
            </a:r>
          </a:p>
        </p:txBody>
      </p:sp>
      <p:sp>
        <p:nvSpPr>
          <p:cNvPr id="489" name="Freeform: Shape 48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8" name="Google Shape;478;p42"/>
          <p:cNvSpPr txBox="1">
            <a:spLocks noGrp="1"/>
          </p:cNvSpPr>
          <p:nvPr>
            <p:ph type="body" idx="4294967295"/>
          </p:nvPr>
        </p:nvSpPr>
        <p:spPr>
          <a:xfrm>
            <a:off x="3633436" y="1738266"/>
            <a:ext cx="7834664" cy="4552428"/>
          </a:xfrm>
          <a:prstGeom prst="rect">
            <a:avLst/>
          </a:prstGeom>
        </p:spPr>
        <p:txBody>
          <a:bodyPr spcFirstLastPara="1" vert="horz" lIns="91440" tIns="45720" rIns="91440" bIns="45720" rtlCol="0" anchorCtr="0">
            <a:noAutofit/>
          </a:bodyPr>
          <a:lstStyle/>
          <a:p>
            <a:pPr marL="228600" lvl="0">
              <a:spcBef>
                <a:spcPts val="0"/>
              </a:spcBef>
              <a:spcAft>
                <a:spcPts val="0"/>
              </a:spcAft>
              <a:buClr>
                <a:schemeClr val="dk1"/>
              </a:buClr>
              <a:buSzPts val="2400"/>
            </a:pPr>
            <a:r>
              <a:rPr lang="en-US" dirty="0"/>
              <a:t>How long??</a:t>
            </a:r>
          </a:p>
          <a:p>
            <a:pPr marL="685800" lvl="1">
              <a:spcBef>
                <a:spcPts val="500"/>
              </a:spcBef>
              <a:spcAft>
                <a:spcPts val="0"/>
              </a:spcAft>
              <a:buClr>
                <a:schemeClr val="dk1"/>
              </a:buClr>
              <a:buSzPts val="2400"/>
            </a:pPr>
            <a:r>
              <a:rPr lang="en-US" sz="2800" dirty="0"/>
              <a:t>Average is one year</a:t>
            </a:r>
          </a:p>
          <a:p>
            <a:pPr marL="685800" lvl="1">
              <a:spcBef>
                <a:spcPts val="500"/>
              </a:spcBef>
              <a:spcAft>
                <a:spcPts val="0"/>
              </a:spcAft>
              <a:buClr>
                <a:schemeClr val="dk1"/>
              </a:buClr>
              <a:buSzPts val="2400"/>
            </a:pPr>
            <a:r>
              <a:rPr lang="en-US" sz="2800" dirty="0"/>
              <a:t>Depends highly on number of citations to be sorted</a:t>
            </a:r>
          </a:p>
          <a:p>
            <a:pPr marL="685800" lvl="1">
              <a:spcBef>
                <a:spcPts val="500"/>
              </a:spcBef>
              <a:spcAft>
                <a:spcPts val="0"/>
              </a:spcAft>
              <a:buClr>
                <a:schemeClr val="dk1"/>
              </a:buClr>
              <a:buSzPts val="2400"/>
            </a:pPr>
            <a:r>
              <a:rPr lang="en-US" sz="2800" dirty="0"/>
              <a:t>experience with review type</a:t>
            </a:r>
          </a:p>
          <a:p>
            <a:pPr marL="228600" lvl="0">
              <a:spcBef>
                <a:spcPts val="1000"/>
              </a:spcBef>
              <a:spcAft>
                <a:spcPts val="0"/>
              </a:spcAft>
              <a:buClr>
                <a:schemeClr val="dk1"/>
              </a:buClr>
              <a:buSzPts val="2400"/>
            </a:pPr>
            <a:r>
              <a:rPr lang="en-US" dirty="0"/>
              <a:t>Tips:</a:t>
            </a:r>
          </a:p>
          <a:p>
            <a:pPr marL="685800" lvl="1">
              <a:spcBef>
                <a:spcPts val="500"/>
              </a:spcBef>
              <a:spcAft>
                <a:spcPts val="0"/>
              </a:spcAft>
              <a:buClr>
                <a:schemeClr val="dk1"/>
              </a:buClr>
              <a:buSzPts val="2400"/>
            </a:pPr>
            <a:r>
              <a:rPr lang="en-US" sz="2800" dirty="0"/>
              <a:t>Set completion dates</a:t>
            </a:r>
          </a:p>
          <a:p>
            <a:pPr marL="685800" lvl="1">
              <a:spcBef>
                <a:spcPts val="500"/>
              </a:spcBef>
              <a:spcAft>
                <a:spcPts val="0"/>
              </a:spcAft>
              <a:buClr>
                <a:schemeClr val="dk1"/>
              </a:buClr>
              <a:buSzPts val="2400"/>
            </a:pPr>
            <a:r>
              <a:rPr lang="en-US" sz="2800" dirty="0"/>
              <a:t>Cochrane Handbook offers a possible timeline over a year</a:t>
            </a:r>
          </a:p>
        </p:txBody>
      </p:sp>
      <p:sp>
        <p:nvSpPr>
          <p:cNvPr id="480" name="Google Shape;480;p42"/>
          <p:cNvSpPr txBox="1">
            <a:spLocks noGrp="1"/>
          </p:cNvSpPr>
          <p:nvPr>
            <p:ph type="sldNum" idx="12"/>
          </p:nvPr>
        </p:nvSpPr>
        <p:spPr>
          <a:xfrm>
            <a:off x="8610600" y="6356350"/>
            <a:ext cx="27432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Clr>
                <a:srgbClr val="000000"/>
              </a:buClr>
              <a:buFont typeface="Arial"/>
              <a:buNone/>
            </a:pPr>
            <a:fld id="{00000000-1234-1234-1234-123412341234}" type="slidenum">
              <a:rPr lang="en-US"/>
              <a:pPr lvl="0" indent="0">
                <a:spcBef>
                  <a:spcPts val="0"/>
                </a:spcBef>
                <a:spcAft>
                  <a:spcPts val="600"/>
                </a:spcAft>
                <a:buClr>
                  <a:srgbClr val="000000"/>
                </a:buClr>
                <a:buFont typeface="Arial"/>
                <a:buNone/>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9F5C78-921B-A062-79E5-150726A3550E}"/>
              </a:ext>
            </a:extLst>
          </p:cNvPr>
          <p:cNvSpPr>
            <a:spLocks noGrp="1"/>
          </p:cNvSpPr>
          <p:nvPr>
            <p:ph type="title"/>
          </p:nvPr>
        </p:nvSpPr>
        <p:spPr>
          <a:xfrm>
            <a:off x="406400" y="238125"/>
            <a:ext cx="10515600" cy="1325563"/>
          </a:xfrm>
        </p:spPr>
        <p:txBody>
          <a:bodyPr/>
          <a:lstStyle/>
          <a:p>
            <a:r>
              <a:rPr lang="en-US" sz="4400" b="1" dirty="0"/>
              <a:t>T  </a:t>
            </a:r>
            <a:r>
              <a:rPr lang="en-US" sz="4400" b="1" dirty="0">
                <a:solidFill>
                  <a:srgbClr val="FF0000"/>
                </a:solidFill>
              </a:rPr>
              <a:t>R</a:t>
            </a:r>
            <a:r>
              <a:rPr lang="en-US" sz="4400" b="1" dirty="0"/>
              <a:t>  E  A  D</a:t>
            </a:r>
            <a:br>
              <a:rPr lang="en-US" sz="4400" b="1" dirty="0"/>
            </a:br>
            <a:r>
              <a:rPr lang="en-US" sz="4400" b="1" dirty="0">
                <a:solidFill>
                  <a:srgbClr val="FF0000"/>
                </a:solidFill>
              </a:rPr>
              <a:t>R</a:t>
            </a:r>
            <a:r>
              <a:rPr lang="en-US" sz="4400" b="1" dirty="0"/>
              <a:t>esources- software</a:t>
            </a:r>
            <a:endParaRPr lang="en-US" dirty="0"/>
          </a:p>
        </p:txBody>
      </p:sp>
      <p:sp>
        <p:nvSpPr>
          <p:cNvPr id="6" name="Content Placeholder 5">
            <a:extLst>
              <a:ext uri="{FF2B5EF4-FFF2-40B4-BE49-F238E27FC236}">
                <a16:creationId xmlns:a16="http://schemas.microsoft.com/office/drawing/2014/main" id="{9F56784A-0F31-E00D-691D-E82BED42804E}"/>
              </a:ext>
            </a:extLst>
          </p:cNvPr>
          <p:cNvSpPr>
            <a:spLocks noGrp="1"/>
          </p:cNvSpPr>
          <p:nvPr>
            <p:ph idx="1"/>
          </p:nvPr>
        </p:nvSpPr>
        <p:spPr>
          <a:xfrm>
            <a:off x="838200" y="2206625"/>
            <a:ext cx="10515600" cy="2733675"/>
          </a:xfrm>
        </p:spPr>
        <p:txBody>
          <a:bodyPr/>
          <a:lstStyle/>
          <a:p>
            <a:pPr marL="0" indent="0">
              <a:buNone/>
            </a:pPr>
            <a:r>
              <a:rPr lang="en-US" dirty="0"/>
              <a:t>Plan: Protocol development, Concept mapping</a:t>
            </a:r>
          </a:p>
          <a:p>
            <a:pPr marL="0" indent="0">
              <a:buNone/>
            </a:pPr>
            <a:r>
              <a:rPr lang="en-US" dirty="0"/>
              <a:t>Identify: Citation management, Text analysis, MeSH analyzer</a:t>
            </a:r>
          </a:p>
          <a:p>
            <a:pPr marL="0" indent="0">
              <a:buNone/>
            </a:pPr>
            <a:r>
              <a:rPr lang="en-US" dirty="0"/>
              <a:t>Evaluate: Sorting tools, Automated analysis</a:t>
            </a:r>
          </a:p>
          <a:p>
            <a:pPr marL="0" indent="0">
              <a:buNone/>
            </a:pPr>
            <a:r>
              <a:rPr lang="en-US" dirty="0"/>
              <a:t>Collect &amp; Code: Forms, Spreadsheets</a:t>
            </a:r>
          </a:p>
          <a:p>
            <a:pPr marL="0" indent="0">
              <a:buNone/>
            </a:pPr>
            <a:r>
              <a:rPr lang="en-US" dirty="0"/>
              <a:t>Explain &amp; Summarize: Data Visualization, Data Analysis</a:t>
            </a:r>
          </a:p>
        </p:txBody>
      </p:sp>
      <p:sp>
        <p:nvSpPr>
          <p:cNvPr id="7" name="TextBox 6">
            <a:extLst>
              <a:ext uri="{FF2B5EF4-FFF2-40B4-BE49-F238E27FC236}">
                <a16:creationId xmlns:a16="http://schemas.microsoft.com/office/drawing/2014/main" id="{66F83D4D-138C-EF48-35B7-35DFEA181299}"/>
              </a:ext>
            </a:extLst>
          </p:cNvPr>
          <p:cNvSpPr txBox="1"/>
          <p:nvPr/>
        </p:nvSpPr>
        <p:spPr>
          <a:xfrm>
            <a:off x="571500" y="5689600"/>
            <a:ext cx="9969500" cy="369332"/>
          </a:xfrm>
          <a:prstGeom prst="rect">
            <a:avLst/>
          </a:prstGeom>
          <a:noFill/>
        </p:spPr>
        <p:txBody>
          <a:bodyPr wrap="square" rtlCol="0">
            <a:spAutoFit/>
          </a:bodyPr>
          <a:lstStyle/>
          <a:p>
            <a:r>
              <a:rPr lang="en-US" dirty="0"/>
              <a:t>Throughout the process: Communication, Whole SR process, Project management, File manager</a:t>
            </a:r>
          </a:p>
        </p:txBody>
      </p:sp>
    </p:spTree>
    <p:extLst>
      <p:ext uri="{BB962C8B-B14F-4D97-AF65-F5344CB8AC3E}">
        <p14:creationId xmlns:p14="http://schemas.microsoft.com/office/powerpoint/2010/main" val="32500887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46"/>
          <p:cNvSpPr txBox="1">
            <a:spLocks noGrp="1"/>
          </p:cNvSpPr>
          <p:nvPr>
            <p:ph type="title"/>
          </p:nvPr>
        </p:nvSpPr>
        <p:spPr>
          <a:xfrm>
            <a:off x="631427" y="115580"/>
            <a:ext cx="11426700" cy="1017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40"/>
              <a:buFont typeface="Arial"/>
              <a:buNone/>
            </a:pPr>
            <a:r>
              <a:rPr lang="en-US" sz="3240" b="1"/>
              <a:t>T  R  </a:t>
            </a:r>
            <a:r>
              <a:rPr lang="en-US" sz="3240" b="1">
                <a:solidFill>
                  <a:srgbClr val="FF0000"/>
                </a:solidFill>
              </a:rPr>
              <a:t>E</a:t>
            </a:r>
            <a:r>
              <a:rPr lang="en-US" sz="3240" b="1"/>
              <a:t>  A  D</a:t>
            </a:r>
            <a:br>
              <a:rPr lang="en-US" sz="3240" b="1"/>
            </a:br>
            <a:r>
              <a:rPr lang="en-US" sz="3240" b="1">
                <a:solidFill>
                  <a:srgbClr val="FF0000"/>
                </a:solidFill>
              </a:rPr>
              <a:t>E</a:t>
            </a:r>
            <a:r>
              <a:rPr lang="en-US" sz="3240" b="1"/>
              <a:t>xpertise: The team</a:t>
            </a:r>
            <a:endParaRPr/>
          </a:p>
        </p:txBody>
      </p:sp>
      <p:sp>
        <p:nvSpPr>
          <p:cNvPr id="513" name="Google Shape;513;p46"/>
          <p:cNvSpPr txBox="1">
            <a:spLocks noGrp="1"/>
          </p:cNvSpPr>
          <p:nvPr>
            <p:ph type="body" idx="1"/>
          </p:nvPr>
        </p:nvSpPr>
        <p:spPr>
          <a:xfrm>
            <a:off x="581200" y="1594099"/>
            <a:ext cx="7068900" cy="4266900"/>
          </a:xfrm>
          <a:prstGeom prst="rect">
            <a:avLst/>
          </a:prstGeom>
          <a:noFill/>
          <a:ln>
            <a:noFill/>
          </a:ln>
        </p:spPr>
        <p:txBody>
          <a:bodyPr spcFirstLastPara="1" wrap="square" lIns="91425" tIns="45700" rIns="91425" bIns="45700" anchor="t" anchorCtr="0">
            <a:noAutofit/>
          </a:bodyPr>
          <a:lstStyle/>
          <a:p>
            <a:pPr marL="228600" lvl="0" indent="-279400" algn="l" rtl="0">
              <a:lnSpc>
                <a:spcPct val="90000"/>
              </a:lnSpc>
              <a:spcBef>
                <a:spcPts val="0"/>
              </a:spcBef>
              <a:spcAft>
                <a:spcPts val="0"/>
              </a:spcAft>
              <a:buClr>
                <a:schemeClr val="dk1"/>
              </a:buClr>
              <a:buSzPts val="3200"/>
              <a:buChar char="•"/>
            </a:pPr>
            <a:r>
              <a:rPr lang="en-US" sz="3200">
                <a:solidFill>
                  <a:schemeClr val="dk1"/>
                </a:solidFill>
              </a:rPr>
              <a:t>Researcher to lead review</a:t>
            </a:r>
            <a:endParaRPr sz="3200"/>
          </a:p>
          <a:p>
            <a:pPr marL="228600" lvl="0" indent="-279400" algn="l" rtl="0">
              <a:lnSpc>
                <a:spcPct val="90000"/>
              </a:lnSpc>
              <a:spcBef>
                <a:spcPts val="1000"/>
              </a:spcBef>
              <a:spcAft>
                <a:spcPts val="0"/>
              </a:spcAft>
              <a:buClr>
                <a:schemeClr val="dk1"/>
              </a:buClr>
              <a:buSzPts val="3200"/>
              <a:buChar char="•"/>
            </a:pPr>
            <a:r>
              <a:rPr lang="en-US" sz="3200">
                <a:solidFill>
                  <a:schemeClr val="dk1"/>
                </a:solidFill>
              </a:rPr>
              <a:t>Researchers to assist in screening and coding </a:t>
            </a:r>
            <a:endParaRPr sz="3200"/>
          </a:p>
          <a:p>
            <a:pPr marL="228600" lvl="0" indent="-279400" algn="l" rtl="0">
              <a:lnSpc>
                <a:spcPct val="90000"/>
              </a:lnSpc>
              <a:spcBef>
                <a:spcPts val="1000"/>
              </a:spcBef>
              <a:spcAft>
                <a:spcPts val="0"/>
              </a:spcAft>
              <a:buClr>
                <a:schemeClr val="dk1"/>
              </a:buClr>
              <a:buSzPts val="3200"/>
              <a:buChar char="•"/>
            </a:pPr>
            <a:r>
              <a:rPr lang="en-US" sz="3200">
                <a:solidFill>
                  <a:schemeClr val="dk1"/>
                </a:solidFill>
              </a:rPr>
              <a:t>Consultants (suggested):</a:t>
            </a:r>
            <a:endParaRPr sz="3200"/>
          </a:p>
          <a:p>
            <a:pPr marL="685800" lvl="1" indent="-279400" algn="l" rtl="0">
              <a:lnSpc>
                <a:spcPct val="90000"/>
              </a:lnSpc>
              <a:spcBef>
                <a:spcPts val="500"/>
              </a:spcBef>
              <a:spcAft>
                <a:spcPts val="0"/>
              </a:spcAft>
              <a:buClr>
                <a:schemeClr val="dk1"/>
              </a:buClr>
              <a:buSzPts val="3200"/>
              <a:buChar char="o"/>
            </a:pPr>
            <a:r>
              <a:rPr lang="en-US" sz="3200">
                <a:solidFill>
                  <a:schemeClr val="dk1"/>
                </a:solidFill>
              </a:rPr>
              <a:t>Subject expert</a:t>
            </a:r>
            <a:endParaRPr sz="3200"/>
          </a:p>
          <a:p>
            <a:pPr marL="685800" lvl="1" indent="-279400" algn="l" rtl="0">
              <a:lnSpc>
                <a:spcPct val="90000"/>
              </a:lnSpc>
              <a:spcBef>
                <a:spcPts val="500"/>
              </a:spcBef>
              <a:spcAft>
                <a:spcPts val="0"/>
              </a:spcAft>
              <a:buClr>
                <a:schemeClr val="dk1"/>
              </a:buClr>
              <a:buSzPts val="3200"/>
              <a:buChar char="o"/>
            </a:pPr>
            <a:r>
              <a:rPr lang="en-US" sz="3200">
                <a:solidFill>
                  <a:schemeClr val="dk1"/>
                </a:solidFill>
              </a:rPr>
              <a:t>Search expert</a:t>
            </a:r>
            <a:endParaRPr sz="3200"/>
          </a:p>
          <a:p>
            <a:pPr marL="685800" lvl="1" indent="-279400" algn="l" rtl="0">
              <a:lnSpc>
                <a:spcPct val="90000"/>
              </a:lnSpc>
              <a:spcBef>
                <a:spcPts val="500"/>
              </a:spcBef>
              <a:spcAft>
                <a:spcPts val="0"/>
              </a:spcAft>
              <a:buClr>
                <a:schemeClr val="dk1"/>
              </a:buClr>
              <a:buSzPts val="3200"/>
              <a:buChar char="o"/>
            </a:pPr>
            <a:r>
              <a:rPr lang="en-US" sz="3200">
                <a:solidFill>
                  <a:schemeClr val="dk1"/>
                </a:solidFill>
              </a:rPr>
              <a:t>Biostatistician</a:t>
            </a:r>
            <a:endParaRPr sz="3200"/>
          </a:p>
          <a:p>
            <a:pPr marL="228600" lvl="0" indent="-228600" algn="l" rtl="0">
              <a:lnSpc>
                <a:spcPct val="90000"/>
              </a:lnSpc>
              <a:spcBef>
                <a:spcPts val="1000"/>
              </a:spcBef>
              <a:spcAft>
                <a:spcPts val="0"/>
              </a:spcAft>
              <a:buClr>
                <a:schemeClr val="dk1"/>
              </a:buClr>
              <a:buSzPts val="3200"/>
              <a:buChar char="•"/>
            </a:pPr>
            <a:r>
              <a:rPr lang="en-US" sz="3200">
                <a:solidFill>
                  <a:schemeClr val="dk1"/>
                </a:solidFill>
              </a:rPr>
              <a:t>List and consider stakeholders role</a:t>
            </a:r>
            <a:endParaRPr sz="32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47"/>
          <p:cNvSpPr txBox="1">
            <a:spLocks noGrp="1"/>
          </p:cNvSpPr>
          <p:nvPr>
            <p:ph type="title"/>
          </p:nvPr>
        </p:nvSpPr>
        <p:spPr>
          <a:xfrm>
            <a:off x="631427" y="115580"/>
            <a:ext cx="11426700" cy="1017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a:t>T  R  E  </a:t>
            </a:r>
            <a:r>
              <a:rPr lang="en-US" sz="3600" b="1">
                <a:solidFill>
                  <a:srgbClr val="FF0000"/>
                </a:solidFill>
              </a:rPr>
              <a:t>A</a:t>
            </a:r>
            <a:r>
              <a:rPr lang="en-US" sz="3600" b="1"/>
              <a:t>  D</a:t>
            </a:r>
            <a:br>
              <a:rPr lang="en-US" sz="3600" b="1"/>
            </a:br>
            <a:r>
              <a:rPr lang="en-US" sz="3600" b="1">
                <a:solidFill>
                  <a:srgbClr val="FF0000"/>
                </a:solidFill>
              </a:rPr>
              <a:t>A</a:t>
            </a:r>
            <a:r>
              <a:rPr lang="en-US" sz="3600" b="1"/>
              <a:t>udience: Researchers, public, policy makers</a:t>
            </a:r>
            <a:endParaRPr sz="3600" b="1"/>
          </a:p>
        </p:txBody>
      </p:sp>
      <p:sp>
        <p:nvSpPr>
          <p:cNvPr id="521" name="Google Shape;521;p47"/>
          <p:cNvSpPr txBox="1">
            <a:spLocks noGrp="1"/>
          </p:cNvSpPr>
          <p:nvPr>
            <p:ph type="body" idx="1"/>
          </p:nvPr>
        </p:nvSpPr>
        <p:spPr>
          <a:xfrm>
            <a:off x="457200" y="2228003"/>
            <a:ext cx="8991600" cy="3633000"/>
          </a:xfrm>
          <a:prstGeom prst="rect">
            <a:avLst/>
          </a:prstGeom>
          <a:noFill/>
          <a:ln>
            <a:noFill/>
          </a:ln>
        </p:spPr>
        <p:txBody>
          <a:bodyPr spcFirstLastPara="1" wrap="square" lIns="91425" tIns="45700" rIns="91425" bIns="45700" anchor="t" anchorCtr="0">
            <a:noAutofit/>
          </a:bodyPr>
          <a:lstStyle/>
          <a:p>
            <a:pPr marL="228600" lvl="0" indent="-254000" algn="l" rtl="0">
              <a:lnSpc>
                <a:spcPct val="90000"/>
              </a:lnSpc>
              <a:spcBef>
                <a:spcPts val="0"/>
              </a:spcBef>
              <a:spcAft>
                <a:spcPts val="0"/>
              </a:spcAft>
              <a:buClr>
                <a:schemeClr val="dk1"/>
              </a:buClr>
              <a:buSzPts val="3200"/>
              <a:buChar char="•"/>
            </a:pPr>
            <a:r>
              <a:rPr lang="en-US" sz="3200" dirty="0">
                <a:solidFill>
                  <a:schemeClr val="dk1"/>
                </a:solidFill>
              </a:rPr>
              <a:t>Who should be included in developing the review?</a:t>
            </a:r>
            <a:endParaRPr sz="3200" dirty="0"/>
          </a:p>
          <a:p>
            <a:pPr marL="228600" lvl="0" indent="-254000" algn="l" rtl="0">
              <a:lnSpc>
                <a:spcPct val="90000"/>
              </a:lnSpc>
              <a:spcBef>
                <a:spcPts val="1000"/>
              </a:spcBef>
              <a:spcAft>
                <a:spcPts val="0"/>
              </a:spcAft>
              <a:buClr>
                <a:schemeClr val="dk1"/>
              </a:buClr>
              <a:buSzPts val="3200"/>
              <a:buChar char="•"/>
            </a:pPr>
            <a:r>
              <a:rPr lang="en-US" sz="3200" dirty="0">
                <a:solidFill>
                  <a:schemeClr val="dk1"/>
                </a:solidFill>
              </a:rPr>
              <a:t>Who wants to know this information?</a:t>
            </a:r>
            <a:endParaRPr sz="3200" dirty="0"/>
          </a:p>
          <a:p>
            <a:pPr marL="228600" lvl="0" indent="-50800" algn="l" rtl="0">
              <a:lnSpc>
                <a:spcPct val="90000"/>
              </a:lnSpc>
              <a:spcBef>
                <a:spcPts val="1000"/>
              </a:spcBef>
              <a:spcAft>
                <a:spcPts val="0"/>
              </a:spcAft>
              <a:buClr>
                <a:schemeClr val="dk1"/>
              </a:buClr>
              <a:buSzPts val="2800"/>
              <a:buNone/>
            </a:pPr>
            <a:endParaRPr sz="2800" dirty="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253781-B72C-E67E-3D4F-036157A388E9}"/>
              </a:ext>
            </a:extLst>
          </p:cNvPr>
          <p:cNvSpPr>
            <a:spLocks noGrp="1"/>
          </p:cNvSpPr>
          <p:nvPr>
            <p:ph type="title"/>
          </p:nvPr>
        </p:nvSpPr>
        <p:spPr>
          <a:xfrm>
            <a:off x="766539" y="315077"/>
            <a:ext cx="7326873" cy="1051465"/>
          </a:xfrm>
        </p:spPr>
        <p:txBody>
          <a:bodyPr anchor="b">
            <a:normAutofit/>
          </a:bodyPr>
          <a:lstStyle/>
          <a:p>
            <a:r>
              <a:rPr lang="en-US" b="1" dirty="0">
                <a:latin typeface="Arial" panose="020B0604020202020204" pitchFamily="34" charset="0"/>
              </a:rPr>
              <a:t>Librarians &amp; reviews</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EB60F2E-77AC-AD43-1E98-B16BF9FB4CD0}"/>
              </a:ext>
            </a:extLst>
          </p:cNvPr>
          <p:cNvSpPr>
            <a:spLocks noGrp="1"/>
          </p:cNvSpPr>
          <p:nvPr>
            <p:ph idx="1"/>
          </p:nvPr>
        </p:nvSpPr>
        <p:spPr>
          <a:xfrm>
            <a:off x="640080" y="2961357"/>
            <a:ext cx="7214034" cy="2301827"/>
          </a:xfrm>
        </p:spPr>
        <p:txBody>
          <a:bodyPr>
            <a:normAutofit/>
          </a:bodyPr>
          <a:lstStyle/>
          <a:p>
            <a:r>
              <a:rPr lang="en-US" sz="4000" dirty="0"/>
              <a:t>Evidence of librarian impact</a:t>
            </a:r>
          </a:p>
          <a:p>
            <a:r>
              <a:rPr lang="en-US" sz="4000" dirty="0"/>
              <a:t>Clients needs</a:t>
            </a:r>
          </a:p>
          <a:p>
            <a:r>
              <a:rPr lang="en-US" sz="4000" dirty="0"/>
              <a:t>Potential roles</a:t>
            </a:r>
          </a:p>
        </p:txBody>
      </p:sp>
    </p:spTree>
    <p:extLst>
      <p:ext uri="{BB962C8B-B14F-4D97-AF65-F5344CB8AC3E}">
        <p14:creationId xmlns:p14="http://schemas.microsoft.com/office/powerpoint/2010/main" val="21238013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27"/>
        <p:cNvGrpSpPr/>
        <p:nvPr/>
      </p:nvGrpSpPr>
      <p:grpSpPr>
        <a:xfrm>
          <a:off x="0" y="0"/>
          <a:ext cx="0" cy="0"/>
          <a:chOff x="0" y="0"/>
          <a:chExt cx="0" cy="0"/>
        </a:xfrm>
      </p:grpSpPr>
      <p:sp useBgFill="1">
        <p:nvSpPr>
          <p:cNvPr id="536" name="Rectangle 535">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8"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28" name="Google Shape;528;p48"/>
          <p:cNvSpPr txBox="1">
            <a:spLocks noGrp="1"/>
          </p:cNvSpPr>
          <p:nvPr>
            <p:ph type="title"/>
          </p:nvPr>
        </p:nvSpPr>
        <p:spPr>
          <a:xfrm>
            <a:off x="657728" y="285749"/>
            <a:ext cx="5721484" cy="1325563"/>
          </a:xfrm>
          <a:prstGeom prst="rect">
            <a:avLst/>
          </a:prstGeom>
        </p:spPr>
        <p:txBody>
          <a:bodyPr spcFirstLastPara="1" vert="horz" lIns="91440" tIns="45720" rIns="91440" bIns="45720" rtlCol="0" anchor="ctr" anchorCtr="0">
            <a:normAutofit/>
          </a:bodyPr>
          <a:lstStyle/>
          <a:p>
            <a:pPr marL="0" lvl="0" indent="0">
              <a:spcAft>
                <a:spcPts val="0"/>
              </a:spcAft>
              <a:buClr>
                <a:schemeClr val="lt1"/>
              </a:buClr>
              <a:buSzPts val="3600"/>
            </a:pPr>
            <a:r>
              <a:rPr lang="en-US" b="1" dirty="0"/>
              <a:t>T  R  E  A  </a:t>
            </a:r>
            <a:r>
              <a:rPr lang="en-US" b="1" dirty="0">
                <a:solidFill>
                  <a:srgbClr val="C00000"/>
                </a:solidFill>
              </a:rPr>
              <a:t>D</a:t>
            </a:r>
            <a:br>
              <a:rPr lang="en-US" b="1" dirty="0"/>
            </a:br>
            <a:r>
              <a:rPr lang="en-US" b="1" dirty="0">
                <a:solidFill>
                  <a:srgbClr val="C00000"/>
                </a:solidFill>
              </a:rPr>
              <a:t>D</a:t>
            </a:r>
            <a:r>
              <a:rPr lang="en-US" b="1" dirty="0"/>
              <a:t>ata</a:t>
            </a:r>
          </a:p>
        </p:txBody>
      </p:sp>
      <p:sp>
        <p:nvSpPr>
          <p:cNvPr id="529" name="Google Shape;529;p48"/>
          <p:cNvSpPr txBox="1">
            <a:spLocks noGrp="1"/>
          </p:cNvSpPr>
          <p:nvPr>
            <p:ph type="body" idx="4294967295"/>
          </p:nvPr>
        </p:nvSpPr>
        <p:spPr>
          <a:xfrm>
            <a:off x="657728" y="2306635"/>
            <a:ext cx="8460872" cy="3484565"/>
          </a:xfrm>
          <a:prstGeom prst="rect">
            <a:avLst/>
          </a:prstGeom>
        </p:spPr>
        <p:txBody>
          <a:bodyPr spcFirstLastPara="1" vert="horz" lIns="91440" tIns="45720" rIns="91440" bIns="45720" rtlCol="0" anchorCtr="0">
            <a:normAutofit/>
          </a:bodyPr>
          <a:lstStyle/>
          <a:p>
            <a:pPr marL="228600" lvl="0">
              <a:spcBef>
                <a:spcPts val="0"/>
              </a:spcBef>
              <a:spcAft>
                <a:spcPts val="0"/>
              </a:spcAft>
              <a:buClr>
                <a:schemeClr val="dk1"/>
              </a:buClr>
              <a:buSzPts val="3600"/>
            </a:pPr>
            <a:r>
              <a:rPr lang="en-US" sz="3600" dirty="0"/>
              <a:t>Is there enough?</a:t>
            </a:r>
          </a:p>
          <a:p>
            <a:pPr marL="228600" lvl="0">
              <a:spcBef>
                <a:spcPts val="1000"/>
              </a:spcBef>
              <a:spcAft>
                <a:spcPts val="0"/>
              </a:spcAft>
              <a:buClr>
                <a:schemeClr val="dk1"/>
              </a:buClr>
              <a:buSzPts val="3600"/>
            </a:pPr>
            <a:r>
              <a:rPr lang="en-US" sz="3600" dirty="0"/>
              <a:t>Which databases are needed?</a:t>
            </a:r>
          </a:p>
          <a:p>
            <a:pPr marL="685800" lvl="1">
              <a:spcBef>
                <a:spcPts val="500"/>
              </a:spcBef>
              <a:spcAft>
                <a:spcPts val="0"/>
              </a:spcAft>
              <a:buClr>
                <a:schemeClr val="dk1"/>
              </a:buClr>
              <a:buSzPts val="3200"/>
            </a:pPr>
            <a:r>
              <a:rPr lang="en-US" sz="3600" dirty="0"/>
              <a:t> Major databases</a:t>
            </a:r>
          </a:p>
          <a:p>
            <a:pPr marL="685800" lvl="1">
              <a:spcBef>
                <a:spcPts val="500"/>
              </a:spcBef>
              <a:spcAft>
                <a:spcPts val="0"/>
              </a:spcAft>
              <a:buClr>
                <a:schemeClr val="dk1"/>
              </a:buClr>
              <a:buSzPts val="3200"/>
            </a:pPr>
            <a:r>
              <a:rPr lang="en-US" sz="3600" dirty="0"/>
              <a:t> Grey literature</a:t>
            </a:r>
          </a:p>
        </p:txBody>
      </p:sp>
      <p:sp>
        <p:nvSpPr>
          <p:cNvPr id="531" name="Google Shape;531;p48"/>
          <p:cNvSpPr txBox="1">
            <a:spLocks noGrp="1"/>
          </p:cNvSpPr>
          <p:nvPr>
            <p:ph type="sldNum" idx="12"/>
          </p:nvPr>
        </p:nvSpPr>
        <p:spPr>
          <a:xfrm>
            <a:off x="10047382" y="6356350"/>
            <a:ext cx="1306417" cy="365125"/>
          </a:xfrm>
          <a:prstGeom prst="rect">
            <a:avLst/>
          </a:prstGeom>
        </p:spPr>
        <p:txBody>
          <a:bodyPr spcFirstLastPara="1" vert="horz" lIns="91440" tIns="45720" rIns="91440" bIns="45720" rtlCol="0" anchor="ctr" anchorCtr="0">
            <a:normAutofit/>
          </a:bodyPr>
          <a:lstStyle/>
          <a:p>
            <a:pPr>
              <a:spcAft>
                <a:spcPts val="600"/>
              </a:spcAft>
              <a:defRPr/>
            </a:pPr>
            <a:fld id="{00000000-1234-1234-1234-123412341234}" type="slidenum">
              <a:rPr lang="en-US">
                <a:solidFill>
                  <a:prstClr val="black">
                    <a:tint val="75000"/>
                  </a:prstClr>
                </a:solidFill>
                <a:latin typeface="Calibri" panose="020F0502020204030204"/>
              </a:rPr>
              <a:pPr>
                <a:spcAft>
                  <a:spcPts val="600"/>
                </a:spcAft>
                <a:defRPr/>
              </a:pPr>
              <a:t>50</a:t>
            </a:fld>
            <a:endParaRPr lang="en-US">
              <a:solidFill>
                <a:prstClr val="black">
                  <a:tint val="75000"/>
                </a:prstClr>
              </a:solidFill>
              <a:latin typeface="Calibri" panose="020F0502020204030204"/>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2D76CC-1125-74B3-C907-F27FA8136C87}"/>
              </a:ext>
            </a:extLst>
          </p:cNvPr>
          <p:cNvSpPr>
            <a:spLocks noGrp="1"/>
          </p:cNvSpPr>
          <p:nvPr>
            <p:ph type="title"/>
          </p:nvPr>
        </p:nvSpPr>
        <p:spPr>
          <a:xfrm>
            <a:off x="215700" y="144081"/>
            <a:ext cx="5334197" cy="1708242"/>
          </a:xfrm>
        </p:spPr>
        <p:txBody>
          <a:bodyPr anchor="ctr">
            <a:normAutofit/>
          </a:bodyPr>
          <a:lstStyle/>
          <a:p>
            <a:r>
              <a:rPr lang="en-US" sz="4000" b="1" dirty="0">
                <a:latin typeface="+mn-lt"/>
              </a:rPr>
              <a:t>Step 5: Rationale</a:t>
            </a:r>
          </a:p>
        </p:txBody>
      </p:sp>
      <p:sp>
        <p:nvSpPr>
          <p:cNvPr id="3" name="Content Placeholder 2">
            <a:extLst>
              <a:ext uri="{FF2B5EF4-FFF2-40B4-BE49-F238E27FC236}">
                <a16:creationId xmlns:a16="http://schemas.microsoft.com/office/drawing/2014/main" id="{6A0CB169-B0F3-CD04-E34C-17AB68C922B8}"/>
              </a:ext>
            </a:extLst>
          </p:cNvPr>
          <p:cNvSpPr>
            <a:spLocks noGrp="1"/>
          </p:cNvSpPr>
          <p:nvPr>
            <p:ph idx="1"/>
          </p:nvPr>
        </p:nvSpPr>
        <p:spPr>
          <a:xfrm>
            <a:off x="761800" y="2470244"/>
            <a:ext cx="8242500" cy="3769835"/>
          </a:xfrm>
        </p:spPr>
        <p:txBody>
          <a:bodyPr anchor="ctr">
            <a:normAutofit/>
          </a:bodyPr>
          <a:lstStyle/>
          <a:p>
            <a:pPr marL="0" indent="0">
              <a:buNone/>
            </a:pPr>
            <a:r>
              <a:rPr lang="en-US" sz="3600" dirty="0"/>
              <a:t>Reasons for conducting review:</a:t>
            </a:r>
          </a:p>
          <a:p>
            <a:r>
              <a:rPr lang="en-US" sz="3600" dirty="0"/>
              <a:t>Include summary and evaluation of previous reviews</a:t>
            </a:r>
          </a:p>
          <a:p>
            <a:r>
              <a:rPr lang="en-US" sz="3600" dirty="0"/>
              <a:t>Importance of topic</a:t>
            </a:r>
          </a:p>
          <a:p>
            <a:r>
              <a:rPr lang="en-US" sz="3600" dirty="0"/>
              <a:t>Could include table</a:t>
            </a:r>
          </a:p>
          <a:p>
            <a:pPr lvl="1"/>
            <a:endParaRPr lang="en-US" sz="2000" dirty="0"/>
          </a:p>
          <a:p>
            <a:pPr lvl="1"/>
            <a:endParaRPr lang="en-US" sz="2000" dirty="0"/>
          </a:p>
        </p:txBody>
      </p:sp>
    </p:spTree>
    <p:extLst>
      <p:ext uri="{BB962C8B-B14F-4D97-AF65-F5344CB8AC3E}">
        <p14:creationId xmlns:p14="http://schemas.microsoft.com/office/powerpoint/2010/main" val="41886271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B5EB9-2D57-0FE8-137D-B3D9CD377304}"/>
              </a:ext>
            </a:extLst>
          </p:cNvPr>
          <p:cNvSpPr>
            <a:spLocks noGrp="1"/>
          </p:cNvSpPr>
          <p:nvPr>
            <p:ph type="title"/>
          </p:nvPr>
        </p:nvSpPr>
        <p:spPr>
          <a:xfrm>
            <a:off x="368300" y="174625"/>
            <a:ext cx="10515600" cy="1325563"/>
          </a:xfrm>
        </p:spPr>
        <p:txBody>
          <a:bodyPr>
            <a:normAutofit/>
          </a:bodyPr>
          <a:lstStyle/>
          <a:p>
            <a:r>
              <a:rPr lang="en-US" b="1" dirty="0">
                <a:latin typeface="Arial" panose="020B0604020202020204" pitchFamily="34" charset="0"/>
              </a:rPr>
              <a:t>Quality appraisal for reviews</a:t>
            </a:r>
          </a:p>
        </p:txBody>
      </p:sp>
      <p:sp>
        <p:nvSpPr>
          <p:cNvPr id="3" name="Content Placeholder 2">
            <a:extLst>
              <a:ext uri="{FF2B5EF4-FFF2-40B4-BE49-F238E27FC236}">
                <a16:creationId xmlns:a16="http://schemas.microsoft.com/office/drawing/2014/main" id="{2FC369E0-B206-6DC9-9C20-38805727B1E8}"/>
              </a:ext>
            </a:extLst>
          </p:cNvPr>
          <p:cNvSpPr>
            <a:spLocks noGrp="1"/>
          </p:cNvSpPr>
          <p:nvPr>
            <p:ph idx="1"/>
          </p:nvPr>
        </p:nvSpPr>
        <p:spPr>
          <a:xfrm>
            <a:off x="368300" y="1876425"/>
            <a:ext cx="6061788" cy="4351338"/>
          </a:xfrm>
        </p:spPr>
        <p:txBody>
          <a:bodyPr/>
          <a:lstStyle/>
          <a:p>
            <a:r>
              <a:rPr lang="en-US" b="1" dirty="0">
                <a:hlinkClick r:id="rId2"/>
              </a:rPr>
              <a:t>ROBIS</a:t>
            </a:r>
            <a:r>
              <a:rPr lang="en-US" dirty="0"/>
              <a:t>: </a:t>
            </a:r>
            <a:r>
              <a:rPr lang="en-US" b="0" i="0" dirty="0">
                <a:solidFill>
                  <a:srgbClr val="333333"/>
                </a:solidFill>
                <a:effectLst/>
                <a:latin typeface="Open Sans" panose="020B0606030504020204" pitchFamily="34" charset="0"/>
              </a:rPr>
              <a:t>risk of bias in systematic reviews (see table &gt;)</a:t>
            </a:r>
          </a:p>
          <a:p>
            <a:r>
              <a:rPr lang="en-US" b="1" dirty="0">
                <a:hlinkClick r:id="rId3"/>
              </a:rPr>
              <a:t>AMSTAR</a:t>
            </a:r>
            <a:r>
              <a:rPr lang="en-US" dirty="0">
                <a:hlinkClick r:id="rId3"/>
              </a:rPr>
              <a:t> </a:t>
            </a:r>
            <a:r>
              <a:rPr lang="en-US" b="1" dirty="0">
                <a:hlinkClick r:id="rId3"/>
              </a:rPr>
              <a:t>checklist</a:t>
            </a:r>
            <a:r>
              <a:rPr lang="en-US" dirty="0"/>
              <a:t>: focuses on conducting of review including meta-analysis </a:t>
            </a:r>
          </a:p>
          <a:p>
            <a:r>
              <a:rPr lang="en-US" b="1" dirty="0">
                <a:hlinkClick r:id="rId4"/>
              </a:rPr>
              <a:t>CASP</a:t>
            </a:r>
            <a:r>
              <a:rPr lang="en-US" dirty="0"/>
              <a:t>: Critical Appraisal Skills </a:t>
            </a:r>
            <a:r>
              <a:rPr lang="en-US" dirty="0" err="1"/>
              <a:t>Programme</a:t>
            </a:r>
            <a:endParaRPr lang="en-US" dirty="0"/>
          </a:p>
        </p:txBody>
      </p:sp>
      <p:pic>
        <p:nvPicPr>
          <p:cNvPr id="5" name="Picture 4" descr="4 concerns with quality appraisal for reviews: regarding specification of study eligibility criteria; regarding methods used to identify and/or select studies; regarding methods used to collect data and appraise studies; regarding the synthesis and findings">
            <a:extLst>
              <a:ext uri="{FF2B5EF4-FFF2-40B4-BE49-F238E27FC236}">
                <a16:creationId xmlns:a16="http://schemas.microsoft.com/office/drawing/2014/main" id="{615A06E6-30FD-FBAA-027D-05CED14555F5}"/>
              </a:ext>
            </a:extLst>
          </p:cNvPr>
          <p:cNvPicPr>
            <a:picLocks noChangeAspect="1"/>
          </p:cNvPicPr>
          <p:nvPr/>
        </p:nvPicPr>
        <p:blipFill>
          <a:blip r:embed="rId5"/>
          <a:stretch>
            <a:fillRect/>
          </a:stretch>
        </p:blipFill>
        <p:spPr>
          <a:xfrm>
            <a:off x="7027065" y="2044327"/>
            <a:ext cx="4326735" cy="2769345"/>
          </a:xfrm>
          <a:prstGeom prst="rect">
            <a:avLst/>
          </a:prstGeom>
        </p:spPr>
      </p:pic>
    </p:spTree>
    <p:extLst>
      <p:ext uri="{BB962C8B-B14F-4D97-AF65-F5344CB8AC3E}">
        <p14:creationId xmlns:p14="http://schemas.microsoft.com/office/powerpoint/2010/main" val="10910413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6D29D-FA4D-ABE2-2C7F-F39E36897DEF}"/>
              </a:ext>
            </a:extLst>
          </p:cNvPr>
          <p:cNvSpPr>
            <a:spLocks noGrp="1"/>
          </p:cNvSpPr>
          <p:nvPr>
            <p:ph type="title"/>
          </p:nvPr>
        </p:nvSpPr>
        <p:spPr>
          <a:xfrm>
            <a:off x="431800" y="172617"/>
            <a:ext cx="3530600" cy="1122783"/>
          </a:xfrm>
        </p:spPr>
        <p:txBody>
          <a:bodyPr/>
          <a:lstStyle/>
          <a:p>
            <a:r>
              <a:rPr lang="en-US" sz="4000" b="1" dirty="0">
                <a:latin typeface="+mn-lt"/>
              </a:rPr>
              <a:t>Logic</a:t>
            </a:r>
            <a:r>
              <a:rPr lang="en-US" dirty="0"/>
              <a:t> </a:t>
            </a:r>
            <a:r>
              <a:rPr lang="en-US" sz="4000" b="1" dirty="0">
                <a:latin typeface="+mn-lt"/>
              </a:rPr>
              <a:t>models</a:t>
            </a:r>
          </a:p>
        </p:txBody>
      </p:sp>
      <p:sp>
        <p:nvSpPr>
          <p:cNvPr id="3" name="Content Placeholder 2">
            <a:extLst>
              <a:ext uri="{FF2B5EF4-FFF2-40B4-BE49-F238E27FC236}">
                <a16:creationId xmlns:a16="http://schemas.microsoft.com/office/drawing/2014/main" id="{967CDA17-E54F-7184-0863-2C54B4D7AB9C}"/>
              </a:ext>
            </a:extLst>
          </p:cNvPr>
          <p:cNvSpPr>
            <a:spLocks noGrp="1"/>
          </p:cNvSpPr>
          <p:nvPr>
            <p:ph idx="1"/>
          </p:nvPr>
        </p:nvSpPr>
        <p:spPr>
          <a:xfrm>
            <a:off x="914400" y="1482725"/>
            <a:ext cx="10807700" cy="4816476"/>
          </a:xfrm>
        </p:spPr>
        <p:txBody>
          <a:bodyPr>
            <a:normAutofit/>
          </a:bodyPr>
          <a:lstStyle/>
          <a:p>
            <a:r>
              <a:rPr lang="en-US" dirty="0"/>
              <a:t>Not a requirement</a:t>
            </a:r>
            <a:br>
              <a:rPr lang="en-US" dirty="0"/>
            </a:br>
            <a:endParaRPr lang="en-US" dirty="0"/>
          </a:p>
          <a:p>
            <a:pPr marL="0" indent="0">
              <a:buNone/>
            </a:pPr>
            <a:r>
              <a:rPr lang="en-US" b="1" dirty="0"/>
              <a:t>Options</a:t>
            </a:r>
            <a:r>
              <a:rPr lang="en-US" dirty="0"/>
              <a:t>:</a:t>
            </a:r>
          </a:p>
          <a:p>
            <a:r>
              <a:rPr lang="en-US" dirty="0"/>
              <a:t>start with logic model (whether explicit or not)</a:t>
            </a:r>
          </a:p>
          <a:p>
            <a:r>
              <a:rPr lang="en-US" dirty="0"/>
              <a:t>develop a logic model (whether just described in the narrative or not)</a:t>
            </a:r>
          </a:p>
          <a:p>
            <a:r>
              <a:rPr lang="en-US" dirty="0"/>
              <a:t>Pre/Post logic model</a:t>
            </a:r>
          </a:p>
          <a:p>
            <a:endParaRPr lang="en-US" dirty="0"/>
          </a:p>
          <a:p>
            <a:pPr marL="0" indent="0">
              <a:buNone/>
            </a:pPr>
            <a:r>
              <a:rPr lang="en-US" dirty="0">
                <a:hlinkClick r:id="rId2"/>
              </a:rPr>
              <a:t>See Cochrane Handbook section</a:t>
            </a:r>
            <a:endParaRPr lang="en-US" dirty="0"/>
          </a:p>
        </p:txBody>
      </p:sp>
    </p:spTree>
    <p:extLst>
      <p:ext uri="{BB962C8B-B14F-4D97-AF65-F5344CB8AC3E}">
        <p14:creationId xmlns:p14="http://schemas.microsoft.com/office/powerpoint/2010/main" val="41378698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5743914-85A8-2ED0-93E7-9EEFDF6AB463}"/>
              </a:ext>
            </a:extLst>
          </p:cNvPr>
          <p:cNvSpPr>
            <a:spLocks noGrp="1"/>
          </p:cNvSpPr>
          <p:nvPr>
            <p:ph type="title"/>
          </p:nvPr>
        </p:nvSpPr>
        <p:spPr>
          <a:xfrm>
            <a:off x="772448" y="166687"/>
            <a:ext cx="5721484" cy="1325563"/>
          </a:xfrm>
        </p:spPr>
        <p:txBody>
          <a:bodyPr>
            <a:normAutofit/>
          </a:bodyPr>
          <a:lstStyle/>
          <a:p>
            <a:r>
              <a:rPr lang="en-US" sz="4000" b="1" dirty="0">
                <a:latin typeface="+mn-lt"/>
              </a:rPr>
              <a:t>#6  Proposal outline</a:t>
            </a:r>
          </a:p>
        </p:txBody>
      </p:sp>
      <p:sp>
        <p:nvSpPr>
          <p:cNvPr id="3" name="Content Placeholder 2">
            <a:extLst>
              <a:ext uri="{FF2B5EF4-FFF2-40B4-BE49-F238E27FC236}">
                <a16:creationId xmlns:a16="http://schemas.microsoft.com/office/drawing/2014/main" id="{776BD8D8-FE72-D7A8-5606-990F89D2E84E}"/>
              </a:ext>
            </a:extLst>
          </p:cNvPr>
          <p:cNvSpPr>
            <a:spLocks noGrp="1"/>
          </p:cNvSpPr>
          <p:nvPr>
            <p:ph idx="1"/>
          </p:nvPr>
        </p:nvSpPr>
        <p:spPr>
          <a:xfrm>
            <a:off x="772448" y="1922573"/>
            <a:ext cx="8079452" cy="4351338"/>
          </a:xfrm>
        </p:spPr>
        <p:txBody>
          <a:bodyPr>
            <a:normAutofit/>
          </a:bodyPr>
          <a:lstStyle/>
          <a:p>
            <a:r>
              <a:rPr lang="en-US" sz="2000" dirty="0"/>
              <a:t>Provide an explicit statement of the question(s) the review will address with reference to participants, interventions, comparators, and outcomes (PICO)</a:t>
            </a:r>
          </a:p>
          <a:p>
            <a:r>
              <a:rPr lang="en-US" sz="2000" dirty="0"/>
              <a:t>Logic model if appropriate</a:t>
            </a:r>
          </a:p>
          <a:p>
            <a:r>
              <a:rPr lang="en-US" sz="2000" dirty="0"/>
              <a:t>Specify the study characteristics (such as PICO, study design, setting, time frame) and report characteristics (such as years considered, language, publication status) to be used as criteria for eligibility for the review</a:t>
            </a:r>
          </a:p>
          <a:p>
            <a:r>
              <a:rPr lang="en-US" sz="2000" dirty="0"/>
              <a:t>Describe the rationale for the review in the context of what is already known including summary of related reviews</a:t>
            </a:r>
          </a:p>
          <a:p>
            <a:r>
              <a:rPr lang="en-US" sz="2000" dirty="0"/>
              <a:t>example articles</a:t>
            </a:r>
          </a:p>
          <a:p>
            <a:r>
              <a:rPr lang="en-US" sz="2000" dirty="0"/>
              <a:t>Share and get feedback</a:t>
            </a:r>
          </a:p>
        </p:txBody>
      </p:sp>
    </p:spTree>
    <p:extLst>
      <p:ext uri="{BB962C8B-B14F-4D97-AF65-F5344CB8AC3E}">
        <p14:creationId xmlns:p14="http://schemas.microsoft.com/office/powerpoint/2010/main" val="41987230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50"/>
        <p:cNvGrpSpPr/>
        <p:nvPr/>
      </p:nvGrpSpPr>
      <p:grpSpPr>
        <a:xfrm>
          <a:off x="0" y="0"/>
          <a:ext cx="0" cy="0"/>
          <a:chOff x="0" y="0"/>
          <a:chExt cx="0" cy="0"/>
        </a:xfrm>
      </p:grpSpPr>
      <p:sp useBgFill="1">
        <p:nvSpPr>
          <p:cNvPr id="558" name="Rectangle 557">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60" name="Arc 559">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51" name="Google Shape;551;p86"/>
          <p:cNvSpPr txBox="1">
            <a:spLocks noGrp="1"/>
          </p:cNvSpPr>
          <p:nvPr>
            <p:ph type="title"/>
          </p:nvPr>
        </p:nvSpPr>
        <p:spPr>
          <a:xfrm>
            <a:off x="362474" y="195170"/>
            <a:ext cx="5458838" cy="1325563"/>
          </a:xfrm>
          <a:prstGeom prst="rect">
            <a:avLst/>
          </a:prstGeom>
        </p:spPr>
        <p:txBody>
          <a:bodyPr spcFirstLastPara="1" vert="horz" lIns="91433" tIns="45700" rIns="91433" bIns="45700" rtlCol="0" anchorCtr="0">
            <a:normAutofit/>
          </a:bodyPr>
          <a:lstStyle/>
          <a:p>
            <a:pPr>
              <a:spcBef>
                <a:spcPts val="0"/>
              </a:spcBef>
            </a:pPr>
            <a:r>
              <a:rPr lang="en" b="1" dirty="0"/>
              <a:t>On my bookshelf</a:t>
            </a:r>
            <a:endParaRPr b="1" dirty="0"/>
          </a:p>
        </p:txBody>
      </p:sp>
      <p:sp>
        <p:nvSpPr>
          <p:cNvPr id="562" name="Freeform: Shape 561">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2" name="Google Shape;552;p86"/>
          <p:cNvSpPr txBox="1">
            <a:spLocks noGrp="1"/>
          </p:cNvSpPr>
          <p:nvPr>
            <p:ph type="body" idx="1"/>
          </p:nvPr>
        </p:nvSpPr>
        <p:spPr>
          <a:xfrm>
            <a:off x="4037549" y="1653947"/>
            <a:ext cx="5755433" cy="4969974"/>
          </a:xfrm>
          <a:prstGeom prst="rect">
            <a:avLst/>
          </a:prstGeom>
        </p:spPr>
        <p:txBody>
          <a:bodyPr spcFirstLastPara="1" vert="horz" lIns="91433" tIns="45700" rIns="91433" bIns="45700" rtlCol="0" anchor="t" anchorCtr="0">
            <a:normAutofit fontScale="92500" lnSpcReduction="10000"/>
          </a:bodyPr>
          <a:lstStyle/>
          <a:p>
            <a:pPr marL="456565" indent="-338455">
              <a:spcBef>
                <a:spcPts val="1067"/>
              </a:spcBef>
              <a:buSzPts val="1400"/>
            </a:pPr>
            <a:r>
              <a:rPr lang="en" sz="2600" dirty="0"/>
              <a:t>Foster MJ and Jewell ST (Eds.) (2022) </a:t>
            </a:r>
            <a:r>
              <a:rPr lang="en" sz="2600" b="1" dirty="0"/>
              <a:t>Piecing Together Systematic Reviews and Other Evidence Syntheses</a:t>
            </a:r>
            <a:r>
              <a:rPr lang="en" sz="2600" dirty="0"/>
              <a:t>. (Medical Library Association Books Series) Lanham: Rowman &amp; Littlefield. Dec 2022. </a:t>
            </a:r>
          </a:p>
          <a:p>
            <a:pPr marL="456565" indent="-338455">
              <a:spcBef>
                <a:spcPts val="1067"/>
              </a:spcBef>
              <a:buSzPts val="1400"/>
            </a:pPr>
            <a:r>
              <a:rPr lang="en" sz="2600" dirty="0"/>
              <a:t>Levay, P., &amp; Craven, J. (2019). </a:t>
            </a:r>
            <a:r>
              <a:rPr lang="en" sz="2600" b="1" dirty="0"/>
              <a:t>Systematic searching: Practical ideas for improving results</a:t>
            </a:r>
            <a:r>
              <a:rPr lang="en" sz="2600" dirty="0"/>
              <a:t>. London Facet Publishing.</a:t>
            </a:r>
            <a:endParaRPr lang="en" sz="2600" dirty="0">
              <a:cs typeface="Calibri"/>
            </a:endParaRPr>
          </a:p>
          <a:p>
            <a:pPr marL="118110" indent="0">
              <a:spcBef>
                <a:spcPts val="1067"/>
              </a:spcBef>
              <a:buSzPts val="1400"/>
              <a:buNone/>
            </a:pPr>
            <a:endParaRPr lang="en-US" sz="2600" dirty="0">
              <a:ea typeface="Calibri" panose="020F0502020204030204"/>
              <a:cs typeface="Calibri" panose="020F0502020204030204"/>
            </a:endParaRPr>
          </a:p>
          <a:p>
            <a:pPr marL="456565" indent="-338455">
              <a:spcBef>
                <a:spcPts val="0"/>
              </a:spcBef>
              <a:buSzPts val="1400"/>
            </a:pPr>
            <a:r>
              <a:rPr lang="en" sz="2600" dirty="0"/>
              <a:t>Booth, A., Sutton, A., Clowes, M., &amp; Martyn-St James, M. (2022). </a:t>
            </a:r>
            <a:r>
              <a:rPr lang="en" sz="2600" b="1" dirty="0"/>
              <a:t>Systematic approaches to a successful literature review </a:t>
            </a:r>
            <a:r>
              <a:rPr lang="en" sz="2600" dirty="0"/>
              <a:t>(Third edition). SAGE.</a:t>
            </a:r>
            <a:br>
              <a:rPr lang="en-US" sz="2000" dirty="0"/>
            </a:br>
            <a:endParaRPr lang="en-US" sz="2000" dirty="0">
              <a:ea typeface="Calibri" panose="020F0502020204030204"/>
              <a:cs typeface="Calibri" panose="020F0502020204030204"/>
            </a:endParaRPr>
          </a:p>
          <a:p>
            <a:pPr marL="456565" indent="-338455">
              <a:spcBef>
                <a:spcPts val="0"/>
              </a:spcBef>
              <a:buSzPts val="1400"/>
            </a:pPr>
            <a:endParaRPr lang="en" sz="2000" dirty="0">
              <a:ea typeface="Calibri" panose="020F0502020204030204"/>
              <a:cs typeface="Calibri" panose="020F050202020403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BA0C66-6886-1E80-2E05-1588FBCD8470}"/>
              </a:ext>
            </a:extLst>
          </p:cNvPr>
          <p:cNvSpPr>
            <a:spLocks noGrp="1"/>
          </p:cNvSpPr>
          <p:nvPr>
            <p:ph type="title"/>
          </p:nvPr>
        </p:nvSpPr>
        <p:spPr>
          <a:xfrm>
            <a:off x="873125" y="-958851"/>
            <a:ext cx="4610099" cy="793751"/>
          </a:xfrm>
        </p:spPr>
        <p:txBody>
          <a:bodyPr>
            <a:normAutofit fontScale="90000"/>
          </a:bodyPr>
          <a:lstStyle/>
          <a:p>
            <a:r>
              <a:rPr lang="en-US" dirty="0"/>
              <a:t>Review Project Cycle</a:t>
            </a:r>
          </a:p>
        </p:txBody>
      </p:sp>
      <p:pic>
        <p:nvPicPr>
          <p:cNvPr id="8" name="Content Placeholder 7" descr="The PIECCESS review cycle contains 8 phases: Plan, Identify, Evaluate, Collect, Combine, Explain, Summarize and Share. From Foster MJ and Jewell ST (Eds.) (2022) Piecing Together Systematic Reviews and Other Evidence Syntheses. (Medical Library Association Books Series) Lanham: Rowman &amp; Littlefield. Dec 2022. &#10;">
            <a:extLst>
              <a:ext uri="{FF2B5EF4-FFF2-40B4-BE49-F238E27FC236}">
                <a16:creationId xmlns:a16="http://schemas.microsoft.com/office/drawing/2014/main" id="{C975F861-1D6B-F757-09C9-8A274A992DC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9436" y="197646"/>
            <a:ext cx="11521264" cy="6462707"/>
          </a:xfrm>
        </p:spPr>
      </p:pic>
    </p:spTree>
    <p:extLst>
      <p:ext uri="{BB962C8B-B14F-4D97-AF65-F5344CB8AC3E}">
        <p14:creationId xmlns:p14="http://schemas.microsoft.com/office/powerpoint/2010/main" val="1707223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845AD-A08E-79BB-AFF9-758CC14CB17B}"/>
              </a:ext>
            </a:extLst>
          </p:cNvPr>
          <p:cNvSpPr>
            <a:spLocks noGrp="1"/>
          </p:cNvSpPr>
          <p:nvPr>
            <p:ph type="title"/>
          </p:nvPr>
        </p:nvSpPr>
        <p:spPr/>
        <p:txBody>
          <a:bodyPr/>
          <a:lstStyle/>
          <a:p>
            <a:r>
              <a:rPr lang="en-US" b="1" dirty="0"/>
              <a:t>Phases 1- 4</a:t>
            </a:r>
            <a:endParaRPr lang="en-US" dirty="0"/>
          </a:p>
        </p:txBody>
      </p:sp>
      <p:sp>
        <p:nvSpPr>
          <p:cNvPr id="3" name="Content Placeholder 2">
            <a:extLst>
              <a:ext uri="{FF2B5EF4-FFF2-40B4-BE49-F238E27FC236}">
                <a16:creationId xmlns:a16="http://schemas.microsoft.com/office/drawing/2014/main" id="{036BA934-4A68-6A86-D877-1EBB4CDDC5DA}"/>
              </a:ext>
            </a:extLst>
          </p:cNvPr>
          <p:cNvSpPr>
            <a:spLocks noGrp="1"/>
          </p:cNvSpPr>
          <p:nvPr>
            <p:ph idx="1"/>
          </p:nvPr>
        </p:nvSpPr>
        <p:spPr/>
        <p:txBody>
          <a:bodyPr/>
          <a:lstStyle/>
          <a:p>
            <a:r>
              <a:rPr lang="en-US" b="1" dirty="0"/>
              <a:t>Proposal-</a:t>
            </a:r>
            <a:r>
              <a:rPr lang="en-US" dirty="0"/>
              <a:t> </a:t>
            </a:r>
            <a:r>
              <a:rPr lang="en-US" i="1" dirty="0"/>
              <a:t>What is the review type? Scope of the review? Is the question feasible? </a:t>
            </a:r>
            <a:br>
              <a:rPr lang="en-US" i="1" dirty="0"/>
            </a:br>
            <a:endParaRPr lang="en-US" i="1" dirty="0"/>
          </a:p>
          <a:p>
            <a:r>
              <a:rPr lang="en-US" b="1" dirty="0"/>
              <a:t>Protocol-</a:t>
            </a:r>
            <a:r>
              <a:rPr lang="en-US" dirty="0"/>
              <a:t> </a:t>
            </a:r>
            <a:r>
              <a:rPr lang="en-US" i="1" dirty="0"/>
              <a:t>What are the methods for the review? </a:t>
            </a:r>
            <a:br>
              <a:rPr lang="en-US" i="1" dirty="0"/>
            </a:br>
            <a:endParaRPr lang="en-US" i="1" dirty="0"/>
          </a:p>
          <a:p>
            <a:r>
              <a:rPr lang="en-US" b="1" dirty="0"/>
              <a:t>Production-</a:t>
            </a:r>
            <a:r>
              <a:rPr lang="en-US" dirty="0"/>
              <a:t> </a:t>
            </a:r>
            <a:r>
              <a:rPr lang="en-US" i="1" dirty="0"/>
              <a:t>Designing and running all searches? When to stop searching? </a:t>
            </a:r>
            <a:br>
              <a:rPr lang="en-US" i="1" dirty="0"/>
            </a:br>
            <a:endParaRPr lang="en-US" i="1" dirty="0"/>
          </a:p>
          <a:p>
            <a:r>
              <a:rPr lang="en-US" b="1" dirty="0"/>
              <a:t>Paper-</a:t>
            </a:r>
            <a:r>
              <a:rPr lang="en-US" dirty="0"/>
              <a:t> </a:t>
            </a:r>
            <a:r>
              <a:rPr lang="en-US" i="1" dirty="0"/>
              <a:t>What are the most important findings and where do they fit into previous research? </a:t>
            </a:r>
            <a:endParaRPr lang="en-US" dirty="0"/>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4015433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929CEA-88A7-4C4F-78BD-2FE5EAEE5385}"/>
              </a:ext>
            </a:extLst>
          </p:cNvPr>
          <p:cNvSpPr>
            <a:spLocks noGrp="1"/>
          </p:cNvSpPr>
          <p:nvPr>
            <p:ph type="title"/>
          </p:nvPr>
        </p:nvSpPr>
        <p:spPr>
          <a:xfrm>
            <a:off x="254000" y="161925"/>
            <a:ext cx="5651500" cy="1095375"/>
          </a:xfrm>
        </p:spPr>
        <p:txBody>
          <a:bodyPr/>
          <a:lstStyle/>
          <a:p>
            <a:r>
              <a:rPr lang="en-US" b="1" dirty="0"/>
              <a:t>Phase 1: Proposal steps</a:t>
            </a:r>
            <a:endParaRPr lang="en-US" dirty="0"/>
          </a:p>
        </p:txBody>
      </p:sp>
      <p:sp>
        <p:nvSpPr>
          <p:cNvPr id="5" name="Content Placeholder 4">
            <a:extLst>
              <a:ext uri="{FF2B5EF4-FFF2-40B4-BE49-F238E27FC236}">
                <a16:creationId xmlns:a16="http://schemas.microsoft.com/office/drawing/2014/main" id="{5A988499-2100-63BC-BC63-C4C71C05FF2A}"/>
              </a:ext>
            </a:extLst>
          </p:cNvPr>
          <p:cNvSpPr>
            <a:spLocks noGrp="1"/>
          </p:cNvSpPr>
          <p:nvPr>
            <p:ph sz="half" idx="1"/>
          </p:nvPr>
        </p:nvSpPr>
        <p:spPr>
          <a:xfrm>
            <a:off x="234951" y="1797050"/>
            <a:ext cx="3543300" cy="2914650"/>
          </a:xfrm>
          <a:ln>
            <a:solidFill>
              <a:schemeClr val="accent1"/>
            </a:solidFill>
          </a:ln>
        </p:spPr>
        <p:txBody>
          <a:bodyPr/>
          <a:lstStyle/>
          <a:p>
            <a:pPr marL="0" indent="0">
              <a:buNone/>
            </a:pPr>
            <a:r>
              <a:rPr lang="en-US" b="1" dirty="0"/>
              <a:t>Plan</a:t>
            </a:r>
          </a:p>
          <a:p>
            <a:pPr marL="971550" lvl="1" indent="-514350">
              <a:buFont typeface="+mj-lt"/>
              <a:buAutoNum type="arabicPeriod"/>
            </a:pPr>
            <a:r>
              <a:rPr lang="en-US" dirty="0"/>
              <a:t>Determine review type and purpose</a:t>
            </a:r>
          </a:p>
          <a:p>
            <a:pPr marL="971550" lvl="1" indent="-514350">
              <a:buFont typeface="+mj-lt"/>
              <a:buAutoNum type="arabicPeriod"/>
            </a:pPr>
            <a:r>
              <a:rPr lang="en-US" dirty="0"/>
              <a:t>Frame the question</a:t>
            </a:r>
          </a:p>
          <a:p>
            <a:endParaRPr lang="en-US" dirty="0"/>
          </a:p>
        </p:txBody>
      </p:sp>
      <p:sp>
        <p:nvSpPr>
          <p:cNvPr id="7" name="Content Placeholder 5">
            <a:extLst>
              <a:ext uri="{FF2B5EF4-FFF2-40B4-BE49-F238E27FC236}">
                <a16:creationId xmlns:a16="http://schemas.microsoft.com/office/drawing/2014/main" id="{99954BC2-6667-4D2F-17DB-73AF8E8AC372}"/>
              </a:ext>
            </a:extLst>
          </p:cNvPr>
          <p:cNvSpPr txBox="1">
            <a:spLocks/>
          </p:cNvSpPr>
          <p:nvPr/>
        </p:nvSpPr>
        <p:spPr>
          <a:xfrm>
            <a:off x="4400550" y="1841500"/>
            <a:ext cx="3301997" cy="2870200"/>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tx1"/>
                </a:solidFill>
              </a:rPr>
              <a:t>Identify&gt;Evaluate&gt;</a:t>
            </a:r>
            <a:br>
              <a:rPr lang="en-US" b="1" dirty="0">
                <a:solidFill>
                  <a:schemeClr val="tx1"/>
                </a:solidFill>
              </a:rPr>
            </a:br>
            <a:r>
              <a:rPr lang="en-US" b="1" dirty="0">
                <a:solidFill>
                  <a:schemeClr val="tx1"/>
                </a:solidFill>
              </a:rPr>
              <a:t>Collect&gt; Combine</a:t>
            </a:r>
          </a:p>
          <a:p>
            <a:pPr lvl="1"/>
            <a:r>
              <a:rPr lang="en-US" dirty="0"/>
              <a:t>3. Find related reviews</a:t>
            </a:r>
          </a:p>
          <a:p>
            <a:pPr lvl="1"/>
            <a:r>
              <a:rPr lang="en-US" dirty="0"/>
              <a:t>4. Scoping search for studies</a:t>
            </a:r>
          </a:p>
          <a:p>
            <a:endParaRPr lang="en-US" b="1" dirty="0">
              <a:solidFill>
                <a:schemeClr val="tx1"/>
              </a:solidFill>
            </a:endParaRPr>
          </a:p>
          <a:p>
            <a:endParaRPr lang="en-US" dirty="0"/>
          </a:p>
        </p:txBody>
      </p:sp>
      <p:sp>
        <p:nvSpPr>
          <p:cNvPr id="6" name="Content Placeholder 5">
            <a:extLst>
              <a:ext uri="{FF2B5EF4-FFF2-40B4-BE49-F238E27FC236}">
                <a16:creationId xmlns:a16="http://schemas.microsoft.com/office/drawing/2014/main" id="{44FA2269-63DA-2AE9-8A93-6B31ADC938A7}"/>
              </a:ext>
            </a:extLst>
          </p:cNvPr>
          <p:cNvSpPr>
            <a:spLocks noGrp="1"/>
          </p:cNvSpPr>
          <p:nvPr>
            <p:ph sz="half" idx="2"/>
          </p:nvPr>
        </p:nvSpPr>
        <p:spPr>
          <a:xfrm>
            <a:off x="8420102" y="1835150"/>
            <a:ext cx="3301998" cy="2870200"/>
          </a:xfrm>
          <a:ln>
            <a:solidFill>
              <a:schemeClr val="accent1"/>
            </a:solidFill>
          </a:ln>
        </p:spPr>
        <p:txBody>
          <a:bodyPr/>
          <a:lstStyle/>
          <a:p>
            <a:pPr marL="0" indent="0">
              <a:buNone/>
            </a:pPr>
            <a:r>
              <a:rPr lang="en-US" b="1" dirty="0"/>
              <a:t>Explain, Summarize,  Share</a:t>
            </a:r>
          </a:p>
          <a:p>
            <a:pPr lvl="0"/>
            <a:r>
              <a:rPr lang="en-US" dirty="0"/>
              <a:t>5. Rationale</a:t>
            </a:r>
          </a:p>
          <a:p>
            <a:pPr lvl="0"/>
            <a:r>
              <a:rPr lang="en-US" dirty="0"/>
              <a:t>6. Proposal outline</a:t>
            </a:r>
          </a:p>
          <a:p>
            <a:endParaRPr lang="en-US" dirty="0"/>
          </a:p>
        </p:txBody>
      </p:sp>
    </p:spTree>
    <p:extLst>
      <p:ext uri="{BB962C8B-B14F-4D97-AF65-F5344CB8AC3E}">
        <p14:creationId xmlns:p14="http://schemas.microsoft.com/office/powerpoint/2010/main" val="731245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533143-CEB2-619F-DAF1-B1598C1ACAAB}"/>
              </a:ext>
            </a:extLst>
          </p:cNvPr>
          <p:cNvSpPr>
            <a:spLocks noGrp="1"/>
          </p:cNvSpPr>
          <p:nvPr>
            <p:ph type="title"/>
          </p:nvPr>
        </p:nvSpPr>
        <p:spPr>
          <a:xfrm>
            <a:off x="330200" y="200025"/>
            <a:ext cx="10515600" cy="1325563"/>
          </a:xfrm>
        </p:spPr>
        <p:txBody>
          <a:bodyPr/>
          <a:lstStyle/>
          <a:p>
            <a:r>
              <a:rPr lang="en-US" dirty="0"/>
              <a:t>Planning &amp; Reference Interview</a:t>
            </a:r>
          </a:p>
        </p:txBody>
      </p:sp>
      <p:sp>
        <p:nvSpPr>
          <p:cNvPr id="5" name="Content Placeholder 4">
            <a:extLst>
              <a:ext uri="{FF2B5EF4-FFF2-40B4-BE49-F238E27FC236}">
                <a16:creationId xmlns:a16="http://schemas.microsoft.com/office/drawing/2014/main" id="{5B3ED142-CD6A-C754-4487-27D44967CBA7}"/>
              </a:ext>
            </a:extLst>
          </p:cNvPr>
          <p:cNvSpPr>
            <a:spLocks noGrp="1"/>
          </p:cNvSpPr>
          <p:nvPr>
            <p:ph idx="1"/>
          </p:nvPr>
        </p:nvSpPr>
        <p:spPr>
          <a:xfrm>
            <a:off x="838200" y="2168525"/>
            <a:ext cx="10515600" cy="4351338"/>
          </a:xfrm>
        </p:spPr>
        <p:txBody>
          <a:bodyPr>
            <a:normAutofit/>
          </a:bodyPr>
          <a:lstStyle/>
          <a:p>
            <a:pPr marL="0" indent="0">
              <a:buNone/>
            </a:pPr>
            <a:r>
              <a:rPr lang="en-US" sz="4800" dirty="0"/>
              <a:t>1. Review type &amp; purpose</a:t>
            </a:r>
            <a:br>
              <a:rPr lang="en-US" sz="4800" dirty="0"/>
            </a:br>
            <a:r>
              <a:rPr lang="en-US" sz="4800" dirty="0"/>
              <a:t>2. Framing the question</a:t>
            </a:r>
          </a:p>
        </p:txBody>
      </p:sp>
    </p:spTree>
    <p:extLst>
      <p:ext uri="{BB962C8B-B14F-4D97-AF65-F5344CB8AC3E}">
        <p14:creationId xmlns:p14="http://schemas.microsoft.com/office/powerpoint/2010/main" val="3410240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9252C615E49F4E8DDCCD160502C09D" ma:contentTypeVersion="16" ma:contentTypeDescription="Create a new document." ma:contentTypeScope="" ma:versionID="d4d8d64d58e15973fc3873f4fdf83c05">
  <xsd:schema xmlns:xsd="http://www.w3.org/2001/XMLSchema" xmlns:xs="http://www.w3.org/2001/XMLSchema" xmlns:p="http://schemas.microsoft.com/office/2006/metadata/properties" xmlns:ns3="ab20011e-62ef-4b47-bb38-09130c351455" xmlns:ns4="36367205-9278-4a37-bf59-f67787ccb37b" targetNamespace="http://schemas.microsoft.com/office/2006/metadata/properties" ma:root="true" ma:fieldsID="5743a7d802190e76682989062d7ddabc" ns3:_="" ns4:_="">
    <xsd:import namespace="ab20011e-62ef-4b47-bb38-09130c351455"/>
    <xsd:import namespace="36367205-9278-4a37-bf59-f67787ccb37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ObjectDetectorVersions" minOccurs="0"/>
                <xsd:element ref="ns3:MediaServiceSearchProperties" minOccurs="0"/>
                <xsd:element ref="ns3:_activity" minOccurs="0"/>
                <xsd:element ref="ns3:MediaServiceDateTaken"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20011e-62ef-4b47-bb38-09130c3514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_activity" ma:index="21" nillable="true" ma:displayName="_activity" ma:hidden="true" ma:internalName="_activity">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367205-9278-4a37-bf59-f67787ccb37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b20011e-62ef-4b47-bb38-09130c351455" xsi:nil="true"/>
  </documentManagement>
</p:properties>
</file>

<file path=customXml/itemProps1.xml><?xml version="1.0" encoding="utf-8"?>
<ds:datastoreItem xmlns:ds="http://schemas.openxmlformats.org/officeDocument/2006/customXml" ds:itemID="{B5E31EB5-5C6B-4B17-AD28-F0353C426DBC}">
  <ds:schemaRefs>
    <ds:schemaRef ds:uri="36367205-9278-4a37-bf59-f67787ccb37b"/>
    <ds:schemaRef ds:uri="ab20011e-62ef-4b47-bb38-09130c3514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3144957-F842-403C-8871-6772C64804B4}">
  <ds:schemaRefs>
    <ds:schemaRef ds:uri="http://schemas.microsoft.com/sharepoint/v3/contenttype/forms"/>
  </ds:schemaRefs>
</ds:datastoreItem>
</file>

<file path=customXml/itemProps3.xml><?xml version="1.0" encoding="utf-8"?>
<ds:datastoreItem xmlns:ds="http://schemas.openxmlformats.org/officeDocument/2006/customXml" ds:itemID="{200F64E9-8DFC-45CF-A7FF-3A854ED757FE}">
  <ds:schemaRefs>
    <ds:schemaRef ds:uri="http://purl.org/dc/dcmitype/"/>
    <ds:schemaRef ds:uri="http://schemas.microsoft.com/office/2006/metadata/properties"/>
    <ds:schemaRef ds:uri="36367205-9278-4a37-bf59-f67787ccb37b"/>
    <ds:schemaRef ds:uri="http://purl.org/dc/terms/"/>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ab20011e-62ef-4b47-bb38-09130c351455"/>
  </ds:schemaRefs>
</ds:datastoreItem>
</file>

<file path=docProps/app.xml><?xml version="1.0" encoding="utf-8"?>
<Properties xmlns="http://schemas.openxmlformats.org/officeDocument/2006/extended-properties" xmlns:vt="http://schemas.openxmlformats.org/officeDocument/2006/docPropsVTypes">
  <TotalTime>910</TotalTime>
  <Words>2878</Words>
  <Application>Microsoft Office PowerPoint</Application>
  <PresentationFormat>Widescreen</PresentationFormat>
  <Paragraphs>432</Paragraphs>
  <Slides>55</Slides>
  <Notes>32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-apple-system</vt:lpstr>
      <vt:lpstr>Arial</vt:lpstr>
      <vt:lpstr>Calibri</vt:lpstr>
      <vt:lpstr>Calibri Light</vt:lpstr>
      <vt:lpstr>Georgia</vt:lpstr>
      <vt:lpstr>Noto Sans Symbols</vt:lpstr>
      <vt:lpstr>Open Sans</vt:lpstr>
      <vt:lpstr>Times New Roman</vt:lpstr>
      <vt:lpstr>Trebuchet MS</vt:lpstr>
      <vt:lpstr>Wingdings</vt:lpstr>
      <vt:lpstr>Office Theme</vt:lpstr>
      <vt:lpstr>Piecing Together  Systematic Reviews Series  Phase 1: Proposal   what is the scope and rationale for the review? </vt:lpstr>
      <vt:lpstr>Objectives</vt:lpstr>
      <vt:lpstr>Agenda</vt:lpstr>
      <vt:lpstr>Defining review types</vt:lpstr>
      <vt:lpstr>Librarians &amp; reviews</vt:lpstr>
      <vt:lpstr>Review Project Cycle</vt:lpstr>
      <vt:lpstr>Phases 1- 4</vt:lpstr>
      <vt:lpstr>Phase 1: Proposal steps</vt:lpstr>
      <vt:lpstr>Planning &amp; Reference Interview</vt:lpstr>
      <vt:lpstr>Reference interview</vt:lpstr>
      <vt:lpstr>Systematic Reviews</vt:lpstr>
      <vt:lpstr>Meta-Analysis</vt:lpstr>
      <vt:lpstr>Issues with Systematic reviews</vt:lpstr>
      <vt:lpstr>Scoping review</vt:lpstr>
      <vt:lpstr>Review Spectrum</vt:lpstr>
      <vt:lpstr>Techniques for determining review method- what is most important to client?</vt:lpstr>
      <vt:lpstr>Systematic review categories</vt:lpstr>
      <vt:lpstr>Which review? Example A</vt:lpstr>
      <vt:lpstr>Which review? Example B</vt:lpstr>
      <vt:lpstr>Which review? Example C</vt:lpstr>
      <vt:lpstr>Tips on selecting type</vt:lpstr>
      <vt:lpstr>Step 2: Frame the question</vt:lpstr>
      <vt:lpstr>Reference interview continued…</vt:lpstr>
      <vt:lpstr>Systematic review frameworks Part 1</vt:lpstr>
      <vt:lpstr>Systematic review frameworks Part 2</vt:lpstr>
      <vt:lpstr>Scoping review framework</vt:lpstr>
      <vt:lpstr>What are the effects of Vitamin-D on obesity?</vt:lpstr>
      <vt:lpstr>Eligibility criteria</vt:lpstr>
      <vt:lpstr>Resources to help with framing questions</vt:lpstr>
      <vt:lpstr>Preliminary Searches</vt:lpstr>
      <vt:lpstr>Step 3: Related reviews</vt:lpstr>
      <vt:lpstr>Search for reviews</vt:lpstr>
      <vt:lpstr>Create table of the reviews</vt:lpstr>
      <vt:lpstr>Table on differences with proposed review</vt:lpstr>
      <vt:lpstr>Step 4: scoping search</vt:lpstr>
      <vt:lpstr>Start with a Venn diagram</vt:lpstr>
      <vt:lpstr>Consider standards of searching (Cochrane Handbook)</vt:lpstr>
      <vt:lpstr>Scoping search- identify</vt:lpstr>
      <vt:lpstr>Scoping search- evaluating</vt:lpstr>
      <vt:lpstr>Evaluating the results</vt:lpstr>
      <vt:lpstr>Scoping search- collect</vt:lpstr>
      <vt:lpstr>Bringing it all together</vt:lpstr>
      <vt:lpstr>Is it feasible?</vt:lpstr>
      <vt:lpstr>Scope creep</vt:lpstr>
      <vt:lpstr>Do you have what is needed?</vt:lpstr>
      <vt:lpstr>T  R  E  A  D Time: Timeline</vt:lpstr>
      <vt:lpstr>T  R  E  A  D Resources- software</vt:lpstr>
      <vt:lpstr>T  R  E  A  D Expertise: The team</vt:lpstr>
      <vt:lpstr>T  R  E  A  D Audience: Researchers, public, policy makers</vt:lpstr>
      <vt:lpstr>T  R  E  A  D Data</vt:lpstr>
      <vt:lpstr>Step 5: Rationale</vt:lpstr>
      <vt:lpstr>Quality appraisal for reviews</vt:lpstr>
      <vt:lpstr>Logic models</vt:lpstr>
      <vt:lpstr>#6  Proposal outline</vt:lpstr>
      <vt:lpstr>On my bookshelf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Services 101</dc:title>
  <dc:creator>Foster, Margaret J</dc:creator>
  <cp:lastModifiedBy>Rebecca Brown</cp:lastModifiedBy>
  <cp:revision>57</cp:revision>
  <dcterms:created xsi:type="dcterms:W3CDTF">2024-05-10T17:36:06Z</dcterms:created>
  <dcterms:modified xsi:type="dcterms:W3CDTF">2024-06-26T14:01:05Z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0x0101009D9252C615E49F4E8DDCCD160502C09D</vt:lpwstr>
  </property>
</Properties>
</file>