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1" r:id="rId3"/>
  </p:sldMasterIdLst>
  <p:notesMasterIdLst>
    <p:notesMasterId r:id="rId24"/>
  </p:notesMasterIdLst>
  <p:sldIdLst>
    <p:sldId id="262" r:id="rId4"/>
    <p:sldId id="263" r:id="rId5"/>
    <p:sldId id="265" r:id="rId6"/>
    <p:sldId id="280" r:id="rId7"/>
    <p:sldId id="282" r:id="rId8"/>
    <p:sldId id="283" r:id="rId9"/>
    <p:sldId id="284" r:id="rId10"/>
    <p:sldId id="281" r:id="rId11"/>
    <p:sldId id="264" r:id="rId12"/>
    <p:sldId id="267" r:id="rId13"/>
    <p:sldId id="285" r:id="rId14"/>
    <p:sldId id="278" r:id="rId15"/>
    <p:sldId id="270" r:id="rId16"/>
    <p:sldId id="279" r:id="rId17"/>
    <p:sldId id="271" r:id="rId18"/>
    <p:sldId id="268" r:id="rId19"/>
    <p:sldId id="272" r:id="rId20"/>
    <p:sldId id="273" r:id="rId21"/>
    <p:sldId id="274"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6" autoAdjust="0"/>
    <p:restoredTop sz="52764" autoAdjust="0"/>
  </p:normalViewPr>
  <p:slideViewPr>
    <p:cSldViewPr snapToGrid="0">
      <p:cViewPr varScale="1">
        <p:scale>
          <a:sx n="45" d="100"/>
          <a:sy n="45" d="100"/>
        </p:scale>
        <p:origin x="2069" y="38"/>
      </p:cViewPr>
      <p:guideLst/>
    </p:cSldViewPr>
  </p:slideViewPr>
  <p:outlineViewPr>
    <p:cViewPr>
      <p:scale>
        <a:sx n="33" d="100"/>
        <a:sy n="33" d="100"/>
      </p:scale>
      <p:origin x="0" y="-493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F44B6-2725-4207-AD75-EE12ED7C85D6}"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85ADF-4E19-48EE-92CA-45BD32155C67}" type="slidenum">
              <a:rPr lang="en-US" smtClean="0"/>
              <a:t>‹#›</a:t>
            </a:fld>
            <a:endParaRPr lang="en-US"/>
          </a:p>
        </p:txBody>
      </p:sp>
    </p:spTree>
    <p:extLst>
      <p:ext uri="{BB962C8B-B14F-4D97-AF65-F5344CB8AC3E}">
        <p14:creationId xmlns:p14="http://schemas.microsoft.com/office/powerpoint/2010/main" val="253651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a:t>
            </a:fld>
            <a:endParaRPr lang="en-US"/>
          </a:p>
        </p:txBody>
      </p:sp>
    </p:spTree>
    <p:extLst>
      <p:ext uri="{BB962C8B-B14F-4D97-AF65-F5344CB8AC3E}">
        <p14:creationId xmlns:p14="http://schemas.microsoft.com/office/powerpoint/2010/main" val="3045914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10</a:t>
            </a:fld>
            <a:endParaRPr lang="en-US"/>
          </a:p>
        </p:txBody>
      </p:sp>
    </p:spTree>
    <p:extLst>
      <p:ext uri="{BB962C8B-B14F-4D97-AF65-F5344CB8AC3E}">
        <p14:creationId xmlns:p14="http://schemas.microsoft.com/office/powerpoint/2010/main" val="174174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11</a:t>
            </a:fld>
            <a:endParaRPr lang="en-US"/>
          </a:p>
        </p:txBody>
      </p:sp>
    </p:spTree>
    <p:extLst>
      <p:ext uri="{BB962C8B-B14F-4D97-AF65-F5344CB8AC3E}">
        <p14:creationId xmlns:p14="http://schemas.microsoft.com/office/powerpoint/2010/main" val="300863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12</a:t>
            </a:fld>
            <a:endParaRPr lang="en-US"/>
          </a:p>
        </p:txBody>
      </p:sp>
    </p:spTree>
    <p:extLst>
      <p:ext uri="{BB962C8B-B14F-4D97-AF65-F5344CB8AC3E}">
        <p14:creationId xmlns:p14="http://schemas.microsoft.com/office/powerpoint/2010/main" val="4148471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13</a:t>
            </a:fld>
            <a:endParaRPr lang="en-US"/>
          </a:p>
        </p:txBody>
      </p:sp>
    </p:spTree>
    <p:extLst>
      <p:ext uri="{BB962C8B-B14F-4D97-AF65-F5344CB8AC3E}">
        <p14:creationId xmlns:p14="http://schemas.microsoft.com/office/powerpoint/2010/main" val="401546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14</a:t>
            </a:fld>
            <a:endParaRPr lang="en-US"/>
          </a:p>
        </p:txBody>
      </p:sp>
    </p:spTree>
    <p:extLst>
      <p:ext uri="{BB962C8B-B14F-4D97-AF65-F5344CB8AC3E}">
        <p14:creationId xmlns:p14="http://schemas.microsoft.com/office/powerpoint/2010/main" val="499893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15</a:t>
            </a:fld>
            <a:endParaRPr lang="en-US"/>
          </a:p>
        </p:txBody>
      </p:sp>
    </p:spTree>
    <p:extLst>
      <p:ext uri="{BB962C8B-B14F-4D97-AF65-F5344CB8AC3E}">
        <p14:creationId xmlns:p14="http://schemas.microsoft.com/office/powerpoint/2010/main" val="68561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16</a:t>
            </a:fld>
            <a:endParaRPr lang="en-US"/>
          </a:p>
        </p:txBody>
      </p:sp>
    </p:spTree>
    <p:extLst>
      <p:ext uri="{BB962C8B-B14F-4D97-AF65-F5344CB8AC3E}">
        <p14:creationId xmlns:p14="http://schemas.microsoft.com/office/powerpoint/2010/main" val="1191526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17</a:t>
            </a:fld>
            <a:endParaRPr lang="en-US"/>
          </a:p>
        </p:txBody>
      </p:sp>
    </p:spTree>
    <p:extLst>
      <p:ext uri="{BB962C8B-B14F-4D97-AF65-F5344CB8AC3E}">
        <p14:creationId xmlns:p14="http://schemas.microsoft.com/office/powerpoint/2010/main" val="1215749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18</a:t>
            </a:fld>
            <a:endParaRPr lang="en-US"/>
          </a:p>
        </p:txBody>
      </p:sp>
    </p:spTree>
    <p:extLst>
      <p:ext uri="{BB962C8B-B14F-4D97-AF65-F5344CB8AC3E}">
        <p14:creationId xmlns:p14="http://schemas.microsoft.com/office/powerpoint/2010/main" val="2602417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19</a:t>
            </a:fld>
            <a:endParaRPr lang="en-US"/>
          </a:p>
        </p:txBody>
      </p:sp>
    </p:spTree>
    <p:extLst>
      <p:ext uri="{BB962C8B-B14F-4D97-AF65-F5344CB8AC3E}">
        <p14:creationId xmlns:p14="http://schemas.microsoft.com/office/powerpoint/2010/main" val="108667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2</a:t>
            </a:fld>
            <a:endParaRPr lang="en-US"/>
          </a:p>
        </p:txBody>
      </p:sp>
    </p:spTree>
    <p:extLst>
      <p:ext uri="{BB962C8B-B14F-4D97-AF65-F5344CB8AC3E}">
        <p14:creationId xmlns:p14="http://schemas.microsoft.com/office/powerpoint/2010/main" val="3381607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20</a:t>
            </a:fld>
            <a:endParaRPr lang="en-US"/>
          </a:p>
        </p:txBody>
      </p:sp>
    </p:spTree>
    <p:extLst>
      <p:ext uri="{BB962C8B-B14F-4D97-AF65-F5344CB8AC3E}">
        <p14:creationId xmlns:p14="http://schemas.microsoft.com/office/powerpoint/2010/main" val="140074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3</a:t>
            </a:fld>
            <a:endParaRPr lang="en-US"/>
          </a:p>
        </p:txBody>
      </p:sp>
    </p:spTree>
    <p:extLst>
      <p:ext uri="{BB962C8B-B14F-4D97-AF65-F5344CB8AC3E}">
        <p14:creationId xmlns:p14="http://schemas.microsoft.com/office/powerpoint/2010/main" val="397553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4</a:t>
            </a:fld>
            <a:endParaRPr lang="en-US"/>
          </a:p>
        </p:txBody>
      </p:sp>
    </p:spTree>
    <p:extLst>
      <p:ext uri="{BB962C8B-B14F-4D97-AF65-F5344CB8AC3E}">
        <p14:creationId xmlns:p14="http://schemas.microsoft.com/office/powerpoint/2010/main" val="200919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5</a:t>
            </a:fld>
            <a:endParaRPr lang="en-US"/>
          </a:p>
        </p:txBody>
      </p:sp>
    </p:spTree>
    <p:extLst>
      <p:ext uri="{BB962C8B-B14F-4D97-AF65-F5344CB8AC3E}">
        <p14:creationId xmlns:p14="http://schemas.microsoft.com/office/powerpoint/2010/main" val="127029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6</a:t>
            </a:fld>
            <a:endParaRPr lang="en-US"/>
          </a:p>
        </p:txBody>
      </p:sp>
    </p:spTree>
    <p:extLst>
      <p:ext uri="{BB962C8B-B14F-4D97-AF65-F5344CB8AC3E}">
        <p14:creationId xmlns:p14="http://schemas.microsoft.com/office/powerpoint/2010/main" val="103980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7</a:t>
            </a:fld>
            <a:endParaRPr lang="en-US"/>
          </a:p>
        </p:txBody>
      </p:sp>
    </p:spTree>
    <p:extLst>
      <p:ext uri="{BB962C8B-B14F-4D97-AF65-F5344CB8AC3E}">
        <p14:creationId xmlns:p14="http://schemas.microsoft.com/office/powerpoint/2010/main" val="2283928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685ADF-4E19-48EE-92CA-45BD32155C67}" type="slidenum">
              <a:rPr lang="en-US" smtClean="0"/>
              <a:t>8</a:t>
            </a:fld>
            <a:endParaRPr lang="en-US"/>
          </a:p>
        </p:txBody>
      </p:sp>
    </p:spTree>
    <p:extLst>
      <p:ext uri="{BB962C8B-B14F-4D97-AF65-F5344CB8AC3E}">
        <p14:creationId xmlns:p14="http://schemas.microsoft.com/office/powerpoint/2010/main" val="238121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C685ADF-4E19-48EE-92CA-45BD32155C67}" type="slidenum">
              <a:rPr lang="en-US" smtClean="0"/>
              <a:t>9</a:t>
            </a:fld>
            <a:endParaRPr lang="en-US"/>
          </a:p>
        </p:txBody>
      </p:sp>
    </p:spTree>
    <p:extLst>
      <p:ext uri="{BB962C8B-B14F-4D97-AF65-F5344CB8AC3E}">
        <p14:creationId xmlns:p14="http://schemas.microsoft.com/office/powerpoint/2010/main" val="91882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71DA-A33A-46E6-9AB6-F0ADE99EC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A4695E-AC84-4688-A74E-04DB0D17EB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530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F49BD0-3689-4119-A0D1-AEEBC81B073D}"/>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361E3D7E-97AC-4AE3-934E-02464129C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7F03851C-AB83-4B86-B1F8-F8F94C2B51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A61B55-30D5-4E10-9F58-15283F08B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0A1DF679-34AE-4D31-83FE-5974A31D700F}"/>
              </a:ext>
            </a:extLst>
          </p:cNvPr>
          <p:cNvPicPr>
            <a:picLocks noChangeAspect="1"/>
          </p:cNvPicPr>
          <p:nvPr userDrawn="1"/>
        </p:nvPicPr>
        <p:blipFill rotWithShape="1">
          <a:blip r:embed="rId2"/>
          <a:srcRect t="87863"/>
          <a:stretch/>
        </p:blipFill>
        <p:spPr>
          <a:xfrm>
            <a:off x="-2" y="6025663"/>
            <a:ext cx="12192000" cy="832337"/>
          </a:xfrm>
          <a:prstGeom prst="rect">
            <a:avLst/>
          </a:prstGeom>
        </p:spPr>
      </p:pic>
    </p:spTree>
    <p:extLst>
      <p:ext uri="{BB962C8B-B14F-4D97-AF65-F5344CB8AC3E}">
        <p14:creationId xmlns:p14="http://schemas.microsoft.com/office/powerpoint/2010/main" val="184805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DCA45A2C-D225-45F9-9F81-02A65C0412B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75913D0-3FDF-487F-A88E-2683A3D4E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FB6AA-FC45-40A8-BDC6-E1DADC144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768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Logo: National Library of Medicine, National Institutes of Health">
            <a:extLst>
              <a:ext uri="{FF2B5EF4-FFF2-40B4-BE49-F238E27FC236}">
                <a16:creationId xmlns:a16="http://schemas.microsoft.com/office/drawing/2014/main" id="{FD23B10D-8F28-4069-B04B-D7845887D54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2C3C2AA-3EA1-4419-AF0D-E12E02FF3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7F62F3-F4AC-4546-B96F-0045811BF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7786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2DF44AC8-8B5F-4870-8249-8F9A0E7C67F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29D8871-79A8-4429-8222-B51CA9C44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B21D2-DED5-4A5F-AA9B-1BB37A43E1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D2A44-C1D1-42EB-B9BB-5ABD8F203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47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Logo: National Library of Medicine, National Institutes of Health">
            <a:extLst>
              <a:ext uri="{FF2B5EF4-FFF2-40B4-BE49-F238E27FC236}">
                <a16:creationId xmlns:a16="http://schemas.microsoft.com/office/drawing/2014/main" id="{DA4AD278-E165-4912-B926-A7864010DBFF}"/>
              </a:ext>
            </a:extLst>
          </p:cNvPr>
          <p:cNvPicPr>
            <a:picLocks noChangeAspect="1"/>
          </p:cNvPicPr>
          <p:nvPr userDrawn="1"/>
        </p:nvPicPr>
        <p:blipFill rotWithShape="1">
          <a:blip r:embed="rId2"/>
          <a:srcRect t="87986"/>
          <a:stretch/>
        </p:blipFill>
        <p:spPr>
          <a:xfrm>
            <a:off x="0" y="6034087"/>
            <a:ext cx="12192000" cy="823912"/>
          </a:xfrm>
          <a:prstGeom prst="rect">
            <a:avLst/>
          </a:prstGeom>
        </p:spPr>
      </p:pic>
      <p:sp>
        <p:nvSpPr>
          <p:cNvPr id="2" name="Title 1">
            <a:extLst>
              <a:ext uri="{FF2B5EF4-FFF2-40B4-BE49-F238E27FC236}">
                <a16:creationId xmlns:a16="http://schemas.microsoft.com/office/drawing/2014/main" id="{51D70325-5EB5-4468-BC79-656FB3DD20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7E2972-1C48-4505-9701-5514CEB38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DDE98-B9BC-4F8D-BAAD-50D72777B8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03921D-9B75-41F9-839F-394DB24E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E4E502-D27B-42D0-A1AC-1BB5629654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167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Logo: National Library of Medicine, National Institutes of Health">
            <a:extLst>
              <a:ext uri="{FF2B5EF4-FFF2-40B4-BE49-F238E27FC236}">
                <a16:creationId xmlns:a16="http://schemas.microsoft.com/office/drawing/2014/main" id="{B271FB14-04C2-484F-BC80-C8E02EF678D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BC828C8-E368-4A36-887A-7361DC23A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394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Logo: National Library of Medicine, National Institutes of Health">
            <a:extLst>
              <a:ext uri="{FF2B5EF4-FFF2-40B4-BE49-F238E27FC236}">
                <a16:creationId xmlns:a16="http://schemas.microsoft.com/office/drawing/2014/main" id="{2C089A2E-5B2A-4F91-B064-F52F779CA39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49324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30B3B48B-5898-473E-A0CD-474F8A65A65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412B534-7B05-49E0-8F47-77E40537D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C84A6-B9B3-496A-9EB1-27D8506806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D6DC76-A15A-45E1-A9B2-4741220E9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5514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C849AFD8-F165-4307-A1B9-CFDE9A1BD3E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DF9643D-7186-4D6A-8E1C-3BFA003488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5F3987-7318-4536-98EE-2EF7DBEB70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507C0B-9896-42F1-8411-345B7ED69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4262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Logo: National Library of Medicine, National Institutes of Health">
            <a:extLst>
              <a:ext uri="{FF2B5EF4-FFF2-40B4-BE49-F238E27FC236}">
                <a16:creationId xmlns:a16="http://schemas.microsoft.com/office/drawing/2014/main" id="{107E6D44-A92E-43DA-9ABB-43157B93945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9A5608F-BED7-4E9A-A2E4-07F43D5444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430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C3839A95-D286-4305-88D6-D686612B48F9}"/>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5240A26-FF24-4B62-AD41-DDA9D44E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FD89F-9A31-4DD6-9C95-A8E96700B9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79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ECBA-10E6-4E28-99EF-99525B8F39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056FC1-8E3B-4769-86EC-78F0C92FA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12139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4" descr="Logo: National Library of Medicine, National Institutes of Health">
            <a:extLst>
              <a:ext uri="{FF2B5EF4-FFF2-40B4-BE49-F238E27FC236}">
                <a16:creationId xmlns:a16="http://schemas.microsoft.com/office/drawing/2014/main" id="{A8EBD9F0-FFB9-413F-A29F-5F6478706A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010839-4D97-4509-904E-97453EA29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D3B8D-146D-4D2C-92DC-C2B3CEA95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781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Content Placeholder 4" descr="Logo: National Library of Medicine, National Institutes of Health">
            <a:extLst>
              <a:ext uri="{FF2B5EF4-FFF2-40B4-BE49-F238E27FC236}">
                <a16:creationId xmlns:a16="http://schemas.microsoft.com/office/drawing/2014/main" id="{5FEA4278-0263-41FA-B99F-92D08E4407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7A9C4C-0911-418B-A68B-F2571CE02D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EE0456-303C-4752-BC72-EFA5E54E9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2919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00A3805D-BBA6-4CD8-902E-8BB9FE88E1E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6947F1E-2D41-4838-9062-4D58B969C0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1426F-93EF-49D2-AEFD-96BD9A590C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863032-6F48-4EC0-9E04-F64A956A34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700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Content Placeholder 4" descr="Logo: National Library of Medicine, National Institutes of Health">
            <a:extLst>
              <a:ext uri="{FF2B5EF4-FFF2-40B4-BE49-F238E27FC236}">
                <a16:creationId xmlns:a16="http://schemas.microsoft.com/office/drawing/2014/main" id="{A787DE3A-9044-4902-BB3D-7DBD2EF626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6F352C-E8E9-43FB-8B89-ED32167D05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CDA2E-E393-4DB8-B7C0-A47F543C8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338140-1A0C-430C-8FFF-41893D5044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5411B-917C-4400-86DE-ABFCD6104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554B9-9C5B-4D8A-9385-EC81F4543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25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Logo: National Library of Medicine, National Institutes of Health">
            <a:extLst>
              <a:ext uri="{FF2B5EF4-FFF2-40B4-BE49-F238E27FC236}">
                <a16:creationId xmlns:a16="http://schemas.microsoft.com/office/drawing/2014/main" id="{6B4F34D4-D9B8-4CB8-9C32-38913C3F623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7EB23FA-6E6B-469A-8B10-618C6060DD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300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4" descr="Logo: National Library of Medicine, National Institutes of Health">
            <a:extLst>
              <a:ext uri="{FF2B5EF4-FFF2-40B4-BE49-F238E27FC236}">
                <a16:creationId xmlns:a16="http://schemas.microsoft.com/office/drawing/2014/main" id="{D47EDFFC-3E6B-4D60-96D2-EC5C51877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5279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78A826CF-0ECB-434D-B30E-25F27A8B47E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08315FA-0986-4DA3-B550-640BE6B21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A3B989-7F03-4E4C-9588-C4B75DEBE5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8488C5-2042-4F90-851E-77D33959F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58477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D61EE0B8-3C09-45D9-91FE-63841F593221}"/>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9CE0676-53A9-4CC6-8EAA-B05F019340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66C3E-3CDC-4EAC-9E3C-FC8D9643B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194B7E-26EE-4436-B802-DE6AC83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6598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Logo: National Library of Medicine, National Institutes of Health">
            <a:extLst>
              <a:ext uri="{FF2B5EF4-FFF2-40B4-BE49-F238E27FC236}">
                <a16:creationId xmlns:a16="http://schemas.microsoft.com/office/drawing/2014/main" id="{E944C377-3B74-488B-A521-C0AF73D94F0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CE056E2-9C63-4EF6-A71B-310C5B38A1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147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Logo: National Library of Medicine, National Institutes of Health">
            <a:extLst>
              <a:ext uri="{FF2B5EF4-FFF2-40B4-BE49-F238E27FC236}">
                <a16:creationId xmlns:a16="http://schemas.microsoft.com/office/drawing/2014/main" id="{B026961D-1D7C-4A74-9291-7AFBF7B164A4}"/>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E43C8BF-FB3B-47E6-923C-BF77E9613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E5FAE4-54C3-47E3-8D66-6DC40303B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153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Logo: National Library of Medicine, National Institutes of Health">
            <a:extLst>
              <a:ext uri="{FF2B5EF4-FFF2-40B4-BE49-F238E27FC236}">
                <a16:creationId xmlns:a16="http://schemas.microsoft.com/office/drawing/2014/main" id="{857C2115-2A3E-4D75-BF91-C2D668D06D37}"/>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F736430-14A1-4BA2-83C0-8A53ACEB5E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5CB4D-BAC5-4B09-B394-C904EA9E4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4954CC-D6CE-4C10-8CB2-6826A52DAD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8C02E8-077D-4865-A502-DC130FC82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93428-F0AA-4902-9195-6434C9A757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75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Logo: National Library of Medicine, National Institutes of Health">
            <a:extLst>
              <a:ext uri="{FF2B5EF4-FFF2-40B4-BE49-F238E27FC236}">
                <a16:creationId xmlns:a16="http://schemas.microsoft.com/office/drawing/2014/main" id="{E1E397A9-BAE3-42F3-81E4-58B08040BE0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6D95DA63-6999-4B88-BEEB-3C1D1E472D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393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 National Library of Medicine, National Institutes of Health">
            <a:extLst>
              <a:ext uri="{FF2B5EF4-FFF2-40B4-BE49-F238E27FC236}">
                <a16:creationId xmlns:a16="http://schemas.microsoft.com/office/drawing/2014/main" id="{066919CE-08D3-4ADA-A705-7CDCB9A2AD34}"/>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4456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073E0ADD-61B1-4710-91B4-291242148DC5}"/>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46FC309-F318-4862-BC38-3368C5F9B4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22C403-ED21-4045-8396-6B5FD854D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844497-95B6-4596-9589-0036623F6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972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Logo: National Library of Medicine, National Institutes of Health">
            <a:extLst>
              <a:ext uri="{FF2B5EF4-FFF2-40B4-BE49-F238E27FC236}">
                <a16:creationId xmlns:a16="http://schemas.microsoft.com/office/drawing/2014/main" id="{E9E18608-F2C5-42EC-90AD-EE7DDEB616B8}"/>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6B162D4-CA25-43A3-A8ED-219C79F87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9B57C-8104-4916-8FEA-8B79049D0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E662372-0DDA-4B3A-9F7E-DBE11D8C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88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3055-244C-E55E-F1A5-4678BCDA7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67122C-64D6-0344-BFB4-EED26CA6B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3B8935-B7F9-24A5-32C8-99AE55DEA2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C146F1-4354-51F8-82AE-D6A961043D6D}"/>
              </a:ext>
            </a:extLst>
          </p:cNvPr>
          <p:cNvSpPr>
            <a:spLocks noGrp="1"/>
          </p:cNvSpPr>
          <p:nvPr>
            <p:ph type="dt" sz="half" idx="10"/>
          </p:nvPr>
        </p:nvSpPr>
        <p:spPr/>
        <p:txBody>
          <a:bodyPr/>
          <a:lstStyle/>
          <a:p>
            <a:fld id="{84FA4A9C-CEA6-4A3C-8A74-FAD162BD749E}" type="datetimeFigureOut">
              <a:rPr lang="en-US" smtClean="0"/>
              <a:t>5/15/2023</a:t>
            </a:fld>
            <a:endParaRPr lang="en-US"/>
          </a:p>
        </p:txBody>
      </p:sp>
      <p:sp>
        <p:nvSpPr>
          <p:cNvPr id="6" name="Footer Placeholder 5">
            <a:extLst>
              <a:ext uri="{FF2B5EF4-FFF2-40B4-BE49-F238E27FC236}">
                <a16:creationId xmlns:a16="http://schemas.microsoft.com/office/drawing/2014/main" id="{365638E7-A1A5-CEC5-EE50-85A0D31A0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010FE-4316-50B3-B246-ED9A4505ED94}"/>
              </a:ext>
            </a:extLst>
          </p:cNvPr>
          <p:cNvSpPr>
            <a:spLocks noGrp="1"/>
          </p:cNvSpPr>
          <p:nvPr>
            <p:ph type="sldNum" sz="quarter" idx="12"/>
          </p:nvPr>
        </p:nvSpPr>
        <p:spPr/>
        <p:txBody>
          <a:bodyPr/>
          <a:lstStyle/>
          <a:p>
            <a:fld id="{59A1EC79-1A67-487F-A9FC-D65E3B8B8A02}" type="slidenum">
              <a:rPr lang="en-US" smtClean="0"/>
              <a:t>‹#›</a:t>
            </a:fld>
            <a:endParaRPr lang="en-US"/>
          </a:p>
        </p:txBody>
      </p:sp>
    </p:spTree>
    <p:extLst>
      <p:ext uri="{BB962C8B-B14F-4D97-AF65-F5344CB8AC3E}">
        <p14:creationId xmlns:p14="http://schemas.microsoft.com/office/powerpoint/2010/main" val="379108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ational Library of Medicine, National Institutes of Health, Department of Health and Human Services">
            <a:extLst>
              <a:ext uri="{FF2B5EF4-FFF2-40B4-BE49-F238E27FC236}">
                <a16:creationId xmlns:a16="http://schemas.microsoft.com/office/drawing/2014/main" id="{BA2C9895-4284-4863-B09C-51E3B466E2E8}"/>
              </a:ext>
            </a:extLst>
          </p:cNvPr>
          <p:cNvPicPr>
            <a:picLocks noChangeAspect="1"/>
          </p:cNvPicPr>
          <p:nvPr/>
        </p:nvPicPr>
        <p:blipFill>
          <a:blip r:embed="rId11"/>
          <a:stretch>
            <a:fillRect/>
          </a:stretch>
        </p:blipFill>
        <p:spPr>
          <a:xfrm>
            <a:off x="0" y="0"/>
            <a:ext cx="12192000" cy="6857999"/>
          </a:xfrm>
          <a:prstGeom prst="rect">
            <a:avLst/>
          </a:prstGeom>
        </p:spPr>
      </p:pic>
      <p:sp>
        <p:nvSpPr>
          <p:cNvPr id="2" name="Title Placeholder 1">
            <a:extLst>
              <a:ext uri="{FF2B5EF4-FFF2-40B4-BE49-F238E27FC236}">
                <a16:creationId xmlns:a16="http://schemas.microsoft.com/office/drawing/2014/main" id="{7930F85F-C49E-4405-BDD4-C3E071F09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F3901C-63AA-4FC2-B01F-2ED6FB32D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227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 National Library of Medicine, National Institutes of Health, Department of Health and Human Services">
            <a:extLst>
              <a:ext uri="{FF2B5EF4-FFF2-40B4-BE49-F238E27FC236}">
                <a16:creationId xmlns:a16="http://schemas.microsoft.com/office/drawing/2014/main" id="{9D7B6D92-67F2-44AB-B5E0-D84743307F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1CC1242-FA9B-4906-89D9-34ECA0F4C1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56C02-09F3-4FEB-A508-886862686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52297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ational Library of Medicine, National Institutes of Health, Department of Health and Human Services">
            <a:extLst>
              <a:ext uri="{FF2B5EF4-FFF2-40B4-BE49-F238E27FC236}">
                <a16:creationId xmlns:a16="http://schemas.microsoft.com/office/drawing/2014/main" id="{DA1BAFAF-D3D3-48C2-AD74-C26D4F427F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97C5BA6-5F87-4AEE-9731-B58F5CB718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D89A6C-A538-418B-A219-83B3647FD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35945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microsoft.com/office/2017/04/relationships/track" Target="../media/track2.vtt"/><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nolalibrary.org/" TargetMode="Externa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springfieldlibrary.org/" TargetMode="External"/><Relationship Id="rId4" Type="http://schemas.openxmlformats.org/officeDocument/2006/relationships/hyperlink" Target="https://nolalibrary.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etroitpubliclibrary.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spl.org/"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www.ala.org/pla/sites/ala.org.pla/files/content/initiatives/digitalliteracy/200226-pla-tech-skill-checklist-survey-only.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nnlm.gov/initiatives/publibs" TargetMode="External"/><Relationship Id="rId4" Type="http://schemas.openxmlformats.org/officeDocument/2006/relationships/hyperlink" Target="https://www.pbdd.org/train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nkedin.com/in/carlette-d-denni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digitalinclusion.org/definitions/"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digitalinclusion.org/definitions/"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digitalinclusion.org/definitions"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digitalinclusion.org/definitions/"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digitalinclusion.org/definitions/"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literacy.ala.org/digital-literacy/"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Reference_interview"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349A-740E-B51C-4BC1-4FC00A62ECF9}"/>
              </a:ext>
            </a:extLst>
          </p:cNvPr>
          <p:cNvSpPr>
            <a:spLocks noGrp="1"/>
          </p:cNvSpPr>
          <p:nvPr>
            <p:ph type="ctrTitle"/>
          </p:nvPr>
        </p:nvSpPr>
        <p:spPr>
          <a:xfrm>
            <a:off x="2327074" y="528162"/>
            <a:ext cx="6934492" cy="1451745"/>
          </a:xfrm>
        </p:spPr>
        <p:txBody>
          <a:bodyPr anchor="b">
            <a:normAutofit/>
          </a:bodyPr>
          <a:lstStyle/>
          <a:p>
            <a:r>
              <a:rPr lang="en-US" sz="7200" b="1" dirty="0">
                <a:solidFill>
                  <a:schemeClr val="tx2"/>
                </a:solidFill>
                <a:latin typeface="Adobe Devanagari" panose="02040503050201020203" pitchFamily="18" charset="0"/>
                <a:cs typeface="Adobe Devanagari" panose="02040503050201020203" pitchFamily="18" charset="0"/>
              </a:rPr>
              <a:t> </a:t>
            </a:r>
            <a:r>
              <a:rPr lang="en-US" sz="7200" b="1" dirty="0">
                <a:latin typeface="Adobe Devanagari" panose="02040503050201020203" pitchFamily="18" charset="0"/>
                <a:cs typeface="Adobe Devanagari" panose="02040503050201020203" pitchFamily="18" charset="0"/>
              </a:rPr>
              <a:t>Lack of Access 101</a:t>
            </a:r>
            <a:endParaRPr lang="en-US" sz="7200" b="1" dirty="0">
              <a:solidFill>
                <a:schemeClr val="tx2"/>
              </a:solidFill>
              <a:latin typeface="Adobe Devanagari" panose="02040503050201020203" pitchFamily="18" charset="0"/>
              <a:cs typeface="Adobe Devanagari" panose="02040503050201020203" pitchFamily="18" charset="0"/>
            </a:endParaRPr>
          </a:p>
        </p:txBody>
      </p:sp>
      <p:sp>
        <p:nvSpPr>
          <p:cNvPr id="3" name="Subtitle 2">
            <a:extLst>
              <a:ext uri="{FF2B5EF4-FFF2-40B4-BE49-F238E27FC236}">
                <a16:creationId xmlns:a16="http://schemas.microsoft.com/office/drawing/2014/main" id="{15D57137-3099-C4D0-722A-804B52DB2451}"/>
              </a:ext>
            </a:extLst>
          </p:cNvPr>
          <p:cNvSpPr>
            <a:spLocks noGrp="1"/>
          </p:cNvSpPr>
          <p:nvPr>
            <p:ph type="subTitle" idx="1"/>
          </p:nvPr>
        </p:nvSpPr>
        <p:spPr>
          <a:xfrm>
            <a:off x="1227909" y="1979907"/>
            <a:ext cx="9356801" cy="2796337"/>
          </a:xfrm>
        </p:spPr>
        <p:txBody>
          <a:bodyPr>
            <a:noAutofit/>
          </a:bodyPr>
          <a:lstStyle/>
          <a:p>
            <a:r>
              <a:rPr kumimoji="0" lang="en-US" sz="2800" b="0" u="none" strike="noStrike" kern="1200" cap="none" spc="0" normalizeH="0" baseline="0" noProof="0" dirty="0">
                <a:ln>
                  <a:noFill/>
                </a:ln>
                <a:effectLst/>
                <a:uLnTx/>
                <a:uFillTx/>
                <a:latin typeface="Adobe Devanagari" panose="02040503050201020203" pitchFamily="18" charset="0"/>
                <a:ea typeface="+mj-ea"/>
                <a:cs typeface="Adobe Devanagari" panose="02040503050201020203" pitchFamily="18" charset="0"/>
              </a:rPr>
              <a:t>How public libraries combat disparities and bridge the digital divide</a:t>
            </a:r>
          </a:p>
          <a:p>
            <a:endParaRPr kumimoji="0" lang="en-US" sz="2800" b="0" u="none" strike="noStrike" kern="1200" cap="none" spc="0" normalizeH="0" baseline="0" noProof="0" dirty="0">
              <a:ln>
                <a:noFill/>
              </a:ln>
              <a:effectLst/>
              <a:uLnTx/>
              <a:uFillTx/>
              <a:latin typeface="Adobe Devanagari" panose="02040503050201020203" pitchFamily="18" charset="0"/>
              <a:ea typeface="+mj-ea"/>
              <a:cs typeface="Adobe Devanagari" panose="02040503050201020203" pitchFamily="18" charset="0"/>
            </a:endParaRPr>
          </a:p>
          <a:p>
            <a:endParaRPr kumimoji="0" lang="en-US" sz="2800" b="0" u="none" strike="noStrike" kern="1200" cap="none" spc="0" normalizeH="0" baseline="0" noProof="0" dirty="0">
              <a:ln>
                <a:noFill/>
              </a:ln>
              <a:effectLst/>
              <a:uLnTx/>
              <a:uFillTx/>
              <a:latin typeface="Adobe Devanagari" panose="02040503050201020203" pitchFamily="18" charset="0"/>
              <a:ea typeface="+mj-ea"/>
              <a:cs typeface="Adobe Devanagari" panose="02040503050201020203" pitchFamily="18" charset="0"/>
            </a:endParaRPr>
          </a:p>
          <a:p>
            <a:pPr>
              <a:lnSpc>
                <a:spcPct val="100000"/>
              </a:lnSpc>
              <a:spcBef>
                <a:spcPts val="0"/>
              </a:spcBef>
            </a:pPr>
            <a:r>
              <a:rPr lang="en-US" sz="2800" dirty="0">
                <a:latin typeface="Adobe Devanagari" panose="02040503050201020203" pitchFamily="18" charset="0"/>
                <a:ea typeface="+mj-ea"/>
                <a:cs typeface="Adobe Devanagari" panose="02040503050201020203" pitchFamily="18" charset="0"/>
              </a:rPr>
              <a:t>Carlette D. Dennis</a:t>
            </a:r>
          </a:p>
          <a:p>
            <a:pPr>
              <a:lnSpc>
                <a:spcPct val="100000"/>
              </a:lnSpc>
              <a:spcBef>
                <a:spcPts val="0"/>
              </a:spcBef>
            </a:pPr>
            <a:r>
              <a:rPr lang="en-US" sz="2800" dirty="0">
                <a:latin typeface="Adobe Devanagari" panose="02040503050201020203" pitchFamily="18" charset="0"/>
                <a:ea typeface="+mj-ea"/>
                <a:cs typeface="Adobe Devanagari" panose="02040503050201020203" pitchFamily="18" charset="0"/>
              </a:rPr>
              <a:t>2022-2023 NLM Associate Fellows</a:t>
            </a:r>
            <a:endParaRPr lang="en-US" sz="2800"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4120162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8AEE-0393-2F45-29B9-A45C3EFA51A9}"/>
              </a:ext>
            </a:extLst>
          </p:cNvPr>
          <p:cNvSpPr>
            <a:spLocks noGrp="1"/>
          </p:cNvSpPr>
          <p:nvPr>
            <p:ph type="title"/>
          </p:nvPr>
        </p:nvSpPr>
        <p:spPr>
          <a:xfrm>
            <a:off x="164590" y="529046"/>
            <a:ext cx="4010368" cy="710207"/>
          </a:xfrm>
        </p:spPr>
        <p:txBody>
          <a:bodyPr vert="horz" lIns="91440" tIns="45720" rIns="91440" bIns="45720" rtlCol="0" anchor="b">
            <a:noAutofit/>
          </a:bodyPr>
          <a:lstStyle/>
          <a:p>
            <a:r>
              <a:rPr lang="en-US" sz="3600" b="1" dirty="0"/>
              <a:t>Meet Mary Young</a:t>
            </a:r>
            <a:endParaRPr lang="en-US" sz="3200" b="1" dirty="0"/>
          </a:p>
        </p:txBody>
      </p:sp>
      <p:sp>
        <p:nvSpPr>
          <p:cNvPr id="7" name="TextBox 6">
            <a:extLst>
              <a:ext uri="{FF2B5EF4-FFF2-40B4-BE49-F238E27FC236}">
                <a16:creationId xmlns:a16="http://schemas.microsoft.com/office/drawing/2014/main" id="{3D881BB2-685E-8D25-73DC-9774ACB242D2}"/>
              </a:ext>
            </a:extLst>
          </p:cNvPr>
          <p:cNvSpPr txBox="1"/>
          <p:nvPr/>
        </p:nvSpPr>
        <p:spPr>
          <a:xfrm>
            <a:off x="164592" y="2045511"/>
            <a:ext cx="5635317"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Mary is 74 years old</a:t>
            </a:r>
          </a:p>
          <a:p>
            <a:pPr marL="285750" indent="-285750">
              <a:buFont typeface="Arial" panose="020B0604020202020204" pitchFamily="34" charset="0"/>
              <a:buChar char="•"/>
            </a:pPr>
            <a:r>
              <a:rPr lang="en-US" sz="3200" dirty="0"/>
              <a:t>Married</a:t>
            </a:r>
          </a:p>
          <a:p>
            <a:pPr marL="285750" indent="-285750">
              <a:buFont typeface="Arial" panose="020B0604020202020204" pitchFamily="34" charset="0"/>
              <a:buChar char="•"/>
            </a:pPr>
            <a:r>
              <a:rPr lang="en-US" sz="3200" dirty="0"/>
              <a:t>Grandmother of 6</a:t>
            </a:r>
          </a:p>
          <a:p>
            <a:pPr marL="285750" indent="-285750">
              <a:buFont typeface="Arial" panose="020B0604020202020204" pitchFamily="34" charset="0"/>
              <a:buChar char="•"/>
            </a:pPr>
            <a:r>
              <a:rPr lang="en-US" sz="3200" dirty="0"/>
              <a:t>Retired</a:t>
            </a:r>
          </a:p>
          <a:p>
            <a:pPr marL="285750" indent="-285750">
              <a:buFont typeface="Arial" panose="020B0604020202020204" pitchFamily="34" charset="0"/>
              <a:buChar char="•"/>
            </a:pPr>
            <a:r>
              <a:rPr lang="en-US" sz="3200" dirty="0"/>
              <a:t>Recently gifted a tablet</a:t>
            </a:r>
          </a:p>
          <a:p>
            <a:pPr marL="285750" indent="-285750">
              <a:buFont typeface="Arial" panose="020B0604020202020204" pitchFamily="34" charset="0"/>
              <a:buChar char="•"/>
            </a:pPr>
            <a:r>
              <a:rPr lang="en-US" sz="3200" dirty="0"/>
              <a:t>She has some health problems</a:t>
            </a:r>
          </a:p>
        </p:txBody>
      </p:sp>
      <p:pic>
        <p:nvPicPr>
          <p:cNvPr id="4" name="Content Placeholder 3" descr="Picture of Mary sitting on a couch looking off to the distance.">
            <a:extLst>
              <a:ext uri="{FF2B5EF4-FFF2-40B4-BE49-F238E27FC236}">
                <a16:creationId xmlns:a16="http://schemas.microsoft.com/office/drawing/2014/main" id="{94C86002-9778-A4E3-CD2A-7E24D0C3A8B8}"/>
              </a:ext>
            </a:extLst>
          </p:cNvPr>
          <p:cNvPicPr>
            <a:picLocks noGrp="1" noChangeAspect="1"/>
          </p:cNvPicPr>
          <p:nvPr>
            <p:ph idx="1"/>
          </p:nvPr>
        </p:nvPicPr>
        <p:blipFill rotWithShape="1">
          <a:blip r:embed="rId5"/>
          <a:srcRect l="19578" t="9091" r="3721"/>
          <a:stretch/>
        </p:blipFill>
        <p:spPr>
          <a:xfrm>
            <a:off x="5564383" y="529046"/>
            <a:ext cx="5176068" cy="4016808"/>
          </a:xfrm>
          <a:prstGeom prst="rect">
            <a:avLst/>
          </a:prstGeom>
        </p:spPr>
      </p:pic>
      <p:pic>
        <p:nvPicPr>
          <p:cNvPr id="36" name="Video 35" descr="Click this object to start the audio content related to this slide.">
            <a:hlinkClick r:id="" action="ppaction://media"/>
            <a:extLst>
              <a:ext uri="{FF2B5EF4-FFF2-40B4-BE49-F238E27FC236}">
                <a16:creationId xmlns:a16="http://schemas.microsoft.com/office/drawing/2014/main" id="{18D3BF43-213D-01E4-2322-A1788F8D2B5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78010C3-7867-486A-A9F9-0C88E6F4140D}" label="GMT20230515-205042_Recording.transcript" lang="" r:embed="rId6"/>
                        </p173:trackLst>
                      </p173:tracksInfo>
                    </p:ext>
                  </p14:extLst>
                </p14:media>
              </p:ext>
              <p:ext uri="{42D2F446-02D8-4167-A562-619A0277C38B}">
                <p15:isNarration xmlns:p15="http://schemas.microsoft.com/office/powerpoint/2012/main" val="1"/>
              </p:ext>
            </p:extLst>
          </p:nvPr>
        </p:nvPicPr>
        <p:blipFill>
          <a:blip r:embed="rId7"/>
          <a:srcRect l="21875" r="21875"/>
          <a:stretch>
            <a:fillRect/>
          </a:stretch>
        </p:blipFill>
        <p:spPr>
          <a:xfrm>
            <a:off x="10292801" y="4672921"/>
            <a:ext cx="1456073" cy="1248063"/>
          </a:xfrm>
          <a:prstGeom prst="ellipse">
            <a:avLst/>
          </a:prstGeom>
        </p:spPr>
      </p:pic>
    </p:spTree>
    <p:extLst>
      <p:ext uri="{BB962C8B-B14F-4D97-AF65-F5344CB8AC3E}">
        <p14:creationId xmlns:p14="http://schemas.microsoft.com/office/powerpoint/2010/main" val="2252316671"/>
      </p:ext>
    </p:extLst>
  </p:cSld>
  <p:clrMapOvr>
    <a:masterClrMapping/>
  </p:clrMapOvr>
  <mc:AlternateContent xmlns:mc="http://schemas.openxmlformats.org/markup-compatibility/2006" xmlns:p14="http://schemas.microsoft.com/office/powerpoint/2010/main">
    <mc:Choice Requires="p14">
      <p:transition spd="slow" p14:dur="2000" advTm="71341"/>
    </mc:Choice>
    <mc:Fallback xmlns="">
      <p:transition spd="slow" advTm="7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1D4-B5BD-2A30-778A-23295A3AF019}"/>
              </a:ext>
            </a:extLst>
          </p:cNvPr>
          <p:cNvSpPr>
            <a:spLocks noGrp="1"/>
          </p:cNvSpPr>
          <p:nvPr>
            <p:ph type="title"/>
          </p:nvPr>
        </p:nvSpPr>
        <p:spPr>
          <a:xfrm>
            <a:off x="837807" y="143690"/>
            <a:ext cx="10516385" cy="862149"/>
          </a:xfrm>
        </p:spPr>
        <p:txBody>
          <a:bodyPr anchor="b">
            <a:noAutofit/>
          </a:bodyPr>
          <a:lstStyle/>
          <a:p>
            <a:pPr algn="ctr"/>
            <a:r>
              <a:rPr lang="en-US" sz="4000" b="1" dirty="0"/>
              <a:t>Dos and Don’ts of a Health Reference Interview</a:t>
            </a:r>
          </a:p>
        </p:txBody>
      </p:sp>
      <p:sp>
        <p:nvSpPr>
          <p:cNvPr id="3" name="Content Placeholder 2">
            <a:extLst>
              <a:ext uri="{FF2B5EF4-FFF2-40B4-BE49-F238E27FC236}">
                <a16:creationId xmlns:a16="http://schemas.microsoft.com/office/drawing/2014/main" id="{9B81DD03-4B6D-8B5B-5528-1F05695A4D71}"/>
              </a:ext>
            </a:extLst>
          </p:cNvPr>
          <p:cNvSpPr>
            <a:spLocks noGrp="1"/>
          </p:cNvSpPr>
          <p:nvPr>
            <p:ph idx="1"/>
          </p:nvPr>
        </p:nvSpPr>
        <p:spPr>
          <a:xfrm>
            <a:off x="404949" y="1384664"/>
            <a:ext cx="11665132" cy="4467497"/>
          </a:xfrm>
        </p:spPr>
        <p:txBody>
          <a:bodyPr>
            <a:normAutofit fontScale="92500" lnSpcReduction="10000"/>
          </a:bodyPr>
          <a:lstStyle/>
          <a:p>
            <a:r>
              <a:rPr lang="en-US" sz="3200" dirty="0"/>
              <a:t>DO: Listen &amp; Pay Attention </a:t>
            </a:r>
          </a:p>
          <a:p>
            <a:r>
              <a:rPr lang="en-US" sz="3200" dirty="0"/>
              <a:t>DON’T: Talk over the patron</a:t>
            </a:r>
          </a:p>
          <a:p>
            <a:r>
              <a:rPr lang="en-US" sz="3200" dirty="0"/>
              <a:t>DO: Be Discreet with the patron’s private information </a:t>
            </a:r>
          </a:p>
          <a:p>
            <a:r>
              <a:rPr lang="en-US" sz="3200" dirty="0"/>
              <a:t>DON’T: Leave information where others can view </a:t>
            </a:r>
          </a:p>
          <a:p>
            <a:r>
              <a:rPr lang="en-US" sz="3200" dirty="0"/>
              <a:t>DO: Be Compassionate</a:t>
            </a:r>
          </a:p>
          <a:p>
            <a:r>
              <a:rPr lang="en-US" sz="3200" dirty="0"/>
              <a:t>DON’T: Accept unnecessary details</a:t>
            </a:r>
          </a:p>
          <a:p>
            <a:r>
              <a:rPr lang="en-US" sz="3200" dirty="0"/>
              <a:t>DO: Provide a Private Space – if possible </a:t>
            </a:r>
          </a:p>
          <a:p>
            <a:r>
              <a:rPr lang="en-US" sz="3200" dirty="0"/>
              <a:t>DON’T: Give Medical Advice </a:t>
            </a:r>
          </a:p>
          <a:p>
            <a:r>
              <a:rPr lang="en-US" sz="3200" dirty="0"/>
              <a:t>DO: Check in to see if additional assistance is needed</a:t>
            </a:r>
          </a:p>
          <a:p>
            <a:pPr marL="457200" lvl="1" indent="0">
              <a:buNone/>
            </a:pPr>
            <a:endParaRPr lang="en-US" sz="1000" dirty="0">
              <a:solidFill>
                <a:schemeClr val="tx2"/>
              </a:solidFill>
            </a:endParaRPr>
          </a:p>
          <a:p>
            <a:pPr marL="0" indent="0">
              <a:buNone/>
            </a:pPr>
            <a:endParaRPr lang="en-US" sz="1000" dirty="0">
              <a:solidFill>
                <a:schemeClr val="tx2"/>
              </a:solidFill>
            </a:endParaRPr>
          </a:p>
          <a:p>
            <a:endParaRPr lang="en-US" sz="1000" dirty="0">
              <a:solidFill>
                <a:schemeClr val="tx2"/>
              </a:solidFill>
            </a:endParaRPr>
          </a:p>
        </p:txBody>
      </p:sp>
    </p:spTree>
    <p:extLst>
      <p:ext uri="{BB962C8B-B14F-4D97-AF65-F5344CB8AC3E}">
        <p14:creationId xmlns:p14="http://schemas.microsoft.com/office/powerpoint/2010/main" val="4204665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8AEE-0393-2F45-29B9-A45C3EFA51A9}"/>
              </a:ext>
            </a:extLst>
          </p:cNvPr>
          <p:cNvSpPr>
            <a:spLocks noGrp="1"/>
          </p:cNvSpPr>
          <p:nvPr>
            <p:ph type="title"/>
          </p:nvPr>
        </p:nvSpPr>
        <p:spPr>
          <a:xfrm>
            <a:off x="6335487" y="1704605"/>
            <a:ext cx="4976948" cy="2645326"/>
          </a:xfrm>
          <a:noFill/>
        </p:spPr>
        <p:txBody>
          <a:bodyPr vert="horz" lIns="91440" tIns="45720" rIns="91440" bIns="45720" rtlCol="0" anchor="b">
            <a:normAutofit/>
          </a:bodyPr>
          <a:lstStyle/>
          <a:p>
            <a:r>
              <a:rPr lang="en-US" sz="3600" dirty="0"/>
              <a:t>How to assist the patron over the phone and/or online?</a:t>
            </a:r>
            <a:br>
              <a:rPr lang="en-US" sz="2400" dirty="0"/>
            </a:br>
            <a:br>
              <a:rPr lang="en-US" sz="2400" dirty="0"/>
            </a:br>
            <a:endParaRPr lang="en-US" sz="2400" dirty="0"/>
          </a:p>
        </p:txBody>
      </p:sp>
      <p:pic>
        <p:nvPicPr>
          <p:cNvPr id="4" name="Content Placeholder 3" descr="Mary sitting on a couch looking into the distance.">
            <a:extLst>
              <a:ext uri="{FF2B5EF4-FFF2-40B4-BE49-F238E27FC236}">
                <a16:creationId xmlns:a16="http://schemas.microsoft.com/office/drawing/2014/main" id="{94C86002-9778-A4E3-CD2A-7E24D0C3A8B8}"/>
              </a:ext>
            </a:extLst>
          </p:cNvPr>
          <p:cNvPicPr>
            <a:picLocks noGrp="1" noChangeAspect="1"/>
          </p:cNvPicPr>
          <p:nvPr>
            <p:ph idx="1"/>
          </p:nvPr>
        </p:nvPicPr>
        <p:blipFill rotWithShape="1">
          <a:blip r:embed="rId5"/>
          <a:srcRect l="24677" r="8818" b="-1"/>
          <a:stretch/>
        </p:blipFill>
        <p:spPr>
          <a:xfrm>
            <a:off x="0" y="0"/>
            <a:ext cx="5999737" cy="6021967"/>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pic>
        <p:nvPicPr>
          <p:cNvPr id="12" name="Video 11" descr="Use this button to listen to the audio content related to this slide.">
            <a:hlinkClick r:id="" action="ppaction://media"/>
            <a:extLst>
              <a:ext uri="{FF2B5EF4-FFF2-40B4-BE49-F238E27FC236}">
                <a16:creationId xmlns:a16="http://schemas.microsoft.com/office/drawing/2014/main" id="{AE8F30D9-A5C4-84A4-D844-823AF0D2CF7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14E3A34-F622-4BF8-A757-480D6BA38326}" label="GMT20230515-210523_Recording.transcript-session2" lang="" r:embed="rId6"/>
                        </p173:trackLst>
                      </p173:tracksInfo>
                    </p:ext>
                  </p14:extLst>
                </p14:media>
              </p:ext>
              <p:ext uri="{42D2F446-02D8-4167-A562-619A0277C38B}">
                <p15:isNarration xmlns:p15="http://schemas.microsoft.com/office/powerpoint/2012/main" val="1"/>
              </p:ext>
            </p:extLst>
          </p:nvPr>
        </p:nvPicPr>
        <p:blipFill>
          <a:blip r:embed="rId7"/>
          <a:srcRect l="21875" r="21875"/>
          <a:stretch>
            <a:fillRect/>
          </a:stretch>
        </p:blipFill>
        <p:spPr>
          <a:xfrm>
            <a:off x="9331969" y="4232113"/>
            <a:ext cx="1645920" cy="1645920"/>
          </a:xfrm>
          <a:prstGeom prst="ellipse">
            <a:avLst/>
          </a:prstGeom>
        </p:spPr>
      </p:pic>
      <p:sp>
        <p:nvSpPr>
          <p:cNvPr id="3" name="TextBox 2">
            <a:extLst>
              <a:ext uri="{FF2B5EF4-FFF2-40B4-BE49-F238E27FC236}">
                <a16:creationId xmlns:a16="http://schemas.microsoft.com/office/drawing/2014/main" id="{246A2FE1-1CE0-7AC5-BD76-9471E9723995}"/>
              </a:ext>
            </a:extLst>
          </p:cNvPr>
          <p:cNvSpPr txBox="1"/>
          <p:nvPr/>
        </p:nvSpPr>
        <p:spPr>
          <a:xfrm>
            <a:off x="5891818" y="587828"/>
            <a:ext cx="5999735" cy="707886"/>
          </a:xfrm>
          <a:prstGeom prst="rect">
            <a:avLst/>
          </a:prstGeom>
          <a:noFill/>
        </p:spPr>
        <p:txBody>
          <a:bodyPr wrap="square" rtlCol="0">
            <a:spAutoFit/>
          </a:bodyPr>
          <a:lstStyle/>
          <a:p>
            <a:pPr algn="ctr"/>
            <a:r>
              <a:rPr lang="en-US" sz="4000" dirty="0"/>
              <a:t>Continuing with the Patron</a:t>
            </a:r>
          </a:p>
        </p:txBody>
      </p:sp>
    </p:spTree>
    <p:extLst>
      <p:ext uri="{BB962C8B-B14F-4D97-AF65-F5344CB8AC3E}">
        <p14:creationId xmlns:p14="http://schemas.microsoft.com/office/powerpoint/2010/main" val="1510896689"/>
      </p:ext>
    </p:extLst>
  </p:cSld>
  <p:clrMapOvr>
    <a:masterClrMapping/>
  </p:clrMapOvr>
  <mc:AlternateContent xmlns:mc="http://schemas.openxmlformats.org/markup-compatibility/2006" xmlns:p14="http://schemas.microsoft.com/office/powerpoint/2010/main">
    <mc:Choice Requires="p14">
      <p:transition spd="slow" p14:dur="2000" advTm="170248"/>
    </mc:Choice>
    <mc:Fallback xmlns="">
      <p:transition spd="slow" advTm="17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1D4-B5BD-2A30-778A-23295A3AF019}"/>
              </a:ext>
            </a:extLst>
          </p:cNvPr>
          <p:cNvSpPr>
            <a:spLocks noGrp="1"/>
          </p:cNvSpPr>
          <p:nvPr>
            <p:ph type="title"/>
          </p:nvPr>
        </p:nvSpPr>
        <p:spPr>
          <a:xfrm>
            <a:off x="1179226" y="244690"/>
            <a:ext cx="9833548" cy="691812"/>
          </a:xfrm>
        </p:spPr>
        <p:txBody>
          <a:bodyPr anchor="b">
            <a:noAutofit/>
          </a:bodyPr>
          <a:lstStyle/>
          <a:p>
            <a:pPr algn="ctr"/>
            <a:r>
              <a:rPr lang="en-US" sz="4000" b="1" dirty="0"/>
              <a:t>Tips for Assisting Non-Technology-Savvy Patrons </a:t>
            </a:r>
          </a:p>
        </p:txBody>
      </p:sp>
      <p:sp>
        <p:nvSpPr>
          <p:cNvPr id="3" name="Content Placeholder 2">
            <a:extLst>
              <a:ext uri="{FF2B5EF4-FFF2-40B4-BE49-F238E27FC236}">
                <a16:creationId xmlns:a16="http://schemas.microsoft.com/office/drawing/2014/main" id="{9B81DD03-4B6D-8B5B-5528-1F05695A4D71}"/>
              </a:ext>
            </a:extLst>
          </p:cNvPr>
          <p:cNvSpPr>
            <a:spLocks noGrp="1"/>
          </p:cNvSpPr>
          <p:nvPr>
            <p:ph idx="1"/>
          </p:nvPr>
        </p:nvSpPr>
        <p:spPr>
          <a:xfrm>
            <a:off x="404949" y="1145508"/>
            <a:ext cx="11665132" cy="4889532"/>
          </a:xfrm>
        </p:spPr>
        <p:txBody>
          <a:bodyPr>
            <a:normAutofit fontScale="77500" lnSpcReduction="20000"/>
          </a:bodyPr>
          <a:lstStyle/>
          <a:p>
            <a:r>
              <a:rPr lang="en-US" sz="3200" dirty="0"/>
              <a:t>Listen to what the patron is asking for and look for non-verbal cues. </a:t>
            </a:r>
          </a:p>
          <a:p>
            <a:r>
              <a:rPr lang="en-US" sz="3200" dirty="0"/>
              <a:t>Use the same terminology the patron uses; sometimes, library jargon can be confusing. </a:t>
            </a:r>
          </a:p>
          <a:p>
            <a:r>
              <a:rPr lang="en-US" sz="3200" dirty="0"/>
              <a:t>Make sure that the patron has the correct information before getting started</a:t>
            </a:r>
          </a:p>
          <a:p>
            <a:pPr lvl="1"/>
            <a:r>
              <a:rPr lang="en-US" sz="3200" dirty="0"/>
              <a:t>Website</a:t>
            </a:r>
          </a:p>
          <a:p>
            <a:pPr lvl="1"/>
            <a:r>
              <a:rPr lang="en-US" sz="3200" dirty="0"/>
              <a:t>Email login information </a:t>
            </a:r>
          </a:p>
          <a:p>
            <a:pPr lvl="1"/>
            <a:r>
              <a:rPr lang="en-US" sz="3200" dirty="0"/>
              <a:t>Confirmation number</a:t>
            </a:r>
          </a:p>
          <a:p>
            <a:r>
              <a:rPr lang="en-US" sz="3200" dirty="0"/>
              <a:t>Create a paper document that has fields for the patron to manually fill out for recurring assistance</a:t>
            </a:r>
          </a:p>
          <a:p>
            <a:pPr lvl="1"/>
            <a:r>
              <a:rPr lang="en-US" sz="3200" dirty="0"/>
              <a:t>Food Stamp Application</a:t>
            </a:r>
          </a:p>
          <a:p>
            <a:pPr lvl="1"/>
            <a:r>
              <a:rPr lang="en-US" sz="3200" dirty="0"/>
              <a:t>Social Security Application</a:t>
            </a:r>
          </a:p>
          <a:p>
            <a:pPr lvl="1"/>
            <a:r>
              <a:rPr lang="en-US" sz="3200" dirty="0"/>
              <a:t>Unemployment Application</a:t>
            </a:r>
          </a:p>
          <a:p>
            <a:pPr lvl="1"/>
            <a:r>
              <a:rPr lang="en-US" sz="3200" dirty="0"/>
              <a:t>One App (local school applications)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mn-ea"/>
                <a:cs typeface="+mn-cs"/>
              </a:rPr>
              <a:t> Follow up with the patron, confirm that what they needed was completed, and ask if they need assistance with anything else. </a:t>
            </a:r>
          </a:p>
          <a:p>
            <a:pPr marL="457200" lvl="1" indent="0">
              <a:buNone/>
            </a:pPr>
            <a:endParaRPr lang="en-US" sz="1000" dirty="0">
              <a:solidFill>
                <a:schemeClr val="tx2"/>
              </a:solidFill>
            </a:endParaRPr>
          </a:p>
          <a:p>
            <a:pPr marL="0" indent="0">
              <a:buNone/>
            </a:pPr>
            <a:endParaRPr lang="en-US" sz="1000" dirty="0">
              <a:solidFill>
                <a:schemeClr val="tx2"/>
              </a:solidFill>
            </a:endParaRPr>
          </a:p>
          <a:p>
            <a:endParaRPr lang="en-US" sz="1000" dirty="0">
              <a:solidFill>
                <a:schemeClr val="tx2"/>
              </a:solidFill>
            </a:endParaRPr>
          </a:p>
        </p:txBody>
      </p:sp>
    </p:spTree>
    <p:extLst>
      <p:ext uri="{BB962C8B-B14F-4D97-AF65-F5344CB8AC3E}">
        <p14:creationId xmlns:p14="http://schemas.microsoft.com/office/powerpoint/2010/main" val="852325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159673-8B2E-12E5-B919-37CFECE2BCAF}"/>
              </a:ext>
            </a:extLst>
          </p:cNvPr>
          <p:cNvSpPr>
            <a:spLocks noGrp="1"/>
          </p:cNvSpPr>
          <p:nvPr>
            <p:ph type="title"/>
          </p:nvPr>
        </p:nvSpPr>
        <p:spPr>
          <a:xfrm>
            <a:off x="968828" y="1769932"/>
            <a:ext cx="10254343" cy="1221462"/>
          </a:xfrm>
        </p:spPr>
        <p:txBody>
          <a:bodyPr vert="horz" lIns="91440" tIns="45720" rIns="91440" bIns="45720" rtlCol="0" anchor="t">
            <a:normAutofit/>
          </a:bodyPr>
          <a:lstStyle/>
          <a:p>
            <a:pPr algn="ctr"/>
            <a:r>
              <a:rPr lang="en-US" sz="5400" b="1" kern="1200" dirty="0">
                <a:latin typeface="+mj-lt"/>
                <a:ea typeface="+mj-ea"/>
                <a:cs typeface="+mj-cs"/>
              </a:rPr>
              <a:t>Health Resources and Digital Access</a:t>
            </a:r>
          </a:p>
        </p:txBody>
      </p:sp>
      <p:sp>
        <p:nvSpPr>
          <p:cNvPr id="5" name="Text Placeholder 4">
            <a:extLst>
              <a:ext uri="{FF2B5EF4-FFF2-40B4-BE49-F238E27FC236}">
                <a16:creationId xmlns:a16="http://schemas.microsoft.com/office/drawing/2014/main" id="{7E56C12A-4697-06D1-DC15-C2ACD4ECEE09}"/>
              </a:ext>
            </a:extLst>
          </p:cNvPr>
          <p:cNvSpPr>
            <a:spLocks noGrp="1"/>
          </p:cNvSpPr>
          <p:nvPr>
            <p:ph type="body" idx="4294967295"/>
          </p:nvPr>
        </p:nvSpPr>
        <p:spPr>
          <a:xfrm>
            <a:off x="7386638" y="3429000"/>
            <a:ext cx="4805362" cy="838200"/>
          </a:xfrm>
        </p:spPr>
        <p:txBody>
          <a:bodyPr vert="horz" lIns="91440" tIns="45720" rIns="91440" bIns="45720" rtlCol="0" anchor="b">
            <a:normAutofit/>
          </a:bodyPr>
          <a:lstStyle/>
          <a:p>
            <a:pPr marL="0" indent="0">
              <a:buNone/>
            </a:pPr>
            <a:r>
              <a:rPr lang="en-US" sz="2000" kern="1200" dirty="0">
                <a:solidFill>
                  <a:schemeClr val="tx2"/>
                </a:solidFill>
                <a:latin typeface="+mn-lt"/>
                <a:ea typeface="+mn-ea"/>
                <a:cs typeface="+mn-cs"/>
              </a:rPr>
              <a:t> </a:t>
            </a:r>
          </a:p>
        </p:txBody>
      </p:sp>
    </p:spTree>
    <p:extLst>
      <p:ext uri="{BB962C8B-B14F-4D97-AF65-F5344CB8AC3E}">
        <p14:creationId xmlns:p14="http://schemas.microsoft.com/office/powerpoint/2010/main" val="158268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6292-B41F-C5DB-D1A0-CCC1B6F3F594}"/>
              </a:ext>
            </a:extLst>
          </p:cNvPr>
          <p:cNvSpPr>
            <a:spLocks noGrp="1"/>
          </p:cNvSpPr>
          <p:nvPr>
            <p:ph type="title"/>
          </p:nvPr>
        </p:nvSpPr>
        <p:spPr/>
        <p:txBody>
          <a:bodyPr>
            <a:normAutofit/>
          </a:bodyPr>
          <a:lstStyle/>
          <a:p>
            <a:pPr algn="ctr"/>
            <a:r>
              <a:rPr lang="en-US" sz="5200" b="1" dirty="0"/>
              <a:t>Access to Health Resources</a:t>
            </a:r>
          </a:p>
        </p:txBody>
      </p:sp>
      <p:sp>
        <p:nvSpPr>
          <p:cNvPr id="3" name="Content Placeholder 2">
            <a:extLst>
              <a:ext uri="{FF2B5EF4-FFF2-40B4-BE49-F238E27FC236}">
                <a16:creationId xmlns:a16="http://schemas.microsoft.com/office/drawing/2014/main" id="{E713E5E1-DE3D-7F0A-070C-DF0BA9869AB4}"/>
              </a:ext>
            </a:extLst>
          </p:cNvPr>
          <p:cNvSpPr>
            <a:spLocks noGrp="1"/>
          </p:cNvSpPr>
          <p:nvPr>
            <p:ph sz="half" idx="1"/>
          </p:nvPr>
        </p:nvSpPr>
        <p:spPr>
          <a:xfrm>
            <a:off x="655320" y="1448209"/>
            <a:ext cx="5181600" cy="4351338"/>
          </a:xfrm>
        </p:spPr>
        <p:txBody>
          <a:bodyPr>
            <a:normAutofit fontScale="92500" lnSpcReduction="20000"/>
          </a:bodyPr>
          <a:lstStyle/>
          <a:p>
            <a:r>
              <a:rPr lang="en-US" dirty="0"/>
              <a:t>Computers for public use</a:t>
            </a:r>
          </a:p>
          <a:p>
            <a:r>
              <a:rPr lang="en-US" dirty="0"/>
              <a:t>Courtesy phones </a:t>
            </a:r>
          </a:p>
          <a:p>
            <a:r>
              <a:rPr lang="en-US" dirty="0"/>
              <a:t>Internet enable devices for loan</a:t>
            </a:r>
          </a:p>
          <a:p>
            <a:r>
              <a:rPr lang="en-US" dirty="0"/>
              <a:t>In-person Programs</a:t>
            </a:r>
          </a:p>
          <a:p>
            <a:pPr lvl="1"/>
            <a:r>
              <a:rPr lang="en-US" dirty="0"/>
              <a:t>Nutrition Classes</a:t>
            </a:r>
          </a:p>
          <a:p>
            <a:pPr lvl="1"/>
            <a:r>
              <a:rPr lang="en-US" dirty="0"/>
              <a:t>Fitness/Yoga Classes</a:t>
            </a:r>
          </a:p>
          <a:p>
            <a:pPr lvl="1"/>
            <a:r>
              <a:rPr lang="en-US" dirty="0"/>
              <a:t>ACA sign-up assistance</a:t>
            </a:r>
          </a:p>
          <a:p>
            <a:pPr lvl="1"/>
            <a:r>
              <a:rPr lang="en-US" dirty="0"/>
              <a:t>STD/STI testing</a:t>
            </a:r>
          </a:p>
          <a:p>
            <a:r>
              <a:rPr lang="en-US" dirty="0"/>
              <a:t>Telehealth Booths</a:t>
            </a:r>
          </a:p>
          <a:p>
            <a:r>
              <a:rPr lang="en-US" dirty="0"/>
              <a:t>Medical and Health Database access both at home and in the Library</a:t>
            </a:r>
          </a:p>
          <a:p>
            <a:endParaRPr lang="en-US" dirty="0"/>
          </a:p>
        </p:txBody>
      </p:sp>
      <p:sp>
        <p:nvSpPr>
          <p:cNvPr id="4" name="Content Placeholder 3">
            <a:extLst>
              <a:ext uri="{FF2B5EF4-FFF2-40B4-BE49-F238E27FC236}">
                <a16:creationId xmlns:a16="http://schemas.microsoft.com/office/drawing/2014/main" id="{8E34B88A-4CFB-E164-B966-97948D1A78C1}"/>
              </a:ext>
            </a:extLst>
          </p:cNvPr>
          <p:cNvSpPr>
            <a:spLocks noGrp="1"/>
          </p:cNvSpPr>
          <p:nvPr>
            <p:ph sz="half" idx="2"/>
          </p:nvPr>
        </p:nvSpPr>
        <p:spPr>
          <a:xfrm>
            <a:off x="6096000" y="1453788"/>
            <a:ext cx="5636623" cy="4245428"/>
          </a:xfrm>
        </p:spPr>
        <p:txBody>
          <a:bodyPr>
            <a:normAutofit fontScale="92500" lnSpcReduction="20000"/>
          </a:bodyPr>
          <a:lstStyle/>
          <a:p>
            <a:r>
              <a:rPr lang="en-US" dirty="0"/>
              <a:t>Passive Programs</a:t>
            </a:r>
          </a:p>
          <a:p>
            <a:pPr lvl="1"/>
            <a:r>
              <a:rPr lang="en-US" dirty="0"/>
              <a:t>An after-school snack program</a:t>
            </a:r>
          </a:p>
          <a:p>
            <a:pPr lvl="1"/>
            <a:r>
              <a:rPr lang="en-US" dirty="0"/>
              <a:t>Seed/plant pick-up </a:t>
            </a:r>
          </a:p>
          <a:p>
            <a:pPr lvl="1"/>
            <a:r>
              <a:rPr lang="en-US" dirty="0"/>
              <a:t>Take and Make recipe kits</a:t>
            </a:r>
          </a:p>
          <a:p>
            <a:pPr lvl="1"/>
            <a:r>
              <a:rPr lang="en-US" dirty="0"/>
              <a:t>Free Condom giveaway</a:t>
            </a:r>
          </a:p>
          <a:p>
            <a:r>
              <a:rPr lang="en-US" dirty="0"/>
              <a:t>Medical Handouts</a:t>
            </a:r>
          </a:p>
          <a:p>
            <a:pPr lvl="1"/>
            <a:r>
              <a:rPr lang="en-US" dirty="0"/>
              <a:t>Guides to MedlinePlus</a:t>
            </a:r>
          </a:p>
          <a:p>
            <a:pPr lvl="1"/>
            <a:r>
              <a:rPr lang="en-US" dirty="0"/>
              <a:t>Info on PubMed &amp; PubMed Central</a:t>
            </a:r>
          </a:p>
          <a:p>
            <a:pPr lvl="1"/>
            <a:r>
              <a:rPr lang="en-US" dirty="0"/>
              <a:t>Local Health Fairs</a:t>
            </a:r>
          </a:p>
          <a:p>
            <a:pPr lvl="1"/>
            <a:r>
              <a:rPr lang="en-US" dirty="0"/>
              <a:t>Local resources to hospitals and clinics. </a:t>
            </a:r>
          </a:p>
          <a:p>
            <a:r>
              <a:rPr lang="en-US" dirty="0"/>
              <a:t>Library Hosted Events</a:t>
            </a:r>
          </a:p>
          <a:p>
            <a:pPr lvl="1"/>
            <a:r>
              <a:rPr lang="en-US" dirty="0"/>
              <a:t>Live</a:t>
            </a:r>
          </a:p>
          <a:p>
            <a:pPr lvl="1"/>
            <a:r>
              <a:rPr lang="en-US" dirty="0"/>
              <a:t>Recorded</a:t>
            </a:r>
          </a:p>
        </p:txBody>
      </p:sp>
    </p:spTree>
    <p:extLst>
      <p:ext uri="{BB962C8B-B14F-4D97-AF65-F5344CB8AC3E}">
        <p14:creationId xmlns:p14="http://schemas.microsoft.com/office/powerpoint/2010/main" val="3488740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E39B7C-DEFD-AFD1-F8A2-B681087520B6}"/>
              </a:ext>
            </a:extLst>
          </p:cNvPr>
          <p:cNvSpPr>
            <a:spLocks noGrp="1"/>
          </p:cNvSpPr>
          <p:nvPr>
            <p:ph type="title"/>
          </p:nvPr>
        </p:nvSpPr>
        <p:spPr>
          <a:xfrm>
            <a:off x="154773" y="202882"/>
            <a:ext cx="5645427" cy="1250627"/>
          </a:xfrm>
        </p:spPr>
        <p:txBody>
          <a:bodyPr vert="horz" lIns="91440" tIns="45720" rIns="91440" bIns="45720" rtlCol="0" anchor="b">
            <a:normAutofit/>
          </a:bodyPr>
          <a:lstStyle/>
          <a:p>
            <a:r>
              <a:rPr lang="en-US" sz="5200" b="1" dirty="0"/>
              <a:t>My Past Programs </a:t>
            </a:r>
          </a:p>
        </p:txBody>
      </p:sp>
      <p:pic>
        <p:nvPicPr>
          <p:cNvPr id="2" name="Picture 1" descr="Listing for a series of 6 nutrition education workshops that took place in the past at the New Orleans public library. ">
            <a:extLst>
              <a:ext uri="{FF2B5EF4-FFF2-40B4-BE49-F238E27FC236}">
                <a16:creationId xmlns:a16="http://schemas.microsoft.com/office/drawing/2014/main" id="{F7C0AFFA-B1E8-B9EA-554F-26B7EC323648}"/>
              </a:ext>
            </a:extLst>
          </p:cNvPr>
          <p:cNvPicPr>
            <a:picLocks noChangeAspect="1"/>
          </p:cNvPicPr>
          <p:nvPr/>
        </p:nvPicPr>
        <p:blipFill>
          <a:blip r:embed="rId3"/>
          <a:stretch>
            <a:fillRect/>
          </a:stretch>
        </p:blipFill>
        <p:spPr>
          <a:xfrm>
            <a:off x="154773" y="1672954"/>
            <a:ext cx="7102779" cy="4119172"/>
          </a:xfrm>
          <a:prstGeom prst="rect">
            <a:avLst/>
          </a:prstGeom>
        </p:spPr>
      </p:pic>
      <p:pic>
        <p:nvPicPr>
          <p:cNvPr id="8" name="Content Placeholder 7" descr="Event listing for a digital skills session that took place in the past at the New Orleans public library.">
            <a:extLst>
              <a:ext uri="{FF2B5EF4-FFF2-40B4-BE49-F238E27FC236}">
                <a16:creationId xmlns:a16="http://schemas.microsoft.com/office/drawing/2014/main" id="{1F9AA443-52C6-D8D6-28B7-1E4BD82B1F2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497804" y="0"/>
            <a:ext cx="4190665" cy="5159829"/>
          </a:xfrm>
        </p:spPr>
      </p:pic>
      <p:sp>
        <p:nvSpPr>
          <p:cNvPr id="17" name="Content Placeholder 16">
            <a:extLst>
              <a:ext uri="{FF2B5EF4-FFF2-40B4-BE49-F238E27FC236}">
                <a16:creationId xmlns:a16="http://schemas.microsoft.com/office/drawing/2014/main" id="{2EFCE308-DF83-8A82-C6E4-A6D2CFA5C4BC}"/>
              </a:ext>
            </a:extLst>
          </p:cNvPr>
          <p:cNvSpPr>
            <a:spLocks noGrp="1"/>
          </p:cNvSpPr>
          <p:nvPr>
            <p:ph sz="half" idx="2"/>
          </p:nvPr>
        </p:nvSpPr>
        <p:spPr>
          <a:xfrm>
            <a:off x="7543327" y="5440426"/>
            <a:ext cx="4493900" cy="508454"/>
          </a:xfrm>
        </p:spPr>
        <p:txBody>
          <a:bodyPr vert="horz" lIns="91440" tIns="45720" rIns="91440" bIns="45720" rtlCol="0" anchor="t">
            <a:normAutofit/>
          </a:bodyPr>
          <a:lstStyle/>
          <a:p>
            <a:pPr marL="0" indent="0" algn="ctr">
              <a:buNone/>
            </a:pPr>
            <a:r>
              <a:rPr lang="en-US" sz="2200" b="1" dirty="0">
                <a:hlinkClick r:id="rId5"/>
              </a:rPr>
              <a:t>New Orleans Public Library</a:t>
            </a:r>
            <a:endParaRPr lang="en-US" sz="2200" b="1" dirty="0"/>
          </a:p>
        </p:txBody>
      </p:sp>
    </p:spTree>
    <p:extLst>
      <p:ext uri="{BB962C8B-B14F-4D97-AF65-F5344CB8AC3E}">
        <p14:creationId xmlns:p14="http://schemas.microsoft.com/office/powerpoint/2010/main" val="274181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23FF-EE34-D4DF-B14D-6B45BFBAFC05}"/>
              </a:ext>
            </a:extLst>
          </p:cNvPr>
          <p:cNvSpPr>
            <a:spLocks noGrp="1"/>
          </p:cNvSpPr>
          <p:nvPr>
            <p:ph type="title"/>
          </p:nvPr>
        </p:nvSpPr>
        <p:spPr>
          <a:xfrm>
            <a:off x="838200" y="46125"/>
            <a:ext cx="10515600" cy="930272"/>
          </a:xfrm>
        </p:spPr>
        <p:txBody>
          <a:bodyPr>
            <a:noAutofit/>
          </a:bodyPr>
          <a:lstStyle/>
          <a:p>
            <a:pPr algn="ctr"/>
            <a:r>
              <a:rPr lang="en-US" sz="4900" b="1" dirty="0"/>
              <a:t>Take Home Tablets and Laptops Programs </a:t>
            </a:r>
          </a:p>
        </p:txBody>
      </p:sp>
      <p:pic>
        <p:nvPicPr>
          <p:cNvPr id="5" name="Content Placeholder 4" descr="Take home tablets program from the New Orleans Public Library.">
            <a:extLst>
              <a:ext uri="{FF2B5EF4-FFF2-40B4-BE49-F238E27FC236}">
                <a16:creationId xmlns:a16="http://schemas.microsoft.com/office/drawing/2014/main" id="{64FC5FFB-9358-9ED3-AB4B-16D9BB5FBBE5}"/>
              </a:ext>
            </a:extLst>
          </p:cNvPr>
          <p:cNvPicPr>
            <a:picLocks noGrp="1" noChangeAspect="1"/>
          </p:cNvPicPr>
          <p:nvPr>
            <p:ph idx="1"/>
          </p:nvPr>
        </p:nvPicPr>
        <p:blipFill rotWithShape="1">
          <a:blip r:embed="rId3"/>
          <a:srcRect l="8402" t="9379" r="12793" b="6263"/>
          <a:stretch/>
        </p:blipFill>
        <p:spPr>
          <a:xfrm>
            <a:off x="215538" y="1611580"/>
            <a:ext cx="5708468" cy="3437312"/>
          </a:xfrm>
        </p:spPr>
      </p:pic>
      <p:sp>
        <p:nvSpPr>
          <p:cNvPr id="6" name="TextBox 5">
            <a:extLst>
              <a:ext uri="{FF2B5EF4-FFF2-40B4-BE49-F238E27FC236}">
                <a16:creationId xmlns:a16="http://schemas.microsoft.com/office/drawing/2014/main" id="{D146AFA2-7697-CCA3-F79E-3967352D3219}"/>
              </a:ext>
            </a:extLst>
          </p:cNvPr>
          <p:cNvSpPr txBox="1"/>
          <p:nvPr/>
        </p:nvSpPr>
        <p:spPr>
          <a:xfrm>
            <a:off x="711926" y="5251199"/>
            <a:ext cx="4349932" cy="523220"/>
          </a:xfrm>
          <a:prstGeom prst="rect">
            <a:avLst/>
          </a:prstGeom>
          <a:noFill/>
        </p:spPr>
        <p:txBody>
          <a:bodyPr wrap="square" rtlCol="0">
            <a:spAutoFit/>
          </a:bodyPr>
          <a:lstStyle/>
          <a:p>
            <a:pPr algn="ctr"/>
            <a:r>
              <a:rPr lang="en-US" sz="2800" b="1" dirty="0">
                <a:hlinkClick r:id="rId4"/>
              </a:rPr>
              <a:t>New Orleans Public Library</a:t>
            </a:r>
            <a:endParaRPr lang="en-US" sz="2800" b="1" dirty="0"/>
          </a:p>
        </p:txBody>
      </p:sp>
      <p:sp>
        <p:nvSpPr>
          <p:cNvPr id="4" name="TextBox 3">
            <a:extLst>
              <a:ext uri="{FF2B5EF4-FFF2-40B4-BE49-F238E27FC236}">
                <a16:creationId xmlns:a16="http://schemas.microsoft.com/office/drawing/2014/main" id="{7A926DB6-6290-8126-BB4E-88BA18CC2F41}"/>
              </a:ext>
            </a:extLst>
          </p:cNvPr>
          <p:cNvSpPr txBox="1"/>
          <p:nvPr/>
        </p:nvSpPr>
        <p:spPr>
          <a:xfrm>
            <a:off x="7106196" y="938884"/>
            <a:ext cx="4376056" cy="523220"/>
          </a:xfrm>
          <a:prstGeom prst="rect">
            <a:avLst/>
          </a:prstGeom>
          <a:noFill/>
        </p:spPr>
        <p:txBody>
          <a:bodyPr wrap="square" rtlCol="0">
            <a:spAutoFit/>
          </a:bodyPr>
          <a:lstStyle/>
          <a:p>
            <a:r>
              <a:rPr lang="en-US" sz="2800" b="1" dirty="0">
                <a:hlinkClick r:id="rId5"/>
              </a:rPr>
              <a:t>Springfield Public Library</a:t>
            </a:r>
            <a:endParaRPr lang="en-US" sz="2800" b="1" dirty="0"/>
          </a:p>
        </p:txBody>
      </p:sp>
      <p:pic>
        <p:nvPicPr>
          <p:cNvPr id="7" name="Picture 6" descr="Bring home a laptop program from the Springfield public library.">
            <a:extLst>
              <a:ext uri="{FF2B5EF4-FFF2-40B4-BE49-F238E27FC236}">
                <a16:creationId xmlns:a16="http://schemas.microsoft.com/office/drawing/2014/main" id="{EE5AFF83-BDAB-CB4D-AA01-B1178A0F3917}"/>
              </a:ext>
            </a:extLst>
          </p:cNvPr>
          <p:cNvPicPr>
            <a:picLocks noChangeAspect="1"/>
          </p:cNvPicPr>
          <p:nvPr/>
        </p:nvPicPr>
        <p:blipFill rotWithShape="1">
          <a:blip r:embed="rId6"/>
          <a:srcRect l="6645" t="9751" r="11282" b="7066"/>
          <a:stretch/>
        </p:blipFill>
        <p:spPr>
          <a:xfrm>
            <a:off x="6267994" y="1476104"/>
            <a:ext cx="5708468" cy="4298315"/>
          </a:xfrm>
          <a:prstGeom prst="rect">
            <a:avLst/>
          </a:prstGeom>
        </p:spPr>
      </p:pic>
    </p:spTree>
    <p:extLst>
      <p:ext uri="{BB962C8B-B14F-4D97-AF65-F5344CB8AC3E}">
        <p14:creationId xmlns:p14="http://schemas.microsoft.com/office/powerpoint/2010/main" val="1180882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3108-E335-43B4-0EB9-20FD6A8F65D9}"/>
              </a:ext>
            </a:extLst>
          </p:cNvPr>
          <p:cNvSpPr>
            <a:spLocks noGrp="1"/>
          </p:cNvSpPr>
          <p:nvPr>
            <p:ph type="title"/>
          </p:nvPr>
        </p:nvSpPr>
        <p:spPr>
          <a:xfrm>
            <a:off x="278674" y="100047"/>
            <a:ext cx="11114314" cy="1068509"/>
          </a:xfrm>
        </p:spPr>
        <p:txBody>
          <a:bodyPr>
            <a:normAutofit/>
          </a:bodyPr>
          <a:lstStyle/>
          <a:p>
            <a:pPr algn="ctr"/>
            <a:r>
              <a:rPr lang="en-US" sz="5200" b="1" dirty="0"/>
              <a:t>Technology Services for All</a:t>
            </a:r>
          </a:p>
        </p:txBody>
      </p:sp>
      <p:sp>
        <p:nvSpPr>
          <p:cNvPr id="3" name="TextBox 2">
            <a:extLst>
              <a:ext uri="{FF2B5EF4-FFF2-40B4-BE49-F238E27FC236}">
                <a16:creationId xmlns:a16="http://schemas.microsoft.com/office/drawing/2014/main" id="{B4895606-C60D-A60B-01D8-6A7551C0402B}"/>
              </a:ext>
            </a:extLst>
          </p:cNvPr>
          <p:cNvSpPr txBox="1"/>
          <p:nvPr/>
        </p:nvSpPr>
        <p:spPr>
          <a:xfrm>
            <a:off x="842555" y="1236853"/>
            <a:ext cx="4624252" cy="584775"/>
          </a:xfrm>
          <a:prstGeom prst="rect">
            <a:avLst/>
          </a:prstGeom>
          <a:noFill/>
        </p:spPr>
        <p:txBody>
          <a:bodyPr wrap="square" rtlCol="0">
            <a:spAutoFit/>
          </a:bodyPr>
          <a:lstStyle/>
          <a:p>
            <a:pPr algn="ctr"/>
            <a:r>
              <a:rPr lang="en-US" sz="3200" b="1" dirty="0">
                <a:hlinkClick r:id="rId3"/>
              </a:rPr>
              <a:t>Detroit Public Library</a:t>
            </a:r>
            <a:endParaRPr lang="en-US" sz="3200" b="1" dirty="0"/>
          </a:p>
        </p:txBody>
      </p:sp>
      <p:pic>
        <p:nvPicPr>
          <p:cNvPr id="5" name="Content Placeholder 4" descr="A listing for the Detroit Public library about their Library for the Blind and Physically Handicapped.">
            <a:extLst>
              <a:ext uri="{FF2B5EF4-FFF2-40B4-BE49-F238E27FC236}">
                <a16:creationId xmlns:a16="http://schemas.microsoft.com/office/drawing/2014/main" id="{7A74A2ED-C481-BCA1-C013-DA433B89F983}"/>
              </a:ext>
            </a:extLst>
          </p:cNvPr>
          <p:cNvPicPr>
            <a:picLocks noGrp="1" noChangeAspect="1"/>
          </p:cNvPicPr>
          <p:nvPr>
            <p:ph idx="1"/>
          </p:nvPr>
        </p:nvPicPr>
        <p:blipFill rotWithShape="1">
          <a:blip r:embed="rId4"/>
          <a:srcRect l="5138" t="8178" r="5196" b="16200"/>
          <a:stretch/>
        </p:blipFill>
        <p:spPr>
          <a:xfrm>
            <a:off x="152401" y="1959748"/>
            <a:ext cx="6004560" cy="3951513"/>
          </a:xfrm>
        </p:spPr>
      </p:pic>
      <p:sp>
        <p:nvSpPr>
          <p:cNvPr id="4" name="TextBox 3">
            <a:extLst>
              <a:ext uri="{FF2B5EF4-FFF2-40B4-BE49-F238E27FC236}">
                <a16:creationId xmlns:a16="http://schemas.microsoft.com/office/drawing/2014/main" id="{44C375AC-32C3-0CB8-239F-3EA1522D9078}"/>
              </a:ext>
            </a:extLst>
          </p:cNvPr>
          <p:cNvSpPr txBox="1"/>
          <p:nvPr/>
        </p:nvSpPr>
        <p:spPr>
          <a:xfrm>
            <a:off x="7746274" y="1168556"/>
            <a:ext cx="3905793" cy="523220"/>
          </a:xfrm>
          <a:prstGeom prst="rect">
            <a:avLst/>
          </a:prstGeom>
          <a:noFill/>
        </p:spPr>
        <p:txBody>
          <a:bodyPr wrap="square" rtlCol="0">
            <a:spAutoFit/>
          </a:bodyPr>
          <a:lstStyle/>
          <a:p>
            <a:r>
              <a:rPr lang="en-US" sz="2800" b="1" dirty="0">
                <a:hlinkClick r:id="rId5"/>
              </a:rPr>
              <a:t>Seattle Public Library</a:t>
            </a:r>
            <a:endParaRPr lang="en-US" sz="2800" b="1" dirty="0"/>
          </a:p>
        </p:txBody>
      </p:sp>
      <p:pic>
        <p:nvPicPr>
          <p:cNvPr id="7" name="Picture 6" descr="An event listing from the Seattle public library for a past Technology for Beginners session.">
            <a:extLst>
              <a:ext uri="{FF2B5EF4-FFF2-40B4-BE49-F238E27FC236}">
                <a16:creationId xmlns:a16="http://schemas.microsoft.com/office/drawing/2014/main" id="{0F522F01-2527-2B92-182D-F263942E278B}"/>
              </a:ext>
            </a:extLst>
          </p:cNvPr>
          <p:cNvPicPr>
            <a:picLocks noChangeAspect="1"/>
          </p:cNvPicPr>
          <p:nvPr/>
        </p:nvPicPr>
        <p:blipFill rotWithShape="1">
          <a:blip r:embed="rId6"/>
          <a:srcRect l="2751" t="10285" r="7539" b="5324"/>
          <a:stretch/>
        </p:blipFill>
        <p:spPr>
          <a:xfrm>
            <a:off x="6720842" y="1821628"/>
            <a:ext cx="5186499" cy="4118918"/>
          </a:xfrm>
          <a:prstGeom prst="rect">
            <a:avLst/>
          </a:prstGeom>
        </p:spPr>
      </p:pic>
    </p:spTree>
    <p:extLst>
      <p:ext uri="{BB962C8B-B14F-4D97-AF65-F5344CB8AC3E}">
        <p14:creationId xmlns:p14="http://schemas.microsoft.com/office/powerpoint/2010/main" val="2015838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C5F1-C122-C554-8986-6E8687F316EB}"/>
              </a:ext>
            </a:extLst>
          </p:cNvPr>
          <p:cNvSpPr>
            <a:spLocks noGrp="1"/>
          </p:cNvSpPr>
          <p:nvPr>
            <p:ph type="title"/>
          </p:nvPr>
        </p:nvSpPr>
        <p:spPr>
          <a:xfrm>
            <a:off x="1179226" y="434436"/>
            <a:ext cx="9833548" cy="963289"/>
          </a:xfrm>
        </p:spPr>
        <p:txBody>
          <a:bodyPr anchor="b">
            <a:normAutofit/>
          </a:bodyPr>
          <a:lstStyle/>
          <a:p>
            <a:pPr algn="ctr"/>
            <a:r>
              <a:rPr lang="en-US" sz="5200" b="1" dirty="0">
                <a:solidFill>
                  <a:schemeClr val="tx2"/>
                </a:solidFill>
              </a:rPr>
              <a:t>Resources </a:t>
            </a:r>
          </a:p>
        </p:txBody>
      </p:sp>
      <p:sp>
        <p:nvSpPr>
          <p:cNvPr id="3" name="Content Placeholder 2">
            <a:extLst>
              <a:ext uri="{FF2B5EF4-FFF2-40B4-BE49-F238E27FC236}">
                <a16:creationId xmlns:a16="http://schemas.microsoft.com/office/drawing/2014/main" id="{61DA2672-1CAC-A0E9-EFC0-028FD2120C76}"/>
              </a:ext>
            </a:extLst>
          </p:cNvPr>
          <p:cNvSpPr>
            <a:spLocks noGrp="1"/>
          </p:cNvSpPr>
          <p:nvPr>
            <p:ph idx="1"/>
          </p:nvPr>
        </p:nvSpPr>
        <p:spPr>
          <a:xfrm>
            <a:off x="378823" y="1632857"/>
            <a:ext cx="11625943" cy="4503541"/>
          </a:xfrm>
        </p:spPr>
        <p:txBody>
          <a:bodyPr>
            <a:normAutofit/>
          </a:bodyPr>
          <a:lstStyle/>
          <a:p>
            <a:r>
              <a:rPr lang="en-US" dirty="0">
                <a:solidFill>
                  <a:schemeClr val="tx2"/>
                </a:solidFill>
                <a:hlinkClick r:id="rId3"/>
              </a:rPr>
              <a:t>Public Library Association’s Tech Skills Checklist for Public Library Supervisors and Staff </a:t>
            </a:r>
            <a:br>
              <a:rPr lang="en-US" dirty="0">
                <a:solidFill>
                  <a:schemeClr val="tx2"/>
                </a:solidFill>
              </a:rPr>
            </a:br>
            <a:endParaRPr lang="en-US" dirty="0">
              <a:solidFill>
                <a:schemeClr val="tx2"/>
              </a:solidFill>
            </a:endParaRPr>
          </a:p>
          <a:p>
            <a:r>
              <a:rPr lang="en-US" dirty="0"/>
              <a:t>Partners Bridging the Digital Divide mission is to assist agencies that provide digital inclusion services, including equipment, training, technical support &amp; broadband connectivity. It has several resources, including a </a:t>
            </a:r>
            <a:r>
              <a:rPr lang="en-US" dirty="0">
                <a:hlinkClick r:id="rId4"/>
              </a:rPr>
              <a:t>list of </a:t>
            </a:r>
            <a:r>
              <a:rPr lang="en-US" i="1" dirty="0">
                <a:hlinkClick r:id="rId4"/>
              </a:rPr>
              <a:t>Spanish Resources for Digital Inclusion Training Classes</a:t>
            </a:r>
            <a:r>
              <a:rPr lang="en-US" i="1" dirty="0"/>
              <a:t> </a:t>
            </a:r>
            <a:br>
              <a:rPr lang="en-US" i="1" dirty="0"/>
            </a:br>
            <a:endParaRPr lang="en-US" i="1" dirty="0"/>
          </a:p>
          <a:p>
            <a:r>
              <a:rPr lang="en-US" dirty="0"/>
              <a:t>NNLM has </a:t>
            </a:r>
            <a:r>
              <a:rPr lang="en-US" dirty="0">
                <a:hlinkClick r:id="rId5"/>
              </a:rPr>
              <a:t>a page dedicated to Public Libraries</a:t>
            </a:r>
            <a:r>
              <a:rPr lang="en-US" dirty="0"/>
              <a:t>, including classes and free information resources</a:t>
            </a:r>
            <a:r>
              <a:rPr lang="en-US" dirty="0">
                <a:solidFill>
                  <a:schemeClr val="tx2"/>
                </a:solidFill>
              </a:rPr>
              <a:t>. </a:t>
            </a:r>
            <a:endParaRPr lang="en-US" sz="1800" dirty="0">
              <a:solidFill>
                <a:schemeClr val="tx2"/>
              </a:solidFill>
            </a:endParaRPr>
          </a:p>
          <a:p>
            <a:endParaRPr lang="en-US" sz="1800" dirty="0">
              <a:solidFill>
                <a:schemeClr val="tx2"/>
              </a:solidFill>
            </a:endParaRPr>
          </a:p>
        </p:txBody>
      </p:sp>
    </p:spTree>
    <p:extLst>
      <p:ext uri="{BB962C8B-B14F-4D97-AF65-F5344CB8AC3E}">
        <p14:creationId xmlns:p14="http://schemas.microsoft.com/office/powerpoint/2010/main" val="65735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159673-8B2E-12E5-B919-37CFECE2BCAF}"/>
              </a:ext>
            </a:extLst>
          </p:cNvPr>
          <p:cNvSpPr>
            <a:spLocks noGrp="1"/>
          </p:cNvSpPr>
          <p:nvPr>
            <p:ph type="title"/>
          </p:nvPr>
        </p:nvSpPr>
        <p:spPr>
          <a:xfrm>
            <a:off x="753770" y="496389"/>
            <a:ext cx="10684151" cy="796834"/>
          </a:xfrm>
        </p:spPr>
        <p:txBody>
          <a:bodyPr vert="horz" lIns="91440" tIns="45720" rIns="91440" bIns="45720" rtlCol="0" anchor="b">
            <a:noAutofit/>
          </a:bodyPr>
          <a:lstStyle/>
          <a:p>
            <a:pPr algn="ctr"/>
            <a:r>
              <a:rPr lang="en-US" sz="5200" b="1" kern="1200" dirty="0">
                <a:cs typeface="Adobe Devanagari" panose="02040503050201020203" pitchFamily="18" charset="0"/>
              </a:rPr>
              <a:t>Objectives</a:t>
            </a:r>
          </a:p>
        </p:txBody>
      </p:sp>
      <p:sp>
        <p:nvSpPr>
          <p:cNvPr id="5" name="Text Placeholder 4">
            <a:extLst>
              <a:ext uri="{FF2B5EF4-FFF2-40B4-BE49-F238E27FC236}">
                <a16:creationId xmlns:a16="http://schemas.microsoft.com/office/drawing/2014/main" id="{7E56C12A-4697-06D1-DC15-C2ACD4ECEE09}"/>
              </a:ext>
            </a:extLst>
          </p:cNvPr>
          <p:cNvSpPr>
            <a:spLocks noGrp="1"/>
          </p:cNvSpPr>
          <p:nvPr>
            <p:ph type="body" idx="1"/>
          </p:nvPr>
        </p:nvSpPr>
        <p:spPr>
          <a:xfrm>
            <a:off x="1361239" y="1553223"/>
            <a:ext cx="9469211" cy="4376056"/>
          </a:xfrm>
        </p:spPr>
        <p:txBody>
          <a:bodyPr vert="horz" lIns="91440" tIns="45720" rIns="91440" bIns="45720" rtlCol="0" anchor="t">
            <a:normAutofit lnSpcReduction="10000"/>
          </a:bodyPr>
          <a:lstStyle/>
          <a:p>
            <a:pPr marL="457200" indent="-457200">
              <a:buFont typeface="Arial" panose="020B0604020202020204" pitchFamily="34" charset="0"/>
              <a:buChar char="•"/>
            </a:pPr>
            <a:r>
              <a:rPr lang="en-US" sz="2700" kern="1200" dirty="0">
                <a:solidFill>
                  <a:schemeClr val="tx1"/>
                </a:solidFill>
              </a:rPr>
              <a:t>Participants will </a:t>
            </a:r>
            <a:r>
              <a:rPr lang="en-US" sz="2700" dirty="0">
                <a:solidFill>
                  <a:schemeClr val="tx1"/>
                </a:solidFill>
              </a:rPr>
              <a:t>leave knowing how to </a:t>
            </a:r>
            <a:r>
              <a:rPr lang="en-US" sz="2700" kern="1200" dirty="0">
                <a:solidFill>
                  <a:schemeClr val="tx1"/>
                </a:solidFill>
              </a:rPr>
              <a:t>assist non-technology-savvy patrons with finding health resources in person and online</a:t>
            </a:r>
            <a:r>
              <a:rPr lang="en-US" sz="2700" dirty="0">
                <a:solidFill>
                  <a:schemeClr val="tx1"/>
                </a:solidFill>
              </a:rPr>
              <a:t>.</a:t>
            </a:r>
          </a:p>
          <a:p>
            <a:pPr marL="457200" indent="-457200">
              <a:buFont typeface="Arial" panose="020B0604020202020204" pitchFamily="34" charset="0"/>
              <a:buChar char="•"/>
            </a:pPr>
            <a:r>
              <a:rPr lang="en-US" sz="2700" kern="1200" dirty="0">
                <a:solidFill>
                  <a:schemeClr val="tx1"/>
                </a:solidFill>
              </a:rPr>
              <a:t>Participants will be introduced to what other public libraries around the U.S. are doing to address the lack of access to internet services within their communities. </a:t>
            </a:r>
          </a:p>
          <a:p>
            <a:pPr marL="457200" indent="-457200">
              <a:buFont typeface="Arial" panose="020B0604020202020204" pitchFamily="34" charset="0"/>
              <a:buChar char="•"/>
            </a:pPr>
            <a:r>
              <a:rPr lang="en-US" sz="2700" kern="1200" dirty="0">
                <a:solidFill>
                  <a:schemeClr val="tx1"/>
                </a:solidFill>
              </a:rPr>
              <a:t>Participants will leave this training </a:t>
            </a:r>
            <a:r>
              <a:rPr lang="en-US" sz="2700" dirty="0">
                <a:solidFill>
                  <a:schemeClr val="tx1"/>
                </a:solidFill>
              </a:rPr>
              <a:t>with a </a:t>
            </a:r>
            <a:r>
              <a:rPr lang="en-US" sz="2700" kern="1200" dirty="0">
                <a:solidFill>
                  <a:schemeClr val="tx1"/>
                </a:solidFill>
              </a:rPr>
              <a:t>better understanding of their role as an advocate for access to health resources. </a:t>
            </a:r>
          </a:p>
          <a:p>
            <a:pPr marL="457200" indent="-457200">
              <a:buFont typeface="Arial" panose="020B0604020202020204" pitchFamily="34" charset="0"/>
              <a:buChar char="•"/>
            </a:pPr>
            <a:r>
              <a:rPr lang="en-US" sz="2700" dirty="0">
                <a:solidFill>
                  <a:schemeClr val="tx1"/>
                </a:solidFill>
              </a:rPr>
              <a:t>Participants will leave with an understanding of the digital divide and how it affects members of the community they serve. </a:t>
            </a:r>
            <a:endParaRPr lang="en-US" sz="2700" kern="1200" dirty="0">
              <a:solidFill>
                <a:schemeClr val="tx1"/>
              </a:solidFill>
            </a:endParaRPr>
          </a:p>
          <a:p>
            <a:pPr algn="ctr"/>
            <a:endParaRPr lang="en-US" sz="2400" kern="1200" dirty="0">
              <a:solidFill>
                <a:schemeClr val="tx2"/>
              </a:solidFill>
              <a:latin typeface="+mn-lt"/>
              <a:ea typeface="+mn-ea"/>
              <a:cs typeface="+mn-cs"/>
            </a:endParaRPr>
          </a:p>
        </p:txBody>
      </p:sp>
    </p:spTree>
    <p:extLst>
      <p:ext uri="{BB962C8B-B14F-4D97-AF65-F5344CB8AC3E}">
        <p14:creationId xmlns:p14="http://schemas.microsoft.com/office/powerpoint/2010/main" val="389645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57AF-028A-D950-A94E-A132CD7D30C3}"/>
              </a:ext>
            </a:extLst>
          </p:cNvPr>
          <p:cNvSpPr>
            <a:spLocks noGrp="1"/>
          </p:cNvSpPr>
          <p:nvPr>
            <p:ph type="title"/>
          </p:nvPr>
        </p:nvSpPr>
        <p:spPr>
          <a:xfrm>
            <a:off x="547070" y="2209896"/>
            <a:ext cx="4153989" cy="2944457"/>
          </a:xfrm>
        </p:spPr>
        <p:txBody>
          <a:bodyPr vert="horz" lIns="91440" tIns="45720" rIns="91440" bIns="45720" rtlCol="0" anchor="b">
            <a:normAutofit fontScale="90000"/>
          </a:bodyPr>
          <a:lstStyle/>
          <a:p>
            <a:br>
              <a:rPr lang="en-US" sz="7200" b="1" kern="1200" dirty="0">
                <a:solidFill>
                  <a:schemeClr val="tx2"/>
                </a:solidFill>
                <a:latin typeface="+mj-lt"/>
                <a:ea typeface="+mj-ea"/>
                <a:cs typeface="+mj-cs"/>
              </a:rPr>
            </a:br>
            <a:br>
              <a:rPr lang="en-US" sz="7200" b="1" kern="1200" dirty="0">
                <a:solidFill>
                  <a:schemeClr val="tx2"/>
                </a:solidFill>
                <a:latin typeface="+mj-lt"/>
                <a:ea typeface="+mj-ea"/>
                <a:cs typeface="+mj-cs"/>
              </a:rPr>
            </a:br>
            <a:br>
              <a:rPr lang="en-US" sz="7200" b="1" kern="1200" dirty="0">
                <a:solidFill>
                  <a:schemeClr val="tx2"/>
                </a:solidFill>
                <a:latin typeface="+mj-lt"/>
                <a:ea typeface="+mj-ea"/>
                <a:cs typeface="+mj-cs"/>
              </a:rPr>
            </a:br>
            <a:r>
              <a:rPr lang="en-US" sz="7200" b="1" kern="1200" dirty="0">
                <a:latin typeface="+mj-lt"/>
                <a:ea typeface="+mj-ea"/>
                <a:cs typeface="+mj-cs"/>
              </a:rPr>
              <a:t>Thank you </a:t>
            </a:r>
            <a:br>
              <a:rPr lang="en-US" sz="5200" kern="1200" dirty="0">
                <a:solidFill>
                  <a:schemeClr val="tx2"/>
                </a:solidFill>
                <a:latin typeface="+mj-lt"/>
                <a:ea typeface="+mj-ea"/>
                <a:cs typeface="+mj-cs"/>
              </a:rPr>
            </a:br>
            <a:br>
              <a:rPr lang="en-US" sz="5200" kern="1200" dirty="0">
                <a:solidFill>
                  <a:schemeClr val="tx2"/>
                </a:solidFill>
                <a:latin typeface="+mj-lt"/>
                <a:ea typeface="+mj-ea"/>
                <a:cs typeface="+mj-cs"/>
              </a:rPr>
            </a:br>
            <a:endParaRPr lang="en-US" sz="5200" kern="1200" dirty="0">
              <a:solidFill>
                <a:schemeClr val="tx2"/>
              </a:solidFill>
              <a:latin typeface="+mj-lt"/>
              <a:ea typeface="+mj-ea"/>
              <a:cs typeface="+mj-cs"/>
            </a:endParaRPr>
          </a:p>
        </p:txBody>
      </p:sp>
      <p:sp>
        <p:nvSpPr>
          <p:cNvPr id="13" name="Text Placeholder 12">
            <a:extLst>
              <a:ext uri="{FF2B5EF4-FFF2-40B4-BE49-F238E27FC236}">
                <a16:creationId xmlns:a16="http://schemas.microsoft.com/office/drawing/2014/main" id="{9D375B50-4079-E2C5-0647-CF6C2825CFBC}"/>
              </a:ext>
            </a:extLst>
          </p:cNvPr>
          <p:cNvSpPr>
            <a:spLocks noGrp="1"/>
          </p:cNvSpPr>
          <p:nvPr>
            <p:ph type="body" idx="1"/>
          </p:nvPr>
        </p:nvSpPr>
        <p:spPr>
          <a:xfrm>
            <a:off x="4581617" y="1826887"/>
            <a:ext cx="6492240" cy="2674323"/>
          </a:xfrm>
        </p:spPr>
        <p:txBody>
          <a:bodyPr vert="horz" lIns="91440" tIns="45720" rIns="91440" bIns="45720" rtlCol="0" anchor="ctr">
            <a:noAutofit/>
          </a:bodyPr>
          <a:lstStyle/>
          <a:p>
            <a:pPr algn="ctr"/>
            <a:r>
              <a:rPr lang="en-US" sz="3600" kern="1200" dirty="0">
                <a:solidFill>
                  <a:schemeClr val="tx1"/>
                </a:solidFill>
                <a:latin typeface="+mn-lt"/>
                <a:ea typeface="+mn-ea"/>
                <a:cs typeface="+mn-cs"/>
              </a:rPr>
              <a:t>Carlette D. Dennis</a:t>
            </a:r>
            <a:br>
              <a:rPr lang="en-US" sz="3600" kern="1200" dirty="0">
                <a:solidFill>
                  <a:schemeClr val="tx1"/>
                </a:solidFill>
                <a:latin typeface="+mn-lt"/>
                <a:ea typeface="+mn-ea"/>
                <a:cs typeface="+mn-cs"/>
              </a:rPr>
            </a:br>
            <a:r>
              <a:rPr lang="en-US" i="1" kern="1200" dirty="0">
                <a:solidFill>
                  <a:schemeClr val="tx1"/>
                </a:solidFill>
                <a:latin typeface="+mn-lt"/>
                <a:ea typeface="+mn-ea"/>
                <a:cs typeface="+mn-cs"/>
              </a:rPr>
              <a:t>2022-2023 NLM Associate Fellow</a:t>
            </a:r>
          </a:p>
          <a:p>
            <a:pPr algn="ctr"/>
            <a:endParaRPr lang="en-US" i="1" kern="1200" dirty="0">
              <a:solidFill>
                <a:schemeClr val="tx1"/>
              </a:solidFill>
              <a:latin typeface="+mn-lt"/>
              <a:ea typeface="+mn-ea"/>
              <a:cs typeface="+mn-cs"/>
            </a:endParaRPr>
          </a:p>
          <a:p>
            <a:pPr algn="ctr"/>
            <a:r>
              <a:rPr lang="en-US" sz="3600" dirty="0">
                <a:solidFill>
                  <a:schemeClr val="tx1"/>
                </a:solidFill>
                <a:hlinkClick r:id="rId3"/>
              </a:rPr>
              <a:t>Connect</a:t>
            </a:r>
            <a:r>
              <a:rPr lang="en-US" sz="3600" kern="1200" dirty="0">
                <a:solidFill>
                  <a:schemeClr val="tx1"/>
                </a:solidFill>
                <a:hlinkClick r:id="rId3"/>
              </a:rPr>
              <a:t> on LinkedIn</a:t>
            </a:r>
            <a:endParaRPr lang="en-US" sz="3600" kern="1200" dirty="0">
              <a:solidFill>
                <a:schemeClr val="tx1"/>
              </a:solidFill>
              <a:latin typeface="+mn-lt"/>
              <a:ea typeface="+mn-ea"/>
              <a:cs typeface="+mn-cs"/>
            </a:endParaRPr>
          </a:p>
        </p:txBody>
      </p:sp>
    </p:spTree>
    <p:extLst>
      <p:ext uri="{BB962C8B-B14F-4D97-AF65-F5344CB8AC3E}">
        <p14:creationId xmlns:p14="http://schemas.microsoft.com/office/powerpoint/2010/main" val="100771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3C37-0716-0D39-E37B-DF32549461E6}"/>
              </a:ext>
            </a:extLst>
          </p:cNvPr>
          <p:cNvSpPr>
            <a:spLocks noGrp="1"/>
          </p:cNvSpPr>
          <p:nvPr>
            <p:ph type="title"/>
          </p:nvPr>
        </p:nvSpPr>
        <p:spPr/>
        <p:txBody>
          <a:bodyPr>
            <a:normAutofit/>
          </a:bodyPr>
          <a:lstStyle/>
          <a:p>
            <a:pPr algn="ctr"/>
            <a:r>
              <a:rPr lang="en-US" sz="5200" b="1" dirty="0"/>
              <a:t>What is the Digital Divide?</a:t>
            </a:r>
          </a:p>
        </p:txBody>
      </p:sp>
      <p:sp>
        <p:nvSpPr>
          <p:cNvPr id="4" name="Content Placeholder 3">
            <a:extLst>
              <a:ext uri="{FF2B5EF4-FFF2-40B4-BE49-F238E27FC236}">
                <a16:creationId xmlns:a16="http://schemas.microsoft.com/office/drawing/2014/main" id="{35A014F4-4C78-2E4F-6BF4-098787A2FE08}"/>
              </a:ext>
            </a:extLst>
          </p:cNvPr>
          <p:cNvSpPr>
            <a:spLocks noGrp="1"/>
          </p:cNvSpPr>
          <p:nvPr>
            <p:ph sz="half" idx="2"/>
          </p:nvPr>
        </p:nvSpPr>
        <p:spPr>
          <a:xfrm>
            <a:off x="444137" y="1825626"/>
            <a:ext cx="11312434" cy="3347266"/>
          </a:xfrm>
        </p:spPr>
        <p:txBody>
          <a:bodyPr>
            <a:normAutofit/>
          </a:bodyPr>
          <a:lstStyle/>
          <a:p>
            <a:pPr marL="0" indent="0">
              <a:buNone/>
            </a:pPr>
            <a:r>
              <a:rPr lang="en-US" dirty="0"/>
              <a:t>“The digital divide is the gap between those who have affordable access, skills, and support to effectively engage online and those who do not. As technology constantly evolves, the digital divide prevents equal participation and opportunity in all parts of life, disproportionately affecting people of color, Indigenous peoples, households with low incomes, people with disabilities, people in rural areas, and older adults.” </a:t>
            </a:r>
          </a:p>
          <a:p>
            <a:pPr marL="0" indent="0">
              <a:buNone/>
            </a:pPr>
            <a:r>
              <a:rPr lang="en-US" dirty="0"/>
              <a:t>…Network of the National Library of Medicine website</a:t>
            </a:r>
          </a:p>
        </p:txBody>
      </p:sp>
      <p:sp>
        <p:nvSpPr>
          <p:cNvPr id="5" name="TextBox 4">
            <a:extLst>
              <a:ext uri="{FF2B5EF4-FFF2-40B4-BE49-F238E27FC236}">
                <a16:creationId xmlns:a16="http://schemas.microsoft.com/office/drawing/2014/main" id="{9F1291A1-2F79-F0D1-4278-5DEFE8E273ED}"/>
              </a:ext>
            </a:extLst>
          </p:cNvPr>
          <p:cNvSpPr txBox="1"/>
          <p:nvPr/>
        </p:nvSpPr>
        <p:spPr>
          <a:xfrm>
            <a:off x="3849188" y="5536866"/>
            <a:ext cx="5712823" cy="369332"/>
          </a:xfrm>
          <a:prstGeom prst="rect">
            <a:avLst/>
          </a:prstGeom>
          <a:noFill/>
        </p:spPr>
        <p:txBody>
          <a:bodyPr wrap="square" rtlCol="0">
            <a:spAutoFit/>
          </a:bodyPr>
          <a:lstStyle/>
          <a:p>
            <a:r>
              <a:rPr lang="en-US" dirty="0">
                <a:hlinkClick r:id="rId3"/>
              </a:rPr>
              <a:t>Definition from National Digital Inclusion Alliance</a:t>
            </a:r>
            <a:endParaRPr lang="en-US" dirty="0"/>
          </a:p>
        </p:txBody>
      </p:sp>
    </p:spTree>
    <p:extLst>
      <p:ext uri="{BB962C8B-B14F-4D97-AF65-F5344CB8AC3E}">
        <p14:creationId xmlns:p14="http://schemas.microsoft.com/office/powerpoint/2010/main" val="20800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6795-D1F1-EFAD-DF94-E69EBF51B43D}"/>
              </a:ext>
            </a:extLst>
          </p:cNvPr>
          <p:cNvSpPr>
            <a:spLocks noGrp="1"/>
          </p:cNvSpPr>
          <p:nvPr>
            <p:ph type="title"/>
          </p:nvPr>
        </p:nvSpPr>
        <p:spPr>
          <a:xfrm>
            <a:off x="762000" y="154792"/>
            <a:ext cx="10515600" cy="1039835"/>
          </a:xfrm>
        </p:spPr>
        <p:txBody>
          <a:bodyPr>
            <a:normAutofit/>
          </a:bodyPr>
          <a:lstStyle/>
          <a:p>
            <a:pPr algn="ctr"/>
            <a:r>
              <a:rPr lang="en-US" sz="5200" b="1" dirty="0"/>
              <a:t>Digital Inclusion </a:t>
            </a:r>
          </a:p>
        </p:txBody>
      </p:sp>
      <p:sp>
        <p:nvSpPr>
          <p:cNvPr id="3" name="Content Placeholder 2">
            <a:extLst>
              <a:ext uri="{FF2B5EF4-FFF2-40B4-BE49-F238E27FC236}">
                <a16:creationId xmlns:a16="http://schemas.microsoft.com/office/drawing/2014/main" id="{DD0AED29-E3CE-200C-FD28-4B95E870C634}"/>
              </a:ext>
            </a:extLst>
          </p:cNvPr>
          <p:cNvSpPr>
            <a:spLocks noGrp="1"/>
          </p:cNvSpPr>
          <p:nvPr>
            <p:ph sz="half" idx="1"/>
          </p:nvPr>
        </p:nvSpPr>
        <p:spPr>
          <a:xfrm>
            <a:off x="2979419" y="1194627"/>
            <a:ext cx="6080760" cy="3997938"/>
          </a:xfrm>
        </p:spPr>
        <p:txBody>
          <a:bodyPr/>
          <a:lstStyle/>
          <a:p>
            <a:pPr marL="0" indent="0">
              <a:buNone/>
            </a:pPr>
            <a:r>
              <a:rPr lang="en-US" dirty="0"/>
              <a:t>“refers to the activities necessary to ensure that all individuals and communities, including the most disadvantaged, have access to and use of (ICTs) Information and Communication Technologies, including such things as affordable, strong broadband internet service; internet-enabled devices, and access to digital literacy training.” </a:t>
            </a:r>
          </a:p>
          <a:p>
            <a:pPr marL="0" indent="0">
              <a:buNone/>
            </a:pPr>
            <a:endParaRPr lang="en-US" dirty="0"/>
          </a:p>
        </p:txBody>
      </p:sp>
      <p:sp>
        <p:nvSpPr>
          <p:cNvPr id="7" name="TextBox 6">
            <a:extLst>
              <a:ext uri="{FF2B5EF4-FFF2-40B4-BE49-F238E27FC236}">
                <a16:creationId xmlns:a16="http://schemas.microsoft.com/office/drawing/2014/main" id="{34FA1A48-C678-A059-6AED-1BC5FD4BD459}"/>
              </a:ext>
            </a:extLst>
          </p:cNvPr>
          <p:cNvSpPr txBox="1"/>
          <p:nvPr/>
        </p:nvSpPr>
        <p:spPr>
          <a:xfrm>
            <a:off x="3340281" y="5604669"/>
            <a:ext cx="5359037" cy="369332"/>
          </a:xfrm>
          <a:prstGeom prst="rect">
            <a:avLst/>
          </a:prstGeom>
          <a:noFill/>
        </p:spPr>
        <p:txBody>
          <a:bodyPr wrap="square" rtlCol="0">
            <a:spAutoFit/>
          </a:bodyPr>
          <a:lstStyle/>
          <a:p>
            <a:r>
              <a:rPr lang="en-US" dirty="0">
                <a:hlinkClick r:id="rId3"/>
              </a:rPr>
              <a:t>Definition from the National Digital Inclusion Alliance</a:t>
            </a:r>
            <a:endParaRPr lang="en-US" dirty="0"/>
          </a:p>
        </p:txBody>
      </p:sp>
    </p:spTree>
    <p:extLst>
      <p:ext uri="{BB962C8B-B14F-4D97-AF65-F5344CB8AC3E}">
        <p14:creationId xmlns:p14="http://schemas.microsoft.com/office/powerpoint/2010/main" val="123569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6795-D1F1-EFAD-DF94-E69EBF51B43D}"/>
              </a:ext>
            </a:extLst>
          </p:cNvPr>
          <p:cNvSpPr>
            <a:spLocks noGrp="1"/>
          </p:cNvSpPr>
          <p:nvPr>
            <p:ph type="title"/>
          </p:nvPr>
        </p:nvSpPr>
        <p:spPr>
          <a:xfrm>
            <a:off x="2549434" y="365125"/>
            <a:ext cx="6437811" cy="758100"/>
          </a:xfrm>
        </p:spPr>
        <p:txBody>
          <a:bodyPr>
            <a:normAutofit fontScale="90000"/>
          </a:bodyPr>
          <a:lstStyle/>
          <a:p>
            <a:pPr algn="ctr"/>
            <a:r>
              <a:rPr lang="en-US" sz="5200" b="1" dirty="0"/>
              <a:t>Digital Equity </a:t>
            </a:r>
          </a:p>
        </p:txBody>
      </p:sp>
      <p:sp>
        <p:nvSpPr>
          <p:cNvPr id="3" name="Content Placeholder 2">
            <a:extLst>
              <a:ext uri="{FF2B5EF4-FFF2-40B4-BE49-F238E27FC236}">
                <a16:creationId xmlns:a16="http://schemas.microsoft.com/office/drawing/2014/main" id="{DD0AED29-E3CE-200C-FD28-4B95E870C634}"/>
              </a:ext>
            </a:extLst>
          </p:cNvPr>
          <p:cNvSpPr>
            <a:spLocks noGrp="1"/>
          </p:cNvSpPr>
          <p:nvPr>
            <p:ph sz="half" idx="1"/>
          </p:nvPr>
        </p:nvSpPr>
        <p:spPr>
          <a:xfrm>
            <a:off x="3505200" y="1278374"/>
            <a:ext cx="5181600" cy="4168837"/>
          </a:xfrm>
        </p:spPr>
        <p:txBody>
          <a:bodyPr/>
          <a:lstStyle/>
          <a:p>
            <a:pPr marL="0" indent="0">
              <a:buNone/>
            </a:pPr>
            <a:r>
              <a:rPr lang="en-US" dirty="0"/>
              <a:t>“is a condition where all individuals and communities have the information technology capacity needed for full participation in our society, democracy, and economy. Digital equity is necessary for civic and cultural participation, employment, lifelong learning, and access to essential services.” </a:t>
            </a:r>
          </a:p>
          <a:p>
            <a:endParaRPr lang="en-US" dirty="0"/>
          </a:p>
        </p:txBody>
      </p:sp>
      <p:sp>
        <p:nvSpPr>
          <p:cNvPr id="4" name="TextBox 3">
            <a:extLst>
              <a:ext uri="{FF2B5EF4-FFF2-40B4-BE49-F238E27FC236}">
                <a16:creationId xmlns:a16="http://schemas.microsoft.com/office/drawing/2014/main" id="{339494BB-B9BC-0B68-E57D-D188F9BDCDB8}"/>
              </a:ext>
            </a:extLst>
          </p:cNvPr>
          <p:cNvSpPr txBox="1"/>
          <p:nvPr/>
        </p:nvSpPr>
        <p:spPr>
          <a:xfrm>
            <a:off x="2819399" y="5579626"/>
            <a:ext cx="5897879" cy="369332"/>
          </a:xfrm>
          <a:prstGeom prst="rect">
            <a:avLst/>
          </a:prstGeom>
          <a:noFill/>
        </p:spPr>
        <p:txBody>
          <a:bodyPr wrap="square" rtlCol="0">
            <a:spAutoFit/>
          </a:bodyPr>
          <a:lstStyle/>
          <a:p>
            <a:pPr algn="ctr"/>
            <a:r>
              <a:rPr lang="en-US" dirty="0">
                <a:hlinkClick r:id="rId3"/>
              </a:rPr>
              <a:t>Definition from National Digital Inclusion Alliance</a:t>
            </a:r>
            <a:endParaRPr lang="en-US" dirty="0"/>
          </a:p>
        </p:txBody>
      </p:sp>
    </p:spTree>
    <p:extLst>
      <p:ext uri="{BB962C8B-B14F-4D97-AF65-F5344CB8AC3E}">
        <p14:creationId xmlns:p14="http://schemas.microsoft.com/office/powerpoint/2010/main" val="271100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6795-D1F1-EFAD-DF94-E69EBF51B43D}"/>
              </a:ext>
            </a:extLst>
          </p:cNvPr>
          <p:cNvSpPr>
            <a:spLocks noGrp="1"/>
          </p:cNvSpPr>
          <p:nvPr>
            <p:ph type="title"/>
          </p:nvPr>
        </p:nvSpPr>
        <p:spPr/>
        <p:txBody>
          <a:bodyPr>
            <a:normAutofit/>
          </a:bodyPr>
          <a:lstStyle/>
          <a:p>
            <a:pPr algn="ctr"/>
            <a:r>
              <a:rPr lang="en-US" sz="5200" b="1" dirty="0"/>
              <a:t>Digital Redlining </a:t>
            </a:r>
          </a:p>
        </p:txBody>
      </p:sp>
      <p:sp>
        <p:nvSpPr>
          <p:cNvPr id="3" name="Content Placeholder 2">
            <a:extLst>
              <a:ext uri="{FF2B5EF4-FFF2-40B4-BE49-F238E27FC236}">
                <a16:creationId xmlns:a16="http://schemas.microsoft.com/office/drawing/2014/main" id="{DD0AED29-E3CE-200C-FD28-4B95E870C634}"/>
              </a:ext>
            </a:extLst>
          </p:cNvPr>
          <p:cNvSpPr>
            <a:spLocks noGrp="1"/>
          </p:cNvSpPr>
          <p:nvPr>
            <p:ph sz="half" idx="1"/>
          </p:nvPr>
        </p:nvSpPr>
        <p:spPr>
          <a:xfrm>
            <a:off x="2821577" y="1956382"/>
            <a:ext cx="6202680" cy="2945235"/>
          </a:xfrm>
        </p:spPr>
        <p:txBody>
          <a:bodyPr>
            <a:normAutofit/>
          </a:bodyPr>
          <a:lstStyle/>
          <a:p>
            <a:pPr marL="0" indent="0">
              <a:buNone/>
            </a:pPr>
            <a:r>
              <a:rPr lang="en-US" sz="3600" dirty="0"/>
              <a:t>“is discrimination by internet service providers in the deployment, maintenance, or upgrade of infrastructure or delivery of services.”</a:t>
            </a:r>
          </a:p>
          <a:p>
            <a:endParaRPr lang="en-US" dirty="0"/>
          </a:p>
        </p:txBody>
      </p:sp>
      <p:sp>
        <p:nvSpPr>
          <p:cNvPr id="4" name="TextBox 3">
            <a:extLst>
              <a:ext uri="{FF2B5EF4-FFF2-40B4-BE49-F238E27FC236}">
                <a16:creationId xmlns:a16="http://schemas.microsoft.com/office/drawing/2014/main" id="{20E77E11-1C75-4588-0499-A8904BC6F782}"/>
              </a:ext>
            </a:extLst>
          </p:cNvPr>
          <p:cNvSpPr txBox="1"/>
          <p:nvPr/>
        </p:nvSpPr>
        <p:spPr>
          <a:xfrm>
            <a:off x="3133996" y="5446643"/>
            <a:ext cx="5359037" cy="369332"/>
          </a:xfrm>
          <a:prstGeom prst="rect">
            <a:avLst/>
          </a:prstGeom>
          <a:noFill/>
        </p:spPr>
        <p:txBody>
          <a:bodyPr wrap="square" rtlCol="0">
            <a:spAutoFit/>
          </a:bodyPr>
          <a:lstStyle/>
          <a:p>
            <a:r>
              <a:rPr lang="en-US" dirty="0">
                <a:hlinkClick r:id="rId3"/>
              </a:rPr>
              <a:t>Definition from the National Digital Inclusion Alliance</a:t>
            </a:r>
            <a:endParaRPr lang="en-US" dirty="0"/>
          </a:p>
        </p:txBody>
      </p:sp>
    </p:spTree>
    <p:extLst>
      <p:ext uri="{BB962C8B-B14F-4D97-AF65-F5344CB8AC3E}">
        <p14:creationId xmlns:p14="http://schemas.microsoft.com/office/powerpoint/2010/main" val="213088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6795-D1F1-EFAD-DF94-E69EBF51B43D}"/>
              </a:ext>
            </a:extLst>
          </p:cNvPr>
          <p:cNvSpPr>
            <a:spLocks noGrp="1"/>
          </p:cNvSpPr>
          <p:nvPr>
            <p:ph type="title"/>
          </p:nvPr>
        </p:nvSpPr>
        <p:spPr>
          <a:xfrm>
            <a:off x="875211" y="130730"/>
            <a:ext cx="10515600" cy="1325563"/>
          </a:xfrm>
        </p:spPr>
        <p:txBody>
          <a:bodyPr>
            <a:normAutofit/>
          </a:bodyPr>
          <a:lstStyle/>
          <a:p>
            <a:pPr algn="ctr"/>
            <a:r>
              <a:rPr lang="en-US" sz="5200" b="1" dirty="0"/>
              <a:t>Broadband Adoption </a:t>
            </a:r>
          </a:p>
        </p:txBody>
      </p:sp>
      <p:sp>
        <p:nvSpPr>
          <p:cNvPr id="3" name="Content Placeholder 2">
            <a:extLst>
              <a:ext uri="{FF2B5EF4-FFF2-40B4-BE49-F238E27FC236}">
                <a16:creationId xmlns:a16="http://schemas.microsoft.com/office/drawing/2014/main" id="{DD0AED29-E3CE-200C-FD28-4B95E870C634}"/>
              </a:ext>
            </a:extLst>
          </p:cNvPr>
          <p:cNvSpPr>
            <a:spLocks noGrp="1"/>
          </p:cNvSpPr>
          <p:nvPr>
            <p:ph sz="half" idx="1"/>
          </p:nvPr>
        </p:nvSpPr>
        <p:spPr>
          <a:xfrm>
            <a:off x="3411583" y="1456293"/>
            <a:ext cx="5181600" cy="3344795"/>
          </a:xfrm>
        </p:spPr>
        <p:txBody>
          <a:bodyPr/>
          <a:lstStyle/>
          <a:p>
            <a:pPr marL="0" indent="0">
              <a:buNone/>
            </a:pPr>
            <a:r>
              <a:rPr lang="en-US" dirty="0"/>
              <a:t>“has traditionally been defined as residential subscribership to high-speed Internet access. But for those in the field working to increase the digital capacity of communities, broadband adoption is daily access to the Internet…”</a:t>
            </a:r>
          </a:p>
          <a:p>
            <a:endParaRPr lang="en-US" dirty="0"/>
          </a:p>
        </p:txBody>
      </p:sp>
      <p:sp>
        <p:nvSpPr>
          <p:cNvPr id="4" name="TextBox 3">
            <a:extLst>
              <a:ext uri="{FF2B5EF4-FFF2-40B4-BE49-F238E27FC236}">
                <a16:creationId xmlns:a16="http://schemas.microsoft.com/office/drawing/2014/main" id="{4C6EC6C7-93BF-DA08-E50F-C48C39D11765}"/>
              </a:ext>
            </a:extLst>
          </p:cNvPr>
          <p:cNvSpPr txBox="1"/>
          <p:nvPr/>
        </p:nvSpPr>
        <p:spPr>
          <a:xfrm>
            <a:off x="3289662" y="5217041"/>
            <a:ext cx="5303521" cy="369332"/>
          </a:xfrm>
          <a:prstGeom prst="rect">
            <a:avLst/>
          </a:prstGeom>
          <a:noFill/>
        </p:spPr>
        <p:txBody>
          <a:bodyPr wrap="square" rtlCol="0">
            <a:spAutoFit/>
          </a:bodyPr>
          <a:lstStyle/>
          <a:p>
            <a:r>
              <a:rPr lang="en-US" dirty="0">
                <a:hlinkClick r:id="rId3"/>
              </a:rPr>
              <a:t>Definition from the National Digital Inclusion Alliance</a:t>
            </a:r>
            <a:endParaRPr lang="en-US" dirty="0"/>
          </a:p>
        </p:txBody>
      </p:sp>
    </p:spTree>
    <p:extLst>
      <p:ext uri="{BB962C8B-B14F-4D97-AF65-F5344CB8AC3E}">
        <p14:creationId xmlns:p14="http://schemas.microsoft.com/office/powerpoint/2010/main" val="3520432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6795-D1F1-EFAD-DF94-E69EBF51B43D}"/>
              </a:ext>
            </a:extLst>
          </p:cNvPr>
          <p:cNvSpPr>
            <a:spLocks noGrp="1"/>
          </p:cNvSpPr>
          <p:nvPr>
            <p:ph type="title"/>
          </p:nvPr>
        </p:nvSpPr>
        <p:spPr>
          <a:xfrm>
            <a:off x="576943" y="148736"/>
            <a:ext cx="10515600" cy="1325563"/>
          </a:xfrm>
        </p:spPr>
        <p:txBody>
          <a:bodyPr>
            <a:normAutofit/>
          </a:bodyPr>
          <a:lstStyle/>
          <a:p>
            <a:pPr algn="ctr"/>
            <a:r>
              <a:rPr lang="en-US" sz="5200" b="1" dirty="0"/>
              <a:t>Digital Literacy</a:t>
            </a:r>
          </a:p>
        </p:txBody>
      </p:sp>
      <p:sp>
        <p:nvSpPr>
          <p:cNvPr id="3" name="Content Placeholder 2">
            <a:extLst>
              <a:ext uri="{FF2B5EF4-FFF2-40B4-BE49-F238E27FC236}">
                <a16:creationId xmlns:a16="http://schemas.microsoft.com/office/drawing/2014/main" id="{DD0AED29-E3CE-200C-FD28-4B95E870C634}"/>
              </a:ext>
            </a:extLst>
          </p:cNvPr>
          <p:cNvSpPr>
            <a:spLocks noGrp="1"/>
          </p:cNvSpPr>
          <p:nvPr>
            <p:ph sz="half" idx="1"/>
          </p:nvPr>
        </p:nvSpPr>
        <p:spPr>
          <a:xfrm>
            <a:off x="2664823" y="1690689"/>
            <a:ext cx="6779623" cy="3155632"/>
          </a:xfrm>
        </p:spPr>
        <p:txBody>
          <a:bodyPr>
            <a:normAutofit/>
          </a:bodyPr>
          <a:lstStyle/>
          <a:p>
            <a:pPr marL="0" indent="0">
              <a:buNone/>
            </a:pPr>
            <a:r>
              <a:rPr lang="en-US" sz="3200" dirty="0"/>
              <a:t>ALA’s Digital Literacy Task Force defines digital literacy as </a:t>
            </a:r>
            <a:r>
              <a:rPr lang="en-US" sz="3200" i="1" dirty="0"/>
              <a:t>“the ability to use information and communication technologies (ICTs) to find, evaluate, create, and communicate information, requiring cognitive and technical skills.”</a:t>
            </a:r>
          </a:p>
        </p:txBody>
      </p:sp>
      <p:sp>
        <p:nvSpPr>
          <p:cNvPr id="4" name="TextBox 3">
            <a:extLst>
              <a:ext uri="{FF2B5EF4-FFF2-40B4-BE49-F238E27FC236}">
                <a16:creationId xmlns:a16="http://schemas.microsoft.com/office/drawing/2014/main" id="{27AA3C74-33E5-424B-C39D-324074578DF9}"/>
              </a:ext>
            </a:extLst>
          </p:cNvPr>
          <p:cNvSpPr txBox="1"/>
          <p:nvPr/>
        </p:nvSpPr>
        <p:spPr>
          <a:xfrm>
            <a:off x="3533502" y="5458506"/>
            <a:ext cx="5042263" cy="369332"/>
          </a:xfrm>
          <a:prstGeom prst="rect">
            <a:avLst/>
          </a:prstGeom>
          <a:noFill/>
        </p:spPr>
        <p:txBody>
          <a:bodyPr wrap="square" rtlCol="0">
            <a:spAutoFit/>
          </a:bodyPr>
          <a:lstStyle/>
          <a:p>
            <a:r>
              <a:rPr lang="en-US" dirty="0">
                <a:hlinkClick r:id="rId3"/>
              </a:rPr>
              <a:t>Definition from the American Library Association. </a:t>
            </a:r>
            <a:endParaRPr lang="en-US" dirty="0"/>
          </a:p>
        </p:txBody>
      </p:sp>
    </p:spTree>
    <p:extLst>
      <p:ext uri="{BB962C8B-B14F-4D97-AF65-F5344CB8AC3E}">
        <p14:creationId xmlns:p14="http://schemas.microsoft.com/office/powerpoint/2010/main" val="2061959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159673-8B2E-12E5-B919-37CFECE2BCAF}"/>
              </a:ext>
            </a:extLst>
          </p:cNvPr>
          <p:cNvSpPr>
            <a:spLocks noGrp="1"/>
          </p:cNvSpPr>
          <p:nvPr>
            <p:ph type="title"/>
          </p:nvPr>
        </p:nvSpPr>
        <p:spPr>
          <a:xfrm>
            <a:off x="804672" y="940392"/>
            <a:ext cx="10021446" cy="992912"/>
          </a:xfrm>
        </p:spPr>
        <p:txBody>
          <a:bodyPr vert="horz" lIns="91440" tIns="45720" rIns="91440" bIns="45720" rtlCol="0" anchor="b">
            <a:normAutofit/>
          </a:bodyPr>
          <a:lstStyle/>
          <a:p>
            <a:pPr algn="ctr"/>
            <a:r>
              <a:rPr lang="en-US" sz="5200" b="1" kern="1200" dirty="0">
                <a:latin typeface="+mj-lt"/>
                <a:ea typeface="+mj-ea"/>
                <a:cs typeface="+mj-cs"/>
              </a:rPr>
              <a:t>What is a Reference Interview? </a:t>
            </a:r>
          </a:p>
        </p:txBody>
      </p:sp>
      <p:sp>
        <p:nvSpPr>
          <p:cNvPr id="5" name="Text Placeholder 4">
            <a:extLst>
              <a:ext uri="{FF2B5EF4-FFF2-40B4-BE49-F238E27FC236}">
                <a16:creationId xmlns:a16="http://schemas.microsoft.com/office/drawing/2014/main" id="{7E56C12A-4697-06D1-DC15-C2ACD4ECEE09}"/>
              </a:ext>
            </a:extLst>
          </p:cNvPr>
          <p:cNvSpPr>
            <a:spLocks noGrp="1"/>
          </p:cNvSpPr>
          <p:nvPr>
            <p:ph type="body" idx="1"/>
          </p:nvPr>
        </p:nvSpPr>
        <p:spPr>
          <a:xfrm>
            <a:off x="338622" y="2193242"/>
            <a:ext cx="11514755" cy="2731455"/>
          </a:xfrm>
        </p:spPr>
        <p:txBody>
          <a:bodyPr vert="horz" lIns="91440" tIns="45720" rIns="91440" bIns="45720" rtlCol="0" anchor="ctr">
            <a:normAutofit/>
          </a:bodyPr>
          <a:lstStyle/>
          <a:p>
            <a:pPr algn="ctr"/>
            <a:r>
              <a:rPr lang="en-US" sz="2800" kern="1200" dirty="0">
                <a:solidFill>
                  <a:schemeClr val="tx1"/>
                </a:solidFill>
                <a:latin typeface="+mn-lt"/>
                <a:ea typeface="+mn-ea"/>
                <a:cs typeface="+mn-cs"/>
              </a:rPr>
              <a:t>According to Wikipedia, “A reference interview is a conversation between a librarian and a library user, usually at a reference desk, in which the librarian responds to the user's initial explanation of his or her information need by first attempting to clarify that need and then by directing the user to appropriate information resources.”</a:t>
            </a:r>
          </a:p>
          <a:p>
            <a:endParaRPr lang="en-US" sz="2400" kern="1200" dirty="0">
              <a:solidFill>
                <a:schemeClr val="tx2"/>
              </a:solidFill>
              <a:latin typeface="+mn-lt"/>
              <a:ea typeface="+mn-ea"/>
              <a:cs typeface="+mn-cs"/>
            </a:endParaRPr>
          </a:p>
        </p:txBody>
      </p:sp>
      <p:sp>
        <p:nvSpPr>
          <p:cNvPr id="2" name="TextBox 1">
            <a:extLst>
              <a:ext uri="{FF2B5EF4-FFF2-40B4-BE49-F238E27FC236}">
                <a16:creationId xmlns:a16="http://schemas.microsoft.com/office/drawing/2014/main" id="{0E2016A8-227C-D944-7AD5-72F6409CC475}"/>
              </a:ext>
            </a:extLst>
          </p:cNvPr>
          <p:cNvSpPr txBox="1"/>
          <p:nvPr/>
        </p:nvSpPr>
        <p:spPr>
          <a:xfrm>
            <a:off x="3749040" y="5365396"/>
            <a:ext cx="5081452" cy="369332"/>
          </a:xfrm>
          <a:prstGeom prst="rect">
            <a:avLst/>
          </a:prstGeom>
          <a:noFill/>
        </p:spPr>
        <p:txBody>
          <a:bodyPr wrap="square" rtlCol="0">
            <a:spAutoFit/>
          </a:bodyPr>
          <a:lstStyle/>
          <a:p>
            <a:pPr algn="ctr"/>
            <a:r>
              <a:rPr lang="en-US" dirty="0">
                <a:hlinkClick r:id="rId3"/>
              </a:rPr>
              <a:t>Definition from Wikipedia</a:t>
            </a:r>
            <a:endParaRPr lang="en-US" dirty="0"/>
          </a:p>
        </p:txBody>
      </p:sp>
    </p:spTree>
    <p:extLst>
      <p:ext uri="{BB962C8B-B14F-4D97-AF65-F5344CB8AC3E}">
        <p14:creationId xmlns:p14="http://schemas.microsoft.com/office/powerpoint/2010/main" val="476152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61BA81-F4C6-3344-B57F-1418D1222443}" vid="{B22C972B-6D58-2942-B046-1AF396A6108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61BA81-F4C6-3344-B57F-1418D1222443}" vid="{1931BB5F-1D94-8946-9640-DE888ED8BD22}"/>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61BA81-F4C6-3344-B57F-1418D1222443}" vid="{BA91F84F-C66D-8748-AFF3-35CAF158B2E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NLM Master PP Template</Template>
  <TotalTime>2450</TotalTime>
  <Words>979</Words>
  <Application>Microsoft Office PowerPoint</Application>
  <PresentationFormat>Widescreen</PresentationFormat>
  <Paragraphs>129</Paragraphs>
  <Slides>20</Slides>
  <Notes>20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Adobe Devanagari</vt:lpstr>
      <vt:lpstr>Arial</vt:lpstr>
      <vt:lpstr>Calibri</vt:lpstr>
      <vt:lpstr>Calibri Light</vt:lpstr>
      <vt:lpstr>Courier New</vt:lpstr>
      <vt:lpstr>Office Theme</vt:lpstr>
      <vt:lpstr>Custom Design</vt:lpstr>
      <vt:lpstr>1_Custom Design</vt:lpstr>
      <vt:lpstr> Lack of Access 101</vt:lpstr>
      <vt:lpstr>Objectives</vt:lpstr>
      <vt:lpstr>What is the Digital Divide?</vt:lpstr>
      <vt:lpstr>Digital Inclusion </vt:lpstr>
      <vt:lpstr>Digital Equity </vt:lpstr>
      <vt:lpstr>Digital Redlining </vt:lpstr>
      <vt:lpstr>Broadband Adoption </vt:lpstr>
      <vt:lpstr>Digital Literacy</vt:lpstr>
      <vt:lpstr>What is a Reference Interview? </vt:lpstr>
      <vt:lpstr>Meet Mary Young</vt:lpstr>
      <vt:lpstr>Dos and Don’ts of a Health Reference Interview</vt:lpstr>
      <vt:lpstr>How to assist the patron over the phone and/or online?  </vt:lpstr>
      <vt:lpstr>Tips for Assisting Non-Technology-Savvy Patrons </vt:lpstr>
      <vt:lpstr>Health Resources and Digital Access</vt:lpstr>
      <vt:lpstr>Access to Health Resources</vt:lpstr>
      <vt:lpstr>My Past Programs </vt:lpstr>
      <vt:lpstr>Take Home Tablets and Laptops Programs </vt:lpstr>
      <vt:lpstr>Technology Services for All</vt:lpstr>
      <vt:lpstr>Resources </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Disparities in  Digital Access:</dc:title>
  <dc:creator>Dennis, Carlette (NIH/NLM) [C]</dc:creator>
  <cp:lastModifiedBy>Rebecca Brown</cp:lastModifiedBy>
  <cp:revision>114</cp:revision>
  <dcterms:created xsi:type="dcterms:W3CDTF">2023-04-03T13:08:10Z</dcterms:created>
  <dcterms:modified xsi:type="dcterms:W3CDTF">2023-05-15T21:13:30Z</dcterms:modified>
</cp:coreProperties>
</file>