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Lst>
  <p:sldSz cx="12192000" cy="6858000"/>
  <p:notesSz cx="7315200" cy="9601200"/>
  <p:embeddedFontLst>
    <p:embeddedFont>
      <p:font typeface="Calibri" panose="020F0502020204030204" pitchFamily="34" charset="0"/>
      <p:regular r:id="rId50"/>
      <p:bold r:id="rId51"/>
      <p:italic r:id="rId52"/>
      <p:boldItalic r:id="rId53"/>
    </p:embeddedFont>
    <p:embeddedFont>
      <p:font typeface="Century Schoolbook" panose="02040604050505020304" pitchFamily="18" charset="0"/>
      <p:regular r:id="rId54"/>
      <p:bold r:id="rId55"/>
      <p:italic r:id="rId56"/>
      <p:boldItalic r:id="rId57"/>
    </p:embeddedFont>
    <p:embeddedFont>
      <p:font typeface="Corbel" panose="020B0503020204020204" pitchFamily="34" charset="0"/>
      <p:regular r:id="rId58"/>
      <p:bold r:id="rId59"/>
      <p:italic r:id="rId60"/>
      <p:boldItalic r:id="rId61"/>
    </p:embeddedFont>
    <p:embeddedFont>
      <p:font typeface="Open Sans" panose="020B0606030504020204" pitchFamily="34" charset="0"/>
      <p:regular r:id="rId62"/>
      <p:bold r:id="rId63"/>
      <p:italic r:id="rId64"/>
      <p:boldItalic r:id="rId65"/>
    </p:embeddedFont>
    <p:embeddedFont>
      <p:font typeface="Roboto" panose="02000000000000000000" pitchFamily="2" charset="0"/>
      <p:regular r:id="rId66"/>
      <p:bold r:id="rId67"/>
      <p:italic r:id="rId68"/>
      <p:boldItalic r:id="rId6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0" roundtripDataSignature="AMtx7mhuAJZleDdM9seD/vtEWOjCmM/X1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879336C-4B95-4209-A30D-DD5956198462}">
  <a:tblStyle styleId="{A879336C-4B95-4209-A30D-DD5956198462}" styleName="Table_0">
    <a:wholeTbl>
      <a:tcTxStyle b="off" i="off">
        <a:font>
          <a:latin typeface="Calibri"/>
          <a:ea typeface="Calibri"/>
          <a:cs typeface="Calibri"/>
        </a:font>
        <a:srgbClr val="000000"/>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rgbClr val="E6ECF1"/>
          </a:solidFill>
        </a:fill>
      </a:tcStyle>
    </a:wholeTbl>
    <a:band1H>
      <a:tcTxStyle/>
      <a:tcStyle>
        <a:tcBdr/>
        <a:fill>
          <a:solidFill>
            <a:srgbClr val="CAD7E1"/>
          </a:solidFill>
        </a:fill>
      </a:tcStyle>
    </a:band1H>
    <a:band2H>
      <a:tcTxStyle/>
      <a:tcStyle>
        <a:tcBdr/>
      </a:tcStyle>
    </a:band2H>
    <a:band1V>
      <a:tcTxStyle/>
      <a:tcStyle>
        <a:tcBdr/>
        <a:fill>
          <a:solidFill>
            <a:srgbClr val="CAD7E1"/>
          </a:solidFill>
        </a:fill>
      </a:tcStyle>
    </a:band1V>
    <a:band2V>
      <a:tcTxStyle/>
      <a:tcStyle>
        <a:tcBdr/>
      </a:tcStyle>
    </a:band2V>
    <a:lastCol>
      <a:tcTxStyle b="on" i="off">
        <a:font>
          <a:latin typeface="Calibri"/>
          <a:ea typeface="Calibri"/>
          <a:cs typeface="Calibri"/>
        </a:font>
        <a:srgbClr val="FFFFFF"/>
      </a:tcTxStyle>
      <a:tcStyle>
        <a:tcBdr/>
        <a:fill>
          <a:solidFill>
            <a:srgbClr val="007FA9"/>
          </a:solidFill>
        </a:fill>
      </a:tcStyle>
    </a:lastCol>
    <a:firstCol>
      <a:tcTxStyle b="on" i="off">
        <a:font>
          <a:latin typeface="Calibri"/>
          <a:ea typeface="Calibri"/>
          <a:cs typeface="Calibri"/>
        </a:font>
        <a:srgbClr val="FFFFFF"/>
      </a:tcTxStyle>
      <a:tcStyle>
        <a:tcBdr/>
        <a:fill>
          <a:solidFill>
            <a:srgbClr val="007FA9"/>
          </a:solidFill>
        </a:fill>
      </a:tcStyle>
    </a:firstCol>
    <a:lastRow>
      <a:tcTxStyle b="on" i="off">
        <a:font>
          <a:latin typeface="Calibri"/>
          <a:ea typeface="Calibri"/>
          <a:cs typeface="Calibri"/>
        </a:font>
        <a:srgbClr val="FFFFFF"/>
      </a:tcTxStyle>
      <a:tcStyle>
        <a:tcBdr>
          <a:top>
            <a:ln w="38100" cap="flat" cmpd="sng">
              <a:solidFill>
                <a:srgbClr val="FFFFFF"/>
              </a:solidFill>
              <a:prstDash val="solid"/>
              <a:round/>
              <a:headEnd type="none" w="sm" len="sm"/>
              <a:tailEnd type="none" w="sm" len="sm"/>
            </a:ln>
          </a:top>
        </a:tcBdr>
        <a:fill>
          <a:solidFill>
            <a:srgbClr val="007FA9"/>
          </a:solidFill>
        </a:fill>
      </a:tcStyle>
    </a:lastRow>
    <a:seCell>
      <a:tcTxStyle/>
      <a:tcStyle>
        <a:tcBdr/>
      </a:tcStyle>
    </a:seCell>
    <a:swCell>
      <a:tcTxStyle/>
      <a:tcStyle>
        <a:tcBdr/>
      </a:tcStyle>
    </a:swCell>
    <a:firstRow>
      <a:tcTxStyle b="on" i="off">
        <a:font>
          <a:latin typeface="Calibri"/>
          <a:ea typeface="Calibri"/>
          <a:cs typeface="Calibri"/>
        </a:font>
        <a:srgbClr val="FFFFFF"/>
      </a:tcTxStyle>
      <a:tcStyle>
        <a:tcBdr>
          <a:bottom>
            <a:ln w="38100" cap="flat" cmpd="sng">
              <a:solidFill>
                <a:srgbClr val="FFFFFF"/>
              </a:solidFill>
              <a:prstDash val="solid"/>
              <a:round/>
              <a:headEnd type="none" w="sm" len="sm"/>
              <a:tailEnd type="none" w="sm" len="sm"/>
            </a:ln>
          </a:bottom>
        </a:tcBdr>
        <a:fill>
          <a:solidFill>
            <a:srgbClr val="007FA9"/>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65"/>
    <p:restoredTop sz="94668"/>
  </p:normalViewPr>
  <p:slideViewPr>
    <p:cSldViewPr snapToGrid="0">
      <p:cViewPr>
        <p:scale>
          <a:sx n="71" d="100"/>
          <a:sy n="71" d="100"/>
        </p:scale>
        <p:origin x="2480" y="920"/>
      </p:cViewPr>
      <p:guideLst>
        <p:guide orient="horz" pos="2160"/>
        <p:guide pos="3840"/>
      </p:guideLst>
    </p:cSldViewPr>
  </p:slideViewPr>
  <p:outlineViewPr>
    <p:cViewPr>
      <p:scale>
        <a:sx n="33" d="100"/>
        <a:sy n="33" d="100"/>
      </p:scale>
      <p:origin x="0" y="-4048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14.fntdata"/><Relationship Id="rId68" Type="http://schemas.openxmlformats.org/officeDocument/2006/relationships/font" Target="fonts/font19.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4.fntdata"/><Relationship Id="rId58" Type="http://schemas.openxmlformats.org/officeDocument/2006/relationships/font" Target="fonts/font9.fntdata"/><Relationship Id="rId66" Type="http://schemas.openxmlformats.org/officeDocument/2006/relationships/font" Target="fonts/font17.fntdata"/><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font" Target="fonts/font12.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7.fntdata"/><Relationship Id="rId64" Type="http://schemas.openxmlformats.org/officeDocument/2006/relationships/font" Target="fonts/font15.fntdata"/><Relationship Id="rId69" Type="http://schemas.openxmlformats.org/officeDocument/2006/relationships/font" Target="fonts/font20.fntdata"/><Relationship Id="rId8" Type="http://schemas.openxmlformats.org/officeDocument/2006/relationships/slide" Target="slides/slide7.xml"/><Relationship Id="rId51" Type="http://schemas.openxmlformats.org/officeDocument/2006/relationships/font" Target="fonts/font2.fntdata"/><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0.fntdata"/><Relationship Id="rId67" Type="http://schemas.openxmlformats.org/officeDocument/2006/relationships/font" Target="fonts/font18.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5.fntdata"/><Relationship Id="rId62" Type="http://schemas.openxmlformats.org/officeDocument/2006/relationships/font" Target="fonts/font13.fntdata"/><Relationship Id="rId7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57" Type="http://schemas.openxmlformats.org/officeDocument/2006/relationships/font" Target="fonts/font8.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3.fntdata"/><Relationship Id="rId60" Type="http://schemas.openxmlformats.org/officeDocument/2006/relationships/font" Target="fonts/font11.fntdata"/><Relationship Id="rId65" Type="http://schemas.openxmlformats.org/officeDocument/2006/relationships/font" Target="fonts/font16.fntdata"/><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font" Target="fonts/font1.fntdata"/><Relationship Id="rId55" Type="http://schemas.openxmlformats.org/officeDocument/2006/relationships/font" Target="fonts/font6.fntdata"/><Relationship Id="rId7" Type="http://schemas.openxmlformats.org/officeDocument/2006/relationships/slide" Target="slides/slide6.xml"/><Relationship Id="rId7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169920" cy="481727"/>
          </a:xfrm>
          <a:prstGeom prst="rect">
            <a:avLst/>
          </a:prstGeom>
          <a:noFill/>
          <a:ln>
            <a:noFill/>
          </a:ln>
        </p:spPr>
        <p:txBody>
          <a:bodyPr spcFirstLastPara="1" wrap="square" lIns="96650" tIns="48325" rIns="96650" bIns="48325"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4143587" y="0"/>
            <a:ext cx="3169920" cy="481727"/>
          </a:xfrm>
          <a:prstGeom prst="rect">
            <a:avLst/>
          </a:prstGeom>
          <a:noFill/>
          <a:ln>
            <a:noFill/>
          </a:ln>
        </p:spPr>
        <p:txBody>
          <a:bodyPr spcFirstLastPara="1" wrap="square" lIns="96650" tIns="48325" rIns="96650" bIns="48325"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119475"/>
            <a:ext cx="3169920" cy="481726"/>
          </a:xfrm>
          <a:prstGeom prst="rect">
            <a:avLst/>
          </a:prstGeom>
          <a:noFill/>
          <a:ln>
            <a:noFill/>
          </a:ln>
        </p:spPr>
        <p:txBody>
          <a:bodyPr spcFirstLastPara="1" wrap="square" lIns="96650" tIns="48325" rIns="96650" bIns="48325"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4143587" y="9119475"/>
            <a:ext cx="3169920" cy="481726"/>
          </a:xfrm>
          <a:prstGeom prst="rect">
            <a:avLst/>
          </a:prstGeom>
          <a:noFill/>
          <a:ln>
            <a:noFill/>
          </a:ln>
        </p:spPr>
        <p:txBody>
          <a:bodyPr spcFirstLastPara="1" wrap="square" lIns="96650" tIns="48325" rIns="96650" bIns="48325"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1: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97" name="Google Shape;97;p1:notes"/>
          <p:cNvSpPr txBox="1">
            <a:spLocks noGrp="1"/>
          </p:cNvSpPr>
          <p:nvPr>
            <p:ph type="sldNum" idx="12"/>
          </p:nvPr>
        </p:nvSpPr>
        <p:spPr>
          <a:xfrm>
            <a:off x="4143587" y="9119475"/>
            <a:ext cx="3169920" cy="481726"/>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1625dafa4b0_2_4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1625dafa4b0_2_42: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68" name="Google Shape;168;g1625dafa4b0_2_42: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1650253e039_0_9:notes"/>
          <p:cNvSpPr txBox="1">
            <a:spLocks noGrp="1"/>
          </p:cNvSpPr>
          <p:nvPr>
            <p:ph type="body" idx="1"/>
          </p:nvPr>
        </p:nvSpPr>
        <p:spPr>
          <a:xfrm>
            <a:off x="731520" y="4620578"/>
            <a:ext cx="5852100" cy="3780600"/>
          </a:xfrm>
          <a:prstGeom prst="rect">
            <a:avLst/>
          </a:prstGeom>
          <a:noFill/>
          <a:ln>
            <a:noFill/>
          </a:ln>
        </p:spPr>
        <p:txBody>
          <a:bodyPr spcFirstLastPara="1" wrap="square" lIns="97000" tIns="48500" rIns="97000" bIns="48500" anchor="t" anchorCtr="0">
            <a:noAutofit/>
          </a:bodyPr>
          <a:lstStyle/>
          <a:p>
            <a:pPr marL="0" lvl="0" indent="0" algn="l" rtl="0">
              <a:lnSpc>
                <a:spcPct val="100000"/>
              </a:lnSpc>
              <a:spcBef>
                <a:spcPts val="0"/>
              </a:spcBef>
              <a:spcAft>
                <a:spcPts val="0"/>
              </a:spcAft>
              <a:buSzPts val="1500"/>
              <a:buNone/>
            </a:pPr>
            <a:endParaRPr/>
          </a:p>
        </p:txBody>
      </p:sp>
      <p:sp>
        <p:nvSpPr>
          <p:cNvPr id="175" name="Google Shape;175;g1650253e039_0_9:notes"/>
          <p:cNvSpPr>
            <a:spLocks noGrp="1" noRot="1" noChangeAspect="1"/>
          </p:cNvSpPr>
          <p:nvPr>
            <p:ph type="sldImg" idx="2"/>
          </p:nvPr>
        </p:nvSpPr>
        <p:spPr>
          <a:xfrm>
            <a:off x="731520" y="1200150"/>
            <a:ext cx="5852100" cy="3240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164c51ffd16_0_17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164c51ffd16_0_173: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83" name="Google Shape;183;g164c51ffd16_0_173: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164c51ffd16_0_18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164c51ffd16_0_183: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91" name="Google Shape;191;g164c51ffd16_0_183: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15bef20d2b3_0_11: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15bef20d2b3_0_11: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99" name="Google Shape;199;g15bef20d2b3_0_11: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1625dafa4b0_2_48: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1625dafa4b0_2_4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05" name="Google Shape;205;g1625dafa4b0_2_48: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1625dafa4b0_2_5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1625dafa4b0_2_54: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12" name="Google Shape;212;g1625dafa4b0_2_54: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1625dafa4b0_2_61: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9" name="Google Shape;219;g1625dafa4b0_2_61:notes"/>
          <p:cNvSpPr txBox="1">
            <a:spLocks noGrp="1"/>
          </p:cNvSpPr>
          <p:nvPr>
            <p:ph type="body" idx="1"/>
          </p:nvPr>
        </p:nvSpPr>
        <p:spPr>
          <a:xfrm>
            <a:off x="731520" y="4560570"/>
            <a:ext cx="5852100" cy="4320600"/>
          </a:xfrm>
          <a:prstGeom prst="rect">
            <a:avLst/>
          </a:prstGeom>
          <a:noFill/>
          <a:ln>
            <a:noFill/>
          </a:ln>
        </p:spPr>
        <p:txBody>
          <a:bodyPr spcFirstLastPara="1" wrap="square" lIns="97000" tIns="97000" rIns="97000" bIns="97000" anchor="t" anchorCtr="0">
            <a:noAutofit/>
          </a:bodyPr>
          <a:lstStyle/>
          <a:p>
            <a:pPr marL="0" lvl="0" indent="0" algn="l" rtl="0">
              <a:lnSpc>
                <a:spcPct val="100000"/>
              </a:lnSpc>
              <a:spcBef>
                <a:spcPts val="0"/>
              </a:spcBef>
              <a:spcAft>
                <a:spcPts val="0"/>
              </a:spcAft>
              <a:buSzPts val="12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1625dafa4b0_2_136: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6" name="Google Shape;226;g1625dafa4b0_2_136:notes"/>
          <p:cNvSpPr txBox="1">
            <a:spLocks noGrp="1"/>
          </p:cNvSpPr>
          <p:nvPr>
            <p:ph type="body" idx="1"/>
          </p:nvPr>
        </p:nvSpPr>
        <p:spPr>
          <a:xfrm>
            <a:off x="731520" y="4560570"/>
            <a:ext cx="5852100" cy="4320600"/>
          </a:xfrm>
          <a:prstGeom prst="rect">
            <a:avLst/>
          </a:prstGeom>
          <a:noFill/>
          <a:ln>
            <a:noFill/>
          </a:ln>
        </p:spPr>
        <p:txBody>
          <a:bodyPr spcFirstLastPara="1" wrap="square" lIns="97000" tIns="97000" rIns="97000" bIns="97000" anchor="t" anchorCtr="0">
            <a:noAutofit/>
          </a:bodyPr>
          <a:lstStyle/>
          <a:p>
            <a:pPr marL="0" lvl="0" indent="0" algn="l" rtl="0">
              <a:lnSpc>
                <a:spcPct val="100000"/>
              </a:lnSpc>
              <a:spcBef>
                <a:spcPts val="0"/>
              </a:spcBef>
              <a:spcAft>
                <a:spcPts val="0"/>
              </a:spcAft>
              <a:buSzPts val="12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167f9f9a1e8_0_1: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3" name="Google Shape;233;g167f9f9a1e8_0_1:notes"/>
          <p:cNvSpPr txBox="1">
            <a:spLocks noGrp="1"/>
          </p:cNvSpPr>
          <p:nvPr>
            <p:ph type="body" idx="1"/>
          </p:nvPr>
        </p:nvSpPr>
        <p:spPr>
          <a:xfrm>
            <a:off x="731520" y="4560570"/>
            <a:ext cx="5852100" cy="4320600"/>
          </a:xfrm>
          <a:prstGeom prst="rect">
            <a:avLst/>
          </a:prstGeom>
          <a:noFill/>
          <a:ln>
            <a:noFill/>
          </a:ln>
        </p:spPr>
        <p:txBody>
          <a:bodyPr spcFirstLastPara="1" wrap="square" lIns="97000" tIns="97000" rIns="97000" bIns="97000" anchor="t" anchorCtr="0">
            <a:noAutofit/>
          </a:bodyPr>
          <a:lstStyle/>
          <a:p>
            <a:pPr marL="0" lvl="0" indent="0" algn="l" rtl="0">
              <a:lnSpc>
                <a:spcPct val="100000"/>
              </a:lnSpc>
              <a:spcBef>
                <a:spcPts val="0"/>
              </a:spcBef>
              <a:spcAft>
                <a:spcPts val="0"/>
              </a:spcAft>
              <a:buSzPts val="12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164c51ffd16_0_1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164c51ffd16_0_11: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05" name="Google Shape;105;g164c51ffd16_0_11: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167f9f9a1e8_0_7: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0" name="Google Shape;240;g167f9f9a1e8_0_7:notes"/>
          <p:cNvSpPr txBox="1">
            <a:spLocks noGrp="1"/>
          </p:cNvSpPr>
          <p:nvPr>
            <p:ph type="body" idx="1"/>
          </p:nvPr>
        </p:nvSpPr>
        <p:spPr>
          <a:xfrm>
            <a:off x="731520" y="4560570"/>
            <a:ext cx="5852100" cy="4320600"/>
          </a:xfrm>
          <a:prstGeom prst="rect">
            <a:avLst/>
          </a:prstGeom>
          <a:noFill/>
          <a:ln>
            <a:noFill/>
          </a:ln>
        </p:spPr>
        <p:txBody>
          <a:bodyPr spcFirstLastPara="1" wrap="square" lIns="97000" tIns="97000" rIns="97000" bIns="97000" anchor="t" anchorCtr="0">
            <a:noAutofit/>
          </a:bodyPr>
          <a:lstStyle/>
          <a:p>
            <a:pPr marL="0" lvl="0" indent="0" algn="l" rtl="0">
              <a:lnSpc>
                <a:spcPct val="100000"/>
              </a:lnSpc>
              <a:spcBef>
                <a:spcPts val="0"/>
              </a:spcBef>
              <a:spcAft>
                <a:spcPts val="0"/>
              </a:spcAft>
              <a:buSzPts val="12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167f9f9a1e8_0_15: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7" name="Google Shape;247;g167f9f9a1e8_0_15:notes"/>
          <p:cNvSpPr txBox="1">
            <a:spLocks noGrp="1"/>
          </p:cNvSpPr>
          <p:nvPr>
            <p:ph type="body" idx="1"/>
          </p:nvPr>
        </p:nvSpPr>
        <p:spPr>
          <a:xfrm>
            <a:off x="731520" y="4560570"/>
            <a:ext cx="5852100" cy="4320600"/>
          </a:xfrm>
          <a:prstGeom prst="rect">
            <a:avLst/>
          </a:prstGeom>
          <a:noFill/>
          <a:ln>
            <a:noFill/>
          </a:ln>
        </p:spPr>
        <p:txBody>
          <a:bodyPr spcFirstLastPara="1" wrap="square" lIns="97000" tIns="97000" rIns="97000" bIns="97000" anchor="t" anchorCtr="0">
            <a:noAutofit/>
          </a:bodyPr>
          <a:lstStyle/>
          <a:p>
            <a:pPr marL="0" lvl="0" indent="0" algn="l" rtl="0">
              <a:lnSpc>
                <a:spcPct val="100000"/>
              </a:lnSpc>
              <a:spcBef>
                <a:spcPts val="0"/>
              </a:spcBef>
              <a:spcAft>
                <a:spcPts val="0"/>
              </a:spcAft>
              <a:buSzPts val="12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167f9f9a1e8_0_26: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4" name="Google Shape;254;g167f9f9a1e8_0_26:notes"/>
          <p:cNvSpPr txBox="1">
            <a:spLocks noGrp="1"/>
          </p:cNvSpPr>
          <p:nvPr>
            <p:ph type="body" idx="1"/>
          </p:nvPr>
        </p:nvSpPr>
        <p:spPr>
          <a:xfrm>
            <a:off x="731520" y="4560570"/>
            <a:ext cx="5852100" cy="4320600"/>
          </a:xfrm>
          <a:prstGeom prst="rect">
            <a:avLst/>
          </a:prstGeom>
          <a:noFill/>
          <a:ln>
            <a:noFill/>
          </a:ln>
        </p:spPr>
        <p:txBody>
          <a:bodyPr spcFirstLastPara="1" wrap="square" lIns="97000" tIns="97000" rIns="97000" bIns="97000" anchor="t" anchorCtr="0">
            <a:noAutofit/>
          </a:bodyPr>
          <a:lstStyle/>
          <a:p>
            <a:pPr marL="0" lvl="0" indent="0" algn="l" rtl="0">
              <a:lnSpc>
                <a:spcPct val="100000"/>
              </a:lnSpc>
              <a:spcBef>
                <a:spcPts val="0"/>
              </a:spcBef>
              <a:spcAft>
                <a:spcPts val="0"/>
              </a:spcAft>
              <a:buSzPts val="12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167f9f9a1e8_0_35:notes"/>
          <p:cNvSpPr txBox="1">
            <a:spLocks noGrp="1"/>
          </p:cNvSpPr>
          <p:nvPr>
            <p:ph type="body" idx="1"/>
          </p:nvPr>
        </p:nvSpPr>
        <p:spPr>
          <a:xfrm>
            <a:off x="731520" y="4620578"/>
            <a:ext cx="5852100" cy="3780600"/>
          </a:xfrm>
          <a:prstGeom prst="rect">
            <a:avLst/>
          </a:prstGeom>
          <a:noFill/>
          <a:ln>
            <a:noFill/>
          </a:ln>
        </p:spPr>
        <p:txBody>
          <a:bodyPr spcFirstLastPara="1" wrap="square" lIns="97000" tIns="48500" rIns="97000" bIns="48500" anchor="t" anchorCtr="0">
            <a:noAutofit/>
          </a:bodyPr>
          <a:lstStyle/>
          <a:p>
            <a:pPr marL="0" lvl="0" indent="0" algn="l" rtl="0">
              <a:lnSpc>
                <a:spcPct val="100000"/>
              </a:lnSpc>
              <a:spcBef>
                <a:spcPts val="0"/>
              </a:spcBef>
              <a:spcAft>
                <a:spcPts val="0"/>
              </a:spcAft>
              <a:buSzPts val="1500"/>
              <a:buNone/>
            </a:pPr>
            <a:endParaRPr/>
          </a:p>
        </p:txBody>
      </p:sp>
      <p:sp>
        <p:nvSpPr>
          <p:cNvPr id="261" name="Google Shape;261;g167f9f9a1e8_0_3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167f9f9a1e8_0_130:notes"/>
          <p:cNvSpPr txBox="1">
            <a:spLocks noGrp="1"/>
          </p:cNvSpPr>
          <p:nvPr>
            <p:ph type="body" idx="1"/>
          </p:nvPr>
        </p:nvSpPr>
        <p:spPr>
          <a:xfrm>
            <a:off x="731520" y="4620578"/>
            <a:ext cx="5852100" cy="3780600"/>
          </a:xfrm>
          <a:prstGeom prst="rect">
            <a:avLst/>
          </a:prstGeom>
          <a:noFill/>
          <a:ln>
            <a:noFill/>
          </a:ln>
        </p:spPr>
        <p:txBody>
          <a:bodyPr spcFirstLastPara="1" wrap="square" lIns="97000" tIns="48500" rIns="97000" bIns="48500" anchor="t" anchorCtr="0">
            <a:noAutofit/>
          </a:bodyPr>
          <a:lstStyle/>
          <a:p>
            <a:pPr marL="0" lvl="0" indent="0" algn="l" rtl="0">
              <a:lnSpc>
                <a:spcPct val="100000"/>
              </a:lnSpc>
              <a:spcBef>
                <a:spcPts val="0"/>
              </a:spcBef>
              <a:spcAft>
                <a:spcPts val="0"/>
              </a:spcAft>
              <a:buSzPts val="1500"/>
              <a:buNone/>
            </a:pPr>
            <a:endParaRPr/>
          </a:p>
        </p:txBody>
      </p:sp>
      <p:sp>
        <p:nvSpPr>
          <p:cNvPr id="278" name="Google Shape;278;g167f9f9a1e8_0_130:notes"/>
          <p:cNvSpPr>
            <a:spLocks noGrp="1" noRot="1" noChangeAspect="1"/>
          </p:cNvSpPr>
          <p:nvPr>
            <p:ph type="sldImg" idx="2"/>
          </p:nvPr>
        </p:nvSpPr>
        <p:spPr>
          <a:xfrm>
            <a:off x="731520" y="1200150"/>
            <a:ext cx="5852100" cy="3240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fe88f37b02_0_14: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5" name="Google Shape;285;gfe88f37b02_0_14: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286" name="Google Shape;286;gfe88f37b02_0_14: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167f9f9a1e8_1_26: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1" name="Google Shape;291;g167f9f9a1e8_1_26: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92" name="Google Shape;292;g167f9f9a1e8_1_26: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167f9f9a1e8_1_33: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 name="Google Shape;299;g167f9f9a1e8_1_33: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300" name="Google Shape;300;g167f9f9a1e8_1_33: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167f9f9a1e8_0_215:notes"/>
          <p:cNvSpPr txBox="1">
            <a:spLocks noGrp="1"/>
          </p:cNvSpPr>
          <p:nvPr>
            <p:ph type="body" idx="1"/>
          </p:nvPr>
        </p:nvSpPr>
        <p:spPr>
          <a:xfrm>
            <a:off x="731520" y="4620578"/>
            <a:ext cx="5852100" cy="3780600"/>
          </a:xfrm>
          <a:prstGeom prst="rect">
            <a:avLst/>
          </a:prstGeom>
          <a:noFill/>
          <a:ln>
            <a:noFill/>
          </a:ln>
        </p:spPr>
        <p:txBody>
          <a:bodyPr spcFirstLastPara="1" wrap="square" lIns="97000" tIns="48500" rIns="97000" bIns="48500" anchor="t" anchorCtr="0">
            <a:noAutofit/>
          </a:bodyPr>
          <a:lstStyle/>
          <a:p>
            <a:pPr marL="0" lvl="0" indent="0" algn="l" rtl="0">
              <a:lnSpc>
                <a:spcPct val="100000"/>
              </a:lnSpc>
              <a:spcBef>
                <a:spcPts val="0"/>
              </a:spcBef>
              <a:spcAft>
                <a:spcPts val="0"/>
              </a:spcAft>
              <a:buSzPts val="1500"/>
              <a:buNone/>
            </a:pPr>
            <a:endParaRPr/>
          </a:p>
        </p:txBody>
      </p:sp>
      <p:sp>
        <p:nvSpPr>
          <p:cNvPr id="307" name="Google Shape;307;g167f9f9a1e8_0_21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167f9f9a1e8_0_326:notes"/>
          <p:cNvSpPr txBox="1">
            <a:spLocks noGrp="1"/>
          </p:cNvSpPr>
          <p:nvPr>
            <p:ph type="body" idx="1"/>
          </p:nvPr>
        </p:nvSpPr>
        <p:spPr>
          <a:xfrm>
            <a:off x="731520" y="4560570"/>
            <a:ext cx="5852100" cy="4320600"/>
          </a:xfrm>
          <a:prstGeom prst="rect">
            <a:avLst/>
          </a:prstGeom>
          <a:noFill/>
          <a:ln>
            <a:noFill/>
          </a:ln>
        </p:spPr>
        <p:txBody>
          <a:bodyPr spcFirstLastPara="1" wrap="square" lIns="97000" tIns="48500" rIns="97000" bIns="48500" anchor="t" anchorCtr="0">
            <a:noAutofit/>
          </a:bodyPr>
          <a:lstStyle/>
          <a:p>
            <a:pPr marL="0" lvl="0" indent="0" algn="l" rtl="0">
              <a:lnSpc>
                <a:spcPct val="100000"/>
              </a:lnSpc>
              <a:spcBef>
                <a:spcPts val="0"/>
              </a:spcBef>
              <a:spcAft>
                <a:spcPts val="0"/>
              </a:spcAft>
              <a:buSzPts val="1500"/>
              <a:buNone/>
            </a:pPr>
            <a:endParaRPr/>
          </a:p>
        </p:txBody>
      </p:sp>
      <p:sp>
        <p:nvSpPr>
          <p:cNvPr id="334" name="Google Shape;334;g167f9f9a1e8_0_326: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164c51ffd16_0_78: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164c51ffd16_0_7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12" name="Google Shape;112;g164c51ffd16_0_78: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g1625dafa4b0_2_486: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4" name="Google Shape;344;g1625dafa4b0_2_486:notes"/>
          <p:cNvSpPr txBox="1">
            <a:spLocks noGrp="1"/>
          </p:cNvSpPr>
          <p:nvPr>
            <p:ph type="body" idx="1"/>
          </p:nvPr>
        </p:nvSpPr>
        <p:spPr>
          <a:xfrm>
            <a:off x="731520" y="4560570"/>
            <a:ext cx="5852100" cy="4320600"/>
          </a:xfrm>
          <a:prstGeom prst="rect">
            <a:avLst/>
          </a:prstGeom>
          <a:noFill/>
          <a:ln>
            <a:noFill/>
          </a:ln>
        </p:spPr>
        <p:txBody>
          <a:bodyPr spcFirstLastPara="1" wrap="square" lIns="97000" tIns="97000" rIns="97000" bIns="97000" anchor="t" anchorCtr="0">
            <a:noAutofit/>
          </a:bodyPr>
          <a:lstStyle/>
          <a:p>
            <a:pPr marL="0" lvl="0" indent="0" algn="l" rtl="0">
              <a:lnSpc>
                <a:spcPct val="100000"/>
              </a:lnSpc>
              <a:spcBef>
                <a:spcPts val="0"/>
              </a:spcBef>
              <a:spcAft>
                <a:spcPts val="0"/>
              </a:spcAft>
              <a:buSzPts val="1200"/>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167f9f9a1e8_0_496:notes"/>
          <p:cNvSpPr txBox="1">
            <a:spLocks noGrp="1"/>
          </p:cNvSpPr>
          <p:nvPr>
            <p:ph type="body" idx="1"/>
          </p:nvPr>
        </p:nvSpPr>
        <p:spPr>
          <a:xfrm>
            <a:off x="731520" y="4560570"/>
            <a:ext cx="5852100" cy="4320600"/>
          </a:xfrm>
          <a:prstGeom prst="rect">
            <a:avLst/>
          </a:prstGeom>
          <a:noFill/>
          <a:ln>
            <a:noFill/>
          </a:ln>
        </p:spPr>
        <p:txBody>
          <a:bodyPr spcFirstLastPara="1" wrap="square" lIns="97000" tIns="48500" rIns="97000" bIns="48500" anchor="t" anchorCtr="0">
            <a:noAutofit/>
          </a:bodyPr>
          <a:lstStyle/>
          <a:p>
            <a:pPr marL="0" lvl="0" indent="0" algn="l" rtl="0">
              <a:lnSpc>
                <a:spcPct val="100000"/>
              </a:lnSpc>
              <a:spcBef>
                <a:spcPts val="0"/>
              </a:spcBef>
              <a:spcAft>
                <a:spcPts val="0"/>
              </a:spcAft>
              <a:buSzPts val="1500"/>
              <a:buNone/>
            </a:pPr>
            <a:endParaRPr/>
          </a:p>
        </p:txBody>
      </p:sp>
      <p:sp>
        <p:nvSpPr>
          <p:cNvPr id="352" name="Google Shape;352;g167f9f9a1e8_0_496: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194d58b00dc_5_31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0" name="Google Shape;360;g194d58b00dc_5_313: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361" name="Google Shape;361;g194d58b00dc_5_313: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g1625dafa4b0_2_0: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7" name="Google Shape;367;g1625dafa4b0_2_0: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368" name="Google Shape;368;g1625dafa4b0_2_0: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167f9f9a1e8_1_6: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167f9f9a1e8_1_6: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457200" lvl="0" indent="-317500" algn="l" rtl="0">
              <a:spcBef>
                <a:spcPts val="0"/>
              </a:spcBef>
              <a:spcAft>
                <a:spcPts val="0"/>
              </a:spcAft>
              <a:buSzPts val="1400"/>
              <a:buChar char="●"/>
            </a:pPr>
            <a:endParaRPr/>
          </a:p>
        </p:txBody>
      </p:sp>
      <p:sp>
        <p:nvSpPr>
          <p:cNvPr id="374" name="Google Shape;374;g167f9f9a1e8_1_6: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g17f38384130_2_2: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0" name="Google Shape;380;g17f38384130_2_2: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457200" lvl="0" indent="-317500" algn="l" rtl="0">
              <a:spcBef>
                <a:spcPts val="0"/>
              </a:spcBef>
              <a:spcAft>
                <a:spcPts val="0"/>
              </a:spcAft>
              <a:buSzPts val="1400"/>
              <a:buChar char="●"/>
            </a:pPr>
            <a:endParaRPr/>
          </a:p>
        </p:txBody>
      </p:sp>
      <p:sp>
        <p:nvSpPr>
          <p:cNvPr id="381" name="Google Shape;381;g17f38384130_2_2: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g1625dafa4b0_2_3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7" name="Google Shape;387;g1625dafa4b0_2_33: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388" name="Google Shape;388;g1625dafa4b0_2_33: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17f38384130_2_1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4" name="Google Shape;394;g17f38384130_2_16: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395" name="Google Shape;395;g17f38384130_2_16: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1625dafa4b0_2_5: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1" name="Google Shape;401;g1625dafa4b0_2_5: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402" name="Google Shape;402;g1625dafa4b0_2_5: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1625dafa4b0_2_1077:notes"/>
          <p:cNvSpPr>
            <a:spLocks noGrp="1" noRot="1" noChangeAspect="1"/>
          </p:cNvSpPr>
          <p:nvPr>
            <p:ph type="sldImg" idx="2"/>
          </p:nvPr>
        </p:nvSpPr>
        <p:spPr>
          <a:xfrm>
            <a:off x="731520" y="1200150"/>
            <a:ext cx="5852100" cy="3240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7" name="Google Shape;407;g1625dafa4b0_2_1077:notes"/>
          <p:cNvSpPr txBox="1">
            <a:spLocks noGrp="1"/>
          </p:cNvSpPr>
          <p:nvPr>
            <p:ph type="body" idx="1"/>
          </p:nvPr>
        </p:nvSpPr>
        <p:spPr>
          <a:xfrm>
            <a:off x="731520" y="4620578"/>
            <a:ext cx="5852100" cy="3780600"/>
          </a:xfrm>
          <a:prstGeom prst="rect">
            <a:avLst/>
          </a:prstGeom>
          <a:noFill/>
          <a:ln>
            <a:noFill/>
          </a:ln>
        </p:spPr>
        <p:txBody>
          <a:bodyPr spcFirstLastPara="1" wrap="square" lIns="97000" tIns="48500" rIns="97000" bIns="48500" anchor="t" anchorCtr="0">
            <a:noAutofit/>
          </a:bodyPr>
          <a:lstStyle/>
          <a:p>
            <a:pPr marL="0" marR="0" lvl="0" indent="0" algn="l" rtl="0">
              <a:lnSpc>
                <a:spcPct val="100000"/>
              </a:lnSpc>
              <a:spcBef>
                <a:spcPts val="0"/>
              </a:spcBef>
              <a:spcAft>
                <a:spcPts val="0"/>
              </a:spcAft>
              <a:buClr>
                <a:schemeClr val="dk1"/>
              </a:buClr>
              <a:buSzPts val="1300"/>
              <a:buFont typeface="Calibri"/>
              <a:buNone/>
            </a:pPr>
            <a:endParaRPr/>
          </a:p>
        </p:txBody>
      </p:sp>
      <p:sp>
        <p:nvSpPr>
          <p:cNvPr id="408" name="Google Shape;408;g1625dafa4b0_2_1077:notes"/>
          <p:cNvSpPr txBox="1">
            <a:spLocks noGrp="1"/>
          </p:cNvSpPr>
          <p:nvPr>
            <p:ph type="sldNum" idx="12"/>
          </p:nvPr>
        </p:nvSpPr>
        <p:spPr>
          <a:xfrm>
            <a:off x="4143587" y="9119474"/>
            <a:ext cx="3169800" cy="481500"/>
          </a:xfrm>
          <a:prstGeom prst="rect">
            <a:avLst/>
          </a:prstGeom>
          <a:noFill/>
          <a:ln>
            <a:noFill/>
          </a:ln>
        </p:spPr>
        <p:txBody>
          <a:bodyPr spcFirstLastPara="1" wrap="square" lIns="97000" tIns="48500" rIns="97000" bIns="48500" anchor="b" anchorCtr="0">
            <a:noAutofit/>
          </a:bodyPr>
          <a:lstStyle/>
          <a:p>
            <a:pPr marL="0" lvl="0" indent="0" algn="r" rtl="0">
              <a:spcBef>
                <a:spcPts val="0"/>
              </a:spcBef>
              <a:spcAft>
                <a:spcPts val="0"/>
              </a:spcAft>
              <a:buNone/>
            </a:pPr>
            <a:fld id="{00000000-1234-1234-1234-123412341234}" type="slidenum">
              <a:rPr lang="en-US"/>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164c51ffd16_0_2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164c51ffd16_0_2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18" name="Google Shape;118;g164c51ffd16_0_20: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1625dafa4b0_2_113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5" name="Google Shape;415;g1625dafa4b0_2_1133:notes"/>
          <p:cNvSpPr txBox="1">
            <a:spLocks noGrp="1"/>
          </p:cNvSpPr>
          <p:nvPr>
            <p:ph type="body" idx="1"/>
          </p:nvPr>
        </p:nvSpPr>
        <p:spPr>
          <a:xfrm>
            <a:off x="731520" y="4620578"/>
            <a:ext cx="5852100" cy="3780600"/>
          </a:xfrm>
          <a:prstGeom prst="rect">
            <a:avLst/>
          </a:prstGeom>
          <a:noFill/>
          <a:ln>
            <a:noFill/>
          </a:ln>
        </p:spPr>
        <p:txBody>
          <a:bodyPr spcFirstLastPara="1" wrap="square" lIns="97000" tIns="48500" rIns="97000" bIns="48500" anchor="t" anchorCtr="0">
            <a:noAutofit/>
          </a:bodyPr>
          <a:lstStyle/>
          <a:p>
            <a:pPr marL="0" lvl="0" indent="0" algn="l" rtl="0">
              <a:spcBef>
                <a:spcPts val="0"/>
              </a:spcBef>
              <a:spcAft>
                <a:spcPts val="0"/>
              </a:spcAft>
              <a:buNone/>
            </a:pPr>
            <a:endParaRPr/>
          </a:p>
        </p:txBody>
      </p:sp>
      <p:sp>
        <p:nvSpPr>
          <p:cNvPr id="416" name="Google Shape;416;g1625dafa4b0_2_1133:notes"/>
          <p:cNvSpPr txBox="1">
            <a:spLocks noGrp="1"/>
          </p:cNvSpPr>
          <p:nvPr>
            <p:ph type="sldNum" idx="12"/>
          </p:nvPr>
        </p:nvSpPr>
        <p:spPr>
          <a:xfrm>
            <a:off x="4143587" y="9119474"/>
            <a:ext cx="3169800" cy="481500"/>
          </a:xfrm>
          <a:prstGeom prst="rect">
            <a:avLst/>
          </a:prstGeom>
          <a:noFill/>
          <a:ln>
            <a:noFill/>
          </a:ln>
        </p:spPr>
        <p:txBody>
          <a:bodyPr spcFirstLastPara="1" wrap="square" lIns="97000" tIns="48500" rIns="97000" bIns="48500" anchor="b" anchorCtr="0">
            <a:noAutofit/>
          </a:bodyPr>
          <a:lstStyle/>
          <a:p>
            <a:pPr marL="0" lvl="0" indent="0" algn="r" rtl="0">
              <a:spcBef>
                <a:spcPts val="0"/>
              </a:spcBef>
              <a:spcAft>
                <a:spcPts val="0"/>
              </a:spcAft>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1625dafa4b0_2_555: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5" name="Google Shape;425;g1625dafa4b0_2_555:notes"/>
          <p:cNvSpPr txBox="1">
            <a:spLocks noGrp="1"/>
          </p:cNvSpPr>
          <p:nvPr>
            <p:ph type="body" idx="1"/>
          </p:nvPr>
        </p:nvSpPr>
        <p:spPr>
          <a:xfrm>
            <a:off x="731520" y="4560570"/>
            <a:ext cx="5852100" cy="4320600"/>
          </a:xfrm>
          <a:prstGeom prst="rect">
            <a:avLst/>
          </a:prstGeom>
          <a:noFill/>
          <a:ln>
            <a:noFill/>
          </a:ln>
        </p:spPr>
        <p:txBody>
          <a:bodyPr spcFirstLastPara="1" wrap="square" lIns="97000" tIns="97000" rIns="97000" bIns="97000" anchor="t" anchorCtr="0">
            <a:noAutofit/>
          </a:bodyPr>
          <a:lstStyle/>
          <a:p>
            <a:pPr marL="0" lvl="0" indent="0" algn="l" rtl="0">
              <a:lnSpc>
                <a:spcPct val="100000"/>
              </a:lnSpc>
              <a:spcBef>
                <a:spcPts val="0"/>
              </a:spcBef>
              <a:spcAft>
                <a:spcPts val="0"/>
              </a:spcAft>
              <a:buSzPts val="1200"/>
              <a:buNone/>
            </a:pPr>
            <a:r>
              <a:rPr lang="en-US"/>
              <a:t>Some resources alluded to earlier in the presentation are listed here</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g19efbddf2f8_0_6: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3" name="Google Shape;433;g19efbddf2f8_0_6:notes"/>
          <p:cNvSpPr txBox="1">
            <a:spLocks noGrp="1"/>
          </p:cNvSpPr>
          <p:nvPr>
            <p:ph type="body" idx="1"/>
          </p:nvPr>
        </p:nvSpPr>
        <p:spPr>
          <a:xfrm>
            <a:off x="731520" y="4560570"/>
            <a:ext cx="5852100" cy="4320600"/>
          </a:xfrm>
          <a:prstGeom prst="rect">
            <a:avLst/>
          </a:prstGeom>
          <a:noFill/>
          <a:ln>
            <a:noFill/>
          </a:ln>
        </p:spPr>
        <p:txBody>
          <a:bodyPr spcFirstLastPara="1" wrap="square" lIns="97000" tIns="97000" rIns="97000" bIns="97000" anchor="t" anchorCtr="0">
            <a:noAutofit/>
          </a:bodyPr>
          <a:lstStyle/>
          <a:p>
            <a:pPr marL="0" lvl="0" indent="0" algn="l" rtl="0">
              <a:lnSpc>
                <a:spcPct val="100000"/>
              </a:lnSpc>
              <a:spcBef>
                <a:spcPts val="0"/>
              </a:spcBef>
              <a:spcAft>
                <a:spcPts val="0"/>
              </a:spcAft>
              <a:buSzPts val="1200"/>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g1625dafa4b0_2_20: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2" name="Google Shape;442;g1625dafa4b0_2_20: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443" name="Google Shape;443;g1625dafa4b0_2_20: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g19efbddf2f8_1_0: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8" name="Google Shape;448;g19efbddf2f8_1_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449" name="Google Shape;449;g19efbddf2f8_1_0: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g1625dafa4b0_2_1190:notes"/>
          <p:cNvSpPr>
            <a:spLocks noGrp="1" noRot="1" noChangeAspect="1"/>
          </p:cNvSpPr>
          <p:nvPr>
            <p:ph type="sldImg" idx="2"/>
          </p:nvPr>
        </p:nvSpPr>
        <p:spPr>
          <a:xfrm>
            <a:off x="731520" y="1200150"/>
            <a:ext cx="5852100" cy="3240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5" name="Google Shape;455;g1625dafa4b0_2_1190:notes"/>
          <p:cNvSpPr txBox="1">
            <a:spLocks noGrp="1"/>
          </p:cNvSpPr>
          <p:nvPr>
            <p:ph type="body" idx="1"/>
          </p:nvPr>
        </p:nvSpPr>
        <p:spPr>
          <a:xfrm>
            <a:off x="731520" y="4620578"/>
            <a:ext cx="5852100" cy="3780600"/>
          </a:xfrm>
          <a:prstGeom prst="rect">
            <a:avLst/>
          </a:prstGeom>
          <a:noFill/>
          <a:ln>
            <a:noFill/>
          </a:ln>
        </p:spPr>
        <p:txBody>
          <a:bodyPr spcFirstLastPara="1" wrap="square" lIns="97000" tIns="48500" rIns="97000" bIns="48500" anchor="t" anchorCtr="0">
            <a:noAutofit/>
          </a:bodyPr>
          <a:lstStyle/>
          <a:p>
            <a:pPr marL="0" lvl="0" indent="0" algn="l" rtl="0">
              <a:spcBef>
                <a:spcPts val="0"/>
              </a:spcBef>
              <a:spcAft>
                <a:spcPts val="0"/>
              </a:spcAft>
              <a:buClr>
                <a:schemeClr val="dk1"/>
              </a:buClr>
              <a:buSzPts val="1300"/>
              <a:buFont typeface="Arial"/>
              <a:buNone/>
            </a:pPr>
            <a:endParaRPr/>
          </a:p>
        </p:txBody>
      </p:sp>
      <p:sp>
        <p:nvSpPr>
          <p:cNvPr id="456" name="Google Shape;456;g1625dafa4b0_2_1190:notes"/>
          <p:cNvSpPr txBox="1">
            <a:spLocks noGrp="1"/>
          </p:cNvSpPr>
          <p:nvPr>
            <p:ph type="sldNum" idx="12"/>
          </p:nvPr>
        </p:nvSpPr>
        <p:spPr>
          <a:xfrm>
            <a:off x="4143587" y="9119474"/>
            <a:ext cx="3169800" cy="481500"/>
          </a:xfrm>
          <a:prstGeom prst="rect">
            <a:avLst/>
          </a:prstGeom>
          <a:noFill/>
          <a:ln>
            <a:noFill/>
          </a:ln>
        </p:spPr>
        <p:txBody>
          <a:bodyPr spcFirstLastPara="1" wrap="square" lIns="97000" tIns="48500" rIns="97000" bIns="48500" anchor="b" anchorCtr="0">
            <a:noAutofit/>
          </a:bodyPr>
          <a:lstStyle/>
          <a:p>
            <a:pPr marL="0" marR="0" lvl="0" indent="0" algn="r" rtl="0">
              <a:lnSpc>
                <a:spcPct val="100000"/>
              </a:lnSpc>
              <a:spcBef>
                <a:spcPts val="0"/>
              </a:spcBef>
              <a:spcAft>
                <a:spcPts val="0"/>
              </a:spcAft>
              <a:buClr>
                <a:srgbClr val="000000"/>
              </a:buClr>
              <a:buSzPts val="1300"/>
              <a:buFont typeface="Calibri"/>
              <a:buNone/>
            </a:pPr>
            <a:fld id="{00000000-1234-1234-1234-123412341234}" type="slidenum">
              <a:rPr lang="en-US" sz="1300" b="0" i="0" u="none" strike="noStrike" cap="none">
                <a:solidFill>
                  <a:srgbClr val="000000"/>
                </a:solidFill>
                <a:latin typeface="Calibri"/>
                <a:ea typeface="Calibri"/>
                <a:cs typeface="Calibri"/>
                <a:sym typeface="Calibri"/>
              </a:rPr>
              <a:t>45</a:t>
            </a:fld>
            <a:endParaRPr sz="13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g10ff65adf57_0_67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2" name="Google Shape;462;g10ff65adf57_0_678: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463" name="Google Shape;463;g10ff65adf57_0_678: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g194d58b00dc_5_320: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0" name="Google Shape;470;g194d58b00dc_5_32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471" name="Google Shape;471;g194d58b00dc_5_320: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47</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196fb087e88_0_1: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196fb087e88_0_1: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31" name="Google Shape;131;g196fb087e88_0_1: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164c51ffd16_0_4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64c51ffd16_0_47: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38" name="Google Shape;138;g164c51ffd16_0_47: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164c51ffd16_0_6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164c51ffd16_0_6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46" name="Google Shape;146;g164c51ffd16_0_68: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15bef20d2b3_0_6: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15bef20d2b3_0_6: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54" name="Google Shape;154;g15bef20d2b3_0_6: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15bef20d2b3_0_1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15bef20d2b3_0_16: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60" name="Google Shape;160;g15bef20d2b3_0_16: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22"/>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2"/>
          <p:cNvSpPr txBox="1">
            <a:spLocks noGrp="1"/>
          </p:cNvSpPr>
          <p:nvPr>
            <p:ph type="body" idx="1"/>
          </p:nvPr>
        </p:nvSpPr>
        <p:spPr>
          <a:xfrm>
            <a:off x="1143000" y="2057400"/>
            <a:ext cx="9872871" cy="4038600"/>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
        <p:nvSpPr>
          <p:cNvPr id="20" name="Google Shape;20;p22"/>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2"/>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2"/>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
        <p:nvSpPr>
          <p:cNvPr id="23" name="Google Shape;23;p22"/>
          <p:cNvSpPr/>
          <p:nvPr/>
        </p:nvSpPr>
        <p:spPr>
          <a:xfrm>
            <a:off x="0" y="6128028"/>
            <a:ext cx="12192000" cy="726141"/>
          </a:xfrm>
          <a:prstGeom prst="rect">
            <a:avLst/>
          </a:prstGeom>
          <a:solidFill>
            <a:srgbClr val="20558A"/>
          </a:solidFill>
          <a:ln w="19050" cap="flat" cmpd="sng">
            <a:solidFill>
              <a:srgbClr val="20455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orbel"/>
              <a:ea typeface="Corbel"/>
              <a:cs typeface="Corbel"/>
              <a:sym typeface="Corbel"/>
            </a:endParaRPr>
          </a:p>
        </p:txBody>
      </p:sp>
      <p:pic>
        <p:nvPicPr>
          <p:cNvPr id="24" name="Google Shape;24;p22" descr="Logo for the Network of the National Library of Medicine"/>
          <p:cNvPicPr preferRelativeResize="0"/>
          <p:nvPr/>
        </p:nvPicPr>
        <p:blipFill rotWithShape="1">
          <a:blip r:embed="rId2">
            <a:alphaModFix/>
          </a:blip>
          <a:srcRect/>
          <a:stretch/>
        </p:blipFill>
        <p:spPr>
          <a:xfrm>
            <a:off x="225939" y="6238632"/>
            <a:ext cx="3590518" cy="57607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3"/>
        <p:cNvGrpSpPr/>
        <p:nvPr/>
      </p:nvGrpSpPr>
      <p:grpSpPr>
        <a:xfrm>
          <a:off x="0" y="0"/>
          <a:ext cx="0" cy="0"/>
          <a:chOff x="0" y="0"/>
          <a:chExt cx="0" cy="0"/>
        </a:xfrm>
      </p:grpSpPr>
      <p:sp>
        <p:nvSpPr>
          <p:cNvPr id="74" name="Google Shape;74;p31"/>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31"/>
          <p:cNvSpPr txBox="1">
            <a:spLocks noGrp="1"/>
          </p:cNvSpPr>
          <p:nvPr>
            <p:ph type="body" idx="1"/>
          </p:nvPr>
        </p:nvSpPr>
        <p:spPr>
          <a:xfrm rot="5400000">
            <a:off x="4060136" y="-859735"/>
            <a:ext cx="4038600" cy="9872871"/>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
        <p:nvSpPr>
          <p:cNvPr id="76" name="Google Shape;76;p31"/>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31"/>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2"/>
          <p:cNvSpPr txBox="1">
            <a:spLocks noGrp="1"/>
          </p:cNvSpPr>
          <p:nvPr>
            <p:ph type="title"/>
          </p:nvPr>
        </p:nvSpPr>
        <p:spPr>
          <a:xfrm rot="5400000">
            <a:off x="7181850" y="2305050"/>
            <a:ext cx="5410200" cy="2324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32"/>
          <p:cNvSpPr txBox="1">
            <a:spLocks noGrp="1"/>
          </p:cNvSpPr>
          <p:nvPr>
            <p:ph type="body" idx="1"/>
          </p:nvPr>
        </p:nvSpPr>
        <p:spPr>
          <a:xfrm rot="5400000">
            <a:off x="2152650" y="-247650"/>
            <a:ext cx="5410200" cy="7429500"/>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
        <p:nvSpPr>
          <p:cNvPr id="81" name="Google Shape;81;p32"/>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32"/>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rgbClr val="FFFFFF"/>
        </a:solidFill>
        <a:effectLst/>
      </p:bgPr>
    </p:bg>
    <p:spTree>
      <p:nvGrpSpPr>
        <p:cNvPr id="1" name="Shape 83"/>
        <p:cNvGrpSpPr/>
        <p:nvPr/>
      </p:nvGrpSpPr>
      <p:grpSpPr>
        <a:xfrm>
          <a:off x="0" y="0"/>
          <a:ext cx="0" cy="0"/>
          <a:chOff x="0" y="0"/>
          <a:chExt cx="0" cy="0"/>
        </a:xfrm>
      </p:grpSpPr>
      <p:sp>
        <p:nvSpPr>
          <p:cNvPr id="84" name="Google Shape;84;g1625dafa4b0_2_131"/>
          <p:cNvSpPr txBox="1">
            <a:spLocks noGrp="1"/>
          </p:cNvSpPr>
          <p:nvPr>
            <p:ph type="title"/>
          </p:nvPr>
        </p:nvSpPr>
        <p:spPr>
          <a:xfrm>
            <a:off x="415600" y="421233"/>
            <a:ext cx="11360700" cy="1108500"/>
          </a:xfrm>
          <a:prstGeom prst="rect">
            <a:avLst/>
          </a:prstGeom>
          <a:noFill/>
          <a:ln>
            <a:noFill/>
          </a:ln>
        </p:spPr>
        <p:txBody>
          <a:bodyPr spcFirstLastPara="1" wrap="square" lIns="0" tIns="0" rIns="0" bIns="0" anchor="b" anchorCtr="0">
            <a:noAutofit/>
          </a:bodyPr>
          <a:lstStyle>
            <a:lvl1pPr lvl="0" algn="l" rtl="0">
              <a:lnSpc>
                <a:spcPct val="85000"/>
              </a:lnSpc>
              <a:spcBef>
                <a:spcPts val="0"/>
              </a:spcBef>
              <a:spcAft>
                <a:spcPts val="0"/>
              </a:spcAft>
              <a:buSzPts val="3200"/>
              <a:buNone/>
              <a:defRPr/>
            </a:lvl1pPr>
            <a:lvl2pPr lvl="1" algn="l" rtl="0">
              <a:lnSpc>
                <a:spcPct val="100000"/>
              </a:lnSpc>
              <a:spcBef>
                <a:spcPts val="0"/>
              </a:spcBef>
              <a:spcAft>
                <a:spcPts val="0"/>
              </a:spcAft>
              <a:buSzPts val="1900"/>
              <a:buNone/>
              <a:defRPr/>
            </a:lvl2pPr>
            <a:lvl3pPr lvl="2" algn="l" rtl="0">
              <a:lnSpc>
                <a:spcPct val="100000"/>
              </a:lnSpc>
              <a:spcBef>
                <a:spcPts val="0"/>
              </a:spcBef>
              <a:spcAft>
                <a:spcPts val="0"/>
              </a:spcAft>
              <a:buSzPts val="1900"/>
              <a:buNone/>
              <a:defRPr/>
            </a:lvl3pPr>
            <a:lvl4pPr lvl="3" algn="l" rtl="0">
              <a:lnSpc>
                <a:spcPct val="100000"/>
              </a:lnSpc>
              <a:spcBef>
                <a:spcPts val="0"/>
              </a:spcBef>
              <a:spcAft>
                <a:spcPts val="0"/>
              </a:spcAft>
              <a:buSzPts val="1900"/>
              <a:buNone/>
              <a:defRPr/>
            </a:lvl4pPr>
            <a:lvl5pPr lvl="4" algn="l" rtl="0">
              <a:lnSpc>
                <a:spcPct val="100000"/>
              </a:lnSpc>
              <a:spcBef>
                <a:spcPts val="0"/>
              </a:spcBef>
              <a:spcAft>
                <a:spcPts val="0"/>
              </a:spcAft>
              <a:buSzPts val="1900"/>
              <a:buNone/>
              <a:defRPr/>
            </a:lvl5pPr>
            <a:lvl6pPr lvl="5" algn="l" rtl="0">
              <a:lnSpc>
                <a:spcPct val="100000"/>
              </a:lnSpc>
              <a:spcBef>
                <a:spcPts val="0"/>
              </a:spcBef>
              <a:spcAft>
                <a:spcPts val="0"/>
              </a:spcAft>
              <a:buSzPts val="1900"/>
              <a:buNone/>
              <a:defRPr/>
            </a:lvl6pPr>
            <a:lvl7pPr lvl="6" algn="l" rtl="0">
              <a:lnSpc>
                <a:spcPct val="100000"/>
              </a:lnSpc>
              <a:spcBef>
                <a:spcPts val="0"/>
              </a:spcBef>
              <a:spcAft>
                <a:spcPts val="0"/>
              </a:spcAft>
              <a:buSzPts val="1900"/>
              <a:buNone/>
              <a:defRPr/>
            </a:lvl7pPr>
            <a:lvl8pPr lvl="7" algn="l" rtl="0">
              <a:lnSpc>
                <a:spcPct val="100000"/>
              </a:lnSpc>
              <a:spcBef>
                <a:spcPts val="0"/>
              </a:spcBef>
              <a:spcAft>
                <a:spcPts val="0"/>
              </a:spcAft>
              <a:buSzPts val="1900"/>
              <a:buNone/>
              <a:defRPr/>
            </a:lvl8pPr>
            <a:lvl9pPr lvl="8" algn="l" rtl="0">
              <a:lnSpc>
                <a:spcPct val="100000"/>
              </a:lnSpc>
              <a:spcBef>
                <a:spcPts val="0"/>
              </a:spcBef>
              <a:spcAft>
                <a:spcPts val="0"/>
              </a:spcAft>
              <a:buSzPts val="1900"/>
              <a:buNone/>
              <a:defRPr/>
            </a:lvl9pPr>
          </a:lstStyle>
          <a:p>
            <a:endParaRPr/>
          </a:p>
        </p:txBody>
      </p:sp>
      <p:sp>
        <p:nvSpPr>
          <p:cNvPr id="85" name="Google Shape;85;g1625dafa4b0_2_131"/>
          <p:cNvSpPr txBox="1">
            <a:spLocks noGrp="1"/>
          </p:cNvSpPr>
          <p:nvPr>
            <p:ph type="body" idx="1"/>
          </p:nvPr>
        </p:nvSpPr>
        <p:spPr>
          <a:xfrm>
            <a:off x="415600" y="1633633"/>
            <a:ext cx="11360700" cy="4472100"/>
          </a:xfrm>
          <a:prstGeom prst="rect">
            <a:avLst/>
          </a:prstGeom>
          <a:noFill/>
          <a:ln>
            <a:noFill/>
          </a:ln>
        </p:spPr>
        <p:txBody>
          <a:bodyPr spcFirstLastPara="1" wrap="square" lIns="0" tIns="0" rIns="0" bIns="0" anchor="t" anchorCtr="0">
            <a:noAutofit/>
          </a:bodyPr>
          <a:lstStyle>
            <a:lvl1pPr marL="457200" lvl="0" indent="-361950" algn="l" rtl="0">
              <a:lnSpc>
                <a:spcPct val="100000"/>
              </a:lnSpc>
              <a:spcBef>
                <a:spcPts val="1100"/>
              </a:spcBef>
              <a:spcAft>
                <a:spcPts val="0"/>
              </a:spcAft>
              <a:buSzPts val="2100"/>
              <a:buChar char="•"/>
              <a:defRPr/>
            </a:lvl1pPr>
            <a:lvl2pPr marL="914400" lvl="1" indent="-349250" algn="l" rtl="0">
              <a:lnSpc>
                <a:spcPct val="100000"/>
              </a:lnSpc>
              <a:spcBef>
                <a:spcPts val="1100"/>
              </a:spcBef>
              <a:spcAft>
                <a:spcPts val="0"/>
              </a:spcAft>
              <a:buSzPts val="1900"/>
              <a:buChar char="–"/>
              <a:defRPr/>
            </a:lvl2pPr>
            <a:lvl3pPr marL="1371600" lvl="2" indent="-330200" algn="l" rtl="0">
              <a:lnSpc>
                <a:spcPct val="100000"/>
              </a:lnSpc>
              <a:spcBef>
                <a:spcPts val="1100"/>
              </a:spcBef>
              <a:spcAft>
                <a:spcPts val="0"/>
              </a:spcAft>
              <a:buSzPts val="1600"/>
              <a:buChar char="•"/>
              <a:defRPr/>
            </a:lvl3pPr>
            <a:lvl4pPr marL="1828800" lvl="3" indent="-330200" algn="l" rtl="0">
              <a:lnSpc>
                <a:spcPct val="100000"/>
              </a:lnSpc>
              <a:spcBef>
                <a:spcPts val="1100"/>
              </a:spcBef>
              <a:spcAft>
                <a:spcPts val="0"/>
              </a:spcAft>
              <a:buSzPts val="1600"/>
              <a:buChar char="–"/>
              <a:defRPr/>
            </a:lvl4pPr>
            <a:lvl5pPr marL="2286000" lvl="4" indent="-330200" algn="l" rtl="0">
              <a:lnSpc>
                <a:spcPct val="100000"/>
              </a:lnSpc>
              <a:spcBef>
                <a:spcPts val="1100"/>
              </a:spcBef>
              <a:spcAft>
                <a:spcPts val="0"/>
              </a:spcAft>
              <a:buSzPts val="1600"/>
              <a:buChar char="•"/>
              <a:defRPr/>
            </a:lvl5pPr>
            <a:lvl6pPr marL="2743200" lvl="5" indent="-355600" algn="l" rtl="0">
              <a:lnSpc>
                <a:spcPct val="100000"/>
              </a:lnSpc>
              <a:spcBef>
                <a:spcPts val="400"/>
              </a:spcBef>
              <a:spcAft>
                <a:spcPts val="0"/>
              </a:spcAft>
              <a:buSzPts val="2000"/>
              <a:buChar char="•"/>
              <a:defRPr/>
            </a:lvl6pPr>
            <a:lvl7pPr marL="3200400" lvl="6" indent="-355600" algn="l" rtl="0">
              <a:lnSpc>
                <a:spcPct val="100000"/>
              </a:lnSpc>
              <a:spcBef>
                <a:spcPts val="400"/>
              </a:spcBef>
              <a:spcAft>
                <a:spcPts val="0"/>
              </a:spcAft>
              <a:buSzPts val="2000"/>
              <a:buChar char="•"/>
              <a:defRPr/>
            </a:lvl7pPr>
            <a:lvl8pPr marL="3657600" lvl="7" indent="-355600" algn="l" rtl="0">
              <a:lnSpc>
                <a:spcPct val="100000"/>
              </a:lnSpc>
              <a:spcBef>
                <a:spcPts val="400"/>
              </a:spcBef>
              <a:spcAft>
                <a:spcPts val="0"/>
              </a:spcAft>
              <a:buSzPts val="2000"/>
              <a:buChar char="•"/>
              <a:defRPr/>
            </a:lvl8pPr>
            <a:lvl9pPr marL="4114800" lvl="8" indent="-355600" algn="l" rtl="0">
              <a:lnSpc>
                <a:spcPct val="100000"/>
              </a:lnSpc>
              <a:spcBef>
                <a:spcPts val="400"/>
              </a:spcBef>
              <a:spcAft>
                <a:spcPts val="0"/>
              </a:spcAft>
              <a:buSzPts val="2000"/>
              <a:buChar char="•"/>
              <a:defRPr/>
            </a:lvl9pPr>
          </a:lstStyle>
          <a:p>
            <a:endParaRPr/>
          </a:p>
        </p:txBody>
      </p:sp>
      <p:sp>
        <p:nvSpPr>
          <p:cNvPr id="86" name="Google Shape;86;g1625dafa4b0_2_131"/>
          <p:cNvSpPr txBox="1">
            <a:spLocks noGrp="1"/>
          </p:cNvSpPr>
          <p:nvPr>
            <p:ph type="sldNum" idx="12"/>
          </p:nvPr>
        </p:nvSpPr>
        <p:spPr>
          <a:xfrm>
            <a:off x="11296600" y="6272000"/>
            <a:ext cx="731700" cy="169200"/>
          </a:xfrm>
          <a:prstGeom prst="rect">
            <a:avLst/>
          </a:prstGeom>
          <a:noFill/>
          <a:ln>
            <a:noFill/>
          </a:ln>
        </p:spPr>
        <p:txBody>
          <a:bodyPr spcFirstLastPara="1" wrap="square" lIns="0" tIns="0" rIns="0" bIns="0" anchor="ctr" anchorCtr="0">
            <a:spAutoFit/>
          </a:bodyPr>
          <a:lstStyle>
            <a:lvl1pPr marL="0" marR="0" lvl="0"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87" name="Google Shape;87;g1625dafa4b0_2_131"/>
          <p:cNvSpPr txBox="1">
            <a:spLocks noGrp="1"/>
          </p:cNvSpPr>
          <p:nvPr>
            <p:ph type="sldNum" idx="2"/>
          </p:nvPr>
        </p:nvSpPr>
        <p:spPr>
          <a:xfrm>
            <a:off x="609600" y="6457701"/>
            <a:ext cx="339600" cy="169200"/>
          </a:xfrm>
          <a:prstGeom prst="rect">
            <a:avLst/>
          </a:prstGeom>
          <a:noFill/>
          <a:ln>
            <a:noFill/>
          </a:ln>
        </p:spPr>
        <p:txBody>
          <a:bodyPr spcFirstLastPara="1" wrap="square" lIns="0" tIns="0" rIns="0" bIns="0" anchor="ctr" anchorCtr="0">
            <a:spAutoFit/>
          </a:bodyPr>
          <a:lstStyle>
            <a:lvl1pPr marL="0" marR="0" lvl="0"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wo Content 1">
  <p:cSld name="Two Content">
    <p:spTree>
      <p:nvGrpSpPr>
        <p:cNvPr id="1" name="Shape 88"/>
        <p:cNvGrpSpPr/>
        <p:nvPr/>
      </p:nvGrpSpPr>
      <p:grpSpPr>
        <a:xfrm>
          <a:off x="0" y="0"/>
          <a:ext cx="0" cy="0"/>
          <a:chOff x="0" y="0"/>
          <a:chExt cx="0" cy="0"/>
        </a:xfrm>
      </p:grpSpPr>
      <p:sp>
        <p:nvSpPr>
          <p:cNvPr id="89" name="Google Shape;89;g167f9f9a1e8_0_409"/>
          <p:cNvSpPr txBox="1">
            <a:spLocks noGrp="1"/>
          </p:cNvSpPr>
          <p:nvPr>
            <p:ph type="body" idx="1"/>
          </p:nvPr>
        </p:nvSpPr>
        <p:spPr>
          <a:xfrm>
            <a:off x="609600" y="1780032"/>
            <a:ext cx="5181600" cy="4036500"/>
          </a:xfrm>
          <a:prstGeom prst="rect">
            <a:avLst/>
          </a:prstGeom>
          <a:noFill/>
          <a:ln>
            <a:noFill/>
          </a:ln>
        </p:spPr>
        <p:txBody>
          <a:bodyPr spcFirstLastPara="1" wrap="square" lIns="0" tIns="0" rIns="0" bIns="0" anchor="t" anchorCtr="0">
            <a:noAutofit/>
          </a:bodyPr>
          <a:lstStyle>
            <a:lvl1pPr marL="457200" lvl="0" indent="-361950" algn="l" rtl="0">
              <a:lnSpc>
                <a:spcPct val="100000"/>
              </a:lnSpc>
              <a:spcBef>
                <a:spcPts val="1100"/>
              </a:spcBef>
              <a:spcAft>
                <a:spcPts val="0"/>
              </a:spcAft>
              <a:buSzPts val="2100"/>
              <a:buChar char="•"/>
              <a:defRPr/>
            </a:lvl1pPr>
            <a:lvl2pPr marL="914400" lvl="1" indent="-349250" algn="l" rtl="0">
              <a:lnSpc>
                <a:spcPct val="100000"/>
              </a:lnSpc>
              <a:spcBef>
                <a:spcPts val="1100"/>
              </a:spcBef>
              <a:spcAft>
                <a:spcPts val="0"/>
              </a:spcAft>
              <a:buSzPts val="1900"/>
              <a:buChar char="–"/>
              <a:defRPr/>
            </a:lvl2pPr>
            <a:lvl3pPr marL="1371600" lvl="2" indent="-330200" algn="l" rtl="0">
              <a:lnSpc>
                <a:spcPct val="100000"/>
              </a:lnSpc>
              <a:spcBef>
                <a:spcPts val="1100"/>
              </a:spcBef>
              <a:spcAft>
                <a:spcPts val="0"/>
              </a:spcAft>
              <a:buSzPts val="1600"/>
              <a:buChar char="•"/>
              <a:defRPr/>
            </a:lvl3pPr>
            <a:lvl4pPr marL="1828800" lvl="3" indent="-330200" algn="l" rtl="0">
              <a:lnSpc>
                <a:spcPct val="100000"/>
              </a:lnSpc>
              <a:spcBef>
                <a:spcPts val="1100"/>
              </a:spcBef>
              <a:spcAft>
                <a:spcPts val="0"/>
              </a:spcAft>
              <a:buSzPts val="1600"/>
              <a:buChar char="–"/>
              <a:defRPr/>
            </a:lvl4pPr>
            <a:lvl5pPr marL="2286000" lvl="4" indent="-330200" algn="l" rtl="0">
              <a:lnSpc>
                <a:spcPct val="100000"/>
              </a:lnSpc>
              <a:spcBef>
                <a:spcPts val="1100"/>
              </a:spcBef>
              <a:spcAft>
                <a:spcPts val="0"/>
              </a:spcAft>
              <a:buSzPts val="1600"/>
              <a:buChar char="•"/>
              <a:defRPr/>
            </a:lvl5pPr>
            <a:lvl6pPr marL="2743200" lvl="5" indent="-381000" algn="l" rtl="0">
              <a:lnSpc>
                <a:spcPct val="100000"/>
              </a:lnSpc>
              <a:spcBef>
                <a:spcPts val="500"/>
              </a:spcBef>
              <a:spcAft>
                <a:spcPts val="0"/>
              </a:spcAft>
              <a:buClr>
                <a:schemeClr val="dk1"/>
              </a:buClr>
              <a:buSzPts val="2400"/>
              <a:buChar char="•"/>
              <a:defRPr/>
            </a:lvl6pPr>
            <a:lvl7pPr marL="3200400" lvl="6" indent="-381000" algn="l" rtl="0">
              <a:lnSpc>
                <a:spcPct val="100000"/>
              </a:lnSpc>
              <a:spcBef>
                <a:spcPts val="500"/>
              </a:spcBef>
              <a:spcAft>
                <a:spcPts val="0"/>
              </a:spcAft>
              <a:buClr>
                <a:schemeClr val="dk1"/>
              </a:buClr>
              <a:buSzPts val="2400"/>
              <a:buChar char="•"/>
              <a:defRPr/>
            </a:lvl7pPr>
            <a:lvl8pPr marL="3657600" lvl="7" indent="-381000" algn="l" rtl="0">
              <a:lnSpc>
                <a:spcPct val="100000"/>
              </a:lnSpc>
              <a:spcBef>
                <a:spcPts val="500"/>
              </a:spcBef>
              <a:spcAft>
                <a:spcPts val="0"/>
              </a:spcAft>
              <a:buClr>
                <a:schemeClr val="dk1"/>
              </a:buClr>
              <a:buSzPts val="2400"/>
              <a:buChar char="•"/>
              <a:defRPr/>
            </a:lvl8pPr>
            <a:lvl9pPr marL="4114800" lvl="8" indent="-381000" algn="l" rtl="0">
              <a:lnSpc>
                <a:spcPct val="100000"/>
              </a:lnSpc>
              <a:spcBef>
                <a:spcPts val="500"/>
              </a:spcBef>
              <a:spcAft>
                <a:spcPts val="0"/>
              </a:spcAft>
              <a:buClr>
                <a:schemeClr val="dk1"/>
              </a:buClr>
              <a:buSzPts val="2400"/>
              <a:buChar char="•"/>
              <a:defRPr/>
            </a:lvl9pPr>
          </a:lstStyle>
          <a:p>
            <a:endParaRPr/>
          </a:p>
        </p:txBody>
      </p:sp>
      <p:sp>
        <p:nvSpPr>
          <p:cNvPr id="90" name="Google Shape;90;g167f9f9a1e8_0_409"/>
          <p:cNvSpPr txBox="1">
            <a:spLocks noGrp="1"/>
          </p:cNvSpPr>
          <p:nvPr>
            <p:ph type="body" idx="2"/>
          </p:nvPr>
        </p:nvSpPr>
        <p:spPr>
          <a:xfrm>
            <a:off x="6400800" y="1780032"/>
            <a:ext cx="5181600" cy="4036500"/>
          </a:xfrm>
          <a:prstGeom prst="rect">
            <a:avLst/>
          </a:prstGeom>
          <a:noFill/>
          <a:ln>
            <a:noFill/>
          </a:ln>
        </p:spPr>
        <p:txBody>
          <a:bodyPr spcFirstLastPara="1" wrap="square" lIns="0" tIns="0" rIns="0" bIns="0" anchor="t" anchorCtr="0">
            <a:noAutofit/>
          </a:bodyPr>
          <a:lstStyle>
            <a:lvl1pPr marL="457200" lvl="0" indent="-361950" algn="l" rtl="0">
              <a:lnSpc>
                <a:spcPct val="100000"/>
              </a:lnSpc>
              <a:spcBef>
                <a:spcPts val="1100"/>
              </a:spcBef>
              <a:spcAft>
                <a:spcPts val="0"/>
              </a:spcAft>
              <a:buSzPts val="2100"/>
              <a:buChar char="•"/>
              <a:defRPr/>
            </a:lvl1pPr>
            <a:lvl2pPr marL="914400" lvl="1" indent="-349250" algn="l" rtl="0">
              <a:lnSpc>
                <a:spcPct val="100000"/>
              </a:lnSpc>
              <a:spcBef>
                <a:spcPts val="1100"/>
              </a:spcBef>
              <a:spcAft>
                <a:spcPts val="0"/>
              </a:spcAft>
              <a:buSzPts val="1900"/>
              <a:buChar char="–"/>
              <a:defRPr/>
            </a:lvl2pPr>
            <a:lvl3pPr marL="1371600" lvl="2" indent="-330200" algn="l" rtl="0">
              <a:lnSpc>
                <a:spcPct val="100000"/>
              </a:lnSpc>
              <a:spcBef>
                <a:spcPts val="1100"/>
              </a:spcBef>
              <a:spcAft>
                <a:spcPts val="0"/>
              </a:spcAft>
              <a:buSzPts val="1600"/>
              <a:buChar char="•"/>
              <a:defRPr/>
            </a:lvl3pPr>
            <a:lvl4pPr marL="1828800" lvl="3" indent="-330200" algn="l" rtl="0">
              <a:lnSpc>
                <a:spcPct val="100000"/>
              </a:lnSpc>
              <a:spcBef>
                <a:spcPts val="1100"/>
              </a:spcBef>
              <a:spcAft>
                <a:spcPts val="0"/>
              </a:spcAft>
              <a:buSzPts val="1600"/>
              <a:buChar char="–"/>
              <a:defRPr/>
            </a:lvl4pPr>
            <a:lvl5pPr marL="2286000" lvl="4" indent="-330200" algn="l" rtl="0">
              <a:lnSpc>
                <a:spcPct val="100000"/>
              </a:lnSpc>
              <a:spcBef>
                <a:spcPts val="1100"/>
              </a:spcBef>
              <a:spcAft>
                <a:spcPts val="0"/>
              </a:spcAft>
              <a:buSzPts val="1600"/>
              <a:buChar char="•"/>
              <a:defRPr/>
            </a:lvl5pPr>
            <a:lvl6pPr marL="2743200" lvl="5" indent="-381000" algn="l" rtl="0">
              <a:lnSpc>
                <a:spcPct val="100000"/>
              </a:lnSpc>
              <a:spcBef>
                <a:spcPts val="500"/>
              </a:spcBef>
              <a:spcAft>
                <a:spcPts val="0"/>
              </a:spcAft>
              <a:buClr>
                <a:schemeClr val="dk1"/>
              </a:buClr>
              <a:buSzPts val="2400"/>
              <a:buChar char="•"/>
              <a:defRPr/>
            </a:lvl6pPr>
            <a:lvl7pPr marL="3200400" lvl="6" indent="-381000" algn="l" rtl="0">
              <a:lnSpc>
                <a:spcPct val="100000"/>
              </a:lnSpc>
              <a:spcBef>
                <a:spcPts val="500"/>
              </a:spcBef>
              <a:spcAft>
                <a:spcPts val="0"/>
              </a:spcAft>
              <a:buClr>
                <a:schemeClr val="dk1"/>
              </a:buClr>
              <a:buSzPts val="2400"/>
              <a:buChar char="•"/>
              <a:defRPr/>
            </a:lvl7pPr>
            <a:lvl8pPr marL="3657600" lvl="7" indent="-381000" algn="l" rtl="0">
              <a:lnSpc>
                <a:spcPct val="100000"/>
              </a:lnSpc>
              <a:spcBef>
                <a:spcPts val="500"/>
              </a:spcBef>
              <a:spcAft>
                <a:spcPts val="0"/>
              </a:spcAft>
              <a:buClr>
                <a:schemeClr val="dk1"/>
              </a:buClr>
              <a:buSzPts val="2400"/>
              <a:buChar char="•"/>
              <a:defRPr/>
            </a:lvl8pPr>
            <a:lvl9pPr marL="4114800" lvl="8" indent="-381000" algn="l" rtl="0">
              <a:lnSpc>
                <a:spcPct val="100000"/>
              </a:lnSpc>
              <a:spcBef>
                <a:spcPts val="500"/>
              </a:spcBef>
              <a:spcAft>
                <a:spcPts val="0"/>
              </a:spcAft>
              <a:buClr>
                <a:schemeClr val="dk1"/>
              </a:buClr>
              <a:buSzPts val="2400"/>
              <a:buChar char="•"/>
              <a:defRPr/>
            </a:lvl9pPr>
          </a:lstStyle>
          <a:p>
            <a:endParaRPr/>
          </a:p>
        </p:txBody>
      </p:sp>
      <p:sp>
        <p:nvSpPr>
          <p:cNvPr id="91" name="Google Shape;91;g167f9f9a1e8_0_409"/>
          <p:cNvSpPr txBox="1">
            <a:spLocks noGrp="1"/>
          </p:cNvSpPr>
          <p:nvPr>
            <p:ph type="ftr" idx="11"/>
          </p:nvPr>
        </p:nvSpPr>
        <p:spPr>
          <a:xfrm>
            <a:off x="1026596" y="6467744"/>
            <a:ext cx="4517100" cy="164100"/>
          </a:xfrm>
          <a:prstGeom prst="rect">
            <a:avLst/>
          </a:prstGeom>
          <a:noFill/>
          <a:ln>
            <a:noFill/>
          </a:ln>
        </p:spPr>
        <p:txBody>
          <a:bodyPr spcFirstLastPara="1" wrap="square" lIns="0" tIns="0" rIns="0" bIns="0" anchor="ctr" anchorCtr="0">
            <a:spAutoFit/>
          </a:bodyPr>
          <a:lstStyle>
            <a:lvl1pPr lvl="0" algn="l" rtl="0">
              <a:lnSpc>
                <a:spcPct val="100000"/>
              </a:lnSpc>
              <a:spcBef>
                <a:spcPts val="0"/>
              </a:spcBef>
              <a:spcAft>
                <a:spcPts val="0"/>
              </a:spcAft>
              <a:buSzPts val="1900"/>
              <a:buNone/>
              <a:defRPr sz="1100">
                <a:solidFill>
                  <a:schemeClr val="dk1"/>
                </a:solidFill>
              </a:defRPr>
            </a:lvl1pPr>
            <a:lvl2pPr lvl="1" algn="l" rtl="0">
              <a:lnSpc>
                <a:spcPct val="100000"/>
              </a:lnSpc>
              <a:spcBef>
                <a:spcPts val="0"/>
              </a:spcBef>
              <a:spcAft>
                <a:spcPts val="0"/>
              </a:spcAft>
              <a:buSzPts val="1900"/>
              <a:buNone/>
              <a:defRPr/>
            </a:lvl2pPr>
            <a:lvl3pPr lvl="2" algn="l" rtl="0">
              <a:lnSpc>
                <a:spcPct val="100000"/>
              </a:lnSpc>
              <a:spcBef>
                <a:spcPts val="0"/>
              </a:spcBef>
              <a:spcAft>
                <a:spcPts val="0"/>
              </a:spcAft>
              <a:buSzPts val="1900"/>
              <a:buNone/>
              <a:defRPr/>
            </a:lvl3pPr>
            <a:lvl4pPr lvl="3" algn="l" rtl="0">
              <a:lnSpc>
                <a:spcPct val="100000"/>
              </a:lnSpc>
              <a:spcBef>
                <a:spcPts val="0"/>
              </a:spcBef>
              <a:spcAft>
                <a:spcPts val="0"/>
              </a:spcAft>
              <a:buSzPts val="1900"/>
              <a:buNone/>
              <a:defRPr/>
            </a:lvl4pPr>
            <a:lvl5pPr lvl="4" algn="l" rtl="0">
              <a:lnSpc>
                <a:spcPct val="100000"/>
              </a:lnSpc>
              <a:spcBef>
                <a:spcPts val="0"/>
              </a:spcBef>
              <a:spcAft>
                <a:spcPts val="0"/>
              </a:spcAft>
              <a:buSzPts val="1900"/>
              <a:buNone/>
              <a:defRPr/>
            </a:lvl5pPr>
            <a:lvl6pPr lvl="5" algn="l" rtl="0">
              <a:lnSpc>
                <a:spcPct val="100000"/>
              </a:lnSpc>
              <a:spcBef>
                <a:spcPts val="0"/>
              </a:spcBef>
              <a:spcAft>
                <a:spcPts val="0"/>
              </a:spcAft>
              <a:buSzPts val="1900"/>
              <a:buNone/>
              <a:defRPr/>
            </a:lvl6pPr>
            <a:lvl7pPr lvl="6" algn="l" rtl="0">
              <a:lnSpc>
                <a:spcPct val="100000"/>
              </a:lnSpc>
              <a:spcBef>
                <a:spcPts val="0"/>
              </a:spcBef>
              <a:spcAft>
                <a:spcPts val="0"/>
              </a:spcAft>
              <a:buSzPts val="1900"/>
              <a:buNone/>
              <a:defRPr/>
            </a:lvl7pPr>
            <a:lvl8pPr lvl="7" algn="l" rtl="0">
              <a:lnSpc>
                <a:spcPct val="100000"/>
              </a:lnSpc>
              <a:spcBef>
                <a:spcPts val="0"/>
              </a:spcBef>
              <a:spcAft>
                <a:spcPts val="0"/>
              </a:spcAft>
              <a:buSzPts val="1900"/>
              <a:buNone/>
              <a:defRPr/>
            </a:lvl8pPr>
            <a:lvl9pPr lvl="8" algn="l" rtl="0">
              <a:lnSpc>
                <a:spcPct val="100000"/>
              </a:lnSpc>
              <a:spcBef>
                <a:spcPts val="0"/>
              </a:spcBef>
              <a:spcAft>
                <a:spcPts val="0"/>
              </a:spcAft>
              <a:buSzPts val="1900"/>
              <a:buNone/>
              <a:defRPr/>
            </a:lvl9pPr>
          </a:lstStyle>
          <a:p>
            <a:endParaRPr/>
          </a:p>
        </p:txBody>
      </p:sp>
      <p:sp>
        <p:nvSpPr>
          <p:cNvPr id="92" name="Google Shape;92;g167f9f9a1e8_0_409"/>
          <p:cNvSpPr txBox="1">
            <a:spLocks noGrp="1"/>
          </p:cNvSpPr>
          <p:nvPr>
            <p:ph type="sldNum" idx="12"/>
          </p:nvPr>
        </p:nvSpPr>
        <p:spPr>
          <a:xfrm>
            <a:off x="609600" y="6457701"/>
            <a:ext cx="339600" cy="169200"/>
          </a:xfrm>
          <a:prstGeom prst="rect">
            <a:avLst/>
          </a:prstGeom>
          <a:noFill/>
          <a:ln>
            <a:noFill/>
          </a:ln>
        </p:spPr>
        <p:txBody>
          <a:bodyPr spcFirstLastPara="1" wrap="square" lIns="0" tIns="0" rIns="0" bIns="0" anchor="ctr" anchorCtr="0">
            <a:spAutoFit/>
          </a:bodyPr>
          <a:lstStyle>
            <a:lvl1pPr marL="0" marR="0" lvl="0"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93" name="Google Shape;93;g167f9f9a1e8_0_409"/>
          <p:cNvSpPr txBox="1">
            <a:spLocks noGrp="1"/>
          </p:cNvSpPr>
          <p:nvPr>
            <p:ph type="title"/>
          </p:nvPr>
        </p:nvSpPr>
        <p:spPr>
          <a:xfrm>
            <a:off x="609599" y="1048512"/>
            <a:ext cx="10972800" cy="418500"/>
          </a:xfrm>
          <a:prstGeom prst="rect">
            <a:avLst/>
          </a:prstGeom>
          <a:noFill/>
          <a:ln>
            <a:noFill/>
          </a:ln>
        </p:spPr>
        <p:txBody>
          <a:bodyPr spcFirstLastPara="1" wrap="square" lIns="0" tIns="0" rIns="0" bIns="0" anchor="b" anchorCtr="0">
            <a:noAutofit/>
          </a:bodyPr>
          <a:lstStyle>
            <a:lvl1pPr lvl="0" algn="l" rtl="0">
              <a:lnSpc>
                <a:spcPct val="85000"/>
              </a:lnSpc>
              <a:spcBef>
                <a:spcPts val="0"/>
              </a:spcBef>
              <a:spcAft>
                <a:spcPts val="0"/>
              </a:spcAft>
              <a:buClr>
                <a:schemeClr val="dk2"/>
              </a:buClr>
              <a:buSzPts val="3200"/>
              <a:buFont typeface="Arial"/>
              <a:buNone/>
              <a:defRPr sz="3200" b="1" i="0" cap="none">
                <a:solidFill>
                  <a:schemeClr val="dk2"/>
                </a:solidFill>
                <a:latin typeface="Arial"/>
                <a:ea typeface="Arial"/>
                <a:cs typeface="Arial"/>
                <a:sym typeface="Arial"/>
              </a:defRPr>
            </a:lvl1pPr>
            <a:lvl2pPr lvl="1" algn="l" rtl="0">
              <a:lnSpc>
                <a:spcPct val="100000"/>
              </a:lnSpc>
              <a:spcBef>
                <a:spcPts val="0"/>
              </a:spcBef>
              <a:spcAft>
                <a:spcPts val="0"/>
              </a:spcAft>
              <a:buSzPts val="1900"/>
              <a:buNone/>
              <a:defRPr/>
            </a:lvl2pPr>
            <a:lvl3pPr lvl="2" algn="l" rtl="0">
              <a:lnSpc>
                <a:spcPct val="100000"/>
              </a:lnSpc>
              <a:spcBef>
                <a:spcPts val="0"/>
              </a:spcBef>
              <a:spcAft>
                <a:spcPts val="0"/>
              </a:spcAft>
              <a:buSzPts val="1900"/>
              <a:buNone/>
              <a:defRPr/>
            </a:lvl3pPr>
            <a:lvl4pPr lvl="3" algn="l" rtl="0">
              <a:lnSpc>
                <a:spcPct val="100000"/>
              </a:lnSpc>
              <a:spcBef>
                <a:spcPts val="0"/>
              </a:spcBef>
              <a:spcAft>
                <a:spcPts val="0"/>
              </a:spcAft>
              <a:buSzPts val="1900"/>
              <a:buNone/>
              <a:defRPr/>
            </a:lvl4pPr>
            <a:lvl5pPr lvl="4" algn="l" rtl="0">
              <a:lnSpc>
                <a:spcPct val="100000"/>
              </a:lnSpc>
              <a:spcBef>
                <a:spcPts val="0"/>
              </a:spcBef>
              <a:spcAft>
                <a:spcPts val="0"/>
              </a:spcAft>
              <a:buSzPts val="1900"/>
              <a:buNone/>
              <a:defRPr/>
            </a:lvl5pPr>
            <a:lvl6pPr lvl="5" algn="l" rtl="0">
              <a:lnSpc>
                <a:spcPct val="100000"/>
              </a:lnSpc>
              <a:spcBef>
                <a:spcPts val="0"/>
              </a:spcBef>
              <a:spcAft>
                <a:spcPts val="0"/>
              </a:spcAft>
              <a:buSzPts val="1900"/>
              <a:buNone/>
              <a:defRPr/>
            </a:lvl6pPr>
            <a:lvl7pPr lvl="6" algn="l" rtl="0">
              <a:lnSpc>
                <a:spcPct val="100000"/>
              </a:lnSpc>
              <a:spcBef>
                <a:spcPts val="0"/>
              </a:spcBef>
              <a:spcAft>
                <a:spcPts val="0"/>
              </a:spcAft>
              <a:buSzPts val="1900"/>
              <a:buNone/>
              <a:defRPr/>
            </a:lvl7pPr>
            <a:lvl8pPr lvl="7" algn="l" rtl="0">
              <a:lnSpc>
                <a:spcPct val="100000"/>
              </a:lnSpc>
              <a:spcBef>
                <a:spcPts val="0"/>
              </a:spcBef>
              <a:spcAft>
                <a:spcPts val="0"/>
              </a:spcAft>
              <a:buSzPts val="1900"/>
              <a:buNone/>
              <a:defRPr/>
            </a:lvl8pPr>
            <a:lvl9pPr lvl="8" algn="l" rtl="0">
              <a:lnSpc>
                <a:spcPct val="100000"/>
              </a:lnSpc>
              <a:spcBef>
                <a:spcPts val="0"/>
              </a:spcBef>
              <a:spcAft>
                <a:spcPts val="0"/>
              </a:spcAft>
              <a:buSzPts val="19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5"/>
        <p:cNvGrpSpPr/>
        <p:nvPr/>
      </p:nvGrpSpPr>
      <p:grpSpPr>
        <a:xfrm>
          <a:off x="0" y="0"/>
          <a:ext cx="0" cy="0"/>
          <a:chOff x="0" y="0"/>
          <a:chExt cx="0" cy="0"/>
        </a:xfrm>
      </p:grpSpPr>
      <p:sp>
        <p:nvSpPr>
          <p:cNvPr id="26" name="Google Shape;26;p26"/>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26"/>
          <p:cNvSpPr txBox="1">
            <a:spLocks noGrp="1"/>
          </p:cNvSpPr>
          <p:nvPr>
            <p:ph type="body" idx="1"/>
          </p:nvPr>
        </p:nvSpPr>
        <p:spPr>
          <a:xfrm>
            <a:off x="1143000" y="2057399"/>
            <a:ext cx="4754880" cy="402336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28" name="Google Shape;28;p26"/>
          <p:cNvSpPr txBox="1">
            <a:spLocks noGrp="1"/>
          </p:cNvSpPr>
          <p:nvPr>
            <p:ph type="body" idx="2"/>
          </p:nvPr>
        </p:nvSpPr>
        <p:spPr>
          <a:xfrm>
            <a:off x="6267612" y="2057400"/>
            <a:ext cx="4754880" cy="402336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29" name="Google Shape;29;p26"/>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6"/>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1"/>
        <p:cNvGrpSpPr/>
        <p:nvPr/>
      </p:nvGrpSpPr>
      <p:grpSpPr>
        <a:xfrm>
          <a:off x="0" y="0"/>
          <a:ext cx="0" cy="0"/>
          <a:chOff x="0" y="0"/>
          <a:chExt cx="0" cy="0"/>
        </a:xfrm>
      </p:grpSpPr>
      <p:sp>
        <p:nvSpPr>
          <p:cNvPr id="32" name="Google Shape;32;p30"/>
          <p:cNvSpPr txBox="1">
            <a:spLocks noGrp="1"/>
          </p:cNvSpPr>
          <p:nvPr>
            <p:ph type="title"/>
          </p:nvPr>
        </p:nvSpPr>
        <p:spPr>
          <a:xfrm>
            <a:off x="1143000" y="1097280"/>
            <a:ext cx="3931920" cy="173736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4000"/>
              <a:buFont typeface="Corbel"/>
              <a:buNone/>
              <a:defRPr sz="40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30"/>
          <p:cNvSpPr>
            <a:spLocks noGrp="1"/>
          </p:cNvSpPr>
          <p:nvPr>
            <p:ph type="pic" idx="2"/>
          </p:nvPr>
        </p:nvSpPr>
        <p:spPr>
          <a:xfrm>
            <a:off x="5413248" y="1069847"/>
            <a:ext cx="6099048" cy="4800600"/>
          </a:xfrm>
          <a:prstGeom prst="rect">
            <a:avLst/>
          </a:prstGeom>
          <a:noFill/>
          <a:ln>
            <a:noFill/>
          </a:ln>
        </p:spPr>
      </p:sp>
      <p:sp>
        <p:nvSpPr>
          <p:cNvPr id="34" name="Google Shape;34;p30"/>
          <p:cNvSpPr txBox="1">
            <a:spLocks noGrp="1"/>
          </p:cNvSpPr>
          <p:nvPr>
            <p:ph type="body" idx="1"/>
          </p:nvPr>
        </p:nvSpPr>
        <p:spPr>
          <a:xfrm>
            <a:off x="1143000" y="2834640"/>
            <a:ext cx="3931920" cy="288036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360"/>
              <a:buNone/>
              <a:defRPr sz="1700"/>
            </a:lvl1pPr>
            <a:lvl2pPr marL="914400" lvl="1" indent="-228600" algn="l">
              <a:lnSpc>
                <a:spcPct val="90000"/>
              </a:lnSpc>
              <a:spcBef>
                <a:spcPts val="200"/>
              </a:spcBef>
              <a:spcAft>
                <a:spcPts val="0"/>
              </a:spcAft>
              <a:buSzPts val="960"/>
              <a:buNone/>
              <a:defRPr sz="1200"/>
            </a:lvl2pPr>
            <a:lvl3pPr marL="1371600" lvl="2" indent="-228600" algn="l">
              <a:lnSpc>
                <a:spcPct val="90000"/>
              </a:lnSpc>
              <a:spcBef>
                <a:spcPts val="400"/>
              </a:spcBef>
              <a:spcAft>
                <a:spcPts val="0"/>
              </a:spcAft>
              <a:buSzPts val="800"/>
              <a:buNone/>
              <a:defRPr sz="1000"/>
            </a:lvl3pPr>
            <a:lvl4pPr marL="1828800" lvl="3" indent="-228600" algn="l">
              <a:lnSpc>
                <a:spcPct val="90000"/>
              </a:lnSpc>
              <a:spcBef>
                <a:spcPts val="400"/>
              </a:spcBef>
              <a:spcAft>
                <a:spcPts val="0"/>
              </a:spcAft>
              <a:buSzPts val="720"/>
              <a:buNone/>
              <a:defRPr sz="900"/>
            </a:lvl4pPr>
            <a:lvl5pPr marL="2286000" lvl="4" indent="-228600" algn="l">
              <a:lnSpc>
                <a:spcPct val="90000"/>
              </a:lnSpc>
              <a:spcBef>
                <a:spcPts val="400"/>
              </a:spcBef>
              <a:spcAft>
                <a:spcPts val="0"/>
              </a:spcAft>
              <a:buSzPts val="720"/>
              <a:buNone/>
              <a:defRPr sz="900"/>
            </a:lvl5pPr>
            <a:lvl6pPr marL="2743200" lvl="5" indent="-228600" algn="l">
              <a:lnSpc>
                <a:spcPct val="90000"/>
              </a:lnSpc>
              <a:spcBef>
                <a:spcPts val="400"/>
              </a:spcBef>
              <a:spcAft>
                <a:spcPts val="0"/>
              </a:spcAft>
              <a:buSzPts val="720"/>
              <a:buNone/>
              <a:defRPr sz="900"/>
            </a:lvl6pPr>
            <a:lvl7pPr marL="3200400" lvl="6" indent="-228600" algn="l">
              <a:lnSpc>
                <a:spcPct val="90000"/>
              </a:lnSpc>
              <a:spcBef>
                <a:spcPts val="400"/>
              </a:spcBef>
              <a:spcAft>
                <a:spcPts val="0"/>
              </a:spcAft>
              <a:buSzPts val="720"/>
              <a:buNone/>
              <a:defRPr sz="900"/>
            </a:lvl7pPr>
            <a:lvl8pPr marL="3657600" lvl="7" indent="-228600" algn="l">
              <a:lnSpc>
                <a:spcPct val="90000"/>
              </a:lnSpc>
              <a:spcBef>
                <a:spcPts val="400"/>
              </a:spcBef>
              <a:spcAft>
                <a:spcPts val="0"/>
              </a:spcAft>
              <a:buSzPts val="720"/>
              <a:buNone/>
              <a:defRPr sz="900"/>
            </a:lvl8pPr>
            <a:lvl9pPr marL="4114800" lvl="8" indent="-228600" algn="l">
              <a:lnSpc>
                <a:spcPct val="90000"/>
              </a:lnSpc>
              <a:spcBef>
                <a:spcPts val="400"/>
              </a:spcBef>
              <a:spcAft>
                <a:spcPts val="400"/>
              </a:spcAft>
              <a:buSzPts val="720"/>
              <a:buNone/>
              <a:defRPr sz="900"/>
            </a:lvl9pPr>
          </a:lstStyle>
          <a:p>
            <a:endParaRPr/>
          </a:p>
        </p:txBody>
      </p:sp>
      <p:sp>
        <p:nvSpPr>
          <p:cNvPr id="35" name="Google Shape;35;p30"/>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30"/>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7"/>
        <p:cNvGrpSpPr/>
        <p:nvPr/>
      </p:nvGrpSpPr>
      <p:grpSpPr>
        <a:xfrm>
          <a:off x="0" y="0"/>
          <a:ext cx="0" cy="0"/>
          <a:chOff x="0" y="0"/>
          <a:chExt cx="0" cy="0"/>
        </a:xfrm>
      </p:grpSpPr>
      <p:sp>
        <p:nvSpPr>
          <p:cNvPr id="38" name="Google Shape;38;p25"/>
          <p:cNvSpPr txBox="1">
            <a:spLocks noGrp="1"/>
          </p:cNvSpPr>
          <p:nvPr>
            <p:ph type="title"/>
          </p:nvPr>
        </p:nvSpPr>
        <p:spPr>
          <a:xfrm>
            <a:off x="1106424" y="1173575"/>
            <a:ext cx="9966960" cy="2926080"/>
          </a:xfrm>
          <a:prstGeom prst="rect">
            <a:avLst/>
          </a:prstGeom>
          <a:noFill/>
          <a:ln>
            <a:noFill/>
          </a:ln>
        </p:spPr>
        <p:txBody>
          <a:bodyPr spcFirstLastPara="1" wrap="square" lIns="91425" tIns="45700" rIns="91425" bIns="45700" anchor="b" anchorCtr="0">
            <a:noAutofit/>
          </a:bodyPr>
          <a:lstStyle>
            <a:lvl1pPr lvl="0" algn="ctr">
              <a:lnSpc>
                <a:spcPct val="85000"/>
              </a:lnSpc>
              <a:spcBef>
                <a:spcPts val="0"/>
              </a:spcBef>
              <a:spcAft>
                <a:spcPts val="0"/>
              </a:spcAft>
              <a:buClr>
                <a:schemeClr val="dk1"/>
              </a:buClr>
              <a:buSzPts val="7200"/>
              <a:buFont typeface="Corbel"/>
              <a:buNone/>
              <a:defRPr sz="72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5"/>
          <p:cNvSpPr txBox="1">
            <a:spLocks noGrp="1"/>
          </p:cNvSpPr>
          <p:nvPr>
            <p:ph type="body" idx="1"/>
          </p:nvPr>
        </p:nvSpPr>
        <p:spPr>
          <a:xfrm>
            <a:off x="1709928" y="4154520"/>
            <a:ext cx="8769096" cy="136380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400"/>
              </a:spcBef>
              <a:spcAft>
                <a:spcPts val="0"/>
              </a:spcAft>
              <a:buSzPts val="1760"/>
              <a:buNone/>
              <a:defRPr sz="2200">
                <a:solidFill>
                  <a:schemeClr val="dk1"/>
                </a:solidFill>
              </a:defRPr>
            </a:lvl1pPr>
            <a:lvl2pPr marL="914400" lvl="1" indent="-228600" algn="l">
              <a:lnSpc>
                <a:spcPct val="90000"/>
              </a:lnSpc>
              <a:spcBef>
                <a:spcPts val="200"/>
              </a:spcBef>
              <a:spcAft>
                <a:spcPts val="0"/>
              </a:spcAft>
              <a:buSzPts val="1440"/>
              <a:buNone/>
              <a:defRPr sz="1800">
                <a:solidFill>
                  <a:srgbClr val="888888"/>
                </a:solidFill>
              </a:defRPr>
            </a:lvl2pPr>
            <a:lvl3pPr marL="1371600" lvl="2" indent="-228600" algn="l">
              <a:lnSpc>
                <a:spcPct val="90000"/>
              </a:lnSpc>
              <a:spcBef>
                <a:spcPts val="400"/>
              </a:spcBef>
              <a:spcAft>
                <a:spcPts val="0"/>
              </a:spcAft>
              <a:buSzPts val="1280"/>
              <a:buNone/>
              <a:defRPr sz="1600">
                <a:solidFill>
                  <a:srgbClr val="888888"/>
                </a:solidFill>
              </a:defRPr>
            </a:lvl3pPr>
            <a:lvl4pPr marL="1828800" lvl="3" indent="-228600" algn="l">
              <a:lnSpc>
                <a:spcPct val="90000"/>
              </a:lnSpc>
              <a:spcBef>
                <a:spcPts val="400"/>
              </a:spcBef>
              <a:spcAft>
                <a:spcPts val="0"/>
              </a:spcAft>
              <a:buSzPts val="1120"/>
              <a:buNone/>
              <a:defRPr sz="1400">
                <a:solidFill>
                  <a:srgbClr val="888888"/>
                </a:solidFill>
              </a:defRPr>
            </a:lvl4pPr>
            <a:lvl5pPr marL="2286000" lvl="4" indent="-228600" algn="l">
              <a:lnSpc>
                <a:spcPct val="90000"/>
              </a:lnSpc>
              <a:spcBef>
                <a:spcPts val="400"/>
              </a:spcBef>
              <a:spcAft>
                <a:spcPts val="0"/>
              </a:spcAft>
              <a:buSzPts val="1120"/>
              <a:buNone/>
              <a:defRPr sz="1400">
                <a:solidFill>
                  <a:srgbClr val="888888"/>
                </a:solidFill>
              </a:defRPr>
            </a:lvl5pPr>
            <a:lvl6pPr marL="2743200" lvl="5" indent="-228600" algn="l">
              <a:lnSpc>
                <a:spcPct val="90000"/>
              </a:lnSpc>
              <a:spcBef>
                <a:spcPts val="400"/>
              </a:spcBef>
              <a:spcAft>
                <a:spcPts val="0"/>
              </a:spcAft>
              <a:buSzPts val="1120"/>
              <a:buNone/>
              <a:defRPr sz="1400">
                <a:solidFill>
                  <a:srgbClr val="888888"/>
                </a:solidFill>
              </a:defRPr>
            </a:lvl6pPr>
            <a:lvl7pPr marL="3200400" lvl="6" indent="-228600" algn="l">
              <a:lnSpc>
                <a:spcPct val="90000"/>
              </a:lnSpc>
              <a:spcBef>
                <a:spcPts val="400"/>
              </a:spcBef>
              <a:spcAft>
                <a:spcPts val="0"/>
              </a:spcAft>
              <a:buSzPts val="1120"/>
              <a:buNone/>
              <a:defRPr sz="1400">
                <a:solidFill>
                  <a:srgbClr val="888888"/>
                </a:solidFill>
              </a:defRPr>
            </a:lvl7pPr>
            <a:lvl8pPr marL="3657600" lvl="7" indent="-228600" algn="l">
              <a:lnSpc>
                <a:spcPct val="90000"/>
              </a:lnSpc>
              <a:spcBef>
                <a:spcPts val="400"/>
              </a:spcBef>
              <a:spcAft>
                <a:spcPts val="0"/>
              </a:spcAft>
              <a:buSzPts val="1120"/>
              <a:buNone/>
              <a:defRPr sz="1400">
                <a:solidFill>
                  <a:srgbClr val="888888"/>
                </a:solidFill>
              </a:defRPr>
            </a:lvl8pPr>
            <a:lvl9pPr marL="4114800" lvl="8" indent="-228600" algn="l">
              <a:lnSpc>
                <a:spcPct val="90000"/>
              </a:lnSpc>
              <a:spcBef>
                <a:spcPts val="400"/>
              </a:spcBef>
              <a:spcAft>
                <a:spcPts val="400"/>
              </a:spcAft>
              <a:buSzPts val="1120"/>
              <a:buNone/>
              <a:defRPr sz="1400">
                <a:solidFill>
                  <a:srgbClr val="888888"/>
                </a:solidFill>
              </a:defRPr>
            </a:lvl9pPr>
          </a:lstStyle>
          <a:p>
            <a:endParaRPr/>
          </a:p>
        </p:txBody>
      </p:sp>
      <p:sp>
        <p:nvSpPr>
          <p:cNvPr id="40" name="Google Shape;40;p25"/>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5"/>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cxnSp>
        <p:nvCxnSpPr>
          <p:cNvPr id="42" name="Google Shape;42;p25"/>
          <p:cNvCxnSpPr/>
          <p:nvPr/>
        </p:nvCxnSpPr>
        <p:spPr>
          <a:xfrm>
            <a:off x="1981200" y="4020408"/>
            <a:ext cx="8229601" cy="0"/>
          </a:xfrm>
          <a:prstGeom prst="straightConnector1">
            <a:avLst/>
          </a:prstGeom>
          <a:noFill/>
          <a:ln w="10000" cap="flat" cmpd="sng">
            <a:solidFill>
              <a:schemeClr val="dk1"/>
            </a:solidFill>
            <a:prstDash val="solid"/>
            <a:round/>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3"/>
        <p:cNvGrpSpPr/>
        <p:nvPr/>
      </p:nvGrpSpPr>
      <p:grpSpPr>
        <a:xfrm>
          <a:off x="0" y="0"/>
          <a:ext cx="0" cy="0"/>
          <a:chOff x="0" y="0"/>
          <a:chExt cx="0" cy="0"/>
        </a:xfrm>
      </p:grpSpPr>
      <p:sp>
        <p:nvSpPr>
          <p:cNvPr id="44" name="Google Shape;44;p23"/>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3"/>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6"/>
        <p:cNvGrpSpPr/>
        <p:nvPr/>
      </p:nvGrpSpPr>
      <p:grpSpPr>
        <a:xfrm>
          <a:off x="0" y="0"/>
          <a:ext cx="0" cy="0"/>
          <a:chOff x="0" y="0"/>
          <a:chExt cx="0" cy="0"/>
        </a:xfrm>
      </p:grpSpPr>
      <p:sp>
        <p:nvSpPr>
          <p:cNvPr id="47" name="Google Shape;47;p24"/>
          <p:cNvSpPr txBox="1">
            <a:spLocks noGrp="1"/>
          </p:cNvSpPr>
          <p:nvPr>
            <p:ph type="ctrTitle"/>
          </p:nvPr>
        </p:nvSpPr>
        <p:spPr>
          <a:xfrm>
            <a:off x="1109980" y="882376"/>
            <a:ext cx="9966960" cy="2926080"/>
          </a:xfrm>
          <a:prstGeom prst="rect">
            <a:avLst/>
          </a:prstGeom>
          <a:noFill/>
          <a:ln>
            <a:noFill/>
          </a:ln>
        </p:spPr>
        <p:txBody>
          <a:bodyPr spcFirstLastPara="1" wrap="square" lIns="91425" tIns="45700" rIns="91425" bIns="45700" anchor="b" anchorCtr="0">
            <a:normAutofit/>
          </a:bodyPr>
          <a:lstStyle>
            <a:lvl1pPr lvl="0" algn="ctr">
              <a:lnSpc>
                <a:spcPct val="85000"/>
              </a:lnSpc>
              <a:spcBef>
                <a:spcPts val="0"/>
              </a:spcBef>
              <a:spcAft>
                <a:spcPts val="0"/>
              </a:spcAft>
              <a:buClr>
                <a:schemeClr val="dk1"/>
              </a:buClr>
              <a:buSzPts val="7200"/>
              <a:buFont typeface="Corbel"/>
              <a:buNone/>
              <a:defRPr sz="72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4"/>
          <p:cNvSpPr txBox="1">
            <a:spLocks noGrp="1"/>
          </p:cNvSpPr>
          <p:nvPr>
            <p:ph type="subTitle" idx="1"/>
          </p:nvPr>
        </p:nvSpPr>
        <p:spPr>
          <a:xfrm>
            <a:off x="1709530" y="3869634"/>
            <a:ext cx="8767860" cy="138816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400"/>
              </a:spcBef>
              <a:spcAft>
                <a:spcPts val="0"/>
              </a:spcAft>
              <a:buSzPts val="1760"/>
              <a:buNone/>
              <a:defRPr sz="2200">
                <a:solidFill>
                  <a:schemeClr val="dk1"/>
                </a:solidFill>
              </a:defRPr>
            </a:lvl1pPr>
            <a:lvl2pPr lvl="1" algn="ctr">
              <a:lnSpc>
                <a:spcPct val="90000"/>
              </a:lnSpc>
              <a:spcBef>
                <a:spcPts val="200"/>
              </a:spcBef>
              <a:spcAft>
                <a:spcPts val="0"/>
              </a:spcAft>
              <a:buSzPts val="1760"/>
              <a:buNone/>
              <a:defRPr sz="2200"/>
            </a:lvl2pPr>
            <a:lvl3pPr lvl="2" algn="ctr">
              <a:lnSpc>
                <a:spcPct val="90000"/>
              </a:lnSpc>
              <a:spcBef>
                <a:spcPts val="400"/>
              </a:spcBef>
              <a:spcAft>
                <a:spcPts val="0"/>
              </a:spcAft>
              <a:buSzPts val="1760"/>
              <a:buNone/>
              <a:defRPr sz="2200"/>
            </a:lvl3pPr>
            <a:lvl4pPr lvl="3" algn="ctr">
              <a:lnSpc>
                <a:spcPct val="90000"/>
              </a:lnSpc>
              <a:spcBef>
                <a:spcPts val="400"/>
              </a:spcBef>
              <a:spcAft>
                <a:spcPts val="0"/>
              </a:spcAft>
              <a:buSzPts val="1600"/>
              <a:buNone/>
              <a:defRPr sz="2000"/>
            </a:lvl4pPr>
            <a:lvl5pPr lvl="4" algn="ctr">
              <a:lnSpc>
                <a:spcPct val="90000"/>
              </a:lnSpc>
              <a:spcBef>
                <a:spcPts val="400"/>
              </a:spcBef>
              <a:spcAft>
                <a:spcPts val="0"/>
              </a:spcAft>
              <a:buSzPts val="1600"/>
              <a:buNone/>
              <a:defRPr sz="2000"/>
            </a:lvl5pPr>
            <a:lvl6pPr lvl="5" algn="ctr">
              <a:lnSpc>
                <a:spcPct val="90000"/>
              </a:lnSpc>
              <a:spcBef>
                <a:spcPts val="400"/>
              </a:spcBef>
              <a:spcAft>
                <a:spcPts val="0"/>
              </a:spcAft>
              <a:buSzPts val="1600"/>
              <a:buNone/>
              <a:defRPr sz="2000"/>
            </a:lvl6pPr>
            <a:lvl7pPr lvl="6" algn="ctr">
              <a:lnSpc>
                <a:spcPct val="90000"/>
              </a:lnSpc>
              <a:spcBef>
                <a:spcPts val="400"/>
              </a:spcBef>
              <a:spcAft>
                <a:spcPts val="0"/>
              </a:spcAft>
              <a:buSzPts val="1600"/>
              <a:buNone/>
              <a:defRPr sz="2000"/>
            </a:lvl7pPr>
            <a:lvl8pPr lvl="7" algn="ctr">
              <a:lnSpc>
                <a:spcPct val="90000"/>
              </a:lnSpc>
              <a:spcBef>
                <a:spcPts val="400"/>
              </a:spcBef>
              <a:spcAft>
                <a:spcPts val="0"/>
              </a:spcAft>
              <a:buSzPts val="1600"/>
              <a:buNone/>
              <a:defRPr sz="2000"/>
            </a:lvl8pPr>
            <a:lvl9pPr lvl="8" algn="ctr">
              <a:lnSpc>
                <a:spcPct val="90000"/>
              </a:lnSpc>
              <a:spcBef>
                <a:spcPts val="400"/>
              </a:spcBef>
              <a:spcAft>
                <a:spcPts val="400"/>
              </a:spcAft>
              <a:buSzPts val="1600"/>
              <a:buNone/>
              <a:defRPr sz="2000"/>
            </a:lvl9pPr>
          </a:lstStyle>
          <a:p>
            <a:endParaRPr/>
          </a:p>
        </p:txBody>
      </p:sp>
      <p:sp>
        <p:nvSpPr>
          <p:cNvPr id="49" name="Google Shape;49;p24"/>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24"/>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4"/>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pic>
        <p:nvPicPr>
          <p:cNvPr id="52" name="Google Shape;52;p24" descr="Logo for NNLM"/>
          <p:cNvPicPr preferRelativeResize="0"/>
          <p:nvPr/>
        </p:nvPicPr>
        <p:blipFill rotWithShape="1">
          <a:blip r:embed="rId2">
            <a:alphaModFix/>
          </a:blip>
          <a:srcRect/>
          <a:stretch/>
        </p:blipFill>
        <p:spPr>
          <a:xfrm>
            <a:off x="161225" y="6322147"/>
            <a:ext cx="1343025" cy="342901"/>
          </a:xfrm>
          <a:prstGeom prst="rect">
            <a:avLst/>
          </a:prstGeom>
          <a:noFill/>
          <a:ln>
            <a:noFill/>
          </a:ln>
        </p:spPr>
      </p:pic>
      <p:sp>
        <p:nvSpPr>
          <p:cNvPr id="53" name="Google Shape;53;p24"/>
          <p:cNvSpPr/>
          <p:nvPr/>
        </p:nvSpPr>
        <p:spPr>
          <a:xfrm>
            <a:off x="0" y="6128028"/>
            <a:ext cx="12192000" cy="726141"/>
          </a:xfrm>
          <a:prstGeom prst="rect">
            <a:avLst/>
          </a:prstGeom>
          <a:solidFill>
            <a:srgbClr val="20558A"/>
          </a:solidFill>
          <a:ln w="19050" cap="flat" cmpd="sng">
            <a:solidFill>
              <a:srgbClr val="20455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orbel"/>
              <a:ea typeface="Corbel"/>
              <a:cs typeface="Corbel"/>
              <a:sym typeface="Corbel"/>
            </a:endParaRPr>
          </a:p>
        </p:txBody>
      </p:sp>
      <p:pic>
        <p:nvPicPr>
          <p:cNvPr id="54" name="Google Shape;54;p24" descr="Logo for the Network of the National Library of Medicine"/>
          <p:cNvPicPr preferRelativeResize="0"/>
          <p:nvPr/>
        </p:nvPicPr>
        <p:blipFill rotWithShape="1">
          <a:blip r:embed="rId3">
            <a:alphaModFix/>
          </a:blip>
          <a:srcRect/>
          <a:stretch/>
        </p:blipFill>
        <p:spPr>
          <a:xfrm>
            <a:off x="225939" y="6244894"/>
            <a:ext cx="3590518" cy="576072"/>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5"/>
        <p:cNvGrpSpPr/>
        <p:nvPr/>
      </p:nvGrpSpPr>
      <p:grpSpPr>
        <a:xfrm>
          <a:off x="0" y="0"/>
          <a:ext cx="0" cy="0"/>
          <a:chOff x="0" y="0"/>
          <a:chExt cx="0" cy="0"/>
        </a:xfrm>
      </p:grpSpPr>
      <p:sp>
        <p:nvSpPr>
          <p:cNvPr id="56" name="Google Shape;56;p27"/>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7"/>
          <p:cNvSpPr txBox="1">
            <a:spLocks noGrp="1"/>
          </p:cNvSpPr>
          <p:nvPr>
            <p:ph type="body" idx="1"/>
          </p:nvPr>
        </p:nvSpPr>
        <p:spPr>
          <a:xfrm>
            <a:off x="1143000" y="2001511"/>
            <a:ext cx="4754880" cy="7772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1920"/>
              <a:buNone/>
              <a:defRPr sz="2400" b="1"/>
            </a:lvl1pPr>
            <a:lvl2pPr marL="914400" lvl="1" indent="-228600" algn="l">
              <a:lnSpc>
                <a:spcPct val="90000"/>
              </a:lnSpc>
              <a:spcBef>
                <a:spcPts val="200"/>
              </a:spcBef>
              <a:spcAft>
                <a:spcPts val="0"/>
              </a:spcAft>
              <a:buSzPts val="1600"/>
              <a:buNone/>
              <a:defRPr sz="2000" b="1"/>
            </a:lvl2pPr>
            <a:lvl3pPr marL="1371600" lvl="2" indent="-228600" algn="l">
              <a:lnSpc>
                <a:spcPct val="90000"/>
              </a:lnSpc>
              <a:spcBef>
                <a:spcPts val="400"/>
              </a:spcBef>
              <a:spcAft>
                <a:spcPts val="0"/>
              </a:spcAft>
              <a:buSzPts val="1440"/>
              <a:buNone/>
              <a:defRPr sz="1800" b="1"/>
            </a:lvl3pPr>
            <a:lvl4pPr marL="1828800" lvl="3" indent="-228600" algn="l">
              <a:lnSpc>
                <a:spcPct val="90000"/>
              </a:lnSpc>
              <a:spcBef>
                <a:spcPts val="400"/>
              </a:spcBef>
              <a:spcAft>
                <a:spcPts val="0"/>
              </a:spcAft>
              <a:buSzPts val="1280"/>
              <a:buNone/>
              <a:defRPr sz="1600" b="1"/>
            </a:lvl4pPr>
            <a:lvl5pPr marL="2286000" lvl="4" indent="-228600" algn="l">
              <a:lnSpc>
                <a:spcPct val="90000"/>
              </a:lnSpc>
              <a:spcBef>
                <a:spcPts val="400"/>
              </a:spcBef>
              <a:spcAft>
                <a:spcPts val="0"/>
              </a:spcAft>
              <a:buSzPts val="1280"/>
              <a:buNone/>
              <a:defRPr sz="1600" b="1"/>
            </a:lvl5pPr>
            <a:lvl6pPr marL="2743200" lvl="5" indent="-228600" algn="l">
              <a:lnSpc>
                <a:spcPct val="90000"/>
              </a:lnSpc>
              <a:spcBef>
                <a:spcPts val="400"/>
              </a:spcBef>
              <a:spcAft>
                <a:spcPts val="0"/>
              </a:spcAft>
              <a:buSzPts val="1280"/>
              <a:buNone/>
              <a:defRPr sz="1600" b="1"/>
            </a:lvl6pPr>
            <a:lvl7pPr marL="3200400" lvl="6" indent="-228600" algn="l">
              <a:lnSpc>
                <a:spcPct val="90000"/>
              </a:lnSpc>
              <a:spcBef>
                <a:spcPts val="400"/>
              </a:spcBef>
              <a:spcAft>
                <a:spcPts val="0"/>
              </a:spcAft>
              <a:buSzPts val="1280"/>
              <a:buNone/>
              <a:defRPr sz="1600" b="1"/>
            </a:lvl7pPr>
            <a:lvl8pPr marL="3657600" lvl="7" indent="-228600" algn="l">
              <a:lnSpc>
                <a:spcPct val="90000"/>
              </a:lnSpc>
              <a:spcBef>
                <a:spcPts val="400"/>
              </a:spcBef>
              <a:spcAft>
                <a:spcPts val="0"/>
              </a:spcAft>
              <a:buSzPts val="1280"/>
              <a:buNone/>
              <a:defRPr sz="1600" b="1"/>
            </a:lvl8pPr>
            <a:lvl9pPr marL="4114800" lvl="8" indent="-228600" algn="l">
              <a:lnSpc>
                <a:spcPct val="90000"/>
              </a:lnSpc>
              <a:spcBef>
                <a:spcPts val="400"/>
              </a:spcBef>
              <a:spcAft>
                <a:spcPts val="400"/>
              </a:spcAft>
              <a:buSzPts val="1280"/>
              <a:buNone/>
              <a:defRPr sz="1600" b="1"/>
            </a:lvl9pPr>
          </a:lstStyle>
          <a:p>
            <a:endParaRPr/>
          </a:p>
        </p:txBody>
      </p:sp>
      <p:sp>
        <p:nvSpPr>
          <p:cNvPr id="58" name="Google Shape;58;p27"/>
          <p:cNvSpPr txBox="1">
            <a:spLocks noGrp="1"/>
          </p:cNvSpPr>
          <p:nvPr>
            <p:ph type="body" idx="2"/>
          </p:nvPr>
        </p:nvSpPr>
        <p:spPr>
          <a:xfrm>
            <a:off x="1143000" y="2721483"/>
            <a:ext cx="4754880" cy="338328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59" name="Google Shape;59;p27"/>
          <p:cNvSpPr txBox="1">
            <a:spLocks noGrp="1"/>
          </p:cNvSpPr>
          <p:nvPr>
            <p:ph type="body" idx="3"/>
          </p:nvPr>
        </p:nvSpPr>
        <p:spPr>
          <a:xfrm>
            <a:off x="6269173" y="1999032"/>
            <a:ext cx="4754880" cy="7772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1920"/>
              <a:buNone/>
              <a:defRPr sz="2400" b="1"/>
            </a:lvl1pPr>
            <a:lvl2pPr marL="914400" lvl="1" indent="-228600" algn="l">
              <a:lnSpc>
                <a:spcPct val="90000"/>
              </a:lnSpc>
              <a:spcBef>
                <a:spcPts val="200"/>
              </a:spcBef>
              <a:spcAft>
                <a:spcPts val="0"/>
              </a:spcAft>
              <a:buSzPts val="1600"/>
              <a:buNone/>
              <a:defRPr sz="2000" b="1"/>
            </a:lvl2pPr>
            <a:lvl3pPr marL="1371600" lvl="2" indent="-228600" algn="l">
              <a:lnSpc>
                <a:spcPct val="90000"/>
              </a:lnSpc>
              <a:spcBef>
                <a:spcPts val="400"/>
              </a:spcBef>
              <a:spcAft>
                <a:spcPts val="0"/>
              </a:spcAft>
              <a:buSzPts val="1440"/>
              <a:buNone/>
              <a:defRPr sz="1800" b="1"/>
            </a:lvl3pPr>
            <a:lvl4pPr marL="1828800" lvl="3" indent="-228600" algn="l">
              <a:lnSpc>
                <a:spcPct val="90000"/>
              </a:lnSpc>
              <a:spcBef>
                <a:spcPts val="400"/>
              </a:spcBef>
              <a:spcAft>
                <a:spcPts val="0"/>
              </a:spcAft>
              <a:buSzPts val="1280"/>
              <a:buNone/>
              <a:defRPr sz="1600" b="1"/>
            </a:lvl4pPr>
            <a:lvl5pPr marL="2286000" lvl="4" indent="-228600" algn="l">
              <a:lnSpc>
                <a:spcPct val="90000"/>
              </a:lnSpc>
              <a:spcBef>
                <a:spcPts val="400"/>
              </a:spcBef>
              <a:spcAft>
                <a:spcPts val="0"/>
              </a:spcAft>
              <a:buSzPts val="1280"/>
              <a:buNone/>
              <a:defRPr sz="1600" b="1"/>
            </a:lvl5pPr>
            <a:lvl6pPr marL="2743200" lvl="5" indent="-228600" algn="l">
              <a:lnSpc>
                <a:spcPct val="90000"/>
              </a:lnSpc>
              <a:spcBef>
                <a:spcPts val="400"/>
              </a:spcBef>
              <a:spcAft>
                <a:spcPts val="0"/>
              </a:spcAft>
              <a:buSzPts val="1280"/>
              <a:buNone/>
              <a:defRPr sz="1600" b="1"/>
            </a:lvl6pPr>
            <a:lvl7pPr marL="3200400" lvl="6" indent="-228600" algn="l">
              <a:lnSpc>
                <a:spcPct val="90000"/>
              </a:lnSpc>
              <a:spcBef>
                <a:spcPts val="400"/>
              </a:spcBef>
              <a:spcAft>
                <a:spcPts val="0"/>
              </a:spcAft>
              <a:buSzPts val="1280"/>
              <a:buNone/>
              <a:defRPr sz="1600" b="1"/>
            </a:lvl7pPr>
            <a:lvl8pPr marL="3657600" lvl="7" indent="-228600" algn="l">
              <a:lnSpc>
                <a:spcPct val="90000"/>
              </a:lnSpc>
              <a:spcBef>
                <a:spcPts val="400"/>
              </a:spcBef>
              <a:spcAft>
                <a:spcPts val="0"/>
              </a:spcAft>
              <a:buSzPts val="1280"/>
              <a:buNone/>
              <a:defRPr sz="1600" b="1"/>
            </a:lvl8pPr>
            <a:lvl9pPr marL="4114800" lvl="8" indent="-228600" algn="l">
              <a:lnSpc>
                <a:spcPct val="90000"/>
              </a:lnSpc>
              <a:spcBef>
                <a:spcPts val="400"/>
              </a:spcBef>
              <a:spcAft>
                <a:spcPts val="400"/>
              </a:spcAft>
              <a:buSzPts val="1280"/>
              <a:buNone/>
              <a:defRPr sz="1600" b="1"/>
            </a:lvl9pPr>
          </a:lstStyle>
          <a:p>
            <a:endParaRPr/>
          </a:p>
        </p:txBody>
      </p:sp>
      <p:sp>
        <p:nvSpPr>
          <p:cNvPr id="60" name="Google Shape;60;p27"/>
          <p:cNvSpPr txBox="1">
            <a:spLocks noGrp="1"/>
          </p:cNvSpPr>
          <p:nvPr>
            <p:ph type="body" idx="4"/>
          </p:nvPr>
        </p:nvSpPr>
        <p:spPr>
          <a:xfrm>
            <a:off x="6269173" y="2719322"/>
            <a:ext cx="4754880" cy="338328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61" name="Google Shape;61;p27"/>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27"/>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3"/>
        <p:cNvGrpSpPr/>
        <p:nvPr/>
      </p:nvGrpSpPr>
      <p:grpSpPr>
        <a:xfrm>
          <a:off x="0" y="0"/>
          <a:ext cx="0" cy="0"/>
          <a:chOff x="0" y="0"/>
          <a:chExt cx="0" cy="0"/>
        </a:xfrm>
      </p:grpSpPr>
      <p:sp>
        <p:nvSpPr>
          <p:cNvPr id="64" name="Google Shape;64;p28"/>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8"/>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8"/>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7"/>
        <p:cNvGrpSpPr/>
        <p:nvPr/>
      </p:nvGrpSpPr>
      <p:grpSpPr>
        <a:xfrm>
          <a:off x="0" y="0"/>
          <a:ext cx="0" cy="0"/>
          <a:chOff x="0" y="0"/>
          <a:chExt cx="0" cy="0"/>
        </a:xfrm>
      </p:grpSpPr>
      <p:sp>
        <p:nvSpPr>
          <p:cNvPr id="68" name="Google Shape;68;p29"/>
          <p:cNvSpPr txBox="1">
            <a:spLocks noGrp="1"/>
          </p:cNvSpPr>
          <p:nvPr>
            <p:ph type="title"/>
          </p:nvPr>
        </p:nvSpPr>
        <p:spPr>
          <a:xfrm>
            <a:off x="1143000" y="1097280"/>
            <a:ext cx="3931920" cy="173736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4000"/>
              <a:buFont typeface="Corbel"/>
              <a:buNone/>
              <a:defRPr sz="40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29"/>
          <p:cNvSpPr txBox="1">
            <a:spLocks noGrp="1"/>
          </p:cNvSpPr>
          <p:nvPr>
            <p:ph type="body" idx="1"/>
          </p:nvPr>
        </p:nvSpPr>
        <p:spPr>
          <a:xfrm>
            <a:off x="5852159" y="1097280"/>
            <a:ext cx="5212080" cy="4663440"/>
          </a:xfrm>
          <a:prstGeom prst="rect">
            <a:avLst/>
          </a:prstGeom>
          <a:noFill/>
          <a:ln>
            <a:noFill/>
          </a:ln>
        </p:spPr>
        <p:txBody>
          <a:bodyPr spcFirstLastPara="1" wrap="square" lIns="91425" tIns="45700" rIns="91425" bIns="45700" anchor="t" anchorCtr="0">
            <a:normAutofit/>
          </a:bodyPr>
          <a:lstStyle>
            <a:lvl1pPr marL="457200" lvl="0" indent="-391160" algn="l">
              <a:lnSpc>
                <a:spcPct val="90000"/>
              </a:lnSpc>
              <a:spcBef>
                <a:spcPts val="1400"/>
              </a:spcBef>
              <a:spcAft>
                <a:spcPts val="0"/>
              </a:spcAft>
              <a:buSzPts val="2560"/>
              <a:buChar char="•"/>
              <a:defRPr sz="3200"/>
            </a:lvl1pPr>
            <a:lvl2pPr marL="914400" lvl="1" indent="-370840" algn="l">
              <a:lnSpc>
                <a:spcPct val="90000"/>
              </a:lnSpc>
              <a:spcBef>
                <a:spcPts val="200"/>
              </a:spcBef>
              <a:spcAft>
                <a:spcPts val="0"/>
              </a:spcAft>
              <a:buSzPts val="2240"/>
              <a:buChar char="•"/>
              <a:defRPr sz="2800"/>
            </a:lvl2pPr>
            <a:lvl3pPr marL="1371600" lvl="2" indent="-350519" algn="l">
              <a:lnSpc>
                <a:spcPct val="90000"/>
              </a:lnSpc>
              <a:spcBef>
                <a:spcPts val="400"/>
              </a:spcBef>
              <a:spcAft>
                <a:spcPts val="0"/>
              </a:spcAft>
              <a:buSzPts val="1920"/>
              <a:buChar char="•"/>
              <a:defRPr sz="2400"/>
            </a:lvl3pPr>
            <a:lvl4pPr marL="1828800" lvl="3" indent="-330200" algn="l">
              <a:lnSpc>
                <a:spcPct val="90000"/>
              </a:lnSpc>
              <a:spcBef>
                <a:spcPts val="400"/>
              </a:spcBef>
              <a:spcAft>
                <a:spcPts val="0"/>
              </a:spcAft>
              <a:buSzPts val="1600"/>
              <a:buChar char="•"/>
              <a:defRPr sz="2000"/>
            </a:lvl4pPr>
            <a:lvl5pPr marL="2286000" lvl="4" indent="-330200" algn="l">
              <a:lnSpc>
                <a:spcPct val="90000"/>
              </a:lnSpc>
              <a:spcBef>
                <a:spcPts val="400"/>
              </a:spcBef>
              <a:spcAft>
                <a:spcPts val="0"/>
              </a:spcAft>
              <a:buSzPts val="1600"/>
              <a:buChar char="•"/>
              <a:defRPr sz="2000"/>
            </a:lvl5pPr>
            <a:lvl6pPr marL="2743200" lvl="5" indent="-330200" algn="l">
              <a:lnSpc>
                <a:spcPct val="90000"/>
              </a:lnSpc>
              <a:spcBef>
                <a:spcPts val="400"/>
              </a:spcBef>
              <a:spcAft>
                <a:spcPts val="0"/>
              </a:spcAft>
              <a:buSzPts val="1600"/>
              <a:buChar char="•"/>
              <a:defRPr sz="2000"/>
            </a:lvl6pPr>
            <a:lvl7pPr marL="3200400" lvl="6" indent="-330200" algn="l">
              <a:lnSpc>
                <a:spcPct val="90000"/>
              </a:lnSpc>
              <a:spcBef>
                <a:spcPts val="400"/>
              </a:spcBef>
              <a:spcAft>
                <a:spcPts val="0"/>
              </a:spcAft>
              <a:buSzPts val="1600"/>
              <a:buChar char="•"/>
              <a:defRPr sz="2000"/>
            </a:lvl7pPr>
            <a:lvl8pPr marL="3657600" lvl="7" indent="-330200" algn="l">
              <a:lnSpc>
                <a:spcPct val="90000"/>
              </a:lnSpc>
              <a:spcBef>
                <a:spcPts val="400"/>
              </a:spcBef>
              <a:spcAft>
                <a:spcPts val="0"/>
              </a:spcAft>
              <a:buSzPts val="1600"/>
              <a:buChar char="•"/>
              <a:defRPr sz="2000"/>
            </a:lvl8pPr>
            <a:lvl9pPr marL="4114800" lvl="8" indent="-330200" algn="l">
              <a:lnSpc>
                <a:spcPct val="90000"/>
              </a:lnSpc>
              <a:spcBef>
                <a:spcPts val="400"/>
              </a:spcBef>
              <a:spcAft>
                <a:spcPts val="400"/>
              </a:spcAft>
              <a:buSzPts val="1600"/>
              <a:buChar char="•"/>
              <a:defRPr sz="2000"/>
            </a:lvl9pPr>
          </a:lstStyle>
          <a:p>
            <a:endParaRPr/>
          </a:p>
        </p:txBody>
      </p:sp>
      <p:sp>
        <p:nvSpPr>
          <p:cNvPr id="70" name="Google Shape;70;p29"/>
          <p:cNvSpPr txBox="1">
            <a:spLocks noGrp="1"/>
          </p:cNvSpPr>
          <p:nvPr>
            <p:ph type="body" idx="2"/>
          </p:nvPr>
        </p:nvSpPr>
        <p:spPr>
          <a:xfrm>
            <a:off x="1143000" y="2834640"/>
            <a:ext cx="3931920" cy="301752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360"/>
              <a:buNone/>
              <a:defRPr sz="1700"/>
            </a:lvl1pPr>
            <a:lvl2pPr marL="914400" lvl="1" indent="-228600" algn="l">
              <a:lnSpc>
                <a:spcPct val="90000"/>
              </a:lnSpc>
              <a:spcBef>
                <a:spcPts val="200"/>
              </a:spcBef>
              <a:spcAft>
                <a:spcPts val="0"/>
              </a:spcAft>
              <a:buSzPts val="960"/>
              <a:buNone/>
              <a:defRPr sz="1200"/>
            </a:lvl2pPr>
            <a:lvl3pPr marL="1371600" lvl="2" indent="-228600" algn="l">
              <a:lnSpc>
                <a:spcPct val="90000"/>
              </a:lnSpc>
              <a:spcBef>
                <a:spcPts val="400"/>
              </a:spcBef>
              <a:spcAft>
                <a:spcPts val="0"/>
              </a:spcAft>
              <a:buSzPts val="800"/>
              <a:buNone/>
              <a:defRPr sz="1000"/>
            </a:lvl3pPr>
            <a:lvl4pPr marL="1828800" lvl="3" indent="-228600" algn="l">
              <a:lnSpc>
                <a:spcPct val="90000"/>
              </a:lnSpc>
              <a:spcBef>
                <a:spcPts val="400"/>
              </a:spcBef>
              <a:spcAft>
                <a:spcPts val="0"/>
              </a:spcAft>
              <a:buSzPts val="720"/>
              <a:buNone/>
              <a:defRPr sz="900"/>
            </a:lvl4pPr>
            <a:lvl5pPr marL="2286000" lvl="4" indent="-228600" algn="l">
              <a:lnSpc>
                <a:spcPct val="90000"/>
              </a:lnSpc>
              <a:spcBef>
                <a:spcPts val="400"/>
              </a:spcBef>
              <a:spcAft>
                <a:spcPts val="0"/>
              </a:spcAft>
              <a:buSzPts val="720"/>
              <a:buNone/>
              <a:defRPr sz="900"/>
            </a:lvl5pPr>
            <a:lvl6pPr marL="2743200" lvl="5" indent="-228600" algn="l">
              <a:lnSpc>
                <a:spcPct val="90000"/>
              </a:lnSpc>
              <a:spcBef>
                <a:spcPts val="400"/>
              </a:spcBef>
              <a:spcAft>
                <a:spcPts val="0"/>
              </a:spcAft>
              <a:buSzPts val="720"/>
              <a:buNone/>
              <a:defRPr sz="900"/>
            </a:lvl6pPr>
            <a:lvl7pPr marL="3200400" lvl="6" indent="-228600" algn="l">
              <a:lnSpc>
                <a:spcPct val="90000"/>
              </a:lnSpc>
              <a:spcBef>
                <a:spcPts val="400"/>
              </a:spcBef>
              <a:spcAft>
                <a:spcPts val="0"/>
              </a:spcAft>
              <a:buSzPts val="720"/>
              <a:buNone/>
              <a:defRPr sz="900"/>
            </a:lvl7pPr>
            <a:lvl8pPr marL="3657600" lvl="7" indent="-228600" algn="l">
              <a:lnSpc>
                <a:spcPct val="90000"/>
              </a:lnSpc>
              <a:spcBef>
                <a:spcPts val="400"/>
              </a:spcBef>
              <a:spcAft>
                <a:spcPts val="0"/>
              </a:spcAft>
              <a:buSzPts val="720"/>
              <a:buNone/>
              <a:defRPr sz="900"/>
            </a:lvl8pPr>
            <a:lvl9pPr marL="4114800" lvl="8" indent="-228600" algn="l">
              <a:lnSpc>
                <a:spcPct val="90000"/>
              </a:lnSpc>
              <a:spcBef>
                <a:spcPts val="400"/>
              </a:spcBef>
              <a:spcAft>
                <a:spcPts val="400"/>
              </a:spcAft>
              <a:buSzPts val="720"/>
              <a:buNone/>
              <a:defRPr sz="900"/>
            </a:lvl9pPr>
          </a:lstStyle>
          <a:p>
            <a:endParaRPr/>
          </a:p>
        </p:txBody>
      </p:sp>
      <p:sp>
        <p:nvSpPr>
          <p:cNvPr id="71" name="Google Shape;71;p29"/>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9"/>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1"/>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orbel"/>
              <a:buNone/>
              <a:defRPr sz="44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1"/>
          <p:cNvSpPr txBox="1">
            <a:spLocks noGrp="1"/>
          </p:cNvSpPr>
          <p:nvPr>
            <p:ph type="body" idx="1"/>
          </p:nvPr>
        </p:nvSpPr>
        <p:spPr>
          <a:xfrm>
            <a:off x="1143000" y="2057400"/>
            <a:ext cx="9872871" cy="4038600"/>
          </a:xfrm>
          <a:prstGeom prst="rect">
            <a:avLst/>
          </a:prstGeom>
          <a:noFill/>
          <a:ln>
            <a:noFill/>
          </a:ln>
        </p:spPr>
        <p:txBody>
          <a:bodyPr spcFirstLastPara="1" wrap="square" lIns="91425" tIns="45700" rIns="91425" bIns="45700" anchor="t" anchorCtr="0">
            <a:normAutofit/>
          </a:bodyPr>
          <a:lstStyle>
            <a:lvl1pPr marL="457200" marR="0" lvl="0" indent="-340360" algn="l" rtl="0">
              <a:lnSpc>
                <a:spcPct val="90000"/>
              </a:lnSpc>
              <a:spcBef>
                <a:spcPts val="1400"/>
              </a:spcBef>
              <a:spcAft>
                <a:spcPts val="0"/>
              </a:spcAft>
              <a:buClr>
                <a:schemeClr val="dk1"/>
              </a:buClr>
              <a:buSzPts val="1760"/>
              <a:buFont typeface="Corbel"/>
              <a:buChar char="•"/>
              <a:defRPr sz="2200" b="0" i="0" u="none" strike="noStrike" cap="none">
                <a:solidFill>
                  <a:schemeClr val="dk1"/>
                </a:solidFill>
                <a:latin typeface="Corbel"/>
                <a:ea typeface="Corbel"/>
                <a:cs typeface="Corbel"/>
                <a:sym typeface="Corbel"/>
              </a:defRPr>
            </a:lvl1pPr>
            <a:lvl2pPr marL="914400" marR="0" lvl="1" indent="-330200" algn="l" rtl="0">
              <a:lnSpc>
                <a:spcPct val="90000"/>
              </a:lnSpc>
              <a:spcBef>
                <a:spcPts val="200"/>
              </a:spcBef>
              <a:spcAft>
                <a:spcPts val="0"/>
              </a:spcAft>
              <a:buClr>
                <a:schemeClr val="dk1"/>
              </a:buClr>
              <a:buSzPts val="1600"/>
              <a:buFont typeface="Corbel"/>
              <a:buChar char="•"/>
              <a:defRPr sz="2000" b="0" i="0" u="none" strike="noStrike" cap="none">
                <a:solidFill>
                  <a:schemeClr val="dk1"/>
                </a:solidFill>
                <a:latin typeface="Corbel"/>
                <a:ea typeface="Corbel"/>
                <a:cs typeface="Corbel"/>
                <a:sym typeface="Corbel"/>
              </a:defRPr>
            </a:lvl2pPr>
            <a:lvl3pPr marL="1371600" marR="0" lvl="2" indent="-320039" algn="l" rtl="0">
              <a:lnSpc>
                <a:spcPct val="90000"/>
              </a:lnSpc>
              <a:spcBef>
                <a:spcPts val="400"/>
              </a:spcBef>
              <a:spcAft>
                <a:spcPts val="0"/>
              </a:spcAft>
              <a:buClr>
                <a:schemeClr val="dk1"/>
              </a:buClr>
              <a:buSzPts val="1440"/>
              <a:buFont typeface="Corbel"/>
              <a:buChar char="•"/>
              <a:defRPr sz="1800" b="0" i="0" u="none" strike="noStrike" cap="none">
                <a:solidFill>
                  <a:schemeClr val="dk1"/>
                </a:solidFill>
                <a:latin typeface="Corbel"/>
                <a:ea typeface="Corbel"/>
                <a:cs typeface="Corbel"/>
                <a:sym typeface="Corbel"/>
              </a:defRPr>
            </a:lvl3pPr>
            <a:lvl4pPr marL="1828800" marR="0" lvl="3" indent="-309880"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4pPr>
            <a:lvl5pPr marL="2286000" marR="0" lvl="4"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5pPr>
            <a:lvl6pPr marL="2743200" marR="0" lvl="5"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6pPr>
            <a:lvl7pPr marL="3200400" marR="0" lvl="6"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7pPr>
            <a:lvl8pPr marL="3657600" marR="0" lvl="7"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8pPr>
            <a:lvl9pPr marL="4114800" marR="0" lvl="8" indent="-309879" algn="l" rtl="0">
              <a:lnSpc>
                <a:spcPct val="90000"/>
              </a:lnSpc>
              <a:spcBef>
                <a:spcPts val="400"/>
              </a:spcBef>
              <a:spcAft>
                <a:spcPts val="400"/>
              </a:spcAft>
              <a:buClr>
                <a:schemeClr val="dk1"/>
              </a:buClr>
              <a:buSzPts val="1280"/>
              <a:buFont typeface="Corbel"/>
              <a:buChar char="•"/>
              <a:defRPr sz="1600" b="0" i="0" u="none" strike="noStrike" cap="none">
                <a:solidFill>
                  <a:schemeClr val="dk1"/>
                </a:solidFill>
                <a:latin typeface="Corbel"/>
                <a:ea typeface="Corbel"/>
                <a:cs typeface="Corbel"/>
                <a:sym typeface="Corbel"/>
              </a:defRPr>
            </a:lvl9pPr>
          </a:lstStyle>
          <a:p>
            <a:endParaRPr/>
          </a:p>
        </p:txBody>
      </p:sp>
      <p:sp>
        <p:nvSpPr>
          <p:cNvPr id="12" name="Google Shape;12;p21"/>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9pPr>
          </a:lstStyle>
          <a:p>
            <a:endParaRPr/>
          </a:p>
        </p:txBody>
      </p:sp>
      <p:sp>
        <p:nvSpPr>
          <p:cNvPr id="13" name="Google Shape;13;p21"/>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9pPr>
          </a:lstStyle>
          <a:p>
            <a:endParaRPr/>
          </a:p>
        </p:txBody>
      </p:sp>
      <p:sp>
        <p:nvSpPr>
          <p:cNvPr id="14" name="Google Shape;14;p21"/>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
        <p:nvSpPr>
          <p:cNvPr id="15" name="Google Shape;15;p21"/>
          <p:cNvSpPr/>
          <p:nvPr/>
        </p:nvSpPr>
        <p:spPr>
          <a:xfrm>
            <a:off x="0" y="6128028"/>
            <a:ext cx="12192000" cy="726141"/>
          </a:xfrm>
          <a:prstGeom prst="rect">
            <a:avLst/>
          </a:prstGeom>
          <a:solidFill>
            <a:srgbClr val="20558A"/>
          </a:solidFill>
          <a:ln w="19050" cap="flat" cmpd="sng">
            <a:solidFill>
              <a:srgbClr val="20455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orbel"/>
              <a:ea typeface="Corbel"/>
              <a:cs typeface="Corbel"/>
              <a:sym typeface="Corbel"/>
            </a:endParaRPr>
          </a:p>
        </p:txBody>
      </p:sp>
      <p:pic>
        <p:nvPicPr>
          <p:cNvPr id="16" name="Google Shape;16;p21" descr="Logo for the Network of the National Library of Medicine"/>
          <p:cNvPicPr preferRelativeResize="0"/>
          <p:nvPr/>
        </p:nvPicPr>
        <p:blipFill rotWithShape="1">
          <a:blip r:embed="rId15">
            <a:alphaModFix/>
          </a:blip>
          <a:srcRect/>
          <a:stretch/>
        </p:blipFill>
        <p:spPr>
          <a:xfrm>
            <a:off x="225939" y="6201688"/>
            <a:ext cx="3590518" cy="57607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hyperlink" Target="https://sharing.nih.gov/data-management-and-sharing-policy/planning-and-budgeting-for-data-management-and-sharing/budgeting-for-data-management-sharing" TargetMode="External"/><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hyperlink" Target="https://sharing.nih.gov/data-management-and-sharing-policy/planning-and-budgeting-for-data-management-and-sharing/budgeting-for-data-management-sharing" TargetMode="External"/><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jpg"/></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hyperlink" Target="https://osf.io/uadxr/" TargetMode="External"/><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8" Type="http://schemas.openxmlformats.org/officeDocument/2006/relationships/hyperlink" Target="https://dmptool.org/" TargetMode="External"/><Relationship Id="rId3" Type="http://schemas.openxmlformats.org/officeDocument/2006/relationships/hyperlink" Target="https://sharing.nih.gov/" TargetMode="External"/><Relationship Id="rId7" Type="http://schemas.openxmlformats.org/officeDocument/2006/relationships/hyperlink" Target="https://www.nlm.nih.gov/NIHbmic/generalist_repositories.html" TargetMode="External"/><Relationship Id="rId2" Type="http://schemas.openxmlformats.org/officeDocument/2006/relationships/notesSlide" Target="../notesSlides/notesSlide41.xml"/><Relationship Id="rId1" Type="http://schemas.openxmlformats.org/officeDocument/2006/relationships/slideLayout" Target="../slideLayouts/slideLayout12.xml"/><Relationship Id="rId6" Type="http://schemas.openxmlformats.org/officeDocument/2006/relationships/hyperlink" Target="https://www.nlm.nih.gov/NIHbmic/domain_specific_repositories.html" TargetMode="External"/><Relationship Id="rId11" Type="http://schemas.openxmlformats.org/officeDocument/2006/relationships/hyperlink" Target="https://www.nap.edu/resource/25639/Researcher_User_Guide_Biomedical_Data.pdf" TargetMode="External"/><Relationship Id="rId5" Type="http://schemas.openxmlformats.org/officeDocument/2006/relationships/hyperlink" Target="https://www.nlm.nih.gov/NIHbmic/nih_data_sharing_repositories.html" TargetMode="External"/><Relationship Id="rId10" Type="http://schemas.openxmlformats.org/officeDocument/2006/relationships/hyperlink" Target="https://fairsharing.org" TargetMode="External"/><Relationship Id="rId4" Type="http://schemas.openxmlformats.org/officeDocument/2006/relationships/hyperlink" Target="https://sharing.nih.gov/faqs#/data-sharing.htm" TargetMode="External"/><Relationship Id="rId9" Type="http://schemas.openxmlformats.org/officeDocument/2006/relationships/hyperlink" Target="https://www.re3data.org/"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www.nnlm.gov/guides/nnlm-toolkit-nih-data-management-and-sharing-policy" TargetMode="External"/><Relationship Id="rId2" Type="http://schemas.openxmlformats.org/officeDocument/2006/relationships/notesSlide" Target="../notesSlides/notesSlide42.xml"/><Relationship Id="rId1" Type="http://schemas.openxmlformats.org/officeDocument/2006/relationships/slideLayout" Target="../slideLayouts/slideLayout12.xml"/><Relationship Id="rId4" Type="http://schemas.openxmlformats.org/officeDocument/2006/relationships/image" Target="../media/image23.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s://grants.nih.gov/grants/guide/notice-files/NOT-OD-21-014.html" TargetMode="External"/><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s://www.ncbi.nlm.nih.gov/gap"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hyperlink" Target="https://osp.od.nih.gov/scientific-sharing/data-repositories-and-trusted-partners/"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
          <p:cNvSpPr txBox="1">
            <a:spLocks noGrp="1"/>
          </p:cNvSpPr>
          <p:nvPr>
            <p:ph type="title"/>
          </p:nvPr>
        </p:nvSpPr>
        <p:spPr>
          <a:xfrm>
            <a:off x="706341" y="4146294"/>
            <a:ext cx="10883100" cy="11145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000"/>
              <a:buFont typeface="Calibri"/>
              <a:buNone/>
            </a:pPr>
            <a:r>
              <a:rPr lang="en-US" sz="3900" dirty="0">
                <a:solidFill>
                  <a:schemeClr val="dk2"/>
                </a:solidFill>
              </a:rPr>
              <a:t>NIH Data Management and Sharing Policy</a:t>
            </a:r>
            <a:endParaRPr sz="3900" dirty="0">
              <a:solidFill>
                <a:schemeClr val="dk2"/>
              </a:solidFill>
            </a:endParaRPr>
          </a:p>
          <a:p>
            <a:pPr marL="0" lvl="0" indent="0" algn="l" rtl="0">
              <a:lnSpc>
                <a:spcPct val="90000"/>
              </a:lnSpc>
              <a:spcBef>
                <a:spcPts val="0"/>
              </a:spcBef>
              <a:spcAft>
                <a:spcPts val="0"/>
              </a:spcAft>
              <a:buClr>
                <a:schemeClr val="dk1"/>
              </a:buClr>
              <a:buSzPts val="4000"/>
              <a:buFont typeface="Calibri"/>
              <a:buNone/>
            </a:pPr>
            <a:r>
              <a:rPr lang="en-US" sz="3100" dirty="0">
                <a:solidFill>
                  <a:schemeClr val="dk2"/>
                </a:solidFill>
              </a:rPr>
              <a:t>Effective January 25, 2023</a:t>
            </a:r>
            <a:endParaRPr sz="3100" dirty="0">
              <a:solidFill>
                <a:schemeClr val="dk2"/>
              </a:solidFill>
            </a:endParaRPr>
          </a:p>
        </p:txBody>
      </p:sp>
      <p:pic>
        <p:nvPicPr>
          <p:cNvPr id="100" name="Google Shape;100;p1" descr="Graphic showing a blue strand of binary code on a black background."/>
          <p:cNvPicPr preferRelativeResize="0">
            <a:picLocks noGrp="1"/>
          </p:cNvPicPr>
          <p:nvPr>
            <p:ph type="body" idx="1"/>
          </p:nvPr>
        </p:nvPicPr>
        <p:blipFill rotWithShape="1">
          <a:blip r:embed="rId3">
            <a:alphaModFix/>
          </a:blip>
          <a:srcRect/>
          <a:stretch/>
        </p:blipFill>
        <p:spPr>
          <a:xfrm>
            <a:off x="654844" y="429419"/>
            <a:ext cx="10882312" cy="3627437"/>
          </a:xfrm>
          <a:prstGeom prst="rect">
            <a:avLst/>
          </a:prstGeom>
          <a:noFill/>
          <a:ln>
            <a:noFill/>
          </a:ln>
        </p:spPr>
      </p:pic>
      <p:sp>
        <p:nvSpPr>
          <p:cNvPr id="101" name="Google Shape;101;p1"/>
          <p:cNvSpPr txBox="1"/>
          <p:nvPr/>
        </p:nvSpPr>
        <p:spPr>
          <a:xfrm>
            <a:off x="345450" y="5437775"/>
            <a:ext cx="11694600" cy="6141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Clr>
                <a:schemeClr val="dk1"/>
              </a:buClr>
              <a:buSzPts val="4000"/>
              <a:buFont typeface="Calibri"/>
              <a:buNone/>
            </a:pPr>
            <a:r>
              <a:rPr lang="en-US" sz="3100">
                <a:solidFill>
                  <a:schemeClr val="dk2"/>
                </a:solidFill>
                <a:latin typeface="Corbel"/>
                <a:ea typeface="Corbel"/>
                <a:cs typeface="Corbel"/>
                <a:sym typeface="Corbel"/>
              </a:rPr>
              <a:t>Genevieve Milliken, MA, MSLIS  -  November 30, 2022</a:t>
            </a:r>
            <a:endParaRPr>
              <a:latin typeface="Corbel"/>
              <a:ea typeface="Corbel"/>
              <a:cs typeface="Corbel"/>
              <a:sym typeface="Corbe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g1625dafa4b0_2_42"/>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solidFill>
                  <a:schemeClr val="dk2"/>
                </a:solidFill>
              </a:rPr>
              <a:t>What do we mean by scientific data?</a:t>
            </a:r>
            <a:endParaRPr>
              <a:solidFill>
                <a:schemeClr val="dk2"/>
              </a:solidFill>
            </a:endParaRPr>
          </a:p>
        </p:txBody>
      </p:sp>
      <p:sp>
        <p:nvSpPr>
          <p:cNvPr id="171" name="Google Shape;171;g1625dafa4b0_2_42"/>
          <p:cNvSpPr txBox="1"/>
          <p:nvPr/>
        </p:nvSpPr>
        <p:spPr>
          <a:xfrm>
            <a:off x="1295400" y="1941375"/>
            <a:ext cx="10155900" cy="21426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1200"/>
              </a:spcBef>
              <a:spcAft>
                <a:spcPts val="0"/>
              </a:spcAft>
              <a:buNone/>
            </a:pPr>
            <a:r>
              <a:rPr lang="en-US" sz="2200">
                <a:solidFill>
                  <a:srgbClr val="333333"/>
                </a:solidFill>
                <a:latin typeface="Corbel"/>
                <a:ea typeface="Corbel"/>
                <a:cs typeface="Corbel"/>
                <a:sym typeface="Corbel"/>
              </a:rPr>
              <a:t>NIH defines </a:t>
            </a:r>
            <a:r>
              <a:rPr lang="en-US" sz="2200" b="1">
                <a:solidFill>
                  <a:srgbClr val="333333"/>
                </a:solidFill>
                <a:latin typeface="Corbel"/>
                <a:ea typeface="Corbel"/>
                <a:cs typeface="Corbel"/>
                <a:sym typeface="Corbel"/>
              </a:rPr>
              <a:t>Scientific Data</a:t>
            </a:r>
            <a:r>
              <a:rPr lang="en-US" sz="2200">
                <a:solidFill>
                  <a:srgbClr val="333333"/>
                </a:solidFill>
                <a:latin typeface="Corbel"/>
                <a:ea typeface="Corbel"/>
                <a:cs typeface="Corbel"/>
                <a:sym typeface="Corbel"/>
              </a:rPr>
              <a:t> as:</a:t>
            </a:r>
            <a:endParaRPr sz="2200">
              <a:solidFill>
                <a:srgbClr val="333333"/>
              </a:solidFill>
              <a:latin typeface="Corbel"/>
              <a:ea typeface="Corbel"/>
              <a:cs typeface="Corbel"/>
              <a:sym typeface="Corbel"/>
            </a:endParaRPr>
          </a:p>
          <a:p>
            <a:pPr marL="0" lvl="0" indent="0" algn="l" rtl="0">
              <a:lnSpc>
                <a:spcPct val="115000"/>
              </a:lnSpc>
              <a:spcBef>
                <a:spcPts val="1200"/>
              </a:spcBef>
              <a:spcAft>
                <a:spcPts val="0"/>
              </a:spcAft>
              <a:buNone/>
            </a:pPr>
            <a:r>
              <a:rPr lang="en-US" sz="2200">
                <a:solidFill>
                  <a:srgbClr val="333333"/>
                </a:solidFill>
                <a:highlight>
                  <a:srgbClr val="FFFFFF"/>
                </a:highlight>
                <a:latin typeface="Corbel"/>
                <a:ea typeface="Corbel"/>
                <a:cs typeface="Corbel"/>
                <a:sym typeface="Corbel"/>
              </a:rPr>
              <a:t>“The </a:t>
            </a:r>
            <a:r>
              <a:rPr lang="en-US" sz="2200" i="1">
                <a:solidFill>
                  <a:srgbClr val="333333"/>
                </a:solidFill>
                <a:highlight>
                  <a:srgbClr val="FFFFFF"/>
                </a:highlight>
                <a:latin typeface="Corbel"/>
                <a:ea typeface="Corbel"/>
                <a:cs typeface="Corbel"/>
                <a:sym typeface="Corbel"/>
              </a:rPr>
              <a:t>recorded factual material </a:t>
            </a:r>
            <a:r>
              <a:rPr lang="en-US" sz="2200">
                <a:solidFill>
                  <a:srgbClr val="333333"/>
                </a:solidFill>
                <a:highlight>
                  <a:srgbClr val="FFFFFF"/>
                </a:highlight>
                <a:latin typeface="Corbel"/>
                <a:ea typeface="Corbel"/>
                <a:cs typeface="Corbel"/>
                <a:sym typeface="Corbel"/>
              </a:rPr>
              <a:t>commonly accepted in the scientific community as of sufficient quality to </a:t>
            </a:r>
            <a:r>
              <a:rPr lang="en-US" sz="2200" i="1">
                <a:solidFill>
                  <a:srgbClr val="333333"/>
                </a:solidFill>
                <a:highlight>
                  <a:srgbClr val="FFFFFF"/>
                </a:highlight>
                <a:latin typeface="Corbel"/>
                <a:ea typeface="Corbel"/>
                <a:cs typeface="Corbel"/>
                <a:sym typeface="Corbel"/>
              </a:rPr>
              <a:t>validate and replicate research findings</a:t>
            </a:r>
            <a:r>
              <a:rPr lang="en-US" sz="2200">
                <a:solidFill>
                  <a:srgbClr val="333333"/>
                </a:solidFill>
                <a:highlight>
                  <a:srgbClr val="FFFFFF"/>
                </a:highlight>
                <a:latin typeface="Corbel"/>
                <a:ea typeface="Corbel"/>
                <a:cs typeface="Corbel"/>
                <a:sym typeface="Corbel"/>
              </a:rPr>
              <a:t>, regardless of whether the data are used to support scholarly publications.” </a:t>
            </a:r>
            <a:endParaRPr sz="2200">
              <a:solidFill>
                <a:srgbClr val="333333"/>
              </a:solidFill>
              <a:highlight>
                <a:srgbClr val="FFFFFF"/>
              </a:highlight>
              <a:latin typeface="Corbel"/>
              <a:ea typeface="Corbel"/>
              <a:cs typeface="Corbel"/>
              <a:sym typeface="Corbel"/>
            </a:endParaRPr>
          </a:p>
          <a:p>
            <a:pPr marL="0" lvl="0" indent="0" algn="l" rtl="0">
              <a:lnSpc>
                <a:spcPct val="115000"/>
              </a:lnSpc>
              <a:spcBef>
                <a:spcPts val="1200"/>
              </a:spcBef>
              <a:spcAft>
                <a:spcPts val="0"/>
              </a:spcAft>
              <a:buNone/>
            </a:pPr>
            <a:r>
              <a:rPr lang="en-US" sz="2200">
                <a:solidFill>
                  <a:srgbClr val="333333"/>
                </a:solidFill>
                <a:highlight>
                  <a:srgbClr val="FFFFFF"/>
                </a:highlight>
                <a:latin typeface="Corbel"/>
                <a:ea typeface="Corbel"/>
                <a:cs typeface="Corbel"/>
                <a:sym typeface="Corbel"/>
              </a:rPr>
              <a:t>Excludes:</a:t>
            </a:r>
            <a:endParaRPr sz="2200">
              <a:solidFill>
                <a:srgbClr val="333333"/>
              </a:solidFill>
              <a:highlight>
                <a:srgbClr val="FFFFFF"/>
              </a:highlight>
              <a:latin typeface="Corbel"/>
              <a:ea typeface="Corbel"/>
              <a:cs typeface="Corbel"/>
              <a:sym typeface="Corbel"/>
            </a:endParaRPr>
          </a:p>
          <a:p>
            <a:pPr marL="457200" lvl="0" indent="-368300" algn="l" rtl="0">
              <a:lnSpc>
                <a:spcPct val="115000"/>
              </a:lnSpc>
              <a:spcBef>
                <a:spcPts val="0"/>
              </a:spcBef>
              <a:spcAft>
                <a:spcPts val="0"/>
              </a:spcAft>
              <a:buClr>
                <a:srgbClr val="333333"/>
              </a:buClr>
              <a:buSzPts val="2200"/>
              <a:buFont typeface="Corbel"/>
              <a:buChar char="●"/>
            </a:pPr>
            <a:r>
              <a:rPr lang="en-US" sz="2200">
                <a:solidFill>
                  <a:srgbClr val="333333"/>
                </a:solidFill>
                <a:highlight>
                  <a:srgbClr val="FFFFFF"/>
                </a:highlight>
                <a:latin typeface="Corbel"/>
                <a:ea typeface="Corbel"/>
                <a:cs typeface="Corbel"/>
                <a:sym typeface="Corbel"/>
              </a:rPr>
              <a:t> Lab notebooks</a:t>
            </a:r>
            <a:endParaRPr sz="2200">
              <a:solidFill>
                <a:srgbClr val="333333"/>
              </a:solidFill>
              <a:latin typeface="Corbel"/>
              <a:ea typeface="Corbel"/>
              <a:cs typeface="Corbel"/>
              <a:sym typeface="Corbel"/>
            </a:endParaRPr>
          </a:p>
          <a:p>
            <a:pPr marL="457200" lvl="0" indent="-368300" algn="l" rtl="0">
              <a:lnSpc>
                <a:spcPct val="115000"/>
              </a:lnSpc>
              <a:spcBef>
                <a:spcPts val="0"/>
              </a:spcBef>
              <a:spcAft>
                <a:spcPts val="0"/>
              </a:spcAft>
              <a:buClr>
                <a:srgbClr val="333333"/>
              </a:buClr>
              <a:buSzPts val="2200"/>
              <a:buFont typeface="Corbel"/>
              <a:buChar char="●"/>
            </a:pPr>
            <a:r>
              <a:rPr lang="en-US" sz="2200">
                <a:solidFill>
                  <a:srgbClr val="333333"/>
                </a:solidFill>
                <a:highlight>
                  <a:srgbClr val="FFFFFF"/>
                </a:highlight>
                <a:latin typeface="Corbel"/>
                <a:ea typeface="Corbel"/>
                <a:cs typeface="Corbel"/>
                <a:sym typeface="Corbel"/>
              </a:rPr>
              <a:t> Preliminary analyses</a:t>
            </a:r>
            <a:endParaRPr sz="2200">
              <a:solidFill>
                <a:srgbClr val="333333"/>
              </a:solidFill>
              <a:latin typeface="Corbel"/>
              <a:ea typeface="Corbel"/>
              <a:cs typeface="Corbel"/>
              <a:sym typeface="Corbel"/>
            </a:endParaRPr>
          </a:p>
          <a:p>
            <a:pPr marL="457200" lvl="0" indent="-368300" algn="l" rtl="0">
              <a:lnSpc>
                <a:spcPct val="115000"/>
              </a:lnSpc>
              <a:spcBef>
                <a:spcPts val="0"/>
              </a:spcBef>
              <a:spcAft>
                <a:spcPts val="0"/>
              </a:spcAft>
              <a:buClr>
                <a:srgbClr val="333333"/>
              </a:buClr>
              <a:buSzPts val="2200"/>
              <a:buFont typeface="Corbel"/>
              <a:buChar char="●"/>
            </a:pPr>
            <a:r>
              <a:rPr lang="en-US" sz="2200">
                <a:solidFill>
                  <a:srgbClr val="333333"/>
                </a:solidFill>
                <a:highlight>
                  <a:srgbClr val="FFFFFF"/>
                </a:highlight>
                <a:latin typeface="Corbel"/>
                <a:ea typeface="Corbel"/>
                <a:cs typeface="Corbel"/>
                <a:sym typeface="Corbel"/>
              </a:rPr>
              <a:t> Completed case report forms</a:t>
            </a:r>
            <a:endParaRPr sz="2200">
              <a:solidFill>
                <a:srgbClr val="333333"/>
              </a:solidFill>
              <a:latin typeface="Corbel"/>
              <a:ea typeface="Corbel"/>
              <a:cs typeface="Corbel"/>
              <a:sym typeface="Corbel"/>
            </a:endParaRPr>
          </a:p>
          <a:p>
            <a:pPr marL="457200" lvl="0" indent="-368300" algn="l" rtl="0">
              <a:lnSpc>
                <a:spcPct val="115000"/>
              </a:lnSpc>
              <a:spcBef>
                <a:spcPts val="0"/>
              </a:spcBef>
              <a:spcAft>
                <a:spcPts val="0"/>
              </a:spcAft>
              <a:buClr>
                <a:srgbClr val="333333"/>
              </a:buClr>
              <a:buSzPts val="2200"/>
              <a:buFont typeface="Corbel"/>
              <a:buChar char="●"/>
            </a:pPr>
            <a:r>
              <a:rPr lang="en-US" sz="2200">
                <a:solidFill>
                  <a:srgbClr val="333333"/>
                </a:solidFill>
                <a:highlight>
                  <a:srgbClr val="FFFFFF"/>
                </a:highlight>
                <a:latin typeface="Corbel"/>
                <a:ea typeface="Corbel"/>
                <a:cs typeface="Corbel"/>
                <a:sym typeface="Corbel"/>
              </a:rPr>
              <a:t> Peer reviews</a:t>
            </a:r>
            <a:endParaRPr sz="2200">
              <a:solidFill>
                <a:srgbClr val="333333"/>
              </a:solidFill>
              <a:latin typeface="Corbel"/>
              <a:ea typeface="Corbel"/>
              <a:cs typeface="Corbel"/>
              <a:sym typeface="Corbel"/>
            </a:endParaRPr>
          </a:p>
          <a:p>
            <a:pPr marL="457200" lvl="0" indent="-368300" algn="l" rtl="0">
              <a:lnSpc>
                <a:spcPct val="115000"/>
              </a:lnSpc>
              <a:spcBef>
                <a:spcPts val="0"/>
              </a:spcBef>
              <a:spcAft>
                <a:spcPts val="0"/>
              </a:spcAft>
              <a:buClr>
                <a:srgbClr val="333333"/>
              </a:buClr>
              <a:buSzPts val="2200"/>
              <a:buFont typeface="Corbel"/>
              <a:buChar char="●"/>
            </a:pPr>
            <a:r>
              <a:rPr lang="en-US" sz="2200">
                <a:solidFill>
                  <a:srgbClr val="333333"/>
                </a:solidFill>
                <a:highlight>
                  <a:srgbClr val="FFFFFF"/>
                </a:highlight>
                <a:latin typeface="Corbel"/>
                <a:ea typeface="Corbel"/>
                <a:cs typeface="Corbel"/>
                <a:sym typeface="Corbel"/>
              </a:rPr>
              <a:t> Physical objects, such as laboratory specimens</a:t>
            </a:r>
            <a:endParaRPr sz="2200">
              <a:solidFill>
                <a:srgbClr val="333333"/>
              </a:solidFill>
              <a:latin typeface="Corbel"/>
              <a:ea typeface="Corbel"/>
              <a:cs typeface="Corbel"/>
              <a:sym typeface="Corbel"/>
            </a:endParaRPr>
          </a:p>
        </p:txBody>
      </p:sp>
      <p:pic>
        <p:nvPicPr>
          <p:cNvPr id="172" name="Google Shape;172;g1625dafa4b0_2_42" descr="Black and white icon of a laptop showing a pie chart and settings"/>
          <p:cNvPicPr preferRelativeResize="0"/>
          <p:nvPr/>
        </p:nvPicPr>
        <p:blipFill>
          <a:blip r:embed="rId3">
            <a:alphaModFix/>
          </a:blip>
          <a:stretch>
            <a:fillRect/>
          </a:stretch>
        </p:blipFill>
        <p:spPr>
          <a:xfrm>
            <a:off x="10440550" y="609600"/>
            <a:ext cx="1227000" cy="12270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6"/>
        <p:cNvGrpSpPr/>
        <p:nvPr/>
      </p:nvGrpSpPr>
      <p:grpSpPr>
        <a:xfrm>
          <a:off x="0" y="0"/>
          <a:ext cx="0" cy="0"/>
          <a:chOff x="0" y="0"/>
          <a:chExt cx="0" cy="0"/>
        </a:xfrm>
      </p:grpSpPr>
      <p:sp>
        <p:nvSpPr>
          <p:cNvPr id="177" name="Google Shape;177;g1650253e039_0_9"/>
          <p:cNvSpPr txBox="1">
            <a:spLocks noGrp="1"/>
          </p:cNvSpPr>
          <p:nvPr>
            <p:ph type="title"/>
          </p:nvPr>
        </p:nvSpPr>
        <p:spPr>
          <a:xfrm>
            <a:off x="1143000" y="609600"/>
            <a:ext cx="9875400" cy="13563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Century Schoolbook"/>
              <a:buNone/>
            </a:pPr>
            <a:r>
              <a:rPr lang="en-US">
                <a:solidFill>
                  <a:schemeClr val="dk2"/>
                </a:solidFill>
              </a:rPr>
              <a:t>What counts as data for sharing?</a:t>
            </a:r>
            <a:endParaRPr>
              <a:solidFill>
                <a:schemeClr val="dk2"/>
              </a:solidFill>
            </a:endParaRPr>
          </a:p>
        </p:txBody>
      </p:sp>
      <p:sp>
        <p:nvSpPr>
          <p:cNvPr id="178" name="Google Shape;178;g1650253e039_0_9"/>
          <p:cNvSpPr txBox="1">
            <a:spLocks noGrp="1"/>
          </p:cNvSpPr>
          <p:nvPr>
            <p:ph type="body" idx="1"/>
          </p:nvPr>
        </p:nvSpPr>
        <p:spPr>
          <a:xfrm>
            <a:off x="1338077" y="2314575"/>
            <a:ext cx="7254600" cy="4246500"/>
          </a:xfrm>
          <a:prstGeom prst="rect">
            <a:avLst/>
          </a:prstGeom>
          <a:noFill/>
          <a:ln>
            <a:noFill/>
          </a:ln>
        </p:spPr>
        <p:txBody>
          <a:bodyPr spcFirstLastPara="1" wrap="square" lIns="91425" tIns="45700" rIns="91425" bIns="45700" anchor="t" anchorCtr="0">
            <a:normAutofit/>
          </a:bodyPr>
          <a:lstStyle/>
          <a:p>
            <a:pPr marL="182880" lvl="0" indent="-201930" algn="l" rtl="0">
              <a:lnSpc>
                <a:spcPct val="95000"/>
              </a:lnSpc>
              <a:spcBef>
                <a:spcPts val="0"/>
              </a:spcBef>
              <a:spcAft>
                <a:spcPts val="0"/>
              </a:spcAft>
              <a:buSzPts val="1740"/>
              <a:buChar char="•"/>
            </a:pPr>
            <a:r>
              <a:rPr lang="en-US" sz="2500"/>
              <a:t>Adequate data to validate and replicate study findings</a:t>
            </a:r>
            <a:endParaRPr sz="2500"/>
          </a:p>
          <a:p>
            <a:pPr marL="182880" lvl="0" indent="-201930" algn="l" rtl="0">
              <a:lnSpc>
                <a:spcPct val="95000"/>
              </a:lnSpc>
              <a:spcBef>
                <a:spcPts val="1600"/>
              </a:spcBef>
              <a:spcAft>
                <a:spcPts val="0"/>
              </a:spcAft>
              <a:buSzPts val="1740"/>
              <a:buChar char="•"/>
            </a:pPr>
            <a:r>
              <a:rPr lang="en-US" sz="2500"/>
              <a:t>Data resulting from the study but not necessarily supporting a publication</a:t>
            </a:r>
            <a:endParaRPr sz="2500"/>
          </a:p>
          <a:p>
            <a:pPr marL="182880" lvl="0" indent="-201930" algn="l" rtl="0">
              <a:lnSpc>
                <a:spcPct val="95000"/>
              </a:lnSpc>
              <a:spcBef>
                <a:spcPts val="1600"/>
              </a:spcBef>
              <a:spcAft>
                <a:spcPts val="0"/>
              </a:spcAft>
              <a:buSzPts val="1740"/>
              <a:buChar char="•"/>
            </a:pPr>
            <a:r>
              <a:rPr lang="en-US" sz="2500"/>
              <a:t>Null findings that do not result in publication</a:t>
            </a:r>
            <a:endParaRPr sz="2500"/>
          </a:p>
          <a:p>
            <a:pPr marL="182880" lvl="0" indent="-91440" algn="l" rtl="0">
              <a:lnSpc>
                <a:spcPct val="95000"/>
              </a:lnSpc>
              <a:spcBef>
                <a:spcPts val="1600"/>
              </a:spcBef>
              <a:spcAft>
                <a:spcPts val="0"/>
              </a:spcAft>
              <a:buSzPts val="1440"/>
              <a:buNone/>
            </a:pPr>
            <a:endParaRPr/>
          </a:p>
        </p:txBody>
      </p:sp>
      <p:pic>
        <p:nvPicPr>
          <p:cNvPr id="179" name="Google Shape;179;g1650253e039_0_9" descr="Research outline"/>
          <p:cNvPicPr preferRelativeResize="0"/>
          <p:nvPr/>
        </p:nvPicPr>
        <p:blipFill rotWithShape="1">
          <a:blip r:embed="rId3">
            <a:alphaModFix/>
          </a:blip>
          <a:srcRect/>
          <a:stretch/>
        </p:blipFill>
        <p:spPr>
          <a:xfrm>
            <a:off x="10039500" y="609600"/>
            <a:ext cx="1610025" cy="16100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g164c51ffd16_0_173"/>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3600"/>
              <a:buFont typeface="Calibri"/>
              <a:buNone/>
            </a:pPr>
            <a:r>
              <a:rPr lang="en-US" sz="4300">
                <a:solidFill>
                  <a:schemeClr val="dk2"/>
                </a:solidFill>
              </a:rPr>
              <a:t>Details of the Policy</a:t>
            </a:r>
            <a:r>
              <a:rPr lang="en-US" sz="3600">
                <a:solidFill>
                  <a:schemeClr val="dk2"/>
                </a:solidFill>
              </a:rPr>
              <a:t> </a:t>
            </a:r>
            <a:endParaRPr>
              <a:solidFill>
                <a:schemeClr val="dk2"/>
              </a:solidFill>
            </a:endParaRPr>
          </a:p>
        </p:txBody>
      </p:sp>
      <p:sp>
        <p:nvSpPr>
          <p:cNvPr id="186" name="Google Shape;186;g164c51ffd16_0_173"/>
          <p:cNvSpPr txBox="1">
            <a:spLocks noGrp="1"/>
          </p:cNvSpPr>
          <p:nvPr>
            <p:ph type="body" idx="1"/>
          </p:nvPr>
        </p:nvSpPr>
        <p:spPr>
          <a:xfrm>
            <a:off x="601350" y="1828800"/>
            <a:ext cx="11157000" cy="4038600"/>
          </a:xfrm>
          <a:prstGeom prst="rect">
            <a:avLst/>
          </a:prstGeom>
        </p:spPr>
        <p:txBody>
          <a:bodyPr spcFirstLastPara="1" wrap="square" lIns="91425" tIns="45700" rIns="91425" bIns="45700" anchor="t" anchorCtr="0">
            <a:noAutofit/>
          </a:bodyPr>
          <a:lstStyle/>
          <a:p>
            <a:pPr marL="0" lvl="0" indent="0" algn="l" rtl="0">
              <a:spcBef>
                <a:spcPts val="1400"/>
              </a:spcBef>
              <a:spcAft>
                <a:spcPts val="0"/>
              </a:spcAft>
              <a:buNone/>
            </a:pPr>
            <a:r>
              <a:rPr lang="en-US" sz="2984" b="1"/>
              <a:t>Scope</a:t>
            </a:r>
            <a:r>
              <a:rPr lang="en-US" sz="2984"/>
              <a:t>: All NIH-supported </a:t>
            </a:r>
            <a:r>
              <a:rPr lang="en-US" sz="2984" b="1"/>
              <a:t>research generating scientific data</a:t>
            </a:r>
            <a:endParaRPr sz="2984" b="1"/>
          </a:p>
          <a:p>
            <a:pPr marL="0" lvl="0" indent="0" algn="l" rtl="0">
              <a:spcBef>
                <a:spcPts val="1400"/>
              </a:spcBef>
              <a:spcAft>
                <a:spcPts val="0"/>
              </a:spcAft>
              <a:buNone/>
            </a:pPr>
            <a:r>
              <a:rPr lang="en-US" sz="2584"/>
              <a:t>“Recorded factual material… of sufficient quality to </a:t>
            </a:r>
            <a:r>
              <a:rPr lang="en-US" sz="2584" b="1"/>
              <a:t>validate and replicate</a:t>
            </a:r>
            <a:r>
              <a:rPr lang="en-US" sz="2584"/>
              <a:t> research findings, regardless of whether the data are used to support scholarly publications”—relates to the proposed research questions and findings can include unpublished null results</a:t>
            </a:r>
            <a:br>
              <a:rPr lang="en-US" sz="2384"/>
            </a:br>
            <a:endParaRPr sz="2984"/>
          </a:p>
          <a:p>
            <a:pPr marL="0" lvl="0" indent="0" algn="l" rtl="0">
              <a:spcBef>
                <a:spcPts val="1400"/>
              </a:spcBef>
              <a:spcAft>
                <a:spcPts val="0"/>
              </a:spcAft>
              <a:buNone/>
            </a:pPr>
            <a:r>
              <a:rPr lang="en-US" sz="2984" b="1"/>
              <a:t>Timeline</a:t>
            </a:r>
            <a:r>
              <a:rPr lang="en-US" sz="2984"/>
              <a:t>: When to share </a:t>
            </a:r>
            <a:r>
              <a:rPr lang="en-US" sz="2984" b="1"/>
              <a:t>data</a:t>
            </a:r>
            <a:r>
              <a:rPr lang="en-US" sz="2984"/>
              <a:t>?</a:t>
            </a:r>
            <a:endParaRPr sz="2984"/>
          </a:p>
          <a:p>
            <a:pPr marL="0" lvl="0" indent="0" algn="l" rtl="0">
              <a:spcBef>
                <a:spcPts val="1400"/>
              </a:spcBef>
              <a:spcAft>
                <a:spcPts val="0"/>
              </a:spcAft>
              <a:buNone/>
            </a:pPr>
            <a:r>
              <a:rPr lang="en-US" sz="2584"/>
              <a:t>No later than publication or end of award (for data underlying findings not published in peer- reviewed journals)</a:t>
            </a:r>
            <a:endParaRPr sz="2584"/>
          </a:p>
          <a:p>
            <a:pPr marL="0" lvl="0" indent="0" algn="l" rtl="0">
              <a:spcBef>
                <a:spcPts val="1400"/>
              </a:spcBef>
              <a:spcAft>
                <a:spcPts val="0"/>
              </a:spcAft>
              <a:buNone/>
            </a:pPr>
            <a:endParaRPr/>
          </a:p>
        </p:txBody>
      </p:sp>
      <p:pic>
        <p:nvPicPr>
          <p:cNvPr id="187" name="Google Shape;187;g164c51ffd16_0_173" descr="Icon of an alarm clock"/>
          <p:cNvPicPr preferRelativeResize="0"/>
          <p:nvPr/>
        </p:nvPicPr>
        <p:blipFill>
          <a:blip r:embed="rId3">
            <a:alphaModFix/>
          </a:blip>
          <a:stretch>
            <a:fillRect/>
          </a:stretch>
        </p:blipFill>
        <p:spPr>
          <a:xfrm>
            <a:off x="10538300" y="533400"/>
            <a:ext cx="1411973" cy="141197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g164c51ffd16_0_183"/>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solidFill>
                  <a:schemeClr val="dk2"/>
                </a:solidFill>
              </a:rPr>
              <a:t>Additional Expectations</a:t>
            </a:r>
            <a:endParaRPr sz="5200">
              <a:solidFill>
                <a:schemeClr val="dk2"/>
              </a:solidFill>
            </a:endParaRPr>
          </a:p>
        </p:txBody>
      </p:sp>
      <p:sp>
        <p:nvSpPr>
          <p:cNvPr id="194" name="Google Shape;194;g164c51ffd16_0_183"/>
          <p:cNvSpPr txBox="1">
            <a:spLocks noGrp="1"/>
          </p:cNvSpPr>
          <p:nvPr>
            <p:ph type="body" idx="1"/>
          </p:nvPr>
        </p:nvSpPr>
        <p:spPr>
          <a:xfrm>
            <a:off x="601350" y="1828800"/>
            <a:ext cx="11157000" cy="4038600"/>
          </a:xfrm>
          <a:prstGeom prst="rect">
            <a:avLst/>
          </a:prstGeom>
        </p:spPr>
        <p:txBody>
          <a:bodyPr spcFirstLastPara="1" wrap="square" lIns="91425" tIns="45700" rIns="91425" bIns="45700" anchor="t" anchorCtr="0">
            <a:noAutofit/>
          </a:bodyPr>
          <a:lstStyle/>
          <a:p>
            <a:pPr marL="0" lvl="0" indent="0" algn="l" rtl="0">
              <a:lnSpc>
                <a:spcPct val="110000"/>
              </a:lnSpc>
              <a:spcBef>
                <a:spcPts val="0"/>
              </a:spcBef>
              <a:spcAft>
                <a:spcPts val="0"/>
              </a:spcAft>
              <a:buNone/>
            </a:pPr>
            <a:r>
              <a:rPr lang="en-US" sz="2800" b="1"/>
              <a:t>Sharing Should be….. </a:t>
            </a:r>
            <a:endParaRPr/>
          </a:p>
          <a:p>
            <a:pPr marL="457200" lvl="0" indent="-381000" algn="l" rtl="0">
              <a:lnSpc>
                <a:spcPct val="110000"/>
              </a:lnSpc>
              <a:spcBef>
                <a:spcPts val="1200"/>
              </a:spcBef>
              <a:spcAft>
                <a:spcPts val="0"/>
              </a:spcAft>
              <a:buSzPts val="2400"/>
              <a:buChar char="•"/>
            </a:pPr>
            <a:r>
              <a:rPr lang="en-US" sz="2400" b="1" i="1"/>
              <a:t>The default practice</a:t>
            </a:r>
            <a:endParaRPr sz="2400" i="1"/>
          </a:p>
          <a:p>
            <a:pPr marL="914400" lvl="1" indent="-381000" algn="l" rtl="0">
              <a:lnSpc>
                <a:spcPct val="110000"/>
              </a:lnSpc>
              <a:spcBef>
                <a:spcPts val="0"/>
              </a:spcBef>
              <a:spcAft>
                <a:spcPts val="0"/>
              </a:spcAft>
              <a:buSzPts val="2400"/>
              <a:buChar char="•"/>
            </a:pPr>
            <a:r>
              <a:rPr lang="en-US" sz="2400"/>
              <a:t>Data sharing should be maximized (with justifiable limitations)</a:t>
            </a:r>
            <a:endParaRPr sz="2400"/>
          </a:p>
          <a:p>
            <a:pPr marL="914400" lvl="1" indent="-381000" algn="l" rtl="0">
              <a:lnSpc>
                <a:spcPct val="110000"/>
              </a:lnSpc>
              <a:spcBef>
                <a:spcPts val="0"/>
              </a:spcBef>
              <a:spcAft>
                <a:spcPts val="0"/>
              </a:spcAft>
              <a:buSzPts val="2400"/>
              <a:buChar char="•"/>
            </a:pPr>
            <a:r>
              <a:rPr lang="en-US" sz="2400"/>
              <a:t>All data should be managed; </a:t>
            </a:r>
            <a:r>
              <a:rPr lang="en-US" sz="2400" b="1" u="sng"/>
              <a:t>not all must be shared</a:t>
            </a:r>
            <a:br>
              <a:rPr lang="en-US" sz="2400" b="1" u="sng"/>
            </a:br>
            <a:endParaRPr sz="2400" b="1" u="sng"/>
          </a:p>
          <a:p>
            <a:pPr marL="457200" lvl="0" indent="-381000" algn="l" rtl="0">
              <a:lnSpc>
                <a:spcPct val="110000"/>
              </a:lnSpc>
              <a:spcBef>
                <a:spcPts val="0"/>
              </a:spcBef>
              <a:spcAft>
                <a:spcPts val="0"/>
              </a:spcAft>
              <a:buSzPts val="2400"/>
              <a:buChar char="•"/>
            </a:pPr>
            <a:r>
              <a:rPr lang="en-US" sz="2400" b="1" i="1"/>
              <a:t>Responsibly implemented</a:t>
            </a:r>
            <a:endParaRPr sz="2400" i="1"/>
          </a:p>
          <a:p>
            <a:pPr marL="914400" lvl="1" indent="-381000" algn="l" rtl="0">
              <a:lnSpc>
                <a:spcPct val="110000"/>
              </a:lnSpc>
              <a:spcBef>
                <a:spcPts val="0"/>
              </a:spcBef>
              <a:spcAft>
                <a:spcPts val="0"/>
              </a:spcAft>
              <a:buSzPts val="2400"/>
              <a:buChar char="•"/>
            </a:pPr>
            <a:r>
              <a:rPr lang="en-US" sz="2400"/>
              <a:t>Plans should outline protection of privacy, rights, and confidentiality</a:t>
            </a:r>
            <a:endParaRPr sz="2400"/>
          </a:p>
          <a:p>
            <a:pPr marL="914400" lvl="1" indent="-381000" algn="l" rtl="0">
              <a:lnSpc>
                <a:spcPct val="110000"/>
              </a:lnSpc>
              <a:spcBef>
                <a:spcPts val="0"/>
              </a:spcBef>
              <a:spcAft>
                <a:spcPts val="0"/>
              </a:spcAft>
              <a:buSzPts val="2400"/>
              <a:buChar char="•"/>
            </a:pPr>
            <a:r>
              <a:rPr lang="en-US" sz="2400"/>
              <a:t>Abide by existing laws, regulations, and policies</a:t>
            </a:r>
            <a:endParaRPr sz="2400"/>
          </a:p>
          <a:p>
            <a:pPr marL="914400" lvl="1" indent="-381000" algn="l" rtl="0">
              <a:lnSpc>
                <a:spcPct val="110000"/>
              </a:lnSpc>
              <a:spcBef>
                <a:spcPts val="0"/>
              </a:spcBef>
              <a:spcAft>
                <a:spcPts val="0"/>
              </a:spcAft>
              <a:buSzPts val="2400"/>
              <a:buChar char="•"/>
            </a:pPr>
            <a:r>
              <a:rPr lang="en-US" sz="2400"/>
              <a:t>Prospectively planned for at all stages of the research process</a:t>
            </a:r>
            <a:endParaRPr sz="2400"/>
          </a:p>
          <a:p>
            <a:pPr marL="0" lvl="0" indent="0" algn="l" rtl="0">
              <a:lnSpc>
                <a:spcPct val="110000"/>
              </a:lnSpc>
              <a:spcBef>
                <a:spcPts val="1200"/>
              </a:spcBef>
              <a:spcAft>
                <a:spcPts val="0"/>
              </a:spcAft>
              <a:buNone/>
            </a:pPr>
            <a:endParaRPr sz="2400" b="1" u="sng"/>
          </a:p>
          <a:p>
            <a:pPr marL="0" lvl="0" indent="0" algn="l" rtl="0">
              <a:spcBef>
                <a:spcPts val="1400"/>
              </a:spcBef>
              <a:spcAft>
                <a:spcPts val="0"/>
              </a:spcAft>
              <a:buNone/>
            </a:pPr>
            <a:endParaRPr/>
          </a:p>
        </p:txBody>
      </p:sp>
      <p:pic>
        <p:nvPicPr>
          <p:cNvPr id="195" name="Google Shape;195;g164c51ffd16_0_183" descr="Black and white icon of a person inside of a gear with a star"/>
          <p:cNvPicPr preferRelativeResize="0"/>
          <p:nvPr/>
        </p:nvPicPr>
        <p:blipFill>
          <a:blip r:embed="rId3">
            <a:alphaModFix/>
          </a:blip>
          <a:stretch>
            <a:fillRect/>
          </a:stretch>
        </p:blipFill>
        <p:spPr>
          <a:xfrm>
            <a:off x="10312575" y="678850"/>
            <a:ext cx="1241101" cy="114859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g15bef20d2b3_0_11"/>
          <p:cNvSpPr txBox="1">
            <a:spLocks noGrp="1"/>
          </p:cNvSpPr>
          <p:nvPr>
            <p:ph type="title"/>
          </p:nvPr>
        </p:nvSpPr>
        <p:spPr>
          <a:xfrm>
            <a:off x="1106424" y="1173575"/>
            <a:ext cx="9966900" cy="29262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a:solidFill>
                  <a:schemeClr val="dk2"/>
                </a:solidFill>
              </a:rPr>
              <a:t>Elements of the DMSP</a:t>
            </a:r>
            <a:endParaRPr>
              <a:solidFill>
                <a:schemeClr val="dk2"/>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g1625dafa4b0_2_48"/>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solidFill>
                  <a:schemeClr val="dk2"/>
                </a:solidFill>
              </a:rPr>
              <a:t>What is a Data Management and Sharing Plan (DMSP)?</a:t>
            </a:r>
            <a:endParaRPr>
              <a:solidFill>
                <a:schemeClr val="dk2"/>
              </a:solidFill>
            </a:endParaRPr>
          </a:p>
        </p:txBody>
      </p:sp>
      <p:sp>
        <p:nvSpPr>
          <p:cNvPr id="208" name="Google Shape;208;g1625dafa4b0_2_48"/>
          <p:cNvSpPr txBox="1"/>
          <p:nvPr/>
        </p:nvSpPr>
        <p:spPr>
          <a:xfrm>
            <a:off x="1461025" y="2288900"/>
            <a:ext cx="9299400" cy="3315600"/>
          </a:xfrm>
          <a:prstGeom prst="rect">
            <a:avLst/>
          </a:prstGeom>
          <a:noFill/>
          <a:ln>
            <a:noFill/>
          </a:ln>
        </p:spPr>
        <p:txBody>
          <a:bodyPr spcFirstLastPara="1" wrap="square" lIns="0" tIns="0" rIns="0" bIns="0" anchor="t" anchorCtr="0">
            <a:noAutofit/>
          </a:bodyPr>
          <a:lstStyle/>
          <a:p>
            <a:pPr marL="457200" lvl="0" indent="-361950" algn="l" rtl="0">
              <a:lnSpc>
                <a:spcPct val="115000"/>
              </a:lnSpc>
              <a:spcBef>
                <a:spcPts val="0"/>
              </a:spcBef>
              <a:spcAft>
                <a:spcPts val="0"/>
              </a:spcAft>
              <a:buClr>
                <a:srgbClr val="53565A"/>
              </a:buClr>
              <a:buSzPts val="2100"/>
              <a:buFont typeface="Corbel"/>
              <a:buChar char="●"/>
            </a:pPr>
            <a:r>
              <a:rPr lang="en-US" sz="2100">
                <a:solidFill>
                  <a:srgbClr val="292B2C"/>
                </a:solidFill>
                <a:latin typeface="Corbel"/>
                <a:ea typeface="Corbel"/>
                <a:cs typeface="Corbel"/>
                <a:sym typeface="Corbel"/>
              </a:rPr>
              <a:t>DMSPs state how scientific data will be </a:t>
            </a:r>
            <a:r>
              <a:rPr lang="en-US" sz="2100" b="1">
                <a:solidFill>
                  <a:srgbClr val="292B2C"/>
                </a:solidFill>
                <a:latin typeface="Corbel"/>
                <a:ea typeface="Corbel"/>
                <a:cs typeface="Corbel"/>
                <a:sym typeface="Corbel"/>
              </a:rPr>
              <a:t>managed and shared</a:t>
            </a:r>
            <a:r>
              <a:rPr lang="en-US" sz="2100">
                <a:solidFill>
                  <a:srgbClr val="292B2C"/>
                </a:solidFill>
                <a:latin typeface="Corbel"/>
                <a:ea typeface="Corbel"/>
                <a:cs typeface="Corbel"/>
                <a:sym typeface="Corbel"/>
              </a:rPr>
              <a:t>, including key procedures and responsibility over the course of the award</a:t>
            </a:r>
            <a:endParaRPr sz="2100">
              <a:solidFill>
                <a:srgbClr val="292B2C"/>
              </a:solidFill>
              <a:latin typeface="Corbel"/>
              <a:ea typeface="Corbel"/>
              <a:cs typeface="Corbel"/>
              <a:sym typeface="Corbel"/>
            </a:endParaRPr>
          </a:p>
          <a:p>
            <a:pPr marL="457200" lvl="0" indent="-361950" algn="l" rtl="0">
              <a:lnSpc>
                <a:spcPct val="115000"/>
              </a:lnSpc>
              <a:spcBef>
                <a:spcPts val="1000"/>
              </a:spcBef>
              <a:spcAft>
                <a:spcPts val="0"/>
              </a:spcAft>
              <a:buClr>
                <a:srgbClr val="292B2C"/>
              </a:buClr>
              <a:buSzPts val="2100"/>
              <a:buFont typeface="Corbel"/>
              <a:buChar char="●"/>
            </a:pPr>
            <a:r>
              <a:rPr lang="en-US" sz="2100">
                <a:solidFill>
                  <a:srgbClr val="292B2C"/>
                </a:solidFill>
                <a:latin typeface="Corbel"/>
                <a:ea typeface="Corbel"/>
                <a:cs typeface="Corbel"/>
                <a:sym typeface="Corbel"/>
              </a:rPr>
              <a:t>DMSPs include </a:t>
            </a:r>
            <a:r>
              <a:rPr lang="en-US" sz="2100" b="1">
                <a:solidFill>
                  <a:srgbClr val="292B2C"/>
                </a:solidFill>
                <a:latin typeface="Corbel"/>
                <a:ea typeface="Corbel"/>
                <a:cs typeface="Corbel"/>
                <a:sym typeface="Corbel"/>
              </a:rPr>
              <a:t>descriptions</a:t>
            </a:r>
            <a:r>
              <a:rPr lang="en-US" sz="2100">
                <a:solidFill>
                  <a:srgbClr val="292B2C"/>
                </a:solidFill>
                <a:latin typeface="Corbel"/>
                <a:ea typeface="Corbel"/>
                <a:cs typeface="Corbel"/>
                <a:sym typeface="Corbel"/>
              </a:rPr>
              <a:t> of what data will be shared and what limitations there are on data sharing</a:t>
            </a:r>
            <a:endParaRPr sz="2100">
              <a:solidFill>
                <a:srgbClr val="292B2C"/>
              </a:solidFill>
              <a:latin typeface="Corbel"/>
              <a:ea typeface="Corbel"/>
              <a:cs typeface="Corbel"/>
              <a:sym typeface="Corbel"/>
            </a:endParaRPr>
          </a:p>
          <a:p>
            <a:pPr marL="457200" lvl="0" indent="-361950" algn="l" rtl="0">
              <a:lnSpc>
                <a:spcPct val="115000"/>
              </a:lnSpc>
              <a:spcBef>
                <a:spcPts val="1000"/>
              </a:spcBef>
              <a:spcAft>
                <a:spcPts val="0"/>
              </a:spcAft>
              <a:buClr>
                <a:srgbClr val="292B2C"/>
              </a:buClr>
              <a:buSzPts val="2100"/>
              <a:buFont typeface="Corbel"/>
              <a:buChar char="●"/>
            </a:pPr>
            <a:r>
              <a:rPr lang="en-US" sz="2100">
                <a:solidFill>
                  <a:srgbClr val="292B2C"/>
                </a:solidFill>
                <a:latin typeface="Corbel"/>
                <a:ea typeface="Corbel"/>
                <a:cs typeface="Corbel"/>
                <a:sym typeface="Corbel"/>
              </a:rPr>
              <a:t>Submitted DMSPs </a:t>
            </a:r>
            <a:r>
              <a:rPr lang="en-US" sz="2100" b="1">
                <a:solidFill>
                  <a:srgbClr val="292B2C"/>
                </a:solidFill>
                <a:latin typeface="Corbel"/>
                <a:ea typeface="Corbel"/>
                <a:cs typeface="Corbel"/>
                <a:sym typeface="Corbel"/>
              </a:rPr>
              <a:t>must comply</a:t>
            </a:r>
            <a:r>
              <a:rPr lang="en-US" sz="2100">
                <a:solidFill>
                  <a:srgbClr val="292B2C"/>
                </a:solidFill>
                <a:latin typeface="Corbel"/>
                <a:ea typeface="Corbel"/>
                <a:cs typeface="Corbel"/>
                <a:sym typeface="Corbel"/>
              </a:rPr>
              <a:t> with other relevant policies (e.g., NIH Genomic Data Sharing Policy)</a:t>
            </a:r>
            <a:endParaRPr sz="2100">
              <a:solidFill>
                <a:srgbClr val="292B2C"/>
              </a:solidFill>
              <a:latin typeface="Corbel"/>
              <a:ea typeface="Corbel"/>
              <a:cs typeface="Corbel"/>
              <a:sym typeface="Corbel"/>
            </a:endParaRPr>
          </a:p>
          <a:p>
            <a:pPr marL="457200" lvl="0" indent="-361950" algn="l" rtl="0">
              <a:lnSpc>
                <a:spcPct val="115000"/>
              </a:lnSpc>
              <a:spcBef>
                <a:spcPts val="1000"/>
              </a:spcBef>
              <a:spcAft>
                <a:spcPts val="0"/>
              </a:spcAft>
              <a:buClr>
                <a:srgbClr val="292B2C"/>
              </a:buClr>
              <a:buSzPts val="2100"/>
              <a:buFont typeface="Corbel"/>
              <a:buChar char="●"/>
            </a:pPr>
            <a:r>
              <a:rPr lang="en-US" sz="2100">
                <a:solidFill>
                  <a:srgbClr val="292B2C"/>
                </a:solidFill>
                <a:latin typeface="Corbel"/>
                <a:ea typeface="Corbel"/>
                <a:cs typeface="Corbel"/>
                <a:sym typeface="Corbel"/>
              </a:rPr>
              <a:t>The policy does not proscribe methods of </a:t>
            </a:r>
            <a:r>
              <a:rPr lang="en-US" sz="2100" b="1">
                <a:solidFill>
                  <a:srgbClr val="292B2C"/>
                </a:solidFill>
                <a:latin typeface="Corbel"/>
                <a:ea typeface="Corbel"/>
                <a:cs typeface="Corbel"/>
                <a:sym typeface="Corbel"/>
              </a:rPr>
              <a:t>data sharing or management</a:t>
            </a:r>
            <a:r>
              <a:rPr lang="en-US" sz="2100">
                <a:solidFill>
                  <a:srgbClr val="292B2C"/>
                </a:solidFill>
                <a:latin typeface="Corbel"/>
                <a:ea typeface="Corbel"/>
                <a:cs typeface="Corbel"/>
                <a:sym typeface="Corbel"/>
              </a:rPr>
              <a:t>, but does have preferences (e.g., use of NIH-supported repositories). The policy also expects PIs to follow the submitting plans.</a:t>
            </a:r>
            <a:endParaRPr sz="2100">
              <a:solidFill>
                <a:srgbClr val="292B2C"/>
              </a:solidFill>
              <a:latin typeface="Corbel"/>
              <a:ea typeface="Corbel"/>
              <a:cs typeface="Corbel"/>
              <a:sym typeface="Corbel"/>
            </a:endParaRPr>
          </a:p>
          <a:p>
            <a:pPr marL="457200" lvl="0" indent="0" algn="ctr" rtl="0">
              <a:lnSpc>
                <a:spcPct val="115000"/>
              </a:lnSpc>
              <a:spcBef>
                <a:spcPts val="1000"/>
              </a:spcBef>
              <a:spcAft>
                <a:spcPts val="0"/>
              </a:spcAft>
              <a:buNone/>
            </a:pPr>
            <a:endParaRPr sz="2100" i="1">
              <a:solidFill>
                <a:srgbClr val="292B2C"/>
              </a:solidFill>
              <a:latin typeface="Corbel"/>
              <a:ea typeface="Corbel"/>
              <a:cs typeface="Corbel"/>
              <a:sym typeface="Corbel"/>
            </a:endParaRPr>
          </a:p>
          <a:p>
            <a:pPr marL="0" lvl="0" indent="0" algn="l" rtl="0">
              <a:spcBef>
                <a:spcPts val="1000"/>
              </a:spcBef>
              <a:spcAft>
                <a:spcPts val="0"/>
              </a:spcAft>
              <a:buNone/>
            </a:pPr>
            <a:endParaRPr sz="2100">
              <a:solidFill>
                <a:srgbClr val="333333"/>
              </a:solidFill>
              <a:latin typeface="Corbel"/>
              <a:ea typeface="Corbel"/>
              <a:cs typeface="Corbel"/>
              <a:sym typeface="Corbe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g1625dafa4b0_2_54"/>
          <p:cNvSpPr txBox="1">
            <a:spLocks noGrp="1"/>
          </p:cNvSpPr>
          <p:nvPr>
            <p:ph type="title"/>
          </p:nvPr>
        </p:nvSpPr>
        <p:spPr>
          <a:xfrm>
            <a:off x="1115225" y="73425"/>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600" dirty="0">
                <a:solidFill>
                  <a:schemeClr val="dk2"/>
                </a:solidFill>
              </a:rPr>
              <a:t>Elements of a Data Management and </a:t>
            </a:r>
            <a:endParaRPr sz="3600" dirty="0">
              <a:solidFill>
                <a:schemeClr val="dk2"/>
              </a:solidFill>
            </a:endParaRPr>
          </a:p>
          <a:p>
            <a:pPr marL="0" lvl="0" indent="0" algn="l" rtl="0">
              <a:spcBef>
                <a:spcPts val="0"/>
              </a:spcBef>
              <a:spcAft>
                <a:spcPts val="0"/>
              </a:spcAft>
              <a:buNone/>
            </a:pPr>
            <a:r>
              <a:rPr lang="en-US" sz="3600" dirty="0">
                <a:solidFill>
                  <a:schemeClr val="dk2"/>
                </a:solidFill>
              </a:rPr>
              <a:t>Sharing Plan (2023)</a:t>
            </a:r>
            <a:endParaRPr sz="3600" dirty="0">
              <a:solidFill>
                <a:schemeClr val="dk2"/>
              </a:solidFill>
            </a:endParaRPr>
          </a:p>
        </p:txBody>
      </p:sp>
      <p:sp>
        <p:nvSpPr>
          <p:cNvPr id="215" name="Google Shape;215;g1625dafa4b0_2_54"/>
          <p:cNvSpPr txBox="1"/>
          <p:nvPr/>
        </p:nvSpPr>
        <p:spPr>
          <a:xfrm>
            <a:off x="1203150" y="1309825"/>
            <a:ext cx="10491900" cy="3503400"/>
          </a:xfrm>
          <a:prstGeom prst="rect">
            <a:avLst/>
          </a:prstGeom>
          <a:noFill/>
          <a:ln>
            <a:noFill/>
          </a:ln>
        </p:spPr>
        <p:txBody>
          <a:bodyPr spcFirstLastPara="1" wrap="square" lIns="91425" tIns="91425" rIns="91425" bIns="91425" anchor="t" anchorCtr="0">
            <a:noAutofit/>
          </a:bodyPr>
          <a:lstStyle/>
          <a:p>
            <a:pPr marL="457200" lvl="0" indent="-349250" algn="l" rtl="0">
              <a:lnSpc>
                <a:spcPct val="115000"/>
              </a:lnSpc>
              <a:spcBef>
                <a:spcPts val="0"/>
              </a:spcBef>
              <a:spcAft>
                <a:spcPts val="0"/>
              </a:spcAft>
              <a:buClr>
                <a:srgbClr val="333333"/>
              </a:buClr>
              <a:buSzPts val="1900"/>
              <a:buFont typeface="Corbel"/>
              <a:buAutoNum type="arabicPeriod"/>
            </a:pPr>
            <a:r>
              <a:rPr lang="en-US" sz="1900" b="1">
                <a:solidFill>
                  <a:srgbClr val="333333"/>
                </a:solidFill>
                <a:latin typeface="Corbel"/>
                <a:ea typeface="Corbel"/>
                <a:cs typeface="Corbel"/>
                <a:sym typeface="Corbel"/>
              </a:rPr>
              <a:t>Data type</a:t>
            </a:r>
            <a:br>
              <a:rPr lang="en-US" sz="1900" b="1">
                <a:solidFill>
                  <a:srgbClr val="333333"/>
                </a:solidFill>
                <a:latin typeface="Corbel"/>
                <a:ea typeface="Corbel"/>
                <a:cs typeface="Corbel"/>
                <a:sym typeface="Corbel"/>
              </a:rPr>
            </a:br>
            <a:r>
              <a:rPr lang="en-US" sz="1900">
                <a:solidFill>
                  <a:srgbClr val="333333"/>
                </a:solidFill>
                <a:latin typeface="Corbel"/>
                <a:ea typeface="Corbel"/>
                <a:cs typeface="Corbel"/>
                <a:sym typeface="Corbel"/>
              </a:rPr>
              <a:t>Identifying data to be preserved and shared</a:t>
            </a:r>
            <a:endParaRPr sz="1900">
              <a:solidFill>
                <a:srgbClr val="333333"/>
              </a:solidFill>
              <a:latin typeface="Corbel"/>
              <a:ea typeface="Corbel"/>
              <a:cs typeface="Corbel"/>
              <a:sym typeface="Corbel"/>
            </a:endParaRPr>
          </a:p>
          <a:p>
            <a:pPr marL="457200" lvl="0" indent="-349250" algn="l" rtl="0">
              <a:lnSpc>
                <a:spcPct val="115000"/>
              </a:lnSpc>
              <a:spcBef>
                <a:spcPts val="1000"/>
              </a:spcBef>
              <a:spcAft>
                <a:spcPts val="0"/>
              </a:spcAft>
              <a:buClr>
                <a:srgbClr val="333333"/>
              </a:buClr>
              <a:buSzPts val="1900"/>
              <a:buFont typeface="Corbel"/>
              <a:buAutoNum type="arabicPeriod"/>
            </a:pPr>
            <a:r>
              <a:rPr lang="en-US" sz="1900" b="1">
                <a:solidFill>
                  <a:srgbClr val="333333"/>
                </a:solidFill>
                <a:latin typeface="Corbel"/>
                <a:ea typeface="Corbel"/>
                <a:cs typeface="Corbel"/>
                <a:sym typeface="Corbel"/>
              </a:rPr>
              <a:t>Related tools, software, and/or code</a:t>
            </a:r>
            <a:br>
              <a:rPr lang="en-US" sz="1900" b="1">
                <a:solidFill>
                  <a:srgbClr val="333333"/>
                </a:solidFill>
                <a:latin typeface="Corbel"/>
                <a:ea typeface="Corbel"/>
                <a:cs typeface="Corbel"/>
                <a:sym typeface="Corbel"/>
              </a:rPr>
            </a:br>
            <a:r>
              <a:rPr lang="en-US" sz="1900">
                <a:solidFill>
                  <a:srgbClr val="333333"/>
                </a:solidFill>
                <a:latin typeface="Corbel"/>
                <a:ea typeface="Corbel"/>
                <a:cs typeface="Corbel"/>
                <a:sym typeface="Corbel"/>
              </a:rPr>
              <a:t>Tools and software needed to access and manipulate data</a:t>
            </a:r>
            <a:endParaRPr sz="1900">
              <a:solidFill>
                <a:srgbClr val="333333"/>
              </a:solidFill>
              <a:latin typeface="Corbel"/>
              <a:ea typeface="Corbel"/>
              <a:cs typeface="Corbel"/>
              <a:sym typeface="Corbel"/>
            </a:endParaRPr>
          </a:p>
          <a:p>
            <a:pPr marL="457200" lvl="0" indent="-349250" algn="l" rtl="0">
              <a:lnSpc>
                <a:spcPct val="115000"/>
              </a:lnSpc>
              <a:spcBef>
                <a:spcPts val="1000"/>
              </a:spcBef>
              <a:spcAft>
                <a:spcPts val="0"/>
              </a:spcAft>
              <a:buClr>
                <a:srgbClr val="333333"/>
              </a:buClr>
              <a:buSzPts val="1900"/>
              <a:buFont typeface="Corbel"/>
              <a:buAutoNum type="arabicPeriod"/>
            </a:pPr>
            <a:r>
              <a:rPr lang="en-US" sz="1900" b="1">
                <a:solidFill>
                  <a:srgbClr val="333333"/>
                </a:solidFill>
                <a:latin typeface="Corbel"/>
                <a:ea typeface="Corbel"/>
                <a:cs typeface="Corbel"/>
                <a:sym typeface="Corbel"/>
              </a:rPr>
              <a:t>Data standards</a:t>
            </a:r>
            <a:br>
              <a:rPr lang="en-US" sz="1900" b="1">
                <a:solidFill>
                  <a:srgbClr val="333333"/>
                </a:solidFill>
                <a:latin typeface="Corbel"/>
                <a:ea typeface="Corbel"/>
                <a:cs typeface="Corbel"/>
                <a:sym typeface="Corbel"/>
              </a:rPr>
            </a:br>
            <a:r>
              <a:rPr lang="en-US" sz="1900">
                <a:solidFill>
                  <a:srgbClr val="333333"/>
                </a:solidFill>
                <a:latin typeface="Corbel"/>
                <a:ea typeface="Corbel"/>
                <a:cs typeface="Corbel"/>
                <a:sym typeface="Corbel"/>
              </a:rPr>
              <a:t>Standards to be applied to scientific data and metadata</a:t>
            </a:r>
            <a:endParaRPr sz="1900">
              <a:solidFill>
                <a:srgbClr val="333333"/>
              </a:solidFill>
              <a:latin typeface="Corbel"/>
              <a:ea typeface="Corbel"/>
              <a:cs typeface="Corbel"/>
              <a:sym typeface="Corbel"/>
            </a:endParaRPr>
          </a:p>
          <a:p>
            <a:pPr marL="457200" lvl="0" indent="-349250" algn="l" rtl="0">
              <a:lnSpc>
                <a:spcPct val="115000"/>
              </a:lnSpc>
              <a:spcBef>
                <a:spcPts val="1000"/>
              </a:spcBef>
              <a:spcAft>
                <a:spcPts val="0"/>
              </a:spcAft>
              <a:buClr>
                <a:srgbClr val="333333"/>
              </a:buClr>
              <a:buSzPts val="1900"/>
              <a:buFont typeface="Corbel"/>
              <a:buAutoNum type="arabicPeriod"/>
            </a:pPr>
            <a:r>
              <a:rPr lang="en-US" sz="1900" b="1">
                <a:solidFill>
                  <a:srgbClr val="333333"/>
                </a:solidFill>
                <a:latin typeface="Corbel"/>
                <a:ea typeface="Corbel"/>
                <a:cs typeface="Corbel"/>
                <a:sym typeface="Corbel"/>
              </a:rPr>
              <a:t>Data preservation, access, and associated timelines</a:t>
            </a:r>
            <a:br>
              <a:rPr lang="en-US" sz="1900" b="1">
                <a:solidFill>
                  <a:srgbClr val="333333"/>
                </a:solidFill>
                <a:latin typeface="Corbel"/>
                <a:ea typeface="Corbel"/>
                <a:cs typeface="Corbel"/>
                <a:sym typeface="Corbel"/>
              </a:rPr>
            </a:br>
            <a:r>
              <a:rPr lang="en-US" sz="1900">
                <a:solidFill>
                  <a:srgbClr val="333333"/>
                </a:solidFill>
                <a:latin typeface="Corbel"/>
                <a:ea typeface="Corbel"/>
                <a:cs typeface="Corbel"/>
                <a:sym typeface="Corbel"/>
              </a:rPr>
              <a:t>Repository to be used, persistent unique identifier, and when/ how long data will be available</a:t>
            </a:r>
            <a:endParaRPr sz="1900">
              <a:solidFill>
                <a:srgbClr val="333333"/>
              </a:solidFill>
              <a:latin typeface="Corbel"/>
              <a:ea typeface="Corbel"/>
              <a:cs typeface="Corbel"/>
              <a:sym typeface="Corbel"/>
            </a:endParaRPr>
          </a:p>
          <a:p>
            <a:pPr marL="457200" lvl="0" indent="-349250" algn="l" rtl="0">
              <a:lnSpc>
                <a:spcPct val="115000"/>
              </a:lnSpc>
              <a:spcBef>
                <a:spcPts val="1000"/>
              </a:spcBef>
              <a:spcAft>
                <a:spcPts val="0"/>
              </a:spcAft>
              <a:buClr>
                <a:srgbClr val="333333"/>
              </a:buClr>
              <a:buSzPts val="1900"/>
              <a:buFont typeface="Corbel"/>
              <a:buAutoNum type="arabicPeriod"/>
            </a:pPr>
            <a:r>
              <a:rPr lang="en-US" sz="1900" b="1">
                <a:solidFill>
                  <a:srgbClr val="333333"/>
                </a:solidFill>
                <a:latin typeface="Corbel"/>
                <a:ea typeface="Corbel"/>
                <a:cs typeface="Corbel"/>
                <a:sym typeface="Corbel"/>
              </a:rPr>
              <a:t>Access, distribution, or reuse considerations</a:t>
            </a:r>
            <a:br>
              <a:rPr lang="en-US" sz="1900" b="1">
                <a:solidFill>
                  <a:srgbClr val="333333"/>
                </a:solidFill>
                <a:latin typeface="Corbel"/>
                <a:ea typeface="Corbel"/>
                <a:cs typeface="Corbel"/>
                <a:sym typeface="Corbel"/>
              </a:rPr>
            </a:br>
            <a:r>
              <a:rPr lang="en-US" sz="1900">
                <a:solidFill>
                  <a:srgbClr val="333333"/>
                </a:solidFill>
                <a:latin typeface="Corbel"/>
                <a:ea typeface="Corbel"/>
                <a:cs typeface="Corbel"/>
                <a:sym typeface="Corbel"/>
              </a:rPr>
              <a:t>Description of factors for data access, distribution, or reuse</a:t>
            </a:r>
            <a:endParaRPr sz="1900">
              <a:solidFill>
                <a:srgbClr val="333333"/>
              </a:solidFill>
              <a:latin typeface="Corbel"/>
              <a:ea typeface="Corbel"/>
              <a:cs typeface="Corbel"/>
              <a:sym typeface="Corbel"/>
            </a:endParaRPr>
          </a:p>
          <a:p>
            <a:pPr marL="457200" lvl="0" indent="-349250" algn="l" rtl="0">
              <a:lnSpc>
                <a:spcPct val="115000"/>
              </a:lnSpc>
              <a:spcBef>
                <a:spcPts val="1000"/>
              </a:spcBef>
              <a:spcAft>
                <a:spcPts val="1000"/>
              </a:spcAft>
              <a:buClr>
                <a:srgbClr val="333333"/>
              </a:buClr>
              <a:buSzPts val="1900"/>
              <a:buFont typeface="Corbel"/>
              <a:buAutoNum type="arabicPeriod"/>
            </a:pPr>
            <a:r>
              <a:rPr lang="en-US" sz="1900" b="1">
                <a:solidFill>
                  <a:srgbClr val="333333"/>
                </a:solidFill>
                <a:latin typeface="Corbel"/>
                <a:ea typeface="Corbel"/>
                <a:cs typeface="Corbel"/>
                <a:sym typeface="Corbel"/>
              </a:rPr>
              <a:t>Oversight of data management and sharing</a:t>
            </a:r>
            <a:br>
              <a:rPr lang="en-US" sz="1900" b="1">
                <a:solidFill>
                  <a:srgbClr val="333333"/>
                </a:solidFill>
                <a:latin typeface="Corbel"/>
                <a:ea typeface="Corbel"/>
                <a:cs typeface="Corbel"/>
                <a:sym typeface="Corbel"/>
              </a:rPr>
            </a:br>
            <a:r>
              <a:rPr lang="en-US" sz="1900">
                <a:solidFill>
                  <a:schemeClr val="dk1"/>
                </a:solidFill>
                <a:latin typeface="Corbel"/>
                <a:ea typeface="Corbel"/>
                <a:cs typeface="Corbel"/>
                <a:sym typeface="Corbel"/>
              </a:rPr>
              <a:t>Plan compliance will be monitored/ managed and by whom</a:t>
            </a:r>
            <a:endParaRPr sz="1900" b="1">
              <a:solidFill>
                <a:srgbClr val="333333"/>
              </a:solidFill>
              <a:latin typeface="Corbel"/>
              <a:ea typeface="Corbel"/>
              <a:cs typeface="Corbel"/>
              <a:sym typeface="Corbel"/>
            </a:endParaRPr>
          </a:p>
        </p:txBody>
      </p:sp>
      <p:pic>
        <p:nvPicPr>
          <p:cNvPr id="216" name="Google Shape;216;g1625dafa4b0_2_54" descr="Icon of a magnifying glass and pencil on a piece of paper"/>
          <p:cNvPicPr preferRelativeResize="0"/>
          <p:nvPr/>
        </p:nvPicPr>
        <p:blipFill rotWithShape="1">
          <a:blip r:embed="rId3">
            <a:alphaModFix/>
          </a:blip>
          <a:srcRect/>
          <a:stretch/>
        </p:blipFill>
        <p:spPr>
          <a:xfrm>
            <a:off x="10530100" y="510075"/>
            <a:ext cx="1269024" cy="1241273"/>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4" name="Title 3">
            <a:extLst>
              <a:ext uri="{FF2B5EF4-FFF2-40B4-BE49-F238E27FC236}">
                <a16:creationId xmlns:a16="http://schemas.microsoft.com/office/drawing/2014/main" id="{7798BD2A-0923-C941-91FA-05AD4744F54E}"/>
              </a:ext>
            </a:extLst>
          </p:cNvPr>
          <p:cNvSpPr>
            <a:spLocks noGrp="1"/>
          </p:cNvSpPr>
          <p:nvPr>
            <p:ph type="title"/>
          </p:nvPr>
        </p:nvSpPr>
        <p:spPr/>
        <p:txBody>
          <a:bodyPr/>
          <a:lstStyle/>
          <a:p>
            <a:pPr marL="457200" lvl="0" indent="-431800">
              <a:lnSpc>
                <a:spcPct val="100000"/>
              </a:lnSpc>
              <a:buClr>
                <a:schemeClr val="dk2"/>
              </a:buClr>
              <a:buFont typeface="Roboto"/>
              <a:buAutoNum type="arabicPeriod"/>
            </a:pPr>
            <a:r>
              <a:rPr lang="en-US" dirty="0">
                <a:solidFill>
                  <a:schemeClr val="dk2"/>
                </a:solidFill>
                <a:latin typeface="Roboto"/>
                <a:ea typeface="Roboto"/>
                <a:cs typeface="Roboto"/>
                <a:sym typeface="Roboto"/>
              </a:rPr>
              <a:t>Data Type </a:t>
            </a:r>
          </a:p>
        </p:txBody>
      </p:sp>
      <p:sp>
        <p:nvSpPr>
          <p:cNvPr id="222" name="Google Shape;222;g1625dafa4b0_2_61"/>
          <p:cNvSpPr txBox="1">
            <a:spLocks noGrp="1"/>
          </p:cNvSpPr>
          <p:nvPr>
            <p:ph type="body" idx="1"/>
          </p:nvPr>
        </p:nvSpPr>
        <p:spPr>
          <a:xfrm>
            <a:off x="288425" y="1384853"/>
            <a:ext cx="11055900" cy="4472100"/>
          </a:xfrm>
          <a:prstGeom prst="rect">
            <a:avLst/>
          </a:prstGeom>
          <a:noFill/>
          <a:ln>
            <a:noFill/>
          </a:ln>
        </p:spPr>
        <p:txBody>
          <a:bodyPr spcFirstLastPara="1" wrap="square" lIns="121900" tIns="121900" rIns="121900" bIns="121900" anchor="t" anchorCtr="0">
            <a:normAutofit/>
          </a:bodyPr>
          <a:lstStyle/>
          <a:p>
            <a:pPr marL="0" lvl="0" indent="0" algn="l" rtl="0">
              <a:lnSpc>
                <a:spcPct val="100000"/>
              </a:lnSpc>
              <a:spcBef>
                <a:spcPts val="0"/>
              </a:spcBef>
              <a:spcAft>
                <a:spcPts val="0"/>
              </a:spcAft>
              <a:buNone/>
            </a:pPr>
            <a:endParaRPr sz="2400" dirty="0">
              <a:latin typeface="Open Sans"/>
              <a:ea typeface="Open Sans"/>
              <a:cs typeface="Open Sans"/>
              <a:sym typeface="Open Sans"/>
            </a:endParaRPr>
          </a:p>
          <a:p>
            <a:pPr marL="1219200" lvl="1" indent="-457200" algn="l" rtl="0">
              <a:lnSpc>
                <a:spcPct val="150000"/>
              </a:lnSpc>
              <a:spcBef>
                <a:spcPts val="800"/>
              </a:spcBef>
              <a:spcAft>
                <a:spcPts val="0"/>
              </a:spcAft>
              <a:buSzPts val="2400"/>
              <a:buFont typeface="Open Sans"/>
              <a:buChar char="○"/>
            </a:pPr>
            <a:r>
              <a:rPr lang="en-US" sz="2400" dirty="0">
                <a:latin typeface="Open Sans"/>
                <a:ea typeface="Open Sans"/>
                <a:cs typeface="Open Sans"/>
                <a:sym typeface="Open Sans"/>
              </a:rPr>
              <a:t>A description of data, associated metadata, and documentation (e.g., data type, data dictionary, study protocol, data collection instruments)</a:t>
            </a:r>
            <a:endParaRPr sz="2400" dirty="0">
              <a:latin typeface="Open Sans"/>
              <a:ea typeface="Open Sans"/>
              <a:cs typeface="Open Sans"/>
              <a:sym typeface="Open Sans"/>
            </a:endParaRPr>
          </a:p>
          <a:p>
            <a:pPr marL="1828800" lvl="2" indent="-457200" algn="l" rtl="0">
              <a:lnSpc>
                <a:spcPct val="150000"/>
              </a:lnSpc>
              <a:spcBef>
                <a:spcPts val="0"/>
              </a:spcBef>
              <a:spcAft>
                <a:spcPts val="0"/>
              </a:spcAft>
              <a:buSzPts val="2400"/>
              <a:buFont typeface="Open Sans"/>
              <a:buChar char="•"/>
            </a:pPr>
            <a:r>
              <a:rPr lang="en-US" sz="2400" dirty="0">
                <a:latin typeface="Open Sans"/>
                <a:ea typeface="Open Sans"/>
                <a:cs typeface="Open Sans"/>
                <a:sym typeface="Open Sans"/>
              </a:rPr>
              <a:t>Data modality (e.g., imaging, genomic, survey)</a:t>
            </a:r>
            <a:endParaRPr sz="2400" dirty="0">
              <a:latin typeface="Open Sans"/>
              <a:ea typeface="Open Sans"/>
              <a:cs typeface="Open Sans"/>
              <a:sym typeface="Open Sans"/>
            </a:endParaRPr>
          </a:p>
          <a:p>
            <a:pPr marL="1828800" lvl="2" indent="-457200" algn="l" rtl="0">
              <a:lnSpc>
                <a:spcPct val="150000"/>
              </a:lnSpc>
              <a:spcBef>
                <a:spcPts val="0"/>
              </a:spcBef>
              <a:spcAft>
                <a:spcPts val="0"/>
              </a:spcAft>
              <a:buSzPts val="2400"/>
              <a:buFont typeface="Open Sans"/>
              <a:buChar char="•"/>
            </a:pPr>
            <a:r>
              <a:rPr lang="en-US" sz="2400" dirty="0">
                <a:latin typeface="Open Sans"/>
                <a:ea typeface="Open Sans"/>
                <a:cs typeface="Open Sans"/>
                <a:sym typeface="Open Sans"/>
              </a:rPr>
              <a:t>Level of aggregation (e.g., individual, grouped, summarized)</a:t>
            </a:r>
            <a:endParaRPr sz="2400" dirty="0">
              <a:latin typeface="Open Sans"/>
              <a:ea typeface="Open Sans"/>
              <a:cs typeface="Open Sans"/>
              <a:sym typeface="Open Sans"/>
            </a:endParaRPr>
          </a:p>
          <a:p>
            <a:pPr marL="1828800" lvl="2" indent="-457200" algn="l" rtl="0">
              <a:lnSpc>
                <a:spcPct val="150000"/>
              </a:lnSpc>
              <a:spcBef>
                <a:spcPts val="0"/>
              </a:spcBef>
              <a:spcAft>
                <a:spcPts val="0"/>
              </a:spcAft>
              <a:buSzPts val="2400"/>
              <a:buFont typeface="Open Sans"/>
              <a:buChar char="•"/>
            </a:pPr>
            <a:r>
              <a:rPr lang="en-US" sz="2400" dirty="0">
                <a:latin typeface="Open Sans"/>
                <a:ea typeface="Open Sans"/>
                <a:cs typeface="Open Sans"/>
                <a:sym typeface="Open Sans"/>
              </a:rPr>
              <a:t>Level of data processing (e.g., raw vs. processed data)</a:t>
            </a:r>
            <a:endParaRPr sz="2400" dirty="0">
              <a:latin typeface="Open Sans"/>
              <a:ea typeface="Open Sans"/>
              <a:cs typeface="Open Sans"/>
              <a:sym typeface="Open Sans"/>
            </a:endParaRPr>
          </a:p>
          <a:p>
            <a:pPr marL="1219200" lvl="0" indent="0" algn="l" rtl="0">
              <a:lnSpc>
                <a:spcPct val="150000"/>
              </a:lnSpc>
              <a:spcBef>
                <a:spcPts val="0"/>
              </a:spcBef>
              <a:spcAft>
                <a:spcPts val="0"/>
              </a:spcAft>
              <a:buNone/>
            </a:pPr>
            <a:endParaRPr sz="2400" dirty="0">
              <a:latin typeface="Open Sans"/>
              <a:ea typeface="Open Sans"/>
              <a:cs typeface="Open Sans"/>
              <a:sym typeface="Open Sans"/>
            </a:endParaRPr>
          </a:p>
        </p:txBody>
      </p:sp>
      <p:sp>
        <p:nvSpPr>
          <p:cNvPr id="223" name="Google Shape;223;g1625dafa4b0_2_61"/>
          <p:cNvSpPr txBox="1">
            <a:spLocks noGrp="1"/>
          </p:cNvSpPr>
          <p:nvPr>
            <p:ph type="sldNum" idx="2"/>
          </p:nvPr>
        </p:nvSpPr>
        <p:spPr>
          <a:xfrm>
            <a:off x="609600" y="6457701"/>
            <a:ext cx="339600" cy="169200"/>
          </a:xfrm>
          <a:prstGeom prst="rect">
            <a:avLst/>
          </a:prstGeom>
          <a:noFill/>
          <a:ln>
            <a:noFill/>
          </a:ln>
        </p:spPr>
        <p:txBody>
          <a:bodyPr spcFirstLastPara="1" wrap="square" lIns="0" tIns="0" rIns="0" bIns="0" anchor="ctr" anchorCtr="0">
            <a:spAutoFit/>
          </a:bodyPr>
          <a:lstStyle/>
          <a:p>
            <a:pPr marL="0" lvl="0" indent="0" algn="l" rtl="0">
              <a:lnSpc>
                <a:spcPct val="100000"/>
              </a:lnSpc>
              <a:spcBef>
                <a:spcPts val="0"/>
              </a:spcBef>
              <a:spcAft>
                <a:spcPts val="0"/>
              </a:spcAft>
              <a:buClr>
                <a:srgbClr val="000000"/>
              </a:buClr>
              <a:buSzPts val="1100"/>
              <a:buFont typeface="Arial"/>
              <a:buNone/>
            </a:pPr>
            <a:fld id="{00000000-1234-1234-1234-123412341234}" type="slidenum">
              <a:rPr lang="en-US"/>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 name="Title 1">
            <a:extLst>
              <a:ext uri="{FF2B5EF4-FFF2-40B4-BE49-F238E27FC236}">
                <a16:creationId xmlns:a16="http://schemas.microsoft.com/office/drawing/2014/main" id="{22B8EC14-A2B3-2D4E-9C99-741042C29ECB}"/>
              </a:ext>
            </a:extLst>
          </p:cNvPr>
          <p:cNvSpPr>
            <a:spLocks noGrp="1"/>
          </p:cNvSpPr>
          <p:nvPr>
            <p:ph type="title"/>
          </p:nvPr>
        </p:nvSpPr>
        <p:spPr/>
        <p:txBody>
          <a:bodyPr/>
          <a:lstStyle/>
          <a:p>
            <a:pPr lvl="0">
              <a:lnSpc>
                <a:spcPct val="100000"/>
              </a:lnSpc>
              <a:buClr>
                <a:srgbClr val="000000"/>
              </a:buClr>
            </a:pPr>
            <a:r>
              <a:rPr lang="en-US" dirty="0">
                <a:solidFill>
                  <a:schemeClr val="dk2"/>
                </a:solidFill>
                <a:latin typeface="Roboto"/>
                <a:ea typeface="Roboto"/>
                <a:cs typeface="Roboto"/>
                <a:sym typeface="Roboto"/>
              </a:rPr>
              <a:t>2. Related tools, software, and/or code</a:t>
            </a:r>
            <a:endParaRPr lang="en-US" dirty="0">
              <a:latin typeface="Roboto"/>
              <a:ea typeface="Roboto"/>
              <a:cs typeface="Roboto"/>
              <a:sym typeface="Roboto"/>
            </a:endParaRPr>
          </a:p>
        </p:txBody>
      </p:sp>
      <p:sp>
        <p:nvSpPr>
          <p:cNvPr id="229" name="Google Shape;229;g1625dafa4b0_2_136"/>
          <p:cNvSpPr txBox="1">
            <a:spLocks noGrp="1"/>
          </p:cNvSpPr>
          <p:nvPr>
            <p:ph type="body" idx="1"/>
          </p:nvPr>
        </p:nvSpPr>
        <p:spPr>
          <a:xfrm>
            <a:off x="314000" y="1615153"/>
            <a:ext cx="11122500" cy="4472100"/>
          </a:xfrm>
          <a:prstGeom prst="rect">
            <a:avLst/>
          </a:prstGeom>
          <a:noFill/>
          <a:ln>
            <a:noFill/>
          </a:ln>
        </p:spPr>
        <p:txBody>
          <a:bodyPr spcFirstLastPara="1" wrap="square" lIns="121900" tIns="121900" rIns="121900" bIns="121900" anchor="t" anchorCtr="0">
            <a:normAutofit/>
          </a:bodyPr>
          <a:lstStyle/>
          <a:p>
            <a:pPr marL="609600" lvl="0" indent="0" algn="l" rtl="0">
              <a:lnSpc>
                <a:spcPct val="150000"/>
              </a:lnSpc>
              <a:spcBef>
                <a:spcPts val="800"/>
              </a:spcBef>
              <a:spcAft>
                <a:spcPts val="0"/>
              </a:spcAft>
              <a:buNone/>
            </a:pPr>
            <a:endParaRPr sz="2400">
              <a:latin typeface="Open Sans"/>
              <a:ea typeface="Open Sans"/>
              <a:cs typeface="Open Sans"/>
              <a:sym typeface="Open Sans"/>
            </a:endParaRPr>
          </a:p>
          <a:p>
            <a:pPr marL="1219200" lvl="1" indent="-457200" algn="l" rtl="0">
              <a:lnSpc>
                <a:spcPct val="150000"/>
              </a:lnSpc>
              <a:spcBef>
                <a:spcPts val="0"/>
              </a:spcBef>
              <a:spcAft>
                <a:spcPts val="0"/>
              </a:spcAft>
              <a:buSzPts val="2400"/>
              <a:buFont typeface="Open Sans"/>
              <a:buChar char="○"/>
            </a:pPr>
            <a:r>
              <a:rPr lang="en-US" sz="2400">
                <a:latin typeface="Open Sans"/>
                <a:ea typeface="Open Sans"/>
                <a:cs typeface="Open Sans"/>
                <a:sym typeface="Open Sans"/>
              </a:rPr>
              <a:t>Any additional tools/software are needed to access or manipulate the data (e.g., Python packages/modules) </a:t>
            </a:r>
            <a:endParaRPr sz="2400">
              <a:latin typeface="Open Sans"/>
              <a:ea typeface="Open Sans"/>
              <a:cs typeface="Open Sans"/>
              <a:sym typeface="Open Sans"/>
            </a:endParaRPr>
          </a:p>
          <a:p>
            <a:pPr marL="1219200" lvl="1" indent="-457200" algn="l" rtl="0">
              <a:lnSpc>
                <a:spcPct val="150000"/>
              </a:lnSpc>
              <a:spcBef>
                <a:spcPts val="0"/>
              </a:spcBef>
              <a:spcAft>
                <a:spcPts val="0"/>
              </a:spcAft>
              <a:buSzPts val="2400"/>
              <a:buFont typeface="Open Sans"/>
              <a:buChar char="○"/>
            </a:pPr>
            <a:r>
              <a:rPr lang="en-US" sz="2400">
                <a:latin typeface="Open Sans"/>
                <a:ea typeface="Open Sans"/>
                <a:cs typeface="Open Sans"/>
                <a:sym typeface="Open Sans"/>
              </a:rPr>
              <a:t>Names of specific software tools (e.g. Python, SPSS, etc)</a:t>
            </a:r>
            <a:endParaRPr sz="2400">
              <a:latin typeface="Open Sans"/>
              <a:ea typeface="Open Sans"/>
              <a:cs typeface="Open Sans"/>
              <a:sym typeface="Open Sans"/>
            </a:endParaRPr>
          </a:p>
          <a:p>
            <a:pPr marL="1219200" lvl="1" indent="-457200" algn="l" rtl="0">
              <a:lnSpc>
                <a:spcPct val="150000"/>
              </a:lnSpc>
              <a:spcBef>
                <a:spcPts val="0"/>
              </a:spcBef>
              <a:spcAft>
                <a:spcPts val="0"/>
              </a:spcAft>
              <a:buSzPts val="2400"/>
              <a:buFont typeface="Open Sans"/>
              <a:buChar char="○"/>
            </a:pPr>
            <a:r>
              <a:rPr lang="en-US" sz="2400">
                <a:latin typeface="Open Sans"/>
                <a:ea typeface="Open Sans"/>
                <a:cs typeface="Open Sans"/>
                <a:sym typeface="Open Sans"/>
              </a:rPr>
              <a:t>Availability of tools (e.g. open source vs purchase)</a:t>
            </a:r>
            <a:endParaRPr sz="2400">
              <a:latin typeface="Open Sans"/>
              <a:ea typeface="Open Sans"/>
              <a:cs typeface="Open Sans"/>
              <a:sym typeface="Open Sans"/>
            </a:endParaRPr>
          </a:p>
          <a:p>
            <a:pPr marL="1219200" lvl="1" indent="-457200" algn="l" rtl="0">
              <a:lnSpc>
                <a:spcPct val="150000"/>
              </a:lnSpc>
              <a:spcBef>
                <a:spcPts val="0"/>
              </a:spcBef>
              <a:spcAft>
                <a:spcPts val="0"/>
              </a:spcAft>
              <a:buSzPts val="2400"/>
              <a:buFont typeface="Open Sans"/>
              <a:buChar char="○"/>
            </a:pPr>
            <a:r>
              <a:rPr lang="en-US" sz="2400">
                <a:latin typeface="Open Sans"/>
                <a:ea typeface="Open Sans"/>
                <a:cs typeface="Open Sans"/>
                <a:sym typeface="Open Sans"/>
              </a:rPr>
              <a:t>Expected lifespan of the tools compared to length of data availability</a:t>
            </a:r>
            <a:endParaRPr sz="2400">
              <a:latin typeface="Open Sans"/>
              <a:ea typeface="Open Sans"/>
              <a:cs typeface="Open Sans"/>
              <a:sym typeface="Open Sans"/>
            </a:endParaRPr>
          </a:p>
          <a:p>
            <a:pPr marL="1219200" lvl="0" indent="0" algn="l" rtl="0">
              <a:lnSpc>
                <a:spcPct val="150000"/>
              </a:lnSpc>
              <a:spcBef>
                <a:spcPts val="0"/>
              </a:spcBef>
              <a:spcAft>
                <a:spcPts val="0"/>
              </a:spcAft>
              <a:buNone/>
            </a:pPr>
            <a:endParaRPr sz="2400">
              <a:latin typeface="Open Sans"/>
              <a:ea typeface="Open Sans"/>
              <a:cs typeface="Open Sans"/>
              <a:sym typeface="Open Sans"/>
            </a:endParaRPr>
          </a:p>
        </p:txBody>
      </p:sp>
      <p:sp>
        <p:nvSpPr>
          <p:cNvPr id="230" name="Google Shape;230;g1625dafa4b0_2_136"/>
          <p:cNvSpPr txBox="1">
            <a:spLocks noGrp="1"/>
          </p:cNvSpPr>
          <p:nvPr>
            <p:ph type="sldNum" idx="2"/>
          </p:nvPr>
        </p:nvSpPr>
        <p:spPr>
          <a:xfrm>
            <a:off x="812800" y="8610268"/>
            <a:ext cx="452700" cy="169200"/>
          </a:xfrm>
          <a:prstGeom prst="rect">
            <a:avLst/>
          </a:prstGeom>
          <a:noFill/>
          <a:ln>
            <a:noFill/>
          </a:ln>
        </p:spPr>
        <p:txBody>
          <a:bodyPr spcFirstLastPara="1" wrap="square" lIns="0" tIns="0" rIns="0" bIns="0" anchor="ctr" anchorCtr="0">
            <a:spAutoFit/>
          </a:bodyPr>
          <a:lstStyle/>
          <a:p>
            <a:pPr marL="0" lvl="0" indent="0" algn="l" rtl="0">
              <a:spcBef>
                <a:spcPts val="0"/>
              </a:spcBef>
              <a:spcAft>
                <a:spcPts val="0"/>
              </a:spcAft>
              <a:buNone/>
            </a:pPr>
            <a:fld id="{00000000-1234-1234-1234-123412341234}" type="slidenum">
              <a:rPr lang="en-US"/>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 name="Title 1">
            <a:extLst>
              <a:ext uri="{FF2B5EF4-FFF2-40B4-BE49-F238E27FC236}">
                <a16:creationId xmlns:a16="http://schemas.microsoft.com/office/drawing/2014/main" id="{E966F79A-BD70-0948-B5AF-20BA25CDB055}"/>
              </a:ext>
            </a:extLst>
          </p:cNvPr>
          <p:cNvSpPr>
            <a:spLocks noGrp="1"/>
          </p:cNvSpPr>
          <p:nvPr>
            <p:ph type="title"/>
          </p:nvPr>
        </p:nvSpPr>
        <p:spPr/>
        <p:txBody>
          <a:bodyPr/>
          <a:lstStyle/>
          <a:p>
            <a:r>
              <a:rPr lang="en-US" dirty="0">
                <a:solidFill>
                  <a:schemeClr val="dk2"/>
                </a:solidFill>
                <a:latin typeface="Roboto"/>
                <a:ea typeface="Roboto"/>
                <a:cs typeface="Roboto"/>
                <a:sym typeface="Roboto"/>
              </a:rPr>
              <a:t>3. Standards for the data/metadata</a:t>
            </a:r>
            <a:br>
              <a:rPr lang="en-US" dirty="0">
                <a:solidFill>
                  <a:schemeClr val="dk2"/>
                </a:solidFill>
                <a:latin typeface="Roboto"/>
                <a:ea typeface="Roboto"/>
                <a:cs typeface="Roboto"/>
                <a:sym typeface="Roboto"/>
              </a:rPr>
            </a:br>
            <a:endParaRPr lang="en-US" dirty="0"/>
          </a:p>
        </p:txBody>
      </p:sp>
      <p:sp>
        <p:nvSpPr>
          <p:cNvPr id="236" name="Google Shape;236;g167f9f9a1e8_0_1"/>
          <p:cNvSpPr txBox="1">
            <a:spLocks noGrp="1"/>
          </p:cNvSpPr>
          <p:nvPr>
            <p:ph type="body" idx="1"/>
          </p:nvPr>
        </p:nvSpPr>
        <p:spPr>
          <a:xfrm>
            <a:off x="314000" y="1615153"/>
            <a:ext cx="11055900" cy="4472100"/>
          </a:xfrm>
          <a:prstGeom prst="rect">
            <a:avLst/>
          </a:prstGeom>
          <a:noFill/>
          <a:ln>
            <a:noFill/>
          </a:ln>
        </p:spPr>
        <p:txBody>
          <a:bodyPr spcFirstLastPara="1" wrap="square" lIns="121900" tIns="121900" rIns="121900" bIns="121900" anchor="t" anchorCtr="0">
            <a:normAutofit/>
          </a:bodyPr>
          <a:lstStyle/>
          <a:p>
            <a:pPr marL="0" lvl="0" indent="0" algn="l" rtl="0">
              <a:lnSpc>
                <a:spcPct val="100000"/>
              </a:lnSpc>
              <a:spcBef>
                <a:spcPts val="0"/>
              </a:spcBef>
              <a:spcAft>
                <a:spcPts val="0"/>
              </a:spcAft>
              <a:buNone/>
            </a:pPr>
            <a:endParaRPr sz="2400" dirty="0">
              <a:latin typeface="Open Sans"/>
              <a:ea typeface="Open Sans"/>
              <a:cs typeface="Open Sans"/>
              <a:sym typeface="Open Sans"/>
            </a:endParaRPr>
          </a:p>
          <a:p>
            <a:pPr marL="1219200" lvl="1" indent="-457200" algn="l" rtl="0">
              <a:lnSpc>
                <a:spcPct val="95000"/>
              </a:lnSpc>
              <a:spcBef>
                <a:spcPts val="0"/>
              </a:spcBef>
              <a:spcAft>
                <a:spcPts val="0"/>
              </a:spcAft>
              <a:buClr>
                <a:srgbClr val="4A66AC"/>
              </a:buClr>
              <a:buSzPts val="2400"/>
              <a:buChar char="○"/>
            </a:pPr>
            <a:r>
              <a:rPr lang="en-US" sz="2400" dirty="0"/>
              <a:t>Data formats</a:t>
            </a:r>
            <a:endParaRPr sz="2400" dirty="0"/>
          </a:p>
          <a:p>
            <a:pPr marL="1219200" lvl="1" indent="-457200" algn="l" rtl="0">
              <a:lnSpc>
                <a:spcPct val="95000"/>
              </a:lnSpc>
              <a:spcBef>
                <a:spcPts val="1600"/>
              </a:spcBef>
              <a:spcAft>
                <a:spcPts val="0"/>
              </a:spcAft>
              <a:buClr>
                <a:srgbClr val="4A66AC"/>
              </a:buClr>
              <a:buSzPts val="2400"/>
              <a:buChar char="○"/>
            </a:pPr>
            <a:r>
              <a:rPr lang="en-US" sz="2400" dirty="0"/>
              <a:t>Data dictionaries</a:t>
            </a:r>
            <a:endParaRPr sz="2400" dirty="0"/>
          </a:p>
          <a:p>
            <a:pPr marL="1219200" lvl="1" indent="-457200" algn="l" rtl="0">
              <a:lnSpc>
                <a:spcPct val="95000"/>
              </a:lnSpc>
              <a:spcBef>
                <a:spcPts val="1600"/>
              </a:spcBef>
              <a:spcAft>
                <a:spcPts val="0"/>
              </a:spcAft>
              <a:buClr>
                <a:srgbClr val="4A66AC"/>
              </a:buClr>
              <a:buSzPts val="2400"/>
              <a:buChar char="○"/>
            </a:pPr>
            <a:r>
              <a:rPr lang="en-US" sz="2400" dirty="0"/>
              <a:t>Common Data Elements</a:t>
            </a:r>
            <a:endParaRPr sz="2400" dirty="0"/>
          </a:p>
          <a:p>
            <a:pPr marL="1219200" lvl="1" indent="-457200" algn="l" rtl="0">
              <a:lnSpc>
                <a:spcPct val="95000"/>
              </a:lnSpc>
              <a:spcBef>
                <a:spcPts val="1600"/>
              </a:spcBef>
              <a:spcAft>
                <a:spcPts val="0"/>
              </a:spcAft>
              <a:buClr>
                <a:srgbClr val="4A66AC"/>
              </a:buClr>
              <a:buSzPts val="2400"/>
              <a:buChar char="○"/>
            </a:pPr>
            <a:r>
              <a:rPr lang="en-US" sz="2400" dirty="0"/>
              <a:t>Identifiers</a:t>
            </a:r>
            <a:endParaRPr sz="2400" dirty="0"/>
          </a:p>
          <a:p>
            <a:pPr marL="1219200" lvl="1" indent="-457200" algn="l" rtl="0">
              <a:lnSpc>
                <a:spcPct val="95000"/>
              </a:lnSpc>
              <a:spcBef>
                <a:spcPts val="1600"/>
              </a:spcBef>
              <a:spcAft>
                <a:spcPts val="0"/>
              </a:spcAft>
              <a:buClr>
                <a:srgbClr val="4A66AC"/>
              </a:buClr>
              <a:buSzPts val="2400"/>
              <a:buChar char="○"/>
            </a:pPr>
            <a:r>
              <a:rPr lang="en-US" sz="2400" dirty="0"/>
              <a:t>Definitions</a:t>
            </a:r>
            <a:endParaRPr sz="2400" dirty="0"/>
          </a:p>
          <a:p>
            <a:pPr marL="1219200" lvl="1" indent="-457200" algn="l" rtl="0">
              <a:lnSpc>
                <a:spcPct val="95000"/>
              </a:lnSpc>
              <a:spcBef>
                <a:spcPts val="1600"/>
              </a:spcBef>
              <a:spcAft>
                <a:spcPts val="0"/>
              </a:spcAft>
              <a:buClr>
                <a:srgbClr val="4A66AC"/>
              </a:buClr>
              <a:buSzPts val="2400"/>
              <a:buChar char="○"/>
            </a:pPr>
            <a:r>
              <a:rPr lang="en-US" sz="2400" dirty="0"/>
              <a:t>Indicate when no consensus standard exists</a:t>
            </a:r>
            <a:endParaRPr sz="2400" dirty="0"/>
          </a:p>
        </p:txBody>
      </p:sp>
      <p:sp>
        <p:nvSpPr>
          <p:cNvPr id="237" name="Google Shape;237;g167f9f9a1e8_0_1"/>
          <p:cNvSpPr txBox="1">
            <a:spLocks noGrp="1"/>
          </p:cNvSpPr>
          <p:nvPr>
            <p:ph type="sldNum" idx="2"/>
          </p:nvPr>
        </p:nvSpPr>
        <p:spPr>
          <a:xfrm>
            <a:off x="609600" y="6457701"/>
            <a:ext cx="339600" cy="169200"/>
          </a:xfrm>
          <a:prstGeom prst="rect">
            <a:avLst/>
          </a:prstGeom>
          <a:noFill/>
          <a:ln>
            <a:noFill/>
          </a:ln>
        </p:spPr>
        <p:txBody>
          <a:bodyPr spcFirstLastPara="1" wrap="square" lIns="0" tIns="0" rIns="0" bIns="0" anchor="ctr" anchorCtr="0">
            <a:spAutoFit/>
          </a:bodyPr>
          <a:lstStyle/>
          <a:p>
            <a:pPr marL="0" lvl="0" indent="0" algn="l" rtl="0">
              <a:lnSpc>
                <a:spcPct val="100000"/>
              </a:lnSpc>
              <a:spcBef>
                <a:spcPts val="0"/>
              </a:spcBef>
              <a:spcAft>
                <a:spcPts val="0"/>
              </a:spcAft>
              <a:buClr>
                <a:srgbClr val="000000"/>
              </a:buClr>
              <a:buSzPts val="1100"/>
              <a:buFont typeface="Arial"/>
              <a:buNone/>
            </a:pPr>
            <a:fld id="{00000000-1234-1234-1234-123412341234}" type="slidenum">
              <a:rPr lang="en-US"/>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g164c51ffd16_0_11"/>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solidFill>
                  <a:schemeClr val="dk2"/>
                </a:solidFill>
              </a:rPr>
              <a:t>Content Overview</a:t>
            </a:r>
            <a:endParaRPr>
              <a:solidFill>
                <a:schemeClr val="dk2"/>
              </a:solidFill>
            </a:endParaRPr>
          </a:p>
        </p:txBody>
      </p:sp>
      <p:sp>
        <p:nvSpPr>
          <p:cNvPr id="108" name="Google Shape;108;g164c51ffd16_0_11"/>
          <p:cNvSpPr txBox="1">
            <a:spLocks noGrp="1"/>
          </p:cNvSpPr>
          <p:nvPr>
            <p:ph type="body" idx="2"/>
          </p:nvPr>
        </p:nvSpPr>
        <p:spPr>
          <a:xfrm>
            <a:off x="1143000" y="2145725"/>
            <a:ext cx="8145900" cy="3383400"/>
          </a:xfrm>
          <a:prstGeom prst="rect">
            <a:avLst/>
          </a:prstGeom>
        </p:spPr>
        <p:txBody>
          <a:bodyPr spcFirstLastPara="1" wrap="square" lIns="91425" tIns="45700" rIns="91425" bIns="45700" anchor="t" anchorCtr="0">
            <a:normAutofit lnSpcReduction="10000"/>
          </a:bodyPr>
          <a:lstStyle/>
          <a:p>
            <a:pPr marL="457200" lvl="0" indent="-410210" algn="l" rtl="0">
              <a:spcBef>
                <a:spcPts val="1400"/>
              </a:spcBef>
              <a:spcAft>
                <a:spcPts val="0"/>
              </a:spcAft>
              <a:buSzPts val="2860"/>
              <a:buChar char="•"/>
            </a:pPr>
            <a:r>
              <a:rPr lang="en-US" sz="3300"/>
              <a:t>Data Sharing Landscape </a:t>
            </a:r>
            <a:endParaRPr sz="3300"/>
          </a:p>
          <a:p>
            <a:pPr marL="457200" lvl="0" indent="-410210" algn="l" rtl="0">
              <a:spcBef>
                <a:spcPts val="0"/>
              </a:spcBef>
              <a:spcAft>
                <a:spcPts val="0"/>
              </a:spcAft>
              <a:buSzPts val="2860"/>
              <a:buChar char="•"/>
            </a:pPr>
            <a:r>
              <a:rPr lang="en-US" sz="3300"/>
              <a:t>Scope of the Policy</a:t>
            </a:r>
            <a:endParaRPr sz="3300"/>
          </a:p>
          <a:p>
            <a:pPr marL="457200" lvl="0" indent="-410210" algn="l" rtl="0">
              <a:spcBef>
                <a:spcPts val="0"/>
              </a:spcBef>
              <a:spcAft>
                <a:spcPts val="0"/>
              </a:spcAft>
              <a:buSzPts val="2860"/>
              <a:buChar char="•"/>
            </a:pPr>
            <a:r>
              <a:rPr lang="en-US" sz="3300"/>
              <a:t>Elements of the DMSP</a:t>
            </a:r>
            <a:endParaRPr sz="3300"/>
          </a:p>
          <a:p>
            <a:pPr marL="457200" lvl="0" indent="-410210" algn="l" rtl="0">
              <a:spcBef>
                <a:spcPts val="0"/>
              </a:spcBef>
              <a:spcAft>
                <a:spcPts val="0"/>
              </a:spcAft>
              <a:buSzPts val="2860"/>
              <a:buChar char="•"/>
            </a:pPr>
            <a:r>
              <a:rPr lang="en-US" sz="3300"/>
              <a:t>Tools and Resources for writing a DMSP </a:t>
            </a:r>
            <a:endParaRPr sz="3300"/>
          </a:p>
          <a:p>
            <a:pPr marL="457200" lvl="0" indent="-438150" algn="l" rtl="0">
              <a:spcBef>
                <a:spcPts val="0"/>
              </a:spcBef>
              <a:spcAft>
                <a:spcPts val="0"/>
              </a:spcAft>
              <a:buSzPts val="3300"/>
              <a:buChar char="•"/>
            </a:pPr>
            <a:r>
              <a:rPr lang="en-US" sz="3300"/>
              <a:t>Institutional Considerations</a:t>
            </a:r>
            <a:endParaRPr sz="3300"/>
          </a:p>
          <a:p>
            <a:pPr marL="457200" lvl="0" indent="-438150" algn="l" rtl="0">
              <a:spcBef>
                <a:spcPts val="0"/>
              </a:spcBef>
              <a:spcAft>
                <a:spcPts val="0"/>
              </a:spcAft>
              <a:buSzPts val="3300"/>
              <a:buChar char="•"/>
            </a:pPr>
            <a:r>
              <a:rPr lang="en-US" sz="3300"/>
              <a:t>Additional Resources</a:t>
            </a:r>
            <a:endParaRPr sz="3300"/>
          </a:p>
          <a:p>
            <a:pPr marL="457200" lvl="0" indent="-438150" algn="l" rtl="0">
              <a:spcBef>
                <a:spcPts val="0"/>
              </a:spcBef>
              <a:spcAft>
                <a:spcPts val="0"/>
              </a:spcAft>
              <a:buSzPts val="3300"/>
              <a:buChar char="•"/>
            </a:pPr>
            <a:r>
              <a:rPr lang="en-US" sz="3300"/>
              <a:t>Q &amp; A </a:t>
            </a:r>
            <a:endParaRPr sz="33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 name="Title 1">
            <a:extLst>
              <a:ext uri="{FF2B5EF4-FFF2-40B4-BE49-F238E27FC236}">
                <a16:creationId xmlns:a16="http://schemas.microsoft.com/office/drawing/2014/main" id="{F19F21EC-0D8A-6E46-89FA-8325DD04A7B5}"/>
              </a:ext>
            </a:extLst>
          </p:cNvPr>
          <p:cNvSpPr>
            <a:spLocks noGrp="1"/>
          </p:cNvSpPr>
          <p:nvPr>
            <p:ph type="title"/>
          </p:nvPr>
        </p:nvSpPr>
        <p:spPr>
          <a:xfrm>
            <a:off x="415600" y="736545"/>
            <a:ext cx="11360700" cy="1108500"/>
          </a:xfrm>
        </p:spPr>
        <p:txBody>
          <a:bodyPr/>
          <a:lstStyle/>
          <a:p>
            <a:r>
              <a:rPr lang="en-US" dirty="0">
                <a:solidFill>
                  <a:schemeClr val="dk2"/>
                </a:solidFill>
                <a:latin typeface="Roboto"/>
                <a:ea typeface="Roboto"/>
                <a:cs typeface="Roboto"/>
                <a:sym typeface="Roboto"/>
              </a:rPr>
              <a:t>4. Data preservation, access, and associated timelines</a:t>
            </a:r>
            <a:endParaRPr lang="en-US" dirty="0"/>
          </a:p>
        </p:txBody>
      </p:sp>
      <p:sp>
        <p:nvSpPr>
          <p:cNvPr id="243" name="Google Shape;243;g167f9f9a1e8_0_7"/>
          <p:cNvSpPr txBox="1">
            <a:spLocks noGrp="1"/>
          </p:cNvSpPr>
          <p:nvPr>
            <p:ph type="body" idx="1"/>
          </p:nvPr>
        </p:nvSpPr>
        <p:spPr>
          <a:xfrm>
            <a:off x="314000" y="1615153"/>
            <a:ext cx="11055900" cy="4472100"/>
          </a:xfrm>
          <a:prstGeom prst="rect">
            <a:avLst/>
          </a:prstGeom>
          <a:noFill/>
          <a:ln>
            <a:noFill/>
          </a:ln>
        </p:spPr>
        <p:txBody>
          <a:bodyPr spcFirstLastPara="1" wrap="square" lIns="121900" tIns="121900" rIns="121900" bIns="121900" anchor="t" anchorCtr="0">
            <a:noAutofit/>
          </a:bodyPr>
          <a:lstStyle/>
          <a:p>
            <a:pPr marL="0" lvl="0" indent="0" algn="l" rtl="0">
              <a:lnSpc>
                <a:spcPct val="100000"/>
              </a:lnSpc>
              <a:spcBef>
                <a:spcPts val="0"/>
              </a:spcBef>
              <a:spcAft>
                <a:spcPts val="0"/>
              </a:spcAft>
              <a:buNone/>
            </a:pPr>
            <a:endParaRPr sz="2400" dirty="0">
              <a:latin typeface="Open Sans"/>
              <a:ea typeface="Open Sans"/>
              <a:cs typeface="Open Sans"/>
              <a:sym typeface="Open Sans"/>
            </a:endParaRPr>
          </a:p>
          <a:p>
            <a:pPr marL="1219200" lvl="1" indent="-438665" algn="l" rtl="0">
              <a:lnSpc>
                <a:spcPct val="115000"/>
              </a:lnSpc>
              <a:spcBef>
                <a:spcPts val="1600"/>
              </a:spcBef>
              <a:spcAft>
                <a:spcPts val="0"/>
              </a:spcAft>
              <a:buClr>
                <a:srgbClr val="4A66AC"/>
              </a:buClr>
              <a:buSzPts val="2108"/>
              <a:buChar char="○"/>
            </a:pPr>
            <a:r>
              <a:rPr lang="en-US" sz="2108" dirty="0"/>
              <a:t>Name(s) of repository(</a:t>
            </a:r>
            <a:r>
              <a:rPr lang="en-US" sz="2108" dirty="0" err="1"/>
              <a:t>ies</a:t>
            </a:r>
            <a:r>
              <a:rPr lang="en-US" sz="2108" dirty="0"/>
              <a:t>) where data and metadata will be deposited</a:t>
            </a:r>
            <a:endParaRPr sz="2108" dirty="0"/>
          </a:p>
          <a:p>
            <a:pPr marL="1219200" lvl="1" indent="-438665" algn="l" rtl="0">
              <a:lnSpc>
                <a:spcPct val="115000"/>
              </a:lnSpc>
              <a:spcBef>
                <a:spcPts val="1600"/>
              </a:spcBef>
              <a:spcAft>
                <a:spcPts val="0"/>
              </a:spcAft>
              <a:buClr>
                <a:srgbClr val="4A66AC"/>
              </a:buClr>
              <a:buSzPts val="2108"/>
              <a:buChar char="○"/>
            </a:pPr>
            <a:r>
              <a:rPr lang="en-US" sz="2108" dirty="0"/>
              <a:t>How data will be made identifiable (e.g., Digital Object Identifier)</a:t>
            </a:r>
            <a:endParaRPr sz="2108" dirty="0"/>
          </a:p>
          <a:p>
            <a:pPr marL="1219200" lvl="1" indent="-438665" algn="l" rtl="0">
              <a:lnSpc>
                <a:spcPct val="115000"/>
              </a:lnSpc>
              <a:spcBef>
                <a:spcPts val="1600"/>
              </a:spcBef>
              <a:spcAft>
                <a:spcPts val="0"/>
              </a:spcAft>
              <a:buClr>
                <a:srgbClr val="4A66AC"/>
              </a:buClr>
              <a:buSzPts val="2108"/>
              <a:buChar char="○"/>
            </a:pPr>
            <a:r>
              <a:rPr lang="en-US" sz="2108" dirty="0"/>
              <a:t>When the data will be made available and for how long</a:t>
            </a:r>
            <a:endParaRPr sz="2108" dirty="0"/>
          </a:p>
          <a:p>
            <a:pPr marL="1828800" lvl="2" indent="-438665" algn="l" rtl="0">
              <a:lnSpc>
                <a:spcPct val="115000"/>
              </a:lnSpc>
              <a:spcBef>
                <a:spcPts val="1600"/>
              </a:spcBef>
              <a:spcAft>
                <a:spcPts val="0"/>
              </a:spcAft>
              <a:buSzPts val="2108"/>
              <a:buChar char="•"/>
            </a:pPr>
            <a:r>
              <a:rPr lang="en-US" sz="2108" dirty="0"/>
              <a:t>No later than time of publication or end of performance period</a:t>
            </a:r>
            <a:endParaRPr sz="2108" dirty="0"/>
          </a:p>
          <a:p>
            <a:pPr marL="1828800" lvl="2" indent="-438665" algn="l" rtl="0">
              <a:lnSpc>
                <a:spcPct val="115000"/>
              </a:lnSpc>
              <a:spcBef>
                <a:spcPts val="1600"/>
              </a:spcBef>
              <a:spcAft>
                <a:spcPts val="0"/>
              </a:spcAft>
              <a:buSzPts val="2108"/>
              <a:buChar char="•"/>
            </a:pPr>
            <a:r>
              <a:rPr lang="en-US" sz="2108" dirty="0"/>
              <a:t>How long data is anticipated to be available </a:t>
            </a:r>
            <a:endParaRPr sz="2108" dirty="0"/>
          </a:p>
          <a:p>
            <a:pPr marL="1828800" lvl="0" indent="0" algn="l" rtl="0">
              <a:lnSpc>
                <a:spcPct val="115000"/>
              </a:lnSpc>
              <a:spcBef>
                <a:spcPts val="600"/>
              </a:spcBef>
              <a:spcAft>
                <a:spcPts val="0"/>
              </a:spcAft>
              <a:buNone/>
            </a:pPr>
            <a:endParaRPr sz="2108" dirty="0">
              <a:solidFill>
                <a:srgbClr val="262626"/>
              </a:solidFill>
            </a:endParaRPr>
          </a:p>
          <a:p>
            <a:pPr marL="1219200" lvl="0" indent="0" algn="l" rtl="0">
              <a:lnSpc>
                <a:spcPct val="95000"/>
              </a:lnSpc>
              <a:spcBef>
                <a:spcPts val="1600"/>
              </a:spcBef>
              <a:spcAft>
                <a:spcPts val="0"/>
              </a:spcAft>
              <a:buNone/>
            </a:pPr>
            <a:endParaRPr sz="2400" dirty="0">
              <a:latin typeface="Century Schoolbook"/>
              <a:ea typeface="Century Schoolbook"/>
              <a:cs typeface="Century Schoolbook"/>
              <a:sym typeface="Century Schoolbook"/>
            </a:endParaRPr>
          </a:p>
          <a:p>
            <a:pPr marL="0" lvl="0" indent="0" algn="l" rtl="0">
              <a:lnSpc>
                <a:spcPct val="95000"/>
              </a:lnSpc>
              <a:spcBef>
                <a:spcPts val="1600"/>
              </a:spcBef>
              <a:spcAft>
                <a:spcPts val="0"/>
              </a:spcAft>
              <a:buNone/>
            </a:pPr>
            <a:endParaRPr sz="2400" dirty="0">
              <a:latin typeface="Century Schoolbook"/>
              <a:ea typeface="Century Schoolbook"/>
              <a:cs typeface="Century Schoolbook"/>
              <a:sym typeface="Century Schoolbook"/>
            </a:endParaRPr>
          </a:p>
        </p:txBody>
      </p:sp>
      <p:sp>
        <p:nvSpPr>
          <p:cNvPr id="244" name="Google Shape;244;g167f9f9a1e8_0_7"/>
          <p:cNvSpPr txBox="1">
            <a:spLocks noGrp="1"/>
          </p:cNvSpPr>
          <p:nvPr>
            <p:ph type="sldNum" idx="2"/>
          </p:nvPr>
        </p:nvSpPr>
        <p:spPr>
          <a:xfrm>
            <a:off x="609600" y="6457701"/>
            <a:ext cx="339600" cy="169200"/>
          </a:xfrm>
          <a:prstGeom prst="rect">
            <a:avLst/>
          </a:prstGeom>
          <a:noFill/>
          <a:ln>
            <a:noFill/>
          </a:ln>
        </p:spPr>
        <p:txBody>
          <a:bodyPr spcFirstLastPara="1" wrap="square" lIns="0" tIns="0" rIns="0" bIns="0" anchor="ctr" anchorCtr="0">
            <a:spAutoFit/>
          </a:bodyPr>
          <a:lstStyle/>
          <a:p>
            <a:pPr marL="0" lvl="0" indent="0" algn="l" rtl="0">
              <a:lnSpc>
                <a:spcPct val="100000"/>
              </a:lnSpc>
              <a:spcBef>
                <a:spcPts val="0"/>
              </a:spcBef>
              <a:spcAft>
                <a:spcPts val="0"/>
              </a:spcAft>
              <a:buClr>
                <a:srgbClr val="000000"/>
              </a:buClr>
              <a:buSzPts val="1100"/>
              <a:buFont typeface="Arial"/>
              <a:buNone/>
            </a:pPr>
            <a:fld id="{00000000-1234-1234-1234-123412341234}" type="slidenum">
              <a:rPr lang="en-US"/>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 name="Title 1">
            <a:extLst>
              <a:ext uri="{FF2B5EF4-FFF2-40B4-BE49-F238E27FC236}">
                <a16:creationId xmlns:a16="http://schemas.microsoft.com/office/drawing/2014/main" id="{04FC9A04-7855-6646-BAD7-1A41089BC2CA}"/>
              </a:ext>
            </a:extLst>
          </p:cNvPr>
          <p:cNvSpPr>
            <a:spLocks noGrp="1"/>
          </p:cNvSpPr>
          <p:nvPr>
            <p:ph type="title"/>
          </p:nvPr>
        </p:nvSpPr>
        <p:spPr/>
        <p:txBody>
          <a:bodyPr/>
          <a:lstStyle/>
          <a:p>
            <a:r>
              <a:rPr lang="en-US" dirty="0">
                <a:solidFill>
                  <a:schemeClr val="dk2"/>
                </a:solidFill>
                <a:latin typeface="Roboto"/>
                <a:ea typeface="Roboto"/>
                <a:cs typeface="Roboto"/>
                <a:sym typeface="Roboto"/>
              </a:rPr>
              <a:t>5. Access, distribution, or reuse considerations</a:t>
            </a:r>
            <a:endParaRPr lang="en-US" dirty="0"/>
          </a:p>
        </p:txBody>
      </p:sp>
      <p:sp>
        <p:nvSpPr>
          <p:cNvPr id="250" name="Google Shape;250;g167f9f9a1e8_0_15"/>
          <p:cNvSpPr txBox="1">
            <a:spLocks noGrp="1"/>
          </p:cNvSpPr>
          <p:nvPr>
            <p:ph type="body" idx="1"/>
          </p:nvPr>
        </p:nvSpPr>
        <p:spPr>
          <a:xfrm>
            <a:off x="314000" y="1615153"/>
            <a:ext cx="11055900" cy="4472100"/>
          </a:xfrm>
          <a:prstGeom prst="rect">
            <a:avLst/>
          </a:prstGeom>
          <a:noFill/>
          <a:ln>
            <a:noFill/>
          </a:ln>
        </p:spPr>
        <p:txBody>
          <a:bodyPr spcFirstLastPara="1" wrap="square" lIns="121900" tIns="121900" rIns="121900" bIns="121900" anchor="t" anchorCtr="0">
            <a:noAutofit/>
          </a:bodyPr>
          <a:lstStyle/>
          <a:p>
            <a:pPr marL="0" lvl="0" indent="0" algn="l" rtl="0">
              <a:lnSpc>
                <a:spcPct val="95000"/>
              </a:lnSpc>
              <a:spcBef>
                <a:spcPts val="1600"/>
              </a:spcBef>
              <a:spcAft>
                <a:spcPts val="0"/>
              </a:spcAft>
              <a:buNone/>
            </a:pPr>
            <a:endParaRPr sz="2400" dirty="0"/>
          </a:p>
          <a:p>
            <a:pPr marL="1219200" lvl="1" indent="-457200" algn="l" rtl="0">
              <a:lnSpc>
                <a:spcPct val="95000"/>
              </a:lnSpc>
              <a:spcBef>
                <a:spcPts val="1600"/>
              </a:spcBef>
              <a:spcAft>
                <a:spcPts val="0"/>
              </a:spcAft>
              <a:buClr>
                <a:srgbClr val="4A66AC"/>
              </a:buClr>
              <a:buSzPts val="2400"/>
              <a:buChar char="○"/>
            </a:pPr>
            <a:r>
              <a:rPr lang="en-US" sz="2400" dirty="0"/>
              <a:t>Any limitations due to informed consent, privacy and confidentiality protections</a:t>
            </a:r>
            <a:endParaRPr sz="2400" dirty="0"/>
          </a:p>
          <a:p>
            <a:pPr marL="1219200" lvl="1" indent="-457200" algn="l" rtl="0">
              <a:lnSpc>
                <a:spcPct val="95000"/>
              </a:lnSpc>
              <a:spcBef>
                <a:spcPts val="1600"/>
              </a:spcBef>
              <a:spcAft>
                <a:spcPts val="0"/>
              </a:spcAft>
              <a:buClr>
                <a:srgbClr val="4A66AC"/>
              </a:buClr>
              <a:buSzPts val="2400"/>
              <a:buChar char="○"/>
            </a:pPr>
            <a:r>
              <a:rPr lang="en-US" sz="2400" dirty="0"/>
              <a:t>Controlled access protections (e.g., author approval, DUA)</a:t>
            </a:r>
            <a:endParaRPr sz="2400" dirty="0"/>
          </a:p>
          <a:p>
            <a:pPr marL="1219200" lvl="1" indent="-457200" algn="l" rtl="0">
              <a:lnSpc>
                <a:spcPct val="95000"/>
              </a:lnSpc>
              <a:spcBef>
                <a:spcPts val="1600"/>
              </a:spcBef>
              <a:spcAft>
                <a:spcPts val="0"/>
              </a:spcAft>
              <a:buSzPts val="2400"/>
              <a:buChar char="○"/>
            </a:pPr>
            <a:r>
              <a:rPr lang="en-US" sz="2400" dirty="0"/>
              <a:t>Restrictions imposed by federal, Tribal, or state laws, regulations, or policies (e.g. HIPAA)</a:t>
            </a:r>
            <a:endParaRPr sz="2400" dirty="0"/>
          </a:p>
          <a:p>
            <a:pPr marL="1219200" lvl="0" indent="0" algn="l" rtl="0">
              <a:lnSpc>
                <a:spcPct val="95000"/>
              </a:lnSpc>
              <a:spcBef>
                <a:spcPts val="1600"/>
              </a:spcBef>
              <a:spcAft>
                <a:spcPts val="0"/>
              </a:spcAft>
              <a:buNone/>
            </a:pPr>
            <a:endParaRPr sz="2400" dirty="0">
              <a:latin typeface="Century Schoolbook"/>
              <a:ea typeface="Century Schoolbook"/>
              <a:cs typeface="Century Schoolbook"/>
              <a:sym typeface="Century Schoolbook"/>
            </a:endParaRPr>
          </a:p>
          <a:p>
            <a:pPr marL="1219200" lvl="0" indent="0" algn="l" rtl="0">
              <a:lnSpc>
                <a:spcPct val="95000"/>
              </a:lnSpc>
              <a:spcBef>
                <a:spcPts val="1600"/>
              </a:spcBef>
              <a:spcAft>
                <a:spcPts val="0"/>
              </a:spcAft>
              <a:buNone/>
            </a:pPr>
            <a:endParaRPr sz="2400" dirty="0">
              <a:latin typeface="Century Schoolbook"/>
              <a:ea typeface="Century Schoolbook"/>
              <a:cs typeface="Century Schoolbook"/>
              <a:sym typeface="Century Schoolbook"/>
            </a:endParaRPr>
          </a:p>
          <a:p>
            <a:pPr marL="1219200" lvl="0" indent="0" algn="l" rtl="0">
              <a:lnSpc>
                <a:spcPct val="95000"/>
              </a:lnSpc>
              <a:spcBef>
                <a:spcPts val="1600"/>
              </a:spcBef>
              <a:spcAft>
                <a:spcPts val="0"/>
              </a:spcAft>
              <a:buNone/>
            </a:pPr>
            <a:endParaRPr sz="2400" dirty="0">
              <a:latin typeface="Century Schoolbook"/>
              <a:ea typeface="Century Schoolbook"/>
              <a:cs typeface="Century Schoolbook"/>
              <a:sym typeface="Century Schoolbook"/>
            </a:endParaRPr>
          </a:p>
          <a:p>
            <a:pPr marL="0" lvl="0" indent="0" algn="l" rtl="0">
              <a:lnSpc>
                <a:spcPct val="95000"/>
              </a:lnSpc>
              <a:spcBef>
                <a:spcPts val="1600"/>
              </a:spcBef>
              <a:spcAft>
                <a:spcPts val="0"/>
              </a:spcAft>
              <a:buNone/>
            </a:pPr>
            <a:endParaRPr sz="2400" dirty="0">
              <a:latin typeface="Century Schoolbook"/>
              <a:ea typeface="Century Schoolbook"/>
              <a:cs typeface="Century Schoolbook"/>
              <a:sym typeface="Century Schoolbook"/>
            </a:endParaRPr>
          </a:p>
        </p:txBody>
      </p:sp>
      <p:sp>
        <p:nvSpPr>
          <p:cNvPr id="251" name="Google Shape;251;g167f9f9a1e8_0_15"/>
          <p:cNvSpPr txBox="1">
            <a:spLocks noGrp="1"/>
          </p:cNvSpPr>
          <p:nvPr>
            <p:ph type="sldNum" idx="2"/>
          </p:nvPr>
        </p:nvSpPr>
        <p:spPr>
          <a:xfrm>
            <a:off x="609600" y="6457701"/>
            <a:ext cx="339600" cy="169200"/>
          </a:xfrm>
          <a:prstGeom prst="rect">
            <a:avLst/>
          </a:prstGeom>
          <a:noFill/>
          <a:ln>
            <a:noFill/>
          </a:ln>
        </p:spPr>
        <p:txBody>
          <a:bodyPr spcFirstLastPara="1" wrap="square" lIns="0" tIns="0" rIns="0" bIns="0" anchor="ctr" anchorCtr="0">
            <a:spAutoFit/>
          </a:bodyPr>
          <a:lstStyle/>
          <a:p>
            <a:pPr marL="0" lvl="0" indent="0" algn="l" rtl="0">
              <a:lnSpc>
                <a:spcPct val="100000"/>
              </a:lnSpc>
              <a:spcBef>
                <a:spcPts val="0"/>
              </a:spcBef>
              <a:spcAft>
                <a:spcPts val="0"/>
              </a:spcAft>
              <a:buClr>
                <a:srgbClr val="000000"/>
              </a:buClr>
              <a:buSzPts val="1100"/>
              <a:buFont typeface="Arial"/>
              <a:buNone/>
            </a:pPr>
            <a:fld id="{00000000-1234-1234-1234-123412341234}" type="slidenum">
              <a:rPr lang="en-US"/>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 name="Title 1">
            <a:extLst>
              <a:ext uri="{FF2B5EF4-FFF2-40B4-BE49-F238E27FC236}">
                <a16:creationId xmlns:a16="http://schemas.microsoft.com/office/drawing/2014/main" id="{852C2C4E-E694-9145-88AE-DC52F8FCC3C9}"/>
              </a:ext>
            </a:extLst>
          </p:cNvPr>
          <p:cNvSpPr>
            <a:spLocks noGrp="1"/>
          </p:cNvSpPr>
          <p:nvPr>
            <p:ph type="title"/>
          </p:nvPr>
        </p:nvSpPr>
        <p:spPr/>
        <p:txBody>
          <a:bodyPr/>
          <a:lstStyle/>
          <a:p>
            <a:r>
              <a:rPr lang="en-US" dirty="0">
                <a:solidFill>
                  <a:schemeClr val="dk2"/>
                </a:solidFill>
                <a:latin typeface="Roboto"/>
                <a:ea typeface="Roboto"/>
                <a:cs typeface="Roboto"/>
                <a:sym typeface="Roboto"/>
              </a:rPr>
              <a:t>6. Oversight of Data Management and Sharing</a:t>
            </a:r>
            <a:endParaRPr lang="en-US" dirty="0"/>
          </a:p>
        </p:txBody>
      </p:sp>
      <p:sp>
        <p:nvSpPr>
          <p:cNvPr id="257" name="Google Shape;257;g167f9f9a1e8_0_26"/>
          <p:cNvSpPr txBox="1">
            <a:spLocks noGrp="1"/>
          </p:cNvSpPr>
          <p:nvPr>
            <p:ph type="body" idx="1"/>
          </p:nvPr>
        </p:nvSpPr>
        <p:spPr>
          <a:xfrm>
            <a:off x="314000" y="1615153"/>
            <a:ext cx="11055900" cy="4472100"/>
          </a:xfrm>
          <a:prstGeom prst="rect">
            <a:avLst/>
          </a:prstGeom>
          <a:noFill/>
          <a:ln>
            <a:noFill/>
          </a:ln>
        </p:spPr>
        <p:txBody>
          <a:bodyPr spcFirstLastPara="1" wrap="square" lIns="121900" tIns="121900" rIns="121900" bIns="121900" anchor="t" anchorCtr="0">
            <a:noAutofit/>
          </a:bodyPr>
          <a:lstStyle/>
          <a:p>
            <a:pPr marL="0" lvl="0" indent="0" algn="l" rtl="0">
              <a:lnSpc>
                <a:spcPct val="100000"/>
              </a:lnSpc>
              <a:spcBef>
                <a:spcPts val="0"/>
              </a:spcBef>
              <a:spcAft>
                <a:spcPts val="0"/>
              </a:spcAft>
              <a:buNone/>
            </a:pPr>
            <a:endParaRPr sz="2400">
              <a:latin typeface="Open Sans"/>
              <a:ea typeface="Open Sans"/>
              <a:cs typeface="Open Sans"/>
              <a:sym typeface="Open Sans"/>
            </a:endParaRPr>
          </a:p>
          <a:p>
            <a:pPr marL="1219200" lvl="1" indent="-457200" algn="l" rtl="0">
              <a:lnSpc>
                <a:spcPct val="95000"/>
              </a:lnSpc>
              <a:spcBef>
                <a:spcPts val="1600"/>
              </a:spcBef>
              <a:spcAft>
                <a:spcPts val="0"/>
              </a:spcAft>
              <a:buSzPts val="2400"/>
              <a:buChar char="○"/>
            </a:pPr>
            <a:r>
              <a:rPr lang="en-US" sz="2400"/>
              <a:t>Describe how compliance with the DMSP will be monitored and managed (e.g., frequency, person(s) responsible), including budgeting requirements </a:t>
            </a:r>
            <a:endParaRPr sz="2400"/>
          </a:p>
          <a:p>
            <a:pPr marL="1219200" lvl="1" indent="-457200" algn="l" rtl="0">
              <a:lnSpc>
                <a:spcPct val="95000"/>
              </a:lnSpc>
              <a:spcBef>
                <a:spcPts val="1600"/>
              </a:spcBef>
              <a:spcAft>
                <a:spcPts val="0"/>
              </a:spcAft>
              <a:buSzPts val="2400"/>
              <a:buChar char="○"/>
            </a:pPr>
            <a:r>
              <a:rPr lang="en-US" sz="2400"/>
              <a:t>Who will be responsible for oversight</a:t>
            </a:r>
            <a:endParaRPr sz="2400"/>
          </a:p>
          <a:p>
            <a:pPr marL="1219200" lvl="1" indent="-457200" algn="l" rtl="0">
              <a:lnSpc>
                <a:spcPct val="95000"/>
              </a:lnSpc>
              <a:spcBef>
                <a:spcPts val="1600"/>
              </a:spcBef>
              <a:spcAft>
                <a:spcPts val="0"/>
              </a:spcAft>
              <a:buSzPts val="2400"/>
              <a:buChar char="○"/>
            </a:pPr>
            <a:r>
              <a:rPr lang="en-US" sz="2400"/>
              <a:t>How often will oversight activities occur</a:t>
            </a:r>
            <a:endParaRPr sz="2400"/>
          </a:p>
          <a:p>
            <a:pPr marL="1219200" lvl="0" indent="0" algn="l" rtl="0">
              <a:lnSpc>
                <a:spcPct val="95000"/>
              </a:lnSpc>
              <a:spcBef>
                <a:spcPts val="1600"/>
              </a:spcBef>
              <a:spcAft>
                <a:spcPts val="0"/>
              </a:spcAft>
              <a:buNone/>
            </a:pPr>
            <a:endParaRPr sz="2400"/>
          </a:p>
          <a:p>
            <a:pPr marL="1219200" lvl="0" indent="0" algn="l" rtl="0">
              <a:lnSpc>
                <a:spcPct val="95000"/>
              </a:lnSpc>
              <a:spcBef>
                <a:spcPts val="1600"/>
              </a:spcBef>
              <a:spcAft>
                <a:spcPts val="0"/>
              </a:spcAft>
              <a:buNone/>
            </a:pPr>
            <a:endParaRPr sz="2400"/>
          </a:p>
          <a:p>
            <a:pPr marL="1219200" lvl="0" indent="0" algn="l" rtl="0">
              <a:lnSpc>
                <a:spcPct val="95000"/>
              </a:lnSpc>
              <a:spcBef>
                <a:spcPts val="1600"/>
              </a:spcBef>
              <a:spcAft>
                <a:spcPts val="0"/>
              </a:spcAft>
              <a:buNone/>
            </a:pPr>
            <a:endParaRPr sz="2400">
              <a:latin typeface="Century Schoolbook"/>
              <a:ea typeface="Century Schoolbook"/>
              <a:cs typeface="Century Schoolbook"/>
              <a:sym typeface="Century Schoolbook"/>
            </a:endParaRPr>
          </a:p>
          <a:p>
            <a:pPr marL="1219200" lvl="0" indent="0" algn="l" rtl="0">
              <a:lnSpc>
                <a:spcPct val="95000"/>
              </a:lnSpc>
              <a:spcBef>
                <a:spcPts val="1600"/>
              </a:spcBef>
              <a:spcAft>
                <a:spcPts val="0"/>
              </a:spcAft>
              <a:buNone/>
            </a:pPr>
            <a:endParaRPr sz="2400">
              <a:latin typeface="Century Schoolbook"/>
              <a:ea typeface="Century Schoolbook"/>
              <a:cs typeface="Century Schoolbook"/>
              <a:sym typeface="Century Schoolbook"/>
            </a:endParaRPr>
          </a:p>
          <a:p>
            <a:pPr marL="1219200" lvl="0" indent="0" algn="l" rtl="0">
              <a:lnSpc>
                <a:spcPct val="95000"/>
              </a:lnSpc>
              <a:spcBef>
                <a:spcPts val="1600"/>
              </a:spcBef>
              <a:spcAft>
                <a:spcPts val="0"/>
              </a:spcAft>
              <a:buNone/>
            </a:pPr>
            <a:endParaRPr sz="2400">
              <a:latin typeface="Century Schoolbook"/>
              <a:ea typeface="Century Schoolbook"/>
              <a:cs typeface="Century Schoolbook"/>
              <a:sym typeface="Century Schoolbook"/>
            </a:endParaRPr>
          </a:p>
          <a:p>
            <a:pPr marL="0" lvl="0" indent="0" algn="l" rtl="0">
              <a:lnSpc>
                <a:spcPct val="95000"/>
              </a:lnSpc>
              <a:spcBef>
                <a:spcPts val="1600"/>
              </a:spcBef>
              <a:spcAft>
                <a:spcPts val="0"/>
              </a:spcAft>
              <a:buNone/>
            </a:pPr>
            <a:endParaRPr sz="2400">
              <a:latin typeface="Century Schoolbook"/>
              <a:ea typeface="Century Schoolbook"/>
              <a:cs typeface="Century Schoolbook"/>
              <a:sym typeface="Century Schoolbook"/>
            </a:endParaRPr>
          </a:p>
        </p:txBody>
      </p:sp>
      <p:sp>
        <p:nvSpPr>
          <p:cNvPr id="258" name="Google Shape;258;g167f9f9a1e8_0_26"/>
          <p:cNvSpPr txBox="1">
            <a:spLocks noGrp="1"/>
          </p:cNvSpPr>
          <p:nvPr>
            <p:ph type="sldNum" idx="2"/>
          </p:nvPr>
        </p:nvSpPr>
        <p:spPr>
          <a:xfrm>
            <a:off x="609600" y="6457701"/>
            <a:ext cx="339600" cy="169200"/>
          </a:xfrm>
          <a:prstGeom prst="rect">
            <a:avLst/>
          </a:prstGeom>
          <a:noFill/>
          <a:ln>
            <a:noFill/>
          </a:ln>
        </p:spPr>
        <p:txBody>
          <a:bodyPr spcFirstLastPara="1" wrap="square" lIns="0" tIns="0" rIns="0" bIns="0" anchor="ctr" anchorCtr="0">
            <a:spAutoFit/>
          </a:bodyPr>
          <a:lstStyle/>
          <a:p>
            <a:pPr marL="0" lvl="0" indent="0" algn="l" rtl="0">
              <a:lnSpc>
                <a:spcPct val="100000"/>
              </a:lnSpc>
              <a:spcBef>
                <a:spcPts val="0"/>
              </a:spcBef>
              <a:spcAft>
                <a:spcPts val="0"/>
              </a:spcAft>
              <a:buClr>
                <a:srgbClr val="000000"/>
              </a:buClr>
              <a:buSzPts val="1100"/>
              <a:buFont typeface="Arial"/>
              <a:buNone/>
            </a:pPr>
            <a:fld id="{00000000-1234-1234-1234-123412341234}" type="slidenum">
              <a:rPr lang="en-US"/>
              <a:t>22</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g167f9f9a1e8_0_35"/>
          <p:cNvSpPr txBox="1">
            <a:spLocks noGrp="1"/>
          </p:cNvSpPr>
          <p:nvPr>
            <p:ph type="title"/>
          </p:nvPr>
        </p:nvSpPr>
        <p:spPr>
          <a:xfrm>
            <a:off x="658775" y="-280200"/>
            <a:ext cx="9875400" cy="13563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Century Schoolbook"/>
              <a:buNone/>
            </a:pPr>
            <a:r>
              <a:rPr lang="en-US">
                <a:solidFill>
                  <a:schemeClr val="dk2"/>
                </a:solidFill>
              </a:rPr>
              <a:t>Plan submission, review, and compliance</a:t>
            </a:r>
            <a:endParaRPr>
              <a:solidFill>
                <a:schemeClr val="dk2"/>
              </a:solidFill>
            </a:endParaRPr>
          </a:p>
        </p:txBody>
      </p:sp>
      <p:grpSp>
        <p:nvGrpSpPr>
          <p:cNvPr id="264" name="Google Shape;264;g167f9f9a1e8_0_35" descr="Graphic of blue corners that convey a step-wise pattern"/>
          <p:cNvGrpSpPr/>
          <p:nvPr/>
        </p:nvGrpSpPr>
        <p:grpSpPr>
          <a:xfrm>
            <a:off x="955563" y="1910803"/>
            <a:ext cx="9696911" cy="4292518"/>
            <a:chOff x="220275" y="2490"/>
            <a:chExt cx="9696911" cy="4292518"/>
          </a:xfrm>
        </p:grpSpPr>
        <p:sp>
          <p:nvSpPr>
            <p:cNvPr id="265" name="Google Shape;265;g167f9f9a1e8_0_35"/>
            <p:cNvSpPr/>
            <p:nvPr/>
          </p:nvSpPr>
          <p:spPr>
            <a:xfrm rot="5400000">
              <a:off x="823575" y="1005409"/>
              <a:ext cx="1816800" cy="3023400"/>
            </a:xfrm>
            <a:prstGeom prst="corner">
              <a:avLst>
                <a:gd name="adj1" fmla="val 16120"/>
                <a:gd name="adj2" fmla="val 16110"/>
              </a:avLst>
            </a:prstGeom>
            <a:solidFill>
              <a:srgbClr val="364A7D"/>
            </a:solidFill>
            <a:ln w="13950" cap="flat" cmpd="sng">
              <a:solidFill>
                <a:srgbClr val="364A7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g167f9f9a1e8_0_35"/>
            <p:cNvSpPr/>
            <p:nvPr/>
          </p:nvSpPr>
          <p:spPr>
            <a:xfrm>
              <a:off x="682644" y="1902508"/>
              <a:ext cx="2630700" cy="23925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 name="Google Shape;267;g167f9f9a1e8_0_35"/>
            <p:cNvSpPr txBox="1"/>
            <p:nvPr/>
          </p:nvSpPr>
          <p:spPr>
            <a:xfrm>
              <a:off x="682644" y="1902508"/>
              <a:ext cx="2630700" cy="2392500"/>
            </a:xfrm>
            <a:prstGeom prst="rect">
              <a:avLst/>
            </a:prstGeom>
            <a:noFill/>
            <a:ln>
              <a:noFill/>
            </a:ln>
          </p:spPr>
          <p:txBody>
            <a:bodyPr spcFirstLastPara="1" wrap="square" lIns="87625" tIns="87625" rIns="87625" bIns="87625" anchor="t" anchorCtr="0">
              <a:noAutofit/>
            </a:bodyPr>
            <a:lstStyle/>
            <a:p>
              <a:pPr marL="0" marR="0" lvl="0" indent="0" algn="l" rtl="0">
                <a:lnSpc>
                  <a:spcPct val="90000"/>
                </a:lnSpc>
                <a:spcBef>
                  <a:spcPts val="0"/>
                </a:spcBef>
                <a:spcAft>
                  <a:spcPts val="0"/>
                </a:spcAft>
                <a:buClr>
                  <a:schemeClr val="dk1"/>
                </a:buClr>
                <a:buSzPts val="2300"/>
                <a:buFont typeface="Century Schoolbook"/>
                <a:buNone/>
              </a:pPr>
              <a:r>
                <a:rPr lang="en-US" sz="2300" b="1" i="0" u="none" strike="noStrike" cap="none">
                  <a:solidFill>
                    <a:schemeClr val="dk1"/>
                  </a:solidFill>
                  <a:latin typeface="Century Schoolbook"/>
                  <a:ea typeface="Century Schoolbook"/>
                  <a:cs typeface="Century Schoolbook"/>
                  <a:sym typeface="Century Schoolbook"/>
                </a:rPr>
                <a:t>Submission</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805"/>
                </a:spcBef>
                <a:spcAft>
                  <a:spcPts val="0"/>
                </a:spcAft>
                <a:buClr>
                  <a:schemeClr val="dk1"/>
                </a:buClr>
                <a:buSzPts val="1100"/>
                <a:buFont typeface="Century Schoolbook"/>
                <a:buNone/>
              </a:pPr>
              <a:endParaRPr sz="1100" b="0" i="0" u="none" strike="noStrike" cap="none">
                <a:solidFill>
                  <a:schemeClr val="dk1"/>
                </a:solidFill>
                <a:latin typeface="Century Schoolbook"/>
                <a:ea typeface="Century Schoolbook"/>
                <a:cs typeface="Century Schoolbook"/>
                <a:sym typeface="Century Schoolbook"/>
              </a:endParaRPr>
            </a:p>
            <a:p>
              <a:pPr marL="0" marR="0" lvl="0" indent="0" algn="l" rtl="0">
                <a:lnSpc>
                  <a:spcPct val="90000"/>
                </a:lnSpc>
                <a:spcBef>
                  <a:spcPts val="385"/>
                </a:spcBef>
                <a:spcAft>
                  <a:spcPts val="0"/>
                </a:spcAft>
                <a:buClr>
                  <a:schemeClr val="dk1"/>
                </a:buClr>
                <a:buSzPts val="2000"/>
                <a:buFont typeface="Century Schoolbook"/>
                <a:buNone/>
              </a:pPr>
              <a:r>
                <a:rPr lang="en-US" sz="2000" b="0" i="0" u="none" strike="noStrike" cap="none">
                  <a:solidFill>
                    <a:schemeClr val="dk1"/>
                  </a:solidFill>
                  <a:latin typeface="Century Schoolbook"/>
                  <a:ea typeface="Century Schoolbook"/>
                  <a:cs typeface="Century Schoolbook"/>
                  <a:sym typeface="Century Schoolbook"/>
                </a:rPr>
                <a:t>With application for funding in Budget Justification section</a:t>
              </a:r>
              <a:endParaRPr sz="2000" b="0" i="0" u="none" strike="noStrike" cap="none">
                <a:solidFill>
                  <a:schemeClr val="dk1"/>
                </a:solidFill>
                <a:latin typeface="Century Schoolbook"/>
                <a:ea typeface="Century Schoolbook"/>
                <a:cs typeface="Century Schoolbook"/>
                <a:sym typeface="Century Schoolbook"/>
              </a:endParaRPr>
            </a:p>
          </p:txBody>
        </p:sp>
        <p:sp>
          <p:nvSpPr>
            <p:cNvPr id="268" name="Google Shape;268;g167f9f9a1e8_0_35"/>
            <p:cNvSpPr/>
            <p:nvPr/>
          </p:nvSpPr>
          <p:spPr>
            <a:xfrm>
              <a:off x="2725395" y="830384"/>
              <a:ext cx="515100" cy="515100"/>
            </a:xfrm>
            <a:prstGeom prst="triangle">
              <a:avLst>
                <a:gd name="adj" fmla="val 100000"/>
              </a:avLst>
            </a:prstGeom>
            <a:solidFill>
              <a:srgbClr val="5C6FAE"/>
            </a:solidFill>
            <a:ln w="13950" cap="flat" cmpd="sng">
              <a:solidFill>
                <a:srgbClr val="5C6FAE"/>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9" name="Google Shape;269;g167f9f9a1e8_0_35"/>
            <p:cNvSpPr/>
            <p:nvPr/>
          </p:nvSpPr>
          <p:spPr>
            <a:xfrm rot="5400000">
              <a:off x="4155659" y="226028"/>
              <a:ext cx="1816800" cy="3023400"/>
            </a:xfrm>
            <a:prstGeom prst="corner">
              <a:avLst>
                <a:gd name="adj1" fmla="val 16120"/>
                <a:gd name="adj2" fmla="val 16110"/>
              </a:avLst>
            </a:prstGeom>
            <a:solidFill>
              <a:srgbClr val="9CA6C7"/>
            </a:solidFill>
            <a:ln w="13950" cap="flat" cmpd="sng">
              <a:solidFill>
                <a:srgbClr val="9CA6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 name="Google Shape;270;g167f9f9a1e8_0_35"/>
            <p:cNvSpPr/>
            <p:nvPr/>
          </p:nvSpPr>
          <p:spPr>
            <a:xfrm>
              <a:off x="4246209" y="1129453"/>
              <a:ext cx="2178900" cy="23925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1" name="Google Shape;271;g167f9f9a1e8_0_35"/>
            <p:cNvSpPr txBox="1"/>
            <p:nvPr/>
          </p:nvSpPr>
          <p:spPr>
            <a:xfrm>
              <a:off x="4246209" y="1129453"/>
              <a:ext cx="2178900" cy="2392500"/>
            </a:xfrm>
            <a:prstGeom prst="rect">
              <a:avLst/>
            </a:prstGeom>
            <a:noFill/>
            <a:ln>
              <a:noFill/>
            </a:ln>
          </p:spPr>
          <p:txBody>
            <a:bodyPr spcFirstLastPara="1" wrap="square" lIns="87625" tIns="87625" rIns="87625" bIns="87625" anchor="t" anchorCtr="0">
              <a:noAutofit/>
            </a:bodyPr>
            <a:lstStyle/>
            <a:p>
              <a:pPr marL="0" marR="0" lvl="0" indent="0" algn="l" rtl="0">
                <a:lnSpc>
                  <a:spcPct val="90000"/>
                </a:lnSpc>
                <a:spcBef>
                  <a:spcPts val="0"/>
                </a:spcBef>
                <a:spcAft>
                  <a:spcPts val="0"/>
                </a:spcAft>
                <a:buClr>
                  <a:schemeClr val="dk1"/>
                </a:buClr>
                <a:buSzPts val="2300"/>
                <a:buFont typeface="Century Schoolbook"/>
                <a:buNone/>
              </a:pPr>
              <a:r>
                <a:rPr lang="en-US" sz="2300" b="1" i="0" u="none" strike="noStrike" cap="none">
                  <a:solidFill>
                    <a:schemeClr val="dk1"/>
                  </a:solidFill>
                  <a:latin typeface="Century Schoolbook"/>
                  <a:ea typeface="Century Schoolbook"/>
                  <a:cs typeface="Century Schoolbook"/>
                  <a:sym typeface="Century Schoolbook"/>
                </a:rPr>
                <a:t>Assessment</a:t>
              </a:r>
              <a:endParaRPr sz="2000" b="0" i="0" u="none" strike="noStrike" cap="none">
                <a:solidFill>
                  <a:schemeClr val="dk1"/>
                </a:solidFill>
                <a:latin typeface="Century Schoolbook"/>
                <a:ea typeface="Century Schoolbook"/>
                <a:cs typeface="Century Schoolbook"/>
                <a:sym typeface="Century Schoolbook"/>
              </a:endParaRPr>
            </a:p>
            <a:p>
              <a:pPr marL="228600" marR="0" lvl="1" indent="-228600" algn="l" rtl="0">
                <a:lnSpc>
                  <a:spcPct val="90000"/>
                </a:lnSpc>
                <a:spcBef>
                  <a:spcPts val="805"/>
                </a:spcBef>
                <a:spcAft>
                  <a:spcPts val="0"/>
                </a:spcAft>
                <a:buClr>
                  <a:schemeClr val="dk1"/>
                </a:buClr>
                <a:buSzPts val="2000"/>
                <a:buFont typeface="Century Schoolbook"/>
                <a:buNone/>
              </a:pPr>
              <a:r>
                <a:rPr lang="en-US" sz="2000" b="0" i="0" u="none" strike="noStrike" cap="none">
                  <a:solidFill>
                    <a:schemeClr val="dk1"/>
                  </a:solidFill>
                  <a:latin typeface="Century Schoolbook"/>
                  <a:ea typeface="Century Schoolbook"/>
                  <a:cs typeface="Century Schoolbook"/>
                  <a:sym typeface="Century Schoolbook"/>
                </a:rPr>
                <a:t>Peer reviewers may comment on (not score) budget</a:t>
              </a:r>
              <a:endParaRPr sz="2000" b="0" i="0" u="none" strike="noStrike" cap="none">
                <a:solidFill>
                  <a:schemeClr val="dk1"/>
                </a:solidFill>
                <a:latin typeface="Century Schoolbook"/>
                <a:ea typeface="Century Schoolbook"/>
                <a:cs typeface="Century Schoolbook"/>
                <a:sym typeface="Century Schoolbook"/>
              </a:endParaRPr>
            </a:p>
            <a:p>
              <a:pPr marL="228600" marR="0" lvl="1" indent="-228600" algn="l" rtl="0">
                <a:lnSpc>
                  <a:spcPct val="90000"/>
                </a:lnSpc>
                <a:spcBef>
                  <a:spcPts val="300"/>
                </a:spcBef>
                <a:spcAft>
                  <a:spcPts val="0"/>
                </a:spcAft>
                <a:buClr>
                  <a:schemeClr val="dk1"/>
                </a:buClr>
                <a:buSzPts val="2000"/>
                <a:buFont typeface="Century Schoolbook"/>
                <a:buNone/>
              </a:pPr>
              <a:r>
                <a:rPr lang="en-US" sz="2000" b="0" i="0" u="none" strike="noStrike" cap="none">
                  <a:solidFill>
                    <a:schemeClr val="dk1"/>
                  </a:solidFill>
                  <a:latin typeface="Century Schoolbook"/>
                  <a:ea typeface="Century Schoolbook"/>
                  <a:cs typeface="Century Schoolbook"/>
                  <a:sym typeface="Century Schoolbook"/>
                </a:rPr>
                <a:t>NIH program staff assess Plans</a:t>
              </a:r>
              <a:endParaRPr sz="2000" b="0" i="0" u="none" strike="noStrike" cap="none">
                <a:solidFill>
                  <a:schemeClr val="dk1"/>
                </a:solidFill>
                <a:latin typeface="Century Schoolbook"/>
                <a:ea typeface="Century Schoolbook"/>
                <a:cs typeface="Century Schoolbook"/>
                <a:sym typeface="Century Schoolbook"/>
              </a:endParaRPr>
            </a:p>
            <a:p>
              <a:pPr marL="228600" marR="0" lvl="1" indent="-228600" algn="l" rtl="0">
                <a:lnSpc>
                  <a:spcPct val="90000"/>
                </a:lnSpc>
                <a:spcBef>
                  <a:spcPts val="300"/>
                </a:spcBef>
                <a:spcAft>
                  <a:spcPts val="0"/>
                </a:spcAft>
                <a:buClr>
                  <a:schemeClr val="dk1"/>
                </a:buClr>
                <a:buSzPts val="2000"/>
                <a:buFont typeface="Century Schoolbook"/>
                <a:buNone/>
              </a:pPr>
              <a:r>
                <a:rPr lang="en-US" sz="2000" b="0" i="0" u="none" strike="noStrike" cap="none">
                  <a:solidFill>
                    <a:schemeClr val="dk1"/>
                  </a:solidFill>
                  <a:latin typeface="Century Schoolbook"/>
                  <a:ea typeface="Century Schoolbook"/>
                  <a:cs typeface="Century Schoolbook"/>
                  <a:sym typeface="Century Schoolbook"/>
                </a:rPr>
                <a:t>Plans can be updated</a:t>
              </a:r>
              <a:endParaRPr sz="2000" b="0" i="0" u="none" strike="noStrike" cap="none">
                <a:solidFill>
                  <a:schemeClr val="dk1"/>
                </a:solidFill>
                <a:latin typeface="Century Schoolbook"/>
                <a:ea typeface="Century Schoolbook"/>
                <a:cs typeface="Century Schoolbook"/>
                <a:sym typeface="Century Schoolbook"/>
              </a:endParaRPr>
            </a:p>
          </p:txBody>
        </p:sp>
        <p:sp>
          <p:nvSpPr>
            <p:cNvPr id="272" name="Google Shape;272;g167f9f9a1e8_0_35"/>
            <p:cNvSpPr/>
            <p:nvPr/>
          </p:nvSpPr>
          <p:spPr>
            <a:xfrm>
              <a:off x="6066821" y="3544"/>
              <a:ext cx="515100" cy="515100"/>
            </a:xfrm>
            <a:prstGeom prst="triangle">
              <a:avLst>
                <a:gd name="adj" fmla="val 100000"/>
              </a:avLst>
            </a:prstGeom>
            <a:solidFill>
              <a:srgbClr val="9CA6C7"/>
            </a:solidFill>
            <a:ln w="13950" cap="flat" cmpd="sng">
              <a:solidFill>
                <a:srgbClr val="9CA6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 name="Google Shape;273;g167f9f9a1e8_0_35"/>
            <p:cNvSpPr/>
            <p:nvPr/>
          </p:nvSpPr>
          <p:spPr>
            <a:xfrm rot="5400000">
              <a:off x="7497086" y="-600810"/>
              <a:ext cx="1816800" cy="3023400"/>
            </a:xfrm>
            <a:prstGeom prst="corner">
              <a:avLst>
                <a:gd name="adj1" fmla="val 16120"/>
                <a:gd name="adj2" fmla="val 16110"/>
              </a:avLst>
            </a:prstGeom>
            <a:solidFill>
              <a:srgbClr val="5C6FAE"/>
            </a:solidFill>
            <a:ln w="13950" cap="flat" cmpd="sng">
              <a:solidFill>
                <a:srgbClr val="5C6FAE"/>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 name="Google Shape;274;g167f9f9a1e8_0_35"/>
            <p:cNvSpPr/>
            <p:nvPr/>
          </p:nvSpPr>
          <p:spPr>
            <a:xfrm>
              <a:off x="7541535" y="302614"/>
              <a:ext cx="2218200" cy="23925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 name="Google Shape;275;g167f9f9a1e8_0_35"/>
            <p:cNvSpPr txBox="1"/>
            <p:nvPr/>
          </p:nvSpPr>
          <p:spPr>
            <a:xfrm>
              <a:off x="7541535" y="302614"/>
              <a:ext cx="2218200" cy="2392500"/>
            </a:xfrm>
            <a:prstGeom prst="rect">
              <a:avLst/>
            </a:prstGeom>
            <a:noFill/>
            <a:ln>
              <a:noFill/>
            </a:ln>
          </p:spPr>
          <p:txBody>
            <a:bodyPr spcFirstLastPara="1" wrap="square" lIns="83800" tIns="83800" rIns="83800" bIns="83800" anchor="t" anchorCtr="0">
              <a:noAutofit/>
            </a:bodyPr>
            <a:lstStyle/>
            <a:p>
              <a:pPr marL="0" marR="0" lvl="0" indent="0" algn="l" rtl="0">
                <a:lnSpc>
                  <a:spcPct val="90000"/>
                </a:lnSpc>
                <a:spcBef>
                  <a:spcPts val="0"/>
                </a:spcBef>
                <a:spcAft>
                  <a:spcPts val="0"/>
                </a:spcAft>
                <a:buClr>
                  <a:schemeClr val="dk1"/>
                </a:buClr>
                <a:buSzPts val="2200"/>
                <a:buFont typeface="Century Schoolbook"/>
                <a:buNone/>
              </a:pPr>
              <a:r>
                <a:rPr lang="en-US" sz="2200" b="1" i="0" u="none" strike="noStrike" cap="none">
                  <a:solidFill>
                    <a:schemeClr val="dk1"/>
                  </a:solidFill>
                  <a:latin typeface="Century Schoolbook"/>
                  <a:ea typeface="Century Schoolbook"/>
                  <a:cs typeface="Century Schoolbook"/>
                  <a:sym typeface="Century Schoolbook"/>
                </a:rPr>
                <a:t>Compliance</a:t>
              </a:r>
              <a:endParaRPr sz="2000" b="0" i="0" u="none" strike="noStrike" cap="none">
                <a:solidFill>
                  <a:schemeClr val="dk1"/>
                </a:solidFill>
                <a:latin typeface="Century Schoolbook"/>
                <a:ea typeface="Century Schoolbook"/>
                <a:cs typeface="Century Schoolbook"/>
                <a:sym typeface="Century Schoolbook"/>
              </a:endParaRPr>
            </a:p>
            <a:p>
              <a:pPr marL="228600" marR="0" lvl="1" indent="-228600" algn="l" rtl="0">
                <a:lnSpc>
                  <a:spcPct val="90000"/>
                </a:lnSpc>
                <a:spcBef>
                  <a:spcPts val="770"/>
                </a:spcBef>
                <a:spcAft>
                  <a:spcPts val="0"/>
                </a:spcAft>
                <a:buClr>
                  <a:schemeClr val="dk1"/>
                </a:buClr>
                <a:buSzPts val="2000"/>
                <a:buFont typeface="Century Schoolbook"/>
                <a:buNone/>
              </a:pPr>
              <a:r>
                <a:rPr lang="en-US" sz="2000" b="0" i="0" u="none" strike="noStrike" cap="none">
                  <a:solidFill>
                    <a:schemeClr val="dk1"/>
                  </a:solidFill>
                  <a:latin typeface="Century Schoolbook"/>
                  <a:ea typeface="Century Schoolbook"/>
                  <a:cs typeface="Century Schoolbook"/>
                  <a:sym typeface="Century Schoolbook"/>
                </a:rPr>
                <a:t>Incorporated into Terms and Conditions</a:t>
              </a:r>
              <a:endParaRPr sz="2000" b="0" i="0" u="none" strike="noStrike" cap="none">
                <a:solidFill>
                  <a:schemeClr val="dk1"/>
                </a:solidFill>
                <a:latin typeface="Century Schoolbook"/>
                <a:ea typeface="Century Schoolbook"/>
                <a:cs typeface="Century Schoolbook"/>
                <a:sym typeface="Century Schoolbook"/>
              </a:endParaRPr>
            </a:p>
            <a:p>
              <a:pPr marL="228600" marR="0" lvl="1" indent="-228600" algn="l" rtl="0">
                <a:lnSpc>
                  <a:spcPct val="90000"/>
                </a:lnSpc>
                <a:spcBef>
                  <a:spcPts val="300"/>
                </a:spcBef>
                <a:spcAft>
                  <a:spcPts val="0"/>
                </a:spcAft>
                <a:buClr>
                  <a:schemeClr val="dk1"/>
                </a:buClr>
                <a:buSzPts val="2000"/>
                <a:buFont typeface="Century Schoolbook"/>
                <a:buNone/>
              </a:pPr>
              <a:r>
                <a:rPr lang="en-US" sz="2000" b="0" i="0" u="none" strike="noStrike" cap="none">
                  <a:solidFill>
                    <a:schemeClr val="dk1"/>
                  </a:solidFill>
                  <a:latin typeface="Century Schoolbook"/>
                  <a:ea typeface="Century Schoolbook"/>
                  <a:cs typeface="Century Schoolbook"/>
                  <a:sym typeface="Century Schoolbook"/>
                </a:rPr>
                <a:t>Monitored at regular reporting intervals</a:t>
              </a:r>
              <a:endParaRPr sz="2000" b="0" i="0" u="none" strike="noStrike" cap="none">
                <a:solidFill>
                  <a:schemeClr val="dk1"/>
                </a:solidFill>
                <a:latin typeface="Century Schoolbook"/>
                <a:ea typeface="Century Schoolbook"/>
                <a:cs typeface="Century Schoolbook"/>
                <a:sym typeface="Century Schoolbook"/>
              </a:endParaRPr>
            </a:p>
            <a:p>
              <a:pPr marL="228600" marR="0" lvl="1" indent="-228600" algn="l" rtl="0">
                <a:lnSpc>
                  <a:spcPct val="90000"/>
                </a:lnSpc>
                <a:spcBef>
                  <a:spcPts val="300"/>
                </a:spcBef>
                <a:spcAft>
                  <a:spcPts val="0"/>
                </a:spcAft>
                <a:buClr>
                  <a:schemeClr val="dk1"/>
                </a:buClr>
                <a:buSzPts val="2000"/>
                <a:buFont typeface="Century Schoolbook"/>
                <a:buNone/>
              </a:pPr>
              <a:r>
                <a:rPr lang="en-US" sz="2000" b="0" i="0" u="none" strike="noStrike" cap="none">
                  <a:solidFill>
                    <a:schemeClr val="dk1"/>
                  </a:solidFill>
                  <a:latin typeface="Century Schoolbook"/>
                  <a:ea typeface="Century Schoolbook"/>
                  <a:cs typeface="Century Schoolbook"/>
                  <a:sym typeface="Century Schoolbook"/>
                </a:rPr>
                <a:t>Compliance may factor into future funding decisions</a:t>
              </a:r>
              <a:endParaRPr sz="2000" b="0" i="0" u="none" strike="noStrike" cap="none">
                <a:solidFill>
                  <a:schemeClr val="dk1"/>
                </a:solidFill>
                <a:latin typeface="Century Schoolbook"/>
                <a:ea typeface="Century Schoolbook"/>
                <a:cs typeface="Century Schoolbook"/>
                <a:sym typeface="Century Schoolbook"/>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9"/>
        <p:cNvGrpSpPr/>
        <p:nvPr/>
      </p:nvGrpSpPr>
      <p:grpSpPr>
        <a:xfrm>
          <a:off x="0" y="0"/>
          <a:ext cx="0" cy="0"/>
          <a:chOff x="0" y="0"/>
          <a:chExt cx="0" cy="0"/>
        </a:xfrm>
      </p:grpSpPr>
      <p:sp>
        <p:nvSpPr>
          <p:cNvPr id="280" name="Google Shape;280;g167f9f9a1e8_0_130"/>
          <p:cNvSpPr txBox="1">
            <a:spLocks noGrp="1"/>
          </p:cNvSpPr>
          <p:nvPr>
            <p:ph type="title"/>
          </p:nvPr>
        </p:nvSpPr>
        <p:spPr>
          <a:xfrm>
            <a:off x="1100625" y="185900"/>
            <a:ext cx="9875400" cy="13563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Century Schoolbook"/>
              <a:buNone/>
            </a:pPr>
            <a:r>
              <a:rPr lang="en-US">
                <a:solidFill>
                  <a:schemeClr val="dk2"/>
                </a:solidFill>
              </a:rPr>
              <a:t>DMSP and the broader policy landscape</a:t>
            </a:r>
            <a:endParaRPr>
              <a:solidFill>
                <a:schemeClr val="dk2"/>
              </a:solidFill>
            </a:endParaRPr>
          </a:p>
        </p:txBody>
      </p:sp>
      <p:sp>
        <p:nvSpPr>
          <p:cNvPr id="281" name="Google Shape;281;g167f9f9a1e8_0_130"/>
          <p:cNvSpPr txBox="1">
            <a:spLocks noGrp="1"/>
          </p:cNvSpPr>
          <p:nvPr>
            <p:ph type="body" idx="1"/>
          </p:nvPr>
        </p:nvSpPr>
        <p:spPr>
          <a:xfrm>
            <a:off x="1249772" y="2290700"/>
            <a:ext cx="4401600" cy="4246500"/>
          </a:xfrm>
          <a:prstGeom prst="rect">
            <a:avLst/>
          </a:prstGeom>
          <a:noFill/>
          <a:ln>
            <a:noFill/>
          </a:ln>
        </p:spPr>
        <p:txBody>
          <a:bodyPr spcFirstLastPara="1" wrap="square" lIns="91425" tIns="45700" rIns="91425" bIns="45700" anchor="t" anchorCtr="0">
            <a:normAutofit/>
          </a:bodyPr>
          <a:lstStyle/>
          <a:p>
            <a:pPr marL="182880" lvl="0" indent="-182880" algn="l" rtl="0">
              <a:lnSpc>
                <a:spcPct val="95000"/>
              </a:lnSpc>
              <a:spcBef>
                <a:spcPts val="0"/>
              </a:spcBef>
              <a:spcAft>
                <a:spcPts val="0"/>
              </a:spcAft>
              <a:buSzPts val="1440"/>
              <a:buChar char="•"/>
            </a:pPr>
            <a:r>
              <a:rPr lang="en-US"/>
              <a:t>DMSP represents the minimum requirements for all NIH grants</a:t>
            </a:r>
            <a:endParaRPr/>
          </a:p>
          <a:p>
            <a:pPr marL="182880" lvl="0" indent="-182880" algn="l" rtl="0">
              <a:lnSpc>
                <a:spcPct val="95000"/>
              </a:lnSpc>
              <a:spcBef>
                <a:spcPts val="1600"/>
              </a:spcBef>
              <a:spcAft>
                <a:spcPts val="0"/>
              </a:spcAft>
              <a:buSzPts val="1440"/>
              <a:buChar char="•"/>
            </a:pPr>
            <a:r>
              <a:rPr lang="en-US"/>
              <a:t>NIH Institutes, Centers, and Offices (ICOs) may provide more specific guidance</a:t>
            </a:r>
            <a:endParaRPr/>
          </a:p>
          <a:p>
            <a:pPr marL="182880" lvl="0" indent="-182880" algn="l" rtl="0">
              <a:lnSpc>
                <a:spcPct val="95000"/>
              </a:lnSpc>
              <a:spcBef>
                <a:spcPts val="1600"/>
              </a:spcBef>
              <a:spcAft>
                <a:spcPts val="0"/>
              </a:spcAft>
              <a:buSzPts val="1440"/>
              <a:buChar char="•"/>
            </a:pPr>
            <a:r>
              <a:rPr lang="en-US"/>
              <a:t>Other policies may apply (e.g. Genomic Data Sharing policy)</a:t>
            </a:r>
            <a:endParaRPr/>
          </a:p>
          <a:p>
            <a:pPr marL="182880" lvl="0" indent="-91440" algn="l" rtl="0">
              <a:lnSpc>
                <a:spcPct val="95000"/>
              </a:lnSpc>
              <a:spcBef>
                <a:spcPts val="1600"/>
              </a:spcBef>
              <a:spcAft>
                <a:spcPts val="0"/>
              </a:spcAft>
              <a:buSzPts val="1440"/>
              <a:buNone/>
            </a:pPr>
            <a:endParaRPr/>
          </a:p>
        </p:txBody>
      </p:sp>
      <p:pic>
        <p:nvPicPr>
          <p:cNvPr id="282" name="Google Shape;282;g167f9f9a1e8_0_130" descr="Network with solid fill"/>
          <p:cNvPicPr preferRelativeResize="0"/>
          <p:nvPr/>
        </p:nvPicPr>
        <p:blipFill rotWithShape="1">
          <a:blip r:embed="rId3">
            <a:alphaModFix/>
          </a:blip>
          <a:srcRect/>
          <a:stretch/>
        </p:blipFill>
        <p:spPr>
          <a:xfrm>
            <a:off x="6679706" y="1933575"/>
            <a:ext cx="3639872" cy="3639872"/>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gfe88f37b02_0_14"/>
          <p:cNvSpPr txBox="1">
            <a:spLocks noGrp="1"/>
          </p:cNvSpPr>
          <p:nvPr>
            <p:ph type="title"/>
          </p:nvPr>
        </p:nvSpPr>
        <p:spPr>
          <a:xfrm>
            <a:off x="1106424" y="1173575"/>
            <a:ext cx="9966900" cy="2926200"/>
          </a:xfrm>
          <a:prstGeom prst="rect">
            <a:avLst/>
          </a:prstGeom>
          <a:noFill/>
          <a:ln>
            <a:noFill/>
          </a:ln>
        </p:spPr>
        <p:txBody>
          <a:bodyPr spcFirstLastPara="1" wrap="square" lIns="91425" tIns="45700" rIns="91425" bIns="45700" anchor="b" anchorCtr="0">
            <a:noAutofit/>
          </a:bodyPr>
          <a:lstStyle/>
          <a:p>
            <a:pPr marL="0" lvl="0" indent="0" algn="ctr" rtl="0">
              <a:lnSpc>
                <a:spcPct val="85000"/>
              </a:lnSpc>
              <a:spcBef>
                <a:spcPts val="0"/>
              </a:spcBef>
              <a:spcAft>
                <a:spcPts val="0"/>
              </a:spcAft>
              <a:buSzPts val="7200"/>
              <a:buNone/>
            </a:pPr>
            <a:r>
              <a:rPr lang="en-US">
                <a:solidFill>
                  <a:schemeClr val="dk2"/>
                </a:solidFill>
              </a:rPr>
              <a:t>Tools and Resources for Writing a DMSP</a:t>
            </a:r>
            <a:endParaRPr>
              <a:solidFill>
                <a:schemeClr val="dk2"/>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g167f9f9a1e8_1_26"/>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solidFill>
                  <a:schemeClr val="dk2"/>
                </a:solidFill>
              </a:rPr>
              <a:t>Allowable Costs</a:t>
            </a:r>
            <a:endParaRPr>
              <a:solidFill>
                <a:schemeClr val="dk2"/>
              </a:solidFill>
            </a:endParaRPr>
          </a:p>
        </p:txBody>
      </p:sp>
      <p:sp>
        <p:nvSpPr>
          <p:cNvPr id="295" name="Google Shape;295;g167f9f9a1e8_1_26"/>
          <p:cNvSpPr txBox="1">
            <a:spLocks noGrp="1"/>
          </p:cNvSpPr>
          <p:nvPr>
            <p:ph type="body" idx="1"/>
          </p:nvPr>
        </p:nvSpPr>
        <p:spPr>
          <a:xfrm>
            <a:off x="1031950" y="1705700"/>
            <a:ext cx="9873000" cy="4038600"/>
          </a:xfrm>
          <a:prstGeom prst="rect">
            <a:avLst/>
          </a:prstGeom>
        </p:spPr>
        <p:txBody>
          <a:bodyPr spcFirstLastPara="1" wrap="square" lIns="91425" tIns="45700" rIns="91425" bIns="45700" anchor="t" anchorCtr="0">
            <a:noAutofit/>
          </a:bodyPr>
          <a:lstStyle/>
          <a:p>
            <a:pPr marL="0" lvl="0" indent="0" algn="l" rtl="0">
              <a:spcBef>
                <a:spcPts val="1400"/>
              </a:spcBef>
              <a:spcAft>
                <a:spcPts val="0"/>
              </a:spcAft>
              <a:buClr>
                <a:schemeClr val="dk1"/>
              </a:buClr>
              <a:buSzPts val="1100"/>
              <a:buFont typeface="Arial"/>
              <a:buNone/>
            </a:pPr>
            <a:r>
              <a:rPr lang="en-US"/>
              <a:t>Reasonable, allowable costs may be included in </a:t>
            </a:r>
            <a:r>
              <a:rPr lang="en-US" b="1"/>
              <a:t>NIH budget requests</a:t>
            </a:r>
            <a:r>
              <a:rPr lang="en-US"/>
              <a:t> for:</a:t>
            </a:r>
            <a:endParaRPr/>
          </a:p>
          <a:p>
            <a:pPr marL="457200" lvl="0" indent="-330200" algn="l" rtl="0">
              <a:lnSpc>
                <a:spcPct val="150000"/>
              </a:lnSpc>
              <a:spcBef>
                <a:spcPts val="1400"/>
              </a:spcBef>
              <a:spcAft>
                <a:spcPts val="0"/>
              </a:spcAft>
              <a:buSzPts val="1600"/>
              <a:buChar char="•"/>
            </a:pPr>
            <a:r>
              <a:rPr lang="en-US" sz="1600"/>
              <a:t>Curating data</a:t>
            </a:r>
            <a:endParaRPr sz="1600"/>
          </a:p>
          <a:p>
            <a:pPr marL="457200" lvl="0" indent="-330200" algn="l" rtl="0">
              <a:lnSpc>
                <a:spcPct val="150000"/>
              </a:lnSpc>
              <a:spcBef>
                <a:spcPts val="0"/>
              </a:spcBef>
              <a:spcAft>
                <a:spcPts val="0"/>
              </a:spcAft>
              <a:buSzPts val="1600"/>
              <a:buChar char="•"/>
            </a:pPr>
            <a:r>
              <a:rPr lang="en-US" sz="1600"/>
              <a:t>Developing supporting documentation</a:t>
            </a:r>
            <a:endParaRPr sz="1600"/>
          </a:p>
          <a:p>
            <a:pPr marL="457200" lvl="0" indent="-330200" algn="l" rtl="0">
              <a:lnSpc>
                <a:spcPct val="150000"/>
              </a:lnSpc>
              <a:spcBef>
                <a:spcPts val="0"/>
              </a:spcBef>
              <a:spcAft>
                <a:spcPts val="0"/>
              </a:spcAft>
              <a:buSzPts val="1600"/>
              <a:buChar char="•"/>
            </a:pPr>
            <a:r>
              <a:rPr lang="en-US" sz="1600"/>
              <a:t>Formatting data according to accepted community standards, or for transmission to and storage at a selected repository for long-term preservation and access</a:t>
            </a:r>
            <a:endParaRPr sz="1600"/>
          </a:p>
          <a:p>
            <a:pPr marL="457200" lvl="0" indent="-330200" algn="l" rtl="0">
              <a:lnSpc>
                <a:spcPct val="150000"/>
              </a:lnSpc>
              <a:spcBef>
                <a:spcPts val="0"/>
              </a:spcBef>
              <a:spcAft>
                <a:spcPts val="0"/>
              </a:spcAft>
              <a:buSzPts val="1600"/>
              <a:buChar char="•"/>
            </a:pPr>
            <a:r>
              <a:rPr lang="en-US" sz="1600"/>
              <a:t>De-identifying data</a:t>
            </a:r>
            <a:endParaRPr sz="1600"/>
          </a:p>
          <a:p>
            <a:pPr marL="457200" lvl="0" indent="-330200" algn="l" rtl="0">
              <a:lnSpc>
                <a:spcPct val="150000"/>
              </a:lnSpc>
              <a:spcBef>
                <a:spcPts val="0"/>
              </a:spcBef>
              <a:spcAft>
                <a:spcPts val="0"/>
              </a:spcAft>
              <a:buSzPts val="1600"/>
              <a:buChar char="•"/>
            </a:pPr>
            <a:r>
              <a:rPr lang="en-US" sz="1600"/>
              <a:t>Preparing metadata to foster discoverability, interpretation, and reuse</a:t>
            </a:r>
            <a:endParaRPr sz="1600"/>
          </a:p>
          <a:p>
            <a:pPr marL="457200" lvl="0" indent="-330200" algn="l" rtl="0">
              <a:lnSpc>
                <a:spcPct val="150000"/>
              </a:lnSpc>
              <a:spcBef>
                <a:spcPts val="0"/>
              </a:spcBef>
              <a:spcAft>
                <a:spcPts val="0"/>
              </a:spcAft>
              <a:buSzPts val="1600"/>
              <a:buChar char="•"/>
            </a:pPr>
            <a:r>
              <a:rPr lang="en-US" sz="1600"/>
              <a:t>Local data management considerations, such as unique and specialized information infrastructure necessary to provide local management and preservation (for example, before deposit into an established repository).</a:t>
            </a:r>
            <a:endParaRPr sz="1600"/>
          </a:p>
          <a:p>
            <a:pPr marL="457200" lvl="0" indent="-330200" algn="l" rtl="0">
              <a:lnSpc>
                <a:spcPct val="150000"/>
              </a:lnSpc>
              <a:spcBef>
                <a:spcPts val="0"/>
              </a:spcBef>
              <a:spcAft>
                <a:spcPts val="0"/>
              </a:spcAft>
              <a:buSzPts val="1600"/>
              <a:buChar char="•"/>
            </a:pPr>
            <a:r>
              <a:rPr lang="en-US" sz="1600"/>
              <a:t>Preserving and sharing data through established repositories, such as data deposit fees.</a:t>
            </a:r>
            <a:endParaRPr sz="1600"/>
          </a:p>
          <a:p>
            <a:pPr marL="0" lvl="0" indent="0" algn="l" rtl="0">
              <a:spcBef>
                <a:spcPts val="1400"/>
              </a:spcBef>
              <a:spcAft>
                <a:spcPts val="0"/>
              </a:spcAft>
              <a:buNone/>
            </a:pPr>
            <a:endParaRPr/>
          </a:p>
          <a:p>
            <a:pPr marL="457200" lvl="0" indent="0" algn="l" rtl="0">
              <a:spcBef>
                <a:spcPts val="1400"/>
              </a:spcBef>
              <a:spcAft>
                <a:spcPts val="0"/>
              </a:spcAft>
              <a:buNone/>
            </a:pPr>
            <a:endParaRPr/>
          </a:p>
        </p:txBody>
      </p:sp>
      <p:sp>
        <p:nvSpPr>
          <p:cNvPr id="296" name="Google Shape;296;g167f9f9a1e8_1_26"/>
          <p:cNvSpPr txBox="1"/>
          <p:nvPr/>
        </p:nvSpPr>
        <p:spPr>
          <a:xfrm>
            <a:off x="1416025" y="5543775"/>
            <a:ext cx="94401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u="sng">
                <a:solidFill>
                  <a:schemeClr val="hlink"/>
                </a:solidFill>
                <a:latin typeface="Corbel"/>
                <a:ea typeface="Corbel"/>
                <a:cs typeface="Corbel"/>
                <a:sym typeface="Corbel"/>
                <a:hlinkClick r:id="rId3"/>
              </a:rPr>
              <a:t>https://sharing.nih.gov/data-management-and-sharing-policy/planning-and-budgeting-for-data-management-and-sharing/budgeting-for-data-management-sharing</a:t>
            </a:r>
            <a:endParaRPr>
              <a:latin typeface="Corbel"/>
              <a:ea typeface="Corbel"/>
              <a:cs typeface="Corbel"/>
              <a:sym typeface="Corbe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g167f9f9a1e8_1_33"/>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solidFill>
                  <a:schemeClr val="dk2"/>
                </a:solidFill>
              </a:rPr>
              <a:t>Unallowable Costs</a:t>
            </a:r>
            <a:endParaRPr>
              <a:solidFill>
                <a:schemeClr val="dk2"/>
              </a:solidFill>
            </a:endParaRPr>
          </a:p>
        </p:txBody>
      </p:sp>
      <p:sp>
        <p:nvSpPr>
          <p:cNvPr id="303" name="Google Shape;303;g167f9f9a1e8_1_33"/>
          <p:cNvSpPr txBox="1">
            <a:spLocks noGrp="1"/>
          </p:cNvSpPr>
          <p:nvPr>
            <p:ph type="body" idx="1"/>
          </p:nvPr>
        </p:nvSpPr>
        <p:spPr>
          <a:xfrm>
            <a:off x="1143000" y="2057400"/>
            <a:ext cx="9873000" cy="4038600"/>
          </a:xfrm>
          <a:prstGeom prst="rect">
            <a:avLst/>
          </a:prstGeom>
        </p:spPr>
        <p:txBody>
          <a:bodyPr spcFirstLastPara="1" wrap="square" lIns="91425" tIns="45700" rIns="91425" bIns="45700" anchor="t" anchorCtr="0">
            <a:noAutofit/>
          </a:bodyPr>
          <a:lstStyle/>
          <a:p>
            <a:pPr marL="0" lvl="0" indent="0" algn="l" rtl="0">
              <a:spcBef>
                <a:spcPts val="1400"/>
              </a:spcBef>
              <a:spcAft>
                <a:spcPts val="0"/>
              </a:spcAft>
              <a:buNone/>
            </a:pPr>
            <a:r>
              <a:rPr lang="en-US"/>
              <a:t>Budget requests must NOT include:</a:t>
            </a:r>
            <a:br>
              <a:rPr lang="en-US"/>
            </a:br>
            <a:endParaRPr/>
          </a:p>
          <a:p>
            <a:pPr marL="457200" lvl="0" indent="-342900" algn="l" rtl="0">
              <a:lnSpc>
                <a:spcPct val="150000"/>
              </a:lnSpc>
              <a:spcBef>
                <a:spcPts val="1400"/>
              </a:spcBef>
              <a:spcAft>
                <a:spcPts val="0"/>
              </a:spcAft>
              <a:buSzPts val="1800"/>
              <a:buChar char="•"/>
            </a:pPr>
            <a:r>
              <a:rPr lang="en-US" sz="1800"/>
              <a:t>Infrastructure costs that are included in institutional overhead (for instance, Facilities and Administrative costs) </a:t>
            </a:r>
            <a:endParaRPr sz="1800"/>
          </a:p>
          <a:p>
            <a:pPr marL="457200" lvl="0" indent="-342900" algn="l" rtl="0">
              <a:lnSpc>
                <a:spcPct val="150000"/>
              </a:lnSpc>
              <a:spcBef>
                <a:spcPts val="0"/>
              </a:spcBef>
              <a:spcAft>
                <a:spcPts val="0"/>
              </a:spcAft>
              <a:buSzPts val="1800"/>
              <a:buChar char="•"/>
            </a:pPr>
            <a:r>
              <a:rPr lang="en-US" sz="1800"/>
              <a:t>Costs associated with the routine conduct of research, including costs associated with collecting or gaining access to research data. </a:t>
            </a:r>
            <a:endParaRPr sz="1800"/>
          </a:p>
          <a:p>
            <a:pPr marL="457200" lvl="0" indent="-342900" algn="l" rtl="0">
              <a:lnSpc>
                <a:spcPct val="150000"/>
              </a:lnSpc>
              <a:spcBef>
                <a:spcPts val="0"/>
              </a:spcBef>
              <a:spcAft>
                <a:spcPts val="0"/>
              </a:spcAft>
              <a:buSzPts val="1800"/>
              <a:buChar char="•"/>
            </a:pPr>
            <a:r>
              <a:rPr lang="en-US" sz="1800"/>
              <a:t>Costs that are double charged or inconsistently charged as both direct and indirect costs </a:t>
            </a:r>
            <a:endParaRPr sz="1800"/>
          </a:p>
          <a:p>
            <a:pPr marL="457200" lvl="0" indent="0" algn="l" rtl="0">
              <a:lnSpc>
                <a:spcPct val="150000"/>
              </a:lnSpc>
              <a:spcBef>
                <a:spcPts val="1400"/>
              </a:spcBef>
              <a:spcAft>
                <a:spcPts val="0"/>
              </a:spcAft>
              <a:buNone/>
            </a:pPr>
            <a:endParaRPr sz="1600"/>
          </a:p>
          <a:p>
            <a:pPr marL="0" lvl="0" indent="0" algn="l" rtl="0">
              <a:spcBef>
                <a:spcPts val="1400"/>
              </a:spcBef>
              <a:spcAft>
                <a:spcPts val="0"/>
              </a:spcAft>
              <a:buNone/>
            </a:pPr>
            <a:endParaRPr/>
          </a:p>
          <a:p>
            <a:pPr marL="457200" lvl="0" indent="0" algn="l" rtl="0">
              <a:spcBef>
                <a:spcPts val="1400"/>
              </a:spcBef>
              <a:spcAft>
                <a:spcPts val="0"/>
              </a:spcAft>
              <a:buNone/>
            </a:pPr>
            <a:endParaRPr/>
          </a:p>
        </p:txBody>
      </p:sp>
      <p:sp>
        <p:nvSpPr>
          <p:cNvPr id="304" name="Google Shape;304;g167f9f9a1e8_1_33"/>
          <p:cNvSpPr txBox="1"/>
          <p:nvPr/>
        </p:nvSpPr>
        <p:spPr>
          <a:xfrm>
            <a:off x="1375950" y="5480400"/>
            <a:ext cx="94401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u="sng">
                <a:solidFill>
                  <a:schemeClr val="hlink"/>
                </a:solidFill>
                <a:latin typeface="Corbel"/>
                <a:ea typeface="Corbel"/>
                <a:cs typeface="Corbel"/>
                <a:sym typeface="Corbel"/>
                <a:hlinkClick r:id="rId3"/>
              </a:rPr>
              <a:t>https://sharing.nih.gov/data-management-and-sharing-policy/planning-and-budgeting-for-data-management-and-sharing/budgeting-for-data-management-sharing</a:t>
            </a:r>
            <a:endParaRPr>
              <a:latin typeface="Corbel"/>
              <a:ea typeface="Corbel"/>
              <a:cs typeface="Corbel"/>
              <a:sym typeface="Corbe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Shape 308"/>
        <p:cNvGrpSpPr/>
        <p:nvPr/>
      </p:nvGrpSpPr>
      <p:grpSpPr>
        <a:xfrm>
          <a:off x="0" y="0"/>
          <a:ext cx="0" cy="0"/>
          <a:chOff x="0" y="0"/>
          <a:chExt cx="0" cy="0"/>
        </a:xfrm>
      </p:grpSpPr>
      <p:sp>
        <p:nvSpPr>
          <p:cNvPr id="309" name="Google Shape;309;g167f9f9a1e8_0_215"/>
          <p:cNvSpPr/>
          <p:nvPr/>
        </p:nvSpPr>
        <p:spPr>
          <a:xfrm>
            <a:off x="1182450" y="1468750"/>
            <a:ext cx="10024500" cy="1607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2100"/>
              <a:buFont typeface="Arial"/>
              <a:buNone/>
            </a:pPr>
            <a:r>
              <a:rPr lang="en-US" sz="2100" b="0" i="0" u="none" strike="noStrike" cap="none">
                <a:solidFill>
                  <a:schemeClr val="dk1"/>
                </a:solidFill>
                <a:latin typeface="Arial"/>
                <a:ea typeface="Arial"/>
                <a:cs typeface="Arial"/>
                <a:sym typeface="Arial"/>
              </a:rPr>
              <a:t>NIH strongly encourages </a:t>
            </a: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2100"/>
              <a:buFont typeface="Arial"/>
              <a:buNone/>
            </a:pPr>
            <a:r>
              <a:rPr lang="en-US" sz="2100" b="1" i="0" u="none" strike="noStrike" cap="none">
                <a:solidFill>
                  <a:schemeClr val="dk1"/>
                </a:solidFill>
                <a:latin typeface="Arial"/>
                <a:ea typeface="Arial"/>
                <a:cs typeface="Arial"/>
                <a:sym typeface="Arial"/>
              </a:rPr>
              <a:t>subject-specific, open access Data Sharing Repositories </a:t>
            </a: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2100"/>
              <a:buFont typeface="Arial"/>
              <a:buNone/>
            </a:pPr>
            <a:r>
              <a:rPr lang="en-US" sz="2100" b="0" i="0" u="none" strike="noStrike" cap="none">
                <a:solidFill>
                  <a:schemeClr val="dk1"/>
                </a:solidFill>
                <a:latin typeface="Arial"/>
                <a:ea typeface="Arial"/>
                <a:cs typeface="Arial"/>
                <a:sym typeface="Arial"/>
              </a:rPr>
              <a:t>as a first choice.</a:t>
            </a:r>
            <a:endParaRPr sz="1350" b="0" i="0" u="none" strike="noStrike" cap="none">
              <a:solidFill>
                <a:schemeClr val="dk1"/>
              </a:solidFill>
              <a:latin typeface="Arial"/>
              <a:ea typeface="Arial"/>
              <a:cs typeface="Arial"/>
              <a:sym typeface="Arial"/>
            </a:endParaRPr>
          </a:p>
          <a:p>
            <a:pPr marL="0" marR="0" lvl="0" indent="0" algn="ctr" rtl="0">
              <a:lnSpc>
                <a:spcPct val="100000"/>
              </a:lnSpc>
              <a:spcBef>
                <a:spcPts val="450"/>
              </a:spcBef>
              <a:spcAft>
                <a:spcPts val="0"/>
              </a:spcAft>
              <a:buClr>
                <a:srgbClr val="BDD7DF"/>
              </a:buClr>
              <a:buSzPts val="1500"/>
              <a:buFont typeface="Arial"/>
              <a:buNone/>
            </a:pPr>
            <a:r>
              <a:rPr lang="en-US" sz="1500" b="0" i="0" u="none" strike="noStrike" cap="none">
                <a:solidFill>
                  <a:schemeClr val="dk1"/>
                </a:solidFill>
                <a:latin typeface="Arial"/>
                <a:ea typeface="Arial"/>
                <a:cs typeface="Arial"/>
                <a:sym typeface="Arial"/>
              </a:rPr>
              <a:t>https://www.nlm.nih.gov/NIHbmic/nih_data_sharing_repositories.html </a:t>
            </a:r>
            <a:endParaRPr sz="1400" b="0" i="0" u="none" strike="noStrike" cap="none">
              <a:solidFill>
                <a:schemeClr val="dk1"/>
              </a:solidFill>
              <a:latin typeface="Arial"/>
              <a:ea typeface="Arial"/>
              <a:cs typeface="Arial"/>
              <a:sym typeface="Arial"/>
            </a:endParaRPr>
          </a:p>
        </p:txBody>
      </p:sp>
      <p:grpSp>
        <p:nvGrpSpPr>
          <p:cNvPr id="311" name="Google Shape;311;g167f9f9a1e8_0_215">
            <a:extLst>
              <a:ext uri="{C183D7F6-B498-43B3-948B-1728B52AA6E4}">
                <adec:decorative xmlns:adec="http://schemas.microsoft.com/office/drawing/2017/decorative" val="1"/>
              </a:ext>
            </a:extLst>
          </p:cNvPr>
          <p:cNvGrpSpPr/>
          <p:nvPr/>
        </p:nvGrpSpPr>
        <p:grpSpPr>
          <a:xfrm>
            <a:off x="699272" y="3325920"/>
            <a:ext cx="10793270" cy="3331146"/>
            <a:chOff x="699272" y="3325920"/>
            <a:chExt cx="10793270" cy="3331146"/>
          </a:xfrm>
        </p:grpSpPr>
        <p:grpSp>
          <p:nvGrpSpPr>
            <p:cNvPr id="312" name="Google Shape;312;g167f9f9a1e8_0_215"/>
            <p:cNvGrpSpPr/>
            <p:nvPr/>
          </p:nvGrpSpPr>
          <p:grpSpPr>
            <a:xfrm>
              <a:off x="699272" y="3325920"/>
              <a:ext cx="10793270" cy="3331146"/>
              <a:chOff x="500062" y="3022206"/>
              <a:chExt cx="10997830" cy="3635035"/>
            </a:xfrm>
          </p:grpSpPr>
          <p:grpSp>
            <p:nvGrpSpPr>
              <p:cNvPr id="313" name="Google Shape;313;g167f9f9a1e8_0_215"/>
              <p:cNvGrpSpPr/>
              <p:nvPr/>
            </p:nvGrpSpPr>
            <p:grpSpPr>
              <a:xfrm>
                <a:off x="500062" y="3034409"/>
                <a:ext cx="3484869" cy="3599353"/>
                <a:chOff x="1142680" y="3933402"/>
                <a:chExt cx="3717194" cy="3382533"/>
              </a:xfrm>
            </p:grpSpPr>
            <p:sp>
              <p:nvSpPr>
                <p:cNvPr id="314" name="Google Shape;314;g167f9f9a1e8_0_215"/>
                <p:cNvSpPr/>
                <p:nvPr/>
              </p:nvSpPr>
              <p:spPr>
                <a:xfrm>
                  <a:off x="1369074" y="4317735"/>
                  <a:ext cx="3490800" cy="29982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FFFFFF"/>
                    </a:solidFill>
                    <a:latin typeface="Arial"/>
                    <a:ea typeface="Arial"/>
                    <a:cs typeface="Arial"/>
                    <a:sym typeface="Arial"/>
                  </a:endParaRPr>
                </a:p>
              </p:txBody>
            </p:sp>
            <p:sp>
              <p:nvSpPr>
                <p:cNvPr id="315" name="Google Shape;315;g167f9f9a1e8_0_215"/>
                <p:cNvSpPr txBox="1"/>
                <p:nvPr/>
              </p:nvSpPr>
              <p:spPr>
                <a:xfrm>
                  <a:off x="1344797" y="4908999"/>
                  <a:ext cx="3131100" cy="18561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FFFFF"/>
                    </a:buClr>
                    <a:buSzPts val="1687"/>
                    <a:buFont typeface="Arial"/>
                    <a:buNone/>
                  </a:pPr>
                  <a:r>
                    <a:rPr lang="en-US" sz="1687" b="0" i="0" u="none" strike="noStrike" cap="none">
                      <a:solidFill>
                        <a:srgbClr val="FFFFFF"/>
                      </a:solidFill>
                      <a:latin typeface="Arial"/>
                      <a:ea typeface="Arial"/>
                      <a:cs typeface="Arial"/>
                      <a:sym typeface="Arial"/>
                    </a:rPr>
                    <a:t>Stores publication-related supplemental materials and datasets directly associated publications.</a:t>
                  </a:r>
                  <a:endParaRPr sz="1400" b="0" i="0" u="none" strike="noStrike" cap="none">
                    <a:solidFill>
                      <a:srgbClr val="000000"/>
                    </a:solidFill>
                    <a:latin typeface="Arial"/>
                    <a:ea typeface="Arial"/>
                    <a:cs typeface="Arial"/>
                    <a:sym typeface="Arial"/>
                  </a:endParaRPr>
                </a:p>
              </p:txBody>
            </p:sp>
            <p:sp>
              <p:nvSpPr>
                <p:cNvPr id="316" name="Google Shape;316;g167f9f9a1e8_0_215"/>
                <p:cNvSpPr txBox="1"/>
                <p:nvPr/>
              </p:nvSpPr>
              <p:spPr>
                <a:xfrm>
                  <a:off x="1142680" y="3933402"/>
                  <a:ext cx="3461400" cy="347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Arial"/>
                      <a:ea typeface="Arial"/>
                      <a:cs typeface="Arial"/>
                      <a:sym typeface="Arial"/>
                    </a:rPr>
                    <a:t>Datasets up to </a:t>
                  </a:r>
                  <a:r>
                    <a:rPr lang="en-US" sz="1600" b="1" i="0" u="none" strike="noStrike" cap="none">
                      <a:solidFill>
                        <a:srgbClr val="000000"/>
                      </a:solidFill>
                      <a:latin typeface="Arial"/>
                      <a:ea typeface="Arial"/>
                      <a:cs typeface="Arial"/>
                      <a:sym typeface="Arial"/>
                    </a:rPr>
                    <a:t>2 gigabytes</a:t>
                  </a:r>
                  <a:endParaRPr sz="1400" b="0" i="0" u="none" strike="noStrike" cap="none">
                    <a:solidFill>
                      <a:srgbClr val="000000"/>
                    </a:solidFill>
                    <a:latin typeface="Arial"/>
                    <a:ea typeface="Arial"/>
                    <a:cs typeface="Arial"/>
                    <a:sym typeface="Arial"/>
                  </a:endParaRPr>
                </a:p>
              </p:txBody>
            </p:sp>
            <p:sp>
              <p:nvSpPr>
                <p:cNvPr id="317" name="Google Shape;317;g167f9f9a1e8_0_215"/>
                <p:cNvSpPr txBox="1"/>
                <p:nvPr/>
              </p:nvSpPr>
              <p:spPr>
                <a:xfrm>
                  <a:off x="1478703" y="4388308"/>
                  <a:ext cx="3049800" cy="431400"/>
                </a:xfrm>
                <a:prstGeom prst="rect">
                  <a:avLst/>
                </a:prstGeom>
                <a:noFill/>
                <a:ln>
                  <a:noFill/>
                </a:ln>
              </p:spPr>
              <p:txBody>
                <a:bodyPr spcFirstLastPara="1" wrap="square" lIns="85725" tIns="42850" rIns="85725" bIns="42850" anchor="t" anchorCtr="0">
                  <a:noAutofit/>
                </a:bodyPr>
                <a:lstStyle/>
                <a:p>
                  <a:pPr marL="0" marR="0" lvl="0" indent="0" algn="ctr" rtl="0">
                    <a:lnSpc>
                      <a:spcPct val="90000"/>
                    </a:lnSpc>
                    <a:spcBef>
                      <a:spcPts val="0"/>
                    </a:spcBef>
                    <a:spcAft>
                      <a:spcPts val="0"/>
                    </a:spcAft>
                    <a:buClr>
                      <a:schemeClr val="lt1"/>
                    </a:buClr>
                    <a:buSzPts val="1594"/>
                    <a:buFont typeface="Arial"/>
                    <a:buNone/>
                  </a:pPr>
                  <a:r>
                    <a:rPr lang="en-US" sz="1594" b="1" i="0" u="none" strike="noStrike" cap="none">
                      <a:solidFill>
                        <a:schemeClr val="lt1"/>
                      </a:solidFill>
                      <a:latin typeface="Arial"/>
                      <a:ea typeface="Arial"/>
                      <a:cs typeface="Arial"/>
                      <a:sym typeface="Arial"/>
                    </a:rPr>
                    <a:t>PubMed Central</a:t>
                  </a:r>
                  <a:endParaRPr sz="1594" b="1" i="0" u="none" strike="noStrike" cap="none">
                    <a:solidFill>
                      <a:schemeClr val="lt1"/>
                    </a:solidFill>
                    <a:latin typeface="Arial"/>
                    <a:ea typeface="Arial"/>
                    <a:cs typeface="Arial"/>
                    <a:sym typeface="Arial"/>
                  </a:endParaRPr>
                </a:p>
              </p:txBody>
            </p:sp>
          </p:grpSp>
          <p:pic>
            <p:nvPicPr>
              <p:cNvPr id="318" name="Google Shape;318;g167f9f9a1e8_0_215" descr="Cell Stress accepted in Pubmed Central"/>
              <p:cNvPicPr preferRelativeResize="0"/>
              <p:nvPr/>
            </p:nvPicPr>
            <p:blipFill rotWithShape="1">
              <a:blip r:embed="rId3">
                <a:alphaModFix/>
              </a:blip>
              <a:srcRect/>
              <a:stretch/>
            </p:blipFill>
            <p:spPr>
              <a:xfrm>
                <a:off x="992093" y="5123996"/>
                <a:ext cx="2637089" cy="1382141"/>
              </a:xfrm>
              <a:prstGeom prst="rect">
                <a:avLst/>
              </a:prstGeom>
              <a:noFill/>
              <a:ln>
                <a:noFill/>
              </a:ln>
            </p:spPr>
          </p:pic>
          <p:grpSp>
            <p:nvGrpSpPr>
              <p:cNvPr id="319" name="Google Shape;319;g167f9f9a1e8_0_215"/>
              <p:cNvGrpSpPr/>
              <p:nvPr/>
            </p:nvGrpSpPr>
            <p:grpSpPr>
              <a:xfrm>
                <a:off x="4067394" y="3022361"/>
                <a:ext cx="3678430" cy="3602869"/>
                <a:chOff x="4814622" y="3881368"/>
                <a:chExt cx="3461400" cy="3185842"/>
              </a:xfrm>
            </p:grpSpPr>
            <p:sp>
              <p:nvSpPr>
                <p:cNvPr id="320" name="Google Shape;320;g167f9f9a1e8_0_215"/>
                <p:cNvSpPr/>
                <p:nvPr/>
              </p:nvSpPr>
              <p:spPr>
                <a:xfrm>
                  <a:off x="4965337" y="4225910"/>
                  <a:ext cx="3159900" cy="28413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FFFFFF"/>
                    </a:solidFill>
                    <a:latin typeface="Arial"/>
                    <a:ea typeface="Arial"/>
                    <a:cs typeface="Arial"/>
                    <a:sym typeface="Arial"/>
                  </a:endParaRPr>
                </a:p>
              </p:txBody>
            </p:sp>
            <p:sp>
              <p:nvSpPr>
                <p:cNvPr id="321" name="Google Shape;321;g167f9f9a1e8_0_215"/>
                <p:cNvSpPr txBox="1"/>
                <p:nvPr/>
              </p:nvSpPr>
              <p:spPr>
                <a:xfrm>
                  <a:off x="5189143" y="4300155"/>
                  <a:ext cx="2716500" cy="546000"/>
                </a:xfrm>
                <a:prstGeom prst="rect">
                  <a:avLst/>
                </a:prstGeom>
                <a:noFill/>
                <a:ln>
                  <a:noFill/>
                </a:ln>
              </p:spPr>
              <p:txBody>
                <a:bodyPr spcFirstLastPara="1" wrap="square" lIns="68575" tIns="34275" rIns="68575" bIns="34275" anchor="t" anchorCtr="0">
                  <a:normAutofit/>
                </a:bodyPr>
                <a:lstStyle/>
                <a:p>
                  <a:pPr marL="0" marR="0" lvl="0" indent="0" algn="ctr" rtl="0">
                    <a:lnSpc>
                      <a:spcPct val="90000"/>
                    </a:lnSpc>
                    <a:spcBef>
                      <a:spcPts val="0"/>
                    </a:spcBef>
                    <a:spcAft>
                      <a:spcPts val="0"/>
                    </a:spcAft>
                    <a:buClr>
                      <a:schemeClr val="lt1"/>
                    </a:buClr>
                    <a:buSzPts val="1500"/>
                    <a:buFont typeface="Arial"/>
                    <a:buNone/>
                  </a:pPr>
                  <a:r>
                    <a:rPr lang="en-US" sz="1500" b="1" i="0" u="none" strike="noStrike" cap="none">
                      <a:solidFill>
                        <a:schemeClr val="lt1"/>
                      </a:solidFill>
                      <a:latin typeface="Arial"/>
                      <a:ea typeface="Arial"/>
                      <a:cs typeface="Arial"/>
                      <a:sym typeface="Arial"/>
                    </a:rPr>
                    <a:t>Generalist  Repositories</a:t>
                  </a:r>
                  <a:endParaRPr sz="1500" b="1" i="0" u="none" strike="noStrike" cap="none">
                    <a:solidFill>
                      <a:schemeClr val="lt1"/>
                    </a:solidFill>
                    <a:latin typeface="Arial"/>
                    <a:ea typeface="Arial"/>
                    <a:cs typeface="Arial"/>
                    <a:sym typeface="Arial"/>
                  </a:endParaRPr>
                </a:p>
              </p:txBody>
            </p:sp>
            <p:sp>
              <p:nvSpPr>
                <p:cNvPr id="322" name="Google Shape;322;g167f9f9a1e8_0_215"/>
                <p:cNvSpPr txBox="1"/>
                <p:nvPr/>
              </p:nvSpPr>
              <p:spPr>
                <a:xfrm>
                  <a:off x="4814622" y="3881368"/>
                  <a:ext cx="3461400" cy="326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Arial"/>
                      <a:ea typeface="Arial"/>
                      <a:cs typeface="Arial"/>
                      <a:sym typeface="Arial"/>
                    </a:rPr>
                    <a:t>Datasets up to </a:t>
                  </a:r>
                  <a:r>
                    <a:rPr lang="en-US" sz="1600" b="1" i="0" u="none" strike="noStrike" cap="none">
                      <a:solidFill>
                        <a:srgbClr val="000000"/>
                      </a:solidFill>
                      <a:latin typeface="Arial"/>
                      <a:ea typeface="Arial"/>
                      <a:cs typeface="Arial"/>
                      <a:sym typeface="Arial"/>
                    </a:rPr>
                    <a:t>20 gigabytes</a:t>
                  </a:r>
                  <a:endParaRPr sz="1400" b="0" i="0" u="none" strike="noStrike" cap="none">
                    <a:solidFill>
                      <a:srgbClr val="000000"/>
                    </a:solidFill>
                    <a:latin typeface="Arial"/>
                    <a:ea typeface="Arial"/>
                    <a:cs typeface="Arial"/>
                    <a:sym typeface="Arial"/>
                  </a:endParaRPr>
                </a:p>
              </p:txBody>
            </p:sp>
            <p:sp>
              <p:nvSpPr>
                <p:cNvPr id="323" name="Google Shape;323;g167f9f9a1e8_0_215"/>
                <p:cNvSpPr txBox="1"/>
                <p:nvPr/>
              </p:nvSpPr>
              <p:spPr>
                <a:xfrm>
                  <a:off x="5012572" y="4816856"/>
                  <a:ext cx="3027300" cy="1932000"/>
                </a:xfrm>
                <a:prstGeom prst="rect">
                  <a:avLst/>
                </a:prstGeom>
                <a:noFill/>
                <a:ln>
                  <a:noFill/>
                </a:ln>
              </p:spPr>
              <p:txBody>
                <a:bodyPr spcFirstLastPara="1" wrap="square" lIns="68575" tIns="34275" rIns="68575" bIns="34275" anchor="t" anchorCtr="0">
                  <a:noAutofit/>
                </a:bodyPr>
                <a:lstStyle/>
                <a:p>
                  <a:pPr marL="0" marR="0" lvl="0" indent="0" algn="ctr" rtl="0">
                    <a:lnSpc>
                      <a:spcPct val="90000"/>
                    </a:lnSpc>
                    <a:spcBef>
                      <a:spcPts val="0"/>
                    </a:spcBef>
                    <a:spcAft>
                      <a:spcPts val="0"/>
                    </a:spcAft>
                    <a:buClr>
                      <a:srgbClr val="FFFFFF"/>
                    </a:buClr>
                    <a:buSzPts val="1687"/>
                    <a:buFont typeface="Arial"/>
                    <a:buNone/>
                  </a:pPr>
                  <a:r>
                    <a:rPr lang="en-US" sz="1687" b="0" i="0" u="none" strike="noStrike" cap="none">
                      <a:solidFill>
                        <a:srgbClr val="FFFFFF"/>
                      </a:solidFill>
                      <a:latin typeface="Arial"/>
                      <a:ea typeface="Arial"/>
                      <a:cs typeface="Arial"/>
                      <a:sym typeface="Arial"/>
                    </a:rPr>
                    <a:t>Datasets associated with publications or otherwise and links to PubMed. </a:t>
                  </a:r>
                  <a:endParaRPr sz="1400" b="0" i="0" u="none" strike="noStrike" cap="none">
                    <a:solidFill>
                      <a:srgbClr val="000000"/>
                    </a:solidFill>
                    <a:latin typeface="Arial"/>
                    <a:ea typeface="Arial"/>
                    <a:cs typeface="Arial"/>
                    <a:sym typeface="Arial"/>
                  </a:endParaRPr>
                </a:p>
              </p:txBody>
            </p:sp>
          </p:grpSp>
          <p:pic>
            <p:nvPicPr>
              <p:cNvPr id="324" name="Google Shape;324;g167f9f9a1e8_0_215" descr="The best free Research Data Repository - Dmytro Kryvokhyzha"/>
              <p:cNvPicPr preferRelativeResize="0"/>
              <p:nvPr/>
            </p:nvPicPr>
            <p:blipFill rotWithShape="1">
              <a:blip r:embed="rId4">
                <a:alphaModFix/>
              </a:blip>
              <a:srcRect/>
              <a:stretch/>
            </p:blipFill>
            <p:spPr>
              <a:xfrm>
                <a:off x="4641699" y="5040870"/>
                <a:ext cx="2552766" cy="1415691"/>
              </a:xfrm>
              <a:prstGeom prst="rect">
                <a:avLst/>
              </a:prstGeom>
              <a:noFill/>
              <a:ln>
                <a:noFill/>
              </a:ln>
            </p:spPr>
          </p:pic>
          <p:grpSp>
            <p:nvGrpSpPr>
              <p:cNvPr id="325" name="Google Shape;325;g167f9f9a1e8_0_215"/>
              <p:cNvGrpSpPr/>
              <p:nvPr/>
            </p:nvGrpSpPr>
            <p:grpSpPr>
              <a:xfrm>
                <a:off x="7717366" y="3022206"/>
                <a:ext cx="3780526" cy="3635035"/>
                <a:chOff x="8682837" y="3949178"/>
                <a:chExt cx="3581400" cy="3157331"/>
              </a:xfrm>
            </p:grpSpPr>
            <p:sp>
              <p:nvSpPr>
                <p:cNvPr id="326" name="Google Shape;326;g167f9f9a1e8_0_215"/>
                <p:cNvSpPr/>
                <p:nvPr/>
              </p:nvSpPr>
              <p:spPr>
                <a:xfrm>
                  <a:off x="8809871" y="4297909"/>
                  <a:ext cx="3300600" cy="2808600"/>
                </a:xfrm>
                <a:prstGeom prst="rect">
                  <a:avLst/>
                </a:prstGeom>
                <a:solidFill>
                  <a:srgbClr val="374C8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FFFFFF"/>
                    </a:solidFill>
                    <a:latin typeface="Arial"/>
                    <a:ea typeface="Arial"/>
                    <a:cs typeface="Arial"/>
                    <a:sym typeface="Arial"/>
                  </a:endParaRPr>
                </a:p>
              </p:txBody>
            </p:sp>
            <p:sp>
              <p:nvSpPr>
                <p:cNvPr id="327" name="Google Shape;327;g167f9f9a1e8_0_215"/>
                <p:cNvSpPr txBox="1"/>
                <p:nvPr/>
              </p:nvSpPr>
              <p:spPr>
                <a:xfrm>
                  <a:off x="8832270" y="4352438"/>
                  <a:ext cx="3286200" cy="467100"/>
                </a:xfrm>
                <a:prstGeom prst="rect">
                  <a:avLst/>
                </a:prstGeom>
                <a:noFill/>
                <a:ln>
                  <a:noFill/>
                </a:ln>
              </p:spPr>
              <p:txBody>
                <a:bodyPr spcFirstLastPara="1" wrap="square" lIns="68575" tIns="34275" rIns="68575" bIns="34275" anchor="b" anchorCtr="0">
                  <a:noAutofit/>
                </a:bodyPr>
                <a:lstStyle/>
                <a:p>
                  <a:pPr marL="0" marR="0" lvl="0" indent="0" algn="ctr" rtl="0">
                    <a:lnSpc>
                      <a:spcPct val="100000"/>
                    </a:lnSpc>
                    <a:spcBef>
                      <a:spcPts val="0"/>
                    </a:spcBef>
                    <a:spcAft>
                      <a:spcPts val="0"/>
                    </a:spcAft>
                    <a:buClr>
                      <a:schemeClr val="lt1"/>
                    </a:buClr>
                    <a:buSzPts val="1500"/>
                    <a:buFont typeface="Arial"/>
                    <a:buNone/>
                  </a:pPr>
                  <a:r>
                    <a:rPr lang="en-US" sz="1500" b="1" i="0" u="none" strike="noStrike" cap="none">
                      <a:solidFill>
                        <a:schemeClr val="lt1"/>
                      </a:solidFill>
                      <a:latin typeface="Arial"/>
                      <a:ea typeface="Arial"/>
                      <a:cs typeface="Arial"/>
                      <a:sym typeface="Arial"/>
                    </a:rPr>
                    <a:t>Cloud </a:t>
                  </a:r>
                  <a:r>
                    <a:rPr lang="en-US" sz="1594" b="1" i="0" u="none" strike="noStrike" cap="none">
                      <a:solidFill>
                        <a:schemeClr val="lt1"/>
                      </a:solidFill>
                      <a:latin typeface="Arial"/>
                      <a:ea typeface="Arial"/>
                      <a:cs typeface="Arial"/>
                      <a:sym typeface="Arial"/>
                    </a:rPr>
                    <a:t>Partners</a:t>
                  </a:r>
                  <a:endParaRPr sz="2250" b="1"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chemeClr val="lt1"/>
                    </a:buClr>
                    <a:buSzPts val="1594"/>
                    <a:buFont typeface="Arial"/>
                    <a:buNone/>
                  </a:pPr>
                  <a:r>
                    <a:rPr lang="en-US" sz="1594" b="0" i="0" u="none" strike="noStrike" cap="none">
                      <a:solidFill>
                        <a:schemeClr val="lt1"/>
                      </a:solidFill>
                      <a:latin typeface="Arial"/>
                      <a:ea typeface="Arial"/>
                      <a:cs typeface="Arial"/>
                      <a:sym typeface="Arial"/>
                    </a:rPr>
                    <a:t>(STRIDES Program)</a:t>
                  </a:r>
                  <a:endParaRPr sz="2250" b="0" i="0" u="none" strike="noStrike" cap="none">
                    <a:solidFill>
                      <a:schemeClr val="lt1"/>
                    </a:solidFill>
                    <a:latin typeface="Century Schoolbook"/>
                    <a:ea typeface="Century Schoolbook"/>
                    <a:cs typeface="Century Schoolbook"/>
                    <a:sym typeface="Century Schoolbook"/>
                  </a:endParaRPr>
                </a:p>
              </p:txBody>
            </p:sp>
            <p:sp>
              <p:nvSpPr>
                <p:cNvPr id="328" name="Google Shape;328;g167f9f9a1e8_0_215"/>
                <p:cNvSpPr txBox="1"/>
                <p:nvPr/>
              </p:nvSpPr>
              <p:spPr>
                <a:xfrm>
                  <a:off x="8943297" y="4903128"/>
                  <a:ext cx="2959200" cy="2041800"/>
                </a:xfrm>
                <a:prstGeom prst="rect">
                  <a:avLst/>
                </a:prstGeom>
                <a:noFill/>
                <a:ln>
                  <a:noFill/>
                </a:ln>
              </p:spPr>
              <p:txBody>
                <a:bodyPr spcFirstLastPara="1" wrap="square" lIns="68575" tIns="34275" rIns="68575" bIns="34275" anchor="t" anchorCtr="0">
                  <a:normAutofit/>
                </a:bodyPr>
                <a:lstStyle/>
                <a:p>
                  <a:pPr marL="0" marR="0" lvl="0" indent="0" algn="ctr" rtl="0">
                    <a:lnSpc>
                      <a:spcPct val="90000"/>
                    </a:lnSpc>
                    <a:spcBef>
                      <a:spcPts val="0"/>
                    </a:spcBef>
                    <a:spcAft>
                      <a:spcPts val="0"/>
                    </a:spcAft>
                    <a:buClr>
                      <a:srgbClr val="FFFFFF"/>
                    </a:buClr>
                    <a:buSzPts val="1687"/>
                    <a:buFont typeface="Arial"/>
                    <a:buNone/>
                  </a:pPr>
                  <a:r>
                    <a:rPr lang="en-US" sz="1687" b="0" i="0" u="none" strike="noStrike" cap="none">
                      <a:solidFill>
                        <a:srgbClr val="FFFFFF"/>
                      </a:solidFill>
                      <a:latin typeface="Arial"/>
                      <a:ea typeface="Arial"/>
                      <a:cs typeface="Arial"/>
                      <a:sym typeface="Arial"/>
                    </a:rPr>
                    <a:t>Store and manage large scale, high priority NIH datasets.</a:t>
                  </a:r>
                  <a:endParaRPr sz="1400" b="0" i="0" u="none" strike="noStrike" cap="none">
                    <a:solidFill>
                      <a:srgbClr val="000000"/>
                    </a:solidFill>
                    <a:latin typeface="Arial"/>
                    <a:ea typeface="Arial"/>
                    <a:cs typeface="Arial"/>
                    <a:sym typeface="Arial"/>
                  </a:endParaRPr>
                </a:p>
              </p:txBody>
            </p:sp>
            <p:sp>
              <p:nvSpPr>
                <p:cNvPr id="329" name="Google Shape;329;g167f9f9a1e8_0_215"/>
                <p:cNvSpPr txBox="1"/>
                <p:nvPr/>
              </p:nvSpPr>
              <p:spPr>
                <a:xfrm>
                  <a:off x="8682837" y="3949178"/>
                  <a:ext cx="3581400" cy="314400"/>
                </a:xfrm>
                <a:prstGeom prst="rect">
                  <a:avLst/>
                </a:prstGeom>
                <a:noFill/>
                <a:ln>
                  <a:noFill/>
                </a:ln>
              </p:spPr>
              <p:txBody>
                <a:bodyPr spcFirstLastPara="1" wrap="square" lIns="85725" tIns="42850" rIns="85725" bIns="42850" anchor="t" anchorCtr="0">
                  <a:spAutoFit/>
                </a:bodyPr>
                <a:lstStyle/>
                <a:p>
                  <a:pPr marL="0" marR="0" lvl="0" indent="0" algn="ctr" rtl="0">
                    <a:lnSpc>
                      <a:spcPct val="100000"/>
                    </a:lnSpc>
                    <a:spcBef>
                      <a:spcPts val="0"/>
                    </a:spcBef>
                    <a:spcAft>
                      <a:spcPts val="0"/>
                    </a:spcAft>
                    <a:buClr>
                      <a:srgbClr val="000000"/>
                    </a:buClr>
                    <a:buSzPts val="1594"/>
                    <a:buFont typeface="Arial"/>
                    <a:buNone/>
                  </a:pPr>
                  <a:r>
                    <a:rPr lang="en-US" sz="1594" b="0" i="0" u="none" strike="noStrike" cap="none">
                      <a:solidFill>
                        <a:srgbClr val="080808"/>
                      </a:solidFill>
                      <a:latin typeface="Arial"/>
                      <a:ea typeface="Arial"/>
                      <a:cs typeface="Arial"/>
                      <a:sym typeface="Arial"/>
                    </a:rPr>
                    <a:t>High priority datasets, </a:t>
                  </a:r>
                  <a:r>
                    <a:rPr lang="en-US" sz="1594" b="1" i="0" u="none" strike="noStrike" cap="none">
                      <a:solidFill>
                        <a:srgbClr val="080808"/>
                      </a:solidFill>
                      <a:latin typeface="Arial"/>
                      <a:ea typeface="Arial"/>
                      <a:cs typeface="Arial"/>
                      <a:sym typeface="Arial"/>
                    </a:rPr>
                    <a:t>petabyte-scale</a:t>
                  </a:r>
                  <a:endParaRPr sz="1594" b="1" i="0" u="none" strike="noStrike" cap="none">
                    <a:solidFill>
                      <a:srgbClr val="080808"/>
                    </a:solidFill>
                    <a:latin typeface="Arial"/>
                    <a:ea typeface="Arial"/>
                    <a:cs typeface="Arial"/>
                    <a:sym typeface="Arial"/>
                  </a:endParaRPr>
                </a:p>
              </p:txBody>
            </p:sp>
          </p:grpSp>
          <p:pic>
            <p:nvPicPr>
              <p:cNvPr id="330" name="Google Shape;330;g167f9f9a1e8_0_215" descr="AWS vs Azure vs Google Cloud: Which is Better for Startup – Guide to  Offshore Development"/>
              <p:cNvPicPr preferRelativeResize="0"/>
              <p:nvPr/>
            </p:nvPicPr>
            <p:blipFill rotWithShape="1">
              <a:blip r:embed="rId5">
                <a:alphaModFix/>
              </a:blip>
              <a:srcRect/>
              <a:stretch/>
            </p:blipFill>
            <p:spPr>
              <a:xfrm>
                <a:off x="8184699" y="4946692"/>
                <a:ext cx="2844537" cy="1559445"/>
              </a:xfrm>
              <a:prstGeom prst="rect">
                <a:avLst/>
              </a:prstGeom>
              <a:noFill/>
              <a:ln>
                <a:noFill/>
              </a:ln>
            </p:spPr>
          </p:pic>
        </p:grpSp>
        <p:pic>
          <p:nvPicPr>
            <p:cNvPr id="331" name="Google Shape;331;g167f9f9a1e8_0_215"/>
            <p:cNvPicPr preferRelativeResize="0"/>
            <p:nvPr/>
          </p:nvPicPr>
          <p:blipFill rotWithShape="1">
            <a:blip r:embed="rId6">
              <a:alphaModFix/>
            </a:blip>
            <a:srcRect/>
            <a:stretch/>
          </p:blipFill>
          <p:spPr>
            <a:xfrm>
              <a:off x="5396225" y="5296328"/>
              <a:ext cx="747244" cy="283751"/>
            </a:xfrm>
            <a:prstGeom prst="rect">
              <a:avLst/>
            </a:prstGeom>
            <a:noFill/>
            <a:ln>
              <a:noFill/>
            </a:ln>
          </p:spPr>
        </p:pic>
      </p:grpSp>
      <p:sp>
        <p:nvSpPr>
          <p:cNvPr id="2" name="Title 1">
            <a:extLst>
              <a:ext uri="{FF2B5EF4-FFF2-40B4-BE49-F238E27FC236}">
                <a16:creationId xmlns:a16="http://schemas.microsoft.com/office/drawing/2014/main" id="{0BEAAD1F-1A46-7144-A6D2-2853EECB98AD}"/>
              </a:ext>
            </a:extLst>
          </p:cNvPr>
          <p:cNvSpPr>
            <a:spLocks noGrp="1"/>
          </p:cNvSpPr>
          <p:nvPr>
            <p:ph type="title"/>
          </p:nvPr>
        </p:nvSpPr>
        <p:spPr/>
        <p:txBody>
          <a:bodyPr/>
          <a:lstStyle/>
          <a:p>
            <a:r>
              <a:rPr lang="en-US" dirty="0">
                <a:solidFill>
                  <a:schemeClr val="dk2"/>
                </a:solidFill>
              </a:rPr>
              <a:t>Selecting a repository</a:t>
            </a:r>
            <a:br>
              <a:rPr lang="en-US" sz="1400" dirty="0">
                <a:solidFill>
                  <a:schemeClr val="dk2"/>
                </a:solidFill>
              </a:rPr>
            </a:b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7" name="Google Shape;337;g167f9f9a1e8_0_326"/>
          <p:cNvSpPr txBox="1">
            <a:spLocks noGrp="1"/>
          </p:cNvSpPr>
          <p:nvPr>
            <p:ph type="title"/>
          </p:nvPr>
        </p:nvSpPr>
        <p:spPr>
          <a:xfrm>
            <a:off x="609599" y="1048512"/>
            <a:ext cx="10972800" cy="418500"/>
          </a:xfrm>
          <a:prstGeom prst="rect">
            <a:avLst/>
          </a:prstGeom>
          <a:noFill/>
          <a:ln>
            <a:noFill/>
          </a:ln>
        </p:spPr>
        <p:txBody>
          <a:bodyPr spcFirstLastPara="1" wrap="square" lIns="0" tIns="0" rIns="0" bIns="0" anchor="b" anchorCtr="0">
            <a:noAutofit/>
          </a:bodyPr>
          <a:lstStyle/>
          <a:p>
            <a:pPr marL="0" lvl="0" indent="0" algn="l" rtl="0">
              <a:lnSpc>
                <a:spcPct val="85000"/>
              </a:lnSpc>
              <a:spcBef>
                <a:spcPts val="0"/>
              </a:spcBef>
              <a:spcAft>
                <a:spcPts val="0"/>
              </a:spcAft>
              <a:buClr>
                <a:schemeClr val="dk2"/>
              </a:buClr>
              <a:buSzPts val="3200"/>
              <a:buFont typeface="Arial"/>
              <a:buNone/>
            </a:pPr>
            <a:r>
              <a:rPr lang="en-US" b="0" dirty="0" err="1"/>
              <a:t>DMPTool</a:t>
            </a:r>
            <a:endParaRPr b="0" dirty="0"/>
          </a:p>
        </p:txBody>
      </p:sp>
      <p:sp>
        <p:nvSpPr>
          <p:cNvPr id="338" name="Google Shape;338;g167f9f9a1e8_0_326"/>
          <p:cNvSpPr txBox="1">
            <a:spLocks noGrp="1"/>
          </p:cNvSpPr>
          <p:nvPr>
            <p:ph type="body" idx="1"/>
          </p:nvPr>
        </p:nvSpPr>
        <p:spPr>
          <a:xfrm>
            <a:off x="609599" y="1909282"/>
            <a:ext cx="10972800" cy="4036500"/>
          </a:xfrm>
          <a:prstGeom prst="rect">
            <a:avLst/>
          </a:prstGeom>
          <a:noFill/>
          <a:ln>
            <a:noFill/>
          </a:ln>
        </p:spPr>
        <p:txBody>
          <a:bodyPr spcFirstLastPara="1" wrap="square" lIns="0" tIns="0" rIns="0" bIns="0" anchor="t" anchorCtr="0">
            <a:noAutofit/>
          </a:bodyPr>
          <a:lstStyle/>
          <a:p>
            <a:pPr marL="304800" lvl="0" indent="-298450" algn="l" rtl="0">
              <a:lnSpc>
                <a:spcPct val="100000"/>
              </a:lnSpc>
              <a:spcBef>
                <a:spcPts val="0"/>
              </a:spcBef>
              <a:spcAft>
                <a:spcPts val="0"/>
              </a:spcAft>
              <a:buSzPts val="2100"/>
              <a:buChar char="•"/>
            </a:pPr>
            <a:r>
              <a:rPr lang="en-US" sz="2400"/>
              <a:t>Online application from the UC libraries that helps researchers create data management plans.</a:t>
            </a:r>
            <a:endParaRPr sz="2400"/>
          </a:p>
          <a:p>
            <a:pPr marL="304800" lvl="0" indent="0" algn="l" rtl="0">
              <a:lnSpc>
                <a:spcPct val="100000"/>
              </a:lnSpc>
              <a:spcBef>
                <a:spcPts val="0"/>
              </a:spcBef>
              <a:spcAft>
                <a:spcPts val="0"/>
              </a:spcAft>
              <a:buSzPts val="2100"/>
              <a:buNone/>
            </a:pPr>
            <a:endParaRPr sz="2400"/>
          </a:p>
          <a:p>
            <a:pPr marL="304800" lvl="0" indent="-298450" algn="l" rtl="0">
              <a:lnSpc>
                <a:spcPct val="100000"/>
              </a:lnSpc>
              <a:spcBef>
                <a:spcPts val="0"/>
              </a:spcBef>
              <a:spcAft>
                <a:spcPts val="0"/>
              </a:spcAft>
              <a:buSzPts val="2100"/>
              <a:buChar char="•"/>
            </a:pPr>
            <a:r>
              <a:rPr lang="en-US" sz="2400"/>
              <a:t>Provides a click-through wizard for creating a DMP that complies with funder requirements.</a:t>
            </a:r>
            <a:endParaRPr sz="2400"/>
          </a:p>
          <a:p>
            <a:pPr marL="304800" lvl="0" indent="0" algn="l" rtl="0">
              <a:lnSpc>
                <a:spcPct val="100000"/>
              </a:lnSpc>
              <a:spcBef>
                <a:spcPts val="0"/>
              </a:spcBef>
              <a:spcAft>
                <a:spcPts val="0"/>
              </a:spcAft>
              <a:buSzPts val="2100"/>
              <a:buNone/>
            </a:pPr>
            <a:endParaRPr sz="2400"/>
          </a:p>
          <a:p>
            <a:pPr marL="304800" lvl="0" indent="-298450" algn="l" rtl="0">
              <a:lnSpc>
                <a:spcPct val="100000"/>
              </a:lnSpc>
              <a:spcBef>
                <a:spcPts val="0"/>
              </a:spcBef>
              <a:spcAft>
                <a:spcPts val="0"/>
              </a:spcAft>
              <a:buSzPts val="2100"/>
              <a:buChar char="•"/>
            </a:pPr>
            <a:r>
              <a:rPr lang="en-US" sz="2400"/>
              <a:t>Used by many institutions, including Harvard, Johns Hopkins, UPenn, Stanford, and many others.</a:t>
            </a:r>
            <a:br>
              <a:rPr lang="en-US"/>
            </a:br>
            <a:endParaRPr sz="2400"/>
          </a:p>
          <a:p>
            <a:pPr marL="304800" lvl="0" indent="-304800" algn="l" rtl="0">
              <a:lnSpc>
                <a:spcPct val="100000"/>
              </a:lnSpc>
              <a:spcBef>
                <a:spcPts val="0"/>
              </a:spcBef>
              <a:spcAft>
                <a:spcPts val="0"/>
              </a:spcAft>
              <a:buSzPts val="2400"/>
              <a:buChar char="•"/>
            </a:pPr>
            <a:r>
              <a:rPr lang="en-US" sz="2400"/>
              <a:t>Current community focus is on the new NIH DMSP Policy </a:t>
            </a:r>
            <a:endParaRPr/>
          </a:p>
        </p:txBody>
      </p:sp>
      <p:sp>
        <p:nvSpPr>
          <p:cNvPr id="339" name="Google Shape;339;g167f9f9a1e8_0_326"/>
          <p:cNvSpPr txBox="1"/>
          <p:nvPr/>
        </p:nvSpPr>
        <p:spPr>
          <a:xfrm>
            <a:off x="2880533" y="5762975"/>
            <a:ext cx="6233700" cy="939000"/>
          </a:xfrm>
          <a:prstGeom prst="rect">
            <a:avLst/>
          </a:prstGeom>
          <a:noFill/>
          <a:ln>
            <a:noFill/>
          </a:ln>
        </p:spPr>
        <p:txBody>
          <a:bodyPr spcFirstLastPara="1" wrap="square" lIns="121900" tIns="121900" rIns="121900" bIns="121900"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en-US" sz="1500" b="0" i="0" u="none" strike="noStrike" cap="none" dirty="0" err="1">
                <a:solidFill>
                  <a:schemeClr val="dk1"/>
                </a:solidFill>
                <a:latin typeface="Arial"/>
                <a:ea typeface="Arial"/>
                <a:cs typeface="Arial"/>
                <a:sym typeface="Arial"/>
              </a:rPr>
              <a:t>DMPTool</a:t>
            </a:r>
            <a:r>
              <a:rPr lang="en-US" sz="1500" b="0" i="0" u="none" strike="noStrike" cap="none" dirty="0">
                <a:solidFill>
                  <a:schemeClr val="dk1"/>
                </a:solidFill>
                <a:latin typeface="Arial"/>
                <a:ea typeface="Arial"/>
                <a:cs typeface="Arial"/>
                <a:sym typeface="Arial"/>
              </a:rPr>
              <a:t>. https://</a:t>
            </a:r>
            <a:r>
              <a:rPr lang="en-US" sz="1500" b="0" i="0" u="none" strike="noStrike" cap="none" dirty="0" err="1">
                <a:solidFill>
                  <a:schemeClr val="dk1"/>
                </a:solidFill>
                <a:latin typeface="Arial"/>
                <a:ea typeface="Arial"/>
                <a:cs typeface="Arial"/>
                <a:sym typeface="Arial"/>
              </a:rPr>
              <a:t>dmptool.org</a:t>
            </a:r>
            <a:r>
              <a:rPr lang="en-US" sz="1500" b="0" i="0" u="none" strike="noStrike" cap="none" dirty="0">
                <a:solidFill>
                  <a:schemeClr val="dk1"/>
                </a:solidFill>
                <a:latin typeface="Arial"/>
                <a:ea typeface="Arial"/>
                <a:cs typeface="Arial"/>
                <a:sym typeface="Arial"/>
              </a:rPr>
              <a:t>/</a:t>
            </a:r>
            <a:endParaRPr sz="1500" b="0" i="0" u="none" strike="noStrike" cap="none" dirty="0">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500"/>
              <a:buFont typeface="Arial"/>
              <a:buNone/>
            </a:pPr>
            <a:endParaRPr sz="1500" b="0" i="0" u="none" strike="noStrike" cap="none" dirty="0">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500"/>
              <a:buFont typeface="Arial"/>
              <a:buNone/>
            </a:pPr>
            <a:endParaRPr sz="1500" b="0" i="0" u="none" strike="noStrike" cap="none" dirty="0">
              <a:solidFill>
                <a:schemeClr val="dk1"/>
              </a:solidFill>
              <a:latin typeface="Arial"/>
              <a:ea typeface="Arial"/>
              <a:cs typeface="Arial"/>
              <a:sym typeface="Arial"/>
            </a:endParaRPr>
          </a:p>
        </p:txBody>
      </p:sp>
      <p:pic>
        <p:nvPicPr>
          <p:cNvPr id="340" name="Google Shape;340;g167f9f9a1e8_0_326" descr="Logo for DMP Tool that says &quot;Build your data management plan&quot;"/>
          <p:cNvPicPr preferRelativeResize="0"/>
          <p:nvPr/>
        </p:nvPicPr>
        <p:blipFill rotWithShape="1">
          <a:blip r:embed="rId3">
            <a:alphaModFix/>
          </a:blip>
          <a:srcRect/>
          <a:stretch/>
        </p:blipFill>
        <p:spPr>
          <a:xfrm>
            <a:off x="8321988" y="664641"/>
            <a:ext cx="3420815" cy="9236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g164c51ffd16_0_78"/>
          <p:cNvSpPr txBox="1">
            <a:spLocks noGrp="1"/>
          </p:cNvSpPr>
          <p:nvPr>
            <p:ph type="title"/>
          </p:nvPr>
        </p:nvSpPr>
        <p:spPr>
          <a:xfrm>
            <a:off x="1106424" y="1173575"/>
            <a:ext cx="9966900" cy="2926200"/>
          </a:xfrm>
          <a:prstGeom prst="rect">
            <a:avLst/>
          </a:prstGeom>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1100"/>
              <a:buFont typeface="Arial"/>
              <a:buNone/>
            </a:pPr>
            <a:r>
              <a:rPr lang="en-US" sz="6500">
                <a:solidFill>
                  <a:schemeClr val="dk2"/>
                </a:solidFill>
              </a:rPr>
              <a:t>Data Sharing Landscape</a:t>
            </a:r>
            <a:endParaRPr>
              <a:solidFill>
                <a:schemeClr val="dk2"/>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2" name="Title 1">
            <a:extLst>
              <a:ext uri="{FF2B5EF4-FFF2-40B4-BE49-F238E27FC236}">
                <a16:creationId xmlns:a16="http://schemas.microsoft.com/office/drawing/2014/main" id="{09F98E15-D2AF-E148-BC75-FD9D93976F76}"/>
              </a:ext>
            </a:extLst>
          </p:cNvPr>
          <p:cNvSpPr>
            <a:spLocks noGrp="1"/>
          </p:cNvSpPr>
          <p:nvPr>
            <p:ph type="title"/>
          </p:nvPr>
        </p:nvSpPr>
        <p:spPr>
          <a:xfrm>
            <a:off x="415600" y="290601"/>
            <a:ext cx="11360700" cy="1108500"/>
          </a:xfrm>
        </p:spPr>
        <p:txBody>
          <a:bodyPr/>
          <a:lstStyle/>
          <a:p>
            <a:r>
              <a:rPr lang="en-US" dirty="0">
                <a:solidFill>
                  <a:schemeClr val="dk2"/>
                </a:solidFill>
                <a:latin typeface="Roboto"/>
                <a:ea typeface="Roboto"/>
                <a:cs typeface="Roboto"/>
                <a:sym typeface="Roboto"/>
              </a:rPr>
              <a:t>Functions of </a:t>
            </a:r>
            <a:r>
              <a:rPr lang="en-US" dirty="0" err="1">
                <a:solidFill>
                  <a:schemeClr val="dk2"/>
                </a:solidFill>
                <a:latin typeface="Roboto"/>
                <a:ea typeface="Roboto"/>
                <a:cs typeface="Roboto"/>
                <a:sym typeface="Roboto"/>
              </a:rPr>
              <a:t>DMPTool</a:t>
            </a:r>
            <a:endParaRPr lang="en-US" dirty="0"/>
          </a:p>
        </p:txBody>
      </p:sp>
      <p:sp>
        <p:nvSpPr>
          <p:cNvPr id="346" name="Google Shape;346;g1625dafa4b0_2_486"/>
          <p:cNvSpPr txBox="1">
            <a:spLocks noGrp="1"/>
          </p:cNvSpPr>
          <p:nvPr>
            <p:ph type="body" idx="1"/>
          </p:nvPr>
        </p:nvSpPr>
        <p:spPr>
          <a:xfrm>
            <a:off x="415600" y="1498033"/>
            <a:ext cx="11360700" cy="4607700"/>
          </a:xfrm>
          <a:prstGeom prst="rect">
            <a:avLst/>
          </a:prstGeom>
          <a:noFill/>
          <a:ln>
            <a:noFill/>
          </a:ln>
        </p:spPr>
        <p:txBody>
          <a:bodyPr spcFirstLastPara="1" wrap="square" lIns="121900" tIns="121900" rIns="121900" bIns="121900" anchor="t" anchorCtr="0">
            <a:normAutofit/>
          </a:bodyPr>
          <a:lstStyle/>
          <a:p>
            <a:pPr marL="609600" lvl="0" indent="-381000" algn="l" rtl="0">
              <a:lnSpc>
                <a:spcPct val="150000"/>
              </a:lnSpc>
              <a:spcBef>
                <a:spcPts val="0"/>
              </a:spcBef>
              <a:spcAft>
                <a:spcPts val="0"/>
              </a:spcAft>
              <a:buSzPts val="2400"/>
              <a:buFont typeface="Open Sans"/>
              <a:buChar char="●"/>
            </a:pPr>
            <a:r>
              <a:rPr lang="en-US">
                <a:latin typeface="Open Sans"/>
                <a:ea typeface="Open Sans"/>
                <a:cs typeface="Open Sans"/>
                <a:sym typeface="Open Sans"/>
              </a:rPr>
              <a:t>Supports collaborative creation of DMPs across a lab or research project, including tracking changes to the DMP and who makes them</a:t>
            </a:r>
            <a:endParaRPr>
              <a:latin typeface="Open Sans"/>
              <a:ea typeface="Open Sans"/>
              <a:cs typeface="Open Sans"/>
              <a:sym typeface="Open Sans"/>
            </a:endParaRPr>
          </a:p>
          <a:p>
            <a:pPr marL="609600" lvl="0" indent="-361950" algn="l" rtl="0">
              <a:lnSpc>
                <a:spcPct val="150000"/>
              </a:lnSpc>
              <a:spcBef>
                <a:spcPts val="0"/>
              </a:spcBef>
              <a:spcAft>
                <a:spcPts val="0"/>
              </a:spcAft>
              <a:buSzPts val="2100"/>
              <a:buFont typeface="Open Sans"/>
              <a:buChar char="●"/>
            </a:pPr>
            <a:r>
              <a:rPr lang="en-US">
                <a:latin typeface="Open Sans"/>
                <a:ea typeface="Open Sans"/>
                <a:cs typeface="Open Sans"/>
                <a:sym typeface="Open Sans"/>
              </a:rPr>
              <a:t>Template helps ensure you answer necessary questions and makes the policy requirements more comprehensible</a:t>
            </a:r>
            <a:endParaRPr>
              <a:latin typeface="Open Sans"/>
              <a:ea typeface="Open Sans"/>
              <a:cs typeface="Open Sans"/>
              <a:sym typeface="Open Sans"/>
            </a:endParaRPr>
          </a:p>
          <a:p>
            <a:pPr marL="609600" lvl="0" indent="-361950" algn="l" rtl="0">
              <a:lnSpc>
                <a:spcPct val="150000"/>
              </a:lnSpc>
              <a:spcBef>
                <a:spcPts val="0"/>
              </a:spcBef>
              <a:spcAft>
                <a:spcPts val="0"/>
              </a:spcAft>
              <a:buSzPts val="2100"/>
              <a:buFont typeface="Open Sans"/>
              <a:buChar char="●"/>
            </a:pPr>
            <a:r>
              <a:rPr lang="en-US">
                <a:latin typeface="Open Sans"/>
                <a:ea typeface="Open Sans"/>
                <a:cs typeface="Open Sans"/>
                <a:sym typeface="Open Sans"/>
              </a:rPr>
              <a:t>Includes guidance from the grant funder, DMPTool itself, and your institution</a:t>
            </a:r>
            <a:endParaRPr>
              <a:latin typeface="Open Sans"/>
              <a:ea typeface="Open Sans"/>
              <a:cs typeface="Open Sans"/>
              <a:sym typeface="Open Sans"/>
            </a:endParaRPr>
          </a:p>
          <a:p>
            <a:pPr marL="609600" lvl="0" indent="-361950" algn="l" rtl="0">
              <a:lnSpc>
                <a:spcPct val="150000"/>
              </a:lnSpc>
              <a:spcBef>
                <a:spcPts val="0"/>
              </a:spcBef>
              <a:spcAft>
                <a:spcPts val="0"/>
              </a:spcAft>
              <a:buSzPts val="2100"/>
              <a:buFont typeface="Open Sans"/>
              <a:buChar char="●"/>
            </a:pPr>
            <a:r>
              <a:rPr lang="en-US">
                <a:latin typeface="Open Sans"/>
                <a:ea typeface="Open Sans"/>
                <a:cs typeface="Open Sans"/>
                <a:sym typeface="Open Sans"/>
              </a:rPr>
              <a:t>Allows for review and collaboration</a:t>
            </a:r>
            <a:endParaRPr>
              <a:latin typeface="Open Sans"/>
              <a:ea typeface="Open Sans"/>
              <a:cs typeface="Open Sans"/>
              <a:sym typeface="Open Sans"/>
            </a:endParaRPr>
          </a:p>
          <a:p>
            <a:pPr marL="609600" lvl="0" indent="-361950" algn="l" rtl="0">
              <a:lnSpc>
                <a:spcPct val="150000"/>
              </a:lnSpc>
              <a:spcBef>
                <a:spcPts val="0"/>
              </a:spcBef>
              <a:spcAft>
                <a:spcPts val="0"/>
              </a:spcAft>
              <a:buSzPts val="2100"/>
              <a:buFont typeface="Open Sans"/>
              <a:buChar char="●"/>
            </a:pPr>
            <a:r>
              <a:rPr lang="en-US">
                <a:latin typeface="Open Sans"/>
                <a:ea typeface="Open Sans"/>
                <a:cs typeface="Open Sans"/>
                <a:sym typeface="Open Sans"/>
              </a:rPr>
              <a:t>Can be downloaded in various formats </a:t>
            </a:r>
            <a:endParaRPr>
              <a:latin typeface="Open Sans"/>
              <a:ea typeface="Open Sans"/>
              <a:cs typeface="Open Sans"/>
              <a:sym typeface="Open Sans"/>
            </a:endParaRPr>
          </a:p>
          <a:p>
            <a:pPr marL="609600" lvl="0" indent="-361950" algn="l" rtl="0">
              <a:lnSpc>
                <a:spcPct val="150000"/>
              </a:lnSpc>
              <a:spcBef>
                <a:spcPts val="0"/>
              </a:spcBef>
              <a:spcAft>
                <a:spcPts val="0"/>
              </a:spcAft>
              <a:buSzPts val="2100"/>
              <a:buFont typeface="Open Sans"/>
              <a:buChar char="●"/>
            </a:pPr>
            <a:r>
              <a:rPr lang="en-US">
                <a:latin typeface="Open Sans"/>
                <a:ea typeface="Open Sans"/>
                <a:cs typeface="Open Sans"/>
                <a:sym typeface="Open Sans"/>
              </a:rPr>
              <a:t>Provides a repository of existing, public DMPs </a:t>
            </a:r>
            <a:endParaRPr>
              <a:latin typeface="Open Sans"/>
              <a:ea typeface="Open Sans"/>
              <a:cs typeface="Open Sans"/>
              <a:sym typeface="Open Sans"/>
            </a:endParaRPr>
          </a:p>
        </p:txBody>
      </p:sp>
      <p:sp>
        <p:nvSpPr>
          <p:cNvPr id="348" name="Google Shape;348;g1625dafa4b0_2_486"/>
          <p:cNvSpPr txBox="1">
            <a:spLocks noGrp="1"/>
          </p:cNvSpPr>
          <p:nvPr>
            <p:ph type="sldNum" idx="2"/>
          </p:nvPr>
        </p:nvSpPr>
        <p:spPr>
          <a:xfrm>
            <a:off x="812800" y="8610268"/>
            <a:ext cx="452700" cy="169200"/>
          </a:xfrm>
          <a:prstGeom prst="rect">
            <a:avLst/>
          </a:prstGeom>
          <a:noFill/>
          <a:ln>
            <a:noFill/>
          </a:ln>
        </p:spPr>
        <p:txBody>
          <a:bodyPr spcFirstLastPara="1" wrap="square" lIns="0" tIns="0" rIns="0" bIns="0" anchor="ctr" anchorCtr="0">
            <a:spAutoFit/>
          </a:bodyPr>
          <a:lstStyle/>
          <a:p>
            <a:pPr marL="0" lvl="0" indent="0" algn="l" rtl="0">
              <a:spcBef>
                <a:spcPts val="0"/>
              </a:spcBef>
              <a:spcAft>
                <a:spcPts val="0"/>
              </a:spcAft>
              <a:buNone/>
            </a:pPr>
            <a:fld id="{00000000-1234-1234-1234-123412341234}" type="slidenum">
              <a:rPr lang="en-US"/>
              <a:t>30</a:t>
            </a:fld>
            <a:endParaRPr/>
          </a:p>
        </p:txBody>
      </p:sp>
      <p:sp>
        <p:nvSpPr>
          <p:cNvPr id="349" name="Google Shape;349;g1625dafa4b0_2_486"/>
          <p:cNvSpPr txBox="1"/>
          <p:nvPr/>
        </p:nvSpPr>
        <p:spPr>
          <a:xfrm>
            <a:off x="2880533" y="5762975"/>
            <a:ext cx="6233700" cy="939000"/>
          </a:xfrm>
          <a:prstGeom prst="rect">
            <a:avLst/>
          </a:prstGeom>
          <a:noFill/>
          <a:ln>
            <a:noFill/>
          </a:ln>
        </p:spPr>
        <p:txBody>
          <a:bodyPr spcFirstLastPara="1" wrap="square" lIns="121900" tIns="121900" rIns="121900" bIns="121900"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en-US" sz="1500" b="0" i="0" u="none" strike="noStrike" cap="none">
                <a:solidFill>
                  <a:schemeClr val="dk1"/>
                </a:solidFill>
                <a:latin typeface="Arial"/>
                <a:ea typeface="Arial"/>
                <a:cs typeface="Arial"/>
                <a:sym typeface="Arial"/>
              </a:rPr>
              <a:t>DMPTool. https://dmptool.org/</a:t>
            </a:r>
            <a:endParaRPr sz="15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6" name="Google Shape;356;g167f9f9a1e8_0_496"/>
          <p:cNvSpPr txBox="1">
            <a:spLocks noGrp="1"/>
          </p:cNvSpPr>
          <p:nvPr>
            <p:ph type="title"/>
          </p:nvPr>
        </p:nvSpPr>
        <p:spPr>
          <a:xfrm>
            <a:off x="1048873" y="611141"/>
            <a:ext cx="14630400" cy="558000"/>
          </a:xfrm>
          <a:prstGeom prst="rect">
            <a:avLst/>
          </a:prstGeom>
          <a:noFill/>
          <a:ln>
            <a:noFill/>
          </a:ln>
        </p:spPr>
        <p:txBody>
          <a:bodyPr spcFirstLastPara="1" wrap="square" lIns="0" tIns="0" rIns="0" bIns="0" anchor="b" anchorCtr="0">
            <a:noAutofit/>
          </a:bodyPr>
          <a:lstStyle/>
          <a:p>
            <a:pPr marL="0" lvl="0" indent="0" algn="l" rtl="0">
              <a:lnSpc>
                <a:spcPct val="85000"/>
              </a:lnSpc>
              <a:spcBef>
                <a:spcPts val="0"/>
              </a:spcBef>
              <a:spcAft>
                <a:spcPts val="0"/>
              </a:spcAft>
              <a:buClr>
                <a:schemeClr val="dk2"/>
              </a:buClr>
              <a:buSzPts val="3200"/>
              <a:buFont typeface="Arial"/>
              <a:buNone/>
            </a:pPr>
            <a:r>
              <a:rPr lang="en-US" dirty="0"/>
              <a:t>2023 NIH Data Management and Sharing Template</a:t>
            </a:r>
            <a:endParaRPr dirty="0"/>
          </a:p>
        </p:txBody>
      </p:sp>
      <p:sp>
        <p:nvSpPr>
          <p:cNvPr id="355" name="Google Shape;355;g167f9f9a1e8_0_496"/>
          <p:cNvSpPr txBox="1">
            <a:spLocks noGrp="1"/>
          </p:cNvSpPr>
          <p:nvPr>
            <p:ph type="sldNum" idx="12"/>
          </p:nvPr>
        </p:nvSpPr>
        <p:spPr>
          <a:xfrm>
            <a:off x="812800" y="8610268"/>
            <a:ext cx="452700" cy="169200"/>
          </a:xfrm>
          <a:prstGeom prst="rect">
            <a:avLst/>
          </a:prstGeom>
          <a:noFill/>
          <a:ln>
            <a:noFill/>
          </a:ln>
        </p:spPr>
        <p:txBody>
          <a:bodyPr spcFirstLastPara="1" wrap="square" lIns="0" tIns="0" rIns="0" bIns="0" anchor="ctr" anchorCtr="0">
            <a:spAutoFit/>
          </a:bodyPr>
          <a:lstStyle/>
          <a:p>
            <a:pPr marL="0" lvl="0" indent="0" algn="l" rtl="0">
              <a:spcBef>
                <a:spcPts val="0"/>
              </a:spcBef>
              <a:spcAft>
                <a:spcPts val="0"/>
              </a:spcAft>
              <a:buNone/>
            </a:pPr>
            <a:fld id="{00000000-1234-1234-1234-123412341234}" type="slidenum">
              <a:rPr lang="en-US"/>
              <a:t>31</a:t>
            </a:fld>
            <a:endParaRPr/>
          </a:p>
        </p:txBody>
      </p:sp>
      <p:sp>
        <p:nvSpPr>
          <p:cNvPr id="354" name="Google Shape;354;g167f9f9a1e8_0_496"/>
          <p:cNvSpPr txBox="1">
            <a:spLocks noGrp="1"/>
          </p:cNvSpPr>
          <p:nvPr>
            <p:ph type="ftr" idx="11"/>
          </p:nvPr>
        </p:nvSpPr>
        <p:spPr>
          <a:xfrm>
            <a:off x="1368795" y="8623659"/>
            <a:ext cx="6022800" cy="169200"/>
          </a:xfrm>
          <a:prstGeom prst="rect">
            <a:avLst/>
          </a:prstGeom>
          <a:noFill/>
          <a:ln>
            <a:noFill/>
          </a:ln>
        </p:spPr>
        <p:txBody>
          <a:bodyPr spcFirstLastPara="1" wrap="square" lIns="0" tIns="0" rIns="0" bIns="0" anchor="ctr" anchorCtr="0">
            <a:spAutoFit/>
          </a:bodyPr>
          <a:lstStyle/>
          <a:p>
            <a:pPr marL="0" lvl="0" indent="0" algn="l" rtl="0">
              <a:lnSpc>
                <a:spcPct val="100000"/>
              </a:lnSpc>
              <a:spcBef>
                <a:spcPts val="0"/>
              </a:spcBef>
              <a:spcAft>
                <a:spcPts val="0"/>
              </a:spcAft>
              <a:buSzPts val="1900"/>
              <a:buNone/>
            </a:pPr>
            <a:r>
              <a:rPr lang="en-US"/>
              <a:t>Division Name or Footer</a:t>
            </a:r>
            <a:endParaRPr/>
          </a:p>
        </p:txBody>
      </p:sp>
      <p:pic>
        <p:nvPicPr>
          <p:cNvPr id="357" name="Google Shape;357;g167f9f9a1e8_0_496" descr="Screenshot of DMP Tool template for NIH Data Management Plans showing headings such as Project Details, Collaborators, Write Plan, and sections such as Data Type, Related Tools, Standards"/>
          <p:cNvPicPr preferRelativeResize="0"/>
          <p:nvPr/>
        </p:nvPicPr>
        <p:blipFill rotWithShape="1">
          <a:blip r:embed="rId3">
            <a:alphaModFix/>
          </a:blip>
          <a:srcRect l="1543" t="-2198" r="-3793" b="5775"/>
          <a:stretch/>
        </p:blipFill>
        <p:spPr>
          <a:xfrm>
            <a:off x="736600" y="1245350"/>
            <a:ext cx="11017149" cy="470252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4" name="Google Shape;364;g194d58b00dc_5_313"/>
          <p:cNvSpPr txBox="1">
            <a:spLocks noGrp="1"/>
          </p:cNvSpPr>
          <p:nvPr>
            <p:ph type="title"/>
          </p:nvPr>
        </p:nvSpPr>
        <p:spPr>
          <a:xfrm>
            <a:off x="609599" y="1048512"/>
            <a:ext cx="10972800" cy="4185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US" dirty="0"/>
              <a:t>Working Group on NIH DMSP Guidance</a:t>
            </a:r>
            <a:endParaRPr dirty="0"/>
          </a:p>
        </p:txBody>
      </p:sp>
      <p:sp>
        <p:nvSpPr>
          <p:cNvPr id="363" name="Google Shape;363;g194d58b00dc_5_313"/>
          <p:cNvSpPr txBox="1">
            <a:spLocks noGrp="1"/>
          </p:cNvSpPr>
          <p:nvPr>
            <p:ph type="body" idx="1"/>
          </p:nvPr>
        </p:nvSpPr>
        <p:spPr>
          <a:xfrm>
            <a:off x="609600" y="1918850"/>
            <a:ext cx="8127300" cy="4036500"/>
          </a:xfrm>
          <a:prstGeom prst="rect">
            <a:avLst/>
          </a:prstGeom>
        </p:spPr>
        <p:txBody>
          <a:bodyPr spcFirstLastPara="1" wrap="square" lIns="0" tIns="0" rIns="0" bIns="0" anchor="t" anchorCtr="0">
            <a:noAutofit/>
          </a:bodyPr>
          <a:lstStyle/>
          <a:p>
            <a:pPr marL="457200" lvl="0" indent="-361950" algn="l" rtl="0">
              <a:lnSpc>
                <a:spcPct val="115000"/>
              </a:lnSpc>
              <a:spcBef>
                <a:spcPts val="1100"/>
              </a:spcBef>
              <a:spcAft>
                <a:spcPts val="0"/>
              </a:spcAft>
              <a:buSzPts val="2100"/>
              <a:buChar char="•"/>
            </a:pPr>
            <a:r>
              <a:rPr lang="en-US"/>
              <a:t>Policy Readiness Checklist for Librarians</a:t>
            </a:r>
            <a:endParaRPr/>
          </a:p>
          <a:p>
            <a:pPr marL="457200" lvl="0" indent="-361950" algn="l" rtl="0">
              <a:lnSpc>
                <a:spcPct val="115000"/>
              </a:lnSpc>
              <a:spcBef>
                <a:spcPts val="0"/>
              </a:spcBef>
              <a:spcAft>
                <a:spcPts val="0"/>
              </a:spcAft>
              <a:buSzPts val="2100"/>
              <a:buChar char="•"/>
            </a:pPr>
            <a:r>
              <a:rPr lang="en-US"/>
              <a:t>Data Management and Sharing Plan Checklist for Researchers</a:t>
            </a:r>
            <a:endParaRPr/>
          </a:p>
          <a:p>
            <a:pPr marL="457200" lvl="0" indent="-361950" algn="l" rtl="0">
              <a:lnSpc>
                <a:spcPct val="115000"/>
              </a:lnSpc>
              <a:spcBef>
                <a:spcPts val="0"/>
              </a:spcBef>
              <a:spcAft>
                <a:spcPts val="0"/>
              </a:spcAft>
              <a:buSzPts val="2100"/>
              <a:buChar char="•"/>
            </a:pPr>
            <a:r>
              <a:rPr lang="en-US"/>
              <a:t>Example DMSPs</a:t>
            </a:r>
            <a:endParaRPr/>
          </a:p>
          <a:p>
            <a:pPr marL="457200" lvl="0" indent="-361950" algn="l" rtl="0">
              <a:lnSpc>
                <a:spcPct val="115000"/>
              </a:lnSpc>
              <a:spcBef>
                <a:spcPts val="0"/>
              </a:spcBef>
              <a:spcAft>
                <a:spcPts val="0"/>
              </a:spcAft>
              <a:buSzPts val="2100"/>
              <a:buChar char="•"/>
            </a:pPr>
            <a:r>
              <a:rPr lang="en-US"/>
              <a:t>Glossaries (e.g., data terms related to the DMS policy, grant glossary for librarians)</a:t>
            </a:r>
            <a:endParaRPr/>
          </a:p>
          <a:p>
            <a:pPr marL="457200" lvl="0" indent="-361950" algn="l" rtl="0">
              <a:lnSpc>
                <a:spcPct val="115000"/>
              </a:lnSpc>
              <a:spcBef>
                <a:spcPts val="0"/>
              </a:spcBef>
              <a:spcAft>
                <a:spcPts val="0"/>
              </a:spcAft>
              <a:buSzPts val="2100"/>
              <a:buChar char="•"/>
            </a:pPr>
            <a:r>
              <a:rPr lang="en-US"/>
              <a:t>Repository Finder (forthcoming)</a:t>
            </a:r>
            <a:endParaRPr/>
          </a:p>
          <a:p>
            <a:pPr marL="0" lvl="0" indent="0" algn="l" rtl="0">
              <a:lnSpc>
                <a:spcPct val="115000"/>
              </a:lnSpc>
              <a:spcBef>
                <a:spcPts val="1100"/>
              </a:spcBef>
              <a:spcAft>
                <a:spcPts val="0"/>
              </a:spcAft>
              <a:buNone/>
            </a:pPr>
            <a:endParaRPr/>
          </a:p>
          <a:p>
            <a:pPr marL="0" lvl="0" indent="0" algn="l" rtl="0">
              <a:lnSpc>
                <a:spcPct val="115000"/>
              </a:lnSpc>
              <a:spcBef>
                <a:spcPts val="1100"/>
              </a:spcBef>
              <a:spcAft>
                <a:spcPts val="0"/>
              </a:spcAft>
              <a:buNone/>
            </a:pPr>
            <a:r>
              <a:rPr lang="en-US"/>
              <a:t>All content is under a CC 4.0 License and can be found at: </a:t>
            </a:r>
            <a:r>
              <a:rPr lang="en-US" u="sng">
                <a:solidFill>
                  <a:schemeClr val="hlink"/>
                </a:solidFill>
                <a:hlinkClick r:id="rId3"/>
              </a:rPr>
              <a:t>https://osf.io/uadxr/ </a:t>
            </a:r>
            <a:endParaRPr/>
          </a:p>
          <a:p>
            <a:pPr marL="0" lvl="0" indent="0" algn="l" rtl="0">
              <a:spcBef>
                <a:spcPts val="1100"/>
              </a:spcBef>
              <a:spcAft>
                <a:spcPts val="0"/>
              </a:spcAft>
              <a:buNone/>
            </a:pPr>
            <a:endParaRPr/>
          </a:p>
          <a:p>
            <a:pPr marL="0" lvl="0" indent="0" algn="l" rtl="0">
              <a:spcBef>
                <a:spcPts val="1100"/>
              </a:spcBef>
              <a:spcAft>
                <a:spcPts val="0"/>
              </a:spcAft>
              <a:buNone/>
            </a:pP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g1625dafa4b0_2_0"/>
          <p:cNvSpPr txBox="1">
            <a:spLocks noGrp="1"/>
          </p:cNvSpPr>
          <p:nvPr>
            <p:ph type="title"/>
          </p:nvPr>
        </p:nvSpPr>
        <p:spPr>
          <a:xfrm>
            <a:off x="1106424" y="1173575"/>
            <a:ext cx="9966900" cy="2926200"/>
          </a:xfrm>
          <a:prstGeom prst="rect">
            <a:avLst/>
          </a:prstGeom>
          <a:noFill/>
          <a:ln>
            <a:noFill/>
          </a:ln>
        </p:spPr>
        <p:txBody>
          <a:bodyPr spcFirstLastPara="1" wrap="square" lIns="91425" tIns="45700" rIns="91425" bIns="45700" anchor="b" anchorCtr="0">
            <a:noAutofit/>
          </a:bodyPr>
          <a:lstStyle/>
          <a:p>
            <a:pPr marL="0" lvl="0" indent="0" algn="ctr" rtl="0">
              <a:lnSpc>
                <a:spcPct val="85000"/>
              </a:lnSpc>
              <a:spcBef>
                <a:spcPts val="0"/>
              </a:spcBef>
              <a:spcAft>
                <a:spcPts val="0"/>
              </a:spcAft>
              <a:buSzPts val="7200"/>
              <a:buNone/>
            </a:pPr>
            <a:r>
              <a:rPr lang="en-US">
                <a:solidFill>
                  <a:schemeClr val="accent1"/>
                </a:solidFill>
              </a:rPr>
              <a:t>Institutional Considerations</a:t>
            </a:r>
            <a:endParaRPr>
              <a:solidFill>
                <a:schemeClr val="accent1"/>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g167f9f9a1e8_1_6"/>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solidFill>
                  <a:schemeClr val="dk2"/>
                </a:solidFill>
              </a:rPr>
              <a:t>Library Education</a:t>
            </a:r>
            <a:endParaRPr>
              <a:solidFill>
                <a:schemeClr val="dk2"/>
              </a:solidFill>
            </a:endParaRPr>
          </a:p>
        </p:txBody>
      </p:sp>
      <p:sp>
        <p:nvSpPr>
          <p:cNvPr id="377" name="Google Shape;377;g167f9f9a1e8_1_6"/>
          <p:cNvSpPr txBox="1">
            <a:spLocks noGrp="1"/>
          </p:cNvSpPr>
          <p:nvPr>
            <p:ph type="body" idx="1"/>
          </p:nvPr>
        </p:nvSpPr>
        <p:spPr>
          <a:xfrm>
            <a:off x="1159500" y="1539125"/>
            <a:ext cx="9873000" cy="40386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sz="1725">
              <a:latin typeface="Calibri"/>
              <a:ea typeface="Calibri"/>
              <a:cs typeface="Calibri"/>
              <a:sym typeface="Calibri"/>
            </a:endParaRPr>
          </a:p>
          <a:p>
            <a:pPr marL="457200" lvl="0" indent="-376285" algn="l" rtl="0">
              <a:lnSpc>
                <a:spcPct val="100000"/>
              </a:lnSpc>
              <a:spcBef>
                <a:spcPts val="0"/>
              </a:spcBef>
              <a:spcAft>
                <a:spcPts val="0"/>
              </a:spcAft>
              <a:buSzPts val="2326"/>
              <a:buFont typeface="Arial"/>
              <a:buChar char="●"/>
            </a:pPr>
            <a:r>
              <a:rPr lang="en-US" sz="2125">
                <a:latin typeface="Calibri"/>
                <a:ea typeface="Calibri"/>
                <a:cs typeface="Calibri"/>
                <a:sym typeface="Calibri"/>
              </a:rPr>
              <a:t>Borrow from existing resources to develop online guides customized for your institution (describing what departments might help, and how they might be available to help)</a:t>
            </a:r>
            <a:endParaRPr sz="2125">
              <a:latin typeface="Calibri"/>
              <a:ea typeface="Calibri"/>
              <a:cs typeface="Calibri"/>
              <a:sym typeface="Calibri"/>
            </a:endParaRPr>
          </a:p>
          <a:p>
            <a:pPr marL="457200" lvl="0" indent="-376285" algn="l" rtl="0">
              <a:lnSpc>
                <a:spcPct val="100000"/>
              </a:lnSpc>
              <a:spcBef>
                <a:spcPts val="0"/>
              </a:spcBef>
              <a:spcAft>
                <a:spcPts val="0"/>
              </a:spcAft>
              <a:buSzPts val="2326"/>
              <a:buFont typeface="Arial"/>
              <a:buChar char="●"/>
            </a:pPr>
            <a:r>
              <a:rPr lang="en-US" sz="2125">
                <a:latin typeface="Calibri"/>
                <a:ea typeface="Calibri"/>
                <a:cs typeface="Calibri"/>
                <a:sym typeface="Calibri"/>
              </a:rPr>
              <a:t>Connect with departments and offices to market library services – through faculty meetings, newsletters, social media.</a:t>
            </a:r>
            <a:endParaRPr sz="2125">
              <a:latin typeface="Calibri"/>
              <a:ea typeface="Calibri"/>
              <a:cs typeface="Calibri"/>
              <a:sym typeface="Calibri"/>
            </a:endParaRPr>
          </a:p>
          <a:p>
            <a:pPr marL="457200" lvl="0" indent="-376285" algn="l" rtl="0">
              <a:lnSpc>
                <a:spcPct val="100000"/>
              </a:lnSpc>
              <a:spcBef>
                <a:spcPts val="0"/>
              </a:spcBef>
              <a:spcAft>
                <a:spcPts val="0"/>
              </a:spcAft>
              <a:buSzPts val="2326"/>
              <a:buFont typeface="Arial"/>
              <a:buChar char="●"/>
            </a:pPr>
            <a:r>
              <a:rPr lang="en-US" sz="2125">
                <a:latin typeface="Calibri"/>
                <a:ea typeface="Calibri"/>
                <a:cs typeface="Calibri"/>
                <a:sym typeface="Calibri"/>
              </a:rPr>
              <a:t>Hopefully, you can leverage existing relationships to determine the needs of different departments and provide specific education based on needs.</a:t>
            </a:r>
            <a:endParaRPr sz="2125">
              <a:latin typeface="Calibri"/>
              <a:ea typeface="Calibri"/>
              <a:cs typeface="Calibri"/>
              <a:sym typeface="Calibri"/>
            </a:endParaRPr>
          </a:p>
          <a:p>
            <a:pPr marL="457200" lvl="0" indent="-376285" algn="l" rtl="0">
              <a:lnSpc>
                <a:spcPct val="100000"/>
              </a:lnSpc>
              <a:spcBef>
                <a:spcPts val="0"/>
              </a:spcBef>
              <a:spcAft>
                <a:spcPts val="0"/>
              </a:spcAft>
              <a:buSzPts val="2326"/>
              <a:buFont typeface="Arial"/>
              <a:buChar char="●"/>
            </a:pPr>
            <a:r>
              <a:rPr lang="en-US" sz="2125">
                <a:latin typeface="Calibri"/>
                <a:ea typeface="Calibri"/>
                <a:cs typeface="Calibri"/>
                <a:sym typeface="Calibri"/>
              </a:rPr>
              <a:t>Keep in mind your capacity for providing education on different levels. </a:t>
            </a:r>
            <a:endParaRPr sz="2125">
              <a:latin typeface="Calibri"/>
              <a:ea typeface="Calibri"/>
              <a:cs typeface="Calibri"/>
              <a:sym typeface="Calibri"/>
            </a:endParaRPr>
          </a:p>
          <a:p>
            <a:pPr marL="914400" lvl="1" indent="-376285" algn="l" rtl="0">
              <a:lnSpc>
                <a:spcPct val="100000"/>
              </a:lnSpc>
              <a:spcBef>
                <a:spcPts val="0"/>
              </a:spcBef>
              <a:spcAft>
                <a:spcPts val="0"/>
              </a:spcAft>
              <a:buSzPts val="2326"/>
              <a:buFont typeface="Arial"/>
              <a:buChar char="○"/>
            </a:pPr>
            <a:r>
              <a:rPr lang="en-US" sz="2125">
                <a:latin typeface="Calibri"/>
                <a:ea typeface="Calibri"/>
                <a:cs typeface="Calibri"/>
                <a:sym typeface="Calibri"/>
              </a:rPr>
              <a:t>Are you able to provide general workshops about the policy for any audience, specific sessions for small groups, one-on-one consultations? </a:t>
            </a:r>
            <a:endParaRPr sz="2125">
              <a:latin typeface="Calibri"/>
              <a:ea typeface="Calibri"/>
              <a:cs typeface="Calibri"/>
              <a:sym typeface="Calibri"/>
            </a:endParaRPr>
          </a:p>
          <a:p>
            <a:pPr marL="914400" lvl="1" indent="-376285" algn="l" rtl="0">
              <a:lnSpc>
                <a:spcPct val="100000"/>
              </a:lnSpc>
              <a:spcBef>
                <a:spcPts val="0"/>
              </a:spcBef>
              <a:spcAft>
                <a:spcPts val="0"/>
              </a:spcAft>
              <a:buSzPts val="2326"/>
              <a:buFont typeface="Arial"/>
              <a:buChar char="○"/>
            </a:pPr>
            <a:r>
              <a:rPr lang="en-US" sz="2125">
                <a:latin typeface="Calibri"/>
                <a:ea typeface="Calibri"/>
                <a:cs typeface="Calibri"/>
                <a:sym typeface="Calibri"/>
              </a:rPr>
              <a:t>Trying a variety of approaches may show you what can be successful at your institution.</a:t>
            </a:r>
            <a:endParaRPr sz="2125">
              <a:latin typeface="Calibri"/>
              <a:ea typeface="Calibri"/>
              <a:cs typeface="Calibri"/>
              <a:sym typeface="Calibri"/>
            </a:endParaRPr>
          </a:p>
          <a:p>
            <a:pPr marL="0" lvl="0" indent="0" algn="l" rtl="0">
              <a:spcBef>
                <a:spcPts val="1400"/>
              </a:spcBef>
              <a:spcAft>
                <a:spcPts val="0"/>
              </a:spcAft>
              <a:buNone/>
            </a:pP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g17f38384130_2_2"/>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solidFill>
                  <a:srgbClr val="376FAA"/>
                </a:solidFill>
              </a:rPr>
              <a:t>Outreach</a:t>
            </a:r>
            <a:endParaRPr>
              <a:solidFill>
                <a:srgbClr val="376FAA"/>
              </a:solidFill>
            </a:endParaRPr>
          </a:p>
        </p:txBody>
      </p:sp>
      <p:sp>
        <p:nvSpPr>
          <p:cNvPr id="384" name="Google Shape;384;g17f38384130_2_2"/>
          <p:cNvSpPr txBox="1">
            <a:spLocks noGrp="1"/>
          </p:cNvSpPr>
          <p:nvPr>
            <p:ph type="body" idx="1"/>
          </p:nvPr>
        </p:nvSpPr>
        <p:spPr>
          <a:xfrm>
            <a:off x="1159500" y="1659425"/>
            <a:ext cx="9873000" cy="40386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sz="1725">
              <a:latin typeface="Calibri"/>
              <a:ea typeface="Calibri"/>
              <a:cs typeface="Calibri"/>
              <a:sym typeface="Calibri"/>
            </a:endParaRPr>
          </a:p>
          <a:p>
            <a:pPr marL="457200" lvl="0" indent="-382635" algn="l" rtl="0">
              <a:lnSpc>
                <a:spcPct val="100000"/>
              </a:lnSpc>
              <a:spcBef>
                <a:spcPts val="0"/>
              </a:spcBef>
              <a:spcAft>
                <a:spcPts val="0"/>
              </a:spcAft>
              <a:buSzPts val="2426"/>
              <a:buFont typeface="Arial"/>
              <a:buChar char="●"/>
            </a:pPr>
            <a:r>
              <a:rPr lang="en-US" sz="2225">
                <a:latin typeface="Calibri"/>
                <a:ea typeface="Calibri"/>
                <a:cs typeface="Calibri"/>
                <a:sym typeface="Calibri"/>
              </a:rPr>
              <a:t>Meet with department head and library leadership to communicate what library services are currently in place, what services are realistic to offer, and how services could grow with more support (more hires, coordination/support from campus).</a:t>
            </a:r>
            <a:endParaRPr sz="2225">
              <a:latin typeface="Calibri"/>
              <a:ea typeface="Calibri"/>
              <a:cs typeface="Calibri"/>
              <a:sym typeface="Calibri"/>
            </a:endParaRPr>
          </a:p>
          <a:p>
            <a:pPr marL="457200" lvl="0" indent="-382635" algn="l" rtl="0">
              <a:lnSpc>
                <a:spcPct val="100000"/>
              </a:lnSpc>
              <a:spcBef>
                <a:spcPts val="0"/>
              </a:spcBef>
              <a:spcAft>
                <a:spcPts val="0"/>
              </a:spcAft>
              <a:buSzPts val="2426"/>
              <a:buFont typeface="Arial"/>
              <a:buChar char="●"/>
            </a:pPr>
            <a:r>
              <a:rPr lang="en-US" sz="2225">
                <a:latin typeface="Calibri"/>
                <a:ea typeface="Calibri"/>
                <a:cs typeface="Calibri"/>
                <a:sym typeface="Calibri"/>
              </a:rPr>
              <a:t>Determine if other departments are working on policy compliance: </a:t>
            </a:r>
            <a:endParaRPr sz="2225">
              <a:latin typeface="Calibri"/>
              <a:ea typeface="Calibri"/>
              <a:cs typeface="Calibri"/>
              <a:sym typeface="Calibri"/>
            </a:endParaRPr>
          </a:p>
          <a:p>
            <a:pPr marL="914400" lvl="1" indent="-382635" algn="l" rtl="0">
              <a:lnSpc>
                <a:spcPct val="100000"/>
              </a:lnSpc>
              <a:spcBef>
                <a:spcPts val="0"/>
              </a:spcBef>
              <a:spcAft>
                <a:spcPts val="0"/>
              </a:spcAft>
              <a:buSzPts val="2426"/>
              <a:buFont typeface="Arial"/>
              <a:buChar char="○"/>
            </a:pPr>
            <a:r>
              <a:rPr lang="en-US" sz="2225">
                <a:latin typeface="Calibri"/>
                <a:ea typeface="Calibri"/>
                <a:cs typeface="Calibri"/>
                <a:sym typeface="Calibri"/>
              </a:rPr>
              <a:t>IT? Office of Sponsored Research/Grants? Faculty Development Center? Work with them to figure out exactly how everyone is helping and how you can coordinate and collaborate on services.</a:t>
            </a:r>
            <a:endParaRPr sz="2225">
              <a:latin typeface="Calibri"/>
              <a:ea typeface="Calibri"/>
              <a:cs typeface="Calibri"/>
              <a:sym typeface="Calibri"/>
            </a:endParaRPr>
          </a:p>
          <a:p>
            <a:pPr marL="457200" lvl="0" indent="-382635" algn="l" rtl="0">
              <a:lnSpc>
                <a:spcPct val="100000"/>
              </a:lnSpc>
              <a:spcBef>
                <a:spcPts val="0"/>
              </a:spcBef>
              <a:spcAft>
                <a:spcPts val="0"/>
              </a:spcAft>
              <a:buSzPts val="2426"/>
              <a:buFont typeface="Arial"/>
              <a:buChar char="●"/>
            </a:pPr>
            <a:r>
              <a:rPr lang="en-US" sz="2225">
                <a:latin typeface="Calibri"/>
                <a:ea typeface="Calibri"/>
                <a:cs typeface="Calibri"/>
                <a:sym typeface="Calibri"/>
              </a:rPr>
              <a:t>If possible, hold regular meetings with institutional partners to get and provide updates on services. </a:t>
            </a:r>
            <a:endParaRPr sz="2225">
              <a:latin typeface="Calibri"/>
              <a:ea typeface="Calibri"/>
              <a:cs typeface="Calibri"/>
              <a:sym typeface="Calibri"/>
            </a:endParaRPr>
          </a:p>
          <a:p>
            <a:pPr marL="0" lvl="0" indent="0" algn="l" rtl="0">
              <a:lnSpc>
                <a:spcPct val="100000"/>
              </a:lnSpc>
              <a:spcBef>
                <a:spcPts val="0"/>
              </a:spcBef>
              <a:spcAft>
                <a:spcPts val="0"/>
              </a:spcAft>
              <a:buNone/>
            </a:pPr>
            <a:endParaRPr sz="1200">
              <a:latin typeface="Calibri"/>
              <a:ea typeface="Calibri"/>
              <a:cs typeface="Calibri"/>
              <a:sym typeface="Calibri"/>
            </a:endParaRPr>
          </a:p>
          <a:p>
            <a:pPr marL="457200" lvl="0" indent="0" algn="l" rtl="0">
              <a:lnSpc>
                <a:spcPct val="100000"/>
              </a:lnSpc>
              <a:spcBef>
                <a:spcPts val="0"/>
              </a:spcBef>
              <a:spcAft>
                <a:spcPts val="0"/>
              </a:spcAft>
              <a:buNone/>
            </a:pPr>
            <a:endParaRPr sz="1725">
              <a:latin typeface="Calibri"/>
              <a:ea typeface="Calibri"/>
              <a:cs typeface="Calibri"/>
              <a:sym typeface="Calibri"/>
            </a:endParaRPr>
          </a:p>
          <a:p>
            <a:pPr marL="0" lvl="0" indent="0" algn="l" rtl="0">
              <a:spcBef>
                <a:spcPts val="1400"/>
              </a:spcBef>
              <a:spcAft>
                <a:spcPts val="0"/>
              </a:spcAft>
              <a:buNone/>
            </a:pP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Google Shape;390;g1625dafa4b0_2_33"/>
          <p:cNvSpPr txBox="1">
            <a:spLocks noGrp="1"/>
          </p:cNvSpPr>
          <p:nvPr>
            <p:ph type="title"/>
          </p:nvPr>
        </p:nvSpPr>
        <p:spPr>
          <a:xfrm>
            <a:off x="0" y="0"/>
            <a:ext cx="12192000" cy="13563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Creating Library Resources</a:t>
            </a:r>
            <a:endParaRPr/>
          </a:p>
        </p:txBody>
      </p:sp>
      <p:pic>
        <p:nvPicPr>
          <p:cNvPr id="391" name="Google Shape;391;g1625dafa4b0_2_33" descr="Screenshot of New York University's Health Sciences Library LibGuide on NIH Data Management and Sharing."/>
          <p:cNvPicPr preferRelativeResize="0"/>
          <p:nvPr/>
        </p:nvPicPr>
        <p:blipFill>
          <a:blip r:embed="rId3">
            <a:alphaModFix/>
          </a:blip>
          <a:stretch>
            <a:fillRect/>
          </a:stretch>
        </p:blipFill>
        <p:spPr>
          <a:xfrm>
            <a:off x="1315026" y="1062688"/>
            <a:ext cx="9673052" cy="4732624"/>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g17f38384130_2_16"/>
          <p:cNvSpPr txBox="1">
            <a:spLocks noGrp="1"/>
          </p:cNvSpPr>
          <p:nvPr>
            <p:ph type="title"/>
          </p:nvPr>
        </p:nvSpPr>
        <p:spPr>
          <a:xfrm>
            <a:off x="0" y="0"/>
            <a:ext cx="12192000" cy="13563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Hosting Audience-Specific Workshops</a:t>
            </a:r>
            <a:endParaRPr/>
          </a:p>
        </p:txBody>
      </p:sp>
      <p:pic>
        <p:nvPicPr>
          <p:cNvPr id="398" name="Google Shape;398;g17f38384130_2_16" descr="Screenshot of list of events from the NYU Health Sciences Library website, including events for &quot;Introducing the NIH Data Management and Sharing Policy.&quot;"/>
          <p:cNvPicPr preferRelativeResize="0"/>
          <p:nvPr/>
        </p:nvPicPr>
        <p:blipFill>
          <a:blip r:embed="rId3">
            <a:alphaModFix/>
          </a:blip>
          <a:stretch>
            <a:fillRect/>
          </a:stretch>
        </p:blipFill>
        <p:spPr>
          <a:xfrm>
            <a:off x="1898725" y="1258825"/>
            <a:ext cx="8172450" cy="4419600"/>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g1625dafa4b0_2_5"/>
          <p:cNvSpPr txBox="1">
            <a:spLocks noGrp="1"/>
          </p:cNvSpPr>
          <p:nvPr>
            <p:ph type="title"/>
          </p:nvPr>
        </p:nvSpPr>
        <p:spPr>
          <a:xfrm>
            <a:off x="1106424" y="1173575"/>
            <a:ext cx="9966900" cy="2926200"/>
          </a:xfrm>
          <a:prstGeom prst="rect">
            <a:avLst/>
          </a:prstGeom>
          <a:noFill/>
          <a:ln>
            <a:noFill/>
          </a:ln>
        </p:spPr>
        <p:txBody>
          <a:bodyPr spcFirstLastPara="1" wrap="square" lIns="91425" tIns="45700" rIns="91425" bIns="45700" anchor="b" anchorCtr="0">
            <a:noAutofit/>
          </a:bodyPr>
          <a:lstStyle/>
          <a:p>
            <a:pPr marL="0" lvl="0" indent="0" algn="ctr" rtl="0">
              <a:lnSpc>
                <a:spcPct val="85000"/>
              </a:lnSpc>
              <a:spcBef>
                <a:spcPts val="0"/>
              </a:spcBef>
              <a:spcAft>
                <a:spcPts val="0"/>
              </a:spcAft>
              <a:buSzPts val="7200"/>
              <a:buNone/>
            </a:pPr>
            <a:r>
              <a:rPr lang="en-US"/>
              <a:t>Additional Resources</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g1625dafa4b0_2_1077"/>
          <p:cNvSpPr txBox="1">
            <a:spLocks noGrp="1"/>
          </p:cNvSpPr>
          <p:nvPr>
            <p:ph type="title"/>
          </p:nvPr>
        </p:nvSpPr>
        <p:spPr>
          <a:xfrm>
            <a:off x="1722542" y="286250"/>
            <a:ext cx="95700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Calibri"/>
              <a:buNone/>
            </a:pPr>
            <a:r>
              <a:rPr lang="en-US" sz="4000">
                <a:solidFill>
                  <a:schemeClr val="accent1"/>
                </a:solidFill>
              </a:rPr>
              <a:t>Keeping up-to-date: </a:t>
            </a:r>
            <a:r>
              <a:rPr lang="en-US" sz="4000" u="sng">
                <a:solidFill>
                  <a:schemeClr val="accent1"/>
                </a:solidFill>
              </a:rPr>
              <a:t>sharing.nih.gov</a:t>
            </a:r>
            <a:endParaRPr>
              <a:solidFill>
                <a:schemeClr val="accent1"/>
              </a:solidFill>
            </a:endParaRPr>
          </a:p>
        </p:txBody>
      </p:sp>
      <p:sp>
        <p:nvSpPr>
          <p:cNvPr id="411" name="Google Shape;411;g1625dafa4b0_2_1077"/>
          <p:cNvSpPr txBox="1">
            <a:spLocks noGrp="1"/>
          </p:cNvSpPr>
          <p:nvPr>
            <p:ph type="body" idx="1"/>
          </p:nvPr>
        </p:nvSpPr>
        <p:spPr>
          <a:xfrm>
            <a:off x="496350" y="1725100"/>
            <a:ext cx="3801300" cy="4258200"/>
          </a:xfrm>
          <a:prstGeom prst="rect">
            <a:avLst/>
          </a:prstGeom>
          <a:noFill/>
          <a:ln>
            <a:noFill/>
          </a:ln>
        </p:spPr>
        <p:txBody>
          <a:bodyPr spcFirstLastPara="1" wrap="square" lIns="91425" tIns="45700" rIns="91425" bIns="45700" anchor="t" anchorCtr="0">
            <a:normAutofit lnSpcReduction="10000"/>
          </a:bodyPr>
          <a:lstStyle/>
          <a:p>
            <a:pPr marL="346075" lvl="0" indent="-230187" algn="l" rtl="0">
              <a:spcBef>
                <a:spcPts val="0"/>
              </a:spcBef>
              <a:spcAft>
                <a:spcPts val="0"/>
              </a:spcAft>
              <a:buClr>
                <a:srgbClr val="3F3F3F"/>
              </a:buClr>
              <a:buSzPts val="2400"/>
              <a:buChar char="•"/>
            </a:pPr>
            <a:r>
              <a:rPr lang="en-US" sz="2400"/>
              <a:t>Provides a central source of guidance related to multiple NIH data sharing policies</a:t>
            </a:r>
            <a:endParaRPr/>
          </a:p>
          <a:p>
            <a:pPr marL="346075" lvl="0" indent="-77787" algn="l" rtl="0">
              <a:spcBef>
                <a:spcPts val="480"/>
              </a:spcBef>
              <a:spcAft>
                <a:spcPts val="0"/>
              </a:spcAft>
              <a:buClr>
                <a:srgbClr val="3F3F3F"/>
              </a:buClr>
              <a:buSzPts val="2400"/>
              <a:buNone/>
            </a:pPr>
            <a:endParaRPr sz="2400"/>
          </a:p>
          <a:p>
            <a:pPr marL="346075" lvl="0" indent="-230187" algn="l" rtl="0">
              <a:spcBef>
                <a:spcPts val="480"/>
              </a:spcBef>
              <a:spcAft>
                <a:spcPts val="0"/>
              </a:spcAft>
              <a:buClr>
                <a:srgbClr val="3F3F3F"/>
              </a:buClr>
              <a:buSzPts val="2400"/>
              <a:buChar char="•"/>
            </a:pPr>
            <a:r>
              <a:rPr lang="en-US" sz="2400"/>
              <a:t>Covers Data Management and Sharing, Genomic Data Sharing, Model Organisms, and Research Tools policies</a:t>
            </a:r>
            <a:endParaRPr/>
          </a:p>
          <a:p>
            <a:pPr marL="346075" lvl="0" indent="-77787" algn="l" rtl="0">
              <a:spcBef>
                <a:spcPts val="480"/>
              </a:spcBef>
              <a:spcAft>
                <a:spcPts val="0"/>
              </a:spcAft>
              <a:buClr>
                <a:srgbClr val="3F3F3F"/>
              </a:buClr>
              <a:buSzPts val="2400"/>
              <a:buNone/>
            </a:pPr>
            <a:endParaRPr sz="2400"/>
          </a:p>
          <a:p>
            <a:pPr marL="346075" lvl="0" indent="-230187" algn="l" rtl="0">
              <a:spcBef>
                <a:spcPts val="480"/>
              </a:spcBef>
              <a:spcAft>
                <a:spcPts val="0"/>
              </a:spcAft>
              <a:buClr>
                <a:srgbClr val="3F3F3F"/>
              </a:buClr>
              <a:buSzPts val="2400"/>
              <a:buChar char="•"/>
            </a:pPr>
            <a:r>
              <a:rPr lang="en-US" sz="2400"/>
              <a:t>Content will be updated</a:t>
            </a:r>
            <a:endParaRPr/>
          </a:p>
        </p:txBody>
      </p:sp>
      <p:pic>
        <p:nvPicPr>
          <p:cNvPr id="412" name="Google Shape;412;g1625dafa4b0_2_1077" descr="Website screenshot: Sharing Scientific Data"/>
          <p:cNvPicPr preferRelativeResize="0"/>
          <p:nvPr/>
        </p:nvPicPr>
        <p:blipFill rotWithShape="1">
          <a:blip r:embed="rId3">
            <a:alphaModFix/>
          </a:blip>
          <a:srcRect/>
          <a:stretch/>
        </p:blipFill>
        <p:spPr>
          <a:xfrm>
            <a:off x="4539897" y="1774875"/>
            <a:ext cx="7641302" cy="42582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g164c51ffd16_0_20"/>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3600"/>
              <a:buFont typeface="Calibri"/>
              <a:buNone/>
            </a:pPr>
            <a:r>
              <a:rPr lang="en-US" sz="3600">
                <a:solidFill>
                  <a:schemeClr val="dk2"/>
                </a:solidFill>
                <a:latin typeface="Calibri"/>
                <a:ea typeface="Calibri"/>
                <a:cs typeface="Calibri"/>
                <a:sym typeface="Calibri"/>
              </a:rPr>
              <a:t>Why does NIH Want Data to be Shared?</a:t>
            </a:r>
            <a:endParaRPr>
              <a:solidFill>
                <a:schemeClr val="dk2"/>
              </a:solidFill>
            </a:endParaRPr>
          </a:p>
        </p:txBody>
      </p:sp>
      <p:sp>
        <p:nvSpPr>
          <p:cNvPr id="121" name="Google Shape;121;g164c51ffd16_0_20"/>
          <p:cNvSpPr txBox="1">
            <a:spLocks noGrp="1"/>
          </p:cNvSpPr>
          <p:nvPr>
            <p:ph type="body" idx="1"/>
          </p:nvPr>
        </p:nvSpPr>
        <p:spPr>
          <a:xfrm>
            <a:off x="965725" y="2070199"/>
            <a:ext cx="4755000" cy="777300"/>
          </a:xfrm>
          <a:prstGeom prst="rect">
            <a:avLst/>
          </a:prstGeom>
        </p:spPr>
        <p:txBody>
          <a:bodyPr spcFirstLastPara="1" wrap="square" lIns="91425" tIns="45700" rIns="91425" bIns="45700" anchor="ctr" anchorCtr="0">
            <a:normAutofit lnSpcReduction="10000"/>
          </a:bodyPr>
          <a:lstStyle/>
          <a:p>
            <a:pPr marL="457200" lvl="0" indent="0" algn="l" rtl="0">
              <a:spcBef>
                <a:spcPts val="0"/>
              </a:spcBef>
              <a:spcAft>
                <a:spcPts val="0"/>
              </a:spcAft>
              <a:buNone/>
            </a:pPr>
            <a:r>
              <a:rPr lang="en-US" sz="2800">
                <a:solidFill>
                  <a:schemeClr val="accent2"/>
                </a:solidFill>
                <a:latin typeface="Calibri"/>
                <a:ea typeface="Calibri"/>
                <a:cs typeface="Calibri"/>
                <a:sym typeface="Calibri"/>
              </a:rPr>
              <a:t>Advance rigorous and reproducible research</a:t>
            </a:r>
            <a:endParaRPr>
              <a:solidFill>
                <a:schemeClr val="accent2"/>
              </a:solidFill>
            </a:endParaRPr>
          </a:p>
        </p:txBody>
      </p:sp>
      <p:sp>
        <p:nvSpPr>
          <p:cNvPr id="122" name="Google Shape;122;g164c51ffd16_0_20"/>
          <p:cNvSpPr txBox="1">
            <a:spLocks noGrp="1"/>
          </p:cNvSpPr>
          <p:nvPr>
            <p:ph type="body" idx="2"/>
          </p:nvPr>
        </p:nvSpPr>
        <p:spPr>
          <a:xfrm>
            <a:off x="883800" y="3104183"/>
            <a:ext cx="4755000" cy="3383400"/>
          </a:xfrm>
          <a:prstGeom prst="rect">
            <a:avLst/>
          </a:prstGeom>
        </p:spPr>
        <p:txBody>
          <a:bodyPr spcFirstLastPara="1" wrap="square" lIns="91425" tIns="45700" rIns="91425" bIns="45700" anchor="t" anchorCtr="0">
            <a:normAutofit/>
          </a:bodyPr>
          <a:lstStyle/>
          <a:p>
            <a:pPr marL="457200" lvl="0" indent="-340360" algn="l" rtl="0">
              <a:spcBef>
                <a:spcPts val="600"/>
              </a:spcBef>
              <a:spcAft>
                <a:spcPts val="0"/>
              </a:spcAft>
              <a:buSzPts val="1760"/>
              <a:buChar char="•"/>
            </a:pPr>
            <a:r>
              <a:rPr lang="en-US"/>
              <a:t>Enable validation of research results</a:t>
            </a:r>
            <a:endParaRPr/>
          </a:p>
          <a:p>
            <a:pPr marL="457200" lvl="0" indent="-340360" algn="l" rtl="0">
              <a:spcBef>
                <a:spcPts val="0"/>
              </a:spcBef>
              <a:spcAft>
                <a:spcPts val="0"/>
              </a:spcAft>
              <a:buSzPts val="1760"/>
              <a:buChar char="•"/>
            </a:pPr>
            <a:r>
              <a:rPr lang="en-US"/>
              <a:t>Make high-value datasets accessible </a:t>
            </a:r>
            <a:endParaRPr/>
          </a:p>
          <a:p>
            <a:pPr marL="457200" lvl="0" indent="-340360" algn="l" rtl="0">
              <a:spcBef>
                <a:spcPts val="0"/>
              </a:spcBef>
              <a:spcAft>
                <a:spcPts val="0"/>
              </a:spcAft>
              <a:buSzPts val="1760"/>
              <a:buChar char="•"/>
            </a:pPr>
            <a:r>
              <a:rPr lang="en-US"/>
              <a:t>Accelerate future research directions</a:t>
            </a:r>
            <a:endParaRPr/>
          </a:p>
          <a:p>
            <a:pPr marL="457200" lvl="0" indent="-340360" algn="l" rtl="0">
              <a:spcBef>
                <a:spcPts val="0"/>
              </a:spcBef>
              <a:spcAft>
                <a:spcPts val="0"/>
              </a:spcAft>
              <a:buSzPts val="1760"/>
              <a:buChar char="•"/>
            </a:pPr>
            <a:r>
              <a:rPr lang="en-US"/>
              <a:t>Increase opportunities for reuse, citation and collaboration</a:t>
            </a:r>
            <a:endParaRPr/>
          </a:p>
        </p:txBody>
      </p:sp>
      <p:sp>
        <p:nvSpPr>
          <p:cNvPr id="123" name="Google Shape;123;g164c51ffd16_0_20"/>
          <p:cNvSpPr txBox="1">
            <a:spLocks noGrp="1"/>
          </p:cNvSpPr>
          <p:nvPr>
            <p:ph type="body" idx="3"/>
          </p:nvPr>
        </p:nvSpPr>
        <p:spPr>
          <a:xfrm>
            <a:off x="6345373" y="1999032"/>
            <a:ext cx="4755000" cy="777300"/>
          </a:xfrm>
          <a:prstGeom prst="rect">
            <a:avLst/>
          </a:prstGeom>
        </p:spPr>
        <p:txBody>
          <a:bodyPr spcFirstLastPara="1" wrap="square" lIns="91425" tIns="45700" rIns="91425" bIns="45700" anchor="ctr" anchorCtr="0">
            <a:noAutofit/>
          </a:bodyPr>
          <a:lstStyle/>
          <a:p>
            <a:pPr marL="457200" lvl="0" indent="0" algn="l" rtl="0">
              <a:lnSpc>
                <a:spcPct val="100000"/>
              </a:lnSpc>
              <a:spcBef>
                <a:spcPts val="0"/>
              </a:spcBef>
              <a:spcAft>
                <a:spcPts val="0"/>
              </a:spcAft>
              <a:buNone/>
            </a:pPr>
            <a:r>
              <a:rPr lang="en-US" sz="2800">
                <a:solidFill>
                  <a:schemeClr val="accent3"/>
                </a:solidFill>
                <a:latin typeface="Calibri"/>
                <a:ea typeface="Calibri"/>
                <a:cs typeface="Calibri"/>
                <a:sym typeface="Calibri"/>
              </a:rPr>
              <a:t>Promote public trust in research</a:t>
            </a:r>
            <a:endParaRPr sz="2800">
              <a:solidFill>
                <a:schemeClr val="accent3"/>
              </a:solidFill>
            </a:endParaRPr>
          </a:p>
        </p:txBody>
      </p:sp>
      <p:sp>
        <p:nvSpPr>
          <p:cNvPr id="124" name="Google Shape;124;g164c51ffd16_0_20"/>
          <p:cNvSpPr txBox="1">
            <a:spLocks noGrp="1"/>
          </p:cNvSpPr>
          <p:nvPr>
            <p:ph type="body" idx="4"/>
          </p:nvPr>
        </p:nvSpPr>
        <p:spPr>
          <a:xfrm>
            <a:off x="6269173" y="3038047"/>
            <a:ext cx="4755000" cy="3383400"/>
          </a:xfrm>
          <a:prstGeom prst="rect">
            <a:avLst/>
          </a:prstGeom>
        </p:spPr>
        <p:txBody>
          <a:bodyPr spcFirstLastPara="1" wrap="square" lIns="91425" tIns="45700" rIns="91425" bIns="45700" anchor="t" anchorCtr="0">
            <a:normAutofit/>
          </a:bodyPr>
          <a:lstStyle/>
          <a:p>
            <a:pPr marL="457200" lvl="0" indent="-340360" algn="l" rtl="0">
              <a:lnSpc>
                <a:spcPct val="100000"/>
              </a:lnSpc>
              <a:spcBef>
                <a:spcPts val="600"/>
              </a:spcBef>
              <a:spcAft>
                <a:spcPts val="0"/>
              </a:spcAft>
              <a:buSzPts val="1760"/>
              <a:buFont typeface="Calibri"/>
              <a:buChar char="•"/>
            </a:pPr>
            <a:r>
              <a:rPr lang="en-US">
                <a:latin typeface="Calibri"/>
                <a:ea typeface="Calibri"/>
                <a:cs typeface="Calibri"/>
                <a:sym typeface="Calibri"/>
              </a:rPr>
              <a:t>Foster transparency and accountability</a:t>
            </a:r>
            <a:endParaRPr sz="1400">
              <a:latin typeface="Arial"/>
              <a:ea typeface="Arial"/>
              <a:cs typeface="Arial"/>
              <a:sym typeface="Arial"/>
            </a:endParaRPr>
          </a:p>
          <a:p>
            <a:pPr marL="457200" lvl="0" indent="-340360" algn="l" rtl="0">
              <a:lnSpc>
                <a:spcPct val="100000"/>
              </a:lnSpc>
              <a:spcBef>
                <a:spcPts val="0"/>
              </a:spcBef>
              <a:spcAft>
                <a:spcPts val="0"/>
              </a:spcAft>
              <a:buSzPts val="1760"/>
              <a:buFont typeface="Calibri"/>
              <a:buChar char="•"/>
            </a:pPr>
            <a:r>
              <a:rPr lang="en-US">
                <a:latin typeface="Calibri"/>
                <a:ea typeface="Calibri"/>
                <a:cs typeface="Calibri"/>
                <a:sym typeface="Calibri"/>
              </a:rPr>
              <a:t>Demonstrate stewardship over taxpayer funds</a:t>
            </a:r>
            <a:endParaRPr sz="1400">
              <a:latin typeface="Arial"/>
              <a:ea typeface="Arial"/>
              <a:cs typeface="Arial"/>
              <a:sym typeface="Arial"/>
            </a:endParaRPr>
          </a:p>
          <a:p>
            <a:pPr marL="457200" lvl="0" indent="-340360" algn="l" rtl="0">
              <a:lnSpc>
                <a:spcPct val="100000"/>
              </a:lnSpc>
              <a:spcBef>
                <a:spcPts val="0"/>
              </a:spcBef>
              <a:spcAft>
                <a:spcPts val="0"/>
              </a:spcAft>
              <a:buSzPts val="1760"/>
              <a:buFont typeface="Calibri"/>
              <a:buChar char="•"/>
            </a:pPr>
            <a:r>
              <a:rPr lang="en-US">
                <a:latin typeface="Calibri"/>
                <a:ea typeface="Calibri"/>
                <a:cs typeface="Calibri"/>
                <a:sym typeface="Calibri"/>
              </a:rPr>
              <a:t>Maximize research participants’ contributions</a:t>
            </a:r>
            <a:endParaRPr sz="1400">
              <a:latin typeface="Arial"/>
              <a:ea typeface="Arial"/>
              <a:cs typeface="Arial"/>
              <a:sym typeface="Arial"/>
            </a:endParaRPr>
          </a:p>
          <a:p>
            <a:pPr marL="457200" lvl="0" indent="-340360" algn="l" rtl="0">
              <a:lnSpc>
                <a:spcPct val="100000"/>
              </a:lnSpc>
              <a:spcBef>
                <a:spcPts val="0"/>
              </a:spcBef>
              <a:spcAft>
                <a:spcPts val="0"/>
              </a:spcAft>
              <a:buSzPts val="1760"/>
              <a:buFont typeface="Calibri"/>
              <a:buChar char="•"/>
            </a:pPr>
            <a:r>
              <a:rPr lang="en-US">
                <a:latin typeface="Calibri"/>
                <a:ea typeface="Calibri"/>
                <a:cs typeface="Calibri"/>
                <a:sym typeface="Calibri"/>
              </a:rPr>
              <a:t>Support appropriate protections of research participants’ data </a:t>
            </a:r>
            <a:endParaRPr/>
          </a:p>
        </p:txBody>
      </p:sp>
      <p:cxnSp>
        <p:nvCxnSpPr>
          <p:cNvPr id="125" name="Google Shape;125;g164c51ffd16_0_20">
            <a:extLst>
              <a:ext uri="{C183D7F6-B498-43B3-948B-1728B52AA6E4}">
                <adec:decorative xmlns:adec="http://schemas.microsoft.com/office/drawing/2017/decorative" val="1"/>
              </a:ext>
            </a:extLst>
          </p:cNvPr>
          <p:cNvCxnSpPr/>
          <p:nvPr/>
        </p:nvCxnSpPr>
        <p:spPr>
          <a:xfrm>
            <a:off x="1138725" y="2955025"/>
            <a:ext cx="3992100" cy="0"/>
          </a:xfrm>
          <a:prstGeom prst="straightConnector1">
            <a:avLst/>
          </a:prstGeom>
          <a:noFill/>
          <a:ln w="9525" cap="flat" cmpd="sng">
            <a:solidFill>
              <a:schemeClr val="dk2"/>
            </a:solidFill>
            <a:prstDash val="solid"/>
            <a:round/>
            <a:headEnd type="none" w="med" len="med"/>
            <a:tailEnd type="none" w="med" len="med"/>
          </a:ln>
        </p:spPr>
      </p:cxnSp>
      <p:cxnSp>
        <p:nvCxnSpPr>
          <p:cNvPr id="126" name="Google Shape;126;g164c51ffd16_0_20">
            <a:extLst>
              <a:ext uri="{C183D7F6-B498-43B3-948B-1728B52AA6E4}">
                <adec:decorative xmlns:adec="http://schemas.microsoft.com/office/drawing/2017/decorative" val="1"/>
              </a:ext>
            </a:extLst>
          </p:cNvPr>
          <p:cNvCxnSpPr/>
          <p:nvPr/>
        </p:nvCxnSpPr>
        <p:spPr>
          <a:xfrm>
            <a:off x="6460200" y="2961850"/>
            <a:ext cx="3992100" cy="0"/>
          </a:xfrm>
          <a:prstGeom prst="straightConnector1">
            <a:avLst/>
          </a:prstGeom>
          <a:noFill/>
          <a:ln w="9525" cap="flat" cmpd="sng">
            <a:solidFill>
              <a:schemeClr val="dk2"/>
            </a:solidFill>
            <a:prstDash val="solid"/>
            <a:round/>
            <a:headEnd type="none" w="med" len="med"/>
            <a:tailEnd type="none" w="med" len="med"/>
          </a:ln>
        </p:spPr>
      </p:cxnSp>
      <p:pic>
        <p:nvPicPr>
          <p:cNvPr id="127" name="Google Shape;127;g164c51ffd16_0_20" descr="Lightbulb"/>
          <p:cNvPicPr preferRelativeResize="0"/>
          <p:nvPr/>
        </p:nvPicPr>
        <p:blipFill rotWithShape="1">
          <a:blip r:embed="rId3">
            <a:alphaModFix/>
          </a:blip>
          <a:srcRect/>
          <a:stretch/>
        </p:blipFill>
        <p:spPr>
          <a:xfrm>
            <a:off x="10363752" y="493049"/>
            <a:ext cx="1320450" cy="13204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1"/>
                                        </p:tgtEl>
                                        <p:attrNameLst>
                                          <p:attrName>style.visibility</p:attrName>
                                        </p:attrNameLst>
                                      </p:cBhvr>
                                      <p:to>
                                        <p:strVal val="visible"/>
                                      </p:to>
                                    </p:set>
                                    <p:animEffect transition="in" filter="fade">
                                      <p:cBhvr>
                                        <p:cTn id="7" dur="1000"/>
                                        <p:tgtEl>
                                          <p:spTgt spid="121"/>
                                        </p:tgtEl>
                                      </p:cBhvr>
                                    </p:animEffect>
                                  </p:childTnLst>
                                </p:cTn>
                              </p:par>
                              <p:par>
                                <p:cTn id="8" presetID="10" presetClass="entr" presetSubtype="0" fill="hold" nodeType="withEffect">
                                  <p:stCondLst>
                                    <p:cond delay="0"/>
                                  </p:stCondLst>
                                  <p:childTnLst>
                                    <p:set>
                                      <p:cBhvr>
                                        <p:cTn id="9" dur="1" fill="hold">
                                          <p:stCondLst>
                                            <p:cond delay="0"/>
                                          </p:stCondLst>
                                        </p:cTn>
                                        <p:tgtEl>
                                          <p:spTgt spid="125"/>
                                        </p:tgtEl>
                                        <p:attrNameLst>
                                          <p:attrName>style.visibility</p:attrName>
                                        </p:attrNameLst>
                                      </p:cBhvr>
                                      <p:to>
                                        <p:strVal val="visible"/>
                                      </p:to>
                                    </p:set>
                                    <p:animEffect transition="in" filter="fade">
                                      <p:cBhvr>
                                        <p:cTn id="10" dur="1000"/>
                                        <p:tgtEl>
                                          <p:spTgt spid="125"/>
                                        </p:tgtEl>
                                      </p:cBhvr>
                                    </p:animEffect>
                                  </p:childTnLst>
                                </p:cTn>
                              </p:par>
                              <p:par>
                                <p:cTn id="11" presetID="10" presetClass="entr" presetSubtype="0" fill="hold" nodeType="withEffect">
                                  <p:stCondLst>
                                    <p:cond delay="0"/>
                                  </p:stCondLst>
                                  <p:childTnLst>
                                    <p:set>
                                      <p:cBhvr>
                                        <p:cTn id="12" dur="1" fill="hold">
                                          <p:stCondLst>
                                            <p:cond delay="0"/>
                                          </p:stCondLst>
                                        </p:cTn>
                                        <p:tgtEl>
                                          <p:spTgt spid="122"/>
                                        </p:tgtEl>
                                        <p:attrNameLst>
                                          <p:attrName>style.visibility</p:attrName>
                                        </p:attrNameLst>
                                      </p:cBhvr>
                                      <p:to>
                                        <p:strVal val="visible"/>
                                      </p:to>
                                    </p:set>
                                    <p:animEffect transition="in" filter="fade">
                                      <p:cBhvr>
                                        <p:cTn id="13" dur="1000"/>
                                        <p:tgtEl>
                                          <p:spTgt spid="12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23"/>
                                        </p:tgtEl>
                                        <p:attrNameLst>
                                          <p:attrName>style.visibility</p:attrName>
                                        </p:attrNameLst>
                                      </p:cBhvr>
                                      <p:to>
                                        <p:strVal val="visible"/>
                                      </p:to>
                                    </p:set>
                                    <p:animEffect transition="in" filter="fade">
                                      <p:cBhvr>
                                        <p:cTn id="18" dur="1000"/>
                                        <p:tgtEl>
                                          <p:spTgt spid="123"/>
                                        </p:tgtEl>
                                      </p:cBhvr>
                                    </p:animEffect>
                                  </p:childTnLst>
                                </p:cTn>
                              </p:par>
                              <p:par>
                                <p:cTn id="19" presetID="10" presetClass="entr" presetSubtype="0" fill="hold" nodeType="withEffect">
                                  <p:stCondLst>
                                    <p:cond delay="0"/>
                                  </p:stCondLst>
                                  <p:childTnLst>
                                    <p:set>
                                      <p:cBhvr>
                                        <p:cTn id="20" dur="1" fill="hold">
                                          <p:stCondLst>
                                            <p:cond delay="0"/>
                                          </p:stCondLst>
                                        </p:cTn>
                                        <p:tgtEl>
                                          <p:spTgt spid="126"/>
                                        </p:tgtEl>
                                        <p:attrNameLst>
                                          <p:attrName>style.visibility</p:attrName>
                                        </p:attrNameLst>
                                      </p:cBhvr>
                                      <p:to>
                                        <p:strVal val="visible"/>
                                      </p:to>
                                    </p:set>
                                    <p:animEffect transition="in" filter="fade">
                                      <p:cBhvr>
                                        <p:cTn id="21" dur="1000"/>
                                        <p:tgtEl>
                                          <p:spTgt spid="126"/>
                                        </p:tgtEl>
                                      </p:cBhvr>
                                    </p:animEffect>
                                  </p:childTnLst>
                                </p:cTn>
                              </p:par>
                              <p:par>
                                <p:cTn id="22" presetID="10" presetClass="entr" presetSubtype="0" fill="hold" nodeType="withEffect">
                                  <p:stCondLst>
                                    <p:cond delay="0"/>
                                  </p:stCondLst>
                                  <p:childTnLst>
                                    <p:set>
                                      <p:cBhvr>
                                        <p:cTn id="23" dur="1" fill="hold">
                                          <p:stCondLst>
                                            <p:cond delay="0"/>
                                          </p:stCondLst>
                                        </p:cTn>
                                        <p:tgtEl>
                                          <p:spTgt spid="124"/>
                                        </p:tgtEl>
                                        <p:attrNameLst>
                                          <p:attrName>style.visibility</p:attrName>
                                        </p:attrNameLst>
                                      </p:cBhvr>
                                      <p:to>
                                        <p:strVal val="visible"/>
                                      </p:to>
                                    </p:set>
                                    <p:animEffect transition="in" filter="fade">
                                      <p:cBhvr>
                                        <p:cTn id="24" dur="1000"/>
                                        <p:tgtEl>
                                          <p:spTgt spid="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g1625dafa4b0_2_1133"/>
          <p:cNvSpPr txBox="1">
            <a:spLocks noGrp="1"/>
          </p:cNvSpPr>
          <p:nvPr>
            <p:ph type="title"/>
          </p:nvPr>
        </p:nvSpPr>
        <p:spPr>
          <a:xfrm>
            <a:off x="474304" y="454913"/>
            <a:ext cx="11243400" cy="1000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200"/>
              <a:buFont typeface="Calibri"/>
              <a:buNone/>
            </a:pPr>
            <a:r>
              <a:rPr lang="en-US" sz="3200">
                <a:solidFill>
                  <a:schemeClr val="dk2"/>
                </a:solidFill>
              </a:rPr>
              <a:t>Informed Consent for Secondary Research with Data and Biospecimens: Points to Consider and Sample Language for Future Use and/or Sharing</a:t>
            </a:r>
            <a:endParaRPr sz="3200">
              <a:solidFill>
                <a:schemeClr val="dk2"/>
              </a:solidFill>
            </a:endParaRPr>
          </a:p>
        </p:txBody>
      </p:sp>
      <p:sp>
        <p:nvSpPr>
          <p:cNvPr id="419" name="Google Shape;419;g1625dafa4b0_2_1133"/>
          <p:cNvSpPr txBox="1"/>
          <p:nvPr/>
        </p:nvSpPr>
        <p:spPr>
          <a:xfrm>
            <a:off x="538724" y="1761401"/>
            <a:ext cx="10439400" cy="1189800"/>
          </a:xfrm>
          <a:prstGeom prst="rect">
            <a:avLst/>
          </a:prstGeom>
          <a:noFill/>
          <a:ln>
            <a:noFill/>
          </a:ln>
        </p:spPr>
        <p:txBody>
          <a:bodyPr spcFirstLastPara="1" wrap="square" lIns="91425" tIns="45700" rIns="91425" bIns="45700" anchor="t" anchorCtr="0">
            <a:normAutofit fontScale="92500"/>
          </a:bodyPr>
          <a:lstStyle/>
          <a:p>
            <a:pPr marL="346075" marR="0" lvl="0" indent="-230187" algn="l" rtl="0">
              <a:lnSpc>
                <a:spcPct val="110000"/>
              </a:lnSpc>
              <a:spcBef>
                <a:spcPts val="0"/>
              </a:spcBef>
              <a:spcAft>
                <a:spcPts val="0"/>
              </a:spcAft>
              <a:buClr>
                <a:srgbClr val="0070C0"/>
              </a:buClr>
              <a:buSzPts val="2400"/>
              <a:buFont typeface="Arial"/>
              <a:buChar char="•"/>
            </a:pPr>
            <a:r>
              <a:rPr lang="en-US" sz="2400" b="1" i="0">
                <a:solidFill>
                  <a:schemeClr val="dk1"/>
                </a:solidFill>
                <a:latin typeface="Calibri"/>
                <a:ea typeface="Calibri"/>
                <a:cs typeface="Calibri"/>
                <a:sym typeface="Calibri"/>
              </a:rPr>
              <a:t>Both data and biospecimens can be reused to benefit science and society</a:t>
            </a:r>
            <a:endParaRPr/>
          </a:p>
          <a:p>
            <a:pPr marL="742950" marR="0" lvl="1" indent="-285750" algn="l" rtl="0">
              <a:lnSpc>
                <a:spcPct val="110000"/>
              </a:lnSpc>
              <a:spcBef>
                <a:spcPts val="600"/>
              </a:spcBef>
              <a:spcAft>
                <a:spcPts val="0"/>
              </a:spcAft>
              <a:buClr>
                <a:srgbClr val="0070C0"/>
              </a:buClr>
              <a:buSzPts val="2200"/>
              <a:buFont typeface="Arial"/>
              <a:buChar char="–"/>
            </a:pPr>
            <a:r>
              <a:rPr lang="en-US" sz="2200" b="0" i="0" u="none" strike="noStrike" cap="none">
                <a:solidFill>
                  <a:schemeClr val="dk1"/>
                </a:solidFill>
                <a:latin typeface="Calibri"/>
                <a:ea typeface="Calibri"/>
                <a:cs typeface="Calibri"/>
                <a:sym typeface="Calibri"/>
              </a:rPr>
              <a:t>Responsible stewardship is essential</a:t>
            </a:r>
            <a:endParaRPr/>
          </a:p>
          <a:p>
            <a:pPr marL="742950" marR="0" lvl="1" indent="-285750" algn="l" rtl="0">
              <a:lnSpc>
                <a:spcPct val="110000"/>
              </a:lnSpc>
              <a:spcBef>
                <a:spcPts val="600"/>
              </a:spcBef>
              <a:spcAft>
                <a:spcPts val="0"/>
              </a:spcAft>
              <a:buClr>
                <a:srgbClr val="0070C0"/>
              </a:buClr>
              <a:buSzPts val="2200"/>
              <a:buFont typeface="Arial"/>
              <a:buChar char="–"/>
            </a:pPr>
            <a:r>
              <a:rPr lang="en-US" sz="2200" b="0" i="0" u="none" strike="noStrike" cap="none">
                <a:solidFill>
                  <a:schemeClr val="dk1"/>
                </a:solidFill>
                <a:latin typeface="Calibri"/>
                <a:ea typeface="Calibri"/>
                <a:cs typeface="Calibri"/>
                <a:sym typeface="Calibri"/>
              </a:rPr>
              <a:t>Effective consent is needed to facilitate data and biospecimen storage and sharing</a:t>
            </a:r>
            <a:endParaRPr/>
          </a:p>
        </p:txBody>
      </p:sp>
      <p:sp>
        <p:nvSpPr>
          <p:cNvPr id="420" name="Google Shape;420;g1625dafa4b0_2_1133"/>
          <p:cNvSpPr txBox="1"/>
          <p:nvPr/>
        </p:nvSpPr>
        <p:spPr>
          <a:xfrm>
            <a:off x="538725" y="2944036"/>
            <a:ext cx="7596000" cy="2900400"/>
          </a:xfrm>
          <a:prstGeom prst="rect">
            <a:avLst/>
          </a:prstGeom>
          <a:noFill/>
          <a:ln>
            <a:noFill/>
          </a:ln>
        </p:spPr>
        <p:txBody>
          <a:bodyPr spcFirstLastPara="1" wrap="square" lIns="91425" tIns="45700" rIns="91425" bIns="45700" anchor="t" anchorCtr="0">
            <a:normAutofit fontScale="85000" lnSpcReduction="20000"/>
          </a:bodyPr>
          <a:lstStyle/>
          <a:p>
            <a:pPr marL="346075" marR="0" lvl="0" indent="-205422" algn="l" rtl="0">
              <a:lnSpc>
                <a:spcPct val="110000"/>
              </a:lnSpc>
              <a:spcBef>
                <a:spcPts val="0"/>
              </a:spcBef>
              <a:spcAft>
                <a:spcPts val="0"/>
              </a:spcAft>
              <a:buClr>
                <a:srgbClr val="0070C0"/>
              </a:buClr>
              <a:buSzPct val="100000"/>
              <a:buFont typeface="Arial"/>
              <a:buChar char="•"/>
            </a:pPr>
            <a:r>
              <a:rPr lang="en-US" sz="2600" b="1" i="0">
                <a:solidFill>
                  <a:schemeClr val="dk1"/>
                </a:solidFill>
                <a:latin typeface="Calibri"/>
                <a:ea typeface="Calibri"/>
                <a:cs typeface="Calibri"/>
                <a:sym typeface="Calibri"/>
              </a:rPr>
              <a:t>Serves as a resource to:</a:t>
            </a:r>
            <a:endParaRPr sz="2600" b="0" i="0">
              <a:solidFill>
                <a:schemeClr val="dk1"/>
              </a:solidFill>
              <a:latin typeface="Calibri"/>
              <a:ea typeface="Calibri"/>
              <a:cs typeface="Calibri"/>
              <a:sym typeface="Calibri"/>
            </a:endParaRPr>
          </a:p>
          <a:p>
            <a:pPr marL="742950" marR="0" lvl="1" indent="-262890" algn="l" rtl="0">
              <a:lnSpc>
                <a:spcPct val="110000"/>
              </a:lnSpc>
              <a:spcBef>
                <a:spcPts val="600"/>
              </a:spcBef>
              <a:spcAft>
                <a:spcPts val="0"/>
              </a:spcAft>
              <a:buClr>
                <a:srgbClr val="0070C0"/>
              </a:buClr>
              <a:buSzPct val="100000"/>
              <a:buFont typeface="Arial"/>
              <a:buChar char="–"/>
            </a:pPr>
            <a:r>
              <a:rPr lang="en-US" sz="2400" b="0" i="0" u="none" strike="noStrike" cap="none">
                <a:solidFill>
                  <a:schemeClr val="dk1"/>
                </a:solidFill>
                <a:latin typeface="Calibri"/>
                <a:ea typeface="Calibri"/>
                <a:cs typeface="Calibri"/>
                <a:sym typeface="Calibri"/>
              </a:rPr>
              <a:t>Uphold individual autonomy, strengthen trust in research</a:t>
            </a:r>
            <a:endParaRPr/>
          </a:p>
          <a:p>
            <a:pPr marL="742950" marR="0" lvl="1" indent="-262890" algn="l" rtl="0">
              <a:lnSpc>
                <a:spcPct val="110000"/>
              </a:lnSpc>
              <a:spcBef>
                <a:spcPts val="600"/>
              </a:spcBef>
              <a:spcAft>
                <a:spcPts val="0"/>
              </a:spcAft>
              <a:buClr>
                <a:srgbClr val="0070C0"/>
              </a:buClr>
              <a:buSzPct val="100000"/>
              <a:buFont typeface="Arial"/>
              <a:buChar char="–"/>
            </a:pPr>
            <a:r>
              <a:rPr lang="en-US" sz="2400" b="0" i="0" u="none" strike="noStrike" cap="none">
                <a:solidFill>
                  <a:schemeClr val="dk1"/>
                </a:solidFill>
                <a:latin typeface="Calibri"/>
                <a:ea typeface="Calibri"/>
                <a:cs typeface="Calibri"/>
                <a:sym typeface="Calibri"/>
              </a:rPr>
              <a:t>Communicate clearly the potential risks, benefits</a:t>
            </a:r>
            <a:endParaRPr/>
          </a:p>
          <a:p>
            <a:pPr marL="346075" marR="0" lvl="0" indent="-205422" algn="l" rtl="0">
              <a:lnSpc>
                <a:spcPct val="110000"/>
              </a:lnSpc>
              <a:spcBef>
                <a:spcPts val="1200"/>
              </a:spcBef>
              <a:spcAft>
                <a:spcPts val="0"/>
              </a:spcAft>
              <a:buClr>
                <a:srgbClr val="0070C0"/>
              </a:buClr>
              <a:buSzPct val="100000"/>
              <a:buFont typeface="Arial"/>
              <a:buChar char="•"/>
            </a:pPr>
            <a:r>
              <a:rPr lang="en-US" sz="2600" b="1" i="0">
                <a:solidFill>
                  <a:schemeClr val="dk1"/>
                </a:solidFill>
                <a:latin typeface="Calibri"/>
                <a:ea typeface="Calibri"/>
                <a:cs typeface="Calibri"/>
                <a:sym typeface="Calibri"/>
              </a:rPr>
              <a:t>Revised based on community input</a:t>
            </a:r>
            <a:endParaRPr sz="2600" b="0" i="0">
              <a:solidFill>
                <a:schemeClr val="dk1"/>
              </a:solidFill>
              <a:latin typeface="Calibri"/>
              <a:ea typeface="Calibri"/>
              <a:cs typeface="Calibri"/>
              <a:sym typeface="Calibri"/>
            </a:endParaRPr>
          </a:p>
          <a:p>
            <a:pPr marL="742950" marR="0" lvl="1" indent="-262890" algn="l" rtl="0">
              <a:lnSpc>
                <a:spcPct val="110000"/>
              </a:lnSpc>
              <a:spcBef>
                <a:spcPts val="600"/>
              </a:spcBef>
              <a:spcAft>
                <a:spcPts val="0"/>
              </a:spcAft>
              <a:buClr>
                <a:srgbClr val="0070C0"/>
              </a:buClr>
              <a:buSzPct val="100000"/>
              <a:buFont typeface="Arial"/>
              <a:buChar char="–"/>
            </a:pPr>
            <a:r>
              <a:rPr lang="en-US" sz="2400" b="0" i="0" u="none" strike="noStrike" cap="none">
                <a:solidFill>
                  <a:schemeClr val="dk1"/>
                </a:solidFill>
                <a:latin typeface="Calibri"/>
                <a:ea typeface="Calibri"/>
                <a:cs typeface="Calibri"/>
                <a:sym typeface="Calibri"/>
              </a:rPr>
              <a:t>“Points to consider" for investigators, IRBs when modifying consent language</a:t>
            </a:r>
            <a:endParaRPr/>
          </a:p>
          <a:p>
            <a:pPr marL="742950" marR="0" lvl="1" indent="-262890" algn="l" rtl="0">
              <a:lnSpc>
                <a:spcPct val="110000"/>
              </a:lnSpc>
              <a:spcBef>
                <a:spcPts val="600"/>
              </a:spcBef>
              <a:spcAft>
                <a:spcPts val="0"/>
              </a:spcAft>
              <a:buClr>
                <a:srgbClr val="0070C0"/>
              </a:buClr>
              <a:buSzPct val="100000"/>
              <a:buFont typeface="Arial"/>
              <a:buChar char="–"/>
            </a:pPr>
            <a:r>
              <a:rPr lang="en-US" sz="2400" b="0" i="0" u="none" strike="noStrike" cap="none">
                <a:solidFill>
                  <a:schemeClr val="dk1"/>
                </a:solidFill>
                <a:latin typeface="Calibri"/>
                <a:ea typeface="Calibri"/>
                <a:cs typeface="Calibri"/>
                <a:sym typeface="Calibri"/>
              </a:rPr>
              <a:t>Sample consent language for data, biospecimen storage, sharing</a:t>
            </a:r>
            <a:endParaRPr/>
          </a:p>
          <a:p>
            <a:pPr marL="742950" marR="0" lvl="1" indent="-262890" algn="l" rtl="0">
              <a:lnSpc>
                <a:spcPct val="110000"/>
              </a:lnSpc>
              <a:spcBef>
                <a:spcPts val="600"/>
              </a:spcBef>
              <a:spcAft>
                <a:spcPts val="0"/>
              </a:spcAft>
              <a:buClr>
                <a:srgbClr val="0070C0"/>
              </a:buClr>
              <a:buSzPct val="100000"/>
              <a:buFont typeface="Arial"/>
              <a:buChar char="–"/>
            </a:pPr>
            <a:r>
              <a:rPr lang="en-US" sz="2400" b="0" i="0" u="none" strike="noStrike" cap="none">
                <a:solidFill>
                  <a:schemeClr val="dk1"/>
                </a:solidFill>
                <a:latin typeface="Calibri"/>
                <a:ea typeface="Calibri"/>
                <a:cs typeface="Calibri"/>
                <a:sym typeface="Calibri"/>
              </a:rPr>
              <a:t>Use is completely voluntary</a:t>
            </a:r>
            <a:endParaRPr/>
          </a:p>
        </p:txBody>
      </p:sp>
      <p:pic>
        <p:nvPicPr>
          <p:cNvPr id="421" name="Google Shape;421;g1625dafa4b0_2_1133" descr="Community Resources"/>
          <p:cNvPicPr preferRelativeResize="0"/>
          <p:nvPr/>
        </p:nvPicPr>
        <p:blipFill rotWithShape="1">
          <a:blip r:embed="rId3">
            <a:alphaModFix/>
          </a:blip>
          <a:srcRect l="3358" r="4373"/>
          <a:stretch/>
        </p:blipFill>
        <p:spPr>
          <a:xfrm>
            <a:off x="8746502" y="3622699"/>
            <a:ext cx="2667500" cy="1543050"/>
          </a:xfrm>
          <a:prstGeom prst="rect">
            <a:avLst/>
          </a:prstGeom>
          <a:noFill/>
          <a:ln>
            <a:noFill/>
          </a:ln>
        </p:spPr>
      </p:pic>
      <p:sp>
        <p:nvSpPr>
          <p:cNvPr id="422" name="Google Shape;422;g1625dafa4b0_2_1133"/>
          <p:cNvSpPr txBox="1"/>
          <p:nvPr/>
        </p:nvSpPr>
        <p:spPr>
          <a:xfrm>
            <a:off x="8394325" y="5275375"/>
            <a:ext cx="35541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latin typeface="Corbel"/>
                <a:ea typeface="Corbel"/>
                <a:cs typeface="Corbel"/>
                <a:sym typeface="Corbel"/>
              </a:rPr>
              <a:t>https://osp.od.nih.gov/wp-content/uploads/Informed-Consent-Resource-for-Secondary-Research-with-Data-and-Biospecimens.pdf</a:t>
            </a:r>
            <a:endParaRPr>
              <a:latin typeface="Corbel"/>
              <a:ea typeface="Corbel"/>
              <a:cs typeface="Corbel"/>
              <a:sym typeface="Corbe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2" name="Title 1">
            <a:extLst>
              <a:ext uri="{FF2B5EF4-FFF2-40B4-BE49-F238E27FC236}">
                <a16:creationId xmlns:a16="http://schemas.microsoft.com/office/drawing/2014/main" id="{91062D1E-B2C0-3C4F-9287-FC050CFEC921}"/>
              </a:ext>
            </a:extLst>
          </p:cNvPr>
          <p:cNvSpPr>
            <a:spLocks noGrp="1"/>
          </p:cNvSpPr>
          <p:nvPr>
            <p:ph type="title"/>
          </p:nvPr>
        </p:nvSpPr>
        <p:spPr>
          <a:xfrm>
            <a:off x="366613" y="208956"/>
            <a:ext cx="11360700" cy="1108500"/>
          </a:xfrm>
        </p:spPr>
        <p:txBody>
          <a:bodyPr/>
          <a:lstStyle/>
          <a:p>
            <a:r>
              <a:rPr lang="en-US" b="1" dirty="0">
                <a:solidFill>
                  <a:schemeClr val="dk2"/>
                </a:solidFill>
                <a:latin typeface="Roboto"/>
                <a:ea typeface="Roboto"/>
                <a:cs typeface="Roboto"/>
                <a:sym typeface="Roboto"/>
              </a:rPr>
              <a:t>Policy Specific Resources</a:t>
            </a:r>
            <a:br>
              <a:rPr lang="en-US" b="1" dirty="0">
                <a:solidFill>
                  <a:schemeClr val="dk2"/>
                </a:solidFill>
                <a:latin typeface="Roboto"/>
                <a:ea typeface="Roboto"/>
                <a:cs typeface="Roboto"/>
                <a:sym typeface="Roboto"/>
              </a:rPr>
            </a:br>
            <a:endParaRPr lang="en-US" dirty="0"/>
          </a:p>
        </p:txBody>
      </p:sp>
      <p:sp>
        <p:nvSpPr>
          <p:cNvPr id="427" name="Google Shape;427;g1625dafa4b0_2_555"/>
          <p:cNvSpPr txBox="1">
            <a:spLocks noGrp="1"/>
          </p:cNvSpPr>
          <p:nvPr>
            <p:ph type="body" idx="1"/>
          </p:nvPr>
        </p:nvSpPr>
        <p:spPr>
          <a:xfrm>
            <a:off x="415600" y="772403"/>
            <a:ext cx="5647500" cy="4765200"/>
          </a:xfrm>
          <a:prstGeom prst="rect">
            <a:avLst/>
          </a:prstGeom>
          <a:noFill/>
          <a:ln>
            <a:noFill/>
          </a:ln>
        </p:spPr>
        <p:txBody>
          <a:bodyPr spcFirstLastPara="1" wrap="square" lIns="121900" tIns="121900" rIns="121900" bIns="121900" anchor="t" anchorCtr="0">
            <a:noAutofit/>
          </a:bodyPr>
          <a:lstStyle/>
          <a:p>
            <a:pPr marL="381000" lvl="0" indent="-361950" algn="l" rtl="0">
              <a:lnSpc>
                <a:spcPct val="115000"/>
              </a:lnSpc>
              <a:spcBef>
                <a:spcPts val="0"/>
              </a:spcBef>
              <a:spcAft>
                <a:spcPts val="0"/>
              </a:spcAft>
              <a:buSzPts val="2100"/>
              <a:buFont typeface="Open Sans"/>
              <a:buChar char="●"/>
            </a:pPr>
            <a:r>
              <a:rPr lang="en-US" u="sng" dirty="0">
                <a:solidFill>
                  <a:schemeClr val="hlink"/>
                </a:solidFill>
                <a:latin typeface="Open Sans"/>
                <a:ea typeface="Open Sans"/>
                <a:cs typeface="Open Sans"/>
                <a:sym typeface="Open Sans"/>
                <a:hlinkClick r:id="rId3"/>
              </a:rPr>
              <a:t>NIH Data Sharing Policy</a:t>
            </a:r>
            <a:r>
              <a:rPr lang="en-US" dirty="0">
                <a:latin typeface="Open Sans"/>
                <a:ea typeface="Open Sans"/>
                <a:cs typeface="Open Sans"/>
                <a:sym typeface="Open Sans"/>
              </a:rPr>
              <a:t> </a:t>
            </a:r>
            <a:endParaRPr dirty="0">
              <a:latin typeface="Open Sans"/>
              <a:ea typeface="Open Sans"/>
              <a:cs typeface="Open Sans"/>
              <a:sym typeface="Open Sans"/>
            </a:endParaRPr>
          </a:p>
          <a:p>
            <a:pPr marL="1219200" lvl="1" indent="-425450" algn="l" rtl="0">
              <a:lnSpc>
                <a:spcPct val="115000"/>
              </a:lnSpc>
              <a:spcBef>
                <a:spcPts val="1300"/>
              </a:spcBef>
              <a:spcAft>
                <a:spcPts val="0"/>
              </a:spcAft>
              <a:buSzPts val="1900"/>
              <a:buFont typeface="Open Sans"/>
              <a:buChar char="–"/>
            </a:pPr>
            <a:r>
              <a:rPr lang="en-US" dirty="0">
                <a:latin typeface="Open Sans"/>
                <a:ea typeface="Open Sans"/>
                <a:cs typeface="Open Sans"/>
                <a:sym typeface="Open Sans"/>
              </a:rPr>
              <a:t>Includes guidance on the current and new policies</a:t>
            </a:r>
            <a:endParaRPr dirty="0">
              <a:latin typeface="Open Sans"/>
              <a:ea typeface="Open Sans"/>
              <a:cs typeface="Open Sans"/>
              <a:sym typeface="Open Sans"/>
            </a:endParaRPr>
          </a:p>
          <a:p>
            <a:pPr marL="381000" lvl="0" indent="-361950" algn="l" rtl="0">
              <a:lnSpc>
                <a:spcPct val="115000"/>
              </a:lnSpc>
              <a:spcBef>
                <a:spcPts val="1300"/>
              </a:spcBef>
              <a:spcAft>
                <a:spcPts val="0"/>
              </a:spcAft>
              <a:buSzPts val="2100"/>
              <a:buFont typeface="Open Sans"/>
              <a:buChar char="●"/>
            </a:pPr>
            <a:r>
              <a:rPr lang="en-US" u="sng" dirty="0">
                <a:solidFill>
                  <a:schemeClr val="hlink"/>
                </a:solidFill>
                <a:latin typeface="Open Sans"/>
                <a:ea typeface="Open Sans"/>
                <a:cs typeface="Open Sans"/>
                <a:sym typeface="Open Sans"/>
                <a:hlinkClick r:id="rId4"/>
              </a:rPr>
              <a:t>NIH Data Sharing Policy FAQs</a:t>
            </a:r>
            <a:endParaRPr dirty="0">
              <a:latin typeface="Open Sans"/>
              <a:ea typeface="Open Sans"/>
              <a:cs typeface="Open Sans"/>
              <a:sym typeface="Open Sans"/>
            </a:endParaRPr>
          </a:p>
          <a:p>
            <a:pPr marL="1219200" lvl="1" indent="-425450" algn="l" rtl="0">
              <a:lnSpc>
                <a:spcPct val="115000"/>
              </a:lnSpc>
              <a:spcBef>
                <a:spcPts val="1300"/>
              </a:spcBef>
              <a:spcAft>
                <a:spcPts val="0"/>
              </a:spcAft>
              <a:buSzPts val="1900"/>
              <a:buFont typeface="Open Sans"/>
              <a:buChar char="–"/>
            </a:pPr>
            <a:r>
              <a:rPr lang="en-US" dirty="0">
                <a:latin typeface="Open Sans"/>
                <a:ea typeface="Open Sans"/>
                <a:cs typeface="Open Sans"/>
                <a:sym typeface="Open Sans"/>
              </a:rPr>
              <a:t>Some answers to frequently asked questions about the 2023 policy</a:t>
            </a:r>
            <a:endParaRPr dirty="0"/>
          </a:p>
          <a:p>
            <a:pPr marL="381000" lvl="0" indent="-361950" algn="l" rtl="0">
              <a:lnSpc>
                <a:spcPct val="115000"/>
              </a:lnSpc>
              <a:spcBef>
                <a:spcPts val="1300"/>
              </a:spcBef>
              <a:spcAft>
                <a:spcPts val="0"/>
              </a:spcAft>
              <a:buSzPts val="2100"/>
              <a:buFont typeface="Open Sans"/>
              <a:buChar char="●"/>
            </a:pPr>
            <a:r>
              <a:rPr lang="en-US" u="sng" dirty="0">
                <a:solidFill>
                  <a:schemeClr val="hlink"/>
                </a:solidFill>
                <a:latin typeface="Open Sans"/>
                <a:ea typeface="Open Sans"/>
                <a:cs typeface="Open Sans"/>
                <a:sym typeface="Open Sans"/>
                <a:hlinkClick r:id="rId5"/>
              </a:rPr>
              <a:t>NIH Data Sharing Resources</a:t>
            </a:r>
            <a:endParaRPr dirty="0"/>
          </a:p>
          <a:p>
            <a:pPr marL="381000" lvl="0" indent="-361950" algn="l" rtl="0">
              <a:lnSpc>
                <a:spcPct val="115000"/>
              </a:lnSpc>
              <a:spcBef>
                <a:spcPts val="1300"/>
              </a:spcBef>
              <a:spcAft>
                <a:spcPts val="0"/>
              </a:spcAft>
              <a:buSzPts val="2100"/>
              <a:buFont typeface="Open Sans"/>
              <a:buChar char="●"/>
            </a:pPr>
            <a:r>
              <a:rPr lang="en-US" u="sng" dirty="0">
                <a:solidFill>
                  <a:schemeClr val="hlink"/>
                </a:solidFill>
                <a:latin typeface="Open Sans"/>
                <a:ea typeface="Open Sans"/>
                <a:cs typeface="Open Sans"/>
                <a:sym typeface="Open Sans"/>
                <a:hlinkClick r:id="rId6"/>
              </a:rPr>
              <a:t>List of Domain-Specific Repositories</a:t>
            </a:r>
            <a:endParaRPr dirty="0">
              <a:latin typeface="Open Sans"/>
              <a:ea typeface="Open Sans"/>
              <a:cs typeface="Open Sans"/>
              <a:sym typeface="Open Sans"/>
            </a:endParaRPr>
          </a:p>
          <a:p>
            <a:pPr marL="381000" lvl="0" indent="-361950" algn="l" rtl="0">
              <a:lnSpc>
                <a:spcPct val="115000"/>
              </a:lnSpc>
              <a:spcBef>
                <a:spcPts val="1300"/>
              </a:spcBef>
              <a:spcAft>
                <a:spcPts val="0"/>
              </a:spcAft>
              <a:buSzPts val="2100"/>
              <a:buFont typeface="Open Sans"/>
              <a:buChar char="●"/>
            </a:pPr>
            <a:r>
              <a:rPr lang="en-US" u="sng" dirty="0">
                <a:solidFill>
                  <a:schemeClr val="hlink"/>
                </a:solidFill>
                <a:latin typeface="Open Sans"/>
                <a:ea typeface="Open Sans"/>
                <a:cs typeface="Open Sans"/>
                <a:sym typeface="Open Sans"/>
                <a:hlinkClick r:id="rId7"/>
              </a:rPr>
              <a:t>List of Generalist Repositories</a:t>
            </a:r>
            <a:endParaRPr dirty="0"/>
          </a:p>
          <a:p>
            <a:pPr marL="381000" lvl="0" indent="-361950" algn="l" rtl="0">
              <a:lnSpc>
                <a:spcPct val="115000"/>
              </a:lnSpc>
              <a:spcBef>
                <a:spcPts val="1300"/>
              </a:spcBef>
              <a:spcAft>
                <a:spcPts val="1300"/>
              </a:spcAft>
              <a:buSzPts val="2100"/>
              <a:buFont typeface="Open Sans"/>
              <a:buChar char="●"/>
            </a:pPr>
            <a:r>
              <a:rPr lang="en-US" u="sng" dirty="0">
                <a:solidFill>
                  <a:schemeClr val="hlink"/>
                </a:solidFill>
                <a:latin typeface="Open Sans"/>
                <a:ea typeface="Open Sans"/>
                <a:cs typeface="Open Sans"/>
                <a:sym typeface="Open Sans"/>
                <a:hlinkClick r:id="rId8"/>
              </a:rPr>
              <a:t>DMPTool</a:t>
            </a:r>
            <a:endParaRPr dirty="0">
              <a:latin typeface="Open Sans"/>
              <a:ea typeface="Open Sans"/>
              <a:cs typeface="Open Sans"/>
              <a:sym typeface="Open Sans"/>
            </a:endParaRPr>
          </a:p>
        </p:txBody>
      </p:sp>
      <p:sp>
        <p:nvSpPr>
          <p:cNvPr id="429" name="Google Shape;429;g1625dafa4b0_2_555"/>
          <p:cNvSpPr txBox="1">
            <a:spLocks noGrp="1"/>
          </p:cNvSpPr>
          <p:nvPr>
            <p:ph type="sldNum" idx="2"/>
          </p:nvPr>
        </p:nvSpPr>
        <p:spPr>
          <a:xfrm>
            <a:off x="812800" y="8610268"/>
            <a:ext cx="452700" cy="169200"/>
          </a:xfrm>
          <a:prstGeom prst="rect">
            <a:avLst/>
          </a:prstGeom>
          <a:noFill/>
          <a:ln>
            <a:noFill/>
          </a:ln>
        </p:spPr>
        <p:txBody>
          <a:bodyPr spcFirstLastPara="1" wrap="square" lIns="0" tIns="0" rIns="0" bIns="0" anchor="ctr" anchorCtr="0">
            <a:spAutoFit/>
          </a:bodyPr>
          <a:lstStyle/>
          <a:p>
            <a:pPr marL="0" lvl="0" indent="0" algn="l" rtl="0">
              <a:spcBef>
                <a:spcPts val="0"/>
              </a:spcBef>
              <a:spcAft>
                <a:spcPts val="0"/>
              </a:spcAft>
              <a:buNone/>
            </a:pPr>
            <a:fld id="{00000000-1234-1234-1234-123412341234}" type="slidenum">
              <a:rPr lang="en-US"/>
              <a:t>41</a:t>
            </a:fld>
            <a:endParaRPr/>
          </a:p>
        </p:txBody>
      </p:sp>
      <p:sp>
        <p:nvSpPr>
          <p:cNvPr id="430" name="Google Shape;430;g1625dafa4b0_2_555"/>
          <p:cNvSpPr txBox="1"/>
          <p:nvPr/>
        </p:nvSpPr>
        <p:spPr>
          <a:xfrm>
            <a:off x="5875867" y="563403"/>
            <a:ext cx="5900400" cy="5249100"/>
          </a:xfrm>
          <a:prstGeom prst="rect">
            <a:avLst/>
          </a:prstGeom>
          <a:noFill/>
          <a:ln>
            <a:noFill/>
          </a:ln>
        </p:spPr>
        <p:txBody>
          <a:bodyPr spcFirstLastPara="1" wrap="square" lIns="121900" tIns="121900" rIns="121900" bIns="121900" anchor="t" anchorCtr="0">
            <a:spAutoFit/>
          </a:bodyPr>
          <a:lstStyle/>
          <a:p>
            <a:pPr marL="381000" marR="0" lvl="0" indent="-374650" algn="l" rtl="0">
              <a:lnSpc>
                <a:spcPct val="115000"/>
              </a:lnSpc>
              <a:spcBef>
                <a:spcPts val="0"/>
              </a:spcBef>
              <a:spcAft>
                <a:spcPts val="0"/>
              </a:spcAft>
              <a:buClr>
                <a:srgbClr val="333333"/>
              </a:buClr>
              <a:buSzPts val="2100"/>
              <a:buFont typeface="Open Sans"/>
              <a:buChar char="●"/>
            </a:pPr>
            <a:r>
              <a:rPr lang="en-US" sz="2100" b="0" i="0" u="sng" strike="noStrike" cap="none">
                <a:solidFill>
                  <a:schemeClr val="hlink"/>
                </a:solidFill>
                <a:latin typeface="Open Sans"/>
                <a:ea typeface="Open Sans"/>
                <a:cs typeface="Open Sans"/>
                <a:sym typeface="Open Sans"/>
                <a:hlinkClick r:id="rId9"/>
              </a:rPr>
              <a:t>Registry of Research Data Repositories (RE3Data)</a:t>
            </a:r>
            <a:endParaRPr sz="2100" b="0" i="0" u="none" strike="noStrike" cap="none">
              <a:solidFill>
                <a:srgbClr val="333333"/>
              </a:solidFill>
              <a:latin typeface="Open Sans"/>
              <a:ea typeface="Open Sans"/>
              <a:cs typeface="Open Sans"/>
              <a:sym typeface="Open Sans"/>
            </a:endParaRPr>
          </a:p>
          <a:p>
            <a:pPr marL="1219200" marR="0" lvl="1" indent="-425450" algn="l" rtl="0">
              <a:lnSpc>
                <a:spcPct val="115000"/>
              </a:lnSpc>
              <a:spcBef>
                <a:spcPts val="1300"/>
              </a:spcBef>
              <a:spcAft>
                <a:spcPts val="0"/>
              </a:spcAft>
              <a:buClr>
                <a:srgbClr val="333333"/>
              </a:buClr>
              <a:buSzPts val="1900"/>
              <a:buFont typeface="Open Sans"/>
              <a:buChar char="–"/>
            </a:pPr>
            <a:r>
              <a:rPr lang="en-US" sz="1900" b="0" i="0" u="none" strike="noStrike" cap="none">
                <a:solidFill>
                  <a:srgbClr val="333333"/>
                </a:solidFill>
                <a:latin typeface="Open Sans"/>
                <a:ea typeface="Open Sans"/>
                <a:cs typeface="Open Sans"/>
                <a:sym typeface="Open Sans"/>
              </a:rPr>
              <a:t>An international directory of online data repositories</a:t>
            </a:r>
            <a:endParaRPr sz="1900" b="0" i="0" u="none" strike="noStrike" cap="none">
              <a:solidFill>
                <a:srgbClr val="333333"/>
              </a:solidFill>
              <a:latin typeface="Open Sans"/>
              <a:ea typeface="Open Sans"/>
              <a:cs typeface="Open Sans"/>
              <a:sym typeface="Open Sans"/>
            </a:endParaRPr>
          </a:p>
          <a:p>
            <a:pPr marL="609600" marR="0" lvl="0" indent="-438150" algn="l" rtl="0">
              <a:lnSpc>
                <a:spcPct val="115000"/>
              </a:lnSpc>
              <a:spcBef>
                <a:spcPts val="1300"/>
              </a:spcBef>
              <a:spcAft>
                <a:spcPts val="0"/>
              </a:spcAft>
              <a:buClr>
                <a:srgbClr val="333333"/>
              </a:buClr>
              <a:buSzPts val="2100"/>
              <a:buFont typeface="Open Sans"/>
              <a:buChar char="●"/>
            </a:pPr>
            <a:r>
              <a:rPr lang="en-US" sz="2100" b="0" i="0" u="sng" strike="noStrike" cap="none">
                <a:solidFill>
                  <a:schemeClr val="hlink"/>
                </a:solidFill>
                <a:latin typeface="Open Sans"/>
                <a:ea typeface="Open Sans"/>
                <a:cs typeface="Open Sans"/>
                <a:sym typeface="Open Sans"/>
                <a:hlinkClick r:id="rId10"/>
              </a:rPr>
              <a:t>FAIRSharing.org</a:t>
            </a:r>
            <a:endParaRPr sz="2100" b="0" i="0" u="none" strike="noStrike" cap="none">
              <a:solidFill>
                <a:srgbClr val="333333"/>
              </a:solidFill>
              <a:latin typeface="Open Sans"/>
              <a:ea typeface="Open Sans"/>
              <a:cs typeface="Open Sans"/>
              <a:sym typeface="Open Sans"/>
            </a:endParaRPr>
          </a:p>
          <a:p>
            <a:pPr marL="1219200" marR="0" lvl="1" indent="-425450" algn="l" rtl="0">
              <a:lnSpc>
                <a:spcPct val="115000"/>
              </a:lnSpc>
              <a:spcBef>
                <a:spcPts val="1300"/>
              </a:spcBef>
              <a:spcAft>
                <a:spcPts val="0"/>
              </a:spcAft>
              <a:buClr>
                <a:srgbClr val="333333"/>
              </a:buClr>
              <a:buSzPts val="1900"/>
              <a:buFont typeface="Open Sans"/>
              <a:buChar char="–"/>
            </a:pPr>
            <a:r>
              <a:rPr lang="en-US" sz="1900" b="0" i="0" u="none" strike="noStrike" cap="none">
                <a:solidFill>
                  <a:srgbClr val="333333"/>
                </a:solidFill>
                <a:latin typeface="Open Sans"/>
                <a:ea typeface="Open Sans"/>
                <a:cs typeface="Open Sans"/>
                <a:sym typeface="Open Sans"/>
              </a:rPr>
              <a:t>Includes information on repositories, data sharing policies, and data standards</a:t>
            </a:r>
            <a:endParaRPr sz="1900" b="0" i="0" u="none" strike="noStrike" cap="none">
              <a:solidFill>
                <a:srgbClr val="333333"/>
              </a:solidFill>
              <a:latin typeface="Open Sans"/>
              <a:ea typeface="Open Sans"/>
              <a:cs typeface="Open Sans"/>
              <a:sym typeface="Open Sans"/>
            </a:endParaRPr>
          </a:p>
          <a:p>
            <a:pPr marL="609600" marR="0" lvl="0" indent="-438150" algn="l" rtl="0">
              <a:lnSpc>
                <a:spcPct val="115000"/>
              </a:lnSpc>
              <a:spcBef>
                <a:spcPts val="1300"/>
              </a:spcBef>
              <a:spcAft>
                <a:spcPts val="0"/>
              </a:spcAft>
              <a:buClr>
                <a:srgbClr val="333333"/>
              </a:buClr>
              <a:buSzPts val="2100"/>
              <a:buFont typeface="Open Sans"/>
              <a:buChar char="●"/>
            </a:pPr>
            <a:r>
              <a:rPr lang="en-US" sz="2100" b="0" i="0" u="sng" strike="noStrike" cap="none">
                <a:solidFill>
                  <a:schemeClr val="hlink"/>
                </a:solidFill>
                <a:latin typeface="Open Sans"/>
                <a:ea typeface="Open Sans"/>
                <a:cs typeface="Open Sans"/>
                <a:sym typeface="Open Sans"/>
                <a:hlinkClick r:id="rId11"/>
              </a:rPr>
              <a:t>Forecasting Costs Related to Preserving Biomedical Data</a:t>
            </a:r>
            <a:endParaRPr sz="2100" b="0" i="0" u="sng" strike="noStrike" cap="none">
              <a:solidFill>
                <a:srgbClr val="333333"/>
              </a:solidFill>
              <a:latin typeface="Open Sans"/>
              <a:ea typeface="Open Sans"/>
              <a:cs typeface="Open Sans"/>
              <a:sym typeface="Open Sans"/>
            </a:endParaRPr>
          </a:p>
          <a:p>
            <a:pPr marL="1219200" marR="0" lvl="1" indent="-425450" algn="l" rtl="0">
              <a:lnSpc>
                <a:spcPct val="115000"/>
              </a:lnSpc>
              <a:spcBef>
                <a:spcPts val="1300"/>
              </a:spcBef>
              <a:spcAft>
                <a:spcPts val="1300"/>
              </a:spcAft>
              <a:buClr>
                <a:srgbClr val="333333"/>
              </a:buClr>
              <a:buSzPts val="1900"/>
              <a:buFont typeface="Open Sans"/>
              <a:buChar char="–"/>
            </a:pPr>
            <a:r>
              <a:rPr lang="en-US" sz="1900" b="0" i="0" u="none" strike="noStrike" cap="none">
                <a:solidFill>
                  <a:srgbClr val="333333"/>
                </a:solidFill>
                <a:latin typeface="Open Sans"/>
                <a:ea typeface="Open Sans"/>
                <a:cs typeface="Open Sans"/>
                <a:sym typeface="Open Sans"/>
              </a:rPr>
              <a:t>Provides guidance on costs related to preserving and sharing data  </a:t>
            </a:r>
            <a:endParaRPr sz="1900" b="0" i="0" u="none" strike="noStrike" cap="none">
              <a:solidFill>
                <a:srgbClr val="000000"/>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2" name="Title 1">
            <a:extLst>
              <a:ext uri="{FF2B5EF4-FFF2-40B4-BE49-F238E27FC236}">
                <a16:creationId xmlns:a16="http://schemas.microsoft.com/office/drawing/2014/main" id="{347E7764-AA13-034C-BA04-66F803EAD99F}"/>
              </a:ext>
            </a:extLst>
          </p:cNvPr>
          <p:cNvSpPr>
            <a:spLocks noGrp="1"/>
          </p:cNvSpPr>
          <p:nvPr>
            <p:ph type="title"/>
          </p:nvPr>
        </p:nvSpPr>
        <p:spPr>
          <a:xfrm>
            <a:off x="415600" y="192627"/>
            <a:ext cx="11360700" cy="1108500"/>
          </a:xfrm>
        </p:spPr>
        <p:txBody>
          <a:bodyPr/>
          <a:lstStyle/>
          <a:p>
            <a:r>
              <a:rPr lang="en-US" b="1" dirty="0">
                <a:solidFill>
                  <a:schemeClr val="dk2"/>
                </a:solidFill>
                <a:latin typeface="Roboto"/>
                <a:ea typeface="Roboto"/>
                <a:cs typeface="Roboto"/>
                <a:sym typeface="Roboto"/>
              </a:rPr>
              <a:t>NNLM Toolkit for the NIH Data Management and Sharing Policy</a:t>
            </a:r>
            <a:endParaRPr lang="en-US" dirty="0"/>
          </a:p>
        </p:txBody>
      </p:sp>
      <p:sp>
        <p:nvSpPr>
          <p:cNvPr id="438" name="Google Shape;438;g19efbddf2f8_0_6"/>
          <p:cNvSpPr txBox="1"/>
          <p:nvPr/>
        </p:nvSpPr>
        <p:spPr>
          <a:xfrm>
            <a:off x="378600" y="2109325"/>
            <a:ext cx="3115200" cy="2816700"/>
          </a:xfrm>
          <a:prstGeom prst="rect">
            <a:avLst/>
          </a:prstGeom>
          <a:noFill/>
          <a:ln>
            <a:noFill/>
          </a:ln>
        </p:spPr>
        <p:txBody>
          <a:bodyPr spcFirstLastPara="1" wrap="square" lIns="91425" tIns="91425" rIns="91425" bIns="91425" anchor="t" anchorCtr="0">
            <a:spAutoFit/>
          </a:bodyPr>
          <a:lstStyle/>
          <a:p>
            <a:pPr marL="457200" lvl="0" indent="-349250" algn="l" rtl="0">
              <a:spcBef>
                <a:spcPts val="0"/>
              </a:spcBef>
              <a:spcAft>
                <a:spcPts val="0"/>
              </a:spcAft>
              <a:buSzPts val="1900"/>
              <a:buFont typeface="Corbel"/>
              <a:buChar char="●"/>
            </a:pPr>
            <a:r>
              <a:rPr lang="en-US" sz="1900">
                <a:latin typeface="Corbel"/>
                <a:ea typeface="Corbel"/>
                <a:cs typeface="Corbel"/>
                <a:sym typeface="Corbel"/>
              </a:rPr>
              <a:t>About the policy </a:t>
            </a:r>
            <a:endParaRPr sz="1900">
              <a:latin typeface="Corbel"/>
              <a:ea typeface="Corbel"/>
              <a:cs typeface="Corbel"/>
              <a:sym typeface="Corbel"/>
            </a:endParaRPr>
          </a:p>
          <a:p>
            <a:pPr marL="457200" lvl="0" indent="-349250" algn="l" rtl="0">
              <a:spcBef>
                <a:spcPts val="0"/>
              </a:spcBef>
              <a:spcAft>
                <a:spcPts val="0"/>
              </a:spcAft>
              <a:buSzPts val="1900"/>
              <a:buFont typeface="Corbel"/>
              <a:buChar char="●"/>
            </a:pPr>
            <a:r>
              <a:rPr lang="en-US" sz="1900">
                <a:latin typeface="Corbel"/>
                <a:ea typeface="Corbel"/>
                <a:cs typeface="Corbel"/>
                <a:sym typeface="Corbel"/>
              </a:rPr>
              <a:t>Resources for writing a DMS Plan</a:t>
            </a:r>
            <a:endParaRPr sz="1900">
              <a:latin typeface="Corbel"/>
              <a:ea typeface="Corbel"/>
              <a:cs typeface="Corbel"/>
              <a:sym typeface="Corbel"/>
            </a:endParaRPr>
          </a:p>
          <a:p>
            <a:pPr marL="457200" lvl="0" indent="-349250" algn="l" rtl="0">
              <a:spcBef>
                <a:spcPts val="0"/>
              </a:spcBef>
              <a:spcAft>
                <a:spcPts val="0"/>
              </a:spcAft>
              <a:buSzPts val="1900"/>
              <a:buFont typeface="Corbel"/>
              <a:buChar char="●"/>
            </a:pPr>
            <a:r>
              <a:rPr lang="en-US" sz="1900">
                <a:latin typeface="Corbel"/>
                <a:ea typeface="Corbel"/>
                <a:cs typeface="Corbel"/>
                <a:sym typeface="Corbel"/>
              </a:rPr>
              <a:t>Templates and sample plans</a:t>
            </a:r>
            <a:endParaRPr sz="1900">
              <a:latin typeface="Corbel"/>
              <a:ea typeface="Corbel"/>
              <a:cs typeface="Corbel"/>
              <a:sym typeface="Corbel"/>
            </a:endParaRPr>
          </a:p>
          <a:p>
            <a:pPr marL="457200" lvl="0" indent="-349250" algn="l" rtl="0">
              <a:spcBef>
                <a:spcPts val="0"/>
              </a:spcBef>
              <a:spcAft>
                <a:spcPts val="0"/>
              </a:spcAft>
              <a:buSzPts val="1900"/>
              <a:buFont typeface="Corbel"/>
              <a:buChar char="●"/>
            </a:pPr>
            <a:r>
              <a:rPr lang="en-US" sz="1900">
                <a:latin typeface="Corbel"/>
                <a:ea typeface="Corbel"/>
                <a:cs typeface="Corbel"/>
                <a:sym typeface="Corbel"/>
              </a:rPr>
              <a:t>Repository lists </a:t>
            </a:r>
            <a:endParaRPr sz="1900">
              <a:latin typeface="Corbel"/>
              <a:ea typeface="Corbel"/>
              <a:cs typeface="Corbel"/>
              <a:sym typeface="Corbel"/>
            </a:endParaRPr>
          </a:p>
          <a:p>
            <a:pPr marL="457200" lvl="0" indent="-349250" algn="l" rtl="0">
              <a:spcBef>
                <a:spcPts val="0"/>
              </a:spcBef>
              <a:spcAft>
                <a:spcPts val="0"/>
              </a:spcAft>
              <a:buSzPts val="1900"/>
              <a:buFont typeface="Corbel"/>
              <a:buChar char="●"/>
            </a:pPr>
            <a:r>
              <a:rPr lang="en-US" sz="1900">
                <a:latin typeface="Corbel"/>
                <a:ea typeface="Corbel"/>
                <a:cs typeface="Corbel"/>
                <a:sym typeface="Corbel"/>
              </a:rPr>
              <a:t>Resources for cost</a:t>
            </a:r>
            <a:endParaRPr sz="1900">
              <a:latin typeface="Corbel"/>
              <a:ea typeface="Corbel"/>
              <a:cs typeface="Corbel"/>
              <a:sym typeface="Corbel"/>
            </a:endParaRPr>
          </a:p>
          <a:p>
            <a:pPr marL="457200" lvl="0" indent="-349250" algn="l" rtl="0">
              <a:spcBef>
                <a:spcPts val="0"/>
              </a:spcBef>
              <a:spcAft>
                <a:spcPts val="0"/>
              </a:spcAft>
              <a:buSzPts val="1900"/>
              <a:buFont typeface="Corbel"/>
              <a:buChar char="●"/>
            </a:pPr>
            <a:r>
              <a:rPr lang="en-US" sz="1900">
                <a:latin typeface="Corbel"/>
                <a:ea typeface="Corbel"/>
                <a:cs typeface="Corbel"/>
                <a:sym typeface="Corbel"/>
              </a:rPr>
              <a:t>Classes (on demand)</a:t>
            </a:r>
            <a:endParaRPr sz="1900">
              <a:latin typeface="Corbel"/>
              <a:ea typeface="Corbel"/>
              <a:cs typeface="Corbel"/>
              <a:sym typeface="Corbel"/>
            </a:endParaRPr>
          </a:p>
          <a:p>
            <a:pPr marL="457200" lvl="0" indent="-349250" algn="l" rtl="0">
              <a:spcBef>
                <a:spcPts val="0"/>
              </a:spcBef>
              <a:spcAft>
                <a:spcPts val="0"/>
              </a:spcAft>
              <a:buSzPts val="1900"/>
              <a:buFont typeface="Corbel"/>
              <a:buChar char="●"/>
            </a:pPr>
            <a:r>
              <a:rPr lang="en-US" sz="1900">
                <a:latin typeface="Corbel"/>
                <a:ea typeface="Corbel"/>
                <a:cs typeface="Corbel"/>
                <a:sym typeface="Corbel"/>
              </a:rPr>
              <a:t>Glossaries</a:t>
            </a:r>
            <a:endParaRPr sz="1900">
              <a:latin typeface="Corbel"/>
              <a:ea typeface="Corbel"/>
              <a:cs typeface="Corbel"/>
              <a:sym typeface="Corbel"/>
            </a:endParaRPr>
          </a:p>
        </p:txBody>
      </p:sp>
      <p:sp>
        <p:nvSpPr>
          <p:cNvPr id="439" name="Google Shape;439;g19efbddf2f8_0_6"/>
          <p:cNvSpPr txBox="1"/>
          <p:nvPr/>
        </p:nvSpPr>
        <p:spPr>
          <a:xfrm>
            <a:off x="335325" y="5170550"/>
            <a:ext cx="29097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u="sng">
                <a:solidFill>
                  <a:schemeClr val="hlink"/>
                </a:solidFill>
                <a:latin typeface="Corbel"/>
                <a:ea typeface="Corbel"/>
                <a:cs typeface="Corbel"/>
                <a:sym typeface="Corbel"/>
                <a:hlinkClick r:id="rId3"/>
              </a:rPr>
              <a:t>https://www.nnlm.gov/guides/nnlm-toolkit-nih-data-management-and-sharing-policy</a:t>
            </a:r>
            <a:endParaRPr>
              <a:latin typeface="Corbel"/>
              <a:ea typeface="Corbel"/>
              <a:cs typeface="Corbel"/>
              <a:sym typeface="Corbel"/>
            </a:endParaRPr>
          </a:p>
        </p:txBody>
      </p:sp>
      <p:sp>
        <p:nvSpPr>
          <p:cNvPr id="436" name="Google Shape;436;g19efbddf2f8_0_6"/>
          <p:cNvSpPr txBox="1">
            <a:spLocks noGrp="1"/>
          </p:cNvSpPr>
          <p:nvPr>
            <p:ph type="sldNum" idx="2"/>
          </p:nvPr>
        </p:nvSpPr>
        <p:spPr>
          <a:xfrm>
            <a:off x="812800" y="8610268"/>
            <a:ext cx="452700" cy="169200"/>
          </a:xfrm>
          <a:prstGeom prst="rect">
            <a:avLst/>
          </a:prstGeom>
          <a:noFill/>
          <a:ln>
            <a:noFill/>
          </a:ln>
        </p:spPr>
        <p:txBody>
          <a:bodyPr spcFirstLastPara="1" wrap="square" lIns="0" tIns="0" rIns="0" bIns="0" anchor="ctr" anchorCtr="0">
            <a:spAutoFit/>
          </a:bodyPr>
          <a:lstStyle/>
          <a:p>
            <a:pPr marL="0" lvl="0" indent="0" algn="l" rtl="0">
              <a:spcBef>
                <a:spcPts val="0"/>
              </a:spcBef>
              <a:spcAft>
                <a:spcPts val="0"/>
              </a:spcAft>
              <a:buNone/>
            </a:pPr>
            <a:fld id="{00000000-1234-1234-1234-123412341234}" type="slidenum">
              <a:rPr lang="en-US"/>
              <a:t>42</a:t>
            </a:fld>
            <a:endParaRPr/>
          </a:p>
        </p:txBody>
      </p:sp>
      <p:pic>
        <p:nvPicPr>
          <p:cNvPr id="437" name="Google Shape;437;g19efbddf2f8_0_6" descr="Screenshot of the NNLM Toolkit for the NIH Data Management and Sharing Policy, showing links for things such as a Policy Readiness Checklist for Librarians and a Genomic Data Sharing Policy."/>
          <p:cNvPicPr preferRelativeResize="0"/>
          <p:nvPr/>
        </p:nvPicPr>
        <p:blipFill rotWithShape="1">
          <a:blip r:embed="rId4">
            <a:alphaModFix/>
          </a:blip>
          <a:srcRect t="3818"/>
          <a:stretch/>
        </p:blipFill>
        <p:spPr>
          <a:xfrm>
            <a:off x="3646300" y="1330500"/>
            <a:ext cx="7855150" cy="4574651"/>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g1625dafa4b0_2_20"/>
          <p:cNvSpPr txBox="1">
            <a:spLocks noGrp="1"/>
          </p:cNvSpPr>
          <p:nvPr>
            <p:ph type="title"/>
          </p:nvPr>
        </p:nvSpPr>
        <p:spPr>
          <a:xfrm>
            <a:off x="1106424" y="1173575"/>
            <a:ext cx="9966900" cy="2926200"/>
          </a:xfrm>
          <a:prstGeom prst="rect">
            <a:avLst/>
          </a:prstGeom>
          <a:noFill/>
          <a:ln>
            <a:noFill/>
          </a:ln>
        </p:spPr>
        <p:txBody>
          <a:bodyPr spcFirstLastPara="1" wrap="square" lIns="91425" tIns="45700" rIns="91425" bIns="45700" anchor="b" anchorCtr="0">
            <a:noAutofit/>
          </a:bodyPr>
          <a:lstStyle/>
          <a:p>
            <a:pPr marL="0" lvl="0" indent="0" algn="ctr" rtl="0">
              <a:lnSpc>
                <a:spcPct val="85000"/>
              </a:lnSpc>
              <a:spcBef>
                <a:spcPts val="0"/>
              </a:spcBef>
              <a:spcAft>
                <a:spcPts val="0"/>
              </a:spcAft>
              <a:buSzPts val="7200"/>
              <a:buNone/>
            </a:pPr>
            <a:r>
              <a:rPr lang="en-US"/>
              <a:t>Conclusions</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g19efbddf2f8_1_0"/>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Takeaways</a:t>
            </a:r>
            <a:endParaRPr/>
          </a:p>
        </p:txBody>
      </p:sp>
      <p:sp>
        <p:nvSpPr>
          <p:cNvPr id="452" name="Google Shape;452;g19efbddf2f8_1_0"/>
          <p:cNvSpPr txBox="1">
            <a:spLocks noGrp="1"/>
          </p:cNvSpPr>
          <p:nvPr>
            <p:ph type="body" idx="1"/>
          </p:nvPr>
        </p:nvSpPr>
        <p:spPr>
          <a:xfrm>
            <a:off x="1158300" y="1842500"/>
            <a:ext cx="9875400" cy="4023300"/>
          </a:xfrm>
          <a:prstGeom prst="rect">
            <a:avLst/>
          </a:prstGeom>
        </p:spPr>
        <p:txBody>
          <a:bodyPr spcFirstLastPara="1" wrap="square" lIns="91425" tIns="45700" rIns="91425" bIns="45700" anchor="t" anchorCtr="0">
            <a:noAutofit/>
          </a:bodyPr>
          <a:lstStyle/>
          <a:p>
            <a:pPr marL="457200" lvl="0" indent="-391160" algn="l" rtl="0">
              <a:spcBef>
                <a:spcPts val="1400"/>
              </a:spcBef>
              <a:spcAft>
                <a:spcPts val="0"/>
              </a:spcAft>
              <a:buSzPts val="2560"/>
              <a:buChar char="•"/>
            </a:pPr>
            <a:r>
              <a:rPr lang="en-US" sz="3000"/>
              <a:t>Recognize what’s in the policy and what’s not in the policy.</a:t>
            </a:r>
            <a:endParaRPr sz="3000"/>
          </a:p>
          <a:p>
            <a:pPr marL="457200" lvl="0" indent="-391160" algn="l" rtl="0">
              <a:spcBef>
                <a:spcPts val="0"/>
              </a:spcBef>
              <a:spcAft>
                <a:spcPts val="0"/>
              </a:spcAft>
              <a:buSzPts val="2560"/>
              <a:buChar char="•"/>
            </a:pPr>
            <a:r>
              <a:rPr lang="en-US" sz="3000"/>
              <a:t>Consider what you can do, but also be realistic and acknowledge limitations.</a:t>
            </a:r>
            <a:endParaRPr sz="3000"/>
          </a:p>
          <a:p>
            <a:pPr marL="457200" lvl="0" indent="-391160" algn="l" rtl="0">
              <a:spcBef>
                <a:spcPts val="0"/>
              </a:spcBef>
              <a:spcAft>
                <a:spcPts val="0"/>
              </a:spcAft>
              <a:buSzPts val="2560"/>
              <a:buChar char="•"/>
            </a:pPr>
            <a:r>
              <a:rPr lang="en-US" sz="3000"/>
              <a:t>Communicate with leadership and express your needs and limitations.</a:t>
            </a:r>
            <a:endParaRPr sz="3000"/>
          </a:p>
          <a:p>
            <a:pPr marL="457200" lvl="0" indent="-391160" algn="l" rtl="0">
              <a:spcBef>
                <a:spcPts val="0"/>
              </a:spcBef>
              <a:spcAft>
                <a:spcPts val="0"/>
              </a:spcAft>
              <a:buSzPts val="2560"/>
              <a:buChar char="•"/>
            </a:pPr>
            <a:r>
              <a:rPr lang="en-US" sz="3000"/>
              <a:t>Seek out existing resources wherever possible.</a:t>
            </a:r>
            <a:endParaRPr sz="3000"/>
          </a:p>
          <a:p>
            <a:pPr marL="457200" lvl="0" indent="-391160" algn="l" rtl="0">
              <a:spcBef>
                <a:spcPts val="0"/>
              </a:spcBef>
              <a:spcAft>
                <a:spcPts val="0"/>
              </a:spcAft>
              <a:buSzPts val="2560"/>
              <a:buChar char="•"/>
            </a:pPr>
            <a:r>
              <a:rPr lang="en-US" sz="3000"/>
              <a:t>Connect with others doing this work (at your institution and elsewhere!).</a:t>
            </a:r>
            <a:endParaRPr sz="300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g1625dafa4b0_2_1190"/>
          <p:cNvSpPr txBox="1">
            <a:spLocks noGrp="1"/>
          </p:cNvSpPr>
          <p:nvPr>
            <p:ph type="title"/>
          </p:nvPr>
        </p:nvSpPr>
        <p:spPr>
          <a:xfrm>
            <a:off x="1574074" y="38100"/>
            <a:ext cx="90438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3600"/>
              <a:buFont typeface="Calibri"/>
              <a:buNone/>
            </a:pPr>
            <a:r>
              <a:rPr lang="en-US" sz="3600"/>
              <a:t>Preparing for 2023—No Time like the Present</a:t>
            </a:r>
            <a:endParaRPr/>
          </a:p>
        </p:txBody>
      </p:sp>
      <p:sp>
        <p:nvSpPr>
          <p:cNvPr id="459" name="Google Shape;459;g1625dafa4b0_2_1190"/>
          <p:cNvSpPr txBox="1">
            <a:spLocks noGrp="1"/>
          </p:cNvSpPr>
          <p:nvPr>
            <p:ph type="body" idx="1"/>
          </p:nvPr>
        </p:nvSpPr>
        <p:spPr>
          <a:xfrm>
            <a:off x="535578" y="1181100"/>
            <a:ext cx="10672500" cy="4747200"/>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0"/>
              </a:spcBef>
              <a:spcAft>
                <a:spcPts val="0"/>
              </a:spcAft>
              <a:buClr>
                <a:schemeClr val="accent2"/>
              </a:buClr>
              <a:buSzPts val="3200"/>
              <a:buNone/>
            </a:pPr>
            <a:r>
              <a:rPr lang="en-US" sz="2100" b="1">
                <a:solidFill>
                  <a:schemeClr val="dk1"/>
                </a:solidFill>
              </a:rPr>
              <a:t>Steps you can take to begin preparing for the Policy: </a:t>
            </a:r>
            <a:endParaRPr sz="1900" b="1">
              <a:solidFill>
                <a:schemeClr val="dk1"/>
              </a:solidFill>
            </a:endParaRPr>
          </a:p>
          <a:p>
            <a:pPr marL="457200" lvl="0" indent="-450850" algn="l" rtl="0">
              <a:lnSpc>
                <a:spcPct val="120000"/>
              </a:lnSpc>
              <a:spcBef>
                <a:spcPts val="1600"/>
              </a:spcBef>
              <a:spcAft>
                <a:spcPts val="0"/>
              </a:spcAft>
              <a:buClr>
                <a:schemeClr val="accent2"/>
              </a:buClr>
              <a:buSzPts val="2700"/>
              <a:buChar char="•"/>
            </a:pPr>
            <a:r>
              <a:rPr lang="en-US" sz="2700">
                <a:solidFill>
                  <a:schemeClr val="dk1"/>
                </a:solidFill>
              </a:rPr>
              <a:t>Try </a:t>
            </a:r>
            <a:r>
              <a:rPr lang="en-US" sz="2700" b="1">
                <a:solidFill>
                  <a:schemeClr val="dk1"/>
                </a:solidFill>
              </a:rPr>
              <a:t>drafting a data management and sharing plan</a:t>
            </a:r>
            <a:r>
              <a:rPr lang="en-US" sz="2700">
                <a:solidFill>
                  <a:schemeClr val="dk1"/>
                </a:solidFill>
              </a:rPr>
              <a:t> for your work based on the recommended elements (</a:t>
            </a:r>
            <a:r>
              <a:rPr lang="en-US" sz="2700" u="sng">
                <a:solidFill>
                  <a:schemeClr val="hlink"/>
                </a:solidFill>
                <a:hlinkClick r:id="rId3"/>
              </a:rPr>
              <a:t>NOT-OD-21-014</a:t>
            </a:r>
            <a:r>
              <a:rPr lang="en-US" sz="2700">
                <a:solidFill>
                  <a:schemeClr val="dk1"/>
                </a:solidFill>
              </a:rPr>
              <a:t>)</a:t>
            </a:r>
            <a:endParaRPr sz="2100"/>
          </a:p>
          <a:p>
            <a:pPr marL="457200" lvl="0" indent="-450850" algn="l" rtl="0">
              <a:lnSpc>
                <a:spcPct val="120000"/>
              </a:lnSpc>
              <a:spcBef>
                <a:spcPts val="1600"/>
              </a:spcBef>
              <a:spcAft>
                <a:spcPts val="0"/>
              </a:spcAft>
              <a:buClr>
                <a:schemeClr val="accent2"/>
              </a:buClr>
              <a:buSzPts val="2700"/>
              <a:buChar char="•"/>
            </a:pPr>
            <a:r>
              <a:rPr lang="en-US" sz="2700" b="1">
                <a:solidFill>
                  <a:schemeClr val="dk1"/>
                </a:solidFill>
              </a:rPr>
              <a:t>Identify existing resources within your institution</a:t>
            </a:r>
            <a:r>
              <a:rPr lang="en-US" sz="2700">
                <a:solidFill>
                  <a:schemeClr val="dk1"/>
                </a:solidFill>
              </a:rPr>
              <a:t> that may be able to assist you, such as data librarians </a:t>
            </a:r>
            <a:endParaRPr sz="2100"/>
          </a:p>
          <a:p>
            <a:pPr marL="457200" lvl="0" indent="-450850" algn="l" rtl="0">
              <a:lnSpc>
                <a:spcPct val="120000"/>
              </a:lnSpc>
              <a:spcBef>
                <a:spcPts val="1600"/>
              </a:spcBef>
              <a:spcAft>
                <a:spcPts val="0"/>
              </a:spcAft>
              <a:buClr>
                <a:schemeClr val="accent2"/>
              </a:buClr>
              <a:buSzPts val="2700"/>
              <a:buChar char="•"/>
            </a:pPr>
            <a:r>
              <a:rPr lang="en-US" sz="2700" b="1">
                <a:solidFill>
                  <a:schemeClr val="dk1"/>
                </a:solidFill>
              </a:rPr>
              <a:t>Review your past data sharing practices</a:t>
            </a:r>
            <a:r>
              <a:rPr lang="en-US" sz="2700">
                <a:solidFill>
                  <a:schemeClr val="dk1"/>
                </a:solidFill>
              </a:rPr>
              <a:t> to meet other funder or publisher expectations and consider what you may need to update for the new Policy in the future </a:t>
            </a:r>
            <a:endParaRPr sz="210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2" name="Title 1">
            <a:extLst>
              <a:ext uri="{FF2B5EF4-FFF2-40B4-BE49-F238E27FC236}">
                <a16:creationId xmlns:a16="http://schemas.microsoft.com/office/drawing/2014/main" id="{5CAA8272-3C4F-144F-B228-F5DE7F22F161}"/>
              </a:ext>
            </a:extLst>
          </p:cNvPr>
          <p:cNvSpPr>
            <a:spLocks noGrp="1"/>
          </p:cNvSpPr>
          <p:nvPr>
            <p:ph type="title"/>
          </p:nvPr>
        </p:nvSpPr>
        <p:spPr/>
        <p:txBody>
          <a:bodyPr/>
          <a:lstStyle/>
          <a:p>
            <a:r>
              <a:rPr lang="en-US" dirty="0">
                <a:solidFill>
                  <a:srgbClr val="000000"/>
                </a:solidFill>
              </a:rPr>
              <a:t>Credit and Thanks to: </a:t>
            </a:r>
            <a:endParaRPr lang="en-US" dirty="0"/>
          </a:p>
        </p:txBody>
      </p:sp>
      <p:sp>
        <p:nvSpPr>
          <p:cNvPr id="466" name="Google Shape;466;g10ff65adf57_0_678"/>
          <p:cNvSpPr txBox="1"/>
          <p:nvPr/>
        </p:nvSpPr>
        <p:spPr>
          <a:xfrm>
            <a:off x="1143000" y="2057399"/>
            <a:ext cx="4755000" cy="4023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400"/>
              </a:spcBef>
              <a:spcAft>
                <a:spcPts val="0"/>
              </a:spcAft>
              <a:buNone/>
            </a:pPr>
            <a:r>
              <a:rPr lang="en-US" sz="2200">
                <a:solidFill>
                  <a:srgbClr val="000000"/>
                </a:solidFill>
                <a:latin typeface="Corbel"/>
                <a:ea typeface="Corbel"/>
                <a:cs typeface="Corbel"/>
                <a:sym typeface="Corbel"/>
              </a:rPr>
              <a:t>Genevieve Milliken</a:t>
            </a:r>
            <a:endParaRPr sz="2200">
              <a:solidFill>
                <a:srgbClr val="000000"/>
              </a:solidFill>
              <a:latin typeface="Corbel"/>
              <a:ea typeface="Corbel"/>
              <a:cs typeface="Corbel"/>
              <a:sym typeface="Corbel"/>
            </a:endParaRPr>
          </a:p>
          <a:p>
            <a:pPr marL="0" lvl="0" indent="0" algn="l" rtl="0">
              <a:lnSpc>
                <a:spcPct val="90000"/>
              </a:lnSpc>
              <a:spcBef>
                <a:spcPts val="1400"/>
              </a:spcBef>
              <a:spcAft>
                <a:spcPts val="0"/>
              </a:spcAft>
              <a:buNone/>
            </a:pPr>
            <a:r>
              <a:rPr lang="en-US" sz="2200">
                <a:latin typeface="Corbel"/>
                <a:ea typeface="Corbel"/>
                <a:cs typeface="Corbel"/>
                <a:sym typeface="Corbel"/>
              </a:rPr>
              <a:t>Justin de la Cruz</a:t>
            </a:r>
            <a:endParaRPr sz="2200">
              <a:latin typeface="Corbel"/>
              <a:ea typeface="Corbel"/>
              <a:cs typeface="Corbel"/>
              <a:sym typeface="Corbel"/>
            </a:endParaRPr>
          </a:p>
          <a:p>
            <a:pPr marL="0" lvl="0" indent="0" algn="l" rtl="0">
              <a:lnSpc>
                <a:spcPct val="90000"/>
              </a:lnSpc>
              <a:spcBef>
                <a:spcPts val="1400"/>
              </a:spcBef>
              <a:spcAft>
                <a:spcPts val="0"/>
              </a:spcAft>
              <a:buNone/>
            </a:pPr>
            <a:r>
              <a:rPr lang="en-US" sz="2200">
                <a:solidFill>
                  <a:srgbClr val="000000"/>
                </a:solidFill>
                <a:latin typeface="Corbel"/>
                <a:ea typeface="Corbel"/>
                <a:cs typeface="Corbel"/>
                <a:sym typeface="Corbel"/>
              </a:rPr>
              <a:t>Lisa Federer</a:t>
            </a:r>
            <a:endParaRPr sz="2200">
              <a:solidFill>
                <a:srgbClr val="000000"/>
              </a:solidFill>
              <a:latin typeface="Corbel"/>
              <a:ea typeface="Corbel"/>
              <a:cs typeface="Corbel"/>
              <a:sym typeface="Corbel"/>
            </a:endParaRPr>
          </a:p>
          <a:p>
            <a:pPr marL="0" lvl="0" indent="0" algn="l" rtl="0">
              <a:lnSpc>
                <a:spcPct val="90000"/>
              </a:lnSpc>
              <a:spcBef>
                <a:spcPts val="1400"/>
              </a:spcBef>
              <a:spcAft>
                <a:spcPts val="0"/>
              </a:spcAft>
              <a:buNone/>
            </a:pPr>
            <a:r>
              <a:rPr lang="en-US" sz="2200">
                <a:solidFill>
                  <a:srgbClr val="000000"/>
                </a:solidFill>
                <a:latin typeface="Corbel"/>
                <a:ea typeface="Corbel"/>
                <a:cs typeface="Corbel"/>
                <a:sym typeface="Corbel"/>
              </a:rPr>
              <a:t>Sara Samuels </a:t>
            </a:r>
            <a:endParaRPr sz="2200">
              <a:solidFill>
                <a:srgbClr val="000000"/>
              </a:solidFill>
              <a:latin typeface="Corbel"/>
              <a:ea typeface="Corbel"/>
              <a:cs typeface="Corbel"/>
              <a:sym typeface="Corbel"/>
            </a:endParaRPr>
          </a:p>
          <a:p>
            <a:pPr marL="0" lvl="0" indent="0" algn="l" rtl="0">
              <a:lnSpc>
                <a:spcPct val="90000"/>
              </a:lnSpc>
              <a:spcBef>
                <a:spcPts val="1400"/>
              </a:spcBef>
              <a:spcAft>
                <a:spcPts val="0"/>
              </a:spcAft>
              <a:buNone/>
            </a:pPr>
            <a:r>
              <a:rPr lang="en-US" sz="2200">
                <a:solidFill>
                  <a:srgbClr val="000000"/>
                </a:solidFill>
                <a:latin typeface="Corbel"/>
                <a:ea typeface="Corbel"/>
                <a:cs typeface="Corbel"/>
                <a:sym typeface="Corbel"/>
              </a:rPr>
              <a:t>Heather Coates</a:t>
            </a:r>
            <a:endParaRPr sz="2200">
              <a:solidFill>
                <a:srgbClr val="000000"/>
              </a:solidFill>
              <a:latin typeface="Corbel"/>
              <a:ea typeface="Corbel"/>
              <a:cs typeface="Corbel"/>
              <a:sym typeface="Corbel"/>
            </a:endParaRPr>
          </a:p>
          <a:p>
            <a:pPr marL="0" lvl="0" indent="0" algn="l" rtl="0">
              <a:lnSpc>
                <a:spcPct val="90000"/>
              </a:lnSpc>
              <a:spcBef>
                <a:spcPts val="1400"/>
              </a:spcBef>
              <a:spcAft>
                <a:spcPts val="0"/>
              </a:spcAft>
              <a:buNone/>
            </a:pPr>
            <a:r>
              <a:rPr lang="en-US" sz="2200">
                <a:solidFill>
                  <a:srgbClr val="000000"/>
                </a:solidFill>
                <a:latin typeface="Corbel"/>
                <a:ea typeface="Corbel"/>
                <a:cs typeface="Corbel"/>
                <a:sym typeface="Corbel"/>
              </a:rPr>
              <a:t>Nicole Contaxis </a:t>
            </a:r>
            <a:endParaRPr sz="2200">
              <a:solidFill>
                <a:srgbClr val="000000"/>
              </a:solidFill>
              <a:latin typeface="Corbel"/>
              <a:ea typeface="Corbel"/>
              <a:cs typeface="Corbel"/>
              <a:sym typeface="Corbel"/>
            </a:endParaRPr>
          </a:p>
          <a:p>
            <a:pPr marL="0" lvl="0" indent="0" algn="l" rtl="0">
              <a:lnSpc>
                <a:spcPct val="90000"/>
              </a:lnSpc>
              <a:spcBef>
                <a:spcPts val="1400"/>
              </a:spcBef>
              <a:spcAft>
                <a:spcPts val="0"/>
              </a:spcAft>
              <a:buNone/>
            </a:pPr>
            <a:r>
              <a:rPr lang="en-US" sz="2200">
                <a:solidFill>
                  <a:srgbClr val="000000"/>
                </a:solidFill>
                <a:latin typeface="Corbel"/>
                <a:ea typeface="Corbel"/>
                <a:cs typeface="Corbel"/>
                <a:sym typeface="Corbel"/>
              </a:rPr>
              <a:t>Nina Exner </a:t>
            </a:r>
            <a:endParaRPr sz="2200">
              <a:solidFill>
                <a:srgbClr val="000000"/>
              </a:solidFill>
              <a:latin typeface="Corbel"/>
              <a:ea typeface="Corbel"/>
              <a:cs typeface="Corbel"/>
              <a:sym typeface="Corbel"/>
            </a:endParaRPr>
          </a:p>
          <a:p>
            <a:pPr marL="0" lvl="0" indent="0" algn="l" rtl="0">
              <a:lnSpc>
                <a:spcPct val="90000"/>
              </a:lnSpc>
              <a:spcBef>
                <a:spcPts val="1400"/>
              </a:spcBef>
              <a:spcAft>
                <a:spcPts val="0"/>
              </a:spcAft>
              <a:buNone/>
            </a:pPr>
            <a:endParaRPr sz="2200">
              <a:solidFill>
                <a:srgbClr val="000000"/>
              </a:solidFill>
              <a:latin typeface="Corbel"/>
              <a:ea typeface="Corbel"/>
              <a:cs typeface="Corbel"/>
              <a:sym typeface="Corbel"/>
            </a:endParaRPr>
          </a:p>
          <a:p>
            <a:pPr marL="0" lvl="0" indent="0" algn="l" rtl="0">
              <a:lnSpc>
                <a:spcPct val="90000"/>
              </a:lnSpc>
              <a:spcBef>
                <a:spcPts val="1400"/>
              </a:spcBef>
              <a:spcAft>
                <a:spcPts val="0"/>
              </a:spcAft>
              <a:buNone/>
            </a:pPr>
            <a:endParaRPr sz="2200">
              <a:solidFill>
                <a:srgbClr val="000000"/>
              </a:solidFill>
              <a:latin typeface="Corbel"/>
              <a:ea typeface="Corbel"/>
              <a:cs typeface="Corbel"/>
              <a:sym typeface="Corbel"/>
            </a:endParaRPr>
          </a:p>
        </p:txBody>
      </p:sp>
      <p:sp>
        <p:nvSpPr>
          <p:cNvPr id="467" name="Google Shape;467;g10ff65adf57_0_678"/>
          <p:cNvSpPr txBox="1"/>
          <p:nvPr/>
        </p:nvSpPr>
        <p:spPr>
          <a:xfrm>
            <a:off x="6267612" y="2057400"/>
            <a:ext cx="4755000" cy="4023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400"/>
              </a:spcBef>
              <a:spcAft>
                <a:spcPts val="0"/>
              </a:spcAft>
              <a:buNone/>
            </a:pPr>
            <a:r>
              <a:rPr lang="en-US" sz="2200">
                <a:solidFill>
                  <a:srgbClr val="000000"/>
                </a:solidFill>
                <a:latin typeface="Corbel"/>
                <a:ea typeface="Corbel"/>
                <a:cs typeface="Corbel"/>
                <a:sym typeface="Corbel"/>
              </a:rPr>
              <a:t>Ariel Deardorff</a:t>
            </a:r>
            <a:endParaRPr sz="2200">
              <a:solidFill>
                <a:srgbClr val="000000"/>
              </a:solidFill>
              <a:latin typeface="Corbel"/>
              <a:ea typeface="Corbel"/>
              <a:cs typeface="Corbel"/>
              <a:sym typeface="Corbel"/>
            </a:endParaRPr>
          </a:p>
          <a:p>
            <a:pPr marL="0" lvl="0" indent="0" algn="l" rtl="0">
              <a:lnSpc>
                <a:spcPct val="90000"/>
              </a:lnSpc>
              <a:spcBef>
                <a:spcPts val="1400"/>
              </a:spcBef>
              <a:spcAft>
                <a:spcPts val="0"/>
              </a:spcAft>
              <a:buNone/>
            </a:pPr>
            <a:r>
              <a:rPr lang="en-US" sz="2200">
                <a:solidFill>
                  <a:srgbClr val="000000"/>
                </a:solidFill>
                <a:latin typeface="Corbel"/>
                <a:ea typeface="Corbel"/>
                <a:cs typeface="Corbel"/>
                <a:sym typeface="Corbel"/>
              </a:rPr>
              <a:t>Michelle Yee</a:t>
            </a:r>
            <a:endParaRPr sz="2200">
              <a:solidFill>
                <a:srgbClr val="000000"/>
              </a:solidFill>
              <a:latin typeface="Corbel"/>
              <a:ea typeface="Corbel"/>
              <a:cs typeface="Corbel"/>
              <a:sym typeface="Corbel"/>
            </a:endParaRPr>
          </a:p>
          <a:p>
            <a:pPr marL="0" lvl="0" indent="0" algn="l" rtl="0">
              <a:lnSpc>
                <a:spcPct val="90000"/>
              </a:lnSpc>
              <a:spcBef>
                <a:spcPts val="1400"/>
              </a:spcBef>
              <a:spcAft>
                <a:spcPts val="0"/>
              </a:spcAft>
              <a:buNone/>
            </a:pPr>
            <a:r>
              <a:rPr lang="en-US" sz="2200">
                <a:solidFill>
                  <a:srgbClr val="000000"/>
                </a:solidFill>
                <a:latin typeface="Corbel"/>
                <a:ea typeface="Corbel"/>
                <a:cs typeface="Corbel"/>
                <a:sym typeface="Corbel"/>
              </a:rPr>
              <a:t>Katie Pierce Farrier</a:t>
            </a:r>
            <a:endParaRPr sz="2200">
              <a:solidFill>
                <a:srgbClr val="000000"/>
              </a:solidFill>
              <a:latin typeface="Corbel"/>
              <a:ea typeface="Corbel"/>
              <a:cs typeface="Corbel"/>
              <a:sym typeface="Corbel"/>
            </a:endParaRPr>
          </a:p>
          <a:p>
            <a:pPr marL="0" lvl="0" indent="0" algn="l" rtl="0">
              <a:lnSpc>
                <a:spcPct val="90000"/>
              </a:lnSpc>
              <a:spcBef>
                <a:spcPts val="1400"/>
              </a:spcBef>
              <a:spcAft>
                <a:spcPts val="0"/>
              </a:spcAft>
              <a:buNone/>
            </a:pPr>
            <a:r>
              <a:rPr lang="en-US" sz="2200">
                <a:solidFill>
                  <a:srgbClr val="000000"/>
                </a:solidFill>
                <a:latin typeface="Corbel"/>
                <a:ea typeface="Corbel"/>
                <a:cs typeface="Corbel"/>
                <a:sym typeface="Corbel"/>
              </a:rPr>
              <a:t>Taunton Paine</a:t>
            </a:r>
            <a:endParaRPr sz="2200">
              <a:solidFill>
                <a:srgbClr val="000000"/>
              </a:solidFill>
              <a:latin typeface="Corbel"/>
              <a:ea typeface="Corbel"/>
              <a:cs typeface="Corbel"/>
              <a:sym typeface="Corbel"/>
            </a:endParaRPr>
          </a:p>
          <a:p>
            <a:pPr marL="0" lvl="0" indent="0" algn="l" rtl="0">
              <a:lnSpc>
                <a:spcPct val="90000"/>
              </a:lnSpc>
              <a:spcBef>
                <a:spcPts val="1400"/>
              </a:spcBef>
              <a:spcAft>
                <a:spcPts val="0"/>
              </a:spcAft>
              <a:buNone/>
            </a:pPr>
            <a:r>
              <a:rPr lang="en-US" sz="2200">
                <a:solidFill>
                  <a:srgbClr val="000000"/>
                </a:solidFill>
                <a:latin typeface="Corbel"/>
                <a:ea typeface="Corbel"/>
                <a:cs typeface="Corbel"/>
                <a:sym typeface="Corbel"/>
              </a:rPr>
              <a:t>Cindy Danielson</a:t>
            </a:r>
            <a:endParaRPr sz="2200">
              <a:solidFill>
                <a:srgbClr val="000000"/>
              </a:solidFill>
              <a:latin typeface="Corbel"/>
              <a:ea typeface="Corbel"/>
              <a:cs typeface="Corbel"/>
              <a:sym typeface="Corbel"/>
            </a:endParaRPr>
          </a:p>
          <a:p>
            <a:pPr marL="0" lvl="0" indent="0" algn="l" rtl="0">
              <a:lnSpc>
                <a:spcPct val="90000"/>
              </a:lnSpc>
              <a:spcBef>
                <a:spcPts val="1400"/>
              </a:spcBef>
              <a:spcAft>
                <a:spcPts val="0"/>
              </a:spcAft>
              <a:buNone/>
            </a:pPr>
            <a:r>
              <a:rPr lang="en-US" sz="2200">
                <a:solidFill>
                  <a:srgbClr val="000000"/>
                </a:solidFill>
                <a:latin typeface="Corbel"/>
                <a:ea typeface="Corbel"/>
                <a:cs typeface="Corbel"/>
                <a:sym typeface="Corbel"/>
              </a:rPr>
              <a:t>Ummea Urmi </a:t>
            </a:r>
            <a:endParaRPr sz="2200">
              <a:solidFill>
                <a:srgbClr val="000000"/>
              </a:solidFill>
              <a:latin typeface="Corbel"/>
              <a:ea typeface="Corbel"/>
              <a:cs typeface="Corbel"/>
              <a:sym typeface="Corbe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g194d58b00dc_5_320"/>
          <p:cNvSpPr txBox="1">
            <a:spLocks noGrp="1"/>
          </p:cNvSpPr>
          <p:nvPr>
            <p:ph type="title"/>
          </p:nvPr>
        </p:nvSpPr>
        <p:spPr>
          <a:xfrm>
            <a:off x="1106424" y="1173575"/>
            <a:ext cx="9966900" cy="29262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6200" dirty="0">
                <a:solidFill>
                  <a:schemeClr val="dk2"/>
                </a:solidFill>
              </a:rPr>
              <a:t>Thanks! Questions? </a:t>
            </a:r>
            <a:endParaRPr sz="6200" dirty="0">
              <a:solidFill>
                <a:schemeClr val="dk2"/>
              </a:solidFill>
            </a:endParaRPr>
          </a:p>
        </p:txBody>
      </p:sp>
      <p:sp>
        <p:nvSpPr>
          <p:cNvPr id="474" name="Google Shape;474;g194d58b00dc_5_320"/>
          <p:cNvSpPr txBox="1">
            <a:spLocks noGrp="1"/>
          </p:cNvSpPr>
          <p:nvPr>
            <p:ph type="body" idx="1"/>
          </p:nvPr>
        </p:nvSpPr>
        <p:spPr>
          <a:xfrm>
            <a:off x="1198153" y="3553170"/>
            <a:ext cx="8769000" cy="1363800"/>
          </a:xfrm>
          <a:prstGeom prst="rect">
            <a:avLst/>
          </a:prstGeom>
        </p:spPr>
        <p:txBody>
          <a:bodyPr spcFirstLastPara="1" wrap="square" lIns="91425" tIns="45700" rIns="91425" bIns="45700" anchor="t" anchorCtr="0">
            <a:noAutofit/>
          </a:bodyPr>
          <a:lstStyle/>
          <a:p>
            <a:pPr marL="0" lvl="0" indent="0" algn="l" rtl="0">
              <a:spcBef>
                <a:spcPts val="1400"/>
              </a:spcBef>
              <a:spcAft>
                <a:spcPts val="0"/>
              </a:spcAft>
              <a:buNone/>
            </a:pPr>
            <a:r>
              <a:rPr lang="en-US" sz="2425" b="1"/>
              <a:t>Contact the NCDS and keep connected</a:t>
            </a:r>
            <a:r>
              <a:rPr lang="en-US" sz="2425"/>
              <a:t>: </a:t>
            </a:r>
            <a:endParaRPr sz="2425"/>
          </a:p>
          <a:p>
            <a:pPr marL="457200" lvl="0" indent="-382645" algn="l" rtl="0">
              <a:lnSpc>
                <a:spcPct val="115000"/>
              </a:lnSpc>
              <a:spcBef>
                <a:spcPts val="1400"/>
              </a:spcBef>
              <a:spcAft>
                <a:spcPts val="0"/>
              </a:spcAft>
              <a:buSzPts val="2426"/>
              <a:buChar char="•"/>
            </a:pPr>
            <a:r>
              <a:rPr lang="en-US" sz="2425"/>
              <a:t>Email: nnlm-ncds@nyulangone.org</a:t>
            </a:r>
            <a:endParaRPr sz="2425"/>
          </a:p>
          <a:p>
            <a:pPr marL="457200" lvl="0" indent="-382645" algn="l" rtl="0">
              <a:lnSpc>
                <a:spcPct val="115000"/>
              </a:lnSpc>
              <a:spcBef>
                <a:spcPts val="0"/>
              </a:spcBef>
              <a:spcAft>
                <a:spcPts val="0"/>
              </a:spcAft>
              <a:buSzPts val="2426"/>
              <a:buChar char="•"/>
            </a:pPr>
            <a:r>
              <a:rPr lang="en-US" sz="2425"/>
              <a:t>Twitter: @nnlmncds </a:t>
            </a:r>
            <a:endParaRPr sz="2425"/>
          </a:p>
          <a:p>
            <a:pPr marL="457200" lvl="0" indent="-382645" algn="l" rtl="0">
              <a:lnSpc>
                <a:spcPct val="115000"/>
              </a:lnSpc>
              <a:spcBef>
                <a:spcPts val="0"/>
              </a:spcBef>
              <a:spcAft>
                <a:spcPts val="0"/>
              </a:spcAft>
              <a:buSzPts val="2426"/>
              <a:buChar char="•"/>
            </a:pPr>
            <a:r>
              <a:rPr lang="en-US" sz="2425"/>
              <a:t>Website: https://nnlm.gov/about/centers/ncds </a:t>
            </a:r>
            <a:endParaRPr sz="2425"/>
          </a:p>
          <a:p>
            <a:pPr marL="457200" lvl="0" indent="-382645" algn="l" rtl="0">
              <a:lnSpc>
                <a:spcPct val="115000"/>
              </a:lnSpc>
              <a:spcBef>
                <a:spcPts val="0"/>
              </a:spcBef>
              <a:spcAft>
                <a:spcPts val="0"/>
              </a:spcAft>
              <a:buSzPts val="2426"/>
              <a:buChar char="•"/>
            </a:pPr>
            <a:r>
              <a:rPr lang="en-US" sz="2425"/>
              <a:t>Blog &amp; Newsletter: https://news.nnlm.gov/ncds/</a:t>
            </a:r>
            <a:endParaRPr sz="2425"/>
          </a:p>
          <a:p>
            <a:pPr marL="0" lvl="0" indent="0" algn="l" rtl="0">
              <a:spcBef>
                <a:spcPts val="1400"/>
              </a:spcBef>
              <a:spcAft>
                <a:spcPts val="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g196fb087e88_0_1"/>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3600"/>
              <a:buFont typeface="Calibri"/>
              <a:buNone/>
            </a:pPr>
            <a:r>
              <a:rPr lang="en-US" sz="3600">
                <a:solidFill>
                  <a:schemeClr val="dk2"/>
                </a:solidFill>
                <a:latin typeface="Calibri"/>
                <a:ea typeface="Calibri"/>
                <a:cs typeface="Calibri"/>
                <a:sym typeface="Calibri"/>
              </a:rPr>
              <a:t>Major NIH Wide Data-Related Policies </a:t>
            </a:r>
            <a:endParaRPr>
              <a:solidFill>
                <a:schemeClr val="dk2"/>
              </a:solidFill>
            </a:endParaRPr>
          </a:p>
        </p:txBody>
      </p:sp>
      <p:graphicFrame>
        <p:nvGraphicFramePr>
          <p:cNvPr id="134" name="Google Shape;134;g196fb087e88_0_1"/>
          <p:cNvGraphicFramePr/>
          <p:nvPr/>
        </p:nvGraphicFramePr>
        <p:xfrm>
          <a:off x="766016" y="1813494"/>
          <a:ext cx="3000000" cy="3000000"/>
        </p:xfrm>
        <a:graphic>
          <a:graphicData uri="http://schemas.openxmlformats.org/drawingml/2006/table">
            <a:tbl>
              <a:tblPr firstRow="1" bandRow="1">
                <a:noFill/>
                <a:tableStyleId>{A879336C-4B95-4209-A30D-DD5956198462}</a:tableStyleId>
              </a:tblPr>
              <a:tblGrid>
                <a:gridCol w="1846650">
                  <a:extLst>
                    <a:ext uri="{9D8B030D-6E8A-4147-A177-3AD203B41FA5}">
                      <a16:colId xmlns:a16="http://schemas.microsoft.com/office/drawing/2014/main" val="20000"/>
                    </a:ext>
                  </a:extLst>
                </a:gridCol>
                <a:gridCol w="7571050">
                  <a:extLst>
                    <a:ext uri="{9D8B030D-6E8A-4147-A177-3AD203B41FA5}">
                      <a16:colId xmlns:a16="http://schemas.microsoft.com/office/drawing/2014/main" val="20001"/>
                    </a:ext>
                  </a:extLst>
                </a:gridCol>
                <a:gridCol w="1015625">
                  <a:extLst>
                    <a:ext uri="{9D8B030D-6E8A-4147-A177-3AD203B41FA5}">
                      <a16:colId xmlns:a16="http://schemas.microsoft.com/office/drawing/2014/main" val="20002"/>
                    </a:ext>
                  </a:extLst>
                </a:gridCol>
              </a:tblGrid>
              <a:tr h="446350">
                <a:tc>
                  <a:txBody>
                    <a:bodyPr/>
                    <a:lstStyle/>
                    <a:p>
                      <a:pPr marL="0" marR="0" lvl="0" indent="0" algn="l" rtl="0">
                        <a:spcBef>
                          <a:spcPts val="0"/>
                        </a:spcBef>
                        <a:spcAft>
                          <a:spcPts val="0"/>
                        </a:spcAft>
                        <a:buNone/>
                      </a:pPr>
                      <a:r>
                        <a:rPr lang="en-US" sz="2400" u="none" strike="noStrike" cap="none"/>
                        <a:t>Policy</a:t>
                      </a:r>
                      <a:endParaRPr sz="2400" i="1"/>
                    </a:p>
                  </a:txBody>
                  <a:tcPr marL="91450" marR="91450" marT="45725" marB="45725"/>
                </a:tc>
                <a:tc>
                  <a:txBody>
                    <a:bodyPr/>
                    <a:lstStyle/>
                    <a:p>
                      <a:pPr marL="0" marR="0" lvl="0" indent="0" algn="l" rtl="0">
                        <a:spcBef>
                          <a:spcPts val="0"/>
                        </a:spcBef>
                        <a:spcAft>
                          <a:spcPts val="0"/>
                        </a:spcAft>
                        <a:buNone/>
                      </a:pPr>
                      <a:r>
                        <a:rPr lang="en-US" sz="2400"/>
                        <a:t>Expectations</a:t>
                      </a:r>
                      <a:endParaRPr sz="2400" i="1"/>
                    </a:p>
                  </a:txBody>
                  <a:tcPr marL="91450" marR="91450" marT="45725" marB="45725"/>
                </a:tc>
                <a:tc>
                  <a:txBody>
                    <a:bodyPr/>
                    <a:lstStyle/>
                    <a:p>
                      <a:pPr marL="0" marR="0" lvl="0" indent="0" algn="l" rtl="0">
                        <a:spcBef>
                          <a:spcPts val="0"/>
                        </a:spcBef>
                        <a:spcAft>
                          <a:spcPts val="0"/>
                        </a:spcAft>
                        <a:buNone/>
                      </a:pPr>
                      <a:r>
                        <a:rPr lang="en-US" sz="2400"/>
                        <a:t>Year</a:t>
                      </a:r>
                      <a:endParaRPr sz="2400" i="1"/>
                    </a:p>
                  </a:txBody>
                  <a:tcPr marL="91450" marR="91450" marT="45725" marB="45725"/>
                </a:tc>
                <a:extLst>
                  <a:ext uri="{0D108BD9-81ED-4DB2-BD59-A6C34878D82A}">
                    <a16:rowId xmlns:a16="http://schemas.microsoft.com/office/drawing/2014/main" val="10000"/>
                  </a:ext>
                </a:extLst>
              </a:tr>
              <a:tr h="910950">
                <a:tc>
                  <a:txBody>
                    <a:bodyPr/>
                    <a:lstStyle/>
                    <a:p>
                      <a:pPr marL="0" marR="0" lvl="0" indent="0" algn="l" rtl="0">
                        <a:spcBef>
                          <a:spcPts val="0"/>
                        </a:spcBef>
                        <a:spcAft>
                          <a:spcPts val="0"/>
                        </a:spcAft>
                        <a:buNone/>
                      </a:pPr>
                      <a:r>
                        <a:rPr lang="en-US" sz="1800" b="1" u="none" strike="noStrike">
                          <a:solidFill>
                            <a:srgbClr val="000000"/>
                          </a:solidFill>
                        </a:rPr>
                        <a:t>NIH Data Sharing Policy</a:t>
                      </a:r>
                      <a:endParaRPr sz="1800" b="1">
                        <a:solidFill>
                          <a:srgbClr val="000000"/>
                        </a:solidFill>
                      </a:endParaRPr>
                    </a:p>
                  </a:txBody>
                  <a:tcPr marL="91450" marR="91450" marT="45725" marB="45725" anchor="ctr"/>
                </a:tc>
                <a:tc>
                  <a:txBody>
                    <a:bodyPr/>
                    <a:lstStyle/>
                    <a:p>
                      <a:pPr marL="0" marR="0" lvl="0" indent="0" algn="l" rtl="0">
                        <a:spcBef>
                          <a:spcPts val="0"/>
                        </a:spcBef>
                        <a:spcAft>
                          <a:spcPts val="0"/>
                        </a:spcAft>
                        <a:buNone/>
                      </a:pPr>
                      <a:r>
                        <a:rPr lang="en-US" sz="1800"/>
                        <a:t>Expects investigators seeking more than $500K in direct support in any given year to submit a data sharing plan with their application or to indicate why data sharing is not possible.</a:t>
                      </a:r>
                      <a:endParaRPr sz="1800"/>
                    </a:p>
                  </a:txBody>
                  <a:tcPr marL="91450" marR="91450" marT="45725" marB="45725" anchor="ctr"/>
                </a:tc>
                <a:tc>
                  <a:txBody>
                    <a:bodyPr/>
                    <a:lstStyle/>
                    <a:p>
                      <a:pPr marL="0" marR="0" lvl="0" indent="0" algn="l" rtl="0">
                        <a:spcBef>
                          <a:spcPts val="0"/>
                        </a:spcBef>
                        <a:spcAft>
                          <a:spcPts val="0"/>
                        </a:spcAft>
                        <a:buNone/>
                      </a:pPr>
                      <a:r>
                        <a:rPr lang="en-US" sz="1800"/>
                        <a:t>2003</a:t>
                      </a:r>
                      <a:endParaRPr sz="1800"/>
                    </a:p>
                  </a:txBody>
                  <a:tcPr marL="91450" marR="91450" marT="45725" marB="45725"/>
                </a:tc>
                <a:extLst>
                  <a:ext uri="{0D108BD9-81ED-4DB2-BD59-A6C34878D82A}">
                    <a16:rowId xmlns:a16="http://schemas.microsoft.com/office/drawing/2014/main" val="10001"/>
                  </a:ext>
                </a:extLst>
              </a:tr>
              <a:tr h="1553925">
                <a:tc>
                  <a:txBody>
                    <a:bodyPr/>
                    <a:lstStyle/>
                    <a:p>
                      <a:pPr marL="0" marR="0" lvl="0" indent="0" algn="l" rtl="0">
                        <a:spcBef>
                          <a:spcPts val="0"/>
                        </a:spcBef>
                        <a:spcAft>
                          <a:spcPts val="0"/>
                        </a:spcAft>
                        <a:buNone/>
                      </a:pPr>
                      <a:r>
                        <a:rPr lang="en-US" sz="1800" b="1" u="none" strike="noStrike">
                          <a:solidFill>
                            <a:srgbClr val="000000"/>
                          </a:solidFill>
                        </a:rPr>
                        <a:t>Genomic Data Sharing Policy</a:t>
                      </a:r>
                      <a:endParaRPr sz="1800" b="1">
                        <a:solidFill>
                          <a:srgbClr val="000000"/>
                        </a:solidFill>
                      </a:endParaRPr>
                    </a:p>
                  </a:txBody>
                  <a:tcPr marL="91450" marR="91450" marT="45725" marB="45725" anchor="ctr"/>
                </a:tc>
                <a:tc>
                  <a:txBody>
                    <a:bodyPr/>
                    <a:lstStyle/>
                    <a:p>
                      <a:pPr marL="0" marR="0" lvl="0" indent="0" algn="l" rtl="0">
                        <a:spcBef>
                          <a:spcPts val="0"/>
                        </a:spcBef>
                        <a:spcAft>
                          <a:spcPts val="0"/>
                        </a:spcAft>
                        <a:buNone/>
                      </a:pPr>
                      <a:r>
                        <a:rPr lang="en-US" sz="1800"/>
                        <a:t>Expects sharing of large-scale human and non-human genomic data from NIH-funded studies through a publicly available data repository. All studies with human genomic data should be registered in </a:t>
                      </a:r>
                      <a:r>
                        <a:rPr lang="en-US" sz="1800" u="sng" strike="noStrike">
                          <a:solidFill>
                            <a:srgbClr val="376FAA"/>
                          </a:solidFill>
                          <a:hlinkClick r:id="rId3">
                            <a:extLst>
                              <a:ext uri="{A12FA001-AC4F-418D-AE19-62706E023703}">
                                <ahyp:hlinkClr xmlns:ahyp="http://schemas.microsoft.com/office/drawing/2018/hyperlinkcolor" val="tx"/>
                              </a:ext>
                            </a:extLst>
                          </a:hlinkClick>
                        </a:rPr>
                        <a:t>dbGaP</a:t>
                      </a:r>
                      <a:r>
                        <a:rPr lang="en-US" sz="1800"/>
                        <a:t>, and the data should be submitted to an </a:t>
                      </a:r>
                      <a:r>
                        <a:rPr lang="en-US" sz="1800" u="sng" strike="noStrike">
                          <a:solidFill>
                            <a:srgbClr val="376FAA"/>
                          </a:solidFill>
                          <a:hlinkClick r:id="rId4">
                            <a:extLst>
                              <a:ext uri="{A12FA001-AC4F-418D-AE19-62706E023703}">
                                <ahyp:hlinkClr xmlns:ahyp="http://schemas.microsoft.com/office/drawing/2018/hyperlinkcolor" val="tx"/>
                              </a:ext>
                            </a:extLst>
                          </a:hlinkClick>
                        </a:rPr>
                        <a:t>NIH-designated data repository</a:t>
                      </a:r>
                      <a:r>
                        <a:rPr lang="en-US" sz="1800"/>
                        <a:t>.  Non-human data may be submitted to any widely used data repository.</a:t>
                      </a:r>
                      <a:endParaRPr sz="1800"/>
                    </a:p>
                  </a:txBody>
                  <a:tcPr marL="91450" marR="91450" marT="45725" marB="45725" anchor="ctr"/>
                </a:tc>
                <a:tc>
                  <a:txBody>
                    <a:bodyPr/>
                    <a:lstStyle/>
                    <a:p>
                      <a:pPr marL="0" marR="0" lvl="0" indent="0" algn="l" rtl="0">
                        <a:spcBef>
                          <a:spcPts val="0"/>
                        </a:spcBef>
                        <a:spcAft>
                          <a:spcPts val="0"/>
                        </a:spcAft>
                        <a:buNone/>
                      </a:pPr>
                      <a:r>
                        <a:rPr lang="en-US" sz="1800"/>
                        <a:t>2014</a:t>
                      </a:r>
                      <a:endParaRPr sz="1800"/>
                    </a:p>
                  </a:txBody>
                  <a:tcPr marL="91450" marR="91450" marT="45725" marB="45725"/>
                </a:tc>
                <a:extLst>
                  <a:ext uri="{0D108BD9-81ED-4DB2-BD59-A6C34878D82A}">
                    <a16:rowId xmlns:a16="http://schemas.microsoft.com/office/drawing/2014/main" val="10002"/>
                  </a:ext>
                </a:extLst>
              </a:tr>
              <a:tr h="910950">
                <a:tc>
                  <a:txBody>
                    <a:bodyPr/>
                    <a:lstStyle/>
                    <a:p>
                      <a:pPr marL="0" marR="0" lvl="0" indent="0" algn="l" rtl="0">
                        <a:spcBef>
                          <a:spcPts val="0"/>
                        </a:spcBef>
                        <a:spcAft>
                          <a:spcPts val="0"/>
                        </a:spcAft>
                        <a:buNone/>
                      </a:pPr>
                      <a:r>
                        <a:rPr lang="en-US" sz="1800" b="1">
                          <a:solidFill>
                            <a:srgbClr val="000000"/>
                          </a:solidFill>
                        </a:rPr>
                        <a:t>Intramural Human Data Sharing Policy</a:t>
                      </a:r>
                      <a:endParaRPr sz="1800"/>
                    </a:p>
                  </a:txBody>
                  <a:tcPr marL="91450" marR="91450" marT="45725" marB="45725"/>
                </a:tc>
                <a:tc>
                  <a:txBody>
                    <a:bodyPr/>
                    <a:lstStyle/>
                    <a:p>
                      <a:pPr marL="0" marR="0" lvl="0" indent="0" algn="l" rtl="0">
                        <a:spcBef>
                          <a:spcPts val="0"/>
                        </a:spcBef>
                        <a:spcAft>
                          <a:spcPts val="0"/>
                        </a:spcAft>
                        <a:buNone/>
                      </a:pPr>
                      <a:r>
                        <a:rPr lang="en-US" sz="1800"/>
                        <a:t>Expects all intramural investigators generating or collecting human research data to develop a data sharing plan describing how data will be shared. </a:t>
                      </a:r>
                      <a:endParaRPr sz="1800"/>
                    </a:p>
                  </a:txBody>
                  <a:tcPr marL="91450" marR="91450" marT="45725" marB="45725"/>
                </a:tc>
                <a:tc>
                  <a:txBody>
                    <a:bodyPr/>
                    <a:lstStyle/>
                    <a:p>
                      <a:pPr marL="0" marR="0" lvl="0" indent="0" algn="l" rtl="0">
                        <a:spcBef>
                          <a:spcPts val="0"/>
                        </a:spcBef>
                        <a:spcAft>
                          <a:spcPts val="0"/>
                        </a:spcAft>
                        <a:buNone/>
                      </a:pPr>
                      <a:r>
                        <a:rPr lang="en-US" sz="1800"/>
                        <a:t>2015</a:t>
                      </a:r>
                      <a:endParaRPr sz="1800"/>
                    </a:p>
                  </a:txBody>
                  <a:tcPr marL="91450" marR="91450" marT="45725" marB="45725"/>
                </a:tc>
                <a:extLst>
                  <a:ext uri="{0D108BD9-81ED-4DB2-BD59-A6C34878D82A}">
                    <a16:rowId xmlns:a16="http://schemas.microsoft.com/office/drawing/2014/main" val="10003"/>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g164c51ffd16_0_47"/>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1100"/>
              <a:buFont typeface="Arial"/>
              <a:buNone/>
            </a:pPr>
            <a:r>
              <a:rPr lang="en-US" sz="3600">
                <a:solidFill>
                  <a:schemeClr val="dk2"/>
                </a:solidFill>
                <a:latin typeface="Calibri"/>
                <a:ea typeface="Calibri"/>
                <a:cs typeface="Calibri"/>
                <a:sym typeface="Calibri"/>
              </a:rPr>
              <a:t>Still Work to Do: Data Accessibility &amp; Availability </a:t>
            </a:r>
            <a:endParaRPr>
              <a:solidFill>
                <a:schemeClr val="dk2"/>
              </a:solidFill>
            </a:endParaRPr>
          </a:p>
        </p:txBody>
      </p:sp>
      <p:sp>
        <p:nvSpPr>
          <p:cNvPr id="141" name="Google Shape;141;g164c51ffd16_0_47"/>
          <p:cNvSpPr txBox="1">
            <a:spLocks noGrp="1"/>
          </p:cNvSpPr>
          <p:nvPr>
            <p:ph type="body" idx="1"/>
          </p:nvPr>
        </p:nvSpPr>
        <p:spPr>
          <a:xfrm>
            <a:off x="1143000" y="2057400"/>
            <a:ext cx="9873000" cy="4038600"/>
          </a:xfrm>
          <a:prstGeom prst="rect">
            <a:avLst/>
          </a:prstGeom>
        </p:spPr>
        <p:txBody>
          <a:bodyPr spcFirstLastPara="1" wrap="square" lIns="91425" tIns="45700" rIns="91425" bIns="45700" anchor="t" anchorCtr="0">
            <a:normAutofit fontScale="92500"/>
          </a:bodyPr>
          <a:lstStyle/>
          <a:p>
            <a:pPr marL="0" lvl="0" indent="0" algn="l" rtl="0">
              <a:spcBef>
                <a:spcPts val="1400"/>
              </a:spcBef>
              <a:spcAft>
                <a:spcPts val="0"/>
              </a:spcAft>
              <a:buNone/>
            </a:pPr>
            <a:r>
              <a:rPr lang="en-US" sz="2600" b="1">
                <a:solidFill>
                  <a:schemeClr val="accent2"/>
                </a:solidFill>
              </a:rPr>
              <a:t>“Data sharing practices and data availability upon request differ across scientific disciplines,” Tedersoo et al., Scientific Data volume 8, Article number: 192 (2021)</a:t>
            </a:r>
            <a:br>
              <a:rPr lang="en-US" sz="2600" b="1">
                <a:solidFill>
                  <a:schemeClr val="accent2"/>
                </a:solidFill>
              </a:rPr>
            </a:br>
            <a:endParaRPr sz="2600" b="1">
              <a:solidFill>
                <a:schemeClr val="accent2"/>
              </a:solidFill>
            </a:endParaRPr>
          </a:p>
          <a:p>
            <a:pPr marL="457200" lvl="0" indent="-368300" algn="l" rtl="0">
              <a:lnSpc>
                <a:spcPct val="150000"/>
              </a:lnSpc>
              <a:spcBef>
                <a:spcPts val="1400"/>
              </a:spcBef>
              <a:spcAft>
                <a:spcPts val="0"/>
              </a:spcAft>
              <a:buSzPts val="2200"/>
              <a:buChar char="•"/>
            </a:pPr>
            <a:r>
              <a:rPr lang="en-US"/>
              <a:t>Evaluated </a:t>
            </a:r>
            <a:r>
              <a:rPr lang="en-US" b="1"/>
              <a:t>data availability in 875 Nature and Science papers</a:t>
            </a:r>
            <a:r>
              <a:rPr lang="en-US"/>
              <a:t> </a:t>
            </a:r>
            <a:r>
              <a:rPr lang="en-US" b="1"/>
              <a:t>across nine disciplines</a:t>
            </a:r>
            <a:r>
              <a:rPr lang="en-US"/>
              <a:t> published 2000-2019</a:t>
            </a:r>
            <a:endParaRPr/>
          </a:p>
          <a:p>
            <a:pPr marL="457200" lvl="0" indent="-368300" algn="l" rtl="0">
              <a:lnSpc>
                <a:spcPct val="150000"/>
              </a:lnSpc>
              <a:spcBef>
                <a:spcPts val="0"/>
              </a:spcBef>
              <a:spcAft>
                <a:spcPts val="0"/>
              </a:spcAft>
              <a:buSzPts val="2200"/>
              <a:buChar char="•"/>
            </a:pPr>
            <a:r>
              <a:rPr lang="en-US"/>
              <a:t>Data initially obtained from authors in </a:t>
            </a:r>
            <a:r>
              <a:rPr lang="en-US" b="1"/>
              <a:t>39.4% of requests on average</a:t>
            </a:r>
            <a:r>
              <a:rPr lang="en-US"/>
              <a:t>; ranged </a:t>
            </a:r>
            <a:r>
              <a:rPr lang="en-US" b="1"/>
              <a:t>27.9–56.1% among research fields</a:t>
            </a:r>
            <a:r>
              <a:rPr lang="en-US"/>
              <a:t>, improved with repeated follow-up</a:t>
            </a:r>
            <a:endParaRPr/>
          </a:p>
          <a:p>
            <a:pPr marL="457200" lvl="0" indent="-368300" algn="l" rtl="0">
              <a:lnSpc>
                <a:spcPct val="150000"/>
              </a:lnSpc>
              <a:spcBef>
                <a:spcPts val="0"/>
              </a:spcBef>
              <a:spcAft>
                <a:spcPts val="0"/>
              </a:spcAft>
              <a:buSzPts val="2200"/>
              <a:buChar char="•"/>
            </a:pPr>
            <a:r>
              <a:rPr lang="en-US" b="1"/>
              <a:t>19.4% of data requests were declined on average</a:t>
            </a:r>
            <a:endParaRPr b="1"/>
          </a:p>
          <a:p>
            <a:pPr marL="0" lvl="0" indent="0" algn="l" rtl="0">
              <a:spcBef>
                <a:spcPts val="1400"/>
              </a:spcBef>
              <a:spcAft>
                <a:spcPts val="0"/>
              </a:spcAft>
              <a:buNone/>
            </a:pPr>
            <a:endParaRPr sz="2600"/>
          </a:p>
        </p:txBody>
      </p:sp>
      <p:pic>
        <p:nvPicPr>
          <p:cNvPr id="142" name="Google Shape;142;g164c51ffd16_0_47" descr="Black and white icon of a hand gripping a wrench"/>
          <p:cNvPicPr preferRelativeResize="0"/>
          <p:nvPr/>
        </p:nvPicPr>
        <p:blipFill>
          <a:blip r:embed="rId3">
            <a:alphaModFix/>
          </a:blip>
          <a:stretch>
            <a:fillRect/>
          </a:stretch>
        </p:blipFill>
        <p:spPr>
          <a:xfrm>
            <a:off x="10452299" y="611349"/>
            <a:ext cx="1125949" cy="112594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g164c51ffd16_0_68"/>
          <p:cNvSpPr txBox="1">
            <a:spLocks noGrp="1"/>
          </p:cNvSpPr>
          <p:nvPr>
            <p:ph type="title"/>
          </p:nvPr>
        </p:nvSpPr>
        <p:spPr>
          <a:xfrm>
            <a:off x="6858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600">
                <a:solidFill>
                  <a:schemeClr val="accent1"/>
                </a:solidFill>
                <a:latin typeface="Calibri"/>
                <a:ea typeface="Calibri"/>
                <a:cs typeface="Calibri"/>
                <a:sym typeface="Calibri"/>
              </a:rPr>
              <a:t>Still Work to Do: Reproducibility</a:t>
            </a:r>
            <a:endParaRPr>
              <a:solidFill>
                <a:schemeClr val="accent1"/>
              </a:solidFill>
            </a:endParaRPr>
          </a:p>
        </p:txBody>
      </p:sp>
      <p:sp>
        <p:nvSpPr>
          <p:cNvPr id="149" name="Google Shape;149;g164c51ffd16_0_68"/>
          <p:cNvSpPr txBox="1">
            <a:spLocks noGrp="1"/>
          </p:cNvSpPr>
          <p:nvPr>
            <p:ph type="body" idx="1"/>
          </p:nvPr>
        </p:nvSpPr>
        <p:spPr>
          <a:xfrm>
            <a:off x="1143000" y="2057400"/>
            <a:ext cx="9873000" cy="4038600"/>
          </a:xfrm>
          <a:prstGeom prst="rect">
            <a:avLst/>
          </a:prstGeom>
        </p:spPr>
        <p:txBody>
          <a:bodyPr spcFirstLastPara="1" wrap="square" lIns="91425" tIns="45700" rIns="91425" bIns="45700" anchor="t" anchorCtr="0">
            <a:normAutofit/>
          </a:bodyPr>
          <a:lstStyle/>
          <a:p>
            <a:pPr marL="0" lvl="0" indent="0" algn="l" rtl="0">
              <a:spcBef>
                <a:spcPts val="1400"/>
              </a:spcBef>
              <a:spcAft>
                <a:spcPts val="0"/>
              </a:spcAft>
              <a:buNone/>
            </a:pPr>
            <a:r>
              <a:rPr lang="en-US" sz="2600" b="1">
                <a:solidFill>
                  <a:schemeClr val="accent2"/>
                </a:solidFill>
              </a:rPr>
              <a:t>“Reproducibility in Cancer Biology: Challenges for assessing replicability in preclinical cancer biology,” Errington et al., eLife 2021;10:e67995 (published Dec. 7, 2021)</a:t>
            </a:r>
            <a:br>
              <a:rPr lang="en-US" sz="2600" b="1">
                <a:solidFill>
                  <a:schemeClr val="accent2"/>
                </a:solidFill>
              </a:rPr>
            </a:br>
            <a:endParaRPr sz="2600" b="1">
              <a:solidFill>
                <a:schemeClr val="accent2"/>
              </a:solidFill>
            </a:endParaRPr>
          </a:p>
          <a:p>
            <a:pPr marL="457200" lvl="0" indent="-368300" algn="l" rtl="0">
              <a:lnSpc>
                <a:spcPct val="150000"/>
              </a:lnSpc>
              <a:spcBef>
                <a:spcPts val="1400"/>
              </a:spcBef>
              <a:spcAft>
                <a:spcPts val="0"/>
              </a:spcAft>
              <a:buSzPts val="2200"/>
              <a:buChar char="•"/>
            </a:pPr>
            <a:r>
              <a:rPr lang="en-US"/>
              <a:t>Attempted to </a:t>
            </a:r>
            <a:r>
              <a:rPr lang="en-US" b="1"/>
              <a:t>repeat 193 experiments from 53 high-impact cancer biology</a:t>
            </a:r>
            <a:r>
              <a:rPr lang="en-US"/>
              <a:t> papers</a:t>
            </a:r>
            <a:endParaRPr/>
          </a:p>
          <a:p>
            <a:pPr marL="457200" lvl="0" indent="-368300" algn="l" rtl="0">
              <a:lnSpc>
                <a:spcPct val="150000"/>
              </a:lnSpc>
              <a:spcBef>
                <a:spcPts val="0"/>
              </a:spcBef>
              <a:spcAft>
                <a:spcPts val="0"/>
              </a:spcAft>
              <a:buSzPts val="2200"/>
              <a:buChar char="•"/>
            </a:pPr>
            <a:r>
              <a:rPr lang="en-US"/>
              <a:t>Unable to obtain data for </a:t>
            </a:r>
            <a:r>
              <a:rPr lang="en-US" b="1"/>
              <a:t>68%</a:t>
            </a:r>
            <a:r>
              <a:rPr lang="en-US"/>
              <a:t> of experiments</a:t>
            </a:r>
            <a:endParaRPr/>
          </a:p>
          <a:p>
            <a:pPr marL="457200" lvl="0" indent="-368300" algn="l" rtl="0">
              <a:lnSpc>
                <a:spcPct val="150000"/>
              </a:lnSpc>
              <a:spcBef>
                <a:spcPts val="0"/>
              </a:spcBef>
              <a:spcAft>
                <a:spcPts val="0"/>
              </a:spcAft>
              <a:buSzPts val="2200"/>
              <a:buChar char="•"/>
            </a:pPr>
            <a:r>
              <a:rPr lang="en-US" b="1"/>
              <a:t>39 of 53 papers cited NIH funding</a:t>
            </a:r>
            <a:r>
              <a:rPr lang="en-US"/>
              <a:t> (75%)</a:t>
            </a:r>
            <a:endParaRPr/>
          </a:p>
          <a:p>
            <a:pPr marL="0" lvl="0" indent="0" algn="l" rtl="0">
              <a:spcBef>
                <a:spcPts val="1400"/>
              </a:spcBef>
              <a:spcAft>
                <a:spcPts val="0"/>
              </a:spcAft>
              <a:buNone/>
            </a:pPr>
            <a:endParaRPr sz="2600"/>
          </a:p>
        </p:txBody>
      </p:sp>
      <p:pic>
        <p:nvPicPr>
          <p:cNvPr id="150" name="Google Shape;150;g164c51ffd16_0_68" descr="Black and white icon of a hand gripping a wrench"/>
          <p:cNvPicPr preferRelativeResize="0"/>
          <p:nvPr/>
        </p:nvPicPr>
        <p:blipFill>
          <a:blip r:embed="rId3">
            <a:alphaModFix/>
          </a:blip>
          <a:stretch>
            <a:fillRect/>
          </a:stretch>
        </p:blipFill>
        <p:spPr>
          <a:xfrm>
            <a:off x="10452299" y="611349"/>
            <a:ext cx="1125949" cy="112594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g15bef20d2b3_0_6"/>
          <p:cNvSpPr txBox="1">
            <a:spLocks noGrp="1"/>
          </p:cNvSpPr>
          <p:nvPr>
            <p:ph type="title"/>
          </p:nvPr>
        </p:nvSpPr>
        <p:spPr>
          <a:xfrm>
            <a:off x="1106424" y="1173575"/>
            <a:ext cx="9966900" cy="29262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a:solidFill>
                  <a:schemeClr val="accent1"/>
                </a:solidFill>
              </a:rPr>
              <a:t>Scope of the Policy</a:t>
            </a:r>
            <a:endParaRPr>
              <a:solidFill>
                <a:schemeClr val="accent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g15bef20d2b3_0_16"/>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solidFill>
                  <a:schemeClr val="dk2"/>
                </a:solidFill>
              </a:rPr>
              <a:t>NIH Data Management &amp; Sharing Policy</a:t>
            </a:r>
            <a:endParaRPr>
              <a:solidFill>
                <a:schemeClr val="dk2"/>
              </a:solidFill>
            </a:endParaRPr>
          </a:p>
        </p:txBody>
      </p:sp>
      <p:sp>
        <p:nvSpPr>
          <p:cNvPr id="163" name="Google Shape;163;g15bef20d2b3_0_16"/>
          <p:cNvSpPr txBox="1">
            <a:spLocks noGrp="1"/>
          </p:cNvSpPr>
          <p:nvPr>
            <p:ph type="body" idx="1"/>
          </p:nvPr>
        </p:nvSpPr>
        <p:spPr>
          <a:xfrm>
            <a:off x="1068000" y="1445525"/>
            <a:ext cx="10422300" cy="40386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rgbClr val="53565A"/>
              </a:buClr>
              <a:buSzPts val="1800"/>
              <a:buFont typeface="Open Sans"/>
              <a:buNone/>
            </a:pPr>
            <a:endParaRPr sz="1800">
              <a:solidFill>
                <a:srgbClr val="222222"/>
              </a:solidFill>
              <a:latin typeface="Arial"/>
              <a:ea typeface="Arial"/>
              <a:cs typeface="Arial"/>
              <a:sym typeface="Arial"/>
            </a:endParaRPr>
          </a:p>
          <a:p>
            <a:pPr marL="0" lvl="0" indent="0" algn="l" rtl="0">
              <a:lnSpc>
                <a:spcPct val="115000"/>
              </a:lnSpc>
              <a:spcBef>
                <a:spcPts val="0"/>
              </a:spcBef>
              <a:spcAft>
                <a:spcPts val="0"/>
              </a:spcAft>
              <a:buNone/>
            </a:pPr>
            <a:r>
              <a:rPr lang="en-US" sz="2300" b="1" i="1" u="sng">
                <a:solidFill>
                  <a:srgbClr val="292B2C"/>
                </a:solidFill>
              </a:rPr>
              <a:t>Requires Data Management and Sharing Plans (DMPs) </a:t>
            </a:r>
            <a:r>
              <a:rPr lang="en-US" sz="2300">
                <a:solidFill>
                  <a:srgbClr val="292B2C"/>
                </a:solidFill>
              </a:rPr>
              <a:t>for all research conducted at or funded (in whole or in part) by the NIH that </a:t>
            </a:r>
            <a:r>
              <a:rPr lang="en-US" sz="2300" b="1">
                <a:solidFill>
                  <a:srgbClr val="292B2C"/>
                </a:solidFill>
              </a:rPr>
              <a:t>generates scientific data</a:t>
            </a:r>
            <a:r>
              <a:rPr lang="en-US" sz="2300">
                <a:solidFill>
                  <a:srgbClr val="292B2C"/>
                </a:solidFill>
              </a:rPr>
              <a:t>. </a:t>
            </a:r>
            <a:br>
              <a:rPr lang="en-US" sz="2300">
                <a:solidFill>
                  <a:srgbClr val="292B2C"/>
                </a:solidFill>
              </a:rPr>
            </a:br>
            <a:endParaRPr sz="2300">
              <a:solidFill>
                <a:srgbClr val="000000"/>
              </a:solidFill>
            </a:endParaRPr>
          </a:p>
          <a:p>
            <a:pPr marL="0" lvl="0" indent="0" algn="l" rtl="0">
              <a:lnSpc>
                <a:spcPct val="115000"/>
              </a:lnSpc>
              <a:spcBef>
                <a:spcPts val="0"/>
              </a:spcBef>
              <a:spcAft>
                <a:spcPts val="0"/>
              </a:spcAft>
              <a:buNone/>
            </a:pPr>
            <a:r>
              <a:rPr lang="en-US" sz="2300">
                <a:solidFill>
                  <a:srgbClr val="292B2C"/>
                </a:solidFill>
              </a:rPr>
              <a:t>This includes:  </a:t>
            </a:r>
            <a:endParaRPr sz="2300">
              <a:solidFill>
                <a:srgbClr val="000000"/>
              </a:solidFill>
            </a:endParaRPr>
          </a:p>
          <a:p>
            <a:pPr marL="457200" lvl="0" indent="-374650" algn="l" rtl="0">
              <a:lnSpc>
                <a:spcPct val="115000"/>
              </a:lnSpc>
              <a:spcBef>
                <a:spcPts val="0"/>
              </a:spcBef>
              <a:spcAft>
                <a:spcPts val="0"/>
              </a:spcAft>
              <a:buClr>
                <a:srgbClr val="292B2C"/>
              </a:buClr>
              <a:buSzPts val="2300"/>
              <a:buChar char="•"/>
            </a:pPr>
            <a:r>
              <a:rPr lang="en-US" sz="2300">
                <a:solidFill>
                  <a:srgbClr val="292B2C"/>
                </a:solidFill>
              </a:rPr>
              <a:t>Competing grant applications that are submitted to NIH</a:t>
            </a:r>
            <a:endParaRPr sz="2300">
              <a:solidFill>
                <a:srgbClr val="000000"/>
              </a:solidFill>
            </a:endParaRPr>
          </a:p>
          <a:p>
            <a:pPr marL="457200" lvl="0" indent="-374650" algn="l" rtl="0">
              <a:lnSpc>
                <a:spcPct val="115000"/>
              </a:lnSpc>
              <a:spcBef>
                <a:spcPts val="0"/>
              </a:spcBef>
              <a:spcAft>
                <a:spcPts val="0"/>
              </a:spcAft>
              <a:buClr>
                <a:srgbClr val="292B2C"/>
              </a:buClr>
              <a:buSzPts val="2300"/>
              <a:buChar char="•"/>
            </a:pPr>
            <a:r>
              <a:rPr lang="en-US" sz="2300">
                <a:solidFill>
                  <a:srgbClr val="292B2C"/>
                </a:solidFill>
              </a:rPr>
              <a:t>Contract proposals</a:t>
            </a:r>
            <a:endParaRPr sz="2300">
              <a:solidFill>
                <a:srgbClr val="000000"/>
              </a:solidFill>
            </a:endParaRPr>
          </a:p>
          <a:p>
            <a:pPr marL="457200" lvl="0" indent="-374650" algn="l" rtl="0">
              <a:lnSpc>
                <a:spcPct val="115000"/>
              </a:lnSpc>
              <a:spcBef>
                <a:spcPts val="0"/>
              </a:spcBef>
              <a:spcAft>
                <a:spcPts val="0"/>
              </a:spcAft>
              <a:buClr>
                <a:srgbClr val="292B2C"/>
              </a:buClr>
              <a:buSzPts val="2300"/>
              <a:buChar char="•"/>
            </a:pPr>
            <a:r>
              <a:rPr lang="en-US" sz="2300">
                <a:solidFill>
                  <a:srgbClr val="292B2C"/>
                </a:solidFill>
              </a:rPr>
              <a:t>NIH Intramural Research Projects </a:t>
            </a:r>
            <a:endParaRPr sz="2300">
              <a:solidFill>
                <a:srgbClr val="000000"/>
              </a:solidFill>
            </a:endParaRPr>
          </a:p>
          <a:p>
            <a:pPr marL="457200" lvl="0" indent="-374650" algn="l" rtl="0">
              <a:lnSpc>
                <a:spcPct val="115000"/>
              </a:lnSpc>
              <a:spcBef>
                <a:spcPts val="0"/>
              </a:spcBef>
              <a:spcAft>
                <a:spcPts val="0"/>
              </a:spcAft>
              <a:buClr>
                <a:srgbClr val="292B2C"/>
              </a:buClr>
              <a:buSzPts val="2300"/>
              <a:buChar char="•"/>
            </a:pPr>
            <a:r>
              <a:rPr lang="en-US" sz="2300">
                <a:solidFill>
                  <a:srgbClr val="292B2C"/>
                </a:solidFill>
              </a:rPr>
              <a:t>Other funding agreements with the NIH (e.g., Other Transactions)</a:t>
            </a:r>
            <a:endParaRPr sz="2300">
              <a:solidFill>
                <a:srgbClr val="292B2C"/>
              </a:solidFill>
            </a:endParaRPr>
          </a:p>
          <a:p>
            <a:pPr marL="0" lvl="0" indent="0" algn="l" rtl="0">
              <a:lnSpc>
                <a:spcPct val="95000"/>
              </a:lnSpc>
              <a:spcBef>
                <a:spcPts val="1600"/>
              </a:spcBef>
              <a:spcAft>
                <a:spcPts val="0"/>
              </a:spcAft>
              <a:buClr>
                <a:schemeClr val="dk1"/>
              </a:buClr>
              <a:buSzPts val="1440"/>
              <a:buFont typeface="Arial"/>
              <a:buNone/>
            </a:pPr>
            <a:r>
              <a:rPr lang="en-US" sz="2300" i="1"/>
              <a:t>Does not apply to funding that does not generate data </a:t>
            </a:r>
            <a:endParaRPr i="1"/>
          </a:p>
        </p:txBody>
      </p:sp>
      <p:pic>
        <p:nvPicPr>
          <p:cNvPr id="164" name="Google Shape;164;g15bef20d2b3_0_16" descr="Icon of a magnifying glass"/>
          <p:cNvPicPr preferRelativeResize="0"/>
          <p:nvPr/>
        </p:nvPicPr>
        <p:blipFill>
          <a:blip r:embed="rId3">
            <a:alphaModFix/>
          </a:blip>
          <a:stretch>
            <a:fillRect/>
          </a:stretch>
        </p:blipFill>
        <p:spPr>
          <a:xfrm>
            <a:off x="10598681" y="434975"/>
            <a:ext cx="1430993" cy="1356300"/>
          </a:xfrm>
          <a:prstGeom prst="rect">
            <a:avLst/>
          </a:prstGeom>
          <a:noFill/>
          <a:ln>
            <a:noFill/>
          </a:ln>
        </p:spPr>
      </p:pic>
    </p:spTree>
  </p:cSld>
  <p:clrMapOvr>
    <a:masterClrMapping/>
  </p:clrMapOvr>
</p:sld>
</file>

<file path=ppt/theme/theme1.xml><?xml version="1.0" encoding="utf-8"?>
<a:theme xmlns:a="http://schemas.openxmlformats.org/drawingml/2006/main" name="Basis">
  <a:themeElements>
    <a:clrScheme name="Custom 15">
      <a:dk1>
        <a:srgbClr val="000000"/>
      </a:dk1>
      <a:lt1>
        <a:srgbClr val="FFFFFF"/>
      </a:lt1>
      <a:dk2>
        <a:srgbClr val="1F497D"/>
      </a:dk2>
      <a:lt2>
        <a:srgbClr val="EEECE1"/>
      </a:lt2>
      <a:accent1>
        <a:srgbClr val="366092"/>
      </a:accent1>
      <a:accent2>
        <a:srgbClr val="953734"/>
      </a:accent2>
      <a:accent3>
        <a:srgbClr val="586D2D"/>
      </a:accent3>
      <a:accent4>
        <a:srgbClr val="76923C"/>
      </a:accent4>
      <a:accent5>
        <a:srgbClr val="4BACC6"/>
      </a:accent5>
      <a:accent6>
        <a:srgbClr val="F78629"/>
      </a:accent6>
      <a:hlink>
        <a:srgbClr val="632423"/>
      </a:hlink>
      <a:folHlink>
        <a:srgbClr val="63242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2730</Words>
  <Application>Microsoft Macintosh PowerPoint</Application>
  <PresentationFormat>Widescreen</PresentationFormat>
  <Paragraphs>352</Paragraphs>
  <Slides>47</Slides>
  <Notes>47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47</vt:i4>
      </vt:variant>
    </vt:vector>
  </HeadingPairs>
  <TitlesOfParts>
    <vt:vector size="54" baseType="lpstr">
      <vt:lpstr>Open Sans</vt:lpstr>
      <vt:lpstr>Corbel</vt:lpstr>
      <vt:lpstr>Calibri</vt:lpstr>
      <vt:lpstr>Arial</vt:lpstr>
      <vt:lpstr>Century Schoolbook</vt:lpstr>
      <vt:lpstr>Roboto</vt:lpstr>
      <vt:lpstr>Basis</vt:lpstr>
      <vt:lpstr>NIH Data Management and Sharing Policy Effective January 25, 2023</vt:lpstr>
      <vt:lpstr>Content Overview</vt:lpstr>
      <vt:lpstr>Data Sharing Landscape</vt:lpstr>
      <vt:lpstr>Why does NIH Want Data to be Shared?</vt:lpstr>
      <vt:lpstr>Major NIH Wide Data-Related Policies </vt:lpstr>
      <vt:lpstr>Still Work to Do: Data Accessibility &amp; Availability </vt:lpstr>
      <vt:lpstr>Still Work to Do: Reproducibility</vt:lpstr>
      <vt:lpstr>Scope of the Policy</vt:lpstr>
      <vt:lpstr>NIH Data Management &amp; Sharing Policy</vt:lpstr>
      <vt:lpstr>What do we mean by scientific data?</vt:lpstr>
      <vt:lpstr>What counts as data for sharing?</vt:lpstr>
      <vt:lpstr>Details of the Policy </vt:lpstr>
      <vt:lpstr>Additional Expectations</vt:lpstr>
      <vt:lpstr>Elements of the DMSP</vt:lpstr>
      <vt:lpstr>What is a Data Management and Sharing Plan (DMSP)?</vt:lpstr>
      <vt:lpstr>Elements of a Data Management and  Sharing Plan (2023)</vt:lpstr>
      <vt:lpstr>Data Type </vt:lpstr>
      <vt:lpstr>2. Related tools, software, and/or code</vt:lpstr>
      <vt:lpstr>3. Standards for the data/metadata </vt:lpstr>
      <vt:lpstr>4. Data preservation, access, and associated timelines</vt:lpstr>
      <vt:lpstr>5. Access, distribution, or reuse considerations</vt:lpstr>
      <vt:lpstr>6. Oversight of Data Management and Sharing</vt:lpstr>
      <vt:lpstr>Plan submission, review, and compliance</vt:lpstr>
      <vt:lpstr>DMSP and the broader policy landscape</vt:lpstr>
      <vt:lpstr>Tools and Resources for Writing a DMSP</vt:lpstr>
      <vt:lpstr>Allowable Costs</vt:lpstr>
      <vt:lpstr>Unallowable Costs</vt:lpstr>
      <vt:lpstr>Selecting a repository </vt:lpstr>
      <vt:lpstr>DMPTool</vt:lpstr>
      <vt:lpstr>Functions of DMPTool</vt:lpstr>
      <vt:lpstr>2023 NIH Data Management and Sharing Template</vt:lpstr>
      <vt:lpstr>Working Group on NIH DMSP Guidance</vt:lpstr>
      <vt:lpstr>Institutional Considerations</vt:lpstr>
      <vt:lpstr>Library Education</vt:lpstr>
      <vt:lpstr>Outreach</vt:lpstr>
      <vt:lpstr>Creating Library Resources</vt:lpstr>
      <vt:lpstr>Hosting Audience-Specific Workshops</vt:lpstr>
      <vt:lpstr>Additional Resources</vt:lpstr>
      <vt:lpstr>Keeping up-to-date: sharing.nih.gov</vt:lpstr>
      <vt:lpstr>Informed Consent for Secondary Research with Data and Biospecimens: Points to Consider and Sample Language for Future Use and/or Sharing</vt:lpstr>
      <vt:lpstr>Policy Specific Resources </vt:lpstr>
      <vt:lpstr>NNLM Toolkit for the NIH Data Management and Sharing Policy</vt:lpstr>
      <vt:lpstr>Conclusions</vt:lpstr>
      <vt:lpstr>Takeaways</vt:lpstr>
      <vt:lpstr>Preparing for 2023—No Time like the Present</vt:lpstr>
      <vt:lpstr>Credit and Thanks to: </vt:lpstr>
      <vt:lpstr>Thanks! 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NIH Data Management and Sharing Policy Effective January 25, 2023</dc:title>
  <dc:creator>Vitale, Elaina J</dc:creator>
  <cp:lastModifiedBy>Microsoft Office User</cp:lastModifiedBy>
  <cp:revision>1</cp:revision>
  <dcterms:created xsi:type="dcterms:W3CDTF">2017-03-31T14:11:57Z</dcterms:created>
  <dcterms:modified xsi:type="dcterms:W3CDTF">2022-12-02T16:30:53Z</dcterms:modified>
</cp:coreProperties>
</file>