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1"/>
  </p:notesMasterIdLst>
  <p:handoutMasterIdLst>
    <p:handoutMasterId r:id="rId42"/>
  </p:handoutMasterIdLst>
  <p:sldIdLst>
    <p:sldId id="730" r:id="rId5"/>
    <p:sldId id="460" r:id="rId6"/>
    <p:sldId id="742" r:id="rId7"/>
    <p:sldId id="440" r:id="rId8"/>
    <p:sldId id="746" r:id="rId9"/>
    <p:sldId id="441" r:id="rId10"/>
    <p:sldId id="732" r:id="rId11"/>
    <p:sldId id="388" r:id="rId12"/>
    <p:sldId id="338" r:id="rId13"/>
    <p:sldId id="706" r:id="rId14"/>
    <p:sldId id="707" r:id="rId15"/>
    <p:sldId id="708" r:id="rId16"/>
    <p:sldId id="709" r:id="rId17"/>
    <p:sldId id="710" r:id="rId18"/>
    <p:sldId id="711" r:id="rId19"/>
    <p:sldId id="712" r:id="rId20"/>
    <p:sldId id="749" r:id="rId21"/>
    <p:sldId id="750" r:id="rId22"/>
    <p:sldId id="738" r:id="rId23"/>
    <p:sldId id="751" r:id="rId24"/>
    <p:sldId id="739" r:id="rId25"/>
    <p:sldId id="747" r:id="rId26"/>
    <p:sldId id="714" r:id="rId27"/>
    <p:sldId id="717" r:id="rId28"/>
    <p:sldId id="718" r:id="rId29"/>
    <p:sldId id="748" r:id="rId30"/>
    <p:sldId id="443" r:id="rId31"/>
    <p:sldId id="467" r:id="rId32"/>
    <p:sldId id="721" r:id="rId33"/>
    <p:sldId id="325" r:id="rId34"/>
    <p:sldId id="722" r:id="rId35"/>
    <p:sldId id="745" r:id="rId36"/>
    <p:sldId id="468" r:id="rId37"/>
    <p:sldId id="483" r:id="rId38"/>
    <p:sldId id="473" r:id="rId39"/>
    <p:sldId id="723" r:id="rId40"/>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543"/>
    <p:restoredTop sz="55396" autoAdjust="0"/>
  </p:normalViewPr>
  <p:slideViewPr>
    <p:cSldViewPr snapToGrid="0">
      <p:cViewPr varScale="1">
        <p:scale>
          <a:sx n="62" d="100"/>
          <a:sy n="62" d="100"/>
        </p:scale>
        <p:origin x="1920" y="60"/>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3E659DEF-8898-4977-8263-4B009D689CC5}">
      <dgm:prSet custT="1"/>
      <dgm:spPr/>
      <dgm:t>
        <a:bodyPr/>
        <a:lstStyle/>
        <a:p>
          <a:r>
            <a:rPr lang="en-US" sz="3200" b="1" dirty="0">
              <a:solidFill>
                <a:schemeClr val="bg1"/>
              </a:solidFill>
            </a:rPr>
            <a:t>Mental Health Definitions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707DD948-D158-4A1E-BE7E-E098A22572C9}">
      <dgm:prSet custT="1"/>
      <dgm:spPr/>
      <dgm:t>
        <a:bodyPr/>
        <a:lstStyle/>
        <a:p>
          <a:r>
            <a:rPr lang="en-US" sz="3200" b="1" dirty="0">
              <a:solidFill>
                <a:schemeClr val="bg1"/>
              </a:solidFill>
            </a:rPr>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dgm:t>
        <a:bodyPr/>
        <a:lstStyle/>
        <a:p>
          <a:r>
            <a:rPr lang="en-US" sz="3200" b="1" dirty="0">
              <a:solidFill>
                <a:schemeClr val="bg1"/>
              </a:solidFill>
            </a:rPr>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3200" b="1" dirty="0">
              <a:solidFill>
                <a:schemeClr val="bg1"/>
              </a:solidFill>
            </a:rPr>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E7C4602-90CF-42A4-8BEC-9BA9C667D4A2}">
      <dgm:prSet/>
      <dgm:spPr/>
      <dgm:t>
        <a:bodyPr/>
        <a:lstStyle/>
        <a:p>
          <a:endParaRPr lang="en-US"/>
        </a:p>
      </dgm:t>
    </dgm:pt>
    <dgm:pt modelId="{8F8A9625-374E-4525-9BAC-AA36AD98CD6A}" type="parTrans" cxnId="{30097D16-E9F6-47BA-9E2C-D8F648828D0A}">
      <dgm:prSet/>
      <dgm:spPr/>
      <dgm:t>
        <a:bodyPr/>
        <a:lstStyle/>
        <a:p>
          <a:endParaRPr lang="en-US"/>
        </a:p>
      </dgm:t>
    </dgm:pt>
    <dgm:pt modelId="{739E7215-04C2-470B-827A-68B03E3B7614}" type="sibTrans" cxnId="{30097D16-E9F6-47BA-9E2C-D8F648828D0A}">
      <dgm:prSet/>
      <dgm:spPr/>
      <dgm:t>
        <a:bodyPr/>
        <a:lstStyle/>
        <a:p>
          <a:endParaRPr lang="en-US"/>
        </a:p>
      </dgm:t>
    </dgm:pt>
    <dgm:pt modelId="{062F3F8C-8F55-4A23-9779-499ABE0BCE13}" type="pres">
      <dgm:prSet presAssocID="{2CA80CFF-C759-47A6-8D58-368812D21265}" presName="linear" presStyleCnt="0">
        <dgm:presLayoutVars>
          <dgm:dir/>
          <dgm:animLvl val="lvl"/>
          <dgm:resizeHandles val="exact"/>
        </dgm:presLayoutVars>
      </dgm:prSet>
      <dgm:spPr/>
    </dgm:pt>
    <dgm:pt modelId="{6039293C-B76C-4659-ABCF-A9F1C6CA59EE}" type="pres">
      <dgm:prSet presAssocID="{3E659DEF-8898-4977-8263-4B009D689CC5}" presName="parentLin" presStyleCnt="0"/>
      <dgm:spPr/>
    </dgm:pt>
    <dgm:pt modelId="{B8382FA5-680F-475A-B3C5-C82223253914}" type="pres">
      <dgm:prSet presAssocID="{3E659DEF-8898-4977-8263-4B009D689CC5}" presName="parentLeftMargin" presStyleLbl="node1" presStyleIdx="0" presStyleCnt="4"/>
      <dgm:spPr/>
    </dgm:pt>
    <dgm:pt modelId="{F7DBD423-6163-49D6-A2B2-B5C6D62D672C}" type="pres">
      <dgm:prSet presAssocID="{3E659DEF-8898-4977-8263-4B009D689CC5}" presName="parentText" presStyleLbl="node1" presStyleIdx="0" presStyleCnt="4" custScaleX="114458">
        <dgm:presLayoutVars>
          <dgm:chMax val="0"/>
          <dgm:bulletEnabled val="1"/>
        </dgm:presLayoutVars>
      </dgm:prSet>
      <dgm:spPr/>
    </dgm:pt>
    <dgm:pt modelId="{FCDC4D26-2870-4820-B4A7-B0B3ED3061DE}" type="pres">
      <dgm:prSet presAssocID="{3E659DEF-8898-4977-8263-4B009D689CC5}" presName="negativeSpace" presStyleCnt="0"/>
      <dgm:spPr/>
    </dgm:pt>
    <dgm:pt modelId="{42C43C51-F0D0-431E-846D-685B3F466FCC}" type="pres">
      <dgm:prSet presAssocID="{3E659DEF-8898-4977-8263-4B009D689CC5}" presName="childText" presStyleLbl="conFgAcc1" presStyleIdx="0" presStyleCnt="4">
        <dgm:presLayoutVars>
          <dgm:bulletEnabled val="1"/>
        </dgm:presLayoutVars>
      </dgm:prSet>
      <dgm:spPr/>
    </dgm:pt>
    <dgm:pt modelId="{AA8CAA85-B048-404C-843C-743DA3062D85}" type="pres">
      <dgm:prSet presAssocID="{A6BA8714-800D-468A-877B-2F40E4FBDF47}" presName="spaceBetweenRectangles" presStyleCnt="0"/>
      <dgm:spPr/>
    </dgm:pt>
    <dgm:pt modelId="{9A0AAACE-9F19-4353-956B-783AA241AAEE}" type="pres">
      <dgm:prSet presAssocID="{707DD948-D158-4A1E-BE7E-E098A22572C9}" presName="parentLin" presStyleCnt="0"/>
      <dgm:spPr/>
    </dgm:pt>
    <dgm:pt modelId="{1A3A129A-2C29-490C-A6BF-C4A10240F7DE}" type="pres">
      <dgm:prSet presAssocID="{707DD948-D158-4A1E-BE7E-E098A22572C9}" presName="parentLeftMargin" presStyleLbl="node1" presStyleIdx="0" presStyleCnt="4"/>
      <dgm:spPr/>
    </dgm:pt>
    <dgm:pt modelId="{EF8CC74B-6E74-484E-A098-123A5A36E520}" type="pres">
      <dgm:prSet presAssocID="{707DD948-D158-4A1E-BE7E-E098A22572C9}" presName="parentText" presStyleLbl="node1" presStyleIdx="1" presStyleCnt="4" custScaleX="114458">
        <dgm:presLayoutVars>
          <dgm:chMax val="0"/>
          <dgm:bulletEnabled val="1"/>
        </dgm:presLayoutVars>
      </dgm:prSet>
      <dgm:spPr/>
    </dgm:pt>
    <dgm:pt modelId="{CAF81C58-B201-471B-967C-EFE931B0F989}" type="pres">
      <dgm:prSet presAssocID="{707DD948-D158-4A1E-BE7E-E098A22572C9}" presName="negativeSpace" presStyleCnt="0"/>
      <dgm:spPr/>
    </dgm:pt>
    <dgm:pt modelId="{A338AFEE-9835-4371-B1E8-172AB1DC1A90}" type="pres">
      <dgm:prSet presAssocID="{707DD948-D158-4A1E-BE7E-E098A22572C9}" presName="childText" presStyleLbl="conFgAcc1" presStyleIdx="1" presStyleCnt="4">
        <dgm:presLayoutVars>
          <dgm:bulletEnabled val="1"/>
        </dgm:presLayoutVars>
      </dgm:prSet>
      <dgm:spPr/>
    </dgm:pt>
    <dgm:pt modelId="{8EF0D2CF-75A3-474B-8E99-168D8D58B083}" type="pres">
      <dgm:prSet presAssocID="{C1A26ED5-4DF4-4D8E-B68B-851198794E61}" presName="spaceBetweenRectangles" presStyleCnt="0"/>
      <dgm:spPr/>
    </dgm:pt>
    <dgm:pt modelId="{F9968E36-5324-46DF-A506-A90EFE245499}" type="pres">
      <dgm:prSet presAssocID="{C3FE7F4F-9E4C-4CC1-85D0-EAE01B2715A6}" presName="parentLin" presStyleCnt="0"/>
      <dgm:spPr/>
    </dgm:pt>
    <dgm:pt modelId="{16FD22C6-90A7-49A6-8F6A-7F3878249B62}" type="pres">
      <dgm:prSet presAssocID="{C3FE7F4F-9E4C-4CC1-85D0-EAE01B2715A6}" presName="parentLeftMargin" presStyleLbl="node1" presStyleIdx="1" presStyleCnt="4"/>
      <dgm:spPr/>
    </dgm:pt>
    <dgm:pt modelId="{BB9928F7-4FAC-4948-86CA-581B6DEB956A}" type="pres">
      <dgm:prSet presAssocID="{C3FE7F4F-9E4C-4CC1-85D0-EAE01B2715A6}" presName="parentText" presStyleLbl="node1" presStyleIdx="2" presStyleCnt="4" custScaleX="114458">
        <dgm:presLayoutVars>
          <dgm:chMax val="0"/>
          <dgm:bulletEnabled val="1"/>
        </dgm:presLayoutVars>
      </dgm:prSet>
      <dgm:spPr/>
    </dgm:pt>
    <dgm:pt modelId="{BF2CB6C4-DDF4-4585-B967-D883A62614B3}" type="pres">
      <dgm:prSet presAssocID="{C3FE7F4F-9E4C-4CC1-85D0-EAE01B2715A6}" presName="negativeSpace" presStyleCnt="0"/>
      <dgm:spPr/>
    </dgm:pt>
    <dgm:pt modelId="{BD981CD8-E155-40E2-9975-188A8FFA6CC6}" type="pres">
      <dgm:prSet presAssocID="{C3FE7F4F-9E4C-4CC1-85D0-EAE01B2715A6}" presName="childText" presStyleLbl="conFgAcc1" presStyleIdx="2" presStyleCnt="4">
        <dgm:presLayoutVars>
          <dgm:bulletEnabled val="1"/>
        </dgm:presLayoutVars>
      </dgm:prSet>
      <dgm:spPr/>
    </dgm:pt>
    <dgm:pt modelId="{072D415C-15F3-49E5-B14C-7386DCACAAFA}" type="pres">
      <dgm:prSet presAssocID="{9698D385-73DF-423F-99F3-8143F47FDB0F}" presName="spaceBetweenRectangles" presStyleCnt="0"/>
      <dgm:spPr/>
    </dgm:pt>
    <dgm:pt modelId="{CC3B4EA9-1123-4A9D-A675-BEE371CD11D8}" type="pres">
      <dgm:prSet presAssocID="{6CAD8714-0BDC-49B1-83A9-9C283AE33FE6}" presName="parentLin" presStyleCnt="0"/>
      <dgm:spPr/>
    </dgm:pt>
    <dgm:pt modelId="{0A1D6567-A2C9-490F-ACF6-3BC32EC7F3B4}" type="pres">
      <dgm:prSet presAssocID="{6CAD8714-0BDC-49B1-83A9-9C283AE33FE6}" presName="parentLeftMargin" presStyleLbl="node1" presStyleIdx="2" presStyleCnt="4"/>
      <dgm:spPr/>
    </dgm:pt>
    <dgm:pt modelId="{7DA2CCF3-08BA-473A-BF7F-EEECF3604C93}" type="pres">
      <dgm:prSet presAssocID="{6CAD8714-0BDC-49B1-83A9-9C283AE33FE6}" presName="parentText" presStyleLbl="node1" presStyleIdx="3" presStyleCnt="4" custScaleX="114458">
        <dgm:presLayoutVars>
          <dgm:chMax val="0"/>
          <dgm:bulletEnabled val="1"/>
        </dgm:presLayoutVars>
      </dgm:prSet>
      <dgm:spPr/>
    </dgm:pt>
    <dgm:pt modelId="{3993759C-8593-4818-A906-535C1EE60A82}" type="pres">
      <dgm:prSet presAssocID="{6CAD8714-0BDC-49B1-83A9-9C283AE33FE6}" presName="negativeSpace" presStyleCnt="0"/>
      <dgm:spPr/>
    </dgm:pt>
    <dgm:pt modelId="{ABEFCEFD-E495-4D58-8822-D5B5047E598D}" type="pres">
      <dgm:prSet presAssocID="{6CAD8714-0BDC-49B1-83A9-9C283AE33FE6}" presName="childText" presStyleLbl="conFgAcc1" presStyleIdx="3" presStyleCnt="4">
        <dgm:presLayoutVars>
          <dgm:bulletEnabled val="1"/>
        </dgm:presLayoutVars>
      </dgm:prSet>
      <dgm:spPr/>
    </dgm:pt>
  </dgm:ptLst>
  <dgm:cxnLst>
    <dgm:cxn modelId="{E4338C02-8A3D-4833-B707-57DC42B72027}" type="presOf" srcId="{7F2A3B8B-94B8-4C19-BF51-5294CC8B4185}" destId="{BD981CD8-E155-40E2-9975-188A8FFA6CC6}" srcOrd="0" destOrd="0" presId="urn:microsoft.com/office/officeart/2005/8/layout/list1"/>
    <dgm:cxn modelId="{8729B707-C6A7-484A-9C8B-1709A43D7682}" srcId="{707DD948-D158-4A1E-BE7E-E098A22572C9}" destId="{A5FAC086-F140-4102-A3F6-A9746F593D53}" srcOrd="0" destOrd="0" parTransId="{492CE2B2-C0CD-4556-9878-AA7D88562922}" sibTransId="{4EE7B635-03BF-47A3-BFF6-C7EBE68A068E}"/>
    <dgm:cxn modelId="{441B160A-674E-412B-B762-8CD2C81BBAEE}" type="presOf" srcId="{C3FE7F4F-9E4C-4CC1-85D0-EAE01B2715A6}" destId="{16FD22C6-90A7-49A6-8F6A-7F3878249B62}" srcOrd="0" destOrd="0" presId="urn:microsoft.com/office/officeart/2005/8/layout/list1"/>
    <dgm:cxn modelId="{2B66AB0F-8035-4B7C-BC24-1F389A8BBA10}" srcId="{2CA80CFF-C759-47A6-8D58-368812D21265}" destId="{707DD948-D158-4A1E-BE7E-E098A22572C9}" srcOrd="1" destOrd="0" parTransId="{8A8F2C5D-650C-4DB4-B13B-7184E2B31BB7}" sibTransId="{C1A26ED5-4DF4-4D8E-B68B-851198794E61}"/>
    <dgm:cxn modelId="{30097D16-E9F6-47BA-9E2C-D8F648828D0A}" srcId="{6CAD8714-0BDC-49B1-83A9-9C283AE33FE6}" destId="{EE7C4602-90CF-42A4-8BEC-9BA9C667D4A2}" srcOrd="0" destOrd="0" parTransId="{8F8A9625-374E-4525-9BAC-AA36AD98CD6A}" sibTransId="{739E7215-04C2-470B-827A-68B03E3B7614}"/>
    <dgm:cxn modelId="{C30F391C-C829-4ACC-A2C0-0554E15198DC}" type="presOf" srcId="{707DD948-D158-4A1E-BE7E-E098A22572C9}" destId="{1A3A129A-2C29-490C-A6BF-C4A10240F7DE}" srcOrd="0" destOrd="0" presId="urn:microsoft.com/office/officeart/2005/8/layout/list1"/>
    <dgm:cxn modelId="{C84F4422-9C0F-4523-BF48-EA1ACD853138}" type="presOf" srcId="{2CA80CFF-C759-47A6-8D58-368812D21265}" destId="{062F3F8C-8F55-4A23-9779-499ABE0BCE13}" srcOrd="0" destOrd="0" presId="urn:microsoft.com/office/officeart/2005/8/layout/list1"/>
    <dgm:cxn modelId="{73C7412B-93C3-4BB7-A170-0CEE78EB35DE}" type="presOf" srcId="{C3FE7F4F-9E4C-4CC1-85D0-EAE01B2715A6}" destId="{BB9928F7-4FAC-4948-86CA-581B6DEB956A}" srcOrd="1" destOrd="0" presId="urn:microsoft.com/office/officeart/2005/8/layout/list1"/>
    <dgm:cxn modelId="{9DDCD85C-EFCE-46DE-84F0-8CF6188FDB65}" type="presOf" srcId="{3E659DEF-8898-4977-8263-4B009D689CC5}" destId="{F7DBD423-6163-49D6-A2B2-B5C6D62D672C}" srcOrd="1"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874F3365-6429-4622-86C7-3FA56DEF915C}" type="presOf" srcId="{3E659DEF-8898-4977-8263-4B009D689CC5}" destId="{B8382FA5-680F-475A-B3C5-C82223253914}" srcOrd="0" destOrd="0" presId="urn:microsoft.com/office/officeart/2005/8/layout/list1"/>
    <dgm:cxn modelId="{24EF9172-BD20-498D-A868-41BC986667BD}" type="presOf" srcId="{6CAD8714-0BDC-49B1-83A9-9C283AE33FE6}" destId="{7DA2CCF3-08BA-473A-BF7F-EEECF3604C93}" srcOrd="1" destOrd="0" presId="urn:microsoft.com/office/officeart/2005/8/layout/list1"/>
    <dgm:cxn modelId="{E6A93E81-36E0-4C96-BF93-12CA67F6CFCD}" type="presOf" srcId="{EE7C4602-90CF-42A4-8BEC-9BA9C667D4A2}" destId="{ABEFCEFD-E495-4D58-8822-D5B5047E598D}" srcOrd="0" destOrd="0" presId="urn:microsoft.com/office/officeart/2005/8/layout/list1"/>
    <dgm:cxn modelId="{9CE29985-DC9D-437F-BDBC-34E4A8C51396}" type="presOf" srcId="{6CAD8714-0BDC-49B1-83A9-9C283AE33FE6}" destId="{0A1D6567-A2C9-490F-ACF6-3BC32EC7F3B4}" srcOrd="0" destOrd="0" presId="urn:microsoft.com/office/officeart/2005/8/layout/list1"/>
    <dgm:cxn modelId="{6B16F7A5-81A5-4C81-A336-167A0A21D7F8}" type="presOf" srcId="{A5FAC086-F140-4102-A3F6-A9746F593D53}" destId="{A338AFEE-9835-4371-B1E8-172AB1DC1A90}" srcOrd="0" destOrd="0"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27A7B7E1-E505-4040-889A-FF95D1B96EFC}" srcId="{2CA80CFF-C759-47A6-8D58-368812D21265}" destId="{C3FE7F4F-9E4C-4CC1-85D0-EAE01B2715A6}" srcOrd="2" destOrd="0" parTransId="{62563427-70D3-476C-A8ED-CC19D713300F}" sibTransId="{9698D385-73DF-423F-99F3-8143F47FDB0F}"/>
    <dgm:cxn modelId="{445B88F0-ADA1-45ED-B65B-5581529C44AB}" srcId="{C3FE7F4F-9E4C-4CC1-85D0-EAE01B2715A6}" destId="{7F2A3B8B-94B8-4C19-BF51-5294CC8B4185}" srcOrd="0" destOrd="0" parTransId="{EA4787FC-1D74-411A-8D37-C1F326882D18}" sibTransId="{2E484527-1FB0-4908-BC3A-ACAC7D7FB4E6}"/>
    <dgm:cxn modelId="{4FEEA7F9-7D51-47E9-A265-31E6F8AC0256}" type="presOf" srcId="{707DD948-D158-4A1E-BE7E-E098A22572C9}" destId="{EF8CC74B-6E74-484E-A098-123A5A36E520}" srcOrd="1" destOrd="0" presId="urn:microsoft.com/office/officeart/2005/8/layout/list1"/>
    <dgm:cxn modelId="{1434AE5B-CD78-456F-B6F2-6FB518D5CD61}" type="presParOf" srcId="{062F3F8C-8F55-4A23-9779-499ABE0BCE13}" destId="{6039293C-B76C-4659-ABCF-A9F1C6CA59EE}" srcOrd="0" destOrd="0" presId="urn:microsoft.com/office/officeart/2005/8/layout/list1"/>
    <dgm:cxn modelId="{7C694AAA-A410-4C7C-88BB-5EC952C06342}" type="presParOf" srcId="{6039293C-B76C-4659-ABCF-A9F1C6CA59EE}" destId="{B8382FA5-680F-475A-B3C5-C82223253914}" srcOrd="0" destOrd="0" presId="urn:microsoft.com/office/officeart/2005/8/layout/list1"/>
    <dgm:cxn modelId="{A49C50B6-FFFD-4E48-8F76-54813803F915}" type="presParOf" srcId="{6039293C-B76C-4659-ABCF-A9F1C6CA59EE}" destId="{F7DBD423-6163-49D6-A2B2-B5C6D62D672C}" srcOrd="1" destOrd="0" presId="urn:microsoft.com/office/officeart/2005/8/layout/list1"/>
    <dgm:cxn modelId="{431DFAEF-521D-4445-9E59-499362728F6F}" type="presParOf" srcId="{062F3F8C-8F55-4A23-9779-499ABE0BCE13}" destId="{FCDC4D26-2870-4820-B4A7-B0B3ED3061DE}" srcOrd="1" destOrd="0" presId="urn:microsoft.com/office/officeart/2005/8/layout/list1"/>
    <dgm:cxn modelId="{3344D85A-C284-447D-B926-5587A6E98AD3}" type="presParOf" srcId="{062F3F8C-8F55-4A23-9779-499ABE0BCE13}" destId="{42C43C51-F0D0-431E-846D-685B3F466FCC}" srcOrd="2" destOrd="0" presId="urn:microsoft.com/office/officeart/2005/8/layout/list1"/>
    <dgm:cxn modelId="{7ADE7C81-D039-4BB1-8321-FFDAF1AD4BED}" type="presParOf" srcId="{062F3F8C-8F55-4A23-9779-499ABE0BCE13}" destId="{AA8CAA85-B048-404C-843C-743DA3062D85}" srcOrd="3" destOrd="0" presId="urn:microsoft.com/office/officeart/2005/8/layout/list1"/>
    <dgm:cxn modelId="{3B4EF1D0-3E17-4725-8032-4071D6EE855C}" type="presParOf" srcId="{062F3F8C-8F55-4A23-9779-499ABE0BCE13}" destId="{9A0AAACE-9F19-4353-956B-783AA241AAEE}" srcOrd="4" destOrd="0" presId="urn:microsoft.com/office/officeart/2005/8/layout/list1"/>
    <dgm:cxn modelId="{105E286F-9116-4B53-9A36-F696085BDAA2}" type="presParOf" srcId="{9A0AAACE-9F19-4353-956B-783AA241AAEE}" destId="{1A3A129A-2C29-490C-A6BF-C4A10240F7DE}" srcOrd="0" destOrd="0" presId="urn:microsoft.com/office/officeart/2005/8/layout/list1"/>
    <dgm:cxn modelId="{34507E04-B706-45A8-A870-ED6ED8FD9F16}" type="presParOf" srcId="{9A0AAACE-9F19-4353-956B-783AA241AAEE}" destId="{EF8CC74B-6E74-484E-A098-123A5A36E520}" srcOrd="1" destOrd="0" presId="urn:microsoft.com/office/officeart/2005/8/layout/list1"/>
    <dgm:cxn modelId="{E94F394A-C492-4075-B2C7-F8092832B7A3}" type="presParOf" srcId="{062F3F8C-8F55-4A23-9779-499ABE0BCE13}" destId="{CAF81C58-B201-471B-967C-EFE931B0F989}" srcOrd="5" destOrd="0" presId="urn:microsoft.com/office/officeart/2005/8/layout/list1"/>
    <dgm:cxn modelId="{E7D6403E-4015-46B9-A5A1-BCB939447508}" type="presParOf" srcId="{062F3F8C-8F55-4A23-9779-499ABE0BCE13}" destId="{A338AFEE-9835-4371-B1E8-172AB1DC1A90}" srcOrd="6" destOrd="0" presId="urn:microsoft.com/office/officeart/2005/8/layout/list1"/>
    <dgm:cxn modelId="{083324F4-A056-45F8-A0EC-4B2004254312}" type="presParOf" srcId="{062F3F8C-8F55-4A23-9779-499ABE0BCE13}" destId="{8EF0D2CF-75A3-474B-8E99-168D8D58B083}" srcOrd="7" destOrd="0" presId="urn:microsoft.com/office/officeart/2005/8/layout/list1"/>
    <dgm:cxn modelId="{3B6F6FF2-F2D4-45C7-B27A-CCE2EBA61094}" type="presParOf" srcId="{062F3F8C-8F55-4A23-9779-499ABE0BCE13}" destId="{F9968E36-5324-46DF-A506-A90EFE245499}" srcOrd="8" destOrd="0" presId="urn:microsoft.com/office/officeart/2005/8/layout/list1"/>
    <dgm:cxn modelId="{4FED6FF4-D7A0-4F04-89AA-4952543C3864}" type="presParOf" srcId="{F9968E36-5324-46DF-A506-A90EFE245499}" destId="{16FD22C6-90A7-49A6-8F6A-7F3878249B62}" srcOrd="0" destOrd="0" presId="urn:microsoft.com/office/officeart/2005/8/layout/list1"/>
    <dgm:cxn modelId="{C92289ED-588E-4D4C-80AB-B8626AA6C04B}" type="presParOf" srcId="{F9968E36-5324-46DF-A506-A90EFE245499}" destId="{BB9928F7-4FAC-4948-86CA-581B6DEB956A}" srcOrd="1" destOrd="0" presId="urn:microsoft.com/office/officeart/2005/8/layout/list1"/>
    <dgm:cxn modelId="{0BE4012B-C721-4C9B-A249-3C7EB995764A}" type="presParOf" srcId="{062F3F8C-8F55-4A23-9779-499ABE0BCE13}" destId="{BF2CB6C4-DDF4-4585-B967-D883A62614B3}" srcOrd="9" destOrd="0" presId="urn:microsoft.com/office/officeart/2005/8/layout/list1"/>
    <dgm:cxn modelId="{D73551C2-5C30-4516-99FE-D0CAFD89F368}" type="presParOf" srcId="{062F3F8C-8F55-4A23-9779-499ABE0BCE13}" destId="{BD981CD8-E155-40E2-9975-188A8FFA6CC6}" srcOrd="10" destOrd="0" presId="urn:microsoft.com/office/officeart/2005/8/layout/list1"/>
    <dgm:cxn modelId="{6B109ABC-47D0-4A8A-AA20-43B9DBDCF101}" type="presParOf" srcId="{062F3F8C-8F55-4A23-9779-499ABE0BCE13}" destId="{072D415C-15F3-49E5-B14C-7386DCACAAFA}" srcOrd="11" destOrd="0" presId="urn:microsoft.com/office/officeart/2005/8/layout/list1"/>
    <dgm:cxn modelId="{F7EF874A-0D44-4672-B231-2863386B15D2}" type="presParOf" srcId="{062F3F8C-8F55-4A23-9779-499ABE0BCE13}" destId="{CC3B4EA9-1123-4A9D-A675-BEE371CD11D8}" srcOrd="12" destOrd="0" presId="urn:microsoft.com/office/officeart/2005/8/layout/list1"/>
    <dgm:cxn modelId="{8A9CA641-D7F1-446B-88BD-2DDAF565EFA6}" type="presParOf" srcId="{CC3B4EA9-1123-4A9D-A675-BEE371CD11D8}" destId="{0A1D6567-A2C9-490F-ACF6-3BC32EC7F3B4}" srcOrd="0" destOrd="0" presId="urn:microsoft.com/office/officeart/2005/8/layout/list1"/>
    <dgm:cxn modelId="{A78F3689-6DC7-4BE1-8B31-F0F0808C78FA}" type="presParOf" srcId="{CC3B4EA9-1123-4A9D-A675-BEE371CD11D8}" destId="{7DA2CCF3-08BA-473A-BF7F-EEECF3604C93}" srcOrd="1" destOrd="0" presId="urn:microsoft.com/office/officeart/2005/8/layout/list1"/>
    <dgm:cxn modelId="{12883281-66FD-485A-ACF9-807A0C5037A5}" type="presParOf" srcId="{062F3F8C-8F55-4A23-9779-499ABE0BCE13}" destId="{3993759C-8593-4818-A906-535C1EE60A82}" srcOrd="13" destOrd="0" presId="urn:microsoft.com/office/officeart/2005/8/layout/list1"/>
    <dgm:cxn modelId="{8CF7C4E4-807B-4791-95A9-20F4A8B90B30}" type="presParOf" srcId="{062F3F8C-8F55-4A23-9779-499ABE0BCE13}" destId="{ABEFCEFD-E495-4D58-8822-D5B5047E598D}" srcOrd="14"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B143BEF-FF60-4FC6-8AD5-7DE542AF5A33}"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0BE70BB8-B944-45E3-B70C-C1CC6B50D1F4}">
      <dgm:prSet phldrT="[Text]" custT="1"/>
      <dgm:spPr/>
      <dgm:t>
        <a:bodyPr/>
        <a:lstStyle/>
        <a:p>
          <a:r>
            <a:rPr lang="en-US" sz="2800" b="1" dirty="0">
              <a:solidFill>
                <a:schemeClr val="tx1"/>
              </a:solidFill>
              <a:latin typeface="Calibri" panose="020F0502020204030204" pitchFamily="34" charset="0"/>
              <a:cs typeface="Calibri" panose="020F0502020204030204" pitchFamily="34" charset="0"/>
            </a:rPr>
            <a:t>Mental Health</a:t>
          </a:r>
        </a:p>
      </dgm:t>
    </dgm:pt>
    <dgm:pt modelId="{4EAB602E-7967-448B-831E-CFA67AD5434E}" type="parTrans" cxnId="{334F3F3E-9BF2-4745-9774-4F958E1A5CC9}">
      <dgm:prSet/>
      <dgm:spPr/>
      <dgm:t>
        <a:bodyPr/>
        <a:lstStyle/>
        <a:p>
          <a:endParaRPr lang="en-US"/>
        </a:p>
      </dgm:t>
    </dgm:pt>
    <dgm:pt modelId="{BEDAE9DE-E31B-4BF9-A584-56BE5A5F2643}" type="sibTrans" cxnId="{334F3F3E-9BF2-4745-9774-4F958E1A5CC9}">
      <dgm:prSet/>
      <dgm:spPr/>
      <dgm:t>
        <a:bodyPr/>
        <a:lstStyle/>
        <a:p>
          <a:endParaRPr lang="en-US"/>
        </a:p>
      </dgm:t>
    </dgm:pt>
    <dgm:pt modelId="{603AF5C4-531B-4E24-B55F-589C7E6808D4}">
      <dgm:prSet phldrT="[Text]"/>
      <dgm:spPr/>
      <dgm:t>
        <a:bodyPr/>
        <a:lstStyle/>
        <a:p>
          <a:r>
            <a:rPr lang="en-US" dirty="0">
              <a:solidFill>
                <a:schemeClr val="tx1"/>
              </a:solidFill>
            </a:rPr>
            <a:t>emotional, psychological, and social well-being. </a:t>
          </a:r>
          <a:endParaRPr lang="en-US" dirty="0"/>
        </a:p>
      </dgm:t>
    </dgm:pt>
    <dgm:pt modelId="{EEBFFD16-54A1-4679-A54C-DCB96F4EED8F}" type="parTrans" cxnId="{89ACBB7A-6194-418A-B3E6-041EB09DF64F}">
      <dgm:prSet/>
      <dgm:spPr/>
      <dgm:t>
        <a:bodyPr/>
        <a:lstStyle/>
        <a:p>
          <a:endParaRPr lang="en-US"/>
        </a:p>
      </dgm:t>
    </dgm:pt>
    <dgm:pt modelId="{EDE3373C-6DA8-43AC-BA79-27CF7E98B234}" type="sibTrans" cxnId="{89ACBB7A-6194-418A-B3E6-041EB09DF64F}">
      <dgm:prSet/>
      <dgm:spPr/>
      <dgm:t>
        <a:bodyPr/>
        <a:lstStyle/>
        <a:p>
          <a:endParaRPr lang="en-US"/>
        </a:p>
      </dgm:t>
    </dgm:pt>
    <dgm:pt modelId="{620461D0-285D-4696-BFDE-F8527F3618BF}">
      <dgm:prSet phldrT="[Text]" custT="1"/>
      <dgm:spPr/>
      <dgm:t>
        <a:bodyPr/>
        <a:lstStyle/>
        <a:p>
          <a:r>
            <a:rPr lang="en-US" sz="2800" b="1" dirty="0">
              <a:solidFill>
                <a:schemeClr val="tx1"/>
              </a:solidFill>
              <a:latin typeface="Calibri" panose="020F0502020204030204" pitchFamily="34" charset="0"/>
              <a:cs typeface="Calibri" panose="020F0502020204030204" pitchFamily="34" charset="0"/>
            </a:rPr>
            <a:t>Mental Disorders</a:t>
          </a:r>
        </a:p>
      </dgm:t>
    </dgm:pt>
    <dgm:pt modelId="{09D4E109-4BB9-4932-9A65-36C353F9369B}" type="parTrans" cxnId="{6043364C-A70B-444F-9105-E0E4AA062C7A}">
      <dgm:prSet/>
      <dgm:spPr/>
      <dgm:t>
        <a:bodyPr/>
        <a:lstStyle/>
        <a:p>
          <a:endParaRPr lang="en-US"/>
        </a:p>
      </dgm:t>
    </dgm:pt>
    <dgm:pt modelId="{DE64DF78-A6F6-4C16-AD5E-110A2EBFDEAD}" type="sibTrans" cxnId="{6043364C-A70B-444F-9105-E0E4AA062C7A}">
      <dgm:prSet/>
      <dgm:spPr/>
      <dgm:t>
        <a:bodyPr/>
        <a:lstStyle/>
        <a:p>
          <a:endParaRPr lang="en-US"/>
        </a:p>
      </dgm:t>
    </dgm:pt>
    <dgm:pt modelId="{16C00B97-6EB0-44CA-8B5D-CA3B808F9A2E}">
      <dgm:prSet phldrT="[Text]"/>
      <dgm:spPr/>
      <dgm:t>
        <a:bodyPr/>
        <a:lstStyle/>
        <a:p>
          <a:r>
            <a:rPr lang="en-US" dirty="0"/>
            <a:t>conditions that affect your thinking, feeling, mood, and behavior. </a:t>
          </a:r>
        </a:p>
      </dgm:t>
    </dgm:pt>
    <dgm:pt modelId="{1324514C-B2D8-4F43-A06A-6C123228C01E}" type="parTrans" cxnId="{B7B6C0F2-A873-44DC-ACA8-CD41E35DCB33}">
      <dgm:prSet/>
      <dgm:spPr/>
      <dgm:t>
        <a:bodyPr/>
        <a:lstStyle/>
        <a:p>
          <a:endParaRPr lang="en-US"/>
        </a:p>
      </dgm:t>
    </dgm:pt>
    <dgm:pt modelId="{1201141E-B156-4883-9095-87F5BAB0DCF2}" type="sibTrans" cxnId="{B7B6C0F2-A873-44DC-ACA8-CD41E35DCB33}">
      <dgm:prSet/>
      <dgm:spPr/>
      <dgm:t>
        <a:bodyPr/>
        <a:lstStyle/>
        <a:p>
          <a:endParaRPr lang="en-US"/>
        </a:p>
      </dgm:t>
    </dgm:pt>
    <dgm:pt modelId="{9DB35924-9D36-4CB4-9EB8-C8BAD8C05620}">
      <dgm:prSet phldrT="[Text]" custT="1"/>
      <dgm:spPr/>
      <dgm:t>
        <a:bodyPr/>
        <a:lstStyle/>
        <a:p>
          <a:r>
            <a:rPr lang="en-US" sz="2800" b="1" dirty="0">
              <a:solidFill>
                <a:schemeClr val="tx1"/>
              </a:solidFill>
              <a:latin typeface="Calibri" panose="020F0502020204030204" pitchFamily="34" charset="0"/>
              <a:cs typeface="Calibri" panose="020F0502020204030204" pitchFamily="34" charset="0"/>
            </a:rPr>
            <a:t>Any Mental Illness</a:t>
          </a:r>
        </a:p>
      </dgm:t>
    </dgm:pt>
    <dgm:pt modelId="{A59E64F2-178A-4440-A67B-D9A935663CBF}" type="parTrans" cxnId="{C828FD1A-2E85-4600-8D2D-C636E499CC76}">
      <dgm:prSet/>
      <dgm:spPr/>
      <dgm:t>
        <a:bodyPr/>
        <a:lstStyle/>
        <a:p>
          <a:endParaRPr lang="en-US"/>
        </a:p>
      </dgm:t>
    </dgm:pt>
    <dgm:pt modelId="{2A254403-53B9-4411-A11E-94E08E9D7C94}" type="sibTrans" cxnId="{C828FD1A-2E85-4600-8D2D-C636E499CC76}">
      <dgm:prSet/>
      <dgm:spPr/>
      <dgm:t>
        <a:bodyPr/>
        <a:lstStyle/>
        <a:p>
          <a:endParaRPr lang="en-US"/>
        </a:p>
      </dgm:t>
    </dgm:pt>
    <dgm:pt modelId="{C79E8A94-F0D6-4B3C-B391-CA79EA95526E}">
      <dgm:prSet phldrT="[Text]"/>
      <dgm:spPr/>
      <dgm:t>
        <a:bodyPr/>
        <a:lstStyle/>
        <a:p>
          <a:r>
            <a:rPr lang="en-US" dirty="0">
              <a:solidFill>
                <a:schemeClr val="tx1"/>
              </a:solidFill>
            </a:rPr>
            <a:t>a mental, behavioral, or emotional disorder. </a:t>
          </a:r>
          <a:endParaRPr lang="en-US" dirty="0"/>
        </a:p>
      </dgm:t>
    </dgm:pt>
    <dgm:pt modelId="{1BBA9630-0607-4A59-B7F4-02E2C0F04748}" type="parTrans" cxnId="{CF1A5679-A3BC-4F95-8BF7-AD1A18198400}">
      <dgm:prSet/>
      <dgm:spPr/>
      <dgm:t>
        <a:bodyPr/>
        <a:lstStyle/>
        <a:p>
          <a:endParaRPr lang="en-US"/>
        </a:p>
      </dgm:t>
    </dgm:pt>
    <dgm:pt modelId="{AB6833B9-CA50-4F26-9D41-89DC5E245ADF}" type="sibTrans" cxnId="{CF1A5679-A3BC-4F95-8BF7-AD1A18198400}">
      <dgm:prSet/>
      <dgm:spPr/>
      <dgm:t>
        <a:bodyPr/>
        <a:lstStyle/>
        <a:p>
          <a:endParaRPr lang="en-US"/>
        </a:p>
      </dgm:t>
    </dgm:pt>
    <dgm:pt modelId="{D7DCFD38-9AFE-4661-81A9-E7E28A1535C6}">
      <dgm:prSet phldrT="[Text]" custT="1"/>
      <dgm:spPr/>
      <dgm:t>
        <a:bodyPr/>
        <a:lstStyle/>
        <a:p>
          <a:r>
            <a:rPr lang="en-US" sz="2600" b="1" dirty="0">
              <a:solidFill>
                <a:schemeClr val="tx1"/>
              </a:solidFill>
              <a:latin typeface="Calibri" panose="020F0502020204030204" pitchFamily="34" charset="0"/>
              <a:cs typeface="Calibri" panose="020F0502020204030204" pitchFamily="34" charset="0"/>
            </a:rPr>
            <a:t>Serious Mental Illness</a:t>
          </a:r>
        </a:p>
      </dgm:t>
    </dgm:pt>
    <dgm:pt modelId="{B607D284-24B2-42AA-B8B6-4689DEFB0CBD}" type="parTrans" cxnId="{70CE88D1-A53C-4CAE-8B85-9F4C646A4D66}">
      <dgm:prSet/>
      <dgm:spPr/>
      <dgm:t>
        <a:bodyPr/>
        <a:lstStyle/>
        <a:p>
          <a:endParaRPr lang="en-US"/>
        </a:p>
      </dgm:t>
    </dgm:pt>
    <dgm:pt modelId="{2F0617F1-9694-42DB-8FF9-269BC059636F}" type="sibTrans" cxnId="{70CE88D1-A53C-4CAE-8B85-9F4C646A4D66}">
      <dgm:prSet/>
      <dgm:spPr/>
      <dgm:t>
        <a:bodyPr/>
        <a:lstStyle/>
        <a:p>
          <a:endParaRPr lang="en-US"/>
        </a:p>
      </dgm:t>
    </dgm:pt>
    <dgm:pt modelId="{6B2C09E3-06FD-4532-AD87-7ECA02011FFE}">
      <dgm:prSet/>
      <dgm:spPr/>
      <dgm:t>
        <a:bodyPr/>
        <a:lstStyle/>
        <a:p>
          <a:r>
            <a:rPr lang="en-US" dirty="0">
              <a:solidFill>
                <a:schemeClr val="tx1"/>
              </a:solidFill>
            </a:rPr>
            <a:t>serious functional impairment, which substantially interferes with or limits major life activities</a:t>
          </a:r>
          <a:endParaRPr lang="en-US" dirty="0"/>
        </a:p>
      </dgm:t>
    </dgm:pt>
    <dgm:pt modelId="{0BAE6E87-073F-40D7-8B73-31456481B317}" type="parTrans" cxnId="{11B8B553-0736-4AFF-B3C9-0B2FD0335080}">
      <dgm:prSet/>
      <dgm:spPr/>
      <dgm:t>
        <a:bodyPr/>
        <a:lstStyle/>
        <a:p>
          <a:endParaRPr lang="en-US"/>
        </a:p>
      </dgm:t>
    </dgm:pt>
    <dgm:pt modelId="{2D5B0263-E545-4051-9300-931ED7D20554}" type="sibTrans" cxnId="{11B8B553-0736-4AFF-B3C9-0B2FD0335080}">
      <dgm:prSet/>
      <dgm:spPr/>
      <dgm:t>
        <a:bodyPr/>
        <a:lstStyle/>
        <a:p>
          <a:endParaRPr lang="en-US"/>
        </a:p>
      </dgm:t>
    </dgm:pt>
    <dgm:pt modelId="{AB08907B-1CAB-4895-A14D-CFF08A2B92D7}" type="pres">
      <dgm:prSet presAssocID="{FB143BEF-FF60-4FC6-8AD5-7DE542AF5A33}" presName="Name0" presStyleCnt="0">
        <dgm:presLayoutVars>
          <dgm:dir/>
          <dgm:animLvl val="lvl"/>
          <dgm:resizeHandles val="exact"/>
        </dgm:presLayoutVars>
      </dgm:prSet>
      <dgm:spPr/>
    </dgm:pt>
    <dgm:pt modelId="{7A5BA64E-5CC9-4915-BAC1-4F0604F5E82E}" type="pres">
      <dgm:prSet presAssocID="{0BE70BB8-B944-45E3-B70C-C1CC6B50D1F4}" presName="composite" presStyleCnt="0"/>
      <dgm:spPr/>
    </dgm:pt>
    <dgm:pt modelId="{2D12F759-981F-4FAC-AB81-3C1E0997083D}" type="pres">
      <dgm:prSet presAssocID="{0BE70BB8-B944-45E3-B70C-C1CC6B50D1F4}" presName="parTx" presStyleLbl="alignNode1" presStyleIdx="0" presStyleCnt="4">
        <dgm:presLayoutVars>
          <dgm:chMax val="0"/>
          <dgm:chPref val="0"/>
          <dgm:bulletEnabled val="1"/>
        </dgm:presLayoutVars>
      </dgm:prSet>
      <dgm:spPr/>
    </dgm:pt>
    <dgm:pt modelId="{B7732489-709F-478D-9625-6C9DD700AA79}" type="pres">
      <dgm:prSet presAssocID="{0BE70BB8-B944-45E3-B70C-C1CC6B50D1F4}" presName="desTx" presStyleLbl="alignAccFollowNode1" presStyleIdx="0" presStyleCnt="4">
        <dgm:presLayoutVars>
          <dgm:bulletEnabled val="1"/>
        </dgm:presLayoutVars>
      </dgm:prSet>
      <dgm:spPr/>
    </dgm:pt>
    <dgm:pt modelId="{99C738C4-E557-4CDC-9861-B0B8350C8E89}" type="pres">
      <dgm:prSet presAssocID="{BEDAE9DE-E31B-4BF9-A584-56BE5A5F2643}" presName="space" presStyleCnt="0"/>
      <dgm:spPr/>
    </dgm:pt>
    <dgm:pt modelId="{430E2185-005D-4FF9-87B4-992378E31A7C}" type="pres">
      <dgm:prSet presAssocID="{620461D0-285D-4696-BFDE-F8527F3618BF}" presName="composite" presStyleCnt="0"/>
      <dgm:spPr/>
    </dgm:pt>
    <dgm:pt modelId="{BBCAB7C0-8463-41A1-B709-2B59534A2470}" type="pres">
      <dgm:prSet presAssocID="{620461D0-285D-4696-BFDE-F8527F3618BF}" presName="parTx" presStyleLbl="alignNode1" presStyleIdx="1" presStyleCnt="4">
        <dgm:presLayoutVars>
          <dgm:chMax val="0"/>
          <dgm:chPref val="0"/>
          <dgm:bulletEnabled val="1"/>
        </dgm:presLayoutVars>
      </dgm:prSet>
      <dgm:spPr/>
    </dgm:pt>
    <dgm:pt modelId="{4A201AE0-C3E0-4864-9F8F-80D7E41F8C6E}" type="pres">
      <dgm:prSet presAssocID="{620461D0-285D-4696-BFDE-F8527F3618BF}" presName="desTx" presStyleLbl="alignAccFollowNode1" presStyleIdx="1" presStyleCnt="4">
        <dgm:presLayoutVars>
          <dgm:bulletEnabled val="1"/>
        </dgm:presLayoutVars>
      </dgm:prSet>
      <dgm:spPr/>
    </dgm:pt>
    <dgm:pt modelId="{8BA31AE0-2631-4C7E-905E-8BD13A084913}" type="pres">
      <dgm:prSet presAssocID="{DE64DF78-A6F6-4C16-AD5E-110A2EBFDEAD}" presName="space" presStyleCnt="0"/>
      <dgm:spPr/>
    </dgm:pt>
    <dgm:pt modelId="{91FC2388-FCDB-482D-9464-1467BC30555A}" type="pres">
      <dgm:prSet presAssocID="{9DB35924-9D36-4CB4-9EB8-C8BAD8C05620}" presName="composite" presStyleCnt="0"/>
      <dgm:spPr/>
    </dgm:pt>
    <dgm:pt modelId="{48E1874A-82ED-4D0F-99A3-4DC0422BD966}" type="pres">
      <dgm:prSet presAssocID="{9DB35924-9D36-4CB4-9EB8-C8BAD8C05620}" presName="parTx" presStyleLbl="alignNode1" presStyleIdx="2" presStyleCnt="4">
        <dgm:presLayoutVars>
          <dgm:chMax val="0"/>
          <dgm:chPref val="0"/>
          <dgm:bulletEnabled val="1"/>
        </dgm:presLayoutVars>
      </dgm:prSet>
      <dgm:spPr/>
    </dgm:pt>
    <dgm:pt modelId="{086A59A2-B943-4EEB-B916-DFDC2A5C904C}" type="pres">
      <dgm:prSet presAssocID="{9DB35924-9D36-4CB4-9EB8-C8BAD8C05620}" presName="desTx" presStyleLbl="alignAccFollowNode1" presStyleIdx="2" presStyleCnt="4">
        <dgm:presLayoutVars>
          <dgm:bulletEnabled val="1"/>
        </dgm:presLayoutVars>
      </dgm:prSet>
      <dgm:spPr/>
    </dgm:pt>
    <dgm:pt modelId="{E65CE7EC-7290-42B9-9BDE-DB6DB2446BD5}" type="pres">
      <dgm:prSet presAssocID="{2A254403-53B9-4411-A11E-94E08E9D7C94}" presName="space" presStyleCnt="0"/>
      <dgm:spPr/>
    </dgm:pt>
    <dgm:pt modelId="{0732CED8-B614-4536-AA81-EC591BD1D73E}" type="pres">
      <dgm:prSet presAssocID="{D7DCFD38-9AFE-4661-81A9-E7E28A1535C6}" presName="composite" presStyleCnt="0"/>
      <dgm:spPr/>
    </dgm:pt>
    <dgm:pt modelId="{E0DC1B57-AB4B-4915-8F4F-9E726ACF1CDA}" type="pres">
      <dgm:prSet presAssocID="{D7DCFD38-9AFE-4661-81A9-E7E28A1535C6}" presName="parTx" presStyleLbl="alignNode1" presStyleIdx="3" presStyleCnt="4">
        <dgm:presLayoutVars>
          <dgm:chMax val="0"/>
          <dgm:chPref val="0"/>
          <dgm:bulletEnabled val="1"/>
        </dgm:presLayoutVars>
      </dgm:prSet>
      <dgm:spPr/>
    </dgm:pt>
    <dgm:pt modelId="{A4512AAD-ACEC-4507-8D43-10E6C4E4A74D}" type="pres">
      <dgm:prSet presAssocID="{D7DCFD38-9AFE-4661-81A9-E7E28A1535C6}" presName="desTx" presStyleLbl="alignAccFollowNode1" presStyleIdx="3" presStyleCnt="4">
        <dgm:presLayoutVars>
          <dgm:bulletEnabled val="1"/>
        </dgm:presLayoutVars>
      </dgm:prSet>
      <dgm:spPr/>
    </dgm:pt>
  </dgm:ptLst>
  <dgm:cxnLst>
    <dgm:cxn modelId="{EDD14300-9810-4AEF-95B8-5F1F5D11B3B2}" type="presOf" srcId="{16C00B97-6EB0-44CA-8B5D-CA3B808F9A2E}" destId="{4A201AE0-C3E0-4864-9F8F-80D7E41F8C6E}" srcOrd="0" destOrd="0" presId="urn:microsoft.com/office/officeart/2005/8/layout/hList1"/>
    <dgm:cxn modelId="{C828FD1A-2E85-4600-8D2D-C636E499CC76}" srcId="{FB143BEF-FF60-4FC6-8AD5-7DE542AF5A33}" destId="{9DB35924-9D36-4CB4-9EB8-C8BAD8C05620}" srcOrd="2" destOrd="0" parTransId="{A59E64F2-178A-4440-A67B-D9A935663CBF}" sibTransId="{2A254403-53B9-4411-A11E-94E08E9D7C94}"/>
    <dgm:cxn modelId="{35040438-9AED-49A2-B7F9-7B57A64A2043}" type="presOf" srcId="{C79E8A94-F0D6-4B3C-B391-CA79EA95526E}" destId="{086A59A2-B943-4EEB-B916-DFDC2A5C904C}" srcOrd="0" destOrd="0" presId="urn:microsoft.com/office/officeart/2005/8/layout/hList1"/>
    <dgm:cxn modelId="{334F3F3E-9BF2-4745-9774-4F958E1A5CC9}" srcId="{FB143BEF-FF60-4FC6-8AD5-7DE542AF5A33}" destId="{0BE70BB8-B944-45E3-B70C-C1CC6B50D1F4}" srcOrd="0" destOrd="0" parTransId="{4EAB602E-7967-448B-831E-CFA67AD5434E}" sibTransId="{BEDAE9DE-E31B-4BF9-A584-56BE5A5F2643}"/>
    <dgm:cxn modelId="{FDB8C641-883E-49B3-A710-AEFFEB2588C7}" type="presOf" srcId="{D7DCFD38-9AFE-4661-81A9-E7E28A1535C6}" destId="{E0DC1B57-AB4B-4915-8F4F-9E726ACF1CDA}" srcOrd="0" destOrd="0" presId="urn:microsoft.com/office/officeart/2005/8/layout/hList1"/>
    <dgm:cxn modelId="{6043364C-A70B-444F-9105-E0E4AA062C7A}" srcId="{FB143BEF-FF60-4FC6-8AD5-7DE542AF5A33}" destId="{620461D0-285D-4696-BFDE-F8527F3618BF}" srcOrd="1" destOrd="0" parTransId="{09D4E109-4BB9-4932-9A65-36C353F9369B}" sibTransId="{DE64DF78-A6F6-4C16-AD5E-110A2EBFDEAD}"/>
    <dgm:cxn modelId="{11B8B553-0736-4AFF-B3C9-0B2FD0335080}" srcId="{D7DCFD38-9AFE-4661-81A9-E7E28A1535C6}" destId="{6B2C09E3-06FD-4532-AD87-7ECA02011FFE}" srcOrd="0" destOrd="0" parTransId="{0BAE6E87-073F-40D7-8B73-31456481B317}" sibTransId="{2D5B0263-E545-4051-9300-931ED7D20554}"/>
    <dgm:cxn modelId="{0C96C775-7453-45F4-916B-B0620991714C}" type="presOf" srcId="{FB143BEF-FF60-4FC6-8AD5-7DE542AF5A33}" destId="{AB08907B-1CAB-4895-A14D-CFF08A2B92D7}" srcOrd="0" destOrd="0" presId="urn:microsoft.com/office/officeart/2005/8/layout/hList1"/>
    <dgm:cxn modelId="{11316378-4BC3-49DC-9973-11EFFA585A97}" type="presOf" srcId="{603AF5C4-531B-4E24-B55F-589C7E6808D4}" destId="{B7732489-709F-478D-9625-6C9DD700AA79}" srcOrd="0" destOrd="0" presId="urn:microsoft.com/office/officeart/2005/8/layout/hList1"/>
    <dgm:cxn modelId="{CF1A5679-A3BC-4F95-8BF7-AD1A18198400}" srcId="{9DB35924-9D36-4CB4-9EB8-C8BAD8C05620}" destId="{C79E8A94-F0D6-4B3C-B391-CA79EA95526E}" srcOrd="0" destOrd="0" parTransId="{1BBA9630-0607-4A59-B7F4-02E2C0F04748}" sibTransId="{AB6833B9-CA50-4F26-9D41-89DC5E245ADF}"/>
    <dgm:cxn modelId="{AE53365A-04A3-4F26-A58B-2CDE1E378105}" type="presOf" srcId="{620461D0-285D-4696-BFDE-F8527F3618BF}" destId="{BBCAB7C0-8463-41A1-B709-2B59534A2470}" srcOrd="0" destOrd="0" presId="urn:microsoft.com/office/officeart/2005/8/layout/hList1"/>
    <dgm:cxn modelId="{89ACBB7A-6194-418A-B3E6-041EB09DF64F}" srcId="{0BE70BB8-B944-45E3-B70C-C1CC6B50D1F4}" destId="{603AF5C4-531B-4E24-B55F-589C7E6808D4}" srcOrd="0" destOrd="0" parTransId="{EEBFFD16-54A1-4679-A54C-DCB96F4EED8F}" sibTransId="{EDE3373C-6DA8-43AC-BA79-27CF7E98B234}"/>
    <dgm:cxn modelId="{D5EE39A4-AFD4-45DA-B314-A64B985CAA14}" type="presOf" srcId="{6B2C09E3-06FD-4532-AD87-7ECA02011FFE}" destId="{A4512AAD-ACEC-4507-8D43-10E6C4E4A74D}" srcOrd="0" destOrd="0" presId="urn:microsoft.com/office/officeart/2005/8/layout/hList1"/>
    <dgm:cxn modelId="{7196DAA6-39FC-4B9F-B4D9-127CD093499F}" type="presOf" srcId="{9DB35924-9D36-4CB4-9EB8-C8BAD8C05620}" destId="{48E1874A-82ED-4D0F-99A3-4DC0422BD966}" srcOrd="0" destOrd="0" presId="urn:microsoft.com/office/officeart/2005/8/layout/hList1"/>
    <dgm:cxn modelId="{70CE88D1-A53C-4CAE-8B85-9F4C646A4D66}" srcId="{FB143BEF-FF60-4FC6-8AD5-7DE542AF5A33}" destId="{D7DCFD38-9AFE-4661-81A9-E7E28A1535C6}" srcOrd="3" destOrd="0" parTransId="{B607D284-24B2-42AA-B8B6-4689DEFB0CBD}" sibTransId="{2F0617F1-9694-42DB-8FF9-269BC059636F}"/>
    <dgm:cxn modelId="{6556F2DA-FA1A-4625-ACD7-DA80B238FFEA}" type="presOf" srcId="{0BE70BB8-B944-45E3-B70C-C1CC6B50D1F4}" destId="{2D12F759-981F-4FAC-AB81-3C1E0997083D}" srcOrd="0" destOrd="0" presId="urn:microsoft.com/office/officeart/2005/8/layout/hList1"/>
    <dgm:cxn modelId="{B7B6C0F2-A873-44DC-ACA8-CD41E35DCB33}" srcId="{620461D0-285D-4696-BFDE-F8527F3618BF}" destId="{16C00B97-6EB0-44CA-8B5D-CA3B808F9A2E}" srcOrd="0" destOrd="0" parTransId="{1324514C-B2D8-4F43-A06A-6C123228C01E}" sibTransId="{1201141E-B156-4883-9095-87F5BAB0DCF2}"/>
    <dgm:cxn modelId="{EA49B910-2F92-4FDD-95EF-0D3A3C5D7433}" type="presParOf" srcId="{AB08907B-1CAB-4895-A14D-CFF08A2B92D7}" destId="{7A5BA64E-5CC9-4915-BAC1-4F0604F5E82E}" srcOrd="0" destOrd="0" presId="urn:microsoft.com/office/officeart/2005/8/layout/hList1"/>
    <dgm:cxn modelId="{A1FD0D51-5FB1-41FB-B3B9-4C6804282557}" type="presParOf" srcId="{7A5BA64E-5CC9-4915-BAC1-4F0604F5E82E}" destId="{2D12F759-981F-4FAC-AB81-3C1E0997083D}" srcOrd="0" destOrd="0" presId="urn:microsoft.com/office/officeart/2005/8/layout/hList1"/>
    <dgm:cxn modelId="{23FA627D-DEE6-4585-B940-C5F3DA205CC9}" type="presParOf" srcId="{7A5BA64E-5CC9-4915-BAC1-4F0604F5E82E}" destId="{B7732489-709F-478D-9625-6C9DD700AA79}" srcOrd="1" destOrd="0" presId="urn:microsoft.com/office/officeart/2005/8/layout/hList1"/>
    <dgm:cxn modelId="{EB5696E9-A326-4C14-AB49-9712F53CB602}" type="presParOf" srcId="{AB08907B-1CAB-4895-A14D-CFF08A2B92D7}" destId="{99C738C4-E557-4CDC-9861-B0B8350C8E89}" srcOrd="1" destOrd="0" presId="urn:microsoft.com/office/officeart/2005/8/layout/hList1"/>
    <dgm:cxn modelId="{40698427-CA14-4E87-8922-6FCE7300C788}" type="presParOf" srcId="{AB08907B-1CAB-4895-A14D-CFF08A2B92D7}" destId="{430E2185-005D-4FF9-87B4-992378E31A7C}" srcOrd="2" destOrd="0" presId="urn:microsoft.com/office/officeart/2005/8/layout/hList1"/>
    <dgm:cxn modelId="{5AC3B7BF-B999-4DFB-8416-80729616F7D4}" type="presParOf" srcId="{430E2185-005D-4FF9-87B4-992378E31A7C}" destId="{BBCAB7C0-8463-41A1-B709-2B59534A2470}" srcOrd="0" destOrd="0" presId="urn:microsoft.com/office/officeart/2005/8/layout/hList1"/>
    <dgm:cxn modelId="{CB2C9011-2C72-41E1-91BC-5FB6C8D454E2}" type="presParOf" srcId="{430E2185-005D-4FF9-87B4-992378E31A7C}" destId="{4A201AE0-C3E0-4864-9F8F-80D7E41F8C6E}" srcOrd="1" destOrd="0" presId="urn:microsoft.com/office/officeart/2005/8/layout/hList1"/>
    <dgm:cxn modelId="{4533C32F-518A-458E-8C79-2222E652C580}" type="presParOf" srcId="{AB08907B-1CAB-4895-A14D-CFF08A2B92D7}" destId="{8BA31AE0-2631-4C7E-905E-8BD13A084913}" srcOrd="3" destOrd="0" presId="urn:microsoft.com/office/officeart/2005/8/layout/hList1"/>
    <dgm:cxn modelId="{498DD163-F49F-4E72-977F-89448E37BAB9}" type="presParOf" srcId="{AB08907B-1CAB-4895-A14D-CFF08A2B92D7}" destId="{91FC2388-FCDB-482D-9464-1467BC30555A}" srcOrd="4" destOrd="0" presId="urn:microsoft.com/office/officeart/2005/8/layout/hList1"/>
    <dgm:cxn modelId="{A2286A35-5A64-4838-B82D-450C66DCD0C2}" type="presParOf" srcId="{91FC2388-FCDB-482D-9464-1467BC30555A}" destId="{48E1874A-82ED-4D0F-99A3-4DC0422BD966}" srcOrd="0" destOrd="0" presId="urn:microsoft.com/office/officeart/2005/8/layout/hList1"/>
    <dgm:cxn modelId="{895273F5-7979-4F2B-8C90-F572BFB066C5}" type="presParOf" srcId="{91FC2388-FCDB-482D-9464-1467BC30555A}" destId="{086A59A2-B943-4EEB-B916-DFDC2A5C904C}" srcOrd="1" destOrd="0" presId="urn:microsoft.com/office/officeart/2005/8/layout/hList1"/>
    <dgm:cxn modelId="{CA7822C6-B378-4926-A15A-07E3A834D018}" type="presParOf" srcId="{AB08907B-1CAB-4895-A14D-CFF08A2B92D7}" destId="{E65CE7EC-7290-42B9-9BDE-DB6DB2446BD5}" srcOrd="5" destOrd="0" presId="urn:microsoft.com/office/officeart/2005/8/layout/hList1"/>
    <dgm:cxn modelId="{C84D3080-3A1E-4D4A-B971-DA3E492C8412}" type="presParOf" srcId="{AB08907B-1CAB-4895-A14D-CFF08A2B92D7}" destId="{0732CED8-B614-4536-AA81-EC591BD1D73E}" srcOrd="6" destOrd="0" presId="urn:microsoft.com/office/officeart/2005/8/layout/hList1"/>
    <dgm:cxn modelId="{A3E6644F-AFA0-4705-A484-8AB6D1C93C05}" type="presParOf" srcId="{0732CED8-B614-4536-AA81-EC591BD1D73E}" destId="{E0DC1B57-AB4B-4915-8F4F-9E726ACF1CDA}" srcOrd="0" destOrd="0" presId="urn:microsoft.com/office/officeart/2005/8/layout/hList1"/>
    <dgm:cxn modelId="{AE1B7516-81D0-45CB-9767-E11ADF3661EB}" type="presParOf" srcId="{0732CED8-B614-4536-AA81-EC591BD1D73E}" destId="{A4512AAD-ACEC-4507-8D43-10E6C4E4A74D}"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E659DEF-8898-4977-8263-4B009D689CC5}">
      <dgm:prSet custT="1"/>
      <dgm:spPr>
        <a:solidFill>
          <a:schemeClr val="tx2">
            <a:lumMod val="75000"/>
          </a:schemeClr>
        </a:solidFill>
      </dgm:spPr>
      <dgm:t>
        <a:bodyPr/>
        <a:lstStyle/>
        <a:p>
          <a:r>
            <a:rPr lang="en-US" sz="2400" b="1"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r>
            <a:rPr lang="en-US" b="0" dirty="0"/>
            <a:t>Definitions</a:t>
          </a:r>
        </a:p>
      </dgm: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custT="1"/>
      <dgm:spPr/>
      <dgm:t>
        <a:bodyPr/>
        <a:lstStyle/>
        <a:p>
          <a:r>
            <a:rPr lang="en-US" sz="2400" dirty="0">
              <a:solidFill>
                <a:schemeClr val="tx1"/>
              </a:solidFill>
            </a:rPr>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dgm:t>
        <a:bodyPr/>
        <a:lstStyle/>
        <a:p>
          <a:r>
            <a:rPr lang="en-US" sz="2400" dirty="0">
              <a:solidFill>
                <a:schemeClr val="tx1"/>
              </a:solidFill>
            </a:rPr>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2400" dirty="0">
              <a:solidFill>
                <a:schemeClr val="tx1"/>
              </a:solidFill>
            </a:rPr>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E7C4602-90CF-42A4-8BEC-9BA9C667D4A2}">
      <dgm:prSet/>
      <dgm:spPr/>
      <dgm:t>
        <a:bodyPr/>
        <a:lstStyle/>
        <a:p>
          <a:endParaRPr lang="en-US"/>
        </a:p>
      </dgm:t>
    </dgm:pt>
    <dgm:pt modelId="{8F8A9625-374E-4525-9BAC-AA36AD98CD6A}" type="parTrans" cxnId="{30097D16-E9F6-47BA-9E2C-D8F648828D0A}">
      <dgm:prSet/>
      <dgm:spPr/>
      <dgm:t>
        <a:bodyPr/>
        <a:lstStyle/>
        <a:p>
          <a:endParaRPr lang="en-US"/>
        </a:p>
      </dgm:t>
    </dgm:pt>
    <dgm:pt modelId="{739E7215-04C2-470B-827A-68B03E3B7614}" type="sibTrans" cxnId="{30097D16-E9F6-47BA-9E2C-D8F648828D0A}">
      <dgm:prSet/>
      <dgm:spPr/>
      <dgm:t>
        <a:bodyPr/>
        <a:lstStyle/>
        <a:p>
          <a:endParaRPr lang="en-US"/>
        </a:p>
      </dgm:t>
    </dgm:pt>
    <dgm:pt modelId="{B18EF8B4-F932-42CB-B7BC-3A135F294DD7}">
      <dgm:prSet/>
      <dgm:spPr/>
      <dgm:t>
        <a:bodyPr/>
        <a:lstStyle/>
        <a:p>
          <a:r>
            <a:rPr lang="en-US" b="0" dirty="0"/>
            <a:t>Statistics</a:t>
          </a:r>
        </a:p>
      </dgm:t>
    </dgm:pt>
    <dgm:pt modelId="{87915E5D-A176-4E1F-8E5E-B7643BC4A317}" type="parTrans" cxnId="{47D13613-6F2E-4A38-AF07-C2D58F633199}">
      <dgm:prSet/>
      <dgm:spPr/>
    </dgm:pt>
    <dgm:pt modelId="{F301A24B-084F-4B52-843F-74C32FA1EAEC}" type="sibTrans" cxnId="{47D13613-6F2E-4A38-AF07-C2D58F633199}">
      <dgm:prSet/>
      <dgm:spPr/>
    </dgm:pt>
    <dgm:pt modelId="{BEF24A40-C132-48CE-8BD9-73F1F8FF1DF9}" type="pres">
      <dgm:prSet presAssocID="{2CA80CFF-C759-47A6-8D58-368812D21265}" presName="linear" presStyleCnt="0">
        <dgm:presLayoutVars>
          <dgm:dir/>
          <dgm:animLvl val="lvl"/>
          <dgm:resizeHandles val="exact"/>
        </dgm:presLayoutVars>
      </dgm:prSet>
      <dgm:spPr/>
    </dgm:pt>
    <dgm:pt modelId="{E2EB7AE6-D601-4C45-954A-63BF392AF307}" type="pres">
      <dgm:prSet presAssocID="{3E659DEF-8898-4977-8263-4B009D689CC5}" presName="parentLin" presStyleCnt="0"/>
      <dgm:spPr/>
    </dgm:pt>
    <dgm:pt modelId="{E87FAE36-DB15-4C6C-B42D-A6FB6818F71B}" type="pres">
      <dgm:prSet presAssocID="{3E659DEF-8898-4977-8263-4B009D689CC5}" presName="parentLeftMargin" presStyleLbl="node1" presStyleIdx="0" presStyleCnt="4"/>
      <dgm:spPr/>
    </dgm:pt>
    <dgm:pt modelId="{8E8D19A8-014E-425D-8712-A3D936D1EFED}" type="pres">
      <dgm:prSet presAssocID="{3E659DEF-8898-4977-8263-4B009D689CC5}" presName="parentText" presStyleLbl="node1" presStyleIdx="0" presStyleCnt="4" custScaleX="138816">
        <dgm:presLayoutVars>
          <dgm:chMax val="0"/>
          <dgm:bulletEnabled val="1"/>
        </dgm:presLayoutVars>
      </dgm:prSet>
      <dgm:spPr/>
    </dgm:pt>
    <dgm:pt modelId="{6593B3F2-EB26-4C12-B983-A6D2351D670F}" type="pres">
      <dgm:prSet presAssocID="{3E659DEF-8898-4977-8263-4B009D689CC5}" presName="negativeSpace" presStyleCnt="0"/>
      <dgm:spPr/>
    </dgm:pt>
    <dgm:pt modelId="{43CD1FCD-CD73-47EF-894E-469A5AE1430B}" type="pres">
      <dgm:prSet presAssocID="{3E659DEF-8898-4977-8263-4B009D689CC5}" presName="childText" presStyleLbl="conFgAcc1" presStyleIdx="0" presStyleCnt="4">
        <dgm:presLayoutVars>
          <dgm:bulletEnabled val="1"/>
        </dgm:presLayoutVars>
      </dgm:prSet>
      <dgm:spPr/>
    </dgm:pt>
    <dgm:pt modelId="{234D96DD-F0B1-4BF4-9334-208A502EE691}" type="pres">
      <dgm:prSet presAssocID="{A6BA8714-800D-468A-877B-2F40E4FBDF47}" presName="spaceBetweenRectangles" presStyleCnt="0"/>
      <dgm:spPr/>
    </dgm:pt>
    <dgm:pt modelId="{2001BBAF-714C-4299-B6AB-78F3F71AF45D}" type="pres">
      <dgm:prSet presAssocID="{707DD948-D158-4A1E-BE7E-E098A22572C9}" presName="parentLin" presStyleCnt="0"/>
      <dgm:spPr/>
    </dgm:pt>
    <dgm:pt modelId="{6F148CB4-BB61-4906-A293-158BED212B10}" type="pres">
      <dgm:prSet presAssocID="{707DD948-D158-4A1E-BE7E-E098A22572C9}" presName="parentLeftMargin" presStyleLbl="node1" presStyleIdx="0" presStyleCnt="4"/>
      <dgm:spPr/>
    </dgm:pt>
    <dgm:pt modelId="{4657A408-9AE0-4428-96BD-311F2A5B92FB}" type="pres">
      <dgm:prSet presAssocID="{707DD948-D158-4A1E-BE7E-E098A22572C9}" presName="parentText" presStyleLbl="node1" presStyleIdx="1" presStyleCnt="4" custScaleX="138816">
        <dgm:presLayoutVars>
          <dgm:chMax val="0"/>
          <dgm:bulletEnabled val="1"/>
        </dgm:presLayoutVars>
      </dgm:prSet>
      <dgm:spPr/>
    </dgm:pt>
    <dgm:pt modelId="{6B9A3874-BA6B-4FBA-A7A8-07556CFDBBE7}" type="pres">
      <dgm:prSet presAssocID="{707DD948-D158-4A1E-BE7E-E098A22572C9}" presName="negativeSpace" presStyleCnt="0"/>
      <dgm:spPr/>
    </dgm:pt>
    <dgm:pt modelId="{AF628B7A-AB08-4223-B2C7-BF1CE6447A6E}" type="pres">
      <dgm:prSet presAssocID="{707DD948-D158-4A1E-BE7E-E098A22572C9}" presName="childText" presStyleLbl="conFgAcc1" presStyleIdx="1" presStyleCnt="4">
        <dgm:presLayoutVars>
          <dgm:bulletEnabled val="1"/>
        </dgm:presLayoutVars>
      </dgm:prSet>
      <dgm:spPr/>
    </dgm:pt>
    <dgm:pt modelId="{3E28597B-7747-42C8-A2F0-EFA5CA58E092}" type="pres">
      <dgm:prSet presAssocID="{C1A26ED5-4DF4-4D8E-B68B-851198794E61}" presName="spaceBetweenRectangles" presStyleCnt="0"/>
      <dgm:spPr/>
    </dgm:pt>
    <dgm:pt modelId="{FA62D094-A595-44BE-84E4-6ADE48A24260}" type="pres">
      <dgm:prSet presAssocID="{C3FE7F4F-9E4C-4CC1-85D0-EAE01B2715A6}" presName="parentLin" presStyleCnt="0"/>
      <dgm:spPr/>
    </dgm:pt>
    <dgm:pt modelId="{7FEAFFEA-98CF-4931-8DDB-F5ECEE2B1898}" type="pres">
      <dgm:prSet presAssocID="{C3FE7F4F-9E4C-4CC1-85D0-EAE01B2715A6}" presName="parentLeftMargin" presStyleLbl="node1" presStyleIdx="1" presStyleCnt="4"/>
      <dgm:spPr/>
    </dgm:pt>
    <dgm:pt modelId="{8EBA5238-7CC2-496F-8747-D064A9531607}" type="pres">
      <dgm:prSet presAssocID="{C3FE7F4F-9E4C-4CC1-85D0-EAE01B2715A6}" presName="parentText" presStyleLbl="node1" presStyleIdx="2" presStyleCnt="4" custScaleX="138816">
        <dgm:presLayoutVars>
          <dgm:chMax val="0"/>
          <dgm:bulletEnabled val="1"/>
        </dgm:presLayoutVars>
      </dgm:prSet>
      <dgm:spPr/>
    </dgm:pt>
    <dgm:pt modelId="{10942442-1E60-417A-ACEF-03AF7F3C94ED}" type="pres">
      <dgm:prSet presAssocID="{C3FE7F4F-9E4C-4CC1-85D0-EAE01B2715A6}" presName="negativeSpace" presStyleCnt="0"/>
      <dgm:spPr/>
    </dgm:pt>
    <dgm:pt modelId="{0C013572-4D3E-4B2A-B04E-14B12167E559}" type="pres">
      <dgm:prSet presAssocID="{C3FE7F4F-9E4C-4CC1-85D0-EAE01B2715A6}" presName="childText" presStyleLbl="conFgAcc1" presStyleIdx="2" presStyleCnt="4">
        <dgm:presLayoutVars>
          <dgm:bulletEnabled val="1"/>
        </dgm:presLayoutVars>
      </dgm:prSet>
      <dgm:spPr/>
    </dgm:pt>
    <dgm:pt modelId="{792792BE-70FF-429E-8C0F-9B9BE293690C}" type="pres">
      <dgm:prSet presAssocID="{9698D385-73DF-423F-99F3-8143F47FDB0F}" presName="spaceBetweenRectangles" presStyleCnt="0"/>
      <dgm:spPr/>
    </dgm:pt>
    <dgm:pt modelId="{CAB44F99-EE60-4A6D-B53B-FE95645E583C}" type="pres">
      <dgm:prSet presAssocID="{6CAD8714-0BDC-49B1-83A9-9C283AE33FE6}" presName="parentLin" presStyleCnt="0"/>
      <dgm:spPr/>
    </dgm:pt>
    <dgm:pt modelId="{C3FC64A2-5EB1-4621-8A2D-21EB189F0709}" type="pres">
      <dgm:prSet presAssocID="{6CAD8714-0BDC-49B1-83A9-9C283AE33FE6}" presName="parentLeftMargin" presStyleLbl="node1" presStyleIdx="2" presStyleCnt="4"/>
      <dgm:spPr/>
    </dgm:pt>
    <dgm:pt modelId="{FC2D382D-876D-4AB0-840D-53C5E8854D77}" type="pres">
      <dgm:prSet presAssocID="{6CAD8714-0BDC-49B1-83A9-9C283AE33FE6}" presName="parentText" presStyleLbl="node1" presStyleIdx="3" presStyleCnt="4" custScaleX="138816">
        <dgm:presLayoutVars>
          <dgm:chMax val="0"/>
          <dgm:bulletEnabled val="1"/>
        </dgm:presLayoutVars>
      </dgm:prSet>
      <dgm:spPr/>
    </dgm:pt>
    <dgm:pt modelId="{7126B002-C496-4BD5-99D6-4F440D276A1F}" type="pres">
      <dgm:prSet presAssocID="{6CAD8714-0BDC-49B1-83A9-9C283AE33FE6}" presName="negativeSpace" presStyleCnt="0"/>
      <dgm:spPr/>
    </dgm:pt>
    <dgm:pt modelId="{2A9B9ED0-857E-491D-A55D-75F5D1EDBDC6}" type="pres">
      <dgm:prSet presAssocID="{6CAD8714-0BDC-49B1-83A9-9C283AE33FE6}" presName="childText" presStyleLbl="conFgAcc1" presStyleIdx="3" presStyleCnt="4">
        <dgm:presLayoutVars>
          <dgm:bulletEnabled val="1"/>
        </dgm:presLayoutVars>
      </dgm:prSet>
      <dgm:spPr/>
    </dgm:pt>
  </dgm:ptLst>
  <dgm:cxnLst>
    <dgm:cxn modelId="{ACD24106-859B-4969-B145-D9FC8074B0F0}" type="presOf" srcId="{6CAD8714-0BDC-49B1-83A9-9C283AE33FE6}" destId="{C3FC64A2-5EB1-4621-8A2D-21EB189F0709}" srcOrd="0" destOrd="0" presId="urn:microsoft.com/office/officeart/2005/8/layout/list1"/>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47D13613-6F2E-4A38-AF07-C2D58F633199}" srcId="{3E659DEF-8898-4977-8263-4B009D689CC5}" destId="{B18EF8B4-F932-42CB-B7BC-3A135F294DD7}" srcOrd="1" destOrd="0" parTransId="{87915E5D-A176-4E1F-8E5E-B7643BC4A317}" sibTransId="{F301A24B-084F-4B52-843F-74C32FA1EAEC}"/>
    <dgm:cxn modelId="{E9A20F16-E083-4B30-B6C7-817ECDB053AB}" type="presOf" srcId="{B18EF8B4-F932-42CB-B7BC-3A135F294DD7}" destId="{43CD1FCD-CD73-47EF-894E-469A5AE1430B}" srcOrd="0" destOrd="1" presId="urn:microsoft.com/office/officeart/2005/8/layout/list1"/>
    <dgm:cxn modelId="{30097D16-E9F6-47BA-9E2C-D8F648828D0A}" srcId="{6CAD8714-0BDC-49B1-83A9-9C283AE33FE6}" destId="{EE7C4602-90CF-42A4-8BEC-9BA9C667D4A2}" srcOrd="0" destOrd="0" parTransId="{8F8A9625-374E-4525-9BAC-AA36AD98CD6A}" sibTransId="{739E7215-04C2-470B-827A-68B03E3B7614}"/>
    <dgm:cxn modelId="{54022532-5C4C-4A7E-AB2B-4A1D67C19B0A}" type="presOf" srcId="{7F2A3B8B-94B8-4C19-BF51-5294CC8B4185}" destId="{0C013572-4D3E-4B2A-B04E-14B12167E559}" srcOrd="0" destOrd="0"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0EBD903A-16AA-4C00-80A1-2CFA889153C9}" type="presOf" srcId="{122102EF-620B-47B6-AA67-F4AF9CF9AF38}" destId="{43CD1FCD-CD73-47EF-894E-469A5AE1430B}" srcOrd="0" destOrd="0" presId="urn:microsoft.com/office/officeart/2005/8/layout/list1"/>
    <dgm:cxn modelId="{4EB27D3D-DDE2-4384-8BEA-A99D3AA49631}" type="presOf" srcId="{707DD948-D158-4A1E-BE7E-E098A22572C9}" destId="{4657A408-9AE0-4428-96BD-311F2A5B92FB}" srcOrd="1" destOrd="0" presId="urn:microsoft.com/office/officeart/2005/8/layout/list1"/>
    <dgm:cxn modelId="{014DB85B-8E4A-4C76-8595-E88C45BAAD26}" type="presOf" srcId="{6CAD8714-0BDC-49B1-83A9-9C283AE33FE6}" destId="{FC2D382D-876D-4AB0-840D-53C5E8854D77}" srcOrd="1"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87876B70-F885-4DFD-B59D-186CD44C14F2}" type="presOf" srcId="{3E659DEF-8898-4977-8263-4B009D689CC5}" destId="{8E8D19A8-014E-425D-8712-A3D936D1EFED}" srcOrd="1" destOrd="0" presId="urn:microsoft.com/office/officeart/2005/8/layout/list1"/>
    <dgm:cxn modelId="{29132672-3C8E-4620-942B-EAF0791F71FF}" type="presOf" srcId="{EE7C4602-90CF-42A4-8BEC-9BA9C667D4A2}" destId="{2A9B9ED0-857E-491D-A55D-75F5D1EDBDC6}" srcOrd="0" destOrd="0" presId="urn:microsoft.com/office/officeart/2005/8/layout/list1"/>
    <dgm:cxn modelId="{43C11A8E-4EA1-48D7-AE09-78D2AA469462}" type="presOf" srcId="{C3FE7F4F-9E4C-4CC1-85D0-EAE01B2715A6}" destId="{8EBA5238-7CC2-496F-8747-D064A9531607}" srcOrd="1" destOrd="0"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1AD2E1B8-D3BA-42B0-977C-CB22710EF8BF}" type="presOf" srcId="{A5FAC086-F140-4102-A3F6-A9746F593D53}" destId="{AF628B7A-AB08-4223-B2C7-BF1CE6447A6E}" srcOrd="0" destOrd="0" presId="urn:microsoft.com/office/officeart/2005/8/layout/list1"/>
    <dgm:cxn modelId="{D16677CC-1B88-4173-BC79-F75EA4749089}" type="presOf" srcId="{707DD948-D158-4A1E-BE7E-E098A22572C9}" destId="{6F148CB4-BB61-4906-A293-158BED212B10}" srcOrd="0" destOrd="0" presId="urn:microsoft.com/office/officeart/2005/8/layout/list1"/>
    <dgm:cxn modelId="{709B31D6-C00A-4F64-8ADA-A646B64C2634}" type="presOf" srcId="{C3FE7F4F-9E4C-4CC1-85D0-EAE01B2715A6}" destId="{7FEAFFEA-98CF-4931-8DDB-F5ECEE2B1898}" srcOrd="0" destOrd="0" presId="urn:microsoft.com/office/officeart/2005/8/layout/list1"/>
    <dgm:cxn modelId="{A5D8C0D9-D987-4FF1-8AB9-282B0376E579}" type="presOf" srcId="{2CA80CFF-C759-47A6-8D58-368812D21265}" destId="{BEF24A40-C132-48CE-8BD9-73F1F8FF1DF9}" srcOrd="0"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445B88F0-ADA1-45ED-B65B-5581529C44AB}" srcId="{C3FE7F4F-9E4C-4CC1-85D0-EAE01B2715A6}" destId="{7F2A3B8B-94B8-4C19-BF51-5294CC8B4185}" srcOrd="0" destOrd="0" parTransId="{EA4787FC-1D74-411A-8D37-C1F326882D18}" sibTransId="{2E484527-1FB0-4908-BC3A-ACAC7D7FB4E6}"/>
    <dgm:cxn modelId="{B8073EF7-983D-43B9-B64A-365340417937}" type="presOf" srcId="{3E659DEF-8898-4977-8263-4B009D689CC5}" destId="{E87FAE36-DB15-4C6C-B42D-A6FB6818F71B}" srcOrd="0" destOrd="0" presId="urn:microsoft.com/office/officeart/2005/8/layout/list1"/>
    <dgm:cxn modelId="{C54F8CDD-03DA-4E71-A3CD-06BA9EFAA524}" type="presParOf" srcId="{BEF24A40-C132-48CE-8BD9-73F1F8FF1DF9}" destId="{E2EB7AE6-D601-4C45-954A-63BF392AF307}" srcOrd="0" destOrd="0" presId="urn:microsoft.com/office/officeart/2005/8/layout/list1"/>
    <dgm:cxn modelId="{FFDCAFB4-BC96-4BCD-BCE9-A5D74B050096}" type="presParOf" srcId="{E2EB7AE6-D601-4C45-954A-63BF392AF307}" destId="{E87FAE36-DB15-4C6C-B42D-A6FB6818F71B}" srcOrd="0" destOrd="0" presId="urn:microsoft.com/office/officeart/2005/8/layout/list1"/>
    <dgm:cxn modelId="{E1C25E87-4757-421A-A9DF-8712E6D0EC15}" type="presParOf" srcId="{E2EB7AE6-D601-4C45-954A-63BF392AF307}" destId="{8E8D19A8-014E-425D-8712-A3D936D1EFED}" srcOrd="1" destOrd="0" presId="urn:microsoft.com/office/officeart/2005/8/layout/list1"/>
    <dgm:cxn modelId="{D025EDE7-3941-4437-9A4E-71D6093C28C3}" type="presParOf" srcId="{BEF24A40-C132-48CE-8BD9-73F1F8FF1DF9}" destId="{6593B3F2-EB26-4C12-B983-A6D2351D670F}" srcOrd="1" destOrd="0" presId="urn:microsoft.com/office/officeart/2005/8/layout/list1"/>
    <dgm:cxn modelId="{2D88D39B-4C88-4E0D-B7E4-42CAEA88C2C5}" type="presParOf" srcId="{BEF24A40-C132-48CE-8BD9-73F1F8FF1DF9}" destId="{43CD1FCD-CD73-47EF-894E-469A5AE1430B}" srcOrd="2" destOrd="0" presId="urn:microsoft.com/office/officeart/2005/8/layout/list1"/>
    <dgm:cxn modelId="{6B5A3C6F-E5DC-415A-8D1C-368EDABE8262}" type="presParOf" srcId="{BEF24A40-C132-48CE-8BD9-73F1F8FF1DF9}" destId="{234D96DD-F0B1-4BF4-9334-208A502EE691}" srcOrd="3" destOrd="0" presId="urn:microsoft.com/office/officeart/2005/8/layout/list1"/>
    <dgm:cxn modelId="{537710AF-9F72-450E-BA76-FE037D000BF0}" type="presParOf" srcId="{BEF24A40-C132-48CE-8BD9-73F1F8FF1DF9}" destId="{2001BBAF-714C-4299-B6AB-78F3F71AF45D}" srcOrd="4" destOrd="0" presId="urn:microsoft.com/office/officeart/2005/8/layout/list1"/>
    <dgm:cxn modelId="{3843E4DF-69B9-4287-B60D-3B4B283C2B47}" type="presParOf" srcId="{2001BBAF-714C-4299-B6AB-78F3F71AF45D}" destId="{6F148CB4-BB61-4906-A293-158BED212B10}" srcOrd="0" destOrd="0" presId="urn:microsoft.com/office/officeart/2005/8/layout/list1"/>
    <dgm:cxn modelId="{05E253D8-011B-48D3-A8F0-2F9B0965532F}" type="presParOf" srcId="{2001BBAF-714C-4299-B6AB-78F3F71AF45D}" destId="{4657A408-9AE0-4428-96BD-311F2A5B92FB}" srcOrd="1" destOrd="0" presId="urn:microsoft.com/office/officeart/2005/8/layout/list1"/>
    <dgm:cxn modelId="{A5327DA5-F6E9-45F7-B261-935B010B5CF8}" type="presParOf" srcId="{BEF24A40-C132-48CE-8BD9-73F1F8FF1DF9}" destId="{6B9A3874-BA6B-4FBA-A7A8-07556CFDBBE7}" srcOrd="5" destOrd="0" presId="urn:microsoft.com/office/officeart/2005/8/layout/list1"/>
    <dgm:cxn modelId="{06CB5DA5-50C1-4FA4-8F71-4817D0AB369F}" type="presParOf" srcId="{BEF24A40-C132-48CE-8BD9-73F1F8FF1DF9}" destId="{AF628B7A-AB08-4223-B2C7-BF1CE6447A6E}" srcOrd="6" destOrd="0" presId="urn:microsoft.com/office/officeart/2005/8/layout/list1"/>
    <dgm:cxn modelId="{44D558A1-408B-426B-8B8D-BDD0729D8CDD}" type="presParOf" srcId="{BEF24A40-C132-48CE-8BD9-73F1F8FF1DF9}" destId="{3E28597B-7747-42C8-A2F0-EFA5CA58E092}" srcOrd="7" destOrd="0" presId="urn:microsoft.com/office/officeart/2005/8/layout/list1"/>
    <dgm:cxn modelId="{5D37E468-9092-4BB6-9EA6-9B6396FE4E9F}" type="presParOf" srcId="{BEF24A40-C132-48CE-8BD9-73F1F8FF1DF9}" destId="{FA62D094-A595-44BE-84E4-6ADE48A24260}" srcOrd="8" destOrd="0" presId="urn:microsoft.com/office/officeart/2005/8/layout/list1"/>
    <dgm:cxn modelId="{85B753BC-22A4-4764-9CAC-98ACD544D816}" type="presParOf" srcId="{FA62D094-A595-44BE-84E4-6ADE48A24260}" destId="{7FEAFFEA-98CF-4931-8DDB-F5ECEE2B1898}" srcOrd="0" destOrd="0" presId="urn:microsoft.com/office/officeart/2005/8/layout/list1"/>
    <dgm:cxn modelId="{AD9B9AB0-D1DA-4DEA-B572-868A6B455AFB}" type="presParOf" srcId="{FA62D094-A595-44BE-84E4-6ADE48A24260}" destId="{8EBA5238-7CC2-496F-8747-D064A9531607}" srcOrd="1" destOrd="0" presId="urn:microsoft.com/office/officeart/2005/8/layout/list1"/>
    <dgm:cxn modelId="{0C43758C-434D-4654-A786-C16C31A1E604}" type="presParOf" srcId="{BEF24A40-C132-48CE-8BD9-73F1F8FF1DF9}" destId="{10942442-1E60-417A-ACEF-03AF7F3C94ED}" srcOrd="9" destOrd="0" presId="urn:microsoft.com/office/officeart/2005/8/layout/list1"/>
    <dgm:cxn modelId="{190E4DE7-6864-4CBA-96C3-61695A1AFA6A}" type="presParOf" srcId="{BEF24A40-C132-48CE-8BD9-73F1F8FF1DF9}" destId="{0C013572-4D3E-4B2A-B04E-14B12167E559}" srcOrd="10" destOrd="0" presId="urn:microsoft.com/office/officeart/2005/8/layout/list1"/>
    <dgm:cxn modelId="{8E15D78F-F890-4F9B-920B-564308CCE991}" type="presParOf" srcId="{BEF24A40-C132-48CE-8BD9-73F1F8FF1DF9}" destId="{792792BE-70FF-429E-8C0F-9B9BE293690C}" srcOrd="11" destOrd="0" presId="urn:microsoft.com/office/officeart/2005/8/layout/list1"/>
    <dgm:cxn modelId="{1603E48F-A50C-4BB8-826B-E6B9726AA188}" type="presParOf" srcId="{BEF24A40-C132-48CE-8BD9-73F1F8FF1DF9}" destId="{CAB44F99-EE60-4A6D-B53B-FE95645E583C}" srcOrd="12" destOrd="0" presId="urn:microsoft.com/office/officeart/2005/8/layout/list1"/>
    <dgm:cxn modelId="{8796B423-4F78-4D56-B77E-9BC4DFBB5E44}" type="presParOf" srcId="{CAB44F99-EE60-4A6D-B53B-FE95645E583C}" destId="{C3FC64A2-5EB1-4621-8A2D-21EB189F0709}" srcOrd="0" destOrd="0" presId="urn:microsoft.com/office/officeart/2005/8/layout/list1"/>
    <dgm:cxn modelId="{D1508582-2D5C-44E3-A527-AB9E69CB473E}" type="presParOf" srcId="{CAB44F99-EE60-4A6D-B53B-FE95645E583C}" destId="{FC2D382D-876D-4AB0-840D-53C5E8854D77}" srcOrd="1" destOrd="0" presId="urn:microsoft.com/office/officeart/2005/8/layout/list1"/>
    <dgm:cxn modelId="{9AD9F545-BEBE-49B2-9154-2EAAC402938E}" type="presParOf" srcId="{BEF24A40-C132-48CE-8BD9-73F1F8FF1DF9}" destId="{7126B002-C496-4BD5-99D6-4F440D276A1F}" srcOrd="13" destOrd="0" presId="urn:microsoft.com/office/officeart/2005/8/layout/list1"/>
    <dgm:cxn modelId="{987A7750-2E36-44D4-A07E-4E4976564AAB}" type="presParOf" srcId="{BEF24A40-C132-48CE-8BD9-73F1F8FF1DF9}" destId="{2A9B9ED0-857E-491D-A55D-75F5D1EDBDC6}"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46DEADA-88F8-4D45-B15B-2C5FBD63A4C2}"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F79E3F2-87AD-4438-816B-22BCEFF9F7F7}">
      <dgm:prSet phldrT="[Text]" custT="1"/>
      <dgm:spPr/>
      <dgm:t>
        <a:bodyPr/>
        <a:lstStyle/>
        <a:p>
          <a:pPr algn="ctr"/>
          <a:r>
            <a:rPr lang="en-US" sz="3600" dirty="0"/>
            <a:t>1 in 5 Americans</a:t>
          </a:r>
        </a:p>
      </dgm:t>
    </dgm:pt>
    <dgm:pt modelId="{72A01C1B-936C-4B0E-8FFD-84A1885C6342}" type="parTrans" cxnId="{8AFBAC48-D6A7-4CC3-9A90-982ADB095F95}">
      <dgm:prSet/>
      <dgm:spPr/>
      <dgm:t>
        <a:bodyPr/>
        <a:lstStyle/>
        <a:p>
          <a:endParaRPr lang="en-US"/>
        </a:p>
      </dgm:t>
    </dgm:pt>
    <dgm:pt modelId="{88440194-0806-4B9B-90D7-BF19590EC2B0}" type="sibTrans" cxnId="{8AFBAC48-D6A7-4CC3-9A90-982ADB095F95}">
      <dgm:prSet/>
      <dgm:spPr/>
      <dgm:t>
        <a:bodyPr/>
        <a:lstStyle/>
        <a:p>
          <a:endParaRPr lang="en-US"/>
        </a:p>
      </dgm:t>
    </dgm:pt>
    <dgm:pt modelId="{52E3509B-9C9F-467E-A2CD-657DD9766302}">
      <dgm:prSet phldrT="[Text]" custT="1"/>
      <dgm:spPr/>
      <dgm:t>
        <a:bodyPr/>
        <a:lstStyle/>
        <a:p>
          <a:pPr algn="ctr"/>
          <a:r>
            <a:rPr lang="en-US" sz="3600" b="0" i="0" dirty="0"/>
            <a:t>57.8 Million Adults</a:t>
          </a:r>
          <a:endParaRPr lang="en-US" sz="3600" dirty="0">
            <a:solidFill>
              <a:srgbClr val="FF0000"/>
            </a:solidFill>
          </a:endParaRPr>
        </a:p>
      </dgm:t>
    </dgm:pt>
    <dgm:pt modelId="{92296E81-8D82-4FA1-89C9-7C59F1CDF487}" type="parTrans" cxnId="{CDDE34DC-F561-4213-B567-CF9E4A4F2E1C}">
      <dgm:prSet/>
      <dgm:spPr/>
      <dgm:t>
        <a:bodyPr/>
        <a:lstStyle/>
        <a:p>
          <a:endParaRPr lang="en-US"/>
        </a:p>
      </dgm:t>
    </dgm:pt>
    <dgm:pt modelId="{CC66A5B3-D2FC-471B-B4B8-D7CFB0171D7B}" type="sibTrans" cxnId="{CDDE34DC-F561-4213-B567-CF9E4A4F2E1C}">
      <dgm:prSet/>
      <dgm:spPr/>
      <dgm:t>
        <a:bodyPr/>
        <a:lstStyle/>
        <a:p>
          <a:endParaRPr lang="en-US"/>
        </a:p>
      </dgm:t>
    </dgm:pt>
    <dgm:pt modelId="{D9B3E9A0-B447-4C31-BCA7-21DE8D81AA71}" type="pres">
      <dgm:prSet presAssocID="{746DEADA-88F8-4D45-B15B-2C5FBD63A4C2}" presName="linear" presStyleCnt="0">
        <dgm:presLayoutVars>
          <dgm:dir/>
          <dgm:animLvl val="lvl"/>
          <dgm:resizeHandles val="exact"/>
        </dgm:presLayoutVars>
      </dgm:prSet>
      <dgm:spPr/>
    </dgm:pt>
    <dgm:pt modelId="{5EEB5BAD-986E-4186-B892-FD93D953F13E}" type="pres">
      <dgm:prSet presAssocID="{5F79E3F2-87AD-4438-816B-22BCEFF9F7F7}" presName="parentLin" presStyleCnt="0"/>
      <dgm:spPr/>
    </dgm:pt>
    <dgm:pt modelId="{D96E4A6C-B1F0-4D36-9D1F-5A120C2499AE}" type="pres">
      <dgm:prSet presAssocID="{5F79E3F2-87AD-4438-816B-22BCEFF9F7F7}" presName="parentLeftMargin" presStyleLbl="node1" presStyleIdx="0" presStyleCnt="2"/>
      <dgm:spPr/>
    </dgm:pt>
    <dgm:pt modelId="{ACA49B49-D890-45F9-A5B5-EBB7171229ED}" type="pres">
      <dgm:prSet presAssocID="{5F79E3F2-87AD-4438-816B-22BCEFF9F7F7}" presName="parentText" presStyleLbl="node1" presStyleIdx="0" presStyleCnt="2" custScaleX="130400" custScaleY="80959">
        <dgm:presLayoutVars>
          <dgm:chMax val="0"/>
          <dgm:bulletEnabled val="1"/>
        </dgm:presLayoutVars>
      </dgm:prSet>
      <dgm:spPr/>
    </dgm:pt>
    <dgm:pt modelId="{9FF36219-B081-42EE-8200-A32E003EECFE}" type="pres">
      <dgm:prSet presAssocID="{5F79E3F2-87AD-4438-816B-22BCEFF9F7F7}" presName="negativeSpace" presStyleCnt="0"/>
      <dgm:spPr/>
    </dgm:pt>
    <dgm:pt modelId="{738CF2E2-C137-4E72-8131-FF4665704EA7}" type="pres">
      <dgm:prSet presAssocID="{5F79E3F2-87AD-4438-816B-22BCEFF9F7F7}" presName="childText" presStyleLbl="conFgAcc1" presStyleIdx="0" presStyleCnt="2">
        <dgm:presLayoutVars>
          <dgm:bulletEnabled val="1"/>
        </dgm:presLayoutVars>
      </dgm:prSet>
      <dgm:spPr/>
    </dgm:pt>
    <dgm:pt modelId="{FDF56631-1045-43B0-945B-C0DAE4155F17}" type="pres">
      <dgm:prSet presAssocID="{88440194-0806-4B9B-90D7-BF19590EC2B0}" presName="spaceBetweenRectangles" presStyleCnt="0"/>
      <dgm:spPr/>
    </dgm:pt>
    <dgm:pt modelId="{9C5E4838-2948-412B-BDB9-F5713FA0B3A9}" type="pres">
      <dgm:prSet presAssocID="{52E3509B-9C9F-467E-A2CD-657DD9766302}" presName="parentLin" presStyleCnt="0"/>
      <dgm:spPr/>
    </dgm:pt>
    <dgm:pt modelId="{3815A4B8-3291-45F7-BBF4-13C2735DDDC0}" type="pres">
      <dgm:prSet presAssocID="{52E3509B-9C9F-467E-A2CD-657DD9766302}" presName="parentLeftMargin" presStyleLbl="node1" presStyleIdx="0" presStyleCnt="2"/>
      <dgm:spPr/>
    </dgm:pt>
    <dgm:pt modelId="{9DB93087-B76F-4AA1-A0B3-FD978B1116F2}" type="pres">
      <dgm:prSet presAssocID="{52E3509B-9C9F-467E-A2CD-657DD9766302}" presName="parentText" presStyleLbl="node1" presStyleIdx="1" presStyleCnt="2" custScaleX="142857" custScaleY="88661" custLinFactNeighborY="51">
        <dgm:presLayoutVars>
          <dgm:chMax val="0"/>
          <dgm:bulletEnabled val="1"/>
        </dgm:presLayoutVars>
      </dgm:prSet>
      <dgm:spPr/>
    </dgm:pt>
    <dgm:pt modelId="{078ED291-D3DD-4623-930F-62E6C112374B}" type="pres">
      <dgm:prSet presAssocID="{52E3509B-9C9F-467E-A2CD-657DD9766302}" presName="negativeSpace" presStyleCnt="0"/>
      <dgm:spPr/>
    </dgm:pt>
    <dgm:pt modelId="{F45D7629-33BC-49AE-B923-5688A37D8AC9}" type="pres">
      <dgm:prSet presAssocID="{52E3509B-9C9F-467E-A2CD-657DD9766302}" presName="childText" presStyleLbl="conFgAcc1" presStyleIdx="1" presStyleCnt="2">
        <dgm:presLayoutVars>
          <dgm:bulletEnabled val="1"/>
        </dgm:presLayoutVars>
      </dgm:prSet>
      <dgm:spPr/>
    </dgm:pt>
  </dgm:ptLst>
  <dgm:cxnLst>
    <dgm:cxn modelId="{A72A4828-7BB0-4B0A-ADAD-B44A5DF9C9BD}" type="presOf" srcId="{52E3509B-9C9F-467E-A2CD-657DD9766302}" destId="{3815A4B8-3291-45F7-BBF4-13C2735DDDC0}" srcOrd="0" destOrd="0" presId="urn:microsoft.com/office/officeart/2005/8/layout/list1"/>
    <dgm:cxn modelId="{8AFBAC48-D6A7-4CC3-9A90-982ADB095F95}" srcId="{746DEADA-88F8-4D45-B15B-2C5FBD63A4C2}" destId="{5F79E3F2-87AD-4438-816B-22BCEFF9F7F7}" srcOrd="0" destOrd="0" parTransId="{72A01C1B-936C-4B0E-8FFD-84A1885C6342}" sibTransId="{88440194-0806-4B9B-90D7-BF19590EC2B0}"/>
    <dgm:cxn modelId="{E49808A6-C8EF-4645-A1B5-9611528C8893}" type="presOf" srcId="{746DEADA-88F8-4D45-B15B-2C5FBD63A4C2}" destId="{D9B3E9A0-B447-4C31-BCA7-21DE8D81AA71}" srcOrd="0" destOrd="0" presId="urn:microsoft.com/office/officeart/2005/8/layout/list1"/>
    <dgm:cxn modelId="{80D9B6B4-34AF-4A8B-8BBB-A99C37545277}" type="presOf" srcId="{5F79E3F2-87AD-4438-816B-22BCEFF9F7F7}" destId="{ACA49B49-D890-45F9-A5B5-EBB7171229ED}" srcOrd="1" destOrd="0" presId="urn:microsoft.com/office/officeart/2005/8/layout/list1"/>
    <dgm:cxn modelId="{05E517D1-C444-49ED-B0D2-364099C15E58}" type="presOf" srcId="{52E3509B-9C9F-467E-A2CD-657DD9766302}" destId="{9DB93087-B76F-4AA1-A0B3-FD978B1116F2}" srcOrd="1" destOrd="0" presId="urn:microsoft.com/office/officeart/2005/8/layout/list1"/>
    <dgm:cxn modelId="{CDDE34DC-F561-4213-B567-CF9E4A4F2E1C}" srcId="{746DEADA-88F8-4D45-B15B-2C5FBD63A4C2}" destId="{52E3509B-9C9F-467E-A2CD-657DD9766302}" srcOrd="1" destOrd="0" parTransId="{92296E81-8D82-4FA1-89C9-7C59F1CDF487}" sibTransId="{CC66A5B3-D2FC-471B-B4B8-D7CFB0171D7B}"/>
    <dgm:cxn modelId="{A96310F5-F76E-4DE9-A96F-1A437AC8BB26}" type="presOf" srcId="{5F79E3F2-87AD-4438-816B-22BCEFF9F7F7}" destId="{D96E4A6C-B1F0-4D36-9D1F-5A120C2499AE}" srcOrd="0" destOrd="0" presId="urn:microsoft.com/office/officeart/2005/8/layout/list1"/>
    <dgm:cxn modelId="{1C2B0487-91B6-49FC-943E-6B52A3A03AFE}" type="presParOf" srcId="{D9B3E9A0-B447-4C31-BCA7-21DE8D81AA71}" destId="{5EEB5BAD-986E-4186-B892-FD93D953F13E}" srcOrd="0" destOrd="0" presId="urn:microsoft.com/office/officeart/2005/8/layout/list1"/>
    <dgm:cxn modelId="{7890F1A9-8025-47CA-9659-20075BF67F24}" type="presParOf" srcId="{5EEB5BAD-986E-4186-B892-FD93D953F13E}" destId="{D96E4A6C-B1F0-4D36-9D1F-5A120C2499AE}" srcOrd="0" destOrd="0" presId="urn:microsoft.com/office/officeart/2005/8/layout/list1"/>
    <dgm:cxn modelId="{7196605E-619F-48D1-9E19-F865EF4CD01C}" type="presParOf" srcId="{5EEB5BAD-986E-4186-B892-FD93D953F13E}" destId="{ACA49B49-D890-45F9-A5B5-EBB7171229ED}" srcOrd="1" destOrd="0" presId="urn:microsoft.com/office/officeart/2005/8/layout/list1"/>
    <dgm:cxn modelId="{FDCF2595-FE82-499E-9154-02958D427570}" type="presParOf" srcId="{D9B3E9A0-B447-4C31-BCA7-21DE8D81AA71}" destId="{9FF36219-B081-42EE-8200-A32E003EECFE}" srcOrd="1" destOrd="0" presId="urn:microsoft.com/office/officeart/2005/8/layout/list1"/>
    <dgm:cxn modelId="{3991447A-3912-4A4F-85AF-89BBB66CDF2A}" type="presParOf" srcId="{D9B3E9A0-B447-4C31-BCA7-21DE8D81AA71}" destId="{738CF2E2-C137-4E72-8131-FF4665704EA7}" srcOrd="2" destOrd="0" presId="urn:microsoft.com/office/officeart/2005/8/layout/list1"/>
    <dgm:cxn modelId="{14A910FE-E95F-4657-A202-33FE04F1EA30}" type="presParOf" srcId="{D9B3E9A0-B447-4C31-BCA7-21DE8D81AA71}" destId="{FDF56631-1045-43B0-945B-C0DAE4155F17}" srcOrd="3" destOrd="0" presId="urn:microsoft.com/office/officeart/2005/8/layout/list1"/>
    <dgm:cxn modelId="{36D39C42-827E-46A0-AFBA-9477A553452D}" type="presParOf" srcId="{D9B3E9A0-B447-4C31-BCA7-21DE8D81AA71}" destId="{9C5E4838-2948-412B-BDB9-F5713FA0B3A9}" srcOrd="4" destOrd="0" presId="urn:microsoft.com/office/officeart/2005/8/layout/list1"/>
    <dgm:cxn modelId="{2D7A988C-271F-4D06-AE06-6A2CAF86E902}" type="presParOf" srcId="{9C5E4838-2948-412B-BDB9-F5713FA0B3A9}" destId="{3815A4B8-3291-45F7-BBF4-13C2735DDDC0}" srcOrd="0" destOrd="0" presId="urn:microsoft.com/office/officeart/2005/8/layout/list1"/>
    <dgm:cxn modelId="{2E5D0D91-D2B0-42D7-AC15-6BABD986CCD0}" type="presParOf" srcId="{9C5E4838-2948-412B-BDB9-F5713FA0B3A9}" destId="{9DB93087-B76F-4AA1-A0B3-FD978B1116F2}" srcOrd="1" destOrd="0" presId="urn:microsoft.com/office/officeart/2005/8/layout/list1"/>
    <dgm:cxn modelId="{3366B822-E4C4-4146-A242-B893A81611A7}" type="presParOf" srcId="{D9B3E9A0-B447-4C31-BCA7-21DE8D81AA71}" destId="{078ED291-D3DD-4623-930F-62E6C112374B}" srcOrd="5" destOrd="0" presId="urn:microsoft.com/office/officeart/2005/8/layout/list1"/>
    <dgm:cxn modelId="{FAADB408-5BF6-4683-B7DC-D97775303769}" type="presParOf" srcId="{D9B3E9A0-B447-4C31-BCA7-21DE8D81AA71}" destId="{F45D7629-33BC-49AE-B923-5688A37D8AC9}"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E659DEF-8898-4977-8263-4B009D689CC5}">
      <dgm:prSet custT="1"/>
      <dgm:spPr/>
      <dgm:t>
        <a:bodyPr/>
        <a:lstStyle/>
        <a:p>
          <a:r>
            <a:rPr lang="en-US" sz="2400"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endParaRPr lang="en-US"/>
        </a:p>
      </dgm: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custT="1"/>
      <dgm:spPr>
        <a:solidFill>
          <a:schemeClr val="tx2">
            <a:lumMod val="75000"/>
          </a:schemeClr>
        </a:solidFill>
      </dgm:spPr>
      <dgm:t>
        <a:bodyPr/>
        <a:lstStyle/>
        <a:p>
          <a:r>
            <a:rPr lang="en-US" sz="2400" b="1" dirty="0"/>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r>
            <a:rPr lang="en-US" b="0" dirty="0"/>
            <a:t>Responding to challenging questions</a:t>
          </a:r>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dgm:t>
        <a:bodyPr/>
        <a:lstStyle/>
        <a:p>
          <a:r>
            <a:rPr lang="en-US" sz="2400" dirty="0"/>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2400" dirty="0"/>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19629C62-CB65-4D84-A6B8-F47314DBE180}">
      <dgm:prSet/>
      <dgm:spPr/>
      <dgm:t>
        <a:bodyPr/>
        <a:lstStyle/>
        <a:p>
          <a:r>
            <a:rPr lang="en-US" b="0"/>
            <a:t>Library policies and guidelines</a:t>
          </a:r>
        </a:p>
      </dgm:t>
    </dgm:pt>
    <dgm:pt modelId="{6E30A61A-9341-41BE-9CCA-281ECB3D6F41}" type="sibTrans" cxnId="{AC59FAA5-1D43-4A2F-A8E8-7F484BD065A6}">
      <dgm:prSet/>
      <dgm:spPr/>
      <dgm:t>
        <a:bodyPr/>
        <a:lstStyle/>
        <a:p>
          <a:endParaRPr lang="en-US"/>
        </a:p>
      </dgm:t>
    </dgm:pt>
    <dgm:pt modelId="{B4AE5196-7E14-47FC-BE38-9FDEC207E7EF}" type="parTrans" cxnId="{AC59FAA5-1D43-4A2F-A8E8-7F484BD065A6}">
      <dgm:prSet/>
      <dgm:spPr/>
      <dgm:t>
        <a:bodyPr/>
        <a:lstStyle/>
        <a:p>
          <a:endParaRPr lang="en-US"/>
        </a:p>
      </dgm:t>
    </dgm:pt>
    <dgm:pt modelId="{CED166AF-6316-41D1-9D95-DDE78FFC9A88}" type="pres">
      <dgm:prSet presAssocID="{2CA80CFF-C759-47A6-8D58-368812D21265}" presName="linear" presStyleCnt="0">
        <dgm:presLayoutVars>
          <dgm:dir/>
          <dgm:animLvl val="lvl"/>
          <dgm:resizeHandles val="exact"/>
        </dgm:presLayoutVars>
      </dgm:prSet>
      <dgm:spPr/>
    </dgm:pt>
    <dgm:pt modelId="{EF30B6BF-3586-45FA-81AD-3FBECAE6027A}" type="pres">
      <dgm:prSet presAssocID="{3E659DEF-8898-4977-8263-4B009D689CC5}" presName="parentLin" presStyleCnt="0"/>
      <dgm:spPr/>
    </dgm:pt>
    <dgm:pt modelId="{BD83A93C-E089-474F-BFF2-09CF2E9E0BD2}" type="pres">
      <dgm:prSet presAssocID="{3E659DEF-8898-4977-8263-4B009D689CC5}" presName="parentLeftMargin" presStyleLbl="node1" presStyleIdx="0" presStyleCnt="4"/>
      <dgm:spPr/>
    </dgm:pt>
    <dgm:pt modelId="{01D6E275-BD65-4A77-B792-9D4B65F003F1}" type="pres">
      <dgm:prSet presAssocID="{3E659DEF-8898-4977-8263-4B009D689CC5}" presName="parentText" presStyleLbl="node1" presStyleIdx="0" presStyleCnt="4" custScaleX="140224">
        <dgm:presLayoutVars>
          <dgm:chMax val="0"/>
          <dgm:bulletEnabled val="1"/>
        </dgm:presLayoutVars>
      </dgm:prSet>
      <dgm:spPr/>
    </dgm:pt>
    <dgm:pt modelId="{C18E6FDE-01FA-4CF2-BA28-9D5D67912CFE}" type="pres">
      <dgm:prSet presAssocID="{3E659DEF-8898-4977-8263-4B009D689CC5}" presName="negativeSpace" presStyleCnt="0"/>
      <dgm:spPr/>
    </dgm:pt>
    <dgm:pt modelId="{708A105C-B8F9-4240-9310-04A1936C78CE}" type="pres">
      <dgm:prSet presAssocID="{3E659DEF-8898-4977-8263-4B009D689CC5}" presName="childText" presStyleLbl="conFgAcc1" presStyleIdx="0" presStyleCnt="4">
        <dgm:presLayoutVars>
          <dgm:bulletEnabled val="1"/>
        </dgm:presLayoutVars>
      </dgm:prSet>
      <dgm:spPr/>
    </dgm:pt>
    <dgm:pt modelId="{C633D809-09C5-4C18-920C-D58141FAF184}" type="pres">
      <dgm:prSet presAssocID="{A6BA8714-800D-468A-877B-2F40E4FBDF47}" presName="spaceBetweenRectangles" presStyleCnt="0"/>
      <dgm:spPr/>
    </dgm:pt>
    <dgm:pt modelId="{EC3050CD-6B67-4592-B2FE-76D1EC9EE60C}" type="pres">
      <dgm:prSet presAssocID="{707DD948-D158-4A1E-BE7E-E098A22572C9}" presName="parentLin" presStyleCnt="0"/>
      <dgm:spPr/>
    </dgm:pt>
    <dgm:pt modelId="{D635BE48-32A3-4364-B84F-820285A5C7D5}" type="pres">
      <dgm:prSet presAssocID="{707DD948-D158-4A1E-BE7E-E098A22572C9}" presName="parentLeftMargin" presStyleLbl="node1" presStyleIdx="0" presStyleCnt="4"/>
      <dgm:spPr/>
    </dgm:pt>
    <dgm:pt modelId="{BF53764B-39C2-465E-A55D-22183ACBC40F}" type="pres">
      <dgm:prSet presAssocID="{707DD948-D158-4A1E-BE7E-E098A22572C9}" presName="parentText" presStyleLbl="node1" presStyleIdx="1" presStyleCnt="4" custScaleX="140224">
        <dgm:presLayoutVars>
          <dgm:chMax val="0"/>
          <dgm:bulletEnabled val="1"/>
        </dgm:presLayoutVars>
      </dgm:prSet>
      <dgm:spPr/>
    </dgm:pt>
    <dgm:pt modelId="{E31EACC4-A2B0-4DAF-9FC8-413D92B339FF}" type="pres">
      <dgm:prSet presAssocID="{707DD948-D158-4A1E-BE7E-E098A22572C9}" presName="negativeSpace" presStyleCnt="0"/>
      <dgm:spPr/>
    </dgm:pt>
    <dgm:pt modelId="{197ADA19-2153-4277-BDED-455B2181B318}" type="pres">
      <dgm:prSet presAssocID="{707DD948-D158-4A1E-BE7E-E098A22572C9}" presName="childText" presStyleLbl="conFgAcc1" presStyleIdx="1" presStyleCnt="4">
        <dgm:presLayoutVars>
          <dgm:bulletEnabled val="1"/>
        </dgm:presLayoutVars>
      </dgm:prSet>
      <dgm:spPr/>
    </dgm:pt>
    <dgm:pt modelId="{5BF63197-6ED2-4120-867F-00A23C9F4B62}" type="pres">
      <dgm:prSet presAssocID="{C1A26ED5-4DF4-4D8E-B68B-851198794E61}" presName="spaceBetweenRectangles" presStyleCnt="0"/>
      <dgm:spPr/>
    </dgm:pt>
    <dgm:pt modelId="{B98EFCD4-E465-42A0-83A2-66870C3EB088}" type="pres">
      <dgm:prSet presAssocID="{C3FE7F4F-9E4C-4CC1-85D0-EAE01B2715A6}" presName="parentLin" presStyleCnt="0"/>
      <dgm:spPr/>
    </dgm:pt>
    <dgm:pt modelId="{EC776A84-AEBC-47A7-A889-076014E202B8}" type="pres">
      <dgm:prSet presAssocID="{C3FE7F4F-9E4C-4CC1-85D0-EAE01B2715A6}" presName="parentLeftMargin" presStyleLbl="node1" presStyleIdx="1" presStyleCnt="4"/>
      <dgm:spPr/>
    </dgm:pt>
    <dgm:pt modelId="{CE2BCAE6-721A-46C6-B202-15CED6587728}" type="pres">
      <dgm:prSet presAssocID="{C3FE7F4F-9E4C-4CC1-85D0-EAE01B2715A6}" presName="parentText" presStyleLbl="node1" presStyleIdx="2" presStyleCnt="4" custScaleX="140224">
        <dgm:presLayoutVars>
          <dgm:chMax val="0"/>
          <dgm:bulletEnabled val="1"/>
        </dgm:presLayoutVars>
      </dgm:prSet>
      <dgm:spPr/>
    </dgm:pt>
    <dgm:pt modelId="{6065E439-E2EB-4C1E-80CD-FBF93D469E47}" type="pres">
      <dgm:prSet presAssocID="{C3FE7F4F-9E4C-4CC1-85D0-EAE01B2715A6}" presName="negativeSpace" presStyleCnt="0"/>
      <dgm:spPr/>
    </dgm:pt>
    <dgm:pt modelId="{6FBB138B-57AF-43CF-A704-037912493D34}" type="pres">
      <dgm:prSet presAssocID="{C3FE7F4F-9E4C-4CC1-85D0-EAE01B2715A6}" presName="childText" presStyleLbl="conFgAcc1" presStyleIdx="2" presStyleCnt="4">
        <dgm:presLayoutVars>
          <dgm:bulletEnabled val="1"/>
        </dgm:presLayoutVars>
      </dgm:prSet>
      <dgm:spPr/>
    </dgm:pt>
    <dgm:pt modelId="{A4530448-1C05-432F-92A9-459641D5F5B8}" type="pres">
      <dgm:prSet presAssocID="{9698D385-73DF-423F-99F3-8143F47FDB0F}" presName="spaceBetweenRectangles" presStyleCnt="0"/>
      <dgm:spPr/>
    </dgm:pt>
    <dgm:pt modelId="{F155ABD5-8AC4-4521-96E5-0C5217D85842}" type="pres">
      <dgm:prSet presAssocID="{6CAD8714-0BDC-49B1-83A9-9C283AE33FE6}" presName="parentLin" presStyleCnt="0"/>
      <dgm:spPr/>
    </dgm:pt>
    <dgm:pt modelId="{15145085-7106-4873-A6CE-5C6FCA21DDE1}" type="pres">
      <dgm:prSet presAssocID="{6CAD8714-0BDC-49B1-83A9-9C283AE33FE6}" presName="parentLeftMargin" presStyleLbl="node1" presStyleIdx="2" presStyleCnt="4"/>
      <dgm:spPr/>
    </dgm:pt>
    <dgm:pt modelId="{2A264E91-E354-4BA4-9EEF-A677EE33C6C6}" type="pres">
      <dgm:prSet presAssocID="{6CAD8714-0BDC-49B1-83A9-9C283AE33FE6}" presName="parentText" presStyleLbl="node1" presStyleIdx="3" presStyleCnt="4" custScaleX="140224">
        <dgm:presLayoutVars>
          <dgm:chMax val="0"/>
          <dgm:bulletEnabled val="1"/>
        </dgm:presLayoutVars>
      </dgm:prSet>
      <dgm:spPr/>
    </dgm:pt>
    <dgm:pt modelId="{A7189489-5EF2-4459-B1F3-B08E7DB1A93F}" type="pres">
      <dgm:prSet presAssocID="{6CAD8714-0BDC-49B1-83A9-9C283AE33FE6}" presName="negativeSpace" presStyleCnt="0"/>
      <dgm:spPr/>
    </dgm:pt>
    <dgm:pt modelId="{E37926AF-CC59-489A-8090-2061C0350C74}" type="pres">
      <dgm:prSet presAssocID="{6CAD8714-0BDC-49B1-83A9-9C283AE33FE6}" presName="childText" presStyleLbl="conFgAcc1" presStyleIdx="3" presStyleCnt="4">
        <dgm:presLayoutVars>
          <dgm:bulletEnabled val="1"/>
        </dgm:presLayoutVars>
      </dgm:prSet>
      <dgm:spPr/>
    </dgm:pt>
  </dgm:ptLst>
  <dgm:cxnLst>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1557E719-FE19-44B6-BB13-D5780349451B}" type="presOf" srcId="{A5FAC086-F140-4102-A3F6-A9746F593D53}" destId="{197ADA19-2153-4277-BDED-455B2181B318}" srcOrd="0" destOrd="0" presId="urn:microsoft.com/office/officeart/2005/8/layout/list1"/>
    <dgm:cxn modelId="{2DD05024-B909-4A9D-B17D-F09255A7760E}" type="presOf" srcId="{C3FE7F4F-9E4C-4CC1-85D0-EAE01B2715A6}" destId="{EC776A84-AEBC-47A7-A889-076014E202B8}" srcOrd="0" destOrd="0"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FEB9B364-7D42-4E54-BB2C-B76B21E88904}" srcId="{2CA80CFF-C759-47A6-8D58-368812D21265}" destId="{6CAD8714-0BDC-49B1-83A9-9C283AE33FE6}" srcOrd="3" destOrd="0" parTransId="{CB2F1A44-4972-4489-9D36-455EA241D267}" sibTransId="{EFE69D4F-FA64-4550-B778-52079F1CC480}"/>
    <dgm:cxn modelId="{D00F774C-01C2-4DBA-8562-F83713F6F64F}" type="presOf" srcId="{C3FE7F4F-9E4C-4CC1-85D0-EAE01B2715A6}" destId="{CE2BCAE6-721A-46C6-B202-15CED6587728}" srcOrd="1" destOrd="0" presId="urn:microsoft.com/office/officeart/2005/8/layout/list1"/>
    <dgm:cxn modelId="{B99C1670-5453-4E96-933B-69649736344C}" type="presOf" srcId="{6CAD8714-0BDC-49B1-83A9-9C283AE33FE6}" destId="{15145085-7106-4873-A6CE-5C6FCA21DDE1}" srcOrd="0" destOrd="0" presId="urn:microsoft.com/office/officeart/2005/8/layout/list1"/>
    <dgm:cxn modelId="{B8476172-842A-483D-A823-E5B3D5A1A8D6}" type="presOf" srcId="{122102EF-620B-47B6-AA67-F4AF9CF9AF38}" destId="{708A105C-B8F9-4240-9310-04A1936C78CE}" srcOrd="0" destOrd="0" presId="urn:microsoft.com/office/officeart/2005/8/layout/list1"/>
    <dgm:cxn modelId="{5CF33578-0348-4750-99DE-82455DEDB64B}" type="presOf" srcId="{2CA80CFF-C759-47A6-8D58-368812D21265}" destId="{CED166AF-6316-41D1-9D95-DDE78FFC9A88}" srcOrd="0" destOrd="0" presId="urn:microsoft.com/office/officeart/2005/8/layout/list1"/>
    <dgm:cxn modelId="{8A6AFF96-245C-46CB-8E9F-F48856EC526F}" type="presOf" srcId="{7F2A3B8B-94B8-4C19-BF51-5294CC8B4185}" destId="{6FBB138B-57AF-43CF-A704-037912493D34}" srcOrd="0" destOrd="0" presId="urn:microsoft.com/office/officeart/2005/8/layout/list1"/>
    <dgm:cxn modelId="{AC59FAA5-1D43-4A2F-A8E8-7F484BD065A6}" srcId="{707DD948-D158-4A1E-BE7E-E098A22572C9}" destId="{19629C62-CB65-4D84-A6B8-F47314DBE180}" srcOrd="1" destOrd="0" parTransId="{B4AE5196-7E14-47FC-BE38-9FDEC207E7EF}" sibTransId="{6E30A61A-9341-41BE-9CCA-281ECB3D6F41}"/>
    <dgm:cxn modelId="{88F3AEB8-CF44-4D67-81BB-B81FBFA2EAEB}" srcId="{2CA80CFF-C759-47A6-8D58-368812D21265}" destId="{3E659DEF-8898-4977-8263-4B009D689CC5}" srcOrd="0" destOrd="0" parTransId="{39D112B4-A46E-4F3F-BF8D-DCABB23BB299}" sibTransId="{A6BA8714-800D-468A-877B-2F40E4FBDF47}"/>
    <dgm:cxn modelId="{13D59BBA-6020-4C27-AB5D-6BFAFC6A8BE7}" type="presOf" srcId="{3E659DEF-8898-4977-8263-4B009D689CC5}" destId="{BD83A93C-E089-474F-BFF2-09CF2E9E0BD2}" srcOrd="0" destOrd="0" presId="urn:microsoft.com/office/officeart/2005/8/layout/list1"/>
    <dgm:cxn modelId="{ABECDBBC-8BDB-4DB6-8D34-928C438896DE}" type="presOf" srcId="{3E659DEF-8898-4977-8263-4B009D689CC5}" destId="{01D6E275-BD65-4A77-B792-9D4B65F003F1}" srcOrd="1" destOrd="0" presId="urn:microsoft.com/office/officeart/2005/8/layout/list1"/>
    <dgm:cxn modelId="{2E9877BD-DCE5-4574-A601-62702EE2C3CC}" type="presOf" srcId="{6CAD8714-0BDC-49B1-83A9-9C283AE33FE6}" destId="{2A264E91-E354-4BA4-9EEF-A677EE33C6C6}" srcOrd="1" destOrd="0" presId="urn:microsoft.com/office/officeart/2005/8/layout/list1"/>
    <dgm:cxn modelId="{CC20E8D4-FDB4-41BE-B344-5FDE9ED4E103}" type="presOf" srcId="{19629C62-CB65-4D84-A6B8-F47314DBE180}" destId="{197ADA19-2153-4277-BDED-455B2181B318}" srcOrd="0" destOrd="1"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93AD47EF-FC14-4B72-A68A-E50BC210639F}" type="presOf" srcId="{707DD948-D158-4A1E-BE7E-E098A22572C9}" destId="{D635BE48-32A3-4364-B84F-820285A5C7D5}" srcOrd="0" destOrd="0" presId="urn:microsoft.com/office/officeart/2005/8/layout/list1"/>
    <dgm:cxn modelId="{445B88F0-ADA1-45ED-B65B-5581529C44AB}" srcId="{C3FE7F4F-9E4C-4CC1-85D0-EAE01B2715A6}" destId="{7F2A3B8B-94B8-4C19-BF51-5294CC8B4185}" srcOrd="0" destOrd="0" parTransId="{EA4787FC-1D74-411A-8D37-C1F326882D18}" sibTransId="{2E484527-1FB0-4908-BC3A-ACAC7D7FB4E6}"/>
    <dgm:cxn modelId="{95EE91FA-AEC2-4DF9-8D97-0773A6F8A2DC}" type="presOf" srcId="{707DD948-D158-4A1E-BE7E-E098A22572C9}" destId="{BF53764B-39C2-465E-A55D-22183ACBC40F}" srcOrd="1" destOrd="0" presId="urn:microsoft.com/office/officeart/2005/8/layout/list1"/>
    <dgm:cxn modelId="{645C2AA4-809B-4CDD-A35B-837BBF5CD16B}" type="presParOf" srcId="{CED166AF-6316-41D1-9D95-DDE78FFC9A88}" destId="{EF30B6BF-3586-45FA-81AD-3FBECAE6027A}" srcOrd="0" destOrd="0" presId="urn:microsoft.com/office/officeart/2005/8/layout/list1"/>
    <dgm:cxn modelId="{3603D35C-E26A-41AF-B1DD-E830EE1FCED2}" type="presParOf" srcId="{EF30B6BF-3586-45FA-81AD-3FBECAE6027A}" destId="{BD83A93C-E089-474F-BFF2-09CF2E9E0BD2}" srcOrd="0" destOrd="0" presId="urn:microsoft.com/office/officeart/2005/8/layout/list1"/>
    <dgm:cxn modelId="{96D9FC70-2683-4052-83EA-57833A858AB9}" type="presParOf" srcId="{EF30B6BF-3586-45FA-81AD-3FBECAE6027A}" destId="{01D6E275-BD65-4A77-B792-9D4B65F003F1}" srcOrd="1" destOrd="0" presId="urn:microsoft.com/office/officeart/2005/8/layout/list1"/>
    <dgm:cxn modelId="{F397F3BF-97AA-40B6-96EC-542EAC0F44E8}" type="presParOf" srcId="{CED166AF-6316-41D1-9D95-DDE78FFC9A88}" destId="{C18E6FDE-01FA-4CF2-BA28-9D5D67912CFE}" srcOrd="1" destOrd="0" presId="urn:microsoft.com/office/officeart/2005/8/layout/list1"/>
    <dgm:cxn modelId="{0EB75597-D536-4606-8512-CEB0ABECC1D6}" type="presParOf" srcId="{CED166AF-6316-41D1-9D95-DDE78FFC9A88}" destId="{708A105C-B8F9-4240-9310-04A1936C78CE}" srcOrd="2" destOrd="0" presId="urn:microsoft.com/office/officeart/2005/8/layout/list1"/>
    <dgm:cxn modelId="{FB924983-1548-4180-9376-FB94F359AD78}" type="presParOf" srcId="{CED166AF-6316-41D1-9D95-DDE78FFC9A88}" destId="{C633D809-09C5-4C18-920C-D58141FAF184}" srcOrd="3" destOrd="0" presId="urn:microsoft.com/office/officeart/2005/8/layout/list1"/>
    <dgm:cxn modelId="{2425CAC2-8A99-42AF-835C-00CC0B2D9881}" type="presParOf" srcId="{CED166AF-6316-41D1-9D95-DDE78FFC9A88}" destId="{EC3050CD-6B67-4592-B2FE-76D1EC9EE60C}" srcOrd="4" destOrd="0" presId="urn:microsoft.com/office/officeart/2005/8/layout/list1"/>
    <dgm:cxn modelId="{3C465D76-BEBE-47F1-968F-50C12A093ACE}" type="presParOf" srcId="{EC3050CD-6B67-4592-B2FE-76D1EC9EE60C}" destId="{D635BE48-32A3-4364-B84F-820285A5C7D5}" srcOrd="0" destOrd="0" presId="urn:microsoft.com/office/officeart/2005/8/layout/list1"/>
    <dgm:cxn modelId="{A899AAAB-1E82-44FF-938A-077FB585AF4E}" type="presParOf" srcId="{EC3050CD-6B67-4592-B2FE-76D1EC9EE60C}" destId="{BF53764B-39C2-465E-A55D-22183ACBC40F}" srcOrd="1" destOrd="0" presId="urn:microsoft.com/office/officeart/2005/8/layout/list1"/>
    <dgm:cxn modelId="{4CFB519A-FC1D-43B5-A17B-2E98FBFD774D}" type="presParOf" srcId="{CED166AF-6316-41D1-9D95-DDE78FFC9A88}" destId="{E31EACC4-A2B0-4DAF-9FC8-413D92B339FF}" srcOrd="5" destOrd="0" presId="urn:microsoft.com/office/officeart/2005/8/layout/list1"/>
    <dgm:cxn modelId="{E53C3D4B-8505-4AF8-AFB5-358333ECCEE7}" type="presParOf" srcId="{CED166AF-6316-41D1-9D95-DDE78FFC9A88}" destId="{197ADA19-2153-4277-BDED-455B2181B318}" srcOrd="6" destOrd="0" presId="urn:microsoft.com/office/officeart/2005/8/layout/list1"/>
    <dgm:cxn modelId="{B8E558C3-9FD6-4FDF-919D-E5DD5B3EB515}" type="presParOf" srcId="{CED166AF-6316-41D1-9D95-DDE78FFC9A88}" destId="{5BF63197-6ED2-4120-867F-00A23C9F4B62}" srcOrd="7" destOrd="0" presId="urn:microsoft.com/office/officeart/2005/8/layout/list1"/>
    <dgm:cxn modelId="{76B08FC5-0B8E-427E-B6FD-D065359F3ADE}" type="presParOf" srcId="{CED166AF-6316-41D1-9D95-DDE78FFC9A88}" destId="{B98EFCD4-E465-42A0-83A2-66870C3EB088}" srcOrd="8" destOrd="0" presId="urn:microsoft.com/office/officeart/2005/8/layout/list1"/>
    <dgm:cxn modelId="{A0944825-B9BD-4AAA-95B3-3FC43ADC4BBD}" type="presParOf" srcId="{B98EFCD4-E465-42A0-83A2-66870C3EB088}" destId="{EC776A84-AEBC-47A7-A889-076014E202B8}" srcOrd="0" destOrd="0" presId="urn:microsoft.com/office/officeart/2005/8/layout/list1"/>
    <dgm:cxn modelId="{8F14D9B3-1A69-486D-8A3C-F1CA03BAE659}" type="presParOf" srcId="{B98EFCD4-E465-42A0-83A2-66870C3EB088}" destId="{CE2BCAE6-721A-46C6-B202-15CED6587728}" srcOrd="1" destOrd="0" presId="urn:microsoft.com/office/officeart/2005/8/layout/list1"/>
    <dgm:cxn modelId="{87F2158F-D04C-4AA5-AC2C-E4A2C019EA5C}" type="presParOf" srcId="{CED166AF-6316-41D1-9D95-DDE78FFC9A88}" destId="{6065E439-E2EB-4C1E-80CD-FBF93D469E47}" srcOrd="9" destOrd="0" presId="urn:microsoft.com/office/officeart/2005/8/layout/list1"/>
    <dgm:cxn modelId="{43E5ED61-42C5-44D1-BA58-87F966A29B1E}" type="presParOf" srcId="{CED166AF-6316-41D1-9D95-DDE78FFC9A88}" destId="{6FBB138B-57AF-43CF-A704-037912493D34}" srcOrd="10" destOrd="0" presId="urn:microsoft.com/office/officeart/2005/8/layout/list1"/>
    <dgm:cxn modelId="{73086877-7782-4D31-B1F7-BA14CF7867A0}" type="presParOf" srcId="{CED166AF-6316-41D1-9D95-DDE78FFC9A88}" destId="{A4530448-1C05-432F-92A9-459641D5F5B8}" srcOrd="11" destOrd="0" presId="urn:microsoft.com/office/officeart/2005/8/layout/list1"/>
    <dgm:cxn modelId="{BCC21E82-0198-4196-A75F-3A701E44516E}" type="presParOf" srcId="{CED166AF-6316-41D1-9D95-DDE78FFC9A88}" destId="{F155ABD5-8AC4-4521-96E5-0C5217D85842}" srcOrd="12" destOrd="0" presId="urn:microsoft.com/office/officeart/2005/8/layout/list1"/>
    <dgm:cxn modelId="{040A3DDC-2BD1-49C6-871A-B541E3065A1C}" type="presParOf" srcId="{F155ABD5-8AC4-4521-96E5-0C5217D85842}" destId="{15145085-7106-4873-A6CE-5C6FCA21DDE1}" srcOrd="0" destOrd="0" presId="urn:microsoft.com/office/officeart/2005/8/layout/list1"/>
    <dgm:cxn modelId="{4F221318-4F38-4A0D-8083-38C05108B20B}" type="presParOf" srcId="{F155ABD5-8AC4-4521-96E5-0C5217D85842}" destId="{2A264E91-E354-4BA4-9EEF-A677EE33C6C6}" srcOrd="1" destOrd="0" presId="urn:microsoft.com/office/officeart/2005/8/layout/list1"/>
    <dgm:cxn modelId="{6C2A7B24-30B5-4C5A-9EBB-4EE42F7814F0}" type="presParOf" srcId="{CED166AF-6316-41D1-9D95-DDE78FFC9A88}" destId="{A7189489-5EF2-4459-B1F3-B08E7DB1A93F}" srcOrd="13" destOrd="0" presId="urn:microsoft.com/office/officeart/2005/8/layout/list1"/>
    <dgm:cxn modelId="{9C7BBED4-3C5D-4993-AE06-BA877C8103D1}" type="presParOf" srcId="{CED166AF-6316-41D1-9D95-DDE78FFC9A88}" destId="{E37926AF-CC59-489A-8090-2061C0350C74}"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5" qsCatId="simple" csTypeId="urn:microsoft.com/office/officeart/2005/8/colors/accent1_2" csCatId="accent1" phldr="1"/>
      <dgm:spPr/>
      <dgm:t>
        <a:bodyPr/>
        <a:lstStyle/>
        <a:p>
          <a:endParaRPr lang="en-US"/>
        </a:p>
      </dgm:t>
    </dgm:pt>
    <dgm:pt modelId="{3E659DEF-8898-4977-8263-4B009D689CC5}">
      <dgm:prSet custT="1"/>
      <dgm:spPr/>
      <dgm:t>
        <a:bodyPr/>
        <a:lstStyle/>
        <a:p>
          <a:r>
            <a:rPr lang="en-US" sz="2400"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endParaRPr lang="en-US"/>
        </a:p>
      </dgm: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custT="1"/>
      <dgm:spPr/>
      <dgm:t>
        <a:bodyPr/>
        <a:lstStyle/>
        <a:p>
          <a:r>
            <a:rPr lang="en-US" sz="2400" dirty="0"/>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custT="1"/>
      <dgm:spPr>
        <a:solidFill>
          <a:schemeClr val="tx2">
            <a:lumMod val="75000"/>
          </a:schemeClr>
        </a:solidFill>
      </dgm:spPr>
      <dgm:t>
        <a:bodyPr/>
        <a:lstStyle/>
        <a:p>
          <a:r>
            <a:rPr lang="en-US" sz="2400" b="1" dirty="0"/>
            <a:t>Mental Health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r>
            <a:rPr lang="en-US" dirty="0"/>
            <a:t>Freely available resources</a:t>
          </a:r>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dgm:t>
        <a:bodyPr/>
        <a:lstStyle/>
        <a:p>
          <a:r>
            <a:rPr lang="en-US" sz="2400" dirty="0"/>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F57A7E4A-68D9-4C7E-8C2D-44A8541B5D38}" type="pres">
      <dgm:prSet presAssocID="{2CA80CFF-C759-47A6-8D58-368812D21265}" presName="linear" presStyleCnt="0">
        <dgm:presLayoutVars>
          <dgm:dir/>
          <dgm:animLvl val="lvl"/>
          <dgm:resizeHandles val="exact"/>
        </dgm:presLayoutVars>
      </dgm:prSet>
      <dgm:spPr/>
    </dgm:pt>
    <dgm:pt modelId="{AE09DF88-C2B0-49AB-87B3-D76C7A46611D}" type="pres">
      <dgm:prSet presAssocID="{3E659DEF-8898-4977-8263-4B009D689CC5}" presName="parentLin" presStyleCnt="0"/>
      <dgm:spPr/>
    </dgm:pt>
    <dgm:pt modelId="{FB270109-931F-4C1B-AFAF-8F5E4AE40D3E}" type="pres">
      <dgm:prSet presAssocID="{3E659DEF-8898-4977-8263-4B009D689CC5}" presName="parentLeftMargin" presStyleLbl="node1" presStyleIdx="0" presStyleCnt="4"/>
      <dgm:spPr/>
    </dgm:pt>
    <dgm:pt modelId="{496EA3DA-466A-4B06-A01D-53BA69C4CDE7}" type="pres">
      <dgm:prSet presAssocID="{3E659DEF-8898-4977-8263-4B009D689CC5}" presName="parentText" presStyleLbl="node1" presStyleIdx="0" presStyleCnt="4" custScaleX="132785">
        <dgm:presLayoutVars>
          <dgm:chMax val="0"/>
          <dgm:bulletEnabled val="1"/>
        </dgm:presLayoutVars>
      </dgm:prSet>
      <dgm:spPr/>
    </dgm:pt>
    <dgm:pt modelId="{643765F0-2E9E-4087-B126-337882F5F948}" type="pres">
      <dgm:prSet presAssocID="{3E659DEF-8898-4977-8263-4B009D689CC5}" presName="negativeSpace" presStyleCnt="0"/>
      <dgm:spPr/>
    </dgm:pt>
    <dgm:pt modelId="{A749E20B-E766-417A-803B-39E2B3186293}" type="pres">
      <dgm:prSet presAssocID="{3E659DEF-8898-4977-8263-4B009D689CC5}" presName="childText" presStyleLbl="conFgAcc1" presStyleIdx="0" presStyleCnt="4">
        <dgm:presLayoutVars>
          <dgm:bulletEnabled val="1"/>
        </dgm:presLayoutVars>
      </dgm:prSet>
      <dgm:spPr/>
    </dgm:pt>
    <dgm:pt modelId="{15D38507-8710-4503-8CF8-0530D4296A19}" type="pres">
      <dgm:prSet presAssocID="{A6BA8714-800D-468A-877B-2F40E4FBDF47}" presName="spaceBetweenRectangles" presStyleCnt="0"/>
      <dgm:spPr/>
    </dgm:pt>
    <dgm:pt modelId="{B9419583-F872-49E3-9DD9-223721EFF79A}" type="pres">
      <dgm:prSet presAssocID="{707DD948-D158-4A1E-BE7E-E098A22572C9}" presName="parentLin" presStyleCnt="0"/>
      <dgm:spPr/>
    </dgm:pt>
    <dgm:pt modelId="{06128F07-DF4A-4546-AA59-7482AAC0D3D0}" type="pres">
      <dgm:prSet presAssocID="{707DD948-D158-4A1E-BE7E-E098A22572C9}" presName="parentLeftMargin" presStyleLbl="node1" presStyleIdx="0" presStyleCnt="4"/>
      <dgm:spPr/>
    </dgm:pt>
    <dgm:pt modelId="{F1667787-5BF0-4094-8281-8D824A3820B2}" type="pres">
      <dgm:prSet presAssocID="{707DD948-D158-4A1E-BE7E-E098A22572C9}" presName="parentText" presStyleLbl="node1" presStyleIdx="1" presStyleCnt="4" custScaleX="132785">
        <dgm:presLayoutVars>
          <dgm:chMax val="0"/>
          <dgm:bulletEnabled val="1"/>
        </dgm:presLayoutVars>
      </dgm:prSet>
      <dgm:spPr/>
    </dgm:pt>
    <dgm:pt modelId="{45C78D40-9A2D-47F7-98D6-1B4FFD7C61BC}" type="pres">
      <dgm:prSet presAssocID="{707DD948-D158-4A1E-BE7E-E098A22572C9}" presName="negativeSpace" presStyleCnt="0"/>
      <dgm:spPr/>
    </dgm:pt>
    <dgm:pt modelId="{E961F144-6098-4B5F-873C-FC336ADAB9A0}" type="pres">
      <dgm:prSet presAssocID="{707DD948-D158-4A1E-BE7E-E098A22572C9}" presName="childText" presStyleLbl="conFgAcc1" presStyleIdx="1" presStyleCnt="4">
        <dgm:presLayoutVars>
          <dgm:bulletEnabled val="1"/>
        </dgm:presLayoutVars>
      </dgm:prSet>
      <dgm:spPr/>
    </dgm:pt>
    <dgm:pt modelId="{866D416F-8333-44AA-8144-0D802CC33AE2}" type="pres">
      <dgm:prSet presAssocID="{C1A26ED5-4DF4-4D8E-B68B-851198794E61}" presName="spaceBetweenRectangles" presStyleCnt="0"/>
      <dgm:spPr/>
    </dgm:pt>
    <dgm:pt modelId="{9076F299-4BB2-4C9F-8944-E8F44C4F9AC7}" type="pres">
      <dgm:prSet presAssocID="{C3FE7F4F-9E4C-4CC1-85D0-EAE01B2715A6}" presName="parentLin" presStyleCnt="0"/>
      <dgm:spPr/>
    </dgm:pt>
    <dgm:pt modelId="{009FF5C2-3D8F-4007-AAC6-6FC7F31CFAF8}" type="pres">
      <dgm:prSet presAssocID="{C3FE7F4F-9E4C-4CC1-85D0-EAE01B2715A6}" presName="parentLeftMargin" presStyleLbl="node1" presStyleIdx="1" presStyleCnt="4"/>
      <dgm:spPr/>
    </dgm:pt>
    <dgm:pt modelId="{8263916D-FF14-4D76-B5CF-158600156E03}" type="pres">
      <dgm:prSet presAssocID="{C3FE7F4F-9E4C-4CC1-85D0-EAE01B2715A6}" presName="parentText" presStyleLbl="node1" presStyleIdx="2" presStyleCnt="4" custScaleX="132785">
        <dgm:presLayoutVars>
          <dgm:chMax val="0"/>
          <dgm:bulletEnabled val="1"/>
        </dgm:presLayoutVars>
      </dgm:prSet>
      <dgm:spPr/>
    </dgm:pt>
    <dgm:pt modelId="{B422EC6A-F5DD-4991-B294-6F91E4130D0A}" type="pres">
      <dgm:prSet presAssocID="{C3FE7F4F-9E4C-4CC1-85D0-EAE01B2715A6}" presName="negativeSpace" presStyleCnt="0"/>
      <dgm:spPr/>
    </dgm:pt>
    <dgm:pt modelId="{512FCEC3-0497-4166-A8D3-875490124CA2}" type="pres">
      <dgm:prSet presAssocID="{C3FE7F4F-9E4C-4CC1-85D0-EAE01B2715A6}" presName="childText" presStyleLbl="conFgAcc1" presStyleIdx="2" presStyleCnt="4">
        <dgm:presLayoutVars>
          <dgm:bulletEnabled val="1"/>
        </dgm:presLayoutVars>
      </dgm:prSet>
      <dgm:spPr/>
    </dgm:pt>
    <dgm:pt modelId="{65679C31-3117-4452-8D8D-2A5D1C81000E}" type="pres">
      <dgm:prSet presAssocID="{9698D385-73DF-423F-99F3-8143F47FDB0F}" presName="spaceBetweenRectangles" presStyleCnt="0"/>
      <dgm:spPr/>
    </dgm:pt>
    <dgm:pt modelId="{81BADB96-54BD-4EC8-B1CB-CD12E2F0B045}" type="pres">
      <dgm:prSet presAssocID="{6CAD8714-0BDC-49B1-83A9-9C283AE33FE6}" presName="parentLin" presStyleCnt="0"/>
      <dgm:spPr/>
    </dgm:pt>
    <dgm:pt modelId="{B082552C-946B-4058-914A-582954FEC608}" type="pres">
      <dgm:prSet presAssocID="{6CAD8714-0BDC-49B1-83A9-9C283AE33FE6}" presName="parentLeftMargin" presStyleLbl="node1" presStyleIdx="2" presStyleCnt="4"/>
      <dgm:spPr/>
    </dgm:pt>
    <dgm:pt modelId="{4A97E3F0-2890-4E63-A827-7668ECA8A667}" type="pres">
      <dgm:prSet presAssocID="{6CAD8714-0BDC-49B1-83A9-9C283AE33FE6}" presName="parentText" presStyleLbl="node1" presStyleIdx="3" presStyleCnt="4" custScaleX="132785">
        <dgm:presLayoutVars>
          <dgm:chMax val="0"/>
          <dgm:bulletEnabled val="1"/>
        </dgm:presLayoutVars>
      </dgm:prSet>
      <dgm:spPr/>
    </dgm:pt>
    <dgm:pt modelId="{ECCC4888-15A6-40D3-96E0-9AA71717529E}" type="pres">
      <dgm:prSet presAssocID="{6CAD8714-0BDC-49B1-83A9-9C283AE33FE6}" presName="negativeSpace" presStyleCnt="0"/>
      <dgm:spPr/>
    </dgm:pt>
    <dgm:pt modelId="{B0D6A963-5319-479F-BBA9-1FDEE2C1D805}" type="pres">
      <dgm:prSet presAssocID="{6CAD8714-0BDC-49B1-83A9-9C283AE33FE6}" presName="childText" presStyleLbl="conFgAcc1" presStyleIdx="3" presStyleCnt="4">
        <dgm:presLayoutVars>
          <dgm:bulletEnabled val="1"/>
        </dgm:presLayoutVars>
      </dgm:prSet>
      <dgm:spPr/>
    </dgm:pt>
  </dgm:ptLst>
  <dgm:cxnLst>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D79D341A-81B8-46A3-876E-925D0A992139}" type="presOf" srcId="{A5FAC086-F140-4102-A3F6-A9746F593D53}" destId="{E961F144-6098-4B5F-873C-FC336ADAB9A0}" srcOrd="0" destOrd="0" presId="urn:microsoft.com/office/officeart/2005/8/layout/list1"/>
    <dgm:cxn modelId="{EC52B71A-23BB-46E9-B03C-12EF31F4F7FC}" type="presOf" srcId="{3E659DEF-8898-4977-8263-4B009D689CC5}" destId="{FB270109-931F-4C1B-AFAF-8F5E4AE40D3E}" srcOrd="0" destOrd="0" presId="urn:microsoft.com/office/officeart/2005/8/layout/list1"/>
    <dgm:cxn modelId="{35319E20-01AA-4538-9853-085B44DF47F4}" type="presOf" srcId="{707DD948-D158-4A1E-BE7E-E098A22572C9}" destId="{F1667787-5BF0-4094-8281-8D824A3820B2}" srcOrd="1" destOrd="0"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153C183D-ADAA-4B8C-8D68-49D12E751D3D}" type="presOf" srcId="{6CAD8714-0BDC-49B1-83A9-9C283AE33FE6}" destId="{B082552C-946B-4058-914A-582954FEC608}" srcOrd="0"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A3EB5845-9F73-42D4-BF70-4D412520FA30}" type="presOf" srcId="{7F2A3B8B-94B8-4C19-BF51-5294CC8B4185}" destId="{512FCEC3-0497-4166-A8D3-875490124CA2}" srcOrd="0" destOrd="0" presId="urn:microsoft.com/office/officeart/2005/8/layout/list1"/>
    <dgm:cxn modelId="{3885756F-6E6A-4020-91DD-0D1D9DE6A906}" type="presOf" srcId="{707DD948-D158-4A1E-BE7E-E098A22572C9}" destId="{06128F07-DF4A-4546-AA59-7482AAC0D3D0}" srcOrd="0" destOrd="0" presId="urn:microsoft.com/office/officeart/2005/8/layout/list1"/>
    <dgm:cxn modelId="{0A2F8670-B7D6-47C7-938D-B677A377923F}" type="presOf" srcId="{122102EF-620B-47B6-AA67-F4AF9CF9AF38}" destId="{A749E20B-E766-417A-803B-39E2B3186293}" srcOrd="0" destOrd="0" presId="urn:microsoft.com/office/officeart/2005/8/layout/list1"/>
    <dgm:cxn modelId="{916F2589-E7AA-40C3-8CC5-FD11B846DEA1}" type="presOf" srcId="{C3FE7F4F-9E4C-4CC1-85D0-EAE01B2715A6}" destId="{8263916D-FF14-4D76-B5CF-158600156E03}" srcOrd="1" destOrd="0"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B69A11B9-E901-49C7-81BA-6B7AEBF1FE49}" type="presOf" srcId="{2CA80CFF-C759-47A6-8D58-368812D21265}" destId="{F57A7E4A-68D9-4C7E-8C2D-44A8541B5D38}" srcOrd="0" destOrd="0" presId="urn:microsoft.com/office/officeart/2005/8/layout/list1"/>
    <dgm:cxn modelId="{31B160E1-0096-42CF-A9D4-4E8094E4055D}" type="presOf" srcId="{3E659DEF-8898-4977-8263-4B009D689CC5}" destId="{496EA3DA-466A-4B06-A01D-53BA69C4CDE7}" srcOrd="1"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AB81C1E8-ED3D-4144-B5BD-59BC6752A7FE}" type="presOf" srcId="{C3FE7F4F-9E4C-4CC1-85D0-EAE01B2715A6}" destId="{009FF5C2-3D8F-4007-AAC6-6FC7F31CFAF8}" srcOrd="0" destOrd="0" presId="urn:microsoft.com/office/officeart/2005/8/layout/list1"/>
    <dgm:cxn modelId="{445B88F0-ADA1-45ED-B65B-5581529C44AB}" srcId="{C3FE7F4F-9E4C-4CC1-85D0-EAE01B2715A6}" destId="{7F2A3B8B-94B8-4C19-BF51-5294CC8B4185}" srcOrd="0" destOrd="0" parTransId="{EA4787FC-1D74-411A-8D37-C1F326882D18}" sibTransId="{2E484527-1FB0-4908-BC3A-ACAC7D7FB4E6}"/>
    <dgm:cxn modelId="{256419FE-24D5-42F0-8284-CFB76916A4EB}" type="presOf" srcId="{6CAD8714-0BDC-49B1-83A9-9C283AE33FE6}" destId="{4A97E3F0-2890-4E63-A827-7668ECA8A667}" srcOrd="1" destOrd="0" presId="urn:microsoft.com/office/officeart/2005/8/layout/list1"/>
    <dgm:cxn modelId="{8C56AC4C-C62A-4B18-B826-CFA6A1E9F29B}" type="presParOf" srcId="{F57A7E4A-68D9-4C7E-8C2D-44A8541B5D38}" destId="{AE09DF88-C2B0-49AB-87B3-D76C7A46611D}" srcOrd="0" destOrd="0" presId="urn:microsoft.com/office/officeart/2005/8/layout/list1"/>
    <dgm:cxn modelId="{E4B00492-5D10-43EB-8FD0-A83D9210F15F}" type="presParOf" srcId="{AE09DF88-C2B0-49AB-87B3-D76C7A46611D}" destId="{FB270109-931F-4C1B-AFAF-8F5E4AE40D3E}" srcOrd="0" destOrd="0" presId="urn:microsoft.com/office/officeart/2005/8/layout/list1"/>
    <dgm:cxn modelId="{C6E5C863-339D-45B0-9700-54EE74BF2019}" type="presParOf" srcId="{AE09DF88-C2B0-49AB-87B3-D76C7A46611D}" destId="{496EA3DA-466A-4B06-A01D-53BA69C4CDE7}" srcOrd="1" destOrd="0" presId="urn:microsoft.com/office/officeart/2005/8/layout/list1"/>
    <dgm:cxn modelId="{D32B27A0-460E-4550-A866-510293D9DBC5}" type="presParOf" srcId="{F57A7E4A-68D9-4C7E-8C2D-44A8541B5D38}" destId="{643765F0-2E9E-4087-B126-337882F5F948}" srcOrd="1" destOrd="0" presId="urn:microsoft.com/office/officeart/2005/8/layout/list1"/>
    <dgm:cxn modelId="{3DBBCB4D-76EB-4E15-BE86-7E60E48795A3}" type="presParOf" srcId="{F57A7E4A-68D9-4C7E-8C2D-44A8541B5D38}" destId="{A749E20B-E766-417A-803B-39E2B3186293}" srcOrd="2" destOrd="0" presId="urn:microsoft.com/office/officeart/2005/8/layout/list1"/>
    <dgm:cxn modelId="{00F8EF5E-7455-4CE7-A60E-FC815DAED485}" type="presParOf" srcId="{F57A7E4A-68D9-4C7E-8C2D-44A8541B5D38}" destId="{15D38507-8710-4503-8CF8-0530D4296A19}" srcOrd="3" destOrd="0" presId="urn:microsoft.com/office/officeart/2005/8/layout/list1"/>
    <dgm:cxn modelId="{5B84258E-7DDC-4EFF-8351-A73237A91665}" type="presParOf" srcId="{F57A7E4A-68D9-4C7E-8C2D-44A8541B5D38}" destId="{B9419583-F872-49E3-9DD9-223721EFF79A}" srcOrd="4" destOrd="0" presId="urn:microsoft.com/office/officeart/2005/8/layout/list1"/>
    <dgm:cxn modelId="{85988954-BCF5-4ADD-B449-0B0434B97BB0}" type="presParOf" srcId="{B9419583-F872-49E3-9DD9-223721EFF79A}" destId="{06128F07-DF4A-4546-AA59-7482AAC0D3D0}" srcOrd="0" destOrd="0" presId="urn:microsoft.com/office/officeart/2005/8/layout/list1"/>
    <dgm:cxn modelId="{03758D3E-4D3F-4375-A2F5-070A20A6AC92}" type="presParOf" srcId="{B9419583-F872-49E3-9DD9-223721EFF79A}" destId="{F1667787-5BF0-4094-8281-8D824A3820B2}" srcOrd="1" destOrd="0" presId="urn:microsoft.com/office/officeart/2005/8/layout/list1"/>
    <dgm:cxn modelId="{DB6EAEB1-06A3-4E02-96A8-5B3A242A42C8}" type="presParOf" srcId="{F57A7E4A-68D9-4C7E-8C2D-44A8541B5D38}" destId="{45C78D40-9A2D-47F7-98D6-1B4FFD7C61BC}" srcOrd="5" destOrd="0" presId="urn:microsoft.com/office/officeart/2005/8/layout/list1"/>
    <dgm:cxn modelId="{E16EB0AE-DFC7-49EB-B01A-DD8EF155841F}" type="presParOf" srcId="{F57A7E4A-68D9-4C7E-8C2D-44A8541B5D38}" destId="{E961F144-6098-4B5F-873C-FC336ADAB9A0}" srcOrd="6" destOrd="0" presId="urn:microsoft.com/office/officeart/2005/8/layout/list1"/>
    <dgm:cxn modelId="{6B886ECD-FBA3-4056-B619-AF49568E984F}" type="presParOf" srcId="{F57A7E4A-68D9-4C7E-8C2D-44A8541B5D38}" destId="{866D416F-8333-44AA-8144-0D802CC33AE2}" srcOrd="7" destOrd="0" presId="urn:microsoft.com/office/officeart/2005/8/layout/list1"/>
    <dgm:cxn modelId="{E198A51D-C619-471E-9344-320D8D310163}" type="presParOf" srcId="{F57A7E4A-68D9-4C7E-8C2D-44A8541B5D38}" destId="{9076F299-4BB2-4C9F-8944-E8F44C4F9AC7}" srcOrd="8" destOrd="0" presId="urn:microsoft.com/office/officeart/2005/8/layout/list1"/>
    <dgm:cxn modelId="{E8F8E1EC-E388-4E3B-AD1A-8A6A5ABB2119}" type="presParOf" srcId="{9076F299-4BB2-4C9F-8944-E8F44C4F9AC7}" destId="{009FF5C2-3D8F-4007-AAC6-6FC7F31CFAF8}" srcOrd="0" destOrd="0" presId="urn:microsoft.com/office/officeart/2005/8/layout/list1"/>
    <dgm:cxn modelId="{E001B818-7FD6-4E18-AC54-F52D69120FDA}" type="presParOf" srcId="{9076F299-4BB2-4C9F-8944-E8F44C4F9AC7}" destId="{8263916D-FF14-4D76-B5CF-158600156E03}" srcOrd="1" destOrd="0" presId="urn:microsoft.com/office/officeart/2005/8/layout/list1"/>
    <dgm:cxn modelId="{C68D558B-C57C-44D2-9998-31A91A4B360A}" type="presParOf" srcId="{F57A7E4A-68D9-4C7E-8C2D-44A8541B5D38}" destId="{B422EC6A-F5DD-4991-B294-6F91E4130D0A}" srcOrd="9" destOrd="0" presId="urn:microsoft.com/office/officeart/2005/8/layout/list1"/>
    <dgm:cxn modelId="{A55ED06B-CD98-4808-899D-FECDF56EA617}" type="presParOf" srcId="{F57A7E4A-68D9-4C7E-8C2D-44A8541B5D38}" destId="{512FCEC3-0497-4166-A8D3-875490124CA2}" srcOrd="10" destOrd="0" presId="urn:microsoft.com/office/officeart/2005/8/layout/list1"/>
    <dgm:cxn modelId="{DB976C46-CA68-4302-87DA-2B39D9967F25}" type="presParOf" srcId="{F57A7E4A-68D9-4C7E-8C2D-44A8541B5D38}" destId="{65679C31-3117-4452-8D8D-2A5D1C81000E}" srcOrd="11" destOrd="0" presId="urn:microsoft.com/office/officeart/2005/8/layout/list1"/>
    <dgm:cxn modelId="{C810000F-7E23-43CB-9C8F-B6DB62BB2404}" type="presParOf" srcId="{F57A7E4A-68D9-4C7E-8C2D-44A8541B5D38}" destId="{81BADB96-54BD-4EC8-B1CB-CD12E2F0B045}" srcOrd="12" destOrd="0" presId="urn:microsoft.com/office/officeart/2005/8/layout/list1"/>
    <dgm:cxn modelId="{CE831031-2FD4-4317-A18F-56AC96EF2FD4}" type="presParOf" srcId="{81BADB96-54BD-4EC8-B1CB-CD12E2F0B045}" destId="{B082552C-946B-4058-914A-582954FEC608}" srcOrd="0" destOrd="0" presId="urn:microsoft.com/office/officeart/2005/8/layout/list1"/>
    <dgm:cxn modelId="{A5BC2456-03A5-4FF7-A565-A18995A8A583}" type="presParOf" srcId="{81BADB96-54BD-4EC8-B1CB-CD12E2F0B045}" destId="{4A97E3F0-2890-4E63-A827-7668ECA8A667}" srcOrd="1" destOrd="0" presId="urn:microsoft.com/office/officeart/2005/8/layout/list1"/>
    <dgm:cxn modelId="{04EE9847-09EA-4053-8420-F4F2D2B1F05F}" type="presParOf" srcId="{F57A7E4A-68D9-4C7E-8C2D-44A8541B5D38}" destId="{ECCC4888-15A6-40D3-96E0-9AA71717529E}" srcOrd="13" destOrd="0" presId="urn:microsoft.com/office/officeart/2005/8/layout/list1"/>
    <dgm:cxn modelId="{9D731F89-30D7-4E35-BFB2-CB9AF92758FA}" type="presParOf" srcId="{F57A7E4A-68D9-4C7E-8C2D-44A8541B5D38}" destId="{B0D6A963-5319-479F-BBA9-1FDEE2C1D805}"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CA80CFF-C759-47A6-8D58-368812D21265}" type="doc">
      <dgm:prSet loTypeId="urn:microsoft.com/office/officeart/2005/8/layout/list1" loCatId="list" qsTypeId="urn:microsoft.com/office/officeart/2005/8/quickstyle/simple4" qsCatId="simple" csTypeId="urn:microsoft.com/office/officeart/2005/8/colors/accent1_2" csCatId="accent1" phldr="1"/>
      <dgm:spPr/>
      <dgm:t>
        <a:bodyPr/>
        <a:lstStyle/>
        <a:p>
          <a:endParaRPr lang="en-US"/>
        </a:p>
      </dgm:t>
    </dgm:pt>
    <dgm:pt modelId="{3E659DEF-8898-4977-8263-4B009D689CC5}">
      <dgm:prSet/>
      <dgm:spPr/>
      <dgm:t>
        <a:bodyPr/>
        <a:lstStyle/>
        <a:p>
          <a:r>
            <a:rPr lang="en-US" dirty="0"/>
            <a:t>Mental Health Facts</a:t>
          </a:r>
        </a:p>
      </dgm:t>
    </dgm:pt>
    <dgm:pt modelId="{39D112B4-A46E-4F3F-BF8D-DCABB23BB299}" type="parTrans" cxnId="{88F3AEB8-CF44-4D67-81BB-B81FBFA2EAEB}">
      <dgm:prSet/>
      <dgm:spPr/>
      <dgm:t>
        <a:bodyPr/>
        <a:lstStyle/>
        <a:p>
          <a:endParaRPr lang="en-US"/>
        </a:p>
      </dgm:t>
    </dgm:pt>
    <dgm:pt modelId="{A6BA8714-800D-468A-877B-2F40E4FBDF47}" type="sibTrans" cxnId="{88F3AEB8-CF44-4D67-81BB-B81FBFA2EAEB}">
      <dgm:prSet/>
      <dgm:spPr/>
      <dgm:t>
        <a:bodyPr/>
        <a:lstStyle/>
        <a:p>
          <a:endParaRPr lang="en-US"/>
        </a:p>
      </dgm:t>
    </dgm:pt>
    <dgm:pt modelId="{122102EF-620B-47B6-AA67-F4AF9CF9AF38}">
      <dgm:prSet/>
      <dgm:spPr/>
      <dgm:t>
        <a:bodyPr/>
        <a:lstStyle/>
        <a:p>
          <a:endParaRPr lang="en-US"/>
        </a:p>
      </dgm:t>
      <dgm:extLst>
        <a:ext uri="{E40237B7-FDA0-4F09-8148-C483321AD2D9}">
          <dgm14:cNvPr xmlns:dgm14="http://schemas.microsoft.com/office/drawing/2010/diagram" id="0" name="" descr="Programming is the fourth of five sections in this presentation. This section includes information about monthly health observances and the NLM exhibition program."/>
        </a:ext>
      </dgm:extLst>
    </dgm:pt>
    <dgm:pt modelId="{12FCBFC0-1522-472E-9A4D-BAB04A60A1ED}" type="parTrans" cxnId="{7F518F39-091D-4170-958A-36A1BF2E5EF8}">
      <dgm:prSet/>
      <dgm:spPr/>
      <dgm:t>
        <a:bodyPr/>
        <a:lstStyle/>
        <a:p>
          <a:endParaRPr lang="en-US"/>
        </a:p>
      </dgm:t>
    </dgm:pt>
    <dgm:pt modelId="{5CA29AAC-25D0-41A8-805A-E834DAFD6E32}" type="sibTrans" cxnId="{7F518F39-091D-4170-958A-36A1BF2E5EF8}">
      <dgm:prSet/>
      <dgm:spPr/>
      <dgm:t>
        <a:bodyPr/>
        <a:lstStyle/>
        <a:p>
          <a:endParaRPr lang="en-US"/>
        </a:p>
      </dgm:t>
    </dgm:pt>
    <dgm:pt modelId="{707DD948-D158-4A1E-BE7E-E098A22572C9}">
      <dgm:prSet/>
      <dgm:spPr/>
      <dgm:t>
        <a:bodyPr/>
        <a:lstStyle/>
        <a:p>
          <a:r>
            <a:rPr lang="en-US" dirty="0"/>
            <a:t>Best Practices for Reference Interviews</a:t>
          </a:r>
        </a:p>
      </dgm:t>
    </dgm:pt>
    <dgm:pt modelId="{8A8F2C5D-650C-4DB4-B13B-7184E2B31BB7}" type="parTrans" cxnId="{2B66AB0F-8035-4B7C-BC24-1F389A8BBA10}">
      <dgm:prSet/>
      <dgm:spPr/>
      <dgm:t>
        <a:bodyPr/>
        <a:lstStyle/>
        <a:p>
          <a:endParaRPr lang="en-US"/>
        </a:p>
      </dgm:t>
    </dgm:pt>
    <dgm:pt modelId="{C1A26ED5-4DF4-4D8E-B68B-851198794E61}" type="sibTrans" cxnId="{2B66AB0F-8035-4B7C-BC24-1F389A8BBA10}">
      <dgm:prSet/>
      <dgm:spPr/>
      <dgm:t>
        <a:bodyPr/>
        <a:lstStyle/>
        <a:p>
          <a:endParaRPr lang="en-US"/>
        </a:p>
      </dgm:t>
    </dgm:pt>
    <dgm:pt modelId="{A5FAC086-F140-4102-A3F6-A9746F593D53}">
      <dgm:prSet/>
      <dgm:spPr/>
      <dgm:t>
        <a:bodyPr/>
        <a:lstStyle/>
        <a:p>
          <a:endParaRPr lang="en-US"/>
        </a:p>
      </dgm:t>
    </dgm:pt>
    <dgm:pt modelId="{492CE2B2-C0CD-4556-9878-AA7D88562922}" type="parTrans" cxnId="{8729B707-C6A7-484A-9C8B-1709A43D7682}">
      <dgm:prSet/>
      <dgm:spPr/>
      <dgm:t>
        <a:bodyPr/>
        <a:lstStyle/>
        <a:p>
          <a:endParaRPr lang="en-US"/>
        </a:p>
      </dgm:t>
    </dgm:pt>
    <dgm:pt modelId="{4EE7B635-03BF-47A3-BFF6-C7EBE68A068E}" type="sibTrans" cxnId="{8729B707-C6A7-484A-9C8B-1709A43D7682}">
      <dgm:prSet/>
      <dgm:spPr/>
      <dgm:t>
        <a:bodyPr/>
        <a:lstStyle/>
        <a:p>
          <a:endParaRPr lang="en-US"/>
        </a:p>
      </dgm:t>
    </dgm:pt>
    <dgm:pt modelId="{C3FE7F4F-9E4C-4CC1-85D0-EAE01B2715A6}">
      <dgm:prSet/>
      <dgm:spPr/>
      <dgm:t>
        <a:bodyPr/>
        <a:lstStyle/>
        <a:p>
          <a:r>
            <a:rPr lang="en-US" b="0" dirty="0"/>
            <a:t>Health Information Resources</a:t>
          </a:r>
        </a:p>
      </dgm:t>
    </dgm:pt>
    <dgm:pt modelId="{62563427-70D3-476C-A8ED-CC19D713300F}" type="parTrans" cxnId="{27A7B7E1-E505-4040-889A-FF95D1B96EFC}">
      <dgm:prSet/>
      <dgm:spPr/>
      <dgm:t>
        <a:bodyPr/>
        <a:lstStyle/>
        <a:p>
          <a:endParaRPr lang="en-US"/>
        </a:p>
      </dgm:t>
    </dgm:pt>
    <dgm:pt modelId="{9698D385-73DF-423F-99F3-8143F47FDB0F}" type="sibTrans" cxnId="{27A7B7E1-E505-4040-889A-FF95D1B96EFC}">
      <dgm:prSet/>
      <dgm:spPr/>
      <dgm:t>
        <a:bodyPr/>
        <a:lstStyle/>
        <a:p>
          <a:endParaRPr lang="en-US"/>
        </a:p>
      </dgm:t>
    </dgm:pt>
    <dgm:pt modelId="{7F2A3B8B-94B8-4C19-BF51-5294CC8B4185}">
      <dgm:prSet/>
      <dgm:spPr/>
      <dgm:t>
        <a:bodyPr/>
        <a:lstStyle/>
        <a:p>
          <a:endParaRPr lang="en-US"/>
        </a:p>
      </dgm:t>
    </dgm:pt>
    <dgm:pt modelId="{EA4787FC-1D74-411A-8D37-C1F326882D18}" type="parTrans" cxnId="{445B88F0-ADA1-45ED-B65B-5581529C44AB}">
      <dgm:prSet/>
      <dgm:spPr/>
      <dgm:t>
        <a:bodyPr/>
        <a:lstStyle/>
        <a:p>
          <a:endParaRPr lang="en-US"/>
        </a:p>
      </dgm:t>
    </dgm:pt>
    <dgm:pt modelId="{2E484527-1FB0-4908-BC3A-ACAC7D7FB4E6}" type="sibTrans" cxnId="{445B88F0-ADA1-45ED-B65B-5581529C44AB}">
      <dgm:prSet/>
      <dgm:spPr/>
      <dgm:t>
        <a:bodyPr/>
        <a:lstStyle/>
        <a:p>
          <a:endParaRPr lang="en-US"/>
        </a:p>
      </dgm:t>
    </dgm:pt>
    <dgm:pt modelId="{6CAD8714-0BDC-49B1-83A9-9C283AE33FE6}">
      <dgm:prSet custT="1"/>
      <dgm:spPr>
        <a:solidFill>
          <a:schemeClr val="tx2">
            <a:lumMod val="75000"/>
          </a:schemeClr>
        </a:solidFill>
      </dgm:spPr>
      <dgm:t>
        <a:bodyPr/>
        <a:lstStyle/>
        <a:p>
          <a:r>
            <a:rPr lang="en-US" sz="2400" b="1" dirty="0"/>
            <a:t>Programs and Services</a:t>
          </a:r>
        </a:p>
      </dgm:t>
    </dgm:pt>
    <dgm:pt modelId="{CB2F1A44-4972-4489-9D36-455EA241D267}" type="parTrans" cxnId="{FEB9B364-7D42-4E54-BB2C-B76B21E88904}">
      <dgm:prSet/>
      <dgm:spPr/>
      <dgm:t>
        <a:bodyPr/>
        <a:lstStyle/>
        <a:p>
          <a:endParaRPr lang="en-US"/>
        </a:p>
      </dgm:t>
    </dgm:pt>
    <dgm:pt modelId="{EFE69D4F-FA64-4550-B778-52079F1CC480}" type="sibTrans" cxnId="{FEB9B364-7D42-4E54-BB2C-B76B21E88904}">
      <dgm:prSet/>
      <dgm:spPr/>
      <dgm:t>
        <a:bodyPr/>
        <a:lstStyle/>
        <a:p>
          <a:endParaRPr lang="en-US"/>
        </a:p>
      </dgm:t>
    </dgm:pt>
    <dgm:pt modelId="{EE7C4602-90CF-42A4-8BEC-9BA9C667D4A2}">
      <dgm:prSet/>
      <dgm:spPr/>
      <dgm:t>
        <a:bodyPr/>
        <a:lstStyle/>
        <a:p>
          <a:r>
            <a:rPr lang="en-US"/>
            <a:t>NLM Exhibition Program</a:t>
          </a:r>
        </a:p>
      </dgm:t>
    </dgm:pt>
    <dgm:pt modelId="{8F8A9625-374E-4525-9BAC-AA36AD98CD6A}" type="parTrans" cxnId="{30097D16-E9F6-47BA-9E2C-D8F648828D0A}">
      <dgm:prSet/>
      <dgm:spPr/>
      <dgm:t>
        <a:bodyPr/>
        <a:lstStyle/>
        <a:p>
          <a:endParaRPr lang="en-US"/>
        </a:p>
      </dgm:t>
    </dgm:pt>
    <dgm:pt modelId="{739E7215-04C2-470B-827A-68B03E3B7614}" type="sibTrans" cxnId="{30097D16-E9F6-47BA-9E2C-D8F648828D0A}">
      <dgm:prSet/>
      <dgm:spPr/>
      <dgm:t>
        <a:bodyPr/>
        <a:lstStyle/>
        <a:p>
          <a:endParaRPr lang="en-US"/>
        </a:p>
      </dgm:t>
    </dgm:pt>
    <dgm:pt modelId="{98691A47-66BA-4268-9D6A-885EDD80D378}">
      <dgm:prSet/>
      <dgm:spPr/>
      <dgm:t>
        <a:bodyPr/>
        <a:lstStyle/>
        <a:p>
          <a:r>
            <a:rPr lang="en-US"/>
            <a:t>Service and Program ideas</a:t>
          </a:r>
        </a:p>
      </dgm:t>
    </dgm:pt>
    <dgm:pt modelId="{4FF6EE4D-6EF4-40A8-B249-BE541A1B88D8}" type="parTrans" cxnId="{692D9C05-1E09-4C4D-A032-0E681636A4EB}">
      <dgm:prSet/>
      <dgm:spPr/>
      <dgm:t>
        <a:bodyPr/>
        <a:lstStyle/>
        <a:p>
          <a:endParaRPr lang="en-US"/>
        </a:p>
      </dgm:t>
    </dgm:pt>
    <dgm:pt modelId="{518835CA-A496-4466-AEC6-0BE1CD093328}" type="sibTrans" cxnId="{692D9C05-1E09-4C4D-A032-0E681636A4EB}">
      <dgm:prSet/>
      <dgm:spPr/>
      <dgm:t>
        <a:bodyPr/>
        <a:lstStyle/>
        <a:p>
          <a:endParaRPr lang="en-US"/>
        </a:p>
      </dgm:t>
    </dgm:pt>
    <dgm:pt modelId="{16F5E4D4-DD15-41D2-AA4D-D9C9D3E58D5D}">
      <dgm:prSet/>
      <dgm:spPr/>
      <dgm:t>
        <a:bodyPr/>
        <a:lstStyle/>
        <a:p>
          <a:r>
            <a:rPr lang="en-US"/>
            <a:t>Mental Health Awareness</a:t>
          </a:r>
        </a:p>
      </dgm:t>
    </dgm:pt>
    <dgm:pt modelId="{162EDC25-487B-4BFD-9B66-2FDE4D346B0E}" type="parTrans" cxnId="{AD6B1915-60AD-4B22-AADB-F3329B9DB58C}">
      <dgm:prSet/>
      <dgm:spPr/>
      <dgm:t>
        <a:bodyPr/>
        <a:lstStyle/>
        <a:p>
          <a:endParaRPr lang="en-US"/>
        </a:p>
      </dgm:t>
    </dgm:pt>
    <dgm:pt modelId="{245E07BF-24F8-45B3-A333-C4CDD7461508}" type="sibTrans" cxnId="{AD6B1915-60AD-4B22-AADB-F3329B9DB58C}">
      <dgm:prSet/>
      <dgm:spPr/>
      <dgm:t>
        <a:bodyPr/>
        <a:lstStyle/>
        <a:p>
          <a:endParaRPr lang="en-US"/>
        </a:p>
      </dgm:t>
    </dgm:pt>
    <dgm:pt modelId="{F57A7E4A-68D9-4C7E-8C2D-44A8541B5D38}" type="pres">
      <dgm:prSet presAssocID="{2CA80CFF-C759-47A6-8D58-368812D21265}" presName="linear" presStyleCnt="0">
        <dgm:presLayoutVars>
          <dgm:dir/>
          <dgm:animLvl val="lvl"/>
          <dgm:resizeHandles val="exact"/>
        </dgm:presLayoutVars>
      </dgm:prSet>
      <dgm:spPr/>
    </dgm:pt>
    <dgm:pt modelId="{AE09DF88-C2B0-49AB-87B3-D76C7A46611D}" type="pres">
      <dgm:prSet presAssocID="{3E659DEF-8898-4977-8263-4B009D689CC5}" presName="parentLin" presStyleCnt="0"/>
      <dgm:spPr/>
    </dgm:pt>
    <dgm:pt modelId="{FB270109-931F-4C1B-AFAF-8F5E4AE40D3E}" type="pres">
      <dgm:prSet presAssocID="{3E659DEF-8898-4977-8263-4B009D689CC5}" presName="parentLeftMargin" presStyleLbl="node1" presStyleIdx="0" presStyleCnt="4"/>
      <dgm:spPr/>
    </dgm:pt>
    <dgm:pt modelId="{496EA3DA-466A-4B06-A01D-53BA69C4CDE7}" type="pres">
      <dgm:prSet presAssocID="{3E659DEF-8898-4977-8263-4B009D689CC5}" presName="parentText" presStyleLbl="node1" presStyleIdx="0" presStyleCnt="4" custScaleX="130552">
        <dgm:presLayoutVars>
          <dgm:chMax val="0"/>
          <dgm:bulletEnabled val="1"/>
        </dgm:presLayoutVars>
      </dgm:prSet>
      <dgm:spPr/>
    </dgm:pt>
    <dgm:pt modelId="{643765F0-2E9E-4087-B126-337882F5F948}" type="pres">
      <dgm:prSet presAssocID="{3E659DEF-8898-4977-8263-4B009D689CC5}" presName="negativeSpace" presStyleCnt="0"/>
      <dgm:spPr/>
    </dgm:pt>
    <dgm:pt modelId="{A749E20B-E766-417A-803B-39E2B3186293}" type="pres">
      <dgm:prSet presAssocID="{3E659DEF-8898-4977-8263-4B009D689CC5}" presName="childText" presStyleLbl="conFgAcc1" presStyleIdx="0" presStyleCnt="4">
        <dgm:presLayoutVars>
          <dgm:bulletEnabled val="1"/>
        </dgm:presLayoutVars>
      </dgm:prSet>
      <dgm:spPr/>
    </dgm:pt>
    <dgm:pt modelId="{15D38507-8710-4503-8CF8-0530D4296A19}" type="pres">
      <dgm:prSet presAssocID="{A6BA8714-800D-468A-877B-2F40E4FBDF47}" presName="spaceBetweenRectangles" presStyleCnt="0"/>
      <dgm:spPr/>
    </dgm:pt>
    <dgm:pt modelId="{B9419583-F872-49E3-9DD9-223721EFF79A}" type="pres">
      <dgm:prSet presAssocID="{707DD948-D158-4A1E-BE7E-E098A22572C9}" presName="parentLin" presStyleCnt="0"/>
      <dgm:spPr/>
    </dgm:pt>
    <dgm:pt modelId="{06128F07-DF4A-4546-AA59-7482AAC0D3D0}" type="pres">
      <dgm:prSet presAssocID="{707DD948-D158-4A1E-BE7E-E098A22572C9}" presName="parentLeftMargin" presStyleLbl="node1" presStyleIdx="0" presStyleCnt="4"/>
      <dgm:spPr/>
    </dgm:pt>
    <dgm:pt modelId="{F1667787-5BF0-4094-8281-8D824A3820B2}" type="pres">
      <dgm:prSet presAssocID="{707DD948-D158-4A1E-BE7E-E098A22572C9}" presName="parentText" presStyleLbl="node1" presStyleIdx="1" presStyleCnt="4" custScaleX="130552">
        <dgm:presLayoutVars>
          <dgm:chMax val="0"/>
          <dgm:bulletEnabled val="1"/>
        </dgm:presLayoutVars>
      </dgm:prSet>
      <dgm:spPr/>
    </dgm:pt>
    <dgm:pt modelId="{45C78D40-9A2D-47F7-98D6-1B4FFD7C61BC}" type="pres">
      <dgm:prSet presAssocID="{707DD948-D158-4A1E-BE7E-E098A22572C9}" presName="negativeSpace" presStyleCnt="0"/>
      <dgm:spPr/>
    </dgm:pt>
    <dgm:pt modelId="{E961F144-6098-4B5F-873C-FC336ADAB9A0}" type="pres">
      <dgm:prSet presAssocID="{707DD948-D158-4A1E-BE7E-E098A22572C9}" presName="childText" presStyleLbl="conFgAcc1" presStyleIdx="1" presStyleCnt="4">
        <dgm:presLayoutVars>
          <dgm:bulletEnabled val="1"/>
        </dgm:presLayoutVars>
      </dgm:prSet>
      <dgm:spPr/>
    </dgm:pt>
    <dgm:pt modelId="{866D416F-8333-44AA-8144-0D802CC33AE2}" type="pres">
      <dgm:prSet presAssocID="{C1A26ED5-4DF4-4D8E-B68B-851198794E61}" presName="spaceBetweenRectangles" presStyleCnt="0"/>
      <dgm:spPr/>
    </dgm:pt>
    <dgm:pt modelId="{9076F299-4BB2-4C9F-8944-E8F44C4F9AC7}" type="pres">
      <dgm:prSet presAssocID="{C3FE7F4F-9E4C-4CC1-85D0-EAE01B2715A6}" presName="parentLin" presStyleCnt="0"/>
      <dgm:spPr/>
    </dgm:pt>
    <dgm:pt modelId="{009FF5C2-3D8F-4007-AAC6-6FC7F31CFAF8}" type="pres">
      <dgm:prSet presAssocID="{C3FE7F4F-9E4C-4CC1-85D0-EAE01B2715A6}" presName="parentLeftMargin" presStyleLbl="node1" presStyleIdx="1" presStyleCnt="4"/>
      <dgm:spPr/>
    </dgm:pt>
    <dgm:pt modelId="{8263916D-FF14-4D76-B5CF-158600156E03}" type="pres">
      <dgm:prSet presAssocID="{C3FE7F4F-9E4C-4CC1-85D0-EAE01B2715A6}" presName="parentText" presStyleLbl="node1" presStyleIdx="2" presStyleCnt="4" custScaleX="130552">
        <dgm:presLayoutVars>
          <dgm:chMax val="0"/>
          <dgm:bulletEnabled val="1"/>
        </dgm:presLayoutVars>
      </dgm:prSet>
      <dgm:spPr/>
    </dgm:pt>
    <dgm:pt modelId="{B422EC6A-F5DD-4991-B294-6F91E4130D0A}" type="pres">
      <dgm:prSet presAssocID="{C3FE7F4F-9E4C-4CC1-85D0-EAE01B2715A6}" presName="negativeSpace" presStyleCnt="0"/>
      <dgm:spPr/>
    </dgm:pt>
    <dgm:pt modelId="{512FCEC3-0497-4166-A8D3-875490124CA2}" type="pres">
      <dgm:prSet presAssocID="{C3FE7F4F-9E4C-4CC1-85D0-EAE01B2715A6}" presName="childText" presStyleLbl="conFgAcc1" presStyleIdx="2" presStyleCnt="4">
        <dgm:presLayoutVars>
          <dgm:bulletEnabled val="1"/>
        </dgm:presLayoutVars>
      </dgm:prSet>
      <dgm:spPr/>
    </dgm:pt>
    <dgm:pt modelId="{65679C31-3117-4452-8D8D-2A5D1C81000E}" type="pres">
      <dgm:prSet presAssocID="{9698D385-73DF-423F-99F3-8143F47FDB0F}" presName="spaceBetweenRectangles" presStyleCnt="0"/>
      <dgm:spPr/>
    </dgm:pt>
    <dgm:pt modelId="{81BADB96-54BD-4EC8-B1CB-CD12E2F0B045}" type="pres">
      <dgm:prSet presAssocID="{6CAD8714-0BDC-49B1-83A9-9C283AE33FE6}" presName="parentLin" presStyleCnt="0"/>
      <dgm:spPr/>
    </dgm:pt>
    <dgm:pt modelId="{B082552C-946B-4058-914A-582954FEC608}" type="pres">
      <dgm:prSet presAssocID="{6CAD8714-0BDC-49B1-83A9-9C283AE33FE6}" presName="parentLeftMargin" presStyleLbl="node1" presStyleIdx="2" presStyleCnt="4"/>
      <dgm:spPr/>
    </dgm:pt>
    <dgm:pt modelId="{4A97E3F0-2890-4E63-A827-7668ECA8A667}" type="pres">
      <dgm:prSet presAssocID="{6CAD8714-0BDC-49B1-83A9-9C283AE33FE6}" presName="parentText" presStyleLbl="node1" presStyleIdx="3" presStyleCnt="4" custScaleX="130552">
        <dgm:presLayoutVars>
          <dgm:chMax val="0"/>
          <dgm:bulletEnabled val="1"/>
        </dgm:presLayoutVars>
      </dgm:prSet>
      <dgm:spPr/>
    </dgm:pt>
    <dgm:pt modelId="{ECCC4888-15A6-40D3-96E0-9AA71717529E}" type="pres">
      <dgm:prSet presAssocID="{6CAD8714-0BDC-49B1-83A9-9C283AE33FE6}" presName="negativeSpace" presStyleCnt="0"/>
      <dgm:spPr/>
    </dgm:pt>
    <dgm:pt modelId="{B0D6A963-5319-479F-BBA9-1FDEE2C1D805}" type="pres">
      <dgm:prSet presAssocID="{6CAD8714-0BDC-49B1-83A9-9C283AE33FE6}" presName="childText" presStyleLbl="conFgAcc1" presStyleIdx="3" presStyleCnt="4" custLinFactNeighborX="-2460">
        <dgm:presLayoutVars>
          <dgm:bulletEnabled val="1"/>
        </dgm:presLayoutVars>
      </dgm:prSet>
      <dgm:spPr/>
    </dgm:pt>
  </dgm:ptLst>
  <dgm:cxnLst>
    <dgm:cxn modelId="{692D9C05-1E09-4C4D-A032-0E681636A4EB}" srcId="{6CAD8714-0BDC-49B1-83A9-9C283AE33FE6}" destId="{98691A47-66BA-4268-9D6A-885EDD80D378}" srcOrd="2" destOrd="0" parTransId="{4FF6EE4D-6EF4-40A8-B249-BE541A1B88D8}" sibTransId="{518835CA-A496-4466-AEC6-0BE1CD093328}"/>
    <dgm:cxn modelId="{8729B707-C6A7-484A-9C8B-1709A43D7682}" srcId="{707DD948-D158-4A1E-BE7E-E098A22572C9}" destId="{A5FAC086-F140-4102-A3F6-A9746F593D53}" srcOrd="0" destOrd="0" parTransId="{492CE2B2-C0CD-4556-9878-AA7D88562922}" sibTransId="{4EE7B635-03BF-47A3-BFF6-C7EBE68A068E}"/>
    <dgm:cxn modelId="{2B66AB0F-8035-4B7C-BC24-1F389A8BBA10}" srcId="{2CA80CFF-C759-47A6-8D58-368812D21265}" destId="{707DD948-D158-4A1E-BE7E-E098A22572C9}" srcOrd="1" destOrd="0" parTransId="{8A8F2C5D-650C-4DB4-B13B-7184E2B31BB7}" sibTransId="{C1A26ED5-4DF4-4D8E-B68B-851198794E61}"/>
    <dgm:cxn modelId="{AD6B1915-60AD-4B22-AADB-F3329B9DB58C}" srcId="{6CAD8714-0BDC-49B1-83A9-9C283AE33FE6}" destId="{16F5E4D4-DD15-41D2-AA4D-D9C9D3E58D5D}" srcOrd="1" destOrd="0" parTransId="{162EDC25-487B-4BFD-9B66-2FDE4D346B0E}" sibTransId="{245E07BF-24F8-45B3-A333-C4CDD7461508}"/>
    <dgm:cxn modelId="{30097D16-E9F6-47BA-9E2C-D8F648828D0A}" srcId="{6CAD8714-0BDC-49B1-83A9-9C283AE33FE6}" destId="{EE7C4602-90CF-42A4-8BEC-9BA9C667D4A2}" srcOrd="0" destOrd="0" parTransId="{8F8A9625-374E-4525-9BAC-AA36AD98CD6A}" sibTransId="{739E7215-04C2-470B-827A-68B03E3B7614}"/>
    <dgm:cxn modelId="{D79D341A-81B8-46A3-876E-925D0A992139}" type="presOf" srcId="{A5FAC086-F140-4102-A3F6-A9746F593D53}" destId="{E961F144-6098-4B5F-873C-FC336ADAB9A0}" srcOrd="0" destOrd="0" presId="urn:microsoft.com/office/officeart/2005/8/layout/list1"/>
    <dgm:cxn modelId="{EC52B71A-23BB-46E9-B03C-12EF31F4F7FC}" type="presOf" srcId="{3E659DEF-8898-4977-8263-4B009D689CC5}" destId="{FB270109-931F-4C1B-AFAF-8F5E4AE40D3E}" srcOrd="0" destOrd="0" presId="urn:microsoft.com/office/officeart/2005/8/layout/list1"/>
    <dgm:cxn modelId="{35319E20-01AA-4538-9853-085B44DF47F4}" type="presOf" srcId="{707DD948-D158-4A1E-BE7E-E098A22572C9}" destId="{F1667787-5BF0-4094-8281-8D824A3820B2}" srcOrd="1" destOrd="0" presId="urn:microsoft.com/office/officeart/2005/8/layout/list1"/>
    <dgm:cxn modelId="{04C95031-0832-4325-9916-B8E8155F6CD2}" type="presOf" srcId="{98691A47-66BA-4268-9D6A-885EDD80D378}" destId="{B0D6A963-5319-479F-BBA9-1FDEE2C1D805}" srcOrd="0" destOrd="2" presId="urn:microsoft.com/office/officeart/2005/8/layout/list1"/>
    <dgm:cxn modelId="{7F518F39-091D-4170-958A-36A1BF2E5EF8}" srcId="{3E659DEF-8898-4977-8263-4B009D689CC5}" destId="{122102EF-620B-47B6-AA67-F4AF9CF9AF38}" srcOrd="0" destOrd="0" parTransId="{12FCBFC0-1522-472E-9A4D-BAB04A60A1ED}" sibTransId="{5CA29AAC-25D0-41A8-805A-E834DAFD6E32}"/>
    <dgm:cxn modelId="{153C183D-ADAA-4B8C-8D68-49D12E751D3D}" type="presOf" srcId="{6CAD8714-0BDC-49B1-83A9-9C283AE33FE6}" destId="{B082552C-946B-4058-914A-582954FEC608}" srcOrd="0" destOrd="0" presId="urn:microsoft.com/office/officeart/2005/8/layout/list1"/>
    <dgm:cxn modelId="{FEB9B364-7D42-4E54-BB2C-B76B21E88904}" srcId="{2CA80CFF-C759-47A6-8D58-368812D21265}" destId="{6CAD8714-0BDC-49B1-83A9-9C283AE33FE6}" srcOrd="3" destOrd="0" parTransId="{CB2F1A44-4972-4489-9D36-455EA241D267}" sibTransId="{EFE69D4F-FA64-4550-B778-52079F1CC480}"/>
    <dgm:cxn modelId="{A3EB5845-9F73-42D4-BF70-4D412520FA30}" type="presOf" srcId="{7F2A3B8B-94B8-4C19-BF51-5294CC8B4185}" destId="{512FCEC3-0497-4166-A8D3-875490124CA2}" srcOrd="0" destOrd="0" presId="urn:microsoft.com/office/officeart/2005/8/layout/list1"/>
    <dgm:cxn modelId="{DFA4A148-22AE-4D14-89AD-C554E637547D}" type="presOf" srcId="{EE7C4602-90CF-42A4-8BEC-9BA9C667D4A2}" destId="{B0D6A963-5319-479F-BBA9-1FDEE2C1D805}" srcOrd="0" destOrd="0" presId="urn:microsoft.com/office/officeart/2005/8/layout/list1"/>
    <dgm:cxn modelId="{3885756F-6E6A-4020-91DD-0D1D9DE6A906}" type="presOf" srcId="{707DD948-D158-4A1E-BE7E-E098A22572C9}" destId="{06128F07-DF4A-4546-AA59-7482AAC0D3D0}" srcOrd="0" destOrd="0" presId="urn:microsoft.com/office/officeart/2005/8/layout/list1"/>
    <dgm:cxn modelId="{0A2F8670-B7D6-47C7-938D-B677A377923F}" type="presOf" srcId="{122102EF-620B-47B6-AA67-F4AF9CF9AF38}" destId="{A749E20B-E766-417A-803B-39E2B3186293}" srcOrd="0" destOrd="0" presId="urn:microsoft.com/office/officeart/2005/8/layout/list1"/>
    <dgm:cxn modelId="{916F2589-E7AA-40C3-8CC5-FD11B846DEA1}" type="presOf" srcId="{C3FE7F4F-9E4C-4CC1-85D0-EAE01B2715A6}" destId="{8263916D-FF14-4D76-B5CF-158600156E03}" srcOrd="1" destOrd="0" presId="urn:microsoft.com/office/officeart/2005/8/layout/list1"/>
    <dgm:cxn modelId="{141250A3-F6C4-4A94-9A0D-B2D8ED3050D5}" type="presOf" srcId="{16F5E4D4-DD15-41D2-AA4D-D9C9D3E58D5D}" destId="{B0D6A963-5319-479F-BBA9-1FDEE2C1D805}" srcOrd="0" destOrd="1" presId="urn:microsoft.com/office/officeart/2005/8/layout/list1"/>
    <dgm:cxn modelId="{88F3AEB8-CF44-4D67-81BB-B81FBFA2EAEB}" srcId="{2CA80CFF-C759-47A6-8D58-368812D21265}" destId="{3E659DEF-8898-4977-8263-4B009D689CC5}" srcOrd="0" destOrd="0" parTransId="{39D112B4-A46E-4F3F-BF8D-DCABB23BB299}" sibTransId="{A6BA8714-800D-468A-877B-2F40E4FBDF47}"/>
    <dgm:cxn modelId="{B69A11B9-E901-49C7-81BA-6B7AEBF1FE49}" type="presOf" srcId="{2CA80CFF-C759-47A6-8D58-368812D21265}" destId="{F57A7E4A-68D9-4C7E-8C2D-44A8541B5D38}" srcOrd="0" destOrd="0" presId="urn:microsoft.com/office/officeart/2005/8/layout/list1"/>
    <dgm:cxn modelId="{31B160E1-0096-42CF-A9D4-4E8094E4055D}" type="presOf" srcId="{3E659DEF-8898-4977-8263-4B009D689CC5}" destId="{496EA3DA-466A-4B06-A01D-53BA69C4CDE7}" srcOrd="1" destOrd="0" presId="urn:microsoft.com/office/officeart/2005/8/layout/list1"/>
    <dgm:cxn modelId="{27A7B7E1-E505-4040-889A-FF95D1B96EFC}" srcId="{2CA80CFF-C759-47A6-8D58-368812D21265}" destId="{C3FE7F4F-9E4C-4CC1-85D0-EAE01B2715A6}" srcOrd="2" destOrd="0" parTransId="{62563427-70D3-476C-A8ED-CC19D713300F}" sibTransId="{9698D385-73DF-423F-99F3-8143F47FDB0F}"/>
    <dgm:cxn modelId="{AB81C1E8-ED3D-4144-B5BD-59BC6752A7FE}" type="presOf" srcId="{C3FE7F4F-9E4C-4CC1-85D0-EAE01B2715A6}" destId="{009FF5C2-3D8F-4007-AAC6-6FC7F31CFAF8}" srcOrd="0" destOrd="0" presId="urn:microsoft.com/office/officeart/2005/8/layout/list1"/>
    <dgm:cxn modelId="{445B88F0-ADA1-45ED-B65B-5581529C44AB}" srcId="{C3FE7F4F-9E4C-4CC1-85D0-EAE01B2715A6}" destId="{7F2A3B8B-94B8-4C19-BF51-5294CC8B4185}" srcOrd="0" destOrd="0" parTransId="{EA4787FC-1D74-411A-8D37-C1F326882D18}" sibTransId="{2E484527-1FB0-4908-BC3A-ACAC7D7FB4E6}"/>
    <dgm:cxn modelId="{256419FE-24D5-42F0-8284-CFB76916A4EB}" type="presOf" srcId="{6CAD8714-0BDC-49B1-83A9-9C283AE33FE6}" destId="{4A97E3F0-2890-4E63-A827-7668ECA8A667}" srcOrd="1" destOrd="0" presId="urn:microsoft.com/office/officeart/2005/8/layout/list1"/>
    <dgm:cxn modelId="{8C56AC4C-C62A-4B18-B826-CFA6A1E9F29B}" type="presParOf" srcId="{F57A7E4A-68D9-4C7E-8C2D-44A8541B5D38}" destId="{AE09DF88-C2B0-49AB-87B3-D76C7A46611D}" srcOrd="0" destOrd="0" presId="urn:microsoft.com/office/officeart/2005/8/layout/list1"/>
    <dgm:cxn modelId="{E4B00492-5D10-43EB-8FD0-A83D9210F15F}" type="presParOf" srcId="{AE09DF88-C2B0-49AB-87B3-D76C7A46611D}" destId="{FB270109-931F-4C1B-AFAF-8F5E4AE40D3E}" srcOrd="0" destOrd="0" presId="urn:microsoft.com/office/officeart/2005/8/layout/list1"/>
    <dgm:cxn modelId="{C6E5C863-339D-45B0-9700-54EE74BF2019}" type="presParOf" srcId="{AE09DF88-C2B0-49AB-87B3-D76C7A46611D}" destId="{496EA3DA-466A-4B06-A01D-53BA69C4CDE7}" srcOrd="1" destOrd="0" presId="urn:microsoft.com/office/officeart/2005/8/layout/list1"/>
    <dgm:cxn modelId="{D32B27A0-460E-4550-A866-510293D9DBC5}" type="presParOf" srcId="{F57A7E4A-68D9-4C7E-8C2D-44A8541B5D38}" destId="{643765F0-2E9E-4087-B126-337882F5F948}" srcOrd="1" destOrd="0" presId="urn:microsoft.com/office/officeart/2005/8/layout/list1"/>
    <dgm:cxn modelId="{3DBBCB4D-76EB-4E15-BE86-7E60E48795A3}" type="presParOf" srcId="{F57A7E4A-68D9-4C7E-8C2D-44A8541B5D38}" destId="{A749E20B-E766-417A-803B-39E2B3186293}" srcOrd="2" destOrd="0" presId="urn:microsoft.com/office/officeart/2005/8/layout/list1"/>
    <dgm:cxn modelId="{00F8EF5E-7455-4CE7-A60E-FC815DAED485}" type="presParOf" srcId="{F57A7E4A-68D9-4C7E-8C2D-44A8541B5D38}" destId="{15D38507-8710-4503-8CF8-0530D4296A19}" srcOrd="3" destOrd="0" presId="urn:microsoft.com/office/officeart/2005/8/layout/list1"/>
    <dgm:cxn modelId="{5B84258E-7DDC-4EFF-8351-A73237A91665}" type="presParOf" srcId="{F57A7E4A-68D9-4C7E-8C2D-44A8541B5D38}" destId="{B9419583-F872-49E3-9DD9-223721EFF79A}" srcOrd="4" destOrd="0" presId="urn:microsoft.com/office/officeart/2005/8/layout/list1"/>
    <dgm:cxn modelId="{85988954-BCF5-4ADD-B449-0B0434B97BB0}" type="presParOf" srcId="{B9419583-F872-49E3-9DD9-223721EFF79A}" destId="{06128F07-DF4A-4546-AA59-7482AAC0D3D0}" srcOrd="0" destOrd="0" presId="urn:microsoft.com/office/officeart/2005/8/layout/list1"/>
    <dgm:cxn modelId="{03758D3E-4D3F-4375-A2F5-070A20A6AC92}" type="presParOf" srcId="{B9419583-F872-49E3-9DD9-223721EFF79A}" destId="{F1667787-5BF0-4094-8281-8D824A3820B2}" srcOrd="1" destOrd="0" presId="urn:microsoft.com/office/officeart/2005/8/layout/list1"/>
    <dgm:cxn modelId="{DB6EAEB1-06A3-4E02-96A8-5B3A242A42C8}" type="presParOf" srcId="{F57A7E4A-68D9-4C7E-8C2D-44A8541B5D38}" destId="{45C78D40-9A2D-47F7-98D6-1B4FFD7C61BC}" srcOrd="5" destOrd="0" presId="urn:microsoft.com/office/officeart/2005/8/layout/list1"/>
    <dgm:cxn modelId="{E16EB0AE-DFC7-49EB-B01A-DD8EF155841F}" type="presParOf" srcId="{F57A7E4A-68D9-4C7E-8C2D-44A8541B5D38}" destId="{E961F144-6098-4B5F-873C-FC336ADAB9A0}" srcOrd="6" destOrd="0" presId="urn:microsoft.com/office/officeart/2005/8/layout/list1"/>
    <dgm:cxn modelId="{6B886ECD-FBA3-4056-B619-AF49568E984F}" type="presParOf" srcId="{F57A7E4A-68D9-4C7E-8C2D-44A8541B5D38}" destId="{866D416F-8333-44AA-8144-0D802CC33AE2}" srcOrd="7" destOrd="0" presId="urn:microsoft.com/office/officeart/2005/8/layout/list1"/>
    <dgm:cxn modelId="{E198A51D-C619-471E-9344-320D8D310163}" type="presParOf" srcId="{F57A7E4A-68D9-4C7E-8C2D-44A8541B5D38}" destId="{9076F299-4BB2-4C9F-8944-E8F44C4F9AC7}" srcOrd="8" destOrd="0" presId="urn:microsoft.com/office/officeart/2005/8/layout/list1"/>
    <dgm:cxn modelId="{E8F8E1EC-E388-4E3B-AD1A-8A6A5ABB2119}" type="presParOf" srcId="{9076F299-4BB2-4C9F-8944-E8F44C4F9AC7}" destId="{009FF5C2-3D8F-4007-AAC6-6FC7F31CFAF8}" srcOrd="0" destOrd="0" presId="urn:microsoft.com/office/officeart/2005/8/layout/list1"/>
    <dgm:cxn modelId="{E001B818-7FD6-4E18-AC54-F52D69120FDA}" type="presParOf" srcId="{9076F299-4BB2-4C9F-8944-E8F44C4F9AC7}" destId="{8263916D-FF14-4D76-B5CF-158600156E03}" srcOrd="1" destOrd="0" presId="urn:microsoft.com/office/officeart/2005/8/layout/list1"/>
    <dgm:cxn modelId="{C68D558B-C57C-44D2-9998-31A91A4B360A}" type="presParOf" srcId="{F57A7E4A-68D9-4C7E-8C2D-44A8541B5D38}" destId="{B422EC6A-F5DD-4991-B294-6F91E4130D0A}" srcOrd="9" destOrd="0" presId="urn:microsoft.com/office/officeart/2005/8/layout/list1"/>
    <dgm:cxn modelId="{A55ED06B-CD98-4808-899D-FECDF56EA617}" type="presParOf" srcId="{F57A7E4A-68D9-4C7E-8C2D-44A8541B5D38}" destId="{512FCEC3-0497-4166-A8D3-875490124CA2}" srcOrd="10" destOrd="0" presId="urn:microsoft.com/office/officeart/2005/8/layout/list1"/>
    <dgm:cxn modelId="{DB976C46-CA68-4302-87DA-2B39D9967F25}" type="presParOf" srcId="{F57A7E4A-68D9-4C7E-8C2D-44A8541B5D38}" destId="{65679C31-3117-4452-8D8D-2A5D1C81000E}" srcOrd="11" destOrd="0" presId="urn:microsoft.com/office/officeart/2005/8/layout/list1"/>
    <dgm:cxn modelId="{C810000F-7E23-43CB-9C8F-B6DB62BB2404}" type="presParOf" srcId="{F57A7E4A-68D9-4C7E-8C2D-44A8541B5D38}" destId="{81BADB96-54BD-4EC8-B1CB-CD12E2F0B045}" srcOrd="12" destOrd="0" presId="urn:microsoft.com/office/officeart/2005/8/layout/list1"/>
    <dgm:cxn modelId="{CE831031-2FD4-4317-A18F-56AC96EF2FD4}" type="presParOf" srcId="{81BADB96-54BD-4EC8-B1CB-CD12E2F0B045}" destId="{B082552C-946B-4058-914A-582954FEC608}" srcOrd="0" destOrd="0" presId="urn:microsoft.com/office/officeart/2005/8/layout/list1"/>
    <dgm:cxn modelId="{A5BC2456-03A5-4FF7-A565-A18995A8A583}" type="presParOf" srcId="{81BADB96-54BD-4EC8-B1CB-CD12E2F0B045}" destId="{4A97E3F0-2890-4E63-A827-7668ECA8A667}" srcOrd="1" destOrd="0" presId="urn:microsoft.com/office/officeart/2005/8/layout/list1"/>
    <dgm:cxn modelId="{04EE9847-09EA-4053-8420-F4F2D2B1F05F}" type="presParOf" srcId="{F57A7E4A-68D9-4C7E-8C2D-44A8541B5D38}" destId="{ECCC4888-15A6-40D3-96E0-9AA71717529E}" srcOrd="13" destOrd="0" presId="urn:microsoft.com/office/officeart/2005/8/layout/list1"/>
    <dgm:cxn modelId="{9D731F89-30D7-4E35-BFB2-CB9AF92758FA}" type="presParOf" srcId="{F57A7E4A-68D9-4C7E-8C2D-44A8541B5D38}" destId="{B0D6A963-5319-479F-BBA9-1FDEE2C1D805}"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C43C51-F0D0-431E-846D-685B3F466FCC}">
      <dsp:nvSpPr>
        <dsp:cNvPr id="0" name=""/>
        <dsp:cNvSpPr/>
      </dsp:nvSpPr>
      <dsp:spPr>
        <a:xfrm>
          <a:off x="0" y="41742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7DBD423-6163-49D6-A2B2-B5C6D62D672C}">
      <dsp:nvSpPr>
        <dsp:cNvPr id="0" name=""/>
        <dsp:cNvSpPr/>
      </dsp:nvSpPr>
      <dsp:spPr>
        <a:xfrm>
          <a:off x="525780" y="6318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rPr>
            <a:t>Mental Health Definitions</a:t>
          </a:r>
        </a:p>
      </dsp:txBody>
      <dsp:txXfrm>
        <a:off x="560365" y="97774"/>
        <a:ext cx="8355991" cy="639310"/>
      </dsp:txXfrm>
    </dsp:sp>
    <dsp:sp modelId="{A338AFEE-9835-4371-B1E8-172AB1DC1A90}">
      <dsp:nvSpPr>
        <dsp:cNvPr id="0" name=""/>
        <dsp:cNvSpPr/>
      </dsp:nvSpPr>
      <dsp:spPr>
        <a:xfrm>
          <a:off x="0" y="150606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p>
      </dsp:txBody>
      <dsp:txXfrm>
        <a:off x="0" y="1506069"/>
        <a:ext cx="10515600" cy="604800"/>
      </dsp:txXfrm>
    </dsp:sp>
    <dsp:sp modelId="{EF8CC74B-6E74-484E-A098-123A5A36E520}">
      <dsp:nvSpPr>
        <dsp:cNvPr id="0" name=""/>
        <dsp:cNvSpPr/>
      </dsp:nvSpPr>
      <dsp:spPr>
        <a:xfrm>
          <a:off x="525780" y="115182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rPr>
            <a:t>Best Practices for Reference Interviews</a:t>
          </a:r>
        </a:p>
      </dsp:txBody>
      <dsp:txXfrm>
        <a:off x="560365" y="1186414"/>
        <a:ext cx="8355991" cy="639310"/>
      </dsp:txXfrm>
    </dsp:sp>
    <dsp:sp modelId="{BD981CD8-E155-40E2-9975-188A8FFA6CC6}">
      <dsp:nvSpPr>
        <dsp:cNvPr id="0" name=""/>
        <dsp:cNvSpPr/>
      </dsp:nvSpPr>
      <dsp:spPr>
        <a:xfrm>
          <a:off x="0" y="259470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p>
      </dsp:txBody>
      <dsp:txXfrm>
        <a:off x="0" y="2594709"/>
        <a:ext cx="10515600" cy="604800"/>
      </dsp:txXfrm>
    </dsp:sp>
    <dsp:sp modelId="{BB9928F7-4FAC-4948-86CA-581B6DEB956A}">
      <dsp:nvSpPr>
        <dsp:cNvPr id="0" name=""/>
        <dsp:cNvSpPr/>
      </dsp:nvSpPr>
      <dsp:spPr>
        <a:xfrm>
          <a:off x="525780" y="224046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rPr>
            <a:t>Health Information Resources</a:t>
          </a:r>
        </a:p>
      </dsp:txBody>
      <dsp:txXfrm>
        <a:off x="560365" y="2275054"/>
        <a:ext cx="8355991" cy="639310"/>
      </dsp:txXfrm>
    </dsp:sp>
    <dsp:sp modelId="{ABEFCEFD-E495-4D58-8822-D5B5047E598D}">
      <dsp:nvSpPr>
        <dsp:cNvPr id="0" name=""/>
        <dsp:cNvSpPr/>
      </dsp:nvSpPr>
      <dsp:spPr>
        <a:xfrm>
          <a:off x="0" y="3683349"/>
          <a:ext cx="10515600" cy="604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16127" tIns="499872" rIns="816127" bIns="170688" numCol="1" spcCol="1270" anchor="t" anchorCtr="0">
          <a:noAutofit/>
        </a:bodyPr>
        <a:lstStyle/>
        <a:p>
          <a:pPr marL="228600" lvl="1" indent="-228600" algn="l" defTabSz="1066800">
            <a:lnSpc>
              <a:spcPct val="90000"/>
            </a:lnSpc>
            <a:spcBef>
              <a:spcPct val="0"/>
            </a:spcBef>
            <a:spcAft>
              <a:spcPct val="15000"/>
            </a:spcAft>
            <a:buChar char="•"/>
          </a:pPr>
          <a:endParaRPr lang="en-US" sz="2400" kern="1200"/>
        </a:p>
      </dsp:txBody>
      <dsp:txXfrm>
        <a:off x="0" y="3683349"/>
        <a:ext cx="10515600" cy="604800"/>
      </dsp:txXfrm>
    </dsp:sp>
    <dsp:sp modelId="{7DA2CCF3-08BA-473A-BF7F-EEECF3604C93}">
      <dsp:nvSpPr>
        <dsp:cNvPr id="0" name=""/>
        <dsp:cNvSpPr/>
      </dsp:nvSpPr>
      <dsp:spPr>
        <a:xfrm>
          <a:off x="525780" y="3329109"/>
          <a:ext cx="8425161" cy="70848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8225" tIns="0" rIns="278225" bIns="0" numCol="1" spcCol="1270" anchor="ctr" anchorCtr="0">
          <a:noAutofit/>
        </a:bodyPr>
        <a:lstStyle/>
        <a:p>
          <a:pPr marL="0" lvl="0" indent="0" algn="l" defTabSz="1422400">
            <a:lnSpc>
              <a:spcPct val="90000"/>
            </a:lnSpc>
            <a:spcBef>
              <a:spcPct val="0"/>
            </a:spcBef>
            <a:spcAft>
              <a:spcPct val="35000"/>
            </a:spcAft>
            <a:buNone/>
          </a:pPr>
          <a:r>
            <a:rPr lang="en-US" sz="3200" b="1" kern="1200" dirty="0">
              <a:solidFill>
                <a:schemeClr val="bg1"/>
              </a:solidFill>
            </a:rPr>
            <a:t>Programs and Services</a:t>
          </a:r>
        </a:p>
      </dsp:txBody>
      <dsp:txXfrm>
        <a:off x="560365" y="3363694"/>
        <a:ext cx="8355991" cy="639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12F759-981F-4FAC-AB81-3C1E0997083D}">
      <dsp:nvSpPr>
        <dsp:cNvPr id="0" name=""/>
        <dsp:cNvSpPr/>
      </dsp:nvSpPr>
      <dsp:spPr>
        <a:xfrm>
          <a:off x="3953" y="277644"/>
          <a:ext cx="2377306" cy="94190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Mental Health</a:t>
          </a:r>
        </a:p>
      </dsp:txBody>
      <dsp:txXfrm>
        <a:off x="3953" y="277644"/>
        <a:ext cx="2377306" cy="941906"/>
      </dsp:txXfrm>
    </dsp:sp>
    <dsp:sp modelId="{B7732489-709F-478D-9625-6C9DD700AA79}">
      <dsp:nvSpPr>
        <dsp:cNvPr id="0" name=""/>
        <dsp:cNvSpPr/>
      </dsp:nvSpPr>
      <dsp:spPr>
        <a:xfrm>
          <a:off x="3953" y="1219550"/>
          <a:ext cx="2377306" cy="2755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tx1"/>
              </a:solidFill>
            </a:rPr>
            <a:t>emotional, psychological, and social well-being. </a:t>
          </a:r>
          <a:endParaRPr lang="en-US" sz="2300" kern="1200" dirty="0"/>
        </a:p>
      </dsp:txBody>
      <dsp:txXfrm>
        <a:off x="3953" y="1219550"/>
        <a:ext cx="2377306" cy="2755250"/>
      </dsp:txXfrm>
    </dsp:sp>
    <dsp:sp modelId="{BBCAB7C0-8463-41A1-B709-2B59534A2470}">
      <dsp:nvSpPr>
        <dsp:cNvPr id="0" name=""/>
        <dsp:cNvSpPr/>
      </dsp:nvSpPr>
      <dsp:spPr>
        <a:xfrm>
          <a:off x="2714082" y="277644"/>
          <a:ext cx="2377306" cy="94190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Mental Disorders</a:t>
          </a:r>
        </a:p>
      </dsp:txBody>
      <dsp:txXfrm>
        <a:off x="2714082" y="277644"/>
        <a:ext cx="2377306" cy="941906"/>
      </dsp:txXfrm>
    </dsp:sp>
    <dsp:sp modelId="{4A201AE0-C3E0-4864-9F8F-80D7E41F8C6E}">
      <dsp:nvSpPr>
        <dsp:cNvPr id="0" name=""/>
        <dsp:cNvSpPr/>
      </dsp:nvSpPr>
      <dsp:spPr>
        <a:xfrm>
          <a:off x="2714082" y="1219550"/>
          <a:ext cx="2377306" cy="2755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conditions that affect your thinking, feeling, mood, and behavior. </a:t>
          </a:r>
        </a:p>
      </dsp:txBody>
      <dsp:txXfrm>
        <a:off x="2714082" y="1219550"/>
        <a:ext cx="2377306" cy="2755250"/>
      </dsp:txXfrm>
    </dsp:sp>
    <dsp:sp modelId="{48E1874A-82ED-4D0F-99A3-4DC0422BD966}">
      <dsp:nvSpPr>
        <dsp:cNvPr id="0" name=""/>
        <dsp:cNvSpPr/>
      </dsp:nvSpPr>
      <dsp:spPr>
        <a:xfrm>
          <a:off x="5424211" y="277644"/>
          <a:ext cx="2377306" cy="94190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9136" tIns="113792" rIns="199136" bIns="113792" numCol="1" spcCol="1270" anchor="ctr" anchorCtr="0">
          <a:noAutofit/>
        </a:bodyPr>
        <a:lstStyle/>
        <a:p>
          <a:pPr marL="0" lvl="0" indent="0" algn="ctr" defTabSz="1244600">
            <a:lnSpc>
              <a:spcPct val="90000"/>
            </a:lnSpc>
            <a:spcBef>
              <a:spcPct val="0"/>
            </a:spcBef>
            <a:spcAft>
              <a:spcPct val="35000"/>
            </a:spcAft>
            <a:buNone/>
          </a:pPr>
          <a:r>
            <a:rPr lang="en-US" sz="2800" b="1" kern="1200" dirty="0">
              <a:solidFill>
                <a:schemeClr val="tx1"/>
              </a:solidFill>
              <a:latin typeface="Calibri" panose="020F0502020204030204" pitchFamily="34" charset="0"/>
              <a:cs typeface="Calibri" panose="020F0502020204030204" pitchFamily="34" charset="0"/>
            </a:rPr>
            <a:t>Any Mental Illness</a:t>
          </a:r>
        </a:p>
      </dsp:txBody>
      <dsp:txXfrm>
        <a:off x="5424211" y="277644"/>
        <a:ext cx="2377306" cy="941906"/>
      </dsp:txXfrm>
    </dsp:sp>
    <dsp:sp modelId="{086A59A2-B943-4EEB-B916-DFDC2A5C904C}">
      <dsp:nvSpPr>
        <dsp:cNvPr id="0" name=""/>
        <dsp:cNvSpPr/>
      </dsp:nvSpPr>
      <dsp:spPr>
        <a:xfrm>
          <a:off x="5424211" y="1219550"/>
          <a:ext cx="2377306" cy="2755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tx1"/>
              </a:solidFill>
            </a:rPr>
            <a:t>a mental, behavioral, or emotional disorder. </a:t>
          </a:r>
          <a:endParaRPr lang="en-US" sz="2300" kern="1200" dirty="0"/>
        </a:p>
      </dsp:txBody>
      <dsp:txXfrm>
        <a:off x="5424211" y="1219550"/>
        <a:ext cx="2377306" cy="2755250"/>
      </dsp:txXfrm>
    </dsp:sp>
    <dsp:sp modelId="{E0DC1B57-AB4B-4915-8F4F-9E726ACF1CDA}">
      <dsp:nvSpPr>
        <dsp:cNvPr id="0" name=""/>
        <dsp:cNvSpPr/>
      </dsp:nvSpPr>
      <dsp:spPr>
        <a:xfrm>
          <a:off x="8134340" y="277644"/>
          <a:ext cx="2377306" cy="94190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912" tIns="105664" rIns="184912" bIns="105664" numCol="1" spcCol="1270" anchor="ctr" anchorCtr="0">
          <a:noAutofit/>
        </a:bodyPr>
        <a:lstStyle/>
        <a:p>
          <a:pPr marL="0" lvl="0" indent="0" algn="ctr" defTabSz="1155700">
            <a:lnSpc>
              <a:spcPct val="90000"/>
            </a:lnSpc>
            <a:spcBef>
              <a:spcPct val="0"/>
            </a:spcBef>
            <a:spcAft>
              <a:spcPct val="35000"/>
            </a:spcAft>
            <a:buNone/>
          </a:pPr>
          <a:r>
            <a:rPr lang="en-US" sz="2600" b="1" kern="1200" dirty="0">
              <a:solidFill>
                <a:schemeClr val="tx1"/>
              </a:solidFill>
              <a:latin typeface="Calibri" panose="020F0502020204030204" pitchFamily="34" charset="0"/>
              <a:cs typeface="Calibri" panose="020F0502020204030204" pitchFamily="34" charset="0"/>
            </a:rPr>
            <a:t>Serious Mental Illness</a:t>
          </a:r>
        </a:p>
      </dsp:txBody>
      <dsp:txXfrm>
        <a:off x="8134340" y="277644"/>
        <a:ext cx="2377306" cy="941906"/>
      </dsp:txXfrm>
    </dsp:sp>
    <dsp:sp modelId="{A4512AAD-ACEC-4507-8D43-10E6C4E4A74D}">
      <dsp:nvSpPr>
        <dsp:cNvPr id="0" name=""/>
        <dsp:cNvSpPr/>
      </dsp:nvSpPr>
      <dsp:spPr>
        <a:xfrm>
          <a:off x="8134340" y="1219550"/>
          <a:ext cx="2377306" cy="2755250"/>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22682" tIns="122682" rIns="163576" bIns="184023" numCol="1" spcCol="1270" anchor="t" anchorCtr="0">
          <a:noAutofit/>
        </a:bodyPr>
        <a:lstStyle/>
        <a:p>
          <a:pPr marL="228600" lvl="1" indent="-228600" algn="l" defTabSz="1022350">
            <a:lnSpc>
              <a:spcPct val="90000"/>
            </a:lnSpc>
            <a:spcBef>
              <a:spcPct val="0"/>
            </a:spcBef>
            <a:spcAft>
              <a:spcPct val="15000"/>
            </a:spcAft>
            <a:buChar char="•"/>
          </a:pPr>
          <a:r>
            <a:rPr lang="en-US" sz="2300" kern="1200" dirty="0">
              <a:solidFill>
                <a:schemeClr val="tx1"/>
              </a:solidFill>
            </a:rPr>
            <a:t>serious functional impairment, which substantially interferes with or limits major life activities</a:t>
          </a:r>
          <a:endParaRPr lang="en-US" sz="2300" kern="1200" dirty="0"/>
        </a:p>
      </dsp:txBody>
      <dsp:txXfrm>
        <a:off x="8134340" y="1219550"/>
        <a:ext cx="2377306" cy="27552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CD1FCD-CD73-47EF-894E-469A5AE1430B}">
      <dsp:nvSpPr>
        <dsp:cNvPr id="0" name=""/>
        <dsp:cNvSpPr/>
      </dsp:nvSpPr>
      <dsp:spPr>
        <a:xfrm>
          <a:off x="0" y="389582"/>
          <a:ext cx="6172199" cy="13041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79044" rIns="479031" bIns="163576" numCol="1" spcCol="1270" anchor="t" anchorCtr="0">
          <a:noAutofit/>
        </a:bodyPr>
        <a:lstStyle/>
        <a:p>
          <a:pPr marL="228600" lvl="1" indent="-228600" algn="l" defTabSz="1022350">
            <a:lnSpc>
              <a:spcPct val="90000"/>
            </a:lnSpc>
            <a:spcBef>
              <a:spcPct val="0"/>
            </a:spcBef>
            <a:spcAft>
              <a:spcPct val="15000"/>
            </a:spcAft>
            <a:buChar char="•"/>
          </a:pPr>
          <a:r>
            <a:rPr lang="en-US" sz="2300" b="0" kern="1200" dirty="0"/>
            <a:t>Definitions</a:t>
          </a:r>
        </a:p>
        <a:p>
          <a:pPr marL="228600" lvl="1" indent="-228600" algn="l" defTabSz="1022350">
            <a:lnSpc>
              <a:spcPct val="90000"/>
            </a:lnSpc>
            <a:spcBef>
              <a:spcPct val="0"/>
            </a:spcBef>
            <a:spcAft>
              <a:spcPct val="15000"/>
            </a:spcAft>
            <a:buChar char="•"/>
          </a:pPr>
          <a:r>
            <a:rPr lang="en-US" sz="2300" b="0" kern="1200" dirty="0"/>
            <a:t>Statistics</a:t>
          </a:r>
        </a:p>
      </dsp:txBody>
      <dsp:txXfrm>
        <a:off x="0" y="389582"/>
        <a:ext cx="6172199" cy="1304100"/>
      </dsp:txXfrm>
    </dsp:sp>
    <dsp:sp modelId="{8E8D19A8-014E-425D-8712-A3D936D1EFED}">
      <dsp:nvSpPr>
        <dsp:cNvPr id="0" name=""/>
        <dsp:cNvSpPr/>
      </dsp:nvSpPr>
      <dsp:spPr>
        <a:xfrm>
          <a:off x="301979" y="50102"/>
          <a:ext cx="5868746" cy="678960"/>
        </a:xfrm>
        <a:prstGeom prst="round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b="1" kern="1200" dirty="0"/>
            <a:t>Mental Health Facts</a:t>
          </a:r>
        </a:p>
      </dsp:txBody>
      <dsp:txXfrm>
        <a:off x="335123" y="83246"/>
        <a:ext cx="5802458" cy="612672"/>
      </dsp:txXfrm>
    </dsp:sp>
    <dsp:sp modelId="{AF628B7A-AB08-4223-B2C7-BF1CE6447A6E}">
      <dsp:nvSpPr>
        <dsp:cNvPr id="0" name=""/>
        <dsp:cNvSpPr/>
      </dsp:nvSpPr>
      <dsp:spPr>
        <a:xfrm>
          <a:off x="0" y="2157362"/>
          <a:ext cx="6172199"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79044" rIns="479031"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2157362"/>
        <a:ext cx="6172199" cy="579600"/>
      </dsp:txXfrm>
    </dsp:sp>
    <dsp:sp modelId="{4657A408-9AE0-4428-96BD-311F2A5B92FB}">
      <dsp:nvSpPr>
        <dsp:cNvPr id="0" name=""/>
        <dsp:cNvSpPr/>
      </dsp:nvSpPr>
      <dsp:spPr>
        <a:xfrm>
          <a:off x="301979" y="1817882"/>
          <a:ext cx="5868746"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Best Practices for Reference Interviews</a:t>
          </a:r>
        </a:p>
      </dsp:txBody>
      <dsp:txXfrm>
        <a:off x="335123" y="1851026"/>
        <a:ext cx="5802458" cy="612672"/>
      </dsp:txXfrm>
    </dsp:sp>
    <dsp:sp modelId="{0C013572-4D3E-4B2A-B04E-14B12167E559}">
      <dsp:nvSpPr>
        <dsp:cNvPr id="0" name=""/>
        <dsp:cNvSpPr/>
      </dsp:nvSpPr>
      <dsp:spPr>
        <a:xfrm>
          <a:off x="0" y="3200642"/>
          <a:ext cx="6172199"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79044" rIns="479031"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3200642"/>
        <a:ext cx="6172199" cy="579600"/>
      </dsp:txXfrm>
    </dsp:sp>
    <dsp:sp modelId="{8EBA5238-7CC2-496F-8747-D064A9531607}">
      <dsp:nvSpPr>
        <dsp:cNvPr id="0" name=""/>
        <dsp:cNvSpPr/>
      </dsp:nvSpPr>
      <dsp:spPr>
        <a:xfrm>
          <a:off x="301979" y="2861162"/>
          <a:ext cx="5868746"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Health Information Resources</a:t>
          </a:r>
        </a:p>
      </dsp:txBody>
      <dsp:txXfrm>
        <a:off x="335123" y="2894306"/>
        <a:ext cx="5802458" cy="612672"/>
      </dsp:txXfrm>
    </dsp:sp>
    <dsp:sp modelId="{2A9B9ED0-857E-491D-A55D-75F5D1EDBDC6}">
      <dsp:nvSpPr>
        <dsp:cNvPr id="0" name=""/>
        <dsp:cNvSpPr/>
      </dsp:nvSpPr>
      <dsp:spPr>
        <a:xfrm>
          <a:off x="0" y="4243922"/>
          <a:ext cx="6172199"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479044" rIns="479031"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4243922"/>
        <a:ext cx="6172199" cy="579600"/>
      </dsp:txXfrm>
    </dsp:sp>
    <dsp:sp modelId="{FC2D382D-876D-4AB0-840D-53C5E8854D77}">
      <dsp:nvSpPr>
        <dsp:cNvPr id="0" name=""/>
        <dsp:cNvSpPr/>
      </dsp:nvSpPr>
      <dsp:spPr>
        <a:xfrm>
          <a:off x="301979" y="3904442"/>
          <a:ext cx="5868746"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Programs and Services</a:t>
          </a:r>
        </a:p>
      </dsp:txBody>
      <dsp:txXfrm>
        <a:off x="335123" y="3937586"/>
        <a:ext cx="5802458" cy="61267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CF2E2-C137-4E72-8131-FF4665704EA7}">
      <dsp:nvSpPr>
        <dsp:cNvPr id="0" name=""/>
        <dsp:cNvSpPr/>
      </dsp:nvSpPr>
      <dsp:spPr>
        <a:xfrm>
          <a:off x="0" y="549607"/>
          <a:ext cx="5181600" cy="141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CA49B49-D890-45F9-A5B5-EBB7171229ED}">
      <dsp:nvSpPr>
        <dsp:cNvPr id="0" name=""/>
        <dsp:cNvSpPr/>
      </dsp:nvSpPr>
      <dsp:spPr>
        <a:xfrm>
          <a:off x="259080" y="37817"/>
          <a:ext cx="4729764" cy="1338349"/>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ctr" defTabSz="1600200">
            <a:lnSpc>
              <a:spcPct val="90000"/>
            </a:lnSpc>
            <a:spcBef>
              <a:spcPct val="0"/>
            </a:spcBef>
            <a:spcAft>
              <a:spcPct val="35000"/>
            </a:spcAft>
            <a:buNone/>
          </a:pPr>
          <a:r>
            <a:rPr lang="en-US" sz="3600" kern="1200" dirty="0"/>
            <a:t>1 in 5 Americans</a:t>
          </a:r>
        </a:p>
      </dsp:txBody>
      <dsp:txXfrm>
        <a:off x="324413" y="103150"/>
        <a:ext cx="4599098" cy="1207683"/>
      </dsp:txXfrm>
    </dsp:sp>
    <dsp:sp modelId="{F45D7629-33BC-49AE-B923-5688A37D8AC9}">
      <dsp:nvSpPr>
        <dsp:cNvPr id="0" name=""/>
        <dsp:cNvSpPr/>
      </dsp:nvSpPr>
      <dsp:spPr>
        <a:xfrm>
          <a:off x="0" y="2902320"/>
          <a:ext cx="5181600" cy="14112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B93087-B76F-4AA1-A0B3-FD978B1116F2}">
      <dsp:nvSpPr>
        <dsp:cNvPr id="0" name=""/>
        <dsp:cNvSpPr/>
      </dsp:nvSpPr>
      <dsp:spPr>
        <a:xfrm>
          <a:off x="246682" y="2264050"/>
          <a:ext cx="4933647" cy="146567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097" tIns="0" rIns="137097" bIns="0" numCol="1" spcCol="1270" anchor="ctr" anchorCtr="0">
          <a:noAutofit/>
        </a:bodyPr>
        <a:lstStyle/>
        <a:p>
          <a:pPr marL="0" lvl="0" indent="0" algn="ctr" defTabSz="1600200">
            <a:lnSpc>
              <a:spcPct val="90000"/>
            </a:lnSpc>
            <a:spcBef>
              <a:spcPct val="0"/>
            </a:spcBef>
            <a:spcAft>
              <a:spcPct val="35000"/>
            </a:spcAft>
            <a:buNone/>
          </a:pPr>
          <a:r>
            <a:rPr lang="en-US" sz="3600" b="0" i="0" kern="1200" dirty="0"/>
            <a:t>57.8 Million Adults</a:t>
          </a:r>
          <a:endParaRPr lang="en-US" sz="3600" kern="1200" dirty="0">
            <a:solidFill>
              <a:srgbClr val="FF0000"/>
            </a:solidFill>
          </a:endParaRPr>
        </a:p>
      </dsp:txBody>
      <dsp:txXfrm>
        <a:off x="318230" y="2335598"/>
        <a:ext cx="4790551" cy="132257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8A105C-B8F9-4240-9310-04A1936C78CE}">
      <dsp:nvSpPr>
        <dsp:cNvPr id="0" name=""/>
        <dsp:cNvSpPr/>
      </dsp:nvSpPr>
      <dsp:spPr>
        <a:xfrm>
          <a:off x="0" y="389582"/>
          <a:ext cx="6508803"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05155" tIns="479044" rIns="505155"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389582"/>
        <a:ext cx="6508803" cy="579600"/>
      </dsp:txXfrm>
    </dsp:sp>
    <dsp:sp modelId="{01D6E275-BD65-4A77-B792-9D4B65F003F1}">
      <dsp:nvSpPr>
        <dsp:cNvPr id="0" name=""/>
        <dsp:cNvSpPr/>
      </dsp:nvSpPr>
      <dsp:spPr>
        <a:xfrm>
          <a:off x="315270" y="50102"/>
          <a:ext cx="6189181"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212" tIns="0" rIns="172212" bIns="0" numCol="1" spcCol="1270" anchor="ctr" anchorCtr="0">
          <a:noAutofit/>
        </a:bodyPr>
        <a:lstStyle/>
        <a:p>
          <a:pPr marL="0" lvl="0" indent="0" algn="l" defTabSz="1066800">
            <a:lnSpc>
              <a:spcPct val="90000"/>
            </a:lnSpc>
            <a:spcBef>
              <a:spcPct val="0"/>
            </a:spcBef>
            <a:spcAft>
              <a:spcPct val="35000"/>
            </a:spcAft>
            <a:buNone/>
          </a:pPr>
          <a:r>
            <a:rPr lang="en-US" sz="2400" kern="1200" dirty="0"/>
            <a:t>Mental Health Facts</a:t>
          </a:r>
        </a:p>
      </dsp:txBody>
      <dsp:txXfrm>
        <a:off x="348414" y="83246"/>
        <a:ext cx="6122893" cy="612672"/>
      </dsp:txXfrm>
    </dsp:sp>
    <dsp:sp modelId="{197ADA19-2153-4277-BDED-455B2181B318}">
      <dsp:nvSpPr>
        <dsp:cNvPr id="0" name=""/>
        <dsp:cNvSpPr/>
      </dsp:nvSpPr>
      <dsp:spPr>
        <a:xfrm>
          <a:off x="0" y="1432862"/>
          <a:ext cx="6508803" cy="13041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05155" tIns="479044" rIns="505155" bIns="163576" numCol="1" spcCol="1270" anchor="t" anchorCtr="0">
          <a:noAutofit/>
        </a:bodyPr>
        <a:lstStyle/>
        <a:p>
          <a:pPr marL="228600" lvl="1" indent="-228600" algn="l" defTabSz="1022350">
            <a:lnSpc>
              <a:spcPct val="90000"/>
            </a:lnSpc>
            <a:spcBef>
              <a:spcPct val="0"/>
            </a:spcBef>
            <a:spcAft>
              <a:spcPct val="15000"/>
            </a:spcAft>
            <a:buChar char="•"/>
          </a:pPr>
          <a:r>
            <a:rPr lang="en-US" sz="2300" b="0" kern="1200" dirty="0"/>
            <a:t>Responding to challenging questions</a:t>
          </a:r>
        </a:p>
        <a:p>
          <a:pPr marL="228600" lvl="1" indent="-228600" algn="l" defTabSz="1022350">
            <a:lnSpc>
              <a:spcPct val="90000"/>
            </a:lnSpc>
            <a:spcBef>
              <a:spcPct val="0"/>
            </a:spcBef>
            <a:spcAft>
              <a:spcPct val="15000"/>
            </a:spcAft>
            <a:buChar char="•"/>
          </a:pPr>
          <a:r>
            <a:rPr lang="en-US" sz="2300" b="0" kern="1200"/>
            <a:t>Library policies and guidelines</a:t>
          </a:r>
        </a:p>
      </dsp:txBody>
      <dsp:txXfrm>
        <a:off x="0" y="1432862"/>
        <a:ext cx="6508803" cy="1304100"/>
      </dsp:txXfrm>
    </dsp:sp>
    <dsp:sp modelId="{BF53764B-39C2-465E-A55D-22183ACBC40F}">
      <dsp:nvSpPr>
        <dsp:cNvPr id="0" name=""/>
        <dsp:cNvSpPr/>
      </dsp:nvSpPr>
      <dsp:spPr>
        <a:xfrm>
          <a:off x="315270" y="1093382"/>
          <a:ext cx="6189181" cy="678960"/>
        </a:xfrm>
        <a:prstGeom prst="round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212" tIns="0" rIns="172212" bIns="0" numCol="1" spcCol="1270" anchor="ctr" anchorCtr="0">
          <a:noAutofit/>
        </a:bodyPr>
        <a:lstStyle/>
        <a:p>
          <a:pPr marL="0" lvl="0" indent="0" algn="l" defTabSz="1066800">
            <a:lnSpc>
              <a:spcPct val="90000"/>
            </a:lnSpc>
            <a:spcBef>
              <a:spcPct val="0"/>
            </a:spcBef>
            <a:spcAft>
              <a:spcPct val="35000"/>
            </a:spcAft>
            <a:buNone/>
          </a:pPr>
          <a:r>
            <a:rPr lang="en-US" sz="2400" b="1" kern="1200" dirty="0"/>
            <a:t>Best Practices for Reference Interviews</a:t>
          </a:r>
        </a:p>
      </dsp:txBody>
      <dsp:txXfrm>
        <a:off x="348414" y="1126526"/>
        <a:ext cx="6122893" cy="612672"/>
      </dsp:txXfrm>
    </dsp:sp>
    <dsp:sp modelId="{6FBB138B-57AF-43CF-A704-037912493D34}">
      <dsp:nvSpPr>
        <dsp:cNvPr id="0" name=""/>
        <dsp:cNvSpPr/>
      </dsp:nvSpPr>
      <dsp:spPr>
        <a:xfrm>
          <a:off x="0" y="3200642"/>
          <a:ext cx="6508803"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505155" tIns="479044" rIns="505155"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3200642"/>
        <a:ext cx="6508803" cy="579600"/>
      </dsp:txXfrm>
    </dsp:sp>
    <dsp:sp modelId="{CE2BCAE6-721A-46C6-B202-15CED6587728}">
      <dsp:nvSpPr>
        <dsp:cNvPr id="0" name=""/>
        <dsp:cNvSpPr/>
      </dsp:nvSpPr>
      <dsp:spPr>
        <a:xfrm>
          <a:off x="315270" y="2861162"/>
          <a:ext cx="6189181"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212" tIns="0" rIns="172212" bIns="0" numCol="1" spcCol="1270" anchor="ctr" anchorCtr="0">
          <a:noAutofit/>
        </a:bodyPr>
        <a:lstStyle/>
        <a:p>
          <a:pPr marL="0" lvl="0" indent="0" algn="l" defTabSz="1066800">
            <a:lnSpc>
              <a:spcPct val="90000"/>
            </a:lnSpc>
            <a:spcBef>
              <a:spcPct val="0"/>
            </a:spcBef>
            <a:spcAft>
              <a:spcPct val="35000"/>
            </a:spcAft>
            <a:buNone/>
          </a:pPr>
          <a:r>
            <a:rPr lang="en-US" sz="2400" kern="1200" dirty="0"/>
            <a:t>Health Information Resources</a:t>
          </a:r>
        </a:p>
      </dsp:txBody>
      <dsp:txXfrm>
        <a:off x="348414" y="2894306"/>
        <a:ext cx="6122893" cy="612672"/>
      </dsp:txXfrm>
    </dsp:sp>
    <dsp:sp modelId="{E37926AF-CC59-489A-8090-2061C0350C74}">
      <dsp:nvSpPr>
        <dsp:cNvPr id="0" name=""/>
        <dsp:cNvSpPr/>
      </dsp:nvSpPr>
      <dsp:spPr>
        <a:xfrm>
          <a:off x="0" y="4243922"/>
          <a:ext cx="6508803"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2A264E91-E354-4BA4-9EEF-A677EE33C6C6}">
      <dsp:nvSpPr>
        <dsp:cNvPr id="0" name=""/>
        <dsp:cNvSpPr/>
      </dsp:nvSpPr>
      <dsp:spPr>
        <a:xfrm>
          <a:off x="315270" y="3904442"/>
          <a:ext cx="6189181"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72212" tIns="0" rIns="172212" bIns="0" numCol="1" spcCol="1270" anchor="ctr" anchorCtr="0">
          <a:noAutofit/>
        </a:bodyPr>
        <a:lstStyle/>
        <a:p>
          <a:pPr marL="0" lvl="0" indent="0" algn="l" defTabSz="1066800">
            <a:lnSpc>
              <a:spcPct val="90000"/>
            </a:lnSpc>
            <a:spcBef>
              <a:spcPct val="0"/>
            </a:spcBef>
            <a:spcAft>
              <a:spcPct val="35000"/>
            </a:spcAft>
            <a:buNone/>
          </a:pPr>
          <a:r>
            <a:rPr lang="en-US" sz="2400" kern="1200" dirty="0"/>
            <a:t>Programs and Services</a:t>
          </a:r>
        </a:p>
      </dsp:txBody>
      <dsp:txXfrm>
        <a:off x="348414" y="3937586"/>
        <a:ext cx="6122893" cy="61267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9E20B-E766-417A-803B-39E2B3186293}">
      <dsp:nvSpPr>
        <dsp:cNvPr id="0" name=""/>
        <dsp:cNvSpPr/>
      </dsp:nvSpPr>
      <dsp:spPr>
        <a:xfrm>
          <a:off x="0" y="398593"/>
          <a:ext cx="6172199"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520700" rIns="479031"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a:p>
      </dsp:txBody>
      <dsp:txXfrm>
        <a:off x="0" y="398593"/>
        <a:ext cx="6172199" cy="630000"/>
      </dsp:txXfrm>
    </dsp:sp>
    <dsp:sp modelId="{496EA3DA-466A-4B06-A01D-53BA69C4CDE7}">
      <dsp:nvSpPr>
        <dsp:cNvPr id="0" name=""/>
        <dsp:cNvSpPr/>
      </dsp:nvSpPr>
      <dsp:spPr>
        <a:xfrm>
          <a:off x="308610" y="29593"/>
          <a:ext cx="5737029"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t>Mental Health Facts</a:t>
          </a:r>
        </a:p>
      </dsp:txBody>
      <dsp:txXfrm>
        <a:off x="344636" y="65619"/>
        <a:ext cx="5664977" cy="665948"/>
      </dsp:txXfrm>
    </dsp:sp>
    <dsp:sp modelId="{E961F144-6098-4B5F-873C-FC336ADAB9A0}">
      <dsp:nvSpPr>
        <dsp:cNvPr id="0" name=""/>
        <dsp:cNvSpPr/>
      </dsp:nvSpPr>
      <dsp:spPr>
        <a:xfrm>
          <a:off x="0" y="1532593"/>
          <a:ext cx="6172199"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520700" rIns="479031" bIns="177800" numCol="1" spcCol="1270" anchor="t" anchorCtr="0">
          <a:noAutofit/>
        </a:bodyPr>
        <a:lstStyle/>
        <a:p>
          <a:pPr marL="228600" lvl="1" indent="-228600" algn="l" defTabSz="1111250">
            <a:lnSpc>
              <a:spcPct val="90000"/>
            </a:lnSpc>
            <a:spcBef>
              <a:spcPct val="0"/>
            </a:spcBef>
            <a:spcAft>
              <a:spcPct val="15000"/>
            </a:spcAft>
            <a:buChar char="•"/>
          </a:pPr>
          <a:endParaRPr lang="en-US" sz="2500" kern="1200"/>
        </a:p>
      </dsp:txBody>
      <dsp:txXfrm>
        <a:off x="0" y="1532593"/>
        <a:ext cx="6172199" cy="630000"/>
      </dsp:txXfrm>
    </dsp:sp>
    <dsp:sp modelId="{F1667787-5BF0-4094-8281-8D824A3820B2}">
      <dsp:nvSpPr>
        <dsp:cNvPr id="0" name=""/>
        <dsp:cNvSpPr/>
      </dsp:nvSpPr>
      <dsp:spPr>
        <a:xfrm>
          <a:off x="308610" y="1163593"/>
          <a:ext cx="5737029"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t>Best Practices for Reference Interviews</a:t>
          </a:r>
        </a:p>
      </dsp:txBody>
      <dsp:txXfrm>
        <a:off x="344636" y="1199619"/>
        <a:ext cx="5664977" cy="665948"/>
      </dsp:txXfrm>
    </dsp:sp>
    <dsp:sp modelId="{512FCEC3-0497-4166-A8D3-875490124CA2}">
      <dsp:nvSpPr>
        <dsp:cNvPr id="0" name=""/>
        <dsp:cNvSpPr/>
      </dsp:nvSpPr>
      <dsp:spPr>
        <a:xfrm>
          <a:off x="0" y="2666593"/>
          <a:ext cx="6172199" cy="1043437"/>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479031" tIns="520700" rIns="479031" bIns="177800" numCol="1" spcCol="1270" anchor="t" anchorCtr="0">
          <a:noAutofit/>
        </a:bodyPr>
        <a:lstStyle/>
        <a:p>
          <a:pPr marL="228600" lvl="1" indent="-228600" algn="l" defTabSz="1111250">
            <a:lnSpc>
              <a:spcPct val="90000"/>
            </a:lnSpc>
            <a:spcBef>
              <a:spcPct val="0"/>
            </a:spcBef>
            <a:spcAft>
              <a:spcPct val="15000"/>
            </a:spcAft>
            <a:buChar char="•"/>
          </a:pPr>
          <a:r>
            <a:rPr lang="en-US" sz="2500" kern="1200" dirty="0"/>
            <a:t>Freely available resources</a:t>
          </a:r>
        </a:p>
      </dsp:txBody>
      <dsp:txXfrm>
        <a:off x="0" y="2666593"/>
        <a:ext cx="6172199" cy="1043437"/>
      </dsp:txXfrm>
    </dsp:sp>
    <dsp:sp modelId="{8263916D-FF14-4D76-B5CF-158600156E03}">
      <dsp:nvSpPr>
        <dsp:cNvPr id="0" name=""/>
        <dsp:cNvSpPr/>
      </dsp:nvSpPr>
      <dsp:spPr>
        <a:xfrm>
          <a:off x="308610" y="2297593"/>
          <a:ext cx="5737029" cy="738000"/>
        </a:xfrm>
        <a:prstGeom prst="roundRect">
          <a:avLst/>
        </a:prstGeom>
        <a:solidFill>
          <a:schemeClr val="tx2">
            <a:lumMod val="75000"/>
          </a:schemeClr>
        </a:soli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b="1" kern="1200" dirty="0"/>
            <a:t>Mental Health Resources</a:t>
          </a:r>
        </a:p>
      </dsp:txBody>
      <dsp:txXfrm>
        <a:off x="344636" y="2333619"/>
        <a:ext cx="5664977" cy="665948"/>
      </dsp:txXfrm>
    </dsp:sp>
    <dsp:sp modelId="{B0D6A963-5319-479F-BBA9-1FDEE2C1D805}">
      <dsp:nvSpPr>
        <dsp:cNvPr id="0" name=""/>
        <dsp:cNvSpPr/>
      </dsp:nvSpPr>
      <dsp:spPr>
        <a:xfrm>
          <a:off x="0" y="4214031"/>
          <a:ext cx="6172199" cy="6300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sp>
    <dsp:sp modelId="{4A97E3F0-2890-4E63-A827-7668ECA8A667}">
      <dsp:nvSpPr>
        <dsp:cNvPr id="0" name=""/>
        <dsp:cNvSpPr/>
      </dsp:nvSpPr>
      <dsp:spPr>
        <a:xfrm>
          <a:off x="308610" y="3845031"/>
          <a:ext cx="5737029" cy="73800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63306" tIns="0" rIns="163306" bIns="0" numCol="1" spcCol="1270" anchor="ctr" anchorCtr="0">
          <a:noAutofit/>
        </a:bodyPr>
        <a:lstStyle/>
        <a:p>
          <a:pPr marL="0" lvl="0" indent="0" algn="l" defTabSz="1066800">
            <a:lnSpc>
              <a:spcPct val="90000"/>
            </a:lnSpc>
            <a:spcBef>
              <a:spcPct val="0"/>
            </a:spcBef>
            <a:spcAft>
              <a:spcPct val="35000"/>
            </a:spcAft>
            <a:buNone/>
          </a:pPr>
          <a:r>
            <a:rPr lang="en-US" sz="2400" kern="1200" dirty="0"/>
            <a:t>Programs and Services</a:t>
          </a:r>
        </a:p>
      </dsp:txBody>
      <dsp:txXfrm>
        <a:off x="344636" y="3881057"/>
        <a:ext cx="5664977" cy="6659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49E20B-E766-417A-803B-39E2B3186293}">
      <dsp:nvSpPr>
        <dsp:cNvPr id="0" name=""/>
        <dsp:cNvSpPr/>
      </dsp:nvSpPr>
      <dsp:spPr>
        <a:xfrm>
          <a:off x="0" y="371274"/>
          <a:ext cx="63246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371274"/>
        <a:ext cx="6324600" cy="579600"/>
      </dsp:txXfrm>
    </dsp:sp>
    <dsp:sp modelId="{496EA3DA-466A-4B06-A01D-53BA69C4CDE7}">
      <dsp:nvSpPr>
        <dsp:cNvPr id="0" name=""/>
        <dsp:cNvSpPr/>
      </dsp:nvSpPr>
      <dsp:spPr>
        <a:xfrm>
          <a:off x="316230" y="31794"/>
          <a:ext cx="5779824"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22350">
            <a:lnSpc>
              <a:spcPct val="90000"/>
            </a:lnSpc>
            <a:spcBef>
              <a:spcPct val="0"/>
            </a:spcBef>
            <a:spcAft>
              <a:spcPct val="35000"/>
            </a:spcAft>
            <a:buNone/>
          </a:pPr>
          <a:r>
            <a:rPr lang="en-US" sz="2300" kern="1200" dirty="0"/>
            <a:t>Mental Health Facts</a:t>
          </a:r>
        </a:p>
      </dsp:txBody>
      <dsp:txXfrm>
        <a:off x="349374" y="64938"/>
        <a:ext cx="5713536" cy="612672"/>
      </dsp:txXfrm>
    </dsp:sp>
    <dsp:sp modelId="{E961F144-6098-4B5F-873C-FC336ADAB9A0}">
      <dsp:nvSpPr>
        <dsp:cNvPr id="0" name=""/>
        <dsp:cNvSpPr/>
      </dsp:nvSpPr>
      <dsp:spPr>
        <a:xfrm>
          <a:off x="0" y="1414555"/>
          <a:ext cx="63246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1414555"/>
        <a:ext cx="6324600" cy="579600"/>
      </dsp:txXfrm>
    </dsp:sp>
    <dsp:sp modelId="{F1667787-5BF0-4094-8281-8D824A3820B2}">
      <dsp:nvSpPr>
        <dsp:cNvPr id="0" name=""/>
        <dsp:cNvSpPr/>
      </dsp:nvSpPr>
      <dsp:spPr>
        <a:xfrm>
          <a:off x="316230" y="1075074"/>
          <a:ext cx="5779824"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22350">
            <a:lnSpc>
              <a:spcPct val="90000"/>
            </a:lnSpc>
            <a:spcBef>
              <a:spcPct val="0"/>
            </a:spcBef>
            <a:spcAft>
              <a:spcPct val="35000"/>
            </a:spcAft>
            <a:buNone/>
          </a:pPr>
          <a:r>
            <a:rPr lang="en-US" sz="2300" kern="1200" dirty="0"/>
            <a:t>Best Practices for Reference Interviews</a:t>
          </a:r>
        </a:p>
      </dsp:txBody>
      <dsp:txXfrm>
        <a:off x="349374" y="1108218"/>
        <a:ext cx="5713536" cy="612672"/>
      </dsp:txXfrm>
    </dsp:sp>
    <dsp:sp modelId="{512FCEC3-0497-4166-A8D3-875490124CA2}">
      <dsp:nvSpPr>
        <dsp:cNvPr id="0" name=""/>
        <dsp:cNvSpPr/>
      </dsp:nvSpPr>
      <dsp:spPr>
        <a:xfrm>
          <a:off x="0" y="2457835"/>
          <a:ext cx="6324600" cy="57960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endParaRPr lang="en-US" sz="2300" kern="1200"/>
        </a:p>
      </dsp:txBody>
      <dsp:txXfrm>
        <a:off x="0" y="2457835"/>
        <a:ext cx="6324600" cy="579600"/>
      </dsp:txXfrm>
    </dsp:sp>
    <dsp:sp modelId="{8263916D-FF14-4D76-B5CF-158600156E03}">
      <dsp:nvSpPr>
        <dsp:cNvPr id="0" name=""/>
        <dsp:cNvSpPr/>
      </dsp:nvSpPr>
      <dsp:spPr>
        <a:xfrm>
          <a:off x="316230" y="2118355"/>
          <a:ext cx="5779824" cy="678960"/>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22350">
            <a:lnSpc>
              <a:spcPct val="90000"/>
            </a:lnSpc>
            <a:spcBef>
              <a:spcPct val="0"/>
            </a:spcBef>
            <a:spcAft>
              <a:spcPct val="35000"/>
            </a:spcAft>
            <a:buNone/>
          </a:pPr>
          <a:r>
            <a:rPr lang="en-US" sz="2300" b="0" kern="1200" dirty="0"/>
            <a:t>Health Information Resources</a:t>
          </a:r>
        </a:p>
      </dsp:txBody>
      <dsp:txXfrm>
        <a:off x="349374" y="2151499"/>
        <a:ext cx="5713536" cy="612672"/>
      </dsp:txXfrm>
    </dsp:sp>
    <dsp:sp modelId="{B0D6A963-5319-479F-BBA9-1FDEE2C1D805}">
      <dsp:nvSpPr>
        <dsp:cNvPr id="0" name=""/>
        <dsp:cNvSpPr/>
      </dsp:nvSpPr>
      <dsp:spPr>
        <a:xfrm>
          <a:off x="0" y="3501115"/>
          <a:ext cx="6324600" cy="1666350"/>
        </a:xfrm>
        <a:prstGeom prst="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490859" tIns="479044" rIns="490859"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a:t>NLM Exhibition Program</a:t>
          </a:r>
        </a:p>
        <a:p>
          <a:pPr marL="228600" lvl="1" indent="-228600" algn="l" defTabSz="1022350">
            <a:lnSpc>
              <a:spcPct val="90000"/>
            </a:lnSpc>
            <a:spcBef>
              <a:spcPct val="0"/>
            </a:spcBef>
            <a:spcAft>
              <a:spcPct val="15000"/>
            </a:spcAft>
            <a:buChar char="•"/>
          </a:pPr>
          <a:r>
            <a:rPr lang="en-US" sz="2300" kern="1200"/>
            <a:t>Mental Health Awareness</a:t>
          </a:r>
        </a:p>
        <a:p>
          <a:pPr marL="228600" lvl="1" indent="-228600" algn="l" defTabSz="1022350">
            <a:lnSpc>
              <a:spcPct val="90000"/>
            </a:lnSpc>
            <a:spcBef>
              <a:spcPct val="0"/>
            </a:spcBef>
            <a:spcAft>
              <a:spcPct val="15000"/>
            </a:spcAft>
            <a:buChar char="•"/>
          </a:pPr>
          <a:r>
            <a:rPr lang="en-US" sz="2300" kern="1200"/>
            <a:t>Service and Program ideas</a:t>
          </a:r>
        </a:p>
      </dsp:txBody>
      <dsp:txXfrm>
        <a:off x="0" y="3501115"/>
        <a:ext cx="6324600" cy="1666350"/>
      </dsp:txXfrm>
    </dsp:sp>
    <dsp:sp modelId="{4A97E3F0-2890-4E63-A827-7668ECA8A667}">
      <dsp:nvSpPr>
        <dsp:cNvPr id="0" name=""/>
        <dsp:cNvSpPr/>
      </dsp:nvSpPr>
      <dsp:spPr>
        <a:xfrm>
          <a:off x="316230" y="3161635"/>
          <a:ext cx="5779824" cy="678960"/>
        </a:xfrm>
        <a:prstGeom prst="roundRect">
          <a:avLst/>
        </a:prstGeom>
        <a:solidFill>
          <a:schemeClr val="tx2">
            <a:lumMod val="75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67338" tIns="0" rIns="167338" bIns="0" numCol="1" spcCol="1270" anchor="ctr" anchorCtr="0">
          <a:noAutofit/>
        </a:bodyPr>
        <a:lstStyle/>
        <a:p>
          <a:pPr marL="0" lvl="0" indent="0" algn="l" defTabSz="1066800">
            <a:lnSpc>
              <a:spcPct val="90000"/>
            </a:lnSpc>
            <a:spcBef>
              <a:spcPct val="0"/>
            </a:spcBef>
            <a:spcAft>
              <a:spcPct val="35000"/>
            </a:spcAft>
            <a:buNone/>
          </a:pPr>
          <a:r>
            <a:rPr lang="en-US" sz="2400" b="1" kern="1200" dirty="0"/>
            <a:t>Programs and Services</a:t>
          </a:r>
        </a:p>
      </dsp:txBody>
      <dsp:txXfrm>
        <a:off x="349374" y="3194779"/>
        <a:ext cx="5713536" cy="612672"/>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BD9E752D-C8C5-4B9F-8D7C-29A4C8C32D56}" type="datetimeFigureOut">
              <a:rPr lang="en-US" smtClean="0"/>
              <a:t>11/20/2024</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EF9B7E09-CBFD-4A9F-8BFA-33400D544A2E}" type="slidenum">
              <a:rPr lang="en-US" smtClean="0"/>
              <a:t>‹#›</a:t>
            </a:fld>
            <a:endParaRPr lang="en-US"/>
          </a:p>
        </p:txBody>
      </p:sp>
    </p:spTree>
    <p:extLst>
      <p:ext uri="{BB962C8B-B14F-4D97-AF65-F5344CB8AC3E}">
        <p14:creationId xmlns:p14="http://schemas.microsoft.com/office/powerpoint/2010/main" val="6138760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A2A1C41B-1B92-46C1-A8A8-8BE474F0D823}" type="datetimeFigureOut">
              <a:rPr lang="en-US" smtClean="0"/>
              <a:t>11/20/2024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F37C1951-B430-4891-8D79-DC3B7319464D}" type="slidenum">
              <a:rPr lang="en-US" smtClean="0"/>
              <a:t>‹#›</a:t>
            </a:fld>
            <a:endParaRPr lang="en-US"/>
          </a:p>
        </p:txBody>
      </p:sp>
    </p:spTree>
    <p:extLst>
      <p:ext uri="{BB962C8B-B14F-4D97-AF65-F5344CB8AC3E}">
        <p14:creationId xmlns:p14="http://schemas.microsoft.com/office/powerpoint/2010/main" val="219906096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llX2QdxXIcw"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medlineplus.gov/healthtopics.html"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Hello Everyone! Welcome to Providing Mental Health Resources at Your Library.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Again, my name is Tiffany Chavis and I’m the Health Literacy Librarian for region 1</a:t>
            </a:r>
            <a:endParaRPr lang="en-US" dirty="0"/>
          </a:p>
        </p:txBody>
      </p:sp>
      <p:sp>
        <p:nvSpPr>
          <p:cNvPr id="4" name="Slide Number Placeholder 3"/>
          <p:cNvSpPr>
            <a:spLocks noGrp="1"/>
          </p:cNvSpPr>
          <p:nvPr>
            <p:ph type="sldNum" sz="quarter" idx="10"/>
          </p:nvPr>
        </p:nvSpPr>
        <p:spPr/>
        <p:txBody>
          <a:bodyPr/>
          <a:lstStyle/>
          <a:p>
            <a:pPr defTabSz="931774">
              <a:defRPr/>
            </a:pPr>
            <a:fld id="{4070A3BC-CD4A-42FB-9834-D8B895449A61}" type="slidenum">
              <a:rPr lang="en-US">
                <a:solidFill>
                  <a:prstClr val="black"/>
                </a:solidFill>
                <a:latin typeface="Calibri" panose="020F0502020204030204"/>
              </a:rPr>
              <a:pPr defTabSz="931774">
                <a:defRPr/>
              </a:pPr>
              <a:t>1</a:t>
            </a:fld>
            <a:endParaRPr lang="en-US">
              <a:solidFill>
                <a:prstClr val="black"/>
              </a:solidFill>
              <a:latin typeface="Calibri" panose="020F0502020204030204"/>
            </a:endParaRPr>
          </a:p>
        </p:txBody>
      </p:sp>
    </p:spTree>
    <p:extLst>
      <p:ext uri="{BB962C8B-B14F-4D97-AF65-F5344CB8AC3E}">
        <p14:creationId xmlns:p14="http://schemas.microsoft.com/office/powerpoint/2010/main" val="148392155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Thank you,</a:t>
            </a:r>
            <a:r>
              <a:rPr lang="en-US" sz="1200" kern="1200" baseline="0" dirty="0">
                <a:solidFill>
                  <a:schemeClr val="tx1"/>
                </a:solidFill>
                <a:effectLst/>
                <a:latin typeface="+mn-lt"/>
                <a:ea typeface="+mn-ea"/>
                <a:cs typeface="+mn-cs"/>
              </a:rPr>
              <a:t> Brandon.</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Let’s take a look at some Health Information Resources and then review a few ideas and examples of Programs and Services to do in your library.</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Some of the mental health resources I’ll be going over next may look familiar, but you might find some new resources to consider as well. We won’t be going</a:t>
            </a:r>
            <a:r>
              <a:rPr lang="en-US" sz="1200" kern="1200" baseline="0" dirty="0">
                <a:solidFill>
                  <a:schemeClr val="tx1"/>
                </a:solidFill>
                <a:effectLst/>
                <a:latin typeface="+mn-lt"/>
                <a:ea typeface="+mn-ea"/>
                <a:cs typeface="+mn-cs"/>
              </a:rPr>
              <a:t> live to any of the sites, but the handout for this session will have links so you can explore the resources.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You can download the PDF from https://lor.nnlm.gov/op/op.Download_Share.php?documentid=934.</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20A39C0A-C793-4372-962D-3E4173FA06F6}" type="slidenum">
              <a:rPr lang="en-US" smtClean="0"/>
              <a:t>10</a:t>
            </a:fld>
            <a:endParaRPr lang="en-US"/>
          </a:p>
        </p:txBody>
      </p:sp>
    </p:spTree>
    <p:extLst>
      <p:ext uri="{BB962C8B-B14F-4D97-AF65-F5344CB8AC3E}">
        <p14:creationId xmlns:p14="http://schemas.microsoft.com/office/powerpoint/2010/main" val="35160086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NNLM has a resource guide for public Libraries, though any library may find it handy, and it includes Behavioral and Mental Health information as noted in the right hand sidebar.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Many of the resources I’ll be mentioning today are also located in this guide.</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Link: https://www.nnlm.gov/public-libraries/resources-for-public-libraries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(Old Guide: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https://www.nnlm.gov/guides/public-libraries works, but isn’t visible on the Guides page.)</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11</a:t>
            </a:fld>
            <a:endParaRPr lang="en-US"/>
          </a:p>
        </p:txBody>
      </p:sp>
    </p:spTree>
    <p:extLst>
      <p:ext uri="{BB962C8B-B14F-4D97-AF65-F5344CB8AC3E}">
        <p14:creationId xmlns:p14="http://schemas.microsoft.com/office/powerpoint/2010/main" val="136206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of you are already familiar with MedlinePlus.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MedlinePlus is an online health information resource from the National</a:t>
            </a:r>
            <a:r>
              <a:rPr lang="en-US" sz="1200" b="0" i="0" kern="1200" baseline="0" dirty="0">
                <a:solidFill>
                  <a:schemeClr val="tx1"/>
                </a:solidFill>
                <a:effectLst/>
                <a:latin typeface="+mn-lt"/>
                <a:ea typeface="+mn-ea"/>
                <a:cs typeface="+mn-cs"/>
              </a:rPr>
              <a:t> Library of Medicine</a:t>
            </a:r>
            <a:r>
              <a:rPr lang="en-US" sz="1200" b="0" i="0" kern="1200" dirty="0">
                <a:solidFill>
                  <a:schemeClr val="tx1"/>
                </a:solidFill>
                <a:effectLst/>
                <a:latin typeface="+mn-lt"/>
                <a:ea typeface="+mn-ea"/>
                <a:cs typeface="+mn-cs"/>
              </a:rPr>
              <a:t> for patients and their families and friends.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Clicking on </a:t>
            </a:r>
            <a:r>
              <a:rPr lang="en-US" sz="1200" kern="1200" baseline="0" dirty="0">
                <a:solidFill>
                  <a:schemeClr val="tx1"/>
                </a:solidFill>
                <a:effectLst/>
                <a:latin typeface="+mn-lt"/>
                <a:ea typeface="+mn-ea"/>
                <a:cs typeface="+mn-cs"/>
              </a:rPr>
              <a:t>the </a:t>
            </a:r>
            <a:r>
              <a:rPr lang="en-US" sz="1200" kern="1200" dirty="0">
                <a:solidFill>
                  <a:schemeClr val="tx1"/>
                </a:solidFill>
                <a:effectLst/>
                <a:latin typeface="+mn-lt"/>
                <a:ea typeface="+mn-ea"/>
                <a:cs typeface="+mn-cs"/>
              </a:rPr>
              <a:t>Health Topics tab will</a:t>
            </a:r>
            <a:r>
              <a:rPr lang="en-US" sz="1200" kern="1200" baseline="0" dirty="0">
                <a:solidFill>
                  <a:schemeClr val="tx1"/>
                </a:solidFill>
                <a:effectLst/>
                <a:latin typeface="+mn-lt"/>
                <a:ea typeface="+mn-ea"/>
                <a:cs typeface="+mn-cs"/>
              </a:rPr>
              <a:t> display a </a:t>
            </a:r>
            <a:r>
              <a:rPr lang="en-US" sz="1200" kern="1200" dirty="0">
                <a:solidFill>
                  <a:schemeClr val="tx1"/>
                </a:solidFill>
                <a:effectLst/>
                <a:latin typeface="+mn-lt"/>
                <a:ea typeface="+mn-ea"/>
                <a:cs typeface="+mn-cs"/>
              </a:rPr>
              <a:t>variety of categories and Mental Health and Behavior is located under Disorders</a:t>
            </a:r>
            <a:r>
              <a:rPr lang="en-US" sz="1200" kern="1200" baseline="0" dirty="0">
                <a:solidFill>
                  <a:schemeClr val="tx1"/>
                </a:solidFill>
                <a:effectLst/>
                <a:latin typeface="+mn-lt"/>
                <a:ea typeface="+mn-ea"/>
                <a:cs typeface="+mn-cs"/>
              </a:rPr>
              <a:t> and Conditions</a:t>
            </a:r>
            <a:r>
              <a:rPr lang="en-US" sz="1200" kern="1200" dirty="0">
                <a:solidFill>
                  <a:schemeClr val="tx1"/>
                </a:solidFill>
                <a:effectLst/>
                <a:latin typeface="+mn-lt"/>
                <a:ea typeface="+mn-ea"/>
                <a:cs typeface="+mn-cs"/>
              </a:rPr>
              <a:t>, which is a good place to start.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also use the search box at the top to find other results within MedlinePlus.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MedlinePlus</a:t>
            </a:r>
            <a:r>
              <a:rPr lang="en-US" sz="1200" kern="1200" baseline="0" dirty="0">
                <a:solidFill>
                  <a:schemeClr val="tx1"/>
                </a:solidFill>
                <a:effectLst/>
                <a:latin typeface="+mn-lt"/>
                <a:ea typeface="+mn-ea"/>
                <a:cs typeface="+mn-cs"/>
              </a:rPr>
              <a:t> brings authoritative resources to you. </a:t>
            </a:r>
            <a:r>
              <a:rPr lang="en-US" sz="1200" kern="1200" dirty="0">
                <a:solidFill>
                  <a:schemeClr val="tx1"/>
                </a:solidFill>
                <a:effectLst/>
                <a:latin typeface="+mn-lt"/>
                <a:ea typeface="+mn-ea"/>
                <a:cs typeface="+mn-cs"/>
              </a:rPr>
              <a:t>You don't have to go to the American Academy of Pediatrics or familydoctor.org. You don't have to do a Google search and wonder if the search results are quality online resources. The resources contained in MedlinePlus must meet</a:t>
            </a:r>
            <a:r>
              <a:rPr lang="en-US" sz="1200" kern="1200" baseline="0" dirty="0">
                <a:solidFill>
                  <a:schemeClr val="tx1"/>
                </a:solidFill>
                <a:effectLst/>
                <a:latin typeface="+mn-lt"/>
                <a:ea typeface="+mn-ea"/>
                <a:cs typeface="+mn-cs"/>
              </a:rPr>
              <a:t> the site’s </a:t>
            </a:r>
            <a:r>
              <a:rPr lang="en-US" sz="1200" kern="1200" dirty="0">
                <a:solidFill>
                  <a:schemeClr val="tx1"/>
                </a:solidFill>
                <a:effectLst/>
                <a:latin typeface="+mn-lt"/>
                <a:ea typeface="+mn-ea"/>
                <a:cs typeface="+mn-cs"/>
              </a:rPr>
              <a:t>strict criteria for inclusion.</a:t>
            </a:r>
          </a:p>
        </p:txBody>
      </p:sp>
      <p:sp>
        <p:nvSpPr>
          <p:cNvPr id="4" name="Slide Number Placeholder 3"/>
          <p:cNvSpPr>
            <a:spLocks noGrp="1"/>
          </p:cNvSpPr>
          <p:nvPr>
            <p:ph type="sldNum" sz="quarter" idx="5"/>
          </p:nvPr>
        </p:nvSpPr>
        <p:spPr/>
        <p:txBody>
          <a:bodyPr/>
          <a:lstStyle/>
          <a:p>
            <a:fld id="{20A39C0A-C793-4372-962D-3E4173FA06F6}" type="slidenum">
              <a:rPr lang="en-US" smtClean="0"/>
              <a:t>12</a:t>
            </a:fld>
            <a:endParaRPr lang="en-US"/>
          </a:p>
        </p:txBody>
      </p:sp>
    </p:spTree>
    <p:extLst>
      <p:ext uri="{BB962C8B-B14F-4D97-AF65-F5344CB8AC3E}">
        <p14:creationId xmlns:p14="http://schemas.microsoft.com/office/powerpoint/2010/main" val="41386754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Health Topic pages are organized alphabetically.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 is a screen capture of the Health Topic page on Child Mental Health. Notice that there is a table of contents here at the top. You can click directly on any of these links to jump to that section, or you can simply scroll down the page to view other content.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For a user who’s not sure what they are looking for, you might find the </a:t>
            </a:r>
            <a:r>
              <a:rPr lang="en-US" sz="1200" b="1" kern="1200" dirty="0">
                <a:solidFill>
                  <a:schemeClr val="tx1"/>
                </a:solidFill>
                <a:effectLst/>
                <a:latin typeface="+mn-lt"/>
                <a:ea typeface="+mn-ea"/>
                <a:cs typeface="+mn-cs"/>
              </a:rPr>
              <a:t>Start Here</a:t>
            </a:r>
            <a:r>
              <a:rPr lang="en-US" sz="1200" kern="1200" dirty="0">
                <a:solidFill>
                  <a:schemeClr val="tx1"/>
                </a:solidFill>
                <a:effectLst/>
                <a:latin typeface="+mn-lt"/>
                <a:ea typeface="+mn-ea"/>
                <a:cs typeface="+mn-cs"/>
              </a:rPr>
              <a:t> content helpful. There's information and links for </a:t>
            </a:r>
            <a:r>
              <a:rPr lang="en-US" sz="1200" b="1" kern="1200" dirty="0">
                <a:solidFill>
                  <a:schemeClr val="tx1"/>
                </a:solidFill>
                <a:effectLst/>
                <a:latin typeface="+mn-lt"/>
                <a:ea typeface="+mn-ea"/>
                <a:cs typeface="+mn-cs"/>
              </a:rPr>
              <a:t>Diagnosis and Tests</a:t>
            </a:r>
            <a:r>
              <a:rPr lang="en-US" sz="1200" kern="1200" dirty="0">
                <a:solidFill>
                  <a:schemeClr val="tx1"/>
                </a:solidFill>
                <a:effectLst/>
                <a:latin typeface="+mn-lt"/>
                <a:ea typeface="+mn-ea"/>
                <a:cs typeface="+mn-cs"/>
              </a:rPr>
              <a:t>, and on </a:t>
            </a:r>
            <a:r>
              <a:rPr lang="en-US" sz="1200" b="1" kern="1200" dirty="0">
                <a:solidFill>
                  <a:schemeClr val="tx1"/>
                </a:solidFill>
                <a:effectLst/>
                <a:latin typeface="+mn-lt"/>
                <a:ea typeface="+mn-ea"/>
                <a:cs typeface="+mn-cs"/>
              </a:rPr>
              <a:t>Treatment and Therapies</a:t>
            </a:r>
            <a:r>
              <a:rPr lang="en-US" sz="1200" kern="1200" dirty="0">
                <a:solidFill>
                  <a:schemeClr val="tx1"/>
                </a:solidFill>
                <a:effectLst/>
                <a:latin typeface="+mn-lt"/>
                <a:ea typeface="+mn-ea"/>
                <a:cs typeface="+mn-cs"/>
              </a:rPr>
              <a:t>, and sources for the information are</a:t>
            </a:r>
            <a:r>
              <a:rPr lang="en-US" sz="1200" kern="1200" baseline="0" dirty="0">
                <a:solidFill>
                  <a:schemeClr val="tx1"/>
                </a:solidFill>
                <a:effectLst/>
                <a:latin typeface="+mn-lt"/>
                <a:ea typeface="+mn-ea"/>
                <a:cs typeface="+mn-cs"/>
              </a:rPr>
              <a:t> noted on the page</a:t>
            </a: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Over to the right you'll see a section titled </a:t>
            </a:r>
            <a:r>
              <a:rPr lang="en-US" sz="1200" b="1" kern="1200" dirty="0">
                <a:solidFill>
                  <a:schemeClr val="tx1"/>
                </a:solidFill>
                <a:effectLst/>
                <a:latin typeface="+mn-lt"/>
                <a:ea typeface="+mn-ea"/>
                <a:cs typeface="+mn-cs"/>
              </a:rPr>
              <a:t>Related Health Topics</a:t>
            </a:r>
            <a:r>
              <a:rPr lang="en-US" sz="1200" kern="1200" dirty="0">
                <a:solidFill>
                  <a:schemeClr val="tx1"/>
                </a:solidFill>
                <a:effectLst/>
                <a:latin typeface="+mn-lt"/>
                <a:ea typeface="+mn-ea"/>
                <a:cs typeface="+mn-cs"/>
              </a:rPr>
              <a:t>.</a:t>
            </a:r>
            <a:r>
              <a:rPr lang="en-US" sz="1200" kern="1200" baseline="0" dirty="0">
                <a:solidFill>
                  <a:schemeClr val="tx1"/>
                </a:solidFill>
                <a:effectLst/>
                <a:latin typeface="+mn-lt"/>
                <a:ea typeface="+mn-ea"/>
                <a:cs typeface="+mn-cs"/>
              </a:rPr>
              <a:t> For example, Bullying and Cyberbullying, and Child Behavior Disorders are </a:t>
            </a:r>
            <a:r>
              <a:rPr lang="en-US" sz="1200" b="1" kern="1200" baseline="0" dirty="0">
                <a:solidFill>
                  <a:schemeClr val="tx1"/>
                </a:solidFill>
                <a:effectLst/>
                <a:latin typeface="+mn-lt"/>
                <a:ea typeface="+mn-ea"/>
                <a:cs typeface="+mn-cs"/>
              </a:rPr>
              <a:t>Related Topics</a:t>
            </a:r>
            <a:r>
              <a:rPr lang="en-US" sz="1200" kern="1200" baseline="0" dirty="0">
                <a:solidFill>
                  <a:schemeClr val="tx1"/>
                </a:solidFill>
                <a:effectLst/>
                <a:latin typeface="+mn-lt"/>
                <a:ea typeface="+mn-ea"/>
                <a:cs typeface="+mn-cs"/>
              </a:rPr>
              <a:t> to Child Mental Health. An</a:t>
            </a:r>
            <a:r>
              <a:rPr lang="en-US" sz="1200" kern="1200" dirty="0">
                <a:solidFill>
                  <a:schemeClr val="tx1"/>
                </a:solidFill>
                <a:effectLst/>
                <a:latin typeface="+mn-lt"/>
                <a:ea typeface="+mn-ea"/>
                <a:cs typeface="+mn-cs"/>
              </a:rPr>
              <a:t>d those might provide additional information for the user or yourself. If you continue to scroll down, you'll see that there are links to journal article citations in PubMed, where medical literature can be found.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kern="1200" dirty="0">
                <a:solidFill>
                  <a:schemeClr val="tx1"/>
                </a:solidFill>
                <a:effectLst/>
                <a:latin typeface="+mn-lt"/>
                <a:ea typeface="+mn-ea"/>
                <a:cs typeface="+mn-cs"/>
              </a:rPr>
              <a:t>Additionally, you can find an expert, age-appropriate information for children, and patient handouts. Some of the handouts are in languages other than English.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7D3C3A5F-6E91-462D-A35F-97474E3B90A4}" type="slidenum">
              <a:rPr lang="en-US" smtClean="0"/>
              <a:t>13</a:t>
            </a:fld>
            <a:endParaRPr lang="en-US"/>
          </a:p>
        </p:txBody>
      </p:sp>
    </p:spTree>
    <p:extLst>
      <p:ext uri="{BB962C8B-B14F-4D97-AF65-F5344CB8AC3E}">
        <p14:creationId xmlns:p14="http://schemas.microsoft.com/office/powerpoint/2010/main" val="40487076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Returning to the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MedlinePlus homepage, on this screen capture you'll see a link for </a:t>
            </a:r>
            <a:r>
              <a:rPr lang="en-US" sz="1200" b="1" kern="1200" dirty="0">
                <a:solidFill>
                  <a:schemeClr val="tx1"/>
                </a:solidFill>
                <a:effectLst/>
                <a:latin typeface="+mn-lt"/>
                <a:ea typeface="+mn-ea"/>
                <a:cs typeface="+mn-cs"/>
              </a:rPr>
              <a:t>Health Information in Multiple Languages towards the bottom of the page.</a:t>
            </a:r>
            <a:r>
              <a:rPr lang="en-US" sz="1200" b="0" kern="1200" dirty="0">
                <a:solidFill>
                  <a:schemeClr val="tx1"/>
                </a:solidFill>
                <a:effectLst/>
                <a:latin typeface="+mn-lt"/>
                <a:ea typeface="+mn-ea"/>
                <a:cs typeface="+mn-cs"/>
              </a:rPr>
              <a:t> You can browse health information in various</a:t>
            </a:r>
            <a:r>
              <a:rPr lang="en-US" sz="1200" b="0" kern="1200" baseline="0" dirty="0">
                <a:solidFill>
                  <a:schemeClr val="tx1"/>
                </a:solidFill>
                <a:effectLst/>
                <a:latin typeface="+mn-lt"/>
                <a:ea typeface="+mn-ea"/>
                <a:cs typeface="+mn-cs"/>
              </a:rPr>
              <a:t> languages, or by health topic. </a:t>
            </a:r>
          </a:p>
          <a:p>
            <a:endParaRPr lang="en-US" sz="1200" b="0" kern="1200" baseline="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 this next screen</a:t>
            </a:r>
            <a:r>
              <a:rPr lang="en-US" sz="1200" kern="1200" baseline="0" dirty="0">
                <a:solidFill>
                  <a:schemeClr val="tx1"/>
                </a:solidFill>
                <a:effectLst/>
                <a:latin typeface="+mn-lt"/>
                <a:ea typeface="+mn-ea"/>
                <a:cs typeface="+mn-cs"/>
              </a:rPr>
              <a:t> capture, </a:t>
            </a:r>
            <a:r>
              <a:rPr lang="en-US" sz="1200" kern="1200" dirty="0">
                <a:solidFill>
                  <a:schemeClr val="tx1"/>
                </a:solidFill>
                <a:effectLst/>
                <a:latin typeface="+mn-lt"/>
                <a:ea typeface="+mn-ea"/>
                <a:cs typeface="+mn-cs"/>
              </a:rPr>
              <a:t>you'll see that there is a list of multiple languages for handouts related to Depression.</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an example of a handout on Feeling Sad in Arabic. Notice that this handout also has information in English, which is helpful if a patron takes it to their doctor, so that the doctor can know what is being included in that information as well. All topics in a language other than English will also have a version in English.</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I’ll make a plug for the recording of an NNLM class called Providing Multilingual Health Information. It’s available on the NNLM YouTube channel. We just taught the class a few days ago.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u="sng" kern="1200" dirty="0">
                <a:solidFill>
                  <a:schemeClr val="tx1"/>
                </a:solidFill>
                <a:effectLst/>
                <a:latin typeface="+mn-lt"/>
                <a:ea typeface="+mn-ea"/>
                <a:cs typeface="+mn-cs"/>
                <a:hlinkClick r:id="rId3"/>
              </a:rPr>
              <a:t>[https://www.youtube.com/watch?v=llX2QdxXIcw</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14</a:t>
            </a:fld>
            <a:endParaRPr lang="en-US"/>
          </a:p>
        </p:txBody>
      </p:sp>
    </p:spTree>
    <p:extLst>
      <p:ext uri="{BB962C8B-B14F-4D97-AF65-F5344CB8AC3E}">
        <p14:creationId xmlns:p14="http://schemas.microsoft.com/office/powerpoint/2010/main" val="10266198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From</a:t>
            </a:r>
            <a:r>
              <a:rPr lang="en-US" sz="1200" kern="1200" baseline="0" dirty="0">
                <a:solidFill>
                  <a:schemeClr val="tx1"/>
                </a:solidFill>
                <a:effectLst/>
                <a:latin typeface="+mn-lt"/>
                <a:ea typeface="+mn-ea"/>
                <a:cs typeface="+mn-cs"/>
              </a:rPr>
              <a:t> the </a:t>
            </a:r>
            <a:r>
              <a:rPr lang="en-US" sz="1200" b="1" kern="1200" baseline="0" dirty="0">
                <a:solidFill>
                  <a:schemeClr val="tx1"/>
                </a:solidFill>
                <a:effectLst/>
                <a:latin typeface="+mn-lt"/>
                <a:ea typeface="+mn-ea"/>
                <a:cs typeface="+mn-cs"/>
              </a:rPr>
              <a:t>Site Map link in the upper right corner</a:t>
            </a:r>
            <a:r>
              <a:rPr lang="en-US" sz="120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MedlinePlus provides links to directories to help you find libraries, health professionals, services and facilities. NLM does not endorse or recommend the organizations that produce these directories, nor the individuals or organizations that are included in the directories.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Also</a:t>
            </a:r>
            <a:r>
              <a:rPr lang="en-US" sz="1200" b="0" i="0" kern="1200" baseline="0" dirty="0">
                <a:solidFill>
                  <a:schemeClr val="tx1"/>
                </a:solidFill>
                <a:effectLst/>
                <a:latin typeface="+mn-lt"/>
                <a:ea typeface="+mn-ea"/>
                <a:cs typeface="+mn-cs"/>
              </a:rPr>
              <a:t> from the Site Map, you can view the</a:t>
            </a:r>
            <a:r>
              <a:rPr lang="en-US" sz="1200" b="0" i="0" kern="1200" dirty="0">
                <a:solidFill>
                  <a:schemeClr val="tx1"/>
                </a:solidFill>
                <a:effectLst/>
                <a:latin typeface="+mn-lt"/>
                <a:ea typeface="+mn-ea"/>
                <a:cs typeface="+mn-cs"/>
              </a:rPr>
              <a:t> list of organizations and agencies whose materials appear on MedlinePlus </a:t>
            </a:r>
            <a:r>
              <a:rPr lang="en-US" sz="1200" b="0" i="0" u="none" strike="noStrike" kern="1200" dirty="0">
                <a:solidFill>
                  <a:schemeClr val="tx1"/>
                </a:solidFill>
                <a:effectLst/>
                <a:latin typeface="+mn-lt"/>
                <a:ea typeface="+mn-ea"/>
                <a:cs typeface="+mn-cs"/>
                <a:hlinkClick r:id="rId3"/>
              </a:rPr>
              <a:t>health topic pages</a:t>
            </a:r>
            <a:r>
              <a:rPr lang="en-US" sz="1200" b="0" i="0" kern="1200" dirty="0">
                <a:solidFill>
                  <a:schemeClr val="tx1"/>
                </a:solidFill>
                <a:effectLst/>
                <a:latin typeface="+mn-lt"/>
                <a:ea typeface="+mn-ea"/>
                <a:cs typeface="+mn-cs"/>
              </a:rPr>
              <a:t>. These organizations include NIH Institutes, Centers and Offices; other U.S. federal government agencies; and selected non-government organizations.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Please don't limit yourselves to what is listed here. Your State Health Departments will also have information on local services that may not be included in these lists; this is just a place to start. </a:t>
            </a:r>
            <a:endParaRPr lang="en-US" dirty="0"/>
          </a:p>
        </p:txBody>
      </p:sp>
      <p:sp>
        <p:nvSpPr>
          <p:cNvPr id="4" name="Slide Number Placeholder 3"/>
          <p:cNvSpPr>
            <a:spLocks noGrp="1"/>
          </p:cNvSpPr>
          <p:nvPr>
            <p:ph type="sldNum" sz="quarter" idx="10"/>
          </p:nvPr>
        </p:nvSpPr>
        <p:spPr/>
        <p:txBody>
          <a:bodyPr/>
          <a:lstStyle/>
          <a:p>
            <a:fld id="{7D3C3A5F-6E91-462D-A35F-97474E3B90A4}" type="slidenum">
              <a:rPr lang="en-US" smtClean="0"/>
              <a:t>15</a:t>
            </a:fld>
            <a:endParaRPr lang="en-US"/>
          </a:p>
        </p:txBody>
      </p:sp>
    </p:spTree>
    <p:extLst>
      <p:ext uri="{BB962C8B-B14F-4D97-AF65-F5344CB8AC3E}">
        <p14:creationId xmlns:p14="http://schemas.microsoft.com/office/powerpoint/2010/main" val="6804508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Medication may be prescribed as part of treatment for someone</a:t>
            </a:r>
            <a:r>
              <a:rPr lang="en-US" sz="1200" kern="1200" baseline="0" dirty="0">
                <a:solidFill>
                  <a:schemeClr val="tx1"/>
                </a:solidFill>
                <a:effectLst/>
                <a:latin typeface="+mn-lt"/>
                <a:ea typeface="+mn-ea"/>
                <a:cs typeface="+mn-cs"/>
              </a:rPr>
              <a:t> with mental ill health</a:t>
            </a:r>
            <a:r>
              <a:rPr lang="en-US" sz="1200" kern="1200" dirty="0">
                <a:solidFill>
                  <a:schemeClr val="tx1"/>
                </a:solidFill>
                <a:effectLst/>
                <a:latin typeface="+mn-lt"/>
                <a:ea typeface="+mn-ea"/>
                <a:cs typeface="+mn-cs"/>
              </a:rPr>
              <a:t>. If that is the case, MedlinePlus also has information on Drugs. MedlinePlus uses information provided by the American Society of Health System Pharmacists. </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Information about Herbs and Supplements is also available from MedlinePlus. You may receive questions about complementary or non-prescription drugs. This is a reliable resource to use for that information as well. MedlinePlus pulls from a variety of authoritative</a:t>
            </a:r>
            <a:r>
              <a:rPr lang="en-US" sz="1200" kern="1200" baseline="0" dirty="0">
                <a:solidFill>
                  <a:schemeClr val="tx1"/>
                </a:solidFill>
                <a:effectLst/>
                <a:latin typeface="+mn-lt"/>
                <a:ea typeface="+mn-ea"/>
                <a:cs typeface="+mn-cs"/>
              </a:rPr>
              <a:t> resources like the Natural Medicines Comprehensive Database, the NIH Office of Dietary Supplements, and the National Center for Complementary and Integrative Health. </a:t>
            </a:r>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16</a:t>
            </a:fld>
            <a:endParaRPr lang="en-US"/>
          </a:p>
        </p:txBody>
      </p:sp>
    </p:spTree>
    <p:extLst>
      <p:ext uri="{BB962C8B-B14F-4D97-AF65-F5344CB8AC3E}">
        <p14:creationId xmlns:p14="http://schemas.microsoft.com/office/powerpoint/2010/main" val="15423972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This screen</a:t>
            </a:r>
            <a:r>
              <a:rPr lang="en-US" sz="1200" kern="1200" baseline="0" dirty="0">
                <a:solidFill>
                  <a:schemeClr val="tx1"/>
                </a:solidFill>
                <a:effectLst/>
                <a:latin typeface="+mn-lt"/>
                <a:ea typeface="+mn-ea"/>
                <a:cs typeface="+mn-cs"/>
              </a:rPr>
              <a:t> capture</a:t>
            </a:r>
            <a:r>
              <a:rPr lang="en-US" sz="1200" kern="1200" dirty="0">
                <a:solidFill>
                  <a:schemeClr val="tx1"/>
                </a:solidFill>
                <a:effectLst/>
                <a:latin typeface="+mn-lt"/>
                <a:ea typeface="+mn-ea"/>
                <a:cs typeface="+mn-cs"/>
              </a:rPr>
              <a:t> is an example of an information page for the antidepressant, Escitalopram. </a:t>
            </a:r>
            <a:r>
              <a:rPr lang="en-US" sz="1200" b="1" i="0" kern="1200" dirty="0">
                <a:solidFill>
                  <a:schemeClr val="tx1"/>
                </a:solidFill>
                <a:effectLst/>
                <a:latin typeface="+mn-lt"/>
                <a:ea typeface="+mn-ea"/>
                <a:cs typeface="+mn-cs"/>
              </a:rPr>
              <a:t>Pronounced as (es </a:t>
            </a:r>
            <a:r>
              <a:rPr lang="en-US" sz="1200" b="1" i="0" kern="1200" dirty="0" err="1">
                <a:solidFill>
                  <a:schemeClr val="tx1"/>
                </a:solidFill>
                <a:effectLst/>
                <a:latin typeface="+mn-lt"/>
                <a:ea typeface="+mn-ea"/>
                <a:cs typeface="+mn-cs"/>
              </a:rPr>
              <a:t>sye</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a:t>
            </a:r>
            <a:r>
              <a:rPr lang="en-US" sz="1200" b="1" i="0" kern="1200" dirty="0">
                <a:solidFill>
                  <a:schemeClr val="tx1"/>
                </a:solidFill>
                <a:effectLst/>
                <a:latin typeface="+mn-lt"/>
                <a:ea typeface="+mn-ea"/>
                <a:cs typeface="+mn-cs"/>
              </a:rPr>
              <a:t>' oh pram). eh su</a:t>
            </a:r>
            <a:r>
              <a:rPr lang="en-US" sz="1200" b="1" i="0" kern="1200" baseline="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ohpram</a:t>
            </a: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You can click on any of the links to find that section on the page.</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17</a:t>
            </a:fld>
            <a:endParaRPr lang="en-US"/>
          </a:p>
        </p:txBody>
      </p:sp>
    </p:spTree>
    <p:extLst>
      <p:ext uri="{BB962C8B-B14F-4D97-AF65-F5344CB8AC3E}">
        <p14:creationId xmlns:p14="http://schemas.microsoft.com/office/powerpoint/2010/main" val="166757287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a:solidFill>
                  <a:schemeClr val="tx1"/>
                </a:solidFill>
                <a:effectLst/>
                <a:latin typeface="+mn-lt"/>
                <a:ea typeface="+mn-ea"/>
                <a:cs typeface="+mn-cs"/>
              </a:rPr>
              <a:t>Take note if you see a box in </a:t>
            </a:r>
            <a:r>
              <a:rPr lang="en-US" sz="1200" kern="1200" dirty="0">
                <a:solidFill>
                  <a:schemeClr val="tx1"/>
                </a:solidFill>
                <a:effectLst/>
                <a:latin typeface="+mn-lt"/>
                <a:ea typeface="+mn-ea"/>
                <a:cs typeface="+mn-cs"/>
              </a:rPr>
              <a:t>red highlighting</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t provides</a:t>
            </a:r>
            <a:r>
              <a:rPr lang="en-US" sz="1200" kern="1200" baseline="0" dirty="0">
                <a:solidFill>
                  <a:schemeClr val="tx1"/>
                </a:solidFill>
                <a:effectLst/>
                <a:latin typeface="+mn-lt"/>
                <a:ea typeface="+mn-ea"/>
                <a:cs typeface="+mn-cs"/>
              </a:rPr>
              <a:t> i</a:t>
            </a:r>
            <a:r>
              <a:rPr lang="en-US" sz="1200" kern="1200" dirty="0">
                <a:solidFill>
                  <a:schemeClr val="tx1"/>
                </a:solidFill>
                <a:effectLst/>
                <a:latin typeface="+mn-lt"/>
                <a:ea typeface="+mn-ea"/>
                <a:cs typeface="+mn-cs"/>
              </a:rPr>
              <a:t>mportant warning information from the Food and Drug Administration about the specific drug you’re researching.</a:t>
            </a:r>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18</a:t>
            </a:fld>
            <a:endParaRPr lang="en-US"/>
          </a:p>
        </p:txBody>
      </p:sp>
    </p:spTree>
    <p:extLst>
      <p:ext uri="{BB962C8B-B14F-4D97-AF65-F5344CB8AC3E}">
        <p14:creationId xmlns:p14="http://schemas.microsoft.com/office/powerpoint/2010/main" val="17792418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information about medications, I suggest starting with MedlinePlus, but if MedlinePlus doesn't provide what you’re looking for, there are several sources you can turn to. One is </a:t>
            </a:r>
            <a:r>
              <a:rPr lang="en-US" sz="1200" kern="1200" dirty="0" err="1">
                <a:solidFill>
                  <a:schemeClr val="tx1"/>
                </a:solidFill>
                <a:effectLst/>
                <a:latin typeface="+mn-lt"/>
                <a:ea typeface="+mn-ea"/>
                <a:cs typeface="+mn-cs"/>
              </a:rPr>
              <a:t>DailyMed</a:t>
            </a:r>
            <a:r>
              <a:rPr lang="en-US" sz="1200" kern="1200" dirty="0">
                <a:solidFill>
                  <a:schemeClr val="tx1"/>
                </a:solidFill>
                <a:effectLst/>
                <a:latin typeface="+mn-lt"/>
                <a:ea typeface="+mn-ea"/>
                <a:cs typeface="+mn-cs"/>
              </a:rPr>
              <a:t>.</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err="1">
                <a:solidFill>
                  <a:schemeClr val="tx1"/>
                </a:solidFill>
                <a:effectLst/>
                <a:latin typeface="+mn-lt"/>
                <a:ea typeface="+mn-ea"/>
                <a:cs typeface="+mn-cs"/>
              </a:rPr>
              <a:t>DailyMed</a:t>
            </a:r>
            <a:r>
              <a:rPr lang="en-US" sz="1200" kern="1200" dirty="0">
                <a:solidFill>
                  <a:schemeClr val="tx1"/>
                </a:solidFill>
                <a:effectLst/>
                <a:latin typeface="+mn-lt"/>
                <a:ea typeface="+mn-ea"/>
                <a:cs typeface="+mn-cs"/>
              </a:rPr>
              <a:t> is a joint effort between the National Library of Medicine and the Food and Drug Administration. Currently</a:t>
            </a:r>
            <a:r>
              <a:rPr lang="en-US" sz="1200" kern="1200" baseline="0" dirty="0">
                <a:solidFill>
                  <a:schemeClr val="tx1"/>
                </a:solidFill>
                <a:effectLst/>
                <a:latin typeface="+mn-lt"/>
                <a:ea typeface="+mn-ea"/>
                <a:cs typeface="+mn-cs"/>
              </a:rPr>
              <a:t> it</a:t>
            </a:r>
            <a:r>
              <a:rPr lang="en-US" sz="1200" kern="1200" dirty="0">
                <a:solidFill>
                  <a:schemeClr val="tx1"/>
                </a:solidFill>
                <a:effectLst/>
                <a:latin typeface="+mn-lt"/>
                <a:ea typeface="+mn-ea"/>
                <a:cs typeface="+mn-cs"/>
              </a:rPr>
              <a:t> contains over 150,000 labels submitted to the Food and Drug Administration (FDA) by drug manufacturing companies. You can find the packaging</a:t>
            </a:r>
            <a:r>
              <a:rPr lang="en-US" sz="1200" kern="1200" baseline="0" dirty="0">
                <a:solidFill>
                  <a:schemeClr val="tx1"/>
                </a:solidFill>
                <a:effectLst/>
                <a:latin typeface="+mn-lt"/>
                <a:ea typeface="+mn-ea"/>
                <a:cs typeface="+mn-cs"/>
              </a:rPr>
              <a:t> and </a:t>
            </a:r>
            <a:r>
              <a:rPr lang="en-US" sz="1200" kern="1200" dirty="0">
                <a:solidFill>
                  <a:schemeClr val="tx1"/>
                </a:solidFill>
                <a:effectLst/>
                <a:latin typeface="+mn-lt"/>
                <a:ea typeface="+mn-ea"/>
                <a:cs typeface="+mn-cs"/>
              </a:rPr>
              <a:t>package inserts that are included with prescriptions.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There’s also a link in the upper-right corner that will take you to recalls </a:t>
            </a:r>
            <a:r>
              <a:rPr lang="en-US" b="0" i="0" dirty="0">
                <a:solidFill>
                  <a:srgbClr val="333333"/>
                </a:solidFill>
                <a:effectLst/>
                <a:latin typeface="Helvetica" panose="020B0604020202020204" pitchFamily="34" charset="0"/>
              </a:rPr>
              <a:t>of FDA-regulated products.</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Note: DailyMed doesn’t contain a complete listing of all FDA-regulated products. You can learn more about what’s is an isn’t included in the database by clicking on About DailyMed below the search box.</a:t>
            </a:r>
          </a:p>
          <a:p>
            <a:r>
              <a:rPr lang="en-US" sz="1200" kern="1200" dirty="0">
                <a:solidFill>
                  <a:schemeClr val="tx1"/>
                </a:solidFill>
                <a:effectLst/>
                <a:latin typeface="+mn-lt"/>
                <a:ea typeface="+mn-ea"/>
                <a:cs typeface="+mn-cs"/>
              </a:rPr>
              <a:t> </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19</a:t>
            </a:fld>
            <a:endParaRPr lang="en-US"/>
          </a:p>
        </p:txBody>
      </p:sp>
    </p:spTree>
    <p:extLst>
      <p:ext uri="{BB962C8B-B14F-4D97-AF65-F5344CB8AC3E}">
        <p14:creationId xmlns:p14="http://schemas.microsoft.com/office/powerpoint/2010/main" val="113132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In today’s session we’re going to cover:</a:t>
            </a:r>
          </a:p>
          <a:p>
            <a:pPr marL="342900" marR="0" lvl="0" indent="-34290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Some Mental health definitions and statistics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Tips for reference interactions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cs typeface="Calibri" panose="020F0502020204030204" pitchFamily="34" charset="0"/>
              </a:rPr>
              <a:t>We’ll highlight some information resources</a:t>
            </a:r>
            <a:endParaRPr lang="en-US" sz="1800" kern="12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n-US" sz="1800" kern="1200" dirty="0">
                <a:effectLst/>
                <a:latin typeface="Calibri" panose="020F0502020204030204" pitchFamily="34" charset="0"/>
                <a:ea typeface="Calibri" panose="020F0502020204030204" pitchFamily="34" charset="0"/>
              </a:rPr>
              <a:t>And we’ll look at some ideas for programs and services around mental health.</a:t>
            </a:r>
            <a:r>
              <a:rPr lang="en-US" dirty="0"/>
              <a:t>	</a:t>
            </a:r>
          </a:p>
          <a:p>
            <a:pPr defTabSz="931774">
              <a:defRPr/>
            </a:pPr>
            <a:endParaRPr lang="en-US" dirty="0"/>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One thing we will not be talking about today is how to deal with someone in your library who is experiencing a mental illness or mental health crisis. We at NNLM recognize that this is an important skill for public-service staff, but feel we are not the people to be handing out advice on that issue. We are generally not mental health experts.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n-US" sz="1800" dirty="0">
                <a:effectLst/>
                <a:latin typeface="Calibri" panose="020F0502020204030204" pitchFamily="34" charset="0"/>
                <a:ea typeface="Calibri" panose="020F0502020204030204" pitchFamily="34" charset="0"/>
                <a:cs typeface="Calibri" panose="020F0502020204030204" pitchFamily="34" charset="0"/>
              </a:rPr>
              <a:t>However, I can share with you a couple of resources for finding professional development opportunities on the topic, such as the Mental Health First Aid site operated by the National Council for Mental Well-Being. That is at mentalhealthfirstaid.org There are also a number of commercial sites that offer training of various types, such as de-escalating conflict with people who are homeless.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defTabSz="931774">
              <a:defRPr/>
            </a:pPr>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2</a:t>
            </a:fld>
            <a:endParaRPr lang="en-US"/>
          </a:p>
        </p:txBody>
      </p:sp>
    </p:spTree>
    <p:extLst>
      <p:ext uri="{BB962C8B-B14F-4D97-AF65-F5344CB8AC3E}">
        <p14:creationId xmlns:p14="http://schemas.microsoft.com/office/powerpoint/2010/main" val="39647924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This screen capture is for the medication we just looked for in MedlinePlus: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Escitalopram. </a:t>
            </a:r>
            <a:r>
              <a:rPr lang="en-US" sz="1200" b="1" i="0" kern="1200" dirty="0">
                <a:solidFill>
                  <a:schemeClr val="tx1"/>
                </a:solidFill>
                <a:effectLst/>
                <a:latin typeface="+mn-lt"/>
                <a:ea typeface="+mn-ea"/>
                <a:cs typeface="+mn-cs"/>
              </a:rPr>
              <a:t>Pronounced as (es </a:t>
            </a:r>
            <a:r>
              <a:rPr lang="en-US" sz="1200" b="1" i="0" kern="1200" dirty="0" err="1">
                <a:solidFill>
                  <a:schemeClr val="tx1"/>
                </a:solidFill>
                <a:effectLst/>
                <a:latin typeface="+mn-lt"/>
                <a:ea typeface="+mn-ea"/>
                <a:cs typeface="+mn-cs"/>
              </a:rPr>
              <a:t>sye</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a:t>
            </a:r>
            <a:r>
              <a:rPr lang="en-US" sz="1200" b="1" i="0" kern="1200" dirty="0">
                <a:solidFill>
                  <a:schemeClr val="tx1"/>
                </a:solidFill>
                <a:effectLst/>
                <a:latin typeface="+mn-lt"/>
                <a:ea typeface="+mn-ea"/>
                <a:cs typeface="+mn-cs"/>
              </a:rPr>
              <a:t>' oh pram). eh su</a:t>
            </a:r>
            <a:r>
              <a:rPr lang="en-US" sz="1200" b="1" i="0" kern="1200" baseline="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tal</a:t>
            </a:r>
            <a:r>
              <a:rPr lang="en-US" sz="1200" b="1" i="0" kern="1200" dirty="0">
                <a:solidFill>
                  <a:schemeClr val="tx1"/>
                </a:solidFill>
                <a:effectLst/>
                <a:latin typeface="+mn-lt"/>
                <a:ea typeface="+mn-ea"/>
                <a:cs typeface="+mn-cs"/>
              </a:rPr>
              <a:t> </a:t>
            </a:r>
            <a:r>
              <a:rPr lang="en-US" sz="1200" b="1" i="0" kern="1200" dirty="0" err="1">
                <a:solidFill>
                  <a:schemeClr val="tx1"/>
                </a:solidFill>
                <a:effectLst/>
                <a:latin typeface="+mn-lt"/>
                <a:ea typeface="+mn-ea"/>
                <a:cs typeface="+mn-cs"/>
              </a:rPr>
              <a:t>ohpram</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Notice the Label RSS link in the upper right corner. You can subscribe to the RSS feed for a specific label and be notified of changes and news.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of course, you may have other drug resources available in your library collections. Just be sure that they are as current as possible, because medication information can change.</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20</a:t>
            </a:fld>
            <a:endParaRPr lang="en-US"/>
          </a:p>
        </p:txBody>
      </p:sp>
    </p:spTree>
    <p:extLst>
      <p:ext uri="{BB962C8B-B14F-4D97-AF65-F5344CB8AC3E}">
        <p14:creationId xmlns:p14="http://schemas.microsoft.com/office/powerpoint/2010/main" val="34274604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those looking for alternative or complementary treatments, they can visit the National Center for Complementary and Integrative Health (NCCIH) for authoritative information. I</a:t>
            </a:r>
            <a:r>
              <a:rPr lang="en-US" sz="1200" kern="1200" baseline="0" dirty="0">
                <a:solidFill>
                  <a:schemeClr val="tx1"/>
                </a:solidFill>
                <a:effectLst/>
                <a:latin typeface="+mn-lt"/>
                <a:ea typeface="+mn-ea"/>
                <a:cs typeface="+mn-cs"/>
              </a:rPr>
              <a:t> just mentioned that this resource is cited in MedlinePlus.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NCCIH is one of the 27 institutes of the National Institutes of Health. They conduct and support research and provide information about complementary health products and practices.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an entry on Depression. On the</a:t>
            </a:r>
            <a:r>
              <a:rPr lang="en-US" sz="1200" kern="1200" baseline="0" dirty="0">
                <a:solidFill>
                  <a:schemeClr val="tx1"/>
                </a:solidFill>
                <a:effectLst/>
                <a:latin typeface="+mn-lt"/>
                <a:ea typeface="+mn-ea"/>
                <a:cs typeface="+mn-cs"/>
              </a:rPr>
              <a:t> right-hand side there are links to research on the efficacy of other modalities of treatment.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21</a:t>
            </a:fld>
            <a:endParaRPr lang="en-US"/>
          </a:p>
        </p:txBody>
      </p:sp>
    </p:spTree>
    <p:extLst>
      <p:ext uri="{BB962C8B-B14F-4D97-AF65-F5344CB8AC3E}">
        <p14:creationId xmlns:p14="http://schemas.microsoft.com/office/powerpoint/2010/main" val="3859708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For those looking for alternative or complementary treatments, they can visit the National Center for Complementary and Integrative Health (NCCIH) for authoritative information. I</a:t>
            </a:r>
            <a:r>
              <a:rPr lang="en-US" sz="1200" kern="1200" baseline="0" dirty="0">
                <a:solidFill>
                  <a:schemeClr val="tx1"/>
                </a:solidFill>
                <a:effectLst/>
                <a:latin typeface="+mn-lt"/>
                <a:ea typeface="+mn-ea"/>
                <a:cs typeface="+mn-cs"/>
              </a:rPr>
              <a:t> just mentioned that this resource is cited in MedlinePlus.</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NCCIH is one of the 27 institutes of the National Institutes of Health. They conduct and support research and provide information about complementary health products and practices.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Here’s an entry on Depression. On the</a:t>
            </a:r>
            <a:r>
              <a:rPr lang="en-US" sz="1200" kern="1200" baseline="0" dirty="0">
                <a:solidFill>
                  <a:schemeClr val="tx1"/>
                </a:solidFill>
                <a:effectLst/>
                <a:latin typeface="+mn-lt"/>
                <a:ea typeface="+mn-ea"/>
                <a:cs typeface="+mn-cs"/>
              </a:rPr>
              <a:t> right-hand side there are links to research on the efficacy of other modalities of treatment.</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22</a:t>
            </a:fld>
            <a:endParaRPr lang="en-US"/>
          </a:p>
        </p:txBody>
      </p:sp>
    </p:spTree>
    <p:extLst>
      <p:ext uri="{BB962C8B-B14F-4D97-AF65-F5344CB8AC3E}">
        <p14:creationId xmlns:p14="http://schemas.microsoft.com/office/powerpoint/2010/main" val="13590038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National Institute of Mental Health (NIMH) provides information on specific conditions and treatments along with free materials that you can download or order for your library or for your personal use.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Keep in mind that other institutes and centers may</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also have information, such as the National Institute on Aging or the National Institute on Minority Health which may have mental health information that’s more specific to those populations.</a:t>
            </a:r>
            <a:endParaRPr lang="en-US" dirty="0"/>
          </a:p>
        </p:txBody>
      </p:sp>
      <p:sp>
        <p:nvSpPr>
          <p:cNvPr id="4" name="Slide Number Placeholder 3"/>
          <p:cNvSpPr>
            <a:spLocks noGrp="1"/>
          </p:cNvSpPr>
          <p:nvPr>
            <p:ph type="sldNum" sz="quarter" idx="5"/>
          </p:nvPr>
        </p:nvSpPr>
        <p:spPr/>
        <p:txBody>
          <a:bodyPr/>
          <a:lstStyle/>
          <a:p>
            <a:fld id="{20A39C0A-C793-4372-962D-3E4173FA06F6}" type="slidenum">
              <a:rPr lang="en-US" smtClean="0"/>
              <a:t>23</a:t>
            </a:fld>
            <a:endParaRPr lang="en-US"/>
          </a:p>
        </p:txBody>
      </p:sp>
    </p:spTree>
    <p:extLst>
      <p:ext uri="{BB962C8B-B14F-4D97-AF65-F5344CB8AC3E}">
        <p14:creationId xmlns:p14="http://schemas.microsoft.com/office/powerpoint/2010/main" val="2053646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SAMHSA is the Substance Abuse and Mental Health Services Administration, part of the U.S. Department of Health and Human Services. Its website includes information for the public and for professionals. Topics include school and campus health, seeking help after traumatic events such as natural disasters</a:t>
            </a:r>
            <a:r>
              <a:rPr lang="en-US" sz="1200" kern="1200" baseline="0" dirty="0">
                <a:solidFill>
                  <a:schemeClr val="tx1"/>
                </a:solidFill>
                <a:effectLst/>
                <a:latin typeface="+mn-lt"/>
                <a:ea typeface="+mn-ea"/>
                <a:cs typeface="+mn-cs"/>
              </a:rPr>
              <a:t>, or shootings</a:t>
            </a:r>
            <a:r>
              <a:rPr lang="en-US" sz="1200" kern="1200" dirty="0">
                <a:solidFill>
                  <a:schemeClr val="tx1"/>
                </a:solidFill>
                <a:effectLst/>
                <a:latin typeface="+mn-lt"/>
                <a:ea typeface="+mn-ea"/>
                <a:cs typeface="+mn-cs"/>
              </a:rPr>
              <a:t>, and of course coping with COVID-19.</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SAMHSA is a good resource if you're planning a program or service, but for some this resource may seem very overwhelming. You might want to take some time to explore the website and select specific links that you think your patrons would find most useful.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They also have publications that are free to download or order. You might consider having some copies available at your circulation desk, creating a </a:t>
            </a:r>
            <a:r>
              <a:rPr lang="en-US" sz="1200" kern="1200" dirty="0" err="1">
                <a:solidFill>
                  <a:schemeClr val="tx1"/>
                </a:solidFill>
                <a:effectLst/>
                <a:latin typeface="+mn-lt"/>
                <a:ea typeface="+mn-ea"/>
                <a:cs typeface="+mn-cs"/>
              </a:rPr>
              <a:t>LibGuide</a:t>
            </a:r>
            <a:r>
              <a:rPr lang="en-US" sz="1200" kern="1200" dirty="0">
                <a:solidFill>
                  <a:schemeClr val="tx1"/>
                </a:solidFill>
                <a:effectLst/>
                <a:latin typeface="+mn-lt"/>
                <a:ea typeface="+mn-ea"/>
                <a:cs typeface="+mn-cs"/>
              </a:rPr>
              <a:t>, or distributing these resources at a library program or in your brochure area. Some information is also available in Spanish.</a:t>
            </a:r>
            <a:endParaRPr lang="en-US" dirty="0"/>
          </a:p>
        </p:txBody>
      </p:sp>
      <p:sp>
        <p:nvSpPr>
          <p:cNvPr id="4" name="Slide Number Placeholder 3"/>
          <p:cNvSpPr>
            <a:spLocks noGrp="1"/>
          </p:cNvSpPr>
          <p:nvPr>
            <p:ph type="sldNum" sz="quarter" idx="5"/>
          </p:nvPr>
        </p:nvSpPr>
        <p:spPr/>
        <p:txBody>
          <a:bodyPr/>
          <a:lstStyle/>
          <a:p>
            <a:fld id="{55BA1159-79E7-4E1D-9F34-AA83516A58F9}" type="slidenum">
              <a:rPr lang="en-US" smtClean="0"/>
              <a:t>24</a:t>
            </a:fld>
            <a:endParaRPr lang="en-US"/>
          </a:p>
        </p:txBody>
      </p:sp>
    </p:spTree>
    <p:extLst>
      <p:ext uri="{BB962C8B-B14F-4D97-AF65-F5344CB8AC3E}">
        <p14:creationId xmlns:p14="http://schemas.microsoft.com/office/powerpoint/2010/main" val="17067376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I’m sure many of us are more aware now of what the Centers for Disease Control </a:t>
            </a:r>
            <a:r>
              <a:rPr lang="en-US" sz="1200" kern="1200">
                <a:solidFill>
                  <a:schemeClr val="tx1"/>
                </a:solidFill>
                <a:effectLst/>
                <a:latin typeface="+mn-lt"/>
                <a:ea typeface="+mn-ea"/>
                <a:cs typeface="+mn-cs"/>
              </a:rPr>
              <a:t>and Prevention </a:t>
            </a:r>
            <a:r>
              <a:rPr lang="en-US" sz="1200" kern="1200" dirty="0">
                <a:solidFill>
                  <a:schemeClr val="tx1"/>
                </a:solidFill>
                <a:effectLst/>
                <a:latin typeface="+mn-lt"/>
                <a:ea typeface="+mn-ea"/>
                <a:cs typeface="+mn-cs"/>
              </a:rPr>
              <a:t>does since the start</a:t>
            </a:r>
            <a:r>
              <a:rPr lang="en-US" sz="1200" kern="1200" baseline="0" dirty="0">
                <a:solidFill>
                  <a:schemeClr val="tx1"/>
                </a:solidFill>
                <a:effectLst/>
                <a:latin typeface="+mn-lt"/>
                <a:ea typeface="+mn-ea"/>
                <a:cs typeface="+mn-cs"/>
              </a:rPr>
              <a:t> of the pandemic</a:t>
            </a:r>
            <a:r>
              <a:rPr lang="en-US" sz="1200" kern="1200" dirty="0">
                <a:solidFill>
                  <a:schemeClr val="tx1"/>
                </a:solidFill>
                <a:effectLst/>
                <a:latin typeface="+mn-lt"/>
                <a:ea typeface="+mn-ea"/>
                <a:cs typeface="+mn-cs"/>
              </a:rPr>
              <a:t>, but what you may not know is that the CDC also provides information on mental health both for professionals and the public.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Their</a:t>
            </a:r>
            <a:r>
              <a:rPr lang="en-US" sz="1200" kern="1200" baseline="0" dirty="0">
                <a:solidFill>
                  <a:schemeClr val="tx1"/>
                </a:solidFill>
                <a:effectLst/>
                <a:latin typeface="+mn-lt"/>
                <a:ea typeface="+mn-ea"/>
                <a:cs typeface="+mn-cs"/>
              </a:rPr>
              <a:t> website has information</a:t>
            </a:r>
            <a:r>
              <a:rPr lang="en-US" sz="1200" kern="1200" dirty="0">
                <a:solidFill>
                  <a:schemeClr val="tx1"/>
                </a:solidFill>
                <a:effectLst/>
                <a:latin typeface="+mn-lt"/>
                <a:ea typeface="+mn-ea"/>
                <a:cs typeface="+mn-cs"/>
              </a:rPr>
              <a:t> on mental health including tools and resources, quizzes, and data.</a:t>
            </a:r>
            <a:r>
              <a:rPr lang="en-US" sz="1200" kern="1200" baseline="0" dirty="0">
                <a:solidFill>
                  <a:schemeClr val="tx1"/>
                </a:solidFill>
                <a:effectLst/>
                <a:latin typeface="+mn-lt"/>
                <a:ea typeface="+mn-ea"/>
                <a:cs typeface="+mn-cs"/>
              </a:rPr>
              <a:t> The CDC Mental Health resources</a:t>
            </a:r>
            <a:r>
              <a:rPr lang="en-US" sz="1200" kern="1200" dirty="0">
                <a:solidFill>
                  <a:schemeClr val="tx1"/>
                </a:solidFill>
                <a:effectLst/>
                <a:latin typeface="+mn-lt"/>
                <a:ea typeface="+mn-ea"/>
                <a:cs typeface="+mn-cs"/>
              </a:rPr>
              <a:t> can be good to educate yourself or to gather information for a program or service, but members of your community may also find it helpful as well.</a:t>
            </a:r>
            <a:endParaRPr lang="en-US" dirty="0"/>
          </a:p>
        </p:txBody>
      </p:sp>
      <p:sp>
        <p:nvSpPr>
          <p:cNvPr id="4" name="Slide Number Placeholder 3"/>
          <p:cNvSpPr>
            <a:spLocks noGrp="1"/>
          </p:cNvSpPr>
          <p:nvPr>
            <p:ph type="sldNum" sz="quarter" idx="5"/>
          </p:nvPr>
        </p:nvSpPr>
        <p:spPr/>
        <p:txBody>
          <a:bodyPr/>
          <a:lstStyle/>
          <a:p>
            <a:fld id="{55BA1159-79E7-4E1D-9F34-AA83516A58F9}" type="slidenum">
              <a:rPr lang="en-US" smtClean="0"/>
              <a:t>25</a:t>
            </a:fld>
            <a:endParaRPr lang="en-US"/>
          </a:p>
        </p:txBody>
      </p:sp>
    </p:spTree>
    <p:extLst>
      <p:ext uri="{BB962C8B-B14F-4D97-AF65-F5344CB8AC3E}">
        <p14:creationId xmlns:p14="http://schemas.microsoft.com/office/powerpoint/2010/main" val="10675191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Another organization that provides mental health resources is the National Alliance on Mental Illness, </a:t>
            </a:r>
            <a:r>
              <a:rPr lang="en-US" sz="1200" kern="1200" baseline="0" dirty="0">
                <a:solidFill>
                  <a:schemeClr val="tx1"/>
                </a:solidFill>
                <a:effectLst/>
                <a:latin typeface="+mn-lt"/>
                <a:ea typeface="+mn-ea"/>
                <a:cs typeface="+mn-cs"/>
              </a:rPr>
              <a:t> or </a:t>
            </a:r>
            <a:r>
              <a:rPr lang="en-US" sz="1200" kern="1200" dirty="0">
                <a:solidFill>
                  <a:schemeClr val="tx1"/>
                </a:solidFill>
                <a:effectLst/>
                <a:latin typeface="+mn-lt"/>
                <a:ea typeface="+mn-ea"/>
                <a:cs typeface="+mn-cs"/>
              </a:rPr>
              <a:t>NAMI. NAMI has resources for people with mental health conditions including peer-to-peer support groups throughout the United States, as well as mental health education resources and classes. </a:t>
            </a:r>
          </a:p>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26</a:t>
            </a:fld>
            <a:endParaRPr lang="en-US"/>
          </a:p>
        </p:txBody>
      </p:sp>
    </p:spTree>
    <p:extLst>
      <p:ext uri="{BB962C8B-B14F-4D97-AF65-F5344CB8AC3E}">
        <p14:creationId xmlns:p14="http://schemas.microsoft.com/office/powerpoint/2010/main" val="1054063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resources I just</a:t>
            </a:r>
            <a:r>
              <a:rPr lang="en-US" sz="1200" kern="1200" baseline="0" dirty="0">
                <a:solidFill>
                  <a:schemeClr val="tx1"/>
                </a:solidFill>
                <a:effectLst/>
                <a:latin typeface="+mn-lt"/>
                <a:ea typeface="+mn-ea"/>
                <a:cs typeface="+mn-cs"/>
              </a:rPr>
              <a:t> highlighted </a:t>
            </a:r>
            <a:r>
              <a:rPr lang="en-US" sz="1200" kern="1200" dirty="0">
                <a:solidFill>
                  <a:schemeClr val="tx1"/>
                </a:solidFill>
                <a:effectLst/>
                <a:latin typeface="+mn-lt"/>
                <a:ea typeface="+mn-ea"/>
                <a:cs typeface="+mn-cs"/>
              </a:rPr>
              <a:t>can be helpful when updating your subject guides or toolkits. These may also be useful when you’re creating services and planning programs. Next, I’ll talk through some ideas for services and programs you can host in your own libraries.</a:t>
            </a:r>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27</a:t>
            </a:fld>
            <a:endParaRPr lang="en-US"/>
          </a:p>
        </p:txBody>
      </p:sp>
    </p:spTree>
    <p:extLst>
      <p:ext uri="{BB962C8B-B14F-4D97-AF65-F5344CB8AC3E}">
        <p14:creationId xmlns:p14="http://schemas.microsoft.com/office/powerpoint/2010/main" val="36018223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Have any of you hosted a National Library of Medicine exhibit such as the Harry Potter or the Yellow Wallpaper exhibition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your library?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 can learn more about the traveling</a:t>
            </a:r>
            <a:r>
              <a:rPr lang="en-US" sz="1200" kern="1200" baseline="0" dirty="0">
                <a:solidFill>
                  <a:schemeClr val="tx1"/>
                </a:solidFill>
                <a:effectLst/>
                <a:latin typeface="+mn-lt"/>
                <a:ea typeface="+mn-ea"/>
                <a:cs typeface="+mn-cs"/>
              </a:rPr>
              <a:t> exhibits and how to request to host one by j</a:t>
            </a:r>
            <a:r>
              <a:rPr lang="en-US" sz="1200" kern="1200" dirty="0">
                <a:solidFill>
                  <a:schemeClr val="tx1"/>
                </a:solidFill>
                <a:effectLst/>
                <a:latin typeface="+mn-lt"/>
                <a:ea typeface="+mn-ea"/>
                <a:cs typeface="+mn-cs"/>
              </a:rPr>
              <a:t>oining the Making Exhibition Connections listserv. The link to that information is on the handout.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One of the newer NLM exhibits is</a:t>
            </a:r>
            <a:r>
              <a:rPr lang="en-US" sz="1200" i="1" kern="1200" dirty="0">
                <a:solidFill>
                  <a:schemeClr val="tx1"/>
                </a:solidFill>
                <a:effectLst/>
                <a:latin typeface="+mn-lt"/>
                <a:ea typeface="+mn-ea"/>
                <a:cs typeface="+mn-cs"/>
              </a:rPr>
              <a:t> Care and Custody: Past Responses to Mental Health</a:t>
            </a:r>
            <a:r>
              <a:rPr lang="en-US" sz="1200" kern="1200" dirty="0">
                <a:solidFill>
                  <a:schemeClr val="tx1"/>
                </a:solidFill>
                <a:effectLst/>
                <a:latin typeface="+mn-lt"/>
                <a:ea typeface="+mn-ea"/>
                <a:cs typeface="+mn-cs"/>
              </a:rPr>
              <a:t>. This traveling exhibition also has an online</a:t>
            </a:r>
            <a:r>
              <a:rPr lang="en-US" sz="1200" kern="1200" baseline="0" dirty="0">
                <a:solidFill>
                  <a:schemeClr val="tx1"/>
                </a:solidFill>
                <a:effectLst/>
                <a:latin typeface="+mn-lt"/>
                <a:ea typeface="+mn-ea"/>
                <a:cs typeface="+mn-cs"/>
              </a:rPr>
              <a:t> exhibit. </a:t>
            </a:r>
            <a:r>
              <a:rPr lang="en-US" sz="1200" kern="1200" dirty="0">
                <a:solidFill>
                  <a:schemeClr val="tx1"/>
                </a:solidFill>
                <a:effectLst/>
                <a:latin typeface="+mn-lt"/>
                <a:ea typeface="+mn-ea"/>
                <a:cs typeface="+mn-cs"/>
              </a:rPr>
              <a:t> It explores the treatment of people with mental health conditions in the past and it examines history to understand how the country has moved away from custodial forms of treatment to more inclusive approaches that have worked to protect the rights of people with mental health conditions. The online exhibit includes an educational component and a digital gallery of selected works from the historical collections at NLM.</a:t>
            </a: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28</a:t>
            </a:fld>
            <a:endParaRPr lang="en-US"/>
          </a:p>
        </p:txBody>
      </p:sp>
    </p:spTree>
    <p:extLst>
      <p:ext uri="{BB962C8B-B14F-4D97-AF65-F5344CB8AC3E}">
        <p14:creationId xmlns:p14="http://schemas.microsoft.com/office/powerpoint/2010/main" val="33660847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Many graphic medicine books address the topic of health, including mental health, creating a unique opportunity for readers to learn about health care experiences. The graphic medicine website, graphicmedicine.org, has a blog and a podcast and lots of great books to feature and perhaps to purchase for your collections.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Graphic Medicine </a:t>
            </a:r>
            <a:r>
              <a:rPr lang="en-US" sz="1200" kern="1200" dirty="0" err="1">
                <a:solidFill>
                  <a:schemeClr val="tx1"/>
                </a:solidFill>
                <a:effectLst/>
                <a:latin typeface="+mn-lt"/>
                <a:ea typeface="+mn-ea"/>
                <a:cs typeface="+mn-cs"/>
              </a:rPr>
              <a:t>ILL-Conceived</a:t>
            </a:r>
            <a:r>
              <a:rPr lang="en-US" sz="1200" kern="1200" dirty="0">
                <a:solidFill>
                  <a:schemeClr val="tx1"/>
                </a:solidFill>
                <a:effectLst/>
                <a:latin typeface="+mn-lt"/>
                <a:ea typeface="+mn-ea"/>
                <a:cs typeface="+mn-cs"/>
              </a:rPr>
              <a:t> and Well-Drawn is an NLM exhibit about the use of comics and graphic novels as a way to communicate about health, including mental health.</a:t>
            </a:r>
            <a:endParaRPr lang="en-US" dirty="0"/>
          </a:p>
        </p:txBody>
      </p:sp>
      <p:sp>
        <p:nvSpPr>
          <p:cNvPr id="4" name="Slide Number Placeholder 3"/>
          <p:cNvSpPr>
            <a:spLocks noGrp="1"/>
          </p:cNvSpPr>
          <p:nvPr>
            <p:ph type="sldNum" sz="quarter" idx="10"/>
          </p:nvPr>
        </p:nvSpPr>
        <p:spPr/>
        <p:txBody>
          <a:bodyPr/>
          <a:lstStyle/>
          <a:p>
            <a:fld id="{F37C1951-B430-4891-8D79-DC3B7319464D}" type="slidenum">
              <a:rPr lang="en-US" smtClean="0"/>
              <a:t>29</a:t>
            </a:fld>
            <a:endParaRPr lang="en-US"/>
          </a:p>
        </p:txBody>
      </p:sp>
    </p:spTree>
    <p:extLst>
      <p:ext uri="{BB962C8B-B14F-4D97-AF65-F5344CB8AC3E}">
        <p14:creationId xmlns:p14="http://schemas.microsoft.com/office/powerpoint/2010/main" val="22621318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health includes our emotional, psychological, and social well-being. It affects how we think, feel, and act as we go through life. It also helps determine how we handle stress, relate to others, and make choices. </a:t>
            </a:r>
          </a:p>
          <a:p>
            <a:endParaRPr lang="en-US" dirty="0"/>
          </a:p>
          <a:p>
            <a:r>
              <a:rPr lang="en-US" dirty="0"/>
              <a:t>Mental illness refers to a wide range of conditions and disorders that affect our mood, thinking, and behavior. Examples of mental illness include depression, anxiety, schizophrenia, eating disorders, and substance use disorders, to name just a few. </a:t>
            </a:r>
          </a:p>
          <a:p>
            <a:endParaRPr lang="en-US" dirty="0"/>
          </a:p>
          <a:p>
            <a:r>
              <a:rPr lang="en-US" dirty="0"/>
              <a:t>A mental illness can make life more challenging, but it is not uncommon. Many people have mental health disorders or concerns from time to time. It becomes problematic if left unmanaged or untreated and may become a serious mental illness, affecting one’s activities of daily living.</a:t>
            </a:r>
          </a:p>
          <a:p>
            <a:endParaRPr lang="en-US" dirty="0"/>
          </a:p>
        </p:txBody>
      </p:sp>
      <p:sp>
        <p:nvSpPr>
          <p:cNvPr id="4" name="Slide Number Placeholder 3"/>
          <p:cNvSpPr>
            <a:spLocks noGrp="1"/>
          </p:cNvSpPr>
          <p:nvPr>
            <p:ph type="sldNum" sz="quarter" idx="5"/>
          </p:nvPr>
        </p:nvSpPr>
        <p:spPr/>
        <p:txBody>
          <a:bodyPr/>
          <a:lstStyle/>
          <a:p>
            <a:fld id="{F37C1951-B430-4891-8D79-DC3B7319464D}" type="slidenum">
              <a:rPr lang="en-US" smtClean="0"/>
              <a:t>3</a:t>
            </a:fld>
            <a:endParaRPr lang="en-US"/>
          </a:p>
        </p:txBody>
      </p:sp>
    </p:spTree>
    <p:extLst>
      <p:ext uri="{BB962C8B-B14F-4D97-AF65-F5344CB8AC3E}">
        <p14:creationId xmlns:p14="http://schemas.microsoft.com/office/powerpoint/2010/main" val="41093649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 2020, the World Health Organization produced an informative resource using the graphic novel approach called </a:t>
            </a:r>
            <a:r>
              <a:rPr lang="en-US" sz="1200" i="1" kern="1200" dirty="0">
                <a:solidFill>
                  <a:schemeClr val="tx1"/>
                </a:solidFill>
                <a:effectLst/>
                <a:latin typeface="+mn-lt"/>
                <a:ea typeface="+mn-ea"/>
                <a:cs typeface="+mn-cs"/>
              </a:rPr>
              <a:t>Doing What Matters in Times of Stress. </a:t>
            </a:r>
            <a:r>
              <a:rPr lang="en-US" sz="1200" kern="1200" dirty="0">
                <a:solidFill>
                  <a:schemeClr val="tx1"/>
                </a:solidFill>
                <a:effectLst/>
                <a:latin typeface="+mn-lt"/>
                <a:ea typeface="+mn-ea"/>
                <a:cs typeface="+mn-cs"/>
              </a:rPr>
              <a:t>It helps equip people with practical skills to cope with stressful situations.</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It is downloadable and comes in several languages. It's about 132 pages and it looks very much like what you see on the right-hand side of the screen – so not 132 pages of paragraphs</a:t>
            </a:r>
            <a:r>
              <a:rPr lang="en-US" sz="1200" kern="1200" baseline="0" dirty="0">
                <a:solidFill>
                  <a:schemeClr val="tx1"/>
                </a:solidFill>
                <a:effectLst/>
                <a:latin typeface="+mn-lt"/>
                <a:ea typeface="+mn-ea"/>
                <a:cs typeface="+mn-cs"/>
              </a:rPr>
              <a:t> of text</a:t>
            </a:r>
            <a:r>
              <a:rPr lang="en-US" sz="1200" kern="1200" dirty="0">
                <a:solidFill>
                  <a:schemeClr val="tx1"/>
                </a:solidFill>
                <a:effectLst/>
                <a:latin typeface="+mn-lt"/>
                <a:ea typeface="+mn-ea"/>
                <a:cs typeface="+mn-cs"/>
              </a:rPr>
              <a:t>. They also have an audio exercise, some that are in multiple languages.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You might consider hosting a comic artist at your library to give a program for teens or adults where they can learn to create a comic to address some challenging time in their life.</a:t>
            </a:r>
          </a:p>
          <a:p>
            <a:endParaRPr lang="en-US" dirty="0"/>
          </a:p>
        </p:txBody>
      </p:sp>
      <p:sp>
        <p:nvSpPr>
          <p:cNvPr id="4" name="Slide Number Placeholder 3"/>
          <p:cNvSpPr>
            <a:spLocks noGrp="1"/>
          </p:cNvSpPr>
          <p:nvPr>
            <p:ph type="sldNum" sz="quarter" idx="5"/>
          </p:nvPr>
        </p:nvSpPr>
        <p:spPr/>
        <p:txBody>
          <a:bodyPr/>
          <a:lstStyle/>
          <a:p>
            <a:pPr defTabSz="931774">
              <a:defRPr/>
            </a:pPr>
            <a:fld id="{1E640117-C3A4-4D95-8CFE-4BB45D40D405}" type="slidenum">
              <a:rPr lang="en-US">
                <a:solidFill>
                  <a:prstClr val="black"/>
                </a:solidFill>
                <a:latin typeface="Calibri" panose="020F0502020204030204"/>
              </a:rPr>
              <a:pPr defTabSz="931774">
                <a:defRPr/>
              </a:pPr>
              <a:t>30</a:t>
            </a:fld>
            <a:endParaRPr lang="en-US">
              <a:solidFill>
                <a:prstClr val="black"/>
              </a:solidFill>
              <a:latin typeface="Calibri" panose="020F0502020204030204"/>
            </a:endParaRPr>
          </a:p>
        </p:txBody>
      </p:sp>
    </p:spTree>
    <p:extLst>
      <p:ext uri="{BB962C8B-B14F-4D97-AF65-F5344CB8AC3E}">
        <p14:creationId xmlns:p14="http://schemas.microsoft.com/office/powerpoint/2010/main" val="192568194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Books can make it easier to talk about topics that we may know little about,</a:t>
            </a:r>
            <a:r>
              <a:rPr lang="en-US" sz="1200" kern="1200" baseline="0" dirty="0">
                <a:solidFill>
                  <a:schemeClr val="tx1"/>
                </a:solidFill>
                <a:effectLst/>
                <a:latin typeface="+mn-lt"/>
                <a:ea typeface="+mn-ea"/>
                <a:cs typeface="+mn-cs"/>
              </a:rPr>
              <a:t> or might be uncomfortable.</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NNLM reading club offers titles and added information regarding health topics to enrich your discussions.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There’s a link on the handout to the club’s section on our website.</a:t>
            </a:r>
          </a:p>
        </p:txBody>
      </p:sp>
      <p:sp>
        <p:nvSpPr>
          <p:cNvPr id="4" name="Slide Number Placeholder 3"/>
          <p:cNvSpPr>
            <a:spLocks noGrp="1"/>
          </p:cNvSpPr>
          <p:nvPr>
            <p:ph type="sldNum" sz="quarter" idx="10"/>
          </p:nvPr>
        </p:nvSpPr>
        <p:spPr/>
        <p:txBody>
          <a:bodyPr/>
          <a:lstStyle/>
          <a:p>
            <a:fld id="{F37C1951-B430-4891-8D79-DC3B7319464D}" type="slidenum">
              <a:rPr lang="en-US" smtClean="0"/>
              <a:t>31</a:t>
            </a:fld>
            <a:endParaRPr lang="en-US"/>
          </a:p>
        </p:txBody>
      </p:sp>
    </p:spTree>
    <p:extLst>
      <p:ext uri="{BB962C8B-B14F-4D97-AF65-F5344CB8AC3E}">
        <p14:creationId xmlns:p14="http://schemas.microsoft.com/office/powerpoint/2010/main" val="2597674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May is mental health awareness month and you may want to plan a library event to provide information and awareness to your community.</a:t>
            </a:r>
          </a:p>
          <a:p>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Some organizations provide social media images and text and hashtags for you to use as well. Last year NAMI’s campaign included the hashtag </a:t>
            </a:r>
            <a:r>
              <a:rPr lang="en-US" sz="1200" b="0" u="none" strike="noStrike" kern="1200" dirty="0">
                <a:solidFill>
                  <a:schemeClr val="tx1"/>
                </a:solidFill>
                <a:effectLst/>
                <a:latin typeface="+mn-lt"/>
                <a:ea typeface="+mn-ea"/>
                <a:cs typeface="+mn-cs"/>
              </a:rPr>
              <a:t>#</a:t>
            </a:r>
            <a:r>
              <a:rPr lang="en-US" sz="1200" b="0" u="none" strike="noStrike" kern="1200" dirty="0" err="1">
                <a:solidFill>
                  <a:schemeClr val="tx1"/>
                </a:solidFill>
                <a:effectLst/>
                <a:latin typeface="+mn-lt"/>
                <a:ea typeface="+mn-ea"/>
                <a:cs typeface="+mn-cs"/>
              </a:rPr>
              <a:t>MoreThanEnough</a:t>
            </a:r>
            <a:r>
              <a:rPr lang="en-US" sz="1200" b="0" u="none" strike="noStrike" kern="1200" dirty="0">
                <a:solidFill>
                  <a:schemeClr val="tx1"/>
                </a:solidFill>
                <a:effectLst/>
                <a:latin typeface="+mn-lt"/>
                <a:ea typeface="+mn-ea"/>
                <a:cs typeface="+mn-cs"/>
              </a:rPr>
              <a:t> Campaign.</a:t>
            </a: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10"/>
          </p:nvPr>
        </p:nvSpPr>
        <p:spPr/>
        <p:txBody>
          <a:bodyPr/>
          <a:lstStyle/>
          <a:p>
            <a:fld id="{F37C1951-B430-4891-8D79-DC3B7319464D}" type="slidenum">
              <a:rPr lang="en-US" smtClean="0"/>
              <a:t>32</a:t>
            </a:fld>
            <a:endParaRPr lang="en-US"/>
          </a:p>
        </p:txBody>
      </p:sp>
    </p:spTree>
    <p:extLst>
      <p:ext uri="{BB962C8B-B14F-4D97-AF65-F5344CB8AC3E}">
        <p14:creationId xmlns:p14="http://schemas.microsoft.com/office/powerpoint/2010/main" val="4224225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As Brandon mentioned earlier, stigma can be a barrier to people seeking care for their mental health. Participating in a stop stigma campaign can be one way to bring awareness and reduce stigma in your community, by discussing how mental health is part of one’s overall health and therefore is interrelated with any other health topic.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Your libraries can do this through your social media,</a:t>
            </a:r>
            <a:r>
              <a:rPr lang="en-US" sz="1200" kern="1200" baseline="0" dirty="0">
                <a:solidFill>
                  <a:schemeClr val="tx1"/>
                </a:solidFill>
                <a:effectLst/>
                <a:latin typeface="+mn-lt"/>
                <a:ea typeface="+mn-ea"/>
                <a:cs typeface="+mn-cs"/>
              </a:rPr>
              <a:t> or other </a:t>
            </a:r>
            <a:r>
              <a:rPr lang="en-US" sz="1200" kern="1200" dirty="0">
                <a:solidFill>
                  <a:schemeClr val="tx1"/>
                </a:solidFill>
                <a:effectLst/>
                <a:latin typeface="+mn-lt"/>
                <a:ea typeface="+mn-ea"/>
                <a:cs typeface="+mn-cs"/>
              </a:rPr>
              <a:t>creative ways to participate</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such as offering stickers or wearing t-shirts,</a:t>
            </a:r>
            <a:r>
              <a:rPr lang="en-US" sz="1200" kern="1200" baseline="0" dirty="0">
                <a:solidFill>
                  <a:schemeClr val="tx1"/>
                </a:solidFill>
                <a:effectLst/>
                <a:latin typeface="+mn-lt"/>
                <a:ea typeface="+mn-ea"/>
                <a:cs typeface="+mn-cs"/>
              </a:rPr>
              <a:t> or even hold a button making contest.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33</a:t>
            </a:fld>
            <a:endParaRPr lang="en-US"/>
          </a:p>
        </p:txBody>
      </p:sp>
    </p:spTree>
    <p:extLst>
      <p:ext uri="{BB962C8B-B14F-4D97-AF65-F5344CB8AC3E}">
        <p14:creationId xmlns:p14="http://schemas.microsoft.com/office/powerpoint/2010/main" val="42489562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If you’re still not sure what program to offer – well here is one more resource. The Programming Librarian is a place where libraries can share and find programs focusing on health or other topics. You can search by the type of library or the topic. Here you can see a posting about self-care for university students.</a:t>
            </a:r>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34</a:t>
            </a:fld>
            <a:endParaRPr lang="en-US"/>
          </a:p>
        </p:txBody>
      </p:sp>
    </p:spTree>
    <p:extLst>
      <p:ext uri="{BB962C8B-B14F-4D97-AF65-F5344CB8AC3E}">
        <p14:creationId xmlns:p14="http://schemas.microsoft.com/office/powerpoint/2010/main" val="14595029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There are lots of ideas, but here are even</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more! These are some other possible resources or programs that you might want to consider at your library. Some libraries have brought in therapy dogs around school finals time to help students reduce their stress. Events like this can help give people permission to talk about mental health in an open environment, breaking down that stigma, and give the library a chance to provide additional mental health information.</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ASK:  What type of programs have you offered at your library? Let us know in chat.</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35</a:t>
            </a:fld>
            <a:endParaRPr lang="en-US"/>
          </a:p>
        </p:txBody>
      </p:sp>
    </p:spTree>
    <p:extLst>
      <p:ext uri="{BB962C8B-B14F-4D97-AF65-F5344CB8AC3E}">
        <p14:creationId xmlns:p14="http://schemas.microsoft.com/office/powerpoint/2010/main" val="15149063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Brandon and</a:t>
            </a:r>
            <a:r>
              <a:rPr lang="en-US" sz="1200" kern="1200" baseline="0" dirty="0">
                <a:solidFill>
                  <a:schemeClr val="tx1"/>
                </a:solidFill>
                <a:effectLst/>
                <a:latin typeface="+mn-lt"/>
                <a:ea typeface="+mn-ea"/>
                <a:cs typeface="+mn-cs"/>
              </a:rPr>
              <a:t> I really appreciate you attending today’s session. </a:t>
            </a:r>
            <a:r>
              <a:rPr lang="en-US" sz="1200" kern="1200" dirty="0">
                <a:solidFill>
                  <a:schemeClr val="tx1"/>
                </a:solidFill>
                <a:effectLst/>
                <a:latin typeface="+mn-lt"/>
                <a:ea typeface="+mn-ea"/>
                <a:cs typeface="+mn-cs"/>
              </a:rPr>
              <a:t>We’ll be putting the link to the class evaluation in the chat box.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The evaluation is the first step to claiming your MLA CE credit.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Of course, we appreciate your feedback whether you want CE credit or not. We’re always looking to improve our teaching and programs.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You can sign up to receive a weekly email alerting you to recently added NNLM classes and events.</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The instructions are on the handout.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We have a few</a:t>
            </a:r>
            <a:r>
              <a:rPr lang="en-US" sz="1200" kern="1200" baseline="0" dirty="0">
                <a:solidFill>
                  <a:schemeClr val="tx1"/>
                </a:solidFill>
                <a:effectLst/>
                <a:latin typeface="+mn-lt"/>
                <a:ea typeface="+mn-ea"/>
                <a:cs typeface="+mn-cs"/>
              </a:rPr>
              <a:t> minutes for questions or comments.</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F37C1951-B430-4891-8D79-DC3B7319464D}" type="slidenum">
              <a:rPr lang="en-US" smtClean="0"/>
              <a:t>36</a:t>
            </a:fld>
            <a:endParaRPr lang="en-US"/>
          </a:p>
        </p:txBody>
      </p:sp>
    </p:spTree>
    <p:extLst>
      <p:ext uri="{BB962C8B-B14F-4D97-AF65-F5344CB8AC3E}">
        <p14:creationId xmlns:p14="http://schemas.microsoft.com/office/powerpoint/2010/main" val="35955727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200" dirty="0">
                <a:effectLst/>
                <a:latin typeface="Arial" panose="020B0604020202020204" pitchFamily="34" charset="0"/>
                <a:ea typeface="Times New Roman" panose="02020603050405020304" pitchFamily="18" charset="0"/>
              </a:rPr>
              <a:t>As an organization, you can provide quality health information for your patrons to learn about mental health topics. This can be regarding a:</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Particular mental illness</a:t>
            </a:r>
            <a:endParaRPr lang="en-US" sz="1800" dirty="0">
              <a:effectLst/>
              <a:latin typeface="Times New Roman" panose="02020603050405020304" pitchFamily="18" charset="0"/>
              <a:ea typeface="Times New Roman" panose="02020603050405020304" pitchFamily="18" charset="0"/>
            </a:endParaRPr>
          </a:p>
          <a:p>
            <a:pPr marL="342900" marR="0" lvl="0" indent="-342900">
              <a:buFont typeface="Symbol" panose="05050102010706020507" pitchFamily="18" charset="2"/>
              <a:buChar char=""/>
            </a:pPr>
            <a:r>
              <a:rPr lang="en-US" sz="1200" dirty="0">
                <a:effectLst/>
                <a:latin typeface="Arial" panose="020B0604020202020204" pitchFamily="34" charset="0"/>
                <a:ea typeface="Times New Roman" panose="02020603050405020304" pitchFamily="18" charset="0"/>
              </a:rPr>
              <a:t>It may be during a stressful event such as a disease outbreak, a natural disaster, or even having a child.  </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dirty="0"/>
              <a:t>Let’s start by looking at some basic mental health definitions and facts.</a:t>
            </a:r>
          </a:p>
        </p:txBody>
      </p:sp>
      <p:sp>
        <p:nvSpPr>
          <p:cNvPr id="4" name="Slide Number Placeholder 3"/>
          <p:cNvSpPr>
            <a:spLocks noGrp="1"/>
          </p:cNvSpPr>
          <p:nvPr>
            <p:ph type="sldNum" sz="quarter" idx="5"/>
          </p:nvPr>
        </p:nvSpPr>
        <p:spPr/>
        <p:txBody>
          <a:bodyPr/>
          <a:lstStyle/>
          <a:p>
            <a:fld id="{20A39C0A-C793-4372-962D-3E4173FA06F6}" type="slidenum">
              <a:rPr lang="en-US" smtClean="0"/>
              <a:t>4</a:t>
            </a:fld>
            <a:endParaRPr lang="en-US"/>
          </a:p>
        </p:txBody>
      </p:sp>
    </p:spTree>
    <p:extLst>
      <p:ext uri="{BB962C8B-B14F-4D97-AF65-F5344CB8AC3E}">
        <p14:creationId xmlns:p14="http://schemas.microsoft.com/office/powerpoint/2010/main" val="173866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a:solidFill>
                  <a:schemeClr val="tx1"/>
                </a:solidFill>
                <a:effectLst/>
                <a:latin typeface="+mn-lt"/>
                <a:ea typeface="+mn-ea"/>
                <a:cs typeface="+mn-cs"/>
              </a:rPr>
              <a:t>From 2021 </a:t>
            </a:r>
            <a:r>
              <a:rPr lang="en-US" sz="1200" kern="1200" dirty="0">
                <a:solidFill>
                  <a:schemeClr val="tx1"/>
                </a:solidFill>
                <a:effectLst/>
                <a:latin typeface="+mn-lt"/>
                <a:ea typeface="+mn-ea"/>
                <a:cs typeface="+mn-cs"/>
              </a:rPr>
              <a:t>report published </a:t>
            </a:r>
            <a:r>
              <a:rPr lang="en-US" sz="1200" kern="1200">
                <a:solidFill>
                  <a:schemeClr val="tx1"/>
                </a:solidFill>
                <a:effectLst/>
                <a:latin typeface="+mn-lt"/>
                <a:ea typeface="+mn-ea"/>
                <a:cs typeface="+mn-cs"/>
              </a:rPr>
              <a:t>in December 2022 </a:t>
            </a:r>
            <a:r>
              <a:rPr lang="en-US" sz="1200" kern="1200" dirty="0">
                <a:solidFill>
                  <a:schemeClr val="tx1"/>
                </a:solidFill>
                <a:effectLst/>
                <a:latin typeface="+mn-lt"/>
                <a:ea typeface="+mn-ea"/>
                <a:cs typeface="+mn-cs"/>
              </a:rPr>
              <a:t>(page 39):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https://www.samhsa.gov/data/sites/default/files/reports/rpt39443/2021NSDUHFFRRev010323.pdf</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a:lnSpc>
                <a:spcPct val="107000"/>
              </a:lnSpc>
              <a:spcBef>
                <a:spcPts val="0"/>
              </a:spcBef>
              <a:spcAft>
                <a:spcPts val="800"/>
              </a:spcAft>
            </a:pPr>
            <a:r>
              <a:rPr lang="en-US" sz="1800" kern="1200" dirty="0">
                <a:effectLst/>
                <a:latin typeface="Aptos" panose="020B0004020202020204" pitchFamily="34" charset="0"/>
                <a:ea typeface="Aptos" panose="020B0004020202020204" pitchFamily="34" charset="0"/>
                <a:cs typeface="Aptos" panose="020B0004020202020204" pitchFamily="34" charset="0"/>
              </a:rPr>
              <a:t>Mental illness is prevalent across the United States. It can affect people of all ages, including children and older adults.</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marR="0">
              <a:lnSpc>
                <a:spcPct val="107000"/>
              </a:lnSpc>
              <a:spcBef>
                <a:spcPts val="0"/>
              </a:spcBef>
              <a:spcAft>
                <a:spcPts val="800"/>
              </a:spcAft>
            </a:pPr>
            <a:r>
              <a:rPr lang="en-US" sz="1800" kern="1200" dirty="0">
                <a:effectLst/>
                <a:latin typeface="Aptos" panose="020B0004020202020204" pitchFamily="34" charset="0"/>
                <a:ea typeface="Aptos" panose="020B0004020202020204" pitchFamily="34" charset="0"/>
                <a:cs typeface="Aptos" panose="020B0004020202020204" pitchFamily="34"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Clr>
                <a:srgbClr val="000000"/>
              </a:buClr>
              <a:buFont typeface="Symbol" panose="05050102010706020507" pitchFamily="18" charset="2"/>
              <a:buChar char=""/>
            </a:pPr>
            <a:r>
              <a:rPr lang="en-US" sz="1800" kern="1200" dirty="0">
                <a:noFill/>
                <a:effectLst/>
                <a:latin typeface="Aptos" panose="020B0004020202020204" pitchFamily="34" charset="0"/>
                <a:ea typeface="Aptos" panose="020B0004020202020204" pitchFamily="34" charset="0"/>
                <a:cs typeface="Aptos" panose="020B0004020202020204" pitchFamily="34" charset="0"/>
              </a:rPr>
              <a:t>In 2021, 1 in 5 American adults had a diagnosable mental health condition.</a:t>
            </a:r>
            <a:endParaRPr lang="en-US" sz="1800" kern="100" dirty="0">
              <a:noFill/>
              <a:effectLst/>
              <a:latin typeface="Aptos" panose="020B0004020202020204" pitchFamily="34" charset="0"/>
              <a:ea typeface="Aptos" panose="020B0004020202020204" pitchFamily="34" charset="0"/>
              <a:cs typeface="Times New Roman" panose="02020603050405020304" pitchFamily="18" charset="0"/>
            </a:endParaRPr>
          </a:p>
          <a:p>
            <a:pPr marL="342900" marR="0" lvl="0" indent="-342900">
              <a:lnSpc>
                <a:spcPct val="107000"/>
              </a:lnSpc>
              <a:spcBef>
                <a:spcPts val="0"/>
              </a:spcBef>
              <a:spcAft>
                <a:spcPts val="800"/>
              </a:spcAft>
              <a:buClr>
                <a:srgbClr val="000000"/>
              </a:buClr>
              <a:buFont typeface="Symbol" panose="05050102010706020507" pitchFamily="18" charset="2"/>
              <a:buChar char=""/>
            </a:pPr>
            <a:r>
              <a:rPr lang="en-US" sz="1800" kern="1200" dirty="0">
                <a:effectLst/>
                <a:latin typeface="Aptos" panose="020B0004020202020204" pitchFamily="34" charset="0"/>
                <a:ea typeface="Aptos" panose="020B0004020202020204" pitchFamily="34" charset="0"/>
                <a:cs typeface="Aptos" panose="020B0004020202020204" pitchFamily="34" charset="0"/>
              </a:rPr>
              <a:t>That comes to almost 58 million adults 18 and over.</a:t>
            </a:r>
            <a:endParaRPr lang="en-US" b="0" i="0" dirty="0">
              <a:solidFill>
                <a:srgbClr val="4A4A4A"/>
              </a:solidFill>
              <a:effectLst/>
              <a:latin typeface="Source Sans Pro" panose="020B0503030403020204" pitchFamily="34" charset="0"/>
            </a:endParaRPr>
          </a:p>
        </p:txBody>
      </p:sp>
      <p:sp>
        <p:nvSpPr>
          <p:cNvPr id="4" name="Slide Number Placeholder 3"/>
          <p:cNvSpPr>
            <a:spLocks noGrp="1"/>
          </p:cNvSpPr>
          <p:nvPr>
            <p:ph type="sldNum" sz="quarter" idx="5"/>
          </p:nvPr>
        </p:nvSpPr>
        <p:spPr/>
        <p:txBody>
          <a:bodyPr/>
          <a:lstStyle/>
          <a:p>
            <a:pPr>
              <a:defRPr/>
            </a:pPr>
            <a:fld id="{1E640117-C3A4-4D95-8CFE-4BB45D40D405}" type="slidenum">
              <a:rPr lang="en-US" smtClean="0"/>
              <a:pPr>
                <a:defRPr/>
              </a:pPr>
              <a:t>5</a:t>
            </a:fld>
            <a:endParaRPr lang="en-US"/>
          </a:p>
        </p:txBody>
      </p:sp>
    </p:spTree>
    <p:extLst>
      <p:ext uri="{BB962C8B-B14F-4D97-AF65-F5344CB8AC3E}">
        <p14:creationId xmlns:p14="http://schemas.microsoft.com/office/powerpoint/2010/main" val="4126734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switch gears…Now let's look at how best to address mental health information requests.</a:t>
            </a:r>
          </a:p>
        </p:txBody>
      </p:sp>
      <p:sp>
        <p:nvSpPr>
          <p:cNvPr id="4" name="Slide Number Placeholder 3"/>
          <p:cNvSpPr>
            <a:spLocks noGrp="1"/>
          </p:cNvSpPr>
          <p:nvPr>
            <p:ph type="sldNum" sz="quarter" idx="5"/>
          </p:nvPr>
        </p:nvSpPr>
        <p:spPr/>
        <p:txBody>
          <a:bodyPr/>
          <a:lstStyle/>
          <a:p>
            <a:fld id="{20A39C0A-C793-4372-962D-3E4173FA06F6}" type="slidenum">
              <a:rPr lang="en-US" smtClean="0"/>
              <a:t>6</a:t>
            </a:fld>
            <a:endParaRPr lang="en-US"/>
          </a:p>
        </p:txBody>
      </p:sp>
    </p:spTree>
    <p:extLst>
      <p:ext uri="{BB962C8B-B14F-4D97-AF65-F5344CB8AC3E}">
        <p14:creationId xmlns:p14="http://schemas.microsoft.com/office/powerpoint/2010/main" val="11762930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Mental health questions can come to you in many ways. </a:t>
            </a:r>
            <a:r>
              <a:rPr lang="en-US" sz="1200" b="1" dirty="0">
                <a:solidFill>
                  <a:schemeClr val="tx1"/>
                </a:solidFill>
              </a:rPr>
              <a:t>Use the same approach as with any other reference interview</a:t>
            </a:r>
          </a:p>
          <a:p>
            <a:pPr>
              <a:defRPr/>
            </a:pPr>
            <a:endParaRPr lang="en-US" dirty="0"/>
          </a:p>
          <a:p>
            <a:pPr>
              <a:defRPr/>
            </a:pPr>
            <a:r>
              <a:rPr lang="en-US" dirty="0"/>
              <a:t>The</a:t>
            </a:r>
            <a:r>
              <a:rPr lang="en-US" baseline="0" dirty="0"/>
              <a:t> reference interview might present itself</a:t>
            </a:r>
            <a:endParaRPr lang="en-US" dirty="0"/>
          </a:p>
          <a:p>
            <a:pPr marL="171450" indent="-171450">
              <a:buFont typeface="Arial" panose="020B0604020202020204" pitchFamily="34" charset="0"/>
              <a:buChar char="•"/>
              <a:defRPr/>
            </a:pPr>
            <a:r>
              <a:rPr lang="en-US" dirty="0"/>
              <a:t>Anonymously over chat</a:t>
            </a:r>
          </a:p>
          <a:p>
            <a:pPr marL="171450" indent="-171450">
              <a:buFont typeface="Arial" panose="020B0604020202020204" pitchFamily="34" charset="0"/>
              <a:buChar char="•"/>
              <a:defRPr/>
            </a:pPr>
            <a:r>
              <a:rPr lang="en-US" dirty="0"/>
              <a:t>On</a:t>
            </a:r>
            <a:r>
              <a:rPr lang="en-US" baseline="0" dirty="0"/>
              <a:t> </a:t>
            </a:r>
            <a:r>
              <a:rPr lang="en-US" dirty="0"/>
              <a:t>the phone</a:t>
            </a:r>
          </a:p>
          <a:p>
            <a:pPr marL="171450" indent="-171450">
              <a:buFont typeface="Arial" panose="020B0604020202020204" pitchFamily="34" charset="0"/>
              <a:buChar char="•"/>
              <a:defRPr/>
            </a:pPr>
            <a:r>
              <a:rPr lang="en-US" dirty="0"/>
              <a:t>In person, at the reference desk,  or</a:t>
            </a:r>
          </a:p>
          <a:p>
            <a:pPr marL="171450" indent="-171450">
              <a:buFont typeface="Arial" panose="020B0604020202020204" pitchFamily="34" charset="0"/>
              <a:buChar char="•"/>
              <a:defRPr/>
            </a:pPr>
            <a:r>
              <a:rPr lang="en-US" dirty="0"/>
              <a:t>Through a research consultation with a student. </a:t>
            </a:r>
          </a:p>
          <a:p>
            <a:pPr marL="0" indent="0">
              <a:buFontTx/>
              <a:buNone/>
              <a:defRPr/>
            </a:pPr>
            <a:endParaRPr lang="en-US" dirty="0"/>
          </a:p>
          <a:p>
            <a:pPr>
              <a:defRPr/>
            </a:pPr>
            <a:r>
              <a:rPr lang="en-US" dirty="0"/>
              <a:t>What starts as a research question, can easily turn into a question for mental health information or a service referral. </a:t>
            </a:r>
          </a:p>
          <a:p>
            <a:pPr>
              <a:defRPr/>
            </a:pPr>
            <a:endParaRPr lang="en-US" dirty="0"/>
          </a:p>
          <a:p>
            <a:pPr>
              <a:defRPr/>
            </a:pPr>
            <a:r>
              <a:rPr lang="en-US" dirty="0"/>
              <a:t>Let's say you get a question from a patron who has a child with an eating disorder and is struggling to make sense of their child's experience. They want information, so what do you do? </a:t>
            </a:r>
          </a:p>
          <a:p>
            <a:pPr>
              <a:defRPr/>
            </a:pPr>
            <a:endParaRPr lang="en-US" dirty="0"/>
          </a:p>
          <a:p>
            <a:pPr>
              <a:defRPr/>
            </a:pPr>
            <a:r>
              <a:rPr lang="en-US" dirty="0"/>
              <a:t>You would use the same approach that you would with any other reference interview. Respect confidentiality by lowering your voice or maybe bring the patron to a quiet area, but where you can still be seen by others. </a:t>
            </a:r>
          </a:p>
          <a:p>
            <a:pPr>
              <a:defRPr/>
            </a:pPr>
            <a:endParaRPr lang="en-US" dirty="0"/>
          </a:p>
          <a:p>
            <a:pPr>
              <a:defRPr/>
            </a:pPr>
            <a:r>
              <a:rPr lang="en-US" dirty="0"/>
              <a:t>Active listening shows that you’re paying attention by maintaining an open body position, for example, not crossing your arms and maintaining comfortable eye contact. Keep in mind, there’re various cultural views on eye contact. </a:t>
            </a:r>
          </a:p>
          <a:p>
            <a:pPr>
              <a:defRPr/>
            </a:pPr>
            <a:endParaRPr lang="en-US" dirty="0"/>
          </a:p>
          <a:p>
            <a:pPr>
              <a:defRPr/>
            </a:pPr>
            <a:r>
              <a:rPr lang="en-US" dirty="0"/>
              <a:t>Ask open-ended and neutral questions, which result in getting more information and not just a yes or no. </a:t>
            </a:r>
          </a:p>
          <a:p>
            <a:pPr>
              <a:defRPr/>
            </a:pPr>
            <a:endParaRPr lang="en-US" dirty="0"/>
          </a:p>
          <a:p>
            <a:pPr>
              <a:defRPr/>
            </a:pPr>
            <a:r>
              <a:rPr lang="en-US" dirty="0"/>
              <a:t>Be sure to let the patron finish their questions before responding.</a:t>
            </a:r>
          </a:p>
          <a:p>
            <a:pPr>
              <a:defRPr/>
            </a:pPr>
            <a:endParaRPr lang="en-US" dirty="0"/>
          </a:p>
          <a:p>
            <a:pPr>
              <a:defRPr/>
            </a:pPr>
            <a:r>
              <a:rPr lang="en-US" dirty="0"/>
              <a:t>Be empathetic and patient. Know that the patron may not be aware of the potential impact or seriousness of a disorder, so be prepared for emotional reactions. </a:t>
            </a:r>
          </a:p>
          <a:p>
            <a:pPr>
              <a:defRPr/>
            </a:pPr>
            <a:endParaRPr lang="en-US" dirty="0"/>
          </a:p>
          <a:p>
            <a:pPr>
              <a:defRPr/>
            </a:pPr>
            <a:r>
              <a:rPr lang="en-US" dirty="0"/>
              <a:t>If that patron is having a hard time asking a question, be patient. Once they've asked their question, maybe say something encouraging and supportive. </a:t>
            </a:r>
          </a:p>
          <a:p>
            <a:pPr>
              <a:defRPr/>
            </a:pPr>
            <a:endParaRPr lang="en-US" dirty="0"/>
          </a:p>
          <a:p>
            <a:pPr>
              <a:defRPr/>
            </a:pPr>
            <a:r>
              <a:rPr lang="en-US" dirty="0"/>
              <a:t>Do not share your personal stories to demonstrate that you understand. This may convey the wrong message because each situation is different. They are there to have their needs met, not the other way around. </a:t>
            </a:r>
          </a:p>
          <a:p>
            <a:pPr>
              <a:defRPr/>
            </a:pPr>
            <a:endParaRPr lang="en-US" dirty="0"/>
          </a:p>
          <a:p>
            <a:pPr>
              <a:defRPr/>
            </a:pPr>
            <a:r>
              <a:rPr lang="en-US" dirty="0"/>
              <a:t>This may be difficult for some of us, but allow time for silence. It may be the moment someone is taking: </a:t>
            </a:r>
          </a:p>
          <a:p>
            <a:pPr marL="171450" indent="-171450">
              <a:buFont typeface="Arial" panose="020B0604020202020204" pitchFamily="34" charset="0"/>
              <a:buChar char="•"/>
              <a:defRPr/>
            </a:pPr>
            <a:r>
              <a:rPr lang="en-US" dirty="0"/>
              <a:t>To gather themselves,</a:t>
            </a:r>
          </a:p>
          <a:p>
            <a:pPr marL="171450" indent="-171450">
              <a:buFont typeface="Arial" panose="020B0604020202020204" pitchFamily="34" charset="0"/>
              <a:buChar char="•"/>
              <a:defRPr/>
            </a:pPr>
            <a:r>
              <a:rPr lang="en-US" dirty="0"/>
              <a:t>To</a:t>
            </a:r>
            <a:r>
              <a:rPr lang="en-US" baseline="0" dirty="0"/>
              <a:t> </a:t>
            </a:r>
            <a:r>
              <a:rPr lang="en-US" dirty="0"/>
              <a:t>process the information that you've just provided, or </a:t>
            </a:r>
          </a:p>
          <a:p>
            <a:pPr marL="171450" indent="-171450">
              <a:buFont typeface="Arial" panose="020B0604020202020204" pitchFamily="34" charset="0"/>
              <a:buChar char="•"/>
              <a:defRPr/>
            </a:pPr>
            <a:r>
              <a:rPr lang="en-US" dirty="0"/>
              <a:t>Determine if they want</a:t>
            </a:r>
            <a:r>
              <a:rPr lang="en-US" baseline="0" dirty="0"/>
              <a:t> or need</a:t>
            </a:r>
            <a:r>
              <a:rPr lang="en-US" dirty="0"/>
              <a:t> to ask further questions. </a:t>
            </a:r>
          </a:p>
          <a:p>
            <a:pPr>
              <a:defRPr/>
            </a:pPr>
            <a:endParaRPr lang="en-US" dirty="0"/>
          </a:p>
          <a:p>
            <a:pPr>
              <a:defRPr/>
            </a:pPr>
            <a:r>
              <a:rPr lang="en-US" dirty="0"/>
              <a:t>You too might need a moment to think through where to look for resources and gather your own thoughts. </a:t>
            </a:r>
          </a:p>
          <a:p>
            <a:pPr>
              <a:defRPr/>
            </a:pPr>
            <a:endParaRPr lang="en-US" dirty="0"/>
          </a:p>
          <a:p>
            <a:pPr>
              <a:defRPr/>
            </a:pPr>
            <a:r>
              <a:rPr lang="en-US" dirty="0"/>
              <a:t>It is very important to know the difference between providing health information and giving health advice. As you know, we are librarians and we don’t give medical advice. It’s best to refer individuals to their health care providers if they have questions that are beyond the scope of providing information.</a:t>
            </a:r>
          </a:p>
          <a:p>
            <a:pPr>
              <a:defRPr/>
            </a:pPr>
            <a:endParaRPr lang="en-US" dirty="0"/>
          </a:p>
          <a:p>
            <a:pPr>
              <a:defRPr/>
            </a:pPr>
            <a:r>
              <a:rPr lang="en-US" dirty="0"/>
              <a:t>Also, whether a patron has a mental illness or not, but is asking questions that we feel are outside of reality, it is okay to answer matter-of-factly. Take the person seriously, as you would any other patron.</a:t>
            </a:r>
          </a:p>
          <a:p>
            <a:pPr>
              <a:defRPr/>
            </a:pPr>
            <a:endParaRPr lang="en-US" dirty="0"/>
          </a:p>
          <a:p>
            <a:pPr>
              <a:defRPr/>
            </a:pPr>
            <a:r>
              <a:rPr lang="en-US" b="1" u="sng" dirty="0"/>
              <a:t>Rebecca, do we have any questions in the chat? </a:t>
            </a:r>
          </a:p>
          <a:p>
            <a:pPr>
              <a:defRPr/>
            </a:pPr>
            <a:r>
              <a:rPr lang="en-US" b="1" u="sng" dirty="0"/>
              <a:t>Pause for questions</a:t>
            </a:r>
          </a:p>
          <a:p>
            <a:pPr>
              <a:defRPr/>
            </a:pPr>
            <a:endParaRPr lang="en-US" dirty="0"/>
          </a:p>
          <a:p>
            <a:pPr>
              <a:defRPr/>
            </a:pPr>
            <a:r>
              <a:rPr lang="en-US" dirty="0"/>
              <a:t>photo credit </a:t>
            </a:r>
            <a:endParaRPr lang="en-US" dirty="0">
              <a:highlight>
                <a:srgbClr val="FFFF00"/>
              </a:highlight>
            </a:endParaRPr>
          </a:p>
          <a:p>
            <a:pPr>
              <a:defRPr/>
            </a:pPr>
            <a:r>
              <a:rPr lang="en-US" dirty="0">
                <a:highlight>
                  <a:srgbClr val="FFFF00"/>
                </a:highlight>
              </a:rPr>
              <a:t>https://www.pexels.com/photo/woman-wearing-red-and-black-checkered-blouse-using-macbook-1181472/  </a:t>
            </a:r>
          </a:p>
        </p:txBody>
      </p:sp>
      <p:sp>
        <p:nvSpPr>
          <p:cNvPr id="921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4947" tIns="47474" rIns="94947" bIns="47474" numCol="1" anchorCtr="0" compatLnSpc="1">
            <a:prstTxWarp prst="textNoShape">
              <a:avLst/>
            </a:prstTxWarp>
          </a:bodyPr>
          <a:lstStyle>
            <a:lvl1pPr eaLnBrk="0" hangingPunct="0">
              <a:defRPr>
                <a:solidFill>
                  <a:schemeClr val="tx1"/>
                </a:solidFill>
                <a:latin typeface="Arial" charset="0"/>
              </a:defRPr>
            </a:lvl1pPr>
            <a:lvl2pPr marL="798945" indent="-307287" eaLnBrk="0" hangingPunct="0">
              <a:defRPr>
                <a:solidFill>
                  <a:schemeClr val="tx1"/>
                </a:solidFill>
                <a:latin typeface="Arial" charset="0"/>
              </a:defRPr>
            </a:lvl2pPr>
            <a:lvl3pPr marL="1229146" indent="-245829" eaLnBrk="0" hangingPunct="0">
              <a:defRPr>
                <a:solidFill>
                  <a:schemeClr val="tx1"/>
                </a:solidFill>
                <a:latin typeface="Arial" charset="0"/>
              </a:defRPr>
            </a:lvl3pPr>
            <a:lvl4pPr marL="1720805" indent="-245829" eaLnBrk="0" hangingPunct="0">
              <a:defRPr>
                <a:solidFill>
                  <a:schemeClr val="tx1"/>
                </a:solidFill>
                <a:latin typeface="Arial" charset="0"/>
              </a:defRPr>
            </a:lvl4pPr>
            <a:lvl5pPr marL="2212463" indent="-245829" eaLnBrk="0" hangingPunct="0">
              <a:defRPr>
                <a:solidFill>
                  <a:schemeClr val="tx1"/>
                </a:solidFill>
                <a:latin typeface="Arial" charset="0"/>
              </a:defRPr>
            </a:lvl5pPr>
            <a:lvl6pPr marL="2704122" indent="-245829" eaLnBrk="0" fontAlgn="base" hangingPunct="0">
              <a:spcBef>
                <a:spcPct val="0"/>
              </a:spcBef>
              <a:spcAft>
                <a:spcPct val="0"/>
              </a:spcAft>
              <a:defRPr>
                <a:solidFill>
                  <a:schemeClr val="tx1"/>
                </a:solidFill>
                <a:latin typeface="Arial" charset="0"/>
              </a:defRPr>
            </a:lvl6pPr>
            <a:lvl7pPr marL="3195781" indent="-245829" eaLnBrk="0" fontAlgn="base" hangingPunct="0">
              <a:spcBef>
                <a:spcPct val="0"/>
              </a:spcBef>
              <a:spcAft>
                <a:spcPct val="0"/>
              </a:spcAft>
              <a:defRPr>
                <a:solidFill>
                  <a:schemeClr val="tx1"/>
                </a:solidFill>
                <a:latin typeface="Arial" charset="0"/>
              </a:defRPr>
            </a:lvl7pPr>
            <a:lvl8pPr marL="3687439" indent="-245829" eaLnBrk="0" fontAlgn="base" hangingPunct="0">
              <a:spcBef>
                <a:spcPct val="0"/>
              </a:spcBef>
              <a:spcAft>
                <a:spcPct val="0"/>
              </a:spcAft>
              <a:defRPr>
                <a:solidFill>
                  <a:schemeClr val="tx1"/>
                </a:solidFill>
                <a:latin typeface="Arial" charset="0"/>
              </a:defRPr>
            </a:lvl8pPr>
            <a:lvl9pPr marL="4179096" indent="-245829" eaLnBrk="0" fontAlgn="base" hangingPunct="0">
              <a:spcBef>
                <a:spcPct val="0"/>
              </a:spcBef>
              <a:spcAft>
                <a:spcPct val="0"/>
              </a:spcAft>
              <a:defRPr>
                <a:solidFill>
                  <a:schemeClr val="tx1"/>
                </a:solidFill>
                <a:latin typeface="Arial" charset="0"/>
              </a:defRPr>
            </a:lvl9pPr>
          </a:lstStyle>
          <a:p>
            <a:pPr defTabSz="931774" eaLnBrk="1" hangingPunct="1">
              <a:defRPr/>
            </a:pPr>
            <a:fld id="{ECCCDCD6-DCB1-4EFA-9092-45A3FFEE6067}" type="slidenum">
              <a:rPr lang="en-US">
                <a:solidFill>
                  <a:prstClr val="black"/>
                </a:solidFill>
              </a:rPr>
              <a:pPr defTabSz="931774" eaLnBrk="1" hangingPunct="1">
                <a:defRPr/>
              </a:pPr>
              <a:t>7</a:t>
            </a:fld>
            <a:endParaRPr lang="en-US">
              <a:solidFill>
                <a:prstClr val="black"/>
              </a:solidFill>
            </a:endParaRPr>
          </a:p>
        </p:txBody>
      </p:sp>
    </p:spTree>
    <p:extLst>
      <p:ext uri="{BB962C8B-B14F-4D97-AF65-F5344CB8AC3E}">
        <p14:creationId xmlns:p14="http://schemas.microsoft.com/office/powerpoint/2010/main" val="4251902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1766"/>
            <a:r>
              <a:rPr lang="en-US" dirty="0"/>
              <a:t>Listed here are some examples of open-ended questions you can use to learn more about what the patron is looking for.</a:t>
            </a:r>
          </a:p>
          <a:p>
            <a:pPr marL="161766"/>
            <a:endParaRPr lang="en-US" dirty="0"/>
          </a:p>
          <a:p>
            <a:pPr marL="161766"/>
            <a:r>
              <a:rPr lang="en-US" dirty="0"/>
              <a:t>Ask open-ended questions to clarify the patron’s needs. Are they looking for health information? Are they looking for local services? Or a support group? Is it for a class assignment? </a:t>
            </a:r>
          </a:p>
          <a:p>
            <a:pPr marL="161766"/>
            <a:endParaRPr lang="en-US" dirty="0"/>
          </a:p>
          <a:p>
            <a:pPr marL="161766"/>
            <a:r>
              <a:rPr lang="en-US" dirty="0"/>
              <a:t>If clarification is needed, just ask. You can say, “I'm not certain I understand. Can you give me an example or tell me more?” </a:t>
            </a:r>
          </a:p>
        </p:txBody>
      </p:sp>
    </p:spTree>
    <p:extLst>
      <p:ext uri="{BB962C8B-B14F-4D97-AF65-F5344CB8AC3E}">
        <p14:creationId xmlns:p14="http://schemas.microsoft.com/office/powerpoint/2010/main" val="9136155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sz="1200" kern="1200" dirty="0">
                <a:solidFill>
                  <a:schemeClr val="tx1"/>
                </a:solidFill>
                <a:effectLst/>
                <a:latin typeface="+mn-lt"/>
                <a:ea typeface="+mn-ea"/>
                <a:cs typeface="+mn-cs"/>
              </a:rPr>
              <a:t>Just as it is important to ask open-ended questions, it is important to listen without judgment. This slide is from the Mental Health First Aid website describing five tips for non-judgmental listening: </a:t>
            </a:r>
          </a:p>
          <a:p>
            <a:r>
              <a:rPr lang="en-US" sz="1200" kern="1200" dirty="0">
                <a:solidFill>
                  <a:schemeClr val="tx1"/>
                </a:solidFill>
                <a:effectLst/>
                <a:latin typeface="+mn-lt"/>
                <a:ea typeface="+mn-ea"/>
                <a:cs typeface="+mn-cs"/>
              </a:rPr>
              <a:t> </a:t>
            </a:r>
          </a:p>
          <a:p>
            <a:pPr marL="228600" lvl="0" indent="-228600">
              <a:buFont typeface="+mj-lt"/>
              <a:buAutoNum type="arabicPeriod"/>
            </a:pPr>
            <a:r>
              <a:rPr lang="en-US" sz="1200" kern="1200" dirty="0">
                <a:solidFill>
                  <a:schemeClr val="tx1"/>
                </a:solidFill>
                <a:effectLst/>
                <a:latin typeface="+mn-lt"/>
                <a:ea typeface="+mn-ea"/>
                <a:cs typeface="+mn-cs"/>
              </a:rPr>
              <a:t>Reflect on your own state of mind</a:t>
            </a:r>
          </a:p>
          <a:p>
            <a:pPr marL="228600" lvl="0" indent="-228600">
              <a:buFont typeface="+mj-lt"/>
              <a:buAutoNum type="arabicPeriod"/>
            </a:pPr>
            <a:r>
              <a:rPr lang="en-US" sz="1200" kern="1200" dirty="0">
                <a:solidFill>
                  <a:schemeClr val="tx1"/>
                </a:solidFill>
                <a:effectLst/>
                <a:latin typeface="+mn-lt"/>
                <a:ea typeface="+mn-ea"/>
                <a:cs typeface="+mn-cs"/>
              </a:rPr>
              <a:t>Adopt an attitude of acceptance</a:t>
            </a:r>
          </a:p>
          <a:p>
            <a:pPr marL="228600" lvl="0" indent="-228600">
              <a:buFont typeface="+mj-lt"/>
              <a:buAutoNum type="arabicPeriod"/>
            </a:pPr>
            <a:r>
              <a:rPr lang="en-US" sz="1200" kern="1200" dirty="0">
                <a:solidFill>
                  <a:schemeClr val="tx1"/>
                </a:solidFill>
                <a:effectLst/>
                <a:latin typeface="+mn-lt"/>
                <a:ea typeface="+mn-ea"/>
                <a:cs typeface="+mn-cs"/>
              </a:rPr>
              <a:t>Develop verbal skills to show you are listening</a:t>
            </a:r>
          </a:p>
          <a:p>
            <a:pPr marL="228600" lvl="0" indent="-228600">
              <a:buFont typeface="+mj-lt"/>
              <a:buAutoNum type="arabicPeriod"/>
            </a:pPr>
            <a:r>
              <a:rPr lang="en-US" sz="1200" kern="1200" dirty="0">
                <a:solidFill>
                  <a:schemeClr val="tx1"/>
                </a:solidFill>
                <a:effectLst/>
                <a:latin typeface="+mn-lt"/>
                <a:ea typeface="+mn-ea"/>
                <a:cs typeface="+mn-cs"/>
              </a:rPr>
              <a:t>Maintain positive body language, and </a:t>
            </a:r>
          </a:p>
          <a:p>
            <a:pPr marL="228600" lvl="0" indent="-228600">
              <a:buFont typeface="+mj-lt"/>
              <a:buAutoNum type="arabicPeriod"/>
            </a:pPr>
            <a:r>
              <a:rPr lang="en-US" sz="1200" kern="1200" dirty="0">
                <a:solidFill>
                  <a:schemeClr val="tx1"/>
                </a:solidFill>
                <a:effectLst/>
                <a:latin typeface="+mn-lt"/>
                <a:ea typeface="+mn-ea"/>
                <a:cs typeface="+mn-cs"/>
              </a:rPr>
              <a:t>Recognize the cultural differences around mental health.</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Mental health first aid is an organization that provides training, including to become an instructor who can then train the rest of the library staff, but be aware there is a fee for this service. They also have an excellent collection of mental health resources on their website. Consider subscribing to their newsletter for tips and information.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Keep in mind that you may also be able to find a training through a local mental health organization or through one’s local health department. </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And lastly, NNLM offers an on-demand class called Introduction to Health Reference that goes into more details about library policies. We have a link to the registration page on the handout. </a:t>
            </a:r>
            <a:endParaRPr lang="en-US" dirty="0"/>
          </a:p>
        </p:txBody>
      </p:sp>
      <p:sp>
        <p:nvSpPr>
          <p:cNvPr id="4" name="Slide Number Placeholder 3"/>
          <p:cNvSpPr>
            <a:spLocks noGrp="1"/>
          </p:cNvSpPr>
          <p:nvPr>
            <p:ph type="sldNum" sz="quarter" idx="10"/>
          </p:nvPr>
        </p:nvSpPr>
        <p:spPr/>
        <p:txBody>
          <a:bodyPr lIns="94947" tIns="47474" rIns="94947" bIns="47474"/>
          <a:lstStyle/>
          <a:p>
            <a:pPr>
              <a:defRPr/>
            </a:pPr>
            <a:fld id="{A2FE5A0E-999E-47B3-B29A-580156291A88}" type="slidenum">
              <a:rPr lang="en-US" smtClean="0"/>
              <a:pPr>
                <a:defRPr/>
              </a:pPr>
              <a:t>9</a:t>
            </a:fld>
            <a:endParaRPr lang="en-US"/>
          </a:p>
        </p:txBody>
      </p:sp>
    </p:spTree>
    <p:extLst>
      <p:ext uri="{BB962C8B-B14F-4D97-AF65-F5344CB8AC3E}">
        <p14:creationId xmlns:p14="http://schemas.microsoft.com/office/powerpoint/2010/main" val="82969157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latin typeface="+mn-lt"/>
              </a:defRPr>
            </a:lvl1pPr>
          </a:lstStyle>
          <a:p>
            <a:r>
              <a:rPr lang="en-US"/>
              <a:t>Click to edit Master title style</a:t>
            </a:r>
          </a:p>
        </p:txBody>
      </p:sp>
      <p:sp>
        <p:nvSpPr>
          <p:cNvPr id="3" name="Subtitle 2"/>
          <p:cNvSpPr>
            <a:spLocks noGrp="1"/>
          </p:cNvSpPr>
          <p:nvPr>
            <p:ph type="subTitle" idx="1"/>
          </p:nvPr>
        </p:nvSpPr>
        <p:spPr>
          <a:xfrm>
            <a:off x="1524000" y="3602038"/>
            <a:ext cx="9144000" cy="39664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Slide Number Placeholder 5"/>
          <p:cNvSpPr>
            <a:spLocks noGrp="1"/>
          </p:cNvSpPr>
          <p:nvPr>
            <p:ph type="sldNum" sz="quarter" idx="10"/>
          </p:nvPr>
        </p:nvSpPr>
        <p:spPr/>
        <p:txBody>
          <a:bodyPr/>
          <a:lstStyle>
            <a:lvl1pPr>
              <a:defRPr/>
            </a:lvl1pPr>
          </a:lstStyle>
          <a:p>
            <a:pPr>
              <a:defRPr/>
            </a:pPr>
            <a:fld id="{76BF41A6-7A2C-4690-ACC7-07924994F7F6}"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7957257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5"/>
          <p:cNvSpPr>
            <a:spLocks noGrp="1"/>
          </p:cNvSpPr>
          <p:nvPr>
            <p:ph type="sldNum" sz="quarter" idx="10"/>
          </p:nvPr>
        </p:nvSpPr>
        <p:spPr/>
        <p:txBody>
          <a:bodyPr/>
          <a:lstStyle>
            <a:lvl1pPr>
              <a:defRPr/>
            </a:lvl1pPr>
          </a:lstStyle>
          <a:p>
            <a:pPr>
              <a:defRPr/>
            </a:pPr>
            <a:fld id="{53385912-A4F2-414C-811D-22BA556D6430}" type="slidenum">
              <a:rPr lang="en-US"/>
              <a:pPr>
                <a:defRPr/>
              </a:pPr>
              <a:t>‹#›</a:t>
            </a:fld>
            <a:endParaRPr lang="en-US"/>
          </a:p>
        </p:txBody>
      </p:sp>
      <p:sp>
        <p:nvSpPr>
          <p:cNvPr id="3"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21947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73EC528A-CA5A-46BB-8272-1C12E9D32C74}"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5438785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mn-lt"/>
              </a:defRPr>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Slide Number Placeholder 5"/>
          <p:cNvSpPr>
            <a:spLocks noGrp="1"/>
          </p:cNvSpPr>
          <p:nvPr>
            <p:ph type="sldNum" sz="quarter" idx="10"/>
          </p:nvPr>
        </p:nvSpPr>
        <p:spPr/>
        <p:txBody>
          <a:bodyPr/>
          <a:lstStyle>
            <a:lvl1pPr>
              <a:defRPr/>
            </a:lvl1pPr>
          </a:lstStyle>
          <a:p>
            <a:pPr>
              <a:defRPr/>
            </a:pPr>
            <a:fld id="{F813DF46-D727-42FF-B33D-5AD4637A71FA}"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2859410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mn-lt"/>
              </a:defRPr>
            </a:lvl1p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9D98945B-9468-4E5A-98FD-3F0DF03BC1B2}"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2065496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lvl1pPr>
              <a:defRPr>
                <a:solidFill>
                  <a:schemeClr val="tx1"/>
                </a:solidFill>
                <a:latin typeface="+mn-lt"/>
              </a:defRPr>
            </a:lvl1pPr>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531637DA-7CCD-40E4-B73E-4FBDAF634A94}"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42785972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5FC883-0559-1F45-FE35-233D019930F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C8172E-021C-5197-5977-12F6341E270E}"/>
              </a:ext>
            </a:extLst>
          </p:cNvPr>
          <p:cNvSpPr>
            <a:spLocks noGrp="1"/>
          </p:cNvSpPr>
          <p:nvPr>
            <p:ph sz="half" idx="1"/>
          </p:nvPr>
        </p:nvSpPr>
        <p:spPr>
          <a:xfrm>
            <a:off x="838199" y="1825625"/>
            <a:ext cx="350616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7F0F884-105E-FC26-9D5C-7F1E0C87077F}"/>
              </a:ext>
            </a:extLst>
          </p:cNvPr>
          <p:cNvSpPr>
            <a:spLocks noGrp="1"/>
          </p:cNvSpPr>
          <p:nvPr>
            <p:ph sz="half" idx="2"/>
          </p:nvPr>
        </p:nvSpPr>
        <p:spPr>
          <a:xfrm>
            <a:off x="4537276" y="1825625"/>
            <a:ext cx="331180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5E8DC844-E98B-65C8-9260-5092A1BD4581}"/>
              </a:ext>
            </a:extLst>
          </p:cNvPr>
          <p:cNvSpPr>
            <a:spLocks noGrp="1"/>
          </p:cNvSpPr>
          <p:nvPr>
            <p:ph type="sldNum" sz="quarter" idx="12"/>
          </p:nvPr>
        </p:nvSpPr>
        <p:spPr/>
        <p:txBody>
          <a:bodyPr/>
          <a:lstStyle/>
          <a:p>
            <a:fld id="{39608335-E336-44CC-8D7A-9157A0B4EC3F}" type="slidenum">
              <a:rPr lang="en-US" smtClean="0"/>
              <a:t>‹#›</a:t>
            </a:fld>
            <a:endParaRPr lang="en-US"/>
          </a:p>
        </p:txBody>
      </p:sp>
      <p:sp>
        <p:nvSpPr>
          <p:cNvPr id="8" name="Content Placeholder 2">
            <a:extLst>
              <a:ext uri="{FF2B5EF4-FFF2-40B4-BE49-F238E27FC236}">
                <a16:creationId xmlns:a16="http://schemas.microsoft.com/office/drawing/2014/main" id="{FF22BEE3-CA38-FF6B-C7FE-56F5ACFE26BC}"/>
              </a:ext>
            </a:extLst>
          </p:cNvPr>
          <p:cNvSpPr>
            <a:spLocks noGrp="1"/>
          </p:cNvSpPr>
          <p:nvPr>
            <p:ph sz="half" idx="13"/>
          </p:nvPr>
        </p:nvSpPr>
        <p:spPr>
          <a:xfrm>
            <a:off x="8041993" y="1825625"/>
            <a:ext cx="3311807"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7244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p:cNvSpPr>
            <a:spLocks noGrp="1"/>
          </p:cNvSpPr>
          <p:nvPr>
            <p:ph type="sldNum" sz="quarter" idx="10"/>
          </p:nvPr>
        </p:nvSpPr>
        <p:spPr/>
        <p:txBody>
          <a:bodyPr/>
          <a:lstStyle>
            <a:lvl1pPr>
              <a:defRPr/>
            </a:lvl1pPr>
          </a:lstStyle>
          <a:p>
            <a:pPr>
              <a:defRPr/>
            </a:pPr>
            <a:fld id="{025F9F99-9BD9-4422-B838-F0A597D458BC}"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4783028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atin typeface="+mn-lt"/>
              </a:defRPr>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rgbClr val="616265"/>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Slide Number Placeholder 5"/>
          <p:cNvSpPr>
            <a:spLocks noGrp="1"/>
          </p:cNvSpPr>
          <p:nvPr>
            <p:ph type="sldNum" sz="quarter" idx="10"/>
          </p:nvPr>
        </p:nvSpPr>
        <p:spPr/>
        <p:txBody>
          <a:bodyPr/>
          <a:lstStyle>
            <a:lvl1pPr>
              <a:defRPr/>
            </a:lvl1pPr>
          </a:lstStyle>
          <a:p>
            <a:pPr>
              <a:defRPr/>
            </a:pPr>
            <a:fld id="{C8BD5518-C465-4C1F-8E36-9195006C4AB9}" type="slidenum">
              <a:rPr lang="en-US"/>
              <a:pPr>
                <a:defRPr/>
              </a:pPr>
              <a:t>‹#›</a:t>
            </a:fld>
            <a:endParaRPr lang="en-US"/>
          </a:p>
        </p:txBody>
      </p:sp>
      <p:sp>
        <p:nvSpPr>
          <p:cNvPr id="5"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6975276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33956979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32355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318488" y="1844675"/>
            <a:ext cx="3235569"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Content Placeholder 3">
            <a:extLst>
              <a:ext uri="{FF2B5EF4-FFF2-40B4-BE49-F238E27FC236}">
                <a16:creationId xmlns:a16="http://schemas.microsoft.com/office/drawing/2014/main" id="{CA5DA1A3-AFDB-4FA1-A0D4-6B657F9C724A}"/>
              </a:ext>
            </a:extLst>
          </p:cNvPr>
          <p:cNvSpPr>
            <a:spLocks noGrp="1"/>
          </p:cNvSpPr>
          <p:nvPr>
            <p:ph sz="half" idx="12"/>
          </p:nvPr>
        </p:nvSpPr>
        <p:spPr>
          <a:xfrm>
            <a:off x="7930663" y="1825625"/>
            <a:ext cx="3423138"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0869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our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Content Placeholder 2"/>
          <p:cNvSpPr>
            <a:spLocks noGrp="1"/>
          </p:cNvSpPr>
          <p:nvPr>
            <p:ph sz="half" idx="1"/>
          </p:nvPr>
        </p:nvSpPr>
        <p:spPr>
          <a:xfrm>
            <a:off x="838200" y="1825625"/>
            <a:ext cx="24442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324957" y="1870075"/>
            <a:ext cx="2627433"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p:cNvSpPr>
            <a:spLocks noGrp="1"/>
          </p:cNvSpPr>
          <p:nvPr>
            <p:ph type="sldNum" sz="quarter" idx="10"/>
          </p:nvPr>
        </p:nvSpPr>
        <p:spPr/>
        <p:txBody>
          <a:bodyPr/>
          <a:lstStyle>
            <a:lvl1pPr>
              <a:defRPr/>
            </a:lvl1pPr>
          </a:lstStyle>
          <a:p>
            <a:pPr>
              <a:defRPr/>
            </a:pPr>
            <a:fld id="{372B0271-B012-4ED1-8CE3-476E6D0A5B1D}" type="slidenum">
              <a:rPr lang="en-US"/>
              <a:pPr>
                <a:defRPr/>
              </a:pPr>
              <a:t>‹#›</a:t>
            </a:fld>
            <a:endParaRPr lang="en-US"/>
          </a:p>
        </p:txBody>
      </p:sp>
      <p:sp>
        <p:nvSpPr>
          <p:cNvPr id="6" name="Footer Placeholder 3"/>
          <p:cNvSpPr>
            <a:spLocks noGrp="1"/>
          </p:cNvSpPr>
          <p:nvPr>
            <p:ph type="ftr" sz="quarter" idx="11"/>
          </p:nvPr>
        </p:nvSpPr>
        <p:spPr/>
        <p:txBody>
          <a:bodyPr/>
          <a:lstStyle>
            <a:lvl1pPr>
              <a:defRPr/>
            </a:lvl1pPr>
          </a:lstStyle>
          <a:p>
            <a:pPr>
              <a:defRPr/>
            </a:pPr>
            <a:endParaRPr lang="en-US"/>
          </a:p>
        </p:txBody>
      </p:sp>
      <p:sp>
        <p:nvSpPr>
          <p:cNvPr id="7" name="Content Placeholder 3">
            <a:extLst>
              <a:ext uri="{FF2B5EF4-FFF2-40B4-BE49-F238E27FC236}">
                <a16:creationId xmlns:a16="http://schemas.microsoft.com/office/drawing/2014/main" id="{CA5DA1A3-AFDB-4FA1-A0D4-6B657F9C724A}"/>
              </a:ext>
            </a:extLst>
          </p:cNvPr>
          <p:cNvSpPr>
            <a:spLocks noGrp="1"/>
          </p:cNvSpPr>
          <p:nvPr>
            <p:ph sz="half" idx="12"/>
          </p:nvPr>
        </p:nvSpPr>
        <p:spPr>
          <a:xfrm>
            <a:off x="6095999" y="1870075"/>
            <a:ext cx="266993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a:extLst>
              <a:ext uri="{FF2B5EF4-FFF2-40B4-BE49-F238E27FC236}">
                <a16:creationId xmlns:a16="http://schemas.microsoft.com/office/drawing/2014/main" id="{D3A122BC-7D4F-4A51-8B04-16F904510B24}"/>
              </a:ext>
            </a:extLst>
          </p:cNvPr>
          <p:cNvSpPr>
            <a:spLocks noGrp="1"/>
          </p:cNvSpPr>
          <p:nvPr>
            <p:ph sz="half" idx="13"/>
          </p:nvPr>
        </p:nvSpPr>
        <p:spPr>
          <a:xfrm>
            <a:off x="8909538" y="1847850"/>
            <a:ext cx="2444261"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690932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solidFill>
                  <a:schemeClr val="tx1"/>
                </a:solidFill>
                <a:latin typeface="+mn-lt"/>
              </a:defRPr>
            </a:lvl1p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1338538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part 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lvl1pPr>
              <a:defRPr>
                <a:latin typeface="+mn-lt"/>
              </a:defRPr>
            </a:lvl1pPr>
          </a:lstStyle>
          <a:p>
            <a:r>
              <a:rPr lang="en-US"/>
              <a:t>Click to edit Master title style</a:t>
            </a:r>
          </a:p>
        </p:txBody>
      </p:sp>
      <p:sp>
        <p:nvSpPr>
          <p:cNvPr id="3" name="Text Placeholder 2"/>
          <p:cNvSpPr>
            <a:spLocks noGrp="1"/>
          </p:cNvSpPr>
          <p:nvPr>
            <p:ph type="body" idx="1"/>
          </p:nvPr>
        </p:nvSpPr>
        <p:spPr>
          <a:xfrm>
            <a:off x="845651" y="1681163"/>
            <a:ext cx="2530595"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253645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454583" y="1681898"/>
            <a:ext cx="27176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3454582" y="2501105"/>
            <a:ext cx="27176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p:cNvSpPr>
            <a:spLocks noGrp="1"/>
          </p:cNvSpPr>
          <p:nvPr>
            <p:ph type="sldNum" sz="quarter" idx="10"/>
          </p:nvPr>
        </p:nvSpPr>
        <p:spPr/>
        <p:txBody>
          <a:bodyPr/>
          <a:lstStyle>
            <a:lvl1pPr>
              <a:defRPr/>
            </a:lvl1pPr>
          </a:lstStyle>
          <a:p>
            <a:pPr>
              <a:defRPr/>
            </a:pPr>
            <a:fld id="{4D1ED93C-2746-4E00-A680-3BFBAC96A97E}" type="slidenum">
              <a:rPr lang="en-US"/>
              <a:pPr>
                <a:defRPr/>
              </a:pPr>
              <a:t>‹#›</a:t>
            </a:fld>
            <a:endParaRPr lang="en-US"/>
          </a:p>
        </p:txBody>
      </p:sp>
      <p:sp>
        <p:nvSpPr>
          <p:cNvPr id="8" name="Footer Placeholder 3"/>
          <p:cNvSpPr>
            <a:spLocks noGrp="1"/>
          </p:cNvSpPr>
          <p:nvPr>
            <p:ph type="ftr" sz="quarter" idx="11"/>
          </p:nvPr>
        </p:nvSpPr>
        <p:spPr/>
        <p:txBody>
          <a:bodyPr/>
          <a:lstStyle>
            <a:lvl1pPr>
              <a:defRPr/>
            </a:lvl1pPr>
          </a:lstStyle>
          <a:p>
            <a:pPr>
              <a:defRPr/>
            </a:pPr>
            <a:endParaRPr lang="en-US"/>
          </a:p>
        </p:txBody>
      </p:sp>
      <p:sp>
        <p:nvSpPr>
          <p:cNvPr id="9" name="Content Placeholder 5">
            <a:extLst>
              <a:ext uri="{FF2B5EF4-FFF2-40B4-BE49-F238E27FC236}">
                <a16:creationId xmlns:a16="http://schemas.microsoft.com/office/drawing/2014/main" id="{13367B0E-2C17-4D1A-9314-D43CF42C7CDE}"/>
              </a:ext>
            </a:extLst>
          </p:cNvPr>
          <p:cNvSpPr>
            <a:spLocks noGrp="1"/>
          </p:cNvSpPr>
          <p:nvPr>
            <p:ph sz="quarter" idx="12"/>
          </p:nvPr>
        </p:nvSpPr>
        <p:spPr>
          <a:xfrm>
            <a:off x="6322768" y="2501105"/>
            <a:ext cx="233954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Content Placeholder 5">
            <a:extLst>
              <a:ext uri="{FF2B5EF4-FFF2-40B4-BE49-F238E27FC236}">
                <a16:creationId xmlns:a16="http://schemas.microsoft.com/office/drawing/2014/main" id="{52A8BC65-878B-4265-A721-618ECF2530D5}"/>
              </a:ext>
            </a:extLst>
          </p:cNvPr>
          <p:cNvSpPr>
            <a:spLocks noGrp="1"/>
          </p:cNvSpPr>
          <p:nvPr>
            <p:ph sz="quarter" idx="13"/>
          </p:nvPr>
        </p:nvSpPr>
        <p:spPr>
          <a:xfrm>
            <a:off x="8812885" y="2514602"/>
            <a:ext cx="251508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4">
            <a:extLst>
              <a:ext uri="{FF2B5EF4-FFF2-40B4-BE49-F238E27FC236}">
                <a16:creationId xmlns:a16="http://schemas.microsoft.com/office/drawing/2014/main" id="{667BF684-8B12-4438-9D17-BB4CDBF09587}"/>
              </a:ext>
            </a:extLst>
          </p:cNvPr>
          <p:cNvSpPr>
            <a:spLocks noGrp="1"/>
          </p:cNvSpPr>
          <p:nvPr>
            <p:ph type="body" sz="quarter" idx="14"/>
          </p:nvPr>
        </p:nvSpPr>
        <p:spPr>
          <a:xfrm>
            <a:off x="6322768" y="1690690"/>
            <a:ext cx="233954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4">
            <a:extLst>
              <a:ext uri="{FF2B5EF4-FFF2-40B4-BE49-F238E27FC236}">
                <a16:creationId xmlns:a16="http://schemas.microsoft.com/office/drawing/2014/main" id="{077986B4-9DDB-4E48-BFF4-C9D7650DDABC}"/>
              </a:ext>
            </a:extLst>
          </p:cNvPr>
          <p:cNvSpPr>
            <a:spLocks noGrp="1"/>
          </p:cNvSpPr>
          <p:nvPr>
            <p:ph type="body" sz="quarter" idx="15"/>
          </p:nvPr>
        </p:nvSpPr>
        <p:spPr>
          <a:xfrm>
            <a:off x="8812885" y="1690690"/>
            <a:ext cx="251508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Tree>
    <p:extLst>
      <p:ext uri="{BB962C8B-B14F-4D97-AF65-F5344CB8AC3E}">
        <p14:creationId xmlns:p14="http://schemas.microsoft.com/office/powerpoint/2010/main" val="34741203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latin typeface="+mn-lt"/>
              </a:defRPr>
            </a:lvl1pPr>
          </a:lstStyle>
          <a:p>
            <a:r>
              <a:rPr lang="en-US"/>
              <a:t>Click to edit Master title style</a:t>
            </a:r>
          </a:p>
        </p:txBody>
      </p:sp>
      <p:sp>
        <p:nvSpPr>
          <p:cNvPr id="3" name="Slide Number Placeholder 5"/>
          <p:cNvSpPr>
            <a:spLocks noGrp="1"/>
          </p:cNvSpPr>
          <p:nvPr>
            <p:ph type="sldNum" sz="quarter" idx="10"/>
          </p:nvPr>
        </p:nvSpPr>
        <p:spPr/>
        <p:txBody>
          <a:bodyPr/>
          <a:lstStyle>
            <a:lvl1pPr>
              <a:defRPr/>
            </a:lvl1pPr>
          </a:lstStyle>
          <a:p>
            <a:pPr>
              <a:defRPr/>
            </a:pPr>
            <a:fld id="{B2EC6839-54FD-43E2-8B0B-C8728B46711E}" type="slidenum">
              <a:rPr lang="en-US"/>
              <a:pPr>
                <a:defRPr/>
              </a:pPr>
              <a:t>‹#›</a:t>
            </a:fld>
            <a:endParaRPr lang="en-US"/>
          </a:p>
        </p:txBody>
      </p:sp>
      <p:sp>
        <p:nvSpPr>
          <p:cNvPr id="4" name="Footer Placeholder 3"/>
          <p:cNvSpPr>
            <a:spLocks noGrp="1"/>
          </p:cNvSpPr>
          <p:nvPr>
            <p:ph type="ftr" sz="quarter" idx="11"/>
          </p:nvPr>
        </p:nvSpPr>
        <p:spPr/>
        <p:txBody>
          <a:bodyPr/>
          <a:lstStyle>
            <a:lvl1pPr>
              <a:defRPr/>
            </a:lvl1pPr>
          </a:lstStyle>
          <a:p>
            <a:pPr>
              <a:defRPr/>
            </a:pPr>
            <a:endParaRPr lang="en-US"/>
          </a:p>
        </p:txBody>
      </p:sp>
    </p:spTree>
    <p:extLst>
      <p:ext uri="{BB962C8B-B14F-4D97-AF65-F5344CB8AC3E}">
        <p14:creationId xmlns:p14="http://schemas.microsoft.com/office/powerpoint/2010/main" val="20767826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8" name="Rectangle 7"/>
          <p:cNvSpPr/>
          <p:nvPr userDrawn="1"/>
        </p:nvSpPr>
        <p:spPr>
          <a:xfrm>
            <a:off x="0" y="6176963"/>
            <a:ext cx="12192000"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6" name="Slide Number Placeholder 5"/>
          <p:cNvSpPr>
            <a:spLocks noGrp="1"/>
          </p:cNvSpPr>
          <p:nvPr>
            <p:ph type="sldNum" sz="quarter" idx="4"/>
          </p:nvPr>
        </p:nvSpPr>
        <p:spPr>
          <a:xfrm>
            <a:off x="10248900" y="6356350"/>
            <a:ext cx="11049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bg1"/>
                </a:solidFill>
                <a:latin typeface="+mn-lt"/>
              </a:defRPr>
            </a:lvl1pPr>
          </a:lstStyle>
          <a:p>
            <a:pPr>
              <a:defRPr/>
            </a:pPr>
            <a:fld id="{41A894B9-6BEC-426D-BF1F-2B69C5221DC2}" type="slidenum">
              <a:rPr lang="en-US"/>
              <a:pPr>
                <a:defRPr/>
              </a:pPr>
              <a:t>‹#›</a:t>
            </a:fld>
            <a:endParaRPr lang="en-US"/>
          </a:p>
        </p:txBody>
      </p:sp>
      <p:sp>
        <p:nvSpPr>
          <p:cNvPr id="9" name="Footer Placeholder 3"/>
          <p:cNvSpPr>
            <a:spLocks noGrp="1"/>
          </p:cNvSpPr>
          <p:nvPr>
            <p:ph type="ftr" sz="quarter" idx="3"/>
          </p:nvPr>
        </p:nvSpPr>
        <p:spPr>
          <a:xfrm>
            <a:off x="4157663" y="6356350"/>
            <a:ext cx="6091237" cy="365125"/>
          </a:xfrm>
          <a:prstGeom prst="rect">
            <a:avLst/>
          </a:prstGeom>
        </p:spPr>
        <p:txBody>
          <a:bodyPr anchor="ctr"/>
          <a:lstStyle>
            <a:lvl1pPr algn="ctr" eaLnBrk="1" fontAlgn="auto" hangingPunct="1">
              <a:spcBef>
                <a:spcPts val="0"/>
              </a:spcBef>
              <a:spcAft>
                <a:spcPts val="0"/>
              </a:spcAft>
              <a:defRPr sz="1200">
                <a:solidFill>
                  <a:schemeClr val="bg1"/>
                </a:solidFill>
                <a:latin typeface="+mn-lt"/>
              </a:defRPr>
            </a:lvl1pPr>
          </a:lstStyle>
          <a:p>
            <a:pPr>
              <a:defRPr/>
            </a:pPr>
            <a:endParaRPr lang="en-US"/>
          </a:p>
        </p:txBody>
      </p:sp>
      <p:pic>
        <p:nvPicPr>
          <p:cNvPr id="1031" name="Picture 3"/>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bwMode="auto">
          <a:xfrm>
            <a:off x="134344" y="6302883"/>
            <a:ext cx="2892764" cy="4641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22914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n-lt"/>
          <a:ea typeface="+mj-ea"/>
          <a:cs typeface="+mj-cs"/>
        </a:defRPr>
      </a:lvl1pPr>
      <a:lvl2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2pPr>
      <a:lvl3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3pPr>
      <a:lvl4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4pPr>
      <a:lvl5pPr algn="l" rtl="0" eaLnBrk="0" fontAlgn="base" hangingPunct="0">
        <a:lnSpc>
          <a:spcPct val="90000"/>
        </a:lnSpc>
        <a:spcBef>
          <a:spcPct val="0"/>
        </a:spcBef>
        <a:spcAft>
          <a:spcPct val="0"/>
        </a:spcAft>
        <a:defRPr sz="4400">
          <a:solidFill>
            <a:srgbClr val="616265"/>
          </a:solidFill>
          <a:latin typeface="Calibri" panose="020F0502020204030204" pitchFamily="34" charset="0"/>
        </a:defRPr>
      </a:lvl5pPr>
      <a:lvl6pPr marL="457200" algn="l" rtl="0" fontAlgn="base">
        <a:lnSpc>
          <a:spcPct val="90000"/>
        </a:lnSpc>
        <a:spcBef>
          <a:spcPct val="0"/>
        </a:spcBef>
        <a:spcAft>
          <a:spcPct val="0"/>
        </a:spcAft>
        <a:defRPr sz="4400">
          <a:solidFill>
            <a:srgbClr val="616265"/>
          </a:solidFill>
          <a:latin typeface="Calibri" panose="020F0502020204030204" pitchFamily="34" charset="0"/>
        </a:defRPr>
      </a:lvl6pPr>
      <a:lvl7pPr marL="914400" algn="l" rtl="0" fontAlgn="base">
        <a:lnSpc>
          <a:spcPct val="90000"/>
        </a:lnSpc>
        <a:spcBef>
          <a:spcPct val="0"/>
        </a:spcBef>
        <a:spcAft>
          <a:spcPct val="0"/>
        </a:spcAft>
        <a:defRPr sz="4400">
          <a:solidFill>
            <a:srgbClr val="616265"/>
          </a:solidFill>
          <a:latin typeface="Calibri" panose="020F0502020204030204" pitchFamily="34" charset="0"/>
        </a:defRPr>
      </a:lvl7pPr>
      <a:lvl8pPr marL="1371600" algn="l" rtl="0" fontAlgn="base">
        <a:lnSpc>
          <a:spcPct val="90000"/>
        </a:lnSpc>
        <a:spcBef>
          <a:spcPct val="0"/>
        </a:spcBef>
        <a:spcAft>
          <a:spcPct val="0"/>
        </a:spcAft>
        <a:defRPr sz="4400">
          <a:solidFill>
            <a:srgbClr val="616265"/>
          </a:solidFill>
          <a:latin typeface="Calibri" panose="020F0502020204030204" pitchFamily="34" charset="0"/>
        </a:defRPr>
      </a:lvl8pPr>
      <a:lvl9pPr marL="1828800" algn="l" rtl="0" fontAlgn="base">
        <a:lnSpc>
          <a:spcPct val="90000"/>
        </a:lnSpc>
        <a:spcBef>
          <a:spcPct val="0"/>
        </a:spcBef>
        <a:spcAft>
          <a:spcPct val="0"/>
        </a:spcAft>
        <a:defRPr sz="4400">
          <a:solidFill>
            <a:srgbClr val="616265"/>
          </a:solidFill>
          <a:latin typeface="Calibri" panose="020F05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9.png"/><Relationship Id="rId7" Type="http://schemas.openxmlformats.org/officeDocument/2006/relationships/diagramQuickStyle" Target="../diagrams/quickStyle6.xml"/><Relationship Id="rId2" Type="http://schemas.openxmlformats.org/officeDocument/2006/relationships/notesSlide" Target="../notesSlides/notesSlide10.xml"/><Relationship Id="rId1" Type="http://schemas.openxmlformats.org/officeDocument/2006/relationships/slideLayout" Target="../slideLayouts/slideLayout11.xml"/><Relationship Id="rId6" Type="http://schemas.openxmlformats.org/officeDocument/2006/relationships/diagramLayout" Target="../diagrams/layout6.xml"/><Relationship Id="rId5" Type="http://schemas.openxmlformats.org/officeDocument/2006/relationships/diagramData" Target="../diagrams/data6.xml"/><Relationship Id="rId4" Type="http://schemas.openxmlformats.org/officeDocument/2006/relationships/image" Target="../media/image10.svg"/><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hyperlink" Target="https://www.nnlm.gov/public-libraries/resources-for-public-libraries"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xml"/><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4.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hyperlink" Target="https://www.cdc.gov/mentalhealth/" TargetMode="External"/><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0.png"/><Relationship Id="rId7" Type="http://schemas.openxmlformats.org/officeDocument/2006/relationships/diagramQuickStyle" Target="../diagrams/quickStyle7.xml"/><Relationship Id="rId2" Type="http://schemas.openxmlformats.org/officeDocument/2006/relationships/notesSlide" Target="../notesSlides/notesSlide27.xml"/><Relationship Id="rId1" Type="http://schemas.openxmlformats.org/officeDocument/2006/relationships/slideLayout" Target="../slideLayouts/slideLayout11.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1.svg"/><Relationship Id="rId9" Type="http://schemas.microsoft.com/office/2007/relationships/diagramDrawing" Target="../diagrams/drawing7.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openxmlformats.org/officeDocument/2006/relationships/hyperlink" Target="https://www.nlm.nih.gov/hmd/about/exhibition/index.html"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9.xml"/><Relationship Id="rId6" Type="http://schemas.openxmlformats.org/officeDocument/2006/relationships/hyperlink" Target="https://www.graphicmedicine.org/" TargetMode="External"/><Relationship Id="rId5" Type="http://schemas.openxmlformats.org/officeDocument/2006/relationships/image" Target="../media/image34.png"/><Relationship Id="rId4" Type="http://schemas.openxmlformats.org/officeDocument/2006/relationships/hyperlink" Target="https://www.nnlm.gov/FdMPF" TargetMode="External"/></Relationships>
</file>

<file path=ppt/slides/_rels/slide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4.xml"/><Relationship Id="rId5" Type="http://schemas.openxmlformats.org/officeDocument/2006/relationships/hyperlink" Target="https://www.who.int/publications/i/item/9789240003927" TargetMode="External"/><Relationship Id="rId4" Type="http://schemas.openxmlformats.org/officeDocument/2006/relationships/image" Target="../media/image36.png"/></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9.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hyperlink" Target="https://nnlm.gov/nnlm-reading-club/mental-health"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3.xml"/><Relationship Id="rId1" Type="http://schemas.openxmlformats.org/officeDocument/2006/relationships/slideLayout" Target="../slideLayouts/slideLayout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 Id="rId4" Type="http://schemas.openxmlformats.org/officeDocument/2006/relationships/hyperlink" Target="https://programminglibrarian.org/" TargetMode="Externa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png"/><Relationship Id="rId7" Type="http://schemas.openxmlformats.org/officeDocument/2006/relationships/diagramQuickStyle" Target="../diagrams/quickStyle3.xm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image" Target="../media/image3.svg"/><Relationship Id="rId9" Type="http://schemas.microsoft.com/office/2007/relationships/diagramDrawing" Target="../diagrams/drawing3.xml"/></Relationships>
</file>

<file path=ppt/slides/_rels/slide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jpg"/><Relationship Id="rId7" Type="http://schemas.openxmlformats.org/officeDocument/2006/relationships/diagramColors" Target="../diagrams/colors4.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5.png"/><Relationship Id="rId7" Type="http://schemas.openxmlformats.org/officeDocument/2006/relationships/diagramQuickStyle" Target="../diagrams/quickStyle5.xml"/><Relationship Id="rId2" Type="http://schemas.openxmlformats.org/officeDocument/2006/relationships/notesSlide" Target="../notesSlides/notesSlide6.xml"/><Relationship Id="rId1" Type="http://schemas.openxmlformats.org/officeDocument/2006/relationships/slideLayout" Target="../slideLayouts/slideLayout11.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6.svg"/><Relationship Id="rId9" Type="http://schemas.microsoft.com/office/2007/relationships/diagramDrawing" Target="../diagrams/drawing5.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2BE75EA-38F3-2EC4-C46E-F00461DDB2D0}"/>
              </a:ext>
            </a:extLst>
          </p:cNvPr>
          <p:cNvSpPr/>
          <p:nvPr/>
        </p:nvSpPr>
        <p:spPr>
          <a:xfrm>
            <a:off x="3025260" y="4287711"/>
            <a:ext cx="6837197" cy="1015663"/>
          </a:xfrm>
          <a:prstGeom prst="rect">
            <a:avLst/>
          </a:prstGeom>
        </p:spPr>
        <p:txBody>
          <a:bodyPr wrap="square">
            <a:spAutoFit/>
          </a:bodyPr>
          <a:lstStyle/>
          <a:p>
            <a:r>
              <a:rPr lang="en-US" sz="2000" b="1" dirty="0">
                <a:solidFill>
                  <a:schemeClr val="accent1">
                    <a:lumMod val="50000"/>
                  </a:schemeClr>
                </a:solidFill>
              </a:rPr>
              <a:t>Tiffany Chavis MSW, MLIS, LCSW-C</a:t>
            </a:r>
          </a:p>
          <a:p>
            <a:r>
              <a:rPr lang="en-US" sz="2000" b="1" dirty="0">
                <a:solidFill>
                  <a:schemeClr val="accent1">
                    <a:lumMod val="50000"/>
                  </a:schemeClr>
                </a:solidFill>
              </a:rPr>
              <a:t>Health Literacy Librarian</a:t>
            </a:r>
          </a:p>
          <a:p>
            <a:r>
              <a:rPr lang="en-US" sz="2000" b="1" dirty="0">
                <a:solidFill>
                  <a:schemeClr val="accent1">
                    <a:lumMod val="50000"/>
                  </a:schemeClr>
                </a:solidFill>
              </a:rPr>
              <a:t>Network of the National Library of Medicine, Region 1</a:t>
            </a:r>
          </a:p>
        </p:txBody>
      </p:sp>
      <p:sp>
        <p:nvSpPr>
          <p:cNvPr id="4" name="TextBox 3">
            <a:extLst>
              <a:ext uri="{FF2B5EF4-FFF2-40B4-BE49-F238E27FC236}">
                <a16:creationId xmlns:a16="http://schemas.microsoft.com/office/drawing/2014/main" id="{5D4485CD-C584-FADF-3EE4-8BA131079939}"/>
              </a:ext>
            </a:extLst>
          </p:cNvPr>
          <p:cNvSpPr txBox="1"/>
          <p:nvPr/>
        </p:nvSpPr>
        <p:spPr>
          <a:xfrm>
            <a:off x="0" y="1305342"/>
            <a:ext cx="12192000" cy="1938992"/>
          </a:xfrm>
          <a:prstGeom prst="rect">
            <a:avLst/>
          </a:prstGeom>
          <a:solidFill>
            <a:schemeClr val="accent5"/>
          </a:solidFill>
        </p:spPr>
        <p:txBody>
          <a:bodyPr wrap="square" rtlCol="0">
            <a:spAutoFit/>
          </a:bodyPr>
          <a:lstStyle/>
          <a:p>
            <a:pPr algn="ctr"/>
            <a:r>
              <a:rPr lang="en-US" sz="6000" dirty="0">
                <a:solidFill>
                  <a:schemeClr val="bg1"/>
                </a:solidFill>
              </a:rPr>
              <a:t>Providing Mental Health Resources at your Library</a:t>
            </a:r>
          </a:p>
        </p:txBody>
      </p:sp>
    </p:spTree>
    <p:extLst>
      <p:ext uri="{BB962C8B-B14F-4D97-AF65-F5344CB8AC3E}">
        <p14:creationId xmlns:p14="http://schemas.microsoft.com/office/powerpoint/2010/main" val="3408685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DA7877C6-DCDC-4AA9-91FF-4BB398E1D2D9}"/>
              </a:ext>
            </a:extLst>
          </p:cNvPr>
          <p:cNvSpPr>
            <a:spLocks noGrp="1"/>
          </p:cNvSpPr>
          <p:nvPr>
            <p:ph type="title"/>
          </p:nvPr>
        </p:nvSpPr>
        <p:spPr>
          <a:xfrm>
            <a:off x="237367" y="187327"/>
            <a:ext cx="5137077" cy="1600200"/>
          </a:xfrm>
        </p:spPr>
        <p:txBody>
          <a:bodyPr/>
          <a:lstStyle/>
          <a:p>
            <a:pPr algn="ctr"/>
            <a:r>
              <a:rPr lang="en-US" sz="4400" b="1" dirty="0">
                <a:solidFill>
                  <a:schemeClr val="accent1">
                    <a:lumMod val="50000"/>
                  </a:schemeClr>
                </a:solidFill>
              </a:rPr>
              <a:t>Health Information Resources</a:t>
            </a:r>
          </a:p>
        </p:txBody>
      </p:sp>
      <p:sp>
        <p:nvSpPr>
          <p:cNvPr id="10" name="Text Placeholder 9" descr="Image of a stethoscope">
            <a:extLst>
              <a:ext uri="{FF2B5EF4-FFF2-40B4-BE49-F238E27FC236}">
                <a16:creationId xmlns:a16="http://schemas.microsoft.com/office/drawing/2014/main" id="{AEB939EE-DBC5-4A40-B6C0-13F83134A2ED}"/>
              </a:ext>
            </a:extLst>
          </p:cNvPr>
          <p:cNvSpPr>
            <a:spLocks noGrp="1"/>
          </p:cNvSpPr>
          <p:nvPr>
            <p:ph type="body" sz="half" idx="2"/>
          </p:nvPr>
        </p:nvSpPr>
        <p:spPr>
          <a:xfrm>
            <a:off x="839788" y="2057400"/>
            <a:ext cx="3932237" cy="381158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aphicFrame>
        <p:nvGraphicFramePr>
          <p:cNvPr id="6" name="Content Placeholder 5" descr="Health Information Resources is the third of five sections in this presentation. This section includes information about freely available resources.">
            <a:extLst>
              <a:ext uri="{FF2B5EF4-FFF2-40B4-BE49-F238E27FC236}">
                <a16:creationId xmlns:a16="http://schemas.microsoft.com/office/drawing/2014/main" id="{66543EB9-F782-47E5-AF80-37542B33B69E}"/>
              </a:ext>
            </a:extLst>
          </p:cNvPr>
          <p:cNvGraphicFramePr>
            <a:graphicFrameLocks/>
          </p:cNvGraphicFramePr>
          <p:nvPr>
            <p:extLst>
              <p:ext uri="{D42A27DB-BD31-4B8C-83A1-F6EECF244321}">
                <p14:modId xmlns:p14="http://schemas.microsoft.com/office/powerpoint/2010/main" val="2374874934"/>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5968582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E692385-DF50-4E51-BE8B-6F92048DB830}"/>
              </a:ext>
            </a:extLst>
          </p:cNvPr>
          <p:cNvSpPr>
            <a:spLocks noGrp="1"/>
          </p:cNvSpPr>
          <p:nvPr>
            <p:ph type="title"/>
          </p:nvPr>
        </p:nvSpPr>
        <p:spPr>
          <a:xfrm>
            <a:off x="184251" y="50248"/>
            <a:ext cx="11731978" cy="1325563"/>
          </a:xfrm>
        </p:spPr>
        <p:txBody>
          <a:bodyPr/>
          <a:lstStyle/>
          <a:p>
            <a:pPr algn="ctr"/>
            <a:r>
              <a:rPr lang="en-US" sz="4000" b="1" dirty="0"/>
              <a:t>NNLM Public Libraries Guide – Mental Health</a:t>
            </a:r>
          </a:p>
        </p:txBody>
      </p:sp>
      <p:sp>
        <p:nvSpPr>
          <p:cNvPr id="14" name="TextBox 13">
            <a:extLst>
              <a:ext uri="{FF2B5EF4-FFF2-40B4-BE49-F238E27FC236}">
                <a16:creationId xmlns:a16="http://schemas.microsoft.com/office/drawing/2014/main" id="{147F3A63-09E5-44C4-A550-8CB6EA269C3F}"/>
              </a:ext>
            </a:extLst>
          </p:cNvPr>
          <p:cNvSpPr txBox="1"/>
          <p:nvPr/>
        </p:nvSpPr>
        <p:spPr>
          <a:xfrm>
            <a:off x="4570206" y="6488668"/>
            <a:ext cx="6971292" cy="369332"/>
          </a:xfrm>
          <a:prstGeom prst="rect">
            <a:avLst/>
          </a:prstGeom>
          <a:noFill/>
        </p:spPr>
        <p:txBody>
          <a:bodyPr wrap="square">
            <a:spAutoFit/>
          </a:bodyPr>
          <a:lstStyle/>
          <a:p>
            <a:r>
              <a:rPr lang="en-US" dirty="0">
                <a:hlinkClick r:id="rId3"/>
              </a:rPr>
              <a:t>https://www.nnlm.gov/public-libraries/resources-for-public-libraries</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rcRect/>
          <a:stretch/>
        </p:blipFill>
        <p:spPr>
          <a:xfrm>
            <a:off x="558982" y="1375811"/>
            <a:ext cx="10982516" cy="4573420"/>
          </a:xfrm>
          <a:prstGeom prst="rect">
            <a:avLst/>
          </a:prstGeom>
          <a:ln>
            <a:solidFill>
              <a:schemeClr val="accent1"/>
            </a:solidFill>
          </a:ln>
        </p:spPr>
      </p:pic>
      <p:cxnSp>
        <p:nvCxnSpPr>
          <p:cNvPr id="7" name="Straight Arrow Connector 6"/>
          <p:cNvCxnSpPr/>
          <p:nvPr/>
        </p:nvCxnSpPr>
        <p:spPr>
          <a:xfrm>
            <a:off x="7458729" y="2194188"/>
            <a:ext cx="846667" cy="683359"/>
          </a:xfrm>
          <a:prstGeom prst="straightConnector1">
            <a:avLst/>
          </a:prstGeom>
          <a:ln w="50800">
            <a:solidFill>
              <a:schemeClr val="tx1"/>
            </a:solidFill>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5776761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6AA1F0-FD00-491F-8BB7-BC0C812FA330}"/>
              </a:ext>
            </a:extLst>
          </p:cNvPr>
          <p:cNvSpPr>
            <a:spLocks noGrp="1"/>
          </p:cNvSpPr>
          <p:nvPr>
            <p:ph type="title"/>
          </p:nvPr>
        </p:nvSpPr>
        <p:spPr>
          <a:xfrm>
            <a:off x="838200" y="0"/>
            <a:ext cx="10515600" cy="1325563"/>
          </a:xfrm>
        </p:spPr>
        <p:txBody>
          <a:bodyPr/>
          <a:lstStyle/>
          <a:p>
            <a:pPr algn="ctr"/>
            <a:r>
              <a:rPr lang="en-US" b="1" dirty="0"/>
              <a:t>MedlinePlus – Mental Health</a:t>
            </a:r>
          </a:p>
        </p:txBody>
      </p:sp>
      <p:pic>
        <p:nvPicPr>
          <p:cNvPr id="4" name="Content Placeholder 3" descr="MedlinePlus Mental Health and Behavior health topics webpage">
            <a:extLst>
              <a:ext uri="{FF2B5EF4-FFF2-40B4-BE49-F238E27FC236}">
                <a16:creationId xmlns:a16="http://schemas.microsoft.com/office/drawing/2014/main" id="{9988B066-DA3E-4DD0-BF4C-9E6A0720DC9E}"/>
              </a:ext>
            </a:extLst>
          </p:cNvPr>
          <p:cNvPicPr>
            <a:picLocks noGrp="1" noChangeAspect="1"/>
          </p:cNvPicPr>
          <p:nvPr>
            <p:ph sz="half" idx="1"/>
          </p:nvPr>
        </p:nvPicPr>
        <p:blipFill>
          <a:blip r:embed="rId3"/>
          <a:stretch>
            <a:fillRect/>
          </a:stretch>
        </p:blipFill>
        <p:spPr>
          <a:xfrm>
            <a:off x="6023170" y="1555895"/>
            <a:ext cx="5842357" cy="4351338"/>
          </a:xfrm>
          <a:ln w="19050">
            <a:solidFill>
              <a:schemeClr val="accent1"/>
            </a:solidFill>
          </a:ln>
        </p:spPr>
      </p:pic>
      <p:sp>
        <p:nvSpPr>
          <p:cNvPr id="7" name="Content Placeholder 6">
            <a:extLst>
              <a:ext uri="{FF2B5EF4-FFF2-40B4-BE49-F238E27FC236}">
                <a16:creationId xmlns:a16="http://schemas.microsoft.com/office/drawing/2014/main" id="{93FA7814-6020-4B1A-A21B-A30683EB1650}"/>
              </a:ext>
            </a:extLst>
          </p:cNvPr>
          <p:cNvSpPr>
            <a:spLocks noGrp="1"/>
          </p:cNvSpPr>
          <p:nvPr>
            <p:ph sz="half" idx="2"/>
          </p:nvPr>
        </p:nvSpPr>
        <p:spPr>
          <a:xfrm>
            <a:off x="89338" y="1654592"/>
            <a:ext cx="5842357" cy="4351338"/>
          </a:xfrm>
        </p:spPr>
        <p:txBody>
          <a:bodyPr>
            <a:normAutofit/>
          </a:bodyPr>
          <a:lstStyle/>
          <a:p>
            <a:pPr lvl="0">
              <a:buClr>
                <a:srgbClr val="ED7D31">
                  <a:lumMod val="75000"/>
                </a:srgbClr>
              </a:buClr>
            </a:pPr>
            <a:r>
              <a:rPr lang="en-US" sz="2400" dirty="0">
                <a:solidFill>
                  <a:schemeClr val="tx1"/>
                </a:solidFill>
              </a:rPr>
              <a:t>Health </a:t>
            </a:r>
            <a:r>
              <a:rPr lang="en-US" sz="2400" dirty="0"/>
              <a:t>T</a:t>
            </a:r>
            <a:r>
              <a:rPr lang="en-US" sz="2400" dirty="0">
                <a:solidFill>
                  <a:schemeClr val="tx1"/>
                </a:solidFill>
              </a:rPr>
              <a:t>opics</a:t>
            </a:r>
          </a:p>
          <a:p>
            <a:pPr lvl="0">
              <a:buClr>
                <a:srgbClr val="ED7D31">
                  <a:lumMod val="75000"/>
                </a:srgbClr>
              </a:buClr>
            </a:pPr>
            <a:r>
              <a:rPr lang="en-US" sz="2400" dirty="0"/>
              <a:t>M</a:t>
            </a:r>
            <a:r>
              <a:rPr lang="en-US" sz="2400" dirty="0">
                <a:solidFill>
                  <a:schemeClr val="tx1"/>
                </a:solidFill>
              </a:rPr>
              <a:t>edical encyclopedia</a:t>
            </a:r>
          </a:p>
          <a:p>
            <a:pPr lvl="0">
              <a:buClr>
                <a:srgbClr val="ED7D31">
                  <a:lumMod val="75000"/>
                </a:srgbClr>
              </a:buClr>
            </a:pPr>
            <a:r>
              <a:rPr lang="en-US" sz="2400" dirty="0">
                <a:solidFill>
                  <a:schemeClr val="tx1"/>
                </a:solidFill>
              </a:rPr>
              <a:t>Find providers and hospitals/facilities in the directories</a:t>
            </a:r>
          </a:p>
          <a:p>
            <a:pPr lvl="0">
              <a:buClr>
                <a:srgbClr val="ED7D31">
                  <a:lumMod val="75000"/>
                </a:srgbClr>
              </a:buClr>
            </a:pPr>
            <a:r>
              <a:rPr lang="en-US" sz="2400" dirty="0">
                <a:solidFill>
                  <a:schemeClr val="tx1"/>
                </a:solidFill>
              </a:rPr>
              <a:t>Find support groups in organizations section</a:t>
            </a:r>
          </a:p>
          <a:p>
            <a:pPr lvl="0">
              <a:buClr>
                <a:srgbClr val="ED7D31">
                  <a:lumMod val="75000"/>
                </a:srgbClr>
              </a:buClr>
            </a:pPr>
            <a:r>
              <a:rPr lang="en-US" sz="2400" dirty="0"/>
              <a:t>M</a:t>
            </a:r>
            <a:r>
              <a:rPr lang="en-US" sz="2400" dirty="0">
                <a:solidFill>
                  <a:schemeClr val="tx1"/>
                </a:solidFill>
              </a:rPr>
              <a:t>edication information</a:t>
            </a:r>
          </a:p>
          <a:p>
            <a:pPr lvl="0">
              <a:buClr>
                <a:srgbClr val="ED7D31">
                  <a:lumMod val="75000"/>
                </a:srgbClr>
              </a:buClr>
            </a:pPr>
            <a:r>
              <a:rPr lang="en-US" sz="2400" dirty="0"/>
              <a:t>S</a:t>
            </a:r>
            <a:r>
              <a:rPr lang="en-US" sz="2400" dirty="0">
                <a:solidFill>
                  <a:schemeClr val="tx1"/>
                </a:solidFill>
              </a:rPr>
              <a:t>upplements and interactions</a:t>
            </a:r>
          </a:p>
        </p:txBody>
      </p:sp>
    </p:spTree>
    <p:extLst>
      <p:ext uri="{BB962C8B-B14F-4D97-AF65-F5344CB8AC3E}">
        <p14:creationId xmlns:p14="http://schemas.microsoft.com/office/powerpoint/2010/main" val="39201704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774A9-0210-4B26-8BFC-F113C835757F}"/>
              </a:ext>
            </a:extLst>
          </p:cNvPr>
          <p:cNvSpPr>
            <a:spLocks noGrp="1"/>
          </p:cNvSpPr>
          <p:nvPr>
            <p:ph type="title"/>
          </p:nvPr>
        </p:nvSpPr>
        <p:spPr>
          <a:xfrm>
            <a:off x="838200" y="118546"/>
            <a:ext cx="10515600" cy="1325563"/>
          </a:xfrm>
        </p:spPr>
        <p:txBody>
          <a:bodyPr/>
          <a:lstStyle/>
          <a:p>
            <a:pPr algn="ctr"/>
            <a:r>
              <a:rPr lang="en-US" b="1" dirty="0">
                <a:solidFill>
                  <a:schemeClr val="accent1">
                    <a:lumMod val="50000"/>
                  </a:schemeClr>
                </a:solidFill>
              </a:rPr>
              <a:t>MedlinePlus – Health Topics</a:t>
            </a:r>
          </a:p>
        </p:txBody>
      </p:sp>
      <p:pic>
        <p:nvPicPr>
          <p:cNvPr id="4" name="Picture 3">
            <a:extLst>
              <a:ext uri="{FF2B5EF4-FFF2-40B4-BE49-F238E27FC236}">
                <a16:creationId xmlns:a16="http://schemas.microsoft.com/office/drawing/2014/main" id="{C7D65073-BC87-550D-1AB9-FE9BEE30CCEC}"/>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67240" y="1741842"/>
            <a:ext cx="11744262" cy="3938196"/>
          </a:xfrm>
          <a:prstGeom prst="rect">
            <a:avLst/>
          </a:prstGeom>
        </p:spPr>
      </p:pic>
    </p:spTree>
    <p:extLst>
      <p:ext uri="{BB962C8B-B14F-4D97-AF65-F5344CB8AC3E}">
        <p14:creationId xmlns:p14="http://schemas.microsoft.com/office/powerpoint/2010/main" val="37554943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5A6D1C-9D85-4FCF-8182-A6F372E6D017}"/>
              </a:ext>
            </a:extLst>
          </p:cNvPr>
          <p:cNvSpPr>
            <a:spLocks noGrp="1"/>
          </p:cNvSpPr>
          <p:nvPr>
            <p:ph type="title"/>
          </p:nvPr>
        </p:nvSpPr>
        <p:spPr>
          <a:xfrm>
            <a:off x="838200" y="365126"/>
            <a:ext cx="10515600" cy="789388"/>
          </a:xfrm>
        </p:spPr>
        <p:txBody>
          <a:bodyPr/>
          <a:lstStyle/>
          <a:p>
            <a:r>
              <a:rPr lang="en-US" b="1" dirty="0">
                <a:solidFill>
                  <a:schemeClr val="accent1">
                    <a:lumMod val="50000"/>
                  </a:schemeClr>
                </a:solidFill>
              </a:rPr>
              <a:t>MedlinePlus – Multilingual Resources</a:t>
            </a:r>
            <a:br>
              <a:rPr lang="en-US" b="1" dirty="0">
                <a:solidFill>
                  <a:schemeClr val="accent1">
                    <a:lumMod val="50000"/>
                  </a:schemeClr>
                </a:solidFill>
              </a:rPr>
            </a:br>
            <a:endParaRPr lang="en-US" b="1" dirty="0">
              <a:solidFill>
                <a:schemeClr val="accent1">
                  <a:lumMod val="50000"/>
                </a:schemeClr>
              </a:solidFill>
            </a:endParaRPr>
          </a:p>
        </p:txBody>
      </p:sp>
      <p:pic>
        <p:nvPicPr>
          <p:cNvPr id="15" name="Picture 14" descr="List of languages with information about depression">
            <a:extLst>
              <a:ext uri="{FF2B5EF4-FFF2-40B4-BE49-F238E27FC236}">
                <a16:creationId xmlns:a16="http://schemas.microsoft.com/office/drawing/2014/main" id="{50D66B55-4257-4634-B345-F4CA400CCCEB}"/>
              </a:ext>
            </a:extLst>
          </p:cNvPr>
          <p:cNvPicPr>
            <a:picLocks noChangeAspect="1"/>
          </p:cNvPicPr>
          <p:nvPr/>
        </p:nvPicPr>
        <p:blipFill rotWithShape="1">
          <a:blip r:embed="rId3"/>
          <a:srcRect l="1107" t="1644" r="1475" b="-1644"/>
          <a:stretch/>
        </p:blipFill>
        <p:spPr>
          <a:xfrm>
            <a:off x="4901948" y="1154513"/>
            <a:ext cx="5689852" cy="4526114"/>
          </a:xfrm>
          <a:prstGeom prst="rect">
            <a:avLst/>
          </a:prstGeom>
        </p:spPr>
      </p:pic>
      <p:pic>
        <p:nvPicPr>
          <p:cNvPr id="16" name="Picture 15" descr="Arabic language of Feeling Sad topic">
            <a:extLst>
              <a:ext uri="{FF2B5EF4-FFF2-40B4-BE49-F238E27FC236}">
                <a16:creationId xmlns:a16="http://schemas.microsoft.com/office/drawing/2014/main" id="{91D778D7-8F06-467A-82A3-99F8D3CB3149}"/>
              </a:ext>
            </a:extLst>
          </p:cNvPr>
          <p:cNvPicPr>
            <a:picLocks noChangeAspect="1"/>
          </p:cNvPicPr>
          <p:nvPr/>
        </p:nvPicPr>
        <p:blipFill rotWithShape="1">
          <a:blip r:embed="rId4"/>
          <a:srcRect l="3467" t="6008" r="1840" b="3796"/>
          <a:stretch/>
        </p:blipFill>
        <p:spPr>
          <a:xfrm>
            <a:off x="8318500" y="3706590"/>
            <a:ext cx="3746500" cy="2682154"/>
          </a:xfrm>
          <a:prstGeom prst="rect">
            <a:avLst/>
          </a:prstGeom>
          <a:ln w="15875">
            <a:solidFill>
              <a:srgbClr val="20558A"/>
            </a:solidFill>
          </a:ln>
        </p:spPr>
      </p:pic>
      <p:pic>
        <p:nvPicPr>
          <p:cNvPr id="4" name="Picture 3"/>
          <p:cNvPicPr>
            <a:picLocks noChangeAspect="1"/>
          </p:cNvPicPr>
          <p:nvPr/>
        </p:nvPicPr>
        <p:blipFill>
          <a:blip r:embed="rId5"/>
          <a:stretch>
            <a:fillRect/>
          </a:stretch>
        </p:blipFill>
        <p:spPr>
          <a:xfrm>
            <a:off x="514602" y="1154513"/>
            <a:ext cx="4063748" cy="5016452"/>
          </a:xfrm>
          <a:prstGeom prst="rect">
            <a:avLst/>
          </a:prstGeom>
        </p:spPr>
      </p:pic>
      <p:sp>
        <p:nvSpPr>
          <p:cNvPr id="5" name="Oval 4"/>
          <p:cNvSpPr/>
          <p:nvPr/>
        </p:nvSpPr>
        <p:spPr>
          <a:xfrm>
            <a:off x="1999281" y="4767447"/>
            <a:ext cx="1409423" cy="610465"/>
          </a:xfrm>
          <a:prstGeom prst="ellipse">
            <a:avLst/>
          </a:prstGeom>
          <a:no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1696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08850-FC6B-4DEC-898E-59433463B55B}"/>
              </a:ext>
            </a:extLst>
          </p:cNvPr>
          <p:cNvSpPr>
            <a:spLocks noGrp="1"/>
          </p:cNvSpPr>
          <p:nvPr>
            <p:ph type="title"/>
          </p:nvPr>
        </p:nvSpPr>
        <p:spPr/>
        <p:txBody>
          <a:bodyPr/>
          <a:lstStyle/>
          <a:p>
            <a:pPr algn="ctr"/>
            <a:r>
              <a:rPr lang="en-US" b="1" dirty="0">
                <a:solidFill>
                  <a:schemeClr val="accent1">
                    <a:lumMod val="50000"/>
                  </a:schemeClr>
                </a:solidFill>
              </a:rPr>
              <a:t>MedlinePlus – Services</a:t>
            </a:r>
          </a:p>
        </p:txBody>
      </p:sp>
      <p:pic>
        <p:nvPicPr>
          <p:cNvPr id="19" name="Content Placeholder 18"/>
          <p:cNvPicPr>
            <a:picLocks noGrp="1" noChangeAspect="1"/>
          </p:cNvPicPr>
          <p:nvPr>
            <p:ph sz="half" idx="1"/>
          </p:nvPr>
        </p:nvPicPr>
        <p:blipFill>
          <a:blip r:embed="rId3"/>
          <a:stretch>
            <a:fillRect/>
          </a:stretch>
        </p:blipFill>
        <p:spPr>
          <a:xfrm>
            <a:off x="465817" y="1704466"/>
            <a:ext cx="10708461" cy="2139462"/>
          </a:xfrm>
          <a:prstGeom prst="rect">
            <a:avLst/>
          </a:prstGeom>
          <a:ln>
            <a:solidFill>
              <a:schemeClr val="accent2"/>
            </a:solidFill>
          </a:ln>
        </p:spPr>
      </p:pic>
      <p:pic>
        <p:nvPicPr>
          <p:cNvPr id="5" name="Content Placeholder 4"/>
          <p:cNvPicPr>
            <a:picLocks noGrp="1" noChangeAspect="1"/>
          </p:cNvPicPr>
          <p:nvPr>
            <p:ph sz="half" idx="2"/>
          </p:nvPr>
        </p:nvPicPr>
        <p:blipFill>
          <a:blip r:embed="rId4"/>
          <a:stretch>
            <a:fillRect/>
          </a:stretch>
        </p:blipFill>
        <p:spPr>
          <a:xfrm>
            <a:off x="972961" y="4203734"/>
            <a:ext cx="10246077" cy="1388854"/>
          </a:xfrm>
          <a:prstGeom prst="rect">
            <a:avLst/>
          </a:prstGeom>
          <a:ln>
            <a:solidFill>
              <a:schemeClr val="accent2"/>
            </a:solidFill>
          </a:ln>
        </p:spPr>
      </p:pic>
      <p:sp>
        <p:nvSpPr>
          <p:cNvPr id="21" name="Oval 20"/>
          <p:cNvSpPr/>
          <p:nvPr/>
        </p:nvSpPr>
        <p:spPr>
          <a:xfrm>
            <a:off x="9159498" y="2758699"/>
            <a:ext cx="728420" cy="464949"/>
          </a:xfrm>
          <a:prstGeom prst="ellipse">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868246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8C2EDA-0777-4BCF-9A58-C4048414BBA5}"/>
              </a:ext>
            </a:extLst>
          </p:cNvPr>
          <p:cNvSpPr>
            <a:spLocks noGrp="1"/>
          </p:cNvSpPr>
          <p:nvPr>
            <p:ph type="title"/>
          </p:nvPr>
        </p:nvSpPr>
        <p:spPr>
          <a:xfrm>
            <a:off x="612289" y="164068"/>
            <a:ext cx="10515600" cy="1083819"/>
          </a:xfrm>
        </p:spPr>
        <p:txBody>
          <a:bodyPr/>
          <a:lstStyle/>
          <a:p>
            <a:pPr algn="ctr"/>
            <a:r>
              <a:rPr lang="en-US" b="1" dirty="0"/>
              <a:t>MedlinePlus – Medication Information</a:t>
            </a:r>
          </a:p>
        </p:txBody>
      </p:sp>
      <p:pic>
        <p:nvPicPr>
          <p:cNvPr id="11" name="Content Placeholder 10">
            <a:extLst>
              <a:ext uri="{FF2B5EF4-FFF2-40B4-BE49-F238E27FC236}">
                <a16:creationId xmlns:a16="http://schemas.microsoft.com/office/drawing/2014/main" id="{8DF74416-5031-4EAD-A008-6FB39FA3E76F}"/>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343348" y="1336737"/>
            <a:ext cx="11848652" cy="3708599"/>
          </a:xfrm>
        </p:spPr>
      </p:pic>
    </p:spTree>
    <p:extLst>
      <p:ext uri="{BB962C8B-B14F-4D97-AF65-F5344CB8AC3E}">
        <p14:creationId xmlns:p14="http://schemas.microsoft.com/office/powerpoint/2010/main" val="192416925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3F31F-AAC9-6A16-B7ED-A58CFE1E0754}"/>
              </a:ext>
            </a:extLst>
          </p:cNvPr>
          <p:cNvSpPr>
            <a:spLocks noGrp="1"/>
          </p:cNvSpPr>
          <p:nvPr>
            <p:ph type="title"/>
          </p:nvPr>
        </p:nvSpPr>
        <p:spPr/>
        <p:txBody>
          <a:bodyPr/>
          <a:lstStyle/>
          <a:p>
            <a:r>
              <a:rPr lang="en-US" dirty="0"/>
              <a:t>Sample M+ Medication Entry</a:t>
            </a:r>
          </a:p>
        </p:txBody>
      </p:sp>
      <p:pic>
        <p:nvPicPr>
          <p:cNvPr id="5" name="Content Placeholder 4" descr="A screenshot of a computer&#10;&#10;Description automatically generated">
            <a:extLst>
              <a:ext uri="{FF2B5EF4-FFF2-40B4-BE49-F238E27FC236}">
                <a16:creationId xmlns:a16="http://schemas.microsoft.com/office/drawing/2014/main" id="{B089AF70-2659-AA14-1237-9331492AE4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64649" y="2151529"/>
            <a:ext cx="11318189" cy="346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3880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04026D-5A15-5667-7F74-7D2C86D57595}"/>
              </a:ext>
            </a:extLst>
          </p:cNvPr>
          <p:cNvSpPr>
            <a:spLocks noGrp="1"/>
          </p:cNvSpPr>
          <p:nvPr>
            <p:ph type="title"/>
          </p:nvPr>
        </p:nvSpPr>
        <p:spPr>
          <a:xfrm>
            <a:off x="275492" y="671862"/>
            <a:ext cx="2842846" cy="2364415"/>
          </a:xfrm>
        </p:spPr>
        <p:txBody>
          <a:bodyPr/>
          <a:lstStyle/>
          <a:p>
            <a:pPr algn="ctr"/>
            <a:r>
              <a:rPr lang="en-US" sz="5400" dirty="0"/>
              <a:t>FDA Warning</a:t>
            </a:r>
          </a:p>
        </p:txBody>
      </p:sp>
      <p:pic>
        <p:nvPicPr>
          <p:cNvPr id="6" name="Content Placeholder 5" descr="A close up of a message&#10;&#10;Description automatically generated">
            <a:extLst>
              <a:ext uri="{FF2B5EF4-FFF2-40B4-BE49-F238E27FC236}">
                <a16:creationId xmlns:a16="http://schemas.microsoft.com/office/drawing/2014/main" id="{B5D4F6B0-D8E0-5E4E-ACFE-37799B326527}"/>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72769" y="273277"/>
            <a:ext cx="8179971" cy="6115799"/>
          </a:xfrm>
        </p:spPr>
      </p:pic>
    </p:spTree>
    <p:extLst>
      <p:ext uri="{BB962C8B-B14F-4D97-AF65-F5344CB8AC3E}">
        <p14:creationId xmlns:p14="http://schemas.microsoft.com/office/powerpoint/2010/main" val="2657367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F1584D5-2B55-1462-0835-1C22D2EDD3D1}"/>
              </a:ext>
            </a:extLst>
          </p:cNvPr>
          <p:cNvSpPr>
            <a:spLocks noGrp="1"/>
          </p:cNvSpPr>
          <p:nvPr>
            <p:ph type="title"/>
          </p:nvPr>
        </p:nvSpPr>
        <p:spPr>
          <a:xfrm>
            <a:off x="198120" y="1"/>
            <a:ext cx="3108960" cy="1234440"/>
          </a:xfrm>
        </p:spPr>
        <p:txBody>
          <a:bodyPr/>
          <a:lstStyle/>
          <a:p>
            <a:r>
              <a:rPr lang="en-US" b="1" dirty="0"/>
              <a:t>DailyMed</a:t>
            </a:r>
          </a:p>
        </p:txBody>
      </p:sp>
      <p:pic>
        <p:nvPicPr>
          <p:cNvPr id="9" name="Picture 8"/>
          <p:cNvPicPr>
            <a:picLocks noChangeAspect="1"/>
          </p:cNvPicPr>
          <p:nvPr/>
        </p:nvPicPr>
        <p:blipFill>
          <a:blip r:embed="rId3"/>
          <a:stretch>
            <a:fillRect/>
          </a:stretch>
        </p:blipFill>
        <p:spPr>
          <a:xfrm>
            <a:off x="360170" y="1341120"/>
            <a:ext cx="11484863" cy="4785360"/>
          </a:xfrm>
          <a:prstGeom prst="rect">
            <a:avLst/>
          </a:prstGeom>
        </p:spPr>
      </p:pic>
    </p:spTree>
    <p:extLst>
      <p:ext uri="{BB962C8B-B14F-4D97-AF65-F5344CB8AC3E}">
        <p14:creationId xmlns:p14="http://schemas.microsoft.com/office/powerpoint/2010/main" val="3346589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DF42F7-6985-44A3-8E6B-CA9DBDB20088}"/>
              </a:ext>
            </a:extLst>
          </p:cNvPr>
          <p:cNvSpPr>
            <a:spLocks noGrp="1"/>
          </p:cNvSpPr>
          <p:nvPr>
            <p:ph type="title"/>
          </p:nvPr>
        </p:nvSpPr>
        <p:spPr>
          <a:xfrm>
            <a:off x="838200" y="365125"/>
            <a:ext cx="10515600" cy="1325563"/>
          </a:xfrm>
        </p:spPr>
        <p:txBody>
          <a:bodyPr wrap="square" anchor="ctr">
            <a:normAutofit/>
          </a:bodyPr>
          <a:lstStyle/>
          <a:p>
            <a:r>
              <a:rPr lang="en-US" b="1" dirty="0">
                <a:solidFill>
                  <a:schemeClr val="accent1">
                    <a:lumMod val="50000"/>
                  </a:schemeClr>
                </a:solidFill>
              </a:rPr>
              <a:t>Session Outline</a:t>
            </a:r>
          </a:p>
        </p:txBody>
      </p:sp>
      <p:graphicFrame>
        <p:nvGraphicFramePr>
          <p:cNvPr id="8" name="Content Placeholder 5" descr="Mental Health Facts is the first of 5 sections in this presentation. This section includes definitions, statistics, causes, and a reflective activity.">
            <a:extLst>
              <a:ext uri="{FF2B5EF4-FFF2-40B4-BE49-F238E27FC236}">
                <a16:creationId xmlns:a16="http://schemas.microsoft.com/office/drawing/2014/main" id="{63C10A22-A9AB-4C6B-B2F1-E335EE5CC32E}"/>
              </a:ext>
            </a:extLst>
          </p:cNvPr>
          <p:cNvGraphicFramePr>
            <a:graphicFrameLocks noGrp="1"/>
          </p:cNvGraphicFramePr>
          <p:nvPr>
            <p:ph idx="1"/>
            <p:extLst>
              <p:ext uri="{D42A27DB-BD31-4B8C-83A1-F6EECF244321}">
                <p14:modId xmlns:p14="http://schemas.microsoft.com/office/powerpoint/2010/main" val="355870010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71421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4E2A32-3C31-E7DE-77C8-DC54CAB91A12}"/>
              </a:ext>
            </a:extLst>
          </p:cNvPr>
          <p:cNvSpPr>
            <a:spLocks noGrp="1"/>
          </p:cNvSpPr>
          <p:nvPr>
            <p:ph type="title"/>
          </p:nvPr>
        </p:nvSpPr>
        <p:spPr>
          <a:xfrm>
            <a:off x="199372" y="152182"/>
            <a:ext cx="2769296" cy="3467840"/>
          </a:xfrm>
        </p:spPr>
        <p:txBody>
          <a:bodyPr/>
          <a:lstStyle/>
          <a:p>
            <a:r>
              <a:rPr lang="en-US" dirty="0"/>
              <a:t>DailyMed Sample Record</a:t>
            </a:r>
          </a:p>
        </p:txBody>
      </p:sp>
      <p:pic>
        <p:nvPicPr>
          <p:cNvPr id="5" name="Content Placeholder 4">
            <a:extLst>
              <a:ext uri="{FF2B5EF4-FFF2-40B4-BE49-F238E27FC236}">
                <a16:creationId xmlns:a16="http://schemas.microsoft.com/office/drawing/2014/main" id="{EC9F51A7-E156-B2F0-B14B-C4F654B3F4A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795585" y="515437"/>
            <a:ext cx="9197043" cy="5572214"/>
          </a:xfrm>
        </p:spPr>
      </p:pic>
      <p:cxnSp>
        <p:nvCxnSpPr>
          <p:cNvPr id="7" name="Straight Arrow Connector 6">
            <a:extLst>
              <a:ext uri="{FF2B5EF4-FFF2-40B4-BE49-F238E27FC236}">
                <a16:creationId xmlns:a16="http://schemas.microsoft.com/office/drawing/2014/main" id="{DA662116-49C5-3C54-27A6-4A920CCCCDA8}"/>
              </a:ext>
            </a:extLst>
          </p:cNvPr>
          <p:cNvCxnSpPr/>
          <p:nvPr/>
        </p:nvCxnSpPr>
        <p:spPr>
          <a:xfrm>
            <a:off x="9250680" y="1371600"/>
            <a:ext cx="1645920" cy="0"/>
          </a:xfrm>
          <a:prstGeom prst="straightConnector1">
            <a:avLst/>
          </a:prstGeom>
          <a:ln w="508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87697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314AD-2A9E-E0D2-32B2-77685D59E108}"/>
              </a:ext>
            </a:extLst>
          </p:cNvPr>
          <p:cNvSpPr>
            <a:spLocks noGrp="1"/>
          </p:cNvSpPr>
          <p:nvPr>
            <p:ph type="title"/>
          </p:nvPr>
        </p:nvSpPr>
        <p:spPr>
          <a:xfrm>
            <a:off x="530860" y="194901"/>
            <a:ext cx="11130280" cy="1141464"/>
          </a:xfrm>
        </p:spPr>
        <p:txBody>
          <a:bodyPr/>
          <a:lstStyle/>
          <a:p>
            <a:pPr algn="ctr"/>
            <a:r>
              <a:rPr lang="en-US" b="1" dirty="0">
                <a:solidFill>
                  <a:schemeClr val="accent5">
                    <a:lumMod val="75000"/>
                  </a:schemeClr>
                </a:solidFill>
              </a:rPr>
              <a:t>National Center for Complementary and Integrative Health (NICCH)</a:t>
            </a:r>
          </a:p>
        </p:txBody>
      </p:sp>
      <p:pic>
        <p:nvPicPr>
          <p:cNvPr id="5" name="Content Placeholder 4" descr="Graphical user interface, website&#10;&#10;Description automatically generated">
            <a:extLst>
              <a:ext uri="{FF2B5EF4-FFF2-40B4-BE49-F238E27FC236}">
                <a16:creationId xmlns:a16="http://schemas.microsoft.com/office/drawing/2014/main" id="{2615ECEF-502B-D668-D072-9FB5354C0AD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22775" y="1704600"/>
            <a:ext cx="8666018" cy="5033025"/>
          </a:xfrm>
        </p:spPr>
      </p:pic>
    </p:spTree>
    <p:extLst>
      <p:ext uri="{BB962C8B-B14F-4D97-AF65-F5344CB8AC3E}">
        <p14:creationId xmlns:p14="http://schemas.microsoft.com/office/powerpoint/2010/main" val="11887807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7B2E54-0CF7-9CEF-6E8B-80B37C769E26}"/>
              </a:ext>
            </a:extLst>
          </p:cNvPr>
          <p:cNvSpPr>
            <a:spLocks noGrp="1"/>
          </p:cNvSpPr>
          <p:nvPr>
            <p:ph type="title"/>
          </p:nvPr>
        </p:nvSpPr>
        <p:spPr>
          <a:xfrm>
            <a:off x="100445" y="94961"/>
            <a:ext cx="3349337" cy="2263775"/>
          </a:xfrm>
        </p:spPr>
        <p:txBody>
          <a:bodyPr/>
          <a:lstStyle/>
          <a:p>
            <a:r>
              <a:rPr lang="en-US" b="1" dirty="0"/>
              <a:t>NICCH Information Page</a:t>
            </a:r>
          </a:p>
        </p:txBody>
      </p:sp>
      <p:pic>
        <p:nvPicPr>
          <p:cNvPr id="5" name="Content Placeholder 4">
            <a:extLst>
              <a:ext uri="{FF2B5EF4-FFF2-40B4-BE49-F238E27FC236}">
                <a16:creationId xmlns:a16="http://schemas.microsoft.com/office/drawing/2014/main" id="{C23B6DA5-543F-250A-F4C6-EC36AFD26DD0}"/>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a:stretch/>
        </p:blipFill>
        <p:spPr>
          <a:xfrm>
            <a:off x="4392350" y="94961"/>
            <a:ext cx="6746705" cy="6279625"/>
          </a:xfrm>
        </p:spPr>
      </p:pic>
    </p:spTree>
    <p:extLst>
      <p:ext uri="{BB962C8B-B14F-4D97-AF65-F5344CB8AC3E}">
        <p14:creationId xmlns:p14="http://schemas.microsoft.com/office/powerpoint/2010/main" val="1634642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982389F-8D13-42B2-B92B-B0C46341984B}"/>
              </a:ext>
            </a:extLst>
          </p:cNvPr>
          <p:cNvSpPr>
            <a:spLocks noGrp="1"/>
          </p:cNvSpPr>
          <p:nvPr>
            <p:ph type="title"/>
          </p:nvPr>
        </p:nvSpPr>
        <p:spPr>
          <a:xfrm>
            <a:off x="838200" y="98716"/>
            <a:ext cx="10515600" cy="1185201"/>
          </a:xfrm>
        </p:spPr>
        <p:txBody>
          <a:bodyPr/>
          <a:lstStyle/>
          <a:p>
            <a:pPr algn="ctr"/>
            <a:r>
              <a:rPr lang="en-US" b="1" dirty="0">
                <a:solidFill>
                  <a:schemeClr val="accent1">
                    <a:lumMod val="50000"/>
                  </a:schemeClr>
                </a:solidFill>
              </a:rPr>
              <a:t>National Institute of Mental Health</a:t>
            </a:r>
          </a:p>
        </p:txBody>
      </p:sp>
      <p:pic>
        <p:nvPicPr>
          <p:cNvPr id="4" name="Content Placeholder 3" descr="National Institute of Mental Health home webpage with Mental Health Information drop down menu displayed">
            <a:extLst>
              <a:ext uri="{FF2B5EF4-FFF2-40B4-BE49-F238E27FC236}">
                <a16:creationId xmlns:a16="http://schemas.microsoft.com/office/drawing/2014/main" id="{F369C181-7FEA-4E4A-A305-0B74B9F29CFF}"/>
              </a:ext>
            </a:extLst>
          </p:cNvPr>
          <p:cNvPicPr>
            <a:picLocks noGrp="1" noChangeAspect="1"/>
          </p:cNvPicPr>
          <p:nvPr>
            <p:ph sz="half" idx="1"/>
          </p:nvPr>
        </p:nvPicPr>
        <p:blipFill>
          <a:blip r:embed="rId3"/>
          <a:stretch>
            <a:fillRect/>
          </a:stretch>
        </p:blipFill>
        <p:spPr>
          <a:xfrm>
            <a:off x="328860" y="1564641"/>
            <a:ext cx="6086029" cy="4278178"/>
          </a:xfrm>
          <a:prstGeom prst="rect">
            <a:avLst/>
          </a:prstGeom>
          <a:ln w="25400">
            <a:solidFill>
              <a:schemeClr val="accent1"/>
            </a:solidFill>
          </a:ln>
        </p:spPr>
      </p:pic>
      <p:sp>
        <p:nvSpPr>
          <p:cNvPr id="10" name="Content Placeholder 9">
            <a:extLst>
              <a:ext uri="{FF2B5EF4-FFF2-40B4-BE49-F238E27FC236}">
                <a16:creationId xmlns:a16="http://schemas.microsoft.com/office/drawing/2014/main" id="{5C348EB3-128E-4405-BAAA-3A8E6CDEC898}"/>
              </a:ext>
            </a:extLst>
          </p:cNvPr>
          <p:cNvSpPr>
            <a:spLocks noGrp="1"/>
          </p:cNvSpPr>
          <p:nvPr>
            <p:ph sz="half" idx="2"/>
          </p:nvPr>
        </p:nvSpPr>
        <p:spPr>
          <a:xfrm>
            <a:off x="6626416" y="2036486"/>
            <a:ext cx="5452533" cy="3152243"/>
          </a:xfrm>
        </p:spPr>
        <p:txBody>
          <a:bodyPr/>
          <a:lstStyle/>
          <a:p>
            <a:pPr>
              <a:buClr>
                <a:schemeClr val="accent2">
                  <a:lumMod val="75000"/>
                </a:schemeClr>
              </a:buClr>
            </a:pPr>
            <a:r>
              <a:rPr lang="en-US" dirty="0">
                <a:solidFill>
                  <a:schemeClr val="tx1"/>
                </a:solidFill>
              </a:rPr>
              <a:t>Health information</a:t>
            </a:r>
          </a:p>
          <a:p>
            <a:pPr>
              <a:buClr>
                <a:schemeClr val="accent2">
                  <a:lumMod val="75000"/>
                </a:schemeClr>
              </a:buClr>
            </a:pPr>
            <a:r>
              <a:rPr lang="en-US" dirty="0">
                <a:solidFill>
                  <a:schemeClr val="tx1"/>
                </a:solidFill>
              </a:rPr>
              <a:t>Resources to find help</a:t>
            </a:r>
          </a:p>
          <a:p>
            <a:pPr>
              <a:buClr>
                <a:schemeClr val="accent2">
                  <a:lumMod val="75000"/>
                </a:schemeClr>
              </a:buClr>
            </a:pPr>
            <a:r>
              <a:rPr lang="en-US" dirty="0">
                <a:solidFill>
                  <a:schemeClr val="tx1"/>
                </a:solidFill>
              </a:rPr>
              <a:t>Free education and outreach materials (including social media)</a:t>
            </a:r>
          </a:p>
          <a:p>
            <a:pPr>
              <a:buClr>
                <a:schemeClr val="accent2">
                  <a:lumMod val="75000"/>
                </a:schemeClr>
              </a:buClr>
            </a:pPr>
            <a:r>
              <a:rPr lang="en-US" dirty="0">
                <a:solidFill>
                  <a:schemeClr val="tx1"/>
                </a:solidFill>
              </a:rPr>
              <a:t>Free webinars, social media events</a:t>
            </a:r>
          </a:p>
        </p:txBody>
      </p:sp>
    </p:spTree>
    <p:extLst>
      <p:ext uri="{BB962C8B-B14F-4D97-AF65-F5344CB8AC3E}">
        <p14:creationId xmlns:p14="http://schemas.microsoft.com/office/powerpoint/2010/main" val="28658695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8633DAD-E108-B0B1-05D9-0240C575B6CB}"/>
              </a:ext>
            </a:extLst>
          </p:cNvPr>
          <p:cNvSpPr>
            <a:spLocks noGrp="1"/>
          </p:cNvSpPr>
          <p:nvPr>
            <p:ph type="title"/>
          </p:nvPr>
        </p:nvSpPr>
        <p:spPr>
          <a:xfrm>
            <a:off x="160882" y="47735"/>
            <a:ext cx="11676095" cy="1526487"/>
          </a:xfrm>
        </p:spPr>
        <p:txBody>
          <a:bodyPr>
            <a:noAutofit/>
          </a:bodyPr>
          <a:lstStyle/>
          <a:p>
            <a:pPr algn="ctr"/>
            <a:r>
              <a:rPr lang="en-US" sz="2800" b="1" dirty="0"/>
              <a:t>Substance Abuse and Mental Health Services Administration</a:t>
            </a:r>
            <a:br>
              <a:rPr lang="en-US" sz="2800" b="1" dirty="0"/>
            </a:br>
            <a:r>
              <a:rPr lang="en-US" sz="2800" b="1" dirty="0"/>
              <a:t>(SAMHSA)</a:t>
            </a:r>
          </a:p>
        </p:txBody>
      </p:sp>
      <p:pic>
        <p:nvPicPr>
          <p:cNvPr id="7" name="Picture 6">
            <a:extLst>
              <a:ext uri="{FF2B5EF4-FFF2-40B4-BE49-F238E27FC236}">
                <a16:creationId xmlns:a16="http://schemas.microsoft.com/office/drawing/2014/main" id="{B2555857-DAD1-1872-348C-A22D5B3221FF}"/>
              </a:ext>
            </a:extLst>
          </p:cNvPr>
          <p:cNvPicPr>
            <a:picLocks noChangeAspect="1"/>
          </p:cNvPicPr>
          <p:nvPr/>
        </p:nvPicPr>
        <p:blipFill>
          <a:blip r:embed="rId3"/>
          <a:stretch>
            <a:fillRect/>
          </a:stretch>
        </p:blipFill>
        <p:spPr>
          <a:xfrm>
            <a:off x="226270" y="2281147"/>
            <a:ext cx="11739459" cy="2492804"/>
          </a:xfrm>
          <a:prstGeom prst="rect">
            <a:avLst/>
          </a:prstGeom>
        </p:spPr>
      </p:pic>
      <p:sp>
        <p:nvSpPr>
          <p:cNvPr id="8" name="TextBox 7">
            <a:extLst>
              <a:ext uri="{FF2B5EF4-FFF2-40B4-BE49-F238E27FC236}">
                <a16:creationId xmlns:a16="http://schemas.microsoft.com/office/drawing/2014/main" id="{B8B21F8C-BE29-B04D-A576-EE904FF18C92}"/>
              </a:ext>
            </a:extLst>
          </p:cNvPr>
          <p:cNvSpPr txBox="1"/>
          <p:nvPr/>
        </p:nvSpPr>
        <p:spPr>
          <a:xfrm>
            <a:off x="8910918" y="6314739"/>
            <a:ext cx="3130475" cy="369332"/>
          </a:xfrm>
          <a:prstGeom prst="rect">
            <a:avLst/>
          </a:prstGeom>
          <a:noFill/>
        </p:spPr>
        <p:txBody>
          <a:bodyPr wrap="square" rtlCol="0">
            <a:spAutoFit/>
          </a:bodyPr>
          <a:lstStyle/>
          <a:p>
            <a:r>
              <a:rPr lang="en-US" dirty="0"/>
              <a:t>https://www.samhsa.gov/</a:t>
            </a:r>
          </a:p>
        </p:txBody>
      </p:sp>
    </p:spTree>
    <p:extLst>
      <p:ext uri="{BB962C8B-B14F-4D97-AF65-F5344CB8AC3E}">
        <p14:creationId xmlns:p14="http://schemas.microsoft.com/office/powerpoint/2010/main" val="35633228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8D1AF-3300-4A4E-B599-8E2A32C0BAB4}"/>
              </a:ext>
            </a:extLst>
          </p:cNvPr>
          <p:cNvSpPr>
            <a:spLocks noGrp="1"/>
          </p:cNvSpPr>
          <p:nvPr>
            <p:ph type="title"/>
          </p:nvPr>
        </p:nvSpPr>
        <p:spPr>
          <a:xfrm>
            <a:off x="838200" y="135367"/>
            <a:ext cx="10515600" cy="1325563"/>
          </a:xfrm>
        </p:spPr>
        <p:txBody>
          <a:bodyPr/>
          <a:lstStyle/>
          <a:p>
            <a:pPr algn="ctr"/>
            <a:r>
              <a:rPr lang="en-US" b="1">
                <a:solidFill>
                  <a:srgbClr val="20558A"/>
                </a:solidFill>
              </a:rPr>
              <a:t>CDC Mental Health</a:t>
            </a:r>
          </a:p>
        </p:txBody>
      </p:sp>
      <p:sp>
        <p:nvSpPr>
          <p:cNvPr id="4" name="Content Placeholder 3">
            <a:extLst>
              <a:ext uri="{FF2B5EF4-FFF2-40B4-BE49-F238E27FC236}">
                <a16:creationId xmlns:a16="http://schemas.microsoft.com/office/drawing/2014/main" id="{34705C34-0551-4897-B832-B4B09BC48CB0}"/>
              </a:ext>
            </a:extLst>
          </p:cNvPr>
          <p:cNvSpPr>
            <a:spLocks noGrp="1"/>
          </p:cNvSpPr>
          <p:nvPr>
            <p:ph sz="half" idx="2"/>
          </p:nvPr>
        </p:nvSpPr>
        <p:spPr>
          <a:xfrm>
            <a:off x="7253555" y="2322468"/>
            <a:ext cx="4327989" cy="2992955"/>
          </a:xfrm>
        </p:spPr>
        <p:txBody>
          <a:bodyPr/>
          <a:lstStyle/>
          <a:p>
            <a:pPr marL="228600" marR="0" lvl="0" indent="-228600" algn="l" defTabSz="914400" rtl="0" eaLnBrk="0" fontAlgn="base" latinLnBrk="0" hangingPunct="0">
              <a:lnSpc>
                <a:spcPct val="90000"/>
              </a:lnSpc>
              <a:spcBef>
                <a:spcPts val="1000"/>
              </a:spcBef>
              <a:spcAft>
                <a:spcPct val="0"/>
              </a:spcAft>
              <a:buClr>
                <a:srgbClr val="ED7D31"/>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Tools and resources</a:t>
            </a:r>
          </a:p>
          <a:p>
            <a:pPr marL="685800" marR="0" lvl="1" indent="-228600" algn="l" defTabSz="914400" rtl="0" eaLnBrk="0" fontAlgn="base" latinLnBrk="0" hangingPunct="0">
              <a:lnSpc>
                <a:spcPct val="90000"/>
              </a:lnSpc>
              <a:spcBef>
                <a:spcPts val="500"/>
              </a:spcBef>
              <a:spcAft>
                <a:spcPct val="0"/>
              </a:spcAft>
              <a:buClr>
                <a:srgbClr val="ED7D3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professionals</a:t>
            </a:r>
          </a:p>
          <a:p>
            <a:pPr marL="685800" marR="0" lvl="1" indent="-228600" algn="l" defTabSz="914400" rtl="0" eaLnBrk="0" fontAlgn="base" latinLnBrk="0" hangingPunct="0">
              <a:lnSpc>
                <a:spcPct val="90000"/>
              </a:lnSpc>
              <a:spcBef>
                <a:spcPts val="500"/>
              </a:spcBef>
              <a:spcAft>
                <a:spcPct val="0"/>
              </a:spcAft>
              <a:buClr>
                <a:srgbClr val="ED7D31"/>
              </a:buClr>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For the public</a:t>
            </a:r>
          </a:p>
          <a:p>
            <a:pPr marL="228600" marR="0" lvl="0" indent="-228600" algn="l" defTabSz="914400" rtl="0" eaLnBrk="0" fontAlgn="base" latinLnBrk="0" hangingPunct="0">
              <a:lnSpc>
                <a:spcPct val="90000"/>
              </a:lnSpc>
              <a:spcBef>
                <a:spcPts val="1000"/>
              </a:spcBef>
              <a:spcAft>
                <a:spcPct val="0"/>
              </a:spcAft>
              <a:buClr>
                <a:srgbClr val="ED7D31"/>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Quiz</a:t>
            </a:r>
          </a:p>
          <a:p>
            <a:pPr marL="228600" marR="0" lvl="0" indent="-228600" algn="l" defTabSz="914400" rtl="0" eaLnBrk="0" fontAlgn="base" latinLnBrk="0" hangingPunct="0">
              <a:lnSpc>
                <a:spcPct val="90000"/>
              </a:lnSpc>
              <a:spcBef>
                <a:spcPts val="1000"/>
              </a:spcBef>
              <a:spcAft>
                <a:spcPct val="0"/>
              </a:spcAft>
              <a:buClr>
                <a:srgbClr val="ED7D31"/>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Help information</a:t>
            </a:r>
          </a:p>
          <a:p>
            <a:pPr marL="228600" marR="0" lvl="0" indent="-228600" algn="l" defTabSz="914400" rtl="0" eaLnBrk="0" fontAlgn="base" latinLnBrk="0" hangingPunct="0">
              <a:lnSpc>
                <a:spcPct val="90000"/>
              </a:lnSpc>
              <a:spcBef>
                <a:spcPts val="1000"/>
              </a:spcBef>
              <a:spcAft>
                <a:spcPct val="0"/>
              </a:spcAft>
              <a:buClr>
                <a:srgbClr val="ED7D31"/>
              </a:buClr>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Data</a:t>
            </a:r>
          </a:p>
          <a:p>
            <a:endParaRPr lang="en-US" dirty="0"/>
          </a:p>
        </p:txBody>
      </p:sp>
      <p:sp>
        <p:nvSpPr>
          <p:cNvPr id="8" name="TextBox 7">
            <a:extLst>
              <a:ext uri="{FF2B5EF4-FFF2-40B4-BE49-F238E27FC236}">
                <a16:creationId xmlns:a16="http://schemas.microsoft.com/office/drawing/2014/main" id="{3878DA7C-70FD-49BD-85CD-C8F905554727}"/>
              </a:ext>
            </a:extLst>
          </p:cNvPr>
          <p:cNvSpPr txBox="1"/>
          <p:nvPr/>
        </p:nvSpPr>
        <p:spPr>
          <a:xfrm>
            <a:off x="7803346" y="6353301"/>
            <a:ext cx="4198155" cy="369332"/>
          </a:xfrm>
          <a:prstGeom prst="rect">
            <a:avLst/>
          </a:prstGeom>
          <a:noFill/>
        </p:spPr>
        <p:txBody>
          <a:bodyPr wrap="square">
            <a:spAutoFit/>
          </a:bodyPr>
          <a:lstStyle/>
          <a:p>
            <a:pPr marL="0" marR="0" lvl="0" indent="0"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hlinkClick r:id="rId3"/>
              </a:rPr>
              <a:t>https://www.cdc.gov/mentalhealth/</a:t>
            </a:r>
            <a:r>
              <a:rPr kumimoji="0" lang="en-US" sz="1800" b="1" i="0" u="none" strike="noStrike" kern="1200" cap="none" spc="0" normalizeH="0" baseline="0" noProof="0" dirty="0">
                <a:ln>
                  <a:noFill/>
                </a:ln>
                <a:solidFill>
                  <a:prstClr val="black"/>
                </a:solidFill>
                <a:effectLst/>
                <a:uLnTx/>
                <a:uFillTx/>
                <a:latin typeface="Calibri" panose="020F0502020204030204" pitchFamily="34" charset="0"/>
                <a:ea typeface="+mn-ea"/>
                <a:cs typeface="+mn-cs"/>
              </a:rPr>
              <a:t> </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pic>
        <p:nvPicPr>
          <p:cNvPr id="3" name="Picture 2"/>
          <p:cNvPicPr>
            <a:picLocks noChangeAspect="1"/>
          </p:cNvPicPr>
          <p:nvPr/>
        </p:nvPicPr>
        <p:blipFill>
          <a:blip r:embed="rId4"/>
          <a:stretch>
            <a:fillRect/>
          </a:stretch>
        </p:blipFill>
        <p:spPr>
          <a:xfrm>
            <a:off x="392269" y="1289092"/>
            <a:ext cx="6730657" cy="4569851"/>
          </a:xfrm>
          <a:prstGeom prst="rect">
            <a:avLst/>
          </a:prstGeom>
          <a:ln>
            <a:solidFill>
              <a:schemeClr val="accent2"/>
            </a:solidFill>
          </a:ln>
        </p:spPr>
      </p:pic>
    </p:spTree>
    <p:extLst>
      <p:ext uri="{BB962C8B-B14F-4D97-AF65-F5344CB8AC3E}">
        <p14:creationId xmlns:p14="http://schemas.microsoft.com/office/powerpoint/2010/main" val="598682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910B2-E513-BE7E-7492-0037EAB41BE1}"/>
              </a:ext>
            </a:extLst>
          </p:cNvPr>
          <p:cNvSpPr>
            <a:spLocks noGrp="1"/>
          </p:cNvSpPr>
          <p:nvPr>
            <p:ph type="title"/>
          </p:nvPr>
        </p:nvSpPr>
        <p:spPr>
          <a:xfrm>
            <a:off x="200808" y="128457"/>
            <a:ext cx="11790381" cy="1325563"/>
          </a:xfrm>
        </p:spPr>
        <p:txBody>
          <a:bodyPr/>
          <a:lstStyle/>
          <a:p>
            <a:pPr algn="ctr"/>
            <a:r>
              <a:rPr lang="en-US" b="1" dirty="0"/>
              <a:t>National</a:t>
            </a:r>
            <a:r>
              <a:rPr lang="en-US" dirty="0"/>
              <a:t> </a:t>
            </a:r>
            <a:r>
              <a:rPr lang="en-US" b="1" dirty="0"/>
              <a:t>Alliance on Mental Illness (NAMI)</a:t>
            </a:r>
            <a:endParaRPr lang="en-US" dirty="0"/>
          </a:p>
        </p:txBody>
      </p:sp>
      <p:pic>
        <p:nvPicPr>
          <p:cNvPr id="5" name="Content Placeholder 4" descr="A person sitting at a table&#10;&#10;Description automatically generated">
            <a:extLst>
              <a:ext uri="{FF2B5EF4-FFF2-40B4-BE49-F238E27FC236}">
                <a16:creationId xmlns:a16="http://schemas.microsoft.com/office/drawing/2014/main" id="{571C2A45-1273-7737-489C-8F7AD54293C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82126" y="1739564"/>
            <a:ext cx="10227743" cy="4351338"/>
          </a:xfrm>
        </p:spPr>
      </p:pic>
    </p:spTree>
    <p:extLst>
      <p:ext uri="{BB962C8B-B14F-4D97-AF65-F5344CB8AC3E}">
        <p14:creationId xmlns:p14="http://schemas.microsoft.com/office/powerpoint/2010/main" val="6346172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8E5E3-8232-454E-BC4C-40690A5860A9}"/>
              </a:ext>
            </a:extLst>
          </p:cNvPr>
          <p:cNvSpPr>
            <a:spLocks noGrp="1"/>
          </p:cNvSpPr>
          <p:nvPr>
            <p:ph type="title"/>
          </p:nvPr>
        </p:nvSpPr>
        <p:spPr>
          <a:xfrm>
            <a:off x="839788" y="457200"/>
            <a:ext cx="4087813" cy="1600200"/>
          </a:xfrm>
        </p:spPr>
        <p:txBody>
          <a:bodyPr anchor="b">
            <a:normAutofit/>
          </a:bodyPr>
          <a:lstStyle/>
          <a:p>
            <a:pPr algn="ctr"/>
            <a:r>
              <a:rPr lang="en-US" sz="4400" b="1" dirty="0">
                <a:solidFill>
                  <a:schemeClr val="accent1">
                    <a:lumMod val="50000"/>
                  </a:schemeClr>
                </a:solidFill>
              </a:rPr>
              <a:t>Programs and Services</a:t>
            </a:r>
          </a:p>
        </p:txBody>
      </p:sp>
      <p:sp>
        <p:nvSpPr>
          <p:cNvPr id="18" name="Text Placeholder 17" descr="Image of a hospital">
            <a:extLst>
              <a:ext uri="{FF2B5EF4-FFF2-40B4-BE49-F238E27FC236}">
                <a16:creationId xmlns:a16="http://schemas.microsoft.com/office/drawing/2014/main" id="{7AFFA8C8-3CC8-4370-8244-F3764C4297D9}"/>
              </a:ext>
            </a:extLst>
          </p:cNvPr>
          <p:cNvSpPr>
            <a:spLocks noGrp="1"/>
          </p:cNvSpPr>
          <p:nvPr>
            <p:ph type="body" sz="half" idx="2"/>
          </p:nvPr>
        </p:nvSpPr>
        <p:spPr>
          <a:xfrm>
            <a:off x="839788" y="2057400"/>
            <a:ext cx="3932237" cy="381158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dirty="0"/>
          </a:p>
        </p:txBody>
      </p:sp>
      <p:graphicFrame>
        <p:nvGraphicFramePr>
          <p:cNvPr id="17" name="Content Placeholder 5" descr="Programming is the fourth of five sections in this presentation. This section includes information about monthly health observances and the NLM exhibition program.">
            <a:extLst>
              <a:ext uri="{FF2B5EF4-FFF2-40B4-BE49-F238E27FC236}">
                <a16:creationId xmlns:a16="http://schemas.microsoft.com/office/drawing/2014/main" id="{E2D56ED1-927C-4158-A52E-BA26121183C2}"/>
              </a:ext>
            </a:extLst>
          </p:cNvPr>
          <p:cNvGraphicFramePr>
            <a:graphicFrameLocks/>
          </p:cNvGraphicFramePr>
          <p:nvPr>
            <p:extLst>
              <p:ext uri="{D42A27DB-BD31-4B8C-83A1-F6EECF244321}">
                <p14:modId xmlns:p14="http://schemas.microsoft.com/office/powerpoint/2010/main" val="3393120850"/>
              </p:ext>
            </p:extLst>
          </p:nvPr>
        </p:nvGraphicFramePr>
        <p:xfrm>
          <a:off x="5183188" y="814193"/>
          <a:ext cx="6324600" cy="51992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567476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DF7C8E-4599-4A2E-8559-6A0095C954B4}"/>
              </a:ext>
            </a:extLst>
          </p:cNvPr>
          <p:cNvSpPr>
            <a:spLocks noGrp="1"/>
          </p:cNvSpPr>
          <p:nvPr>
            <p:ph type="title"/>
          </p:nvPr>
        </p:nvSpPr>
        <p:spPr>
          <a:xfrm>
            <a:off x="546265" y="365125"/>
            <a:ext cx="11314185" cy="1325563"/>
          </a:xfrm>
        </p:spPr>
        <p:txBody>
          <a:bodyPr/>
          <a:lstStyle/>
          <a:p>
            <a:pPr algn="ctr"/>
            <a:r>
              <a:rPr lang="en-US" b="1" dirty="0">
                <a:solidFill>
                  <a:schemeClr val="accent1">
                    <a:lumMod val="50000"/>
                  </a:schemeClr>
                </a:solidFill>
              </a:rPr>
              <a:t>NLM Traveling Exhibitions</a:t>
            </a:r>
          </a:p>
        </p:txBody>
      </p:sp>
      <p:pic>
        <p:nvPicPr>
          <p:cNvPr id="5" name="Picture 4" descr="NLM Care &amp; Custody: Past Responses to Mental Health exhibit photos">
            <a:extLst>
              <a:ext uri="{FF2B5EF4-FFF2-40B4-BE49-F238E27FC236}">
                <a16:creationId xmlns:a16="http://schemas.microsoft.com/office/drawing/2014/main" id="{C2AF8089-F0E8-469C-8750-143C69F0CFEB}"/>
              </a:ext>
            </a:extLst>
          </p:cNvPr>
          <p:cNvPicPr>
            <a:picLocks noChangeAspect="1"/>
          </p:cNvPicPr>
          <p:nvPr/>
        </p:nvPicPr>
        <p:blipFill>
          <a:blip r:embed="rId3"/>
          <a:stretch>
            <a:fillRect/>
          </a:stretch>
        </p:blipFill>
        <p:spPr>
          <a:xfrm>
            <a:off x="0" y="2113344"/>
            <a:ext cx="12192000" cy="2631311"/>
          </a:xfrm>
          <a:prstGeom prst="rect">
            <a:avLst/>
          </a:prstGeom>
        </p:spPr>
      </p:pic>
      <p:sp>
        <p:nvSpPr>
          <p:cNvPr id="10" name="TextBox 9">
            <a:extLst>
              <a:ext uri="{FF2B5EF4-FFF2-40B4-BE49-F238E27FC236}">
                <a16:creationId xmlns:a16="http://schemas.microsoft.com/office/drawing/2014/main" id="{575991C8-275C-48E6-84FF-C5A6366CC070}"/>
              </a:ext>
            </a:extLst>
          </p:cNvPr>
          <p:cNvSpPr txBox="1"/>
          <p:nvPr/>
        </p:nvSpPr>
        <p:spPr>
          <a:xfrm>
            <a:off x="5916850" y="6308209"/>
            <a:ext cx="5943600" cy="369332"/>
          </a:xfrm>
          <a:prstGeom prst="rect">
            <a:avLst/>
          </a:prstGeom>
          <a:noFill/>
        </p:spPr>
        <p:txBody>
          <a:bodyPr wrap="square">
            <a:spAutoFit/>
          </a:bodyPr>
          <a:lstStyle/>
          <a:p>
            <a:r>
              <a:rPr lang="en-US" dirty="0">
                <a:hlinkClick r:id="rId4"/>
              </a:rPr>
              <a:t>https://www.nlm.nih.gov/hmd/about/exhibition/index.html</a:t>
            </a:r>
            <a:endParaRPr lang="en-US" b="1" dirty="0"/>
          </a:p>
        </p:txBody>
      </p:sp>
    </p:spTree>
    <p:extLst>
      <p:ext uri="{BB962C8B-B14F-4D97-AF65-F5344CB8AC3E}">
        <p14:creationId xmlns:p14="http://schemas.microsoft.com/office/powerpoint/2010/main" val="31860134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6CA22-70A9-4318-B6E5-29F4C068D2A6}"/>
              </a:ext>
            </a:extLst>
          </p:cNvPr>
          <p:cNvSpPr>
            <a:spLocks noGrp="1"/>
          </p:cNvSpPr>
          <p:nvPr>
            <p:ph type="title"/>
          </p:nvPr>
        </p:nvSpPr>
        <p:spPr>
          <a:xfrm>
            <a:off x="836488" y="160730"/>
            <a:ext cx="10515600" cy="1325563"/>
          </a:xfrm>
        </p:spPr>
        <p:txBody>
          <a:bodyPr/>
          <a:lstStyle/>
          <a:p>
            <a:pPr algn="ctr"/>
            <a:r>
              <a:rPr lang="en-US" b="1" dirty="0">
                <a:solidFill>
                  <a:srgbClr val="20558A"/>
                </a:solidFill>
              </a:rPr>
              <a:t>Graphic Medicine</a:t>
            </a:r>
          </a:p>
        </p:txBody>
      </p:sp>
      <p:pic>
        <p:nvPicPr>
          <p:cNvPr id="4" name="Picture 3" descr="NLM Graphic Medicine exhibit">
            <a:extLst>
              <a:ext uri="{FF2B5EF4-FFF2-40B4-BE49-F238E27FC236}">
                <a16:creationId xmlns:a16="http://schemas.microsoft.com/office/drawing/2014/main" id="{2ECF8B61-3F7B-44FF-9521-45D650C8954F}"/>
              </a:ext>
            </a:extLst>
          </p:cNvPr>
          <p:cNvPicPr>
            <a:picLocks noChangeAspect="1"/>
          </p:cNvPicPr>
          <p:nvPr/>
        </p:nvPicPr>
        <p:blipFill>
          <a:blip r:embed="rId3"/>
          <a:stretch>
            <a:fillRect/>
          </a:stretch>
        </p:blipFill>
        <p:spPr>
          <a:xfrm>
            <a:off x="6323938" y="1567010"/>
            <a:ext cx="5321804" cy="2680119"/>
          </a:xfrm>
          <a:prstGeom prst="rect">
            <a:avLst/>
          </a:prstGeom>
        </p:spPr>
      </p:pic>
      <p:sp>
        <p:nvSpPr>
          <p:cNvPr id="6" name="TextBox 5">
            <a:extLst>
              <a:ext uri="{FF2B5EF4-FFF2-40B4-BE49-F238E27FC236}">
                <a16:creationId xmlns:a16="http://schemas.microsoft.com/office/drawing/2014/main" id="{311BA53A-DEFE-4C5A-8106-7C5AF2385044}"/>
              </a:ext>
            </a:extLst>
          </p:cNvPr>
          <p:cNvSpPr txBox="1"/>
          <p:nvPr/>
        </p:nvSpPr>
        <p:spPr>
          <a:xfrm>
            <a:off x="5790158" y="4469526"/>
            <a:ext cx="6097712"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hlinkClick r:id="rId4"/>
              </a:rPr>
              <a:t>https://www.nnlm.gov/FdMPF</a:t>
            </a:r>
            <a:r>
              <a:rPr lang="en-US" dirty="0"/>
              <a:t>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logo GraphicMedicine.org">
            <a:extLst>
              <a:ext uri="{FF2B5EF4-FFF2-40B4-BE49-F238E27FC236}">
                <a16:creationId xmlns:a16="http://schemas.microsoft.com/office/drawing/2014/main" id="{9C1EB424-1942-45C8-BED2-F9F068FB56C0}"/>
              </a:ext>
            </a:extLst>
          </p:cNvPr>
          <p:cNvPicPr>
            <a:picLocks noChangeAspect="1"/>
          </p:cNvPicPr>
          <p:nvPr/>
        </p:nvPicPr>
        <p:blipFill>
          <a:blip r:embed="rId5"/>
          <a:stretch>
            <a:fillRect/>
          </a:stretch>
        </p:blipFill>
        <p:spPr>
          <a:xfrm>
            <a:off x="268445" y="1567010"/>
            <a:ext cx="5321804" cy="2625517"/>
          </a:xfrm>
          <a:prstGeom prst="rect">
            <a:avLst/>
          </a:prstGeom>
        </p:spPr>
      </p:pic>
      <p:sp>
        <p:nvSpPr>
          <p:cNvPr id="9" name="TextBox 8">
            <a:extLst>
              <a:ext uri="{FF2B5EF4-FFF2-40B4-BE49-F238E27FC236}">
                <a16:creationId xmlns:a16="http://schemas.microsoft.com/office/drawing/2014/main" id="{A517FA23-CAEF-4D8A-8998-A7443A3F0FBB}"/>
              </a:ext>
            </a:extLst>
          </p:cNvPr>
          <p:cNvSpPr txBox="1"/>
          <p:nvPr/>
        </p:nvSpPr>
        <p:spPr>
          <a:xfrm>
            <a:off x="0" y="4469526"/>
            <a:ext cx="6097712"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hlinkClick r:id="rId6"/>
              </a:rPr>
              <a:t>https://www.graphicmedicine.org/</a:t>
            </a:r>
            <a:r>
              <a:rPr kumimoji="0" lang="en-US" sz="1800" b="0" i="0" u="none" strike="noStrike" kern="1200" cap="none" spc="0" normalizeH="0" baseline="0" noProof="0" dirty="0">
                <a:ln>
                  <a:noFill/>
                </a:ln>
                <a:solidFill>
                  <a:prstClr val="black"/>
                </a:solidFill>
                <a:effectLst/>
                <a:uLnTx/>
                <a:uFillTx/>
                <a:ea typeface="+mn-ea"/>
                <a:cs typeface="Arial" panose="020B0604020202020204" pitchFamily="34" charset="0"/>
              </a:rPr>
              <a:t> </a:t>
            </a:r>
          </a:p>
        </p:txBody>
      </p:sp>
    </p:spTree>
    <p:extLst>
      <p:ext uri="{BB962C8B-B14F-4D97-AF65-F5344CB8AC3E}">
        <p14:creationId xmlns:p14="http://schemas.microsoft.com/office/powerpoint/2010/main" val="15941896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4B625B-11B4-AFE6-D017-D91FC6F16088}"/>
              </a:ext>
            </a:extLst>
          </p:cNvPr>
          <p:cNvSpPr>
            <a:spLocks noGrp="1"/>
          </p:cNvSpPr>
          <p:nvPr>
            <p:ph type="title"/>
          </p:nvPr>
        </p:nvSpPr>
        <p:spPr/>
        <p:txBody>
          <a:bodyPr/>
          <a:lstStyle/>
          <a:p>
            <a:pPr algn="ctr"/>
            <a:r>
              <a:rPr lang="en-US" b="1" dirty="0">
                <a:solidFill>
                  <a:schemeClr val="accent5">
                    <a:lumMod val="75000"/>
                  </a:schemeClr>
                </a:solidFill>
              </a:rPr>
              <a:t>Mental Health Definitions</a:t>
            </a:r>
          </a:p>
        </p:txBody>
      </p:sp>
      <p:graphicFrame>
        <p:nvGraphicFramePr>
          <p:cNvPr id="4" name="Content Placeholder 3">
            <a:extLst>
              <a:ext uri="{FF2B5EF4-FFF2-40B4-BE49-F238E27FC236}">
                <a16:creationId xmlns:a16="http://schemas.microsoft.com/office/drawing/2014/main" id="{CFA92438-ABF5-C931-2517-5C3F86A18DB6}"/>
              </a:ext>
            </a:extLst>
          </p:cNvPr>
          <p:cNvGraphicFramePr>
            <a:graphicFrameLocks noGrp="1"/>
          </p:cNvGraphicFramePr>
          <p:nvPr>
            <p:ph idx="1"/>
            <p:extLst>
              <p:ext uri="{D42A27DB-BD31-4B8C-83A1-F6EECF244321}">
                <p14:modId xmlns:p14="http://schemas.microsoft.com/office/powerpoint/2010/main" val="2253550672"/>
              </p:ext>
            </p:extLst>
          </p:nvPr>
        </p:nvGraphicFramePr>
        <p:xfrm>
          <a:off x="838200" y="1879410"/>
          <a:ext cx="10515600" cy="42524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3371853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1BE94F8-E4A1-4247-9CB2-13D305F795AA}"/>
              </a:ext>
            </a:extLst>
          </p:cNvPr>
          <p:cNvSpPr>
            <a:spLocks noGrp="1"/>
          </p:cNvSpPr>
          <p:nvPr>
            <p:ph type="title"/>
          </p:nvPr>
        </p:nvSpPr>
        <p:spPr>
          <a:xfrm>
            <a:off x="166582" y="64734"/>
            <a:ext cx="10515600" cy="1325563"/>
          </a:xfrm>
        </p:spPr>
        <p:txBody>
          <a:bodyPr/>
          <a:lstStyle/>
          <a:p>
            <a:r>
              <a:rPr lang="en-US" b="1">
                <a:solidFill>
                  <a:schemeClr val="accent1">
                    <a:lumMod val="50000"/>
                  </a:schemeClr>
                </a:solidFill>
              </a:rPr>
              <a:t>WHO Illustrated Guide</a:t>
            </a:r>
          </a:p>
        </p:txBody>
      </p:sp>
      <p:pic>
        <p:nvPicPr>
          <p:cNvPr id="9" name="Content Placeholder 8" descr="Cover of &quot;Doing What Matters in Times of Stress: An Illustrated Guide&quot;">
            <a:extLst>
              <a:ext uri="{FF2B5EF4-FFF2-40B4-BE49-F238E27FC236}">
                <a16:creationId xmlns:a16="http://schemas.microsoft.com/office/drawing/2014/main" id="{ECC14AEE-D64A-437A-85FF-2B5FF706FE06}"/>
              </a:ext>
            </a:extLst>
          </p:cNvPr>
          <p:cNvPicPr>
            <a:picLocks noGrp="1" noChangeAspect="1"/>
          </p:cNvPicPr>
          <p:nvPr>
            <p:ph sz="half" idx="1"/>
          </p:nvPr>
        </p:nvPicPr>
        <p:blipFill>
          <a:blip r:embed="rId3"/>
          <a:stretch>
            <a:fillRect/>
          </a:stretch>
        </p:blipFill>
        <p:spPr>
          <a:xfrm>
            <a:off x="1031220" y="1032734"/>
            <a:ext cx="4369119" cy="5088367"/>
          </a:xfrm>
        </p:spPr>
      </p:pic>
      <p:pic>
        <p:nvPicPr>
          <p:cNvPr id="3" name="Content Placeholder 2" descr="A sample page from &quot;Doing What Matters in Times of Stress&quot;">
            <a:extLst>
              <a:ext uri="{FF2B5EF4-FFF2-40B4-BE49-F238E27FC236}">
                <a16:creationId xmlns:a16="http://schemas.microsoft.com/office/drawing/2014/main" id="{15B5AA81-6EC6-4730-BB0E-2347F2395C68}"/>
              </a:ext>
            </a:extLst>
          </p:cNvPr>
          <p:cNvPicPr>
            <a:picLocks noGrp="1" noChangeAspect="1"/>
          </p:cNvPicPr>
          <p:nvPr>
            <p:ph sz="half" idx="2"/>
          </p:nvPr>
        </p:nvPicPr>
        <p:blipFill>
          <a:blip r:embed="rId4"/>
          <a:stretch>
            <a:fillRect/>
          </a:stretch>
        </p:blipFill>
        <p:spPr>
          <a:xfrm>
            <a:off x="6264977" y="150607"/>
            <a:ext cx="5611465" cy="6241878"/>
          </a:xfrm>
        </p:spPr>
      </p:pic>
      <p:sp>
        <p:nvSpPr>
          <p:cNvPr id="11" name="TextBox 10">
            <a:extLst>
              <a:ext uri="{FF2B5EF4-FFF2-40B4-BE49-F238E27FC236}">
                <a16:creationId xmlns:a16="http://schemas.microsoft.com/office/drawing/2014/main" id="{1B2EB138-4D90-4A39-AC2B-10F4086DB9CC}"/>
              </a:ext>
            </a:extLst>
          </p:cNvPr>
          <p:cNvSpPr txBox="1"/>
          <p:nvPr/>
        </p:nvSpPr>
        <p:spPr>
          <a:xfrm>
            <a:off x="5894615" y="6392486"/>
            <a:ext cx="6110918" cy="369332"/>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a:hlinkClick r:id="rId5"/>
              </a:rPr>
              <a:t>https://www.who.int/publications/i/item/9789240003927</a:t>
            </a:r>
            <a:endParaRPr kumimoji="0" lang="en-US" sz="1800" b="0" i="0" u="none" strike="noStrike" kern="1200" cap="none" spc="0" normalizeH="0" baseline="0" noProof="0" dirty="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362465997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3D74162-4875-49DF-B61D-70118256EFCD}"/>
              </a:ext>
            </a:extLst>
          </p:cNvPr>
          <p:cNvSpPr>
            <a:spLocks noGrp="1"/>
          </p:cNvSpPr>
          <p:nvPr>
            <p:ph type="title"/>
          </p:nvPr>
        </p:nvSpPr>
        <p:spPr>
          <a:xfrm>
            <a:off x="96819" y="136526"/>
            <a:ext cx="11940987" cy="1236964"/>
          </a:xfrm>
        </p:spPr>
        <p:txBody>
          <a:bodyPr/>
          <a:lstStyle/>
          <a:p>
            <a:pPr algn="ctr"/>
            <a:r>
              <a:rPr lang="en-US" b="1" dirty="0">
                <a:solidFill>
                  <a:srgbClr val="20558A"/>
                </a:solidFill>
              </a:rPr>
              <a:t> </a:t>
            </a:r>
            <a:r>
              <a:rPr lang="en-US" b="1">
                <a:solidFill>
                  <a:srgbClr val="20558A"/>
                </a:solidFill>
              </a:rPr>
              <a:t>Book Club Discussions</a:t>
            </a:r>
            <a:endParaRPr lang="en-US" b="1" dirty="0">
              <a:solidFill>
                <a:srgbClr val="20558A"/>
              </a:solidFill>
            </a:endParaRPr>
          </a:p>
        </p:txBody>
      </p:sp>
      <p:pic>
        <p:nvPicPr>
          <p:cNvPr id="10" name="Picture 7" descr="book cover of Little &amp; Lion">
            <a:extLst>
              <a:ext uri="{FF2B5EF4-FFF2-40B4-BE49-F238E27FC236}">
                <a16:creationId xmlns:a16="http://schemas.microsoft.com/office/drawing/2014/main" id="{1D1FE057-67D5-40FC-9DBD-9EB1F6D33585}"/>
              </a:ext>
            </a:extLst>
          </p:cNvPr>
          <p:cNvPicPr>
            <a:picLocks noChangeAspect="1"/>
          </p:cNvPicPr>
          <p:nvPr/>
        </p:nvPicPr>
        <p:blipFill>
          <a:blip r:embed="rId3"/>
          <a:stretch>
            <a:fillRect/>
          </a:stretch>
        </p:blipFill>
        <p:spPr>
          <a:xfrm>
            <a:off x="709108" y="1373489"/>
            <a:ext cx="3079415" cy="4669604"/>
          </a:xfrm>
          <a:prstGeom prst="rect">
            <a:avLst/>
          </a:prstGeom>
        </p:spPr>
      </p:pic>
      <p:sp>
        <p:nvSpPr>
          <p:cNvPr id="7" name="TextBox 6">
            <a:extLst>
              <a:ext uri="{FF2B5EF4-FFF2-40B4-BE49-F238E27FC236}">
                <a16:creationId xmlns:a16="http://schemas.microsoft.com/office/drawing/2014/main" id="{901CC677-E62F-45B6-BBC6-E94668B3C9B3}"/>
              </a:ext>
            </a:extLst>
          </p:cNvPr>
          <p:cNvSpPr txBox="1"/>
          <p:nvPr/>
        </p:nvSpPr>
        <p:spPr>
          <a:xfrm>
            <a:off x="4702995" y="6277779"/>
            <a:ext cx="7334812" cy="369332"/>
          </a:xfrm>
          <a:prstGeom prst="rect">
            <a:avLst/>
          </a:prstGeom>
          <a:noFill/>
        </p:spPr>
        <p:txBody>
          <a:bodyPr wrap="square">
            <a:spAutoFit/>
          </a:bodyPr>
          <a:lstStyle/>
          <a:p>
            <a:pPr algn="r"/>
            <a:r>
              <a:rPr lang="en-US" b="1" dirty="0">
                <a:hlinkClick r:id="rId4"/>
              </a:rPr>
              <a:t>NNLM Reading Club</a:t>
            </a:r>
            <a:endParaRPr lang="en-US" dirty="0"/>
          </a:p>
        </p:txBody>
      </p:sp>
      <p:pic>
        <p:nvPicPr>
          <p:cNvPr id="3" name="Picture 2" descr="Book cover of the unapologetic guide to black mental health by Rheeda Walker">
            <a:extLst>
              <a:ext uri="{FF2B5EF4-FFF2-40B4-BE49-F238E27FC236}">
                <a16:creationId xmlns:a16="http://schemas.microsoft.com/office/drawing/2014/main" id="{28F09A12-18A1-4508-8BDA-5CC103C6391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1373489"/>
            <a:ext cx="3230811" cy="4669604"/>
          </a:xfrm>
          <a:prstGeom prst="rect">
            <a:avLst/>
          </a:prstGeom>
          <a:ln>
            <a:solidFill>
              <a:schemeClr val="accent1">
                <a:lumMod val="75000"/>
              </a:schemeClr>
            </a:solidFill>
          </a:ln>
        </p:spPr>
      </p:pic>
      <p:pic>
        <p:nvPicPr>
          <p:cNvPr id="6" name="Picture 5" descr="Book cover for Maybe you should talk to someone by Lori Gottlieb">
            <a:extLst>
              <a:ext uri="{FF2B5EF4-FFF2-40B4-BE49-F238E27FC236}">
                <a16:creationId xmlns:a16="http://schemas.microsoft.com/office/drawing/2014/main" id="{88469611-A0AE-48ED-B23A-C41F414FB22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0702" y="1349669"/>
            <a:ext cx="3019471" cy="4663074"/>
          </a:xfrm>
          <a:prstGeom prst="rect">
            <a:avLst/>
          </a:prstGeom>
        </p:spPr>
      </p:pic>
    </p:spTree>
    <p:extLst>
      <p:ext uri="{BB962C8B-B14F-4D97-AF65-F5344CB8AC3E}">
        <p14:creationId xmlns:p14="http://schemas.microsoft.com/office/powerpoint/2010/main" val="8251381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 is Mental Health Month</a:t>
            </a:r>
          </a:p>
        </p:txBody>
      </p:sp>
      <p:pic>
        <p:nvPicPr>
          <p:cNvPr id="4" name="Content Placeholder 3"/>
          <p:cNvPicPr>
            <a:picLocks noGrp="1" noChangeAspect="1"/>
          </p:cNvPicPr>
          <p:nvPr>
            <p:ph idx="1"/>
          </p:nvPr>
        </p:nvPicPr>
        <p:blipFill>
          <a:blip r:embed="rId3"/>
          <a:stretch>
            <a:fillRect/>
          </a:stretch>
        </p:blipFill>
        <p:spPr>
          <a:xfrm>
            <a:off x="838200" y="1690688"/>
            <a:ext cx="10515600" cy="2934951"/>
          </a:xfrm>
          <a:prstGeom prst="rect">
            <a:avLst/>
          </a:prstGeom>
        </p:spPr>
      </p:pic>
      <p:sp>
        <p:nvSpPr>
          <p:cNvPr id="5" name="Rectangle 4"/>
          <p:cNvSpPr/>
          <p:nvPr/>
        </p:nvSpPr>
        <p:spPr>
          <a:xfrm>
            <a:off x="8384717" y="4988858"/>
            <a:ext cx="2969083" cy="461665"/>
          </a:xfrm>
          <a:prstGeom prst="rect">
            <a:avLst/>
          </a:prstGeom>
        </p:spPr>
        <p:txBody>
          <a:bodyPr wrap="none">
            <a:spAutoFit/>
          </a:bodyPr>
          <a:lstStyle/>
          <a:p>
            <a:pPr fontAlgn="t"/>
            <a:r>
              <a:rPr lang="en-US" sz="2400" b="1" dirty="0">
                <a:solidFill>
                  <a:srgbClr val="353535"/>
                </a:solidFill>
                <a:latin typeface="ProximaNova-Bold"/>
              </a:rPr>
              <a:t>#</a:t>
            </a:r>
            <a:r>
              <a:rPr lang="en-US" sz="2400" b="1" dirty="0" err="1">
                <a:solidFill>
                  <a:srgbClr val="353535"/>
                </a:solidFill>
                <a:latin typeface="ProximaNova-Bold"/>
              </a:rPr>
              <a:t>MoreThanEnough</a:t>
            </a:r>
            <a:endParaRPr lang="en-US" sz="2400" b="1" u="none" strike="noStrike" dirty="0">
              <a:solidFill>
                <a:srgbClr val="353535"/>
              </a:solidFill>
              <a:effectLst/>
              <a:latin typeface="ProximaNova-Bold"/>
            </a:endParaRPr>
          </a:p>
        </p:txBody>
      </p:sp>
      <p:pic>
        <p:nvPicPr>
          <p:cNvPr id="3" name="Picture 2"/>
          <p:cNvPicPr>
            <a:picLocks noChangeAspect="1"/>
          </p:cNvPicPr>
          <p:nvPr/>
        </p:nvPicPr>
        <p:blipFill>
          <a:blip r:embed="rId4"/>
          <a:stretch>
            <a:fillRect/>
          </a:stretch>
        </p:blipFill>
        <p:spPr>
          <a:xfrm>
            <a:off x="5187781" y="4024302"/>
            <a:ext cx="2867025" cy="2390775"/>
          </a:xfrm>
          <a:prstGeom prst="rect">
            <a:avLst/>
          </a:prstGeom>
        </p:spPr>
      </p:pic>
    </p:spTree>
    <p:extLst>
      <p:ext uri="{BB962C8B-B14F-4D97-AF65-F5344CB8AC3E}">
        <p14:creationId xmlns:p14="http://schemas.microsoft.com/office/powerpoint/2010/main" val="2150389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8FF4CC4-A2A3-4036-9134-55EC16F789F3}"/>
              </a:ext>
            </a:extLst>
          </p:cNvPr>
          <p:cNvSpPr>
            <a:spLocks noGrp="1"/>
          </p:cNvSpPr>
          <p:nvPr>
            <p:ph type="title"/>
          </p:nvPr>
        </p:nvSpPr>
        <p:spPr>
          <a:xfrm>
            <a:off x="838200" y="182882"/>
            <a:ext cx="10515600" cy="1247886"/>
          </a:xfrm>
        </p:spPr>
        <p:txBody>
          <a:bodyPr/>
          <a:lstStyle/>
          <a:p>
            <a:pPr algn="ctr"/>
            <a:r>
              <a:rPr lang="en-US" b="1" dirty="0">
                <a:solidFill>
                  <a:schemeClr val="accent1">
                    <a:lumMod val="50000"/>
                  </a:schemeClr>
                </a:solidFill>
              </a:rPr>
              <a:t>Stop Stigma Campaigns</a:t>
            </a:r>
            <a:br>
              <a:rPr lang="en-US" b="1" dirty="0">
                <a:solidFill>
                  <a:schemeClr val="accent1">
                    <a:lumMod val="50000"/>
                  </a:schemeClr>
                </a:solidFill>
              </a:rPr>
            </a:br>
            <a:r>
              <a:rPr lang="en-US" b="1" dirty="0">
                <a:solidFill>
                  <a:schemeClr val="accent1">
                    <a:lumMod val="50000"/>
                  </a:schemeClr>
                </a:solidFill>
              </a:rPr>
              <a:t> </a:t>
            </a:r>
          </a:p>
        </p:txBody>
      </p:sp>
      <p:pic>
        <p:nvPicPr>
          <p:cNvPr id="8" name="Picture 7" descr="NAMI's Stigma Free campaign">
            <a:extLst>
              <a:ext uri="{FF2B5EF4-FFF2-40B4-BE49-F238E27FC236}">
                <a16:creationId xmlns:a16="http://schemas.microsoft.com/office/drawing/2014/main" id="{178989EA-AC0F-44CB-9BE0-F64BE8C05121}"/>
              </a:ext>
            </a:extLst>
          </p:cNvPr>
          <p:cNvPicPr>
            <a:picLocks noChangeAspect="1"/>
          </p:cNvPicPr>
          <p:nvPr/>
        </p:nvPicPr>
        <p:blipFill>
          <a:blip r:embed="rId3"/>
          <a:stretch>
            <a:fillRect/>
          </a:stretch>
        </p:blipFill>
        <p:spPr>
          <a:xfrm>
            <a:off x="392836" y="895491"/>
            <a:ext cx="5254930" cy="2579229"/>
          </a:xfrm>
          <a:prstGeom prst="rect">
            <a:avLst/>
          </a:prstGeom>
        </p:spPr>
      </p:pic>
      <p:pic>
        <p:nvPicPr>
          <p:cNvPr id="11" name="Picture 10" descr="Stop the Stigma campaign from Addiction Policy Forum">
            <a:extLst>
              <a:ext uri="{FF2B5EF4-FFF2-40B4-BE49-F238E27FC236}">
                <a16:creationId xmlns:a16="http://schemas.microsoft.com/office/drawing/2014/main" id="{55B5F4DA-8638-43D5-A38F-E0F1C9B69415}"/>
              </a:ext>
            </a:extLst>
          </p:cNvPr>
          <p:cNvPicPr>
            <a:picLocks noChangeAspect="1"/>
          </p:cNvPicPr>
          <p:nvPr/>
        </p:nvPicPr>
        <p:blipFill>
          <a:blip r:embed="rId4"/>
          <a:stretch>
            <a:fillRect/>
          </a:stretch>
        </p:blipFill>
        <p:spPr>
          <a:xfrm>
            <a:off x="1979407" y="3474720"/>
            <a:ext cx="3668359" cy="2861534"/>
          </a:xfrm>
          <a:prstGeom prst="rect">
            <a:avLst/>
          </a:prstGeom>
        </p:spPr>
      </p:pic>
      <p:pic>
        <p:nvPicPr>
          <p:cNvPr id="10" name="Picture 9" descr="University of Hawaii Hilo anti-stigma project">
            <a:extLst>
              <a:ext uri="{FF2B5EF4-FFF2-40B4-BE49-F238E27FC236}">
                <a16:creationId xmlns:a16="http://schemas.microsoft.com/office/drawing/2014/main" id="{2B7AA885-904E-4AE1-BEC8-2A7B85DE62B7}"/>
              </a:ext>
            </a:extLst>
          </p:cNvPr>
          <p:cNvPicPr>
            <a:picLocks noChangeAspect="1"/>
          </p:cNvPicPr>
          <p:nvPr/>
        </p:nvPicPr>
        <p:blipFill>
          <a:blip r:embed="rId5"/>
          <a:stretch>
            <a:fillRect/>
          </a:stretch>
        </p:blipFill>
        <p:spPr>
          <a:xfrm>
            <a:off x="5647766" y="2764715"/>
            <a:ext cx="5957172" cy="3679115"/>
          </a:xfrm>
          <a:prstGeom prst="rect">
            <a:avLst/>
          </a:prstGeom>
        </p:spPr>
      </p:pic>
      <p:pic>
        <p:nvPicPr>
          <p:cNvPr id="1026" name="Picture 2" descr="StampOutStigma.org logo">
            <a:extLst>
              <a:ext uri="{FF2B5EF4-FFF2-40B4-BE49-F238E27FC236}">
                <a16:creationId xmlns:a16="http://schemas.microsoft.com/office/drawing/2014/main" id="{2AB1AD7C-71D0-4E01-A408-23F2F33924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413533">
            <a:off x="8616478" y="571918"/>
            <a:ext cx="3060951" cy="28122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91177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522E3DB6-33EA-4D01-844D-8835226E9697}"/>
              </a:ext>
            </a:extLst>
          </p:cNvPr>
          <p:cNvSpPr>
            <a:spLocks noGrp="1"/>
          </p:cNvSpPr>
          <p:nvPr>
            <p:ph type="title"/>
          </p:nvPr>
        </p:nvSpPr>
        <p:spPr>
          <a:xfrm>
            <a:off x="838200" y="180460"/>
            <a:ext cx="10515600" cy="1027042"/>
          </a:xfrm>
        </p:spPr>
        <p:txBody>
          <a:bodyPr/>
          <a:lstStyle/>
          <a:p>
            <a:pPr algn="ctr"/>
            <a:r>
              <a:rPr lang="en-US" b="1" dirty="0"/>
              <a:t>Programming Librarian from ALA</a:t>
            </a:r>
          </a:p>
        </p:txBody>
      </p:sp>
      <p:pic>
        <p:nvPicPr>
          <p:cNvPr id="12" name="Content Placeholder 11">
            <a:extLst>
              <a:ext uri="{FF2B5EF4-FFF2-40B4-BE49-F238E27FC236}">
                <a16:creationId xmlns:a16="http://schemas.microsoft.com/office/drawing/2014/main" id="{1F6B15F7-AFD7-4FE6-AF89-A8EEA16D9F6A}"/>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1337742" y="1502984"/>
            <a:ext cx="9486468" cy="4406326"/>
          </a:xfrm>
        </p:spPr>
      </p:pic>
      <p:sp>
        <p:nvSpPr>
          <p:cNvPr id="16" name="TextBox 15">
            <a:extLst>
              <a:ext uri="{FF2B5EF4-FFF2-40B4-BE49-F238E27FC236}">
                <a16:creationId xmlns:a16="http://schemas.microsoft.com/office/drawing/2014/main" id="{DC025D61-8B4F-4A53-B3B6-5FE012147E03}"/>
              </a:ext>
            </a:extLst>
          </p:cNvPr>
          <p:cNvSpPr txBox="1"/>
          <p:nvPr/>
        </p:nvSpPr>
        <p:spPr>
          <a:xfrm>
            <a:off x="7706057" y="6308209"/>
            <a:ext cx="4132158" cy="369332"/>
          </a:xfrm>
          <a:prstGeom prst="rect">
            <a:avLst/>
          </a:prstGeom>
          <a:noFill/>
        </p:spPr>
        <p:txBody>
          <a:bodyPr wrap="square">
            <a:spAutoFit/>
          </a:bodyPr>
          <a:lstStyle/>
          <a:p>
            <a:r>
              <a:rPr lang="en-US" dirty="0">
                <a:hlinkClick r:id="rId4"/>
              </a:rPr>
              <a:t>https://programminglibrarian.org/</a:t>
            </a:r>
            <a:r>
              <a:rPr lang="en-US" dirty="0"/>
              <a:t> </a:t>
            </a:r>
          </a:p>
        </p:txBody>
      </p:sp>
    </p:spTree>
    <p:extLst>
      <p:ext uri="{BB962C8B-B14F-4D97-AF65-F5344CB8AC3E}">
        <p14:creationId xmlns:p14="http://schemas.microsoft.com/office/powerpoint/2010/main" val="44563138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DCD75B-8346-4788-A496-D21448DDE807}"/>
              </a:ext>
            </a:extLst>
          </p:cNvPr>
          <p:cNvSpPr>
            <a:spLocks noGrp="1"/>
          </p:cNvSpPr>
          <p:nvPr>
            <p:ph type="title"/>
          </p:nvPr>
        </p:nvSpPr>
        <p:spPr/>
        <p:txBody>
          <a:bodyPr/>
          <a:lstStyle/>
          <a:p>
            <a:pPr algn="ctr"/>
            <a:r>
              <a:rPr lang="en-US" b="1" dirty="0">
                <a:solidFill>
                  <a:schemeClr val="accent1">
                    <a:lumMod val="50000"/>
                  </a:schemeClr>
                </a:solidFill>
              </a:rPr>
              <a:t>More Ideas for Programs and Services </a:t>
            </a:r>
          </a:p>
        </p:txBody>
      </p:sp>
      <p:sp>
        <p:nvSpPr>
          <p:cNvPr id="6" name="Content Placeholder 5">
            <a:extLst>
              <a:ext uri="{FF2B5EF4-FFF2-40B4-BE49-F238E27FC236}">
                <a16:creationId xmlns:a16="http://schemas.microsoft.com/office/drawing/2014/main" id="{F8956B53-BDDC-49C4-A4CD-894B5853C71D}"/>
              </a:ext>
            </a:extLst>
          </p:cNvPr>
          <p:cNvSpPr>
            <a:spLocks noGrp="1"/>
          </p:cNvSpPr>
          <p:nvPr>
            <p:ph sz="half" idx="1"/>
          </p:nvPr>
        </p:nvSpPr>
        <p:spPr/>
        <p:txBody>
          <a:bodyPr/>
          <a:lstStyle/>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Caregiver information </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Support groups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All ages relaxation or low impact yoga</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Include downloadable or CDs on meditation or guided imagery </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Brochures/handouts from local agencies or national</a:t>
            </a:r>
          </a:p>
          <a:p>
            <a:pPr lvl="0">
              <a:buClr>
                <a:schemeClr val="accent2"/>
              </a:buClr>
              <a:defRPr/>
            </a:pPr>
            <a:r>
              <a:rPr lang="en-US" dirty="0">
                <a:latin typeface="Calibri" panose="020F0502020204030204"/>
              </a:rPr>
              <a:t>Social media messages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endPar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endParaRPr>
          </a:p>
          <a:p>
            <a:endParaRPr lang="en-US" dirty="0"/>
          </a:p>
        </p:txBody>
      </p:sp>
      <p:sp>
        <p:nvSpPr>
          <p:cNvPr id="7" name="Content Placeholder 6">
            <a:extLst>
              <a:ext uri="{FF2B5EF4-FFF2-40B4-BE49-F238E27FC236}">
                <a16:creationId xmlns:a16="http://schemas.microsoft.com/office/drawing/2014/main" id="{8E1F2457-1E17-482B-9558-D328C15021C0}"/>
              </a:ext>
            </a:extLst>
          </p:cNvPr>
          <p:cNvSpPr>
            <a:spLocks noGrp="1"/>
          </p:cNvSpPr>
          <p:nvPr>
            <p:ph sz="half" idx="2"/>
          </p:nvPr>
        </p:nvSpPr>
        <p:spPr>
          <a:xfrm>
            <a:off x="6172200" y="1825624"/>
            <a:ext cx="5181600" cy="4499871"/>
          </a:xfrm>
        </p:spPr>
        <p:txBody>
          <a:bodyPr/>
          <a:lstStyle/>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Wellness journals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Signs in bathrooms and around library</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“Did You Know…?” education or tips</a:t>
            </a:r>
          </a:p>
          <a:p>
            <a:pPr marL="228600" marR="0" lvl="0" indent="-228600" algn="l" defTabSz="914400" rtl="0" eaLnBrk="0" fontAlgn="base" latinLnBrk="0" hangingPunct="0">
              <a:lnSpc>
                <a:spcPct val="90000"/>
              </a:lnSpc>
              <a:spcBef>
                <a:spcPts val="1000"/>
              </a:spcBef>
              <a:spcAft>
                <a:spcPct val="0"/>
              </a:spcAft>
              <a:buClr>
                <a:schemeClr val="accent2"/>
              </a:buClr>
              <a:buSzTx/>
              <a:buFont typeface="Arial" panose="020B0604020202020204" pitchFamily="34" charset="0"/>
              <a:buChar char="•"/>
              <a:tabLst/>
              <a:defRPr/>
            </a:pP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Invite </a:t>
            </a:r>
            <a:r>
              <a:rPr lang="en-US" dirty="0">
                <a:latin typeface="Calibri" panose="020F0502020204030204"/>
              </a:rPr>
              <a:t>experts on mental health</a:t>
            </a:r>
            <a:r>
              <a:rPr kumimoji="0" lang="en-US" sz="2800" b="0" i="0" u="none" strike="noStrike" kern="1200" cap="none" spc="0" normalizeH="0" baseline="0" noProof="0" dirty="0">
                <a:ln>
                  <a:noFill/>
                </a:ln>
                <a:solidFill>
                  <a:schemeClr val="tx1"/>
                </a:solidFill>
                <a:effectLst/>
                <a:uLnTx/>
                <a:uFillTx/>
                <a:latin typeface="Calibri" panose="020F0502020204030204"/>
                <a:ea typeface="+mn-ea"/>
                <a:cs typeface="+mn-cs"/>
              </a:rPr>
              <a:t>, drug therapy, counseling, etc.</a:t>
            </a:r>
          </a:p>
          <a:p>
            <a:pPr>
              <a:buClr>
                <a:schemeClr val="accent2"/>
              </a:buClr>
            </a:pPr>
            <a:r>
              <a:rPr lang="en-US" dirty="0">
                <a:latin typeface="Calibri" panose="020F0502020204030204" pitchFamily="34" charset="0"/>
                <a:cs typeface="Calibri" panose="020F0502020204030204" pitchFamily="34" charset="0"/>
              </a:rPr>
              <a:t>Programming pets</a:t>
            </a:r>
            <a:r>
              <a:rPr lang="en-US" dirty="0">
                <a:solidFill>
                  <a:schemeClr val="tx1"/>
                </a:solidFill>
                <a:latin typeface="Calibri" panose="020F0502020204030204" pitchFamily="34" charset="0"/>
                <a:cs typeface="Calibri" panose="020F0502020204030204" pitchFamily="34" charset="0"/>
              </a:rPr>
              <a:t>, art, music, dance</a:t>
            </a:r>
            <a:r>
              <a:rPr lang="en-US" dirty="0">
                <a:latin typeface="Calibri" panose="020F0502020204030204" pitchFamily="34" charset="0"/>
                <a:cs typeface="Calibri" panose="020F0502020204030204" pitchFamily="34" charset="0"/>
              </a:rPr>
              <a:t>, etc.</a:t>
            </a:r>
            <a:r>
              <a:rPr lang="en-US" dirty="0">
                <a:solidFill>
                  <a:schemeClr val="tx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1430785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1CC689-E830-E552-2846-F828BA668F31}"/>
              </a:ext>
            </a:extLst>
          </p:cNvPr>
          <p:cNvSpPr>
            <a:spLocks noGrp="1"/>
          </p:cNvSpPr>
          <p:nvPr>
            <p:ph type="title"/>
          </p:nvPr>
        </p:nvSpPr>
        <p:spPr>
          <a:xfrm>
            <a:off x="838200" y="365125"/>
            <a:ext cx="10515600" cy="1038355"/>
          </a:xfrm>
        </p:spPr>
        <p:txBody>
          <a:bodyPr/>
          <a:lstStyle/>
          <a:p>
            <a:pPr algn="ctr"/>
            <a:r>
              <a:rPr lang="en-US" b="1">
                <a:solidFill>
                  <a:schemeClr val="accent1">
                    <a:lumMod val="50000"/>
                  </a:schemeClr>
                </a:solidFill>
              </a:rPr>
              <a:t>Questions, Evaluation </a:t>
            </a:r>
            <a:r>
              <a:rPr lang="en-US" b="1" dirty="0">
                <a:solidFill>
                  <a:schemeClr val="accent1">
                    <a:lumMod val="50000"/>
                  </a:schemeClr>
                </a:solidFill>
              </a:rPr>
              <a:t>and CE</a:t>
            </a: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1748" y="1564789"/>
            <a:ext cx="3916680" cy="3916680"/>
          </a:xfrm>
          <a:prstGeom prst="rect">
            <a:avLst/>
          </a:prstGeom>
        </p:spPr>
      </p:pic>
      <p:sp>
        <p:nvSpPr>
          <p:cNvPr id="3" name="Rectangle 2">
            <a:extLst>
              <a:ext uri="{FF2B5EF4-FFF2-40B4-BE49-F238E27FC236}">
                <a16:creationId xmlns:a16="http://schemas.microsoft.com/office/drawing/2014/main" id="{396FC95C-9073-E9E0-A43E-9D9A49642B55}"/>
              </a:ext>
            </a:extLst>
          </p:cNvPr>
          <p:cNvSpPr/>
          <p:nvPr/>
        </p:nvSpPr>
        <p:spPr>
          <a:xfrm>
            <a:off x="3848220" y="3190431"/>
            <a:ext cx="6837197" cy="1015663"/>
          </a:xfrm>
          <a:prstGeom prst="rect">
            <a:avLst/>
          </a:prstGeom>
        </p:spPr>
        <p:txBody>
          <a:bodyPr wrap="square">
            <a:spAutoFit/>
          </a:bodyPr>
          <a:lstStyle/>
          <a:p>
            <a:r>
              <a:rPr lang="en-US" sz="2000" b="1" dirty="0">
                <a:solidFill>
                  <a:schemeClr val="accent1">
                    <a:lumMod val="50000"/>
                  </a:schemeClr>
                </a:solidFill>
              </a:rPr>
              <a:t>Tiffany Chavis MSW, MLIS, LCSW-C</a:t>
            </a:r>
          </a:p>
          <a:p>
            <a:r>
              <a:rPr lang="en-US" sz="2000" b="1" dirty="0">
                <a:solidFill>
                  <a:schemeClr val="accent1">
                    <a:lumMod val="50000"/>
                  </a:schemeClr>
                </a:solidFill>
              </a:rPr>
              <a:t>Health Literacy Librarian</a:t>
            </a:r>
          </a:p>
          <a:p>
            <a:r>
              <a:rPr lang="en-US" sz="2000" b="1" dirty="0">
                <a:solidFill>
                  <a:schemeClr val="accent1">
                    <a:lumMod val="50000"/>
                  </a:schemeClr>
                </a:solidFill>
              </a:rPr>
              <a:t>Network of the National Library of Medicine, Region 1</a:t>
            </a:r>
          </a:p>
        </p:txBody>
      </p:sp>
    </p:spTree>
    <p:extLst>
      <p:ext uri="{BB962C8B-B14F-4D97-AF65-F5344CB8AC3E}">
        <p14:creationId xmlns:p14="http://schemas.microsoft.com/office/powerpoint/2010/main" val="462927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BDF42F7-6985-44A3-8E6B-CA9DBDB20088}"/>
              </a:ext>
            </a:extLst>
          </p:cNvPr>
          <p:cNvSpPr>
            <a:spLocks noGrp="1"/>
          </p:cNvSpPr>
          <p:nvPr>
            <p:ph type="title"/>
          </p:nvPr>
        </p:nvSpPr>
        <p:spPr>
          <a:xfrm>
            <a:off x="839788" y="457200"/>
            <a:ext cx="3932237" cy="1600200"/>
          </a:xfrm>
        </p:spPr>
        <p:txBody>
          <a:bodyPr anchor="b">
            <a:normAutofit/>
          </a:bodyPr>
          <a:lstStyle/>
          <a:p>
            <a:pPr algn="ctr"/>
            <a:r>
              <a:rPr lang="en-US" sz="4400" b="1" dirty="0">
                <a:solidFill>
                  <a:schemeClr val="accent1">
                    <a:lumMod val="50000"/>
                  </a:schemeClr>
                </a:solidFill>
              </a:rPr>
              <a:t>Mental Health Facts</a:t>
            </a:r>
          </a:p>
        </p:txBody>
      </p:sp>
      <p:sp>
        <p:nvSpPr>
          <p:cNvPr id="11" name="Text Placeholder 10" descr="Image of a brain in head">
            <a:extLst>
              <a:ext uri="{FF2B5EF4-FFF2-40B4-BE49-F238E27FC236}">
                <a16:creationId xmlns:a16="http://schemas.microsoft.com/office/drawing/2014/main" id="{5CFC9523-806A-4DE3-AB92-A5E005D06E3E}"/>
              </a:ext>
            </a:extLst>
          </p:cNvPr>
          <p:cNvSpPr>
            <a:spLocks noGrp="1"/>
          </p:cNvSpPr>
          <p:nvPr>
            <p:ph type="body" sz="half" idx="2"/>
          </p:nvPr>
        </p:nvSpPr>
        <p:spPr>
          <a:xfrm>
            <a:off x="839788" y="2057400"/>
            <a:ext cx="3932237" cy="3811588"/>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graphicFrame>
        <p:nvGraphicFramePr>
          <p:cNvPr id="8" name="Content Placeholder 5" descr="Mental Health Facts is the first of 5 sections in this presentation. This section includes definitions, statistics, causes, and a reflective activity.">
            <a:extLst>
              <a:ext uri="{FF2B5EF4-FFF2-40B4-BE49-F238E27FC236}">
                <a16:creationId xmlns:a16="http://schemas.microsoft.com/office/drawing/2014/main" id="{63C10A22-A9AB-4C6B-B2F1-E335EE5CC32E}"/>
              </a:ext>
            </a:extLst>
          </p:cNvPr>
          <p:cNvGraphicFramePr>
            <a:graphicFrameLocks noGrp="1"/>
          </p:cNvGraphicFramePr>
          <p:nvPr>
            <p:ph idx="1"/>
            <p:extLst>
              <p:ext uri="{D42A27DB-BD31-4B8C-83A1-F6EECF244321}">
                <p14:modId xmlns:p14="http://schemas.microsoft.com/office/powerpoint/2010/main" val="2545287818"/>
              </p:ext>
            </p:extLst>
          </p:nvPr>
        </p:nvGraphicFramePr>
        <p:xfrm>
          <a:off x="5183188" y="987427"/>
          <a:ext cx="6172200"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1110257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3A3DE5-188B-4E81-BDE8-7C7AC1CAA85D}"/>
              </a:ext>
            </a:extLst>
          </p:cNvPr>
          <p:cNvSpPr>
            <a:spLocks noGrp="1"/>
          </p:cNvSpPr>
          <p:nvPr>
            <p:ph type="title"/>
          </p:nvPr>
        </p:nvSpPr>
        <p:spPr>
          <a:xfrm>
            <a:off x="838200" y="184576"/>
            <a:ext cx="10515600" cy="1325563"/>
          </a:xfrm>
        </p:spPr>
        <p:txBody>
          <a:bodyPr/>
          <a:lstStyle/>
          <a:p>
            <a:pPr algn="ctr"/>
            <a:r>
              <a:rPr lang="en-US" b="1" dirty="0">
                <a:solidFill>
                  <a:schemeClr val="accent1">
                    <a:lumMod val="50000"/>
                  </a:schemeClr>
                </a:solidFill>
              </a:rPr>
              <a:t>Mental Illness in the United States</a:t>
            </a:r>
          </a:p>
        </p:txBody>
      </p:sp>
      <p:pic>
        <p:nvPicPr>
          <p:cNvPr id="16" name="Content Placeholder 15">
            <a:extLst>
              <a:ext uri="{FF2B5EF4-FFF2-40B4-BE49-F238E27FC236}">
                <a16:creationId xmlns:a16="http://schemas.microsoft.com/office/drawing/2014/main" id="{9FAFFD62-4CC7-44BB-B7E9-8FB82CEABF65}"/>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p:blipFill>
        <p:spPr>
          <a:xfrm>
            <a:off x="452826" y="1513366"/>
            <a:ext cx="4937532" cy="4300125"/>
          </a:xfrm>
        </p:spPr>
      </p:pic>
      <p:sp>
        <p:nvSpPr>
          <p:cNvPr id="5" name="TextBox 4"/>
          <p:cNvSpPr txBox="1"/>
          <p:nvPr/>
        </p:nvSpPr>
        <p:spPr>
          <a:xfrm>
            <a:off x="4324814" y="6489505"/>
            <a:ext cx="7867186" cy="307777"/>
          </a:xfrm>
          <a:prstGeom prst="rect">
            <a:avLst/>
          </a:prstGeom>
          <a:noFill/>
        </p:spPr>
        <p:txBody>
          <a:bodyPr wrap="square" rtlCol="0">
            <a:spAutoFit/>
          </a:bodyPr>
          <a:lstStyle/>
          <a:p>
            <a:r>
              <a:rPr lang="en-US" sz="1400" kern="1200" dirty="0">
                <a:solidFill>
                  <a:schemeClr val="tx1"/>
                </a:solidFill>
                <a:effectLst/>
                <a:latin typeface="+mn-lt"/>
                <a:ea typeface="+mn-ea"/>
                <a:cs typeface="+mn-cs"/>
              </a:rPr>
              <a:t>https://www.samhsa.gov/data/sites/default/files/reports/rpt39443/2021NSDUHFFRRev010323.pdf</a:t>
            </a:r>
          </a:p>
        </p:txBody>
      </p:sp>
      <p:graphicFrame>
        <p:nvGraphicFramePr>
          <p:cNvPr id="7" name="Content Placeholder 6">
            <a:extLst>
              <a:ext uri="{FF2B5EF4-FFF2-40B4-BE49-F238E27FC236}">
                <a16:creationId xmlns:a16="http://schemas.microsoft.com/office/drawing/2014/main" id="{B0715736-6197-7F99-CB83-F97AE7BFE130}"/>
              </a:ext>
            </a:extLst>
          </p:cNvPr>
          <p:cNvGraphicFramePr>
            <a:graphicFrameLocks noGrp="1"/>
          </p:cNvGraphicFramePr>
          <p:nvPr>
            <p:ph sz="half" idx="2"/>
            <p:extLst>
              <p:ext uri="{D42A27DB-BD31-4B8C-83A1-F6EECF244321}">
                <p14:modId xmlns:p14="http://schemas.microsoft.com/office/powerpoint/2010/main" val="1642446899"/>
              </p:ext>
            </p:extLst>
          </p:nvPr>
        </p:nvGraphicFramePr>
        <p:xfrm>
          <a:off x="6172200" y="1825625"/>
          <a:ext cx="51816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7486382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910478-C632-487C-8C3D-39E2B167186C}"/>
              </a:ext>
            </a:extLst>
          </p:cNvPr>
          <p:cNvSpPr>
            <a:spLocks noGrp="1"/>
          </p:cNvSpPr>
          <p:nvPr>
            <p:ph type="title"/>
          </p:nvPr>
        </p:nvSpPr>
        <p:spPr>
          <a:xfrm>
            <a:off x="546751" y="364732"/>
            <a:ext cx="4430855" cy="1600200"/>
          </a:xfrm>
        </p:spPr>
        <p:txBody>
          <a:bodyPr anchor="ctr">
            <a:noAutofit/>
          </a:bodyPr>
          <a:lstStyle/>
          <a:p>
            <a:pPr algn="ctr"/>
            <a:r>
              <a:rPr lang="en-US" sz="4400" b="1" dirty="0">
                <a:solidFill>
                  <a:schemeClr val="accent1">
                    <a:lumMod val="50000"/>
                  </a:schemeClr>
                </a:solidFill>
              </a:rPr>
              <a:t>Best Practices for Reference Interviews</a:t>
            </a:r>
          </a:p>
        </p:txBody>
      </p:sp>
      <p:sp>
        <p:nvSpPr>
          <p:cNvPr id="17" name="Text Placeholder 16" descr="Image of a person with Idea">
            <a:extLst>
              <a:ext uri="{FF2B5EF4-FFF2-40B4-BE49-F238E27FC236}">
                <a16:creationId xmlns:a16="http://schemas.microsoft.com/office/drawing/2014/main" id="{67D4297D-35E3-4A87-9A8D-0EABBF20717C}"/>
              </a:ext>
            </a:extLst>
          </p:cNvPr>
          <p:cNvSpPr>
            <a:spLocks noGrp="1"/>
          </p:cNvSpPr>
          <p:nvPr>
            <p:ph type="body" sz="half" idx="2"/>
          </p:nvPr>
        </p:nvSpPr>
        <p:spPr>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rgbClr r="0" g="0" b="0"/>
          </a:lnRef>
          <a:fillRef idx="1">
            <a:scrgbClr r="0" g="0" b="0"/>
          </a:fillRef>
          <a:effectRef idx="0">
            <a:schemeClr val="accent1">
              <a:hueOff val="0"/>
              <a:satOff val="0"/>
              <a:lumOff val="0"/>
              <a:alphaOff val="0"/>
            </a:schemeClr>
          </a:effectRef>
          <a:fontRef idx="minor">
            <a:schemeClr val="lt1"/>
          </a:fontRef>
        </p:style>
        <p:txBody>
          <a:bodyPr/>
          <a:lstStyle/>
          <a:p>
            <a:endParaRPr lang="en-US">
              <a:solidFill>
                <a:schemeClr val="bg2">
                  <a:lumMod val="25000"/>
                </a:schemeClr>
              </a:solidFill>
            </a:endParaRPr>
          </a:p>
        </p:txBody>
      </p:sp>
      <p:graphicFrame>
        <p:nvGraphicFramePr>
          <p:cNvPr id="8" name="Content Placeholder 5" descr="Best Practices for Reference Interview is the second of 5 sections in this presentation. This section includes info about responding to challenging questions and behavior, library policies and guidelines, and caring for your own mental wellbeing. ">
            <a:extLst>
              <a:ext uri="{FF2B5EF4-FFF2-40B4-BE49-F238E27FC236}">
                <a16:creationId xmlns:a16="http://schemas.microsoft.com/office/drawing/2014/main" id="{EFAC0A66-C906-4A6C-94F4-A79F550D380C}"/>
              </a:ext>
            </a:extLst>
          </p:cNvPr>
          <p:cNvGraphicFramePr>
            <a:graphicFrameLocks noGrp="1"/>
          </p:cNvGraphicFramePr>
          <p:nvPr>
            <p:ph idx="1"/>
            <p:extLst>
              <p:ext uri="{D42A27DB-BD31-4B8C-83A1-F6EECF244321}">
                <p14:modId xmlns:p14="http://schemas.microsoft.com/office/powerpoint/2010/main" val="1249234726"/>
              </p:ext>
            </p:extLst>
          </p:nvPr>
        </p:nvGraphicFramePr>
        <p:xfrm>
          <a:off x="5183187" y="987425"/>
          <a:ext cx="6508803"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1808270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1451" y="0"/>
            <a:ext cx="11900684" cy="1705843"/>
          </a:xfrm>
        </p:spPr>
        <p:txBody>
          <a:bodyPr>
            <a:noAutofit/>
          </a:bodyPr>
          <a:lstStyle/>
          <a:p>
            <a:pPr>
              <a:defRPr/>
            </a:pPr>
            <a:r>
              <a:rPr lang="en-US" sz="3600" b="1" dirty="0">
                <a:solidFill>
                  <a:schemeClr val="accent1">
                    <a:lumMod val="50000"/>
                  </a:schemeClr>
                </a:solidFill>
              </a:rPr>
              <a:t>Best Practices for Mental Health Reference Interviews</a:t>
            </a:r>
          </a:p>
        </p:txBody>
      </p:sp>
      <p:sp>
        <p:nvSpPr>
          <p:cNvPr id="25603" name="Content Placeholder 2"/>
          <p:cNvSpPr>
            <a:spLocks noGrp="1"/>
          </p:cNvSpPr>
          <p:nvPr>
            <p:ph sz="half" idx="1"/>
          </p:nvPr>
        </p:nvSpPr>
        <p:spPr>
          <a:xfrm>
            <a:off x="171451" y="1795904"/>
            <a:ext cx="6697979" cy="3861946"/>
          </a:xfrm>
        </p:spPr>
        <p:txBody>
          <a:bodyPr>
            <a:noAutofit/>
          </a:bodyPr>
          <a:lstStyle/>
          <a:p>
            <a:pPr>
              <a:buClr>
                <a:schemeClr val="accent2">
                  <a:lumMod val="75000"/>
                </a:schemeClr>
              </a:buClr>
              <a:defRPr/>
            </a:pPr>
            <a:r>
              <a:rPr lang="en-US" dirty="0">
                <a:solidFill>
                  <a:schemeClr val="tx1"/>
                </a:solidFill>
              </a:rPr>
              <a:t>Respect confidentiality</a:t>
            </a:r>
          </a:p>
          <a:p>
            <a:pPr>
              <a:buClr>
                <a:schemeClr val="accent2">
                  <a:lumMod val="75000"/>
                </a:schemeClr>
              </a:buClr>
              <a:defRPr/>
            </a:pPr>
            <a:r>
              <a:rPr lang="en-US" dirty="0">
                <a:solidFill>
                  <a:schemeClr val="tx1"/>
                </a:solidFill>
              </a:rPr>
              <a:t>Actively listen</a:t>
            </a:r>
          </a:p>
          <a:p>
            <a:pPr>
              <a:buClr>
                <a:schemeClr val="accent2">
                  <a:lumMod val="75000"/>
                </a:schemeClr>
              </a:buClr>
              <a:defRPr/>
            </a:pPr>
            <a:r>
              <a:rPr lang="en-US" dirty="0">
                <a:solidFill>
                  <a:schemeClr val="tx1"/>
                </a:solidFill>
              </a:rPr>
              <a:t>Be empathetic and patient</a:t>
            </a:r>
          </a:p>
          <a:p>
            <a:pPr>
              <a:buClr>
                <a:schemeClr val="accent2">
                  <a:lumMod val="75000"/>
                </a:schemeClr>
              </a:buClr>
              <a:defRPr/>
            </a:pPr>
            <a:r>
              <a:rPr lang="en-US" dirty="0">
                <a:solidFill>
                  <a:schemeClr val="tx1"/>
                </a:solidFill>
              </a:rPr>
              <a:t>Know the difference between providing health information and giving health advice.</a:t>
            </a:r>
          </a:p>
          <a:p>
            <a:pPr>
              <a:buClr>
                <a:schemeClr val="accent2">
                  <a:lumMod val="75000"/>
                </a:schemeClr>
              </a:buClr>
              <a:defRPr/>
            </a:pPr>
            <a:r>
              <a:rPr lang="en-US" dirty="0"/>
              <a:t>S</a:t>
            </a:r>
            <a:r>
              <a:rPr lang="en-US" dirty="0">
                <a:solidFill>
                  <a:schemeClr val="tx1"/>
                </a:solidFill>
              </a:rPr>
              <a:t>tay within scope</a:t>
            </a:r>
          </a:p>
        </p:txBody>
      </p:sp>
      <p:pic>
        <p:nvPicPr>
          <p:cNvPr id="5" name="Content Placeholder 4" descr="Two people with long hair and glasses facing a computer screen">
            <a:extLst>
              <a:ext uri="{FF2B5EF4-FFF2-40B4-BE49-F238E27FC236}">
                <a16:creationId xmlns:a16="http://schemas.microsoft.com/office/drawing/2014/main" id="{C49818BF-E7FE-46ED-972D-790DB5412702}"/>
              </a:ext>
            </a:extLst>
          </p:cNvPr>
          <p:cNvPicPr>
            <a:picLocks noGrp="1" noChangeAspect="1"/>
          </p:cNvPicPr>
          <p:nvPr>
            <p:ph sz="half" idx="2"/>
          </p:nvPr>
        </p:nvPicPr>
        <p:blipFill>
          <a:blip r:embed="rId3"/>
          <a:stretch>
            <a:fillRect/>
          </a:stretch>
        </p:blipFill>
        <p:spPr>
          <a:xfrm>
            <a:off x="7504806" y="2068320"/>
            <a:ext cx="3887202" cy="3264345"/>
          </a:xfrm>
          <a:prstGeom prst="rect">
            <a:avLst/>
          </a:prstGeom>
        </p:spPr>
      </p:pic>
    </p:spTree>
    <p:extLst>
      <p:ext uri="{BB962C8B-B14F-4D97-AF65-F5344CB8AC3E}">
        <p14:creationId xmlns:p14="http://schemas.microsoft.com/office/powerpoint/2010/main" val="2565393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6813"/>
            <a:ext cx="10515600" cy="1325563"/>
          </a:xfrm>
        </p:spPr>
        <p:txBody>
          <a:bodyPr>
            <a:normAutofit/>
          </a:bodyPr>
          <a:lstStyle/>
          <a:p>
            <a:pPr algn="ctr"/>
            <a:r>
              <a:rPr lang="en-US" b="1" dirty="0">
                <a:solidFill>
                  <a:schemeClr val="accent1">
                    <a:lumMod val="50000"/>
                  </a:schemeClr>
                </a:solidFill>
              </a:rPr>
              <a:t>Open Ended Reference Questions</a:t>
            </a:r>
          </a:p>
        </p:txBody>
      </p:sp>
      <p:sp>
        <p:nvSpPr>
          <p:cNvPr id="3" name="Content Placeholder 2"/>
          <p:cNvSpPr>
            <a:spLocks noGrp="1"/>
          </p:cNvSpPr>
          <p:nvPr>
            <p:ph idx="1"/>
          </p:nvPr>
        </p:nvSpPr>
        <p:spPr>
          <a:xfrm>
            <a:off x="838200" y="1825626"/>
            <a:ext cx="10515600" cy="4371974"/>
          </a:xfrm>
        </p:spPr>
        <p:txBody>
          <a:bodyPr>
            <a:noAutofit/>
          </a:bodyPr>
          <a:lstStyle/>
          <a:p>
            <a:pPr defTabSz="1242334" eaLnBrk="0" fontAlgn="base" hangingPunct="0">
              <a:spcBef>
                <a:spcPct val="30000"/>
              </a:spcBef>
              <a:spcAft>
                <a:spcPct val="0"/>
              </a:spcAft>
              <a:buClr>
                <a:schemeClr val="accent2">
                  <a:lumMod val="75000"/>
                </a:schemeClr>
              </a:buClr>
              <a:defRPr/>
            </a:pPr>
            <a:r>
              <a:rPr lang="en-US" altLang="en-US" dirty="0">
                <a:solidFill>
                  <a:schemeClr val="tx1"/>
                </a:solidFill>
              </a:rPr>
              <a:t>What kind of information are you looking for?</a:t>
            </a:r>
            <a:br>
              <a:rPr lang="en-US" altLang="en-US" dirty="0">
                <a:solidFill>
                  <a:schemeClr val="tx1"/>
                </a:solidFill>
              </a:rPr>
            </a:br>
            <a:endParaRPr lang="en-US" altLang="en-US" dirty="0">
              <a:solidFill>
                <a:schemeClr val="tx1"/>
              </a:solidFill>
            </a:endParaRPr>
          </a:p>
          <a:p>
            <a:pPr defTabSz="1242334" eaLnBrk="0" fontAlgn="base" hangingPunct="0">
              <a:spcBef>
                <a:spcPct val="30000"/>
              </a:spcBef>
              <a:spcAft>
                <a:spcPct val="0"/>
              </a:spcAft>
              <a:buClr>
                <a:schemeClr val="accent2">
                  <a:lumMod val="75000"/>
                </a:schemeClr>
              </a:buClr>
              <a:defRPr/>
            </a:pPr>
            <a:r>
              <a:rPr lang="en-US" altLang="en-US" dirty="0">
                <a:solidFill>
                  <a:schemeClr val="tx1"/>
                </a:solidFill>
              </a:rPr>
              <a:t>Where have you checked for information so far?</a:t>
            </a:r>
            <a:br>
              <a:rPr lang="en-US" altLang="en-US" dirty="0">
                <a:solidFill>
                  <a:schemeClr val="tx1"/>
                </a:solidFill>
              </a:rPr>
            </a:br>
            <a:endParaRPr lang="en-US" altLang="en-US" dirty="0">
              <a:solidFill>
                <a:schemeClr val="tx1"/>
              </a:solidFill>
            </a:endParaRPr>
          </a:p>
          <a:p>
            <a:pPr defTabSz="1242334" fontAlgn="base">
              <a:spcBef>
                <a:spcPct val="30000"/>
              </a:spcBef>
              <a:spcAft>
                <a:spcPct val="0"/>
              </a:spcAft>
              <a:buClr>
                <a:schemeClr val="accent2">
                  <a:lumMod val="75000"/>
                </a:schemeClr>
              </a:buClr>
              <a:defRPr/>
            </a:pPr>
            <a:r>
              <a:rPr lang="en-US" altLang="en-US" dirty="0">
                <a:solidFill>
                  <a:schemeClr val="tx1"/>
                </a:solidFill>
              </a:rPr>
              <a:t>Would you tell me more about …?</a:t>
            </a:r>
            <a:br>
              <a:rPr lang="en-US" altLang="en-US" dirty="0">
                <a:solidFill>
                  <a:schemeClr val="tx1"/>
                </a:solidFill>
              </a:rPr>
            </a:br>
            <a:endParaRPr lang="en-US" altLang="en-US" dirty="0">
              <a:solidFill>
                <a:schemeClr val="tx1"/>
              </a:solidFill>
            </a:endParaRPr>
          </a:p>
          <a:p>
            <a:pPr defTabSz="1242334" fontAlgn="base">
              <a:spcBef>
                <a:spcPct val="30000"/>
              </a:spcBef>
              <a:spcAft>
                <a:spcPct val="0"/>
              </a:spcAft>
              <a:buClr>
                <a:schemeClr val="accent2">
                  <a:lumMod val="75000"/>
                </a:schemeClr>
              </a:buClr>
              <a:defRPr/>
            </a:pPr>
            <a:r>
              <a:rPr lang="en-US" altLang="en-US" dirty="0">
                <a:solidFill>
                  <a:schemeClr val="tx1"/>
                </a:solidFill>
              </a:rPr>
              <a:t>When you say…, what do you mean?   </a:t>
            </a:r>
            <a:br>
              <a:rPr lang="en-US" altLang="en-US" dirty="0">
                <a:solidFill>
                  <a:schemeClr val="tx1"/>
                </a:solidFill>
              </a:rPr>
            </a:br>
            <a:endParaRPr lang="en-US" altLang="en-US" dirty="0">
              <a:solidFill>
                <a:schemeClr val="tx1"/>
              </a:solidFill>
            </a:endParaRPr>
          </a:p>
          <a:p>
            <a:pPr defTabSz="1242334" fontAlgn="base">
              <a:spcBef>
                <a:spcPct val="30000"/>
              </a:spcBef>
              <a:spcAft>
                <a:spcPct val="0"/>
              </a:spcAft>
              <a:buClr>
                <a:schemeClr val="accent2">
                  <a:lumMod val="75000"/>
                </a:schemeClr>
              </a:buClr>
              <a:defRPr/>
            </a:pPr>
            <a:r>
              <a:rPr lang="en-US" altLang="en-US" dirty="0">
                <a:solidFill>
                  <a:schemeClr val="tx1"/>
                </a:solidFill>
              </a:rPr>
              <a:t>What do you already know about …?</a:t>
            </a:r>
          </a:p>
          <a:p>
            <a:endParaRPr lang="en-US" dirty="0"/>
          </a:p>
        </p:txBody>
      </p:sp>
      <p:sp>
        <p:nvSpPr>
          <p:cNvPr id="8" name="Rectangle 7">
            <a:extLst>
              <a:ext uri="{FF2B5EF4-FFF2-40B4-BE49-F238E27FC236}">
                <a16:creationId xmlns:a16="http://schemas.microsoft.com/office/drawing/2014/main" id="{71B6766F-3C7F-4B3D-9AE4-CFA82EE05BA3}"/>
              </a:ext>
            </a:extLst>
          </p:cNvPr>
          <p:cNvSpPr/>
          <p:nvPr/>
        </p:nvSpPr>
        <p:spPr>
          <a:xfrm>
            <a:off x="3228595" y="6484188"/>
            <a:ext cx="8884637" cy="276999"/>
          </a:xfrm>
          <a:prstGeom prst="rect">
            <a:avLst/>
          </a:prstGeom>
        </p:spPr>
        <p:txBody>
          <a:bodyPr wrap="square">
            <a:spAutoFit/>
          </a:bodyPr>
          <a:lstStyle/>
          <a:p>
            <a:r>
              <a:rPr lang="en-US" sz="1200" dirty="0"/>
              <a:t>Source:  Reference Interview Skills 2004:  Looking for Questions in all the Right Places. </a:t>
            </a:r>
            <a:r>
              <a:rPr lang="en-US" sz="1200" dirty="0" err="1"/>
              <a:t>InfoPeople</a:t>
            </a:r>
            <a:r>
              <a:rPr lang="en-US" sz="1200" dirty="0"/>
              <a:t> by Carol </a:t>
            </a:r>
            <a:r>
              <a:rPr lang="en-US" sz="1200" dirty="0" err="1"/>
              <a:t>Leita</a:t>
            </a:r>
            <a:r>
              <a:rPr lang="en-US" sz="1200" dirty="0"/>
              <a:t> and Sallie Pine</a:t>
            </a:r>
          </a:p>
        </p:txBody>
      </p:sp>
    </p:spTree>
    <p:extLst>
      <p:ext uri="{BB962C8B-B14F-4D97-AF65-F5344CB8AC3E}">
        <p14:creationId xmlns:p14="http://schemas.microsoft.com/office/powerpoint/2010/main" val="13181364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4274" name="Title 1"/>
          <p:cNvSpPr>
            <a:spLocks noGrp="1" noChangeArrowheads="1"/>
          </p:cNvSpPr>
          <p:nvPr>
            <p:ph type="title"/>
          </p:nvPr>
        </p:nvSpPr>
        <p:spPr/>
        <p:txBody>
          <a:bodyPr>
            <a:noAutofit/>
          </a:bodyPr>
          <a:lstStyle/>
          <a:p>
            <a:pPr algn="ctr"/>
            <a:r>
              <a:rPr lang="en-US" sz="1600" b="1">
                <a:solidFill>
                  <a:schemeClr val="accent1">
                    <a:lumMod val="50000"/>
                  </a:schemeClr>
                </a:solidFill>
              </a:rPr>
              <a:t>Key Elements in Empathic Listening</a:t>
            </a:r>
          </a:p>
        </p:txBody>
      </p:sp>
      <p:pic>
        <p:nvPicPr>
          <p:cNvPr id="5" name="Content Placeholder 4" descr="5 Tips for nonjudgmental listening&#10;">
            <a:extLst>
              <a:ext uri="{FF2B5EF4-FFF2-40B4-BE49-F238E27FC236}">
                <a16:creationId xmlns:a16="http://schemas.microsoft.com/office/drawing/2014/main" id="{2226184A-2B9B-4349-A6FF-7D9638402552}"/>
              </a:ext>
            </a:extLst>
          </p:cNvPr>
          <p:cNvPicPr>
            <a:picLocks noGrp="1" noChangeAspect="1"/>
          </p:cNvPicPr>
          <p:nvPr>
            <p:ph idx="1"/>
          </p:nvPr>
        </p:nvPicPr>
        <p:blipFill>
          <a:blip r:embed="rId3"/>
          <a:stretch>
            <a:fillRect/>
          </a:stretch>
        </p:blipFill>
        <p:spPr>
          <a:xfrm>
            <a:off x="1320113" y="337125"/>
            <a:ext cx="9551773" cy="5716772"/>
          </a:xfrm>
          <a:prstGeom prst="rect">
            <a:avLst/>
          </a:prstGeom>
        </p:spPr>
      </p:pic>
      <p:sp>
        <p:nvSpPr>
          <p:cNvPr id="4" name="TextBox 3"/>
          <p:cNvSpPr txBox="1"/>
          <p:nvPr/>
        </p:nvSpPr>
        <p:spPr>
          <a:xfrm>
            <a:off x="5787614" y="6457890"/>
            <a:ext cx="6314738" cy="400110"/>
          </a:xfrm>
          <a:prstGeom prst="rect">
            <a:avLst/>
          </a:prstGeom>
          <a:noFill/>
        </p:spPr>
        <p:txBody>
          <a:bodyPr wrap="square" rtlCol="0">
            <a:spAutoFit/>
          </a:bodyPr>
          <a:lstStyle/>
          <a:p>
            <a:r>
              <a:rPr lang="en-US" sz="2000" b="1" dirty="0"/>
              <a:t>                                    www.mentalhealthfirstaid.org</a:t>
            </a:r>
            <a:endParaRPr lang="en-US" sz="2000" dirty="0"/>
          </a:p>
        </p:txBody>
      </p:sp>
    </p:spTree>
    <p:extLst>
      <p:ext uri="{BB962C8B-B14F-4D97-AF65-F5344CB8AC3E}">
        <p14:creationId xmlns:p14="http://schemas.microsoft.com/office/powerpoint/2010/main" val="2168503579"/>
      </p:ext>
    </p:extLst>
  </p:cSld>
  <p:clrMapOvr>
    <a:masterClrMapping/>
  </p:clrMapOvr>
</p:sld>
</file>

<file path=ppt/theme/theme1.xml><?xml version="1.0" encoding="utf-8"?>
<a:theme xmlns:a="http://schemas.openxmlformats.org/drawingml/2006/main" name="NTO White w gray text">
  <a:themeElements>
    <a:clrScheme name="Custom 1">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TO Template (NEW LOGO 4-27-17).potx" id="{965E8775-A924-40C9-A62E-5CC32E51A14E}" vid="{3D409730-F812-4239-906C-280BA1B06B4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0C145FB1248B341BCED66222DC33F37" ma:contentTypeVersion="12" ma:contentTypeDescription="Create a new document." ma:contentTypeScope="" ma:versionID="f8d20e4d665aa9c3f9118b87263fd8d0">
  <xsd:schema xmlns:xsd="http://www.w3.org/2001/XMLSchema" xmlns:xs="http://www.w3.org/2001/XMLSchema" xmlns:p="http://schemas.microsoft.com/office/2006/metadata/properties" xmlns:ns2="32bdcb92-eda6-49b2-8401-3b8e2d38c57b" xmlns:ns3="4f2d1dfe-adca-44d3-9c15-096ce0a11c2a" targetNamespace="http://schemas.microsoft.com/office/2006/metadata/properties" ma:root="true" ma:fieldsID="cc449f26239ec5c8540316b60324f809" ns2:_="" ns3:_="">
    <xsd:import namespace="32bdcb92-eda6-49b2-8401-3b8e2d38c57b"/>
    <xsd:import namespace="4f2d1dfe-adca-44d3-9c15-096ce0a11c2a"/>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2bdcb92-eda6-49b2-8401-3b8e2d38c57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9d37ae30-1c3a-40e1-94c5-05ea5a1665a8"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f2d1dfe-adca-44d3-9c15-096ce0a11c2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dfa6cb0a-b514-45a8-a9e7-a47c1a9fdf7d}" ma:internalName="TaxCatchAll" ma:showField="CatchAllData" ma:web="4f2d1dfe-adca-44d3-9c15-096ce0a11c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32bdcb92-eda6-49b2-8401-3b8e2d38c57b">
      <Terms xmlns="http://schemas.microsoft.com/office/infopath/2007/PartnerControls"/>
    </lcf76f155ced4ddcb4097134ff3c332f>
    <TaxCatchAll xmlns="4f2d1dfe-adca-44d3-9c15-096ce0a11c2a" xsi:nil="true"/>
  </documentManagement>
</p:properties>
</file>

<file path=customXml/itemProps1.xml><?xml version="1.0" encoding="utf-8"?>
<ds:datastoreItem xmlns:ds="http://schemas.openxmlformats.org/officeDocument/2006/customXml" ds:itemID="{FC10AFC6-86E2-44EF-880E-064E8EE6A8A0}">
  <ds:schemaRefs>
    <ds:schemaRef ds:uri="http://schemas.microsoft.com/sharepoint/v3/contenttype/forms"/>
  </ds:schemaRefs>
</ds:datastoreItem>
</file>

<file path=customXml/itemProps2.xml><?xml version="1.0" encoding="utf-8"?>
<ds:datastoreItem xmlns:ds="http://schemas.openxmlformats.org/officeDocument/2006/customXml" ds:itemID="{5D3F6A35-D9D5-4317-8017-8F9D5F1B07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2bdcb92-eda6-49b2-8401-3b8e2d38c57b"/>
    <ds:schemaRef ds:uri="4f2d1dfe-adca-44d3-9c15-096ce0a11c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F6D581C-AECD-4D76-B37A-1868B3460E7C}">
  <ds:schemaRefs>
    <ds:schemaRef ds:uri="http://schemas.microsoft.com/office/2006/metadata/properties"/>
    <ds:schemaRef ds:uri="http://schemas.microsoft.com/office/2006/documentManagement/types"/>
    <ds:schemaRef ds:uri="http://purl.org/dc/terms/"/>
    <ds:schemaRef ds:uri="32bdcb92-eda6-49b2-8401-3b8e2d38c57b"/>
    <ds:schemaRef ds:uri="http://schemas.microsoft.com/office/infopath/2007/PartnerControls"/>
    <ds:schemaRef ds:uri="4f2d1dfe-adca-44d3-9c15-096ce0a11c2a"/>
    <ds:schemaRef ds:uri="http://purl.org/dc/elements/1.1/"/>
    <ds:schemaRef ds:uri="http://www.w3.org/XML/1998/namespace"/>
    <ds:schemaRef ds:uri="http://schemas.openxmlformats.org/package/2006/metadata/core-properties"/>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11674</TotalTime>
  <Words>4768</Words>
  <Application>Microsoft Office PowerPoint</Application>
  <PresentationFormat>Widescreen</PresentationFormat>
  <Paragraphs>387</Paragraphs>
  <Slides>36</Slides>
  <Notes>36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36</vt:i4>
      </vt:variant>
    </vt:vector>
  </HeadingPairs>
  <TitlesOfParts>
    <vt:vector size="45" baseType="lpstr">
      <vt:lpstr>Aptos</vt:lpstr>
      <vt:lpstr>Arial</vt:lpstr>
      <vt:lpstr>Calibri</vt:lpstr>
      <vt:lpstr>Helvetica</vt:lpstr>
      <vt:lpstr>ProximaNova-Bold</vt:lpstr>
      <vt:lpstr>Source Sans Pro</vt:lpstr>
      <vt:lpstr>Symbol</vt:lpstr>
      <vt:lpstr>Times New Roman</vt:lpstr>
      <vt:lpstr>NTO White w gray text</vt:lpstr>
      <vt:lpstr>PowerPoint Presentation</vt:lpstr>
      <vt:lpstr>Session Outline</vt:lpstr>
      <vt:lpstr>Mental Health Definitions</vt:lpstr>
      <vt:lpstr>Mental Health Facts</vt:lpstr>
      <vt:lpstr>Mental Illness in the United States</vt:lpstr>
      <vt:lpstr>Best Practices for Reference Interviews</vt:lpstr>
      <vt:lpstr>Best Practices for Mental Health Reference Interviews</vt:lpstr>
      <vt:lpstr>Open Ended Reference Questions</vt:lpstr>
      <vt:lpstr>Key Elements in Empathic Listening</vt:lpstr>
      <vt:lpstr>Health Information Resources</vt:lpstr>
      <vt:lpstr>NNLM Public Libraries Guide – Mental Health</vt:lpstr>
      <vt:lpstr>MedlinePlus – Mental Health</vt:lpstr>
      <vt:lpstr>MedlinePlus – Health Topics</vt:lpstr>
      <vt:lpstr>MedlinePlus – Multilingual Resources </vt:lpstr>
      <vt:lpstr>MedlinePlus – Services</vt:lpstr>
      <vt:lpstr>MedlinePlus – Medication Information</vt:lpstr>
      <vt:lpstr>Sample M+ Medication Entry</vt:lpstr>
      <vt:lpstr>FDA Warning</vt:lpstr>
      <vt:lpstr>DailyMed</vt:lpstr>
      <vt:lpstr>DailyMed Sample Record</vt:lpstr>
      <vt:lpstr>National Center for Complementary and Integrative Health (NICCH)</vt:lpstr>
      <vt:lpstr>NICCH Information Page</vt:lpstr>
      <vt:lpstr>National Institute of Mental Health</vt:lpstr>
      <vt:lpstr>Substance Abuse and Mental Health Services Administration (SAMHSA)</vt:lpstr>
      <vt:lpstr>CDC Mental Health</vt:lpstr>
      <vt:lpstr>National Alliance on Mental Illness (NAMI)</vt:lpstr>
      <vt:lpstr>Programs and Services</vt:lpstr>
      <vt:lpstr>NLM Traveling Exhibitions</vt:lpstr>
      <vt:lpstr>Graphic Medicine</vt:lpstr>
      <vt:lpstr>WHO Illustrated Guide</vt:lpstr>
      <vt:lpstr> Book Club Discussions</vt:lpstr>
      <vt:lpstr>May is Mental Health Month</vt:lpstr>
      <vt:lpstr>Stop Stigma Campaigns  </vt:lpstr>
      <vt:lpstr>Programming Librarian from ALA</vt:lpstr>
      <vt:lpstr>More Ideas for Programs and Services </vt:lpstr>
      <vt:lpstr>Questions, Evaluation and CE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Rebecca Brown</dc:creator>
  <cp:lastModifiedBy>Rebecca Brown</cp:lastModifiedBy>
  <cp:revision>361</cp:revision>
  <cp:lastPrinted>2022-07-28T15:52:59Z</cp:lastPrinted>
  <dcterms:created xsi:type="dcterms:W3CDTF">2022-07-13T15:03:07Z</dcterms:created>
  <dcterms:modified xsi:type="dcterms:W3CDTF">2024-11-20T19:28:45Z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0x01010050C145FB1248B341BCED66222DC33F37</vt:lpwstr>
  </property>
  <property fmtid="{D5CDD505-2E9C-101B-9397-08002B2CF9AE}" pid="3" name="MediaServiceImageTags">
    <vt:lpwstr/>
  </property>
</Properties>
</file>