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embeddedFontLst>
    <p:embeddedFont>
      <p:font typeface="Cambria" panose="02040503050406030204" pitchFamily="18"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Noto Sans Symbols" panose="020B0604020202020204" charset="0"/>
      <p:regular r:id="rId39"/>
      <p:bold r:id="rId40"/>
    </p:embeddedFont>
    <p:embeddedFont>
      <p:font typeface="Roboto Mono" panose="00000009000000000000" pitchFamily="49"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YN+UOkjxoiE3V5EmI4WkCGCD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538773-9F55-4B51-8A6E-BF0B80335CC0}">
  <a:tblStyle styleId="{13538773-9F55-4B51-8A6E-BF0B80335CC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89" autoAdjust="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nlm.gov/about/code-of-condu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127.0.0.1:333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Welcome to "Transformations in </a:t>
            </a:r>
            <a:r>
              <a:rPr lang="en-US" dirty="0" err="1"/>
              <a:t>OpenRefine</a:t>
            </a:r>
            <a:r>
              <a:rPr lang="en-US" dirty="0"/>
              <a:t>"! This is the second session which covers everything needed to get started with </a:t>
            </a:r>
            <a:r>
              <a:rPr lang="en-US" dirty="0" err="1"/>
              <a:t>OpenRefine</a:t>
            </a:r>
            <a:r>
              <a:rPr lang="en-US" dirty="0"/>
              <a:t> for data cleaning.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a:t>
            </a:r>
            <a:endParaRPr dirty="0"/>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Clr>
                <a:schemeClr val="dk1"/>
              </a:buClr>
              <a:buSzPts val="1400"/>
              <a:buFont typeface="Arial"/>
              <a:buNone/>
            </a:pPr>
            <a:r>
              <a:rPr lang="en-US" i="1" dirty="0"/>
              <a:t>As needed: </a:t>
            </a:r>
            <a:endParaRPr i="1" dirty="0"/>
          </a:p>
          <a:p>
            <a:pPr marL="457200" lvl="0" indent="-317500" algn="l" rtl="0">
              <a:lnSpc>
                <a:spcPct val="100000"/>
              </a:lnSpc>
              <a:spcBef>
                <a:spcPts val="0"/>
              </a:spcBef>
              <a:spcAft>
                <a:spcPts val="0"/>
              </a:spcAft>
              <a:buClr>
                <a:schemeClr val="dk1"/>
              </a:buClr>
              <a:buSzPts val="1400"/>
              <a:buFont typeface="Arial"/>
              <a:buChar char="●"/>
            </a:pPr>
            <a:r>
              <a:rPr lang="en-US" i="1" dirty="0"/>
              <a:t>My name is [name] and I am the [role, ROC, etc.]</a:t>
            </a:r>
            <a:endParaRPr i="1" dirty="0"/>
          </a:p>
          <a:p>
            <a:pPr marL="457200" lvl="0" indent="-317500" algn="l" rtl="0">
              <a:lnSpc>
                <a:spcPct val="100000"/>
              </a:lnSpc>
              <a:spcBef>
                <a:spcPts val="0"/>
              </a:spcBef>
              <a:spcAft>
                <a:spcPts val="0"/>
              </a:spcAft>
              <a:buClr>
                <a:schemeClr val="dk1"/>
              </a:buClr>
              <a:buSzPts val="1400"/>
              <a:buFont typeface="Arial"/>
              <a:buChar char="●"/>
            </a:pPr>
            <a:r>
              <a:rPr lang="en-US" i="1" dirty="0"/>
              <a:t>Today I am joined by [name] who will be helping out with [instruction, chat, etc.]</a:t>
            </a:r>
            <a:endParaRPr i="1" dirty="0"/>
          </a:p>
          <a:p>
            <a:pPr marL="457200" lvl="0" indent="-317500" algn="l" rtl="0">
              <a:lnSpc>
                <a:spcPct val="100000"/>
              </a:lnSpc>
              <a:spcBef>
                <a:spcPts val="0"/>
              </a:spcBef>
              <a:spcAft>
                <a:spcPts val="0"/>
              </a:spcAft>
              <a:buClr>
                <a:schemeClr val="dk1"/>
              </a:buClr>
              <a:buSzPts val="1400"/>
              <a:buFont typeface="Arial"/>
              <a:buChar char="●"/>
            </a:pPr>
            <a:r>
              <a:rPr lang="en-US" i="1" dirty="0"/>
              <a:t>Completion of this class qualifies you for MLA Continuing Education Credits (1 CE Credit for DSS Level 1) and you will be able to obtain those credits by filling out a feedback survey after the final session is completed.</a:t>
            </a:r>
            <a:endParaRPr i="1" dirty="0"/>
          </a:p>
          <a:p>
            <a:pPr marL="457200" lvl="0" indent="-317500" algn="l" rtl="0">
              <a:lnSpc>
                <a:spcPct val="100000"/>
              </a:lnSpc>
              <a:spcBef>
                <a:spcPts val="0"/>
              </a:spcBef>
              <a:spcAft>
                <a:spcPts val="0"/>
              </a:spcAft>
              <a:buClr>
                <a:schemeClr val="dk1"/>
              </a:buClr>
              <a:buSzPts val="1400"/>
              <a:buFont typeface="Arial"/>
              <a:buChar char="●"/>
            </a:pPr>
            <a:r>
              <a:rPr lang="en-US" i="1" dirty="0"/>
              <a:t>By joining us today you are agreeing to abide by our Code of Conduct: NNLM is dedicated to providing a welcoming and supportive environment for all people, regardless of background or identity. NNLM seeks to create a space where individuals may learn, network, and enjoy the company of colleagues in an atmosphere of mutual human respect. You can read about our Code of Conduct here [place in chat]: </a:t>
            </a:r>
            <a:r>
              <a:rPr lang="en-US" i="1" u="sng" dirty="0">
                <a:solidFill>
                  <a:schemeClr val="hlink"/>
                </a:solidFill>
                <a:hlinkClick r:id="rId3"/>
              </a:rPr>
              <a:t>https://www.nnlm.gov/about/code-of-conduct</a:t>
            </a:r>
            <a:r>
              <a:rPr lang="en-US" i="1" dirty="0"/>
              <a:t> </a:t>
            </a:r>
            <a:endParaRPr i="1" dirty="0"/>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51" name="Google Shape;15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Writing transformations in OpenRefine allows you to make complicated changes to your data, including editing values, removing characters, or extracting pieces of a value to form a new column. </a:t>
            </a:r>
            <a:endParaRPr/>
          </a:p>
        </p:txBody>
      </p:sp>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dirty="0"/>
              <a:t>GREL functions are written by giving a value of some kind (a text string, a date, a number etc.) to a GREL function. Some GREL functions take additional parameters or options which control how the function works. </a:t>
            </a:r>
            <a:endParaRPr dirty="0"/>
          </a:p>
          <a:p>
            <a:pPr marL="0" lvl="0" indent="0" algn="l" rtl="0">
              <a:lnSpc>
                <a:spcPct val="115000"/>
              </a:lnSpc>
              <a:spcBef>
                <a:spcPts val="600"/>
              </a:spcBef>
              <a:spcAft>
                <a:spcPts val="0"/>
              </a:spcAft>
              <a:buClr>
                <a:schemeClr val="dk1"/>
              </a:buClr>
              <a:buSzPts val="1100"/>
              <a:buFont typeface="Arial"/>
              <a:buNone/>
            </a:pPr>
            <a:r>
              <a:rPr lang="en-US" dirty="0"/>
              <a:t>There are two ways to write GREL expressions, with </a:t>
            </a:r>
            <a:r>
              <a:rPr lang="en-US" dirty="0" err="1"/>
              <a:t>value.function</a:t>
            </a:r>
            <a:r>
              <a:rPr lang="en-US" dirty="0"/>
              <a:t>(and in parentheses any augments) or function - for example like </a:t>
            </a:r>
            <a:r>
              <a:rPr lang="en-US" dirty="0" err="1"/>
              <a:t>toTitlecase</a:t>
            </a:r>
            <a:r>
              <a:rPr lang="en-US" dirty="0"/>
              <a:t>, </a:t>
            </a:r>
            <a:r>
              <a:rPr lang="en-US" dirty="0" err="1"/>
              <a:t>toDate</a:t>
            </a:r>
            <a:r>
              <a:rPr lang="en-US" dirty="0"/>
              <a:t>, split, join, or replace - followed by parentheses with value (which is the original value), followed by the new value or format etc. You can see the two ways of writing the syntax on this slide:</a:t>
            </a:r>
            <a:endParaRPr dirty="0"/>
          </a:p>
          <a:p>
            <a:pPr marL="457200" lvl="0" indent="-304800" algn="l" rtl="0">
              <a:lnSpc>
                <a:spcPct val="115000"/>
              </a:lnSpc>
              <a:spcBef>
                <a:spcPts val="600"/>
              </a:spcBef>
              <a:spcAft>
                <a:spcPts val="0"/>
              </a:spcAft>
              <a:buClr>
                <a:schemeClr val="dk1"/>
              </a:buClr>
              <a:buSzPts val="1200"/>
              <a:buChar char="●"/>
            </a:pPr>
            <a:r>
              <a:rPr lang="en-US" dirty="0" err="1">
                <a:solidFill>
                  <a:srgbClr val="188038"/>
                </a:solidFill>
                <a:latin typeface="Roboto Mono"/>
                <a:ea typeface="Roboto Mono"/>
                <a:cs typeface="Roboto Mono"/>
                <a:sym typeface="Roboto Mono"/>
              </a:rPr>
              <a:t>value.function</a:t>
            </a:r>
            <a:r>
              <a:rPr lang="en-US" dirty="0">
                <a:solidFill>
                  <a:srgbClr val="188038"/>
                </a:solidFill>
                <a:latin typeface="Roboto Mono"/>
                <a:ea typeface="Roboto Mono"/>
                <a:cs typeface="Roboto Mono"/>
                <a:sym typeface="Roboto Mono"/>
              </a:rPr>
              <a:t>(options)</a:t>
            </a:r>
            <a:endParaRPr dirty="0"/>
          </a:p>
          <a:p>
            <a:pPr marL="457200" lvl="0" indent="-304800" algn="l" rtl="0">
              <a:lnSpc>
                <a:spcPct val="115000"/>
              </a:lnSpc>
              <a:spcBef>
                <a:spcPts val="0"/>
              </a:spcBef>
              <a:spcAft>
                <a:spcPts val="0"/>
              </a:spcAft>
              <a:buClr>
                <a:schemeClr val="dk1"/>
              </a:buClr>
              <a:buSzPts val="1200"/>
              <a:buChar char="●"/>
            </a:pPr>
            <a:r>
              <a:rPr lang="en-US" dirty="0">
                <a:solidFill>
                  <a:srgbClr val="188038"/>
                </a:solidFill>
                <a:latin typeface="Roboto Mono"/>
                <a:ea typeface="Roboto Mono"/>
                <a:cs typeface="Roboto Mono"/>
                <a:sym typeface="Roboto Mono"/>
              </a:rPr>
              <a:t>function(value, options)</a:t>
            </a:r>
            <a:endParaRPr dirty="0"/>
          </a:p>
          <a:p>
            <a:pPr marL="0" lvl="0" indent="0" algn="l" rtl="0">
              <a:lnSpc>
                <a:spcPct val="115000"/>
              </a:lnSpc>
              <a:spcBef>
                <a:spcPts val="600"/>
              </a:spcBef>
              <a:spcAft>
                <a:spcPts val="600"/>
              </a:spcAft>
              <a:buClr>
                <a:schemeClr val="dk1"/>
              </a:buClr>
              <a:buSzPts val="1100"/>
              <a:buFont typeface="Arial"/>
              <a:buNone/>
            </a:pPr>
            <a:r>
              <a:rPr lang="en-US" dirty="0"/>
              <a:t>Either one is valid, and which is used is completely down to personal preference. Today we’re going to use the first syntax.</a:t>
            </a:r>
            <a:endParaRPr dirty="0"/>
          </a:p>
        </p:txBody>
      </p:sp>
      <p:sp>
        <p:nvSpPr>
          <p:cNvPr id="170" name="Google Shape;170;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77" name="Google Shape;17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e8ca8e70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7e8ca8e70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Understanding data types can help you write a wider variety of transformations using GREL.</a:t>
            </a:r>
            <a:endParaRPr dirty="0"/>
          </a:p>
          <a:p>
            <a:pPr marL="0" lvl="0" indent="0" algn="l" rtl="0">
              <a:spcBef>
                <a:spcPts val="600"/>
              </a:spcBef>
              <a:spcAft>
                <a:spcPts val="0"/>
              </a:spcAft>
              <a:buClr>
                <a:schemeClr val="dk1"/>
              </a:buClr>
              <a:buSzPts val="1100"/>
              <a:buFont typeface="Arial"/>
              <a:buNone/>
            </a:pPr>
            <a:r>
              <a:rPr lang="en-US" dirty="0"/>
              <a:t>Every piece of data in </a:t>
            </a:r>
            <a:r>
              <a:rPr lang="en-US" dirty="0" err="1"/>
              <a:t>OpenRefine</a:t>
            </a:r>
            <a:r>
              <a:rPr lang="en-US" dirty="0"/>
              <a:t> has a ‘type’. The most common ‘type’ is a ‘string’ – that is a piece of text. However, there are other data types available and transformations let you convert data from one type to another where appropriate. The data types supported are:</a:t>
            </a:r>
            <a:endParaRPr dirty="0"/>
          </a:p>
          <a:p>
            <a:pPr marL="457200" lvl="0" indent="-304800" algn="l" rtl="0">
              <a:spcBef>
                <a:spcPts val="600"/>
              </a:spcBef>
              <a:spcAft>
                <a:spcPts val="0"/>
              </a:spcAft>
              <a:buClr>
                <a:schemeClr val="dk1"/>
              </a:buClr>
              <a:buSzPts val="1200"/>
              <a:buChar char="●"/>
            </a:pPr>
            <a:r>
              <a:rPr lang="en-US" dirty="0"/>
              <a:t>String</a:t>
            </a:r>
            <a:endParaRPr dirty="0"/>
          </a:p>
          <a:p>
            <a:pPr marL="457200" lvl="0" indent="-304800" algn="l" rtl="0">
              <a:spcBef>
                <a:spcPts val="0"/>
              </a:spcBef>
              <a:spcAft>
                <a:spcPts val="0"/>
              </a:spcAft>
              <a:buClr>
                <a:schemeClr val="dk1"/>
              </a:buClr>
              <a:buSzPts val="1200"/>
              <a:buChar char="●"/>
            </a:pPr>
            <a:r>
              <a:rPr lang="en-US" dirty="0"/>
              <a:t>Boolean</a:t>
            </a:r>
            <a:endParaRPr dirty="0"/>
          </a:p>
          <a:p>
            <a:pPr marL="457200" lvl="0" indent="-304800" algn="l" rtl="0">
              <a:spcBef>
                <a:spcPts val="0"/>
              </a:spcBef>
              <a:spcAft>
                <a:spcPts val="0"/>
              </a:spcAft>
              <a:buClr>
                <a:schemeClr val="dk1"/>
              </a:buClr>
              <a:buSzPts val="1200"/>
              <a:buChar char="●"/>
            </a:pPr>
            <a:r>
              <a:rPr lang="en-US" dirty="0"/>
              <a:t>Number</a:t>
            </a:r>
            <a:endParaRPr dirty="0"/>
          </a:p>
          <a:p>
            <a:pPr marL="457200" lvl="0" indent="-304800" algn="l" rtl="0">
              <a:spcBef>
                <a:spcPts val="0"/>
              </a:spcBef>
              <a:spcAft>
                <a:spcPts val="0"/>
              </a:spcAft>
              <a:buClr>
                <a:schemeClr val="dk1"/>
              </a:buClr>
              <a:buSzPts val="1200"/>
              <a:buChar char="●"/>
            </a:pPr>
            <a:r>
              <a:rPr lang="en-US" dirty="0"/>
              <a:t>Date</a:t>
            </a:r>
            <a:endParaRPr dirty="0"/>
          </a:p>
          <a:p>
            <a:pPr marL="457200" lvl="0" indent="-304800" algn="l" rtl="0">
              <a:spcBef>
                <a:spcPts val="0"/>
              </a:spcBef>
              <a:spcAft>
                <a:spcPts val="600"/>
              </a:spcAft>
              <a:buClr>
                <a:schemeClr val="dk1"/>
              </a:buClr>
              <a:buSzPts val="1200"/>
              <a:buChar char="●"/>
            </a:pPr>
            <a:r>
              <a:rPr lang="en-US" dirty="0"/>
              <a:t>Array (which we’re not going to talk about)</a:t>
            </a:r>
            <a:endParaRPr dirty="0"/>
          </a:p>
        </p:txBody>
      </p:sp>
      <p:sp>
        <p:nvSpPr>
          <p:cNvPr id="190" name="Google Shape;190;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 ‘Boolean’ is a binary value that can either be ‘true’ or ‘false’. Boolean values can be used directly in OpenRefine cells, but are more often used in transformations as part of a GREL expression.</a:t>
            </a:r>
            <a:endParaRPr/>
          </a:p>
        </p:txBody>
      </p:sp>
      <p:sp>
        <p:nvSpPr>
          <p:cNvPr id="197" name="Google Shape;197;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4" name="Google Shape;204;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series will ideally provide you with everything you need to get started using OpenRefine for data cleaning and transformations.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In this first session we explained what OpenRefine is, what it does, and introduced common operations in the program, from importing and exporting data to faceting and clustering.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In Session 2, we will explore transformations, which are different ways of manipulating data in columns. For example, you can eliminate whitespace in cells, or transform text to lowercase or uppercase.</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f94029c5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37f94029c5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Clr>
                <a:schemeClr val="dk1"/>
              </a:buClr>
              <a:buSzPts val="1100"/>
              <a:buFont typeface="Arial"/>
              <a:buNone/>
            </a:pPr>
            <a:r>
              <a:rPr lang="en-US"/>
              <a:t>Before we get into working with dates, let’s talk a little about why they can be so messy. Take a moment and type in the chat – what’s today’s date? </a:t>
            </a: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dirty="0"/>
              <a:t>Before we get into working with dates, let’s talk a little about why they can be so messy. Take a moment and type in the chat – what’s today’s date? </a:t>
            </a:r>
            <a:endParaRPr dirty="0"/>
          </a:p>
        </p:txBody>
      </p:sp>
      <p:sp>
        <p:nvSpPr>
          <p:cNvPr id="222" name="Google Shape;22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How dates are written and parsed by </a:t>
            </a:r>
            <a:r>
              <a:rPr lang="en-US" dirty="0" err="1"/>
              <a:t>OpenRefine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i="0" u="none" strike="noStrike" dirty="0">
                <a:solidFill>
                  <a:srgbClr val="000000"/>
                </a:solidFill>
                <a:effectLst/>
                <a:latin typeface="Calibri" panose="020F0502020204030204" pitchFamily="34" charset="0"/>
              </a:rPr>
              <a:t>For dates, use the </a:t>
            </a:r>
            <a:r>
              <a:rPr lang="en-US" b="1" i="0" u="none" strike="noStrike" dirty="0">
                <a:solidFill>
                  <a:srgbClr val="7030A0"/>
                </a:solidFill>
                <a:effectLst/>
                <a:latin typeface="Calibri" panose="020F0502020204030204" pitchFamily="34" charset="0"/>
              </a:rPr>
              <a:t>international standard date format (ISO)</a:t>
            </a:r>
            <a:r>
              <a:rPr lang="en-US" b="0" i="0" u="none" strike="noStrike" dirty="0">
                <a:solidFill>
                  <a:srgbClr val="7030A0"/>
                </a:solidFill>
                <a:effectLst/>
                <a:latin typeface="Calibri" panose="020F0502020204030204" pitchFamily="34" charset="0"/>
              </a:rPr>
              <a:t>, representing date </a:t>
            </a:r>
            <a:r>
              <a:rPr lang="en-US" b="0" i="0" u="none" strike="noStrike" dirty="0">
                <a:solidFill>
                  <a:srgbClr val="000000"/>
                </a:solidFill>
                <a:effectLst/>
                <a:latin typeface="Calibri" panose="020F0502020204030204" pitchFamily="34" charset="0"/>
              </a:rPr>
              <a:t>as a four digit year, followed by month and day. Time can also be included, as follows.​</a:t>
            </a:r>
            <a:r>
              <a:rPr lang="en-US" b="0" i="0" dirty="0">
                <a:effectLst/>
                <a:latin typeface="Calibri" panose="020F0502020204030204" pitchFamily="34" charset="0"/>
              </a:rPr>
              <a:t>​</a:t>
            </a:r>
            <a:endParaRPr lang="en-US" b="0" i="0" dirty="0">
              <a:effectLst/>
            </a:endParaRPr>
          </a:p>
          <a:p>
            <a:pPr marL="0" lvl="0" indent="0" algn="l" rtl="0">
              <a:spcBef>
                <a:spcPts val="0"/>
              </a:spcBef>
              <a:spcAft>
                <a:spcPts val="0"/>
              </a:spcAft>
              <a:buClr>
                <a:schemeClr val="dk1"/>
              </a:buClr>
              <a:buSzPts val="1200"/>
              <a:buFont typeface="Arial"/>
              <a:buNone/>
            </a:pPr>
            <a:endParaRPr dirty="0"/>
          </a:p>
        </p:txBody>
      </p:sp>
      <p:sp>
        <p:nvSpPr>
          <p:cNvPr id="229" name="Google Shape;229;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37" name="Google Shape;237;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44" name="Google Shape;244;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57" name="Google Shape;257;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i="1"/>
          </a:p>
        </p:txBody>
      </p:sp>
      <p:sp>
        <p:nvSpPr>
          <p:cNvPr id="263" name="Google Shape;2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is a list of topics that will we cover today, just to give you an idea of the scope of this second session. After a refreshers on what the program is, and how to reopen an OpenRefine project, we will introduce the concept of transformations. We will then demonstrate how to write transformation and how to transform a variety of data types, including character strings, numbers, and dates.</a:t>
            </a:r>
            <a:endParaRPr/>
          </a:p>
        </p:txBody>
      </p:sp>
      <p:sp>
        <p:nvSpPr>
          <p:cNvPr id="97" name="Google Shape;9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US" sz="1400">
                <a:solidFill>
                  <a:srgbClr val="434343"/>
                </a:solidFill>
                <a:latin typeface="Arial"/>
                <a:ea typeface="Arial"/>
                <a:cs typeface="Arial"/>
                <a:sym typeface="Arial"/>
              </a:rPr>
              <a:t>Learning Objectives</a:t>
            </a:r>
            <a:endParaRPr sz="1400">
              <a:solidFill>
                <a:srgbClr val="434343"/>
              </a:solidFill>
              <a:latin typeface="Arial"/>
              <a:ea typeface="Arial"/>
              <a:cs typeface="Arial"/>
              <a:sym typeface="Arial"/>
            </a:endParaRPr>
          </a:p>
          <a:p>
            <a:pPr marL="457200" lvl="0" indent="-228600" algn="l" rtl="0">
              <a:lnSpc>
                <a:spcPct val="115000"/>
              </a:lnSpc>
              <a:spcBef>
                <a:spcPts val="400"/>
              </a:spcBef>
              <a:spcAft>
                <a:spcPts val="0"/>
              </a:spcAft>
              <a:buClr>
                <a:schemeClr val="dk1"/>
              </a:buClr>
              <a:buSzPts val="1100"/>
              <a:buFont typeface="Arial"/>
              <a:buNone/>
            </a:pPr>
            <a:endParaRPr/>
          </a:p>
        </p:txBody>
      </p:sp>
      <p:sp>
        <p:nvSpPr>
          <p:cNvPr id="105" name="Google Shape;10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7e8ca8e709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37e8ca8e709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US" sz="1400" dirty="0">
                <a:solidFill>
                  <a:srgbClr val="434343"/>
                </a:solidFill>
                <a:latin typeface="Arial"/>
                <a:ea typeface="Arial"/>
                <a:cs typeface="Arial"/>
                <a:sym typeface="Arial"/>
              </a:rPr>
              <a:t>Learning Objectives</a:t>
            </a:r>
            <a:endParaRPr sz="1400" dirty="0">
              <a:solidFill>
                <a:srgbClr val="43434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t>Hopefully everyone was able to download and install </a:t>
            </a:r>
            <a:r>
              <a:rPr lang="en-US" dirty="0" err="1"/>
              <a:t>OpenRefine</a:t>
            </a:r>
            <a:r>
              <a:rPr lang="en-US" dirty="0"/>
              <a:t>. I am using version 3.9.3 on Windows. If you weren’t able to install </a:t>
            </a:r>
            <a:r>
              <a:rPr lang="en-US" dirty="0" err="1"/>
              <a:t>OpenRefine</a:t>
            </a:r>
            <a:r>
              <a:rPr lang="en-US" dirty="0"/>
              <a:t>, that’s okay! We encourage you to follow along as best you can and take notes of things to try on your own. The slide deck we shared has some key points we are covering about different features and tasks you can do in </a:t>
            </a:r>
            <a:r>
              <a:rPr lang="en-US" dirty="0" err="1"/>
              <a:t>OpenRefine</a:t>
            </a:r>
            <a:r>
              <a:rPr lang="en-US" dirty="0"/>
              <a:t>. </a:t>
            </a:r>
            <a:endParaRPr dirty="0"/>
          </a:p>
          <a:p>
            <a:pPr marL="0" lvl="0" indent="0" algn="l" rtl="0">
              <a:lnSpc>
                <a:spcPct val="115000"/>
              </a:lnSpc>
              <a:spcBef>
                <a:spcPts val="600"/>
              </a:spcBef>
              <a:spcAft>
                <a:spcPts val="0"/>
              </a:spcAft>
              <a:buClr>
                <a:schemeClr val="dk1"/>
              </a:buClr>
              <a:buSzPts val="1100"/>
              <a:buFont typeface="Arial"/>
              <a:buNone/>
            </a:pPr>
            <a:r>
              <a:rPr lang="en-US" dirty="0"/>
              <a:t>Now I’m going to launch </a:t>
            </a:r>
            <a:r>
              <a:rPr lang="en-US" dirty="0" err="1"/>
              <a:t>OpenRefine</a:t>
            </a:r>
            <a:r>
              <a:rPr lang="en-US" dirty="0"/>
              <a:t>. From the </a:t>
            </a:r>
            <a:r>
              <a:rPr lang="en-US" b="1" dirty="0"/>
              <a:t>blue diamond</a:t>
            </a:r>
            <a:r>
              <a:rPr lang="en-US" dirty="0"/>
              <a:t> shortcut.</a:t>
            </a:r>
            <a:endParaRPr dirty="0"/>
          </a:p>
          <a:p>
            <a:pPr marL="0" lvl="0" indent="0" algn="l" rtl="0">
              <a:lnSpc>
                <a:spcPct val="115000"/>
              </a:lnSpc>
              <a:spcBef>
                <a:spcPts val="600"/>
              </a:spcBef>
              <a:spcAft>
                <a:spcPts val="0"/>
              </a:spcAft>
              <a:buClr>
                <a:schemeClr val="dk1"/>
              </a:buClr>
              <a:buSzPts val="1100"/>
              <a:buFont typeface="Arial"/>
              <a:buNone/>
            </a:pPr>
            <a:r>
              <a:rPr lang="en-US" dirty="0"/>
              <a:t>This will open in a web browser, but remember it's not actually connected to the internet. It just uses the web browser as the interface. </a:t>
            </a:r>
            <a:r>
              <a:rPr lang="en-US" i="1" dirty="0"/>
              <a:t> NOTE: If </a:t>
            </a:r>
            <a:r>
              <a:rPr lang="en-US" i="1" dirty="0" err="1"/>
              <a:t>OpenRefine</a:t>
            </a:r>
            <a:r>
              <a:rPr lang="en-US" i="1" dirty="0"/>
              <a:t> does not open in a browser window, open your browser and type the address </a:t>
            </a:r>
            <a:r>
              <a:rPr lang="en-US" i="1" u="sng" dirty="0">
                <a:solidFill>
                  <a:srgbClr val="1155CC"/>
                </a:solidFill>
                <a:hlinkClick r:id="rId3">
                  <a:extLst>
                    <a:ext uri="{A12FA001-AC4F-418D-AE19-62706E023703}">
                      <ahyp:hlinkClr xmlns:ahyp="http://schemas.microsoft.com/office/drawing/2018/hyperlinkcolor" val="tx"/>
                    </a:ext>
                  </a:extLst>
                </a:hlinkClick>
              </a:rPr>
              <a:t>127.0.0.1:3333</a:t>
            </a:r>
            <a:r>
              <a:rPr lang="en-US" i="1" dirty="0"/>
              <a:t> to take you to the </a:t>
            </a:r>
            <a:r>
              <a:rPr lang="en-US" i="1" dirty="0" err="1"/>
              <a:t>OpenRefine</a:t>
            </a:r>
            <a:r>
              <a:rPr lang="en-US" i="1" dirty="0"/>
              <a:t> interface.</a:t>
            </a:r>
            <a:endParaRPr i="1" dirty="0"/>
          </a:p>
          <a:p>
            <a:pPr marL="0" lvl="0" indent="0" algn="l" rtl="0">
              <a:lnSpc>
                <a:spcPct val="115000"/>
              </a:lnSpc>
              <a:spcBef>
                <a:spcPts val="600"/>
              </a:spcBef>
              <a:spcAft>
                <a:spcPts val="0"/>
              </a:spcAft>
              <a:buClr>
                <a:schemeClr val="dk1"/>
              </a:buClr>
              <a:buSzPts val="1100"/>
              <a:buFont typeface="Arial"/>
              <a:buNone/>
            </a:pPr>
            <a:r>
              <a:rPr lang="en-US" dirty="0">
                <a:solidFill>
                  <a:srgbClr val="243F61"/>
                </a:solidFill>
                <a:latin typeface="Cambria"/>
                <a:ea typeface="Cambria"/>
                <a:cs typeface="Cambria"/>
                <a:sym typeface="Cambria"/>
              </a:rPr>
              <a:t>Steps for Reopening Previous Project</a:t>
            </a:r>
            <a:endParaRPr dirty="0">
              <a:solidFill>
                <a:srgbClr val="243F61"/>
              </a:solidFill>
              <a:latin typeface="Cambria"/>
              <a:ea typeface="Cambria"/>
              <a:cs typeface="Cambria"/>
              <a:sym typeface="Cambria"/>
            </a:endParaRPr>
          </a:p>
          <a:p>
            <a:pPr marL="0" lvl="0" indent="0" algn="l" rtl="0">
              <a:lnSpc>
                <a:spcPct val="115000"/>
              </a:lnSpc>
              <a:spcBef>
                <a:spcPts val="600"/>
              </a:spcBef>
              <a:spcAft>
                <a:spcPts val="0"/>
              </a:spcAft>
              <a:buClr>
                <a:schemeClr val="dk1"/>
              </a:buClr>
              <a:buSzPts val="1100"/>
              <a:buFont typeface="Arial"/>
              <a:buNone/>
            </a:pPr>
            <a:r>
              <a:rPr lang="en-US" dirty="0"/>
              <a:t>If you were with us for Part 1 of this class, you have already created a project in </a:t>
            </a:r>
            <a:r>
              <a:rPr lang="en-US" dirty="0" err="1"/>
              <a:t>OpenRefine</a:t>
            </a:r>
            <a:r>
              <a:rPr lang="en-US" dirty="0"/>
              <a:t>. You can open a past project by clicking </a:t>
            </a:r>
            <a:r>
              <a:rPr lang="en-US" b="1" dirty="0"/>
              <a:t>Open project</a:t>
            </a:r>
            <a:r>
              <a:rPr lang="en-US" dirty="0"/>
              <a:t>, where you’ll see a list of your past projects on this device. I also mentioned at the end of last week that you can export your entire </a:t>
            </a:r>
            <a:r>
              <a:rPr lang="en-US" dirty="0" err="1"/>
              <a:t>OpenRefine</a:t>
            </a:r>
            <a:r>
              <a:rPr lang="en-US" dirty="0"/>
              <a:t> project as a file and under </a:t>
            </a:r>
            <a:r>
              <a:rPr lang="en-US" b="1" dirty="0"/>
              <a:t>Import project </a:t>
            </a:r>
            <a:r>
              <a:rPr lang="en-US" dirty="0"/>
              <a:t>you can browse and open a project file, OR open a project from a URL. This is really helpful if you want to share projects with collaborators. I can open my project from last week, and I’ll show you if you were with us last week:</a:t>
            </a:r>
            <a:endParaRPr dirty="0"/>
          </a:p>
          <a:p>
            <a:pPr marL="0" lvl="0" indent="0" algn="l" rtl="0">
              <a:lnSpc>
                <a:spcPct val="115000"/>
              </a:lnSpc>
              <a:spcBef>
                <a:spcPts val="1000"/>
              </a:spcBef>
              <a:spcAft>
                <a:spcPts val="0"/>
              </a:spcAft>
              <a:buClr>
                <a:schemeClr val="dk1"/>
              </a:buClr>
              <a:buSzPts val="1100"/>
              <a:buFont typeface="Arial"/>
              <a:buNone/>
            </a:pPr>
            <a:r>
              <a:rPr lang="en-US" i="1" dirty="0"/>
              <a:t>Select OpenRefinePart1_NNLM_2025-09-09 </a:t>
            </a:r>
            <a:endParaRPr i="1" dirty="0"/>
          </a:p>
          <a:p>
            <a:pPr marL="0" lvl="0" indent="0" algn="l" rtl="0">
              <a:lnSpc>
                <a:spcPct val="115000"/>
              </a:lnSpc>
              <a:spcBef>
                <a:spcPts val="1000"/>
              </a:spcBef>
              <a:spcAft>
                <a:spcPts val="1000"/>
              </a:spcAft>
              <a:buClr>
                <a:schemeClr val="dk1"/>
              </a:buClr>
              <a:buSzPts val="1100"/>
              <a:buFont typeface="Arial"/>
              <a:buNone/>
            </a:pPr>
            <a:r>
              <a:rPr lang="en-US" dirty="0"/>
              <a:t>You can see the same dataset and our history of steps under Undo/Redo. But I also want to show folks who maybe weren’t with us last week how to create a new project file. So to return to that initial menu, I click the </a:t>
            </a:r>
            <a:r>
              <a:rPr lang="en-US" dirty="0" err="1"/>
              <a:t>OpenRefine</a:t>
            </a:r>
            <a:r>
              <a:rPr lang="en-US" dirty="0"/>
              <a:t> logo which is the blue diamond icon. And then </a:t>
            </a:r>
            <a:r>
              <a:rPr lang="en-US" b="1" dirty="0"/>
              <a:t>Create project</a:t>
            </a:r>
            <a:r>
              <a:rPr lang="en-US" dirty="0"/>
              <a:t>. You hopefully received the link and were able to download the dataset we are using today which is the same dataset we saved at the end of last week’s class. Again, we click </a:t>
            </a:r>
            <a:r>
              <a:rPr lang="en-US" b="1" dirty="0"/>
              <a:t>Browse</a:t>
            </a:r>
            <a:r>
              <a:rPr lang="en-US" dirty="0"/>
              <a:t>, and then select the dataset file wherever it is saved on your computer. Click </a:t>
            </a:r>
            <a:r>
              <a:rPr lang="en-US" b="1" dirty="0"/>
              <a:t>Open </a:t>
            </a:r>
            <a:r>
              <a:rPr lang="en-US" dirty="0"/>
              <a:t>and </a:t>
            </a:r>
            <a:r>
              <a:rPr lang="en-US" b="1" dirty="0"/>
              <a:t>Next</a:t>
            </a:r>
            <a:r>
              <a:rPr lang="en-US" dirty="0"/>
              <a:t>.</a:t>
            </a:r>
            <a:endParaRPr dirty="0"/>
          </a:p>
        </p:txBody>
      </p:sp>
      <p:sp>
        <p:nvSpPr>
          <p:cNvPr id="112" name="Google Shape;112;g37e8ca8e709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dirty="0"/>
              <a:t>Through facets, filters and clusters </a:t>
            </a:r>
            <a:r>
              <a:rPr lang="en-US" dirty="0" err="1"/>
              <a:t>OpenRefine</a:t>
            </a:r>
            <a:r>
              <a:rPr lang="en-US" dirty="0"/>
              <a:t> offers relatively straightforward ways of getting an overview of your data, and making changes where you want to standardize terms used to a common set of values.</a:t>
            </a:r>
            <a:endParaRPr dirty="0"/>
          </a:p>
          <a:p>
            <a:pPr marL="0" lvl="0" indent="0" algn="l" rtl="0">
              <a:lnSpc>
                <a:spcPct val="115000"/>
              </a:lnSpc>
              <a:spcBef>
                <a:spcPts val="600"/>
              </a:spcBef>
              <a:spcAft>
                <a:spcPts val="0"/>
              </a:spcAft>
              <a:buClr>
                <a:schemeClr val="dk1"/>
              </a:buClr>
              <a:buSzPts val="1100"/>
              <a:buFont typeface="Arial"/>
              <a:buNone/>
            </a:pPr>
            <a:r>
              <a:rPr lang="en-US" dirty="0"/>
              <a:t>However, sometimes there will be changes you want to make to the data that cannot be achieved in this way. Such types of changes include:</a:t>
            </a:r>
            <a:endParaRPr dirty="0"/>
          </a:p>
          <a:p>
            <a:pPr marL="457200" lvl="0" indent="-304800" algn="l" rtl="0">
              <a:lnSpc>
                <a:spcPct val="115000"/>
              </a:lnSpc>
              <a:spcBef>
                <a:spcPts val="600"/>
              </a:spcBef>
              <a:spcAft>
                <a:spcPts val="0"/>
              </a:spcAft>
              <a:buClr>
                <a:schemeClr val="dk1"/>
              </a:buClr>
              <a:buSzPts val="1200"/>
              <a:buChar char="●"/>
            </a:pPr>
            <a:r>
              <a:rPr lang="en-US" dirty="0"/>
              <a:t>Splitting data that is in a single column into multiple columns (e.g. splitting an address into multiple parts)</a:t>
            </a:r>
            <a:endParaRPr dirty="0"/>
          </a:p>
          <a:p>
            <a:pPr marL="457200" lvl="0" indent="-304800" algn="l" rtl="0">
              <a:lnSpc>
                <a:spcPct val="115000"/>
              </a:lnSpc>
              <a:spcBef>
                <a:spcPts val="0"/>
              </a:spcBef>
              <a:spcAft>
                <a:spcPts val="0"/>
              </a:spcAft>
              <a:buClr>
                <a:schemeClr val="dk1"/>
              </a:buClr>
              <a:buSzPts val="1200"/>
              <a:buChar char="●"/>
            </a:pPr>
            <a:r>
              <a:rPr lang="en-US" dirty="0"/>
              <a:t>Standardizing the format of data in a column without changing the values (e.g. removing punctuation or standardizing a date format)</a:t>
            </a:r>
            <a:endParaRPr dirty="0"/>
          </a:p>
          <a:p>
            <a:pPr marL="457200" lvl="0" indent="-304800" algn="l" rtl="0">
              <a:lnSpc>
                <a:spcPct val="115000"/>
              </a:lnSpc>
              <a:spcBef>
                <a:spcPts val="0"/>
              </a:spcBef>
              <a:spcAft>
                <a:spcPts val="0"/>
              </a:spcAft>
              <a:buClr>
                <a:schemeClr val="dk1"/>
              </a:buClr>
              <a:buSzPts val="1200"/>
              <a:buChar char="●"/>
            </a:pPr>
            <a:r>
              <a:rPr lang="en-US" dirty="0"/>
              <a:t>Extracting a particular type of data from a longer text string (e.g. finding ISBNs in a bibliographic citation)</a:t>
            </a:r>
            <a:endParaRPr dirty="0"/>
          </a:p>
          <a:p>
            <a:pPr marL="0" lvl="0" indent="0" algn="l" rtl="0">
              <a:lnSpc>
                <a:spcPct val="115000"/>
              </a:lnSpc>
              <a:spcBef>
                <a:spcPts val="600"/>
              </a:spcBef>
              <a:spcAft>
                <a:spcPts val="600"/>
              </a:spcAft>
              <a:buClr>
                <a:schemeClr val="dk1"/>
              </a:buClr>
              <a:buSzPts val="1100"/>
              <a:buFont typeface="Arial"/>
              <a:buNone/>
            </a:pPr>
            <a:r>
              <a:rPr lang="en-US" dirty="0"/>
              <a:t>To support this type of activity </a:t>
            </a:r>
            <a:r>
              <a:rPr lang="en-US" dirty="0" err="1"/>
              <a:t>OpenRefine</a:t>
            </a:r>
            <a:r>
              <a:rPr lang="en-US" dirty="0"/>
              <a:t> supports ‘Transformations’ which are ways of manipulating data in columns. Transformations are normally written in a special language called “GREL” (General Refine Expression Language). To some extent GREL expressions are similar to Excel Formula, although they tend to focus on text manipulations rather than numeric functions.</a:t>
            </a:r>
            <a:endParaRPr dirty="0"/>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t>Some transformations are used regularly and are accessible directly through menu options, without having to type them directly.</a:t>
            </a:r>
            <a:endParaRPr/>
          </a:p>
          <a:p>
            <a:pPr marL="0" lvl="0" indent="0" algn="l" rtl="0">
              <a:lnSpc>
                <a:spcPct val="115000"/>
              </a:lnSpc>
              <a:spcBef>
                <a:spcPts val="600"/>
              </a:spcBef>
              <a:spcAft>
                <a:spcPts val="600"/>
              </a:spcAft>
              <a:buClr>
                <a:schemeClr val="dk1"/>
              </a:buClr>
              <a:buSzPts val="1100"/>
              <a:buFont typeface="Arial"/>
              <a:buNone/>
            </a:pPr>
            <a:r>
              <a:rPr lang="en-US"/>
              <a:t>Examples of some of these common transformations are given in this table, with their GREL equivalents. We’ll see how to use the GREL version later in this lesson.</a:t>
            </a:r>
            <a:endParaRPr/>
          </a:p>
        </p:txBody>
      </p:sp>
      <p:sp>
        <p:nvSpPr>
          <p:cNvPr id="124" name="Google Shape;12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31" name="Google Shape;13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38" name="Google Shape;13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8"/>
            <a:ext cx="9144000" cy="39664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0" name="Google Shape;30;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2"/>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3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39" name="Google Shape;39;p34"/>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0" name="Google Shape;40;p34"/>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41" name="Google Shape;41;p34"/>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2" name="Google Shape;42;p3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51" name="Google Shape;51;p3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56"/>
        <p:cNvGrpSpPr/>
        <p:nvPr/>
      </p:nvGrpSpPr>
      <p:grpSpPr>
        <a:xfrm>
          <a:off x="0" y="0"/>
          <a:ext cx="0" cy="0"/>
          <a:chOff x="0" y="0"/>
          <a:chExt cx="0" cy="0"/>
        </a:xfrm>
      </p:grpSpPr>
      <p:sp>
        <p:nvSpPr>
          <p:cNvPr id="57" name="Google Shape;57;p38"/>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58" name="Google Shape;58;p38"/>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59" name="Google Shape;59;p38"/>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9"/>
          <p:cNvPicPr preferRelativeResize="0"/>
          <p:nvPr/>
        </p:nvPicPr>
        <p:blipFill rotWithShape="1">
          <a:blip r:embed="rId11">
            <a:alphaModFix/>
          </a:blip>
          <a:srcRect/>
          <a:stretch/>
        </p:blipFill>
        <p:spPr>
          <a:xfrm>
            <a:off x="81041" y="6275073"/>
            <a:ext cx="3556464" cy="4293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openrefine.org/manual/grelfunc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1867710" y="1041400"/>
            <a:ext cx="8456579"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sz="6600">
                <a:latin typeface="Arial"/>
                <a:ea typeface="Arial"/>
                <a:cs typeface="Arial"/>
                <a:sym typeface="Arial"/>
              </a:rPr>
              <a:t>OpenRefine for Health Sciences</a:t>
            </a:r>
            <a:endParaRPr sz="6600">
              <a:latin typeface="Arial"/>
              <a:ea typeface="Arial"/>
              <a:cs typeface="Arial"/>
              <a:sym typeface="Arial"/>
            </a:endParaRPr>
          </a:p>
        </p:txBody>
      </p:sp>
      <p:sp>
        <p:nvSpPr>
          <p:cNvPr id="65" name="Google Shape;65;p1"/>
          <p:cNvSpPr txBox="1">
            <a:spLocks noGrp="1"/>
          </p:cNvSpPr>
          <p:nvPr>
            <p:ph type="subTitle" idx="1"/>
          </p:nvPr>
        </p:nvSpPr>
        <p:spPr>
          <a:xfrm>
            <a:off x="1524000" y="4380251"/>
            <a:ext cx="9144000" cy="3966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200">
                <a:latin typeface="Arial"/>
                <a:ea typeface="Arial"/>
                <a:cs typeface="Arial"/>
                <a:sym typeface="Arial"/>
              </a:rPr>
              <a:t>Session 2: Transformations in OpenRefine</a:t>
            </a:r>
            <a:endParaRPr sz="3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a:latin typeface="Arial"/>
                <a:ea typeface="Arial"/>
                <a:cs typeface="Arial"/>
                <a:sym typeface="Arial"/>
              </a:rPr>
              <a:t>Practice Question #1 Solution Steps</a:t>
            </a:r>
            <a:endParaRPr/>
          </a:p>
        </p:txBody>
      </p:sp>
      <p:sp>
        <p:nvSpPr>
          <p:cNvPr id="147" name="Google Shape;14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Create a text facet on the Publication Type column</a:t>
            </a:r>
          </a:p>
          <a:p>
            <a:pPr marL="45720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On the Publication Type column use the dropdown menu to select </a:t>
            </a:r>
          </a:p>
          <a:p>
            <a:pPr marL="76200" lvl="0" indent="0" algn="l" rtl="0">
              <a:lnSpc>
                <a:spcPct val="100000"/>
              </a:lnSpc>
              <a:spcBef>
                <a:spcPts val="0"/>
              </a:spcBef>
              <a:spcAft>
                <a:spcPts val="600"/>
              </a:spcAft>
              <a:buSzPts val="2400"/>
              <a:buNone/>
            </a:pPr>
            <a:r>
              <a:rPr lang="en-US" sz="2400" dirty="0">
                <a:solidFill>
                  <a:srgbClr val="188038"/>
                </a:solidFill>
                <a:latin typeface="Arial"/>
                <a:ea typeface="Roboto Mono"/>
                <a:cs typeface="Arial"/>
                <a:sym typeface="Arial"/>
              </a:rPr>
              <a:t>	</a:t>
            </a:r>
            <a:r>
              <a:rPr lang="en-US" sz="2400" dirty="0">
                <a:solidFill>
                  <a:srgbClr val="188038"/>
                </a:solidFill>
                <a:latin typeface="Roboto Mono"/>
                <a:ea typeface="Roboto Mono"/>
                <a:cs typeface="Roboto Mono"/>
                <a:sym typeface="Roboto Mono"/>
              </a:rPr>
              <a:t>Edit cells </a:t>
            </a:r>
            <a:r>
              <a:rPr lang="en-US" sz="2400" dirty="0">
                <a:solidFill>
                  <a:srgbClr val="188038"/>
                </a:solidFill>
                <a:latin typeface="Roboto Mono"/>
                <a:ea typeface="Roboto Mono"/>
                <a:cs typeface="Roboto Mono"/>
                <a:sym typeface="Wingdings" panose="05000000000000000000" pitchFamily="2" charset="2"/>
              </a:rPr>
              <a:t></a:t>
            </a:r>
            <a:r>
              <a:rPr lang="en-US" sz="2400" dirty="0">
                <a:solidFill>
                  <a:srgbClr val="188038"/>
                </a:solidFill>
                <a:latin typeface="Roboto Mono"/>
                <a:ea typeface="Roboto Mono"/>
                <a:cs typeface="Roboto Mono"/>
                <a:sym typeface="Roboto Mono"/>
              </a:rPr>
              <a:t> Common transforms </a:t>
            </a:r>
            <a:r>
              <a:rPr lang="en-US" sz="2400" dirty="0">
                <a:solidFill>
                  <a:srgbClr val="188038"/>
                </a:solidFill>
                <a:latin typeface="Roboto Mono"/>
                <a:ea typeface="Roboto Mono"/>
                <a:cs typeface="Roboto Mono"/>
                <a:sym typeface="Wingdings" panose="05000000000000000000" pitchFamily="2" charset="2"/>
              </a:rPr>
              <a:t></a:t>
            </a:r>
            <a:r>
              <a:rPr lang="en-US" sz="2400" dirty="0">
                <a:solidFill>
                  <a:srgbClr val="188038"/>
                </a:solidFill>
                <a:latin typeface="Roboto Mono"/>
                <a:ea typeface="Roboto Mono"/>
                <a:cs typeface="Roboto Mono"/>
                <a:sym typeface="Roboto Mono"/>
              </a:rPr>
              <a:t> Collapse 	consecutive whitespace</a:t>
            </a:r>
            <a:endParaRPr sz="2400" dirty="0">
              <a:solidFill>
                <a:srgbClr val="188038"/>
              </a:solidFill>
              <a:latin typeface="Roboto Mono"/>
              <a:ea typeface="Roboto Mono"/>
              <a:cs typeface="Roboto Mono"/>
              <a:sym typeface="Roboto Mono"/>
            </a:endParaRPr>
          </a:p>
          <a:p>
            <a:pPr marL="0" lvl="0" indent="0" algn="l" rtl="0">
              <a:lnSpc>
                <a:spcPct val="100000"/>
              </a:lnSpc>
              <a:spcBef>
                <a:spcPts val="0"/>
              </a:spcBef>
              <a:spcAft>
                <a:spcPts val="600"/>
              </a:spcAft>
              <a:buNone/>
            </a:pPr>
            <a:endParaRPr sz="2400" dirty="0">
              <a:solidFill>
                <a:srgbClr val="188038"/>
              </a:solidFill>
              <a:latin typeface="Roboto Mono"/>
              <a:ea typeface="Roboto Mono"/>
              <a:cs typeface="Roboto Mono"/>
              <a:sym typeface="Roboto Mono"/>
            </a:endParaRPr>
          </a:p>
          <a:p>
            <a:pPr marL="76200" lvl="0" indent="0" algn="l" rtl="0">
              <a:lnSpc>
                <a:spcPct val="100000"/>
              </a:lnSpc>
              <a:spcBef>
                <a:spcPts val="0"/>
              </a:spcBef>
              <a:spcAft>
                <a:spcPts val="600"/>
              </a:spcAft>
              <a:buSzPts val="2400"/>
              <a:buNone/>
            </a:pPr>
            <a:r>
              <a:rPr lang="en-US" sz="2400" dirty="0">
                <a:latin typeface="Arial"/>
                <a:ea typeface="Arial"/>
                <a:cs typeface="Arial"/>
                <a:sym typeface="Arial"/>
              </a:rPr>
              <a:t>How many cells have extra white space in the Publication Type column? </a:t>
            </a:r>
            <a:r>
              <a:rPr lang="en-US" sz="2400" b="1" dirty="0">
                <a:latin typeface="Arial"/>
                <a:ea typeface="Arial"/>
                <a:cs typeface="Arial"/>
                <a:sym typeface="Arial"/>
              </a:rPr>
              <a:t>1,316 </a:t>
            </a:r>
            <a:r>
              <a:rPr lang="en-US" sz="2400" dirty="0">
                <a:latin typeface="Arial"/>
                <a:ea typeface="Arial"/>
                <a:cs typeface="Arial"/>
                <a:sym typeface="Arial"/>
              </a:rPr>
              <a:t>cells had extra space</a:t>
            </a:r>
            <a:endParaRPr sz="2400" dirty="0">
              <a:latin typeface="Arial"/>
              <a:ea typeface="Arial"/>
              <a:cs typeface="Arial"/>
              <a:sym typeface="Arial"/>
            </a:endParaRPr>
          </a:p>
          <a:p>
            <a:pPr marL="457200" lvl="0" indent="-22860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707010" y="365125"/>
            <a:ext cx="11161336"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latin typeface="Arial"/>
                <a:ea typeface="Arial"/>
                <a:cs typeface="Arial"/>
                <a:sym typeface="Arial"/>
              </a:rPr>
              <a:t>Practice Question #2 Transform to </a:t>
            </a:r>
            <a:r>
              <a:rPr lang="en-US" dirty="0" err="1">
                <a:latin typeface="Arial"/>
                <a:ea typeface="Arial"/>
                <a:cs typeface="Arial"/>
                <a:sym typeface="Arial"/>
              </a:rPr>
              <a:t>Titlecase</a:t>
            </a:r>
            <a:endParaRPr dirty="0">
              <a:latin typeface="Arial"/>
              <a:ea typeface="Arial"/>
              <a:cs typeface="Arial"/>
              <a:sym typeface="Arial"/>
            </a:endParaRPr>
          </a:p>
        </p:txBody>
      </p:sp>
      <p:sp>
        <p:nvSpPr>
          <p:cNvPr id="154" name="Google Shape;154;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2800"/>
              <a:buFont typeface="Arial" panose="020B0604020202020204" pitchFamily="34" charset="0"/>
              <a:buChar char="•"/>
            </a:pPr>
            <a:r>
              <a:rPr lang="en-US" dirty="0">
                <a:latin typeface="Arial"/>
                <a:ea typeface="Arial"/>
                <a:cs typeface="Arial"/>
                <a:sym typeface="Arial"/>
              </a:rPr>
              <a:t>Use the common transform option “To </a:t>
            </a:r>
            <a:r>
              <a:rPr lang="en-US" dirty="0" err="1">
                <a:latin typeface="Arial"/>
                <a:ea typeface="Arial"/>
                <a:cs typeface="Arial"/>
                <a:sym typeface="Arial"/>
              </a:rPr>
              <a:t>titlecase</a:t>
            </a:r>
            <a:r>
              <a:rPr lang="en-US" dirty="0">
                <a:latin typeface="Arial"/>
                <a:ea typeface="Arial"/>
                <a:cs typeface="Arial"/>
                <a:sym typeface="Arial"/>
              </a:rPr>
              <a:t>” to change all the values in the Title column.</a:t>
            </a:r>
            <a:endParaRPr dirty="0">
              <a:latin typeface="Arial"/>
              <a:ea typeface="Arial"/>
              <a:cs typeface="Arial"/>
              <a:sym typeface="Arial"/>
            </a:endParaRPr>
          </a:p>
          <a:p>
            <a:pPr marR="0" lvl="0" algn="l" rtl="0">
              <a:lnSpc>
                <a:spcPct val="100000"/>
              </a:lnSpc>
              <a:spcBef>
                <a:spcPts val="0"/>
              </a:spcBef>
              <a:spcAft>
                <a:spcPts val="0"/>
              </a:spcAft>
              <a:buSzPts val="2800"/>
              <a:buFont typeface="Arial" panose="020B0604020202020204" pitchFamily="34" charset="0"/>
              <a:buChar char="•"/>
            </a:pPr>
            <a:r>
              <a:rPr lang="en-US" dirty="0">
                <a:latin typeface="Arial"/>
                <a:ea typeface="Arial"/>
                <a:cs typeface="Arial"/>
                <a:sym typeface="Arial"/>
              </a:rPr>
              <a:t>How many cells were transformed?</a:t>
            </a:r>
            <a:endParaRPr dirty="0">
              <a:latin typeface="Arial"/>
              <a:ea typeface="Arial"/>
              <a:cs typeface="Arial"/>
              <a:sym typeface="Arial"/>
            </a:endParaRPr>
          </a:p>
          <a:p>
            <a:pPr marL="0" lvl="0" indent="0" algn="l" rtl="0">
              <a:lnSpc>
                <a:spcPct val="90000"/>
              </a:lnSpc>
              <a:spcBef>
                <a:spcPts val="1200"/>
              </a:spcBef>
              <a:spcAft>
                <a:spcPts val="0"/>
              </a:spcAft>
              <a:buSzPts val="2800"/>
              <a:buNone/>
            </a:pP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dirty="0">
                <a:latin typeface="Arial"/>
                <a:ea typeface="Arial"/>
                <a:cs typeface="Arial"/>
                <a:sym typeface="Arial"/>
              </a:rPr>
              <a:t>Practice Question #2 Solution Steps</a:t>
            </a:r>
            <a:endParaRPr dirty="0"/>
          </a:p>
        </p:txBody>
      </p:sp>
      <p:sp>
        <p:nvSpPr>
          <p:cNvPr id="160" name="Google Shape;16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lvl="0" algn="l" rtl="0">
              <a:lnSpc>
                <a:spcPct val="115000"/>
              </a:lnSpc>
              <a:spcBef>
                <a:spcPts val="1200"/>
              </a:spcBef>
              <a:spcAft>
                <a:spcPts val="0"/>
              </a:spcAft>
              <a:buSzPts val="2800"/>
              <a:buFont typeface="Arial" panose="020B0604020202020204" pitchFamily="34" charset="0"/>
              <a:buChar char="•"/>
            </a:pPr>
            <a:r>
              <a:rPr lang="en-US" dirty="0">
                <a:latin typeface="Arial"/>
                <a:ea typeface="Arial"/>
                <a:cs typeface="Arial"/>
                <a:sym typeface="Arial"/>
              </a:rPr>
              <a:t>On the Title column use the dropdown menu to select</a:t>
            </a:r>
          </a:p>
          <a:p>
            <a:pPr marL="50800" lvl="0" indent="0" algn="l" rtl="0">
              <a:lnSpc>
                <a:spcPct val="115000"/>
              </a:lnSpc>
              <a:spcBef>
                <a:spcPts val="1200"/>
              </a:spcBef>
              <a:spcAft>
                <a:spcPts val="0"/>
              </a:spcAft>
              <a:buSzPts val="2800"/>
              <a:buNone/>
            </a:pPr>
            <a:r>
              <a:rPr lang="en-US" dirty="0">
                <a:solidFill>
                  <a:srgbClr val="188038"/>
                </a:solidFill>
                <a:latin typeface="Arial"/>
                <a:ea typeface="Roboto Mono"/>
                <a:cs typeface="Arial"/>
                <a:sym typeface="Arial"/>
              </a:rPr>
              <a:t>	</a:t>
            </a:r>
            <a:r>
              <a:rPr lang="en-US" dirty="0">
                <a:solidFill>
                  <a:srgbClr val="188038"/>
                </a:solidFill>
                <a:latin typeface="Roboto Mono"/>
                <a:ea typeface="Roboto Mono"/>
                <a:cs typeface="Roboto Mono"/>
                <a:sym typeface="Roboto Mono"/>
              </a:rPr>
              <a:t>Edit cells </a:t>
            </a:r>
            <a:r>
              <a:rPr lang="en-US" dirty="0">
                <a:solidFill>
                  <a:srgbClr val="188038"/>
                </a:solidFill>
                <a:latin typeface="Roboto Mono"/>
                <a:ea typeface="Roboto Mono"/>
                <a:cs typeface="Roboto Mono"/>
                <a:sym typeface="Wingdings" panose="05000000000000000000" pitchFamily="2" charset="2"/>
              </a:rPr>
              <a:t></a:t>
            </a:r>
            <a:r>
              <a:rPr lang="en-US" dirty="0">
                <a:solidFill>
                  <a:srgbClr val="188038"/>
                </a:solidFill>
                <a:latin typeface="Roboto Mono"/>
                <a:ea typeface="Roboto Mono"/>
                <a:cs typeface="Roboto Mono"/>
                <a:sym typeface="Roboto Mono"/>
              </a:rPr>
              <a:t> Common transforms </a:t>
            </a:r>
            <a:r>
              <a:rPr lang="en-US" dirty="0">
                <a:solidFill>
                  <a:srgbClr val="188038"/>
                </a:solidFill>
                <a:latin typeface="Roboto Mono"/>
                <a:ea typeface="Roboto Mono"/>
                <a:cs typeface="Roboto Mono"/>
                <a:sym typeface="Wingdings" panose="05000000000000000000" pitchFamily="2" charset="2"/>
              </a:rPr>
              <a:t> </a:t>
            </a:r>
            <a:r>
              <a:rPr lang="en-US" dirty="0">
                <a:solidFill>
                  <a:srgbClr val="188038"/>
                </a:solidFill>
                <a:latin typeface="Roboto Mono"/>
                <a:ea typeface="Roboto Mono"/>
                <a:cs typeface="Roboto Mono"/>
                <a:sym typeface="Roboto Mono"/>
              </a:rPr>
              <a:t>To </a:t>
            </a:r>
            <a:r>
              <a:rPr lang="en-US" dirty="0" err="1">
                <a:solidFill>
                  <a:srgbClr val="188038"/>
                </a:solidFill>
                <a:latin typeface="Roboto Mono"/>
                <a:ea typeface="Roboto Mono"/>
                <a:cs typeface="Roboto Mono"/>
                <a:sym typeface="Roboto Mono"/>
              </a:rPr>
              <a:t>titlecase</a:t>
            </a:r>
            <a:endParaRPr dirty="0">
              <a:solidFill>
                <a:srgbClr val="188038"/>
              </a:solidFill>
              <a:latin typeface="Roboto Mono"/>
              <a:ea typeface="Roboto Mono"/>
              <a:cs typeface="Roboto Mono"/>
              <a:sym typeface="Roboto Mono"/>
            </a:endParaRPr>
          </a:p>
          <a:p>
            <a:pPr marL="0" lvl="0" indent="0" algn="l" rtl="0">
              <a:lnSpc>
                <a:spcPct val="115000"/>
              </a:lnSpc>
              <a:spcBef>
                <a:spcPts val="1200"/>
              </a:spcBef>
              <a:spcAft>
                <a:spcPts val="0"/>
              </a:spcAft>
              <a:buNone/>
            </a:pPr>
            <a:endParaRPr dirty="0">
              <a:solidFill>
                <a:srgbClr val="188038"/>
              </a:solidFill>
              <a:latin typeface="Roboto Mono"/>
              <a:ea typeface="Roboto Mono"/>
              <a:cs typeface="Roboto Mono"/>
              <a:sym typeface="Roboto Mono"/>
            </a:endParaRPr>
          </a:p>
          <a:p>
            <a:pPr marL="50800" lvl="0" indent="0" algn="l" rtl="0">
              <a:lnSpc>
                <a:spcPct val="115000"/>
              </a:lnSpc>
              <a:spcBef>
                <a:spcPts val="0"/>
              </a:spcBef>
              <a:spcAft>
                <a:spcPts val="0"/>
              </a:spcAft>
              <a:buSzPts val="2800"/>
              <a:buNone/>
            </a:pPr>
            <a:r>
              <a:rPr lang="en-US" dirty="0">
                <a:latin typeface="Arial"/>
                <a:ea typeface="Arial"/>
                <a:cs typeface="Arial"/>
                <a:sym typeface="Arial"/>
              </a:rPr>
              <a:t>How many cells were transformed? </a:t>
            </a:r>
            <a:r>
              <a:rPr lang="en-US" b="1" dirty="0">
                <a:latin typeface="Arial"/>
                <a:ea typeface="Arial"/>
                <a:cs typeface="Arial"/>
                <a:sym typeface="Arial"/>
              </a:rPr>
              <a:t>3,176</a:t>
            </a:r>
            <a:r>
              <a:rPr lang="en-US" dirty="0">
                <a:latin typeface="Arial"/>
                <a:ea typeface="Arial"/>
                <a:cs typeface="Arial"/>
                <a:sym typeface="Arial"/>
              </a:rPr>
              <a:t> cells were transformed </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838200" y="2106668"/>
            <a:ext cx="10515600" cy="1858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dirty="0">
                <a:latin typeface="Arial"/>
                <a:ea typeface="Arial"/>
                <a:cs typeface="Arial"/>
                <a:sym typeface="Arial"/>
              </a:rPr>
              <a:t>Writing Transformations (GREL)</a:t>
            </a:r>
            <a:endParaRPr dirty="0">
              <a:latin typeface="Arial"/>
              <a:ea typeface="Arial"/>
              <a:cs typeface="Arial"/>
              <a:sym typeface="Arial"/>
            </a:endParaRPr>
          </a:p>
        </p:txBody>
      </p:sp>
      <p:sp>
        <p:nvSpPr>
          <p:cNvPr id="166" name="Google Shape;166;p13"/>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838200" y="365125"/>
            <a:ext cx="10851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dirty="0">
                <a:latin typeface="Arial"/>
                <a:ea typeface="Arial"/>
                <a:cs typeface="Arial"/>
                <a:sym typeface="Arial"/>
              </a:rPr>
              <a:t>GREL = General Refine Expression Language</a:t>
            </a:r>
            <a:endParaRPr sz="4000" dirty="0">
              <a:latin typeface="Arial"/>
              <a:ea typeface="Arial"/>
              <a:cs typeface="Arial"/>
              <a:sym typeface="Arial"/>
            </a:endParaRPr>
          </a:p>
        </p:txBody>
      </p:sp>
      <p:sp>
        <p:nvSpPr>
          <p:cNvPr id="173" name="Google Shape;173;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600"/>
              </a:spcAft>
              <a:buSzPts val="2800"/>
              <a:buNone/>
            </a:pPr>
            <a:r>
              <a:rPr lang="en-US" sz="2800" dirty="0">
                <a:latin typeface="Arial"/>
                <a:ea typeface="Arial"/>
                <a:cs typeface="Arial"/>
                <a:sym typeface="Arial"/>
              </a:rPr>
              <a:t>Two formats:</a:t>
            </a:r>
          </a:p>
          <a:p>
            <a:pPr marL="565150" lvl="0" indent="-514350" algn="l" rtl="0">
              <a:lnSpc>
                <a:spcPct val="100000"/>
              </a:lnSpc>
              <a:spcBef>
                <a:spcPts val="0"/>
              </a:spcBef>
              <a:spcAft>
                <a:spcPts val="600"/>
              </a:spcAft>
              <a:buSzPts val="2800"/>
              <a:buFont typeface="+mj-lt"/>
              <a:buAutoNum type="arabicPeriod"/>
            </a:pPr>
            <a:r>
              <a:rPr lang="en-US" sz="2800" dirty="0" err="1">
                <a:latin typeface="Arial"/>
                <a:ea typeface="Arial"/>
                <a:cs typeface="Arial"/>
                <a:sym typeface="Arial"/>
              </a:rPr>
              <a:t>value.function</a:t>
            </a:r>
            <a:r>
              <a:rPr lang="en-US" sz="2800" dirty="0">
                <a:latin typeface="Arial"/>
                <a:ea typeface="Arial"/>
                <a:cs typeface="Arial"/>
                <a:sym typeface="Arial"/>
              </a:rPr>
              <a:t>(options)</a:t>
            </a:r>
          </a:p>
          <a:p>
            <a:pPr marL="914400" lvl="1" indent="-381000" algn="l" rtl="0">
              <a:lnSpc>
                <a:spcPct val="100000"/>
              </a:lnSpc>
              <a:spcBef>
                <a:spcPts val="0"/>
              </a:spcBef>
              <a:spcAft>
                <a:spcPts val="600"/>
              </a:spcAft>
              <a:buSzPts val="2400"/>
              <a:buChar char="○"/>
            </a:pPr>
            <a:r>
              <a:rPr lang="en-US" dirty="0">
                <a:latin typeface="Arial"/>
                <a:ea typeface="Arial"/>
                <a:cs typeface="Arial"/>
                <a:sym typeface="Arial"/>
              </a:rPr>
              <a:t>Examples: </a:t>
            </a:r>
            <a:r>
              <a:rPr lang="en-US" dirty="0" err="1">
                <a:solidFill>
                  <a:srgbClr val="188038"/>
                </a:solidFill>
                <a:latin typeface="Roboto Mono"/>
                <a:ea typeface="Roboto Mono"/>
                <a:cs typeface="Roboto Mono"/>
                <a:sym typeface="Roboto Mono"/>
              </a:rPr>
              <a:t>value.toTitlecase</a:t>
            </a:r>
            <a:r>
              <a:rPr lang="en-US" dirty="0">
                <a:solidFill>
                  <a:srgbClr val="188038"/>
                </a:solidFill>
                <a:latin typeface="Roboto Mono"/>
                <a:ea typeface="Roboto Mono"/>
                <a:cs typeface="Roboto Mono"/>
                <a:sym typeface="Roboto Mono"/>
              </a:rPr>
              <a:t>()</a:t>
            </a:r>
            <a:r>
              <a:rPr lang="en-US" dirty="0">
                <a:latin typeface="Arial"/>
                <a:ea typeface="Arial"/>
                <a:cs typeface="Arial"/>
                <a:sym typeface="Arial"/>
              </a:rPr>
              <a:t>               </a:t>
            </a:r>
            <a:r>
              <a:rPr lang="en-US" dirty="0" err="1">
                <a:solidFill>
                  <a:srgbClr val="188038"/>
                </a:solidFill>
                <a:latin typeface="Roboto Mono"/>
                <a:ea typeface="Roboto Mono"/>
                <a:cs typeface="Roboto Mono"/>
                <a:sym typeface="Roboto Mono"/>
              </a:rPr>
              <a:t>value.toDate</a:t>
            </a:r>
            <a:r>
              <a:rPr lang="en-US" dirty="0">
                <a:solidFill>
                  <a:srgbClr val="188038"/>
                </a:solidFill>
                <a:latin typeface="Roboto Mono"/>
                <a:ea typeface="Roboto Mono"/>
                <a:cs typeface="Roboto Mono"/>
                <a:sym typeface="Roboto Mono"/>
              </a:rPr>
              <a:t>("dd/MM/</a:t>
            </a:r>
            <a:r>
              <a:rPr lang="en-US" dirty="0" err="1">
                <a:solidFill>
                  <a:srgbClr val="188038"/>
                </a:solidFill>
                <a:latin typeface="Roboto Mono"/>
                <a:ea typeface="Roboto Mono"/>
                <a:cs typeface="Roboto Mono"/>
                <a:sym typeface="Roboto Mono"/>
              </a:rPr>
              <a:t>yyyy</a:t>
            </a:r>
            <a:r>
              <a:rPr lang="en-US" dirty="0">
                <a:solidFill>
                  <a:srgbClr val="188038"/>
                </a:solidFill>
                <a:latin typeface="Roboto Mono"/>
                <a:ea typeface="Roboto Mono"/>
                <a:cs typeface="Roboto Mono"/>
                <a:sym typeface="Roboto Mono"/>
              </a:rPr>
              <a:t>")</a:t>
            </a:r>
            <a:endParaRPr dirty="0">
              <a:solidFill>
                <a:srgbClr val="188038"/>
              </a:solidFill>
              <a:latin typeface="Roboto Mono"/>
              <a:ea typeface="Roboto Mono"/>
              <a:cs typeface="Roboto Mono"/>
              <a:sym typeface="Roboto Mono"/>
            </a:endParaRPr>
          </a:p>
          <a:p>
            <a:pPr marL="1371600" lvl="2" indent="-368300" algn="l" rtl="0">
              <a:lnSpc>
                <a:spcPct val="100000"/>
              </a:lnSpc>
              <a:spcBef>
                <a:spcPts val="0"/>
              </a:spcBef>
              <a:spcAft>
                <a:spcPts val="1200"/>
              </a:spcAft>
              <a:buSzPts val="2200"/>
              <a:buFont typeface="Arial"/>
              <a:buChar char="■"/>
            </a:pPr>
            <a:r>
              <a:rPr lang="en-US" sz="2000" dirty="0">
                <a:latin typeface="Arial"/>
                <a:ea typeface="Arial"/>
                <a:cs typeface="Arial"/>
                <a:sym typeface="Arial"/>
              </a:rPr>
              <a:t>Parenthesis intentionally empty</a:t>
            </a:r>
            <a:endParaRPr sz="2000" dirty="0">
              <a:latin typeface="Arial"/>
              <a:ea typeface="Arial"/>
              <a:cs typeface="Arial"/>
              <a:sym typeface="Arial"/>
            </a:endParaRPr>
          </a:p>
          <a:p>
            <a:pPr marL="565150" lvl="0" indent="-514350" algn="l" rtl="0">
              <a:lnSpc>
                <a:spcPct val="100000"/>
              </a:lnSpc>
              <a:spcBef>
                <a:spcPts val="0"/>
              </a:spcBef>
              <a:spcAft>
                <a:spcPts val="600"/>
              </a:spcAft>
              <a:buSzPts val="2800"/>
              <a:buFont typeface="+mj-lt"/>
              <a:buAutoNum type="arabicPeriod"/>
            </a:pPr>
            <a:r>
              <a:rPr lang="en-US" sz="2800" dirty="0">
                <a:latin typeface="Arial"/>
                <a:ea typeface="Arial"/>
                <a:cs typeface="Arial"/>
                <a:sym typeface="Arial"/>
              </a:rPr>
              <a:t>function(value, options)</a:t>
            </a:r>
            <a:endParaRPr sz="2800" dirty="0">
              <a:latin typeface="Arial"/>
              <a:ea typeface="Arial"/>
              <a:cs typeface="Arial"/>
              <a:sym typeface="Arial"/>
            </a:endParaRPr>
          </a:p>
          <a:p>
            <a:pPr marL="914400" lvl="1" indent="-381000" algn="l" rtl="0">
              <a:lnSpc>
                <a:spcPct val="100000"/>
              </a:lnSpc>
              <a:spcBef>
                <a:spcPts val="0"/>
              </a:spcBef>
              <a:spcAft>
                <a:spcPts val="600"/>
              </a:spcAft>
              <a:buSzPts val="2400"/>
              <a:buChar char="○"/>
            </a:pPr>
            <a:r>
              <a:rPr lang="en-US" dirty="0">
                <a:latin typeface="Arial"/>
                <a:ea typeface="Arial"/>
                <a:cs typeface="Arial"/>
                <a:sym typeface="Arial"/>
              </a:rPr>
              <a:t>Examples: </a:t>
            </a:r>
            <a:r>
              <a:rPr lang="en-US" dirty="0" err="1">
                <a:solidFill>
                  <a:srgbClr val="188038"/>
                </a:solidFill>
                <a:latin typeface="Roboto Mono"/>
                <a:ea typeface="Roboto Mono"/>
                <a:cs typeface="Roboto Mono"/>
                <a:sym typeface="Roboto Mono"/>
              </a:rPr>
              <a:t>toTitlecase</a:t>
            </a:r>
            <a:r>
              <a:rPr lang="en-US" dirty="0">
                <a:solidFill>
                  <a:srgbClr val="188038"/>
                </a:solidFill>
                <a:latin typeface="Roboto Mono"/>
                <a:ea typeface="Roboto Mono"/>
                <a:cs typeface="Roboto Mono"/>
                <a:sym typeface="Roboto Mono"/>
              </a:rPr>
              <a:t>(value, )      </a:t>
            </a:r>
            <a:r>
              <a:rPr lang="en-US" dirty="0" err="1">
                <a:solidFill>
                  <a:srgbClr val="188038"/>
                </a:solidFill>
                <a:latin typeface="Roboto Mono"/>
                <a:ea typeface="Roboto Mono"/>
                <a:cs typeface="Roboto Mono"/>
                <a:sym typeface="Roboto Mono"/>
              </a:rPr>
              <a:t>toDate</a:t>
            </a:r>
            <a:r>
              <a:rPr lang="en-US" dirty="0">
                <a:solidFill>
                  <a:srgbClr val="188038"/>
                </a:solidFill>
                <a:latin typeface="Roboto Mono"/>
                <a:ea typeface="Roboto Mono"/>
                <a:cs typeface="Roboto Mono"/>
                <a:sym typeface="Roboto Mono"/>
              </a:rPr>
              <a:t>(</a:t>
            </a:r>
            <a:r>
              <a:rPr lang="en-US" dirty="0" err="1">
                <a:solidFill>
                  <a:srgbClr val="188038"/>
                </a:solidFill>
                <a:latin typeface="Roboto Mono"/>
                <a:ea typeface="Roboto Mono"/>
                <a:cs typeface="Roboto Mono"/>
                <a:sym typeface="Roboto Mono"/>
              </a:rPr>
              <a:t>value,"dd</a:t>
            </a:r>
            <a:r>
              <a:rPr lang="en-US" dirty="0">
                <a:solidFill>
                  <a:srgbClr val="188038"/>
                </a:solidFill>
                <a:latin typeface="Roboto Mono"/>
                <a:ea typeface="Roboto Mono"/>
                <a:cs typeface="Roboto Mono"/>
                <a:sym typeface="Roboto Mono"/>
              </a:rPr>
              <a:t>/MM/</a:t>
            </a:r>
            <a:r>
              <a:rPr lang="en-US" dirty="0" err="1">
                <a:solidFill>
                  <a:srgbClr val="188038"/>
                </a:solidFill>
                <a:latin typeface="Roboto Mono"/>
                <a:ea typeface="Roboto Mono"/>
                <a:cs typeface="Roboto Mono"/>
                <a:sym typeface="Roboto Mono"/>
              </a:rPr>
              <a:t>yyyy</a:t>
            </a:r>
            <a:r>
              <a:rPr lang="en-US" dirty="0">
                <a:solidFill>
                  <a:srgbClr val="188038"/>
                </a:solidFill>
                <a:latin typeface="Roboto Mono"/>
                <a:ea typeface="Roboto Mono"/>
                <a:cs typeface="Roboto Mono"/>
                <a:sym typeface="Roboto Mono"/>
              </a:rPr>
              <a:t>")</a:t>
            </a:r>
            <a:endParaRPr dirty="0">
              <a:solidFill>
                <a:srgbClr val="188038"/>
              </a:solidFill>
              <a:latin typeface="Roboto Mono"/>
              <a:ea typeface="Roboto Mono"/>
              <a:cs typeface="Roboto Mono"/>
              <a:sym typeface="Roboto Mono"/>
            </a:endParaRPr>
          </a:p>
          <a:p>
            <a:pPr marL="1371600" lvl="2" indent="-355600" algn="l" rtl="0">
              <a:lnSpc>
                <a:spcPct val="100000"/>
              </a:lnSpc>
              <a:spcBef>
                <a:spcPts val="0"/>
              </a:spcBef>
              <a:spcAft>
                <a:spcPts val="600"/>
              </a:spcAft>
              <a:buSzPts val="2000"/>
              <a:buChar char="■"/>
            </a:pPr>
            <a:r>
              <a:rPr lang="en-US" sz="2000" dirty="0">
                <a:latin typeface="Arial"/>
                <a:ea typeface="Arial"/>
                <a:cs typeface="Arial"/>
                <a:sym typeface="Arial"/>
              </a:rPr>
              <a:t>Second argument in parenthesis specifies the date format</a:t>
            </a:r>
          </a:p>
          <a:p>
            <a:pPr marL="1016000" lvl="2" indent="0" algn="l" rtl="0">
              <a:lnSpc>
                <a:spcPct val="100000"/>
              </a:lnSpc>
              <a:spcBef>
                <a:spcPts val="0"/>
              </a:spcBef>
              <a:spcAft>
                <a:spcPts val="600"/>
              </a:spcAft>
              <a:buSzPts val="2000"/>
              <a:buNone/>
            </a:pPr>
            <a:endParaRPr dirty="0">
              <a:latin typeface="Arial"/>
              <a:ea typeface="Arial"/>
              <a:cs typeface="Arial"/>
              <a:sym typeface="Arial"/>
            </a:endParaRPr>
          </a:p>
          <a:p>
            <a:pPr marL="0" lvl="0" indent="0" algn="ctr" rtl="0">
              <a:lnSpc>
                <a:spcPct val="90000"/>
              </a:lnSpc>
              <a:spcBef>
                <a:spcPts val="1000"/>
              </a:spcBef>
              <a:spcAft>
                <a:spcPts val="0"/>
              </a:spcAft>
              <a:buSzPts val="2800"/>
              <a:buNone/>
            </a:pPr>
            <a:r>
              <a:rPr lang="en-US" u="sng" dirty="0">
                <a:solidFill>
                  <a:schemeClr val="hlink"/>
                </a:solidFill>
                <a:latin typeface="Arial"/>
                <a:ea typeface="Arial"/>
                <a:cs typeface="Arial"/>
                <a:sym typeface="Arial"/>
                <a:hlinkClick r:id="rId3"/>
              </a:rPr>
              <a:t>GREL functions | </a:t>
            </a:r>
            <a:r>
              <a:rPr lang="en-US" u="sng" dirty="0" err="1">
                <a:solidFill>
                  <a:schemeClr val="hlink"/>
                </a:solidFill>
                <a:latin typeface="Arial"/>
                <a:ea typeface="Arial"/>
                <a:cs typeface="Arial"/>
                <a:sym typeface="Arial"/>
                <a:hlinkClick r:id="rId3"/>
              </a:rPr>
              <a:t>OpenRefine</a:t>
            </a:r>
            <a:endParaRPr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dirty="0">
                <a:latin typeface="Arial"/>
                <a:ea typeface="Arial"/>
                <a:cs typeface="Arial"/>
                <a:sym typeface="Arial"/>
              </a:rPr>
              <a:t>Practice Question #3 Transform MESH Subject Headings in [brackets] to Title Case</a:t>
            </a:r>
            <a:endParaRPr sz="4000" dirty="0">
              <a:latin typeface="Arial"/>
              <a:ea typeface="Arial"/>
              <a:cs typeface="Arial"/>
              <a:sym typeface="Arial"/>
            </a:endParaRPr>
          </a:p>
        </p:txBody>
      </p:sp>
      <p:sp>
        <p:nvSpPr>
          <p:cNvPr id="180" name="Google Shape;180;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Write a transformation to transform MESH Subject Headings written in [brackets] to Title Case.</a:t>
            </a:r>
            <a:endParaRPr sz="2400" dirty="0">
              <a:latin typeface="Arial"/>
              <a:ea typeface="Arial"/>
              <a:cs typeface="Arial"/>
              <a:sym typeface="Arial"/>
            </a:endParaRPr>
          </a:p>
          <a:p>
            <a:pPr marL="45720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How many cells are transformed?</a:t>
            </a:r>
            <a:endParaRPr sz="2400" dirty="0">
              <a:latin typeface="Arial"/>
              <a:ea typeface="Arial"/>
              <a:cs typeface="Arial"/>
              <a:sym typeface="Arial"/>
            </a:endParaRPr>
          </a:p>
          <a:p>
            <a:pPr marL="0" lvl="0" indent="0" algn="l" rtl="0">
              <a:lnSpc>
                <a:spcPct val="115000"/>
              </a:lnSpc>
              <a:spcBef>
                <a:spcPts val="1200"/>
              </a:spcBef>
              <a:spcAft>
                <a:spcPts val="0"/>
              </a:spcAft>
              <a:buNone/>
            </a:pPr>
            <a:endParaRPr sz="2400" dirty="0">
              <a:latin typeface="Arial"/>
              <a:ea typeface="Arial"/>
              <a:cs typeface="Arial"/>
              <a:sym typeface="Arial"/>
            </a:endParaRPr>
          </a:p>
          <a:p>
            <a:pPr marL="0" lvl="0" indent="0" algn="l" rtl="0">
              <a:lnSpc>
                <a:spcPct val="115000"/>
              </a:lnSpc>
              <a:spcBef>
                <a:spcPts val="1200"/>
              </a:spcBef>
              <a:spcAft>
                <a:spcPts val="0"/>
              </a:spcAft>
              <a:buNone/>
            </a:pPr>
            <a:r>
              <a:rPr lang="en-US" sz="2400" b="1" dirty="0">
                <a:latin typeface="Arial"/>
                <a:ea typeface="Arial"/>
                <a:cs typeface="Arial"/>
                <a:sym typeface="Arial"/>
              </a:rPr>
              <a:t>Hint</a:t>
            </a:r>
            <a:r>
              <a:rPr lang="en-US" sz="2400" dirty="0">
                <a:latin typeface="Arial"/>
                <a:ea typeface="Arial"/>
                <a:cs typeface="Arial"/>
                <a:sym typeface="Arial"/>
              </a:rPr>
              <a:t>: Remember you can specify a delimiter argument</a:t>
            </a:r>
            <a:endParaRPr sz="2400" dirty="0">
              <a:latin typeface="Arial"/>
              <a:ea typeface="Arial"/>
              <a:cs typeface="Arial"/>
              <a:sym typeface="Arial"/>
            </a:endParaRPr>
          </a:p>
          <a:p>
            <a:pPr marL="0" lvl="0" indent="0" algn="ctr" rtl="0">
              <a:lnSpc>
                <a:spcPct val="115000"/>
              </a:lnSpc>
              <a:spcBef>
                <a:spcPts val="1200"/>
              </a:spcBef>
              <a:spcAft>
                <a:spcPts val="0"/>
              </a:spcAft>
              <a:buNone/>
            </a:pPr>
            <a:r>
              <a:rPr lang="en-US" sz="2000" dirty="0" err="1">
                <a:solidFill>
                  <a:srgbClr val="188038"/>
                </a:solidFill>
                <a:latin typeface="Roboto Mono"/>
                <a:ea typeface="Roboto Mono"/>
                <a:cs typeface="Roboto Mono"/>
                <a:sym typeface="Roboto Mono"/>
              </a:rPr>
              <a:t>toTitlecase</a:t>
            </a:r>
            <a:r>
              <a:rPr lang="en-US" sz="2000" dirty="0">
                <a:solidFill>
                  <a:srgbClr val="188038"/>
                </a:solidFill>
                <a:latin typeface="Roboto Mono"/>
                <a:ea typeface="Roboto Mono"/>
                <a:cs typeface="Roboto Mono"/>
                <a:sym typeface="Roboto Mono"/>
              </a:rPr>
              <a:t>(string s, string delimiters (optional))</a:t>
            </a:r>
            <a:endParaRPr sz="2600"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84"/>
        <p:cNvGrpSpPr/>
        <p:nvPr/>
      </p:nvGrpSpPr>
      <p:grpSpPr>
        <a:xfrm>
          <a:off x="0" y="0"/>
          <a:ext cx="0" cy="0"/>
          <a:chOff x="0" y="0"/>
          <a:chExt cx="0" cy="0"/>
        </a:xfrm>
      </p:grpSpPr>
      <p:sp>
        <p:nvSpPr>
          <p:cNvPr id="185" name="Google Shape;185;g37e8ca8e709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a:latin typeface="Arial"/>
                <a:ea typeface="Arial"/>
                <a:cs typeface="Arial"/>
                <a:sym typeface="Arial"/>
              </a:rPr>
              <a:t>Practice Question #</a:t>
            </a:r>
            <a:r>
              <a:rPr lang="en-US">
                <a:latin typeface="Arial"/>
                <a:ea typeface="Arial"/>
                <a:cs typeface="Arial"/>
                <a:sym typeface="Arial"/>
              </a:rPr>
              <a:t>3</a:t>
            </a:r>
            <a:r>
              <a:rPr lang="en-US" sz="4400">
                <a:latin typeface="Arial"/>
                <a:ea typeface="Arial"/>
                <a:cs typeface="Arial"/>
                <a:sym typeface="Arial"/>
              </a:rPr>
              <a:t> Solution Steps</a:t>
            </a:r>
            <a:endParaRPr/>
          </a:p>
        </p:txBody>
      </p:sp>
      <p:sp>
        <p:nvSpPr>
          <p:cNvPr id="186" name="Google Shape;186;g37e8ca8e709_0_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On the MESH Subject Headings column use the dropdown menu to select </a:t>
            </a:r>
            <a:r>
              <a:rPr lang="en-US" sz="2400" dirty="0">
                <a:solidFill>
                  <a:srgbClr val="188038"/>
                </a:solidFill>
                <a:latin typeface="Roboto Mono"/>
                <a:ea typeface="Roboto Mono"/>
                <a:cs typeface="Roboto Mono"/>
                <a:sym typeface="Roboto Mono"/>
              </a:rPr>
              <a:t>Edit cells </a:t>
            </a:r>
            <a:r>
              <a:rPr lang="en-US" sz="2400" dirty="0">
                <a:solidFill>
                  <a:srgbClr val="188038"/>
                </a:solidFill>
                <a:latin typeface="Roboto Mono"/>
                <a:ea typeface="Roboto Mono"/>
                <a:cs typeface="Roboto Mono"/>
                <a:sym typeface="Wingdings" panose="05000000000000000000" pitchFamily="2" charset="2"/>
              </a:rPr>
              <a:t></a:t>
            </a:r>
            <a:r>
              <a:rPr lang="en-US" sz="2400" dirty="0">
                <a:solidFill>
                  <a:srgbClr val="188038"/>
                </a:solidFill>
                <a:latin typeface="Roboto Mono"/>
                <a:ea typeface="Roboto Mono"/>
                <a:cs typeface="Roboto Mono"/>
                <a:sym typeface="Roboto Mono"/>
              </a:rPr>
              <a:t> Transform…</a:t>
            </a:r>
            <a:endParaRPr sz="2400" dirty="0">
              <a:latin typeface="Arial"/>
              <a:ea typeface="Arial"/>
              <a:cs typeface="Arial"/>
              <a:sym typeface="Arial"/>
            </a:endParaRPr>
          </a:p>
          <a:p>
            <a:pPr marL="457200" marR="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Type in the Expression box: </a:t>
            </a:r>
            <a:r>
              <a:rPr lang="en-US" sz="2400" dirty="0" err="1">
                <a:solidFill>
                  <a:srgbClr val="188038"/>
                </a:solidFill>
                <a:latin typeface="Roboto Mono"/>
                <a:ea typeface="Roboto Mono"/>
                <a:cs typeface="Roboto Mono"/>
                <a:sym typeface="Roboto Mono"/>
              </a:rPr>
              <a:t>toTitlecase</a:t>
            </a:r>
            <a:r>
              <a:rPr lang="en-US" sz="2400" dirty="0">
                <a:solidFill>
                  <a:srgbClr val="188038"/>
                </a:solidFill>
                <a:latin typeface="Roboto Mono"/>
                <a:ea typeface="Roboto Mono"/>
                <a:cs typeface="Roboto Mono"/>
                <a:sym typeface="Roboto Mono"/>
              </a:rPr>
              <a:t>(value, ", *[")</a:t>
            </a:r>
            <a:endParaRPr sz="2400" dirty="0">
              <a:latin typeface="Arial"/>
              <a:ea typeface="Arial"/>
              <a:cs typeface="Arial"/>
              <a:sym typeface="Arial"/>
            </a:endParaRPr>
          </a:p>
          <a:p>
            <a:pPr marL="457200" marR="0" lvl="0" indent="-381000" algn="l" rtl="0">
              <a:lnSpc>
                <a:spcPct val="100000"/>
              </a:lnSpc>
              <a:spcBef>
                <a:spcPts val="0"/>
              </a:spcBef>
              <a:spcAft>
                <a:spcPts val="600"/>
              </a:spcAft>
              <a:buSzPts val="2400"/>
              <a:buFont typeface="Arial" panose="020B0604020202020204" pitchFamily="34" charset="0"/>
              <a:buChar char="•"/>
            </a:pPr>
            <a:r>
              <a:rPr lang="en-US" sz="2400" dirty="0">
                <a:latin typeface="Arial"/>
                <a:ea typeface="Arial"/>
                <a:cs typeface="Arial"/>
                <a:sym typeface="Arial"/>
              </a:rPr>
              <a:t>Click </a:t>
            </a:r>
            <a:r>
              <a:rPr lang="en-US" sz="2400" b="1" dirty="0">
                <a:latin typeface="Arial"/>
                <a:ea typeface="Arial"/>
                <a:cs typeface="Arial"/>
                <a:sym typeface="Arial"/>
              </a:rPr>
              <a:t>OK </a:t>
            </a:r>
            <a:endParaRPr sz="2400" b="1" dirty="0">
              <a:latin typeface="Arial"/>
              <a:ea typeface="Arial"/>
              <a:cs typeface="Arial"/>
              <a:sym typeface="Arial"/>
            </a:endParaRPr>
          </a:p>
          <a:p>
            <a:pPr marL="0" marR="0" lvl="0" indent="0" algn="l" rtl="0">
              <a:lnSpc>
                <a:spcPct val="115000"/>
              </a:lnSpc>
              <a:spcBef>
                <a:spcPts val="1200"/>
              </a:spcBef>
              <a:spcAft>
                <a:spcPts val="0"/>
              </a:spcAft>
              <a:buNone/>
            </a:pPr>
            <a:r>
              <a:rPr lang="en-US" sz="2400" dirty="0">
                <a:latin typeface="Arial"/>
                <a:ea typeface="Arial"/>
                <a:cs typeface="Arial"/>
                <a:sym typeface="Arial"/>
              </a:rPr>
              <a:t>How many cells were transformed?</a:t>
            </a:r>
            <a:r>
              <a:rPr lang="en-US" sz="2400" dirty="0">
                <a:solidFill>
                  <a:srgbClr val="188038"/>
                </a:solidFill>
                <a:latin typeface="Roboto Mono"/>
                <a:ea typeface="Roboto Mono"/>
                <a:cs typeface="Roboto Mono"/>
                <a:sym typeface="Roboto Mono"/>
              </a:rPr>
              <a:t> </a:t>
            </a:r>
            <a:r>
              <a:rPr lang="en-US" sz="2400" b="1" dirty="0">
                <a:latin typeface="Arial"/>
                <a:ea typeface="Arial"/>
                <a:cs typeface="Arial"/>
                <a:sym typeface="Arial"/>
              </a:rPr>
              <a:t>2,897 cells</a:t>
            </a:r>
            <a:endParaRPr sz="2400" b="1"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Data Types</a:t>
            </a:r>
            <a:endParaRPr sz="4000">
              <a:latin typeface="Arial"/>
              <a:ea typeface="Arial"/>
              <a:cs typeface="Arial"/>
              <a:sym typeface="Arial"/>
            </a:endParaRPr>
          </a:p>
        </p:txBody>
      </p:sp>
      <p:sp>
        <p:nvSpPr>
          <p:cNvPr id="193" name="Google Shape;193;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lvl="0" algn="l" rtl="0">
              <a:lnSpc>
                <a:spcPct val="115000"/>
              </a:lnSpc>
              <a:spcBef>
                <a:spcPts val="1200"/>
              </a:spcBef>
              <a:spcAft>
                <a:spcPts val="0"/>
              </a:spcAft>
              <a:buSzPts val="2800"/>
              <a:buFont typeface="Arial" panose="020B0604020202020204" pitchFamily="34" charset="0"/>
              <a:buChar char="•"/>
            </a:pPr>
            <a:r>
              <a:rPr lang="en-US" sz="2800" dirty="0">
                <a:latin typeface="Arial"/>
                <a:ea typeface="Arial"/>
                <a:cs typeface="Arial"/>
                <a:sym typeface="Arial"/>
              </a:rPr>
              <a:t>String</a:t>
            </a:r>
            <a:endParaRPr sz="2800" dirty="0">
              <a:latin typeface="Arial"/>
              <a:ea typeface="Arial"/>
              <a:cs typeface="Arial"/>
              <a:sym typeface="Arial"/>
            </a:endParaRPr>
          </a:p>
          <a:p>
            <a:pPr lvl="0" algn="l" rtl="0">
              <a:lnSpc>
                <a:spcPct val="115000"/>
              </a:lnSpc>
              <a:spcBef>
                <a:spcPts val="0"/>
              </a:spcBef>
              <a:spcAft>
                <a:spcPts val="0"/>
              </a:spcAft>
              <a:buSzPts val="2800"/>
              <a:buFont typeface="Arial" panose="020B0604020202020204" pitchFamily="34" charset="0"/>
              <a:buChar char="•"/>
            </a:pPr>
            <a:r>
              <a:rPr lang="en-US" sz="2800" dirty="0">
                <a:latin typeface="Arial"/>
                <a:ea typeface="Arial"/>
                <a:cs typeface="Arial"/>
                <a:sym typeface="Arial"/>
              </a:rPr>
              <a:t>Boolean</a:t>
            </a:r>
            <a:endParaRPr sz="2800" dirty="0">
              <a:latin typeface="Arial"/>
              <a:ea typeface="Arial"/>
              <a:cs typeface="Arial"/>
              <a:sym typeface="Arial"/>
            </a:endParaRPr>
          </a:p>
          <a:p>
            <a:pPr lvl="0" algn="l" rtl="0">
              <a:lnSpc>
                <a:spcPct val="115000"/>
              </a:lnSpc>
              <a:spcBef>
                <a:spcPts val="0"/>
              </a:spcBef>
              <a:spcAft>
                <a:spcPts val="0"/>
              </a:spcAft>
              <a:buSzPts val="2800"/>
              <a:buFont typeface="Arial" panose="020B0604020202020204" pitchFamily="34" charset="0"/>
              <a:buChar char="•"/>
            </a:pPr>
            <a:r>
              <a:rPr lang="en-US" sz="2800" dirty="0">
                <a:latin typeface="Arial"/>
                <a:ea typeface="Arial"/>
                <a:cs typeface="Arial"/>
                <a:sym typeface="Arial"/>
              </a:rPr>
              <a:t>Number</a:t>
            </a:r>
            <a:endParaRPr sz="2800" dirty="0">
              <a:latin typeface="Arial"/>
              <a:ea typeface="Arial"/>
              <a:cs typeface="Arial"/>
              <a:sym typeface="Arial"/>
            </a:endParaRPr>
          </a:p>
          <a:p>
            <a:pPr lvl="0" algn="l" rtl="0">
              <a:lnSpc>
                <a:spcPct val="115000"/>
              </a:lnSpc>
              <a:spcBef>
                <a:spcPts val="0"/>
              </a:spcBef>
              <a:spcAft>
                <a:spcPts val="0"/>
              </a:spcAft>
              <a:buSzPts val="2800"/>
              <a:buFont typeface="Arial" panose="020B0604020202020204" pitchFamily="34" charset="0"/>
              <a:buChar char="•"/>
            </a:pPr>
            <a:r>
              <a:rPr lang="en-US" sz="2800" dirty="0">
                <a:latin typeface="Arial"/>
                <a:ea typeface="Arial"/>
                <a:cs typeface="Arial"/>
                <a:sym typeface="Arial"/>
              </a:rPr>
              <a:t>Date</a:t>
            </a:r>
            <a:endParaRPr sz="2800" dirty="0">
              <a:latin typeface="Arial"/>
              <a:ea typeface="Arial"/>
              <a:cs typeface="Arial"/>
              <a:sym typeface="Arial"/>
            </a:endParaRPr>
          </a:p>
          <a:p>
            <a:pPr lvl="0" algn="l" rtl="0">
              <a:lnSpc>
                <a:spcPct val="115000"/>
              </a:lnSpc>
              <a:spcBef>
                <a:spcPts val="0"/>
              </a:spcBef>
              <a:spcAft>
                <a:spcPts val="0"/>
              </a:spcAft>
              <a:buSzPts val="2800"/>
              <a:buFont typeface="Arial" panose="020B0604020202020204" pitchFamily="34" charset="0"/>
              <a:buChar char="•"/>
            </a:pPr>
            <a:r>
              <a:rPr lang="en-US" sz="2800" dirty="0">
                <a:latin typeface="Arial"/>
                <a:ea typeface="Arial"/>
                <a:cs typeface="Arial"/>
                <a:sym typeface="Arial"/>
              </a:rPr>
              <a:t>Array</a:t>
            </a:r>
            <a:endParaRPr sz="28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Data Type: Booleans</a:t>
            </a:r>
            <a:endParaRPr sz="4000">
              <a:latin typeface="Arial"/>
              <a:ea typeface="Arial"/>
              <a:cs typeface="Arial"/>
              <a:sym typeface="Arial"/>
            </a:endParaRPr>
          </a:p>
        </p:txBody>
      </p:sp>
      <p:sp>
        <p:nvSpPr>
          <p:cNvPr id="200" name="Google Shape;200;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0"/>
              </a:spcBef>
              <a:spcAft>
                <a:spcPts val="0"/>
              </a:spcAft>
              <a:buSzPts val="2800"/>
              <a:buFont typeface="Arial" panose="020B0604020202020204" pitchFamily="34" charset="0"/>
              <a:buChar char="•"/>
            </a:pPr>
            <a:r>
              <a:rPr lang="en-US" sz="2800" dirty="0" err="1">
                <a:solidFill>
                  <a:srgbClr val="188038"/>
                </a:solidFill>
                <a:latin typeface="Roboto Mono"/>
                <a:ea typeface="Roboto Mono"/>
                <a:cs typeface="Roboto Mono"/>
                <a:sym typeface="Roboto Mono"/>
              </a:rPr>
              <a:t>value.contains</a:t>
            </a:r>
            <a:r>
              <a:rPr lang="en-US" sz="2800" dirty="0">
                <a:solidFill>
                  <a:srgbClr val="188038"/>
                </a:solidFill>
                <a:latin typeface="Roboto Mono"/>
                <a:ea typeface="Roboto Mono"/>
                <a:cs typeface="Roboto Mono"/>
                <a:sym typeface="Roboto Mono"/>
              </a:rPr>
              <a:t>("test")</a:t>
            </a:r>
            <a:endParaRPr sz="2800" dirty="0">
              <a:solidFill>
                <a:srgbClr val="188038"/>
              </a:solidFill>
              <a:latin typeface="Roboto Mono"/>
              <a:ea typeface="Roboto Mono"/>
              <a:cs typeface="Roboto Mono"/>
              <a:sym typeface="Roboto Mono"/>
            </a:endParaRPr>
          </a:p>
          <a:p>
            <a:pPr lvl="1" algn="l" rtl="0">
              <a:lnSpc>
                <a:spcPct val="100000"/>
              </a:lnSpc>
              <a:spcBef>
                <a:spcPts val="0"/>
              </a:spcBef>
              <a:spcAft>
                <a:spcPts val="0"/>
              </a:spcAft>
              <a:buSzPts val="2400"/>
              <a:buFont typeface="Courier New" panose="02070309020205020404" pitchFamily="49" charset="0"/>
              <a:buChar char="o"/>
            </a:pPr>
            <a:r>
              <a:rPr lang="en-US" sz="2800" dirty="0">
                <a:latin typeface="Arial"/>
                <a:ea typeface="Arial"/>
                <a:cs typeface="Arial"/>
                <a:sym typeface="Arial"/>
              </a:rPr>
              <a:t>Generates Boolean value of TRUE or FALSE depending on if “test” appears in cell</a:t>
            </a:r>
            <a:endParaRPr sz="2800" dirty="0">
              <a:latin typeface="Arial"/>
              <a:ea typeface="Arial"/>
              <a:cs typeface="Arial"/>
              <a:sym typeface="Arial"/>
            </a:endParaRPr>
          </a:p>
          <a:p>
            <a:pPr lvl="0" indent="-457200" algn="l" rtl="0">
              <a:lnSpc>
                <a:spcPct val="100000"/>
              </a:lnSpc>
              <a:spcBef>
                <a:spcPts val="600"/>
              </a:spcBef>
              <a:spcAft>
                <a:spcPts val="0"/>
              </a:spcAft>
              <a:buFont typeface="Arial" panose="020B0604020202020204" pitchFamily="34" charset="0"/>
              <a:buChar char="•"/>
            </a:pPr>
            <a:endParaRPr sz="2800" dirty="0">
              <a:latin typeface="Arial"/>
              <a:ea typeface="Arial"/>
              <a:cs typeface="Arial"/>
              <a:sym typeface="Arial"/>
            </a:endParaRPr>
          </a:p>
          <a:p>
            <a:pPr lvl="0" algn="l" rtl="0">
              <a:lnSpc>
                <a:spcPct val="100000"/>
              </a:lnSpc>
              <a:spcBef>
                <a:spcPts val="600"/>
              </a:spcBef>
              <a:spcAft>
                <a:spcPts val="0"/>
              </a:spcAft>
              <a:buSzPts val="2800"/>
              <a:buFont typeface="Arial" panose="020B0604020202020204" pitchFamily="34" charset="0"/>
              <a:buChar char="•"/>
            </a:pPr>
            <a:r>
              <a:rPr lang="en-US" sz="2800" dirty="0">
                <a:solidFill>
                  <a:srgbClr val="188038"/>
                </a:solidFill>
                <a:latin typeface="Roboto Mono"/>
                <a:ea typeface="Roboto Mono"/>
                <a:cs typeface="Roboto Mono"/>
                <a:sym typeface="Roboto Mono"/>
              </a:rPr>
              <a:t>if(</a:t>
            </a:r>
            <a:r>
              <a:rPr lang="en-US" sz="2800" dirty="0" err="1">
                <a:solidFill>
                  <a:srgbClr val="188038"/>
                </a:solidFill>
                <a:latin typeface="Roboto Mono"/>
                <a:ea typeface="Roboto Mono"/>
                <a:cs typeface="Roboto Mono"/>
                <a:sym typeface="Roboto Mono"/>
              </a:rPr>
              <a:t>value.contains</a:t>
            </a:r>
            <a:r>
              <a:rPr lang="en-US" sz="2800" dirty="0">
                <a:solidFill>
                  <a:srgbClr val="188038"/>
                </a:solidFill>
                <a:latin typeface="Roboto Mono"/>
                <a:ea typeface="Roboto Mono"/>
                <a:cs typeface="Roboto Mono"/>
                <a:sym typeface="Roboto Mono"/>
              </a:rPr>
              <a:t>("test"), “test”, value)</a:t>
            </a:r>
            <a:endParaRPr sz="2800" dirty="0">
              <a:latin typeface="Arial"/>
              <a:ea typeface="Arial"/>
              <a:cs typeface="Arial"/>
              <a:sym typeface="Arial"/>
            </a:endParaRPr>
          </a:p>
          <a:p>
            <a:pPr lvl="1" algn="l" rtl="0">
              <a:lnSpc>
                <a:spcPct val="100000"/>
              </a:lnSpc>
              <a:spcBef>
                <a:spcPts val="0"/>
              </a:spcBef>
              <a:spcAft>
                <a:spcPts val="0"/>
              </a:spcAft>
              <a:buSzPts val="2400"/>
              <a:buFont typeface="Courier New" panose="02070309020205020404" pitchFamily="49" charset="0"/>
              <a:buChar char="o"/>
            </a:pPr>
            <a:r>
              <a:rPr lang="en-US" sz="2800" dirty="0">
                <a:latin typeface="Arial"/>
                <a:ea typeface="Arial"/>
                <a:cs typeface="Arial"/>
                <a:sym typeface="Arial"/>
              </a:rPr>
              <a:t>If “test” character(s) or word is present or TRUE, print “test”</a:t>
            </a:r>
          </a:p>
          <a:p>
            <a:pPr lvl="1" algn="l" rtl="0">
              <a:lnSpc>
                <a:spcPct val="100000"/>
              </a:lnSpc>
              <a:spcBef>
                <a:spcPts val="0"/>
              </a:spcBef>
              <a:spcAft>
                <a:spcPts val="0"/>
              </a:spcAft>
              <a:buSzPts val="2400"/>
              <a:buFont typeface="Courier New" panose="02070309020205020404" pitchFamily="49" charset="0"/>
              <a:buChar char="o"/>
            </a:pPr>
            <a:r>
              <a:rPr lang="en-US" sz="2800" dirty="0">
                <a:latin typeface="Arial"/>
                <a:ea typeface="Arial"/>
                <a:cs typeface="Arial"/>
                <a:sym typeface="Arial"/>
              </a:rPr>
              <a:t>If “test” character(s) or word is NOT present or FALSE, print the original value</a:t>
            </a:r>
            <a:endParaRPr sz="28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838200" y="365125"/>
            <a:ext cx="10515600" cy="146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latin typeface="Arial"/>
                <a:ea typeface="Arial"/>
                <a:cs typeface="Arial"/>
                <a:sym typeface="Arial"/>
              </a:rPr>
              <a:t>Practice Question #4 Use Boolean to add a new column</a:t>
            </a:r>
            <a:endParaRPr sz="4800" dirty="0"/>
          </a:p>
        </p:txBody>
      </p:sp>
      <p:sp>
        <p:nvSpPr>
          <p:cNvPr id="207" name="Google Shape;207;p27"/>
          <p:cNvSpPr txBox="1">
            <a:spLocks noGrp="1"/>
          </p:cNvSpPr>
          <p:nvPr>
            <p:ph type="body" idx="1"/>
          </p:nvPr>
        </p:nvSpPr>
        <p:spPr>
          <a:xfrm>
            <a:off x="838200" y="2111603"/>
            <a:ext cx="10515600" cy="4065221"/>
          </a:xfrm>
          <a:prstGeom prst="rect">
            <a:avLst/>
          </a:prstGeom>
          <a:noFill/>
          <a:ln>
            <a:noFill/>
          </a:ln>
        </p:spPr>
        <p:txBody>
          <a:bodyPr spcFirstLastPara="1" wrap="square" lIns="91425" tIns="45700" rIns="91425" bIns="45700" anchor="t" anchorCtr="0">
            <a:noAutofit/>
          </a:bodyPr>
          <a:lstStyle/>
          <a:p>
            <a:pPr marL="469900" indent="-457200">
              <a:lnSpc>
                <a:spcPct val="100000"/>
              </a:lnSpc>
              <a:spcBef>
                <a:spcPts val="0"/>
              </a:spcBef>
              <a:spcAft>
                <a:spcPts val="600"/>
              </a:spcAft>
              <a:buSzPct val="100000"/>
            </a:pPr>
            <a:r>
              <a:rPr lang="en-US" sz="2800" dirty="0">
                <a:latin typeface="Arial"/>
                <a:ea typeface="Arial"/>
                <a:cs typeface="Arial"/>
                <a:sym typeface="Arial"/>
              </a:rPr>
              <a:t>Use a Boolean to find how many rows include the </a:t>
            </a:r>
            <a:r>
              <a:rPr lang="en-US" sz="2800" dirty="0" err="1">
                <a:latin typeface="Arial"/>
                <a:ea typeface="Arial"/>
                <a:cs typeface="Arial"/>
                <a:sym typeface="Arial"/>
              </a:rPr>
              <a:t>MeSH</a:t>
            </a:r>
            <a:r>
              <a:rPr lang="en-US" sz="2800" dirty="0">
                <a:latin typeface="Arial"/>
                <a:ea typeface="Arial"/>
                <a:cs typeface="Arial"/>
                <a:sym typeface="Arial"/>
              </a:rPr>
              <a:t> Subject Heading ‘Pediatric’. </a:t>
            </a:r>
            <a:endParaRPr sz="2800" dirty="0">
              <a:latin typeface="Arial"/>
              <a:ea typeface="Arial"/>
              <a:cs typeface="Arial"/>
              <a:sym typeface="Arial"/>
            </a:endParaRPr>
          </a:p>
          <a:p>
            <a:pPr marL="457200" lvl="0" indent="-444500" algn="l" rtl="0">
              <a:lnSpc>
                <a:spcPct val="100000"/>
              </a:lnSpc>
              <a:spcBef>
                <a:spcPts val="0"/>
              </a:spcBef>
              <a:spcAft>
                <a:spcPts val="600"/>
              </a:spcAft>
              <a:buSzPct val="100000"/>
              <a:buChar char="•"/>
            </a:pPr>
            <a:r>
              <a:rPr lang="en-US" sz="2800" dirty="0">
                <a:latin typeface="Arial"/>
                <a:ea typeface="Arial"/>
                <a:cs typeface="Arial"/>
                <a:sym typeface="Arial"/>
              </a:rPr>
              <a:t>How many articles contain </a:t>
            </a:r>
            <a:r>
              <a:rPr lang="en-US" sz="2800" b="1" dirty="0">
                <a:latin typeface="Arial"/>
                <a:ea typeface="Arial"/>
                <a:cs typeface="Arial"/>
                <a:sym typeface="Arial"/>
              </a:rPr>
              <a:t>Pediatric</a:t>
            </a:r>
            <a:r>
              <a:rPr lang="en-US" sz="2800" dirty="0">
                <a:latin typeface="Arial"/>
                <a:ea typeface="Arial"/>
                <a:cs typeface="Arial"/>
                <a:sym typeface="Arial"/>
              </a:rPr>
              <a:t>? </a:t>
            </a:r>
            <a:endParaRPr sz="28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11337"/>
            <a:ext cx="10515600" cy="10441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Series Overview</a:t>
            </a:r>
            <a:endParaRPr>
              <a:solidFill>
                <a:schemeClr val="dk1"/>
              </a:solidFill>
              <a:latin typeface="Arial"/>
              <a:ea typeface="Arial"/>
              <a:cs typeface="Arial"/>
              <a:sym typeface="Arial"/>
            </a:endParaRPr>
          </a:p>
        </p:txBody>
      </p:sp>
      <p:sp>
        <p:nvSpPr>
          <p:cNvPr id="92" name="Google Shape;9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3200" dirty="0">
                <a:latin typeface="Arial"/>
                <a:ea typeface="Arial"/>
                <a:cs typeface="Arial"/>
                <a:sym typeface="Arial"/>
              </a:rPr>
              <a:t>Session 1: Introduction to </a:t>
            </a:r>
            <a:r>
              <a:rPr lang="en-US" sz="3200" dirty="0" err="1">
                <a:latin typeface="Arial"/>
                <a:ea typeface="Arial"/>
                <a:cs typeface="Arial"/>
                <a:sym typeface="Arial"/>
              </a:rPr>
              <a:t>OpenRefine</a:t>
            </a:r>
            <a:endParaRPr sz="3200" dirty="0">
              <a:latin typeface="Arial"/>
              <a:ea typeface="Arial"/>
              <a:cs typeface="Arial"/>
              <a:sym typeface="Arial"/>
            </a:endParaRPr>
          </a:p>
          <a:p>
            <a:pPr marL="0" lvl="0" indent="0" algn="l" rtl="0">
              <a:lnSpc>
                <a:spcPct val="100000"/>
              </a:lnSpc>
              <a:spcBef>
                <a:spcPts val="0"/>
              </a:spcBef>
              <a:spcAft>
                <a:spcPts val="0"/>
              </a:spcAft>
              <a:buSzPts val="2800"/>
              <a:buNone/>
            </a:pPr>
            <a:endParaRPr sz="3200" dirty="0">
              <a:latin typeface="Arial"/>
              <a:ea typeface="Arial"/>
              <a:cs typeface="Arial"/>
              <a:sym typeface="Arial"/>
            </a:endParaRPr>
          </a:p>
          <a:p>
            <a:pPr marL="0" lvl="0" indent="0" algn="l" rtl="0">
              <a:lnSpc>
                <a:spcPct val="100000"/>
              </a:lnSpc>
              <a:spcBef>
                <a:spcPts val="0"/>
              </a:spcBef>
              <a:spcAft>
                <a:spcPts val="0"/>
              </a:spcAft>
              <a:buSzPts val="2800"/>
              <a:buNone/>
            </a:pPr>
            <a:r>
              <a:rPr lang="en-US" sz="3200" dirty="0">
                <a:latin typeface="Arial"/>
                <a:ea typeface="Arial"/>
                <a:cs typeface="Arial"/>
                <a:sym typeface="Arial"/>
              </a:rPr>
              <a:t>Session 2: Transformations</a:t>
            </a:r>
            <a:endParaRPr sz="3200" dirty="0">
              <a:latin typeface="Arial"/>
              <a:ea typeface="Arial"/>
              <a:cs typeface="Arial"/>
              <a:sym typeface="Arial"/>
            </a:endParaRPr>
          </a:p>
        </p:txBody>
      </p:sp>
      <p:pic>
        <p:nvPicPr>
          <p:cNvPr id="93" name="Google Shape;93;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46600" y="4535529"/>
            <a:ext cx="6807199" cy="140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37f94029c59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dirty="0">
                <a:latin typeface="Arial"/>
                <a:ea typeface="Arial"/>
                <a:cs typeface="Arial"/>
                <a:sym typeface="Arial"/>
              </a:rPr>
              <a:t>Practice Question #</a:t>
            </a:r>
            <a:r>
              <a:rPr lang="en-US" dirty="0">
                <a:latin typeface="Arial"/>
                <a:ea typeface="Arial"/>
                <a:cs typeface="Arial"/>
                <a:sym typeface="Arial"/>
              </a:rPr>
              <a:t>4</a:t>
            </a:r>
            <a:r>
              <a:rPr lang="en-US" sz="4400" dirty="0">
                <a:latin typeface="Arial"/>
                <a:ea typeface="Arial"/>
                <a:cs typeface="Arial"/>
                <a:sym typeface="Arial"/>
              </a:rPr>
              <a:t> Solution Steps</a:t>
            </a:r>
            <a:endParaRPr dirty="0"/>
          </a:p>
        </p:txBody>
      </p:sp>
      <p:sp>
        <p:nvSpPr>
          <p:cNvPr id="213" name="Google Shape;213;g37f94029c59_0_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SzPts val="2400"/>
              <a:buFont typeface="Arial" panose="020B0604020202020204" pitchFamily="34" charset="0"/>
              <a:buChar char="•"/>
            </a:pPr>
            <a:r>
              <a:rPr lang="en-US" sz="2400" dirty="0">
                <a:latin typeface="Arial"/>
                <a:ea typeface="Arial"/>
                <a:cs typeface="Arial"/>
                <a:sym typeface="Arial"/>
              </a:rPr>
              <a:t>On the </a:t>
            </a:r>
            <a:r>
              <a:rPr lang="en-US" sz="2400" b="1" dirty="0" err="1">
                <a:latin typeface="Arial"/>
                <a:ea typeface="Arial"/>
                <a:cs typeface="Arial"/>
                <a:sym typeface="Arial"/>
              </a:rPr>
              <a:t>MeSH</a:t>
            </a:r>
            <a:r>
              <a:rPr lang="en-US" sz="2400" b="1" dirty="0">
                <a:latin typeface="Arial"/>
                <a:ea typeface="Arial"/>
                <a:cs typeface="Arial"/>
                <a:sym typeface="Arial"/>
              </a:rPr>
              <a:t> Subject Headings </a:t>
            </a:r>
            <a:r>
              <a:rPr lang="en-US" sz="2400" dirty="0">
                <a:latin typeface="Arial"/>
                <a:ea typeface="Arial"/>
                <a:cs typeface="Arial"/>
                <a:sym typeface="Arial"/>
              </a:rPr>
              <a:t>column, </a:t>
            </a:r>
            <a:r>
              <a:rPr lang="en-US" sz="2400" dirty="0">
                <a:solidFill>
                  <a:srgbClr val="188038"/>
                </a:solidFill>
                <a:latin typeface="Roboto Mono"/>
                <a:ea typeface="Roboto Mono"/>
                <a:cs typeface="Roboto Mono"/>
                <a:sym typeface="Roboto Mono"/>
              </a:rPr>
              <a:t>Edit column </a:t>
            </a:r>
            <a:r>
              <a:rPr lang="en-US" sz="2400" dirty="0">
                <a:solidFill>
                  <a:srgbClr val="188038"/>
                </a:solidFill>
                <a:latin typeface="Noto Sans Symbols"/>
                <a:ea typeface="Noto Sans Symbols"/>
                <a:cs typeface="Noto Sans Symbols"/>
                <a:sym typeface="Noto Sans Symbols"/>
              </a:rPr>
              <a:t>🡪</a:t>
            </a:r>
            <a:r>
              <a:rPr lang="en-US" sz="2400" dirty="0">
                <a:solidFill>
                  <a:srgbClr val="188038"/>
                </a:solidFill>
                <a:latin typeface="Roboto Mono"/>
                <a:ea typeface="Roboto Mono"/>
                <a:cs typeface="Roboto Mono"/>
                <a:sym typeface="Roboto Mono"/>
              </a:rPr>
              <a:t> Add column based on this column</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Font typeface="Arial" panose="020B0604020202020204" pitchFamily="34" charset="0"/>
              <a:buChar char="•"/>
            </a:pPr>
            <a:r>
              <a:rPr lang="en-US" sz="2400" dirty="0">
                <a:latin typeface="Arial"/>
                <a:ea typeface="Arial"/>
                <a:cs typeface="Arial"/>
                <a:sym typeface="Arial"/>
              </a:rPr>
              <a:t>New column name: </a:t>
            </a:r>
            <a:r>
              <a:rPr lang="en-US" sz="2400" dirty="0">
                <a:solidFill>
                  <a:srgbClr val="188038"/>
                </a:solidFill>
                <a:latin typeface="Roboto Mono"/>
                <a:ea typeface="Roboto Mono"/>
                <a:cs typeface="Roboto Mono"/>
                <a:sym typeface="Roboto Mono"/>
              </a:rPr>
              <a:t>Pediatric</a:t>
            </a:r>
            <a:endParaRPr sz="2400" dirty="0">
              <a:latin typeface="Arial"/>
              <a:ea typeface="Arial"/>
              <a:cs typeface="Arial"/>
              <a:sym typeface="Arial"/>
            </a:endParaRPr>
          </a:p>
          <a:p>
            <a:pPr marL="457200" lvl="0" indent="-381000" algn="l" rtl="0">
              <a:lnSpc>
                <a:spcPct val="115000"/>
              </a:lnSpc>
              <a:spcBef>
                <a:spcPts val="600"/>
              </a:spcBef>
              <a:spcAft>
                <a:spcPts val="0"/>
              </a:spcAft>
              <a:buSzPts val="2400"/>
              <a:buFont typeface="Arial" panose="020B0604020202020204" pitchFamily="34" charset="0"/>
              <a:buChar char="•"/>
            </a:pPr>
            <a:r>
              <a:rPr lang="en-US" sz="2400" dirty="0">
                <a:solidFill>
                  <a:srgbClr val="188038"/>
                </a:solidFill>
                <a:latin typeface="Roboto Mono"/>
                <a:ea typeface="Roboto Mono"/>
                <a:cs typeface="Roboto Mono"/>
                <a:sym typeface="Roboto Mono"/>
              </a:rPr>
              <a:t>if(</a:t>
            </a:r>
            <a:r>
              <a:rPr lang="en-US" sz="2400" dirty="0" err="1">
                <a:solidFill>
                  <a:srgbClr val="188038"/>
                </a:solidFill>
                <a:latin typeface="Roboto Mono"/>
                <a:ea typeface="Roboto Mono"/>
                <a:cs typeface="Roboto Mono"/>
                <a:sym typeface="Roboto Mono"/>
              </a:rPr>
              <a:t>value.contains</a:t>
            </a:r>
            <a:r>
              <a:rPr lang="en-US" sz="2400" dirty="0">
                <a:solidFill>
                  <a:srgbClr val="188038"/>
                </a:solidFill>
                <a:latin typeface="Roboto Mono"/>
                <a:ea typeface="Roboto Mono"/>
                <a:cs typeface="Roboto Mono"/>
                <a:sym typeface="Roboto Mono"/>
              </a:rPr>
              <a:t>("Pediatric"), "Include", “Remove”))</a:t>
            </a:r>
            <a:endParaRPr sz="2400" dirty="0">
              <a:solidFill>
                <a:srgbClr val="188038"/>
              </a:solidFill>
              <a:latin typeface="Roboto Mono"/>
              <a:ea typeface="Roboto Mono"/>
              <a:cs typeface="Roboto Mono"/>
              <a:sym typeface="Roboto Mono"/>
            </a:endParaRPr>
          </a:p>
          <a:p>
            <a:pPr marL="457200" lvl="0" indent="-381000" algn="l" rtl="0">
              <a:lnSpc>
                <a:spcPct val="115000"/>
              </a:lnSpc>
              <a:spcBef>
                <a:spcPts val="600"/>
              </a:spcBef>
              <a:spcAft>
                <a:spcPts val="0"/>
              </a:spcAft>
              <a:buSzPts val="2400"/>
              <a:buFont typeface="Arial" panose="020B0604020202020204" pitchFamily="34" charset="0"/>
              <a:buChar char="•"/>
            </a:pPr>
            <a:r>
              <a:rPr lang="en-US" sz="2400" dirty="0">
                <a:latin typeface="Arial"/>
                <a:ea typeface="Arial"/>
                <a:cs typeface="Arial"/>
                <a:sym typeface="Arial"/>
              </a:rPr>
              <a:t>Click </a:t>
            </a:r>
            <a:r>
              <a:rPr lang="en-US" sz="2400" b="1" dirty="0">
                <a:latin typeface="Arial"/>
                <a:ea typeface="Arial"/>
                <a:cs typeface="Arial"/>
                <a:sym typeface="Arial"/>
              </a:rPr>
              <a:t>OK</a:t>
            </a:r>
            <a:endParaRPr sz="2400" b="1" dirty="0">
              <a:latin typeface="Arial"/>
              <a:ea typeface="Arial"/>
              <a:cs typeface="Arial"/>
              <a:sym typeface="Arial"/>
            </a:endParaRPr>
          </a:p>
          <a:p>
            <a:pPr marL="457200" lvl="0" indent="-381000" algn="l" rtl="0">
              <a:lnSpc>
                <a:spcPct val="115000"/>
              </a:lnSpc>
              <a:spcBef>
                <a:spcPts val="600"/>
              </a:spcBef>
              <a:spcAft>
                <a:spcPts val="0"/>
              </a:spcAft>
              <a:buSzPts val="2400"/>
              <a:buFont typeface="Arial" panose="020B0604020202020204" pitchFamily="34" charset="0"/>
              <a:buChar char="•"/>
            </a:pPr>
            <a:r>
              <a:rPr lang="en-US" sz="2400" dirty="0">
                <a:latin typeface="Arial"/>
                <a:ea typeface="Arial"/>
                <a:cs typeface="Arial"/>
                <a:sym typeface="Arial"/>
              </a:rPr>
              <a:t>On the </a:t>
            </a:r>
            <a:r>
              <a:rPr lang="en-US" sz="2400" b="1" dirty="0">
                <a:latin typeface="Arial"/>
                <a:ea typeface="Arial"/>
                <a:cs typeface="Arial"/>
                <a:sym typeface="Arial"/>
              </a:rPr>
              <a:t>Pediatric </a:t>
            </a:r>
            <a:r>
              <a:rPr lang="en-US" sz="2400" dirty="0">
                <a:latin typeface="Arial"/>
                <a:ea typeface="Arial"/>
                <a:cs typeface="Arial"/>
                <a:sym typeface="Arial"/>
              </a:rPr>
              <a:t>column, </a:t>
            </a:r>
            <a:r>
              <a:rPr lang="en-US" sz="2400" dirty="0">
                <a:solidFill>
                  <a:srgbClr val="188038"/>
                </a:solidFill>
                <a:latin typeface="Roboto Mono"/>
                <a:ea typeface="Roboto Mono"/>
                <a:cs typeface="Roboto Mono"/>
                <a:sym typeface="Roboto Mono"/>
              </a:rPr>
              <a:t>Facet </a:t>
            </a:r>
            <a:r>
              <a:rPr lang="en-US" sz="2400" dirty="0">
                <a:solidFill>
                  <a:srgbClr val="188038"/>
                </a:solidFill>
                <a:latin typeface="Roboto Mono"/>
                <a:ea typeface="Roboto Mono"/>
                <a:cs typeface="Roboto Mono"/>
                <a:sym typeface="Wingdings" panose="05000000000000000000" pitchFamily="2" charset="2"/>
              </a:rPr>
              <a:t></a:t>
            </a:r>
            <a:r>
              <a:rPr lang="en-US" sz="2400" dirty="0">
                <a:solidFill>
                  <a:srgbClr val="188038"/>
                </a:solidFill>
                <a:latin typeface="Noto Sans Symbols"/>
                <a:ea typeface="Noto Sans Symbols"/>
                <a:cs typeface="Noto Sans Symbols"/>
                <a:sym typeface="Noto Sans Symbols"/>
              </a:rPr>
              <a:t> </a:t>
            </a:r>
            <a:r>
              <a:rPr lang="en-US" sz="2400" dirty="0">
                <a:solidFill>
                  <a:srgbClr val="188038"/>
                </a:solidFill>
                <a:latin typeface="Roboto Mono"/>
                <a:ea typeface="Roboto Mono"/>
                <a:cs typeface="Roboto Mono"/>
                <a:sym typeface="Roboto Mono"/>
              </a:rPr>
              <a:t>Text facet</a:t>
            </a:r>
            <a:endParaRPr sz="2400" b="1" dirty="0">
              <a:latin typeface="Arial"/>
              <a:ea typeface="Arial"/>
              <a:cs typeface="Arial"/>
              <a:sym typeface="Arial"/>
            </a:endParaRPr>
          </a:p>
          <a:p>
            <a:pPr marL="0" marR="0" lvl="0" indent="0" algn="l" rtl="0">
              <a:lnSpc>
                <a:spcPct val="115000"/>
              </a:lnSpc>
              <a:spcBef>
                <a:spcPts val="1200"/>
              </a:spcBef>
              <a:spcAft>
                <a:spcPts val="0"/>
              </a:spcAft>
              <a:buNone/>
            </a:pPr>
            <a:endParaRPr sz="2400" b="1" dirty="0">
              <a:latin typeface="Arial"/>
              <a:ea typeface="Arial"/>
              <a:cs typeface="Arial"/>
              <a:sym typeface="Arial"/>
            </a:endParaRPr>
          </a:p>
          <a:p>
            <a:pPr marL="0" marR="0" lvl="0" indent="0" algn="l" rtl="0">
              <a:lnSpc>
                <a:spcPct val="115000"/>
              </a:lnSpc>
              <a:spcBef>
                <a:spcPts val="1200"/>
              </a:spcBef>
              <a:spcAft>
                <a:spcPts val="0"/>
              </a:spcAft>
              <a:buNone/>
            </a:pPr>
            <a:r>
              <a:rPr lang="en-US" sz="2400" dirty="0">
                <a:latin typeface="Arial"/>
                <a:ea typeface="Arial"/>
                <a:cs typeface="Arial"/>
                <a:sym typeface="Arial"/>
              </a:rPr>
              <a:t>How many articles contain </a:t>
            </a:r>
            <a:r>
              <a:rPr lang="en-US" sz="2400" b="1" dirty="0">
                <a:latin typeface="Arial"/>
                <a:ea typeface="Arial"/>
                <a:cs typeface="Arial"/>
                <a:sym typeface="Arial"/>
              </a:rPr>
              <a:t>Pediatric</a:t>
            </a:r>
            <a:r>
              <a:rPr lang="en-US" sz="2400" dirty="0">
                <a:latin typeface="Arial"/>
                <a:ea typeface="Arial"/>
                <a:cs typeface="Arial"/>
                <a:sym typeface="Arial"/>
              </a:rPr>
              <a:t>? </a:t>
            </a:r>
            <a:r>
              <a:rPr lang="en-US" sz="2400" b="1" dirty="0">
                <a:latin typeface="Arial"/>
                <a:ea typeface="Arial"/>
                <a:cs typeface="Arial"/>
                <a:sym typeface="Arial"/>
              </a:rPr>
              <a:t>1,160 articles </a:t>
            </a:r>
            <a:endParaRPr sz="2400" b="1" dirty="0">
              <a:latin typeface="Arial"/>
              <a:ea typeface="Arial"/>
              <a:cs typeface="Arial"/>
              <a:sym typeface="Arial"/>
            </a:endParaRPr>
          </a:p>
          <a:p>
            <a:pPr marL="0" marR="0" lvl="0" indent="0" algn="l" rtl="0">
              <a:lnSpc>
                <a:spcPct val="115000"/>
              </a:lnSpc>
              <a:spcBef>
                <a:spcPts val="1200"/>
              </a:spcBef>
              <a:spcAft>
                <a:spcPts val="0"/>
              </a:spcAft>
              <a:buNone/>
            </a:pPr>
            <a:endParaRPr sz="2400" b="1"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831850" y="1709739"/>
            <a:ext cx="10515600" cy="194786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latin typeface="Arial"/>
                <a:ea typeface="Arial"/>
                <a:cs typeface="Arial"/>
                <a:sym typeface="Arial"/>
              </a:rPr>
              <a:t>Working with Dates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838200" y="365124"/>
            <a:ext cx="10515600" cy="27185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sz="6000">
                <a:latin typeface="Arial"/>
                <a:ea typeface="Arial"/>
                <a:cs typeface="Arial"/>
                <a:sym typeface="Arial"/>
              </a:rPr>
              <a:t>Why are dates messy?</a:t>
            </a:r>
            <a:endParaRPr sz="6000">
              <a:latin typeface="Arial"/>
              <a:ea typeface="Arial"/>
              <a:cs typeface="Arial"/>
              <a:sym typeface="Arial"/>
            </a:endParaRPr>
          </a:p>
        </p:txBody>
      </p:sp>
      <p:sp>
        <p:nvSpPr>
          <p:cNvPr id="225" name="Google Shape;225;p22"/>
          <p:cNvSpPr txBox="1">
            <a:spLocks noGrp="1"/>
          </p:cNvSpPr>
          <p:nvPr>
            <p:ph type="body" idx="1"/>
          </p:nvPr>
        </p:nvSpPr>
        <p:spPr>
          <a:xfrm>
            <a:off x="838200" y="3392395"/>
            <a:ext cx="10515600" cy="23753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en-US" sz="3200" dirty="0">
                <a:latin typeface="Arial"/>
                <a:ea typeface="Arial"/>
                <a:cs typeface="Arial"/>
                <a:sym typeface="Arial"/>
              </a:rPr>
              <a:t>Tell us in the chat: What’s today’s date?</a:t>
            </a:r>
            <a:endParaRPr sz="320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txBox="1">
            <a:spLocks noGrp="1"/>
          </p:cNvSpPr>
          <p:nvPr>
            <p:ph type="title"/>
          </p:nvPr>
        </p:nvSpPr>
        <p:spPr>
          <a:xfrm>
            <a:off x="838200" y="365125"/>
            <a:ext cx="10851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sz="4000">
                <a:latin typeface="Arial"/>
                <a:ea typeface="Arial"/>
                <a:cs typeface="Arial"/>
                <a:sym typeface="Arial"/>
              </a:rPr>
              <a:t>Date/Time Characters in GREL</a:t>
            </a:r>
            <a:endParaRPr sz="4000">
              <a:latin typeface="Arial"/>
              <a:ea typeface="Arial"/>
              <a:cs typeface="Arial"/>
              <a:sym typeface="Arial"/>
            </a:endParaRPr>
          </a:p>
        </p:txBody>
      </p:sp>
      <p:graphicFrame>
        <p:nvGraphicFramePr>
          <p:cNvPr id="232" name="Google Shape;232;p23"/>
          <p:cNvGraphicFramePr/>
          <p:nvPr>
            <p:extLst>
              <p:ext uri="{D42A27DB-BD31-4B8C-83A1-F6EECF244321}">
                <p14:modId xmlns:p14="http://schemas.microsoft.com/office/powerpoint/2010/main" val="2459509256"/>
              </p:ext>
            </p:extLst>
          </p:nvPr>
        </p:nvGraphicFramePr>
        <p:xfrm>
          <a:off x="606300" y="1781475"/>
          <a:ext cx="4228525" cy="3768471"/>
        </p:xfrm>
        <a:graphic>
          <a:graphicData uri="http://schemas.openxmlformats.org/drawingml/2006/table">
            <a:tbl>
              <a:tblPr firstRow="1">
                <a:noFill/>
                <a:tableStyleId>{13538773-9F55-4B51-8A6E-BF0B80335CC0}</a:tableStyleId>
              </a:tblPr>
              <a:tblGrid>
                <a:gridCol w="854400">
                  <a:extLst>
                    <a:ext uri="{9D8B030D-6E8A-4147-A177-3AD203B41FA5}">
                      <a16:colId xmlns:a16="http://schemas.microsoft.com/office/drawing/2014/main" val="20000"/>
                    </a:ext>
                  </a:extLst>
                </a:gridCol>
                <a:gridCol w="3374125">
                  <a:extLst>
                    <a:ext uri="{9D8B030D-6E8A-4147-A177-3AD203B41FA5}">
                      <a16:colId xmlns:a16="http://schemas.microsoft.com/office/drawing/2014/main" val="20001"/>
                    </a:ext>
                  </a:extLst>
                </a:gridCol>
              </a:tblGrid>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t>Letter</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t>Date or Time Representation</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y</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Year</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M</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Month in year</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D</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Day in year</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d</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Day in month</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F</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Day of week in month</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Day name in week</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u</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t>Day number of week</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a</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u="none" strike="noStrike" cap="none" dirty="0"/>
                        <a:t>AM/PM marker</a:t>
                      </a:r>
                      <a:endParaRPr sz="1800" u="none" strike="noStrike" cap="none" dirty="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233" name="Google Shape;233;p23"/>
          <p:cNvGraphicFramePr/>
          <p:nvPr>
            <p:extLst>
              <p:ext uri="{D42A27DB-BD31-4B8C-83A1-F6EECF244321}">
                <p14:modId xmlns:p14="http://schemas.microsoft.com/office/powerpoint/2010/main" val="2274456199"/>
              </p:ext>
            </p:extLst>
          </p:nvPr>
        </p:nvGraphicFramePr>
        <p:xfrm>
          <a:off x="5098650" y="2383413"/>
          <a:ext cx="6591450" cy="2511171"/>
        </p:xfrm>
        <a:graphic>
          <a:graphicData uri="http://schemas.openxmlformats.org/drawingml/2006/table">
            <a:tbl>
              <a:tblPr firstRow="1">
                <a:noFill/>
                <a:tableStyleId>{13538773-9F55-4B51-8A6E-BF0B80335CC0}</a:tableStyleId>
              </a:tblPr>
              <a:tblGrid>
                <a:gridCol w="3700675">
                  <a:extLst>
                    <a:ext uri="{9D8B030D-6E8A-4147-A177-3AD203B41FA5}">
                      <a16:colId xmlns:a16="http://schemas.microsoft.com/office/drawing/2014/main" val="20000"/>
                    </a:ext>
                  </a:extLst>
                </a:gridCol>
                <a:gridCol w="2890775">
                  <a:extLst>
                    <a:ext uri="{9D8B030D-6E8A-4147-A177-3AD203B41FA5}">
                      <a16:colId xmlns:a16="http://schemas.microsoft.com/office/drawing/2014/main" val="20001"/>
                    </a:ext>
                  </a:extLst>
                </a:gridCol>
              </a:tblGrid>
              <a:tr h="356150">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t>Date and Time Pattern Input</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dirty="0"/>
                        <a:t>Output</a:t>
                      </a:r>
                      <a:endParaRPr sz="1800" u="none" strike="noStrike" cap="none" dirty="0"/>
                    </a:p>
                  </a:txBody>
                  <a:tcPr marL="63500" marR="63500" marT="63500" marB="6350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"yyyy-MM-dd"</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2025-04-05</a:t>
                      </a:r>
                      <a:endParaRPr sz="18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"dd MMM yyyy"</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05 Apr 2025</a:t>
                      </a:r>
                      <a:endParaRPr sz="18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"EEE, MMM d, ''yy"</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Sat, Apr 5, ’25</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"yyyy.MMMM.dd hh:mm a"</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2025.April.05 12:10 PM</a:t>
                      </a:r>
                      <a:endParaRPr sz="18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"EEE, d MMM yyyy HH:mm:ss"</a:t>
                      </a:r>
                      <a:endParaRPr sz="18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Sat, 5 Apr 2025 12:10:10</a:t>
                      </a:r>
                      <a:endParaRPr sz="1800" u="none" strike="noStrike" cap="none"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Date Transformations and Timeline Facet</a:t>
            </a:r>
            <a:endParaRPr sz="4000">
              <a:latin typeface="Arial"/>
              <a:ea typeface="Arial"/>
              <a:cs typeface="Arial"/>
              <a:sym typeface="Arial"/>
            </a:endParaRPr>
          </a:p>
        </p:txBody>
      </p:sp>
      <p:sp>
        <p:nvSpPr>
          <p:cNvPr id="240" name="Google Shape;240;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indent="-444500">
              <a:lnSpc>
                <a:spcPct val="100000"/>
              </a:lnSpc>
              <a:spcBef>
                <a:spcPts val="600"/>
              </a:spcBef>
              <a:buSzPct val="100000"/>
            </a:pPr>
            <a:r>
              <a:rPr lang="en-US" sz="2800" dirty="0">
                <a:latin typeface="Arial"/>
                <a:ea typeface="Arial"/>
                <a:cs typeface="Arial"/>
                <a:sym typeface="Arial"/>
              </a:rPr>
              <a:t>Specifying Date Formatting in GREL Expressions</a:t>
            </a:r>
          </a:p>
          <a:p>
            <a:pPr marL="457200" lvl="0" indent="-444500" algn="l" rtl="0">
              <a:lnSpc>
                <a:spcPct val="100000"/>
              </a:lnSpc>
              <a:spcBef>
                <a:spcPts val="600"/>
              </a:spcBef>
              <a:spcAft>
                <a:spcPts val="0"/>
              </a:spcAft>
              <a:buSzPct val="100000"/>
              <a:buChar char="•"/>
            </a:pPr>
            <a:r>
              <a:rPr lang="en-US" sz="2800" dirty="0">
                <a:latin typeface="Arial"/>
                <a:ea typeface="Arial"/>
                <a:cs typeface="Arial"/>
                <a:sym typeface="Arial"/>
              </a:rPr>
              <a:t>Reformatting the Date</a:t>
            </a:r>
            <a:endParaRPr sz="2800" dirty="0">
              <a:latin typeface="Arial"/>
              <a:ea typeface="Arial"/>
              <a:cs typeface="Arial"/>
              <a:sym typeface="Arial"/>
            </a:endParaRPr>
          </a:p>
          <a:p>
            <a:pPr marL="457200" lvl="0" indent="-444500" algn="l" rtl="0">
              <a:lnSpc>
                <a:spcPct val="100000"/>
              </a:lnSpc>
              <a:spcBef>
                <a:spcPts val="600"/>
              </a:spcBef>
              <a:spcAft>
                <a:spcPts val="0"/>
              </a:spcAft>
              <a:buSzPct val="100000"/>
              <a:buChar char="•"/>
            </a:pPr>
            <a:r>
              <a:rPr lang="en-US" sz="2800" dirty="0">
                <a:latin typeface="Arial"/>
                <a:ea typeface="Arial"/>
                <a:cs typeface="Arial"/>
                <a:sym typeface="Arial"/>
              </a:rPr>
              <a:t>Timeline Facet</a:t>
            </a:r>
            <a:endParaRPr sz="2800"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latin typeface="Arial"/>
                <a:ea typeface="Arial"/>
                <a:cs typeface="Arial"/>
                <a:sym typeface="Arial"/>
              </a:rPr>
              <a:t>Practice Question #5 Timeline Facet</a:t>
            </a:r>
            <a:endParaRPr dirty="0">
              <a:latin typeface="Arial"/>
              <a:ea typeface="Arial"/>
              <a:cs typeface="Arial"/>
              <a:sym typeface="Arial"/>
            </a:endParaRPr>
          </a:p>
        </p:txBody>
      </p:sp>
      <p:sp>
        <p:nvSpPr>
          <p:cNvPr id="247" name="Google Shape;247;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Arial"/>
              <a:buChar char="•"/>
            </a:pPr>
            <a:r>
              <a:rPr lang="en-US" sz="2800" dirty="0">
                <a:latin typeface="Arial"/>
                <a:ea typeface="Arial"/>
                <a:cs typeface="Arial"/>
                <a:sym typeface="Arial"/>
              </a:rPr>
              <a:t>How many articles were </a:t>
            </a:r>
            <a:r>
              <a:rPr lang="en-US" sz="2800" i="1" dirty="0">
                <a:latin typeface="Arial"/>
                <a:ea typeface="Arial"/>
                <a:cs typeface="Arial"/>
                <a:sym typeface="Arial"/>
              </a:rPr>
              <a:t>accessed </a:t>
            </a:r>
            <a:r>
              <a:rPr lang="en-US" sz="2800" dirty="0">
                <a:latin typeface="Arial"/>
                <a:ea typeface="Arial"/>
                <a:cs typeface="Arial"/>
                <a:sym typeface="Arial"/>
              </a:rPr>
              <a:t>between 2022 and 2023?</a:t>
            </a:r>
            <a:endParaRPr sz="2800" dirty="0">
              <a:latin typeface="Arial"/>
              <a:ea typeface="Arial"/>
              <a:cs typeface="Arial"/>
              <a:sym typeface="Arial"/>
            </a:endParaRPr>
          </a:p>
          <a:p>
            <a:pPr marL="0" lvl="0" indent="0" algn="l" rtl="0">
              <a:lnSpc>
                <a:spcPct val="100000"/>
              </a:lnSpc>
              <a:spcBef>
                <a:spcPts val="600"/>
              </a:spcBef>
              <a:spcAft>
                <a:spcPts val="0"/>
              </a:spcAft>
              <a:buNone/>
            </a:pPr>
            <a:endParaRPr sz="2800" dirty="0">
              <a:latin typeface="Arial"/>
              <a:ea typeface="Arial"/>
              <a:cs typeface="Arial"/>
              <a:sym typeface="Arial"/>
            </a:endParaRPr>
          </a:p>
          <a:p>
            <a:pPr marL="457200" lvl="0" indent="-406400" algn="l" rtl="0">
              <a:lnSpc>
                <a:spcPct val="100000"/>
              </a:lnSpc>
              <a:spcBef>
                <a:spcPts val="600"/>
              </a:spcBef>
              <a:spcAft>
                <a:spcPts val="0"/>
              </a:spcAft>
              <a:buSzPts val="2800"/>
              <a:buFont typeface="Arial"/>
              <a:buChar char="•"/>
            </a:pPr>
            <a:r>
              <a:rPr lang="en-US" sz="2800" dirty="0">
                <a:latin typeface="Arial"/>
                <a:ea typeface="Arial"/>
                <a:cs typeface="Arial"/>
                <a:sym typeface="Arial"/>
              </a:rPr>
              <a:t>How many articles were </a:t>
            </a:r>
            <a:r>
              <a:rPr lang="en-US" sz="2800" i="1" dirty="0">
                <a:latin typeface="Arial"/>
                <a:ea typeface="Arial"/>
                <a:cs typeface="Arial"/>
                <a:sym typeface="Arial"/>
              </a:rPr>
              <a:t>published </a:t>
            </a:r>
            <a:r>
              <a:rPr lang="en-US" sz="2800" dirty="0">
                <a:latin typeface="Arial"/>
                <a:ea typeface="Arial"/>
                <a:cs typeface="Arial"/>
                <a:sym typeface="Arial"/>
              </a:rPr>
              <a:t>between 2003 and 2013?</a:t>
            </a:r>
            <a:endParaRPr sz="2800"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400" dirty="0">
                <a:latin typeface="Arial"/>
                <a:ea typeface="Arial"/>
                <a:cs typeface="Arial"/>
                <a:sym typeface="Arial"/>
              </a:rPr>
              <a:t>Practice Question #</a:t>
            </a:r>
            <a:r>
              <a:rPr lang="en-US" dirty="0">
                <a:latin typeface="Arial"/>
                <a:ea typeface="Arial"/>
                <a:cs typeface="Arial"/>
                <a:sym typeface="Arial"/>
              </a:rPr>
              <a:t>5</a:t>
            </a:r>
            <a:r>
              <a:rPr lang="en-US" sz="4400" dirty="0">
                <a:latin typeface="Arial"/>
                <a:ea typeface="Arial"/>
                <a:cs typeface="Arial"/>
                <a:sym typeface="Arial"/>
              </a:rPr>
              <a:t> Solution Steps</a:t>
            </a:r>
            <a:endParaRPr dirty="0"/>
          </a:p>
        </p:txBody>
      </p:sp>
      <p:sp>
        <p:nvSpPr>
          <p:cNvPr id="253" name="Google Shape;25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0"/>
              </a:spcBef>
              <a:spcAft>
                <a:spcPts val="0"/>
              </a:spcAft>
              <a:buSzPts val="2800"/>
              <a:buFont typeface="Arial" panose="020B0604020202020204" pitchFamily="34" charset="0"/>
              <a:buChar char="•"/>
            </a:pPr>
            <a:r>
              <a:rPr lang="en-US" sz="2800" dirty="0">
                <a:latin typeface="Arial"/>
                <a:ea typeface="Arial"/>
                <a:cs typeface="Arial"/>
                <a:sym typeface="Arial"/>
              </a:rPr>
              <a:t>How many articles were </a:t>
            </a:r>
            <a:r>
              <a:rPr lang="en-US" sz="2800" i="1" dirty="0">
                <a:latin typeface="Arial"/>
                <a:ea typeface="Arial"/>
                <a:cs typeface="Arial"/>
                <a:sym typeface="Arial"/>
              </a:rPr>
              <a:t>accessed </a:t>
            </a:r>
            <a:r>
              <a:rPr lang="en-US" sz="2800" dirty="0">
                <a:latin typeface="Arial"/>
                <a:ea typeface="Arial"/>
                <a:cs typeface="Arial"/>
                <a:sym typeface="Arial"/>
              </a:rPr>
              <a:t>between 2022 and 2024?</a:t>
            </a:r>
            <a:endParaRPr sz="2800" dirty="0">
              <a:latin typeface="Arial"/>
              <a:ea typeface="Arial"/>
              <a:cs typeface="Arial"/>
              <a:sym typeface="Arial"/>
            </a:endParaRPr>
          </a:p>
          <a:p>
            <a:pPr marL="914400" lvl="1" indent="-381000" algn="l" rtl="0">
              <a:lnSpc>
                <a:spcPct val="100000"/>
              </a:lnSpc>
              <a:spcBef>
                <a:spcPts val="0"/>
              </a:spcBef>
              <a:spcAft>
                <a:spcPts val="0"/>
              </a:spcAft>
              <a:buSzPts val="2400"/>
              <a:buFont typeface="Arial"/>
              <a:buChar char="○"/>
            </a:pPr>
            <a:r>
              <a:rPr lang="en-US" sz="2400" dirty="0">
                <a:latin typeface="Arial"/>
                <a:ea typeface="Arial"/>
                <a:cs typeface="Arial"/>
                <a:sym typeface="Arial"/>
              </a:rPr>
              <a:t>On the </a:t>
            </a:r>
            <a:r>
              <a:rPr lang="en-US" sz="2400" b="1" dirty="0">
                <a:latin typeface="Arial"/>
                <a:ea typeface="Arial"/>
                <a:cs typeface="Arial"/>
                <a:sym typeface="Arial"/>
              </a:rPr>
              <a:t>Date Accessed</a:t>
            </a:r>
            <a:r>
              <a:rPr lang="en-US" sz="2400" dirty="0">
                <a:latin typeface="Arial"/>
                <a:ea typeface="Arial"/>
                <a:cs typeface="Arial"/>
                <a:sym typeface="Arial"/>
              </a:rPr>
              <a:t> column, </a:t>
            </a:r>
            <a:r>
              <a:rPr lang="en-US" sz="2400" dirty="0">
                <a:solidFill>
                  <a:srgbClr val="188038"/>
                </a:solidFill>
                <a:latin typeface="Arial"/>
                <a:ea typeface="Arial"/>
                <a:cs typeface="Arial"/>
                <a:sym typeface="Arial"/>
              </a:rPr>
              <a:t>Facet </a:t>
            </a:r>
            <a:r>
              <a:rPr lang="en-US" sz="2400" dirty="0">
                <a:solidFill>
                  <a:srgbClr val="188038"/>
                </a:solidFill>
                <a:latin typeface="Arial"/>
                <a:ea typeface="Arial"/>
                <a:cs typeface="Arial"/>
                <a:sym typeface="Wingdings" panose="05000000000000000000" pitchFamily="2" charset="2"/>
              </a:rPr>
              <a:t></a:t>
            </a:r>
            <a:r>
              <a:rPr lang="en-US" sz="2400" dirty="0">
                <a:solidFill>
                  <a:srgbClr val="188038"/>
                </a:solidFill>
                <a:latin typeface="Arial"/>
                <a:ea typeface="Arial"/>
                <a:cs typeface="Arial"/>
                <a:sym typeface="Arial"/>
              </a:rPr>
              <a:t> Timeline facet</a:t>
            </a:r>
            <a:endParaRPr sz="2400" dirty="0">
              <a:solidFill>
                <a:srgbClr val="188038"/>
              </a:solidFill>
              <a:latin typeface="Arial"/>
              <a:ea typeface="Arial"/>
              <a:cs typeface="Arial"/>
              <a:sym typeface="Arial"/>
            </a:endParaRPr>
          </a:p>
          <a:p>
            <a:pPr marL="914400" lvl="1" indent="-381000" algn="l" rtl="0">
              <a:lnSpc>
                <a:spcPct val="100000"/>
              </a:lnSpc>
              <a:spcBef>
                <a:spcPts val="0"/>
              </a:spcBef>
              <a:spcAft>
                <a:spcPts val="0"/>
              </a:spcAft>
              <a:buSzPts val="2400"/>
              <a:buFont typeface="Arial"/>
              <a:buChar char="○"/>
            </a:pPr>
            <a:r>
              <a:rPr lang="en-US" sz="2400" dirty="0">
                <a:latin typeface="Arial"/>
                <a:ea typeface="Arial"/>
                <a:cs typeface="Arial"/>
                <a:sym typeface="Arial"/>
              </a:rPr>
              <a:t>Limit dates to </a:t>
            </a:r>
            <a:r>
              <a:rPr lang="en-US" sz="2400" dirty="0">
                <a:solidFill>
                  <a:srgbClr val="188038"/>
                </a:solidFill>
                <a:latin typeface="Arial"/>
                <a:ea typeface="Arial"/>
                <a:cs typeface="Arial"/>
                <a:sym typeface="Arial"/>
              </a:rPr>
              <a:t>Jan 01 2022 </a:t>
            </a:r>
            <a:r>
              <a:rPr lang="en-US" sz="2400" dirty="0">
                <a:latin typeface="Arial"/>
                <a:ea typeface="Arial"/>
                <a:cs typeface="Arial"/>
                <a:sym typeface="Arial"/>
              </a:rPr>
              <a:t>and</a:t>
            </a:r>
            <a:r>
              <a:rPr lang="en-US" sz="2400" dirty="0">
                <a:solidFill>
                  <a:srgbClr val="188038"/>
                </a:solidFill>
                <a:latin typeface="Arial"/>
                <a:ea typeface="Arial"/>
                <a:cs typeface="Arial"/>
                <a:sym typeface="Arial"/>
              </a:rPr>
              <a:t> Dec 16 2023</a:t>
            </a:r>
            <a:endParaRPr sz="2400" dirty="0">
              <a:solidFill>
                <a:srgbClr val="188038"/>
              </a:solidFill>
              <a:latin typeface="Arial"/>
              <a:ea typeface="Arial"/>
              <a:cs typeface="Arial"/>
              <a:sym typeface="Arial"/>
            </a:endParaRPr>
          </a:p>
          <a:p>
            <a:pPr marL="1371600" lvl="2" indent="-355600" algn="l" rtl="0">
              <a:lnSpc>
                <a:spcPct val="100000"/>
              </a:lnSpc>
              <a:spcBef>
                <a:spcPts val="0"/>
              </a:spcBef>
              <a:spcAft>
                <a:spcPts val="0"/>
              </a:spcAft>
              <a:buSzPts val="2000"/>
              <a:buFont typeface="Arial"/>
              <a:buChar char="■"/>
            </a:pPr>
            <a:r>
              <a:rPr lang="en-US" sz="2400" dirty="0">
                <a:latin typeface="Arial"/>
                <a:ea typeface="Arial"/>
                <a:cs typeface="Arial"/>
                <a:sym typeface="Arial"/>
              </a:rPr>
              <a:t>1,546 articles access between 2022 and 2023</a:t>
            </a:r>
          </a:p>
          <a:p>
            <a:pPr marL="101600" indent="0">
              <a:lnSpc>
                <a:spcPct val="100000"/>
              </a:lnSpc>
              <a:spcBef>
                <a:spcPts val="1200"/>
              </a:spcBef>
              <a:spcAft>
                <a:spcPts val="600"/>
              </a:spcAft>
              <a:buSzPts val="2000"/>
              <a:buNone/>
            </a:pPr>
            <a:r>
              <a:rPr lang="en-US" sz="2400" i="1" dirty="0">
                <a:latin typeface="Arial"/>
                <a:ea typeface="Arial"/>
                <a:cs typeface="Arial"/>
                <a:sym typeface="Arial"/>
              </a:rPr>
              <a:t>*Remember to reset the Timeline Facet before answering Question #2*</a:t>
            </a:r>
            <a:endParaRPr lang="en-US" sz="2400" dirty="0">
              <a:latin typeface="Arial"/>
              <a:ea typeface="Arial"/>
              <a:cs typeface="Arial"/>
              <a:sym typeface="Arial"/>
            </a:endParaRPr>
          </a:p>
          <a:p>
            <a:pPr marL="457200" lvl="0" indent="-406400" algn="l" rtl="0">
              <a:lnSpc>
                <a:spcPct val="100000"/>
              </a:lnSpc>
              <a:spcBef>
                <a:spcPts val="600"/>
              </a:spcBef>
              <a:spcAft>
                <a:spcPts val="0"/>
              </a:spcAft>
              <a:buSzPts val="2800"/>
              <a:buFont typeface="Arial"/>
              <a:buChar char="•"/>
            </a:pPr>
            <a:r>
              <a:rPr lang="en-US" sz="2800" dirty="0">
                <a:latin typeface="Arial"/>
                <a:ea typeface="Arial"/>
                <a:cs typeface="Arial"/>
                <a:sym typeface="Arial"/>
              </a:rPr>
              <a:t>How many articles were </a:t>
            </a:r>
            <a:r>
              <a:rPr lang="en-US" sz="2800" i="1" dirty="0">
                <a:latin typeface="Arial"/>
                <a:ea typeface="Arial"/>
                <a:cs typeface="Arial"/>
                <a:sym typeface="Arial"/>
              </a:rPr>
              <a:t>published </a:t>
            </a:r>
            <a:r>
              <a:rPr lang="en-US" sz="2800" dirty="0">
                <a:latin typeface="Arial"/>
                <a:ea typeface="Arial"/>
                <a:cs typeface="Arial"/>
                <a:sym typeface="Arial"/>
              </a:rPr>
              <a:t>between 2003 and 2013?</a:t>
            </a:r>
          </a:p>
          <a:p>
            <a:pPr marL="914400" lvl="1" indent="-381000" algn="l" rtl="0">
              <a:lnSpc>
                <a:spcPct val="100000"/>
              </a:lnSpc>
              <a:spcBef>
                <a:spcPts val="0"/>
              </a:spcBef>
              <a:spcAft>
                <a:spcPts val="0"/>
              </a:spcAft>
              <a:buSzPts val="2400"/>
              <a:buFont typeface="Arial"/>
              <a:buChar char="○"/>
            </a:pPr>
            <a:r>
              <a:rPr lang="en-US" sz="2400" dirty="0">
                <a:latin typeface="Arial"/>
                <a:ea typeface="Arial"/>
                <a:cs typeface="Arial"/>
                <a:sym typeface="Arial"/>
              </a:rPr>
              <a:t>On the </a:t>
            </a:r>
            <a:r>
              <a:rPr lang="en-US" sz="2400" b="1" dirty="0">
                <a:latin typeface="Arial"/>
                <a:ea typeface="Arial"/>
                <a:cs typeface="Arial"/>
                <a:sym typeface="Arial"/>
              </a:rPr>
              <a:t>Date Published </a:t>
            </a:r>
            <a:r>
              <a:rPr lang="en-US" sz="2400" dirty="0">
                <a:latin typeface="Arial"/>
                <a:ea typeface="Arial"/>
                <a:cs typeface="Arial"/>
                <a:sym typeface="Arial"/>
              </a:rPr>
              <a:t>column,</a:t>
            </a:r>
            <a:r>
              <a:rPr lang="en-US" sz="2400" dirty="0">
                <a:solidFill>
                  <a:srgbClr val="188038"/>
                </a:solidFill>
                <a:latin typeface="Arial"/>
                <a:ea typeface="Arial"/>
                <a:cs typeface="Arial"/>
                <a:sym typeface="Arial"/>
              </a:rPr>
              <a:t> Facet </a:t>
            </a:r>
            <a:r>
              <a:rPr lang="en-US" sz="2400" dirty="0">
                <a:solidFill>
                  <a:srgbClr val="188038"/>
                </a:solidFill>
                <a:latin typeface="Arial"/>
                <a:ea typeface="Arial"/>
                <a:cs typeface="Arial"/>
                <a:sym typeface="Wingdings" panose="05000000000000000000" pitchFamily="2" charset="2"/>
              </a:rPr>
              <a:t></a:t>
            </a:r>
            <a:r>
              <a:rPr lang="en-US" sz="2400" dirty="0">
                <a:solidFill>
                  <a:srgbClr val="188038"/>
                </a:solidFill>
                <a:latin typeface="Arial"/>
                <a:ea typeface="Arial"/>
                <a:cs typeface="Arial"/>
                <a:sym typeface="Arial"/>
              </a:rPr>
              <a:t> Timeline facet</a:t>
            </a:r>
            <a:endParaRPr sz="2400" dirty="0">
              <a:latin typeface="Arial"/>
              <a:ea typeface="Arial"/>
              <a:cs typeface="Arial"/>
              <a:sym typeface="Arial"/>
            </a:endParaRPr>
          </a:p>
          <a:p>
            <a:pPr marL="914400" lvl="1" indent="-381000" algn="l" rtl="0">
              <a:lnSpc>
                <a:spcPct val="100000"/>
              </a:lnSpc>
              <a:spcBef>
                <a:spcPts val="0"/>
              </a:spcBef>
              <a:spcAft>
                <a:spcPts val="0"/>
              </a:spcAft>
              <a:buSzPts val="2400"/>
              <a:buFont typeface="Arial"/>
              <a:buChar char="○"/>
            </a:pPr>
            <a:r>
              <a:rPr lang="en-US" sz="2400" dirty="0">
                <a:latin typeface="Arial"/>
                <a:ea typeface="Arial"/>
                <a:cs typeface="Arial"/>
                <a:sym typeface="Arial"/>
              </a:rPr>
              <a:t>Limit dates to </a:t>
            </a:r>
            <a:r>
              <a:rPr lang="en-US" sz="2400" dirty="0">
                <a:solidFill>
                  <a:srgbClr val="188038"/>
                </a:solidFill>
                <a:latin typeface="Arial"/>
                <a:ea typeface="Arial"/>
                <a:cs typeface="Arial"/>
                <a:sym typeface="Arial"/>
              </a:rPr>
              <a:t>Dec 31 2002 </a:t>
            </a:r>
            <a:r>
              <a:rPr lang="en-US" sz="2400" dirty="0">
                <a:latin typeface="Arial"/>
                <a:ea typeface="Arial"/>
                <a:cs typeface="Arial"/>
                <a:sym typeface="Arial"/>
              </a:rPr>
              <a:t>and</a:t>
            </a:r>
            <a:r>
              <a:rPr lang="en-US" sz="2400" dirty="0">
                <a:solidFill>
                  <a:srgbClr val="188038"/>
                </a:solidFill>
                <a:latin typeface="Arial"/>
                <a:ea typeface="Arial"/>
                <a:cs typeface="Arial"/>
                <a:sym typeface="Arial"/>
              </a:rPr>
              <a:t> Dec 15 2013</a:t>
            </a:r>
            <a:endParaRPr sz="2400" dirty="0">
              <a:solidFill>
                <a:srgbClr val="188038"/>
              </a:solidFill>
              <a:latin typeface="Arial"/>
              <a:ea typeface="Arial"/>
              <a:cs typeface="Arial"/>
              <a:sym typeface="Arial"/>
            </a:endParaRPr>
          </a:p>
          <a:p>
            <a:pPr marL="1371600" lvl="2" indent="-355600" algn="l" rtl="0">
              <a:lnSpc>
                <a:spcPct val="100000"/>
              </a:lnSpc>
              <a:spcBef>
                <a:spcPts val="0"/>
              </a:spcBef>
              <a:spcAft>
                <a:spcPts val="0"/>
              </a:spcAft>
              <a:buSzPts val="2000"/>
              <a:buFont typeface="Arial"/>
              <a:buChar char="■"/>
            </a:pPr>
            <a:r>
              <a:rPr lang="en-US" sz="2400" dirty="0">
                <a:latin typeface="Arial"/>
                <a:ea typeface="Arial"/>
                <a:cs typeface="Arial"/>
                <a:sym typeface="Arial"/>
              </a:rPr>
              <a:t>1,645 articles published between 2002 and 2013</a:t>
            </a:r>
            <a:endParaRPr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Key Points</a:t>
            </a:r>
            <a:endParaRPr sz="4000">
              <a:latin typeface="Arial"/>
              <a:ea typeface="Arial"/>
              <a:cs typeface="Arial"/>
              <a:sym typeface="Arial"/>
            </a:endParaRPr>
          </a:p>
        </p:txBody>
      </p:sp>
      <p:sp>
        <p:nvSpPr>
          <p:cNvPr id="260" name="Google Shape;260;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69900" marR="0" lvl="0" indent="-457200" algn="l" rtl="0">
              <a:lnSpc>
                <a:spcPct val="115000"/>
              </a:lnSpc>
              <a:spcBef>
                <a:spcPts val="1200"/>
              </a:spcBef>
              <a:spcAft>
                <a:spcPts val="0"/>
              </a:spcAft>
              <a:buSzPts val="3400"/>
              <a:buFont typeface="Arial" panose="020B0604020202020204" pitchFamily="34" charset="0"/>
              <a:buChar char="•"/>
            </a:pPr>
            <a:r>
              <a:rPr lang="en-US" sz="2800" dirty="0">
                <a:latin typeface="Arial"/>
                <a:ea typeface="Arial"/>
                <a:cs typeface="Arial"/>
                <a:sym typeface="Arial"/>
              </a:rPr>
              <a:t>Common transformations are available through the drop-down Menu option</a:t>
            </a:r>
            <a:endParaRPr sz="2800" dirty="0">
              <a:latin typeface="Arial"/>
              <a:ea typeface="Arial"/>
              <a:cs typeface="Arial"/>
              <a:sym typeface="Arial"/>
            </a:endParaRPr>
          </a:p>
          <a:p>
            <a:pPr marL="469900" marR="0" lvl="0" indent="-457200" algn="l" rtl="0">
              <a:lnSpc>
                <a:spcPct val="115000"/>
              </a:lnSpc>
              <a:spcBef>
                <a:spcPts val="0"/>
              </a:spcBef>
              <a:spcAft>
                <a:spcPts val="0"/>
              </a:spcAft>
              <a:buSzPts val="3400"/>
              <a:buFont typeface="Arial" panose="020B0604020202020204" pitchFamily="34" charset="0"/>
              <a:buChar char="•"/>
            </a:pPr>
            <a:r>
              <a:rPr lang="en-US" sz="2800" dirty="0">
                <a:latin typeface="Arial"/>
                <a:ea typeface="Arial"/>
                <a:cs typeface="Arial"/>
                <a:sym typeface="Arial"/>
              </a:rPr>
              <a:t>You can alter data in </a:t>
            </a:r>
            <a:r>
              <a:rPr lang="en-US" sz="2800" dirty="0" err="1">
                <a:latin typeface="Arial"/>
                <a:ea typeface="Arial"/>
                <a:cs typeface="Arial"/>
                <a:sym typeface="Arial"/>
              </a:rPr>
              <a:t>OpenRefine</a:t>
            </a:r>
            <a:r>
              <a:rPr lang="en-US" sz="2800" dirty="0">
                <a:latin typeface="Arial"/>
                <a:ea typeface="Arial"/>
                <a:cs typeface="Arial"/>
                <a:sym typeface="Arial"/>
              </a:rPr>
              <a:t> based on specific instructions</a:t>
            </a:r>
            <a:endParaRPr sz="2800" dirty="0">
              <a:latin typeface="Arial"/>
              <a:ea typeface="Arial"/>
              <a:cs typeface="Arial"/>
              <a:sym typeface="Arial"/>
            </a:endParaRPr>
          </a:p>
          <a:p>
            <a:pPr marL="469900" marR="0" lvl="0" indent="-457200" algn="l" rtl="0">
              <a:lnSpc>
                <a:spcPct val="115000"/>
              </a:lnSpc>
              <a:spcBef>
                <a:spcPts val="0"/>
              </a:spcBef>
              <a:spcAft>
                <a:spcPts val="0"/>
              </a:spcAft>
              <a:buSzPts val="3400"/>
              <a:buFont typeface="Arial" panose="020B0604020202020204" pitchFamily="34" charset="0"/>
              <a:buChar char="•"/>
            </a:pPr>
            <a:r>
              <a:rPr lang="en-US" sz="2800" dirty="0">
                <a:latin typeface="Arial"/>
                <a:ea typeface="Arial"/>
                <a:cs typeface="Arial"/>
                <a:sym typeface="Arial"/>
              </a:rPr>
              <a:t>You can preview the results of your GREL expression</a:t>
            </a:r>
            <a:endParaRPr sz="2800" dirty="0">
              <a:latin typeface="Arial"/>
              <a:ea typeface="Arial"/>
              <a:cs typeface="Arial"/>
              <a:sym typeface="Arial"/>
            </a:endParaRPr>
          </a:p>
          <a:p>
            <a:pPr marL="469900" marR="0" lvl="0" indent="-457200" algn="l" rtl="0">
              <a:lnSpc>
                <a:spcPct val="115000"/>
              </a:lnSpc>
              <a:spcBef>
                <a:spcPts val="0"/>
              </a:spcBef>
              <a:spcAft>
                <a:spcPts val="0"/>
              </a:spcAft>
              <a:buSzPts val="3400"/>
              <a:buFont typeface="Arial" panose="020B0604020202020204" pitchFamily="34" charset="0"/>
              <a:buChar char="•"/>
            </a:pPr>
            <a:r>
              <a:rPr lang="en-US" sz="2800" dirty="0">
                <a:latin typeface="Arial"/>
                <a:ea typeface="Arial"/>
                <a:cs typeface="Arial"/>
                <a:sym typeface="Arial"/>
              </a:rPr>
              <a:t>You can expand the data editing functions that are built-in by building your own transformations</a:t>
            </a:r>
            <a:endParaRPr sz="2800"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ctrTitle"/>
          </p:nvPr>
        </p:nvSpPr>
        <p:spPr>
          <a:xfrm>
            <a:off x="1021650" y="1332700"/>
            <a:ext cx="10090500" cy="4350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Thank you!</a:t>
            </a:r>
            <a:br>
              <a:rPr lang="en-US">
                <a:latin typeface="Arial"/>
                <a:ea typeface="Arial"/>
                <a:cs typeface="Arial"/>
                <a:sym typeface="Arial"/>
              </a:rPr>
            </a:br>
            <a:br>
              <a:rPr lang="en-US">
                <a:latin typeface="Arial"/>
                <a:ea typeface="Arial"/>
                <a:cs typeface="Arial"/>
                <a:sym typeface="Arial"/>
              </a:rPr>
            </a:br>
            <a:r>
              <a:rPr lang="en-US" sz="3600">
                <a:latin typeface="Arial"/>
                <a:ea typeface="Arial"/>
                <a:cs typeface="Arial"/>
                <a:sym typeface="Arial"/>
              </a:rPr>
              <a:t>Please fill out the survey in the chat</a:t>
            </a:r>
            <a:endParaRPr sz="3600">
              <a:latin typeface="Arial"/>
              <a:ea typeface="Arial"/>
              <a:cs typeface="Arial"/>
              <a:sym typeface="Arial"/>
            </a:endParaRPr>
          </a:p>
          <a:p>
            <a:pPr marL="0" lvl="0" indent="0" algn="ctr" rtl="0">
              <a:lnSpc>
                <a:spcPct val="90000"/>
              </a:lnSpc>
              <a:spcBef>
                <a:spcPts val="0"/>
              </a:spcBef>
              <a:spcAft>
                <a:spcPts val="0"/>
              </a:spcAft>
              <a:buSzPts val="1400"/>
              <a:buNone/>
            </a:pPr>
            <a:r>
              <a:rPr lang="en-US" sz="3600">
                <a:latin typeface="Arial"/>
                <a:ea typeface="Arial"/>
                <a:cs typeface="Arial"/>
                <a:sym typeface="Arial"/>
              </a:rPr>
              <a:t>and follow the instructions if you are claiming MLA CE credit for this class.</a:t>
            </a:r>
            <a:endParaRPr sz="36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11337"/>
            <a:ext cx="10515600" cy="10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Overview: Session 2</a:t>
            </a:r>
            <a:endParaRPr>
              <a:solidFill>
                <a:schemeClr val="dk1"/>
              </a:solidFill>
              <a:latin typeface="Arial"/>
              <a:ea typeface="Arial"/>
              <a:cs typeface="Arial"/>
              <a:sym typeface="Arial"/>
            </a:endParaRPr>
          </a:p>
        </p:txBody>
      </p:sp>
      <p:sp>
        <p:nvSpPr>
          <p:cNvPr id="100" name="Google Shape;100;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600"/>
              </a:spcAft>
              <a:buSzPts val="3200"/>
              <a:buChar char="•"/>
            </a:pPr>
            <a:r>
              <a:rPr lang="en-US" sz="2800" dirty="0">
                <a:latin typeface="Arial"/>
                <a:ea typeface="Arial"/>
                <a:cs typeface="Arial"/>
                <a:sym typeface="Arial"/>
              </a:rPr>
              <a:t>Launching and Reopening an </a:t>
            </a:r>
            <a:r>
              <a:rPr lang="en-US" sz="2800" dirty="0" err="1">
                <a:latin typeface="Arial"/>
                <a:ea typeface="Arial"/>
                <a:cs typeface="Arial"/>
                <a:sym typeface="Arial"/>
              </a:rPr>
              <a:t>OpenRefine</a:t>
            </a:r>
            <a:r>
              <a:rPr lang="en-US" sz="2800" dirty="0">
                <a:latin typeface="Arial"/>
                <a:ea typeface="Arial"/>
                <a:cs typeface="Arial"/>
                <a:sym typeface="Arial"/>
              </a:rPr>
              <a:t> Project</a:t>
            </a:r>
            <a:endParaRPr sz="2800" dirty="0">
              <a:latin typeface="Arial"/>
              <a:ea typeface="Arial"/>
              <a:cs typeface="Arial"/>
              <a:sym typeface="Arial"/>
            </a:endParaRPr>
          </a:p>
          <a:p>
            <a:pPr marL="457200" lvl="0" indent="-431800" algn="l" rtl="0">
              <a:lnSpc>
                <a:spcPct val="100000"/>
              </a:lnSpc>
              <a:spcBef>
                <a:spcPts val="0"/>
              </a:spcBef>
              <a:spcAft>
                <a:spcPts val="600"/>
              </a:spcAft>
              <a:buSzPts val="3200"/>
              <a:buChar char="•"/>
            </a:pPr>
            <a:r>
              <a:rPr lang="en-US" sz="2800" dirty="0">
                <a:latin typeface="Arial"/>
                <a:ea typeface="Arial"/>
                <a:cs typeface="Arial"/>
                <a:sym typeface="Arial"/>
              </a:rPr>
              <a:t>Introducing Transformations</a:t>
            </a:r>
            <a:endParaRPr sz="2800" dirty="0">
              <a:latin typeface="Arial"/>
              <a:ea typeface="Arial"/>
              <a:cs typeface="Arial"/>
              <a:sym typeface="Arial"/>
            </a:endParaRPr>
          </a:p>
          <a:p>
            <a:pPr marL="457200" lvl="0" indent="-431800" algn="l" rtl="0">
              <a:lnSpc>
                <a:spcPct val="100000"/>
              </a:lnSpc>
              <a:spcBef>
                <a:spcPts val="0"/>
              </a:spcBef>
              <a:spcAft>
                <a:spcPts val="600"/>
              </a:spcAft>
              <a:buSzPts val="3200"/>
              <a:buChar char="•"/>
            </a:pPr>
            <a:r>
              <a:rPr lang="en-US" sz="2800" dirty="0">
                <a:latin typeface="Arial"/>
                <a:ea typeface="Arial"/>
                <a:cs typeface="Arial"/>
                <a:sym typeface="Arial"/>
              </a:rPr>
              <a:t>Writing Transformations</a:t>
            </a:r>
            <a:endParaRPr sz="2800" dirty="0">
              <a:latin typeface="Arial"/>
              <a:ea typeface="Arial"/>
              <a:cs typeface="Arial"/>
              <a:sym typeface="Arial"/>
            </a:endParaRPr>
          </a:p>
          <a:p>
            <a:pPr marL="457200" lvl="0" indent="-431800" algn="l" rtl="0">
              <a:lnSpc>
                <a:spcPct val="100000"/>
              </a:lnSpc>
              <a:spcBef>
                <a:spcPts val="0"/>
              </a:spcBef>
              <a:spcAft>
                <a:spcPts val="600"/>
              </a:spcAft>
              <a:buSzPts val="3200"/>
              <a:buChar char="•"/>
            </a:pPr>
            <a:r>
              <a:rPr lang="en-US" sz="2800" dirty="0">
                <a:latin typeface="Arial"/>
                <a:ea typeface="Arial"/>
                <a:cs typeface="Arial"/>
                <a:sym typeface="Arial"/>
              </a:rPr>
              <a:t>Transforming Strings, Numbers, Dates, and Booleans</a:t>
            </a:r>
            <a:endParaRPr sz="2800" dirty="0">
              <a:latin typeface="Arial"/>
              <a:ea typeface="Arial"/>
              <a:cs typeface="Arial"/>
              <a:sym typeface="Arial"/>
            </a:endParaRPr>
          </a:p>
          <a:p>
            <a:pPr marL="457200" lvl="0" indent="-431800" algn="l" rtl="0">
              <a:lnSpc>
                <a:spcPct val="100000"/>
              </a:lnSpc>
              <a:spcBef>
                <a:spcPts val="0"/>
              </a:spcBef>
              <a:spcAft>
                <a:spcPts val="600"/>
              </a:spcAft>
              <a:buSzPts val="3200"/>
              <a:buChar char="•"/>
            </a:pPr>
            <a:r>
              <a:rPr lang="en-US" sz="2800" dirty="0">
                <a:latin typeface="Arial"/>
                <a:ea typeface="Arial"/>
                <a:cs typeface="Arial"/>
                <a:sym typeface="Arial"/>
              </a:rPr>
              <a:t>Exporting Data</a:t>
            </a:r>
            <a:endParaRPr sz="2800" dirty="0">
              <a:latin typeface="Arial"/>
              <a:ea typeface="Arial"/>
              <a:cs typeface="Arial"/>
              <a:sym typeface="Arial"/>
            </a:endParaRPr>
          </a:p>
          <a:p>
            <a:pPr marL="0" lvl="0" indent="0" algn="l" rtl="0">
              <a:lnSpc>
                <a:spcPct val="90000"/>
              </a:lnSpc>
              <a:spcBef>
                <a:spcPts val="0"/>
              </a:spcBef>
              <a:spcAft>
                <a:spcPts val="0"/>
              </a:spcAft>
              <a:buSzPts val="2800"/>
              <a:buNone/>
            </a:pPr>
            <a:endParaRPr sz="3200" dirty="0">
              <a:latin typeface="Arial"/>
              <a:ea typeface="Arial"/>
              <a:cs typeface="Arial"/>
              <a:sym typeface="Arial"/>
            </a:endParaRPr>
          </a:p>
        </p:txBody>
      </p:sp>
      <p:pic>
        <p:nvPicPr>
          <p:cNvPr id="101" name="Google Shape;101;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64497" y="4148650"/>
            <a:ext cx="6104474" cy="125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11337"/>
            <a:ext cx="10515600" cy="10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Session 2 Learning Objectives</a:t>
            </a:r>
            <a:endParaRPr>
              <a:solidFill>
                <a:schemeClr val="dk1"/>
              </a:solidFill>
              <a:latin typeface="Arial"/>
              <a:ea typeface="Arial"/>
              <a:cs typeface="Arial"/>
              <a:sym typeface="Arial"/>
            </a:endParaRPr>
          </a:p>
        </p:txBody>
      </p:sp>
      <p:sp>
        <p:nvSpPr>
          <p:cNvPr id="108" name="Google Shape;108;p4"/>
          <p:cNvSpPr txBox="1">
            <a:spLocks noGrp="1"/>
          </p:cNvSpPr>
          <p:nvPr>
            <p:ph type="body" idx="1"/>
          </p:nvPr>
        </p:nvSpPr>
        <p:spPr>
          <a:xfrm>
            <a:off x="1043700" y="1512675"/>
            <a:ext cx="10186800" cy="4587000"/>
          </a:xfrm>
          <a:prstGeom prst="rect">
            <a:avLst/>
          </a:prstGeom>
          <a:noFill/>
          <a:ln>
            <a:noFill/>
          </a:ln>
        </p:spPr>
        <p:txBody>
          <a:bodyPr spcFirstLastPara="1" wrap="square" lIns="91425" tIns="45700" rIns="91425" bIns="45700" anchor="t" anchorCtr="0">
            <a:noAutofit/>
          </a:bodyPr>
          <a:lstStyle/>
          <a:p>
            <a:pPr marL="533400" lvl="0" indent="-457200" algn="l" rtl="0">
              <a:lnSpc>
                <a:spcPct val="115000"/>
              </a:lnSpc>
              <a:spcBef>
                <a:spcPts val="0"/>
              </a:spcBef>
              <a:spcAft>
                <a:spcPts val="0"/>
              </a:spcAft>
              <a:buSzPts val="2400"/>
              <a:buFont typeface="+mj-lt"/>
              <a:buAutoNum type="arabicPeriod"/>
            </a:pPr>
            <a:r>
              <a:rPr lang="en-US" sz="2400" dirty="0">
                <a:latin typeface="Arial"/>
                <a:ea typeface="Arial"/>
                <a:cs typeface="Arial"/>
                <a:sym typeface="Arial"/>
              </a:rPr>
              <a:t>Apply transformations to strings, numbers, dates and Booleans to programmatically edit data and prepare data for analysis.</a:t>
            </a:r>
            <a:endParaRPr sz="2400"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r>
              <a:rPr lang="en-US" sz="2000" dirty="0">
                <a:latin typeface="Arial"/>
                <a:ea typeface="Arial"/>
                <a:cs typeface="Arial"/>
                <a:sym typeface="Arial"/>
              </a:rPr>
              <a:t>Describe common transformations for strings and numbers</a:t>
            </a:r>
            <a:endParaRPr sz="2000"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r>
              <a:rPr lang="en-US" sz="2000" dirty="0">
                <a:latin typeface="Arial"/>
                <a:ea typeface="Arial"/>
                <a:cs typeface="Arial"/>
                <a:sym typeface="Arial"/>
              </a:rPr>
              <a:t>Create and run transformations based on Boolean Values</a:t>
            </a:r>
            <a:endParaRPr sz="2000"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r>
              <a:rPr lang="en-US" sz="2000" dirty="0">
                <a:latin typeface="Arial"/>
                <a:ea typeface="Arial"/>
                <a:cs typeface="Arial"/>
                <a:sym typeface="Arial"/>
              </a:rPr>
              <a:t>Modify/change format of dates</a:t>
            </a:r>
            <a:endParaRPr lang="en-US"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endParaRPr lang="en-US" sz="2400" dirty="0">
              <a:latin typeface="Arial"/>
              <a:ea typeface="Arial"/>
              <a:cs typeface="Arial"/>
              <a:sym typeface="Arial"/>
            </a:endParaRPr>
          </a:p>
          <a:p>
            <a:pPr marL="615950" indent="-514350">
              <a:lnSpc>
                <a:spcPct val="115000"/>
              </a:lnSpc>
              <a:spcBef>
                <a:spcPts val="0"/>
              </a:spcBef>
              <a:buSzPct val="100000"/>
              <a:buFont typeface="+mj-lt"/>
              <a:buAutoNum type="arabicPeriod"/>
            </a:pPr>
            <a:r>
              <a:rPr lang="en-US" sz="2400" dirty="0">
                <a:latin typeface="Arial"/>
                <a:ea typeface="Arial"/>
                <a:cs typeface="Arial"/>
                <a:sym typeface="Arial"/>
              </a:rPr>
              <a:t>Write expressions using General Refine Expression Language (GREL)</a:t>
            </a:r>
            <a:endParaRPr sz="2400"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r>
              <a:rPr lang="en-US" sz="2000" dirty="0">
                <a:latin typeface="Arial"/>
                <a:ea typeface="Arial"/>
                <a:cs typeface="Arial"/>
                <a:sym typeface="Arial"/>
              </a:rPr>
              <a:t>Explain General Refine Expression Language (GREL) (conceptually)</a:t>
            </a:r>
            <a:endParaRPr sz="2000" dirty="0">
              <a:latin typeface="Arial"/>
              <a:ea typeface="Arial"/>
              <a:cs typeface="Arial"/>
              <a:sym typeface="Arial"/>
            </a:endParaRPr>
          </a:p>
          <a:p>
            <a:pPr marL="914400" lvl="1" indent="-355600" algn="l" rtl="0">
              <a:lnSpc>
                <a:spcPct val="115000"/>
              </a:lnSpc>
              <a:spcBef>
                <a:spcPts val="0"/>
              </a:spcBef>
              <a:spcAft>
                <a:spcPts val="0"/>
              </a:spcAft>
              <a:buSzPts val="2000"/>
              <a:buAutoNum type="alphaLcPeriod"/>
            </a:pPr>
            <a:r>
              <a:rPr lang="en-US" sz="2000" dirty="0">
                <a:latin typeface="Arial"/>
                <a:ea typeface="Arial"/>
                <a:cs typeface="Arial"/>
                <a:sym typeface="Arial"/>
              </a:rPr>
              <a:t>Practice writing transformations using GREL</a:t>
            </a:r>
            <a:endParaRPr sz="32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7e8ca8e709_1_10"/>
          <p:cNvSpPr txBox="1">
            <a:spLocks noGrp="1"/>
          </p:cNvSpPr>
          <p:nvPr>
            <p:ph type="title"/>
          </p:nvPr>
        </p:nvSpPr>
        <p:spPr>
          <a:xfrm>
            <a:off x="838200" y="311337"/>
            <a:ext cx="10515600" cy="104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How to Open a Project</a:t>
            </a:r>
            <a:endParaRPr>
              <a:solidFill>
                <a:schemeClr val="dk1"/>
              </a:solidFill>
              <a:latin typeface="Arial"/>
              <a:ea typeface="Arial"/>
              <a:cs typeface="Arial"/>
              <a:sym typeface="Arial"/>
            </a:endParaRPr>
          </a:p>
        </p:txBody>
      </p:sp>
      <p:sp>
        <p:nvSpPr>
          <p:cNvPr id="115" name="Google Shape;115;g37e8ca8e709_1_10"/>
          <p:cNvSpPr txBox="1">
            <a:spLocks noGrp="1"/>
          </p:cNvSpPr>
          <p:nvPr>
            <p:ph type="body" idx="1"/>
          </p:nvPr>
        </p:nvSpPr>
        <p:spPr>
          <a:xfrm>
            <a:off x="1043700" y="1512675"/>
            <a:ext cx="10186800" cy="4587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AutoNum type="arabicPeriod"/>
            </a:pPr>
            <a:r>
              <a:rPr lang="en-US" sz="2400" dirty="0">
                <a:latin typeface="Arial"/>
                <a:ea typeface="Arial"/>
                <a:cs typeface="Arial"/>
                <a:sym typeface="Arial"/>
              </a:rPr>
              <a:t>Launch </a:t>
            </a:r>
            <a:r>
              <a:rPr lang="en-US" sz="2400" dirty="0" err="1">
                <a:latin typeface="Arial"/>
                <a:ea typeface="Arial"/>
                <a:cs typeface="Arial"/>
                <a:sym typeface="Arial"/>
              </a:rPr>
              <a:t>OpenRefine</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AutoNum type="arabicPeriod"/>
            </a:pPr>
            <a:r>
              <a:rPr lang="en-US" sz="2400" dirty="0">
                <a:latin typeface="Arial"/>
                <a:ea typeface="Arial"/>
                <a:cs typeface="Arial"/>
                <a:sym typeface="Arial"/>
              </a:rPr>
              <a:t>Open Project</a:t>
            </a:r>
            <a:endParaRPr sz="2400" dirty="0">
              <a:latin typeface="Arial"/>
              <a:ea typeface="Arial"/>
              <a:cs typeface="Arial"/>
              <a:sym typeface="Arial"/>
            </a:endParaRPr>
          </a:p>
          <a:p>
            <a:pPr marL="914400" lvl="1" indent="-381000" algn="l" rtl="0">
              <a:lnSpc>
                <a:spcPct val="115000"/>
              </a:lnSpc>
              <a:spcBef>
                <a:spcPts val="0"/>
              </a:spcBef>
              <a:spcAft>
                <a:spcPts val="0"/>
              </a:spcAft>
              <a:buSzPts val="2400"/>
              <a:buFont typeface="Arial"/>
              <a:buAutoNum type="alphaLcPeriod"/>
            </a:pPr>
            <a:r>
              <a:rPr lang="en-US" sz="2400" dirty="0">
                <a:latin typeface="Arial"/>
                <a:ea typeface="Arial"/>
                <a:cs typeface="Arial"/>
                <a:sym typeface="Arial"/>
              </a:rPr>
              <a:t>Select previous project saved on your device</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AutoNum type="arabicPeriod"/>
            </a:pPr>
            <a:r>
              <a:rPr lang="en-US" sz="2400" dirty="0">
                <a:latin typeface="Arial"/>
                <a:ea typeface="Arial"/>
                <a:cs typeface="Arial"/>
                <a:sym typeface="Arial"/>
              </a:rPr>
              <a:t>Import project</a:t>
            </a:r>
            <a:endParaRPr sz="2400" dirty="0">
              <a:latin typeface="Arial"/>
              <a:ea typeface="Arial"/>
              <a:cs typeface="Arial"/>
              <a:sym typeface="Arial"/>
            </a:endParaRPr>
          </a:p>
          <a:p>
            <a:pPr marL="914400" lvl="1" indent="-381000" algn="l" rtl="0">
              <a:lnSpc>
                <a:spcPct val="115000"/>
              </a:lnSpc>
              <a:spcBef>
                <a:spcPts val="0"/>
              </a:spcBef>
              <a:spcAft>
                <a:spcPts val="0"/>
              </a:spcAft>
              <a:buSzPts val="2400"/>
              <a:buFont typeface="Arial"/>
              <a:buAutoNum type="alphaLcPeriod"/>
            </a:pPr>
            <a:r>
              <a:rPr lang="en-US" sz="2400" dirty="0">
                <a:latin typeface="Arial"/>
                <a:ea typeface="Arial"/>
                <a:cs typeface="Arial"/>
                <a:sym typeface="Arial"/>
              </a:rPr>
              <a:t>Locate an existing Refine project file or use a URL (.tar or .tar.gz):</a:t>
            </a: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838200" y="2954998"/>
            <a:ext cx="10515600" cy="948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a:latin typeface="Arial"/>
                <a:ea typeface="Arial"/>
                <a:cs typeface="Arial"/>
                <a:sym typeface="Arial"/>
              </a:rPr>
              <a:t>Transformations</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38200" y="365125"/>
            <a:ext cx="10851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Common transforms</a:t>
            </a:r>
            <a:endParaRPr sz="4000">
              <a:latin typeface="Arial"/>
              <a:ea typeface="Arial"/>
              <a:cs typeface="Arial"/>
              <a:sym typeface="Arial"/>
            </a:endParaRPr>
          </a:p>
        </p:txBody>
      </p:sp>
      <p:graphicFrame>
        <p:nvGraphicFramePr>
          <p:cNvPr id="127" name="Google Shape;127;p6"/>
          <p:cNvGraphicFramePr/>
          <p:nvPr>
            <p:extLst>
              <p:ext uri="{D42A27DB-BD31-4B8C-83A1-F6EECF244321}">
                <p14:modId xmlns:p14="http://schemas.microsoft.com/office/powerpoint/2010/main" val="3906096743"/>
              </p:ext>
            </p:extLst>
          </p:nvPr>
        </p:nvGraphicFramePr>
        <p:xfrm>
          <a:off x="633100" y="1659386"/>
          <a:ext cx="11153800" cy="4091193"/>
        </p:xfrm>
        <a:graphic>
          <a:graphicData uri="http://schemas.openxmlformats.org/drawingml/2006/table">
            <a:tbl>
              <a:tblPr firstRow="1">
                <a:noFill/>
                <a:tableStyleId>{13538773-9F55-4B51-8A6E-BF0B80335CC0}</a:tableStyleId>
              </a:tblPr>
              <a:tblGrid>
                <a:gridCol w="2397400">
                  <a:extLst>
                    <a:ext uri="{9D8B030D-6E8A-4147-A177-3AD203B41FA5}">
                      <a16:colId xmlns:a16="http://schemas.microsoft.com/office/drawing/2014/main" val="20000"/>
                    </a:ext>
                  </a:extLst>
                </a:gridCol>
                <a:gridCol w="5084900">
                  <a:extLst>
                    <a:ext uri="{9D8B030D-6E8A-4147-A177-3AD203B41FA5}">
                      <a16:colId xmlns:a16="http://schemas.microsoft.com/office/drawing/2014/main" val="20001"/>
                    </a:ext>
                  </a:extLst>
                </a:gridCol>
                <a:gridCol w="36715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Common Transformation</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Action</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GREL expression</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Trim leading and trailing whitespace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Removes any ‘whitespace’ characters (e.g. spaces, tabs) from the start and end of the current value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value.trim()</a:t>
                      </a:r>
                      <a:endParaRPr sz="1800" u="none" strike="noStrike" cap="none">
                        <a:solidFill>
                          <a:srgbClr val="188038"/>
                        </a:solidFill>
                        <a:latin typeface="Roboto Mono"/>
                        <a:ea typeface="Roboto Mono"/>
                        <a:cs typeface="Roboto Mono"/>
                        <a:sym typeface="Roboto Mono"/>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Collapse consecutive whitespace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Removes consecutive whitespace between words/characters</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188038"/>
                          </a:solidFill>
                          <a:latin typeface="Roboto Mono"/>
                          <a:ea typeface="Roboto Mono"/>
                          <a:cs typeface="Roboto Mono"/>
                          <a:sym typeface="Roboto Mono"/>
                        </a:rPr>
                        <a:t>value.replace(/[\p{Zs}\s]+/,' ')</a:t>
                      </a:r>
                      <a:endParaRPr sz="1400" u="none" strike="noStrike" cap="none">
                        <a:solidFill>
                          <a:srgbClr val="188038"/>
                        </a:solidFill>
                        <a:latin typeface="Roboto Mono"/>
                        <a:ea typeface="Roboto Mono"/>
                        <a:cs typeface="Roboto Mono"/>
                        <a:sym typeface="Roboto Mono"/>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99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 titlecase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Converts the current value to titlecase (i.e. each word starts with an uppercase character and all other characters are converted to lowercase)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value.toTitlecase()</a:t>
                      </a:r>
                      <a:endParaRPr sz="1800" u="none" strike="noStrike" cap="none">
                        <a:solidFill>
                          <a:srgbClr val="188038"/>
                        </a:solidFill>
                        <a:latin typeface="Roboto Mono"/>
                        <a:ea typeface="Roboto Mono"/>
                        <a:cs typeface="Roboto Mono"/>
                        <a:sym typeface="Roboto Mono"/>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 uppercase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Converts the current value to uppercase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rgbClr val="188038"/>
                          </a:solidFill>
                          <a:latin typeface="Roboto Mono"/>
                          <a:ea typeface="Roboto Mono"/>
                          <a:cs typeface="Roboto Mono"/>
                          <a:sym typeface="Roboto Mono"/>
                        </a:rPr>
                        <a:t>value.toUppercase()</a:t>
                      </a:r>
                      <a:endParaRPr sz="1800" u="none" strike="noStrike" cap="none">
                        <a:solidFill>
                          <a:srgbClr val="188038"/>
                        </a:solidFill>
                        <a:latin typeface="Roboto Mono"/>
                        <a:ea typeface="Roboto Mono"/>
                        <a:cs typeface="Roboto Mono"/>
                        <a:sym typeface="Roboto Mono"/>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 lowercase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Converts the current value to lowercase</a:t>
                      </a:r>
                      <a:endParaRPr sz="1800" u="none" strike="noStrike" cap="none"/>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err="1">
                          <a:solidFill>
                            <a:srgbClr val="188038"/>
                          </a:solidFill>
                          <a:latin typeface="Roboto Mono"/>
                          <a:ea typeface="Roboto Mono"/>
                          <a:cs typeface="Roboto Mono"/>
                          <a:sym typeface="Roboto Mono"/>
                        </a:rPr>
                        <a:t>value.toLowercase</a:t>
                      </a:r>
                      <a:r>
                        <a:rPr lang="en-US" sz="1800" u="none" strike="noStrike" cap="none" dirty="0">
                          <a:solidFill>
                            <a:srgbClr val="188038"/>
                          </a:solidFill>
                          <a:latin typeface="Roboto Mono"/>
                          <a:ea typeface="Roboto Mono"/>
                          <a:cs typeface="Roboto Mono"/>
                          <a:sym typeface="Roboto Mono"/>
                        </a:rPr>
                        <a:t>()</a:t>
                      </a:r>
                      <a:endParaRPr sz="1800" u="none" strike="noStrike" cap="none" dirty="0">
                        <a:solidFill>
                          <a:srgbClr val="188038"/>
                        </a:solidFill>
                        <a:latin typeface="Roboto Mono"/>
                        <a:ea typeface="Roboto Mono"/>
                        <a:cs typeface="Roboto Mono"/>
                        <a:sym typeface="Roboto Mono"/>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a:latin typeface="Arial"/>
                <a:ea typeface="Arial"/>
                <a:cs typeface="Arial"/>
                <a:sym typeface="Arial"/>
              </a:rPr>
              <a:t>Exercise #1 Transform Language column</a:t>
            </a:r>
            <a:endParaRPr sz="4000">
              <a:latin typeface="Arial"/>
              <a:ea typeface="Arial"/>
              <a:cs typeface="Arial"/>
              <a:sym typeface="Arial"/>
            </a:endParaRPr>
          </a:p>
        </p:txBody>
      </p:sp>
      <p:sp>
        <p:nvSpPr>
          <p:cNvPr id="134" name="Google Shape;134;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1200"/>
              </a:spcBef>
              <a:spcAft>
                <a:spcPts val="0"/>
              </a:spcAft>
              <a:buSzPts val="2800"/>
              <a:buFont typeface="Arial" panose="020B0604020202020204" pitchFamily="34" charset="0"/>
              <a:buChar char="•"/>
            </a:pPr>
            <a:r>
              <a:rPr lang="en-US" dirty="0">
                <a:latin typeface="Arial"/>
                <a:ea typeface="Arial"/>
                <a:cs typeface="Arial"/>
                <a:sym typeface="Arial"/>
              </a:rPr>
              <a:t>Create a text facet on the Language column</a:t>
            </a:r>
            <a:endParaRPr dirty="0">
              <a:latin typeface="Arial"/>
              <a:ea typeface="Arial"/>
              <a:cs typeface="Arial"/>
              <a:sym typeface="Arial"/>
            </a:endParaRPr>
          </a:p>
          <a:p>
            <a:pPr marR="0" lvl="1" algn="l" rtl="0">
              <a:lnSpc>
                <a:spcPct val="115000"/>
              </a:lnSpc>
              <a:spcBef>
                <a:spcPts val="1200"/>
              </a:spcBef>
              <a:spcAft>
                <a:spcPts val="0"/>
              </a:spcAft>
              <a:buSzPct val="100000"/>
              <a:buFont typeface="Courier New" panose="02070309020205020404" pitchFamily="49" charset="0"/>
              <a:buChar char="o"/>
            </a:pPr>
            <a:r>
              <a:rPr lang="en-US" dirty="0">
                <a:latin typeface="Arial"/>
                <a:ea typeface="Arial"/>
                <a:cs typeface="Arial"/>
                <a:sym typeface="Arial"/>
              </a:rPr>
              <a:t>Note that there are some values with multiple entries – why do these two values appear separately rather than as a single value?</a:t>
            </a:r>
            <a:endParaRPr dirty="0">
              <a:latin typeface="Arial"/>
              <a:ea typeface="Arial"/>
              <a:cs typeface="Arial"/>
              <a:sym typeface="Arial"/>
            </a:endParaRPr>
          </a:p>
          <a:p>
            <a:pPr marR="0" lvl="0" algn="l" rtl="0">
              <a:lnSpc>
                <a:spcPct val="115000"/>
              </a:lnSpc>
              <a:spcBef>
                <a:spcPts val="1200"/>
              </a:spcBef>
              <a:spcAft>
                <a:spcPts val="0"/>
              </a:spcAft>
              <a:buSzPts val="2800"/>
              <a:buFont typeface="Arial" panose="020B0604020202020204" pitchFamily="34" charset="0"/>
              <a:buChar char="•"/>
            </a:pPr>
            <a:r>
              <a:rPr lang="en-US" dirty="0">
                <a:latin typeface="Arial"/>
                <a:ea typeface="Arial"/>
                <a:cs typeface="Arial"/>
                <a:sym typeface="Arial"/>
              </a:rPr>
              <a:t>On the Language column use the dropdown menu to select </a:t>
            </a:r>
          </a:p>
          <a:p>
            <a:pPr marL="50800" marR="0" lvl="0" indent="0" algn="l" rtl="0">
              <a:lnSpc>
                <a:spcPct val="115000"/>
              </a:lnSpc>
              <a:spcBef>
                <a:spcPts val="1200"/>
              </a:spcBef>
              <a:spcAft>
                <a:spcPts val="0"/>
              </a:spcAft>
              <a:buSzPts val="2800"/>
              <a:buNone/>
            </a:pPr>
            <a:r>
              <a:rPr lang="en-US" dirty="0">
                <a:solidFill>
                  <a:srgbClr val="188038"/>
                </a:solidFill>
                <a:latin typeface="Arial"/>
                <a:ea typeface="Roboto Mono"/>
                <a:cs typeface="Arial"/>
                <a:sym typeface="Arial"/>
              </a:rPr>
              <a:t>	</a:t>
            </a:r>
            <a:r>
              <a:rPr lang="en-US" dirty="0">
                <a:solidFill>
                  <a:srgbClr val="188038"/>
                </a:solidFill>
                <a:latin typeface="Roboto Mono"/>
                <a:ea typeface="Roboto Mono"/>
                <a:cs typeface="Roboto Mono"/>
                <a:sym typeface="Roboto Mono"/>
              </a:rPr>
              <a:t>Edit cells </a:t>
            </a:r>
            <a:r>
              <a:rPr lang="en-US" dirty="0">
                <a:solidFill>
                  <a:srgbClr val="188038"/>
                </a:solidFill>
                <a:latin typeface="Roboto Mono"/>
                <a:ea typeface="Roboto Mono"/>
                <a:cs typeface="Roboto Mono"/>
                <a:sym typeface="Wingdings" panose="05000000000000000000" pitchFamily="2" charset="2"/>
              </a:rPr>
              <a:t></a:t>
            </a:r>
            <a:r>
              <a:rPr lang="en-US" dirty="0">
                <a:solidFill>
                  <a:srgbClr val="188038"/>
                </a:solidFill>
                <a:latin typeface="Roboto Mono"/>
                <a:ea typeface="Roboto Mono"/>
                <a:cs typeface="Roboto Mono"/>
                <a:sym typeface="Roboto Mono"/>
              </a:rPr>
              <a:t> Common transforms </a:t>
            </a:r>
            <a:r>
              <a:rPr lang="en-US" dirty="0">
                <a:solidFill>
                  <a:srgbClr val="188038"/>
                </a:solidFill>
                <a:latin typeface="Roboto Mono"/>
                <a:ea typeface="Roboto Mono"/>
                <a:cs typeface="Roboto Mono"/>
                <a:sym typeface="Wingdings" panose="05000000000000000000" pitchFamily="2" charset="2"/>
              </a:rPr>
              <a:t></a:t>
            </a:r>
            <a:r>
              <a:rPr lang="en-US" dirty="0">
                <a:solidFill>
                  <a:srgbClr val="188038"/>
                </a:solidFill>
                <a:latin typeface="Roboto Mono"/>
                <a:ea typeface="Roboto Mono"/>
                <a:cs typeface="Roboto Mono"/>
                <a:sym typeface="Roboto Mono"/>
              </a:rPr>
              <a:t> Collapse consecutive 	whitespace</a:t>
            </a:r>
            <a:endParaRPr dirty="0">
              <a:solidFill>
                <a:srgbClr val="188038"/>
              </a:solidFill>
              <a:latin typeface="Roboto Mono"/>
              <a:ea typeface="Roboto Mono"/>
              <a:cs typeface="Roboto Mono"/>
              <a:sym typeface="Roboto Mono"/>
            </a:endParaRPr>
          </a:p>
          <a:p>
            <a:pPr marR="0" lvl="0" algn="l" rtl="0">
              <a:lnSpc>
                <a:spcPct val="115000"/>
              </a:lnSpc>
              <a:spcBef>
                <a:spcPts val="1200"/>
              </a:spcBef>
              <a:spcAft>
                <a:spcPts val="0"/>
              </a:spcAft>
              <a:buSzPts val="2800"/>
              <a:buFont typeface="Arial" panose="020B0604020202020204" pitchFamily="34" charset="0"/>
              <a:buChar char="•"/>
            </a:pPr>
            <a:r>
              <a:rPr lang="en-US" dirty="0">
                <a:latin typeface="Arial"/>
                <a:ea typeface="Arial"/>
                <a:cs typeface="Arial"/>
                <a:sym typeface="Arial"/>
              </a:rPr>
              <a:t>Look at the text facet again for the Language column now – has it changed? (if it hasn’t changed try clicking the Refresh option to make sure it updates)</a:t>
            </a:r>
            <a:endParaRPr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sz="4000" dirty="0">
                <a:latin typeface="Arial"/>
                <a:ea typeface="Arial"/>
                <a:cs typeface="Arial"/>
                <a:sym typeface="Arial"/>
              </a:rPr>
              <a:t>Practice Question #1</a:t>
            </a:r>
            <a:endParaRPr sz="4000" dirty="0">
              <a:latin typeface="Arial"/>
              <a:ea typeface="Arial"/>
              <a:cs typeface="Arial"/>
              <a:sym typeface="Arial"/>
            </a:endParaRPr>
          </a:p>
        </p:txBody>
      </p:sp>
      <p:sp>
        <p:nvSpPr>
          <p:cNvPr id="141" name="Google Shape;141;p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69900" indent="-457200">
              <a:lnSpc>
                <a:spcPct val="100000"/>
              </a:lnSpc>
              <a:spcBef>
                <a:spcPts val="0"/>
              </a:spcBef>
              <a:buSzPct val="100000"/>
            </a:pPr>
            <a:r>
              <a:rPr lang="en-US" sz="2800" dirty="0">
                <a:latin typeface="Arial"/>
                <a:ea typeface="Arial"/>
                <a:cs typeface="Arial"/>
                <a:sym typeface="Arial"/>
              </a:rPr>
              <a:t>How many cells have extra white space in the Publication Type column?</a:t>
            </a:r>
            <a:endParaRPr sz="2800" dirty="0">
              <a:latin typeface="Arial"/>
              <a:ea typeface="Arial"/>
              <a:cs typeface="Arial"/>
              <a:sym typeface="Arial"/>
            </a:endParaRPr>
          </a:p>
          <a:p>
            <a:pPr marL="0" lvl="0" indent="0" algn="l" rtl="0">
              <a:lnSpc>
                <a:spcPct val="90000"/>
              </a:lnSpc>
              <a:spcBef>
                <a:spcPts val="1200"/>
              </a:spcBef>
              <a:spcAft>
                <a:spcPts val="0"/>
              </a:spcAft>
              <a:buSzPts val="2800"/>
              <a:buNone/>
            </a:pPr>
            <a:endParaRPr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2650</Words>
  <Application>Microsoft Office PowerPoint</Application>
  <PresentationFormat>Widescreen</PresentationFormat>
  <Paragraphs>243</Paragraphs>
  <Slides>28</Slides>
  <Notes>28</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Courier New</vt:lpstr>
      <vt:lpstr>Corbel</vt:lpstr>
      <vt:lpstr>Cambria</vt:lpstr>
      <vt:lpstr>Calibri</vt:lpstr>
      <vt:lpstr>Arial</vt:lpstr>
      <vt:lpstr>Noto Sans Symbols</vt:lpstr>
      <vt:lpstr>Roboto Mono</vt:lpstr>
      <vt:lpstr>Basis</vt:lpstr>
      <vt:lpstr>OpenRefine for Health Sciences</vt:lpstr>
      <vt:lpstr>Series Overview</vt:lpstr>
      <vt:lpstr>Overview: Session 2</vt:lpstr>
      <vt:lpstr>Session 2 Learning Objectives</vt:lpstr>
      <vt:lpstr>How to Open a Project</vt:lpstr>
      <vt:lpstr>Transformations</vt:lpstr>
      <vt:lpstr>Common transforms</vt:lpstr>
      <vt:lpstr>Exercise #1 Transform Language column</vt:lpstr>
      <vt:lpstr>Practice Question #1</vt:lpstr>
      <vt:lpstr>Practice Question #1 Solution Steps</vt:lpstr>
      <vt:lpstr>Practice Question #2 Transform to Titlecase</vt:lpstr>
      <vt:lpstr>Practice Question #2 Solution Steps</vt:lpstr>
      <vt:lpstr>Writing Transformations (GREL)</vt:lpstr>
      <vt:lpstr>GREL = General Refine Expression Language</vt:lpstr>
      <vt:lpstr>Practice Question #3 Transform MESH Subject Headings in [brackets] to Title Case</vt:lpstr>
      <vt:lpstr>Practice Question #3 Solution Steps</vt:lpstr>
      <vt:lpstr>Data Types</vt:lpstr>
      <vt:lpstr>Data Type: Booleans</vt:lpstr>
      <vt:lpstr>Practice Question #4 Use Boolean to add a new column</vt:lpstr>
      <vt:lpstr>Practice Question #4 Solution Steps</vt:lpstr>
      <vt:lpstr>Working with Dates</vt:lpstr>
      <vt:lpstr>Why are dates messy?</vt:lpstr>
      <vt:lpstr>Date/Time Characters in GREL</vt:lpstr>
      <vt:lpstr>Date Transformations and Timeline Facet</vt:lpstr>
      <vt:lpstr>Practice Question #5 Timeline Facet</vt:lpstr>
      <vt:lpstr>Practice Question #5 Solution Steps</vt:lpstr>
      <vt:lpstr>Key Points</vt:lpstr>
      <vt:lpstr>Thank you!  Please fill out the survey in the chat and follow the instructions if you are claiming MLA CE credit for this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Brown</dc:creator>
  <cp:lastModifiedBy>Rebecca Brown</cp:lastModifiedBy>
  <cp:revision>2</cp:revision>
  <dcterms:created xsi:type="dcterms:W3CDTF">2024-10-31T20:28:02Z</dcterms:created>
  <dcterms:modified xsi:type="dcterms:W3CDTF">2025-09-18T15:44:10Z</dcterms:modified>
</cp:coreProperties>
</file>