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6"/>
  </p:notesMasterIdLst>
  <p:handoutMasterIdLst>
    <p:handoutMasterId r:id="rId17"/>
  </p:handoutMasterIdLst>
  <p:sldIdLst>
    <p:sldId id="316" r:id="rId2"/>
    <p:sldId id="358" r:id="rId3"/>
    <p:sldId id="317" r:id="rId4"/>
    <p:sldId id="318" r:id="rId5"/>
    <p:sldId id="349" r:id="rId6"/>
    <p:sldId id="341" r:id="rId7"/>
    <p:sldId id="330" r:id="rId8"/>
    <p:sldId id="355" r:id="rId9"/>
    <p:sldId id="353" r:id="rId10"/>
    <p:sldId id="354" r:id="rId11"/>
    <p:sldId id="351" r:id="rId12"/>
    <p:sldId id="350" r:id="rId13"/>
    <p:sldId id="329" r:id="rId14"/>
    <p:sldId id="336"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59824" autoAdjust="0"/>
  </p:normalViewPr>
  <p:slideViewPr>
    <p:cSldViewPr snapToGrid="0">
      <p:cViewPr varScale="1">
        <p:scale>
          <a:sx n="54" d="100"/>
          <a:sy n="54" d="100"/>
        </p:scale>
        <p:origin x="1383" y="45"/>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6/4/2020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6/4/2020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a:t>
            </a:r>
            <a:r>
              <a:rPr lang="en-US" dirty="0" err="1" smtClean="0"/>
              <a:t>i</a:t>
            </a:r>
            <a:r>
              <a:rPr lang="en-US" baseline="0" dirty="0" smtClean="0"/>
              <a:t> is a very useful but less well-known resource. It is an image search tool used to find images, including diagrams, charts &amp; graphs, MRIs, X-rays, and much more, from scholarly publications as well as from several special collections, like an orthopedic surgery anatomy collection and a thoracic X-ray collection. These can be very helpful in learning about a particular topic via visualization. The image search results are also linked directly to the research articles they can be found in.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199545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the most well-known and widely</a:t>
            </a:r>
            <a:r>
              <a:rPr lang="en-US" baseline="0" dirty="0" smtClean="0"/>
              <a:t> used NLM resource, PubMed. PubMed is a massive and broad research database encompassing tens of thousands of journals in the health and life sciences. PubMed allows searches ranging from a simple keyword search to extremely complex and customized searches. It also has premade search strategies for searching for certain types of evidence, like systematic reviews. We’ll look more at those in a future module. </a:t>
            </a:r>
          </a:p>
          <a:p>
            <a:endParaRPr lang="en-US" baseline="0" dirty="0" smtClean="0"/>
          </a:p>
          <a:p>
            <a:r>
              <a:rPr lang="en-US" baseline="0" dirty="0" smtClean="0"/>
              <a:t>Overall, PubMed is really the number one source for peer-reviewed scholarly literature in the health sciences. For that reason, most of the research skills you’ll learn in these modules will be focused on PubMed. However, most will also be easily applicable to other research databases, so you’ll be able to transfer what you learned in PubMed to other contexts without much difficulty.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this note.]</a:t>
            </a:r>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524723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other databases</a:t>
            </a:r>
            <a:r>
              <a:rPr lang="en-US" baseline="0" dirty="0" smtClean="0"/>
              <a:t> commonly used to inform EBP. These are not free like the NLM resources, but the institution you are at may have a subscription to one or more of them.</a:t>
            </a:r>
          </a:p>
          <a:p>
            <a:r>
              <a:rPr lang="en-US" baseline="0" dirty="0" smtClean="0"/>
              <a:t>CINAHL is commonly used in the nursing community.</a:t>
            </a:r>
          </a:p>
          <a:p>
            <a:r>
              <a:rPr lang="en-US" baseline="0" dirty="0" err="1" smtClean="0"/>
              <a:t>Embase</a:t>
            </a:r>
            <a:r>
              <a:rPr lang="en-US" baseline="0" dirty="0" smtClean="0"/>
              <a:t> is similar to PubMed but with greater pharmacological and international coverage. </a:t>
            </a:r>
          </a:p>
          <a:p>
            <a:r>
              <a:rPr lang="en-US" baseline="0" dirty="0" err="1" smtClean="0"/>
              <a:t>PsycINFO</a:t>
            </a:r>
            <a:r>
              <a:rPr lang="en-US" baseline="0" dirty="0" smtClean="0"/>
              <a:t> is commonly used in behavioral science and psychology research.</a:t>
            </a:r>
          </a:p>
          <a:p>
            <a:r>
              <a:rPr lang="en-US" baseline="0" dirty="0" smtClean="0"/>
              <a:t>Trip is a specifically EBP-oriented database aimed at facilitating access to high-quality clinical research.</a:t>
            </a:r>
          </a:p>
          <a:p>
            <a:endParaRPr lang="en-US" baseline="0" dirty="0"/>
          </a:p>
          <a:p>
            <a:r>
              <a:rPr lang="en-US" baseline="0" dirty="0" smtClean="0"/>
              <a:t>Again, remember that although we’ll be focusing mostly on PubMed in upcoming sessions, most of what you learn will be easily applied with a bit of modification to these other databases.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this note.]</a:t>
            </a:r>
          </a:p>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168385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After today’s session, take some time to think about some questions you’ve had recently (or ones you currently have) and reflect on what resources we’ve discussed today might be well-suited to help you answer them. </a:t>
            </a:r>
          </a:p>
          <a:p>
            <a:endParaRPr lang="en-US" sz="1400" baseline="0" dirty="0" smtClean="0"/>
          </a:p>
          <a:p>
            <a:r>
              <a:rPr lang="en-US" sz="1400" baseline="0" dirty="0" smtClean="0"/>
              <a:t>The main takeaway from today is that you have many resources at your disposal for answering research questions! NLM provides a wide variety of free and easy to use resources, and you may also have </a:t>
            </a:r>
            <a:r>
              <a:rPr lang="en-US" sz="1400" baseline="0" dirty="0" smtClean="0">
                <a:solidFill>
                  <a:schemeClr val="tx1"/>
                </a:solidFill>
              </a:rPr>
              <a:t>institutional access to other research databases. Although we’re going to spend most of our time in coming sessions focusing on PubMed, the skills you learn will be largely transferable to these other databases. </a:t>
            </a:r>
          </a:p>
          <a:p>
            <a:endParaRPr lang="en-US" sz="1400" baseline="0" dirty="0" smtClean="0">
              <a:solidFill>
                <a:schemeClr val="tx1"/>
              </a:solidFill>
            </a:endParaRPr>
          </a:p>
          <a:p>
            <a:r>
              <a:rPr lang="en-US" sz="1400" baseline="0" dirty="0" smtClean="0">
                <a:solidFill>
                  <a:schemeClr val="tx1"/>
                </a:solidFill>
              </a:rPr>
              <a:t>In the next session, you’ll learn how to translate a research question (which you now know how to develop using the PICO framework) into a database search. </a:t>
            </a:r>
          </a:p>
          <a:p>
            <a:endParaRPr lang="en-US" sz="14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p>
        </p:txBody>
      </p:sp>
      <p:sp>
        <p:nvSpPr>
          <p:cNvPr id="4" name="Slide Number Placeholder 3"/>
          <p:cNvSpPr>
            <a:spLocks noGrp="1"/>
          </p:cNvSpPr>
          <p:nvPr>
            <p:ph type="sldNum" sz="quarter" idx="10"/>
          </p:nvPr>
        </p:nvSpPr>
        <p:spPr/>
        <p:txBody>
          <a:bodyPr/>
          <a:lstStyle/>
          <a:p>
            <a:fld id="{82EAC25A-0787-4250-9F5D-D1D38B63B3EB}" type="slidenum">
              <a:rPr lang="en-US" smtClean="0"/>
              <a:t>13</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14</a:t>
            </a:fld>
            <a:endParaRPr lang="en-US"/>
          </a:p>
        </p:txBody>
      </p:sp>
    </p:spTree>
    <p:extLst>
      <p:ext uri="{BB962C8B-B14F-4D97-AF65-F5344CB8AC3E}">
        <p14:creationId xmlns:p14="http://schemas.microsoft.com/office/powerpoint/2010/main" val="251394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these discussion</a:t>
            </a:r>
            <a:r>
              <a:rPr lang="en-US" b="1" baseline="0" dirty="0" smtClean="0"/>
              <a:t> points</a:t>
            </a:r>
            <a:r>
              <a:rPr lang="en-US" b="1" dirty="0" smtClean="0"/>
              <a:t>.]</a:t>
            </a:r>
          </a:p>
          <a:p>
            <a:endParaRPr lang="en-US" baseline="0" dirty="0" smtClean="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1335905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question: I want you</a:t>
            </a:r>
            <a:r>
              <a:rPr lang="en-US" baseline="0" dirty="0" smtClean="0"/>
              <a:t> to discuss how you usually answer questions that come up in your work about caring for patients. What is your first strategy? Do you ask a colleague, use a general internet search engine like Google, consult a research database, or consult another source? Why? </a:t>
            </a:r>
          </a:p>
        </p:txBody>
      </p:sp>
      <p:sp>
        <p:nvSpPr>
          <p:cNvPr id="4" name="Slide Number Placeholder 3"/>
          <p:cNvSpPr>
            <a:spLocks noGrp="1"/>
          </p:cNvSpPr>
          <p:nvPr>
            <p:ph type="sldNum" sz="quarter" idx="10"/>
          </p:nvPr>
        </p:nvSpPr>
        <p:spPr/>
        <p:txBody>
          <a:bodyPr/>
          <a:lstStyle/>
          <a:p>
            <a:fld id="{4A26EF3F-9985-492F-93A6-079BCEA05E17}" type="slidenum">
              <a:rPr lang="en-US" smtClean="0"/>
              <a:t>4</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said that you tend to consult a colleague or do</a:t>
            </a:r>
            <a:r>
              <a:rPr lang="en-US" baseline="0" dirty="0" smtClean="0"/>
              <a:t> a general internet search first, don’t worry, you’re not alone! In fact, research has shown that in many health professions, practitioners are more likely to use internet searches or consult a peer than use a research database to find published research</a:t>
            </a:r>
            <a:r>
              <a:rPr lang="en-US" baseline="30000" dirty="0" smtClean="0"/>
              <a:t>1</a:t>
            </a:r>
            <a:r>
              <a:rPr lang="en-US" baseline="0" dirty="0" smtClean="0"/>
              <a:t>.</a:t>
            </a:r>
          </a:p>
          <a:p>
            <a:endParaRPr lang="en-US" baseline="0" dirty="0" smtClean="0"/>
          </a:p>
          <a:p>
            <a:r>
              <a:rPr lang="en-US" baseline="0" dirty="0" smtClean="0"/>
              <a:t>Consulting a colleague or an internet source </a:t>
            </a:r>
            <a:r>
              <a:rPr lang="en-US" i="1" baseline="0" dirty="0" smtClean="0"/>
              <a:t>can</a:t>
            </a:r>
            <a:r>
              <a:rPr lang="en-US" i="0" baseline="0" dirty="0" smtClean="0"/>
              <a:t> be a good way to get a quick answer to a question, but you may not know if the answer you’re getting is accurate. And, although locating and applying the best available evidence is a vital component of EBP, l</a:t>
            </a:r>
            <a:r>
              <a:rPr lang="en-US" baseline="0" dirty="0" smtClean="0"/>
              <a:t>ack of confidence in using research databases is often cited by practitioners as a barrier to locating this evidence to inform care decisions</a:t>
            </a:r>
            <a:r>
              <a:rPr lang="en-US" baseline="30000" dirty="0" smtClean="0"/>
              <a:t>1</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module, you’ll learn about some reliable sources of health information ranging from images to aid in diagnosis to peer-reviewed academic research to guide your decision-making. </a:t>
            </a:r>
          </a:p>
          <a:p>
            <a:endParaRPr lang="en-US" baseline="0" dirty="0" smtClean="0"/>
          </a:p>
        </p:txBody>
      </p:sp>
      <p:sp>
        <p:nvSpPr>
          <p:cNvPr id="4" name="Slide Number Placeholder 3"/>
          <p:cNvSpPr>
            <a:spLocks noGrp="1"/>
          </p:cNvSpPr>
          <p:nvPr>
            <p:ph type="sldNum" sz="quarter" idx="10"/>
          </p:nvPr>
        </p:nvSpPr>
        <p:spPr/>
        <p:txBody>
          <a:bodyPr/>
          <a:lstStyle/>
          <a:p>
            <a:fld id="{4A26EF3F-9985-492F-93A6-079BCEA05E17}" type="slidenum">
              <a:rPr lang="en-US" smtClean="0"/>
              <a:t>5</a:t>
            </a:fld>
            <a:endParaRPr lang="en-US"/>
          </a:p>
        </p:txBody>
      </p:sp>
    </p:spTree>
    <p:extLst>
      <p:ext uri="{BB962C8B-B14F-4D97-AF65-F5344CB8AC3E}">
        <p14:creationId xmlns:p14="http://schemas.microsoft.com/office/powerpoint/2010/main" val="249875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you’ve formulated</a:t>
            </a:r>
            <a:r>
              <a:rPr lang="en-US" baseline="0" dirty="0" smtClean="0"/>
              <a:t> your research question and you’re ready to start looking for information. First, you need to know where to search. That’s going to depend on what kind of information you need.</a:t>
            </a:r>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4129427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want to introduce</a:t>
            </a:r>
            <a:r>
              <a:rPr lang="en-US" baseline="0" dirty="0" smtClean="0"/>
              <a:t> you to a selection of the free online resources provided by the National Library of Medicine (NLM). </a:t>
            </a:r>
            <a:r>
              <a:rPr lang="en-US" dirty="0" smtClean="0"/>
              <a:t>This is not an exhaustive list, but I’ll give you a bit of information about each of</a:t>
            </a:r>
            <a:r>
              <a:rPr lang="en-US" baseline="0" dirty="0" smtClean="0"/>
              <a:t> these resources so you have a general idea of what you can use them for. With the exception of PubMed, which I’ll mention last, we won’t have time to go in-depth on how to use them, but I want to raise your awareness of these as they can be very helpful for finding quick information. Most of these resources are quite easy to use and can be used effectively with simple keyword searches, so they’re easy to add to your research toolbox.</a:t>
            </a:r>
          </a:p>
          <a:p>
            <a:endParaRPr lang="en-US" baseline="0" dirty="0" smtClean="0"/>
          </a:p>
          <a:p>
            <a:r>
              <a:rPr lang="en-US" baseline="0" dirty="0" smtClean="0"/>
              <a:t>[NOTE TO FACILITATOR: Distribute summary handout of these resources] And here is a handout you can hold onto to remember these resources.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93242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ClinicalTrials.gov </a:t>
            </a:r>
            <a:r>
              <a:rPr lang="en-US" baseline="0" dirty="0" smtClean="0"/>
              <a:t>is a repository of researcher-submitted and independently verified information about ongoing and completed clinical trials. Although this is a government resource, international studies are included as well. U.S. clinical trials since 2007 are required to be entered into this database. This resource can be useful to patients, who can search for studies that may be recruiting participants, or to providers, who can find information about ongoing and past trials as well as results summaries for some trials.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65033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Drug Information Portal simultaneously</a:t>
            </a:r>
            <a:r>
              <a:rPr lang="en-US" baseline="0" dirty="0" smtClean="0"/>
              <a:t> searches around 15 government and NLM resources to locate drug information, and then links you to that information along with providing a summary of basic drug characteristics. It includes information on drugs from the time when they enter clinical trials (by searching ClinicalTrials.gov) through the time they enter the market. </a:t>
            </a:r>
          </a:p>
          <a:p>
            <a:endParaRPr lang="en-US" baseline="0" dirty="0" smtClean="0"/>
          </a:p>
          <a:p>
            <a:r>
              <a:rPr lang="en-US" baseline="0" dirty="0" smtClean="0"/>
              <a:t>DailyMed is the official provider of FDA label information, or package inserts. Searching for a drug will bring up the most recent information submitted to the FDA and currently in use.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3638898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6/4/2020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6/4/2020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6/4/2020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6/4/2020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6/4/2020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6/4/2020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6/4/2020</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6/4/2020</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6/4/2020</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6/4/2020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6/4/2020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6/4/2020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openi.nlm.nih.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ncbi.nlm.nih.gov/pubmed/"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hyperlink" Target="https://onlinelibrary.wiley.com/doi/full/10.1111/hir.1220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linicaltrials.gov/"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dailymed.nlm.nih.gov/dailymed/" TargetMode="External"/><Relationship Id="rId3" Type="http://schemas.openxmlformats.org/officeDocument/2006/relationships/hyperlink" Target="https://druginfo.nlm.nih.gov/" TargetMode="External"/><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dailymed.nlm.nih.gov/" TargetMode="External"/><Relationship Id="rId5" Type="http://schemas.openxmlformats.org/officeDocument/2006/relationships/hyperlink" Target="https://druginfo.nlm.nih.gov/drugportal/"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mn-lt"/>
              </a:rPr>
              <a:t>Where can I look for information?</a:t>
            </a:r>
            <a:endParaRPr lang="en-US" dirty="0">
              <a:latin typeface="+mn-lt"/>
            </a:endParaRPr>
          </a:p>
        </p:txBody>
      </p:sp>
      <p:sp>
        <p:nvSpPr>
          <p:cNvPr id="2" name="Subtitle 1"/>
          <p:cNvSpPr>
            <a:spLocks noGrp="1"/>
          </p:cNvSpPr>
          <p:nvPr>
            <p:ph type="subTitle" idx="1"/>
          </p:nvPr>
        </p:nvSpPr>
        <p:spPr/>
        <p:txBody>
          <a:bodyPr/>
          <a:lstStyle/>
          <a:p>
            <a:r>
              <a:rPr lang="en-US" i="1" dirty="0" smtClean="0"/>
              <a:t>Acquire</a:t>
            </a:r>
            <a:endParaRPr lang="en-US" i="1" dirty="0"/>
          </a:p>
        </p:txBody>
      </p:sp>
    </p:spTree>
    <p:extLst>
      <p:ext uri="{BB962C8B-B14F-4D97-AF65-F5344CB8AC3E}">
        <p14:creationId xmlns:p14="http://schemas.microsoft.com/office/powerpoint/2010/main" val="496183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a:t>
            </a:r>
            <a:r>
              <a:rPr lang="en-US" dirty="0" err="1" smtClean="0"/>
              <a:t>i</a:t>
            </a:r>
            <a:endParaRPr lang="en-US" dirty="0"/>
          </a:p>
        </p:txBody>
      </p:sp>
      <p:pic>
        <p:nvPicPr>
          <p:cNvPr id="11" name="Picture 10" descr="Open i logo"/>
          <p:cNvPicPr>
            <a:picLocks noChangeAspect="1"/>
          </p:cNvPicPr>
          <p:nvPr/>
        </p:nvPicPr>
        <p:blipFill>
          <a:blip r:embed="rId3"/>
          <a:stretch>
            <a:fillRect/>
          </a:stretch>
        </p:blipFill>
        <p:spPr>
          <a:xfrm>
            <a:off x="4945232" y="365125"/>
            <a:ext cx="6895819" cy="1092407"/>
          </a:xfrm>
          <a:prstGeom prst="rect">
            <a:avLst/>
          </a:prstGeom>
        </p:spPr>
      </p:pic>
      <p:sp>
        <p:nvSpPr>
          <p:cNvPr id="8" name="Content Placeholder 3"/>
          <p:cNvSpPr>
            <a:spLocks noGrp="1"/>
          </p:cNvSpPr>
          <p:nvPr>
            <p:ph idx="1"/>
          </p:nvPr>
        </p:nvSpPr>
        <p:spPr>
          <a:xfrm>
            <a:off x="901700" y="2019299"/>
            <a:ext cx="10515600" cy="4030663"/>
          </a:xfrm>
        </p:spPr>
        <p:txBody>
          <a:bodyPr>
            <a:normAutofit/>
          </a:bodyPr>
          <a:lstStyle/>
          <a:p>
            <a:pPr marL="0" indent="0">
              <a:buNone/>
            </a:pPr>
            <a:r>
              <a:rPr lang="en-US" dirty="0" smtClean="0">
                <a:hlinkClick r:id="rId4"/>
              </a:rPr>
              <a:t>URL to Open i</a:t>
            </a:r>
            <a:endParaRPr lang="en-US" dirty="0" smtClean="0"/>
          </a:p>
          <a:p>
            <a:r>
              <a:rPr lang="en-US" dirty="0" smtClean="0"/>
              <a:t>Biomedical image search engine</a:t>
            </a:r>
          </a:p>
          <a:p>
            <a:r>
              <a:rPr lang="en-US" dirty="0" smtClean="0"/>
              <a:t>Searches free full-text PubMed images as well as several special image collections</a:t>
            </a:r>
            <a:endParaRPr lang="en-US" dirty="0"/>
          </a:p>
          <a:p>
            <a:pPr marL="0" indent="0">
              <a:buNone/>
            </a:pPr>
            <a:endParaRPr lang="en-US" dirty="0"/>
          </a:p>
        </p:txBody>
      </p:sp>
    </p:spTree>
    <p:extLst>
      <p:ext uri="{BB962C8B-B14F-4D97-AF65-F5344CB8AC3E}">
        <p14:creationId xmlns:p14="http://schemas.microsoft.com/office/powerpoint/2010/main" val="1868628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PubMed</a:t>
            </a:r>
            <a:endParaRPr lang="en-US" dirty="0"/>
          </a:p>
        </p:txBody>
      </p:sp>
      <p:pic>
        <p:nvPicPr>
          <p:cNvPr id="1030" name="Picture 6" descr="PubMe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0" y="256381"/>
            <a:ext cx="4339829" cy="154305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p:cNvSpPr>
            <a:spLocks noGrp="1"/>
          </p:cNvSpPr>
          <p:nvPr>
            <p:ph idx="1"/>
          </p:nvPr>
        </p:nvSpPr>
        <p:spPr>
          <a:xfrm>
            <a:off x="901700" y="2019299"/>
            <a:ext cx="10515600" cy="4030663"/>
          </a:xfrm>
        </p:spPr>
        <p:txBody>
          <a:bodyPr>
            <a:normAutofit/>
          </a:bodyPr>
          <a:lstStyle/>
          <a:p>
            <a:pPr marL="0" indent="0">
              <a:buNone/>
            </a:pPr>
            <a:r>
              <a:rPr lang="en-US" dirty="0" smtClean="0">
                <a:hlinkClick r:id="rId4"/>
              </a:rPr>
              <a:t>URL to PubMed</a:t>
            </a:r>
            <a:endParaRPr lang="en-US" dirty="0" smtClean="0"/>
          </a:p>
          <a:p>
            <a:r>
              <a:rPr lang="en-US" dirty="0" smtClean="0"/>
              <a:t>Free access to citations and some full-text articles in health sciences and related fields</a:t>
            </a:r>
          </a:p>
          <a:p>
            <a:r>
              <a:rPr lang="en-US" dirty="0" smtClean="0"/>
              <a:t>Allows searches ranging from simple keyword searches to extremely complex and customized searches</a:t>
            </a:r>
          </a:p>
          <a:p>
            <a:r>
              <a:rPr lang="en-US" dirty="0" smtClean="0"/>
              <a:t>Built-in search filters to simplify some common search types</a:t>
            </a:r>
          </a:p>
          <a:p>
            <a:r>
              <a:rPr lang="en-US" dirty="0" smtClean="0"/>
              <a:t>Number one source for peer-reviewed scholarly literature</a:t>
            </a:r>
            <a:endParaRPr lang="en-US" dirty="0"/>
          </a:p>
        </p:txBody>
      </p:sp>
    </p:spTree>
    <p:extLst>
      <p:ext uri="{BB962C8B-B14F-4D97-AF65-F5344CB8AC3E}">
        <p14:creationId xmlns:p14="http://schemas.microsoft.com/office/powerpoint/2010/main" val="2525653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 accessible via institutional subscription</a:t>
            </a:r>
            <a:endParaRPr lang="en-US" dirty="0"/>
          </a:p>
        </p:txBody>
      </p:sp>
      <p:sp>
        <p:nvSpPr>
          <p:cNvPr id="4" name="Content Placeholder 3"/>
          <p:cNvSpPr>
            <a:spLocks noGrp="1"/>
          </p:cNvSpPr>
          <p:nvPr>
            <p:ph idx="1"/>
          </p:nvPr>
        </p:nvSpPr>
        <p:spPr>
          <a:xfrm>
            <a:off x="901700" y="2019299"/>
            <a:ext cx="10515600" cy="4030663"/>
          </a:xfrm>
        </p:spPr>
        <p:txBody>
          <a:bodyPr>
            <a:normAutofit lnSpcReduction="10000"/>
          </a:bodyPr>
          <a:lstStyle/>
          <a:p>
            <a:r>
              <a:rPr lang="en-US" dirty="0" smtClean="0"/>
              <a:t>CINAHL: Cumulative Index to Nursing and Allied Health Literature</a:t>
            </a:r>
          </a:p>
          <a:p>
            <a:pPr lvl="1"/>
            <a:r>
              <a:rPr lang="en-US" dirty="0" smtClean="0"/>
              <a:t>3,000+ nursing and allied health journals</a:t>
            </a:r>
          </a:p>
          <a:p>
            <a:r>
              <a:rPr lang="en-US" dirty="0" err="1" smtClean="0"/>
              <a:t>Embase</a:t>
            </a:r>
            <a:r>
              <a:rPr lang="en-US" dirty="0" smtClean="0"/>
              <a:t>: biomedical and pharmacological literature</a:t>
            </a:r>
          </a:p>
          <a:p>
            <a:pPr lvl="1"/>
            <a:r>
              <a:rPr lang="en-US" dirty="0" smtClean="0"/>
              <a:t>8,500+ journals with good international coverage</a:t>
            </a:r>
          </a:p>
          <a:p>
            <a:r>
              <a:rPr lang="en-US" dirty="0" err="1" smtClean="0"/>
              <a:t>PsycINFO</a:t>
            </a:r>
            <a:r>
              <a:rPr lang="en-US" dirty="0" smtClean="0"/>
              <a:t>: psychology-related literature</a:t>
            </a:r>
          </a:p>
          <a:p>
            <a:pPr lvl="1"/>
            <a:r>
              <a:rPr lang="en-US" dirty="0" smtClean="0"/>
              <a:t>2,500 journals</a:t>
            </a:r>
          </a:p>
          <a:p>
            <a:r>
              <a:rPr lang="en-US" dirty="0" smtClean="0"/>
              <a:t>Trip: aimed at making locating high-quality clinical research evidence easier</a:t>
            </a:r>
          </a:p>
          <a:p>
            <a:pPr marL="0" indent="0">
              <a:buNone/>
            </a:pPr>
            <a:r>
              <a:rPr lang="en-US" dirty="0" smtClean="0"/>
              <a:t>…and more!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06415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a:xfrm>
            <a:off x="838200" y="1413798"/>
            <a:ext cx="6564682" cy="4567901"/>
          </a:xfrm>
        </p:spPr>
        <p:txBody>
          <a:bodyPr>
            <a:normAutofit lnSpcReduction="10000"/>
          </a:bodyPr>
          <a:lstStyle/>
          <a:p>
            <a:pPr marL="0" indent="0">
              <a:buNone/>
            </a:pPr>
            <a:r>
              <a:rPr lang="en-US" i="1" dirty="0" smtClean="0"/>
              <a:t>Consider: </a:t>
            </a:r>
          </a:p>
          <a:p>
            <a:r>
              <a:rPr lang="en-US" dirty="0" smtClean="0"/>
              <a:t>Think of a few questions you’ve had recently and reflect on what resources from today’s program you might want to use to answer them</a:t>
            </a:r>
          </a:p>
          <a:p>
            <a:pPr marL="0" indent="0">
              <a:buNone/>
            </a:pPr>
            <a:r>
              <a:rPr lang="en-US" i="1" dirty="0" smtClean="0"/>
              <a:t>Remember:</a:t>
            </a:r>
          </a:p>
          <a:p>
            <a:pPr lvl="0"/>
            <a:r>
              <a:rPr lang="en-US" dirty="0" smtClean="0"/>
              <a:t>NLM provides a variety of free and easy to use resources for your research, and others may be available to you as well</a:t>
            </a:r>
          </a:p>
          <a:p>
            <a:pPr lvl="0"/>
            <a:r>
              <a:rPr lang="en-US" dirty="0" smtClean="0"/>
              <a:t>Skills are often transferable between resources</a:t>
            </a:r>
          </a:p>
          <a:p>
            <a:pPr lvl="0"/>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494971"/>
            <a:ext cx="10515600" cy="4681992"/>
          </a:xfrm>
        </p:spPr>
        <p:txBody>
          <a:bodyPr>
            <a:normAutofit/>
          </a:bodyPr>
          <a:lstStyle/>
          <a:p>
            <a:pPr marL="514350" indent="-514350">
              <a:buFont typeface="+mj-lt"/>
              <a:buAutoNum type="arabicPeriod"/>
            </a:pPr>
            <a:r>
              <a:rPr lang="en-US" dirty="0" err="1" smtClean="0"/>
              <a:t>Alving</a:t>
            </a:r>
            <a:r>
              <a:rPr lang="en-US" dirty="0" smtClean="0"/>
              <a:t>, B.E., Christensen, J.B., </a:t>
            </a:r>
            <a:r>
              <a:rPr lang="en-US" dirty="0" err="1" smtClean="0"/>
              <a:t>Thrysøe</a:t>
            </a:r>
            <a:r>
              <a:rPr lang="en-US" dirty="0" smtClean="0"/>
              <a:t>, L. (2018). Hospital nurses’ information retrieval behaviors in relation to evidence based nursing: A literature review. </a:t>
            </a:r>
            <a:r>
              <a:rPr lang="en-US" i="1" dirty="0" smtClean="0"/>
              <a:t>Health Information and Libraries Journal, 35, </a:t>
            </a:r>
            <a:r>
              <a:rPr lang="en-US" dirty="0" smtClean="0"/>
              <a:t>3-23. Retrieved from </a:t>
            </a:r>
            <a:r>
              <a:rPr lang="en-US" dirty="0" smtClean="0">
                <a:hlinkClick r:id="rId3"/>
              </a:rPr>
              <a:t>URL to Source</a:t>
            </a:r>
            <a:r>
              <a:rPr lang="en-US" dirty="0" smtClean="0"/>
              <a:t>. </a:t>
            </a:r>
          </a:p>
          <a:p>
            <a:pPr marL="514350" indent="-514350">
              <a:buFont typeface="+mj-lt"/>
              <a:buAutoNum type="arabicPeriod"/>
            </a:pPr>
            <a:endParaRPr lang="en-US" dirty="0" smtClean="0"/>
          </a:p>
        </p:txBody>
      </p:sp>
    </p:spTree>
    <p:extLst>
      <p:ext uri="{BB962C8B-B14F-4D97-AF65-F5344CB8AC3E}">
        <p14:creationId xmlns:p14="http://schemas.microsoft.com/office/powerpoint/2010/main" val="837088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a:xfrm>
            <a:off x="1265238" y="1936376"/>
            <a:ext cx="4436316" cy="3708295"/>
          </a:xfrm>
        </p:spPr>
        <p:txBody>
          <a:bodyPr>
            <a:normAutofit/>
          </a:bodyPr>
          <a:lstStyle/>
          <a:p>
            <a:pPr marL="0" indent="0">
              <a:buNone/>
            </a:pPr>
            <a:r>
              <a:rPr lang="en-US" sz="3600" dirty="0"/>
              <a:t>How could your research question provide guidance as you begin searching for information</a:t>
            </a:r>
            <a:r>
              <a:rPr lang="en-US" sz="3600" dirty="0" smtClean="0"/>
              <a:t>?</a:t>
            </a:r>
            <a:endParaRPr lang="en-US" sz="3600"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653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smtClean="0"/>
              <a:t>By the end of the program, participants will: </a:t>
            </a:r>
          </a:p>
          <a:p>
            <a:r>
              <a:rPr lang="en-US" dirty="0" smtClean="0"/>
              <a:t>Become aware of a variety of free and subscription-based research resources</a:t>
            </a:r>
          </a:p>
          <a:p>
            <a:r>
              <a:rPr lang="en-US" dirty="0" smtClean="0"/>
              <a:t>Understand the focus of each of these resources and select appropriately between them</a:t>
            </a:r>
          </a:p>
          <a:p>
            <a:pPr marL="0" indent="0">
              <a:buNone/>
            </a:pPr>
            <a:endParaRPr lang="en-US" dirty="0" smtClean="0"/>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 (1)</a:t>
            </a:r>
            <a:endParaRPr lang="en-US" dirty="0"/>
          </a:p>
        </p:txBody>
      </p:sp>
      <p:sp>
        <p:nvSpPr>
          <p:cNvPr id="3" name="Content Placeholder 2"/>
          <p:cNvSpPr>
            <a:spLocks noGrp="1"/>
          </p:cNvSpPr>
          <p:nvPr>
            <p:ph idx="1"/>
          </p:nvPr>
        </p:nvSpPr>
        <p:spPr>
          <a:xfrm>
            <a:off x="1125677" y="2016034"/>
            <a:ext cx="9940645" cy="3452437"/>
          </a:xfrm>
        </p:spPr>
        <p:txBody>
          <a:bodyPr>
            <a:normAutofit/>
          </a:bodyPr>
          <a:lstStyle/>
          <a:p>
            <a:pPr marL="0" indent="0">
              <a:buNone/>
            </a:pPr>
            <a:r>
              <a:rPr lang="en-US" sz="3200" dirty="0" smtClean="0"/>
              <a:t>Poll: When you have a question about care for a patient, how do you usually try to answer it first?</a:t>
            </a:r>
          </a:p>
          <a:p>
            <a:pPr>
              <a:buFont typeface="Wingdings" panose="05000000000000000000" pitchFamily="2" charset="2"/>
              <a:buChar char="q"/>
            </a:pPr>
            <a:r>
              <a:rPr lang="en-US" sz="3200" dirty="0"/>
              <a:t> </a:t>
            </a:r>
            <a:r>
              <a:rPr lang="en-US" sz="3200" dirty="0" smtClean="0"/>
              <a:t>Ask a colleague</a:t>
            </a:r>
          </a:p>
          <a:p>
            <a:pPr>
              <a:buFont typeface="Wingdings" panose="05000000000000000000" pitchFamily="2" charset="2"/>
              <a:buChar char="q"/>
            </a:pPr>
            <a:r>
              <a:rPr lang="en-US" sz="3200" dirty="0"/>
              <a:t> </a:t>
            </a:r>
            <a:r>
              <a:rPr lang="en-US" sz="3200" dirty="0" smtClean="0"/>
              <a:t>Google it</a:t>
            </a:r>
          </a:p>
          <a:p>
            <a:pPr>
              <a:buFont typeface="Wingdings" panose="05000000000000000000" pitchFamily="2" charset="2"/>
              <a:buChar char="q"/>
            </a:pPr>
            <a:r>
              <a:rPr lang="en-US" sz="3200" dirty="0"/>
              <a:t> </a:t>
            </a:r>
            <a:r>
              <a:rPr lang="en-US" sz="3200" dirty="0" smtClean="0"/>
              <a:t>Use a research database</a:t>
            </a:r>
          </a:p>
          <a:p>
            <a:pPr>
              <a:buFont typeface="Wingdings" panose="05000000000000000000" pitchFamily="2" charset="2"/>
              <a:buChar char="q"/>
            </a:pPr>
            <a:r>
              <a:rPr lang="en-US" sz="3200" dirty="0"/>
              <a:t> </a:t>
            </a:r>
            <a:r>
              <a:rPr lang="en-US" sz="3200" dirty="0" smtClean="0"/>
              <a:t>Use another source (describe)</a:t>
            </a:r>
            <a:endParaRPr lang="en-US" sz="3200" dirty="0"/>
          </a:p>
          <a:p>
            <a:endParaRPr lang="en-US" dirty="0"/>
          </a:p>
        </p:txBody>
      </p:sp>
    </p:spTree>
    <p:extLst>
      <p:ext uri="{BB962C8B-B14F-4D97-AF65-F5344CB8AC3E}">
        <p14:creationId xmlns:p14="http://schemas.microsoft.com/office/powerpoint/2010/main" val="1971145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a:t>
            </a:r>
            <a:r>
              <a:rPr lang="en-US" dirty="0" smtClean="0"/>
              <a:t>? (2)</a:t>
            </a:r>
            <a:endParaRPr lang="en-US" dirty="0"/>
          </a:p>
        </p:txBody>
      </p:sp>
      <p:sp>
        <p:nvSpPr>
          <p:cNvPr id="3" name="Content Placeholder 2"/>
          <p:cNvSpPr>
            <a:spLocks noGrp="1"/>
          </p:cNvSpPr>
          <p:nvPr>
            <p:ph idx="1"/>
          </p:nvPr>
        </p:nvSpPr>
        <p:spPr>
          <a:xfrm>
            <a:off x="918139" y="1890529"/>
            <a:ext cx="5331742" cy="3398648"/>
          </a:xfrm>
        </p:spPr>
        <p:txBody>
          <a:bodyPr>
            <a:normAutofit lnSpcReduction="10000"/>
          </a:bodyPr>
          <a:lstStyle/>
          <a:p>
            <a:pPr marL="0" indent="0">
              <a:buNone/>
            </a:pPr>
            <a:r>
              <a:rPr lang="en-US" sz="3200" dirty="0" smtClean="0"/>
              <a:t>If you said you tend to consult a colleague or do a general internet search first, you’re not alone!</a:t>
            </a:r>
          </a:p>
          <a:p>
            <a:pPr marL="0" indent="0">
              <a:buNone/>
            </a:pPr>
            <a:endParaRPr lang="en-US" sz="3200" dirty="0"/>
          </a:p>
          <a:p>
            <a:pPr marL="0" indent="0">
              <a:buNone/>
            </a:pPr>
            <a:r>
              <a:rPr lang="en-US" sz="3200" dirty="0" smtClean="0"/>
              <a:t>Many healthcare practitioners answer the same way</a:t>
            </a:r>
            <a:r>
              <a:rPr lang="en-US" sz="3200" baseline="30000" dirty="0" smtClean="0"/>
              <a:t>1</a:t>
            </a:r>
            <a:r>
              <a:rPr lang="en-US" sz="3200" dirty="0" smtClean="0"/>
              <a:t>.</a:t>
            </a:r>
            <a:endParaRPr lang="en-US" sz="3200" dirty="0"/>
          </a:p>
          <a:p>
            <a:pPr marL="0" indent="0">
              <a:buNone/>
            </a:pPr>
            <a:endParaRPr lang="en-US" sz="3200" dirty="0"/>
          </a:p>
          <a:p>
            <a:endParaRPr lang="en-US" dirty="0"/>
          </a:p>
        </p:txBody>
      </p:sp>
      <p:pic>
        <p:nvPicPr>
          <p:cNvPr id="4" name="Picture 3" descr="Man at a laptop"/>
          <p:cNvPicPr>
            <a:picLocks noChangeAspect="1"/>
          </p:cNvPicPr>
          <p:nvPr/>
        </p:nvPicPr>
        <p:blipFill rotWithShape="1">
          <a:blip r:embed="rId3" cstate="print">
            <a:extLst>
              <a:ext uri="{28A0092B-C50C-407E-A947-70E740481C1C}">
                <a14:useLocalDpi xmlns:a14="http://schemas.microsoft.com/office/drawing/2010/main" val="0"/>
              </a:ext>
            </a:extLst>
          </a:blip>
          <a:srcRect l="10002"/>
          <a:stretch/>
        </p:blipFill>
        <p:spPr>
          <a:xfrm>
            <a:off x="6863138" y="1690688"/>
            <a:ext cx="4689077" cy="34707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25931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should I look first?</a:t>
            </a:r>
            <a:endParaRPr lang="en-US" dirty="0"/>
          </a:p>
        </p:txBody>
      </p:sp>
      <p:sp>
        <p:nvSpPr>
          <p:cNvPr id="3" name="Content Placeholder 2"/>
          <p:cNvSpPr>
            <a:spLocks noGrp="1"/>
          </p:cNvSpPr>
          <p:nvPr>
            <p:ph idx="1"/>
          </p:nvPr>
        </p:nvSpPr>
        <p:spPr>
          <a:xfrm>
            <a:off x="1776125" y="1954800"/>
            <a:ext cx="8639750" cy="2946791"/>
          </a:xfrm>
        </p:spPr>
        <p:txBody>
          <a:bodyPr>
            <a:noAutofit/>
          </a:bodyPr>
          <a:lstStyle/>
          <a:p>
            <a:pPr marL="0" indent="0" algn="ctr">
              <a:lnSpc>
                <a:spcPct val="100000"/>
              </a:lnSpc>
              <a:buNone/>
            </a:pPr>
            <a:r>
              <a:rPr lang="en-US" sz="4400" dirty="0" smtClean="0"/>
              <a:t>It depends what type of information you’re looking for! </a:t>
            </a:r>
            <a:endParaRPr lang="en-US" sz="4400" baseline="30000" dirty="0"/>
          </a:p>
        </p:txBody>
      </p:sp>
    </p:spTree>
    <p:extLst>
      <p:ext uri="{BB962C8B-B14F-4D97-AF65-F5344CB8AC3E}">
        <p14:creationId xmlns:p14="http://schemas.microsoft.com/office/powerpoint/2010/main" val="2052588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online resources from the National Library of Medicine (NLM)</a:t>
            </a:r>
            <a:endParaRPr lang="en-US" dirty="0"/>
          </a:p>
        </p:txBody>
      </p:sp>
      <p:pic>
        <p:nvPicPr>
          <p:cNvPr id="1030" name="Picture 6" descr="PubMe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84" y="2453765"/>
            <a:ext cx="3695700" cy="13140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ailyMed logo"/>
          <p:cNvPicPr>
            <a:picLocks noChangeAspect="1"/>
          </p:cNvPicPr>
          <p:nvPr/>
        </p:nvPicPr>
        <p:blipFill>
          <a:blip r:embed="rId4"/>
          <a:stretch>
            <a:fillRect/>
          </a:stretch>
        </p:blipFill>
        <p:spPr>
          <a:xfrm>
            <a:off x="4387845" y="2311654"/>
            <a:ext cx="3305431" cy="1456137"/>
          </a:xfrm>
          <a:prstGeom prst="rect">
            <a:avLst/>
          </a:prstGeom>
        </p:spPr>
      </p:pic>
      <p:pic>
        <p:nvPicPr>
          <p:cNvPr id="10" name="Picture 9" descr="ClinicalTrials logo"/>
          <p:cNvPicPr>
            <a:picLocks noChangeAspect="1"/>
          </p:cNvPicPr>
          <p:nvPr/>
        </p:nvPicPr>
        <p:blipFill>
          <a:blip r:embed="rId5"/>
          <a:stretch>
            <a:fillRect/>
          </a:stretch>
        </p:blipFill>
        <p:spPr>
          <a:xfrm>
            <a:off x="7911337" y="2453765"/>
            <a:ext cx="4000500" cy="1136094"/>
          </a:xfrm>
          <a:prstGeom prst="rect">
            <a:avLst/>
          </a:prstGeom>
        </p:spPr>
      </p:pic>
      <p:pic>
        <p:nvPicPr>
          <p:cNvPr id="11" name="Picture 10" descr="Open i logo"/>
          <p:cNvPicPr>
            <a:picLocks noChangeAspect="1"/>
          </p:cNvPicPr>
          <p:nvPr/>
        </p:nvPicPr>
        <p:blipFill>
          <a:blip r:embed="rId6"/>
          <a:stretch>
            <a:fillRect/>
          </a:stretch>
        </p:blipFill>
        <p:spPr>
          <a:xfrm>
            <a:off x="279917" y="4125641"/>
            <a:ext cx="6555366" cy="1038474"/>
          </a:xfrm>
          <a:prstGeom prst="rect">
            <a:avLst/>
          </a:prstGeom>
        </p:spPr>
      </p:pic>
      <p:pic>
        <p:nvPicPr>
          <p:cNvPr id="12" name="Picture 11" descr="Drug Information Portal logo"/>
          <p:cNvPicPr>
            <a:picLocks noChangeAspect="1"/>
          </p:cNvPicPr>
          <p:nvPr/>
        </p:nvPicPr>
        <p:blipFill>
          <a:blip r:embed="rId7"/>
          <a:stretch>
            <a:fillRect/>
          </a:stretch>
        </p:blipFill>
        <p:spPr>
          <a:xfrm>
            <a:off x="6835283" y="3961561"/>
            <a:ext cx="5356717" cy="1366634"/>
          </a:xfrm>
          <a:prstGeom prst="rect">
            <a:avLst/>
          </a:prstGeom>
        </p:spPr>
      </p:pic>
    </p:spTree>
    <p:extLst>
      <p:ext uri="{BB962C8B-B14F-4D97-AF65-F5344CB8AC3E}">
        <p14:creationId xmlns:p14="http://schemas.microsoft.com/office/powerpoint/2010/main" val="4267309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ClinicalTrials.gov</a:t>
            </a:r>
            <a:endParaRPr lang="en-US" dirty="0"/>
          </a:p>
        </p:txBody>
      </p:sp>
      <p:pic>
        <p:nvPicPr>
          <p:cNvPr id="10" name="Picture 9" descr="Clinical Trials logo"/>
          <p:cNvPicPr>
            <a:picLocks noChangeAspect="1"/>
          </p:cNvPicPr>
          <p:nvPr/>
        </p:nvPicPr>
        <p:blipFill>
          <a:blip r:embed="rId3"/>
          <a:stretch>
            <a:fillRect/>
          </a:stretch>
        </p:blipFill>
        <p:spPr>
          <a:xfrm>
            <a:off x="7353300" y="365125"/>
            <a:ext cx="4000500" cy="1136094"/>
          </a:xfrm>
          <a:prstGeom prst="rect">
            <a:avLst/>
          </a:prstGeom>
        </p:spPr>
      </p:pic>
      <p:sp>
        <p:nvSpPr>
          <p:cNvPr id="13" name="Content Placeholder 3"/>
          <p:cNvSpPr>
            <a:spLocks noGrp="1"/>
          </p:cNvSpPr>
          <p:nvPr>
            <p:ph idx="1"/>
          </p:nvPr>
        </p:nvSpPr>
        <p:spPr>
          <a:xfrm>
            <a:off x="901700" y="2019299"/>
            <a:ext cx="10515600" cy="4030663"/>
          </a:xfrm>
        </p:spPr>
        <p:txBody>
          <a:bodyPr>
            <a:normAutofit/>
          </a:bodyPr>
          <a:lstStyle/>
          <a:p>
            <a:pPr marL="0" indent="0">
              <a:buNone/>
            </a:pPr>
            <a:r>
              <a:rPr lang="en-US" dirty="0" smtClean="0">
                <a:hlinkClick r:id="rId4"/>
              </a:rPr>
              <a:t>URL to ClinicalTrials.gov</a:t>
            </a:r>
            <a:endParaRPr lang="en-US" dirty="0" smtClean="0"/>
          </a:p>
          <a:p>
            <a:r>
              <a:rPr lang="en-US" dirty="0" smtClean="0"/>
              <a:t>Repository of researcher-submitted and independently verified information about ongoing and completed clinical trials around the world</a:t>
            </a:r>
          </a:p>
          <a:p>
            <a:r>
              <a:rPr lang="en-US" dirty="0" smtClean="0"/>
              <a:t>List of U.S. trials should generally be comprehensive</a:t>
            </a:r>
          </a:p>
          <a:p>
            <a:r>
              <a:rPr lang="en-US" dirty="0" smtClean="0"/>
              <a:t>Can be useful to patients or providers</a:t>
            </a:r>
          </a:p>
          <a:p>
            <a:r>
              <a:rPr lang="en-US" dirty="0" smtClean="0"/>
              <a:t>Some completed trials will have results summaries available</a:t>
            </a:r>
          </a:p>
          <a:p>
            <a:pPr lvl="1"/>
            <a:endParaRPr lang="en-US" dirty="0"/>
          </a:p>
          <a:p>
            <a:pPr marL="0" indent="0">
              <a:buNone/>
            </a:pPr>
            <a:endParaRPr lang="en-US" dirty="0"/>
          </a:p>
        </p:txBody>
      </p:sp>
    </p:spTree>
    <p:extLst>
      <p:ext uri="{BB962C8B-B14F-4D97-AF65-F5344CB8AC3E}">
        <p14:creationId xmlns:p14="http://schemas.microsoft.com/office/powerpoint/2010/main" val="3335443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Information Portal &amp; DailyMed</a:t>
            </a:r>
            <a:endParaRPr lang="en-US" dirty="0"/>
          </a:p>
        </p:txBody>
      </p:sp>
      <p:pic>
        <p:nvPicPr>
          <p:cNvPr id="12" name="Picture 11" descr="Drug Information Portal logo">
            <a:hlinkClick r:id="rId3"/>
          </p:cNvPr>
          <p:cNvPicPr>
            <a:picLocks noChangeAspect="1"/>
          </p:cNvPicPr>
          <p:nvPr/>
        </p:nvPicPr>
        <p:blipFill>
          <a:blip r:embed="rId4"/>
          <a:stretch>
            <a:fillRect/>
          </a:stretch>
        </p:blipFill>
        <p:spPr>
          <a:xfrm>
            <a:off x="581874" y="1501437"/>
            <a:ext cx="5356717" cy="1366634"/>
          </a:xfrm>
          <a:prstGeom prst="rect">
            <a:avLst/>
          </a:prstGeom>
        </p:spPr>
      </p:pic>
      <p:sp>
        <p:nvSpPr>
          <p:cNvPr id="14" name="Content Placeholder 3"/>
          <p:cNvSpPr txBox="1">
            <a:spLocks/>
          </p:cNvSpPr>
          <p:nvPr/>
        </p:nvSpPr>
        <p:spPr>
          <a:xfrm>
            <a:off x="739282" y="3107242"/>
            <a:ext cx="5041900" cy="28173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hlinkClick r:id="rId5"/>
              </a:rPr>
              <a:t>URL to Drug Information Portal</a:t>
            </a:r>
            <a:endParaRPr lang="en-US" dirty="0" smtClean="0"/>
          </a:p>
          <a:p>
            <a:r>
              <a:rPr lang="en-US" dirty="0" smtClean="0"/>
              <a:t>Searches ~15 government &amp; NLM resources for drug information and provides links</a:t>
            </a:r>
          </a:p>
          <a:p>
            <a:r>
              <a:rPr lang="en-US" dirty="0" smtClean="0"/>
              <a:t>Includes information from clinical trials through market entry</a:t>
            </a:r>
            <a:endParaRPr lang="en-US" dirty="0"/>
          </a:p>
        </p:txBody>
      </p:sp>
      <p:pic>
        <p:nvPicPr>
          <p:cNvPr id="8" name="Picture 7" descr="DailyMed logo">
            <a:hlinkClick r:id="rId6"/>
          </p:cNvPr>
          <p:cNvPicPr>
            <a:picLocks noChangeAspect="1"/>
          </p:cNvPicPr>
          <p:nvPr/>
        </p:nvPicPr>
        <p:blipFill>
          <a:blip r:embed="rId7"/>
          <a:stretch>
            <a:fillRect/>
          </a:stretch>
        </p:blipFill>
        <p:spPr>
          <a:xfrm>
            <a:off x="7434134" y="1424363"/>
            <a:ext cx="3305431" cy="1456137"/>
          </a:xfrm>
          <a:prstGeom prst="rect">
            <a:avLst/>
          </a:prstGeom>
        </p:spPr>
      </p:pic>
      <p:sp>
        <p:nvSpPr>
          <p:cNvPr id="13" name="Content Placeholder 3"/>
          <p:cNvSpPr>
            <a:spLocks noGrp="1"/>
          </p:cNvSpPr>
          <p:nvPr>
            <p:ph idx="1"/>
          </p:nvPr>
        </p:nvSpPr>
        <p:spPr>
          <a:xfrm>
            <a:off x="6565899" y="3107242"/>
            <a:ext cx="5041900" cy="2609142"/>
          </a:xfrm>
        </p:spPr>
        <p:txBody>
          <a:bodyPr>
            <a:normAutofit lnSpcReduction="10000"/>
          </a:bodyPr>
          <a:lstStyle/>
          <a:p>
            <a:pPr marL="0" indent="0">
              <a:buNone/>
            </a:pPr>
            <a:r>
              <a:rPr lang="en-US" dirty="0" smtClean="0">
                <a:hlinkClick r:id="rId8"/>
              </a:rPr>
              <a:t>URL to DailyMed</a:t>
            </a:r>
            <a:endParaRPr lang="en-US" dirty="0" smtClean="0"/>
          </a:p>
          <a:p>
            <a:r>
              <a:rPr lang="en-US" dirty="0" smtClean="0"/>
              <a:t>Trustworthy &amp; up to date information about drugs in the U.S.</a:t>
            </a:r>
          </a:p>
          <a:p>
            <a:r>
              <a:rPr lang="en-US" dirty="0" smtClean="0"/>
              <a:t>Official provider of drug package insert information</a:t>
            </a:r>
            <a:endParaRPr lang="en-US" dirty="0"/>
          </a:p>
          <a:p>
            <a:pPr marL="0" indent="0">
              <a:buNone/>
            </a:pPr>
            <a:endParaRPr lang="en-US" dirty="0"/>
          </a:p>
        </p:txBody>
      </p:sp>
    </p:spTree>
    <p:extLst>
      <p:ext uri="{BB962C8B-B14F-4D97-AF65-F5344CB8AC3E}">
        <p14:creationId xmlns:p14="http://schemas.microsoft.com/office/powerpoint/2010/main" val="1265056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7129</TotalTime>
  <Words>1856</Words>
  <Application>Microsoft Office PowerPoint</Application>
  <PresentationFormat>Widescreen</PresentationFormat>
  <Paragraphs>113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Where can I look for information?</vt:lpstr>
      <vt:lpstr>Discussion question</vt:lpstr>
      <vt:lpstr>Objectives</vt:lpstr>
      <vt:lpstr>What do you think? (1)</vt:lpstr>
      <vt:lpstr>What do you think? (2)</vt:lpstr>
      <vt:lpstr>Where should I look first?</vt:lpstr>
      <vt:lpstr>Free online resources from the National Library of Medicine (NLM)</vt:lpstr>
      <vt:lpstr>ClinicalTrials.gov</vt:lpstr>
      <vt:lpstr>Drug Information Portal &amp; DailyMed</vt:lpstr>
      <vt:lpstr>Open-i</vt:lpstr>
      <vt:lpstr>PubMed</vt:lpstr>
      <vt:lpstr>Databases accessible via institutional subscription</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Windows User</cp:lastModifiedBy>
  <cp:revision>385</cp:revision>
  <cp:lastPrinted>2019-07-12T16:33:52Z</cp:lastPrinted>
  <dcterms:created xsi:type="dcterms:W3CDTF">2018-06-07T18:55:41Z</dcterms:created>
  <dcterms:modified xsi:type="dcterms:W3CDTF">2020-06-04T22:38:03Z</dcterms:modified>
</cp:coreProperties>
</file>