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5" r:id="rId1"/>
  </p:sldMasterIdLst>
  <p:notesMasterIdLst>
    <p:notesMasterId r:id="rId15"/>
  </p:notesMasterIdLst>
  <p:handoutMasterIdLst>
    <p:handoutMasterId r:id="rId16"/>
  </p:handoutMasterIdLst>
  <p:sldIdLst>
    <p:sldId id="316" r:id="rId2"/>
    <p:sldId id="349" r:id="rId3"/>
    <p:sldId id="317" r:id="rId4"/>
    <p:sldId id="318" r:id="rId5"/>
    <p:sldId id="341" r:id="rId6"/>
    <p:sldId id="330" r:id="rId7"/>
    <p:sldId id="342" r:id="rId8"/>
    <p:sldId id="344" r:id="rId9"/>
    <p:sldId id="343" r:id="rId10"/>
    <p:sldId id="345" r:id="rId11"/>
    <p:sldId id="346" r:id="rId12"/>
    <p:sldId id="347" r:id="rId13"/>
    <p:sldId id="329" r:id="rId1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0" autoAdjust="0"/>
    <p:restoredTop sz="59824" autoAdjust="0"/>
  </p:normalViewPr>
  <p:slideViewPr>
    <p:cSldViewPr snapToGrid="0">
      <p:cViewPr varScale="1">
        <p:scale>
          <a:sx n="54" d="100"/>
          <a:sy n="54" d="100"/>
        </p:scale>
        <p:origin x="1383" y="45"/>
      </p:cViewPr>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2B456-C019-42D4-A873-AAA9222EE12E}" type="datetimeFigureOut">
              <a:rPr lang="en-US" smtClean="0"/>
              <a:t>6/4/2020</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BED46D0-6B82-4917-838B-105AD16B2FBB}" type="slidenum">
              <a:rPr lang="en-US" smtClean="0"/>
              <a:t>‹#›</a:t>
            </a:fld>
            <a:endParaRPr lang="en-US"/>
          </a:p>
        </p:txBody>
      </p:sp>
    </p:spTree>
    <p:extLst>
      <p:ext uri="{BB962C8B-B14F-4D97-AF65-F5344CB8AC3E}">
        <p14:creationId xmlns:p14="http://schemas.microsoft.com/office/powerpoint/2010/main" val="3699392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8B5077-A931-4E73-9321-0D1EA016C1DE}" type="datetimeFigureOut">
              <a:rPr lang="en-US" smtClean="0"/>
              <a:t>6/4/2020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EAC25A-0787-4250-9F5D-D1D38B63B3EB}" type="slidenum">
              <a:rPr lang="en-US" smtClean="0"/>
              <a:t>‹#›</a:t>
            </a:fld>
            <a:endParaRPr lang="en-US"/>
          </a:p>
        </p:txBody>
      </p:sp>
    </p:spTree>
    <p:extLst>
      <p:ext uri="{BB962C8B-B14F-4D97-AF65-F5344CB8AC3E}">
        <p14:creationId xmlns:p14="http://schemas.microsoft.com/office/powerpoint/2010/main" val="3357223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AC25A-0787-4250-9F5D-D1D38B63B3EB}" type="slidenum">
              <a:rPr lang="en-US" smtClean="0"/>
              <a:t>1</a:t>
            </a:fld>
            <a:endParaRPr lang="en-US"/>
          </a:p>
        </p:txBody>
      </p:sp>
    </p:spTree>
    <p:extLst>
      <p:ext uri="{BB962C8B-B14F-4D97-AF65-F5344CB8AC3E}">
        <p14:creationId xmlns:p14="http://schemas.microsoft.com/office/powerpoint/2010/main" val="3172592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if you want to mix things up a little? You can construct your search by putting all of your similar terms together in parentheses, separated by an OR (again, all caps). Keep the AND between the grouped sets of terms so your results still have all three component categories. </a:t>
            </a:r>
          </a:p>
          <a:p>
            <a:endParaRPr lang="en-US" baseline="0" dirty="0" smtClean="0"/>
          </a:p>
          <a:p>
            <a:r>
              <a:rPr lang="en-US" baseline="0" dirty="0" smtClean="0"/>
              <a:t>Setting up your search this way makes it easy to stay organized, add or remove specific search terms as needed, and broaden or narrow your search. </a:t>
            </a:r>
          </a:p>
          <a:p>
            <a:endParaRPr lang="en-US" baseline="0" dirty="0" smtClean="0"/>
          </a:p>
          <a:p>
            <a:r>
              <a:rPr lang="en-US" baseline="0" dirty="0" smtClean="0"/>
              <a:t>If you’re setting up a search with more than a few keywords, I recommend writing it out separately in a word processing program of your choice and then pasting it into the database to search. This makes it easier to keep track of and edit. </a:t>
            </a:r>
          </a:p>
        </p:txBody>
      </p:sp>
      <p:sp>
        <p:nvSpPr>
          <p:cNvPr id="4" name="Slide Number Placeholder 3"/>
          <p:cNvSpPr>
            <a:spLocks noGrp="1"/>
          </p:cNvSpPr>
          <p:nvPr>
            <p:ph type="sldNum" sz="quarter" idx="10"/>
          </p:nvPr>
        </p:nvSpPr>
        <p:spPr/>
        <p:txBody>
          <a:bodyPr/>
          <a:lstStyle/>
          <a:p>
            <a:fld id="{82EAC25A-0787-4250-9F5D-D1D38B63B3EB}" type="slidenum">
              <a:rPr lang="en-US" smtClean="0"/>
              <a:t>10</a:t>
            </a:fld>
            <a:endParaRPr lang="en-US"/>
          </a:p>
        </p:txBody>
      </p:sp>
    </p:spTree>
    <p:extLst>
      <p:ext uri="{BB962C8B-B14F-4D97-AF65-F5344CB8AC3E}">
        <p14:creationId xmlns:p14="http://schemas.microsoft.com/office/powerpoint/2010/main" val="343223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bring this back to the topic at hand, here’s a small sample search you might construct for our previous research question. </a:t>
            </a:r>
          </a:p>
          <a:p>
            <a:endParaRPr lang="en-US" baseline="0" dirty="0" smtClean="0"/>
          </a:p>
          <a:p>
            <a:r>
              <a:rPr lang="en-US" baseline="0" dirty="0" smtClean="0"/>
              <a:t>Note that you can nest sets of parentheses to further organize your search.</a:t>
            </a:r>
          </a:p>
          <a:p>
            <a:endParaRPr lang="en-US" baseline="0" dirty="0" smtClean="0"/>
          </a:p>
          <a:p>
            <a:r>
              <a:rPr lang="en-US" baseline="0" dirty="0" smtClean="0"/>
              <a:t>Again, once you’ve done a search, feel free to adjust your query based on the results that you’re seeing. </a:t>
            </a:r>
          </a:p>
        </p:txBody>
      </p:sp>
      <p:sp>
        <p:nvSpPr>
          <p:cNvPr id="4" name="Slide Number Placeholder 3"/>
          <p:cNvSpPr>
            <a:spLocks noGrp="1"/>
          </p:cNvSpPr>
          <p:nvPr>
            <p:ph type="sldNum" sz="quarter" idx="10"/>
          </p:nvPr>
        </p:nvSpPr>
        <p:spPr/>
        <p:txBody>
          <a:bodyPr/>
          <a:lstStyle/>
          <a:p>
            <a:fld id="{82EAC25A-0787-4250-9F5D-D1D38B63B3EB}" type="slidenum">
              <a:rPr lang="en-US" smtClean="0"/>
              <a:t>11</a:t>
            </a:fld>
            <a:endParaRPr lang="en-US"/>
          </a:p>
        </p:txBody>
      </p:sp>
    </p:spTree>
    <p:extLst>
      <p:ext uri="{BB962C8B-B14F-4D97-AF65-F5344CB8AC3E}">
        <p14:creationId xmlns:p14="http://schemas.microsoft.com/office/powerpoint/2010/main" val="2552193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There’s one other thing I want to point out that will help you in your searching, and that’s the search details box on PubMed. </a:t>
            </a:r>
            <a:r>
              <a:rPr lang="en-US" baseline="0" dirty="0" smtClean="0"/>
              <a:t>You can locate this by selecting “advanced” on the main search bar and then looking at the “history and search details”. </a:t>
            </a:r>
            <a:endParaRPr lang="en-US" baseline="0" dirty="0" smtClean="0"/>
          </a:p>
          <a:p>
            <a:endParaRPr lang="en-US" baseline="0" dirty="0" smtClean="0"/>
          </a:p>
          <a:p>
            <a:r>
              <a:rPr lang="en-US" baseline="0" dirty="0" smtClean="0"/>
              <a:t>Don’t worry about most of the syntax here yet – you can ignore what’s in the square brackets for now. I used this particular search to illustrate what can happen when you search for a broad term like </a:t>
            </a:r>
            <a:r>
              <a:rPr lang="en-US" baseline="0" dirty="0" smtClean="0"/>
              <a:t>“smoking cessation.” </a:t>
            </a:r>
            <a:r>
              <a:rPr lang="en-US" baseline="0" dirty="0" smtClean="0"/>
              <a:t>PubMed is going to automatically translate that search into its own ‘</a:t>
            </a:r>
            <a:r>
              <a:rPr lang="en-US" baseline="0" dirty="0" smtClean="0"/>
              <a:t>language’ to help you get to the information that you’re most likely to need based on your search terms. You can use this </a:t>
            </a:r>
            <a:r>
              <a:rPr lang="en-US" baseline="0" dirty="0" smtClean="0"/>
              <a:t>box can indicate to you if one of your search terms is problematic, for example, if it has many potential meanings and may be pulling in a lot of irrelevant results. </a:t>
            </a:r>
            <a:r>
              <a:rPr lang="en-US" baseline="0" dirty="0" smtClean="0"/>
              <a:t>However, another lesson from looking at this is that PubMed is working behind the scenes to get you to the articles you need. So, an easy way to start a PubMed search is to just type the primary terms of interest from your PICO question into the search box to see what PubMed maps you to behind the scenes.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12</a:t>
            </a:fld>
            <a:endParaRPr lang="en-US"/>
          </a:p>
        </p:txBody>
      </p:sp>
    </p:spTree>
    <p:extLst>
      <p:ext uri="{BB962C8B-B14F-4D97-AF65-F5344CB8AC3E}">
        <p14:creationId xmlns:p14="http://schemas.microsoft.com/office/powerpoint/2010/main" val="20530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aseline="0" dirty="0" smtClean="0">
                <a:solidFill>
                  <a:schemeClr val="tx1"/>
                </a:solidFill>
              </a:rPr>
              <a:t>So, the main takeaways from today are that your PICO(T) research question should guide you in brainstorming search terms, that you can use preliminary searches to come up with more search terms, and that you can organize your search terms with simple syntax. Additionally, the search details box can give you important information about how PubMed is interpreting your search.</a:t>
            </a:r>
          </a:p>
          <a:p>
            <a:endParaRPr lang="en-US" sz="1400" baseline="0" dirty="0" smtClean="0">
              <a:solidFill>
                <a:schemeClr val="tx1"/>
              </a:solidFill>
            </a:endParaRPr>
          </a:p>
          <a:p>
            <a:r>
              <a:rPr lang="en-US" sz="1400" baseline="0" dirty="0" smtClean="0">
                <a:solidFill>
                  <a:schemeClr val="tx1"/>
                </a:solidFill>
              </a:rPr>
              <a:t>After you leave today, take some time to do some simple searches in PubMed and look at other ways the database allows you to narrow down your search results. </a:t>
            </a:r>
          </a:p>
          <a:p>
            <a:endParaRPr lang="en-US"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[NOTE TO FACILITATOR: If you want to complete group discussion immediately following this module content, change the title of this slide to ‘Group Discussion’ and delete the slide with corresponding questions in the next module. If you would like to have discussion take place using your internal LMS system, you can include instructions here for how participants can participate. Then, adjust the slide with the corresponding questions in the next module as needed.]</a:t>
            </a:r>
          </a:p>
        </p:txBody>
      </p:sp>
      <p:sp>
        <p:nvSpPr>
          <p:cNvPr id="4" name="Slide Number Placeholder 3"/>
          <p:cNvSpPr>
            <a:spLocks noGrp="1"/>
          </p:cNvSpPr>
          <p:nvPr>
            <p:ph type="sldNum" sz="quarter" idx="10"/>
          </p:nvPr>
        </p:nvSpPr>
        <p:spPr/>
        <p:txBody>
          <a:bodyPr/>
          <a:lstStyle/>
          <a:p>
            <a:fld id="{82EAC25A-0787-4250-9F5D-D1D38B63B3EB}" type="slidenum">
              <a:rPr lang="en-US" smtClean="0"/>
              <a:t>13</a:t>
            </a:fld>
            <a:endParaRPr lang="en-US"/>
          </a:p>
        </p:txBody>
      </p:sp>
    </p:spTree>
    <p:extLst>
      <p:ext uri="{BB962C8B-B14F-4D97-AF65-F5344CB8AC3E}">
        <p14:creationId xmlns:p14="http://schemas.microsoft.com/office/powerpoint/2010/main" val="339697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these discussion</a:t>
            </a:r>
            <a:r>
              <a:rPr lang="en-US" b="1" baseline="0" dirty="0" smtClean="0"/>
              <a:t> points</a:t>
            </a:r>
            <a:r>
              <a:rPr lang="en-US" b="1" dirty="0" smtClean="0"/>
              <a:t>.]</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2</a:t>
            </a:fld>
            <a:endParaRPr lang="en-US"/>
          </a:p>
        </p:txBody>
      </p:sp>
    </p:spTree>
    <p:extLst>
      <p:ext uri="{BB962C8B-B14F-4D97-AF65-F5344CB8AC3E}">
        <p14:creationId xmlns:p14="http://schemas.microsoft.com/office/powerpoint/2010/main" val="2616452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EAC25A-0787-4250-9F5D-D1D38B63B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999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Discussion question: If you were researching the effects of wearable</a:t>
            </a:r>
            <a:r>
              <a:rPr lang="en-US" baseline="0" dirty="0" smtClean="0"/>
              <a:t> fitness trackers on weight loss in teens, what are some keywords you might want to search for?</a:t>
            </a:r>
          </a:p>
          <a:p>
            <a:r>
              <a:rPr lang="en-US" baseline="0" dirty="0" smtClean="0"/>
              <a:t>------</a:t>
            </a:r>
          </a:p>
          <a:p>
            <a:r>
              <a:rPr lang="en-US" baseline="0" dirty="0" smtClean="0"/>
              <a:t>Let’s hear some of your suggestions. </a:t>
            </a:r>
          </a:p>
          <a:p>
            <a:r>
              <a:rPr lang="en-US" baseline="0" dirty="0" smtClean="0"/>
              <a:t>(audience participation – write responses on whiteboard, etc. if possible)</a:t>
            </a:r>
          </a:p>
          <a:p>
            <a:endParaRPr lang="en-US" baseline="0" dirty="0" smtClean="0"/>
          </a:p>
          <a:p>
            <a:r>
              <a:rPr lang="en-US" baseline="0" dirty="0" smtClean="0"/>
              <a:t>You might notice that these keywords are falling into topical groupings, like:</a:t>
            </a:r>
          </a:p>
          <a:p>
            <a:r>
              <a:rPr lang="en-US" baseline="0" dirty="0" smtClean="0"/>
              <a:t>Keywords relating to adults</a:t>
            </a:r>
          </a:p>
          <a:p>
            <a:r>
              <a:rPr lang="en-US" baseline="0" dirty="0" smtClean="0"/>
              <a:t>Keywords relating to weight loss</a:t>
            </a:r>
            <a:br>
              <a:rPr lang="en-US" baseline="0" dirty="0" smtClean="0"/>
            </a:br>
            <a:r>
              <a:rPr lang="en-US" baseline="0" dirty="0" smtClean="0"/>
              <a:t>Keywords relating to fitness trackers</a:t>
            </a:r>
          </a:p>
          <a:p>
            <a:endParaRPr lang="en-US" baseline="0" dirty="0" smtClean="0"/>
          </a:p>
          <a:p>
            <a:r>
              <a:rPr lang="en-US" baseline="0" dirty="0" smtClean="0"/>
              <a:t>Each of these is one of the major elements of our research topic. </a:t>
            </a:r>
          </a:p>
          <a:p>
            <a:endParaRPr lang="en-US" baseline="0" dirty="0" smtClean="0"/>
          </a:p>
        </p:txBody>
      </p:sp>
      <p:sp>
        <p:nvSpPr>
          <p:cNvPr id="4" name="Slide Number Placeholder 3"/>
          <p:cNvSpPr>
            <a:spLocks noGrp="1"/>
          </p:cNvSpPr>
          <p:nvPr>
            <p:ph type="sldNum" sz="quarter" idx="10"/>
          </p:nvPr>
        </p:nvSpPr>
        <p:spPr/>
        <p:txBody>
          <a:bodyPr/>
          <a:lstStyle/>
          <a:p>
            <a:fld id="{4A26EF3F-9985-492F-93A6-079BCEA05E17}" type="slidenum">
              <a:rPr lang="en-US" smtClean="0"/>
              <a:t>4</a:t>
            </a:fld>
            <a:endParaRPr lang="en-US"/>
          </a:p>
        </p:txBody>
      </p:sp>
    </p:spTree>
    <p:extLst>
      <p:ext uri="{BB962C8B-B14F-4D97-AF65-F5344CB8AC3E}">
        <p14:creationId xmlns:p14="http://schemas.microsoft.com/office/powerpoint/2010/main" val="53763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Although the research topic on the previous slide wasn’t formatted like a research question, we can see how it might become one, and how its major components can easily become elements of the PICO(T) framework. Here I’ve created a sample research question: Are wearable fitness trackers used in combination with health counseling more effective than health counseling alone in helping overweight and obese individuals ages 19-24 lose weight? And I’ve also filled in the PICO components. I left out a time frame, since it’s optional.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I’ve filled in some examples of keywords, some of which you thought of a minute ago, but these are certainly not exhaustive. </a:t>
            </a:r>
          </a:p>
          <a:p>
            <a:endParaRPr lang="en-US" baseline="0" dirty="0" smtClean="0"/>
          </a:p>
          <a:p>
            <a:r>
              <a:rPr lang="en-US" baseline="0" dirty="0" smtClean="0"/>
              <a:t>You can see how using your PICO(T) components is a good way to organize your search term brainstorming and how a well-constructed research question can help guide your searching. Don’t worry if you haven’t thought of every possible term here – we’ll look at some ways to add terms to your list very soon.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FACILITATOR: If you are completing these modules in an order other than suggested in the facilitation guide, you may need to adjust this slide/note.]</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5</a:t>
            </a:fld>
            <a:endParaRPr lang="en-US"/>
          </a:p>
        </p:txBody>
      </p:sp>
    </p:spTree>
    <p:extLst>
      <p:ext uri="{BB962C8B-B14F-4D97-AF65-F5344CB8AC3E}">
        <p14:creationId xmlns:p14="http://schemas.microsoft.com/office/powerpoint/2010/main" val="412942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search in PubMed, you can always just pop</a:t>
            </a:r>
            <a:r>
              <a:rPr lang="en-US" baseline="0" dirty="0" smtClean="0"/>
              <a:t> </a:t>
            </a:r>
            <a:r>
              <a:rPr lang="en-US" dirty="0" smtClean="0"/>
              <a:t>any keyword</a:t>
            </a:r>
            <a:r>
              <a:rPr lang="en-US" baseline="0" dirty="0" smtClean="0"/>
              <a:t> you want into the search box at the top of the main page and click search. A preliminary search is a good way to start to see what kind of literature is available and how broad or narrow you might need to make your search to be successful. </a:t>
            </a:r>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6</a:t>
            </a:fld>
            <a:endParaRPr lang="en-US"/>
          </a:p>
        </p:txBody>
      </p:sp>
    </p:spTree>
    <p:extLst>
      <p:ext uri="{BB962C8B-B14F-4D97-AF65-F5344CB8AC3E}">
        <p14:creationId xmlns:p14="http://schemas.microsoft.com/office/powerpoint/2010/main" val="932423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Preliminary searches are also a good way to find more search terms! For example, if you searched for “fitness trackers,” here’s what your results page might look like. If you keep scrolling, you’d see articles on the first page that might suggest these other phrases to you:</a:t>
            </a:r>
          </a:p>
          <a:p>
            <a:r>
              <a:rPr lang="en-US" baseline="0" dirty="0" smtClean="0"/>
              <a:t>Wearable fitness trackers</a:t>
            </a:r>
          </a:p>
          <a:p>
            <a:r>
              <a:rPr lang="en-US" baseline="0" dirty="0" smtClean="0"/>
              <a:t>Mobile fitness trackers</a:t>
            </a:r>
          </a:p>
          <a:p>
            <a:r>
              <a:rPr lang="en-US" baseline="0" dirty="0" smtClean="0"/>
              <a:t>Wearable fitness devices</a:t>
            </a:r>
          </a:p>
          <a:p>
            <a:r>
              <a:rPr lang="en-US" baseline="0" dirty="0" smtClean="0"/>
              <a:t>Fitness tracking technology</a:t>
            </a:r>
          </a:p>
          <a:p>
            <a:r>
              <a:rPr lang="en-US" baseline="0" dirty="0" smtClean="0"/>
              <a:t>Consumer-wearable activity trackers</a:t>
            </a:r>
          </a:p>
          <a:p>
            <a:r>
              <a:rPr lang="en-US" baseline="0" dirty="0" smtClean="0"/>
              <a:t>Fitness technology</a:t>
            </a:r>
          </a:p>
          <a:p>
            <a:r>
              <a:rPr lang="en-US" baseline="0" dirty="0" smtClean="0"/>
              <a:t>…And more! </a:t>
            </a:r>
          </a:p>
          <a:p>
            <a:endParaRPr lang="en-US" baseline="0" dirty="0" smtClean="0"/>
          </a:p>
          <a:p>
            <a:r>
              <a:rPr lang="en-US" baseline="0" dirty="0" smtClean="0"/>
              <a:t>If you look closely, you might also notice that this search only yielded under 500 results, which isn’t very high for a broad search on PubMed. In contrast, a search for “obesity” yields over 300,000 results! This could be a hint that you will need to take care not to make your search overly specific. Remember, you can always revise your research question if you aren’t finding the results you need. Even if you need to broaden the scope of your question, you may still be able to find useful and relevant evidence, so don’t give up!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2EAC25A-0787-4250-9F5D-D1D38B63B3EB}" type="slidenum">
              <a:rPr lang="en-US" smtClean="0"/>
              <a:t>7</a:t>
            </a:fld>
            <a:endParaRPr lang="en-US"/>
          </a:p>
        </p:txBody>
      </p:sp>
    </p:spTree>
    <p:extLst>
      <p:ext uri="{BB962C8B-B14F-4D97-AF65-F5344CB8AC3E}">
        <p14:creationId xmlns:p14="http://schemas.microsoft.com/office/powerpoint/2010/main" val="333361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Another useful trick to expand your search a bit is to add and combine search terms. Rather than just throwing them into the search box, give yourself a little bit more control and organization by grouping them together in logical units. Let me give you an example.</a:t>
            </a:r>
          </a:p>
          <a:p>
            <a:endParaRPr lang="en-US" baseline="0" dirty="0" smtClean="0"/>
          </a:p>
          <a:p>
            <a:r>
              <a:rPr lang="en-US" baseline="0" dirty="0" smtClean="0"/>
              <a:t>If you’re searching a big sandwich recipe database for recipes for peanut butter and jelly sandwiches, you have 3 essential components that are going to define that sandwich: bread, peanut butter, and jelly. Now, PubMed actually automatically searches for all three together, but this isn’t the same for all databases, so it’s best to always construct your search so the database doesn’t have an option to interpret your search any other way. </a:t>
            </a:r>
          </a:p>
          <a:p>
            <a:endParaRPr lang="en-US" baseline="0" dirty="0" smtClean="0"/>
          </a:p>
          <a:p>
            <a:r>
              <a:rPr lang="en-US" baseline="0" dirty="0" smtClean="0"/>
              <a:t>If you don’t tell a database how to search, you might end up with results that contain any of the three ingredients, rather than all 3. You could get recipes for peanut butter and banana sandwiches, cream cheese and jelly sandwiches, and other concoctions. </a:t>
            </a:r>
          </a:p>
          <a:p>
            <a:endParaRPr lang="en-US" baseline="0" dirty="0" smtClean="0"/>
          </a:p>
          <a:p>
            <a:r>
              <a:rPr lang="en-US" baseline="0" dirty="0" smtClean="0"/>
              <a:t>However, you can use very simple syntax to tell the database what you really want – recipes that have all 3 components. </a:t>
            </a:r>
          </a:p>
        </p:txBody>
      </p:sp>
      <p:sp>
        <p:nvSpPr>
          <p:cNvPr id="4" name="Slide Number Placeholder 3"/>
          <p:cNvSpPr>
            <a:spLocks noGrp="1"/>
          </p:cNvSpPr>
          <p:nvPr>
            <p:ph type="sldNum" sz="quarter" idx="10"/>
          </p:nvPr>
        </p:nvSpPr>
        <p:spPr/>
        <p:txBody>
          <a:bodyPr/>
          <a:lstStyle/>
          <a:p>
            <a:fld id="{82EAC25A-0787-4250-9F5D-D1D38B63B3EB}" type="slidenum">
              <a:rPr lang="en-US" smtClean="0"/>
              <a:t>8</a:t>
            </a:fld>
            <a:endParaRPr lang="en-US"/>
          </a:p>
        </p:txBody>
      </p:sp>
    </p:spTree>
    <p:extLst>
      <p:ext uri="{BB962C8B-B14F-4D97-AF65-F5344CB8AC3E}">
        <p14:creationId xmlns:p14="http://schemas.microsoft.com/office/powerpoint/2010/main" val="4038255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can use </a:t>
            </a:r>
            <a:r>
              <a:rPr lang="en-US" baseline="0" dirty="0" smtClean="0"/>
              <a:t>AND </a:t>
            </a:r>
            <a:r>
              <a:rPr lang="en-US" baseline="0" dirty="0" smtClean="0"/>
              <a:t>(make sure you use capital letters) to tell the database to search for recipes, or articles, that contain BOTH of the terms on either side of it. In this case, you’d want to search for peanut butter AND jelly AND bread.</a:t>
            </a:r>
          </a:p>
          <a:p>
            <a:endParaRPr lang="en-US" baseline="0" dirty="0" smtClean="0"/>
          </a:p>
          <a:p>
            <a:r>
              <a:rPr lang="en-US" baseline="0" dirty="0" smtClean="0"/>
              <a:t>Most databases will recognize this syntax. </a:t>
            </a:r>
          </a:p>
        </p:txBody>
      </p:sp>
      <p:sp>
        <p:nvSpPr>
          <p:cNvPr id="4" name="Slide Number Placeholder 3"/>
          <p:cNvSpPr>
            <a:spLocks noGrp="1"/>
          </p:cNvSpPr>
          <p:nvPr>
            <p:ph type="sldNum" sz="quarter" idx="10"/>
          </p:nvPr>
        </p:nvSpPr>
        <p:spPr/>
        <p:txBody>
          <a:bodyPr/>
          <a:lstStyle/>
          <a:p>
            <a:fld id="{82EAC25A-0787-4250-9F5D-D1D38B63B3EB}" type="slidenum">
              <a:rPr lang="en-US" smtClean="0"/>
              <a:t>9</a:t>
            </a:fld>
            <a:endParaRPr lang="en-US"/>
          </a:p>
        </p:txBody>
      </p:sp>
    </p:spTree>
    <p:extLst>
      <p:ext uri="{BB962C8B-B14F-4D97-AF65-F5344CB8AC3E}">
        <p14:creationId xmlns:p14="http://schemas.microsoft.com/office/powerpoint/2010/main" val="3028807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80A4DE-6818-475B-875B-F1B097A76FF7}"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277562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1C81C0-A3CD-4853-B4B6-89DA5B4E7560}"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07439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6AA23-DCCF-4796-8855-B1CAEC5E9727}"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0760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6AB652-D7D3-4BE5-8959-22A79339576C}"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494807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63677-35BB-46A6-9FB4-3CB3AD375170}" type="datetime1">
              <a:rPr lang="en-US" smtClean="0"/>
              <a:t>6/4/2020</a:t>
            </a:fld>
            <a:endParaRPr lang="en-US"/>
          </a:p>
        </p:txBody>
      </p:sp>
      <p:sp>
        <p:nvSpPr>
          <p:cNvPr id="5" name="Footer Placeholder 4"/>
          <p:cNvSpPr>
            <a:spLocks noGrp="1"/>
          </p:cNvSpPr>
          <p:nvPr>
            <p:ph type="ftr" sz="quarter" idx="11"/>
          </p:nvPr>
        </p:nvSpPr>
        <p:spPr/>
        <p:txBody>
          <a:bodyPr/>
          <a:lstStyle/>
          <a:p>
            <a:r>
              <a:rPr lang="en-US" smtClean="0"/>
              <a:t>#citeNLM2018</a:t>
            </a:r>
            <a:endParaRPr lang="en-US"/>
          </a:p>
        </p:txBody>
      </p:sp>
      <p:sp>
        <p:nvSpPr>
          <p:cNvPr id="6" name="Slide Number Placeholder 5"/>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9871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CACB96-07DF-4428-A372-9A2D95347F31}"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83415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884E31-53D2-41FB-ACF8-9FCB45513930}" type="datetime1">
              <a:rPr lang="en-US" smtClean="0"/>
              <a:t>6/4/2020</a:t>
            </a:fld>
            <a:endParaRPr lang="en-US"/>
          </a:p>
        </p:txBody>
      </p:sp>
      <p:sp>
        <p:nvSpPr>
          <p:cNvPr id="8" name="Footer Placeholder 7"/>
          <p:cNvSpPr>
            <a:spLocks noGrp="1"/>
          </p:cNvSpPr>
          <p:nvPr>
            <p:ph type="ftr" sz="quarter" idx="11"/>
          </p:nvPr>
        </p:nvSpPr>
        <p:spPr/>
        <p:txBody>
          <a:bodyPr/>
          <a:lstStyle/>
          <a:p>
            <a:r>
              <a:rPr lang="en-US" smtClean="0"/>
              <a:t>#citeNLM2018</a:t>
            </a:r>
            <a:endParaRPr lang="en-US"/>
          </a:p>
        </p:txBody>
      </p:sp>
      <p:sp>
        <p:nvSpPr>
          <p:cNvPr id="9" name="Slide Number Placeholder 8"/>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932121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A64AF7D-6CC6-4473-8654-20CC26F6EABC}" type="datetime1">
              <a:rPr lang="en-US" smtClean="0"/>
              <a:t>6/4/2020</a:t>
            </a:fld>
            <a:endParaRPr lang="en-US"/>
          </a:p>
        </p:txBody>
      </p:sp>
      <p:sp>
        <p:nvSpPr>
          <p:cNvPr id="4" name="Footer Placeholder 3"/>
          <p:cNvSpPr>
            <a:spLocks noGrp="1"/>
          </p:cNvSpPr>
          <p:nvPr>
            <p:ph type="ftr" sz="quarter" idx="11"/>
          </p:nvPr>
        </p:nvSpPr>
        <p:spPr/>
        <p:txBody>
          <a:bodyPr/>
          <a:lstStyle/>
          <a:p>
            <a:r>
              <a:rPr lang="en-US" smtClean="0"/>
              <a:t>#citeNLM2018</a:t>
            </a:r>
            <a:endParaRPr lang="en-US"/>
          </a:p>
        </p:txBody>
      </p:sp>
      <p:sp>
        <p:nvSpPr>
          <p:cNvPr id="5" name="Slide Number Placeholder 4"/>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398881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4C0126-D094-4D08-A8E6-5F270869623A}" type="datetime1">
              <a:rPr lang="en-US" smtClean="0"/>
              <a:t>6/4/2020</a:t>
            </a:fld>
            <a:endParaRPr lang="en-US"/>
          </a:p>
        </p:txBody>
      </p:sp>
      <p:sp>
        <p:nvSpPr>
          <p:cNvPr id="3" name="Footer Placeholder 2"/>
          <p:cNvSpPr>
            <a:spLocks noGrp="1"/>
          </p:cNvSpPr>
          <p:nvPr>
            <p:ph type="ftr" sz="quarter" idx="11"/>
          </p:nvPr>
        </p:nvSpPr>
        <p:spPr/>
        <p:txBody>
          <a:bodyPr/>
          <a:lstStyle/>
          <a:p>
            <a:r>
              <a:rPr lang="en-US" smtClean="0"/>
              <a:t>#citeNLM2018</a:t>
            </a:r>
            <a:endParaRPr lang="en-US"/>
          </a:p>
        </p:txBody>
      </p:sp>
      <p:sp>
        <p:nvSpPr>
          <p:cNvPr id="4" name="Slide Number Placeholder 3"/>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427566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DF4601-E258-4342-A106-5FE953FCF198}"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2153498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1F1542A-B01E-4275-9B01-74B67EDB5415}" type="datetime1">
              <a:rPr lang="en-US" smtClean="0"/>
              <a:t>6/4/2020</a:t>
            </a:fld>
            <a:endParaRPr lang="en-US"/>
          </a:p>
        </p:txBody>
      </p:sp>
      <p:sp>
        <p:nvSpPr>
          <p:cNvPr id="6" name="Footer Placeholder 5"/>
          <p:cNvSpPr>
            <a:spLocks noGrp="1"/>
          </p:cNvSpPr>
          <p:nvPr>
            <p:ph type="ftr" sz="quarter" idx="11"/>
          </p:nvPr>
        </p:nvSpPr>
        <p:spPr/>
        <p:txBody>
          <a:bodyPr/>
          <a:lstStyle/>
          <a:p>
            <a:r>
              <a:rPr lang="en-US" smtClean="0"/>
              <a:t>#citeNLM2018</a:t>
            </a:r>
            <a:endParaRPr lang="en-US"/>
          </a:p>
        </p:txBody>
      </p:sp>
      <p:sp>
        <p:nvSpPr>
          <p:cNvPr id="7" name="Slide Number Placeholder 6"/>
          <p:cNvSpPr>
            <a:spLocks noGrp="1"/>
          </p:cNvSpPr>
          <p:nvPr>
            <p:ph type="sldNum" sz="quarter" idx="12"/>
          </p:nvPr>
        </p:nvSpPr>
        <p:spPr/>
        <p:txBody>
          <a:bodyPr/>
          <a:lstStyle/>
          <a:p>
            <a:fld id="{BD9F92CD-A15F-4D01-A8C0-709E6596AA4B}" type="slidenum">
              <a:rPr lang="en-US" smtClean="0"/>
              <a:t>‹#›</a:t>
            </a:fld>
            <a:endParaRPr lang="en-US"/>
          </a:p>
        </p:txBody>
      </p:sp>
    </p:spTree>
    <p:extLst>
      <p:ext uri="{BB962C8B-B14F-4D97-AF65-F5344CB8AC3E}">
        <p14:creationId xmlns:p14="http://schemas.microsoft.com/office/powerpoint/2010/main" val="175353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D6AA23-DCCF-4796-8855-B1CAEC5E9727}" type="datetime1">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#citeNLM2018</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F92CD-A15F-4D01-A8C0-709E6596AA4B}" type="slidenum">
              <a:rPr lang="en-US" smtClean="0"/>
              <a:t>‹#›</a:t>
            </a:fld>
            <a:endParaRPr lang="en-US"/>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9316" y="5963433"/>
            <a:ext cx="3218688" cy="621792"/>
          </a:xfrm>
          <a:prstGeom prst="rect">
            <a:avLst/>
          </a:prstGeom>
        </p:spPr>
      </p:pic>
    </p:spTree>
    <p:extLst>
      <p:ext uri="{BB962C8B-B14F-4D97-AF65-F5344CB8AC3E}">
        <p14:creationId xmlns:p14="http://schemas.microsoft.com/office/powerpoint/2010/main" val="3373586962"/>
      </p:ext>
    </p:extLst>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latin typeface="+mn-lt"/>
              </a:rPr>
              <a:t>How do I search in PubMed using keywords?</a:t>
            </a:r>
            <a:endParaRPr lang="en-US" dirty="0">
              <a:latin typeface="+mn-lt"/>
            </a:endParaRPr>
          </a:p>
        </p:txBody>
      </p:sp>
      <p:sp>
        <p:nvSpPr>
          <p:cNvPr id="2" name="Subtitle 1"/>
          <p:cNvSpPr>
            <a:spLocks noGrp="1"/>
          </p:cNvSpPr>
          <p:nvPr>
            <p:ph type="subTitle" idx="1"/>
          </p:nvPr>
        </p:nvSpPr>
        <p:spPr/>
        <p:txBody>
          <a:bodyPr/>
          <a:lstStyle/>
          <a:p>
            <a:r>
              <a:rPr lang="en-US" i="1" dirty="0" smtClean="0"/>
              <a:t>Acquire</a:t>
            </a:r>
            <a:endParaRPr lang="en-US" i="1" dirty="0"/>
          </a:p>
        </p:txBody>
      </p:sp>
    </p:spTree>
    <p:extLst>
      <p:ext uri="{BB962C8B-B14F-4D97-AF65-F5344CB8AC3E}">
        <p14:creationId xmlns:p14="http://schemas.microsoft.com/office/powerpoint/2010/main" val="496183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search terms with OR and ( )</a:t>
            </a:r>
            <a:endParaRPr lang="en-US" dirty="0"/>
          </a:p>
        </p:txBody>
      </p:sp>
      <p:sp>
        <p:nvSpPr>
          <p:cNvPr id="7" name="Content Placeholder 2"/>
          <p:cNvSpPr txBox="1">
            <a:spLocks/>
          </p:cNvSpPr>
          <p:nvPr/>
        </p:nvSpPr>
        <p:spPr>
          <a:xfrm>
            <a:off x="990600" y="1690688"/>
            <a:ext cx="10515600" cy="4567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dirty="0" smtClean="0">
                <a:sym typeface="Wingdings" panose="05000000000000000000" pitchFamily="2" charset="2"/>
              </a:rPr>
              <a:t>(peanut butter OR almond butter OR sunflower seed butter)</a:t>
            </a:r>
          </a:p>
          <a:p>
            <a:pPr marL="0" indent="0">
              <a:buFont typeface="Arial" panose="020B0604020202020204" pitchFamily="34" charset="0"/>
              <a:buNone/>
            </a:pPr>
            <a:r>
              <a:rPr lang="en-US" sz="4000" dirty="0" smtClean="0">
                <a:sym typeface="Wingdings" panose="05000000000000000000" pitchFamily="2" charset="2"/>
              </a:rPr>
              <a:t>AND</a:t>
            </a:r>
          </a:p>
          <a:p>
            <a:pPr marL="0" indent="0">
              <a:buFont typeface="Arial" panose="020B0604020202020204" pitchFamily="34" charset="0"/>
              <a:buNone/>
            </a:pPr>
            <a:r>
              <a:rPr lang="en-US" sz="4000" dirty="0" smtClean="0">
                <a:sym typeface="Wingdings" panose="05000000000000000000" pitchFamily="2" charset="2"/>
              </a:rPr>
              <a:t>(jelly OR jam OR preserves)</a:t>
            </a:r>
          </a:p>
          <a:p>
            <a:pPr marL="0" indent="0">
              <a:buFont typeface="Arial" panose="020B0604020202020204" pitchFamily="34" charset="0"/>
              <a:buNone/>
            </a:pPr>
            <a:r>
              <a:rPr lang="en-US" sz="4000" dirty="0" smtClean="0">
                <a:sym typeface="Wingdings" panose="05000000000000000000" pitchFamily="2" charset="2"/>
              </a:rPr>
              <a:t>AND</a:t>
            </a:r>
          </a:p>
          <a:p>
            <a:pPr marL="0" indent="0">
              <a:buFont typeface="Arial" panose="020B0604020202020204" pitchFamily="34" charset="0"/>
              <a:buNone/>
            </a:pPr>
            <a:r>
              <a:rPr lang="en-US" sz="4000" dirty="0" smtClean="0">
                <a:sym typeface="Wingdings" panose="05000000000000000000" pitchFamily="2" charset="2"/>
              </a:rPr>
              <a:t>bread </a:t>
            </a:r>
          </a:p>
          <a:p>
            <a:pPr marL="0" indent="0">
              <a:buFont typeface="Arial" panose="020B0604020202020204" pitchFamily="34" charset="0"/>
              <a:buNone/>
            </a:pPr>
            <a:endParaRPr lang="en-US" sz="3600" dirty="0" smtClean="0">
              <a:sym typeface="Wingdings" panose="05000000000000000000" pitchFamily="2" charset="2"/>
            </a:endParaRPr>
          </a:p>
          <a:p>
            <a:pPr marL="0" indent="0">
              <a:buFont typeface="Arial" panose="020B0604020202020204" pitchFamily="34" charset="0"/>
              <a:buNone/>
            </a:pPr>
            <a:endParaRPr lang="en-US" sz="3600" dirty="0" smtClean="0">
              <a:sym typeface="Wingdings" panose="05000000000000000000" pitchFamily="2" charset="2"/>
            </a:endParaRPr>
          </a:p>
          <a:p>
            <a:pPr marL="0" indent="0">
              <a:buFont typeface="Arial" panose="020B0604020202020204" pitchFamily="34" charset="0"/>
              <a:buNone/>
            </a:pPr>
            <a:endParaRPr lang="en-US" sz="3600" dirty="0">
              <a:sym typeface="Wingdings" panose="05000000000000000000" pitchFamily="2" charset="2"/>
            </a:endParaRPr>
          </a:p>
        </p:txBody>
      </p:sp>
      <p:pic>
        <p:nvPicPr>
          <p:cNvPr id="3" name="Picture 2" descr="Fruit and jam"/>
          <p:cNvPicPr>
            <a:picLocks noChangeAspect="1"/>
          </p:cNvPicPr>
          <p:nvPr/>
        </p:nvPicPr>
        <p:blipFill>
          <a:blip r:embed="rId3"/>
          <a:stretch>
            <a:fillRect/>
          </a:stretch>
        </p:blipFill>
        <p:spPr>
          <a:xfrm>
            <a:off x="7929562" y="3974638"/>
            <a:ext cx="3576638" cy="2379031"/>
          </a:xfrm>
          <a:prstGeom prst="rect">
            <a:avLst/>
          </a:prstGeom>
        </p:spPr>
      </p:pic>
    </p:spTree>
    <p:extLst>
      <p:ext uri="{BB962C8B-B14F-4D97-AF65-F5344CB8AC3E}">
        <p14:creationId xmlns:p14="http://schemas.microsoft.com/office/powerpoint/2010/main" val="2323511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an organized search query</a:t>
            </a:r>
            <a:endParaRPr lang="en-US" dirty="0"/>
          </a:p>
        </p:txBody>
      </p:sp>
      <p:sp>
        <p:nvSpPr>
          <p:cNvPr id="7" name="Content Placeholder 2"/>
          <p:cNvSpPr txBox="1">
            <a:spLocks/>
          </p:cNvSpPr>
          <p:nvPr/>
        </p:nvSpPr>
        <p:spPr>
          <a:xfrm>
            <a:off x="990600" y="1709738"/>
            <a:ext cx="10515600" cy="45679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smtClean="0">
                <a:sym typeface="Wingdings" panose="05000000000000000000" pitchFamily="2" charset="2"/>
              </a:rPr>
              <a:t>(young adults AND (overweight OR obese))</a:t>
            </a:r>
          </a:p>
          <a:p>
            <a:pPr marL="0" indent="0">
              <a:buFont typeface="Arial" panose="020B0604020202020204" pitchFamily="34" charset="0"/>
              <a:buNone/>
            </a:pPr>
            <a:r>
              <a:rPr lang="en-US" sz="3200" dirty="0" smtClean="0">
                <a:sym typeface="Wingdings" panose="05000000000000000000" pitchFamily="2" charset="2"/>
              </a:rPr>
              <a:t>AND</a:t>
            </a:r>
          </a:p>
          <a:p>
            <a:pPr marL="0" indent="0">
              <a:buFont typeface="Arial" panose="020B0604020202020204" pitchFamily="34" charset="0"/>
              <a:buNone/>
            </a:pPr>
            <a:r>
              <a:rPr lang="en-US" sz="3200" dirty="0" smtClean="0">
                <a:sym typeface="Wingdings" panose="05000000000000000000" pitchFamily="2" charset="2"/>
              </a:rPr>
              <a:t>((fitness trackers OR wearable fitness monitors OR consumer activity trackers) OR (health counseling OR weight loss counseling OR weight loss therapy))</a:t>
            </a:r>
          </a:p>
          <a:p>
            <a:pPr marL="0" indent="0">
              <a:buFont typeface="Arial" panose="020B0604020202020204" pitchFamily="34" charset="0"/>
              <a:buNone/>
            </a:pPr>
            <a:r>
              <a:rPr lang="en-US" sz="3200" dirty="0" smtClean="0">
                <a:sym typeface="Wingdings" panose="05000000000000000000" pitchFamily="2" charset="2"/>
              </a:rPr>
              <a:t>AND</a:t>
            </a:r>
          </a:p>
          <a:p>
            <a:pPr marL="0" indent="0">
              <a:buFont typeface="Arial" panose="020B0604020202020204" pitchFamily="34" charset="0"/>
              <a:buNone/>
            </a:pPr>
            <a:r>
              <a:rPr lang="en-US" sz="3200" dirty="0" smtClean="0">
                <a:sym typeface="Wingdings" panose="05000000000000000000" pitchFamily="2" charset="2"/>
              </a:rPr>
              <a:t>(weight loss OR weight reduction)</a:t>
            </a:r>
          </a:p>
          <a:p>
            <a:pPr marL="0" indent="0">
              <a:buFont typeface="Arial" panose="020B0604020202020204" pitchFamily="34" charset="0"/>
              <a:buNone/>
            </a:pPr>
            <a:endParaRPr lang="en-US" sz="3200" dirty="0">
              <a:sym typeface="Wingdings" panose="05000000000000000000" pitchFamily="2" charset="2"/>
            </a:endParaRPr>
          </a:p>
        </p:txBody>
      </p:sp>
    </p:spTree>
    <p:extLst>
      <p:ext uri="{BB962C8B-B14F-4D97-AF65-F5344CB8AC3E}">
        <p14:creationId xmlns:p14="http://schemas.microsoft.com/office/powerpoint/2010/main" val="2348116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ubMed History and search results that can be accessed from the &quot;advanced&quot; option under the main search bar. This shows that the database is mapping a user to several relevant terms without them being entered in the bar."/>
          <p:cNvPicPr>
            <a:picLocks noChangeAspect="1"/>
          </p:cNvPicPr>
          <p:nvPr/>
        </p:nvPicPr>
        <p:blipFill rotWithShape="1">
          <a:blip r:embed="rId3"/>
          <a:srcRect r="21465"/>
          <a:stretch/>
        </p:blipFill>
        <p:spPr>
          <a:xfrm>
            <a:off x="3773010" y="2967538"/>
            <a:ext cx="8418990" cy="3277871"/>
          </a:xfrm>
          <a:prstGeom prst="rect">
            <a:avLst/>
          </a:prstGeom>
        </p:spPr>
      </p:pic>
      <p:pic>
        <p:nvPicPr>
          <p:cNvPr id="6" name="Picture 5" descr="PubMed search bar on homepage"/>
          <p:cNvPicPr>
            <a:picLocks noChangeAspect="1"/>
          </p:cNvPicPr>
          <p:nvPr/>
        </p:nvPicPr>
        <p:blipFill>
          <a:blip r:embed="rId4"/>
          <a:stretch>
            <a:fillRect/>
          </a:stretch>
        </p:blipFill>
        <p:spPr>
          <a:xfrm>
            <a:off x="0" y="1525694"/>
            <a:ext cx="11607965" cy="1087054"/>
          </a:xfrm>
          <a:prstGeom prst="rect">
            <a:avLst/>
          </a:prstGeom>
        </p:spPr>
      </p:pic>
      <p:sp>
        <p:nvSpPr>
          <p:cNvPr id="2" name="Title 1"/>
          <p:cNvSpPr>
            <a:spLocks noGrp="1"/>
          </p:cNvSpPr>
          <p:nvPr>
            <p:ph type="title"/>
          </p:nvPr>
        </p:nvSpPr>
        <p:spPr/>
        <p:txBody>
          <a:bodyPr/>
          <a:lstStyle/>
          <a:p>
            <a:r>
              <a:rPr lang="en-US" dirty="0" smtClean="0"/>
              <a:t>The </a:t>
            </a:r>
            <a:r>
              <a:rPr lang="en-US" b="1" dirty="0" smtClean="0"/>
              <a:t>search details </a:t>
            </a:r>
            <a:r>
              <a:rPr lang="en-US" dirty="0" smtClean="0"/>
              <a:t>box</a:t>
            </a:r>
            <a:endParaRPr lang="en-US" dirty="0"/>
          </a:p>
        </p:txBody>
      </p:sp>
      <p:sp>
        <p:nvSpPr>
          <p:cNvPr id="5" name="Oval 4" descr="Circle around &quot;Advanced&quot;"/>
          <p:cNvSpPr/>
          <p:nvPr/>
        </p:nvSpPr>
        <p:spPr>
          <a:xfrm>
            <a:off x="2902998" y="2173302"/>
            <a:ext cx="1207364" cy="532808"/>
          </a:xfrm>
          <a:prstGeom prst="ellipse">
            <a:avLst/>
          </a:prstGeom>
          <a:noFill/>
          <a:ln w="50800">
            <a:solidFill>
              <a:srgbClr val="EA9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656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a:xfrm>
            <a:off x="838200" y="1413798"/>
            <a:ext cx="6564682" cy="4567901"/>
          </a:xfrm>
        </p:spPr>
        <p:txBody>
          <a:bodyPr>
            <a:normAutofit fontScale="92500"/>
          </a:bodyPr>
          <a:lstStyle/>
          <a:p>
            <a:pPr marL="0" indent="0">
              <a:buNone/>
            </a:pPr>
            <a:r>
              <a:rPr lang="en-US" i="1" dirty="0" smtClean="0"/>
              <a:t>Consider: </a:t>
            </a:r>
          </a:p>
          <a:p>
            <a:r>
              <a:rPr lang="en-US" dirty="0" smtClean="0"/>
              <a:t>Practice doing some simple searches in PubMed and explore other ways the database allows you to narrow your search results</a:t>
            </a:r>
          </a:p>
          <a:p>
            <a:pPr marL="0" indent="0">
              <a:buNone/>
            </a:pPr>
            <a:r>
              <a:rPr lang="en-US" i="1" dirty="0" smtClean="0"/>
              <a:t>Remember:</a:t>
            </a:r>
          </a:p>
          <a:p>
            <a:pPr lvl="0"/>
            <a:r>
              <a:rPr lang="en-US" dirty="0" smtClean="0"/>
              <a:t>PICO(T) questions guide you in brainstorming search terms, and you can find more with preliminary searches</a:t>
            </a:r>
          </a:p>
          <a:p>
            <a:pPr lvl="0"/>
            <a:r>
              <a:rPr lang="en-US" dirty="0" smtClean="0"/>
              <a:t>You can organize your search terms using simple syntax and check how PubMed is interpreting it with the Search Details box</a:t>
            </a:r>
          </a:p>
          <a:p>
            <a:pPr lvl="0"/>
            <a:endParaRPr lang="en-US" dirty="0"/>
          </a:p>
        </p:txBody>
      </p:sp>
      <p:pic>
        <p:nvPicPr>
          <p:cNvPr id="4" name="Picture 3" descr="Person writing on notepad"/>
          <p:cNvPicPr>
            <a:picLocks noChangeAspect="1"/>
          </p:cNvPicPr>
          <p:nvPr/>
        </p:nvPicPr>
        <p:blipFill rotWithShape="1">
          <a:blip r:embed="rId3" cstate="print">
            <a:extLst>
              <a:ext uri="{BEBA8EAE-BF5A-486C-A8C5-ECC9F3942E4B}">
                <a14:imgProps xmlns:a14="http://schemas.microsoft.com/office/drawing/2010/main">
                  <a14:imgLayer r:embed="rId4">
                    <a14:imgEffect>
                      <a14:artisticPaintBrush/>
                    </a14:imgEffect>
                    <a14:imgEffect>
                      <a14:sharpenSoften amount="-17000"/>
                    </a14:imgEffect>
                    <a14:imgEffect>
                      <a14:saturation sat="111000"/>
                    </a14:imgEffect>
                    <a14:imgEffect>
                      <a14:brightnessContrast contrast="1000"/>
                    </a14:imgEffect>
                  </a14:imgLayer>
                </a14:imgProps>
              </a:ext>
              <a:ext uri="{28A0092B-C50C-407E-A947-70E740481C1C}">
                <a14:useLocalDpi xmlns:a14="http://schemas.microsoft.com/office/drawing/2010/main" val="0"/>
              </a:ext>
            </a:extLst>
          </a:blip>
          <a:srcRect r="15640"/>
          <a:stretch/>
        </p:blipFill>
        <p:spPr>
          <a:xfrm>
            <a:off x="7596417" y="2497256"/>
            <a:ext cx="3996217" cy="2755924"/>
          </a:xfrm>
          <a:prstGeom prst="rect">
            <a:avLst/>
          </a:prstGeom>
          <a:effectLst>
            <a:softEdge rad="31750"/>
          </a:effectLst>
        </p:spPr>
      </p:pic>
      <p:sp>
        <p:nvSpPr>
          <p:cNvPr id="5" name="TextBox 4"/>
          <p:cNvSpPr txBox="1"/>
          <p:nvPr/>
        </p:nvSpPr>
        <p:spPr>
          <a:xfrm>
            <a:off x="4120541" y="5957270"/>
            <a:ext cx="7674964" cy="830997"/>
          </a:xfrm>
          <a:prstGeom prst="rect">
            <a:avLst/>
          </a:prstGeom>
          <a:noFill/>
        </p:spPr>
        <p:txBody>
          <a:bodyPr wrap="square" rtlCol="0">
            <a:spAutoFit/>
          </a:bodyPr>
          <a:lstStyle/>
          <a:p>
            <a:r>
              <a:rPr lang="en-US" sz="1200" i="1" dirty="0"/>
              <a:t>Developed resources reported in this presentation are supported by the National Library of Medicine (NLM), National Institutes of Health (NIH) under cooperative agreement number UG4LM012342 with the University of Pittsburgh, Health Sciences Library System. The content is solely the responsibility of the authors and does not necessarily represent the official views of the National Institutes of Health</a:t>
            </a:r>
            <a:r>
              <a:rPr lang="en-US" sz="1200" i="1" dirty="0" smtClean="0"/>
              <a:t>.</a:t>
            </a:r>
            <a:endParaRPr lang="en-US" sz="1200" i="1" dirty="0"/>
          </a:p>
        </p:txBody>
      </p:sp>
    </p:spTree>
    <p:extLst>
      <p:ext uri="{BB962C8B-B14F-4D97-AF65-F5344CB8AC3E}">
        <p14:creationId xmlns:p14="http://schemas.microsoft.com/office/powerpoint/2010/main" val="2547537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a:xfrm>
            <a:off x="1265237" y="1972235"/>
            <a:ext cx="4346669" cy="3672436"/>
          </a:xfrm>
        </p:spPr>
        <p:txBody>
          <a:bodyPr>
            <a:normAutofit/>
          </a:bodyPr>
          <a:lstStyle/>
          <a:p>
            <a:pPr marL="0" indent="0">
              <a:buNone/>
            </a:pPr>
            <a:r>
              <a:rPr lang="en-US" sz="3200" dirty="0"/>
              <a:t>Think of a few questions you’ve had </a:t>
            </a:r>
            <a:r>
              <a:rPr lang="en-US" sz="3200" dirty="0" smtClean="0"/>
              <a:t>recently. </a:t>
            </a:r>
            <a:r>
              <a:rPr lang="en-US" sz="3200" dirty="0"/>
              <a:t>W</a:t>
            </a:r>
            <a:r>
              <a:rPr lang="en-US" sz="3200" dirty="0" smtClean="0"/>
              <a:t>hat </a:t>
            </a:r>
            <a:r>
              <a:rPr lang="en-US" sz="3200" dirty="0"/>
              <a:t>resources from </a:t>
            </a:r>
            <a:r>
              <a:rPr lang="en-US" sz="3200" dirty="0" smtClean="0"/>
              <a:t>last time would you want </a:t>
            </a:r>
            <a:r>
              <a:rPr lang="en-US" sz="3200" dirty="0"/>
              <a:t>to use to answer </a:t>
            </a:r>
            <a:r>
              <a:rPr lang="en-US" sz="3200" dirty="0" smtClean="0"/>
              <a:t>them</a:t>
            </a:r>
            <a:r>
              <a:rPr lang="en-US" sz="3200" dirty="0"/>
              <a:t>?</a:t>
            </a:r>
          </a:p>
        </p:txBody>
      </p:sp>
      <p:pic>
        <p:nvPicPr>
          <p:cNvPr id="5" name="Picture 4" descr="Group of doctors talking"/>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5874380" y="1782064"/>
            <a:ext cx="5734102" cy="3824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2715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838200" y="1690688"/>
            <a:ext cx="6116782" cy="4400550"/>
          </a:xfrm>
        </p:spPr>
        <p:txBody>
          <a:bodyPr>
            <a:normAutofit/>
          </a:bodyPr>
          <a:lstStyle/>
          <a:p>
            <a:pPr marL="0" indent="0">
              <a:buNone/>
            </a:pPr>
            <a:r>
              <a:rPr lang="en-US" dirty="0" smtClean="0"/>
              <a:t>By the end of the program, participants will: </a:t>
            </a:r>
          </a:p>
          <a:p>
            <a:r>
              <a:rPr lang="en-US" dirty="0" smtClean="0"/>
              <a:t>Describe how to identify search terms and use them to find evidence in PubMed</a:t>
            </a:r>
          </a:p>
          <a:p>
            <a:endParaRPr lang="en-US" dirty="0"/>
          </a:p>
        </p:txBody>
      </p:sp>
      <p:pic>
        <p:nvPicPr>
          <p:cNvPr id="4" name="Picture 3" descr="Lightbulb with thought bubbles around i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6396" y="1825625"/>
            <a:ext cx="4499702" cy="2734975"/>
          </a:xfrm>
          <a:prstGeom prst="rect">
            <a:avLst/>
          </a:prstGeom>
        </p:spPr>
      </p:pic>
    </p:spTree>
    <p:extLst>
      <p:ext uri="{BB962C8B-B14F-4D97-AF65-F5344CB8AC3E}">
        <p14:creationId xmlns:p14="http://schemas.microsoft.com/office/powerpoint/2010/main" val="1756053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think?</a:t>
            </a:r>
            <a:endParaRPr lang="en-US" dirty="0"/>
          </a:p>
        </p:txBody>
      </p:sp>
      <p:sp>
        <p:nvSpPr>
          <p:cNvPr id="3" name="Content Placeholder 2"/>
          <p:cNvSpPr>
            <a:spLocks noGrp="1"/>
          </p:cNvSpPr>
          <p:nvPr>
            <p:ph idx="1"/>
          </p:nvPr>
        </p:nvSpPr>
        <p:spPr>
          <a:xfrm>
            <a:off x="1762171" y="2323541"/>
            <a:ext cx="8667657" cy="2373965"/>
          </a:xfrm>
        </p:spPr>
        <p:txBody>
          <a:bodyPr>
            <a:normAutofit/>
          </a:bodyPr>
          <a:lstStyle/>
          <a:p>
            <a:pPr marL="0" indent="0" algn="ctr">
              <a:buNone/>
            </a:pPr>
            <a:r>
              <a:rPr lang="en-US" sz="3600" dirty="0" smtClean="0"/>
              <a:t>If you were researching the effects of wearable fitness trackers on weight loss in young adults, what are some keywords you might want to search for? </a:t>
            </a:r>
            <a:endParaRPr lang="en-US" sz="3600" dirty="0"/>
          </a:p>
          <a:p>
            <a:endParaRPr lang="en-US" dirty="0"/>
          </a:p>
        </p:txBody>
      </p:sp>
    </p:spTree>
    <p:extLst>
      <p:ext uri="{BB962C8B-B14F-4D97-AF65-F5344CB8AC3E}">
        <p14:creationId xmlns:p14="http://schemas.microsoft.com/office/powerpoint/2010/main" val="1971145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term generation: the return of PICO(T)</a:t>
            </a:r>
            <a:endParaRPr lang="en-US" dirty="0"/>
          </a:p>
        </p:txBody>
      </p:sp>
      <p:graphicFrame>
        <p:nvGraphicFramePr>
          <p:cNvPr id="4" name="Table 3" descr="Research question and PICO components to generate search terms. "/>
          <p:cNvGraphicFramePr>
            <a:graphicFrameLocks noGrp="1"/>
          </p:cNvGraphicFramePr>
          <p:nvPr>
            <p:extLst>
              <p:ext uri="{D42A27DB-BD31-4B8C-83A1-F6EECF244321}">
                <p14:modId xmlns:p14="http://schemas.microsoft.com/office/powerpoint/2010/main" val="3260515206"/>
              </p:ext>
            </p:extLst>
          </p:nvPr>
        </p:nvGraphicFramePr>
        <p:xfrm>
          <a:off x="1507188" y="1595438"/>
          <a:ext cx="9177624" cy="3967162"/>
        </p:xfrm>
        <a:graphic>
          <a:graphicData uri="http://schemas.openxmlformats.org/drawingml/2006/table">
            <a:tbl>
              <a:tblPr firstRow="1" bandRow="1">
                <a:tableStyleId>{5C22544A-7EE6-4342-B048-85BDC9FD1C3A}</a:tableStyleId>
              </a:tblPr>
              <a:tblGrid>
                <a:gridCol w="2294406">
                  <a:extLst>
                    <a:ext uri="{9D8B030D-6E8A-4147-A177-3AD203B41FA5}">
                      <a16:colId xmlns:a16="http://schemas.microsoft.com/office/drawing/2014/main" val="3200964182"/>
                    </a:ext>
                  </a:extLst>
                </a:gridCol>
                <a:gridCol w="2294406">
                  <a:extLst>
                    <a:ext uri="{9D8B030D-6E8A-4147-A177-3AD203B41FA5}">
                      <a16:colId xmlns:a16="http://schemas.microsoft.com/office/drawing/2014/main" val="3703167743"/>
                    </a:ext>
                  </a:extLst>
                </a:gridCol>
                <a:gridCol w="2294406">
                  <a:extLst>
                    <a:ext uri="{9D8B030D-6E8A-4147-A177-3AD203B41FA5}">
                      <a16:colId xmlns:a16="http://schemas.microsoft.com/office/drawing/2014/main" val="1484773900"/>
                    </a:ext>
                  </a:extLst>
                </a:gridCol>
                <a:gridCol w="2294406">
                  <a:extLst>
                    <a:ext uri="{9D8B030D-6E8A-4147-A177-3AD203B41FA5}">
                      <a16:colId xmlns:a16="http://schemas.microsoft.com/office/drawing/2014/main" val="3442127958"/>
                    </a:ext>
                  </a:extLst>
                </a:gridCol>
              </a:tblGrid>
              <a:tr h="1528762">
                <a:tc gridSpan="4">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400" dirty="0" smtClean="0">
                          <a:effectLst/>
                        </a:rPr>
                        <a:t>Research question: </a:t>
                      </a:r>
                      <a:r>
                        <a:rPr lang="en-US" sz="2400" b="0" dirty="0" smtClean="0">
                          <a:effectLst/>
                        </a:rPr>
                        <a:t>Are wearable fitness trackers more or less effective than health counseling in helping overweight and obese individuals ages 19-24 lose weight?</a:t>
                      </a:r>
                      <a:endParaRPr lang="en-US" sz="2400" dirty="0" smtClean="0">
                        <a:effectLst/>
                      </a:endParaRPr>
                    </a:p>
                  </a:txBody>
                  <a:tcPr anchor="ctr">
                    <a:solidFill>
                      <a:schemeClr val="accent3">
                        <a:lumMod val="75000"/>
                      </a:schemeClr>
                    </a:solidFill>
                  </a:tcP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hMerge="1">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572676084"/>
                  </a:ext>
                </a:extLst>
              </a:tr>
              <a:tr h="590550">
                <a:tc>
                  <a:txBody>
                    <a:bodyPr/>
                    <a:lstStyle/>
                    <a:p>
                      <a:pPr marL="0" marR="0" algn="ctr">
                        <a:lnSpc>
                          <a:spcPct val="107000"/>
                        </a:lnSpc>
                        <a:spcBef>
                          <a:spcPts val="0"/>
                        </a:spcBef>
                        <a:spcAft>
                          <a:spcPts val="0"/>
                        </a:spcAft>
                      </a:pPr>
                      <a:r>
                        <a:rPr lang="en-US" sz="1800" b="1" dirty="0" smtClean="0">
                          <a:effectLst/>
                        </a:rPr>
                        <a:t>Patient/Population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tc>
                  <a:txBody>
                    <a:bodyPr/>
                    <a:lstStyle/>
                    <a:p>
                      <a:pPr marL="0" marR="0" algn="ctr">
                        <a:lnSpc>
                          <a:spcPct val="107000"/>
                        </a:lnSpc>
                        <a:spcBef>
                          <a:spcPts val="0"/>
                        </a:spcBef>
                        <a:spcAft>
                          <a:spcPts val="0"/>
                        </a:spcAft>
                      </a:pPr>
                      <a:r>
                        <a:rPr lang="en-US" sz="1800" b="1" dirty="0">
                          <a:effectLst/>
                        </a:rPr>
                        <a:t>Intervention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tc>
                  <a:txBody>
                    <a:bodyPr/>
                    <a:lstStyle/>
                    <a:p>
                      <a:pPr marL="0" marR="0" algn="ctr">
                        <a:lnSpc>
                          <a:spcPct val="107000"/>
                        </a:lnSpc>
                        <a:spcBef>
                          <a:spcPts val="0"/>
                        </a:spcBef>
                        <a:spcAft>
                          <a:spcPts val="0"/>
                        </a:spcAft>
                      </a:pPr>
                      <a:r>
                        <a:rPr lang="en-US" sz="1800" b="1" dirty="0">
                          <a:effectLst/>
                        </a:rPr>
                        <a:t>Comparison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tc>
                  <a:txBody>
                    <a:bodyPr/>
                    <a:lstStyle/>
                    <a:p>
                      <a:pPr marL="0" marR="0" algn="ctr">
                        <a:lnSpc>
                          <a:spcPct val="107000"/>
                        </a:lnSpc>
                        <a:spcBef>
                          <a:spcPts val="0"/>
                        </a:spcBef>
                        <a:spcAft>
                          <a:spcPts val="0"/>
                        </a:spcAft>
                      </a:pPr>
                      <a:r>
                        <a:rPr lang="en-US" sz="1800" b="1" dirty="0">
                          <a:effectLst/>
                        </a:rPr>
                        <a:t>Outcome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extLst>
                  <a:ext uri="{0D108BD9-81ED-4DB2-BD59-A6C34878D82A}">
                    <a16:rowId xmlns:a16="http://schemas.microsoft.com/office/drawing/2014/main" val="3696931819"/>
                  </a:ext>
                </a:extLst>
              </a:tr>
              <a:tr h="704850">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Overweight &amp; obese young adults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Fitness trackers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Counseling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tc>
                  <a:txBody>
                    <a:bodyPr/>
                    <a:lstStyle/>
                    <a:p>
                      <a:pPr marL="0" marR="0" algn="ctr">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Weight</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loss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solidFill>
                      <a:schemeClr val="accent3">
                        <a:lumMod val="20000"/>
                        <a:lumOff val="80000"/>
                      </a:schemeClr>
                    </a:solidFill>
                  </a:tcPr>
                </a:tc>
                <a:extLst>
                  <a:ext uri="{0D108BD9-81ED-4DB2-BD59-A6C34878D82A}">
                    <a16:rowId xmlns:a16="http://schemas.microsoft.com/office/drawing/2014/main" val="1823128430"/>
                  </a:ext>
                </a:extLst>
              </a:tr>
              <a:tr h="1143000">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Young adults</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Ages</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19-24</a:t>
                      </a:r>
                    </a:p>
                    <a:p>
                      <a:pPr marL="0" marR="0">
                        <a:lnSpc>
                          <a:spcPct val="107000"/>
                        </a:lnSpc>
                        <a:spcBef>
                          <a:spcPts val="0"/>
                        </a:spcBef>
                        <a:spcAft>
                          <a:spcPts val="0"/>
                        </a:spcAft>
                      </a:pP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College students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3">
                        <a:lumMod val="20000"/>
                        <a:lumOff val="80000"/>
                      </a:schemeClr>
                    </a:solidFill>
                  </a:tcPr>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Fitness trackers</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Activity tracker</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Fitbit</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Personal fitness tracker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3">
                        <a:lumMod val="20000"/>
                        <a:lumOff val="80000"/>
                      </a:schemeClr>
                    </a:solidFill>
                  </a:tcPr>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Health counseling</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Weight loss advice</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Weight loss therapy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3">
                        <a:lumMod val="20000"/>
                        <a:lumOff val="80000"/>
                      </a:schemeClr>
                    </a:solidFill>
                  </a:tcPr>
                </a:tc>
                <a:tc>
                  <a:txBody>
                    <a:bodyPr/>
                    <a:lstStyle/>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Weight loss</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Body weight</a:t>
                      </a:r>
                    </a:p>
                    <a:p>
                      <a:pPr marL="0" marR="0">
                        <a:lnSpc>
                          <a:spcPct val="107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Weight reduction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a:solidFill>
                      <a:schemeClr val="accent3">
                        <a:lumMod val="20000"/>
                        <a:lumOff val="80000"/>
                      </a:schemeClr>
                    </a:solidFill>
                  </a:tcPr>
                </a:tc>
                <a:extLst>
                  <a:ext uri="{0D108BD9-81ED-4DB2-BD59-A6C34878D82A}">
                    <a16:rowId xmlns:a16="http://schemas.microsoft.com/office/drawing/2014/main" val="1768035447"/>
                  </a:ext>
                </a:extLst>
              </a:tr>
            </a:tbl>
          </a:graphicData>
        </a:graphic>
      </p:graphicFrame>
    </p:spTree>
    <p:extLst>
      <p:ext uri="{BB962C8B-B14F-4D97-AF65-F5344CB8AC3E}">
        <p14:creationId xmlns:p14="http://schemas.microsoft.com/office/powerpoint/2010/main" val="2052588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searching on PubMed</a:t>
            </a:r>
            <a:endParaRPr lang="en-US" dirty="0"/>
          </a:p>
        </p:txBody>
      </p:sp>
      <p:pic>
        <p:nvPicPr>
          <p:cNvPr id="3" name="Picture 2" descr="PubMed homepage"/>
          <p:cNvPicPr>
            <a:picLocks noChangeAspect="1"/>
          </p:cNvPicPr>
          <p:nvPr/>
        </p:nvPicPr>
        <p:blipFill rotWithShape="1">
          <a:blip r:embed="rId3"/>
          <a:srcRect b="10550"/>
          <a:stretch/>
        </p:blipFill>
        <p:spPr>
          <a:xfrm>
            <a:off x="973858" y="1690688"/>
            <a:ext cx="10379942" cy="3799642"/>
          </a:xfrm>
          <a:prstGeom prst="rect">
            <a:avLst/>
          </a:prstGeom>
        </p:spPr>
      </p:pic>
    </p:spTree>
    <p:extLst>
      <p:ext uri="{BB962C8B-B14F-4D97-AF65-F5344CB8AC3E}">
        <p14:creationId xmlns:p14="http://schemas.microsoft.com/office/powerpoint/2010/main" val="4267309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Keyword searching on PubMed- preliminary searches</a:t>
            </a:r>
            <a:endParaRPr lang="en-US" dirty="0"/>
          </a:p>
        </p:txBody>
      </p:sp>
      <p:pic>
        <p:nvPicPr>
          <p:cNvPr id="4" name="Picture 3" descr="Search for 'fitness trackers' in PubMed"/>
          <p:cNvPicPr>
            <a:picLocks noChangeAspect="1"/>
          </p:cNvPicPr>
          <p:nvPr/>
        </p:nvPicPr>
        <p:blipFill rotWithShape="1">
          <a:blip r:embed="rId3"/>
          <a:srcRect b="5483"/>
          <a:stretch/>
        </p:blipFill>
        <p:spPr>
          <a:xfrm>
            <a:off x="1112093" y="1690688"/>
            <a:ext cx="9967813" cy="4034106"/>
          </a:xfrm>
          <a:prstGeom prst="rect">
            <a:avLst/>
          </a:prstGeom>
        </p:spPr>
      </p:pic>
    </p:spTree>
    <p:extLst>
      <p:ext uri="{BB962C8B-B14F-4D97-AF65-F5344CB8AC3E}">
        <p14:creationId xmlns:p14="http://schemas.microsoft.com/office/powerpoint/2010/main" val="1104582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search terms</a:t>
            </a:r>
            <a:endParaRPr lang="en-US" dirty="0"/>
          </a:p>
        </p:txBody>
      </p:sp>
      <p:sp>
        <p:nvSpPr>
          <p:cNvPr id="5" name="Content Placeholder 2"/>
          <p:cNvSpPr>
            <a:spLocks noGrp="1"/>
          </p:cNvSpPr>
          <p:nvPr>
            <p:ph idx="1"/>
          </p:nvPr>
        </p:nvSpPr>
        <p:spPr>
          <a:xfrm>
            <a:off x="476250" y="1413798"/>
            <a:ext cx="10877550" cy="4567901"/>
          </a:xfrm>
        </p:spPr>
        <p:txBody>
          <a:bodyPr>
            <a:normAutofit/>
          </a:bodyPr>
          <a:lstStyle/>
          <a:p>
            <a:pPr marL="0" lvl="0" indent="0">
              <a:buNone/>
            </a:pPr>
            <a:endParaRPr lang="en-US" dirty="0" smtClean="0"/>
          </a:p>
          <a:p>
            <a:pPr marL="0" lvl="0" indent="0">
              <a:buNone/>
            </a:pPr>
            <a:endParaRPr lang="en-US" dirty="0"/>
          </a:p>
          <a:p>
            <a:pPr marL="0" lvl="0" indent="0">
              <a:buNone/>
            </a:pPr>
            <a:endParaRPr lang="en-US" sz="3600" dirty="0"/>
          </a:p>
          <a:p>
            <a:pPr marL="0" lvl="0" indent="0">
              <a:buNone/>
            </a:pPr>
            <a:r>
              <a:rPr lang="en-US" sz="3600" dirty="0" smtClean="0"/>
              <a:t>Peanut butter jelly bread </a:t>
            </a:r>
            <a:r>
              <a:rPr lang="en-US" sz="3600" dirty="0" smtClean="0">
                <a:sym typeface="Wingdings" panose="05000000000000000000" pitchFamily="2" charset="2"/>
              </a:rPr>
              <a:t></a:t>
            </a:r>
          </a:p>
          <a:p>
            <a:pPr marL="0" lvl="0" indent="0">
              <a:buNone/>
            </a:pPr>
            <a:endParaRPr lang="en-US" sz="3600" dirty="0">
              <a:sym typeface="Wingdings" panose="05000000000000000000" pitchFamily="2" charset="2"/>
            </a:endParaRPr>
          </a:p>
          <a:p>
            <a:pPr marL="0" lvl="0" indent="0">
              <a:buNone/>
            </a:pPr>
            <a:endParaRPr lang="en-US" sz="3600" dirty="0" smtClean="0">
              <a:sym typeface="Wingdings" panose="05000000000000000000" pitchFamily="2" charset="2"/>
            </a:endParaRPr>
          </a:p>
          <a:p>
            <a:pPr marL="0" lvl="0" indent="0">
              <a:buNone/>
            </a:pPr>
            <a:endParaRPr lang="en-US" sz="3600" dirty="0">
              <a:sym typeface="Wingdings" panose="05000000000000000000" pitchFamily="2" charset="2"/>
            </a:endParaRPr>
          </a:p>
        </p:txBody>
      </p:sp>
      <p:pic>
        <p:nvPicPr>
          <p:cNvPr id="3074" name="Picture 2" descr="Sandw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355" y="1502003"/>
            <a:ext cx="5523809" cy="36825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hild looking disgusted"/>
          <p:cNvPicPr>
            <a:picLocks noChangeAspect="1" noChangeArrowheads="1"/>
          </p:cNvPicPr>
          <p:nvPr/>
        </p:nvPicPr>
        <p:blipFill rotWithShape="1">
          <a:blip r:embed="rId4">
            <a:extLst>
              <a:ext uri="{28A0092B-C50C-407E-A947-70E740481C1C}">
                <a14:useLocalDpi xmlns:a14="http://schemas.microsoft.com/office/drawing/2010/main" val="0"/>
              </a:ext>
            </a:extLst>
          </a:blip>
          <a:srcRect t="14816" b="18034"/>
          <a:stretch/>
        </p:blipFill>
        <p:spPr bwMode="auto">
          <a:xfrm flipH="1">
            <a:off x="9316155" y="4079642"/>
            <a:ext cx="2189354" cy="2209800"/>
          </a:xfrm>
          <a:prstGeom prst="rect">
            <a:avLst/>
          </a:prstGeom>
          <a:noFill/>
          <a:ln w="254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9324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Combining search terms with AND </a:t>
            </a:r>
            <a:endParaRPr lang="en-US" dirty="0"/>
          </a:p>
        </p:txBody>
      </p:sp>
      <p:sp>
        <p:nvSpPr>
          <p:cNvPr id="7" name="Content Placeholder 2"/>
          <p:cNvSpPr txBox="1">
            <a:spLocks/>
          </p:cNvSpPr>
          <p:nvPr/>
        </p:nvSpPr>
        <p:spPr>
          <a:xfrm>
            <a:off x="990600" y="1566198"/>
            <a:ext cx="10515600" cy="45679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sz="3600" dirty="0" smtClean="0"/>
          </a:p>
          <a:p>
            <a:pPr marL="0" indent="0">
              <a:buFont typeface="Arial" panose="020B0604020202020204" pitchFamily="34" charset="0"/>
              <a:buNone/>
            </a:pPr>
            <a:r>
              <a:rPr lang="en-US" sz="3600" dirty="0" smtClean="0"/>
              <a:t>Peanut butter AND jelly </a:t>
            </a:r>
          </a:p>
          <a:p>
            <a:pPr marL="0" indent="0">
              <a:buFont typeface="Arial" panose="020B0604020202020204" pitchFamily="34" charset="0"/>
              <a:buNone/>
            </a:pPr>
            <a:r>
              <a:rPr lang="en-US" sz="3600" dirty="0" smtClean="0"/>
              <a:t>AND bread </a:t>
            </a:r>
            <a:r>
              <a:rPr lang="en-US" sz="3600" dirty="0" smtClean="0">
                <a:sym typeface="Wingdings" panose="05000000000000000000" pitchFamily="2" charset="2"/>
              </a:rPr>
              <a:t></a:t>
            </a:r>
          </a:p>
          <a:p>
            <a:pPr marL="0" indent="0">
              <a:buFont typeface="Arial" panose="020B0604020202020204" pitchFamily="34" charset="0"/>
              <a:buNone/>
            </a:pPr>
            <a:endParaRPr lang="en-US" sz="3600" dirty="0" smtClean="0">
              <a:sym typeface="Wingdings" panose="05000000000000000000" pitchFamily="2" charset="2"/>
            </a:endParaRPr>
          </a:p>
          <a:p>
            <a:pPr marL="0" indent="0">
              <a:buFont typeface="Arial" panose="020B0604020202020204" pitchFamily="34" charset="0"/>
              <a:buNone/>
            </a:pPr>
            <a:endParaRPr lang="en-US" sz="3600" dirty="0" smtClean="0">
              <a:sym typeface="Wingdings" panose="05000000000000000000" pitchFamily="2" charset="2"/>
            </a:endParaRPr>
          </a:p>
          <a:p>
            <a:pPr marL="0" indent="0">
              <a:buFont typeface="Arial" panose="020B0604020202020204" pitchFamily="34" charset="0"/>
              <a:buNone/>
            </a:pPr>
            <a:endParaRPr lang="en-US" sz="3600" dirty="0">
              <a:sym typeface="Wingdings" panose="05000000000000000000" pitchFamily="2" charset="2"/>
            </a:endParaRPr>
          </a:p>
        </p:txBody>
      </p:sp>
      <p:pic>
        <p:nvPicPr>
          <p:cNvPr id="2050" name="Picture 2" descr="Peanut butter and jelly sandwic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2064608"/>
            <a:ext cx="5524500" cy="311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492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8298</TotalTime>
  <Words>1870</Words>
  <Application>Microsoft Office PowerPoint</Application>
  <PresentationFormat>Widescreen</PresentationFormat>
  <Paragraphs>137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How do I search in PubMed using keywords?</vt:lpstr>
      <vt:lpstr>Discussion question</vt:lpstr>
      <vt:lpstr>Objectives</vt:lpstr>
      <vt:lpstr>What do you think?</vt:lpstr>
      <vt:lpstr>Search term generation: the return of PICO(T)</vt:lpstr>
      <vt:lpstr>Keyword searching on PubMed</vt:lpstr>
      <vt:lpstr>Keyword searching on PubMed- preliminary searches</vt:lpstr>
      <vt:lpstr>Combining search terms</vt:lpstr>
      <vt:lpstr>Combining search terms with AND </vt:lpstr>
      <vt:lpstr>Combining search terms with OR and ( )</vt:lpstr>
      <vt:lpstr>Building an organized search query</vt:lpstr>
      <vt:lpstr>The search details box</vt:lpstr>
      <vt:lpstr>Take home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and Innovation: NNLM’s Nationwide Online Wikipedia Edit-a-Thon</dc:title>
  <dc:creator>Vitale, Elaina J</dc:creator>
  <cp:lastModifiedBy>Windows User</cp:lastModifiedBy>
  <cp:revision>431</cp:revision>
  <cp:lastPrinted>2019-09-19T12:38:28Z</cp:lastPrinted>
  <dcterms:created xsi:type="dcterms:W3CDTF">2018-06-07T18:55:41Z</dcterms:created>
  <dcterms:modified xsi:type="dcterms:W3CDTF">2020-06-05T14:32:31Z</dcterms:modified>
</cp:coreProperties>
</file>