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ags/tag1.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83" r:id="rId4"/>
  </p:sldMasterIdLst>
  <p:notesMasterIdLst>
    <p:notesMasterId r:id="rId10"/>
  </p:notesMasterIdLst>
  <p:sldIdLst>
    <p:sldId id="262" r:id="rId5"/>
    <p:sldId id="364" r:id="rId6"/>
    <p:sldId id="345" r:id="rId7"/>
    <p:sldId id="363" r:id="rId8"/>
    <p:sldId id="271" r:id="rId9"/>
  </p:sldIdLst>
  <p:sldSz cx="12192000" cy="6858000"/>
  <p:notesSz cx="6950075" cy="9236075"/>
  <p:embeddedFontLst>
    <p:embeddedFont>
      <p:font typeface="Calibri" panose="020F0502020204030204" pitchFamily="34" charset="0"/>
      <p:regular r:id="rId11"/>
      <p:bold r:id="rId12"/>
      <p:italic r:id="rId13"/>
      <p:boldItalic r:id="rId14"/>
    </p:embeddedFont>
    <p:embeddedFont>
      <p:font typeface="Calibri Light" panose="020F0302020204030204" pitchFamily="34" charset="0"/>
      <p:regular r:id="rId15"/>
      <p:italic r:id="rId16"/>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451FB6F-13B6-4375-B3D7-A42998EFA649}" v="2" dt="2022-07-13T15:42:42.68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849"/>
    <p:restoredTop sz="54570" autoAdjust="0"/>
  </p:normalViewPr>
  <p:slideViewPr>
    <p:cSldViewPr snapToGrid="0">
      <p:cViewPr varScale="1">
        <p:scale>
          <a:sx n="47" d="100"/>
          <a:sy n="47" d="100"/>
        </p:scale>
        <p:origin x="2528" y="2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font" Target="fonts/font3.fntdata"/><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font" Target="fonts/font2.fntdata"/><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font" Target="fonts/font6.fntdata"/><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font" Target="fonts/font1.fntdata"/><Relationship Id="rId5" Type="http://schemas.openxmlformats.org/officeDocument/2006/relationships/slide" Target="slides/slide1.xml"/><Relationship Id="rId15" Type="http://schemas.openxmlformats.org/officeDocument/2006/relationships/font" Target="fonts/font5.fntdata"/><Relationship Id="rId10" Type="http://schemas.openxmlformats.org/officeDocument/2006/relationships/notesMaster" Target="notesMasters/notesMaster1.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font" Target="fonts/font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11699" cy="463408"/>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936768" y="0"/>
            <a:ext cx="3011699" cy="463408"/>
          </a:xfrm>
          <a:prstGeom prst="rect">
            <a:avLst/>
          </a:prstGeom>
          <a:noFill/>
          <a:ln>
            <a:noFill/>
          </a:ln>
        </p:spPr>
        <p:txBody>
          <a:bodyPr spcFirstLastPara="1" wrap="square" lIns="91425" tIns="91425" rIns="91425" bIns="91425" anchor="t" anchorCtr="0"/>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703263" y="1154113"/>
            <a:ext cx="5543550" cy="31178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95008" y="4444861"/>
            <a:ext cx="5560060" cy="3636705"/>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772669"/>
            <a:ext cx="3011699" cy="463407"/>
          </a:xfrm>
          <a:prstGeom prst="rect">
            <a:avLst/>
          </a:prstGeom>
          <a:noFill/>
          <a:ln>
            <a:noFill/>
          </a:ln>
        </p:spPr>
        <p:txBody>
          <a:bodyPr spcFirstLastPara="1" wrap="square" lIns="91425" tIns="91425" rIns="91425" bIns="91425" anchor="b" anchorCtr="0"/>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936768" y="8772669"/>
            <a:ext cx="3011699" cy="463407"/>
          </a:xfrm>
          <a:prstGeom prst="rect">
            <a:avLst/>
          </a:prstGeom>
          <a:noFill/>
          <a:ln>
            <a:noFill/>
          </a:ln>
        </p:spPr>
        <p:txBody>
          <a:bodyPr spcFirstLastPara="1" wrap="square" lIns="92475" tIns="46225" rIns="92475" bIns="46225"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p6:notes"/>
          <p:cNvSpPr>
            <a:spLocks noGrp="1" noRot="1" noChangeAspect="1"/>
          </p:cNvSpPr>
          <p:nvPr>
            <p:ph type="sldImg" idx="2"/>
          </p:nvPr>
        </p:nvSpPr>
        <p:spPr>
          <a:xfrm>
            <a:off x="398463" y="693738"/>
            <a:ext cx="6153150" cy="346233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1" name="Google Shape;351;p6:notes"/>
          <p:cNvSpPr txBox="1">
            <a:spLocks noGrp="1"/>
          </p:cNvSpPr>
          <p:nvPr>
            <p:ph type="body" idx="1"/>
          </p:nvPr>
        </p:nvSpPr>
        <p:spPr>
          <a:xfrm>
            <a:off x="694537" y="4386308"/>
            <a:ext cx="5561100" cy="4156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rgbClr val="000000"/>
              </a:buClr>
              <a:buSzPts val="1100"/>
              <a:buFont typeface="Arial"/>
              <a:buNone/>
            </a:pPr>
            <a:r>
              <a:rPr lang="en-US" dirty="0">
                <a:solidFill>
                  <a:srgbClr val="000000"/>
                </a:solidFill>
                <a:latin typeface="+mn-lt"/>
                <a:ea typeface="Arial"/>
                <a:cs typeface="Arial"/>
                <a:sym typeface="Arial"/>
              </a:rPr>
              <a:t>Today’s program is</a:t>
            </a:r>
            <a:r>
              <a:rPr lang="en-US" baseline="0" dirty="0">
                <a:solidFill>
                  <a:srgbClr val="000000"/>
                </a:solidFill>
                <a:latin typeface="+mn-lt"/>
                <a:ea typeface="Arial"/>
                <a:cs typeface="Arial"/>
                <a:sym typeface="Arial"/>
              </a:rPr>
              <a:t> funded through an award from the Network of the National Library of Medicine – a partner of the </a:t>
            </a:r>
            <a:r>
              <a:rPr lang="en-US" i="1" baseline="0" dirty="0">
                <a:solidFill>
                  <a:srgbClr val="000000"/>
                </a:solidFill>
                <a:latin typeface="+mn-lt"/>
                <a:ea typeface="Arial"/>
                <a:cs typeface="Arial"/>
                <a:sym typeface="Arial"/>
              </a:rPr>
              <a:t>All of Us </a:t>
            </a:r>
            <a:r>
              <a:rPr lang="en-US" baseline="0" dirty="0">
                <a:solidFill>
                  <a:srgbClr val="000000"/>
                </a:solidFill>
                <a:latin typeface="+mn-lt"/>
                <a:ea typeface="Arial"/>
                <a:cs typeface="Arial"/>
                <a:sym typeface="Arial"/>
              </a:rPr>
              <a:t>Research Program. </a:t>
            </a:r>
            <a:endParaRPr lang="en-US" b="0" i="0" u="none" strike="noStrike" baseline="0" dirty="0">
              <a:solidFill>
                <a:srgbClr val="000000"/>
              </a:solidFill>
              <a:effectLst/>
              <a:latin typeface="+mn-lt"/>
              <a:ea typeface="Arial"/>
              <a:cs typeface="Arial"/>
              <a:sym typeface="Arial"/>
            </a:endParaRPr>
          </a:p>
          <a:p>
            <a:pPr marL="0" lvl="0" indent="0" algn="l" rtl="0">
              <a:lnSpc>
                <a:spcPct val="115000"/>
              </a:lnSpc>
              <a:spcBef>
                <a:spcPts val="0"/>
              </a:spcBef>
              <a:spcAft>
                <a:spcPts val="0"/>
              </a:spcAft>
              <a:buClr>
                <a:srgbClr val="000000"/>
              </a:buClr>
              <a:buSzPts val="1100"/>
              <a:buFont typeface="Arial"/>
              <a:buNone/>
            </a:pPr>
            <a:endParaRPr lang="en-US" b="0" i="0" u="none" strike="noStrike" baseline="0" dirty="0">
              <a:solidFill>
                <a:srgbClr val="000000"/>
              </a:solidFill>
              <a:effectLst/>
              <a:latin typeface="+mn-lt"/>
              <a:cs typeface="Arial"/>
              <a:sym typeface="Arial"/>
            </a:endParaRPr>
          </a:p>
          <a:p>
            <a:pPr marL="0" lvl="0" indent="0" algn="l" rtl="0">
              <a:lnSpc>
                <a:spcPct val="115000"/>
              </a:lnSpc>
              <a:spcBef>
                <a:spcPts val="0"/>
              </a:spcBef>
              <a:spcAft>
                <a:spcPts val="0"/>
              </a:spcAft>
              <a:buClr>
                <a:srgbClr val="000000"/>
              </a:buClr>
              <a:buSzPts val="1100"/>
              <a:buFont typeface="Arial"/>
              <a:buNone/>
            </a:pPr>
            <a:r>
              <a:rPr lang="en-US" b="1" i="0" u="none" strike="noStrike" dirty="0">
                <a:solidFill>
                  <a:srgbClr val="000000"/>
                </a:solidFill>
                <a:effectLst/>
                <a:latin typeface="+mn-lt"/>
              </a:rPr>
              <a:t>What is the </a:t>
            </a:r>
            <a:r>
              <a:rPr lang="en-US" b="1" i="1" u="none" strike="noStrike" dirty="0">
                <a:solidFill>
                  <a:srgbClr val="000000"/>
                </a:solidFill>
                <a:effectLst/>
                <a:latin typeface="+mn-lt"/>
              </a:rPr>
              <a:t>All of Us</a:t>
            </a:r>
            <a:r>
              <a:rPr lang="en-US" b="1" i="0" u="none" strike="noStrike" dirty="0">
                <a:solidFill>
                  <a:srgbClr val="000000"/>
                </a:solidFill>
                <a:effectLst/>
                <a:latin typeface="+mn-lt"/>
              </a:rPr>
              <a:t> Research Program?</a:t>
            </a:r>
            <a:endParaRPr lang="en-US" b="0" i="0" u="none" strike="noStrike" dirty="0">
              <a:solidFill>
                <a:srgbClr val="000000"/>
              </a:solidFill>
              <a:effectLst/>
              <a:latin typeface="+mn-lt"/>
            </a:endParaRPr>
          </a:p>
          <a:p>
            <a:pPr marL="0" lvl="0" indent="0" algn="l" rtl="0">
              <a:lnSpc>
                <a:spcPct val="115000"/>
              </a:lnSpc>
              <a:spcBef>
                <a:spcPts val="0"/>
              </a:spcBef>
              <a:spcAft>
                <a:spcPts val="0"/>
              </a:spcAft>
              <a:buClr>
                <a:srgbClr val="000000"/>
              </a:buClr>
              <a:buSzPts val="1100"/>
              <a:buFont typeface="Arial"/>
              <a:buNone/>
            </a:pPr>
            <a:r>
              <a:rPr lang="en-US" b="0" i="0" u="none" strike="noStrike" dirty="0">
                <a:solidFill>
                  <a:srgbClr val="000000"/>
                </a:solidFill>
                <a:effectLst/>
                <a:latin typeface="+mn-lt"/>
              </a:rPr>
              <a:t>The </a:t>
            </a:r>
            <a:r>
              <a:rPr lang="en-US" b="0" i="1" u="none" strike="noStrike" dirty="0">
                <a:solidFill>
                  <a:srgbClr val="000000"/>
                </a:solidFill>
                <a:effectLst/>
                <a:latin typeface="+mn-lt"/>
              </a:rPr>
              <a:t>All of Us</a:t>
            </a:r>
            <a:r>
              <a:rPr lang="en-US" b="0" i="0" u="none" strike="noStrike" dirty="0">
                <a:solidFill>
                  <a:srgbClr val="000000"/>
                </a:solidFill>
                <a:effectLst/>
                <a:latin typeface="+mn-lt"/>
              </a:rPr>
              <a:t> Research Program is a large research program from the National Institutes of Health. The goal is to help researchers understand more about why people get sick or stay healthy. We hope that more than one million people will join the </a:t>
            </a:r>
            <a:r>
              <a:rPr lang="en-US" b="0" i="1" u="none" strike="noStrike" dirty="0">
                <a:solidFill>
                  <a:srgbClr val="000000"/>
                </a:solidFill>
                <a:effectLst/>
                <a:latin typeface="+mn-lt"/>
              </a:rPr>
              <a:t>All of Us</a:t>
            </a:r>
            <a:r>
              <a:rPr lang="en-US" b="0" i="0" u="none" strike="noStrike" dirty="0">
                <a:solidFill>
                  <a:srgbClr val="000000"/>
                </a:solidFill>
                <a:effectLst/>
                <a:latin typeface="+mn-lt"/>
              </a:rPr>
              <a:t> Research Program. People who join will share information about their health, habits, and what it’s like where they live. By looking for patterns in this information, researchers may learn more about what affects people’s health.</a:t>
            </a:r>
          </a:p>
          <a:p>
            <a:pPr marL="0" lvl="0" indent="0" algn="l" rtl="0">
              <a:lnSpc>
                <a:spcPct val="115000"/>
              </a:lnSpc>
              <a:spcBef>
                <a:spcPts val="0"/>
              </a:spcBef>
              <a:spcAft>
                <a:spcPts val="0"/>
              </a:spcAft>
              <a:buClr>
                <a:srgbClr val="000000"/>
              </a:buClr>
              <a:buSzPts val="1100"/>
              <a:buFont typeface="Arial"/>
              <a:buNone/>
            </a:pPr>
            <a:endParaRPr lang="en-US" b="0" i="0" u="none" strike="noStrike" dirty="0">
              <a:solidFill>
                <a:srgbClr val="000000"/>
              </a:solidFill>
              <a:effectLst/>
              <a:latin typeface="+mn-lt"/>
            </a:endParaRPr>
          </a:p>
          <a:p>
            <a:pPr marL="0" lvl="0" indent="0" algn="l" rtl="0">
              <a:lnSpc>
                <a:spcPct val="115000"/>
              </a:lnSpc>
              <a:spcBef>
                <a:spcPts val="0"/>
              </a:spcBef>
              <a:spcAft>
                <a:spcPts val="0"/>
              </a:spcAft>
              <a:buClr>
                <a:srgbClr val="000000"/>
              </a:buClr>
              <a:buSzPts val="1100"/>
              <a:buFont typeface="Arial"/>
              <a:buNone/>
            </a:pPr>
            <a:r>
              <a:rPr lang="en-US" b="0" i="0" u="none" strike="noStrike" dirty="0">
                <a:solidFill>
                  <a:srgbClr val="000000"/>
                </a:solidFill>
                <a:effectLst/>
                <a:latin typeface="+mn-lt"/>
              </a:rPr>
              <a:t>The </a:t>
            </a:r>
            <a:r>
              <a:rPr lang="en-US" b="0" i="1" u="none" strike="noStrike" dirty="0">
                <a:solidFill>
                  <a:srgbClr val="000000"/>
                </a:solidFill>
                <a:effectLst/>
                <a:latin typeface="+mn-lt"/>
              </a:rPr>
              <a:t>All of Us</a:t>
            </a:r>
            <a:r>
              <a:rPr lang="en-US" b="0" i="0" u="none" strike="noStrike" dirty="0">
                <a:solidFill>
                  <a:srgbClr val="000000"/>
                </a:solidFill>
                <a:effectLst/>
                <a:latin typeface="+mn-lt"/>
              </a:rPr>
              <a:t> Research Program will last for 10 years or more. This will allow researchers to study health over time. If you decide to join the </a:t>
            </a:r>
            <a:r>
              <a:rPr lang="en-US" b="0" i="1" u="none" strike="noStrike" dirty="0">
                <a:solidFill>
                  <a:srgbClr val="000000"/>
                </a:solidFill>
                <a:effectLst/>
                <a:latin typeface="+mn-lt"/>
              </a:rPr>
              <a:t>All of Us</a:t>
            </a:r>
            <a:r>
              <a:rPr lang="en-US" b="0" i="0" u="none" strike="noStrike" dirty="0">
                <a:solidFill>
                  <a:srgbClr val="000000"/>
                </a:solidFill>
                <a:effectLst/>
                <a:latin typeface="+mn-lt"/>
              </a:rPr>
              <a:t> Research Program, you will be contributing to an effort to improve the health of generations to come. You also may learn about your own health.</a:t>
            </a:r>
            <a:r>
              <a:rPr lang="en-US" dirty="0">
                <a:latin typeface="+mn-lt"/>
              </a:rPr>
              <a:t> </a:t>
            </a:r>
            <a:endParaRPr lang="en-US" dirty="0">
              <a:latin typeface="+mn-lt"/>
              <a:cs typeface="Calibri"/>
            </a:endParaRPr>
          </a:p>
          <a:p>
            <a:pPr marL="0" lvl="0" indent="0" algn="l" rtl="0">
              <a:lnSpc>
                <a:spcPct val="115000"/>
              </a:lnSpc>
              <a:spcBef>
                <a:spcPts val="0"/>
              </a:spcBef>
              <a:spcAft>
                <a:spcPts val="0"/>
              </a:spcAft>
              <a:buClr>
                <a:srgbClr val="000000"/>
              </a:buClr>
              <a:buSzPts val="1100"/>
              <a:buFont typeface="Arial"/>
              <a:buNone/>
            </a:pPr>
            <a:endParaRPr lang="en-US" sz="1200" b="0" i="0" u="none" strike="noStrike" cap="none" dirty="0">
              <a:solidFill>
                <a:schemeClr val="dk1"/>
              </a:solidFill>
              <a:effectLst/>
              <a:latin typeface="+mn-lt"/>
              <a:ea typeface="Calibri"/>
              <a:cs typeface="Calibri"/>
              <a:sym typeface="Calibri"/>
            </a:endParaRPr>
          </a:p>
          <a:p>
            <a:pPr marL="0" lvl="0" indent="0" algn="l" rtl="0">
              <a:lnSpc>
                <a:spcPct val="115000"/>
              </a:lnSpc>
              <a:spcBef>
                <a:spcPts val="0"/>
              </a:spcBef>
              <a:spcAft>
                <a:spcPts val="0"/>
              </a:spcAft>
              <a:buClr>
                <a:srgbClr val="000000"/>
              </a:buClr>
              <a:buSzPts val="1100"/>
              <a:buFont typeface="Arial"/>
              <a:buNone/>
            </a:pPr>
            <a:r>
              <a:rPr lang="en-US" sz="1200" b="0" i="0" u="none" strike="noStrike" cap="none" dirty="0">
                <a:solidFill>
                  <a:schemeClr val="dk1"/>
                </a:solidFill>
                <a:effectLst/>
                <a:latin typeface="+mn-lt"/>
                <a:ea typeface="Calibri"/>
                <a:cs typeface="Calibri"/>
                <a:sym typeface="Calibri"/>
              </a:rPr>
              <a:t>To</a:t>
            </a:r>
            <a:r>
              <a:rPr lang="en-US" sz="1200" b="0" i="0" u="none" strike="noStrike" cap="none" baseline="0" dirty="0">
                <a:solidFill>
                  <a:schemeClr val="dk1"/>
                </a:solidFill>
                <a:effectLst/>
                <a:latin typeface="+mn-lt"/>
                <a:ea typeface="Calibri"/>
                <a:cs typeface="Calibri"/>
                <a:sym typeface="Calibri"/>
              </a:rPr>
              <a:t> Learn more about the </a:t>
            </a:r>
            <a:r>
              <a:rPr lang="en-US" sz="1200" b="0" i="1" u="none" strike="noStrike" cap="none" baseline="0" dirty="0">
                <a:solidFill>
                  <a:schemeClr val="dk1"/>
                </a:solidFill>
                <a:effectLst/>
                <a:latin typeface="+mn-lt"/>
                <a:ea typeface="Calibri"/>
                <a:cs typeface="Calibri"/>
                <a:sym typeface="Calibri"/>
              </a:rPr>
              <a:t>All of us </a:t>
            </a:r>
            <a:r>
              <a:rPr lang="en-US" sz="1200" b="0" i="0" u="none" strike="noStrike" cap="none" baseline="0" dirty="0">
                <a:solidFill>
                  <a:schemeClr val="dk1"/>
                </a:solidFill>
                <a:effectLst/>
                <a:latin typeface="+mn-lt"/>
                <a:ea typeface="Calibri"/>
                <a:cs typeface="Calibri"/>
                <a:sym typeface="Calibri"/>
              </a:rPr>
              <a:t>Research Program visit </a:t>
            </a:r>
            <a:r>
              <a:rPr lang="en-US" sz="1200" b="1" i="0" u="none" strike="noStrike" cap="none" baseline="0" dirty="0" err="1">
                <a:solidFill>
                  <a:schemeClr val="dk1"/>
                </a:solidFill>
                <a:effectLst/>
                <a:latin typeface="+mn-lt"/>
                <a:ea typeface="Calibri"/>
                <a:cs typeface="Calibri"/>
                <a:sym typeface="Calibri"/>
              </a:rPr>
              <a:t>www.joinallofus.org</a:t>
            </a:r>
            <a:r>
              <a:rPr lang="en-US" sz="1200" b="1" i="0" u="none" strike="noStrike" cap="none" baseline="0" dirty="0">
                <a:solidFill>
                  <a:schemeClr val="dk1"/>
                </a:solidFill>
                <a:effectLst/>
                <a:latin typeface="+mn-lt"/>
                <a:ea typeface="Calibri"/>
                <a:cs typeface="Calibri"/>
                <a:sym typeface="Calibri"/>
              </a:rPr>
              <a:t>/</a:t>
            </a:r>
            <a:r>
              <a:rPr lang="en-US" sz="1200" b="1" i="0" u="none" strike="noStrike" cap="none" baseline="0" dirty="0" err="1">
                <a:solidFill>
                  <a:schemeClr val="dk1"/>
                </a:solidFill>
                <a:effectLst/>
                <a:latin typeface="+mn-lt"/>
                <a:ea typeface="Calibri"/>
                <a:cs typeface="Calibri"/>
                <a:sym typeface="Calibri"/>
              </a:rPr>
              <a:t>nlm</a:t>
            </a:r>
            <a:endParaRPr lang="en-US" sz="1200" b="1" i="0" u="none" strike="noStrike" cap="none" baseline="0" dirty="0">
              <a:solidFill>
                <a:schemeClr val="dk1"/>
              </a:solidFill>
              <a:effectLst/>
              <a:latin typeface="+mn-lt"/>
              <a:ea typeface="Calibri"/>
              <a:cs typeface="Calibri"/>
              <a:sym typeface="Calibri"/>
            </a:endParaRPr>
          </a:p>
          <a:p>
            <a:pPr marL="0" lvl="0" indent="0" algn="l" rtl="0">
              <a:lnSpc>
                <a:spcPct val="115000"/>
              </a:lnSpc>
              <a:spcBef>
                <a:spcPts val="0"/>
              </a:spcBef>
              <a:spcAft>
                <a:spcPts val="0"/>
              </a:spcAft>
              <a:buClr>
                <a:srgbClr val="000000"/>
              </a:buClr>
              <a:buSzPts val="1100"/>
              <a:buFont typeface="Arial"/>
              <a:buNone/>
            </a:pPr>
            <a:endParaRPr lang="en-US" sz="1200" b="1" i="0" u="none" strike="noStrike" cap="none" baseline="0" dirty="0">
              <a:solidFill>
                <a:schemeClr val="dk1"/>
              </a:solidFill>
              <a:effectLst/>
              <a:latin typeface="+mn-lt"/>
              <a:ea typeface="Calibri"/>
              <a:cs typeface="Calibri"/>
              <a:sym typeface="Calibri"/>
            </a:endParaRPr>
          </a:p>
          <a:p>
            <a:pPr marL="0" lvl="0" indent="0" algn="l" rtl="0">
              <a:lnSpc>
                <a:spcPct val="115000"/>
              </a:lnSpc>
              <a:spcBef>
                <a:spcPts val="0"/>
              </a:spcBef>
              <a:spcAft>
                <a:spcPts val="0"/>
              </a:spcAft>
              <a:buClr>
                <a:srgbClr val="000000"/>
              </a:buClr>
              <a:buSzPts val="1100"/>
              <a:buFont typeface="Arial"/>
              <a:buNone/>
            </a:pPr>
            <a:r>
              <a:rPr lang="en-US" sz="1200" b="1" i="0" u="none" strike="noStrike" cap="none" baseline="0" dirty="0">
                <a:solidFill>
                  <a:schemeClr val="dk1"/>
                </a:solidFill>
                <a:effectLst/>
                <a:latin typeface="+mn-lt"/>
                <a:ea typeface="Calibri"/>
                <a:cs typeface="Calibri"/>
                <a:sym typeface="Calibri"/>
              </a:rPr>
              <a:t>Presenter Notes: Share </a:t>
            </a:r>
            <a:r>
              <a:rPr lang="en-US" sz="1200" b="1" i="1" u="none" strike="noStrike" cap="none" baseline="0" dirty="0">
                <a:solidFill>
                  <a:schemeClr val="dk1"/>
                </a:solidFill>
                <a:effectLst/>
                <a:latin typeface="+mn-lt"/>
                <a:ea typeface="Calibri"/>
                <a:cs typeface="Calibri"/>
                <a:sym typeface="Calibri"/>
              </a:rPr>
              <a:t>All of Us </a:t>
            </a:r>
            <a:r>
              <a:rPr lang="en-US" sz="1200" b="1" i="0" u="none" strike="noStrike" cap="none" baseline="0" dirty="0">
                <a:solidFill>
                  <a:schemeClr val="dk1"/>
                </a:solidFill>
                <a:effectLst/>
                <a:latin typeface="+mn-lt"/>
                <a:ea typeface="Calibri"/>
                <a:cs typeface="Calibri"/>
                <a:sym typeface="Calibri"/>
              </a:rPr>
              <a:t>Research Program handout with link.</a:t>
            </a:r>
            <a:endParaRPr lang="en-US" sz="1200" b="1" i="0" u="none" strike="noStrike" cap="none" dirty="0">
              <a:solidFill>
                <a:schemeClr val="dk1"/>
              </a:solidFill>
              <a:effectLst/>
              <a:latin typeface="+mn-lt"/>
              <a:ea typeface="Calibri"/>
              <a:cs typeface="Calibri"/>
              <a:sym typeface="Calibri"/>
            </a:endParaRPr>
          </a:p>
          <a:p>
            <a:pPr marL="0" lvl="0" indent="0" algn="l" rtl="0">
              <a:lnSpc>
                <a:spcPct val="115000"/>
              </a:lnSpc>
              <a:spcBef>
                <a:spcPts val="0"/>
              </a:spcBef>
              <a:spcAft>
                <a:spcPts val="0"/>
              </a:spcAft>
              <a:buClr>
                <a:srgbClr val="000000"/>
              </a:buClr>
              <a:buSzPts val="1100"/>
              <a:buFont typeface="Arial"/>
              <a:buNone/>
            </a:pPr>
            <a:endParaRPr lang="en-US" sz="1200" b="0" i="0" u="none" strike="noStrike" cap="none" dirty="0">
              <a:solidFill>
                <a:schemeClr val="dk1"/>
              </a:solidFill>
              <a:effectLst/>
              <a:latin typeface="+mn-lt"/>
              <a:cs typeface="Calibri"/>
              <a:sym typeface="Calibri"/>
            </a:endParaRPr>
          </a:p>
          <a:p>
            <a:pPr marL="0" lvl="0" indent="0" algn="l" rtl="0">
              <a:lnSpc>
                <a:spcPct val="115000"/>
              </a:lnSpc>
              <a:spcBef>
                <a:spcPts val="0"/>
              </a:spcBef>
              <a:spcAft>
                <a:spcPts val="0"/>
              </a:spcAft>
              <a:buClr>
                <a:srgbClr val="000000"/>
              </a:buClr>
              <a:buSzPts val="1100"/>
              <a:buFont typeface="Arial"/>
              <a:buNone/>
            </a:pPr>
            <a:r>
              <a:rPr lang="en-US" b="1" dirty="0">
                <a:solidFill>
                  <a:srgbClr val="000000"/>
                </a:solidFill>
                <a:highlight>
                  <a:srgbClr val="FFFF00"/>
                </a:highlight>
                <a:latin typeface="+mn-lt"/>
                <a:ea typeface="Arial"/>
                <a:cs typeface="Arial"/>
                <a:sym typeface="Arial"/>
              </a:rPr>
              <a:t>Presenter Notes: As an important note, public library staff and other NNLM Network members </a:t>
            </a:r>
            <a:r>
              <a:rPr lang="en-US" b="1" u="sng" dirty="0">
                <a:solidFill>
                  <a:srgbClr val="000000"/>
                </a:solidFill>
                <a:highlight>
                  <a:srgbClr val="FFFF00"/>
                </a:highlight>
                <a:latin typeface="+mn-lt"/>
                <a:ea typeface="Arial"/>
                <a:cs typeface="Arial"/>
                <a:sym typeface="Arial"/>
              </a:rPr>
              <a:t>are not</a:t>
            </a:r>
            <a:r>
              <a:rPr lang="en-US" b="1" dirty="0">
                <a:solidFill>
                  <a:srgbClr val="000000"/>
                </a:solidFill>
                <a:highlight>
                  <a:srgbClr val="FFFF00"/>
                </a:highlight>
                <a:latin typeface="+mn-lt"/>
                <a:ea typeface="Arial"/>
                <a:cs typeface="Arial"/>
                <a:sym typeface="Arial"/>
              </a:rPr>
              <a:t> be asked to recruit for or represent the </a:t>
            </a:r>
            <a:r>
              <a:rPr lang="en-US" b="1" i="1" dirty="0">
                <a:solidFill>
                  <a:srgbClr val="000000"/>
                </a:solidFill>
                <a:highlight>
                  <a:srgbClr val="FFFF00"/>
                </a:highlight>
                <a:latin typeface="+mn-lt"/>
                <a:ea typeface="Arial"/>
                <a:cs typeface="Arial"/>
                <a:sym typeface="Arial"/>
              </a:rPr>
              <a:t>All of Us </a:t>
            </a:r>
            <a:r>
              <a:rPr lang="en-US" b="1" dirty="0">
                <a:solidFill>
                  <a:srgbClr val="000000"/>
                </a:solidFill>
                <a:highlight>
                  <a:srgbClr val="FFFF00"/>
                </a:highlight>
                <a:latin typeface="+mn-lt"/>
                <a:ea typeface="Arial"/>
                <a:cs typeface="Arial"/>
                <a:sym typeface="Arial"/>
              </a:rPr>
              <a:t>Research Program.</a:t>
            </a:r>
            <a:endParaRPr b="1" dirty="0">
              <a:latin typeface="+mn-lt"/>
            </a:endParaRPr>
          </a:p>
        </p:txBody>
      </p:sp>
      <p:sp>
        <p:nvSpPr>
          <p:cNvPr id="352" name="Google Shape;352;p6:notes"/>
          <p:cNvSpPr txBox="1">
            <a:spLocks noGrp="1"/>
          </p:cNvSpPr>
          <p:nvPr>
            <p:ph type="sldNum" idx="12"/>
          </p:nvPr>
        </p:nvSpPr>
        <p:spPr>
          <a:xfrm>
            <a:off x="3936492" y="8772616"/>
            <a:ext cx="3012300" cy="4614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1155664">
              <a:buClrTx/>
              <a:buSzTx/>
              <a:defRPr/>
            </a:pPr>
            <a:r>
              <a:rPr lang="en-US" sz="1200" b="1" dirty="0"/>
              <a:t>Talking Points:</a:t>
            </a:r>
            <a:r>
              <a:rPr lang="en-US" b="1" dirty="0"/>
              <a:t> </a:t>
            </a:r>
            <a:endParaRPr lang="en-US" sz="1200" b="1" dirty="0"/>
          </a:p>
          <a:p>
            <a:pPr marL="0" marR="0" lvl="0" indent="0" algn="l" defTabSz="1155664" rtl="0" eaLnBrk="1" fontAlgn="auto" latinLnBrk="0" hangingPunct="1">
              <a:lnSpc>
                <a:spcPct val="100000"/>
              </a:lnSpc>
              <a:spcBef>
                <a:spcPts val="0"/>
              </a:spcBef>
              <a:spcAft>
                <a:spcPts val="0"/>
              </a:spcAft>
              <a:buClrTx/>
              <a:buSzTx/>
              <a:buFontTx/>
              <a:buNone/>
              <a:tabLst/>
              <a:defRPr/>
            </a:pPr>
            <a:endParaRPr lang="en-US" sz="1200" b="1" spc="-75" dirty="0">
              <a:solidFill>
                <a:schemeClr val="tx2"/>
              </a:solidFill>
              <a:ea typeface="Arial Rounded MT Bold" charset="0"/>
              <a:cs typeface="Arial Rounded MT Bold" charset="0"/>
            </a:endParaRPr>
          </a:p>
          <a:p>
            <a:pPr marL="0" marR="0" lvl="0" indent="0" algn="l" defTabSz="1155664" rtl="0" eaLnBrk="1" fontAlgn="auto" latinLnBrk="0" hangingPunct="1">
              <a:lnSpc>
                <a:spcPct val="100000"/>
              </a:lnSpc>
              <a:spcBef>
                <a:spcPts val="0"/>
              </a:spcBef>
              <a:spcAft>
                <a:spcPts val="0"/>
              </a:spcAft>
              <a:buClrTx/>
              <a:buSzTx/>
              <a:buFontTx/>
              <a:buNone/>
              <a:tabLst/>
              <a:defRPr/>
            </a:pPr>
            <a:r>
              <a:rPr lang="en-US" sz="1200" b="0" spc="-75" dirty="0">
                <a:solidFill>
                  <a:schemeClr val="tx2"/>
                </a:solidFill>
                <a:ea typeface="Arial Rounded MT Bold" charset="0"/>
              </a:rPr>
              <a:t>Here is a short animation about </a:t>
            </a:r>
            <a:r>
              <a:rPr lang="en-US" sz="1200" b="0" i="1" spc="-75" dirty="0">
                <a:solidFill>
                  <a:schemeClr val="tx2"/>
                </a:solidFill>
                <a:ea typeface="Arial Rounded MT Bold" charset="0"/>
              </a:rPr>
              <a:t>All of Us</a:t>
            </a:r>
            <a:r>
              <a:rPr lang="en-US" sz="1200" b="0" spc="-75" dirty="0">
                <a:solidFill>
                  <a:schemeClr val="tx2"/>
                </a:solidFill>
                <a:ea typeface="Arial Rounded MT Bold" charset="0"/>
              </a:rPr>
              <a:t>. YouTube Link with captions: </a:t>
            </a:r>
            <a:r>
              <a:rPr lang="en-US" sz="1200" b="1" spc="-75" dirty="0">
                <a:solidFill>
                  <a:schemeClr val="tx2"/>
                </a:solidFill>
                <a:ea typeface="Arial Rounded MT Bold" charset="0"/>
              </a:rPr>
              <a:t>https://</a:t>
            </a:r>
            <a:r>
              <a:rPr lang="en-US" sz="1200" b="1" spc="-75" dirty="0" err="1">
                <a:solidFill>
                  <a:schemeClr val="tx2"/>
                </a:solidFill>
                <a:ea typeface="Arial Rounded MT Bold" charset="0"/>
              </a:rPr>
              <a:t>youtu.be</a:t>
            </a:r>
            <a:r>
              <a:rPr lang="en-US" sz="1200" b="1" spc="-75" dirty="0">
                <a:solidFill>
                  <a:schemeClr val="tx2"/>
                </a:solidFill>
                <a:ea typeface="Arial Rounded MT Bold" charset="0"/>
              </a:rPr>
              <a:t>/ti50nS7B5vI</a:t>
            </a:r>
          </a:p>
          <a:p>
            <a:pPr marL="0" marR="0" lvl="0" indent="0" algn="l" defTabSz="1155664" rtl="0" eaLnBrk="1" fontAlgn="auto" latinLnBrk="0" hangingPunct="1">
              <a:lnSpc>
                <a:spcPct val="100000"/>
              </a:lnSpc>
              <a:spcBef>
                <a:spcPts val="0"/>
              </a:spcBef>
              <a:spcAft>
                <a:spcPts val="0"/>
              </a:spcAft>
              <a:buClrTx/>
              <a:buSzTx/>
              <a:buFontTx/>
              <a:buNone/>
              <a:tabLst/>
              <a:defRPr/>
            </a:pPr>
            <a:endParaRPr lang="en-US" sz="1200" b="1" spc="-75" dirty="0">
              <a:solidFill>
                <a:schemeClr val="tx2"/>
              </a:solidFill>
              <a:ea typeface="Arial Rounded MT Bold" charset="0"/>
              <a:cs typeface="Arial Rounded MT Bold" charset="0"/>
            </a:endParaRPr>
          </a:p>
          <a:p>
            <a:pPr marL="0" marR="0" lvl="0" indent="0" algn="l" defTabSz="1155664" rtl="0" eaLnBrk="1" fontAlgn="auto" latinLnBrk="0" hangingPunct="1">
              <a:lnSpc>
                <a:spcPct val="100000"/>
              </a:lnSpc>
              <a:spcBef>
                <a:spcPts val="0"/>
              </a:spcBef>
              <a:spcAft>
                <a:spcPts val="0"/>
              </a:spcAft>
              <a:buClrTx/>
              <a:buSzTx/>
              <a:buFontTx/>
              <a:buNone/>
              <a:tabLst/>
              <a:defRPr/>
            </a:pPr>
            <a:r>
              <a:rPr lang="en-US" sz="1200" b="0" i="0" u="none" strike="noStrike" cap="none" dirty="0">
                <a:solidFill>
                  <a:schemeClr val="dk1"/>
                </a:solidFill>
                <a:effectLst/>
                <a:latin typeface="Calibri"/>
                <a:ea typeface="Calibri"/>
                <a:cs typeface="Calibri"/>
                <a:sym typeface="Calibri"/>
              </a:rPr>
              <a:t>To</a:t>
            </a:r>
            <a:r>
              <a:rPr lang="en-US" sz="1200" b="0" i="0" u="none" strike="noStrike" cap="none" baseline="0" dirty="0">
                <a:solidFill>
                  <a:schemeClr val="dk1"/>
                </a:solidFill>
                <a:effectLst/>
                <a:latin typeface="Calibri"/>
                <a:ea typeface="Calibri"/>
                <a:cs typeface="Calibri"/>
                <a:sym typeface="Calibri"/>
              </a:rPr>
              <a:t> Learn more about the </a:t>
            </a:r>
            <a:r>
              <a:rPr lang="en-US" sz="1200" b="0" i="1" u="none" strike="noStrike" cap="none" baseline="0" dirty="0">
                <a:solidFill>
                  <a:schemeClr val="dk1"/>
                </a:solidFill>
                <a:effectLst/>
                <a:latin typeface="Calibri"/>
                <a:ea typeface="Calibri"/>
                <a:cs typeface="Calibri"/>
                <a:sym typeface="Calibri"/>
              </a:rPr>
              <a:t>All of Us </a:t>
            </a:r>
            <a:r>
              <a:rPr lang="en-US" sz="1200" b="0" i="0" u="none" strike="noStrike" cap="none" baseline="0" dirty="0">
                <a:solidFill>
                  <a:schemeClr val="dk1"/>
                </a:solidFill>
                <a:effectLst/>
                <a:latin typeface="Calibri"/>
                <a:ea typeface="Calibri"/>
                <a:cs typeface="Calibri"/>
                <a:sym typeface="Calibri"/>
              </a:rPr>
              <a:t>Research Program visit </a:t>
            </a:r>
            <a:r>
              <a:rPr lang="en-US" sz="1200" b="1" i="0" u="none" strike="noStrike" cap="none" baseline="0" dirty="0" err="1">
                <a:solidFill>
                  <a:schemeClr val="dk1"/>
                </a:solidFill>
                <a:effectLst/>
                <a:latin typeface="Calibri"/>
                <a:ea typeface="Calibri"/>
                <a:cs typeface="Calibri"/>
                <a:sym typeface="Calibri"/>
              </a:rPr>
              <a:t>www.joinallofus.org</a:t>
            </a:r>
            <a:r>
              <a:rPr lang="en-US" sz="1200" b="1" i="0" u="none" strike="noStrike" cap="none" baseline="0" dirty="0">
                <a:solidFill>
                  <a:schemeClr val="dk1"/>
                </a:solidFill>
                <a:effectLst/>
                <a:latin typeface="Calibri"/>
                <a:ea typeface="Calibri"/>
                <a:cs typeface="Calibri"/>
                <a:sym typeface="Calibri"/>
              </a:rPr>
              <a:t>/</a:t>
            </a:r>
            <a:r>
              <a:rPr lang="en-US" sz="1200" b="1" i="0" u="none" strike="noStrike" cap="none" baseline="0" dirty="0" err="1">
                <a:solidFill>
                  <a:schemeClr val="dk1"/>
                </a:solidFill>
                <a:effectLst/>
                <a:latin typeface="Calibri"/>
                <a:ea typeface="Calibri"/>
                <a:cs typeface="Calibri"/>
                <a:sym typeface="Calibri"/>
              </a:rPr>
              <a:t>nlm</a:t>
            </a:r>
            <a:endParaRPr lang="en-US" sz="1200" b="1" i="0" u="none" strike="noStrike" cap="none" baseline="0" dirty="0">
              <a:solidFill>
                <a:schemeClr val="dk1"/>
              </a:solidFill>
              <a:effectLst/>
              <a:latin typeface="Calibri"/>
              <a:ea typeface="Calibri"/>
              <a:cs typeface="Calibri"/>
            </a:endParaRPr>
          </a:p>
          <a:p>
            <a:pPr marL="0" marR="0" lvl="0" indent="0" algn="l" defTabSz="1155664" rtl="0" eaLnBrk="1" fontAlgn="auto" latinLnBrk="0" hangingPunct="1">
              <a:lnSpc>
                <a:spcPct val="100000"/>
              </a:lnSpc>
              <a:spcBef>
                <a:spcPts val="0"/>
              </a:spcBef>
              <a:spcAft>
                <a:spcPts val="0"/>
              </a:spcAft>
              <a:buClrTx/>
              <a:buSzTx/>
              <a:buFontTx/>
              <a:buNone/>
              <a:tabLst/>
              <a:defRPr/>
            </a:pPr>
            <a:endParaRPr lang="en-US" sz="1200" b="1" spc="-75" dirty="0">
              <a:solidFill>
                <a:schemeClr val="tx2"/>
              </a:solidFill>
              <a:ea typeface="Arial Rounded MT Bold" charset="0"/>
              <a:cs typeface="Arial Rounded MT Bold" charset="0"/>
            </a:endParaRPr>
          </a:p>
          <a:p>
            <a:pPr marL="0" marR="0" lvl="0" indent="0" algn="l" defTabSz="1155664" rtl="0" eaLnBrk="1" fontAlgn="auto" latinLnBrk="0" hangingPunct="1">
              <a:lnSpc>
                <a:spcPct val="100000"/>
              </a:lnSpc>
              <a:spcBef>
                <a:spcPts val="0"/>
              </a:spcBef>
              <a:spcAft>
                <a:spcPts val="0"/>
              </a:spcAft>
              <a:buClrTx/>
              <a:buSzTx/>
              <a:buFontTx/>
              <a:buNone/>
              <a:tabLst/>
              <a:defRPr/>
            </a:pPr>
            <a:r>
              <a:rPr lang="en-US" sz="1200" b="1" spc="-75" dirty="0">
                <a:solidFill>
                  <a:schemeClr val="tx2"/>
                </a:solidFill>
                <a:ea typeface="Arial Rounded MT Bold" charset="0"/>
              </a:rPr>
              <a:t>1 Min 55 sec</a:t>
            </a:r>
            <a:endParaRPr lang="en-US" b="1" spc="-75" dirty="0">
              <a:solidFill>
                <a:schemeClr val="tx2"/>
              </a:solidFill>
              <a:ea typeface="Arial Rounded MT Bold" charset="0"/>
            </a:endParaRPr>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521594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1290">
              <a:defRPr/>
            </a:pPr>
            <a:r>
              <a:rPr lang="en-US" dirty="0"/>
              <a:t>MedlinePlus is an online health information resource for patients and their families and friends.</a:t>
            </a:r>
          </a:p>
          <a:p>
            <a:pPr marL="161290">
              <a:defRPr/>
            </a:pPr>
            <a:endParaRPr lang="en-US" dirty="0"/>
          </a:p>
          <a:p>
            <a:pPr marL="161290">
              <a:defRPr/>
            </a:pPr>
            <a:r>
              <a:rPr lang="en-US" dirty="0"/>
              <a:t>MedlinePlus is a service of the National Library of Medicine (NLM), the world's largest medical library, which is part of the National Institutes of Health (NIH).</a:t>
            </a:r>
          </a:p>
          <a:p>
            <a:pPr marL="161290">
              <a:defRPr/>
            </a:pPr>
            <a:endParaRPr lang="en-US" dirty="0"/>
          </a:p>
          <a:p>
            <a:pPr marL="161290">
              <a:defRPr/>
            </a:pPr>
            <a:r>
              <a:rPr lang="en-US" dirty="0"/>
              <a:t>MedlinePlus offers information on health topics, human genetics, medical tests, medications, dietary supplements, and healthy recipes.</a:t>
            </a:r>
          </a:p>
          <a:p>
            <a:pPr marL="161290">
              <a:defRPr/>
            </a:pPr>
            <a:endParaRPr lang="en-US" dirty="0"/>
          </a:p>
          <a:p>
            <a:pPr marL="161290">
              <a:defRPr/>
            </a:pPr>
            <a:r>
              <a:rPr lang="en-US" dirty="0"/>
              <a:t>MedlinePlus is available entirely in English and Spanish including navigation and menus.  Other languages are available for select health topics linked from the health topics pages. </a:t>
            </a:r>
            <a:endParaRPr lang="en-US" dirty="0">
              <a:cs typeface="Calibri"/>
            </a:endParaRPr>
          </a:p>
          <a:p>
            <a:pPr marL="161290"/>
            <a:endParaRPr lang="en-US" dirty="0"/>
          </a:p>
          <a:p>
            <a:pPr marL="161290"/>
            <a:endParaRPr lang="en-US" dirty="0"/>
          </a:p>
          <a:p>
            <a:pPr marL="161290"/>
            <a:r>
              <a:rPr lang="en-US" dirty="0"/>
              <a:t>Features to discuss:</a:t>
            </a:r>
          </a:p>
          <a:p>
            <a:pPr marL="161290"/>
            <a:endParaRPr lang="en-US" dirty="0"/>
          </a:p>
          <a:p>
            <a:pPr marL="161290"/>
            <a:r>
              <a:rPr lang="en-US" dirty="0"/>
              <a:t>The Drugs database that provides information about prescription drugs and over-the-counter medicines includes side effects, dosage, special precautions, and more. </a:t>
            </a:r>
          </a:p>
          <a:p>
            <a:pPr marL="161290"/>
            <a:endParaRPr lang="en-US" dirty="0"/>
          </a:p>
          <a:p>
            <a:pPr marL="161290"/>
            <a:r>
              <a:rPr lang="en-US" dirty="0"/>
              <a:t>The Herbs and Supplements database which provides information about dietary supplements and herbal remedies to learn about their effectiveness, usual dosage, and drug interactions.</a:t>
            </a:r>
            <a:endParaRPr lang="en-US" dirty="0">
              <a:cs typeface="Calibri"/>
            </a:endParaRPr>
          </a:p>
          <a:p>
            <a:pPr marL="161290"/>
            <a:endParaRPr lang="en-US" dirty="0"/>
          </a:p>
          <a:p>
            <a:pPr marL="161290"/>
            <a:r>
              <a:rPr lang="en-US" sz="1200" b="0" i="0" u="none" strike="noStrike" cap="none" dirty="0">
                <a:solidFill>
                  <a:schemeClr val="dk1"/>
                </a:solidFill>
                <a:effectLst/>
                <a:latin typeface="Calibri"/>
                <a:ea typeface="Calibri"/>
                <a:cs typeface="Calibri"/>
                <a:sym typeface="Calibri"/>
              </a:rPr>
              <a:t>Healthy recipes available from MedlinePlus use a variety of fruits and vegetables, fat-free or low-fat dairy, various proteins, and healthy oils. A complete Nutrition Facts label is included for each recipe.</a:t>
            </a:r>
            <a:endParaRPr lang="en-US" dirty="0">
              <a:cs typeface="Calibri"/>
            </a:endParaRPr>
          </a:p>
          <a:p>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CAA4AE5B-1EAA-4907-9E55-1251C9845438}" type="slidenum">
              <a:rPr lang="en-US" smtClean="0"/>
              <a:t>3</a:t>
            </a:fld>
            <a:endParaRPr lang="en-US"/>
          </a:p>
        </p:txBody>
      </p:sp>
    </p:spTree>
    <p:extLst>
      <p:ext uri="{BB962C8B-B14F-4D97-AF65-F5344CB8AC3E}">
        <p14:creationId xmlns:p14="http://schemas.microsoft.com/office/powerpoint/2010/main" val="3917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1290"/>
            <a:r>
              <a:rPr lang="en-US" dirty="0"/>
              <a:t>MedlinePlus organizes health information from a variety of expert sources like the Mayo Clinic, American Academy of Pediatrics, American Cancer Society, Centers for Disease Control, and other Institutes of the National Institutes of Health  </a:t>
            </a:r>
            <a:endParaRPr lang="en-US" dirty="0">
              <a:cs typeface="Calibri"/>
            </a:endParaRPr>
          </a:p>
          <a:p>
            <a:pPr marL="161290"/>
            <a:endParaRPr lang="en-US" dirty="0">
              <a:cs typeface="Calibri"/>
            </a:endParaRPr>
          </a:p>
          <a:p>
            <a:pPr marL="161290"/>
            <a:r>
              <a:rPr lang="en-US" dirty="0">
                <a:cs typeface="Calibri"/>
              </a:rPr>
              <a:t>Again, MedlinePlus curates resources from many high quality organizations</a:t>
            </a:r>
          </a:p>
          <a:p>
            <a:pPr marL="161290"/>
            <a:endParaRPr lang="en-US" dirty="0">
              <a:cs typeface="Calibri"/>
            </a:endParaRPr>
          </a:p>
          <a:p>
            <a:pPr marL="161290"/>
            <a:r>
              <a:rPr lang="en-US" dirty="0"/>
              <a:t>There are many reasons to use MedlinePlus</a:t>
            </a:r>
          </a:p>
          <a:p>
            <a:pPr marL="161290"/>
            <a:endParaRPr lang="en-US" dirty="0">
              <a:cs typeface="Calibri"/>
            </a:endParaRPr>
          </a:p>
          <a:p>
            <a:pPr marL="161290"/>
            <a:r>
              <a:rPr lang="en-US" dirty="0">
                <a:cs typeface="Calibri"/>
              </a:rPr>
              <a:t>It’s always free</a:t>
            </a:r>
          </a:p>
          <a:p>
            <a:pPr marL="161290"/>
            <a:endParaRPr lang="en-US" dirty="0">
              <a:cs typeface="Calibri"/>
            </a:endParaRPr>
          </a:p>
          <a:p>
            <a:pPr marL="161290"/>
            <a:r>
              <a:rPr lang="en-US" dirty="0">
                <a:cs typeface="Calibri"/>
              </a:rPr>
              <a:t>There are no ads ever</a:t>
            </a:r>
          </a:p>
          <a:p>
            <a:pPr marL="161290"/>
            <a:endParaRPr lang="en-US" dirty="0">
              <a:cs typeface="Calibri"/>
            </a:endParaRPr>
          </a:p>
          <a:p>
            <a:pPr marL="161290"/>
            <a:r>
              <a:rPr lang="en-US" dirty="0">
                <a:cs typeface="Calibri"/>
              </a:rPr>
              <a:t>Sources are cited clearly – librarians love to see that</a:t>
            </a:r>
          </a:p>
          <a:p>
            <a:pPr marL="161290"/>
            <a:endParaRPr lang="en-US" dirty="0">
              <a:cs typeface="Calibri"/>
            </a:endParaRPr>
          </a:p>
          <a:p>
            <a:pPr marL="161290"/>
            <a:r>
              <a:rPr lang="en-US" dirty="0">
                <a:cs typeface="Calibri"/>
              </a:rPr>
              <a:t>And each page has a printer friendly option. </a:t>
            </a: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CAA4AE5B-1EAA-4907-9E55-1251C9845438}" type="slidenum">
              <a:rPr lang="en-US" smtClean="0"/>
              <a:t>4</a:t>
            </a:fld>
            <a:endParaRPr lang="en-US"/>
          </a:p>
        </p:txBody>
      </p:sp>
    </p:spTree>
    <p:extLst>
      <p:ext uri="{BB962C8B-B14F-4D97-AF65-F5344CB8AC3E}">
        <p14:creationId xmlns:p14="http://schemas.microsoft.com/office/powerpoint/2010/main" val="38752339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561177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9E5AE4C-E741-4093-A102-6615253656AC}" type="datetimeFigureOut">
              <a:rPr lang="en-US" smtClean="0"/>
              <a:t>11/7/23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932694803"/>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9E5AE4C-E741-4093-A102-6615253656AC}" type="datetimeFigureOut">
              <a:rPr lang="en-US" smtClean="0"/>
              <a:t>11/7/23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985972271"/>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9E5AE4C-E741-4093-A102-6615253656AC}" type="datetimeFigureOut">
              <a:rPr lang="en-US" smtClean="0"/>
              <a:t>11/7/23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930969632"/>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p:cSld name="1_Title Only">
    <p:spTree>
      <p:nvGrpSpPr>
        <p:cNvPr id="1" name="Shape 130"/>
        <p:cNvGrpSpPr/>
        <p:nvPr/>
      </p:nvGrpSpPr>
      <p:grpSpPr>
        <a:xfrm>
          <a:off x="0" y="0"/>
          <a:ext cx="0" cy="0"/>
          <a:chOff x="0" y="0"/>
          <a:chExt cx="0" cy="0"/>
        </a:xfrm>
      </p:grpSpPr>
      <p:sp>
        <p:nvSpPr>
          <p:cNvPr id="131" name="Google Shape;131;p31"/>
          <p:cNvSpPr txBox="1">
            <a:spLocks noGrp="1"/>
          </p:cNvSpPr>
          <p:nvPr>
            <p:ph type="title"/>
          </p:nvPr>
        </p:nvSpPr>
        <p:spPr>
          <a:xfrm>
            <a:off x="453174" y="382193"/>
            <a:ext cx="11277000" cy="379800"/>
          </a:xfrm>
          <a:prstGeom prst="rect">
            <a:avLst/>
          </a:prstGeom>
          <a:noFill/>
          <a:ln>
            <a:noFill/>
          </a:ln>
        </p:spPr>
        <p:txBody>
          <a:bodyPr spcFirstLastPara="1" wrap="square" lIns="0" tIns="0" rIns="0" bIns="0" anchor="t" anchorCtr="0"/>
          <a:lstStyle>
            <a:lvl1pPr lvl="0" algn="l">
              <a:lnSpc>
                <a:spcPct val="100000"/>
              </a:lnSpc>
              <a:spcBef>
                <a:spcPts val="0"/>
              </a:spcBef>
              <a:spcAft>
                <a:spcPts val="0"/>
              </a:spcAft>
              <a:buClr>
                <a:schemeClr val="dk1"/>
              </a:buClr>
              <a:buSzPts val="2400"/>
              <a:buFont typeface="Arial"/>
              <a:buNone/>
              <a:defRPr sz="2400"/>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133" name="Google Shape;133;p31"/>
          <p:cNvSpPr txBox="1">
            <a:spLocks noGrp="1"/>
          </p:cNvSpPr>
          <p:nvPr>
            <p:ph type="sldNum" idx="12"/>
          </p:nvPr>
        </p:nvSpPr>
        <p:spPr>
          <a:xfrm>
            <a:off x="8984874" y="6173788"/>
            <a:ext cx="2743500" cy="365100"/>
          </a:xfrm>
          <a:prstGeom prst="rect">
            <a:avLst/>
          </a:prstGeom>
          <a:noFill/>
          <a:ln>
            <a:noFill/>
          </a:ln>
        </p:spPr>
        <p:txBody>
          <a:bodyPr spcFirstLastPara="1" wrap="square" lIns="0" tIns="0" rIns="0" bIns="0" anchor="ctr" anchorCtr="0">
            <a:noAutofit/>
          </a:bodyPr>
          <a:lstStyle>
            <a:lvl1pPr marL="0" marR="0" lvl="0" indent="0" algn="r">
              <a:lnSpc>
                <a:spcPct val="133333"/>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1pPr>
            <a:lvl2pPr marL="0" marR="0" lvl="1" indent="0" algn="r">
              <a:lnSpc>
                <a:spcPct val="133333"/>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2pPr>
            <a:lvl3pPr marL="0" marR="0" lvl="2" indent="0" algn="r">
              <a:lnSpc>
                <a:spcPct val="133333"/>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3pPr>
            <a:lvl4pPr marL="0" marR="0" lvl="3" indent="0" algn="r">
              <a:lnSpc>
                <a:spcPct val="133333"/>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4pPr>
            <a:lvl5pPr marL="0" marR="0" lvl="4" indent="0" algn="r">
              <a:lnSpc>
                <a:spcPct val="133333"/>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5pPr>
            <a:lvl6pPr marL="0" marR="0" lvl="5" indent="0" algn="r">
              <a:lnSpc>
                <a:spcPct val="133333"/>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6pPr>
            <a:lvl7pPr marL="0" marR="0" lvl="6" indent="0" algn="r">
              <a:lnSpc>
                <a:spcPct val="133333"/>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7pPr>
            <a:lvl8pPr marL="0" marR="0" lvl="7" indent="0" algn="r">
              <a:lnSpc>
                <a:spcPct val="133333"/>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8pPr>
            <a:lvl9pPr marL="0" marR="0" lvl="8" indent="0" algn="r">
              <a:lnSpc>
                <a:spcPct val="133333"/>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5346365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wo Separate Boxes">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76185" y="985648"/>
            <a:ext cx="5459499" cy="4721225"/>
          </a:xfrm>
        </p:spPr>
        <p:txBody>
          <a:bodyPr numCol="1">
            <a:noAutofit/>
          </a:bodyPr>
          <a:lstStyle>
            <a:lvl1pPr>
              <a:defRPr sz="28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57111" y="985648"/>
            <a:ext cx="5471400" cy="4721225"/>
          </a:xfrm>
        </p:spPr>
        <p:txBody>
          <a:bodyPr numCol="1"/>
          <a:lstStyle>
            <a:lvl1pPr>
              <a:defRPr sz="28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1"/>
          <p:cNvSpPr>
            <a:spLocks noGrp="1"/>
          </p:cNvSpPr>
          <p:nvPr>
            <p:ph type="sldNum" sz="quarter" idx="10"/>
          </p:nvPr>
        </p:nvSpPr>
        <p:spPr/>
        <p:txBody>
          <a:bodyPr/>
          <a:lstStyle>
            <a:lvl1pPr>
              <a:defRPr>
                <a:latin typeface="+mn-lt"/>
              </a:defRPr>
            </a:lvl1pPr>
          </a:lstStyle>
          <a:p>
            <a:pPr>
              <a:buSzPct val="25000"/>
            </a:pPr>
            <a:fld id="{00000000-1234-1234-1234-123412341234}" type="slidenum">
              <a:rPr lang="en-US" sz="1200" smtClean="0">
                <a:solidFill>
                  <a:srgbClr val="888888"/>
                </a:solidFill>
                <a:ea typeface="Calibri"/>
                <a:cs typeface="Calibri"/>
                <a:sym typeface="Calibri"/>
              </a:rPr>
              <a:pPr>
                <a:buSzPct val="25000"/>
              </a:pPr>
              <a:t>‹#›</a:t>
            </a:fld>
            <a:endParaRPr lang="en-US" sz="1200">
              <a:solidFill>
                <a:srgbClr val="888888"/>
              </a:solidFill>
              <a:ea typeface="Calibri"/>
              <a:cs typeface="Calibri"/>
              <a:sym typeface="Calibri"/>
            </a:endParaRPr>
          </a:p>
        </p:txBody>
      </p:sp>
      <p:sp>
        <p:nvSpPr>
          <p:cNvPr id="5" name="Title 4"/>
          <p:cNvSpPr>
            <a:spLocks noGrp="1"/>
          </p:cNvSpPr>
          <p:nvPr>
            <p:ph type="title"/>
          </p:nvPr>
        </p:nvSpPr>
        <p:spPr/>
        <p:txBody>
          <a:bodyPr/>
          <a:lstStyle>
            <a:lvl1pPr>
              <a:defRPr sz="3200"/>
            </a:lvl1pPr>
          </a:lstStyle>
          <a:p>
            <a:r>
              <a:rPr lang="en-US"/>
              <a:t>Click to edit Master title style</a:t>
            </a:r>
          </a:p>
        </p:txBody>
      </p:sp>
    </p:spTree>
    <p:custDataLst>
      <p:tags r:id="rId1"/>
    </p:custDataLst>
    <p:extLst>
      <p:ext uri="{BB962C8B-B14F-4D97-AF65-F5344CB8AC3E}">
        <p14:creationId xmlns:p14="http://schemas.microsoft.com/office/powerpoint/2010/main" val="2739442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p:cSld name="Title and Body">
    <p:spTree>
      <p:nvGrpSpPr>
        <p:cNvPr id="1" name="Shape 145"/>
        <p:cNvGrpSpPr/>
        <p:nvPr/>
      </p:nvGrpSpPr>
      <p:grpSpPr>
        <a:xfrm>
          <a:off x="0" y="0"/>
          <a:ext cx="0" cy="0"/>
          <a:chOff x="0" y="0"/>
          <a:chExt cx="0" cy="0"/>
        </a:xfrm>
      </p:grpSpPr>
      <p:sp>
        <p:nvSpPr>
          <p:cNvPr id="146" name="Google Shape;146;p35"/>
          <p:cNvSpPr txBox="1">
            <a:spLocks noGrp="1"/>
          </p:cNvSpPr>
          <p:nvPr>
            <p:ph type="body" idx="1"/>
          </p:nvPr>
        </p:nvSpPr>
        <p:spPr>
          <a:xfrm>
            <a:off x="453172" y="1264443"/>
            <a:ext cx="11280300" cy="4753800"/>
          </a:xfrm>
          <a:prstGeom prst="rect">
            <a:avLst/>
          </a:prstGeom>
          <a:noFill/>
          <a:ln>
            <a:noFill/>
          </a:ln>
        </p:spPr>
        <p:txBody>
          <a:bodyPr spcFirstLastPara="1" wrap="square" lIns="0" tIns="0" rIns="0" bIns="0" anchor="t" anchorCtr="0"/>
          <a:lstStyle>
            <a:lvl1pPr marL="457200" lvl="0" indent="-368300" algn="l">
              <a:lnSpc>
                <a:spcPct val="122727"/>
              </a:lnSpc>
              <a:spcBef>
                <a:spcPts val="1200"/>
              </a:spcBef>
              <a:spcAft>
                <a:spcPts val="0"/>
              </a:spcAft>
              <a:buClr>
                <a:schemeClr val="dk1"/>
              </a:buClr>
              <a:buSzPts val="2200"/>
              <a:buFont typeface="Noto Sans Symbols"/>
              <a:buChar char="⦿"/>
              <a:defRPr sz="2200"/>
            </a:lvl1pPr>
            <a:lvl2pPr marL="914400" lvl="1" indent="-292100" algn="l">
              <a:lnSpc>
                <a:spcPct val="300000"/>
              </a:lnSpc>
              <a:spcBef>
                <a:spcPts val="1200"/>
              </a:spcBef>
              <a:spcAft>
                <a:spcPts val="0"/>
              </a:spcAft>
              <a:buClr>
                <a:schemeClr val="dk1"/>
              </a:buClr>
              <a:buSzPts val="1000"/>
              <a:buChar char="•"/>
              <a:defRPr/>
            </a:lvl2pPr>
            <a:lvl3pPr marL="1371600" lvl="2" indent="-285750" algn="l">
              <a:lnSpc>
                <a:spcPct val="300000"/>
              </a:lnSpc>
              <a:spcBef>
                <a:spcPts val="1200"/>
              </a:spcBef>
              <a:spcAft>
                <a:spcPts val="0"/>
              </a:spcAft>
              <a:buClr>
                <a:schemeClr val="dk1"/>
              </a:buClr>
              <a:buSzPts val="900"/>
              <a:buChar char="o"/>
              <a:defRPr/>
            </a:lvl3pPr>
            <a:lvl4pPr marL="1828800" lvl="3" indent="-285750" algn="l">
              <a:lnSpc>
                <a:spcPct val="300000"/>
              </a:lnSpc>
              <a:spcBef>
                <a:spcPts val="1200"/>
              </a:spcBef>
              <a:spcAft>
                <a:spcPts val="0"/>
              </a:spcAft>
              <a:buClr>
                <a:schemeClr val="dk1"/>
              </a:buClr>
              <a:buSzPts val="900"/>
              <a:buChar char="⦿"/>
              <a:defRPr/>
            </a:lvl4pPr>
            <a:lvl5pPr marL="2286000" lvl="4" indent="-292100" algn="l">
              <a:lnSpc>
                <a:spcPct val="300000"/>
              </a:lnSpc>
              <a:spcBef>
                <a:spcPts val="1200"/>
              </a:spcBef>
              <a:spcAft>
                <a:spcPts val="0"/>
              </a:spcAft>
              <a:buClr>
                <a:schemeClr val="dk1"/>
              </a:buClr>
              <a:buSzPts val="1000"/>
              <a:buChar char="•"/>
              <a:defRPr/>
            </a:lvl5pPr>
            <a:lvl6pPr marL="2743200" lvl="5" indent="-285750" algn="l">
              <a:lnSpc>
                <a:spcPct val="90000"/>
              </a:lnSpc>
              <a:spcBef>
                <a:spcPts val="400"/>
              </a:spcBef>
              <a:spcAft>
                <a:spcPts val="0"/>
              </a:spcAft>
              <a:buClr>
                <a:schemeClr val="dk1"/>
              </a:buClr>
              <a:buSzPts val="900"/>
              <a:buChar char="•"/>
              <a:defRPr/>
            </a:lvl6pPr>
            <a:lvl7pPr marL="3200400" lvl="6" indent="-285750" algn="l">
              <a:lnSpc>
                <a:spcPct val="90000"/>
              </a:lnSpc>
              <a:spcBef>
                <a:spcPts val="400"/>
              </a:spcBef>
              <a:spcAft>
                <a:spcPts val="0"/>
              </a:spcAft>
              <a:buClr>
                <a:schemeClr val="dk1"/>
              </a:buClr>
              <a:buSzPts val="900"/>
              <a:buChar char="•"/>
              <a:defRPr/>
            </a:lvl7pPr>
            <a:lvl8pPr marL="3657600" lvl="7" indent="-285750" algn="l">
              <a:lnSpc>
                <a:spcPct val="90000"/>
              </a:lnSpc>
              <a:spcBef>
                <a:spcPts val="400"/>
              </a:spcBef>
              <a:spcAft>
                <a:spcPts val="0"/>
              </a:spcAft>
              <a:buClr>
                <a:schemeClr val="dk1"/>
              </a:buClr>
              <a:buSzPts val="900"/>
              <a:buChar char="•"/>
              <a:defRPr/>
            </a:lvl8pPr>
            <a:lvl9pPr marL="4114800" lvl="8" indent="-285750" algn="l">
              <a:lnSpc>
                <a:spcPct val="90000"/>
              </a:lnSpc>
              <a:spcBef>
                <a:spcPts val="400"/>
              </a:spcBef>
              <a:spcAft>
                <a:spcPts val="0"/>
              </a:spcAft>
              <a:buClr>
                <a:schemeClr val="dk1"/>
              </a:buClr>
              <a:buSzPts val="900"/>
              <a:buChar char="•"/>
              <a:defRPr/>
            </a:lvl9pPr>
          </a:lstStyle>
          <a:p>
            <a:endParaRPr/>
          </a:p>
        </p:txBody>
      </p:sp>
      <p:sp>
        <p:nvSpPr>
          <p:cNvPr id="147" name="Google Shape;147;p35"/>
          <p:cNvSpPr txBox="1">
            <a:spLocks noGrp="1"/>
          </p:cNvSpPr>
          <p:nvPr>
            <p:ph type="title"/>
          </p:nvPr>
        </p:nvSpPr>
        <p:spPr>
          <a:xfrm>
            <a:off x="453174" y="382193"/>
            <a:ext cx="11277000" cy="379800"/>
          </a:xfrm>
          <a:prstGeom prst="rect">
            <a:avLst/>
          </a:prstGeom>
          <a:noFill/>
          <a:ln>
            <a:noFill/>
          </a:ln>
        </p:spPr>
        <p:txBody>
          <a:bodyPr spcFirstLastPara="1" wrap="square" lIns="0" tIns="0" rIns="0" bIns="0" anchor="t" anchorCtr="0"/>
          <a:lstStyle>
            <a:lvl1pPr lvl="0" algn="l">
              <a:lnSpc>
                <a:spcPct val="100000"/>
              </a:lnSpc>
              <a:spcBef>
                <a:spcPts val="0"/>
              </a:spcBef>
              <a:spcAft>
                <a:spcPts val="0"/>
              </a:spcAft>
              <a:buClr>
                <a:schemeClr val="dk1"/>
              </a:buClr>
              <a:buSzPts val="2400"/>
              <a:buFont typeface="Arial"/>
              <a:buNone/>
              <a:defRPr sz="2400"/>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149" name="Google Shape;149;p35"/>
          <p:cNvSpPr txBox="1">
            <a:spLocks noGrp="1"/>
          </p:cNvSpPr>
          <p:nvPr>
            <p:ph type="sldNum" idx="12"/>
          </p:nvPr>
        </p:nvSpPr>
        <p:spPr>
          <a:xfrm>
            <a:off x="8984874" y="6173788"/>
            <a:ext cx="2743500" cy="365100"/>
          </a:xfrm>
          <a:prstGeom prst="rect">
            <a:avLst/>
          </a:prstGeom>
          <a:noFill/>
          <a:ln>
            <a:noFill/>
          </a:ln>
        </p:spPr>
        <p:txBody>
          <a:bodyPr spcFirstLastPara="1" wrap="square" lIns="0" tIns="0" rIns="0" bIns="0" anchor="ctr" anchorCtr="0">
            <a:noAutofit/>
          </a:bodyPr>
          <a:lstStyle>
            <a:lvl1pPr marL="0" marR="0" lvl="0" indent="0" algn="r">
              <a:lnSpc>
                <a:spcPct val="133333"/>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1pPr>
            <a:lvl2pPr marL="0" marR="0" lvl="1" indent="0" algn="r">
              <a:lnSpc>
                <a:spcPct val="133333"/>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2pPr>
            <a:lvl3pPr marL="0" marR="0" lvl="2" indent="0" algn="r">
              <a:lnSpc>
                <a:spcPct val="133333"/>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3pPr>
            <a:lvl4pPr marL="0" marR="0" lvl="3" indent="0" algn="r">
              <a:lnSpc>
                <a:spcPct val="133333"/>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4pPr>
            <a:lvl5pPr marL="0" marR="0" lvl="4" indent="0" algn="r">
              <a:lnSpc>
                <a:spcPct val="133333"/>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5pPr>
            <a:lvl6pPr marL="0" marR="0" lvl="5" indent="0" algn="r">
              <a:lnSpc>
                <a:spcPct val="133333"/>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6pPr>
            <a:lvl7pPr marL="0" marR="0" lvl="6" indent="0" algn="r">
              <a:lnSpc>
                <a:spcPct val="133333"/>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7pPr>
            <a:lvl8pPr marL="0" marR="0" lvl="7" indent="0" algn="r">
              <a:lnSpc>
                <a:spcPct val="133333"/>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8pPr>
            <a:lvl9pPr marL="0" marR="0" lvl="8" indent="0" algn="r">
              <a:lnSpc>
                <a:spcPct val="133333"/>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4544304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9E5AE4C-E741-4093-A102-6615253656AC}" type="datetimeFigureOut">
              <a:rPr lang="en-US" smtClean="0"/>
              <a:t>11/7/23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2A0029-8E84-4DC2-B7DA-A26069CA06E8}" type="slidenum">
              <a:rPr lang="en-US" smtClean="0"/>
              <a:t>‹#›</a:t>
            </a:fld>
            <a:endParaRPr lang="en-US"/>
          </a:p>
        </p:txBody>
      </p:sp>
    </p:spTree>
    <p:extLst>
      <p:ext uri="{BB962C8B-B14F-4D97-AF65-F5344CB8AC3E}">
        <p14:creationId xmlns:p14="http://schemas.microsoft.com/office/powerpoint/2010/main" val="41047317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9E5AE4C-E741-4093-A102-6615253656AC}" type="datetimeFigureOut">
              <a:rPr lang="en-US" smtClean="0"/>
              <a:t>11/7/23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606443402"/>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9E5AE4C-E741-4093-A102-6615253656AC}" type="datetimeFigureOut">
              <a:rPr lang="en-US" smtClean="0"/>
              <a:t>11/7/23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8730003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9E5AE4C-E741-4093-A102-6615253656AC}" type="datetimeFigureOut">
              <a:rPr lang="en-US" smtClean="0"/>
              <a:t>11/7/23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442670082"/>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9E5AE4C-E741-4093-A102-6615253656AC}" type="datetimeFigureOut">
              <a:rPr lang="en-US" smtClean="0"/>
              <a:t>11/7/23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4256053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9E5AE4C-E741-4093-A102-6615253656AC}" type="datetimeFigureOut">
              <a:rPr lang="en-US" smtClean="0"/>
              <a:t>11/7/23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433046597"/>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9E5AE4C-E741-4093-A102-6615253656AC}" type="datetimeFigureOut">
              <a:rPr lang="en-US" smtClean="0"/>
              <a:t>11/7/23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867403296"/>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9E5AE4C-E741-4093-A102-6615253656AC}" type="datetimeFigureOut">
              <a:rPr lang="en-US" smtClean="0"/>
              <a:t>11/7/23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357322788"/>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E5AE4C-E741-4093-A102-6615253656AC}" type="datetimeFigureOut">
              <a:rPr lang="en-US" smtClean="0"/>
              <a:t>11/7/23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901134928"/>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 id="2147483795" r:id="rId12"/>
    <p:sldLayoutId id="2147483797" r:id="rId13"/>
    <p:sldLayoutId id="2147483798" r:id="rId14"/>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s://youtu.be/ti50nS7B5vI" TargetMode="External"/><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pic>
        <p:nvPicPr>
          <p:cNvPr id="355" name="Google Shape;355;p77" descr="All of Us Researc Program. The future of health begins with you." title="All of Us Resarch Program"/>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354" name="Google Shape;354;p77" hidden="1"/>
          <p:cNvSpPr txBox="1">
            <a:spLocks noGrp="1"/>
          </p:cNvSpPr>
          <p:nvPr>
            <p:ph type="title"/>
          </p:nvPr>
        </p:nvSpPr>
        <p:spPr>
          <a:xfrm>
            <a:off x="3411142" y="1915157"/>
            <a:ext cx="3768600" cy="13257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dk1"/>
              </a:buClr>
              <a:buSzPts val="2400"/>
              <a:buFont typeface="Arial"/>
              <a:buNone/>
            </a:pPr>
            <a:r>
              <a:rPr lang="en-US"/>
              <a:t>All of Us Research Program</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692EE1-7818-4B9E-BC2A-ED5916DA242B}"/>
              </a:ext>
            </a:extLst>
          </p:cNvPr>
          <p:cNvSpPr>
            <a:spLocks noGrp="1"/>
          </p:cNvSpPr>
          <p:nvPr>
            <p:ph type="title"/>
          </p:nvPr>
        </p:nvSpPr>
        <p:spPr/>
        <p:txBody>
          <a:bodyPr/>
          <a:lstStyle/>
          <a:p>
            <a:r>
              <a:rPr lang="en-US"/>
              <a:t>What is All of Us?</a:t>
            </a:r>
          </a:p>
        </p:txBody>
      </p:sp>
      <p:pic>
        <p:nvPicPr>
          <p:cNvPr id="4" name="What is All of Us_" descr="One Minute and fifty five second video introducing the All of Us Research Program. Video is animated with sound. ">
            <a:hlinkClick r:id="" action="ppaction://media"/>
            <a:extLst>
              <a:ext uri="{FF2B5EF4-FFF2-40B4-BE49-F238E27FC236}">
                <a16:creationId xmlns:a16="http://schemas.microsoft.com/office/drawing/2014/main" id="{96354FA1-7BB0-4E09-95E1-AAAD1AFDC1DF}"/>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838199" y="153861"/>
            <a:ext cx="10515601" cy="5914892"/>
          </a:xfrm>
        </p:spPr>
      </p:pic>
      <p:sp>
        <p:nvSpPr>
          <p:cNvPr id="5" name="TextBox 4">
            <a:extLst>
              <a:ext uri="{FF2B5EF4-FFF2-40B4-BE49-F238E27FC236}">
                <a16:creationId xmlns:a16="http://schemas.microsoft.com/office/drawing/2014/main" id="{2991D013-6D3B-4AE4-8B9F-94E0993C718F}"/>
              </a:ext>
            </a:extLst>
          </p:cNvPr>
          <p:cNvSpPr txBox="1"/>
          <p:nvPr/>
        </p:nvSpPr>
        <p:spPr>
          <a:xfrm>
            <a:off x="6236208" y="6180919"/>
            <a:ext cx="6089904" cy="523220"/>
          </a:xfrm>
          <a:prstGeom prst="rect">
            <a:avLst/>
          </a:prstGeom>
          <a:noFill/>
        </p:spPr>
        <p:txBody>
          <a:bodyPr wrap="square" rtlCol="0">
            <a:spAutoFit/>
          </a:bodyPr>
          <a:lstStyle/>
          <a:p>
            <a:r>
              <a:rPr lang="en-US" sz="2800" dirty="0">
                <a:ea typeface="Ebrima" panose="02000000000000000000" pitchFamily="2" charset="0"/>
                <a:cs typeface="Ebrima" panose="02000000000000000000" pitchFamily="2" charset="0"/>
                <a:hlinkClick r:id="rId6"/>
              </a:rPr>
              <a:t>Available on YouTube with Captions</a:t>
            </a:r>
            <a:endParaRPr lang="en-US" sz="2800" dirty="0">
              <a:ea typeface="Ebrima" panose="02000000000000000000" pitchFamily="2" charset="0"/>
              <a:cs typeface="Ebrima" panose="02000000000000000000" pitchFamily="2" charset="0"/>
            </a:endParaRPr>
          </a:p>
        </p:txBody>
      </p:sp>
    </p:spTree>
    <p:extLst>
      <p:ext uri="{BB962C8B-B14F-4D97-AF65-F5344CB8AC3E}">
        <p14:creationId xmlns:p14="http://schemas.microsoft.com/office/powerpoint/2010/main" val="3155329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517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1F53B6CF-8FD0-4351-88E0-EB19E3160702}"/>
              </a:ext>
            </a:extLst>
          </p:cNvPr>
          <p:cNvSpPr>
            <a:spLocks noGrp="1"/>
          </p:cNvSpPr>
          <p:nvPr>
            <p:ph sz="half" idx="1"/>
          </p:nvPr>
        </p:nvSpPr>
        <p:spPr>
          <a:xfrm>
            <a:off x="329881" y="1690688"/>
            <a:ext cx="5459499" cy="4802187"/>
          </a:xfrm>
        </p:spPr>
        <p:txBody>
          <a:bodyPr vert="horz" lIns="91440" tIns="45720" rIns="91440" bIns="45720" rtlCol="0" anchor="t">
            <a:normAutofit/>
          </a:bodyPr>
          <a:lstStyle/>
          <a:p>
            <a:r>
              <a:rPr lang="en-US" sz="2800" dirty="0"/>
              <a:t>Health Information from the National Library of Medicine</a:t>
            </a:r>
            <a:endParaRPr lang="en-US" dirty="0"/>
          </a:p>
          <a:p>
            <a:pPr>
              <a:buClr>
                <a:srgbClr val="000000"/>
              </a:buClr>
            </a:pPr>
            <a:r>
              <a:rPr lang="en-US" dirty="0"/>
              <a:t>English and Spanish</a:t>
            </a:r>
          </a:p>
          <a:p>
            <a:pPr>
              <a:buClr>
                <a:srgbClr val="000000"/>
              </a:buClr>
            </a:pPr>
            <a:r>
              <a:rPr lang="en-US" dirty="0"/>
              <a:t>45+ additional languages</a:t>
            </a:r>
          </a:p>
          <a:p>
            <a:pPr>
              <a:buClr>
                <a:srgbClr val="000000"/>
              </a:buClr>
            </a:pPr>
            <a:r>
              <a:rPr lang="en-US" sz="2800" dirty="0"/>
              <a:t>Learn about health topics, medications, genetics, and more</a:t>
            </a:r>
          </a:p>
          <a:p>
            <a:r>
              <a:rPr lang="en-US" sz="2800" dirty="0"/>
              <a:t>Explore Healthy </a:t>
            </a:r>
            <a:r>
              <a:rPr lang="en-US" dirty="0"/>
              <a:t>R</a:t>
            </a:r>
            <a:r>
              <a:rPr lang="en-US" sz="2800" dirty="0"/>
              <a:t>ecipes and databases on Drugs, Herbs, and Supplements </a:t>
            </a:r>
          </a:p>
          <a:p>
            <a:endParaRPr lang="en-US" sz="2800" dirty="0"/>
          </a:p>
          <a:p>
            <a:endParaRPr lang="en-US" sz="2800" dirty="0"/>
          </a:p>
          <a:p>
            <a:endParaRPr lang="en-US" dirty="0"/>
          </a:p>
        </p:txBody>
      </p:sp>
      <p:sp>
        <p:nvSpPr>
          <p:cNvPr id="2" name="Title 1">
            <a:extLst>
              <a:ext uri="{FF2B5EF4-FFF2-40B4-BE49-F238E27FC236}">
                <a16:creationId xmlns:a16="http://schemas.microsoft.com/office/drawing/2014/main" id="{8664E883-069B-4232-BA2A-5A91BE430CC9}"/>
              </a:ext>
            </a:extLst>
          </p:cNvPr>
          <p:cNvSpPr>
            <a:spLocks noGrp="1"/>
          </p:cNvSpPr>
          <p:nvPr>
            <p:ph type="title"/>
          </p:nvPr>
        </p:nvSpPr>
        <p:spPr/>
        <p:txBody>
          <a:bodyPr>
            <a:normAutofit/>
          </a:bodyPr>
          <a:lstStyle/>
          <a:p>
            <a:r>
              <a:rPr lang="en-US" sz="4800" b="1">
                <a:latin typeface="+mn-lt"/>
              </a:rPr>
              <a:t>MedlinePlus</a:t>
            </a:r>
          </a:p>
        </p:txBody>
      </p:sp>
      <p:pic>
        <p:nvPicPr>
          <p:cNvPr id="17" name="Picture 16" descr="A screenshot of a medical website&#10;&#10;Description automatically generated">
            <a:extLst>
              <a:ext uri="{FF2B5EF4-FFF2-40B4-BE49-F238E27FC236}">
                <a16:creationId xmlns:a16="http://schemas.microsoft.com/office/drawing/2014/main" id="{69DF27C2-D873-7A0D-0AE3-A703C0A7DDBB}"/>
              </a:ext>
            </a:extLst>
          </p:cNvPr>
          <p:cNvPicPr>
            <a:picLocks noChangeAspect="1"/>
          </p:cNvPicPr>
          <p:nvPr/>
        </p:nvPicPr>
        <p:blipFill>
          <a:blip r:embed="rId3"/>
          <a:stretch>
            <a:fillRect/>
          </a:stretch>
        </p:blipFill>
        <p:spPr>
          <a:xfrm>
            <a:off x="7069102" y="229882"/>
            <a:ext cx="5122898" cy="4294514"/>
          </a:xfrm>
          <a:prstGeom prst="rect">
            <a:avLst/>
          </a:prstGeom>
        </p:spPr>
      </p:pic>
      <p:pic>
        <p:nvPicPr>
          <p:cNvPr id="15" name="Picture 14" descr="A screenshot of a medical website&#10;&#10;Description automatically generated">
            <a:extLst>
              <a:ext uri="{FF2B5EF4-FFF2-40B4-BE49-F238E27FC236}">
                <a16:creationId xmlns:a16="http://schemas.microsoft.com/office/drawing/2014/main" id="{1CB9D2B1-E090-5A9D-40EB-175C79629B41}"/>
              </a:ext>
            </a:extLst>
          </p:cNvPr>
          <p:cNvPicPr>
            <a:picLocks noChangeAspect="1"/>
          </p:cNvPicPr>
          <p:nvPr/>
        </p:nvPicPr>
        <p:blipFill>
          <a:blip r:embed="rId4"/>
          <a:stretch>
            <a:fillRect/>
          </a:stretch>
        </p:blipFill>
        <p:spPr>
          <a:xfrm>
            <a:off x="5789380" y="2377139"/>
            <a:ext cx="5122898" cy="4294514"/>
          </a:xfrm>
          <a:prstGeom prst="rect">
            <a:avLst/>
          </a:prstGeom>
        </p:spPr>
      </p:pic>
    </p:spTree>
    <p:extLst>
      <p:ext uri="{BB962C8B-B14F-4D97-AF65-F5344CB8AC3E}">
        <p14:creationId xmlns:p14="http://schemas.microsoft.com/office/powerpoint/2010/main" val="29268712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1F53B6CF-8FD0-4351-88E0-EB19E3160702}"/>
              </a:ext>
            </a:extLst>
          </p:cNvPr>
          <p:cNvSpPr>
            <a:spLocks noGrp="1"/>
          </p:cNvSpPr>
          <p:nvPr>
            <p:ph sz="half" idx="1"/>
          </p:nvPr>
        </p:nvSpPr>
        <p:spPr>
          <a:xfrm>
            <a:off x="476185" y="1690688"/>
            <a:ext cx="5459499" cy="4016185"/>
          </a:xfrm>
        </p:spPr>
        <p:txBody>
          <a:bodyPr vert="horz" lIns="91440" tIns="45720" rIns="91440" bIns="45720" rtlCol="0" anchor="t">
            <a:normAutofit/>
          </a:bodyPr>
          <a:lstStyle/>
          <a:p>
            <a:pPr marL="45720" indent="0">
              <a:buNone/>
            </a:pPr>
            <a:r>
              <a:rPr lang="en-US" sz="2800" dirty="0"/>
              <a:t>Reasons to love MedlinePlus</a:t>
            </a:r>
          </a:p>
          <a:p>
            <a:r>
              <a:rPr lang="en-US" sz="2800" dirty="0"/>
              <a:t>Lots of great resources – one website</a:t>
            </a:r>
          </a:p>
          <a:p>
            <a:r>
              <a:rPr lang="en-US" sz="2800" dirty="0"/>
              <a:t>No ads or endorsements</a:t>
            </a:r>
          </a:p>
          <a:p>
            <a:pPr>
              <a:buClr>
                <a:srgbClr val="000000"/>
              </a:buClr>
            </a:pPr>
            <a:r>
              <a:rPr lang="en-US" sz="2800" dirty="0"/>
              <a:t>Sources are cited</a:t>
            </a:r>
          </a:p>
          <a:p>
            <a:pPr>
              <a:buClr>
                <a:srgbClr val="000000"/>
              </a:buClr>
            </a:pPr>
            <a:r>
              <a:rPr lang="en-US" sz="2800" dirty="0"/>
              <a:t>Printer </a:t>
            </a:r>
            <a:r>
              <a:rPr lang="en-US" dirty="0"/>
              <a:t>friendly</a:t>
            </a:r>
            <a:endParaRPr lang="en-US" sz="2800" dirty="0"/>
          </a:p>
          <a:p>
            <a:endParaRPr lang="en-US" dirty="0"/>
          </a:p>
        </p:txBody>
      </p:sp>
      <p:sp>
        <p:nvSpPr>
          <p:cNvPr id="2" name="Title 1">
            <a:extLst>
              <a:ext uri="{FF2B5EF4-FFF2-40B4-BE49-F238E27FC236}">
                <a16:creationId xmlns:a16="http://schemas.microsoft.com/office/drawing/2014/main" id="{8664E883-069B-4232-BA2A-5A91BE430CC9}"/>
              </a:ext>
            </a:extLst>
          </p:cNvPr>
          <p:cNvSpPr>
            <a:spLocks noGrp="1"/>
          </p:cNvSpPr>
          <p:nvPr>
            <p:ph type="title"/>
          </p:nvPr>
        </p:nvSpPr>
        <p:spPr/>
        <p:txBody>
          <a:bodyPr>
            <a:normAutofit/>
          </a:bodyPr>
          <a:lstStyle/>
          <a:p>
            <a:r>
              <a:rPr lang="en-US" sz="4800" b="1">
                <a:latin typeface="+mn-lt"/>
              </a:rPr>
              <a:t>MedlinePlus</a:t>
            </a:r>
          </a:p>
        </p:txBody>
      </p:sp>
      <p:pic>
        <p:nvPicPr>
          <p:cNvPr id="3" name="Picture 6" descr="A picture containing MedlinePlus name and logo">
            <a:extLst>
              <a:ext uri="{FF2B5EF4-FFF2-40B4-BE49-F238E27FC236}">
                <a16:creationId xmlns:a16="http://schemas.microsoft.com/office/drawing/2014/main" id="{398002DE-DF88-478B-B38B-577E9B50C7A3}"/>
              </a:ext>
            </a:extLst>
          </p:cNvPr>
          <p:cNvPicPr>
            <a:picLocks noChangeAspect="1"/>
          </p:cNvPicPr>
          <p:nvPr/>
        </p:nvPicPr>
        <p:blipFill>
          <a:blip r:embed="rId3"/>
          <a:stretch>
            <a:fillRect/>
          </a:stretch>
        </p:blipFill>
        <p:spPr>
          <a:xfrm>
            <a:off x="8965855" y="899777"/>
            <a:ext cx="2743200" cy="556953"/>
          </a:xfrm>
          <a:prstGeom prst="rect">
            <a:avLst/>
          </a:prstGeom>
        </p:spPr>
      </p:pic>
      <p:pic>
        <p:nvPicPr>
          <p:cNvPr id="7" name="Picture 7" descr="A picture containing MedlinePlus name and logo&#10;&#10;Description automatically generated">
            <a:extLst>
              <a:ext uri="{FF2B5EF4-FFF2-40B4-BE49-F238E27FC236}">
                <a16:creationId xmlns:a16="http://schemas.microsoft.com/office/drawing/2014/main" id="{064AE66E-4C72-4BED-8E20-1E439B7446FC}"/>
              </a:ext>
            </a:extLst>
          </p:cNvPr>
          <p:cNvPicPr>
            <a:picLocks noChangeAspect="1"/>
          </p:cNvPicPr>
          <p:nvPr/>
        </p:nvPicPr>
        <p:blipFill>
          <a:blip r:embed="rId4"/>
          <a:stretch>
            <a:fillRect/>
          </a:stretch>
        </p:blipFill>
        <p:spPr>
          <a:xfrm>
            <a:off x="5867400" y="899778"/>
            <a:ext cx="2743200" cy="556953"/>
          </a:xfrm>
          <a:prstGeom prst="rect">
            <a:avLst/>
          </a:prstGeom>
        </p:spPr>
      </p:pic>
      <p:pic>
        <p:nvPicPr>
          <p:cNvPr id="8" name="Picture 8" descr="Mayo Clinic Text&#10;&#10;Description automatically generated">
            <a:extLst>
              <a:ext uri="{FF2B5EF4-FFF2-40B4-BE49-F238E27FC236}">
                <a16:creationId xmlns:a16="http://schemas.microsoft.com/office/drawing/2014/main" id="{7D45FFF4-D98E-4DFB-830D-85B3D3252A01}"/>
              </a:ext>
            </a:extLst>
          </p:cNvPr>
          <p:cNvPicPr>
            <a:picLocks noChangeAspect="1"/>
          </p:cNvPicPr>
          <p:nvPr/>
        </p:nvPicPr>
        <p:blipFill>
          <a:blip r:embed="rId5"/>
          <a:stretch>
            <a:fillRect/>
          </a:stretch>
        </p:blipFill>
        <p:spPr>
          <a:xfrm>
            <a:off x="9123872" y="2135187"/>
            <a:ext cx="1933575" cy="2105025"/>
          </a:xfrm>
          <a:prstGeom prst="rect">
            <a:avLst/>
          </a:prstGeom>
        </p:spPr>
      </p:pic>
      <p:pic>
        <p:nvPicPr>
          <p:cNvPr id="10" name="Picture 10" descr="A picture containing text, clipart - American Heart Association&#10;&#10;Description automatically generated">
            <a:extLst>
              <a:ext uri="{FF2B5EF4-FFF2-40B4-BE49-F238E27FC236}">
                <a16:creationId xmlns:a16="http://schemas.microsoft.com/office/drawing/2014/main" id="{0A591DDC-92B6-4438-A258-2AA07B38133A}"/>
              </a:ext>
            </a:extLst>
          </p:cNvPr>
          <p:cNvPicPr>
            <a:picLocks noChangeAspect="1"/>
          </p:cNvPicPr>
          <p:nvPr/>
        </p:nvPicPr>
        <p:blipFill>
          <a:blip r:embed="rId6"/>
          <a:stretch>
            <a:fillRect/>
          </a:stretch>
        </p:blipFill>
        <p:spPr>
          <a:xfrm>
            <a:off x="5901542" y="2317966"/>
            <a:ext cx="2743200" cy="1086492"/>
          </a:xfrm>
          <a:prstGeom prst="rect">
            <a:avLst/>
          </a:prstGeom>
        </p:spPr>
      </p:pic>
      <p:pic>
        <p:nvPicPr>
          <p:cNvPr id="11" name="Picture 11" descr="American Academy of Pediatrics Logo Text&#10;&#10;Description automatically generated">
            <a:extLst>
              <a:ext uri="{FF2B5EF4-FFF2-40B4-BE49-F238E27FC236}">
                <a16:creationId xmlns:a16="http://schemas.microsoft.com/office/drawing/2014/main" id="{FA17BB8B-3B0E-4C1C-B6F8-7B45E39DFB99}"/>
              </a:ext>
            </a:extLst>
          </p:cNvPr>
          <p:cNvPicPr>
            <a:picLocks noChangeAspect="1"/>
          </p:cNvPicPr>
          <p:nvPr/>
        </p:nvPicPr>
        <p:blipFill>
          <a:blip r:embed="rId7"/>
          <a:stretch>
            <a:fillRect/>
          </a:stretch>
        </p:blipFill>
        <p:spPr>
          <a:xfrm>
            <a:off x="8789768" y="4684711"/>
            <a:ext cx="2743200" cy="965200"/>
          </a:xfrm>
          <a:prstGeom prst="rect">
            <a:avLst/>
          </a:prstGeom>
        </p:spPr>
      </p:pic>
      <p:pic>
        <p:nvPicPr>
          <p:cNvPr id="12" name="Picture 12" descr="NIH Text, logo&#10;&#10;Description automatically generated">
            <a:extLst>
              <a:ext uri="{FF2B5EF4-FFF2-40B4-BE49-F238E27FC236}">
                <a16:creationId xmlns:a16="http://schemas.microsoft.com/office/drawing/2014/main" id="{34F9A6DF-F987-4B46-8FE1-2A79A5437D89}"/>
              </a:ext>
            </a:extLst>
          </p:cNvPr>
          <p:cNvPicPr>
            <a:picLocks noChangeAspect="1"/>
          </p:cNvPicPr>
          <p:nvPr/>
        </p:nvPicPr>
        <p:blipFill>
          <a:blip r:embed="rId8"/>
          <a:stretch>
            <a:fillRect/>
          </a:stretch>
        </p:blipFill>
        <p:spPr>
          <a:xfrm>
            <a:off x="5935684" y="4095749"/>
            <a:ext cx="2143125" cy="2143125"/>
          </a:xfrm>
          <a:prstGeom prst="rect">
            <a:avLst/>
          </a:prstGeom>
        </p:spPr>
      </p:pic>
    </p:spTree>
    <p:extLst>
      <p:ext uri="{BB962C8B-B14F-4D97-AF65-F5344CB8AC3E}">
        <p14:creationId xmlns:p14="http://schemas.microsoft.com/office/powerpoint/2010/main" val="7466636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0554F7C-476E-406F-9F90-831EBD7510A0}"/>
              </a:ext>
            </a:extLst>
          </p:cNvPr>
          <p:cNvSpPr>
            <a:spLocks noGrp="1"/>
          </p:cNvSpPr>
          <p:nvPr>
            <p:ph type="body" idx="1"/>
          </p:nvPr>
        </p:nvSpPr>
        <p:spPr/>
        <p:txBody>
          <a:bodyPr/>
          <a:lstStyle/>
          <a:p>
            <a:pPr marL="88900" indent="0">
              <a:buNone/>
            </a:pPr>
            <a:r>
              <a:rPr lang="en-US" dirty="0"/>
              <a:t>This resource is funded by the National Library of Medicine, National Institutes of Health, Department of Health and Human Services, under Cooperative Agreement Number U24LM014070 with the University of Iowa, Hardin Library for the Health Sciences, and the University of Pittsburgh, Health Sciences Library System.</a:t>
            </a:r>
          </a:p>
        </p:txBody>
      </p:sp>
      <p:sp>
        <p:nvSpPr>
          <p:cNvPr id="3" name="Title 2">
            <a:extLst>
              <a:ext uri="{FF2B5EF4-FFF2-40B4-BE49-F238E27FC236}">
                <a16:creationId xmlns:a16="http://schemas.microsoft.com/office/drawing/2014/main" id="{0103EA88-427E-4B2A-BF29-BA8EC75073CA}"/>
              </a:ext>
            </a:extLst>
          </p:cNvPr>
          <p:cNvSpPr>
            <a:spLocks noGrp="1"/>
          </p:cNvSpPr>
          <p:nvPr>
            <p:ph type="title"/>
          </p:nvPr>
        </p:nvSpPr>
        <p:spPr/>
        <p:txBody>
          <a:bodyPr>
            <a:noAutofit/>
          </a:bodyPr>
          <a:lstStyle/>
          <a:p>
            <a:r>
              <a:rPr lang="en-US" sz="3600" b="1">
                <a:latin typeface="+mn-lt"/>
              </a:rPr>
              <a:t>Funded by the Network of the National Library of Medicine</a:t>
            </a:r>
          </a:p>
        </p:txBody>
      </p:sp>
    </p:spTree>
    <p:extLst>
      <p:ext uri="{BB962C8B-B14F-4D97-AF65-F5344CB8AC3E}">
        <p14:creationId xmlns:p14="http://schemas.microsoft.com/office/powerpoint/2010/main" val="370853640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F5B82703082E649B0F74F9C7BBE08BD" ma:contentTypeVersion="14" ma:contentTypeDescription="Create a new document." ma:contentTypeScope="" ma:versionID="3c04a930575478f2dd31f6f223a32108">
  <xsd:schema xmlns:xsd="http://www.w3.org/2001/XMLSchema" xmlns:xs="http://www.w3.org/2001/XMLSchema" xmlns:p="http://schemas.microsoft.com/office/2006/metadata/properties" xmlns:ns3="e1ad06cc-cf30-42b5-bcaa-47bc85d7d1f7" xmlns:ns4="c9bd3deb-753b-4320-b65b-ef86242965dc" targetNamespace="http://schemas.microsoft.com/office/2006/metadata/properties" ma:root="true" ma:fieldsID="46691d7b27352aeb963853b62060fd3f" ns3:_="" ns4:_="">
    <xsd:import namespace="e1ad06cc-cf30-42b5-bcaa-47bc85d7d1f7"/>
    <xsd:import namespace="c9bd3deb-753b-4320-b65b-ef86242965dc"/>
    <xsd:element name="properties">
      <xsd:complexType>
        <xsd:sequence>
          <xsd:element name="documentManagement">
            <xsd:complexType>
              <xsd:all>
                <xsd:element ref="ns3:MediaServiceMetadata" minOccurs="0"/>
                <xsd:element ref="ns3:MediaServiceFastMetadata" minOccurs="0"/>
                <xsd:element ref="ns3:MediaServiceEventHashCode" minOccurs="0"/>
                <xsd:element ref="ns3:MediaServiceGenerationTime" minOccurs="0"/>
                <xsd:element ref="ns4:SharedWithUsers" minOccurs="0"/>
                <xsd:element ref="ns4:SharedWithDetails" minOccurs="0"/>
                <xsd:element ref="ns4:SharingHintHash" minOccurs="0"/>
                <xsd:element ref="ns3:MediaServiceDateTaken" minOccurs="0"/>
                <xsd:element ref="ns3:MediaServiceAutoTags" minOccurs="0"/>
                <xsd:element ref="ns3:MediaServiceLocation" minOccurs="0"/>
                <xsd:element ref="ns3:MediaServiceOCR" minOccurs="0"/>
                <xsd:element ref="ns3:MediaServiceAutoKeyPoints" minOccurs="0"/>
                <xsd:element ref="ns3:MediaServiceKeyPoints"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1ad06cc-cf30-42b5-bcaa-47bc85d7d1f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EventHashCode" ma:index="10" nillable="true" ma:displayName="MediaServiceEventHashCode" ma:hidden="true" ma:internalName="MediaServiceEventHashCode"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Tags" ma:index="16" nillable="true" ma:displayName="Tags" ma:internalName="MediaServiceAutoTags"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c9bd3deb-753b-4320-b65b-ef86242965dc"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1B02776D-70AD-490D-BA11-D1DE43E80101}">
  <ds:schemaRefs>
    <ds:schemaRef ds:uri="c9bd3deb-753b-4320-b65b-ef86242965dc"/>
    <ds:schemaRef ds:uri="e1ad06cc-cf30-42b5-bcaa-47bc85d7d1f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996A4B7B-E626-46C7-B77D-8D06C48BEC7C}">
  <ds:schemaRefs>
    <ds:schemaRef ds:uri="http://schemas.microsoft.com/sharepoint/v3/contenttype/forms"/>
  </ds:schemaRefs>
</ds:datastoreItem>
</file>

<file path=customXml/itemProps3.xml><?xml version="1.0" encoding="utf-8"?>
<ds:datastoreItem xmlns:ds="http://schemas.openxmlformats.org/officeDocument/2006/customXml" ds:itemID="{DA883556-8F08-4341-9E31-A399915D4989}">
  <ds:schemaRefs>
    <ds:schemaRef ds:uri="c9bd3deb-753b-4320-b65b-ef86242965dc"/>
    <ds:schemaRef ds:uri="e1ad06cc-cf30-42b5-bcaa-47bc85d7d1f7"/>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Office Theme</Template>
  <TotalTime>75</TotalTime>
  <Words>709</Words>
  <Application>Microsoft Macintosh PowerPoint</Application>
  <PresentationFormat>Widescreen</PresentationFormat>
  <Paragraphs>71</Paragraphs>
  <Slides>5</Slides>
  <Notes>5</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vt:i4>
      </vt:variant>
    </vt:vector>
  </HeadingPairs>
  <TitlesOfParts>
    <vt:vector size="10" baseType="lpstr">
      <vt:lpstr>Calibri</vt:lpstr>
      <vt:lpstr>Noto Sans Symbols</vt:lpstr>
      <vt:lpstr>Calibri Light</vt:lpstr>
      <vt:lpstr>Arial</vt:lpstr>
      <vt:lpstr>Office Theme</vt:lpstr>
      <vt:lpstr>All of Us Research Program</vt:lpstr>
      <vt:lpstr>What is All of Us?</vt:lpstr>
      <vt:lpstr>MedlinePlus</vt:lpstr>
      <vt:lpstr>MedlinePlus</vt:lpstr>
      <vt:lpstr>Funded by the Network of the National Library of Medicine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AoU MedlinePlus</dc:title>
  <dc:creator>MARuser</dc:creator>
  <cp:lastModifiedBy>Jen Giffin</cp:lastModifiedBy>
  <cp:revision>3</cp:revision>
  <dcterms:modified xsi:type="dcterms:W3CDTF">2023-11-07T23:32:25Z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0x0101006F5B82703082E649B0F74F9C7BBE08BD</vt:lpwstr>
  </property>
</Properties>
</file>