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20" r:id="rId4"/>
    <p:sldMasterId id="2147483684" r:id="rId5"/>
  </p:sldMasterIdLst>
  <p:notesMasterIdLst>
    <p:notesMasterId r:id="rId48"/>
  </p:notesMasterIdLst>
  <p:handoutMasterIdLst>
    <p:handoutMasterId r:id="rId49"/>
  </p:handoutMasterIdLst>
  <p:sldIdLst>
    <p:sldId id="329" r:id="rId6"/>
    <p:sldId id="376" r:id="rId7"/>
    <p:sldId id="330" r:id="rId8"/>
    <p:sldId id="331" r:id="rId9"/>
    <p:sldId id="373" r:id="rId10"/>
    <p:sldId id="335" r:id="rId11"/>
    <p:sldId id="363" r:id="rId12"/>
    <p:sldId id="353" r:id="rId13"/>
    <p:sldId id="377" r:id="rId14"/>
    <p:sldId id="338" r:id="rId15"/>
    <p:sldId id="374" r:id="rId16"/>
    <p:sldId id="372" r:id="rId17"/>
    <p:sldId id="357" r:id="rId18"/>
    <p:sldId id="340" r:id="rId19"/>
    <p:sldId id="359" r:id="rId20"/>
    <p:sldId id="378" r:id="rId21"/>
    <p:sldId id="342" r:id="rId22"/>
    <p:sldId id="356" r:id="rId23"/>
    <p:sldId id="358" r:id="rId24"/>
    <p:sldId id="375" r:id="rId25"/>
    <p:sldId id="365" r:id="rId26"/>
    <p:sldId id="379" r:id="rId27"/>
    <p:sldId id="334" r:id="rId28"/>
    <p:sldId id="388" r:id="rId29"/>
    <p:sldId id="382" r:id="rId30"/>
    <p:sldId id="348" r:id="rId31"/>
    <p:sldId id="383" r:id="rId32"/>
    <p:sldId id="349" r:id="rId33"/>
    <p:sldId id="350" r:id="rId34"/>
    <p:sldId id="351" r:id="rId35"/>
    <p:sldId id="366" r:id="rId36"/>
    <p:sldId id="368" r:id="rId37"/>
    <p:sldId id="387" r:id="rId38"/>
    <p:sldId id="367" r:id="rId39"/>
    <p:sldId id="370" r:id="rId40"/>
    <p:sldId id="385" r:id="rId41"/>
    <p:sldId id="386" r:id="rId42"/>
    <p:sldId id="389" r:id="rId43"/>
    <p:sldId id="371" r:id="rId44"/>
    <p:sldId id="390" r:id="rId45"/>
    <p:sldId id="393" r:id="rId46"/>
    <p:sldId id="394" r:id="rId47"/>
  </p:sldIdLst>
  <p:sldSz cx="12192000" cy="6858000"/>
  <p:notesSz cx="6881813" cy="9296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A1BA"/>
    <a:srgbClr val="60C7E0"/>
    <a:srgbClr val="20558A"/>
    <a:srgbClr val="616265"/>
    <a:srgbClr val="215591"/>
    <a:srgbClr val="25488D"/>
    <a:srgbClr val="2A3A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27B436-1AE6-9FE5-EF49-3034D0B8EBA7}" v="622" dt="2022-04-05T00:23:29.397"/>
    <p1510:client id="{148888E0-5B6A-2677-7FE7-93ABB0DB8D89}" v="239" dt="2022-04-03T01:37:19.099"/>
    <p1510:client id="{2181D58C-1323-ED15-20C7-9FD2A0BA4137}" v="22" dt="2022-04-06T15:23:27.712"/>
    <p1510:client id="{2AF7DB25-D164-D006-7093-EC06AB4434EF}" v="18" dt="2022-04-04T15:15:33.276"/>
    <p1510:client id="{2BFAACF0-240D-ACAA-32B6-AC9EE92B486F}" v="126" dt="2022-04-05T21:50:49.874"/>
    <p1510:client id="{2E9E43DF-CCE0-011A-32BC-A53907DA5290}" v="12" dt="2022-03-28T23:28:04.924"/>
    <p1510:client id="{3272469A-F75A-12DB-CF94-39F3C7C40505}" v="6" dt="2022-04-04T23:29:49.553"/>
    <p1510:client id="{43785F6F-C9C2-2EAB-A885-866BDB892914}" v="77" dt="2022-04-06T00:34:39.096"/>
    <p1510:client id="{45F11AF8-D0D2-46C9-E846-7968AD058B00}" v="96" dt="2022-04-06T12:57:41.195"/>
    <p1510:client id="{478ECD75-1D51-AC43-B993-14E6008EB98D}" v="108" dt="2022-04-02T00:57:53.397"/>
    <p1510:client id="{520676DE-BEB7-97E6-5A03-260FF0BCCCA4}" v="139" dt="2022-03-29T00:00:42.835"/>
    <p1510:client id="{52F557FC-DA22-11A8-6E16-B8CF1BA14DC3}" v="1" dt="2022-04-02T01:55:48.383"/>
    <p1510:client id="{54A49239-3913-3103-4043-5E1748DD3995}" v="628" dt="2022-03-28T21:37:22.212"/>
    <p1510:client id="{672A36BF-E606-0460-9C0C-17ED5EF1847F}" v="211" dt="2022-04-04T15:13:33.664"/>
    <p1510:client id="{696F49D7-CCC1-DEBA-1CC1-24C691F163E6}" v="83" dt="2022-04-06T20:31:06.848"/>
    <p1510:client id="{6CCB585E-FABD-FBF2-FF22-D7AC97F244E5}" v="125" dt="2022-04-03T02:03:28.710"/>
    <p1510:client id="{727DD1FF-5687-B7E5-2867-090F5ED762C1}" v="370" dt="2022-04-02T01:52:28.501"/>
    <p1510:client id="{805956B2-1E90-FCFD-3331-46BEAAF9B2E9}" v="229" dt="2022-04-03T00:59:25.285"/>
    <p1510:client id="{806E68A3-6D7A-D66E-FCDE-993A8569E9F3}" v="21" dt="2022-04-05T19:29:31.106"/>
    <p1510:client id="{8697FBE0-717C-3766-0EBF-3B0F3A65D659}" v="10" dt="2022-04-05T18:03:26.220"/>
    <p1510:client id="{8B651D4A-EA95-71DA-46FF-3EC83191422C}" v="58" dt="2022-04-06T15:15:44.144"/>
    <p1510:client id="{8BCA7C6A-AD25-4FE7-13F4-0CFEEE756A54}" v="39" dt="2022-04-06T12:18:13.036"/>
    <p1510:client id="{903E795E-31AD-3B87-18B5-45C1DE1F19D7}" v="44" dt="2022-04-01T20:56:11.188"/>
    <p1510:client id="{957AE764-7374-E4A9-C567-197DC5E93BDE}" v="18" dt="2022-04-06T20:55:08.556"/>
    <p1510:client id="{A458623A-7A01-559A-0909-08011517A54D}" v="173" dt="2022-04-06T22:11:26.408"/>
    <p1510:client id="{B08EC70B-7F45-C102-BF63-885A3B07D1EB}" v="52" dt="2022-03-31T18:42:21.494"/>
    <p1510:client id="{B14FE3DD-4DC6-95A5-4570-AE7CDCBF9187}" v="20" dt="2022-04-02T02:06:17.051"/>
    <p1510:client id="{B1B1D55F-6E5C-1235-8659-53B3CA32FA2F}" v="562" dt="2022-04-06T14:20:44.718"/>
    <p1510:client id="{B4CE041D-1467-9603-B43C-9B7A7C5EAEB2}" v="361" dt="2022-04-04T23:22:56.336"/>
    <p1510:client id="{BA0386CE-C449-1245-5B1B-BE243CEF278C}" v="31" dt="2022-04-03T01:14:07.456"/>
    <p1510:client id="{C11215BE-1CE7-5113-5B30-7DD4B99C6718}" v="139" dt="2022-04-06T22:32:27.374"/>
    <p1510:client id="{CA923786-C4BC-4F28-D4A7-9933CB87C9D5}" v="161" dt="2022-04-05T03:22:15.797"/>
    <p1510:client id="{CD160D50-2A24-9D47-7F0B-1CEAA7421FCA}" v="59" dt="2022-04-04T16:47:13.081"/>
    <p1510:client id="{D22C59EC-4947-46B7-A204-E3228297974C}" v="1352" dt="2022-04-06T00:06:22.771"/>
    <p1510:client id="{D957D372-7160-8561-AEDD-5D2766238832}" v="39" dt="2022-04-07T12:51:25.443"/>
    <p1510:client id="{DD539EFF-019F-6CDE-A2C4-D0469D80A4BC}" v="55" dt="2022-04-06T00:20:38.205"/>
    <p1510:client id="{F7119DDA-9C16-B417-74D2-3BE6F40AA640}" v="111" dt="2022-04-05T03:10:08.690"/>
    <p1510:client id="{F7985CA8-4FE9-0373-9AB8-BB6ECF484308}" v="36" dt="2022-04-06T21:38:04.407"/>
    <p1510:client id="{FCBC630A-36E4-634E-4A53-99E0878DA59B}" v="77" dt="2022-04-12T12:54:12.437"/>
    <p1510:client id="{FE2C4C85-CD41-30FA-2BFB-C619A1F54CFD}" v="798" dt="2022-04-04T16:40:49.7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51"/>
    <p:restoredTop sz="94674"/>
  </p:normalViewPr>
  <p:slideViewPr>
    <p:cSldViewPr snapToGrid="0">
      <p:cViewPr varScale="1">
        <p:scale>
          <a:sx n="95" d="100"/>
          <a:sy n="95" d="100"/>
        </p:scale>
        <p:origin x="192" y="80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3B6A7F92-1A0E-4C56-9DE0-D8B2615B4D33}" type="datetimeFigureOut">
              <a:rPr lang="en-US"/>
              <a:pPr>
                <a:defRPr/>
              </a:pPr>
              <a:t>4/12/22</a:t>
            </a:fld>
            <a:endParaRPr lang="en-US"/>
          </a:p>
        </p:txBody>
      </p:sp>
      <p:sp>
        <p:nvSpPr>
          <p:cNvPr id="4" name="Footer Placeholder 3"/>
          <p:cNvSpPr>
            <a:spLocks noGrp="1"/>
          </p:cNvSpPr>
          <p:nvPr>
            <p:ph type="ftr" sz="quarter" idx="2"/>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D7A0F1F2-1449-487A-93C5-13A03405DE6C}" type="slidenum">
              <a:rPr lang="en-US"/>
              <a:pPr>
                <a:defRPr/>
              </a:pPr>
              <a:t>‹#›</a:t>
            </a:fld>
            <a:endParaRPr lang="en-US"/>
          </a:p>
        </p:txBody>
      </p:sp>
    </p:spTree>
    <p:extLst>
      <p:ext uri="{BB962C8B-B14F-4D97-AF65-F5344CB8AC3E}">
        <p14:creationId xmlns:p14="http://schemas.microsoft.com/office/powerpoint/2010/main" val="940378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AF748136-DDC1-462B-9AE6-6415F820E1A5}" type="datetimeFigureOut">
              <a:rPr lang="en-US"/>
              <a:pPr>
                <a:defRPr/>
              </a:pPr>
              <a:t>4/12/22</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pPr lvl="0"/>
            <a:endParaRPr lang="en-US" noProof="0"/>
          </a:p>
        </p:txBody>
      </p:sp>
      <p:sp>
        <p:nvSpPr>
          <p:cNvPr id="5" name="Notes Placeholder 4"/>
          <p:cNvSpPr>
            <a:spLocks noGrp="1"/>
          </p:cNvSpPr>
          <p:nvPr>
            <p:ph type="body" sz="quarter" idx="3"/>
          </p:nvPr>
        </p:nvSpPr>
        <p:spPr>
          <a:xfrm>
            <a:off x="688975" y="4473575"/>
            <a:ext cx="5505450" cy="3660775"/>
          </a:xfrm>
          <a:prstGeom prst="rect">
            <a:avLst/>
          </a:prstGeom>
        </p:spPr>
        <p:txBody>
          <a:bodyPr vert="horz" lIns="92446" tIns="46223" rIns="92446" bIns="46223"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1E640117-C3A4-4D95-8CFE-4BB45D40D405}" type="slidenum">
              <a:rPr lang="en-US"/>
              <a:pPr>
                <a:defRPr/>
              </a:pPr>
              <a:t>‹#›</a:t>
            </a:fld>
            <a:endParaRPr lang="en-US"/>
          </a:p>
        </p:txBody>
      </p:sp>
    </p:spTree>
    <p:extLst>
      <p:ext uri="{BB962C8B-B14F-4D97-AF65-F5344CB8AC3E}">
        <p14:creationId xmlns:p14="http://schemas.microsoft.com/office/powerpoint/2010/main" val="11960402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Bef>
                <a:spcPts val="0"/>
              </a:spcBef>
              <a:spcAft>
                <a:spcPts val="0"/>
              </a:spcAft>
              <a:buFont typeface="Arial"/>
              <a:buChar char="•"/>
            </a:pPr>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1</a:t>
            </a:fld>
            <a:endParaRPr lang="en-US"/>
          </a:p>
        </p:txBody>
      </p:sp>
    </p:spTree>
    <p:extLst>
      <p:ext uri="{BB962C8B-B14F-4D97-AF65-F5344CB8AC3E}">
        <p14:creationId xmlns:p14="http://schemas.microsoft.com/office/powerpoint/2010/main" val="4078697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14</a:t>
            </a:fld>
            <a:endParaRPr lang="en-US"/>
          </a:p>
        </p:txBody>
      </p:sp>
    </p:spTree>
    <p:extLst>
      <p:ext uri="{BB962C8B-B14F-4D97-AF65-F5344CB8AC3E}">
        <p14:creationId xmlns:p14="http://schemas.microsoft.com/office/powerpoint/2010/main" val="3562448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18</a:t>
            </a:fld>
            <a:endParaRPr lang="en-US"/>
          </a:p>
        </p:txBody>
      </p:sp>
    </p:spTree>
    <p:extLst>
      <p:ext uri="{BB962C8B-B14F-4D97-AF65-F5344CB8AC3E}">
        <p14:creationId xmlns:p14="http://schemas.microsoft.com/office/powerpoint/2010/main" val="16262597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19</a:t>
            </a:fld>
            <a:endParaRPr lang="en-US"/>
          </a:p>
        </p:txBody>
      </p:sp>
    </p:spTree>
    <p:extLst>
      <p:ext uri="{BB962C8B-B14F-4D97-AF65-F5344CB8AC3E}">
        <p14:creationId xmlns:p14="http://schemas.microsoft.com/office/powerpoint/2010/main" val="14879239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20</a:t>
            </a:fld>
            <a:endParaRPr lang="en-US"/>
          </a:p>
        </p:txBody>
      </p:sp>
    </p:spTree>
    <p:extLst>
      <p:ext uri="{BB962C8B-B14F-4D97-AF65-F5344CB8AC3E}">
        <p14:creationId xmlns:p14="http://schemas.microsoft.com/office/powerpoint/2010/main" val="1253533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endParaRPr lang="en-US" dirty="0">
              <a:cs typeface="+mn-lt"/>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21</a:t>
            </a:fld>
            <a:endParaRPr lang="en-US"/>
          </a:p>
        </p:txBody>
      </p:sp>
    </p:spTree>
    <p:extLst>
      <p:ext uri="{BB962C8B-B14F-4D97-AF65-F5344CB8AC3E}">
        <p14:creationId xmlns:p14="http://schemas.microsoft.com/office/powerpoint/2010/main" val="1573264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28</a:t>
            </a:fld>
            <a:endParaRPr lang="en-US"/>
          </a:p>
        </p:txBody>
      </p:sp>
    </p:spTree>
    <p:extLst>
      <p:ext uri="{BB962C8B-B14F-4D97-AF65-F5344CB8AC3E}">
        <p14:creationId xmlns:p14="http://schemas.microsoft.com/office/powerpoint/2010/main" val="34329103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29</a:t>
            </a:fld>
            <a:endParaRPr lang="en-US"/>
          </a:p>
        </p:txBody>
      </p:sp>
    </p:spTree>
    <p:extLst>
      <p:ext uri="{BB962C8B-B14F-4D97-AF65-F5344CB8AC3E}">
        <p14:creationId xmlns:p14="http://schemas.microsoft.com/office/powerpoint/2010/main" val="6682483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spcAft>
                <a:spcPts val="0"/>
              </a:spcAft>
            </a:pPr>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31</a:t>
            </a:fld>
            <a:endParaRPr lang="en-US"/>
          </a:p>
        </p:txBody>
      </p:sp>
    </p:spTree>
    <p:extLst>
      <p:ext uri="{BB962C8B-B14F-4D97-AF65-F5344CB8AC3E}">
        <p14:creationId xmlns:p14="http://schemas.microsoft.com/office/powerpoint/2010/main" val="12646255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33</a:t>
            </a:fld>
            <a:endParaRPr lang="en-US"/>
          </a:p>
        </p:txBody>
      </p:sp>
    </p:spTree>
    <p:extLst>
      <p:ext uri="{BB962C8B-B14F-4D97-AF65-F5344CB8AC3E}">
        <p14:creationId xmlns:p14="http://schemas.microsoft.com/office/powerpoint/2010/main" val="27955626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35</a:t>
            </a:fld>
            <a:endParaRPr lang="en-US"/>
          </a:p>
        </p:txBody>
      </p:sp>
    </p:spTree>
    <p:extLst>
      <p:ext uri="{BB962C8B-B14F-4D97-AF65-F5344CB8AC3E}">
        <p14:creationId xmlns:p14="http://schemas.microsoft.com/office/powerpoint/2010/main" val="934973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0"/>
              </a:spcBef>
              <a:spcAft>
                <a:spcPts val="0"/>
              </a:spcAft>
              <a:buFont typeface="Arial"/>
              <a:buChar char="•"/>
            </a:pPr>
            <a:endParaRPr lang="en-US" dirty="0">
              <a:cs typeface="+mn-lt"/>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2</a:t>
            </a:fld>
            <a:endParaRPr lang="en-US"/>
          </a:p>
        </p:txBody>
      </p:sp>
    </p:spTree>
    <p:extLst>
      <p:ext uri="{BB962C8B-B14F-4D97-AF65-F5344CB8AC3E}">
        <p14:creationId xmlns:p14="http://schemas.microsoft.com/office/powerpoint/2010/main" val="14885838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36</a:t>
            </a:fld>
            <a:endParaRPr lang="en-US"/>
          </a:p>
        </p:txBody>
      </p:sp>
    </p:spTree>
    <p:extLst>
      <p:ext uri="{BB962C8B-B14F-4D97-AF65-F5344CB8AC3E}">
        <p14:creationId xmlns:p14="http://schemas.microsoft.com/office/powerpoint/2010/main" val="26929623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37</a:t>
            </a:fld>
            <a:endParaRPr lang="en-US"/>
          </a:p>
        </p:txBody>
      </p:sp>
    </p:spTree>
    <p:extLst>
      <p:ext uri="{BB962C8B-B14F-4D97-AF65-F5344CB8AC3E}">
        <p14:creationId xmlns:p14="http://schemas.microsoft.com/office/powerpoint/2010/main" val="3845573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38</a:t>
            </a:fld>
            <a:endParaRPr lang="en-US"/>
          </a:p>
        </p:txBody>
      </p:sp>
    </p:spTree>
    <p:extLst>
      <p:ext uri="{BB962C8B-B14F-4D97-AF65-F5344CB8AC3E}">
        <p14:creationId xmlns:p14="http://schemas.microsoft.com/office/powerpoint/2010/main" val="1650317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39</a:t>
            </a:fld>
            <a:endParaRPr lang="en-US"/>
          </a:p>
        </p:txBody>
      </p:sp>
    </p:spTree>
    <p:extLst>
      <p:ext uri="{BB962C8B-B14F-4D97-AF65-F5344CB8AC3E}">
        <p14:creationId xmlns:p14="http://schemas.microsoft.com/office/powerpoint/2010/main" val="23500439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40</a:t>
            </a:fld>
            <a:endParaRPr lang="en-US"/>
          </a:p>
        </p:txBody>
      </p:sp>
    </p:spTree>
    <p:extLst>
      <p:ext uri="{BB962C8B-B14F-4D97-AF65-F5344CB8AC3E}">
        <p14:creationId xmlns:p14="http://schemas.microsoft.com/office/powerpoint/2010/main" val="25375078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41</a:t>
            </a:fld>
            <a:endParaRPr lang="en-US"/>
          </a:p>
        </p:txBody>
      </p:sp>
    </p:spTree>
    <p:extLst>
      <p:ext uri="{BB962C8B-B14F-4D97-AF65-F5344CB8AC3E}">
        <p14:creationId xmlns:p14="http://schemas.microsoft.com/office/powerpoint/2010/main" val="15381097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42</a:t>
            </a:fld>
            <a:endParaRPr lang="en-US"/>
          </a:p>
        </p:txBody>
      </p:sp>
    </p:spTree>
    <p:extLst>
      <p:ext uri="{BB962C8B-B14F-4D97-AF65-F5344CB8AC3E}">
        <p14:creationId xmlns:p14="http://schemas.microsoft.com/office/powerpoint/2010/main" val="1571501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Bef>
                <a:spcPts val="0"/>
              </a:spcBef>
              <a:spcAft>
                <a:spcPts val="0"/>
              </a:spcAft>
              <a:buFont typeface="Arial"/>
              <a:buChar char="•"/>
            </a:pPr>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3</a:t>
            </a:fld>
            <a:endParaRPr lang="en-US"/>
          </a:p>
        </p:txBody>
      </p:sp>
    </p:spTree>
    <p:extLst>
      <p:ext uri="{BB962C8B-B14F-4D97-AF65-F5344CB8AC3E}">
        <p14:creationId xmlns:p14="http://schemas.microsoft.com/office/powerpoint/2010/main" val="1879222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Bef>
                <a:spcPts val="0"/>
              </a:spcBef>
              <a:spcAft>
                <a:spcPts val="0"/>
              </a:spcAft>
              <a:buFont typeface="Arial"/>
              <a:buChar char="•"/>
            </a:pPr>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4</a:t>
            </a:fld>
            <a:endParaRPr lang="en-US"/>
          </a:p>
        </p:txBody>
      </p:sp>
    </p:spTree>
    <p:extLst>
      <p:ext uri="{BB962C8B-B14F-4D97-AF65-F5344CB8AC3E}">
        <p14:creationId xmlns:p14="http://schemas.microsoft.com/office/powerpoint/2010/main" val="2352009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Bef>
                <a:spcPts val="0"/>
              </a:spcBef>
              <a:spcAft>
                <a:spcPts val="0"/>
              </a:spcAft>
              <a:buFont typeface="Arial"/>
              <a:buChar char="•"/>
            </a:pPr>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6</a:t>
            </a:fld>
            <a:endParaRPr lang="en-US"/>
          </a:p>
        </p:txBody>
      </p:sp>
    </p:spTree>
    <p:extLst>
      <p:ext uri="{BB962C8B-B14F-4D97-AF65-F5344CB8AC3E}">
        <p14:creationId xmlns:p14="http://schemas.microsoft.com/office/powerpoint/2010/main" val="1807778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Bef>
                <a:spcPts val="0"/>
              </a:spcBef>
              <a:spcAft>
                <a:spcPts val="0"/>
              </a:spcAft>
              <a:buFont typeface="Arial"/>
              <a:buChar char="•"/>
            </a:pPr>
            <a:endParaRPr lang="en-US" i="1" dirty="0">
              <a:ea typeface="Calibri"/>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7</a:t>
            </a:fld>
            <a:endParaRPr lang="en-US"/>
          </a:p>
        </p:txBody>
      </p:sp>
    </p:spTree>
    <p:extLst>
      <p:ext uri="{BB962C8B-B14F-4D97-AF65-F5344CB8AC3E}">
        <p14:creationId xmlns:p14="http://schemas.microsoft.com/office/powerpoint/2010/main" val="398640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8</a:t>
            </a:fld>
            <a:endParaRPr lang="en-US"/>
          </a:p>
        </p:txBody>
      </p:sp>
    </p:spTree>
    <p:extLst>
      <p:ext uri="{BB962C8B-B14F-4D97-AF65-F5344CB8AC3E}">
        <p14:creationId xmlns:p14="http://schemas.microsoft.com/office/powerpoint/2010/main" val="669709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9</a:t>
            </a:fld>
            <a:endParaRPr lang="en-US"/>
          </a:p>
        </p:txBody>
      </p:sp>
    </p:spTree>
    <p:extLst>
      <p:ext uri="{BB962C8B-B14F-4D97-AF65-F5344CB8AC3E}">
        <p14:creationId xmlns:p14="http://schemas.microsoft.com/office/powerpoint/2010/main" val="4292759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10</a:t>
            </a:fld>
            <a:endParaRPr lang="en-US"/>
          </a:p>
        </p:txBody>
      </p:sp>
    </p:spTree>
    <p:extLst>
      <p:ext uri="{BB962C8B-B14F-4D97-AF65-F5344CB8AC3E}">
        <p14:creationId xmlns:p14="http://schemas.microsoft.com/office/powerpoint/2010/main" val="2112724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21417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84467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992492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5638" y="1857619"/>
            <a:ext cx="362829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3738" y="1857619"/>
            <a:ext cx="349640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a:p>
        </p:txBody>
      </p:sp>
      <p:sp>
        <p:nvSpPr>
          <p:cNvPr id="7" name="Content Placeholder 3">
            <a:extLst>
              <a:ext uri="{FF2B5EF4-FFF2-40B4-BE49-F238E27FC236}">
                <a16:creationId xmlns:a16="http://schemas.microsoft.com/office/drawing/2014/main" id="{791FD008-61C3-400E-BD4D-FC786572EA7D}"/>
              </a:ext>
            </a:extLst>
          </p:cNvPr>
          <p:cNvSpPr>
            <a:spLocks noGrp="1"/>
          </p:cNvSpPr>
          <p:nvPr>
            <p:ph sz="half" idx="12"/>
          </p:nvPr>
        </p:nvSpPr>
        <p:spPr>
          <a:xfrm>
            <a:off x="8129954" y="1847850"/>
            <a:ext cx="349640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255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7978148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601166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46747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1927198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5638" y="1857619"/>
            <a:ext cx="362829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3738" y="1857619"/>
            <a:ext cx="349640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a:p>
        </p:txBody>
      </p:sp>
      <p:sp>
        <p:nvSpPr>
          <p:cNvPr id="7" name="Content Placeholder 3">
            <a:extLst>
              <a:ext uri="{FF2B5EF4-FFF2-40B4-BE49-F238E27FC236}">
                <a16:creationId xmlns:a16="http://schemas.microsoft.com/office/drawing/2014/main" id="{791FD008-61C3-400E-BD4D-FC786572EA7D}"/>
              </a:ext>
            </a:extLst>
          </p:cNvPr>
          <p:cNvSpPr>
            <a:spLocks noGrp="1"/>
          </p:cNvSpPr>
          <p:nvPr>
            <p:ph sz="half" idx="12"/>
          </p:nvPr>
        </p:nvSpPr>
        <p:spPr>
          <a:xfrm>
            <a:off x="8129954" y="1847850"/>
            <a:ext cx="349640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26046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a:p>
        </p:txBody>
      </p:sp>
      <p:sp>
        <p:nvSpPr>
          <p:cNvPr id="8"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1966203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007335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5810175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a:p>
        </p:txBody>
      </p:sp>
      <p:sp>
        <p:nvSpPr>
          <p:cNvPr id="3"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4670581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902774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3615564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641554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8344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094061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588675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416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482366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795036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495077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872700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4/12/22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459370058"/>
      </p:ext>
    </p:extLst>
  </p:cSld>
  <p:clrMap bg1="lt1" tx1="dk1" bg2="lt2" tx2="dk2" accent1="accent1" accent2="accent2" accent3="accent3" accent4="accent4" accent5="accent5" accent6="accent6" hlink="hlink" folHlink="folHlink"/>
  <p:sldLayoutIdLst>
    <p:sldLayoutId id="2147484521" r:id="rId1"/>
    <p:sldLayoutId id="2147484522" r:id="rId2"/>
    <p:sldLayoutId id="2147484523" r:id="rId3"/>
    <p:sldLayoutId id="2147484524" r:id="rId4"/>
    <p:sldLayoutId id="2147484525" r:id="rId5"/>
    <p:sldLayoutId id="2147484526" r:id="rId6"/>
    <p:sldLayoutId id="2147484527" r:id="rId7"/>
    <p:sldLayoutId id="2147484528" r:id="rId8"/>
    <p:sldLayoutId id="2147484529" r:id="rId9"/>
    <p:sldLayoutId id="2147484530" r:id="rId10"/>
    <p:sldLayoutId id="2147484531" r:id="rId11"/>
    <p:sldLayoutId id="214748453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a:p>
        </p:txBody>
      </p:sp>
      <p:pic>
        <p:nvPicPr>
          <p:cNvPr id="1031"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75" r:id="rId1"/>
    <p:sldLayoutId id="2147484325" r:id="rId2"/>
    <p:sldLayoutId id="2147484326" r:id="rId3"/>
    <p:sldLayoutId id="2147484327" r:id="rId4"/>
    <p:sldLayoutId id="2147484376" r:id="rId5"/>
    <p:sldLayoutId id="2147484328" r:id="rId6"/>
    <p:sldLayoutId id="2147484329" r:id="rId7"/>
    <p:sldLayoutId id="2147484330" r:id="rId8"/>
    <p:sldLayoutId id="2147484331" r:id="rId9"/>
    <p:sldLayoutId id="2147484332" r:id="rId10"/>
    <p:sldLayoutId id="2147484333" r:id="rId11"/>
    <p:sldLayoutId id="2147484334" r:id="rId12"/>
  </p:sldLayoutIdLst>
  <p:hf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hyperlink" Target="https://blogs.lse.ac.uk/lsereviewofbooks/2020/10/02/book-review-data-feminism-by-catherine-dignazio-and-lauren-f-klein/"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hyperlink" Target="https://www.peoplemattersglobal.com/article/diversity/diversity-equity-and-inclusion-trends-2021-ahead-of-international-womens-day-28652"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hyperlink" Target="https://www.geograph.org.uk/photo/86252"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www.socialfuturo.com/actualidad-tecnologica/el-papel-de-los-wearables-en-el-control-de-una-epidemia/"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www.flickr.com/photos/taedc/48868041737/"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citl.news.niu.edu/2021/01/16/research-based-principles-for-online-teaching-success/"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hyperlink" Target="https://doi.org/10.1016/j.cpcardiol.2018.11.002" TargetMode="External"/><Relationship Id="rId3" Type="http://schemas.openxmlformats.org/officeDocument/2006/relationships/hyperlink" Target="https://doi.org/10.1093/jamia/ocz037" TargetMode="External"/><Relationship Id="rId7" Type="http://schemas.openxmlformats.org/officeDocument/2006/relationships/hyperlink" Target="https://www.schusterman.org/blogs/rella-kaplowitz/how-we-collect-data-determines-whose-voice-is-heard"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hyperlink" Target="https://doi.org/10.1177/1833358319851684" TargetMode="External"/><Relationship Id="rId5" Type="http://schemas.openxmlformats.org/officeDocument/2006/relationships/hyperlink" Target="https://doi.org/10.1371/journal.pbio.2002040" TargetMode="External"/><Relationship Id="rId4" Type="http://schemas.openxmlformats.org/officeDocument/2006/relationships/hyperlink" Target="https://doi.org/10.2105/AJPH.2010.300062" TargetMode="External"/><Relationship Id="rId9" Type="http://schemas.openxmlformats.org/officeDocument/2006/relationships/hyperlink" Target="https://data-feminism.mitpress.mit.edu/"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doi.org/10.1093/swr/svw005" TargetMode="External"/><Relationship Id="rId3" Type="http://schemas.openxmlformats.org/officeDocument/2006/relationships/hyperlink" Target="https://doi.org/10.1056/NEJMp1915987" TargetMode="External"/><Relationship Id="rId7" Type="http://schemas.openxmlformats.org/officeDocument/2006/relationships/hyperlink" Target="https://www.youtube.com/watch?v=QGYse9iDPWI&amp;feature=youtu.be"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hyperlink" Target="https://doi.org/10.1188/17.ONF.157-159" TargetMode="External"/><Relationship Id="rId5" Type="http://schemas.openxmlformats.org/officeDocument/2006/relationships/hyperlink" Target="https://www.hcn.org/articles/indigenous-affairs-interview-why-the-u-s-is-terrible-at-collecting-indigenous-data" TargetMode="External"/><Relationship Id="rId10" Type="http://schemas.openxmlformats.org/officeDocument/2006/relationships/hyperlink" Target="https://doi.org/10.14574/ojrnhc.v4i2.197" TargetMode="External"/><Relationship Id="rId4" Type="http://schemas.openxmlformats.org/officeDocument/2006/relationships/hyperlink" Target="https://doi.org/10.1146/annurev-genom-083118-015434" TargetMode="External"/><Relationship Id="rId9" Type="http://schemas.openxmlformats.org/officeDocument/2006/relationships/hyperlink" Target="https://cdn1.sph.harvard.edu/wp-content/uploads/sites/2102/2020/04/ORARC-Tip-Sheet-Inclusive-Demographic-Data-Collection.pdf"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www.census.gov/library/stories/2019/12/counting-people-in-rural-and-remote-locations.html" TargetMode="External"/><Relationship Id="rId3" Type="http://schemas.openxmlformats.org/officeDocument/2006/relationships/hyperlink" Target="https://doi.org/10.1158/1055-9965.EPI-19-1616" TargetMode="External"/><Relationship Id="rId7" Type="http://schemas.openxmlformats.org/officeDocument/2006/relationships/hyperlink" Target="https://healthinformatics.uic.edu/blog/ethics-of-wearables/"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hyperlink" Target="https://doi.org/10.1186/s12889-018-5412-y" TargetMode="External"/><Relationship Id="rId11" Type="http://schemas.openxmlformats.org/officeDocument/2006/relationships/hyperlink" Target="https://doi.org/10.1108/OIR-06-2020-0257" TargetMode="External"/><Relationship Id="rId5" Type="http://schemas.openxmlformats.org/officeDocument/2006/relationships/hyperlink" Target="https://doi.org/10.18584/iipj.2017.8.2.6" TargetMode="External"/><Relationship Id="rId10" Type="http://schemas.openxmlformats.org/officeDocument/2006/relationships/hyperlink" Target="https://doi.org/10.1080/13645579.2018.1531228" TargetMode="External"/><Relationship Id="rId4" Type="http://schemas.openxmlformats.org/officeDocument/2006/relationships/hyperlink" Target="https://ori.hhs.gov/education/products/n_illinois_u/datamanagement/dctopic.html" TargetMode="External"/><Relationship Id="rId9" Type="http://schemas.openxmlformats.org/officeDocument/2006/relationships/hyperlink" Target="https://doi.org/10.1016/j.ijcard.2017.01.018"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www.thebluediamondgallery.com/wooden-tile/e/ethics.htm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www.pressenza.com/2021/03/balancing-trust-and-ethics-a-need-for-today-or-a-trend-of-the-pas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15CBB5-3FE1-44CD-B9F6-722E608BD804}"/>
              </a:ext>
            </a:extLst>
          </p:cNvPr>
          <p:cNvSpPr>
            <a:spLocks noGrp="1"/>
          </p:cNvSpPr>
          <p:nvPr>
            <p:ph type="ctrTitle"/>
          </p:nvPr>
        </p:nvSpPr>
        <p:spPr>
          <a:xfrm>
            <a:off x="6165445" y="1410153"/>
            <a:ext cx="6037438" cy="1807305"/>
          </a:xfrm>
        </p:spPr>
        <p:txBody>
          <a:bodyPr vert="horz" lIns="91440" tIns="45720" rIns="91440" bIns="45720" rtlCol="0" anchor="ctr">
            <a:noAutofit/>
          </a:bodyPr>
          <a:lstStyle/>
          <a:p>
            <a:pPr algn="l"/>
            <a:r>
              <a:rPr lang="en-US" sz="5400" b="1" dirty="0">
                <a:latin typeface="Roboto"/>
                <a:ea typeface="Roboto"/>
                <a:cs typeface="Calibri"/>
              </a:rPr>
              <a:t>Ethical Considerations of Data Collection</a:t>
            </a:r>
          </a:p>
        </p:txBody>
      </p:sp>
      <p:sp>
        <p:nvSpPr>
          <p:cNvPr id="6" name="Subtitle 5">
            <a:extLst>
              <a:ext uri="{FF2B5EF4-FFF2-40B4-BE49-F238E27FC236}">
                <a16:creationId xmlns:a16="http://schemas.microsoft.com/office/drawing/2014/main" id="{17DBCCA3-5705-53CA-2D23-E70EBA9AFACA}"/>
              </a:ext>
            </a:extLst>
          </p:cNvPr>
          <p:cNvSpPr>
            <a:spLocks noGrp="1"/>
          </p:cNvSpPr>
          <p:nvPr>
            <p:ph type="subTitle" idx="1"/>
          </p:nvPr>
        </p:nvSpPr>
        <p:spPr>
          <a:xfrm>
            <a:off x="6165850" y="4051300"/>
            <a:ext cx="4438650" cy="1206500"/>
          </a:xfrm>
        </p:spPr>
        <p:txBody>
          <a:bodyPr vert="horz" lIns="91440" tIns="45720" rIns="91440" bIns="45720" rtlCol="0" anchor="t">
            <a:normAutofit fontScale="62500" lnSpcReduction="20000"/>
          </a:bodyPr>
          <a:lstStyle/>
          <a:p>
            <a:pPr algn="l"/>
            <a:r>
              <a:rPr lang="en-US" dirty="0">
                <a:ea typeface="+mn-lt"/>
                <a:cs typeface="+mn-lt"/>
              </a:rPr>
              <a:t>Genevieve Milliken, MA, MSLIS</a:t>
            </a:r>
          </a:p>
          <a:p>
            <a:pPr algn="l"/>
            <a:r>
              <a:rPr lang="en-US" dirty="0">
                <a:ea typeface="+mn-lt"/>
                <a:cs typeface="+mn-lt"/>
              </a:rPr>
              <a:t>Data Services Librarian, NYU Health Sciences Library</a:t>
            </a:r>
          </a:p>
          <a:p>
            <a:pPr algn="l"/>
            <a:r>
              <a:rPr lang="en-US" dirty="0">
                <a:ea typeface="+mn-lt"/>
                <a:cs typeface="+mn-lt"/>
              </a:rPr>
              <a:t>Content Expert, NNLM National Center for Data Services</a:t>
            </a:r>
            <a:endParaRPr lang="en-US" dirty="0"/>
          </a:p>
        </p:txBody>
      </p:sp>
      <p:pic>
        <p:nvPicPr>
          <p:cNvPr id="18" name="Picture 17" descr="3D abstract blue and gold cube illustration">
            <a:extLst>
              <a:ext uri="{FF2B5EF4-FFF2-40B4-BE49-F238E27FC236}">
                <a16:creationId xmlns:a16="http://schemas.microsoft.com/office/drawing/2014/main" id="{067C79F2-1C0B-43DA-6479-60FDD2FC9AE3}"/>
              </a:ext>
            </a:extLst>
          </p:cNvPr>
          <p:cNvPicPr>
            <a:picLocks noChangeAspect="1"/>
          </p:cNvPicPr>
          <p:nvPr/>
        </p:nvPicPr>
        <p:blipFill rotWithShape="1">
          <a:blip r:embed="rId3"/>
          <a:srcRect l="16324" r="30153" b="-2"/>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Slide Number Placeholder 2">
            <a:extLst>
              <a:ext uri="{FF2B5EF4-FFF2-40B4-BE49-F238E27FC236}">
                <a16:creationId xmlns:a16="http://schemas.microsoft.com/office/drawing/2014/main" id="{A172E822-2811-433F-8D60-C98D0AF4006D}"/>
              </a:ext>
            </a:extLst>
          </p:cNvPr>
          <p:cNvSpPr>
            <a:spLocks noGrp="1"/>
          </p:cNvSpPr>
          <p:nvPr>
            <p:ph type="sldNum" sz="quarter" idx="12"/>
          </p:nvPr>
        </p:nvSpPr>
        <p:spPr/>
        <p:txBody>
          <a:bodyPr vert="horz" lIns="91440" tIns="45720" rIns="91440" bIns="45720" rtlCol="0" anchor="ctr">
            <a:normAutofit/>
          </a:bodyPr>
          <a:lstStyle/>
          <a:p>
            <a:pPr eaLnBrk="1" fontAlgn="auto" hangingPunct="1">
              <a:spcBef>
                <a:spcPts val="0"/>
              </a:spcBef>
              <a:spcAft>
                <a:spcPts val="600"/>
              </a:spcAft>
              <a:defRPr/>
            </a:pPr>
            <a:fld id="{B2EC6839-54FD-43E2-8B0B-C8728B46711E}" type="slidenum">
              <a:rPr lang="en-US" dirty="0" smtClean="0">
                <a:solidFill>
                  <a:prstClr val="black">
                    <a:tint val="75000"/>
                  </a:prstClr>
                </a:solidFill>
                <a:latin typeface="Calibri" panose="020F0502020204030204"/>
              </a:rPr>
              <a:pPr eaLnBrk="1" fontAlgn="auto" hangingPunct="1">
                <a:spcBef>
                  <a:spcPts val="0"/>
                </a:spcBef>
                <a:spcAft>
                  <a:spcPts val="600"/>
                </a:spcAft>
                <a:defRPr/>
              </a:pPr>
              <a:t>1</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13456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6A358B5-7106-3473-3B60-475920A7D2DA}"/>
              </a:ext>
            </a:extLst>
          </p:cNvPr>
          <p:cNvSpPr>
            <a:spLocks noGrp="1"/>
          </p:cNvSpPr>
          <p:nvPr>
            <p:ph type="title"/>
          </p:nvPr>
        </p:nvSpPr>
        <p:spPr>
          <a:xfrm>
            <a:off x="1137036" y="548640"/>
            <a:ext cx="9543405" cy="1188720"/>
          </a:xfrm>
        </p:spPr>
        <p:txBody>
          <a:bodyPr>
            <a:normAutofit/>
          </a:bodyPr>
          <a:lstStyle/>
          <a:p>
            <a:r>
              <a:rPr lang="en-US">
                <a:solidFill>
                  <a:schemeClr val="tx1">
                    <a:lumMod val="85000"/>
                    <a:lumOff val="15000"/>
                  </a:schemeClr>
                </a:solidFill>
                <a:latin typeface="Calibri"/>
                <a:ea typeface="Roboto"/>
                <a:cs typeface="Calibri"/>
              </a:rPr>
              <a:t>Data is Contextual</a:t>
            </a:r>
            <a:endParaRPr lang="en-US">
              <a:solidFill>
                <a:schemeClr val="tx1">
                  <a:lumMod val="85000"/>
                  <a:lumOff val="15000"/>
                </a:schemeClr>
              </a:solidFill>
              <a:latin typeface="Calibri"/>
              <a:ea typeface="Roboto"/>
            </a:endParaRPr>
          </a:p>
        </p:txBody>
      </p:sp>
      <p:sp>
        <p:nvSpPr>
          <p:cNvPr id="3" name="Content Placeholder 2">
            <a:extLst>
              <a:ext uri="{FF2B5EF4-FFF2-40B4-BE49-F238E27FC236}">
                <a16:creationId xmlns:a16="http://schemas.microsoft.com/office/drawing/2014/main" id="{4686E016-A85B-0151-FDC7-6636C1F6C694}"/>
              </a:ext>
            </a:extLst>
          </p:cNvPr>
          <p:cNvSpPr>
            <a:spLocks noGrp="1"/>
          </p:cNvSpPr>
          <p:nvPr>
            <p:ph idx="1"/>
          </p:nvPr>
        </p:nvSpPr>
        <p:spPr>
          <a:xfrm>
            <a:off x="1983147" y="2714264"/>
            <a:ext cx="8601766" cy="3320031"/>
          </a:xfrm>
        </p:spPr>
        <p:txBody>
          <a:bodyPr vert="horz" lIns="91440" tIns="45720" rIns="91440" bIns="45720" rtlCol="0" anchor="ctr">
            <a:noAutofit/>
          </a:bodyPr>
          <a:lstStyle/>
          <a:p>
            <a:r>
              <a:rPr lang="en-US">
                <a:solidFill>
                  <a:schemeClr val="tx1">
                    <a:lumMod val="85000"/>
                    <a:lumOff val="15000"/>
                  </a:schemeClr>
                </a:solidFill>
                <a:latin typeface="calibri light"/>
                <a:ea typeface="+mn-lt"/>
                <a:cs typeface="+mn-lt"/>
              </a:rPr>
              <a:t>Even what is collected is often a very narrow, especially when compared to someone’s lived experiences</a:t>
            </a:r>
          </a:p>
          <a:p>
            <a:r>
              <a:rPr lang="en-US">
                <a:solidFill>
                  <a:schemeClr val="tx1">
                    <a:lumMod val="85000"/>
                    <a:lumOff val="15000"/>
                  </a:schemeClr>
                </a:solidFill>
                <a:latin typeface="calibri light"/>
                <a:ea typeface="+mn-lt"/>
                <a:cs typeface="+mn-lt"/>
              </a:rPr>
              <a:t>Should be contextualized with other factors, including other collected data, geographic location, socioeconomic status, community, etc.</a:t>
            </a:r>
          </a:p>
          <a:p>
            <a:r>
              <a:rPr lang="en-US">
                <a:solidFill>
                  <a:schemeClr val="tx1">
                    <a:lumMod val="85000"/>
                    <a:lumOff val="15000"/>
                  </a:schemeClr>
                </a:solidFill>
                <a:latin typeface="calibri light"/>
                <a:ea typeface="+mn-lt"/>
                <a:cs typeface="+mn-lt"/>
              </a:rPr>
              <a:t>What is collected can be limited by researcher’s interests, fundings, and outreach</a:t>
            </a:r>
            <a:endParaRPr lang="en-US">
              <a:solidFill>
                <a:schemeClr val="tx1">
                  <a:lumMod val="85000"/>
                  <a:lumOff val="15000"/>
                </a:schemeClr>
              </a:solidFill>
              <a:latin typeface="calibri light"/>
              <a:cs typeface="Calibri"/>
            </a:endParaRPr>
          </a:p>
          <a:p>
            <a:pPr marL="0" indent="0">
              <a:buNone/>
            </a:pPr>
            <a:endParaRPr lang="en-US">
              <a:solidFill>
                <a:schemeClr val="tx1">
                  <a:lumMod val="85000"/>
                  <a:lumOff val="15000"/>
                </a:schemeClr>
              </a:solidFill>
              <a:latin typeface="calibri light"/>
              <a:ea typeface="Calibri"/>
              <a:cs typeface="Calibri"/>
            </a:endParaRPr>
          </a:p>
          <a:p>
            <a:endParaRPr lang="en-US" sz="2000">
              <a:solidFill>
                <a:schemeClr val="tx1">
                  <a:lumMod val="85000"/>
                  <a:lumOff val="15000"/>
                </a:schemeClr>
              </a:solidFill>
              <a:cs typeface="Calibri"/>
            </a:endParaRPr>
          </a:p>
          <a:p>
            <a:endParaRPr lang="en-US" sz="2000">
              <a:solidFill>
                <a:schemeClr val="tx1">
                  <a:lumMod val="85000"/>
                  <a:lumOff val="15000"/>
                </a:schemeClr>
              </a:solidFill>
              <a:ea typeface="Calibri" panose="020F0502020204030204"/>
              <a:cs typeface="Calibri"/>
            </a:endParaRPr>
          </a:p>
        </p:txBody>
      </p:sp>
      <p:sp>
        <p:nvSpPr>
          <p:cNvPr id="6" name="Freeform: Shape 12">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AF27D5CB-2F78-504A-BFC3-432BCCE40BDD}"/>
              </a:ext>
            </a:extLst>
          </p:cNvPr>
          <p:cNvSpPr>
            <a:spLocks noGrp="1"/>
          </p:cNvSpPr>
          <p:nvPr>
            <p:ph type="sldNum" sz="quarter" idx="12"/>
          </p:nvPr>
        </p:nvSpPr>
        <p:spPr>
          <a:xfrm>
            <a:off x="8610600" y="6356350"/>
            <a:ext cx="2743200" cy="365125"/>
          </a:xfrm>
        </p:spPr>
        <p:txBody>
          <a:bodyPr>
            <a:normAutofit/>
          </a:bodyPr>
          <a:lstStyle/>
          <a:p>
            <a:pPr>
              <a:spcAft>
                <a:spcPts val="600"/>
              </a:spcAft>
              <a:defRPr/>
            </a:pPr>
            <a:fld id="{025F9F99-9BD9-4422-B838-F0A597D458BC}" type="slidenum">
              <a:rPr lang="en-US" sz="1000"/>
              <a:pPr>
                <a:spcAft>
                  <a:spcPts val="600"/>
                </a:spcAft>
                <a:defRPr/>
              </a:pPr>
              <a:t>10</a:t>
            </a:fld>
            <a:endParaRPr lang="en-US" sz="1000"/>
          </a:p>
        </p:txBody>
      </p:sp>
    </p:spTree>
    <p:extLst>
      <p:ext uri="{BB962C8B-B14F-4D97-AF65-F5344CB8AC3E}">
        <p14:creationId xmlns:p14="http://schemas.microsoft.com/office/powerpoint/2010/main" val="285681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0E21785-62D8-430F-9521-90166EF7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D7CF8A0-D3E4-4A16-87D3-1D973AC61B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13296" y="697832"/>
            <a:ext cx="8189484" cy="5541981"/>
          </a:xfrm>
          <a:custGeom>
            <a:avLst/>
            <a:gdLst>
              <a:gd name="connsiteX0" fmla="*/ 1164045 w 7323233"/>
              <a:gd name="connsiteY0" fmla="*/ 25 h 5835507"/>
              <a:gd name="connsiteX1" fmla="*/ 1213723 w 7323233"/>
              <a:gd name="connsiteY1" fmla="*/ 8385 h 5835507"/>
              <a:gd name="connsiteX2" fmla="*/ 2251656 w 7323233"/>
              <a:gd name="connsiteY2" fmla="*/ 138318 h 5835507"/>
              <a:gd name="connsiteX3" fmla="*/ 3226534 w 7323233"/>
              <a:gd name="connsiteY3" fmla="*/ 205194 h 5835507"/>
              <a:gd name="connsiteX4" fmla="*/ 4404335 w 7323233"/>
              <a:gd name="connsiteY4" fmla="*/ 316784 h 5835507"/>
              <a:gd name="connsiteX5" fmla="*/ 5225968 w 7323233"/>
              <a:gd name="connsiteY5" fmla="*/ 350415 h 5835507"/>
              <a:gd name="connsiteX6" fmla="*/ 5266859 w 7323233"/>
              <a:gd name="connsiteY6" fmla="*/ 348884 h 5835507"/>
              <a:gd name="connsiteX7" fmla="*/ 5685318 w 7323233"/>
              <a:gd name="connsiteY7" fmla="*/ 399712 h 5835507"/>
              <a:gd name="connsiteX8" fmla="*/ 5411315 w 7323233"/>
              <a:gd name="connsiteY8" fmla="*/ 618305 h 5835507"/>
              <a:gd name="connsiteX9" fmla="*/ 5805698 w 7323233"/>
              <a:gd name="connsiteY9" fmla="*/ 721868 h 5835507"/>
              <a:gd name="connsiteX10" fmla="*/ 6188997 w 7323233"/>
              <a:gd name="connsiteY10" fmla="*/ 868233 h 5835507"/>
              <a:gd name="connsiteX11" fmla="*/ 6261225 w 7323233"/>
              <a:gd name="connsiteY11" fmla="*/ 928614 h 5835507"/>
              <a:gd name="connsiteX12" fmla="*/ 6858533 w 7323233"/>
              <a:gd name="connsiteY12" fmla="*/ 1323379 h 5835507"/>
              <a:gd name="connsiteX13" fmla="*/ 6744269 w 7323233"/>
              <a:gd name="connsiteY13" fmla="*/ 1407072 h 5835507"/>
              <a:gd name="connsiteX14" fmla="*/ 6956365 w 7323233"/>
              <a:gd name="connsiteY14" fmla="*/ 1507197 h 5835507"/>
              <a:gd name="connsiteX15" fmla="*/ 7004134 w 7323233"/>
              <a:gd name="connsiteY15" fmla="*/ 1549234 h 5835507"/>
              <a:gd name="connsiteX16" fmla="*/ 6963627 w 7323233"/>
              <a:gd name="connsiteY16" fmla="*/ 1599678 h 5835507"/>
              <a:gd name="connsiteX17" fmla="*/ 6875731 w 7323233"/>
              <a:gd name="connsiteY17" fmla="*/ 1634837 h 5835507"/>
              <a:gd name="connsiteX18" fmla="*/ 6759175 w 7323233"/>
              <a:gd name="connsiteY18" fmla="*/ 1723878 h 5835507"/>
              <a:gd name="connsiteX19" fmla="*/ 6763759 w 7323233"/>
              <a:gd name="connsiteY19" fmla="*/ 1793431 h 5835507"/>
              <a:gd name="connsiteX20" fmla="*/ 6832931 w 7323233"/>
              <a:gd name="connsiteY20" fmla="*/ 1919543 h 5835507"/>
              <a:gd name="connsiteX21" fmla="*/ 6728984 w 7323233"/>
              <a:gd name="connsiteY21" fmla="*/ 2051386 h 5835507"/>
              <a:gd name="connsiteX22" fmla="*/ 6675481 w 7323233"/>
              <a:gd name="connsiteY22" fmla="*/ 2090365 h 5835507"/>
              <a:gd name="connsiteX23" fmla="*/ 6778665 w 7323233"/>
              <a:gd name="connsiteY23" fmla="*/ 2103740 h 5835507"/>
              <a:gd name="connsiteX24" fmla="*/ 6814587 w 7323233"/>
              <a:gd name="connsiteY24" fmla="*/ 2158771 h 5835507"/>
              <a:gd name="connsiteX25" fmla="*/ 6830637 w 7323233"/>
              <a:gd name="connsiteY25" fmla="*/ 2186286 h 5835507"/>
              <a:gd name="connsiteX26" fmla="*/ 6928087 w 7323233"/>
              <a:gd name="connsiteY26" fmla="*/ 2358639 h 5835507"/>
              <a:gd name="connsiteX27" fmla="*/ 6911653 w 7323233"/>
              <a:gd name="connsiteY27" fmla="*/ 2406789 h 5835507"/>
              <a:gd name="connsiteX28" fmla="*/ 6749237 w 7323233"/>
              <a:gd name="connsiteY28" fmla="*/ 2639522 h 5835507"/>
              <a:gd name="connsiteX29" fmla="*/ 6921971 w 7323233"/>
              <a:gd name="connsiteY29" fmla="*/ 2704488 h 5835507"/>
              <a:gd name="connsiteX30" fmla="*/ 6932290 w 7323233"/>
              <a:gd name="connsiteY30" fmla="*/ 2814548 h 5835507"/>
              <a:gd name="connsiteX31" fmla="*/ 7020186 w 7323233"/>
              <a:gd name="connsiteY31" fmla="*/ 2937603 h 5835507"/>
              <a:gd name="connsiteX32" fmla="*/ 7213555 w 7323233"/>
              <a:gd name="connsiteY32" fmla="*/ 3110719 h 5835507"/>
              <a:gd name="connsiteX33" fmla="*/ 7323233 w 7323233"/>
              <a:gd name="connsiteY33" fmla="*/ 3226893 h 5835507"/>
              <a:gd name="connsiteX34" fmla="*/ 7134067 w 7323233"/>
              <a:gd name="connsiteY34" fmla="*/ 3257847 h 5835507"/>
              <a:gd name="connsiteX35" fmla="*/ 7104643 w 7323233"/>
              <a:gd name="connsiteY35" fmla="*/ 3275809 h 5835507"/>
              <a:gd name="connsiteX36" fmla="*/ 7127189 w 7323233"/>
              <a:gd name="connsiteY36" fmla="*/ 3336953 h 5835507"/>
              <a:gd name="connsiteX37" fmla="*/ 7157379 w 7323233"/>
              <a:gd name="connsiteY37" fmla="*/ 3397718 h 5835507"/>
              <a:gd name="connsiteX38" fmla="*/ 7136361 w 7323233"/>
              <a:gd name="connsiteY38" fmla="*/ 3445487 h 5835507"/>
              <a:gd name="connsiteX39" fmla="*/ 6988849 w 7323233"/>
              <a:gd name="connsiteY39" fmla="*/ 3652233 h 5835507"/>
              <a:gd name="connsiteX40" fmla="*/ 6867705 w 7323233"/>
              <a:gd name="connsiteY40" fmla="*/ 3734395 h 5835507"/>
              <a:gd name="connsiteX41" fmla="*/ 6591791 w 7323233"/>
              <a:gd name="connsiteY41" fmla="*/ 4107760 h 5835507"/>
              <a:gd name="connsiteX42" fmla="*/ 6505041 w 7323233"/>
              <a:gd name="connsiteY42" fmla="*/ 4228904 h 5835507"/>
              <a:gd name="connsiteX43" fmla="*/ 6569243 w 7323233"/>
              <a:gd name="connsiteY43" fmla="*/ 4271704 h 5835507"/>
              <a:gd name="connsiteX44" fmla="*/ 6446188 w 7323233"/>
              <a:gd name="connsiteY44" fmla="*/ 4398582 h 5835507"/>
              <a:gd name="connsiteX45" fmla="*/ 6301351 w 7323233"/>
              <a:gd name="connsiteY45" fmla="*/ 4539595 h 5835507"/>
              <a:gd name="connsiteX46" fmla="*/ 6263519 w 7323233"/>
              <a:gd name="connsiteY46" fmla="*/ 4577047 h 5835507"/>
              <a:gd name="connsiteX47" fmla="*/ 3277744 w 7323233"/>
              <a:gd name="connsiteY47" fmla="*/ 5834336 h 5835507"/>
              <a:gd name="connsiteX48" fmla="*/ 2490505 w 7323233"/>
              <a:gd name="connsiteY48" fmla="*/ 5648992 h 5835507"/>
              <a:gd name="connsiteX49" fmla="*/ 2179046 w 7323233"/>
              <a:gd name="connsiteY49" fmla="*/ 5504920 h 5835507"/>
              <a:gd name="connsiteX50" fmla="*/ 1780078 w 7323233"/>
              <a:gd name="connsiteY50" fmla="*/ 5273715 h 5835507"/>
              <a:gd name="connsiteX51" fmla="*/ 1353592 w 7323233"/>
              <a:gd name="connsiteY51" fmla="*/ 5087606 h 5835507"/>
              <a:gd name="connsiteX52" fmla="*/ 1208373 w 7323233"/>
              <a:gd name="connsiteY52" fmla="*/ 4917165 h 5835507"/>
              <a:gd name="connsiteX53" fmla="*/ 1157548 w 7323233"/>
              <a:gd name="connsiteY53" fmla="*/ 4869396 h 5835507"/>
              <a:gd name="connsiteX54" fmla="*/ 1030289 w 7323233"/>
              <a:gd name="connsiteY54" fmla="*/ 4807103 h 5835507"/>
              <a:gd name="connsiteX55" fmla="*/ 808258 w 7323233"/>
              <a:gd name="connsiteY55" fmla="*/ 4672585 h 5835507"/>
              <a:gd name="connsiteX56" fmla="*/ 889658 w 7323233"/>
              <a:gd name="connsiteY56" fmla="*/ 4642013 h 5835507"/>
              <a:gd name="connsiteX57" fmla="*/ 1123917 w 7323233"/>
              <a:gd name="connsiteY57" fmla="*/ 4723412 h 5835507"/>
              <a:gd name="connsiteX58" fmla="*/ 1294360 w 7323233"/>
              <a:gd name="connsiteY58" fmla="*/ 4745194 h 5835507"/>
              <a:gd name="connsiteX59" fmla="*/ 1054367 w 7323233"/>
              <a:gd name="connsiteY59" fmla="*/ 4603034 h 5835507"/>
              <a:gd name="connsiteX60" fmla="*/ 822015 w 7323233"/>
              <a:gd name="connsiteY60" fmla="*/ 4418070 h 5835507"/>
              <a:gd name="connsiteX61" fmla="*/ 1001246 w 7323233"/>
              <a:gd name="connsiteY61" fmla="*/ 4453610 h 5835507"/>
              <a:gd name="connsiteX62" fmla="*/ 1008889 w 7323233"/>
              <a:gd name="connsiteY62" fmla="*/ 4428770 h 5835507"/>
              <a:gd name="connsiteX63" fmla="*/ 853733 w 7323233"/>
              <a:gd name="connsiteY63" fmla="*/ 4208648 h 5835507"/>
              <a:gd name="connsiteX64" fmla="*/ 776921 w 7323233"/>
              <a:gd name="connsiteY64" fmla="*/ 4119989 h 5835507"/>
              <a:gd name="connsiteX65" fmla="*/ 431453 w 7323233"/>
              <a:gd name="connsiteY65" fmla="*/ 3852864 h 5835507"/>
              <a:gd name="connsiteX66" fmla="*/ 759342 w 7323233"/>
              <a:gd name="connsiteY66" fmla="*/ 3972095 h 5835507"/>
              <a:gd name="connsiteX67" fmla="*/ 420753 w 7323233"/>
              <a:gd name="connsiteY67" fmla="*/ 3712230 h 5835507"/>
              <a:gd name="connsiteX68" fmla="*/ 256425 w 7323233"/>
              <a:gd name="connsiteY68" fmla="*/ 3616309 h 5835507"/>
              <a:gd name="connsiteX69" fmla="*/ 214772 w 7323233"/>
              <a:gd name="connsiteY69" fmla="*/ 3559749 h 5835507"/>
              <a:gd name="connsiteX70" fmla="*/ 287762 w 7323233"/>
              <a:gd name="connsiteY70" fmla="*/ 3547521 h 5835507"/>
              <a:gd name="connsiteX71" fmla="*/ 511706 w 7323233"/>
              <a:gd name="connsiteY71" fmla="*/ 3569305 h 5835507"/>
              <a:gd name="connsiteX72" fmla="*/ 235409 w 7323233"/>
              <a:gd name="connsiteY72" fmla="*/ 3394659 h 5835507"/>
              <a:gd name="connsiteX73" fmla="*/ 442537 w 7323233"/>
              <a:gd name="connsiteY73" fmla="*/ 3421409 h 5835507"/>
              <a:gd name="connsiteX74" fmla="*/ 502152 w 7323233"/>
              <a:gd name="connsiteY74" fmla="*/ 3352622 h 5835507"/>
              <a:gd name="connsiteX75" fmla="*/ 598455 w 7323233"/>
              <a:gd name="connsiteY75" fmla="*/ 3241415 h 5835507"/>
              <a:gd name="connsiteX76" fmla="*/ 664949 w 7323233"/>
              <a:gd name="connsiteY76" fmla="*/ 3179506 h 5835507"/>
              <a:gd name="connsiteX77" fmla="*/ 692846 w 7323233"/>
              <a:gd name="connsiteY77" fmla="*/ 2984607 h 5835507"/>
              <a:gd name="connsiteX78" fmla="*/ 635524 w 7323233"/>
              <a:gd name="connsiteY78" fmla="*/ 2771366 h 5835507"/>
              <a:gd name="connsiteX79" fmla="*/ 480368 w 7323233"/>
              <a:gd name="connsiteY79" fmla="*/ 2663598 h 5835507"/>
              <a:gd name="connsiteX80" fmla="*/ 525081 w 7323233"/>
              <a:gd name="connsiteY80" fmla="*/ 2542454 h 5835507"/>
              <a:gd name="connsiteX81" fmla="*/ 855264 w 7323233"/>
              <a:gd name="connsiteY81" fmla="*/ 2615829 h 5835507"/>
              <a:gd name="connsiteX82" fmla="*/ 361137 w 7323233"/>
              <a:gd name="connsiteY82" fmla="*/ 2327301 h 5835507"/>
              <a:gd name="connsiteX83" fmla="*/ 444065 w 7323233"/>
              <a:gd name="connsiteY83" fmla="*/ 2312780 h 5835507"/>
              <a:gd name="connsiteX84" fmla="*/ 440625 w 7323233"/>
              <a:gd name="connsiteY84" fmla="*/ 2290233 h 5835507"/>
              <a:gd name="connsiteX85" fmla="*/ 445975 w 7323233"/>
              <a:gd name="connsiteY85" fmla="*/ 2151509 h 5835507"/>
              <a:gd name="connsiteX86" fmla="*/ 459734 w 7323233"/>
              <a:gd name="connsiteY86" fmla="*/ 2087690 h 5835507"/>
              <a:gd name="connsiteX87" fmla="*/ 437950 w 7323233"/>
              <a:gd name="connsiteY87" fmla="*/ 2014315 h 5835507"/>
              <a:gd name="connsiteX88" fmla="*/ 808640 w 7323233"/>
              <a:gd name="connsiteY88" fmla="*/ 2042977 h 5835507"/>
              <a:gd name="connsiteX89" fmla="*/ 969908 w 7323233"/>
              <a:gd name="connsiteY89" fmla="*/ 2026162 h 5835507"/>
              <a:gd name="connsiteX90" fmla="*/ 1251176 w 7323233"/>
              <a:gd name="connsiteY90" fmla="*/ 2021577 h 5835507"/>
              <a:gd name="connsiteX91" fmla="*/ 1381491 w 7323233"/>
              <a:gd name="connsiteY91" fmla="*/ 2035718 h 5835507"/>
              <a:gd name="connsiteX92" fmla="*/ 1492697 w 7323233"/>
              <a:gd name="connsiteY92" fmla="*/ 2017374 h 5835507"/>
              <a:gd name="connsiteX93" fmla="*/ 1386076 w 7323233"/>
              <a:gd name="connsiteY93" fmla="*/ 1931006 h 5835507"/>
              <a:gd name="connsiteX94" fmla="*/ 1235889 w 7323233"/>
              <a:gd name="connsiteY94" fmla="*/ 1932153 h 5835507"/>
              <a:gd name="connsiteX95" fmla="*/ 1128886 w 7323233"/>
              <a:gd name="connsiteY95" fmla="*/ 1875977 h 5835507"/>
              <a:gd name="connsiteX96" fmla="*/ 1026851 w 7323233"/>
              <a:gd name="connsiteY96" fmla="*/ 1774322 h 5835507"/>
              <a:gd name="connsiteX97" fmla="*/ 666861 w 7323233"/>
              <a:gd name="connsiteY97" fmla="*/ 1612290 h 5835507"/>
              <a:gd name="connsiteX98" fmla="*/ 601130 w 7323233"/>
              <a:gd name="connsiteY98" fmla="*/ 1550762 h 5835507"/>
              <a:gd name="connsiteX99" fmla="*/ 1630272 w 7323233"/>
              <a:gd name="connsiteY99" fmla="*/ 1785787 h 5835507"/>
              <a:gd name="connsiteX100" fmla="*/ 1312320 w 7323233"/>
              <a:gd name="connsiteY100" fmla="*/ 1687191 h 5835507"/>
              <a:gd name="connsiteX101" fmla="*/ 1527473 w 7323233"/>
              <a:gd name="connsiteY101" fmla="*/ 1705153 h 5835507"/>
              <a:gd name="connsiteX102" fmla="*/ 1646706 w 7323233"/>
              <a:gd name="connsiteY102" fmla="*/ 1639040 h 5835507"/>
              <a:gd name="connsiteX103" fmla="*/ 1645178 w 7323233"/>
              <a:gd name="connsiteY103" fmla="*/ 1620315 h 5835507"/>
              <a:gd name="connsiteX104" fmla="*/ 1557663 w 7323233"/>
              <a:gd name="connsiteY104" fmla="*/ 1558787 h 5835507"/>
              <a:gd name="connsiteX105" fmla="*/ 1506454 w 7323233"/>
              <a:gd name="connsiteY105" fmla="*/ 1519044 h 5835507"/>
              <a:gd name="connsiteX106" fmla="*/ 1366204 w 7323233"/>
              <a:gd name="connsiteY106" fmla="*/ 1375735 h 5835507"/>
              <a:gd name="connsiteX107" fmla="*/ 1466329 w 7323233"/>
              <a:gd name="connsiteY107" fmla="*/ 1360450 h 5835507"/>
              <a:gd name="connsiteX108" fmla="*/ 1503397 w 7323233"/>
              <a:gd name="connsiteY108" fmla="*/ 1330641 h 5835507"/>
              <a:gd name="connsiteX109" fmla="*/ 1475501 w 7323233"/>
              <a:gd name="connsiteY109" fmla="*/ 1288604 h 5835507"/>
              <a:gd name="connsiteX110" fmla="*/ 1165573 w 7323233"/>
              <a:gd name="connsiteY110" fmla="*/ 1159435 h 5835507"/>
              <a:gd name="connsiteX111" fmla="*/ 1141498 w 7323233"/>
              <a:gd name="connsiteY111" fmla="*/ 1059311 h 5835507"/>
              <a:gd name="connsiteX112" fmla="*/ 1199585 w 7323233"/>
              <a:gd name="connsiteY112" fmla="*/ 1044407 h 5835507"/>
              <a:gd name="connsiteX113" fmla="*/ 1267226 w 7323233"/>
              <a:gd name="connsiteY113" fmla="*/ 1051286 h 5835507"/>
              <a:gd name="connsiteX114" fmla="*/ 1213342 w 7323233"/>
              <a:gd name="connsiteY114" fmla="*/ 972561 h 5835507"/>
              <a:gd name="connsiteX115" fmla="*/ 993986 w 7323233"/>
              <a:gd name="connsiteY115" fmla="*/ 893073 h 5835507"/>
              <a:gd name="connsiteX116" fmla="*/ 1047486 w 7323233"/>
              <a:gd name="connsiteY116" fmla="*/ 820083 h 5835507"/>
              <a:gd name="connsiteX117" fmla="*/ 0 w 7323233"/>
              <a:gd name="connsiteY117" fmla="*/ 488371 h 5835507"/>
              <a:gd name="connsiteX118" fmla="*/ 188403 w 7323233"/>
              <a:gd name="connsiteY118" fmla="*/ 484933 h 5835507"/>
              <a:gd name="connsiteX119" fmla="*/ 584315 w 7323233"/>
              <a:gd name="connsiteY119" fmla="*/ 534230 h 5835507"/>
              <a:gd name="connsiteX120" fmla="*/ 782271 w 7323233"/>
              <a:gd name="connsiteY120" fmla="*/ 525824 h 5835507"/>
              <a:gd name="connsiteX121" fmla="*/ 967998 w 7323233"/>
              <a:gd name="connsiteY121" fmla="*/ 552574 h 5835507"/>
              <a:gd name="connsiteX122" fmla="*/ 1129651 w 7323233"/>
              <a:gd name="connsiteY122" fmla="*/ 552574 h 5835507"/>
              <a:gd name="connsiteX123" fmla="*/ 978317 w 7323233"/>
              <a:gd name="connsiteY123" fmla="*/ 513593 h 5835507"/>
              <a:gd name="connsiteX124" fmla="*/ 1074620 w 7323233"/>
              <a:gd name="connsiteY124" fmla="*/ 478818 h 5835507"/>
              <a:gd name="connsiteX125" fmla="*/ 1091435 w 7323233"/>
              <a:gd name="connsiteY125" fmla="*/ 436781 h 5835507"/>
              <a:gd name="connsiteX126" fmla="*/ 1135383 w 7323233"/>
              <a:gd name="connsiteY126" fmla="*/ 404296 h 5835507"/>
              <a:gd name="connsiteX127" fmla="*/ 1384166 w 7323233"/>
              <a:gd name="connsiteY127" fmla="*/ 420349 h 5835507"/>
              <a:gd name="connsiteX128" fmla="*/ 1219839 w 7323233"/>
              <a:gd name="connsiteY128" fmla="*/ 286593 h 5835507"/>
              <a:gd name="connsiteX129" fmla="*/ 1114364 w 7323233"/>
              <a:gd name="connsiteY129" fmla="*/ 264428 h 5835507"/>
              <a:gd name="connsiteX130" fmla="*/ 1090289 w 7323233"/>
              <a:gd name="connsiteY130" fmla="*/ 207487 h 5835507"/>
              <a:gd name="connsiteX131" fmla="*/ 1139204 w 7323233"/>
              <a:gd name="connsiteY131" fmla="*/ 195259 h 5835507"/>
              <a:gd name="connsiteX132" fmla="*/ 1382254 w 7323233"/>
              <a:gd name="connsiteY132" fmla="*/ 242265 h 5835507"/>
              <a:gd name="connsiteX133" fmla="*/ 1423145 w 7323233"/>
              <a:gd name="connsiteY133" fmla="*/ 223537 h 5835507"/>
              <a:gd name="connsiteX134" fmla="*/ 965705 w 7323233"/>
              <a:gd name="connsiteY134" fmla="*/ 102013 h 5835507"/>
              <a:gd name="connsiteX135" fmla="*/ 972586 w 7323233"/>
              <a:gd name="connsiteY135" fmla="*/ 69912 h 5835507"/>
              <a:gd name="connsiteX136" fmla="*/ 1375376 w 7323233"/>
              <a:gd name="connsiteY136" fmla="*/ 119593 h 5835507"/>
              <a:gd name="connsiteX137" fmla="*/ 1117804 w 7323233"/>
              <a:gd name="connsiteY137" fmla="*/ 25200 h 5835507"/>
              <a:gd name="connsiteX138" fmla="*/ 1164045 w 7323233"/>
              <a:gd name="connsiteY138" fmla="*/ 25 h 5835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7323233" h="5835507">
                <a:moveTo>
                  <a:pt x="1164045" y="25"/>
                </a:moveTo>
                <a:cubicBezTo>
                  <a:pt x="1180764" y="455"/>
                  <a:pt x="1198056" y="6474"/>
                  <a:pt x="1213723" y="8385"/>
                </a:cubicBezTo>
                <a:cubicBezTo>
                  <a:pt x="1559575" y="51187"/>
                  <a:pt x="1905425" y="97428"/>
                  <a:pt x="2251656" y="138318"/>
                </a:cubicBezTo>
                <a:cubicBezTo>
                  <a:pt x="2575343" y="176534"/>
                  <a:pt x="2901320" y="185322"/>
                  <a:pt x="3226534" y="205194"/>
                </a:cubicBezTo>
                <a:cubicBezTo>
                  <a:pt x="3620153" y="229271"/>
                  <a:pt x="4013008" y="263284"/>
                  <a:pt x="4404335" y="316784"/>
                </a:cubicBezTo>
                <a:cubicBezTo>
                  <a:pt x="4676048" y="354236"/>
                  <a:pt x="4950435" y="380221"/>
                  <a:pt x="5225968" y="350415"/>
                </a:cubicBezTo>
                <a:cubicBezTo>
                  <a:pt x="5239725" y="348884"/>
                  <a:pt x="5255394" y="343918"/>
                  <a:pt x="5266859" y="348884"/>
                </a:cubicBezTo>
                <a:cubicBezTo>
                  <a:pt x="5400614" y="404680"/>
                  <a:pt x="5546596" y="364553"/>
                  <a:pt x="5685318" y="399712"/>
                </a:cubicBezTo>
                <a:cubicBezTo>
                  <a:pt x="5649777" y="535377"/>
                  <a:pt x="5497299" y="524293"/>
                  <a:pt x="5411315" y="618305"/>
                </a:cubicBezTo>
                <a:cubicBezTo>
                  <a:pt x="5551565" y="655755"/>
                  <a:pt x="5677676" y="693589"/>
                  <a:pt x="5805698" y="721868"/>
                </a:cubicBezTo>
                <a:cubicBezTo>
                  <a:pt x="5941363" y="751677"/>
                  <a:pt x="6056391" y="832311"/>
                  <a:pt x="6188997" y="868233"/>
                </a:cubicBezTo>
                <a:cubicBezTo>
                  <a:pt x="6217279" y="875876"/>
                  <a:pt x="6251291" y="902627"/>
                  <a:pt x="6261225" y="928614"/>
                </a:cubicBezTo>
                <a:cubicBezTo>
                  <a:pt x="6293326" y="1012688"/>
                  <a:pt x="6934199" y="1248479"/>
                  <a:pt x="6858533" y="1323379"/>
                </a:cubicBezTo>
                <a:cubicBezTo>
                  <a:pt x="6827197" y="1354335"/>
                  <a:pt x="6786687" y="1376500"/>
                  <a:pt x="6744269" y="1407072"/>
                </a:cubicBezTo>
                <a:cubicBezTo>
                  <a:pt x="6808090" y="1464778"/>
                  <a:pt x="6879934" y="1490000"/>
                  <a:pt x="6956365" y="1507197"/>
                </a:cubicBezTo>
                <a:cubicBezTo>
                  <a:pt x="6979295" y="1512547"/>
                  <a:pt x="7001843" y="1523247"/>
                  <a:pt x="7004134" y="1549234"/>
                </a:cubicBezTo>
                <a:cubicBezTo>
                  <a:pt x="7006427" y="1576366"/>
                  <a:pt x="6983115" y="1587066"/>
                  <a:pt x="6963627" y="1599678"/>
                </a:cubicBezTo>
                <a:cubicBezTo>
                  <a:pt x="6936493" y="1617256"/>
                  <a:pt x="6910125" y="1632543"/>
                  <a:pt x="6875731" y="1634837"/>
                </a:cubicBezTo>
                <a:cubicBezTo>
                  <a:pt x="6819171" y="1638275"/>
                  <a:pt x="6792040" y="1687191"/>
                  <a:pt x="6759175" y="1723878"/>
                </a:cubicBezTo>
                <a:cubicBezTo>
                  <a:pt x="6740831" y="1744515"/>
                  <a:pt x="6731659" y="1786169"/>
                  <a:pt x="6763759" y="1793431"/>
                </a:cubicBezTo>
                <a:cubicBezTo>
                  <a:pt x="6840955" y="1811009"/>
                  <a:pt x="6834840" y="1861837"/>
                  <a:pt x="6832931" y="1919543"/>
                </a:cubicBezTo>
                <a:cubicBezTo>
                  <a:pt x="6830255" y="1991005"/>
                  <a:pt x="6784777" y="2023871"/>
                  <a:pt x="6728984" y="2051386"/>
                </a:cubicBezTo>
                <a:cubicBezTo>
                  <a:pt x="6709875" y="2060939"/>
                  <a:pt x="6682743" y="2060556"/>
                  <a:pt x="6675481" y="2090365"/>
                </a:cubicBezTo>
                <a:cubicBezTo>
                  <a:pt x="6706819" y="2118645"/>
                  <a:pt x="6745034" y="2095715"/>
                  <a:pt x="6778665" y="2103740"/>
                </a:cubicBezTo>
                <a:cubicBezTo>
                  <a:pt x="6806561" y="2110237"/>
                  <a:pt x="6852802" y="2106799"/>
                  <a:pt x="6814587" y="2158771"/>
                </a:cubicBezTo>
                <a:cubicBezTo>
                  <a:pt x="6803503" y="2173674"/>
                  <a:pt x="6816497" y="2185139"/>
                  <a:pt x="6830637" y="2186286"/>
                </a:cubicBezTo>
                <a:cubicBezTo>
                  <a:pt x="6943755" y="2198133"/>
                  <a:pt x="6891781" y="2303226"/>
                  <a:pt x="6928087" y="2358639"/>
                </a:cubicBezTo>
                <a:cubicBezTo>
                  <a:pt x="6938021" y="2373923"/>
                  <a:pt x="6927321" y="2400292"/>
                  <a:pt x="6911653" y="2406789"/>
                </a:cubicBezTo>
                <a:cubicBezTo>
                  <a:pt x="6811528" y="2449592"/>
                  <a:pt x="6797771" y="2551626"/>
                  <a:pt x="6749237" y="2639522"/>
                </a:cubicBezTo>
                <a:cubicBezTo>
                  <a:pt x="6801975" y="2674298"/>
                  <a:pt x="6865031" y="2681941"/>
                  <a:pt x="6921971" y="2704488"/>
                </a:cubicBezTo>
                <a:cubicBezTo>
                  <a:pt x="6981205" y="2728182"/>
                  <a:pt x="6981205" y="2745760"/>
                  <a:pt x="6932290" y="2814548"/>
                </a:cubicBezTo>
                <a:cubicBezTo>
                  <a:pt x="7059546" y="2829453"/>
                  <a:pt x="7059546" y="2829453"/>
                  <a:pt x="7020186" y="2937603"/>
                </a:cubicBezTo>
                <a:cubicBezTo>
                  <a:pt x="7126808" y="2947538"/>
                  <a:pt x="7197123" y="2998747"/>
                  <a:pt x="7213555" y="3110719"/>
                </a:cubicBezTo>
                <a:cubicBezTo>
                  <a:pt x="7221580" y="3164984"/>
                  <a:pt x="7269733" y="3190588"/>
                  <a:pt x="7323233" y="3226893"/>
                </a:cubicBezTo>
                <a:cubicBezTo>
                  <a:pt x="7256739" y="3262053"/>
                  <a:pt x="7211645" y="3335425"/>
                  <a:pt x="7134067" y="3257847"/>
                </a:cubicBezTo>
                <a:cubicBezTo>
                  <a:pt x="7105789" y="3229569"/>
                  <a:pt x="7108462" y="3265491"/>
                  <a:pt x="7104643" y="3275809"/>
                </a:cubicBezTo>
                <a:cubicBezTo>
                  <a:pt x="7095471" y="3301031"/>
                  <a:pt x="7114577" y="3317846"/>
                  <a:pt x="7127189" y="3336953"/>
                </a:cubicBezTo>
                <a:cubicBezTo>
                  <a:pt x="7139417" y="3356062"/>
                  <a:pt x="7153939" y="3376315"/>
                  <a:pt x="7157379" y="3397718"/>
                </a:cubicBezTo>
                <a:cubicBezTo>
                  <a:pt x="7159671" y="3412621"/>
                  <a:pt x="7148589" y="3434403"/>
                  <a:pt x="7136361" y="3445487"/>
                </a:cubicBezTo>
                <a:cubicBezTo>
                  <a:pt x="7072159" y="3503956"/>
                  <a:pt x="7110374" y="3635418"/>
                  <a:pt x="6988849" y="3652233"/>
                </a:cubicBezTo>
                <a:cubicBezTo>
                  <a:pt x="6934199" y="3659874"/>
                  <a:pt x="6907831" y="3708027"/>
                  <a:pt x="6867705" y="3734395"/>
                </a:cubicBezTo>
                <a:cubicBezTo>
                  <a:pt x="6728219" y="3826495"/>
                  <a:pt x="6634972" y="3944964"/>
                  <a:pt x="6591791" y="4107760"/>
                </a:cubicBezTo>
                <a:cubicBezTo>
                  <a:pt x="6579943" y="4152854"/>
                  <a:pt x="6534466" y="4189160"/>
                  <a:pt x="6505041" y="4228904"/>
                </a:cubicBezTo>
                <a:cubicBezTo>
                  <a:pt x="6519181" y="4257948"/>
                  <a:pt x="6596375" y="4195273"/>
                  <a:pt x="6569243" y="4271704"/>
                </a:cubicBezTo>
                <a:cubicBezTo>
                  <a:pt x="6548606" y="4329029"/>
                  <a:pt x="6495869" y="4364569"/>
                  <a:pt x="6446188" y="4398582"/>
                </a:cubicBezTo>
                <a:cubicBezTo>
                  <a:pt x="6389629" y="4437179"/>
                  <a:pt x="6326957" y="4468132"/>
                  <a:pt x="6301351" y="4539595"/>
                </a:cubicBezTo>
                <a:cubicBezTo>
                  <a:pt x="6296001" y="4554882"/>
                  <a:pt x="6278804" y="4570932"/>
                  <a:pt x="6263519" y="4577047"/>
                </a:cubicBezTo>
                <a:cubicBezTo>
                  <a:pt x="5466343" y="5834719"/>
                  <a:pt x="3503978" y="5843126"/>
                  <a:pt x="3277744" y="5834336"/>
                </a:cubicBezTo>
                <a:cubicBezTo>
                  <a:pt x="3003739" y="5823254"/>
                  <a:pt x="2744636" y="5745676"/>
                  <a:pt x="2490505" y="5648992"/>
                </a:cubicBezTo>
                <a:cubicBezTo>
                  <a:pt x="2383118" y="5608101"/>
                  <a:pt x="2283377" y="5550014"/>
                  <a:pt x="2179046" y="5504920"/>
                </a:cubicBezTo>
                <a:cubicBezTo>
                  <a:pt x="2034975" y="5442627"/>
                  <a:pt x="1923768" y="5323777"/>
                  <a:pt x="1780078" y="5273715"/>
                </a:cubicBezTo>
                <a:cubicBezTo>
                  <a:pt x="1632184" y="5222124"/>
                  <a:pt x="1505691" y="5127731"/>
                  <a:pt x="1353592" y="5087606"/>
                </a:cubicBezTo>
                <a:cubicBezTo>
                  <a:pt x="1273341" y="5066205"/>
                  <a:pt x="1195763" y="5027608"/>
                  <a:pt x="1208373" y="4917165"/>
                </a:cubicBezTo>
                <a:cubicBezTo>
                  <a:pt x="1211813" y="4885828"/>
                  <a:pt x="1190795" y="4860224"/>
                  <a:pt x="1157548" y="4869396"/>
                </a:cubicBezTo>
                <a:cubicBezTo>
                  <a:pt x="1094110" y="4886593"/>
                  <a:pt x="1065448" y="4841115"/>
                  <a:pt x="1030289" y="4807103"/>
                </a:cubicBezTo>
                <a:cubicBezTo>
                  <a:pt x="967617" y="4746725"/>
                  <a:pt x="908001" y="4682522"/>
                  <a:pt x="808258" y="4672585"/>
                </a:cubicBezTo>
                <a:cubicBezTo>
                  <a:pt x="827365" y="4625197"/>
                  <a:pt x="859849" y="4632078"/>
                  <a:pt x="889658" y="4642013"/>
                </a:cubicBezTo>
                <a:cubicBezTo>
                  <a:pt x="967998" y="4668000"/>
                  <a:pt x="1045576" y="4697425"/>
                  <a:pt x="1123917" y="4723412"/>
                </a:cubicBezTo>
                <a:cubicBezTo>
                  <a:pt x="1175126" y="4740228"/>
                  <a:pt x="1225954" y="4763921"/>
                  <a:pt x="1294360" y="4745194"/>
                </a:cubicBezTo>
                <a:cubicBezTo>
                  <a:pt x="1235507" y="4649656"/>
                  <a:pt x="1135383" y="4632459"/>
                  <a:pt x="1054367" y="4603034"/>
                </a:cubicBezTo>
                <a:cubicBezTo>
                  <a:pt x="953095" y="4565966"/>
                  <a:pt x="893480" y="4496029"/>
                  <a:pt x="822015" y="4418070"/>
                </a:cubicBezTo>
                <a:cubicBezTo>
                  <a:pt x="896536" y="4399344"/>
                  <a:pt x="942777" y="4456669"/>
                  <a:pt x="1001246" y="4453610"/>
                </a:cubicBezTo>
                <a:cubicBezTo>
                  <a:pt x="1004304" y="4443675"/>
                  <a:pt x="1009654" y="4429153"/>
                  <a:pt x="1008889" y="4428770"/>
                </a:cubicBezTo>
                <a:cubicBezTo>
                  <a:pt x="913351" y="4385969"/>
                  <a:pt x="868639" y="4305717"/>
                  <a:pt x="853733" y="4208648"/>
                </a:cubicBezTo>
                <a:cubicBezTo>
                  <a:pt x="846092" y="4158588"/>
                  <a:pt x="811315" y="4142920"/>
                  <a:pt x="776921" y="4119989"/>
                </a:cubicBezTo>
                <a:cubicBezTo>
                  <a:pt x="656924" y="4038591"/>
                  <a:pt x="530049" y="3964835"/>
                  <a:pt x="431453" y="3852864"/>
                </a:cubicBezTo>
                <a:cubicBezTo>
                  <a:pt x="545336" y="3867767"/>
                  <a:pt x="636671" y="3940758"/>
                  <a:pt x="759342" y="3972095"/>
                </a:cubicBezTo>
                <a:cubicBezTo>
                  <a:pt x="661893" y="3849042"/>
                  <a:pt x="535781" y="3786751"/>
                  <a:pt x="420753" y="3712230"/>
                </a:cubicBezTo>
                <a:cubicBezTo>
                  <a:pt x="368397" y="3678218"/>
                  <a:pt x="319865" y="3634652"/>
                  <a:pt x="256425" y="3616309"/>
                </a:cubicBezTo>
                <a:cubicBezTo>
                  <a:pt x="233878" y="3609812"/>
                  <a:pt x="196810" y="3596055"/>
                  <a:pt x="214772" y="3559749"/>
                </a:cubicBezTo>
                <a:cubicBezTo>
                  <a:pt x="230057" y="3529561"/>
                  <a:pt x="260247" y="3538731"/>
                  <a:pt x="287762" y="3547521"/>
                </a:cubicBezTo>
                <a:cubicBezTo>
                  <a:pt x="353875" y="3569305"/>
                  <a:pt x="422281" y="3569687"/>
                  <a:pt x="511706" y="3569305"/>
                </a:cubicBezTo>
                <a:cubicBezTo>
                  <a:pt x="436803" y="3469562"/>
                  <a:pt x="299609" y="3499371"/>
                  <a:pt x="235409" y="3394659"/>
                </a:cubicBezTo>
                <a:cubicBezTo>
                  <a:pt x="315659" y="3376315"/>
                  <a:pt x="377569" y="3414149"/>
                  <a:pt x="442537" y="3421409"/>
                </a:cubicBezTo>
                <a:cubicBezTo>
                  <a:pt x="501387" y="3427906"/>
                  <a:pt x="515909" y="3410328"/>
                  <a:pt x="502152" y="3352622"/>
                </a:cubicBezTo>
                <a:cubicBezTo>
                  <a:pt x="480752" y="3262815"/>
                  <a:pt x="512852" y="3216956"/>
                  <a:pt x="598455" y="3241415"/>
                </a:cubicBezTo>
                <a:cubicBezTo>
                  <a:pt x="677943" y="3264344"/>
                  <a:pt x="686349" y="3230715"/>
                  <a:pt x="664949" y="3179506"/>
                </a:cubicBezTo>
                <a:cubicBezTo>
                  <a:pt x="634377" y="3104987"/>
                  <a:pt x="669153" y="3047281"/>
                  <a:pt x="692846" y="2984607"/>
                </a:cubicBezTo>
                <a:cubicBezTo>
                  <a:pt x="729152" y="2889069"/>
                  <a:pt x="713865" y="2842445"/>
                  <a:pt x="635524" y="2771366"/>
                </a:cubicBezTo>
                <a:cubicBezTo>
                  <a:pt x="591577" y="2731620"/>
                  <a:pt x="544190" y="2697991"/>
                  <a:pt x="480368" y="2663598"/>
                </a:cubicBezTo>
                <a:cubicBezTo>
                  <a:pt x="627499" y="2644872"/>
                  <a:pt x="473109" y="2581817"/>
                  <a:pt x="525081" y="2542454"/>
                </a:cubicBezTo>
                <a:cubicBezTo>
                  <a:pt x="629027" y="2526404"/>
                  <a:pt x="713865" y="2651751"/>
                  <a:pt x="855264" y="2615829"/>
                </a:cubicBezTo>
                <a:cubicBezTo>
                  <a:pt x="680618" y="2507295"/>
                  <a:pt x="487630" y="2471755"/>
                  <a:pt x="361137" y="2327301"/>
                </a:cubicBezTo>
                <a:cubicBezTo>
                  <a:pt x="390181" y="2294436"/>
                  <a:pt x="419224" y="2325008"/>
                  <a:pt x="444065" y="2312780"/>
                </a:cubicBezTo>
                <a:cubicBezTo>
                  <a:pt x="443300" y="2305136"/>
                  <a:pt x="445212" y="2293671"/>
                  <a:pt x="440625" y="2290233"/>
                </a:cubicBezTo>
                <a:cubicBezTo>
                  <a:pt x="346234" y="2211508"/>
                  <a:pt x="344703" y="2209598"/>
                  <a:pt x="445975" y="2151509"/>
                </a:cubicBezTo>
                <a:cubicBezTo>
                  <a:pt x="481515" y="2131255"/>
                  <a:pt x="478459" y="2113293"/>
                  <a:pt x="459734" y="2087690"/>
                </a:cubicBezTo>
                <a:cubicBezTo>
                  <a:pt x="446356" y="2069728"/>
                  <a:pt x="430306" y="2053677"/>
                  <a:pt x="437950" y="2014315"/>
                </a:cubicBezTo>
                <a:cubicBezTo>
                  <a:pt x="493362" y="2064761"/>
                  <a:pt x="761252" y="2048327"/>
                  <a:pt x="808640" y="2042977"/>
                </a:cubicBezTo>
                <a:cubicBezTo>
                  <a:pt x="861758" y="2037246"/>
                  <a:pt x="914114" y="2012787"/>
                  <a:pt x="969908" y="2026162"/>
                </a:cubicBezTo>
                <a:cubicBezTo>
                  <a:pt x="1014621" y="2036864"/>
                  <a:pt x="1221748" y="2140427"/>
                  <a:pt x="1251176" y="2021577"/>
                </a:cubicBezTo>
                <a:cubicBezTo>
                  <a:pt x="1252704" y="2015846"/>
                  <a:pt x="1336395" y="2029221"/>
                  <a:pt x="1381491" y="2035718"/>
                </a:cubicBezTo>
                <a:cubicBezTo>
                  <a:pt x="1421235" y="2041068"/>
                  <a:pt x="1465947" y="2064761"/>
                  <a:pt x="1492697" y="2017374"/>
                </a:cubicBezTo>
                <a:cubicBezTo>
                  <a:pt x="1508366" y="1989477"/>
                  <a:pt x="1443782" y="1935593"/>
                  <a:pt x="1386076" y="1931006"/>
                </a:cubicBezTo>
                <a:cubicBezTo>
                  <a:pt x="1336013" y="1926802"/>
                  <a:pt x="1283658" y="1920687"/>
                  <a:pt x="1235889" y="1932153"/>
                </a:cubicBezTo>
                <a:cubicBezTo>
                  <a:pt x="1177038" y="1945911"/>
                  <a:pt x="1145320" y="1923746"/>
                  <a:pt x="1128886" y="1875977"/>
                </a:cubicBezTo>
                <a:cubicBezTo>
                  <a:pt x="1110542" y="1823240"/>
                  <a:pt x="1075383" y="1798781"/>
                  <a:pt x="1026851" y="1774322"/>
                </a:cubicBezTo>
                <a:cubicBezTo>
                  <a:pt x="909146" y="1715090"/>
                  <a:pt x="796030" y="1646684"/>
                  <a:pt x="666861" y="1612290"/>
                </a:cubicBezTo>
                <a:cubicBezTo>
                  <a:pt x="641255" y="1605409"/>
                  <a:pt x="612977" y="1596238"/>
                  <a:pt x="601130" y="1550762"/>
                </a:cubicBezTo>
                <a:cubicBezTo>
                  <a:pt x="950802" y="1618785"/>
                  <a:pt x="1269520" y="1796106"/>
                  <a:pt x="1630272" y="1785787"/>
                </a:cubicBezTo>
                <a:cubicBezTo>
                  <a:pt x="1531678" y="1729610"/>
                  <a:pt x="1417413" y="1726553"/>
                  <a:pt x="1312320" y="1687191"/>
                </a:cubicBezTo>
                <a:cubicBezTo>
                  <a:pt x="1386841" y="1657765"/>
                  <a:pt x="1456775" y="1688337"/>
                  <a:pt x="1527473" y="1705153"/>
                </a:cubicBezTo>
                <a:cubicBezTo>
                  <a:pt x="1586707" y="1718909"/>
                  <a:pt x="1640210" y="1721203"/>
                  <a:pt x="1646706" y="1639040"/>
                </a:cubicBezTo>
                <a:cubicBezTo>
                  <a:pt x="1644413" y="1633690"/>
                  <a:pt x="1644794" y="1626812"/>
                  <a:pt x="1645178" y="1620315"/>
                </a:cubicBezTo>
                <a:cubicBezTo>
                  <a:pt x="1625304" y="1586303"/>
                  <a:pt x="1594350" y="1568725"/>
                  <a:pt x="1557663" y="1558787"/>
                </a:cubicBezTo>
                <a:cubicBezTo>
                  <a:pt x="1535498" y="1552672"/>
                  <a:pt x="1506073" y="1543500"/>
                  <a:pt x="1506454" y="1519044"/>
                </a:cubicBezTo>
                <a:cubicBezTo>
                  <a:pt x="1507601" y="1428472"/>
                  <a:pt x="1436904" y="1402104"/>
                  <a:pt x="1366204" y="1375735"/>
                </a:cubicBezTo>
                <a:cubicBezTo>
                  <a:pt x="1405566" y="1330641"/>
                  <a:pt x="1436520" y="1363888"/>
                  <a:pt x="1466329" y="1360450"/>
                </a:cubicBezTo>
                <a:cubicBezTo>
                  <a:pt x="1485819" y="1358157"/>
                  <a:pt x="1503397" y="1353953"/>
                  <a:pt x="1503397" y="1330641"/>
                </a:cubicBezTo>
                <a:cubicBezTo>
                  <a:pt x="1503779" y="1311151"/>
                  <a:pt x="1494607" y="1288985"/>
                  <a:pt x="1475501" y="1288604"/>
                </a:cubicBezTo>
                <a:cubicBezTo>
                  <a:pt x="1355885" y="1285163"/>
                  <a:pt x="1289773" y="1159817"/>
                  <a:pt x="1165573" y="1159435"/>
                </a:cubicBezTo>
                <a:cubicBezTo>
                  <a:pt x="1091435" y="1159435"/>
                  <a:pt x="1204170" y="1088738"/>
                  <a:pt x="1141498" y="1059311"/>
                </a:cubicBezTo>
                <a:cubicBezTo>
                  <a:pt x="1127739" y="1052814"/>
                  <a:pt x="1177420" y="1042879"/>
                  <a:pt x="1199585" y="1044407"/>
                </a:cubicBezTo>
                <a:cubicBezTo>
                  <a:pt x="1221367" y="1045935"/>
                  <a:pt x="1240857" y="1064661"/>
                  <a:pt x="1267226" y="1051286"/>
                </a:cubicBezTo>
                <a:cubicBezTo>
                  <a:pt x="1281748" y="1003517"/>
                  <a:pt x="1244298" y="985938"/>
                  <a:pt x="1213342" y="972561"/>
                </a:cubicBezTo>
                <a:cubicBezTo>
                  <a:pt x="1141879" y="941607"/>
                  <a:pt x="1072327" y="904157"/>
                  <a:pt x="993986" y="893073"/>
                </a:cubicBezTo>
                <a:cubicBezTo>
                  <a:pt x="966089" y="889252"/>
                  <a:pt x="1034111" y="838042"/>
                  <a:pt x="1047486" y="820083"/>
                </a:cubicBezTo>
                <a:cubicBezTo>
                  <a:pt x="732209" y="631299"/>
                  <a:pt x="353112" y="640852"/>
                  <a:pt x="0" y="488371"/>
                </a:cubicBezTo>
                <a:cubicBezTo>
                  <a:pt x="77960" y="458564"/>
                  <a:pt x="135284" y="480346"/>
                  <a:pt x="188403" y="484933"/>
                </a:cubicBezTo>
                <a:cubicBezTo>
                  <a:pt x="321009" y="496396"/>
                  <a:pt x="452090" y="520090"/>
                  <a:pt x="584315" y="534230"/>
                </a:cubicBezTo>
                <a:cubicBezTo>
                  <a:pt x="649281" y="541108"/>
                  <a:pt x="709662" y="567096"/>
                  <a:pt x="782271" y="525824"/>
                </a:cubicBezTo>
                <a:cubicBezTo>
                  <a:pt x="830805" y="498308"/>
                  <a:pt x="908383" y="528115"/>
                  <a:pt x="967998" y="552574"/>
                </a:cubicBezTo>
                <a:cubicBezTo>
                  <a:pt x="1017296" y="572827"/>
                  <a:pt x="1064301" y="578177"/>
                  <a:pt x="1129651" y="552574"/>
                </a:cubicBezTo>
                <a:cubicBezTo>
                  <a:pt x="1070417" y="536905"/>
                  <a:pt x="1024939" y="523149"/>
                  <a:pt x="978317" y="513593"/>
                </a:cubicBezTo>
                <a:cubicBezTo>
                  <a:pt x="941248" y="505952"/>
                  <a:pt x="1029526" y="474996"/>
                  <a:pt x="1074620" y="478818"/>
                </a:cubicBezTo>
                <a:cubicBezTo>
                  <a:pt x="1137676" y="484168"/>
                  <a:pt x="1102136" y="464296"/>
                  <a:pt x="1091435" y="436781"/>
                </a:cubicBezTo>
                <a:cubicBezTo>
                  <a:pt x="1079970" y="407355"/>
                  <a:pt x="1113982" y="398184"/>
                  <a:pt x="1135383" y="404296"/>
                </a:cubicBezTo>
                <a:cubicBezTo>
                  <a:pt x="1217545" y="428374"/>
                  <a:pt x="1299326" y="385955"/>
                  <a:pt x="1384166" y="420349"/>
                </a:cubicBezTo>
                <a:cubicBezTo>
                  <a:pt x="1362764" y="335509"/>
                  <a:pt x="1316523" y="298440"/>
                  <a:pt x="1219839" y="286593"/>
                </a:cubicBezTo>
                <a:cubicBezTo>
                  <a:pt x="1183533" y="282009"/>
                  <a:pt x="1145701" y="288887"/>
                  <a:pt x="1114364" y="264428"/>
                </a:cubicBezTo>
                <a:cubicBezTo>
                  <a:pt x="1096402" y="250290"/>
                  <a:pt x="1076148" y="233474"/>
                  <a:pt x="1090289" y="207487"/>
                </a:cubicBezTo>
                <a:cubicBezTo>
                  <a:pt x="1100223" y="189144"/>
                  <a:pt x="1121626" y="189144"/>
                  <a:pt x="1139204" y="195259"/>
                </a:cubicBezTo>
                <a:cubicBezTo>
                  <a:pt x="1217929" y="222393"/>
                  <a:pt x="1300091" y="232328"/>
                  <a:pt x="1382254" y="242265"/>
                </a:cubicBezTo>
                <a:cubicBezTo>
                  <a:pt x="1394866" y="243793"/>
                  <a:pt x="1409004" y="248762"/>
                  <a:pt x="1423145" y="223537"/>
                </a:cubicBezTo>
                <a:cubicBezTo>
                  <a:pt x="1269520" y="182647"/>
                  <a:pt x="1123536" y="124559"/>
                  <a:pt x="965705" y="102013"/>
                </a:cubicBezTo>
                <a:cubicBezTo>
                  <a:pt x="967998" y="91312"/>
                  <a:pt x="970292" y="80612"/>
                  <a:pt x="972586" y="69912"/>
                </a:cubicBezTo>
                <a:cubicBezTo>
                  <a:pt x="1096020" y="85197"/>
                  <a:pt x="1219457" y="100484"/>
                  <a:pt x="1375376" y="119593"/>
                </a:cubicBezTo>
                <a:cubicBezTo>
                  <a:pt x="1279454" y="58828"/>
                  <a:pt x="1188885" y="79084"/>
                  <a:pt x="1117804" y="25200"/>
                </a:cubicBezTo>
                <a:cubicBezTo>
                  <a:pt x="1131179" y="4755"/>
                  <a:pt x="1147325" y="-405"/>
                  <a:pt x="1164045" y="25"/>
                </a:cubicBezTo>
                <a:close/>
              </a:path>
            </a:pathLst>
          </a:custGeom>
          <a:solidFill>
            <a:schemeClr val="bg2">
              <a:alpha val="5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B17DB6C1-0D7A-247C-D842-86482FCE2ED8}"/>
              </a:ext>
            </a:extLst>
          </p:cNvPr>
          <p:cNvSpPr>
            <a:spLocks noGrp="1"/>
          </p:cNvSpPr>
          <p:nvPr>
            <p:ph type="title"/>
          </p:nvPr>
        </p:nvSpPr>
        <p:spPr>
          <a:xfrm>
            <a:off x="3325473" y="1998925"/>
            <a:ext cx="5541054" cy="2149412"/>
          </a:xfrm>
        </p:spPr>
        <p:txBody>
          <a:bodyPr vert="horz" lIns="91440" tIns="45720" rIns="91440" bIns="45720" rtlCol="0" anchor="b">
            <a:normAutofit/>
          </a:bodyPr>
          <a:lstStyle/>
          <a:p>
            <a:pPr algn="ctr"/>
            <a:r>
              <a:rPr lang="en-US" sz="5200">
                <a:ea typeface="+mj-lt"/>
                <a:cs typeface="+mj-lt"/>
              </a:rPr>
              <a:t>2</a:t>
            </a:r>
            <a:r>
              <a:rPr lang="en-US" sz="5200" kern="1200">
                <a:ea typeface="+mj-lt"/>
                <a:cs typeface="+mj-lt"/>
              </a:rPr>
              <a:t>. </a:t>
            </a:r>
            <a:r>
              <a:rPr lang="en-US" sz="5200">
                <a:ea typeface="+mj-lt"/>
                <a:cs typeface="+mj-lt"/>
              </a:rPr>
              <a:t>Methods of </a:t>
            </a:r>
            <a:r>
              <a:rPr lang="en-US" sz="5200" kern="1200">
                <a:ea typeface="+mj-lt"/>
                <a:cs typeface="+mj-lt"/>
              </a:rPr>
              <a:t>Data</a:t>
            </a:r>
            <a:r>
              <a:rPr lang="en-US" sz="5200">
                <a:ea typeface="+mj-lt"/>
                <a:cs typeface="+mj-lt"/>
              </a:rPr>
              <a:t> Collection</a:t>
            </a:r>
            <a:endParaRPr lang="en-US">
              <a:ea typeface="+mj-lt"/>
              <a:cs typeface="+mj-lt"/>
            </a:endParaRPr>
          </a:p>
        </p:txBody>
      </p:sp>
    </p:spTree>
    <p:extLst>
      <p:ext uri="{BB962C8B-B14F-4D97-AF65-F5344CB8AC3E}">
        <p14:creationId xmlns:p14="http://schemas.microsoft.com/office/powerpoint/2010/main" val="3288205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8A819-8235-FF0C-29BF-6FD8A9651E79}"/>
              </a:ext>
            </a:extLst>
          </p:cNvPr>
          <p:cNvSpPr>
            <a:spLocks noGrp="1"/>
          </p:cNvSpPr>
          <p:nvPr>
            <p:ph type="title"/>
          </p:nvPr>
        </p:nvSpPr>
        <p:spPr/>
        <p:txBody>
          <a:bodyPr>
            <a:normAutofit/>
          </a:bodyPr>
          <a:lstStyle/>
          <a:p>
            <a:r>
              <a:rPr lang="en-US" dirty="0">
                <a:latin typeface="Roboto"/>
                <a:ea typeface="Roboto"/>
                <a:cs typeface="Calibri"/>
              </a:rPr>
              <a:t>What is Data Collection? </a:t>
            </a:r>
            <a:endParaRPr lang="en-US" dirty="0">
              <a:latin typeface="Roboto"/>
              <a:ea typeface="Roboto"/>
            </a:endParaRPr>
          </a:p>
        </p:txBody>
      </p:sp>
      <p:pic>
        <p:nvPicPr>
          <p:cNvPr id="6" name="Picture 5" descr="Magnifying glass showing decling performance">
            <a:extLst>
              <a:ext uri="{FF2B5EF4-FFF2-40B4-BE49-F238E27FC236}">
                <a16:creationId xmlns:a16="http://schemas.microsoft.com/office/drawing/2014/main" id="{E808B436-53EF-3EAC-E09F-9367BD50CEAE}"/>
              </a:ext>
            </a:extLst>
          </p:cNvPr>
          <p:cNvPicPr>
            <a:picLocks noChangeAspect="1"/>
          </p:cNvPicPr>
          <p:nvPr/>
        </p:nvPicPr>
        <p:blipFill rotWithShape="1">
          <a:blip r:embed="rId2"/>
          <a:srcRect r="16230" b="-3"/>
          <a:stretch/>
        </p:blipFill>
        <p:spPr>
          <a:xfrm>
            <a:off x="1129323" y="2013626"/>
            <a:ext cx="4488714" cy="3576825"/>
          </a:xfrm>
          <a:custGeom>
            <a:avLst/>
            <a:gdLst/>
            <a:ahLst/>
            <a:cxnLst/>
            <a:rect l="l" t="t" r="r" b="b"/>
            <a:pathLst>
              <a:path w="4488714" h="3576825">
                <a:moveTo>
                  <a:pt x="713492" y="15"/>
                </a:moveTo>
                <a:cubicBezTo>
                  <a:pt x="723739" y="278"/>
                  <a:pt x="734339" y="3967"/>
                  <a:pt x="743942" y="5139"/>
                </a:cubicBezTo>
                <a:cubicBezTo>
                  <a:pt x="955929" y="31374"/>
                  <a:pt x="1167914" y="59717"/>
                  <a:pt x="1380134" y="84780"/>
                </a:cubicBezTo>
                <a:cubicBezTo>
                  <a:pt x="1578535" y="108204"/>
                  <a:pt x="1778340" y="113591"/>
                  <a:pt x="1977677" y="125771"/>
                </a:cubicBezTo>
                <a:cubicBezTo>
                  <a:pt x="2218942" y="140529"/>
                  <a:pt x="2459740" y="161377"/>
                  <a:pt x="2699600" y="194169"/>
                </a:cubicBezTo>
                <a:cubicBezTo>
                  <a:pt x="2866144" y="217126"/>
                  <a:pt x="3034328" y="233053"/>
                  <a:pt x="3203214" y="214783"/>
                </a:cubicBezTo>
                <a:cubicBezTo>
                  <a:pt x="3211646" y="213845"/>
                  <a:pt x="3221250" y="210801"/>
                  <a:pt x="3228277" y="213845"/>
                </a:cubicBezTo>
                <a:cubicBezTo>
                  <a:pt x="3310262" y="248045"/>
                  <a:pt x="3399740" y="223449"/>
                  <a:pt x="3484768" y="244999"/>
                </a:cubicBezTo>
                <a:cubicBezTo>
                  <a:pt x="3462984" y="328154"/>
                  <a:pt x="3369523" y="321361"/>
                  <a:pt x="3316820" y="378984"/>
                </a:cubicBezTo>
                <a:cubicBezTo>
                  <a:pt x="3402785" y="401939"/>
                  <a:pt x="3480084" y="425129"/>
                  <a:pt x="3558554" y="442462"/>
                </a:cubicBezTo>
                <a:cubicBezTo>
                  <a:pt x="3641709" y="460733"/>
                  <a:pt x="3712214" y="510158"/>
                  <a:pt x="3793494" y="532176"/>
                </a:cubicBezTo>
                <a:cubicBezTo>
                  <a:pt x="3810829" y="536861"/>
                  <a:pt x="3831676" y="553257"/>
                  <a:pt x="3837766" y="569186"/>
                </a:cubicBezTo>
                <a:cubicBezTo>
                  <a:pt x="3857442" y="620719"/>
                  <a:pt x="4250260" y="765244"/>
                  <a:pt x="4203881" y="811154"/>
                </a:cubicBezTo>
                <a:cubicBezTo>
                  <a:pt x="4184673" y="830128"/>
                  <a:pt x="4159844" y="843714"/>
                  <a:pt x="4133843" y="862453"/>
                </a:cubicBezTo>
                <a:cubicBezTo>
                  <a:pt x="4172962" y="897823"/>
                  <a:pt x="4216998" y="913283"/>
                  <a:pt x="4263846" y="923823"/>
                </a:cubicBezTo>
                <a:cubicBezTo>
                  <a:pt x="4277901" y="927103"/>
                  <a:pt x="4291721" y="933661"/>
                  <a:pt x="4293126" y="949590"/>
                </a:cubicBezTo>
                <a:cubicBezTo>
                  <a:pt x="4294531" y="966220"/>
                  <a:pt x="4280242" y="972778"/>
                  <a:pt x="4268297" y="980509"/>
                </a:cubicBezTo>
                <a:cubicBezTo>
                  <a:pt x="4251666" y="991283"/>
                  <a:pt x="4235503" y="1000654"/>
                  <a:pt x="4214422" y="1002059"/>
                </a:cubicBezTo>
                <a:cubicBezTo>
                  <a:pt x="4179754" y="1004167"/>
                  <a:pt x="4163124" y="1034149"/>
                  <a:pt x="4142980" y="1056636"/>
                </a:cubicBezTo>
                <a:cubicBezTo>
                  <a:pt x="4131736" y="1069286"/>
                  <a:pt x="4126114" y="1094817"/>
                  <a:pt x="4145790" y="1099268"/>
                </a:cubicBezTo>
                <a:cubicBezTo>
                  <a:pt x="4193106" y="1110043"/>
                  <a:pt x="4189358" y="1141197"/>
                  <a:pt x="4188188" y="1176567"/>
                </a:cubicBezTo>
                <a:cubicBezTo>
                  <a:pt x="4186548" y="1220370"/>
                  <a:pt x="4158673" y="1240514"/>
                  <a:pt x="4124474" y="1257380"/>
                </a:cubicBezTo>
                <a:cubicBezTo>
                  <a:pt x="4112762" y="1263235"/>
                  <a:pt x="4096132" y="1263000"/>
                  <a:pt x="4091680" y="1281271"/>
                </a:cubicBezTo>
                <a:cubicBezTo>
                  <a:pt x="4110888" y="1298606"/>
                  <a:pt x="4134312" y="1284551"/>
                  <a:pt x="4154926" y="1289469"/>
                </a:cubicBezTo>
                <a:cubicBezTo>
                  <a:pt x="4172025" y="1293452"/>
                  <a:pt x="4200368" y="1291344"/>
                  <a:pt x="4176944" y="1323200"/>
                </a:cubicBezTo>
                <a:cubicBezTo>
                  <a:pt x="4170150" y="1332335"/>
                  <a:pt x="4178114" y="1339363"/>
                  <a:pt x="4186782" y="1340066"/>
                </a:cubicBezTo>
                <a:cubicBezTo>
                  <a:pt x="4256117" y="1347327"/>
                  <a:pt x="4224260" y="1411743"/>
                  <a:pt x="4246513" y="1445708"/>
                </a:cubicBezTo>
                <a:cubicBezTo>
                  <a:pt x="4252602" y="1455076"/>
                  <a:pt x="4246044" y="1471239"/>
                  <a:pt x="4236440" y="1475221"/>
                </a:cubicBezTo>
                <a:cubicBezTo>
                  <a:pt x="4175069" y="1501456"/>
                  <a:pt x="4166637" y="1563998"/>
                  <a:pt x="4136888" y="1617873"/>
                </a:cubicBezTo>
                <a:cubicBezTo>
                  <a:pt x="4169214" y="1639188"/>
                  <a:pt x="4207863" y="1643873"/>
                  <a:pt x="4242764" y="1657693"/>
                </a:cubicBezTo>
                <a:cubicBezTo>
                  <a:pt x="4279072" y="1672216"/>
                  <a:pt x="4279072" y="1682991"/>
                  <a:pt x="4249089" y="1725153"/>
                </a:cubicBezTo>
                <a:cubicBezTo>
                  <a:pt x="4327090" y="1734290"/>
                  <a:pt x="4327090" y="1734290"/>
                  <a:pt x="4302964" y="1800579"/>
                </a:cubicBezTo>
                <a:cubicBezTo>
                  <a:pt x="4368318" y="1806669"/>
                  <a:pt x="4411417" y="1838057"/>
                  <a:pt x="4421488" y="1906689"/>
                </a:cubicBezTo>
                <a:cubicBezTo>
                  <a:pt x="4426408" y="1939951"/>
                  <a:pt x="4455922" y="1955644"/>
                  <a:pt x="4488714" y="1977897"/>
                </a:cubicBezTo>
                <a:cubicBezTo>
                  <a:pt x="4447958" y="1999448"/>
                  <a:pt x="4420318" y="2044421"/>
                  <a:pt x="4372767" y="1996870"/>
                </a:cubicBezTo>
                <a:cubicBezTo>
                  <a:pt x="4355434" y="1979537"/>
                  <a:pt x="4357072" y="2001555"/>
                  <a:pt x="4354731" y="2007880"/>
                </a:cubicBezTo>
                <a:cubicBezTo>
                  <a:pt x="4349110" y="2023339"/>
                  <a:pt x="4360820" y="2033646"/>
                  <a:pt x="4368551" y="2045357"/>
                </a:cubicBezTo>
                <a:cubicBezTo>
                  <a:pt x="4376046" y="2057070"/>
                  <a:pt x="4384948" y="2069484"/>
                  <a:pt x="4387056" y="2082603"/>
                </a:cubicBezTo>
                <a:cubicBezTo>
                  <a:pt x="4388460" y="2091738"/>
                  <a:pt x="4381668" y="2105088"/>
                  <a:pt x="4374173" y="2111882"/>
                </a:cubicBezTo>
                <a:cubicBezTo>
                  <a:pt x="4334820" y="2147720"/>
                  <a:pt x="4358244" y="2228299"/>
                  <a:pt x="4283756" y="2238606"/>
                </a:cubicBezTo>
                <a:cubicBezTo>
                  <a:pt x="4250260" y="2243289"/>
                  <a:pt x="4234098" y="2272804"/>
                  <a:pt x="4209503" y="2288966"/>
                </a:cubicBezTo>
                <a:cubicBezTo>
                  <a:pt x="4124006" y="2345418"/>
                  <a:pt x="4066851" y="2418032"/>
                  <a:pt x="4040383" y="2517817"/>
                </a:cubicBezTo>
                <a:cubicBezTo>
                  <a:pt x="4033122" y="2545457"/>
                  <a:pt x="4005246" y="2567711"/>
                  <a:pt x="3987210" y="2592071"/>
                </a:cubicBezTo>
                <a:cubicBezTo>
                  <a:pt x="3995878" y="2609873"/>
                  <a:pt x="4043193" y="2571458"/>
                  <a:pt x="4026563" y="2618305"/>
                </a:cubicBezTo>
                <a:cubicBezTo>
                  <a:pt x="4013914" y="2653442"/>
                  <a:pt x="3981588" y="2675226"/>
                  <a:pt x="3951137" y="2696074"/>
                </a:cubicBezTo>
                <a:cubicBezTo>
                  <a:pt x="3916470" y="2719731"/>
                  <a:pt x="3878055" y="2738704"/>
                  <a:pt x="3862360" y="2782506"/>
                </a:cubicBezTo>
                <a:cubicBezTo>
                  <a:pt x="3859081" y="2791877"/>
                  <a:pt x="3848540" y="2801714"/>
                  <a:pt x="3839172" y="2805463"/>
                </a:cubicBezTo>
                <a:cubicBezTo>
                  <a:pt x="3350549" y="3576343"/>
                  <a:pt x="2147734" y="3581495"/>
                  <a:pt x="2009066" y="3576107"/>
                </a:cubicBezTo>
                <a:cubicBezTo>
                  <a:pt x="1841116" y="3569315"/>
                  <a:pt x="1682302" y="3521764"/>
                  <a:pt x="1526534" y="3462502"/>
                </a:cubicBezTo>
                <a:cubicBezTo>
                  <a:pt x="1460712" y="3437439"/>
                  <a:pt x="1399577" y="3401835"/>
                  <a:pt x="1335628" y="3374195"/>
                </a:cubicBezTo>
                <a:cubicBezTo>
                  <a:pt x="1247321" y="3336013"/>
                  <a:pt x="1179158" y="3263165"/>
                  <a:pt x="1091084" y="3232479"/>
                </a:cubicBezTo>
                <a:cubicBezTo>
                  <a:pt x="1000434" y="3200857"/>
                  <a:pt x="922901" y="3143000"/>
                  <a:pt x="829673" y="3118405"/>
                </a:cubicBezTo>
                <a:cubicBezTo>
                  <a:pt x="780484" y="3105288"/>
                  <a:pt x="732933" y="3081631"/>
                  <a:pt x="740662" y="3013935"/>
                </a:cubicBezTo>
                <a:cubicBezTo>
                  <a:pt x="742771" y="2994727"/>
                  <a:pt x="729888" y="2979034"/>
                  <a:pt x="709509" y="2984656"/>
                </a:cubicBezTo>
                <a:cubicBezTo>
                  <a:pt x="670626" y="2995196"/>
                  <a:pt x="653058" y="2967321"/>
                  <a:pt x="631507" y="2946474"/>
                </a:cubicBezTo>
                <a:cubicBezTo>
                  <a:pt x="593093" y="2909465"/>
                  <a:pt x="556552" y="2870113"/>
                  <a:pt x="495415" y="2864022"/>
                </a:cubicBezTo>
                <a:cubicBezTo>
                  <a:pt x="507126" y="2834976"/>
                  <a:pt x="527037" y="2839193"/>
                  <a:pt x="545308" y="2845283"/>
                </a:cubicBezTo>
                <a:cubicBezTo>
                  <a:pt x="593327" y="2861212"/>
                  <a:pt x="640877" y="2879248"/>
                  <a:pt x="688896" y="2895176"/>
                </a:cubicBezTo>
                <a:cubicBezTo>
                  <a:pt x="720284" y="2905483"/>
                  <a:pt x="751438" y="2920006"/>
                  <a:pt x="793367" y="2908527"/>
                </a:cubicBezTo>
                <a:cubicBezTo>
                  <a:pt x="757294" y="2849968"/>
                  <a:pt x="695923" y="2839427"/>
                  <a:pt x="646265" y="2821391"/>
                </a:cubicBezTo>
                <a:cubicBezTo>
                  <a:pt x="584192" y="2798670"/>
                  <a:pt x="547651" y="2755803"/>
                  <a:pt x="503847" y="2708019"/>
                </a:cubicBezTo>
                <a:cubicBezTo>
                  <a:pt x="549524" y="2696541"/>
                  <a:pt x="577867" y="2731678"/>
                  <a:pt x="613705" y="2729803"/>
                </a:cubicBezTo>
                <a:cubicBezTo>
                  <a:pt x="615580" y="2723714"/>
                  <a:pt x="618859" y="2714813"/>
                  <a:pt x="618390" y="2714577"/>
                </a:cubicBezTo>
                <a:cubicBezTo>
                  <a:pt x="559831" y="2688343"/>
                  <a:pt x="532425" y="2639153"/>
                  <a:pt x="523289" y="2579656"/>
                </a:cubicBezTo>
                <a:cubicBezTo>
                  <a:pt x="518605" y="2548972"/>
                  <a:pt x="497289" y="2539368"/>
                  <a:pt x="476207" y="2525313"/>
                </a:cubicBezTo>
                <a:cubicBezTo>
                  <a:pt x="402656" y="2475421"/>
                  <a:pt x="324889" y="2430213"/>
                  <a:pt x="264455" y="2361581"/>
                </a:cubicBezTo>
                <a:cubicBezTo>
                  <a:pt x="334259" y="2370716"/>
                  <a:pt x="390242" y="2415455"/>
                  <a:pt x="465433" y="2434663"/>
                </a:cubicBezTo>
                <a:cubicBezTo>
                  <a:pt x="405702" y="2359238"/>
                  <a:pt x="328402" y="2321058"/>
                  <a:pt x="257897" y="2275380"/>
                </a:cubicBezTo>
                <a:cubicBezTo>
                  <a:pt x="225806" y="2254533"/>
                  <a:pt x="196059" y="2227830"/>
                  <a:pt x="157174" y="2216586"/>
                </a:cubicBezTo>
                <a:cubicBezTo>
                  <a:pt x="143354" y="2212604"/>
                  <a:pt x="120633" y="2204172"/>
                  <a:pt x="131643" y="2181919"/>
                </a:cubicBezTo>
                <a:cubicBezTo>
                  <a:pt x="141011" y="2163415"/>
                  <a:pt x="159516" y="2169035"/>
                  <a:pt x="176382" y="2174423"/>
                </a:cubicBezTo>
                <a:cubicBezTo>
                  <a:pt x="216905" y="2187776"/>
                  <a:pt x="258834" y="2188009"/>
                  <a:pt x="313646" y="2187776"/>
                </a:cubicBezTo>
                <a:cubicBezTo>
                  <a:pt x="267735" y="2126639"/>
                  <a:pt x="183643" y="2144910"/>
                  <a:pt x="144292" y="2080728"/>
                </a:cubicBezTo>
                <a:cubicBezTo>
                  <a:pt x="193481" y="2069484"/>
                  <a:pt x="231428" y="2092674"/>
                  <a:pt x="271249" y="2097124"/>
                </a:cubicBezTo>
                <a:cubicBezTo>
                  <a:pt x="307321" y="2101106"/>
                  <a:pt x="316222" y="2090332"/>
                  <a:pt x="307790" y="2054961"/>
                </a:cubicBezTo>
                <a:cubicBezTo>
                  <a:pt x="294673" y="1999915"/>
                  <a:pt x="314349" y="1971806"/>
                  <a:pt x="366818" y="1986798"/>
                </a:cubicBezTo>
                <a:cubicBezTo>
                  <a:pt x="415539" y="2000852"/>
                  <a:pt x="420692" y="1980240"/>
                  <a:pt x="407575" y="1948852"/>
                </a:cubicBezTo>
                <a:cubicBezTo>
                  <a:pt x="388836" y="1903176"/>
                  <a:pt x="410151" y="1867805"/>
                  <a:pt x="424674" y="1829390"/>
                </a:cubicBezTo>
                <a:cubicBezTo>
                  <a:pt x="446928" y="1770831"/>
                  <a:pt x="437558" y="1742253"/>
                  <a:pt x="389539" y="1698685"/>
                </a:cubicBezTo>
                <a:cubicBezTo>
                  <a:pt x="362602" y="1674323"/>
                  <a:pt x="333557" y="1653711"/>
                  <a:pt x="294438" y="1632630"/>
                </a:cubicBezTo>
                <a:cubicBezTo>
                  <a:pt x="384620" y="1621152"/>
                  <a:pt x="289988" y="1582503"/>
                  <a:pt x="321844" y="1558376"/>
                </a:cubicBezTo>
                <a:cubicBezTo>
                  <a:pt x="385557" y="1548538"/>
                  <a:pt x="437558" y="1625368"/>
                  <a:pt x="524227" y="1603350"/>
                </a:cubicBezTo>
                <a:cubicBezTo>
                  <a:pt x="417179" y="1536825"/>
                  <a:pt x="298889" y="1515041"/>
                  <a:pt x="221356" y="1426500"/>
                </a:cubicBezTo>
                <a:cubicBezTo>
                  <a:pt x="239158" y="1406355"/>
                  <a:pt x="256960" y="1425094"/>
                  <a:pt x="272186" y="1417599"/>
                </a:cubicBezTo>
                <a:cubicBezTo>
                  <a:pt x="271717" y="1412914"/>
                  <a:pt x="272889" y="1405886"/>
                  <a:pt x="270077" y="1403779"/>
                </a:cubicBezTo>
                <a:cubicBezTo>
                  <a:pt x="212221" y="1355525"/>
                  <a:pt x="211283" y="1354355"/>
                  <a:pt x="273356" y="1318749"/>
                </a:cubicBezTo>
                <a:cubicBezTo>
                  <a:pt x="295141" y="1306335"/>
                  <a:pt x="293267" y="1295325"/>
                  <a:pt x="281790" y="1279632"/>
                </a:cubicBezTo>
                <a:cubicBezTo>
                  <a:pt x="273590" y="1268622"/>
                  <a:pt x="263753" y="1258784"/>
                  <a:pt x="268438" y="1234657"/>
                </a:cubicBezTo>
                <a:cubicBezTo>
                  <a:pt x="302402" y="1265578"/>
                  <a:pt x="466603" y="1255505"/>
                  <a:pt x="495649" y="1252226"/>
                </a:cubicBezTo>
                <a:cubicBezTo>
                  <a:pt x="528208" y="1248713"/>
                  <a:pt x="560299" y="1233721"/>
                  <a:pt x="594497" y="1241919"/>
                </a:cubicBezTo>
                <a:cubicBezTo>
                  <a:pt x="621903" y="1248479"/>
                  <a:pt x="748860" y="1311957"/>
                  <a:pt x="766898" y="1239109"/>
                </a:cubicBezTo>
                <a:cubicBezTo>
                  <a:pt x="767835" y="1235595"/>
                  <a:pt x="819132" y="1243794"/>
                  <a:pt x="846773" y="1247776"/>
                </a:cubicBezTo>
                <a:cubicBezTo>
                  <a:pt x="871134" y="1251055"/>
                  <a:pt x="898540" y="1265578"/>
                  <a:pt x="914936" y="1236532"/>
                </a:cubicBezTo>
                <a:cubicBezTo>
                  <a:pt x="924540" y="1219433"/>
                  <a:pt x="884954" y="1186405"/>
                  <a:pt x="849584" y="1183594"/>
                </a:cubicBezTo>
                <a:cubicBezTo>
                  <a:pt x="818898" y="1181017"/>
                  <a:pt x="786807" y="1177269"/>
                  <a:pt x="757528" y="1184296"/>
                </a:cubicBezTo>
                <a:cubicBezTo>
                  <a:pt x="721456" y="1192730"/>
                  <a:pt x="702014" y="1179144"/>
                  <a:pt x="691941" y="1149864"/>
                </a:cubicBezTo>
                <a:cubicBezTo>
                  <a:pt x="680698" y="1117539"/>
                  <a:pt x="659147" y="1102547"/>
                  <a:pt x="629400" y="1087555"/>
                </a:cubicBezTo>
                <a:cubicBezTo>
                  <a:pt x="557253" y="1051250"/>
                  <a:pt x="487920" y="1009321"/>
                  <a:pt x="408747" y="988239"/>
                </a:cubicBezTo>
                <a:cubicBezTo>
                  <a:pt x="393052" y="984022"/>
                  <a:pt x="375719" y="978400"/>
                  <a:pt x="368458" y="950527"/>
                </a:cubicBezTo>
                <a:cubicBezTo>
                  <a:pt x="582786" y="992220"/>
                  <a:pt x="778141" y="1100908"/>
                  <a:pt x="999262" y="1094583"/>
                </a:cubicBezTo>
                <a:cubicBezTo>
                  <a:pt x="938829" y="1060149"/>
                  <a:pt x="868792" y="1058276"/>
                  <a:pt x="804376" y="1034149"/>
                </a:cubicBezTo>
                <a:cubicBezTo>
                  <a:pt x="850053" y="1016113"/>
                  <a:pt x="892918" y="1034852"/>
                  <a:pt x="936252" y="1045159"/>
                </a:cubicBezTo>
                <a:cubicBezTo>
                  <a:pt x="972559" y="1053591"/>
                  <a:pt x="1005353" y="1054997"/>
                  <a:pt x="1009335" y="1004636"/>
                </a:cubicBezTo>
                <a:cubicBezTo>
                  <a:pt x="1007929" y="1001356"/>
                  <a:pt x="1008163" y="997141"/>
                  <a:pt x="1008398" y="993158"/>
                </a:cubicBezTo>
                <a:cubicBezTo>
                  <a:pt x="996216" y="972311"/>
                  <a:pt x="977244" y="961536"/>
                  <a:pt x="954757" y="955445"/>
                </a:cubicBezTo>
                <a:cubicBezTo>
                  <a:pt x="941171" y="951697"/>
                  <a:pt x="923135" y="946075"/>
                  <a:pt x="923368" y="931085"/>
                </a:cubicBezTo>
                <a:cubicBezTo>
                  <a:pt x="924071" y="875570"/>
                  <a:pt x="880738" y="859407"/>
                  <a:pt x="837403" y="843245"/>
                </a:cubicBezTo>
                <a:cubicBezTo>
                  <a:pt x="861530" y="815605"/>
                  <a:pt x="880503" y="835983"/>
                  <a:pt x="898774" y="833876"/>
                </a:cubicBezTo>
                <a:cubicBezTo>
                  <a:pt x="910720" y="832470"/>
                  <a:pt x="921495" y="829894"/>
                  <a:pt x="921495" y="815605"/>
                </a:cubicBezTo>
                <a:cubicBezTo>
                  <a:pt x="921729" y="803658"/>
                  <a:pt x="916107" y="790072"/>
                  <a:pt x="904396" y="789839"/>
                </a:cubicBezTo>
                <a:cubicBezTo>
                  <a:pt x="831079" y="787730"/>
                  <a:pt x="790556" y="710900"/>
                  <a:pt x="714428" y="710666"/>
                </a:cubicBezTo>
                <a:cubicBezTo>
                  <a:pt x="668986" y="710666"/>
                  <a:pt x="738086" y="667332"/>
                  <a:pt x="699672" y="649295"/>
                </a:cubicBezTo>
                <a:cubicBezTo>
                  <a:pt x="691238" y="645313"/>
                  <a:pt x="721690" y="639224"/>
                  <a:pt x="735276" y="640160"/>
                </a:cubicBezTo>
                <a:cubicBezTo>
                  <a:pt x="748627" y="641097"/>
                  <a:pt x="760573" y="652574"/>
                  <a:pt x="776736" y="644376"/>
                </a:cubicBezTo>
                <a:cubicBezTo>
                  <a:pt x="785637" y="615097"/>
                  <a:pt x="762682" y="604322"/>
                  <a:pt x="743708" y="596123"/>
                </a:cubicBezTo>
                <a:cubicBezTo>
                  <a:pt x="699905" y="577150"/>
                  <a:pt x="657274" y="554195"/>
                  <a:pt x="609255" y="547401"/>
                </a:cubicBezTo>
                <a:cubicBezTo>
                  <a:pt x="592156" y="545059"/>
                  <a:pt x="633850" y="513671"/>
                  <a:pt x="642048" y="502662"/>
                </a:cubicBezTo>
                <a:cubicBezTo>
                  <a:pt x="448801" y="386949"/>
                  <a:pt x="216437" y="392804"/>
                  <a:pt x="0" y="299342"/>
                </a:cubicBezTo>
                <a:cubicBezTo>
                  <a:pt x="47785" y="281073"/>
                  <a:pt x="82921" y="294424"/>
                  <a:pt x="115480" y="297235"/>
                </a:cubicBezTo>
                <a:cubicBezTo>
                  <a:pt x="196760" y="304261"/>
                  <a:pt x="277105" y="318784"/>
                  <a:pt x="358151" y="327451"/>
                </a:cubicBezTo>
                <a:cubicBezTo>
                  <a:pt x="397971" y="331667"/>
                  <a:pt x="434981" y="347596"/>
                  <a:pt x="479486" y="322299"/>
                </a:cubicBezTo>
                <a:cubicBezTo>
                  <a:pt x="509235" y="305433"/>
                  <a:pt x="556786" y="323703"/>
                  <a:pt x="593327" y="338695"/>
                </a:cubicBezTo>
                <a:cubicBezTo>
                  <a:pt x="623543" y="351109"/>
                  <a:pt x="652355" y="354388"/>
                  <a:pt x="692410" y="338695"/>
                </a:cubicBezTo>
                <a:cubicBezTo>
                  <a:pt x="656103" y="329091"/>
                  <a:pt x="628228" y="320659"/>
                  <a:pt x="599651" y="314802"/>
                </a:cubicBezTo>
                <a:cubicBezTo>
                  <a:pt x="576930" y="310118"/>
                  <a:pt x="631040" y="291144"/>
                  <a:pt x="658679" y="293487"/>
                </a:cubicBezTo>
                <a:cubicBezTo>
                  <a:pt x="697329" y="296766"/>
                  <a:pt x="675545" y="284586"/>
                  <a:pt x="668986" y="267720"/>
                </a:cubicBezTo>
                <a:cubicBezTo>
                  <a:pt x="661959" y="249684"/>
                  <a:pt x="682806" y="244063"/>
                  <a:pt x="695923" y="247810"/>
                </a:cubicBezTo>
                <a:cubicBezTo>
                  <a:pt x="746284" y="262568"/>
                  <a:pt x="796411" y="236567"/>
                  <a:pt x="848413" y="257649"/>
                </a:cubicBezTo>
                <a:cubicBezTo>
                  <a:pt x="835295" y="205647"/>
                  <a:pt x="806952" y="182926"/>
                  <a:pt x="747690" y="175664"/>
                </a:cubicBezTo>
                <a:cubicBezTo>
                  <a:pt x="725437" y="172854"/>
                  <a:pt x="702248" y="177070"/>
                  <a:pt x="683040" y="162078"/>
                </a:cubicBezTo>
                <a:cubicBezTo>
                  <a:pt x="672030" y="153413"/>
                  <a:pt x="659616" y="143106"/>
                  <a:pt x="668283" y="127177"/>
                </a:cubicBezTo>
                <a:cubicBezTo>
                  <a:pt x="674373" y="115933"/>
                  <a:pt x="687491" y="115933"/>
                  <a:pt x="698266" y="119682"/>
                </a:cubicBezTo>
                <a:cubicBezTo>
                  <a:pt x="746519" y="136313"/>
                  <a:pt x="796880" y="142403"/>
                  <a:pt x="847241" y="148494"/>
                </a:cubicBezTo>
                <a:cubicBezTo>
                  <a:pt x="854972" y="149430"/>
                  <a:pt x="863637" y="152476"/>
                  <a:pt x="872305" y="137015"/>
                </a:cubicBezTo>
                <a:cubicBezTo>
                  <a:pt x="778141" y="111951"/>
                  <a:pt x="688662" y="76347"/>
                  <a:pt x="591921" y="62527"/>
                </a:cubicBezTo>
                <a:cubicBezTo>
                  <a:pt x="593327" y="55969"/>
                  <a:pt x="594732" y="49410"/>
                  <a:pt x="596138" y="42852"/>
                </a:cubicBezTo>
                <a:cubicBezTo>
                  <a:pt x="671796" y="52220"/>
                  <a:pt x="747456" y="61590"/>
                  <a:pt x="843025" y="73303"/>
                </a:cubicBezTo>
                <a:cubicBezTo>
                  <a:pt x="784231" y="36058"/>
                  <a:pt x="728717" y="48473"/>
                  <a:pt x="685149" y="15446"/>
                </a:cubicBezTo>
                <a:cubicBezTo>
                  <a:pt x="693347" y="2914"/>
                  <a:pt x="703244" y="-249"/>
                  <a:pt x="713492" y="15"/>
                </a:cubicBezTo>
                <a:close/>
              </a:path>
            </a:pathLst>
          </a:custGeom>
        </p:spPr>
      </p:pic>
      <p:sp>
        <p:nvSpPr>
          <p:cNvPr id="3" name="Content Placeholder 2">
            <a:extLst>
              <a:ext uri="{FF2B5EF4-FFF2-40B4-BE49-F238E27FC236}">
                <a16:creationId xmlns:a16="http://schemas.microsoft.com/office/drawing/2014/main" id="{3017DDAA-32A2-0692-6E6E-4443E99ADDFC}"/>
              </a:ext>
            </a:extLst>
          </p:cNvPr>
          <p:cNvSpPr>
            <a:spLocks noGrp="1"/>
          </p:cNvSpPr>
          <p:nvPr>
            <p:ph idx="1"/>
          </p:nvPr>
        </p:nvSpPr>
        <p:spPr>
          <a:xfrm>
            <a:off x="6108945" y="1399792"/>
            <a:ext cx="5414187" cy="4777170"/>
          </a:xfrm>
        </p:spPr>
        <p:txBody>
          <a:bodyPr vert="horz" lIns="91440" tIns="45720" rIns="91440" bIns="45720" rtlCol="0" anchor="t">
            <a:normAutofit fontScale="92500" lnSpcReduction="20000"/>
          </a:bodyPr>
          <a:lstStyle/>
          <a:p>
            <a:pPr marL="0" indent="0">
              <a:buNone/>
            </a:pPr>
            <a:endParaRPr lang="en-US" sz="1600">
              <a:ea typeface="+mn-lt"/>
              <a:cs typeface="+mn-lt"/>
            </a:endParaRPr>
          </a:p>
          <a:p>
            <a:pPr marL="0" indent="0">
              <a:buNone/>
            </a:pPr>
            <a:endParaRPr lang="en-US" sz="1600">
              <a:ea typeface="+mn-lt"/>
              <a:cs typeface="+mn-lt"/>
            </a:endParaRPr>
          </a:p>
          <a:p>
            <a:pPr marL="0" indent="0">
              <a:lnSpc>
                <a:spcPct val="120000"/>
              </a:lnSpc>
              <a:buNone/>
            </a:pPr>
            <a:r>
              <a:rPr lang="en-US" sz="2400">
                <a:latin typeface="calibri light"/>
                <a:ea typeface="+mn-lt"/>
                <a:cs typeface="+mn-lt"/>
              </a:rPr>
              <a:t>Data collection is the process of gathering and measuring information on variables of interest, in an established systematic fashion that enables one to answer stated research questions, test hypotheses, and evaluate outcomes.</a:t>
            </a:r>
            <a:endParaRPr lang="en-US" sz="2400">
              <a:latin typeface="calibri light"/>
              <a:ea typeface="Roboto"/>
              <a:cs typeface="Calibri"/>
            </a:endParaRPr>
          </a:p>
          <a:p>
            <a:pPr marL="0" indent="0">
              <a:buNone/>
            </a:pPr>
            <a:endParaRPr lang="en-US" sz="2400">
              <a:latin typeface="Roboto"/>
              <a:ea typeface="Roboto"/>
              <a:cs typeface="Calibri"/>
            </a:endParaRPr>
          </a:p>
          <a:p>
            <a:pPr marL="0" indent="0">
              <a:buNone/>
            </a:pPr>
            <a:endParaRPr lang="en-US" sz="2400">
              <a:latin typeface="Roboto"/>
              <a:ea typeface="Roboto"/>
              <a:cs typeface="Calibri"/>
            </a:endParaRPr>
          </a:p>
          <a:p>
            <a:pPr marL="0" indent="0">
              <a:buNone/>
            </a:pPr>
            <a:endParaRPr lang="en-US" sz="2400">
              <a:latin typeface="Roboto"/>
              <a:ea typeface="Roboto"/>
              <a:cs typeface="Calibri"/>
            </a:endParaRPr>
          </a:p>
          <a:p>
            <a:pPr marL="0" indent="0">
              <a:buNone/>
            </a:pPr>
            <a:r>
              <a:rPr lang="en-US" sz="1400">
                <a:latin typeface="calibri light"/>
                <a:ea typeface="+mn-lt"/>
                <a:cs typeface="+mn-lt"/>
              </a:rPr>
              <a:t>- Adapted from Responsible Conduct in Research Management (2005)</a:t>
            </a:r>
            <a:endParaRPr lang="en-US" sz="1400">
              <a:latin typeface="calibri light"/>
              <a:ea typeface="Roboto"/>
              <a:cs typeface="Calibri" panose="020F0502020204030204"/>
            </a:endParaRPr>
          </a:p>
          <a:p>
            <a:pPr marL="0" indent="0">
              <a:buNone/>
            </a:pPr>
            <a:br>
              <a:rPr lang="en-US" sz="1600"/>
            </a:br>
            <a:endParaRPr lang="en-US" sz="1600">
              <a:cs typeface="Calibri" panose="020F0502020204030204"/>
            </a:endParaRPr>
          </a:p>
        </p:txBody>
      </p:sp>
      <p:sp>
        <p:nvSpPr>
          <p:cNvPr id="4" name="Slide Number Placeholder 3">
            <a:extLst>
              <a:ext uri="{FF2B5EF4-FFF2-40B4-BE49-F238E27FC236}">
                <a16:creationId xmlns:a16="http://schemas.microsoft.com/office/drawing/2014/main" id="{A6584534-2211-3813-207E-8882BA865196}"/>
              </a:ext>
            </a:extLst>
          </p:cNvPr>
          <p:cNvSpPr>
            <a:spLocks noGrp="1"/>
          </p:cNvSpPr>
          <p:nvPr>
            <p:ph type="sldNum" sz="quarter" idx="12"/>
          </p:nvPr>
        </p:nvSpPr>
        <p:spPr/>
        <p:txBody>
          <a:bodyPr>
            <a:normAutofit/>
          </a:bodyPr>
          <a:lstStyle/>
          <a:p>
            <a:pPr>
              <a:spcAft>
                <a:spcPts val="600"/>
              </a:spcAft>
              <a:defRPr/>
            </a:pPr>
            <a:fld id="{025F9F99-9BD9-4422-B838-F0A597D458BC}" type="slidenum">
              <a:rPr lang="en-US" dirty="0"/>
              <a:pPr>
                <a:spcAft>
                  <a:spcPts val="600"/>
                </a:spcAft>
                <a:defRPr/>
              </a:pPr>
              <a:t>12</a:t>
            </a:fld>
            <a:endParaRPr lang="en-US"/>
          </a:p>
        </p:txBody>
      </p:sp>
    </p:spTree>
    <p:extLst>
      <p:ext uri="{BB962C8B-B14F-4D97-AF65-F5344CB8AC3E}">
        <p14:creationId xmlns:p14="http://schemas.microsoft.com/office/powerpoint/2010/main" val="574606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Content Placeholder 3">
            <a:extLst>
              <a:ext uri="{FF2B5EF4-FFF2-40B4-BE49-F238E27FC236}">
                <a16:creationId xmlns:a16="http://schemas.microsoft.com/office/drawing/2014/main" id="{CACAF889-BB03-CD7D-54B0-4EEC8B799082}"/>
              </a:ext>
            </a:extLst>
          </p:cNvPr>
          <p:cNvSpPr>
            <a:spLocks noGrp="1"/>
          </p:cNvSpPr>
          <p:nvPr/>
        </p:nvSpPr>
        <p:spPr bwMode="auto">
          <a:xfrm>
            <a:off x="8198660" y="4124512"/>
            <a:ext cx="3496408" cy="1322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indent="0">
              <a:buNone/>
            </a:pPr>
            <a:r>
              <a:rPr lang="en-US" sz="2800">
                <a:latin typeface="Calibri"/>
                <a:cs typeface="Calibri"/>
              </a:rPr>
              <a:t>Interviews</a:t>
            </a:r>
          </a:p>
          <a:p>
            <a:r>
              <a:rPr lang="en-US" sz="2000">
                <a:latin typeface="Calibri Light"/>
                <a:ea typeface="+mn-lt"/>
                <a:cs typeface="+mn-lt"/>
              </a:rPr>
              <a:t>One-on-one or focus-group interviews using qualitative research methods and coding</a:t>
            </a:r>
          </a:p>
        </p:txBody>
      </p:sp>
      <p:sp>
        <p:nvSpPr>
          <p:cNvPr id="22" name="Content Placeholder 3">
            <a:extLst>
              <a:ext uri="{FF2B5EF4-FFF2-40B4-BE49-F238E27FC236}">
                <a16:creationId xmlns:a16="http://schemas.microsoft.com/office/drawing/2014/main" id="{8ED93F87-36FE-59B7-C404-3CAABA9DDC0F}"/>
              </a:ext>
            </a:extLst>
          </p:cNvPr>
          <p:cNvSpPr txBox="1">
            <a:spLocks/>
          </p:cNvSpPr>
          <p:nvPr/>
        </p:nvSpPr>
        <p:spPr bwMode="auto">
          <a:xfrm>
            <a:off x="4344290" y="4064526"/>
            <a:ext cx="3496408" cy="1322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indent="0">
              <a:buNone/>
            </a:pPr>
            <a:r>
              <a:rPr lang="en-US" sz="2800">
                <a:latin typeface="Calibri"/>
                <a:cs typeface="Calibri"/>
              </a:rPr>
              <a:t>Clinical Trials</a:t>
            </a:r>
          </a:p>
          <a:p>
            <a:pPr marL="0" indent="0">
              <a:buNone/>
            </a:pPr>
            <a:r>
              <a:rPr lang="en-US" sz="2000">
                <a:latin typeface="Calibri Light"/>
                <a:ea typeface="+mn-lt"/>
                <a:cs typeface="+mn-lt"/>
              </a:rPr>
              <a:t>Tests to efficacy of a certain medicine, therapeutic, and medical devices</a:t>
            </a:r>
          </a:p>
        </p:txBody>
      </p:sp>
      <p:sp>
        <p:nvSpPr>
          <p:cNvPr id="21" name="Content Placeholder 2">
            <a:extLst>
              <a:ext uri="{FF2B5EF4-FFF2-40B4-BE49-F238E27FC236}">
                <a16:creationId xmlns:a16="http://schemas.microsoft.com/office/drawing/2014/main" id="{AA7D52D9-ED5F-3F83-2218-A1EF9A328DA8}"/>
              </a:ext>
            </a:extLst>
          </p:cNvPr>
          <p:cNvSpPr txBox="1">
            <a:spLocks/>
          </p:cNvSpPr>
          <p:nvPr/>
        </p:nvSpPr>
        <p:spPr bwMode="auto">
          <a:xfrm>
            <a:off x="545737" y="3838083"/>
            <a:ext cx="3652042" cy="1322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indent="0">
              <a:buNone/>
            </a:pPr>
            <a:r>
              <a:rPr lang="en-US" sz="2800">
                <a:latin typeface="Calibri"/>
                <a:cs typeface="Calibri"/>
              </a:rPr>
              <a:t>Public Health Surveillance </a:t>
            </a:r>
          </a:p>
          <a:p>
            <a:pPr marL="0" indent="0">
              <a:buNone/>
            </a:pPr>
            <a:r>
              <a:rPr lang="en-US" sz="2000">
                <a:latin typeface="Calibri Light"/>
                <a:ea typeface="+mn-lt"/>
                <a:cs typeface="+mn-lt"/>
              </a:rPr>
              <a:t>Collect information about the health and behaviors of communities and guides public health interventions </a:t>
            </a:r>
            <a:endParaRPr lang="en-US" sz="2000">
              <a:latin typeface="Calibri Light"/>
              <a:cs typeface="Calibri"/>
            </a:endParaRPr>
          </a:p>
        </p:txBody>
      </p:sp>
      <p:sp>
        <p:nvSpPr>
          <p:cNvPr id="20" name="Content Placeholder 5">
            <a:extLst>
              <a:ext uri="{FF2B5EF4-FFF2-40B4-BE49-F238E27FC236}">
                <a16:creationId xmlns:a16="http://schemas.microsoft.com/office/drawing/2014/main" id="{73F8230C-2BA2-650C-266F-58817F1CE38B}"/>
              </a:ext>
            </a:extLst>
          </p:cNvPr>
          <p:cNvSpPr>
            <a:spLocks noGrp="1"/>
          </p:cNvSpPr>
          <p:nvPr/>
        </p:nvSpPr>
        <p:spPr>
          <a:xfrm>
            <a:off x="8129954" y="1992534"/>
            <a:ext cx="3496408" cy="132263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cs typeface="Calibri"/>
              </a:rPr>
              <a:t>Electronic Health Records (EHR)</a:t>
            </a:r>
          </a:p>
          <a:p>
            <a:pPr marL="0" indent="0">
              <a:buNone/>
            </a:pPr>
            <a:r>
              <a:rPr lang="en-US" sz="2000">
                <a:latin typeface="Calibri Light"/>
                <a:ea typeface="+mn-lt"/>
                <a:cs typeface="+mn-lt"/>
              </a:rPr>
              <a:t>demographic, medical history, diagnoses, lab results; often “evidence” for treatment</a:t>
            </a:r>
          </a:p>
        </p:txBody>
      </p:sp>
      <p:sp>
        <p:nvSpPr>
          <p:cNvPr id="18" name="Content Placeholder 3">
            <a:extLst>
              <a:ext uri="{FF2B5EF4-FFF2-40B4-BE49-F238E27FC236}">
                <a16:creationId xmlns:a16="http://schemas.microsoft.com/office/drawing/2014/main" id="{533F805C-87D5-9B33-4ED4-2674C3E5E711}"/>
              </a:ext>
            </a:extLst>
          </p:cNvPr>
          <p:cNvSpPr>
            <a:spLocks noGrp="1"/>
          </p:cNvSpPr>
          <p:nvPr/>
        </p:nvSpPr>
        <p:spPr>
          <a:xfrm>
            <a:off x="4413738" y="1992658"/>
            <a:ext cx="3496408" cy="1322629"/>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cs typeface="Calibri"/>
              </a:rPr>
              <a:t>Paper Forms</a:t>
            </a:r>
          </a:p>
          <a:p>
            <a:pPr marL="0" indent="0">
              <a:buNone/>
            </a:pPr>
            <a:r>
              <a:rPr lang="en-US" sz="2000">
                <a:latin typeface="Calibri Light"/>
                <a:ea typeface="+mn-lt"/>
                <a:cs typeface="+mn-lt"/>
              </a:rPr>
              <a:t>Patient data is recorded in paper format and scanned or entered into a computer</a:t>
            </a:r>
            <a:endParaRPr lang="en-US" sz="2000">
              <a:latin typeface="Calibri Light"/>
              <a:cs typeface="Calibri"/>
            </a:endParaRPr>
          </a:p>
        </p:txBody>
      </p:sp>
      <p:sp>
        <p:nvSpPr>
          <p:cNvPr id="17" name="Content Placeholder 2">
            <a:extLst>
              <a:ext uri="{FF2B5EF4-FFF2-40B4-BE49-F238E27FC236}">
                <a16:creationId xmlns:a16="http://schemas.microsoft.com/office/drawing/2014/main" id="{98C27C43-FC31-0FBB-2EC9-4C3EFF950A61}"/>
              </a:ext>
            </a:extLst>
          </p:cNvPr>
          <p:cNvSpPr>
            <a:spLocks noGrp="1"/>
          </p:cNvSpPr>
          <p:nvPr/>
        </p:nvSpPr>
        <p:spPr>
          <a:xfrm>
            <a:off x="565638" y="1992658"/>
            <a:ext cx="3628292" cy="132262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cs typeface="Calibri"/>
              </a:rPr>
              <a:t>Surveys </a:t>
            </a:r>
            <a:endParaRPr lang="en-US">
              <a:latin typeface="Calibri" panose="020F0502020204030204"/>
              <a:ea typeface="+mn-lt"/>
              <a:cs typeface="+mn-lt"/>
            </a:endParaRPr>
          </a:p>
          <a:p>
            <a:pPr marL="0" indent="0">
              <a:buNone/>
            </a:pPr>
            <a:r>
              <a:rPr lang="en-US" sz="2000" dirty="0">
                <a:latin typeface="Calibri Light"/>
                <a:ea typeface="+mn-lt"/>
                <a:cs typeface="+mn-lt"/>
              </a:rPr>
              <a:t>Questionnaires or surveys used in human subject's research </a:t>
            </a:r>
            <a:endParaRPr lang="en-US" dirty="0">
              <a:cs typeface="Calibri"/>
            </a:endParaRPr>
          </a:p>
        </p:txBody>
      </p:sp>
      <p:sp>
        <p:nvSpPr>
          <p:cNvPr id="2" name="Title 1">
            <a:extLst>
              <a:ext uri="{FF2B5EF4-FFF2-40B4-BE49-F238E27FC236}">
                <a16:creationId xmlns:a16="http://schemas.microsoft.com/office/drawing/2014/main" id="{4196151B-4DAA-B857-9904-69D644AEF67D}"/>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a:t>Forms of Data Collection</a:t>
            </a:r>
          </a:p>
        </p:txBody>
      </p:sp>
      <p:sp>
        <p:nvSpPr>
          <p:cNvPr id="19" name="Slide Number Placeholder 4">
            <a:extLst>
              <a:ext uri="{FF2B5EF4-FFF2-40B4-BE49-F238E27FC236}">
                <a16:creationId xmlns:a16="http://schemas.microsoft.com/office/drawing/2014/main" id="{9425538F-DCD1-D191-58B4-4D088F84C4DA}"/>
              </a:ext>
            </a:extLst>
          </p:cNvPr>
          <p:cNvSpPr>
            <a:spLocks noGrp="1"/>
          </p:cNvSpPr>
          <p:nvPr/>
        </p:nvSpPr>
        <p:spPr>
          <a:xfrm>
            <a:off x="8610600" y="6356350"/>
            <a:ext cx="27432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kern="1200">
                <a:solidFill>
                  <a:schemeClr val="tx1">
                    <a:tint val="75000"/>
                  </a:schemeClr>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372B0271-B012-4ED1-8CE3-476E6D0A5B1D}" type="slidenum">
              <a:rPr lang="en-US" dirty="0"/>
              <a:pPr>
                <a:defRPr/>
              </a:pPr>
              <a:t>13</a:t>
            </a:fld>
            <a:endParaRPr lang="en-US"/>
          </a:p>
        </p:txBody>
      </p:sp>
    </p:spTree>
    <p:extLst>
      <p:ext uri="{BB962C8B-B14F-4D97-AF65-F5344CB8AC3E}">
        <p14:creationId xmlns:p14="http://schemas.microsoft.com/office/powerpoint/2010/main" val="51269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2" grpId="0"/>
      <p:bldP spid="21" grpId="0"/>
      <p:bldP spid="20" grpId="0"/>
      <p:bldP spid="18"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12086A-DEF0-3042-C8AA-60784DC15EF3}"/>
              </a:ext>
            </a:extLst>
          </p:cNvPr>
          <p:cNvSpPr>
            <a:spLocks noGrp="1"/>
          </p:cNvSpPr>
          <p:nvPr>
            <p:ph type="title"/>
          </p:nvPr>
        </p:nvSpPr>
        <p:spPr>
          <a:xfrm>
            <a:off x="838201" y="365125"/>
            <a:ext cx="5251316" cy="1807305"/>
          </a:xfrm>
        </p:spPr>
        <p:txBody>
          <a:bodyPr vert="horz" lIns="91440" tIns="45720" rIns="91440" bIns="45720" rtlCol="0" anchor="ctr">
            <a:normAutofit/>
          </a:bodyPr>
          <a:lstStyle/>
          <a:p>
            <a:r>
              <a:rPr lang="en-US" sz="4400"/>
              <a:t>Data Collection in Health Care</a:t>
            </a:r>
          </a:p>
        </p:txBody>
      </p:sp>
      <p:sp>
        <p:nvSpPr>
          <p:cNvPr id="4" name="Text Placeholder 3">
            <a:extLst>
              <a:ext uri="{FF2B5EF4-FFF2-40B4-BE49-F238E27FC236}">
                <a16:creationId xmlns:a16="http://schemas.microsoft.com/office/drawing/2014/main" id="{9BBF4A5B-8CEB-4560-3FBB-AB75B2C4E6F3}"/>
              </a:ext>
            </a:extLst>
          </p:cNvPr>
          <p:cNvSpPr>
            <a:spLocks noGrp="1"/>
          </p:cNvSpPr>
          <p:nvPr>
            <p:ph type="body" sz="half" idx="2"/>
          </p:nvPr>
        </p:nvSpPr>
        <p:spPr>
          <a:xfrm>
            <a:off x="838200" y="2333297"/>
            <a:ext cx="5403392" cy="3843666"/>
          </a:xfrm>
        </p:spPr>
        <p:txBody>
          <a:bodyPr vert="horz" lIns="91440" tIns="45720" rIns="91440" bIns="45720" rtlCol="0" anchor="t">
            <a:normAutofit/>
          </a:bodyPr>
          <a:lstStyle/>
          <a:p>
            <a:endParaRPr lang="en-US" sz="2800" dirty="0">
              <a:cs typeface="Calibri" panose="020F0502020204030204"/>
            </a:endParaRPr>
          </a:p>
          <a:p>
            <a:pPr indent="-228600">
              <a:buFont typeface="Arial" panose="020B0604020202020204" pitchFamily="34" charset="0"/>
              <a:buChar char="•"/>
            </a:pPr>
            <a:r>
              <a:rPr lang="en-US" sz="2800" dirty="0"/>
              <a:t>Genomic sequencing </a:t>
            </a:r>
            <a:endParaRPr lang="en-US" sz="2800" dirty="0">
              <a:ea typeface="Calibri"/>
              <a:cs typeface="Calibri"/>
            </a:endParaRPr>
          </a:p>
          <a:p>
            <a:pPr lvl="1" indent="-228600">
              <a:buFont typeface="Arial" panose="020B0604020202020204" pitchFamily="34" charset="0"/>
              <a:buChar char="•"/>
            </a:pPr>
            <a:r>
              <a:rPr lang="en-US" sz="2600" dirty="0">
                <a:ea typeface="Calibri"/>
                <a:cs typeface="Calibri"/>
              </a:rPr>
              <a:t> genome registries</a:t>
            </a:r>
            <a:endParaRPr lang="en-US" sz="2600" dirty="0"/>
          </a:p>
          <a:p>
            <a:pPr indent="-228600">
              <a:buFont typeface="Arial" panose="020B0604020202020204" pitchFamily="34" charset="0"/>
              <a:buChar char="•"/>
            </a:pPr>
            <a:r>
              <a:rPr lang="en-US" sz="2800" dirty="0">
                <a:ea typeface="+mn-lt"/>
                <a:cs typeface="+mn-lt"/>
              </a:rPr>
              <a:t>Health and community survey</a:t>
            </a:r>
            <a:endParaRPr lang="en-US" sz="2800" dirty="0">
              <a:cs typeface="Calibri"/>
            </a:endParaRPr>
          </a:p>
          <a:p>
            <a:pPr indent="-228600">
              <a:buFont typeface="Arial" panose="020B0604020202020204" pitchFamily="34" charset="0"/>
              <a:buChar char="•"/>
            </a:pPr>
            <a:r>
              <a:rPr lang="en-US" sz="2800" dirty="0"/>
              <a:t>Medical devices / wearables </a:t>
            </a:r>
            <a:endParaRPr lang="en-US" sz="2800" dirty="0">
              <a:cs typeface="Calibri"/>
            </a:endParaRPr>
          </a:p>
          <a:p>
            <a:pPr indent="-228600">
              <a:buFont typeface="Arial" panose="020B0604020202020204" pitchFamily="34" charset="0"/>
              <a:buChar char="•"/>
            </a:pPr>
            <a:r>
              <a:rPr lang="en-US" sz="2800" dirty="0"/>
              <a:t>mHealth apps </a:t>
            </a:r>
            <a:endParaRPr lang="en-US" sz="2800" dirty="0">
              <a:cs typeface="Calibri"/>
            </a:endParaRPr>
          </a:p>
          <a:p>
            <a:pPr indent="-228600">
              <a:buFont typeface="Arial" panose="020B0604020202020204" pitchFamily="34" charset="0"/>
              <a:buChar char="•"/>
            </a:pPr>
            <a:r>
              <a:rPr lang="en-US" sz="2800" dirty="0"/>
              <a:t>Medical Imaging and microscopy </a:t>
            </a:r>
            <a:endParaRPr lang="en-US" sz="2800" dirty="0">
              <a:cs typeface="Calibri"/>
            </a:endParaRPr>
          </a:p>
        </p:txBody>
      </p:sp>
      <p:pic>
        <p:nvPicPr>
          <p:cNvPr id="16" name="Picture 16" descr="A blue, round flow chart listing different types of methods that data is collected in health settings ">
            <a:extLst>
              <a:ext uri="{FF2B5EF4-FFF2-40B4-BE49-F238E27FC236}">
                <a16:creationId xmlns:a16="http://schemas.microsoft.com/office/drawing/2014/main" id="{BB14418F-15B9-FC2B-BF7D-A56599F4391B}"/>
              </a:ext>
            </a:extLst>
          </p:cNvPr>
          <p:cNvPicPr>
            <a:picLocks noChangeAspect="1"/>
          </p:cNvPicPr>
          <p:nvPr/>
        </p:nvPicPr>
        <p:blipFill rotWithShape="1">
          <a:blip r:embed="rId3"/>
          <a:srcRect l="4564" r="5568"/>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5" name="Slide Number Placeholder 4">
            <a:extLst>
              <a:ext uri="{FF2B5EF4-FFF2-40B4-BE49-F238E27FC236}">
                <a16:creationId xmlns:a16="http://schemas.microsoft.com/office/drawing/2014/main" id="{8078F66E-A491-96AE-62B7-7085C827915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eaLnBrk="1" fontAlgn="auto" hangingPunct="1">
              <a:spcBef>
                <a:spcPts val="0"/>
              </a:spcBef>
              <a:spcAft>
                <a:spcPts val="600"/>
              </a:spcAft>
              <a:defRPr/>
            </a:pPr>
            <a:fld id="{F813DF46-D727-42FF-B33D-5AD4637A71FA}" type="slidenum">
              <a:rPr lang="en-US">
                <a:solidFill>
                  <a:srgbClr val="FFFFFF"/>
                </a:solidFill>
                <a:latin typeface="Calibri" panose="020F0502020204030204"/>
              </a:rPr>
              <a:pPr eaLnBrk="1" fontAlgn="auto" hangingPunct="1">
                <a:spcBef>
                  <a:spcPts val="0"/>
                </a:spcBef>
                <a:spcAft>
                  <a:spcPts val="600"/>
                </a:spcAft>
                <a:defRPr/>
              </a:pPr>
              <a:t>14</a:t>
            </a:fld>
            <a:endParaRPr lang="en-US">
              <a:solidFill>
                <a:srgbClr val="FFFFFF"/>
              </a:solidFill>
              <a:latin typeface="Calibri" panose="020F0502020204030204"/>
            </a:endParaRPr>
          </a:p>
        </p:txBody>
      </p:sp>
    </p:spTree>
    <p:extLst>
      <p:ext uri="{BB962C8B-B14F-4D97-AF65-F5344CB8AC3E}">
        <p14:creationId xmlns:p14="http://schemas.microsoft.com/office/powerpoint/2010/main" val="4019033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7E840-62FC-E277-D74D-737FE4272BF6}"/>
              </a:ext>
            </a:extLst>
          </p:cNvPr>
          <p:cNvSpPr>
            <a:spLocks noGrp="1"/>
          </p:cNvSpPr>
          <p:nvPr>
            <p:ph type="title"/>
          </p:nvPr>
        </p:nvSpPr>
        <p:spPr/>
        <p:txBody>
          <a:bodyPr vert="horz" lIns="91440" tIns="45720" rIns="91440" bIns="45720" rtlCol="0" anchor="ctr">
            <a:normAutofit/>
          </a:bodyPr>
          <a:lstStyle/>
          <a:p>
            <a:r>
              <a:rPr lang="en-US"/>
              <a:t>Forms of Data Collection in Libraries</a:t>
            </a:r>
          </a:p>
        </p:txBody>
      </p:sp>
      <p:sp>
        <p:nvSpPr>
          <p:cNvPr id="3" name="Content Placeholder 2">
            <a:extLst>
              <a:ext uri="{FF2B5EF4-FFF2-40B4-BE49-F238E27FC236}">
                <a16:creationId xmlns:a16="http://schemas.microsoft.com/office/drawing/2014/main" id="{950EDF79-256E-0789-10FB-26001997356B}"/>
              </a:ext>
            </a:extLst>
          </p:cNvPr>
          <p:cNvSpPr>
            <a:spLocks noGrp="1"/>
          </p:cNvSpPr>
          <p:nvPr>
            <p:ph sz="half" idx="1"/>
          </p:nvPr>
        </p:nvSpPr>
        <p:spPr>
          <a:xfrm>
            <a:off x="640513" y="1815937"/>
            <a:ext cx="6264560" cy="1125921"/>
          </a:xfrm>
        </p:spPr>
        <p:txBody>
          <a:bodyPr vert="horz" lIns="91440" tIns="45720" rIns="91440" bIns="45720" rtlCol="0" anchor="t">
            <a:noAutofit/>
          </a:bodyPr>
          <a:lstStyle/>
          <a:p>
            <a:pPr indent="0">
              <a:lnSpc>
                <a:spcPct val="100000"/>
              </a:lnSpc>
              <a:buNone/>
            </a:pPr>
            <a:r>
              <a:rPr lang="en-US" sz="2000"/>
              <a:t>Surveys and Questionnaires </a:t>
            </a:r>
            <a:br>
              <a:rPr lang="en-US" sz="2000">
                <a:ea typeface="+mn-lt"/>
                <a:cs typeface="+mn-lt"/>
              </a:rPr>
            </a:br>
            <a:r>
              <a:rPr lang="en-US" sz="2000">
                <a:latin typeface="calibri light"/>
                <a:ea typeface="+mn-lt"/>
                <a:cs typeface="+mn-lt"/>
              </a:rPr>
              <a:t>Community/Professional Surveys about "Data Librarianship" or "Burn Out" or "COVID and Librarianship", etc. </a:t>
            </a:r>
          </a:p>
          <a:p>
            <a:pPr marL="114300" indent="0">
              <a:buNone/>
            </a:pPr>
            <a:endParaRPr lang="en-US" sz="2000">
              <a:cs typeface="Calibri"/>
            </a:endParaRPr>
          </a:p>
          <a:p>
            <a:pPr marL="0"/>
            <a:endParaRPr lang="en-US" sz="2000">
              <a:cs typeface="Calibri"/>
            </a:endParaRPr>
          </a:p>
        </p:txBody>
      </p:sp>
      <p:sp>
        <p:nvSpPr>
          <p:cNvPr id="5" name="Slide Number Placeholder 4">
            <a:extLst>
              <a:ext uri="{FF2B5EF4-FFF2-40B4-BE49-F238E27FC236}">
                <a16:creationId xmlns:a16="http://schemas.microsoft.com/office/drawing/2014/main" id="{5654E2D5-C0F6-0BC4-96A7-6FF1632A5B8A}"/>
              </a:ext>
            </a:extLst>
          </p:cNvPr>
          <p:cNvSpPr>
            <a:spLocks noGrp="1"/>
          </p:cNvSpPr>
          <p:nvPr>
            <p:ph type="sldNum" sz="quarter" idx="10"/>
          </p:nvPr>
        </p:nvSpPr>
        <p:spPr/>
        <p:txBody>
          <a:bodyPr vert="horz" lIns="91440" tIns="45720" rIns="91440" bIns="45720" rtlCol="0" anchor="ctr">
            <a:normAutofit/>
          </a:bodyPr>
          <a:lstStyle/>
          <a:p>
            <a:pPr eaLnBrk="1" fontAlgn="auto" hangingPunct="1">
              <a:spcBef>
                <a:spcPts val="0"/>
              </a:spcBef>
              <a:spcAft>
                <a:spcPts val="600"/>
              </a:spcAft>
              <a:defRPr/>
            </a:pPr>
            <a:fld id="{372B0271-B012-4ED1-8CE3-476E6D0A5B1D}" type="slidenum">
              <a:rPr lang="en-US">
                <a:solidFill>
                  <a:prstClr val="black">
                    <a:tint val="75000"/>
                  </a:prstClr>
                </a:solidFill>
                <a:latin typeface="Calibri" panose="020F0502020204030204"/>
              </a:rPr>
              <a:pPr eaLnBrk="1" fontAlgn="auto" hangingPunct="1">
                <a:spcBef>
                  <a:spcPts val="0"/>
                </a:spcBef>
                <a:spcAft>
                  <a:spcPts val="600"/>
                </a:spcAft>
                <a:defRPr/>
              </a:pPr>
              <a:t>15</a:t>
            </a:fld>
            <a:endParaRPr lang="en-US">
              <a:solidFill>
                <a:prstClr val="black">
                  <a:tint val="75000"/>
                </a:prstClr>
              </a:solidFill>
              <a:latin typeface="Calibri" panose="020F0502020204030204"/>
            </a:endParaRPr>
          </a:p>
        </p:txBody>
      </p:sp>
      <p:pic>
        <p:nvPicPr>
          <p:cNvPr id="41" name="Picture 27" descr="Pen placed on top of a signature line">
            <a:extLst>
              <a:ext uri="{FF2B5EF4-FFF2-40B4-BE49-F238E27FC236}">
                <a16:creationId xmlns:a16="http://schemas.microsoft.com/office/drawing/2014/main" id="{25A8C0E1-F654-313C-A89D-8E94B26846F3}"/>
              </a:ext>
            </a:extLst>
          </p:cNvPr>
          <p:cNvPicPr>
            <a:picLocks noChangeAspect="1"/>
          </p:cNvPicPr>
          <p:nvPr/>
        </p:nvPicPr>
        <p:blipFill rotWithShape="1">
          <a:blip r:embed="rId2"/>
          <a:srcRect l="16233" r="-3" b="-3"/>
          <a:stretch/>
        </p:blipFill>
        <p:spPr>
          <a:xfrm>
            <a:off x="6845666" y="1814085"/>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sp>
        <p:nvSpPr>
          <p:cNvPr id="7" name="Content Placeholder 2">
            <a:extLst>
              <a:ext uri="{FF2B5EF4-FFF2-40B4-BE49-F238E27FC236}">
                <a16:creationId xmlns:a16="http://schemas.microsoft.com/office/drawing/2014/main" id="{B8AA0CC5-0265-E5FD-CBB2-280CE3BBE901}"/>
              </a:ext>
            </a:extLst>
          </p:cNvPr>
          <p:cNvSpPr txBox="1">
            <a:spLocks/>
          </p:cNvSpPr>
          <p:nvPr/>
        </p:nvSpPr>
        <p:spPr>
          <a:xfrm>
            <a:off x="581246" y="3148379"/>
            <a:ext cx="6264560" cy="112592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spcAft>
                <a:spcPts val="0"/>
              </a:spcAft>
              <a:buNone/>
            </a:pPr>
            <a:r>
              <a:rPr lang="en-US" sz="2000">
                <a:ea typeface="+mn-lt"/>
                <a:cs typeface="+mn-lt"/>
              </a:rPr>
              <a:t>Evaluation Data </a:t>
            </a:r>
            <a:br>
              <a:rPr lang="en-US" sz="2000">
                <a:ea typeface="+mn-lt"/>
                <a:cs typeface="+mn-lt"/>
              </a:rPr>
            </a:br>
            <a:r>
              <a:rPr lang="en-US" sz="2000">
                <a:latin typeface="calibri light"/>
                <a:ea typeface="+mn-lt"/>
                <a:cs typeface="+mn-lt"/>
              </a:rPr>
              <a:t>Teaching evaluations, pedagogy and classroom effectiveness </a:t>
            </a:r>
          </a:p>
          <a:p>
            <a:pPr marL="114300" indent="0" fontAlgn="auto">
              <a:spcAft>
                <a:spcPts val="0"/>
              </a:spcAft>
              <a:buFont typeface="Arial" panose="020B0604020202020204" pitchFamily="34" charset="0"/>
              <a:buNone/>
            </a:pPr>
            <a:endParaRPr lang="en-US" sz="2000">
              <a:cs typeface="Calibri"/>
            </a:endParaRPr>
          </a:p>
          <a:p>
            <a:pPr marL="0" fontAlgn="auto">
              <a:spcAft>
                <a:spcPts val="0"/>
              </a:spcAft>
            </a:pPr>
            <a:endParaRPr lang="en-US" sz="2000">
              <a:cs typeface="Calibri"/>
            </a:endParaRPr>
          </a:p>
        </p:txBody>
      </p:sp>
      <p:sp>
        <p:nvSpPr>
          <p:cNvPr id="9" name="Content Placeholder 2">
            <a:extLst>
              <a:ext uri="{FF2B5EF4-FFF2-40B4-BE49-F238E27FC236}">
                <a16:creationId xmlns:a16="http://schemas.microsoft.com/office/drawing/2014/main" id="{BD19A68B-0A2D-A8F2-E22E-3A12D60FBD75}"/>
              </a:ext>
            </a:extLst>
          </p:cNvPr>
          <p:cNvSpPr txBox="1">
            <a:spLocks/>
          </p:cNvSpPr>
          <p:nvPr/>
        </p:nvSpPr>
        <p:spPr>
          <a:xfrm>
            <a:off x="580188" y="4186755"/>
            <a:ext cx="6264560" cy="112592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fontAlgn="auto">
              <a:lnSpc>
                <a:spcPct val="100000"/>
              </a:lnSpc>
              <a:spcAft>
                <a:spcPts val="0"/>
              </a:spcAft>
              <a:buNone/>
            </a:pPr>
            <a:r>
              <a:rPr lang="en-US" sz="2000">
                <a:ea typeface="+mn-lt"/>
                <a:cs typeface="+mn-lt"/>
              </a:rPr>
              <a:t>Patron Data and User Metrics </a:t>
            </a:r>
            <a:br>
              <a:rPr lang="en-US" sz="2000">
                <a:latin typeface="Calibri"/>
                <a:cs typeface="Calibri"/>
              </a:rPr>
            </a:br>
            <a:r>
              <a:rPr lang="en-US" sz="2000">
                <a:latin typeface="calibri light"/>
                <a:cs typeface="Calibri"/>
              </a:rPr>
              <a:t>Resource usage, google analytics, ticketing systems </a:t>
            </a:r>
            <a:endParaRPr lang="en-US" sz="2000"/>
          </a:p>
          <a:p>
            <a:pPr marL="114300" indent="0" fontAlgn="auto">
              <a:spcAft>
                <a:spcPts val="0"/>
              </a:spcAft>
              <a:buNone/>
            </a:pPr>
            <a:endParaRPr lang="en-US" sz="2000">
              <a:cs typeface="Calibri"/>
            </a:endParaRPr>
          </a:p>
          <a:p>
            <a:pPr marL="0" fontAlgn="auto">
              <a:spcAft>
                <a:spcPts val="0"/>
              </a:spcAft>
            </a:pPr>
            <a:endParaRPr lang="en-US" sz="2000">
              <a:cs typeface="Calibri"/>
            </a:endParaRPr>
          </a:p>
        </p:txBody>
      </p:sp>
      <p:sp>
        <p:nvSpPr>
          <p:cNvPr id="11" name="Content Placeholder 2">
            <a:extLst>
              <a:ext uri="{FF2B5EF4-FFF2-40B4-BE49-F238E27FC236}">
                <a16:creationId xmlns:a16="http://schemas.microsoft.com/office/drawing/2014/main" id="{99D5E66D-EA37-DEA4-4A97-26A856E2422E}"/>
              </a:ext>
            </a:extLst>
          </p:cNvPr>
          <p:cNvSpPr txBox="1">
            <a:spLocks/>
          </p:cNvSpPr>
          <p:nvPr/>
        </p:nvSpPr>
        <p:spPr>
          <a:xfrm>
            <a:off x="579130" y="5109470"/>
            <a:ext cx="6264560" cy="112592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spcAft>
                <a:spcPts val="0"/>
              </a:spcAft>
              <a:buNone/>
            </a:pPr>
            <a:r>
              <a:rPr lang="en-US" sz="2000"/>
              <a:t>Interviews and Focus Groups </a:t>
            </a:r>
            <a:br>
              <a:rPr lang="en-US" sz="2000">
                <a:ea typeface="+mn-lt"/>
                <a:cs typeface="+mn-lt"/>
              </a:rPr>
            </a:br>
            <a:r>
              <a:rPr lang="en-US" sz="2000">
                <a:latin typeface="calibri light"/>
                <a:ea typeface="+mn-lt"/>
                <a:cs typeface="+mn-lt"/>
              </a:rPr>
              <a:t>librarians as researchers; scenario-based interviews, UX, testing a new teaching method, etc. </a:t>
            </a:r>
          </a:p>
          <a:p>
            <a:pPr marL="114300" indent="0" fontAlgn="auto">
              <a:spcAft>
                <a:spcPts val="0"/>
              </a:spcAft>
              <a:buFont typeface="Arial" panose="020B0604020202020204" pitchFamily="34" charset="0"/>
              <a:buNone/>
            </a:pPr>
            <a:endParaRPr lang="en-US" sz="2000">
              <a:cs typeface="Calibri"/>
            </a:endParaRPr>
          </a:p>
          <a:p>
            <a:pPr marL="0" fontAlgn="auto">
              <a:spcAft>
                <a:spcPts val="0"/>
              </a:spcAft>
            </a:pPr>
            <a:endParaRPr lang="en-US" sz="2000">
              <a:cs typeface="Calibri"/>
            </a:endParaRPr>
          </a:p>
        </p:txBody>
      </p:sp>
    </p:spTree>
    <p:extLst>
      <p:ext uri="{BB962C8B-B14F-4D97-AF65-F5344CB8AC3E}">
        <p14:creationId xmlns:p14="http://schemas.microsoft.com/office/powerpoint/2010/main" val="237310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8">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24DC51-3705-FA74-35FA-9856C82AB76A}"/>
              </a:ext>
            </a:extLst>
          </p:cNvPr>
          <p:cNvSpPr>
            <a:spLocks noGrp="1"/>
          </p:cNvSpPr>
          <p:nvPr>
            <p:ph type="title"/>
          </p:nvPr>
        </p:nvSpPr>
        <p:spPr>
          <a:xfrm>
            <a:off x="643468" y="643467"/>
            <a:ext cx="4620584" cy="807937"/>
          </a:xfrm>
        </p:spPr>
        <p:txBody>
          <a:bodyPr vert="horz" lIns="91440" tIns="45720" rIns="91440" bIns="45720" rtlCol="0" anchor="b">
            <a:normAutofit/>
          </a:bodyPr>
          <a:lstStyle/>
          <a:p>
            <a:r>
              <a:rPr lang="en-US" dirty="0"/>
              <a:t>Question 1</a:t>
            </a:r>
          </a:p>
        </p:txBody>
      </p:sp>
      <p:sp>
        <p:nvSpPr>
          <p:cNvPr id="3" name="Content Placeholder 2">
            <a:extLst>
              <a:ext uri="{FF2B5EF4-FFF2-40B4-BE49-F238E27FC236}">
                <a16:creationId xmlns:a16="http://schemas.microsoft.com/office/drawing/2014/main" id="{86EEE1CB-0539-85AF-D5D6-A3521C88E97F}"/>
              </a:ext>
            </a:extLst>
          </p:cNvPr>
          <p:cNvSpPr>
            <a:spLocks noGrp="1"/>
          </p:cNvSpPr>
          <p:nvPr>
            <p:ph idx="1"/>
          </p:nvPr>
        </p:nvSpPr>
        <p:spPr>
          <a:xfrm>
            <a:off x="643467" y="2519970"/>
            <a:ext cx="5469669" cy="3533208"/>
          </a:xfrm>
        </p:spPr>
        <p:txBody>
          <a:bodyPr vert="horz" lIns="91440" tIns="45720" rIns="91440" bIns="45720" rtlCol="0" anchor="t">
            <a:normAutofit/>
          </a:bodyPr>
          <a:lstStyle/>
          <a:p>
            <a:pPr marL="0" indent="0">
              <a:buNone/>
            </a:pPr>
            <a:r>
              <a:rPr lang="en-US" sz="3200"/>
              <a:t>In the chat, what methods for data collection have you encountered, conducted, or participated? </a:t>
            </a:r>
          </a:p>
        </p:txBody>
      </p:sp>
      <p:pic>
        <p:nvPicPr>
          <p:cNvPr id="12" name="Picture 4" descr="Different coloured question marks">
            <a:extLst>
              <a:ext uri="{FF2B5EF4-FFF2-40B4-BE49-F238E27FC236}">
                <a16:creationId xmlns:a16="http://schemas.microsoft.com/office/drawing/2014/main" id="{EAD2DB74-AE1C-CFBD-D3F8-F546D0E1E03E}"/>
              </a:ext>
            </a:extLst>
          </p:cNvPr>
          <p:cNvPicPr>
            <a:picLocks noChangeAspect="1"/>
          </p:cNvPicPr>
          <p:nvPr/>
        </p:nvPicPr>
        <p:blipFill rotWithShape="1">
          <a:blip r:embed="rId2"/>
          <a:srcRect l="24981" r="26111" b="-2"/>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0826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7E840-62FC-E277-D74D-737FE4272BF6}"/>
              </a:ext>
            </a:extLst>
          </p:cNvPr>
          <p:cNvSpPr>
            <a:spLocks noGrp="1"/>
          </p:cNvSpPr>
          <p:nvPr>
            <p:ph type="title"/>
          </p:nvPr>
        </p:nvSpPr>
        <p:spPr/>
        <p:txBody>
          <a:bodyPr/>
          <a:lstStyle/>
          <a:p>
            <a:r>
              <a:rPr lang="en-US" b="1">
                <a:ea typeface="+mj-lt"/>
                <a:cs typeface="+mj-lt"/>
              </a:rPr>
              <a:t>What is Done with Collected Data? </a:t>
            </a:r>
          </a:p>
        </p:txBody>
      </p:sp>
      <p:sp>
        <p:nvSpPr>
          <p:cNvPr id="3" name="Content Placeholder 2">
            <a:extLst>
              <a:ext uri="{FF2B5EF4-FFF2-40B4-BE49-F238E27FC236}">
                <a16:creationId xmlns:a16="http://schemas.microsoft.com/office/drawing/2014/main" id="{950EDF79-256E-0789-10FB-26001997356B}"/>
              </a:ext>
            </a:extLst>
          </p:cNvPr>
          <p:cNvSpPr>
            <a:spLocks noGrp="1"/>
          </p:cNvSpPr>
          <p:nvPr>
            <p:ph sz="half" idx="1"/>
          </p:nvPr>
        </p:nvSpPr>
        <p:spPr>
          <a:xfrm>
            <a:off x="565638" y="1992658"/>
            <a:ext cx="3628292" cy="1322629"/>
          </a:xfrm>
        </p:spPr>
        <p:txBody>
          <a:bodyPr>
            <a:normAutofit fontScale="92500" lnSpcReduction="20000"/>
          </a:bodyPr>
          <a:lstStyle/>
          <a:p>
            <a:pPr marL="0" indent="0">
              <a:buNone/>
            </a:pPr>
            <a:r>
              <a:rPr lang="en-US" b="1" dirty="0">
                <a:ea typeface="+mn-lt"/>
                <a:cs typeface="+mn-lt"/>
              </a:rPr>
              <a:t>Policy Decisions </a:t>
            </a:r>
            <a:endParaRPr lang="en-US" dirty="0"/>
          </a:p>
          <a:p>
            <a:pPr marL="0" indent="0">
              <a:buNone/>
            </a:pPr>
            <a:r>
              <a:rPr lang="en-US" sz="2000" dirty="0">
                <a:latin typeface="Calibri Light"/>
                <a:ea typeface="+mn-lt"/>
                <a:cs typeface="+mn-lt"/>
              </a:rPr>
              <a:t>Data-driven policy making builds upon the concept of evidence-based policy making; data science and analysis</a:t>
            </a:r>
            <a:endParaRPr lang="en-US" dirty="0">
              <a:latin typeface="Calibri Light"/>
            </a:endParaRPr>
          </a:p>
        </p:txBody>
      </p:sp>
      <p:sp>
        <p:nvSpPr>
          <p:cNvPr id="4" name="Content Placeholder 3">
            <a:extLst>
              <a:ext uri="{FF2B5EF4-FFF2-40B4-BE49-F238E27FC236}">
                <a16:creationId xmlns:a16="http://schemas.microsoft.com/office/drawing/2014/main" id="{7B9F846E-94B0-4945-C529-347CC73F7E1F}"/>
              </a:ext>
            </a:extLst>
          </p:cNvPr>
          <p:cNvSpPr>
            <a:spLocks noGrp="1"/>
          </p:cNvSpPr>
          <p:nvPr>
            <p:ph sz="half" idx="2"/>
          </p:nvPr>
        </p:nvSpPr>
        <p:spPr>
          <a:xfrm>
            <a:off x="4413738" y="1992658"/>
            <a:ext cx="3496408" cy="1322629"/>
          </a:xfrm>
        </p:spPr>
        <p:txBody>
          <a:bodyPr>
            <a:normAutofit lnSpcReduction="10000"/>
          </a:bodyPr>
          <a:lstStyle/>
          <a:p>
            <a:pPr marL="0" indent="0">
              <a:buNone/>
            </a:pPr>
            <a:r>
              <a:rPr lang="en-US" b="1" dirty="0">
                <a:ea typeface="+mn-lt"/>
                <a:cs typeface="+mn-lt"/>
              </a:rPr>
              <a:t>Resource Allocation</a:t>
            </a:r>
            <a:endParaRPr lang="en-US" dirty="0"/>
          </a:p>
          <a:p>
            <a:pPr marL="0" indent="0">
              <a:buNone/>
            </a:pPr>
            <a:r>
              <a:rPr lang="en-US" sz="2000" dirty="0">
                <a:latin typeface="Calibri Light"/>
                <a:ea typeface="+mn-lt"/>
                <a:cs typeface="+mn-lt"/>
              </a:rPr>
              <a:t>Funding prioritization, clinics, food assistance, infrastructure, and other services </a:t>
            </a:r>
            <a:endParaRPr lang="en-US" dirty="0">
              <a:latin typeface="Calibri Light"/>
              <a:cs typeface="Calibri Light"/>
            </a:endParaRPr>
          </a:p>
        </p:txBody>
      </p:sp>
      <p:sp>
        <p:nvSpPr>
          <p:cNvPr id="5" name="Slide Number Placeholder 4">
            <a:extLst>
              <a:ext uri="{FF2B5EF4-FFF2-40B4-BE49-F238E27FC236}">
                <a16:creationId xmlns:a16="http://schemas.microsoft.com/office/drawing/2014/main" id="{5654E2D5-C0F6-0BC4-96A7-6FF1632A5B8A}"/>
              </a:ext>
            </a:extLst>
          </p:cNvPr>
          <p:cNvSpPr>
            <a:spLocks noGrp="1"/>
          </p:cNvSpPr>
          <p:nvPr>
            <p:ph type="sldNum" sz="quarter" idx="10"/>
          </p:nvPr>
        </p:nvSpPr>
        <p:spPr/>
        <p:txBody>
          <a:bodyPr/>
          <a:lstStyle/>
          <a:p>
            <a:pPr>
              <a:defRPr/>
            </a:pPr>
            <a:fld id="{372B0271-B012-4ED1-8CE3-476E6D0A5B1D}" type="slidenum">
              <a:rPr lang="en-US"/>
              <a:pPr>
                <a:defRPr/>
              </a:pPr>
              <a:t>17</a:t>
            </a:fld>
            <a:endParaRPr lang="en-US"/>
          </a:p>
        </p:txBody>
      </p:sp>
      <p:sp>
        <p:nvSpPr>
          <p:cNvPr id="6" name="Content Placeholder 5">
            <a:extLst>
              <a:ext uri="{FF2B5EF4-FFF2-40B4-BE49-F238E27FC236}">
                <a16:creationId xmlns:a16="http://schemas.microsoft.com/office/drawing/2014/main" id="{160C13C0-A6C9-0CB3-625A-69F8BA2DD6EF}"/>
              </a:ext>
            </a:extLst>
          </p:cNvPr>
          <p:cNvSpPr>
            <a:spLocks noGrp="1"/>
          </p:cNvSpPr>
          <p:nvPr>
            <p:ph sz="half" idx="12"/>
          </p:nvPr>
        </p:nvSpPr>
        <p:spPr>
          <a:xfrm>
            <a:off x="8129954" y="1992534"/>
            <a:ext cx="3496408" cy="1322630"/>
          </a:xfrm>
        </p:spPr>
        <p:txBody>
          <a:bodyPr/>
          <a:lstStyle/>
          <a:p>
            <a:pPr marL="0" indent="0">
              <a:buNone/>
            </a:pPr>
            <a:r>
              <a:rPr lang="en-US" b="1" dirty="0">
                <a:ea typeface="+mn-lt"/>
                <a:cs typeface="+mn-lt"/>
              </a:rPr>
              <a:t>Health interventions</a:t>
            </a:r>
            <a:endParaRPr lang="en-US" dirty="0"/>
          </a:p>
          <a:p>
            <a:pPr marL="0" indent="0">
              <a:buNone/>
            </a:pPr>
            <a:r>
              <a:rPr lang="en-US" sz="2000" dirty="0">
                <a:latin typeface="Calibri Light"/>
                <a:ea typeface="+mn-lt"/>
                <a:cs typeface="+mn-lt"/>
              </a:rPr>
              <a:t>Population level health; mask mandate and social distancing</a:t>
            </a:r>
            <a:endParaRPr lang="en-US" dirty="0">
              <a:latin typeface="Calibri Light"/>
              <a:cs typeface="Calibri Light"/>
            </a:endParaRPr>
          </a:p>
        </p:txBody>
      </p:sp>
      <p:sp>
        <p:nvSpPr>
          <p:cNvPr id="8" name="Content Placeholder 2">
            <a:extLst>
              <a:ext uri="{FF2B5EF4-FFF2-40B4-BE49-F238E27FC236}">
                <a16:creationId xmlns:a16="http://schemas.microsoft.com/office/drawing/2014/main" id="{75AC8EB0-66B7-01F4-B4B6-597DAD842962}"/>
              </a:ext>
            </a:extLst>
          </p:cNvPr>
          <p:cNvSpPr txBox="1">
            <a:spLocks/>
          </p:cNvSpPr>
          <p:nvPr/>
        </p:nvSpPr>
        <p:spPr bwMode="auto">
          <a:xfrm>
            <a:off x="563709" y="4064526"/>
            <a:ext cx="3213533" cy="1322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tx1"/>
                </a:solidFill>
                <a:ea typeface="+mn-lt"/>
                <a:cs typeface="+mn-lt"/>
              </a:rPr>
              <a:t>Research/ Publications</a:t>
            </a:r>
            <a:endParaRPr lang="en-US" dirty="0">
              <a:solidFill>
                <a:schemeClr val="tx1"/>
              </a:solidFill>
              <a:cs typeface="Calibri"/>
            </a:endParaRPr>
          </a:p>
          <a:p>
            <a:pPr marL="0" indent="0">
              <a:buNone/>
            </a:pPr>
            <a:r>
              <a:rPr lang="en-US" sz="2000" dirty="0">
                <a:solidFill>
                  <a:schemeClr val="tx1"/>
                </a:solidFill>
                <a:latin typeface="Calibri Light"/>
                <a:ea typeface="+mn-lt"/>
                <a:cs typeface="+mn-lt"/>
              </a:rPr>
              <a:t>discipline-specific publications of findings</a:t>
            </a:r>
            <a:endParaRPr lang="en-US" dirty="0">
              <a:solidFill>
                <a:schemeClr val="tx1"/>
              </a:solidFill>
              <a:latin typeface="Calibri Light"/>
              <a:cs typeface="Calibri Light"/>
            </a:endParaRPr>
          </a:p>
        </p:txBody>
      </p:sp>
      <p:sp>
        <p:nvSpPr>
          <p:cNvPr id="10" name="Content Placeholder 3">
            <a:extLst>
              <a:ext uri="{FF2B5EF4-FFF2-40B4-BE49-F238E27FC236}">
                <a16:creationId xmlns:a16="http://schemas.microsoft.com/office/drawing/2014/main" id="{C226A342-6194-FBF9-EC21-0F6D2E0ECA96}"/>
              </a:ext>
            </a:extLst>
          </p:cNvPr>
          <p:cNvSpPr txBox="1">
            <a:spLocks/>
          </p:cNvSpPr>
          <p:nvPr/>
        </p:nvSpPr>
        <p:spPr bwMode="auto">
          <a:xfrm>
            <a:off x="4344290" y="4064526"/>
            <a:ext cx="3496408" cy="1322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tx1"/>
                </a:solidFill>
                <a:ea typeface="+mn-lt"/>
                <a:cs typeface="+mn-lt"/>
              </a:rPr>
              <a:t>Secondary Research</a:t>
            </a:r>
            <a:endParaRPr lang="en-US" b="1" dirty="0">
              <a:solidFill>
                <a:schemeClr val="tx1"/>
              </a:solidFill>
              <a:cs typeface="Calibri"/>
            </a:endParaRPr>
          </a:p>
          <a:p>
            <a:pPr marL="0" indent="0">
              <a:buNone/>
            </a:pPr>
            <a:r>
              <a:rPr lang="en-US" sz="2000" dirty="0">
                <a:solidFill>
                  <a:schemeClr val="tx1"/>
                </a:solidFill>
                <a:latin typeface="Calibri Light"/>
                <a:ea typeface="+mn-lt"/>
                <a:cs typeface="+mn-lt"/>
              </a:rPr>
              <a:t>Data sharing and reuse</a:t>
            </a:r>
            <a:endParaRPr lang="en-US" dirty="0">
              <a:solidFill>
                <a:schemeClr val="tx1"/>
              </a:solidFill>
              <a:latin typeface="Calibri Light"/>
              <a:cs typeface="Calibri Light"/>
            </a:endParaRPr>
          </a:p>
        </p:txBody>
      </p:sp>
      <p:sp>
        <p:nvSpPr>
          <p:cNvPr id="11" name="Content Placeholder 3">
            <a:extLst>
              <a:ext uri="{FF2B5EF4-FFF2-40B4-BE49-F238E27FC236}">
                <a16:creationId xmlns:a16="http://schemas.microsoft.com/office/drawing/2014/main" id="{20CEFF5E-8B59-B2AC-CE9A-24DE02F53554}"/>
              </a:ext>
            </a:extLst>
          </p:cNvPr>
          <p:cNvSpPr>
            <a:spLocks noGrp="1"/>
          </p:cNvSpPr>
          <p:nvPr/>
        </p:nvSpPr>
        <p:spPr bwMode="auto">
          <a:xfrm>
            <a:off x="8503460" y="4066455"/>
            <a:ext cx="3496408" cy="1322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tx1"/>
                </a:solidFill>
                <a:ea typeface="+mn-lt"/>
                <a:cs typeface="+mn-lt"/>
              </a:rPr>
              <a:t>Future Research</a:t>
            </a:r>
          </a:p>
          <a:p>
            <a:pPr marL="0" indent="0">
              <a:buNone/>
            </a:pPr>
            <a:r>
              <a:rPr lang="en-US" sz="2000" dirty="0">
                <a:solidFill>
                  <a:schemeClr val="tx1"/>
                </a:solidFill>
                <a:latin typeface="Calibri Light"/>
                <a:ea typeface="+mn-lt"/>
                <a:cs typeface="+mn-lt"/>
              </a:rPr>
              <a:t>Jumping-off point for further research</a:t>
            </a:r>
            <a:endParaRPr lang="en-US" dirty="0">
              <a:solidFill>
                <a:schemeClr val="tx1"/>
              </a:solidFill>
              <a:latin typeface="Calibri Light"/>
              <a:cs typeface="Calibri Light"/>
            </a:endParaRPr>
          </a:p>
        </p:txBody>
      </p:sp>
    </p:spTree>
    <p:extLst>
      <p:ext uri="{BB962C8B-B14F-4D97-AF65-F5344CB8AC3E}">
        <p14:creationId xmlns:p14="http://schemas.microsoft.com/office/powerpoint/2010/main" val="352153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8"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EEA0050-16AF-4D72-245A-DEEB1B7D8F73}"/>
              </a:ext>
            </a:extLst>
          </p:cNvPr>
          <p:cNvSpPr>
            <a:spLocks noGrp="1"/>
          </p:cNvSpPr>
          <p:nvPr>
            <p:ph type="title"/>
          </p:nvPr>
        </p:nvSpPr>
        <p:spPr>
          <a:xfrm>
            <a:off x="605074" y="354546"/>
            <a:ext cx="9543405" cy="1188720"/>
          </a:xfrm>
        </p:spPr>
        <p:txBody>
          <a:bodyPr>
            <a:normAutofit/>
          </a:bodyPr>
          <a:lstStyle/>
          <a:p>
            <a:r>
              <a:rPr lang="en-US" sz="4000" dirty="0">
                <a:solidFill>
                  <a:schemeClr val="tx1">
                    <a:lumMod val="85000"/>
                    <a:lumOff val="15000"/>
                  </a:schemeClr>
                </a:solidFill>
                <a:latin typeface="Calibri"/>
                <a:ea typeface="Roboto"/>
                <a:cs typeface="Calibri"/>
              </a:rPr>
              <a:t>What does this tell us? </a:t>
            </a:r>
          </a:p>
        </p:txBody>
      </p:sp>
      <p:sp>
        <p:nvSpPr>
          <p:cNvPr id="7" name="Title 1">
            <a:extLst>
              <a:ext uri="{FF2B5EF4-FFF2-40B4-BE49-F238E27FC236}">
                <a16:creationId xmlns:a16="http://schemas.microsoft.com/office/drawing/2014/main" id="{5A9056F2-CA8D-7C2B-9CF1-061F22C80A71}"/>
              </a:ext>
            </a:extLst>
          </p:cNvPr>
          <p:cNvSpPr>
            <a:spLocks noGrp="1"/>
          </p:cNvSpPr>
          <p:nvPr/>
        </p:nvSpPr>
        <p:spPr>
          <a:xfrm>
            <a:off x="266751" y="2099586"/>
            <a:ext cx="6282442" cy="3850578"/>
          </a:xfrm>
          <a:prstGeom prst="rect">
            <a:avLst/>
          </a:prstGeom>
        </p:spPr>
        <p:txBody>
          <a:bodyPr vert="horz" lIns="91440" tIns="45720" rIns="91440" bIns="45720" rtlCol="0" anchor="b">
            <a:normAutofit fontScale="82500" lnSpcReduction="200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457200" indent="-457200">
              <a:lnSpc>
                <a:spcPct val="120000"/>
              </a:lnSpc>
              <a:spcBef>
                <a:spcPts val="1000"/>
              </a:spcBef>
              <a:buFont typeface="Arial"/>
              <a:buChar char="•"/>
            </a:pPr>
            <a:r>
              <a:rPr lang="en-US" dirty="0">
                <a:ea typeface="+mj-lt"/>
                <a:cs typeface="+mj-lt"/>
              </a:rPr>
              <a:t>"What gets counted, counts"</a:t>
            </a:r>
            <a:endParaRPr lang="en-US" dirty="0"/>
          </a:p>
          <a:p>
            <a:pPr marL="457200" indent="-457200">
              <a:lnSpc>
                <a:spcPct val="120000"/>
              </a:lnSpc>
              <a:spcBef>
                <a:spcPts val="1000"/>
              </a:spcBef>
              <a:buFont typeface="Arial"/>
              <a:buChar char="•"/>
            </a:pPr>
            <a:r>
              <a:rPr lang="en-US" dirty="0">
                <a:ea typeface="+mj-lt"/>
                <a:cs typeface="+mj-lt"/>
              </a:rPr>
              <a:t>What is counted often becomes the basis for decision-making</a:t>
            </a:r>
            <a:endParaRPr lang="en-US" dirty="0">
              <a:cs typeface="Calibri Light"/>
            </a:endParaRPr>
          </a:p>
          <a:p>
            <a:pPr marL="457200" indent="-457200">
              <a:lnSpc>
                <a:spcPct val="120000"/>
              </a:lnSpc>
              <a:spcBef>
                <a:spcPts val="1000"/>
              </a:spcBef>
              <a:spcAft>
                <a:spcPct val="0"/>
              </a:spcAft>
              <a:buFont typeface="Arial"/>
              <a:buChar char="•"/>
            </a:pPr>
            <a:r>
              <a:rPr lang="en-US" dirty="0">
                <a:ea typeface="+mj-lt"/>
                <a:cs typeface="+mj-lt"/>
              </a:rPr>
              <a:t>What is not counted becomes invisible; reinforcing health inequities</a:t>
            </a:r>
          </a:p>
          <a:p>
            <a:pPr marL="457200" indent="-457200">
              <a:lnSpc>
                <a:spcPct val="120000"/>
              </a:lnSpc>
              <a:spcBef>
                <a:spcPts val="1000"/>
              </a:spcBef>
              <a:spcAft>
                <a:spcPct val="0"/>
              </a:spcAft>
              <a:buFont typeface="Arial"/>
              <a:buChar char="•"/>
            </a:pPr>
            <a:r>
              <a:rPr lang="en-US" dirty="0">
                <a:ea typeface="+mj-lt"/>
                <a:cs typeface="+mj-lt"/>
              </a:rPr>
              <a:t>Data collection can be positive and empowering</a:t>
            </a:r>
          </a:p>
          <a:p>
            <a:pPr marL="457200" indent="-457200">
              <a:lnSpc>
                <a:spcPct val="120000"/>
              </a:lnSpc>
              <a:spcBef>
                <a:spcPts val="1000"/>
              </a:spcBef>
              <a:spcAft>
                <a:spcPct val="0"/>
              </a:spcAft>
              <a:buFont typeface="Arial"/>
              <a:buChar char="•"/>
            </a:pPr>
            <a:r>
              <a:rPr lang="en-US" dirty="0">
                <a:ea typeface="+mj-lt"/>
                <a:cs typeface="+mj-lt"/>
              </a:rPr>
              <a:t>’data for good’  or for social change </a:t>
            </a:r>
          </a:p>
          <a:p>
            <a:endParaRPr lang="en-US">
              <a:cs typeface="Calibri"/>
            </a:endParaRPr>
          </a:p>
        </p:txBody>
      </p:sp>
      <p:pic>
        <p:nvPicPr>
          <p:cNvPr id="6" name="Picture 7" descr="A picture of the cover of the book &quot;Data Feminism&quot; by Catherine D'Ignazio and Lauren F. Klein">
            <a:extLst>
              <a:ext uri="{FF2B5EF4-FFF2-40B4-BE49-F238E27FC236}">
                <a16:creationId xmlns:a16="http://schemas.microsoft.com/office/drawing/2014/main" id="{354A0BDC-DB28-AEF4-7B3F-0AC216BB5D0F}"/>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1223" r="810"/>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236702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A199B-8F14-6793-8939-7B23E6128129}"/>
              </a:ext>
            </a:extLst>
          </p:cNvPr>
          <p:cNvSpPr>
            <a:spLocks noGrp="1"/>
          </p:cNvSpPr>
          <p:nvPr>
            <p:ph type="title"/>
          </p:nvPr>
        </p:nvSpPr>
        <p:spPr>
          <a:xfrm>
            <a:off x="838201" y="365125"/>
            <a:ext cx="5251316" cy="1807305"/>
          </a:xfrm>
        </p:spPr>
        <p:txBody>
          <a:bodyPr vert="horz" lIns="91440" tIns="45720" rIns="91440" bIns="45720" rtlCol="0" anchor="ctr">
            <a:normAutofit/>
          </a:bodyPr>
          <a:lstStyle/>
          <a:p>
            <a:r>
              <a:rPr lang="en-US" sz="4400" b="1">
                <a:latin typeface="Calibri"/>
                <a:ea typeface="Calibri"/>
                <a:cs typeface="Calibri"/>
              </a:rPr>
              <a:t>Invisible Women </a:t>
            </a:r>
            <a:endParaRPr lang="en-US" sz="4400">
              <a:latin typeface="Calibri"/>
              <a:ea typeface="Calibri"/>
              <a:cs typeface="Calibri"/>
            </a:endParaRPr>
          </a:p>
        </p:txBody>
      </p:sp>
      <p:sp>
        <p:nvSpPr>
          <p:cNvPr id="5" name="TextBox 4">
            <a:extLst>
              <a:ext uri="{FF2B5EF4-FFF2-40B4-BE49-F238E27FC236}">
                <a16:creationId xmlns:a16="http://schemas.microsoft.com/office/drawing/2014/main" id="{E9383C95-3A98-7313-921F-A3D35E9CB73E}"/>
              </a:ext>
            </a:extLst>
          </p:cNvPr>
          <p:cNvSpPr txBox="1"/>
          <p:nvPr/>
        </p:nvSpPr>
        <p:spPr>
          <a:xfrm>
            <a:off x="5365173" y="5815446"/>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Calibri"/>
                <a:ea typeface="Calibri"/>
                <a:cs typeface="Calibri"/>
              </a:rPr>
              <a:t>(Perez 2019)</a:t>
            </a:r>
            <a:endParaRPr lang="en-US"/>
          </a:p>
        </p:txBody>
      </p:sp>
      <p:sp>
        <p:nvSpPr>
          <p:cNvPr id="3" name="Title 1">
            <a:extLst>
              <a:ext uri="{FF2B5EF4-FFF2-40B4-BE49-F238E27FC236}">
                <a16:creationId xmlns:a16="http://schemas.microsoft.com/office/drawing/2014/main" id="{809EF468-6D4D-234F-9729-968791D83A49}"/>
              </a:ext>
            </a:extLst>
          </p:cNvPr>
          <p:cNvSpPr txBox="1">
            <a:spLocks/>
          </p:cNvSpPr>
          <p:nvPr/>
        </p:nvSpPr>
        <p:spPr>
          <a:xfrm>
            <a:off x="828040" y="1865706"/>
            <a:ext cx="6144504" cy="4138306"/>
          </a:xfrm>
          <a:prstGeom prst="rect">
            <a:avLst/>
          </a:prstGeom>
        </p:spPr>
        <p:txBody>
          <a:bodyPr vert="horz" lIns="91440" tIns="45720" rIns="91440" bIns="45720" rtlCol="0" anchor="t">
            <a:normAutofit fontScale="92500" lnSpcReduction="200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342900" indent="-342900">
              <a:buFont typeface="Arial"/>
              <a:buChar char="•"/>
            </a:pPr>
            <a:r>
              <a:rPr lang="en-US" sz="2400" dirty="0">
                <a:ea typeface="+mj-lt"/>
                <a:cs typeface="+mj-lt"/>
              </a:rPr>
              <a:t>medical systems systematically discriminating against women, "leaving them chronically misunderstood, mistreated and misdiagnosed." </a:t>
            </a:r>
            <a:br>
              <a:rPr lang="en-US" sz="2400" dirty="0">
                <a:ea typeface="+mj-lt"/>
                <a:cs typeface="+mj-lt"/>
              </a:rPr>
            </a:br>
            <a:endParaRPr lang="en-US" sz="2400">
              <a:ea typeface="+mj-lt"/>
              <a:cs typeface="+mj-lt"/>
            </a:endParaRPr>
          </a:p>
          <a:p>
            <a:pPr marL="342900" indent="-342900">
              <a:buFont typeface="Arial"/>
              <a:buChar char="•"/>
            </a:pPr>
            <a:r>
              <a:rPr lang="en-US" sz="2400" dirty="0">
                <a:ea typeface="+mj-lt"/>
                <a:cs typeface="+mj-lt"/>
              </a:rPr>
              <a:t>Gender gap in medical texts books / animal research </a:t>
            </a:r>
          </a:p>
          <a:p>
            <a:endParaRPr lang="en-US" sz="2400">
              <a:ea typeface="+mj-lt"/>
              <a:cs typeface="+mj-lt"/>
            </a:endParaRPr>
          </a:p>
          <a:p>
            <a:pPr marL="342900" indent="-342900">
              <a:buFont typeface="Arial"/>
              <a:buChar char="•"/>
            </a:pPr>
            <a:r>
              <a:rPr lang="en-US" sz="2400" dirty="0">
                <a:ea typeface="+mj-lt"/>
                <a:cs typeface="+mj-lt"/>
              </a:rPr>
              <a:t>Most early research into cardiovascular disease was conducted on men, and women continue to be under-represented, making up only 25% of participants across thirty-one landmark trials for congestive heart failure between 1987 and 2012</a:t>
            </a:r>
            <a:endParaRPr lang="en-US" dirty="0">
              <a:ea typeface="Calibri Light" panose="020F0302020204030204"/>
              <a:cs typeface="Calibri Light" panose="020F0302020204030204"/>
            </a:endParaRPr>
          </a:p>
          <a:p>
            <a:pPr marL="342900" indent="-342900">
              <a:buFont typeface="Arial"/>
              <a:buChar char="•"/>
            </a:pPr>
            <a:endParaRPr lang="en-US" sz="2400">
              <a:latin typeface="Calibri Light" panose="020F0302020204030204"/>
              <a:ea typeface="Calibri Light" panose="020F0302020204030204"/>
              <a:cs typeface="Calibri Light" panose="020F0302020204030204"/>
            </a:endParaRPr>
          </a:p>
          <a:p>
            <a:pPr marL="342900" indent="-342900">
              <a:buFont typeface="Arial"/>
              <a:buChar char="•"/>
            </a:pPr>
            <a:r>
              <a:rPr lang="en-US" sz="2400" dirty="0">
                <a:latin typeface="Calibri Light" panose="020F0302020204030204"/>
                <a:ea typeface="Calibri Light" panose="020F0302020204030204"/>
                <a:cs typeface="Calibri Light" panose="020F0302020204030204"/>
              </a:rPr>
              <a:t>Data bias in research relating to pregnancy, menstruation/period pain, medication, diabetes, clinical trials, dosing </a:t>
            </a:r>
          </a:p>
          <a:p>
            <a:pPr marL="342900" indent="-342900">
              <a:buFont typeface="Arial"/>
              <a:buChar char="•"/>
            </a:pPr>
            <a:endParaRPr lang="en-US" sz="2400">
              <a:latin typeface="Calibri Light" panose="020F0302020204030204"/>
              <a:ea typeface="Calibri Light" panose="020F0302020204030204"/>
              <a:cs typeface="Calibri Light" panose="020F0302020204030204"/>
            </a:endParaRPr>
          </a:p>
          <a:p>
            <a:endParaRPr lang="en-US" sz="2400">
              <a:latin typeface="Calibri Light" panose="020F0302020204030204"/>
              <a:ea typeface="Calibri Light" panose="020F0302020204030204"/>
              <a:cs typeface="Calibri Light" panose="020F0302020204030204"/>
            </a:endParaRPr>
          </a:p>
          <a:p>
            <a:pPr marL="342900" indent="-342900">
              <a:buFont typeface="Arial"/>
              <a:buChar char="•"/>
            </a:pPr>
            <a:endParaRPr lang="en-US" sz="2400">
              <a:latin typeface="Calibri Light" panose="020F0302020204030204"/>
              <a:ea typeface="Calibri Light" panose="020F0302020204030204"/>
              <a:cs typeface="Calibri Light" panose="020F0302020204030204"/>
            </a:endParaRPr>
          </a:p>
          <a:p>
            <a:pPr marL="342900" indent="-342900">
              <a:buFont typeface="Arial"/>
              <a:buChar char="•"/>
            </a:pPr>
            <a:endParaRPr lang="en-US" sz="2400">
              <a:latin typeface="Calibri Light" panose="020F0302020204030204"/>
              <a:ea typeface="Calibri Light" panose="020F0302020204030204"/>
              <a:cs typeface="Calibri Light" panose="020F0302020204030204"/>
            </a:endParaRPr>
          </a:p>
          <a:p>
            <a:pPr marL="457200">
              <a:spcAft>
                <a:spcPts val="600"/>
              </a:spcAft>
            </a:pPr>
            <a:endParaRPr lang="en-US" sz="2000">
              <a:latin typeface="Calibri Light" panose="020F0302020204030204"/>
              <a:ea typeface="Calibri Light" panose="020F0302020204030204"/>
              <a:cs typeface="Calibri Light" panose="020F0302020204030204"/>
            </a:endParaRPr>
          </a:p>
          <a:p>
            <a:pPr marL="685800" indent="-228600">
              <a:spcAft>
                <a:spcPts val="600"/>
              </a:spcAft>
              <a:buFont typeface="Arial" panose="020B0604020202020204" pitchFamily="34" charset="0"/>
              <a:buChar char="•"/>
            </a:pPr>
            <a:endParaRPr lang="en-US" sz="2000">
              <a:latin typeface="calibri light"/>
              <a:ea typeface="calibri light"/>
              <a:cs typeface="calibri light"/>
            </a:endParaRPr>
          </a:p>
          <a:p>
            <a:pPr indent="-228600">
              <a:spcAft>
                <a:spcPts val="600"/>
              </a:spcAft>
              <a:buFont typeface="Arial" panose="020B0604020202020204" pitchFamily="34" charset="0"/>
              <a:buChar char="•"/>
            </a:pPr>
            <a:endParaRPr lang="en-US" sz="2000" b="1">
              <a:latin typeface="+mn-lt"/>
              <a:ea typeface="Calibri" panose="020F0502020204030204"/>
              <a:cs typeface="Calibri" panose="020F0502020204030204"/>
            </a:endParaRPr>
          </a:p>
        </p:txBody>
      </p:sp>
      <p:pic>
        <p:nvPicPr>
          <p:cNvPr id="6" name="Picture 6" descr="The cover of Caroline Criado Perez's book invisible  women, The cover has icons of men and women, but the men are bold and clear and the women are light and greyed out. ">
            <a:extLst>
              <a:ext uri="{FF2B5EF4-FFF2-40B4-BE49-F238E27FC236}">
                <a16:creationId xmlns:a16="http://schemas.microsoft.com/office/drawing/2014/main" id="{338F461C-1239-1073-88E7-1729CAC94096}"/>
              </a:ext>
            </a:extLst>
          </p:cNvPr>
          <p:cNvPicPr>
            <a:picLocks noChangeAspect="1"/>
          </p:cNvPicPr>
          <p:nvPr/>
        </p:nvPicPr>
        <p:blipFill>
          <a:blip r:embed="rId3"/>
          <a:stretch>
            <a:fillRect/>
          </a:stretch>
        </p:blipFill>
        <p:spPr>
          <a:xfrm>
            <a:off x="7725195" y="-1438"/>
            <a:ext cx="4462252" cy="6853687"/>
          </a:xfrm>
          <a:prstGeom prst="rect">
            <a:avLst/>
          </a:prstGeom>
        </p:spPr>
      </p:pic>
    </p:spTree>
    <p:extLst>
      <p:ext uri="{BB962C8B-B14F-4D97-AF65-F5344CB8AC3E}">
        <p14:creationId xmlns:p14="http://schemas.microsoft.com/office/powerpoint/2010/main" val="4214730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hidden="1">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C2461C9-AFDF-67F7-ECDB-D6D4DD747FBF}"/>
              </a:ext>
            </a:extLst>
          </p:cNvPr>
          <p:cNvSpPr>
            <a:spLocks noGrp="1"/>
          </p:cNvSpPr>
          <p:nvPr>
            <p:ph type="title"/>
          </p:nvPr>
        </p:nvSpPr>
        <p:spPr>
          <a:xfrm>
            <a:off x="1137036" y="548640"/>
            <a:ext cx="9543405" cy="1188720"/>
          </a:xfrm>
        </p:spPr>
        <p:txBody>
          <a:bodyPr>
            <a:normAutofit/>
          </a:bodyPr>
          <a:lstStyle/>
          <a:p>
            <a:r>
              <a:rPr lang="en-US" dirty="0">
                <a:solidFill>
                  <a:schemeClr val="tx1">
                    <a:lumMod val="85000"/>
                    <a:lumOff val="15000"/>
                  </a:schemeClr>
                </a:solidFill>
                <a:cs typeface="Calibri Light"/>
              </a:rPr>
              <a:t>Code of Conduct </a:t>
            </a:r>
            <a:endParaRPr lang="en-US" dirty="0">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DE2441E4-FB68-343E-7110-F20D9ED7CF7D}"/>
              </a:ext>
            </a:extLst>
          </p:cNvPr>
          <p:cNvSpPr>
            <a:spLocks noGrp="1"/>
          </p:cNvSpPr>
          <p:nvPr>
            <p:ph idx="1"/>
          </p:nvPr>
        </p:nvSpPr>
        <p:spPr>
          <a:xfrm>
            <a:off x="455758" y="2417251"/>
            <a:ext cx="11280483" cy="3320031"/>
          </a:xfrm>
        </p:spPr>
        <p:txBody>
          <a:bodyPr vert="horz" lIns="91440" tIns="45720" rIns="91440" bIns="45720" rtlCol="0" anchor="ctr">
            <a:noAutofit/>
          </a:bodyPr>
          <a:lstStyle/>
          <a:p>
            <a:pPr marL="0" indent="0">
              <a:buNone/>
            </a:pPr>
            <a:r>
              <a:rPr lang="en-US">
                <a:solidFill>
                  <a:schemeClr val="tx1">
                    <a:lumMod val="85000"/>
                    <a:lumOff val="15000"/>
                  </a:schemeClr>
                </a:solidFill>
                <a:latin typeface="calibri light"/>
                <a:ea typeface="+mn-lt"/>
                <a:cs typeface="+mn-lt"/>
              </a:rPr>
              <a:t>This Data Ethics Series enable its participants to receive continuing education, build professional networks, and learn about important topics related to the field of librarianship. To provide all participants the opportunity to benefit from the curriculum, we are committed to providing a </a:t>
            </a:r>
            <a:r>
              <a:rPr lang="en-US" b="1">
                <a:solidFill>
                  <a:schemeClr val="tx1">
                    <a:lumMod val="85000"/>
                    <a:lumOff val="15000"/>
                  </a:schemeClr>
                </a:solidFill>
                <a:latin typeface="calibri light"/>
                <a:ea typeface="+mn-lt"/>
                <a:cs typeface="+mn-lt"/>
              </a:rPr>
              <a:t>harassment-free environment for everyone, regardless of gender, sexual orientation, gender identity, gender expression, disability, physical appearance, race, ethnicity, religion, or other group identity.</a:t>
            </a:r>
            <a:r>
              <a:rPr lang="en-US">
                <a:solidFill>
                  <a:schemeClr val="tx1">
                    <a:lumMod val="85000"/>
                    <a:lumOff val="15000"/>
                  </a:schemeClr>
                </a:solidFill>
                <a:latin typeface="calibri light"/>
                <a:ea typeface="+mn-lt"/>
                <a:cs typeface="+mn-lt"/>
              </a:rPr>
              <a:t> </a:t>
            </a:r>
            <a:endParaRPr lang="en-US">
              <a:solidFill>
                <a:schemeClr val="tx1">
                  <a:lumMod val="85000"/>
                  <a:lumOff val="15000"/>
                </a:schemeClr>
              </a:solidFill>
              <a:cs typeface="Calibri" panose="020F0502020204030204"/>
            </a:endParaRP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3513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1EA7FA8-6652-4CC5-90F4-3D48CAC0C2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A199B-8F14-6793-8939-7B23E6128129}"/>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sz="4400"/>
              <a:t>Representation in Clinical Trials</a:t>
            </a:r>
          </a:p>
        </p:txBody>
      </p:sp>
      <p:sp>
        <p:nvSpPr>
          <p:cNvPr id="4" name="Text Placeholder 3">
            <a:extLst>
              <a:ext uri="{FF2B5EF4-FFF2-40B4-BE49-F238E27FC236}">
                <a16:creationId xmlns:a16="http://schemas.microsoft.com/office/drawing/2014/main" id="{B5780AC8-E56A-3F82-9DF8-016DBC36D9DA}"/>
              </a:ext>
            </a:extLst>
          </p:cNvPr>
          <p:cNvSpPr>
            <a:spLocks noGrp="1"/>
          </p:cNvSpPr>
          <p:nvPr>
            <p:ph type="body" sz="half" idx="2"/>
          </p:nvPr>
        </p:nvSpPr>
        <p:spPr>
          <a:xfrm>
            <a:off x="819738" y="1692275"/>
            <a:ext cx="5269301" cy="4163337"/>
          </a:xfrm>
        </p:spPr>
        <p:txBody>
          <a:bodyPr vert="horz" lIns="91440" tIns="45720" rIns="91440" bIns="45720" rtlCol="0" anchor="t">
            <a:normAutofit/>
          </a:bodyPr>
          <a:lstStyle/>
          <a:p>
            <a:pPr marL="285750" indent="-228600">
              <a:buFont typeface="Arial,Sans-Serif"/>
              <a:buChar char="•"/>
            </a:pPr>
            <a:endParaRPr lang="en-US" sz="2000" dirty="0">
              <a:ea typeface="+mn-lt"/>
              <a:cs typeface="+mn-lt"/>
            </a:endParaRPr>
          </a:p>
          <a:p>
            <a:pPr marL="285750" indent="-228600">
              <a:buFont typeface="Arial" panose="020B0604020202020204" pitchFamily="34" charset="0"/>
              <a:buChar char="•"/>
            </a:pPr>
            <a:r>
              <a:rPr lang="en-US" sz="2000" dirty="0">
                <a:latin typeface="Calibri Light"/>
                <a:ea typeface="+mn-lt"/>
                <a:cs typeface="+mn-lt"/>
              </a:rPr>
              <a:t>Under-representation of Women and the elderly in Cardiovascular RCTs (Vitale, et al., 2017)</a:t>
            </a:r>
            <a:endParaRPr lang="en-US" sz="2000" dirty="0">
              <a:latin typeface="Calibri Light"/>
              <a:cs typeface="Calibri"/>
            </a:endParaRPr>
          </a:p>
          <a:p>
            <a:pPr marL="285750" indent="-228600">
              <a:buFont typeface="Arial" panose="020B0604020202020204" pitchFamily="34" charset="0"/>
              <a:buChar char="•"/>
            </a:pPr>
            <a:r>
              <a:rPr lang="en-US" sz="2000" dirty="0">
                <a:latin typeface="Calibri Light"/>
                <a:cs typeface="Calibri"/>
              </a:rPr>
              <a:t>Black</a:t>
            </a:r>
            <a:r>
              <a:rPr lang="en-US" sz="2000" dirty="0">
                <a:latin typeface="Calibri Light"/>
                <a:ea typeface="+mn-lt"/>
                <a:cs typeface="+mn-lt"/>
              </a:rPr>
              <a:t> men in prostate cancer clinical trials  (</a:t>
            </a:r>
            <a:r>
              <a:rPr lang="en-US" sz="2000" dirty="0" err="1">
                <a:latin typeface="Calibri Light"/>
                <a:ea typeface="+mn-lt"/>
                <a:cs typeface="+mn-lt"/>
              </a:rPr>
              <a:t>Rencsok</a:t>
            </a:r>
            <a:r>
              <a:rPr lang="en-US" sz="2000" dirty="0">
                <a:latin typeface="Calibri Light"/>
                <a:ea typeface="+mn-lt"/>
                <a:cs typeface="+mn-lt"/>
              </a:rPr>
              <a:t>, et. al., 2020)</a:t>
            </a:r>
            <a:endParaRPr lang="en-US" sz="2000" dirty="0">
              <a:latin typeface="Calibri Light"/>
              <a:ea typeface="+mn-lt"/>
              <a:cs typeface="calibri light"/>
            </a:endParaRPr>
          </a:p>
          <a:p>
            <a:pPr marL="285750" indent="-228600">
              <a:buFont typeface="Arial" panose="020B0604020202020204" pitchFamily="34" charset="0"/>
              <a:buChar char="•"/>
            </a:pPr>
            <a:r>
              <a:rPr lang="en-US" sz="2000" dirty="0">
                <a:latin typeface="calibri light"/>
                <a:ea typeface="+mn-lt"/>
                <a:cs typeface="+mn-lt"/>
              </a:rPr>
              <a:t>Racial and ethnic minorities &amp; health disparities ( Clark, et. al., 2019; Caplan &amp; Friesen, 2017)</a:t>
            </a:r>
            <a:endParaRPr lang="en-US" sz="2000" dirty="0">
              <a:latin typeface="calibri light"/>
              <a:ea typeface="calibri light"/>
              <a:cs typeface="calibri light"/>
            </a:endParaRPr>
          </a:p>
          <a:p>
            <a:pPr marL="285750" indent="-228600">
              <a:buFont typeface="Arial" panose="020B0604020202020204" pitchFamily="34" charset="0"/>
              <a:buChar char="•"/>
            </a:pPr>
            <a:endParaRPr lang="en-US" sz="2000">
              <a:latin typeface="calibri light"/>
              <a:ea typeface="Calibri" panose="020F0502020204030204"/>
              <a:cs typeface="Calibri" panose="020F0502020204030204"/>
            </a:endParaRPr>
          </a:p>
          <a:p>
            <a:pPr marL="285750" indent="-228600">
              <a:buFont typeface="Arial" panose="020B0604020202020204" pitchFamily="34" charset="0"/>
              <a:buChar char="•"/>
            </a:pPr>
            <a:endParaRPr lang="en-US" sz="2000" dirty="0">
              <a:latin typeface="calibri light"/>
              <a:ea typeface="Calibri" panose="020F0502020204030204"/>
              <a:cs typeface="Calibri" panose="020F0502020204030204"/>
            </a:endParaRPr>
          </a:p>
        </p:txBody>
      </p:sp>
      <p:pic>
        <p:nvPicPr>
          <p:cNvPr id="3" name="Picture 4" descr="A colorful graphic of diverse men and women. Main colors are brown, orange, pink, and green, and light yellow. ">
            <a:extLst>
              <a:ext uri="{FF2B5EF4-FFF2-40B4-BE49-F238E27FC236}">
                <a16:creationId xmlns:a16="http://schemas.microsoft.com/office/drawing/2014/main" id="{CC1DEA0A-F021-A63C-CAC6-01532075C7FB}"/>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11289" r="21257" b="-2"/>
          <a:stretch/>
        </p:blipFill>
        <p:spPr>
          <a:xfrm>
            <a:off x="6573962" y="2013626"/>
            <a:ext cx="4488714" cy="3576825"/>
          </a:xfrm>
          <a:custGeom>
            <a:avLst/>
            <a:gdLst/>
            <a:ahLst/>
            <a:cxnLst/>
            <a:rect l="l" t="t" r="r" b="b"/>
            <a:pathLst>
              <a:path w="4488714" h="3576825">
                <a:moveTo>
                  <a:pt x="713492" y="15"/>
                </a:moveTo>
                <a:cubicBezTo>
                  <a:pt x="723739" y="278"/>
                  <a:pt x="734339" y="3967"/>
                  <a:pt x="743942" y="5139"/>
                </a:cubicBezTo>
                <a:cubicBezTo>
                  <a:pt x="955929" y="31374"/>
                  <a:pt x="1167914" y="59717"/>
                  <a:pt x="1380134" y="84780"/>
                </a:cubicBezTo>
                <a:cubicBezTo>
                  <a:pt x="1578535" y="108204"/>
                  <a:pt x="1778340" y="113591"/>
                  <a:pt x="1977677" y="125771"/>
                </a:cubicBezTo>
                <a:cubicBezTo>
                  <a:pt x="2218942" y="140529"/>
                  <a:pt x="2459740" y="161377"/>
                  <a:pt x="2699600" y="194169"/>
                </a:cubicBezTo>
                <a:cubicBezTo>
                  <a:pt x="2866144" y="217126"/>
                  <a:pt x="3034328" y="233053"/>
                  <a:pt x="3203214" y="214783"/>
                </a:cubicBezTo>
                <a:cubicBezTo>
                  <a:pt x="3211646" y="213845"/>
                  <a:pt x="3221250" y="210801"/>
                  <a:pt x="3228277" y="213845"/>
                </a:cubicBezTo>
                <a:cubicBezTo>
                  <a:pt x="3310262" y="248045"/>
                  <a:pt x="3399740" y="223449"/>
                  <a:pt x="3484768" y="244999"/>
                </a:cubicBezTo>
                <a:cubicBezTo>
                  <a:pt x="3462984" y="328154"/>
                  <a:pt x="3369523" y="321361"/>
                  <a:pt x="3316820" y="378984"/>
                </a:cubicBezTo>
                <a:cubicBezTo>
                  <a:pt x="3402785" y="401939"/>
                  <a:pt x="3480084" y="425129"/>
                  <a:pt x="3558554" y="442462"/>
                </a:cubicBezTo>
                <a:cubicBezTo>
                  <a:pt x="3641709" y="460733"/>
                  <a:pt x="3712214" y="510158"/>
                  <a:pt x="3793494" y="532176"/>
                </a:cubicBezTo>
                <a:cubicBezTo>
                  <a:pt x="3810829" y="536861"/>
                  <a:pt x="3831676" y="553257"/>
                  <a:pt x="3837766" y="569186"/>
                </a:cubicBezTo>
                <a:cubicBezTo>
                  <a:pt x="3857442" y="620719"/>
                  <a:pt x="4250260" y="765244"/>
                  <a:pt x="4203881" y="811154"/>
                </a:cubicBezTo>
                <a:cubicBezTo>
                  <a:pt x="4184673" y="830128"/>
                  <a:pt x="4159844" y="843714"/>
                  <a:pt x="4133843" y="862453"/>
                </a:cubicBezTo>
                <a:cubicBezTo>
                  <a:pt x="4172962" y="897823"/>
                  <a:pt x="4216998" y="913283"/>
                  <a:pt x="4263846" y="923823"/>
                </a:cubicBezTo>
                <a:cubicBezTo>
                  <a:pt x="4277901" y="927103"/>
                  <a:pt x="4291721" y="933661"/>
                  <a:pt x="4293126" y="949590"/>
                </a:cubicBezTo>
                <a:cubicBezTo>
                  <a:pt x="4294531" y="966220"/>
                  <a:pt x="4280242" y="972778"/>
                  <a:pt x="4268297" y="980509"/>
                </a:cubicBezTo>
                <a:cubicBezTo>
                  <a:pt x="4251666" y="991283"/>
                  <a:pt x="4235503" y="1000654"/>
                  <a:pt x="4214422" y="1002059"/>
                </a:cubicBezTo>
                <a:cubicBezTo>
                  <a:pt x="4179754" y="1004167"/>
                  <a:pt x="4163124" y="1034149"/>
                  <a:pt x="4142980" y="1056636"/>
                </a:cubicBezTo>
                <a:cubicBezTo>
                  <a:pt x="4131736" y="1069286"/>
                  <a:pt x="4126114" y="1094817"/>
                  <a:pt x="4145790" y="1099268"/>
                </a:cubicBezTo>
                <a:cubicBezTo>
                  <a:pt x="4193106" y="1110043"/>
                  <a:pt x="4189358" y="1141197"/>
                  <a:pt x="4188188" y="1176567"/>
                </a:cubicBezTo>
                <a:cubicBezTo>
                  <a:pt x="4186548" y="1220370"/>
                  <a:pt x="4158673" y="1240514"/>
                  <a:pt x="4124474" y="1257380"/>
                </a:cubicBezTo>
                <a:cubicBezTo>
                  <a:pt x="4112762" y="1263235"/>
                  <a:pt x="4096132" y="1263000"/>
                  <a:pt x="4091680" y="1281271"/>
                </a:cubicBezTo>
                <a:cubicBezTo>
                  <a:pt x="4110888" y="1298606"/>
                  <a:pt x="4134312" y="1284551"/>
                  <a:pt x="4154926" y="1289469"/>
                </a:cubicBezTo>
                <a:cubicBezTo>
                  <a:pt x="4172025" y="1293452"/>
                  <a:pt x="4200368" y="1291344"/>
                  <a:pt x="4176944" y="1323200"/>
                </a:cubicBezTo>
                <a:cubicBezTo>
                  <a:pt x="4170150" y="1332335"/>
                  <a:pt x="4178114" y="1339363"/>
                  <a:pt x="4186782" y="1340066"/>
                </a:cubicBezTo>
                <a:cubicBezTo>
                  <a:pt x="4256117" y="1347327"/>
                  <a:pt x="4224260" y="1411743"/>
                  <a:pt x="4246513" y="1445708"/>
                </a:cubicBezTo>
                <a:cubicBezTo>
                  <a:pt x="4252602" y="1455076"/>
                  <a:pt x="4246044" y="1471239"/>
                  <a:pt x="4236440" y="1475221"/>
                </a:cubicBezTo>
                <a:cubicBezTo>
                  <a:pt x="4175069" y="1501456"/>
                  <a:pt x="4166637" y="1563998"/>
                  <a:pt x="4136888" y="1617873"/>
                </a:cubicBezTo>
                <a:cubicBezTo>
                  <a:pt x="4169214" y="1639188"/>
                  <a:pt x="4207863" y="1643873"/>
                  <a:pt x="4242764" y="1657693"/>
                </a:cubicBezTo>
                <a:cubicBezTo>
                  <a:pt x="4279072" y="1672216"/>
                  <a:pt x="4279072" y="1682991"/>
                  <a:pt x="4249089" y="1725153"/>
                </a:cubicBezTo>
                <a:cubicBezTo>
                  <a:pt x="4327090" y="1734290"/>
                  <a:pt x="4327090" y="1734290"/>
                  <a:pt x="4302964" y="1800579"/>
                </a:cubicBezTo>
                <a:cubicBezTo>
                  <a:pt x="4368318" y="1806669"/>
                  <a:pt x="4411417" y="1838057"/>
                  <a:pt x="4421488" y="1906689"/>
                </a:cubicBezTo>
                <a:cubicBezTo>
                  <a:pt x="4426408" y="1939951"/>
                  <a:pt x="4455922" y="1955644"/>
                  <a:pt x="4488714" y="1977897"/>
                </a:cubicBezTo>
                <a:cubicBezTo>
                  <a:pt x="4447958" y="1999448"/>
                  <a:pt x="4420318" y="2044421"/>
                  <a:pt x="4372767" y="1996870"/>
                </a:cubicBezTo>
                <a:cubicBezTo>
                  <a:pt x="4355434" y="1979537"/>
                  <a:pt x="4357072" y="2001555"/>
                  <a:pt x="4354731" y="2007880"/>
                </a:cubicBezTo>
                <a:cubicBezTo>
                  <a:pt x="4349110" y="2023339"/>
                  <a:pt x="4360820" y="2033646"/>
                  <a:pt x="4368551" y="2045357"/>
                </a:cubicBezTo>
                <a:cubicBezTo>
                  <a:pt x="4376046" y="2057070"/>
                  <a:pt x="4384948" y="2069484"/>
                  <a:pt x="4387056" y="2082603"/>
                </a:cubicBezTo>
                <a:cubicBezTo>
                  <a:pt x="4388460" y="2091738"/>
                  <a:pt x="4381668" y="2105088"/>
                  <a:pt x="4374173" y="2111882"/>
                </a:cubicBezTo>
                <a:cubicBezTo>
                  <a:pt x="4334820" y="2147720"/>
                  <a:pt x="4358244" y="2228299"/>
                  <a:pt x="4283756" y="2238606"/>
                </a:cubicBezTo>
                <a:cubicBezTo>
                  <a:pt x="4250260" y="2243289"/>
                  <a:pt x="4234098" y="2272804"/>
                  <a:pt x="4209503" y="2288966"/>
                </a:cubicBezTo>
                <a:cubicBezTo>
                  <a:pt x="4124006" y="2345418"/>
                  <a:pt x="4066851" y="2418032"/>
                  <a:pt x="4040383" y="2517817"/>
                </a:cubicBezTo>
                <a:cubicBezTo>
                  <a:pt x="4033122" y="2545457"/>
                  <a:pt x="4005246" y="2567711"/>
                  <a:pt x="3987210" y="2592071"/>
                </a:cubicBezTo>
                <a:cubicBezTo>
                  <a:pt x="3995878" y="2609873"/>
                  <a:pt x="4043193" y="2571458"/>
                  <a:pt x="4026563" y="2618305"/>
                </a:cubicBezTo>
                <a:cubicBezTo>
                  <a:pt x="4013914" y="2653442"/>
                  <a:pt x="3981588" y="2675226"/>
                  <a:pt x="3951137" y="2696074"/>
                </a:cubicBezTo>
                <a:cubicBezTo>
                  <a:pt x="3916470" y="2719731"/>
                  <a:pt x="3878055" y="2738704"/>
                  <a:pt x="3862360" y="2782506"/>
                </a:cubicBezTo>
                <a:cubicBezTo>
                  <a:pt x="3859081" y="2791877"/>
                  <a:pt x="3848540" y="2801714"/>
                  <a:pt x="3839172" y="2805463"/>
                </a:cubicBezTo>
                <a:cubicBezTo>
                  <a:pt x="3350549" y="3576343"/>
                  <a:pt x="2147734" y="3581495"/>
                  <a:pt x="2009066" y="3576107"/>
                </a:cubicBezTo>
                <a:cubicBezTo>
                  <a:pt x="1841116" y="3569315"/>
                  <a:pt x="1682302" y="3521764"/>
                  <a:pt x="1526534" y="3462502"/>
                </a:cubicBezTo>
                <a:cubicBezTo>
                  <a:pt x="1460712" y="3437439"/>
                  <a:pt x="1399577" y="3401835"/>
                  <a:pt x="1335628" y="3374195"/>
                </a:cubicBezTo>
                <a:cubicBezTo>
                  <a:pt x="1247321" y="3336013"/>
                  <a:pt x="1179158" y="3263165"/>
                  <a:pt x="1091084" y="3232479"/>
                </a:cubicBezTo>
                <a:cubicBezTo>
                  <a:pt x="1000434" y="3200857"/>
                  <a:pt x="922901" y="3143000"/>
                  <a:pt x="829673" y="3118405"/>
                </a:cubicBezTo>
                <a:cubicBezTo>
                  <a:pt x="780484" y="3105288"/>
                  <a:pt x="732933" y="3081631"/>
                  <a:pt x="740662" y="3013935"/>
                </a:cubicBezTo>
                <a:cubicBezTo>
                  <a:pt x="742771" y="2994727"/>
                  <a:pt x="729888" y="2979034"/>
                  <a:pt x="709509" y="2984656"/>
                </a:cubicBezTo>
                <a:cubicBezTo>
                  <a:pt x="670626" y="2995196"/>
                  <a:pt x="653058" y="2967321"/>
                  <a:pt x="631507" y="2946474"/>
                </a:cubicBezTo>
                <a:cubicBezTo>
                  <a:pt x="593093" y="2909465"/>
                  <a:pt x="556552" y="2870113"/>
                  <a:pt x="495415" y="2864022"/>
                </a:cubicBezTo>
                <a:cubicBezTo>
                  <a:pt x="507126" y="2834976"/>
                  <a:pt x="527037" y="2839193"/>
                  <a:pt x="545308" y="2845283"/>
                </a:cubicBezTo>
                <a:cubicBezTo>
                  <a:pt x="593327" y="2861212"/>
                  <a:pt x="640877" y="2879248"/>
                  <a:pt x="688896" y="2895176"/>
                </a:cubicBezTo>
                <a:cubicBezTo>
                  <a:pt x="720284" y="2905483"/>
                  <a:pt x="751438" y="2920006"/>
                  <a:pt x="793367" y="2908527"/>
                </a:cubicBezTo>
                <a:cubicBezTo>
                  <a:pt x="757294" y="2849968"/>
                  <a:pt x="695923" y="2839427"/>
                  <a:pt x="646265" y="2821391"/>
                </a:cubicBezTo>
                <a:cubicBezTo>
                  <a:pt x="584192" y="2798670"/>
                  <a:pt x="547651" y="2755803"/>
                  <a:pt x="503847" y="2708019"/>
                </a:cubicBezTo>
                <a:cubicBezTo>
                  <a:pt x="549524" y="2696541"/>
                  <a:pt x="577867" y="2731678"/>
                  <a:pt x="613705" y="2729803"/>
                </a:cubicBezTo>
                <a:cubicBezTo>
                  <a:pt x="615580" y="2723714"/>
                  <a:pt x="618859" y="2714813"/>
                  <a:pt x="618390" y="2714577"/>
                </a:cubicBezTo>
                <a:cubicBezTo>
                  <a:pt x="559831" y="2688343"/>
                  <a:pt x="532425" y="2639153"/>
                  <a:pt x="523289" y="2579656"/>
                </a:cubicBezTo>
                <a:cubicBezTo>
                  <a:pt x="518605" y="2548972"/>
                  <a:pt x="497289" y="2539368"/>
                  <a:pt x="476207" y="2525313"/>
                </a:cubicBezTo>
                <a:cubicBezTo>
                  <a:pt x="402656" y="2475421"/>
                  <a:pt x="324889" y="2430213"/>
                  <a:pt x="264455" y="2361581"/>
                </a:cubicBezTo>
                <a:cubicBezTo>
                  <a:pt x="334259" y="2370716"/>
                  <a:pt x="390242" y="2415455"/>
                  <a:pt x="465433" y="2434663"/>
                </a:cubicBezTo>
                <a:cubicBezTo>
                  <a:pt x="405702" y="2359238"/>
                  <a:pt x="328402" y="2321058"/>
                  <a:pt x="257897" y="2275380"/>
                </a:cubicBezTo>
                <a:cubicBezTo>
                  <a:pt x="225806" y="2254533"/>
                  <a:pt x="196059" y="2227830"/>
                  <a:pt x="157174" y="2216586"/>
                </a:cubicBezTo>
                <a:cubicBezTo>
                  <a:pt x="143354" y="2212604"/>
                  <a:pt x="120633" y="2204172"/>
                  <a:pt x="131643" y="2181919"/>
                </a:cubicBezTo>
                <a:cubicBezTo>
                  <a:pt x="141011" y="2163415"/>
                  <a:pt x="159516" y="2169035"/>
                  <a:pt x="176382" y="2174423"/>
                </a:cubicBezTo>
                <a:cubicBezTo>
                  <a:pt x="216905" y="2187776"/>
                  <a:pt x="258834" y="2188009"/>
                  <a:pt x="313646" y="2187776"/>
                </a:cubicBezTo>
                <a:cubicBezTo>
                  <a:pt x="267735" y="2126639"/>
                  <a:pt x="183643" y="2144910"/>
                  <a:pt x="144292" y="2080728"/>
                </a:cubicBezTo>
                <a:cubicBezTo>
                  <a:pt x="193481" y="2069484"/>
                  <a:pt x="231428" y="2092674"/>
                  <a:pt x="271249" y="2097124"/>
                </a:cubicBezTo>
                <a:cubicBezTo>
                  <a:pt x="307321" y="2101106"/>
                  <a:pt x="316222" y="2090332"/>
                  <a:pt x="307790" y="2054961"/>
                </a:cubicBezTo>
                <a:cubicBezTo>
                  <a:pt x="294673" y="1999915"/>
                  <a:pt x="314349" y="1971806"/>
                  <a:pt x="366818" y="1986798"/>
                </a:cubicBezTo>
                <a:cubicBezTo>
                  <a:pt x="415539" y="2000852"/>
                  <a:pt x="420692" y="1980240"/>
                  <a:pt x="407575" y="1948852"/>
                </a:cubicBezTo>
                <a:cubicBezTo>
                  <a:pt x="388836" y="1903176"/>
                  <a:pt x="410151" y="1867805"/>
                  <a:pt x="424674" y="1829390"/>
                </a:cubicBezTo>
                <a:cubicBezTo>
                  <a:pt x="446928" y="1770831"/>
                  <a:pt x="437558" y="1742253"/>
                  <a:pt x="389539" y="1698685"/>
                </a:cubicBezTo>
                <a:cubicBezTo>
                  <a:pt x="362602" y="1674323"/>
                  <a:pt x="333557" y="1653711"/>
                  <a:pt x="294438" y="1632630"/>
                </a:cubicBezTo>
                <a:cubicBezTo>
                  <a:pt x="384620" y="1621152"/>
                  <a:pt x="289988" y="1582503"/>
                  <a:pt x="321844" y="1558376"/>
                </a:cubicBezTo>
                <a:cubicBezTo>
                  <a:pt x="385557" y="1548538"/>
                  <a:pt x="437558" y="1625368"/>
                  <a:pt x="524227" y="1603350"/>
                </a:cubicBezTo>
                <a:cubicBezTo>
                  <a:pt x="417179" y="1536825"/>
                  <a:pt x="298889" y="1515041"/>
                  <a:pt x="221356" y="1426500"/>
                </a:cubicBezTo>
                <a:cubicBezTo>
                  <a:pt x="239158" y="1406355"/>
                  <a:pt x="256960" y="1425094"/>
                  <a:pt x="272186" y="1417599"/>
                </a:cubicBezTo>
                <a:cubicBezTo>
                  <a:pt x="271717" y="1412914"/>
                  <a:pt x="272889" y="1405886"/>
                  <a:pt x="270077" y="1403779"/>
                </a:cubicBezTo>
                <a:cubicBezTo>
                  <a:pt x="212221" y="1355525"/>
                  <a:pt x="211283" y="1354355"/>
                  <a:pt x="273356" y="1318749"/>
                </a:cubicBezTo>
                <a:cubicBezTo>
                  <a:pt x="295141" y="1306335"/>
                  <a:pt x="293267" y="1295325"/>
                  <a:pt x="281790" y="1279632"/>
                </a:cubicBezTo>
                <a:cubicBezTo>
                  <a:pt x="273590" y="1268622"/>
                  <a:pt x="263753" y="1258784"/>
                  <a:pt x="268438" y="1234657"/>
                </a:cubicBezTo>
                <a:cubicBezTo>
                  <a:pt x="302402" y="1265578"/>
                  <a:pt x="466603" y="1255505"/>
                  <a:pt x="495649" y="1252226"/>
                </a:cubicBezTo>
                <a:cubicBezTo>
                  <a:pt x="528208" y="1248713"/>
                  <a:pt x="560299" y="1233721"/>
                  <a:pt x="594497" y="1241919"/>
                </a:cubicBezTo>
                <a:cubicBezTo>
                  <a:pt x="621903" y="1248479"/>
                  <a:pt x="748860" y="1311957"/>
                  <a:pt x="766898" y="1239109"/>
                </a:cubicBezTo>
                <a:cubicBezTo>
                  <a:pt x="767835" y="1235595"/>
                  <a:pt x="819132" y="1243794"/>
                  <a:pt x="846773" y="1247776"/>
                </a:cubicBezTo>
                <a:cubicBezTo>
                  <a:pt x="871134" y="1251055"/>
                  <a:pt x="898540" y="1265578"/>
                  <a:pt x="914936" y="1236532"/>
                </a:cubicBezTo>
                <a:cubicBezTo>
                  <a:pt x="924540" y="1219433"/>
                  <a:pt x="884954" y="1186405"/>
                  <a:pt x="849584" y="1183594"/>
                </a:cubicBezTo>
                <a:cubicBezTo>
                  <a:pt x="818898" y="1181017"/>
                  <a:pt x="786807" y="1177269"/>
                  <a:pt x="757528" y="1184296"/>
                </a:cubicBezTo>
                <a:cubicBezTo>
                  <a:pt x="721456" y="1192730"/>
                  <a:pt x="702014" y="1179144"/>
                  <a:pt x="691941" y="1149864"/>
                </a:cubicBezTo>
                <a:cubicBezTo>
                  <a:pt x="680698" y="1117539"/>
                  <a:pt x="659147" y="1102547"/>
                  <a:pt x="629400" y="1087555"/>
                </a:cubicBezTo>
                <a:cubicBezTo>
                  <a:pt x="557253" y="1051250"/>
                  <a:pt x="487920" y="1009321"/>
                  <a:pt x="408747" y="988239"/>
                </a:cubicBezTo>
                <a:cubicBezTo>
                  <a:pt x="393052" y="984022"/>
                  <a:pt x="375719" y="978400"/>
                  <a:pt x="368458" y="950527"/>
                </a:cubicBezTo>
                <a:cubicBezTo>
                  <a:pt x="582786" y="992220"/>
                  <a:pt x="778141" y="1100908"/>
                  <a:pt x="999262" y="1094583"/>
                </a:cubicBezTo>
                <a:cubicBezTo>
                  <a:pt x="938829" y="1060149"/>
                  <a:pt x="868792" y="1058276"/>
                  <a:pt x="804376" y="1034149"/>
                </a:cubicBezTo>
                <a:cubicBezTo>
                  <a:pt x="850053" y="1016113"/>
                  <a:pt x="892918" y="1034852"/>
                  <a:pt x="936252" y="1045159"/>
                </a:cubicBezTo>
                <a:cubicBezTo>
                  <a:pt x="972559" y="1053591"/>
                  <a:pt x="1005353" y="1054997"/>
                  <a:pt x="1009335" y="1004636"/>
                </a:cubicBezTo>
                <a:cubicBezTo>
                  <a:pt x="1007929" y="1001356"/>
                  <a:pt x="1008163" y="997141"/>
                  <a:pt x="1008398" y="993158"/>
                </a:cubicBezTo>
                <a:cubicBezTo>
                  <a:pt x="996216" y="972311"/>
                  <a:pt x="977244" y="961536"/>
                  <a:pt x="954757" y="955445"/>
                </a:cubicBezTo>
                <a:cubicBezTo>
                  <a:pt x="941171" y="951697"/>
                  <a:pt x="923135" y="946075"/>
                  <a:pt x="923368" y="931085"/>
                </a:cubicBezTo>
                <a:cubicBezTo>
                  <a:pt x="924071" y="875570"/>
                  <a:pt x="880738" y="859407"/>
                  <a:pt x="837403" y="843245"/>
                </a:cubicBezTo>
                <a:cubicBezTo>
                  <a:pt x="861530" y="815605"/>
                  <a:pt x="880503" y="835983"/>
                  <a:pt x="898774" y="833876"/>
                </a:cubicBezTo>
                <a:cubicBezTo>
                  <a:pt x="910720" y="832470"/>
                  <a:pt x="921495" y="829894"/>
                  <a:pt x="921495" y="815605"/>
                </a:cubicBezTo>
                <a:cubicBezTo>
                  <a:pt x="921729" y="803658"/>
                  <a:pt x="916107" y="790072"/>
                  <a:pt x="904396" y="789839"/>
                </a:cubicBezTo>
                <a:cubicBezTo>
                  <a:pt x="831079" y="787730"/>
                  <a:pt x="790556" y="710900"/>
                  <a:pt x="714428" y="710666"/>
                </a:cubicBezTo>
                <a:cubicBezTo>
                  <a:pt x="668986" y="710666"/>
                  <a:pt x="738086" y="667332"/>
                  <a:pt x="699672" y="649295"/>
                </a:cubicBezTo>
                <a:cubicBezTo>
                  <a:pt x="691238" y="645313"/>
                  <a:pt x="721690" y="639224"/>
                  <a:pt x="735276" y="640160"/>
                </a:cubicBezTo>
                <a:cubicBezTo>
                  <a:pt x="748627" y="641097"/>
                  <a:pt x="760573" y="652574"/>
                  <a:pt x="776736" y="644376"/>
                </a:cubicBezTo>
                <a:cubicBezTo>
                  <a:pt x="785637" y="615097"/>
                  <a:pt x="762682" y="604322"/>
                  <a:pt x="743708" y="596123"/>
                </a:cubicBezTo>
                <a:cubicBezTo>
                  <a:pt x="699905" y="577150"/>
                  <a:pt x="657274" y="554195"/>
                  <a:pt x="609255" y="547401"/>
                </a:cubicBezTo>
                <a:cubicBezTo>
                  <a:pt x="592156" y="545059"/>
                  <a:pt x="633850" y="513671"/>
                  <a:pt x="642048" y="502662"/>
                </a:cubicBezTo>
                <a:cubicBezTo>
                  <a:pt x="448801" y="386949"/>
                  <a:pt x="216437" y="392804"/>
                  <a:pt x="0" y="299342"/>
                </a:cubicBezTo>
                <a:cubicBezTo>
                  <a:pt x="47785" y="281073"/>
                  <a:pt x="82921" y="294424"/>
                  <a:pt x="115480" y="297235"/>
                </a:cubicBezTo>
                <a:cubicBezTo>
                  <a:pt x="196760" y="304261"/>
                  <a:pt x="277105" y="318784"/>
                  <a:pt x="358151" y="327451"/>
                </a:cubicBezTo>
                <a:cubicBezTo>
                  <a:pt x="397971" y="331667"/>
                  <a:pt x="434981" y="347596"/>
                  <a:pt x="479486" y="322299"/>
                </a:cubicBezTo>
                <a:cubicBezTo>
                  <a:pt x="509235" y="305433"/>
                  <a:pt x="556786" y="323703"/>
                  <a:pt x="593327" y="338695"/>
                </a:cubicBezTo>
                <a:cubicBezTo>
                  <a:pt x="623543" y="351109"/>
                  <a:pt x="652355" y="354388"/>
                  <a:pt x="692410" y="338695"/>
                </a:cubicBezTo>
                <a:cubicBezTo>
                  <a:pt x="656103" y="329091"/>
                  <a:pt x="628228" y="320659"/>
                  <a:pt x="599651" y="314802"/>
                </a:cubicBezTo>
                <a:cubicBezTo>
                  <a:pt x="576930" y="310118"/>
                  <a:pt x="631040" y="291144"/>
                  <a:pt x="658679" y="293487"/>
                </a:cubicBezTo>
                <a:cubicBezTo>
                  <a:pt x="697329" y="296766"/>
                  <a:pt x="675545" y="284586"/>
                  <a:pt x="668986" y="267720"/>
                </a:cubicBezTo>
                <a:cubicBezTo>
                  <a:pt x="661959" y="249684"/>
                  <a:pt x="682806" y="244063"/>
                  <a:pt x="695923" y="247810"/>
                </a:cubicBezTo>
                <a:cubicBezTo>
                  <a:pt x="746284" y="262568"/>
                  <a:pt x="796411" y="236567"/>
                  <a:pt x="848413" y="257649"/>
                </a:cubicBezTo>
                <a:cubicBezTo>
                  <a:pt x="835295" y="205647"/>
                  <a:pt x="806952" y="182926"/>
                  <a:pt x="747690" y="175664"/>
                </a:cubicBezTo>
                <a:cubicBezTo>
                  <a:pt x="725437" y="172854"/>
                  <a:pt x="702248" y="177070"/>
                  <a:pt x="683040" y="162078"/>
                </a:cubicBezTo>
                <a:cubicBezTo>
                  <a:pt x="672030" y="153413"/>
                  <a:pt x="659616" y="143106"/>
                  <a:pt x="668283" y="127177"/>
                </a:cubicBezTo>
                <a:cubicBezTo>
                  <a:pt x="674373" y="115933"/>
                  <a:pt x="687491" y="115933"/>
                  <a:pt x="698266" y="119682"/>
                </a:cubicBezTo>
                <a:cubicBezTo>
                  <a:pt x="746519" y="136313"/>
                  <a:pt x="796880" y="142403"/>
                  <a:pt x="847241" y="148494"/>
                </a:cubicBezTo>
                <a:cubicBezTo>
                  <a:pt x="854972" y="149430"/>
                  <a:pt x="863637" y="152476"/>
                  <a:pt x="872305" y="137015"/>
                </a:cubicBezTo>
                <a:cubicBezTo>
                  <a:pt x="778141" y="111951"/>
                  <a:pt x="688662" y="76347"/>
                  <a:pt x="591921" y="62527"/>
                </a:cubicBezTo>
                <a:cubicBezTo>
                  <a:pt x="593327" y="55969"/>
                  <a:pt x="594732" y="49410"/>
                  <a:pt x="596138" y="42852"/>
                </a:cubicBezTo>
                <a:cubicBezTo>
                  <a:pt x="671796" y="52220"/>
                  <a:pt x="747456" y="61590"/>
                  <a:pt x="843025" y="73303"/>
                </a:cubicBezTo>
                <a:cubicBezTo>
                  <a:pt x="784231" y="36058"/>
                  <a:pt x="728717" y="48473"/>
                  <a:pt x="685149" y="15446"/>
                </a:cubicBezTo>
                <a:cubicBezTo>
                  <a:pt x="693347" y="2914"/>
                  <a:pt x="703244" y="-249"/>
                  <a:pt x="713492" y="15"/>
                </a:cubicBezTo>
                <a:close/>
              </a:path>
            </a:pathLst>
          </a:custGeom>
        </p:spPr>
      </p:pic>
    </p:spTree>
    <p:extLst>
      <p:ext uri="{BB962C8B-B14F-4D97-AF65-F5344CB8AC3E}">
        <p14:creationId xmlns:p14="http://schemas.microsoft.com/office/powerpoint/2010/main" val="37646435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A199B-8F14-6793-8939-7B23E6128129}"/>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sz="4400" b="1">
                <a:ea typeface="+mj-lt"/>
                <a:cs typeface="+mj-lt"/>
              </a:rPr>
              <a:t>Rural and Remote Locations</a:t>
            </a:r>
            <a:endParaRPr lang="en-US"/>
          </a:p>
        </p:txBody>
      </p:sp>
      <p:sp>
        <p:nvSpPr>
          <p:cNvPr id="4" name="Text Placeholder 3">
            <a:extLst>
              <a:ext uri="{FF2B5EF4-FFF2-40B4-BE49-F238E27FC236}">
                <a16:creationId xmlns:a16="http://schemas.microsoft.com/office/drawing/2014/main" id="{B5780AC8-E56A-3F82-9DF8-016DBC36D9DA}"/>
              </a:ext>
            </a:extLst>
          </p:cNvPr>
          <p:cNvSpPr>
            <a:spLocks noGrp="1"/>
          </p:cNvSpPr>
          <p:nvPr>
            <p:ph type="body" sz="half" idx="2"/>
          </p:nvPr>
        </p:nvSpPr>
        <p:spPr>
          <a:xfrm>
            <a:off x="838201" y="2013625"/>
            <a:ext cx="5269301" cy="4163337"/>
          </a:xfrm>
        </p:spPr>
        <p:txBody>
          <a:bodyPr vert="horz" lIns="91440" tIns="45720" rIns="91440" bIns="45720" rtlCol="0" anchor="t">
            <a:normAutofit/>
          </a:bodyPr>
          <a:lstStyle/>
          <a:p>
            <a:endParaRPr lang="en-US" sz="2000" dirty="0">
              <a:latin typeface="calibri light"/>
              <a:cs typeface="Calibri"/>
            </a:endParaRPr>
          </a:p>
          <a:p>
            <a:pPr marL="742950" lvl="1">
              <a:buFont typeface="Arial" panose="020B0604020202020204" pitchFamily="34" charset="0"/>
              <a:buChar char="•"/>
            </a:pPr>
            <a:endParaRPr lang="en-US" sz="2000" dirty="0">
              <a:latin typeface="calibri light"/>
              <a:cs typeface="Calibri"/>
            </a:endParaRPr>
          </a:p>
          <a:p>
            <a:pPr marL="285750" indent="-285750">
              <a:buFont typeface="Arial,Sans-Serif"/>
              <a:buChar char="•"/>
            </a:pPr>
            <a:r>
              <a:rPr lang="en-US" sz="2000" dirty="0">
                <a:ea typeface="+mn-lt"/>
                <a:cs typeface="+mn-lt"/>
              </a:rPr>
              <a:t>Rural Alaska, Idaho, Oregon, and Washington (Bekemeier, et al., 2019)</a:t>
            </a:r>
          </a:p>
          <a:p>
            <a:pPr marL="285750" indent="-285750">
              <a:buFont typeface="Arial,Sans-Serif"/>
              <a:buChar char="•"/>
            </a:pPr>
            <a:r>
              <a:rPr lang="en-US" sz="2000" dirty="0">
                <a:ea typeface="+mn-lt"/>
                <a:cs typeface="+mn-lt"/>
              </a:rPr>
              <a:t>Finger Lakes Region / Upstate New York  (Pierce &amp; Scherra, 2004)</a:t>
            </a:r>
            <a:endParaRPr lang="en-US" dirty="0">
              <a:ea typeface="+mn-lt"/>
              <a:cs typeface="+mn-lt"/>
            </a:endParaRPr>
          </a:p>
        </p:txBody>
      </p:sp>
      <p:pic>
        <p:nvPicPr>
          <p:cNvPr id="12" name="Picture 12" descr="A picture containing mountain, outdoor, sky, nature, and a small white house in the mid-ground&#10;&#10;">
            <a:extLst>
              <a:ext uri="{FF2B5EF4-FFF2-40B4-BE49-F238E27FC236}">
                <a16:creationId xmlns:a16="http://schemas.microsoft.com/office/drawing/2014/main" id="{3B7C12C7-C9B4-12AC-3DEE-FBA3113EC7F9}"/>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2654" r="3228" b="2"/>
          <a:stretch/>
        </p:blipFill>
        <p:spPr>
          <a:xfrm>
            <a:off x="6573962" y="2013626"/>
            <a:ext cx="4488714" cy="3576825"/>
          </a:xfrm>
          <a:custGeom>
            <a:avLst/>
            <a:gdLst/>
            <a:ahLst/>
            <a:cxnLst/>
            <a:rect l="l" t="t" r="r" b="b"/>
            <a:pathLst>
              <a:path w="4488714" h="3576825">
                <a:moveTo>
                  <a:pt x="713492" y="15"/>
                </a:moveTo>
                <a:cubicBezTo>
                  <a:pt x="723739" y="278"/>
                  <a:pt x="734339" y="3967"/>
                  <a:pt x="743942" y="5139"/>
                </a:cubicBezTo>
                <a:cubicBezTo>
                  <a:pt x="955929" y="31374"/>
                  <a:pt x="1167914" y="59717"/>
                  <a:pt x="1380134" y="84780"/>
                </a:cubicBezTo>
                <a:cubicBezTo>
                  <a:pt x="1578535" y="108204"/>
                  <a:pt x="1778340" y="113591"/>
                  <a:pt x="1977677" y="125771"/>
                </a:cubicBezTo>
                <a:cubicBezTo>
                  <a:pt x="2218942" y="140529"/>
                  <a:pt x="2459740" y="161377"/>
                  <a:pt x="2699600" y="194169"/>
                </a:cubicBezTo>
                <a:cubicBezTo>
                  <a:pt x="2866144" y="217126"/>
                  <a:pt x="3034328" y="233053"/>
                  <a:pt x="3203214" y="214783"/>
                </a:cubicBezTo>
                <a:cubicBezTo>
                  <a:pt x="3211646" y="213845"/>
                  <a:pt x="3221250" y="210801"/>
                  <a:pt x="3228277" y="213845"/>
                </a:cubicBezTo>
                <a:cubicBezTo>
                  <a:pt x="3310262" y="248045"/>
                  <a:pt x="3399740" y="223449"/>
                  <a:pt x="3484768" y="244999"/>
                </a:cubicBezTo>
                <a:cubicBezTo>
                  <a:pt x="3462984" y="328154"/>
                  <a:pt x="3369523" y="321361"/>
                  <a:pt x="3316820" y="378984"/>
                </a:cubicBezTo>
                <a:cubicBezTo>
                  <a:pt x="3402785" y="401939"/>
                  <a:pt x="3480084" y="425129"/>
                  <a:pt x="3558554" y="442462"/>
                </a:cubicBezTo>
                <a:cubicBezTo>
                  <a:pt x="3641709" y="460733"/>
                  <a:pt x="3712214" y="510158"/>
                  <a:pt x="3793494" y="532176"/>
                </a:cubicBezTo>
                <a:cubicBezTo>
                  <a:pt x="3810829" y="536861"/>
                  <a:pt x="3831676" y="553257"/>
                  <a:pt x="3837766" y="569186"/>
                </a:cubicBezTo>
                <a:cubicBezTo>
                  <a:pt x="3857442" y="620719"/>
                  <a:pt x="4250260" y="765244"/>
                  <a:pt x="4203881" y="811154"/>
                </a:cubicBezTo>
                <a:cubicBezTo>
                  <a:pt x="4184673" y="830128"/>
                  <a:pt x="4159844" y="843714"/>
                  <a:pt x="4133843" y="862453"/>
                </a:cubicBezTo>
                <a:cubicBezTo>
                  <a:pt x="4172962" y="897823"/>
                  <a:pt x="4216998" y="913283"/>
                  <a:pt x="4263846" y="923823"/>
                </a:cubicBezTo>
                <a:cubicBezTo>
                  <a:pt x="4277901" y="927103"/>
                  <a:pt x="4291721" y="933661"/>
                  <a:pt x="4293126" y="949590"/>
                </a:cubicBezTo>
                <a:cubicBezTo>
                  <a:pt x="4294531" y="966220"/>
                  <a:pt x="4280242" y="972778"/>
                  <a:pt x="4268297" y="980509"/>
                </a:cubicBezTo>
                <a:cubicBezTo>
                  <a:pt x="4251666" y="991283"/>
                  <a:pt x="4235503" y="1000654"/>
                  <a:pt x="4214422" y="1002059"/>
                </a:cubicBezTo>
                <a:cubicBezTo>
                  <a:pt x="4179754" y="1004167"/>
                  <a:pt x="4163124" y="1034149"/>
                  <a:pt x="4142980" y="1056636"/>
                </a:cubicBezTo>
                <a:cubicBezTo>
                  <a:pt x="4131736" y="1069286"/>
                  <a:pt x="4126114" y="1094817"/>
                  <a:pt x="4145790" y="1099268"/>
                </a:cubicBezTo>
                <a:cubicBezTo>
                  <a:pt x="4193106" y="1110043"/>
                  <a:pt x="4189358" y="1141197"/>
                  <a:pt x="4188188" y="1176567"/>
                </a:cubicBezTo>
                <a:cubicBezTo>
                  <a:pt x="4186548" y="1220370"/>
                  <a:pt x="4158673" y="1240514"/>
                  <a:pt x="4124474" y="1257380"/>
                </a:cubicBezTo>
                <a:cubicBezTo>
                  <a:pt x="4112762" y="1263235"/>
                  <a:pt x="4096132" y="1263000"/>
                  <a:pt x="4091680" y="1281271"/>
                </a:cubicBezTo>
                <a:cubicBezTo>
                  <a:pt x="4110888" y="1298606"/>
                  <a:pt x="4134312" y="1284551"/>
                  <a:pt x="4154926" y="1289469"/>
                </a:cubicBezTo>
                <a:cubicBezTo>
                  <a:pt x="4172025" y="1293452"/>
                  <a:pt x="4200368" y="1291344"/>
                  <a:pt x="4176944" y="1323200"/>
                </a:cubicBezTo>
                <a:cubicBezTo>
                  <a:pt x="4170150" y="1332335"/>
                  <a:pt x="4178114" y="1339363"/>
                  <a:pt x="4186782" y="1340066"/>
                </a:cubicBezTo>
                <a:cubicBezTo>
                  <a:pt x="4256117" y="1347327"/>
                  <a:pt x="4224260" y="1411743"/>
                  <a:pt x="4246513" y="1445708"/>
                </a:cubicBezTo>
                <a:cubicBezTo>
                  <a:pt x="4252602" y="1455076"/>
                  <a:pt x="4246044" y="1471239"/>
                  <a:pt x="4236440" y="1475221"/>
                </a:cubicBezTo>
                <a:cubicBezTo>
                  <a:pt x="4175069" y="1501456"/>
                  <a:pt x="4166637" y="1563998"/>
                  <a:pt x="4136888" y="1617873"/>
                </a:cubicBezTo>
                <a:cubicBezTo>
                  <a:pt x="4169214" y="1639188"/>
                  <a:pt x="4207863" y="1643873"/>
                  <a:pt x="4242764" y="1657693"/>
                </a:cubicBezTo>
                <a:cubicBezTo>
                  <a:pt x="4279072" y="1672216"/>
                  <a:pt x="4279072" y="1682991"/>
                  <a:pt x="4249089" y="1725153"/>
                </a:cubicBezTo>
                <a:cubicBezTo>
                  <a:pt x="4327090" y="1734290"/>
                  <a:pt x="4327090" y="1734290"/>
                  <a:pt x="4302964" y="1800579"/>
                </a:cubicBezTo>
                <a:cubicBezTo>
                  <a:pt x="4368318" y="1806669"/>
                  <a:pt x="4411417" y="1838057"/>
                  <a:pt x="4421488" y="1906689"/>
                </a:cubicBezTo>
                <a:cubicBezTo>
                  <a:pt x="4426408" y="1939951"/>
                  <a:pt x="4455922" y="1955644"/>
                  <a:pt x="4488714" y="1977897"/>
                </a:cubicBezTo>
                <a:cubicBezTo>
                  <a:pt x="4447958" y="1999448"/>
                  <a:pt x="4420318" y="2044421"/>
                  <a:pt x="4372767" y="1996870"/>
                </a:cubicBezTo>
                <a:cubicBezTo>
                  <a:pt x="4355434" y="1979537"/>
                  <a:pt x="4357072" y="2001555"/>
                  <a:pt x="4354731" y="2007880"/>
                </a:cubicBezTo>
                <a:cubicBezTo>
                  <a:pt x="4349110" y="2023339"/>
                  <a:pt x="4360820" y="2033646"/>
                  <a:pt x="4368551" y="2045357"/>
                </a:cubicBezTo>
                <a:cubicBezTo>
                  <a:pt x="4376046" y="2057070"/>
                  <a:pt x="4384948" y="2069484"/>
                  <a:pt x="4387056" y="2082603"/>
                </a:cubicBezTo>
                <a:cubicBezTo>
                  <a:pt x="4388460" y="2091738"/>
                  <a:pt x="4381668" y="2105088"/>
                  <a:pt x="4374173" y="2111882"/>
                </a:cubicBezTo>
                <a:cubicBezTo>
                  <a:pt x="4334820" y="2147720"/>
                  <a:pt x="4358244" y="2228299"/>
                  <a:pt x="4283756" y="2238606"/>
                </a:cubicBezTo>
                <a:cubicBezTo>
                  <a:pt x="4250260" y="2243289"/>
                  <a:pt x="4234098" y="2272804"/>
                  <a:pt x="4209503" y="2288966"/>
                </a:cubicBezTo>
                <a:cubicBezTo>
                  <a:pt x="4124006" y="2345418"/>
                  <a:pt x="4066851" y="2418032"/>
                  <a:pt x="4040383" y="2517817"/>
                </a:cubicBezTo>
                <a:cubicBezTo>
                  <a:pt x="4033122" y="2545457"/>
                  <a:pt x="4005246" y="2567711"/>
                  <a:pt x="3987210" y="2592071"/>
                </a:cubicBezTo>
                <a:cubicBezTo>
                  <a:pt x="3995878" y="2609873"/>
                  <a:pt x="4043193" y="2571458"/>
                  <a:pt x="4026563" y="2618305"/>
                </a:cubicBezTo>
                <a:cubicBezTo>
                  <a:pt x="4013914" y="2653442"/>
                  <a:pt x="3981588" y="2675226"/>
                  <a:pt x="3951137" y="2696074"/>
                </a:cubicBezTo>
                <a:cubicBezTo>
                  <a:pt x="3916470" y="2719731"/>
                  <a:pt x="3878055" y="2738704"/>
                  <a:pt x="3862360" y="2782506"/>
                </a:cubicBezTo>
                <a:cubicBezTo>
                  <a:pt x="3859081" y="2791877"/>
                  <a:pt x="3848540" y="2801714"/>
                  <a:pt x="3839172" y="2805463"/>
                </a:cubicBezTo>
                <a:cubicBezTo>
                  <a:pt x="3350549" y="3576343"/>
                  <a:pt x="2147734" y="3581495"/>
                  <a:pt x="2009066" y="3576107"/>
                </a:cubicBezTo>
                <a:cubicBezTo>
                  <a:pt x="1841116" y="3569315"/>
                  <a:pt x="1682302" y="3521764"/>
                  <a:pt x="1526534" y="3462502"/>
                </a:cubicBezTo>
                <a:cubicBezTo>
                  <a:pt x="1460712" y="3437439"/>
                  <a:pt x="1399577" y="3401835"/>
                  <a:pt x="1335628" y="3374195"/>
                </a:cubicBezTo>
                <a:cubicBezTo>
                  <a:pt x="1247321" y="3336013"/>
                  <a:pt x="1179158" y="3263165"/>
                  <a:pt x="1091084" y="3232479"/>
                </a:cubicBezTo>
                <a:cubicBezTo>
                  <a:pt x="1000434" y="3200857"/>
                  <a:pt x="922901" y="3143000"/>
                  <a:pt x="829673" y="3118405"/>
                </a:cubicBezTo>
                <a:cubicBezTo>
                  <a:pt x="780484" y="3105288"/>
                  <a:pt x="732933" y="3081631"/>
                  <a:pt x="740662" y="3013935"/>
                </a:cubicBezTo>
                <a:cubicBezTo>
                  <a:pt x="742771" y="2994727"/>
                  <a:pt x="729888" y="2979034"/>
                  <a:pt x="709509" y="2984656"/>
                </a:cubicBezTo>
                <a:cubicBezTo>
                  <a:pt x="670626" y="2995196"/>
                  <a:pt x="653058" y="2967321"/>
                  <a:pt x="631507" y="2946474"/>
                </a:cubicBezTo>
                <a:cubicBezTo>
                  <a:pt x="593093" y="2909465"/>
                  <a:pt x="556552" y="2870113"/>
                  <a:pt x="495415" y="2864022"/>
                </a:cubicBezTo>
                <a:cubicBezTo>
                  <a:pt x="507126" y="2834976"/>
                  <a:pt x="527037" y="2839193"/>
                  <a:pt x="545308" y="2845283"/>
                </a:cubicBezTo>
                <a:cubicBezTo>
                  <a:pt x="593327" y="2861212"/>
                  <a:pt x="640877" y="2879248"/>
                  <a:pt x="688896" y="2895176"/>
                </a:cubicBezTo>
                <a:cubicBezTo>
                  <a:pt x="720284" y="2905483"/>
                  <a:pt x="751438" y="2920006"/>
                  <a:pt x="793367" y="2908527"/>
                </a:cubicBezTo>
                <a:cubicBezTo>
                  <a:pt x="757294" y="2849968"/>
                  <a:pt x="695923" y="2839427"/>
                  <a:pt x="646265" y="2821391"/>
                </a:cubicBezTo>
                <a:cubicBezTo>
                  <a:pt x="584192" y="2798670"/>
                  <a:pt x="547651" y="2755803"/>
                  <a:pt x="503847" y="2708019"/>
                </a:cubicBezTo>
                <a:cubicBezTo>
                  <a:pt x="549524" y="2696541"/>
                  <a:pt x="577867" y="2731678"/>
                  <a:pt x="613705" y="2729803"/>
                </a:cubicBezTo>
                <a:cubicBezTo>
                  <a:pt x="615580" y="2723714"/>
                  <a:pt x="618859" y="2714813"/>
                  <a:pt x="618390" y="2714577"/>
                </a:cubicBezTo>
                <a:cubicBezTo>
                  <a:pt x="559831" y="2688343"/>
                  <a:pt x="532425" y="2639153"/>
                  <a:pt x="523289" y="2579656"/>
                </a:cubicBezTo>
                <a:cubicBezTo>
                  <a:pt x="518605" y="2548972"/>
                  <a:pt x="497289" y="2539368"/>
                  <a:pt x="476207" y="2525313"/>
                </a:cubicBezTo>
                <a:cubicBezTo>
                  <a:pt x="402656" y="2475421"/>
                  <a:pt x="324889" y="2430213"/>
                  <a:pt x="264455" y="2361581"/>
                </a:cubicBezTo>
                <a:cubicBezTo>
                  <a:pt x="334259" y="2370716"/>
                  <a:pt x="390242" y="2415455"/>
                  <a:pt x="465433" y="2434663"/>
                </a:cubicBezTo>
                <a:cubicBezTo>
                  <a:pt x="405702" y="2359238"/>
                  <a:pt x="328402" y="2321058"/>
                  <a:pt x="257897" y="2275380"/>
                </a:cubicBezTo>
                <a:cubicBezTo>
                  <a:pt x="225806" y="2254533"/>
                  <a:pt x="196059" y="2227830"/>
                  <a:pt x="157174" y="2216586"/>
                </a:cubicBezTo>
                <a:cubicBezTo>
                  <a:pt x="143354" y="2212604"/>
                  <a:pt x="120633" y="2204172"/>
                  <a:pt x="131643" y="2181919"/>
                </a:cubicBezTo>
                <a:cubicBezTo>
                  <a:pt x="141011" y="2163415"/>
                  <a:pt x="159516" y="2169035"/>
                  <a:pt x="176382" y="2174423"/>
                </a:cubicBezTo>
                <a:cubicBezTo>
                  <a:pt x="216905" y="2187776"/>
                  <a:pt x="258834" y="2188009"/>
                  <a:pt x="313646" y="2187776"/>
                </a:cubicBezTo>
                <a:cubicBezTo>
                  <a:pt x="267735" y="2126639"/>
                  <a:pt x="183643" y="2144910"/>
                  <a:pt x="144292" y="2080728"/>
                </a:cubicBezTo>
                <a:cubicBezTo>
                  <a:pt x="193481" y="2069484"/>
                  <a:pt x="231428" y="2092674"/>
                  <a:pt x="271249" y="2097124"/>
                </a:cubicBezTo>
                <a:cubicBezTo>
                  <a:pt x="307321" y="2101106"/>
                  <a:pt x="316222" y="2090332"/>
                  <a:pt x="307790" y="2054961"/>
                </a:cubicBezTo>
                <a:cubicBezTo>
                  <a:pt x="294673" y="1999915"/>
                  <a:pt x="314349" y="1971806"/>
                  <a:pt x="366818" y="1986798"/>
                </a:cubicBezTo>
                <a:cubicBezTo>
                  <a:pt x="415539" y="2000852"/>
                  <a:pt x="420692" y="1980240"/>
                  <a:pt x="407575" y="1948852"/>
                </a:cubicBezTo>
                <a:cubicBezTo>
                  <a:pt x="388836" y="1903176"/>
                  <a:pt x="410151" y="1867805"/>
                  <a:pt x="424674" y="1829390"/>
                </a:cubicBezTo>
                <a:cubicBezTo>
                  <a:pt x="446928" y="1770831"/>
                  <a:pt x="437558" y="1742253"/>
                  <a:pt x="389539" y="1698685"/>
                </a:cubicBezTo>
                <a:cubicBezTo>
                  <a:pt x="362602" y="1674323"/>
                  <a:pt x="333557" y="1653711"/>
                  <a:pt x="294438" y="1632630"/>
                </a:cubicBezTo>
                <a:cubicBezTo>
                  <a:pt x="384620" y="1621152"/>
                  <a:pt x="289988" y="1582503"/>
                  <a:pt x="321844" y="1558376"/>
                </a:cubicBezTo>
                <a:cubicBezTo>
                  <a:pt x="385557" y="1548538"/>
                  <a:pt x="437558" y="1625368"/>
                  <a:pt x="524227" y="1603350"/>
                </a:cubicBezTo>
                <a:cubicBezTo>
                  <a:pt x="417179" y="1536825"/>
                  <a:pt x="298889" y="1515041"/>
                  <a:pt x="221356" y="1426500"/>
                </a:cubicBezTo>
                <a:cubicBezTo>
                  <a:pt x="239158" y="1406355"/>
                  <a:pt x="256960" y="1425094"/>
                  <a:pt x="272186" y="1417599"/>
                </a:cubicBezTo>
                <a:cubicBezTo>
                  <a:pt x="271717" y="1412914"/>
                  <a:pt x="272889" y="1405886"/>
                  <a:pt x="270077" y="1403779"/>
                </a:cubicBezTo>
                <a:cubicBezTo>
                  <a:pt x="212221" y="1355525"/>
                  <a:pt x="211283" y="1354355"/>
                  <a:pt x="273356" y="1318749"/>
                </a:cubicBezTo>
                <a:cubicBezTo>
                  <a:pt x="295141" y="1306335"/>
                  <a:pt x="293267" y="1295325"/>
                  <a:pt x="281790" y="1279632"/>
                </a:cubicBezTo>
                <a:cubicBezTo>
                  <a:pt x="273590" y="1268622"/>
                  <a:pt x="263753" y="1258784"/>
                  <a:pt x="268438" y="1234657"/>
                </a:cubicBezTo>
                <a:cubicBezTo>
                  <a:pt x="302402" y="1265578"/>
                  <a:pt x="466603" y="1255505"/>
                  <a:pt x="495649" y="1252226"/>
                </a:cubicBezTo>
                <a:cubicBezTo>
                  <a:pt x="528208" y="1248713"/>
                  <a:pt x="560299" y="1233721"/>
                  <a:pt x="594497" y="1241919"/>
                </a:cubicBezTo>
                <a:cubicBezTo>
                  <a:pt x="621903" y="1248479"/>
                  <a:pt x="748860" y="1311957"/>
                  <a:pt x="766898" y="1239109"/>
                </a:cubicBezTo>
                <a:cubicBezTo>
                  <a:pt x="767835" y="1235595"/>
                  <a:pt x="819132" y="1243794"/>
                  <a:pt x="846773" y="1247776"/>
                </a:cubicBezTo>
                <a:cubicBezTo>
                  <a:pt x="871134" y="1251055"/>
                  <a:pt x="898540" y="1265578"/>
                  <a:pt x="914936" y="1236532"/>
                </a:cubicBezTo>
                <a:cubicBezTo>
                  <a:pt x="924540" y="1219433"/>
                  <a:pt x="884954" y="1186405"/>
                  <a:pt x="849584" y="1183594"/>
                </a:cubicBezTo>
                <a:cubicBezTo>
                  <a:pt x="818898" y="1181017"/>
                  <a:pt x="786807" y="1177269"/>
                  <a:pt x="757528" y="1184296"/>
                </a:cubicBezTo>
                <a:cubicBezTo>
                  <a:pt x="721456" y="1192730"/>
                  <a:pt x="702014" y="1179144"/>
                  <a:pt x="691941" y="1149864"/>
                </a:cubicBezTo>
                <a:cubicBezTo>
                  <a:pt x="680698" y="1117539"/>
                  <a:pt x="659147" y="1102547"/>
                  <a:pt x="629400" y="1087555"/>
                </a:cubicBezTo>
                <a:cubicBezTo>
                  <a:pt x="557253" y="1051250"/>
                  <a:pt x="487920" y="1009321"/>
                  <a:pt x="408747" y="988239"/>
                </a:cubicBezTo>
                <a:cubicBezTo>
                  <a:pt x="393052" y="984022"/>
                  <a:pt x="375719" y="978400"/>
                  <a:pt x="368458" y="950527"/>
                </a:cubicBezTo>
                <a:cubicBezTo>
                  <a:pt x="582786" y="992220"/>
                  <a:pt x="778141" y="1100908"/>
                  <a:pt x="999262" y="1094583"/>
                </a:cubicBezTo>
                <a:cubicBezTo>
                  <a:pt x="938829" y="1060149"/>
                  <a:pt x="868792" y="1058276"/>
                  <a:pt x="804376" y="1034149"/>
                </a:cubicBezTo>
                <a:cubicBezTo>
                  <a:pt x="850053" y="1016113"/>
                  <a:pt x="892918" y="1034852"/>
                  <a:pt x="936252" y="1045159"/>
                </a:cubicBezTo>
                <a:cubicBezTo>
                  <a:pt x="972559" y="1053591"/>
                  <a:pt x="1005353" y="1054997"/>
                  <a:pt x="1009335" y="1004636"/>
                </a:cubicBezTo>
                <a:cubicBezTo>
                  <a:pt x="1007929" y="1001356"/>
                  <a:pt x="1008163" y="997141"/>
                  <a:pt x="1008398" y="993158"/>
                </a:cubicBezTo>
                <a:cubicBezTo>
                  <a:pt x="996216" y="972311"/>
                  <a:pt x="977244" y="961536"/>
                  <a:pt x="954757" y="955445"/>
                </a:cubicBezTo>
                <a:cubicBezTo>
                  <a:pt x="941171" y="951697"/>
                  <a:pt x="923135" y="946075"/>
                  <a:pt x="923368" y="931085"/>
                </a:cubicBezTo>
                <a:cubicBezTo>
                  <a:pt x="924071" y="875570"/>
                  <a:pt x="880738" y="859407"/>
                  <a:pt x="837403" y="843245"/>
                </a:cubicBezTo>
                <a:cubicBezTo>
                  <a:pt x="861530" y="815605"/>
                  <a:pt x="880503" y="835983"/>
                  <a:pt x="898774" y="833876"/>
                </a:cubicBezTo>
                <a:cubicBezTo>
                  <a:pt x="910720" y="832470"/>
                  <a:pt x="921495" y="829894"/>
                  <a:pt x="921495" y="815605"/>
                </a:cubicBezTo>
                <a:cubicBezTo>
                  <a:pt x="921729" y="803658"/>
                  <a:pt x="916107" y="790072"/>
                  <a:pt x="904396" y="789839"/>
                </a:cubicBezTo>
                <a:cubicBezTo>
                  <a:pt x="831079" y="787730"/>
                  <a:pt x="790556" y="710900"/>
                  <a:pt x="714428" y="710666"/>
                </a:cubicBezTo>
                <a:cubicBezTo>
                  <a:pt x="668986" y="710666"/>
                  <a:pt x="738086" y="667332"/>
                  <a:pt x="699672" y="649295"/>
                </a:cubicBezTo>
                <a:cubicBezTo>
                  <a:pt x="691238" y="645313"/>
                  <a:pt x="721690" y="639224"/>
                  <a:pt x="735276" y="640160"/>
                </a:cubicBezTo>
                <a:cubicBezTo>
                  <a:pt x="748627" y="641097"/>
                  <a:pt x="760573" y="652574"/>
                  <a:pt x="776736" y="644376"/>
                </a:cubicBezTo>
                <a:cubicBezTo>
                  <a:pt x="785637" y="615097"/>
                  <a:pt x="762682" y="604322"/>
                  <a:pt x="743708" y="596123"/>
                </a:cubicBezTo>
                <a:cubicBezTo>
                  <a:pt x="699905" y="577150"/>
                  <a:pt x="657274" y="554195"/>
                  <a:pt x="609255" y="547401"/>
                </a:cubicBezTo>
                <a:cubicBezTo>
                  <a:pt x="592156" y="545059"/>
                  <a:pt x="633850" y="513671"/>
                  <a:pt x="642048" y="502662"/>
                </a:cubicBezTo>
                <a:cubicBezTo>
                  <a:pt x="448801" y="386949"/>
                  <a:pt x="216437" y="392804"/>
                  <a:pt x="0" y="299342"/>
                </a:cubicBezTo>
                <a:cubicBezTo>
                  <a:pt x="47785" y="281073"/>
                  <a:pt x="82921" y="294424"/>
                  <a:pt x="115480" y="297235"/>
                </a:cubicBezTo>
                <a:cubicBezTo>
                  <a:pt x="196760" y="304261"/>
                  <a:pt x="277105" y="318784"/>
                  <a:pt x="358151" y="327451"/>
                </a:cubicBezTo>
                <a:cubicBezTo>
                  <a:pt x="397971" y="331667"/>
                  <a:pt x="434981" y="347596"/>
                  <a:pt x="479486" y="322299"/>
                </a:cubicBezTo>
                <a:cubicBezTo>
                  <a:pt x="509235" y="305433"/>
                  <a:pt x="556786" y="323703"/>
                  <a:pt x="593327" y="338695"/>
                </a:cubicBezTo>
                <a:cubicBezTo>
                  <a:pt x="623543" y="351109"/>
                  <a:pt x="652355" y="354388"/>
                  <a:pt x="692410" y="338695"/>
                </a:cubicBezTo>
                <a:cubicBezTo>
                  <a:pt x="656103" y="329091"/>
                  <a:pt x="628228" y="320659"/>
                  <a:pt x="599651" y="314802"/>
                </a:cubicBezTo>
                <a:cubicBezTo>
                  <a:pt x="576930" y="310118"/>
                  <a:pt x="631040" y="291144"/>
                  <a:pt x="658679" y="293487"/>
                </a:cubicBezTo>
                <a:cubicBezTo>
                  <a:pt x="697329" y="296766"/>
                  <a:pt x="675545" y="284586"/>
                  <a:pt x="668986" y="267720"/>
                </a:cubicBezTo>
                <a:cubicBezTo>
                  <a:pt x="661959" y="249684"/>
                  <a:pt x="682806" y="244063"/>
                  <a:pt x="695923" y="247810"/>
                </a:cubicBezTo>
                <a:cubicBezTo>
                  <a:pt x="746284" y="262568"/>
                  <a:pt x="796411" y="236567"/>
                  <a:pt x="848413" y="257649"/>
                </a:cubicBezTo>
                <a:cubicBezTo>
                  <a:pt x="835295" y="205647"/>
                  <a:pt x="806952" y="182926"/>
                  <a:pt x="747690" y="175664"/>
                </a:cubicBezTo>
                <a:cubicBezTo>
                  <a:pt x="725437" y="172854"/>
                  <a:pt x="702248" y="177070"/>
                  <a:pt x="683040" y="162078"/>
                </a:cubicBezTo>
                <a:cubicBezTo>
                  <a:pt x="672030" y="153413"/>
                  <a:pt x="659616" y="143106"/>
                  <a:pt x="668283" y="127177"/>
                </a:cubicBezTo>
                <a:cubicBezTo>
                  <a:pt x="674373" y="115933"/>
                  <a:pt x="687491" y="115933"/>
                  <a:pt x="698266" y="119682"/>
                </a:cubicBezTo>
                <a:cubicBezTo>
                  <a:pt x="746519" y="136313"/>
                  <a:pt x="796880" y="142403"/>
                  <a:pt x="847241" y="148494"/>
                </a:cubicBezTo>
                <a:cubicBezTo>
                  <a:pt x="854972" y="149430"/>
                  <a:pt x="863637" y="152476"/>
                  <a:pt x="872305" y="137015"/>
                </a:cubicBezTo>
                <a:cubicBezTo>
                  <a:pt x="778141" y="111951"/>
                  <a:pt x="688662" y="76347"/>
                  <a:pt x="591921" y="62527"/>
                </a:cubicBezTo>
                <a:cubicBezTo>
                  <a:pt x="593327" y="55969"/>
                  <a:pt x="594732" y="49410"/>
                  <a:pt x="596138" y="42852"/>
                </a:cubicBezTo>
                <a:cubicBezTo>
                  <a:pt x="671796" y="52220"/>
                  <a:pt x="747456" y="61590"/>
                  <a:pt x="843025" y="73303"/>
                </a:cubicBezTo>
                <a:cubicBezTo>
                  <a:pt x="784231" y="36058"/>
                  <a:pt x="728717" y="48473"/>
                  <a:pt x="685149" y="15446"/>
                </a:cubicBezTo>
                <a:cubicBezTo>
                  <a:pt x="693347" y="2914"/>
                  <a:pt x="703244" y="-249"/>
                  <a:pt x="713492" y="15"/>
                </a:cubicBezTo>
                <a:close/>
              </a:path>
            </a:pathLst>
          </a:custGeom>
        </p:spPr>
      </p:pic>
    </p:spTree>
    <p:extLst>
      <p:ext uri="{BB962C8B-B14F-4D97-AF65-F5344CB8AC3E}">
        <p14:creationId xmlns:p14="http://schemas.microsoft.com/office/powerpoint/2010/main" val="3976168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8">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24DC51-3705-FA74-35FA-9856C82AB76A}"/>
              </a:ext>
            </a:extLst>
          </p:cNvPr>
          <p:cNvSpPr>
            <a:spLocks noGrp="1"/>
          </p:cNvSpPr>
          <p:nvPr>
            <p:ph type="title"/>
          </p:nvPr>
        </p:nvSpPr>
        <p:spPr>
          <a:xfrm>
            <a:off x="643468" y="643467"/>
            <a:ext cx="4620584" cy="807937"/>
          </a:xfrm>
        </p:spPr>
        <p:txBody>
          <a:bodyPr vert="horz" lIns="91440" tIns="45720" rIns="91440" bIns="45720" rtlCol="0" anchor="b">
            <a:normAutofit/>
          </a:bodyPr>
          <a:lstStyle/>
          <a:p>
            <a:r>
              <a:rPr lang="en-US" dirty="0"/>
              <a:t>Question 2</a:t>
            </a:r>
          </a:p>
        </p:txBody>
      </p:sp>
      <p:sp>
        <p:nvSpPr>
          <p:cNvPr id="3" name="Content Placeholder 2">
            <a:extLst>
              <a:ext uri="{FF2B5EF4-FFF2-40B4-BE49-F238E27FC236}">
                <a16:creationId xmlns:a16="http://schemas.microsoft.com/office/drawing/2014/main" id="{86EEE1CB-0539-85AF-D5D6-A3521C88E97F}"/>
              </a:ext>
            </a:extLst>
          </p:cNvPr>
          <p:cNvSpPr>
            <a:spLocks noGrp="1"/>
          </p:cNvSpPr>
          <p:nvPr>
            <p:ph idx="1"/>
          </p:nvPr>
        </p:nvSpPr>
        <p:spPr>
          <a:xfrm>
            <a:off x="643467" y="2519970"/>
            <a:ext cx="5469669" cy="3533208"/>
          </a:xfrm>
        </p:spPr>
        <p:txBody>
          <a:bodyPr vert="horz" lIns="91440" tIns="45720" rIns="91440" bIns="45720" rtlCol="0" anchor="t">
            <a:normAutofit/>
          </a:bodyPr>
          <a:lstStyle/>
          <a:p>
            <a:pPr marL="0" indent="0">
              <a:buNone/>
            </a:pPr>
            <a:r>
              <a:rPr lang="en-US" sz="3200">
                <a:ea typeface="+mn-lt"/>
                <a:cs typeface="+mn-lt"/>
              </a:rPr>
              <a:t>In thinking about “what gets counted, counts”, what other topics or communities do you think are often obscured from data collection?</a:t>
            </a:r>
            <a:r>
              <a:rPr lang="en-US" sz="3200" b="1">
                <a:ea typeface="+mn-lt"/>
                <a:cs typeface="+mn-lt"/>
              </a:rPr>
              <a:t> </a:t>
            </a:r>
            <a:endParaRPr lang="en-US"/>
          </a:p>
        </p:txBody>
      </p:sp>
      <p:pic>
        <p:nvPicPr>
          <p:cNvPr id="12" name="Picture 4" descr="Different coloured question marks">
            <a:extLst>
              <a:ext uri="{FF2B5EF4-FFF2-40B4-BE49-F238E27FC236}">
                <a16:creationId xmlns:a16="http://schemas.microsoft.com/office/drawing/2014/main" id="{EAD2DB74-AE1C-CFBD-D3F8-F546D0E1E03E}"/>
              </a:ext>
            </a:extLst>
          </p:cNvPr>
          <p:cNvPicPr>
            <a:picLocks noChangeAspect="1"/>
          </p:cNvPicPr>
          <p:nvPr/>
        </p:nvPicPr>
        <p:blipFill rotWithShape="1">
          <a:blip r:embed="rId2"/>
          <a:srcRect l="24981" r="26111" b="-2"/>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027476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80E21785-62D8-430F-9521-90166EF7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10">
            <a:extLst>
              <a:ext uri="{FF2B5EF4-FFF2-40B4-BE49-F238E27FC236}">
                <a16:creationId xmlns:a16="http://schemas.microsoft.com/office/drawing/2014/main" id="{ED7CF8A0-D3E4-4A16-87D3-1D973AC61B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13296" y="697832"/>
            <a:ext cx="8189484" cy="5541981"/>
          </a:xfrm>
          <a:custGeom>
            <a:avLst/>
            <a:gdLst>
              <a:gd name="connsiteX0" fmla="*/ 1164045 w 7323233"/>
              <a:gd name="connsiteY0" fmla="*/ 25 h 5835507"/>
              <a:gd name="connsiteX1" fmla="*/ 1213723 w 7323233"/>
              <a:gd name="connsiteY1" fmla="*/ 8385 h 5835507"/>
              <a:gd name="connsiteX2" fmla="*/ 2251656 w 7323233"/>
              <a:gd name="connsiteY2" fmla="*/ 138318 h 5835507"/>
              <a:gd name="connsiteX3" fmla="*/ 3226534 w 7323233"/>
              <a:gd name="connsiteY3" fmla="*/ 205194 h 5835507"/>
              <a:gd name="connsiteX4" fmla="*/ 4404335 w 7323233"/>
              <a:gd name="connsiteY4" fmla="*/ 316784 h 5835507"/>
              <a:gd name="connsiteX5" fmla="*/ 5225968 w 7323233"/>
              <a:gd name="connsiteY5" fmla="*/ 350415 h 5835507"/>
              <a:gd name="connsiteX6" fmla="*/ 5266859 w 7323233"/>
              <a:gd name="connsiteY6" fmla="*/ 348884 h 5835507"/>
              <a:gd name="connsiteX7" fmla="*/ 5685318 w 7323233"/>
              <a:gd name="connsiteY7" fmla="*/ 399712 h 5835507"/>
              <a:gd name="connsiteX8" fmla="*/ 5411315 w 7323233"/>
              <a:gd name="connsiteY8" fmla="*/ 618305 h 5835507"/>
              <a:gd name="connsiteX9" fmla="*/ 5805698 w 7323233"/>
              <a:gd name="connsiteY9" fmla="*/ 721868 h 5835507"/>
              <a:gd name="connsiteX10" fmla="*/ 6188997 w 7323233"/>
              <a:gd name="connsiteY10" fmla="*/ 868233 h 5835507"/>
              <a:gd name="connsiteX11" fmla="*/ 6261225 w 7323233"/>
              <a:gd name="connsiteY11" fmla="*/ 928614 h 5835507"/>
              <a:gd name="connsiteX12" fmla="*/ 6858533 w 7323233"/>
              <a:gd name="connsiteY12" fmla="*/ 1323379 h 5835507"/>
              <a:gd name="connsiteX13" fmla="*/ 6744269 w 7323233"/>
              <a:gd name="connsiteY13" fmla="*/ 1407072 h 5835507"/>
              <a:gd name="connsiteX14" fmla="*/ 6956365 w 7323233"/>
              <a:gd name="connsiteY14" fmla="*/ 1507197 h 5835507"/>
              <a:gd name="connsiteX15" fmla="*/ 7004134 w 7323233"/>
              <a:gd name="connsiteY15" fmla="*/ 1549234 h 5835507"/>
              <a:gd name="connsiteX16" fmla="*/ 6963627 w 7323233"/>
              <a:gd name="connsiteY16" fmla="*/ 1599678 h 5835507"/>
              <a:gd name="connsiteX17" fmla="*/ 6875731 w 7323233"/>
              <a:gd name="connsiteY17" fmla="*/ 1634837 h 5835507"/>
              <a:gd name="connsiteX18" fmla="*/ 6759175 w 7323233"/>
              <a:gd name="connsiteY18" fmla="*/ 1723878 h 5835507"/>
              <a:gd name="connsiteX19" fmla="*/ 6763759 w 7323233"/>
              <a:gd name="connsiteY19" fmla="*/ 1793431 h 5835507"/>
              <a:gd name="connsiteX20" fmla="*/ 6832931 w 7323233"/>
              <a:gd name="connsiteY20" fmla="*/ 1919543 h 5835507"/>
              <a:gd name="connsiteX21" fmla="*/ 6728984 w 7323233"/>
              <a:gd name="connsiteY21" fmla="*/ 2051386 h 5835507"/>
              <a:gd name="connsiteX22" fmla="*/ 6675481 w 7323233"/>
              <a:gd name="connsiteY22" fmla="*/ 2090365 h 5835507"/>
              <a:gd name="connsiteX23" fmla="*/ 6778665 w 7323233"/>
              <a:gd name="connsiteY23" fmla="*/ 2103740 h 5835507"/>
              <a:gd name="connsiteX24" fmla="*/ 6814587 w 7323233"/>
              <a:gd name="connsiteY24" fmla="*/ 2158771 h 5835507"/>
              <a:gd name="connsiteX25" fmla="*/ 6830637 w 7323233"/>
              <a:gd name="connsiteY25" fmla="*/ 2186286 h 5835507"/>
              <a:gd name="connsiteX26" fmla="*/ 6928087 w 7323233"/>
              <a:gd name="connsiteY26" fmla="*/ 2358639 h 5835507"/>
              <a:gd name="connsiteX27" fmla="*/ 6911653 w 7323233"/>
              <a:gd name="connsiteY27" fmla="*/ 2406789 h 5835507"/>
              <a:gd name="connsiteX28" fmla="*/ 6749237 w 7323233"/>
              <a:gd name="connsiteY28" fmla="*/ 2639522 h 5835507"/>
              <a:gd name="connsiteX29" fmla="*/ 6921971 w 7323233"/>
              <a:gd name="connsiteY29" fmla="*/ 2704488 h 5835507"/>
              <a:gd name="connsiteX30" fmla="*/ 6932290 w 7323233"/>
              <a:gd name="connsiteY30" fmla="*/ 2814548 h 5835507"/>
              <a:gd name="connsiteX31" fmla="*/ 7020186 w 7323233"/>
              <a:gd name="connsiteY31" fmla="*/ 2937603 h 5835507"/>
              <a:gd name="connsiteX32" fmla="*/ 7213555 w 7323233"/>
              <a:gd name="connsiteY32" fmla="*/ 3110719 h 5835507"/>
              <a:gd name="connsiteX33" fmla="*/ 7323233 w 7323233"/>
              <a:gd name="connsiteY33" fmla="*/ 3226893 h 5835507"/>
              <a:gd name="connsiteX34" fmla="*/ 7134067 w 7323233"/>
              <a:gd name="connsiteY34" fmla="*/ 3257847 h 5835507"/>
              <a:gd name="connsiteX35" fmla="*/ 7104643 w 7323233"/>
              <a:gd name="connsiteY35" fmla="*/ 3275809 h 5835507"/>
              <a:gd name="connsiteX36" fmla="*/ 7127189 w 7323233"/>
              <a:gd name="connsiteY36" fmla="*/ 3336953 h 5835507"/>
              <a:gd name="connsiteX37" fmla="*/ 7157379 w 7323233"/>
              <a:gd name="connsiteY37" fmla="*/ 3397718 h 5835507"/>
              <a:gd name="connsiteX38" fmla="*/ 7136361 w 7323233"/>
              <a:gd name="connsiteY38" fmla="*/ 3445487 h 5835507"/>
              <a:gd name="connsiteX39" fmla="*/ 6988849 w 7323233"/>
              <a:gd name="connsiteY39" fmla="*/ 3652233 h 5835507"/>
              <a:gd name="connsiteX40" fmla="*/ 6867705 w 7323233"/>
              <a:gd name="connsiteY40" fmla="*/ 3734395 h 5835507"/>
              <a:gd name="connsiteX41" fmla="*/ 6591791 w 7323233"/>
              <a:gd name="connsiteY41" fmla="*/ 4107760 h 5835507"/>
              <a:gd name="connsiteX42" fmla="*/ 6505041 w 7323233"/>
              <a:gd name="connsiteY42" fmla="*/ 4228904 h 5835507"/>
              <a:gd name="connsiteX43" fmla="*/ 6569243 w 7323233"/>
              <a:gd name="connsiteY43" fmla="*/ 4271704 h 5835507"/>
              <a:gd name="connsiteX44" fmla="*/ 6446188 w 7323233"/>
              <a:gd name="connsiteY44" fmla="*/ 4398582 h 5835507"/>
              <a:gd name="connsiteX45" fmla="*/ 6301351 w 7323233"/>
              <a:gd name="connsiteY45" fmla="*/ 4539595 h 5835507"/>
              <a:gd name="connsiteX46" fmla="*/ 6263519 w 7323233"/>
              <a:gd name="connsiteY46" fmla="*/ 4577047 h 5835507"/>
              <a:gd name="connsiteX47" fmla="*/ 3277744 w 7323233"/>
              <a:gd name="connsiteY47" fmla="*/ 5834336 h 5835507"/>
              <a:gd name="connsiteX48" fmla="*/ 2490505 w 7323233"/>
              <a:gd name="connsiteY48" fmla="*/ 5648992 h 5835507"/>
              <a:gd name="connsiteX49" fmla="*/ 2179046 w 7323233"/>
              <a:gd name="connsiteY49" fmla="*/ 5504920 h 5835507"/>
              <a:gd name="connsiteX50" fmla="*/ 1780078 w 7323233"/>
              <a:gd name="connsiteY50" fmla="*/ 5273715 h 5835507"/>
              <a:gd name="connsiteX51" fmla="*/ 1353592 w 7323233"/>
              <a:gd name="connsiteY51" fmla="*/ 5087606 h 5835507"/>
              <a:gd name="connsiteX52" fmla="*/ 1208373 w 7323233"/>
              <a:gd name="connsiteY52" fmla="*/ 4917165 h 5835507"/>
              <a:gd name="connsiteX53" fmla="*/ 1157548 w 7323233"/>
              <a:gd name="connsiteY53" fmla="*/ 4869396 h 5835507"/>
              <a:gd name="connsiteX54" fmla="*/ 1030289 w 7323233"/>
              <a:gd name="connsiteY54" fmla="*/ 4807103 h 5835507"/>
              <a:gd name="connsiteX55" fmla="*/ 808258 w 7323233"/>
              <a:gd name="connsiteY55" fmla="*/ 4672585 h 5835507"/>
              <a:gd name="connsiteX56" fmla="*/ 889658 w 7323233"/>
              <a:gd name="connsiteY56" fmla="*/ 4642013 h 5835507"/>
              <a:gd name="connsiteX57" fmla="*/ 1123917 w 7323233"/>
              <a:gd name="connsiteY57" fmla="*/ 4723412 h 5835507"/>
              <a:gd name="connsiteX58" fmla="*/ 1294360 w 7323233"/>
              <a:gd name="connsiteY58" fmla="*/ 4745194 h 5835507"/>
              <a:gd name="connsiteX59" fmla="*/ 1054367 w 7323233"/>
              <a:gd name="connsiteY59" fmla="*/ 4603034 h 5835507"/>
              <a:gd name="connsiteX60" fmla="*/ 822015 w 7323233"/>
              <a:gd name="connsiteY60" fmla="*/ 4418070 h 5835507"/>
              <a:gd name="connsiteX61" fmla="*/ 1001246 w 7323233"/>
              <a:gd name="connsiteY61" fmla="*/ 4453610 h 5835507"/>
              <a:gd name="connsiteX62" fmla="*/ 1008889 w 7323233"/>
              <a:gd name="connsiteY62" fmla="*/ 4428770 h 5835507"/>
              <a:gd name="connsiteX63" fmla="*/ 853733 w 7323233"/>
              <a:gd name="connsiteY63" fmla="*/ 4208648 h 5835507"/>
              <a:gd name="connsiteX64" fmla="*/ 776921 w 7323233"/>
              <a:gd name="connsiteY64" fmla="*/ 4119989 h 5835507"/>
              <a:gd name="connsiteX65" fmla="*/ 431453 w 7323233"/>
              <a:gd name="connsiteY65" fmla="*/ 3852864 h 5835507"/>
              <a:gd name="connsiteX66" fmla="*/ 759342 w 7323233"/>
              <a:gd name="connsiteY66" fmla="*/ 3972095 h 5835507"/>
              <a:gd name="connsiteX67" fmla="*/ 420753 w 7323233"/>
              <a:gd name="connsiteY67" fmla="*/ 3712230 h 5835507"/>
              <a:gd name="connsiteX68" fmla="*/ 256425 w 7323233"/>
              <a:gd name="connsiteY68" fmla="*/ 3616309 h 5835507"/>
              <a:gd name="connsiteX69" fmla="*/ 214772 w 7323233"/>
              <a:gd name="connsiteY69" fmla="*/ 3559749 h 5835507"/>
              <a:gd name="connsiteX70" fmla="*/ 287762 w 7323233"/>
              <a:gd name="connsiteY70" fmla="*/ 3547521 h 5835507"/>
              <a:gd name="connsiteX71" fmla="*/ 511706 w 7323233"/>
              <a:gd name="connsiteY71" fmla="*/ 3569305 h 5835507"/>
              <a:gd name="connsiteX72" fmla="*/ 235409 w 7323233"/>
              <a:gd name="connsiteY72" fmla="*/ 3394659 h 5835507"/>
              <a:gd name="connsiteX73" fmla="*/ 442537 w 7323233"/>
              <a:gd name="connsiteY73" fmla="*/ 3421409 h 5835507"/>
              <a:gd name="connsiteX74" fmla="*/ 502152 w 7323233"/>
              <a:gd name="connsiteY74" fmla="*/ 3352622 h 5835507"/>
              <a:gd name="connsiteX75" fmla="*/ 598455 w 7323233"/>
              <a:gd name="connsiteY75" fmla="*/ 3241415 h 5835507"/>
              <a:gd name="connsiteX76" fmla="*/ 664949 w 7323233"/>
              <a:gd name="connsiteY76" fmla="*/ 3179506 h 5835507"/>
              <a:gd name="connsiteX77" fmla="*/ 692846 w 7323233"/>
              <a:gd name="connsiteY77" fmla="*/ 2984607 h 5835507"/>
              <a:gd name="connsiteX78" fmla="*/ 635524 w 7323233"/>
              <a:gd name="connsiteY78" fmla="*/ 2771366 h 5835507"/>
              <a:gd name="connsiteX79" fmla="*/ 480368 w 7323233"/>
              <a:gd name="connsiteY79" fmla="*/ 2663598 h 5835507"/>
              <a:gd name="connsiteX80" fmla="*/ 525081 w 7323233"/>
              <a:gd name="connsiteY80" fmla="*/ 2542454 h 5835507"/>
              <a:gd name="connsiteX81" fmla="*/ 855264 w 7323233"/>
              <a:gd name="connsiteY81" fmla="*/ 2615829 h 5835507"/>
              <a:gd name="connsiteX82" fmla="*/ 361137 w 7323233"/>
              <a:gd name="connsiteY82" fmla="*/ 2327301 h 5835507"/>
              <a:gd name="connsiteX83" fmla="*/ 444065 w 7323233"/>
              <a:gd name="connsiteY83" fmla="*/ 2312780 h 5835507"/>
              <a:gd name="connsiteX84" fmla="*/ 440625 w 7323233"/>
              <a:gd name="connsiteY84" fmla="*/ 2290233 h 5835507"/>
              <a:gd name="connsiteX85" fmla="*/ 445975 w 7323233"/>
              <a:gd name="connsiteY85" fmla="*/ 2151509 h 5835507"/>
              <a:gd name="connsiteX86" fmla="*/ 459734 w 7323233"/>
              <a:gd name="connsiteY86" fmla="*/ 2087690 h 5835507"/>
              <a:gd name="connsiteX87" fmla="*/ 437950 w 7323233"/>
              <a:gd name="connsiteY87" fmla="*/ 2014315 h 5835507"/>
              <a:gd name="connsiteX88" fmla="*/ 808640 w 7323233"/>
              <a:gd name="connsiteY88" fmla="*/ 2042977 h 5835507"/>
              <a:gd name="connsiteX89" fmla="*/ 969908 w 7323233"/>
              <a:gd name="connsiteY89" fmla="*/ 2026162 h 5835507"/>
              <a:gd name="connsiteX90" fmla="*/ 1251176 w 7323233"/>
              <a:gd name="connsiteY90" fmla="*/ 2021577 h 5835507"/>
              <a:gd name="connsiteX91" fmla="*/ 1381491 w 7323233"/>
              <a:gd name="connsiteY91" fmla="*/ 2035718 h 5835507"/>
              <a:gd name="connsiteX92" fmla="*/ 1492697 w 7323233"/>
              <a:gd name="connsiteY92" fmla="*/ 2017374 h 5835507"/>
              <a:gd name="connsiteX93" fmla="*/ 1386076 w 7323233"/>
              <a:gd name="connsiteY93" fmla="*/ 1931006 h 5835507"/>
              <a:gd name="connsiteX94" fmla="*/ 1235889 w 7323233"/>
              <a:gd name="connsiteY94" fmla="*/ 1932153 h 5835507"/>
              <a:gd name="connsiteX95" fmla="*/ 1128886 w 7323233"/>
              <a:gd name="connsiteY95" fmla="*/ 1875977 h 5835507"/>
              <a:gd name="connsiteX96" fmla="*/ 1026851 w 7323233"/>
              <a:gd name="connsiteY96" fmla="*/ 1774322 h 5835507"/>
              <a:gd name="connsiteX97" fmla="*/ 666861 w 7323233"/>
              <a:gd name="connsiteY97" fmla="*/ 1612290 h 5835507"/>
              <a:gd name="connsiteX98" fmla="*/ 601130 w 7323233"/>
              <a:gd name="connsiteY98" fmla="*/ 1550762 h 5835507"/>
              <a:gd name="connsiteX99" fmla="*/ 1630272 w 7323233"/>
              <a:gd name="connsiteY99" fmla="*/ 1785787 h 5835507"/>
              <a:gd name="connsiteX100" fmla="*/ 1312320 w 7323233"/>
              <a:gd name="connsiteY100" fmla="*/ 1687191 h 5835507"/>
              <a:gd name="connsiteX101" fmla="*/ 1527473 w 7323233"/>
              <a:gd name="connsiteY101" fmla="*/ 1705153 h 5835507"/>
              <a:gd name="connsiteX102" fmla="*/ 1646706 w 7323233"/>
              <a:gd name="connsiteY102" fmla="*/ 1639040 h 5835507"/>
              <a:gd name="connsiteX103" fmla="*/ 1645178 w 7323233"/>
              <a:gd name="connsiteY103" fmla="*/ 1620315 h 5835507"/>
              <a:gd name="connsiteX104" fmla="*/ 1557663 w 7323233"/>
              <a:gd name="connsiteY104" fmla="*/ 1558787 h 5835507"/>
              <a:gd name="connsiteX105" fmla="*/ 1506454 w 7323233"/>
              <a:gd name="connsiteY105" fmla="*/ 1519044 h 5835507"/>
              <a:gd name="connsiteX106" fmla="*/ 1366204 w 7323233"/>
              <a:gd name="connsiteY106" fmla="*/ 1375735 h 5835507"/>
              <a:gd name="connsiteX107" fmla="*/ 1466329 w 7323233"/>
              <a:gd name="connsiteY107" fmla="*/ 1360450 h 5835507"/>
              <a:gd name="connsiteX108" fmla="*/ 1503397 w 7323233"/>
              <a:gd name="connsiteY108" fmla="*/ 1330641 h 5835507"/>
              <a:gd name="connsiteX109" fmla="*/ 1475501 w 7323233"/>
              <a:gd name="connsiteY109" fmla="*/ 1288604 h 5835507"/>
              <a:gd name="connsiteX110" fmla="*/ 1165573 w 7323233"/>
              <a:gd name="connsiteY110" fmla="*/ 1159435 h 5835507"/>
              <a:gd name="connsiteX111" fmla="*/ 1141498 w 7323233"/>
              <a:gd name="connsiteY111" fmla="*/ 1059311 h 5835507"/>
              <a:gd name="connsiteX112" fmla="*/ 1199585 w 7323233"/>
              <a:gd name="connsiteY112" fmla="*/ 1044407 h 5835507"/>
              <a:gd name="connsiteX113" fmla="*/ 1267226 w 7323233"/>
              <a:gd name="connsiteY113" fmla="*/ 1051286 h 5835507"/>
              <a:gd name="connsiteX114" fmla="*/ 1213342 w 7323233"/>
              <a:gd name="connsiteY114" fmla="*/ 972561 h 5835507"/>
              <a:gd name="connsiteX115" fmla="*/ 993986 w 7323233"/>
              <a:gd name="connsiteY115" fmla="*/ 893073 h 5835507"/>
              <a:gd name="connsiteX116" fmla="*/ 1047486 w 7323233"/>
              <a:gd name="connsiteY116" fmla="*/ 820083 h 5835507"/>
              <a:gd name="connsiteX117" fmla="*/ 0 w 7323233"/>
              <a:gd name="connsiteY117" fmla="*/ 488371 h 5835507"/>
              <a:gd name="connsiteX118" fmla="*/ 188403 w 7323233"/>
              <a:gd name="connsiteY118" fmla="*/ 484933 h 5835507"/>
              <a:gd name="connsiteX119" fmla="*/ 584315 w 7323233"/>
              <a:gd name="connsiteY119" fmla="*/ 534230 h 5835507"/>
              <a:gd name="connsiteX120" fmla="*/ 782271 w 7323233"/>
              <a:gd name="connsiteY120" fmla="*/ 525824 h 5835507"/>
              <a:gd name="connsiteX121" fmla="*/ 967998 w 7323233"/>
              <a:gd name="connsiteY121" fmla="*/ 552574 h 5835507"/>
              <a:gd name="connsiteX122" fmla="*/ 1129651 w 7323233"/>
              <a:gd name="connsiteY122" fmla="*/ 552574 h 5835507"/>
              <a:gd name="connsiteX123" fmla="*/ 978317 w 7323233"/>
              <a:gd name="connsiteY123" fmla="*/ 513593 h 5835507"/>
              <a:gd name="connsiteX124" fmla="*/ 1074620 w 7323233"/>
              <a:gd name="connsiteY124" fmla="*/ 478818 h 5835507"/>
              <a:gd name="connsiteX125" fmla="*/ 1091435 w 7323233"/>
              <a:gd name="connsiteY125" fmla="*/ 436781 h 5835507"/>
              <a:gd name="connsiteX126" fmla="*/ 1135383 w 7323233"/>
              <a:gd name="connsiteY126" fmla="*/ 404296 h 5835507"/>
              <a:gd name="connsiteX127" fmla="*/ 1384166 w 7323233"/>
              <a:gd name="connsiteY127" fmla="*/ 420349 h 5835507"/>
              <a:gd name="connsiteX128" fmla="*/ 1219839 w 7323233"/>
              <a:gd name="connsiteY128" fmla="*/ 286593 h 5835507"/>
              <a:gd name="connsiteX129" fmla="*/ 1114364 w 7323233"/>
              <a:gd name="connsiteY129" fmla="*/ 264428 h 5835507"/>
              <a:gd name="connsiteX130" fmla="*/ 1090289 w 7323233"/>
              <a:gd name="connsiteY130" fmla="*/ 207487 h 5835507"/>
              <a:gd name="connsiteX131" fmla="*/ 1139204 w 7323233"/>
              <a:gd name="connsiteY131" fmla="*/ 195259 h 5835507"/>
              <a:gd name="connsiteX132" fmla="*/ 1382254 w 7323233"/>
              <a:gd name="connsiteY132" fmla="*/ 242265 h 5835507"/>
              <a:gd name="connsiteX133" fmla="*/ 1423145 w 7323233"/>
              <a:gd name="connsiteY133" fmla="*/ 223537 h 5835507"/>
              <a:gd name="connsiteX134" fmla="*/ 965705 w 7323233"/>
              <a:gd name="connsiteY134" fmla="*/ 102013 h 5835507"/>
              <a:gd name="connsiteX135" fmla="*/ 972586 w 7323233"/>
              <a:gd name="connsiteY135" fmla="*/ 69912 h 5835507"/>
              <a:gd name="connsiteX136" fmla="*/ 1375376 w 7323233"/>
              <a:gd name="connsiteY136" fmla="*/ 119593 h 5835507"/>
              <a:gd name="connsiteX137" fmla="*/ 1117804 w 7323233"/>
              <a:gd name="connsiteY137" fmla="*/ 25200 h 5835507"/>
              <a:gd name="connsiteX138" fmla="*/ 1164045 w 7323233"/>
              <a:gd name="connsiteY138" fmla="*/ 25 h 5835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7323233" h="5835507">
                <a:moveTo>
                  <a:pt x="1164045" y="25"/>
                </a:moveTo>
                <a:cubicBezTo>
                  <a:pt x="1180764" y="455"/>
                  <a:pt x="1198056" y="6474"/>
                  <a:pt x="1213723" y="8385"/>
                </a:cubicBezTo>
                <a:cubicBezTo>
                  <a:pt x="1559575" y="51187"/>
                  <a:pt x="1905425" y="97428"/>
                  <a:pt x="2251656" y="138318"/>
                </a:cubicBezTo>
                <a:cubicBezTo>
                  <a:pt x="2575343" y="176534"/>
                  <a:pt x="2901320" y="185322"/>
                  <a:pt x="3226534" y="205194"/>
                </a:cubicBezTo>
                <a:cubicBezTo>
                  <a:pt x="3620153" y="229271"/>
                  <a:pt x="4013008" y="263284"/>
                  <a:pt x="4404335" y="316784"/>
                </a:cubicBezTo>
                <a:cubicBezTo>
                  <a:pt x="4676048" y="354236"/>
                  <a:pt x="4950435" y="380221"/>
                  <a:pt x="5225968" y="350415"/>
                </a:cubicBezTo>
                <a:cubicBezTo>
                  <a:pt x="5239725" y="348884"/>
                  <a:pt x="5255394" y="343918"/>
                  <a:pt x="5266859" y="348884"/>
                </a:cubicBezTo>
                <a:cubicBezTo>
                  <a:pt x="5400614" y="404680"/>
                  <a:pt x="5546596" y="364553"/>
                  <a:pt x="5685318" y="399712"/>
                </a:cubicBezTo>
                <a:cubicBezTo>
                  <a:pt x="5649777" y="535377"/>
                  <a:pt x="5497299" y="524293"/>
                  <a:pt x="5411315" y="618305"/>
                </a:cubicBezTo>
                <a:cubicBezTo>
                  <a:pt x="5551565" y="655755"/>
                  <a:pt x="5677676" y="693589"/>
                  <a:pt x="5805698" y="721868"/>
                </a:cubicBezTo>
                <a:cubicBezTo>
                  <a:pt x="5941363" y="751677"/>
                  <a:pt x="6056391" y="832311"/>
                  <a:pt x="6188997" y="868233"/>
                </a:cubicBezTo>
                <a:cubicBezTo>
                  <a:pt x="6217279" y="875876"/>
                  <a:pt x="6251291" y="902627"/>
                  <a:pt x="6261225" y="928614"/>
                </a:cubicBezTo>
                <a:cubicBezTo>
                  <a:pt x="6293326" y="1012688"/>
                  <a:pt x="6934199" y="1248479"/>
                  <a:pt x="6858533" y="1323379"/>
                </a:cubicBezTo>
                <a:cubicBezTo>
                  <a:pt x="6827197" y="1354335"/>
                  <a:pt x="6786687" y="1376500"/>
                  <a:pt x="6744269" y="1407072"/>
                </a:cubicBezTo>
                <a:cubicBezTo>
                  <a:pt x="6808090" y="1464778"/>
                  <a:pt x="6879934" y="1490000"/>
                  <a:pt x="6956365" y="1507197"/>
                </a:cubicBezTo>
                <a:cubicBezTo>
                  <a:pt x="6979295" y="1512547"/>
                  <a:pt x="7001843" y="1523247"/>
                  <a:pt x="7004134" y="1549234"/>
                </a:cubicBezTo>
                <a:cubicBezTo>
                  <a:pt x="7006427" y="1576366"/>
                  <a:pt x="6983115" y="1587066"/>
                  <a:pt x="6963627" y="1599678"/>
                </a:cubicBezTo>
                <a:cubicBezTo>
                  <a:pt x="6936493" y="1617256"/>
                  <a:pt x="6910125" y="1632543"/>
                  <a:pt x="6875731" y="1634837"/>
                </a:cubicBezTo>
                <a:cubicBezTo>
                  <a:pt x="6819171" y="1638275"/>
                  <a:pt x="6792040" y="1687191"/>
                  <a:pt x="6759175" y="1723878"/>
                </a:cubicBezTo>
                <a:cubicBezTo>
                  <a:pt x="6740831" y="1744515"/>
                  <a:pt x="6731659" y="1786169"/>
                  <a:pt x="6763759" y="1793431"/>
                </a:cubicBezTo>
                <a:cubicBezTo>
                  <a:pt x="6840955" y="1811009"/>
                  <a:pt x="6834840" y="1861837"/>
                  <a:pt x="6832931" y="1919543"/>
                </a:cubicBezTo>
                <a:cubicBezTo>
                  <a:pt x="6830255" y="1991005"/>
                  <a:pt x="6784777" y="2023871"/>
                  <a:pt x="6728984" y="2051386"/>
                </a:cubicBezTo>
                <a:cubicBezTo>
                  <a:pt x="6709875" y="2060939"/>
                  <a:pt x="6682743" y="2060556"/>
                  <a:pt x="6675481" y="2090365"/>
                </a:cubicBezTo>
                <a:cubicBezTo>
                  <a:pt x="6706819" y="2118645"/>
                  <a:pt x="6745034" y="2095715"/>
                  <a:pt x="6778665" y="2103740"/>
                </a:cubicBezTo>
                <a:cubicBezTo>
                  <a:pt x="6806561" y="2110237"/>
                  <a:pt x="6852802" y="2106799"/>
                  <a:pt x="6814587" y="2158771"/>
                </a:cubicBezTo>
                <a:cubicBezTo>
                  <a:pt x="6803503" y="2173674"/>
                  <a:pt x="6816497" y="2185139"/>
                  <a:pt x="6830637" y="2186286"/>
                </a:cubicBezTo>
                <a:cubicBezTo>
                  <a:pt x="6943755" y="2198133"/>
                  <a:pt x="6891781" y="2303226"/>
                  <a:pt x="6928087" y="2358639"/>
                </a:cubicBezTo>
                <a:cubicBezTo>
                  <a:pt x="6938021" y="2373923"/>
                  <a:pt x="6927321" y="2400292"/>
                  <a:pt x="6911653" y="2406789"/>
                </a:cubicBezTo>
                <a:cubicBezTo>
                  <a:pt x="6811528" y="2449592"/>
                  <a:pt x="6797771" y="2551626"/>
                  <a:pt x="6749237" y="2639522"/>
                </a:cubicBezTo>
                <a:cubicBezTo>
                  <a:pt x="6801975" y="2674298"/>
                  <a:pt x="6865031" y="2681941"/>
                  <a:pt x="6921971" y="2704488"/>
                </a:cubicBezTo>
                <a:cubicBezTo>
                  <a:pt x="6981205" y="2728182"/>
                  <a:pt x="6981205" y="2745760"/>
                  <a:pt x="6932290" y="2814548"/>
                </a:cubicBezTo>
                <a:cubicBezTo>
                  <a:pt x="7059546" y="2829453"/>
                  <a:pt x="7059546" y="2829453"/>
                  <a:pt x="7020186" y="2937603"/>
                </a:cubicBezTo>
                <a:cubicBezTo>
                  <a:pt x="7126808" y="2947538"/>
                  <a:pt x="7197123" y="2998747"/>
                  <a:pt x="7213555" y="3110719"/>
                </a:cubicBezTo>
                <a:cubicBezTo>
                  <a:pt x="7221580" y="3164984"/>
                  <a:pt x="7269733" y="3190588"/>
                  <a:pt x="7323233" y="3226893"/>
                </a:cubicBezTo>
                <a:cubicBezTo>
                  <a:pt x="7256739" y="3262053"/>
                  <a:pt x="7211645" y="3335425"/>
                  <a:pt x="7134067" y="3257847"/>
                </a:cubicBezTo>
                <a:cubicBezTo>
                  <a:pt x="7105789" y="3229569"/>
                  <a:pt x="7108462" y="3265491"/>
                  <a:pt x="7104643" y="3275809"/>
                </a:cubicBezTo>
                <a:cubicBezTo>
                  <a:pt x="7095471" y="3301031"/>
                  <a:pt x="7114577" y="3317846"/>
                  <a:pt x="7127189" y="3336953"/>
                </a:cubicBezTo>
                <a:cubicBezTo>
                  <a:pt x="7139417" y="3356062"/>
                  <a:pt x="7153939" y="3376315"/>
                  <a:pt x="7157379" y="3397718"/>
                </a:cubicBezTo>
                <a:cubicBezTo>
                  <a:pt x="7159671" y="3412621"/>
                  <a:pt x="7148589" y="3434403"/>
                  <a:pt x="7136361" y="3445487"/>
                </a:cubicBezTo>
                <a:cubicBezTo>
                  <a:pt x="7072159" y="3503956"/>
                  <a:pt x="7110374" y="3635418"/>
                  <a:pt x="6988849" y="3652233"/>
                </a:cubicBezTo>
                <a:cubicBezTo>
                  <a:pt x="6934199" y="3659874"/>
                  <a:pt x="6907831" y="3708027"/>
                  <a:pt x="6867705" y="3734395"/>
                </a:cubicBezTo>
                <a:cubicBezTo>
                  <a:pt x="6728219" y="3826495"/>
                  <a:pt x="6634972" y="3944964"/>
                  <a:pt x="6591791" y="4107760"/>
                </a:cubicBezTo>
                <a:cubicBezTo>
                  <a:pt x="6579943" y="4152854"/>
                  <a:pt x="6534466" y="4189160"/>
                  <a:pt x="6505041" y="4228904"/>
                </a:cubicBezTo>
                <a:cubicBezTo>
                  <a:pt x="6519181" y="4257948"/>
                  <a:pt x="6596375" y="4195273"/>
                  <a:pt x="6569243" y="4271704"/>
                </a:cubicBezTo>
                <a:cubicBezTo>
                  <a:pt x="6548606" y="4329029"/>
                  <a:pt x="6495869" y="4364569"/>
                  <a:pt x="6446188" y="4398582"/>
                </a:cubicBezTo>
                <a:cubicBezTo>
                  <a:pt x="6389629" y="4437179"/>
                  <a:pt x="6326957" y="4468132"/>
                  <a:pt x="6301351" y="4539595"/>
                </a:cubicBezTo>
                <a:cubicBezTo>
                  <a:pt x="6296001" y="4554882"/>
                  <a:pt x="6278804" y="4570932"/>
                  <a:pt x="6263519" y="4577047"/>
                </a:cubicBezTo>
                <a:cubicBezTo>
                  <a:pt x="5466343" y="5834719"/>
                  <a:pt x="3503978" y="5843126"/>
                  <a:pt x="3277744" y="5834336"/>
                </a:cubicBezTo>
                <a:cubicBezTo>
                  <a:pt x="3003739" y="5823254"/>
                  <a:pt x="2744636" y="5745676"/>
                  <a:pt x="2490505" y="5648992"/>
                </a:cubicBezTo>
                <a:cubicBezTo>
                  <a:pt x="2383118" y="5608101"/>
                  <a:pt x="2283377" y="5550014"/>
                  <a:pt x="2179046" y="5504920"/>
                </a:cubicBezTo>
                <a:cubicBezTo>
                  <a:pt x="2034975" y="5442627"/>
                  <a:pt x="1923768" y="5323777"/>
                  <a:pt x="1780078" y="5273715"/>
                </a:cubicBezTo>
                <a:cubicBezTo>
                  <a:pt x="1632184" y="5222124"/>
                  <a:pt x="1505691" y="5127731"/>
                  <a:pt x="1353592" y="5087606"/>
                </a:cubicBezTo>
                <a:cubicBezTo>
                  <a:pt x="1273341" y="5066205"/>
                  <a:pt x="1195763" y="5027608"/>
                  <a:pt x="1208373" y="4917165"/>
                </a:cubicBezTo>
                <a:cubicBezTo>
                  <a:pt x="1211813" y="4885828"/>
                  <a:pt x="1190795" y="4860224"/>
                  <a:pt x="1157548" y="4869396"/>
                </a:cubicBezTo>
                <a:cubicBezTo>
                  <a:pt x="1094110" y="4886593"/>
                  <a:pt x="1065448" y="4841115"/>
                  <a:pt x="1030289" y="4807103"/>
                </a:cubicBezTo>
                <a:cubicBezTo>
                  <a:pt x="967617" y="4746725"/>
                  <a:pt x="908001" y="4682522"/>
                  <a:pt x="808258" y="4672585"/>
                </a:cubicBezTo>
                <a:cubicBezTo>
                  <a:pt x="827365" y="4625197"/>
                  <a:pt x="859849" y="4632078"/>
                  <a:pt x="889658" y="4642013"/>
                </a:cubicBezTo>
                <a:cubicBezTo>
                  <a:pt x="967998" y="4668000"/>
                  <a:pt x="1045576" y="4697425"/>
                  <a:pt x="1123917" y="4723412"/>
                </a:cubicBezTo>
                <a:cubicBezTo>
                  <a:pt x="1175126" y="4740228"/>
                  <a:pt x="1225954" y="4763921"/>
                  <a:pt x="1294360" y="4745194"/>
                </a:cubicBezTo>
                <a:cubicBezTo>
                  <a:pt x="1235507" y="4649656"/>
                  <a:pt x="1135383" y="4632459"/>
                  <a:pt x="1054367" y="4603034"/>
                </a:cubicBezTo>
                <a:cubicBezTo>
                  <a:pt x="953095" y="4565966"/>
                  <a:pt x="893480" y="4496029"/>
                  <a:pt x="822015" y="4418070"/>
                </a:cubicBezTo>
                <a:cubicBezTo>
                  <a:pt x="896536" y="4399344"/>
                  <a:pt x="942777" y="4456669"/>
                  <a:pt x="1001246" y="4453610"/>
                </a:cubicBezTo>
                <a:cubicBezTo>
                  <a:pt x="1004304" y="4443675"/>
                  <a:pt x="1009654" y="4429153"/>
                  <a:pt x="1008889" y="4428770"/>
                </a:cubicBezTo>
                <a:cubicBezTo>
                  <a:pt x="913351" y="4385969"/>
                  <a:pt x="868639" y="4305717"/>
                  <a:pt x="853733" y="4208648"/>
                </a:cubicBezTo>
                <a:cubicBezTo>
                  <a:pt x="846092" y="4158588"/>
                  <a:pt x="811315" y="4142920"/>
                  <a:pt x="776921" y="4119989"/>
                </a:cubicBezTo>
                <a:cubicBezTo>
                  <a:pt x="656924" y="4038591"/>
                  <a:pt x="530049" y="3964835"/>
                  <a:pt x="431453" y="3852864"/>
                </a:cubicBezTo>
                <a:cubicBezTo>
                  <a:pt x="545336" y="3867767"/>
                  <a:pt x="636671" y="3940758"/>
                  <a:pt x="759342" y="3972095"/>
                </a:cubicBezTo>
                <a:cubicBezTo>
                  <a:pt x="661893" y="3849042"/>
                  <a:pt x="535781" y="3786751"/>
                  <a:pt x="420753" y="3712230"/>
                </a:cubicBezTo>
                <a:cubicBezTo>
                  <a:pt x="368397" y="3678218"/>
                  <a:pt x="319865" y="3634652"/>
                  <a:pt x="256425" y="3616309"/>
                </a:cubicBezTo>
                <a:cubicBezTo>
                  <a:pt x="233878" y="3609812"/>
                  <a:pt x="196810" y="3596055"/>
                  <a:pt x="214772" y="3559749"/>
                </a:cubicBezTo>
                <a:cubicBezTo>
                  <a:pt x="230057" y="3529561"/>
                  <a:pt x="260247" y="3538731"/>
                  <a:pt x="287762" y="3547521"/>
                </a:cubicBezTo>
                <a:cubicBezTo>
                  <a:pt x="353875" y="3569305"/>
                  <a:pt x="422281" y="3569687"/>
                  <a:pt x="511706" y="3569305"/>
                </a:cubicBezTo>
                <a:cubicBezTo>
                  <a:pt x="436803" y="3469562"/>
                  <a:pt x="299609" y="3499371"/>
                  <a:pt x="235409" y="3394659"/>
                </a:cubicBezTo>
                <a:cubicBezTo>
                  <a:pt x="315659" y="3376315"/>
                  <a:pt x="377569" y="3414149"/>
                  <a:pt x="442537" y="3421409"/>
                </a:cubicBezTo>
                <a:cubicBezTo>
                  <a:pt x="501387" y="3427906"/>
                  <a:pt x="515909" y="3410328"/>
                  <a:pt x="502152" y="3352622"/>
                </a:cubicBezTo>
                <a:cubicBezTo>
                  <a:pt x="480752" y="3262815"/>
                  <a:pt x="512852" y="3216956"/>
                  <a:pt x="598455" y="3241415"/>
                </a:cubicBezTo>
                <a:cubicBezTo>
                  <a:pt x="677943" y="3264344"/>
                  <a:pt x="686349" y="3230715"/>
                  <a:pt x="664949" y="3179506"/>
                </a:cubicBezTo>
                <a:cubicBezTo>
                  <a:pt x="634377" y="3104987"/>
                  <a:pt x="669153" y="3047281"/>
                  <a:pt x="692846" y="2984607"/>
                </a:cubicBezTo>
                <a:cubicBezTo>
                  <a:pt x="729152" y="2889069"/>
                  <a:pt x="713865" y="2842445"/>
                  <a:pt x="635524" y="2771366"/>
                </a:cubicBezTo>
                <a:cubicBezTo>
                  <a:pt x="591577" y="2731620"/>
                  <a:pt x="544190" y="2697991"/>
                  <a:pt x="480368" y="2663598"/>
                </a:cubicBezTo>
                <a:cubicBezTo>
                  <a:pt x="627499" y="2644872"/>
                  <a:pt x="473109" y="2581817"/>
                  <a:pt x="525081" y="2542454"/>
                </a:cubicBezTo>
                <a:cubicBezTo>
                  <a:pt x="629027" y="2526404"/>
                  <a:pt x="713865" y="2651751"/>
                  <a:pt x="855264" y="2615829"/>
                </a:cubicBezTo>
                <a:cubicBezTo>
                  <a:pt x="680618" y="2507295"/>
                  <a:pt x="487630" y="2471755"/>
                  <a:pt x="361137" y="2327301"/>
                </a:cubicBezTo>
                <a:cubicBezTo>
                  <a:pt x="390181" y="2294436"/>
                  <a:pt x="419224" y="2325008"/>
                  <a:pt x="444065" y="2312780"/>
                </a:cubicBezTo>
                <a:cubicBezTo>
                  <a:pt x="443300" y="2305136"/>
                  <a:pt x="445212" y="2293671"/>
                  <a:pt x="440625" y="2290233"/>
                </a:cubicBezTo>
                <a:cubicBezTo>
                  <a:pt x="346234" y="2211508"/>
                  <a:pt x="344703" y="2209598"/>
                  <a:pt x="445975" y="2151509"/>
                </a:cubicBezTo>
                <a:cubicBezTo>
                  <a:pt x="481515" y="2131255"/>
                  <a:pt x="478459" y="2113293"/>
                  <a:pt x="459734" y="2087690"/>
                </a:cubicBezTo>
                <a:cubicBezTo>
                  <a:pt x="446356" y="2069728"/>
                  <a:pt x="430306" y="2053677"/>
                  <a:pt x="437950" y="2014315"/>
                </a:cubicBezTo>
                <a:cubicBezTo>
                  <a:pt x="493362" y="2064761"/>
                  <a:pt x="761252" y="2048327"/>
                  <a:pt x="808640" y="2042977"/>
                </a:cubicBezTo>
                <a:cubicBezTo>
                  <a:pt x="861758" y="2037246"/>
                  <a:pt x="914114" y="2012787"/>
                  <a:pt x="969908" y="2026162"/>
                </a:cubicBezTo>
                <a:cubicBezTo>
                  <a:pt x="1014621" y="2036864"/>
                  <a:pt x="1221748" y="2140427"/>
                  <a:pt x="1251176" y="2021577"/>
                </a:cubicBezTo>
                <a:cubicBezTo>
                  <a:pt x="1252704" y="2015846"/>
                  <a:pt x="1336395" y="2029221"/>
                  <a:pt x="1381491" y="2035718"/>
                </a:cubicBezTo>
                <a:cubicBezTo>
                  <a:pt x="1421235" y="2041068"/>
                  <a:pt x="1465947" y="2064761"/>
                  <a:pt x="1492697" y="2017374"/>
                </a:cubicBezTo>
                <a:cubicBezTo>
                  <a:pt x="1508366" y="1989477"/>
                  <a:pt x="1443782" y="1935593"/>
                  <a:pt x="1386076" y="1931006"/>
                </a:cubicBezTo>
                <a:cubicBezTo>
                  <a:pt x="1336013" y="1926802"/>
                  <a:pt x="1283658" y="1920687"/>
                  <a:pt x="1235889" y="1932153"/>
                </a:cubicBezTo>
                <a:cubicBezTo>
                  <a:pt x="1177038" y="1945911"/>
                  <a:pt x="1145320" y="1923746"/>
                  <a:pt x="1128886" y="1875977"/>
                </a:cubicBezTo>
                <a:cubicBezTo>
                  <a:pt x="1110542" y="1823240"/>
                  <a:pt x="1075383" y="1798781"/>
                  <a:pt x="1026851" y="1774322"/>
                </a:cubicBezTo>
                <a:cubicBezTo>
                  <a:pt x="909146" y="1715090"/>
                  <a:pt x="796030" y="1646684"/>
                  <a:pt x="666861" y="1612290"/>
                </a:cubicBezTo>
                <a:cubicBezTo>
                  <a:pt x="641255" y="1605409"/>
                  <a:pt x="612977" y="1596238"/>
                  <a:pt x="601130" y="1550762"/>
                </a:cubicBezTo>
                <a:cubicBezTo>
                  <a:pt x="950802" y="1618785"/>
                  <a:pt x="1269520" y="1796106"/>
                  <a:pt x="1630272" y="1785787"/>
                </a:cubicBezTo>
                <a:cubicBezTo>
                  <a:pt x="1531678" y="1729610"/>
                  <a:pt x="1417413" y="1726553"/>
                  <a:pt x="1312320" y="1687191"/>
                </a:cubicBezTo>
                <a:cubicBezTo>
                  <a:pt x="1386841" y="1657765"/>
                  <a:pt x="1456775" y="1688337"/>
                  <a:pt x="1527473" y="1705153"/>
                </a:cubicBezTo>
                <a:cubicBezTo>
                  <a:pt x="1586707" y="1718909"/>
                  <a:pt x="1640210" y="1721203"/>
                  <a:pt x="1646706" y="1639040"/>
                </a:cubicBezTo>
                <a:cubicBezTo>
                  <a:pt x="1644413" y="1633690"/>
                  <a:pt x="1644794" y="1626812"/>
                  <a:pt x="1645178" y="1620315"/>
                </a:cubicBezTo>
                <a:cubicBezTo>
                  <a:pt x="1625304" y="1586303"/>
                  <a:pt x="1594350" y="1568725"/>
                  <a:pt x="1557663" y="1558787"/>
                </a:cubicBezTo>
                <a:cubicBezTo>
                  <a:pt x="1535498" y="1552672"/>
                  <a:pt x="1506073" y="1543500"/>
                  <a:pt x="1506454" y="1519044"/>
                </a:cubicBezTo>
                <a:cubicBezTo>
                  <a:pt x="1507601" y="1428472"/>
                  <a:pt x="1436904" y="1402104"/>
                  <a:pt x="1366204" y="1375735"/>
                </a:cubicBezTo>
                <a:cubicBezTo>
                  <a:pt x="1405566" y="1330641"/>
                  <a:pt x="1436520" y="1363888"/>
                  <a:pt x="1466329" y="1360450"/>
                </a:cubicBezTo>
                <a:cubicBezTo>
                  <a:pt x="1485819" y="1358157"/>
                  <a:pt x="1503397" y="1353953"/>
                  <a:pt x="1503397" y="1330641"/>
                </a:cubicBezTo>
                <a:cubicBezTo>
                  <a:pt x="1503779" y="1311151"/>
                  <a:pt x="1494607" y="1288985"/>
                  <a:pt x="1475501" y="1288604"/>
                </a:cubicBezTo>
                <a:cubicBezTo>
                  <a:pt x="1355885" y="1285163"/>
                  <a:pt x="1289773" y="1159817"/>
                  <a:pt x="1165573" y="1159435"/>
                </a:cubicBezTo>
                <a:cubicBezTo>
                  <a:pt x="1091435" y="1159435"/>
                  <a:pt x="1204170" y="1088738"/>
                  <a:pt x="1141498" y="1059311"/>
                </a:cubicBezTo>
                <a:cubicBezTo>
                  <a:pt x="1127739" y="1052814"/>
                  <a:pt x="1177420" y="1042879"/>
                  <a:pt x="1199585" y="1044407"/>
                </a:cubicBezTo>
                <a:cubicBezTo>
                  <a:pt x="1221367" y="1045935"/>
                  <a:pt x="1240857" y="1064661"/>
                  <a:pt x="1267226" y="1051286"/>
                </a:cubicBezTo>
                <a:cubicBezTo>
                  <a:pt x="1281748" y="1003517"/>
                  <a:pt x="1244298" y="985938"/>
                  <a:pt x="1213342" y="972561"/>
                </a:cubicBezTo>
                <a:cubicBezTo>
                  <a:pt x="1141879" y="941607"/>
                  <a:pt x="1072327" y="904157"/>
                  <a:pt x="993986" y="893073"/>
                </a:cubicBezTo>
                <a:cubicBezTo>
                  <a:pt x="966089" y="889252"/>
                  <a:pt x="1034111" y="838042"/>
                  <a:pt x="1047486" y="820083"/>
                </a:cubicBezTo>
                <a:cubicBezTo>
                  <a:pt x="732209" y="631299"/>
                  <a:pt x="353112" y="640852"/>
                  <a:pt x="0" y="488371"/>
                </a:cubicBezTo>
                <a:cubicBezTo>
                  <a:pt x="77960" y="458564"/>
                  <a:pt x="135284" y="480346"/>
                  <a:pt x="188403" y="484933"/>
                </a:cubicBezTo>
                <a:cubicBezTo>
                  <a:pt x="321009" y="496396"/>
                  <a:pt x="452090" y="520090"/>
                  <a:pt x="584315" y="534230"/>
                </a:cubicBezTo>
                <a:cubicBezTo>
                  <a:pt x="649281" y="541108"/>
                  <a:pt x="709662" y="567096"/>
                  <a:pt x="782271" y="525824"/>
                </a:cubicBezTo>
                <a:cubicBezTo>
                  <a:pt x="830805" y="498308"/>
                  <a:pt x="908383" y="528115"/>
                  <a:pt x="967998" y="552574"/>
                </a:cubicBezTo>
                <a:cubicBezTo>
                  <a:pt x="1017296" y="572827"/>
                  <a:pt x="1064301" y="578177"/>
                  <a:pt x="1129651" y="552574"/>
                </a:cubicBezTo>
                <a:cubicBezTo>
                  <a:pt x="1070417" y="536905"/>
                  <a:pt x="1024939" y="523149"/>
                  <a:pt x="978317" y="513593"/>
                </a:cubicBezTo>
                <a:cubicBezTo>
                  <a:pt x="941248" y="505952"/>
                  <a:pt x="1029526" y="474996"/>
                  <a:pt x="1074620" y="478818"/>
                </a:cubicBezTo>
                <a:cubicBezTo>
                  <a:pt x="1137676" y="484168"/>
                  <a:pt x="1102136" y="464296"/>
                  <a:pt x="1091435" y="436781"/>
                </a:cubicBezTo>
                <a:cubicBezTo>
                  <a:pt x="1079970" y="407355"/>
                  <a:pt x="1113982" y="398184"/>
                  <a:pt x="1135383" y="404296"/>
                </a:cubicBezTo>
                <a:cubicBezTo>
                  <a:pt x="1217545" y="428374"/>
                  <a:pt x="1299326" y="385955"/>
                  <a:pt x="1384166" y="420349"/>
                </a:cubicBezTo>
                <a:cubicBezTo>
                  <a:pt x="1362764" y="335509"/>
                  <a:pt x="1316523" y="298440"/>
                  <a:pt x="1219839" y="286593"/>
                </a:cubicBezTo>
                <a:cubicBezTo>
                  <a:pt x="1183533" y="282009"/>
                  <a:pt x="1145701" y="288887"/>
                  <a:pt x="1114364" y="264428"/>
                </a:cubicBezTo>
                <a:cubicBezTo>
                  <a:pt x="1096402" y="250290"/>
                  <a:pt x="1076148" y="233474"/>
                  <a:pt x="1090289" y="207487"/>
                </a:cubicBezTo>
                <a:cubicBezTo>
                  <a:pt x="1100223" y="189144"/>
                  <a:pt x="1121626" y="189144"/>
                  <a:pt x="1139204" y="195259"/>
                </a:cubicBezTo>
                <a:cubicBezTo>
                  <a:pt x="1217929" y="222393"/>
                  <a:pt x="1300091" y="232328"/>
                  <a:pt x="1382254" y="242265"/>
                </a:cubicBezTo>
                <a:cubicBezTo>
                  <a:pt x="1394866" y="243793"/>
                  <a:pt x="1409004" y="248762"/>
                  <a:pt x="1423145" y="223537"/>
                </a:cubicBezTo>
                <a:cubicBezTo>
                  <a:pt x="1269520" y="182647"/>
                  <a:pt x="1123536" y="124559"/>
                  <a:pt x="965705" y="102013"/>
                </a:cubicBezTo>
                <a:cubicBezTo>
                  <a:pt x="967998" y="91312"/>
                  <a:pt x="970292" y="80612"/>
                  <a:pt x="972586" y="69912"/>
                </a:cubicBezTo>
                <a:cubicBezTo>
                  <a:pt x="1096020" y="85197"/>
                  <a:pt x="1219457" y="100484"/>
                  <a:pt x="1375376" y="119593"/>
                </a:cubicBezTo>
                <a:cubicBezTo>
                  <a:pt x="1279454" y="58828"/>
                  <a:pt x="1188885" y="79084"/>
                  <a:pt x="1117804" y="25200"/>
                </a:cubicBezTo>
                <a:cubicBezTo>
                  <a:pt x="1131179" y="4755"/>
                  <a:pt x="1147325" y="-405"/>
                  <a:pt x="1164045" y="25"/>
                </a:cubicBezTo>
                <a:close/>
              </a:path>
            </a:pathLst>
          </a:custGeom>
          <a:solidFill>
            <a:schemeClr val="bg2">
              <a:alpha val="5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C930EF5F-F14A-0F45-AD01-211AB7B3ADC5}"/>
              </a:ext>
            </a:extLst>
          </p:cNvPr>
          <p:cNvSpPr>
            <a:spLocks noGrp="1"/>
          </p:cNvSpPr>
          <p:nvPr>
            <p:ph type="title"/>
          </p:nvPr>
        </p:nvSpPr>
        <p:spPr>
          <a:xfrm>
            <a:off x="3325473" y="1998925"/>
            <a:ext cx="5541054" cy="2149412"/>
          </a:xfrm>
        </p:spPr>
        <p:txBody>
          <a:bodyPr vert="horz" lIns="91440" tIns="45720" rIns="91440" bIns="45720" rtlCol="0" anchor="b">
            <a:normAutofit/>
          </a:bodyPr>
          <a:lstStyle/>
          <a:p>
            <a:pPr algn="ctr"/>
            <a:r>
              <a:rPr lang="en-US" sz="5200" kern="1200">
                <a:solidFill>
                  <a:schemeClr val="tx1"/>
                </a:solidFill>
                <a:latin typeface="+mj-lt"/>
                <a:ea typeface="+mj-ea"/>
                <a:cs typeface="+mj-cs"/>
              </a:rPr>
              <a:t>3. Ethical Frameworks</a:t>
            </a:r>
          </a:p>
        </p:txBody>
      </p:sp>
      <p:sp>
        <p:nvSpPr>
          <p:cNvPr id="4" name="Slide Number Placeholder 3">
            <a:extLst>
              <a:ext uri="{FF2B5EF4-FFF2-40B4-BE49-F238E27FC236}">
                <a16:creationId xmlns:a16="http://schemas.microsoft.com/office/drawing/2014/main" id="{71F61526-3C82-B042-A659-A4D37BE613A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eaLnBrk="1" hangingPunct="1">
              <a:spcAft>
                <a:spcPts val="600"/>
              </a:spcAft>
              <a:defRPr/>
            </a:pPr>
            <a:fld id="{C8BD5518-C465-4C1F-8E36-9195006C4AB9}" type="slidenum">
              <a:rPr lang="en-US" smtClean="0">
                <a:latin typeface="+mn-lt"/>
              </a:rPr>
              <a:pPr eaLnBrk="1" hangingPunct="1">
                <a:spcAft>
                  <a:spcPts val="600"/>
                </a:spcAft>
                <a:defRPr/>
              </a:pPr>
              <a:t>23</a:t>
            </a:fld>
            <a:endParaRPr lang="en-US">
              <a:latin typeface="+mn-lt"/>
            </a:endParaRPr>
          </a:p>
        </p:txBody>
      </p:sp>
    </p:spTree>
    <p:extLst>
      <p:ext uri="{BB962C8B-B14F-4D97-AF65-F5344CB8AC3E}">
        <p14:creationId xmlns:p14="http://schemas.microsoft.com/office/powerpoint/2010/main" val="4059901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C2693-98CD-9496-C60F-C5834ED4CB85}"/>
              </a:ext>
            </a:extLst>
          </p:cNvPr>
          <p:cNvSpPr>
            <a:spLocks noGrp="1"/>
          </p:cNvSpPr>
          <p:nvPr>
            <p:ph type="title"/>
          </p:nvPr>
        </p:nvSpPr>
        <p:spPr>
          <a:xfrm>
            <a:off x="838200" y="304165"/>
            <a:ext cx="10515600" cy="1325563"/>
          </a:xfrm>
        </p:spPr>
        <p:txBody>
          <a:bodyPr/>
          <a:lstStyle/>
          <a:p>
            <a:r>
              <a:rPr lang="en-US">
                <a:cs typeface="Calibri Light"/>
              </a:rPr>
              <a:t>Ethical Principles </a:t>
            </a:r>
            <a:endParaRPr lang="en-US"/>
          </a:p>
        </p:txBody>
      </p:sp>
      <p:graphicFrame>
        <p:nvGraphicFramePr>
          <p:cNvPr id="6" name="Table 5">
            <a:extLst>
              <a:ext uri="{FF2B5EF4-FFF2-40B4-BE49-F238E27FC236}">
                <a16:creationId xmlns:a16="http://schemas.microsoft.com/office/drawing/2014/main" id="{758CDE01-E6C9-80E5-28CB-77CAA50D6825}"/>
              </a:ext>
            </a:extLst>
          </p:cNvPr>
          <p:cNvGraphicFramePr>
            <a:graphicFrameLocks noGrp="1"/>
          </p:cNvGraphicFramePr>
          <p:nvPr>
            <p:extLst>
              <p:ext uri="{D42A27DB-BD31-4B8C-83A1-F6EECF244321}">
                <p14:modId xmlns:p14="http://schemas.microsoft.com/office/powerpoint/2010/main" val="2597224428"/>
              </p:ext>
            </p:extLst>
          </p:nvPr>
        </p:nvGraphicFramePr>
        <p:xfrm>
          <a:off x="655320" y="1391602"/>
          <a:ext cx="10972800" cy="5050155"/>
        </p:xfrm>
        <a:graphic>
          <a:graphicData uri="http://schemas.openxmlformats.org/drawingml/2006/table">
            <a:tbl>
              <a:tblPr firstRow="1" bandRow="1">
                <a:tableStyleId>{5C22544A-7EE6-4342-B048-85BDC9FD1C3A}</a:tableStyleId>
              </a:tblPr>
              <a:tblGrid>
                <a:gridCol w="2295525">
                  <a:extLst>
                    <a:ext uri="{9D8B030D-6E8A-4147-A177-3AD203B41FA5}">
                      <a16:colId xmlns:a16="http://schemas.microsoft.com/office/drawing/2014/main" val="3726811286"/>
                    </a:ext>
                  </a:extLst>
                </a:gridCol>
                <a:gridCol w="4791075">
                  <a:extLst>
                    <a:ext uri="{9D8B030D-6E8A-4147-A177-3AD203B41FA5}">
                      <a16:colId xmlns:a16="http://schemas.microsoft.com/office/drawing/2014/main" val="3443090637"/>
                    </a:ext>
                  </a:extLst>
                </a:gridCol>
                <a:gridCol w="3886200">
                  <a:extLst>
                    <a:ext uri="{9D8B030D-6E8A-4147-A177-3AD203B41FA5}">
                      <a16:colId xmlns:a16="http://schemas.microsoft.com/office/drawing/2014/main" val="742407217"/>
                    </a:ext>
                  </a:extLst>
                </a:gridCol>
              </a:tblGrid>
              <a:tr h="371475">
                <a:tc>
                  <a:txBody>
                    <a:bodyPr/>
                    <a:lstStyle/>
                    <a:p>
                      <a:pPr fontAlgn="base"/>
                      <a:r>
                        <a:rPr lang="en-US" sz="1800">
                          <a:effectLst/>
                        </a:rPr>
                        <a:t>Ethical Tenet​​</a:t>
                      </a:r>
                      <a:endParaRPr lang="en-US" b="1">
                        <a:solidFill>
                          <a:srgbClr val="FFFFFF"/>
                        </a:solidFill>
                        <a:effectLst/>
                      </a:endParaRPr>
                    </a:p>
                  </a:txBody>
                  <a:tcPr/>
                </a:tc>
                <a:tc>
                  <a:txBody>
                    <a:bodyPr/>
                    <a:lstStyle/>
                    <a:p>
                      <a:pPr fontAlgn="base"/>
                      <a:r>
                        <a:rPr lang="en-US" sz="1800">
                          <a:effectLst/>
                        </a:rPr>
                        <a:t>Consideration​​</a:t>
                      </a:r>
                      <a:endParaRPr lang="en-US" b="1">
                        <a:solidFill>
                          <a:srgbClr val="FFFFFF"/>
                        </a:solidFill>
                        <a:effectLst/>
                      </a:endParaRPr>
                    </a:p>
                  </a:txBody>
                  <a:tcPr/>
                </a:tc>
                <a:tc>
                  <a:txBody>
                    <a:bodyPr/>
                    <a:lstStyle/>
                    <a:p>
                      <a:pPr fontAlgn="base"/>
                      <a:r>
                        <a:rPr lang="en-US" sz="1800">
                          <a:effectLst/>
                        </a:rPr>
                        <a:t>Scientific Integrity​​</a:t>
                      </a:r>
                      <a:endParaRPr lang="en-US" b="1">
                        <a:solidFill>
                          <a:srgbClr val="FFFFFF"/>
                        </a:solidFill>
                        <a:effectLst/>
                      </a:endParaRPr>
                    </a:p>
                  </a:txBody>
                  <a:tcPr/>
                </a:tc>
                <a:extLst>
                  <a:ext uri="{0D108BD9-81ED-4DB2-BD59-A6C34878D82A}">
                    <a16:rowId xmlns:a16="http://schemas.microsoft.com/office/drawing/2014/main" val="2193077190"/>
                  </a:ext>
                </a:extLst>
              </a:tr>
              <a:tr h="1066800">
                <a:tc>
                  <a:txBody>
                    <a:bodyPr/>
                    <a:lstStyle/>
                    <a:p>
                      <a:pPr fontAlgn="base"/>
                      <a:r>
                        <a:rPr lang="en-US" sz="1800">
                          <a:effectLst/>
                        </a:rPr>
                        <a:t>Autonomy​​</a:t>
                      </a:r>
                      <a:endParaRPr lang="en-US">
                        <a:effectLst/>
                      </a:endParaRPr>
                    </a:p>
                  </a:txBody>
                  <a:tcPr/>
                </a:tc>
                <a:tc>
                  <a:txBody>
                    <a:bodyPr/>
                    <a:lstStyle/>
                    <a:p>
                      <a:pPr marL="342900" lvl="0" indent="-342900" fontAlgn="base">
                        <a:buFont typeface="Arial" panose="020B0604020202020204" pitchFamily="34" charset="0"/>
                        <a:buChar char="•"/>
                      </a:pPr>
                      <a:r>
                        <a:rPr lang="en-US" sz="1800">
                          <a:effectLst/>
                        </a:rPr>
                        <a:t>Right to participate​​</a:t>
                      </a:r>
                      <a:endParaRPr lang="en-US" sz="1440">
                        <a:effectLst/>
                      </a:endParaRPr>
                    </a:p>
                    <a:p>
                      <a:pPr marL="342900" lvl="0" indent="-342900" fontAlgn="base">
                        <a:buFont typeface="Arial" panose="020B0604020202020204" pitchFamily="34" charset="0"/>
                        <a:buChar char="•"/>
                      </a:pPr>
                      <a:r>
                        <a:rPr lang="en-US" sz="1800">
                          <a:effectLst/>
                        </a:rPr>
                        <a:t>Right to decline​​</a:t>
                      </a:r>
                      <a:endParaRPr lang="en-US" sz="1440">
                        <a:effectLst/>
                      </a:endParaRPr>
                    </a:p>
                    <a:p>
                      <a:pPr marL="342900" lvl="0" indent="-342900" fontAlgn="base">
                        <a:buFont typeface="Arial" panose="020B0604020202020204" pitchFamily="34" charset="0"/>
                        <a:buChar char="•"/>
                      </a:pPr>
                      <a:r>
                        <a:rPr lang="en-US" sz="1800">
                          <a:effectLst/>
                        </a:rPr>
                        <a:t>Free from coercion​​</a:t>
                      </a:r>
                      <a:endParaRPr lang="en-US" sz="1440">
                        <a:effectLst/>
                        <a:latin typeface="Arial" panose="020B0604020202020204" pitchFamily="34" charset="0"/>
                      </a:endParaRPr>
                    </a:p>
                  </a:txBody>
                  <a:tcPr/>
                </a:tc>
                <a:tc>
                  <a:txBody>
                    <a:bodyPr/>
                    <a:lstStyle/>
                    <a:p>
                      <a:pPr marL="342900" lvl="0" indent="-342900" fontAlgn="base">
                        <a:buFont typeface="Arial" panose="020B0604020202020204" pitchFamily="34" charset="0"/>
                        <a:buChar char="•"/>
                      </a:pPr>
                      <a:r>
                        <a:rPr lang="en-US" sz="1800">
                          <a:effectLst/>
                        </a:rPr>
                        <a:t>Participants decision making capacity​​</a:t>
                      </a:r>
                      <a:endParaRPr lang="en-US" sz="1440">
                        <a:effectLst/>
                      </a:endParaRPr>
                    </a:p>
                    <a:p>
                      <a:pPr marL="342900" lvl="0" indent="-342900" fontAlgn="base">
                        <a:buFont typeface="Arial" panose="020B0604020202020204" pitchFamily="34" charset="0"/>
                        <a:buChar char="•"/>
                      </a:pPr>
                      <a:r>
                        <a:rPr lang="en-US" sz="1800">
                          <a:effectLst/>
                        </a:rPr>
                        <a:t>Appropriate to audience (e.g. culture, values)​​</a:t>
                      </a:r>
                      <a:endParaRPr lang="en-US" sz="1440">
                        <a:effectLst/>
                        <a:latin typeface="Arial" panose="020B0604020202020204" pitchFamily="34" charset="0"/>
                      </a:endParaRPr>
                    </a:p>
                  </a:txBody>
                  <a:tcPr/>
                </a:tc>
                <a:extLst>
                  <a:ext uri="{0D108BD9-81ED-4DB2-BD59-A6C34878D82A}">
                    <a16:rowId xmlns:a16="http://schemas.microsoft.com/office/drawing/2014/main" val="2972258590"/>
                  </a:ext>
                </a:extLst>
              </a:tr>
              <a:tr h="819150">
                <a:tc>
                  <a:txBody>
                    <a:bodyPr/>
                    <a:lstStyle/>
                    <a:p>
                      <a:pPr fontAlgn="base"/>
                      <a:r>
                        <a:rPr lang="en-US" sz="1800">
                          <a:effectLst/>
                        </a:rPr>
                        <a:t>Beneficence ​​</a:t>
                      </a:r>
                      <a:endParaRPr lang="en-US">
                        <a:effectLst/>
                      </a:endParaRPr>
                    </a:p>
                  </a:txBody>
                  <a:tcPr/>
                </a:tc>
                <a:tc>
                  <a:txBody>
                    <a:bodyPr/>
                    <a:lstStyle/>
                    <a:p>
                      <a:pPr marL="342900" lvl="0" indent="-342900" fontAlgn="base">
                        <a:buFont typeface="Arial" panose="020B0604020202020204" pitchFamily="34" charset="0"/>
                        <a:buChar char="•"/>
                      </a:pPr>
                      <a:r>
                        <a:rPr lang="en-US" sz="1800">
                          <a:effectLst/>
                        </a:rPr>
                        <a:t>Welfare of research participants ​​</a:t>
                      </a:r>
                      <a:endParaRPr lang="en-US" sz="1440">
                        <a:effectLst/>
                      </a:endParaRPr>
                    </a:p>
                    <a:p>
                      <a:pPr marL="342900" lvl="0" indent="-342900" fontAlgn="base">
                        <a:buFont typeface="Arial" panose="020B0604020202020204" pitchFamily="34" charset="0"/>
                        <a:buChar char="•"/>
                      </a:pPr>
                      <a:r>
                        <a:rPr lang="en-US" sz="1800">
                          <a:effectLst/>
                        </a:rPr>
                        <a:t>Contributions to the wellbeing of others​​</a:t>
                      </a:r>
                      <a:endParaRPr lang="en-US" sz="1440">
                        <a:effectLst/>
                        <a:latin typeface="Arial" panose="020B0604020202020204" pitchFamily="34" charset="0"/>
                      </a:endParaRPr>
                    </a:p>
                  </a:txBody>
                  <a:tcPr/>
                </a:tc>
                <a:tc>
                  <a:txBody>
                    <a:bodyPr/>
                    <a:lstStyle/>
                    <a:p>
                      <a:pPr marL="342900" lvl="0" indent="-342900" fontAlgn="base">
                        <a:buFont typeface="Arial" panose="020B0604020202020204" pitchFamily="34" charset="0"/>
                        <a:buChar char="•"/>
                      </a:pPr>
                      <a:r>
                        <a:rPr lang="en-US" sz="1800">
                          <a:effectLst/>
                        </a:rPr>
                        <a:t>Tested for psychometric properties​​</a:t>
                      </a:r>
                      <a:endParaRPr lang="en-US" sz="1440">
                        <a:effectLst/>
                      </a:endParaRPr>
                    </a:p>
                    <a:p>
                      <a:pPr marL="342900" lvl="0" indent="-342900" fontAlgn="base">
                        <a:buFont typeface="Arial" panose="020B0604020202020204" pitchFamily="34" charset="0"/>
                        <a:buChar char="•"/>
                      </a:pPr>
                      <a:r>
                        <a:rPr lang="en-US" sz="1800">
                          <a:effectLst/>
                        </a:rPr>
                        <a:t>Shared &amp; applied to clinical practice​​</a:t>
                      </a:r>
                      <a:endParaRPr lang="en-US" sz="1440">
                        <a:effectLst/>
                      </a:endParaRPr>
                    </a:p>
                    <a:p>
                      <a:pPr marL="342900" lvl="0" indent="-342900" fontAlgn="base">
                        <a:buFont typeface="Arial" panose="020B0604020202020204" pitchFamily="34" charset="0"/>
                        <a:buChar char="•"/>
                      </a:pPr>
                      <a:r>
                        <a:rPr lang="en-US" sz="1800">
                          <a:effectLst/>
                        </a:rPr>
                        <a:t>Welfare of participants​​</a:t>
                      </a:r>
                      <a:endParaRPr lang="en-US" sz="1440">
                        <a:effectLst/>
                        <a:latin typeface="Arial" panose="020B0604020202020204" pitchFamily="34" charset="0"/>
                      </a:endParaRPr>
                    </a:p>
                  </a:txBody>
                  <a:tcPr/>
                </a:tc>
                <a:extLst>
                  <a:ext uri="{0D108BD9-81ED-4DB2-BD59-A6C34878D82A}">
                    <a16:rowId xmlns:a16="http://schemas.microsoft.com/office/drawing/2014/main" val="2927769054"/>
                  </a:ext>
                </a:extLst>
              </a:tr>
              <a:tr h="1247775">
                <a:tc>
                  <a:txBody>
                    <a:bodyPr/>
                    <a:lstStyle/>
                    <a:p>
                      <a:pPr fontAlgn="base"/>
                      <a:r>
                        <a:rPr lang="en-US" sz="1800">
                          <a:effectLst/>
                        </a:rPr>
                        <a:t>Non-malfeasance ​​</a:t>
                      </a:r>
                      <a:endParaRPr lang="en-US">
                        <a:effectLst/>
                      </a:endParaRPr>
                    </a:p>
                  </a:txBody>
                  <a:tcPr/>
                </a:tc>
                <a:tc>
                  <a:txBody>
                    <a:bodyPr/>
                    <a:lstStyle/>
                    <a:p>
                      <a:pPr marL="342900" lvl="0" indent="-342900" fontAlgn="base">
                        <a:buFont typeface="Arial" panose="020B0604020202020204" pitchFamily="34" charset="0"/>
                        <a:buChar char="•"/>
                      </a:pPr>
                      <a:r>
                        <a:rPr lang="en-US" sz="1800">
                          <a:effectLst/>
                        </a:rPr>
                        <a:t>Limiting or eliminating disturbing, uncomfortable, negative impact ​​</a:t>
                      </a:r>
                      <a:endParaRPr lang="en-US" sz="1440">
                        <a:effectLst/>
                        <a:latin typeface="Arial" panose="020B0604020202020204" pitchFamily="34" charset="0"/>
                      </a:endParaRPr>
                    </a:p>
                  </a:txBody>
                  <a:tcPr/>
                </a:tc>
                <a:tc>
                  <a:txBody>
                    <a:bodyPr/>
                    <a:lstStyle/>
                    <a:p>
                      <a:pPr marL="342900" lvl="0" indent="-342900" fontAlgn="base">
                        <a:buFont typeface="Arial" panose="020B0604020202020204" pitchFamily="34" charset="0"/>
                        <a:buChar char="•"/>
                      </a:pPr>
                      <a:r>
                        <a:rPr lang="en-US" sz="1800">
                          <a:effectLst/>
                        </a:rPr>
                        <a:t>Transparency about any psychosocial events​​</a:t>
                      </a:r>
                      <a:endParaRPr lang="en-US" sz="1440">
                        <a:effectLst/>
                      </a:endParaRPr>
                    </a:p>
                    <a:p>
                      <a:pPr marL="342900" lvl="0" indent="-342900" fontAlgn="base">
                        <a:buFont typeface="Arial" panose="020B0604020202020204" pitchFamily="34" charset="0"/>
                        <a:buChar char="•"/>
                      </a:pPr>
                      <a:r>
                        <a:rPr lang="en-US" sz="1800">
                          <a:effectLst/>
                        </a:rPr>
                        <a:t>Data security, PI, confidentiality​​</a:t>
                      </a:r>
                      <a:endParaRPr lang="en-US" sz="1440">
                        <a:effectLst/>
                      </a:endParaRPr>
                    </a:p>
                    <a:p>
                      <a:pPr fontAlgn="base"/>
                      <a:r>
                        <a:rPr lang="en-US" sz="1300">
                          <a:effectLst/>
                        </a:rPr>
                        <a:t>​​</a:t>
                      </a:r>
                      <a:br>
                        <a:rPr lang="en-US" sz="1300">
                          <a:effectLst/>
                        </a:rPr>
                      </a:br>
                      <a:r>
                        <a:rPr lang="en-US" sz="1800">
                          <a:effectLst/>
                        </a:rPr>
                        <a:t>​​</a:t>
                      </a:r>
                      <a:endParaRPr lang="en-US">
                        <a:effectLst/>
                      </a:endParaRPr>
                    </a:p>
                  </a:txBody>
                  <a:tcPr/>
                </a:tc>
                <a:extLst>
                  <a:ext uri="{0D108BD9-81ED-4DB2-BD59-A6C34878D82A}">
                    <a16:rowId xmlns:a16="http://schemas.microsoft.com/office/drawing/2014/main" val="2009551998"/>
                  </a:ext>
                </a:extLst>
              </a:tr>
              <a:tr h="1047750">
                <a:tc>
                  <a:txBody>
                    <a:bodyPr/>
                    <a:lstStyle/>
                    <a:p>
                      <a:pPr fontAlgn="base"/>
                      <a:r>
                        <a:rPr lang="en-US" sz="1800">
                          <a:effectLst/>
                        </a:rPr>
                        <a:t>Justice ​​</a:t>
                      </a:r>
                      <a:endParaRPr lang="en-US">
                        <a:effectLst/>
                      </a:endParaRPr>
                    </a:p>
                  </a:txBody>
                  <a:tcPr/>
                </a:tc>
                <a:tc>
                  <a:txBody>
                    <a:bodyPr/>
                    <a:lstStyle/>
                    <a:p>
                      <a:pPr marL="342900" lvl="0" indent="-342900" fontAlgn="base">
                        <a:buFont typeface="Arial" panose="020B0604020202020204" pitchFamily="34" charset="0"/>
                        <a:buChar char="•"/>
                      </a:pPr>
                      <a:r>
                        <a:rPr lang="en-US" sz="1800">
                          <a:effectLst/>
                        </a:rPr>
                        <a:t>Benefit/inclusion of diverse population​​</a:t>
                      </a:r>
                      <a:endParaRPr lang="en-US" sz="1440">
                        <a:effectLst/>
                      </a:endParaRPr>
                    </a:p>
                    <a:p>
                      <a:pPr marL="342900" lvl="0" indent="-342900" fontAlgn="base">
                        <a:buFont typeface="Arial" panose="020B0604020202020204" pitchFamily="34" charset="0"/>
                        <a:buChar char="•"/>
                      </a:pPr>
                      <a:r>
                        <a:rPr lang="en-US" sz="1800">
                          <a:effectLst/>
                        </a:rPr>
                        <a:t>solidarity and reciprocity​​</a:t>
                      </a:r>
                      <a:endParaRPr lang="en-US" sz="1440">
                        <a:effectLst/>
                      </a:endParaRPr>
                    </a:p>
                    <a:p>
                      <a:pPr marL="342900" lvl="0" indent="-342900" fontAlgn="base">
                        <a:buFont typeface="Arial" panose="020B0604020202020204" pitchFamily="34" charset="0"/>
                        <a:buChar char="•"/>
                      </a:pPr>
                      <a:r>
                        <a:rPr lang="en-US" sz="1800">
                          <a:effectLst/>
                        </a:rPr>
                        <a:t>health inequalities vs. equity​​</a:t>
                      </a:r>
                      <a:endParaRPr lang="en-US" sz="1440">
                        <a:effectLst/>
                        <a:latin typeface="Arial" panose="020B0604020202020204" pitchFamily="34" charset="0"/>
                      </a:endParaRPr>
                    </a:p>
                  </a:txBody>
                  <a:tcPr/>
                </a:tc>
                <a:tc>
                  <a:txBody>
                    <a:bodyPr/>
                    <a:lstStyle/>
                    <a:p>
                      <a:pPr marL="342900" lvl="0" indent="-342900" fontAlgn="base">
                        <a:buFont typeface="Arial" panose="020B0604020202020204" pitchFamily="34" charset="0"/>
                        <a:buChar char="•"/>
                      </a:pPr>
                      <a:r>
                        <a:rPr lang="en-US" sz="1800">
                          <a:effectLst/>
                        </a:rPr>
                        <a:t>Findings should be applicable to diverse populations​​</a:t>
                      </a:r>
                      <a:endParaRPr lang="en-US" sz="1440">
                        <a:effectLst/>
                      </a:endParaRPr>
                    </a:p>
                    <a:p>
                      <a:pPr marL="342900" lvl="0" indent="-342900" fontAlgn="base">
                        <a:buFont typeface="Arial" panose="020B0604020202020204" pitchFamily="34" charset="0"/>
                        <a:buChar char="•"/>
                      </a:pPr>
                      <a:r>
                        <a:rPr lang="en-US" sz="1800">
                          <a:effectLst/>
                        </a:rPr>
                        <a:t>Efforts should be made to eliminate or mitigate bias​​</a:t>
                      </a:r>
                      <a:endParaRPr lang="en-US" sz="1440">
                        <a:effectLst/>
                        <a:latin typeface="Arial" panose="020B0604020202020204" pitchFamily="34" charset="0"/>
                      </a:endParaRPr>
                    </a:p>
                  </a:txBody>
                  <a:tcPr/>
                </a:tc>
                <a:extLst>
                  <a:ext uri="{0D108BD9-81ED-4DB2-BD59-A6C34878D82A}">
                    <a16:rowId xmlns:a16="http://schemas.microsoft.com/office/drawing/2014/main" val="8273458"/>
                  </a:ext>
                </a:extLst>
              </a:tr>
            </a:tbl>
          </a:graphicData>
        </a:graphic>
      </p:graphicFrame>
      <p:sp>
        <p:nvSpPr>
          <p:cNvPr id="7" name="TextBox 1">
            <a:extLst>
              <a:ext uri="{FF2B5EF4-FFF2-40B4-BE49-F238E27FC236}">
                <a16:creationId xmlns:a16="http://schemas.microsoft.com/office/drawing/2014/main" id="{B76F0758-64DD-03E1-39F0-980D5CE3BB51}"/>
              </a:ext>
            </a:extLst>
          </p:cNvPr>
          <p:cNvSpPr txBox="1"/>
          <p:nvPr/>
        </p:nvSpPr>
        <p:spPr>
          <a:xfrm>
            <a:off x="9407008" y="6481742"/>
            <a:ext cx="4781157" cy="574524"/>
          </a:xfrm>
          <a:prstGeom prst="rect">
            <a:avLst/>
          </a:prstGeom>
        </p:spPr>
        <p:txBody>
          <a:bodyPr rot="0" spcFirstLastPara="0" vert="horz" lIns="91440" tIns="45720" rIns="91440" bIns="45720" numCol="1" spcCol="0" rtlCol="0" fromWordArt="0" anchor="t" anchorCtr="0" forceAA="0" compatLnSpc="1">
            <a:prstTxWarp prst="textNoShape">
              <a:avLst/>
            </a:prstTxWarp>
            <a:norm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eaLnBrk="1" hangingPunct="1">
              <a:lnSpc>
                <a:spcPct val="90000"/>
              </a:lnSpc>
              <a:spcAft>
                <a:spcPts val="600"/>
              </a:spcAft>
            </a:pPr>
            <a:r>
              <a:rPr lang="en-US" sz="1600">
                <a:latin typeface="+mn-lt"/>
              </a:rPr>
              <a:t>Adapted from Hammer (2017)</a:t>
            </a:r>
            <a:endParaRPr lang="en-US" sz="1600"/>
          </a:p>
        </p:txBody>
      </p:sp>
    </p:spTree>
    <p:extLst>
      <p:ext uri="{BB962C8B-B14F-4D97-AF65-F5344CB8AC3E}">
        <p14:creationId xmlns:p14="http://schemas.microsoft.com/office/powerpoint/2010/main" val="42837401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7BC0A7F-AC40-81BD-9B98-9B5C004D8012}"/>
              </a:ext>
            </a:extLst>
          </p:cNvPr>
          <p:cNvSpPr>
            <a:spLocks noGrp="1"/>
          </p:cNvSpPr>
          <p:nvPr>
            <p:ph type="title"/>
          </p:nvPr>
        </p:nvSpPr>
        <p:spPr>
          <a:xfrm>
            <a:off x="1137036" y="548640"/>
            <a:ext cx="9543405" cy="1188720"/>
          </a:xfrm>
        </p:spPr>
        <p:txBody>
          <a:bodyPr>
            <a:normAutofit/>
          </a:bodyPr>
          <a:lstStyle/>
          <a:p>
            <a:r>
              <a:rPr lang="en-US">
                <a:solidFill>
                  <a:schemeClr val="tx1">
                    <a:lumMod val="85000"/>
                    <a:lumOff val="15000"/>
                  </a:schemeClr>
                </a:solidFill>
                <a:cs typeface="Calibri Light"/>
              </a:rPr>
              <a:t>A Few Questions to Ask</a:t>
            </a:r>
            <a:endParaRPr lang="en-US">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E3E02B37-4AC1-8CE6-095F-2F193D862CB3}"/>
              </a:ext>
            </a:extLst>
          </p:cNvPr>
          <p:cNvSpPr>
            <a:spLocks noGrp="1"/>
          </p:cNvSpPr>
          <p:nvPr>
            <p:ph idx="1"/>
          </p:nvPr>
        </p:nvSpPr>
        <p:spPr>
          <a:xfrm>
            <a:off x="956502" y="2068908"/>
            <a:ext cx="10917625" cy="4234430"/>
          </a:xfrm>
        </p:spPr>
        <p:txBody>
          <a:bodyPr vert="horz" lIns="91440" tIns="45720" rIns="91440" bIns="45720" rtlCol="0" anchor="ctr">
            <a:noAutofit/>
          </a:bodyPr>
          <a:lstStyle/>
          <a:p>
            <a:pPr lvl="1">
              <a:lnSpc>
                <a:spcPct val="150000"/>
              </a:lnSpc>
            </a:pPr>
            <a:r>
              <a:rPr lang="en-US" sz="1800" dirty="0">
                <a:solidFill>
                  <a:schemeClr val="tx1">
                    <a:lumMod val="85000"/>
                    <a:lumOff val="15000"/>
                  </a:schemeClr>
                </a:solidFill>
                <a:latin typeface="calibri light"/>
                <a:ea typeface="+mn-lt"/>
                <a:cs typeface="+mn-lt"/>
              </a:rPr>
              <a:t>Can the research be done using publicly available or pre-existing data? (Non-malfeasance)</a:t>
            </a:r>
            <a:endParaRPr lang="en-US" sz="1800" dirty="0">
              <a:solidFill>
                <a:schemeClr val="tx1">
                  <a:lumMod val="85000"/>
                  <a:lumOff val="15000"/>
                </a:schemeClr>
              </a:solidFill>
              <a:latin typeface="calibri light"/>
              <a:cs typeface="Calibri" panose="020F0502020204030204"/>
            </a:endParaRPr>
          </a:p>
          <a:p>
            <a:pPr lvl="1">
              <a:lnSpc>
                <a:spcPct val="150000"/>
              </a:lnSpc>
            </a:pPr>
            <a:r>
              <a:rPr lang="en-US" sz="1800" dirty="0">
                <a:solidFill>
                  <a:schemeClr val="tx1">
                    <a:lumMod val="85000"/>
                    <a:lumOff val="15000"/>
                  </a:schemeClr>
                </a:solidFill>
                <a:latin typeface="calibri light"/>
                <a:ea typeface="+mn-lt"/>
                <a:cs typeface="+mn-lt"/>
              </a:rPr>
              <a:t>Is the proposed research likely to have significant public health and/or biomedical value? (Beneficence)</a:t>
            </a:r>
            <a:endParaRPr lang="en-US" sz="1800" dirty="0">
              <a:solidFill>
                <a:schemeClr val="tx1">
                  <a:lumMod val="85000"/>
                  <a:lumOff val="15000"/>
                </a:schemeClr>
              </a:solidFill>
              <a:latin typeface="calibri light"/>
              <a:cs typeface="Calibri" panose="020F0502020204030204"/>
            </a:endParaRPr>
          </a:p>
          <a:p>
            <a:pPr lvl="1">
              <a:lnSpc>
                <a:spcPct val="150000"/>
              </a:lnSpc>
            </a:pPr>
            <a:r>
              <a:rPr lang="en-US" sz="1800" dirty="0">
                <a:solidFill>
                  <a:schemeClr val="tx1">
                    <a:lumMod val="85000"/>
                    <a:lumOff val="15000"/>
                  </a:schemeClr>
                </a:solidFill>
                <a:latin typeface="calibri light"/>
                <a:ea typeface="+mn-lt"/>
                <a:cs typeface="+mn-lt"/>
              </a:rPr>
              <a:t>Does the research require sensitive data? (Autonomy)</a:t>
            </a:r>
            <a:endParaRPr lang="en-US" sz="1800" dirty="0">
              <a:solidFill>
                <a:schemeClr val="tx1">
                  <a:lumMod val="85000"/>
                  <a:lumOff val="15000"/>
                </a:schemeClr>
              </a:solidFill>
              <a:latin typeface="calibri light"/>
              <a:cs typeface="Calibri" panose="020F0502020204030204"/>
            </a:endParaRPr>
          </a:p>
          <a:p>
            <a:pPr lvl="1">
              <a:lnSpc>
                <a:spcPct val="150000"/>
              </a:lnSpc>
            </a:pPr>
            <a:r>
              <a:rPr lang="en-US" sz="1800" dirty="0">
                <a:solidFill>
                  <a:schemeClr val="tx1">
                    <a:lumMod val="85000"/>
                    <a:lumOff val="15000"/>
                  </a:schemeClr>
                </a:solidFill>
                <a:latin typeface="calibri light"/>
                <a:ea typeface="+mn-lt"/>
                <a:cs typeface="+mn-lt"/>
              </a:rPr>
              <a:t>Are there greater than minimal risk of harm arising from privacy breaches? </a:t>
            </a:r>
            <a:endParaRPr lang="en-US" sz="1800" dirty="0">
              <a:solidFill>
                <a:schemeClr val="tx1">
                  <a:lumMod val="85000"/>
                  <a:lumOff val="15000"/>
                </a:schemeClr>
              </a:solidFill>
              <a:latin typeface="calibri light"/>
              <a:cs typeface="Calibri" panose="020F0502020204030204"/>
            </a:endParaRPr>
          </a:p>
          <a:p>
            <a:pPr lvl="2">
              <a:lnSpc>
                <a:spcPct val="150000"/>
              </a:lnSpc>
            </a:pPr>
            <a:r>
              <a:rPr lang="en-US" sz="1800" dirty="0">
                <a:solidFill>
                  <a:schemeClr val="tx1">
                    <a:lumMod val="85000"/>
                    <a:lumOff val="15000"/>
                  </a:schemeClr>
                </a:solidFill>
                <a:latin typeface="calibri light"/>
                <a:ea typeface="+mn-lt"/>
                <a:cs typeface="+mn-lt"/>
              </a:rPr>
              <a:t>Can these be reduced to minimal? (Non-malfeasance)</a:t>
            </a:r>
            <a:endParaRPr lang="en-US" sz="1800" dirty="0">
              <a:solidFill>
                <a:schemeClr val="tx1">
                  <a:lumMod val="85000"/>
                  <a:lumOff val="15000"/>
                </a:schemeClr>
              </a:solidFill>
              <a:latin typeface="calibri light"/>
              <a:cs typeface="Calibri"/>
            </a:endParaRPr>
          </a:p>
          <a:p>
            <a:pPr lvl="1">
              <a:lnSpc>
                <a:spcPct val="150000"/>
              </a:lnSpc>
            </a:pPr>
            <a:r>
              <a:rPr lang="en-US" sz="1800" dirty="0">
                <a:solidFill>
                  <a:schemeClr val="tx1">
                    <a:lumMod val="85000"/>
                    <a:lumOff val="15000"/>
                  </a:schemeClr>
                </a:solidFill>
                <a:latin typeface="calibri light"/>
                <a:ea typeface="+mn-lt"/>
                <a:cs typeface="+mn-lt"/>
              </a:rPr>
              <a:t>Is consent given and is transparency being practiced? (Autonomy)</a:t>
            </a:r>
            <a:endParaRPr lang="en-US" sz="1800" dirty="0">
              <a:solidFill>
                <a:schemeClr val="tx1">
                  <a:lumMod val="85000"/>
                  <a:lumOff val="15000"/>
                </a:schemeClr>
              </a:solidFill>
              <a:latin typeface="calibri light"/>
              <a:cs typeface="Calibri" panose="020F0502020204030204"/>
            </a:endParaRPr>
          </a:p>
          <a:p>
            <a:pPr lvl="1">
              <a:lnSpc>
                <a:spcPct val="150000"/>
              </a:lnSpc>
            </a:pPr>
            <a:r>
              <a:rPr lang="en-US" sz="1800" dirty="0">
                <a:solidFill>
                  <a:schemeClr val="tx1">
                    <a:lumMod val="85000"/>
                    <a:lumOff val="15000"/>
                  </a:schemeClr>
                </a:solidFill>
                <a:latin typeface="calibri light"/>
                <a:ea typeface="+mn-lt"/>
                <a:cs typeface="+mn-lt"/>
              </a:rPr>
              <a:t>Is the sample representative of the community? (Justice)</a:t>
            </a:r>
            <a:endParaRPr lang="en-US" sz="1800" dirty="0">
              <a:solidFill>
                <a:schemeClr val="tx1">
                  <a:lumMod val="85000"/>
                  <a:lumOff val="15000"/>
                </a:schemeClr>
              </a:solidFill>
              <a:latin typeface="calibri light"/>
              <a:cs typeface="Calibri" panose="020F0502020204030204"/>
            </a:endParaRPr>
          </a:p>
          <a:p>
            <a:pPr lvl="1">
              <a:lnSpc>
                <a:spcPct val="150000"/>
              </a:lnSpc>
            </a:pPr>
            <a:r>
              <a:rPr lang="en-US" sz="1800" dirty="0">
                <a:solidFill>
                  <a:schemeClr val="tx1">
                    <a:lumMod val="85000"/>
                    <a:lumOff val="15000"/>
                  </a:schemeClr>
                </a:solidFill>
                <a:latin typeface="calibri light"/>
                <a:cs typeface="calibri light"/>
              </a:rPr>
              <a:t>Will the community under study benefit from this research? </a:t>
            </a:r>
            <a:r>
              <a:rPr lang="en-US" sz="1800" dirty="0">
                <a:solidFill>
                  <a:schemeClr val="tx1">
                    <a:lumMod val="85000"/>
                    <a:lumOff val="15000"/>
                  </a:schemeClr>
                </a:solidFill>
                <a:latin typeface="calibri light"/>
                <a:ea typeface="+mn-lt"/>
                <a:cs typeface="+mn-lt"/>
              </a:rPr>
              <a:t>(Beneficence, Justice, Solidarity)</a:t>
            </a:r>
            <a:br>
              <a:rPr lang="en-US" sz="1800">
                <a:latin typeface="calibri light"/>
              </a:rPr>
            </a:br>
            <a:endParaRPr lang="en-US" sz="1300">
              <a:solidFill>
                <a:schemeClr val="tx1">
                  <a:lumMod val="85000"/>
                  <a:lumOff val="15000"/>
                </a:schemeClr>
              </a:solidFill>
              <a:cs typeface="Calibri" panose="020F0502020204030204"/>
            </a:endParaRPr>
          </a:p>
        </p:txBody>
      </p:sp>
      <p:sp>
        <p:nvSpPr>
          <p:cNvPr id="19"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EF42BF4-DA56-F5E8-B604-1E4B67F49FA2}"/>
              </a:ext>
            </a:extLst>
          </p:cNvPr>
          <p:cNvSpPr txBox="1"/>
          <p:nvPr/>
        </p:nvSpPr>
        <p:spPr>
          <a:xfrm>
            <a:off x="8842690" y="6364736"/>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latin typeface="calibri light"/>
                <a:ea typeface="Roboto"/>
                <a:cs typeface="calibri light"/>
              </a:rPr>
              <a:t>Adapted from Mann, et al., 2016 </a:t>
            </a:r>
            <a:endParaRPr lang="en-US">
              <a:latin typeface="calibri light"/>
              <a:cs typeface="calibri light"/>
            </a:endParaRPr>
          </a:p>
        </p:txBody>
      </p:sp>
    </p:spTree>
    <p:extLst>
      <p:ext uri="{BB962C8B-B14F-4D97-AF65-F5344CB8AC3E}">
        <p14:creationId xmlns:p14="http://schemas.microsoft.com/office/powerpoint/2010/main" val="27368138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68717E5B-2C1D-4094-9D25-6FF6FBD92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10">
            <a:extLst>
              <a:ext uri="{FF2B5EF4-FFF2-40B4-BE49-F238E27FC236}">
                <a16:creationId xmlns:a16="http://schemas.microsoft.com/office/drawing/2014/main" id="{6B6E033A-DB2E-49B8-B600-B38E0C280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 y="1219200"/>
            <a:ext cx="4510838" cy="3804557"/>
          </a:xfrm>
          <a:custGeom>
            <a:avLst/>
            <a:gdLst>
              <a:gd name="connsiteX0" fmla="*/ 5462602 w 5470628"/>
              <a:gd name="connsiteY0" fmla="*/ 1413608 h 3193741"/>
              <a:gd name="connsiteX1" fmla="*/ 5465724 w 5470628"/>
              <a:gd name="connsiteY1" fmla="*/ 1421881 h 3193741"/>
              <a:gd name="connsiteX2" fmla="*/ 5465025 w 5470628"/>
              <a:gd name="connsiteY2" fmla="*/ 1466556 h 3193741"/>
              <a:gd name="connsiteX3" fmla="*/ 5463208 w 5470628"/>
              <a:gd name="connsiteY3" fmla="*/ 1466226 h 3193741"/>
              <a:gd name="connsiteX4" fmla="*/ 5463242 w 5470628"/>
              <a:gd name="connsiteY4" fmla="*/ 1451866 h 3193741"/>
              <a:gd name="connsiteX5" fmla="*/ 5462894 w 5470628"/>
              <a:gd name="connsiteY5" fmla="*/ 1423194 h 3193741"/>
              <a:gd name="connsiteX6" fmla="*/ 5461417 w 5470628"/>
              <a:gd name="connsiteY6" fmla="*/ 1391849 h 3193741"/>
              <a:gd name="connsiteX7" fmla="*/ 5462246 w 5470628"/>
              <a:gd name="connsiteY7" fmla="*/ 1401944 h 3193741"/>
              <a:gd name="connsiteX8" fmla="*/ 5462602 w 5470628"/>
              <a:gd name="connsiteY8" fmla="*/ 1413608 h 3193741"/>
              <a:gd name="connsiteX9" fmla="*/ 5459078 w 5470628"/>
              <a:gd name="connsiteY9" fmla="*/ 1404268 h 3193741"/>
              <a:gd name="connsiteX10" fmla="*/ 5460137 w 5470628"/>
              <a:gd name="connsiteY10" fmla="*/ 1393780 h 3193741"/>
              <a:gd name="connsiteX11" fmla="*/ 5461417 w 5470628"/>
              <a:gd name="connsiteY11" fmla="*/ 1391849 h 3193741"/>
              <a:gd name="connsiteX12" fmla="*/ 614271 w 5470628"/>
              <a:gd name="connsiteY12" fmla="*/ 1052206 h 3193741"/>
              <a:gd name="connsiteX13" fmla="*/ 611497 w 5470628"/>
              <a:gd name="connsiteY13" fmla="*/ 1055389 h 3193741"/>
              <a:gd name="connsiteX14" fmla="*/ 630277 w 5470628"/>
              <a:gd name="connsiteY14" fmla="*/ 1065215 h 3193741"/>
              <a:gd name="connsiteX15" fmla="*/ 651856 w 5470628"/>
              <a:gd name="connsiteY15" fmla="*/ 1067584 h 3193741"/>
              <a:gd name="connsiteX16" fmla="*/ 614271 w 5470628"/>
              <a:gd name="connsiteY16" fmla="*/ 1052206 h 3193741"/>
              <a:gd name="connsiteX17" fmla="*/ 810628 w 5470628"/>
              <a:gd name="connsiteY17" fmla="*/ 695550 h 3193741"/>
              <a:gd name="connsiteX18" fmla="*/ 1033084 w 5470628"/>
              <a:gd name="connsiteY18" fmla="*/ 791270 h 3193741"/>
              <a:gd name="connsiteX19" fmla="*/ 1036153 w 5470628"/>
              <a:gd name="connsiteY19" fmla="*/ 788050 h 3193741"/>
              <a:gd name="connsiteX20" fmla="*/ 810628 w 5470628"/>
              <a:gd name="connsiteY20" fmla="*/ 695550 h 3193741"/>
              <a:gd name="connsiteX21" fmla="*/ 4850908 w 5470628"/>
              <a:gd name="connsiteY21" fmla="*/ 727 h 3193741"/>
              <a:gd name="connsiteX22" fmla="*/ 4858584 w 5470628"/>
              <a:gd name="connsiteY22" fmla="*/ 13795 h 3193741"/>
              <a:gd name="connsiteX23" fmla="*/ 4843408 w 5470628"/>
              <a:gd name="connsiteY23" fmla="*/ 37224 h 3193741"/>
              <a:gd name="connsiteX24" fmla="*/ 4871062 w 5470628"/>
              <a:gd name="connsiteY24" fmla="*/ 78954 h 3193741"/>
              <a:gd name="connsiteX25" fmla="*/ 4989038 w 5470628"/>
              <a:gd name="connsiteY25" fmla="*/ 66799 h 3193741"/>
              <a:gd name="connsiteX26" fmla="*/ 5002636 w 5470628"/>
              <a:gd name="connsiteY26" fmla="*/ 79388 h 3193741"/>
              <a:gd name="connsiteX27" fmla="*/ 5008332 w 5470628"/>
              <a:gd name="connsiteY27" fmla="*/ 140859 h 3193741"/>
              <a:gd name="connsiteX28" fmla="*/ 5014326 w 5470628"/>
              <a:gd name="connsiteY28" fmla="*/ 155555 h 3193741"/>
              <a:gd name="connsiteX29" fmla="*/ 5030704 w 5470628"/>
              <a:gd name="connsiteY29" fmla="*/ 221190 h 3193741"/>
              <a:gd name="connsiteX30" fmla="*/ 5097262 w 5470628"/>
              <a:gd name="connsiteY30" fmla="*/ 317759 h 3193741"/>
              <a:gd name="connsiteX31" fmla="*/ 5165084 w 5470628"/>
              <a:gd name="connsiteY31" fmla="*/ 373367 h 3193741"/>
              <a:gd name="connsiteX32" fmla="*/ 5174137 w 5470628"/>
              <a:gd name="connsiteY32" fmla="*/ 389353 h 3193741"/>
              <a:gd name="connsiteX33" fmla="*/ 5192507 w 5470628"/>
              <a:gd name="connsiteY33" fmla="*/ 453561 h 3193741"/>
              <a:gd name="connsiteX34" fmla="*/ 5187160 w 5470628"/>
              <a:gd name="connsiteY34" fmla="*/ 467732 h 3193741"/>
              <a:gd name="connsiteX35" fmla="*/ 5160106 w 5470628"/>
              <a:gd name="connsiteY35" fmla="*/ 486904 h 3193741"/>
              <a:gd name="connsiteX36" fmla="*/ 5138948 w 5470628"/>
              <a:gd name="connsiteY36" fmla="*/ 528614 h 3193741"/>
              <a:gd name="connsiteX37" fmla="*/ 5097016 w 5470628"/>
              <a:gd name="connsiteY37" fmla="*/ 589923 h 3193741"/>
              <a:gd name="connsiteX38" fmla="*/ 5075869 w 5470628"/>
              <a:gd name="connsiteY38" fmla="*/ 608381 h 3193741"/>
              <a:gd name="connsiteX39" fmla="*/ 5093172 w 5470628"/>
              <a:gd name="connsiteY39" fmla="*/ 618385 h 3193741"/>
              <a:gd name="connsiteX40" fmla="*/ 5153518 w 5470628"/>
              <a:gd name="connsiteY40" fmla="*/ 687474 h 3193741"/>
              <a:gd name="connsiteX41" fmla="*/ 5074984 w 5470628"/>
              <a:gd name="connsiteY41" fmla="*/ 776941 h 3193741"/>
              <a:gd name="connsiteX42" fmla="*/ 5033348 w 5470628"/>
              <a:gd name="connsiteY42" fmla="*/ 805473 h 3193741"/>
              <a:gd name="connsiteX43" fmla="*/ 5116847 w 5470628"/>
              <a:gd name="connsiteY43" fmla="*/ 803426 h 3193741"/>
              <a:gd name="connsiteX44" fmla="*/ 5147902 w 5470628"/>
              <a:gd name="connsiteY44" fmla="*/ 833118 h 3193741"/>
              <a:gd name="connsiteX45" fmla="*/ 5161665 w 5470628"/>
              <a:gd name="connsiteY45" fmla="*/ 848297 h 3193741"/>
              <a:gd name="connsiteX46" fmla="*/ 5246520 w 5470628"/>
              <a:gd name="connsiteY46" fmla="*/ 942412 h 3193741"/>
              <a:gd name="connsiteX47" fmla="*/ 5235368 w 5470628"/>
              <a:gd name="connsiteY47" fmla="*/ 972946 h 3193741"/>
              <a:gd name="connsiteX48" fmla="*/ 5113739 w 5470628"/>
              <a:gd name="connsiteY48" fmla="*/ 1128845 h 3193741"/>
              <a:gd name="connsiteX49" fmla="*/ 5255034 w 5470628"/>
              <a:gd name="connsiteY49" fmla="*/ 1151117 h 3193741"/>
              <a:gd name="connsiteX50" fmla="*/ 5267513 w 5470628"/>
              <a:gd name="connsiteY50" fmla="*/ 1216275 h 3193741"/>
              <a:gd name="connsiteX51" fmla="*/ 5343113 w 5470628"/>
              <a:gd name="connsiteY51" fmla="*/ 1281854 h 3193741"/>
              <a:gd name="connsiteX52" fmla="*/ 5452014 w 5470628"/>
              <a:gd name="connsiteY52" fmla="*/ 1385543 h 3193741"/>
              <a:gd name="connsiteX53" fmla="*/ 5459078 w 5470628"/>
              <a:gd name="connsiteY53" fmla="*/ 1404268 h 3193741"/>
              <a:gd name="connsiteX54" fmla="*/ 5458838 w 5470628"/>
              <a:gd name="connsiteY54" fmla="*/ 1406644 h 3193741"/>
              <a:gd name="connsiteX55" fmla="*/ 5455752 w 5470628"/>
              <a:gd name="connsiteY55" fmla="*/ 1450751 h 3193741"/>
              <a:gd name="connsiteX56" fmla="*/ 5454594 w 5470628"/>
              <a:gd name="connsiteY56" fmla="*/ 1464662 h 3193741"/>
              <a:gd name="connsiteX57" fmla="*/ 5447215 w 5470628"/>
              <a:gd name="connsiteY57" fmla="*/ 1463321 h 3193741"/>
              <a:gd name="connsiteX58" fmla="*/ 5433934 w 5470628"/>
              <a:gd name="connsiteY58" fmla="*/ 1458428 h 3193741"/>
              <a:gd name="connsiteX59" fmla="*/ 5424276 w 5470628"/>
              <a:gd name="connsiteY59" fmla="*/ 1477014 h 3193741"/>
              <a:gd name="connsiteX60" fmla="*/ 5444628 w 5470628"/>
              <a:gd name="connsiteY60" fmla="*/ 1511562 h 3193741"/>
              <a:gd name="connsiteX61" fmla="*/ 5453752 w 5470628"/>
              <a:gd name="connsiteY61" fmla="*/ 1474786 h 3193741"/>
              <a:gd name="connsiteX62" fmla="*/ 5454594 w 5470628"/>
              <a:gd name="connsiteY62" fmla="*/ 1464662 h 3193741"/>
              <a:gd name="connsiteX63" fmla="*/ 5463208 w 5470628"/>
              <a:gd name="connsiteY63" fmla="*/ 1466226 h 3193741"/>
              <a:gd name="connsiteX64" fmla="*/ 5463164 w 5470628"/>
              <a:gd name="connsiteY64" fmla="*/ 1484226 h 3193741"/>
              <a:gd name="connsiteX65" fmla="*/ 5456160 w 5470628"/>
              <a:gd name="connsiteY65" fmla="*/ 1575885 h 3193741"/>
              <a:gd name="connsiteX66" fmla="*/ 5345636 w 5470628"/>
              <a:gd name="connsiteY66" fmla="*/ 1714543 h 3193741"/>
              <a:gd name="connsiteX67" fmla="*/ 5251319 w 5470628"/>
              <a:gd name="connsiteY67" fmla="*/ 1775792 h 3193741"/>
              <a:gd name="connsiteX68" fmla="*/ 5043512 w 5470628"/>
              <a:gd name="connsiteY68" fmla="*/ 2027305 h 3193741"/>
              <a:gd name="connsiteX69" fmla="*/ 4978144 w 5470628"/>
              <a:gd name="connsiteY69" fmla="*/ 2108535 h 3193741"/>
              <a:gd name="connsiteX70" fmla="*/ 5031476 w 5470628"/>
              <a:gd name="connsiteY70" fmla="*/ 2128173 h 3193741"/>
              <a:gd name="connsiteX71" fmla="*/ 4937389 w 5470628"/>
              <a:gd name="connsiteY71" fmla="*/ 2216441 h 3193741"/>
              <a:gd name="connsiteX72" fmla="*/ 4826122 w 5470628"/>
              <a:gd name="connsiteY72" fmla="*/ 2315331 h 3193741"/>
              <a:gd name="connsiteX73" fmla="*/ 2544647 w 5470628"/>
              <a:gd name="connsiteY73" fmla="*/ 3190975 h 3193741"/>
              <a:gd name="connsiteX74" fmla="*/ 1328257 w 5470628"/>
              <a:gd name="connsiteY74" fmla="*/ 3153006 h 3193741"/>
              <a:gd name="connsiteX75" fmla="*/ 977943 w 5470628"/>
              <a:gd name="connsiteY75" fmla="*/ 3082502 h 3193741"/>
              <a:gd name="connsiteX76" fmla="*/ 854473 w 5470628"/>
              <a:gd name="connsiteY76" fmla="*/ 2994250 h 3193741"/>
              <a:gd name="connsiteX77" fmla="*/ 811593 w 5470628"/>
              <a:gd name="connsiteY77" fmla="*/ 2970498 h 3193741"/>
              <a:gd name="connsiteX78" fmla="*/ 707024 w 5470628"/>
              <a:gd name="connsiteY78" fmla="*/ 2945439 h 3193741"/>
              <a:gd name="connsiteX79" fmla="*/ 523487 w 5470628"/>
              <a:gd name="connsiteY79" fmla="*/ 2886053 h 3193741"/>
              <a:gd name="connsiteX80" fmla="*/ 587884 w 5470628"/>
              <a:gd name="connsiteY80" fmla="*/ 2859746 h 3193741"/>
              <a:gd name="connsiteX81" fmla="*/ 779426 w 5470628"/>
              <a:gd name="connsiteY81" fmla="*/ 2885897 h 3193741"/>
              <a:gd name="connsiteX82" fmla="*/ 917288 w 5470628"/>
              <a:gd name="connsiteY82" fmla="*/ 2882248 h 3193741"/>
              <a:gd name="connsiteX83" fmla="*/ 718684 w 5470628"/>
              <a:gd name="connsiteY83" fmla="*/ 2819941 h 3193741"/>
              <a:gd name="connsiteX84" fmla="*/ 524650 w 5470628"/>
              <a:gd name="connsiteY84" fmla="*/ 2731220 h 3193741"/>
              <a:gd name="connsiteX85" fmla="*/ 670138 w 5470628"/>
              <a:gd name="connsiteY85" fmla="*/ 2735189 h 3193741"/>
              <a:gd name="connsiteX86" fmla="*/ 675382 w 5470628"/>
              <a:gd name="connsiteY86" fmla="*/ 2719369 h 3193741"/>
              <a:gd name="connsiteX87" fmla="*/ 542021 w 5470628"/>
              <a:gd name="connsiteY87" fmla="*/ 2601946 h 3193741"/>
              <a:gd name="connsiteX88" fmla="*/ 476895 w 5470628"/>
              <a:gd name="connsiteY88" fmla="*/ 2555976 h 3193741"/>
              <a:gd name="connsiteX89" fmla="*/ 188751 w 5470628"/>
              <a:gd name="connsiteY89" fmla="*/ 2428830 h 3193741"/>
              <a:gd name="connsiteX90" fmla="*/ 456762 w 5470628"/>
              <a:gd name="connsiteY90" fmla="*/ 2468731 h 3193741"/>
              <a:gd name="connsiteX91" fmla="*/ 174514 w 5470628"/>
              <a:gd name="connsiteY91" fmla="*/ 2345378 h 3193741"/>
              <a:gd name="connsiteX92" fmla="*/ 38827 w 5470628"/>
              <a:gd name="connsiteY92" fmla="*/ 2303685 h 3193741"/>
              <a:gd name="connsiteX93" fmla="*/ 3281 w 5470628"/>
              <a:gd name="connsiteY93" fmla="*/ 2273587 h 3193741"/>
              <a:gd name="connsiteX94" fmla="*/ 61590 w 5470628"/>
              <a:gd name="connsiteY94" fmla="*/ 2259170 h 3193741"/>
              <a:gd name="connsiteX95" fmla="*/ 242291 w 5470628"/>
              <a:gd name="connsiteY95" fmla="*/ 2250569 h 3193741"/>
              <a:gd name="connsiteX96" fmla="*/ 13205 w 5470628"/>
              <a:gd name="connsiteY96" fmla="*/ 2172263 h 3193741"/>
              <a:gd name="connsiteX97" fmla="*/ 180810 w 5470628"/>
              <a:gd name="connsiteY97" fmla="*/ 2168333 h 3193741"/>
              <a:gd name="connsiteX98" fmla="*/ 226020 w 5470628"/>
              <a:gd name="connsiteY98" fmla="*/ 2121100 h 3193741"/>
              <a:gd name="connsiteX99" fmla="*/ 299145 w 5470628"/>
              <a:gd name="connsiteY99" fmla="*/ 2044862 h 3193741"/>
              <a:gd name="connsiteX100" fmla="*/ 350236 w 5470628"/>
              <a:gd name="connsiteY100" fmla="*/ 2001187 h 3193741"/>
              <a:gd name="connsiteX101" fmla="*/ 365223 w 5470628"/>
              <a:gd name="connsiteY101" fmla="*/ 1881218 h 3193741"/>
              <a:gd name="connsiteX102" fmla="*/ 310707 w 5470628"/>
              <a:gd name="connsiteY102" fmla="*/ 1758752 h 3193741"/>
              <a:gd name="connsiteX103" fmla="*/ 181659 w 5470628"/>
              <a:gd name="connsiteY103" fmla="*/ 1709137 h 3193741"/>
              <a:gd name="connsiteX104" fmla="*/ 213063 w 5470628"/>
              <a:gd name="connsiteY104" fmla="*/ 1632021 h 3193741"/>
              <a:gd name="connsiteX105" fmla="*/ 481390 w 5470628"/>
              <a:gd name="connsiteY105" fmla="*/ 1644125 h 3193741"/>
              <a:gd name="connsiteX106" fmla="*/ 68930 w 5470628"/>
              <a:gd name="connsiteY106" fmla="*/ 1457537 h 3193741"/>
              <a:gd name="connsiteX107" fmla="*/ 135138 w 5470628"/>
              <a:gd name="connsiteY107" fmla="*/ 1440976 h 3193741"/>
              <a:gd name="connsiteX108" fmla="*/ 131611 w 5470628"/>
              <a:gd name="connsiteY108" fmla="*/ 1427642 h 3193741"/>
              <a:gd name="connsiteX109" fmla="*/ 130443 w 5470628"/>
              <a:gd name="connsiteY109" fmla="*/ 1343795 h 3193741"/>
              <a:gd name="connsiteX110" fmla="*/ 138930 w 5470628"/>
              <a:gd name="connsiteY110" fmla="*/ 1304094 h 3193741"/>
              <a:gd name="connsiteX111" fmla="*/ 118409 w 5470628"/>
              <a:gd name="connsiteY111" fmla="*/ 1262212 h 3193741"/>
              <a:gd name="connsiteX112" fmla="*/ 421410 w 5470628"/>
              <a:gd name="connsiteY112" fmla="*/ 1304757 h 3193741"/>
              <a:gd name="connsiteX113" fmla="*/ 655702 w 5470628"/>
              <a:gd name="connsiteY113" fmla="*/ 1291801 h 3193741"/>
              <a:gd name="connsiteX114" fmla="*/ 648299 w 5470628"/>
              <a:gd name="connsiteY114" fmla="*/ 1287715 h 3193741"/>
              <a:gd name="connsiteX115" fmla="*/ 531027 w 5470628"/>
              <a:gd name="connsiteY115" fmla="*/ 1193967 h 3193741"/>
              <a:gd name="connsiteX116" fmla="*/ 526433 w 5470628"/>
              <a:gd name="connsiteY116" fmla="*/ 1191913 h 3193741"/>
              <a:gd name="connsiteX117" fmla="*/ 504666 w 5470628"/>
              <a:gd name="connsiteY117" fmla="*/ 1177230 h 3193741"/>
              <a:gd name="connsiteX118" fmla="*/ 482307 w 5470628"/>
              <a:gd name="connsiteY118" fmla="*/ 1162618 h 3193741"/>
              <a:gd name="connsiteX119" fmla="*/ 479029 w 5470628"/>
              <a:gd name="connsiteY119" fmla="*/ 1162540 h 3193741"/>
              <a:gd name="connsiteX120" fmla="*/ 447663 w 5470628"/>
              <a:gd name="connsiteY120" fmla="*/ 1132649 h 3193741"/>
              <a:gd name="connsiteX121" fmla="*/ 438547 w 5470628"/>
              <a:gd name="connsiteY121" fmla="*/ 1110977 h 3193741"/>
              <a:gd name="connsiteX122" fmla="*/ 405343 w 5470628"/>
              <a:gd name="connsiteY122" fmla="*/ 1089612 h 3193741"/>
              <a:gd name="connsiteX123" fmla="*/ 371373 w 5470628"/>
              <a:gd name="connsiteY123" fmla="*/ 1070238 h 3193741"/>
              <a:gd name="connsiteX124" fmla="*/ 290358 w 5470628"/>
              <a:gd name="connsiteY124" fmla="*/ 1059884 h 3193741"/>
              <a:gd name="connsiteX125" fmla="*/ 235140 w 5470628"/>
              <a:gd name="connsiteY125" fmla="*/ 1029322 h 3193741"/>
              <a:gd name="connsiteX126" fmla="*/ 300494 w 5470628"/>
              <a:gd name="connsiteY126" fmla="*/ 1032083 h 3193741"/>
              <a:gd name="connsiteX127" fmla="*/ 239661 w 5470628"/>
              <a:gd name="connsiteY127" fmla="*/ 997457 h 3193741"/>
              <a:gd name="connsiteX128" fmla="*/ 204788 w 5470628"/>
              <a:gd name="connsiteY128" fmla="*/ 959211 h 3193741"/>
              <a:gd name="connsiteX129" fmla="*/ 207583 w 5470628"/>
              <a:gd name="connsiteY129" fmla="*/ 947009 h 3193741"/>
              <a:gd name="connsiteX130" fmla="*/ 223061 w 5470628"/>
              <a:gd name="connsiteY130" fmla="*/ 947033 h 3193741"/>
              <a:gd name="connsiteX131" fmla="*/ 280015 w 5470628"/>
              <a:gd name="connsiteY131" fmla="*/ 972164 h 3193741"/>
              <a:gd name="connsiteX132" fmla="*/ 353948 w 5470628"/>
              <a:gd name="connsiteY132" fmla="*/ 1006865 h 3193741"/>
              <a:gd name="connsiteX133" fmla="*/ 240466 w 5470628"/>
              <a:gd name="connsiteY133" fmla="*/ 939943 h 3193741"/>
              <a:gd name="connsiteX134" fmla="*/ 158812 w 5470628"/>
              <a:gd name="connsiteY134" fmla="*/ 891467 h 3193741"/>
              <a:gd name="connsiteX135" fmla="*/ 139551 w 5470628"/>
              <a:gd name="connsiteY135" fmla="*/ 855364 h 3193741"/>
              <a:gd name="connsiteX136" fmla="*/ 145731 w 5470628"/>
              <a:gd name="connsiteY136" fmla="*/ 844888 h 3193741"/>
              <a:gd name="connsiteX137" fmla="*/ 158154 w 5470628"/>
              <a:gd name="connsiteY137" fmla="*/ 848366 h 3193741"/>
              <a:gd name="connsiteX138" fmla="*/ 169370 w 5470628"/>
              <a:gd name="connsiteY138" fmla="*/ 856260 h 3193741"/>
              <a:gd name="connsiteX139" fmla="*/ 288295 w 5470628"/>
              <a:gd name="connsiteY139" fmla="*/ 915169 h 3193741"/>
              <a:gd name="connsiteX140" fmla="*/ 462694 w 5470628"/>
              <a:gd name="connsiteY140" fmla="*/ 994643 h 3193741"/>
              <a:gd name="connsiteX141" fmla="*/ 531910 w 5470628"/>
              <a:gd name="connsiteY141" fmla="*/ 1006664 h 3193741"/>
              <a:gd name="connsiteX142" fmla="*/ 333940 w 5470628"/>
              <a:gd name="connsiteY142" fmla="*/ 893507 h 3193741"/>
              <a:gd name="connsiteX143" fmla="*/ 181443 w 5470628"/>
              <a:gd name="connsiteY143" fmla="*/ 746608 h 3193741"/>
              <a:gd name="connsiteX144" fmla="*/ 162678 w 5470628"/>
              <a:gd name="connsiteY144" fmla="*/ 737018 h 3193741"/>
              <a:gd name="connsiteX145" fmla="*/ 156307 w 5470628"/>
              <a:gd name="connsiteY145" fmla="*/ 730435 h 3193741"/>
              <a:gd name="connsiteX146" fmla="*/ 117227 w 5470628"/>
              <a:gd name="connsiteY146" fmla="*/ 677515 h 3193741"/>
              <a:gd name="connsiteX147" fmla="*/ 113655 w 5470628"/>
              <a:gd name="connsiteY147" fmla="*/ 663474 h 3193741"/>
              <a:gd name="connsiteX148" fmla="*/ 115226 w 5470628"/>
              <a:gd name="connsiteY148" fmla="*/ 636712 h 3193741"/>
              <a:gd name="connsiteX149" fmla="*/ 105067 w 5470628"/>
              <a:gd name="connsiteY149" fmla="*/ 622046 h 3193741"/>
              <a:gd name="connsiteX150" fmla="*/ 104113 w 5470628"/>
              <a:gd name="connsiteY150" fmla="*/ 611722 h 3193741"/>
              <a:gd name="connsiteX151" fmla="*/ 118895 w 5470628"/>
              <a:gd name="connsiteY151" fmla="*/ 610169 h 3193741"/>
              <a:gd name="connsiteX152" fmla="*/ 163095 w 5470628"/>
              <a:gd name="connsiteY152" fmla="*/ 640642 h 3193741"/>
              <a:gd name="connsiteX153" fmla="*/ 185766 w 5470628"/>
              <a:gd name="connsiteY153" fmla="*/ 641454 h 3193741"/>
              <a:gd name="connsiteX154" fmla="*/ 212892 w 5470628"/>
              <a:gd name="connsiteY154" fmla="*/ 637457 h 3193741"/>
              <a:gd name="connsiteX155" fmla="*/ 223932 w 5470628"/>
              <a:gd name="connsiteY155" fmla="*/ 647271 h 3193741"/>
              <a:gd name="connsiteX156" fmla="*/ 287167 w 5470628"/>
              <a:gd name="connsiteY156" fmla="*/ 691571 h 3193741"/>
              <a:gd name="connsiteX157" fmla="*/ 330380 w 5470628"/>
              <a:gd name="connsiteY157" fmla="*/ 692506 h 3193741"/>
              <a:gd name="connsiteX158" fmla="*/ 296172 w 5470628"/>
              <a:gd name="connsiteY158" fmla="*/ 688108 h 3193741"/>
              <a:gd name="connsiteX159" fmla="*/ 286974 w 5470628"/>
              <a:gd name="connsiteY159" fmla="*/ 674512 h 3193741"/>
              <a:gd name="connsiteX160" fmla="*/ 286166 w 5470628"/>
              <a:gd name="connsiteY160" fmla="*/ 661798 h 3193741"/>
              <a:gd name="connsiteX161" fmla="*/ 236268 w 5470628"/>
              <a:gd name="connsiteY161" fmla="*/ 635338 h 3193741"/>
              <a:gd name="connsiteX162" fmla="*/ 231734 w 5470628"/>
              <a:gd name="connsiteY162" fmla="*/ 634225 h 3193741"/>
              <a:gd name="connsiteX163" fmla="*/ 221253 w 5470628"/>
              <a:gd name="connsiteY163" fmla="*/ 623870 h 3193741"/>
              <a:gd name="connsiteX164" fmla="*/ 237564 w 5470628"/>
              <a:gd name="connsiteY164" fmla="*/ 613590 h 3193741"/>
              <a:gd name="connsiteX165" fmla="*/ 282259 w 5470628"/>
              <a:gd name="connsiteY165" fmla="*/ 619091 h 3193741"/>
              <a:gd name="connsiteX166" fmla="*/ 370630 w 5470628"/>
              <a:gd name="connsiteY166" fmla="*/ 665566 h 3193741"/>
              <a:gd name="connsiteX167" fmla="*/ 498017 w 5470628"/>
              <a:gd name="connsiteY167" fmla="*/ 740532 h 3193741"/>
              <a:gd name="connsiteX168" fmla="*/ 918036 w 5470628"/>
              <a:gd name="connsiteY168" fmla="*/ 924307 h 3193741"/>
              <a:gd name="connsiteX169" fmla="*/ 1079304 w 5470628"/>
              <a:gd name="connsiteY169" fmla="*/ 984494 h 3193741"/>
              <a:gd name="connsiteX170" fmla="*/ 1079935 w 5470628"/>
              <a:gd name="connsiteY170" fmla="*/ 980383 h 3193741"/>
              <a:gd name="connsiteX171" fmla="*/ 1079695 w 5470628"/>
              <a:gd name="connsiteY171" fmla="*/ 976616 h 3193741"/>
              <a:gd name="connsiteX172" fmla="*/ 966178 w 5470628"/>
              <a:gd name="connsiteY172" fmla="*/ 937219 h 3193741"/>
              <a:gd name="connsiteX173" fmla="*/ 720106 w 5470628"/>
              <a:gd name="connsiteY173" fmla="*/ 807112 h 3193741"/>
              <a:gd name="connsiteX174" fmla="*/ 698823 w 5470628"/>
              <a:gd name="connsiteY174" fmla="*/ 804708 h 3193741"/>
              <a:gd name="connsiteX175" fmla="*/ 664513 w 5470628"/>
              <a:gd name="connsiteY175" fmla="*/ 784663 h 3193741"/>
              <a:gd name="connsiteX176" fmla="*/ 660380 w 5470628"/>
              <a:gd name="connsiteY176" fmla="*/ 771165 h 3193741"/>
              <a:gd name="connsiteX177" fmla="*/ 584959 w 5470628"/>
              <a:gd name="connsiteY177" fmla="*/ 722409 h 3193741"/>
              <a:gd name="connsiteX178" fmla="*/ 435649 w 5470628"/>
              <a:gd name="connsiteY178" fmla="*/ 639659 h 3193741"/>
              <a:gd name="connsiteX179" fmla="*/ 404944 w 5470628"/>
              <a:gd name="connsiteY179" fmla="*/ 606128 h 3193741"/>
              <a:gd name="connsiteX180" fmla="*/ 408476 w 5470628"/>
              <a:gd name="connsiteY180" fmla="*/ 591466 h 3193741"/>
              <a:gd name="connsiteX181" fmla="*/ 425225 w 5470628"/>
              <a:gd name="connsiteY181" fmla="*/ 592759 h 3193741"/>
              <a:gd name="connsiteX182" fmla="*/ 487115 w 5470628"/>
              <a:gd name="connsiteY182" fmla="*/ 620614 h 3193741"/>
              <a:gd name="connsiteX183" fmla="*/ 550277 w 5470628"/>
              <a:gd name="connsiteY183" fmla="*/ 649738 h 3193741"/>
              <a:gd name="connsiteX184" fmla="*/ 544421 w 5470628"/>
              <a:gd name="connsiteY184" fmla="*/ 641907 h 3193741"/>
              <a:gd name="connsiteX185" fmla="*/ 431905 w 5470628"/>
              <a:gd name="connsiteY185" fmla="*/ 580799 h 3193741"/>
              <a:gd name="connsiteX186" fmla="*/ 351177 w 5470628"/>
              <a:gd name="connsiteY186" fmla="*/ 528177 h 3193741"/>
              <a:gd name="connsiteX187" fmla="*/ 339749 w 5470628"/>
              <a:gd name="connsiteY187" fmla="*/ 498244 h 3193741"/>
              <a:gd name="connsiteX188" fmla="*/ 346313 w 5470628"/>
              <a:gd name="connsiteY188" fmla="*/ 489145 h 3193741"/>
              <a:gd name="connsiteX189" fmla="*/ 356579 w 5470628"/>
              <a:gd name="connsiteY189" fmla="*/ 491460 h 3193741"/>
              <a:gd name="connsiteX190" fmla="*/ 371505 w 5470628"/>
              <a:gd name="connsiteY190" fmla="*/ 501516 h 3193741"/>
              <a:gd name="connsiteX191" fmla="*/ 476275 w 5470628"/>
              <a:gd name="connsiteY191" fmla="*/ 553122 h 3193741"/>
              <a:gd name="connsiteX192" fmla="*/ 649952 w 5470628"/>
              <a:gd name="connsiteY192" fmla="*/ 635294 h 3193741"/>
              <a:gd name="connsiteX193" fmla="*/ 727161 w 5470628"/>
              <a:gd name="connsiteY193" fmla="*/ 651328 h 3193741"/>
              <a:gd name="connsiteX194" fmla="*/ 722417 w 5470628"/>
              <a:gd name="connsiteY194" fmla="*/ 646921 h 3193741"/>
              <a:gd name="connsiteX195" fmla="*/ 546079 w 5470628"/>
              <a:gd name="connsiteY195" fmla="*/ 546328 h 3193741"/>
              <a:gd name="connsiteX196" fmla="*/ 378182 w 5470628"/>
              <a:gd name="connsiteY196" fmla="*/ 386585 h 3193741"/>
              <a:gd name="connsiteX197" fmla="*/ 370158 w 5470628"/>
              <a:gd name="connsiteY197" fmla="*/ 382100 h 3193741"/>
              <a:gd name="connsiteX198" fmla="*/ 357861 w 5470628"/>
              <a:gd name="connsiteY198" fmla="*/ 371252 h 3193741"/>
              <a:gd name="connsiteX199" fmla="*/ 331313 w 5470628"/>
              <a:gd name="connsiteY199" fmla="*/ 328203 h 3193741"/>
              <a:gd name="connsiteX200" fmla="*/ 319354 w 5470628"/>
              <a:gd name="connsiteY200" fmla="*/ 299282 h 3193741"/>
              <a:gd name="connsiteX201" fmla="*/ 319682 w 5470628"/>
              <a:gd name="connsiteY201" fmla="*/ 285719 h 3193741"/>
              <a:gd name="connsiteX202" fmla="*/ 306391 w 5470628"/>
              <a:gd name="connsiteY202" fmla="*/ 268585 h 3193741"/>
              <a:gd name="connsiteX203" fmla="*/ 303294 w 5470628"/>
              <a:gd name="connsiteY203" fmla="*/ 257334 h 3193741"/>
              <a:gd name="connsiteX204" fmla="*/ 319242 w 5470628"/>
              <a:gd name="connsiteY204" fmla="*/ 255403 h 3193741"/>
              <a:gd name="connsiteX205" fmla="*/ 364093 w 5470628"/>
              <a:gd name="connsiteY205" fmla="*/ 286745 h 3193741"/>
              <a:gd name="connsiteX206" fmla="*/ 385301 w 5470628"/>
              <a:gd name="connsiteY206" fmla="*/ 287973 h 3193741"/>
              <a:gd name="connsiteX207" fmla="*/ 417598 w 5470628"/>
              <a:gd name="connsiteY207" fmla="*/ 285722 h 3193741"/>
              <a:gd name="connsiteX208" fmla="*/ 440155 w 5470628"/>
              <a:gd name="connsiteY208" fmla="*/ 308139 h 3193741"/>
              <a:gd name="connsiteX209" fmla="*/ 534406 w 5470628"/>
              <a:gd name="connsiteY209" fmla="*/ 339430 h 3193741"/>
              <a:gd name="connsiteX210" fmla="*/ 495633 w 5470628"/>
              <a:gd name="connsiteY210" fmla="*/ 333450 h 3193741"/>
              <a:gd name="connsiteX211" fmla="*/ 486289 w 5470628"/>
              <a:gd name="connsiteY211" fmla="*/ 322243 h 3193741"/>
              <a:gd name="connsiteX212" fmla="*/ 484000 w 5470628"/>
              <a:gd name="connsiteY212" fmla="*/ 304964 h 3193741"/>
              <a:gd name="connsiteX213" fmla="*/ 436911 w 5470628"/>
              <a:gd name="connsiteY213" fmla="*/ 280536 h 3193741"/>
              <a:gd name="connsiteX214" fmla="*/ 426865 w 5470628"/>
              <a:gd name="connsiteY214" fmla="*/ 277007 h 3193741"/>
              <a:gd name="connsiteX215" fmla="*/ 420654 w 5470628"/>
              <a:gd name="connsiteY215" fmla="*/ 268269 h 3193741"/>
              <a:gd name="connsiteX216" fmla="*/ 432329 w 5470628"/>
              <a:gd name="connsiteY216" fmla="*/ 259975 h 3193741"/>
              <a:gd name="connsiteX217" fmla="*/ 447672 w 5470628"/>
              <a:gd name="connsiteY217" fmla="*/ 257879 h 3193741"/>
              <a:gd name="connsiteX218" fmla="*/ 502242 w 5470628"/>
              <a:gd name="connsiteY218" fmla="*/ 273572 h 3193741"/>
              <a:gd name="connsiteX219" fmla="*/ 659874 w 5470628"/>
              <a:gd name="connsiteY219" fmla="*/ 365516 h 3193741"/>
              <a:gd name="connsiteX220" fmla="*/ 829177 w 5470628"/>
              <a:gd name="connsiteY220" fmla="*/ 444421 h 3193741"/>
              <a:gd name="connsiteX221" fmla="*/ 1231903 w 5470628"/>
              <a:gd name="connsiteY221" fmla="*/ 613682 h 3193741"/>
              <a:gd name="connsiteX222" fmla="*/ 1911736 w 5470628"/>
              <a:gd name="connsiteY222" fmla="*/ 685084 h 3193741"/>
              <a:gd name="connsiteX223" fmla="*/ 2564313 w 5470628"/>
              <a:gd name="connsiteY223" fmla="*/ 632143 h 3193741"/>
              <a:gd name="connsiteX224" fmla="*/ 2657304 w 5470628"/>
              <a:gd name="connsiteY224" fmla="*/ 624913 h 3193741"/>
              <a:gd name="connsiteX225" fmla="*/ 4235818 w 5470628"/>
              <a:gd name="connsiteY225" fmla="*/ 259339 h 3193741"/>
              <a:gd name="connsiteX226" fmla="*/ 4460331 w 5470628"/>
              <a:gd name="connsiteY226" fmla="*/ 176864 h 3193741"/>
              <a:gd name="connsiteX227" fmla="*/ 4499578 w 5470628"/>
              <a:gd name="connsiteY227" fmla="*/ 186791 h 3193741"/>
              <a:gd name="connsiteX228" fmla="*/ 4514640 w 5470628"/>
              <a:gd name="connsiteY228" fmla="*/ 188841 h 3193741"/>
              <a:gd name="connsiteX229" fmla="*/ 4516523 w 5470628"/>
              <a:gd name="connsiteY229" fmla="*/ 189988 h 3193741"/>
              <a:gd name="connsiteX230" fmla="*/ 4518126 w 5470628"/>
              <a:gd name="connsiteY230" fmla="*/ 189316 h 3193741"/>
              <a:gd name="connsiteX231" fmla="*/ 4514640 w 5470628"/>
              <a:gd name="connsiteY231" fmla="*/ 188841 h 3193741"/>
              <a:gd name="connsiteX232" fmla="*/ 4511569 w 5470628"/>
              <a:gd name="connsiteY232" fmla="*/ 186970 h 3193741"/>
              <a:gd name="connsiteX233" fmla="*/ 4510888 w 5470628"/>
              <a:gd name="connsiteY233" fmla="*/ 180943 h 3193741"/>
              <a:gd name="connsiteX234" fmla="*/ 4531865 w 5470628"/>
              <a:gd name="connsiteY234" fmla="*/ 155151 h 3193741"/>
              <a:gd name="connsiteX235" fmla="*/ 4573441 w 5470628"/>
              <a:gd name="connsiteY235" fmla="*/ 139676 h 3193741"/>
              <a:gd name="connsiteX236" fmla="*/ 4594964 w 5470628"/>
              <a:gd name="connsiteY236" fmla="*/ 145847 h 3193741"/>
              <a:gd name="connsiteX237" fmla="*/ 4623059 w 5470628"/>
              <a:gd name="connsiteY237" fmla="*/ 152410 h 3193741"/>
              <a:gd name="connsiteX238" fmla="*/ 4748356 w 5470628"/>
              <a:gd name="connsiteY238" fmla="*/ 68192 h 3193741"/>
              <a:gd name="connsiteX239" fmla="*/ 4833812 w 5470628"/>
              <a:gd name="connsiteY239" fmla="*/ 8017 h 3193741"/>
              <a:gd name="connsiteX240" fmla="*/ 4850908 w 5470628"/>
              <a:gd name="connsiteY240" fmla="*/ 727 h 31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5470628" h="3193741">
                <a:moveTo>
                  <a:pt x="5462602" y="1413608"/>
                </a:moveTo>
                <a:lnTo>
                  <a:pt x="5465724" y="1421881"/>
                </a:lnTo>
                <a:cubicBezTo>
                  <a:pt x="5472118" y="1444281"/>
                  <a:pt x="5472640" y="1461744"/>
                  <a:pt x="5465025" y="1466556"/>
                </a:cubicBezTo>
                <a:lnTo>
                  <a:pt x="5463208" y="1466226"/>
                </a:lnTo>
                <a:lnTo>
                  <a:pt x="5463242" y="1451866"/>
                </a:lnTo>
                <a:cubicBezTo>
                  <a:pt x="5463190" y="1441487"/>
                  <a:pt x="5463068" y="1431722"/>
                  <a:pt x="5462894" y="1423194"/>
                </a:cubicBezTo>
                <a:close/>
                <a:moveTo>
                  <a:pt x="5461417" y="1391849"/>
                </a:moveTo>
                <a:cubicBezTo>
                  <a:pt x="5461710" y="1392940"/>
                  <a:pt x="5461992" y="1396513"/>
                  <a:pt x="5462246" y="1401944"/>
                </a:cubicBezTo>
                <a:lnTo>
                  <a:pt x="5462602" y="1413608"/>
                </a:lnTo>
                <a:lnTo>
                  <a:pt x="5459078" y="1404268"/>
                </a:lnTo>
                <a:lnTo>
                  <a:pt x="5460137" y="1393780"/>
                </a:lnTo>
                <a:cubicBezTo>
                  <a:pt x="5460561" y="1391114"/>
                  <a:pt x="5460982" y="1390270"/>
                  <a:pt x="5461417" y="1391849"/>
                </a:cubicBezTo>
                <a:close/>
                <a:moveTo>
                  <a:pt x="614271" y="1052206"/>
                </a:moveTo>
                <a:cubicBezTo>
                  <a:pt x="613444" y="1053256"/>
                  <a:pt x="612323" y="1054339"/>
                  <a:pt x="611497" y="1055389"/>
                </a:cubicBezTo>
                <a:cubicBezTo>
                  <a:pt x="617673" y="1058912"/>
                  <a:pt x="624115" y="1061928"/>
                  <a:pt x="630277" y="1065215"/>
                </a:cubicBezTo>
                <a:cubicBezTo>
                  <a:pt x="637469" y="1066004"/>
                  <a:pt x="644958" y="1066759"/>
                  <a:pt x="651856" y="1067584"/>
                </a:cubicBezTo>
                <a:cubicBezTo>
                  <a:pt x="639327" y="1062458"/>
                  <a:pt x="626799" y="1057332"/>
                  <a:pt x="614271" y="1052206"/>
                </a:cubicBezTo>
                <a:close/>
                <a:moveTo>
                  <a:pt x="810628" y="695550"/>
                </a:moveTo>
                <a:cubicBezTo>
                  <a:pt x="873537" y="739416"/>
                  <a:pt x="951215" y="767494"/>
                  <a:pt x="1033084" y="791270"/>
                </a:cubicBezTo>
                <a:cubicBezTo>
                  <a:pt x="1034205" y="790184"/>
                  <a:pt x="1035031" y="789136"/>
                  <a:pt x="1036153" y="788050"/>
                </a:cubicBezTo>
                <a:cubicBezTo>
                  <a:pt x="960983" y="757296"/>
                  <a:pt x="885798" y="726306"/>
                  <a:pt x="810628" y="695550"/>
                </a:cubicBezTo>
                <a:close/>
                <a:moveTo>
                  <a:pt x="4850908" y="727"/>
                </a:moveTo>
                <a:cubicBezTo>
                  <a:pt x="4858191" y="2929"/>
                  <a:pt x="4860543" y="7152"/>
                  <a:pt x="4858584" y="13795"/>
                </a:cubicBezTo>
                <a:cubicBezTo>
                  <a:pt x="4855845" y="22194"/>
                  <a:pt x="4850092" y="30008"/>
                  <a:pt x="4843408" y="37224"/>
                </a:cubicBezTo>
                <a:cubicBezTo>
                  <a:pt x="4812232" y="71132"/>
                  <a:pt x="4827067" y="79774"/>
                  <a:pt x="4871062" y="78954"/>
                </a:cubicBezTo>
                <a:cubicBezTo>
                  <a:pt x="4910302" y="78234"/>
                  <a:pt x="4949507" y="72299"/>
                  <a:pt x="4989038" y="66799"/>
                </a:cubicBezTo>
                <a:cubicBezTo>
                  <a:pt x="5008500" y="63967"/>
                  <a:pt x="5009491" y="65509"/>
                  <a:pt x="5002636" y="79388"/>
                </a:cubicBezTo>
                <a:cubicBezTo>
                  <a:pt x="4991594" y="102315"/>
                  <a:pt x="4990844" y="123285"/>
                  <a:pt x="5008332" y="140859"/>
                </a:cubicBezTo>
                <a:cubicBezTo>
                  <a:pt x="5012456" y="144868"/>
                  <a:pt x="5015428" y="149491"/>
                  <a:pt x="5014326" y="155555"/>
                </a:cubicBezTo>
                <a:cubicBezTo>
                  <a:pt x="5009356" y="180357"/>
                  <a:pt x="5019874" y="200674"/>
                  <a:pt x="5030704" y="221190"/>
                </a:cubicBezTo>
                <a:cubicBezTo>
                  <a:pt x="5048958" y="255517"/>
                  <a:pt x="5072099" y="287116"/>
                  <a:pt x="5097262" y="317759"/>
                </a:cubicBezTo>
                <a:cubicBezTo>
                  <a:pt x="5115004" y="339336"/>
                  <a:pt x="5126222" y="365974"/>
                  <a:pt x="5165084" y="373367"/>
                </a:cubicBezTo>
                <a:cubicBezTo>
                  <a:pt x="5174420" y="375083"/>
                  <a:pt x="5177498" y="381353"/>
                  <a:pt x="5174137" y="389353"/>
                </a:cubicBezTo>
                <a:cubicBezTo>
                  <a:pt x="5163026" y="415847"/>
                  <a:pt x="5172067" y="436343"/>
                  <a:pt x="5192507" y="453561"/>
                </a:cubicBezTo>
                <a:cubicBezTo>
                  <a:pt x="5199734" y="459565"/>
                  <a:pt x="5197020" y="463690"/>
                  <a:pt x="5187160" y="467732"/>
                </a:cubicBezTo>
                <a:cubicBezTo>
                  <a:pt x="5175836" y="472188"/>
                  <a:pt x="5167025" y="478711"/>
                  <a:pt x="5160106" y="486904"/>
                </a:cubicBezTo>
                <a:cubicBezTo>
                  <a:pt x="5148744" y="500143"/>
                  <a:pt x="5143396" y="514315"/>
                  <a:pt x="5138948" y="528614"/>
                </a:cubicBezTo>
                <a:cubicBezTo>
                  <a:pt x="5132042" y="551041"/>
                  <a:pt x="5123894" y="572670"/>
                  <a:pt x="5097016" y="589923"/>
                </a:cubicBezTo>
                <a:cubicBezTo>
                  <a:pt x="5089016" y="595163"/>
                  <a:pt x="5082598" y="601872"/>
                  <a:pt x="5075869" y="608381"/>
                </a:cubicBezTo>
                <a:cubicBezTo>
                  <a:pt x="5078016" y="614052"/>
                  <a:pt x="5083322" y="617918"/>
                  <a:pt x="5093172" y="618385"/>
                </a:cubicBezTo>
                <a:cubicBezTo>
                  <a:pt x="5155867" y="621469"/>
                  <a:pt x="5153088" y="652648"/>
                  <a:pt x="5153518" y="687474"/>
                </a:cubicBezTo>
                <a:cubicBezTo>
                  <a:pt x="5154177" y="730575"/>
                  <a:pt x="5118812" y="754787"/>
                  <a:pt x="5074984" y="776941"/>
                </a:cubicBezTo>
                <a:cubicBezTo>
                  <a:pt x="5059986" y="784451"/>
                  <a:pt x="5038116" y="786863"/>
                  <a:pt x="5033348" y="805473"/>
                </a:cubicBezTo>
                <a:cubicBezTo>
                  <a:pt x="5059529" y="819384"/>
                  <a:pt x="5089376" y="802009"/>
                  <a:pt x="5116847" y="803426"/>
                </a:cubicBezTo>
                <a:cubicBezTo>
                  <a:pt x="5139548" y="804709"/>
                  <a:pt x="5176330" y="798120"/>
                  <a:pt x="5147902" y="833118"/>
                </a:cubicBezTo>
                <a:cubicBezTo>
                  <a:pt x="5139626" y="843373"/>
                  <a:pt x="5150382" y="848714"/>
                  <a:pt x="5161665" y="848297"/>
                </a:cubicBezTo>
                <a:cubicBezTo>
                  <a:pt x="5253064" y="844106"/>
                  <a:pt x="5215170" y="912756"/>
                  <a:pt x="5246520" y="942412"/>
                </a:cubicBezTo>
                <a:cubicBezTo>
                  <a:pt x="5255359" y="950358"/>
                  <a:pt x="5247812" y="967405"/>
                  <a:pt x="5235368" y="972946"/>
                </a:cubicBezTo>
                <a:cubicBezTo>
                  <a:pt x="5156387" y="1008610"/>
                  <a:pt x="5149354" y="1071149"/>
                  <a:pt x="5113739" y="1128845"/>
                </a:cubicBezTo>
                <a:cubicBezTo>
                  <a:pt x="5157305" y="1144685"/>
                  <a:pt x="5208388" y="1143005"/>
                  <a:pt x="5255034" y="1151117"/>
                </a:cubicBezTo>
                <a:cubicBezTo>
                  <a:pt x="5303482" y="1159484"/>
                  <a:pt x="5304156" y="1170079"/>
                  <a:pt x="5267513" y="1216275"/>
                </a:cubicBezTo>
                <a:cubicBezTo>
                  <a:pt x="5370269" y="1212844"/>
                  <a:pt x="5370269" y="1212844"/>
                  <a:pt x="5343113" y="1281854"/>
                </a:cubicBezTo>
                <a:cubicBezTo>
                  <a:pt x="5386272" y="1279593"/>
                  <a:pt x="5428618" y="1334726"/>
                  <a:pt x="5452014" y="1385543"/>
                </a:cubicBezTo>
                <a:lnTo>
                  <a:pt x="5459078" y="1404268"/>
                </a:lnTo>
                <a:lnTo>
                  <a:pt x="5458838" y="1406644"/>
                </a:lnTo>
                <a:cubicBezTo>
                  <a:pt x="5457942" y="1418063"/>
                  <a:pt x="5456960" y="1434367"/>
                  <a:pt x="5455752" y="1450751"/>
                </a:cubicBezTo>
                <a:lnTo>
                  <a:pt x="5454594" y="1464662"/>
                </a:lnTo>
                <a:lnTo>
                  <a:pt x="5447215" y="1463321"/>
                </a:lnTo>
                <a:cubicBezTo>
                  <a:pt x="5441256" y="1459714"/>
                  <a:pt x="5437002" y="1458345"/>
                  <a:pt x="5433934" y="1458428"/>
                </a:cubicBezTo>
                <a:cubicBezTo>
                  <a:pt x="5424728" y="1458676"/>
                  <a:pt x="5426188" y="1471978"/>
                  <a:pt x="5424276" y="1477014"/>
                </a:cubicBezTo>
                <a:cubicBezTo>
                  <a:pt x="5417851" y="1492977"/>
                  <a:pt x="5433852" y="1501241"/>
                  <a:pt x="5444628" y="1511562"/>
                </a:cubicBezTo>
                <a:cubicBezTo>
                  <a:pt x="5448663" y="1515344"/>
                  <a:pt x="5451544" y="1497678"/>
                  <a:pt x="5453752" y="1474786"/>
                </a:cubicBezTo>
                <a:lnTo>
                  <a:pt x="5454594" y="1464662"/>
                </a:lnTo>
                <a:lnTo>
                  <a:pt x="5463208" y="1466226"/>
                </a:lnTo>
                <a:lnTo>
                  <a:pt x="5463164" y="1484226"/>
                </a:lnTo>
                <a:cubicBezTo>
                  <a:pt x="5462722" y="1528173"/>
                  <a:pt x="5460824" y="1571999"/>
                  <a:pt x="5456160" y="1575885"/>
                </a:cubicBezTo>
                <a:cubicBezTo>
                  <a:pt x="5406708" y="1617226"/>
                  <a:pt x="5442751" y="1692579"/>
                  <a:pt x="5345636" y="1714543"/>
                </a:cubicBezTo>
                <a:cubicBezTo>
                  <a:pt x="5301930" y="1724583"/>
                  <a:pt x="5282493" y="1755882"/>
                  <a:pt x="5251319" y="1775792"/>
                </a:cubicBezTo>
                <a:cubicBezTo>
                  <a:pt x="5142610" y="1844714"/>
                  <a:pt x="5072132" y="1925140"/>
                  <a:pt x="5043512" y="2027305"/>
                </a:cubicBezTo>
                <a:cubicBezTo>
                  <a:pt x="5035488" y="2055562"/>
                  <a:pt x="5000258" y="2081893"/>
                  <a:pt x="4978144" y="2108535"/>
                </a:cubicBezTo>
                <a:cubicBezTo>
                  <a:pt x="4990785" y="2124798"/>
                  <a:pt x="5050411" y="2079615"/>
                  <a:pt x="5031476" y="2128173"/>
                </a:cubicBezTo>
                <a:cubicBezTo>
                  <a:pt x="5017138" y="2164787"/>
                  <a:pt x="4975973" y="2191363"/>
                  <a:pt x="4937389" y="2216441"/>
                </a:cubicBezTo>
                <a:cubicBezTo>
                  <a:pt x="4893079" y="2245058"/>
                  <a:pt x="4843760" y="2269776"/>
                  <a:pt x="4826122" y="2315331"/>
                </a:cubicBezTo>
                <a:cubicBezTo>
                  <a:pt x="4822276" y="2325050"/>
                  <a:pt x="3896510" y="3112888"/>
                  <a:pt x="2544647" y="3190975"/>
                </a:cubicBezTo>
                <a:cubicBezTo>
                  <a:pt x="2323734" y="3203734"/>
                  <a:pt x="1445947" y="3169121"/>
                  <a:pt x="1328257" y="3153006"/>
                </a:cubicBezTo>
                <a:cubicBezTo>
                  <a:pt x="1207258" y="3136344"/>
                  <a:pt x="1101756" y="3091943"/>
                  <a:pt x="977943" y="3082502"/>
                </a:cubicBezTo>
                <a:cubicBezTo>
                  <a:pt x="912454" y="3077622"/>
                  <a:pt x="848655" y="3061861"/>
                  <a:pt x="854473" y="2994250"/>
                </a:cubicBezTo>
                <a:cubicBezTo>
                  <a:pt x="856228" y="2975057"/>
                  <a:pt x="838125" y="2961827"/>
                  <a:pt x="811593" y="2970498"/>
                </a:cubicBezTo>
                <a:cubicBezTo>
                  <a:pt x="761454" y="2987010"/>
                  <a:pt x="736680" y="2962489"/>
                  <a:pt x="707024" y="2945439"/>
                </a:cubicBezTo>
                <a:cubicBezTo>
                  <a:pt x="654509" y="2915262"/>
                  <a:pt x="603913" y="2882480"/>
                  <a:pt x="523487" y="2886053"/>
                </a:cubicBezTo>
                <a:cubicBezTo>
                  <a:pt x="537017" y="2855468"/>
                  <a:pt x="563587" y="2856758"/>
                  <a:pt x="587884" y="2859746"/>
                </a:cubicBezTo>
                <a:cubicBezTo>
                  <a:pt x="652090" y="2867866"/>
                  <a:pt x="715235" y="2878012"/>
                  <a:pt x="779426" y="2885897"/>
                </a:cubicBezTo>
                <a:cubicBezTo>
                  <a:pt x="821123" y="2891048"/>
                  <a:pt x="863074" y="2900202"/>
                  <a:pt x="917288" y="2882248"/>
                </a:cubicBezTo>
                <a:cubicBezTo>
                  <a:pt x="866364" y="2830288"/>
                  <a:pt x="785092" y="2829930"/>
                  <a:pt x="718684" y="2819941"/>
                </a:cubicBezTo>
                <a:cubicBezTo>
                  <a:pt x="635747" y="2807447"/>
                  <a:pt x="584925" y="2771133"/>
                  <a:pt x="524650" y="2731220"/>
                </a:cubicBezTo>
                <a:cubicBezTo>
                  <a:pt x="584180" y="2712621"/>
                  <a:pt x="623299" y="2742760"/>
                  <a:pt x="670138" y="2735189"/>
                </a:cubicBezTo>
                <a:cubicBezTo>
                  <a:pt x="672406" y="2728745"/>
                  <a:pt x="675988" y="2719532"/>
                  <a:pt x="675382" y="2719369"/>
                </a:cubicBezTo>
                <a:cubicBezTo>
                  <a:pt x="596666" y="2703042"/>
                  <a:pt x="557844" y="2658869"/>
                  <a:pt x="542021" y="2601946"/>
                </a:cubicBezTo>
                <a:cubicBezTo>
                  <a:pt x="533902" y="2572560"/>
                  <a:pt x="505246" y="2566541"/>
                  <a:pt x="476895" y="2555976"/>
                </a:cubicBezTo>
                <a:cubicBezTo>
                  <a:pt x="377189" y="2518466"/>
                  <a:pt x="272496" y="2486779"/>
                  <a:pt x="188751" y="2428830"/>
                </a:cubicBezTo>
                <a:cubicBezTo>
                  <a:pt x="280875" y="2426687"/>
                  <a:pt x="357216" y="2461808"/>
                  <a:pt x="456762" y="2468731"/>
                </a:cubicBezTo>
                <a:cubicBezTo>
                  <a:pt x="373794" y="2404281"/>
                  <a:pt x="269816" y="2379152"/>
                  <a:pt x="174514" y="2345378"/>
                </a:cubicBezTo>
                <a:cubicBezTo>
                  <a:pt x="130977" y="2330009"/>
                  <a:pt x="90329" y="2308598"/>
                  <a:pt x="38827" y="2303685"/>
                </a:cubicBezTo>
                <a:cubicBezTo>
                  <a:pt x="20556" y="2301864"/>
                  <a:pt x="-10092" y="2297272"/>
                  <a:pt x="3281" y="2273587"/>
                </a:cubicBezTo>
                <a:cubicBezTo>
                  <a:pt x="14533" y="2253956"/>
                  <a:pt x="39095" y="2256437"/>
                  <a:pt x="61590" y="2259170"/>
                </a:cubicBezTo>
                <a:cubicBezTo>
                  <a:pt x="115591" y="2265916"/>
                  <a:pt x="170539" y="2259497"/>
                  <a:pt x="242291" y="2250569"/>
                </a:cubicBezTo>
                <a:cubicBezTo>
                  <a:pt x="178223" y="2197829"/>
                  <a:pt x="68904" y="2229102"/>
                  <a:pt x="13205" y="2172263"/>
                </a:cubicBezTo>
                <a:cubicBezTo>
                  <a:pt x="77196" y="2153598"/>
                  <a:pt x="128251" y="2170191"/>
                  <a:pt x="180810" y="2168333"/>
                </a:cubicBezTo>
                <a:cubicBezTo>
                  <a:pt x="228319" y="2166612"/>
                  <a:pt x="239444" y="2154350"/>
                  <a:pt x="226020" y="2121100"/>
                </a:cubicBezTo>
                <a:cubicBezTo>
                  <a:pt x="205165" y="2069293"/>
                  <a:pt x="229388" y="2038364"/>
                  <a:pt x="299145" y="2044862"/>
                </a:cubicBezTo>
                <a:cubicBezTo>
                  <a:pt x="363822" y="2051027"/>
                  <a:pt x="369032" y="2029991"/>
                  <a:pt x="350236" y="2001187"/>
                </a:cubicBezTo>
                <a:cubicBezTo>
                  <a:pt x="322862" y="1959187"/>
                  <a:pt x="348423" y="1921214"/>
                  <a:pt x="365223" y="1881218"/>
                </a:cubicBezTo>
                <a:cubicBezTo>
                  <a:pt x="390527" y="1820499"/>
                  <a:pt x="376326" y="1793748"/>
                  <a:pt x="310707" y="1758752"/>
                </a:cubicBezTo>
                <a:cubicBezTo>
                  <a:pt x="273754" y="1739265"/>
                  <a:pt x="234367" y="1723631"/>
                  <a:pt x="181659" y="1709137"/>
                </a:cubicBezTo>
                <a:cubicBezTo>
                  <a:pt x="299387" y="1683727"/>
                  <a:pt x="172918" y="1660608"/>
                  <a:pt x="213063" y="1632021"/>
                </a:cubicBezTo>
                <a:cubicBezTo>
                  <a:pt x="296030" y="1612244"/>
                  <a:pt x="369047" y="1679323"/>
                  <a:pt x="481390" y="1644125"/>
                </a:cubicBezTo>
                <a:cubicBezTo>
                  <a:pt x="336659" y="1595935"/>
                  <a:pt x="176348" y="1532074"/>
                  <a:pt x="68930" y="1457537"/>
                </a:cubicBezTo>
                <a:cubicBezTo>
                  <a:pt x="91299" y="1434897"/>
                  <a:pt x="115799" y="1450436"/>
                  <a:pt x="135138" y="1440976"/>
                </a:cubicBezTo>
                <a:cubicBezTo>
                  <a:pt x="133952" y="1436374"/>
                  <a:pt x="135290" y="1429332"/>
                  <a:pt x="131611" y="1427642"/>
                </a:cubicBezTo>
                <a:cubicBezTo>
                  <a:pt x="52402" y="1389548"/>
                  <a:pt x="51441" y="1388478"/>
                  <a:pt x="130443" y="1343795"/>
                </a:cubicBezTo>
                <a:cubicBezTo>
                  <a:pt x="158017" y="1328118"/>
                  <a:pt x="154966" y="1317573"/>
                  <a:pt x="138930" y="1304094"/>
                </a:cubicBezTo>
                <a:cubicBezTo>
                  <a:pt x="127608" y="1294551"/>
                  <a:pt x="113720" y="1286742"/>
                  <a:pt x="118409" y="1262212"/>
                </a:cubicBezTo>
                <a:cubicBezTo>
                  <a:pt x="164937" y="1287183"/>
                  <a:pt x="383505" y="1312432"/>
                  <a:pt x="421410" y="1304757"/>
                </a:cubicBezTo>
                <a:cubicBezTo>
                  <a:pt x="464009" y="1296037"/>
                  <a:pt x="610877" y="1288926"/>
                  <a:pt x="655702" y="1291801"/>
                </a:cubicBezTo>
                <a:cubicBezTo>
                  <a:pt x="653235" y="1290438"/>
                  <a:pt x="650767" y="1289077"/>
                  <a:pt x="648299" y="1287715"/>
                </a:cubicBezTo>
                <a:cubicBezTo>
                  <a:pt x="603999" y="1260339"/>
                  <a:pt x="559107" y="1233035"/>
                  <a:pt x="531027" y="1193967"/>
                </a:cubicBezTo>
                <a:cubicBezTo>
                  <a:pt x="529741" y="1192462"/>
                  <a:pt x="529061" y="1191120"/>
                  <a:pt x="526433" y="1191913"/>
                </a:cubicBezTo>
                <a:cubicBezTo>
                  <a:pt x="503415" y="1199684"/>
                  <a:pt x="505590" y="1187083"/>
                  <a:pt x="504666" y="1177230"/>
                </a:cubicBezTo>
                <a:cubicBezTo>
                  <a:pt x="503726" y="1167141"/>
                  <a:pt x="499378" y="1159602"/>
                  <a:pt x="482307" y="1162618"/>
                </a:cubicBezTo>
                <a:cubicBezTo>
                  <a:pt x="481421" y="1162726"/>
                  <a:pt x="480226" y="1162633"/>
                  <a:pt x="479029" y="1162540"/>
                </a:cubicBezTo>
                <a:cubicBezTo>
                  <a:pt x="470949" y="1161859"/>
                  <a:pt x="444139" y="1138059"/>
                  <a:pt x="447663" y="1132649"/>
                </a:cubicBezTo>
                <a:cubicBezTo>
                  <a:pt x="455539" y="1120781"/>
                  <a:pt x="446335" y="1116439"/>
                  <a:pt x="438547" y="1110977"/>
                </a:cubicBezTo>
                <a:cubicBezTo>
                  <a:pt x="427656" y="1103517"/>
                  <a:pt x="416795" y="1096529"/>
                  <a:pt x="405343" y="1089612"/>
                </a:cubicBezTo>
                <a:cubicBezTo>
                  <a:pt x="394202" y="1082895"/>
                  <a:pt x="382794" y="1076684"/>
                  <a:pt x="371373" y="1070238"/>
                </a:cubicBezTo>
                <a:cubicBezTo>
                  <a:pt x="344889" y="1065616"/>
                  <a:pt x="318169" y="1061972"/>
                  <a:pt x="290358" y="1059884"/>
                </a:cubicBezTo>
                <a:cubicBezTo>
                  <a:pt x="269709" y="1058114"/>
                  <a:pt x="246624" y="1055453"/>
                  <a:pt x="235140" y="1029322"/>
                </a:cubicBezTo>
                <a:cubicBezTo>
                  <a:pt x="256895" y="1029771"/>
                  <a:pt x="278695" y="1030927"/>
                  <a:pt x="300494" y="1032083"/>
                </a:cubicBezTo>
                <a:cubicBezTo>
                  <a:pt x="279542" y="1020860"/>
                  <a:pt x="259181" y="1009565"/>
                  <a:pt x="239661" y="997457"/>
                </a:cubicBezTo>
                <a:cubicBezTo>
                  <a:pt x="223540" y="987309"/>
                  <a:pt x="210281" y="975391"/>
                  <a:pt x="204788" y="959211"/>
                </a:cubicBezTo>
                <a:cubicBezTo>
                  <a:pt x="203337" y="955117"/>
                  <a:pt x="202166" y="950750"/>
                  <a:pt x="207583" y="947009"/>
                </a:cubicBezTo>
                <a:cubicBezTo>
                  <a:pt x="213561" y="942727"/>
                  <a:pt x="218466" y="944980"/>
                  <a:pt x="223061" y="947033"/>
                </a:cubicBezTo>
                <a:cubicBezTo>
                  <a:pt x="242046" y="955410"/>
                  <a:pt x="261311" y="963516"/>
                  <a:pt x="280015" y="972164"/>
                </a:cubicBezTo>
                <a:cubicBezTo>
                  <a:pt x="304852" y="983629"/>
                  <a:pt x="329408" y="995365"/>
                  <a:pt x="353948" y="1006865"/>
                </a:cubicBezTo>
                <a:cubicBezTo>
                  <a:pt x="319294" y="981405"/>
                  <a:pt x="281290" y="959435"/>
                  <a:pt x="240466" y="939943"/>
                </a:cubicBezTo>
                <a:cubicBezTo>
                  <a:pt x="210990" y="925718"/>
                  <a:pt x="181514" y="911494"/>
                  <a:pt x="158812" y="891467"/>
                </a:cubicBezTo>
                <a:cubicBezTo>
                  <a:pt x="147166" y="881489"/>
                  <a:pt x="141336" y="869384"/>
                  <a:pt x="139551" y="855364"/>
                </a:cubicBezTo>
                <a:cubicBezTo>
                  <a:pt x="139312" y="851597"/>
                  <a:pt x="139634" y="847287"/>
                  <a:pt x="145731" y="844888"/>
                </a:cubicBezTo>
                <a:cubicBezTo>
                  <a:pt x="151843" y="842724"/>
                  <a:pt x="155581" y="845356"/>
                  <a:pt x="158154" y="848366"/>
                </a:cubicBezTo>
                <a:cubicBezTo>
                  <a:pt x="161052" y="851811"/>
                  <a:pt x="164496" y="854479"/>
                  <a:pt x="169370" y="856260"/>
                </a:cubicBezTo>
                <a:cubicBezTo>
                  <a:pt x="212096" y="872913"/>
                  <a:pt x="249775" y="894448"/>
                  <a:pt x="288295" y="915169"/>
                </a:cubicBezTo>
                <a:cubicBezTo>
                  <a:pt x="343452" y="944788"/>
                  <a:pt x="397769" y="975222"/>
                  <a:pt x="462694" y="994643"/>
                </a:cubicBezTo>
                <a:cubicBezTo>
                  <a:pt x="487260" y="1001870"/>
                  <a:pt x="512622" y="1007575"/>
                  <a:pt x="531910" y="1006664"/>
                </a:cubicBezTo>
                <a:cubicBezTo>
                  <a:pt x="460990" y="972547"/>
                  <a:pt x="394087" y="936046"/>
                  <a:pt x="333940" y="893507"/>
                </a:cubicBezTo>
                <a:cubicBezTo>
                  <a:pt x="273173" y="850568"/>
                  <a:pt x="219876" y="803403"/>
                  <a:pt x="181443" y="746608"/>
                </a:cubicBezTo>
                <a:cubicBezTo>
                  <a:pt x="177494" y="740681"/>
                  <a:pt x="175038" y="734810"/>
                  <a:pt x="162678" y="737018"/>
                </a:cubicBezTo>
                <a:cubicBezTo>
                  <a:pt x="157082" y="737933"/>
                  <a:pt x="155070" y="734381"/>
                  <a:pt x="156307" y="730435"/>
                </a:cubicBezTo>
                <a:cubicBezTo>
                  <a:pt x="164051" y="702450"/>
                  <a:pt x="145532" y="687373"/>
                  <a:pt x="117227" y="677515"/>
                </a:cubicBezTo>
                <a:cubicBezTo>
                  <a:pt x="108392" y="674314"/>
                  <a:pt x="107546" y="670384"/>
                  <a:pt x="113655" y="663474"/>
                </a:cubicBezTo>
                <a:cubicBezTo>
                  <a:pt x="121976" y="653926"/>
                  <a:pt x="120506" y="644851"/>
                  <a:pt x="115226" y="636712"/>
                </a:cubicBezTo>
                <a:cubicBezTo>
                  <a:pt x="112224" y="631619"/>
                  <a:pt x="108350" y="626868"/>
                  <a:pt x="105067" y="622046"/>
                </a:cubicBezTo>
                <a:cubicBezTo>
                  <a:pt x="102790" y="619000"/>
                  <a:pt x="99022" y="615897"/>
                  <a:pt x="104113" y="611722"/>
                </a:cubicBezTo>
                <a:cubicBezTo>
                  <a:pt x="108939" y="608053"/>
                  <a:pt x="114081" y="609328"/>
                  <a:pt x="118895" y="610169"/>
                </a:cubicBezTo>
                <a:cubicBezTo>
                  <a:pt x="142040" y="613772"/>
                  <a:pt x="156094" y="624170"/>
                  <a:pt x="163095" y="640642"/>
                </a:cubicBezTo>
                <a:cubicBezTo>
                  <a:pt x="168334" y="652819"/>
                  <a:pt x="173104" y="652953"/>
                  <a:pt x="185766" y="641454"/>
                </a:cubicBezTo>
                <a:cubicBezTo>
                  <a:pt x="195327" y="632704"/>
                  <a:pt x="204232" y="632337"/>
                  <a:pt x="212892" y="637457"/>
                </a:cubicBezTo>
                <a:cubicBezTo>
                  <a:pt x="217516" y="639981"/>
                  <a:pt x="220444" y="643897"/>
                  <a:pt x="223932" y="647271"/>
                </a:cubicBezTo>
                <a:cubicBezTo>
                  <a:pt x="241420" y="664845"/>
                  <a:pt x="259762" y="681841"/>
                  <a:pt x="287167" y="691571"/>
                </a:cubicBezTo>
                <a:cubicBezTo>
                  <a:pt x="299355" y="696027"/>
                  <a:pt x="312354" y="699197"/>
                  <a:pt x="330380" y="692506"/>
                </a:cubicBezTo>
                <a:cubicBezTo>
                  <a:pt x="318517" y="688486"/>
                  <a:pt x="306954" y="689175"/>
                  <a:pt x="296172" y="688108"/>
                </a:cubicBezTo>
                <a:cubicBezTo>
                  <a:pt x="285390" y="687041"/>
                  <a:pt x="279539" y="683953"/>
                  <a:pt x="286974" y="674512"/>
                </a:cubicBezTo>
                <a:cubicBezTo>
                  <a:pt x="291105" y="669267"/>
                  <a:pt x="290555" y="665301"/>
                  <a:pt x="286166" y="661798"/>
                </a:cubicBezTo>
                <a:cubicBezTo>
                  <a:pt x="272052" y="650459"/>
                  <a:pt x="264416" y="633352"/>
                  <a:pt x="236268" y="635338"/>
                </a:cubicBezTo>
                <a:cubicBezTo>
                  <a:pt x="234792" y="635517"/>
                  <a:pt x="233255" y="634754"/>
                  <a:pt x="231734" y="634225"/>
                </a:cubicBezTo>
                <a:cubicBezTo>
                  <a:pt x="225957" y="632316"/>
                  <a:pt x="219575" y="630241"/>
                  <a:pt x="221253" y="623870"/>
                </a:cubicBezTo>
                <a:cubicBezTo>
                  <a:pt x="223227" y="617462"/>
                  <a:pt x="230816" y="615119"/>
                  <a:pt x="237564" y="613590"/>
                </a:cubicBezTo>
                <a:cubicBezTo>
                  <a:pt x="254884" y="609831"/>
                  <a:pt x="268844" y="614072"/>
                  <a:pt x="282259" y="619091"/>
                </a:cubicBezTo>
                <a:cubicBezTo>
                  <a:pt x="314893" y="631509"/>
                  <a:pt x="342201" y="649080"/>
                  <a:pt x="370630" y="665566"/>
                </a:cubicBezTo>
                <a:cubicBezTo>
                  <a:pt x="413275" y="690295"/>
                  <a:pt x="451153" y="719635"/>
                  <a:pt x="498017" y="740532"/>
                </a:cubicBezTo>
                <a:cubicBezTo>
                  <a:pt x="637369" y="802423"/>
                  <a:pt x="774774" y="866448"/>
                  <a:pt x="918036" y="924307"/>
                </a:cubicBezTo>
                <a:cubicBezTo>
                  <a:pt x="970882" y="945666"/>
                  <a:pt x="1024819" y="965469"/>
                  <a:pt x="1079304" y="984494"/>
                </a:cubicBezTo>
                <a:cubicBezTo>
                  <a:pt x="1079509" y="983045"/>
                  <a:pt x="1079744" y="982067"/>
                  <a:pt x="1079935" y="980383"/>
                </a:cubicBezTo>
                <a:cubicBezTo>
                  <a:pt x="1079860" y="979206"/>
                  <a:pt x="1079770" y="977793"/>
                  <a:pt x="1079695" y="976616"/>
                </a:cubicBezTo>
                <a:cubicBezTo>
                  <a:pt x="1041139" y="964679"/>
                  <a:pt x="1003098" y="951491"/>
                  <a:pt x="966178" y="937219"/>
                </a:cubicBezTo>
                <a:cubicBezTo>
                  <a:pt x="875541" y="901932"/>
                  <a:pt x="791930" y="860100"/>
                  <a:pt x="720106" y="807112"/>
                </a:cubicBezTo>
                <a:cubicBezTo>
                  <a:pt x="714181" y="802848"/>
                  <a:pt x="707904" y="802421"/>
                  <a:pt x="698823" y="804708"/>
                </a:cubicBezTo>
                <a:cubicBezTo>
                  <a:pt x="669544" y="812288"/>
                  <a:pt x="659939" y="806334"/>
                  <a:pt x="664513" y="784663"/>
                </a:cubicBezTo>
                <a:cubicBezTo>
                  <a:pt x="665660" y="779304"/>
                  <a:pt x="665686" y="775031"/>
                  <a:pt x="660380" y="771165"/>
                </a:cubicBezTo>
                <a:cubicBezTo>
                  <a:pt x="636661" y="753871"/>
                  <a:pt x="611807" y="737427"/>
                  <a:pt x="584959" y="722409"/>
                </a:cubicBezTo>
                <a:cubicBezTo>
                  <a:pt x="535282" y="694735"/>
                  <a:pt x="482226" y="670082"/>
                  <a:pt x="435649" y="639659"/>
                </a:cubicBezTo>
                <a:cubicBezTo>
                  <a:pt x="421965" y="630403"/>
                  <a:pt x="411440" y="619340"/>
                  <a:pt x="404944" y="606128"/>
                </a:cubicBezTo>
                <a:cubicBezTo>
                  <a:pt x="402872" y="601635"/>
                  <a:pt x="401613" y="595856"/>
                  <a:pt x="408476" y="591466"/>
                </a:cubicBezTo>
                <a:cubicBezTo>
                  <a:pt x="415044" y="587111"/>
                  <a:pt x="420320" y="590506"/>
                  <a:pt x="425225" y="592759"/>
                </a:cubicBezTo>
                <a:cubicBezTo>
                  <a:pt x="445746" y="601899"/>
                  <a:pt x="466578" y="611238"/>
                  <a:pt x="487115" y="620614"/>
                </a:cubicBezTo>
                <a:cubicBezTo>
                  <a:pt x="507947" y="629954"/>
                  <a:pt x="528514" y="639800"/>
                  <a:pt x="550277" y="649738"/>
                </a:cubicBezTo>
                <a:cubicBezTo>
                  <a:pt x="551408" y="644145"/>
                  <a:pt x="546904" y="643504"/>
                  <a:pt x="544421" y="641907"/>
                </a:cubicBezTo>
                <a:cubicBezTo>
                  <a:pt x="509355" y="619344"/>
                  <a:pt x="471190" y="599529"/>
                  <a:pt x="431905" y="580799"/>
                </a:cubicBezTo>
                <a:cubicBezTo>
                  <a:pt x="401512" y="566211"/>
                  <a:pt x="371947" y="550574"/>
                  <a:pt x="351177" y="528177"/>
                </a:cubicBezTo>
                <a:cubicBezTo>
                  <a:pt x="343180" y="519419"/>
                  <a:pt x="338696" y="509759"/>
                  <a:pt x="339749" y="498244"/>
                </a:cubicBezTo>
                <a:cubicBezTo>
                  <a:pt x="340115" y="494641"/>
                  <a:pt x="340481" y="491037"/>
                  <a:pt x="346313" y="489145"/>
                </a:cubicBezTo>
                <a:cubicBezTo>
                  <a:pt x="350979" y="487631"/>
                  <a:pt x="354067" y="489392"/>
                  <a:pt x="356579" y="491460"/>
                </a:cubicBezTo>
                <a:cubicBezTo>
                  <a:pt x="360984" y="495197"/>
                  <a:pt x="365388" y="498934"/>
                  <a:pt x="371505" y="501516"/>
                </a:cubicBezTo>
                <a:cubicBezTo>
                  <a:pt x="408203" y="517000"/>
                  <a:pt x="442659" y="534654"/>
                  <a:pt x="476275" y="553122"/>
                </a:cubicBezTo>
                <a:cubicBezTo>
                  <a:pt x="531461" y="583213"/>
                  <a:pt x="586103" y="614082"/>
                  <a:pt x="649952" y="635294"/>
                </a:cubicBezTo>
                <a:cubicBezTo>
                  <a:pt x="673972" y="643298"/>
                  <a:pt x="698805" y="650018"/>
                  <a:pt x="727161" y="651328"/>
                </a:cubicBezTo>
                <a:cubicBezTo>
                  <a:pt x="726126" y="649081"/>
                  <a:pt x="724263" y="647883"/>
                  <a:pt x="722417" y="646921"/>
                </a:cubicBezTo>
                <a:cubicBezTo>
                  <a:pt x="660627" y="615969"/>
                  <a:pt x="600830" y="583590"/>
                  <a:pt x="546079" y="546328"/>
                </a:cubicBezTo>
                <a:cubicBezTo>
                  <a:pt x="478576" y="500409"/>
                  <a:pt x="420223" y="448637"/>
                  <a:pt x="378182" y="386585"/>
                </a:cubicBezTo>
                <a:cubicBezTo>
                  <a:pt x="376229" y="383975"/>
                  <a:pt x="374884" y="381528"/>
                  <a:pt x="370158" y="382100"/>
                </a:cubicBezTo>
                <a:cubicBezTo>
                  <a:pt x="358064" y="383802"/>
                  <a:pt x="356583" y="379236"/>
                  <a:pt x="357861" y="371252"/>
                </a:cubicBezTo>
                <a:cubicBezTo>
                  <a:pt x="361373" y="351608"/>
                  <a:pt x="352380" y="336565"/>
                  <a:pt x="331313" y="328203"/>
                </a:cubicBezTo>
                <a:cubicBezTo>
                  <a:pt x="316037" y="321986"/>
                  <a:pt x="303183" y="316425"/>
                  <a:pt x="319354" y="299282"/>
                </a:cubicBezTo>
                <a:cubicBezTo>
                  <a:pt x="323265" y="295249"/>
                  <a:pt x="321459" y="290249"/>
                  <a:pt x="319682" y="285719"/>
                </a:cubicBezTo>
                <a:cubicBezTo>
                  <a:pt x="317166" y="278905"/>
                  <a:pt x="312080" y="273828"/>
                  <a:pt x="306391" y="268585"/>
                </a:cubicBezTo>
                <a:cubicBezTo>
                  <a:pt x="303227" y="265647"/>
                  <a:pt x="299399" y="261602"/>
                  <a:pt x="303294" y="257334"/>
                </a:cubicBezTo>
                <a:cubicBezTo>
                  <a:pt x="307735" y="252289"/>
                  <a:pt x="314131" y="254598"/>
                  <a:pt x="319242" y="255403"/>
                </a:cubicBezTo>
                <a:cubicBezTo>
                  <a:pt x="342683" y="258970"/>
                  <a:pt x="357062" y="269803"/>
                  <a:pt x="364093" y="286745"/>
                </a:cubicBezTo>
                <a:cubicBezTo>
                  <a:pt x="368651" y="297582"/>
                  <a:pt x="374307" y="297608"/>
                  <a:pt x="385301" y="287973"/>
                </a:cubicBezTo>
                <a:cubicBezTo>
                  <a:pt x="397712" y="277216"/>
                  <a:pt x="408079" y="276436"/>
                  <a:pt x="417598" y="285722"/>
                </a:cubicBezTo>
                <a:cubicBezTo>
                  <a:pt x="425226" y="293339"/>
                  <a:pt x="431406" y="301607"/>
                  <a:pt x="440155" y="308139"/>
                </a:cubicBezTo>
                <a:cubicBezTo>
                  <a:pt x="463623" y="326175"/>
                  <a:pt x="485720" y="346039"/>
                  <a:pt x="534406" y="339430"/>
                </a:cubicBezTo>
                <a:cubicBezTo>
                  <a:pt x="520872" y="332528"/>
                  <a:pt x="507316" y="334645"/>
                  <a:pt x="495633" y="333450"/>
                </a:cubicBezTo>
                <a:cubicBezTo>
                  <a:pt x="487244" y="332567"/>
                  <a:pt x="478750" y="330037"/>
                  <a:pt x="486289" y="322243"/>
                </a:cubicBezTo>
                <a:cubicBezTo>
                  <a:pt x="494951" y="313365"/>
                  <a:pt x="489365" y="309771"/>
                  <a:pt x="484000" y="304964"/>
                </a:cubicBezTo>
                <a:cubicBezTo>
                  <a:pt x="471673" y="293645"/>
                  <a:pt x="461604" y="280392"/>
                  <a:pt x="436911" y="280536"/>
                </a:cubicBezTo>
                <a:cubicBezTo>
                  <a:pt x="433041" y="280530"/>
                  <a:pt x="429923" y="278297"/>
                  <a:pt x="426865" y="277007"/>
                </a:cubicBezTo>
                <a:cubicBezTo>
                  <a:pt x="422581" y="275154"/>
                  <a:pt x="418872" y="272993"/>
                  <a:pt x="420654" y="268269"/>
                </a:cubicBezTo>
                <a:cubicBezTo>
                  <a:pt x="422468" y="264016"/>
                  <a:pt x="426748" y="261125"/>
                  <a:pt x="432329" y="259975"/>
                </a:cubicBezTo>
                <a:cubicBezTo>
                  <a:pt x="437320" y="258895"/>
                  <a:pt x="442621" y="258016"/>
                  <a:pt x="447672" y="257879"/>
                </a:cubicBezTo>
                <a:cubicBezTo>
                  <a:pt x="470223" y="256809"/>
                  <a:pt x="486254" y="265543"/>
                  <a:pt x="502242" y="273572"/>
                </a:cubicBezTo>
                <a:cubicBezTo>
                  <a:pt x="558179" y="301436"/>
                  <a:pt x="607891" y="334326"/>
                  <a:pt x="659874" y="365516"/>
                </a:cubicBezTo>
                <a:cubicBezTo>
                  <a:pt x="711842" y="396471"/>
                  <a:pt x="772192" y="418818"/>
                  <a:pt x="829177" y="444421"/>
                </a:cubicBezTo>
                <a:cubicBezTo>
                  <a:pt x="960626" y="503711"/>
                  <a:pt x="1092650" y="562693"/>
                  <a:pt x="1231903" y="613682"/>
                </a:cubicBezTo>
                <a:cubicBezTo>
                  <a:pt x="1368099" y="663381"/>
                  <a:pt x="1823141" y="686561"/>
                  <a:pt x="1911736" y="685084"/>
                </a:cubicBezTo>
                <a:cubicBezTo>
                  <a:pt x="2024994" y="682992"/>
                  <a:pt x="2291986" y="655399"/>
                  <a:pt x="2564313" y="632143"/>
                </a:cubicBezTo>
                <a:cubicBezTo>
                  <a:pt x="2595089" y="629364"/>
                  <a:pt x="2625288" y="626893"/>
                  <a:pt x="2657304" y="624913"/>
                </a:cubicBezTo>
                <a:cubicBezTo>
                  <a:pt x="3564401" y="568191"/>
                  <a:pt x="4203594" y="276765"/>
                  <a:pt x="4235818" y="259339"/>
                </a:cubicBezTo>
                <a:cubicBezTo>
                  <a:pt x="4287616" y="231474"/>
                  <a:pt x="4460006" y="176429"/>
                  <a:pt x="4460331" y="176864"/>
                </a:cubicBezTo>
                <a:cubicBezTo>
                  <a:pt x="4464175" y="181144"/>
                  <a:pt x="4483735" y="184529"/>
                  <a:pt x="4499578" y="186791"/>
                </a:cubicBezTo>
                <a:lnTo>
                  <a:pt x="4514640" y="188841"/>
                </a:lnTo>
                <a:lnTo>
                  <a:pt x="4516523" y="189988"/>
                </a:lnTo>
                <a:cubicBezTo>
                  <a:pt x="4522035" y="190091"/>
                  <a:pt x="4521760" y="189857"/>
                  <a:pt x="4518126" y="189316"/>
                </a:cubicBezTo>
                <a:lnTo>
                  <a:pt x="4514640" y="188841"/>
                </a:lnTo>
                <a:lnTo>
                  <a:pt x="4511569" y="186970"/>
                </a:lnTo>
                <a:cubicBezTo>
                  <a:pt x="4510788" y="185226"/>
                  <a:pt x="4510719" y="182981"/>
                  <a:pt x="4510888" y="180943"/>
                </a:cubicBezTo>
                <a:cubicBezTo>
                  <a:pt x="4511690" y="170169"/>
                  <a:pt x="4517648" y="160906"/>
                  <a:pt x="4531865" y="155151"/>
                </a:cubicBezTo>
                <a:cubicBezTo>
                  <a:pt x="4545507" y="149703"/>
                  <a:pt x="4559473" y="144689"/>
                  <a:pt x="4573441" y="139676"/>
                </a:cubicBezTo>
                <a:cubicBezTo>
                  <a:pt x="4585075" y="135420"/>
                  <a:pt x="4593048" y="134454"/>
                  <a:pt x="4594964" y="145847"/>
                </a:cubicBezTo>
                <a:cubicBezTo>
                  <a:pt x="4596879" y="157242"/>
                  <a:pt x="4613452" y="160454"/>
                  <a:pt x="4623059" y="152410"/>
                </a:cubicBezTo>
                <a:cubicBezTo>
                  <a:pt x="4660632" y="120811"/>
                  <a:pt x="4705757" y="95654"/>
                  <a:pt x="4748356" y="68192"/>
                </a:cubicBezTo>
                <a:cubicBezTo>
                  <a:pt x="4778098" y="49168"/>
                  <a:pt x="4809406" y="31378"/>
                  <a:pt x="4833812" y="8017"/>
                </a:cubicBezTo>
                <a:cubicBezTo>
                  <a:pt x="4838299" y="3678"/>
                  <a:pt x="4842399" y="-2039"/>
                  <a:pt x="4850908" y="727"/>
                </a:cubicBezTo>
                <a:close/>
              </a:path>
            </a:pathLst>
          </a:custGeom>
          <a:solidFill>
            <a:schemeClr val="bg2">
              <a:alpha val="5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AF3AAD2C-E2A6-17D1-2537-B44EDDF047F6}"/>
              </a:ext>
            </a:extLst>
          </p:cNvPr>
          <p:cNvSpPr>
            <a:spLocks noGrp="1"/>
          </p:cNvSpPr>
          <p:nvPr>
            <p:ph type="title"/>
          </p:nvPr>
        </p:nvSpPr>
        <p:spPr>
          <a:xfrm>
            <a:off x="1139044" y="2090114"/>
            <a:ext cx="3382890" cy="2481886"/>
          </a:xfrm>
        </p:spPr>
        <p:txBody>
          <a:bodyPr>
            <a:normAutofit/>
          </a:bodyPr>
          <a:lstStyle/>
          <a:p>
            <a:pPr algn="ctr"/>
            <a:r>
              <a:rPr lang="en-US">
                <a:cs typeface="Calibri"/>
              </a:rPr>
              <a:t>Tenets for Health Equity </a:t>
            </a:r>
            <a:endParaRPr lang="en-US"/>
          </a:p>
        </p:txBody>
      </p:sp>
      <p:sp>
        <p:nvSpPr>
          <p:cNvPr id="3" name="Content Placeholder 2">
            <a:extLst>
              <a:ext uri="{FF2B5EF4-FFF2-40B4-BE49-F238E27FC236}">
                <a16:creationId xmlns:a16="http://schemas.microsoft.com/office/drawing/2014/main" id="{6FB07988-2789-2952-3321-CD32D09AAF71}"/>
              </a:ext>
            </a:extLst>
          </p:cNvPr>
          <p:cNvSpPr>
            <a:spLocks noGrp="1"/>
          </p:cNvSpPr>
          <p:nvPr>
            <p:ph idx="1"/>
          </p:nvPr>
        </p:nvSpPr>
        <p:spPr>
          <a:xfrm>
            <a:off x="5285014" y="964850"/>
            <a:ext cx="6068786" cy="4928300"/>
          </a:xfrm>
        </p:spPr>
        <p:txBody>
          <a:bodyPr anchor="ctr">
            <a:normAutofit/>
          </a:bodyPr>
          <a:lstStyle/>
          <a:p>
            <a:r>
              <a:rPr lang="en-US" sz="2000" i="1" dirty="0">
                <a:latin typeface="Calibri Light"/>
                <a:ea typeface="+mn-lt"/>
                <a:cs typeface="+mn-lt"/>
              </a:rPr>
              <a:t>All people should be valued equally</a:t>
            </a:r>
            <a:endParaRPr lang="en-US" sz="2000" i="1" dirty="0">
              <a:latin typeface="Calibri Light"/>
              <a:cs typeface="Calibri" panose="020F0502020204030204"/>
            </a:endParaRPr>
          </a:p>
          <a:p>
            <a:r>
              <a:rPr lang="en-US" sz="2000" i="1" dirty="0">
                <a:latin typeface="Calibri Light"/>
                <a:ea typeface="+mn-lt"/>
                <a:cs typeface="+mn-lt"/>
              </a:rPr>
              <a:t>Health has a particular value for individuals because it is essential to an individual's well-being and ability to participate fully in the workforce and a democratic society</a:t>
            </a:r>
            <a:endParaRPr lang="en-US" sz="2000" i="1" dirty="0">
              <a:latin typeface="Calibri Light"/>
              <a:cs typeface="Calibri Light"/>
            </a:endParaRPr>
          </a:p>
          <a:p>
            <a:r>
              <a:rPr lang="en-US" sz="2000" i="1" dirty="0">
                <a:latin typeface="Calibri Light"/>
                <a:ea typeface="+mn-lt"/>
                <a:cs typeface="+mn-lt"/>
              </a:rPr>
              <a:t>Every person should be able to achieve his/her optimal health status, without distinction based on race or ethnic group, skin color, religion, language, or nationality</a:t>
            </a:r>
            <a:endParaRPr lang="en-US" sz="2000" i="1" dirty="0">
              <a:latin typeface="Calibri Light"/>
              <a:cs typeface="Calibri Light"/>
            </a:endParaRPr>
          </a:p>
          <a:p>
            <a:r>
              <a:rPr lang="en-US" sz="2000" i="1" dirty="0">
                <a:latin typeface="Calibri Light"/>
                <a:ea typeface="+mn-lt"/>
                <a:cs typeface="+mn-lt"/>
              </a:rPr>
              <a:t>Health differences adversely affecting socially disadvantaged groups are particularly unacceptable because ill health can be an obstacle to overcoming social disadvantage.</a:t>
            </a:r>
            <a:endParaRPr lang="en-US" sz="2000" i="1" dirty="0">
              <a:latin typeface="Calibri Light"/>
              <a:cs typeface="Calibri Light"/>
            </a:endParaRPr>
          </a:p>
          <a:p>
            <a:r>
              <a:rPr lang="en-US" sz="2000" i="1" dirty="0">
                <a:latin typeface="Calibri Light"/>
                <a:ea typeface="+mn-lt"/>
                <a:cs typeface="+mn-lt"/>
              </a:rPr>
              <a:t>Health equity is the value underlying a commitment to reduce and ultimately eliminate health disparities.</a:t>
            </a:r>
            <a:endParaRPr lang="en-US" sz="2000" i="1" dirty="0">
              <a:latin typeface="Calibri Light"/>
              <a:cs typeface="Calibri Light"/>
            </a:endParaRPr>
          </a:p>
          <a:p>
            <a:endParaRPr lang="en-US" sz="2000" i="1">
              <a:latin typeface="Calibri Light"/>
              <a:cs typeface="Calibri"/>
            </a:endParaRPr>
          </a:p>
        </p:txBody>
      </p:sp>
      <p:sp>
        <p:nvSpPr>
          <p:cNvPr id="4" name="Slide Number Placeholder 3">
            <a:extLst>
              <a:ext uri="{FF2B5EF4-FFF2-40B4-BE49-F238E27FC236}">
                <a16:creationId xmlns:a16="http://schemas.microsoft.com/office/drawing/2014/main" id="{DD449D5E-C24D-C829-50C1-3E9D78466F39}"/>
              </a:ext>
            </a:extLst>
          </p:cNvPr>
          <p:cNvSpPr>
            <a:spLocks noGrp="1"/>
          </p:cNvSpPr>
          <p:nvPr>
            <p:ph type="sldNum" sz="quarter" idx="12"/>
          </p:nvPr>
        </p:nvSpPr>
        <p:spPr>
          <a:xfrm>
            <a:off x="8610600" y="6356350"/>
            <a:ext cx="2743200" cy="365125"/>
          </a:xfrm>
        </p:spPr>
        <p:txBody>
          <a:bodyPr>
            <a:normAutofit/>
          </a:bodyPr>
          <a:lstStyle/>
          <a:p>
            <a:pPr>
              <a:spcAft>
                <a:spcPts val="600"/>
              </a:spcAft>
              <a:defRPr/>
            </a:pPr>
            <a:fld id="{025F9F99-9BD9-4422-B838-F0A597D458BC}" type="slidenum">
              <a:rPr lang="en-US" dirty="0"/>
              <a:pPr>
                <a:spcAft>
                  <a:spcPts val="600"/>
                </a:spcAft>
                <a:defRPr/>
              </a:pPr>
              <a:t>26</a:t>
            </a:fld>
            <a:endParaRPr lang="en-US"/>
          </a:p>
        </p:txBody>
      </p:sp>
    </p:spTree>
    <p:extLst>
      <p:ext uri="{BB962C8B-B14F-4D97-AF65-F5344CB8AC3E}">
        <p14:creationId xmlns:p14="http://schemas.microsoft.com/office/powerpoint/2010/main" val="19953203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a:p>
        </p:txBody>
      </p:sp>
      <p:sp>
        <p:nvSpPr>
          <p:cNvPr id="11" name="Title 10">
            <a:extLst>
              <a:ext uri="{FF2B5EF4-FFF2-40B4-BE49-F238E27FC236}">
                <a16:creationId xmlns:a16="http://schemas.microsoft.com/office/drawing/2014/main" id="{55CC7274-BF2D-525F-3547-69B064BB9850}"/>
              </a:ext>
            </a:extLst>
          </p:cNvPr>
          <p:cNvSpPr>
            <a:spLocks noGrp="1"/>
          </p:cNvSpPr>
          <p:nvPr>
            <p:ph type="title"/>
          </p:nvPr>
        </p:nvSpPr>
        <p:spPr>
          <a:xfrm>
            <a:off x="838200" y="713312"/>
            <a:ext cx="4038600" cy="5431376"/>
          </a:xfrm>
        </p:spPr>
        <p:txBody>
          <a:bodyPr vert="horz" lIns="91440" tIns="45720" rIns="91440" bIns="45720" rtlCol="0" anchor="ctr">
            <a:normAutofit/>
          </a:bodyPr>
          <a:lstStyle/>
          <a:p>
            <a:endParaRPr lang="en-US" sz="4400" kern="1200">
              <a:solidFill>
                <a:schemeClr val="tx1"/>
              </a:solidFill>
              <a:latin typeface="+mj-lt"/>
              <a:ea typeface="+mj-ea"/>
              <a:cs typeface="+mj-cs"/>
            </a:endParaRPr>
          </a:p>
          <a:p>
            <a:r>
              <a:rPr lang="en-US" b="1" dirty="0">
                <a:ea typeface="+mj-lt"/>
                <a:cs typeface="+mj-lt"/>
              </a:rPr>
              <a:t>Health Disparities &amp; Social Justice </a:t>
            </a:r>
            <a:endParaRPr lang="en-US" dirty="0"/>
          </a:p>
        </p:txBody>
      </p:sp>
      <p:sp>
        <p:nvSpPr>
          <p:cNvPr id="13" name="TextBox 12">
            <a:extLst>
              <a:ext uri="{FF2B5EF4-FFF2-40B4-BE49-F238E27FC236}">
                <a16:creationId xmlns:a16="http://schemas.microsoft.com/office/drawing/2014/main" id="{A038367F-AC01-D5C9-412E-E873BC796EE6}"/>
              </a:ext>
            </a:extLst>
          </p:cNvPr>
          <p:cNvSpPr txBox="1"/>
          <p:nvPr/>
        </p:nvSpPr>
        <p:spPr>
          <a:xfrm>
            <a:off x="5145315" y="713313"/>
            <a:ext cx="6818085" cy="5431376"/>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marL="285750" indent="-285750" eaLnBrk="1" hangingPunct="1">
              <a:lnSpc>
                <a:spcPct val="90000"/>
              </a:lnSpc>
              <a:spcAft>
                <a:spcPts val="600"/>
              </a:spcAft>
              <a:buFont typeface="Arial"/>
              <a:buChar char="•"/>
            </a:pPr>
            <a:r>
              <a:rPr lang="en-US" sz="2400" dirty="0">
                <a:latin typeface="calibri light"/>
                <a:cs typeface="calibri light"/>
              </a:rPr>
              <a:t>Health disparities are systematic, plausibly avoidable health differences adversely affecting socially disadvantaged groups </a:t>
            </a:r>
          </a:p>
          <a:p>
            <a:pPr marL="57150" indent="-285750" eaLnBrk="1" hangingPunct="1">
              <a:lnSpc>
                <a:spcPct val="90000"/>
              </a:lnSpc>
              <a:spcAft>
                <a:spcPts val="600"/>
              </a:spcAft>
              <a:buFont typeface="Arial" panose="020B0604020202020204" pitchFamily="34" charset="0"/>
              <a:buChar char="•"/>
            </a:pPr>
            <a:endParaRPr lang="en-US" sz="2400">
              <a:latin typeface="calibri light"/>
              <a:cs typeface="Calibri" panose="020F0502020204030204"/>
            </a:endParaRPr>
          </a:p>
          <a:p>
            <a:pPr marL="285750" indent="-285750" eaLnBrk="1" hangingPunct="1">
              <a:lnSpc>
                <a:spcPct val="90000"/>
              </a:lnSpc>
              <a:spcAft>
                <a:spcPts val="600"/>
              </a:spcAft>
              <a:buFont typeface="Arial"/>
              <a:buChar char="•"/>
            </a:pPr>
            <a:r>
              <a:rPr lang="en-US" sz="2400" dirty="0">
                <a:latin typeface="calibri light"/>
                <a:cs typeface="calibri light"/>
              </a:rPr>
              <a:t>Health disparities include differences that occur by gender, race or ethnicity, education or income, disability, living in rural localities, or sexual orientation </a:t>
            </a:r>
          </a:p>
          <a:p>
            <a:pPr marL="57150" indent="-285750" eaLnBrk="1" hangingPunct="1">
              <a:lnSpc>
                <a:spcPct val="90000"/>
              </a:lnSpc>
              <a:spcAft>
                <a:spcPts val="600"/>
              </a:spcAft>
              <a:buFont typeface="Arial" panose="020B0604020202020204" pitchFamily="34" charset="0"/>
              <a:buChar char="•"/>
            </a:pPr>
            <a:endParaRPr lang="en-US" sz="2400">
              <a:latin typeface="calibri light"/>
              <a:cs typeface="Calibri" panose="020F0502020204030204"/>
            </a:endParaRPr>
          </a:p>
          <a:p>
            <a:pPr marL="285750" indent="-285750" eaLnBrk="1" hangingPunct="1">
              <a:lnSpc>
                <a:spcPct val="90000"/>
              </a:lnSpc>
              <a:spcAft>
                <a:spcPts val="600"/>
              </a:spcAft>
              <a:buFont typeface="Arial"/>
              <a:buChar char="•"/>
            </a:pPr>
            <a:r>
              <a:rPr lang="en-US" sz="2400" dirty="0">
                <a:latin typeface="calibri light"/>
                <a:cs typeface="calibri light"/>
              </a:rPr>
              <a:t>Health disparities need to be a high social justice concern because they are shaped by social contexts and, as such, be put in the broader context of social justice and human rights.</a:t>
            </a:r>
          </a:p>
          <a:p>
            <a:pPr eaLnBrk="1" hangingPunct="1">
              <a:lnSpc>
                <a:spcPct val="90000"/>
              </a:lnSpc>
              <a:spcAft>
                <a:spcPts val="600"/>
              </a:spcAft>
            </a:pPr>
            <a:endParaRPr lang="en-US" sz="2400">
              <a:latin typeface="+mn-lt"/>
              <a:cs typeface="Calibri" panose="020F0502020204030204"/>
            </a:endParaRPr>
          </a:p>
          <a:p>
            <a:pPr indent="-228600" eaLnBrk="1" hangingPunct="1">
              <a:lnSpc>
                <a:spcPct val="90000"/>
              </a:lnSpc>
              <a:spcAft>
                <a:spcPts val="600"/>
              </a:spcAft>
              <a:buFont typeface="Arial" panose="020B0604020202020204" pitchFamily="34" charset="0"/>
              <a:buChar char="•"/>
            </a:pPr>
            <a:endParaRPr lang="en-US" sz="1700">
              <a:latin typeface="+mn-lt"/>
              <a:cs typeface="Calibri"/>
            </a:endParaRPr>
          </a:p>
        </p:txBody>
      </p:sp>
      <p:sp>
        <p:nvSpPr>
          <p:cNvPr id="4" name="Slide Number Placeholder 3">
            <a:extLst>
              <a:ext uri="{FF2B5EF4-FFF2-40B4-BE49-F238E27FC236}">
                <a16:creationId xmlns:a16="http://schemas.microsoft.com/office/drawing/2014/main" id="{DD449D5E-C24D-C829-50C1-3E9D78466F39}"/>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eaLnBrk="1" hangingPunct="1">
              <a:spcAft>
                <a:spcPts val="600"/>
              </a:spcAft>
              <a:defRPr/>
            </a:pPr>
            <a:fld id="{025F9F99-9BD9-4422-B838-F0A597D458BC}" type="slidenum">
              <a:rPr lang="en-US">
                <a:latin typeface="+mn-lt"/>
              </a:rPr>
              <a:pPr eaLnBrk="1" hangingPunct="1">
                <a:spcAft>
                  <a:spcPts val="600"/>
                </a:spcAft>
                <a:defRPr/>
              </a:pPr>
              <a:t>27</a:t>
            </a:fld>
            <a:endParaRPr lang="en-US">
              <a:latin typeface="+mn-lt"/>
            </a:endParaRPr>
          </a:p>
        </p:txBody>
      </p:sp>
      <p:sp>
        <p:nvSpPr>
          <p:cNvPr id="15" name="TextBox 14">
            <a:extLst>
              <a:ext uri="{FF2B5EF4-FFF2-40B4-BE49-F238E27FC236}">
                <a16:creationId xmlns:a16="http://schemas.microsoft.com/office/drawing/2014/main" id="{5AE489C7-2828-9097-D1BB-23819F304180}"/>
              </a:ext>
            </a:extLst>
          </p:cNvPr>
          <p:cNvSpPr txBox="1"/>
          <p:nvPr/>
        </p:nvSpPr>
        <p:spPr>
          <a:xfrm>
            <a:off x="5421086" y="5798457"/>
            <a:ext cx="7112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calibri light"/>
                <a:cs typeface="calibri light"/>
              </a:rPr>
              <a:t>Braveman, et. al., “Health Disparities and Health Equity: </a:t>
            </a:r>
          </a:p>
          <a:p>
            <a:r>
              <a:rPr lang="en-US" dirty="0">
                <a:latin typeface="calibri light"/>
                <a:cs typeface="calibri light"/>
              </a:rPr>
              <a:t>The Issue is Justice” (2011)</a:t>
            </a:r>
          </a:p>
          <a:p>
            <a:r>
              <a:rPr lang="en-US" dirty="0">
                <a:latin typeface="calibri light"/>
                <a:cs typeface="calibri light"/>
              </a:rPr>
              <a:t>Unnatural Causes: Is Inequality Making Us Sick? (2008)</a:t>
            </a:r>
          </a:p>
          <a:p>
            <a:endParaRPr lang="en-US"/>
          </a:p>
        </p:txBody>
      </p:sp>
    </p:spTree>
    <p:extLst>
      <p:ext uri="{BB962C8B-B14F-4D97-AF65-F5344CB8AC3E}">
        <p14:creationId xmlns:p14="http://schemas.microsoft.com/office/powerpoint/2010/main" val="38858852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EADFF-F9DF-3944-0DB0-E4598560A0DB}"/>
              </a:ext>
            </a:extLst>
          </p:cNvPr>
          <p:cNvSpPr>
            <a:spLocks noGrp="1"/>
          </p:cNvSpPr>
          <p:nvPr>
            <p:ph type="title"/>
          </p:nvPr>
        </p:nvSpPr>
        <p:spPr>
          <a:xfrm>
            <a:off x="838200" y="713312"/>
            <a:ext cx="4038600" cy="5431376"/>
          </a:xfrm>
        </p:spPr>
        <p:txBody>
          <a:bodyPr vert="horz" lIns="91440" tIns="45720" rIns="91440" bIns="45720" rtlCol="0" anchor="ctr">
            <a:normAutofit/>
          </a:bodyPr>
          <a:lstStyle/>
          <a:p>
            <a:r>
              <a:rPr lang="en-US" b="1" kern="1200" dirty="0">
                <a:solidFill>
                  <a:schemeClr val="tx1"/>
                </a:solidFill>
                <a:latin typeface="+mj-lt"/>
                <a:ea typeface="+mj-ea"/>
                <a:cs typeface="+mj-cs"/>
              </a:rPr>
              <a:t>Community-Based Participatory Research (CBPR)</a:t>
            </a:r>
            <a:endParaRPr lang="en-US" kern="1200" dirty="0">
              <a:solidFill>
                <a:schemeClr val="tx1"/>
              </a:solidFill>
              <a:latin typeface="+mj-lt"/>
              <a:ea typeface="+mj-ea"/>
              <a:cs typeface="+mj-cs"/>
            </a:endParaRPr>
          </a:p>
        </p:txBody>
      </p:sp>
      <p:sp>
        <p:nvSpPr>
          <p:cNvPr id="12" name="Freeform: Shape 11">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a:p>
        </p:txBody>
      </p:sp>
      <p:sp useBgFill="1">
        <p:nvSpPr>
          <p:cNvPr id="10" name="Rectangle 9" hidden="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C7FFB2EE-0DA8-1C95-7E1D-252C2BD7A94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eaLnBrk="1" hangingPunct="1">
              <a:spcAft>
                <a:spcPts val="600"/>
              </a:spcAft>
              <a:defRPr/>
            </a:pPr>
            <a:fld id="{372B0271-B012-4ED1-8CE3-476E6D0A5B1D}" type="slidenum">
              <a:rPr lang="en-US" dirty="0">
                <a:latin typeface="+mn-lt"/>
              </a:rPr>
              <a:pPr eaLnBrk="1" hangingPunct="1">
                <a:spcAft>
                  <a:spcPts val="600"/>
                </a:spcAft>
                <a:defRPr/>
              </a:pPr>
              <a:t>28</a:t>
            </a:fld>
            <a:endParaRPr lang="en-US">
              <a:latin typeface="+mn-lt"/>
            </a:endParaRPr>
          </a:p>
        </p:txBody>
      </p:sp>
      <p:sp>
        <p:nvSpPr>
          <p:cNvPr id="4" name="TextBox 3">
            <a:extLst>
              <a:ext uri="{FF2B5EF4-FFF2-40B4-BE49-F238E27FC236}">
                <a16:creationId xmlns:a16="http://schemas.microsoft.com/office/drawing/2014/main" id="{29773658-0BAA-178F-2D98-132E49842415}"/>
              </a:ext>
            </a:extLst>
          </p:cNvPr>
          <p:cNvSpPr txBox="1"/>
          <p:nvPr/>
        </p:nvSpPr>
        <p:spPr>
          <a:xfrm>
            <a:off x="7888514" y="6255657"/>
            <a:ext cx="30480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a:latin typeface="calibri light"/>
                <a:ea typeface="Roboto"/>
                <a:cs typeface="calibri light"/>
              </a:rPr>
              <a:t>Tremblay, et. al, 2018</a:t>
            </a:r>
            <a:endParaRPr lang="en-US" sz="1400">
              <a:latin typeface="calibri light"/>
              <a:cs typeface="calibri light"/>
            </a:endParaRPr>
          </a:p>
        </p:txBody>
      </p:sp>
      <p:sp>
        <p:nvSpPr>
          <p:cNvPr id="7" name="TextBox 1">
            <a:extLst>
              <a:ext uri="{FF2B5EF4-FFF2-40B4-BE49-F238E27FC236}">
                <a16:creationId xmlns:a16="http://schemas.microsoft.com/office/drawing/2014/main" id="{07C7F575-D17B-9A27-07D6-34F7A423CB71}"/>
              </a:ext>
            </a:extLst>
          </p:cNvPr>
          <p:cNvSpPr txBox="1"/>
          <p:nvPr/>
        </p:nvSpPr>
        <p:spPr>
          <a:xfrm>
            <a:off x="4990090" y="1338693"/>
            <a:ext cx="7242627" cy="440120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342900" indent="-342900">
              <a:buFont typeface="Arial" panose="020B0604020202020204" pitchFamily="34" charset="0"/>
              <a:buChar char="•"/>
            </a:pPr>
            <a:r>
              <a:rPr lang="en-US" sz="2000" dirty="0">
                <a:latin typeface="calibri light"/>
                <a:cs typeface="calibri light"/>
              </a:rPr>
              <a:t>Researchers and community stakeholders engage as equal partners in all steps of the research process with the goals of educating, improving practice or bringing about social change</a:t>
            </a:r>
            <a:br>
              <a:rPr lang="en-US" sz="2000">
                <a:latin typeface="calibri light"/>
                <a:cs typeface="calibri light"/>
              </a:rPr>
            </a:br>
            <a:endParaRPr lang="en-US" sz="2000">
              <a:cs typeface="Calibri"/>
            </a:endParaRPr>
          </a:p>
          <a:p>
            <a:pPr marL="342900" indent="-342900">
              <a:buFont typeface="Arial" panose="020B0604020202020204" pitchFamily="34" charset="0"/>
              <a:buChar char="•"/>
            </a:pPr>
            <a:r>
              <a:rPr lang="en-US" sz="2000" dirty="0">
                <a:latin typeface="calibri light"/>
                <a:cs typeface="calibri light"/>
              </a:rPr>
              <a:t>Questions the power relationships that are inherently embedded in Western knowledge production</a:t>
            </a:r>
            <a:br>
              <a:rPr lang="en-US" sz="2000">
                <a:latin typeface="calibri light"/>
                <a:cs typeface="calibri light"/>
              </a:rPr>
            </a:br>
            <a:endParaRPr lang="en-US" sz="2000">
              <a:latin typeface="calibri light"/>
              <a:cs typeface="calibri light"/>
            </a:endParaRPr>
          </a:p>
          <a:p>
            <a:pPr marL="342900" indent="-342900">
              <a:buFont typeface="Arial" panose="020B0604020202020204" pitchFamily="34" charset="0"/>
              <a:buChar char="•"/>
            </a:pPr>
            <a:r>
              <a:rPr lang="en-US" sz="2000" dirty="0">
                <a:latin typeface="calibri light"/>
                <a:cs typeface="calibri light"/>
              </a:rPr>
              <a:t>Acknowledges the legitimacy of experiential knowledge</a:t>
            </a:r>
            <a:br>
              <a:rPr lang="en-US" sz="2000">
                <a:latin typeface="calibri light"/>
                <a:cs typeface="calibri light"/>
              </a:rPr>
            </a:br>
            <a:endParaRPr lang="en-US" sz="2000">
              <a:latin typeface="calibri light"/>
              <a:cs typeface="calibri light"/>
            </a:endParaRPr>
          </a:p>
          <a:p>
            <a:pPr marL="342900" indent="-342900">
              <a:buFont typeface="Arial" panose="020B0604020202020204" pitchFamily="34" charset="0"/>
              <a:buChar char="•"/>
            </a:pPr>
            <a:r>
              <a:rPr lang="en-US" sz="2000" dirty="0">
                <a:latin typeface="calibri light"/>
                <a:cs typeface="calibri light"/>
              </a:rPr>
              <a:t>Useful when working with populations that experience marginalization because it supports the establishment of respectful relationships with these groups, and the sharing of control over individual and group health and social conditions</a:t>
            </a:r>
          </a:p>
          <a:p>
            <a:pPr marL="285750" indent="-285750">
              <a:buFont typeface="Arial" panose="020B0604020202020204" pitchFamily="34" charset="0"/>
              <a:buChar char="•"/>
            </a:pPr>
            <a:endParaRPr lang="en-US" sz="2000">
              <a:cs typeface="Calibri" panose="020F0502020204030204" pitchFamily="34" charset="0"/>
            </a:endParaRPr>
          </a:p>
        </p:txBody>
      </p:sp>
    </p:spTree>
    <p:extLst>
      <p:ext uri="{BB962C8B-B14F-4D97-AF65-F5344CB8AC3E}">
        <p14:creationId xmlns:p14="http://schemas.microsoft.com/office/powerpoint/2010/main" val="17384055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EADFF-F9DF-3944-0DB0-E4598560A0DB}"/>
              </a:ext>
            </a:extLst>
          </p:cNvPr>
          <p:cNvSpPr>
            <a:spLocks noGrp="1"/>
          </p:cNvSpPr>
          <p:nvPr>
            <p:ph type="title"/>
          </p:nvPr>
        </p:nvSpPr>
        <p:spPr>
          <a:xfrm>
            <a:off x="838200" y="713312"/>
            <a:ext cx="4038600" cy="5431376"/>
          </a:xfrm>
        </p:spPr>
        <p:txBody>
          <a:bodyPr vert="horz" lIns="91440" tIns="45720" rIns="91440" bIns="45720" rtlCol="0" anchor="ctr">
            <a:normAutofit/>
          </a:bodyPr>
          <a:lstStyle/>
          <a:p>
            <a:r>
              <a:rPr lang="en-US" b="1" dirty="0"/>
              <a:t>Non-western / Indigenous Perspectives </a:t>
            </a:r>
            <a:endParaRPr lang="en-US" b="1" kern="1200" dirty="0">
              <a:latin typeface="+mj-lt"/>
              <a:cs typeface="Calibri Light"/>
            </a:endParaRPr>
          </a:p>
        </p:txBody>
      </p:sp>
      <p:sp useBgFill="1">
        <p:nvSpPr>
          <p:cNvPr id="10" name="Rectangle 9" hidden="1">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a:p>
        </p:txBody>
      </p:sp>
      <p:sp>
        <p:nvSpPr>
          <p:cNvPr id="5" name="Slide Number Placeholder 4">
            <a:extLst>
              <a:ext uri="{FF2B5EF4-FFF2-40B4-BE49-F238E27FC236}">
                <a16:creationId xmlns:a16="http://schemas.microsoft.com/office/drawing/2014/main" id="{C7FFB2EE-0DA8-1C95-7E1D-252C2BD7A94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eaLnBrk="1" hangingPunct="1">
              <a:spcAft>
                <a:spcPts val="600"/>
              </a:spcAft>
              <a:defRPr/>
            </a:pPr>
            <a:fld id="{372B0271-B012-4ED1-8CE3-476E6D0A5B1D}" type="slidenum">
              <a:rPr lang="en-US" dirty="0">
                <a:latin typeface="+mn-lt"/>
              </a:rPr>
              <a:pPr eaLnBrk="1" hangingPunct="1">
                <a:spcAft>
                  <a:spcPts val="600"/>
                </a:spcAft>
                <a:defRPr/>
              </a:pPr>
              <a:t>29</a:t>
            </a:fld>
            <a:endParaRPr lang="en-US">
              <a:latin typeface="+mn-lt"/>
            </a:endParaRPr>
          </a:p>
        </p:txBody>
      </p:sp>
      <p:sp>
        <p:nvSpPr>
          <p:cNvPr id="6" name="TextBox 5">
            <a:extLst>
              <a:ext uri="{FF2B5EF4-FFF2-40B4-BE49-F238E27FC236}">
                <a16:creationId xmlns:a16="http://schemas.microsoft.com/office/drawing/2014/main" id="{0273AA8C-F3AA-B256-4DFD-0A908467869A}"/>
              </a:ext>
            </a:extLst>
          </p:cNvPr>
          <p:cNvSpPr txBox="1"/>
          <p:nvPr/>
        </p:nvSpPr>
        <p:spPr>
          <a:xfrm>
            <a:off x="9982782" y="5602736"/>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latin typeface="calibri light"/>
                <a:ea typeface="Roboto"/>
                <a:cs typeface="calibri light"/>
              </a:rPr>
              <a:t>Walter &amp; Suina, 2019 </a:t>
            </a:r>
            <a:endParaRPr lang="en-US">
              <a:latin typeface="calibri light"/>
              <a:cs typeface="calibri light"/>
            </a:endParaRPr>
          </a:p>
        </p:txBody>
      </p:sp>
      <p:sp>
        <p:nvSpPr>
          <p:cNvPr id="8" name="TextBox 7">
            <a:extLst>
              <a:ext uri="{FF2B5EF4-FFF2-40B4-BE49-F238E27FC236}">
                <a16:creationId xmlns:a16="http://schemas.microsoft.com/office/drawing/2014/main" id="{B44435EC-413F-E9FF-9166-55F36B864E5C}"/>
              </a:ext>
            </a:extLst>
          </p:cNvPr>
          <p:cNvSpPr txBox="1"/>
          <p:nvPr/>
        </p:nvSpPr>
        <p:spPr>
          <a:xfrm>
            <a:off x="5681396" y="855320"/>
            <a:ext cx="5950857"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calibri light"/>
                <a:cs typeface="Calibri"/>
              </a:rPr>
              <a:t>Disconnect between Western methodologies and indigenous research</a:t>
            </a:r>
          </a:p>
          <a:p>
            <a:endParaRPr lang="en-US" sz="2400">
              <a:latin typeface="calibri light"/>
              <a:cs typeface="Calibri"/>
            </a:endParaRPr>
          </a:p>
          <a:p>
            <a:r>
              <a:rPr lang="en-US" sz="2400" dirty="0">
                <a:latin typeface="calibri light"/>
                <a:cs typeface="Calibri"/>
              </a:rPr>
              <a:t>‘Indigenous statistics’ operate as unequal power relations and are defined for and by non-indigenous producers and consumers</a:t>
            </a:r>
          </a:p>
          <a:p>
            <a:endParaRPr lang="en-US" sz="2400">
              <a:latin typeface="calibri light"/>
              <a:cs typeface="Calibri"/>
            </a:endParaRPr>
          </a:p>
          <a:p>
            <a:r>
              <a:rPr lang="en-US" sz="2400" dirty="0">
                <a:latin typeface="calibri light"/>
                <a:cs typeface="Calibri"/>
              </a:rPr>
              <a:t>Not aligned with Western perspectives of difference, disparity, disadvantage, dysfunction and deprivation in health</a:t>
            </a:r>
            <a:endParaRPr lang="en-US" sz="2400" dirty="0">
              <a:latin typeface="calibri light"/>
              <a:ea typeface="calibri light"/>
              <a:cs typeface="Calibri"/>
            </a:endParaRPr>
          </a:p>
          <a:p>
            <a:endParaRPr lang="en-US" sz="2400">
              <a:latin typeface="calibri light"/>
              <a:cs typeface="Calibri"/>
            </a:endParaRPr>
          </a:p>
          <a:p>
            <a:endParaRPr lang="en-US">
              <a:latin typeface="calibri light"/>
              <a:cs typeface="calibri light"/>
            </a:endParaRPr>
          </a:p>
        </p:txBody>
      </p:sp>
    </p:spTree>
    <p:extLst>
      <p:ext uri="{BB962C8B-B14F-4D97-AF65-F5344CB8AC3E}">
        <p14:creationId xmlns:p14="http://schemas.microsoft.com/office/powerpoint/2010/main" val="564903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423CD2-E18F-474C-99B6-7F8A184A3E95}"/>
              </a:ext>
            </a:extLst>
          </p:cNvPr>
          <p:cNvSpPr>
            <a:spLocks noGrp="1"/>
          </p:cNvSpPr>
          <p:nvPr>
            <p:ph type="title"/>
          </p:nvPr>
        </p:nvSpPr>
        <p:spPr>
          <a:xfrm>
            <a:off x="6513788" y="365125"/>
            <a:ext cx="4840010" cy="1807305"/>
          </a:xfrm>
        </p:spPr>
        <p:txBody>
          <a:bodyPr vert="horz" lIns="91440" tIns="45720" rIns="91440" bIns="45720" rtlCol="0" anchor="ctr">
            <a:normAutofit/>
          </a:bodyPr>
          <a:lstStyle/>
          <a:p>
            <a:r>
              <a:rPr lang="en-US" b="1" dirty="0">
                <a:latin typeface="Calibri"/>
                <a:ea typeface="Roboto"/>
                <a:cs typeface="Calibri"/>
              </a:rPr>
              <a:t>Recap from Last Session</a:t>
            </a:r>
            <a:endParaRPr lang="en-US" dirty="0">
              <a:latin typeface="Roboto"/>
              <a:ea typeface="Roboto"/>
              <a:cs typeface="Calibri"/>
            </a:endParaRPr>
          </a:p>
        </p:txBody>
      </p:sp>
      <p:pic>
        <p:nvPicPr>
          <p:cNvPr id="1026" name="Picture 2" descr="A person with a long sleeved shirt holding a pen and writing at a desk&#10;&#10;">
            <a:extLst>
              <a:ext uri="{FF2B5EF4-FFF2-40B4-BE49-F238E27FC236}">
                <a16:creationId xmlns:a16="http://schemas.microsoft.com/office/drawing/2014/main" id="{F4CBFFEC-946E-CE49-8DA8-B0F337A59688}"/>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7550" r="3262"/>
          <a:stretch/>
        </p:blipFill>
        <p:spPr bwMode="auto">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1034" name="Content Placeholder 5">
            <a:extLst>
              <a:ext uri="{FF2B5EF4-FFF2-40B4-BE49-F238E27FC236}">
                <a16:creationId xmlns:a16="http://schemas.microsoft.com/office/drawing/2014/main" id="{B4EE5C28-F12C-487C-94C8-4573EA32C0E3}"/>
              </a:ext>
            </a:extLst>
          </p:cNvPr>
          <p:cNvSpPr>
            <a:spLocks noGrp="1"/>
          </p:cNvSpPr>
          <p:nvPr>
            <p:ph sz="half" idx="1"/>
          </p:nvPr>
        </p:nvSpPr>
        <p:spPr>
          <a:xfrm>
            <a:off x="6513788" y="2333297"/>
            <a:ext cx="4840010" cy="3843666"/>
          </a:xfrm>
        </p:spPr>
        <p:txBody>
          <a:bodyPr vert="horz" lIns="91440" tIns="45720" rIns="91440" bIns="45720" rtlCol="0" anchor="t">
            <a:normAutofit/>
          </a:bodyPr>
          <a:lstStyle/>
          <a:p>
            <a:pPr marL="0" indent="0">
              <a:buNone/>
            </a:pPr>
            <a:endParaRPr lang="en-US" sz="2400">
              <a:latin typeface="calibri light"/>
              <a:ea typeface="Roboto"/>
              <a:cs typeface="Calibri"/>
            </a:endParaRPr>
          </a:p>
          <a:p>
            <a:r>
              <a:rPr lang="en-US" sz="2400">
                <a:latin typeface="calibri light"/>
                <a:ea typeface="Roboto"/>
                <a:cs typeface="calibri light"/>
              </a:rPr>
              <a:t>Ethical frameworks for decision making</a:t>
            </a:r>
          </a:p>
          <a:p>
            <a:pPr lvl="1"/>
            <a:r>
              <a:rPr lang="en-US">
                <a:latin typeface="calibri light"/>
                <a:ea typeface="Roboto"/>
                <a:cs typeface="calibri light"/>
              </a:rPr>
              <a:t>Breakout groups </a:t>
            </a:r>
          </a:p>
          <a:p>
            <a:r>
              <a:rPr lang="en-US" sz="2400">
                <a:latin typeface="calibri light"/>
                <a:ea typeface="Roboto"/>
                <a:cs typeface="calibri light"/>
              </a:rPr>
              <a:t>Regulatory bodies</a:t>
            </a:r>
          </a:p>
          <a:p>
            <a:r>
              <a:rPr lang="en-US" sz="2400">
                <a:latin typeface="calibri light"/>
                <a:ea typeface="Roboto"/>
                <a:cs typeface="calibri light"/>
              </a:rPr>
              <a:t>Understanding Ethics &amp; AI with Kiran Samuel</a:t>
            </a:r>
          </a:p>
          <a:p>
            <a:pPr marL="0" indent="0">
              <a:buNone/>
            </a:pPr>
            <a:endParaRPr lang="en-US" sz="2000">
              <a:latin typeface="Roboto"/>
              <a:ea typeface="Roboto"/>
            </a:endParaRPr>
          </a:p>
        </p:txBody>
      </p:sp>
      <p:sp>
        <p:nvSpPr>
          <p:cNvPr id="4" name="Slide Number Placeholder 3">
            <a:extLst>
              <a:ext uri="{FF2B5EF4-FFF2-40B4-BE49-F238E27FC236}">
                <a16:creationId xmlns:a16="http://schemas.microsoft.com/office/drawing/2014/main" id="{2ABED6AD-0922-444B-845C-6DB20168C1B6}"/>
              </a:ext>
            </a:extLst>
          </p:cNvPr>
          <p:cNvSpPr>
            <a:spLocks noGrp="1"/>
          </p:cNvSpPr>
          <p:nvPr>
            <p:ph type="sldNum" sz="quarter" idx="12"/>
          </p:nvPr>
        </p:nvSpPr>
        <p:spPr/>
        <p:txBody>
          <a:bodyPr vert="horz" lIns="91440" tIns="45720" rIns="91440" bIns="45720" rtlCol="0" anchor="ctr">
            <a:normAutofit/>
          </a:bodyPr>
          <a:lstStyle/>
          <a:p>
            <a:pPr eaLnBrk="1" fontAlgn="auto" hangingPunct="1">
              <a:spcBef>
                <a:spcPts val="0"/>
              </a:spcBef>
              <a:spcAft>
                <a:spcPts val="600"/>
              </a:spcAft>
              <a:defRPr/>
            </a:pPr>
            <a:fld id="{025F9F99-9BD9-4422-B838-F0A597D458BC}" type="slidenum">
              <a:rPr lang="en-US" dirty="0" smtClean="0">
                <a:solidFill>
                  <a:prstClr val="black">
                    <a:tint val="75000"/>
                  </a:prstClr>
                </a:solidFill>
                <a:latin typeface="Roboto"/>
                <a:ea typeface="Roboto"/>
              </a:rPr>
              <a:pPr eaLnBrk="1" fontAlgn="auto" hangingPunct="1">
                <a:spcBef>
                  <a:spcPts val="0"/>
                </a:spcBef>
                <a:spcAft>
                  <a:spcPts val="600"/>
                </a:spcAft>
                <a:defRPr/>
              </a:pPr>
              <a:t>3</a:t>
            </a:fld>
            <a:endParaRPr lang="en-US">
              <a:solidFill>
                <a:prstClr val="black">
                  <a:tint val="75000"/>
                </a:prstClr>
              </a:solidFill>
              <a:latin typeface="Roboto"/>
              <a:ea typeface="Roboto"/>
            </a:endParaRPr>
          </a:p>
        </p:txBody>
      </p:sp>
    </p:spTree>
    <p:extLst>
      <p:ext uri="{BB962C8B-B14F-4D97-AF65-F5344CB8AC3E}">
        <p14:creationId xmlns:p14="http://schemas.microsoft.com/office/powerpoint/2010/main" val="22042465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0E21785-62D8-430F-9521-90166EF7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D7CF8A0-D3E4-4A16-87D3-1D973AC61B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13296" y="697832"/>
            <a:ext cx="8189484" cy="5541981"/>
          </a:xfrm>
          <a:custGeom>
            <a:avLst/>
            <a:gdLst>
              <a:gd name="connsiteX0" fmla="*/ 1164045 w 7323233"/>
              <a:gd name="connsiteY0" fmla="*/ 25 h 5835507"/>
              <a:gd name="connsiteX1" fmla="*/ 1213723 w 7323233"/>
              <a:gd name="connsiteY1" fmla="*/ 8385 h 5835507"/>
              <a:gd name="connsiteX2" fmla="*/ 2251656 w 7323233"/>
              <a:gd name="connsiteY2" fmla="*/ 138318 h 5835507"/>
              <a:gd name="connsiteX3" fmla="*/ 3226534 w 7323233"/>
              <a:gd name="connsiteY3" fmla="*/ 205194 h 5835507"/>
              <a:gd name="connsiteX4" fmla="*/ 4404335 w 7323233"/>
              <a:gd name="connsiteY4" fmla="*/ 316784 h 5835507"/>
              <a:gd name="connsiteX5" fmla="*/ 5225968 w 7323233"/>
              <a:gd name="connsiteY5" fmla="*/ 350415 h 5835507"/>
              <a:gd name="connsiteX6" fmla="*/ 5266859 w 7323233"/>
              <a:gd name="connsiteY6" fmla="*/ 348884 h 5835507"/>
              <a:gd name="connsiteX7" fmla="*/ 5685318 w 7323233"/>
              <a:gd name="connsiteY7" fmla="*/ 399712 h 5835507"/>
              <a:gd name="connsiteX8" fmla="*/ 5411315 w 7323233"/>
              <a:gd name="connsiteY8" fmla="*/ 618305 h 5835507"/>
              <a:gd name="connsiteX9" fmla="*/ 5805698 w 7323233"/>
              <a:gd name="connsiteY9" fmla="*/ 721868 h 5835507"/>
              <a:gd name="connsiteX10" fmla="*/ 6188997 w 7323233"/>
              <a:gd name="connsiteY10" fmla="*/ 868233 h 5835507"/>
              <a:gd name="connsiteX11" fmla="*/ 6261225 w 7323233"/>
              <a:gd name="connsiteY11" fmla="*/ 928614 h 5835507"/>
              <a:gd name="connsiteX12" fmla="*/ 6858533 w 7323233"/>
              <a:gd name="connsiteY12" fmla="*/ 1323379 h 5835507"/>
              <a:gd name="connsiteX13" fmla="*/ 6744269 w 7323233"/>
              <a:gd name="connsiteY13" fmla="*/ 1407072 h 5835507"/>
              <a:gd name="connsiteX14" fmla="*/ 6956365 w 7323233"/>
              <a:gd name="connsiteY14" fmla="*/ 1507197 h 5835507"/>
              <a:gd name="connsiteX15" fmla="*/ 7004134 w 7323233"/>
              <a:gd name="connsiteY15" fmla="*/ 1549234 h 5835507"/>
              <a:gd name="connsiteX16" fmla="*/ 6963627 w 7323233"/>
              <a:gd name="connsiteY16" fmla="*/ 1599678 h 5835507"/>
              <a:gd name="connsiteX17" fmla="*/ 6875731 w 7323233"/>
              <a:gd name="connsiteY17" fmla="*/ 1634837 h 5835507"/>
              <a:gd name="connsiteX18" fmla="*/ 6759175 w 7323233"/>
              <a:gd name="connsiteY18" fmla="*/ 1723878 h 5835507"/>
              <a:gd name="connsiteX19" fmla="*/ 6763759 w 7323233"/>
              <a:gd name="connsiteY19" fmla="*/ 1793431 h 5835507"/>
              <a:gd name="connsiteX20" fmla="*/ 6832931 w 7323233"/>
              <a:gd name="connsiteY20" fmla="*/ 1919543 h 5835507"/>
              <a:gd name="connsiteX21" fmla="*/ 6728984 w 7323233"/>
              <a:gd name="connsiteY21" fmla="*/ 2051386 h 5835507"/>
              <a:gd name="connsiteX22" fmla="*/ 6675481 w 7323233"/>
              <a:gd name="connsiteY22" fmla="*/ 2090365 h 5835507"/>
              <a:gd name="connsiteX23" fmla="*/ 6778665 w 7323233"/>
              <a:gd name="connsiteY23" fmla="*/ 2103740 h 5835507"/>
              <a:gd name="connsiteX24" fmla="*/ 6814587 w 7323233"/>
              <a:gd name="connsiteY24" fmla="*/ 2158771 h 5835507"/>
              <a:gd name="connsiteX25" fmla="*/ 6830637 w 7323233"/>
              <a:gd name="connsiteY25" fmla="*/ 2186286 h 5835507"/>
              <a:gd name="connsiteX26" fmla="*/ 6928087 w 7323233"/>
              <a:gd name="connsiteY26" fmla="*/ 2358639 h 5835507"/>
              <a:gd name="connsiteX27" fmla="*/ 6911653 w 7323233"/>
              <a:gd name="connsiteY27" fmla="*/ 2406789 h 5835507"/>
              <a:gd name="connsiteX28" fmla="*/ 6749237 w 7323233"/>
              <a:gd name="connsiteY28" fmla="*/ 2639522 h 5835507"/>
              <a:gd name="connsiteX29" fmla="*/ 6921971 w 7323233"/>
              <a:gd name="connsiteY29" fmla="*/ 2704488 h 5835507"/>
              <a:gd name="connsiteX30" fmla="*/ 6932290 w 7323233"/>
              <a:gd name="connsiteY30" fmla="*/ 2814548 h 5835507"/>
              <a:gd name="connsiteX31" fmla="*/ 7020186 w 7323233"/>
              <a:gd name="connsiteY31" fmla="*/ 2937603 h 5835507"/>
              <a:gd name="connsiteX32" fmla="*/ 7213555 w 7323233"/>
              <a:gd name="connsiteY32" fmla="*/ 3110719 h 5835507"/>
              <a:gd name="connsiteX33" fmla="*/ 7323233 w 7323233"/>
              <a:gd name="connsiteY33" fmla="*/ 3226893 h 5835507"/>
              <a:gd name="connsiteX34" fmla="*/ 7134067 w 7323233"/>
              <a:gd name="connsiteY34" fmla="*/ 3257847 h 5835507"/>
              <a:gd name="connsiteX35" fmla="*/ 7104643 w 7323233"/>
              <a:gd name="connsiteY35" fmla="*/ 3275809 h 5835507"/>
              <a:gd name="connsiteX36" fmla="*/ 7127189 w 7323233"/>
              <a:gd name="connsiteY36" fmla="*/ 3336953 h 5835507"/>
              <a:gd name="connsiteX37" fmla="*/ 7157379 w 7323233"/>
              <a:gd name="connsiteY37" fmla="*/ 3397718 h 5835507"/>
              <a:gd name="connsiteX38" fmla="*/ 7136361 w 7323233"/>
              <a:gd name="connsiteY38" fmla="*/ 3445487 h 5835507"/>
              <a:gd name="connsiteX39" fmla="*/ 6988849 w 7323233"/>
              <a:gd name="connsiteY39" fmla="*/ 3652233 h 5835507"/>
              <a:gd name="connsiteX40" fmla="*/ 6867705 w 7323233"/>
              <a:gd name="connsiteY40" fmla="*/ 3734395 h 5835507"/>
              <a:gd name="connsiteX41" fmla="*/ 6591791 w 7323233"/>
              <a:gd name="connsiteY41" fmla="*/ 4107760 h 5835507"/>
              <a:gd name="connsiteX42" fmla="*/ 6505041 w 7323233"/>
              <a:gd name="connsiteY42" fmla="*/ 4228904 h 5835507"/>
              <a:gd name="connsiteX43" fmla="*/ 6569243 w 7323233"/>
              <a:gd name="connsiteY43" fmla="*/ 4271704 h 5835507"/>
              <a:gd name="connsiteX44" fmla="*/ 6446188 w 7323233"/>
              <a:gd name="connsiteY44" fmla="*/ 4398582 h 5835507"/>
              <a:gd name="connsiteX45" fmla="*/ 6301351 w 7323233"/>
              <a:gd name="connsiteY45" fmla="*/ 4539595 h 5835507"/>
              <a:gd name="connsiteX46" fmla="*/ 6263519 w 7323233"/>
              <a:gd name="connsiteY46" fmla="*/ 4577047 h 5835507"/>
              <a:gd name="connsiteX47" fmla="*/ 3277744 w 7323233"/>
              <a:gd name="connsiteY47" fmla="*/ 5834336 h 5835507"/>
              <a:gd name="connsiteX48" fmla="*/ 2490505 w 7323233"/>
              <a:gd name="connsiteY48" fmla="*/ 5648992 h 5835507"/>
              <a:gd name="connsiteX49" fmla="*/ 2179046 w 7323233"/>
              <a:gd name="connsiteY49" fmla="*/ 5504920 h 5835507"/>
              <a:gd name="connsiteX50" fmla="*/ 1780078 w 7323233"/>
              <a:gd name="connsiteY50" fmla="*/ 5273715 h 5835507"/>
              <a:gd name="connsiteX51" fmla="*/ 1353592 w 7323233"/>
              <a:gd name="connsiteY51" fmla="*/ 5087606 h 5835507"/>
              <a:gd name="connsiteX52" fmla="*/ 1208373 w 7323233"/>
              <a:gd name="connsiteY52" fmla="*/ 4917165 h 5835507"/>
              <a:gd name="connsiteX53" fmla="*/ 1157548 w 7323233"/>
              <a:gd name="connsiteY53" fmla="*/ 4869396 h 5835507"/>
              <a:gd name="connsiteX54" fmla="*/ 1030289 w 7323233"/>
              <a:gd name="connsiteY54" fmla="*/ 4807103 h 5835507"/>
              <a:gd name="connsiteX55" fmla="*/ 808258 w 7323233"/>
              <a:gd name="connsiteY55" fmla="*/ 4672585 h 5835507"/>
              <a:gd name="connsiteX56" fmla="*/ 889658 w 7323233"/>
              <a:gd name="connsiteY56" fmla="*/ 4642013 h 5835507"/>
              <a:gd name="connsiteX57" fmla="*/ 1123917 w 7323233"/>
              <a:gd name="connsiteY57" fmla="*/ 4723412 h 5835507"/>
              <a:gd name="connsiteX58" fmla="*/ 1294360 w 7323233"/>
              <a:gd name="connsiteY58" fmla="*/ 4745194 h 5835507"/>
              <a:gd name="connsiteX59" fmla="*/ 1054367 w 7323233"/>
              <a:gd name="connsiteY59" fmla="*/ 4603034 h 5835507"/>
              <a:gd name="connsiteX60" fmla="*/ 822015 w 7323233"/>
              <a:gd name="connsiteY60" fmla="*/ 4418070 h 5835507"/>
              <a:gd name="connsiteX61" fmla="*/ 1001246 w 7323233"/>
              <a:gd name="connsiteY61" fmla="*/ 4453610 h 5835507"/>
              <a:gd name="connsiteX62" fmla="*/ 1008889 w 7323233"/>
              <a:gd name="connsiteY62" fmla="*/ 4428770 h 5835507"/>
              <a:gd name="connsiteX63" fmla="*/ 853733 w 7323233"/>
              <a:gd name="connsiteY63" fmla="*/ 4208648 h 5835507"/>
              <a:gd name="connsiteX64" fmla="*/ 776921 w 7323233"/>
              <a:gd name="connsiteY64" fmla="*/ 4119989 h 5835507"/>
              <a:gd name="connsiteX65" fmla="*/ 431453 w 7323233"/>
              <a:gd name="connsiteY65" fmla="*/ 3852864 h 5835507"/>
              <a:gd name="connsiteX66" fmla="*/ 759342 w 7323233"/>
              <a:gd name="connsiteY66" fmla="*/ 3972095 h 5835507"/>
              <a:gd name="connsiteX67" fmla="*/ 420753 w 7323233"/>
              <a:gd name="connsiteY67" fmla="*/ 3712230 h 5835507"/>
              <a:gd name="connsiteX68" fmla="*/ 256425 w 7323233"/>
              <a:gd name="connsiteY68" fmla="*/ 3616309 h 5835507"/>
              <a:gd name="connsiteX69" fmla="*/ 214772 w 7323233"/>
              <a:gd name="connsiteY69" fmla="*/ 3559749 h 5835507"/>
              <a:gd name="connsiteX70" fmla="*/ 287762 w 7323233"/>
              <a:gd name="connsiteY70" fmla="*/ 3547521 h 5835507"/>
              <a:gd name="connsiteX71" fmla="*/ 511706 w 7323233"/>
              <a:gd name="connsiteY71" fmla="*/ 3569305 h 5835507"/>
              <a:gd name="connsiteX72" fmla="*/ 235409 w 7323233"/>
              <a:gd name="connsiteY72" fmla="*/ 3394659 h 5835507"/>
              <a:gd name="connsiteX73" fmla="*/ 442537 w 7323233"/>
              <a:gd name="connsiteY73" fmla="*/ 3421409 h 5835507"/>
              <a:gd name="connsiteX74" fmla="*/ 502152 w 7323233"/>
              <a:gd name="connsiteY74" fmla="*/ 3352622 h 5835507"/>
              <a:gd name="connsiteX75" fmla="*/ 598455 w 7323233"/>
              <a:gd name="connsiteY75" fmla="*/ 3241415 h 5835507"/>
              <a:gd name="connsiteX76" fmla="*/ 664949 w 7323233"/>
              <a:gd name="connsiteY76" fmla="*/ 3179506 h 5835507"/>
              <a:gd name="connsiteX77" fmla="*/ 692846 w 7323233"/>
              <a:gd name="connsiteY77" fmla="*/ 2984607 h 5835507"/>
              <a:gd name="connsiteX78" fmla="*/ 635524 w 7323233"/>
              <a:gd name="connsiteY78" fmla="*/ 2771366 h 5835507"/>
              <a:gd name="connsiteX79" fmla="*/ 480368 w 7323233"/>
              <a:gd name="connsiteY79" fmla="*/ 2663598 h 5835507"/>
              <a:gd name="connsiteX80" fmla="*/ 525081 w 7323233"/>
              <a:gd name="connsiteY80" fmla="*/ 2542454 h 5835507"/>
              <a:gd name="connsiteX81" fmla="*/ 855264 w 7323233"/>
              <a:gd name="connsiteY81" fmla="*/ 2615829 h 5835507"/>
              <a:gd name="connsiteX82" fmla="*/ 361137 w 7323233"/>
              <a:gd name="connsiteY82" fmla="*/ 2327301 h 5835507"/>
              <a:gd name="connsiteX83" fmla="*/ 444065 w 7323233"/>
              <a:gd name="connsiteY83" fmla="*/ 2312780 h 5835507"/>
              <a:gd name="connsiteX84" fmla="*/ 440625 w 7323233"/>
              <a:gd name="connsiteY84" fmla="*/ 2290233 h 5835507"/>
              <a:gd name="connsiteX85" fmla="*/ 445975 w 7323233"/>
              <a:gd name="connsiteY85" fmla="*/ 2151509 h 5835507"/>
              <a:gd name="connsiteX86" fmla="*/ 459734 w 7323233"/>
              <a:gd name="connsiteY86" fmla="*/ 2087690 h 5835507"/>
              <a:gd name="connsiteX87" fmla="*/ 437950 w 7323233"/>
              <a:gd name="connsiteY87" fmla="*/ 2014315 h 5835507"/>
              <a:gd name="connsiteX88" fmla="*/ 808640 w 7323233"/>
              <a:gd name="connsiteY88" fmla="*/ 2042977 h 5835507"/>
              <a:gd name="connsiteX89" fmla="*/ 969908 w 7323233"/>
              <a:gd name="connsiteY89" fmla="*/ 2026162 h 5835507"/>
              <a:gd name="connsiteX90" fmla="*/ 1251176 w 7323233"/>
              <a:gd name="connsiteY90" fmla="*/ 2021577 h 5835507"/>
              <a:gd name="connsiteX91" fmla="*/ 1381491 w 7323233"/>
              <a:gd name="connsiteY91" fmla="*/ 2035718 h 5835507"/>
              <a:gd name="connsiteX92" fmla="*/ 1492697 w 7323233"/>
              <a:gd name="connsiteY92" fmla="*/ 2017374 h 5835507"/>
              <a:gd name="connsiteX93" fmla="*/ 1386076 w 7323233"/>
              <a:gd name="connsiteY93" fmla="*/ 1931006 h 5835507"/>
              <a:gd name="connsiteX94" fmla="*/ 1235889 w 7323233"/>
              <a:gd name="connsiteY94" fmla="*/ 1932153 h 5835507"/>
              <a:gd name="connsiteX95" fmla="*/ 1128886 w 7323233"/>
              <a:gd name="connsiteY95" fmla="*/ 1875977 h 5835507"/>
              <a:gd name="connsiteX96" fmla="*/ 1026851 w 7323233"/>
              <a:gd name="connsiteY96" fmla="*/ 1774322 h 5835507"/>
              <a:gd name="connsiteX97" fmla="*/ 666861 w 7323233"/>
              <a:gd name="connsiteY97" fmla="*/ 1612290 h 5835507"/>
              <a:gd name="connsiteX98" fmla="*/ 601130 w 7323233"/>
              <a:gd name="connsiteY98" fmla="*/ 1550762 h 5835507"/>
              <a:gd name="connsiteX99" fmla="*/ 1630272 w 7323233"/>
              <a:gd name="connsiteY99" fmla="*/ 1785787 h 5835507"/>
              <a:gd name="connsiteX100" fmla="*/ 1312320 w 7323233"/>
              <a:gd name="connsiteY100" fmla="*/ 1687191 h 5835507"/>
              <a:gd name="connsiteX101" fmla="*/ 1527473 w 7323233"/>
              <a:gd name="connsiteY101" fmla="*/ 1705153 h 5835507"/>
              <a:gd name="connsiteX102" fmla="*/ 1646706 w 7323233"/>
              <a:gd name="connsiteY102" fmla="*/ 1639040 h 5835507"/>
              <a:gd name="connsiteX103" fmla="*/ 1645178 w 7323233"/>
              <a:gd name="connsiteY103" fmla="*/ 1620315 h 5835507"/>
              <a:gd name="connsiteX104" fmla="*/ 1557663 w 7323233"/>
              <a:gd name="connsiteY104" fmla="*/ 1558787 h 5835507"/>
              <a:gd name="connsiteX105" fmla="*/ 1506454 w 7323233"/>
              <a:gd name="connsiteY105" fmla="*/ 1519044 h 5835507"/>
              <a:gd name="connsiteX106" fmla="*/ 1366204 w 7323233"/>
              <a:gd name="connsiteY106" fmla="*/ 1375735 h 5835507"/>
              <a:gd name="connsiteX107" fmla="*/ 1466329 w 7323233"/>
              <a:gd name="connsiteY107" fmla="*/ 1360450 h 5835507"/>
              <a:gd name="connsiteX108" fmla="*/ 1503397 w 7323233"/>
              <a:gd name="connsiteY108" fmla="*/ 1330641 h 5835507"/>
              <a:gd name="connsiteX109" fmla="*/ 1475501 w 7323233"/>
              <a:gd name="connsiteY109" fmla="*/ 1288604 h 5835507"/>
              <a:gd name="connsiteX110" fmla="*/ 1165573 w 7323233"/>
              <a:gd name="connsiteY110" fmla="*/ 1159435 h 5835507"/>
              <a:gd name="connsiteX111" fmla="*/ 1141498 w 7323233"/>
              <a:gd name="connsiteY111" fmla="*/ 1059311 h 5835507"/>
              <a:gd name="connsiteX112" fmla="*/ 1199585 w 7323233"/>
              <a:gd name="connsiteY112" fmla="*/ 1044407 h 5835507"/>
              <a:gd name="connsiteX113" fmla="*/ 1267226 w 7323233"/>
              <a:gd name="connsiteY113" fmla="*/ 1051286 h 5835507"/>
              <a:gd name="connsiteX114" fmla="*/ 1213342 w 7323233"/>
              <a:gd name="connsiteY114" fmla="*/ 972561 h 5835507"/>
              <a:gd name="connsiteX115" fmla="*/ 993986 w 7323233"/>
              <a:gd name="connsiteY115" fmla="*/ 893073 h 5835507"/>
              <a:gd name="connsiteX116" fmla="*/ 1047486 w 7323233"/>
              <a:gd name="connsiteY116" fmla="*/ 820083 h 5835507"/>
              <a:gd name="connsiteX117" fmla="*/ 0 w 7323233"/>
              <a:gd name="connsiteY117" fmla="*/ 488371 h 5835507"/>
              <a:gd name="connsiteX118" fmla="*/ 188403 w 7323233"/>
              <a:gd name="connsiteY118" fmla="*/ 484933 h 5835507"/>
              <a:gd name="connsiteX119" fmla="*/ 584315 w 7323233"/>
              <a:gd name="connsiteY119" fmla="*/ 534230 h 5835507"/>
              <a:gd name="connsiteX120" fmla="*/ 782271 w 7323233"/>
              <a:gd name="connsiteY120" fmla="*/ 525824 h 5835507"/>
              <a:gd name="connsiteX121" fmla="*/ 967998 w 7323233"/>
              <a:gd name="connsiteY121" fmla="*/ 552574 h 5835507"/>
              <a:gd name="connsiteX122" fmla="*/ 1129651 w 7323233"/>
              <a:gd name="connsiteY122" fmla="*/ 552574 h 5835507"/>
              <a:gd name="connsiteX123" fmla="*/ 978317 w 7323233"/>
              <a:gd name="connsiteY123" fmla="*/ 513593 h 5835507"/>
              <a:gd name="connsiteX124" fmla="*/ 1074620 w 7323233"/>
              <a:gd name="connsiteY124" fmla="*/ 478818 h 5835507"/>
              <a:gd name="connsiteX125" fmla="*/ 1091435 w 7323233"/>
              <a:gd name="connsiteY125" fmla="*/ 436781 h 5835507"/>
              <a:gd name="connsiteX126" fmla="*/ 1135383 w 7323233"/>
              <a:gd name="connsiteY126" fmla="*/ 404296 h 5835507"/>
              <a:gd name="connsiteX127" fmla="*/ 1384166 w 7323233"/>
              <a:gd name="connsiteY127" fmla="*/ 420349 h 5835507"/>
              <a:gd name="connsiteX128" fmla="*/ 1219839 w 7323233"/>
              <a:gd name="connsiteY128" fmla="*/ 286593 h 5835507"/>
              <a:gd name="connsiteX129" fmla="*/ 1114364 w 7323233"/>
              <a:gd name="connsiteY129" fmla="*/ 264428 h 5835507"/>
              <a:gd name="connsiteX130" fmla="*/ 1090289 w 7323233"/>
              <a:gd name="connsiteY130" fmla="*/ 207487 h 5835507"/>
              <a:gd name="connsiteX131" fmla="*/ 1139204 w 7323233"/>
              <a:gd name="connsiteY131" fmla="*/ 195259 h 5835507"/>
              <a:gd name="connsiteX132" fmla="*/ 1382254 w 7323233"/>
              <a:gd name="connsiteY132" fmla="*/ 242265 h 5835507"/>
              <a:gd name="connsiteX133" fmla="*/ 1423145 w 7323233"/>
              <a:gd name="connsiteY133" fmla="*/ 223537 h 5835507"/>
              <a:gd name="connsiteX134" fmla="*/ 965705 w 7323233"/>
              <a:gd name="connsiteY134" fmla="*/ 102013 h 5835507"/>
              <a:gd name="connsiteX135" fmla="*/ 972586 w 7323233"/>
              <a:gd name="connsiteY135" fmla="*/ 69912 h 5835507"/>
              <a:gd name="connsiteX136" fmla="*/ 1375376 w 7323233"/>
              <a:gd name="connsiteY136" fmla="*/ 119593 h 5835507"/>
              <a:gd name="connsiteX137" fmla="*/ 1117804 w 7323233"/>
              <a:gd name="connsiteY137" fmla="*/ 25200 h 5835507"/>
              <a:gd name="connsiteX138" fmla="*/ 1164045 w 7323233"/>
              <a:gd name="connsiteY138" fmla="*/ 25 h 5835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7323233" h="5835507">
                <a:moveTo>
                  <a:pt x="1164045" y="25"/>
                </a:moveTo>
                <a:cubicBezTo>
                  <a:pt x="1180764" y="455"/>
                  <a:pt x="1198056" y="6474"/>
                  <a:pt x="1213723" y="8385"/>
                </a:cubicBezTo>
                <a:cubicBezTo>
                  <a:pt x="1559575" y="51187"/>
                  <a:pt x="1905425" y="97428"/>
                  <a:pt x="2251656" y="138318"/>
                </a:cubicBezTo>
                <a:cubicBezTo>
                  <a:pt x="2575343" y="176534"/>
                  <a:pt x="2901320" y="185322"/>
                  <a:pt x="3226534" y="205194"/>
                </a:cubicBezTo>
                <a:cubicBezTo>
                  <a:pt x="3620153" y="229271"/>
                  <a:pt x="4013008" y="263284"/>
                  <a:pt x="4404335" y="316784"/>
                </a:cubicBezTo>
                <a:cubicBezTo>
                  <a:pt x="4676048" y="354236"/>
                  <a:pt x="4950435" y="380221"/>
                  <a:pt x="5225968" y="350415"/>
                </a:cubicBezTo>
                <a:cubicBezTo>
                  <a:pt x="5239725" y="348884"/>
                  <a:pt x="5255394" y="343918"/>
                  <a:pt x="5266859" y="348884"/>
                </a:cubicBezTo>
                <a:cubicBezTo>
                  <a:pt x="5400614" y="404680"/>
                  <a:pt x="5546596" y="364553"/>
                  <a:pt x="5685318" y="399712"/>
                </a:cubicBezTo>
                <a:cubicBezTo>
                  <a:pt x="5649777" y="535377"/>
                  <a:pt x="5497299" y="524293"/>
                  <a:pt x="5411315" y="618305"/>
                </a:cubicBezTo>
                <a:cubicBezTo>
                  <a:pt x="5551565" y="655755"/>
                  <a:pt x="5677676" y="693589"/>
                  <a:pt x="5805698" y="721868"/>
                </a:cubicBezTo>
                <a:cubicBezTo>
                  <a:pt x="5941363" y="751677"/>
                  <a:pt x="6056391" y="832311"/>
                  <a:pt x="6188997" y="868233"/>
                </a:cubicBezTo>
                <a:cubicBezTo>
                  <a:pt x="6217279" y="875876"/>
                  <a:pt x="6251291" y="902627"/>
                  <a:pt x="6261225" y="928614"/>
                </a:cubicBezTo>
                <a:cubicBezTo>
                  <a:pt x="6293326" y="1012688"/>
                  <a:pt x="6934199" y="1248479"/>
                  <a:pt x="6858533" y="1323379"/>
                </a:cubicBezTo>
                <a:cubicBezTo>
                  <a:pt x="6827197" y="1354335"/>
                  <a:pt x="6786687" y="1376500"/>
                  <a:pt x="6744269" y="1407072"/>
                </a:cubicBezTo>
                <a:cubicBezTo>
                  <a:pt x="6808090" y="1464778"/>
                  <a:pt x="6879934" y="1490000"/>
                  <a:pt x="6956365" y="1507197"/>
                </a:cubicBezTo>
                <a:cubicBezTo>
                  <a:pt x="6979295" y="1512547"/>
                  <a:pt x="7001843" y="1523247"/>
                  <a:pt x="7004134" y="1549234"/>
                </a:cubicBezTo>
                <a:cubicBezTo>
                  <a:pt x="7006427" y="1576366"/>
                  <a:pt x="6983115" y="1587066"/>
                  <a:pt x="6963627" y="1599678"/>
                </a:cubicBezTo>
                <a:cubicBezTo>
                  <a:pt x="6936493" y="1617256"/>
                  <a:pt x="6910125" y="1632543"/>
                  <a:pt x="6875731" y="1634837"/>
                </a:cubicBezTo>
                <a:cubicBezTo>
                  <a:pt x="6819171" y="1638275"/>
                  <a:pt x="6792040" y="1687191"/>
                  <a:pt x="6759175" y="1723878"/>
                </a:cubicBezTo>
                <a:cubicBezTo>
                  <a:pt x="6740831" y="1744515"/>
                  <a:pt x="6731659" y="1786169"/>
                  <a:pt x="6763759" y="1793431"/>
                </a:cubicBezTo>
                <a:cubicBezTo>
                  <a:pt x="6840955" y="1811009"/>
                  <a:pt x="6834840" y="1861837"/>
                  <a:pt x="6832931" y="1919543"/>
                </a:cubicBezTo>
                <a:cubicBezTo>
                  <a:pt x="6830255" y="1991005"/>
                  <a:pt x="6784777" y="2023871"/>
                  <a:pt x="6728984" y="2051386"/>
                </a:cubicBezTo>
                <a:cubicBezTo>
                  <a:pt x="6709875" y="2060939"/>
                  <a:pt x="6682743" y="2060556"/>
                  <a:pt x="6675481" y="2090365"/>
                </a:cubicBezTo>
                <a:cubicBezTo>
                  <a:pt x="6706819" y="2118645"/>
                  <a:pt x="6745034" y="2095715"/>
                  <a:pt x="6778665" y="2103740"/>
                </a:cubicBezTo>
                <a:cubicBezTo>
                  <a:pt x="6806561" y="2110237"/>
                  <a:pt x="6852802" y="2106799"/>
                  <a:pt x="6814587" y="2158771"/>
                </a:cubicBezTo>
                <a:cubicBezTo>
                  <a:pt x="6803503" y="2173674"/>
                  <a:pt x="6816497" y="2185139"/>
                  <a:pt x="6830637" y="2186286"/>
                </a:cubicBezTo>
                <a:cubicBezTo>
                  <a:pt x="6943755" y="2198133"/>
                  <a:pt x="6891781" y="2303226"/>
                  <a:pt x="6928087" y="2358639"/>
                </a:cubicBezTo>
                <a:cubicBezTo>
                  <a:pt x="6938021" y="2373923"/>
                  <a:pt x="6927321" y="2400292"/>
                  <a:pt x="6911653" y="2406789"/>
                </a:cubicBezTo>
                <a:cubicBezTo>
                  <a:pt x="6811528" y="2449592"/>
                  <a:pt x="6797771" y="2551626"/>
                  <a:pt x="6749237" y="2639522"/>
                </a:cubicBezTo>
                <a:cubicBezTo>
                  <a:pt x="6801975" y="2674298"/>
                  <a:pt x="6865031" y="2681941"/>
                  <a:pt x="6921971" y="2704488"/>
                </a:cubicBezTo>
                <a:cubicBezTo>
                  <a:pt x="6981205" y="2728182"/>
                  <a:pt x="6981205" y="2745760"/>
                  <a:pt x="6932290" y="2814548"/>
                </a:cubicBezTo>
                <a:cubicBezTo>
                  <a:pt x="7059546" y="2829453"/>
                  <a:pt x="7059546" y="2829453"/>
                  <a:pt x="7020186" y="2937603"/>
                </a:cubicBezTo>
                <a:cubicBezTo>
                  <a:pt x="7126808" y="2947538"/>
                  <a:pt x="7197123" y="2998747"/>
                  <a:pt x="7213555" y="3110719"/>
                </a:cubicBezTo>
                <a:cubicBezTo>
                  <a:pt x="7221580" y="3164984"/>
                  <a:pt x="7269733" y="3190588"/>
                  <a:pt x="7323233" y="3226893"/>
                </a:cubicBezTo>
                <a:cubicBezTo>
                  <a:pt x="7256739" y="3262053"/>
                  <a:pt x="7211645" y="3335425"/>
                  <a:pt x="7134067" y="3257847"/>
                </a:cubicBezTo>
                <a:cubicBezTo>
                  <a:pt x="7105789" y="3229569"/>
                  <a:pt x="7108462" y="3265491"/>
                  <a:pt x="7104643" y="3275809"/>
                </a:cubicBezTo>
                <a:cubicBezTo>
                  <a:pt x="7095471" y="3301031"/>
                  <a:pt x="7114577" y="3317846"/>
                  <a:pt x="7127189" y="3336953"/>
                </a:cubicBezTo>
                <a:cubicBezTo>
                  <a:pt x="7139417" y="3356062"/>
                  <a:pt x="7153939" y="3376315"/>
                  <a:pt x="7157379" y="3397718"/>
                </a:cubicBezTo>
                <a:cubicBezTo>
                  <a:pt x="7159671" y="3412621"/>
                  <a:pt x="7148589" y="3434403"/>
                  <a:pt x="7136361" y="3445487"/>
                </a:cubicBezTo>
                <a:cubicBezTo>
                  <a:pt x="7072159" y="3503956"/>
                  <a:pt x="7110374" y="3635418"/>
                  <a:pt x="6988849" y="3652233"/>
                </a:cubicBezTo>
                <a:cubicBezTo>
                  <a:pt x="6934199" y="3659874"/>
                  <a:pt x="6907831" y="3708027"/>
                  <a:pt x="6867705" y="3734395"/>
                </a:cubicBezTo>
                <a:cubicBezTo>
                  <a:pt x="6728219" y="3826495"/>
                  <a:pt x="6634972" y="3944964"/>
                  <a:pt x="6591791" y="4107760"/>
                </a:cubicBezTo>
                <a:cubicBezTo>
                  <a:pt x="6579943" y="4152854"/>
                  <a:pt x="6534466" y="4189160"/>
                  <a:pt x="6505041" y="4228904"/>
                </a:cubicBezTo>
                <a:cubicBezTo>
                  <a:pt x="6519181" y="4257948"/>
                  <a:pt x="6596375" y="4195273"/>
                  <a:pt x="6569243" y="4271704"/>
                </a:cubicBezTo>
                <a:cubicBezTo>
                  <a:pt x="6548606" y="4329029"/>
                  <a:pt x="6495869" y="4364569"/>
                  <a:pt x="6446188" y="4398582"/>
                </a:cubicBezTo>
                <a:cubicBezTo>
                  <a:pt x="6389629" y="4437179"/>
                  <a:pt x="6326957" y="4468132"/>
                  <a:pt x="6301351" y="4539595"/>
                </a:cubicBezTo>
                <a:cubicBezTo>
                  <a:pt x="6296001" y="4554882"/>
                  <a:pt x="6278804" y="4570932"/>
                  <a:pt x="6263519" y="4577047"/>
                </a:cubicBezTo>
                <a:cubicBezTo>
                  <a:pt x="5466343" y="5834719"/>
                  <a:pt x="3503978" y="5843126"/>
                  <a:pt x="3277744" y="5834336"/>
                </a:cubicBezTo>
                <a:cubicBezTo>
                  <a:pt x="3003739" y="5823254"/>
                  <a:pt x="2744636" y="5745676"/>
                  <a:pt x="2490505" y="5648992"/>
                </a:cubicBezTo>
                <a:cubicBezTo>
                  <a:pt x="2383118" y="5608101"/>
                  <a:pt x="2283377" y="5550014"/>
                  <a:pt x="2179046" y="5504920"/>
                </a:cubicBezTo>
                <a:cubicBezTo>
                  <a:pt x="2034975" y="5442627"/>
                  <a:pt x="1923768" y="5323777"/>
                  <a:pt x="1780078" y="5273715"/>
                </a:cubicBezTo>
                <a:cubicBezTo>
                  <a:pt x="1632184" y="5222124"/>
                  <a:pt x="1505691" y="5127731"/>
                  <a:pt x="1353592" y="5087606"/>
                </a:cubicBezTo>
                <a:cubicBezTo>
                  <a:pt x="1273341" y="5066205"/>
                  <a:pt x="1195763" y="5027608"/>
                  <a:pt x="1208373" y="4917165"/>
                </a:cubicBezTo>
                <a:cubicBezTo>
                  <a:pt x="1211813" y="4885828"/>
                  <a:pt x="1190795" y="4860224"/>
                  <a:pt x="1157548" y="4869396"/>
                </a:cubicBezTo>
                <a:cubicBezTo>
                  <a:pt x="1094110" y="4886593"/>
                  <a:pt x="1065448" y="4841115"/>
                  <a:pt x="1030289" y="4807103"/>
                </a:cubicBezTo>
                <a:cubicBezTo>
                  <a:pt x="967617" y="4746725"/>
                  <a:pt x="908001" y="4682522"/>
                  <a:pt x="808258" y="4672585"/>
                </a:cubicBezTo>
                <a:cubicBezTo>
                  <a:pt x="827365" y="4625197"/>
                  <a:pt x="859849" y="4632078"/>
                  <a:pt x="889658" y="4642013"/>
                </a:cubicBezTo>
                <a:cubicBezTo>
                  <a:pt x="967998" y="4668000"/>
                  <a:pt x="1045576" y="4697425"/>
                  <a:pt x="1123917" y="4723412"/>
                </a:cubicBezTo>
                <a:cubicBezTo>
                  <a:pt x="1175126" y="4740228"/>
                  <a:pt x="1225954" y="4763921"/>
                  <a:pt x="1294360" y="4745194"/>
                </a:cubicBezTo>
                <a:cubicBezTo>
                  <a:pt x="1235507" y="4649656"/>
                  <a:pt x="1135383" y="4632459"/>
                  <a:pt x="1054367" y="4603034"/>
                </a:cubicBezTo>
                <a:cubicBezTo>
                  <a:pt x="953095" y="4565966"/>
                  <a:pt x="893480" y="4496029"/>
                  <a:pt x="822015" y="4418070"/>
                </a:cubicBezTo>
                <a:cubicBezTo>
                  <a:pt x="896536" y="4399344"/>
                  <a:pt x="942777" y="4456669"/>
                  <a:pt x="1001246" y="4453610"/>
                </a:cubicBezTo>
                <a:cubicBezTo>
                  <a:pt x="1004304" y="4443675"/>
                  <a:pt x="1009654" y="4429153"/>
                  <a:pt x="1008889" y="4428770"/>
                </a:cubicBezTo>
                <a:cubicBezTo>
                  <a:pt x="913351" y="4385969"/>
                  <a:pt x="868639" y="4305717"/>
                  <a:pt x="853733" y="4208648"/>
                </a:cubicBezTo>
                <a:cubicBezTo>
                  <a:pt x="846092" y="4158588"/>
                  <a:pt x="811315" y="4142920"/>
                  <a:pt x="776921" y="4119989"/>
                </a:cubicBezTo>
                <a:cubicBezTo>
                  <a:pt x="656924" y="4038591"/>
                  <a:pt x="530049" y="3964835"/>
                  <a:pt x="431453" y="3852864"/>
                </a:cubicBezTo>
                <a:cubicBezTo>
                  <a:pt x="545336" y="3867767"/>
                  <a:pt x="636671" y="3940758"/>
                  <a:pt x="759342" y="3972095"/>
                </a:cubicBezTo>
                <a:cubicBezTo>
                  <a:pt x="661893" y="3849042"/>
                  <a:pt x="535781" y="3786751"/>
                  <a:pt x="420753" y="3712230"/>
                </a:cubicBezTo>
                <a:cubicBezTo>
                  <a:pt x="368397" y="3678218"/>
                  <a:pt x="319865" y="3634652"/>
                  <a:pt x="256425" y="3616309"/>
                </a:cubicBezTo>
                <a:cubicBezTo>
                  <a:pt x="233878" y="3609812"/>
                  <a:pt x="196810" y="3596055"/>
                  <a:pt x="214772" y="3559749"/>
                </a:cubicBezTo>
                <a:cubicBezTo>
                  <a:pt x="230057" y="3529561"/>
                  <a:pt x="260247" y="3538731"/>
                  <a:pt x="287762" y="3547521"/>
                </a:cubicBezTo>
                <a:cubicBezTo>
                  <a:pt x="353875" y="3569305"/>
                  <a:pt x="422281" y="3569687"/>
                  <a:pt x="511706" y="3569305"/>
                </a:cubicBezTo>
                <a:cubicBezTo>
                  <a:pt x="436803" y="3469562"/>
                  <a:pt x="299609" y="3499371"/>
                  <a:pt x="235409" y="3394659"/>
                </a:cubicBezTo>
                <a:cubicBezTo>
                  <a:pt x="315659" y="3376315"/>
                  <a:pt x="377569" y="3414149"/>
                  <a:pt x="442537" y="3421409"/>
                </a:cubicBezTo>
                <a:cubicBezTo>
                  <a:pt x="501387" y="3427906"/>
                  <a:pt x="515909" y="3410328"/>
                  <a:pt x="502152" y="3352622"/>
                </a:cubicBezTo>
                <a:cubicBezTo>
                  <a:pt x="480752" y="3262815"/>
                  <a:pt x="512852" y="3216956"/>
                  <a:pt x="598455" y="3241415"/>
                </a:cubicBezTo>
                <a:cubicBezTo>
                  <a:pt x="677943" y="3264344"/>
                  <a:pt x="686349" y="3230715"/>
                  <a:pt x="664949" y="3179506"/>
                </a:cubicBezTo>
                <a:cubicBezTo>
                  <a:pt x="634377" y="3104987"/>
                  <a:pt x="669153" y="3047281"/>
                  <a:pt x="692846" y="2984607"/>
                </a:cubicBezTo>
                <a:cubicBezTo>
                  <a:pt x="729152" y="2889069"/>
                  <a:pt x="713865" y="2842445"/>
                  <a:pt x="635524" y="2771366"/>
                </a:cubicBezTo>
                <a:cubicBezTo>
                  <a:pt x="591577" y="2731620"/>
                  <a:pt x="544190" y="2697991"/>
                  <a:pt x="480368" y="2663598"/>
                </a:cubicBezTo>
                <a:cubicBezTo>
                  <a:pt x="627499" y="2644872"/>
                  <a:pt x="473109" y="2581817"/>
                  <a:pt x="525081" y="2542454"/>
                </a:cubicBezTo>
                <a:cubicBezTo>
                  <a:pt x="629027" y="2526404"/>
                  <a:pt x="713865" y="2651751"/>
                  <a:pt x="855264" y="2615829"/>
                </a:cubicBezTo>
                <a:cubicBezTo>
                  <a:pt x="680618" y="2507295"/>
                  <a:pt x="487630" y="2471755"/>
                  <a:pt x="361137" y="2327301"/>
                </a:cubicBezTo>
                <a:cubicBezTo>
                  <a:pt x="390181" y="2294436"/>
                  <a:pt x="419224" y="2325008"/>
                  <a:pt x="444065" y="2312780"/>
                </a:cubicBezTo>
                <a:cubicBezTo>
                  <a:pt x="443300" y="2305136"/>
                  <a:pt x="445212" y="2293671"/>
                  <a:pt x="440625" y="2290233"/>
                </a:cubicBezTo>
                <a:cubicBezTo>
                  <a:pt x="346234" y="2211508"/>
                  <a:pt x="344703" y="2209598"/>
                  <a:pt x="445975" y="2151509"/>
                </a:cubicBezTo>
                <a:cubicBezTo>
                  <a:pt x="481515" y="2131255"/>
                  <a:pt x="478459" y="2113293"/>
                  <a:pt x="459734" y="2087690"/>
                </a:cubicBezTo>
                <a:cubicBezTo>
                  <a:pt x="446356" y="2069728"/>
                  <a:pt x="430306" y="2053677"/>
                  <a:pt x="437950" y="2014315"/>
                </a:cubicBezTo>
                <a:cubicBezTo>
                  <a:pt x="493362" y="2064761"/>
                  <a:pt x="761252" y="2048327"/>
                  <a:pt x="808640" y="2042977"/>
                </a:cubicBezTo>
                <a:cubicBezTo>
                  <a:pt x="861758" y="2037246"/>
                  <a:pt x="914114" y="2012787"/>
                  <a:pt x="969908" y="2026162"/>
                </a:cubicBezTo>
                <a:cubicBezTo>
                  <a:pt x="1014621" y="2036864"/>
                  <a:pt x="1221748" y="2140427"/>
                  <a:pt x="1251176" y="2021577"/>
                </a:cubicBezTo>
                <a:cubicBezTo>
                  <a:pt x="1252704" y="2015846"/>
                  <a:pt x="1336395" y="2029221"/>
                  <a:pt x="1381491" y="2035718"/>
                </a:cubicBezTo>
                <a:cubicBezTo>
                  <a:pt x="1421235" y="2041068"/>
                  <a:pt x="1465947" y="2064761"/>
                  <a:pt x="1492697" y="2017374"/>
                </a:cubicBezTo>
                <a:cubicBezTo>
                  <a:pt x="1508366" y="1989477"/>
                  <a:pt x="1443782" y="1935593"/>
                  <a:pt x="1386076" y="1931006"/>
                </a:cubicBezTo>
                <a:cubicBezTo>
                  <a:pt x="1336013" y="1926802"/>
                  <a:pt x="1283658" y="1920687"/>
                  <a:pt x="1235889" y="1932153"/>
                </a:cubicBezTo>
                <a:cubicBezTo>
                  <a:pt x="1177038" y="1945911"/>
                  <a:pt x="1145320" y="1923746"/>
                  <a:pt x="1128886" y="1875977"/>
                </a:cubicBezTo>
                <a:cubicBezTo>
                  <a:pt x="1110542" y="1823240"/>
                  <a:pt x="1075383" y="1798781"/>
                  <a:pt x="1026851" y="1774322"/>
                </a:cubicBezTo>
                <a:cubicBezTo>
                  <a:pt x="909146" y="1715090"/>
                  <a:pt x="796030" y="1646684"/>
                  <a:pt x="666861" y="1612290"/>
                </a:cubicBezTo>
                <a:cubicBezTo>
                  <a:pt x="641255" y="1605409"/>
                  <a:pt x="612977" y="1596238"/>
                  <a:pt x="601130" y="1550762"/>
                </a:cubicBezTo>
                <a:cubicBezTo>
                  <a:pt x="950802" y="1618785"/>
                  <a:pt x="1269520" y="1796106"/>
                  <a:pt x="1630272" y="1785787"/>
                </a:cubicBezTo>
                <a:cubicBezTo>
                  <a:pt x="1531678" y="1729610"/>
                  <a:pt x="1417413" y="1726553"/>
                  <a:pt x="1312320" y="1687191"/>
                </a:cubicBezTo>
                <a:cubicBezTo>
                  <a:pt x="1386841" y="1657765"/>
                  <a:pt x="1456775" y="1688337"/>
                  <a:pt x="1527473" y="1705153"/>
                </a:cubicBezTo>
                <a:cubicBezTo>
                  <a:pt x="1586707" y="1718909"/>
                  <a:pt x="1640210" y="1721203"/>
                  <a:pt x="1646706" y="1639040"/>
                </a:cubicBezTo>
                <a:cubicBezTo>
                  <a:pt x="1644413" y="1633690"/>
                  <a:pt x="1644794" y="1626812"/>
                  <a:pt x="1645178" y="1620315"/>
                </a:cubicBezTo>
                <a:cubicBezTo>
                  <a:pt x="1625304" y="1586303"/>
                  <a:pt x="1594350" y="1568725"/>
                  <a:pt x="1557663" y="1558787"/>
                </a:cubicBezTo>
                <a:cubicBezTo>
                  <a:pt x="1535498" y="1552672"/>
                  <a:pt x="1506073" y="1543500"/>
                  <a:pt x="1506454" y="1519044"/>
                </a:cubicBezTo>
                <a:cubicBezTo>
                  <a:pt x="1507601" y="1428472"/>
                  <a:pt x="1436904" y="1402104"/>
                  <a:pt x="1366204" y="1375735"/>
                </a:cubicBezTo>
                <a:cubicBezTo>
                  <a:pt x="1405566" y="1330641"/>
                  <a:pt x="1436520" y="1363888"/>
                  <a:pt x="1466329" y="1360450"/>
                </a:cubicBezTo>
                <a:cubicBezTo>
                  <a:pt x="1485819" y="1358157"/>
                  <a:pt x="1503397" y="1353953"/>
                  <a:pt x="1503397" y="1330641"/>
                </a:cubicBezTo>
                <a:cubicBezTo>
                  <a:pt x="1503779" y="1311151"/>
                  <a:pt x="1494607" y="1288985"/>
                  <a:pt x="1475501" y="1288604"/>
                </a:cubicBezTo>
                <a:cubicBezTo>
                  <a:pt x="1355885" y="1285163"/>
                  <a:pt x="1289773" y="1159817"/>
                  <a:pt x="1165573" y="1159435"/>
                </a:cubicBezTo>
                <a:cubicBezTo>
                  <a:pt x="1091435" y="1159435"/>
                  <a:pt x="1204170" y="1088738"/>
                  <a:pt x="1141498" y="1059311"/>
                </a:cubicBezTo>
                <a:cubicBezTo>
                  <a:pt x="1127739" y="1052814"/>
                  <a:pt x="1177420" y="1042879"/>
                  <a:pt x="1199585" y="1044407"/>
                </a:cubicBezTo>
                <a:cubicBezTo>
                  <a:pt x="1221367" y="1045935"/>
                  <a:pt x="1240857" y="1064661"/>
                  <a:pt x="1267226" y="1051286"/>
                </a:cubicBezTo>
                <a:cubicBezTo>
                  <a:pt x="1281748" y="1003517"/>
                  <a:pt x="1244298" y="985938"/>
                  <a:pt x="1213342" y="972561"/>
                </a:cubicBezTo>
                <a:cubicBezTo>
                  <a:pt x="1141879" y="941607"/>
                  <a:pt x="1072327" y="904157"/>
                  <a:pt x="993986" y="893073"/>
                </a:cubicBezTo>
                <a:cubicBezTo>
                  <a:pt x="966089" y="889252"/>
                  <a:pt x="1034111" y="838042"/>
                  <a:pt x="1047486" y="820083"/>
                </a:cubicBezTo>
                <a:cubicBezTo>
                  <a:pt x="732209" y="631299"/>
                  <a:pt x="353112" y="640852"/>
                  <a:pt x="0" y="488371"/>
                </a:cubicBezTo>
                <a:cubicBezTo>
                  <a:pt x="77960" y="458564"/>
                  <a:pt x="135284" y="480346"/>
                  <a:pt x="188403" y="484933"/>
                </a:cubicBezTo>
                <a:cubicBezTo>
                  <a:pt x="321009" y="496396"/>
                  <a:pt x="452090" y="520090"/>
                  <a:pt x="584315" y="534230"/>
                </a:cubicBezTo>
                <a:cubicBezTo>
                  <a:pt x="649281" y="541108"/>
                  <a:pt x="709662" y="567096"/>
                  <a:pt x="782271" y="525824"/>
                </a:cubicBezTo>
                <a:cubicBezTo>
                  <a:pt x="830805" y="498308"/>
                  <a:pt x="908383" y="528115"/>
                  <a:pt x="967998" y="552574"/>
                </a:cubicBezTo>
                <a:cubicBezTo>
                  <a:pt x="1017296" y="572827"/>
                  <a:pt x="1064301" y="578177"/>
                  <a:pt x="1129651" y="552574"/>
                </a:cubicBezTo>
                <a:cubicBezTo>
                  <a:pt x="1070417" y="536905"/>
                  <a:pt x="1024939" y="523149"/>
                  <a:pt x="978317" y="513593"/>
                </a:cubicBezTo>
                <a:cubicBezTo>
                  <a:pt x="941248" y="505952"/>
                  <a:pt x="1029526" y="474996"/>
                  <a:pt x="1074620" y="478818"/>
                </a:cubicBezTo>
                <a:cubicBezTo>
                  <a:pt x="1137676" y="484168"/>
                  <a:pt x="1102136" y="464296"/>
                  <a:pt x="1091435" y="436781"/>
                </a:cubicBezTo>
                <a:cubicBezTo>
                  <a:pt x="1079970" y="407355"/>
                  <a:pt x="1113982" y="398184"/>
                  <a:pt x="1135383" y="404296"/>
                </a:cubicBezTo>
                <a:cubicBezTo>
                  <a:pt x="1217545" y="428374"/>
                  <a:pt x="1299326" y="385955"/>
                  <a:pt x="1384166" y="420349"/>
                </a:cubicBezTo>
                <a:cubicBezTo>
                  <a:pt x="1362764" y="335509"/>
                  <a:pt x="1316523" y="298440"/>
                  <a:pt x="1219839" y="286593"/>
                </a:cubicBezTo>
                <a:cubicBezTo>
                  <a:pt x="1183533" y="282009"/>
                  <a:pt x="1145701" y="288887"/>
                  <a:pt x="1114364" y="264428"/>
                </a:cubicBezTo>
                <a:cubicBezTo>
                  <a:pt x="1096402" y="250290"/>
                  <a:pt x="1076148" y="233474"/>
                  <a:pt x="1090289" y="207487"/>
                </a:cubicBezTo>
                <a:cubicBezTo>
                  <a:pt x="1100223" y="189144"/>
                  <a:pt x="1121626" y="189144"/>
                  <a:pt x="1139204" y="195259"/>
                </a:cubicBezTo>
                <a:cubicBezTo>
                  <a:pt x="1217929" y="222393"/>
                  <a:pt x="1300091" y="232328"/>
                  <a:pt x="1382254" y="242265"/>
                </a:cubicBezTo>
                <a:cubicBezTo>
                  <a:pt x="1394866" y="243793"/>
                  <a:pt x="1409004" y="248762"/>
                  <a:pt x="1423145" y="223537"/>
                </a:cubicBezTo>
                <a:cubicBezTo>
                  <a:pt x="1269520" y="182647"/>
                  <a:pt x="1123536" y="124559"/>
                  <a:pt x="965705" y="102013"/>
                </a:cubicBezTo>
                <a:cubicBezTo>
                  <a:pt x="967998" y="91312"/>
                  <a:pt x="970292" y="80612"/>
                  <a:pt x="972586" y="69912"/>
                </a:cubicBezTo>
                <a:cubicBezTo>
                  <a:pt x="1096020" y="85197"/>
                  <a:pt x="1219457" y="100484"/>
                  <a:pt x="1375376" y="119593"/>
                </a:cubicBezTo>
                <a:cubicBezTo>
                  <a:pt x="1279454" y="58828"/>
                  <a:pt x="1188885" y="79084"/>
                  <a:pt x="1117804" y="25200"/>
                </a:cubicBezTo>
                <a:cubicBezTo>
                  <a:pt x="1131179" y="4755"/>
                  <a:pt x="1147325" y="-405"/>
                  <a:pt x="1164045" y="25"/>
                </a:cubicBezTo>
                <a:close/>
              </a:path>
            </a:pathLst>
          </a:custGeom>
          <a:solidFill>
            <a:schemeClr val="bg2">
              <a:alpha val="5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767B4B03-E936-945A-4340-412E8E09DB15}"/>
              </a:ext>
            </a:extLst>
          </p:cNvPr>
          <p:cNvSpPr>
            <a:spLocks noGrp="1"/>
          </p:cNvSpPr>
          <p:nvPr>
            <p:ph type="title"/>
          </p:nvPr>
        </p:nvSpPr>
        <p:spPr>
          <a:xfrm>
            <a:off x="3325473" y="1998925"/>
            <a:ext cx="5541054" cy="2149412"/>
          </a:xfrm>
        </p:spPr>
        <p:txBody>
          <a:bodyPr vert="horz" lIns="91440" tIns="45720" rIns="91440" bIns="45720" rtlCol="0" anchor="b">
            <a:normAutofit/>
          </a:bodyPr>
          <a:lstStyle/>
          <a:p>
            <a:pPr algn="ctr"/>
            <a:r>
              <a:rPr lang="en-US" sz="5200" kern="1200">
                <a:solidFill>
                  <a:schemeClr val="tx1"/>
                </a:solidFill>
                <a:latin typeface="+mj-lt"/>
                <a:ea typeface="+mj-ea"/>
                <a:cs typeface="+mj-cs"/>
              </a:rPr>
              <a:t>4. Breakout Groups</a:t>
            </a:r>
          </a:p>
        </p:txBody>
      </p:sp>
      <p:sp>
        <p:nvSpPr>
          <p:cNvPr id="4" name="Slide Number Placeholder 3">
            <a:extLst>
              <a:ext uri="{FF2B5EF4-FFF2-40B4-BE49-F238E27FC236}">
                <a16:creationId xmlns:a16="http://schemas.microsoft.com/office/drawing/2014/main" id="{09093ED6-235C-4D99-EE5E-DDD8CDC7E0D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eaLnBrk="1" hangingPunct="1">
              <a:spcAft>
                <a:spcPts val="600"/>
              </a:spcAft>
              <a:defRPr/>
            </a:pPr>
            <a:fld id="{C8BD5518-C465-4C1F-8E36-9195006C4AB9}" type="slidenum">
              <a:rPr lang="en-US">
                <a:latin typeface="+mn-lt"/>
              </a:rPr>
              <a:pPr eaLnBrk="1" hangingPunct="1">
                <a:spcAft>
                  <a:spcPts val="600"/>
                </a:spcAft>
                <a:defRPr/>
              </a:pPr>
              <a:t>30</a:t>
            </a:fld>
            <a:endParaRPr lang="en-US">
              <a:latin typeface="+mn-lt"/>
            </a:endParaRPr>
          </a:p>
        </p:txBody>
      </p:sp>
    </p:spTree>
    <p:extLst>
      <p:ext uri="{BB962C8B-B14F-4D97-AF65-F5344CB8AC3E}">
        <p14:creationId xmlns:p14="http://schemas.microsoft.com/office/powerpoint/2010/main" val="13612937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23112-5D00-C4F1-6607-C424EFDAE0B2}"/>
              </a:ext>
            </a:extLst>
          </p:cNvPr>
          <p:cNvSpPr>
            <a:spLocks noGrp="1"/>
          </p:cNvSpPr>
          <p:nvPr>
            <p:ph type="title"/>
          </p:nvPr>
        </p:nvSpPr>
        <p:spPr>
          <a:xfrm>
            <a:off x="838200" y="365125"/>
            <a:ext cx="10515600" cy="1325563"/>
          </a:xfrm>
        </p:spPr>
        <p:txBody>
          <a:bodyPr vert="horz" lIns="91440" tIns="45720" rIns="91440" bIns="45720" rtlCol="0">
            <a:normAutofit/>
          </a:bodyPr>
          <a:lstStyle/>
          <a:p>
            <a:r>
              <a:rPr lang="en-US" dirty="0">
                <a:ea typeface="Calibri Light"/>
                <a:cs typeface="Calibri Light"/>
              </a:rPr>
              <a:t>Trackers &amp; Wearables </a:t>
            </a:r>
            <a:endParaRPr lang="en-US" kern="1200" dirty="0">
              <a:latin typeface="+mj-lt"/>
              <a:ea typeface="+mj-ea"/>
              <a:cs typeface="+mj-cs"/>
            </a:endParaRPr>
          </a:p>
        </p:txBody>
      </p:sp>
      <p:sp>
        <p:nvSpPr>
          <p:cNvPr id="4" name="Content Placeholder 2">
            <a:extLst>
              <a:ext uri="{FF2B5EF4-FFF2-40B4-BE49-F238E27FC236}">
                <a16:creationId xmlns:a16="http://schemas.microsoft.com/office/drawing/2014/main" id="{A310F60C-32F7-5811-5968-FE37C1D7CA7B}"/>
              </a:ext>
            </a:extLst>
          </p:cNvPr>
          <p:cNvSpPr>
            <a:spLocks noGrp="1"/>
          </p:cNvSpPr>
          <p:nvPr>
            <p:ph idx="1"/>
          </p:nvPr>
        </p:nvSpPr>
        <p:spPr>
          <a:xfrm>
            <a:off x="838201" y="2013625"/>
            <a:ext cx="5862987" cy="4163337"/>
          </a:xfrm>
        </p:spPr>
        <p:txBody>
          <a:bodyPr vert="horz" lIns="91440" tIns="45720" rIns="91440" bIns="45720" rtlCol="0" anchor="t">
            <a:noAutofit/>
          </a:bodyPr>
          <a:lstStyle/>
          <a:p>
            <a:pPr marL="0" indent="0">
              <a:buNone/>
            </a:pPr>
            <a:r>
              <a:rPr lang="en-US" sz="1800" b="1" dirty="0">
                <a:latin typeface="Calibri"/>
                <a:ea typeface="+mn-lt"/>
                <a:cs typeface="+mn-lt"/>
              </a:rPr>
              <a:t>Types of Wearables</a:t>
            </a:r>
            <a:endParaRPr lang="en-US" sz="1800" b="1" i="1" dirty="0">
              <a:latin typeface="Calibri Light"/>
              <a:ea typeface="+mn-lt"/>
              <a:cs typeface="+mn-lt"/>
            </a:endParaRPr>
          </a:p>
          <a:p>
            <a:r>
              <a:rPr lang="en-US" sz="1800" dirty="0">
                <a:ea typeface="+mn-lt"/>
                <a:cs typeface="+mn-lt"/>
              </a:rPr>
              <a:t>Fitness Trackers</a:t>
            </a:r>
            <a:endParaRPr lang="en-US" sz="1800" dirty="0">
              <a:cs typeface="Calibri"/>
            </a:endParaRPr>
          </a:p>
          <a:p>
            <a:r>
              <a:rPr lang="en-US" sz="1800" dirty="0">
                <a:ea typeface="+mn-lt"/>
                <a:cs typeface="+mn-lt"/>
              </a:rPr>
              <a:t>Smart Heart Watches </a:t>
            </a:r>
          </a:p>
          <a:p>
            <a:r>
              <a:rPr lang="en-US" sz="1800" dirty="0">
                <a:ea typeface="+mn-lt"/>
                <a:cs typeface="+mn-lt"/>
              </a:rPr>
              <a:t>Wearable ECG/EEG monitors </a:t>
            </a:r>
            <a:endParaRPr lang="en-US" sz="1800" dirty="0">
              <a:cs typeface="Calibri"/>
            </a:endParaRPr>
          </a:p>
          <a:p>
            <a:r>
              <a:rPr lang="en-US" sz="1800" dirty="0">
                <a:ea typeface="+mn-lt"/>
                <a:cs typeface="+mn-lt"/>
              </a:rPr>
              <a:t>Wearable Blood Pressure Monitors</a:t>
            </a:r>
            <a:endParaRPr lang="en-US" sz="1800" dirty="0">
              <a:cs typeface="Calibri"/>
            </a:endParaRPr>
          </a:p>
          <a:p>
            <a:r>
              <a:rPr lang="en-US" sz="1800" dirty="0">
                <a:ea typeface="+mn-lt"/>
                <a:cs typeface="+mn-lt"/>
              </a:rPr>
              <a:t>Biosensors </a:t>
            </a:r>
            <a:endParaRPr lang="en-US" sz="1800" dirty="0">
              <a:cs typeface="Calibri"/>
            </a:endParaRPr>
          </a:p>
          <a:p>
            <a:endParaRPr lang="en-US" sz="1800">
              <a:cs typeface="Calibri"/>
            </a:endParaRPr>
          </a:p>
          <a:p>
            <a:pPr marL="0" indent="0">
              <a:buNone/>
            </a:pPr>
            <a:r>
              <a:rPr lang="en-US" sz="1800" b="1" dirty="0">
                <a:ea typeface="+mn-lt"/>
                <a:cs typeface="+mn-lt"/>
              </a:rPr>
              <a:t>Technology</a:t>
            </a:r>
            <a:endParaRPr lang="en-US" sz="1800" b="1" dirty="0">
              <a:cs typeface="Calibri"/>
            </a:endParaRPr>
          </a:p>
          <a:p>
            <a:r>
              <a:rPr lang="en-US" sz="1800" dirty="0">
                <a:ea typeface="+mn-lt"/>
                <a:cs typeface="+mn-lt"/>
              </a:rPr>
              <a:t>Sleep Trackers</a:t>
            </a:r>
            <a:endParaRPr lang="en-US" sz="1800" dirty="0">
              <a:cs typeface="Calibri"/>
            </a:endParaRPr>
          </a:p>
          <a:p>
            <a:r>
              <a:rPr lang="en-US" sz="1800" dirty="0">
                <a:ea typeface="+mn-lt"/>
                <a:cs typeface="+mn-lt"/>
              </a:rPr>
              <a:t>mHealth Apps </a:t>
            </a:r>
            <a:endParaRPr lang="en-US" sz="1800" dirty="0">
              <a:cs typeface="Calibri"/>
            </a:endParaRPr>
          </a:p>
          <a:p>
            <a:r>
              <a:rPr lang="en-US" sz="1800" dirty="0">
                <a:ea typeface="+mn-lt"/>
                <a:cs typeface="+mn-lt"/>
              </a:rPr>
              <a:t>Heart Tracker</a:t>
            </a:r>
            <a:endParaRPr lang="en-US" sz="1800" dirty="0">
              <a:cs typeface="Calibri"/>
            </a:endParaRPr>
          </a:p>
          <a:p>
            <a:endParaRPr lang="en-US" sz="1600">
              <a:cs typeface="Calibri"/>
            </a:endParaRPr>
          </a:p>
          <a:p>
            <a:endParaRPr lang="en-US" sz="1600" i="1">
              <a:latin typeface="Calibri Light"/>
              <a:cs typeface="Calibri"/>
            </a:endParaRPr>
          </a:p>
        </p:txBody>
      </p:sp>
      <p:pic>
        <p:nvPicPr>
          <p:cNvPr id="5" name="Picture 5" descr="A picture containing a person with a smart watch on their wrist and the other hand engaging with the smart watch &#10;&#10;">
            <a:extLst>
              <a:ext uri="{FF2B5EF4-FFF2-40B4-BE49-F238E27FC236}">
                <a16:creationId xmlns:a16="http://schemas.microsoft.com/office/drawing/2014/main" id="{08424074-1FF4-2416-3A5B-8C2BF4DC7738}"/>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16233" r="-3" b="-3"/>
          <a:stretch/>
        </p:blipFill>
        <p:spPr>
          <a:xfrm>
            <a:off x="6304538" y="1412825"/>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sp useBgFill="1">
        <p:nvSpPr>
          <p:cNvPr id="10" name="Rectangle 9" hidden="1">
            <a:extLst>
              <a:ext uri="{FF2B5EF4-FFF2-40B4-BE49-F238E27FC236}">
                <a16:creationId xmlns:a16="http://schemas.microsoft.com/office/drawing/2014/main" id="{687AFE0E-B37D-4531-AFE8-231C8348E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1027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23112-5D00-C4F1-6607-C424EFDAE0B2}"/>
              </a:ext>
            </a:extLst>
          </p:cNvPr>
          <p:cNvSpPr>
            <a:spLocks noGrp="1"/>
          </p:cNvSpPr>
          <p:nvPr>
            <p:ph type="title"/>
          </p:nvPr>
        </p:nvSpPr>
        <p:spPr/>
        <p:txBody>
          <a:bodyPr vert="horz" lIns="91440" tIns="45720" rIns="91440" bIns="45720" rtlCol="0">
            <a:normAutofit/>
          </a:bodyPr>
          <a:lstStyle/>
          <a:p>
            <a:r>
              <a:rPr lang="en-US" dirty="0">
                <a:ea typeface="Calibri Light"/>
                <a:cs typeface="Calibri Light"/>
              </a:rPr>
              <a:t>Indigenous Data Collection </a:t>
            </a:r>
            <a:endParaRPr lang="en-US" kern="1200" dirty="0">
              <a:latin typeface="+mj-lt"/>
              <a:ea typeface="+mj-ea"/>
              <a:cs typeface="+mj-cs"/>
            </a:endParaRPr>
          </a:p>
        </p:txBody>
      </p:sp>
      <p:sp>
        <p:nvSpPr>
          <p:cNvPr id="7" name="Content Placeholder 6">
            <a:extLst>
              <a:ext uri="{FF2B5EF4-FFF2-40B4-BE49-F238E27FC236}">
                <a16:creationId xmlns:a16="http://schemas.microsoft.com/office/drawing/2014/main" id="{C77C1EB1-7E61-3312-7779-312C6E5BB684}"/>
              </a:ext>
            </a:extLst>
          </p:cNvPr>
          <p:cNvSpPr>
            <a:spLocks noGrp="1"/>
          </p:cNvSpPr>
          <p:nvPr>
            <p:ph idx="1"/>
          </p:nvPr>
        </p:nvSpPr>
        <p:spPr>
          <a:xfrm>
            <a:off x="838200" y="1825625"/>
            <a:ext cx="6221896" cy="4351338"/>
          </a:xfrm>
        </p:spPr>
        <p:txBody>
          <a:bodyPr vert="horz" lIns="91440" tIns="45720" rIns="91440" bIns="45720" rtlCol="0" anchor="t">
            <a:normAutofit fontScale="92500" lnSpcReduction="10000"/>
          </a:bodyPr>
          <a:lstStyle/>
          <a:p>
            <a:r>
              <a:rPr lang="en-US" sz="1800" dirty="0">
                <a:latin typeface="calibri light"/>
                <a:ea typeface="+mn-lt"/>
                <a:cs typeface="+mn-lt"/>
              </a:rPr>
              <a:t>"Indigenous data sovereignty is the right of a nation to govern the collection, ownership, and application of its own data. It derives from tribes’ inherent right to govern their peoples, lands, and resources." (Indigenous Data Sovereignty Network)</a:t>
            </a:r>
          </a:p>
          <a:p>
            <a:endParaRPr lang="en-US" sz="1800">
              <a:latin typeface="calibri light"/>
              <a:ea typeface="Calibri"/>
              <a:cs typeface="Calibri"/>
            </a:endParaRPr>
          </a:p>
          <a:p>
            <a:r>
              <a:rPr lang="en-US" sz="1800" dirty="0">
                <a:latin typeface="calibri light"/>
                <a:ea typeface="+mn-lt"/>
                <a:cs typeface="+mn-lt"/>
              </a:rPr>
              <a:t>To determine the means of collection, access, analysis, interpretation, management, dissemination and reuse of data pertaining to the Indigenous peoples from whom it has been derived, or to whom it relates</a:t>
            </a:r>
          </a:p>
          <a:p>
            <a:endParaRPr lang="en-US" sz="1800">
              <a:latin typeface="calibri light"/>
              <a:ea typeface="+mn-lt"/>
              <a:cs typeface="+mn-lt"/>
            </a:endParaRPr>
          </a:p>
          <a:p>
            <a:pPr marL="0" indent="0">
              <a:buNone/>
            </a:pPr>
            <a:r>
              <a:rPr lang="en-US" sz="1800" dirty="0">
                <a:latin typeface="calibri light"/>
                <a:ea typeface="+mn-lt"/>
                <a:cs typeface="+mn-lt"/>
              </a:rPr>
              <a:t>CARE Principles (as supplement to the FAIR principles)</a:t>
            </a:r>
          </a:p>
          <a:p>
            <a:r>
              <a:rPr lang="en-US" sz="1800" dirty="0">
                <a:ea typeface="+mn-lt"/>
                <a:cs typeface="+mn-lt"/>
              </a:rPr>
              <a:t>Collective Benefit</a:t>
            </a:r>
          </a:p>
          <a:p>
            <a:r>
              <a:rPr lang="en-US" sz="1800" dirty="0">
                <a:ea typeface="+mn-lt"/>
                <a:cs typeface="+mn-lt"/>
              </a:rPr>
              <a:t>Authority to Control</a:t>
            </a:r>
          </a:p>
          <a:p>
            <a:r>
              <a:rPr lang="en-US" sz="1800" dirty="0">
                <a:ea typeface="+mn-lt"/>
                <a:cs typeface="+mn-lt"/>
              </a:rPr>
              <a:t>Responsibility</a:t>
            </a:r>
          </a:p>
          <a:p>
            <a:r>
              <a:rPr lang="en-US" sz="1800" dirty="0">
                <a:ea typeface="+mn-lt"/>
                <a:cs typeface="+mn-lt"/>
              </a:rPr>
              <a:t>Ethics</a:t>
            </a:r>
          </a:p>
        </p:txBody>
      </p:sp>
      <p:pic>
        <p:nvPicPr>
          <p:cNvPr id="3" name="Picture 5" descr="People playing instruments">
            <a:extLst>
              <a:ext uri="{FF2B5EF4-FFF2-40B4-BE49-F238E27FC236}">
                <a16:creationId xmlns:a16="http://schemas.microsoft.com/office/drawing/2014/main" id="{67F56B6A-0CBE-092A-DB54-07164B66A2E0}"/>
              </a:ext>
            </a:extLst>
          </p:cNvPr>
          <p:cNvPicPr>
            <a:picLocks noChangeAspect="1"/>
          </p:cNvPicPr>
          <p:nvPr/>
        </p:nvPicPr>
        <p:blipFill rotWithShape="1">
          <a:blip r:embed="rId2"/>
          <a:srcRect l="13385" r="2846" b="-3"/>
          <a:stretch/>
        </p:blipFill>
        <p:spPr>
          <a:xfrm>
            <a:off x="6922970" y="1757687"/>
            <a:ext cx="4488714" cy="3576825"/>
          </a:xfrm>
          <a:custGeom>
            <a:avLst/>
            <a:gdLst/>
            <a:ahLst/>
            <a:cxnLst/>
            <a:rect l="l" t="t" r="r" b="b"/>
            <a:pathLst>
              <a:path w="4488714" h="3576825">
                <a:moveTo>
                  <a:pt x="713492" y="15"/>
                </a:moveTo>
                <a:cubicBezTo>
                  <a:pt x="723739" y="278"/>
                  <a:pt x="734339" y="3967"/>
                  <a:pt x="743942" y="5139"/>
                </a:cubicBezTo>
                <a:cubicBezTo>
                  <a:pt x="955929" y="31374"/>
                  <a:pt x="1167914" y="59717"/>
                  <a:pt x="1380134" y="84780"/>
                </a:cubicBezTo>
                <a:cubicBezTo>
                  <a:pt x="1578535" y="108204"/>
                  <a:pt x="1778340" y="113591"/>
                  <a:pt x="1977677" y="125771"/>
                </a:cubicBezTo>
                <a:cubicBezTo>
                  <a:pt x="2218942" y="140529"/>
                  <a:pt x="2459740" y="161377"/>
                  <a:pt x="2699600" y="194169"/>
                </a:cubicBezTo>
                <a:cubicBezTo>
                  <a:pt x="2866144" y="217126"/>
                  <a:pt x="3034328" y="233053"/>
                  <a:pt x="3203214" y="214783"/>
                </a:cubicBezTo>
                <a:cubicBezTo>
                  <a:pt x="3211646" y="213845"/>
                  <a:pt x="3221250" y="210801"/>
                  <a:pt x="3228277" y="213845"/>
                </a:cubicBezTo>
                <a:cubicBezTo>
                  <a:pt x="3310262" y="248045"/>
                  <a:pt x="3399740" y="223449"/>
                  <a:pt x="3484768" y="244999"/>
                </a:cubicBezTo>
                <a:cubicBezTo>
                  <a:pt x="3462984" y="328154"/>
                  <a:pt x="3369523" y="321361"/>
                  <a:pt x="3316820" y="378984"/>
                </a:cubicBezTo>
                <a:cubicBezTo>
                  <a:pt x="3402785" y="401939"/>
                  <a:pt x="3480084" y="425129"/>
                  <a:pt x="3558554" y="442462"/>
                </a:cubicBezTo>
                <a:cubicBezTo>
                  <a:pt x="3641709" y="460733"/>
                  <a:pt x="3712214" y="510158"/>
                  <a:pt x="3793494" y="532176"/>
                </a:cubicBezTo>
                <a:cubicBezTo>
                  <a:pt x="3810829" y="536861"/>
                  <a:pt x="3831676" y="553257"/>
                  <a:pt x="3837766" y="569186"/>
                </a:cubicBezTo>
                <a:cubicBezTo>
                  <a:pt x="3857442" y="620719"/>
                  <a:pt x="4250260" y="765244"/>
                  <a:pt x="4203881" y="811154"/>
                </a:cubicBezTo>
                <a:cubicBezTo>
                  <a:pt x="4184673" y="830128"/>
                  <a:pt x="4159844" y="843714"/>
                  <a:pt x="4133843" y="862453"/>
                </a:cubicBezTo>
                <a:cubicBezTo>
                  <a:pt x="4172962" y="897823"/>
                  <a:pt x="4216998" y="913283"/>
                  <a:pt x="4263846" y="923823"/>
                </a:cubicBezTo>
                <a:cubicBezTo>
                  <a:pt x="4277901" y="927103"/>
                  <a:pt x="4291721" y="933661"/>
                  <a:pt x="4293126" y="949590"/>
                </a:cubicBezTo>
                <a:cubicBezTo>
                  <a:pt x="4294531" y="966220"/>
                  <a:pt x="4280242" y="972778"/>
                  <a:pt x="4268297" y="980509"/>
                </a:cubicBezTo>
                <a:cubicBezTo>
                  <a:pt x="4251666" y="991283"/>
                  <a:pt x="4235503" y="1000654"/>
                  <a:pt x="4214422" y="1002059"/>
                </a:cubicBezTo>
                <a:cubicBezTo>
                  <a:pt x="4179754" y="1004167"/>
                  <a:pt x="4163124" y="1034149"/>
                  <a:pt x="4142980" y="1056636"/>
                </a:cubicBezTo>
                <a:cubicBezTo>
                  <a:pt x="4131736" y="1069286"/>
                  <a:pt x="4126114" y="1094817"/>
                  <a:pt x="4145790" y="1099268"/>
                </a:cubicBezTo>
                <a:cubicBezTo>
                  <a:pt x="4193106" y="1110043"/>
                  <a:pt x="4189358" y="1141197"/>
                  <a:pt x="4188188" y="1176567"/>
                </a:cubicBezTo>
                <a:cubicBezTo>
                  <a:pt x="4186548" y="1220370"/>
                  <a:pt x="4158673" y="1240514"/>
                  <a:pt x="4124474" y="1257380"/>
                </a:cubicBezTo>
                <a:cubicBezTo>
                  <a:pt x="4112762" y="1263235"/>
                  <a:pt x="4096132" y="1263000"/>
                  <a:pt x="4091680" y="1281271"/>
                </a:cubicBezTo>
                <a:cubicBezTo>
                  <a:pt x="4110888" y="1298606"/>
                  <a:pt x="4134312" y="1284551"/>
                  <a:pt x="4154926" y="1289469"/>
                </a:cubicBezTo>
                <a:cubicBezTo>
                  <a:pt x="4172025" y="1293452"/>
                  <a:pt x="4200368" y="1291344"/>
                  <a:pt x="4176944" y="1323200"/>
                </a:cubicBezTo>
                <a:cubicBezTo>
                  <a:pt x="4170150" y="1332335"/>
                  <a:pt x="4178114" y="1339363"/>
                  <a:pt x="4186782" y="1340066"/>
                </a:cubicBezTo>
                <a:cubicBezTo>
                  <a:pt x="4256117" y="1347327"/>
                  <a:pt x="4224260" y="1411743"/>
                  <a:pt x="4246513" y="1445708"/>
                </a:cubicBezTo>
                <a:cubicBezTo>
                  <a:pt x="4252602" y="1455076"/>
                  <a:pt x="4246044" y="1471239"/>
                  <a:pt x="4236440" y="1475221"/>
                </a:cubicBezTo>
                <a:cubicBezTo>
                  <a:pt x="4175069" y="1501456"/>
                  <a:pt x="4166637" y="1563998"/>
                  <a:pt x="4136888" y="1617873"/>
                </a:cubicBezTo>
                <a:cubicBezTo>
                  <a:pt x="4169214" y="1639188"/>
                  <a:pt x="4207863" y="1643873"/>
                  <a:pt x="4242764" y="1657693"/>
                </a:cubicBezTo>
                <a:cubicBezTo>
                  <a:pt x="4279072" y="1672216"/>
                  <a:pt x="4279072" y="1682991"/>
                  <a:pt x="4249089" y="1725153"/>
                </a:cubicBezTo>
                <a:cubicBezTo>
                  <a:pt x="4327090" y="1734290"/>
                  <a:pt x="4327090" y="1734290"/>
                  <a:pt x="4302964" y="1800579"/>
                </a:cubicBezTo>
                <a:cubicBezTo>
                  <a:pt x="4368318" y="1806669"/>
                  <a:pt x="4411417" y="1838057"/>
                  <a:pt x="4421488" y="1906689"/>
                </a:cubicBezTo>
                <a:cubicBezTo>
                  <a:pt x="4426408" y="1939951"/>
                  <a:pt x="4455922" y="1955644"/>
                  <a:pt x="4488714" y="1977897"/>
                </a:cubicBezTo>
                <a:cubicBezTo>
                  <a:pt x="4447958" y="1999448"/>
                  <a:pt x="4420318" y="2044421"/>
                  <a:pt x="4372767" y="1996870"/>
                </a:cubicBezTo>
                <a:cubicBezTo>
                  <a:pt x="4355434" y="1979537"/>
                  <a:pt x="4357072" y="2001555"/>
                  <a:pt x="4354731" y="2007880"/>
                </a:cubicBezTo>
                <a:cubicBezTo>
                  <a:pt x="4349110" y="2023339"/>
                  <a:pt x="4360820" y="2033646"/>
                  <a:pt x="4368551" y="2045357"/>
                </a:cubicBezTo>
                <a:cubicBezTo>
                  <a:pt x="4376046" y="2057070"/>
                  <a:pt x="4384948" y="2069484"/>
                  <a:pt x="4387056" y="2082603"/>
                </a:cubicBezTo>
                <a:cubicBezTo>
                  <a:pt x="4388460" y="2091738"/>
                  <a:pt x="4381668" y="2105088"/>
                  <a:pt x="4374173" y="2111882"/>
                </a:cubicBezTo>
                <a:cubicBezTo>
                  <a:pt x="4334820" y="2147720"/>
                  <a:pt x="4358244" y="2228299"/>
                  <a:pt x="4283756" y="2238606"/>
                </a:cubicBezTo>
                <a:cubicBezTo>
                  <a:pt x="4250260" y="2243289"/>
                  <a:pt x="4234098" y="2272804"/>
                  <a:pt x="4209503" y="2288966"/>
                </a:cubicBezTo>
                <a:cubicBezTo>
                  <a:pt x="4124006" y="2345418"/>
                  <a:pt x="4066851" y="2418032"/>
                  <a:pt x="4040383" y="2517817"/>
                </a:cubicBezTo>
                <a:cubicBezTo>
                  <a:pt x="4033122" y="2545457"/>
                  <a:pt x="4005246" y="2567711"/>
                  <a:pt x="3987210" y="2592071"/>
                </a:cubicBezTo>
                <a:cubicBezTo>
                  <a:pt x="3995878" y="2609873"/>
                  <a:pt x="4043193" y="2571458"/>
                  <a:pt x="4026563" y="2618305"/>
                </a:cubicBezTo>
                <a:cubicBezTo>
                  <a:pt x="4013914" y="2653442"/>
                  <a:pt x="3981588" y="2675226"/>
                  <a:pt x="3951137" y="2696074"/>
                </a:cubicBezTo>
                <a:cubicBezTo>
                  <a:pt x="3916470" y="2719731"/>
                  <a:pt x="3878055" y="2738704"/>
                  <a:pt x="3862360" y="2782506"/>
                </a:cubicBezTo>
                <a:cubicBezTo>
                  <a:pt x="3859081" y="2791877"/>
                  <a:pt x="3848540" y="2801714"/>
                  <a:pt x="3839172" y="2805463"/>
                </a:cubicBezTo>
                <a:cubicBezTo>
                  <a:pt x="3350549" y="3576343"/>
                  <a:pt x="2147734" y="3581495"/>
                  <a:pt x="2009066" y="3576107"/>
                </a:cubicBezTo>
                <a:cubicBezTo>
                  <a:pt x="1841116" y="3569315"/>
                  <a:pt x="1682302" y="3521764"/>
                  <a:pt x="1526534" y="3462502"/>
                </a:cubicBezTo>
                <a:cubicBezTo>
                  <a:pt x="1460712" y="3437439"/>
                  <a:pt x="1399577" y="3401835"/>
                  <a:pt x="1335628" y="3374195"/>
                </a:cubicBezTo>
                <a:cubicBezTo>
                  <a:pt x="1247321" y="3336013"/>
                  <a:pt x="1179158" y="3263165"/>
                  <a:pt x="1091084" y="3232479"/>
                </a:cubicBezTo>
                <a:cubicBezTo>
                  <a:pt x="1000434" y="3200857"/>
                  <a:pt x="922901" y="3143000"/>
                  <a:pt x="829673" y="3118405"/>
                </a:cubicBezTo>
                <a:cubicBezTo>
                  <a:pt x="780484" y="3105288"/>
                  <a:pt x="732933" y="3081631"/>
                  <a:pt x="740662" y="3013935"/>
                </a:cubicBezTo>
                <a:cubicBezTo>
                  <a:pt x="742771" y="2994727"/>
                  <a:pt x="729888" y="2979034"/>
                  <a:pt x="709509" y="2984656"/>
                </a:cubicBezTo>
                <a:cubicBezTo>
                  <a:pt x="670626" y="2995196"/>
                  <a:pt x="653058" y="2967321"/>
                  <a:pt x="631507" y="2946474"/>
                </a:cubicBezTo>
                <a:cubicBezTo>
                  <a:pt x="593093" y="2909465"/>
                  <a:pt x="556552" y="2870113"/>
                  <a:pt x="495415" y="2864022"/>
                </a:cubicBezTo>
                <a:cubicBezTo>
                  <a:pt x="507126" y="2834976"/>
                  <a:pt x="527037" y="2839193"/>
                  <a:pt x="545308" y="2845283"/>
                </a:cubicBezTo>
                <a:cubicBezTo>
                  <a:pt x="593327" y="2861212"/>
                  <a:pt x="640877" y="2879248"/>
                  <a:pt x="688896" y="2895176"/>
                </a:cubicBezTo>
                <a:cubicBezTo>
                  <a:pt x="720284" y="2905483"/>
                  <a:pt x="751438" y="2920006"/>
                  <a:pt x="793367" y="2908527"/>
                </a:cubicBezTo>
                <a:cubicBezTo>
                  <a:pt x="757294" y="2849968"/>
                  <a:pt x="695923" y="2839427"/>
                  <a:pt x="646265" y="2821391"/>
                </a:cubicBezTo>
                <a:cubicBezTo>
                  <a:pt x="584192" y="2798670"/>
                  <a:pt x="547651" y="2755803"/>
                  <a:pt x="503847" y="2708019"/>
                </a:cubicBezTo>
                <a:cubicBezTo>
                  <a:pt x="549524" y="2696541"/>
                  <a:pt x="577867" y="2731678"/>
                  <a:pt x="613705" y="2729803"/>
                </a:cubicBezTo>
                <a:cubicBezTo>
                  <a:pt x="615580" y="2723714"/>
                  <a:pt x="618859" y="2714813"/>
                  <a:pt x="618390" y="2714577"/>
                </a:cubicBezTo>
                <a:cubicBezTo>
                  <a:pt x="559831" y="2688343"/>
                  <a:pt x="532425" y="2639153"/>
                  <a:pt x="523289" y="2579656"/>
                </a:cubicBezTo>
                <a:cubicBezTo>
                  <a:pt x="518605" y="2548972"/>
                  <a:pt x="497289" y="2539368"/>
                  <a:pt x="476207" y="2525313"/>
                </a:cubicBezTo>
                <a:cubicBezTo>
                  <a:pt x="402656" y="2475421"/>
                  <a:pt x="324889" y="2430213"/>
                  <a:pt x="264455" y="2361581"/>
                </a:cubicBezTo>
                <a:cubicBezTo>
                  <a:pt x="334259" y="2370716"/>
                  <a:pt x="390242" y="2415455"/>
                  <a:pt x="465433" y="2434663"/>
                </a:cubicBezTo>
                <a:cubicBezTo>
                  <a:pt x="405702" y="2359238"/>
                  <a:pt x="328402" y="2321058"/>
                  <a:pt x="257897" y="2275380"/>
                </a:cubicBezTo>
                <a:cubicBezTo>
                  <a:pt x="225806" y="2254533"/>
                  <a:pt x="196059" y="2227830"/>
                  <a:pt x="157174" y="2216586"/>
                </a:cubicBezTo>
                <a:cubicBezTo>
                  <a:pt x="143354" y="2212604"/>
                  <a:pt x="120633" y="2204172"/>
                  <a:pt x="131643" y="2181919"/>
                </a:cubicBezTo>
                <a:cubicBezTo>
                  <a:pt x="141011" y="2163415"/>
                  <a:pt x="159516" y="2169035"/>
                  <a:pt x="176382" y="2174423"/>
                </a:cubicBezTo>
                <a:cubicBezTo>
                  <a:pt x="216905" y="2187776"/>
                  <a:pt x="258834" y="2188009"/>
                  <a:pt x="313646" y="2187776"/>
                </a:cubicBezTo>
                <a:cubicBezTo>
                  <a:pt x="267735" y="2126639"/>
                  <a:pt x="183643" y="2144910"/>
                  <a:pt x="144292" y="2080728"/>
                </a:cubicBezTo>
                <a:cubicBezTo>
                  <a:pt x="193481" y="2069484"/>
                  <a:pt x="231428" y="2092674"/>
                  <a:pt x="271249" y="2097124"/>
                </a:cubicBezTo>
                <a:cubicBezTo>
                  <a:pt x="307321" y="2101106"/>
                  <a:pt x="316222" y="2090332"/>
                  <a:pt x="307790" y="2054961"/>
                </a:cubicBezTo>
                <a:cubicBezTo>
                  <a:pt x="294673" y="1999915"/>
                  <a:pt x="314349" y="1971806"/>
                  <a:pt x="366818" y="1986798"/>
                </a:cubicBezTo>
                <a:cubicBezTo>
                  <a:pt x="415539" y="2000852"/>
                  <a:pt x="420692" y="1980240"/>
                  <a:pt x="407575" y="1948852"/>
                </a:cubicBezTo>
                <a:cubicBezTo>
                  <a:pt x="388836" y="1903176"/>
                  <a:pt x="410151" y="1867805"/>
                  <a:pt x="424674" y="1829390"/>
                </a:cubicBezTo>
                <a:cubicBezTo>
                  <a:pt x="446928" y="1770831"/>
                  <a:pt x="437558" y="1742253"/>
                  <a:pt x="389539" y="1698685"/>
                </a:cubicBezTo>
                <a:cubicBezTo>
                  <a:pt x="362602" y="1674323"/>
                  <a:pt x="333557" y="1653711"/>
                  <a:pt x="294438" y="1632630"/>
                </a:cubicBezTo>
                <a:cubicBezTo>
                  <a:pt x="384620" y="1621152"/>
                  <a:pt x="289988" y="1582503"/>
                  <a:pt x="321844" y="1558376"/>
                </a:cubicBezTo>
                <a:cubicBezTo>
                  <a:pt x="385557" y="1548538"/>
                  <a:pt x="437558" y="1625368"/>
                  <a:pt x="524227" y="1603350"/>
                </a:cubicBezTo>
                <a:cubicBezTo>
                  <a:pt x="417179" y="1536825"/>
                  <a:pt x="298889" y="1515041"/>
                  <a:pt x="221356" y="1426500"/>
                </a:cubicBezTo>
                <a:cubicBezTo>
                  <a:pt x="239158" y="1406355"/>
                  <a:pt x="256960" y="1425094"/>
                  <a:pt x="272186" y="1417599"/>
                </a:cubicBezTo>
                <a:cubicBezTo>
                  <a:pt x="271717" y="1412914"/>
                  <a:pt x="272889" y="1405886"/>
                  <a:pt x="270077" y="1403779"/>
                </a:cubicBezTo>
                <a:cubicBezTo>
                  <a:pt x="212221" y="1355525"/>
                  <a:pt x="211283" y="1354355"/>
                  <a:pt x="273356" y="1318749"/>
                </a:cubicBezTo>
                <a:cubicBezTo>
                  <a:pt x="295141" y="1306335"/>
                  <a:pt x="293267" y="1295325"/>
                  <a:pt x="281790" y="1279632"/>
                </a:cubicBezTo>
                <a:cubicBezTo>
                  <a:pt x="273590" y="1268622"/>
                  <a:pt x="263753" y="1258784"/>
                  <a:pt x="268438" y="1234657"/>
                </a:cubicBezTo>
                <a:cubicBezTo>
                  <a:pt x="302402" y="1265578"/>
                  <a:pt x="466603" y="1255505"/>
                  <a:pt x="495649" y="1252226"/>
                </a:cubicBezTo>
                <a:cubicBezTo>
                  <a:pt x="528208" y="1248713"/>
                  <a:pt x="560299" y="1233721"/>
                  <a:pt x="594497" y="1241919"/>
                </a:cubicBezTo>
                <a:cubicBezTo>
                  <a:pt x="621903" y="1248479"/>
                  <a:pt x="748860" y="1311957"/>
                  <a:pt x="766898" y="1239109"/>
                </a:cubicBezTo>
                <a:cubicBezTo>
                  <a:pt x="767835" y="1235595"/>
                  <a:pt x="819132" y="1243794"/>
                  <a:pt x="846773" y="1247776"/>
                </a:cubicBezTo>
                <a:cubicBezTo>
                  <a:pt x="871134" y="1251055"/>
                  <a:pt x="898540" y="1265578"/>
                  <a:pt x="914936" y="1236532"/>
                </a:cubicBezTo>
                <a:cubicBezTo>
                  <a:pt x="924540" y="1219433"/>
                  <a:pt x="884954" y="1186405"/>
                  <a:pt x="849584" y="1183594"/>
                </a:cubicBezTo>
                <a:cubicBezTo>
                  <a:pt x="818898" y="1181017"/>
                  <a:pt x="786807" y="1177269"/>
                  <a:pt x="757528" y="1184296"/>
                </a:cubicBezTo>
                <a:cubicBezTo>
                  <a:pt x="721456" y="1192730"/>
                  <a:pt x="702014" y="1179144"/>
                  <a:pt x="691941" y="1149864"/>
                </a:cubicBezTo>
                <a:cubicBezTo>
                  <a:pt x="680698" y="1117539"/>
                  <a:pt x="659147" y="1102547"/>
                  <a:pt x="629400" y="1087555"/>
                </a:cubicBezTo>
                <a:cubicBezTo>
                  <a:pt x="557253" y="1051250"/>
                  <a:pt x="487920" y="1009321"/>
                  <a:pt x="408747" y="988239"/>
                </a:cubicBezTo>
                <a:cubicBezTo>
                  <a:pt x="393052" y="984022"/>
                  <a:pt x="375719" y="978400"/>
                  <a:pt x="368458" y="950527"/>
                </a:cubicBezTo>
                <a:cubicBezTo>
                  <a:pt x="582786" y="992220"/>
                  <a:pt x="778141" y="1100908"/>
                  <a:pt x="999262" y="1094583"/>
                </a:cubicBezTo>
                <a:cubicBezTo>
                  <a:pt x="938829" y="1060149"/>
                  <a:pt x="868792" y="1058276"/>
                  <a:pt x="804376" y="1034149"/>
                </a:cubicBezTo>
                <a:cubicBezTo>
                  <a:pt x="850053" y="1016113"/>
                  <a:pt x="892918" y="1034852"/>
                  <a:pt x="936252" y="1045159"/>
                </a:cubicBezTo>
                <a:cubicBezTo>
                  <a:pt x="972559" y="1053591"/>
                  <a:pt x="1005353" y="1054997"/>
                  <a:pt x="1009335" y="1004636"/>
                </a:cubicBezTo>
                <a:cubicBezTo>
                  <a:pt x="1007929" y="1001356"/>
                  <a:pt x="1008163" y="997141"/>
                  <a:pt x="1008398" y="993158"/>
                </a:cubicBezTo>
                <a:cubicBezTo>
                  <a:pt x="996216" y="972311"/>
                  <a:pt x="977244" y="961536"/>
                  <a:pt x="954757" y="955445"/>
                </a:cubicBezTo>
                <a:cubicBezTo>
                  <a:pt x="941171" y="951697"/>
                  <a:pt x="923135" y="946075"/>
                  <a:pt x="923368" y="931085"/>
                </a:cubicBezTo>
                <a:cubicBezTo>
                  <a:pt x="924071" y="875570"/>
                  <a:pt x="880738" y="859407"/>
                  <a:pt x="837403" y="843245"/>
                </a:cubicBezTo>
                <a:cubicBezTo>
                  <a:pt x="861530" y="815605"/>
                  <a:pt x="880503" y="835983"/>
                  <a:pt x="898774" y="833876"/>
                </a:cubicBezTo>
                <a:cubicBezTo>
                  <a:pt x="910720" y="832470"/>
                  <a:pt x="921495" y="829894"/>
                  <a:pt x="921495" y="815605"/>
                </a:cubicBezTo>
                <a:cubicBezTo>
                  <a:pt x="921729" y="803658"/>
                  <a:pt x="916107" y="790072"/>
                  <a:pt x="904396" y="789839"/>
                </a:cubicBezTo>
                <a:cubicBezTo>
                  <a:pt x="831079" y="787730"/>
                  <a:pt x="790556" y="710900"/>
                  <a:pt x="714428" y="710666"/>
                </a:cubicBezTo>
                <a:cubicBezTo>
                  <a:pt x="668986" y="710666"/>
                  <a:pt x="738086" y="667332"/>
                  <a:pt x="699672" y="649295"/>
                </a:cubicBezTo>
                <a:cubicBezTo>
                  <a:pt x="691238" y="645313"/>
                  <a:pt x="721690" y="639224"/>
                  <a:pt x="735276" y="640160"/>
                </a:cubicBezTo>
                <a:cubicBezTo>
                  <a:pt x="748627" y="641097"/>
                  <a:pt x="760573" y="652574"/>
                  <a:pt x="776736" y="644376"/>
                </a:cubicBezTo>
                <a:cubicBezTo>
                  <a:pt x="785637" y="615097"/>
                  <a:pt x="762682" y="604322"/>
                  <a:pt x="743708" y="596123"/>
                </a:cubicBezTo>
                <a:cubicBezTo>
                  <a:pt x="699905" y="577150"/>
                  <a:pt x="657274" y="554195"/>
                  <a:pt x="609255" y="547401"/>
                </a:cubicBezTo>
                <a:cubicBezTo>
                  <a:pt x="592156" y="545059"/>
                  <a:pt x="633850" y="513671"/>
                  <a:pt x="642048" y="502662"/>
                </a:cubicBezTo>
                <a:cubicBezTo>
                  <a:pt x="448801" y="386949"/>
                  <a:pt x="216437" y="392804"/>
                  <a:pt x="0" y="299342"/>
                </a:cubicBezTo>
                <a:cubicBezTo>
                  <a:pt x="47785" y="281073"/>
                  <a:pt x="82921" y="294424"/>
                  <a:pt x="115480" y="297235"/>
                </a:cubicBezTo>
                <a:cubicBezTo>
                  <a:pt x="196760" y="304261"/>
                  <a:pt x="277105" y="318784"/>
                  <a:pt x="358151" y="327451"/>
                </a:cubicBezTo>
                <a:cubicBezTo>
                  <a:pt x="397971" y="331667"/>
                  <a:pt x="434981" y="347596"/>
                  <a:pt x="479486" y="322299"/>
                </a:cubicBezTo>
                <a:cubicBezTo>
                  <a:pt x="509235" y="305433"/>
                  <a:pt x="556786" y="323703"/>
                  <a:pt x="593327" y="338695"/>
                </a:cubicBezTo>
                <a:cubicBezTo>
                  <a:pt x="623543" y="351109"/>
                  <a:pt x="652355" y="354388"/>
                  <a:pt x="692410" y="338695"/>
                </a:cubicBezTo>
                <a:cubicBezTo>
                  <a:pt x="656103" y="329091"/>
                  <a:pt x="628228" y="320659"/>
                  <a:pt x="599651" y="314802"/>
                </a:cubicBezTo>
                <a:cubicBezTo>
                  <a:pt x="576930" y="310118"/>
                  <a:pt x="631040" y="291144"/>
                  <a:pt x="658679" y="293487"/>
                </a:cubicBezTo>
                <a:cubicBezTo>
                  <a:pt x="697329" y="296766"/>
                  <a:pt x="675545" y="284586"/>
                  <a:pt x="668986" y="267720"/>
                </a:cubicBezTo>
                <a:cubicBezTo>
                  <a:pt x="661959" y="249684"/>
                  <a:pt x="682806" y="244063"/>
                  <a:pt x="695923" y="247810"/>
                </a:cubicBezTo>
                <a:cubicBezTo>
                  <a:pt x="746284" y="262568"/>
                  <a:pt x="796411" y="236567"/>
                  <a:pt x="848413" y="257649"/>
                </a:cubicBezTo>
                <a:cubicBezTo>
                  <a:pt x="835295" y="205647"/>
                  <a:pt x="806952" y="182926"/>
                  <a:pt x="747690" y="175664"/>
                </a:cubicBezTo>
                <a:cubicBezTo>
                  <a:pt x="725437" y="172854"/>
                  <a:pt x="702248" y="177070"/>
                  <a:pt x="683040" y="162078"/>
                </a:cubicBezTo>
                <a:cubicBezTo>
                  <a:pt x="672030" y="153413"/>
                  <a:pt x="659616" y="143106"/>
                  <a:pt x="668283" y="127177"/>
                </a:cubicBezTo>
                <a:cubicBezTo>
                  <a:pt x="674373" y="115933"/>
                  <a:pt x="687491" y="115933"/>
                  <a:pt x="698266" y="119682"/>
                </a:cubicBezTo>
                <a:cubicBezTo>
                  <a:pt x="746519" y="136313"/>
                  <a:pt x="796880" y="142403"/>
                  <a:pt x="847241" y="148494"/>
                </a:cubicBezTo>
                <a:cubicBezTo>
                  <a:pt x="854972" y="149430"/>
                  <a:pt x="863637" y="152476"/>
                  <a:pt x="872305" y="137015"/>
                </a:cubicBezTo>
                <a:cubicBezTo>
                  <a:pt x="778141" y="111951"/>
                  <a:pt x="688662" y="76347"/>
                  <a:pt x="591921" y="62527"/>
                </a:cubicBezTo>
                <a:cubicBezTo>
                  <a:pt x="593327" y="55969"/>
                  <a:pt x="594732" y="49410"/>
                  <a:pt x="596138" y="42852"/>
                </a:cubicBezTo>
                <a:cubicBezTo>
                  <a:pt x="671796" y="52220"/>
                  <a:pt x="747456" y="61590"/>
                  <a:pt x="843025" y="73303"/>
                </a:cubicBezTo>
                <a:cubicBezTo>
                  <a:pt x="784231" y="36058"/>
                  <a:pt x="728717" y="48473"/>
                  <a:pt x="685149" y="15446"/>
                </a:cubicBezTo>
                <a:cubicBezTo>
                  <a:pt x="693347" y="2914"/>
                  <a:pt x="703244" y="-249"/>
                  <a:pt x="713492" y="15"/>
                </a:cubicBezTo>
                <a:close/>
              </a:path>
            </a:pathLst>
          </a:custGeom>
        </p:spPr>
      </p:pic>
    </p:spTree>
    <p:extLst>
      <p:ext uri="{BB962C8B-B14F-4D97-AF65-F5344CB8AC3E}">
        <p14:creationId xmlns:p14="http://schemas.microsoft.com/office/powerpoint/2010/main" val="9104989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23112-5D00-C4F1-6607-C424EFDAE0B2}"/>
              </a:ext>
            </a:extLst>
          </p:cNvPr>
          <p:cNvSpPr>
            <a:spLocks noGrp="1"/>
          </p:cNvSpPr>
          <p:nvPr>
            <p:ph type="title"/>
          </p:nvPr>
        </p:nvSpPr>
        <p:spPr>
          <a:xfrm>
            <a:off x="838200" y="365125"/>
            <a:ext cx="10515600" cy="1325563"/>
          </a:xfrm>
        </p:spPr>
        <p:txBody>
          <a:bodyPr vert="horz" lIns="91440" tIns="45720" rIns="91440" bIns="45720" rtlCol="0">
            <a:normAutofit/>
          </a:bodyPr>
          <a:lstStyle/>
          <a:p>
            <a:r>
              <a:rPr lang="en-US" dirty="0">
                <a:ea typeface="Calibri Light"/>
                <a:cs typeface="Calibri Light"/>
              </a:rPr>
              <a:t>LGBTQ Data Collection</a:t>
            </a:r>
            <a:endParaRPr lang="en-US" kern="1200" dirty="0">
              <a:latin typeface="+mj-lt"/>
              <a:ea typeface="+mj-ea"/>
              <a:cs typeface="+mj-cs"/>
            </a:endParaRPr>
          </a:p>
        </p:txBody>
      </p:sp>
      <p:sp>
        <p:nvSpPr>
          <p:cNvPr id="6" name="TextBox 5">
            <a:extLst>
              <a:ext uri="{FF2B5EF4-FFF2-40B4-BE49-F238E27FC236}">
                <a16:creationId xmlns:a16="http://schemas.microsoft.com/office/drawing/2014/main" id="{FCDD4F9D-9DFF-E1F2-326A-AABFA104E084}"/>
              </a:ext>
            </a:extLst>
          </p:cNvPr>
          <p:cNvSpPr txBox="1"/>
          <p:nvPr/>
        </p:nvSpPr>
        <p:spPr>
          <a:xfrm>
            <a:off x="382451" y="2478350"/>
            <a:ext cx="6622773" cy="56435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0"/>
              </a:spcBef>
              <a:spcAft>
                <a:spcPts val="0"/>
              </a:spcAft>
            </a:pPr>
            <a:r>
              <a:rPr lang="en-US" dirty="0">
                <a:latin typeface="calibri light"/>
                <a:ea typeface="Calibri"/>
                <a:cs typeface="Calibri"/>
              </a:rPr>
              <a:t>Data collection on gender identity, sexual orientation, and heatlh disparities that affect the lesbian, gay, bisexual, and transgender population</a:t>
            </a:r>
            <a:br>
              <a:rPr lang="en-US" dirty="0">
                <a:latin typeface="calibri light"/>
                <a:ea typeface="Calibri"/>
                <a:cs typeface="Calibri"/>
              </a:rPr>
            </a:br>
            <a:endParaRPr lang="en-US">
              <a:latin typeface="calibri light"/>
              <a:ea typeface="Calibri"/>
              <a:cs typeface="Calibri"/>
            </a:endParaRPr>
          </a:p>
          <a:p>
            <a:pPr>
              <a:spcBef>
                <a:spcPts val="1000"/>
              </a:spcBef>
              <a:spcAft>
                <a:spcPts val="0"/>
              </a:spcAft>
            </a:pPr>
            <a:r>
              <a:rPr lang="en-US" dirty="0">
                <a:latin typeface="calibri light"/>
                <a:ea typeface="Calibri"/>
                <a:cs typeface="Calibri"/>
              </a:rPr>
              <a:t>This can include population surveys, online surveys, intake forms and applications, clinical interactions, clinical records, social media research </a:t>
            </a:r>
            <a:endParaRPr lang="en-US" dirty="0">
              <a:latin typeface="calibri light"/>
              <a:ea typeface="Calibri" panose="020F0502020204030204" pitchFamily="34" charset="0"/>
              <a:cs typeface="Calibri" panose="020F0502020204030204" pitchFamily="34" charset="0"/>
            </a:endParaRPr>
          </a:p>
          <a:p>
            <a:pPr marL="285750" indent="-285750">
              <a:spcBef>
                <a:spcPts val="1000"/>
              </a:spcBef>
              <a:spcAft>
                <a:spcPts val="0"/>
              </a:spcAft>
              <a:buFont typeface="Arial"/>
              <a:buChar char="•"/>
            </a:pPr>
            <a:endParaRPr lang="en-US">
              <a:latin typeface="calibri light"/>
              <a:ea typeface="Calibri"/>
              <a:cs typeface="Calibri"/>
            </a:endParaRPr>
          </a:p>
          <a:p>
            <a:pPr>
              <a:spcBef>
                <a:spcPts val="1000"/>
              </a:spcBef>
              <a:spcAft>
                <a:spcPts val="0"/>
              </a:spcAft>
            </a:pPr>
            <a:br>
              <a:rPr lang="en-US" sz="2400" dirty="0">
                <a:latin typeface="calibri light"/>
                <a:ea typeface="Calibri"/>
                <a:cs typeface="Calibri"/>
              </a:rPr>
            </a:br>
            <a:endParaRPr lang="en-US" sz="2400">
              <a:latin typeface="calibri light"/>
              <a:ea typeface="Calibri"/>
              <a:cs typeface="Calibri"/>
            </a:endParaRPr>
          </a:p>
          <a:p>
            <a:pPr marL="285750" indent="-285750">
              <a:lnSpc>
                <a:spcPct val="90000"/>
              </a:lnSpc>
              <a:spcBef>
                <a:spcPts val="1000"/>
              </a:spcBef>
              <a:spcAft>
                <a:spcPts val="0"/>
              </a:spcAft>
              <a:buFont typeface="Arial"/>
              <a:buChar char="•"/>
            </a:pPr>
            <a:endParaRPr lang="en-US" sz="2400">
              <a:latin typeface="calibri light"/>
              <a:ea typeface="Calibri"/>
              <a:cs typeface="Calibri"/>
            </a:endParaRPr>
          </a:p>
          <a:p>
            <a:pPr marL="285750" indent="-285750">
              <a:lnSpc>
                <a:spcPct val="90000"/>
              </a:lnSpc>
              <a:spcBef>
                <a:spcPts val="1000"/>
              </a:spcBef>
              <a:spcAft>
                <a:spcPts val="0"/>
              </a:spcAft>
              <a:buFont typeface="Arial"/>
              <a:buChar char="•"/>
            </a:pPr>
            <a:endParaRPr lang="en-US" sz="2400">
              <a:latin typeface="calibri light"/>
              <a:ea typeface="Calibri"/>
              <a:cs typeface="Calibri"/>
            </a:endParaRPr>
          </a:p>
          <a:p>
            <a:pPr marL="285750" indent="-285750">
              <a:lnSpc>
                <a:spcPct val="90000"/>
              </a:lnSpc>
              <a:spcBef>
                <a:spcPts val="1000"/>
              </a:spcBef>
              <a:spcAft>
                <a:spcPts val="0"/>
              </a:spcAft>
              <a:buFont typeface="Arial"/>
              <a:buChar char="•"/>
            </a:pPr>
            <a:endParaRPr lang="en-US" sz="2400">
              <a:latin typeface="calibri light"/>
              <a:ea typeface="Calibri"/>
              <a:cs typeface="Calibri"/>
            </a:endParaRPr>
          </a:p>
          <a:p>
            <a:pPr marL="285750" indent="-285750">
              <a:lnSpc>
                <a:spcPct val="90000"/>
              </a:lnSpc>
              <a:spcBef>
                <a:spcPts val="1000"/>
              </a:spcBef>
              <a:spcAft>
                <a:spcPts val="0"/>
              </a:spcAft>
              <a:buFont typeface="Arial"/>
              <a:buChar char="•"/>
            </a:pPr>
            <a:endParaRPr lang="en-US" sz="2400">
              <a:latin typeface="calibri light"/>
              <a:ea typeface="Calibri"/>
              <a:cs typeface="Calibri"/>
            </a:endParaRPr>
          </a:p>
          <a:p>
            <a:pPr marL="342900" indent="-342900">
              <a:buFont typeface="Arial"/>
              <a:buChar char="•"/>
            </a:pPr>
            <a:endParaRPr lang="en-US" sz="2400">
              <a:latin typeface="calibri light"/>
              <a:ea typeface="Calibri"/>
              <a:cs typeface="Calibri"/>
            </a:endParaRPr>
          </a:p>
        </p:txBody>
      </p:sp>
      <p:sp useBgFill="1">
        <p:nvSpPr>
          <p:cNvPr id="13" name="Rectangle 12" hidden="1">
            <a:extLst>
              <a:ext uri="{FF2B5EF4-FFF2-40B4-BE49-F238E27FC236}">
                <a16:creationId xmlns:a16="http://schemas.microsoft.com/office/drawing/2014/main" id="{687AFE0E-B37D-4531-AFE8-231C8348E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8" descr="A picture of a rainbow gay pride flag, a blue and yellow equality flag with an equal sign in the middle, and a blue and pink striped trans pride flag. ">
            <a:extLst>
              <a:ext uri="{FF2B5EF4-FFF2-40B4-BE49-F238E27FC236}">
                <a16:creationId xmlns:a16="http://schemas.microsoft.com/office/drawing/2014/main" id="{242FA556-5D31-D9B4-E7C1-DA35403A70FC}"/>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11216" r="4074" b="-1"/>
          <a:stretch/>
        </p:blipFill>
        <p:spPr>
          <a:xfrm>
            <a:off x="6776086" y="1224084"/>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spTree>
    <p:extLst>
      <p:ext uri="{BB962C8B-B14F-4D97-AF65-F5344CB8AC3E}">
        <p14:creationId xmlns:p14="http://schemas.microsoft.com/office/powerpoint/2010/main" val="4863095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23112-5D00-C4F1-6607-C424EFDAE0B2}"/>
              </a:ext>
            </a:extLst>
          </p:cNvPr>
          <p:cNvSpPr>
            <a:spLocks noGrp="1"/>
          </p:cNvSpPr>
          <p:nvPr>
            <p:ph type="title"/>
          </p:nvPr>
        </p:nvSpPr>
        <p:spPr/>
        <p:txBody>
          <a:bodyPr vert="horz" lIns="91440" tIns="45720" rIns="91440" bIns="45720" rtlCol="0">
            <a:normAutofit/>
          </a:bodyPr>
          <a:lstStyle/>
          <a:p>
            <a:r>
              <a:rPr lang="en-US" dirty="0">
                <a:ea typeface="Calibri Light"/>
                <a:cs typeface="Calibri Light"/>
              </a:rPr>
              <a:t>Library Data Collection</a:t>
            </a:r>
            <a:endParaRPr lang="en-US" kern="1200" dirty="0">
              <a:latin typeface="+mj-lt"/>
              <a:ea typeface="Calibri Light"/>
              <a:cs typeface="Calibri Light"/>
            </a:endParaRPr>
          </a:p>
        </p:txBody>
      </p:sp>
      <p:sp>
        <p:nvSpPr>
          <p:cNvPr id="5" name="TextBox 4">
            <a:extLst>
              <a:ext uri="{FF2B5EF4-FFF2-40B4-BE49-F238E27FC236}">
                <a16:creationId xmlns:a16="http://schemas.microsoft.com/office/drawing/2014/main" id="{0C76244C-DB11-11CF-67B2-7093127B5AB5}"/>
              </a:ext>
            </a:extLst>
          </p:cNvPr>
          <p:cNvSpPr txBox="1"/>
          <p:nvPr/>
        </p:nvSpPr>
        <p:spPr>
          <a:xfrm>
            <a:off x="841514" y="1716157"/>
            <a:ext cx="5632173"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calibri light"/>
                <a:ea typeface="Calibri"/>
                <a:cs typeface="Calibri"/>
              </a:rPr>
              <a:t>Some considerations: </a:t>
            </a:r>
          </a:p>
          <a:p>
            <a:pPr marL="342900" indent="-342900">
              <a:buFont typeface="Arial"/>
              <a:buChar char="•"/>
            </a:pPr>
            <a:r>
              <a:rPr lang="en-US" sz="2000">
                <a:latin typeface="calibri light"/>
                <a:ea typeface="Calibri"/>
                <a:cs typeface="Calibri"/>
              </a:rPr>
              <a:t>Collection of student, staff and patron data </a:t>
            </a:r>
            <a:endParaRPr lang="en-US" sz="2000">
              <a:latin typeface="calibri light"/>
              <a:ea typeface="Calibri" panose="020F0502020204030204" pitchFamily="34" charset="0"/>
              <a:cs typeface="Calibri" panose="020F0502020204030204" pitchFamily="34" charset="0"/>
            </a:endParaRPr>
          </a:p>
          <a:p>
            <a:pPr marL="342900" indent="-342900">
              <a:buFont typeface="Arial"/>
              <a:buChar char="•"/>
            </a:pPr>
            <a:r>
              <a:rPr lang="en-US" sz="2000">
                <a:latin typeface="calibri light"/>
                <a:ea typeface="Calibri"/>
                <a:cs typeface="Calibri"/>
              </a:rPr>
              <a:t>Inadequate or inconsistent ethical oversight and procedures</a:t>
            </a:r>
          </a:p>
          <a:p>
            <a:pPr marL="342900" indent="-342900">
              <a:buFont typeface="Arial"/>
              <a:buChar char="•"/>
            </a:pPr>
            <a:r>
              <a:rPr lang="en-US" sz="2000">
                <a:latin typeface="calibri light"/>
                <a:ea typeface="Calibri"/>
                <a:cs typeface="Calibri"/>
              </a:rPr>
              <a:t>Patron trust and consent </a:t>
            </a:r>
          </a:p>
          <a:p>
            <a:pPr marL="342900" indent="-342900">
              <a:buFont typeface="Arial"/>
              <a:buChar char="•"/>
            </a:pPr>
            <a:r>
              <a:rPr lang="en-US" sz="2000">
                <a:latin typeface="calibri light"/>
                <a:ea typeface="Calibri"/>
                <a:cs typeface="Calibri"/>
              </a:rPr>
              <a:t>Metrics and analytics used in decision making </a:t>
            </a:r>
            <a:r>
              <a:rPr lang="en-US" sz="2000">
                <a:latin typeface="Calibri"/>
                <a:ea typeface="Calibri"/>
                <a:cs typeface="Calibri"/>
              </a:rPr>
              <a:t> </a:t>
            </a:r>
          </a:p>
          <a:p>
            <a:pPr marL="342900" indent="-342900">
              <a:buFont typeface="Arial"/>
              <a:buChar char="•"/>
            </a:pPr>
            <a:r>
              <a:rPr lang="en-US" sz="2000">
                <a:latin typeface="calibri light"/>
                <a:ea typeface="Calibri"/>
                <a:cs typeface="Calibri"/>
              </a:rPr>
              <a:t>Leaning analytics and education assessment</a:t>
            </a:r>
          </a:p>
          <a:p>
            <a:pPr marL="342900" indent="-342900">
              <a:buFont typeface="Arial"/>
              <a:buChar char="•"/>
            </a:pPr>
            <a:r>
              <a:rPr lang="en-US" sz="2000">
                <a:latin typeface="calibri light"/>
                <a:ea typeface="Calibri"/>
                <a:cs typeface="Calibri"/>
              </a:rPr>
              <a:t>checkout records, location swipes, database usage, article downloads, interlibrary loan, etc.</a:t>
            </a:r>
          </a:p>
          <a:p>
            <a:pPr marL="342900" indent="-342900">
              <a:buFont typeface="Arial"/>
              <a:buChar char="•"/>
            </a:pPr>
            <a:r>
              <a:rPr lang="en-US" sz="2000">
                <a:latin typeface="calibri light"/>
                <a:ea typeface="Calibri"/>
                <a:cs typeface="Calibri"/>
              </a:rPr>
              <a:t>Your own perspectives and experiences </a:t>
            </a:r>
          </a:p>
        </p:txBody>
      </p:sp>
      <p:pic>
        <p:nvPicPr>
          <p:cNvPr id="3" name="Picture 5" descr="Close-up of stacked books">
            <a:extLst>
              <a:ext uri="{FF2B5EF4-FFF2-40B4-BE49-F238E27FC236}">
                <a16:creationId xmlns:a16="http://schemas.microsoft.com/office/drawing/2014/main" id="{2E19F29C-DC4F-A7C9-3951-EB0B424CD4C2}"/>
              </a:ext>
            </a:extLst>
          </p:cNvPr>
          <p:cNvPicPr>
            <a:picLocks noChangeAspect="1"/>
          </p:cNvPicPr>
          <p:nvPr/>
        </p:nvPicPr>
        <p:blipFill rotWithShape="1">
          <a:blip r:embed="rId2"/>
          <a:srcRect l="29409"/>
          <a:stretch/>
        </p:blipFill>
        <p:spPr>
          <a:xfrm>
            <a:off x="6573962" y="2013626"/>
            <a:ext cx="4488714" cy="3576825"/>
          </a:xfrm>
          <a:custGeom>
            <a:avLst/>
            <a:gdLst/>
            <a:ahLst/>
            <a:cxnLst/>
            <a:rect l="l" t="t" r="r" b="b"/>
            <a:pathLst>
              <a:path w="4488714" h="3576825">
                <a:moveTo>
                  <a:pt x="713492" y="15"/>
                </a:moveTo>
                <a:cubicBezTo>
                  <a:pt x="723739" y="278"/>
                  <a:pt x="734339" y="3967"/>
                  <a:pt x="743942" y="5139"/>
                </a:cubicBezTo>
                <a:cubicBezTo>
                  <a:pt x="955929" y="31374"/>
                  <a:pt x="1167914" y="59717"/>
                  <a:pt x="1380134" y="84780"/>
                </a:cubicBezTo>
                <a:cubicBezTo>
                  <a:pt x="1578535" y="108204"/>
                  <a:pt x="1778340" y="113591"/>
                  <a:pt x="1977677" y="125771"/>
                </a:cubicBezTo>
                <a:cubicBezTo>
                  <a:pt x="2218942" y="140529"/>
                  <a:pt x="2459740" y="161377"/>
                  <a:pt x="2699600" y="194169"/>
                </a:cubicBezTo>
                <a:cubicBezTo>
                  <a:pt x="2866144" y="217126"/>
                  <a:pt x="3034328" y="233053"/>
                  <a:pt x="3203214" y="214783"/>
                </a:cubicBezTo>
                <a:cubicBezTo>
                  <a:pt x="3211646" y="213845"/>
                  <a:pt x="3221250" y="210801"/>
                  <a:pt x="3228277" y="213845"/>
                </a:cubicBezTo>
                <a:cubicBezTo>
                  <a:pt x="3310262" y="248045"/>
                  <a:pt x="3399740" y="223449"/>
                  <a:pt x="3484768" y="244999"/>
                </a:cubicBezTo>
                <a:cubicBezTo>
                  <a:pt x="3462984" y="328154"/>
                  <a:pt x="3369523" y="321361"/>
                  <a:pt x="3316820" y="378984"/>
                </a:cubicBezTo>
                <a:cubicBezTo>
                  <a:pt x="3402785" y="401939"/>
                  <a:pt x="3480084" y="425129"/>
                  <a:pt x="3558554" y="442462"/>
                </a:cubicBezTo>
                <a:cubicBezTo>
                  <a:pt x="3641709" y="460733"/>
                  <a:pt x="3712214" y="510158"/>
                  <a:pt x="3793494" y="532176"/>
                </a:cubicBezTo>
                <a:cubicBezTo>
                  <a:pt x="3810829" y="536861"/>
                  <a:pt x="3831676" y="553257"/>
                  <a:pt x="3837766" y="569186"/>
                </a:cubicBezTo>
                <a:cubicBezTo>
                  <a:pt x="3857442" y="620719"/>
                  <a:pt x="4250260" y="765244"/>
                  <a:pt x="4203881" y="811154"/>
                </a:cubicBezTo>
                <a:cubicBezTo>
                  <a:pt x="4184673" y="830128"/>
                  <a:pt x="4159844" y="843714"/>
                  <a:pt x="4133843" y="862453"/>
                </a:cubicBezTo>
                <a:cubicBezTo>
                  <a:pt x="4172962" y="897823"/>
                  <a:pt x="4216998" y="913283"/>
                  <a:pt x="4263846" y="923823"/>
                </a:cubicBezTo>
                <a:cubicBezTo>
                  <a:pt x="4277901" y="927103"/>
                  <a:pt x="4291721" y="933661"/>
                  <a:pt x="4293126" y="949590"/>
                </a:cubicBezTo>
                <a:cubicBezTo>
                  <a:pt x="4294531" y="966220"/>
                  <a:pt x="4280242" y="972778"/>
                  <a:pt x="4268297" y="980509"/>
                </a:cubicBezTo>
                <a:cubicBezTo>
                  <a:pt x="4251666" y="991283"/>
                  <a:pt x="4235503" y="1000654"/>
                  <a:pt x="4214422" y="1002059"/>
                </a:cubicBezTo>
                <a:cubicBezTo>
                  <a:pt x="4179754" y="1004167"/>
                  <a:pt x="4163124" y="1034149"/>
                  <a:pt x="4142980" y="1056636"/>
                </a:cubicBezTo>
                <a:cubicBezTo>
                  <a:pt x="4131736" y="1069286"/>
                  <a:pt x="4126114" y="1094817"/>
                  <a:pt x="4145790" y="1099268"/>
                </a:cubicBezTo>
                <a:cubicBezTo>
                  <a:pt x="4193106" y="1110043"/>
                  <a:pt x="4189358" y="1141197"/>
                  <a:pt x="4188188" y="1176567"/>
                </a:cubicBezTo>
                <a:cubicBezTo>
                  <a:pt x="4186548" y="1220370"/>
                  <a:pt x="4158673" y="1240514"/>
                  <a:pt x="4124474" y="1257380"/>
                </a:cubicBezTo>
                <a:cubicBezTo>
                  <a:pt x="4112762" y="1263235"/>
                  <a:pt x="4096132" y="1263000"/>
                  <a:pt x="4091680" y="1281271"/>
                </a:cubicBezTo>
                <a:cubicBezTo>
                  <a:pt x="4110888" y="1298606"/>
                  <a:pt x="4134312" y="1284551"/>
                  <a:pt x="4154926" y="1289469"/>
                </a:cubicBezTo>
                <a:cubicBezTo>
                  <a:pt x="4172025" y="1293452"/>
                  <a:pt x="4200368" y="1291344"/>
                  <a:pt x="4176944" y="1323200"/>
                </a:cubicBezTo>
                <a:cubicBezTo>
                  <a:pt x="4170150" y="1332335"/>
                  <a:pt x="4178114" y="1339363"/>
                  <a:pt x="4186782" y="1340066"/>
                </a:cubicBezTo>
                <a:cubicBezTo>
                  <a:pt x="4256117" y="1347327"/>
                  <a:pt x="4224260" y="1411743"/>
                  <a:pt x="4246513" y="1445708"/>
                </a:cubicBezTo>
                <a:cubicBezTo>
                  <a:pt x="4252602" y="1455076"/>
                  <a:pt x="4246044" y="1471239"/>
                  <a:pt x="4236440" y="1475221"/>
                </a:cubicBezTo>
                <a:cubicBezTo>
                  <a:pt x="4175069" y="1501456"/>
                  <a:pt x="4166637" y="1563998"/>
                  <a:pt x="4136888" y="1617873"/>
                </a:cubicBezTo>
                <a:cubicBezTo>
                  <a:pt x="4169214" y="1639188"/>
                  <a:pt x="4207863" y="1643873"/>
                  <a:pt x="4242764" y="1657693"/>
                </a:cubicBezTo>
                <a:cubicBezTo>
                  <a:pt x="4279072" y="1672216"/>
                  <a:pt x="4279072" y="1682991"/>
                  <a:pt x="4249089" y="1725153"/>
                </a:cubicBezTo>
                <a:cubicBezTo>
                  <a:pt x="4327090" y="1734290"/>
                  <a:pt x="4327090" y="1734290"/>
                  <a:pt x="4302964" y="1800579"/>
                </a:cubicBezTo>
                <a:cubicBezTo>
                  <a:pt x="4368318" y="1806669"/>
                  <a:pt x="4411417" y="1838057"/>
                  <a:pt x="4421488" y="1906689"/>
                </a:cubicBezTo>
                <a:cubicBezTo>
                  <a:pt x="4426408" y="1939951"/>
                  <a:pt x="4455922" y="1955644"/>
                  <a:pt x="4488714" y="1977897"/>
                </a:cubicBezTo>
                <a:cubicBezTo>
                  <a:pt x="4447958" y="1999448"/>
                  <a:pt x="4420318" y="2044421"/>
                  <a:pt x="4372767" y="1996870"/>
                </a:cubicBezTo>
                <a:cubicBezTo>
                  <a:pt x="4355434" y="1979537"/>
                  <a:pt x="4357072" y="2001555"/>
                  <a:pt x="4354731" y="2007880"/>
                </a:cubicBezTo>
                <a:cubicBezTo>
                  <a:pt x="4349110" y="2023339"/>
                  <a:pt x="4360820" y="2033646"/>
                  <a:pt x="4368551" y="2045357"/>
                </a:cubicBezTo>
                <a:cubicBezTo>
                  <a:pt x="4376046" y="2057070"/>
                  <a:pt x="4384948" y="2069484"/>
                  <a:pt x="4387056" y="2082603"/>
                </a:cubicBezTo>
                <a:cubicBezTo>
                  <a:pt x="4388460" y="2091738"/>
                  <a:pt x="4381668" y="2105088"/>
                  <a:pt x="4374173" y="2111882"/>
                </a:cubicBezTo>
                <a:cubicBezTo>
                  <a:pt x="4334820" y="2147720"/>
                  <a:pt x="4358244" y="2228299"/>
                  <a:pt x="4283756" y="2238606"/>
                </a:cubicBezTo>
                <a:cubicBezTo>
                  <a:pt x="4250260" y="2243289"/>
                  <a:pt x="4234098" y="2272804"/>
                  <a:pt x="4209503" y="2288966"/>
                </a:cubicBezTo>
                <a:cubicBezTo>
                  <a:pt x="4124006" y="2345418"/>
                  <a:pt x="4066851" y="2418032"/>
                  <a:pt x="4040383" y="2517817"/>
                </a:cubicBezTo>
                <a:cubicBezTo>
                  <a:pt x="4033122" y="2545457"/>
                  <a:pt x="4005246" y="2567711"/>
                  <a:pt x="3987210" y="2592071"/>
                </a:cubicBezTo>
                <a:cubicBezTo>
                  <a:pt x="3995878" y="2609873"/>
                  <a:pt x="4043193" y="2571458"/>
                  <a:pt x="4026563" y="2618305"/>
                </a:cubicBezTo>
                <a:cubicBezTo>
                  <a:pt x="4013914" y="2653442"/>
                  <a:pt x="3981588" y="2675226"/>
                  <a:pt x="3951137" y="2696074"/>
                </a:cubicBezTo>
                <a:cubicBezTo>
                  <a:pt x="3916470" y="2719731"/>
                  <a:pt x="3878055" y="2738704"/>
                  <a:pt x="3862360" y="2782506"/>
                </a:cubicBezTo>
                <a:cubicBezTo>
                  <a:pt x="3859081" y="2791877"/>
                  <a:pt x="3848540" y="2801714"/>
                  <a:pt x="3839172" y="2805463"/>
                </a:cubicBezTo>
                <a:cubicBezTo>
                  <a:pt x="3350549" y="3576343"/>
                  <a:pt x="2147734" y="3581495"/>
                  <a:pt x="2009066" y="3576107"/>
                </a:cubicBezTo>
                <a:cubicBezTo>
                  <a:pt x="1841116" y="3569315"/>
                  <a:pt x="1682302" y="3521764"/>
                  <a:pt x="1526534" y="3462502"/>
                </a:cubicBezTo>
                <a:cubicBezTo>
                  <a:pt x="1460712" y="3437439"/>
                  <a:pt x="1399577" y="3401835"/>
                  <a:pt x="1335628" y="3374195"/>
                </a:cubicBezTo>
                <a:cubicBezTo>
                  <a:pt x="1247321" y="3336013"/>
                  <a:pt x="1179158" y="3263165"/>
                  <a:pt x="1091084" y="3232479"/>
                </a:cubicBezTo>
                <a:cubicBezTo>
                  <a:pt x="1000434" y="3200857"/>
                  <a:pt x="922901" y="3143000"/>
                  <a:pt x="829673" y="3118405"/>
                </a:cubicBezTo>
                <a:cubicBezTo>
                  <a:pt x="780484" y="3105288"/>
                  <a:pt x="732933" y="3081631"/>
                  <a:pt x="740662" y="3013935"/>
                </a:cubicBezTo>
                <a:cubicBezTo>
                  <a:pt x="742771" y="2994727"/>
                  <a:pt x="729888" y="2979034"/>
                  <a:pt x="709509" y="2984656"/>
                </a:cubicBezTo>
                <a:cubicBezTo>
                  <a:pt x="670626" y="2995196"/>
                  <a:pt x="653058" y="2967321"/>
                  <a:pt x="631507" y="2946474"/>
                </a:cubicBezTo>
                <a:cubicBezTo>
                  <a:pt x="593093" y="2909465"/>
                  <a:pt x="556552" y="2870113"/>
                  <a:pt x="495415" y="2864022"/>
                </a:cubicBezTo>
                <a:cubicBezTo>
                  <a:pt x="507126" y="2834976"/>
                  <a:pt x="527037" y="2839193"/>
                  <a:pt x="545308" y="2845283"/>
                </a:cubicBezTo>
                <a:cubicBezTo>
                  <a:pt x="593327" y="2861212"/>
                  <a:pt x="640877" y="2879248"/>
                  <a:pt x="688896" y="2895176"/>
                </a:cubicBezTo>
                <a:cubicBezTo>
                  <a:pt x="720284" y="2905483"/>
                  <a:pt x="751438" y="2920006"/>
                  <a:pt x="793367" y="2908527"/>
                </a:cubicBezTo>
                <a:cubicBezTo>
                  <a:pt x="757294" y="2849968"/>
                  <a:pt x="695923" y="2839427"/>
                  <a:pt x="646265" y="2821391"/>
                </a:cubicBezTo>
                <a:cubicBezTo>
                  <a:pt x="584192" y="2798670"/>
                  <a:pt x="547651" y="2755803"/>
                  <a:pt x="503847" y="2708019"/>
                </a:cubicBezTo>
                <a:cubicBezTo>
                  <a:pt x="549524" y="2696541"/>
                  <a:pt x="577867" y="2731678"/>
                  <a:pt x="613705" y="2729803"/>
                </a:cubicBezTo>
                <a:cubicBezTo>
                  <a:pt x="615580" y="2723714"/>
                  <a:pt x="618859" y="2714813"/>
                  <a:pt x="618390" y="2714577"/>
                </a:cubicBezTo>
                <a:cubicBezTo>
                  <a:pt x="559831" y="2688343"/>
                  <a:pt x="532425" y="2639153"/>
                  <a:pt x="523289" y="2579656"/>
                </a:cubicBezTo>
                <a:cubicBezTo>
                  <a:pt x="518605" y="2548972"/>
                  <a:pt x="497289" y="2539368"/>
                  <a:pt x="476207" y="2525313"/>
                </a:cubicBezTo>
                <a:cubicBezTo>
                  <a:pt x="402656" y="2475421"/>
                  <a:pt x="324889" y="2430213"/>
                  <a:pt x="264455" y="2361581"/>
                </a:cubicBezTo>
                <a:cubicBezTo>
                  <a:pt x="334259" y="2370716"/>
                  <a:pt x="390242" y="2415455"/>
                  <a:pt x="465433" y="2434663"/>
                </a:cubicBezTo>
                <a:cubicBezTo>
                  <a:pt x="405702" y="2359238"/>
                  <a:pt x="328402" y="2321058"/>
                  <a:pt x="257897" y="2275380"/>
                </a:cubicBezTo>
                <a:cubicBezTo>
                  <a:pt x="225806" y="2254533"/>
                  <a:pt x="196059" y="2227830"/>
                  <a:pt x="157174" y="2216586"/>
                </a:cubicBezTo>
                <a:cubicBezTo>
                  <a:pt x="143354" y="2212604"/>
                  <a:pt x="120633" y="2204172"/>
                  <a:pt x="131643" y="2181919"/>
                </a:cubicBezTo>
                <a:cubicBezTo>
                  <a:pt x="141011" y="2163415"/>
                  <a:pt x="159516" y="2169035"/>
                  <a:pt x="176382" y="2174423"/>
                </a:cubicBezTo>
                <a:cubicBezTo>
                  <a:pt x="216905" y="2187776"/>
                  <a:pt x="258834" y="2188009"/>
                  <a:pt x="313646" y="2187776"/>
                </a:cubicBezTo>
                <a:cubicBezTo>
                  <a:pt x="267735" y="2126639"/>
                  <a:pt x="183643" y="2144910"/>
                  <a:pt x="144292" y="2080728"/>
                </a:cubicBezTo>
                <a:cubicBezTo>
                  <a:pt x="193481" y="2069484"/>
                  <a:pt x="231428" y="2092674"/>
                  <a:pt x="271249" y="2097124"/>
                </a:cubicBezTo>
                <a:cubicBezTo>
                  <a:pt x="307321" y="2101106"/>
                  <a:pt x="316222" y="2090332"/>
                  <a:pt x="307790" y="2054961"/>
                </a:cubicBezTo>
                <a:cubicBezTo>
                  <a:pt x="294673" y="1999915"/>
                  <a:pt x="314349" y="1971806"/>
                  <a:pt x="366818" y="1986798"/>
                </a:cubicBezTo>
                <a:cubicBezTo>
                  <a:pt x="415539" y="2000852"/>
                  <a:pt x="420692" y="1980240"/>
                  <a:pt x="407575" y="1948852"/>
                </a:cubicBezTo>
                <a:cubicBezTo>
                  <a:pt x="388836" y="1903176"/>
                  <a:pt x="410151" y="1867805"/>
                  <a:pt x="424674" y="1829390"/>
                </a:cubicBezTo>
                <a:cubicBezTo>
                  <a:pt x="446928" y="1770831"/>
                  <a:pt x="437558" y="1742253"/>
                  <a:pt x="389539" y="1698685"/>
                </a:cubicBezTo>
                <a:cubicBezTo>
                  <a:pt x="362602" y="1674323"/>
                  <a:pt x="333557" y="1653711"/>
                  <a:pt x="294438" y="1632630"/>
                </a:cubicBezTo>
                <a:cubicBezTo>
                  <a:pt x="384620" y="1621152"/>
                  <a:pt x="289988" y="1582503"/>
                  <a:pt x="321844" y="1558376"/>
                </a:cubicBezTo>
                <a:cubicBezTo>
                  <a:pt x="385557" y="1548538"/>
                  <a:pt x="437558" y="1625368"/>
                  <a:pt x="524227" y="1603350"/>
                </a:cubicBezTo>
                <a:cubicBezTo>
                  <a:pt x="417179" y="1536825"/>
                  <a:pt x="298889" y="1515041"/>
                  <a:pt x="221356" y="1426500"/>
                </a:cubicBezTo>
                <a:cubicBezTo>
                  <a:pt x="239158" y="1406355"/>
                  <a:pt x="256960" y="1425094"/>
                  <a:pt x="272186" y="1417599"/>
                </a:cubicBezTo>
                <a:cubicBezTo>
                  <a:pt x="271717" y="1412914"/>
                  <a:pt x="272889" y="1405886"/>
                  <a:pt x="270077" y="1403779"/>
                </a:cubicBezTo>
                <a:cubicBezTo>
                  <a:pt x="212221" y="1355525"/>
                  <a:pt x="211283" y="1354355"/>
                  <a:pt x="273356" y="1318749"/>
                </a:cubicBezTo>
                <a:cubicBezTo>
                  <a:pt x="295141" y="1306335"/>
                  <a:pt x="293267" y="1295325"/>
                  <a:pt x="281790" y="1279632"/>
                </a:cubicBezTo>
                <a:cubicBezTo>
                  <a:pt x="273590" y="1268622"/>
                  <a:pt x="263753" y="1258784"/>
                  <a:pt x="268438" y="1234657"/>
                </a:cubicBezTo>
                <a:cubicBezTo>
                  <a:pt x="302402" y="1265578"/>
                  <a:pt x="466603" y="1255505"/>
                  <a:pt x="495649" y="1252226"/>
                </a:cubicBezTo>
                <a:cubicBezTo>
                  <a:pt x="528208" y="1248713"/>
                  <a:pt x="560299" y="1233721"/>
                  <a:pt x="594497" y="1241919"/>
                </a:cubicBezTo>
                <a:cubicBezTo>
                  <a:pt x="621903" y="1248479"/>
                  <a:pt x="748860" y="1311957"/>
                  <a:pt x="766898" y="1239109"/>
                </a:cubicBezTo>
                <a:cubicBezTo>
                  <a:pt x="767835" y="1235595"/>
                  <a:pt x="819132" y="1243794"/>
                  <a:pt x="846773" y="1247776"/>
                </a:cubicBezTo>
                <a:cubicBezTo>
                  <a:pt x="871134" y="1251055"/>
                  <a:pt x="898540" y="1265578"/>
                  <a:pt x="914936" y="1236532"/>
                </a:cubicBezTo>
                <a:cubicBezTo>
                  <a:pt x="924540" y="1219433"/>
                  <a:pt x="884954" y="1186405"/>
                  <a:pt x="849584" y="1183594"/>
                </a:cubicBezTo>
                <a:cubicBezTo>
                  <a:pt x="818898" y="1181017"/>
                  <a:pt x="786807" y="1177269"/>
                  <a:pt x="757528" y="1184296"/>
                </a:cubicBezTo>
                <a:cubicBezTo>
                  <a:pt x="721456" y="1192730"/>
                  <a:pt x="702014" y="1179144"/>
                  <a:pt x="691941" y="1149864"/>
                </a:cubicBezTo>
                <a:cubicBezTo>
                  <a:pt x="680698" y="1117539"/>
                  <a:pt x="659147" y="1102547"/>
                  <a:pt x="629400" y="1087555"/>
                </a:cubicBezTo>
                <a:cubicBezTo>
                  <a:pt x="557253" y="1051250"/>
                  <a:pt x="487920" y="1009321"/>
                  <a:pt x="408747" y="988239"/>
                </a:cubicBezTo>
                <a:cubicBezTo>
                  <a:pt x="393052" y="984022"/>
                  <a:pt x="375719" y="978400"/>
                  <a:pt x="368458" y="950527"/>
                </a:cubicBezTo>
                <a:cubicBezTo>
                  <a:pt x="582786" y="992220"/>
                  <a:pt x="778141" y="1100908"/>
                  <a:pt x="999262" y="1094583"/>
                </a:cubicBezTo>
                <a:cubicBezTo>
                  <a:pt x="938829" y="1060149"/>
                  <a:pt x="868792" y="1058276"/>
                  <a:pt x="804376" y="1034149"/>
                </a:cubicBezTo>
                <a:cubicBezTo>
                  <a:pt x="850053" y="1016113"/>
                  <a:pt x="892918" y="1034852"/>
                  <a:pt x="936252" y="1045159"/>
                </a:cubicBezTo>
                <a:cubicBezTo>
                  <a:pt x="972559" y="1053591"/>
                  <a:pt x="1005353" y="1054997"/>
                  <a:pt x="1009335" y="1004636"/>
                </a:cubicBezTo>
                <a:cubicBezTo>
                  <a:pt x="1007929" y="1001356"/>
                  <a:pt x="1008163" y="997141"/>
                  <a:pt x="1008398" y="993158"/>
                </a:cubicBezTo>
                <a:cubicBezTo>
                  <a:pt x="996216" y="972311"/>
                  <a:pt x="977244" y="961536"/>
                  <a:pt x="954757" y="955445"/>
                </a:cubicBezTo>
                <a:cubicBezTo>
                  <a:pt x="941171" y="951697"/>
                  <a:pt x="923135" y="946075"/>
                  <a:pt x="923368" y="931085"/>
                </a:cubicBezTo>
                <a:cubicBezTo>
                  <a:pt x="924071" y="875570"/>
                  <a:pt x="880738" y="859407"/>
                  <a:pt x="837403" y="843245"/>
                </a:cubicBezTo>
                <a:cubicBezTo>
                  <a:pt x="861530" y="815605"/>
                  <a:pt x="880503" y="835983"/>
                  <a:pt x="898774" y="833876"/>
                </a:cubicBezTo>
                <a:cubicBezTo>
                  <a:pt x="910720" y="832470"/>
                  <a:pt x="921495" y="829894"/>
                  <a:pt x="921495" y="815605"/>
                </a:cubicBezTo>
                <a:cubicBezTo>
                  <a:pt x="921729" y="803658"/>
                  <a:pt x="916107" y="790072"/>
                  <a:pt x="904396" y="789839"/>
                </a:cubicBezTo>
                <a:cubicBezTo>
                  <a:pt x="831079" y="787730"/>
                  <a:pt x="790556" y="710900"/>
                  <a:pt x="714428" y="710666"/>
                </a:cubicBezTo>
                <a:cubicBezTo>
                  <a:pt x="668986" y="710666"/>
                  <a:pt x="738086" y="667332"/>
                  <a:pt x="699672" y="649295"/>
                </a:cubicBezTo>
                <a:cubicBezTo>
                  <a:pt x="691238" y="645313"/>
                  <a:pt x="721690" y="639224"/>
                  <a:pt x="735276" y="640160"/>
                </a:cubicBezTo>
                <a:cubicBezTo>
                  <a:pt x="748627" y="641097"/>
                  <a:pt x="760573" y="652574"/>
                  <a:pt x="776736" y="644376"/>
                </a:cubicBezTo>
                <a:cubicBezTo>
                  <a:pt x="785637" y="615097"/>
                  <a:pt x="762682" y="604322"/>
                  <a:pt x="743708" y="596123"/>
                </a:cubicBezTo>
                <a:cubicBezTo>
                  <a:pt x="699905" y="577150"/>
                  <a:pt x="657274" y="554195"/>
                  <a:pt x="609255" y="547401"/>
                </a:cubicBezTo>
                <a:cubicBezTo>
                  <a:pt x="592156" y="545059"/>
                  <a:pt x="633850" y="513671"/>
                  <a:pt x="642048" y="502662"/>
                </a:cubicBezTo>
                <a:cubicBezTo>
                  <a:pt x="448801" y="386949"/>
                  <a:pt x="216437" y="392804"/>
                  <a:pt x="0" y="299342"/>
                </a:cubicBezTo>
                <a:cubicBezTo>
                  <a:pt x="47785" y="281073"/>
                  <a:pt x="82921" y="294424"/>
                  <a:pt x="115480" y="297235"/>
                </a:cubicBezTo>
                <a:cubicBezTo>
                  <a:pt x="196760" y="304261"/>
                  <a:pt x="277105" y="318784"/>
                  <a:pt x="358151" y="327451"/>
                </a:cubicBezTo>
                <a:cubicBezTo>
                  <a:pt x="397971" y="331667"/>
                  <a:pt x="434981" y="347596"/>
                  <a:pt x="479486" y="322299"/>
                </a:cubicBezTo>
                <a:cubicBezTo>
                  <a:pt x="509235" y="305433"/>
                  <a:pt x="556786" y="323703"/>
                  <a:pt x="593327" y="338695"/>
                </a:cubicBezTo>
                <a:cubicBezTo>
                  <a:pt x="623543" y="351109"/>
                  <a:pt x="652355" y="354388"/>
                  <a:pt x="692410" y="338695"/>
                </a:cubicBezTo>
                <a:cubicBezTo>
                  <a:pt x="656103" y="329091"/>
                  <a:pt x="628228" y="320659"/>
                  <a:pt x="599651" y="314802"/>
                </a:cubicBezTo>
                <a:cubicBezTo>
                  <a:pt x="576930" y="310118"/>
                  <a:pt x="631040" y="291144"/>
                  <a:pt x="658679" y="293487"/>
                </a:cubicBezTo>
                <a:cubicBezTo>
                  <a:pt x="697329" y="296766"/>
                  <a:pt x="675545" y="284586"/>
                  <a:pt x="668986" y="267720"/>
                </a:cubicBezTo>
                <a:cubicBezTo>
                  <a:pt x="661959" y="249684"/>
                  <a:pt x="682806" y="244063"/>
                  <a:pt x="695923" y="247810"/>
                </a:cubicBezTo>
                <a:cubicBezTo>
                  <a:pt x="746284" y="262568"/>
                  <a:pt x="796411" y="236567"/>
                  <a:pt x="848413" y="257649"/>
                </a:cubicBezTo>
                <a:cubicBezTo>
                  <a:pt x="835295" y="205647"/>
                  <a:pt x="806952" y="182926"/>
                  <a:pt x="747690" y="175664"/>
                </a:cubicBezTo>
                <a:cubicBezTo>
                  <a:pt x="725437" y="172854"/>
                  <a:pt x="702248" y="177070"/>
                  <a:pt x="683040" y="162078"/>
                </a:cubicBezTo>
                <a:cubicBezTo>
                  <a:pt x="672030" y="153413"/>
                  <a:pt x="659616" y="143106"/>
                  <a:pt x="668283" y="127177"/>
                </a:cubicBezTo>
                <a:cubicBezTo>
                  <a:pt x="674373" y="115933"/>
                  <a:pt x="687491" y="115933"/>
                  <a:pt x="698266" y="119682"/>
                </a:cubicBezTo>
                <a:cubicBezTo>
                  <a:pt x="746519" y="136313"/>
                  <a:pt x="796880" y="142403"/>
                  <a:pt x="847241" y="148494"/>
                </a:cubicBezTo>
                <a:cubicBezTo>
                  <a:pt x="854972" y="149430"/>
                  <a:pt x="863637" y="152476"/>
                  <a:pt x="872305" y="137015"/>
                </a:cubicBezTo>
                <a:cubicBezTo>
                  <a:pt x="778141" y="111951"/>
                  <a:pt x="688662" y="76347"/>
                  <a:pt x="591921" y="62527"/>
                </a:cubicBezTo>
                <a:cubicBezTo>
                  <a:pt x="593327" y="55969"/>
                  <a:pt x="594732" y="49410"/>
                  <a:pt x="596138" y="42852"/>
                </a:cubicBezTo>
                <a:cubicBezTo>
                  <a:pt x="671796" y="52220"/>
                  <a:pt x="747456" y="61590"/>
                  <a:pt x="843025" y="73303"/>
                </a:cubicBezTo>
                <a:cubicBezTo>
                  <a:pt x="784231" y="36058"/>
                  <a:pt x="728717" y="48473"/>
                  <a:pt x="685149" y="15446"/>
                </a:cubicBezTo>
                <a:cubicBezTo>
                  <a:pt x="693347" y="2914"/>
                  <a:pt x="703244" y="-249"/>
                  <a:pt x="713492" y="15"/>
                </a:cubicBezTo>
                <a:close/>
              </a:path>
            </a:pathLst>
          </a:custGeom>
        </p:spPr>
      </p:pic>
    </p:spTree>
    <p:extLst>
      <p:ext uri="{BB962C8B-B14F-4D97-AF65-F5344CB8AC3E}">
        <p14:creationId xmlns:p14="http://schemas.microsoft.com/office/powerpoint/2010/main" val="32863679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23112-5D00-C4F1-6607-C424EFDAE0B2}"/>
              </a:ext>
            </a:extLst>
          </p:cNvPr>
          <p:cNvSpPr>
            <a:spLocks noGrp="1"/>
          </p:cNvSpPr>
          <p:nvPr>
            <p:ph type="title"/>
          </p:nvPr>
        </p:nvSpPr>
        <p:spPr/>
        <p:txBody>
          <a:bodyPr vert="horz" lIns="91440" tIns="45720" rIns="91440" bIns="45720" rtlCol="0">
            <a:normAutofit/>
          </a:bodyPr>
          <a:lstStyle/>
          <a:p>
            <a:r>
              <a:rPr lang="en-US" dirty="0">
                <a:ea typeface="Calibri Light"/>
                <a:cs typeface="Calibri Light"/>
              </a:rPr>
              <a:t>Library Research and Data Collection </a:t>
            </a:r>
            <a:endParaRPr lang="en-US" kern="1200" dirty="0">
              <a:latin typeface="+mj-lt"/>
              <a:ea typeface="Calibri Light"/>
              <a:cs typeface="Calibri Light"/>
            </a:endParaRPr>
          </a:p>
        </p:txBody>
      </p:sp>
      <p:sp>
        <p:nvSpPr>
          <p:cNvPr id="3" name="TextBox 2">
            <a:extLst>
              <a:ext uri="{FF2B5EF4-FFF2-40B4-BE49-F238E27FC236}">
                <a16:creationId xmlns:a16="http://schemas.microsoft.com/office/drawing/2014/main" id="{C038B02F-1278-37E3-F711-89F346F509B0}"/>
              </a:ext>
            </a:extLst>
          </p:cNvPr>
          <p:cNvSpPr txBox="1"/>
          <p:nvPr/>
        </p:nvSpPr>
        <p:spPr>
          <a:xfrm>
            <a:off x="839305" y="1883701"/>
            <a:ext cx="5632173"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a:latin typeface="calibri light"/>
                <a:ea typeface="Calibri"/>
                <a:cs typeface="Calibri"/>
              </a:rPr>
              <a:t>Information professionals and research integrity</a:t>
            </a:r>
            <a:endParaRPr lang="en-US"/>
          </a:p>
          <a:p>
            <a:pPr marL="342900" indent="-342900">
              <a:buFont typeface="Arial"/>
              <a:buChar char="•"/>
            </a:pPr>
            <a:r>
              <a:rPr lang="en-US" sz="2400">
                <a:latin typeface="calibri light"/>
                <a:ea typeface="Calibri"/>
                <a:cs typeface="Calibri"/>
              </a:rPr>
              <a:t>Research data collection and methods </a:t>
            </a:r>
          </a:p>
          <a:p>
            <a:pPr marL="342900" indent="-342900">
              <a:buFont typeface="Arial"/>
              <a:buChar char="•"/>
            </a:pPr>
            <a:r>
              <a:rPr lang="en-US" sz="2400">
                <a:latin typeface="calibri light"/>
                <a:ea typeface="Calibri"/>
                <a:cs typeface="Calibri"/>
              </a:rPr>
              <a:t>Potential editorial (mis)conduct / citation manipulation </a:t>
            </a:r>
          </a:p>
          <a:p>
            <a:pPr marL="342900" indent="-342900">
              <a:buFont typeface="Arial"/>
              <a:buChar char="•"/>
            </a:pPr>
            <a:r>
              <a:rPr lang="en-US" sz="2400">
                <a:latin typeface="calibri light"/>
                <a:ea typeface="Calibri"/>
                <a:cs typeface="Calibri"/>
              </a:rPr>
              <a:t>LIS Ethical Frameworks (or lack thereof)</a:t>
            </a:r>
          </a:p>
          <a:p>
            <a:pPr marL="342900" indent="-342900">
              <a:buFont typeface="Arial"/>
              <a:buChar char="•"/>
            </a:pPr>
            <a:r>
              <a:rPr lang="en-US" sz="2400">
                <a:latin typeface="calibri light"/>
                <a:ea typeface="Calibri"/>
                <a:cs typeface="Calibri"/>
              </a:rPr>
              <a:t>Ethical challenges in LIS Research</a:t>
            </a:r>
          </a:p>
          <a:p>
            <a:endParaRPr lang="en-US" sz="2400">
              <a:latin typeface="calibri light"/>
              <a:ea typeface="Calibri" panose="020F0502020204030204" pitchFamily="34" charset="0"/>
              <a:cs typeface="Calibri" panose="020F0502020204030204" pitchFamily="34" charset="0"/>
            </a:endParaRPr>
          </a:p>
          <a:p>
            <a:endParaRPr lang="en-US">
              <a:latin typeface="Calibri"/>
              <a:ea typeface="Calibri"/>
              <a:cs typeface="Calibri"/>
            </a:endParaRPr>
          </a:p>
        </p:txBody>
      </p:sp>
      <p:pic>
        <p:nvPicPr>
          <p:cNvPr id="11" name="Picture 11" descr="A picture of a young black women smiling while at her computer and sitting in a library">
            <a:extLst>
              <a:ext uri="{FF2B5EF4-FFF2-40B4-BE49-F238E27FC236}">
                <a16:creationId xmlns:a16="http://schemas.microsoft.com/office/drawing/2014/main" id="{5F83DE4F-87E5-03F6-E38E-D6369CCD6E2F}"/>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7034" r="14531" b="-2"/>
          <a:stretch/>
        </p:blipFill>
        <p:spPr>
          <a:xfrm>
            <a:off x="6573962" y="2013626"/>
            <a:ext cx="4488714" cy="3576825"/>
          </a:xfrm>
          <a:custGeom>
            <a:avLst/>
            <a:gdLst/>
            <a:ahLst/>
            <a:cxnLst/>
            <a:rect l="l" t="t" r="r" b="b"/>
            <a:pathLst>
              <a:path w="4488714" h="3576825">
                <a:moveTo>
                  <a:pt x="713492" y="15"/>
                </a:moveTo>
                <a:cubicBezTo>
                  <a:pt x="723739" y="278"/>
                  <a:pt x="734339" y="3967"/>
                  <a:pt x="743942" y="5139"/>
                </a:cubicBezTo>
                <a:cubicBezTo>
                  <a:pt x="955929" y="31374"/>
                  <a:pt x="1167914" y="59717"/>
                  <a:pt x="1380134" y="84780"/>
                </a:cubicBezTo>
                <a:cubicBezTo>
                  <a:pt x="1578535" y="108204"/>
                  <a:pt x="1778340" y="113591"/>
                  <a:pt x="1977677" y="125771"/>
                </a:cubicBezTo>
                <a:cubicBezTo>
                  <a:pt x="2218942" y="140529"/>
                  <a:pt x="2459740" y="161377"/>
                  <a:pt x="2699600" y="194169"/>
                </a:cubicBezTo>
                <a:cubicBezTo>
                  <a:pt x="2866144" y="217126"/>
                  <a:pt x="3034328" y="233053"/>
                  <a:pt x="3203214" y="214783"/>
                </a:cubicBezTo>
                <a:cubicBezTo>
                  <a:pt x="3211646" y="213845"/>
                  <a:pt x="3221250" y="210801"/>
                  <a:pt x="3228277" y="213845"/>
                </a:cubicBezTo>
                <a:cubicBezTo>
                  <a:pt x="3310262" y="248045"/>
                  <a:pt x="3399740" y="223449"/>
                  <a:pt x="3484768" y="244999"/>
                </a:cubicBezTo>
                <a:cubicBezTo>
                  <a:pt x="3462984" y="328154"/>
                  <a:pt x="3369523" y="321361"/>
                  <a:pt x="3316820" y="378984"/>
                </a:cubicBezTo>
                <a:cubicBezTo>
                  <a:pt x="3402785" y="401939"/>
                  <a:pt x="3480084" y="425129"/>
                  <a:pt x="3558554" y="442462"/>
                </a:cubicBezTo>
                <a:cubicBezTo>
                  <a:pt x="3641709" y="460733"/>
                  <a:pt x="3712214" y="510158"/>
                  <a:pt x="3793494" y="532176"/>
                </a:cubicBezTo>
                <a:cubicBezTo>
                  <a:pt x="3810829" y="536861"/>
                  <a:pt x="3831676" y="553257"/>
                  <a:pt x="3837766" y="569186"/>
                </a:cubicBezTo>
                <a:cubicBezTo>
                  <a:pt x="3857442" y="620719"/>
                  <a:pt x="4250260" y="765244"/>
                  <a:pt x="4203881" y="811154"/>
                </a:cubicBezTo>
                <a:cubicBezTo>
                  <a:pt x="4184673" y="830128"/>
                  <a:pt x="4159844" y="843714"/>
                  <a:pt x="4133843" y="862453"/>
                </a:cubicBezTo>
                <a:cubicBezTo>
                  <a:pt x="4172962" y="897823"/>
                  <a:pt x="4216998" y="913283"/>
                  <a:pt x="4263846" y="923823"/>
                </a:cubicBezTo>
                <a:cubicBezTo>
                  <a:pt x="4277901" y="927103"/>
                  <a:pt x="4291721" y="933661"/>
                  <a:pt x="4293126" y="949590"/>
                </a:cubicBezTo>
                <a:cubicBezTo>
                  <a:pt x="4294531" y="966220"/>
                  <a:pt x="4280242" y="972778"/>
                  <a:pt x="4268297" y="980509"/>
                </a:cubicBezTo>
                <a:cubicBezTo>
                  <a:pt x="4251666" y="991283"/>
                  <a:pt x="4235503" y="1000654"/>
                  <a:pt x="4214422" y="1002059"/>
                </a:cubicBezTo>
                <a:cubicBezTo>
                  <a:pt x="4179754" y="1004167"/>
                  <a:pt x="4163124" y="1034149"/>
                  <a:pt x="4142980" y="1056636"/>
                </a:cubicBezTo>
                <a:cubicBezTo>
                  <a:pt x="4131736" y="1069286"/>
                  <a:pt x="4126114" y="1094817"/>
                  <a:pt x="4145790" y="1099268"/>
                </a:cubicBezTo>
                <a:cubicBezTo>
                  <a:pt x="4193106" y="1110043"/>
                  <a:pt x="4189358" y="1141197"/>
                  <a:pt x="4188188" y="1176567"/>
                </a:cubicBezTo>
                <a:cubicBezTo>
                  <a:pt x="4186548" y="1220370"/>
                  <a:pt x="4158673" y="1240514"/>
                  <a:pt x="4124474" y="1257380"/>
                </a:cubicBezTo>
                <a:cubicBezTo>
                  <a:pt x="4112762" y="1263235"/>
                  <a:pt x="4096132" y="1263000"/>
                  <a:pt x="4091680" y="1281271"/>
                </a:cubicBezTo>
                <a:cubicBezTo>
                  <a:pt x="4110888" y="1298606"/>
                  <a:pt x="4134312" y="1284551"/>
                  <a:pt x="4154926" y="1289469"/>
                </a:cubicBezTo>
                <a:cubicBezTo>
                  <a:pt x="4172025" y="1293452"/>
                  <a:pt x="4200368" y="1291344"/>
                  <a:pt x="4176944" y="1323200"/>
                </a:cubicBezTo>
                <a:cubicBezTo>
                  <a:pt x="4170150" y="1332335"/>
                  <a:pt x="4178114" y="1339363"/>
                  <a:pt x="4186782" y="1340066"/>
                </a:cubicBezTo>
                <a:cubicBezTo>
                  <a:pt x="4256117" y="1347327"/>
                  <a:pt x="4224260" y="1411743"/>
                  <a:pt x="4246513" y="1445708"/>
                </a:cubicBezTo>
                <a:cubicBezTo>
                  <a:pt x="4252602" y="1455076"/>
                  <a:pt x="4246044" y="1471239"/>
                  <a:pt x="4236440" y="1475221"/>
                </a:cubicBezTo>
                <a:cubicBezTo>
                  <a:pt x="4175069" y="1501456"/>
                  <a:pt x="4166637" y="1563998"/>
                  <a:pt x="4136888" y="1617873"/>
                </a:cubicBezTo>
                <a:cubicBezTo>
                  <a:pt x="4169214" y="1639188"/>
                  <a:pt x="4207863" y="1643873"/>
                  <a:pt x="4242764" y="1657693"/>
                </a:cubicBezTo>
                <a:cubicBezTo>
                  <a:pt x="4279072" y="1672216"/>
                  <a:pt x="4279072" y="1682991"/>
                  <a:pt x="4249089" y="1725153"/>
                </a:cubicBezTo>
                <a:cubicBezTo>
                  <a:pt x="4327090" y="1734290"/>
                  <a:pt x="4327090" y="1734290"/>
                  <a:pt x="4302964" y="1800579"/>
                </a:cubicBezTo>
                <a:cubicBezTo>
                  <a:pt x="4368318" y="1806669"/>
                  <a:pt x="4411417" y="1838057"/>
                  <a:pt x="4421488" y="1906689"/>
                </a:cubicBezTo>
                <a:cubicBezTo>
                  <a:pt x="4426408" y="1939951"/>
                  <a:pt x="4455922" y="1955644"/>
                  <a:pt x="4488714" y="1977897"/>
                </a:cubicBezTo>
                <a:cubicBezTo>
                  <a:pt x="4447958" y="1999448"/>
                  <a:pt x="4420318" y="2044421"/>
                  <a:pt x="4372767" y="1996870"/>
                </a:cubicBezTo>
                <a:cubicBezTo>
                  <a:pt x="4355434" y="1979537"/>
                  <a:pt x="4357072" y="2001555"/>
                  <a:pt x="4354731" y="2007880"/>
                </a:cubicBezTo>
                <a:cubicBezTo>
                  <a:pt x="4349110" y="2023339"/>
                  <a:pt x="4360820" y="2033646"/>
                  <a:pt x="4368551" y="2045357"/>
                </a:cubicBezTo>
                <a:cubicBezTo>
                  <a:pt x="4376046" y="2057070"/>
                  <a:pt x="4384948" y="2069484"/>
                  <a:pt x="4387056" y="2082603"/>
                </a:cubicBezTo>
                <a:cubicBezTo>
                  <a:pt x="4388460" y="2091738"/>
                  <a:pt x="4381668" y="2105088"/>
                  <a:pt x="4374173" y="2111882"/>
                </a:cubicBezTo>
                <a:cubicBezTo>
                  <a:pt x="4334820" y="2147720"/>
                  <a:pt x="4358244" y="2228299"/>
                  <a:pt x="4283756" y="2238606"/>
                </a:cubicBezTo>
                <a:cubicBezTo>
                  <a:pt x="4250260" y="2243289"/>
                  <a:pt x="4234098" y="2272804"/>
                  <a:pt x="4209503" y="2288966"/>
                </a:cubicBezTo>
                <a:cubicBezTo>
                  <a:pt x="4124006" y="2345418"/>
                  <a:pt x="4066851" y="2418032"/>
                  <a:pt x="4040383" y="2517817"/>
                </a:cubicBezTo>
                <a:cubicBezTo>
                  <a:pt x="4033122" y="2545457"/>
                  <a:pt x="4005246" y="2567711"/>
                  <a:pt x="3987210" y="2592071"/>
                </a:cubicBezTo>
                <a:cubicBezTo>
                  <a:pt x="3995878" y="2609873"/>
                  <a:pt x="4043193" y="2571458"/>
                  <a:pt x="4026563" y="2618305"/>
                </a:cubicBezTo>
                <a:cubicBezTo>
                  <a:pt x="4013914" y="2653442"/>
                  <a:pt x="3981588" y="2675226"/>
                  <a:pt x="3951137" y="2696074"/>
                </a:cubicBezTo>
                <a:cubicBezTo>
                  <a:pt x="3916470" y="2719731"/>
                  <a:pt x="3878055" y="2738704"/>
                  <a:pt x="3862360" y="2782506"/>
                </a:cubicBezTo>
                <a:cubicBezTo>
                  <a:pt x="3859081" y="2791877"/>
                  <a:pt x="3848540" y="2801714"/>
                  <a:pt x="3839172" y="2805463"/>
                </a:cubicBezTo>
                <a:cubicBezTo>
                  <a:pt x="3350549" y="3576343"/>
                  <a:pt x="2147734" y="3581495"/>
                  <a:pt x="2009066" y="3576107"/>
                </a:cubicBezTo>
                <a:cubicBezTo>
                  <a:pt x="1841116" y="3569315"/>
                  <a:pt x="1682302" y="3521764"/>
                  <a:pt x="1526534" y="3462502"/>
                </a:cubicBezTo>
                <a:cubicBezTo>
                  <a:pt x="1460712" y="3437439"/>
                  <a:pt x="1399577" y="3401835"/>
                  <a:pt x="1335628" y="3374195"/>
                </a:cubicBezTo>
                <a:cubicBezTo>
                  <a:pt x="1247321" y="3336013"/>
                  <a:pt x="1179158" y="3263165"/>
                  <a:pt x="1091084" y="3232479"/>
                </a:cubicBezTo>
                <a:cubicBezTo>
                  <a:pt x="1000434" y="3200857"/>
                  <a:pt x="922901" y="3143000"/>
                  <a:pt x="829673" y="3118405"/>
                </a:cubicBezTo>
                <a:cubicBezTo>
                  <a:pt x="780484" y="3105288"/>
                  <a:pt x="732933" y="3081631"/>
                  <a:pt x="740662" y="3013935"/>
                </a:cubicBezTo>
                <a:cubicBezTo>
                  <a:pt x="742771" y="2994727"/>
                  <a:pt x="729888" y="2979034"/>
                  <a:pt x="709509" y="2984656"/>
                </a:cubicBezTo>
                <a:cubicBezTo>
                  <a:pt x="670626" y="2995196"/>
                  <a:pt x="653058" y="2967321"/>
                  <a:pt x="631507" y="2946474"/>
                </a:cubicBezTo>
                <a:cubicBezTo>
                  <a:pt x="593093" y="2909465"/>
                  <a:pt x="556552" y="2870113"/>
                  <a:pt x="495415" y="2864022"/>
                </a:cubicBezTo>
                <a:cubicBezTo>
                  <a:pt x="507126" y="2834976"/>
                  <a:pt x="527037" y="2839193"/>
                  <a:pt x="545308" y="2845283"/>
                </a:cubicBezTo>
                <a:cubicBezTo>
                  <a:pt x="593327" y="2861212"/>
                  <a:pt x="640877" y="2879248"/>
                  <a:pt x="688896" y="2895176"/>
                </a:cubicBezTo>
                <a:cubicBezTo>
                  <a:pt x="720284" y="2905483"/>
                  <a:pt x="751438" y="2920006"/>
                  <a:pt x="793367" y="2908527"/>
                </a:cubicBezTo>
                <a:cubicBezTo>
                  <a:pt x="757294" y="2849968"/>
                  <a:pt x="695923" y="2839427"/>
                  <a:pt x="646265" y="2821391"/>
                </a:cubicBezTo>
                <a:cubicBezTo>
                  <a:pt x="584192" y="2798670"/>
                  <a:pt x="547651" y="2755803"/>
                  <a:pt x="503847" y="2708019"/>
                </a:cubicBezTo>
                <a:cubicBezTo>
                  <a:pt x="549524" y="2696541"/>
                  <a:pt x="577867" y="2731678"/>
                  <a:pt x="613705" y="2729803"/>
                </a:cubicBezTo>
                <a:cubicBezTo>
                  <a:pt x="615580" y="2723714"/>
                  <a:pt x="618859" y="2714813"/>
                  <a:pt x="618390" y="2714577"/>
                </a:cubicBezTo>
                <a:cubicBezTo>
                  <a:pt x="559831" y="2688343"/>
                  <a:pt x="532425" y="2639153"/>
                  <a:pt x="523289" y="2579656"/>
                </a:cubicBezTo>
                <a:cubicBezTo>
                  <a:pt x="518605" y="2548972"/>
                  <a:pt x="497289" y="2539368"/>
                  <a:pt x="476207" y="2525313"/>
                </a:cubicBezTo>
                <a:cubicBezTo>
                  <a:pt x="402656" y="2475421"/>
                  <a:pt x="324889" y="2430213"/>
                  <a:pt x="264455" y="2361581"/>
                </a:cubicBezTo>
                <a:cubicBezTo>
                  <a:pt x="334259" y="2370716"/>
                  <a:pt x="390242" y="2415455"/>
                  <a:pt x="465433" y="2434663"/>
                </a:cubicBezTo>
                <a:cubicBezTo>
                  <a:pt x="405702" y="2359238"/>
                  <a:pt x="328402" y="2321058"/>
                  <a:pt x="257897" y="2275380"/>
                </a:cubicBezTo>
                <a:cubicBezTo>
                  <a:pt x="225806" y="2254533"/>
                  <a:pt x="196059" y="2227830"/>
                  <a:pt x="157174" y="2216586"/>
                </a:cubicBezTo>
                <a:cubicBezTo>
                  <a:pt x="143354" y="2212604"/>
                  <a:pt x="120633" y="2204172"/>
                  <a:pt x="131643" y="2181919"/>
                </a:cubicBezTo>
                <a:cubicBezTo>
                  <a:pt x="141011" y="2163415"/>
                  <a:pt x="159516" y="2169035"/>
                  <a:pt x="176382" y="2174423"/>
                </a:cubicBezTo>
                <a:cubicBezTo>
                  <a:pt x="216905" y="2187776"/>
                  <a:pt x="258834" y="2188009"/>
                  <a:pt x="313646" y="2187776"/>
                </a:cubicBezTo>
                <a:cubicBezTo>
                  <a:pt x="267735" y="2126639"/>
                  <a:pt x="183643" y="2144910"/>
                  <a:pt x="144292" y="2080728"/>
                </a:cubicBezTo>
                <a:cubicBezTo>
                  <a:pt x="193481" y="2069484"/>
                  <a:pt x="231428" y="2092674"/>
                  <a:pt x="271249" y="2097124"/>
                </a:cubicBezTo>
                <a:cubicBezTo>
                  <a:pt x="307321" y="2101106"/>
                  <a:pt x="316222" y="2090332"/>
                  <a:pt x="307790" y="2054961"/>
                </a:cubicBezTo>
                <a:cubicBezTo>
                  <a:pt x="294673" y="1999915"/>
                  <a:pt x="314349" y="1971806"/>
                  <a:pt x="366818" y="1986798"/>
                </a:cubicBezTo>
                <a:cubicBezTo>
                  <a:pt x="415539" y="2000852"/>
                  <a:pt x="420692" y="1980240"/>
                  <a:pt x="407575" y="1948852"/>
                </a:cubicBezTo>
                <a:cubicBezTo>
                  <a:pt x="388836" y="1903176"/>
                  <a:pt x="410151" y="1867805"/>
                  <a:pt x="424674" y="1829390"/>
                </a:cubicBezTo>
                <a:cubicBezTo>
                  <a:pt x="446928" y="1770831"/>
                  <a:pt x="437558" y="1742253"/>
                  <a:pt x="389539" y="1698685"/>
                </a:cubicBezTo>
                <a:cubicBezTo>
                  <a:pt x="362602" y="1674323"/>
                  <a:pt x="333557" y="1653711"/>
                  <a:pt x="294438" y="1632630"/>
                </a:cubicBezTo>
                <a:cubicBezTo>
                  <a:pt x="384620" y="1621152"/>
                  <a:pt x="289988" y="1582503"/>
                  <a:pt x="321844" y="1558376"/>
                </a:cubicBezTo>
                <a:cubicBezTo>
                  <a:pt x="385557" y="1548538"/>
                  <a:pt x="437558" y="1625368"/>
                  <a:pt x="524227" y="1603350"/>
                </a:cubicBezTo>
                <a:cubicBezTo>
                  <a:pt x="417179" y="1536825"/>
                  <a:pt x="298889" y="1515041"/>
                  <a:pt x="221356" y="1426500"/>
                </a:cubicBezTo>
                <a:cubicBezTo>
                  <a:pt x="239158" y="1406355"/>
                  <a:pt x="256960" y="1425094"/>
                  <a:pt x="272186" y="1417599"/>
                </a:cubicBezTo>
                <a:cubicBezTo>
                  <a:pt x="271717" y="1412914"/>
                  <a:pt x="272889" y="1405886"/>
                  <a:pt x="270077" y="1403779"/>
                </a:cubicBezTo>
                <a:cubicBezTo>
                  <a:pt x="212221" y="1355525"/>
                  <a:pt x="211283" y="1354355"/>
                  <a:pt x="273356" y="1318749"/>
                </a:cubicBezTo>
                <a:cubicBezTo>
                  <a:pt x="295141" y="1306335"/>
                  <a:pt x="293267" y="1295325"/>
                  <a:pt x="281790" y="1279632"/>
                </a:cubicBezTo>
                <a:cubicBezTo>
                  <a:pt x="273590" y="1268622"/>
                  <a:pt x="263753" y="1258784"/>
                  <a:pt x="268438" y="1234657"/>
                </a:cubicBezTo>
                <a:cubicBezTo>
                  <a:pt x="302402" y="1265578"/>
                  <a:pt x="466603" y="1255505"/>
                  <a:pt x="495649" y="1252226"/>
                </a:cubicBezTo>
                <a:cubicBezTo>
                  <a:pt x="528208" y="1248713"/>
                  <a:pt x="560299" y="1233721"/>
                  <a:pt x="594497" y="1241919"/>
                </a:cubicBezTo>
                <a:cubicBezTo>
                  <a:pt x="621903" y="1248479"/>
                  <a:pt x="748860" y="1311957"/>
                  <a:pt x="766898" y="1239109"/>
                </a:cubicBezTo>
                <a:cubicBezTo>
                  <a:pt x="767835" y="1235595"/>
                  <a:pt x="819132" y="1243794"/>
                  <a:pt x="846773" y="1247776"/>
                </a:cubicBezTo>
                <a:cubicBezTo>
                  <a:pt x="871134" y="1251055"/>
                  <a:pt x="898540" y="1265578"/>
                  <a:pt x="914936" y="1236532"/>
                </a:cubicBezTo>
                <a:cubicBezTo>
                  <a:pt x="924540" y="1219433"/>
                  <a:pt x="884954" y="1186405"/>
                  <a:pt x="849584" y="1183594"/>
                </a:cubicBezTo>
                <a:cubicBezTo>
                  <a:pt x="818898" y="1181017"/>
                  <a:pt x="786807" y="1177269"/>
                  <a:pt x="757528" y="1184296"/>
                </a:cubicBezTo>
                <a:cubicBezTo>
                  <a:pt x="721456" y="1192730"/>
                  <a:pt x="702014" y="1179144"/>
                  <a:pt x="691941" y="1149864"/>
                </a:cubicBezTo>
                <a:cubicBezTo>
                  <a:pt x="680698" y="1117539"/>
                  <a:pt x="659147" y="1102547"/>
                  <a:pt x="629400" y="1087555"/>
                </a:cubicBezTo>
                <a:cubicBezTo>
                  <a:pt x="557253" y="1051250"/>
                  <a:pt x="487920" y="1009321"/>
                  <a:pt x="408747" y="988239"/>
                </a:cubicBezTo>
                <a:cubicBezTo>
                  <a:pt x="393052" y="984022"/>
                  <a:pt x="375719" y="978400"/>
                  <a:pt x="368458" y="950527"/>
                </a:cubicBezTo>
                <a:cubicBezTo>
                  <a:pt x="582786" y="992220"/>
                  <a:pt x="778141" y="1100908"/>
                  <a:pt x="999262" y="1094583"/>
                </a:cubicBezTo>
                <a:cubicBezTo>
                  <a:pt x="938829" y="1060149"/>
                  <a:pt x="868792" y="1058276"/>
                  <a:pt x="804376" y="1034149"/>
                </a:cubicBezTo>
                <a:cubicBezTo>
                  <a:pt x="850053" y="1016113"/>
                  <a:pt x="892918" y="1034852"/>
                  <a:pt x="936252" y="1045159"/>
                </a:cubicBezTo>
                <a:cubicBezTo>
                  <a:pt x="972559" y="1053591"/>
                  <a:pt x="1005353" y="1054997"/>
                  <a:pt x="1009335" y="1004636"/>
                </a:cubicBezTo>
                <a:cubicBezTo>
                  <a:pt x="1007929" y="1001356"/>
                  <a:pt x="1008163" y="997141"/>
                  <a:pt x="1008398" y="993158"/>
                </a:cubicBezTo>
                <a:cubicBezTo>
                  <a:pt x="996216" y="972311"/>
                  <a:pt x="977244" y="961536"/>
                  <a:pt x="954757" y="955445"/>
                </a:cubicBezTo>
                <a:cubicBezTo>
                  <a:pt x="941171" y="951697"/>
                  <a:pt x="923135" y="946075"/>
                  <a:pt x="923368" y="931085"/>
                </a:cubicBezTo>
                <a:cubicBezTo>
                  <a:pt x="924071" y="875570"/>
                  <a:pt x="880738" y="859407"/>
                  <a:pt x="837403" y="843245"/>
                </a:cubicBezTo>
                <a:cubicBezTo>
                  <a:pt x="861530" y="815605"/>
                  <a:pt x="880503" y="835983"/>
                  <a:pt x="898774" y="833876"/>
                </a:cubicBezTo>
                <a:cubicBezTo>
                  <a:pt x="910720" y="832470"/>
                  <a:pt x="921495" y="829894"/>
                  <a:pt x="921495" y="815605"/>
                </a:cubicBezTo>
                <a:cubicBezTo>
                  <a:pt x="921729" y="803658"/>
                  <a:pt x="916107" y="790072"/>
                  <a:pt x="904396" y="789839"/>
                </a:cubicBezTo>
                <a:cubicBezTo>
                  <a:pt x="831079" y="787730"/>
                  <a:pt x="790556" y="710900"/>
                  <a:pt x="714428" y="710666"/>
                </a:cubicBezTo>
                <a:cubicBezTo>
                  <a:pt x="668986" y="710666"/>
                  <a:pt x="738086" y="667332"/>
                  <a:pt x="699672" y="649295"/>
                </a:cubicBezTo>
                <a:cubicBezTo>
                  <a:pt x="691238" y="645313"/>
                  <a:pt x="721690" y="639224"/>
                  <a:pt x="735276" y="640160"/>
                </a:cubicBezTo>
                <a:cubicBezTo>
                  <a:pt x="748627" y="641097"/>
                  <a:pt x="760573" y="652574"/>
                  <a:pt x="776736" y="644376"/>
                </a:cubicBezTo>
                <a:cubicBezTo>
                  <a:pt x="785637" y="615097"/>
                  <a:pt x="762682" y="604322"/>
                  <a:pt x="743708" y="596123"/>
                </a:cubicBezTo>
                <a:cubicBezTo>
                  <a:pt x="699905" y="577150"/>
                  <a:pt x="657274" y="554195"/>
                  <a:pt x="609255" y="547401"/>
                </a:cubicBezTo>
                <a:cubicBezTo>
                  <a:pt x="592156" y="545059"/>
                  <a:pt x="633850" y="513671"/>
                  <a:pt x="642048" y="502662"/>
                </a:cubicBezTo>
                <a:cubicBezTo>
                  <a:pt x="448801" y="386949"/>
                  <a:pt x="216437" y="392804"/>
                  <a:pt x="0" y="299342"/>
                </a:cubicBezTo>
                <a:cubicBezTo>
                  <a:pt x="47785" y="281073"/>
                  <a:pt x="82921" y="294424"/>
                  <a:pt x="115480" y="297235"/>
                </a:cubicBezTo>
                <a:cubicBezTo>
                  <a:pt x="196760" y="304261"/>
                  <a:pt x="277105" y="318784"/>
                  <a:pt x="358151" y="327451"/>
                </a:cubicBezTo>
                <a:cubicBezTo>
                  <a:pt x="397971" y="331667"/>
                  <a:pt x="434981" y="347596"/>
                  <a:pt x="479486" y="322299"/>
                </a:cubicBezTo>
                <a:cubicBezTo>
                  <a:pt x="509235" y="305433"/>
                  <a:pt x="556786" y="323703"/>
                  <a:pt x="593327" y="338695"/>
                </a:cubicBezTo>
                <a:cubicBezTo>
                  <a:pt x="623543" y="351109"/>
                  <a:pt x="652355" y="354388"/>
                  <a:pt x="692410" y="338695"/>
                </a:cubicBezTo>
                <a:cubicBezTo>
                  <a:pt x="656103" y="329091"/>
                  <a:pt x="628228" y="320659"/>
                  <a:pt x="599651" y="314802"/>
                </a:cubicBezTo>
                <a:cubicBezTo>
                  <a:pt x="576930" y="310118"/>
                  <a:pt x="631040" y="291144"/>
                  <a:pt x="658679" y="293487"/>
                </a:cubicBezTo>
                <a:cubicBezTo>
                  <a:pt x="697329" y="296766"/>
                  <a:pt x="675545" y="284586"/>
                  <a:pt x="668986" y="267720"/>
                </a:cubicBezTo>
                <a:cubicBezTo>
                  <a:pt x="661959" y="249684"/>
                  <a:pt x="682806" y="244063"/>
                  <a:pt x="695923" y="247810"/>
                </a:cubicBezTo>
                <a:cubicBezTo>
                  <a:pt x="746284" y="262568"/>
                  <a:pt x="796411" y="236567"/>
                  <a:pt x="848413" y="257649"/>
                </a:cubicBezTo>
                <a:cubicBezTo>
                  <a:pt x="835295" y="205647"/>
                  <a:pt x="806952" y="182926"/>
                  <a:pt x="747690" y="175664"/>
                </a:cubicBezTo>
                <a:cubicBezTo>
                  <a:pt x="725437" y="172854"/>
                  <a:pt x="702248" y="177070"/>
                  <a:pt x="683040" y="162078"/>
                </a:cubicBezTo>
                <a:cubicBezTo>
                  <a:pt x="672030" y="153413"/>
                  <a:pt x="659616" y="143106"/>
                  <a:pt x="668283" y="127177"/>
                </a:cubicBezTo>
                <a:cubicBezTo>
                  <a:pt x="674373" y="115933"/>
                  <a:pt x="687491" y="115933"/>
                  <a:pt x="698266" y="119682"/>
                </a:cubicBezTo>
                <a:cubicBezTo>
                  <a:pt x="746519" y="136313"/>
                  <a:pt x="796880" y="142403"/>
                  <a:pt x="847241" y="148494"/>
                </a:cubicBezTo>
                <a:cubicBezTo>
                  <a:pt x="854972" y="149430"/>
                  <a:pt x="863637" y="152476"/>
                  <a:pt x="872305" y="137015"/>
                </a:cubicBezTo>
                <a:cubicBezTo>
                  <a:pt x="778141" y="111951"/>
                  <a:pt x="688662" y="76347"/>
                  <a:pt x="591921" y="62527"/>
                </a:cubicBezTo>
                <a:cubicBezTo>
                  <a:pt x="593327" y="55969"/>
                  <a:pt x="594732" y="49410"/>
                  <a:pt x="596138" y="42852"/>
                </a:cubicBezTo>
                <a:cubicBezTo>
                  <a:pt x="671796" y="52220"/>
                  <a:pt x="747456" y="61590"/>
                  <a:pt x="843025" y="73303"/>
                </a:cubicBezTo>
                <a:cubicBezTo>
                  <a:pt x="784231" y="36058"/>
                  <a:pt x="728717" y="48473"/>
                  <a:pt x="685149" y="15446"/>
                </a:cubicBezTo>
                <a:cubicBezTo>
                  <a:pt x="693347" y="2914"/>
                  <a:pt x="703244" y="-249"/>
                  <a:pt x="713492" y="15"/>
                </a:cubicBezTo>
                <a:close/>
              </a:path>
            </a:pathLst>
          </a:custGeom>
        </p:spPr>
      </p:pic>
    </p:spTree>
    <p:extLst>
      <p:ext uri="{BB962C8B-B14F-4D97-AF65-F5344CB8AC3E}">
        <p14:creationId xmlns:p14="http://schemas.microsoft.com/office/powerpoint/2010/main" val="38655701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B02A7E9-ADC3-A327-67C8-CB0CF4984255}"/>
              </a:ext>
            </a:extLst>
          </p:cNvPr>
          <p:cNvSpPr>
            <a:spLocks noGrp="1"/>
          </p:cNvSpPr>
          <p:nvPr>
            <p:ph type="title"/>
          </p:nvPr>
        </p:nvSpPr>
        <p:spPr>
          <a:xfrm>
            <a:off x="519720" y="66362"/>
            <a:ext cx="9543405" cy="1188720"/>
          </a:xfrm>
        </p:spPr>
        <p:txBody>
          <a:bodyPr>
            <a:normAutofit/>
          </a:bodyPr>
          <a:lstStyle/>
          <a:p>
            <a:r>
              <a:rPr lang="en-US">
                <a:solidFill>
                  <a:schemeClr val="tx1">
                    <a:lumMod val="85000"/>
                    <a:lumOff val="15000"/>
                  </a:schemeClr>
                </a:solidFill>
                <a:cs typeface="Calibri Light"/>
              </a:rPr>
              <a:t>Suggested Questions</a:t>
            </a:r>
            <a:endParaRPr lang="en-US">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98A84BBC-7425-C377-B766-E9B52BB95746}"/>
              </a:ext>
            </a:extLst>
          </p:cNvPr>
          <p:cNvSpPr>
            <a:spLocks noGrp="1"/>
          </p:cNvSpPr>
          <p:nvPr>
            <p:ph idx="1"/>
          </p:nvPr>
        </p:nvSpPr>
        <p:spPr>
          <a:xfrm>
            <a:off x="1067627" y="2770129"/>
            <a:ext cx="10453168" cy="3320031"/>
          </a:xfrm>
        </p:spPr>
        <p:txBody>
          <a:bodyPr vert="horz" lIns="91440" tIns="45720" rIns="91440" bIns="45720" rtlCol="0" anchor="ctr">
            <a:noAutofit/>
          </a:bodyPr>
          <a:lstStyle/>
          <a:p>
            <a:r>
              <a:rPr lang="en-US" sz="2400" dirty="0">
                <a:solidFill>
                  <a:schemeClr val="tx1">
                    <a:lumMod val="85000"/>
                    <a:lumOff val="15000"/>
                  </a:schemeClr>
                </a:solidFill>
                <a:latin typeface="calibri light"/>
                <a:ea typeface="+mn-lt"/>
                <a:cs typeface="+mn-lt"/>
              </a:rPr>
              <a:t>Which ethical values do you think are most important relevant to consider and why: Autonomy, Beneficence, Non-malfeasance, or Justice? </a:t>
            </a:r>
            <a:endParaRPr lang="en-US" sz="2400" dirty="0">
              <a:solidFill>
                <a:schemeClr val="tx1">
                  <a:lumMod val="85000"/>
                  <a:lumOff val="15000"/>
                </a:schemeClr>
              </a:solidFill>
              <a:latin typeface="calibri light"/>
              <a:cs typeface="Calibri" panose="020F0502020204030204"/>
            </a:endParaRPr>
          </a:p>
          <a:p>
            <a:r>
              <a:rPr lang="en-US" sz="2400" dirty="0">
                <a:solidFill>
                  <a:schemeClr val="tx1">
                    <a:lumMod val="85000"/>
                    <a:lumOff val="15000"/>
                  </a:schemeClr>
                </a:solidFill>
                <a:latin typeface="calibri light"/>
                <a:ea typeface="+mn-lt"/>
                <a:cs typeface="+mn-lt"/>
              </a:rPr>
              <a:t>How could the data collected improve health or education vs. negatively impact its respective community? </a:t>
            </a:r>
            <a:endParaRPr lang="en-US" sz="2400" dirty="0">
              <a:solidFill>
                <a:schemeClr val="tx1">
                  <a:lumMod val="85000"/>
                  <a:lumOff val="15000"/>
                </a:schemeClr>
              </a:solidFill>
              <a:latin typeface="calibri light"/>
              <a:ea typeface="+mn-lt"/>
              <a:cs typeface="calibri light"/>
            </a:endParaRPr>
          </a:p>
          <a:p>
            <a:r>
              <a:rPr lang="en-US" sz="2400" dirty="0">
                <a:solidFill>
                  <a:schemeClr val="tx1">
                    <a:lumMod val="85000"/>
                    <a:lumOff val="15000"/>
                  </a:schemeClr>
                </a:solidFill>
                <a:latin typeface="calibri light"/>
                <a:ea typeface="+mn-lt"/>
                <a:cs typeface="+mn-lt"/>
              </a:rPr>
              <a:t>Can ethical principles, community-based research, a stronger focus on health equity and social justice, or concepts from Non-western or Indigenous Data Sovereignty be incorporated?  </a:t>
            </a:r>
            <a:endParaRPr lang="en-US" sz="2400" dirty="0">
              <a:solidFill>
                <a:schemeClr val="tx1">
                  <a:lumMod val="85000"/>
                  <a:lumOff val="15000"/>
                </a:schemeClr>
              </a:solidFill>
              <a:latin typeface="calibri light"/>
              <a:cs typeface="calibri light"/>
            </a:endParaRPr>
          </a:p>
          <a:p>
            <a:r>
              <a:rPr lang="en-US" sz="2400" dirty="0">
                <a:solidFill>
                  <a:schemeClr val="tx1">
                    <a:lumMod val="85000"/>
                    <a:lumOff val="15000"/>
                  </a:schemeClr>
                </a:solidFill>
                <a:latin typeface="calibri light"/>
                <a:ea typeface="+mn-lt"/>
                <a:cs typeface="+mn-lt"/>
              </a:rPr>
              <a:t>What are some of the ethical considerations that should be discussed before, during, and after data collection?</a:t>
            </a:r>
            <a:endParaRPr lang="en-US" sz="2400" dirty="0">
              <a:solidFill>
                <a:schemeClr val="tx1">
                  <a:lumMod val="85000"/>
                  <a:lumOff val="15000"/>
                </a:schemeClr>
              </a:solidFill>
              <a:latin typeface="calibri light"/>
              <a:cs typeface="calibri light"/>
            </a:endParaRPr>
          </a:p>
          <a:p>
            <a:r>
              <a:rPr lang="en-US" sz="2400" dirty="0">
                <a:solidFill>
                  <a:schemeClr val="tx1">
                    <a:lumMod val="85000"/>
                    <a:lumOff val="15000"/>
                  </a:schemeClr>
                </a:solidFill>
                <a:latin typeface="calibri light"/>
                <a:ea typeface="+mn-lt"/>
                <a:cs typeface="+mn-lt"/>
              </a:rPr>
              <a:t>Are their security and privacy concerns regarding the data collection?  </a:t>
            </a:r>
            <a:endParaRPr lang="en-US" sz="2400" dirty="0">
              <a:solidFill>
                <a:schemeClr val="tx1">
                  <a:lumMod val="85000"/>
                  <a:lumOff val="15000"/>
                </a:schemeClr>
              </a:solidFill>
              <a:latin typeface="calibri light"/>
              <a:cs typeface="calibri light"/>
            </a:endParaRPr>
          </a:p>
          <a:p>
            <a:r>
              <a:rPr lang="en-US" sz="2400" dirty="0">
                <a:solidFill>
                  <a:schemeClr val="tx1">
                    <a:lumMod val="85000"/>
                    <a:lumOff val="15000"/>
                  </a:schemeClr>
                </a:solidFill>
                <a:latin typeface="calibri light"/>
                <a:ea typeface="+mn-lt"/>
                <a:cs typeface="+mn-lt"/>
              </a:rPr>
              <a:t>What other ethical considerations came up for you while reading, researching, thinking, and/or discussing on this topic? </a:t>
            </a:r>
            <a:endParaRPr lang="en-US" sz="2400" dirty="0">
              <a:solidFill>
                <a:schemeClr val="tx1">
                  <a:lumMod val="85000"/>
                  <a:lumOff val="15000"/>
                </a:schemeClr>
              </a:solidFill>
              <a:latin typeface="Calibri" panose="020F0502020204030204"/>
              <a:ea typeface="+mn-lt"/>
              <a:cs typeface="+mn-lt"/>
            </a:endParaRPr>
          </a:p>
          <a:p>
            <a:r>
              <a:rPr lang="en-US" sz="2400" dirty="0">
                <a:solidFill>
                  <a:schemeClr val="tx1">
                    <a:lumMod val="85000"/>
                    <a:lumOff val="15000"/>
                  </a:schemeClr>
                </a:solidFill>
                <a:latin typeface="calibri light"/>
                <a:cs typeface="Calibri"/>
              </a:rPr>
              <a:t>Open discussion of your own thoughts, feelings, experiences, insights to these topics</a:t>
            </a:r>
          </a:p>
          <a:p>
            <a:endParaRPr lang="en-US" sz="1900">
              <a:solidFill>
                <a:schemeClr val="tx1">
                  <a:lumMod val="85000"/>
                  <a:lumOff val="15000"/>
                </a:schemeClr>
              </a:solidFill>
              <a:cs typeface="Calibri"/>
            </a:endParaRP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2809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8717E5B-2C1D-4094-9D25-6FF6FBD92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B6E033A-DB2E-49B8-B600-B38E0C280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 y="1219200"/>
            <a:ext cx="4510838" cy="3804557"/>
          </a:xfrm>
          <a:custGeom>
            <a:avLst/>
            <a:gdLst>
              <a:gd name="connsiteX0" fmla="*/ 5462602 w 5470628"/>
              <a:gd name="connsiteY0" fmla="*/ 1413608 h 3193741"/>
              <a:gd name="connsiteX1" fmla="*/ 5465724 w 5470628"/>
              <a:gd name="connsiteY1" fmla="*/ 1421881 h 3193741"/>
              <a:gd name="connsiteX2" fmla="*/ 5465025 w 5470628"/>
              <a:gd name="connsiteY2" fmla="*/ 1466556 h 3193741"/>
              <a:gd name="connsiteX3" fmla="*/ 5463208 w 5470628"/>
              <a:gd name="connsiteY3" fmla="*/ 1466226 h 3193741"/>
              <a:gd name="connsiteX4" fmla="*/ 5463242 w 5470628"/>
              <a:gd name="connsiteY4" fmla="*/ 1451866 h 3193741"/>
              <a:gd name="connsiteX5" fmla="*/ 5462894 w 5470628"/>
              <a:gd name="connsiteY5" fmla="*/ 1423194 h 3193741"/>
              <a:gd name="connsiteX6" fmla="*/ 5461417 w 5470628"/>
              <a:gd name="connsiteY6" fmla="*/ 1391849 h 3193741"/>
              <a:gd name="connsiteX7" fmla="*/ 5462246 w 5470628"/>
              <a:gd name="connsiteY7" fmla="*/ 1401944 h 3193741"/>
              <a:gd name="connsiteX8" fmla="*/ 5462602 w 5470628"/>
              <a:gd name="connsiteY8" fmla="*/ 1413608 h 3193741"/>
              <a:gd name="connsiteX9" fmla="*/ 5459078 w 5470628"/>
              <a:gd name="connsiteY9" fmla="*/ 1404268 h 3193741"/>
              <a:gd name="connsiteX10" fmla="*/ 5460137 w 5470628"/>
              <a:gd name="connsiteY10" fmla="*/ 1393780 h 3193741"/>
              <a:gd name="connsiteX11" fmla="*/ 5461417 w 5470628"/>
              <a:gd name="connsiteY11" fmla="*/ 1391849 h 3193741"/>
              <a:gd name="connsiteX12" fmla="*/ 614271 w 5470628"/>
              <a:gd name="connsiteY12" fmla="*/ 1052206 h 3193741"/>
              <a:gd name="connsiteX13" fmla="*/ 611497 w 5470628"/>
              <a:gd name="connsiteY13" fmla="*/ 1055389 h 3193741"/>
              <a:gd name="connsiteX14" fmla="*/ 630277 w 5470628"/>
              <a:gd name="connsiteY14" fmla="*/ 1065215 h 3193741"/>
              <a:gd name="connsiteX15" fmla="*/ 651856 w 5470628"/>
              <a:gd name="connsiteY15" fmla="*/ 1067584 h 3193741"/>
              <a:gd name="connsiteX16" fmla="*/ 614271 w 5470628"/>
              <a:gd name="connsiteY16" fmla="*/ 1052206 h 3193741"/>
              <a:gd name="connsiteX17" fmla="*/ 810628 w 5470628"/>
              <a:gd name="connsiteY17" fmla="*/ 695550 h 3193741"/>
              <a:gd name="connsiteX18" fmla="*/ 1033084 w 5470628"/>
              <a:gd name="connsiteY18" fmla="*/ 791270 h 3193741"/>
              <a:gd name="connsiteX19" fmla="*/ 1036153 w 5470628"/>
              <a:gd name="connsiteY19" fmla="*/ 788050 h 3193741"/>
              <a:gd name="connsiteX20" fmla="*/ 810628 w 5470628"/>
              <a:gd name="connsiteY20" fmla="*/ 695550 h 3193741"/>
              <a:gd name="connsiteX21" fmla="*/ 4850908 w 5470628"/>
              <a:gd name="connsiteY21" fmla="*/ 727 h 3193741"/>
              <a:gd name="connsiteX22" fmla="*/ 4858584 w 5470628"/>
              <a:gd name="connsiteY22" fmla="*/ 13795 h 3193741"/>
              <a:gd name="connsiteX23" fmla="*/ 4843408 w 5470628"/>
              <a:gd name="connsiteY23" fmla="*/ 37224 h 3193741"/>
              <a:gd name="connsiteX24" fmla="*/ 4871062 w 5470628"/>
              <a:gd name="connsiteY24" fmla="*/ 78954 h 3193741"/>
              <a:gd name="connsiteX25" fmla="*/ 4989038 w 5470628"/>
              <a:gd name="connsiteY25" fmla="*/ 66799 h 3193741"/>
              <a:gd name="connsiteX26" fmla="*/ 5002636 w 5470628"/>
              <a:gd name="connsiteY26" fmla="*/ 79388 h 3193741"/>
              <a:gd name="connsiteX27" fmla="*/ 5008332 w 5470628"/>
              <a:gd name="connsiteY27" fmla="*/ 140859 h 3193741"/>
              <a:gd name="connsiteX28" fmla="*/ 5014326 w 5470628"/>
              <a:gd name="connsiteY28" fmla="*/ 155555 h 3193741"/>
              <a:gd name="connsiteX29" fmla="*/ 5030704 w 5470628"/>
              <a:gd name="connsiteY29" fmla="*/ 221190 h 3193741"/>
              <a:gd name="connsiteX30" fmla="*/ 5097262 w 5470628"/>
              <a:gd name="connsiteY30" fmla="*/ 317759 h 3193741"/>
              <a:gd name="connsiteX31" fmla="*/ 5165084 w 5470628"/>
              <a:gd name="connsiteY31" fmla="*/ 373367 h 3193741"/>
              <a:gd name="connsiteX32" fmla="*/ 5174137 w 5470628"/>
              <a:gd name="connsiteY32" fmla="*/ 389353 h 3193741"/>
              <a:gd name="connsiteX33" fmla="*/ 5192507 w 5470628"/>
              <a:gd name="connsiteY33" fmla="*/ 453561 h 3193741"/>
              <a:gd name="connsiteX34" fmla="*/ 5187160 w 5470628"/>
              <a:gd name="connsiteY34" fmla="*/ 467732 h 3193741"/>
              <a:gd name="connsiteX35" fmla="*/ 5160106 w 5470628"/>
              <a:gd name="connsiteY35" fmla="*/ 486904 h 3193741"/>
              <a:gd name="connsiteX36" fmla="*/ 5138948 w 5470628"/>
              <a:gd name="connsiteY36" fmla="*/ 528614 h 3193741"/>
              <a:gd name="connsiteX37" fmla="*/ 5097016 w 5470628"/>
              <a:gd name="connsiteY37" fmla="*/ 589923 h 3193741"/>
              <a:gd name="connsiteX38" fmla="*/ 5075869 w 5470628"/>
              <a:gd name="connsiteY38" fmla="*/ 608381 h 3193741"/>
              <a:gd name="connsiteX39" fmla="*/ 5093172 w 5470628"/>
              <a:gd name="connsiteY39" fmla="*/ 618385 h 3193741"/>
              <a:gd name="connsiteX40" fmla="*/ 5153518 w 5470628"/>
              <a:gd name="connsiteY40" fmla="*/ 687474 h 3193741"/>
              <a:gd name="connsiteX41" fmla="*/ 5074984 w 5470628"/>
              <a:gd name="connsiteY41" fmla="*/ 776941 h 3193741"/>
              <a:gd name="connsiteX42" fmla="*/ 5033348 w 5470628"/>
              <a:gd name="connsiteY42" fmla="*/ 805473 h 3193741"/>
              <a:gd name="connsiteX43" fmla="*/ 5116847 w 5470628"/>
              <a:gd name="connsiteY43" fmla="*/ 803426 h 3193741"/>
              <a:gd name="connsiteX44" fmla="*/ 5147902 w 5470628"/>
              <a:gd name="connsiteY44" fmla="*/ 833118 h 3193741"/>
              <a:gd name="connsiteX45" fmla="*/ 5161665 w 5470628"/>
              <a:gd name="connsiteY45" fmla="*/ 848297 h 3193741"/>
              <a:gd name="connsiteX46" fmla="*/ 5246520 w 5470628"/>
              <a:gd name="connsiteY46" fmla="*/ 942412 h 3193741"/>
              <a:gd name="connsiteX47" fmla="*/ 5235368 w 5470628"/>
              <a:gd name="connsiteY47" fmla="*/ 972946 h 3193741"/>
              <a:gd name="connsiteX48" fmla="*/ 5113739 w 5470628"/>
              <a:gd name="connsiteY48" fmla="*/ 1128845 h 3193741"/>
              <a:gd name="connsiteX49" fmla="*/ 5255034 w 5470628"/>
              <a:gd name="connsiteY49" fmla="*/ 1151117 h 3193741"/>
              <a:gd name="connsiteX50" fmla="*/ 5267513 w 5470628"/>
              <a:gd name="connsiteY50" fmla="*/ 1216275 h 3193741"/>
              <a:gd name="connsiteX51" fmla="*/ 5343113 w 5470628"/>
              <a:gd name="connsiteY51" fmla="*/ 1281854 h 3193741"/>
              <a:gd name="connsiteX52" fmla="*/ 5452014 w 5470628"/>
              <a:gd name="connsiteY52" fmla="*/ 1385543 h 3193741"/>
              <a:gd name="connsiteX53" fmla="*/ 5459078 w 5470628"/>
              <a:gd name="connsiteY53" fmla="*/ 1404268 h 3193741"/>
              <a:gd name="connsiteX54" fmla="*/ 5458838 w 5470628"/>
              <a:gd name="connsiteY54" fmla="*/ 1406644 h 3193741"/>
              <a:gd name="connsiteX55" fmla="*/ 5455752 w 5470628"/>
              <a:gd name="connsiteY55" fmla="*/ 1450751 h 3193741"/>
              <a:gd name="connsiteX56" fmla="*/ 5454594 w 5470628"/>
              <a:gd name="connsiteY56" fmla="*/ 1464662 h 3193741"/>
              <a:gd name="connsiteX57" fmla="*/ 5447215 w 5470628"/>
              <a:gd name="connsiteY57" fmla="*/ 1463321 h 3193741"/>
              <a:gd name="connsiteX58" fmla="*/ 5433934 w 5470628"/>
              <a:gd name="connsiteY58" fmla="*/ 1458428 h 3193741"/>
              <a:gd name="connsiteX59" fmla="*/ 5424276 w 5470628"/>
              <a:gd name="connsiteY59" fmla="*/ 1477014 h 3193741"/>
              <a:gd name="connsiteX60" fmla="*/ 5444628 w 5470628"/>
              <a:gd name="connsiteY60" fmla="*/ 1511562 h 3193741"/>
              <a:gd name="connsiteX61" fmla="*/ 5453752 w 5470628"/>
              <a:gd name="connsiteY61" fmla="*/ 1474786 h 3193741"/>
              <a:gd name="connsiteX62" fmla="*/ 5454594 w 5470628"/>
              <a:gd name="connsiteY62" fmla="*/ 1464662 h 3193741"/>
              <a:gd name="connsiteX63" fmla="*/ 5463208 w 5470628"/>
              <a:gd name="connsiteY63" fmla="*/ 1466226 h 3193741"/>
              <a:gd name="connsiteX64" fmla="*/ 5463164 w 5470628"/>
              <a:gd name="connsiteY64" fmla="*/ 1484226 h 3193741"/>
              <a:gd name="connsiteX65" fmla="*/ 5456160 w 5470628"/>
              <a:gd name="connsiteY65" fmla="*/ 1575885 h 3193741"/>
              <a:gd name="connsiteX66" fmla="*/ 5345636 w 5470628"/>
              <a:gd name="connsiteY66" fmla="*/ 1714543 h 3193741"/>
              <a:gd name="connsiteX67" fmla="*/ 5251319 w 5470628"/>
              <a:gd name="connsiteY67" fmla="*/ 1775792 h 3193741"/>
              <a:gd name="connsiteX68" fmla="*/ 5043512 w 5470628"/>
              <a:gd name="connsiteY68" fmla="*/ 2027305 h 3193741"/>
              <a:gd name="connsiteX69" fmla="*/ 4978144 w 5470628"/>
              <a:gd name="connsiteY69" fmla="*/ 2108535 h 3193741"/>
              <a:gd name="connsiteX70" fmla="*/ 5031476 w 5470628"/>
              <a:gd name="connsiteY70" fmla="*/ 2128173 h 3193741"/>
              <a:gd name="connsiteX71" fmla="*/ 4937389 w 5470628"/>
              <a:gd name="connsiteY71" fmla="*/ 2216441 h 3193741"/>
              <a:gd name="connsiteX72" fmla="*/ 4826122 w 5470628"/>
              <a:gd name="connsiteY72" fmla="*/ 2315331 h 3193741"/>
              <a:gd name="connsiteX73" fmla="*/ 2544647 w 5470628"/>
              <a:gd name="connsiteY73" fmla="*/ 3190975 h 3193741"/>
              <a:gd name="connsiteX74" fmla="*/ 1328257 w 5470628"/>
              <a:gd name="connsiteY74" fmla="*/ 3153006 h 3193741"/>
              <a:gd name="connsiteX75" fmla="*/ 977943 w 5470628"/>
              <a:gd name="connsiteY75" fmla="*/ 3082502 h 3193741"/>
              <a:gd name="connsiteX76" fmla="*/ 854473 w 5470628"/>
              <a:gd name="connsiteY76" fmla="*/ 2994250 h 3193741"/>
              <a:gd name="connsiteX77" fmla="*/ 811593 w 5470628"/>
              <a:gd name="connsiteY77" fmla="*/ 2970498 h 3193741"/>
              <a:gd name="connsiteX78" fmla="*/ 707024 w 5470628"/>
              <a:gd name="connsiteY78" fmla="*/ 2945439 h 3193741"/>
              <a:gd name="connsiteX79" fmla="*/ 523487 w 5470628"/>
              <a:gd name="connsiteY79" fmla="*/ 2886053 h 3193741"/>
              <a:gd name="connsiteX80" fmla="*/ 587884 w 5470628"/>
              <a:gd name="connsiteY80" fmla="*/ 2859746 h 3193741"/>
              <a:gd name="connsiteX81" fmla="*/ 779426 w 5470628"/>
              <a:gd name="connsiteY81" fmla="*/ 2885897 h 3193741"/>
              <a:gd name="connsiteX82" fmla="*/ 917288 w 5470628"/>
              <a:gd name="connsiteY82" fmla="*/ 2882248 h 3193741"/>
              <a:gd name="connsiteX83" fmla="*/ 718684 w 5470628"/>
              <a:gd name="connsiteY83" fmla="*/ 2819941 h 3193741"/>
              <a:gd name="connsiteX84" fmla="*/ 524650 w 5470628"/>
              <a:gd name="connsiteY84" fmla="*/ 2731220 h 3193741"/>
              <a:gd name="connsiteX85" fmla="*/ 670138 w 5470628"/>
              <a:gd name="connsiteY85" fmla="*/ 2735189 h 3193741"/>
              <a:gd name="connsiteX86" fmla="*/ 675382 w 5470628"/>
              <a:gd name="connsiteY86" fmla="*/ 2719369 h 3193741"/>
              <a:gd name="connsiteX87" fmla="*/ 542021 w 5470628"/>
              <a:gd name="connsiteY87" fmla="*/ 2601946 h 3193741"/>
              <a:gd name="connsiteX88" fmla="*/ 476895 w 5470628"/>
              <a:gd name="connsiteY88" fmla="*/ 2555976 h 3193741"/>
              <a:gd name="connsiteX89" fmla="*/ 188751 w 5470628"/>
              <a:gd name="connsiteY89" fmla="*/ 2428830 h 3193741"/>
              <a:gd name="connsiteX90" fmla="*/ 456762 w 5470628"/>
              <a:gd name="connsiteY90" fmla="*/ 2468731 h 3193741"/>
              <a:gd name="connsiteX91" fmla="*/ 174514 w 5470628"/>
              <a:gd name="connsiteY91" fmla="*/ 2345378 h 3193741"/>
              <a:gd name="connsiteX92" fmla="*/ 38827 w 5470628"/>
              <a:gd name="connsiteY92" fmla="*/ 2303685 h 3193741"/>
              <a:gd name="connsiteX93" fmla="*/ 3281 w 5470628"/>
              <a:gd name="connsiteY93" fmla="*/ 2273587 h 3193741"/>
              <a:gd name="connsiteX94" fmla="*/ 61590 w 5470628"/>
              <a:gd name="connsiteY94" fmla="*/ 2259170 h 3193741"/>
              <a:gd name="connsiteX95" fmla="*/ 242291 w 5470628"/>
              <a:gd name="connsiteY95" fmla="*/ 2250569 h 3193741"/>
              <a:gd name="connsiteX96" fmla="*/ 13205 w 5470628"/>
              <a:gd name="connsiteY96" fmla="*/ 2172263 h 3193741"/>
              <a:gd name="connsiteX97" fmla="*/ 180810 w 5470628"/>
              <a:gd name="connsiteY97" fmla="*/ 2168333 h 3193741"/>
              <a:gd name="connsiteX98" fmla="*/ 226020 w 5470628"/>
              <a:gd name="connsiteY98" fmla="*/ 2121100 h 3193741"/>
              <a:gd name="connsiteX99" fmla="*/ 299145 w 5470628"/>
              <a:gd name="connsiteY99" fmla="*/ 2044862 h 3193741"/>
              <a:gd name="connsiteX100" fmla="*/ 350236 w 5470628"/>
              <a:gd name="connsiteY100" fmla="*/ 2001187 h 3193741"/>
              <a:gd name="connsiteX101" fmla="*/ 365223 w 5470628"/>
              <a:gd name="connsiteY101" fmla="*/ 1881218 h 3193741"/>
              <a:gd name="connsiteX102" fmla="*/ 310707 w 5470628"/>
              <a:gd name="connsiteY102" fmla="*/ 1758752 h 3193741"/>
              <a:gd name="connsiteX103" fmla="*/ 181659 w 5470628"/>
              <a:gd name="connsiteY103" fmla="*/ 1709137 h 3193741"/>
              <a:gd name="connsiteX104" fmla="*/ 213063 w 5470628"/>
              <a:gd name="connsiteY104" fmla="*/ 1632021 h 3193741"/>
              <a:gd name="connsiteX105" fmla="*/ 481390 w 5470628"/>
              <a:gd name="connsiteY105" fmla="*/ 1644125 h 3193741"/>
              <a:gd name="connsiteX106" fmla="*/ 68930 w 5470628"/>
              <a:gd name="connsiteY106" fmla="*/ 1457537 h 3193741"/>
              <a:gd name="connsiteX107" fmla="*/ 135138 w 5470628"/>
              <a:gd name="connsiteY107" fmla="*/ 1440976 h 3193741"/>
              <a:gd name="connsiteX108" fmla="*/ 131611 w 5470628"/>
              <a:gd name="connsiteY108" fmla="*/ 1427642 h 3193741"/>
              <a:gd name="connsiteX109" fmla="*/ 130443 w 5470628"/>
              <a:gd name="connsiteY109" fmla="*/ 1343795 h 3193741"/>
              <a:gd name="connsiteX110" fmla="*/ 138930 w 5470628"/>
              <a:gd name="connsiteY110" fmla="*/ 1304094 h 3193741"/>
              <a:gd name="connsiteX111" fmla="*/ 118409 w 5470628"/>
              <a:gd name="connsiteY111" fmla="*/ 1262212 h 3193741"/>
              <a:gd name="connsiteX112" fmla="*/ 421410 w 5470628"/>
              <a:gd name="connsiteY112" fmla="*/ 1304757 h 3193741"/>
              <a:gd name="connsiteX113" fmla="*/ 655702 w 5470628"/>
              <a:gd name="connsiteY113" fmla="*/ 1291801 h 3193741"/>
              <a:gd name="connsiteX114" fmla="*/ 648299 w 5470628"/>
              <a:gd name="connsiteY114" fmla="*/ 1287715 h 3193741"/>
              <a:gd name="connsiteX115" fmla="*/ 531027 w 5470628"/>
              <a:gd name="connsiteY115" fmla="*/ 1193967 h 3193741"/>
              <a:gd name="connsiteX116" fmla="*/ 526433 w 5470628"/>
              <a:gd name="connsiteY116" fmla="*/ 1191913 h 3193741"/>
              <a:gd name="connsiteX117" fmla="*/ 504666 w 5470628"/>
              <a:gd name="connsiteY117" fmla="*/ 1177230 h 3193741"/>
              <a:gd name="connsiteX118" fmla="*/ 482307 w 5470628"/>
              <a:gd name="connsiteY118" fmla="*/ 1162618 h 3193741"/>
              <a:gd name="connsiteX119" fmla="*/ 479029 w 5470628"/>
              <a:gd name="connsiteY119" fmla="*/ 1162540 h 3193741"/>
              <a:gd name="connsiteX120" fmla="*/ 447663 w 5470628"/>
              <a:gd name="connsiteY120" fmla="*/ 1132649 h 3193741"/>
              <a:gd name="connsiteX121" fmla="*/ 438547 w 5470628"/>
              <a:gd name="connsiteY121" fmla="*/ 1110977 h 3193741"/>
              <a:gd name="connsiteX122" fmla="*/ 405343 w 5470628"/>
              <a:gd name="connsiteY122" fmla="*/ 1089612 h 3193741"/>
              <a:gd name="connsiteX123" fmla="*/ 371373 w 5470628"/>
              <a:gd name="connsiteY123" fmla="*/ 1070238 h 3193741"/>
              <a:gd name="connsiteX124" fmla="*/ 290358 w 5470628"/>
              <a:gd name="connsiteY124" fmla="*/ 1059884 h 3193741"/>
              <a:gd name="connsiteX125" fmla="*/ 235140 w 5470628"/>
              <a:gd name="connsiteY125" fmla="*/ 1029322 h 3193741"/>
              <a:gd name="connsiteX126" fmla="*/ 300494 w 5470628"/>
              <a:gd name="connsiteY126" fmla="*/ 1032083 h 3193741"/>
              <a:gd name="connsiteX127" fmla="*/ 239661 w 5470628"/>
              <a:gd name="connsiteY127" fmla="*/ 997457 h 3193741"/>
              <a:gd name="connsiteX128" fmla="*/ 204788 w 5470628"/>
              <a:gd name="connsiteY128" fmla="*/ 959211 h 3193741"/>
              <a:gd name="connsiteX129" fmla="*/ 207583 w 5470628"/>
              <a:gd name="connsiteY129" fmla="*/ 947009 h 3193741"/>
              <a:gd name="connsiteX130" fmla="*/ 223061 w 5470628"/>
              <a:gd name="connsiteY130" fmla="*/ 947033 h 3193741"/>
              <a:gd name="connsiteX131" fmla="*/ 280015 w 5470628"/>
              <a:gd name="connsiteY131" fmla="*/ 972164 h 3193741"/>
              <a:gd name="connsiteX132" fmla="*/ 353948 w 5470628"/>
              <a:gd name="connsiteY132" fmla="*/ 1006865 h 3193741"/>
              <a:gd name="connsiteX133" fmla="*/ 240466 w 5470628"/>
              <a:gd name="connsiteY133" fmla="*/ 939943 h 3193741"/>
              <a:gd name="connsiteX134" fmla="*/ 158812 w 5470628"/>
              <a:gd name="connsiteY134" fmla="*/ 891467 h 3193741"/>
              <a:gd name="connsiteX135" fmla="*/ 139551 w 5470628"/>
              <a:gd name="connsiteY135" fmla="*/ 855364 h 3193741"/>
              <a:gd name="connsiteX136" fmla="*/ 145731 w 5470628"/>
              <a:gd name="connsiteY136" fmla="*/ 844888 h 3193741"/>
              <a:gd name="connsiteX137" fmla="*/ 158154 w 5470628"/>
              <a:gd name="connsiteY137" fmla="*/ 848366 h 3193741"/>
              <a:gd name="connsiteX138" fmla="*/ 169370 w 5470628"/>
              <a:gd name="connsiteY138" fmla="*/ 856260 h 3193741"/>
              <a:gd name="connsiteX139" fmla="*/ 288295 w 5470628"/>
              <a:gd name="connsiteY139" fmla="*/ 915169 h 3193741"/>
              <a:gd name="connsiteX140" fmla="*/ 462694 w 5470628"/>
              <a:gd name="connsiteY140" fmla="*/ 994643 h 3193741"/>
              <a:gd name="connsiteX141" fmla="*/ 531910 w 5470628"/>
              <a:gd name="connsiteY141" fmla="*/ 1006664 h 3193741"/>
              <a:gd name="connsiteX142" fmla="*/ 333940 w 5470628"/>
              <a:gd name="connsiteY142" fmla="*/ 893507 h 3193741"/>
              <a:gd name="connsiteX143" fmla="*/ 181443 w 5470628"/>
              <a:gd name="connsiteY143" fmla="*/ 746608 h 3193741"/>
              <a:gd name="connsiteX144" fmla="*/ 162678 w 5470628"/>
              <a:gd name="connsiteY144" fmla="*/ 737018 h 3193741"/>
              <a:gd name="connsiteX145" fmla="*/ 156307 w 5470628"/>
              <a:gd name="connsiteY145" fmla="*/ 730435 h 3193741"/>
              <a:gd name="connsiteX146" fmla="*/ 117227 w 5470628"/>
              <a:gd name="connsiteY146" fmla="*/ 677515 h 3193741"/>
              <a:gd name="connsiteX147" fmla="*/ 113655 w 5470628"/>
              <a:gd name="connsiteY147" fmla="*/ 663474 h 3193741"/>
              <a:gd name="connsiteX148" fmla="*/ 115226 w 5470628"/>
              <a:gd name="connsiteY148" fmla="*/ 636712 h 3193741"/>
              <a:gd name="connsiteX149" fmla="*/ 105067 w 5470628"/>
              <a:gd name="connsiteY149" fmla="*/ 622046 h 3193741"/>
              <a:gd name="connsiteX150" fmla="*/ 104113 w 5470628"/>
              <a:gd name="connsiteY150" fmla="*/ 611722 h 3193741"/>
              <a:gd name="connsiteX151" fmla="*/ 118895 w 5470628"/>
              <a:gd name="connsiteY151" fmla="*/ 610169 h 3193741"/>
              <a:gd name="connsiteX152" fmla="*/ 163095 w 5470628"/>
              <a:gd name="connsiteY152" fmla="*/ 640642 h 3193741"/>
              <a:gd name="connsiteX153" fmla="*/ 185766 w 5470628"/>
              <a:gd name="connsiteY153" fmla="*/ 641454 h 3193741"/>
              <a:gd name="connsiteX154" fmla="*/ 212892 w 5470628"/>
              <a:gd name="connsiteY154" fmla="*/ 637457 h 3193741"/>
              <a:gd name="connsiteX155" fmla="*/ 223932 w 5470628"/>
              <a:gd name="connsiteY155" fmla="*/ 647271 h 3193741"/>
              <a:gd name="connsiteX156" fmla="*/ 287167 w 5470628"/>
              <a:gd name="connsiteY156" fmla="*/ 691571 h 3193741"/>
              <a:gd name="connsiteX157" fmla="*/ 330380 w 5470628"/>
              <a:gd name="connsiteY157" fmla="*/ 692506 h 3193741"/>
              <a:gd name="connsiteX158" fmla="*/ 296172 w 5470628"/>
              <a:gd name="connsiteY158" fmla="*/ 688108 h 3193741"/>
              <a:gd name="connsiteX159" fmla="*/ 286974 w 5470628"/>
              <a:gd name="connsiteY159" fmla="*/ 674512 h 3193741"/>
              <a:gd name="connsiteX160" fmla="*/ 286166 w 5470628"/>
              <a:gd name="connsiteY160" fmla="*/ 661798 h 3193741"/>
              <a:gd name="connsiteX161" fmla="*/ 236268 w 5470628"/>
              <a:gd name="connsiteY161" fmla="*/ 635338 h 3193741"/>
              <a:gd name="connsiteX162" fmla="*/ 231734 w 5470628"/>
              <a:gd name="connsiteY162" fmla="*/ 634225 h 3193741"/>
              <a:gd name="connsiteX163" fmla="*/ 221253 w 5470628"/>
              <a:gd name="connsiteY163" fmla="*/ 623870 h 3193741"/>
              <a:gd name="connsiteX164" fmla="*/ 237564 w 5470628"/>
              <a:gd name="connsiteY164" fmla="*/ 613590 h 3193741"/>
              <a:gd name="connsiteX165" fmla="*/ 282259 w 5470628"/>
              <a:gd name="connsiteY165" fmla="*/ 619091 h 3193741"/>
              <a:gd name="connsiteX166" fmla="*/ 370630 w 5470628"/>
              <a:gd name="connsiteY166" fmla="*/ 665566 h 3193741"/>
              <a:gd name="connsiteX167" fmla="*/ 498017 w 5470628"/>
              <a:gd name="connsiteY167" fmla="*/ 740532 h 3193741"/>
              <a:gd name="connsiteX168" fmla="*/ 918036 w 5470628"/>
              <a:gd name="connsiteY168" fmla="*/ 924307 h 3193741"/>
              <a:gd name="connsiteX169" fmla="*/ 1079304 w 5470628"/>
              <a:gd name="connsiteY169" fmla="*/ 984494 h 3193741"/>
              <a:gd name="connsiteX170" fmla="*/ 1079935 w 5470628"/>
              <a:gd name="connsiteY170" fmla="*/ 980383 h 3193741"/>
              <a:gd name="connsiteX171" fmla="*/ 1079695 w 5470628"/>
              <a:gd name="connsiteY171" fmla="*/ 976616 h 3193741"/>
              <a:gd name="connsiteX172" fmla="*/ 966178 w 5470628"/>
              <a:gd name="connsiteY172" fmla="*/ 937219 h 3193741"/>
              <a:gd name="connsiteX173" fmla="*/ 720106 w 5470628"/>
              <a:gd name="connsiteY173" fmla="*/ 807112 h 3193741"/>
              <a:gd name="connsiteX174" fmla="*/ 698823 w 5470628"/>
              <a:gd name="connsiteY174" fmla="*/ 804708 h 3193741"/>
              <a:gd name="connsiteX175" fmla="*/ 664513 w 5470628"/>
              <a:gd name="connsiteY175" fmla="*/ 784663 h 3193741"/>
              <a:gd name="connsiteX176" fmla="*/ 660380 w 5470628"/>
              <a:gd name="connsiteY176" fmla="*/ 771165 h 3193741"/>
              <a:gd name="connsiteX177" fmla="*/ 584959 w 5470628"/>
              <a:gd name="connsiteY177" fmla="*/ 722409 h 3193741"/>
              <a:gd name="connsiteX178" fmla="*/ 435649 w 5470628"/>
              <a:gd name="connsiteY178" fmla="*/ 639659 h 3193741"/>
              <a:gd name="connsiteX179" fmla="*/ 404944 w 5470628"/>
              <a:gd name="connsiteY179" fmla="*/ 606128 h 3193741"/>
              <a:gd name="connsiteX180" fmla="*/ 408476 w 5470628"/>
              <a:gd name="connsiteY180" fmla="*/ 591466 h 3193741"/>
              <a:gd name="connsiteX181" fmla="*/ 425225 w 5470628"/>
              <a:gd name="connsiteY181" fmla="*/ 592759 h 3193741"/>
              <a:gd name="connsiteX182" fmla="*/ 487115 w 5470628"/>
              <a:gd name="connsiteY182" fmla="*/ 620614 h 3193741"/>
              <a:gd name="connsiteX183" fmla="*/ 550277 w 5470628"/>
              <a:gd name="connsiteY183" fmla="*/ 649738 h 3193741"/>
              <a:gd name="connsiteX184" fmla="*/ 544421 w 5470628"/>
              <a:gd name="connsiteY184" fmla="*/ 641907 h 3193741"/>
              <a:gd name="connsiteX185" fmla="*/ 431905 w 5470628"/>
              <a:gd name="connsiteY185" fmla="*/ 580799 h 3193741"/>
              <a:gd name="connsiteX186" fmla="*/ 351177 w 5470628"/>
              <a:gd name="connsiteY186" fmla="*/ 528177 h 3193741"/>
              <a:gd name="connsiteX187" fmla="*/ 339749 w 5470628"/>
              <a:gd name="connsiteY187" fmla="*/ 498244 h 3193741"/>
              <a:gd name="connsiteX188" fmla="*/ 346313 w 5470628"/>
              <a:gd name="connsiteY188" fmla="*/ 489145 h 3193741"/>
              <a:gd name="connsiteX189" fmla="*/ 356579 w 5470628"/>
              <a:gd name="connsiteY189" fmla="*/ 491460 h 3193741"/>
              <a:gd name="connsiteX190" fmla="*/ 371505 w 5470628"/>
              <a:gd name="connsiteY190" fmla="*/ 501516 h 3193741"/>
              <a:gd name="connsiteX191" fmla="*/ 476275 w 5470628"/>
              <a:gd name="connsiteY191" fmla="*/ 553122 h 3193741"/>
              <a:gd name="connsiteX192" fmla="*/ 649952 w 5470628"/>
              <a:gd name="connsiteY192" fmla="*/ 635294 h 3193741"/>
              <a:gd name="connsiteX193" fmla="*/ 727161 w 5470628"/>
              <a:gd name="connsiteY193" fmla="*/ 651328 h 3193741"/>
              <a:gd name="connsiteX194" fmla="*/ 722417 w 5470628"/>
              <a:gd name="connsiteY194" fmla="*/ 646921 h 3193741"/>
              <a:gd name="connsiteX195" fmla="*/ 546079 w 5470628"/>
              <a:gd name="connsiteY195" fmla="*/ 546328 h 3193741"/>
              <a:gd name="connsiteX196" fmla="*/ 378182 w 5470628"/>
              <a:gd name="connsiteY196" fmla="*/ 386585 h 3193741"/>
              <a:gd name="connsiteX197" fmla="*/ 370158 w 5470628"/>
              <a:gd name="connsiteY197" fmla="*/ 382100 h 3193741"/>
              <a:gd name="connsiteX198" fmla="*/ 357861 w 5470628"/>
              <a:gd name="connsiteY198" fmla="*/ 371252 h 3193741"/>
              <a:gd name="connsiteX199" fmla="*/ 331313 w 5470628"/>
              <a:gd name="connsiteY199" fmla="*/ 328203 h 3193741"/>
              <a:gd name="connsiteX200" fmla="*/ 319354 w 5470628"/>
              <a:gd name="connsiteY200" fmla="*/ 299282 h 3193741"/>
              <a:gd name="connsiteX201" fmla="*/ 319682 w 5470628"/>
              <a:gd name="connsiteY201" fmla="*/ 285719 h 3193741"/>
              <a:gd name="connsiteX202" fmla="*/ 306391 w 5470628"/>
              <a:gd name="connsiteY202" fmla="*/ 268585 h 3193741"/>
              <a:gd name="connsiteX203" fmla="*/ 303294 w 5470628"/>
              <a:gd name="connsiteY203" fmla="*/ 257334 h 3193741"/>
              <a:gd name="connsiteX204" fmla="*/ 319242 w 5470628"/>
              <a:gd name="connsiteY204" fmla="*/ 255403 h 3193741"/>
              <a:gd name="connsiteX205" fmla="*/ 364093 w 5470628"/>
              <a:gd name="connsiteY205" fmla="*/ 286745 h 3193741"/>
              <a:gd name="connsiteX206" fmla="*/ 385301 w 5470628"/>
              <a:gd name="connsiteY206" fmla="*/ 287973 h 3193741"/>
              <a:gd name="connsiteX207" fmla="*/ 417598 w 5470628"/>
              <a:gd name="connsiteY207" fmla="*/ 285722 h 3193741"/>
              <a:gd name="connsiteX208" fmla="*/ 440155 w 5470628"/>
              <a:gd name="connsiteY208" fmla="*/ 308139 h 3193741"/>
              <a:gd name="connsiteX209" fmla="*/ 534406 w 5470628"/>
              <a:gd name="connsiteY209" fmla="*/ 339430 h 3193741"/>
              <a:gd name="connsiteX210" fmla="*/ 495633 w 5470628"/>
              <a:gd name="connsiteY210" fmla="*/ 333450 h 3193741"/>
              <a:gd name="connsiteX211" fmla="*/ 486289 w 5470628"/>
              <a:gd name="connsiteY211" fmla="*/ 322243 h 3193741"/>
              <a:gd name="connsiteX212" fmla="*/ 484000 w 5470628"/>
              <a:gd name="connsiteY212" fmla="*/ 304964 h 3193741"/>
              <a:gd name="connsiteX213" fmla="*/ 436911 w 5470628"/>
              <a:gd name="connsiteY213" fmla="*/ 280536 h 3193741"/>
              <a:gd name="connsiteX214" fmla="*/ 426865 w 5470628"/>
              <a:gd name="connsiteY214" fmla="*/ 277007 h 3193741"/>
              <a:gd name="connsiteX215" fmla="*/ 420654 w 5470628"/>
              <a:gd name="connsiteY215" fmla="*/ 268269 h 3193741"/>
              <a:gd name="connsiteX216" fmla="*/ 432329 w 5470628"/>
              <a:gd name="connsiteY216" fmla="*/ 259975 h 3193741"/>
              <a:gd name="connsiteX217" fmla="*/ 447672 w 5470628"/>
              <a:gd name="connsiteY217" fmla="*/ 257879 h 3193741"/>
              <a:gd name="connsiteX218" fmla="*/ 502242 w 5470628"/>
              <a:gd name="connsiteY218" fmla="*/ 273572 h 3193741"/>
              <a:gd name="connsiteX219" fmla="*/ 659874 w 5470628"/>
              <a:gd name="connsiteY219" fmla="*/ 365516 h 3193741"/>
              <a:gd name="connsiteX220" fmla="*/ 829177 w 5470628"/>
              <a:gd name="connsiteY220" fmla="*/ 444421 h 3193741"/>
              <a:gd name="connsiteX221" fmla="*/ 1231903 w 5470628"/>
              <a:gd name="connsiteY221" fmla="*/ 613682 h 3193741"/>
              <a:gd name="connsiteX222" fmla="*/ 1911736 w 5470628"/>
              <a:gd name="connsiteY222" fmla="*/ 685084 h 3193741"/>
              <a:gd name="connsiteX223" fmla="*/ 2564313 w 5470628"/>
              <a:gd name="connsiteY223" fmla="*/ 632143 h 3193741"/>
              <a:gd name="connsiteX224" fmla="*/ 2657304 w 5470628"/>
              <a:gd name="connsiteY224" fmla="*/ 624913 h 3193741"/>
              <a:gd name="connsiteX225" fmla="*/ 4235818 w 5470628"/>
              <a:gd name="connsiteY225" fmla="*/ 259339 h 3193741"/>
              <a:gd name="connsiteX226" fmla="*/ 4460331 w 5470628"/>
              <a:gd name="connsiteY226" fmla="*/ 176864 h 3193741"/>
              <a:gd name="connsiteX227" fmla="*/ 4499578 w 5470628"/>
              <a:gd name="connsiteY227" fmla="*/ 186791 h 3193741"/>
              <a:gd name="connsiteX228" fmla="*/ 4514640 w 5470628"/>
              <a:gd name="connsiteY228" fmla="*/ 188841 h 3193741"/>
              <a:gd name="connsiteX229" fmla="*/ 4516523 w 5470628"/>
              <a:gd name="connsiteY229" fmla="*/ 189988 h 3193741"/>
              <a:gd name="connsiteX230" fmla="*/ 4518126 w 5470628"/>
              <a:gd name="connsiteY230" fmla="*/ 189316 h 3193741"/>
              <a:gd name="connsiteX231" fmla="*/ 4514640 w 5470628"/>
              <a:gd name="connsiteY231" fmla="*/ 188841 h 3193741"/>
              <a:gd name="connsiteX232" fmla="*/ 4511569 w 5470628"/>
              <a:gd name="connsiteY232" fmla="*/ 186970 h 3193741"/>
              <a:gd name="connsiteX233" fmla="*/ 4510888 w 5470628"/>
              <a:gd name="connsiteY233" fmla="*/ 180943 h 3193741"/>
              <a:gd name="connsiteX234" fmla="*/ 4531865 w 5470628"/>
              <a:gd name="connsiteY234" fmla="*/ 155151 h 3193741"/>
              <a:gd name="connsiteX235" fmla="*/ 4573441 w 5470628"/>
              <a:gd name="connsiteY235" fmla="*/ 139676 h 3193741"/>
              <a:gd name="connsiteX236" fmla="*/ 4594964 w 5470628"/>
              <a:gd name="connsiteY236" fmla="*/ 145847 h 3193741"/>
              <a:gd name="connsiteX237" fmla="*/ 4623059 w 5470628"/>
              <a:gd name="connsiteY237" fmla="*/ 152410 h 3193741"/>
              <a:gd name="connsiteX238" fmla="*/ 4748356 w 5470628"/>
              <a:gd name="connsiteY238" fmla="*/ 68192 h 3193741"/>
              <a:gd name="connsiteX239" fmla="*/ 4833812 w 5470628"/>
              <a:gd name="connsiteY239" fmla="*/ 8017 h 3193741"/>
              <a:gd name="connsiteX240" fmla="*/ 4850908 w 5470628"/>
              <a:gd name="connsiteY240" fmla="*/ 727 h 31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5470628" h="3193741">
                <a:moveTo>
                  <a:pt x="5462602" y="1413608"/>
                </a:moveTo>
                <a:lnTo>
                  <a:pt x="5465724" y="1421881"/>
                </a:lnTo>
                <a:cubicBezTo>
                  <a:pt x="5472118" y="1444281"/>
                  <a:pt x="5472640" y="1461744"/>
                  <a:pt x="5465025" y="1466556"/>
                </a:cubicBezTo>
                <a:lnTo>
                  <a:pt x="5463208" y="1466226"/>
                </a:lnTo>
                <a:lnTo>
                  <a:pt x="5463242" y="1451866"/>
                </a:lnTo>
                <a:cubicBezTo>
                  <a:pt x="5463190" y="1441487"/>
                  <a:pt x="5463068" y="1431722"/>
                  <a:pt x="5462894" y="1423194"/>
                </a:cubicBezTo>
                <a:close/>
                <a:moveTo>
                  <a:pt x="5461417" y="1391849"/>
                </a:moveTo>
                <a:cubicBezTo>
                  <a:pt x="5461710" y="1392940"/>
                  <a:pt x="5461992" y="1396513"/>
                  <a:pt x="5462246" y="1401944"/>
                </a:cubicBezTo>
                <a:lnTo>
                  <a:pt x="5462602" y="1413608"/>
                </a:lnTo>
                <a:lnTo>
                  <a:pt x="5459078" y="1404268"/>
                </a:lnTo>
                <a:lnTo>
                  <a:pt x="5460137" y="1393780"/>
                </a:lnTo>
                <a:cubicBezTo>
                  <a:pt x="5460561" y="1391114"/>
                  <a:pt x="5460982" y="1390270"/>
                  <a:pt x="5461417" y="1391849"/>
                </a:cubicBezTo>
                <a:close/>
                <a:moveTo>
                  <a:pt x="614271" y="1052206"/>
                </a:moveTo>
                <a:cubicBezTo>
                  <a:pt x="613444" y="1053256"/>
                  <a:pt x="612323" y="1054339"/>
                  <a:pt x="611497" y="1055389"/>
                </a:cubicBezTo>
                <a:cubicBezTo>
                  <a:pt x="617673" y="1058912"/>
                  <a:pt x="624115" y="1061928"/>
                  <a:pt x="630277" y="1065215"/>
                </a:cubicBezTo>
                <a:cubicBezTo>
                  <a:pt x="637469" y="1066004"/>
                  <a:pt x="644958" y="1066759"/>
                  <a:pt x="651856" y="1067584"/>
                </a:cubicBezTo>
                <a:cubicBezTo>
                  <a:pt x="639327" y="1062458"/>
                  <a:pt x="626799" y="1057332"/>
                  <a:pt x="614271" y="1052206"/>
                </a:cubicBezTo>
                <a:close/>
                <a:moveTo>
                  <a:pt x="810628" y="695550"/>
                </a:moveTo>
                <a:cubicBezTo>
                  <a:pt x="873537" y="739416"/>
                  <a:pt x="951215" y="767494"/>
                  <a:pt x="1033084" y="791270"/>
                </a:cubicBezTo>
                <a:cubicBezTo>
                  <a:pt x="1034205" y="790184"/>
                  <a:pt x="1035031" y="789136"/>
                  <a:pt x="1036153" y="788050"/>
                </a:cubicBezTo>
                <a:cubicBezTo>
                  <a:pt x="960983" y="757296"/>
                  <a:pt x="885798" y="726306"/>
                  <a:pt x="810628" y="695550"/>
                </a:cubicBezTo>
                <a:close/>
                <a:moveTo>
                  <a:pt x="4850908" y="727"/>
                </a:moveTo>
                <a:cubicBezTo>
                  <a:pt x="4858191" y="2929"/>
                  <a:pt x="4860543" y="7152"/>
                  <a:pt x="4858584" y="13795"/>
                </a:cubicBezTo>
                <a:cubicBezTo>
                  <a:pt x="4855845" y="22194"/>
                  <a:pt x="4850092" y="30008"/>
                  <a:pt x="4843408" y="37224"/>
                </a:cubicBezTo>
                <a:cubicBezTo>
                  <a:pt x="4812232" y="71132"/>
                  <a:pt x="4827067" y="79774"/>
                  <a:pt x="4871062" y="78954"/>
                </a:cubicBezTo>
                <a:cubicBezTo>
                  <a:pt x="4910302" y="78234"/>
                  <a:pt x="4949507" y="72299"/>
                  <a:pt x="4989038" y="66799"/>
                </a:cubicBezTo>
                <a:cubicBezTo>
                  <a:pt x="5008500" y="63967"/>
                  <a:pt x="5009491" y="65509"/>
                  <a:pt x="5002636" y="79388"/>
                </a:cubicBezTo>
                <a:cubicBezTo>
                  <a:pt x="4991594" y="102315"/>
                  <a:pt x="4990844" y="123285"/>
                  <a:pt x="5008332" y="140859"/>
                </a:cubicBezTo>
                <a:cubicBezTo>
                  <a:pt x="5012456" y="144868"/>
                  <a:pt x="5015428" y="149491"/>
                  <a:pt x="5014326" y="155555"/>
                </a:cubicBezTo>
                <a:cubicBezTo>
                  <a:pt x="5009356" y="180357"/>
                  <a:pt x="5019874" y="200674"/>
                  <a:pt x="5030704" y="221190"/>
                </a:cubicBezTo>
                <a:cubicBezTo>
                  <a:pt x="5048958" y="255517"/>
                  <a:pt x="5072099" y="287116"/>
                  <a:pt x="5097262" y="317759"/>
                </a:cubicBezTo>
                <a:cubicBezTo>
                  <a:pt x="5115004" y="339336"/>
                  <a:pt x="5126222" y="365974"/>
                  <a:pt x="5165084" y="373367"/>
                </a:cubicBezTo>
                <a:cubicBezTo>
                  <a:pt x="5174420" y="375083"/>
                  <a:pt x="5177498" y="381353"/>
                  <a:pt x="5174137" y="389353"/>
                </a:cubicBezTo>
                <a:cubicBezTo>
                  <a:pt x="5163026" y="415847"/>
                  <a:pt x="5172067" y="436343"/>
                  <a:pt x="5192507" y="453561"/>
                </a:cubicBezTo>
                <a:cubicBezTo>
                  <a:pt x="5199734" y="459565"/>
                  <a:pt x="5197020" y="463690"/>
                  <a:pt x="5187160" y="467732"/>
                </a:cubicBezTo>
                <a:cubicBezTo>
                  <a:pt x="5175836" y="472188"/>
                  <a:pt x="5167025" y="478711"/>
                  <a:pt x="5160106" y="486904"/>
                </a:cubicBezTo>
                <a:cubicBezTo>
                  <a:pt x="5148744" y="500143"/>
                  <a:pt x="5143396" y="514315"/>
                  <a:pt x="5138948" y="528614"/>
                </a:cubicBezTo>
                <a:cubicBezTo>
                  <a:pt x="5132042" y="551041"/>
                  <a:pt x="5123894" y="572670"/>
                  <a:pt x="5097016" y="589923"/>
                </a:cubicBezTo>
                <a:cubicBezTo>
                  <a:pt x="5089016" y="595163"/>
                  <a:pt x="5082598" y="601872"/>
                  <a:pt x="5075869" y="608381"/>
                </a:cubicBezTo>
                <a:cubicBezTo>
                  <a:pt x="5078016" y="614052"/>
                  <a:pt x="5083322" y="617918"/>
                  <a:pt x="5093172" y="618385"/>
                </a:cubicBezTo>
                <a:cubicBezTo>
                  <a:pt x="5155867" y="621469"/>
                  <a:pt x="5153088" y="652648"/>
                  <a:pt x="5153518" y="687474"/>
                </a:cubicBezTo>
                <a:cubicBezTo>
                  <a:pt x="5154177" y="730575"/>
                  <a:pt x="5118812" y="754787"/>
                  <a:pt x="5074984" y="776941"/>
                </a:cubicBezTo>
                <a:cubicBezTo>
                  <a:pt x="5059986" y="784451"/>
                  <a:pt x="5038116" y="786863"/>
                  <a:pt x="5033348" y="805473"/>
                </a:cubicBezTo>
                <a:cubicBezTo>
                  <a:pt x="5059529" y="819384"/>
                  <a:pt x="5089376" y="802009"/>
                  <a:pt x="5116847" y="803426"/>
                </a:cubicBezTo>
                <a:cubicBezTo>
                  <a:pt x="5139548" y="804709"/>
                  <a:pt x="5176330" y="798120"/>
                  <a:pt x="5147902" y="833118"/>
                </a:cubicBezTo>
                <a:cubicBezTo>
                  <a:pt x="5139626" y="843373"/>
                  <a:pt x="5150382" y="848714"/>
                  <a:pt x="5161665" y="848297"/>
                </a:cubicBezTo>
                <a:cubicBezTo>
                  <a:pt x="5253064" y="844106"/>
                  <a:pt x="5215170" y="912756"/>
                  <a:pt x="5246520" y="942412"/>
                </a:cubicBezTo>
                <a:cubicBezTo>
                  <a:pt x="5255359" y="950358"/>
                  <a:pt x="5247812" y="967405"/>
                  <a:pt x="5235368" y="972946"/>
                </a:cubicBezTo>
                <a:cubicBezTo>
                  <a:pt x="5156387" y="1008610"/>
                  <a:pt x="5149354" y="1071149"/>
                  <a:pt x="5113739" y="1128845"/>
                </a:cubicBezTo>
                <a:cubicBezTo>
                  <a:pt x="5157305" y="1144685"/>
                  <a:pt x="5208388" y="1143005"/>
                  <a:pt x="5255034" y="1151117"/>
                </a:cubicBezTo>
                <a:cubicBezTo>
                  <a:pt x="5303482" y="1159484"/>
                  <a:pt x="5304156" y="1170079"/>
                  <a:pt x="5267513" y="1216275"/>
                </a:cubicBezTo>
                <a:cubicBezTo>
                  <a:pt x="5370269" y="1212844"/>
                  <a:pt x="5370269" y="1212844"/>
                  <a:pt x="5343113" y="1281854"/>
                </a:cubicBezTo>
                <a:cubicBezTo>
                  <a:pt x="5386272" y="1279593"/>
                  <a:pt x="5428618" y="1334726"/>
                  <a:pt x="5452014" y="1385543"/>
                </a:cubicBezTo>
                <a:lnTo>
                  <a:pt x="5459078" y="1404268"/>
                </a:lnTo>
                <a:lnTo>
                  <a:pt x="5458838" y="1406644"/>
                </a:lnTo>
                <a:cubicBezTo>
                  <a:pt x="5457942" y="1418063"/>
                  <a:pt x="5456960" y="1434367"/>
                  <a:pt x="5455752" y="1450751"/>
                </a:cubicBezTo>
                <a:lnTo>
                  <a:pt x="5454594" y="1464662"/>
                </a:lnTo>
                <a:lnTo>
                  <a:pt x="5447215" y="1463321"/>
                </a:lnTo>
                <a:cubicBezTo>
                  <a:pt x="5441256" y="1459714"/>
                  <a:pt x="5437002" y="1458345"/>
                  <a:pt x="5433934" y="1458428"/>
                </a:cubicBezTo>
                <a:cubicBezTo>
                  <a:pt x="5424728" y="1458676"/>
                  <a:pt x="5426188" y="1471978"/>
                  <a:pt x="5424276" y="1477014"/>
                </a:cubicBezTo>
                <a:cubicBezTo>
                  <a:pt x="5417851" y="1492977"/>
                  <a:pt x="5433852" y="1501241"/>
                  <a:pt x="5444628" y="1511562"/>
                </a:cubicBezTo>
                <a:cubicBezTo>
                  <a:pt x="5448663" y="1515344"/>
                  <a:pt x="5451544" y="1497678"/>
                  <a:pt x="5453752" y="1474786"/>
                </a:cubicBezTo>
                <a:lnTo>
                  <a:pt x="5454594" y="1464662"/>
                </a:lnTo>
                <a:lnTo>
                  <a:pt x="5463208" y="1466226"/>
                </a:lnTo>
                <a:lnTo>
                  <a:pt x="5463164" y="1484226"/>
                </a:lnTo>
                <a:cubicBezTo>
                  <a:pt x="5462722" y="1528173"/>
                  <a:pt x="5460824" y="1571999"/>
                  <a:pt x="5456160" y="1575885"/>
                </a:cubicBezTo>
                <a:cubicBezTo>
                  <a:pt x="5406708" y="1617226"/>
                  <a:pt x="5442751" y="1692579"/>
                  <a:pt x="5345636" y="1714543"/>
                </a:cubicBezTo>
                <a:cubicBezTo>
                  <a:pt x="5301930" y="1724583"/>
                  <a:pt x="5282493" y="1755882"/>
                  <a:pt x="5251319" y="1775792"/>
                </a:cubicBezTo>
                <a:cubicBezTo>
                  <a:pt x="5142610" y="1844714"/>
                  <a:pt x="5072132" y="1925140"/>
                  <a:pt x="5043512" y="2027305"/>
                </a:cubicBezTo>
                <a:cubicBezTo>
                  <a:pt x="5035488" y="2055562"/>
                  <a:pt x="5000258" y="2081893"/>
                  <a:pt x="4978144" y="2108535"/>
                </a:cubicBezTo>
                <a:cubicBezTo>
                  <a:pt x="4990785" y="2124798"/>
                  <a:pt x="5050411" y="2079615"/>
                  <a:pt x="5031476" y="2128173"/>
                </a:cubicBezTo>
                <a:cubicBezTo>
                  <a:pt x="5017138" y="2164787"/>
                  <a:pt x="4975973" y="2191363"/>
                  <a:pt x="4937389" y="2216441"/>
                </a:cubicBezTo>
                <a:cubicBezTo>
                  <a:pt x="4893079" y="2245058"/>
                  <a:pt x="4843760" y="2269776"/>
                  <a:pt x="4826122" y="2315331"/>
                </a:cubicBezTo>
                <a:cubicBezTo>
                  <a:pt x="4822276" y="2325050"/>
                  <a:pt x="3896510" y="3112888"/>
                  <a:pt x="2544647" y="3190975"/>
                </a:cubicBezTo>
                <a:cubicBezTo>
                  <a:pt x="2323734" y="3203734"/>
                  <a:pt x="1445947" y="3169121"/>
                  <a:pt x="1328257" y="3153006"/>
                </a:cubicBezTo>
                <a:cubicBezTo>
                  <a:pt x="1207258" y="3136344"/>
                  <a:pt x="1101756" y="3091943"/>
                  <a:pt x="977943" y="3082502"/>
                </a:cubicBezTo>
                <a:cubicBezTo>
                  <a:pt x="912454" y="3077622"/>
                  <a:pt x="848655" y="3061861"/>
                  <a:pt x="854473" y="2994250"/>
                </a:cubicBezTo>
                <a:cubicBezTo>
                  <a:pt x="856228" y="2975057"/>
                  <a:pt x="838125" y="2961827"/>
                  <a:pt x="811593" y="2970498"/>
                </a:cubicBezTo>
                <a:cubicBezTo>
                  <a:pt x="761454" y="2987010"/>
                  <a:pt x="736680" y="2962489"/>
                  <a:pt x="707024" y="2945439"/>
                </a:cubicBezTo>
                <a:cubicBezTo>
                  <a:pt x="654509" y="2915262"/>
                  <a:pt x="603913" y="2882480"/>
                  <a:pt x="523487" y="2886053"/>
                </a:cubicBezTo>
                <a:cubicBezTo>
                  <a:pt x="537017" y="2855468"/>
                  <a:pt x="563587" y="2856758"/>
                  <a:pt x="587884" y="2859746"/>
                </a:cubicBezTo>
                <a:cubicBezTo>
                  <a:pt x="652090" y="2867866"/>
                  <a:pt x="715235" y="2878012"/>
                  <a:pt x="779426" y="2885897"/>
                </a:cubicBezTo>
                <a:cubicBezTo>
                  <a:pt x="821123" y="2891048"/>
                  <a:pt x="863074" y="2900202"/>
                  <a:pt x="917288" y="2882248"/>
                </a:cubicBezTo>
                <a:cubicBezTo>
                  <a:pt x="866364" y="2830288"/>
                  <a:pt x="785092" y="2829930"/>
                  <a:pt x="718684" y="2819941"/>
                </a:cubicBezTo>
                <a:cubicBezTo>
                  <a:pt x="635747" y="2807447"/>
                  <a:pt x="584925" y="2771133"/>
                  <a:pt x="524650" y="2731220"/>
                </a:cubicBezTo>
                <a:cubicBezTo>
                  <a:pt x="584180" y="2712621"/>
                  <a:pt x="623299" y="2742760"/>
                  <a:pt x="670138" y="2735189"/>
                </a:cubicBezTo>
                <a:cubicBezTo>
                  <a:pt x="672406" y="2728745"/>
                  <a:pt x="675988" y="2719532"/>
                  <a:pt x="675382" y="2719369"/>
                </a:cubicBezTo>
                <a:cubicBezTo>
                  <a:pt x="596666" y="2703042"/>
                  <a:pt x="557844" y="2658869"/>
                  <a:pt x="542021" y="2601946"/>
                </a:cubicBezTo>
                <a:cubicBezTo>
                  <a:pt x="533902" y="2572560"/>
                  <a:pt x="505246" y="2566541"/>
                  <a:pt x="476895" y="2555976"/>
                </a:cubicBezTo>
                <a:cubicBezTo>
                  <a:pt x="377189" y="2518466"/>
                  <a:pt x="272496" y="2486779"/>
                  <a:pt x="188751" y="2428830"/>
                </a:cubicBezTo>
                <a:cubicBezTo>
                  <a:pt x="280875" y="2426687"/>
                  <a:pt x="357216" y="2461808"/>
                  <a:pt x="456762" y="2468731"/>
                </a:cubicBezTo>
                <a:cubicBezTo>
                  <a:pt x="373794" y="2404281"/>
                  <a:pt x="269816" y="2379152"/>
                  <a:pt x="174514" y="2345378"/>
                </a:cubicBezTo>
                <a:cubicBezTo>
                  <a:pt x="130977" y="2330009"/>
                  <a:pt x="90329" y="2308598"/>
                  <a:pt x="38827" y="2303685"/>
                </a:cubicBezTo>
                <a:cubicBezTo>
                  <a:pt x="20556" y="2301864"/>
                  <a:pt x="-10092" y="2297272"/>
                  <a:pt x="3281" y="2273587"/>
                </a:cubicBezTo>
                <a:cubicBezTo>
                  <a:pt x="14533" y="2253956"/>
                  <a:pt x="39095" y="2256437"/>
                  <a:pt x="61590" y="2259170"/>
                </a:cubicBezTo>
                <a:cubicBezTo>
                  <a:pt x="115591" y="2265916"/>
                  <a:pt x="170539" y="2259497"/>
                  <a:pt x="242291" y="2250569"/>
                </a:cubicBezTo>
                <a:cubicBezTo>
                  <a:pt x="178223" y="2197829"/>
                  <a:pt x="68904" y="2229102"/>
                  <a:pt x="13205" y="2172263"/>
                </a:cubicBezTo>
                <a:cubicBezTo>
                  <a:pt x="77196" y="2153598"/>
                  <a:pt x="128251" y="2170191"/>
                  <a:pt x="180810" y="2168333"/>
                </a:cubicBezTo>
                <a:cubicBezTo>
                  <a:pt x="228319" y="2166612"/>
                  <a:pt x="239444" y="2154350"/>
                  <a:pt x="226020" y="2121100"/>
                </a:cubicBezTo>
                <a:cubicBezTo>
                  <a:pt x="205165" y="2069293"/>
                  <a:pt x="229388" y="2038364"/>
                  <a:pt x="299145" y="2044862"/>
                </a:cubicBezTo>
                <a:cubicBezTo>
                  <a:pt x="363822" y="2051027"/>
                  <a:pt x="369032" y="2029991"/>
                  <a:pt x="350236" y="2001187"/>
                </a:cubicBezTo>
                <a:cubicBezTo>
                  <a:pt x="322862" y="1959187"/>
                  <a:pt x="348423" y="1921214"/>
                  <a:pt x="365223" y="1881218"/>
                </a:cubicBezTo>
                <a:cubicBezTo>
                  <a:pt x="390527" y="1820499"/>
                  <a:pt x="376326" y="1793748"/>
                  <a:pt x="310707" y="1758752"/>
                </a:cubicBezTo>
                <a:cubicBezTo>
                  <a:pt x="273754" y="1739265"/>
                  <a:pt x="234367" y="1723631"/>
                  <a:pt x="181659" y="1709137"/>
                </a:cubicBezTo>
                <a:cubicBezTo>
                  <a:pt x="299387" y="1683727"/>
                  <a:pt x="172918" y="1660608"/>
                  <a:pt x="213063" y="1632021"/>
                </a:cubicBezTo>
                <a:cubicBezTo>
                  <a:pt x="296030" y="1612244"/>
                  <a:pt x="369047" y="1679323"/>
                  <a:pt x="481390" y="1644125"/>
                </a:cubicBezTo>
                <a:cubicBezTo>
                  <a:pt x="336659" y="1595935"/>
                  <a:pt x="176348" y="1532074"/>
                  <a:pt x="68930" y="1457537"/>
                </a:cubicBezTo>
                <a:cubicBezTo>
                  <a:pt x="91299" y="1434897"/>
                  <a:pt x="115799" y="1450436"/>
                  <a:pt x="135138" y="1440976"/>
                </a:cubicBezTo>
                <a:cubicBezTo>
                  <a:pt x="133952" y="1436374"/>
                  <a:pt x="135290" y="1429332"/>
                  <a:pt x="131611" y="1427642"/>
                </a:cubicBezTo>
                <a:cubicBezTo>
                  <a:pt x="52402" y="1389548"/>
                  <a:pt x="51441" y="1388478"/>
                  <a:pt x="130443" y="1343795"/>
                </a:cubicBezTo>
                <a:cubicBezTo>
                  <a:pt x="158017" y="1328118"/>
                  <a:pt x="154966" y="1317573"/>
                  <a:pt x="138930" y="1304094"/>
                </a:cubicBezTo>
                <a:cubicBezTo>
                  <a:pt x="127608" y="1294551"/>
                  <a:pt x="113720" y="1286742"/>
                  <a:pt x="118409" y="1262212"/>
                </a:cubicBezTo>
                <a:cubicBezTo>
                  <a:pt x="164937" y="1287183"/>
                  <a:pt x="383505" y="1312432"/>
                  <a:pt x="421410" y="1304757"/>
                </a:cubicBezTo>
                <a:cubicBezTo>
                  <a:pt x="464009" y="1296037"/>
                  <a:pt x="610877" y="1288926"/>
                  <a:pt x="655702" y="1291801"/>
                </a:cubicBezTo>
                <a:cubicBezTo>
                  <a:pt x="653235" y="1290438"/>
                  <a:pt x="650767" y="1289077"/>
                  <a:pt x="648299" y="1287715"/>
                </a:cubicBezTo>
                <a:cubicBezTo>
                  <a:pt x="603999" y="1260339"/>
                  <a:pt x="559107" y="1233035"/>
                  <a:pt x="531027" y="1193967"/>
                </a:cubicBezTo>
                <a:cubicBezTo>
                  <a:pt x="529741" y="1192462"/>
                  <a:pt x="529061" y="1191120"/>
                  <a:pt x="526433" y="1191913"/>
                </a:cubicBezTo>
                <a:cubicBezTo>
                  <a:pt x="503415" y="1199684"/>
                  <a:pt x="505590" y="1187083"/>
                  <a:pt x="504666" y="1177230"/>
                </a:cubicBezTo>
                <a:cubicBezTo>
                  <a:pt x="503726" y="1167141"/>
                  <a:pt x="499378" y="1159602"/>
                  <a:pt x="482307" y="1162618"/>
                </a:cubicBezTo>
                <a:cubicBezTo>
                  <a:pt x="481421" y="1162726"/>
                  <a:pt x="480226" y="1162633"/>
                  <a:pt x="479029" y="1162540"/>
                </a:cubicBezTo>
                <a:cubicBezTo>
                  <a:pt x="470949" y="1161859"/>
                  <a:pt x="444139" y="1138059"/>
                  <a:pt x="447663" y="1132649"/>
                </a:cubicBezTo>
                <a:cubicBezTo>
                  <a:pt x="455539" y="1120781"/>
                  <a:pt x="446335" y="1116439"/>
                  <a:pt x="438547" y="1110977"/>
                </a:cubicBezTo>
                <a:cubicBezTo>
                  <a:pt x="427656" y="1103517"/>
                  <a:pt x="416795" y="1096529"/>
                  <a:pt x="405343" y="1089612"/>
                </a:cubicBezTo>
                <a:cubicBezTo>
                  <a:pt x="394202" y="1082895"/>
                  <a:pt x="382794" y="1076684"/>
                  <a:pt x="371373" y="1070238"/>
                </a:cubicBezTo>
                <a:cubicBezTo>
                  <a:pt x="344889" y="1065616"/>
                  <a:pt x="318169" y="1061972"/>
                  <a:pt x="290358" y="1059884"/>
                </a:cubicBezTo>
                <a:cubicBezTo>
                  <a:pt x="269709" y="1058114"/>
                  <a:pt x="246624" y="1055453"/>
                  <a:pt x="235140" y="1029322"/>
                </a:cubicBezTo>
                <a:cubicBezTo>
                  <a:pt x="256895" y="1029771"/>
                  <a:pt x="278695" y="1030927"/>
                  <a:pt x="300494" y="1032083"/>
                </a:cubicBezTo>
                <a:cubicBezTo>
                  <a:pt x="279542" y="1020860"/>
                  <a:pt x="259181" y="1009565"/>
                  <a:pt x="239661" y="997457"/>
                </a:cubicBezTo>
                <a:cubicBezTo>
                  <a:pt x="223540" y="987309"/>
                  <a:pt x="210281" y="975391"/>
                  <a:pt x="204788" y="959211"/>
                </a:cubicBezTo>
                <a:cubicBezTo>
                  <a:pt x="203337" y="955117"/>
                  <a:pt x="202166" y="950750"/>
                  <a:pt x="207583" y="947009"/>
                </a:cubicBezTo>
                <a:cubicBezTo>
                  <a:pt x="213561" y="942727"/>
                  <a:pt x="218466" y="944980"/>
                  <a:pt x="223061" y="947033"/>
                </a:cubicBezTo>
                <a:cubicBezTo>
                  <a:pt x="242046" y="955410"/>
                  <a:pt x="261311" y="963516"/>
                  <a:pt x="280015" y="972164"/>
                </a:cubicBezTo>
                <a:cubicBezTo>
                  <a:pt x="304852" y="983629"/>
                  <a:pt x="329408" y="995365"/>
                  <a:pt x="353948" y="1006865"/>
                </a:cubicBezTo>
                <a:cubicBezTo>
                  <a:pt x="319294" y="981405"/>
                  <a:pt x="281290" y="959435"/>
                  <a:pt x="240466" y="939943"/>
                </a:cubicBezTo>
                <a:cubicBezTo>
                  <a:pt x="210990" y="925718"/>
                  <a:pt x="181514" y="911494"/>
                  <a:pt x="158812" y="891467"/>
                </a:cubicBezTo>
                <a:cubicBezTo>
                  <a:pt x="147166" y="881489"/>
                  <a:pt x="141336" y="869384"/>
                  <a:pt x="139551" y="855364"/>
                </a:cubicBezTo>
                <a:cubicBezTo>
                  <a:pt x="139312" y="851597"/>
                  <a:pt x="139634" y="847287"/>
                  <a:pt x="145731" y="844888"/>
                </a:cubicBezTo>
                <a:cubicBezTo>
                  <a:pt x="151843" y="842724"/>
                  <a:pt x="155581" y="845356"/>
                  <a:pt x="158154" y="848366"/>
                </a:cubicBezTo>
                <a:cubicBezTo>
                  <a:pt x="161052" y="851811"/>
                  <a:pt x="164496" y="854479"/>
                  <a:pt x="169370" y="856260"/>
                </a:cubicBezTo>
                <a:cubicBezTo>
                  <a:pt x="212096" y="872913"/>
                  <a:pt x="249775" y="894448"/>
                  <a:pt x="288295" y="915169"/>
                </a:cubicBezTo>
                <a:cubicBezTo>
                  <a:pt x="343452" y="944788"/>
                  <a:pt x="397769" y="975222"/>
                  <a:pt x="462694" y="994643"/>
                </a:cubicBezTo>
                <a:cubicBezTo>
                  <a:pt x="487260" y="1001870"/>
                  <a:pt x="512622" y="1007575"/>
                  <a:pt x="531910" y="1006664"/>
                </a:cubicBezTo>
                <a:cubicBezTo>
                  <a:pt x="460990" y="972547"/>
                  <a:pt x="394087" y="936046"/>
                  <a:pt x="333940" y="893507"/>
                </a:cubicBezTo>
                <a:cubicBezTo>
                  <a:pt x="273173" y="850568"/>
                  <a:pt x="219876" y="803403"/>
                  <a:pt x="181443" y="746608"/>
                </a:cubicBezTo>
                <a:cubicBezTo>
                  <a:pt x="177494" y="740681"/>
                  <a:pt x="175038" y="734810"/>
                  <a:pt x="162678" y="737018"/>
                </a:cubicBezTo>
                <a:cubicBezTo>
                  <a:pt x="157082" y="737933"/>
                  <a:pt x="155070" y="734381"/>
                  <a:pt x="156307" y="730435"/>
                </a:cubicBezTo>
                <a:cubicBezTo>
                  <a:pt x="164051" y="702450"/>
                  <a:pt x="145532" y="687373"/>
                  <a:pt x="117227" y="677515"/>
                </a:cubicBezTo>
                <a:cubicBezTo>
                  <a:pt x="108392" y="674314"/>
                  <a:pt x="107546" y="670384"/>
                  <a:pt x="113655" y="663474"/>
                </a:cubicBezTo>
                <a:cubicBezTo>
                  <a:pt x="121976" y="653926"/>
                  <a:pt x="120506" y="644851"/>
                  <a:pt x="115226" y="636712"/>
                </a:cubicBezTo>
                <a:cubicBezTo>
                  <a:pt x="112224" y="631619"/>
                  <a:pt x="108350" y="626868"/>
                  <a:pt x="105067" y="622046"/>
                </a:cubicBezTo>
                <a:cubicBezTo>
                  <a:pt x="102790" y="619000"/>
                  <a:pt x="99022" y="615897"/>
                  <a:pt x="104113" y="611722"/>
                </a:cubicBezTo>
                <a:cubicBezTo>
                  <a:pt x="108939" y="608053"/>
                  <a:pt x="114081" y="609328"/>
                  <a:pt x="118895" y="610169"/>
                </a:cubicBezTo>
                <a:cubicBezTo>
                  <a:pt x="142040" y="613772"/>
                  <a:pt x="156094" y="624170"/>
                  <a:pt x="163095" y="640642"/>
                </a:cubicBezTo>
                <a:cubicBezTo>
                  <a:pt x="168334" y="652819"/>
                  <a:pt x="173104" y="652953"/>
                  <a:pt x="185766" y="641454"/>
                </a:cubicBezTo>
                <a:cubicBezTo>
                  <a:pt x="195327" y="632704"/>
                  <a:pt x="204232" y="632337"/>
                  <a:pt x="212892" y="637457"/>
                </a:cubicBezTo>
                <a:cubicBezTo>
                  <a:pt x="217516" y="639981"/>
                  <a:pt x="220444" y="643897"/>
                  <a:pt x="223932" y="647271"/>
                </a:cubicBezTo>
                <a:cubicBezTo>
                  <a:pt x="241420" y="664845"/>
                  <a:pt x="259762" y="681841"/>
                  <a:pt x="287167" y="691571"/>
                </a:cubicBezTo>
                <a:cubicBezTo>
                  <a:pt x="299355" y="696027"/>
                  <a:pt x="312354" y="699197"/>
                  <a:pt x="330380" y="692506"/>
                </a:cubicBezTo>
                <a:cubicBezTo>
                  <a:pt x="318517" y="688486"/>
                  <a:pt x="306954" y="689175"/>
                  <a:pt x="296172" y="688108"/>
                </a:cubicBezTo>
                <a:cubicBezTo>
                  <a:pt x="285390" y="687041"/>
                  <a:pt x="279539" y="683953"/>
                  <a:pt x="286974" y="674512"/>
                </a:cubicBezTo>
                <a:cubicBezTo>
                  <a:pt x="291105" y="669267"/>
                  <a:pt x="290555" y="665301"/>
                  <a:pt x="286166" y="661798"/>
                </a:cubicBezTo>
                <a:cubicBezTo>
                  <a:pt x="272052" y="650459"/>
                  <a:pt x="264416" y="633352"/>
                  <a:pt x="236268" y="635338"/>
                </a:cubicBezTo>
                <a:cubicBezTo>
                  <a:pt x="234792" y="635517"/>
                  <a:pt x="233255" y="634754"/>
                  <a:pt x="231734" y="634225"/>
                </a:cubicBezTo>
                <a:cubicBezTo>
                  <a:pt x="225957" y="632316"/>
                  <a:pt x="219575" y="630241"/>
                  <a:pt x="221253" y="623870"/>
                </a:cubicBezTo>
                <a:cubicBezTo>
                  <a:pt x="223227" y="617462"/>
                  <a:pt x="230816" y="615119"/>
                  <a:pt x="237564" y="613590"/>
                </a:cubicBezTo>
                <a:cubicBezTo>
                  <a:pt x="254884" y="609831"/>
                  <a:pt x="268844" y="614072"/>
                  <a:pt x="282259" y="619091"/>
                </a:cubicBezTo>
                <a:cubicBezTo>
                  <a:pt x="314893" y="631509"/>
                  <a:pt x="342201" y="649080"/>
                  <a:pt x="370630" y="665566"/>
                </a:cubicBezTo>
                <a:cubicBezTo>
                  <a:pt x="413275" y="690295"/>
                  <a:pt x="451153" y="719635"/>
                  <a:pt x="498017" y="740532"/>
                </a:cubicBezTo>
                <a:cubicBezTo>
                  <a:pt x="637369" y="802423"/>
                  <a:pt x="774774" y="866448"/>
                  <a:pt x="918036" y="924307"/>
                </a:cubicBezTo>
                <a:cubicBezTo>
                  <a:pt x="970882" y="945666"/>
                  <a:pt x="1024819" y="965469"/>
                  <a:pt x="1079304" y="984494"/>
                </a:cubicBezTo>
                <a:cubicBezTo>
                  <a:pt x="1079509" y="983045"/>
                  <a:pt x="1079744" y="982067"/>
                  <a:pt x="1079935" y="980383"/>
                </a:cubicBezTo>
                <a:cubicBezTo>
                  <a:pt x="1079860" y="979206"/>
                  <a:pt x="1079770" y="977793"/>
                  <a:pt x="1079695" y="976616"/>
                </a:cubicBezTo>
                <a:cubicBezTo>
                  <a:pt x="1041139" y="964679"/>
                  <a:pt x="1003098" y="951491"/>
                  <a:pt x="966178" y="937219"/>
                </a:cubicBezTo>
                <a:cubicBezTo>
                  <a:pt x="875541" y="901932"/>
                  <a:pt x="791930" y="860100"/>
                  <a:pt x="720106" y="807112"/>
                </a:cubicBezTo>
                <a:cubicBezTo>
                  <a:pt x="714181" y="802848"/>
                  <a:pt x="707904" y="802421"/>
                  <a:pt x="698823" y="804708"/>
                </a:cubicBezTo>
                <a:cubicBezTo>
                  <a:pt x="669544" y="812288"/>
                  <a:pt x="659939" y="806334"/>
                  <a:pt x="664513" y="784663"/>
                </a:cubicBezTo>
                <a:cubicBezTo>
                  <a:pt x="665660" y="779304"/>
                  <a:pt x="665686" y="775031"/>
                  <a:pt x="660380" y="771165"/>
                </a:cubicBezTo>
                <a:cubicBezTo>
                  <a:pt x="636661" y="753871"/>
                  <a:pt x="611807" y="737427"/>
                  <a:pt x="584959" y="722409"/>
                </a:cubicBezTo>
                <a:cubicBezTo>
                  <a:pt x="535282" y="694735"/>
                  <a:pt x="482226" y="670082"/>
                  <a:pt x="435649" y="639659"/>
                </a:cubicBezTo>
                <a:cubicBezTo>
                  <a:pt x="421965" y="630403"/>
                  <a:pt x="411440" y="619340"/>
                  <a:pt x="404944" y="606128"/>
                </a:cubicBezTo>
                <a:cubicBezTo>
                  <a:pt x="402872" y="601635"/>
                  <a:pt x="401613" y="595856"/>
                  <a:pt x="408476" y="591466"/>
                </a:cubicBezTo>
                <a:cubicBezTo>
                  <a:pt x="415044" y="587111"/>
                  <a:pt x="420320" y="590506"/>
                  <a:pt x="425225" y="592759"/>
                </a:cubicBezTo>
                <a:cubicBezTo>
                  <a:pt x="445746" y="601899"/>
                  <a:pt x="466578" y="611238"/>
                  <a:pt x="487115" y="620614"/>
                </a:cubicBezTo>
                <a:cubicBezTo>
                  <a:pt x="507947" y="629954"/>
                  <a:pt x="528514" y="639800"/>
                  <a:pt x="550277" y="649738"/>
                </a:cubicBezTo>
                <a:cubicBezTo>
                  <a:pt x="551408" y="644145"/>
                  <a:pt x="546904" y="643504"/>
                  <a:pt x="544421" y="641907"/>
                </a:cubicBezTo>
                <a:cubicBezTo>
                  <a:pt x="509355" y="619344"/>
                  <a:pt x="471190" y="599529"/>
                  <a:pt x="431905" y="580799"/>
                </a:cubicBezTo>
                <a:cubicBezTo>
                  <a:pt x="401512" y="566211"/>
                  <a:pt x="371947" y="550574"/>
                  <a:pt x="351177" y="528177"/>
                </a:cubicBezTo>
                <a:cubicBezTo>
                  <a:pt x="343180" y="519419"/>
                  <a:pt x="338696" y="509759"/>
                  <a:pt x="339749" y="498244"/>
                </a:cubicBezTo>
                <a:cubicBezTo>
                  <a:pt x="340115" y="494641"/>
                  <a:pt x="340481" y="491037"/>
                  <a:pt x="346313" y="489145"/>
                </a:cubicBezTo>
                <a:cubicBezTo>
                  <a:pt x="350979" y="487631"/>
                  <a:pt x="354067" y="489392"/>
                  <a:pt x="356579" y="491460"/>
                </a:cubicBezTo>
                <a:cubicBezTo>
                  <a:pt x="360984" y="495197"/>
                  <a:pt x="365388" y="498934"/>
                  <a:pt x="371505" y="501516"/>
                </a:cubicBezTo>
                <a:cubicBezTo>
                  <a:pt x="408203" y="517000"/>
                  <a:pt x="442659" y="534654"/>
                  <a:pt x="476275" y="553122"/>
                </a:cubicBezTo>
                <a:cubicBezTo>
                  <a:pt x="531461" y="583213"/>
                  <a:pt x="586103" y="614082"/>
                  <a:pt x="649952" y="635294"/>
                </a:cubicBezTo>
                <a:cubicBezTo>
                  <a:pt x="673972" y="643298"/>
                  <a:pt x="698805" y="650018"/>
                  <a:pt x="727161" y="651328"/>
                </a:cubicBezTo>
                <a:cubicBezTo>
                  <a:pt x="726126" y="649081"/>
                  <a:pt x="724263" y="647883"/>
                  <a:pt x="722417" y="646921"/>
                </a:cubicBezTo>
                <a:cubicBezTo>
                  <a:pt x="660627" y="615969"/>
                  <a:pt x="600830" y="583590"/>
                  <a:pt x="546079" y="546328"/>
                </a:cubicBezTo>
                <a:cubicBezTo>
                  <a:pt x="478576" y="500409"/>
                  <a:pt x="420223" y="448637"/>
                  <a:pt x="378182" y="386585"/>
                </a:cubicBezTo>
                <a:cubicBezTo>
                  <a:pt x="376229" y="383975"/>
                  <a:pt x="374884" y="381528"/>
                  <a:pt x="370158" y="382100"/>
                </a:cubicBezTo>
                <a:cubicBezTo>
                  <a:pt x="358064" y="383802"/>
                  <a:pt x="356583" y="379236"/>
                  <a:pt x="357861" y="371252"/>
                </a:cubicBezTo>
                <a:cubicBezTo>
                  <a:pt x="361373" y="351608"/>
                  <a:pt x="352380" y="336565"/>
                  <a:pt x="331313" y="328203"/>
                </a:cubicBezTo>
                <a:cubicBezTo>
                  <a:pt x="316037" y="321986"/>
                  <a:pt x="303183" y="316425"/>
                  <a:pt x="319354" y="299282"/>
                </a:cubicBezTo>
                <a:cubicBezTo>
                  <a:pt x="323265" y="295249"/>
                  <a:pt x="321459" y="290249"/>
                  <a:pt x="319682" y="285719"/>
                </a:cubicBezTo>
                <a:cubicBezTo>
                  <a:pt x="317166" y="278905"/>
                  <a:pt x="312080" y="273828"/>
                  <a:pt x="306391" y="268585"/>
                </a:cubicBezTo>
                <a:cubicBezTo>
                  <a:pt x="303227" y="265647"/>
                  <a:pt x="299399" y="261602"/>
                  <a:pt x="303294" y="257334"/>
                </a:cubicBezTo>
                <a:cubicBezTo>
                  <a:pt x="307735" y="252289"/>
                  <a:pt x="314131" y="254598"/>
                  <a:pt x="319242" y="255403"/>
                </a:cubicBezTo>
                <a:cubicBezTo>
                  <a:pt x="342683" y="258970"/>
                  <a:pt x="357062" y="269803"/>
                  <a:pt x="364093" y="286745"/>
                </a:cubicBezTo>
                <a:cubicBezTo>
                  <a:pt x="368651" y="297582"/>
                  <a:pt x="374307" y="297608"/>
                  <a:pt x="385301" y="287973"/>
                </a:cubicBezTo>
                <a:cubicBezTo>
                  <a:pt x="397712" y="277216"/>
                  <a:pt x="408079" y="276436"/>
                  <a:pt x="417598" y="285722"/>
                </a:cubicBezTo>
                <a:cubicBezTo>
                  <a:pt x="425226" y="293339"/>
                  <a:pt x="431406" y="301607"/>
                  <a:pt x="440155" y="308139"/>
                </a:cubicBezTo>
                <a:cubicBezTo>
                  <a:pt x="463623" y="326175"/>
                  <a:pt x="485720" y="346039"/>
                  <a:pt x="534406" y="339430"/>
                </a:cubicBezTo>
                <a:cubicBezTo>
                  <a:pt x="520872" y="332528"/>
                  <a:pt x="507316" y="334645"/>
                  <a:pt x="495633" y="333450"/>
                </a:cubicBezTo>
                <a:cubicBezTo>
                  <a:pt x="487244" y="332567"/>
                  <a:pt x="478750" y="330037"/>
                  <a:pt x="486289" y="322243"/>
                </a:cubicBezTo>
                <a:cubicBezTo>
                  <a:pt x="494951" y="313365"/>
                  <a:pt x="489365" y="309771"/>
                  <a:pt x="484000" y="304964"/>
                </a:cubicBezTo>
                <a:cubicBezTo>
                  <a:pt x="471673" y="293645"/>
                  <a:pt x="461604" y="280392"/>
                  <a:pt x="436911" y="280536"/>
                </a:cubicBezTo>
                <a:cubicBezTo>
                  <a:pt x="433041" y="280530"/>
                  <a:pt x="429923" y="278297"/>
                  <a:pt x="426865" y="277007"/>
                </a:cubicBezTo>
                <a:cubicBezTo>
                  <a:pt x="422581" y="275154"/>
                  <a:pt x="418872" y="272993"/>
                  <a:pt x="420654" y="268269"/>
                </a:cubicBezTo>
                <a:cubicBezTo>
                  <a:pt x="422468" y="264016"/>
                  <a:pt x="426748" y="261125"/>
                  <a:pt x="432329" y="259975"/>
                </a:cubicBezTo>
                <a:cubicBezTo>
                  <a:pt x="437320" y="258895"/>
                  <a:pt x="442621" y="258016"/>
                  <a:pt x="447672" y="257879"/>
                </a:cubicBezTo>
                <a:cubicBezTo>
                  <a:pt x="470223" y="256809"/>
                  <a:pt x="486254" y="265543"/>
                  <a:pt x="502242" y="273572"/>
                </a:cubicBezTo>
                <a:cubicBezTo>
                  <a:pt x="558179" y="301436"/>
                  <a:pt x="607891" y="334326"/>
                  <a:pt x="659874" y="365516"/>
                </a:cubicBezTo>
                <a:cubicBezTo>
                  <a:pt x="711842" y="396471"/>
                  <a:pt x="772192" y="418818"/>
                  <a:pt x="829177" y="444421"/>
                </a:cubicBezTo>
                <a:cubicBezTo>
                  <a:pt x="960626" y="503711"/>
                  <a:pt x="1092650" y="562693"/>
                  <a:pt x="1231903" y="613682"/>
                </a:cubicBezTo>
                <a:cubicBezTo>
                  <a:pt x="1368099" y="663381"/>
                  <a:pt x="1823141" y="686561"/>
                  <a:pt x="1911736" y="685084"/>
                </a:cubicBezTo>
                <a:cubicBezTo>
                  <a:pt x="2024994" y="682992"/>
                  <a:pt x="2291986" y="655399"/>
                  <a:pt x="2564313" y="632143"/>
                </a:cubicBezTo>
                <a:cubicBezTo>
                  <a:pt x="2595089" y="629364"/>
                  <a:pt x="2625288" y="626893"/>
                  <a:pt x="2657304" y="624913"/>
                </a:cubicBezTo>
                <a:cubicBezTo>
                  <a:pt x="3564401" y="568191"/>
                  <a:pt x="4203594" y="276765"/>
                  <a:pt x="4235818" y="259339"/>
                </a:cubicBezTo>
                <a:cubicBezTo>
                  <a:pt x="4287616" y="231474"/>
                  <a:pt x="4460006" y="176429"/>
                  <a:pt x="4460331" y="176864"/>
                </a:cubicBezTo>
                <a:cubicBezTo>
                  <a:pt x="4464175" y="181144"/>
                  <a:pt x="4483735" y="184529"/>
                  <a:pt x="4499578" y="186791"/>
                </a:cubicBezTo>
                <a:lnTo>
                  <a:pt x="4514640" y="188841"/>
                </a:lnTo>
                <a:lnTo>
                  <a:pt x="4516523" y="189988"/>
                </a:lnTo>
                <a:cubicBezTo>
                  <a:pt x="4522035" y="190091"/>
                  <a:pt x="4521760" y="189857"/>
                  <a:pt x="4518126" y="189316"/>
                </a:cubicBezTo>
                <a:lnTo>
                  <a:pt x="4514640" y="188841"/>
                </a:lnTo>
                <a:lnTo>
                  <a:pt x="4511569" y="186970"/>
                </a:lnTo>
                <a:cubicBezTo>
                  <a:pt x="4510788" y="185226"/>
                  <a:pt x="4510719" y="182981"/>
                  <a:pt x="4510888" y="180943"/>
                </a:cubicBezTo>
                <a:cubicBezTo>
                  <a:pt x="4511690" y="170169"/>
                  <a:pt x="4517648" y="160906"/>
                  <a:pt x="4531865" y="155151"/>
                </a:cubicBezTo>
                <a:cubicBezTo>
                  <a:pt x="4545507" y="149703"/>
                  <a:pt x="4559473" y="144689"/>
                  <a:pt x="4573441" y="139676"/>
                </a:cubicBezTo>
                <a:cubicBezTo>
                  <a:pt x="4585075" y="135420"/>
                  <a:pt x="4593048" y="134454"/>
                  <a:pt x="4594964" y="145847"/>
                </a:cubicBezTo>
                <a:cubicBezTo>
                  <a:pt x="4596879" y="157242"/>
                  <a:pt x="4613452" y="160454"/>
                  <a:pt x="4623059" y="152410"/>
                </a:cubicBezTo>
                <a:cubicBezTo>
                  <a:pt x="4660632" y="120811"/>
                  <a:pt x="4705757" y="95654"/>
                  <a:pt x="4748356" y="68192"/>
                </a:cubicBezTo>
                <a:cubicBezTo>
                  <a:pt x="4778098" y="49168"/>
                  <a:pt x="4809406" y="31378"/>
                  <a:pt x="4833812" y="8017"/>
                </a:cubicBezTo>
                <a:cubicBezTo>
                  <a:pt x="4838299" y="3678"/>
                  <a:pt x="4842399" y="-2039"/>
                  <a:pt x="4850908" y="727"/>
                </a:cubicBezTo>
                <a:close/>
              </a:path>
            </a:pathLst>
          </a:custGeom>
          <a:solidFill>
            <a:schemeClr val="bg2">
              <a:alpha val="5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52542F74-DBFB-B24F-C9C2-61EB50A7A07E}"/>
              </a:ext>
            </a:extLst>
          </p:cNvPr>
          <p:cNvSpPr>
            <a:spLocks noGrp="1"/>
          </p:cNvSpPr>
          <p:nvPr>
            <p:ph type="title"/>
          </p:nvPr>
        </p:nvSpPr>
        <p:spPr>
          <a:xfrm>
            <a:off x="1139044" y="2090114"/>
            <a:ext cx="3382890" cy="2481886"/>
          </a:xfrm>
        </p:spPr>
        <p:txBody>
          <a:bodyPr>
            <a:normAutofit/>
          </a:bodyPr>
          <a:lstStyle/>
          <a:p>
            <a:pPr algn="ctr"/>
            <a:r>
              <a:rPr lang="en-US" dirty="0">
                <a:ea typeface="Calibri Light"/>
                <a:cs typeface="Calibri Light"/>
              </a:rPr>
              <a:t>Discussion</a:t>
            </a:r>
          </a:p>
        </p:txBody>
      </p:sp>
    </p:spTree>
    <p:extLst>
      <p:ext uri="{BB962C8B-B14F-4D97-AF65-F5344CB8AC3E}">
        <p14:creationId xmlns:p14="http://schemas.microsoft.com/office/powerpoint/2010/main" val="21981095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80E21785-62D8-430F-9521-90166EF7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ED7CF8A0-D3E4-4A16-87D3-1D973AC61B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13296" y="697832"/>
            <a:ext cx="8189484" cy="5541981"/>
          </a:xfrm>
          <a:custGeom>
            <a:avLst/>
            <a:gdLst>
              <a:gd name="connsiteX0" fmla="*/ 1164045 w 7323233"/>
              <a:gd name="connsiteY0" fmla="*/ 25 h 5835507"/>
              <a:gd name="connsiteX1" fmla="*/ 1213723 w 7323233"/>
              <a:gd name="connsiteY1" fmla="*/ 8385 h 5835507"/>
              <a:gd name="connsiteX2" fmla="*/ 2251656 w 7323233"/>
              <a:gd name="connsiteY2" fmla="*/ 138318 h 5835507"/>
              <a:gd name="connsiteX3" fmla="*/ 3226534 w 7323233"/>
              <a:gd name="connsiteY3" fmla="*/ 205194 h 5835507"/>
              <a:gd name="connsiteX4" fmla="*/ 4404335 w 7323233"/>
              <a:gd name="connsiteY4" fmla="*/ 316784 h 5835507"/>
              <a:gd name="connsiteX5" fmla="*/ 5225968 w 7323233"/>
              <a:gd name="connsiteY5" fmla="*/ 350415 h 5835507"/>
              <a:gd name="connsiteX6" fmla="*/ 5266859 w 7323233"/>
              <a:gd name="connsiteY6" fmla="*/ 348884 h 5835507"/>
              <a:gd name="connsiteX7" fmla="*/ 5685318 w 7323233"/>
              <a:gd name="connsiteY7" fmla="*/ 399712 h 5835507"/>
              <a:gd name="connsiteX8" fmla="*/ 5411315 w 7323233"/>
              <a:gd name="connsiteY8" fmla="*/ 618305 h 5835507"/>
              <a:gd name="connsiteX9" fmla="*/ 5805698 w 7323233"/>
              <a:gd name="connsiteY9" fmla="*/ 721868 h 5835507"/>
              <a:gd name="connsiteX10" fmla="*/ 6188997 w 7323233"/>
              <a:gd name="connsiteY10" fmla="*/ 868233 h 5835507"/>
              <a:gd name="connsiteX11" fmla="*/ 6261225 w 7323233"/>
              <a:gd name="connsiteY11" fmla="*/ 928614 h 5835507"/>
              <a:gd name="connsiteX12" fmla="*/ 6858533 w 7323233"/>
              <a:gd name="connsiteY12" fmla="*/ 1323379 h 5835507"/>
              <a:gd name="connsiteX13" fmla="*/ 6744269 w 7323233"/>
              <a:gd name="connsiteY13" fmla="*/ 1407072 h 5835507"/>
              <a:gd name="connsiteX14" fmla="*/ 6956365 w 7323233"/>
              <a:gd name="connsiteY14" fmla="*/ 1507197 h 5835507"/>
              <a:gd name="connsiteX15" fmla="*/ 7004134 w 7323233"/>
              <a:gd name="connsiteY15" fmla="*/ 1549234 h 5835507"/>
              <a:gd name="connsiteX16" fmla="*/ 6963627 w 7323233"/>
              <a:gd name="connsiteY16" fmla="*/ 1599678 h 5835507"/>
              <a:gd name="connsiteX17" fmla="*/ 6875731 w 7323233"/>
              <a:gd name="connsiteY17" fmla="*/ 1634837 h 5835507"/>
              <a:gd name="connsiteX18" fmla="*/ 6759175 w 7323233"/>
              <a:gd name="connsiteY18" fmla="*/ 1723878 h 5835507"/>
              <a:gd name="connsiteX19" fmla="*/ 6763759 w 7323233"/>
              <a:gd name="connsiteY19" fmla="*/ 1793431 h 5835507"/>
              <a:gd name="connsiteX20" fmla="*/ 6832931 w 7323233"/>
              <a:gd name="connsiteY20" fmla="*/ 1919543 h 5835507"/>
              <a:gd name="connsiteX21" fmla="*/ 6728984 w 7323233"/>
              <a:gd name="connsiteY21" fmla="*/ 2051386 h 5835507"/>
              <a:gd name="connsiteX22" fmla="*/ 6675481 w 7323233"/>
              <a:gd name="connsiteY22" fmla="*/ 2090365 h 5835507"/>
              <a:gd name="connsiteX23" fmla="*/ 6778665 w 7323233"/>
              <a:gd name="connsiteY23" fmla="*/ 2103740 h 5835507"/>
              <a:gd name="connsiteX24" fmla="*/ 6814587 w 7323233"/>
              <a:gd name="connsiteY24" fmla="*/ 2158771 h 5835507"/>
              <a:gd name="connsiteX25" fmla="*/ 6830637 w 7323233"/>
              <a:gd name="connsiteY25" fmla="*/ 2186286 h 5835507"/>
              <a:gd name="connsiteX26" fmla="*/ 6928087 w 7323233"/>
              <a:gd name="connsiteY26" fmla="*/ 2358639 h 5835507"/>
              <a:gd name="connsiteX27" fmla="*/ 6911653 w 7323233"/>
              <a:gd name="connsiteY27" fmla="*/ 2406789 h 5835507"/>
              <a:gd name="connsiteX28" fmla="*/ 6749237 w 7323233"/>
              <a:gd name="connsiteY28" fmla="*/ 2639522 h 5835507"/>
              <a:gd name="connsiteX29" fmla="*/ 6921971 w 7323233"/>
              <a:gd name="connsiteY29" fmla="*/ 2704488 h 5835507"/>
              <a:gd name="connsiteX30" fmla="*/ 6932290 w 7323233"/>
              <a:gd name="connsiteY30" fmla="*/ 2814548 h 5835507"/>
              <a:gd name="connsiteX31" fmla="*/ 7020186 w 7323233"/>
              <a:gd name="connsiteY31" fmla="*/ 2937603 h 5835507"/>
              <a:gd name="connsiteX32" fmla="*/ 7213555 w 7323233"/>
              <a:gd name="connsiteY32" fmla="*/ 3110719 h 5835507"/>
              <a:gd name="connsiteX33" fmla="*/ 7323233 w 7323233"/>
              <a:gd name="connsiteY33" fmla="*/ 3226893 h 5835507"/>
              <a:gd name="connsiteX34" fmla="*/ 7134067 w 7323233"/>
              <a:gd name="connsiteY34" fmla="*/ 3257847 h 5835507"/>
              <a:gd name="connsiteX35" fmla="*/ 7104643 w 7323233"/>
              <a:gd name="connsiteY35" fmla="*/ 3275809 h 5835507"/>
              <a:gd name="connsiteX36" fmla="*/ 7127189 w 7323233"/>
              <a:gd name="connsiteY36" fmla="*/ 3336953 h 5835507"/>
              <a:gd name="connsiteX37" fmla="*/ 7157379 w 7323233"/>
              <a:gd name="connsiteY37" fmla="*/ 3397718 h 5835507"/>
              <a:gd name="connsiteX38" fmla="*/ 7136361 w 7323233"/>
              <a:gd name="connsiteY38" fmla="*/ 3445487 h 5835507"/>
              <a:gd name="connsiteX39" fmla="*/ 6988849 w 7323233"/>
              <a:gd name="connsiteY39" fmla="*/ 3652233 h 5835507"/>
              <a:gd name="connsiteX40" fmla="*/ 6867705 w 7323233"/>
              <a:gd name="connsiteY40" fmla="*/ 3734395 h 5835507"/>
              <a:gd name="connsiteX41" fmla="*/ 6591791 w 7323233"/>
              <a:gd name="connsiteY41" fmla="*/ 4107760 h 5835507"/>
              <a:gd name="connsiteX42" fmla="*/ 6505041 w 7323233"/>
              <a:gd name="connsiteY42" fmla="*/ 4228904 h 5835507"/>
              <a:gd name="connsiteX43" fmla="*/ 6569243 w 7323233"/>
              <a:gd name="connsiteY43" fmla="*/ 4271704 h 5835507"/>
              <a:gd name="connsiteX44" fmla="*/ 6446188 w 7323233"/>
              <a:gd name="connsiteY44" fmla="*/ 4398582 h 5835507"/>
              <a:gd name="connsiteX45" fmla="*/ 6301351 w 7323233"/>
              <a:gd name="connsiteY45" fmla="*/ 4539595 h 5835507"/>
              <a:gd name="connsiteX46" fmla="*/ 6263519 w 7323233"/>
              <a:gd name="connsiteY46" fmla="*/ 4577047 h 5835507"/>
              <a:gd name="connsiteX47" fmla="*/ 3277744 w 7323233"/>
              <a:gd name="connsiteY47" fmla="*/ 5834336 h 5835507"/>
              <a:gd name="connsiteX48" fmla="*/ 2490505 w 7323233"/>
              <a:gd name="connsiteY48" fmla="*/ 5648992 h 5835507"/>
              <a:gd name="connsiteX49" fmla="*/ 2179046 w 7323233"/>
              <a:gd name="connsiteY49" fmla="*/ 5504920 h 5835507"/>
              <a:gd name="connsiteX50" fmla="*/ 1780078 w 7323233"/>
              <a:gd name="connsiteY50" fmla="*/ 5273715 h 5835507"/>
              <a:gd name="connsiteX51" fmla="*/ 1353592 w 7323233"/>
              <a:gd name="connsiteY51" fmla="*/ 5087606 h 5835507"/>
              <a:gd name="connsiteX52" fmla="*/ 1208373 w 7323233"/>
              <a:gd name="connsiteY52" fmla="*/ 4917165 h 5835507"/>
              <a:gd name="connsiteX53" fmla="*/ 1157548 w 7323233"/>
              <a:gd name="connsiteY53" fmla="*/ 4869396 h 5835507"/>
              <a:gd name="connsiteX54" fmla="*/ 1030289 w 7323233"/>
              <a:gd name="connsiteY54" fmla="*/ 4807103 h 5835507"/>
              <a:gd name="connsiteX55" fmla="*/ 808258 w 7323233"/>
              <a:gd name="connsiteY55" fmla="*/ 4672585 h 5835507"/>
              <a:gd name="connsiteX56" fmla="*/ 889658 w 7323233"/>
              <a:gd name="connsiteY56" fmla="*/ 4642013 h 5835507"/>
              <a:gd name="connsiteX57" fmla="*/ 1123917 w 7323233"/>
              <a:gd name="connsiteY57" fmla="*/ 4723412 h 5835507"/>
              <a:gd name="connsiteX58" fmla="*/ 1294360 w 7323233"/>
              <a:gd name="connsiteY58" fmla="*/ 4745194 h 5835507"/>
              <a:gd name="connsiteX59" fmla="*/ 1054367 w 7323233"/>
              <a:gd name="connsiteY59" fmla="*/ 4603034 h 5835507"/>
              <a:gd name="connsiteX60" fmla="*/ 822015 w 7323233"/>
              <a:gd name="connsiteY60" fmla="*/ 4418070 h 5835507"/>
              <a:gd name="connsiteX61" fmla="*/ 1001246 w 7323233"/>
              <a:gd name="connsiteY61" fmla="*/ 4453610 h 5835507"/>
              <a:gd name="connsiteX62" fmla="*/ 1008889 w 7323233"/>
              <a:gd name="connsiteY62" fmla="*/ 4428770 h 5835507"/>
              <a:gd name="connsiteX63" fmla="*/ 853733 w 7323233"/>
              <a:gd name="connsiteY63" fmla="*/ 4208648 h 5835507"/>
              <a:gd name="connsiteX64" fmla="*/ 776921 w 7323233"/>
              <a:gd name="connsiteY64" fmla="*/ 4119989 h 5835507"/>
              <a:gd name="connsiteX65" fmla="*/ 431453 w 7323233"/>
              <a:gd name="connsiteY65" fmla="*/ 3852864 h 5835507"/>
              <a:gd name="connsiteX66" fmla="*/ 759342 w 7323233"/>
              <a:gd name="connsiteY66" fmla="*/ 3972095 h 5835507"/>
              <a:gd name="connsiteX67" fmla="*/ 420753 w 7323233"/>
              <a:gd name="connsiteY67" fmla="*/ 3712230 h 5835507"/>
              <a:gd name="connsiteX68" fmla="*/ 256425 w 7323233"/>
              <a:gd name="connsiteY68" fmla="*/ 3616309 h 5835507"/>
              <a:gd name="connsiteX69" fmla="*/ 214772 w 7323233"/>
              <a:gd name="connsiteY69" fmla="*/ 3559749 h 5835507"/>
              <a:gd name="connsiteX70" fmla="*/ 287762 w 7323233"/>
              <a:gd name="connsiteY70" fmla="*/ 3547521 h 5835507"/>
              <a:gd name="connsiteX71" fmla="*/ 511706 w 7323233"/>
              <a:gd name="connsiteY71" fmla="*/ 3569305 h 5835507"/>
              <a:gd name="connsiteX72" fmla="*/ 235409 w 7323233"/>
              <a:gd name="connsiteY72" fmla="*/ 3394659 h 5835507"/>
              <a:gd name="connsiteX73" fmla="*/ 442537 w 7323233"/>
              <a:gd name="connsiteY73" fmla="*/ 3421409 h 5835507"/>
              <a:gd name="connsiteX74" fmla="*/ 502152 w 7323233"/>
              <a:gd name="connsiteY74" fmla="*/ 3352622 h 5835507"/>
              <a:gd name="connsiteX75" fmla="*/ 598455 w 7323233"/>
              <a:gd name="connsiteY75" fmla="*/ 3241415 h 5835507"/>
              <a:gd name="connsiteX76" fmla="*/ 664949 w 7323233"/>
              <a:gd name="connsiteY76" fmla="*/ 3179506 h 5835507"/>
              <a:gd name="connsiteX77" fmla="*/ 692846 w 7323233"/>
              <a:gd name="connsiteY77" fmla="*/ 2984607 h 5835507"/>
              <a:gd name="connsiteX78" fmla="*/ 635524 w 7323233"/>
              <a:gd name="connsiteY78" fmla="*/ 2771366 h 5835507"/>
              <a:gd name="connsiteX79" fmla="*/ 480368 w 7323233"/>
              <a:gd name="connsiteY79" fmla="*/ 2663598 h 5835507"/>
              <a:gd name="connsiteX80" fmla="*/ 525081 w 7323233"/>
              <a:gd name="connsiteY80" fmla="*/ 2542454 h 5835507"/>
              <a:gd name="connsiteX81" fmla="*/ 855264 w 7323233"/>
              <a:gd name="connsiteY81" fmla="*/ 2615829 h 5835507"/>
              <a:gd name="connsiteX82" fmla="*/ 361137 w 7323233"/>
              <a:gd name="connsiteY82" fmla="*/ 2327301 h 5835507"/>
              <a:gd name="connsiteX83" fmla="*/ 444065 w 7323233"/>
              <a:gd name="connsiteY83" fmla="*/ 2312780 h 5835507"/>
              <a:gd name="connsiteX84" fmla="*/ 440625 w 7323233"/>
              <a:gd name="connsiteY84" fmla="*/ 2290233 h 5835507"/>
              <a:gd name="connsiteX85" fmla="*/ 445975 w 7323233"/>
              <a:gd name="connsiteY85" fmla="*/ 2151509 h 5835507"/>
              <a:gd name="connsiteX86" fmla="*/ 459734 w 7323233"/>
              <a:gd name="connsiteY86" fmla="*/ 2087690 h 5835507"/>
              <a:gd name="connsiteX87" fmla="*/ 437950 w 7323233"/>
              <a:gd name="connsiteY87" fmla="*/ 2014315 h 5835507"/>
              <a:gd name="connsiteX88" fmla="*/ 808640 w 7323233"/>
              <a:gd name="connsiteY88" fmla="*/ 2042977 h 5835507"/>
              <a:gd name="connsiteX89" fmla="*/ 969908 w 7323233"/>
              <a:gd name="connsiteY89" fmla="*/ 2026162 h 5835507"/>
              <a:gd name="connsiteX90" fmla="*/ 1251176 w 7323233"/>
              <a:gd name="connsiteY90" fmla="*/ 2021577 h 5835507"/>
              <a:gd name="connsiteX91" fmla="*/ 1381491 w 7323233"/>
              <a:gd name="connsiteY91" fmla="*/ 2035718 h 5835507"/>
              <a:gd name="connsiteX92" fmla="*/ 1492697 w 7323233"/>
              <a:gd name="connsiteY92" fmla="*/ 2017374 h 5835507"/>
              <a:gd name="connsiteX93" fmla="*/ 1386076 w 7323233"/>
              <a:gd name="connsiteY93" fmla="*/ 1931006 h 5835507"/>
              <a:gd name="connsiteX94" fmla="*/ 1235889 w 7323233"/>
              <a:gd name="connsiteY94" fmla="*/ 1932153 h 5835507"/>
              <a:gd name="connsiteX95" fmla="*/ 1128886 w 7323233"/>
              <a:gd name="connsiteY95" fmla="*/ 1875977 h 5835507"/>
              <a:gd name="connsiteX96" fmla="*/ 1026851 w 7323233"/>
              <a:gd name="connsiteY96" fmla="*/ 1774322 h 5835507"/>
              <a:gd name="connsiteX97" fmla="*/ 666861 w 7323233"/>
              <a:gd name="connsiteY97" fmla="*/ 1612290 h 5835507"/>
              <a:gd name="connsiteX98" fmla="*/ 601130 w 7323233"/>
              <a:gd name="connsiteY98" fmla="*/ 1550762 h 5835507"/>
              <a:gd name="connsiteX99" fmla="*/ 1630272 w 7323233"/>
              <a:gd name="connsiteY99" fmla="*/ 1785787 h 5835507"/>
              <a:gd name="connsiteX100" fmla="*/ 1312320 w 7323233"/>
              <a:gd name="connsiteY100" fmla="*/ 1687191 h 5835507"/>
              <a:gd name="connsiteX101" fmla="*/ 1527473 w 7323233"/>
              <a:gd name="connsiteY101" fmla="*/ 1705153 h 5835507"/>
              <a:gd name="connsiteX102" fmla="*/ 1646706 w 7323233"/>
              <a:gd name="connsiteY102" fmla="*/ 1639040 h 5835507"/>
              <a:gd name="connsiteX103" fmla="*/ 1645178 w 7323233"/>
              <a:gd name="connsiteY103" fmla="*/ 1620315 h 5835507"/>
              <a:gd name="connsiteX104" fmla="*/ 1557663 w 7323233"/>
              <a:gd name="connsiteY104" fmla="*/ 1558787 h 5835507"/>
              <a:gd name="connsiteX105" fmla="*/ 1506454 w 7323233"/>
              <a:gd name="connsiteY105" fmla="*/ 1519044 h 5835507"/>
              <a:gd name="connsiteX106" fmla="*/ 1366204 w 7323233"/>
              <a:gd name="connsiteY106" fmla="*/ 1375735 h 5835507"/>
              <a:gd name="connsiteX107" fmla="*/ 1466329 w 7323233"/>
              <a:gd name="connsiteY107" fmla="*/ 1360450 h 5835507"/>
              <a:gd name="connsiteX108" fmla="*/ 1503397 w 7323233"/>
              <a:gd name="connsiteY108" fmla="*/ 1330641 h 5835507"/>
              <a:gd name="connsiteX109" fmla="*/ 1475501 w 7323233"/>
              <a:gd name="connsiteY109" fmla="*/ 1288604 h 5835507"/>
              <a:gd name="connsiteX110" fmla="*/ 1165573 w 7323233"/>
              <a:gd name="connsiteY110" fmla="*/ 1159435 h 5835507"/>
              <a:gd name="connsiteX111" fmla="*/ 1141498 w 7323233"/>
              <a:gd name="connsiteY111" fmla="*/ 1059311 h 5835507"/>
              <a:gd name="connsiteX112" fmla="*/ 1199585 w 7323233"/>
              <a:gd name="connsiteY112" fmla="*/ 1044407 h 5835507"/>
              <a:gd name="connsiteX113" fmla="*/ 1267226 w 7323233"/>
              <a:gd name="connsiteY113" fmla="*/ 1051286 h 5835507"/>
              <a:gd name="connsiteX114" fmla="*/ 1213342 w 7323233"/>
              <a:gd name="connsiteY114" fmla="*/ 972561 h 5835507"/>
              <a:gd name="connsiteX115" fmla="*/ 993986 w 7323233"/>
              <a:gd name="connsiteY115" fmla="*/ 893073 h 5835507"/>
              <a:gd name="connsiteX116" fmla="*/ 1047486 w 7323233"/>
              <a:gd name="connsiteY116" fmla="*/ 820083 h 5835507"/>
              <a:gd name="connsiteX117" fmla="*/ 0 w 7323233"/>
              <a:gd name="connsiteY117" fmla="*/ 488371 h 5835507"/>
              <a:gd name="connsiteX118" fmla="*/ 188403 w 7323233"/>
              <a:gd name="connsiteY118" fmla="*/ 484933 h 5835507"/>
              <a:gd name="connsiteX119" fmla="*/ 584315 w 7323233"/>
              <a:gd name="connsiteY119" fmla="*/ 534230 h 5835507"/>
              <a:gd name="connsiteX120" fmla="*/ 782271 w 7323233"/>
              <a:gd name="connsiteY120" fmla="*/ 525824 h 5835507"/>
              <a:gd name="connsiteX121" fmla="*/ 967998 w 7323233"/>
              <a:gd name="connsiteY121" fmla="*/ 552574 h 5835507"/>
              <a:gd name="connsiteX122" fmla="*/ 1129651 w 7323233"/>
              <a:gd name="connsiteY122" fmla="*/ 552574 h 5835507"/>
              <a:gd name="connsiteX123" fmla="*/ 978317 w 7323233"/>
              <a:gd name="connsiteY123" fmla="*/ 513593 h 5835507"/>
              <a:gd name="connsiteX124" fmla="*/ 1074620 w 7323233"/>
              <a:gd name="connsiteY124" fmla="*/ 478818 h 5835507"/>
              <a:gd name="connsiteX125" fmla="*/ 1091435 w 7323233"/>
              <a:gd name="connsiteY125" fmla="*/ 436781 h 5835507"/>
              <a:gd name="connsiteX126" fmla="*/ 1135383 w 7323233"/>
              <a:gd name="connsiteY126" fmla="*/ 404296 h 5835507"/>
              <a:gd name="connsiteX127" fmla="*/ 1384166 w 7323233"/>
              <a:gd name="connsiteY127" fmla="*/ 420349 h 5835507"/>
              <a:gd name="connsiteX128" fmla="*/ 1219839 w 7323233"/>
              <a:gd name="connsiteY128" fmla="*/ 286593 h 5835507"/>
              <a:gd name="connsiteX129" fmla="*/ 1114364 w 7323233"/>
              <a:gd name="connsiteY129" fmla="*/ 264428 h 5835507"/>
              <a:gd name="connsiteX130" fmla="*/ 1090289 w 7323233"/>
              <a:gd name="connsiteY130" fmla="*/ 207487 h 5835507"/>
              <a:gd name="connsiteX131" fmla="*/ 1139204 w 7323233"/>
              <a:gd name="connsiteY131" fmla="*/ 195259 h 5835507"/>
              <a:gd name="connsiteX132" fmla="*/ 1382254 w 7323233"/>
              <a:gd name="connsiteY132" fmla="*/ 242265 h 5835507"/>
              <a:gd name="connsiteX133" fmla="*/ 1423145 w 7323233"/>
              <a:gd name="connsiteY133" fmla="*/ 223537 h 5835507"/>
              <a:gd name="connsiteX134" fmla="*/ 965705 w 7323233"/>
              <a:gd name="connsiteY134" fmla="*/ 102013 h 5835507"/>
              <a:gd name="connsiteX135" fmla="*/ 972586 w 7323233"/>
              <a:gd name="connsiteY135" fmla="*/ 69912 h 5835507"/>
              <a:gd name="connsiteX136" fmla="*/ 1375376 w 7323233"/>
              <a:gd name="connsiteY136" fmla="*/ 119593 h 5835507"/>
              <a:gd name="connsiteX137" fmla="*/ 1117804 w 7323233"/>
              <a:gd name="connsiteY137" fmla="*/ 25200 h 5835507"/>
              <a:gd name="connsiteX138" fmla="*/ 1164045 w 7323233"/>
              <a:gd name="connsiteY138" fmla="*/ 25 h 5835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7323233" h="5835507">
                <a:moveTo>
                  <a:pt x="1164045" y="25"/>
                </a:moveTo>
                <a:cubicBezTo>
                  <a:pt x="1180764" y="455"/>
                  <a:pt x="1198056" y="6474"/>
                  <a:pt x="1213723" y="8385"/>
                </a:cubicBezTo>
                <a:cubicBezTo>
                  <a:pt x="1559575" y="51187"/>
                  <a:pt x="1905425" y="97428"/>
                  <a:pt x="2251656" y="138318"/>
                </a:cubicBezTo>
                <a:cubicBezTo>
                  <a:pt x="2575343" y="176534"/>
                  <a:pt x="2901320" y="185322"/>
                  <a:pt x="3226534" y="205194"/>
                </a:cubicBezTo>
                <a:cubicBezTo>
                  <a:pt x="3620153" y="229271"/>
                  <a:pt x="4013008" y="263284"/>
                  <a:pt x="4404335" y="316784"/>
                </a:cubicBezTo>
                <a:cubicBezTo>
                  <a:pt x="4676048" y="354236"/>
                  <a:pt x="4950435" y="380221"/>
                  <a:pt x="5225968" y="350415"/>
                </a:cubicBezTo>
                <a:cubicBezTo>
                  <a:pt x="5239725" y="348884"/>
                  <a:pt x="5255394" y="343918"/>
                  <a:pt x="5266859" y="348884"/>
                </a:cubicBezTo>
                <a:cubicBezTo>
                  <a:pt x="5400614" y="404680"/>
                  <a:pt x="5546596" y="364553"/>
                  <a:pt x="5685318" y="399712"/>
                </a:cubicBezTo>
                <a:cubicBezTo>
                  <a:pt x="5649777" y="535377"/>
                  <a:pt x="5497299" y="524293"/>
                  <a:pt x="5411315" y="618305"/>
                </a:cubicBezTo>
                <a:cubicBezTo>
                  <a:pt x="5551565" y="655755"/>
                  <a:pt x="5677676" y="693589"/>
                  <a:pt x="5805698" y="721868"/>
                </a:cubicBezTo>
                <a:cubicBezTo>
                  <a:pt x="5941363" y="751677"/>
                  <a:pt x="6056391" y="832311"/>
                  <a:pt x="6188997" y="868233"/>
                </a:cubicBezTo>
                <a:cubicBezTo>
                  <a:pt x="6217279" y="875876"/>
                  <a:pt x="6251291" y="902627"/>
                  <a:pt x="6261225" y="928614"/>
                </a:cubicBezTo>
                <a:cubicBezTo>
                  <a:pt x="6293326" y="1012688"/>
                  <a:pt x="6934199" y="1248479"/>
                  <a:pt x="6858533" y="1323379"/>
                </a:cubicBezTo>
                <a:cubicBezTo>
                  <a:pt x="6827197" y="1354335"/>
                  <a:pt x="6786687" y="1376500"/>
                  <a:pt x="6744269" y="1407072"/>
                </a:cubicBezTo>
                <a:cubicBezTo>
                  <a:pt x="6808090" y="1464778"/>
                  <a:pt x="6879934" y="1490000"/>
                  <a:pt x="6956365" y="1507197"/>
                </a:cubicBezTo>
                <a:cubicBezTo>
                  <a:pt x="6979295" y="1512547"/>
                  <a:pt x="7001843" y="1523247"/>
                  <a:pt x="7004134" y="1549234"/>
                </a:cubicBezTo>
                <a:cubicBezTo>
                  <a:pt x="7006427" y="1576366"/>
                  <a:pt x="6983115" y="1587066"/>
                  <a:pt x="6963627" y="1599678"/>
                </a:cubicBezTo>
                <a:cubicBezTo>
                  <a:pt x="6936493" y="1617256"/>
                  <a:pt x="6910125" y="1632543"/>
                  <a:pt x="6875731" y="1634837"/>
                </a:cubicBezTo>
                <a:cubicBezTo>
                  <a:pt x="6819171" y="1638275"/>
                  <a:pt x="6792040" y="1687191"/>
                  <a:pt x="6759175" y="1723878"/>
                </a:cubicBezTo>
                <a:cubicBezTo>
                  <a:pt x="6740831" y="1744515"/>
                  <a:pt x="6731659" y="1786169"/>
                  <a:pt x="6763759" y="1793431"/>
                </a:cubicBezTo>
                <a:cubicBezTo>
                  <a:pt x="6840955" y="1811009"/>
                  <a:pt x="6834840" y="1861837"/>
                  <a:pt x="6832931" y="1919543"/>
                </a:cubicBezTo>
                <a:cubicBezTo>
                  <a:pt x="6830255" y="1991005"/>
                  <a:pt x="6784777" y="2023871"/>
                  <a:pt x="6728984" y="2051386"/>
                </a:cubicBezTo>
                <a:cubicBezTo>
                  <a:pt x="6709875" y="2060939"/>
                  <a:pt x="6682743" y="2060556"/>
                  <a:pt x="6675481" y="2090365"/>
                </a:cubicBezTo>
                <a:cubicBezTo>
                  <a:pt x="6706819" y="2118645"/>
                  <a:pt x="6745034" y="2095715"/>
                  <a:pt x="6778665" y="2103740"/>
                </a:cubicBezTo>
                <a:cubicBezTo>
                  <a:pt x="6806561" y="2110237"/>
                  <a:pt x="6852802" y="2106799"/>
                  <a:pt x="6814587" y="2158771"/>
                </a:cubicBezTo>
                <a:cubicBezTo>
                  <a:pt x="6803503" y="2173674"/>
                  <a:pt x="6816497" y="2185139"/>
                  <a:pt x="6830637" y="2186286"/>
                </a:cubicBezTo>
                <a:cubicBezTo>
                  <a:pt x="6943755" y="2198133"/>
                  <a:pt x="6891781" y="2303226"/>
                  <a:pt x="6928087" y="2358639"/>
                </a:cubicBezTo>
                <a:cubicBezTo>
                  <a:pt x="6938021" y="2373923"/>
                  <a:pt x="6927321" y="2400292"/>
                  <a:pt x="6911653" y="2406789"/>
                </a:cubicBezTo>
                <a:cubicBezTo>
                  <a:pt x="6811528" y="2449592"/>
                  <a:pt x="6797771" y="2551626"/>
                  <a:pt x="6749237" y="2639522"/>
                </a:cubicBezTo>
                <a:cubicBezTo>
                  <a:pt x="6801975" y="2674298"/>
                  <a:pt x="6865031" y="2681941"/>
                  <a:pt x="6921971" y="2704488"/>
                </a:cubicBezTo>
                <a:cubicBezTo>
                  <a:pt x="6981205" y="2728182"/>
                  <a:pt x="6981205" y="2745760"/>
                  <a:pt x="6932290" y="2814548"/>
                </a:cubicBezTo>
                <a:cubicBezTo>
                  <a:pt x="7059546" y="2829453"/>
                  <a:pt x="7059546" y="2829453"/>
                  <a:pt x="7020186" y="2937603"/>
                </a:cubicBezTo>
                <a:cubicBezTo>
                  <a:pt x="7126808" y="2947538"/>
                  <a:pt x="7197123" y="2998747"/>
                  <a:pt x="7213555" y="3110719"/>
                </a:cubicBezTo>
                <a:cubicBezTo>
                  <a:pt x="7221580" y="3164984"/>
                  <a:pt x="7269733" y="3190588"/>
                  <a:pt x="7323233" y="3226893"/>
                </a:cubicBezTo>
                <a:cubicBezTo>
                  <a:pt x="7256739" y="3262053"/>
                  <a:pt x="7211645" y="3335425"/>
                  <a:pt x="7134067" y="3257847"/>
                </a:cubicBezTo>
                <a:cubicBezTo>
                  <a:pt x="7105789" y="3229569"/>
                  <a:pt x="7108462" y="3265491"/>
                  <a:pt x="7104643" y="3275809"/>
                </a:cubicBezTo>
                <a:cubicBezTo>
                  <a:pt x="7095471" y="3301031"/>
                  <a:pt x="7114577" y="3317846"/>
                  <a:pt x="7127189" y="3336953"/>
                </a:cubicBezTo>
                <a:cubicBezTo>
                  <a:pt x="7139417" y="3356062"/>
                  <a:pt x="7153939" y="3376315"/>
                  <a:pt x="7157379" y="3397718"/>
                </a:cubicBezTo>
                <a:cubicBezTo>
                  <a:pt x="7159671" y="3412621"/>
                  <a:pt x="7148589" y="3434403"/>
                  <a:pt x="7136361" y="3445487"/>
                </a:cubicBezTo>
                <a:cubicBezTo>
                  <a:pt x="7072159" y="3503956"/>
                  <a:pt x="7110374" y="3635418"/>
                  <a:pt x="6988849" y="3652233"/>
                </a:cubicBezTo>
                <a:cubicBezTo>
                  <a:pt x="6934199" y="3659874"/>
                  <a:pt x="6907831" y="3708027"/>
                  <a:pt x="6867705" y="3734395"/>
                </a:cubicBezTo>
                <a:cubicBezTo>
                  <a:pt x="6728219" y="3826495"/>
                  <a:pt x="6634972" y="3944964"/>
                  <a:pt x="6591791" y="4107760"/>
                </a:cubicBezTo>
                <a:cubicBezTo>
                  <a:pt x="6579943" y="4152854"/>
                  <a:pt x="6534466" y="4189160"/>
                  <a:pt x="6505041" y="4228904"/>
                </a:cubicBezTo>
                <a:cubicBezTo>
                  <a:pt x="6519181" y="4257948"/>
                  <a:pt x="6596375" y="4195273"/>
                  <a:pt x="6569243" y="4271704"/>
                </a:cubicBezTo>
                <a:cubicBezTo>
                  <a:pt x="6548606" y="4329029"/>
                  <a:pt x="6495869" y="4364569"/>
                  <a:pt x="6446188" y="4398582"/>
                </a:cubicBezTo>
                <a:cubicBezTo>
                  <a:pt x="6389629" y="4437179"/>
                  <a:pt x="6326957" y="4468132"/>
                  <a:pt x="6301351" y="4539595"/>
                </a:cubicBezTo>
                <a:cubicBezTo>
                  <a:pt x="6296001" y="4554882"/>
                  <a:pt x="6278804" y="4570932"/>
                  <a:pt x="6263519" y="4577047"/>
                </a:cubicBezTo>
                <a:cubicBezTo>
                  <a:pt x="5466343" y="5834719"/>
                  <a:pt x="3503978" y="5843126"/>
                  <a:pt x="3277744" y="5834336"/>
                </a:cubicBezTo>
                <a:cubicBezTo>
                  <a:pt x="3003739" y="5823254"/>
                  <a:pt x="2744636" y="5745676"/>
                  <a:pt x="2490505" y="5648992"/>
                </a:cubicBezTo>
                <a:cubicBezTo>
                  <a:pt x="2383118" y="5608101"/>
                  <a:pt x="2283377" y="5550014"/>
                  <a:pt x="2179046" y="5504920"/>
                </a:cubicBezTo>
                <a:cubicBezTo>
                  <a:pt x="2034975" y="5442627"/>
                  <a:pt x="1923768" y="5323777"/>
                  <a:pt x="1780078" y="5273715"/>
                </a:cubicBezTo>
                <a:cubicBezTo>
                  <a:pt x="1632184" y="5222124"/>
                  <a:pt x="1505691" y="5127731"/>
                  <a:pt x="1353592" y="5087606"/>
                </a:cubicBezTo>
                <a:cubicBezTo>
                  <a:pt x="1273341" y="5066205"/>
                  <a:pt x="1195763" y="5027608"/>
                  <a:pt x="1208373" y="4917165"/>
                </a:cubicBezTo>
                <a:cubicBezTo>
                  <a:pt x="1211813" y="4885828"/>
                  <a:pt x="1190795" y="4860224"/>
                  <a:pt x="1157548" y="4869396"/>
                </a:cubicBezTo>
                <a:cubicBezTo>
                  <a:pt x="1094110" y="4886593"/>
                  <a:pt x="1065448" y="4841115"/>
                  <a:pt x="1030289" y="4807103"/>
                </a:cubicBezTo>
                <a:cubicBezTo>
                  <a:pt x="967617" y="4746725"/>
                  <a:pt x="908001" y="4682522"/>
                  <a:pt x="808258" y="4672585"/>
                </a:cubicBezTo>
                <a:cubicBezTo>
                  <a:pt x="827365" y="4625197"/>
                  <a:pt x="859849" y="4632078"/>
                  <a:pt x="889658" y="4642013"/>
                </a:cubicBezTo>
                <a:cubicBezTo>
                  <a:pt x="967998" y="4668000"/>
                  <a:pt x="1045576" y="4697425"/>
                  <a:pt x="1123917" y="4723412"/>
                </a:cubicBezTo>
                <a:cubicBezTo>
                  <a:pt x="1175126" y="4740228"/>
                  <a:pt x="1225954" y="4763921"/>
                  <a:pt x="1294360" y="4745194"/>
                </a:cubicBezTo>
                <a:cubicBezTo>
                  <a:pt x="1235507" y="4649656"/>
                  <a:pt x="1135383" y="4632459"/>
                  <a:pt x="1054367" y="4603034"/>
                </a:cubicBezTo>
                <a:cubicBezTo>
                  <a:pt x="953095" y="4565966"/>
                  <a:pt x="893480" y="4496029"/>
                  <a:pt x="822015" y="4418070"/>
                </a:cubicBezTo>
                <a:cubicBezTo>
                  <a:pt x="896536" y="4399344"/>
                  <a:pt x="942777" y="4456669"/>
                  <a:pt x="1001246" y="4453610"/>
                </a:cubicBezTo>
                <a:cubicBezTo>
                  <a:pt x="1004304" y="4443675"/>
                  <a:pt x="1009654" y="4429153"/>
                  <a:pt x="1008889" y="4428770"/>
                </a:cubicBezTo>
                <a:cubicBezTo>
                  <a:pt x="913351" y="4385969"/>
                  <a:pt x="868639" y="4305717"/>
                  <a:pt x="853733" y="4208648"/>
                </a:cubicBezTo>
                <a:cubicBezTo>
                  <a:pt x="846092" y="4158588"/>
                  <a:pt x="811315" y="4142920"/>
                  <a:pt x="776921" y="4119989"/>
                </a:cubicBezTo>
                <a:cubicBezTo>
                  <a:pt x="656924" y="4038591"/>
                  <a:pt x="530049" y="3964835"/>
                  <a:pt x="431453" y="3852864"/>
                </a:cubicBezTo>
                <a:cubicBezTo>
                  <a:pt x="545336" y="3867767"/>
                  <a:pt x="636671" y="3940758"/>
                  <a:pt x="759342" y="3972095"/>
                </a:cubicBezTo>
                <a:cubicBezTo>
                  <a:pt x="661893" y="3849042"/>
                  <a:pt x="535781" y="3786751"/>
                  <a:pt x="420753" y="3712230"/>
                </a:cubicBezTo>
                <a:cubicBezTo>
                  <a:pt x="368397" y="3678218"/>
                  <a:pt x="319865" y="3634652"/>
                  <a:pt x="256425" y="3616309"/>
                </a:cubicBezTo>
                <a:cubicBezTo>
                  <a:pt x="233878" y="3609812"/>
                  <a:pt x="196810" y="3596055"/>
                  <a:pt x="214772" y="3559749"/>
                </a:cubicBezTo>
                <a:cubicBezTo>
                  <a:pt x="230057" y="3529561"/>
                  <a:pt x="260247" y="3538731"/>
                  <a:pt x="287762" y="3547521"/>
                </a:cubicBezTo>
                <a:cubicBezTo>
                  <a:pt x="353875" y="3569305"/>
                  <a:pt x="422281" y="3569687"/>
                  <a:pt x="511706" y="3569305"/>
                </a:cubicBezTo>
                <a:cubicBezTo>
                  <a:pt x="436803" y="3469562"/>
                  <a:pt x="299609" y="3499371"/>
                  <a:pt x="235409" y="3394659"/>
                </a:cubicBezTo>
                <a:cubicBezTo>
                  <a:pt x="315659" y="3376315"/>
                  <a:pt x="377569" y="3414149"/>
                  <a:pt x="442537" y="3421409"/>
                </a:cubicBezTo>
                <a:cubicBezTo>
                  <a:pt x="501387" y="3427906"/>
                  <a:pt x="515909" y="3410328"/>
                  <a:pt x="502152" y="3352622"/>
                </a:cubicBezTo>
                <a:cubicBezTo>
                  <a:pt x="480752" y="3262815"/>
                  <a:pt x="512852" y="3216956"/>
                  <a:pt x="598455" y="3241415"/>
                </a:cubicBezTo>
                <a:cubicBezTo>
                  <a:pt x="677943" y="3264344"/>
                  <a:pt x="686349" y="3230715"/>
                  <a:pt x="664949" y="3179506"/>
                </a:cubicBezTo>
                <a:cubicBezTo>
                  <a:pt x="634377" y="3104987"/>
                  <a:pt x="669153" y="3047281"/>
                  <a:pt x="692846" y="2984607"/>
                </a:cubicBezTo>
                <a:cubicBezTo>
                  <a:pt x="729152" y="2889069"/>
                  <a:pt x="713865" y="2842445"/>
                  <a:pt x="635524" y="2771366"/>
                </a:cubicBezTo>
                <a:cubicBezTo>
                  <a:pt x="591577" y="2731620"/>
                  <a:pt x="544190" y="2697991"/>
                  <a:pt x="480368" y="2663598"/>
                </a:cubicBezTo>
                <a:cubicBezTo>
                  <a:pt x="627499" y="2644872"/>
                  <a:pt x="473109" y="2581817"/>
                  <a:pt x="525081" y="2542454"/>
                </a:cubicBezTo>
                <a:cubicBezTo>
                  <a:pt x="629027" y="2526404"/>
                  <a:pt x="713865" y="2651751"/>
                  <a:pt x="855264" y="2615829"/>
                </a:cubicBezTo>
                <a:cubicBezTo>
                  <a:pt x="680618" y="2507295"/>
                  <a:pt x="487630" y="2471755"/>
                  <a:pt x="361137" y="2327301"/>
                </a:cubicBezTo>
                <a:cubicBezTo>
                  <a:pt x="390181" y="2294436"/>
                  <a:pt x="419224" y="2325008"/>
                  <a:pt x="444065" y="2312780"/>
                </a:cubicBezTo>
                <a:cubicBezTo>
                  <a:pt x="443300" y="2305136"/>
                  <a:pt x="445212" y="2293671"/>
                  <a:pt x="440625" y="2290233"/>
                </a:cubicBezTo>
                <a:cubicBezTo>
                  <a:pt x="346234" y="2211508"/>
                  <a:pt x="344703" y="2209598"/>
                  <a:pt x="445975" y="2151509"/>
                </a:cubicBezTo>
                <a:cubicBezTo>
                  <a:pt x="481515" y="2131255"/>
                  <a:pt x="478459" y="2113293"/>
                  <a:pt x="459734" y="2087690"/>
                </a:cubicBezTo>
                <a:cubicBezTo>
                  <a:pt x="446356" y="2069728"/>
                  <a:pt x="430306" y="2053677"/>
                  <a:pt x="437950" y="2014315"/>
                </a:cubicBezTo>
                <a:cubicBezTo>
                  <a:pt x="493362" y="2064761"/>
                  <a:pt x="761252" y="2048327"/>
                  <a:pt x="808640" y="2042977"/>
                </a:cubicBezTo>
                <a:cubicBezTo>
                  <a:pt x="861758" y="2037246"/>
                  <a:pt x="914114" y="2012787"/>
                  <a:pt x="969908" y="2026162"/>
                </a:cubicBezTo>
                <a:cubicBezTo>
                  <a:pt x="1014621" y="2036864"/>
                  <a:pt x="1221748" y="2140427"/>
                  <a:pt x="1251176" y="2021577"/>
                </a:cubicBezTo>
                <a:cubicBezTo>
                  <a:pt x="1252704" y="2015846"/>
                  <a:pt x="1336395" y="2029221"/>
                  <a:pt x="1381491" y="2035718"/>
                </a:cubicBezTo>
                <a:cubicBezTo>
                  <a:pt x="1421235" y="2041068"/>
                  <a:pt x="1465947" y="2064761"/>
                  <a:pt x="1492697" y="2017374"/>
                </a:cubicBezTo>
                <a:cubicBezTo>
                  <a:pt x="1508366" y="1989477"/>
                  <a:pt x="1443782" y="1935593"/>
                  <a:pt x="1386076" y="1931006"/>
                </a:cubicBezTo>
                <a:cubicBezTo>
                  <a:pt x="1336013" y="1926802"/>
                  <a:pt x="1283658" y="1920687"/>
                  <a:pt x="1235889" y="1932153"/>
                </a:cubicBezTo>
                <a:cubicBezTo>
                  <a:pt x="1177038" y="1945911"/>
                  <a:pt x="1145320" y="1923746"/>
                  <a:pt x="1128886" y="1875977"/>
                </a:cubicBezTo>
                <a:cubicBezTo>
                  <a:pt x="1110542" y="1823240"/>
                  <a:pt x="1075383" y="1798781"/>
                  <a:pt x="1026851" y="1774322"/>
                </a:cubicBezTo>
                <a:cubicBezTo>
                  <a:pt x="909146" y="1715090"/>
                  <a:pt x="796030" y="1646684"/>
                  <a:pt x="666861" y="1612290"/>
                </a:cubicBezTo>
                <a:cubicBezTo>
                  <a:pt x="641255" y="1605409"/>
                  <a:pt x="612977" y="1596238"/>
                  <a:pt x="601130" y="1550762"/>
                </a:cubicBezTo>
                <a:cubicBezTo>
                  <a:pt x="950802" y="1618785"/>
                  <a:pt x="1269520" y="1796106"/>
                  <a:pt x="1630272" y="1785787"/>
                </a:cubicBezTo>
                <a:cubicBezTo>
                  <a:pt x="1531678" y="1729610"/>
                  <a:pt x="1417413" y="1726553"/>
                  <a:pt x="1312320" y="1687191"/>
                </a:cubicBezTo>
                <a:cubicBezTo>
                  <a:pt x="1386841" y="1657765"/>
                  <a:pt x="1456775" y="1688337"/>
                  <a:pt x="1527473" y="1705153"/>
                </a:cubicBezTo>
                <a:cubicBezTo>
                  <a:pt x="1586707" y="1718909"/>
                  <a:pt x="1640210" y="1721203"/>
                  <a:pt x="1646706" y="1639040"/>
                </a:cubicBezTo>
                <a:cubicBezTo>
                  <a:pt x="1644413" y="1633690"/>
                  <a:pt x="1644794" y="1626812"/>
                  <a:pt x="1645178" y="1620315"/>
                </a:cubicBezTo>
                <a:cubicBezTo>
                  <a:pt x="1625304" y="1586303"/>
                  <a:pt x="1594350" y="1568725"/>
                  <a:pt x="1557663" y="1558787"/>
                </a:cubicBezTo>
                <a:cubicBezTo>
                  <a:pt x="1535498" y="1552672"/>
                  <a:pt x="1506073" y="1543500"/>
                  <a:pt x="1506454" y="1519044"/>
                </a:cubicBezTo>
                <a:cubicBezTo>
                  <a:pt x="1507601" y="1428472"/>
                  <a:pt x="1436904" y="1402104"/>
                  <a:pt x="1366204" y="1375735"/>
                </a:cubicBezTo>
                <a:cubicBezTo>
                  <a:pt x="1405566" y="1330641"/>
                  <a:pt x="1436520" y="1363888"/>
                  <a:pt x="1466329" y="1360450"/>
                </a:cubicBezTo>
                <a:cubicBezTo>
                  <a:pt x="1485819" y="1358157"/>
                  <a:pt x="1503397" y="1353953"/>
                  <a:pt x="1503397" y="1330641"/>
                </a:cubicBezTo>
                <a:cubicBezTo>
                  <a:pt x="1503779" y="1311151"/>
                  <a:pt x="1494607" y="1288985"/>
                  <a:pt x="1475501" y="1288604"/>
                </a:cubicBezTo>
                <a:cubicBezTo>
                  <a:pt x="1355885" y="1285163"/>
                  <a:pt x="1289773" y="1159817"/>
                  <a:pt x="1165573" y="1159435"/>
                </a:cubicBezTo>
                <a:cubicBezTo>
                  <a:pt x="1091435" y="1159435"/>
                  <a:pt x="1204170" y="1088738"/>
                  <a:pt x="1141498" y="1059311"/>
                </a:cubicBezTo>
                <a:cubicBezTo>
                  <a:pt x="1127739" y="1052814"/>
                  <a:pt x="1177420" y="1042879"/>
                  <a:pt x="1199585" y="1044407"/>
                </a:cubicBezTo>
                <a:cubicBezTo>
                  <a:pt x="1221367" y="1045935"/>
                  <a:pt x="1240857" y="1064661"/>
                  <a:pt x="1267226" y="1051286"/>
                </a:cubicBezTo>
                <a:cubicBezTo>
                  <a:pt x="1281748" y="1003517"/>
                  <a:pt x="1244298" y="985938"/>
                  <a:pt x="1213342" y="972561"/>
                </a:cubicBezTo>
                <a:cubicBezTo>
                  <a:pt x="1141879" y="941607"/>
                  <a:pt x="1072327" y="904157"/>
                  <a:pt x="993986" y="893073"/>
                </a:cubicBezTo>
                <a:cubicBezTo>
                  <a:pt x="966089" y="889252"/>
                  <a:pt x="1034111" y="838042"/>
                  <a:pt x="1047486" y="820083"/>
                </a:cubicBezTo>
                <a:cubicBezTo>
                  <a:pt x="732209" y="631299"/>
                  <a:pt x="353112" y="640852"/>
                  <a:pt x="0" y="488371"/>
                </a:cubicBezTo>
                <a:cubicBezTo>
                  <a:pt x="77960" y="458564"/>
                  <a:pt x="135284" y="480346"/>
                  <a:pt x="188403" y="484933"/>
                </a:cubicBezTo>
                <a:cubicBezTo>
                  <a:pt x="321009" y="496396"/>
                  <a:pt x="452090" y="520090"/>
                  <a:pt x="584315" y="534230"/>
                </a:cubicBezTo>
                <a:cubicBezTo>
                  <a:pt x="649281" y="541108"/>
                  <a:pt x="709662" y="567096"/>
                  <a:pt x="782271" y="525824"/>
                </a:cubicBezTo>
                <a:cubicBezTo>
                  <a:pt x="830805" y="498308"/>
                  <a:pt x="908383" y="528115"/>
                  <a:pt x="967998" y="552574"/>
                </a:cubicBezTo>
                <a:cubicBezTo>
                  <a:pt x="1017296" y="572827"/>
                  <a:pt x="1064301" y="578177"/>
                  <a:pt x="1129651" y="552574"/>
                </a:cubicBezTo>
                <a:cubicBezTo>
                  <a:pt x="1070417" y="536905"/>
                  <a:pt x="1024939" y="523149"/>
                  <a:pt x="978317" y="513593"/>
                </a:cubicBezTo>
                <a:cubicBezTo>
                  <a:pt x="941248" y="505952"/>
                  <a:pt x="1029526" y="474996"/>
                  <a:pt x="1074620" y="478818"/>
                </a:cubicBezTo>
                <a:cubicBezTo>
                  <a:pt x="1137676" y="484168"/>
                  <a:pt x="1102136" y="464296"/>
                  <a:pt x="1091435" y="436781"/>
                </a:cubicBezTo>
                <a:cubicBezTo>
                  <a:pt x="1079970" y="407355"/>
                  <a:pt x="1113982" y="398184"/>
                  <a:pt x="1135383" y="404296"/>
                </a:cubicBezTo>
                <a:cubicBezTo>
                  <a:pt x="1217545" y="428374"/>
                  <a:pt x="1299326" y="385955"/>
                  <a:pt x="1384166" y="420349"/>
                </a:cubicBezTo>
                <a:cubicBezTo>
                  <a:pt x="1362764" y="335509"/>
                  <a:pt x="1316523" y="298440"/>
                  <a:pt x="1219839" y="286593"/>
                </a:cubicBezTo>
                <a:cubicBezTo>
                  <a:pt x="1183533" y="282009"/>
                  <a:pt x="1145701" y="288887"/>
                  <a:pt x="1114364" y="264428"/>
                </a:cubicBezTo>
                <a:cubicBezTo>
                  <a:pt x="1096402" y="250290"/>
                  <a:pt x="1076148" y="233474"/>
                  <a:pt x="1090289" y="207487"/>
                </a:cubicBezTo>
                <a:cubicBezTo>
                  <a:pt x="1100223" y="189144"/>
                  <a:pt x="1121626" y="189144"/>
                  <a:pt x="1139204" y="195259"/>
                </a:cubicBezTo>
                <a:cubicBezTo>
                  <a:pt x="1217929" y="222393"/>
                  <a:pt x="1300091" y="232328"/>
                  <a:pt x="1382254" y="242265"/>
                </a:cubicBezTo>
                <a:cubicBezTo>
                  <a:pt x="1394866" y="243793"/>
                  <a:pt x="1409004" y="248762"/>
                  <a:pt x="1423145" y="223537"/>
                </a:cubicBezTo>
                <a:cubicBezTo>
                  <a:pt x="1269520" y="182647"/>
                  <a:pt x="1123536" y="124559"/>
                  <a:pt x="965705" y="102013"/>
                </a:cubicBezTo>
                <a:cubicBezTo>
                  <a:pt x="967998" y="91312"/>
                  <a:pt x="970292" y="80612"/>
                  <a:pt x="972586" y="69912"/>
                </a:cubicBezTo>
                <a:cubicBezTo>
                  <a:pt x="1096020" y="85197"/>
                  <a:pt x="1219457" y="100484"/>
                  <a:pt x="1375376" y="119593"/>
                </a:cubicBezTo>
                <a:cubicBezTo>
                  <a:pt x="1279454" y="58828"/>
                  <a:pt x="1188885" y="79084"/>
                  <a:pt x="1117804" y="25200"/>
                </a:cubicBezTo>
                <a:cubicBezTo>
                  <a:pt x="1131179" y="4755"/>
                  <a:pt x="1147325" y="-405"/>
                  <a:pt x="1164045" y="25"/>
                </a:cubicBezTo>
                <a:close/>
              </a:path>
            </a:pathLst>
          </a:custGeom>
          <a:solidFill>
            <a:schemeClr val="bg2">
              <a:alpha val="50000"/>
            </a:schemeClr>
          </a:solidFill>
          <a:ln w="32707" cap="flat">
            <a:noFill/>
            <a:prstDash val="solid"/>
            <a:miter/>
          </a:ln>
        </p:spPr>
        <p:txBody>
          <a:bodyPr rtlCol="0" anchor="ctr"/>
          <a:lstStyle/>
          <a:p>
            <a:endParaRPr lang="en-US"/>
          </a:p>
        </p:txBody>
      </p:sp>
      <p:sp>
        <p:nvSpPr>
          <p:cNvPr id="2" name="TextBox 1">
            <a:extLst>
              <a:ext uri="{FF2B5EF4-FFF2-40B4-BE49-F238E27FC236}">
                <a16:creationId xmlns:a16="http://schemas.microsoft.com/office/drawing/2014/main" id="{BF192D04-F1E6-490F-3E01-A59ED83B5CBA}"/>
              </a:ext>
            </a:extLst>
          </p:cNvPr>
          <p:cNvSpPr txBox="1"/>
          <p:nvPr/>
        </p:nvSpPr>
        <p:spPr>
          <a:xfrm>
            <a:off x="3325473" y="1998925"/>
            <a:ext cx="5541054" cy="2149412"/>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gn="ctr" eaLnBrk="1" hangingPunct="1">
              <a:lnSpc>
                <a:spcPct val="90000"/>
              </a:lnSpc>
              <a:spcAft>
                <a:spcPts val="600"/>
              </a:spcAft>
            </a:pPr>
            <a:endParaRPr lang="en-US" sz="4800" kern="1200" dirty="0">
              <a:latin typeface="+mj-lt"/>
              <a:ea typeface="+mj-ea"/>
              <a:cs typeface="+mj-cs"/>
            </a:endParaRPr>
          </a:p>
          <a:p>
            <a:pPr algn="ctr" eaLnBrk="1" hangingPunct="1">
              <a:lnSpc>
                <a:spcPct val="90000"/>
              </a:lnSpc>
              <a:spcAft>
                <a:spcPts val="600"/>
              </a:spcAft>
            </a:pPr>
            <a:r>
              <a:rPr lang="en-US" sz="2800" kern="1200" dirty="0">
                <a:latin typeface="+mj-lt"/>
                <a:ea typeface="+mj-ea"/>
                <a:cs typeface="+mj-cs"/>
              </a:rPr>
              <a:t>Genevieve.milliken@nyulangone.org</a:t>
            </a:r>
            <a:endParaRPr lang="en-US" sz="2800" kern="1200" dirty="0">
              <a:latin typeface="+mj-lt"/>
              <a:ea typeface="+mj-ea"/>
              <a:cs typeface="Calibri Light"/>
            </a:endParaRPr>
          </a:p>
        </p:txBody>
      </p:sp>
      <p:sp>
        <p:nvSpPr>
          <p:cNvPr id="4" name="Title 3">
            <a:extLst>
              <a:ext uri="{FF2B5EF4-FFF2-40B4-BE49-F238E27FC236}">
                <a16:creationId xmlns:a16="http://schemas.microsoft.com/office/drawing/2014/main" id="{3216BB7A-2F86-6C44-AD04-43AB3ED4D606}"/>
              </a:ext>
            </a:extLst>
          </p:cNvPr>
          <p:cNvSpPr>
            <a:spLocks noGrp="1"/>
          </p:cNvSpPr>
          <p:nvPr>
            <p:ph type="title" idx="4294967295"/>
          </p:nvPr>
        </p:nvSpPr>
        <p:spPr>
          <a:xfrm>
            <a:off x="4529667" y="2410849"/>
            <a:ext cx="10515600" cy="1325563"/>
          </a:xfrm>
        </p:spPr>
        <p:txBody>
          <a:bodyPr/>
          <a:lstStyle/>
          <a:p>
            <a:r>
              <a:rPr lang="en-US" dirty="0"/>
              <a:t>Thank you</a:t>
            </a:r>
          </a:p>
        </p:txBody>
      </p:sp>
    </p:spTree>
    <p:extLst>
      <p:ext uri="{BB962C8B-B14F-4D97-AF65-F5344CB8AC3E}">
        <p14:creationId xmlns:p14="http://schemas.microsoft.com/office/powerpoint/2010/main" val="42711852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9C867835-A917-4A2B-8424-3AFAF7436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344152" y="387180"/>
            <a:ext cx="3850317" cy="6538623"/>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FD23112-5D00-C4F1-6607-C424EFDAE0B2}"/>
              </a:ext>
            </a:extLst>
          </p:cNvPr>
          <p:cNvSpPr>
            <a:spLocks noGrp="1"/>
          </p:cNvSpPr>
          <p:nvPr>
            <p:ph type="title"/>
          </p:nvPr>
        </p:nvSpPr>
        <p:spPr>
          <a:xfrm>
            <a:off x="535387" y="2248263"/>
            <a:ext cx="4344011" cy="1606163"/>
          </a:xfrm>
        </p:spPr>
        <p:txBody>
          <a:bodyPr vert="horz" lIns="91440" tIns="45720" rIns="91440" bIns="45720" rtlCol="0" anchor="b">
            <a:normAutofit/>
          </a:bodyPr>
          <a:lstStyle/>
          <a:p>
            <a:r>
              <a:rPr lang="en-US" kern="1200" dirty="0">
                <a:solidFill>
                  <a:schemeClr val="tx1"/>
                </a:solidFill>
                <a:latin typeface="+mj-lt"/>
                <a:ea typeface="+mj-ea"/>
                <a:cs typeface="+mj-cs"/>
              </a:rPr>
              <a:t>Kellie Owens, PhD</a:t>
            </a:r>
          </a:p>
        </p:txBody>
      </p:sp>
      <p:pic>
        <p:nvPicPr>
          <p:cNvPr id="3" name="Picture 4" descr="A close-up of a person with brown hair and freckles smiling. This person is Kellie Owens, the guest speaker for this class. &#10;">
            <a:extLst>
              <a:ext uri="{FF2B5EF4-FFF2-40B4-BE49-F238E27FC236}">
                <a16:creationId xmlns:a16="http://schemas.microsoft.com/office/drawing/2014/main" id="{7528D8AB-FF48-4357-0F57-84D52BED73A9}"/>
              </a:ext>
            </a:extLst>
          </p:cNvPr>
          <p:cNvPicPr>
            <a:picLocks noChangeAspect="1"/>
          </p:cNvPicPr>
          <p:nvPr/>
        </p:nvPicPr>
        <p:blipFill>
          <a:blip r:embed="rId3"/>
          <a:stretch>
            <a:fillRect/>
          </a:stretch>
        </p:blipFill>
        <p:spPr>
          <a:xfrm>
            <a:off x="7663732" y="1639496"/>
            <a:ext cx="3745740" cy="3862959"/>
          </a:xfrm>
          <a:prstGeom prst="rect">
            <a:avLst/>
          </a:prstGeom>
        </p:spPr>
      </p:pic>
    </p:spTree>
    <p:extLst>
      <p:ext uri="{BB962C8B-B14F-4D97-AF65-F5344CB8AC3E}">
        <p14:creationId xmlns:p14="http://schemas.microsoft.com/office/powerpoint/2010/main" val="3721723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423CD2-E18F-474C-99B6-7F8A184A3E95}"/>
              </a:ext>
            </a:extLst>
          </p:cNvPr>
          <p:cNvSpPr>
            <a:spLocks noGrp="1"/>
          </p:cNvSpPr>
          <p:nvPr>
            <p:ph type="title"/>
          </p:nvPr>
        </p:nvSpPr>
        <p:spPr>
          <a:xfrm>
            <a:off x="6513788" y="365125"/>
            <a:ext cx="4840010" cy="1807305"/>
          </a:xfrm>
        </p:spPr>
        <p:txBody>
          <a:bodyPr vert="horz" lIns="91440" tIns="45720" rIns="91440" bIns="45720" rtlCol="0" anchor="ctr">
            <a:normAutofit/>
          </a:bodyPr>
          <a:lstStyle/>
          <a:p>
            <a:r>
              <a:rPr lang="en-US" dirty="0">
                <a:latin typeface="Calibri"/>
                <a:ea typeface="Roboto"/>
                <a:cs typeface="Calibri"/>
              </a:rPr>
              <a:t>Agenda</a:t>
            </a:r>
            <a:r>
              <a:rPr lang="en-US" dirty="0">
                <a:solidFill>
                  <a:srgbClr val="3CA1BA"/>
                </a:solidFill>
                <a:latin typeface="Roboto"/>
                <a:ea typeface="Roboto"/>
              </a:rPr>
              <a:t> </a:t>
            </a:r>
            <a:endParaRPr lang="en-US" dirty="0">
              <a:solidFill>
                <a:srgbClr val="3CA1BA"/>
              </a:solidFill>
            </a:endParaRPr>
          </a:p>
        </p:txBody>
      </p:sp>
      <p:pic>
        <p:nvPicPr>
          <p:cNvPr id="2052" name="Picture 4" descr="Hourglass and a calendar">
            <a:extLst>
              <a:ext uri="{FF2B5EF4-FFF2-40B4-BE49-F238E27FC236}">
                <a16:creationId xmlns:a16="http://schemas.microsoft.com/office/drawing/2014/main" id="{DAF3B5F7-1E81-DB4D-A4AB-06956C4428CF}"/>
              </a:ext>
            </a:extLst>
          </p:cNvPr>
          <p:cNvPicPr>
            <a:picLocks noChangeAspect="1" noChangeArrowheads="1"/>
          </p:cNvPicPr>
          <p:nvPr/>
        </p:nvPicPr>
        <p:blipFill rotWithShape="1">
          <a:blip r:embed="rId3"/>
          <a:srcRect l="40243" r="2" b="2"/>
          <a:stretch/>
        </p:blipFill>
        <p:spPr bwMode="auto">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B4EE5C28-F12C-487C-94C8-4573EA32C0E3}"/>
              </a:ext>
            </a:extLst>
          </p:cNvPr>
          <p:cNvSpPr>
            <a:spLocks noGrp="1"/>
          </p:cNvSpPr>
          <p:nvPr>
            <p:ph sz="half" idx="1"/>
          </p:nvPr>
        </p:nvSpPr>
        <p:spPr>
          <a:xfrm>
            <a:off x="6513788" y="2333297"/>
            <a:ext cx="4840010" cy="3843666"/>
          </a:xfrm>
        </p:spPr>
        <p:txBody>
          <a:bodyPr vert="horz" lIns="91440" tIns="45720" rIns="91440" bIns="45720" rtlCol="0" anchor="t">
            <a:normAutofit/>
          </a:bodyPr>
          <a:lstStyle/>
          <a:p>
            <a:r>
              <a:rPr lang="en-US" sz="2000">
                <a:latin typeface="calibri light"/>
                <a:ea typeface="Roboto"/>
                <a:cs typeface="calibri light"/>
              </a:rPr>
              <a:t>What is data (ethics) </a:t>
            </a:r>
          </a:p>
          <a:p>
            <a:r>
              <a:rPr lang="en-US" sz="2000">
                <a:latin typeface="calibri light"/>
                <a:ea typeface="Roboto"/>
                <a:cs typeface="calibri light"/>
              </a:rPr>
              <a:t>What is data collection</a:t>
            </a:r>
          </a:p>
          <a:p>
            <a:r>
              <a:rPr lang="en-US" sz="2000">
                <a:latin typeface="calibri light"/>
                <a:ea typeface="Roboto"/>
                <a:cs typeface="calibri light"/>
              </a:rPr>
              <a:t>The ethics of data collection</a:t>
            </a:r>
          </a:p>
          <a:p>
            <a:r>
              <a:rPr lang="en-US" sz="2000">
                <a:latin typeface="calibri light"/>
                <a:ea typeface="+mn-lt"/>
                <a:cs typeface="+mn-lt"/>
              </a:rPr>
              <a:t>Additional ethical frameworks</a:t>
            </a:r>
            <a:endParaRPr lang="en-US">
              <a:latin typeface="calibri light"/>
              <a:ea typeface="Roboto"/>
              <a:cs typeface="calibri light"/>
            </a:endParaRPr>
          </a:p>
          <a:p>
            <a:r>
              <a:rPr lang="en-US" sz="2000">
                <a:latin typeface="calibri light"/>
                <a:ea typeface="+mn-lt"/>
                <a:cs typeface="+mn-lt"/>
              </a:rPr>
              <a:t>Breakout sessions &amp; discussions</a:t>
            </a:r>
          </a:p>
          <a:p>
            <a:r>
              <a:rPr lang="en-US" sz="2000">
                <a:latin typeface="calibri light"/>
                <a:ea typeface="Roboto"/>
                <a:cs typeface="+mn-lt"/>
              </a:rPr>
              <a:t>Wrap</a:t>
            </a:r>
            <a:r>
              <a:rPr lang="en-US" sz="2000">
                <a:latin typeface="calibri light"/>
                <a:ea typeface="Roboto"/>
                <a:cs typeface="calibri light"/>
              </a:rPr>
              <a:t> up</a:t>
            </a:r>
            <a:endParaRPr lang="en-US">
              <a:latin typeface="calibri light"/>
              <a:cs typeface="calibri light"/>
            </a:endParaRPr>
          </a:p>
          <a:p>
            <a:r>
              <a:rPr lang="en-US" sz="2000">
                <a:latin typeface="calibri light"/>
                <a:ea typeface="Roboto"/>
                <a:cs typeface="calibri light"/>
              </a:rPr>
              <a:t>Guest lecture with Dr. Kellie Owens </a:t>
            </a:r>
          </a:p>
          <a:p>
            <a:pPr marL="0" indent="0">
              <a:buNone/>
            </a:pPr>
            <a:endParaRPr lang="en-US" sz="2000">
              <a:latin typeface="Roboto"/>
              <a:ea typeface="Roboto"/>
            </a:endParaRPr>
          </a:p>
        </p:txBody>
      </p:sp>
      <p:sp>
        <p:nvSpPr>
          <p:cNvPr id="4" name="Slide Number Placeholder 3">
            <a:extLst>
              <a:ext uri="{FF2B5EF4-FFF2-40B4-BE49-F238E27FC236}">
                <a16:creationId xmlns:a16="http://schemas.microsoft.com/office/drawing/2014/main" id="{2ABED6AD-0922-444B-845C-6DB20168C1B6}"/>
              </a:ext>
            </a:extLst>
          </p:cNvPr>
          <p:cNvSpPr>
            <a:spLocks noGrp="1"/>
          </p:cNvSpPr>
          <p:nvPr>
            <p:ph type="sldNum" sz="quarter" idx="12"/>
          </p:nvPr>
        </p:nvSpPr>
        <p:spPr/>
        <p:txBody>
          <a:bodyPr vert="horz" lIns="91440" tIns="45720" rIns="91440" bIns="45720" rtlCol="0" anchor="ctr">
            <a:normAutofit/>
          </a:bodyPr>
          <a:lstStyle/>
          <a:p>
            <a:pPr eaLnBrk="1" fontAlgn="auto" hangingPunct="1">
              <a:spcBef>
                <a:spcPts val="0"/>
              </a:spcBef>
              <a:spcAft>
                <a:spcPts val="600"/>
              </a:spcAft>
              <a:defRPr/>
            </a:pPr>
            <a:fld id="{025F9F99-9BD9-4422-B838-F0A597D458BC}" type="slidenum">
              <a:rPr lang="en-US" dirty="0" smtClean="0">
                <a:solidFill>
                  <a:prstClr val="black">
                    <a:tint val="75000"/>
                  </a:prstClr>
                </a:solidFill>
                <a:latin typeface="Calibri" panose="020F0502020204030204"/>
              </a:rPr>
              <a:pPr eaLnBrk="1" fontAlgn="auto" hangingPunct="1">
                <a:spcBef>
                  <a:spcPts val="0"/>
                </a:spcBef>
                <a:spcAft>
                  <a:spcPts val="600"/>
                </a:spcAft>
                <a:defRPr/>
              </a:pPr>
              <a:t>4</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3516344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1325A5-E457-6241-AE8C-8A860DDB0058}"/>
              </a:ext>
            </a:extLst>
          </p:cNvPr>
          <p:cNvSpPr txBox="1"/>
          <p:nvPr/>
        </p:nvSpPr>
        <p:spPr>
          <a:xfrm>
            <a:off x="175968" y="676109"/>
            <a:ext cx="12005034" cy="73250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latin typeface="Calibri Light"/>
                <a:cs typeface="Calibri"/>
              </a:rPr>
              <a:t> </a:t>
            </a:r>
          </a:p>
          <a:p>
            <a:endParaRPr lang="en-US" sz="1600" dirty="0">
              <a:latin typeface="Calibri Light"/>
              <a:cs typeface="Calibri"/>
            </a:endParaRPr>
          </a:p>
          <a:p>
            <a:r>
              <a:rPr lang="en-US" sz="1600" dirty="0">
                <a:latin typeface="Calibri"/>
                <a:cs typeface="Calibri"/>
              </a:rPr>
              <a:t>Arriagada Bruneau, G., </a:t>
            </a:r>
            <a:r>
              <a:rPr lang="en-US" sz="1600" dirty="0" err="1">
                <a:latin typeface="Calibri"/>
                <a:cs typeface="Calibri"/>
              </a:rPr>
              <a:t>Gilthorpe</a:t>
            </a:r>
            <a:r>
              <a:rPr lang="en-US" sz="1600" dirty="0">
                <a:latin typeface="Calibri"/>
                <a:cs typeface="Calibri"/>
              </a:rPr>
              <a:t>, M., &amp; Müller, V. C. (2020). The ethical imperatives of the COVID-19 pandemic: A review from data ethics. </a:t>
            </a:r>
            <a:r>
              <a:rPr lang="en-US" sz="1600" i="1" dirty="0">
                <a:latin typeface="Calibri"/>
                <a:cs typeface="Calibri"/>
              </a:rPr>
              <a:t>Los </a:t>
            </a:r>
            <a:r>
              <a:rPr lang="en-US" sz="1600" i="1" dirty="0" err="1">
                <a:latin typeface="Calibri"/>
                <a:cs typeface="Calibri"/>
              </a:rPr>
              <a:t>Imperativos</a:t>
            </a:r>
            <a:r>
              <a:rPr lang="en-US" sz="1600" i="1" dirty="0">
                <a:latin typeface="Calibri"/>
                <a:cs typeface="Calibri"/>
              </a:rPr>
              <a:t> </a:t>
            </a:r>
            <a:r>
              <a:rPr lang="en-US" sz="1600" i="1" dirty="0" err="1">
                <a:latin typeface="Calibri"/>
                <a:cs typeface="Calibri"/>
              </a:rPr>
              <a:t>Éticos</a:t>
            </a:r>
            <a:r>
              <a:rPr lang="en-US" sz="1600" i="1" dirty="0">
                <a:latin typeface="Calibri"/>
                <a:cs typeface="Calibri"/>
              </a:rPr>
              <a:t> de La </a:t>
            </a:r>
            <a:r>
              <a:rPr lang="en-US" sz="1600" i="1" dirty="0" err="1">
                <a:latin typeface="Calibri"/>
                <a:cs typeface="Calibri"/>
              </a:rPr>
              <a:t>Pandemia</a:t>
            </a:r>
            <a:r>
              <a:rPr lang="en-US" sz="1600" i="1" dirty="0">
                <a:latin typeface="Calibri"/>
                <a:cs typeface="Calibri"/>
              </a:rPr>
              <a:t> de COVID-19: Un </a:t>
            </a:r>
            <a:r>
              <a:rPr lang="en-US" sz="1600" i="1" dirty="0" err="1">
                <a:latin typeface="Calibri"/>
                <a:cs typeface="Calibri"/>
              </a:rPr>
              <a:t>Análisis</a:t>
            </a:r>
            <a:r>
              <a:rPr lang="en-US" sz="1600" i="1" dirty="0">
                <a:latin typeface="Calibri"/>
                <a:cs typeface="Calibri"/>
              </a:rPr>
              <a:t> </a:t>
            </a:r>
            <a:r>
              <a:rPr lang="en-US" sz="1600" i="1" dirty="0" err="1">
                <a:latin typeface="Calibri"/>
                <a:cs typeface="Calibri"/>
              </a:rPr>
              <a:t>Desde</a:t>
            </a:r>
            <a:r>
              <a:rPr lang="en-US" sz="1600" i="1" dirty="0">
                <a:latin typeface="Calibri"/>
                <a:cs typeface="Calibri"/>
              </a:rPr>
              <a:t> La </a:t>
            </a:r>
            <a:r>
              <a:rPr lang="en-US" sz="1600" i="1" dirty="0" err="1">
                <a:latin typeface="Calibri"/>
                <a:cs typeface="Calibri"/>
              </a:rPr>
              <a:t>Ética</a:t>
            </a:r>
            <a:r>
              <a:rPr lang="en-US" sz="1600" i="1" dirty="0">
                <a:latin typeface="Calibri"/>
                <a:cs typeface="Calibri"/>
              </a:rPr>
              <a:t> de Los </a:t>
            </a:r>
            <a:r>
              <a:rPr lang="en-US" sz="1600" i="1" dirty="0" err="1">
                <a:latin typeface="Calibri"/>
                <a:cs typeface="Calibri"/>
              </a:rPr>
              <a:t>Datos</a:t>
            </a:r>
            <a:r>
              <a:rPr lang="en-US" sz="1600" i="1" dirty="0">
                <a:latin typeface="Calibri"/>
                <a:cs typeface="Calibri"/>
              </a:rPr>
              <a:t>.</a:t>
            </a:r>
            <a:r>
              <a:rPr lang="en-US" sz="1600" dirty="0">
                <a:latin typeface="Calibri"/>
                <a:cs typeface="Calibri"/>
              </a:rPr>
              <a:t>, </a:t>
            </a:r>
            <a:r>
              <a:rPr lang="en-US" sz="1600" i="1" dirty="0">
                <a:latin typeface="Calibri"/>
                <a:cs typeface="Calibri"/>
              </a:rPr>
              <a:t>46</a:t>
            </a:r>
            <a:r>
              <a:rPr lang="en-US" sz="1600" dirty="0">
                <a:latin typeface="Calibri"/>
                <a:cs typeface="Calibri"/>
              </a:rPr>
              <a:t>, 13–35.</a:t>
            </a:r>
            <a:endParaRPr lang="en-US" dirty="0">
              <a:latin typeface="Calibri"/>
            </a:endParaRPr>
          </a:p>
          <a:p>
            <a:r>
              <a:rPr lang="en-US" sz="1600" dirty="0">
                <a:latin typeface="Calibri"/>
                <a:ea typeface="Calibri"/>
                <a:cs typeface="Calibri"/>
              </a:rPr>
              <a:t>Barocas, S., &amp; Boyd, D. (2017). Engaging the Ethics of Data Science in Practice. Communications of the ACM, 60(11), 23–25.</a:t>
            </a:r>
            <a:endParaRPr lang="en-US" dirty="0"/>
          </a:p>
          <a:p>
            <a:r>
              <a:rPr lang="en-US" sz="1600" dirty="0">
                <a:latin typeface="Calibri"/>
                <a:cs typeface="Calibri"/>
              </a:rPr>
              <a:t>Bekemeier, B., Park, S., </a:t>
            </a:r>
            <a:r>
              <a:rPr lang="en-US" sz="1600" dirty="0" err="1">
                <a:latin typeface="Calibri"/>
                <a:cs typeface="Calibri"/>
              </a:rPr>
              <a:t>Backonja</a:t>
            </a:r>
            <a:r>
              <a:rPr lang="en-US" sz="1600" dirty="0">
                <a:latin typeface="Calibri"/>
                <a:cs typeface="Calibri"/>
              </a:rPr>
              <a:t>, U., Ornelas, I., &amp; Turner, A. M. (2019). Data, capacity-building, and training needs to address rural health inequities in the Northwest United States: A qualitative study. </a:t>
            </a:r>
            <a:r>
              <a:rPr lang="en-US" sz="1600" i="1" dirty="0">
                <a:latin typeface="Calibri"/>
                <a:cs typeface="Calibri"/>
              </a:rPr>
              <a:t>Journal of the American Medical Informatics Association : JAMIA</a:t>
            </a:r>
            <a:r>
              <a:rPr lang="en-US" sz="1600" dirty="0">
                <a:latin typeface="Calibri"/>
                <a:cs typeface="Calibri"/>
              </a:rPr>
              <a:t>, </a:t>
            </a:r>
            <a:r>
              <a:rPr lang="en-US" sz="1600" i="1" dirty="0">
                <a:latin typeface="Calibri"/>
                <a:cs typeface="Calibri"/>
              </a:rPr>
              <a:t>26</a:t>
            </a:r>
            <a:r>
              <a:rPr lang="en-US" sz="1600" dirty="0">
                <a:latin typeface="Calibri"/>
                <a:cs typeface="Calibri"/>
              </a:rPr>
              <a:t>(8–9), 825–834.</a:t>
            </a:r>
            <a:r>
              <a:rPr lang="en-US" sz="1600" dirty="0">
                <a:latin typeface="Calibri"/>
                <a:cs typeface="Calibri"/>
                <a:hlinkClick r:id="rId3"/>
              </a:rPr>
              <a:t> https://doi.org/10.1093/jamia/ocz037</a:t>
            </a:r>
            <a:r>
              <a:rPr lang="en-US" sz="1600" dirty="0">
                <a:latin typeface="Calibri"/>
                <a:cs typeface="Calibri"/>
              </a:rPr>
              <a:t> </a:t>
            </a:r>
            <a:endParaRPr lang="en-US" dirty="0"/>
          </a:p>
          <a:p>
            <a:r>
              <a:rPr lang="en-US" sz="1600" dirty="0">
                <a:latin typeface="Calibri"/>
                <a:cs typeface="Calibri"/>
              </a:rPr>
              <a:t>Braveman, P. A., Kumanyika, S., Fielding, J., LaVeist, T., Borrell, L. N., Manderscheid, R., &amp; Troutman, A. (2011). Health Disparities and Health Equity: The Issue Is Justice. American Journal of Public Health, 101(S1), S149–S155. </a:t>
            </a:r>
            <a:r>
              <a:rPr lang="en-US" sz="1600" dirty="0">
                <a:latin typeface="Calibri"/>
                <a:cs typeface="Calibri"/>
                <a:hlinkClick r:id="rId4"/>
              </a:rPr>
              <a:t>https://doi.org/10.2105/AJPH.2010.300062</a:t>
            </a:r>
            <a:endParaRPr lang="en-US" dirty="0"/>
          </a:p>
          <a:p>
            <a:r>
              <a:rPr lang="en-US" sz="1600" dirty="0">
                <a:latin typeface="Calibri"/>
                <a:cs typeface="Calibri"/>
              </a:rPr>
              <a:t>Caplan, A., &amp; Friesen, P. (2017). Health disparities and clinical trial recruitment: Is there a duty to tweet? PLOS Biology, 15(3), e2002040. </a:t>
            </a:r>
            <a:r>
              <a:rPr lang="en-US" sz="1600" dirty="0">
                <a:latin typeface="Calibri"/>
                <a:cs typeface="Calibri"/>
                <a:hlinkClick r:id="rId5"/>
              </a:rPr>
              <a:t>https://doi.org/10.1371/journal.pbio.2002040</a:t>
            </a:r>
            <a:endParaRPr lang="en-US" dirty="0"/>
          </a:p>
          <a:p>
            <a:r>
              <a:rPr lang="en-US" sz="1600" dirty="0">
                <a:latin typeface="Calibri"/>
                <a:cs typeface="Calibri"/>
              </a:rPr>
              <a:t>Cilliers, L. (2020). Wearable devices in healthcare: Privacy and information security issues. Health Information Management Journal, 49(2–3), 150–156. </a:t>
            </a:r>
            <a:r>
              <a:rPr lang="en-US" sz="1600" dirty="0">
                <a:latin typeface="Calibri"/>
                <a:cs typeface="Calibri"/>
                <a:hlinkClick r:id="rId6"/>
              </a:rPr>
              <a:t>https://doi.org/10.1177/1833358319851684</a:t>
            </a:r>
            <a:endParaRPr lang="en-US" dirty="0"/>
          </a:p>
          <a:p>
            <a:r>
              <a:rPr lang="en-US" sz="1600" dirty="0">
                <a:latin typeface="Calibri"/>
                <a:cs typeface="Calibri"/>
              </a:rPr>
              <a:t>Charles and Lynn Schusterman Foundation. (2020). </a:t>
            </a:r>
            <a:r>
              <a:rPr lang="en-US" sz="1600" i="1" dirty="0">
                <a:latin typeface="Calibri"/>
                <a:cs typeface="Calibri"/>
              </a:rPr>
              <a:t>More Than Numbers: A Guide Toward Diversity, Equity and Inclusion in Data Collection</a:t>
            </a:r>
            <a:r>
              <a:rPr lang="en-US" sz="1600" dirty="0">
                <a:latin typeface="Calibri"/>
                <a:cs typeface="Calibri"/>
              </a:rPr>
              <a:t>.</a:t>
            </a:r>
            <a:r>
              <a:rPr lang="en-US" sz="1600" dirty="0">
                <a:latin typeface="Calibri"/>
                <a:cs typeface="Calibri"/>
                <a:hlinkClick r:id="rId7"/>
              </a:rPr>
              <a:t> https://www.schusterman.org/blogs/rella-kaplowitz/how-we-collect-data-determines-whose-voice-is-heard</a:t>
            </a:r>
            <a:endParaRPr lang="en-US" dirty="0"/>
          </a:p>
          <a:p>
            <a:r>
              <a:rPr lang="en-US" sz="1600" dirty="0">
                <a:latin typeface="Calibri"/>
                <a:cs typeface="Calibri"/>
              </a:rPr>
              <a:t>Clark, L. T., Watkins, L., Piña, I. L., Elmer, M., Akinboboye, O., Gorham, M., Jamerson, B., McCullough, C., Pierre, C., Polis, A. B., </a:t>
            </a:r>
            <a:r>
              <a:rPr lang="en-US" sz="1600" dirty="0" err="1">
                <a:latin typeface="Calibri"/>
                <a:cs typeface="Calibri"/>
              </a:rPr>
              <a:t>Puckrein</a:t>
            </a:r>
            <a:r>
              <a:rPr lang="en-US" sz="1600" dirty="0">
                <a:latin typeface="Calibri"/>
                <a:cs typeface="Calibri"/>
              </a:rPr>
              <a:t>, G., &amp; </a:t>
            </a:r>
            <a:r>
              <a:rPr lang="en-US" sz="1600" dirty="0" err="1">
                <a:latin typeface="Calibri"/>
                <a:cs typeface="Calibri"/>
              </a:rPr>
              <a:t>Regnante</a:t>
            </a:r>
            <a:r>
              <a:rPr lang="en-US" sz="1600" dirty="0">
                <a:latin typeface="Calibri"/>
                <a:cs typeface="Calibri"/>
              </a:rPr>
              <a:t>, J. M. (2019). Increasing Diversity in Clinical Trials: Overcoming Critical Barriers. Current Problems in Cardiology, 44(5), 148–172. </a:t>
            </a:r>
            <a:r>
              <a:rPr lang="en-US" sz="1600" dirty="0">
                <a:latin typeface="Calibri"/>
                <a:cs typeface="Calibri"/>
                <a:hlinkClick r:id="rId8"/>
              </a:rPr>
              <a:t>https://doi.org/10.1016/j.cpcardiol.2018.11.002</a:t>
            </a:r>
            <a:endParaRPr lang="en-US" dirty="0"/>
          </a:p>
          <a:p>
            <a:r>
              <a:rPr lang="en-US" sz="1600" dirty="0">
                <a:latin typeface="Calibri"/>
                <a:cs typeface="Calibri"/>
              </a:rPr>
              <a:t>Cornelius, L. (2014). A social justice approach to survey design and analysis. Oxford University Press.</a:t>
            </a:r>
            <a:endParaRPr lang="en-US" dirty="0">
              <a:latin typeface="Calibri"/>
            </a:endParaRPr>
          </a:p>
          <a:p>
            <a:r>
              <a:rPr lang="en-US" sz="1600" dirty="0" err="1">
                <a:latin typeface="Calibri"/>
                <a:cs typeface="Calibri"/>
              </a:rPr>
              <a:t>D’Ignazio</a:t>
            </a:r>
            <a:r>
              <a:rPr lang="en-US" sz="1600" dirty="0">
                <a:latin typeface="Calibri"/>
                <a:cs typeface="Calibri"/>
              </a:rPr>
              <a:t>, C., &amp; Klein, L. F. (2020). </a:t>
            </a:r>
            <a:r>
              <a:rPr lang="en-US" sz="1600" i="1" dirty="0">
                <a:latin typeface="Calibri"/>
                <a:cs typeface="Calibri"/>
              </a:rPr>
              <a:t>Data Feminism</a:t>
            </a:r>
            <a:r>
              <a:rPr lang="en-US" sz="1600" dirty="0">
                <a:latin typeface="Calibri"/>
                <a:cs typeface="Calibri"/>
              </a:rPr>
              <a:t>. MIT Press.</a:t>
            </a:r>
            <a:r>
              <a:rPr lang="en-US" sz="1600" dirty="0">
                <a:latin typeface="Calibri"/>
                <a:cs typeface="Calibri"/>
                <a:hlinkClick r:id="rId9"/>
              </a:rPr>
              <a:t> https://data-feminism.mitpress.mit.edu/</a:t>
            </a:r>
            <a:endParaRPr lang="en-US" dirty="0">
              <a:latin typeface="Calibri"/>
              <a:hlinkClick r:id="rId9"/>
            </a:endParaRPr>
          </a:p>
          <a:p>
            <a:r>
              <a:rPr lang="en-US" sz="1600" dirty="0" err="1">
                <a:latin typeface="Calibri"/>
                <a:cs typeface="Calibri"/>
              </a:rPr>
              <a:t>Dincelli</a:t>
            </a:r>
            <a:r>
              <a:rPr lang="en-US" sz="1600" dirty="0">
                <a:latin typeface="Calibri"/>
                <a:cs typeface="Calibri"/>
              </a:rPr>
              <a:t>, E., Jafarian, H., Yayla, A., &amp; Zhou, X. (2021). Wearable Devices and Privacy Concerns: Data Collection, Analysis, and Interpretation. In Privacy Concerns Surrounding Personal Information Sharing on Health and Fitness Mobile Apps. </a:t>
            </a:r>
            <a:endParaRPr lang="en-US" dirty="0"/>
          </a:p>
          <a:p>
            <a:endParaRPr lang="en-US" sz="1600" dirty="0">
              <a:latin typeface="Calibri"/>
              <a:cs typeface="Calibri"/>
            </a:endParaRPr>
          </a:p>
          <a:p>
            <a:br>
              <a:rPr lang="en-US" dirty="0"/>
            </a:br>
            <a:endParaRPr lang="en-US" dirty="0"/>
          </a:p>
          <a:p>
            <a:br>
              <a:rPr lang="en-US" dirty="0"/>
            </a:br>
            <a:endParaRPr lang="en-US" sz="1600" dirty="0">
              <a:latin typeface="Calibri Light"/>
              <a:cs typeface="Calibri"/>
            </a:endParaRPr>
          </a:p>
        </p:txBody>
      </p:sp>
      <p:sp>
        <p:nvSpPr>
          <p:cNvPr id="3" name="Title 2">
            <a:extLst>
              <a:ext uri="{FF2B5EF4-FFF2-40B4-BE49-F238E27FC236}">
                <a16:creationId xmlns:a16="http://schemas.microsoft.com/office/drawing/2014/main" id="{7089AC63-CE3E-AA41-B54B-4C218D38E692}"/>
              </a:ext>
            </a:extLst>
          </p:cNvPr>
          <p:cNvSpPr>
            <a:spLocks noGrp="1"/>
          </p:cNvSpPr>
          <p:nvPr>
            <p:ph type="title" idx="4294967295"/>
          </p:nvPr>
        </p:nvSpPr>
        <p:spPr>
          <a:xfrm>
            <a:off x="194735" y="60328"/>
            <a:ext cx="10515600" cy="1325563"/>
          </a:xfrm>
        </p:spPr>
        <p:txBody>
          <a:bodyPr/>
          <a:lstStyle/>
          <a:p>
            <a:r>
              <a:rPr lang="en-US" dirty="0"/>
              <a:t>Bibliography</a:t>
            </a:r>
          </a:p>
        </p:txBody>
      </p:sp>
    </p:spTree>
    <p:extLst>
      <p:ext uri="{BB962C8B-B14F-4D97-AF65-F5344CB8AC3E}">
        <p14:creationId xmlns:p14="http://schemas.microsoft.com/office/powerpoint/2010/main" val="32617977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1325A5-E457-6241-AE8C-8A860DDB0058}"/>
              </a:ext>
            </a:extLst>
          </p:cNvPr>
          <p:cNvSpPr txBox="1"/>
          <p:nvPr/>
        </p:nvSpPr>
        <p:spPr>
          <a:xfrm>
            <a:off x="175968" y="676109"/>
            <a:ext cx="12005034" cy="60016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600" dirty="0">
              <a:latin typeface="Calibri Light"/>
              <a:cs typeface="Calibri"/>
            </a:endParaRPr>
          </a:p>
          <a:p>
            <a:endParaRPr lang="en-US" sz="1600" dirty="0">
              <a:latin typeface="Calibri Light"/>
              <a:cs typeface="Calibri"/>
            </a:endParaRPr>
          </a:p>
          <a:p>
            <a:r>
              <a:rPr lang="en-US" sz="1600" dirty="0" err="1">
                <a:latin typeface="Calibri"/>
                <a:cs typeface="Calibri"/>
              </a:rPr>
              <a:t>Floridi</a:t>
            </a:r>
            <a:r>
              <a:rPr lang="en-US" sz="1600" dirty="0">
                <a:latin typeface="Calibri"/>
                <a:cs typeface="Calibri"/>
              </a:rPr>
              <a:t>, L., &amp; Taddeo, M. (2016). Introduction: What is data ethics? Philosophical Transactions: Mathematical, Physical and Engineering Sciences, 374(2083), 1–5.</a:t>
            </a:r>
            <a:endParaRPr lang="en-US" dirty="0"/>
          </a:p>
          <a:p>
            <a:r>
              <a:rPr lang="en-US" sz="1600" dirty="0">
                <a:latin typeface="Calibri"/>
                <a:cs typeface="Calibri"/>
              </a:rPr>
              <a:t>Fox, K. (2020). The Illusion of Inclusion—The “All of Us” Research Program and Indigenous Peoples’ DNA. New England Journal of Medicine, 383(5), 411–413. </a:t>
            </a:r>
            <a:r>
              <a:rPr lang="en-US" sz="1600" dirty="0">
                <a:latin typeface="Calibri"/>
                <a:cs typeface="Calibri"/>
                <a:hlinkClick r:id="rId3"/>
              </a:rPr>
              <a:t>https://doi.org/10.1056/NEJMp1915987</a:t>
            </a:r>
            <a:endParaRPr lang="en-US" dirty="0"/>
          </a:p>
          <a:p>
            <a:r>
              <a:rPr lang="en-US" sz="1600" dirty="0">
                <a:latin typeface="Calibri"/>
                <a:cs typeface="Calibri"/>
              </a:rPr>
              <a:t>Garrison, N. A., Hudson, M., Ballantyne, L. L., Garba, I., Martinez, A., Taualii, M., Arbour, L., Caron, N. R., &amp; Rainie, S. C. (2019). Genomic Research Through an Indigenous Lens: Understanding the Expectations. Annual Review of Genomics and Human Genetics, 20(1), 495–517. </a:t>
            </a:r>
            <a:r>
              <a:rPr lang="en-US" sz="1600" dirty="0">
                <a:latin typeface="Calibri"/>
                <a:cs typeface="Calibri"/>
                <a:hlinkClick r:id="rId4"/>
              </a:rPr>
              <a:t>https://doi.org/10.1146/annurev-genom-083118-015434</a:t>
            </a:r>
            <a:endParaRPr lang="en-US" dirty="0"/>
          </a:p>
          <a:p>
            <a:r>
              <a:rPr lang="en-US" sz="1600" dirty="0">
                <a:latin typeface="Calibri"/>
                <a:cs typeface="Calibri"/>
              </a:rPr>
              <a:t>Goodluck, K. (2020, December 14). Why the U.S. is terrible at collecting Indigenous data. </a:t>
            </a:r>
            <a:r>
              <a:rPr lang="en-US" sz="1600" dirty="0">
                <a:latin typeface="Calibri"/>
                <a:cs typeface="Calibri"/>
                <a:hlinkClick r:id="rId5"/>
              </a:rPr>
              <a:t>https://www.hcn.org/articles/indigenous-affairs-interview-why-the-u-s-is-terrible-at-collecting-indigenous-data</a:t>
            </a:r>
            <a:endParaRPr lang="en-US" dirty="0"/>
          </a:p>
          <a:p>
            <a:r>
              <a:rPr lang="en-US" sz="1600" dirty="0">
                <a:latin typeface="Calibri"/>
                <a:cs typeface="Calibri"/>
              </a:rPr>
              <a:t>Hammer, M. (2017). Ethical Considerations for Data Collection Using Surveys. </a:t>
            </a:r>
            <a:r>
              <a:rPr lang="en-US" sz="1600" i="1" dirty="0">
                <a:latin typeface="Calibri"/>
                <a:cs typeface="Calibri"/>
              </a:rPr>
              <a:t>Oncology Nursing Forum</a:t>
            </a:r>
            <a:r>
              <a:rPr lang="en-US" sz="1600" dirty="0">
                <a:latin typeface="Calibri"/>
                <a:cs typeface="Calibri"/>
              </a:rPr>
              <a:t>, 1–4.</a:t>
            </a:r>
            <a:r>
              <a:rPr lang="en-US" sz="1600" dirty="0">
                <a:latin typeface="Calibri"/>
                <a:cs typeface="Calibri"/>
                <a:hlinkClick r:id="rId6"/>
              </a:rPr>
              <a:t> https://doi.org/10.1188/17.ONF.157-159</a:t>
            </a:r>
            <a:endParaRPr lang="en-US" dirty="0"/>
          </a:p>
          <a:p>
            <a:r>
              <a:rPr lang="en-US" sz="1600" dirty="0">
                <a:latin typeface="Calibri"/>
                <a:cs typeface="Calibri"/>
              </a:rPr>
              <a:t>Lar-Son, K. (2021, February 2). </a:t>
            </a:r>
            <a:r>
              <a:rPr lang="en-US" sz="1600" i="1" dirty="0">
                <a:latin typeface="Calibri"/>
                <a:cs typeface="Calibri"/>
              </a:rPr>
              <a:t>Data as Relation: Indigenous Data Sovereignty and Ethic of Care</a:t>
            </a:r>
            <a:r>
              <a:rPr lang="en-US" sz="1600" dirty="0">
                <a:latin typeface="Calibri"/>
                <a:cs typeface="Calibri"/>
              </a:rPr>
              <a:t>.</a:t>
            </a:r>
            <a:r>
              <a:rPr lang="en-US" sz="1600" dirty="0">
                <a:latin typeface="Calibri"/>
                <a:cs typeface="Calibri"/>
                <a:hlinkClick r:id="rId7"/>
              </a:rPr>
              <a:t> https://www.youtube.com/watch?v=QGYse9iDPWI&amp;feature=youtu.be</a:t>
            </a:r>
            <a:endParaRPr lang="en-US" dirty="0"/>
          </a:p>
          <a:p>
            <a:r>
              <a:rPr lang="en-US" sz="1600" dirty="0">
                <a:latin typeface="Calibri"/>
                <a:cs typeface="Calibri"/>
              </a:rPr>
              <a:t>Mann, S. P., Savulescu, J., &amp; Sahakian, B. J. (2016). Facilitating the ethical use of health data for the benefit of society: Electronic health records, consent and the duty of easy rescue. </a:t>
            </a:r>
            <a:r>
              <a:rPr lang="en-US" sz="1600" i="1" dirty="0">
                <a:latin typeface="Calibri"/>
                <a:cs typeface="Calibri"/>
              </a:rPr>
              <a:t>Philosophical Transactions: Mathematical, Physical and Engineering Sciences</a:t>
            </a:r>
            <a:r>
              <a:rPr lang="en-US" sz="1600" dirty="0">
                <a:latin typeface="Calibri"/>
                <a:cs typeface="Calibri"/>
              </a:rPr>
              <a:t>, </a:t>
            </a:r>
            <a:r>
              <a:rPr lang="en-US" sz="1600" i="1" dirty="0">
                <a:latin typeface="Calibri"/>
                <a:cs typeface="Calibri"/>
              </a:rPr>
              <a:t>374</a:t>
            </a:r>
            <a:r>
              <a:rPr lang="en-US" sz="1600" dirty="0">
                <a:latin typeface="Calibri"/>
                <a:cs typeface="Calibri"/>
              </a:rPr>
              <a:t>(2083), 1–17.</a:t>
            </a:r>
            <a:endParaRPr lang="en-US" dirty="0">
              <a:latin typeface="Calibri"/>
            </a:endParaRPr>
          </a:p>
          <a:p>
            <a:r>
              <a:rPr lang="en-US" sz="1600" dirty="0">
                <a:latin typeface="Calibri"/>
                <a:cs typeface="Calibri"/>
              </a:rPr>
              <a:t>McInroy, L. B. (2016). Pitfalls, Potentials, and Ethics of Online Survey Research: LGBTQ and Other Marginalized and Hard-to-Access Youths. </a:t>
            </a:r>
            <a:r>
              <a:rPr lang="en-US" sz="1600" i="1" dirty="0">
                <a:latin typeface="Calibri"/>
                <a:cs typeface="Calibri"/>
              </a:rPr>
              <a:t>Social Work Research</a:t>
            </a:r>
            <a:r>
              <a:rPr lang="en-US" sz="1600" dirty="0">
                <a:latin typeface="Calibri"/>
                <a:cs typeface="Calibri"/>
              </a:rPr>
              <a:t>, </a:t>
            </a:r>
            <a:r>
              <a:rPr lang="en-US" sz="1600" i="1" dirty="0">
                <a:latin typeface="Calibri"/>
                <a:cs typeface="Calibri"/>
              </a:rPr>
              <a:t>40</a:t>
            </a:r>
            <a:r>
              <a:rPr lang="en-US" sz="1600" dirty="0">
                <a:latin typeface="Calibri"/>
                <a:cs typeface="Calibri"/>
              </a:rPr>
              <a:t>(2), 83–94.</a:t>
            </a:r>
            <a:r>
              <a:rPr lang="en-US" sz="1600" dirty="0">
                <a:latin typeface="Calibri"/>
                <a:cs typeface="Calibri"/>
                <a:hlinkClick r:id="rId8"/>
              </a:rPr>
              <a:t> https://doi.org/10.1093/swr/svw005</a:t>
            </a:r>
            <a:endParaRPr lang="en-US" dirty="0"/>
          </a:p>
          <a:p>
            <a:r>
              <a:rPr lang="en-US" sz="1600" dirty="0">
                <a:latin typeface="Calibri"/>
                <a:cs typeface="Calibri"/>
              </a:rPr>
              <a:t>ORARC. (n.d.). </a:t>
            </a:r>
            <a:r>
              <a:rPr lang="en-US" sz="1600" i="1" dirty="0">
                <a:latin typeface="Calibri"/>
                <a:cs typeface="Calibri"/>
              </a:rPr>
              <a:t>Inclusive Demographic Data Collection</a:t>
            </a:r>
            <a:r>
              <a:rPr lang="en-US" sz="1600" dirty="0">
                <a:latin typeface="Calibri"/>
                <a:cs typeface="Calibri"/>
              </a:rPr>
              <a:t>. Retrieved from</a:t>
            </a:r>
            <a:r>
              <a:rPr lang="en-US" sz="1600" dirty="0">
                <a:latin typeface="Calibri"/>
                <a:cs typeface="Calibri"/>
                <a:hlinkClick r:id="rId9"/>
              </a:rPr>
              <a:t> https://cdn1.sph.harvard.edu/wp-content/uploads/sites/2102/2020/04/ORARC-Tip-Sheet-Inclusive-Demographic-Data-Collection.pdf</a:t>
            </a:r>
          </a:p>
          <a:p>
            <a:r>
              <a:rPr lang="en-US" sz="1600" dirty="0">
                <a:latin typeface="Calibri"/>
                <a:ea typeface="Calibri"/>
                <a:cs typeface="Calibri"/>
              </a:rPr>
              <a:t>Pierce, C., &amp; Scherra, E. (2004). The Challenges of Data Collection in Rural Dwelling Samples. Online Journal of Rural Nursing and Health Care, 4(2), 25–30. </a:t>
            </a:r>
            <a:r>
              <a:rPr lang="en-US" sz="1600" dirty="0">
                <a:latin typeface="Calibri"/>
                <a:ea typeface="Calibri"/>
                <a:cs typeface="Calibri"/>
                <a:hlinkClick r:id="rId10"/>
              </a:rPr>
              <a:t>https://doi.org/10.14574/ojrnhc.v4i2.197</a:t>
            </a:r>
            <a:endParaRPr lang="en-US" sz="1600" dirty="0">
              <a:latin typeface="Calibri"/>
              <a:ea typeface="Calibri"/>
              <a:cs typeface="Calibri"/>
            </a:endParaRPr>
          </a:p>
          <a:p>
            <a:r>
              <a:rPr lang="en-US" sz="1600" dirty="0">
                <a:latin typeface="Calibri"/>
                <a:ea typeface="Calibri"/>
                <a:cs typeface="Calibri"/>
              </a:rPr>
              <a:t>Perez, C. C. (2021). Going to the Doctor. In Invisible Women: Data Bias in a World Designed for Men. Harry N. Abrams.</a:t>
            </a:r>
            <a:endParaRPr lang="en-US" dirty="0"/>
          </a:p>
        </p:txBody>
      </p:sp>
      <p:sp>
        <p:nvSpPr>
          <p:cNvPr id="3" name="Title 2">
            <a:extLst>
              <a:ext uri="{FF2B5EF4-FFF2-40B4-BE49-F238E27FC236}">
                <a16:creationId xmlns:a16="http://schemas.microsoft.com/office/drawing/2014/main" id="{779E8C9B-FF36-D94A-9B8B-3C4C663BC362}"/>
              </a:ext>
            </a:extLst>
          </p:cNvPr>
          <p:cNvSpPr>
            <a:spLocks noGrp="1"/>
          </p:cNvSpPr>
          <p:nvPr>
            <p:ph type="title" idx="4294967295"/>
          </p:nvPr>
        </p:nvSpPr>
        <p:spPr>
          <a:xfrm>
            <a:off x="177805" y="60328"/>
            <a:ext cx="10515600" cy="1325563"/>
          </a:xfrm>
        </p:spPr>
        <p:txBody>
          <a:bodyPr/>
          <a:lstStyle/>
          <a:p>
            <a:r>
              <a:rPr lang="en-US" dirty="0"/>
              <a:t>Bibliography</a:t>
            </a:r>
            <a:r>
              <a:rPr lang="en-US" baseline="0" dirty="0"/>
              <a:t> (2)</a:t>
            </a:r>
            <a:endParaRPr lang="en-US" dirty="0"/>
          </a:p>
        </p:txBody>
      </p:sp>
    </p:spTree>
    <p:extLst>
      <p:ext uri="{BB962C8B-B14F-4D97-AF65-F5344CB8AC3E}">
        <p14:creationId xmlns:p14="http://schemas.microsoft.com/office/powerpoint/2010/main" val="6046191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1325A5-E457-6241-AE8C-8A860DDB0058}"/>
              </a:ext>
            </a:extLst>
          </p:cNvPr>
          <p:cNvSpPr txBox="1"/>
          <p:nvPr/>
        </p:nvSpPr>
        <p:spPr>
          <a:xfrm>
            <a:off x="89556" y="718528"/>
            <a:ext cx="12005034" cy="84638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600" dirty="0">
              <a:latin typeface="Calibri Light"/>
              <a:cs typeface="Calibri"/>
            </a:endParaRPr>
          </a:p>
          <a:p>
            <a:endParaRPr lang="en-US" sz="1600" dirty="0">
              <a:latin typeface="Calibri Light"/>
              <a:cs typeface="Calibri"/>
            </a:endParaRPr>
          </a:p>
          <a:p>
            <a:r>
              <a:rPr lang="en-US" sz="1600" dirty="0" err="1">
                <a:latin typeface="Calibri"/>
                <a:cs typeface="Calibri"/>
              </a:rPr>
              <a:t>Rencsok</a:t>
            </a:r>
            <a:r>
              <a:rPr lang="en-US" sz="1600" dirty="0">
                <a:latin typeface="Calibri"/>
                <a:cs typeface="Calibri"/>
              </a:rPr>
              <a:t>, E. M., Bazzi, L. A., McKay, R. R., Huang, F. W., </a:t>
            </a:r>
            <a:r>
              <a:rPr lang="en-US" sz="1600" dirty="0" err="1">
                <a:latin typeface="Calibri"/>
                <a:cs typeface="Calibri"/>
              </a:rPr>
              <a:t>Friedant</a:t>
            </a:r>
            <a:r>
              <a:rPr lang="en-US" sz="1600" dirty="0">
                <a:latin typeface="Calibri"/>
                <a:cs typeface="Calibri"/>
              </a:rPr>
              <a:t>, A., Vinson, J., </a:t>
            </a:r>
            <a:r>
              <a:rPr lang="en-US" sz="1600" dirty="0" err="1">
                <a:latin typeface="Calibri"/>
                <a:cs typeface="Calibri"/>
              </a:rPr>
              <a:t>Peisch</a:t>
            </a:r>
            <a:r>
              <a:rPr lang="en-US" sz="1600" dirty="0">
                <a:latin typeface="Calibri"/>
                <a:cs typeface="Calibri"/>
              </a:rPr>
              <a:t>, S., Zarif, J. C., Simmons, S., Hawthorne, K., Villanti, P., </a:t>
            </a:r>
            <a:r>
              <a:rPr lang="en-US" sz="1600" dirty="0" err="1">
                <a:latin typeface="Calibri"/>
                <a:cs typeface="Calibri"/>
              </a:rPr>
              <a:t>Kantoff</a:t>
            </a:r>
            <a:r>
              <a:rPr lang="en-US" sz="1600" dirty="0">
                <a:latin typeface="Calibri"/>
                <a:cs typeface="Calibri"/>
              </a:rPr>
              <a:t>, P. W., Heath, E., George, D. J., &amp; Mucci, L. A. (2020). Diversity of Enrollment in Prostate Cancer Clinical Trials: Current Status and Future Directions. Cancer Epidemiology and Prevention Biomarkers, 29(7), 1374–1380. </a:t>
            </a:r>
            <a:r>
              <a:rPr lang="en-US" sz="1600" dirty="0">
                <a:latin typeface="Calibri"/>
                <a:cs typeface="Calibri"/>
                <a:hlinkClick r:id="rId3"/>
              </a:rPr>
              <a:t>https://doi.org/10.1158/1055-9965.EPI-19-1616</a:t>
            </a:r>
            <a:endParaRPr lang="en-US" dirty="0"/>
          </a:p>
          <a:p>
            <a:r>
              <a:rPr lang="en-US" sz="1600" dirty="0">
                <a:latin typeface="Calibri"/>
                <a:cs typeface="Calibri"/>
              </a:rPr>
              <a:t>Responsible Conduct in Research Management. (n.d.). Data Collection. Retrieved January 14, 2021, from </a:t>
            </a:r>
            <a:r>
              <a:rPr lang="en-US" sz="1600" dirty="0">
                <a:latin typeface="Calibri"/>
                <a:cs typeface="Calibri"/>
                <a:hlinkClick r:id="rId4"/>
              </a:rPr>
              <a:t>https://ori.hhs.gov/education/products/n_illinois_u/datamanagement/dctopic.html</a:t>
            </a:r>
            <a:endParaRPr lang="en-US" dirty="0"/>
          </a:p>
          <a:p>
            <a:r>
              <a:rPr lang="en-US" sz="1600" dirty="0">
                <a:latin typeface="Calibri"/>
                <a:cs typeface="Calibri"/>
              </a:rPr>
              <a:t>Riddell, J. K., Salamanca, A., Pepler, D. J., Cardinal, S., &amp; McIvor, O. (2017). Laying the Groundwork: A Practical Guide for Ethical Research with Indigenous Communities. International Indigenous Policy Journal, 8(2), Article 2. </a:t>
            </a:r>
            <a:r>
              <a:rPr lang="en-US" sz="1600" dirty="0">
                <a:latin typeface="Calibri"/>
                <a:cs typeface="Calibri"/>
                <a:hlinkClick r:id="rId5"/>
              </a:rPr>
              <a:t>https://doi.org/10.18584/iipj.2017.8.2.6</a:t>
            </a:r>
            <a:endParaRPr lang="en-US" dirty="0"/>
          </a:p>
          <a:p>
            <a:r>
              <a:rPr lang="en-US" sz="1600" dirty="0">
                <a:latin typeface="Calibri"/>
                <a:cs typeface="Calibri"/>
              </a:rPr>
              <a:t>Tremblay, M.-C., Martin, D. H., McComber, A. M., McGregor, A., &amp; Macaulay, A. C. (2018). Understanding community-based participatory research through a social movement framework: A case study of the Kahnawake Schools Diabetes Prevention Project. BMC Public Health, 18(1), 487. </a:t>
            </a:r>
            <a:r>
              <a:rPr lang="en-US" sz="1600" dirty="0">
                <a:latin typeface="Calibri"/>
                <a:cs typeface="Calibri"/>
                <a:hlinkClick r:id="rId6"/>
              </a:rPr>
              <a:t>https://doi.org/10.1186/s12889-018-5412-y</a:t>
            </a:r>
            <a:endParaRPr lang="en-US" dirty="0"/>
          </a:p>
          <a:p>
            <a:r>
              <a:rPr lang="en-US" sz="1600" dirty="0">
                <a:latin typeface="Calibri"/>
                <a:cs typeface="Calibri"/>
              </a:rPr>
              <a:t>University of Illinois Chicago. (2020, October 21). Ethics of Wearables: Health Data and Wellness Technology. UIC Online Health Informatics. </a:t>
            </a:r>
            <a:r>
              <a:rPr lang="en-US" sz="1600" dirty="0">
                <a:latin typeface="Calibri"/>
                <a:cs typeface="Calibri"/>
                <a:hlinkClick r:id="rId7"/>
              </a:rPr>
              <a:t>https://healthinformatics.uic.edu/blog/ethics-of-wearables/</a:t>
            </a:r>
            <a:endParaRPr lang="en-US" dirty="0">
              <a:hlinkClick r:id="rId7"/>
            </a:endParaRPr>
          </a:p>
          <a:p>
            <a:r>
              <a:rPr lang="en-US" sz="1600" dirty="0">
                <a:latin typeface="Calibri"/>
                <a:cs typeface="Calibri"/>
              </a:rPr>
              <a:t>US Census Bureau. (n.d.). Counting People in Rural and Remote Locations. The United States Census Bureau. Retrieved February 27, 2021, from </a:t>
            </a:r>
            <a:r>
              <a:rPr lang="en-US" sz="1600" dirty="0">
                <a:latin typeface="Calibri"/>
                <a:cs typeface="Calibri"/>
                <a:hlinkClick r:id="rId8"/>
              </a:rPr>
              <a:t>https://www.census.gov/library/stories/2019/12/counting-people-in-rural-and-remote-locations.html</a:t>
            </a:r>
            <a:endParaRPr lang="en-US" dirty="0"/>
          </a:p>
          <a:p>
            <a:r>
              <a:rPr lang="en-US" sz="1600" dirty="0">
                <a:latin typeface="Calibri"/>
                <a:cs typeface="Calibri"/>
              </a:rPr>
              <a:t>Vitale, C., Fini, M., </a:t>
            </a:r>
            <a:r>
              <a:rPr lang="en-US" sz="1600" dirty="0" err="1">
                <a:latin typeface="Calibri"/>
                <a:cs typeface="Calibri"/>
              </a:rPr>
              <a:t>Spoletini</a:t>
            </a:r>
            <a:r>
              <a:rPr lang="en-US" sz="1600" dirty="0">
                <a:latin typeface="Calibri"/>
                <a:cs typeface="Calibri"/>
              </a:rPr>
              <a:t>, I., </a:t>
            </a:r>
            <a:r>
              <a:rPr lang="en-US" sz="1600" dirty="0" err="1">
                <a:latin typeface="Calibri"/>
                <a:cs typeface="Calibri"/>
              </a:rPr>
              <a:t>Lainscak</a:t>
            </a:r>
            <a:r>
              <a:rPr lang="en-US" sz="1600" dirty="0">
                <a:latin typeface="Calibri"/>
                <a:cs typeface="Calibri"/>
              </a:rPr>
              <a:t>, M., Seferovic, P., &amp; Rosano, G. M. (2017). Under-representation of elderly and women in clinical trials. International Journal of Cardiology, 232, 216–221. </a:t>
            </a:r>
            <a:r>
              <a:rPr lang="en-US" sz="1600" dirty="0">
                <a:latin typeface="Calibri"/>
                <a:cs typeface="Calibri"/>
                <a:hlinkClick r:id="rId9"/>
              </a:rPr>
              <a:t>https://doi.org/10.1016/j.ijcard.2017.01.018</a:t>
            </a:r>
            <a:endParaRPr lang="en-US" dirty="0"/>
          </a:p>
          <a:p>
            <a:r>
              <a:rPr lang="en-US" sz="1600" dirty="0">
                <a:latin typeface="Calibri"/>
                <a:cs typeface="Calibri"/>
              </a:rPr>
              <a:t>Walter, M., &amp; Suina, M. (2019). Indigenous data, indigenous methodologies and indigenous data sovereignty. International Journal of Social Research Methodology, 22(3), 233–243. </a:t>
            </a:r>
            <a:r>
              <a:rPr lang="en-US" sz="1600" dirty="0">
                <a:latin typeface="Calibri"/>
                <a:cs typeface="Calibri"/>
                <a:hlinkClick r:id="rId10"/>
              </a:rPr>
              <a:t>https://doi.org/10.1080/13645579.2018.1531228</a:t>
            </a:r>
            <a:endParaRPr lang="en-US" dirty="0"/>
          </a:p>
          <a:p>
            <a:r>
              <a:rPr lang="en-US" sz="1600" dirty="0">
                <a:latin typeface="Calibri"/>
                <a:cs typeface="Calibri"/>
              </a:rPr>
              <a:t>Wilcox, A. B., Gallagher, K. D., Boden-Albala, B., &amp; Bakken, S. R. (2012). Research Data Collection Methods: From Paper to Tablet Computers. Medical Care, 50(7), S68–S73.</a:t>
            </a:r>
            <a:endParaRPr lang="en-US" dirty="0"/>
          </a:p>
          <a:p>
            <a:r>
              <a:rPr lang="en-US" sz="1600" dirty="0" err="1">
                <a:latin typeface="Calibri"/>
                <a:cs typeface="Calibri"/>
              </a:rPr>
              <a:t>Yallop</a:t>
            </a:r>
            <a:r>
              <a:rPr lang="en-US" sz="1600" dirty="0">
                <a:latin typeface="Calibri"/>
                <a:cs typeface="Calibri"/>
              </a:rPr>
              <a:t>, A. C., &amp; Aliasghar, O. (2020). No business as usual: A case for data ethics and data governance in the age of coronavirus. Online Information Review, 44(6), 1217–1221. </a:t>
            </a:r>
            <a:r>
              <a:rPr lang="en-US" sz="1600" dirty="0">
                <a:latin typeface="Calibri"/>
                <a:cs typeface="Calibri"/>
                <a:hlinkClick r:id="rId11"/>
              </a:rPr>
              <a:t>https://doi.org/10.1108/OIR-06-2020-0257</a:t>
            </a: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sz="1600" dirty="0">
              <a:latin typeface="Calibri"/>
              <a:cs typeface="Calibri"/>
            </a:endParaRPr>
          </a:p>
        </p:txBody>
      </p:sp>
      <p:sp>
        <p:nvSpPr>
          <p:cNvPr id="3" name="Title 2">
            <a:extLst>
              <a:ext uri="{FF2B5EF4-FFF2-40B4-BE49-F238E27FC236}">
                <a16:creationId xmlns:a16="http://schemas.microsoft.com/office/drawing/2014/main" id="{7B149886-747B-2840-9828-4C5DFA2DADC5}"/>
              </a:ext>
            </a:extLst>
          </p:cNvPr>
          <p:cNvSpPr>
            <a:spLocks noGrp="1"/>
          </p:cNvSpPr>
          <p:nvPr>
            <p:ph type="title" idx="4294967295"/>
          </p:nvPr>
        </p:nvSpPr>
        <p:spPr>
          <a:xfrm>
            <a:off x="110075" y="-7404"/>
            <a:ext cx="10515600" cy="1325563"/>
          </a:xfrm>
        </p:spPr>
        <p:txBody>
          <a:bodyPr/>
          <a:lstStyle/>
          <a:p>
            <a:r>
              <a:rPr lang="en-US" dirty="0"/>
              <a:t>Bibliography (3)</a:t>
            </a:r>
          </a:p>
        </p:txBody>
      </p:sp>
    </p:spTree>
    <p:extLst>
      <p:ext uri="{BB962C8B-B14F-4D97-AF65-F5344CB8AC3E}">
        <p14:creationId xmlns:p14="http://schemas.microsoft.com/office/powerpoint/2010/main" val="3291233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0E21785-62D8-430F-9521-90166EF7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D7CF8A0-D3E4-4A16-87D3-1D973AC61B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13296" y="697832"/>
            <a:ext cx="8189484" cy="5541981"/>
          </a:xfrm>
          <a:custGeom>
            <a:avLst/>
            <a:gdLst>
              <a:gd name="connsiteX0" fmla="*/ 1164045 w 7323233"/>
              <a:gd name="connsiteY0" fmla="*/ 25 h 5835507"/>
              <a:gd name="connsiteX1" fmla="*/ 1213723 w 7323233"/>
              <a:gd name="connsiteY1" fmla="*/ 8385 h 5835507"/>
              <a:gd name="connsiteX2" fmla="*/ 2251656 w 7323233"/>
              <a:gd name="connsiteY2" fmla="*/ 138318 h 5835507"/>
              <a:gd name="connsiteX3" fmla="*/ 3226534 w 7323233"/>
              <a:gd name="connsiteY3" fmla="*/ 205194 h 5835507"/>
              <a:gd name="connsiteX4" fmla="*/ 4404335 w 7323233"/>
              <a:gd name="connsiteY4" fmla="*/ 316784 h 5835507"/>
              <a:gd name="connsiteX5" fmla="*/ 5225968 w 7323233"/>
              <a:gd name="connsiteY5" fmla="*/ 350415 h 5835507"/>
              <a:gd name="connsiteX6" fmla="*/ 5266859 w 7323233"/>
              <a:gd name="connsiteY6" fmla="*/ 348884 h 5835507"/>
              <a:gd name="connsiteX7" fmla="*/ 5685318 w 7323233"/>
              <a:gd name="connsiteY7" fmla="*/ 399712 h 5835507"/>
              <a:gd name="connsiteX8" fmla="*/ 5411315 w 7323233"/>
              <a:gd name="connsiteY8" fmla="*/ 618305 h 5835507"/>
              <a:gd name="connsiteX9" fmla="*/ 5805698 w 7323233"/>
              <a:gd name="connsiteY9" fmla="*/ 721868 h 5835507"/>
              <a:gd name="connsiteX10" fmla="*/ 6188997 w 7323233"/>
              <a:gd name="connsiteY10" fmla="*/ 868233 h 5835507"/>
              <a:gd name="connsiteX11" fmla="*/ 6261225 w 7323233"/>
              <a:gd name="connsiteY11" fmla="*/ 928614 h 5835507"/>
              <a:gd name="connsiteX12" fmla="*/ 6858533 w 7323233"/>
              <a:gd name="connsiteY12" fmla="*/ 1323379 h 5835507"/>
              <a:gd name="connsiteX13" fmla="*/ 6744269 w 7323233"/>
              <a:gd name="connsiteY13" fmla="*/ 1407072 h 5835507"/>
              <a:gd name="connsiteX14" fmla="*/ 6956365 w 7323233"/>
              <a:gd name="connsiteY14" fmla="*/ 1507197 h 5835507"/>
              <a:gd name="connsiteX15" fmla="*/ 7004134 w 7323233"/>
              <a:gd name="connsiteY15" fmla="*/ 1549234 h 5835507"/>
              <a:gd name="connsiteX16" fmla="*/ 6963627 w 7323233"/>
              <a:gd name="connsiteY16" fmla="*/ 1599678 h 5835507"/>
              <a:gd name="connsiteX17" fmla="*/ 6875731 w 7323233"/>
              <a:gd name="connsiteY17" fmla="*/ 1634837 h 5835507"/>
              <a:gd name="connsiteX18" fmla="*/ 6759175 w 7323233"/>
              <a:gd name="connsiteY18" fmla="*/ 1723878 h 5835507"/>
              <a:gd name="connsiteX19" fmla="*/ 6763759 w 7323233"/>
              <a:gd name="connsiteY19" fmla="*/ 1793431 h 5835507"/>
              <a:gd name="connsiteX20" fmla="*/ 6832931 w 7323233"/>
              <a:gd name="connsiteY20" fmla="*/ 1919543 h 5835507"/>
              <a:gd name="connsiteX21" fmla="*/ 6728984 w 7323233"/>
              <a:gd name="connsiteY21" fmla="*/ 2051386 h 5835507"/>
              <a:gd name="connsiteX22" fmla="*/ 6675481 w 7323233"/>
              <a:gd name="connsiteY22" fmla="*/ 2090365 h 5835507"/>
              <a:gd name="connsiteX23" fmla="*/ 6778665 w 7323233"/>
              <a:gd name="connsiteY23" fmla="*/ 2103740 h 5835507"/>
              <a:gd name="connsiteX24" fmla="*/ 6814587 w 7323233"/>
              <a:gd name="connsiteY24" fmla="*/ 2158771 h 5835507"/>
              <a:gd name="connsiteX25" fmla="*/ 6830637 w 7323233"/>
              <a:gd name="connsiteY25" fmla="*/ 2186286 h 5835507"/>
              <a:gd name="connsiteX26" fmla="*/ 6928087 w 7323233"/>
              <a:gd name="connsiteY26" fmla="*/ 2358639 h 5835507"/>
              <a:gd name="connsiteX27" fmla="*/ 6911653 w 7323233"/>
              <a:gd name="connsiteY27" fmla="*/ 2406789 h 5835507"/>
              <a:gd name="connsiteX28" fmla="*/ 6749237 w 7323233"/>
              <a:gd name="connsiteY28" fmla="*/ 2639522 h 5835507"/>
              <a:gd name="connsiteX29" fmla="*/ 6921971 w 7323233"/>
              <a:gd name="connsiteY29" fmla="*/ 2704488 h 5835507"/>
              <a:gd name="connsiteX30" fmla="*/ 6932290 w 7323233"/>
              <a:gd name="connsiteY30" fmla="*/ 2814548 h 5835507"/>
              <a:gd name="connsiteX31" fmla="*/ 7020186 w 7323233"/>
              <a:gd name="connsiteY31" fmla="*/ 2937603 h 5835507"/>
              <a:gd name="connsiteX32" fmla="*/ 7213555 w 7323233"/>
              <a:gd name="connsiteY32" fmla="*/ 3110719 h 5835507"/>
              <a:gd name="connsiteX33" fmla="*/ 7323233 w 7323233"/>
              <a:gd name="connsiteY33" fmla="*/ 3226893 h 5835507"/>
              <a:gd name="connsiteX34" fmla="*/ 7134067 w 7323233"/>
              <a:gd name="connsiteY34" fmla="*/ 3257847 h 5835507"/>
              <a:gd name="connsiteX35" fmla="*/ 7104643 w 7323233"/>
              <a:gd name="connsiteY35" fmla="*/ 3275809 h 5835507"/>
              <a:gd name="connsiteX36" fmla="*/ 7127189 w 7323233"/>
              <a:gd name="connsiteY36" fmla="*/ 3336953 h 5835507"/>
              <a:gd name="connsiteX37" fmla="*/ 7157379 w 7323233"/>
              <a:gd name="connsiteY37" fmla="*/ 3397718 h 5835507"/>
              <a:gd name="connsiteX38" fmla="*/ 7136361 w 7323233"/>
              <a:gd name="connsiteY38" fmla="*/ 3445487 h 5835507"/>
              <a:gd name="connsiteX39" fmla="*/ 6988849 w 7323233"/>
              <a:gd name="connsiteY39" fmla="*/ 3652233 h 5835507"/>
              <a:gd name="connsiteX40" fmla="*/ 6867705 w 7323233"/>
              <a:gd name="connsiteY40" fmla="*/ 3734395 h 5835507"/>
              <a:gd name="connsiteX41" fmla="*/ 6591791 w 7323233"/>
              <a:gd name="connsiteY41" fmla="*/ 4107760 h 5835507"/>
              <a:gd name="connsiteX42" fmla="*/ 6505041 w 7323233"/>
              <a:gd name="connsiteY42" fmla="*/ 4228904 h 5835507"/>
              <a:gd name="connsiteX43" fmla="*/ 6569243 w 7323233"/>
              <a:gd name="connsiteY43" fmla="*/ 4271704 h 5835507"/>
              <a:gd name="connsiteX44" fmla="*/ 6446188 w 7323233"/>
              <a:gd name="connsiteY44" fmla="*/ 4398582 h 5835507"/>
              <a:gd name="connsiteX45" fmla="*/ 6301351 w 7323233"/>
              <a:gd name="connsiteY45" fmla="*/ 4539595 h 5835507"/>
              <a:gd name="connsiteX46" fmla="*/ 6263519 w 7323233"/>
              <a:gd name="connsiteY46" fmla="*/ 4577047 h 5835507"/>
              <a:gd name="connsiteX47" fmla="*/ 3277744 w 7323233"/>
              <a:gd name="connsiteY47" fmla="*/ 5834336 h 5835507"/>
              <a:gd name="connsiteX48" fmla="*/ 2490505 w 7323233"/>
              <a:gd name="connsiteY48" fmla="*/ 5648992 h 5835507"/>
              <a:gd name="connsiteX49" fmla="*/ 2179046 w 7323233"/>
              <a:gd name="connsiteY49" fmla="*/ 5504920 h 5835507"/>
              <a:gd name="connsiteX50" fmla="*/ 1780078 w 7323233"/>
              <a:gd name="connsiteY50" fmla="*/ 5273715 h 5835507"/>
              <a:gd name="connsiteX51" fmla="*/ 1353592 w 7323233"/>
              <a:gd name="connsiteY51" fmla="*/ 5087606 h 5835507"/>
              <a:gd name="connsiteX52" fmla="*/ 1208373 w 7323233"/>
              <a:gd name="connsiteY52" fmla="*/ 4917165 h 5835507"/>
              <a:gd name="connsiteX53" fmla="*/ 1157548 w 7323233"/>
              <a:gd name="connsiteY53" fmla="*/ 4869396 h 5835507"/>
              <a:gd name="connsiteX54" fmla="*/ 1030289 w 7323233"/>
              <a:gd name="connsiteY54" fmla="*/ 4807103 h 5835507"/>
              <a:gd name="connsiteX55" fmla="*/ 808258 w 7323233"/>
              <a:gd name="connsiteY55" fmla="*/ 4672585 h 5835507"/>
              <a:gd name="connsiteX56" fmla="*/ 889658 w 7323233"/>
              <a:gd name="connsiteY56" fmla="*/ 4642013 h 5835507"/>
              <a:gd name="connsiteX57" fmla="*/ 1123917 w 7323233"/>
              <a:gd name="connsiteY57" fmla="*/ 4723412 h 5835507"/>
              <a:gd name="connsiteX58" fmla="*/ 1294360 w 7323233"/>
              <a:gd name="connsiteY58" fmla="*/ 4745194 h 5835507"/>
              <a:gd name="connsiteX59" fmla="*/ 1054367 w 7323233"/>
              <a:gd name="connsiteY59" fmla="*/ 4603034 h 5835507"/>
              <a:gd name="connsiteX60" fmla="*/ 822015 w 7323233"/>
              <a:gd name="connsiteY60" fmla="*/ 4418070 h 5835507"/>
              <a:gd name="connsiteX61" fmla="*/ 1001246 w 7323233"/>
              <a:gd name="connsiteY61" fmla="*/ 4453610 h 5835507"/>
              <a:gd name="connsiteX62" fmla="*/ 1008889 w 7323233"/>
              <a:gd name="connsiteY62" fmla="*/ 4428770 h 5835507"/>
              <a:gd name="connsiteX63" fmla="*/ 853733 w 7323233"/>
              <a:gd name="connsiteY63" fmla="*/ 4208648 h 5835507"/>
              <a:gd name="connsiteX64" fmla="*/ 776921 w 7323233"/>
              <a:gd name="connsiteY64" fmla="*/ 4119989 h 5835507"/>
              <a:gd name="connsiteX65" fmla="*/ 431453 w 7323233"/>
              <a:gd name="connsiteY65" fmla="*/ 3852864 h 5835507"/>
              <a:gd name="connsiteX66" fmla="*/ 759342 w 7323233"/>
              <a:gd name="connsiteY66" fmla="*/ 3972095 h 5835507"/>
              <a:gd name="connsiteX67" fmla="*/ 420753 w 7323233"/>
              <a:gd name="connsiteY67" fmla="*/ 3712230 h 5835507"/>
              <a:gd name="connsiteX68" fmla="*/ 256425 w 7323233"/>
              <a:gd name="connsiteY68" fmla="*/ 3616309 h 5835507"/>
              <a:gd name="connsiteX69" fmla="*/ 214772 w 7323233"/>
              <a:gd name="connsiteY69" fmla="*/ 3559749 h 5835507"/>
              <a:gd name="connsiteX70" fmla="*/ 287762 w 7323233"/>
              <a:gd name="connsiteY70" fmla="*/ 3547521 h 5835507"/>
              <a:gd name="connsiteX71" fmla="*/ 511706 w 7323233"/>
              <a:gd name="connsiteY71" fmla="*/ 3569305 h 5835507"/>
              <a:gd name="connsiteX72" fmla="*/ 235409 w 7323233"/>
              <a:gd name="connsiteY72" fmla="*/ 3394659 h 5835507"/>
              <a:gd name="connsiteX73" fmla="*/ 442537 w 7323233"/>
              <a:gd name="connsiteY73" fmla="*/ 3421409 h 5835507"/>
              <a:gd name="connsiteX74" fmla="*/ 502152 w 7323233"/>
              <a:gd name="connsiteY74" fmla="*/ 3352622 h 5835507"/>
              <a:gd name="connsiteX75" fmla="*/ 598455 w 7323233"/>
              <a:gd name="connsiteY75" fmla="*/ 3241415 h 5835507"/>
              <a:gd name="connsiteX76" fmla="*/ 664949 w 7323233"/>
              <a:gd name="connsiteY76" fmla="*/ 3179506 h 5835507"/>
              <a:gd name="connsiteX77" fmla="*/ 692846 w 7323233"/>
              <a:gd name="connsiteY77" fmla="*/ 2984607 h 5835507"/>
              <a:gd name="connsiteX78" fmla="*/ 635524 w 7323233"/>
              <a:gd name="connsiteY78" fmla="*/ 2771366 h 5835507"/>
              <a:gd name="connsiteX79" fmla="*/ 480368 w 7323233"/>
              <a:gd name="connsiteY79" fmla="*/ 2663598 h 5835507"/>
              <a:gd name="connsiteX80" fmla="*/ 525081 w 7323233"/>
              <a:gd name="connsiteY80" fmla="*/ 2542454 h 5835507"/>
              <a:gd name="connsiteX81" fmla="*/ 855264 w 7323233"/>
              <a:gd name="connsiteY81" fmla="*/ 2615829 h 5835507"/>
              <a:gd name="connsiteX82" fmla="*/ 361137 w 7323233"/>
              <a:gd name="connsiteY82" fmla="*/ 2327301 h 5835507"/>
              <a:gd name="connsiteX83" fmla="*/ 444065 w 7323233"/>
              <a:gd name="connsiteY83" fmla="*/ 2312780 h 5835507"/>
              <a:gd name="connsiteX84" fmla="*/ 440625 w 7323233"/>
              <a:gd name="connsiteY84" fmla="*/ 2290233 h 5835507"/>
              <a:gd name="connsiteX85" fmla="*/ 445975 w 7323233"/>
              <a:gd name="connsiteY85" fmla="*/ 2151509 h 5835507"/>
              <a:gd name="connsiteX86" fmla="*/ 459734 w 7323233"/>
              <a:gd name="connsiteY86" fmla="*/ 2087690 h 5835507"/>
              <a:gd name="connsiteX87" fmla="*/ 437950 w 7323233"/>
              <a:gd name="connsiteY87" fmla="*/ 2014315 h 5835507"/>
              <a:gd name="connsiteX88" fmla="*/ 808640 w 7323233"/>
              <a:gd name="connsiteY88" fmla="*/ 2042977 h 5835507"/>
              <a:gd name="connsiteX89" fmla="*/ 969908 w 7323233"/>
              <a:gd name="connsiteY89" fmla="*/ 2026162 h 5835507"/>
              <a:gd name="connsiteX90" fmla="*/ 1251176 w 7323233"/>
              <a:gd name="connsiteY90" fmla="*/ 2021577 h 5835507"/>
              <a:gd name="connsiteX91" fmla="*/ 1381491 w 7323233"/>
              <a:gd name="connsiteY91" fmla="*/ 2035718 h 5835507"/>
              <a:gd name="connsiteX92" fmla="*/ 1492697 w 7323233"/>
              <a:gd name="connsiteY92" fmla="*/ 2017374 h 5835507"/>
              <a:gd name="connsiteX93" fmla="*/ 1386076 w 7323233"/>
              <a:gd name="connsiteY93" fmla="*/ 1931006 h 5835507"/>
              <a:gd name="connsiteX94" fmla="*/ 1235889 w 7323233"/>
              <a:gd name="connsiteY94" fmla="*/ 1932153 h 5835507"/>
              <a:gd name="connsiteX95" fmla="*/ 1128886 w 7323233"/>
              <a:gd name="connsiteY95" fmla="*/ 1875977 h 5835507"/>
              <a:gd name="connsiteX96" fmla="*/ 1026851 w 7323233"/>
              <a:gd name="connsiteY96" fmla="*/ 1774322 h 5835507"/>
              <a:gd name="connsiteX97" fmla="*/ 666861 w 7323233"/>
              <a:gd name="connsiteY97" fmla="*/ 1612290 h 5835507"/>
              <a:gd name="connsiteX98" fmla="*/ 601130 w 7323233"/>
              <a:gd name="connsiteY98" fmla="*/ 1550762 h 5835507"/>
              <a:gd name="connsiteX99" fmla="*/ 1630272 w 7323233"/>
              <a:gd name="connsiteY99" fmla="*/ 1785787 h 5835507"/>
              <a:gd name="connsiteX100" fmla="*/ 1312320 w 7323233"/>
              <a:gd name="connsiteY100" fmla="*/ 1687191 h 5835507"/>
              <a:gd name="connsiteX101" fmla="*/ 1527473 w 7323233"/>
              <a:gd name="connsiteY101" fmla="*/ 1705153 h 5835507"/>
              <a:gd name="connsiteX102" fmla="*/ 1646706 w 7323233"/>
              <a:gd name="connsiteY102" fmla="*/ 1639040 h 5835507"/>
              <a:gd name="connsiteX103" fmla="*/ 1645178 w 7323233"/>
              <a:gd name="connsiteY103" fmla="*/ 1620315 h 5835507"/>
              <a:gd name="connsiteX104" fmla="*/ 1557663 w 7323233"/>
              <a:gd name="connsiteY104" fmla="*/ 1558787 h 5835507"/>
              <a:gd name="connsiteX105" fmla="*/ 1506454 w 7323233"/>
              <a:gd name="connsiteY105" fmla="*/ 1519044 h 5835507"/>
              <a:gd name="connsiteX106" fmla="*/ 1366204 w 7323233"/>
              <a:gd name="connsiteY106" fmla="*/ 1375735 h 5835507"/>
              <a:gd name="connsiteX107" fmla="*/ 1466329 w 7323233"/>
              <a:gd name="connsiteY107" fmla="*/ 1360450 h 5835507"/>
              <a:gd name="connsiteX108" fmla="*/ 1503397 w 7323233"/>
              <a:gd name="connsiteY108" fmla="*/ 1330641 h 5835507"/>
              <a:gd name="connsiteX109" fmla="*/ 1475501 w 7323233"/>
              <a:gd name="connsiteY109" fmla="*/ 1288604 h 5835507"/>
              <a:gd name="connsiteX110" fmla="*/ 1165573 w 7323233"/>
              <a:gd name="connsiteY110" fmla="*/ 1159435 h 5835507"/>
              <a:gd name="connsiteX111" fmla="*/ 1141498 w 7323233"/>
              <a:gd name="connsiteY111" fmla="*/ 1059311 h 5835507"/>
              <a:gd name="connsiteX112" fmla="*/ 1199585 w 7323233"/>
              <a:gd name="connsiteY112" fmla="*/ 1044407 h 5835507"/>
              <a:gd name="connsiteX113" fmla="*/ 1267226 w 7323233"/>
              <a:gd name="connsiteY113" fmla="*/ 1051286 h 5835507"/>
              <a:gd name="connsiteX114" fmla="*/ 1213342 w 7323233"/>
              <a:gd name="connsiteY114" fmla="*/ 972561 h 5835507"/>
              <a:gd name="connsiteX115" fmla="*/ 993986 w 7323233"/>
              <a:gd name="connsiteY115" fmla="*/ 893073 h 5835507"/>
              <a:gd name="connsiteX116" fmla="*/ 1047486 w 7323233"/>
              <a:gd name="connsiteY116" fmla="*/ 820083 h 5835507"/>
              <a:gd name="connsiteX117" fmla="*/ 0 w 7323233"/>
              <a:gd name="connsiteY117" fmla="*/ 488371 h 5835507"/>
              <a:gd name="connsiteX118" fmla="*/ 188403 w 7323233"/>
              <a:gd name="connsiteY118" fmla="*/ 484933 h 5835507"/>
              <a:gd name="connsiteX119" fmla="*/ 584315 w 7323233"/>
              <a:gd name="connsiteY119" fmla="*/ 534230 h 5835507"/>
              <a:gd name="connsiteX120" fmla="*/ 782271 w 7323233"/>
              <a:gd name="connsiteY120" fmla="*/ 525824 h 5835507"/>
              <a:gd name="connsiteX121" fmla="*/ 967998 w 7323233"/>
              <a:gd name="connsiteY121" fmla="*/ 552574 h 5835507"/>
              <a:gd name="connsiteX122" fmla="*/ 1129651 w 7323233"/>
              <a:gd name="connsiteY122" fmla="*/ 552574 h 5835507"/>
              <a:gd name="connsiteX123" fmla="*/ 978317 w 7323233"/>
              <a:gd name="connsiteY123" fmla="*/ 513593 h 5835507"/>
              <a:gd name="connsiteX124" fmla="*/ 1074620 w 7323233"/>
              <a:gd name="connsiteY124" fmla="*/ 478818 h 5835507"/>
              <a:gd name="connsiteX125" fmla="*/ 1091435 w 7323233"/>
              <a:gd name="connsiteY125" fmla="*/ 436781 h 5835507"/>
              <a:gd name="connsiteX126" fmla="*/ 1135383 w 7323233"/>
              <a:gd name="connsiteY126" fmla="*/ 404296 h 5835507"/>
              <a:gd name="connsiteX127" fmla="*/ 1384166 w 7323233"/>
              <a:gd name="connsiteY127" fmla="*/ 420349 h 5835507"/>
              <a:gd name="connsiteX128" fmla="*/ 1219839 w 7323233"/>
              <a:gd name="connsiteY128" fmla="*/ 286593 h 5835507"/>
              <a:gd name="connsiteX129" fmla="*/ 1114364 w 7323233"/>
              <a:gd name="connsiteY129" fmla="*/ 264428 h 5835507"/>
              <a:gd name="connsiteX130" fmla="*/ 1090289 w 7323233"/>
              <a:gd name="connsiteY130" fmla="*/ 207487 h 5835507"/>
              <a:gd name="connsiteX131" fmla="*/ 1139204 w 7323233"/>
              <a:gd name="connsiteY131" fmla="*/ 195259 h 5835507"/>
              <a:gd name="connsiteX132" fmla="*/ 1382254 w 7323233"/>
              <a:gd name="connsiteY132" fmla="*/ 242265 h 5835507"/>
              <a:gd name="connsiteX133" fmla="*/ 1423145 w 7323233"/>
              <a:gd name="connsiteY133" fmla="*/ 223537 h 5835507"/>
              <a:gd name="connsiteX134" fmla="*/ 965705 w 7323233"/>
              <a:gd name="connsiteY134" fmla="*/ 102013 h 5835507"/>
              <a:gd name="connsiteX135" fmla="*/ 972586 w 7323233"/>
              <a:gd name="connsiteY135" fmla="*/ 69912 h 5835507"/>
              <a:gd name="connsiteX136" fmla="*/ 1375376 w 7323233"/>
              <a:gd name="connsiteY136" fmla="*/ 119593 h 5835507"/>
              <a:gd name="connsiteX137" fmla="*/ 1117804 w 7323233"/>
              <a:gd name="connsiteY137" fmla="*/ 25200 h 5835507"/>
              <a:gd name="connsiteX138" fmla="*/ 1164045 w 7323233"/>
              <a:gd name="connsiteY138" fmla="*/ 25 h 5835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7323233" h="5835507">
                <a:moveTo>
                  <a:pt x="1164045" y="25"/>
                </a:moveTo>
                <a:cubicBezTo>
                  <a:pt x="1180764" y="455"/>
                  <a:pt x="1198056" y="6474"/>
                  <a:pt x="1213723" y="8385"/>
                </a:cubicBezTo>
                <a:cubicBezTo>
                  <a:pt x="1559575" y="51187"/>
                  <a:pt x="1905425" y="97428"/>
                  <a:pt x="2251656" y="138318"/>
                </a:cubicBezTo>
                <a:cubicBezTo>
                  <a:pt x="2575343" y="176534"/>
                  <a:pt x="2901320" y="185322"/>
                  <a:pt x="3226534" y="205194"/>
                </a:cubicBezTo>
                <a:cubicBezTo>
                  <a:pt x="3620153" y="229271"/>
                  <a:pt x="4013008" y="263284"/>
                  <a:pt x="4404335" y="316784"/>
                </a:cubicBezTo>
                <a:cubicBezTo>
                  <a:pt x="4676048" y="354236"/>
                  <a:pt x="4950435" y="380221"/>
                  <a:pt x="5225968" y="350415"/>
                </a:cubicBezTo>
                <a:cubicBezTo>
                  <a:pt x="5239725" y="348884"/>
                  <a:pt x="5255394" y="343918"/>
                  <a:pt x="5266859" y="348884"/>
                </a:cubicBezTo>
                <a:cubicBezTo>
                  <a:pt x="5400614" y="404680"/>
                  <a:pt x="5546596" y="364553"/>
                  <a:pt x="5685318" y="399712"/>
                </a:cubicBezTo>
                <a:cubicBezTo>
                  <a:pt x="5649777" y="535377"/>
                  <a:pt x="5497299" y="524293"/>
                  <a:pt x="5411315" y="618305"/>
                </a:cubicBezTo>
                <a:cubicBezTo>
                  <a:pt x="5551565" y="655755"/>
                  <a:pt x="5677676" y="693589"/>
                  <a:pt x="5805698" y="721868"/>
                </a:cubicBezTo>
                <a:cubicBezTo>
                  <a:pt x="5941363" y="751677"/>
                  <a:pt x="6056391" y="832311"/>
                  <a:pt x="6188997" y="868233"/>
                </a:cubicBezTo>
                <a:cubicBezTo>
                  <a:pt x="6217279" y="875876"/>
                  <a:pt x="6251291" y="902627"/>
                  <a:pt x="6261225" y="928614"/>
                </a:cubicBezTo>
                <a:cubicBezTo>
                  <a:pt x="6293326" y="1012688"/>
                  <a:pt x="6934199" y="1248479"/>
                  <a:pt x="6858533" y="1323379"/>
                </a:cubicBezTo>
                <a:cubicBezTo>
                  <a:pt x="6827197" y="1354335"/>
                  <a:pt x="6786687" y="1376500"/>
                  <a:pt x="6744269" y="1407072"/>
                </a:cubicBezTo>
                <a:cubicBezTo>
                  <a:pt x="6808090" y="1464778"/>
                  <a:pt x="6879934" y="1490000"/>
                  <a:pt x="6956365" y="1507197"/>
                </a:cubicBezTo>
                <a:cubicBezTo>
                  <a:pt x="6979295" y="1512547"/>
                  <a:pt x="7001843" y="1523247"/>
                  <a:pt x="7004134" y="1549234"/>
                </a:cubicBezTo>
                <a:cubicBezTo>
                  <a:pt x="7006427" y="1576366"/>
                  <a:pt x="6983115" y="1587066"/>
                  <a:pt x="6963627" y="1599678"/>
                </a:cubicBezTo>
                <a:cubicBezTo>
                  <a:pt x="6936493" y="1617256"/>
                  <a:pt x="6910125" y="1632543"/>
                  <a:pt x="6875731" y="1634837"/>
                </a:cubicBezTo>
                <a:cubicBezTo>
                  <a:pt x="6819171" y="1638275"/>
                  <a:pt x="6792040" y="1687191"/>
                  <a:pt x="6759175" y="1723878"/>
                </a:cubicBezTo>
                <a:cubicBezTo>
                  <a:pt x="6740831" y="1744515"/>
                  <a:pt x="6731659" y="1786169"/>
                  <a:pt x="6763759" y="1793431"/>
                </a:cubicBezTo>
                <a:cubicBezTo>
                  <a:pt x="6840955" y="1811009"/>
                  <a:pt x="6834840" y="1861837"/>
                  <a:pt x="6832931" y="1919543"/>
                </a:cubicBezTo>
                <a:cubicBezTo>
                  <a:pt x="6830255" y="1991005"/>
                  <a:pt x="6784777" y="2023871"/>
                  <a:pt x="6728984" y="2051386"/>
                </a:cubicBezTo>
                <a:cubicBezTo>
                  <a:pt x="6709875" y="2060939"/>
                  <a:pt x="6682743" y="2060556"/>
                  <a:pt x="6675481" y="2090365"/>
                </a:cubicBezTo>
                <a:cubicBezTo>
                  <a:pt x="6706819" y="2118645"/>
                  <a:pt x="6745034" y="2095715"/>
                  <a:pt x="6778665" y="2103740"/>
                </a:cubicBezTo>
                <a:cubicBezTo>
                  <a:pt x="6806561" y="2110237"/>
                  <a:pt x="6852802" y="2106799"/>
                  <a:pt x="6814587" y="2158771"/>
                </a:cubicBezTo>
                <a:cubicBezTo>
                  <a:pt x="6803503" y="2173674"/>
                  <a:pt x="6816497" y="2185139"/>
                  <a:pt x="6830637" y="2186286"/>
                </a:cubicBezTo>
                <a:cubicBezTo>
                  <a:pt x="6943755" y="2198133"/>
                  <a:pt x="6891781" y="2303226"/>
                  <a:pt x="6928087" y="2358639"/>
                </a:cubicBezTo>
                <a:cubicBezTo>
                  <a:pt x="6938021" y="2373923"/>
                  <a:pt x="6927321" y="2400292"/>
                  <a:pt x="6911653" y="2406789"/>
                </a:cubicBezTo>
                <a:cubicBezTo>
                  <a:pt x="6811528" y="2449592"/>
                  <a:pt x="6797771" y="2551626"/>
                  <a:pt x="6749237" y="2639522"/>
                </a:cubicBezTo>
                <a:cubicBezTo>
                  <a:pt x="6801975" y="2674298"/>
                  <a:pt x="6865031" y="2681941"/>
                  <a:pt x="6921971" y="2704488"/>
                </a:cubicBezTo>
                <a:cubicBezTo>
                  <a:pt x="6981205" y="2728182"/>
                  <a:pt x="6981205" y="2745760"/>
                  <a:pt x="6932290" y="2814548"/>
                </a:cubicBezTo>
                <a:cubicBezTo>
                  <a:pt x="7059546" y="2829453"/>
                  <a:pt x="7059546" y="2829453"/>
                  <a:pt x="7020186" y="2937603"/>
                </a:cubicBezTo>
                <a:cubicBezTo>
                  <a:pt x="7126808" y="2947538"/>
                  <a:pt x="7197123" y="2998747"/>
                  <a:pt x="7213555" y="3110719"/>
                </a:cubicBezTo>
                <a:cubicBezTo>
                  <a:pt x="7221580" y="3164984"/>
                  <a:pt x="7269733" y="3190588"/>
                  <a:pt x="7323233" y="3226893"/>
                </a:cubicBezTo>
                <a:cubicBezTo>
                  <a:pt x="7256739" y="3262053"/>
                  <a:pt x="7211645" y="3335425"/>
                  <a:pt x="7134067" y="3257847"/>
                </a:cubicBezTo>
                <a:cubicBezTo>
                  <a:pt x="7105789" y="3229569"/>
                  <a:pt x="7108462" y="3265491"/>
                  <a:pt x="7104643" y="3275809"/>
                </a:cubicBezTo>
                <a:cubicBezTo>
                  <a:pt x="7095471" y="3301031"/>
                  <a:pt x="7114577" y="3317846"/>
                  <a:pt x="7127189" y="3336953"/>
                </a:cubicBezTo>
                <a:cubicBezTo>
                  <a:pt x="7139417" y="3356062"/>
                  <a:pt x="7153939" y="3376315"/>
                  <a:pt x="7157379" y="3397718"/>
                </a:cubicBezTo>
                <a:cubicBezTo>
                  <a:pt x="7159671" y="3412621"/>
                  <a:pt x="7148589" y="3434403"/>
                  <a:pt x="7136361" y="3445487"/>
                </a:cubicBezTo>
                <a:cubicBezTo>
                  <a:pt x="7072159" y="3503956"/>
                  <a:pt x="7110374" y="3635418"/>
                  <a:pt x="6988849" y="3652233"/>
                </a:cubicBezTo>
                <a:cubicBezTo>
                  <a:pt x="6934199" y="3659874"/>
                  <a:pt x="6907831" y="3708027"/>
                  <a:pt x="6867705" y="3734395"/>
                </a:cubicBezTo>
                <a:cubicBezTo>
                  <a:pt x="6728219" y="3826495"/>
                  <a:pt x="6634972" y="3944964"/>
                  <a:pt x="6591791" y="4107760"/>
                </a:cubicBezTo>
                <a:cubicBezTo>
                  <a:pt x="6579943" y="4152854"/>
                  <a:pt x="6534466" y="4189160"/>
                  <a:pt x="6505041" y="4228904"/>
                </a:cubicBezTo>
                <a:cubicBezTo>
                  <a:pt x="6519181" y="4257948"/>
                  <a:pt x="6596375" y="4195273"/>
                  <a:pt x="6569243" y="4271704"/>
                </a:cubicBezTo>
                <a:cubicBezTo>
                  <a:pt x="6548606" y="4329029"/>
                  <a:pt x="6495869" y="4364569"/>
                  <a:pt x="6446188" y="4398582"/>
                </a:cubicBezTo>
                <a:cubicBezTo>
                  <a:pt x="6389629" y="4437179"/>
                  <a:pt x="6326957" y="4468132"/>
                  <a:pt x="6301351" y="4539595"/>
                </a:cubicBezTo>
                <a:cubicBezTo>
                  <a:pt x="6296001" y="4554882"/>
                  <a:pt x="6278804" y="4570932"/>
                  <a:pt x="6263519" y="4577047"/>
                </a:cubicBezTo>
                <a:cubicBezTo>
                  <a:pt x="5466343" y="5834719"/>
                  <a:pt x="3503978" y="5843126"/>
                  <a:pt x="3277744" y="5834336"/>
                </a:cubicBezTo>
                <a:cubicBezTo>
                  <a:pt x="3003739" y="5823254"/>
                  <a:pt x="2744636" y="5745676"/>
                  <a:pt x="2490505" y="5648992"/>
                </a:cubicBezTo>
                <a:cubicBezTo>
                  <a:pt x="2383118" y="5608101"/>
                  <a:pt x="2283377" y="5550014"/>
                  <a:pt x="2179046" y="5504920"/>
                </a:cubicBezTo>
                <a:cubicBezTo>
                  <a:pt x="2034975" y="5442627"/>
                  <a:pt x="1923768" y="5323777"/>
                  <a:pt x="1780078" y="5273715"/>
                </a:cubicBezTo>
                <a:cubicBezTo>
                  <a:pt x="1632184" y="5222124"/>
                  <a:pt x="1505691" y="5127731"/>
                  <a:pt x="1353592" y="5087606"/>
                </a:cubicBezTo>
                <a:cubicBezTo>
                  <a:pt x="1273341" y="5066205"/>
                  <a:pt x="1195763" y="5027608"/>
                  <a:pt x="1208373" y="4917165"/>
                </a:cubicBezTo>
                <a:cubicBezTo>
                  <a:pt x="1211813" y="4885828"/>
                  <a:pt x="1190795" y="4860224"/>
                  <a:pt x="1157548" y="4869396"/>
                </a:cubicBezTo>
                <a:cubicBezTo>
                  <a:pt x="1094110" y="4886593"/>
                  <a:pt x="1065448" y="4841115"/>
                  <a:pt x="1030289" y="4807103"/>
                </a:cubicBezTo>
                <a:cubicBezTo>
                  <a:pt x="967617" y="4746725"/>
                  <a:pt x="908001" y="4682522"/>
                  <a:pt x="808258" y="4672585"/>
                </a:cubicBezTo>
                <a:cubicBezTo>
                  <a:pt x="827365" y="4625197"/>
                  <a:pt x="859849" y="4632078"/>
                  <a:pt x="889658" y="4642013"/>
                </a:cubicBezTo>
                <a:cubicBezTo>
                  <a:pt x="967998" y="4668000"/>
                  <a:pt x="1045576" y="4697425"/>
                  <a:pt x="1123917" y="4723412"/>
                </a:cubicBezTo>
                <a:cubicBezTo>
                  <a:pt x="1175126" y="4740228"/>
                  <a:pt x="1225954" y="4763921"/>
                  <a:pt x="1294360" y="4745194"/>
                </a:cubicBezTo>
                <a:cubicBezTo>
                  <a:pt x="1235507" y="4649656"/>
                  <a:pt x="1135383" y="4632459"/>
                  <a:pt x="1054367" y="4603034"/>
                </a:cubicBezTo>
                <a:cubicBezTo>
                  <a:pt x="953095" y="4565966"/>
                  <a:pt x="893480" y="4496029"/>
                  <a:pt x="822015" y="4418070"/>
                </a:cubicBezTo>
                <a:cubicBezTo>
                  <a:pt x="896536" y="4399344"/>
                  <a:pt x="942777" y="4456669"/>
                  <a:pt x="1001246" y="4453610"/>
                </a:cubicBezTo>
                <a:cubicBezTo>
                  <a:pt x="1004304" y="4443675"/>
                  <a:pt x="1009654" y="4429153"/>
                  <a:pt x="1008889" y="4428770"/>
                </a:cubicBezTo>
                <a:cubicBezTo>
                  <a:pt x="913351" y="4385969"/>
                  <a:pt x="868639" y="4305717"/>
                  <a:pt x="853733" y="4208648"/>
                </a:cubicBezTo>
                <a:cubicBezTo>
                  <a:pt x="846092" y="4158588"/>
                  <a:pt x="811315" y="4142920"/>
                  <a:pt x="776921" y="4119989"/>
                </a:cubicBezTo>
                <a:cubicBezTo>
                  <a:pt x="656924" y="4038591"/>
                  <a:pt x="530049" y="3964835"/>
                  <a:pt x="431453" y="3852864"/>
                </a:cubicBezTo>
                <a:cubicBezTo>
                  <a:pt x="545336" y="3867767"/>
                  <a:pt x="636671" y="3940758"/>
                  <a:pt x="759342" y="3972095"/>
                </a:cubicBezTo>
                <a:cubicBezTo>
                  <a:pt x="661893" y="3849042"/>
                  <a:pt x="535781" y="3786751"/>
                  <a:pt x="420753" y="3712230"/>
                </a:cubicBezTo>
                <a:cubicBezTo>
                  <a:pt x="368397" y="3678218"/>
                  <a:pt x="319865" y="3634652"/>
                  <a:pt x="256425" y="3616309"/>
                </a:cubicBezTo>
                <a:cubicBezTo>
                  <a:pt x="233878" y="3609812"/>
                  <a:pt x="196810" y="3596055"/>
                  <a:pt x="214772" y="3559749"/>
                </a:cubicBezTo>
                <a:cubicBezTo>
                  <a:pt x="230057" y="3529561"/>
                  <a:pt x="260247" y="3538731"/>
                  <a:pt x="287762" y="3547521"/>
                </a:cubicBezTo>
                <a:cubicBezTo>
                  <a:pt x="353875" y="3569305"/>
                  <a:pt x="422281" y="3569687"/>
                  <a:pt x="511706" y="3569305"/>
                </a:cubicBezTo>
                <a:cubicBezTo>
                  <a:pt x="436803" y="3469562"/>
                  <a:pt x="299609" y="3499371"/>
                  <a:pt x="235409" y="3394659"/>
                </a:cubicBezTo>
                <a:cubicBezTo>
                  <a:pt x="315659" y="3376315"/>
                  <a:pt x="377569" y="3414149"/>
                  <a:pt x="442537" y="3421409"/>
                </a:cubicBezTo>
                <a:cubicBezTo>
                  <a:pt x="501387" y="3427906"/>
                  <a:pt x="515909" y="3410328"/>
                  <a:pt x="502152" y="3352622"/>
                </a:cubicBezTo>
                <a:cubicBezTo>
                  <a:pt x="480752" y="3262815"/>
                  <a:pt x="512852" y="3216956"/>
                  <a:pt x="598455" y="3241415"/>
                </a:cubicBezTo>
                <a:cubicBezTo>
                  <a:pt x="677943" y="3264344"/>
                  <a:pt x="686349" y="3230715"/>
                  <a:pt x="664949" y="3179506"/>
                </a:cubicBezTo>
                <a:cubicBezTo>
                  <a:pt x="634377" y="3104987"/>
                  <a:pt x="669153" y="3047281"/>
                  <a:pt x="692846" y="2984607"/>
                </a:cubicBezTo>
                <a:cubicBezTo>
                  <a:pt x="729152" y="2889069"/>
                  <a:pt x="713865" y="2842445"/>
                  <a:pt x="635524" y="2771366"/>
                </a:cubicBezTo>
                <a:cubicBezTo>
                  <a:pt x="591577" y="2731620"/>
                  <a:pt x="544190" y="2697991"/>
                  <a:pt x="480368" y="2663598"/>
                </a:cubicBezTo>
                <a:cubicBezTo>
                  <a:pt x="627499" y="2644872"/>
                  <a:pt x="473109" y="2581817"/>
                  <a:pt x="525081" y="2542454"/>
                </a:cubicBezTo>
                <a:cubicBezTo>
                  <a:pt x="629027" y="2526404"/>
                  <a:pt x="713865" y="2651751"/>
                  <a:pt x="855264" y="2615829"/>
                </a:cubicBezTo>
                <a:cubicBezTo>
                  <a:pt x="680618" y="2507295"/>
                  <a:pt x="487630" y="2471755"/>
                  <a:pt x="361137" y="2327301"/>
                </a:cubicBezTo>
                <a:cubicBezTo>
                  <a:pt x="390181" y="2294436"/>
                  <a:pt x="419224" y="2325008"/>
                  <a:pt x="444065" y="2312780"/>
                </a:cubicBezTo>
                <a:cubicBezTo>
                  <a:pt x="443300" y="2305136"/>
                  <a:pt x="445212" y="2293671"/>
                  <a:pt x="440625" y="2290233"/>
                </a:cubicBezTo>
                <a:cubicBezTo>
                  <a:pt x="346234" y="2211508"/>
                  <a:pt x="344703" y="2209598"/>
                  <a:pt x="445975" y="2151509"/>
                </a:cubicBezTo>
                <a:cubicBezTo>
                  <a:pt x="481515" y="2131255"/>
                  <a:pt x="478459" y="2113293"/>
                  <a:pt x="459734" y="2087690"/>
                </a:cubicBezTo>
                <a:cubicBezTo>
                  <a:pt x="446356" y="2069728"/>
                  <a:pt x="430306" y="2053677"/>
                  <a:pt x="437950" y="2014315"/>
                </a:cubicBezTo>
                <a:cubicBezTo>
                  <a:pt x="493362" y="2064761"/>
                  <a:pt x="761252" y="2048327"/>
                  <a:pt x="808640" y="2042977"/>
                </a:cubicBezTo>
                <a:cubicBezTo>
                  <a:pt x="861758" y="2037246"/>
                  <a:pt x="914114" y="2012787"/>
                  <a:pt x="969908" y="2026162"/>
                </a:cubicBezTo>
                <a:cubicBezTo>
                  <a:pt x="1014621" y="2036864"/>
                  <a:pt x="1221748" y="2140427"/>
                  <a:pt x="1251176" y="2021577"/>
                </a:cubicBezTo>
                <a:cubicBezTo>
                  <a:pt x="1252704" y="2015846"/>
                  <a:pt x="1336395" y="2029221"/>
                  <a:pt x="1381491" y="2035718"/>
                </a:cubicBezTo>
                <a:cubicBezTo>
                  <a:pt x="1421235" y="2041068"/>
                  <a:pt x="1465947" y="2064761"/>
                  <a:pt x="1492697" y="2017374"/>
                </a:cubicBezTo>
                <a:cubicBezTo>
                  <a:pt x="1508366" y="1989477"/>
                  <a:pt x="1443782" y="1935593"/>
                  <a:pt x="1386076" y="1931006"/>
                </a:cubicBezTo>
                <a:cubicBezTo>
                  <a:pt x="1336013" y="1926802"/>
                  <a:pt x="1283658" y="1920687"/>
                  <a:pt x="1235889" y="1932153"/>
                </a:cubicBezTo>
                <a:cubicBezTo>
                  <a:pt x="1177038" y="1945911"/>
                  <a:pt x="1145320" y="1923746"/>
                  <a:pt x="1128886" y="1875977"/>
                </a:cubicBezTo>
                <a:cubicBezTo>
                  <a:pt x="1110542" y="1823240"/>
                  <a:pt x="1075383" y="1798781"/>
                  <a:pt x="1026851" y="1774322"/>
                </a:cubicBezTo>
                <a:cubicBezTo>
                  <a:pt x="909146" y="1715090"/>
                  <a:pt x="796030" y="1646684"/>
                  <a:pt x="666861" y="1612290"/>
                </a:cubicBezTo>
                <a:cubicBezTo>
                  <a:pt x="641255" y="1605409"/>
                  <a:pt x="612977" y="1596238"/>
                  <a:pt x="601130" y="1550762"/>
                </a:cubicBezTo>
                <a:cubicBezTo>
                  <a:pt x="950802" y="1618785"/>
                  <a:pt x="1269520" y="1796106"/>
                  <a:pt x="1630272" y="1785787"/>
                </a:cubicBezTo>
                <a:cubicBezTo>
                  <a:pt x="1531678" y="1729610"/>
                  <a:pt x="1417413" y="1726553"/>
                  <a:pt x="1312320" y="1687191"/>
                </a:cubicBezTo>
                <a:cubicBezTo>
                  <a:pt x="1386841" y="1657765"/>
                  <a:pt x="1456775" y="1688337"/>
                  <a:pt x="1527473" y="1705153"/>
                </a:cubicBezTo>
                <a:cubicBezTo>
                  <a:pt x="1586707" y="1718909"/>
                  <a:pt x="1640210" y="1721203"/>
                  <a:pt x="1646706" y="1639040"/>
                </a:cubicBezTo>
                <a:cubicBezTo>
                  <a:pt x="1644413" y="1633690"/>
                  <a:pt x="1644794" y="1626812"/>
                  <a:pt x="1645178" y="1620315"/>
                </a:cubicBezTo>
                <a:cubicBezTo>
                  <a:pt x="1625304" y="1586303"/>
                  <a:pt x="1594350" y="1568725"/>
                  <a:pt x="1557663" y="1558787"/>
                </a:cubicBezTo>
                <a:cubicBezTo>
                  <a:pt x="1535498" y="1552672"/>
                  <a:pt x="1506073" y="1543500"/>
                  <a:pt x="1506454" y="1519044"/>
                </a:cubicBezTo>
                <a:cubicBezTo>
                  <a:pt x="1507601" y="1428472"/>
                  <a:pt x="1436904" y="1402104"/>
                  <a:pt x="1366204" y="1375735"/>
                </a:cubicBezTo>
                <a:cubicBezTo>
                  <a:pt x="1405566" y="1330641"/>
                  <a:pt x="1436520" y="1363888"/>
                  <a:pt x="1466329" y="1360450"/>
                </a:cubicBezTo>
                <a:cubicBezTo>
                  <a:pt x="1485819" y="1358157"/>
                  <a:pt x="1503397" y="1353953"/>
                  <a:pt x="1503397" y="1330641"/>
                </a:cubicBezTo>
                <a:cubicBezTo>
                  <a:pt x="1503779" y="1311151"/>
                  <a:pt x="1494607" y="1288985"/>
                  <a:pt x="1475501" y="1288604"/>
                </a:cubicBezTo>
                <a:cubicBezTo>
                  <a:pt x="1355885" y="1285163"/>
                  <a:pt x="1289773" y="1159817"/>
                  <a:pt x="1165573" y="1159435"/>
                </a:cubicBezTo>
                <a:cubicBezTo>
                  <a:pt x="1091435" y="1159435"/>
                  <a:pt x="1204170" y="1088738"/>
                  <a:pt x="1141498" y="1059311"/>
                </a:cubicBezTo>
                <a:cubicBezTo>
                  <a:pt x="1127739" y="1052814"/>
                  <a:pt x="1177420" y="1042879"/>
                  <a:pt x="1199585" y="1044407"/>
                </a:cubicBezTo>
                <a:cubicBezTo>
                  <a:pt x="1221367" y="1045935"/>
                  <a:pt x="1240857" y="1064661"/>
                  <a:pt x="1267226" y="1051286"/>
                </a:cubicBezTo>
                <a:cubicBezTo>
                  <a:pt x="1281748" y="1003517"/>
                  <a:pt x="1244298" y="985938"/>
                  <a:pt x="1213342" y="972561"/>
                </a:cubicBezTo>
                <a:cubicBezTo>
                  <a:pt x="1141879" y="941607"/>
                  <a:pt x="1072327" y="904157"/>
                  <a:pt x="993986" y="893073"/>
                </a:cubicBezTo>
                <a:cubicBezTo>
                  <a:pt x="966089" y="889252"/>
                  <a:pt x="1034111" y="838042"/>
                  <a:pt x="1047486" y="820083"/>
                </a:cubicBezTo>
                <a:cubicBezTo>
                  <a:pt x="732209" y="631299"/>
                  <a:pt x="353112" y="640852"/>
                  <a:pt x="0" y="488371"/>
                </a:cubicBezTo>
                <a:cubicBezTo>
                  <a:pt x="77960" y="458564"/>
                  <a:pt x="135284" y="480346"/>
                  <a:pt x="188403" y="484933"/>
                </a:cubicBezTo>
                <a:cubicBezTo>
                  <a:pt x="321009" y="496396"/>
                  <a:pt x="452090" y="520090"/>
                  <a:pt x="584315" y="534230"/>
                </a:cubicBezTo>
                <a:cubicBezTo>
                  <a:pt x="649281" y="541108"/>
                  <a:pt x="709662" y="567096"/>
                  <a:pt x="782271" y="525824"/>
                </a:cubicBezTo>
                <a:cubicBezTo>
                  <a:pt x="830805" y="498308"/>
                  <a:pt x="908383" y="528115"/>
                  <a:pt x="967998" y="552574"/>
                </a:cubicBezTo>
                <a:cubicBezTo>
                  <a:pt x="1017296" y="572827"/>
                  <a:pt x="1064301" y="578177"/>
                  <a:pt x="1129651" y="552574"/>
                </a:cubicBezTo>
                <a:cubicBezTo>
                  <a:pt x="1070417" y="536905"/>
                  <a:pt x="1024939" y="523149"/>
                  <a:pt x="978317" y="513593"/>
                </a:cubicBezTo>
                <a:cubicBezTo>
                  <a:pt x="941248" y="505952"/>
                  <a:pt x="1029526" y="474996"/>
                  <a:pt x="1074620" y="478818"/>
                </a:cubicBezTo>
                <a:cubicBezTo>
                  <a:pt x="1137676" y="484168"/>
                  <a:pt x="1102136" y="464296"/>
                  <a:pt x="1091435" y="436781"/>
                </a:cubicBezTo>
                <a:cubicBezTo>
                  <a:pt x="1079970" y="407355"/>
                  <a:pt x="1113982" y="398184"/>
                  <a:pt x="1135383" y="404296"/>
                </a:cubicBezTo>
                <a:cubicBezTo>
                  <a:pt x="1217545" y="428374"/>
                  <a:pt x="1299326" y="385955"/>
                  <a:pt x="1384166" y="420349"/>
                </a:cubicBezTo>
                <a:cubicBezTo>
                  <a:pt x="1362764" y="335509"/>
                  <a:pt x="1316523" y="298440"/>
                  <a:pt x="1219839" y="286593"/>
                </a:cubicBezTo>
                <a:cubicBezTo>
                  <a:pt x="1183533" y="282009"/>
                  <a:pt x="1145701" y="288887"/>
                  <a:pt x="1114364" y="264428"/>
                </a:cubicBezTo>
                <a:cubicBezTo>
                  <a:pt x="1096402" y="250290"/>
                  <a:pt x="1076148" y="233474"/>
                  <a:pt x="1090289" y="207487"/>
                </a:cubicBezTo>
                <a:cubicBezTo>
                  <a:pt x="1100223" y="189144"/>
                  <a:pt x="1121626" y="189144"/>
                  <a:pt x="1139204" y="195259"/>
                </a:cubicBezTo>
                <a:cubicBezTo>
                  <a:pt x="1217929" y="222393"/>
                  <a:pt x="1300091" y="232328"/>
                  <a:pt x="1382254" y="242265"/>
                </a:cubicBezTo>
                <a:cubicBezTo>
                  <a:pt x="1394866" y="243793"/>
                  <a:pt x="1409004" y="248762"/>
                  <a:pt x="1423145" y="223537"/>
                </a:cubicBezTo>
                <a:cubicBezTo>
                  <a:pt x="1269520" y="182647"/>
                  <a:pt x="1123536" y="124559"/>
                  <a:pt x="965705" y="102013"/>
                </a:cubicBezTo>
                <a:cubicBezTo>
                  <a:pt x="967998" y="91312"/>
                  <a:pt x="970292" y="80612"/>
                  <a:pt x="972586" y="69912"/>
                </a:cubicBezTo>
                <a:cubicBezTo>
                  <a:pt x="1096020" y="85197"/>
                  <a:pt x="1219457" y="100484"/>
                  <a:pt x="1375376" y="119593"/>
                </a:cubicBezTo>
                <a:cubicBezTo>
                  <a:pt x="1279454" y="58828"/>
                  <a:pt x="1188885" y="79084"/>
                  <a:pt x="1117804" y="25200"/>
                </a:cubicBezTo>
                <a:cubicBezTo>
                  <a:pt x="1131179" y="4755"/>
                  <a:pt x="1147325" y="-405"/>
                  <a:pt x="1164045" y="25"/>
                </a:cubicBezTo>
                <a:close/>
              </a:path>
            </a:pathLst>
          </a:custGeom>
          <a:solidFill>
            <a:schemeClr val="bg2">
              <a:alpha val="5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B17DB6C1-0D7A-247C-D842-86482FCE2ED8}"/>
              </a:ext>
            </a:extLst>
          </p:cNvPr>
          <p:cNvSpPr>
            <a:spLocks noGrp="1"/>
          </p:cNvSpPr>
          <p:nvPr>
            <p:ph type="title"/>
          </p:nvPr>
        </p:nvSpPr>
        <p:spPr>
          <a:xfrm>
            <a:off x="3325473" y="1998925"/>
            <a:ext cx="5541054" cy="2149412"/>
          </a:xfrm>
        </p:spPr>
        <p:txBody>
          <a:bodyPr vert="horz" lIns="91440" tIns="45720" rIns="91440" bIns="45720" rtlCol="0" anchor="b">
            <a:normAutofit/>
          </a:bodyPr>
          <a:lstStyle/>
          <a:p>
            <a:pPr algn="ctr"/>
            <a:r>
              <a:rPr lang="en-US" sz="5200" kern="1200">
                <a:latin typeface="+mj-lt"/>
                <a:ea typeface="+mj-ea"/>
                <a:cs typeface="+mj-cs"/>
              </a:rPr>
              <a:t>1. Data </a:t>
            </a:r>
            <a:r>
              <a:rPr lang="en-US" sz="5200"/>
              <a:t>(</a:t>
            </a:r>
            <a:r>
              <a:rPr lang="en-US" sz="5200" kern="1200">
                <a:latin typeface="+mj-lt"/>
                <a:ea typeface="+mj-ea"/>
                <a:cs typeface="+mj-cs"/>
              </a:rPr>
              <a:t>Ethics</a:t>
            </a:r>
            <a:r>
              <a:rPr lang="en-US" sz="5200"/>
              <a:t>)</a:t>
            </a:r>
            <a:endParaRPr lang="en-US" sz="5200" kern="1200">
              <a:latin typeface="+mj-lt"/>
              <a:ea typeface="+mj-ea"/>
              <a:cs typeface="+mj-cs"/>
            </a:endParaRPr>
          </a:p>
        </p:txBody>
      </p:sp>
    </p:spTree>
    <p:extLst>
      <p:ext uri="{BB962C8B-B14F-4D97-AF65-F5344CB8AC3E}">
        <p14:creationId xmlns:p14="http://schemas.microsoft.com/office/powerpoint/2010/main" val="1541597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1FA64-10B1-3560-4E01-2311A4E1CA6C}"/>
              </a:ext>
            </a:extLst>
          </p:cNvPr>
          <p:cNvSpPr>
            <a:spLocks noGrp="1"/>
          </p:cNvSpPr>
          <p:nvPr>
            <p:ph type="title"/>
          </p:nvPr>
        </p:nvSpPr>
        <p:spPr>
          <a:xfrm>
            <a:off x="6513788" y="365125"/>
            <a:ext cx="4840010" cy="1807305"/>
          </a:xfrm>
        </p:spPr>
        <p:txBody>
          <a:bodyPr>
            <a:normAutofit/>
          </a:bodyPr>
          <a:lstStyle/>
          <a:p>
            <a:r>
              <a:rPr lang="en-US" dirty="0">
                <a:latin typeface="Calibri"/>
                <a:ea typeface="Roboto"/>
                <a:cs typeface="Calibri"/>
              </a:rPr>
              <a:t>What is Data?</a:t>
            </a:r>
            <a:r>
              <a:rPr lang="en-US" dirty="0">
                <a:latin typeface="Roboto"/>
                <a:ea typeface="Roboto"/>
                <a:cs typeface="Calibri"/>
              </a:rPr>
              <a:t> </a:t>
            </a:r>
            <a:endParaRPr lang="en-US" dirty="0">
              <a:latin typeface="Roboto"/>
              <a:ea typeface="Roboto"/>
            </a:endParaRPr>
          </a:p>
        </p:txBody>
      </p:sp>
      <p:pic>
        <p:nvPicPr>
          <p:cNvPr id="6" name="Picture 5" descr="Zigzag indicator line">
            <a:extLst>
              <a:ext uri="{FF2B5EF4-FFF2-40B4-BE49-F238E27FC236}">
                <a16:creationId xmlns:a16="http://schemas.microsoft.com/office/drawing/2014/main" id="{72274AD5-C65E-F917-30FF-53C0C7435ED3}"/>
              </a:ext>
            </a:extLst>
          </p:cNvPr>
          <p:cNvPicPr>
            <a:picLocks noChangeAspect="1"/>
          </p:cNvPicPr>
          <p:nvPr/>
        </p:nvPicPr>
        <p:blipFill rotWithShape="1">
          <a:blip r:embed="rId3"/>
          <a:srcRect l="23687" r="16784" b="4"/>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7BF1525B-F509-573F-9D36-EA0560DD2BA9}"/>
              </a:ext>
            </a:extLst>
          </p:cNvPr>
          <p:cNvSpPr>
            <a:spLocks noGrp="1"/>
          </p:cNvSpPr>
          <p:nvPr>
            <p:ph idx="1"/>
          </p:nvPr>
        </p:nvSpPr>
        <p:spPr>
          <a:xfrm>
            <a:off x="6513788" y="1772381"/>
            <a:ext cx="5284510" cy="4404582"/>
          </a:xfrm>
        </p:spPr>
        <p:txBody>
          <a:bodyPr vert="horz" lIns="91440" tIns="45720" rIns="91440" bIns="45720" rtlCol="0" anchor="t">
            <a:normAutofit fontScale="92500" lnSpcReduction="20000"/>
          </a:bodyPr>
          <a:lstStyle/>
          <a:p>
            <a:pPr marL="0" indent="0">
              <a:lnSpc>
                <a:spcPct val="110000"/>
              </a:lnSpc>
              <a:buNone/>
            </a:pPr>
            <a:r>
              <a:rPr lang="en-US" sz="2400" b="1">
                <a:latin typeface="calibri light"/>
                <a:ea typeface="Roboto"/>
                <a:cs typeface="Calibri" panose="020F0502020204030204"/>
              </a:rPr>
              <a:t>"</a:t>
            </a:r>
            <a:r>
              <a:rPr lang="en-US" sz="2400" i="1">
                <a:latin typeface="calibri light"/>
                <a:ea typeface="Roboto"/>
                <a:cs typeface="Calibri" panose="020F0502020204030204"/>
              </a:rPr>
              <a:t>[a] re-interpretable representation of information in a formalized manner suitable for communication, interpretation, or processing. Examples of data include a sequence of bits, a table of numbers, the characters on a page, the recording of sounds made by a person speaking, or a moon rock specimen.</a:t>
            </a:r>
            <a:r>
              <a:rPr lang="en-US" sz="2400" b="1">
                <a:latin typeface="calibri light"/>
                <a:ea typeface="Roboto"/>
                <a:cs typeface="Calibri" panose="020F0502020204030204"/>
              </a:rPr>
              <a:t>"</a:t>
            </a:r>
            <a:endParaRPr lang="en-US" sz="2400">
              <a:latin typeface="calibri light"/>
              <a:ea typeface="Roboto"/>
              <a:cs typeface="Calibri" panose="020F0502020204030204"/>
            </a:endParaRPr>
          </a:p>
          <a:p>
            <a:pPr marL="0" indent="0">
              <a:lnSpc>
                <a:spcPct val="110000"/>
              </a:lnSpc>
              <a:buNone/>
            </a:pPr>
            <a:br>
              <a:rPr lang="en-US" sz="1700"/>
            </a:br>
            <a:endParaRPr lang="en-US" sz="2400">
              <a:latin typeface="calibri light"/>
              <a:ea typeface="Roboto"/>
              <a:cs typeface="Calibri" panose="020F0502020204030204"/>
            </a:endParaRPr>
          </a:p>
          <a:p>
            <a:pPr marL="0" indent="0">
              <a:lnSpc>
                <a:spcPct val="110000"/>
              </a:lnSpc>
              <a:buNone/>
            </a:pPr>
            <a:r>
              <a:rPr lang="en-US" sz="2400">
                <a:latin typeface="calibri light"/>
                <a:ea typeface="Roboto"/>
                <a:cs typeface="Calibri" panose="020F0502020204030204"/>
              </a:rPr>
              <a:t>― Open Archival Information System (OAIS)</a:t>
            </a:r>
          </a:p>
          <a:p>
            <a:pPr marL="0" indent="0">
              <a:buNone/>
            </a:pPr>
            <a:br>
              <a:rPr lang="en-US" sz="1700"/>
            </a:br>
            <a:endParaRPr lang="en-US" sz="1700">
              <a:cs typeface="Calibri" panose="020F0502020204030204"/>
            </a:endParaRPr>
          </a:p>
        </p:txBody>
      </p:sp>
      <p:sp>
        <p:nvSpPr>
          <p:cNvPr id="4" name="Slide Number Placeholder 3">
            <a:extLst>
              <a:ext uri="{FF2B5EF4-FFF2-40B4-BE49-F238E27FC236}">
                <a16:creationId xmlns:a16="http://schemas.microsoft.com/office/drawing/2014/main" id="{3BB24190-C9ED-A508-70FD-B319C855E9EB}"/>
              </a:ext>
            </a:extLst>
          </p:cNvPr>
          <p:cNvSpPr>
            <a:spLocks noGrp="1"/>
          </p:cNvSpPr>
          <p:nvPr>
            <p:ph type="sldNum" sz="quarter" idx="12"/>
          </p:nvPr>
        </p:nvSpPr>
        <p:spPr/>
        <p:txBody>
          <a:bodyPr>
            <a:normAutofit/>
          </a:bodyPr>
          <a:lstStyle/>
          <a:p>
            <a:pPr>
              <a:spcAft>
                <a:spcPts val="600"/>
              </a:spcAft>
              <a:defRPr/>
            </a:pPr>
            <a:fld id="{025F9F99-9BD9-4422-B838-F0A597D458BC}" type="slidenum">
              <a:rPr lang="en-US" dirty="0"/>
              <a:pPr>
                <a:spcAft>
                  <a:spcPts val="600"/>
                </a:spcAft>
                <a:defRPr/>
              </a:pPr>
              <a:t>6</a:t>
            </a:fld>
            <a:endParaRPr lang="en-US"/>
          </a:p>
        </p:txBody>
      </p:sp>
    </p:spTree>
    <p:extLst>
      <p:ext uri="{BB962C8B-B14F-4D97-AF65-F5344CB8AC3E}">
        <p14:creationId xmlns:p14="http://schemas.microsoft.com/office/powerpoint/2010/main" val="3540098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A8A8FE1-7B03-7E80-9D54-B814B180DC4C}"/>
              </a:ext>
            </a:extLst>
          </p:cNvPr>
          <p:cNvSpPr>
            <a:spLocks noGrp="1"/>
          </p:cNvSpPr>
          <p:nvPr>
            <p:ph type="title"/>
          </p:nvPr>
        </p:nvSpPr>
        <p:spPr/>
        <p:txBody>
          <a:bodyPr/>
          <a:lstStyle/>
          <a:p>
            <a:r>
              <a:rPr lang="en-US">
                <a:latin typeface="Calibri"/>
                <a:ea typeface="Roboto"/>
                <a:cs typeface="Calibri Light"/>
              </a:rPr>
              <a:t>What is Research Data? </a:t>
            </a:r>
            <a:endParaRPr lang="en-US">
              <a:latin typeface="Roboto"/>
              <a:ea typeface="Roboto"/>
            </a:endParaRPr>
          </a:p>
        </p:txBody>
      </p:sp>
      <p:sp>
        <p:nvSpPr>
          <p:cNvPr id="21" name="Content Placeholder 2">
            <a:extLst>
              <a:ext uri="{FF2B5EF4-FFF2-40B4-BE49-F238E27FC236}">
                <a16:creationId xmlns:a16="http://schemas.microsoft.com/office/drawing/2014/main" id="{61FCAD3C-1C0E-6BCC-24E2-12DD0B13EAD4}"/>
              </a:ext>
            </a:extLst>
          </p:cNvPr>
          <p:cNvSpPr>
            <a:spLocks noGrp="1"/>
          </p:cNvSpPr>
          <p:nvPr>
            <p:ph sz="half" idx="1"/>
          </p:nvPr>
        </p:nvSpPr>
        <p:spPr>
          <a:xfrm>
            <a:off x="565638" y="2082590"/>
            <a:ext cx="3628292" cy="4351338"/>
          </a:xfrm>
        </p:spPr>
        <p:txBody>
          <a:bodyPr vert="horz" lIns="91440" tIns="45720" rIns="91440" bIns="45720" rtlCol="0" anchor="t">
            <a:normAutofit/>
          </a:bodyPr>
          <a:lstStyle/>
          <a:p>
            <a:pPr marL="0" indent="0">
              <a:lnSpc>
                <a:spcPct val="100000"/>
              </a:lnSpc>
              <a:spcBef>
                <a:spcPts val="0"/>
              </a:spcBef>
              <a:buNone/>
            </a:pPr>
            <a:r>
              <a:rPr lang="en-US">
                <a:latin typeface="calibri light"/>
                <a:ea typeface="Roboto"/>
                <a:cs typeface="+mn-lt"/>
              </a:rPr>
              <a:t>In research contexts, data is information made </a:t>
            </a:r>
            <a:r>
              <a:rPr lang="en-US" i="1">
                <a:latin typeface="calibri light"/>
                <a:ea typeface="Roboto"/>
                <a:cs typeface="+mn-lt"/>
              </a:rPr>
              <a:t>traceable</a:t>
            </a:r>
            <a:r>
              <a:rPr lang="en-US">
                <a:latin typeface="calibri light"/>
                <a:ea typeface="Roboto"/>
                <a:cs typeface="+mn-lt"/>
              </a:rPr>
              <a:t> or </a:t>
            </a:r>
          </a:p>
          <a:p>
            <a:pPr marL="0" indent="0">
              <a:lnSpc>
                <a:spcPct val="100000"/>
              </a:lnSpc>
              <a:spcBef>
                <a:spcPts val="0"/>
              </a:spcBef>
              <a:buNone/>
            </a:pPr>
            <a:r>
              <a:rPr lang="en-US" i="1">
                <a:latin typeface="calibri light"/>
                <a:ea typeface="Roboto"/>
                <a:cs typeface="+mn-lt"/>
              </a:rPr>
              <a:t>recordable</a:t>
            </a:r>
            <a:endParaRPr lang="en-US" i="1">
              <a:latin typeface="calibri light"/>
              <a:ea typeface="Roboto"/>
              <a:cs typeface="calibri light"/>
            </a:endParaRPr>
          </a:p>
          <a:p>
            <a:pPr marL="0" indent="0">
              <a:lnSpc>
                <a:spcPct val="100000"/>
              </a:lnSpc>
              <a:spcBef>
                <a:spcPts val="0"/>
              </a:spcBef>
              <a:buNone/>
            </a:pPr>
            <a:endParaRPr lang="en-US">
              <a:latin typeface="calibri light"/>
              <a:ea typeface="Roboto"/>
              <a:cs typeface="Calibri"/>
            </a:endParaRPr>
          </a:p>
          <a:p>
            <a:pPr marL="0" indent="0">
              <a:lnSpc>
                <a:spcPct val="100000"/>
              </a:lnSpc>
              <a:spcBef>
                <a:spcPts val="0"/>
              </a:spcBef>
              <a:buNone/>
            </a:pPr>
            <a:endParaRPr lang="en-US">
              <a:latin typeface="calibri light"/>
              <a:ea typeface="Roboto"/>
              <a:cs typeface="Calibri"/>
            </a:endParaRPr>
          </a:p>
          <a:p>
            <a:pPr marL="0" indent="0">
              <a:lnSpc>
                <a:spcPct val="100000"/>
              </a:lnSpc>
              <a:spcBef>
                <a:spcPts val="0"/>
              </a:spcBef>
              <a:buNone/>
            </a:pPr>
            <a:endParaRPr lang="en-US">
              <a:latin typeface="Roboto"/>
              <a:ea typeface="Roboto"/>
              <a:cs typeface="Calibri"/>
            </a:endParaRPr>
          </a:p>
          <a:p>
            <a:pPr marL="0" indent="0">
              <a:lnSpc>
                <a:spcPct val="100000"/>
              </a:lnSpc>
              <a:spcBef>
                <a:spcPts val="0"/>
              </a:spcBef>
              <a:buNone/>
            </a:pPr>
            <a:endParaRPr lang="en-US">
              <a:latin typeface="Roboto"/>
              <a:ea typeface="Roboto"/>
              <a:cs typeface="Calibri"/>
            </a:endParaRPr>
          </a:p>
          <a:p>
            <a:endParaRPr lang="en-US">
              <a:latin typeface="Roboto"/>
              <a:ea typeface="Roboto"/>
              <a:cs typeface="Calibri"/>
            </a:endParaRPr>
          </a:p>
        </p:txBody>
      </p:sp>
      <p:sp>
        <p:nvSpPr>
          <p:cNvPr id="23" name="Content Placeholder 3">
            <a:extLst>
              <a:ext uri="{FF2B5EF4-FFF2-40B4-BE49-F238E27FC236}">
                <a16:creationId xmlns:a16="http://schemas.microsoft.com/office/drawing/2014/main" id="{A745C2FE-2311-102E-CB2F-A314E1CA129E}"/>
              </a:ext>
            </a:extLst>
          </p:cNvPr>
          <p:cNvSpPr>
            <a:spLocks noGrp="1"/>
          </p:cNvSpPr>
          <p:nvPr>
            <p:ph sz="half" idx="2"/>
          </p:nvPr>
        </p:nvSpPr>
        <p:spPr>
          <a:xfrm>
            <a:off x="4413738" y="2082590"/>
            <a:ext cx="3496408" cy="4351338"/>
          </a:xfrm>
        </p:spPr>
        <p:txBody>
          <a:bodyPr vert="horz" lIns="91440" tIns="45720" rIns="91440" bIns="45720" rtlCol="0" anchor="t">
            <a:normAutofit/>
          </a:bodyPr>
          <a:lstStyle/>
          <a:p>
            <a:pPr marL="0" indent="0">
              <a:lnSpc>
                <a:spcPct val="100000"/>
              </a:lnSpc>
              <a:spcBef>
                <a:spcPts val="0"/>
              </a:spcBef>
              <a:buNone/>
            </a:pPr>
            <a:r>
              <a:rPr lang="en-US">
                <a:latin typeface="calibri light"/>
                <a:ea typeface="Roboto"/>
                <a:cs typeface="+mn-lt"/>
              </a:rPr>
              <a:t>Can be processed by a computer or computer like operations</a:t>
            </a:r>
            <a:endParaRPr lang="en-US">
              <a:latin typeface="Roboto"/>
              <a:ea typeface="Roboto"/>
            </a:endParaRPr>
          </a:p>
          <a:p>
            <a:endParaRPr lang="en-US">
              <a:latin typeface="Roboto"/>
              <a:ea typeface="Roboto"/>
              <a:cs typeface="Calibri"/>
            </a:endParaRPr>
          </a:p>
        </p:txBody>
      </p:sp>
      <p:sp>
        <p:nvSpPr>
          <p:cNvPr id="25" name="Content Placeholder 4">
            <a:extLst>
              <a:ext uri="{FF2B5EF4-FFF2-40B4-BE49-F238E27FC236}">
                <a16:creationId xmlns:a16="http://schemas.microsoft.com/office/drawing/2014/main" id="{51C27054-1103-B4FC-1AD8-337B55467368}"/>
              </a:ext>
            </a:extLst>
          </p:cNvPr>
          <p:cNvSpPr>
            <a:spLocks noGrp="1"/>
          </p:cNvSpPr>
          <p:nvPr>
            <p:ph sz="half" idx="12"/>
          </p:nvPr>
        </p:nvSpPr>
        <p:spPr>
          <a:xfrm>
            <a:off x="8129954" y="2080078"/>
            <a:ext cx="3496408" cy="4119110"/>
          </a:xfrm>
        </p:spPr>
        <p:txBody>
          <a:bodyPr vert="horz" lIns="91440" tIns="45720" rIns="91440" bIns="45720" rtlCol="0" anchor="t">
            <a:normAutofit/>
          </a:bodyPr>
          <a:lstStyle/>
          <a:p>
            <a:pPr marL="0" indent="0">
              <a:lnSpc>
                <a:spcPct val="100000"/>
              </a:lnSpc>
              <a:spcBef>
                <a:spcPts val="0"/>
              </a:spcBef>
              <a:buNone/>
            </a:pPr>
            <a:r>
              <a:rPr lang="en-US">
                <a:latin typeface="calibri light"/>
                <a:ea typeface="Roboto"/>
                <a:cs typeface="+mn-lt"/>
              </a:rPr>
              <a:t>Basis for research, analysis, statistical significance, and research findings &amp; conclusions</a:t>
            </a:r>
            <a:endParaRPr lang="en-US">
              <a:latin typeface="calibri light"/>
              <a:ea typeface="Roboto"/>
            </a:endParaRPr>
          </a:p>
          <a:p>
            <a:endParaRPr lang="en-US">
              <a:latin typeface="Roboto"/>
              <a:ea typeface="Roboto"/>
              <a:cs typeface="Calibri"/>
            </a:endParaRPr>
          </a:p>
        </p:txBody>
      </p:sp>
      <p:pic>
        <p:nvPicPr>
          <p:cNvPr id="29" name="Graphic 8" descr="Cloud Computing with solid fill">
            <a:extLst>
              <a:ext uri="{FF2B5EF4-FFF2-40B4-BE49-F238E27FC236}">
                <a16:creationId xmlns:a16="http://schemas.microsoft.com/office/drawing/2014/main" id="{FDEB89E2-4B4D-7A9D-0123-53A8DEDD83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85217" y="3850217"/>
            <a:ext cx="2184400" cy="2184400"/>
          </a:xfrm>
          <a:prstGeom prst="rect">
            <a:avLst/>
          </a:prstGeom>
        </p:spPr>
      </p:pic>
      <p:pic>
        <p:nvPicPr>
          <p:cNvPr id="31" name="Graphic 10" descr="Bar chart with solid fill">
            <a:extLst>
              <a:ext uri="{FF2B5EF4-FFF2-40B4-BE49-F238E27FC236}">
                <a16:creationId xmlns:a16="http://schemas.microsoft.com/office/drawing/2014/main" id="{33C215D9-D1CA-375A-22C1-A5E35A3718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39717" y="4241800"/>
            <a:ext cx="1951566" cy="1956858"/>
          </a:xfrm>
          <a:prstGeom prst="rect">
            <a:avLst/>
          </a:prstGeom>
        </p:spPr>
      </p:pic>
      <p:pic>
        <p:nvPicPr>
          <p:cNvPr id="11" name="Graphic 1" descr="Research with solid fill">
            <a:extLst>
              <a:ext uri="{FF2B5EF4-FFF2-40B4-BE49-F238E27FC236}">
                <a16:creationId xmlns:a16="http://schemas.microsoft.com/office/drawing/2014/main" id="{5F985C6C-6A33-18A5-7E26-B25963EC061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6930" y="4114699"/>
            <a:ext cx="1845733" cy="1840442"/>
          </a:xfrm>
          <a:prstGeom prst="rect">
            <a:avLst/>
          </a:prstGeom>
        </p:spPr>
      </p:pic>
    </p:spTree>
    <p:extLst>
      <p:ext uri="{BB962C8B-B14F-4D97-AF65-F5344CB8AC3E}">
        <p14:creationId xmlns:p14="http://schemas.microsoft.com/office/powerpoint/2010/main" val="1656836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AC61D-08A0-6F70-8A5B-90BB035B23FD}"/>
              </a:ext>
            </a:extLst>
          </p:cNvPr>
          <p:cNvSpPr>
            <a:spLocks noGrp="1"/>
          </p:cNvSpPr>
          <p:nvPr>
            <p:ph type="title"/>
          </p:nvPr>
        </p:nvSpPr>
        <p:spPr>
          <a:xfrm>
            <a:off x="6513788" y="365125"/>
            <a:ext cx="4840010" cy="1807305"/>
          </a:xfrm>
        </p:spPr>
        <p:txBody>
          <a:bodyPr vert="horz" lIns="91440" tIns="45720" rIns="91440" bIns="45720" rtlCol="0" anchor="ctr">
            <a:normAutofit/>
          </a:bodyPr>
          <a:lstStyle/>
          <a:p>
            <a:r>
              <a:rPr lang="en-US" dirty="0"/>
              <a:t>Data Ethics</a:t>
            </a:r>
          </a:p>
        </p:txBody>
      </p:sp>
      <p:pic>
        <p:nvPicPr>
          <p:cNvPr id="4" name="Picture 4" descr="A picture containing wooden Scrabble game pieces spelling out the word &quot;Ethics&quot;&#10;">
            <a:extLst>
              <a:ext uri="{FF2B5EF4-FFF2-40B4-BE49-F238E27FC236}">
                <a16:creationId xmlns:a16="http://schemas.microsoft.com/office/drawing/2014/main" id="{B1ED6572-E385-EF9B-DC29-C48EE7CB3EBC}"/>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16682" r="23783"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8074FA39-0807-10AB-F067-2CDFFA54AA74}"/>
              </a:ext>
            </a:extLst>
          </p:cNvPr>
          <p:cNvSpPr>
            <a:spLocks noGrp="1"/>
          </p:cNvSpPr>
          <p:nvPr>
            <p:ph sz="half" idx="1"/>
          </p:nvPr>
        </p:nvSpPr>
        <p:spPr>
          <a:xfrm>
            <a:off x="6513788" y="1796269"/>
            <a:ext cx="4985152" cy="4380694"/>
          </a:xfrm>
        </p:spPr>
        <p:txBody>
          <a:bodyPr vert="horz" lIns="91440" tIns="45720" rIns="91440" bIns="45720" rtlCol="0" anchor="t">
            <a:noAutofit/>
          </a:bodyPr>
          <a:lstStyle/>
          <a:p>
            <a:pPr marL="0" indent="0">
              <a:buNone/>
            </a:pPr>
            <a:r>
              <a:rPr lang="en-US" sz="1800" b="1" i="1"/>
              <a:t>data ethics</a:t>
            </a:r>
            <a:r>
              <a:rPr lang="en-US" sz="1800"/>
              <a:t> is a new branch of ethics that studies and evaluates moral problems related to: </a:t>
            </a:r>
            <a:endParaRPr lang="en-US" sz="1800">
              <a:cs typeface="Calibri"/>
            </a:endParaRPr>
          </a:p>
          <a:p>
            <a:pPr marL="457200"/>
            <a:r>
              <a:rPr lang="en-US" sz="1800"/>
              <a:t> data (including generation (e.g., collection), recording, curation, processing, dissemination, sharing and use)</a:t>
            </a:r>
            <a:endParaRPr lang="en-US" sz="1800">
              <a:cs typeface="Calibri"/>
            </a:endParaRPr>
          </a:p>
          <a:p>
            <a:pPr marL="457200"/>
            <a:r>
              <a:rPr lang="en-US" sz="1800"/>
              <a:t>algorithms (including artificial intelligence, artificial agents, machine learning and robots) </a:t>
            </a:r>
            <a:endParaRPr lang="en-US" sz="1800">
              <a:cs typeface="Calibri"/>
            </a:endParaRPr>
          </a:p>
          <a:p>
            <a:pPr marL="457200"/>
            <a:r>
              <a:rPr lang="en-US" sz="1800"/>
              <a:t>and corresponding practices (including responsible innovation, programming, hacking and professional codes)</a:t>
            </a:r>
            <a:endParaRPr lang="en-US" sz="1800">
              <a:cs typeface="Calibri"/>
            </a:endParaRPr>
          </a:p>
          <a:p>
            <a:pPr marL="0" indent="0">
              <a:buNone/>
            </a:pPr>
            <a:r>
              <a:rPr lang="en-US" sz="1800" i="1"/>
              <a:t>In order to formulate and support morally good solutions (e.g. right conducts or right values)</a:t>
            </a:r>
            <a:endParaRPr lang="en-US" sz="1800">
              <a:cs typeface="Calibri"/>
            </a:endParaRPr>
          </a:p>
          <a:p>
            <a:pPr marL="0" indent="0">
              <a:buNone/>
            </a:pPr>
            <a:r>
              <a:rPr lang="en-US" sz="1800"/>
              <a:t>- </a:t>
            </a:r>
            <a:r>
              <a:rPr lang="en-US" sz="1800" err="1"/>
              <a:t>Floridi</a:t>
            </a:r>
            <a:r>
              <a:rPr lang="en-US" sz="1800"/>
              <a:t> &amp; Taddeo, 2016</a:t>
            </a:r>
            <a:endParaRPr lang="en-US" sz="1800">
              <a:cs typeface="Calibri" panose="020F0502020204030204"/>
            </a:endParaRPr>
          </a:p>
          <a:p>
            <a:endParaRPr lang="en-US" sz="1700"/>
          </a:p>
        </p:txBody>
      </p:sp>
    </p:spTree>
    <p:extLst>
      <p:ext uri="{BB962C8B-B14F-4D97-AF65-F5344CB8AC3E}">
        <p14:creationId xmlns:p14="http://schemas.microsoft.com/office/powerpoint/2010/main" val="4234478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AC61D-08A0-6F70-8A5B-90BB035B23FD}"/>
              </a:ext>
            </a:extLst>
          </p:cNvPr>
          <p:cNvSpPr>
            <a:spLocks noGrp="1"/>
          </p:cNvSpPr>
          <p:nvPr>
            <p:ph type="title"/>
          </p:nvPr>
        </p:nvSpPr>
        <p:spPr>
          <a:xfrm>
            <a:off x="838201" y="365125"/>
            <a:ext cx="5860916" cy="1807305"/>
          </a:xfrm>
        </p:spPr>
        <p:txBody>
          <a:bodyPr vert="horz" lIns="91440" tIns="45720" rIns="91440" bIns="45720" rtlCol="0" anchor="ctr">
            <a:normAutofit/>
          </a:bodyPr>
          <a:lstStyle/>
          <a:p>
            <a:r>
              <a:rPr lang="en-US" dirty="0">
                <a:ea typeface="Calibri Light"/>
                <a:cs typeface="Calibri Light"/>
              </a:rPr>
              <a:t>Ethics of Data Science  </a:t>
            </a:r>
            <a:endParaRPr lang="en-US" dirty="0"/>
          </a:p>
        </p:txBody>
      </p:sp>
      <p:sp>
        <p:nvSpPr>
          <p:cNvPr id="7" name="TextBox 6">
            <a:extLst>
              <a:ext uri="{FF2B5EF4-FFF2-40B4-BE49-F238E27FC236}">
                <a16:creationId xmlns:a16="http://schemas.microsoft.com/office/drawing/2014/main" id="{53FD733F-996C-D0CF-6654-BCB5A408C276}"/>
              </a:ext>
            </a:extLst>
          </p:cNvPr>
          <p:cNvSpPr txBox="1"/>
          <p:nvPr/>
        </p:nvSpPr>
        <p:spPr>
          <a:xfrm>
            <a:off x="3713747" y="6168190"/>
            <a:ext cx="28073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Calibri"/>
                <a:ea typeface="Calibri"/>
                <a:cs typeface="Calibri"/>
              </a:rPr>
              <a:t>Barocas &amp; Boyd (2017)</a:t>
            </a:r>
            <a:endParaRPr lang="en-US">
              <a:latin typeface="Calibri"/>
              <a:cs typeface="Calibri"/>
            </a:endParaRPr>
          </a:p>
        </p:txBody>
      </p:sp>
      <p:sp>
        <p:nvSpPr>
          <p:cNvPr id="8" name="TextBox 7">
            <a:extLst>
              <a:ext uri="{FF2B5EF4-FFF2-40B4-BE49-F238E27FC236}">
                <a16:creationId xmlns:a16="http://schemas.microsoft.com/office/drawing/2014/main" id="{EE6EFBA6-8930-323F-6528-D08D3D831E4B}"/>
              </a:ext>
            </a:extLst>
          </p:cNvPr>
          <p:cNvSpPr txBox="1"/>
          <p:nvPr/>
        </p:nvSpPr>
        <p:spPr>
          <a:xfrm>
            <a:off x="477634" y="1621781"/>
            <a:ext cx="5751094"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latin typeface="Calibri"/>
                <a:ea typeface="Calibri"/>
                <a:cs typeface="Calibri"/>
              </a:rPr>
              <a:t>Data analysist perform countless acts of implicit ethical deliberation while trying to make machines learn something useful, valuable, and reliable </a:t>
            </a:r>
            <a:endParaRPr lang="en-US" dirty="0">
              <a:ea typeface="Calibri" panose="020F0502020204030204" pitchFamily="34" charset="0"/>
              <a:cs typeface="Calibri" panose="020F0502020204030204" pitchFamily="34" charset="0"/>
            </a:endParaRPr>
          </a:p>
          <a:p>
            <a:pPr marL="285750" indent="-285750">
              <a:buFont typeface="Arial"/>
              <a:buChar char="•"/>
            </a:pPr>
            <a:endParaRPr lang="en-US">
              <a:latin typeface="Calibri"/>
              <a:ea typeface="Calibri"/>
              <a:cs typeface="Calibri"/>
            </a:endParaRPr>
          </a:p>
          <a:p>
            <a:pPr marL="285750" indent="-285750">
              <a:buFont typeface="Arial"/>
              <a:buChar char="•"/>
            </a:pPr>
            <a:r>
              <a:rPr lang="en-US" dirty="0">
                <a:latin typeface="Calibri"/>
                <a:ea typeface="Calibri"/>
                <a:cs typeface="Calibri"/>
              </a:rPr>
              <a:t>Ethics of Data Cleaning: dealing with dirty and incomplete data is as much a moral as a practical concern; dealing with and documenting error</a:t>
            </a:r>
            <a:endParaRPr lang="en-US" dirty="0">
              <a:ea typeface="Calibri" panose="020F0502020204030204" pitchFamily="34" charset="0"/>
              <a:cs typeface="Calibri" panose="020F0502020204030204" pitchFamily="34" charset="0"/>
            </a:endParaRPr>
          </a:p>
          <a:p>
            <a:endParaRPr lang="en-US">
              <a:latin typeface="Calibri"/>
              <a:ea typeface="Calibri"/>
              <a:cs typeface="Calibri"/>
            </a:endParaRPr>
          </a:p>
          <a:p>
            <a:pPr marL="285750" indent="-285750">
              <a:buFont typeface="Arial"/>
              <a:buChar char="•"/>
            </a:pPr>
            <a:r>
              <a:rPr lang="en-US" dirty="0">
                <a:latin typeface="Calibri"/>
                <a:ea typeface="Calibri"/>
                <a:cs typeface="Calibri"/>
              </a:rPr>
              <a:t>data scientists do not use the language of ethics to talk about these practices</a:t>
            </a:r>
          </a:p>
          <a:p>
            <a:pPr marL="285750" indent="-285750">
              <a:buFont typeface="Arial"/>
              <a:buChar char="•"/>
            </a:pPr>
            <a:endParaRPr lang="en-US">
              <a:ea typeface="Calibri" panose="020F0502020204030204" pitchFamily="34" charset="0"/>
              <a:cs typeface="Calibri" panose="020F0502020204030204" pitchFamily="34" charset="0"/>
            </a:endParaRPr>
          </a:p>
          <a:p>
            <a:pPr marL="285750" indent="-285750">
              <a:buFont typeface="Arial"/>
              <a:buChar char="•"/>
            </a:pPr>
            <a:r>
              <a:rPr lang="en-US" dirty="0">
                <a:latin typeface="Calibri"/>
                <a:ea typeface="Calibri"/>
                <a:cs typeface="Calibri"/>
              </a:rPr>
              <a:t>Data scientists, as the ones closest to the work, are often the best positioned to address ethical concerns, but they often need help from those who are willing to take time to understand what they are doing and the challenges of their practice.</a:t>
            </a:r>
          </a:p>
        </p:txBody>
      </p:sp>
      <p:sp useBgFill="1">
        <p:nvSpPr>
          <p:cNvPr id="11" name="Rectangle 10" hidden="1">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A close up of a text with a close up of the words ethics highlighted in pink. The words moral and value are also seen. &#10;">
            <a:extLst>
              <a:ext uri="{FF2B5EF4-FFF2-40B4-BE49-F238E27FC236}">
                <a16:creationId xmlns:a16="http://schemas.microsoft.com/office/drawing/2014/main" id="{9B79515C-7CF8-F527-4095-60BC115B5128}"/>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21845" t="-847" r="29226" b="847"/>
          <a:stretch/>
        </p:blipFill>
        <p:spPr>
          <a:xfrm>
            <a:off x="6229215" y="10"/>
            <a:ext cx="5965432" cy="6857997"/>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34744450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9937C965FE09E42A59636358EC31B43" ma:contentTypeVersion="3" ma:contentTypeDescription="Create a new document." ma:contentTypeScope="" ma:versionID="3591d2a78679261f1d460d4b78738b62">
  <xsd:schema xmlns:xsd="http://www.w3.org/2001/XMLSchema" xmlns:xs="http://www.w3.org/2001/XMLSchema" xmlns:p="http://schemas.microsoft.com/office/2006/metadata/properties" targetNamespace="http://schemas.microsoft.com/office/2006/metadata/properties" ma:root="true" ma:fieldsID="c235e85ecd810885c1566fbfa026e81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8A1740C-83F8-4615-B915-DF90AAF187D4}">
  <ds:schemaRefs>
    <ds:schemaRef ds:uri="http://schemas.microsoft.com/sharepoint/v3/contenttype/forms"/>
  </ds:schemaRefs>
</ds:datastoreItem>
</file>

<file path=customXml/itemProps2.xml><?xml version="1.0" encoding="utf-8"?>
<ds:datastoreItem xmlns:ds="http://schemas.openxmlformats.org/officeDocument/2006/customXml" ds:itemID="{ED6F729B-8841-4CDC-A8F3-63CD745238C3}">
  <ds:schemaRefs>
    <ds:schemaRef ds:uri="http://purl.org/dc/elements/1.1/"/>
    <ds:schemaRef ds:uri="http://purl.org/dc/terms/"/>
    <ds:schemaRef ds:uri="http://schemas.microsoft.com/internal/obd"/>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B9320D0-1373-48A5-B29D-10B6BC5CB0CF}">
  <ds:schemaRefs>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NTO Template (NEW LOGO 4-27-17)</Template>
  <TotalTime>0</TotalTime>
  <Words>3858</Words>
  <Application>Microsoft Macintosh PowerPoint</Application>
  <PresentationFormat>Widescreen</PresentationFormat>
  <Paragraphs>357</Paragraphs>
  <Slides>42</Slides>
  <Notes>26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42</vt:i4>
      </vt:variant>
    </vt:vector>
  </HeadingPairs>
  <TitlesOfParts>
    <vt:vector size="50" baseType="lpstr">
      <vt:lpstr>Arial</vt:lpstr>
      <vt:lpstr>Arial,Sans-Serif</vt:lpstr>
      <vt:lpstr>Calibri</vt:lpstr>
      <vt:lpstr>Calibri Light</vt:lpstr>
      <vt:lpstr>Calibri Light</vt:lpstr>
      <vt:lpstr>Roboto</vt:lpstr>
      <vt:lpstr>Office Theme</vt:lpstr>
      <vt:lpstr>NTO White w gray text</vt:lpstr>
      <vt:lpstr>Ethical Considerations of Data Collection</vt:lpstr>
      <vt:lpstr>Code of Conduct </vt:lpstr>
      <vt:lpstr>Recap from Last Session</vt:lpstr>
      <vt:lpstr>Agenda </vt:lpstr>
      <vt:lpstr>1. Data (Ethics)</vt:lpstr>
      <vt:lpstr>What is Data? </vt:lpstr>
      <vt:lpstr>What is Research Data? </vt:lpstr>
      <vt:lpstr>Data Ethics</vt:lpstr>
      <vt:lpstr>Ethics of Data Science  </vt:lpstr>
      <vt:lpstr>Data is Contextual</vt:lpstr>
      <vt:lpstr>2. Methods of Data Collection</vt:lpstr>
      <vt:lpstr>What is Data Collection? </vt:lpstr>
      <vt:lpstr>Forms of Data Collection</vt:lpstr>
      <vt:lpstr>Data Collection in Health Care</vt:lpstr>
      <vt:lpstr>Forms of Data Collection in Libraries</vt:lpstr>
      <vt:lpstr>Question 1</vt:lpstr>
      <vt:lpstr>What is Done with Collected Data? </vt:lpstr>
      <vt:lpstr>What does this tell us? </vt:lpstr>
      <vt:lpstr>Invisible Women </vt:lpstr>
      <vt:lpstr>Representation in Clinical Trials</vt:lpstr>
      <vt:lpstr>Rural and Remote Locations</vt:lpstr>
      <vt:lpstr>Question 2</vt:lpstr>
      <vt:lpstr>3. Ethical Frameworks</vt:lpstr>
      <vt:lpstr>Ethical Principles </vt:lpstr>
      <vt:lpstr>A Few Questions to Ask</vt:lpstr>
      <vt:lpstr>Tenets for Health Equity </vt:lpstr>
      <vt:lpstr> Health Disparities &amp; Social Justice </vt:lpstr>
      <vt:lpstr>Community-Based Participatory Research (CBPR)</vt:lpstr>
      <vt:lpstr>Non-western / Indigenous Perspectives </vt:lpstr>
      <vt:lpstr>4. Breakout Groups</vt:lpstr>
      <vt:lpstr>Trackers &amp; Wearables </vt:lpstr>
      <vt:lpstr>Indigenous Data Collection </vt:lpstr>
      <vt:lpstr>LGBTQ Data Collection</vt:lpstr>
      <vt:lpstr>Library Data Collection</vt:lpstr>
      <vt:lpstr>Library Research and Data Collection </vt:lpstr>
      <vt:lpstr>Suggested Questions</vt:lpstr>
      <vt:lpstr>Discussion</vt:lpstr>
      <vt:lpstr>Thank you</vt:lpstr>
      <vt:lpstr>Kellie Owens, PhD</vt:lpstr>
      <vt:lpstr>Bibliography</vt:lpstr>
      <vt:lpstr>Bibliography (2)</vt:lpstr>
      <vt:lpstr>Bibliography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mknapp</dc:creator>
  <cp:lastModifiedBy>Microsoft Office User</cp:lastModifiedBy>
  <cp:revision>290</cp:revision>
  <cp:lastPrinted>2018-03-12T21:16:57Z</cp:lastPrinted>
  <dcterms:created xsi:type="dcterms:W3CDTF">2017-05-15T23:46:48Z</dcterms:created>
  <dcterms:modified xsi:type="dcterms:W3CDTF">2022-04-12T20:43:50Z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0x01010049937C965FE09E42A59636358EC31B43</vt:lpwstr>
  </property>
</Properties>
</file>