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0" r:id="rId4"/>
    <p:sldMasterId id="2147483684" r:id="rId5"/>
  </p:sldMasterIdLst>
  <p:notesMasterIdLst>
    <p:notesMasterId r:id="rId48"/>
  </p:notesMasterIdLst>
  <p:handoutMasterIdLst>
    <p:handoutMasterId r:id="rId49"/>
  </p:handoutMasterIdLst>
  <p:sldIdLst>
    <p:sldId id="329" r:id="rId6"/>
    <p:sldId id="376" r:id="rId7"/>
    <p:sldId id="330" r:id="rId8"/>
    <p:sldId id="331" r:id="rId9"/>
    <p:sldId id="373" r:id="rId10"/>
    <p:sldId id="335" r:id="rId11"/>
    <p:sldId id="363" r:id="rId12"/>
    <p:sldId id="353" r:id="rId13"/>
    <p:sldId id="377" r:id="rId14"/>
    <p:sldId id="338" r:id="rId15"/>
    <p:sldId id="374" r:id="rId16"/>
    <p:sldId id="372" r:id="rId17"/>
    <p:sldId id="357" r:id="rId18"/>
    <p:sldId id="340" r:id="rId19"/>
    <p:sldId id="359" r:id="rId20"/>
    <p:sldId id="378" r:id="rId21"/>
    <p:sldId id="342" r:id="rId22"/>
    <p:sldId id="356" r:id="rId23"/>
    <p:sldId id="358" r:id="rId24"/>
    <p:sldId id="375" r:id="rId25"/>
    <p:sldId id="365" r:id="rId26"/>
    <p:sldId id="379" r:id="rId27"/>
    <p:sldId id="334" r:id="rId28"/>
    <p:sldId id="388" r:id="rId29"/>
    <p:sldId id="382" r:id="rId30"/>
    <p:sldId id="348" r:id="rId31"/>
    <p:sldId id="383" r:id="rId32"/>
    <p:sldId id="349" r:id="rId33"/>
    <p:sldId id="350" r:id="rId34"/>
    <p:sldId id="351" r:id="rId35"/>
    <p:sldId id="366" r:id="rId36"/>
    <p:sldId id="368" r:id="rId37"/>
    <p:sldId id="387" r:id="rId38"/>
    <p:sldId id="367" r:id="rId39"/>
    <p:sldId id="370" r:id="rId40"/>
    <p:sldId id="385" r:id="rId41"/>
    <p:sldId id="386" r:id="rId42"/>
    <p:sldId id="389" r:id="rId43"/>
    <p:sldId id="371" r:id="rId44"/>
    <p:sldId id="390" r:id="rId45"/>
    <p:sldId id="393" r:id="rId46"/>
    <p:sldId id="394" r:id="rId47"/>
  </p:sldIdLst>
  <p:sldSz cx="12192000" cy="6858000"/>
  <p:notesSz cx="6881813"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1BA"/>
    <a:srgbClr val="60C7E0"/>
    <a:srgbClr val="20558A"/>
    <a:srgbClr val="616265"/>
    <a:srgbClr val="215591"/>
    <a:srgbClr val="25488D"/>
    <a:srgbClr val="2A3A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7B436-1AE6-9FE5-EF49-3034D0B8EBA7}" v="622" dt="2022-04-05T00:23:29.397"/>
    <p1510:client id="{148888E0-5B6A-2677-7FE7-93ABB0DB8D89}" v="239" dt="2022-04-03T01:37:19.099"/>
    <p1510:client id="{2181D58C-1323-ED15-20C7-9FD2A0BA4137}" v="22" dt="2022-04-06T15:23:27.712"/>
    <p1510:client id="{2AF7DB25-D164-D006-7093-EC06AB4434EF}" v="18" dt="2022-04-04T15:15:33.276"/>
    <p1510:client id="{2BFAACF0-240D-ACAA-32B6-AC9EE92B486F}" v="126" dt="2022-04-05T21:50:49.874"/>
    <p1510:client id="{2E9E43DF-CCE0-011A-32BC-A53907DA5290}" v="12" dt="2022-03-28T23:28:04.924"/>
    <p1510:client id="{3272469A-F75A-12DB-CF94-39F3C7C40505}" v="6" dt="2022-04-04T23:29:49.553"/>
    <p1510:client id="{43785F6F-C9C2-2EAB-A885-866BDB892914}" v="77" dt="2022-04-06T00:34:39.096"/>
    <p1510:client id="{45F11AF8-D0D2-46C9-E846-7968AD058B00}" v="96" dt="2022-04-06T12:57:41.195"/>
    <p1510:client id="{478ECD75-1D51-AC43-B993-14E6008EB98D}" v="108" dt="2022-04-02T00:57:53.397"/>
    <p1510:client id="{520676DE-BEB7-97E6-5A03-260FF0BCCCA4}" v="139" dt="2022-03-29T00:00:42.835"/>
    <p1510:client id="{52F557FC-DA22-11A8-6E16-B8CF1BA14DC3}" v="1" dt="2022-04-02T01:55:48.383"/>
    <p1510:client id="{54A49239-3913-3103-4043-5E1748DD3995}" v="628" dt="2022-03-28T21:37:22.212"/>
    <p1510:client id="{672A36BF-E606-0460-9C0C-17ED5EF1847F}" v="211" dt="2022-04-04T15:13:33.664"/>
    <p1510:client id="{696F49D7-CCC1-DEBA-1CC1-24C691F163E6}" v="83" dt="2022-04-06T20:31:06.848"/>
    <p1510:client id="{6CCB585E-FABD-FBF2-FF22-D7AC97F244E5}" v="125" dt="2022-04-03T02:03:28.710"/>
    <p1510:client id="{727DD1FF-5687-B7E5-2867-090F5ED762C1}" v="370" dt="2022-04-02T01:52:28.501"/>
    <p1510:client id="{805956B2-1E90-FCFD-3331-46BEAAF9B2E9}" v="229" dt="2022-04-03T00:59:25.285"/>
    <p1510:client id="{806E68A3-6D7A-D66E-FCDE-993A8569E9F3}" v="21" dt="2022-04-05T19:29:31.106"/>
    <p1510:client id="{8697FBE0-717C-3766-0EBF-3B0F3A65D659}" v="10" dt="2022-04-05T18:03:26.220"/>
    <p1510:client id="{8B651D4A-EA95-71DA-46FF-3EC83191422C}" v="58" dt="2022-04-06T15:15:44.144"/>
    <p1510:client id="{8BCA7C6A-AD25-4FE7-13F4-0CFEEE756A54}" v="39" dt="2022-04-06T12:18:13.036"/>
    <p1510:client id="{903E795E-31AD-3B87-18B5-45C1DE1F19D7}" v="44" dt="2022-04-01T20:56:11.188"/>
    <p1510:client id="{957AE764-7374-E4A9-C567-197DC5E93BDE}" v="18" dt="2022-04-06T20:55:08.556"/>
    <p1510:client id="{A458623A-7A01-559A-0909-08011517A54D}" v="173" dt="2022-04-06T22:11:26.408"/>
    <p1510:client id="{B08EC70B-7F45-C102-BF63-885A3B07D1EB}" v="52" dt="2022-03-31T18:42:21.494"/>
    <p1510:client id="{B14FE3DD-4DC6-95A5-4570-AE7CDCBF9187}" v="20" dt="2022-04-02T02:06:17.051"/>
    <p1510:client id="{B1B1D55F-6E5C-1235-8659-53B3CA32FA2F}" v="562" dt="2022-04-06T14:20:44.718"/>
    <p1510:client id="{B4CE041D-1467-9603-B43C-9B7A7C5EAEB2}" v="361" dt="2022-04-04T23:22:56.336"/>
    <p1510:client id="{BA0386CE-C449-1245-5B1B-BE243CEF278C}" v="31" dt="2022-04-03T01:14:07.456"/>
    <p1510:client id="{C11215BE-1CE7-5113-5B30-7DD4B99C6718}" v="139" dt="2022-04-06T22:32:27.374"/>
    <p1510:client id="{CA923786-C4BC-4F28-D4A7-9933CB87C9D5}" v="161" dt="2022-04-05T03:22:15.797"/>
    <p1510:client id="{CD160D50-2A24-9D47-7F0B-1CEAA7421FCA}" v="59" dt="2022-04-04T16:47:13.081"/>
    <p1510:client id="{D22C59EC-4947-46B7-A204-E3228297974C}" v="1352" dt="2022-04-06T00:06:22.771"/>
    <p1510:client id="{D957D372-7160-8561-AEDD-5D2766238832}" v="39" dt="2022-04-07T12:51:25.443"/>
    <p1510:client id="{DD539EFF-019F-6CDE-A2C4-D0469D80A4BC}" v="55" dt="2022-04-06T00:20:38.205"/>
    <p1510:client id="{F7119DDA-9C16-B417-74D2-3BE6F40AA640}" v="111" dt="2022-04-05T03:10:08.690"/>
    <p1510:client id="{F7985CA8-4FE9-0373-9AB8-BB6ECF484308}" v="36" dt="2022-04-06T21:38:04.407"/>
    <p1510:client id="{FCBC630A-36E4-634E-4A53-99E0878DA59B}" v="77" dt="2022-04-12T12:54:12.437"/>
    <p1510:client id="{FE2C4C85-CD41-30FA-2BFB-C619A1F54CFD}" v="798" dt="2022-04-04T16:40:49.7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51"/>
    <p:restoredTop sz="94674"/>
  </p:normalViewPr>
  <p:slideViewPr>
    <p:cSldViewPr snapToGrid="0">
      <p:cViewPr varScale="1">
        <p:scale>
          <a:sx n="95" d="100"/>
          <a:sy n="95" d="100"/>
        </p:scale>
        <p:origin x="192" y="8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97313" y="0"/>
            <a:ext cx="2982912" cy="466725"/>
          </a:xfrm>
          <a:prstGeom prst="rect">
            <a:avLst/>
          </a:prstGeom>
        </p:spPr>
        <p:txBody>
          <a:bodyPr vert="horz" lIns="92446" tIns="46223" rIns="92446" bIns="46223" rtlCol="0"/>
          <a:lstStyle>
            <a:lvl1pPr algn="r" eaLnBrk="1" fontAlgn="auto" hangingPunct="1">
              <a:spcBef>
                <a:spcPts val="0"/>
              </a:spcBef>
              <a:spcAft>
                <a:spcPts val="0"/>
              </a:spcAft>
              <a:defRPr sz="1200">
                <a:latin typeface="+mn-lt"/>
              </a:defRPr>
            </a:lvl1pPr>
          </a:lstStyle>
          <a:p>
            <a:pPr>
              <a:defRPr/>
            </a:pPr>
            <a:fld id="{3B6A7F92-1A0E-4C56-9DE0-D8B2615B4D33}" type="datetimeFigureOut">
              <a:rPr lang="en-US"/>
              <a:pPr>
                <a:defRPr/>
              </a:pPr>
              <a:t>4/12/22</a:t>
            </a:fld>
            <a:endParaRPr lang="en-US"/>
          </a:p>
        </p:txBody>
      </p:sp>
      <p:sp>
        <p:nvSpPr>
          <p:cNvPr id="4" name="Footer Placeholder 3"/>
          <p:cNvSpPr>
            <a:spLocks noGrp="1"/>
          </p:cNvSpPr>
          <p:nvPr>
            <p:ph type="ftr" sz="quarter" idx="2"/>
          </p:nvPr>
        </p:nvSpPr>
        <p:spPr>
          <a:xfrm>
            <a:off x="0" y="8829675"/>
            <a:ext cx="2982913" cy="466725"/>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2446" tIns="46223" rIns="92446" bIns="46223" rtlCol="0" anchor="b"/>
          <a:lstStyle>
            <a:lvl1pPr algn="r" eaLnBrk="1" fontAlgn="auto" hangingPunct="1">
              <a:spcBef>
                <a:spcPts val="0"/>
              </a:spcBef>
              <a:spcAft>
                <a:spcPts val="0"/>
              </a:spcAft>
              <a:defRPr sz="1200">
                <a:latin typeface="+mn-lt"/>
              </a:defRPr>
            </a:lvl1pPr>
          </a:lstStyle>
          <a:p>
            <a:pPr>
              <a:defRPr/>
            </a:pPr>
            <a:fld id="{D7A0F1F2-1449-487A-93C5-13A03405DE6C}" type="slidenum">
              <a:rPr lang="en-US"/>
              <a:pPr>
                <a:defRPr/>
              </a:pPr>
              <a:t>‹#›</a:t>
            </a:fld>
            <a:endParaRPr lang="en-US"/>
          </a:p>
        </p:txBody>
      </p:sp>
    </p:spTree>
    <p:extLst>
      <p:ext uri="{BB962C8B-B14F-4D97-AF65-F5344CB8AC3E}">
        <p14:creationId xmlns:p14="http://schemas.microsoft.com/office/powerpoint/2010/main" val="940378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2446" tIns="46223" rIns="92446" bIns="46223" rtlCol="0"/>
          <a:lstStyle>
            <a:lvl1pPr algn="r" eaLnBrk="1" fontAlgn="auto" hangingPunct="1">
              <a:spcBef>
                <a:spcPts val="0"/>
              </a:spcBef>
              <a:spcAft>
                <a:spcPts val="0"/>
              </a:spcAft>
              <a:defRPr sz="1200">
                <a:latin typeface="+mn-lt"/>
              </a:defRPr>
            </a:lvl1pPr>
          </a:lstStyle>
          <a:p>
            <a:pPr>
              <a:defRPr/>
            </a:pPr>
            <a:fld id="{AF748136-DDC1-462B-9AE6-6415F820E1A5}" type="datetimeFigureOut">
              <a:rPr lang="en-US"/>
              <a:pPr>
                <a:defRPr/>
              </a:pPr>
              <a:t>4/12/22</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2446" tIns="46223" rIns="92446" bIns="46223"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2446" tIns="46223" rIns="92446" bIns="46223" rtlCol="0" anchor="b"/>
          <a:lstStyle>
            <a:lvl1pPr algn="r" eaLnBrk="1" fontAlgn="auto" hangingPunct="1">
              <a:spcBef>
                <a:spcPts val="0"/>
              </a:spcBef>
              <a:spcAft>
                <a:spcPts val="0"/>
              </a:spcAft>
              <a:defRPr sz="1200">
                <a:latin typeface="+mn-lt"/>
              </a:defRPr>
            </a:lvl1pPr>
          </a:lstStyle>
          <a:p>
            <a:pPr>
              <a:defRPr/>
            </a:pPr>
            <a:fld id="{1E640117-C3A4-4D95-8CFE-4BB45D40D405}" type="slidenum">
              <a:rPr lang="en-US"/>
              <a:pPr>
                <a:defRPr/>
              </a:pPr>
              <a:t>‹#›</a:t>
            </a:fld>
            <a:endParaRPr lang="en-US"/>
          </a:p>
        </p:txBody>
      </p:sp>
    </p:spTree>
    <p:extLst>
      <p:ext uri="{BB962C8B-B14F-4D97-AF65-F5344CB8AC3E}">
        <p14:creationId xmlns:p14="http://schemas.microsoft.com/office/powerpoint/2010/main" val="1196040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0"/>
              </a:spcBef>
              <a:spcAft>
                <a:spcPts val="0"/>
              </a:spcAft>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a:pPr>
                <a:defRPr/>
              </a:pPr>
              <a:t>1</a:t>
            </a:fld>
            <a:endParaRPr lang="en-US"/>
          </a:p>
        </p:txBody>
      </p:sp>
    </p:spTree>
    <p:extLst>
      <p:ext uri="{BB962C8B-B14F-4D97-AF65-F5344CB8AC3E}">
        <p14:creationId xmlns:p14="http://schemas.microsoft.com/office/powerpoint/2010/main" val="4078697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a:pPr>
                <a:defRPr/>
              </a:pPr>
              <a:t>14</a:t>
            </a:fld>
            <a:endParaRPr lang="en-US"/>
          </a:p>
        </p:txBody>
      </p:sp>
    </p:spTree>
    <p:extLst>
      <p:ext uri="{BB962C8B-B14F-4D97-AF65-F5344CB8AC3E}">
        <p14:creationId xmlns:p14="http://schemas.microsoft.com/office/powerpoint/2010/main" val="356244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a:pPr>
                <a:defRPr/>
              </a:pPr>
              <a:t>18</a:t>
            </a:fld>
            <a:endParaRPr lang="en-US"/>
          </a:p>
        </p:txBody>
      </p:sp>
    </p:spTree>
    <p:extLst>
      <p:ext uri="{BB962C8B-B14F-4D97-AF65-F5344CB8AC3E}">
        <p14:creationId xmlns:p14="http://schemas.microsoft.com/office/powerpoint/2010/main" val="1626259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a:pPr>
                <a:defRPr/>
              </a:pPr>
              <a:t>19</a:t>
            </a:fld>
            <a:endParaRPr lang="en-US"/>
          </a:p>
        </p:txBody>
      </p:sp>
    </p:spTree>
    <p:extLst>
      <p:ext uri="{BB962C8B-B14F-4D97-AF65-F5344CB8AC3E}">
        <p14:creationId xmlns:p14="http://schemas.microsoft.com/office/powerpoint/2010/main" val="1487923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a:pPr>
                <a:defRPr/>
              </a:pPr>
              <a:t>20</a:t>
            </a:fld>
            <a:endParaRPr lang="en-US"/>
          </a:p>
        </p:txBody>
      </p:sp>
    </p:spTree>
    <p:extLst>
      <p:ext uri="{BB962C8B-B14F-4D97-AF65-F5344CB8AC3E}">
        <p14:creationId xmlns:p14="http://schemas.microsoft.com/office/powerpoint/2010/main" val="1253533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cs typeface="+mn-lt"/>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a:pPr>
                <a:defRPr/>
              </a:pPr>
              <a:t>21</a:t>
            </a:fld>
            <a:endParaRPr lang="en-US"/>
          </a:p>
        </p:txBody>
      </p:sp>
    </p:spTree>
    <p:extLst>
      <p:ext uri="{BB962C8B-B14F-4D97-AF65-F5344CB8AC3E}">
        <p14:creationId xmlns:p14="http://schemas.microsoft.com/office/powerpoint/2010/main" val="1573264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a:pPr>
                <a:defRPr/>
              </a:pPr>
              <a:t>28</a:t>
            </a:fld>
            <a:endParaRPr lang="en-US"/>
          </a:p>
        </p:txBody>
      </p:sp>
    </p:spTree>
    <p:extLst>
      <p:ext uri="{BB962C8B-B14F-4D97-AF65-F5344CB8AC3E}">
        <p14:creationId xmlns:p14="http://schemas.microsoft.com/office/powerpoint/2010/main" val="3432910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a:pPr>
                <a:defRPr/>
              </a:pPr>
              <a:t>29</a:t>
            </a:fld>
            <a:endParaRPr lang="en-US"/>
          </a:p>
        </p:txBody>
      </p:sp>
    </p:spTree>
    <p:extLst>
      <p:ext uri="{BB962C8B-B14F-4D97-AF65-F5344CB8AC3E}">
        <p14:creationId xmlns:p14="http://schemas.microsoft.com/office/powerpoint/2010/main" val="668248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spcAft>
                <a:spcPts val="0"/>
              </a:spcAft>
            </a:pPr>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a:pPr>
                <a:defRPr/>
              </a:pPr>
              <a:t>31</a:t>
            </a:fld>
            <a:endParaRPr lang="en-US"/>
          </a:p>
        </p:txBody>
      </p:sp>
    </p:spTree>
    <p:extLst>
      <p:ext uri="{BB962C8B-B14F-4D97-AF65-F5344CB8AC3E}">
        <p14:creationId xmlns:p14="http://schemas.microsoft.com/office/powerpoint/2010/main" val="1264625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a:pPr>
                <a:defRPr/>
              </a:pPr>
              <a:t>33</a:t>
            </a:fld>
            <a:endParaRPr lang="en-US"/>
          </a:p>
        </p:txBody>
      </p:sp>
    </p:spTree>
    <p:extLst>
      <p:ext uri="{BB962C8B-B14F-4D97-AF65-F5344CB8AC3E}">
        <p14:creationId xmlns:p14="http://schemas.microsoft.com/office/powerpoint/2010/main" val="2795562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35</a:t>
            </a:fld>
            <a:endParaRPr lang="en-US"/>
          </a:p>
        </p:txBody>
      </p:sp>
    </p:spTree>
    <p:extLst>
      <p:ext uri="{BB962C8B-B14F-4D97-AF65-F5344CB8AC3E}">
        <p14:creationId xmlns:p14="http://schemas.microsoft.com/office/powerpoint/2010/main" val="934973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0"/>
              </a:spcAft>
              <a:buFont typeface="Arial"/>
              <a:buChar char="•"/>
            </a:pPr>
            <a:endParaRPr lang="en-US" dirty="0">
              <a:cs typeface="+mn-lt"/>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a:pPr>
                <a:defRPr/>
              </a:pPr>
              <a:t>2</a:t>
            </a:fld>
            <a:endParaRPr lang="en-US"/>
          </a:p>
        </p:txBody>
      </p:sp>
    </p:spTree>
    <p:extLst>
      <p:ext uri="{BB962C8B-B14F-4D97-AF65-F5344CB8AC3E}">
        <p14:creationId xmlns:p14="http://schemas.microsoft.com/office/powerpoint/2010/main" val="1488583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a:pPr>
                <a:defRPr/>
              </a:pPr>
              <a:t>36</a:t>
            </a:fld>
            <a:endParaRPr lang="en-US"/>
          </a:p>
        </p:txBody>
      </p:sp>
    </p:spTree>
    <p:extLst>
      <p:ext uri="{BB962C8B-B14F-4D97-AF65-F5344CB8AC3E}">
        <p14:creationId xmlns:p14="http://schemas.microsoft.com/office/powerpoint/2010/main" val="2692962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a:pPr>
                <a:defRPr/>
              </a:pPr>
              <a:t>37</a:t>
            </a:fld>
            <a:endParaRPr lang="en-US"/>
          </a:p>
        </p:txBody>
      </p:sp>
    </p:spTree>
    <p:extLst>
      <p:ext uri="{BB962C8B-B14F-4D97-AF65-F5344CB8AC3E}">
        <p14:creationId xmlns:p14="http://schemas.microsoft.com/office/powerpoint/2010/main" val="3845573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38</a:t>
            </a:fld>
            <a:endParaRPr lang="en-US"/>
          </a:p>
        </p:txBody>
      </p:sp>
    </p:spTree>
    <p:extLst>
      <p:ext uri="{BB962C8B-B14F-4D97-AF65-F5344CB8AC3E}">
        <p14:creationId xmlns:p14="http://schemas.microsoft.com/office/powerpoint/2010/main" val="165031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a:pPr>
                <a:defRPr/>
              </a:pPr>
              <a:t>39</a:t>
            </a:fld>
            <a:endParaRPr lang="en-US"/>
          </a:p>
        </p:txBody>
      </p:sp>
    </p:spTree>
    <p:extLst>
      <p:ext uri="{BB962C8B-B14F-4D97-AF65-F5344CB8AC3E}">
        <p14:creationId xmlns:p14="http://schemas.microsoft.com/office/powerpoint/2010/main" val="2350043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40</a:t>
            </a:fld>
            <a:endParaRPr lang="en-US"/>
          </a:p>
        </p:txBody>
      </p:sp>
    </p:spTree>
    <p:extLst>
      <p:ext uri="{BB962C8B-B14F-4D97-AF65-F5344CB8AC3E}">
        <p14:creationId xmlns:p14="http://schemas.microsoft.com/office/powerpoint/2010/main" val="2537507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41</a:t>
            </a:fld>
            <a:endParaRPr lang="en-US"/>
          </a:p>
        </p:txBody>
      </p:sp>
    </p:spTree>
    <p:extLst>
      <p:ext uri="{BB962C8B-B14F-4D97-AF65-F5344CB8AC3E}">
        <p14:creationId xmlns:p14="http://schemas.microsoft.com/office/powerpoint/2010/main" val="1538109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42</a:t>
            </a:fld>
            <a:endParaRPr lang="en-US"/>
          </a:p>
        </p:txBody>
      </p:sp>
    </p:spTree>
    <p:extLst>
      <p:ext uri="{BB962C8B-B14F-4D97-AF65-F5344CB8AC3E}">
        <p14:creationId xmlns:p14="http://schemas.microsoft.com/office/powerpoint/2010/main" val="1571501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0"/>
              </a:spcBef>
              <a:spcAft>
                <a:spcPts val="0"/>
              </a:spcAft>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a:pPr>
                <a:defRPr/>
              </a:pPr>
              <a:t>3</a:t>
            </a:fld>
            <a:endParaRPr lang="en-US"/>
          </a:p>
        </p:txBody>
      </p:sp>
    </p:spTree>
    <p:extLst>
      <p:ext uri="{BB962C8B-B14F-4D97-AF65-F5344CB8AC3E}">
        <p14:creationId xmlns:p14="http://schemas.microsoft.com/office/powerpoint/2010/main" val="1879222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0"/>
              </a:spcBef>
              <a:spcAft>
                <a:spcPts val="0"/>
              </a:spcAft>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a:pPr>
                <a:defRPr/>
              </a:pPr>
              <a:t>4</a:t>
            </a:fld>
            <a:endParaRPr lang="en-US"/>
          </a:p>
        </p:txBody>
      </p:sp>
    </p:spTree>
    <p:extLst>
      <p:ext uri="{BB962C8B-B14F-4D97-AF65-F5344CB8AC3E}">
        <p14:creationId xmlns:p14="http://schemas.microsoft.com/office/powerpoint/2010/main" val="2352009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0"/>
              </a:spcBef>
              <a:spcAft>
                <a:spcPts val="0"/>
              </a:spcAft>
              <a:buFont typeface="Arial"/>
              <a:buChar char="•"/>
            </a:pPr>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a:pPr>
                <a:defRPr/>
              </a:pPr>
              <a:t>6</a:t>
            </a:fld>
            <a:endParaRPr lang="en-US"/>
          </a:p>
        </p:txBody>
      </p:sp>
    </p:spTree>
    <p:extLst>
      <p:ext uri="{BB962C8B-B14F-4D97-AF65-F5344CB8AC3E}">
        <p14:creationId xmlns:p14="http://schemas.microsoft.com/office/powerpoint/2010/main" val="1807778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0"/>
              </a:spcBef>
              <a:spcAft>
                <a:spcPts val="0"/>
              </a:spcAft>
              <a:buFont typeface="Arial"/>
              <a:buChar char="•"/>
            </a:pPr>
            <a:endParaRPr lang="en-US" i="1" dirty="0">
              <a:ea typeface="Calibri"/>
              <a:cs typeface="Calibri"/>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a:pPr>
                <a:defRPr/>
              </a:pPr>
              <a:t>7</a:t>
            </a:fld>
            <a:endParaRPr lang="en-US"/>
          </a:p>
        </p:txBody>
      </p:sp>
    </p:spTree>
    <p:extLst>
      <p:ext uri="{BB962C8B-B14F-4D97-AF65-F5344CB8AC3E}">
        <p14:creationId xmlns:p14="http://schemas.microsoft.com/office/powerpoint/2010/main" val="398640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a:pPr>
                <a:defRPr/>
              </a:pPr>
              <a:t>8</a:t>
            </a:fld>
            <a:endParaRPr lang="en-US"/>
          </a:p>
        </p:txBody>
      </p:sp>
    </p:spTree>
    <p:extLst>
      <p:ext uri="{BB962C8B-B14F-4D97-AF65-F5344CB8AC3E}">
        <p14:creationId xmlns:p14="http://schemas.microsoft.com/office/powerpoint/2010/main" val="669709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a:pPr>
                <a:defRPr/>
              </a:pPr>
              <a:t>9</a:t>
            </a:fld>
            <a:endParaRPr lang="en-US"/>
          </a:p>
        </p:txBody>
      </p:sp>
    </p:spTree>
    <p:extLst>
      <p:ext uri="{BB962C8B-B14F-4D97-AF65-F5344CB8AC3E}">
        <p14:creationId xmlns:p14="http://schemas.microsoft.com/office/powerpoint/2010/main" val="4292759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ea typeface="Calibri"/>
              <a:cs typeface="Calibri"/>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a:pPr>
                <a:defRPr/>
              </a:pPr>
              <a:t>10</a:t>
            </a:fld>
            <a:endParaRPr lang="en-US"/>
          </a:p>
        </p:txBody>
      </p:sp>
    </p:spTree>
    <p:extLst>
      <p:ext uri="{BB962C8B-B14F-4D97-AF65-F5344CB8AC3E}">
        <p14:creationId xmlns:p14="http://schemas.microsoft.com/office/powerpoint/2010/main" val="2112724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21417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8446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99249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5638" y="1857619"/>
            <a:ext cx="362829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3738" y="1857619"/>
            <a:ext cx="349640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a:p>
        </p:txBody>
      </p:sp>
      <p:sp>
        <p:nvSpPr>
          <p:cNvPr id="7" name="Content Placeholder 3">
            <a:extLst>
              <a:ext uri="{FF2B5EF4-FFF2-40B4-BE49-F238E27FC236}">
                <a16:creationId xmlns:a16="http://schemas.microsoft.com/office/drawing/2014/main" id="{791FD008-61C3-400E-BD4D-FC786572EA7D}"/>
              </a:ext>
            </a:extLst>
          </p:cNvPr>
          <p:cNvSpPr>
            <a:spLocks noGrp="1"/>
          </p:cNvSpPr>
          <p:nvPr>
            <p:ph sz="half" idx="12"/>
          </p:nvPr>
        </p:nvSpPr>
        <p:spPr>
          <a:xfrm>
            <a:off x="8129954" y="1847850"/>
            <a:ext cx="349640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55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76BF41A6-7A2C-4690-ACC7-07924994F7F6}"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97814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25F9F99-9BD9-4422-B838-F0A597D458BC}"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1166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61626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C8BD5518-C465-4C1F-8E36-9195006C4AB9}"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46747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192719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5638" y="1857619"/>
            <a:ext cx="362829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3738" y="1857619"/>
            <a:ext cx="349640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a:p>
        </p:txBody>
      </p:sp>
      <p:sp>
        <p:nvSpPr>
          <p:cNvPr id="7" name="Content Placeholder 3">
            <a:extLst>
              <a:ext uri="{FF2B5EF4-FFF2-40B4-BE49-F238E27FC236}">
                <a16:creationId xmlns:a16="http://schemas.microsoft.com/office/drawing/2014/main" id="{791FD008-61C3-400E-BD4D-FC786572EA7D}"/>
              </a:ext>
            </a:extLst>
          </p:cNvPr>
          <p:cNvSpPr>
            <a:spLocks noGrp="1"/>
          </p:cNvSpPr>
          <p:nvPr>
            <p:ph sz="half" idx="12"/>
          </p:nvPr>
        </p:nvSpPr>
        <p:spPr>
          <a:xfrm>
            <a:off x="8129954" y="1847850"/>
            <a:ext cx="349640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2604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4D1ED93C-2746-4E00-A680-3BFBAC96A97E}" type="slidenum">
              <a:rPr lang="en-US"/>
              <a:pPr>
                <a:defRPr/>
              </a:pPr>
              <a:t>‹#›</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196620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2EC6839-54FD-43E2-8B0B-C8728B46711E}"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00733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81017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3385912-A4F2-414C-811D-22BA556D6430}" type="slidenum">
              <a:rPr lang="en-US"/>
              <a:pPr>
                <a:defRPr/>
              </a:pPr>
              <a:t>‹#›</a:t>
            </a:fld>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467058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3EC528A-CA5A-46BB-8272-1C12E9D32C74}"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902774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813DF46-D727-42FF-B33D-5AD4637A71FA}" type="slidenum">
              <a:rPr lang="en-US"/>
              <a:pPr>
                <a:defRPr/>
              </a:pPr>
              <a:t>‹#›</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361556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9D98945B-9468-4E5A-98FD-3F0DF03BC1B2}"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64155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531637DA-7CCD-40E4-B73E-4FBDAF634A94}" type="slidenum">
              <a:rPr lang="en-US"/>
              <a:pPr>
                <a:defRPr/>
              </a:pPr>
              <a:t>‹#›</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48344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9406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8675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41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2366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9503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95077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7270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4/12/22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459370058"/>
      </p:ext>
    </p:extLst>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 id="21474845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6176963"/>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p:cNvSpPr>
            <a:spLocks noGrp="1"/>
          </p:cNvSpPr>
          <p:nvPr>
            <p:ph type="sldNum" sz="quarter" idx="4"/>
          </p:nvPr>
        </p:nvSpPr>
        <p:spPr>
          <a:xfrm>
            <a:off x="10248900" y="6356350"/>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41A894B9-6BEC-426D-BF1F-2B69C5221DC2}" type="slidenum">
              <a:rPr lang="en-US"/>
              <a:pPr>
                <a:defRPr/>
              </a:pPr>
              <a:t>‹#›</a:t>
            </a:fld>
            <a:endParaRPr lang="en-US"/>
          </a:p>
        </p:txBody>
      </p:sp>
      <p:sp>
        <p:nvSpPr>
          <p:cNvPr id="9" name="Footer Placeholder 3"/>
          <p:cNvSpPr>
            <a:spLocks noGrp="1"/>
          </p:cNvSpPr>
          <p:nvPr>
            <p:ph type="ftr" sz="quarter" idx="3"/>
          </p:nvPr>
        </p:nvSpPr>
        <p:spPr>
          <a:xfrm>
            <a:off x="4157663" y="6356350"/>
            <a:ext cx="6091237" cy="365125"/>
          </a:xfrm>
          <a:prstGeom prst="rect">
            <a:avLst/>
          </a:prstGeom>
        </p:spPr>
        <p:txBody>
          <a:bodyPr anchor="ctr"/>
          <a:lstStyle>
            <a:lvl1pPr algn="ctr" eaLnBrk="1" fontAlgn="auto" hangingPunct="1">
              <a:spcBef>
                <a:spcPts val="0"/>
              </a:spcBef>
              <a:spcAft>
                <a:spcPts val="0"/>
              </a:spcAft>
              <a:defRPr sz="1200">
                <a:solidFill>
                  <a:schemeClr val="bg1"/>
                </a:solidFill>
                <a:latin typeface="+mn-lt"/>
              </a:defRPr>
            </a:lvl1pPr>
          </a:lstStyle>
          <a:p>
            <a:pPr>
              <a:defRPr/>
            </a:pPr>
            <a:endParaRPr lang="en-US"/>
          </a:p>
        </p:txBody>
      </p:sp>
      <p:pic>
        <p:nvPicPr>
          <p:cNvPr id="1031"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134344" y="6302883"/>
            <a:ext cx="2892764" cy="46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5" r:id="rId1"/>
    <p:sldLayoutId id="2147484325" r:id="rId2"/>
    <p:sldLayoutId id="2147484326" r:id="rId3"/>
    <p:sldLayoutId id="2147484327" r:id="rId4"/>
    <p:sldLayoutId id="2147484376" r:id="rId5"/>
    <p:sldLayoutId id="2147484328" r:id="rId6"/>
    <p:sldLayoutId id="2147484329" r:id="rId7"/>
    <p:sldLayoutId id="2147484330" r:id="rId8"/>
    <p:sldLayoutId id="2147484331" r:id="rId9"/>
    <p:sldLayoutId id="2147484332" r:id="rId10"/>
    <p:sldLayoutId id="2147484333" r:id="rId11"/>
    <p:sldLayoutId id="2147484334" r:id="rId12"/>
  </p:sldLayoutIdLst>
  <p:hf hdr="0" ftr="0" dt="0"/>
  <p:txStyles>
    <p:titleStyle>
      <a:lvl1pPr algn="l" rtl="0" eaLnBrk="0" fontAlgn="base" hangingPunct="0">
        <a:lnSpc>
          <a:spcPct val="90000"/>
        </a:lnSpc>
        <a:spcBef>
          <a:spcPct val="0"/>
        </a:spcBef>
        <a:spcAft>
          <a:spcPct val="0"/>
        </a:spcAft>
        <a:defRPr sz="4400" kern="1200">
          <a:solidFill>
            <a:srgbClr val="616265"/>
          </a:solidFill>
          <a:latin typeface="+mj-lt"/>
          <a:ea typeface="+mj-ea"/>
          <a:cs typeface="+mj-cs"/>
        </a:defRPr>
      </a:lvl1pPr>
      <a:lvl2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2pPr>
      <a:lvl3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3pPr>
      <a:lvl4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4pPr>
      <a:lvl5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5pPr>
      <a:lvl6pPr marL="457200" algn="l" rtl="0" fontAlgn="base">
        <a:lnSpc>
          <a:spcPct val="90000"/>
        </a:lnSpc>
        <a:spcBef>
          <a:spcPct val="0"/>
        </a:spcBef>
        <a:spcAft>
          <a:spcPct val="0"/>
        </a:spcAft>
        <a:defRPr sz="4400">
          <a:solidFill>
            <a:srgbClr val="616265"/>
          </a:solidFill>
          <a:latin typeface="Calibri" panose="020F0502020204030204" pitchFamily="34" charset="0"/>
        </a:defRPr>
      </a:lvl6pPr>
      <a:lvl7pPr marL="914400" algn="l" rtl="0" fontAlgn="base">
        <a:lnSpc>
          <a:spcPct val="90000"/>
        </a:lnSpc>
        <a:spcBef>
          <a:spcPct val="0"/>
        </a:spcBef>
        <a:spcAft>
          <a:spcPct val="0"/>
        </a:spcAft>
        <a:defRPr sz="4400">
          <a:solidFill>
            <a:srgbClr val="616265"/>
          </a:solidFill>
          <a:latin typeface="Calibri" panose="020F0502020204030204" pitchFamily="34" charset="0"/>
        </a:defRPr>
      </a:lvl7pPr>
      <a:lvl8pPr marL="1371600" algn="l" rtl="0" fontAlgn="base">
        <a:lnSpc>
          <a:spcPct val="90000"/>
        </a:lnSpc>
        <a:spcBef>
          <a:spcPct val="0"/>
        </a:spcBef>
        <a:spcAft>
          <a:spcPct val="0"/>
        </a:spcAft>
        <a:defRPr sz="4400">
          <a:solidFill>
            <a:srgbClr val="616265"/>
          </a:solidFill>
          <a:latin typeface="Calibri" panose="020F0502020204030204" pitchFamily="34" charset="0"/>
        </a:defRPr>
      </a:lvl8pPr>
      <a:lvl9pPr marL="1828800" algn="l" rtl="0" fontAlgn="base">
        <a:lnSpc>
          <a:spcPct val="90000"/>
        </a:lnSpc>
        <a:spcBef>
          <a:spcPct val="0"/>
        </a:spcBef>
        <a:spcAft>
          <a:spcPct val="0"/>
        </a:spcAft>
        <a:defRPr sz="4400">
          <a:solidFill>
            <a:srgbClr val="616265"/>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1626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1626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1626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s://blogs.lse.ac.uk/lsereviewofbooks/2020/10/02/book-review-data-feminism-by-catherine-dignazio-and-lauren-f-klei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https://www.peoplemattersglobal.com/article/diversity/diversity-equity-and-inclusion-trends-2021-ahead-of-international-womens-day-2865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hyperlink" Target="https://www.geograph.org.uk/photo/86252"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socialfuturo.com/actualidad-tecnologica/el-papel-de-los-wearables-en-el-control-de-una-epidemia/"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flickr.com/photos/taedc/48868041737/"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citl.news.niu.edu/2021/01/16/research-based-principles-for-online-teaching-succes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hyperlink" Target="https://doi.org/10.1016/j.cpcardiol.2018.11.002" TargetMode="External"/><Relationship Id="rId3" Type="http://schemas.openxmlformats.org/officeDocument/2006/relationships/hyperlink" Target="https://doi.org/10.1093/jamia/ocz037" TargetMode="External"/><Relationship Id="rId7" Type="http://schemas.openxmlformats.org/officeDocument/2006/relationships/hyperlink" Target="https://www.schusterman.org/blogs/rella-kaplowitz/how-we-collect-data-determines-whose-voice-is-heard"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doi.org/10.1177/1833358319851684" TargetMode="External"/><Relationship Id="rId5" Type="http://schemas.openxmlformats.org/officeDocument/2006/relationships/hyperlink" Target="https://doi.org/10.1371/journal.pbio.2002040" TargetMode="External"/><Relationship Id="rId4" Type="http://schemas.openxmlformats.org/officeDocument/2006/relationships/hyperlink" Target="https://doi.org/10.2105/AJPH.2010.300062" TargetMode="External"/><Relationship Id="rId9" Type="http://schemas.openxmlformats.org/officeDocument/2006/relationships/hyperlink" Target="https://data-feminism.mitpress.mit.edu/"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doi.org/10.1093/swr/svw005" TargetMode="External"/><Relationship Id="rId3" Type="http://schemas.openxmlformats.org/officeDocument/2006/relationships/hyperlink" Target="https://doi.org/10.1056/NEJMp1915987" TargetMode="External"/><Relationship Id="rId7" Type="http://schemas.openxmlformats.org/officeDocument/2006/relationships/hyperlink" Target="https://www.youtube.com/watch?v=QGYse9iDPWI&amp;feature=youtu.be"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doi.org/10.1188/17.ONF.157-159" TargetMode="External"/><Relationship Id="rId5" Type="http://schemas.openxmlformats.org/officeDocument/2006/relationships/hyperlink" Target="https://www.hcn.org/articles/indigenous-affairs-interview-why-the-u-s-is-terrible-at-collecting-indigenous-data" TargetMode="External"/><Relationship Id="rId10" Type="http://schemas.openxmlformats.org/officeDocument/2006/relationships/hyperlink" Target="https://doi.org/10.14574/ojrnhc.v4i2.197" TargetMode="External"/><Relationship Id="rId4" Type="http://schemas.openxmlformats.org/officeDocument/2006/relationships/hyperlink" Target="https://doi.org/10.1146/annurev-genom-083118-015434" TargetMode="External"/><Relationship Id="rId9" Type="http://schemas.openxmlformats.org/officeDocument/2006/relationships/hyperlink" Target="https://cdn1.sph.harvard.edu/wp-content/uploads/sites/2102/2020/04/ORARC-Tip-Sheet-Inclusive-Demographic-Data-Collection.pdf"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census.gov/library/stories/2019/12/counting-people-in-rural-and-remote-locations.html" TargetMode="External"/><Relationship Id="rId3" Type="http://schemas.openxmlformats.org/officeDocument/2006/relationships/hyperlink" Target="https://doi.org/10.1158/1055-9965.EPI-19-1616" TargetMode="External"/><Relationship Id="rId7" Type="http://schemas.openxmlformats.org/officeDocument/2006/relationships/hyperlink" Target="https://healthinformatics.uic.edu/blog/ethics-of-wearables/"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doi.org/10.1186/s12889-018-5412-y" TargetMode="External"/><Relationship Id="rId11" Type="http://schemas.openxmlformats.org/officeDocument/2006/relationships/hyperlink" Target="https://doi.org/10.1108/OIR-06-2020-0257" TargetMode="External"/><Relationship Id="rId5" Type="http://schemas.openxmlformats.org/officeDocument/2006/relationships/hyperlink" Target="https://doi.org/10.18584/iipj.2017.8.2.6" TargetMode="External"/><Relationship Id="rId10" Type="http://schemas.openxmlformats.org/officeDocument/2006/relationships/hyperlink" Target="https://doi.org/10.1080/13645579.2018.1531228" TargetMode="External"/><Relationship Id="rId4" Type="http://schemas.openxmlformats.org/officeDocument/2006/relationships/hyperlink" Target="https://ori.hhs.gov/education/products/n_illinois_u/datamanagement/dctopic.html" TargetMode="External"/><Relationship Id="rId9" Type="http://schemas.openxmlformats.org/officeDocument/2006/relationships/hyperlink" Target="https://doi.org/10.1016/j.ijcard.2017.01.01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www.thebluediamondgallery.com/wooden-tile/e/ethic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pressenza.com/2021/03/balancing-trust-and-ethics-a-need-for-today-or-a-trend-of-the-pa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15CBB5-3FE1-44CD-B9F6-722E608BD804}"/>
              </a:ext>
            </a:extLst>
          </p:cNvPr>
          <p:cNvSpPr>
            <a:spLocks noGrp="1"/>
          </p:cNvSpPr>
          <p:nvPr>
            <p:ph type="ctrTitle"/>
          </p:nvPr>
        </p:nvSpPr>
        <p:spPr>
          <a:xfrm>
            <a:off x="6165445" y="1410153"/>
            <a:ext cx="6037438" cy="1807305"/>
          </a:xfrm>
        </p:spPr>
        <p:txBody>
          <a:bodyPr vert="horz" lIns="91440" tIns="45720" rIns="91440" bIns="45720" rtlCol="0" anchor="ctr">
            <a:noAutofit/>
          </a:bodyPr>
          <a:lstStyle/>
          <a:p>
            <a:pPr algn="l"/>
            <a:r>
              <a:rPr lang="en-US" sz="5400" b="1" dirty="0">
                <a:latin typeface="Roboto"/>
                <a:ea typeface="Roboto"/>
                <a:cs typeface="Calibri"/>
              </a:rPr>
              <a:t>Ethical Considerations of Data Collection</a:t>
            </a:r>
          </a:p>
        </p:txBody>
      </p:sp>
      <p:sp>
        <p:nvSpPr>
          <p:cNvPr id="6" name="Subtitle 5">
            <a:extLst>
              <a:ext uri="{FF2B5EF4-FFF2-40B4-BE49-F238E27FC236}">
                <a16:creationId xmlns:a16="http://schemas.microsoft.com/office/drawing/2014/main" id="{17DBCCA3-5705-53CA-2D23-E70EBA9AFACA}"/>
              </a:ext>
            </a:extLst>
          </p:cNvPr>
          <p:cNvSpPr>
            <a:spLocks noGrp="1"/>
          </p:cNvSpPr>
          <p:nvPr>
            <p:ph type="subTitle" idx="1"/>
          </p:nvPr>
        </p:nvSpPr>
        <p:spPr>
          <a:xfrm>
            <a:off x="6165850" y="4051300"/>
            <a:ext cx="4438650" cy="1206500"/>
          </a:xfrm>
        </p:spPr>
        <p:txBody>
          <a:bodyPr vert="horz" lIns="91440" tIns="45720" rIns="91440" bIns="45720" rtlCol="0" anchor="t">
            <a:normAutofit fontScale="62500" lnSpcReduction="20000"/>
          </a:bodyPr>
          <a:lstStyle/>
          <a:p>
            <a:pPr algn="l"/>
            <a:r>
              <a:rPr lang="en-US" dirty="0">
                <a:ea typeface="+mn-lt"/>
                <a:cs typeface="+mn-lt"/>
              </a:rPr>
              <a:t>Genevieve Milliken, MA, MSLIS</a:t>
            </a:r>
          </a:p>
          <a:p>
            <a:pPr algn="l"/>
            <a:r>
              <a:rPr lang="en-US" dirty="0">
                <a:ea typeface="+mn-lt"/>
                <a:cs typeface="+mn-lt"/>
              </a:rPr>
              <a:t>Data Services Librarian, NYU Health Sciences Library</a:t>
            </a:r>
          </a:p>
          <a:p>
            <a:pPr algn="l"/>
            <a:r>
              <a:rPr lang="en-US" dirty="0">
                <a:ea typeface="+mn-lt"/>
                <a:cs typeface="+mn-lt"/>
              </a:rPr>
              <a:t>Content Expert, NNLM National Center for Data Services</a:t>
            </a:r>
            <a:endParaRPr lang="en-US" dirty="0"/>
          </a:p>
        </p:txBody>
      </p:sp>
      <p:pic>
        <p:nvPicPr>
          <p:cNvPr id="18" name="Picture 17" descr="3D abstract blue and gold cube illustration">
            <a:extLst>
              <a:ext uri="{FF2B5EF4-FFF2-40B4-BE49-F238E27FC236}">
                <a16:creationId xmlns:a16="http://schemas.microsoft.com/office/drawing/2014/main" id="{067C79F2-1C0B-43DA-6479-60FDD2FC9AE3}"/>
              </a:ext>
            </a:extLst>
          </p:cNvPr>
          <p:cNvPicPr>
            <a:picLocks noChangeAspect="1"/>
          </p:cNvPicPr>
          <p:nvPr/>
        </p:nvPicPr>
        <p:blipFill rotWithShape="1">
          <a:blip r:embed="rId3"/>
          <a:srcRect l="16324" r="30153"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lide Number Placeholder 2">
            <a:extLst>
              <a:ext uri="{FF2B5EF4-FFF2-40B4-BE49-F238E27FC236}">
                <a16:creationId xmlns:a16="http://schemas.microsoft.com/office/drawing/2014/main" id="{A172E822-2811-433F-8D60-C98D0AF4006D}"/>
              </a:ext>
            </a:extLst>
          </p:cNvPr>
          <p:cNvSpPr>
            <a:spLocks noGrp="1"/>
          </p:cNvSpPr>
          <p:nvPr>
            <p:ph type="sldNum" sz="quarter" idx="12"/>
          </p:nvPr>
        </p:nvSpPr>
        <p:spPr/>
        <p:txBody>
          <a:bodyPr vert="horz" lIns="91440" tIns="45720" rIns="91440" bIns="45720" rtlCol="0" anchor="ctr">
            <a:normAutofit/>
          </a:bodyPr>
          <a:lstStyle/>
          <a:p>
            <a:pPr eaLnBrk="1" fontAlgn="auto" hangingPunct="1">
              <a:spcBef>
                <a:spcPts val="0"/>
              </a:spcBef>
              <a:spcAft>
                <a:spcPts val="600"/>
              </a:spcAft>
              <a:defRPr/>
            </a:pPr>
            <a:fld id="{B2EC6839-54FD-43E2-8B0B-C8728B46711E}" type="slidenum">
              <a:rPr lang="en-US" dirty="0" smtClean="0">
                <a:solidFill>
                  <a:prstClr val="black">
                    <a:tint val="75000"/>
                  </a:prstClr>
                </a:solidFill>
                <a:latin typeface="Calibri" panose="020F0502020204030204"/>
              </a:rPr>
              <a:pPr eaLnBrk="1" fontAlgn="auto" hangingPunct="1">
                <a:spcBef>
                  <a:spcPts val="0"/>
                </a:spcBef>
                <a:spcAft>
                  <a:spcPts val="600"/>
                </a:spcAft>
                <a:defRPr/>
              </a:pPr>
              <a:t>1</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13456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6A358B5-7106-3473-3B60-475920A7D2DA}"/>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latin typeface="Calibri"/>
                <a:ea typeface="Roboto"/>
                <a:cs typeface="Calibri"/>
              </a:rPr>
              <a:t>Data is Contextual</a:t>
            </a:r>
            <a:endParaRPr lang="en-US">
              <a:solidFill>
                <a:schemeClr val="tx1">
                  <a:lumMod val="85000"/>
                  <a:lumOff val="15000"/>
                </a:schemeClr>
              </a:solidFill>
              <a:latin typeface="Calibri"/>
              <a:ea typeface="Roboto"/>
            </a:endParaRPr>
          </a:p>
        </p:txBody>
      </p:sp>
      <p:sp>
        <p:nvSpPr>
          <p:cNvPr id="3" name="Content Placeholder 2">
            <a:extLst>
              <a:ext uri="{FF2B5EF4-FFF2-40B4-BE49-F238E27FC236}">
                <a16:creationId xmlns:a16="http://schemas.microsoft.com/office/drawing/2014/main" id="{4686E016-A85B-0151-FDC7-6636C1F6C694}"/>
              </a:ext>
            </a:extLst>
          </p:cNvPr>
          <p:cNvSpPr>
            <a:spLocks noGrp="1"/>
          </p:cNvSpPr>
          <p:nvPr>
            <p:ph idx="1"/>
          </p:nvPr>
        </p:nvSpPr>
        <p:spPr>
          <a:xfrm>
            <a:off x="1983147" y="2714264"/>
            <a:ext cx="8601766" cy="3320031"/>
          </a:xfrm>
        </p:spPr>
        <p:txBody>
          <a:bodyPr vert="horz" lIns="91440" tIns="45720" rIns="91440" bIns="45720" rtlCol="0" anchor="ctr">
            <a:noAutofit/>
          </a:bodyPr>
          <a:lstStyle/>
          <a:p>
            <a:r>
              <a:rPr lang="en-US">
                <a:solidFill>
                  <a:schemeClr val="tx1">
                    <a:lumMod val="85000"/>
                    <a:lumOff val="15000"/>
                  </a:schemeClr>
                </a:solidFill>
                <a:latin typeface="calibri light"/>
                <a:ea typeface="+mn-lt"/>
                <a:cs typeface="+mn-lt"/>
              </a:rPr>
              <a:t>Even what is collected is often a very narrow, especially when compared to someone’s lived experiences</a:t>
            </a:r>
          </a:p>
          <a:p>
            <a:r>
              <a:rPr lang="en-US">
                <a:solidFill>
                  <a:schemeClr val="tx1">
                    <a:lumMod val="85000"/>
                    <a:lumOff val="15000"/>
                  </a:schemeClr>
                </a:solidFill>
                <a:latin typeface="calibri light"/>
                <a:ea typeface="+mn-lt"/>
                <a:cs typeface="+mn-lt"/>
              </a:rPr>
              <a:t>Should be contextualized with other factors, including other collected data, geographic location, socioeconomic status, community, etc.</a:t>
            </a:r>
          </a:p>
          <a:p>
            <a:r>
              <a:rPr lang="en-US">
                <a:solidFill>
                  <a:schemeClr val="tx1">
                    <a:lumMod val="85000"/>
                    <a:lumOff val="15000"/>
                  </a:schemeClr>
                </a:solidFill>
                <a:latin typeface="calibri light"/>
                <a:ea typeface="+mn-lt"/>
                <a:cs typeface="+mn-lt"/>
              </a:rPr>
              <a:t>What is collected can be limited by researcher’s interests, fundings, and outreach</a:t>
            </a:r>
            <a:endParaRPr lang="en-US">
              <a:solidFill>
                <a:schemeClr val="tx1">
                  <a:lumMod val="85000"/>
                  <a:lumOff val="15000"/>
                </a:schemeClr>
              </a:solidFill>
              <a:latin typeface="calibri light"/>
              <a:cs typeface="Calibri"/>
            </a:endParaRPr>
          </a:p>
          <a:p>
            <a:pPr marL="0" indent="0">
              <a:buNone/>
            </a:pPr>
            <a:endParaRPr lang="en-US">
              <a:solidFill>
                <a:schemeClr val="tx1">
                  <a:lumMod val="85000"/>
                  <a:lumOff val="15000"/>
                </a:schemeClr>
              </a:solidFill>
              <a:latin typeface="calibri light"/>
              <a:ea typeface="Calibri"/>
              <a:cs typeface="Calibri"/>
            </a:endParaRPr>
          </a:p>
          <a:p>
            <a:endParaRPr lang="en-US" sz="2000">
              <a:solidFill>
                <a:schemeClr val="tx1">
                  <a:lumMod val="85000"/>
                  <a:lumOff val="15000"/>
                </a:schemeClr>
              </a:solidFill>
              <a:cs typeface="Calibri"/>
            </a:endParaRPr>
          </a:p>
          <a:p>
            <a:endParaRPr lang="en-US" sz="2000">
              <a:solidFill>
                <a:schemeClr val="tx1">
                  <a:lumMod val="85000"/>
                  <a:lumOff val="15000"/>
                </a:schemeClr>
              </a:solidFill>
              <a:ea typeface="Calibri" panose="020F0502020204030204"/>
              <a:cs typeface="Calibri"/>
            </a:endParaRPr>
          </a:p>
        </p:txBody>
      </p:sp>
      <p:sp>
        <p:nvSpPr>
          <p:cNvPr id="6" name="Freeform: Shape 12">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F27D5CB-2F78-504A-BFC3-432BCCE40BDD}"/>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025F9F99-9BD9-4422-B838-F0A597D458BC}" type="slidenum">
              <a:rPr lang="en-US" sz="1000"/>
              <a:pPr>
                <a:spcAft>
                  <a:spcPts val="600"/>
                </a:spcAft>
                <a:defRPr/>
              </a:pPr>
              <a:t>10</a:t>
            </a:fld>
            <a:endParaRPr lang="en-US" sz="1000"/>
          </a:p>
        </p:txBody>
      </p:sp>
    </p:spTree>
    <p:extLst>
      <p:ext uri="{BB962C8B-B14F-4D97-AF65-F5344CB8AC3E}">
        <p14:creationId xmlns:p14="http://schemas.microsoft.com/office/powerpoint/2010/main" val="285681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0E21785-62D8-430F-9521-90166EF7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D7CF8A0-D3E4-4A16-87D3-1D973AC61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3296" y="697832"/>
            <a:ext cx="8189484" cy="5541981"/>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17DB6C1-0D7A-247C-D842-86482FCE2ED8}"/>
              </a:ext>
            </a:extLst>
          </p:cNvPr>
          <p:cNvSpPr>
            <a:spLocks noGrp="1"/>
          </p:cNvSpPr>
          <p:nvPr>
            <p:ph type="title"/>
          </p:nvPr>
        </p:nvSpPr>
        <p:spPr>
          <a:xfrm>
            <a:off x="3325473" y="1998925"/>
            <a:ext cx="5541054" cy="2149412"/>
          </a:xfrm>
        </p:spPr>
        <p:txBody>
          <a:bodyPr vert="horz" lIns="91440" tIns="45720" rIns="91440" bIns="45720" rtlCol="0" anchor="b">
            <a:normAutofit/>
          </a:bodyPr>
          <a:lstStyle/>
          <a:p>
            <a:pPr algn="ctr"/>
            <a:r>
              <a:rPr lang="en-US" sz="5200">
                <a:ea typeface="+mj-lt"/>
                <a:cs typeface="+mj-lt"/>
              </a:rPr>
              <a:t>2</a:t>
            </a:r>
            <a:r>
              <a:rPr lang="en-US" sz="5200" kern="1200">
                <a:ea typeface="+mj-lt"/>
                <a:cs typeface="+mj-lt"/>
              </a:rPr>
              <a:t>. </a:t>
            </a:r>
            <a:r>
              <a:rPr lang="en-US" sz="5200">
                <a:ea typeface="+mj-lt"/>
                <a:cs typeface="+mj-lt"/>
              </a:rPr>
              <a:t>Methods of </a:t>
            </a:r>
            <a:r>
              <a:rPr lang="en-US" sz="5200" kern="1200">
                <a:ea typeface="+mj-lt"/>
                <a:cs typeface="+mj-lt"/>
              </a:rPr>
              <a:t>Data</a:t>
            </a:r>
            <a:r>
              <a:rPr lang="en-US" sz="5200">
                <a:ea typeface="+mj-lt"/>
                <a:cs typeface="+mj-lt"/>
              </a:rPr>
              <a:t> Collection</a:t>
            </a:r>
            <a:endParaRPr lang="en-US">
              <a:ea typeface="+mj-lt"/>
              <a:cs typeface="+mj-lt"/>
            </a:endParaRPr>
          </a:p>
        </p:txBody>
      </p:sp>
    </p:spTree>
    <p:extLst>
      <p:ext uri="{BB962C8B-B14F-4D97-AF65-F5344CB8AC3E}">
        <p14:creationId xmlns:p14="http://schemas.microsoft.com/office/powerpoint/2010/main" val="3288205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A819-8235-FF0C-29BF-6FD8A9651E79}"/>
              </a:ext>
            </a:extLst>
          </p:cNvPr>
          <p:cNvSpPr>
            <a:spLocks noGrp="1"/>
          </p:cNvSpPr>
          <p:nvPr>
            <p:ph type="title"/>
          </p:nvPr>
        </p:nvSpPr>
        <p:spPr/>
        <p:txBody>
          <a:bodyPr>
            <a:normAutofit/>
          </a:bodyPr>
          <a:lstStyle/>
          <a:p>
            <a:r>
              <a:rPr lang="en-US" dirty="0">
                <a:latin typeface="Roboto"/>
                <a:ea typeface="Roboto"/>
                <a:cs typeface="Calibri"/>
              </a:rPr>
              <a:t>What is Data Collection? </a:t>
            </a:r>
            <a:endParaRPr lang="en-US" dirty="0">
              <a:latin typeface="Roboto"/>
              <a:ea typeface="Roboto"/>
            </a:endParaRPr>
          </a:p>
        </p:txBody>
      </p:sp>
      <p:pic>
        <p:nvPicPr>
          <p:cNvPr id="6" name="Picture 5" descr="Magnifying glass showing decling performance">
            <a:extLst>
              <a:ext uri="{FF2B5EF4-FFF2-40B4-BE49-F238E27FC236}">
                <a16:creationId xmlns:a16="http://schemas.microsoft.com/office/drawing/2014/main" id="{E808B436-53EF-3EAC-E09F-9367BD50CEAE}"/>
              </a:ext>
            </a:extLst>
          </p:cNvPr>
          <p:cNvPicPr>
            <a:picLocks noChangeAspect="1"/>
          </p:cNvPicPr>
          <p:nvPr/>
        </p:nvPicPr>
        <p:blipFill rotWithShape="1">
          <a:blip r:embed="rId2"/>
          <a:srcRect r="16230" b="-3"/>
          <a:stretch/>
        </p:blipFill>
        <p:spPr>
          <a:xfrm>
            <a:off x="1129323" y="2013626"/>
            <a:ext cx="4488714" cy="357682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
        <p:nvSpPr>
          <p:cNvPr id="3" name="Content Placeholder 2">
            <a:extLst>
              <a:ext uri="{FF2B5EF4-FFF2-40B4-BE49-F238E27FC236}">
                <a16:creationId xmlns:a16="http://schemas.microsoft.com/office/drawing/2014/main" id="{3017DDAA-32A2-0692-6E6E-4443E99ADDFC}"/>
              </a:ext>
            </a:extLst>
          </p:cNvPr>
          <p:cNvSpPr>
            <a:spLocks noGrp="1"/>
          </p:cNvSpPr>
          <p:nvPr>
            <p:ph idx="1"/>
          </p:nvPr>
        </p:nvSpPr>
        <p:spPr>
          <a:xfrm>
            <a:off x="6108945" y="1399792"/>
            <a:ext cx="5414187" cy="4777170"/>
          </a:xfrm>
        </p:spPr>
        <p:txBody>
          <a:bodyPr vert="horz" lIns="91440" tIns="45720" rIns="91440" bIns="45720" rtlCol="0" anchor="t">
            <a:normAutofit fontScale="92500" lnSpcReduction="20000"/>
          </a:bodyPr>
          <a:lstStyle/>
          <a:p>
            <a:pPr marL="0" indent="0">
              <a:buNone/>
            </a:pPr>
            <a:endParaRPr lang="en-US" sz="1600">
              <a:ea typeface="+mn-lt"/>
              <a:cs typeface="+mn-lt"/>
            </a:endParaRPr>
          </a:p>
          <a:p>
            <a:pPr marL="0" indent="0">
              <a:buNone/>
            </a:pPr>
            <a:endParaRPr lang="en-US" sz="1600">
              <a:ea typeface="+mn-lt"/>
              <a:cs typeface="+mn-lt"/>
            </a:endParaRPr>
          </a:p>
          <a:p>
            <a:pPr marL="0" indent="0">
              <a:lnSpc>
                <a:spcPct val="120000"/>
              </a:lnSpc>
              <a:buNone/>
            </a:pPr>
            <a:r>
              <a:rPr lang="en-US" sz="2400">
                <a:latin typeface="calibri light"/>
                <a:ea typeface="+mn-lt"/>
                <a:cs typeface="+mn-lt"/>
              </a:rPr>
              <a:t>Data collection is the process of gathering and measuring information on variables of interest, in an established systematic fashion that enables one to answer stated research questions, test hypotheses, and evaluate outcomes.</a:t>
            </a:r>
            <a:endParaRPr lang="en-US" sz="2400">
              <a:latin typeface="calibri light"/>
              <a:ea typeface="Roboto"/>
              <a:cs typeface="Calibri"/>
            </a:endParaRPr>
          </a:p>
          <a:p>
            <a:pPr marL="0" indent="0">
              <a:buNone/>
            </a:pPr>
            <a:endParaRPr lang="en-US" sz="2400">
              <a:latin typeface="Roboto"/>
              <a:ea typeface="Roboto"/>
              <a:cs typeface="Calibri"/>
            </a:endParaRPr>
          </a:p>
          <a:p>
            <a:pPr marL="0" indent="0">
              <a:buNone/>
            </a:pPr>
            <a:endParaRPr lang="en-US" sz="2400">
              <a:latin typeface="Roboto"/>
              <a:ea typeface="Roboto"/>
              <a:cs typeface="Calibri"/>
            </a:endParaRPr>
          </a:p>
          <a:p>
            <a:pPr marL="0" indent="0">
              <a:buNone/>
            </a:pPr>
            <a:endParaRPr lang="en-US" sz="2400">
              <a:latin typeface="Roboto"/>
              <a:ea typeface="Roboto"/>
              <a:cs typeface="Calibri"/>
            </a:endParaRPr>
          </a:p>
          <a:p>
            <a:pPr marL="0" indent="0">
              <a:buNone/>
            </a:pPr>
            <a:r>
              <a:rPr lang="en-US" sz="1400">
                <a:latin typeface="calibri light"/>
                <a:ea typeface="+mn-lt"/>
                <a:cs typeface="+mn-lt"/>
              </a:rPr>
              <a:t>- Adapted from Responsible Conduct in Research Management (2005)</a:t>
            </a:r>
            <a:endParaRPr lang="en-US" sz="1400">
              <a:latin typeface="calibri light"/>
              <a:ea typeface="Roboto"/>
              <a:cs typeface="Calibri" panose="020F0502020204030204"/>
            </a:endParaRPr>
          </a:p>
          <a:p>
            <a:pPr marL="0" indent="0">
              <a:buNone/>
            </a:pPr>
            <a:br>
              <a:rPr lang="en-US" sz="1600"/>
            </a:br>
            <a:endParaRPr lang="en-US" sz="1600">
              <a:cs typeface="Calibri" panose="020F0502020204030204"/>
            </a:endParaRPr>
          </a:p>
        </p:txBody>
      </p:sp>
      <p:sp>
        <p:nvSpPr>
          <p:cNvPr id="4" name="Slide Number Placeholder 3">
            <a:extLst>
              <a:ext uri="{FF2B5EF4-FFF2-40B4-BE49-F238E27FC236}">
                <a16:creationId xmlns:a16="http://schemas.microsoft.com/office/drawing/2014/main" id="{A6584534-2211-3813-207E-8882BA865196}"/>
              </a:ext>
            </a:extLst>
          </p:cNvPr>
          <p:cNvSpPr>
            <a:spLocks noGrp="1"/>
          </p:cNvSpPr>
          <p:nvPr>
            <p:ph type="sldNum" sz="quarter" idx="12"/>
          </p:nvPr>
        </p:nvSpPr>
        <p:spPr/>
        <p:txBody>
          <a:bodyPr>
            <a:normAutofit/>
          </a:bodyPr>
          <a:lstStyle/>
          <a:p>
            <a:pPr>
              <a:spcAft>
                <a:spcPts val="600"/>
              </a:spcAft>
              <a:defRPr/>
            </a:pPr>
            <a:fld id="{025F9F99-9BD9-4422-B838-F0A597D458BC}" type="slidenum">
              <a:rPr lang="en-US" dirty="0"/>
              <a:pPr>
                <a:spcAft>
                  <a:spcPts val="600"/>
                </a:spcAft>
                <a:defRPr/>
              </a:pPr>
              <a:t>12</a:t>
            </a:fld>
            <a:endParaRPr lang="en-US"/>
          </a:p>
        </p:txBody>
      </p:sp>
    </p:spTree>
    <p:extLst>
      <p:ext uri="{BB962C8B-B14F-4D97-AF65-F5344CB8AC3E}">
        <p14:creationId xmlns:p14="http://schemas.microsoft.com/office/powerpoint/2010/main" val="574606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Content Placeholder 3">
            <a:extLst>
              <a:ext uri="{FF2B5EF4-FFF2-40B4-BE49-F238E27FC236}">
                <a16:creationId xmlns:a16="http://schemas.microsoft.com/office/drawing/2014/main" id="{CACAF889-BB03-CD7D-54B0-4EEC8B799082}"/>
              </a:ext>
            </a:extLst>
          </p:cNvPr>
          <p:cNvSpPr>
            <a:spLocks noGrp="1"/>
          </p:cNvSpPr>
          <p:nvPr/>
        </p:nvSpPr>
        <p:spPr bwMode="auto">
          <a:xfrm>
            <a:off x="8198660" y="4124512"/>
            <a:ext cx="3496408" cy="13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indent="0">
              <a:buNone/>
            </a:pPr>
            <a:r>
              <a:rPr lang="en-US" sz="2800">
                <a:latin typeface="Calibri"/>
                <a:cs typeface="Calibri"/>
              </a:rPr>
              <a:t>Interviews</a:t>
            </a:r>
          </a:p>
          <a:p>
            <a:r>
              <a:rPr lang="en-US" sz="2000">
                <a:latin typeface="Calibri Light"/>
                <a:ea typeface="+mn-lt"/>
                <a:cs typeface="+mn-lt"/>
              </a:rPr>
              <a:t>One-on-one or focus-group interviews using qualitative research methods and coding</a:t>
            </a:r>
          </a:p>
        </p:txBody>
      </p:sp>
      <p:sp>
        <p:nvSpPr>
          <p:cNvPr id="22" name="Content Placeholder 3">
            <a:extLst>
              <a:ext uri="{FF2B5EF4-FFF2-40B4-BE49-F238E27FC236}">
                <a16:creationId xmlns:a16="http://schemas.microsoft.com/office/drawing/2014/main" id="{8ED93F87-36FE-59B7-C404-3CAABA9DDC0F}"/>
              </a:ext>
            </a:extLst>
          </p:cNvPr>
          <p:cNvSpPr txBox="1">
            <a:spLocks/>
          </p:cNvSpPr>
          <p:nvPr/>
        </p:nvSpPr>
        <p:spPr bwMode="auto">
          <a:xfrm>
            <a:off x="4344290" y="4064526"/>
            <a:ext cx="3496408" cy="13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indent="0">
              <a:buNone/>
            </a:pPr>
            <a:r>
              <a:rPr lang="en-US" sz="2800">
                <a:latin typeface="Calibri"/>
                <a:cs typeface="Calibri"/>
              </a:rPr>
              <a:t>Clinical Trials</a:t>
            </a:r>
          </a:p>
          <a:p>
            <a:pPr marL="0" indent="0">
              <a:buNone/>
            </a:pPr>
            <a:r>
              <a:rPr lang="en-US" sz="2000">
                <a:latin typeface="Calibri Light"/>
                <a:ea typeface="+mn-lt"/>
                <a:cs typeface="+mn-lt"/>
              </a:rPr>
              <a:t>Tests to efficacy of a certain medicine, therapeutic, and medical devices</a:t>
            </a:r>
          </a:p>
        </p:txBody>
      </p:sp>
      <p:sp>
        <p:nvSpPr>
          <p:cNvPr id="21" name="Content Placeholder 2">
            <a:extLst>
              <a:ext uri="{FF2B5EF4-FFF2-40B4-BE49-F238E27FC236}">
                <a16:creationId xmlns:a16="http://schemas.microsoft.com/office/drawing/2014/main" id="{AA7D52D9-ED5F-3F83-2218-A1EF9A328DA8}"/>
              </a:ext>
            </a:extLst>
          </p:cNvPr>
          <p:cNvSpPr txBox="1">
            <a:spLocks/>
          </p:cNvSpPr>
          <p:nvPr/>
        </p:nvSpPr>
        <p:spPr bwMode="auto">
          <a:xfrm>
            <a:off x="545737" y="3838083"/>
            <a:ext cx="3652042" cy="13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indent="0">
              <a:buNone/>
            </a:pPr>
            <a:r>
              <a:rPr lang="en-US" sz="2800">
                <a:latin typeface="Calibri"/>
                <a:cs typeface="Calibri"/>
              </a:rPr>
              <a:t>Public Health Surveillance </a:t>
            </a:r>
          </a:p>
          <a:p>
            <a:pPr marL="0" indent="0">
              <a:buNone/>
            </a:pPr>
            <a:r>
              <a:rPr lang="en-US" sz="2000">
                <a:latin typeface="Calibri Light"/>
                <a:ea typeface="+mn-lt"/>
                <a:cs typeface="+mn-lt"/>
              </a:rPr>
              <a:t>Collect information about the health and behaviors of communities and guides public health interventions </a:t>
            </a:r>
            <a:endParaRPr lang="en-US" sz="2000">
              <a:latin typeface="Calibri Light"/>
              <a:cs typeface="Calibri"/>
            </a:endParaRPr>
          </a:p>
        </p:txBody>
      </p:sp>
      <p:sp>
        <p:nvSpPr>
          <p:cNvPr id="20" name="Content Placeholder 5">
            <a:extLst>
              <a:ext uri="{FF2B5EF4-FFF2-40B4-BE49-F238E27FC236}">
                <a16:creationId xmlns:a16="http://schemas.microsoft.com/office/drawing/2014/main" id="{73F8230C-2BA2-650C-266F-58817F1CE38B}"/>
              </a:ext>
            </a:extLst>
          </p:cNvPr>
          <p:cNvSpPr>
            <a:spLocks noGrp="1"/>
          </p:cNvSpPr>
          <p:nvPr/>
        </p:nvSpPr>
        <p:spPr>
          <a:xfrm>
            <a:off x="8129954" y="1992534"/>
            <a:ext cx="3496408" cy="132263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cs typeface="Calibri"/>
              </a:rPr>
              <a:t>Electronic Health Records (EHR)</a:t>
            </a:r>
          </a:p>
          <a:p>
            <a:pPr marL="0" indent="0">
              <a:buNone/>
            </a:pPr>
            <a:r>
              <a:rPr lang="en-US" sz="2000">
                <a:latin typeface="Calibri Light"/>
                <a:ea typeface="+mn-lt"/>
                <a:cs typeface="+mn-lt"/>
              </a:rPr>
              <a:t>demographic, medical history, diagnoses, lab results; often “evidence” for treatment</a:t>
            </a:r>
          </a:p>
        </p:txBody>
      </p:sp>
      <p:sp>
        <p:nvSpPr>
          <p:cNvPr id="18" name="Content Placeholder 3">
            <a:extLst>
              <a:ext uri="{FF2B5EF4-FFF2-40B4-BE49-F238E27FC236}">
                <a16:creationId xmlns:a16="http://schemas.microsoft.com/office/drawing/2014/main" id="{533F805C-87D5-9B33-4ED4-2674C3E5E711}"/>
              </a:ext>
            </a:extLst>
          </p:cNvPr>
          <p:cNvSpPr>
            <a:spLocks noGrp="1"/>
          </p:cNvSpPr>
          <p:nvPr/>
        </p:nvSpPr>
        <p:spPr>
          <a:xfrm>
            <a:off x="4413738" y="1992658"/>
            <a:ext cx="3496408" cy="1322629"/>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cs typeface="Calibri"/>
              </a:rPr>
              <a:t>Paper Forms</a:t>
            </a:r>
          </a:p>
          <a:p>
            <a:pPr marL="0" indent="0">
              <a:buNone/>
            </a:pPr>
            <a:r>
              <a:rPr lang="en-US" sz="2000">
                <a:latin typeface="Calibri Light"/>
                <a:ea typeface="+mn-lt"/>
                <a:cs typeface="+mn-lt"/>
              </a:rPr>
              <a:t>Patient data is recorded in paper format and scanned or entered into a computer</a:t>
            </a:r>
            <a:endParaRPr lang="en-US" sz="2000">
              <a:latin typeface="Calibri Light"/>
              <a:cs typeface="Calibri"/>
            </a:endParaRPr>
          </a:p>
        </p:txBody>
      </p:sp>
      <p:sp>
        <p:nvSpPr>
          <p:cNvPr id="17" name="Content Placeholder 2">
            <a:extLst>
              <a:ext uri="{FF2B5EF4-FFF2-40B4-BE49-F238E27FC236}">
                <a16:creationId xmlns:a16="http://schemas.microsoft.com/office/drawing/2014/main" id="{98C27C43-FC31-0FBB-2EC9-4C3EFF950A61}"/>
              </a:ext>
            </a:extLst>
          </p:cNvPr>
          <p:cNvSpPr>
            <a:spLocks noGrp="1"/>
          </p:cNvSpPr>
          <p:nvPr/>
        </p:nvSpPr>
        <p:spPr>
          <a:xfrm>
            <a:off x="565638" y="1992658"/>
            <a:ext cx="3628292" cy="132262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Surveys </a:t>
            </a:r>
            <a:endParaRPr lang="en-US">
              <a:latin typeface="Calibri" panose="020F0502020204030204"/>
              <a:ea typeface="+mn-lt"/>
              <a:cs typeface="+mn-lt"/>
            </a:endParaRPr>
          </a:p>
          <a:p>
            <a:pPr marL="0" indent="0">
              <a:buNone/>
            </a:pPr>
            <a:r>
              <a:rPr lang="en-US" sz="2000" dirty="0">
                <a:latin typeface="Calibri Light"/>
                <a:ea typeface="+mn-lt"/>
                <a:cs typeface="+mn-lt"/>
              </a:rPr>
              <a:t>Questionnaires or surveys used in human subject's research </a:t>
            </a:r>
            <a:endParaRPr lang="en-US" dirty="0">
              <a:cs typeface="Calibri"/>
            </a:endParaRPr>
          </a:p>
        </p:txBody>
      </p:sp>
      <p:sp>
        <p:nvSpPr>
          <p:cNvPr id="2" name="Title 1">
            <a:extLst>
              <a:ext uri="{FF2B5EF4-FFF2-40B4-BE49-F238E27FC236}">
                <a16:creationId xmlns:a16="http://schemas.microsoft.com/office/drawing/2014/main" id="{4196151B-4DAA-B857-9904-69D644AEF67D}"/>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Forms of Data Collection</a:t>
            </a:r>
          </a:p>
        </p:txBody>
      </p:sp>
      <p:sp>
        <p:nvSpPr>
          <p:cNvPr id="19" name="Slide Number Placeholder 4">
            <a:extLst>
              <a:ext uri="{FF2B5EF4-FFF2-40B4-BE49-F238E27FC236}">
                <a16:creationId xmlns:a16="http://schemas.microsoft.com/office/drawing/2014/main" id="{9425538F-DCD1-D191-58B4-4D088F84C4DA}"/>
              </a:ext>
            </a:extLst>
          </p:cNvPr>
          <p:cNvSpPr>
            <a:spLocks noGrp="1"/>
          </p:cNvSpPr>
          <p:nvPr/>
        </p:nvSpPr>
        <p:spPr>
          <a:xfrm>
            <a:off x="8610600" y="6356350"/>
            <a:ext cx="27432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372B0271-B012-4ED1-8CE3-476E6D0A5B1D}" type="slidenum">
              <a:rPr lang="en-US" dirty="0"/>
              <a:pPr>
                <a:defRPr/>
              </a:pPr>
              <a:t>13</a:t>
            </a:fld>
            <a:endParaRPr lang="en-US"/>
          </a:p>
        </p:txBody>
      </p:sp>
    </p:spTree>
    <p:extLst>
      <p:ext uri="{BB962C8B-B14F-4D97-AF65-F5344CB8AC3E}">
        <p14:creationId xmlns:p14="http://schemas.microsoft.com/office/powerpoint/2010/main" val="51269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P spid="21" grpId="0"/>
      <p:bldP spid="20" grpId="0"/>
      <p:bldP spid="18"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12086A-DEF0-3042-C8AA-60784DC15EF3}"/>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4400"/>
              <a:t>Data Collection in Health Care</a:t>
            </a:r>
          </a:p>
        </p:txBody>
      </p:sp>
      <p:sp>
        <p:nvSpPr>
          <p:cNvPr id="4" name="Text Placeholder 3">
            <a:extLst>
              <a:ext uri="{FF2B5EF4-FFF2-40B4-BE49-F238E27FC236}">
                <a16:creationId xmlns:a16="http://schemas.microsoft.com/office/drawing/2014/main" id="{9BBF4A5B-8CEB-4560-3FBB-AB75B2C4E6F3}"/>
              </a:ext>
            </a:extLst>
          </p:cNvPr>
          <p:cNvSpPr>
            <a:spLocks noGrp="1"/>
          </p:cNvSpPr>
          <p:nvPr>
            <p:ph type="body" sz="half" idx="2"/>
          </p:nvPr>
        </p:nvSpPr>
        <p:spPr>
          <a:xfrm>
            <a:off x="838200" y="2333297"/>
            <a:ext cx="5403392" cy="3843666"/>
          </a:xfrm>
        </p:spPr>
        <p:txBody>
          <a:bodyPr vert="horz" lIns="91440" tIns="45720" rIns="91440" bIns="45720" rtlCol="0" anchor="t">
            <a:normAutofit/>
          </a:bodyPr>
          <a:lstStyle/>
          <a:p>
            <a:endParaRPr lang="en-US" sz="2800" dirty="0">
              <a:cs typeface="Calibri" panose="020F0502020204030204"/>
            </a:endParaRPr>
          </a:p>
          <a:p>
            <a:pPr indent="-228600">
              <a:buFont typeface="Arial" panose="020B0604020202020204" pitchFamily="34" charset="0"/>
              <a:buChar char="•"/>
            </a:pPr>
            <a:r>
              <a:rPr lang="en-US" sz="2800" dirty="0"/>
              <a:t>Genomic sequencing </a:t>
            </a:r>
            <a:endParaRPr lang="en-US" sz="2800" dirty="0">
              <a:ea typeface="Calibri"/>
              <a:cs typeface="Calibri"/>
            </a:endParaRPr>
          </a:p>
          <a:p>
            <a:pPr lvl="1" indent="-228600">
              <a:buFont typeface="Arial" panose="020B0604020202020204" pitchFamily="34" charset="0"/>
              <a:buChar char="•"/>
            </a:pPr>
            <a:r>
              <a:rPr lang="en-US" sz="2600" dirty="0">
                <a:ea typeface="Calibri"/>
                <a:cs typeface="Calibri"/>
              </a:rPr>
              <a:t> genome registries</a:t>
            </a:r>
            <a:endParaRPr lang="en-US" sz="2600" dirty="0"/>
          </a:p>
          <a:p>
            <a:pPr indent="-228600">
              <a:buFont typeface="Arial" panose="020B0604020202020204" pitchFamily="34" charset="0"/>
              <a:buChar char="•"/>
            </a:pPr>
            <a:r>
              <a:rPr lang="en-US" sz="2800" dirty="0">
                <a:ea typeface="+mn-lt"/>
                <a:cs typeface="+mn-lt"/>
              </a:rPr>
              <a:t>Health and community survey</a:t>
            </a:r>
            <a:endParaRPr lang="en-US" sz="2800" dirty="0">
              <a:cs typeface="Calibri"/>
            </a:endParaRPr>
          </a:p>
          <a:p>
            <a:pPr indent="-228600">
              <a:buFont typeface="Arial" panose="020B0604020202020204" pitchFamily="34" charset="0"/>
              <a:buChar char="•"/>
            </a:pPr>
            <a:r>
              <a:rPr lang="en-US" sz="2800" dirty="0"/>
              <a:t>Medical devices / wearables </a:t>
            </a:r>
            <a:endParaRPr lang="en-US" sz="2800" dirty="0">
              <a:cs typeface="Calibri"/>
            </a:endParaRPr>
          </a:p>
          <a:p>
            <a:pPr indent="-228600">
              <a:buFont typeface="Arial" panose="020B0604020202020204" pitchFamily="34" charset="0"/>
              <a:buChar char="•"/>
            </a:pPr>
            <a:r>
              <a:rPr lang="en-US" sz="2800" dirty="0"/>
              <a:t>mHealth apps </a:t>
            </a:r>
            <a:endParaRPr lang="en-US" sz="2800" dirty="0">
              <a:cs typeface="Calibri"/>
            </a:endParaRPr>
          </a:p>
          <a:p>
            <a:pPr indent="-228600">
              <a:buFont typeface="Arial" panose="020B0604020202020204" pitchFamily="34" charset="0"/>
              <a:buChar char="•"/>
            </a:pPr>
            <a:r>
              <a:rPr lang="en-US" sz="2800" dirty="0"/>
              <a:t>Medical Imaging and microscopy </a:t>
            </a:r>
            <a:endParaRPr lang="en-US" sz="2800" dirty="0">
              <a:cs typeface="Calibri"/>
            </a:endParaRPr>
          </a:p>
        </p:txBody>
      </p:sp>
      <p:pic>
        <p:nvPicPr>
          <p:cNvPr id="16" name="Picture 16" descr="A blue, round flow chart listing different types of methods that data is collected in health settings ">
            <a:extLst>
              <a:ext uri="{FF2B5EF4-FFF2-40B4-BE49-F238E27FC236}">
                <a16:creationId xmlns:a16="http://schemas.microsoft.com/office/drawing/2014/main" id="{BB14418F-15B9-FC2B-BF7D-A56599F4391B}"/>
              </a:ext>
            </a:extLst>
          </p:cNvPr>
          <p:cNvPicPr>
            <a:picLocks noChangeAspect="1"/>
          </p:cNvPicPr>
          <p:nvPr/>
        </p:nvPicPr>
        <p:blipFill rotWithShape="1">
          <a:blip r:embed="rId3"/>
          <a:srcRect l="4564" r="5568"/>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5" name="Slide Number Placeholder 4">
            <a:extLst>
              <a:ext uri="{FF2B5EF4-FFF2-40B4-BE49-F238E27FC236}">
                <a16:creationId xmlns:a16="http://schemas.microsoft.com/office/drawing/2014/main" id="{8078F66E-A491-96AE-62B7-7085C827915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eaLnBrk="1" fontAlgn="auto" hangingPunct="1">
              <a:spcBef>
                <a:spcPts val="0"/>
              </a:spcBef>
              <a:spcAft>
                <a:spcPts val="600"/>
              </a:spcAft>
              <a:defRPr/>
            </a:pPr>
            <a:fld id="{F813DF46-D727-42FF-B33D-5AD4637A71FA}" type="slidenum">
              <a:rPr lang="en-US">
                <a:solidFill>
                  <a:srgbClr val="FFFFFF"/>
                </a:solidFill>
                <a:latin typeface="Calibri" panose="020F0502020204030204"/>
              </a:rPr>
              <a:pPr eaLnBrk="1" fontAlgn="auto" hangingPunct="1">
                <a:spcBef>
                  <a:spcPts val="0"/>
                </a:spcBef>
                <a:spcAft>
                  <a:spcPts val="600"/>
                </a:spcAft>
                <a:defRPr/>
              </a:pPr>
              <a:t>14</a:t>
            </a:fld>
            <a:endParaRPr lang="en-US">
              <a:solidFill>
                <a:srgbClr val="FFFFFF"/>
              </a:solidFill>
              <a:latin typeface="Calibri" panose="020F0502020204030204"/>
            </a:endParaRPr>
          </a:p>
        </p:txBody>
      </p:sp>
    </p:spTree>
    <p:extLst>
      <p:ext uri="{BB962C8B-B14F-4D97-AF65-F5344CB8AC3E}">
        <p14:creationId xmlns:p14="http://schemas.microsoft.com/office/powerpoint/2010/main" val="4019033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7E840-62FC-E277-D74D-737FE4272BF6}"/>
              </a:ext>
            </a:extLst>
          </p:cNvPr>
          <p:cNvSpPr>
            <a:spLocks noGrp="1"/>
          </p:cNvSpPr>
          <p:nvPr>
            <p:ph type="title"/>
          </p:nvPr>
        </p:nvSpPr>
        <p:spPr/>
        <p:txBody>
          <a:bodyPr vert="horz" lIns="91440" tIns="45720" rIns="91440" bIns="45720" rtlCol="0" anchor="ctr">
            <a:normAutofit/>
          </a:bodyPr>
          <a:lstStyle/>
          <a:p>
            <a:r>
              <a:rPr lang="en-US"/>
              <a:t>Forms of Data Collection in Libraries</a:t>
            </a:r>
          </a:p>
        </p:txBody>
      </p:sp>
      <p:sp>
        <p:nvSpPr>
          <p:cNvPr id="3" name="Content Placeholder 2">
            <a:extLst>
              <a:ext uri="{FF2B5EF4-FFF2-40B4-BE49-F238E27FC236}">
                <a16:creationId xmlns:a16="http://schemas.microsoft.com/office/drawing/2014/main" id="{950EDF79-256E-0789-10FB-26001997356B}"/>
              </a:ext>
            </a:extLst>
          </p:cNvPr>
          <p:cNvSpPr>
            <a:spLocks noGrp="1"/>
          </p:cNvSpPr>
          <p:nvPr>
            <p:ph sz="half" idx="1"/>
          </p:nvPr>
        </p:nvSpPr>
        <p:spPr>
          <a:xfrm>
            <a:off x="640513" y="1815937"/>
            <a:ext cx="6264560" cy="1125921"/>
          </a:xfrm>
        </p:spPr>
        <p:txBody>
          <a:bodyPr vert="horz" lIns="91440" tIns="45720" rIns="91440" bIns="45720" rtlCol="0" anchor="t">
            <a:noAutofit/>
          </a:bodyPr>
          <a:lstStyle/>
          <a:p>
            <a:pPr indent="0">
              <a:lnSpc>
                <a:spcPct val="100000"/>
              </a:lnSpc>
              <a:buNone/>
            </a:pPr>
            <a:r>
              <a:rPr lang="en-US" sz="2000"/>
              <a:t>Surveys and Questionnaires </a:t>
            </a:r>
            <a:br>
              <a:rPr lang="en-US" sz="2000">
                <a:ea typeface="+mn-lt"/>
                <a:cs typeface="+mn-lt"/>
              </a:rPr>
            </a:br>
            <a:r>
              <a:rPr lang="en-US" sz="2000">
                <a:latin typeface="calibri light"/>
                <a:ea typeface="+mn-lt"/>
                <a:cs typeface="+mn-lt"/>
              </a:rPr>
              <a:t>Community/Professional Surveys about "Data Librarianship" or "Burn Out" or "COVID and Librarianship", etc. </a:t>
            </a:r>
          </a:p>
          <a:p>
            <a:pPr marL="114300" indent="0">
              <a:buNone/>
            </a:pPr>
            <a:endParaRPr lang="en-US" sz="2000">
              <a:cs typeface="Calibri"/>
            </a:endParaRPr>
          </a:p>
          <a:p>
            <a:pPr marL="0"/>
            <a:endParaRPr lang="en-US" sz="2000">
              <a:cs typeface="Calibri"/>
            </a:endParaRPr>
          </a:p>
        </p:txBody>
      </p:sp>
      <p:sp>
        <p:nvSpPr>
          <p:cNvPr id="5" name="Slide Number Placeholder 4">
            <a:extLst>
              <a:ext uri="{FF2B5EF4-FFF2-40B4-BE49-F238E27FC236}">
                <a16:creationId xmlns:a16="http://schemas.microsoft.com/office/drawing/2014/main" id="{5654E2D5-C0F6-0BC4-96A7-6FF1632A5B8A}"/>
              </a:ext>
            </a:extLst>
          </p:cNvPr>
          <p:cNvSpPr>
            <a:spLocks noGrp="1"/>
          </p:cNvSpPr>
          <p:nvPr>
            <p:ph type="sldNum" sz="quarter" idx="10"/>
          </p:nvPr>
        </p:nvSpPr>
        <p:spPr/>
        <p:txBody>
          <a:bodyPr vert="horz" lIns="91440" tIns="45720" rIns="91440" bIns="45720" rtlCol="0" anchor="ctr">
            <a:normAutofit/>
          </a:bodyPr>
          <a:lstStyle/>
          <a:p>
            <a:pPr eaLnBrk="1" fontAlgn="auto" hangingPunct="1">
              <a:spcBef>
                <a:spcPts val="0"/>
              </a:spcBef>
              <a:spcAft>
                <a:spcPts val="600"/>
              </a:spcAft>
              <a:defRPr/>
            </a:pPr>
            <a:fld id="{372B0271-B012-4ED1-8CE3-476E6D0A5B1D}" type="slidenum">
              <a:rPr lang="en-US">
                <a:solidFill>
                  <a:prstClr val="black">
                    <a:tint val="75000"/>
                  </a:prstClr>
                </a:solidFill>
                <a:latin typeface="Calibri" panose="020F0502020204030204"/>
              </a:rPr>
              <a:pPr eaLnBrk="1" fontAlgn="auto" hangingPunct="1">
                <a:spcBef>
                  <a:spcPts val="0"/>
                </a:spcBef>
                <a:spcAft>
                  <a:spcPts val="600"/>
                </a:spcAft>
                <a:defRPr/>
              </a:pPr>
              <a:t>15</a:t>
            </a:fld>
            <a:endParaRPr lang="en-US">
              <a:solidFill>
                <a:prstClr val="black">
                  <a:tint val="75000"/>
                </a:prstClr>
              </a:solidFill>
              <a:latin typeface="Calibri" panose="020F0502020204030204"/>
            </a:endParaRPr>
          </a:p>
        </p:txBody>
      </p:sp>
      <p:pic>
        <p:nvPicPr>
          <p:cNvPr id="41" name="Picture 27" descr="Pen placed on top of a signature line">
            <a:extLst>
              <a:ext uri="{FF2B5EF4-FFF2-40B4-BE49-F238E27FC236}">
                <a16:creationId xmlns:a16="http://schemas.microsoft.com/office/drawing/2014/main" id="{25A8C0E1-F654-313C-A89D-8E94B26846F3}"/>
              </a:ext>
            </a:extLst>
          </p:cNvPr>
          <p:cNvPicPr>
            <a:picLocks noChangeAspect="1"/>
          </p:cNvPicPr>
          <p:nvPr/>
        </p:nvPicPr>
        <p:blipFill rotWithShape="1">
          <a:blip r:embed="rId2"/>
          <a:srcRect l="16233" r="-3" b="-3"/>
          <a:stretch/>
        </p:blipFill>
        <p:spPr>
          <a:xfrm>
            <a:off x="6845666" y="1814085"/>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7" name="Content Placeholder 2">
            <a:extLst>
              <a:ext uri="{FF2B5EF4-FFF2-40B4-BE49-F238E27FC236}">
                <a16:creationId xmlns:a16="http://schemas.microsoft.com/office/drawing/2014/main" id="{B8AA0CC5-0265-E5FD-CBB2-280CE3BBE901}"/>
              </a:ext>
            </a:extLst>
          </p:cNvPr>
          <p:cNvSpPr txBox="1">
            <a:spLocks/>
          </p:cNvSpPr>
          <p:nvPr/>
        </p:nvSpPr>
        <p:spPr>
          <a:xfrm>
            <a:off x="581246" y="3148379"/>
            <a:ext cx="6264560" cy="11259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Aft>
                <a:spcPts val="0"/>
              </a:spcAft>
              <a:buNone/>
            </a:pPr>
            <a:r>
              <a:rPr lang="en-US" sz="2000">
                <a:ea typeface="+mn-lt"/>
                <a:cs typeface="+mn-lt"/>
              </a:rPr>
              <a:t>Evaluation Data </a:t>
            </a:r>
            <a:br>
              <a:rPr lang="en-US" sz="2000">
                <a:ea typeface="+mn-lt"/>
                <a:cs typeface="+mn-lt"/>
              </a:rPr>
            </a:br>
            <a:r>
              <a:rPr lang="en-US" sz="2000">
                <a:latin typeface="calibri light"/>
                <a:ea typeface="+mn-lt"/>
                <a:cs typeface="+mn-lt"/>
              </a:rPr>
              <a:t>Teaching evaluations, pedagogy and classroom effectiveness </a:t>
            </a:r>
          </a:p>
          <a:p>
            <a:pPr marL="114300" indent="0" fontAlgn="auto">
              <a:spcAft>
                <a:spcPts val="0"/>
              </a:spcAft>
              <a:buFont typeface="Arial" panose="020B0604020202020204" pitchFamily="34" charset="0"/>
              <a:buNone/>
            </a:pPr>
            <a:endParaRPr lang="en-US" sz="2000">
              <a:cs typeface="Calibri"/>
            </a:endParaRPr>
          </a:p>
          <a:p>
            <a:pPr marL="0" fontAlgn="auto">
              <a:spcAft>
                <a:spcPts val="0"/>
              </a:spcAft>
            </a:pPr>
            <a:endParaRPr lang="en-US" sz="2000">
              <a:cs typeface="Calibri"/>
            </a:endParaRPr>
          </a:p>
        </p:txBody>
      </p:sp>
      <p:sp>
        <p:nvSpPr>
          <p:cNvPr id="9" name="Content Placeholder 2">
            <a:extLst>
              <a:ext uri="{FF2B5EF4-FFF2-40B4-BE49-F238E27FC236}">
                <a16:creationId xmlns:a16="http://schemas.microsoft.com/office/drawing/2014/main" id="{BD19A68B-0A2D-A8F2-E22E-3A12D60FBD75}"/>
              </a:ext>
            </a:extLst>
          </p:cNvPr>
          <p:cNvSpPr txBox="1">
            <a:spLocks/>
          </p:cNvSpPr>
          <p:nvPr/>
        </p:nvSpPr>
        <p:spPr>
          <a:xfrm>
            <a:off x="580188" y="4186755"/>
            <a:ext cx="6264560" cy="11259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fontAlgn="auto">
              <a:lnSpc>
                <a:spcPct val="100000"/>
              </a:lnSpc>
              <a:spcAft>
                <a:spcPts val="0"/>
              </a:spcAft>
              <a:buNone/>
            </a:pPr>
            <a:r>
              <a:rPr lang="en-US" sz="2000">
                <a:ea typeface="+mn-lt"/>
                <a:cs typeface="+mn-lt"/>
              </a:rPr>
              <a:t>Patron Data and User Metrics </a:t>
            </a:r>
            <a:br>
              <a:rPr lang="en-US" sz="2000">
                <a:latin typeface="Calibri"/>
                <a:cs typeface="Calibri"/>
              </a:rPr>
            </a:br>
            <a:r>
              <a:rPr lang="en-US" sz="2000">
                <a:latin typeface="calibri light"/>
                <a:cs typeface="Calibri"/>
              </a:rPr>
              <a:t>Resource usage, google analytics, ticketing systems </a:t>
            </a:r>
            <a:endParaRPr lang="en-US" sz="2000"/>
          </a:p>
          <a:p>
            <a:pPr marL="114300" indent="0" fontAlgn="auto">
              <a:spcAft>
                <a:spcPts val="0"/>
              </a:spcAft>
              <a:buNone/>
            </a:pPr>
            <a:endParaRPr lang="en-US" sz="2000">
              <a:cs typeface="Calibri"/>
            </a:endParaRPr>
          </a:p>
          <a:p>
            <a:pPr marL="0" fontAlgn="auto">
              <a:spcAft>
                <a:spcPts val="0"/>
              </a:spcAft>
            </a:pPr>
            <a:endParaRPr lang="en-US" sz="2000">
              <a:cs typeface="Calibri"/>
            </a:endParaRPr>
          </a:p>
        </p:txBody>
      </p:sp>
      <p:sp>
        <p:nvSpPr>
          <p:cNvPr id="11" name="Content Placeholder 2">
            <a:extLst>
              <a:ext uri="{FF2B5EF4-FFF2-40B4-BE49-F238E27FC236}">
                <a16:creationId xmlns:a16="http://schemas.microsoft.com/office/drawing/2014/main" id="{99D5E66D-EA37-DEA4-4A97-26A856E2422E}"/>
              </a:ext>
            </a:extLst>
          </p:cNvPr>
          <p:cNvSpPr txBox="1">
            <a:spLocks/>
          </p:cNvSpPr>
          <p:nvPr/>
        </p:nvSpPr>
        <p:spPr>
          <a:xfrm>
            <a:off x="579130" y="5109470"/>
            <a:ext cx="6264560" cy="112592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Aft>
                <a:spcPts val="0"/>
              </a:spcAft>
              <a:buNone/>
            </a:pPr>
            <a:r>
              <a:rPr lang="en-US" sz="2000"/>
              <a:t>Interviews and Focus Groups </a:t>
            </a:r>
            <a:br>
              <a:rPr lang="en-US" sz="2000">
                <a:ea typeface="+mn-lt"/>
                <a:cs typeface="+mn-lt"/>
              </a:rPr>
            </a:br>
            <a:r>
              <a:rPr lang="en-US" sz="2000">
                <a:latin typeface="calibri light"/>
                <a:ea typeface="+mn-lt"/>
                <a:cs typeface="+mn-lt"/>
              </a:rPr>
              <a:t>librarians as researchers; scenario-based interviews, UX, testing a new teaching method, etc. </a:t>
            </a:r>
          </a:p>
          <a:p>
            <a:pPr marL="114300" indent="0" fontAlgn="auto">
              <a:spcAft>
                <a:spcPts val="0"/>
              </a:spcAft>
              <a:buFont typeface="Arial" panose="020B0604020202020204" pitchFamily="34" charset="0"/>
              <a:buNone/>
            </a:pPr>
            <a:endParaRPr lang="en-US" sz="2000">
              <a:cs typeface="Calibri"/>
            </a:endParaRPr>
          </a:p>
          <a:p>
            <a:pPr marL="0" fontAlgn="auto">
              <a:spcAft>
                <a:spcPts val="0"/>
              </a:spcAft>
            </a:pPr>
            <a:endParaRPr lang="en-US" sz="2000">
              <a:cs typeface="Calibri"/>
            </a:endParaRPr>
          </a:p>
        </p:txBody>
      </p:sp>
    </p:spTree>
    <p:extLst>
      <p:ext uri="{BB962C8B-B14F-4D97-AF65-F5344CB8AC3E}">
        <p14:creationId xmlns:p14="http://schemas.microsoft.com/office/powerpoint/2010/main" val="23731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24DC51-3705-FA74-35FA-9856C82AB76A}"/>
              </a:ext>
            </a:extLst>
          </p:cNvPr>
          <p:cNvSpPr>
            <a:spLocks noGrp="1"/>
          </p:cNvSpPr>
          <p:nvPr>
            <p:ph type="title"/>
          </p:nvPr>
        </p:nvSpPr>
        <p:spPr>
          <a:xfrm>
            <a:off x="643468" y="643467"/>
            <a:ext cx="4620584" cy="807937"/>
          </a:xfrm>
        </p:spPr>
        <p:txBody>
          <a:bodyPr vert="horz" lIns="91440" tIns="45720" rIns="91440" bIns="45720" rtlCol="0" anchor="b">
            <a:normAutofit/>
          </a:bodyPr>
          <a:lstStyle/>
          <a:p>
            <a:r>
              <a:rPr lang="en-US" dirty="0"/>
              <a:t>Question 1</a:t>
            </a:r>
          </a:p>
        </p:txBody>
      </p:sp>
      <p:sp>
        <p:nvSpPr>
          <p:cNvPr id="3" name="Content Placeholder 2">
            <a:extLst>
              <a:ext uri="{FF2B5EF4-FFF2-40B4-BE49-F238E27FC236}">
                <a16:creationId xmlns:a16="http://schemas.microsoft.com/office/drawing/2014/main" id="{86EEE1CB-0539-85AF-D5D6-A3521C88E97F}"/>
              </a:ext>
            </a:extLst>
          </p:cNvPr>
          <p:cNvSpPr>
            <a:spLocks noGrp="1"/>
          </p:cNvSpPr>
          <p:nvPr>
            <p:ph idx="1"/>
          </p:nvPr>
        </p:nvSpPr>
        <p:spPr>
          <a:xfrm>
            <a:off x="643467" y="2519970"/>
            <a:ext cx="5469669" cy="3533208"/>
          </a:xfrm>
        </p:spPr>
        <p:txBody>
          <a:bodyPr vert="horz" lIns="91440" tIns="45720" rIns="91440" bIns="45720" rtlCol="0" anchor="t">
            <a:normAutofit/>
          </a:bodyPr>
          <a:lstStyle/>
          <a:p>
            <a:pPr marL="0" indent="0">
              <a:buNone/>
            </a:pPr>
            <a:r>
              <a:rPr lang="en-US" sz="3200"/>
              <a:t>In the chat, what methods for data collection have you encountered, conducted, or participated? </a:t>
            </a:r>
          </a:p>
        </p:txBody>
      </p:sp>
      <p:pic>
        <p:nvPicPr>
          <p:cNvPr id="12" name="Picture 4" descr="Different coloured question marks">
            <a:extLst>
              <a:ext uri="{FF2B5EF4-FFF2-40B4-BE49-F238E27FC236}">
                <a16:creationId xmlns:a16="http://schemas.microsoft.com/office/drawing/2014/main" id="{EAD2DB74-AE1C-CFBD-D3F8-F546D0E1E03E}"/>
              </a:ext>
            </a:extLst>
          </p:cNvPr>
          <p:cNvPicPr>
            <a:picLocks noChangeAspect="1"/>
          </p:cNvPicPr>
          <p:nvPr/>
        </p:nvPicPr>
        <p:blipFill rotWithShape="1">
          <a:blip r:embed="rId2"/>
          <a:srcRect l="24981" r="26111"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826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7E840-62FC-E277-D74D-737FE4272BF6}"/>
              </a:ext>
            </a:extLst>
          </p:cNvPr>
          <p:cNvSpPr>
            <a:spLocks noGrp="1"/>
          </p:cNvSpPr>
          <p:nvPr>
            <p:ph type="title"/>
          </p:nvPr>
        </p:nvSpPr>
        <p:spPr/>
        <p:txBody>
          <a:bodyPr/>
          <a:lstStyle/>
          <a:p>
            <a:r>
              <a:rPr lang="en-US" b="1">
                <a:ea typeface="+mj-lt"/>
                <a:cs typeface="+mj-lt"/>
              </a:rPr>
              <a:t>What is Done with Collected Data? </a:t>
            </a:r>
          </a:p>
        </p:txBody>
      </p:sp>
      <p:sp>
        <p:nvSpPr>
          <p:cNvPr id="3" name="Content Placeholder 2">
            <a:extLst>
              <a:ext uri="{FF2B5EF4-FFF2-40B4-BE49-F238E27FC236}">
                <a16:creationId xmlns:a16="http://schemas.microsoft.com/office/drawing/2014/main" id="{950EDF79-256E-0789-10FB-26001997356B}"/>
              </a:ext>
            </a:extLst>
          </p:cNvPr>
          <p:cNvSpPr>
            <a:spLocks noGrp="1"/>
          </p:cNvSpPr>
          <p:nvPr>
            <p:ph sz="half" idx="1"/>
          </p:nvPr>
        </p:nvSpPr>
        <p:spPr>
          <a:xfrm>
            <a:off x="565638" y="1992658"/>
            <a:ext cx="3628292" cy="1322629"/>
          </a:xfrm>
        </p:spPr>
        <p:txBody>
          <a:bodyPr>
            <a:normAutofit fontScale="92500" lnSpcReduction="20000"/>
          </a:bodyPr>
          <a:lstStyle/>
          <a:p>
            <a:pPr marL="0" indent="0">
              <a:buNone/>
            </a:pPr>
            <a:r>
              <a:rPr lang="en-US" b="1" dirty="0">
                <a:ea typeface="+mn-lt"/>
                <a:cs typeface="+mn-lt"/>
              </a:rPr>
              <a:t>Policy Decisions </a:t>
            </a:r>
            <a:endParaRPr lang="en-US" dirty="0"/>
          </a:p>
          <a:p>
            <a:pPr marL="0" indent="0">
              <a:buNone/>
            </a:pPr>
            <a:r>
              <a:rPr lang="en-US" sz="2000" dirty="0">
                <a:latin typeface="Calibri Light"/>
                <a:ea typeface="+mn-lt"/>
                <a:cs typeface="+mn-lt"/>
              </a:rPr>
              <a:t>Data-driven policy making builds upon the concept of evidence-based policy making; data science and analysis</a:t>
            </a:r>
            <a:endParaRPr lang="en-US" dirty="0">
              <a:latin typeface="Calibri Light"/>
            </a:endParaRPr>
          </a:p>
        </p:txBody>
      </p:sp>
      <p:sp>
        <p:nvSpPr>
          <p:cNvPr id="4" name="Content Placeholder 3">
            <a:extLst>
              <a:ext uri="{FF2B5EF4-FFF2-40B4-BE49-F238E27FC236}">
                <a16:creationId xmlns:a16="http://schemas.microsoft.com/office/drawing/2014/main" id="{7B9F846E-94B0-4945-C529-347CC73F7E1F}"/>
              </a:ext>
            </a:extLst>
          </p:cNvPr>
          <p:cNvSpPr>
            <a:spLocks noGrp="1"/>
          </p:cNvSpPr>
          <p:nvPr>
            <p:ph sz="half" idx="2"/>
          </p:nvPr>
        </p:nvSpPr>
        <p:spPr>
          <a:xfrm>
            <a:off x="4413738" y="1992658"/>
            <a:ext cx="3496408" cy="1322629"/>
          </a:xfrm>
        </p:spPr>
        <p:txBody>
          <a:bodyPr>
            <a:normAutofit lnSpcReduction="10000"/>
          </a:bodyPr>
          <a:lstStyle/>
          <a:p>
            <a:pPr marL="0" indent="0">
              <a:buNone/>
            </a:pPr>
            <a:r>
              <a:rPr lang="en-US" b="1" dirty="0">
                <a:ea typeface="+mn-lt"/>
                <a:cs typeface="+mn-lt"/>
              </a:rPr>
              <a:t>Resource Allocation</a:t>
            </a:r>
            <a:endParaRPr lang="en-US" dirty="0"/>
          </a:p>
          <a:p>
            <a:pPr marL="0" indent="0">
              <a:buNone/>
            </a:pPr>
            <a:r>
              <a:rPr lang="en-US" sz="2000" dirty="0">
                <a:latin typeface="Calibri Light"/>
                <a:ea typeface="+mn-lt"/>
                <a:cs typeface="+mn-lt"/>
              </a:rPr>
              <a:t>Funding prioritization, clinics, food assistance, infrastructure, and other services </a:t>
            </a:r>
            <a:endParaRPr lang="en-US" dirty="0">
              <a:latin typeface="Calibri Light"/>
              <a:cs typeface="Calibri Light"/>
            </a:endParaRPr>
          </a:p>
        </p:txBody>
      </p:sp>
      <p:sp>
        <p:nvSpPr>
          <p:cNvPr id="5" name="Slide Number Placeholder 4">
            <a:extLst>
              <a:ext uri="{FF2B5EF4-FFF2-40B4-BE49-F238E27FC236}">
                <a16:creationId xmlns:a16="http://schemas.microsoft.com/office/drawing/2014/main" id="{5654E2D5-C0F6-0BC4-96A7-6FF1632A5B8A}"/>
              </a:ext>
            </a:extLst>
          </p:cNvPr>
          <p:cNvSpPr>
            <a:spLocks noGrp="1"/>
          </p:cNvSpPr>
          <p:nvPr>
            <p:ph type="sldNum" sz="quarter" idx="10"/>
          </p:nvPr>
        </p:nvSpPr>
        <p:spPr/>
        <p:txBody>
          <a:bodyPr/>
          <a:lstStyle/>
          <a:p>
            <a:pPr>
              <a:defRPr/>
            </a:pPr>
            <a:fld id="{372B0271-B012-4ED1-8CE3-476E6D0A5B1D}" type="slidenum">
              <a:rPr lang="en-US"/>
              <a:pPr>
                <a:defRPr/>
              </a:pPr>
              <a:t>17</a:t>
            </a:fld>
            <a:endParaRPr lang="en-US"/>
          </a:p>
        </p:txBody>
      </p:sp>
      <p:sp>
        <p:nvSpPr>
          <p:cNvPr id="6" name="Content Placeholder 5">
            <a:extLst>
              <a:ext uri="{FF2B5EF4-FFF2-40B4-BE49-F238E27FC236}">
                <a16:creationId xmlns:a16="http://schemas.microsoft.com/office/drawing/2014/main" id="{160C13C0-A6C9-0CB3-625A-69F8BA2DD6EF}"/>
              </a:ext>
            </a:extLst>
          </p:cNvPr>
          <p:cNvSpPr>
            <a:spLocks noGrp="1"/>
          </p:cNvSpPr>
          <p:nvPr>
            <p:ph sz="half" idx="12"/>
          </p:nvPr>
        </p:nvSpPr>
        <p:spPr>
          <a:xfrm>
            <a:off x="8129954" y="1992534"/>
            <a:ext cx="3496408" cy="1322630"/>
          </a:xfrm>
        </p:spPr>
        <p:txBody>
          <a:bodyPr/>
          <a:lstStyle/>
          <a:p>
            <a:pPr marL="0" indent="0">
              <a:buNone/>
            </a:pPr>
            <a:r>
              <a:rPr lang="en-US" b="1" dirty="0">
                <a:ea typeface="+mn-lt"/>
                <a:cs typeface="+mn-lt"/>
              </a:rPr>
              <a:t>Health interventions</a:t>
            </a:r>
            <a:endParaRPr lang="en-US" dirty="0"/>
          </a:p>
          <a:p>
            <a:pPr marL="0" indent="0">
              <a:buNone/>
            </a:pPr>
            <a:r>
              <a:rPr lang="en-US" sz="2000" dirty="0">
                <a:latin typeface="Calibri Light"/>
                <a:ea typeface="+mn-lt"/>
                <a:cs typeface="+mn-lt"/>
              </a:rPr>
              <a:t>Population level health; mask mandate and social distancing</a:t>
            </a:r>
            <a:endParaRPr lang="en-US" dirty="0">
              <a:latin typeface="Calibri Light"/>
              <a:cs typeface="Calibri Light"/>
            </a:endParaRPr>
          </a:p>
        </p:txBody>
      </p:sp>
      <p:sp>
        <p:nvSpPr>
          <p:cNvPr id="8" name="Content Placeholder 2">
            <a:extLst>
              <a:ext uri="{FF2B5EF4-FFF2-40B4-BE49-F238E27FC236}">
                <a16:creationId xmlns:a16="http://schemas.microsoft.com/office/drawing/2014/main" id="{75AC8EB0-66B7-01F4-B4B6-597DAD842962}"/>
              </a:ext>
            </a:extLst>
          </p:cNvPr>
          <p:cNvSpPr txBox="1">
            <a:spLocks/>
          </p:cNvSpPr>
          <p:nvPr/>
        </p:nvSpPr>
        <p:spPr bwMode="auto">
          <a:xfrm>
            <a:off x="563709" y="4064526"/>
            <a:ext cx="3213533" cy="13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1626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1626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1626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1"/>
                </a:solidFill>
                <a:ea typeface="+mn-lt"/>
                <a:cs typeface="+mn-lt"/>
              </a:rPr>
              <a:t>Research/ Publications</a:t>
            </a:r>
            <a:endParaRPr lang="en-US" dirty="0">
              <a:solidFill>
                <a:schemeClr val="tx1"/>
              </a:solidFill>
              <a:cs typeface="Calibri"/>
            </a:endParaRPr>
          </a:p>
          <a:p>
            <a:pPr marL="0" indent="0">
              <a:buNone/>
            </a:pPr>
            <a:r>
              <a:rPr lang="en-US" sz="2000" dirty="0">
                <a:solidFill>
                  <a:schemeClr val="tx1"/>
                </a:solidFill>
                <a:latin typeface="Calibri Light"/>
                <a:ea typeface="+mn-lt"/>
                <a:cs typeface="+mn-lt"/>
              </a:rPr>
              <a:t>discipline-specific publications of findings</a:t>
            </a:r>
            <a:endParaRPr lang="en-US" dirty="0">
              <a:solidFill>
                <a:schemeClr val="tx1"/>
              </a:solidFill>
              <a:latin typeface="Calibri Light"/>
              <a:cs typeface="Calibri Light"/>
            </a:endParaRPr>
          </a:p>
        </p:txBody>
      </p:sp>
      <p:sp>
        <p:nvSpPr>
          <p:cNvPr id="10" name="Content Placeholder 3">
            <a:extLst>
              <a:ext uri="{FF2B5EF4-FFF2-40B4-BE49-F238E27FC236}">
                <a16:creationId xmlns:a16="http://schemas.microsoft.com/office/drawing/2014/main" id="{C226A342-6194-FBF9-EC21-0F6D2E0ECA96}"/>
              </a:ext>
            </a:extLst>
          </p:cNvPr>
          <p:cNvSpPr txBox="1">
            <a:spLocks/>
          </p:cNvSpPr>
          <p:nvPr/>
        </p:nvSpPr>
        <p:spPr bwMode="auto">
          <a:xfrm>
            <a:off x="4344290" y="4064526"/>
            <a:ext cx="3496408" cy="13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1626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1626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1626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1"/>
                </a:solidFill>
                <a:ea typeface="+mn-lt"/>
                <a:cs typeface="+mn-lt"/>
              </a:rPr>
              <a:t>Secondary Research</a:t>
            </a:r>
            <a:endParaRPr lang="en-US" b="1" dirty="0">
              <a:solidFill>
                <a:schemeClr val="tx1"/>
              </a:solidFill>
              <a:cs typeface="Calibri"/>
            </a:endParaRPr>
          </a:p>
          <a:p>
            <a:pPr marL="0" indent="0">
              <a:buNone/>
            </a:pPr>
            <a:r>
              <a:rPr lang="en-US" sz="2000" dirty="0">
                <a:solidFill>
                  <a:schemeClr val="tx1"/>
                </a:solidFill>
                <a:latin typeface="Calibri Light"/>
                <a:ea typeface="+mn-lt"/>
                <a:cs typeface="+mn-lt"/>
              </a:rPr>
              <a:t>Data sharing and reuse</a:t>
            </a:r>
            <a:endParaRPr lang="en-US" dirty="0">
              <a:solidFill>
                <a:schemeClr val="tx1"/>
              </a:solidFill>
              <a:latin typeface="Calibri Light"/>
              <a:cs typeface="Calibri Light"/>
            </a:endParaRPr>
          </a:p>
        </p:txBody>
      </p:sp>
      <p:sp>
        <p:nvSpPr>
          <p:cNvPr id="11" name="Content Placeholder 3">
            <a:extLst>
              <a:ext uri="{FF2B5EF4-FFF2-40B4-BE49-F238E27FC236}">
                <a16:creationId xmlns:a16="http://schemas.microsoft.com/office/drawing/2014/main" id="{20CEFF5E-8B59-B2AC-CE9A-24DE02F53554}"/>
              </a:ext>
            </a:extLst>
          </p:cNvPr>
          <p:cNvSpPr>
            <a:spLocks noGrp="1"/>
          </p:cNvSpPr>
          <p:nvPr/>
        </p:nvSpPr>
        <p:spPr bwMode="auto">
          <a:xfrm>
            <a:off x="8503460" y="4066455"/>
            <a:ext cx="3496408" cy="132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616265"/>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616265"/>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616265"/>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6162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tx1"/>
                </a:solidFill>
                <a:ea typeface="+mn-lt"/>
                <a:cs typeface="+mn-lt"/>
              </a:rPr>
              <a:t>Future Research</a:t>
            </a:r>
          </a:p>
          <a:p>
            <a:pPr marL="0" indent="0">
              <a:buNone/>
            </a:pPr>
            <a:r>
              <a:rPr lang="en-US" sz="2000" dirty="0">
                <a:solidFill>
                  <a:schemeClr val="tx1"/>
                </a:solidFill>
                <a:latin typeface="Calibri Light"/>
                <a:ea typeface="+mn-lt"/>
                <a:cs typeface="+mn-lt"/>
              </a:rPr>
              <a:t>Jumping-off point for further research</a:t>
            </a:r>
            <a:endParaRPr lang="en-US" dirty="0">
              <a:solidFill>
                <a:schemeClr val="tx1"/>
              </a:solidFill>
              <a:latin typeface="Calibri Light"/>
              <a:cs typeface="Calibri Light"/>
            </a:endParaRPr>
          </a:p>
        </p:txBody>
      </p:sp>
    </p:spTree>
    <p:extLst>
      <p:ext uri="{BB962C8B-B14F-4D97-AF65-F5344CB8AC3E}">
        <p14:creationId xmlns:p14="http://schemas.microsoft.com/office/powerpoint/2010/main" val="352153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EEA0050-16AF-4D72-245A-DEEB1B7D8F73}"/>
              </a:ext>
            </a:extLst>
          </p:cNvPr>
          <p:cNvSpPr>
            <a:spLocks noGrp="1"/>
          </p:cNvSpPr>
          <p:nvPr>
            <p:ph type="title"/>
          </p:nvPr>
        </p:nvSpPr>
        <p:spPr>
          <a:xfrm>
            <a:off x="605074" y="354546"/>
            <a:ext cx="9543405" cy="1188720"/>
          </a:xfrm>
        </p:spPr>
        <p:txBody>
          <a:bodyPr>
            <a:normAutofit/>
          </a:bodyPr>
          <a:lstStyle/>
          <a:p>
            <a:r>
              <a:rPr lang="en-US" sz="4000" dirty="0">
                <a:solidFill>
                  <a:schemeClr val="tx1">
                    <a:lumMod val="85000"/>
                    <a:lumOff val="15000"/>
                  </a:schemeClr>
                </a:solidFill>
                <a:latin typeface="Calibri"/>
                <a:ea typeface="Roboto"/>
                <a:cs typeface="Calibri"/>
              </a:rPr>
              <a:t>What does this tell us? </a:t>
            </a:r>
          </a:p>
        </p:txBody>
      </p:sp>
      <p:sp>
        <p:nvSpPr>
          <p:cNvPr id="7" name="Title 1">
            <a:extLst>
              <a:ext uri="{FF2B5EF4-FFF2-40B4-BE49-F238E27FC236}">
                <a16:creationId xmlns:a16="http://schemas.microsoft.com/office/drawing/2014/main" id="{5A9056F2-CA8D-7C2B-9CF1-061F22C80A71}"/>
              </a:ext>
            </a:extLst>
          </p:cNvPr>
          <p:cNvSpPr>
            <a:spLocks noGrp="1"/>
          </p:cNvSpPr>
          <p:nvPr/>
        </p:nvSpPr>
        <p:spPr>
          <a:xfrm>
            <a:off x="266751" y="2099586"/>
            <a:ext cx="6282442" cy="3850578"/>
          </a:xfrm>
          <a:prstGeom prst="rect">
            <a:avLst/>
          </a:prstGeom>
        </p:spPr>
        <p:txBody>
          <a:bodyPr vert="horz" lIns="91440" tIns="45720" rIns="91440" bIns="45720" rtlCol="0" anchor="b">
            <a:normAutofit fontScale="8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457200" indent="-457200">
              <a:lnSpc>
                <a:spcPct val="120000"/>
              </a:lnSpc>
              <a:spcBef>
                <a:spcPts val="1000"/>
              </a:spcBef>
              <a:buFont typeface="Arial"/>
              <a:buChar char="•"/>
            </a:pPr>
            <a:r>
              <a:rPr lang="en-US" dirty="0">
                <a:ea typeface="+mj-lt"/>
                <a:cs typeface="+mj-lt"/>
              </a:rPr>
              <a:t>"What gets counted, counts"</a:t>
            </a:r>
            <a:endParaRPr lang="en-US" dirty="0"/>
          </a:p>
          <a:p>
            <a:pPr marL="457200" indent="-457200">
              <a:lnSpc>
                <a:spcPct val="120000"/>
              </a:lnSpc>
              <a:spcBef>
                <a:spcPts val="1000"/>
              </a:spcBef>
              <a:buFont typeface="Arial"/>
              <a:buChar char="•"/>
            </a:pPr>
            <a:r>
              <a:rPr lang="en-US" dirty="0">
                <a:ea typeface="+mj-lt"/>
                <a:cs typeface="+mj-lt"/>
              </a:rPr>
              <a:t>What is counted often becomes the basis for decision-making</a:t>
            </a:r>
            <a:endParaRPr lang="en-US" dirty="0">
              <a:cs typeface="Calibri Light"/>
            </a:endParaRPr>
          </a:p>
          <a:p>
            <a:pPr marL="457200" indent="-457200">
              <a:lnSpc>
                <a:spcPct val="120000"/>
              </a:lnSpc>
              <a:spcBef>
                <a:spcPts val="1000"/>
              </a:spcBef>
              <a:spcAft>
                <a:spcPct val="0"/>
              </a:spcAft>
              <a:buFont typeface="Arial"/>
              <a:buChar char="•"/>
            </a:pPr>
            <a:r>
              <a:rPr lang="en-US" dirty="0">
                <a:ea typeface="+mj-lt"/>
                <a:cs typeface="+mj-lt"/>
              </a:rPr>
              <a:t>What is not counted becomes invisible; reinforcing health inequities</a:t>
            </a:r>
          </a:p>
          <a:p>
            <a:pPr marL="457200" indent="-457200">
              <a:lnSpc>
                <a:spcPct val="120000"/>
              </a:lnSpc>
              <a:spcBef>
                <a:spcPts val="1000"/>
              </a:spcBef>
              <a:spcAft>
                <a:spcPct val="0"/>
              </a:spcAft>
              <a:buFont typeface="Arial"/>
              <a:buChar char="•"/>
            </a:pPr>
            <a:r>
              <a:rPr lang="en-US" dirty="0">
                <a:ea typeface="+mj-lt"/>
                <a:cs typeface="+mj-lt"/>
              </a:rPr>
              <a:t>Data collection can be positive and empowering</a:t>
            </a:r>
          </a:p>
          <a:p>
            <a:pPr marL="457200" indent="-457200">
              <a:lnSpc>
                <a:spcPct val="120000"/>
              </a:lnSpc>
              <a:spcBef>
                <a:spcPts val="1000"/>
              </a:spcBef>
              <a:spcAft>
                <a:spcPct val="0"/>
              </a:spcAft>
              <a:buFont typeface="Arial"/>
              <a:buChar char="•"/>
            </a:pPr>
            <a:r>
              <a:rPr lang="en-US" dirty="0">
                <a:ea typeface="+mj-lt"/>
                <a:cs typeface="+mj-lt"/>
              </a:rPr>
              <a:t>’data for good’  or for social change </a:t>
            </a:r>
          </a:p>
          <a:p>
            <a:endParaRPr lang="en-US">
              <a:cs typeface="Calibri"/>
            </a:endParaRPr>
          </a:p>
        </p:txBody>
      </p:sp>
      <p:pic>
        <p:nvPicPr>
          <p:cNvPr id="6" name="Picture 7" descr="A picture of the cover of the book &quot;Data Feminism&quot; by Catherine D'Ignazio and Lauren F. Klein">
            <a:extLst>
              <a:ext uri="{FF2B5EF4-FFF2-40B4-BE49-F238E27FC236}">
                <a16:creationId xmlns:a16="http://schemas.microsoft.com/office/drawing/2014/main" id="{354A0BDC-DB28-AEF4-7B3F-0AC216BB5D0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223" r="81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36702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A199B-8F14-6793-8939-7B23E6128129}"/>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4400" b="1">
                <a:latin typeface="Calibri"/>
                <a:ea typeface="Calibri"/>
                <a:cs typeface="Calibri"/>
              </a:rPr>
              <a:t>Invisible Women </a:t>
            </a:r>
            <a:endParaRPr lang="en-US" sz="4400">
              <a:latin typeface="Calibri"/>
              <a:ea typeface="Calibri"/>
              <a:cs typeface="Calibri"/>
            </a:endParaRPr>
          </a:p>
        </p:txBody>
      </p:sp>
      <p:sp>
        <p:nvSpPr>
          <p:cNvPr id="5" name="TextBox 4">
            <a:extLst>
              <a:ext uri="{FF2B5EF4-FFF2-40B4-BE49-F238E27FC236}">
                <a16:creationId xmlns:a16="http://schemas.microsoft.com/office/drawing/2014/main" id="{E9383C95-3A98-7313-921F-A3D35E9CB73E}"/>
              </a:ext>
            </a:extLst>
          </p:cNvPr>
          <p:cNvSpPr txBox="1"/>
          <p:nvPr/>
        </p:nvSpPr>
        <p:spPr>
          <a:xfrm>
            <a:off x="5365173" y="581544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ea typeface="Calibri"/>
                <a:cs typeface="Calibri"/>
              </a:rPr>
              <a:t>(Perez 2019)</a:t>
            </a:r>
            <a:endParaRPr lang="en-US"/>
          </a:p>
        </p:txBody>
      </p:sp>
      <p:sp>
        <p:nvSpPr>
          <p:cNvPr id="3" name="Title 1">
            <a:extLst>
              <a:ext uri="{FF2B5EF4-FFF2-40B4-BE49-F238E27FC236}">
                <a16:creationId xmlns:a16="http://schemas.microsoft.com/office/drawing/2014/main" id="{809EF468-6D4D-234F-9729-968791D83A49}"/>
              </a:ext>
            </a:extLst>
          </p:cNvPr>
          <p:cNvSpPr txBox="1">
            <a:spLocks/>
          </p:cNvSpPr>
          <p:nvPr/>
        </p:nvSpPr>
        <p:spPr>
          <a:xfrm>
            <a:off x="828040" y="1865706"/>
            <a:ext cx="6144504" cy="4138306"/>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342900" indent="-342900">
              <a:buFont typeface="Arial"/>
              <a:buChar char="•"/>
            </a:pPr>
            <a:r>
              <a:rPr lang="en-US" sz="2400" dirty="0">
                <a:ea typeface="+mj-lt"/>
                <a:cs typeface="+mj-lt"/>
              </a:rPr>
              <a:t>medical systems systematically discriminating against women, "leaving them chronically misunderstood, mistreated and misdiagnosed." </a:t>
            </a:r>
            <a:br>
              <a:rPr lang="en-US" sz="2400" dirty="0">
                <a:ea typeface="+mj-lt"/>
                <a:cs typeface="+mj-lt"/>
              </a:rPr>
            </a:br>
            <a:endParaRPr lang="en-US" sz="2400">
              <a:ea typeface="+mj-lt"/>
              <a:cs typeface="+mj-lt"/>
            </a:endParaRPr>
          </a:p>
          <a:p>
            <a:pPr marL="342900" indent="-342900">
              <a:buFont typeface="Arial"/>
              <a:buChar char="•"/>
            </a:pPr>
            <a:r>
              <a:rPr lang="en-US" sz="2400" dirty="0">
                <a:ea typeface="+mj-lt"/>
                <a:cs typeface="+mj-lt"/>
              </a:rPr>
              <a:t>Gender gap in medical texts books / animal research </a:t>
            </a:r>
          </a:p>
          <a:p>
            <a:endParaRPr lang="en-US" sz="2400">
              <a:ea typeface="+mj-lt"/>
              <a:cs typeface="+mj-lt"/>
            </a:endParaRPr>
          </a:p>
          <a:p>
            <a:pPr marL="342900" indent="-342900">
              <a:buFont typeface="Arial"/>
              <a:buChar char="•"/>
            </a:pPr>
            <a:r>
              <a:rPr lang="en-US" sz="2400" dirty="0">
                <a:ea typeface="+mj-lt"/>
                <a:cs typeface="+mj-lt"/>
              </a:rPr>
              <a:t>Most early research into cardiovascular disease was conducted on men, and women continue to be under-represented, making up only 25% of participants across thirty-one landmark trials for congestive heart failure between 1987 and 2012</a:t>
            </a:r>
            <a:endParaRPr lang="en-US" dirty="0">
              <a:ea typeface="Calibri Light" panose="020F0302020204030204"/>
              <a:cs typeface="Calibri Light" panose="020F0302020204030204"/>
            </a:endParaRPr>
          </a:p>
          <a:p>
            <a:pPr marL="342900" indent="-342900">
              <a:buFont typeface="Arial"/>
              <a:buChar char="•"/>
            </a:pPr>
            <a:endParaRPr lang="en-US" sz="2400">
              <a:latin typeface="Calibri Light" panose="020F0302020204030204"/>
              <a:ea typeface="Calibri Light" panose="020F0302020204030204"/>
              <a:cs typeface="Calibri Light" panose="020F0302020204030204"/>
            </a:endParaRPr>
          </a:p>
          <a:p>
            <a:pPr marL="342900" indent="-342900">
              <a:buFont typeface="Arial"/>
              <a:buChar char="•"/>
            </a:pPr>
            <a:r>
              <a:rPr lang="en-US" sz="2400" dirty="0">
                <a:latin typeface="Calibri Light" panose="020F0302020204030204"/>
                <a:ea typeface="Calibri Light" panose="020F0302020204030204"/>
                <a:cs typeface="Calibri Light" panose="020F0302020204030204"/>
              </a:rPr>
              <a:t>Data bias in research relating to pregnancy, menstruation/period pain, medication, diabetes, clinical trials, dosing </a:t>
            </a:r>
          </a:p>
          <a:p>
            <a:pPr marL="342900" indent="-342900">
              <a:buFont typeface="Arial"/>
              <a:buChar char="•"/>
            </a:pPr>
            <a:endParaRPr lang="en-US" sz="2400">
              <a:latin typeface="Calibri Light" panose="020F0302020204030204"/>
              <a:ea typeface="Calibri Light" panose="020F0302020204030204"/>
              <a:cs typeface="Calibri Light" panose="020F0302020204030204"/>
            </a:endParaRPr>
          </a:p>
          <a:p>
            <a:endParaRPr lang="en-US" sz="2400">
              <a:latin typeface="Calibri Light" panose="020F0302020204030204"/>
              <a:ea typeface="Calibri Light" panose="020F0302020204030204"/>
              <a:cs typeface="Calibri Light" panose="020F0302020204030204"/>
            </a:endParaRPr>
          </a:p>
          <a:p>
            <a:pPr marL="342900" indent="-342900">
              <a:buFont typeface="Arial"/>
              <a:buChar char="•"/>
            </a:pPr>
            <a:endParaRPr lang="en-US" sz="2400">
              <a:latin typeface="Calibri Light" panose="020F0302020204030204"/>
              <a:ea typeface="Calibri Light" panose="020F0302020204030204"/>
              <a:cs typeface="Calibri Light" panose="020F0302020204030204"/>
            </a:endParaRPr>
          </a:p>
          <a:p>
            <a:pPr marL="342900" indent="-342900">
              <a:buFont typeface="Arial"/>
              <a:buChar char="•"/>
            </a:pPr>
            <a:endParaRPr lang="en-US" sz="2400">
              <a:latin typeface="Calibri Light" panose="020F0302020204030204"/>
              <a:ea typeface="Calibri Light" panose="020F0302020204030204"/>
              <a:cs typeface="Calibri Light" panose="020F0302020204030204"/>
            </a:endParaRPr>
          </a:p>
          <a:p>
            <a:pPr marL="457200">
              <a:spcAft>
                <a:spcPts val="600"/>
              </a:spcAft>
            </a:pPr>
            <a:endParaRPr lang="en-US" sz="2000">
              <a:latin typeface="Calibri Light" panose="020F0302020204030204"/>
              <a:ea typeface="Calibri Light" panose="020F0302020204030204"/>
              <a:cs typeface="Calibri Light" panose="020F0302020204030204"/>
            </a:endParaRPr>
          </a:p>
          <a:p>
            <a:pPr marL="685800" indent="-228600">
              <a:spcAft>
                <a:spcPts val="600"/>
              </a:spcAft>
              <a:buFont typeface="Arial" panose="020B0604020202020204" pitchFamily="34" charset="0"/>
              <a:buChar char="•"/>
            </a:pPr>
            <a:endParaRPr lang="en-US" sz="2000">
              <a:latin typeface="calibri light"/>
              <a:ea typeface="calibri light"/>
              <a:cs typeface="calibri light"/>
            </a:endParaRPr>
          </a:p>
          <a:p>
            <a:pPr indent="-228600">
              <a:spcAft>
                <a:spcPts val="600"/>
              </a:spcAft>
              <a:buFont typeface="Arial" panose="020B0604020202020204" pitchFamily="34" charset="0"/>
              <a:buChar char="•"/>
            </a:pPr>
            <a:endParaRPr lang="en-US" sz="2000" b="1">
              <a:latin typeface="+mn-lt"/>
              <a:ea typeface="Calibri" panose="020F0502020204030204"/>
              <a:cs typeface="Calibri" panose="020F0502020204030204"/>
            </a:endParaRPr>
          </a:p>
        </p:txBody>
      </p:sp>
      <p:pic>
        <p:nvPicPr>
          <p:cNvPr id="6" name="Picture 6" descr="The cover of Caroline Criado Perez's book invisible  women, The cover has icons of men and women, but the men are bold and clear and the women are light and greyed out. ">
            <a:extLst>
              <a:ext uri="{FF2B5EF4-FFF2-40B4-BE49-F238E27FC236}">
                <a16:creationId xmlns:a16="http://schemas.microsoft.com/office/drawing/2014/main" id="{338F461C-1239-1073-88E7-1729CAC94096}"/>
              </a:ext>
            </a:extLst>
          </p:cNvPr>
          <p:cNvPicPr>
            <a:picLocks noChangeAspect="1"/>
          </p:cNvPicPr>
          <p:nvPr/>
        </p:nvPicPr>
        <p:blipFill>
          <a:blip r:embed="rId3"/>
          <a:stretch>
            <a:fillRect/>
          </a:stretch>
        </p:blipFill>
        <p:spPr>
          <a:xfrm>
            <a:off x="7725195" y="-1438"/>
            <a:ext cx="4462252" cy="6853687"/>
          </a:xfrm>
          <a:prstGeom prst="rect">
            <a:avLst/>
          </a:prstGeom>
        </p:spPr>
      </p:pic>
    </p:spTree>
    <p:extLst>
      <p:ext uri="{BB962C8B-B14F-4D97-AF65-F5344CB8AC3E}">
        <p14:creationId xmlns:p14="http://schemas.microsoft.com/office/powerpoint/2010/main" val="4214730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hidden="1">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C2461C9-AFDF-67F7-ECDB-D6D4DD747FBF}"/>
              </a:ext>
            </a:extLst>
          </p:cNvPr>
          <p:cNvSpPr>
            <a:spLocks noGrp="1"/>
          </p:cNvSpPr>
          <p:nvPr>
            <p:ph type="title"/>
          </p:nvPr>
        </p:nvSpPr>
        <p:spPr>
          <a:xfrm>
            <a:off x="1137036" y="548640"/>
            <a:ext cx="9543405" cy="1188720"/>
          </a:xfrm>
        </p:spPr>
        <p:txBody>
          <a:bodyPr>
            <a:normAutofit/>
          </a:bodyPr>
          <a:lstStyle/>
          <a:p>
            <a:r>
              <a:rPr lang="en-US" dirty="0">
                <a:solidFill>
                  <a:schemeClr val="tx1">
                    <a:lumMod val="85000"/>
                    <a:lumOff val="15000"/>
                  </a:schemeClr>
                </a:solidFill>
                <a:cs typeface="Calibri Light"/>
              </a:rPr>
              <a:t>Code of Conduct </a:t>
            </a: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DE2441E4-FB68-343E-7110-F20D9ED7CF7D}"/>
              </a:ext>
            </a:extLst>
          </p:cNvPr>
          <p:cNvSpPr>
            <a:spLocks noGrp="1"/>
          </p:cNvSpPr>
          <p:nvPr>
            <p:ph idx="1"/>
          </p:nvPr>
        </p:nvSpPr>
        <p:spPr>
          <a:xfrm>
            <a:off x="455758" y="2417251"/>
            <a:ext cx="11280483" cy="3320031"/>
          </a:xfrm>
        </p:spPr>
        <p:txBody>
          <a:bodyPr vert="horz" lIns="91440" tIns="45720" rIns="91440" bIns="45720" rtlCol="0" anchor="ctr">
            <a:noAutofit/>
          </a:bodyPr>
          <a:lstStyle/>
          <a:p>
            <a:pPr marL="0" indent="0">
              <a:buNone/>
            </a:pPr>
            <a:r>
              <a:rPr lang="en-US">
                <a:solidFill>
                  <a:schemeClr val="tx1">
                    <a:lumMod val="85000"/>
                    <a:lumOff val="15000"/>
                  </a:schemeClr>
                </a:solidFill>
                <a:latin typeface="calibri light"/>
                <a:ea typeface="+mn-lt"/>
                <a:cs typeface="+mn-lt"/>
              </a:rPr>
              <a:t>This Data Ethics Series enable its participants to receive continuing education, build professional networks, and learn about important topics related to the field of librarianship. To provide all participants the opportunity to benefit from the curriculum, we are committed to providing a </a:t>
            </a:r>
            <a:r>
              <a:rPr lang="en-US" b="1">
                <a:solidFill>
                  <a:schemeClr val="tx1">
                    <a:lumMod val="85000"/>
                    <a:lumOff val="15000"/>
                  </a:schemeClr>
                </a:solidFill>
                <a:latin typeface="calibri light"/>
                <a:ea typeface="+mn-lt"/>
                <a:cs typeface="+mn-lt"/>
              </a:rPr>
              <a:t>harassment-free environment for everyone, regardless of gender, sexual orientation, gender identity, gender expression, disability, physical appearance, race, ethnicity, religion, or other group identity.</a:t>
            </a:r>
            <a:r>
              <a:rPr lang="en-US">
                <a:solidFill>
                  <a:schemeClr val="tx1">
                    <a:lumMod val="85000"/>
                    <a:lumOff val="15000"/>
                  </a:schemeClr>
                </a:solidFill>
                <a:latin typeface="calibri light"/>
                <a:ea typeface="+mn-lt"/>
                <a:cs typeface="+mn-lt"/>
              </a:rPr>
              <a:t> </a:t>
            </a:r>
            <a:endParaRPr lang="en-US">
              <a:solidFill>
                <a:schemeClr val="tx1">
                  <a:lumMod val="85000"/>
                  <a:lumOff val="15000"/>
                </a:schemeClr>
              </a:solidFill>
              <a:cs typeface="Calibri" panose="020F0502020204030204"/>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513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1EA7FA8-6652-4CC5-90F4-3D48CAC0C2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4A199B-8F14-6793-8939-7B23E612812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a:t>Representation in Clinical Trials</a:t>
            </a:r>
          </a:p>
        </p:txBody>
      </p:sp>
      <p:sp>
        <p:nvSpPr>
          <p:cNvPr id="4" name="Text Placeholder 3">
            <a:extLst>
              <a:ext uri="{FF2B5EF4-FFF2-40B4-BE49-F238E27FC236}">
                <a16:creationId xmlns:a16="http://schemas.microsoft.com/office/drawing/2014/main" id="{B5780AC8-E56A-3F82-9DF8-016DBC36D9DA}"/>
              </a:ext>
            </a:extLst>
          </p:cNvPr>
          <p:cNvSpPr>
            <a:spLocks noGrp="1"/>
          </p:cNvSpPr>
          <p:nvPr>
            <p:ph type="body" sz="half" idx="2"/>
          </p:nvPr>
        </p:nvSpPr>
        <p:spPr>
          <a:xfrm>
            <a:off x="819738" y="1692275"/>
            <a:ext cx="5269301" cy="4163337"/>
          </a:xfrm>
        </p:spPr>
        <p:txBody>
          <a:bodyPr vert="horz" lIns="91440" tIns="45720" rIns="91440" bIns="45720" rtlCol="0" anchor="t">
            <a:normAutofit/>
          </a:bodyPr>
          <a:lstStyle/>
          <a:p>
            <a:pPr marL="285750" indent="-228600">
              <a:buFont typeface="Arial,Sans-Serif"/>
              <a:buChar char="•"/>
            </a:pPr>
            <a:endParaRPr lang="en-US" sz="2000" dirty="0">
              <a:ea typeface="+mn-lt"/>
              <a:cs typeface="+mn-lt"/>
            </a:endParaRPr>
          </a:p>
          <a:p>
            <a:pPr marL="285750" indent="-228600">
              <a:buFont typeface="Arial" panose="020B0604020202020204" pitchFamily="34" charset="0"/>
              <a:buChar char="•"/>
            </a:pPr>
            <a:r>
              <a:rPr lang="en-US" sz="2000" dirty="0">
                <a:latin typeface="Calibri Light"/>
                <a:ea typeface="+mn-lt"/>
                <a:cs typeface="+mn-lt"/>
              </a:rPr>
              <a:t>Under-representation of Women and the elderly in Cardiovascular RCTs (Vitale, et al., 2017)</a:t>
            </a:r>
            <a:endParaRPr lang="en-US" sz="2000" dirty="0">
              <a:latin typeface="Calibri Light"/>
              <a:cs typeface="Calibri"/>
            </a:endParaRPr>
          </a:p>
          <a:p>
            <a:pPr marL="285750" indent="-228600">
              <a:buFont typeface="Arial" panose="020B0604020202020204" pitchFamily="34" charset="0"/>
              <a:buChar char="•"/>
            </a:pPr>
            <a:r>
              <a:rPr lang="en-US" sz="2000" dirty="0">
                <a:latin typeface="Calibri Light"/>
                <a:cs typeface="Calibri"/>
              </a:rPr>
              <a:t>Black</a:t>
            </a:r>
            <a:r>
              <a:rPr lang="en-US" sz="2000" dirty="0">
                <a:latin typeface="Calibri Light"/>
                <a:ea typeface="+mn-lt"/>
                <a:cs typeface="+mn-lt"/>
              </a:rPr>
              <a:t> men in prostate cancer clinical trials  (</a:t>
            </a:r>
            <a:r>
              <a:rPr lang="en-US" sz="2000" dirty="0" err="1">
                <a:latin typeface="Calibri Light"/>
                <a:ea typeface="+mn-lt"/>
                <a:cs typeface="+mn-lt"/>
              </a:rPr>
              <a:t>Rencsok</a:t>
            </a:r>
            <a:r>
              <a:rPr lang="en-US" sz="2000" dirty="0">
                <a:latin typeface="Calibri Light"/>
                <a:ea typeface="+mn-lt"/>
                <a:cs typeface="+mn-lt"/>
              </a:rPr>
              <a:t>, et. al., 2020)</a:t>
            </a:r>
            <a:endParaRPr lang="en-US" sz="2000" dirty="0">
              <a:latin typeface="Calibri Light"/>
              <a:ea typeface="+mn-lt"/>
              <a:cs typeface="calibri light"/>
            </a:endParaRPr>
          </a:p>
          <a:p>
            <a:pPr marL="285750" indent="-228600">
              <a:buFont typeface="Arial" panose="020B0604020202020204" pitchFamily="34" charset="0"/>
              <a:buChar char="•"/>
            </a:pPr>
            <a:r>
              <a:rPr lang="en-US" sz="2000" dirty="0">
                <a:latin typeface="calibri light"/>
                <a:ea typeface="+mn-lt"/>
                <a:cs typeface="+mn-lt"/>
              </a:rPr>
              <a:t>Racial and ethnic minorities &amp; health disparities ( Clark, et. al., 2019; Caplan &amp; Friesen, 2017)</a:t>
            </a:r>
            <a:endParaRPr lang="en-US" sz="2000" dirty="0">
              <a:latin typeface="calibri light"/>
              <a:ea typeface="calibri light"/>
              <a:cs typeface="calibri light"/>
            </a:endParaRPr>
          </a:p>
          <a:p>
            <a:pPr marL="285750" indent="-228600">
              <a:buFont typeface="Arial" panose="020B0604020202020204" pitchFamily="34" charset="0"/>
              <a:buChar char="•"/>
            </a:pPr>
            <a:endParaRPr lang="en-US" sz="2000">
              <a:latin typeface="calibri light"/>
              <a:ea typeface="Calibri" panose="020F0502020204030204"/>
              <a:cs typeface="Calibri" panose="020F0502020204030204"/>
            </a:endParaRPr>
          </a:p>
          <a:p>
            <a:pPr marL="285750" indent="-228600">
              <a:buFont typeface="Arial" panose="020B0604020202020204" pitchFamily="34" charset="0"/>
              <a:buChar char="•"/>
            </a:pPr>
            <a:endParaRPr lang="en-US" sz="2000" dirty="0">
              <a:latin typeface="calibri light"/>
              <a:ea typeface="Calibri" panose="020F0502020204030204"/>
              <a:cs typeface="Calibri" panose="020F0502020204030204"/>
            </a:endParaRPr>
          </a:p>
        </p:txBody>
      </p:sp>
      <p:pic>
        <p:nvPicPr>
          <p:cNvPr id="3" name="Picture 4" descr="A colorful graphic of diverse men and women. Main colors are brown, orange, pink, and green, and light yellow. ">
            <a:extLst>
              <a:ext uri="{FF2B5EF4-FFF2-40B4-BE49-F238E27FC236}">
                <a16:creationId xmlns:a16="http://schemas.microsoft.com/office/drawing/2014/main" id="{CC1DEA0A-F021-A63C-CAC6-01532075C7F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1289" r="21257" b="-2"/>
          <a:stretch/>
        </p:blipFill>
        <p:spPr>
          <a:xfrm>
            <a:off x="6573962" y="2013626"/>
            <a:ext cx="4488714" cy="357682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Tree>
    <p:extLst>
      <p:ext uri="{BB962C8B-B14F-4D97-AF65-F5344CB8AC3E}">
        <p14:creationId xmlns:p14="http://schemas.microsoft.com/office/powerpoint/2010/main" val="3764643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A199B-8F14-6793-8939-7B23E612812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b="1">
                <a:ea typeface="+mj-lt"/>
                <a:cs typeface="+mj-lt"/>
              </a:rPr>
              <a:t>Rural and Remote Locations</a:t>
            </a:r>
            <a:endParaRPr lang="en-US"/>
          </a:p>
        </p:txBody>
      </p:sp>
      <p:sp>
        <p:nvSpPr>
          <p:cNvPr id="4" name="Text Placeholder 3">
            <a:extLst>
              <a:ext uri="{FF2B5EF4-FFF2-40B4-BE49-F238E27FC236}">
                <a16:creationId xmlns:a16="http://schemas.microsoft.com/office/drawing/2014/main" id="{B5780AC8-E56A-3F82-9DF8-016DBC36D9DA}"/>
              </a:ext>
            </a:extLst>
          </p:cNvPr>
          <p:cNvSpPr>
            <a:spLocks noGrp="1"/>
          </p:cNvSpPr>
          <p:nvPr>
            <p:ph type="body" sz="half" idx="2"/>
          </p:nvPr>
        </p:nvSpPr>
        <p:spPr>
          <a:xfrm>
            <a:off x="838201" y="2013625"/>
            <a:ext cx="5269301" cy="4163337"/>
          </a:xfrm>
        </p:spPr>
        <p:txBody>
          <a:bodyPr vert="horz" lIns="91440" tIns="45720" rIns="91440" bIns="45720" rtlCol="0" anchor="t">
            <a:normAutofit/>
          </a:bodyPr>
          <a:lstStyle/>
          <a:p>
            <a:endParaRPr lang="en-US" sz="2000" dirty="0">
              <a:latin typeface="calibri light"/>
              <a:cs typeface="Calibri"/>
            </a:endParaRPr>
          </a:p>
          <a:p>
            <a:pPr marL="742950" lvl="1">
              <a:buFont typeface="Arial" panose="020B0604020202020204" pitchFamily="34" charset="0"/>
              <a:buChar char="•"/>
            </a:pPr>
            <a:endParaRPr lang="en-US" sz="2000" dirty="0">
              <a:latin typeface="calibri light"/>
              <a:cs typeface="Calibri"/>
            </a:endParaRPr>
          </a:p>
          <a:p>
            <a:pPr marL="285750" indent="-285750">
              <a:buFont typeface="Arial,Sans-Serif"/>
              <a:buChar char="•"/>
            </a:pPr>
            <a:r>
              <a:rPr lang="en-US" sz="2000" dirty="0">
                <a:ea typeface="+mn-lt"/>
                <a:cs typeface="+mn-lt"/>
              </a:rPr>
              <a:t>Rural Alaska, Idaho, Oregon, and Washington (Bekemeier, et al., 2019)</a:t>
            </a:r>
          </a:p>
          <a:p>
            <a:pPr marL="285750" indent="-285750">
              <a:buFont typeface="Arial,Sans-Serif"/>
              <a:buChar char="•"/>
            </a:pPr>
            <a:r>
              <a:rPr lang="en-US" sz="2000" dirty="0">
                <a:ea typeface="+mn-lt"/>
                <a:cs typeface="+mn-lt"/>
              </a:rPr>
              <a:t>Finger Lakes Region / Upstate New York  (Pierce &amp; Scherra, 2004)</a:t>
            </a:r>
            <a:endParaRPr lang="en-US" dirty="0">
              <a:ea typeface="+mn-lt"/>
              <a:cs typeface="+mn-lt"/>
            </a:endParaRPr>
          </a:p>
        </p:txBody>
      </p:sp>
      <p:pic>
        <p:nvPicPr>
          <p:cNvPr id="12" name="Picture 12" descr="A picture containing mountain, outdoor, sky, nature, and a small white house in the mid-ground&#10;&#10;">
            <a:extLst>
              <a:ext uri="{FF2B5EF4-FFF2-40B4-BE49-F238E27FC236}">
                <a16:creationId xmlns:a16="http://schemas.microsoft.com/office/drawing/2014/main" id="{3B7C12C7-C9B4-12AC-3DEE-FBA3113EC7F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654" r="3228" b="2"/>
          <a:stretch/>
        </p:blipFill>
        <p:spPr>
          <a:xfrm>
            <a:off x="6573962" y="2013626"/>
            <a:ext cx="4488714" cy="357682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Tree>
    <p:extLst>
      <p:ext uri="{BB962C8B-B14F-4D97-AF65-F5344CB8AC3E}">
        <p14:creationId xmlns:p14="http://schemas.microsoft.com/office/powerpoint/2010/main" val="3976168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24DC51-3705-FA74-35FA-9856C82AB76A}"/>
              </a:ext>
            </a:extLst>
          </p:cNvPr>
          <p:cNvSpPr>
            <a:spLocks noGrp="1"/>
          </p:cNvSpPr>
          <p:nvPr>
            <p:ph type="title"/>
          </p:nvPr>
        </p:nvSpPr>
        <p:spPr>
          <a:xfrm>
            <a:off x="643468" y="643467"/>
            <a:ext cx="4620584" cy="807937"/>
          </a:xfrm>
        </p:spPr>
        <p:txBody>
          <a:bodyPr vert="horz" lIns="91440" tIns="45720" rIns="91440" bIns="45720" rtlCol="0" anchor="b">
            <a:normAutofit/>
          </a:bodyPr>
          <a:lstStyle/>
          <a:p>
            <a:r>
              <a:rPr lang="en-US" dirty="0"/>
              <a:t>Question 2</a:t>
            </a:r>
          </a:p>
        </p:txBody>
      </p:sp>
      <p:sp>
        <p:nvSpPr>
          <p:cNvPr id="3" name="Content Placeholder 2">
            <a:extLst>
              <a:ext uri="{FF2B5EF4-FFF2-40B4-BE49-F238E27FC236}">
                <a16:creationId xmlns:a16="http://schemas.microsoft.com/office/drawing/2014/main" id="{86EEE1CB-0539-85AF-D5D6-A3521C88E97F}"/>
              </a:ext>
            </a:extLst>
          </p:cNvPr>
          <p:cNvSpPr>
            <a:spLocks noGrp="1"/>
          </p:cNvSpPr>
          <p:nvPr>
            <p:ph idx="1"/>
          </p:nvPr>
        </p:nvSpPr>
        <p:spPr>
          <a:xfrm>
            <a:off x="643467" y="2519970"/>
            <a:ext cx="5469669" cy="3533208"/>
          </a:xfrm>
        </p:spPr>
        <p:txBody>
          <a:bodyPr vert="horz" lIns="91440" tIns="45720" rIns="91440" bIns="45720" rtlCol="0" anchor="t">
            <a:normAutofit/>
          </a:bodyPr>
          <a:lstStyle/>
          <a:p>
            <a:pPr marL="0" indent="0">
              <a:buNone/>
            </a:pPr>
            <a:r>
              <a:rPr lang="en-US" sz="3200">
                <a:ea typeface="+mn-lt"/>
                <a:cs typeface="+mn-lt"/>
              </a:rPr>
              <a:t>In thinking about “what gets counted, counts”, what other topics or communities do you think are often obscured from data collection?</a:t>
            </a:r>
            <a:r>
              <a:rPr lang="en-US" sz="3200" b="1">
                <a:ea typeface="+mn-lt"/>
                <a:cs typeface="+mn-lt"/>
              </a:rPr>
              <a:t> </a:t>
            </a:r>
            <a:endParaRPr lang="en-US"/>
          </a:p>
        </p:txBody>
      </p:sp>
      <p:pic>
        <p:nvPicPr>
          <p:cNvPr id="12" name="Picture 4" descr="Different coloured question marks">
            <a:extLst>
              <a:ext uri="{FF2B5EF4-FFF2-40B4-BE49-F238E27FC236}">
                <a16:creationId xmlns:a16="http://schemas.microsoft.com/office/drawing/2014/main" id="{EAD2DB74-AE1C-CFBD-D3F8-F546D0E1E03E}"/>
              </a:ext>
            </a:extLst>
          </p:cNvPr>
          <p:cNvPicPr>
            <a:picLocks noChangeAspect="1"/>
          </p:cNvPicPr>
          <p:nvPr/>
        </p:nvPicPr>
        <p:blipFill rotWithShape="1">
          <a:blip r:embed="rId2"/>
          <a:srcRect l="24981" r="26111"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027476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80E21785-62D8-430F-9521-90166EF7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ED7CF8A0-D3E4-4A16-87D3-1D973AC61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3296" y="697832"/>
            <a:ext cx="8189484" cy="5541981"/>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930EF5F-F14A-0F45-AD01-211AB7B3ADC5}"/>
              </a:ext>
            </a:extLst>
          </p:cNvPr>
          <p:cNvSpPr>
            <a:spLocks noGrp="1"/>
          </p:cNvSpPr>
          <p:nvPr>
            <p:ph type="title"/>
          </p:nvPr>
        </p:nvSpPr>
        <p:spPr>
          <a:xfrm>
            <a:off x="3325473" y="1998925"/>
            <a:ext cx="5541054" cy="2149412"/>
          </a:xfrm>
        </p:spPr>
        <p:txBody>
          <a:bodyPr vert="horz" lIns="91440" tIns="45720" rIns="91440" bIns="45720" rtlCol="0" anchor="b">
            <a:normAutofit/>
          </a:bodyPr>
          <a:lstStyle/>
          <a:p>
            <a:pPr algn="ctr"/>
            <a:r>
              <a:rPr lang="en-US" sz="5200" kern="1200">
                <a:solidFill>
                  <a:schemeClr val="tx1"/>
                </a:solidFill>
                <a:latin typeface="+mj-lt"/>
                <a:ea typeface="+mj-ea"/>
                <a:cs typeface="+mj-cs"/>
              </a:rPr>
              <a:t>3. Ethical Frameworks</a:t>
            </a:r>
          </a:p>
        </p:txBody>
      </p:sp>
      <p:sp>
        <p:nvSpPr>
          <p:cNvPr id="4" name="Slide Number Placeholder 3">
            <a:extLst>
              <a:ext uri="{FF2B5EF4-FFF2-40B4-BE49-F238E27FC236}">
                <a16:creationId xmlns:a16="http://schemas.microsoft.com/office/drawing/2014/main" id="{71F61526-3C82-B042-A659-A4D37BE613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eaLnBrk="1" hangingPunct="1">
              <a:spcAft>
                <a:spcPts val="600"/>
              </a:spcAft>
              <a:defRPr/>
            </a:pPr>
            <a:fld id="{C8BD5518-C465-4C1F-8E36-9195006C4AB9}" type="slidenum">
              <a:rPr lang="en-US" smtClean="0">
                <a:latin typeface="+mn-lt"/>
              </a:rPr>
              <a:pPr eaLnBrk="1" hangingPunct="1">
                <a:spcAft>
                  <a:spcPts val="600"/>
                </a:spcAft>
                <a:defRPr/>
              </a:pPr>
              <a:t>23</a:t>
            </a:fld>
            <a:endParaRPr lang="en-US">
              <a:latin typeface="+mn-lt"/>
            </a:endParaRPr>
          </a:p>
        </p:txBody>
      </p:sp>
    </p:spTree>
    <p:extLst>
      <p:ext uri="{BB962C8B-B14F-4D97-AF65-F5344CB8AC3E}">
        <p14:creationId xmlns:p14="http://schemas.microsoft.com/office/powerpoint/2010/main" val="4059901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C2693-98CD-9496-C60F-C5834ED4CB85}"/>
              </a:ext>
            </a:extLst>
          </p:cNvPr>
          <p:cNvSpPr>
            <a:spLocks noGrp="1"/>
          </p:cNvSpPr>
          <p:nvPr>
            <p:ph type="title"/>
          </p:nvPr>
        </p:nvSpPr>
        <p:spPr>
          <a:xfrm>
            <a:off x="838200" y="304165"/>
            <a:ext cx="10515600" cy="1325563"/>
          </a:xfrm>
        </p:spPr>
        <p:txBody>
          <a:bodyPr/>
          <a:lstStyle/>
          <a:p>
            <a:r>
              <a:rPr lang="en-US">
                <a:cs typeface="Calibri Light"/>
              </a:rPr>
              <a:t>Ethical Principles </a:t>
            </a:r>
            <a:endParaRPr lang="en-US"/>
          </a:p>
        </p:txBody>
      </p:sp>
      <p:graphicFrame>
        <p:nvGraphicFramePr>
          <p:cNvPr id="6" name="Table 5">
            <a:extLst>
              <a:ext uri="{FF2B5EF4-FFF2-40B4-BE49-F238E27FC236}">
                <a16:creationId xmlns:a16="http://schemas.microsoft.com/office/drawing/2014/main" id="{758CDE01-E6C9-80E5-28CB-77CAA50D6825}"/>
              </a:ext>
            </a:extLst>
          </p:cNvPr>
          <p:cNvGraphicFramePr>
            <a:graphicFrameLocks noGrp="1"/>
          </p:cNvGraphicFramePr>
          <p:nvPr>
            <p:extLst>
              <p:ext uri="{D42A27DB-BD31-4B8C-83A1-F6EECF244321}">
                <p14:modId xmlns:p14="http://schemas.microsoft.com/office/powerpoint/2010/main" val="2597224428"/>
              </p:ext>
            </p:extLst>
          </p:nvPr>
        </p:nvGraphicFramePr>
        <p:xfrm>
          <a:off x="655320" y="1391602"/>
          <a:ext cx="10972800" cy="5050155"/>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3726811286"/>
                    </a:ext>
                  </a:extLst>
                </a:gridCol>
                <a:gridCol w="4791075">
                  <a:extLst>
                    <a:ext uri="{9D8B030D-6E8A-4147-A177-3AD203B41FA5}">
                      <a16:colId xmlns:a16="http://schemas.microsoft.com/office/drawing/2014/main" val="3443090637"/>
                    </a:ext>
                  </a:extLst>
                </a:gridCol>
                <a:gridCol w="3886200">
                  <a:extLst>
                    <a:ext uri="{9D8B030D-6E8A-4147-A177-3AD203B41FA5}">
                      <a16:colId xmlns:a16="http://schemas.microsoft.com/office/drawing/2014/main" val="742407217"/>
                    </a:ext>
                  </a:extLst>
                </a:gridCol>
              </a:tblGrid>
              <a:tr h="371475">
                <a:tc>
                  <a:txBody>
                    <a:bodyPr/>
                    <a:lstStyle/>
                    <a:p>
                      <a:pPr fontAlgn="base"/>
                      <a:r>
                        <a:rPr lang="en-US" sz="1800">
                          <a:effectLst/>
                        </a:rPr>
                        <a:t>Ethical Tenet​​</a:t>
                      </a:r>
                      <a:endParaRPr lang="en-US" b="1">
                        <a:solidFill>
                          <a:srgbClr val="FFFFFF"/>
                        </a:solidFill>
                        <a:effectLst/>
                      </a:endParaRPr>
                    </a:p>
                  </a:txBody>
                  <a:tcPr/>
                </a:tc>
                <a:tc>
                  <a:txBody>
                    <a:bodyPr/>
                    <a:lstStyle/>
                    <a:p>
                      <a:pPr fontAlgn="base"/>
                      <a:r>
                        <a:rPr lang="en-US" sz="1800">
                          <a:effectLst/>
                        </a:rPr>
                        <a:t>Consideration​​</a:t>
                      </a:r>
                      <a:endParaRPr lang="en-US" b="1">
                        <a:solidFill>
                          <a:srgbClr val="FFFFFF"/>
                        </a:solidFill>
                        <a:effectLst/>
                      </a:endParaRPr>
                    </a:p>
                  </a:txBody>
                  <a:tcPr/>
                </a:tc>
                <a:tc>
                  <a:txBody>
                    <a:bodyPr/>
                    <a:lstStyle/>
                    <a:p>
                      <a:pPr fontAlgn="base"/>
                      <a:r>
                        <a:rPr lang="en-US" sz="1800">
                          <a:effectLst/>
                        </a:rPr>
                        <a:t>Scientific Integrity​​</a:t>
                      </a:r>
                      <a:endParaRPr lang="en-US" b="1">
                        <a:solidFill>
                          <a:srgbClr val="FFFFFF"/>
                        </a:solidFill>
                        <a:effectLst/>
                      </a:endParaRPr>
                    </a:p>
                  </a:txBody>
                  <a:tcPr/>
                </a:tc>
                <a:extLst>
                  <a:ext uri="{0D108BD9-81ED-4DB2-BD59-A6C34878D82A}">
                    <a16:rowId xmlns:a16="http://schemas.microsoft.com/office/drawing/2014/main" val="2193077190"/>
                  </a:ext>
                </a:extLst>
              </a:tr>
              <a:tr h="1066800">
                <a:tc>
                  <a:txBody>
                    <a:bodyPr/>
                    <a:lstStyle/>
                    <a:p>
                      <a:pPr fontAlgn="base"/>
                      <a:r>
                        <a:rPr lang="en-US" sz="1800">
                          <a:effectLst/>
                        </a:rPr>
                        <a:t>Autonomy​​</a:t>
                      </a:r>
                      <a:endParaRPr lang="en-US">
                        <a:effectLst/>
                      </a:endParaRPr>
                    </a:p>
                  </a:txBody>
                  <a:tcPr/>
                </a:tc>
                <a:tc>
                  <a:txBody>
                    <a:bodyPr/>
                    <a:lstStyle/>
                    <a:p>
                      <a:pPr marL="342900" lvl="0" indent="-342900" fontAlgn="base">
                        <a:buFont typeface="Arial" panose="020B0604020202020204" pitchFamily="34" charset="0"/>
                        <a:buChar char="•"/>
                      </a:pPr>
                      <a:r>
                        <a:rPr lang="en-US" sz="1800">
                          <a:effectLst/>
                        </a:rPr>
                        <a:t>Right to participate​​</a:t>
                      </a:r>
                      <a:endParaRPr lang="en-US" sz="1440">
                        <a:effectLst/>
                      </a:endParaRPr>
                    </a:p>
                    <a:p>
                      <a:pPr marL="342900" lvl="0" indent="-342900" fontAlgn="base">
                        <a:buFont typeface="Arial" panose="020B0604020202020204" pitchFamily="34" charset="0"/>
                        <a:buChar char="•"/>
                      </a:pPr>
                      <a:r>
                        <a:rPr lang="en-US" sz="1800">
                          <a:effectLst/>
                        </a:rPr>
                        <a:t>Right to decline​​</a:t>
                      </a:r>
                      <a:endParaRPr lang="en-US" sz="1440">
                        <a:effectLst/>
                      </a:endParaRPr>
                    </a:p>
                    <a:p>
                      <a:pPr marL="342900" lvl="0" indent="-342900" fontAlgn="base">
                        <a:buFont typeface="Arial" panose="020B0604020202020204" pitchFamily="34" charset="0"/>
                        <a:buChar char="•"/>
                      </a:pPr>
                      <a:r>
                        <a:rPr lang="en-US" sz="1800">
                          <a:effectLst/>
                        </a:rPr>
                        <a:t>Free from coercion​​</a:t>
                      </a:r>
                      <a:endParaRPr lang="en-US" sz="1440">
                        <a:effectLst/>
                        <a:latin typeface="Arial" panose="020B0604020202020204" pitchFamily="34" charset="0"/>
                      </a:endParaRPr>
                    </a:p>
                  </a:txBody>
                  <a:tcPr/>
                </a:tc>
                <a:tc>
                  <a:txBody>
                    <a:bodyPr/>
                    <a:lstStyle/>
                    <a:p>
                      <a:pPr marL="342900" lvl="0" indent="-342900" fontAlgn="base">
                        <a:buFont typeface="Arial" panose="020B0604020202020204" pitchFamily="34" charset="0"/>
                        <a:buChar char="•"/>
                      </a:pPr>
                      <a:r>
                        <a:rPr lang="en-US" sz="1800">
                          <a:effectLst/>
                        </a:rPr>
                        <a:t>Participants decision making capacity​​</a:t>
                      </a:r>
                      <a:endParaRPr lang="en-US" sz="1440">
                        <a:effectLst/>
                      </a:endParaRPr>
                    </a:p>
                    <a:p>
                      <a:pPr marL="342900" lvl="0" indent="-342900" fontAlgn="base">
                        <a:buFont typeface="Arial" panose="020B0604020202020204" pitchFamily="34" charset="0"/>
                        <a:buChar char="•"/>
                      </a:pPr>
                      <a:r>
                        <a:rPr lang="en-US" sz="1800">
                          <a:effectLst/>
                        </a:rPr>
                        <a:t>Appropriate to audience (e.g. culture, values)​​</a:t>
                      </a:r>
                      <a:endParaRPr lang="en-US" sz="1440">
                        <a:effectLst/>
                        <a:latin typeface="Arial" panose="020B0604020202020204" pitchFamily="34" charset="0"/>
                      </a:endParaRPr>
                    </a:p>
                  </a:txBody>
                  <a:tcPr/>
                </a:tc>
                <a:extLst>
                  <a:ext uri="{0D108BD9-81ED-4DB2-BD59-A6C34878D82A}">
                    <a16:rowId xmlns:a16="http://schemas.microsoft.com/office/drawing/2014/main" val="2972258590"/>
                  </a:ext>
                </a:extLst>
              </a:tr>
              <a:tr h="819150">
                <a:tc>
                  <a:txBody>
                    <a:bodyPr/>
                    <a:lstStyle/>
                    <a:p>
                      <a:pPr fontAlgn="base"/>
                      <a:r>
                        <a:rPr lang="en-US" sz="1800">
                          <a:effectLst/>
                        </a:rPr>
                        <a:t>Beneficence ​​</a:t>
                      </a:r>
                      <a:endParaRPr lang="en-US">
                        <a:effectLst/>
                      </a:endParaRPr>
                    </a:p>
                  </a:txBody>
                  <a:tcPr/>
                </a:tc>
                <a:tc>
                  <a:txBody>
                    <a:bodyPr/>
                    <a:lstStyle/>
                    <a:p>
                      <a:pPr marL="342900" lvl="0" indent="-342900" fontAlgn="base">
                        <a:buFont typeface="Arial" panose="020B0604020202020204" pitchFamily="34" charset="0"/>
                        <a:buChar char="•"/>
                      </a:pPr>
                      <a:r>
                        <a:rPr lang="en-US" sz="1800">
                          <a:effectLst/>
                        </a:rPr>
                        <a:t>Welfare of research participants ​​</a:t>
                      </a:r>
                      <a:endParaRPr lang="en-US" sz="1440">
                        <a:effectLst/>
                      </a:endParaRPr>
                    </a:p>
                    <a:p>
                      <a:pPr marL="342900" lvl="0" indent="-342900" fontAlgn="base">
                        <a:buFont typeface="Arial" panose="020B0604020202020204" pitchFamily="34" charset="0"/>
                        <a:buChar char="•"/>
                      </a:pPr>
                      <a:r>
                        <a:rPr lang="en-US" sz="1800">
                          <a:effectLst/>
                        </a:rPr>
                        <a:t>Contributions to the wellbeing of others​​</a:t>
                      </a:r>
                      <a:endParaRPr lang="en-US" sz="1440">
                        <a:effectLst/>
                        <a:latin typeface="Arial" panose="020B0604020202020204" pitchFamily="34" charset="0"/>
                      </a:endParaRPr>
                    </a:p>
                  </a:txBody>
                  <a:tcPr/>
                </a:tc>
                <a:tc>
                  <a:txBody>
                    <a:bodyPr/>
                    <a:lstStyle/>
                    <a:p>
                      <a:pPr marL="342900" lvl="0" indent="-342900" fontAlgn="base">
                        <a:buFont typeface="Arial" panose="020B0604020202020204" pitchFamily="34" charset="0"/>
                        <a:buChar char="•"/>
                      </a:pPr>
                      <a:r>
                        <a:rPr lang="en-US" sz="1800">
                          <a:effectLst/>
                        </a:rPr>
                        <a:t>Tested for psychometric properties​​</a:t>
                      </a:r>
                      <a:endParaRPr lang="en-US" sz="1440">
                        <a:effectLst/>
                      </a:endParaRPr>
                    </a:p>
                    <a:p>
                      <a:pPr marL="342900" lvl="0" indent="-342900" fontAlgn="base">
                        <a:buFont typeface="Arial" panose="020B0604020202020204" pitchFamily="34" charset="0"/>
                        <a:buChar char="•"/>
                      </a:pPr>
                      <a:r>
                        <a:rPr lang="en-US" sz="1800">
                          <a:effectLst/>
                        </a:rPr>
                        <a:t>Shared &amp; applied to clinical practice​​</a:t>
                      </a:r>
                      <a:endParaRPr lang="en-US" sz="1440">
                        <a:effectLst/>
                      </a:endParaRPr>
                    </a:p>
                    <a:p>
                      <a:pPr marL="342900" lvl="0" indent="-342900" fontAlgn="base">
                        <a:buFont typeface="Arial" panose="020B0604020202020204" pitchFamily="34" charset="0"/>
                        <a:buChar char="•"/>
                      </a:pPr>
                      <a:r>
                        <a:rPr lang="en-US" sz="1800">
                          <a:effectLst/>
                        </a:rPr>
                        <a:t>Welfare of participants​​</a:t>
                      </a:r>
                      <a:endParaRPr lang="en-US" sz="1440">
                        <a:effectLst/>
                        <a:latin typeface="Arial" panose="020B0604020202020204" pitchFamily="34" charset="0"/>
                      </a:endParaRPr>
                    </a:p>
                  </a:txBody>
                  <a:tcPr/>
                </a:tc>
                <a:extLst>
                  <a:ext uri="{0D108BD9-81ED-4DB2-BD59-A6C34878D82A}">
                    <a16:rowId xmlns:a16="http://schemas.microsoft.com/office/drawing/2014/main" val="2927769054"/>
                  </a:ext>
                </a:extLst>
              </a:tr>
              <a:tr h="1247775">
                <a:tc>
                  <a:txBody>
                    <a:bodyPr/>
                    <a:lstStyle/>
                    <a:p>
                      <a:pPr fontAlgn="base"/>
                      <a:r>
                        <a:rPr lang="en-US" sz="1800">
                          <a:effectLst/>
                        </a:rPr>
                        <a:t>Non-malfeasance ​​</a:t>
                      </a:r>
                      <a:endParaRPr lang="en-US">
                        <a:effectLst/>
                      </a:endParaRPr>
                    </a:p>
                  </a:txBody>
                  <a:tcPr/>
                </a:tc>
                <a:tc>
                  <a:txBody>
                    <a:bodyPr/>
                    <a:lstStyle/>
                    <a:p>
                      <a:pPr marL="342900" lvl="0" indent="-342900" fontAlgn="base">
                        <a:buFont typeface="Arial" panose="020B0604020202020204" pitchFamily="34" charset="0"/>
                        <a:buChar char="•"/>
                      </a:pPr>
                      <a:r>
                        <a:rPr lang="en-US" sz="1800">
                          <a:effectLst/>
                        </a:rPr>
                        <a:t>Limiting or eliminating disturbing, uncomfortable, negative impact ​​</a:t>
                      </a:r>
                      <a:endParaRPr lang="en-US" sz="1440">
                        <a:effectLst/>
                        <a:latin typeface="Arial" panose="020B0604020202020204" pitchFamily="34" charset="0"/>
                      </a:endParaRPr>
                    </a:p>
                  </a:txBody>
                  <a:tcPr/>
                </a:tc>
                <a:tc>
                  <a:txBody>
                    <a:bodyPr/>
                    <a:lstStyle/>
                    <a:p>
                      <a:pPr marL="342900" lvl="0" indent="-342900" fontAlgn="base">
                        <a:buFont typeface="Arial" panose="020B0604020202020204" pitchFamily="34" charset="0"/>
                        <a:buChar char="•"/>
                      </a:pPr>
                      <a:r>
                        <a:rPr lang="en-US" sz="1800">
                          <a:effectLst/>
                        </a:rPr>
                        <a:t>Transparency about any psychosocial events​​</a:t>
                      </a:r>
                      <a:endParaRPr lang="en-US" sz="1440">
                        <a:effectLst/>
                      </a:endParaRPr>
                    </a:p>
                    <a:p>
                      <a:pPr marL="342900" lvl="0" indent="-342900" fontAlgn="base">
                        <a:buFont typeface="Arial" panose="020B0604020202020204" pitchFamily="34" charset="0"/>
                        <a:buChar char="•"/>
                      </a:pPr>
                      <a:r>
                        <a:rPr lang="en-US" sz="1800">
                          <a:effectLst/>
                        </a:rPr>
                        <a:t>Data security, PI, confidentiality​​</a:t>
                      </a:r>
                      <a:endParaRPr lang="en-US" sz="1440">
                        <a:effectLst/>
                      </a:endParaRPr>
                    </a:p>
                    <a:p>
                      <a:pPr fontAlgn="base"/>
                      <a:r>
                        <a:rPr lang="en-US" sz="1300">
                          <a:effectLst/>
                        </a:rPr>
                        <a:t>​​</a:t>
                      </a:r>
                      <a:br>
                        <a:rPr lang="en-US" sz="1300">
                          <a:effectLst/>
                        </a:rPr>
                      </a:br>
                      <a:r>
                        <a:rPr lang="en-US" sz="1800">
                          <a:effectLst/>
                        </a:rPr>
                        <a:t>​​</a:t>
                      </a:r>
                      <a:endParaRPr lang="en-US">
                        <a:effectLst/>
                      </a:endParaRPr>
                    </a:p>
                  </a:txBody>
                  <a:tcPr/>
                </a:tc>
                <a:extLst>
                  <a:ext uri="{0D108BD9-81ED-4DB2-BD59-A6C34878D82A}">
                    <a16:rowId xmlns:a16="http://schemas.microsoft.com/office/drawing/2014/main" val="2009551998"/>
                  </a:ext>
                </a:extLst>
              </a:tr>
              <a:tr h="1047750">
                <a:tc>
                  <a:txBody>
                    <a:bodyPr/>
                    <a:lstStyle/>
                    <a:p>
                      <a:pPr fontAlgn="base"/>
                      <a:r>
                        <a:rPr lang="en-US" sz="1800">
                          <a:effectLst/>
                        </a:rPr>
                        <a:t>Justice ​​</a:t>
                      </a:r>
                      <a:endParaRPr lang="en-US">
                        <a:effectLst/>
                      </a:endParaRPr>
                    </a:p>
                  </a:txBody>
                  <a:tcPr/>
                </a:tc>
                <a:tc>
                  <a:txBody>
                    <a:bodyPr/>
                    <a:lstStyle/>
                    <a:p>
                      <a:pPr marL="342900" lvl="0" indent="-342900" fontAlgn="base">
                        <a:buFont typeface="Arial" panose="020B0604020202020204" pitchFamily="34" charset="0"/>
                        <a:buChar char="•"/>
                      </a:pPr>
                      <a:r>
                        <a:rPr lang="en-US" sz="1800">
                          <a:effectLst/>
                        </a:rPr>
                        <a:t>Benefit/inclusion of diverse population​​</a:t>
                      </a:r>
                      <a:endParaRPr lang="en-US" sz="1440">
                        <a:effectLst/>
                      </a:endParaRPr>
                    </a:p>
                    <a:p>
                      <a:pPr marL="342900" lvl="0" indent="-342900" fontAlgn="base">
                        <a:buFont typeface="Arial" panose="020B0604020202020204" pitchFamily="34" charset="0"/>
                        <a:buChar char="•"/>
                      </a:pPr>
                      <a:r>
                        <a:rPr lang="en-US" sz="1800">
                          <a:effectLst/>
                        </a:rPr>
                        <a:t>solidarity and reciprocity​​</a:t>
                      </a:r>
                      <a:endParaRPr lang="en-US" sz="1440">
                        <a:effectLst/>
                      </a:endParaRPr>
                    </a:p>
                    <a:p>
                      <a:pPr marL="342900" lvl="0" indent="-342900" fontAlgn="base">
                        <a:buFont typeface="Arial" panose="020B0604020202020204" pitchFamily="34" charset="0"/>
                        <a:buChar char="•"/>
                      </a:pPr>
                      <a:r>
                        <a:rPr lang="en-US" sz="1800">
                          <a:effectLst/>
                        </a:rPr>
                        <a:t>health inequalities vs. equity​​</a:t>
                      </a:r>
                      <a:endParaRPr lang="en-US" sz="1440">
                        <a:effectLst/>
                        <a:latin typeface="Arial" panose="020B0604020202020204" pitchFamily="34" charset="0"/>
                      </a:endParaRPr>
                    </a:p>
                  </a:txBody>
                  <a:tcPr/>
                </a:tc>
                <a:tc>
                  <a:txBody>
                    <a:bodyPr/>
                    <a:lstStyle/>
                    <a:p>
                      <a:pPr marL="342900" lvl="0" indent="-342900" fontAlgn="base">
                        <a:buFont typeface="Arial" panose="020B0604020202020204" pitchFamily="34" charset="0"/>
                        <a:buChar char="•"/>
                      </a:pPr>
                      <a:r>
                        <a:rPr lang="en-US" sz="1800">
                          <a:effectLst/>
                        </a:rPr>
                        <a:t>Findings should be applicable to diverse populations​​</a:t>
                      </a:r>
                      <a:endParaRPr lang="en-US" sz="1440">
                        <a:effectLst/>
                      </a:endParaRPr>
                    </a:p>
                    <a:p>
                      <a:pPr marL="342900" lvl="0" indent="-342900" fontAlgn="base">
                        <a:buFont typeface="Arial" panose="020B0604020202020204" pitchFamily="34" charset="0"/>
                        <a:buChar char="•"/>
                      </a:pPr>
                      <a:r>
                        <a:rPr lang="en-US" sz="1800">
                          <a:effectLst/>
                        </a:rPr>
                        <a:t>Efforts should be made to eliminate or mitigate bias​​</a:t>
                      </a:r>
                      <a:endParaRPr lang="en-US" sz="1440">
                        <a:effectLst/>
                        <a:latin typeface="Arial" panose="020B0604020202020204" pitchFamily="34" charset="0"/>
                      </a:endParaRPr>
                    </a:p>
                  </a:txBody>
                  <a:tcPr/>
                </a:tc>
                <a:extLst>
                  <a:ext uri="{0D108BD9-81ED-4DB2-BD59-A6C34878D82A}">
                    <a16:rowId xmlns:a16="http://schemas.microsoft.com/office/drawing/2014/main" val="8273458"/>
                  </a:ext>
                </a:extLst>
              </a:tr>
            </a:tbl>
          </a:graphicData>
        </a:graphic>
      </p:graphicFrame>
      <p:sp>
        <p:nvSpPr>
          <p:cNvPr id="7" name="TextBox 1">
            <a:extLst>
              <a:ext uri="{FF2B5EF4-FFF2-40B4-BE49-F238E27FC236}">
                <a16:creationId xmlns:a16="http://schemas.microsoft.com/office/drawing/2014/main" id="{B76F0758-64DD-03E1-39F0-980D5CE3BB51}"/>
              </a:ext>
            </a:extLst>
          </p:cNvPr>
          <p:cNvSpPr txBox="1"/>
          <p:nvPr/>
        </p:nvSpPr>
        <p:spPr>
          <a:xfrm>
            <a:off x="9407008" y="6481742"/>
            <a:ext cx="4781157" cy="574524"/>
          </a:xfrm>
          <a:prstGeom prst="rect">
            <a:avLst/>
          </a:prstGeom>
        </p:spPr>
        <p:txBody>
          <a:bodyPr rot="0" spcFirstLastPara="0" vert="horz" lIns="91440" tIns="45720" rIns="91440" bIns="45720" numCol="1" spcCol="0" rtlCol="0" fromWordArt="0" anchor="t" anchorCtr="0" forceAA="0" compatLnSpc="1">
            <a:prstTxWarp prst="textNoShape">
              <a:avLst/>
            </a:prstTxWarp>
            <a:norm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hangingPunct="1">
              <a:lnSpc>
                <a:spcPct val="90000"/>
              </a:lnSpc>
              <a:spcAft>
                <a:spcPts val="600"/>
              </a:spcAft>
            </a:pPr>
            <a:r>
              <a:rPr lang="en-US" sz="1600">
                <a:latin typeface="+mn-lt"/>
              </a:rPr>
              <a:t>Adapted from Hammer (2017)</a:t>
            </a:r>
            <a:endParaRPr lang="en-US" sz="1600"/>
          </a:p>
        </p:txBody>
      </p:sp>
    </p:spTree>
    <p:extLst>
      <p:ext uri="{BB962C8B-B14F-4D97-AF65-F5344CB8AC3E}">
        <p14:creationId xmlns:p14="http://schemas.microsoft.com/office/powerpoint/2010/main" val="4283740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7BC0A7F-AC40-81BD-9B98-9B5C004D8012}"/>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cs typeface="Calibri Light"/>
              </a:rPr>
              <a:t>A Few Questions to Ask</a:t>
            </a:r>
            <a:endParaRPr lang="en-US">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E3E02B37-4AC1-8CE6-095F-2F193D862CB3}"/>
              </a:ext>
            </a:extLst>
          </p:cNvPr>
          <p:cNvSpPr>
            <a:spLocks noGrp="1"/>
          </p:cNvSpPr>
          <p:nvPr>
            <p:ph idx="1"/>
          </p:nvPr>
        </p:nvSpPr>
        <p:spPr>
          <a:xfrm>
            <a:off x="956502" y="2068908"/>
            <a:ext cx="10917625" cy="4234430"/>
          </a:xfrm>
        </p:spPr>
        <p:txBody>
          <a:bodyPr vert="horz" lIns="91440" tIns="45720" rIns="91440" bIns="45720" rtlCol="0" anchor="ctr">
            <a:noAutofit/>
          </a:bodyPr>
          <a:lstStyle/>
          <a:p>
            <a:pPr lvl="1">
              <a:lnSpc>
                <a:spcPct val="150000"/>
              </a:lnSpc>
            </a:pPr>
            <a:r>
              <a:rPr lang="en-US" sz="1800" dirty="0">
                <a:solidFill>
                  <a:schemeClr val="tx1">
                    <a:lumMod val="85000"/>
                    <a:lumOff val="15000"/>
                  </a:schemeClr>
                </a:solidFill>
                <a:latin typeface="calibri light"/>
                <a:ea typeface="+mn-lt"/>
                <a:cs typeface="+mn-lt"/>
              </a:rPr>
              <a:t>Can the research be done using publicly available or pre-existing data? (Non-malfeasance)</a:t>
            </a:r>
            <a:endParaRPr lang="en-US" sz="1800" dirty="0">
              <a:solidFill>
                <a:schemeClr val="tx1">
                  <a:lumMod val="85000"/>
                  <a:lumOff val="15000"/>
                </a:schemeClr>
              </a:solidFill>
              <a:latin typeface="calibri light"/>
              <a:cs typeface="Calibri" panose="020F0502020204030204"/>
            </a:endParaRPr>
          </a:p>
          <a:p>
            <a:pPr lvl="1">
              <a:lnSpc>
                <a:spcPct val="150000"/>
              </a:lnSpc>
            </a:pPr>
            <a:r>
              <a:rPr lang="en-US" sz="1800" dirty="0">
                <a:solidFill>
                  <a:schemeClr val="tx1">
                    <a:lumMod val="85000"/>
                    <a:lumOff val="15000"/>
                  </a:schemeClr>
                </a:solidFill>
                <a:latin typeface="calibri light"/>
                <a:ea typeface="+mn-lt"/>
                <a:cs typeface="+mn-lt"/>
              </a:rPr>
              <a:t>Is the proposed research likely to have significant public health and/or biomedical value? (Beneficence)</a:t>
            </a:r>
            <a:endParaRPr lang="en-US" sz="1800" dirty="0">
              <a:solidFill>
                <a:schemeClr val="tx1">
                  <a:lumMod val="85000"/>
                  <a:lumOff val="15000"/>
                </a:schemeClr>
              </a:solidFill>
              <a:latin typeface="calibri light"/>
              <a:cs typeface="Calibri" panose="020F0502020204030204"/>
            </a:endParaRPr>
          </a:p>
          <a:p>
            <a:pPr lvl="1">
              <a:lnSpc>
                <a:spcPct val="150000"/>
              </a:lnSpc>
            </a:pPr>
            <a:r>
              <a:rPr lang="en-US" sz="1800" dirty="0">
                <a:solidFill>
                  <a:schemeClr val="tx1">
                    <a:lumMod val="85000"/>
                    <a:lumOff val="15000"/>
                  </a:schemeClr>
                </a:solidFill>
                <a:latin typeface="calibri light"/>
                <a:ea typeface="+mn-lt"/>
                <a:cs typeface="+mn-lt"/>
              </a:rPr>
              <a:t>Does the research require sensitive data? (Autonomy)</a:t>
            </a:r>
            <a:endParaRPr lang="en-US" sz="1800" dirty="0">
              <a:solidFill>
                <a:schemeClr val="tx1">
                  <a:lumMod val="85000"/>
                  <a:lumOff val="15000"/>
                </a:schemeClr>
              </a:solidFill>
              <a:latin typeface="calibri light"/>
              <a:cs typeface="Calibri" panose="020F0502020204030204"/>
            </a:endParaRPr>
          </a:p>
          <a:p>
            <a:pPr lvl="1">
              <a:lnSpc>
                <a:spcPct val="150000"/>
              </a:lnSpc>
            </a:pPr>
            <a:r>
              <a:rPr lang="en-US" sz="1800" dirty="0">
                <a:solidFill>
                  <a:schemeClr val="tx1">
                    <a:lumMod val="85000"/>
                    <a:lumOff val="15000"/>
                  </a:schemeClr>
                </a:solidFill>
                <a:latin typeface="calibri light"/>
                <a:ea typeface="+mn-lt"/>
                <a:cs typeface="+mn-lt"/>
              </a:rPr>
              <a:t>Are there greater than minimal risk of harm arising from privacy breaches? </a:t>
            </a:r>
            <a:endParaRPr lang="en-US" sz="1800" dirty="0">
              <a:solidFill>
                <a:schemeClr val="tx1">
                  <a:lumMod val="85000"/>
                  <a:lumOff val="15000"/>
                </a:schemeClr>
              </a:solidFill>
              <a:latin typeface="calibri light"/>
              <a:cs typeface="Calibri" panose="020F0502020204030204"/>
            </a:endParaRPr>
          </a:p>
          <a:p>
            <a:pPr lvl="2">
              <a:lnSpc>
                <a:spcPct val="150000"/>
              </a:lnSpc>
            </a:pPr>
            <a:r>
              <a:rPr lang="en-US" sz="1800" dirty="0">
                <a:solidFill>
                  <a:schemeClr val="tx1">
                    <a:lumMod val="85000"/>
                    <a:lumOff val="15000"/>
                  </a:schemeClr>
                </a:solidFill>
                <a:latin typeface="calibri light"/>
                <a:ea typeface="+mn-lt"/>
                <a:cs typeface="+mn-lt"/>
              </a:rPr>
              <a:t>Can these be reduced to minimal? (Non-malfeasance)</a:t>
            </a:r>
            <a:endParaRPr lang="en-US" sz="1800" dirty="0">
              <a:solidFill>
                <a:schemeClr val="tx1">
                  <a:lumMod val="85000"/>
                  <a:lumOff val="15000"/>
                </a:schemeClr>
              </a:solidFill>
              <a:latin typeface="calibri light"/>
              <a:cs typeface="Calibri"/>
            </a:endParaRPr>
          </a:p>
          <a:p>
            <a:pPr lvl="1">
              <a:lnSpc>
                <a:spcPct val="150000"/>
              </a:lnSpc>
            </a:pPr>
            <a:r>
              <a:rPr lang="en-US" sz="1800" dirty="0">
                <a:solidFill>
                  <a:schemeClr val="tx1">
                    <a:lumMod val="85000"/>
                    <a:lumOff val="15000"/>
                  </a:schemeClr>
                </a:solidFill>
                <a:latin typeface="calibri light"/>
                <a:ea typeface="+mn-lt"/>
                <a:cs typeface="+mn-lt"/>
              </a:rPr>
              <a:t>Is consent given and is transparency being practiced? (Autonomy)</a:t>
            </a:r>
            <a:endParaRPr lang="en-US" sz="1800" dirty="0">
              <a:solidFill>
                <a:schemeClr val="tx1">
                  <a:lumMod val="85000"/>
                  <a:lumOff val="15000"/>
                </a:schemeClr>
              </a:solidFill>
              <a:latin typeface="calibri light"/>
              <a:cs typeface="Calibri" panose="020F0502020204030204"/>
            </a:endParaRPr>
          </a:p>
          <a:p>
            <a:pPr lvl="1">
              <a:lnSpc>
                <a:spcPct val="150000"/>
              </a:lnSpc>
            </a:pPr>
            <a:r>
              <a:rPr lang="en-US" sz="1800" dirty="0">
                <a:solidFill>
                  <a:schemeClr val="tx1">
                    <a:lumMod val="85000"/>
                    <a:lumOff val="15000"/>
                  </a:schemeClr>
                </a:solidFill>
                <a:latin typeface="calibri light"/>
                <a:ea typeface="+mn-lt"/>
                <a:cs typeface="+mn-lt"/>
              </a:rPr>
              <a:t>Is the sample representative of the community? (Justice)</a:t>
            </a:r>
            <a:endParaRPr lang="en-US" sz="1800" dirty="0">
              <a:solidFill>
                <a:schemeClr val="tx1">
                  <a:lumMod val="85000"/>
                  <a:lumOff val="15000"/>
                </a:schemeClr>
              </a:solidFill>
              <a:latin typeface="calibri light"/>
              <a:cs typeface="Calibri" panose="020F0502020204030204"/>
            </a:endParaRPr>
          </a:p>
          <a:p>
            <a:pPr lvl="1">
              <a:lnSpc>
                <a:spcPct val="150000"/>
              </a:lnSpc>
            </a:pPr>
            <a:r>
              <a:rPr lang="en-US" sz="1800" dirty="0">
                <a:solidFill>
                  <a:schemeClr val="tx1">
                    <a:lumMod val="85000"/>
                    <a:lumOff val="15000"/>
                  </a:schemeClr>
                </a:solidFill>
                <a:latin typeface="calibri light"/>
                <a:cs typeface="calibri light"/>
              </a:rPr>
              <a:t>Will the community under study benefit from this research? </a:t>
            </a:r>
            <a:r>
              <a:rPr lang="en-US" sz="1800" dirty="0">
                <a:solidFill>
                  <a:schemeClr val="tx1">
                    <a:lumMod val="85000"/>
                    <a:lumOff val="15000"/>
                  </a:schemeClr>
                </a:solidFill>
                <a:latin typeface="calibri light"/>
                <a:ea typeface="+mn-lt"/>
                <a:cs typeface="+mn-lt"/>
              </a:rPr>
              <a:t>(Beneficence, Justice, Solidarity)</a:t>
            </a:r>
            <a:br>
              <a:rPr lang="en-US" sz="1800">
                <a:latin typeface="calibri light"/>
              </a:rPr>
            </a:br>
            <a:endParaRPr lang="en-US" sz="1300">
              <a:solidFill>
                <a:schemeClr val="tx1">
                  <a:lumMod val="85000"/>
                  <a:lumOff val="15000"/>
                </a:schemeClr>
              </a:solidFill>
              <a:cs typeface="Calibri" panose="020F0502020204030204"/>
            </a:endParaRPr>
          </a:p>
        </p:txBody>
      </p:sp>
      <p:sp>
        <p:nvSpPr>
          <p:cNvPr id="19"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EF42BF4-DA56-F5E8-B604-1E4B67F49FA2}"/>
              </a:ext>
            </a:extLst>
          </p:cNvPr>
          <p:cNvSpPr txBox="1"/>
          <p:nvPr/>
        </p:nvSpPr>
        <p:spPr>
          <a:xfrm>
            <a:off x="8842690" y="636473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calibri light"/>
                <a:ea typeface="Roboto"/>
                <a:cs typeface="calibri light"/>
              </a:rPr>
              <a:t>Adapted from Mann, et al., 2016 </a:t>
            </a:r>
            <a:endParaRPr lang="en-US">
              <a:latin typeface="calibri light"/>
              <a:cs typeface="calibri light"/>
            </a:endParaRPr>
          </a:p>
        </p:txBody>
      </p:sp>
    </p:spTree>
    <p:extLst>
      <p:ext uri="{BB962C8B-B14F-4D97-AF65-F5344CB8AC3E}">
        <p14:creationId xmlns:p14="http://schemas.microsoft.com/office/powerpoint/2010/main" val="2736813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AF3AAD2C-E2A6-17D1-2537-B44EDDF047F6}"/>
              </a:ext>
            </a:extLst>
          </p:cNvPr>
          <p:cNvSpPr>
            <a:spLocks noGrp="1"/>
          </p:cNvSpPr>
          <p:nvPr>
            <p:ph type="title"/>
          </p:nvPr>
        </p:nvSpPr>
        <p:spPr>
          <a:xfrm>
            <a:off x="1139044" y="2090114"/>
            <a:ext cx="3382890" cy="2481886"/>
          </a:xfrm>
        </p:spPr>
        <p:txBody>
          <a:bodyPr>
            <a:normAutofit/>
          </a:bodyPr>
          <a:lstStyle/>
          <a:p>
            <a:pPr algn="ctr"/>
            <a:r>
              <a:rPr lang="en-US">
                <a:cs typeface="Calibri"/>
              </a:rPr>
              <a:t>Tenets for Health Equity </a:t>
            </a:r>
            <a:endParaRPr lang="en-US"/>
          </a:p>
        </p:txBody>
      </p:sp>
      <p:sp>
        <p:nvSpPr>
          <p:cNvPr id="3" name="Content Placeholder 2">
            <a:extLst>
              <a:ext uri="{FF2B5EF4-FFF2-40B4-BE49-F238E27FC236}">
                <a16:creationId xmlns:a16="http://schemas.microsoft.com/office/drawing/2014/main" id="{6FB07988-2789-2952-3321-CD32D09AAF71}"/>
              </a:ext>
            </a:extLst>
          </p:cNvPr>
          <p:cNvSpPr>
            <a:spLocks noGrp="1"/>
          </p:cNvSpPr>
          <p:nvPr>
            <p:ph idx="1"/>
          </p:nvPr>
        </p:nvSpPr>
        <p:spPr>
          <a:xfrm>
            <a:off x="5285014" y="964850"/>
            <a:ext cx="6068786" cy="4928300"/>
          </a:xfrm>
        </p:spPr>
        <p:txBody>
          <a:bodyPr anchor="ctr">
            <a:normAutofit/>
          </a:bodyPr>
          <a:lstStyle/>
          <a:p>
            <a:r>
              <a:rPr lang="en-US" sz="2000" i="1" dirty="0">
                <a:latin typeface="Calibri Light"/>
                <a:ea typeface="+mn-lt"/>
                <a:cs typeface="+mn-lt"/>
              </a:rPr>
              <a:t>All people should be valued equally</a:t>
            </a:r>
            <a:endParaRPr lang="en-US" sz="2000" i="1" dirty="0">
              <a:latin typeface="Calibri Light"/>
              <a:cs typeface="Calibri" panose="020F0502020204030204"/>
            </a:endParaRPr>
          </a:p>
          <a:p>
            <a:r>
              <a:rPr lang="en-US" sz="2000" i="1" dirty="0">
                <a:latin typeface="Calibri Light"/>
                <a:ea typeface="+mn-lt"/>
                <a:cs typeface="+mn-lt"/>
              </a:rPr>
              <a:t>Health has a particular value for individuals because it is essential to an individual's well-being and ability to participate fully in the workforce and a democratic society</a:t>
            </a:r>
            <a:endParaRPr lang="en-US" sz="2000" i="1" dirty="0">
              <a:latin typeface="Calibri Light"/>
              <a:cs typeface="Calibri Light"/>
            </a:endParaRPr>
          </a:p>
          <a:p>
            <a:r>
              <a:rPr lang="en-US" sz="2000" i="1" dirty="0">
                <a:latin typeface="Calibri Light"/>
                <a:ea typeface="+mn-lt"/>
                <a:cs typeface="+mn-lt"/>
              </a:rPr>
              <a:t>Every person should be able to achieve his/her optimal health status, without distinction based on race or ethnic group, skin color, religion, language, or nationality</a:t>
            </a:r>
            <a:endParaRPr lang="en-US" sz="2000" i="1" dirty="0">
              <a:latin typeface="Calibri Light"/>
              <a:cs typeface="Calibri Light"/>
            </a:endParaRPr>
          </a:p>
          <a:p>
            <a:r>
              <a:rPr lang="en-US" sz="2000" i="1" dirty="0">
                <a:latin typeface="Calibri Light"/>
                <a:ea typeface="+mn-lt"/>
                <a:cs typeface="+mn-lt"/>
              </a:rPr>
              <a:t>Health differences adversely affecting socially disadvantaged groups are particularly unacceptable because ill health can be an obstacle to overcoming social disadvantage.</a:t>
            </a:r>
            <a:endParaRPr lang="en-US" sz="2000" i="1" dirty="0">
              <a:latin typeface="Calibri Light"/>
              <a:cs typeface="Calibri Light"/>
            </a:endParaRPr>
          </a:p>
          <a:p>
            <a:r>
              <a:rPr lang="en-US" sz="2000" i="1" dirty="0">
                <a:latin typeface="Calibri Light"/>
                <a:ea typeface="+mn-lt"/>
                <a:cs typeface="+mn-lt"/>
              </a:rPr>
              <a:t>Health equity is the value underlying a commitment to reduce and ultimately eliminate health disparities.</a:t>
            </a:r>
            <a:endParaRPr lang="en-US" sz="2000" i="1" dirty="0">
              <a:latin typeface="Calibri Light"/>
              <a:cs typeface="Calibri Light"/>
            </a:endParaRPr>
          </a:p>
          <a:p>
            <a:endParaRPr lang="en-US" sz="2000" i="1">
              <a:latin typeface="Calibri Light"/>
              <a:cs typeface="Calibri"/>
            </a:endParaRPr>
          </a:p>
        </p:txBody>
      </p:sp>
      <p:sp>
        <p:nvSpPr>
          <p:cNvPr id="4" name="Slide Number Placeholder 3">
            <a:extLst>
              <a:ext uri="{FF2B5EF4-FFF2-40B4-BE49-F238E27FC236}">
                <a16:creationId xmlns:a16="http://schemas.microsoft.com/office/drawing/2014/main" id="{DD449D5E-C24D-C829-50C1-3E9D78466F39}"/>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025F9F99-9BD9-4422-B838-F0A597D458BC}" type="slidenum">
              <a:rPr lang="en-US" dirty="0"/>
              <a:pPr>
                <a:spcAft>
                  <a:spcPts val="600"/>
                </a:spcAft>
                <a:defRPr/>
              </a:pPr>
              <a:t>26</a:t>
            </a:fld>
            <a:endParaRPr lang="en-US"/>
          </a:p>
        </p:txBody>
      </p:sp>
    </p:spTree>
    <p:extLst>
      <p:ext uri="{BB962C8B-B14F-4D97-AF65-F5344CB8AC3E}">
        <p14:creationId xmlns:p14="http://schemas.microsoft.com/office/powerpoint/2010/main" val="1995320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a:p>
        </p:txBody>
      </p:sp>
      <p:sp>
        <p:nvSpPr>
          <p:cNvPr id="11" name="Title 10">
            <a:extLst>
              <a:ext uri="{FF2B5EF4-FFF2-40B4-BE49-F238E27FC236}">
                <a16:creationId xmlns:a16="http://schemas.microsoft.com/office/drawing/2014/main" id="{55CC7274-BF2D-525F-3547-69B064BB9850}"/>
              </a:ext>
            </a:extLst>
          </p:cNvPr>
          <p:cNvSpPr>
            <a:spLocks noGrp="1"/>
          </p:cNvSpPr>
          <p:nvPr>
            <p:ph type="title"/>
          </p:nvPr>
        </p:nvSpPr>
        <p:spPr>
          <a:xfrm>
            <a:off x="838200" y="713312"/>
            <a:ext cx="4038600" cy="5431376"/>
          </a:xfrm>
        </p:spPr>
        <p:txBody>
          <a:bodyPr vert="horz" lIns="91440" tIns="45720" rIns="91440" bIns="45720" rtlCol="0" anchor="ctr">
            <a:normAutofit/>
          </a:bodyPr>
          <a:lstStyle/>
          <a:p>
            <a:endParaRPr lang="en-US" sz="4400" kern="1200">
              <a:solidFill>
                <a:schemeClr val="tx1"/>
              </a:solidFill>
              <a:latin typeface="+mj-lt"/>
              <a:ea typeface="+mj-ea"/>
              <a:cs typeface="+mj-cs"/>
            </a:endParaRPr>
          </a:p>
          <a:p>
            <a:r>
              <a:rPr lang="en-US" b="1" dirty="0">
                <a:ea typeface="+mj-lt"/>
                <a:cs typeface="+mj-lt"/>
              </a:rPr>
              <a:t>Health Disparities &amp; Social Justice </a:t>
            </a:r>
            <a:endParaRPr lang="en-US" dirty="0"/>
          </a:p>
        </p:txBody>
      </p:sp>
      <p:sp>
        <p:nvSpPr>
          <p:cNvPr id="13" name="TextBox 12">
            <a:extLst>
              <a:ext uri="{FF2B5EF4-FFF2-40B4-BE49-F238E27FC236}">
                <a16:creationId xmlns:a16="http://schemas.microsoft.com/office/drawing/2014/main" id="{A038367F-AC01-D5C9-412E-E873BC796EE6}"/>
              </a:ext>
            </a:extLst>
          </p:cNvPr>
          <p:cNvSpPr txBox="1"/>
          <p:nvPr/>
        </p:nvSpPr>
        <p:spPr>
          <a:xfrm>
            <a:off x="5145315" y="713313"/>
            <a:ext cx="6818085" cy="543137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85750" eaLnBrk="1" hangingPunct="1">
              <a:lnSpc>
                <a:spcPct val="90000"/>
              </a:lnSpc>
              <a:spcAft>
                <a:spcPts val="600"/>
              </a:spcAft>
              <a:buFont typeface="Arial"/>
              <a:buChar char="•"/>
            </a:pPr>
            <a:r>
              <a:rPr lang="en-US" sz="2400" dirty="0">
                <a:latin typeface="calibri light"/>
                <a:cs typeface="calibri light"/>
              </a:rPr>
              <a:t>Health disparities are systematic, plausibly avoidable health differences adversely affecting socially disadvantaged groups </a:t>
            </a:r>
          </a:p>
          <a:p>
            <a:pPr marL="57150" indent="-285750" eaLnBrk="1" hangingPunct="1">
              <a:lnSpc>
                <a:spcPct val="90000"/>
              </a:lnSpc>
              <a:spcAft>
                <a:spcPts val="600"/>
              </a:spcAft>
              <a:buFont typeface="Arial" panose="020B0604020202020204" pitchFamily="34" charset="0"/>
              <a:buChar char="•"/>
            </a:pPr>
            <a:endParaRPr lang="en-US" sz="2400">
              <a:latin typeface="calibri light"/>
              <a:cs typeface="Calibri" panose="020F0502020204030204"/>
            </a:endParaRPr>
          </a:p>
          <a:p>
            <a:pPr marL="285750" indent="-285750" eaLnBrk="1" hangingPunct="1">
              <a:lnSpc>
                <a:spcPct val="90000"/>
              </a:lnSpc>
              <a:spcAft>
                <a:spcPts val="600"/>
              </a:spcAft>
              <a:buFont typeface="Arial"/>
              <a:buChar char="•"/>
            </a:pPr>
            <a:r>
              <a:rPr lang="en-US" sz="2400" dirty="0">
                <a:latin typeface="calibri light"/>
                <a:cs typeface="calibri light"/>
              </a:rPr>
              <a:t>Health disparities include differences that occur by gender, race or ethnicity, education or income, disability, living in rural localities, or sexual orientation </a:t>
            </a:r>
          </a:p>
          <a:p>
            <a:pPr marL="57150" indent="-285750" eaLnBrk="1" hangingPunct="1">
              <a:lnSpc>
                <a:spcPct val="90000"/>
              </a:lnSpc>
              <a:spcAft>
                <a:spcPts val="600"/>
              </a:spcAft>
              <a:buFont typeface="Arial" panose="020B0604020202020204" pitchFamily="34" charset="0"/>
              <a:buChar char="•"/>
            </a:pPr>
            <a:endParaRPr lang="en-US" sz="2400">
              <a:latin typeface="calibri light"/>
              <a:cs typeface="Calibri" panose="020F0502020204030204"/>
            </a:endParaRPr>
          </a:p>
          <a:p>
            <a:pPr marL="285750" indent="-285750" eaLnBrk="1" hangingPunct="1">
              <a:lnSpc>
                <a:spcPct val="90000"/>
              </a:lnSpc>
              <a:spcAft>
                <a:spcPts val="600"/>
              </a:spcAft>
              <a:buFont typeface="Arial"/>
              <a:buChar char="•"/>
            </a:pPr>
            <a:r>
              <a:rPr lang="en-US" sz="2400" dirty="0">
                <a:latin typeface="calibri light"/>
                <a:cs typeface="calibri light"/>
              </a:rPr>
              <a:t>Health disparities need to be a high social justice concern because they are shaped by social contexts and, as such, be put in the broader context of social justice and human rights.</a:t>
            </a:r>
          </a:p>
          <a:p>
            <a:pPr eaLnBrk="1" hangingPunct="1">
              <a:lnSpc>
                <a:spcPct val="90000"/>
              </a:lnSpc>
              <a:spcAft>
                <a:spcPts val="600"/>
              </a:spcAft>
            </a:pPr>
            <a:endParaRPr lang="en-US" sz="2400">
              <a:latin typeface="+mn-lt"/>
              <a:cs typeface="Calibri" panose="020F0502020204030204"/>
            </a:endParaRPr>
          </a:p>
          <a:p>
            <a:pPr indent="-228600" eaLnBrk="1" hangingPunct="1">
              <a:lnSpc>
                <a:spcPct val="90000"/>
              </a:lnSpc>
              <a:spcAft>
                <a:spcPts val="600"/>
              </a:spcAft>
              <a:buFont typeface="Arial" panose="020B0604020202020204" pitchFamily="34" charset="0"/>
              <a:buChar char="•"/>
            </a:pPr>
            <a:endParaRPr lang="en-US" sz="1700">
              <a:latin typeface="+mn-lt"/>
              <a:cs typeface="Calibri"/>
            </a:endParaRPr>
          </a:p>
        </p:txBody>
      </p:sp>
      <p:sp>
        <p:nvSpPr>
          <p:cNvPr id="4" name="Slide Number Placeholder 3">
            <a:extLst>
              <a:ext uri="{FF2B5EF4-FFF2-40B4-BE49-F238E27FC236}">
                <a16:creationId xmlns:a16="http://schemas.microsoft.com/office/drawing/2014/main" id="{DD449D5E-C24D-C829-50C1-3E9D78466F3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eaLnBrk="1" hangingPunct="1">
              <a:spcAft>
                <a:spcPts val="600"/>
              </a:spcAft>
              <a:defRPr/>
            </a:pPr>
            <a:fld id="{025F9F99-9BD9-4422-B838-F0A597D458BC}" type="slidenum">
              <a:rPr lang="en-US">
                <a:latin typeface="+mn-lt"/>
              </a:rPr>
              <a:pPr eaLnBrk="1" hangingPunct="1">
                <a:spcAft>
                  <a:spcPts val="600"/>
                </a:spcAft>
                <a:defRPr/>
              </a:pPr>
              <a:t>27</a:t>
            </a:fld>
            <a:endParaRPr lang="en-US">
              <a:latin typeface="+mn-lt"/>
            </a:endParaRPr>
          </a:p>
        </p:txBody>
      </p:sp>
      <p:sp>
        <p:nvSpPr>
          <p:cNvPr id="15" name="TextBox 14">
            <a:extLst>
              <a:ext uri="{FF2B5EF4-FFF2-40B4-BE49-F238E27FC236}">
                <a16:creationId xmlns:a16="http://schemas.microsoft.com/office/drawing/2014/main" id="{5AE489C7-2828-9097-D1BB-23819F304180}"/>
              </a:ext>
            </a:extLst>
          </p:cNvPr>
          <p:cNvSpPr txBox="1"/>
          <p:nvPr/>
        </p:nvSpPr>
        <p:spPr>
          <a:xfrm>
            <a:off x="5421086" y="5798457"/>
            <a:ext cx="71120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light"/>
                <a:cs typeface="calibri light"/>
              </a:rPr>
              <a:t>Braveman, et. al., “Health Disparities and Health Equity: </a:t>
            </a:r>
          </a:p>
          <a:p>
            <a:r>
              <a:rPr lang="en-US" dirty="0">
                <a:latin typeface="calibri light"/>
                <a:cs typeface="calibri light"/>
              </a:rPr>
              <a:t>The Issue is Justice” (2011)</a:t>
            </a:r>
          </a:p>
          <a:p>
            <a:r>
              <a:rPr lang="en-US" dirty="0">
                <a:latin typeface="calibri light"/>
                <a:cs typeface="calibri light"/>
              </a:rPr>
              <a:t>Unnatural Causes: Is Inequality Making Us Sick? (2008)</a:t>
            </a:r>
          </a:p>
          <a:p>
            <a:endParaRPr lang="en-US"/>
          </a:p>
        </p:txBody>
      </p:sp>
    </p:spTree>
    <p:extLst>
      <p:ext uri="{BB962C8B-B14F-4D97-AF65-F5344CB8AC3E}">
        <p14:creationId xmlns:p14="http://schemas.microsoft.com/office/powerpoint/2010/main" val="3885885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ADFF-F9DF-3944-0DB0-E4598560A0DB}"/>
              </a:ext>
            </a:extLst>
          </p:cNvPr>
          <p:cNvSpPr>
            <a:spLocks noGrp="1"/>
          </p:cNvSpPr>
          <p:nvPr>
            <p:ph type="title"/>
          </p:nvPr>
        </p:nvSpPr>
        <p:spPr>
          <a:xfrm>
            <a:off x="838200" y="713312"/>
            <a:ext cx="4038600" cy="5431376"/>
          </a:xfrm>
        </p:spPr>
        <p:txBody>
          <a:bodyPr vert="horz" lIns="91440" tIns="45720" rIns="91440" bIns="45720" rtlCol="0" anchor="ctr">
            <a:normAutofit/>
          </a:bodyPr>
          <a:lstStyle/>
          <a:p>
            <a:r>
              <a:rPr lang="en-US" b="1" kern="1200" dirty="0">
                <a:solidFill>
                  <a:schemeClr val="tx1"/>
                </a:solidFill>
                <a:latin typeface="+mj-lt"/>
                <a:ea typeface="+mj-ea"/>
                <a:cs typeface="+mj-cs"/>
              </a:rPr>
              <a:t>Community-Based Participatory Research (CBPR)</a:t>
            </a:r>
            <a:endParaRPr lang="en-US" kern="1200" dirty="0">
              <a:solidFill>
                <a:schemeClr val="tx1"/>
              </a:solidFill>
              <a:latin typeface="+mj-lt"/>
              <a:ea typeface="+mj-ea"/>
              <a:cs typeface="+mj-cs"/>
            </a:endParaRPr>
          </a:p>
        </p:txBody>
      </p:sp>
      <p:sp>
        <p:nvSpPr>
          <p:cNvPr id="12" name="Freeform: Shape 1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a:p>
        </p:txBody>
      </p:sp>
      <p:sp useBgFill="1">
        <p:nvSpPr>
          <p:cNvPr id="10" name="Rectangle 9" hidden="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C7FFB2EE-0DA8-1C95-7E1D-252C2BD7A94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eaLnBrk="1" hangingPunct="1">
              <a:spcAft>
                <a:spcPts val="600"/>
              </a:spcAft>
              <a:defRPr/>
            </a:pPr>
            <a:fld id="{372B0271-B012-4ED1-8CE3-476E6D0A5B1D}" type="slidenum">
              <a:rPr lang="en-US" dirty="0">
                <a:latin typeface="+mn-lt"/>
              </a:rPr>
              <a:pPr eaLnBrk="1" hangingPunct="1">
                <a:spcAft>
                  <a:spcPts val="600"/>
                </a:spcAft>
                <a:defRPr/>
              </a:pPr>
              <a:t>28</a:t>
            </a:fld>
            <a:endParaRPr lang="en-US">
              <a:latin typeface="+mn-lt"/>
            </a:endParaRPr>
          </a:p>
        </p:txBody>
      </p:sp>
      <p:sp>
        <p:nvSpPr>
          <p:cNvPr id="4" name="TextBox 3">
            <a:extLst>
              <a:ext uri="{FF2B5EF4-FFF2-40B4-BE49-F238E27FC236}">
                <a16:creationId xmlns:a16="http://schemas.microsoft.com/office/drawing/2014/main" id="{29773658-0BAA-178F-2D98-132E49842415}"/>
              </a:ext>
            </a:extLst>
          </p:cNvPr>
          <p:cNvSpPr txBox="1"/>
          <p:nvPr/>
        </p:nvSpPr>
        <p:spPr>
          <a:xfrm>
            <a:off x="7888514" y="6255657"/>
            <a:ext cx="30480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a:latin typeface="calibri light"/>
                <a:ea typeface="Roboto"/>
                <a:cs typeface="calibri light"/>
              </a:rPr>
              <a:t>Tremblay, et. al, 2018</a:t>
            </a:r>
            <a:endParaRPr lang="en-US" sz="1400">
              <a:latin typeface="calibri light"/>
              <a:cs typeface="calibri light"/>
            </a:endParaRPr>
          </a:p>
        </p:txBody>
      </p:sp>
      <p:sp>
        <p:nvSpPr>
          <p:cNvPr id="7" name="TextBox 1">
            <a:extLst>
              <a:ext uri="{FF2B5EF4-FFF2-40B4-BE49-F238E27FC236}">
                <a16:creationId xmlns:a16="http://schemas.microsoft.com/office/drawing/2014/main" id="{07C7F575-D17B-9A27-07D6-34F7A423CB71}"/>
              </a:ext>
            </a:extLst>
          </p:cNvPr>
          <p:cNvSpPr txBox="1"/>
          <p:nvPr/>
        </p:nvSpPr>
        <p:spPr>
          <a:xfrm>
            <a:off x="4990090" y="1338693"/>
            <a:ext cx="7242627" cy="440120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342900" indent="-342900">
              <a:buFont typeface="Arial" panose="020B0604020202020204" pitchFamily="34" charset="0"/>
              <a:buChar char="•"/>
            </a:pPr>
            <a:r>
              <a:rPr lang="en-US" sz="2000" dirty="0">
                <a:latin typeface="calibri light"/>
                <a:cs typeface="calibri light"/>
              </a:rPr>
              <a:t>Researchers and community stakeholders engage as equal partners in all steps of the research process with the goals of educating, improving practice or bringing about social change</a:t>
            </a:r>
            <a:br>
              <a:rPr lang="en-US" sz="2000">
                <a:latin typeface="calibri light"/>
                <a:cs typeface="calibri light"/>
              </a:rPr>
            </a:br>
            <a:endParaRPr lang="en-US" sz="2000">
              <a:cs typeface="Calibri"/>
            </a:endParaRPr>
          </a:p>
          <a:p>
            <a:pPr marL="342900" indent="-342900">
              <a:buFont typeface="Arial" panose="020B0604020202020204" pitchFamily="34" charset="0"/>
              <a:buChar char="•"/>
            </a:pPr>
            <a:r>
              <a:rPr lang="en-US" sz="2000" dirty="0">
                <a:latin typeface="calibri light"/>
                <a:cs typeface="calibri light"/>
              </a:rPr>
              <a:t>Questions the power relationships that are inherently embedded in Western knowledge production</a:t>
            </a:r>
            <a:br>
              <a:rPr lang="en-US" sz="2000">
                <a:latin typeface="calibri light"/>
                <a:cs typeface="calibri light"/>
              </a:rPr>
            </a:br>
            <a:endParaRPr lang="en-US" sz="2000">
              <a:latin typeface="calibri light"/>
              <a:cs typeface="calibri light"/>
            </a:endParaRPr>
          </a:p>
          <a:p>
            <a:pPr marL="342900" indent="-342900">
              <a:buFont typeface="Arial" panose="020B0604020202020204" pitchFamily="34" charset="0"/>
              <a:buChar char="•"/>
            </a:pPr>
            <a:r>
              <a:rPr lang="en-US" sz="2000" dirty="0">
                <a:latin typeface="calibri light"/>
                <a:cs typeface="calibri light"/>
              </a:rPr>
              <a:t>Acknowledges the legitimacy of experiential knowledge</a:t>
            </a:r>
            <a:br>
              <a:rPr lang="en-US" sz="2000">
                <a:latin typeface="calibri light"/>
                <a:cs typeface="calibri light"/>
              </a:rPr>
            </a:br>
            <a:endParaRPr lang="en-US" sz="2000">
              <a:latin typeface="calibri light"/>
              <a:cs typeface="calibri light"/>
            </a:endParaRPr>
          </a:p>
          <a:p>
            <a:pPr marL="342900" indent="-342900">
              <a:buFont typeface="Arial" panose="020B0604020202020204" pitchFamily="34" charset="0"/>
              <a:buChar char="•"/>
            </a:pPr>
            <a:r>
              <a:rPr lang="en-US" sz="2000" dirty="0">
                <a:latin typeface="calibri light"/>
                <a:cs typeface="calibri light"/>
              </a:rPr>
              <a:t>Useful when working with populations that experience marginalization because it supports the establishment of respectful relationships with these groups, and the sharing of control over individual and group health and social conditions</a:t>
            </a:r>
          </a:p>
          <a:p>
            <a:pPr marL="285750" indent="-285750">
              <a:buFont typeface="Arial" panose="020B0604020202020204" pitchFamily="34" charset="0"/>
              <a:buChar char="•"/>
            </a:pPr>
            <a:endParaRPr lang="en-US" sz="2000">
              <a:cs typeface="Calibri" panose="020F0502020204030204" pitchFamily="34" charset="0"/>
            </a:endParaRPr>
          </a:p>
        </p:txBody>
      </p:sp>
    </p:spTree>
    <p:extLst>
      <p:ext uri="{BB962C8B-B14F-4D97-AF65-F5344CB8AC3E}">
        <p14:creationId xmlns:p14="http://schemas.microsoft.com/office/powerpoint/2010/main" val="1738405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ADFF-F9DF-3944-0DB0-E4598560A0DB}"/>
              </a:ext>
            </a:extLst>
          </p:cNvPr>
          <p:cNvSpPr>
            <a:spLocks noGrp="1"/>
          </p:cNvSpPr>
          <p:nvPr>
            <p:ph type="title"/>
          </p:nvPr>
        </p:nvSpPr>
        <p:spPr>
          <a:xfrm>
            <a:off x="838200" y="713312"/>
            <a:ext cx="4038600" cy="5431376"/>
          </a:xfrm>
        </p:spPr>
        <p:txBody>
          <a:bodyPr vert="horz" lIns="91440" tIns="45720" rIns="91440" bIns="45720" rtlCol="0" anchor="ctr">
            <a:normAutofit/>
          </a:bodyPr>
          <a:lstStyle/>
          <a:p>
            <a:r>
              <a:rPr lang="en-US" b="1" dirty="0"/>
              <a:t>Non-western / Indigenous Perspectives </a:t>
            </a:r>
            <a:endParaRPr lang="en-US" b="1" kern="1200" dirty="0">
              <a:latin typeface="+mj-lt"/>
              <a:cs typeface="Calibri Light"/>
            </a:endParaRPr>
          </a:p>
        </p:txBody>
      </p:sp>
      <p:sp useBgFill="1">
        <p:nvSpPr>
          <p:cNvPr id="10" name="Rectangle 9" hidden="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a:p>
        </p:txBody>
      </p:sp>
      <p:sp>
        <p:nvSpPr>
          <p:cNvPr id="5" name="Slide Number Placeholder 4">
            <a:extLst>
              <a:ext uri="{FF2B5EF4-FFF2-40B4-BE49-F238E27FC236}">
                <a16:creationId xmlns:a16="http://schemas.microsoft.com/office/drawing/2014/main" id="{C7FFB2EE-0DA8-1C95-7E1D-252C2BD7A94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eaLnBrk="1" hangingPunct="1">
              <a:spcAft>
                <a:spcPts val="600"/>
              </a:spcAft>
              <a:defRPr/>
            </a:pPr>
            <a:fld id="{372B0271-B012-4ED1-8CE3-476E6D0A5B1D}" type="slidenum">
              <a:rPr lang="en-US" dirty="0">
                <a:latin typeface="+mn-lt"/>
              </a:rPr>
              <a:pPr eaLnBrk="1" hangingPunct="1">
                <a:spcAft>
                  <a:spcPts val="600"/>
                </a:spcAft>
                <a:defRPr/>
              </a:pPr>
              <a:t>29</a:t>
            </a:fld>
            <a:endParaRPr lang="en-US">
              <a:latin typeface="+mn-lt"/>
            </a:endParaRPr>
          </a:p>
        </p:txBody>
      </p:sp>
      <p:sp>
        <p:nvSpPr>
          <p:cNvPr id="6" name="TextBox 5">
            <a:extLst>
              <a:ext uri="{FF2B5EF4-FFF2-40B4-BE49-F238E27FC236}">
                <a16:creationId xmlns:a16="http://schemas.microsoft.com/office/drawing/2014/main" id="{0273AA8C-F3AA-B256-4DFD-0A908467869A}"/>
              </a:ext>
            </a:extLst>
          </p:cNvPr>
          <p:cNvSpPr txBox="1"/>
          <p:nvPr/>
        </p:nvSpPr>
        <p:spPr>
          <a:xfrm>
            <a:off x="9982782" y="560273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calibri light"/>
                <a:ea typeface="Roboto"/>
                <a:cs typeface="calibri light"/>
              </a:rPr>
              <a:t>Walter &amp; Suina, 2019 </a:t>
            </a:r>
            <a:endParaRPr lang="en-US">
              <a:latin typeface="calibri light"/>
              <a:cs typeface="calibri light"/>
            </a:endParaRPr>
          </a:p>
        </p:txBody>
      </p:sp>
      <p:sp>
        <p:nvSpPr>
          <p:cNvPr id="8" name="TextBox 7">
            <a:extLst>
              <a:ext uri="{FF2B5EF4-FFF2-40B4-BE49-F238E27FC236}">
                <a16:creationId xmlns:a16="http://schemas.microsoft.com/office/drawing/2014/main" id="{B44435EC-413F-E9FF-9166-55F36B864E5C}"/>
              </a:ext>
            </a:extLst>
          </p:cNvPr>
          <p:cNvSpPr txBox="1"/>
          <p:nvPr/>
        </p:nvSpPr>
        <p:spPr>
          <a:xfrm>
            <a:off x="5681396" y="855320"/>
            <a:ext cx="5950857"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alibri light"/>
                <a:cs typeface="Calibri"/>
              </a:rPr>
              <a:t>Disconnect between Western methodologies and indigenous research</a:t>
            </a:r>
          </a:p>
          <a:p>
            <a:endParaRPr lang="en-US" sz="2400">
              <a:latin typeface="calibri light"/>
              <a:cs typeface="Calibri"/>
            </a:endParaRPr>
          </a:p>
          <a:p>
            <a:r>
              <a:rPr lang="en-US" sz="2400" dirty="0">
                <a:latin typeface="calibri light"/>
                <a:cs typeface="Calibri"/>
              </a:rPr>
              <a:t>‘Indigenous statistics’ operate as unequal power relations and are defined for and by non-indigenous producers and consumers</a:t>
            </a:r>
          </a:p>
          <a:p>
            <a:endParaRPr lang="en-US" sz="2400">
              <a:latin typeface="calibri light"/>
              <a:cs typeface="Calibri"/>
            </a:endParaRPr>
          </a:p>
          <a:p>
            <a:r>
              <a:rPr lang="en-US" sz="2400" dirty="0">
                <a:latin typeface="calibri light"/>
                <a:cs typeface="Calibri"/>
              </a:rPr>
              <a:t>Not aligned with Western perspectives of difference, disparity, disadvantage, dysfunction and deprivation in health</a:t>
            </a:r>
            <a:endParaRPr lang="en-US" sz="2400" dirty="0">
              <a:latin typeface="calibri light"/>
              <a:ea typeface="calibri light"/>
              <a:cs typeface="Calibri"/>
            </a:endParaRPr>
          </a:p>
          <a:p>
            <a:endParaRPr lang="en-US" sz="2400">
              <a:latin typeface="calibri light"/>
              <a:cs typeface="Calibri"/>
            </a:endParaRPr>
          </a:p>
          <a:p>
            <a:endParaRPr lang="en-US">
              <a:latin typeface="calibri light"/>
              <a:cs typeface="calibri light"/>
            </a:endParaRPr>
          </a:p>
        </p:txBody>
      </p:sp>
    </p:spTree>
    <p:extLst>
      <p:ext uri="{BB962C8B-B14F-4D97-AF65-F5344CB8AC3E}">
        <p14:creationId xmlns:p14="http://schemas.microsoft.com/office/powerpoint/2010/main" val="564903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423CD2-E18F-474C-99B6-7F8A184A3E95}"/>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b="1" dirty="0">
                <a:latin typeface="Calibri"/>
                <a:ea typeface="Roboto"/>
                <a:cs typeface="Calibri"/>
              </a:rPr>
              <a:t>Recap from Last Session</a:t>
            </a:r>
            <a:endParaRPr lang="en-US" dirty="0">
              <a:latin typeface="Roboto"/>
              <a:ea typeface="Roboto"/>
              <a:cs typeface="Calibri"/>
            </a:endParaRPr>
          </a:p>
        </p:txBody>
      </p:sp>
      <p:pic>
        <p:nvPicPr>
          <p:cNvPr id="1026" name="Picture 2" descr="A person with a long sleeved shirt holding a pen and writing at a desk&#10;&#10;">
            <a:extLst>
              <a:ext uri="{FF2B5EF4-FFF2-40B4-BE49-F238E27FC236}">
                <a16:creationId xmlns:a16="http://schemas.microsoft.com/office/drawing/2014/main" id="{F4CBFFEC-946E-CE49-8DA8-B0F337A59688}"/>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7550" r="3262"/>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1034" name="Content Placeholder 5">
            <a:extLst>
              <a:ext uri="{FF2B5EF4-FFF2-40B4-BE49-F238E27FC236}">
                <a16:creationId xmlns:a16="http://schemas.microsoft.com/office/drawing/2014/main" id="{B4EE5C28-F12C-487C-94C8-4573EA32C0E3}"/>
              </a:ext>
            </a:extLst>
          </p:cNvPr>
          <p:cNvSpPr>
            <a:spLocks noGrp="1"/>
          </p:cNvSpPr>
          <p:nvPr>
            <p:ph sz="half" idx="1"/>
          </p:nvPr>
        </p:nvSpPr>
        <p:spPr>
          <a:xfrm>
            <a:off x="6513788" y="2333297"/>
            <a:ext cx="4840010" cy="3843666"/>
          </a:xfrm>
        </p:spPr>
        <p:txBody>
          <a:bodyPr vert="horz" lIns="91440" tIns="45720" rIns="91440" bIns="45720" rtlCol="0" anchor="t">
            <a:normAutofit/>
          </a:bodyPr>
          <a:lstStyle/>
          <a:p>
            <a:pPr marL="0" indent="0">
              <a:buNone/>
            </a:pPr>
            <a:endParaRPr lang="en-US" sz="2400">
              <a:latin typeface="calibri light"/>
              <a:ea typeface="Roboto"/>
              <a:cs typeface="Calibri"/>
            </a:endParaRPr>
          </a:p>
          <a:p>
            <a:r>
              <a:rPr lang="en-US" sz="2400">
                <a:latin typeface="calibri light"/>
                <a:ea typeface="Roboto"/>
                <a:cs typeface="calibri light"/>
              </a:rPr>
              <a:t>Ethical frameworks for decision making</a:t>
            </a:r>
          </a:p>
          <a:p>
            <a:pPr lvl="1"/>
            <a:r>
              <a:rPr lang="en-US">
                <a:latin typeface="calibri light"/>
                <a:ea typeface="Roboto"/>
                <a:cs typeface="calibri light"/>
              </a:rPr>
              <a:t>Breakout groups </a:t>
            </a:r>
          </a:p>
          <a:p>
            <a:r>
              <a:rPr lang="en-US" sz="2400">
                <a:latin typeface="calibri light"/>
                <a:ea typeface="Roboto"/>
                <a:cs typeface="calibri light"/>
              </a:rPr>
              <a:t>Regulatory bodies</a:t>
            </a:r>
          </a:p>
          <a:p>
            <a:r>
              <a:rPr lang="en-US" sz="2400">
                <a:latin typeface="calibri light"/>
                <a:ea typeface="Roboto"/>
                <a:cs typeface="calibri light"/>
              </a:rPr>
              <a:t>Understanding Ethics &amp; AI with Kiran Samuel</a:t>
            </a:r>
          </a:p>
          <a:p>
            <a:pPr marL="0" indent="0">
              <a:buNone/>
            </a:pPr>
            <a:endParaRPr lang="en-US" sz="2000">
              <a:latin typeface="Roboto"/>
              <a:ea typeface="Roboto"/>
            </a:endParaRPr>
          </a:p>
        </p:txBody>
      </p:sp>
      <p:sp>
        <p:nvSpPr>
          <p:cNvPr id="4" name="Slide Number Placeholder 3">
            <a:extLst>
              <a:ext uri="{FF2B5EF4-FFF2-40B4-BE49-F238E27FC236}">
                <a16:creationId xmlns:a16="http://schemas.microsoft.com/office/drawing/2014/main" id="{2ABED6AD-0922-444B-845C-6DB20168C1B6}"/>
              </a:ext>
            </a:extLst>
          </p:cNvPr>
          <p:cNvSpPr>
            <a:spLocks noGrp="1"/>
          </p:cNvSpPr>
          <p:nvPr>
            <p:ph type="sldNum" sz="quarter" idx="12"/>
          </p:nvPr>
        </p:nvSpPr>
        <p:spPr/>
        <p:txBody>
          <a:bodyPr vert="horz" lIns="91440" tIns="45720" rIns="91440" bIns="45720" rtlCol="0" anchor="ctr">
            <a:normAutofit/>
          </a:bodyPr>
          <a:lstStyle/>
          <a:p>
            <a:pPr eaLnBrk="1" fontAlgn="auto" hangingPunct="1">
              <a:spcBef>
                <a:spcPts val="0"/>
              </a:spcBef>
              <a:spcAft>
                <a:spcPts val="600"/>
              </a:spcAft>
              <a:defRPr/>
            </a:pPr>
            <a:fld id="{025F9F99-9BD9-4422-B838-F0A597D458BC}" type="slidenum">
              <a:rPr lang="en-US" dirty="0" smtClean="0">
                <a:solidFill>
                  <a:prstClr val="black">
                    <a:tint val="75000"/>
                  </a:prstClr>
                </a:solidFill>
                <a:latin typeface="Roboto"/>
                <a:ea typeface="Roboto"/>
              </a:rPr>
              <a:pPr eaLnBrk="1" fontAlgn="auto" hangingPunct="1">
                <a:spcBef>
                  <a:spcPts val="0"/>
                </a:spcBef>
                <a:spcAft>
                  <a:spcPts val="600"/>
                </a:spcAft>
                <a:defRPr/>
              </a:pPr>
              <a:t>3</a:t>
            </a:fld>
            <a:endParaRPr lang="en-US">
              <a:solidFill>
                <a:prstClr val="black">
                  <a:tint val="75000"/>
                </a:prstClr>
              </a:solidFill>
              <a:latin typeface="Roboto"/>
              <a:ea typeface="Roboto"/>
            </a:endParaRPr>
          </a:p>
        </p:txBody>
      </p:sp>
    </p:spTree>
    <p:extLst>
      <p:ext uri="{BB962C8B-B14F-4D97-AF65-F5344CB8AC3E}">
        <p14:creationId xmlns:p14="http://schemas.microsoft.com/office/powerpoint/2010/main" val="2204246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E21785-62D8-430F-9521-90166EF7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7CF8A0-D3E4-4A16-87D3-1D973AC61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3296" y="697832"/>
            <a:ext cx="8189484" cy="5541981"/>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67B4B03-E936-945A-4340-412E8E09DB15}"/>
              </a:ext>
            </a:extLst>
          </p:cNvPr>
          <p:cNvSpPr>
            <a:spLocks noGrp="1"/>
          </p:cNvSpPr>
          <p:nvPr>
            <p:ph type="title"/>
          </p:nvPr>
        </p:nvSpPr>
        <p:spPr>
          <a:xfrm>
            <a:off x="3325473" y="1998925"/>
            <a:ext cx="5541054" cy="2149412"/>
          </a:xfrm>
        </p:spPr>
        <p:txBody>
          <a:bodyPr vert="horz" lIns="91440" tIns="45720" rIns="91440" bIns="45720" rtlCol="0" anchor="b">
            <a:normAutofit/>
          </a:bodyPr>
          <a:lstStyle/>
          <a:p>
            <a:pPr algn="ctr"/>
            <a:r>
              <a:rPr lang="en-US" sz="5200" kern="1200">
                <a:solidFill>
                  <a:schemeClr val="tx1"/>
                </a:solidFill>
                <a:latin typeface="+mj-lt"/>
                <a:ea typeface="+mj-ea"/>
                <a:cs typeface="+mj-cs"/>
              </a:rPr>
              <a:t>4. Breakout Groups</a:t>
            </a:r>
          </a:p>
        </p:txBody>
      </p:sp>
      <p:sp>
        <p:nvSpPr>
          <p:cNvPr id="4" name="Slide Number Placeholder 3">
            <a:extLst>
              <a:ext uri="{FF2B5EF4-FFF2-40B4-BE49-F238E27FC236}">
                <a16:creationId xmlns:a16="http://schemas.microsoft.com/office/drawing/2014/main" id="{09093ED6-235C-4D99-EE5E-DDD8CDC7E0D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eaLnBrk="1" hangingPunct="1">
              <a:spcAft>
                <a:spcPts val="600"/>
              </a:spcAft>
              <a:defRPr/>
            </a:pPr>
            <a:fld id="{C8BD5518-C465-4C1F-8E36-9195006C4AB9}" type="slidenum">
              <a:rPr lang="en-US">
                <a:latin typeface="+mn-lt"/>
              </a:rPr>
              <a:pPr eaLnBrk="1" hangingPunct="1">
                <a:spcAft>
                  <a:spcPts val="600"/>
                </a:spcAft>
                <a:defRPr/>
              </a:pPr>
              <a:t>30</a:t>
            </a:fld>
            <a:endParaRPr lang="en-US">
              <a:latin typeface="+mn-lt"/>
            </a:endParaRPr>
          </a:p>
        </p:txBody>
      </p:sp>
    </p:spTree>
    <p:extLst>
      <p:ext uri="{BB962C8B-B14F-4D97-AF65-F5344CB8AC3E}">
        <p14:creationId xmlns:p14="http://schemas.microsoft.com/office/powerpoint/2010/main" val="1361293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3112-5D00-C4F1-6607-C424EFDAE0B2}"/>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dirty="0">
                <a:ea typeface="Calibri Light"/>
                <a:cs typeface="Calibri Light"/>
              </a:rPr>
              <a:t>Trackers &amp; Wearables </a:t>
            </a:r>
            <a:endParaRPr lang="en-US" kern="1200" dirty="0">
              <a:latin typeface="+mj-lt"/>
              <a:ea typeface="+mj-ea"/>
              <a:cs typeface="+mj-cs"/>
            </a:endParaRPr>
          </a:p>
        </p:txBody>
      </p:sp>
      <p:sp>
        <p:nvSpPr>
          <p:cNvPr id="4" name="Content Placeholder 2">
            <a:extLst>
              <a:ext uri="{FF2B5EF4-FFF2-40B4-BE49-F238E27FC236}">
                <a16:creationId xmlns:a16="http://schemas.microsoft.com/office/drawing/2014/main" id="{A310F60C-32F7-5811-5968-FE37C1D7CA7B}"/>
              </a:ext>
            </a:extLst>
          </p:cNvPr>
          <p:cNvSpPr>
            <a:spLocks noGrp="1"/>
          </p:cNvSpPr>
          <p:nvPr>
            <p:ph idx="1"/>
          </p:nvPr>
        </p:nvSpPr>
        <p:spPr>
          <a:xfrm>
            <a:off x="838201" y="2013625"/>
            <a:ext cx="5862987" cy="4163337"/>
          </a:xfrm>
        </p:spPr>
        <p:txBody>
          <a:bodyPr vert="horz" lIns="91440" tIns="45720" rIns="91440" bIns="45720" rtlCol="0" anchor="t">
            <a:noAutofit/>
          </a:bodyPr>
          <a:lstStyle/>
          <a:p>
            <a:pPr marL="0" indent="0">
              <a:buNone/>
            </a:pPr>
            <a:r>
              <a:rPr lang="en-US" sz="1800" b="1" dirty="0">
                <a:latin typeface="Calibri"/>
                <a:ea typeface="+mn-lt"/>
                <a:cs typeface="+mn-lt"/>
              </a:rPr>
              <a:t>Types of Wearables</a:t>
            </a:r>
            <a:endParaRPr lang="en-US" sz="1800" b="1" i="1" dirty="0">
              <a:latin typeface="Calibri Light"/>
              <a:ea typeface="+mn-lt"/>
              <a:cs typeface="+mn-lt"/>
            </a:endParaRPr>
          </a:p>
          <a:p>
            <a:r>
              <a:rPr lang="en-US" sz="1800" dirty="0">
                <a:ea typeface="+mn-lt"/>
                <a:cs typeface="+mn-lt"/>
              </a:rPr>
              <a:t>Fitness Trackers</a:t>
            </a:r>
            <a:endParaRPr lang="en-US" sz="1800" dirty="0">
              <a:cs typeface="Calibri"/>
            </a:endParaRPr>
          </a:p>
          <a:p>
            <a:r>
              <a:rPr lang="en-US" sz="1800" dirty="0">
                <a:ea typeface="+mn-lt"/>
                <a:cs typeface="+mn-lt"/>
              </a:rPr>
              <a:t>Smart Heart Watches </a:t>
            </a:r>
          </a:p>
          <a:p>
            <a:r>
              <a:rPr lang="en-US" sz="1800" dirty="0">
                <a:ea typeface="+mn-lt"/>
                <a:cs typeface="+mn-lt"/>
              </a:rPr>
              <a:t>Wearable ECG/EEG monitors </a:t>
            </a:r>
            <a:endParaRPr lang="en-US" sz="1800" dirty="0">
              <a:cs typeface="Calibri"/>
            </a:endParaRPr>
          </a:p>
          <a:p>
            <a:r>
              <a:rPr lang="en-US" sz="1800" dirty="0">
                <a:ea typeface="+mn-lt"/>
                <a:cs typeface="+mn-lt"/>
              </a:rPr>
              <a:t>Wearable Blood Pressure Monitors</a:t>
            </a:r>
            <a:endParaRPr lang="en-US" sz="1800" dirty="0">
              <a:cs typeface="Calibri"/>
            </a:endParaRPr>
          </a:p>
          <a:p>
            <a:r>
              <a:rPr lang="en-US" sz="1800" dirty="0">
                <a:ea typeface="+mn-lt"/>
                <a:cs typeface="+mn-lt"/>
              </a:rPr>
              <a:t>Biosensors </a:t>
            </a:r>
            <a:endParaRPr lang="en-US" sz="1800" dirty="0">
              <a:cs typeface="Calibri"/>
            </a:endParaRPr>
          </a:p>
          <a:p>
            <a:endParaRPr lang="en-US" sz="1800">
              <a:cs typeface="Calibri"/>
            </a:endParaRPr>
          </a:p>
          <a:p>
            <a:pPr marL="0" indent="0">
              <a:buNone/>
            </a:pPr>
            <a:r>
              <a:rPr lang="en-US" sz="1800" b="1" dirty="0">
                <a:ea typeface="+mn-lt"/>
                <a:cs typeface="+mn-lt"/>
              </a:rPr>
              <a:t>Technology</a:t>
            </a:r>
            <a:endParaRPr lang="en-US" sz="1800" b="1" dirty="0">
              <a:cs typeface="Calibri"/>
            </a:endParaRPr>
          </a:p>
          <a:p>
            <a:r>
              <a:rPr lang="en-US" sz="1800" dirty="0">
                <a:ea typeface="+mn-lt"/>
                <a:cs typeface="+mn-lt"/>
              </a:rPr>
              <a:t>Sleep Trackers</a:t>
            </a:r>
            <a:endParaRPr lang="en-US" sz="1800" dirty="0">
              <a:cs typeface="Calibri"/>
            </a:endParaRPr>
          </a:p>
          <a:p>
            <a:r>
              <a:rPr lang="en-US" sz="1800" dirty="0">
                <a:ea typeface="+mn-lt"/>
                <a:cs typeface="+mn-lt"/>
              </a:rPr>
              <a:t>mHealth Apps </a:t>
            </a:r>
            <a:endParaRPr lang="en-US" sz="1800" dirty="0">
              <a:cs typeface="Calibri"/>
            </a:endParaRPr>
          </a:p>
          <a:p>
            <a:r>
              <a:rPr lang="en-US" sz="1800" dirty="0">
                <a:ea typeface="+mn-lt"/>
                <a:cs typeface="+mn-lt"/>
              </a:rPr>
              <a:t>Heart Tracker</a:t>
            </a:r>
            <a:endParaRPr lang="en-US" sz="1800" dirty="0">
              <a:cs typeface="Calibri"/>
            </a:endParaRPr>
          </a:p>
          <a:p>
            <a:endParaRPr lang="en-US" sz="1600">
              <a:cs typeface="Calibri"/>
            </a:endParaRPr>
          </a:p>
          <a:p>
            <a:endParaRPr lang="en-US" sz="1600" i="1">
              <a:latin typeface="Calibri Light"/>
              <a:cs typeface="Calibri"/>
            </a:endParaRPr>
          </a:p>
        </p:txBody>
      </p:sp>
      <p:pic>
        <p:nvPicPr>
          <p:cNvPr id="5" name="Picture 5" descr="A picture containing a person with a smart watch on their wrist and the other hand engaging with the smart watch &#10;&#10;">
            <a:extLst>
              <a:ext uri="{FF2B5EF4-FFF2-40B4-BE49-F238E27FC236}">
                <a16:creationId xmlns:a16="http://schemas.microsoft.com/office/drawing/2014/main" id="{08424074-1FF4-2416-3A5B-8C2BF4DC7738}"/>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6233" r="-3" b="-3"/>
          <a:stretch/>
        </p:blipFill>
        <p:spPr>
          <a:xfrm>
            <a:off x="6304538" y="1412825"/>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useBgFill="1">
        <p:nvSpPr>
          <p:cNvPr id="10" name="Rectangle 9" hidden="1">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102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3112-5D00-C4F1-6607-C424EFDAE0B2}"/>
              </a:ext>
            </a:extLst>
          </p:cNvPr>
          <p:cNvSpPr>
            <a:spLocks noGrp="1"/>
          </p:cNvSpPr>
          <p:nvPr>
            <p:ph type="title"/>
          </p:nvPr>
        </p:nvSpPr>
        <p:spPr/>
        <p:txBody>
          <a:bodyPr vert="horz" lIns="91440" tIns="45720" rIns="91440" bIns="45720" rtlCol="0">
            <a:normAutofit/>
          </a:bodyPr>
          <a:lstStyle/>
          <a:p>
            <a:r>
              <a:rPr lang="en-US" dirty="0">
                <a:ea typeface="Calibri Light"/>
                <a:cs typeface="Calibri Light"/>
              </a:rPr>
              <a:t>Indigenous Data Collection </a:t>
            </a:r>
            <a:endParaRPr lang="en-US" kern="1200" dirty="0">
              <a:latin typeface="+mj-lt"/>
              <a:ea typeface="+mj-ea"/>
              <a:cs typeface="+mj-cs"/>
            </a:endParaRPr>
          </a:p>
        </p:txBody>
      </p:sp>
      <p:sp>
        <p:nvSpPr>
          <p:cNvPr id="7" name="Content Placeholder 6">
            <a:extLst>
              <a:ext uri="{FF2B5EF4-FFF2-40B4-BE49-F238E27FC236}">
                <a16:creationId xmlns:a16="http://schemas.microsoft.com/office/drawing/2014/main" id="{C77C1EB1-7E61-3312-7779-312C6E5BB684}"/>
              </a:ext>
            </a:extLst>
          </p:cNvPr>
          <p:cNvSpPr>
            <a:spLocks noGrp="1"/>
          </p:cNvSpPr>
          <p:nvPr>
            <p:ph idx="1"/>
          </p:nvPr>
        </p:nvSpPr>
        <p:spPr>
          <a:xfrm>
            <a:off x="838200" y="1825625"/>
            <a:ext cx="6221896" cy="4351338"/>
          </a:xfrm>
        </p:spPr>
        <p:txBody>
          <a:bodyPr vert="horz" lIns="91440" tIns="45720" rIns="91440" bIns="45720" rtlCol="0" anchor="t">
            <a:normAutofit fontScale="92500" lnSpcReduction="10000"/>
          </a:bodyPr>
          <a:lstStyle/>
          <a:p>
            <a:r>
              <a:rPr lang="en-US" sz="1800" dirty="0">
                <a:latin typeface="calibri light"/>
                <a:ea typeface="+mn-lt"/>
                <a:cs typeface="+mn-lt"/>
              </a:rPr>
              <a:t>"Indigenous data sovereignty is the right of a nation to govern the collection, ownership, and application of its own data. It derives from tribes’ inherent right to govern their peoples, lands, and resources." (Indigenous Data Sovereignty Network)</a:t>
            </a:r>
          </a:p>
          <a:p>
            <a:endParaRPr lang="en-US" sz="1800">
              <a:latin typeface="calibri light"/>
              <a:ea typeface="Calibri"/>
              <a:cs typeface="Calibri"/>
            </a:endParaRPr>
          </a:p>
          <a:p>
            <a:r>
              <a:rPr lang="en-US" sz="1800" dirty="0">
                <a:latin typeface="calibri light"/>
                <a:ea typeface="+mn-lt"/>
                <a:cs typeface="+mn-lt"/>
              </a:rPr>
              <a:t>To determine the means of collection, access, analysis, interpretation, management, dissemination and reuse of data pertaining to the Indigenous peoples from whom it has been derived, or to whom it relates</a:t>
            </a:r>
          </a:p>
          <a:p>
            <a:endParaRPr lang="en-US" sz="1800">
              <a:latin typeface="calibri light"/>
              <a:ea typeface="+mn-lt"/>
              <a:cs typeface="+mn-lt"/>
            </a:endParaRPr>
          </a:p>
          <a:p>
            <a:pPr marL="0" indent="0">
              <a:buNone/>
            </a:pPr>
            <a:r>
              <a:rPr lang="en-US" sz="1800" dirty="0">
                <a:latin typeface="calibri light"/>
                <a:ea typeface="+mn-lt"/>
                <a:cs typeface="+mn-lt"/>
              </a:rPr>
              <a:t>CARE Principles (as supplement to the FAIR principles)</a:t>
            </a:r>
          </a:p>
          <a:p>
            <a:r>
              <a:rPr lang="en-US" sz="1800" dirty="0">
                <a:ea typeface="+mn-lt"/>
                <a:cs typeface="+mn-lt"/>
              </a:rPr>
              <a:t>Collective Benefit</a:t>
            </a:r>
          </a:p>
          <a:p>
            <a:r>
              <a:rPr lang="en-US" sz="1800" dirty="0">
                <a:ea typeface="+mn-lt"/>
                <a:cs typeface="+mn-lt"/>
              </a:rPr>
              <a:t>Authority to Control</a:t>
            </a:r>
          </a:p>
          <a:p>
            <a:r>
              <a:rPr lang="en-US" sz="1800" dirty="0">
                <a:ea typeface="+mn-lt"/>
                <a:cs typeface="+mn-lt"/>
              </a:rPr>
              <a:t>Responsibility</a:t>
            </a:r>
          </a:p>
          <a:p>
            <a:r>
              <a:rPr lang="en-US" sz="1800" dirty="0">
                <a:ea typeface="+mn-lt"/>
                <a:cs typeface="+mn-lt"/>
              </a:rPr>
              <a:t>Ethics</a:t>
            </a:r>
          </a:p>
        </p:txBody>
      </p:sp>
      <p:pic>
        <p:nvPicPr>
          <p:cNvPr id="3" name="Picture 5" descr="People playing instruments">
            <a:extLst>
              <a:ext uri="{FF2B5EF4-FFF2-40B4-BE49-F238E27FC236}">
                <a16:creationId xmlns:a16="http://schemas.microsoft.com/office/drawing/2014/main" id="{67F56B6A-0CBE-092A-DB54-07164B66A2E0}"/>
              </a:ext>
            </a:extLst>
          </p:cNvPr>
          <p:cNvPicPr>
            <a:picLocks noChangeAspect="1"/>
          </p:cNvPicPr>
          <p:nvPr/>
        </p:nvPicPr>
        <p:blipFill rotWithShape="1">
          <a:blip r:embed="rId2"/>
          <a:srcRect l="13385" r="2846" b="-3"/>
          <a:stretch/>
        </p:blipFill>
        <p:spPr>
          <a:xfrm>
            <a:off x="6922970" y="1757687"/>
            <a:ext cx="4488714" cy="357682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Tree>
    <p:extLst>
      <p:ext uri="{BB962C8B-B14F-4D97-AF65-F5344CB8AC3E}">
        <p14:creationId xmlns:p14="http://schemas.microsoft.com/office/powerpoint/2010/main" val="910498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3112-5D00-C4F1-6607-C424EFDAE0B2}"/>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dirty="0">
                <a:ea typeface="Calibri Light"/>
                <a:cs typeface="Calibri Light"/>
              </a:rPr>
              <a:t>LGBTQ Data Collection</a:t>
            </a:r>
            <a:endParaRPr lang="en-US" kern="1200" dirty="0">
              <a:latin typeface="+mj-lt"/>
              <a:ea typeface="+mj-ea"/>
              <a:cs typeface="+mj-cs"/>
            </a:endParaRPr>
          </a:p>
        </p:txBody>
      </p:sp>
      <p:sp>
        <p:nvSpPr>
          <p:cNvPr id="6" name="TextBox 5">
            <a:extLst>
              <a:ext uri="{FF2B5EF4-FFF2-40B4-BE49-F238E27FC236}">
                <a16:creationId xmlns:a16="http://schemas.microsoft.com/office/drawing/2014/main" id="{FCDD4F9D-9DFF-E1F2-326A-AABFA104E084}"/>
              </a:ext>
            </a:extLst>
          </p:cNvPr>
          <p:cNvSpPr txBox="1"/>
          <p:nvPr/>
        </p:nvSpPr>
        <p:spPr>
          <a:xfrm>
            <a:off x="382451" y="2478350"/>
            <a:ext cx="6622773" cy="56435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spcAft>
                <a:spcPts val="0"/>
              </a:spcAft>
            </a:pPr>
            <a:r>
              <a:rPr lang="en-US" dirty="0">
                <a:latin typeface="calibri light"/>
                <a:ea typeface="Calibri"/>
                <a:cs typeface="Calibri"/>
              </a:rPr>
              <a:t>Data collection on gender identity, sexual orientation, and heatlh disparities that affect the lesbian, gay, bisexual, and transgender population</a:t>
            </a:r>
            <a:br>
              <a:rPr lang="en-US" dirty="0">
                <a:latin typeface="calibri light"/>
                <a:ea typeface="Calibri"/>
                <a:cs typeface="Calibri"/>
              </a:rPr>
            </a:br>
            <a:endParaRPr lang="en-US">
              <a:latin typeface="calibri light"/>
              <a:ea typeface="Calibri"/>
              <a:cs typeface="Calibri"/>
            </a:endParaRPr>
          </a:p>
          <a:p>
            <a:pPr>
              <a:spcBef>
                <a:spcPts val="1000"/>
              </a:spcBef>
              <a:spcAft>
                <a:spcPts val="0"/>
              </a:spcAft>
            </a:pPr>
            <a:r>
              <a:rPr lang="en-US" dirty="0">
                <a:latin typeface="calibri light"/>
                <a:ea typeface="Calibri"/>
                <a:cs typeface="Calibri"/>
              </a:rPr>
              <a:t>This can include population surveys, online surveys, intake forms and applications, clinical interactions, clinical records, social media research </a:t>
            </a:r>
            <a:endParaRPr lang="en-US" dirty="0">
              <a:latin typeface="calibri light"/>
              <a:ea typeface="Calibri" panose="020F0502020204030204" pitchFamily="34" charset="0"/>
              <a:cs typeface="Calibri" panose="020F0502020204030204" pitchFamily="34" charset="0"/>
            </a:endParaRPr>
          </a:p>
          <a:p>
            <a:pPr marL="285750" indent="-285750">
              <a:spcBef>
                <a:spcPts val="1000"/>
              </a:spcBef>
              <a:spcAft>
                <a:spcPts val="0"/>
              </a:spcAft>
              <a:buFont typeface="Arial"/>
              <a:buChar char="•"/>
            </a:pPr>
            <a:endParaRPr lang="en-US">
              <a:latin typeface="calibri light"/>
              <a:ea typeface="Calibri"/>
              <a:cs typeface="Calibri"/>
            </a:endParaRPr>
          </a:p>
          <a:p>
            <a:pPr>
              <a:spcBef>
                <a:spcPts val="1000"/>
              </a:spcBef>
              <a:spcAft>
                <a:spcPts val="0"/>
              </a:spcAft>
            </a:pPr>
            <a:br>
              <a:rPr lang="en-US" sz="2400" dirty="0">
                <a:latin typeface="calibri light"/>
                <a:ea typeface="Calibri"/>
                <a:cs typeface="Calibri"/>
              </a:rPr>
            </a:br>
            <a:endParaRPr lang="en-US" sz="2400">
              <a:latin typeface="calibri light"/>
              <a:ea typeface="Calibri"/>
              <a:cs typeface="Calibri"/>
            </a:endParaRPr>
          </a:p>
          <a:p>
            <a:pPr marL="285750" indent="-285750">
              <a:lnSpc>
                <a:spcPct val="90000"/>
              </a:lnSpc>
              <a:spcBef>
                <a:spcPts val="1000"/>
              </a:spcBef>
              <a:spcAft>
                <a:spcPts val="0"/>
              </a:spcAft>
              <a:buFont typeface="Arial"/>
              <a:buChar char="•"/>
            </a:pPr>
            <a:endParaRPr lang="en-US" sz="2400">
              <a:latin typeface="calibri light"/>
              <a:ea typeface="Calibri"/>
              <a:cs typeface="Calibri"/>
            </a:endParaRPr>
          </a:p>
          <a:p>
            <a:pPr marL="285750" indent="-285750">
              <a:lnSpc>
                <a:spcPct val="90000"/>
              </a:lnSpc>
              <a:spcBef>
                <a:spcPts val="1000"/>
              </a:spcBef>
              <a:spcAft>
                <a:spcPts val="0"/>
              </a:spcAft>
              <a:buFont typeface="Arial"/>
              <a:buChar char="•"/>
            </a:pPr>
            <a:endParaRPr lang="en-US" sz="2400">
              <a:latin typeface="calibri light"/>
              <a:ea typeface="Calibri"/>
              <a:cs typeface="Calibri"/>
            </a:endParaRPr>
          </a:p>
          <a:p>
            <a:pPr marL="285750" indent="-285750">
              <a:lnSpc>
                <a:spcPct val="90000"/>
              </a:lnSpc>
              <a:spcBef>
                <a:spcPts val="1000"/>
              </a:spcBef>
              <a:spcAft>
                <a:spcPts val="0"/>
              </a:spcAft>
              <a:buFont typeface="Arial"/>
              <a:buChar char="•"/>
            </a:pPr>
            <a:endParaRPr lang="en-US" sz="2400">
              <a:latin typeface="calibri light"/>
              <a:ea typeface="Calibri"/>
              <a:cs typeface="Calibri"/>
            </a:endParaRPr>
          </a:p>
          <a:p>
            <a:pPr marL="285750" indent="-285750">
              <a:lnSpc>
                <a:spcPct val="90000"/>
              </a:lnSpc>
              <a:spcBef>
                <a:spcPts val="1000"/>
              </a:spcBef>
              <a:spcAft>
                <a:spcPts val="0"/>
              </a:spcAft>
              <a:buFont typeface="Arial"/>
              <a:buChar char="•"/>
            </a:pPr>
            <a:endParaRPr lang="en-US" sz="2400">
              <a:latin typeface="calibri light"/>
              <a:ea typeface="Calibri"/>
              <a:cs typeface="Calibri"/>
            </a:endParaRPr>
          </a:p>
          <a:p>
            <a:pPr marL="342900" indent="-342900">
              <a:buFont typeface="Arial"/>
              <a:buChar char="•"/>
            </a:pPr>
            <a:endParaRPr lang="en-US" sz="2400">
              <a:latin typeface="calibri light"/>
              <a:ea typeface="Calibri"/>
              <a:cs typeface="Calibri"/>
            </a:endParaRPr>
          </a:p>
        </p:txBody>
      </p:sp>
      <p:sp useBgFill="1">
        <p:nvSpPr>
          <p:cNvPr id="13" name="Rectangle 12" hidden="1">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A picture of a rainbow gay pride flag, a blue and yellow equality flag with an equal sign in the middle, and a blue and pink striped trans pride flag. ">
            <a:extLst>
              <a:ext uri="{FF2B5EF4-FFF2-40B4-BE49-F238E27FC236}">
                <a16:creationId xmlns:a16="http://schemas.microsoft.com/office/drawing/2014/main" id="{242FA556-5D31-D9B4-E7C1-DA35403A70F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1216" r="4074" b="-1"/>
          <a:stretch/>
        </p:blipFill>
        <p:spPr>
          <a:xfrm>
            <a:off x="6776086" y="1224084"/>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486309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3112-5D00-C4F1-6607-C424EFDAE0B2}"/>
              </a:ext>
            </a:extLst>
          </p:cNvPr>
          <p:cNvSpPr>
            <a:spLocks noGrp="1"/>
          </p:cNvSpPr>
          <p:nvPr>
            <p:ph type="title"/>
          </p:nvPr>
        </p:nvSpPr>
        <p:spPr/>
        <p:txBody>
          <a:bodyPr vert="horz" lIns="91440" tIns="45720" rIns="91440" bIns="45720" rtlCol="0">
            <a:normAutofit/>
          </a:bodyPr>
          <a:lstStyle/>
          <a:p>
            <a:r>
              <a:rPr lang="en-US" dirty="0">
                <a:ea typeface="Calibri Light"/>
                <a:cs typeface="Calibri Light"/>
              </a:rPr>
              <a:t>Library Data Collection</a:t>
            </a:r>
            <a:endParaRPr lang="en-US" kern="1200" dirty="0">
              <a:latin typeface="+mj-lt"/>
              <a:ea typeface="Calibri Light"/>
              <a:cs typeface="Calibri Light"/>
            </a:endParaRPr>
          </a:p>
        </p:txBody>
      </p:sp>
      <p:sp>
        <p:nvSpPr>
          <p:cNvPr id="5" name="TextBox 4">
            <a:extLst>
              <a:ext uri="{FF2B5EF4-FFF2-40B4-BE49-F238E27FC236}">
                <a16:creationId xmlns:a16="http://schemas.microsoft.com/office/drawing/2014/main" id="{0C76244C-DB11-11CF-67B2-7093127B5AB5}"/>
              </a:ext>
            </a:extLst>
          </p:cNvPr>
          <p:cNvSpPr txBox="1"/>
          <p:nvPr/>
        </p:nvSpPr>
        <p:spPr>
          <a:xfrm>
            <a:off x="841514" y="1716157"/>
            <a:ext cx="5632173"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libri light"/>
                <a:ea typeface="Calibri"/>
                <a:cs typeface="Calibri"/>
              </a:rPr>
              <a:t>Some considerations: </a:t>
            </a:r>
          </a:p>
          <a:p>
            <a:pPr marL="342900" indent="-342900">
              <a:buFont typeface="Arial"/>
              <a:buChar char="•"/>
            </a:pPr>
            <a:r>
              <a:rPr lang="en-US" sz="2000">
                <a:latin typeface="calibri light"/>
                <a:ea typeface="Calibri"/>
                <a:cs typeface="Calibri"/>
              </a:rPr>
              <a:t>Collection of student, staff and patron data </a:t>
            </a:r>
            <a:endParaRPr lang="en-US" sz="2000">
              <a:latin typeface="calibri light"/>
              <a:ea typeface="Calibri" panose="020F0502020204030204" pitchFamily="34" charset="0"/>
              <a:cs typeface="Calibri" panose="020F0502020204030204" pitchFamily="34" charset="0"/>
            </a:endParaRPr>
          </a:p>
          <a:p>
            <a:pPr marL="342900" indent="-342900">
              <a:buFont typeface="Arial"/>
              <a:buChar char="•"/>
            </a:pPr>
            <a:r>
              <a:rPr lang="en-US" sz="2000">
                <a:latin typeface="calibri light"/>
                <a:ea typeface="Calibri"/>
                <a:cs typeface="Calibri"/>
              </a:rPr>
              <a:t>Inadequate or inconsistent ethical oversight and procedures</a:t>
            </a:r>
          </a:p>
          <a:p>
            <a:pPr marL="342900" indent="-342900">
              <a:buFont typeface="Arial"/>
              <a:buChar char="•"/>
            </a:pPr>
            <a:r>
              <a:rPr lang="en-US" sz="2000">
                <a:latin typeface="calibri light"/>
                <a:ea typeface="Calibri"/>
                <a:cs typeface="Calibri"/>
              </a:rPr>
              <a:t>Patron trust and consent </a:t>
            </a:r>
          </a:p>
          <a:p>
            <a:pPr marL="342900" indent="-342900">
              <a:buFont typeface="Arial"/>
              <a:buChar char="•"/>
            </a:pPr>
            <a:r>
              <a:rPr lang="en-US" sz="2000">
                <a:latin typeface="calibri light"/>
                <a:ea typeface="Calibri"/>
                <a:cs typeface="Calibri"/>
              </a:rPr>
              <a:t>Metrics and analytics used in decision making </a:t>
            </a:r>
            <a:r>
              <a:rPr lang="en-US" sz="2000">
                <a:latin typeface="Calibri"/>
                <a:ea typeface="Calibri"/>
                <a:cs typeface="Calibri"/>
              </a:rPr>
              <a:t> </a:t>
            </a:r>
          </a:p>
          <a:p>
            <a:pPr marL="342900" indent="-342900">
              <a:buFont typeface="Arial"/>
              <a:buChar char="•"/>
            </a:pPr>
            <a:r>
              <a:rPr lang="en-US" sz="2000">
                <a:latin typeface="calibri light"/>
                <a:ea typeface="Calibri"/>
                <a:cs typeface="Calibri"/>
              </a:rPr>
              <a:t>Leaning analytics and education assessment</a:t>
            </a:r>
          </a:p>
          <a:p>
            <a:pPr marL="342900" indent="-342900">
              <a:buFont typeface="Arial"/>
              <a:buChar char="•"/>
            </a:pPr>
            <a:r>
              <a:rPr lang="en-US" sz="2000">
                <a:latin typeface="calibri light"/>
                <a:ea typeface="Calibri"/>
                <a:cs typeface="Calibri"/>
              </a:rPr>
              <a:t>checkout records, location swipes, database usage, article downloads, interlibrary loan, etc.</a:t>
            </a:r>
          </a:p>
          <a:p>
            <a:pPr marL="342900" indent="-342900">
              <a:buFont typeface="Arial"/>
              <a:buChar char="•"/>
            </a:pPr>
            <a:r>
              <a:rPr lang="en-US" sz="2000">
                <a:latin typeface="calibri light"/>
                <a:ea typeface="Calibri"/>
                <a:cs typeface="Calibri"/>
              </a:rPr>
              <a:t>Your own perspectives and experiences </a:t>
            </a:r>
          </a:p>
        </p:txBody>
      </p:sp>
      <p:pic>
        <p:nvPicPr>
          <p:cNvPr id="3" name="Picture 5" descr="Close-up of stacked books">
            <a:extLst>
              <a:ext uri="{FF2B5EF4-FFF2-40B4-BE49-F238E27FC236}">
                <a16:creationId xmlns:a16="http://schemas.microsoft.com/office/drawing/2014/main" id="{2E19F29C-DC4F-A7C9-3951-EB0B424CD4C2}"/>
              </a:ext>
            </a:extLst>
          </p:cNvPr>
          <p:cNvPicPr>
            <a:picLocks noChangeAspect="1"/>
          </p:cNvPicPr>
          <p:nvPr/>
        </p:nvPicPr>
        <p:blipFill rotWithShape="1">
          <a:blip r:embed="rId2"/>
          <a:srcRect l="29409"/>
          <a:stretch/>
        </p:blipFill>
        <p:spPr>
          <a:xfrm>
            <a:off x="6573962" y="2013626"/>
            <a:ext cx="4488714" cy="357682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Tree>
    <p:extLst>
      <p:ext uri="{BB962C8B-B14F-4D97-AF65-F5344CB8AC3E}">
        <p14:creationId xmlns:p14="http://schemas.microsoft.com/office/powerpoint/2010/main" val="3286367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3112-5D00-C4F1-6607-C424EFDAE0B2}"/>
              </a:ext>
            </a:extLst>
          </p:cNvPr>
          <p:cNvSpPr>
            <a:spLocks noGrp="1"/>
          </p:cNvSpPr>
          <p:nvPr>
            <p:ph type="title"/>
          </p:nvPr>
        </p:nvSpPr>
        <p:spPr/>
        <p:txBody>
          <a:bodyPr vert="horz" lIns="91440" tIns="45720" rIns="91440" bIns="45720" rtlCol="0">
            <a:normAutofit/>
          </a:bodyPr>
          <a:lstStyle/>
          <a:p>
            <a:r>
              <a:rPr lang="en-US" dirty="0">
                <a:ea typeface="Calibri Light"/>
                <a:cs typeface="Calibri Light"/>
              </a:rPr>
              <a:t>Library Research and Data Collection </a:t>
            </a:r>
            <a:endParaRPr lang="en-US" kern="1200" dirty="0">
              <a:latin typeface="+mj-lt"/>
              <a:ea typeface="Calibri Light"/>
              <a:cs typeface="Calibri Light"/>
            </a:endParaRPr>
          </a:p>
        </p:txBody>
      </p:sp>
      <p:sp>
        <p:nvSpPr>
          <p:cNvPr id="3" name="TextBox 2">
            <a:extLst>
              <a:ext uri="{FF2B5EF4-FFF2-40B4-BE49-F238E27FC236}">
                <a16:creationId xmlns:a16="http://schemas.microsoft.com/office/drawing/2014/main" id="{C038B02F-1278-37E3-F711-89F346F509B0}"/>
              </a:ext>
            </a:extLst>
          </p:cNvPr>
          <p:cNvSpPr txBox="1"/>
          <p:nvPr/>
        </p:nvSpPr>
        <p:spPr>
          <a:xfrm>
            <a:off x="839305" y="1883701"/>
            <a:ext cx="5632173"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latin typeface="calibri light"/>
                <a:ea typeface="Calibri"/>
                <a:cs typeface="Calibri"/>
              </a:rPr>
              <a:t>Information professionals and research integrity</a:t>
            </a:r>
            <a:endParaRPr lang="en-US"/>
          </a:p>
          <a:p>
            <a:pPr marL="342900" indent="-342900">
              <a:buFont typeface="Arial"/>
              <a:buChar char="•"/>
            </a:pPr>
            <a:r>
              <a:rPr lang="en-US" sz="2400">
                <a:latin typeface="calibri light"/>
                <a:ea typeface="Calibri"/>
                <a:cs typeface="Calibri"/>
              </a:rPr>
              <a:t>Research data collection and methods </a:t>
            </a:r>
          </a:p>
          <a:p>
            <a:pPr marL="342900" indent="-342900">
              <a:buFont typeface="Arial"/>
              <a:buChar char="•"/>
            </a:pPr>
            <a:r>
              <a:rPr lang="en-US" sz="2400">
                <a:latin typeface="calibri light"/>
                <a:ea typeface="Calibri"/>
                <a:cs typeface="Calibri"/>
              </a:rPr>
              <a:t>Potential editorial (mis)conduct / citation manipulation </a:t>
            </a:r>
          </a:p>
          <a:p>
            <a:pPr marL="342900" indent="-342900">
              <a:buFont typeface="Arial"/>
              <a:buChar char="•"/>
            </a:pPr>
            <a:r>
              <a:rPr lang="en-US" sz="2400">
                <a:latin typeface="calibri light"/>
                <a:ea typeface="Calibri"/>
                <a:cs typeface="Calibri"/>
              </a:rPr>
              <a:t>LIS Ethical Frameworks (or lack thereof)</a:t>
            </a:r>
          </a:p>
          <a:p>
            <a:pPr marL="342900" indent="-342900">
              <a:buFont typeface="Arial"/>
              <a:buChar char="•"/>
            </a:pPr>
            <a:r>
              <a:rPr lang="en-US" sz="2400">
                <a:latin typeface="calibri light"/>
                <a:ea typeface="Calibri"/>
                <a:cs typeface="Calibri"/>
              </a:rPr>
              <a:t>Ethical challenges in LIS Research</a:t>
            </a:r>
          </a:p>
          <a:p>
            <a:endParaRPr lang="en-US" sz="2400">
              <a:latin typeface="calibri light"/>
              <a:ea typeface="Calibri" panose="020F0502020204030204" pitchFamily="34" charset="0"/>
              <a:cs typeface="Calibri" panose="020F0502020204030204" pitchFamily="34" charset="0"/>
            </a:endParaRPr>
          </a:p>
          <a:p>
            <a:endParaRPr lang="en-US">
              <a:latin typeface="Calibri"/>
              <a:ea typeface="Calibri"/>
              <a:cs typeface="Calibri"/>
            </a:endParaRPr>
          </a:p>
        </p:txBody>
      </p:sp>
      <p:pic>
        <p:nvPicPr>
          <p:cNvPr id="11" name="Picture 11" descr="A picture of a young black women smiling while at her computer and sitting in a library">
            <a:extLst>
              <a:ext uri="{FF2B5EF4-FFF2-40B4-BE49-F238E27FC236}">
                <a16:creationId xmlns:a16="http://schemas.microsoft.com/office/drawing/2014/main" id="{5F83DE4F-87E5-03F6-E38E-D6369CCD6E2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7034" r="14531" b="-2"/>
          <a:stretch/>
        </p:blipFill>
        <p:spPr>
          <a:xfrm>
            <a:off x="6573962" y="2013626"/>
            <a:ext cx="4488714" cy="357682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Tree>
    <p:extLst>
      <p:ext uri="{BB962C8B-B14F-4D97-AF65-F5344CB8AC3E}">
        <p14:creationId xmlns:p14="http://schemas.microsoft.com/office/powerpoint/2010/main" val="3865570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02A7E9-ADC3-A327-67C8-CB0CF4984255}"/>
              </a:ext>
            </a:extLst>
          </p:cNvPr>
          <p:cNvSpPr>
            <a:spLocks noGrp="1"/>
          </p:cNvSpPr>
          <p:nvPr>
            <p:ph type="title"/>
          </p:nvPr>
        </p:nvSpPr>
        <p:spPr>
          <a:xfrm>
            <a:off x="519720" y="66362"/>
            <a:ext cx="9543405" cy="1188720"/>
          </a:xfrm>
        </p:spPr>
        <p:txBody>
          <a:bodyPr>
            <a:normAutofit/>
          </a:bodyPr>
          <a:lstStyle/>
          <a:p>
            <a:r>
              <a:rPr lang="en-US">
                <a:solidFill>
                  <a:schemeClr val="tx1">
                    <a:lumMod val="85000"/>
                    <a:lumOff val="15000"/>
                  </a:schemeClr>
                </a:solidFill>
                <a:cs typeface="Calibri Light"/>
              </a:rPr>
              <a:t>Suggested Questions</a:t>
            </a:r>
            <a:endParaRPr lang="en-US">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98A84BBC-7425-C377-B766-E9B52BB95746}"/>
              </a:ext>
            </a:extLst>
          </p:cNvPr>
          <p:cNvSpPr>
            <a:spLocks noGrp="1"/>
          </p:cNvSpPr>
          <p:nvPr>
            <p:ph idx="1"/>
          </p:nvPr>
        </p:nvSpPr>
        <p:spPr>
          <a:xfrm>
            <a:off x="1067627" y="2770129"/>
            <a:ext cx="10453168" cy="3320031"/>
          </a:xfrm>
        </p:spPr>
        <p:txBody>
          <a:bodyPr vert="horz" lIns="91440" tIns="45720" rIns="91440" bIns="45720" rtlCol="0" anchor="ctr">
            <a:noAutofit/>
          </a:bodyPr>
          <a:lstStyle/>
          <a:p>
            <a:r>
              <a:rPr lang="en-US" sz="2400" dirty="0">
                <a:solidFill>
                  <a:schemeClr val="tx1">
                    <a:lumMod val="85000"/>
                    <a:lumOff val="15000"/>
                  </a:schemeClr>
                </a:solidFill>
                <a:latin typeface="calibri light"/>
                <a:ea typeface="+mn-lt"/>
                <a:cs typeface="+mn-lt"/>
              </a:rPr>
              <a:t>Which ethical values do you think are most important relevant to consider and why: Autonomy, Beneficence, Non-malfeasance, or Justice? </a:t>
            </a:r>
            <a:endParaRPr lang="en-US" sz="2400" dirty="0">
              <a:solidFill>
                <a:schemeClr val="tx1">
                  <a:lumMod val="85000"/>
                  <a:lumOff val="15000"/>
                </a:schemeClr>
              </a:solidFill>
              <a:latin typeface="calibri light"/>
              <a:cs typeface="Calibri" panose="020F0502020204030204"/>
            </a:endParaRPr>
          </a:p>
          <a:p>
            <a:r>
              <a:rPr lang="en-US" sz="2400" dirty="0">
                <a:solidFill>
                  <a:schemeClr val="tx1">
                    <a:lumMod val="85000"/>
                    <a:lumOff val="15000"/>
                  </a:schemeClr>
                </a:solidFill>
                <a:latin typeface="calibri light"/>
                <a:ea typeface="+mn-lt"/>
                <a:cs typeface="+mn-lt"/>
              </a:rPr>
              <a:t>How could the data collected improve health or education vs. negatively impact its respective community? </a:t>
            </a:r>
            <a:endParaRPr lang="en-US" sz="2400" dirty="0">
              <a:solidFill>
                <a:schemeClr val="tx1">
                  <a:lumMod val="85000"/>
                  <a:lumOff val="15000"/>
                </a:schemeClr>
              </a:solidFill>
              <a:latin typeface="calibri light"/>
              <a:ea typeface="+mn-lt"/>
              <a:cs typeface="calibri light"/>
            </a:endParaRPr>
          </a:p>
          <a:p>
            <a:r>
              <a:rPr lang="en-US" sz="2400" dirty="0">
                <a:solidFill>
                  <a:schemeClr val="tx1">
                    <a:lumMod val="85000"/>
                    <a:lumOff val="15000"/>
                  </a:schemeClr>
                </a:solidFill>
                <a:latin typeface="calibri light"/>
                <a:ea typeface="+mn-lt"/>
                <a:cs typeface="+mn-lt"/>
              </a:rPr>
              <a:t>Can ethical principles, community-based research, a stronger focus on health equity and social justice, or concepts from Non-western or Indigenous Data Sovereignty be incorporated?  </a:t>
            </a:r>
            <a:endParaRPr lang="en-US" sz="2400" dirty="0">
              <a:solidFill>
                <a:schemeClr val="tx1">
                  <a:lumMod val="85000"/>
                  <a:lumOff val="15000"/>
                </a:schemeClr>
              </a:solidFill>
              <a:latin typeface="calibri light"/>
              <a:cs typeface="calibri light"/>
            </a:endParaRPr>
          </a:p>
          <a:p>
            <a:r>
              <a:rPr lang="en-US" sz="2400" dirty="0">
                <a:solidFill>
                  <a:schemeClr val="tx1">
                    <a:lumMod val="85000"/>
                    <a:lumOff val="15000"/>
                  </a:schemeClr>
                </a:solidFill>
                <a:latin typeface="calibri light"/>
                <a:ea typeface="+mn-lt"/>
                <a:cs typeface="+mn-lt"/>
              </a:rPr>
              <a:t>What are some of the ethical considerations that should be discussed before, during, and after data collection?</a:t>
            </a:r>
            <a:endParaRPr lang="en-US" sz="2400" dirty="0">
              <a:solidFill>
                <a:schemeClr val="tx1">
                  <a:lumMod val="85000"/>
                  <a:lumOff val="15000"/>
                </a:schemeClr>
              </a:solidFill>
              <a:latin typeface="calibri light"/>
              <a:cs typeface="calibri light"/>
            </a:endParaRPr>
          </a:p>
          <a:p>
            <a:r>
              <a:rPr lang="en-US" sz="2400" dirty="0">
                <a:solidFill>
                  <a:schemeClr val="tx1">
                    <a:lumMod val="85000"/>
                    <a:lumOff val="15000"/>
                  </a:schemeClr>
                </a:solidFill>
                <a:latin typeface="calibri light"/>
                <a:ea typeface="+mn-lt"/>
                <a:cs typeface="+mn-lt"/>
              </a:rPr>
              <a:t>Are their security and privacy concerns regarding the data collection?  </a:t>
            </a:r>
            <a:endParaRPr lang="en-US" sz="2400" dirty="0">
              <a:solidFill>
                <a:schemeClr val="tx1">
                  <a:lumMod val="85000"/>
                  <a:lumOff val="15000"/>
                </a:schemeClr>
              </a:solidFill>
              <a:latin typeface="calibri light"/>
              <a:cs typeface="calibri light"/>
            </a:endParaRPr>
          </a:p>
          <a:p>
            <a:r>
              <a:rPr lang="en-US" sz="2400" dirty="0">
                <a:solidFill>
                  <a:schemeClr val="tx1">
                    <a:lumMod val="85000"/>
                    <a:lumOff val="15000"/>
                  </a:schemeClr>
                </a:solidFill>
                <a:latin typeface="calibri light"/>
                <a:ea typeface="+mn-lt"/>
                <a:cs typeface="+mn-lt"/>
              </a:rPr>
              <a:t>What other ethical considerations came up for you while reading, researching, thinking, and/or discussing on this topic? </a:t>
            </a:r>
            <a:endParaRPr lang="en-US" sz="2400" dirty="0">
              <a:solidFill>
                <a:schemeClr val="tx1">
                  <a:lumMod val="85000"/>
                  <a:lumOff val="15000"/>
                </a:schemeClr>
              </a:solidFill>
              <a:latin typeface="Calibri" panose="020F0502020204030204"/>
              <a:ea typeface="+mn-lt"/>
              <a:cs typeface="+mn-lt"/>
            </a:endParaRPr>
          </a:p>
          <a:p>
            <a:r>
              <a:rPr lang="en-US" sz="2400" dirty="0">
                <a:solidFill>
                  <a:schemeClr val="tx1">
                    <a:lumMod val="85000"/>
                    <a:lumOff val="15000"/>
                  </a:schemeClr>
                </a:solidFill>
                <a:latin typeface="calibri light"/>
                <a:cs typeface="Calibri"/>
              </a:rPr>
              <a:t>Open discussion of your own thoughts, feelings, experiences, insights to these topics</a:t>
            </a:r>
          </a:p>
          <a:p>
            <a:endParaRPr lang="en-US" sz="1900">
              <a:solidFill>
                <a:schemeClr val="tx1">
                  <a:lumMod val="85000"/>
                  <a:lumOff val="15000"/>
                </a:schemeClr>
              </a:solidFill>
              <a:cs typeface="Calibri"/>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809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2542F74-DBFB-B24F-C9C2-61EB50A7A07E}"/>
              </a:ext>
            </a:extLst>
          </p:cNvPr>
          <p:cNvSpPr>
            <a:spLocks noGrp="1"/>
          </p:cNvSpPr>
          <p:nvPr>
            <p:ph type="title"/>
          </p:nvPr>
        </p:nvSpPr>
        <p:spPr>
          <a:xfrm>
            <a:off x="1139044" y="2090114"/>
            <a:ext cx="3382890" cy="2481886"/>
          </a:xfrm>
        </p:spPr>
        <p:txBody>
          <a:bodyPr>
            <a:normAutofit/>
          </a:bodyPr>
          <a:lstStyle/>
          <a:p>
            <a:pPr algn="ctr"/>
            <a:r>
              <a:rPr lang="en-US" dirty="0">
                <a:ea typeface="Calibri Light"/>
                <a:cs typeface="Calibri Light"/>
              </a:rPr>
              <a:t>Discussion</a:t>
            </a:r>
          </a:p>
        </p:txBody>
      </p:sp>
    </p:spTree>
    <p:extLst>
      <p:ext uri="{BB962C8B-B14F-4D97-AF65-F5344CB8AC3E}">
        <p14:creationId xmlns:p14="http://schemas.microsoft.com/office/powerpoint/2010/main" val="2198109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0E21785-62D8-430F-9521-90166EF7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D7CF8A0-D3E4-4A16-87D3-1D973AC61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3296" y="697832"/>
            <a:ext cx="8189484" cy="5541981"/>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extBox 1">
            <a:extLst>
              <a:ext uri="{FF2B5EF4-FFF2-40B4-BE49-F238E27FC236}">
                <a16:creationId xmlns:a16="http://schemas.microsoft.com/office/drawing/2014/main" id="{BF192D04-F1E6-490F-3E01-A59ED83B5CBA}"/>
              </a:ext>
            </a:extLst>
          </p:cNvPr>
          <p:cNvSpPr txBox="1"/>
          <p:nvPr/>
        </p:nvSpPr>
        <p:spPr>
          <a:xfrm>
            <a:off x="3325473" y="1998925"/>
            <a:ext cx="5541054" cy="214941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eaLnBrk="1" hangingPunct="1">
              <a:lnSpc>
                <a:spcPct val="90000"/>
              </a:lnSpc>
              <a:spcAft>
                <a:spcPts val="600"/>
              </a:spcAft>
            </a:pPr>
            <a:endParaRPr lang="en-US" sz="4800" kern="1200" dirty="0">
              <a:latin typeface="+mj-lt"/>
              <a:ea typeface="+mj-ea"/>
              <a:cs typeface="+mj-cs"/>
            </a:endParaRPr>
          </a:p>
          <a:p>
            <a:pPr algn="ctr" eaLnBrk="1" hangingPunct="1">
              <a:lnSpc>
                <a:spcPct val="90000"/>
              </a:lnSpc>
              <a:spcAft>
                <a:spcPts val="600"/>
              </a:spcAft>
            </a:pPr>
            <a:r>
              <a:rPr lang="en-US" sz="2800" kern="1200" dirty="0">
                <a:latin typeface="+mj-lt"/>
                <a:ea typeface="+mj-ea"/>
                <a:cs typeface="+mj-cs"/>
              </a:rPr>
              <a:t>Genevieve.milliken@nyulangone.org</a:t>
            </a:r>
            <a:endParaRPr lang="en-US" sz="2800" kern="1200" dirty="0">
              <a:latin typeface="+mj-lt"/>
              <a:ea typeface="+mj-ea"/>
              <a:cs typeface="Calibri Light"/>
            </a:endParaRPr>
          </a:p>
        </p:txBody>
      </p:sp>
      <p:sp>
        <p:nvSpPr>
          <p:cNvPr id="4" name="Title 3">
            <a:extLst>
              <a:ext uri="{FF2B5EF4-FFF2-40B4-BE49-F238E27FC236}">
                <a16:creationId xmlns:a16="http://schemas.microsoft.com/office/drawing/2014/main" id="{3216BB7A-2F86-6C44-AD04-43AB3ED4D606}"/>
              </a:ext>
            </a:extLst>
          </p:cNvPr>
          <p:cNvSpPr>
            <a:spLocks noGrp="1"/>
          </p:cNvSpPr>
          <p:nvPr>
            <p:ph type="title" idx="4294967295"/>
          </p:nvPr>
        </p:nvSpPr>
        <p:spPr>
          <a:xfrm>
            <a:off x="4529667" y="2410849"/>
            <a:ext cx="10515600" cy="1325563"/>
          </a:xfrm>
        </p:spPr>
        <p:txBody>
          <a:bodyPr/>
          <a:lstStyle/>
          <a:p>
            <a:r>
              <a:rPr lang="en-US" dirty="0"/>
              <a:t>Thank you</a:t>
            </a:r>
          </a:p>
        </p:txBody>
      </p:sp>
    </p:spTree>
    <p:extLst>
      <p:ext uri="{BB962C8B-B14F-4D97-AF65-F5344CB8AC3E}">
        <p14:creationId xmlns:p14="http://schemas.microsoft.com/office/powerpoint/2010/main" val="4271185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C867835-A917-4A2B-8424-3AFAF7436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ED8D03E-F375-4E67-B932-FF9B007BB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344152" y="387180"/>
            <a:ext cx="3850317" cy="6538623"/>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FD23112-5D00-C4F1-6607-C424EFDAE0B2}"/>
              </a:ext>
            </a:extLst>
          </p:cNvPr>
          <p:cNvSpPr>
            <a:spLocks noGrp="1"/>
          </p:cNvSpPr>
          <p:nvPr>
            <p:ph type="title"/>
          </p:nvPr>
        </p:nvSpPr>
        <p:spPr>
          <a:xfrm>
            <a:off x="535387" y="2248263"/>
            <a:ext cx="4344011" cy="1606163"/>
          </a:xfrm>
        </p:spPr>
        <p:txBody>
          <a:bodyPr vert="horz" lIns="91440" tIns="45720" rIns="91440" bIns="45720" rtlCol="0" anchor="b">
            <a:normAutofit/>
          </a:bodyPr>
          <a:lstStyle/>
          <a:p>
            <a:r>
              <a:rPr lang="en-US" kern="1200" dirty="0">
                <a:solidFill>
                  <a:schemeClr val="tx1"/>
                </a:solidFill>
                <a:latin typeface="+mj-lt"/>
                <a:ea typeface="+mj-ea"/>
                <a:cs typeface="+mj-cs"/>
              </a:rPr>
              <a:t>Kellie Owens, PhD</a:t>
            </a:r>
          </a:p>
        </p:txBody>
      </p:sp>
      <p:pic>
        <p:nvPicPr>
          <p:cNvPr id="3" name="Picture 4" descr="A close-up of a person with brown hair and freckles smiling. This person is Kellie Owens, the guest speaker for this class. &#10;">
            <a:extLst>
              <a:ext uri="{FF2B5EF4-FFF2-40B4-BE49-F238E27FC236}">
                <a16:creationId xmlns:a16="http://schemas.microsoft.com/office/drawing/2014/main" id="{7528D8AB-FF48-4357-0F57-84D52BED73A9}"/>
              </a:ext>
            </a:extLst>
          </p:cNvPr>
          <p:cNvPicPr>
            <a:picLocks noChangeAspect="1"/>
          </p:cNvPicPr>
          <p:nvPr/>
        </p:nvPicPr>
        <p:blipFill>
          <a:blip r:embed="rId3"/>
          <a:stretch>
            <a:fillRect/>
          </a:stretch>
        </p:blipFill>
        <p:spPr>
          <a:xfrm>
            <a:off x="7663732" y="1639496"/>
            <a:ext cx="3745740" cy="3862959"/>
          </a:xfrm>
          <a:prstGeom prst="rect">
            <a:avLst/>
          </a:prstGeom>
        </p:spPr>
      </p:pic>
    </p:spTree>
    <p:extLst>
      <p:ext uri="{BB962C8B-B14F-4D97-AF65-F5344CB8AC3E}">
        <p14:creationId xmlns:p14="http://schemas.microsoft.com/office/powerpoint/2010/main" val="372172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423CD2-E18F-474C-99B6-7F8A184A3E95}"/>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dirty="0">
                <a:latin typeface="Calibri"/>
                <a:ea typeface="Roboto"/>
                <a:cs typeface="Calibri"/>
              </a:rPr>
              <a:t>Agenda</a:t>
            </a:r>
            <a:r>
              <a:rPr lang="en-US" dirty="0">
                <a:solidFill>
                  <a:srgbClr val="3CA1BA"/>
                </a:solidFill>
                <a:latin typeface="Roboto"/>
                <a:ea typeface="Roboto"/>
              </a:rPr>
              <a:t> </a:t>
            </a:r>
            <a:endParaRPr lang="en-US" dirty="0">
              <a:solidFill>
                <a:srgbClr val="3CA1BA"/>
              </a:solidFill>
            </a:endParaRPr>
          </a:p>
        </p:txBody>
      </p:sp>
      <p:pic>
        <p:nvPicPr>
          <p:cNvPr id="2052" name="Picture 4" descr="Hourglass and a calendar">
            <a:extLst>
              <a:ext uri="{FF2B5EF4-FFF2-40B4-BE49-F238E27FC236}">
                <a16:creationId xmlns:a16="http://schemas.microsoft.com/office/drawing/2014/main" id="{DAF3B5F7-1E81-DB4D-A4AB-06956C4428CF}"/>
              </a:ext>
            </a:extLst>
          </p:cNvPr>
          <p:cNvPicPr>
            <a:picLocks noChangeAspect="1" noChangeArrowheads="1"/>
          </p:cNvPicPr>
          <p:nvPr/>
        </p:nvPicPr>
        <p:blipFill rotWithShape="1">
          <a:blip r:embed="rId3"/>
          <a:srcRect l="40243" r="2" b="2"/>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B4EE5C28-F12C-487C-94C8-4573EA32C0E3}"/>
              </a:ext>
            </a:extLst>
          </p:cNvPr>
          <p:cNvSpPr>
            <a:spLocks noGrp="1"/>
          </p:cNvSpPr>
          <p:nvPr>
            <p:ph sz="half" idx="1"/>
          </p:nvPr>
        </p:nvSpPr>
        <p:spPr>
          <a:xfrm>
            <a:off x="6513788" y="2333297"/>
            <a:ext cx="4840010" cy="3843666"/>
          </a:xfrm>
        </p:spPr>
        <p:txBody>
          <a:bodyPr vert="horz" lIns="91440" tIns="45720" rIns="91440" bIns="45720" rtlCol="0" anchor="t">
            <a:normAutofit/>
          </a:bodyPr>
          <a:lstStyle/>
          <a:p>
            <a:r>
              <a:rPr lang="en-US" sz="2000">
                <a:latin typeface="calibri light"/>
                <a:ea typeface="Roboto"/>
                <a:cs typeface="calibri light"/>
              </a:rPr>
              <a:t>What is data (ethics) </a:t>
            </a:r>
          </a:p>
          <a:p>
            <a:r>
              <a:rPr lang="en-US" sz="2000">
                <a:latin typeface="calibri light"/>
                <a:ea typeface="Roboto"/>
                <a:cs typeface="calibri light"/>
              </a:rPr>
              <a:t>What is data collection</a:t>
            </a:r>
          </a:p>
          <a:p>
            <a:r>
              <a:rPr lang="en-US" sz="2000">
                <a:latin typeface="calibri light"/>
                <a:ea typeface="Roboto"/>
                <a:cs typeface="calibri light"/>
              </a:rPr>
              <a:t>The ethics of data collection</a:t>
            </a:r>
          </a:p>
          <a:p>
            <a:r>
              <a:rPr lang="en-US" sz="2000">
                <a:latin typeface="calibri light"/>
                <a:ea typeface="+mn-lt"/>
                <a:cs typeface="+mn-lt"/>
              </a:rPr>
              <a:t>Additional ethical frameworks</a:t>
            </a:r>
            <a:endParaRPr lang="en-US">
              <a:latin typeface="calibri light"/>
              <a:ea typeface="Roboto"/>
              <a:cs typeface="calibri light"/>
            </a:endParaRPr>
          </a:p>
          <a:p>
            <a:r>
              <a:rPr lang="en-US" sz="2000">
                <a:latin typeface="calibri light"/>
                <a:ea typeface="+mn-lt"/>
                <a:cs typeface="+mn-lt"/>
              </a:rPr>
              <a:t>Breakout sessions &amp; discussions</a:t>
            </a:r>
          </a:p>
          <a:p>
            <a:r>
              <a:rPr lang="en-US" sz="2000">
                <a:latin typeface="calibri light"/>
                <a:ea typeface="Roboto"/>
                <a:cs typeface="+mn-lt"/>
              </a:rPr>
              <a:t>Wrap</a:t>
            </a:r>
            <a:r>
              <a:rPr lang="en-US" sz="2000">
                <a:latin typeface="calibri light"/>
                <a:ea typeface="Roboto"/>
                <a:cs typeface="calibri light"/>
              </a:rPr>
              <a:t> up</a:t>
            </a:r>
            <a:endParaRPr lang="en-US">
              <a:latin typeface="calibri light"/>
              <a:cs typeface="calibri light"/>
            </a:endParaRPr>
          </a:p>
          <a:p>
            <a:r>
              <a:rPr lang="en-US" sz="2000">
                <a:latin typeface="calibri light"/>
                <a:ea typeface="Roboto"/>
                <a:cs typeface="calibri light"/>
              </a:rPr>
              <a:t>Guest lecture with Dr. Kellie Owens </a:t>
            </a:r>
          </a:p>
          <a:p>
            <a:pPr marL="0" indent="0">
              <a:buNone/>
            </a:pPr>
            <a:endParaRPr lang="en-US" sz="2000">
              <a:latin typeface="Roboto"/>
              <a:ea typeface="Roboto"/>
            </a:endParaRPr>
          </a:p>
        </p:txBody>
      </p:sp>
      <p:sp>
        <p:nvSpPr>
          <p:cNvPr id="4" name="Slide Number Placeholder 3">
            <a:extLst>
              <a:ext uri="{FF2B5EF4-FFF2-40B4-BE49-F238E27FC236}">
                <a16:creationId xmlns:a16="http://schemas.microsoft.com/office/drawing/2014/main" id="{2ABED6AD-0922-444B-845C-6DB20168C1B6}"/>
              </a:ext>
            </a:extLst>
          </p:cNvPr>
          <p:cNvSpPr>
            <a:spLocks noGrp="1"/>
          </p:cNvSpPr>
          <p:nvPr>
            <p:ph type="sldNum" sz="quarter" idx="12"/>
          </p:nvPr>
        </p:nvSpPr>
        <p:spPr/>
        <p:txBody>
          <a:bodyPr vert="horz" lIns="91440" tIns="45720" rIns="91440" bIns="45720" rtlCol="0" anchor="ctr">
            <a:normAutofit/>
          </a:bodyPr>
          <a:lstStyle/>
          <a:p>
            <a:pPr eaLnBrk="1" fontAlgn="auto" hangingPunct="1">
              <a:spcBef>
                <a:spcPts val="0"/>
              </a:spcBef>
              <a:spcAft>
                <a:spcPts val="600"/>
              </a:spcAft>
              <a:defRPr/>
            </a:pPr>
            <a:fld id="{025F9F99-9BD9-4422-B838-F0A597D458BC}" type="slidenum">
              <a:rPr lang="en-US" dirty="0" smtClean="0">
                <a:solidFill>
                  <a:prstClr val="black">
                    <a:tint val="75000"/>
                  </a:prstClr>
                </a:solidFill>
                <a:latin typeface="Calibri" panose="020F0502020204030204"/>
              </a:rPr>
              <a:pPr eaLnBrk="1" fontAlgn="auto" hangingPunct="1">
                <a:spcBef>
                  <a:spcPts val="0"/>
                </a:spcBef>
                <a:spcAft>
                  <a:spcPts val="600"/>
                </a:spcAft>
                <a:defRPr/>
              </a:pPr>
              <a:t>4</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351634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1325A5-E457-6241-AE8C-8A860DDB0058}"/>
              </a:ext>
            </a:extLst>
          </p:cNvPr>
          <p:cNvSpPr txBox="1"/>
          <p:nvPr/>
        </p:nvSpPr>
        <p:spPr>
          <a:xfrm>
            <a:off x="175968" y="676109"/>
            <a:ext cx="12005034" cy="7325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Calibri Light"/>
                <a:cs typeface="Calibri"/>
              </a:rPr>
              <a:t> </a:t>
            </a:r>
          </a:p>
          <a:p>
            <a:endParaRPr lang="en-US" sz="1600" dirty="0">
              <a:latin typeface="Calibri Light"/>
              <a:cs typeface="Calibri"/>
            </a:endParaRPr>
          </a:p>
          <a:p>
            <a:r>
              <a:rPr lang="en-US" sz="1600" dirty="0">
                <a:latin typeface="Calibri"/>
                <a:cs typeface="Calibri"/>
              </a:rPr>
              <a:t>Arriagada Bruneau, G., </a:t>
            </a:r>
            <a:r>
              <a:rPr lang="en-US" sz="1600" dirty="0" err="1">
                <a:latin typeface="Calibri"/>
                <a:cs typeface="Calibri"/>
              </a:rPr>
              <a:t>Gilthorpe</a:t>
            </a:r>
            <a:r>
              <a:rPr lang="en-US" sz="1600" dirty="0">
                <a:latin typeface="Calibri"/>
                <a:cs typeface="Calibri"/>
              </a:rPr>
              <a:t>, M., &amp; Müller, V. C. (2020). The ethical imperatives of the COVID-19 pandemic: A review from data ethics. </a:t>
            </a:r>
            <a:r>
              <a:rPr lang="en-US" sz="1600" i="1" dirty="0">
                <a:latin typeface="Calibri"/>
                <a:cs typeface="Calibri"/>
              </a:rPr>
              <a:t>Los </a:t>
            </a:r>
            <a:r>
              <a:rPr lang="en-US" sz="1600" i="1" dirty="0" err="1">
                <a:latin typeface="Calibri"/>
                <a:cs typeface="Calibri"/>
              </a:rPr>
              <a:t>Imperativos</a:t>
            </a:r>
            <a:r>
              <a:rPr lang="en-US" sz="1600" i="1" dirty="0">
                <a:latin typeface="Calibri"/>
                <a:cs typeface="Calibri"/>
              </a:rPr>
              <a:t> </a:t>
            </a:r>
            <a:r>
              <a:rPr lang="en-US" sz="1600" i="1" dirty="0" err="1">
                <a:latin typeface="Calibri"/>
                <a:cs typeface="Calibri"/>
              </a:rPr>
              <a:t>Éticos</a:t>
            </a:r>
            <a:r>
              <a:rPr lang="en-US" sz="1600" i="1" dirty="0">
                <a:latin typeface="Calibri"/>
                <a:cs typeface="Calibri"/>
              </a:rPr>
              <a:t> de La </a:t>
            </a:r>
            <a:r>
              <a:rPr lang="en-US" sz="1600" i="1" dirty="0" err="1">
                <a:latin typeface="Calibri"/>
                <a:cs typeface="Calibri"/>
              </a:rPr>
              <a:t>Pandemia</a:t>
            </a:r>
            <a:r>
              <a:rPr lang="en-US" sz="1600" i="1" dirty="0">
                <a:latin typeface="Calibri"/>
                <a:cs typeface="Calibri"/>
              </a:rPr>
              <a:t> de COVID-19: Un </a:t>
            </a:r>
            <a:r>
              <a:rPr lang="en-US" sz="1600" i="1" dirty="0" err="1">
                <a:latin typeface="Calibri"/>
                <a:cs typeface="Calibri"/>
              </a:rPr>
              <a:t>Análisis</a:t>
            </a:r>
            <a:r>
              <a:rPr lang="en-US" sz="1600" i="1" dirty="0">
                <a:latin typeface="Calibri"/>
                <a:cs typeface="Calibri"/>
              </a:rPr>
              <a:t> </a:t>
            </a:r>
            <a:r>
              <a:rPr lang="en-US" sz="1600" i="1" dirty="0" err="1">
                <a:latin typeface="Calibri"/>
                <a:cs typeface="Calibri"/>
              </a:rPr>
              <a:t>Desde</a:t>
            </a:r>
            <a:r>
              <a:rPr lang="en-US" sz="1600" i="1" dirty="0">
                <a:latin typeface="Calibri"/>
                <a:cs typeface="Calibri"/>
              </a:rPr>
              <a:t> La </a:t>
            </a:r>
            <a:r>
              <a:rPr lang="en-US" sz="1600" i="1" dirty="0" err="1">
                <a:latin typeface="Calibri"/>
                <a:cs typeface="Calibri"/>
              </a:rPr>
              <a:t>Ética</a:t>
            </a:r>
            <a:r>
              <a:rPr lang="en-US" sz="1600" i="1" dirty="0">
                <a:latin typeface="Calibri"/>
                <a:cs typeface="Calibri"/>
              </a:rPr>
              <a:t> de Los </a:t>
            </a:r>
            <a:r>
              <a:rPr lang="en-US" sz="1600" i="1" dirty="0" err="1">
                <a:latin typeface="Calibri"/>
                <a:cs typeface="Calibri"/>
              </a:rPr>
              <a:t>Datos</a:t>
            </a:r>
            <a:r>
              <a:rPr lang="en-US" sz="1600" i="1" dirty="0">
                <a:latin typeface="Calibri"/>
                <a:cs typeface="Calibri"/>
              </a:rPr>
              <a:t>.</a:t>
            </a:r>
            <a:r>
              <a:rPr lang="en-US" sz="1600" dirty="0">
                <a:latin typeface="Calibri"/>
                <a:cs typeface="Calibri"/>
              </a:rPr>
              <a:t>, </a:t>
            </a:r>
            <a:r>
              <a:rPr lang="en-US" sz="1600" i="1" dirty="0">
                <a:latin typeface="Calibri"/>
                <a:cs typeface="Calibri"/>
              </a:rPr>
              <a:t>46</a:t>
            </a:r>
            <a:r>
              <a:rPr lang="en-US" sz="1600" dirty="0">
                <a:latin typeface="Calibri"/>
                <a:cs typeface="Calibri"/>
              </a:rPr>
              <a:t>, 13–35.</a:t>
            </a:r>
            <a:endParaRPr lang="en-US" dirty="0">
              <a:latin typeface="Calibri"/>
            </a:endParaRPr>
          </a:p>
          <a:p>
            <a:r>
              <a:rPr lang="en-US" sz="1600" dirty="0">
                <a:latin typeface="Calibri"/>
                <a:ea typeface="Calibri"/>
                <a:cs typeface="Calibri"/>
              </a:rPr>
              <a:t>Barocas, S., &amp; Boyd, D. (2017). Engaging the Ethics of Data Science in Practice. Communications of the ACM, 60(11), 23–25.</a:t>
            </a:r>
            <a:endParaRPr lang="en-US" dirty="0"/>
          </a:p>
          <a:p>
            <a:r>
              <a:rPr lang="en-US" sz="1600" dirty="0">
                <a:latin typeface="Calibri"/>
                <a:cs typeface="Calibri"/>
              </a:rPr>
              <a:t>Bekemeier, B., Park, S., </a:t>
            </a:r>
            <a:r>
              <a:rPr lang="en-US" sz="1600" dirty="0" err="1">
                <a:latin typeface="Calibri"/>
                <a:cs typeface="Calibri"/>
              </a:rPr>
              <a:t>Backonja</a:t>
            </a:r>
            <a:r>
              <a:rPr lang="en-US" sz="1600" dirty="0">
                <a:latin typeface="Calibri"/>
                <a:cs typeface="Calibri"/>
              </a:rPr>
              <a:t>, U., Ornelas, I., &amp; Turner, A. M. (2019). Data, capacity-building, and training needs to address rural health inequities in the Northwest United States: A qualitative study. </a:t>
            </a:r>
            <a:r>
              <a:rPr lang="en-US" sz="1600" i="1" dirty="0">
                <a:latin typeface="Calibri"/>
                <a:cs typeface="Calibri"/>
              </a:rPr>
              <a:t>Journal of the American Medical Informatics Association : JAMIA</a:t>
            </a:r>
            <a:r>
              <a:rPr lang="en-US" sz="1600" dirty="0">
                <a:latin typeface="Calibri"/>
                <a:cs typeface="Calibri"/>
              </a:rPr>
              <a:t>, </a:t>
            </a:r>
            <a:r>
              <a:rPr lang="en-US" sz="1600" i="1" dirty="0">
                <a:latin typeface="Calibri"/>
                <a:cs typeface="Calibri"/>
              </a:rPr>
              <a:t>26</a:t>
            </a:r>
            <a:r>
              <a:rPr lang="en-US" sz="1600" dirty="0">
                <a:latin typeface="Calibri"/>
                <a:cs typeface="Calibri"/>
              </a:rPr>
              <a:t>(8–9), 825–834.</a:t>
            </a:r>
            <a:r>
              <a:rPr lang="en-US" sz="1600" dirty="0">
                <a:latin typeface="Calibri"/>
                <a:cs typeface="Calibri"/>
                <a:hlinkClick r:id="rId3"/>
              </a:rPr>
              <a:t> https://doi.org/10.1093/jamia/ocz037</a:t>
            </a:r>
            <a:r>
              <a:rPr lang="en-US" sz="1600" dirty="0">
                <a:latin typeface="Calibri"/>
                <a:cs typeface="Calibri"/>
              </a:rPr>
              <a:t> </a:t>
            </a:r>
            <a:endParaRPr lang="en-US" dirty="0"/>
          </a:p>
          <a:p>
            <a:r>
              <a:rPr lang="en-US" sz="1600" dirty="0">
                <a:latin typeface="Calibri"/>
                <a:cs typeface="Calibri"/>
              </a:rPr>
              <a:t>Braveman, P. A., Kumanyika, S., Fielding, J., LaVeist, T., Borrell, L. N., Manderscheid, R., &amp; Troutman, A. (2011). Health Disparities and Health Equity: The Issue Is Justice. American Journal of Public Health, 101(S1), S149–S155. </a:t>
            </a:r>
            <a:r>
              <a:rPr lang="en-US" sz="1600" dirty="0">
                <a:latin typeface="Calibri"/>
                <a:cs typeface="Calibri"/>
                <a:hlinkClick r:id="rId4"/>
              </a:rPr>
              <a:t>https://doi.org/10.2105/AJPH.2010.300062</a:t>
            </a:r>
            <a:endParaRPr lang="en-US" dirty="0"/>
          </a:p>
          <a:p>
            <a:r>
              <a:rPr lang="en-US" sz="1600" dirty="0">
                <a:latin typeface="Calibri"/>
                <a:cs typeface="Calibri"/>
              </a:rPr>
              <a:t>Caplan, A., &amp; Friesen, P. (2017). Health disparities and clinical trial recruitment: Is there a duty to tweet? PLOS Biology, 15(3), e2002040. </a:t>
            </a:r>
            <a:r>
              <a:rPr lang="en-US" sz="1600" dirty="0">
                <a:latin typeface="Calibri"/>
                <a:cs typeface="Calibri"/>
                <a:hlinkClick r:id="rId5"/>
              </a:rPr>
              <a:t>https://doi.org/10.1371/journal.pbio.2002040</a:t>
            </a:r>
            <a:endParaRPr lang="en-US" dirty="0"/>
          </a:p>
          <a:p>
            <a:r>
              <a:rPr lang="en-US" sz="1600" dirty="0">
                <a:latin typeface="Calibri"/>
                <a:cs typeface="Calibri"/>
              </a:rPr>
              <a:t>Cilliers, L. (2020). Wearable devices in healthcare: Privacy and information security issues. Health Information Management Journal, 49(2–3), 150–156. </a:t>
            </a:r>
            <a:r>
              <a:rPr lang="en-US" sz="1600" dirty="0">
                <a:latin typeface="Calibri"/>
                <a:cs typeface="Calibri"/>
                <a:hlinkClick r:id="rId6"/>
              </a:rPr>
              <a:t>https://doi.org/10.1177/1833358319851684</a:t>
            </a:r>
            <a:endParaRPr lang="en-US" dirty="0"/>
          </a:p>
          <a:p>
            <a:r>
              <a:rPr lang="en-US" sz="1600" dirty="0">
                <a:latin typeface="Calibri"/>
                <a:cs typeface="Calibri"/>
              </a:rPr>
              <a:t>Charles and Lynn Schusterman Foundation. (2020). </a:t>
            </a:r>
            <a:r>
              <a:rPr lang="en-US" sz="1600" i="1" dirty="0">
                <a:latin typeface="Calibri"/>
                <a:cs typeface="Calibri"/>
              </a:rPr>
              <a:t>More Than Numbers: A Guide Toward Diversity, Equity and Inclusion in Data Collection</a:t>
            </a:r>
            <a:r>
              <a:rPr lang="en-US" sz="1600" dirty="0">
                <a:latin typeface="Calibri"/>
                <a:cs typeface="Calibri"/>
              </a:rPr>
              <a:t>.</a:t>
            </a:r>
            <a:r>
              <a:rPr lang="en-US" sz="1600" dirty="0">
                <a:latin typeface="Calibri"/>
                <a:cs typeface="Calibri"/>
                <a:hlinkClick r:id="rId7"/>
              </a:rPr>
              <a:t> https://www.schusterman.org/blogs/rella-kaplowitz/how-we-collect-data-determines-whose-voice-is-heard</a:t>
            </a:r>
            <a:endParaRPr lang="en-US" dirty="0"/>
          </a:p>
          <a:p>
            <a:r>
              <a:rPr lang="en-US" sz="1600" dirty="0">
                <a:latin typeface="Calibri"/>
                <a:cs typeface="Calibri"/>
              </a:rPr>
              <a:t>Clark, L. T., Watkins, L., Piña, I. L., Elmer, M., Akinboboye, O., Gorham, M., Jamerson, B., McCullough, C., Pierre, C., Polis, A. B., </a:t>
            </a:r>
            <a:r>
              <a:rPr lang="en-US" sz="1600" dirty="0" err="1">
                <a:latin typeface="Calibri"/>
                <a:cs typeface="Calibri"/>
              </a:rPr>
              <a:t>Puckrein</a:t>
            </a:r>
            <a:r>
              <a:rPr lang="en-US" sz="1600" dirty="0">
                <a:latin typeface="Calibri"/>
                <a:cs typeface="Calibri"/>
              </a:rPr>
              <a:t>, G., &amp; </a:t>
            </a:r>
            <a:r>
              <a:rPr lang="en-US" sz="1600" dirty="0" err="1">
                <a:latin typeface="Calibri"/>
                <a:cs typeface="Calibri"/>
              </a:rPr>
              <a:t>Regnante</a:t>
            </a:r>
            <a:r>
              <a:rPr lang="en-US" sz="1600" dirty="0">
                <a:latin typeface="Calibri"/>
                <a:cs typeface="Calibri"/>
              </a:rPr>
              <a:t>, J. M. (2019). Increasing Diversity in Clinical Trials: Overcoming Critical Barriers. Current Problems in Cardiology, 44(5), 148–172. </a:t>
            </a:r>
            <a:r>
              <a:rPr lang="en-US" sz="1600" dirty="0">
                <a:latin typeface="Calibri"/>
                <a:cs typeface="Calibri"/>
                <a:hlinkClick r:id="rId8"/>
              </a:rPr>
              <a:t>https://doi.org/10.1016/j.cpcardiol.2018.11.002</a:t>
            </a:r>
            <a:endParaRPr lang="en-US" dirty="0"/>
          </a:p>
          <a:p>
            <a:r>
              <a:rPr lang="en-US" sz="1600" dirty="0">
                <a:latin typeface="Calibri"/>
                <a:cs typeface="Calibri"/>
              </a:rPr>
              <a:t>Cornelius, L. (2014). A social justice approach to survey design and analysis. Oxford University Press.</a:t>
            </a:r>
            <a:endParaRPr lang="en-US" dirty="0">
              <a:latin typeface="Calibri"/>
            </a:endParaRPr>
          </a:p>
          <a:p>
            <a:r>
              <a:rPr lang="en-US" sz="1600" dirty="0" err="1">
                <a:latin typeface="Calibri"/>
                <a:cs typeface="Calibri"/>
              </a:rPr>
              <a:t>D’Ignazio</a:t>
            </a:r>
            <a:r>
              <a:rPr lang="en-US" sz="1600" dirty="0">
                <a:latin typeface="Calibri"/>
                <a:cs typeface="Calibri"/>
              </a:rPr>
              <a:t>, C., &amp; Klein, L. F. (2020). </a:t>
            </a:r>
            <a:r>
              <a:rPr lang="en-US" sz="1600" i="1" dirty="0">
                <a:latin typeface="Calibri"/>
                <a:cs typeface="Calibri"/>
              </a:rPr>
              <a:t>Data Feminism</a:t>
            </a:r>
            <a:r>
              <a:rPr lang="en-US" sz="1600" dirty="0">
                <a:latin typeface="Calibri"/>
                <a:cs typeface="Calibri"/>
              </a:rPr>
              <a:t>. MIT Press.</a:t>
            </a:r>
            <a:r>
              <a:rPr lang="en-US" sz="1600" dirty="0">
                <a:latin typeface="Calibri"/>
                <a:cs typeface="Calibri"/>
                <a:hlinkClick r:id="rId9"/>
              </a:rPr>
              <a:t> https://data-feminism.mitpress.mit.edu/</a:t>
            </a:r>
            <a:endParaRPr lang="en-US" dirty="0">
              <a:latin typeface="Calibri"/>
              <a:hlinkClick r:id="rId9"/>
            </a:endParaRPr>
          </a:p>
          <a:p>
            <a:r>
              <a:rPr lang="en-US" sz="1600" dirty="0" err="1">
                <a:latin typeface="Calibri"/>
                <a:cs typeface="Calibri"/>
              </a:rPr>
              <a:t>Dincelli</a:t>
            </a:r>
            <a:r>
              <a:rPr lang="en-US" sz="1600" dirty="0">
                <a:latin typeface="Calibri"/>
                <a:cs typeface="Calibri"/>
              </a:rPr>
              <a:t>, E., Jafarian, H., Yayla, A., &amp; Zhou, X. (2021). Wearable Devices and Privacy Concerns: Data Collection, Analysis, and Interpretation. In Privacy Concerns Surrounding Personal Information Sharing on Health and Fitness Mobile Apps. </a:t>
            </a:r>
            <a:endParaRPr lang="en-US" dirty="0"/>
          </a:p>
          <a:p>
            <a:endParaRPr lang="en-US" sz="1600" dirty="0">
              <a:latin typeface="Calibri"/>
              <a:cs typeface="Calibri"/>
            </a:endParaRPr>
          </a:p>
          <a:p>
            <a:br>
              <a:rPr lang="en-US" dirty="0"/>
            </a:br>
            <a:endParaRPr lang="en-US" dirty="0"/>
          </a:p>
          <a:p>
            <a:br>
              <a:rPr lang="en-US" dirty="0"/>
            </a:br>
            <a:endParaRPr lang="en-US" sz="1600" dirty="0">
              <a:latin typeface="Calibri Light"/>
              <a:cs typeface="Calibri"/>
            </a:endParaRPr>
          </a:p>
        </p:txBody>
      </p:sp>
      <p:sp>
        <p:nvSpPr>
          <p:cNvPr id="3" name="Title 2">
            <a:extLst>
              <a:ext uri="{FF2B5EF4-FFF2-40B4-BE49-F238E27FC236}">
                <a16:creationId xmlns:a16="http://schemas.microsoft.com/office/drawing/2014/main" id="{7089AC63-CE3E-AA41-B54B-4C218D38E692}"/>
              </a:ext>
            </a:extLst>
          </p:cNvPr>
          <p:cNvSpPr>
            <a:spLocks noGrp="1"/>
          </p:cNvSpPr>
          <p:nvPr>
            <p:ph type="title" idx="4294967295"/>
          </p:nvPr>
        </p:nvSpPr>
        <p:spPr>
          <a:xfrm>
            <a:off x="194735" y="60328"/>
            <a:ext cx="10515600" cy="1325563"/>
          </a:xfrm>
        </p:spPr>
        <p:txBody>
          <a:bodyPr/>
          <a:lstStyle/>
          <a:p>
            <a:r>
              <a:rPr lang="en-US" dirty="0"/>
              <a:t>Bibliography</a:t>
            </a:r>
          </a:p>
        </p:txBody>
      </p:sp>
    </p:spTree>
    <p:extLst>
      <p:ext uri="{BB962C8B-B14F-4D97-AF65-F5344CB8AC3E}">
        <p14:creationId xmlns:p14="http://schemas.microsoft.com/office/powerpoint/2010/main" val="3261797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1325A5-E457-6241-AE8C-8A860DDB0058}"/>
              </a:ext>
            </a:extLst>
          </p:cNvPr>
          <p:cNvSpPr txBox="1"/>
          <p:nvPr/>
        </p:nvSpPr>
        <p:spPr>
          <a:xfrm>
            <a:off x="175968" y="676109"/>
            <a:ext cx="12005034"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dirty="0">
              <a:latin typeface="Calibri Light"/>
              <a:cs typeface="Calibri"/>
            </a:endParaRPr>
          </a:p>
          <a:p>
            <a:endParaRPr lang="en-US" sz="1600" dirty="0">
              <a:latin typeface="Calibri Light"/>
              <a:cs typeface="Calibri"/>
            </a:endParaRPr>
          </a:p>
          <a:p>
            <a:r>
              <a:rPr lang="en-US" sz="1600" dirty="0" err="1">
                <a:latin typeface="Calibri"/>
                <a:cs typeface="Calibri"/>
              </a:rPr>
              <a:t>Floridi</a:t>
            </a:r>
            <a:r>
              <a:rPr lang="en-US" sz="1600" dirty="0">
                <a:latin typeface="Calibri"/>
                <a:cs typeface="Calibri"/>
              </a:rPr>
              <a:t>, L., &amp; Taddeo, M. (2016). Introduction: What is data ethics? Philosophical Transactions: Mathematical, Physical and Engineering Sciences, 374(2083), 1–5.</a:t>
            </a:r>
            <a:endParaRPr lang="en-US" dirty="0"/>
          </a:p>
          <a:p>
            <a:r>
              <a:rPr lang="en-US" sz="1600" dirty="0">
                <a:latin typeface="Calibri"/>
                <a:cs typeface="Calibri"/>
              </a:rPr>
              <a:t>Fox, K. (2020). The Illusion of Inclusion—The “All of Us” Research Program and Indigenous Peoples’ DNA. New England Journal of Medicine, 383(5), 411–413. </a:t>
            </a:r>
            <a:r>
              <a:rPr lang="en-US" sz="1600" dirty="0">
                <a:latin typeface="Calibri"/>
                <a:cs typeface="Calibri"/>
                <a:hlinkClick r:id="rId3"/>
              </a:rPr>
              <a:t>https://doi.org/10.1056/NEJMp1915987</a:t>
            </a:r>
            <a:endParaRPr lang="en-US" dirty="0"/>
          </a:p>
          <a:p>
            <a:r>
              <a:rPr lang="en-US" sz="1600" dirty="0">
                <a:latin typeface="Calibri"/>
                <a:cs typeface="Calibri"/>
              </a:rPr>
              <a:t>Garrison, N. A., Hudson, M., Ballantyne, L. L., Garba, I., Martinez, A., Taualii, M., Arbour, L., Caron, N. R., &amp; Rainie, S. C. (2019). Genomic Research Through an Indigenous Lens: Understanding the Expectations. Annual Review of Genomics and Human Genetics, 20(1), 495–517. </a:t>
            </a:r>
            <a:r>
              <a:rPr lang="en-US" sz="1600" dirty="0">
                <a:latin typeface="Calibri"/>
                <a:cs typeface="Calibri"/>
                <a:hlinkClick r:id="rId4"/>
              </a:rPr>
              <a:t>https://doi.org/10.1146/annurev-genom-083118-015434</a:t>
            </a:r>
            <a:endParaRPr lang="en-US" dirty="0"/>
          </a:p>
          <a:p>
            <a:r>
              <a:rPr lang="en-US" sz="1600" dirty="0">
                <a:latin typeface="Calibri"/>
                <a:cs typeface="Calibri"/>
              </a:rPr>
              <a:t>Goodluck, K. (2020, December 14). Why the U.S. is terrible at collecting Indigenous data. </a:t>
            </a:r>
            <a:r>
              <a:rPr lang="en-US" sz="1600" dirty="0">
                <a:latin typeface="Calibri"/>
                <a:cs typeface="Calibri"/>
                <a:hlinkClick r:id="rId5"/>
              </a:rPr>
              <a:t>https://www.hcn.org/articles/indigenous-affairs-interview-why-the-u-s-is-terrible-at-collecting-indigenous-data</a:t>
            </a:r>
            <a:endParaRPr lang="en-US" dirty="0"/>
          </a:p>
          <a:p>
            <a:r>
              <a:rPr lang="en-US" sz="1600" dirty="0">
                <a:latin typeface="Calibri"/>
                <a:cs typeface="Calibri"/>
              </a:rPr>
              <a:t>Hammer, M. (2017). Ethical Considerations for Data Collection Using Surveys. </a:t>
            </a:r>
            <a:r>
              <a:rPr lang="en-US" sz="1600" i="1" dirty="0">
                <a:latin typeface="Calibri"/>
                <a:cs typeface="Calibri"/>
              </a:rPr>
              <a:t>Oncology Nursing Forum</a:t>
            </a:r>
            <a:r>
              <a:rPr lang="en-US" sz="1600" dirty="0">
                <a:latin typeface="Calibri"/>
                <a:cs typeface="Calibri"/>
              </a:rPr>
              <a:t>, 1–4.</a:t>
            </a:r>
            <a:r>
              <a:rPr lang="en-US" sz="1600" dirty="0">
                <a:latin typeface="Calibri"/>
                <a:cs typeface="Calibri"/>
                <a:hlinkClick r:id="rId6"/>
              </a:rPr>
              <a:t> https://doi.org/10.1188/17.ONF.157-159</a:t>
            </a:r>
            <a:endParaRPr lang="en-US" dirty="0"/>
          </a:p>
          <a:p>
            <a:r>
              <a:rPr lang="en-US" sz="1600" dirty="0">
                <a:latin typeface="Calibri"/>
                <a:cs typeface="Calibri"/>
              </a:rPr>
              <a:t>Lar-Son, K. (2021, February 2). </a:t>
            </a:r>
            <a:r>
              <a:rPr lang="en-US" sz="1600" i="1" dirty="0">
                <a:latin typeface="Calibri"/>
                <a:cs typeface="Calibri"/>
              </a:rPr>
              <a:t>Data as Relation: Indigenous Data Sovereignty and Ethic of Care</a:t>
            </a:r>
            <a:r>
              <a:rPr lang="en-US" sz="1600" dirty="0">
                <a:latin typeface="Calibri"/>
                <a:cs typeface="Calibri"/>
              </a:rPr>
              <a:t>.</a:t>
            </a:r>
            <a:r>
              <a:rPr lang="en-US" sz="1600" dirty="0">
                <a:latin typeface="Calibri"/>
                <a:cs typeface="Calibri"/>
                <a:hlinkClick r:id="rId7"/>
              </a:rPr>
              <a:t> https://www.youtube.com/watch?v=QGYse9iDPWI&amp;feature=youtu.be</a:t>
            </a:r>
            <a:endParaRPr lang="en-US" dirty="0"/>
          </a:p>
          <a:p>
            <a:r>
              <a:rPr lang="en-US" sz="1600" dirty="0">
                <a:latin typeface="Calibri"/>
                <a:cs typeface="Calibri"/>
              </a:rPr>
              <a:t>Mann, S. P., Savulescu, J., &amp; Sahakian, B. J. (2016). Facilitating the ethical use of health data for the benefit of society: Electronic health records, consent and the duty of easy rescue. </a:t>
            </a:r>
            <a:r>
              <a:rPr lang="en-US" sz="1600" i="1" dirty="0">
                <a:latin typeface="Calibri"/>
                <a:cs typeface="Calibri"/>
              </a:rPr>
              <a:t>Philosophical Transactions: Mathematical, Physical and Engineering Sciences</a:t>
            </a:r>
            <a:r>
              <a:rPr lang="en-US" sz="1600" dirty="0">
                <a:latin typeface="Calibri"/>
                <a:cs typeface="Calibri"/>
              </a:rPr>
              <a:t>, </a:t>
            </a:r>
            <a:r>
              <a:rPr lang="en-US" sz="1600" i="1" dirty="0">
                <a:latin typeface="Calibri"/>
                <a:cs typeface="Calibri"/>
              </a:rPr>
              <a:t>374</a:t>
            </a:r>
            <a:r>
              <a:rPr lang="en-US" sz="1600" dirty="0">
                <a:latin typeface="Calibri"/>
                <a:cs typeface="Calibri"/>
              </a:rPr>
              <a:t>(2083), 1–17.</a:t>
            </a:r>
            <a:endParaRPr lang="en-US" dirty="0">
              <a:latin typeface="Calibri"/>
            </a:endParaRPr>
          </a:p>
          <a:p>
            <a:r>
              <a:rPr lang="en-US" sz="1600" dirty="0">
                <a:latin typeface="Calibri"/>
                <a:cs typeface="Calibri"/>
              </a:rPr>
              <a:t>McInroy, L. B. (2016). Pitfalls, Potentials, and Ethics of Online Survey Research: LGBTQ and Other Marginalized and Hard-to-Access Youths. </a:t>
            </a:r>
            <a:r>
              <a:rPr lang="en-US" sz="1600" i="1" dirty="0">
                <a:latin typeface="Calibri"/>
                <a:cs typeface="Calibri"/>
              </a:rPr>
              <a:t>Social Work Research</a:t>
            </a:r>
            <a:r>
              <a:rPr lang="en-US" sz="1600" dirty="0">
                <a:latin typeface="Calibri"/>
                <a:cs typeface="Calibri"/>
              </a:rPr>
              <a:t>, </a:t>
            </a:r>
            <a:r>
              <a:rPr lang="en-US" sz="1600" i="1" dirty="0">
                <a:latin typeface="Calibri"/>
                <a:cs typeface="Calibri"/>
              </a:rPr>
              <a:t>40</a:t>
            </a:r>
            <a:r>
              <a:rPr lang="en-US" sz="1600" dirty="0">
                <a:latin typeface="Calibri"/>
                <a:cs typeface="Calibri"/>
              </a:rPr>
              <a:t>(2), 83–94.</a:t>
            </a:r>
            <a:r>
              <a:rPr lang="en-US" sz="1600" dirty="0">
                <a:latin typeface="Calibri"/>
                <a:cs typeface="Calibri"/>
                <a:hlinkClick r:id="rId8"/>
              </a:rPr>
              <a:t> https://doi.org/10.1093/swr/svw005</a:t>
            </a:r>
            <a:endParaRPr lang="en-US" dirty="0"/>
          </a:p>
          <a:p>
            <a:r>
              <a:rPr lang="en-US" sz="1600" dirty="0">
                <a:latin typeface="Calibri"/>
                <a:cs typeface="Calibri"/>
              </a:rPr>
              <a:t>ORARC. (n.d.). </a:t>
            </a:r>
            <a:r>
              <a:rPr lang="en-US" sz="1600" i="1" dirty="0">
                <a:latin typeface="Calibri"/>
                <a:cs typeface="Calibri"/>
              </a:rPr>
              <a:t>Inclusive Demographic Data Collection</a:t>
            </a:r>
            <a:r>
              <a:rPr lang="en-US" sz="1600" dirty="0">
                <a:latin typeface="Calibri"/>
                <a:cs typeface="Calibri"/>
              </a:rPr>
              <a:t>. Retrieved from</a:t>
            </a:r>
            <a:r>
              <a:rPr lang="en-US" sz="1600" dirty="0">
                <a:latin typeface="Calibri"/>
                <a:cs typeface="Calibri"/>
                <a:hlinkClick r:id="rId9"/>
              </a:rPr>
              <a:t> https://cdn1.sph.harvard.edu/wp-content/uploads/sites/2102/2020/04/ORARC-Tip-Sheet-Inclusive-Demographic-Data-Collection.pdf</a:t>
            </a:r>
          </a:p>
          <a:p>
            <a:r>
              <a:rPr lang="en-US" sz="1600" dirty="0">
                <a:latin typeface="Calibri"/>
                <a:ea typeface="Calibri"/>
                <a:cs typeface="Calibri"/>
              </a:rPr>
              <a:t>Pierce, C., &amp; Scherra, E. (2004). The Challenges of Data Collection in Rural Dwelling Samples. Online Journal of Rural Nursing and Health Care, 4(2), 25–30. </a:t>
            </a:r>
            <a:r>
              <a:rPr lang="en-US" sz="1600" dirty="0">
                <a:latin typeface="Calibri"/>
                <a:ea typeface="Calibri"/>
                <a:cs typeface="Calibri"/>
                <a:hlinkClick r:id="rId10"/>
              </a:rPr>
              <a:t>https://doi.org/10.14574/ojrnhc.v4i2.197</a:t>
            </a:r>
            <a:endParaRPr lang="en-US" sz="1600" dirty="0">
              <a:latin typeface="Calibri"/>
              <a:ea typeface="Calibri"/>
              <a:cs typeface="Calibri"/>
            </a:endParaRPr>
          </a:p>
          <a:p>
            <a:r>
              <a:rPr lang="en-US" sz="1600" dirty="0">
                <a:latin typeface="Calibri"/>
                <a:ea typeface="Calibri"/>
                <a:cs typeface="Calibri"/>
              </a:rPr>
              <a:t>Perez, C. C. (2021). Going to the Doctor. In Invisible Women: Data Bias in a World Designed for Men. Harry N. Abrams.</a:t>
            </a:r>
            <a:endParaRPr lang="en-US" dirty="0"/>
          </a:p>
        </p:txBody>
      </p:sp>
      <p:sp>
        <p:nvSpPr>
          <p:cNvPr id="3" name="Title 2">
            <a:extLst>
              <a:ext uri="{FF2B5EF4-FFF2-40B4-BE49-F238E27FC236}">
                <a16:creationId xmlns:a16="http://schemas.microsoft.com/office/drawing/2014/main" id="{779E8C9B-FF36-D94A-9B8B-3C4C663BC362}"/>
              </a:ext>
            </a:extLst>
          </p:cNvPr>
          <p:cNvSpPr>
            <a:spLocks noGrp="1"/>
          </p:cNvSpPr>
          <p:nvPr>
            <p:ph type="title" idx="4294967295"/>
          </p:nvPr>
        </p:nvSpPr>
        <p:spPr>
          <a:xfrm>
            <a:off x="177805" y="60328"/>
            <a:ext cx="10515600" cy="1325563"/>
          </a:xfrm>
        </p:spPr>
        <p:txBody>
          <a:bodyPr/>
          <a:lstStyle/>
          <a:p>
            <a:r>
              <a:rPr lang="en-US" dirty="0"/>
              <a:t>Bibliography</a:t>
            </a:r>
            <a:r>
              <a:rPr lang="en-US" baseline="0" dirty="0"/>
              <a:t> (2)</a:t>
            </a:r>
            <a:endParaRPr lang="en-US" dirty="0"/>
          </a:p>
        </p:txBody>
      </p:sp>
    </p:spTree>
    <p:extLst>
      <p:ext uri="{BB962C8B-B14F-4D97-AF65-F5344CB8AC3E}">
        <p14:creationId xmlns:p14="http://schemas.microsoft.com/office/powerpoint/2010/main" val="604619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1325A5-E457-6241-AE8C-8A860DDB0058}"/>
              </a:ext>
            </a:extLst>
          </p:cNvPr>
          <p:cNvSpPr txBox="1"/>
          <p:nvPr/>
        </p:nvSpPr>
        <p:spPr>
          <a:xfrm>
            <a:off x="89556" y="718528"/>
            <a:ext cx="12005034" cy="84638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dirty="0">
              <a:latin typeface="Calibri Light"/>
              <a:cs typeface="Calibri"/>
            </a:endParaRPr>
          </a:p>
          <a:p>
            <a:endParaRPr lang="en-US" sz="1600" dirty="0">
              <a:latin typeface="Calibri Light"/>
              <a:cs typeface="Calibri"/>
            </a:endParaRPr>
          </a:p>
          <a:p>
            <a:r>
              <a:rPr lang="en-US" sz="1600" dirty="0" err="1">
                <a:latin typeface="Calibri"/>
                <a:cs typeface="Calibri"/>
              </a:rPr>
              <a:t>Rencsok</a:t>
            </a:r>
            <a:r>
              <a:rPr lang="en-US" sz="1600" dirty="0">
                <a:latin typeface="Calibri"/>
                <a:cs typeface="Calibri"/>
              </a:rPr>
              <a:t>, E. M., Bazzi, L. A., McKay, R. R., Huang, F. W., </a:t>
            </a:r>
            <a:r>
              <a:rPr lang="en-US" sz="1600" dirty="0" err="1">
                <a:latin typeface="Calibri"/>
                <a:cs typeface="Calibri"/>
              </a:rPr>
              <a:t>Friedant</a:t>
            </a:r>
            <a:r>
              <a:rPr lang="en-US" sz="1600" dirty="0">
                <a:latin typeface="Calibri"/>
                <a:cs typeface="Calibri"/>
              </a:rPr>
              <a:t>, A., Vinson, J., </a:t>
            </a:r>
            <a:r>
              <a:rPr lang="en-US" sz="1600" dirty="0" err="1">
                <a:latin typeface="Calibri"/>
                <a:cs typeface="Calibri"/>
              </a:rPr>
              <a:t>Peisch</a:t>
            </a:r>
            <a:r>
              <a:rPr lang="en-US" sz="1600" dirty="0">
                <a:latin typeface="Calibri"/>
                <a:cs typeface="Calibri"/>
              </a:rPr>
              <a:t>, S., Zarif, J. C., Simmons, S., Hawthorne, K., Villanti, P., </a:t>
            </a:r>
            <a:r>
              <a:rPr lang="en-US" sz="1600" dirty="0" err="1">
                <a:latin typeface="Calibri"/>
                <a:cs typeface="Calibri"/>
              </a:rPr>
              <a:t>Kantoff</a:t>
            </a:r>
            <a:r>
              <a:rPr lang="en-US" sz="1600" dirty="0">
                <a:latin typeface="Calibri"/>
                <a:cs typeface="Calibri"/>
              </a:rPr>
              <a:t>, P. W., Heath, E., George, D. J., &amp; Mucci, L. A. (2020). Diversity of Enrollment in Prostate Cancer Clinical Trials: Current Status and Future Directions. Cancer Epidemiology and Prevention Biomarkers, 29(7), 1374–1380. </a:t>
            </a:r>
            <a:r>
              <a:rPr lang="en-US" sz="1600" dirty="0">
                <a:latin typeface="Calibri"/>
                <a:cs typeface="Calibri"/>
                <a:hlinkClick r:id="rId3"/>
              </a:rPr>
              <a:t>https://doi.org/10.1158/1055-9965.EPI-19-1616</a:t>
            </a:r>
            <a:endParaRPr lang="en-US" dirty="0"/>
          </a:p>
          <a:p>
            <a:r>
              <a:rPr lang="en-US" sz="1600" dirty="0">
                <a:latin typeface="Calibri"/>
                <a:cs typeface="Calibri"/>
              </a:rPr>
              <a:t>Responsible Conduct in Research Management. (n.d.). Data Collection. Retrieved January 14, 2021, from </a:t>
            </a:r>
            <a:r>
              <a:rPr lang="en-US" sz="1600" dirty="0">
                <a:latin typeface="Calibri"/>
                <a:cs typeface="Calibri"/>
                <a:hlinkClick r:id="rId4"/>
              </a:rPr>
              <a:t>https://ori.hhs.gov/education/products/n_illinois_u/datamanagement/dctopic.html</a:t>
            </a:r>
            <a:endParaRPr lang="en-US" dirty="0"/>
          </a:p>
          <a:p>
            <a:r>
              <a:rPr lang="en-US" sz="1600" dirty="0">
                <a:latin typeface="Calibri"/>
                <a:cs typeface="Calibri"/>
              </a:rPr>
              <a:t>Riddell, J. K., Salamanca, A., Pepler, D. J., Cardinal, S., &amp; McIvor, O. (2017). Laying the Groundwork: A Practical Guide for Ethical Research with Indigenous Communities. International Indigenous Policy Journal, 8(2), Article 2. </a:t>
            </a:r>
            <a:r>
              <a:rPr lang="en-US" sz="1600" dirty="0">
                <a:latin typeface="Calibri"/>
                <a:cs typeface="Calibri"/>
                <a:hlinkClick r:id="rId5"/>
              </a:rPr>
              <a:t>https://doi.org/10.18584/iipj.2017.8.2.6</a:t>
            </a:r>
            <a:endParaRPr lang="en-US" dirty="0"/>
          </a:p>
          <a:p>
            <a:r>
              <a:rPr lang="en-US" sz="1600" dirty="0">
                <a:latin typeface="Calibri"/>
                <a:cs typeface="Calibri"/>
              </a:rPr>
              <a:t>Tremblay, M.-C., Martin, D. H., McComber, A. M., McGregor, A., &amp; Macaulay, A. C. (2018). Understanding community-based participatory research through a social movement framework: A case study of the Kahnawake Schools Diabetes Prevention Project. BMC Public Health, 18(1), 487. </a:t>
            </a:r>
            <a:r>
              <a:rPr lang="en-US" sz="1600" dirty="0">
                <a:latin typeface="Calibri"/>
                <a:cs typeface="Calibri"/>
                <a:hlinkClick r:id="rId6"/>
              </a:rPr>
              <a:t>https://doi.org/10.1186/s12889-018-5412-y</a:t>
            </a:r>
            <a:endParaRPr lang="en-US" dirty="0"/>
          </a:p>
          <a:p>
            <a:r>
              <a:rPr lang="en-US" sz="1600" dirty="0">
                <a:latin typeface="Calibri"/>
                <a:cs typeface="Calibri"/>
              </a:rPr>
              <a:t>University of Illinois Chicago. (2020, October 21). Ethics of Wearables: Health Data and Wellness Technology. UIC Online Health Informatics. </a:t>
            </a:r>
            <a:r>
              <a:rPr lang="en-US" sz="1600" dirty="0">
                <a:latin typeface="Calibri"/>
                <a:cs typeface="Calibri"/>
                <a:hlinkClick r:id="rId7"/>
              </a:rPr>
              <a:t>https://healthinformatics.uic.edu/blog/ethics-of-wearables/</a:t>
            </a:r>
            <a:endParaRPr lang="en-US" dirty="0">
              <a:hlinkClick r:id="rId7"/>
            </a:endParaRPr>
          </a:p>
          <a:p>
            <a:r>
              <a:rPr lang="en-US" sz="1600" dirty="0">
                <a:latin typeface="Calibri"/>
                <a:cs typeface="Calibri"/>
              </a:rPr>
              <a:t>US Census Bureau. (n.d.). Counting People in Rural and Remote Locations. The United States Census Bureau. Retrieved February 27, 2021, from </a:t>
            </a:r>
            <a:r>
              <a:rPr lang="en-US" sz="1600" dirty="0">
                <a:latin typeface="Calibri"/>
                <a:cs typeface="Calibri"/>
                <a:hlinkClick r:id="rId8"/>
              </a:rPr>
              <a:t>https://www.census.gov/library/stories/2019/12/counting-people-in-rural-and-remote-locations.html</a:t>
            </a:r>
            <a:endParaRPr lang="en-US" dirty="0"/>
          </a:p>
          <a:p>
            <a:r>
              <a:rPr lang="en-US" sz="1600" dirty="0">
                <a:latin typeface="Calibri"/>
                <a:cs typeface="Calibri"/>
              </a:rPr>
              <a:t>Vitale, C., Fini, M., </a:t>
            </a:r>
            <a:r>
              <a:rPr lang="en-US" sz="1600" dirty="0" err="1">
                <a:latin typeface="Calibri"/>
                <a:cs typeface="Calibri"/>
              </a:rPr>
              <a:t>Spoletini</a:t>
            </a:r>
            <a:r>
              <a:rPr lang="en-US" sz="1600" dirty="0">
                <a:latin typeface="Calibri"/>
                <a:cs typeface="Calibri"/>
              </a:rPr>
              <a:t>, I., </a:t>
            </a:r>
            <a:r>
              <a:rPr lang="en-US" sz="1600" dirty="0" err="1">
                <a:latin typeface="Calibri"/>
                <a:cs typeface="Calibri"/>
              </a:rPr>
              <a:t>Lainscak</a:t>
            </a:r>
            <a:r>
              <a:rPr lang="en-US" sz="1600" dirty="0">
                <a:latin typeface="Calibri"/>
                <a:cs typeface="Calibri"/>
              </a:rPr>
              <a:t>, M., Seferovic, P., &amp; Rosano, G. M. (2017). Under-representation of elderly and women in clinical trials. International Journal of Cardiology, 232, 216–221. </a:t>
            </a:r>
            <a:r>
              <a:rPr lang="en-US" sz="1600" dirty="0">
                <a:latin typeface="Calibri"/>
                <a:cs typeface="Calibri"/>
                <a:hlinkClick r:id="rId9"/>
              </a:rPr>
              <a:t>https://doi.org/10.1016/j.ijcard.2017.01.018</a:t>
            </a:r>
            <a:endParaRPr lang="en-US" dirty="0"/>
          </a:p>
          <a:p>
            <a:r>
              <a:rPr lang="en-US" sz="1600" dirty="0">
                <a:latin typeface="Calibri"/>
                <a:cs typeface="Calibri"/>
              </a:rPr>
              <a:t>Walter, M., &amp; Suina, M. (2019). Indigenous data, indigenous methodologies and indigenous data sovereignty. International Journal of Social Research Methodology, 22(3), 233–243. </a:t>
            </a:r>
            <a:r>
              <a:rPr lang="en-US" sz="1600" dirty="0">
                <a:latin typeface="Calibri"/>
                <a:cs typeface="Calibri"/>
                <a:hlinkClick r:id="rId10"/>
              </a:rPr>
              <a:t>https://doi.org/10.1080/13645579.2018.1531228</a:t>
            </a:r>
            <a:endParaRPr lang="en-US" dirty="0"/>
          </a:p>
          <a:p>
            <a:r>
              <a:rPr lang="en-US" sz="1600" dirty="0">
                <a:latin typeface="Calibri"/>
                <a:cs typeface="Calibri"/>
              </a:rPr>
              <a:t>Wilcox, A. B., Gallagher, K. D., Boden-Albala, B., &amp; Bakken, S. R. (2012). Research Data Collection Methods: From Paper to Tablet Computers. Medical Care, 50(7), S68–S73.</a:t>
            </a:r>
            <a:endParaRPr lang="en-US" dirty="0"/>
          </a:p>
          <a:p>
            <a:r>
              <a:rPr lang="en-US" sz="1600" dirty="0" err="1">
                <a:latin typeface="Calibri"/>
                <a:cs typeface="Calibri"/>
              </a:rPr>
              <a:t>Yallop</a:t>
            </a:r>
            <a:r>
              <a:rPr lang="en-US" sz="1600" dirty="0">
                <a:latin typeface="Calibri"/>
                <a:cs typeface="Calibri"/>
              </a:rPr>
              <a:t>, A. C., &amp; Aliasghar, O. (2020). No business as usual: A case for data ethics and data governance in the age of coronavirus. Online Information Review, 44(6), 1217–1221. </a:t>
            </a:r>
            <a:r>
              <a:rPr lang="en-US" sz="1600" dirty="0">
                <a:latin typeface="Calibri"/>
                <a:cs typeface="Calibri"/>
                <a:hlinkClick r:id="rId11"/>
              </a:rPr>
              <a:t>https://doi.org/10.1108/OIR-06-2020-0257</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600" dirty="0">
              <a:latin typeface="Calibri"/>
              <a:cs typeface="Calibri"/>
            </a:endParaRPr>
          </a:p>
        </p:txBody>
      </p:sp>
      <p:sp>
        <p:nvSpPr>
          <p:cNvPr id="3" name="Title 2">
            <a:extLst>
              <a:ext uri="{FF2B5EF4-FFF2-40B4-BE49-F238E27FC236}">
                <a16:creationId xmlns:a16="http://schemas.microsoft.com/office/drawing/2014/main" id="{7B149886-747B-2840-9828-4C5DFA2DADC5}"/>
              </a:ext>
            </a:extLst>
          </p:cNvPr>
          <p:cNvSpPr>
            <a:spLocks noGrp="1"/>
          </p:cNvSpPr>
          <p:nvPr>
            <p:ph type="title" idx="4294967295"/>
          </p:nvPr>
        </p:nvSpPr>
        <p:spPr>
          <a:xfrm>
            <a:off x="110075" y="-7404"/>
            <a:ext cx="10515600" cy="1325563"/>
          </a:xfrm>
        </p:spPr>
        <p:txBody>
          <a:bodyPr/>
          <a:lstStyle/>
          <a:p>
            <a:r>
              <a:rPr lang="en-US" dirty="0"/>
              <a:t>Bibliography (3)</a:t>
            </a:r>
          </a:p>
        </p:txBody>
      </p:sp>
    </p:spTree>
    <p:extLst>
      <p:ext uri="{BB962C8B-B14F-4D97-AF65-F5344CB8AC3E}">
        <p14:creationId xmlns:p14="http://schemas.microsoft.com/office/powerpoint/2010/main" val="3291233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0E21785-62D8-430F-9521-90166EF7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D7CF8A0-D3E4-4A16-87D3-1D973AC61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3296" y="697832"/>
            <a:ext cx="8189484" cy="5541981"/>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17DB6C1-0D7A-247C-D842-86482FCE2ED8}"/>
              </a:ext>
            </a:extLst>
          </p:cNvPr>
          <p:cNvSpPr>
            <a:spLocks noGrp="1"/>
          </p:cNvSpPr>
          <p:nvPr>
            <p:ph type="title"/>
          </p:nvPr>
        </p:nvSpPr>
        <p:spPr>
          <a:xfrm>
            <a:off x="3325473" y="1998925"/>
            <a:ext cx="5541054" cy="2149412"/>
          </a:xfrm>
        </p:spPr>
        <p:txBody>
          <a:bodyPr vert="horz" lIns="91440" tIns="45720" rIns="91440" bIns="45720" rtlCol="0" anchor="b">
            <a:normAutofit/>
          </a:bodyPr>
          <a:lstStyle/>
          <a:p>
            <a:pPr algn="ctr"/>
            <a:r>
              <a:rPr lang="en-US" sz="5200" kern="1200">
                <a:latin typeface="+mj-lt"/>
                <a:ea typeface="+mj-ea"/>
                <a:cs typeface="+mj-cs"/>
              </a:rPr>
              <a:t>1. Data </a:t>
            </a:r>
            <a:r>
              <a:rPr lang="en-US" sz="5200"/>
              <a:t>(</a:t>
            </a:r>
            <a:r>
              <a:rPr lang="en-US" sz="5200" kern="1200">
                <a:latin typeface="+mj-lt"/>
                <a:ea typeface="+mj-ea"/>
                <a:cs typeface="+mj-cs"/>
              </a:rPr>
              <a:t>Ethics</a:t>
            </a:r>
            <a:r>
              <a:rPr lang="en-US" sz="5200"/>
              <a:t>)</a:t>
            </a:r>
            <a:endParaRPr lang="en-US" sz="5200" kern="1200">
              <a:latin typeface="+mj-lt"/>
              <a:ea typeface="+mj-ea"/>
              <a:cs typeface="+mj-cs"/>
            </a:endParaRPr>
          </a:p>
        </p:txBody>
      </p:sp>
    </p:spTree>
    <p:extLst>
      <p:ext uri="{BB962C8B-B14F-4D97-AF65-F5344CB8AC3E}">
        <p14:creationId xmlns:p14="http://schemas.microsoft.com/office/powerpoint/2010/main" val="1541597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1FA64-10B1-3560-4E01-2311A4E1CA6C}"/>
              </a:ext>
            </a:extLst>
          </p:cNvPr>
          <p:cNvSpPr>
            <a:spLocks noGrp="1"/>
          </p:cNvSpPr>
          <p:nvPr>
            <p:ph type="title"/>
          </p:nvPr>
        </p:nvSpPr>
        <p:spPr>
          <a:xfrm>
            <a:off x="6513788" y="365125"/>
            <a:ext cx="4840010" cy="1807305"/>
          </a:xfrm>
        </p:spPr>
        <p:txBody>
          <a:bodyPr>
            <a:normAutofit/>
          </a:bodyPr>
          <a:lstStyle/>
          <a:p>
            <a:r>
              <a:rPr lang="en-US" dirty="0">
                <a:latin typeface="Calibri"/>
                <a:ea typeface="Roboto"/>
                <a:cs typeface="Calibri"/>
              </a:rPr>
              <a:t>What is Data?</a:t>
            </a:r>
            <a:r>
              <a:rPr lang="en-US" dirty="0">
                <a:latin typeface="Roboto"/>
                <a:ea typeface="Roboto"/>
                <a:cs typeface="Calibri"/>
              </a:rPr>
              <a:t> </a:t>
            </a:r>
            <a:endParaRPr lang="en-US" dirty="0">
              <a:latin typeface="Roboto"/>
              <a:ea typeface="Roboto"/>
            </a:endParaRPr>
          </a:p>
        </p:txBody>
      </p:sp>
      <p:pic>
        <p:nvPicPr>
          <p:cNvPr id="6" name="Picture 5" descr="Zigzag indicator line">
            <a:extLst>
              <a:ext uri="{FF2B5EF4-FFF2-40B4-BE49-F238E27FC236}">
                <a16:creationId xmlns:a16="http://schemas.microsoft.com/office/drawing/2014/main" id="{72274AD5-C65E-F917-30FF-53C0C7435ED3}"/>
              </a:ext>
            </a:extLst>
          </p:cNvPr>
          <p:cNvPicPr>
            <a:picLocks noChangeAspect="1"/>
          </p:cNvPicPr>
          <p:nvPr/>
        </p:nvPicPr>
        <p:blipFill rotWithShape="1">
          <a:blip r:embed="rId3"/>
          <a:srcRect l="23687" r="16784" b="4"/>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7BF1525B-F509-573F-9D36-EA0560DD2BA9}"/>
              </a:ext>
            </a:extLst>
          </p:cNvPr>
          <p:cNvSpPr>
            <a:spLocks noGrp="1"/>
          </p:cNvSpPr>
          <p:nvPr>
            <p:ph idx="1"/>
          </p:nvPr>
        </p:nvSpPr>
        <p:spPr>
          <a:xfrm>
            <a:off x="6513788" y="1772381"/>
            <a:ext cx="5284510" cy="4404582"/>
          </a:xfrm>
        </p:spPr>
        <p:txBody>
          <a:bodyPr vert="horz" lIns="91440" tIns="45720" rIns="91440" bIns="45720" rtlCol="0" anchor="t">
            <a:normAutofit fontScale="92500" lnSpcReduction="20000"/>
          </a:bodyPr>
          <a:lstStyle/>
          <a:p>
            <a:pPr marL="0" indent="0">
              <a:lnSpc>
                <a:spcPct val="110000"/>
              </a:lnSpc>
              <a:buNone/>
            </a:pPr>
            <a:r>
              <a:rPr lang="en-US" sz="2400" b="1">
                <a:latin typeface="calibri light"/>
                <a:ea typeface="Roboto"/>
                <a:cs typeface="Calibri" panose="020F0502020204030204"/>
              </a:rPr>
              <a:t>"</a:t>
            </a:r>
            <a:r>
              <a:rPr lang="en-US" sz="2400" i="1">
                <a:latin typeface="calibri light"/>
                <a:ea typeface="Roboto"/>
                <a:cs typeface="Calibri" panose="020F0502020204030204"/>
              </a:rPr>
              <a:t>[a] re-interpretable representation of information in a formalized manner suitable for communication, interpretation, or processing. Examples of data include a sequence of bits, a table of numbers, the characters on a page, the recording of sounds made by a person speaking, or a moon rock specimen.</a:t>
            </a:r>
            <a:r>
              <a:rPr lang="en-US" sz="2400" b="1">
                <a:latin typeface="calibri light"/>
                <a:ea typeface="Roboto"/>
                <a:cs typeface="Calibri" panose="020F0502020204030204"/>
              </a:rPr>
              <a:t>"</a:t>
            </a:r>
            <a:endParaRPr lang="en-US" sz="2400">
              <a:latin typeface="calibri light"/>
              <a:ea typeface="Roboto"/>
              <a:cs typeface="Calibri" panose="020F0502020204030204"/>
            </a:endParaRPr>
          </a:p>
          <a:p>
            <a:pPr marL="0" indent="0">
              <a:lnSpc>
                <a:spcPct val="110000"/>
              </a:lnSpc>
              <a:buNone/>
            </a:pPr>
            <a:br>
              <a:rPr lang="en-US" sz="1700"/>
            </a:br>
            <a:endParaRPr lang="en-US" sz="2400">
              <a:latin typeface="calibri light"/>
              <a:ea typeface="Roboto"/>
              <a:cs typeface="Calibri" panose="020F0502020204030204"/>
            </a:endParaRPr>
          </a:p>
          <a:p>
            <a:pPr marL="0" indent="0">
              <a:lnSpc>
                <a:spcPct val="110000"/>
              </a:lnSpc>
              <a:buNone/>
            </a:pPr>
            <a:r>
              <a:rPr lang="en-US" sz="2400">
                <a:latin typeface="calibri light"/>
                <a:ea typeface="Roboto"/>
                <a:cs typeface="Calibri" panose="020F0502020204030204"/>
              </a:rPr>
              <a:t>― Open Archival Information System (OAIS)</a:t>
            </a:r>
          </a:p>
          <a:p>
            <a:pPr marL="0" indent="0">
              <a:buNone/>
            </a:pPr>
            <a:br>
              <a:rPr lang="en-US" sz="1700"/>
            </a:br>
            <a:endParaRPr lang="en-US" sz="1700">
              <a:cs typeface="Calibri" panose="020F0502020204030204"/>
            </a:endParaRPr>
          </a:p>
        </p:txBody>
      </p:sp>
      <p:sp>
        <p:nvSpPr>
          <p:cNvPr id="4" name="Slide Number Placeholder 3">
            <a:extLst>
              <a:ext uri="{FF2B5EF4-FFF2-40B4-BE49-F238E27FC236}">
                <a16:creationId xmlns:a16="http://schemas.microsoft.com/office/drawing/2014/main" id="{3BB24190-C9ED-A508-70FD-B319C855E9EB}"/>
              </a:ext>
            </a:extLst>
          </p:cNvPr>
          <p:cNvSpPr>
            <a:spLocks noGrp="1"/>
          </p:cNvSpPr>
          <p:nvPr>
            <p:ph type="sldNum" sz="quarter" idx="12"/>
          </p:nvPr>
        </p:nvSpPr>
        <p:spPr/>
        <p:txBody>
          <a:bodyPr>
            <a:normAutofit/>
          </a:bodyPr>
          <a:lstStyle/>
          <a:p>
            <a:pPr>
              <a:spcAft>
                <a:spcPts val="600"/>
              </a:spcAft>
              <a:defRPr/>
            </a:pPr>
            <a:fld id="{025F9F99-9BD9-4422-B838-F0A597D458BC}" type="slidenum">
              <a:rPr lang="en-US" dirty="0"/>
              <a:pPr>
                <a:spcAft>
                  <a:spcPts val="600"/>
                </a:spcAft>
                <a:defRPr/>
              </a:pPr>
              <a:t>6</a:t>
            </a:fld>
            <a:endParaRPr lang="en-US"/>
          </a:p>
        </p:txBody>
      </p:sp>
    </p:spTree>
    <p:extLst>
      <p:ext uri="{BB962C8B-B14F-4D97-AF65-F5344CB8AC3E}">
        <p14:creationId xmlns:p14="http://schemas.microsoft.com/office/powerpoint/2010/main" val="3540098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A8A8FE1-7B03-7E80-9D54-B814B180DC4C}"/>
              </a:ext>
            </a:extLst>
          </p:cNvPr>
          <p:cNvSpPr>
            <a:spLocks noGrp="1"/>
          </p:cNvSpPr>
          <p:nvPr>
            <p:ph type="title"/>
          </p:nvPr>
        </p:nvSpPr>
        <p:spPr/>
        <p:txBody>
          <a:bodyPr/>
          <a:lstStyle/>
          <a:p>
            <a:r>
              <a:rPr lang="en-US">
                <a:latin typeface="Calibri"/>
                <a:ea typeface="Roboto"/>
                <a:cs typeface="Calibri Light"/>
              </a:rPr>
              <a:t>What is Research Data? </a:t>
            </a:r>
            <a:endParaRPr lang="en-US">
              <a:latin typeface="Roboto"/>
              <a:ea typeface="Roboto"/>
            </a:endParaRPr>
          </a:p>
        </p:txBody>
      </p:sp>
      <p:sp>
        <p:nvSpPr>
          <p:cNvPr id="21" name="Content Placeholder 2">
            <a:extLst>
              <a:ext uri="{FF2B5EF4-FFF2-40B4-BE49-F238E27FC236}">
                <a16:creationId xmlns:a16="http://schemas.microsoft.com/office/drawing/2014/main" id="{61FCAD3C-1C0E-6BCC-24E2-12DD0B13EAD4}"/>
              </a:ext>
            </a:extLst>
          </p:cNvPr>
          <p:cNvSpPr>
            <a:spLocks noGrp="1"/>
          </p:cNvSpPr>
          <p:nvPr>
            <p:ph sz="half" idx="1"/>
          </p:nvPr>
        </p:nvSpPr>
        <p:spPr>
          <a:xfrm>
            <a:off x="565638" y="2082590"/>
            <a:ext cx="3628292" cy="4351338"/>
          </a:xfrm>
        </p:spPr>
        <p:txBody>
          <a:bodyPr vert="horz" lIns="91440" tIns="45720" rIns="91440" bIns="45720" rtlCol="0" anchor="t">
            <a:normAutofit/>
          </a:bodyPr>
          <a:lstStyle/>
          <a:p>
            <a:pPr marL="0" indent="0">
              <a:lnSpc>
                <a:spcPct val="100000"/>
              </a:lnSpc>
              <a:spcBef>
                <a:spcPts val="0"/>
              </a:spcBef>
              <a:buNone/>
            </a:pPr>
            <a:r>
              <a:rPr lang="en-US">
                <a:latin typeface="calibri light"/>
                <a:ea typeface="Roboto"/>
                <a:cs typeface="+mn-lt"/>
              </a:rPr>
              <a:t>In research contexts, data is information made </a:t>
            </a:r>
            <a:r>
              <a:rPr lang="en-US" i="1">
                <a:latin typeface="calibri light"/>
                <a:ea typeface="Roboto"/>
                <a:cs typeface="+mn-lt"/>
              </a:rPr>
              <a:t>traceable</a:t>
            </a:r>
            <a:r>
              <a:rPr lang="en-US">
                <a:latin typeface="calibri light"/>
                <a:ea typeface="Roboto"/>
                <a:cs typeface="+mn-lt"/>
              </a:rPr>
              <a:t> or </a:t>
            </a:r>
          </a:p>
          <a:p>
            <a:pPr marL="0" indent="0">
              <a:lnSpc>
                <a:spcPct val="100000"/>
              </a:lnSpc>
              <a:spcBef>
                <a:spcPts val="0"/>
              </a:spcBef>
              <a:buNone/>
            </a:pPr>
            <a:r>
              <a:rPr lang="en-US" i="1">
                <a:latin typeface="calibri light"/>
                <a:ea typeface="Roboto"/>
                <a:cs typeface="+mn-lt"/>
              </a:rPr>
              <a:t>recordable</a:t>
            </a:r>
            <a:endParaRPr lang="en-US" i="1">
              <a:latin typeface="calibri light"/>
              <a:ea typeface="Roboto"/>
              <a:cs typeface="calibri light"/>
            </a:endParaRPr>
          </a:p>
          <a:p>
            <a:pPr marL="0" indent="0">
              <a:lnSpc>
                <a:spcPct val="100000"/>
              </a:lnSpc>
              <a:spcBef>
                <a:spcPts val="0"/>
              </a:spcBef>
              <a:buNone/>
            </a:pPr>
            <a:endParaRPr lang="en-US">
              <a:latin typeface="calibri light"/>
              <a:ea typeface="Roboto"/>
              <a:cs typeface="Calibri"/>
            </a:endParaRPr>
          </a:p>
          <a:p>
            <a:pPr marL="0" indent="0">
              <a:lnSpc>
                <a:spcPct val="100000"/>
              </a:lnSpc>
              <a:spcBef>
                <a:spcPts val="0"/>
              </a:spcBef>
              <a:buNone/>
            </a:pPr>
            <a:endParaRPr lang="en-US">
              <a:latin typeface="calibri light"/>
              <a:ea typeface="Roboto"/>
              <a:cs typeface="Calibri"/>
            </a:endParaRPr>
          </a:p>
          <a:p>
            <a:pPr marL="0" indent="0">
              <a:lnSpc>
                <a:spcPct val="100000"/>
              </a:lnSpc>
              <a:spcBef>
                <a:spcPts val="0"/>
              </a:spcBef>
              <a:buNone/>
            </a:pPr>
            <a:endParaRPr lang="en-US">
              <a:latin typeface="Roboto"/>
              <a:ea typeface="Roboto"/>
              <a:cs typeface="Calibri"/>
            </a:endParaRPr>
          </a:p>
          <a:p>
            <a:pPr marL="0" indent="0">
              <a:lnSpc>
                <a:spcPct val="100000"/>
              </a:lnSpc>
              <a:spcBef>
                <a:spcPts val="0"/>
              </a:spcBef>
              <a:buNone/>
            </a:pPr>
            <a:endParaRPr lang="en-US">
              <a:latin typeface="Roboto"/>
              <a:ea typeface="Roboto"/>
              <a:cs typeface="Calibri"/>
            </a:endParaRPr>
          </a:p>
          <a:p>
            <a:endParaRPr lang="en-US">
              <a:latin typeface="Roboto"/>
              <a:ea typeface="Roboto"/>
              <a:cs typeface="Calibri"/>
            </a:endParaRPr>
          </a:p>
        </p:txBody>
      </p:sp>
      <p:sp>
        <p:nvSpPr>
          <p:cNvPr id="23" name="Content Placeholder 3">
            <a:extLst>
              <a:ext uri="{FF2B5EF4-FFF2-40B4-BE49-F238E27FC236}">
                <a16:creationId xmlns:a16="http://schemas.microsoft.com/office/drawing/2014/main" id="{A745C2FE-2311-102E-CB2F-A314E1CA129E}"/>
              </a:ext>
            </a:extLst>
          </p:cNvPr>
          <p:cNvSpPr>
            <a:spLocks noGrp="1"/>
          </p:cNvSpPr>
          <p:nvPr>
            <p:ph sz="half" idx="2"/>
          </p:nvPr>
        </p:nvSpPr>
        <p:spPr>
          <a:xfrm>
            <a:off x="4413738" y="2082590"/>
            <a:ext cx="3496408" cy="4351338"/>
          </a:xfrm>
        </p:spPr>
        <p:txBody>
          <a:bodyPr vert="horz" lIns="91440" tIns="45720" rIns="91440" bIns="45720" rtlCol="0" anchor="t">
            <a:normAutofit/>
          </a:bodyPr>
          <a:lstStyle/>
          <a:p>
            <a:pPr marL="0" indent="0">
              <a:lnSpc>
                <a:spcPct val="100000"/>
              </a:lnSpc>
              <a:spcBef>
                <a:spcPts val="0"/>
              </a:spcBef>
              <a:buNone/>
            </a:pPr>
            <a:r>
              <a:rPr lang="en-US">
                <a:latin typeface="calibri light"/>
                <a:ea typeface="Roboto"/>
                <a:cs typeface="+mn-lt"/>
              </a:rPr>
              <a:t>Can be processed by a computer or computer like operations</a:t>
            </a:r>
            <a:endParaRPr lang="en-US">
              <a:latin typeface="Roboto"/>
              <a:ea typeface="Roboto"/>
            </a:endParaRPr>
          </a:p>
          <a:p>
            <a:endParaRPr lang="en-US">
              <a:latin typeface="Roboto"/>
              <a:ea typeface="Roboto"/>
              <a:cs typeface="Calibri"/>
            </a:endParaRPr>
          </a:p>
        </p:txBody>
      </p:sp>
      <p:sp>
        <p:nvSpPr>
          <p:cNvPr id="25" name="Content Placeholder 4">
            <a:extLst>
              <a:ext uri="{FF2B5EF4-FFF2-40B4-BE49-F238E27FC236}">
                <a16:creationId xmlns:a16="http://schemas.microsoft.com/office/drawing/2014/main" id="{51C27054-1103-B4FC-1AD8-337B55467368}"/>
              </a:ext>
            </a:extLst>
          </p:cNvPr>
          <p:cNvSpPr>
            <a:spLocks noGrp="1"/>
          </p:cNvSpPr>
          <p:nvPr>
            <p:ph sz="half" idx="12"/>
          </p:nvPr>
        </p:nvSpPr>
        <p:spPr>
          <a:xfrm>
            <a:off x="8129954" y="2080078"/>
            <a:ext cx="3496408" cy="4119110"/>
          </a:xfrm>
        </p:spPr>
        <p:txBody>
          <a:bodyPr vert="horz" lIns="91440" tIns="45720" rIns="91440" bIns="45720" rtlCol="0" anchor="t">
            <a:normAutofit/>
          </a:bodyPr>
          <a:lstStyle/>
          <a:p>
            <a:pPr marL="0" indent="0">
              <a:lnSpc>
                <a:spcPct val="100000"/>
              </a:lnSpc>
              <a:spcBef>
                <a:spcPts val="0"/>
              </a:spcBef>
              <a:buNone/>
            </a:pPr>
            <a:r>
              <a:rPr lang="en-US">
                <a:latin typeface="calibri light"/>
                <a:ea typeface="Roboto"/>
                <a:cs typeface="+mn-lt"/>
              </a:rPr>
              <a:t>Basis for research, analysis, statistical significance, and research findings &amp; conclusions</a:t>
            </a:r>
            <a:endParaRPr lang="en-US">
              <a:latin typeface="calibri light"/>
              <a:ea typeface="Roboto"/>
            </a:endParaRPr>
          </a:p>
          <a:p>
            <a:endParaRPr lang="en-US">
              <a:latin typeface="Roboto"/>
              <a:ea typeface="Roboto"/>
              <a:cs typeface="Calibri"/>
            </a:endParaRPr>
          </a:p>
        </p:txBody>
      </p:sp>
      <p:pic>
        <p:nvPicPr>
          <p:cNvPr id="29" name="Graphic 8" descr="Cloud Computing with solid fill">
            <a:extLst>
              <a:ext uri="{FF2B5EF4-FFF2-40B4-BE49-F238E27FC236}">
                <a16:creationId xmlns:a16="http://schemas.microsoft.com/office/drawing/2014/main" id="{FDEB89E2-4B4D-7A9D-0123-53A8DEDD83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5217" y="3850217"/>
            <a:ext cx="2184400" cy="2184400"/>
          </a:xfrm>
          <a:prstGeom prst="rect">
            <a:avLst/>
          </a:prstGeom>
        </p:spPr>
      </p:pic>
      <p:pic>
        <p:nvPicPr>
          <p:cNvPr id="31" name="Graphic 10" descr="Bar chart with solid fill">
            <a:extLst>
              <a:ext uri="{FF2B5EF4-FFF2-40B4-BE49-F238E27FC236}">
                <a16:creationId xmlns:a16="http://schemas.microsoft.com/office/drawing/2014/main" id="{33C215D9-D1CA-375A-22C1-A5E35A3718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39717" y="4241800"/>
            <a:ext cx="1951566" cy="1956858"/>
          </a:xfrm>
          <a:prstGeom prst="rect">
            <a:avLst/>
          </a:prstGeom>
        </p:spPr>
      </p:pic>
      <p:pic>
        <p:nvPicPr>
          <p:cNvPr id="11" name="Graphic 1" descr="Research with solid fill">
            <a:extLst>
              <a:ext uri="{FF2B5EF4-FFF2-40B4-BE49-F238E27FC236}">
                <a16:creationId xmlns:a16="http://schemas.microsoft.com/office/drawing/2014/main" id="{5F985C6C-6A33-18A5-7E26-B25963EC06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6930" y="4114699"/>
            <a:ext cx="1845733" cy="1840442"/>
          </a:xfrm>
          <a:prstGeom prst="rect">
            <a:avLst/>
          </a:prstGeom>
        </p:spPr>
      </p:pic>
    </p:spTree>
    <p:extLst>
      <p:ext uri="{BB962C8B-B14F-4D97-AF65-F5344CB8AC3E}">
        <p14:creationId xmlns:p14="http://schemas.microsoft.com/office/powerpoint/2010/main" val="165683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AC61D-08A0-6F70-8A5B-90BB035B23FD}"/>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dirty="0"/>
              <a:t>Data Ethics</a:t>
            </a:r>
          </a:p>
        </p:txBody>
      </p:sp>
      <p:pic>
        <p:nvPicPr>
          <p:cNvPr id="4" name="Picture 4" descr="A picture containing wooden Scrabble game pieces spelling out the word &quot;Ethics&quot;&#10;">
            <a:extLst>
              <a:ext uri="{FF2B5EF4-FFF2-40B4-BE49-F238E27FC236}">
                <a16:creationId xmlns:a16="http://schemas.microsoft.com/office/drawing/2014/main" id="{B1ED6572-E385-EF9B-DC29-C48EE7CB3EB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6682" r="23783"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8074FA39-0807-10AB-F067-2CDFFA54AA74}"/>
              </a:ext>
            </a:extLst>
          </p:cNvPr>
          <p:cNvSpPr>
            <a:spLocks noGrp="1"/>
          </p:cNvSpPr>
          <p:nvPr>
            <p:ph sz="half" idx="1"/>
          </p:nvPr>
        </p:nvSpPr>
        <p:spPr>
          <a:xfrm>
            <a:off x="6513788" y="1796269"/>
            <a:ext cx="4985152" cy="4380694"/>
          </a:xfrm>
        </p:spPr>
        <p:txBody>
          <a:bodyPr vert="horz" lIns="91440" tIns="45720" rIns="91440" bIns="45720" rtlCol="0" anchor="t">
            <a:noAutofit/>
          </a:bodyPr>
          <a:lstStyle/>
          <a:p>
            <a:pPr marL="0" indent="0">
              <a:buNone/>
            </a:pPr>
            <a:r>
              <a:rPr lang="en-US" sz="1800" b="1" i="1"/>
              <a:t>data ethics</a:t>
            </a:r>
            <a:r>
              <a:rPr lang="en-US" sz="1800"/>
              <a:t> is a new branch of ethics that studies and evaluates moral problems related to: </a:t>
            </a:r>
            <a:endParaRPr lang="en-US" sz="1800">
              <a:cs typeface="Calibri"/>
            </a:endParaRPr>
          </a:p>
          <a:p>
            <a:pPr marL="457200"/>
            <a:r>
              <a:rPr lang="en-US" sz="1800"/>
              <a:t> data (including generation (e.g., collection), recording, curation, processing, dissemination, sharing and use)</a:t>
            </a:r>
            <a:endParaRPr lang="en-US" sz="1800">
              <a:cs typeface="Calibri"/>
            </a:endParaRPr>
          </a:p>
          <a:p>
            <a:pPr marL="457200"/>
            <a:r>
              <a:rPr lang="en-US" sz="1800"/>
              <a:t>algorithms (including artificial intelligence, artificial agents, machine learning and robots) </a:t>
            </a:r>
            <a:endParaRPr lang="en-US" sz="1800">
              <a:cs typeface="Calibri"/>
            </a:endParaRPr>
          </a:p>
          <a:p>
            <a:pPr marL="457200"/>
            <a:r>
              <a:rPr lang="en-US" sz="1800"/>
              <a:t>and corresponding practices (including responsible innovation, programming, hacking and professional codes)</a:t>
            </a:r>
            <a:endParaRPr lang="en-US" sz="1800">
              <a:cs typeface="Calibri"/>
            </a:endParaRPr>
          </a:p>
          <a:p>
            <a:pPr marL="0" indent="0">
              <a:buNone/>
            </a:pPr>
            <a:r>
              <a:rPr lang="en-US" sz="1800" i="1"/>
              <a:t>In order to formulate and support morally good solutions (e.g. right conducts or right values)</a:t>
            </a:r>
            <a:endParaRPr lang="en-US" sz="1800">
              <a:cs typeface="Calibri"/>
            </a:endParaRPr>
          </a:p>
          <a:p>
            <a:pPr marL="0" indent="0">
              <a:buNone/>
            </a:pPr>
            <a:r>
              <a:rPr lang="en-US" sz="1800"/>
              <a:t>- </a:t>
            </a:r>
            <a:r>
              <a:rPr lang="en-US" sz="1800" err="1"/>
              <a:t>Floridi</a:t>
            </a:r>
            <a:r>
              <a:rPr lang="en-US" sz="1800"/>
              <a:t> &amp; Taddeo, 2016</a:t>
            </a:r>
            <a:endParaRPr lang="en-US" sz="1800">
              <a:cs typeface="Calibri" panose="020F0502020204030204"/>
            </a:endParaRPr>
          </a:p>
          <a:p>
            <a:endParaRPr lang="en-US" sz="1700"/>
          </a:p>
        </p:txBody>
      </p:sp>
    </p:spTree>
    <p:extLst>
      <p:ext uri="{BB962C8B-B14F-4D97-AF65-F5344CB8AC3E}">
        <p14:creationId xmlns:p14="http://schemas.microsoft.com/office/powerpoint/2010/main" val="4234478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AC61D-08A0-6F70-8A5B-90BB035B23FD}"/>
              </a:ext>
            </a:extLst>
          </p:cNvPr>
          <p:cNvSpPr>
            <a:spLocks noGrp="1"/>
          </p:cNvSpPr>
          <p:nvPr>
            <p:ph type="title"/>
          </p:nvPr>
        </p:nvSpPr>
        <p:spPr>
          <a:xfrm>
            <a:off x="838201" y="365125"/>
            <a:ext cx="5860916" cy="1807305"/>
          </a:xfrm>
        </p:spPr>
        <p:txBody>
          <a:bodyPr vert="horz" lIns="91440" tIns="45720" rIns="91440" bIns="45720" rtlCol="0" anchor="ctr">
            <a:normAutofit/>
          </a:bodyPr>
          <a:lstStyle/>
          <a:p>
            <a:r>
              <a:rPr lang="en-US" dirty="0">
                <a:ea typeface="Calibri Light"/>
                <a:cs typeface="Calibri Light"/>
              </a:rPr>
              <a:t>Ethics of Data Science  </a:t>
            </a:r>
            <a:endParaRPr lang="en-US" dirty="0"/>
          </a:p>
        </p:txBody>
      </p:sp>
      <p:sp>
        <p:nvSpPr>
          <p:cNvPr id="7" name="TextBox 6">
            <a:extLst>
              <a:ext uri="{FF2B5EF4-FFF2-40B4-BE49-F238E27FC236}">
                <a16:creationId xmlns:a16="http://schemas.microsoft.com/office/drawing/2014/main" id="{53FD733F-996C-D0CF-6654-BCB5A408C276}"/>
              </a:ext>
            </a:extLst>
          </p:cNvPr>
          <p:cNvSpPr txBox="1"/>
          <p:nvPr/>
        </p:nvSpPr>
        <p:spPr>
          <a:xfrm>
            <a:off x="3713747" y="6168190"/>
            <a:ext cx="28073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Calibri"/>
                <a:ea typeface="Calibri"/>
                <a:cs typeface="Calibri"/>
              </a:rPr>
              <a:t>Barocas &amp; Boyd (2017)</a:t>
            </a:r>
            <a:endParaRPr lang="en-US">
              <a:latin typeface="Calibri"/>
              <a:cs typeface="Calibri"/>
            </a:endParaRPr>
          </a:p>
        </p:txBody>
      </p:sp>
      <p:sp>
        <p:nvSpPr>
          <p:cNvPr id="8" name="TextBox 7">
            <a:extLst>
              <a:ext uri="{FF2B5EF4-FFF2-40B4-BE49-F238E27FC236}">
                <a16:creationId xmlns:a16="http://schemas.microsoft.com/office/drawing/2014/main" id="{EE6EFBA6-8930-323F-6528-D08D3D831E4B}"/>
              </a:ext>
            </a:extLst>
          </p:cNvPr>
          <p:cNvSpPr txBox="1"/>
          <p:nvPr/>
        </p:nvSpPr>
        <p:spPr>
          <a:xfrm>
            <a:off x="477634" y="1621781"/>
            <a:ext cx="575109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Calibri"/>
                <a:ea typeface="Calibri"/>
                <a:cs typeface="Calibri"/>
              </a:rPr>
              <a:t>Data analysist perform countless acts of implicit ethical deliberation while trying to make machines learn something useful, valuable, and reliable </a:t>
            </a:r>
            <a:endParaRPr lang="en-US" dirty="0">
              <a:ea typeface="Calibri" panose="020F0502020204030204" pitchFamily="34" charset="0"/>
              <a:cs typeface="Calibri" panose="020F0502020204030204" pitchFamily="34" charset="0"/>
            </a:endParaRPr>
          </a:p>
          <a:p>
            <a:pPr marL="285750" indent="-285750">
              <a:buFont typeface="Arial"/>
              <a:buChar char="•"/>
            </a:pPr>
            <a:endParaRPr lang="en-US">
              <a:latin typeface="Calibri"/>
              <a:ea typeface="Calibri"/>
              <a:cs typeface="Calibri"/>
            </a:endParaRPr>
          </a:p>
          <a:p>
            <a:pPr marL="285750" indent="-285750">
              <a:buFont typeface="Arial"/>
              <a:buChar char="•"/>
            </a:pPr>
            <a:r>
              <a:rPr lang="en-US" dirty="0">
                <a:latin typeface="Calibri"/>
                <a:ea typeface="Calibri"/>
                <a:cs typeface="Calibri"/>
              </a:rPr>
              <a:t>Ethics of Data Cleaning: dealing with dirty and incomplete data is as much a moral as a practical concern; dealing with and documenting error</a:t>
            </a:r>
            <a:endParaRPr lang="en-US" dirty="0">
              <a:ea typeface="Calibri" panose="020F0502020204030204" pitchFamily="34" charset="0"/>
              <a:cs typeface="Calibri" panose="020F0502020204030204" pitchFamily="34" charset="0"/>
            </a:endParaRPr>
          </a:p>
          <a:p>
            <a:endParaRPr lang="en-US">
              <a:latin typeface="Calibri"/>
              <a:ea typeface="Calibri"/>
              <a:cs typeface="Calibri"/>
            </a:endParaRPr>
          </a:p>
          <a:p>
            <a:pPr marL="285750" indent="-285750">
              <a:buFont typeface="Arial"/>
              <a:buChar char="•"/>
            </a:pPr>
            <a:r>
              <a:rPr lang="en-US" dirty="0">
                <a:latin typeface="Calibri"/>
                <a:ea typeface="Calibri"/>
                <a:cs typeface="Calibri"/>
              </a:rPr>
              <a:t>data scientists do not use the language of ethics to talk about these practices</a:t>
            </a:r>
          </a:p>
          <a:p>
            <a:pPr marL="285750" indent="-285750">
              <a:buFont typeface="Arial"/>
              <a:buChar char="•"/>
            </a:pPr>
            <a:endParaRPr lang="en-US">
              <a:ea typeface="Calibri" panose="020F0502020204030204" pitchFamily="34" charset="0"/>
              <a:cs typeface="Calibri" panose="020F0502020204030204" pitchFamily="34" charset="0"/>
            </a:endParaRPr>
          </a:p>
          <a:p>
            <a:pPr marL="285750" indent="-285750">
              <a:buFont typeface="Arial"/>
              <a:buChar char="•"/>
            </a:pPr>
            <a:r>
              <a:rPr lang="en-US" dirty="0">
                <a:latin typeface="Calibri"/>
                <a:ea typeface="Calibri"/>
                <a:cs typeface="Calibri"/>
              </a:rPr>
              <a:t>Data scientists, as the ones closest to the work, are often the best positioned to address ethical concerns, but they often need help from those who are willing to take time to understand what they are doing and the challenges of their practice.</a:t>
            </a:r>
          </a:p>
        </p:txBody>
      </p:sp>
      <p:sp useBgFill="1">
        <p:nvSpPr>
          <p:cNvPr id="11" name="Rectangle 10" hidden="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close up of a text with a close up of the words ethics highlighted in pink. The words moral and value are also seen. &#10;">
            <a:extLst>
              <a:ext uri="{FF2B5EF4-FFF2-40B4-BE49-F238E27FC236}">
                <a16:creationId xmlns:a16="http://schemas.microsoft.com/office/drawing/2014/main" id="{9B79515C-7CF8-F527-4095-60BC115B5128}"/>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1845" t="-847" r="29226" b="847"/>
          <a:stretch/>
        </p:blipFill>
        <p:spPr>
          <a:xfrm>
            <a:off x="6229215" y="10"/>
            <a:ext cx="5965432" cy="6857997"/>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3474445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TO White w gray tex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3D409730-F812-4239-906C-280BA1B06B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937C965FE09E42A59636358EC31B43" ma:contentTypeVersion="3" ma:contentTypeDescription="Create a new document." ma:contentTypeScope="" ma:versionID="3591d2a78679261f1d460d4b78738b62">
  <xsd:schema xmlns:xsd="http://www.w3.org/2001/XMLSchema" xmlns:xs="http://www.w3.org/2001/XMLSchema" xmlns:p="http://schemas.microsoft.com/office/2006/metadata/properties" targetNamespace="http://schemas.microsoft.com/office/2006/metadata/properties" ma:root="true" ma:fieldsID="c235e85ecd810885c1566fbfa026e81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A1740C-83F8-4615-B915-DF90AAF187D4}">
  <ds:schemaRefs>
    <ds:schemaRef ds:uri="http://schemas.microsoft.com/sharepoint/v3/contenttype/forms"/>
  </ds:schemaRefs>
</ds:datastoreItem>
</file>

<file path=customXml/itemProps2.xml><?xml version="1.0" encoding="utf-8"?>
<ds:datastoreItem xmlns:ds="http://schemas.openxmlformats.org/officeDocument/2006/customXml" ds:itemID="{ED6F729B-8841-4CDC-A8F3-63CD745238C3}">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B9320D0-1373-48A5-B29D-10B6BC5CB0CF}">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NTO Template (NEW LOGO 4-27-17)</Template>
  <TotalTime>0</TotalTime>
  <Words>3858</Words>
  <Application>Microsoft Macintosh PowerPoint</Application>
  <PresentationFormat>Widescreen</PresentationFormat>
  <Paragraphs>357</Paragraphs>
  <Slides>42</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Arial,Sans-Serif</vt:lpstr>
      <vt:lpstr>Calibri</vt:lpstr>
      <vt:lpstr>Calibri Light</vt:lpstr>
      <vt:lpstr>Calibri Light</vt:lpstr>
      <vt:lpstr>Roboto</vt:lpstr>
      <vt:lpstr>Office Theme</vt:lpstr>
      <vt:lpstr>NTO White w gray text</vt:lpstr>
      <vt:lpstr>Ethical Considerations of Data Collection</vt:lpstr>
      <vt:lpstr>Code of Conduct </vt:lpstr>
      <vt:lpstr>Recap from Last Session</vt:lpstr>
      <vt:lpstr>Agenda </vt:lpstr>
      <vt:lpstr>1. Data (Ethics)</vt:lpstr>
      <vt:lpstr>What is Data? </vt:lpstr>
      <vt:lpstr>What is Research Data? </vt:lpstr>
      <vt:lpstr>Data Ethics</vt:lpstr>
      <vt:lpstr>Ethics of Data Science  </vt:lpstr>
      <vt:lpstr>Data is Contextual</vt:lpstr>
      <vt:lpstr>2. Methods of Data Collection</vt:lpstr>
      <vt:lpstr>What is Data Collection? </vt:lpstr>
      <vt:lpstr>Forms of Data Collection</vt:lpstr>
      <vt:lpstr>Data Collection in Health Care</vt:lpstr>
      <vt:lpstr>Forms of Data Collection in Libraries</vt:lpstr>
      <vt:lpstr>Question 1</vt:lpstr>
      <vt:lpstr>What is Done with Collected Data? </vt:lpstr>
      <vt:lpstr>What does this tell us? </vt:lpstr>
      <vt:lpstr>Invisible Women </vt:lpstr>
      <vt:lpstr>Representation in Clinical Trials</vt:lpstr>
      <vt:lpstr>Rural and Remote Locations</vt:lpstr>
      <vt:lpstr>Question 2</vt:lpstr>
      <vt:lpstr>3. Ethical Frameworks</vt:lpstr>
      <vt:lpstr>Ethical Principles </vt:lpstr>
      <vt:lpstr>A Few Questions to Ask</vt:lpstr>
      <vt:lpstr>Tenets for Health Equity </vt:lpstr>
      <vt:lpstr> Health Disparities &amp; Social Justice </vt:lpstr>
      <vt:lpstr>Community-Based Participatory Research (CBPR)</vt:lpstr>
      <vt:lpstr>Non-western / Indigenous Perspectives </vt:lpstr>
      <vt:lpstr>4. Breakout Groups</vt:lpstr>
      <vt:lpstr>Trackers &amp; Wearables </vt:lpstr>
      <vt:lpstr>Indigenous Data Collection </vt:lpstr>
      <vt:lpstr>LGBTQ Data Collection</vt:lpstr>
      <vt:lpstr>Library Data Collection</vt:lpstr>
      <vt:lpstr>Library Research and Data Collection </vt:lpstr>
      <vt:lpstr>Suggested Questions</vt:lpstr>
      <vt:lpstr>Discussion</vt:lpstr>
      <vt:lpstr>Thank you</vt:lpstr>
      <vt:lpstr>Kellie Owens, PhD</vt:lpstr>
      <vt:lpstr>Bibliography</vt:lpstr>
      <vt:lpstr>Bibliography (2)</vt:lpstr>
      <vt:lpstr>Bibliography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mknapp</dc:creator>
  <cp:lastModifiedBy>Microsoft Office User</cp:lastModifiedBy>
  <cp:revision>290</cp:revision>
  <cp:lastPrinted>2018-03-12T21:16:57Z</cp:lastPrinted>
  <dcterms:created xsi:type="dcterms:W3CDTF">2017-05-15T23:46:48Z</dcterms:created>
  <dcterms:modified xsi:type="dcterms:W3CDTF">2022-04-12T20:43:50Z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0x01010049937C965FE09E42A59636358EC31B43</vt:lpwstr>
  </property>
</Properties>
</file>