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8" r:id="rId3"/>
    <p:sldId id="257" r:id="rId4"/>
    <p:sldId id="259" r:id="rId5"/>
    <p:sldId id="261" r:id="rId6"/>
    <p:sldId id="260" r:id="rId7"/>
    <p:sldId id="262" r:id="rId8"/>
    <p:sldId id="263" r:id="rId9"/>
    <p:sldId id="281" r:id="rId10"/>
    <p:sldId id="265" r:id="rId11"/>
    <p:sldId id="267" r:id="rId12"/>
    <p:sldId id="278" r:id="rId13"/>
    <p:sldId id="279" r:id="rId14"/>
    <p:sldId id="441" r:id="rId15"/>
    <p:sldId id="280" r:id="rId16"/>
    <p:sldId id="272" r:id="rId17"/>
    <p:sldId id="282" r:id="rId18"/>
    <p:sldId id="283" r:id="rId19"/>
    <p:sldId id="443" r:id="rId20"/>
    <p:sldId id="274" r:id="rId21"/>
    <p:sldId id="3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58" autoAdjust="0"/>
    <p:restoredTop sz="73935" autoAdjust="0"/>
  </p:normalViewPr>
  <p:slideViewPr>
    <p:cSldViewPr snapToGrid="0">
      <p:cViewPr varScale="1">
        <p:scale>
          <a:sx n="62" d="100"/>
          <a:sy n="62" d="100"/>
        </p:scale>
        <p:origin x="278" y="43"/>
      </p:cViewPr>
      <p:guideLst/>
    </p:cSldViewPr>
  </p:slideViewPr>
  <p:notesTextViewPr>
    <p:cViewPr>
      <p:scale>
        <a:sx n="1" d="1"/>
        <a:sy n="1" d="1"/>
      </p:scale>
      <p:origin x="0" y="0"/>
    </p:cViewPr>
  </p:notesTextViewPr>
  <p:sorterViewPr>
    <p:cViewPr>
      <p:scale>
        <a:sx n="100" d="100"/>
        <a:sy n="100" d="100"/>
      </p:scale>
      <p:origin x="0" y="-4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BF1E5C-24DE-49D3-8C58-3B00AD3CD28A}" type="doc">
      <dgm:prSet loTypeId="urn:microsoft.com/office/officeart/2005/8/layout/process4" loCatId="process" qsTypeId="urn:microsoft.com/office/officeart/2005/8/quickstyle/simple2" qsCatId="simple" csTypeId="urn:microsoft.com/office/officeart/2005/8/colors/accent0_3" csCatId="mainScheme" phldr="1"/>
      <dgm:spPr/>
    </dgm:pt>
    <dgm:pt modelId="{83902DBC-4E0A-4D35-B80A-B15E734D56D8}">
      <dgm:prSet phldrT="[Text]" custT="1"/>
      <dgm:spPr/>
      <dgm:t>
        <a:bodyPr/>
        <a:lstStyle/>
        <a:p>
          <a:r>
            <a:rPr lang="en-US" sz="2800" dirty="0"/>
            <a:t>Programming</a:t>
          </a:r>
        </a:p>
      </dgm:t>
    </dgm:pt>
    <dgm:pt modelId="{833E323D-D529-409E-A5CB-750574C4D987}" type="parTrans" cxnId="{B14CF8A2-8E60-4F8F-9ECC-3404721E2214}">
      <dgm:prSet/>
      <dgm:spPr/>
      <dgm:t>
        <a:bodyPr/>
        <a:lstStyle/>
        <a:p>
          <a:endParaRPr lang="en-US" sz="2800"/>
        </a:p>
      </dgm:t>
    </dgm:pt>
    <dgm:pt modelId="{AC54AEFE-1AE5-4E41-999A-51D6EB5FC6BF}" type="sibTrans" cxnId="{B14CF8A2-8E60-4F8F-9ECC-3404721E2214}">
      <dgm:prSet/>
      <dgm:spPr/>
      <dgm:t>
        <a:bodyPr/>
        <a:lstStyle/>
        <a:p>
          <a:endParaRPr lang="en-US" sz="2800"/>
        </a:p>
      </dgm:t>
    </dgm:pt>
    <dgm:pt modelId="{69D59877-D676-4B5D-AE8C-69A7DBDCE7E3}">
      <dgm:prSet phldrT="[Text]" custT="1"/>
      <dgm:spPr/>
      <dgm:t>
        <a:bodyPr/>
        <a:lstStyle/>
        <a:p>
          <a:r>
            <a:rPr lang="en-US" sz="3200" dirty="0"/>
            <a:t>Primary Audience</a:t>
          </a:r>
        </a:p>
      </dgm:t>
    </dgm:pt>
    <dgm:pt modelId="{F493DEC7-7081-429B-89A7-4643B771332E}" type="parTrans" cxnId="{C78AD956-8D51-414E-A00E-5BFDA5980F9B}">
      <dgm:prSet/>
      <dgm:spPr/>
      <dgm:t>
        <a:bodyPr/>
        <a:lstStyle/>
        <a:p>
          <a:endParaRPr lang="en-US"/>
        </a:p>
      </dgm:t>
    </dgm:pt>
    <dgm:pt modelId="{AA8ADFB8-B750-432D-9F8D-35017B885497}" type="sibTrans" cxnId="{C78AD956-8D51-414E-A00E-5BFDA5980F9B}">
      <dgm:prSet/>
      <dgm:spPr/>
      <dgm:t>
        <a:bodyPr/>
        <a:lstStyle/>
        <a:p>
          <a:endParaRPr lang="en-US"/>
        </a:p>
      </dgm:t>
    </dgm:pt>
    <dgm:pt modelId="{3DA0CFB9-00B5-4E01-B2D3-FC655CD9AEE2}">
      <dgm:prSet phldrT="[Text]" custT="1"/>
      <dgm:spPr/>
      <dgm:t>
        <a:bodyPr/>
        <a:lstStyle/>
        <a:p>
          <a:r>
            <a:rPr lang="en-US" sz="3200" dirty="0"/>
            <a:t>Type of Outreach</a:t>
          </a:r>
        </a:p>
      </dgm:t>
    </dgm:pt>
    <dgm:pt modelId="{8CCE1ED6-4106-46FB-9DF3-1BCC81C0C7AD}" type="parTrans" cxnId="{0AC00F4F-E45B-4CBF-9375-50F4C8D06A78}">
      <dgm:prSet/>
      <dgm:spPr/>
      <dgm:t>
        <a:bodyPr/>
        <a:lstStyle/>
        <a:p>
          <a:endParaRPr lang="en-US"/>
        </a:p>
      </dgm:t>
    </dgm:pt>
    <dgm:pt modelId="{33BC023A-228A-4F43-AC77-5D9B07666B61}" type="sibTrans" cxnId="{0AC00F4F-E45B-4CBF-9375-50F4C8D06A78}">
      <dgm:prSet/>
      <dgm:spPr/>
      <dgm:t>
        <a:bodyPr/>
        <a:lstStyle/>
        <a:p>
          <a:endParaRPr lang="en-US"/>
        </a:p>
      </dgm:t>
    </dgm:pt>
    <dgm:pt modelId="{058D5950-07F3-4532-AED8-A32A545A3046}">
      <dgm:prSet phldrT="[Text]" custT="1"/>
      <dgm:spPr/>
      <dgm:t>
        <a:bodyPr/>
        <a:lstStyle/>
        <a:p>
          <a:r>
            <a:rPr lang="en-US" sz="3200" dirty="0"/>
            <a:t>Available resources and capacity</a:t>
          </a:r>
        </a:p>
      </dgm:t>
    </dgm:pt>
    <dgm:pt modelId="{2C762E26-B3A1-48B8-B342-1A36804F049B}" type="parTrans" cxnId="{5A41CEDA-7C84-4FD8-9FE7-0E3EAEC2BE8E}">
      <dgm:prSet/>
      <dgm:spPr/>
      <dgm:t>
        <a:bodyPr/>
        <a:lstStyle/>
        <a:p>
          <a:endParaRPr lang="en-US"/>
        </a:p>
      </dgm:t>
    </dgm:pt>
    <dgm:pt modelId="{DA92A3C4-4E41-4290-8B3F-CB02BA67E1DC}" type="sibTrans" cxnId="{5A41CEDA-7C84-4FD8-9FE7-0E3EAEC2BE8E}">
      <dgm:prSet/>
      <dgm:spPr/>
      <dgm:t>
        <a:bodyPr/>
        <a:lstStyle/>
        <a:p>
          <a:endParaRPr lang="en-US"/>
        </a:p>
      </dgm:t>
    </dgm:pt>
    <dgm:pt modelId="{71CE2059-87A1-444C-890E-9572F22C758B}" type="pres">
      <dgm:prSet presAssocID="{1ABF1E5C-24DE-49D3-8C58-3B00AD3CD28A}" presName="Name0" presStyleCnt="0">
        <dgm:presLayoutVars>
          <dgm:dir/>
          <dgm:animLvl val="lvl"/>
          <dgm:resizeHandles val="exact"/>
        </dgm:presLayoutVars>
      </dgm:prSet>
      <dgm:spPr/>
    </dgm:pt>
    <dgm:pt modelId="{0BD38568-6E35-4AE9-9E26-9F2ACE9A4E4D}" type="pres">
      <dgm:prSet presAssocID="{058D5950-07F3-4532-AED8-A32A545A3046}" presName="boxAndChildren" presStyleCnt="0"/>
      <dgm:spPr/>
    </dgm:pt>
    <dgm:pt modelId="{35691493-FA5C-4E47-A0C9-855857C41F8A}" type="pres">
      <dgm:prSet presAssocID="{058D5950-07F3-4532-AED8-A32A545A3046}" presName="parentTextBox" presStyleLbl="node1" presStyleIdx="0" presStyleCnt="3" custLinFactNeighborX="-511" custLinFactNeighborY="21956"/>
      <dgm:spPr/>
    </dgm:pt>
    <dgm:pt modelId="{F325E587-A72D-414F-867C-050DE6B34F17}" type="pres">
      <dgm:prSet presAssocID="{33BC023A-228A-4F43-AC77-5D9B07666B61}" presName="sp" presStyleCnt="0"/>
      <dgm:spPr/>
    </dgm:pt>
    <dgm:pt modelId="{EAA4C56B-65CE-44DC-B935-B6E160B2006B}" type="pres">
      <dgm:prSet presAssocID="{3DA0CFB9-00B5-4E01-B2D3-FC655CD9AEE2}" presName="arrowAndChildren" presStyleCnt="0"/>
      <dgm:spPr/>
    </dgm:pt>
    <dgm:pt modelId="{0BB12B0B-0C06-44DA-ACA3-9C2A707AF003}" type="pres">
      <dgm:prSet presAssocID="{3DA0CFB9-00B5-4E01-B2D3-FC655CD9AEE2}" presName="parentTextArrow" presStyleLbl="node1" presStyleIdx="0" presStyleCnt="3"/>
      <dgm:spPr/>
    </dgm:pt>
    <dgm:pt modelId="{3C54C03A-2CE6-4E67-9E9D-C23301173B50}" type="pres">
      <dgm:prSet presAssocID="{3DA0CFB9-00B5-4E01-B2D3-FC655CD9AEE2}" presName="arrow" presStyleLbl="node1" presStyleIdx="1" presStyleCnt="3"/>
      <dgm:spPr/>
    </dgm:pt>
    <dgm:pt modelId="{24B60A95-548D-4483-9FB9-DA7D5CD1A447}" type="pres">
      <dgm:prSet presAssocID="{3DA0CFB9-00B5-4E01-B2D3-FC655CD9AEE2}" presName="descendantArrow" presStyleCnt="0"/>
      <dgm:spPr/>
    </dgm:pt>
    <dgm:pt modelId="{4BA98024-0497-4ED2-BAE9-6C872E8659F5}" type="pres">
      <dgm:prSet presAssocID="{83902DBC-4E0A-4D35-B80A-B15E734D56D8}" presName="childTextArrow" presStyleLbl="fgAccFollowNode1" presStyleIdx="0" presStyleCnt="1">
        <dgm:presLayoutVars>
          <dgm:bulletEnabled val="1"/>
        </dgm:presLayoutVars>
      </dgm:prSet>
      <dgm:spPr/>
    </dgm:pt>
    <dgm:pt modelId="{1624EB39-87C9-44EF-AA99-97F6896F80B2}" type="pres">
      <dgm:prSet presAssocID="{AA8ADFB8-B750-432D-9F8D-35017B885497}" presName="sp" presStyleCnt="0"/>
      <dgm:spPr/>
    </dgm:pt>
    <dgm:pt modelId="{EA79C771-F9EA-4E78-AB96-617D0264EFD3}" type="pres">
      <dgm:prSet presAssocID="{69D59877-D676-4B5D-AE8C-69A7DBDCE7E3}" presName="arrowAndChildren" presStyleCnt="0"/>
      <dgm:spPr/>
    </dgm:pt>
    <dgm:pt modelId="{5914BBB0-9167-4472-A013-01F6D2018CFD}" type="pres">
      <dgm:prSet presAssocID="{69D59877-D676-4B5D-AE8C-69A7DBDCE7E3}" presName="parentTextArrow" presStyleLbl="node1" presStyleIdx="2" presStyleCnt="3" custLinFactNeighborX="125" custLinFactNeighborY="441"/>
      <dgm:spPr/>
    </dgm:pt>
  </dgm:ptLst>
  <dgm:cxnLst>
    <dgm:cxn modelId="{C7772C00-5F55-4AD3-9CE9-F40B770B9955}" type="presOf" srcId="{83902DBC-4E0A-4D35-B80A-B15E734D56D8}" destId="{4BA98024-0497-4ED2-BAE9-6C872E8659F5}" srcOrd="0" destOrd="0" presId="urn:microsoft.com/office/officeart/2005/8/layout/process4"/>
    <dgm:cxn modelId="{B0259A4E-882F-4378-8423-E1BBDBE9E7D5}" type="presOf" srcId="{69D59877-D676-4B5D-AE8C-69A7DBDCE7E3}" destId="{5914BBB0-9167-4472-A013-01F6D2018CFD}" srcOrd="0" destOrd="0" presId="urn:microsoft.com/office/officeart/2005/8/layout/process4"/>
    <dgm:cxn modelId="{0AC00F4F-E45B-4CBF-9375-50F4C8D06A78}" srcId="{1ABF1E5C-24DE-49D3-8C58-3B00AD3CD28A}" destId="{3DA0CFB9-00B5-4E01-B2D3-FC655CD9AEE2}" srcOrd="1" destOrd="0" parTransId="{8CCE1ED6-4106-46FB-9DF3-1BCC81C0C7AD}" sibTransId="{33BC023A-228A-4F43-AC77-5D9B07666B61}"/>
    <dgm:cxn modelId="{92FB3A70-7E13-40A5-AE1F-0491CFC94315}" type="presOf" srcId="{3DA0CFB9-00B5-4E01-B2D3-FC655CD9AEE2}" destId="{3C54C03A-2CE6-4E67-9E9D-C23301173B50}" srcOrd="1" destOrd="0" presId="urn:microsoft.com/office/officeart/2005/8/layout/process4"/>
    <dgm:cxn modelId="{C78AD956-8D51-414E-A00E-5BFDA5980F9B}" srcId="{1ABF1E5C-24DE-49D3-8C58-3B00AD3CD28A}" destId="{69D59877-D676-4B5D-AE8C-69A7DBDCE7E3}" srcOrd="0" destOrd="0" parTransId="{F493DEC7-7081-429B-89A7-4643B771332E}" sibTransId="{AA8ADFB8-B750-432D-9F8D-35017B885497}"/>
    <dgm:cxn modelId="{B14CF8A2-8E60-4F8F-9ECC-3404721E2214}" srcId="{3DA0CFB9-00B5-4E01-B2D3-FC655CD9AEE2}" destId="{83902DBC-4E0A-4D35-B80A-B15E734D56D8}" srcOrd="0" destOrd="0" parTransId="{833E323D-D529-409E-A5CB-750574C4D987}" sibTransId="{AC54AEFE-1AE5-4E41-999A-51D6EB5FC6BF}"/>
    <dgm:cxn modelId="{CC1FBDB0-1D2F-42E0-8515-BFFEDC2EAD1C}" type="presOf" srcId="{058D5950-07F3-4532-AED8-A32A545A3046}" destId="{35691493-FA5C-4E47-A0C9-855857C41F8A}" srcOrd="0" destOrd="0" presId="urn:microsoft.com/office/officeart/2005/8/layout/process4"/>
    <dgm:cxn modelId="{5A41CEDA-7C84-4FD8-9FE7-0E3EAEC2BE8E}" srcId="{1ABF1E5C-24DE-49D3-8C58-3B00AD3CD28A}" destId="{058D5950-07F3-4532-AED8-A32A545A3046}" srcOrd="2" destOrd="0" parTransId="{2C762E26-B3A1-48B8-B342-1A36804F049B}" sibTransId="{DA92A3C4-4E41-4290-8B3F-CB02BA67E1DC}"/>
    <dgm:cxn modelId="{2995C6E5-1F81-4B0E-B0C7-76A39322284E}" type="presOf" srcId="{3DA0CFB9-00B5-4E01-B2D3-FC655CD9AEE2}" destId="{0BB12B0B-0C06-44DA-ACA3-9C2A707AF003}" srcOrd="0" destOrd="0" presId="urn:microsoft.com/office/officeart/2005/8/layout/process4"/>
    <dgm:cxn modelId="{97A262F8-797A-4B94-A124-FC14A0463A62}" type="presOf" srcId="{1ABF1E5C-24DE-49D3-8C58-3B00AD3CD28A}" destId="{71CE2059-87A1-444C-890E-9572F22C758B}" srcOrd="0" destOrd="0" presId="urn:microsoft.com/office/officeart/2005/8/layout/process4"/>
    <dgm:cxn modelId="{1B5FE3C6-9A56-4CB4-99CF-10A0CBEB0720}" type="presParOf" srcId="{71CE2059-87A1-444C-890E-9572F22C758B}" destId="{0BD38568-6E35-4AE9-9E26-9F2ACE9A4E4D}" srcOrd="0" destOrd="0" presId="urn:microsoft.com/office/officeart/2005/8/layout/process4"/>
    <dgm:cxn modelId="{1460120B-949A-4926-BABB-2DAE0C817115}" type="presParOf" srcId="{0BD38568-6E35-4AE9-9E26-9F2ACE9A4E4D}" destId="{35691493-FA5C-4E47-A0C9-855857C41F8A}" srcOrd="0" destOrd="0" presId="urn:microsoft.com/office/officeart/2005/8/layout/process4"/>
    <dgm:cxn modelId="{0074F985-9A7B-4389-80D7-7150E2CBCF16}" type="presParOf" srcId="{71CE2059-87A1-444C-890E-9572F22C758B}" destId="{F325E587-A72D-414F-867C-050DE6B34F17}" srcOrd="1" destOrd="0" presId="urn:microsoft.com/office/officeart/2005/8/layout/process4"/>
    <dgm:cxn modelId="{3830F5BC-A027-4EE2-889D-32E46220416D}" type="presParOf" srcId="{71CE2059-87A1-444C-890E-9572F22C758B}" destId="{EAA4C56B-65CE-44DC-B935-B6E160B2006B}" srcOrd="2" destOrd="0" presId="urn:microsoft.com/office/officeart/2005/8/layout/process4"/>
    <dgm:cxn modelId="{35575D64-A32D-49DF-9A3B-5960D0500D39}" type="presParOf" srcId="{EAA4C56B-65CE-44DC-B935-B6E160B2006B}" destId="{0BB12B0B-0C06-44DA-ACA3-9C2A707AF003}" srcOrd="0" destOrd="0" presId="urn:microsoft.com/office/officeart/2005/8/layout/process4"/>
    <dgm:cxn modelId="{D60DDE10-C7C7-46EC-8ACD-B7EF359F2925}" type="presParOf" srcId="{EAA4C56B-65CE-44DC-B935-B6E160B2006B}" destId="{3C54C03A-2CE6-4E67-9E9D-C23301173B50}" srcOrd="1" destOrd="0" presId="urn:microsoft.com/office/officeart/2005/8/layout/process4"/>
    <dgm:cxn modelId="{24EBB3BD-38D7-4466-83D2-B38621C18A8A}" type="presParOf" srcId="{EAA4C56B-65CE-44DC-B935-B6E160B2006B}" destId="{24B60A95-548D-4483-9FB9-DA7D5CD1A447}" srcOrd="2" destOrd="0" presId="urn:microsoft.com/office/officeart/2005/8/layout/process4"/>
    <dgm:cxn modelId="{DFF6F7E4-2625-401D-A29C-126769857AB2}" type="presParOf" srcId="{24B60A95-548D-4483-9FB9-DA7D5CD1A447}" destId="{4BA98024-0497-4ED2-BAE9-6C872E8659F5}" srcOrd="0" destOrd="0" presId="urn:microsoft.com/office/officeart/2005/8/layout/process4"/>
    <dgm:cxn modelId="{6C6F4F10-6FD9-40F2-86C6-EF42E158C79A}" type="presParOf" srcId="{71CE2059-87A1-444C-890E-9572F22C758B}" destId="{1624EB39-87C9-44EF-AA99-97F6896F80B2}" srcOrd="3" destOrd="0" presId="urn:microsoft.com/office/officeart/2005/8/layout/process4"/>
    <dgm:cxn modelId="{1209DD34-9E37-4CC9-B4CD-6BB225C6B23C}" type="presParOf" srcId="{71CE2059-87A1-444C-890E-9572F22C758B}" destId="{EA79C771-F9EA-4E78-AB96-617D0264EFD3}" srcOrd="4" destOrd="0" presId="urn:microsoft.com/office/officeart/2005/8/layout/process4"/>
    <dgm:cxn modelId="{3F32C5F3-CDE4-496E-820D-1D079C4750D0}" type="presParOf" srcId="{EA79C771-F9EA-4E78-AB96-617D0264EFD3}" destId="{5914BBB0-9167-4472-A013-01F6D2018CFD}"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CD6496-4DE2-4404-AB9C-049F4E6ABA7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6BE7536E-061C-4250-ABB0-7E816BDAA086}">
      <dgm:prSet/>
      <dgm:spPr/>
      <dgm:t>
        <a:bodyPr/>
        <a:lstStyle/>
        <a:p>
          <a:pPr>
            <a:lnSpc>
              <a:spcPct val="100000"/>
            </a:lnSpc>
          </a:pPr>
          <a:r>
            <a:rPr lang="en-US" dirty="0"/>
            <a:t>Local government or public health</a:t>
          </a:r>
        </a:p>
      </dgm:t>
    </dgm:pt>
    <dgm:pt modelId="{9BB06863-8D82-4F40-ADB2-558F2DD01E77}" type="parTrans" cxnId="{CE7E22D4-1909-4477-BE34-4311A5B4C66E}">
      <dgm:prSet/>
      <dgm:spPr/>
      <dgm:t>
        <a:bodyPr/>
        <a:lstStyle/>
        <a:p>
          <a:endParaRPr lang="en-US"/>
        </a:p>
      </dgm:t>
    </dgm:pt>
    <dgm:pt modelId="{2CC83638-7499-45F0-A774-F953F0F04CD3}" type="sibTrans" cxnId="{CE7E22D4-1909-4477-BE34-4311A5B4C66E}">
      <dgm:prSet/>
      <dgm:spPr/>
      <dgm:t>
        <a:bodyPr/>
        <a:lstStyle/>
        <a:p>
          <a:pPr>
            <a:lnSpc>
              <a:spcPct val="100000"/>
            </a:lnSpc>
          </a:pPr>
          <a:endParaRPr lang="en-US"/>
        </a:p>
      </dgm:t>
    </dgm:pt>
    <dgm:pt modelId="{9B5264DB-D569-406A-84A5-65ABEFAF3E3C}">
      <dgm:prSet/>
      <dgm:spPr/>
      <dgm:t>
        <a:bodyPr/>
        <a:lstStyle/>
        <a:p>
          <a:pPr>
            <a:lnSpc>
              <a:spcPct val="100000"/>
            </a:lnSpc>
          </a:pPr>
          <a:r>
            <a:rPr lang="en-US"/>
            <a:t>Healthcare providers</a:t>
          </a:r>
        </a:p>
      </dgm:t>
    </dgm:pt>
    <dgm:pt modelId="{339BBFE4-E9B3-4784-AB7D-F219B00DD00D}" type="parTrans" cxnId="{4EEB4377-EC86-41E2-B0FC-9C45FB01F8E9}">
      <dgm:prSet/>
      <dgm:spPr/>
      <dgm:t>
        <a:bodyPr/>
        <a:lstStyle/>
        <a:p>
          <a:endParaRPr lang="en-US"/>
        </a:p>
      </dgm:t>
    </dgm:pt>
    <dgm:pt modelId="{B4EAEC72-AEB6-4B54-AC94-3DC4B236309A}" type="sibTrans" cxnId="{4EEB4377-EC86-41E2-B0FC-9C45FB01F8E9}">
      <dgm:prSet/>
      <dgm:spPr/>
      <dgm:t>
        <a:bodyPr/>
        <a:lstStyle/>
        <a:p>
          <a:pPr>
            <a:lnSpc>
              <a:spcPct val="100000"/>
            </a:lnSpc>
          </a:pPr>
          <a:endParaRPr lang="en-US"/>
        </a:p>
      </dgm:t>
    </dgm:pt>
    <dgm:pt modelId="{5DA37B77-C59E-4D01-B4B4-FA406B9738C9}">
      <dgm:prSet/>
      <dgm:spPr/>
      <dgm:t>
        <a:bodyPr/>
        <a:lstStyle/>
        <a:p>
          <a:pPr>
            <a:lnSpc>
              <a:spcPct val="100000"/>
            </a:lnSpc>
          </a:pPr>
          <a:r>
            <a:rPr lang="en-US"/>
            <a:t>Food banks, agriculture nonprofits</a:t>
          </a:r>
        </a:p>
      </dgm:t>
    </dgm:pt>
    <dgm:pt modelId="{38E10F70-865A-459C-A933-3F7CD432DDDD}" type="parTrans" cxnId="{FE1E3BF4-49B3-4DD7-9351-E45589AA4357}">
      <dgm:prSet/>
      <dgm:spPr/>
      <dgm:t>
        <a:bodyPr/>
        <a:lstStyle/>
        <a:p>
          <a:endParaRPr lang="en-US"/>
        </a:p>
      </dgm:t>
    </dgm:pt>
    <dgm:pt modelId="{B730E1C2-DCF2-4A4D-A878-1C834EEBAD45}" type="sibTrans" cxnId="{FE1E3BF4-49B3-4DD7-9351-E45589AA4357}">
      <dgm:prSet/>
      <dgm:spPr/>
      <dgm:t>
        <a:bodyPr/>
        <a:lstStyle/>
        <a:p>
          <a:pPr>
            <a:lnSpc>
              <a:spcPct val="100000"/>
            </a:lnSpc>
          </a:pPr>
          <a:endParaRPr lang="en-US"/>
        </a:p>
      </dgm:t>
    </dgm:pt>
    <dgm:pt modelId="{9FC0E982-0883-41F7-B132-74191744F9CF}">
      <dgm:prSet/>
      <dgm:spPr/>
      <dgm:t>
        <a:bodyPr/>
        <a:lstStyle/>
        <a:p>
          <a:pPr>
            <a:lnSpc>
              <a:spcPct val="100000"/>
            </a:lnSpc>
          </a:pPr>
          <a:r>
            <a:rPr lang="en-US"/>
            <a:t>Cooperative extensions</a:t>
          </a:r>
        </a:p>
      </dgm:t>
    </dgm:pt>
    <dgm:pt modelId="{6A83056A-DE47-4B7C-95DA-A97AEF4566AB}" type="parTrans" cxnId="{B55A82E5-6CAE-486D-BFB2-5030FF9A693D}">
      <dgm:prSet/>
      <dgm:spPr/>
      <dgm:t>
        <a:bodyPr/>
        <a:lstStyle/>
        <a:p>
          <a:endParaRPr lang="en-US"/>
        </a:p>
      </dgm:t>
    </dgm:pt>
    <dgm:pt modelId="{23AD8358-0891-46A4-AFBD-8CB27D1511E6}" type="sibTrans" cxnId="{B55A82E5-6CAE-486D-BFB2-5030FF9A693D}">
      <dgm:prSet/>
      <dgm:spPr/>
      <dgm:t>
        <a:bodyPr/>
        <a:lstStyle/>
        <a:p>
          <a:pPr>
            <a:lnSpc>
              <a:spcPct val="100000"/>
            </a:lnSpc>
          </a:pPr>
          <a:endParaRPr lang="en-US"/>
        </a:p>
      </dgm:t>
    </dgm:pt>
    <dgm:pt modelId="{1579D706-DA23-4974-8947-070521AEC7D3}">
      <dgm:prSet/>
      <dgm:spPr/>
      <dgm:t>
        <a:bodyPr/>
        <a:lstStyle/>
        <a:p>
          <a:pPr>
            <a:lnSpc>
              <a:spcPct val="100000"/>
            </a:lnSpc>
          </a:pPr>
          <a:r>
            <a:rPr lang="en-US" dirty="0"/>
            <a:t>Area Agency on Aging</a:t>
          </a:r>
        </a:p>
      </dgm:t>
    </dgm:pt>
    <dgm:pt modelId="{8E2DBDF0-CDE9-4037-A5A6-BD032BC8658E}" type="parTrans" cxnId="{6CE9A63B-B92F-463A-8887-F83AFDB63AAA}">
      <dgm:prSet/>
      <dgm:spPr/>
      <dgm:t>
        <a:bodyPr/>
        <a:lstStyle/>
        <a:p>
          <a:endParaRPr lang="en-US"/>
        </a:p>
      </dgm:t>
    </dgm:pt>
    <dgm:pt modelId="{1B92BACE-4380-4D9B-A641-C96F7177E70C}" type="sibTrans" cxnId="{6CE9A63B-B92F-463A-8887-F83AFDB63AAA}">
      <dgm:prSet/>
      <dgm:spPr/>
      <dgm:t>
        <a:bodyPr/>
        <a:lstStyle/>
        <a:p>
          <a:pPr>
            <a:lnSpc>
              <a:spcPct val="100000"/>
            </a:lnSpc>
          </a:pPr>
          <a:endParaRPr lang="en-US"/>
        </a:p>
      </dgm:t>
    </dgm:pt>
    <dgm:pt modelId="{831FD676-813D-40BB-9D3D-A2FA4F65181E}">
      <dgm:prSet/>
      <dgm:spPr/>
      <dgm:t>
        <a:bodyPr/>
        <a:lstStyle/>
        <a:p>
          <a:pPr algn="ctr">
            <a:lnSpc>
              <a:spcPct val="100000"/>
            </a:lnSpc>
          </a:pPr>
          <a:r>
            <a:rPr lang="en-US" dirty="0"/>
            <a:t>Senior Centers</a:t>
          </a:r>
        </a:p>
      </dgm:t>
    </dgm:pt>
    <dgm:pt modelId="{772FBD94-C596-434F-A7A7-F6DC3069E92D}" type="parTrans" cxnId="{443F3AC3-C472-404D-A104-B7CF2028567C}">
      <dgm:prSet/>
      <dgm:spPr/>
      <dgm:t>
        <a:bodyPr/>
        <a:lstStyle/>
        <a:p>
          <a:endParaRPr lang="en-US"/>
        </a:p>
      </dgm:t>
    </dgm:pt>
    <dgm:pt modelId="{DA4762F7-D57D-49A8-8787-8BF3761F074F}" type="sibTrans" cxnId="{443F3AC3-C472-404D-A104-B7CF2028567C}">
      <dgm:prSet/>
      <dgm:spPr/>
      <dgm:t>
        <a:bodyPr/>
        <a:lstStyle/>
        <a:p>
          <a:endParaRPr lang="en-US"/>
        </a:p>
      </dgm:t>
    </dgm:pt>
    <dgm:pt modelId="{A00F7745-7C1F-444A-8FD7-957751EB21E8}" type="pres">
      <dgm:prSet presAssocID="{04CD6496-4DE2-4404-AB9C-049F4E6ABA7B}" presName="root" presStyleCnt="0">
        <dgm:presLayoutVars>
          <dgm:dir/>
          <dgm:resizeHandles val="exact"/>
        </dgm:presLayoutVars>
      </dgm:prSet>
      <dgm:spPr/>
    </dgm:pt>
    <dgm:pt modelId="{4F81F960-F413-4E14-8E4B-C760B75F2F4A}" type="pres">
      <dgm:prSet presAssocID="{04CD6496-4DE2-4404-AB9C-049F4E6ABA7B}" presName="container" presStyleCnt="0">
        <dgm:presLayoutVars>
          <dgm:dir/>
          <dgm:resizeHandles val="exact"/>
        </dgm:presLayoutVars>
      </dgm:prSet>
      <dgm:spPr/>
    </dgm:pt>
    <dgm:pt modelId="{A8171770-4BD6-4EF5-932E-B0477F7ED69C}" type="pres">
      <dgm:prSet presAssocID="{6BE7536E-061C-4250-ABB0-7E816BDAA086}" presName="compNode" presStyleCnt="0"/>
      <dgm:spPr/>
    </dgm:pt>
    <dgm:pt modelId="{1F55C4C8-4D3F-4EAE-A00A-F8895A5C36E4}" type="pres">
      <dgm:prSet presAssocID="{6BE7536E-061C-4250-ABB0-7E816BDAA086}" presName="iconBgRect" presStyleLbl="bgShp" presStyleIdx="0" presStyleCnt="6"/>
      <dgm:spPr/>
    </dgm:pt>
    <dgm:pt modelId="{8D53A510-6E3F-4234-B5BE-DB445006FEBB}" type="pres">
      <dgm:prSet presAssocID="{6BE7536E-061C-4250-ABB0-7E816BDAA08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C22B3833-0CE7-48E5-A3B3-9181C508E0EA}" type="pres">
      <dgm:prSet presAssocID="{6BE7536E-061C-4250-ABB0-7E816BDAA086}" presName="spaceRect" presStyleCnt="0"/>
      <dgm:spPr/>
    </dgm:pt>
    <dgm:pt modelId="{3731EAEF-C58D-4E1D-AA46-20CB6DFC9829}" type="pres">
      <dgm:prSet presAssocID="{6BE7536E-061C-4250-ABB0-7E816BDAA086}" presName="textRect" presStyleLbl="revTx" presStyleIdx="0" presStyleCnt="6">
        <dgm:presLayoutVars>
          <dgm:chMax val="1"/>
          <dgm:chPref val="1"/>
        </dgm:presLayoutVars>
      </dgm:prSet>
      <dgm:spPr/>
    </dgm:pt>
    <dgm:pt modelId="{D5318400-F3C1-4D03-AD9C-3B78D4E8D857}" type="pres">
      <dgm:prSet presAssocID="{2CC83638-7499-45F0-A774-F953F0F04CD3}" presName="sibTrans" presStyleLbl="sibTrans2D1" presStyleIdx="0" presStyleCnt="0"/>
      <dgm:spPr/>
    </dgm:pt>
    <dgm:pt modelId="{91154979-3027-4D76-969C-B5AACEC4CDFB}" type="pres">
      <dgm:prSet presAssocID="{9B5264DB-D569-406A-84A5-65ABEFAF3E3C}" presName="compNode" presStyleCnt="0"/>
      <dgm:spPr/>
    </dgm:pt>
    <dgm:pt modelId="{AEA23180-79B8-4EDD-865F-1CC254BC6B16}" type="pres">
      <dgm:prSet presAssocID="{9B5264DB-D569-406A-84A5-65ABEFAF3E3C}" presName="iconBgRect" presStyleLbl="bgShp" presStyleIdx="1" presStyleCnt="6"/>
      <dgm:spPr/>
    </dgm:pt>
    <dgm:pt modelId="{FAEAF6F4-6767-4677-9733-F52C1736EC10}" type="pres">
      <dgm:prSet presAssocID="{9B5264DB-D569-406A-84A5-65ABEFAF3E3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9084B7E4-72B6-4BD0-9098-123CF20494C3}" type="pres">
      <dgm:prSet presAssocID="{9B5264DB-D569-406A-84A5-65ABEFAF3E3C}" presName="spaceRect" presStyleCnt="0"/>
      <dgm:spPr/>
    </dgm:pt>
    <dgm:pt modelId="{451D0197-DFDF-4ED8-9EBE-CA54F8DD8A72}" type="pres">
      <dgm:prSet presAssocID="{9B5264DB-D569-406A-84A5-65ABEFAF3E3C}" presName="textRect" presStyleLbl="revTx" presStyleIdx="1" presStyleCnt="6">
        <dgm:presLayoutVars>
          <dgm:chMax val="1"/>
          <dgm:chPref val="1"/>
        </dgm:presLayoutVars>
      </dgm:prSet>
      <dgm:spPr/>
    </dgm:pt>
    <dgm:pt modelId="{C721EFD7-2363-4D12-81EE-A3E1BB9FC4FB}" type="pres">
      <dgm:prSet presAssocID="{B4EAEC72-AEB6-4B54-AC94-3DC4B236309A}" presName="sibTrans" presStyleLbl="sibTrans2D1" presStyleIdx="0" presStyleCnt="0"/>
      <dgm:spPr/>
    </dgm:pt>
    <dgm:pt modelId="{9B39B67D-6E1B-4FFD-B92F-33B7EB7425AD}" type="pres">
      <dgm:prSet presAssocID="{5DA37B77-C59E-4D01-B4B4-FA406B9738C9}" presName="compNode" presStyleCnt="0"/>
      <dgm:spPr/>
    </dgm:pt>
    <dgm:pt modelId="{F491EE78-6355-4532-9A24-0B568FB04DA1}" type="pres">
      <dgm:prSet presAssocID="{5DA37B77-C59E-4D01-B4B4-FA406B9738C9}" presName="iconBgRect" presStyleLbl="bgShp" presStyleIdx="2" presStyleCnt="6"/>
      <dgm:spPr/>
    </dgm:pt>
    <dgm:pt modelId="{8DB488CB-4912-4C3A-987C-D05DE4B618BB}" type="pres">
      <dgm:prSet presAssocID="{5DA37B77-C59E-4D01-B4B4-FA406B9738C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arm scene"/>
        </a:ext>
      </dgm:extLst>
    </dgm:pt>
    <dgm:pt modelId="{122B6D99-D1C3-41EF-95F7-A5E780826A11}" type="pres">
      <dgm:prSet presAssocID="{5DA37B77-C59E-4D01-B4B4-FA406B9738C9}" presName="spaceRect" presStyleCnt="0"/>
      <dgm:spPr/>
    </dgm:pt>
    <dgm:pt modelId="{B935AACD-B13F-4578-822C-B6097BE23840}" type="pres">
      <dgm:prSet presAssocID="{5DA37B77-C59E-4D01-B4B4-FA406B9738C9}" presName="textRect" presStyleLbl="revTx" presStyleIdx="2" presStyleCnt="6">
        <dgm:presLayoutVars>
          <dgm:chMax val="1"/>
          <dgm:chPref val="1"/>
        </dgm:presLayoutVars>
      </dgm:prSet>
      <dgm:spPr/>
    </dgm:pt>
    <dgm:pt modelId="{CD7E71FE-2B40-4741-AD13-48D98750424E}" type="pres">
      <dgm:prSet presAssocID="{B730E1C2-DCF2-4A4D-A878-1C834EEBAD45}" presName="sibTrans" presStyleLbl="sibTrans2D1" presStyleIdx="0" presStyleCnt="0"/>
      <dgm:spPr/>
    </dgm:pt>
    <dgm:pt modelId="{8B641D6C-2FFA-4A95-8911-65B8B02A1CFF}" type="pres">
      <dgm:prSet presAssocID="{9FC0E982-0883-41F7-B132-74191744F9CF}" presName="compNode" presStyleCnt="0"/>
      <dgm:spPr/>
    </dgm:pt>
    <dgm:pt modelId="{226E4938-B413-4D30-8E92-0CB1ACFC905C}" type="pres">
      <dgm:prSet presAssocID="{9FC0E982-0883-41F7-B132-74191744F9CF}" presName="iconBgRect" presStyleLbl="bgShp" presStyleIdx="3" presStyleCnt="6"/>
      <dgm:spPr/>
    </dgm:pt>
    <dgm:pt modelId="{79F399BC-A7C6-47C9-A49F-F286626C08D4}" type="pres">
      <dgm:prSet presAssocID="{9FC0E982-0883-41F7-B132-74191744F9CF}"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unch Box with solid fill"/>
        </a:ext>
      </dgm:extLst>
    </dgm:pt>
    <dgm:pt modelId="{0C0F3C1C-6838-48FE-9465-CADC3E575134}" type="pres">
      <dgm:prSet presAssocID="{9FC0E982-0883-41F7-B132-74191744F9CF}" presName="spaceRect" presStyleCnt="0"/>
      <dgm:spPr/>
    </dgm:pt>
    <dgm:pt modelId="{89704B37-ADFC-453E-A37E-737331B8515F}" type="pres">
      <dgm:prSet presAssocID="{9FC0E982-0883-41F7-B132-74191744F9CF}" presName="textRect" presStyleLbl="revTx" presStyleIdx="3" presStyleCnt="6">
        <dgm:presLayoutVars>
          <dgm:chMax val="1"/>
          <dgm:chPref val="1"/>
        </dgm:presLayoutVars>
      </dgm:prSet>
      <dgm:spPr/>
    </dgm:pt>
    <dgm:pt modelId="{362A5A62-A328-4BD6-8688-C6F8D3D2B448}" type="pres">
      <dgm:prSet presAssocID="{23AD8358-0891-46A4-AFBD-8CB27D1511E6}" presName="sibTrans" presStyleLbl="sibTrans2D1" presStyleIdx="0" presStyleCnt="0"/>
      <dgm:spPr/>
    </dgm:pt>
    <dgm:pt modelId="{F4A0F8C1-32A0-40EB-ADD4-B46C817A301F}" type="pres">
      <dgm:prSet presAssocID="{1579D706-DA23-4974-8947-070521AEC7D3}" presName="compNode" presStyleCnt="0"/>
      <dgm:spPr/>
    </dgm:pt>
    <dgm:pt modelId="{EC3E7424-EE4E-42D3-9272-BB9E524BFC08}" type="pres">
      <dgm:prSet presAssocID="{1579D706-DA23-4974-8947-070521AEC7D3}" presName="iconBgRect" presStyleLbl="bgShp" presStyleIdx="4" presStyleCnt="6"/>
      <dgm:spPr/>
    </dgm:pt>
    <dgm:pt modelId="{649C3CD0-8AB8-42FA-9A46-A916FB2354D8}" type="pres">
      <dgm:prSet presAssocID="{1579D706-DA23-4974-8947-070521AEC7D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ity"/>
        </a:ext>
      </dgm:extLst>
    </dgm:pt>
    <dgm:pt modelId="{83D88347-53E8-4749-ACB1-8E319EDD2570}" type="pres">
      <dgm:prSet presAssocID="{1579D706-DA23-4974-8947-070521AEC7D3}" presName="spaceRect" presStyleCnt="0"/>
      <dgm:spPr/>
    </dgm:pt>
    <dgm:pt modelId="{B57EECC2-317A-4FAB-AAEB-13CA1DE03228}" type="pres">
      <dgm:prSet presAssocID="{1579D706-DA23-4974-8947-070521AEC7D3}" presName="textRect" presStyleLbl="revTx" presStyleIdx="4" presStyleCnt="6" custScaleX="88428" custLinFactNeighborX="-8407" custLinFactNeighborY="2831">
        <dgm:presLayoutVars>
          <dgm:chMax val="1"/>
          <dgm:chPref val="1"/>
        </dgm:presLayoutVars>
      </dgm:prSet>
      <dgm:spPr/>
    </dgm:pt>
    <dgm:pt modelId="{11078CE5-3E58-485A-8F49-0B3F6659B1DB}" type="pres">
      <dgm:prSet presAssocID="{1B92BACE-4380-4D9B-A641-C96F7177E70C}" presName="sibTrans" presStyleLbl="sibTrans2D1" presStyleIdx="0" presStyleCnt="0"/>
      <dgm:spPr/>
    </dgm:pt>
    <dgm:pt modelId="{47F485C9-73D6-432F-9CF3-6E5034962940}" type="pres">
      <dgm:prSet presAssocID="{831FD676-813D-40BB-9D3D-A2FA4F65181E}" presName="compNode" presStyleCnt="0"/>
      <dgm:spPr/>
    </dgm:pt>
    <dgm:pt modelId="{9F1FB469-A8A2-430E-BC11-D72685C9A9CE}" type="pres">
      <dgm:prSet presAssocID="{831FD676-813D-40BB-9D3D-A2FA4F65181E}" presName="iconBgRect" presStyleLbl="bgShp" presStyleIdx="5" presStyleCnt="6"/>
      <dgm:spPr/>
    </dgm:pt>
    <dgm:pt modelId="{86381E0D-FA8F-4692-A2A4-9CDBD1234F66}" type="pres">
      <dgm:prSet presAssocID="{831FD676-813D-40BB-9D3D-A2FA4F65181E}"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Meditation with solid fill"/>
        </a:ext>
      </dgm:extLst>
    </dgm:pt>
    <dgm:pt modelId="{2EE47BA4-38F1-4D45-A4D3-45CC1707833D}" type="pres">
      <dgm:prSet presAssocID="{831FD676-813D-40BB-9D3D-A2FA4F65181E}" presName="spaceRect" presStyleCnt="0"/>
      <dgm:spPr/>
    </dgm:pt>
    <dgm:pt modelId="{5B6E6954-DE53-4CF9-8D4D-1D9E201501F6}" type="pres">
      <dgm:prSet presAssocID="{831FD676-813D-40BB-9D3D-A2FA4F65181E}" presName="textRect" presStyleLbl="revTx" presStyleIdx="5" presStyleCnt="6" custLinFactNeighborX="-9608">
        <dgm:presLayoutVars>
          <dgm:chMax val="1"/>
          <dgm:chPref val="1"/>
        </dgm:presLayoutVars>
      </dgm:prSet>
      <dgm:spPr/>
    </dgm:pt>
  </dgm:ptLst>
  <dgm:cxnLst>
    <dgm:cxn modelId="{16324019-896C-4B27-BA3A-A677F6A9986C}" type="presOf" srcId="{831FD676-813D-40BB-9D3D-A2FA4F65181E}" destId="{5B6E6954-DE53-4CF9-8D4D-1D9E201501F6}" srcOrd="0" destOrd="0" presId="urn:microsoft.com/office/officeart/2018/2/layout/IconCircleList"/>
    <dgm:cxn modelId="{13DEC21C-88C4-43F3-B516-8109C5887A12}" type="presOf" srcId="{B4EAEC72-AEB6-4B54-AC94-3DC4B236309A}" destId="{C721EFD7-2363-4D12-81EE-A3E1BB9FC4FB}" srcOrd="0" destOrd="0" presId="urn:microsoft.com/office/officeart/2018/2/layout/IconCircleList"/>
    <dgm:cxn modelId="{8B43322F-33FD-4494-8B8C-8EE5EF5470D6}" type="presOf" srcId="{04CD6496-4DE2-4404-AB9C-049F4E6ABA7B}" destId="{A00F7745-7C1F-444A-8FD7-957751EB21E8}" srcOrd="0" destOrd="0" presId="urn:microsoft.com/office/officeart/2018/2/layout/IconCircleList"/>
    <dgm:cxn modelId="{2310BB34-929B-48EF-841F-6A9BFA1CDCC0}" type="presOf" srcId="{B730E1C2-DCF2-4A4D-A878-1C834EEBAD45}" destId="{CD7E71FE-2B40-4741-AD13-48D98750424E}" srcOrd="0" destOrd="0" presId="urn:microsoft.com/office/officeart/2018/2/layout/IconCircleList"/>
    <dgm:cxn modelId="{6CE9A63B-B92F-463A-8887-F83AFDB63AAA}" srcId="{04CD6496-4DE2-4404-AB9C-049F4E6ABA7B}" destId="{1579D706-DA23-4974-8947-070521AEC7D3}" srcOrd="4" destOrd="0" parTransId="{8E2DBDF0-CDE9-4037-A5A6-BD032BC8658E}" sibTransId="{1B92BACE-4380-4D9B-A641-C96F7177E70C}"/>
    <dgm:cxn modelId="{70A29E5F-5CBD-4B3F-8CDE-36F088F6D313}" type="presOf" srcId="{1579D706-DA23-4974-8947-070521AEC7D3}" destId="{B57EECC2-317A-4FAB-AAEB-13CA1DE03228}" srcOrd="0" destOrd="0" presId="urn:microsoft.com/office/officeart/2018/2/layout/IconCircleList"/>
    <dgm:cxn modelId="{7F2A3A62-BFC9-4649-B887-E81F580CA853}" type="presOf" srcId="{2CC83638-7499-45F0-A774-F953F0F04CD3}" destId="{D5318400-F3C1-4D03-AD9C-3B78D4E8D857}" srcOrd="0" destOrd="0" presId="urn:microsoft.com/office/officeart/2018/2/layout/IconCircleList"/>
    <dgm:cxn modelId="{7957D676-F811-4775-8532-3A922D0E7DDA}" type="presOf" srcId="{6BE7536E-061C-4250-ABB0-7E816BDAA086}" destId="{3731EAEF-C58D-4E1D-AA46-20CB6DFC9829}" srcOrd="0" destOrd="0" presId="urn:microsoft.com/office/officeart/2018/2/layout/IconCircleList"/>
    <dgm:cxn modelId="{4EEB4377-EC86-41E2-B0FC-9C45FB01F8E9}" srcId="{04CD6496-4DE2-4404-AB9C-049F4E6ABA7B}" destId="{9B5264DB-D569-406A-84A5-65ABEFAF3E3C}" srcOrd="1" destOrd="0" parTransId="{339BBFE4-E9B3-4784-AB7D-F219B00DD00D}" sibTransId="{B4EAEC72-AEB6-4B54-AC94-3DC4B236309A}"/>
    <dgm:cxn modelId="{5E6AD088-9F07-4AE9-B99C-561F7C827C03}" type="presOf" srcId="{5DA37B77-C59E-4D01-B4B4-FA406B9738C9}" destId="{B935AACD-B13F-4578-822C-B6097BE23840}" srcOrd="0" destOrd="0" presId="urn:microsoft.com/office/officeart/2018/2/layout/IconCircleList"/>
    <dgm:cxn modelId="{B191D2A6-C4C5-422F-8E92-981F0ADB4BE8}" type="presOf" srcId="{23AD8358-0891-46A4-AFBD-8CB27D1511E6}" destId="{362A5A62-A328-4BD6-8688-C6F8D3D2B448}" srcOrd="0" destOrd="0" presId="urn:microsoft.com/office/officeart/2018/2/layout/IconCircleList"/>
    <dgm:cxn modelId="{443F3AC3-C472-404D-A104-B7CF2028567C}" srcId="{04CD6496-4DE2-4404-AB9C-049F4E6ABA7B}" destId="{831FD676-813D-40BB-9D3D-A2FA4F65181E}" srcOrd="5" destOrd="0" parTransId="{772FBD94-C596-434F-A7A7-F6DC3069E92D}" sibTransId="{DA4762F7-D57D-49A8-8787-8BF3761F074F}"/>
    <dgm:cxn modelId="{CE7E22D4-1909-4477-BE34-4311A5B4C66E}" srcId="{04CD6496-4DE2-4404-AB9C-049F4E6ABA7B}" destId="{6BE7536E-061C-4250-ABB0-7E816BDAA086}" srcOrd="0" destOrd="0" parTransId="{9BB06863-8D82-4F40-ADB2-558F2DD01E77}" sibTransId="{2CC83638-7499-45F0-A774-F953F0F04CD3}"/>
    <dgm:cxn modelId="{68785EDC-D094-44A1-B99E-6EB8D50EB9F7}" type="presOf" srcId="{1B92BACE-4380-4D9B-A641-C96F7177E70C}" destId="{11078CE5-3E58-485A-8F49-0B3F6659B1DB}" srcOrd="0" destOrd="0" presId="urn:microsoft.com/office/officeart/2018/2/layout/IconCircleList"/>
    <dgm:cxn modelId="{B55A82E5-6CAE-486D-BFB2-5030FF9A693D}" srcId="{04CD6496-4DE2-4404-AB9C-049F4E6ABA7B}" destId="{9FC0E982-0883-41F7-B132-74191744F9CF}" srcOrd="3" destOrd="0" parTransId="{6A83056A-DE47-4B7C-95DA-A97AEF4566AB}" sibTransId="{23AD8358-0891-46A4-AFBD-8CB27D1511E6}"/>
    <dgm:cxn modelId="{3A241DEA-F278-40EB-B6B5-AC59A6CCBB1D}" type="presOf" srcId="{9B5264DB-D569-406A-84A5-65ABEFAF3E3C}" destId="{451D0197-DFDF-4ED8-9EBE-CA54F8DD8A72}" srcOrd="0" destOrd="0" presId="urn:microsoft.com/office/officeart/2018/2/layout/IconCircleList"/>
    <dgm:cxn modelId="{380958F3-2872-4D1A-AB84-A55638897149}" type="presOf" srcId="{9FC0E982-0883-41F7-B132-74191744F9CF}" destId="{89704B37-ADFC-453E-A37E-737331B8515F}" srcOrd="0" destOrd="0" presId="urn:microsoft.com/office/officeart/2018/2/layout/IconCircleList"/>
    <dgm:cxn modelId="{FE1E3BF4-49B3-4DD7-9351-E45589AA4357}" srcId="{04CD6496-4DE2-4404-AB9C-049F4E6ABA7B}" destId="{5DA37B77-C59E-4D01-B4B4-FA406B9738C9}" srcOrd="2" destOrd="0" parTransId="{38E10F70-865A-459C-A933-3F7CD432DDDD}" sibTransId="{B730E1C2-DCF2-4A4D-A878-1C834EEBAD45}"/>
    <dgm:cxn modelId="{E2D2C677-5C19-4235-908D-782FD8F07CB3}" type="presParOf" srcId="{A00F7745-7C1F-444A-8FD7-957751EB21E8}" destId="{4F81F960-F413-4E14-8E4B-C760B75F2F4A}" srcOrd="0" destOrd="0" presId="urn:microsoft.com/office/officeart/2018/2/layout/IconCircleList"/>
    <dgm:cxn modelId="{861A2708-BC9D-4E1E-BB8B-0CEF0BBC9517}" type="presParOf" srcId="{4F81F960-F413-4E14-8E4B-C760B75F2F4A}" destId="{A8171770-4BD6-4EF5-932E-B0477F7ED69C}" srcOrd="0" destOrd="0" presId="urn:microsoft.com/office/officeart/2018/2/layout/IconCircleList"/>
    <dgm:cxn modelId="{3671894A-95D4-4730-B377-4B7581042DDD}" type="presParOf" srcId="{A8171770-4BD6-4EF5-932E-B0477F7ED69C}" destId="{1F55C4C8-4D3F-4EAE-A00A-F8895A5C36E4}" srcOrd="0" destOrd="0" presId="urn:microsoft.com/office/officeart/2018/2/layout/IconCircleList"/>
    <dgm:cxn modelId="{5414B9D0-A6F0-4187-92F7-91787A5D74A2}" type="presParOf" srcId="{A8171770-4BD6-4EF5-932E-B0477F7ED69C}" destId="{8D53A510-6E3F-4234-B5BE-DB445006FEBB}" srcOrd="1" destOrd="0" presId="urn:microsoft.com/office/officeart/2018/2/layout/IconCircleList"/>
    <dgm:cxn modelId="{57972976-6658-4AF9-BFE7-6D19CEBD449A}" type="presParOf" srcId="{A8171770-4BD6-4EF5-932E-B0477F7ED69C}" destId="{C22B3833-0CE7-48E5-A3B3-9181C508E0EA}" srcOrd="2" destOrd="0" presId="urn:microsoft.com/office/officeart/2018/2/layout/IconCircleList"/>
    <dgm:cxn modelId="{E534A6A5-236A-4BC9-AC4E-CCDB2AE04292}" type="presParOf" srcId="{A8171770-4BD6-4EF5-932E-B0477F7ED69C}" destId="{3731EAEF-C58D-4E1D-AA46-20CB6DFC9829}" srcOrd="3" destOrd="0" presId="urn:microsoft.com/office/officeart/2018/2/layout/IconCircleList"/>
    <dgm:cxn modelId="{93464236-288B-4B67-9EA6-752DB3B47039}" type="presParOf" srcId="{4F81F960-F413-4E14-8E4B-C760B75F2F4A}" destId="{D5318400-F3C1-4D03-AD9C-3B78D4E8D857}" srcOrd="1" destOrd="0" presId="urn:microsoft.com/office/officeart/2018/2/layout/IconCircleList"/>
    <dgm:cxn modelId="{8673A09E-9C68-4607-AD4D-252F1D4EAD20}" type="presParOf" srcId="{4F81F960-F413-4E14-8E4B-C760B75F2F4A}" destId="{91154979-3027-4D76-969C-B5AACEC4CDFB}" srcOrd="2" destOrd="0" presId="urn:microsoft.com/office/officeart/2018/2/layout/IconCircleList"/>
    <dgm:cxn modelId="{0D12BCF5-13FB-41C3-B190-E61DBF2B400F}" type="presParOf" srcId="{91154979-3027-4D76-969C-B5AACEC4CDFB}" destId="{AEA23180-79B8-4EDD-865F-1CC254BC6B16}" srcOrd="0" destOrd="0" presId="urn:microsoft.com/office/officeart/2018/2/layout/IconCircleList"/>
    <dgm:cxn modelId="{BEEE97C8-E4BA-461E-ACE5-BBE348AFA174}" type="presParOf" srcId="{91154979-3027-4D76-969C-B5AACEC4CDFB}" destId="{FAEAF6F4-6767-4677-9733-F52C1736EC10}" srcOrd="1" destOrd="0" presId="urn:microsoft.com/office/officeart/2018/2/layout/IconCircleList"/>
    <dgm:cxn modelId="{5560AEBF-006A-44D5-BD14-8D07A5E3E45C}" type="presParOf" srcId="{91154979-3027-4D76-969C-B5AACEC4CDFB}" destId="{9084B7E4-72B6-4BD0-9098-123CF20494C3}" srcOrd="2" destOrd="0" presId="urn:microsoft.com/office/officeart/2018/2/layout/IconCircleList"/>
    <dgm:cxn modelId="{5B127D9B-B3B2-40DB-9E6C-7151419BDB77}" type="presParOf" srcId="{91154979-3027-4D76-969C-B5AACEC4CDFB}" destId="{451D0197-DFDF-4ED8-9EBE-CA54F8DD8A72}" srcOrd="3" destOrd="0" presId="urn:microsoft.com/office/officeart/2018/2/layout/IconCircleList"/>
    <dgm:cxn modelId="{AD541B41-0FD7-4DC0-A4C8-F0B4382A631C}" type="presParOf" srcId="{4F81F960-F413-4E14-8E4B-C760B75F2F4A}" destId="{C721EFD7-2363-4D12-81EE-A3E1BB9FC4FB}" srcOrd="3" destOrd="0" presId="urn:microsoft.com/office/officeart/2018/2/layout/IconCircleList"/>
    <dgm:cxn modelId="{6E87F207-2B02-4501-87CA-F789B75C34EA}" type="presParOf" srcId="{4F81F960-F413-4E14-8E4B-C760B75F2F4A}" destId="{9B39B67D-6E1B-4FFD-B92F-33B7EB7425AD}" srcOrd="4" destOrd="0" presId="urn:microsoft.com/office/officeart/2018/2/layout/IconCircleList"/>
    <dgm:cxn modelId="{986BF4A8-38E7-4789-A795-8B10D58CD006}" type="presParOf" srcId="{9B39B67D-6E1B-4FFD-B92F-33B7EB7425AD}" destId="{F491EE78-6355-4532-9A24-0B568FB04DA1}" srcOrd="0" destOrd="0" presId="urn:microsoft.com/office/officeart/2018/2/layout/IconCircleList"/>
    <dgm:cxn modelId="{1DB8C492-1D4E-46F4-A7F7-B799A5D4DE06}" type="presParOf" srcId="{9B39B67D-6E1B-4FFD-B92F-33B7EB7425AD}" destId="{8DB488CB-4912-4C3A-987C-D05DE4B618BB}" srcOrd="1" destOrd="0" presId="urn:microsoft.com/office/officeart/2018/2/layout/IconCircleList"/>
    <dgm:cxn modelId="{B5F31F2E-8408-4810-AFAC-B7B2B256A9B4}" type="presParOf" srcId="{9B39B67D-6E1B-4FFD-B92F-33B7EB7425AD}" destId="{122B6D99-D1C3-41EF-95F7-A5E780826A11}" srcOrd="2" destOrd="0" presId="urn:microsoft.com/office/officeart/2018/2/layout/IconCircleList"/>
    <dgm:cxn modelId="{6AD69D21-CA48-45F8-ACCE-5C2C1F5D443B}" type="presParOf" srcId="{9B39B67D-6E1B-4FFD-B92F-33B7EB7425AD}" destId="{B935AACD-B13F-4578-822C-B6097BE23840}" srcOrd="3" destOrd="0" presId="urn:microsoft.com/office/officeart/2018/2/layout/IconCircleList"/>
    <dgm:cxn modelId="{D2BFDE24-6639-4A12-9AB8-0321A8EB0966}" type="presParOf" srcId="{4F81F960-F413-4E14-8E4B-C760B75F2F4A}" destId="{CD7E71FE-2B40-4741-AD13-48D98750424E}" srcOrd="5" destOrd="0" presId="urn:microsoft.com/office/officeart/2018/2/layout/IconCircleList"/>
    <dgm:cxn modelId="{9A90F87C-4897-405C-867F-67B240DCD2E5}" type="presParOf" srcId="{4F81F960-F413-4E14-8E4B-C760B75F2F4A}" destId="{8B641D6C-2FFA-4A95-8911-65B8B02A1CFF}" srcOrd="6" destOrd="0" presId="urn:microsoft.com/office/officeart/2018/2/layout/IconCircleList"/>
    <dgm:cxn modelId="{A1178245-7279-4642-8C08-074C6360FCB3}" type="presParOf" srcId="{8B641D6C-2FFA-4A95-8911-65B8B02A1CFF}" destId="{226E4938-B413-4D30-8E92-0CB1ACFC905C}" srcOrd="0" destOrd="0" presId="urn:microsoft.com/office/officeart/2018/2/layout/IconCircleList"/>
    <dgm:cxn modelId="{C58C0397-8ECF-465C-8042-B374BAA68F9F}" type="presParOf" srcId="{8B641D6C-2FFA-4A95-8911-65B8B02A1CFF}" destId="{79F399BC-A7C6-47C9-A49F-F286626C08D4}" srcOrd="1" destOrd="0" presId="urn:microsoft.com/office/officeart/2018/2/layout/IconCircleList"/>
    <dgm:cxn modelId="{24870695-C487-42D0-A00D-1866373AAFEC}" type="presParOf" srcId="{8B641D6C-2FFA-4A95-8911-65B8B02A1CFF}" destId="{0C0F3C1C-6838-48FE-9465-CADC3E575134}" srcOrd="2" destOrd="0" presId="urn:microsoft.com/office/officeart/2018/2/layout/IconCircleList"/>
    <dgm:cxn modelId="{949396DF-F723-4845-90DD-160A7044A793}" type="presParOf" srcId="{8B641D6C-2FFA-4A95-8911-65B8B02A1CFF}" destId="{89704B37-ADFC-453E-A37E-737331B8515F}" srcOrd="3" destOrd="0" presId="urn:microsoft.com/office/officeart/2018/2/layout/IconCircleList"/>
    <dgm:cxn modelId="{21111973-2014-4362-9B55-AB348E609BEE}" type="presParOf" srcId="{4F81F960-F413-4E14-8E4B-C760B75F2F4A}" destId="{362A5A62-A328-4BD6-8688-C6F8D3D2B448}" srcOrd="7" destOrd="0" presId="urn:microsoft.com/office/officeart/2018/2/layout/IconCircleList"/>
    <dgm:cxn modelId="{E8206606-50FC-42C0-B2C6-85D6B12A263D}" type="presParOf" srcId="{4F81F960-F413-4E14-8E4B-C760B75F2F4A}" destId="{F4A0F8C1-32A0-40EB-ADD4-B46C817A301F}" srcOrd="8" destOrd="0" presId="urn:microsoft.com/office/officeart/2018/2/layout/IconCircleList"/>
    <dgm:cxn modelId="{EE1F6809-8AEC-4824-B972-B392937C6382}" type="presParOf" srcId="{F4A0F8C1-32A0-40EB-ADD4-B46C817A301F}" destId="{EC3E7424-EE4E-42D3-9272-BB9E524BFC08}" srcOrd="0" destOrd="0" presId="urn:microsoft.com/office/officeart/2018/2/layout/IconCircleList"/>
    <dgm:cxn modelId="{B0A9D046-1CAC-45E1-AA28-17658EF9ECC1}" type="presParOf" srcId="{F4A0F8C1-32A0-40EB-ADD4-B46C817A301F}" destId="{649C3CD0-8AB8-42FA-9A46-A916FB2354D8}" srcOrd="1" destOrd="0" presId="urn:microsoft.com/office/officeart/2018/2/layout/IconCircleList"/>
    <dgm:cxn modelId="{EB16F957-869D-4EFF-BDF8-64D5FF4C7DE1}" type="presParOf" srcId="{F4A0F8C1-32A0-40EB-ADD4-B46C817A301F}" destId="{83D88347-53E8-4749-ACB1-8E319EDD2570}" srcOrd="2" destOrd="0" presId="urn:microsoft.com/office/officeart/2018/2/layout/IconCircleList"/>
    <dgm:cxn modelId="{EA9D2C7B-E0A1-4AB2-9F9B-DB6792D1BB9A}" type="presParOf" srcId="{F4A0F8C1-32A0-40EB-ADD4-B46C817A301F}" destId="{B57EECC2-317A-4FAB-AAEB-13CA1DE03228}" srcOrd="3" destOrd="0" presId="urn:microsoft.com/office/officeart/2018/2/layout/IconCircleList"/>
    <dgm:cxn modelId="{42D9435A-5CCD-4427-8489-44A5C63A90B1}" type="presParOf" srcId="{4F81F960-F413-4E14-8E4B-C760B75F2F4A}" destId="{11078CE5-3E58-485A-8F49-0B3F6659B1DB}" srcOrd="9" destOrd="0" presId="urn:microsoft.com/office/officeart/2018/2/layout/IconCircleList"/>
    <dgm:cxn modelId="{E3FF9DAD-D4F8-414C-BC6A-43985FE6CF60}" type="presParOf" srcId="{4F81F960-F413-4E14-8E4B-C760B75F2F4A}" destId="{47F485C9-73D6-432F-9CF3-6E5034962940}" srcOrd="10" destOrd="0" presId="urn:microsoft.com/office/officeart/2018/2/layout/IconCircleList"/>
    <dgm:cxn modelId="{9C38FAF5-2891-4313-8716-682211FBD383}" type="presParOf" srcId="{47F485C9-73D6-432F-9CF3-6E5034962940}" destId="{9F1FB469-A8A2-430E-BC11-D72685C9A9CE}" srcOrd="0" destOrd="0" presId="urn:microsoft.com/office/officeart/2018/2/layout/IconCircleList"/>
    <dgm:cxn modelId="{E33CB0EE-0906-4677-8282-5BFC7E9B3450}" type="presParOf" srcId="{47F485C9-73D6-432F-9CF3-6E5034962940}" destId="{86381E0D-FA8F-4692-A2A4-9CDBD1234F66}" srcOrd="1" destOrd="0" presId="urn:microsoft.com/office/officeart/2018/2/layout/IconCircleList"/>
    <dgm:cxn modelId="{EF2449C4-69A5-4861-85F6-4DEEBBF6468F}" type="presParOf" srcId="{47F485C9-73D6-432F-9CF3-6E5034962940}" destId="{2EE47BA4-38F1-4D45-A4D3-45CC1707833D}" srcOrd="2" destOrd="0" presId="urn:microsoft.com/office/officeart/2018/2/layout/IconCircleList"/>
    <dgm:cxn modelId="{97C8980B-00E5-4521-9B70-E10809D5F427}" type="presParOf" srcId="{47F485C9-73D6-432F-9CF3-6E5034962940}" destId="{5B6E6954-DE53-4CF9-8D4D-1D9E201501F6}"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91493-FA5C-4E47-A0C9-855857C41F8A}">
      <dsp:nvSpPr>
        <dsp:cNvPr id="0" name=""/>
        <dsp:cNvSpPr/>
      </dsp:nvSpPr>
      <dsp:spPr>
        <a:xfrm>
          <a:off x="0" y="4264507"/>
          <a:ext cx="7737230" cy="1399378"/>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Available resources and capacity</a:t>
          </a:r>
        </a:p>
      </dsp:txBody>
      <dsp:txXfrm>
        <a:off x="0" y="4264507"/>
        <a:ext cx="7737230" cy="1399378"/>
      </dsp:txXfrm>
    </dsp:sp>
    <dsp:sp modelId="{3C54C03A-2CE6-4E67-9E9D-C23301173B50}">
      <dsp:nvSpPr>
        <dsp:cNvPr id="0" name=""/>
        <dsp:cNvSpPr/>
      </dsp:nvSpPr>
      <dsp:spPr>
        <a:xfrm rot="10800000">
          <a:off x="0" y="2132253"/>
          <a:ext cx="7737230" cy="2152243"/>
        </a:xfrm>
        <a:prstGeom prst="upArrowCallou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Type of Outreach</a:t>
          </a:r>
        </a:p>
      </dsp:txBody>
      <dsp:txXfrm rot="-10800000">
        <a:off x="0" y="2132253"/>
        <a:ext cx="7737230" cy="755437"/>
      </dsp:txXfrm>
    </dsp:sp>
    <dsp:sp modelId="{4BA98024-0497-4ED2-BAE9-6C872E8659F5}">
      <dsp:nvSpPr>
        <dsp:cNvPr id="0" name=""/>
        <dsp:cNvSpPr/>
      </dsp:nvSpPr>
      <dsp:spPr>
        <a:xfrm>
          <a:off x="0" y="2887691"/>
          <a:ext cx="7737230" cy="64352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dirty="0"/>
            <a:t>Programming</a:t>
          </a:r>
        </a:p>
      </dsp:txBody>
      <dsp:txXfrm>
        <a:off x="0" y="2887691"/>
        <a:ext cx="7737230" cy="643520"/>
      </dsp:txXfrm>
    </dsp:sp>
    <dsp:sp modelId="{5914BBB0-9167-4472-A013-01F6D2018CFD}">
      <dsp:nvSpPr>
        <dsp:cNvPr id="0" name=""/>
        <dsp:cNvSpPr/>
      </dsp:nvSpPr>
      <dsp:spPr>
        <a:xfrm rot="10800000">
          <a:off x="0" y="10492"/>
          <a:ext cx="7737230" cy="2152243"/>
        </a:xfrm>
        <a:prstGeom prst="upArrowCallou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Primary Audience</a:t>
          </a:r>
        </a:p>
      </dsp:txBody>
      <dsp:txXfrm rot="10800000">
        <a:off x="0" y="10492"/>
        <a:ext cx="7737230" cy="1398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5C4C8-4D3F-4EAE-A00A-F8895A5C36E4}">
      <dsp:nvSpPr>
        <dsp:cNvPr id="0" name=""/>
        <dsp:cNvSpPr/>
      </dsp:nvSpPr>
      <dsp:spPr>
        <a:xfrm>
          <a:off x="82613"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53A510-6E3F-4234-B5BE-DB445006FEBB}">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31EAEF-C58D-4E1D-AA46-20CB6DFC9829}">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Local government or public health</a:t>
          </a:r>
        </a:p>
      </dsp:txBody>
      <dsp:txXfrm>
        <a:off x="1172126" y="908559"/>
        <a:ext cx="2114937" cy="897246"/>
      </dsp:txXfrm>
    </dsp:sp>
    <dsp:sp modelId="{AEA23180-79B8-4EDD-865F-1CC254BC6B16}">
      <dsp:nvSpPr>
        <dsp:cNvPr id="0" name=""/>
        <dsp:cNvSpPr/>
      </dsp:nvSpPr>
      <dsp:spPr>
        <a:xfrm>
          <a:off x="3655575"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EAF6F4-6767-4677-9733-F52C1736EC10}">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1D0197-DFDF-4ED8-9EBE-CA54F8DD8A72}">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Healthcare providers</a:t>
          </a:r>
        </a:p>
      </dsp:txBody>
      <dsp:txXfrm>
        <a:off x="4745088" y="908559"/>
        <a:ext cx="2114937" cy="897246"/>
      </dsp:txXfrm>
    </dsp:sp>
    <dsp:sp modelId="{F491EE78-6355-4532-9A24-0B568FB04DA1}">
      <dsp:nvSpPr>
        <dsp:cNvPr id="0" name=""/>
        <dsp:cNvSpPr/>
      </dsp:nvSpPr>
      <dsp:spPr>
        <a:xfrm>
          <a:off x="7228536"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B488CB-4912-4C3A-987C-D05DE4B618BB}">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35AACD-B13F-4578-822C-B6097BE23840}">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Food banks, agriculture nonprofits</a:t>
          </a:r>
        </a:p>
      </dsp:txBody>
      <dsp:txXfrm>
        <a:off x="8318049" y="908559"/>
        <a:ext cx="2114937" cy="897246"/>
      </dsp:txXfrm>
    </dsp:sp>
    <dsp:sp modelId="{226E4938-B413-4D30-8E92-0CB1ACFC905C}">
      <dsp:nvSpPr>
        <dsp:cNvPr id="0" name=""/>
        <dsp:cNvSpPr/>
      </dsp:nvSpPr>
      <dsp:spPr>
        <a:xfrm>
          <a:off x="82613"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F399BC-A7C6-47C9-A49F-F286626C08D4}">
      <dsp:nvSpPr>
        <dsp:cNvPr id="0" name=""/>
        <dsp:cNvSpPr/>
      </dsp:nvSpPr>
      <dsp:spPr>
        <a:xfrm>
          <a:off x="271034" y="2733954"/>
          <a:ext cx="520402" cy="52040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704B37-ADFC-453E-A37E-737331B8515F}">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Cooperative extensions</a:t>
          </a:r>
        </a:p>
      </dsp:txBody>
      <dsp:txXfrm>
        <a:off x="1172126" y="2545532"/>
        <a:ext cx="2114937" cy="897246"/>
      </dsp:txXfrm>
    </dsp:sp>
    <dsp:sp modelId="{EC3E7424-EE4E-42D3-9272-BB9E524BFC08}">
      <dsp:nvSpPr>
        <dsp:cNvPr id="0" name=""/>
        <dsp:cNvSpPr/>
      </dsp:nvSpPr>
      <dsp:spPr>
        <a:xfrm>
          <a:off x="3655575"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9C3CD0-8AB8-42FA-9A46-A916FB2354D8}">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7EECC2-317A-4FAB-AAEB-13CA1DE03228}">
      <dsp:nvSpPr>
        <dsp:cNvPr id="0" name=""/>
        <dsp:cNvSpPr/>
      </dsp:nvSpPr>
      <dsp:spPr>
        <a:xfrm>
          <a:off x="4689655" y="2570933"/>
          <a:ext cx="1870196"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Area Agency on Aging</a:t>
          </a:r>
        </a:p>
      </dsp:txBody>
      <dsp:txXfrm>
        <a:off x="4689655" y="2570933"/>
        <a:ext cx="1870196" cy="897246"/>
      </dsp:txXfrm>
    </dsp:sp>
    <dsp:sp modelId="{9F1FB469-A8A2-430E-BC11-D72685C9A9CE}">
      <dsp:nvSpPr>
        <dsp:cNvPr id="0" name=""/>
        <dsp:cNvSpPr/>
      </dsp:nvSpPr>
      <dsp:spPr>
        <a:xfrm>
          <a:off x="7106166"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381E0D-FA8F-4692-A2A4-9CDBD1234F66}">
      <dsp:nvSpPr>
        <dsp:cNvPr id="0" name=""/>
        <dsp:cNvSpPr/>
      </dsp:nvSpPr>
      <dsp:spPr>
        <a:xfrm>
          <a:off x="7294588" y="2733954"/>
          <a:ext cx="520402" cy="520402"/>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6E6954-DE53-4CF9-8D4D-1D9E201501F6}">
      <dsp:nvSpPr>
        <dsp:cNvPr id="0" name=""/>
        <dsp:cNvSpPr/>
      </dsp:nvSpPr>
      <dsp:spPr>
        <a:xfrm>
          <a:off x="799247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ct val="35000"/>
            </a:spcAft>
            <a:buNone/>
          </a:pPr>
          <a:r>
            <a:rPr lang="en-US" sz="2000" kern="1200" dirty="0"/>
            <a:t>Senior Centers</a:t>
          </a:r>
        </a:p>
      </dsp:txBody>
      <dsp:txXfrm>
        <a:off x="7992476" y="2545532"/>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4D79F-0D2F-4757-AE99-F4E3A68559D6}" type="datetimeFigureOut">
              <a:rPr lang="en-US" smtClean="0"/>
              <a:t>7/1/2025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59489-CB77-4B18-9E55-7587094A2450}" type="slidenum">
              <a:rPr lang="en-US" smtClean="0"/>
              <a:t>‹#›</a:t>
            </a:fld>
            <a:endParaRPr lang="en-US"/>
          </a:p>
        </p:txBody>
      </p:sp>
    </p:spTree>
    <p:extLst>
      <p:ext uri="{BB962C8B-B14F-4D97-AF65-F5344CB8AC3E}">
        <p14:creationId xmlns:p14="http://schemas.microsoft.com/office/powerpoint/2010/main" val="370027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mls.gov/sites/default/files/publications/documents/seniors.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nia.nih.gov/toolkits" TargetMode="External"/><Relationship Id="rId3" Type="http://schemas.openxmlformats.org/officeDocument/2006/relationships/hyperlink" Target="https://www.nia.nih.gov/" TargetMode="External"/><Relationship Id="rId7" Type="http://schemas.openxmlformats.org/officeDocument/2006/relationships/hyperlink" Target="https://www.nia.nih.gov/health/caregiving"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nia.nih.gov/health/health-care-professionals-information" TargetMode="External"/><Relationship Id="rId11" Type="http://schemas.openxmlformats.org/officeDocument/2006/relationships/hyperlink" Target="https://www.nia.nih.gov/health/healthy-aging/looking-health-information-older-adults-multiple-languages" TargetMode="External"/><Relationship Id="rId5" Type="http://schemas.openxmlformats.org/officeDocument/2006/relationships/hyperlink" Target="https://order.nia.nih.gov/" TargetMode="External"/><Relationship Id="rId10" Type="http://schemas.openxmlformats.org/officeDocument/2006/relationships/hyperlink" Target="https://www.nia.nih.gov/health/caregiving/take-care-yourself-caregiver" TargetMode="External"/><Relationship Id="rId4" Type="http://schemas.openxmlformats.org/officeDocument/2006/relationships/hyperlink" Target="https://www.nia.nih.gov/health" TargetMode="External"/><Relationship Id="rId9" Type="http://schemas.openxmlformats.org/officeDocument/2006/relationships/hyperlink" Target="https://www.nia.nih.gov/toolkits/caregiving"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cl.gov/sites/default/files/Profile%20of%20OA/ACL_ProfileOlderAmericans2023_Graphics.zi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ew.officeapps.live.com/op/view.aspx?src=https%3A%2F%2Facl.gov%2Fsites%2Fdefault%2Ffiles%2FProfile%2520of%2520OA%2FACL_ProfileOlderAmericans2023_DataTables.xlsx&amp;wdOrigin=BROWSELIN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2800" b="1" i="0" dirty="0">
                <a:solidFill>
                  <a:schemeClr val="dk1"/>
                </a:solidFill>
              </a:rPr>
              <a:t>As people are filing in: Please share your field or type of organization in the chat. name, where you are from, and type of organization.</a:t>
            </a:r>
          </a:p>
          <a:p>
            <a:pPr marL="0" lvl="0" indent="0" algn="l" rtl="0">
              <a:spcBef>
                <a:spcPts val="0"/>
              </a:spcBef>
              <a:spcAft>
                <a:spcPts val="0"/>
              </a:spcAft>
              <a:buClr>
                <a:schemeClr val="dk1"/>
              </a:buClr>
              <a:buSzPts val="1100"/>
              <a:buFont typeface="Arial"/>
              <a:buNone/>
            </a:pPr>
            <a:endParaRPr lang="en" sz="2800" b="1" i="0" dirty="0">
              <a:solidFill>
                <a:schemeClr val="dk1"/>
              </a:solidFill>
            </a:endParaRPr>
          </a:p>
          <a:p>
            <a:pPr marL="0" lvl="0" indent="0" algn="l" rtl="0">
              <a:spcBef>
                <a:spcPts val="0"/>
              </a:spcBef>
              <a:spcAft>
                <a:spcPts val="0"/>
              </a:spcAft>
              <a:buClr>
                <a:schemeClr val="dk1"/>
              </a:buClr>
              <a:buSzPts val="1100"/>
              <a:buFont typeface="Arial"/>
              <a:buNone/>
            </a:pPr>
            <a:r>
              <a:rPr lang="en" sz="2800" b="1" i="0" dirty="0">
                <a:solidFill>
                  <a:schemeClr val="dk1"/>
                </a:solidFill>
              </a:rPr>
              <a:t>Shanna, Bennie and Rebecca will introduce themselves.</a:t>
            </a:r>
          </a:p>
          <a:p>
            <a:pPr marL="0" lvl="0" indent="0" algn="l" rtl="0">
              <a:spcBef>
                <a:spcPts val="0"/>
              </a:spcBef>
              <a:spcAft>
                <a:spcPts val="0"/>
              </a:spcAft>
              <a:buClr>
                <a:schemeClr val="dk1"/>
              </a:buClr>
              <a:buSzPts val="1100"/>
              <a:buFont typeface="Arial"/>
              <a:buNone/>
            </a:pPr>
            <a:endParaRPr lang="en" sz="2800" b="1" i="0" dirty="0">
              <a:solidFill>
                <a:schemeClr val="dk1"/>
              </a:solidFill>
            </a:endParaRPr>
          </a:p>
          <a:p>
            <a:pPr marL="0" lvl="0" indent="0" algn="l" rtl="0">
              <a:spcBef>
                <a:spcPts val="0"/>
              </a:spcBef>
              <a:spcAft>
                <a:spcPts val="0"/>
              </a:spcAft>
              <a:buClr>
                <a:schemeClr val="dk1"/>
              </a:buClr>
              <a:buSzPts val="1100"/>
              <a:buFont typeface="Arial"/>
              <a:buNone/>
            </a:pPr>
            <a:r>
              <a:rPr lang="en" sz="2800" b="1" i="0" dirty="0">
                <a:solidFill>
                  <a:schemeClr val="dk1"/>
                </a:solidFill>
              </a:rPr>
              <a:t>Shanna will then handle the introducction.</a:t>
            </a:r>
          </a:p>
          <a:p>
            <a:pPr marL="0" lvl="0" indent="0" algn="l" rtl="0">
              <a:spcBef>
                <a:spcPts val="0"/>
              </a:spcBef>
              <a:spcAft>
                <a:spcPts val="0"/>
              </a:spcAft>
              <a:buClr>
                <a:schemeClr val="dk1"/>
              </a:buClr>
              <a:buSzPts val="1100"/>
              <a:buFont typeface="Arial"/>
              <a:buNone/>
            </a:pPr>
            <a:endParaRPr lang="en" sz="2800" dirty="0">
              <a:solidFill>
                <a:schemeClr val="dk1"/>
              </a:solidFill>
            </a:endParaRPr>
          </a:p>
          <a:p>
            <a:br>
              <a:rPr lang="en" sz="2800" dirty="0">
                <a:solidFill>
                  <a:schemeClr val="dk1"/>
                </a:solidFill>
              </a:rPr>
            </a:br>
            <a:r>
              <a:rPr lang="en-US" sz="1200" kern="1200" dirty="0">
                <a:solidFill>
                  <a:schemeClr val="tx1"/>
                </a:solidFill>
                <a:effectLst/>
                <a:latin typeface="+mn-lt"/>
                <a:ea typeface="+mn-ea"/>
                <a:cs typeface="+mn-cs"/>
              </a:rPr>
              <a:t>Today we’ll be talking about connecting older adults to health information. This training is designed to support the needs of libraries, public health workforce, nurses, and community-based organizations.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Before we get into the presentation, I have a few housekeeping items to cover.</a:t>
            </a:r>
          </a:p>
          <a:p>
            <a:r>
              <a:rPr lang="en-US" sz="1200" kern="1200" dirty="0">
                <a:solidFill>
                  <a:schemeClr val="tx1"/>
                </a:solidFill>
                <a:effectLst/>
                <a:latin typeface="+mn-lt"/>
                <a:ea typeface="+mn-ea"/>
                <a:cs typeface="+mn-cs"/>
              </a:rPr>
              <a:t> </a:t>
            </a:r>
          </a:p>
          <a:p>
            <a:pPr marL="228600" lvl="0" indent="-228600">
              <a:buFont typeface="+mj-lt"/>
              <a:buAutoNum type="arabicPeriod"/>
            </a:pPr>
            <a:r>
              <a:rPr lang="en-US" sz="1200" kern="1200" dirty="0">
                <a:solidFill>
                  <a:schemeClr val="tx1"/>
                </a:solidFill>
                <a:effectLst/>
                <a:latin typeface="+mn-lt"/>
                <a:ea typeface="+mn-ea"/>
                <a:cs typeface="+mn-cs"/>
              </a:rPr>
              <a:t>Captioning is available by clicking the Show Captions button.</a:t>
            </a:r>
          </a:p>
          <a:p>
            <a:pPr marL="228600" lvl="0" indent="-228600">
              <a:buFont typeface="+mj-lt"/>
              <a:buAutoNum type="arabicPeriod"/>
            </a:pPr>
            <a:r>
              <a:rPr lang="en-US" sz="1200" kern="1200" dirty="0">
                <a:solidFill>
                  <a:schemeClr val="tx1"/>
                </a:solidFill>
                <a:effectLst/>
                <a:latin typeface="+mn-lt"/>
                <a:ea typeface="+mn-ea"/>
                <a:cs typeface="+mn-cs"/>
              </a:rPr>
              <a:t>We’ll be sending out the recording to all registrants within the next couple of weeks</a:t>
            </a:r>
          </a:p>
          <a:p>
            <a:pPr marL="228600" lvl="0" indent="-228600">
              <a:buFont typeface="+mj-lt"/>
              <a:buAutoNum type="arabicPeriod"/>
            </a:pPr>
            <a:r>
              <a:rPr lang="en-US" sz="1200" kern="1200" dirty="0">
                <a:solidFill>
                  <a:schemeClr val="tx1"/>
                </a:solidFill>
                <a:effectLst/>
                <a:latin typeface="+mn-lt"/>
                <a:ea typeface="+mn-ea"/>
                <a:cs typeface="+mn-cs"/>
              </a:rPr>
              <a:t>And, at the end of today’s session we’ll share the evaluation link, which is the first step in claiming continuing education credit.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Today we want to highlight the on-going work of libraries to support older adults and ways that other professionals might consider partnering with libraries. Libraries provide: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access to computers and digital literacy training helping </a:t>
            </a:r>
            <a:r>
              <a:rPr lang="en-US" sz="1200" u="sng" kern="1200" dirty="0">
                <a:solidFill>
                  <a:schemeClr val="tx1"/>
                </a:solidFill>
                <a:effectLst/>
                <a:latin typeface="+mn-lt"/>
                <a:ea typeface="+mn-ea"/>
                <a:cs typeface="+mn-cs"/>
              </a:rPr>
              <a:t>patrons </a:t>
            </a:r>
            <a:r>
              <a:rPr lang="en-US" sz="1200" kern="1200" dirty="0">
                <a:solidFill>
                  <a:schemeClr val="tx1"/>
                </a:solidFill>
                <a:effectLst/>
                <a:latin typeface="+mn-lt"/>
                <a:ea typeface="+mn-ea"/>
                <a:cs typeface="+mn-cs"/>
              </a:rPr>
              <a:t> connect with family, friends, health information and government services</a:t>
            </a:r>
          </a:p>
          <a:p>
            <a:pPr lvl="0"/>
            <a:r>
              <a:rPr lang="en-US" sz="1200" kern="1200" dirty="0">
                <a:solidFill>
                  <a:schemeClr val="tx1"/>
                </a:solidFill>
                <a:effectLst/>
                <a:latin typeface="+mn-lt"/>
                <a:ea typeface="+mn-ea"/>
                <a:cs typeface="+mn-cs"/>
              </a:rPr>
              <a:t>provide opportunities for older adults to share their expertise through special</a:t>
            </a:r>
          </a:p>
          <a:p>
            <a:r>
              <a:rPr lang="en-US" sz="1200" kern="1200" dirty="0">
                <a:solidFill>
                  <a:schemeClr val="tx1"/>
                </a:solidFill>
                <a:effectLst/>
                <a:latin typeface="+mn-lt"/>
                <a:ea typeface="+mn-ea"/>
                <a:cs typeface="+mn-cs"/>
              </a:rPr>
              <a:t>programs, reading groups, volunteering and mentoring</a:t>
            </a:r>
          </a:p>
          <a:p>
            <a:pPr lvl="0"/>
            <a:r>
              <a:rPr lang="en-US" sz="1200" kern="1200" dirty="0">
                <a:solidFill>
                  <a:schemeClr val="tx1"/>
                </a:solidFill>
                <a:effectLst/>
                <a:latin typeface="+mn-lt"/>
                <a:ea typeface="+mn-ea"/>
                <a:cs typeface="+mn-cs"/>
              </a:rPr>
              <a:t>engage patrons who have mobility and transportation issues, providing service in senior centers and nursing homes or through virtual programming and home delivery services or book mobiles</a:t>
            </a:r>
          </a:p>
          <a:p>
            <a:pPr lvl="0"/>
            <a:r>
              <a:rPr lang="en-US" sz="1200" kern="1200" dirty="0">
                <a:solidFill>
                  <a:schemeClr val="tx1"/>
                </a:solidFill>
                <a:effectLst/>
                <a:latin typeface="+mn-lt"/>
                <a:ea typeface="+mn-ea"/>
                <a:cs typeface="+mn-cs"/>
              </a:rPr>
              <a:t>provide a safe, comfortable, and inviting setting at which older members of the community are treated with courtesy and respect</a:t>
            </a:r>
          </a:p>
          <a:p>
            <a:pPr lvl="0"/>
            <a:r>
              <a:rPr lang="en-US" sz="1200" kern="1200" dirty="0">
                <a:solidFill>
                  <a:schemeClr val="tx1"/>
                </a:solidFill>
                <a:effectLst/>
                <a:latin typeface="+mn-lt"/>
                <a:ea typeface="+mn-ea"/>
                <a:cs typeface="+mn-cs"/>
              </a:rPr>
              <a:t>offer opportunities for intergenerational activity that engages the whole community</a:t>
            </a:r>
          </a:p>
          <a:p>
            <a:r>
              <a:rPr lang="en-US" sz="1200" kern="1200" dirty="0">
                <a:solidFill>
                  <a:schemeClr val="tx1"/>
                </a:solidFill>
                <a:effectLst/>
                <a:latin typeface="+mn-lt"/>
                <a:ea typeface="+mn-ea"/>
                <a:cs typeface="+mn-cs"/>
              </a:rPr>
              <a:t> Are these bullet points included in the introduction? This is a lot and covers all the main points in the presentation.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From: </a:t>
            </a:r>
            <a:r>
              <a:rPr lang="en-US" sz="1200" u="sng" kern="1200" dirty="0">
                <a:solidFill>
                  <a:schemeClr val="tx1"/>
                </a:solidFill>
                <a:effectLst/>
                <a:latin typeface="+mn-lt"/>
                <a:ea typeface="+mn-ea"/>
                <a:cs typeface="+mn-cs"/>
              </a:rPr>
              <a:t>seniors.pdf</a:t>
            </a:r>
            <a:br>
              <a:rPr lang="en-US" sz="1200" u="sng" kern="1200" dirty="0">
                <a:solidFill>
                  <a:schemeClr val="tx1"/>
                </a:solidFill>
                <a:effectLst/>
                <a:latin typeface="+mn-lt"/>
                <a:ea typeface="+mn-ea"/>
                <a:cs typeface="+mn-cs"/>
              </a:rPr>
            </a:br>
            <a:br>
              <a:rPr lang="en-US" sz="1200" u="sng"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hlinkClick r:id="rId3"/>
              </a:rPr>
              <a:t>https://www.imls.gov/sites/default/files/publications/documents/seniors.pdf</a:t>
            </a:r>
            <a:r>
              <a:rPr lang="en-US" sz="1200" kern="1200" dirty="0">
                <a:solidFill>
                  <a:schemeClr val="tx1"/>
                </a:solidFill>
                <a:effectLst/>
                <a:latin typeface="+mn-lt"/>
                <a:ea typeface="+mn-ea"/>
                <a:cs typeface="+mn-cs"/>
              </a:rPr>
              <a:t> </a:t>
            </a:r>
          </a:p>
          <a:p>
            <a:pPr marL="0" lvl="0" indent="0" algn="l" rtl="0">
              <a:spcBef>
                <a:spcPts val="0"/>
              </a:spcBef>
              <a:spcAft>
                <a:spcPts val="0"/>
              </a:spcAft>
              <a:buClr>
                <a:schemeClr val="dk1"/>
              </a:buClr>
              <a:buSzPts val="1100"/>
              <a:buFont typeface="Arial"/>
              <a:buNone/>
            </a:pPr>
            <a:endParaRPr sz="2500"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4d3f60ba8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4d3f60ba8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FF00FF"/>
                </a:solidFill>
              </a:rPr>
              <a:t>Bennie</a:t>
            </a:r>
          </a:p>
          <a:p>
            <a:pPr marL="0" lvl="0" indent="0" algn="l" rtl="0">
              <a:spcBef>
                <a:spcPts val="0"/>
              </a:spcBef>
              <a:spcAft>
                <a:spcPts val="0"/>
              </a:spcAft>
              <a:buNone/>
            </a:pPr>
            <a:endParaRPr lang="en" b="1" dirty="0">
              <a:solidFill>
                <a:srgbClr val="FF00FF"/>
              </a:solidFill>
            </a:endParaRPr>
          </a:p>
          <a:p>
            <a:pPr marL="0" lvl="0" indent="0" algn="l" rtl="0">
              <a:spcBef>
                <a:spcPts val="0"/>
              </a:spcBef>
              <a:spcAft>
                <a:spcPts val="0"/>
              </a:spcAft>
              <a:buClr>
                <a:schemeClr val="dk1"/>
              </a:buClr>
              <a:buSzPts val="1100"/>
              <a:buFont typeface="Arial"/>
              <a:buNone/>
            </a:pPr>
            <a:endParaRPr b="1" dirty="0"/>
          </a:p>
          <a:p>
            <a:r>
              <a:rPr lang="en-US" sz="1200" b="1" kern="1200" dirty="0">
                <a:solidFill>
                  <a:schemeClr val="tx1"/>
                </a:solidFill>
                <a:effectLst/>
                <a:latin typeface="+mn-lt"/>
                <a:ea typeface="+mn-ea"/>
                <a:cs typeface="+mn-cs"/>
              </a:rPr>
              <a:t>MedlinePlus.gov Demo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that we’ve shown you some population data about older adults, we’re going to demo a few websites where you can find information to assist in answering patron questions about health issues.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imagine that many of you are familiar with MedlinePlus.gov. It's one of the premier products from the National Library of Medicine. The National Library of Medicine is one of the National Institutes of Health, which is funded by our tax dollars. I'm not going to spend a lot of time going into all the details about MedlinePlus and what's available here. We have other classes and tutorials that go into more depth about MedlinePlus, and we have links to those classes on the handout. Today I want to focus on finding information for and about older adults.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across the top here, we have our main navigation. I want to point out that you can turn the entire site into Spanish by using the Espanol button on the upper right corner of the page. So that’s great if you’re working with Spanish-speaking individuals.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we look at the navigation bar across the top of the page, Health Topics is a great place to start, and we also see a link to Medical tests.</a:t>
            </a:r>
          </a:p>
          <a:p>
            <a:r>
              <a:rPr lang="en-US" sz="1200" kern="1200" dirty="0">
                <a:solidFill>
                  <a:schemeClr val="tx1"/>
                </a:solidFill>
                <a:effectLst/>
                <a:latin typeface="+mn-lt"/>
                <a:ea typeface="+mn-ea"/>
                <a:cs typeface="+mn-cs"/>
              </a:rPr>
              <a:t>I'm going to scroll down to the center of the page; we have the same navigation choices here.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then below that on the left side, there's a link to easy-to-read health information, and that would be for all ages.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Health information in multiple languages, again, this is for all ages. And then a link to clinical trials, which we’ll come back to a little later.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going to click on Health Topics and then I’m going to choose Demographic Groups on the right side of the page. Here we see our target population, Older Adults.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I click on that link, I’m taken to a page with approximately 200 health topics that address common health concerns of older adults. There’s an arrow on the bottom right side of the page that will jump me back to the top of the page. So, I’m going to use that to get to the top, because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my preferred way to find a specific topic is to enter it into the general search box in the upper right corner of the page.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I’m going to type in high blood pressure, you could also search for hypertension, and when I run this search, the top result is high blood pressure.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some other results listed here about our topic. You can see where the information comes from by reviewing the URL.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going to click on the main high blood pressure link, and it takes us to what MedlinePlus calls a topic page.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topic pages are laid out the same way. There’s a table of contents at the top, that includes a summary of the topic, a start here link and videos &amp; tutorials on the right.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couple of things I want to show you here are on the right side of the page. There’s a medical encyclopedia that pulls in related links to additional information.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Notice in the Research section there’s a link to patient handouts which can be emailed or printed. Alright, so I’m going to use the arrow to jump me back to the top of the page. I know we have a number of people who work in public health and may want to do their own research of the medical literature or a librarian who might assist someone who wants to research the medical literature.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appropriate, MedlinePlus includes a link to Journal Articles. We see that in the research section. When I click on the link, I’m dropped down to the section that includes 3 free full-text articles on the topic. The last link in the research section says see more articles. When we click on that, a search is launched in PubMed.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PubMed Demo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PubMed is a biomedical research database and it’s another product of the National Library of Medicine, and it’s for anybody in the world who wants to research the medical literature.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look at the search box at the top of the page, you can see exactly what and how PubMed performed the search. We see a very long search string.</a:t>
            </a:r>
          </a:p>
          <a:p>
            <a:r>
              <a:rPr lang="en-US" sz="1200" kern="1200" dirty="0">
                <a:solidFill>
                  <a:schemeClr val="tx1"/>
                </a:solidFill>
                <a:effectLst/>
                <a:latin typeface="+mn-lt"/>
                <a:ea typeface="+mn-ea"/>
                <a:cs typeface="+mn-cs"/>
              </a:rPr>
              <a:t>In order for us to get a better view of the search string I'm going to click on the word Advanced that's below the search box. And it takes us to the advanced search builder page. And if you scroll down to the history and details section, we see the search that was run even though we started in MedlinePlus.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see terms like prehypertension, hypertension, last year, we see a few publication types that were included in our search, such as patient handouts, guidelines and clinical trials. We also see  free full-text, which means that your library doesn’t have to subscribe to the journal to access the article.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going to go back to our search results by clicking on the hyperlinked number in the history section. And that takes us right back to where we started. Now this is a very broad search, and older adults isn’t part of the search. On the left side of the page we have filters. And I’m going to click on Additional filters. Here we see that we can choose our age group. I’m going to choose 65 plus and we’ve gone from 150 results to 105.   You can apply multiple filters.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don’t have time today to do a deep dive into PubMed, but we teach a 3-part webinar series called How PubMed Works. Each webinar is 90 minutes. We’ll be teaching that in November. It’s also available on-demand. And we have another on-demand class called PubMed Essentials. We’ve included registration links on the handout. </a:t>
            </a:r>
          </a:p>
          <a:p>
            <a:r>
              <a:rPr lang="en-US" sz="1200" kern="1200" dirty="0">
                <a:solidFill>
                  <a:schemeClr val="tx1"/>
                </a:solidFill>
                <a:effectLst/>
                <a:latin typeface="+mn-lt"/>
                <a:ea typeface="+mn-ea"/>
                <a:cs typeface="+mn-cs"/>
              </a:rPr>
              <a:t>One of the things I’d like you to take away about PubMed is that you can just add your keywords to the search box and retrieve relevant results and search details will show you exactly what and how PubMed searched for your topic.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I want to show you one more resource from the National Library of Medicine and I’m going to use the MedlinePlus page we started at as a jumping off point. So, now we’re back on the high blood pressure topic page. You may get a question about clinical trials.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ClinicalTrials.gov Demo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particular MedlinePlus topic has a link in the research section called Clinical Trials. </a:t>
            </a:r>
          </a:p>
          <a:p>
            <a:r>
              <a:rPr lang="en-US" sz="1200" kern="1200" dirty="0">
                <a:solidFill>
                  <a:schemeClr val="tx1"/>
                </a:solidFill>
                <a:effectLst/>
                <a:latin typeface="+mn-lt"/>
                <a:ea typeface="+mn-ea"/>
                <a:cs typeface="+mn-cs"/>
              </a:rPr>
              <a:t>So, I'm going to click on that link, and we’re dropped down to that section on the MedlinePlus page. </a:t>
            </a:r>
          </a:p>
          <a:p>
            <a:r>
              <a:rPr lang="en-US" sz="1200" kern="1200" dirty="0">
                <a:solidFill>
                  <a:schemeClr val="tx1"/>
                </a:solidFill>
                <a:effectLst/>
                <a:latin typeface="+mn-lt"/>
                <a:ea typeface="+mn-ea"/>
                <a:cs typeface="+mn-cs"/>
              </a:rPr>
              <a:t>[DO] The first link runs a search on high blood pressure in the clinicaltrials database. We also see a link for pre-hypertension. I’m going to click the first link to run a search on our main topic.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ClinicalTrials.gov is a </a:t>
            </a:r>
            <a:r>
              <a:rPr lang="en-US" sz="1200" b="1" kern="1200" dirty="0">
                <a:solidFill>
                  <a:schemeClr val="tx1"/>
                </a:solidFill>
                <a:effectLst/>
                <a:latin typeface="+mn-lt"/>
                <a:ea typeface="+mn-ea"/>
                <a:cs typeface="+mn-cs"/>
              </a:rPr>
              <a:t>website</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online database</a:t>
            </a:r>
            <a:r>
              <a:rPr lang="en-US" sz="1200" kern="1200" dirty="0">
                <a:solidFill>
                  <a:schemeClr val="tx1"/>
                </a:solidFill>
                <a:effectLst/>
                <a:latin typeface="+mn-lt"/>
                <a:ea typeface="+mn-ea"/>
                <a:cs typeface="+mn-cs"/>
              </a:rPr>
              <a:t> of clinical research studies and information about their results. The purpose of ClinicalTrials.gov is to provide information about clinical research studies to the public, researchers, and health care professionals. The U.S. government does not review or approve the safety and science of studies listed on this website.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teach an entire class on this website called Clinicaltrials.gov for Librarians, but of course, anyone can register. The class provides a deep dive into the website. We’re teaching that class on July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we put a link to the registration page   on the handout, if you’d like to register. We also have a class that’s offered on-demand class, and we put that registration link on the handout as well.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results we see [POINT: viewing 1551 studies] are for </a:t>
            </a:r>
            <a:r>
              <a:rPr lang="en-US" sz="1200" i="1" kern="1200" dirty="0">
                <a:solidFill>
                  <a:schemeClr val="tx1"/>
                </a:solidFill>
                <a:effectLst/>
                <a:latin typeface="+mn-lt"/>
                <a:ea typeface="+mn-ea"/>
                <a:cs typeface="+mn-cs"/>
              </a:rPr>
              <a:t>not yet recruiting and Recruiting</a:t>
            </a:r>
            <a:r>
              <a:rPr lang="en-US" sz="1200" kern="1200" dirty="0">
                <a:solidFill>
                  <a:schemeClr val="tx1"/>
                </a:solidFill>
                <a:effectLst/>
                <a:latin typeface="+mn-lt"/>
                <a:ea typeface="+mn-ea"/>
                <a:cs typeface="+mn-cs"/>
              </a:rPr>
              <a:t> trials because that’s what the MedlinePlus search included. You see our topic hypertension is in the Condition/Disease box, and you can add your location to the left-side panel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amend the original search by using the filters on the left, such as:</a:t>
            </a:r>
          </a:p>
          <a:p>
            <a:r>
              <a:rPr lang="en-US" sz="1200" kern="1200" dirty="0">
                <a:solidFill>
                  <a:schemeClr val="tx1"/>
                </a:solidFill>
                <a:effectLst/>
                <a:latin typeface="+mn-lt"/>
                <a:ea typeface="+mn-ea"/>
                <a:cs typeface="+mn-cs"/>
              </a:rPr>
              <a:t>Eligibility, male, female. Age ranges, older adult is listed here. [DO] APPLY OLDER ADULT LIMIT, and I’m going to scroll back up to the LOCATION box and add HOUSTON. Now we have a list of 26 results.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[POINT TOP OF PAGE] Just below the line that says Showing results for hypertension is a link that says: Synonyms of conditions or disease. I’ll go ahead and expand that. This could be a helpful source of search terms to use in PubMed, as well.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Alright, so that’s all I’m going to cover in the demos of MedlinePlus, PubMed and ClinicalTrials. As I said before, we teach classes about each of these resources and those links are on the handout.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eb0aa699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eb0aa699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dirty="0">
                <a:solidFill>
                  <a:srgbClr val="E97132"/>
                </a:solidFill>
              </a:rPr>
              <a:t>Shanna</a:t>
            </a:r>
          </a:p>
          <a:p>
            <a:pPr marL="0" lvl="0" indent="0" algn="l" rtl="0">
              <a:lnSpc>
                <a:spcPct val="115000"/>
              </a:lnSpc>
              <a:spcBef>
                <a:spcPts val="1200"/>
              </a:spcBef>
              <a:spcAft>
                <a:spcPts val="1200"/>
              </a:spcAft>
              <a:buNone/>
            </a:pPr>
            <a:endParaRPr lang="en" dirty="0">
              <a:solidFill>
                <a:srgbClr val="E97132"/>
              </a:solidFill>
            </a:endParaRPr>
          </a:p>
          <a:p>
            <a:r>
              <a:rPr lang="en-US" sz="1200" kern="1200" dirty="0">
                <a:solidFill>
                  <a:schemeClr val="tx1"/>
                </a:solidFill>
                <a:effectLst/>
                <a:latin typeface="+mn-lt"/>
                <a:ea typeface="+mn-ea"/>
                <a:cs typeface="+mn-cs"/>
              </a:rPr>
              <a:t>Now let’s transition into our discussion of programming ideas to consider. Where do we start?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3:notes"/>
          <p:cNvSpPr txBox="1">
            <a:spLocks noGrp="1"/>
          </p:cNvSpPr>
          <p:nvPr>
            <p:ph type="body" idx="1"/>
          </p:nvPr>
        </p:nvSpPr>
        <p:spPr>
          <a:xfrm>
            <a:off x="688975" y="4473575"/>
            <a:ext cx="5505450" cy="3660775"/>
          </a:xfrm>
          <a:prstGeom prst="rect">
            <a:avLst/>
          </a:prstGeom>
          <a:noFill/>
          <a:ln>
            <a:noFill/>
          </a:ln>
        </p:spPr>
        <p:txBody>
          <a:bodyPr spcFirstLastPara="1" wrap="square" lIns="92425" tIns="46200" rIns="92425" bIns="46200" anchor="t" anchorCtr="0">
            <a:noAutofit/>
          </a:bodyPr>
          <a:lstStyle/>
          <a:p>
            <a:pPr marL="15240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dirty="0">
                <a:solidFill>
                  <a:schemeClr val="dk1"/>
                </a:solidFill>
              </a:rPr>
              <a:t>Shanna</a:t>
            </a:r>
          </a:p>
          <a:p>
            <a:pPr marL="0" lvl="0" indent="0" algn="l" rtl="0">
              <a:spcBef>
                <a:spcPts val="0"/>
              </a:spcBef>
              <a:spcAft>
                <a:spcPts val="0"/>
              </a:spcAft>
              <a:buNone/>
            </a:pPr>
            <a:endParaRPr lang="en-US" dirty="0"/>
          </a:p>
          <a:p>
            <a:r>
              <a:rPr lang="en-US" sz="1200" kern="1200" dirty="0">
                <a:solidFill>
                  <a:schemeClr val="tx1"/>
                </a:solidFill>
                <a:effectLst/>
                <a:latin typeface="+mn-lt"/>
                <a:ea typeface="+mn-ea"/>
                <a:cs typeface="+mn-cs"/>
              </a:rPr>
              <a:t>We’ve already discussed some resources to determine your community health needs and some information resources.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have the resources to learn about older adults in your area, and we have reviewed several information websites and databases.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you’re at the stage where you would identify your intended audience. This may be a specific group of older adults with a specific health condition, such as Type 2 Diabetes.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consider the type of outreach or programming that is appropriate for this audience.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Keep in mind, health outreach does not mean that you have to provide a one-hour program with a speaker and activities. Think about the spectrum of engagement --- and what a manageable and meaningful outreach activity might look like based on your audience’s needs.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might be highlighting particular information resources, such as MedlinePlus; it might be offering one-time programming or a series; or it might be offering some training.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consider the staff capacity and physical space you have available, and other factors.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have a class called Health Programming at your Library. We have a link to information about it on the handout.</a:t>
            </a:r>
          </a:p>
          <a:p>
            <a:pPr marL="0" lvl="0" indent="0" algn="l" rtl="0">
              <a:spcBef>
                <a:spcPts val="0"/>
              </a:spcBef>
              <a:spcAft>
                <a:spcPts val="0"/>
              </a:spcAft>
              <a:buNone/>
            </a:pPr>
            <a:endParaRPr lang="en-US" dirty="0"/>
          </a:p>
          <a:p>
            <a:pPr marL="15875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Shanna</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r>
              <a:rPr lang="en-US" sz="1200" kern="1200" dirty="0">
                <a:solidFill>
                  <a:schemeClr val="tx1"/>
                </a:solidFill>
                <a:effectLst/>
                <a:latin typeface="+mn-lt"/>
                <a:ea typeface="+mn-ea"/>
                <a:cs typeface="+mn-cs"/>
              </a:rPr>
              <a:t>This slide provides a blueprint of questions to consider for your programming. These questions are all multifaceted but will help you recognize what pieces you have in place and where you will need to fill in the gaps.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Who? </a:t>
            </a:r>
            <a:r>
              <a:rPr lang="en-US" sz="1200" kern="1200" dirty="0">
                <a:solidFill>
                  <a:schemeClr val="tx1"/>
                </a:solidFill>
                <a:effectLst/>
                <a:latin typeface="+mn-lt"/>
                <a:ea typeface="+mn-ea"/>
                <a:cs typeface="+mn-cs"/>
              </a:rPr>
              <a:t>Think about who your primary audience will be? Who in your organization can assist in the planning and the program? Who in your community might be an expert or might know an expert? Who are potential partners for this outreach event?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a:t>
            </a:r>
            <a:r>
              <a:rPr lang="en-US" sz="1200" kern="1200" dirty="0">
                <a:solidFill>
                  <a:schemeClr val="tx1"/>
                </a:solidFill>
                <a:effectLst/>
                <a:latin typeface="+mn-lt"/>
                <a:ea typeface="+mn-ea"/>
                <a:cs typeface="+mn-cs"/>
              </a:rPr>
              <a:t> What type of outreach activity do you wish to provide? Will you provide information, or will you offer a program with a speaker? What are the community health needs and what evidence of this do you have?  What resources are available from the National Library of Medicine or other agencies that you can use?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When?</a:t>
            </a:r>
            <a:r>
              <a:rPr lang="en-US" sz="1200" kern="1200" dirty="0">
                <a:solidFill>
                  <a:schemeClr val="tx1"/>
                </a:solidFill>
                <a:effectLst/>
                <a:latin typeface="+mn-lt"/>
                <a:ea typeface="+mn-ea"/>
                <a:cs typeface="+mn-cs"/>
              </a:rPr>
              <a:t> When will you offer your program? When should you schedule program so that your audience and staff are available? Will this be a one-time or ongoing event? Should it coincide with a health awareness month or initiatives within your community?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Where?</a:t>
            </a:r>
            <a:r>
              <a:rPr lang="en-US" sz="1200" kern="1200" dirty="0">
                <a:solidFill>
                  <a:schemeClr val="tx1"/>
                </a:solidFill>
                <a:effectLst/>
                <a:latin typeface="+mn-lt"/>
                <a:ea typeface="+mn-ea"/>
                <a:cs typeface="+mn-cs"/>
              </a:rPr>
              <a:t> Where will the program be held? Do you have the space? Could this be outreach to a senior center or local non-profit? Is it accessible to the participants? Could this be an opportunity for your library to partner with an organization that may have resources that your library may not have at the moment such as a large auditorium space to accommodate the needs of participants?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Why? </a:t>
            </a:r>
            <a:r>
              <a:rPr lang="en-US" sz="1200" kern="1200" dirty="0">
                <a:solidFill>
                  <a:schemeClr val="tx1"/>
                </a:solidFill>
                <a:effectLst/>
                <a:latin typeface="+mn-lt"/>
                <a:ea typeface="+mn-ea"/>
                <a:cs typeface="+mn-cs"/>
              </a:rPr>
              <a:t>Why do you want to offer this outreach activity? Why will this benefit your library/organization’s community? This is where those data resources can help guide you. Having the data to support the importance may help to procure funding and other support for your program.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a:t>
            </a:r>
            <a:r>
              <a:rPr lang="en-US" sz="1200" kern="1200" dirty="0">
                <a:solidFill>
                  <a:schemeClr val="tx1"/>
                </a:solidFill>
                <a:effectLst/>
                <a:latin typeface="+mn-lt"/>
                <a:ea typeface="+mn-ea"/>
                <a:cs typeface="+mn-cs"/>
              </a:rPr>
              <a:t>How will you market the program? Will social media or flyers be included in how you advertise program?  How will you measure impact of your program? For instance, will there be attendance taken, pre-post surveys, newsletter or social media posts?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much? </a:t>
            </a:r>
            <a:r>
              <a:rPr lang="en-US" sz="1200" kern="1200" dirty="0">
                <a:solidFill>
                  <a:schemeClr val="tx1"/>
                </a:solidFill>
                <a:effectLst/>
                <a:latin typeface="+mn-lt"/>
                <a:ea typeface="+mn-ea"/>
                <a:cs typeface="+mn-cs"/>
              </a:rPr>
              <a:t>This question involves looking at how much time you and other staff will have to invest in the activity and how much money will it cost? Going back to costs. Are there partners who are willing to provide a program and/or space at no-cost. Is there grant funding available? Are their resources you can borrow from your state library or another library if you are part of a library system?</a:t>
            </a:r>
          </a:p>
          <a:p>
            <a:endParaRPr lang="en-US" dirty="0"/>
          </a:p>
        </p:txBody>
      </p:sp>
      <p:sp>
        <p:nvSpPr>
          <p:cNvPr id="4" name="Slide Number Placeholder 3"/>
          <p:cNvSpPr>
            <a:spLocks noGrp="1"/>
          </p:cNvSpPr>
          <p:nvPr>
            <p:ph type="sldNum" sz="quarter" idx="5"/>
          </p:nvPr>
        </p:nvSpPr>
        <p:spPr/>
        <p:txBody>
          <a:bodyPr/>
          <a:lstStyle/>
          <a:p>
            <a:fld id="{AF659489-CB77-4B18-9E55-7587094A2450}" type="slidenum">
              <a:rPr lang="en-US" smtClean="0"/>
              <a:t>13</a:t>
            </a:fld>
            <a:endParaRPr lang="en-US"/>
          </a:p>
        </p:txBody>
      </p:sp>
    </p:spTree>
    <p:extLst>
      <p:ext uri="{BB962C8B-B14F-4D97-AF65-F5344CB8AC3E}">
        <p14:creationId xmlns:p14="http://schemas.microsoft.com/office/powerpoint/2010/main" val="1933976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lvl="0" indent="0" algn="l" rtl="0">
              <a:lnSpc>
                <a:spcPct val="90000"/>
              </a:lnSpc>
              <a:spcBef>
                <a:spcPts val="1000"/>
              </a:spcBef>
              <a:spcAft>
                <a:spcPts val="0"/>
              </a:spcAft>
              <a:buClr>
                <a:schemeClr val="dk1"/>
              </a:buClr>
              <a:buSzPts val="1100"/>
              <a:buFont typeface="Arial"/>
              <a:buNone/>
            </a:pPr>
            <a:r>
              <a:rPr lang="en-US" sz="1200" dirty="0">
                <a:solidFill>
                  <a:schemeClr val="accent3"/>
                </a:solidFill>
              </a:rPr>
              <a:t>Shanna</a:t>
            </a:r>
          </a:p>
          <a:p>
            <a:pPr marL="0" lvl="0" indent="0" algn="l" rtl="0">
              <a:lnSpc>
                <a:spcPct val="90000"/>
              </a:lnSpc>
              <a:spcBef>
                <a:spcPts val="1000"/>
              </a:spcBef>
              <a:spcAft>
                <a:spcPts val="0"/>
              </a:spcAft>
              <a:buClr>
                <a:schemeClr val="dk1"/>
              </a:buClr>
              <a:buSzPts val="1100"/>
              <a:buFont typeface="Arial"/>
              <a:buNone/>
            </a:pPr>
            <a:endParaRPr lang="en-US" sz="1200" dirty="0">
              <a:solidFill>
                <a:schemeClr val="accent3"/>
              </a:solidFill>
            </a:endParaRPr>
          </a:p>
          <a:p>
            <a:r>
              <a:rPr lang="en-US" sz="1200" kern="1200" dirty="0">
                <a:solidFill>
                  <a:schemeClr val="tx1"/>
                </a:solidFill>
                <a:effectLst/>
                <a:latin typeface="+mn-lt"/>
                <a:ea typeface="+mn-ea"/>
                <a:cs typeface="+mn-cs"/>
              </a:rPr>
              <a:t>Here we have identified some partnerships that libraries in our respective communities have collaborated with.  In the chat, please feel free to share some partnerships that your library or organization have partnered with or suggest partnerships that would be ideal for working with older adults in your community.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Local government, public health agencies, healthcare providers, foodbanks, agricultural nonprofits, cooperative extensions, Area on Aging, and senior centers, all provide valuable resources that may have the expertise, audience experience, materials or other resources that your program needs for success.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an audience and idea in mind, begin to think about who you might be able to partner with to enable or enhance the outreach or programming activity, and does this partner or organization align with the overarching goals and objectives of your organization.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libraries as the program hub for partnerships, could serve and provide a platform to expand the population reach of your programming goals.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Who have you partnered with or who would you like to partner with? Please let us know in the chat.</a:t>
            </a:r>
          </a:p>
          <a:p>
            <a:endParaRPr lang="en-US" dirty="0"/>
          </a:p>
        </p:txBody>
      </p:sp>
      <p:sp>
        <p:nvSpPr>
          <p:cNvPr id="4" name="Slide Number Placeholder 3"/>
          <p:cNvSpPr>
            <a:spLocks noGrp="1"/>
          </p:cNvSpPr>
          <p:nvPr>
            <p:ph type="sldNum" sz="quarter" idx="10"/>
          </p:nvPr>
        </p:nvSpPr>
        <p:spPr/>
        <p:txBody>
          <a:bodyPr/>
          <a:lstStyle/>
          <a:p>
            <a:pPr>
              <a:defRPr/>
            </a:pPr>
            <a:fld id="{1E640117-C3A4-4D95-8CFE-4BB45D40D405}" type="slidenum">
              <a:rPr lang="en-US" smtClean="0"/>
              <a:pPr>
                <a:defRPr/>
              </a:pPr>
              <a:t>14</a:t>
            </a:fld>
            <a:endParaRPr lang="en-US"/>
          </a:p>
        </p:txBody>
      </p:sp>
    </p:spTree>
    <p:extLst>
      <p:ext uri="{BB962C8B-B14F-4D97-AF65-F5344CB8AC3E}">
        <p14:creationId xmlns:p14="http://schemas.microsoft.com/office/powerpoint/2010/main" val="3630280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rPr>
              <a:t>Shanna</a:t>
            </a:r>
          </a:p>
          <a:p>
            <a:pPr marL="0" lvl="0" indent="0" algn="l" rtl="0">
              <a:lnSpc>
                <a:spcPct val="115000"/>
              </a:lnSpc>
              <a:spcBef>
                <a:spcPts val="1200"/>
              </a:spcBef>
              <a:spcAft>
                <a:spcPts val="0"/>
              </a:spcAft>
              <a:buClr>
                <a:schemeClr val="dk1"/>
              </a:buClr>
              <a:buSzPts val="1100"/>
              <a:buFont typeface="Arial"/>
              <a:buNone/>
            </a:pPr>
            <a:endParaRPr lang="en-US" dirty="0">
              <a:solidFill>
                <a:schemeClr val="dk1"/>
              </a:solidFill>
            </a:endParaRPr>
          </a:p>
          <a:p>
            <a:r>
              <a:rPr lang="en-US" sz="1200" kern="1200" dirty="0">
                <a:solidFill>
                  <a:schemeClr val="tx1"/>
                </a:solidFill>
                <a:effectLst/>
                <a:latin typeface="+mn-lt"/>
                <a:ea typeface="+mn-ea"/>
                <a:cs typeface="+mn-cs"/>
              </a:rPr>
              <a:t>In the first section of today’s presentation, we reviewed the Congressional District Health Dashboard to gather health metrics by district and some common health issues among older adults.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Healthy People 2030 is another resource that we would like to highlight as we think about programming and some health topics you might consider. Healthy People 2030 is an ongoing project by the Office of Disease Prevention and Health Promotion</a:t>
            </a:r>
          </a:p>
          <a:p>
            <a:r>
              <a:rPr lang="en-US" sz="1200" u="sng" strike="sng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Healthy People initiative started in 1990 and is updated every 10 years with health goals and metrics to focus on and track for that decade. Some metrics continue across decades but priority areas change over time to meet the current health concerns.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Healthy People 2030 was initiated in 2020 and identifies measurable goals and outcomes for 2030 that are tracked throughout. I/we thought by looking at the categories specific to older adults outlined in Healthy People 2030 this might also provide some ideas for programming.</a:t>
            </a:r>
          </a:p>
          <a:p>
            <a:r>
              <a:rPr lang="en-US" sz="1200" kern="1200" dirty="0">
                <a:solidFill>
                  <a:schemeClr val="tx1"/>
                </a:solidFill>
                <a:effectLst/>
                <a:latin typeface="+mn-lt"/>
                <a:ea typeface="+mn-ea"/>
                <a:cs typeface="+mn-cs"/>
              </a:rPr>
              <a:t>I am sure that you have noticed information requests and needs from your patrons regarding a number of these health concerns on the slide.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Can you share in the chat some programming ideas for these areas (i.e. oral health)?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Great, thanks for adding your ideas to the chat.</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AF659489-CB77-4B18-9E55-7587094A2450}" type="slidenum">
              <a:rPr lang="en-US" smtClean="0"/>
              <a:t>15</a:t>
            </a:fld>
            <a:endParaRPr lang="en-US"/>
          </a:p>
        </p:txBody>
      </p:sp>
    </p:spTree>
    <p:extLst>
      <p:ext uri="{BB962C8B-B14F-4D97-AF65-F5344CB8AC3E}">
        <p14:creationId xmlns:p14="http://schemas.microsoft.com/office/powerpoint/2010/main" val="3781394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60bdbf86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60bdbf86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rPr>
              <a:t>Bennie</a:t>
            </a:r>
          </a:p>
          <a:p>
            <a:pPr marL="0" lvl="0" indent="0" algn="l" rtl="0">
              <a:lnSpc>
                <a:spcPct val="115000"/>
              </a:lnSpc>
              <a:spcBef>
                <a:spcPts val="0"/>
              </a:spcBef>
              <a:spcAft>
                <a:spcPts val="0"/>
              </a:spcAft>
              <a:buClr>
                <a:schemeClr val="dk1"/>
              </a:buClr>
              <a:buSzPts val="1100"/>
              <a:buFont typeface="Arial"/>
              <a:buNone/>
            </a:pPr>
            <a:endParaRPr lang="en"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sz="1400" dirty="0">
              <a:solidFill>
                <a:schemeClr val="dk1"/>
              </a:solidFill>
            </a:endParaRPr>
          </a:p>
          <a:p>
            <a:r>
              <a:rPr lang="en-US" sz="1200" kern="1200" dirty="0">
                <a:solidFill>
                  <a:schemeClr val="tx1"/>
                </a:solidFill>
                <a:effectLst/>
                <a:latin typeface="+mn-lt"/>
                <a:ea typeface="+mn-ea"/>
                <a:cs typeface="+mn-cs"/>
              </a:rPr>
              <a:t>The first type of programming I would like to go over is collections, reference, and passive programming. Consider starting with a review of your organization’s current collection and seek items to fill any gaps.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might want to develop a book display for a specific event or awareness celebration.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may also choose to provide free printed materials from organizations such as the National Institute on Aging. The National Institute on Aging has several publications you can download or order for free. We will look at some of those in a minute.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Maybe there are resources in your things collection you want to promote. Maybe your library offers take and make craft kits. I also hear about some libraries creating kits designed for patrons with dementia and their caregivers on a variety of topics for entertainment or to support reminiscing or connecting.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Reference is another important area. Curated lists of key or sensitive topics, and knowledge of community resources will be helpful here. Perhaps you want to create a LibGuide or list of resources. Being aware of resources may help you feel more confident when questions arise. </a:t>
            </a: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Bennie</a:t>
            </a:r>
          </a:p>
          <a:p>
            <a:endParaRPr lang="en-US" dirty="0"/>
          </a:p>
          <a:p>
            <a:r>
              <a:rPr lang="en-US" sz="1200" b="1" kern="1200" dirty="0">
                <a:solidFill>
                  <a:schemeClr val="tx1"/>
                </a:solidFill>
                <a:effectLst/>
                <a:latin typeface="+mn-lt"/>
                <a:ea typeface="+mn-ea"/>
                <a:cs typeface="+mn-cs"/>
              </a:rPr>
              <a:t>Open these tabs ahead of time: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https://www.nia.nih.gov/</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https://www.nia.nih.gov/health</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https://order.nia.nih.gov/</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6"/>
              </a:rPr>
              <a:t>https://www.nia.nih.gov/health/health-care-professionals-information</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7"/>
              </a:rPr>
              <a:t>https://www.nia.nih.gov/health/caregiving</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8"/>
              </a:rPr>
              <a:t>https://www.nia.nih.gov/toolkits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9"/>
              </a:rPr>
              <a:t>https://www.nia.nih.gov/toolkits/caregiving</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0"/>
              </a:rPr>
              <a:t>https://www.nia.nih.gov/health/caregiving/take-care-yourself-caregiver</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1"/>
              </a:rPr>
              <a:t>https://www.nia.nih.gov/health/healthy-aging/looking-health-information-older-adults-multiple-languages</a:t>
            </a:r>
            <a:endParaRPr lang="en-US" sz="1200" u="sng"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The last site I want to demo for you is the National Institute on Aging, one of the National Institutes of Health. In addition to health information on selected topics, it has a lot of resources that could support programming at your library, which we’ll delve into next.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want to go over a few details from this homepage. There's information on healthy aging, Alzheimer's, and more.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also want to point out that this website is available in Spanish by clicking on the Espanol button.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browse health topics here, information about funding opportunities, print publications. These are examples of items you can order for free or print for your library, or organization. These are things that you might hand out at an event, post in your library, or maybe have in a brochure rack.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Below there are various health topics, aging research, resources for healthcare professionals, such as tips for improving communication, healthy aging.</a:t>
            </a:r>
          </a:p>
          <a:p>
            <a:r>
              <a:rPr lang="en-US" sz="1200" kern="1200" dirty="0">
                <a:solidFill>
                  <a:schemeClr val="tx1"/>
                </a:solidFill>
                <a:effectLst/>
                <a:latin typeface="+mn-lt"/>
                <a:ea typeface="+mn-ea"/>
                <a:cs typeface="+mn-cs"/>
              </a:rPr>
              <a:t>And then here at the bottom of the page, there's also a link to Alzheimers.gov, if that's something that would be of help.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going back to the top, I mentioned these health topics. So, if we go to the health information tab.</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There is A to Z health topics, we're going to take a look at that.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information on Alzheimer's and dementia, caregiving is an important topic, getting those print publications, as we mentioned, infographics, and resources for healthcare professionals. We're going to take a look at some of these tabs.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I am opening the Health Topics A-z, I mainly want to show you just all of the resources that are here. Again, you're going to see a lot of those links to the same information that were highlighted before, such as the free print and PDF publications, information for health professionals, infographics, videos, and more. And educational resources. We're going to look at one of those educational toolkits as well.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Scrolling down you can browse, A to Z. I just wanted to give you a sense of the number of topics that are available here that might be helpful or of interest when you're planning programming or supporting a reference question.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we choose the free print and PDF publications link, there are featured publications here at the top but you can go to all, to see what's available that you might find helpful or interesting in your community or for your audiences.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some also available in Spanish.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Going back to our health information tab we see Information for healthcare professionals.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information here, again, about Alzheimer's and related dementias, cognitive impairment, healthy aging, talking with your older patients.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time I am going back to the page Health Topics A-z so that I can review this multimedia toolkit. There are lots of infographics here. Publications, videos, social media toolkits, scientific images and more. Videos might be helpful for audiences who may prefer audio or video content over written content. </a:t>
            </a:r>
          </a:p>
          <a:p>
            <a:r>
              <a:rPr lang="en-US" sz="1200" kern="1200" dirty="0">
                <a:solidFill>
                  <a:schemeClr val="tx1"/>
                </a:solidFill>
                <a:effectLst/>
                <a:latin typeface="+mn-lt"/>
                <a:ea typeface="+mn-ea"/>
                <a:cs typeface="+mn-cs"/>
              </a:rPr>
              <a:t>These are things that you might post on your library's website. Or include in a blog post or newsletter. Or, if you're putting together a LibGuide or other materials, these might be of 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view all infographics. We can see that there's a lot of interesting infographics, such as skin, or blood pressure, or clinical trials. This one I wanted to point out - take care of yourself as a caregiver.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infographic  - Take care of yourself as a caregiver offers some suggestions of ways that one might use to care for themselves, when they're caring for others. If we choose caregiving from the links on the left, we find even more resources. caregiver worksheets, that you can download, print, copy. Many articles for different topics related to caregiving.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going back to the NIA homepage and the Health Information A-Z. From our multimedia toolkit,  I want to highlight this publication, the Caregiver's Handbook.  Again, you can print that or order a copy.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Ok…remember those educational resources and toolkits I mentioned on the Health Topics A-Z page? These toolkits are for caregivers, the general public, health care professionals, media and students. Let’s review the toolkit for caregiving.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some resources are highlighted such as Publications, videos, clinical trials. But I also want to point out that if we scroll down, there are resources for caregivers that might be helpful in terms of community resources.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Examples are paying for care and understanding benefits, and  articles about fraud and other topics that might be really helpful.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last, I just wanted to point out that you can also look for health information for Older adults in multiple languages.  I wanted to give you an opportunity here to see some of the different languages represented and examples of the health information resources. So hopefully these will be some great resources to use as you're thinking about your programming. And links to resources from the other NIH institutes. </a:t>
            </a:r>
          </a:p>
          <a:p>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AF659489-CB77-4B18-9E55-7587094A2450}" type="slidenum">
              <a:rPr lang="en-US" smtClean="0"/>
              <a:t>17</a:t>
            </a:fld>
            <a:endParaRPr lang="en-US"/>
          </a:p>
        </p:txBody>
      </p:sp>
    </p:spTree>
    <p:extLst>
      <p:ext uri="{BB962C8B-B14F-4D97-AF65-F5344CB8AC3E}">
        <p14:creationId xmlns:p14="http://schemas.microsoft.com/office/powerpoint/2010/main" val="67592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Bennie</a:t>
            </a:r>
          </a:p>
          <a:p>
            <a:endParaRPr lang="en-US" dirty="0"/>
          </a:p>
          <a:p>
            <a:r>
              <a:rPr lang="en-US" sz="1200" kern="1200" dirty="0">
                <a:solidFill>
                  <a:schemeClr val="tx1"/>
                </a:solidFill>
                <a:effectLst/>
                <a:latin typeface="+mn-lt"/>
                <a:ea typeface="+mn-ea"/>
                <a:cs typeface="+mn-cs"/>
              </a:rPr>
              <a:t>There are wide variety of programs you can offer to address the health needs of your community. These are a few ideas to get you started: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•Nutrition and </a:t>
            </a:r>
            <a:r>
              <a:rPr lang="en-US" sz="1200" b="1" kern="1200" dirty="0">
                <a:solidFill>
                  <a:schemeClr val="tx1"/>
                </a:solidFill>
                <a:effectLst/>
                <a:latin typeface="+mn-lt"/>
                <a:ea typeface="+mn-ea"/>
                <a:cs typeface="+mn-cs"/>
              </a:rPr>
              <a:t>Food Access: </a:t>
            </a:r>
            <a:r>
              <a:rPr lang="en-US" sz="1200" kern="1200" dirty="0">
                <a:solidFill>
                  <a:schemeClr val="tx1"/>
                </a:solidFill>
                <a:effectLst/>
                <a:latin typeface="+mn-lt"/>
                <a:ea typeface="+mn-ea"/>
                <a:cs typeface="+mn-cs"/>
              </a:rPr>
              <a:t>cooking programming, gardening, food safety might be of interest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Movement</a:t>
            </a:r>
            <a:r>
              <a:rPr lang="en-US" sz="1200" kern="1200" dirty="0">
                <a:solidFill>
                  <a:schemeClr val="tx1"/>
                </a:solidFill>
                <a:effectLst/>
                <a:latin typeface="+mn-lt"/>
                <a:ea typeface="+mn-ea"/>
                <a:cs typeface="+mn-cs"/>
              </a:rPr>
              <a:t>: Hosting a Physical activity, story walks your library might invite a qualified yoga instructor to lead some chair yoga sessions Other topics you might partner on could be injury prevention such as creating an accessible home or fall prevention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Access to Care: </a:t>
            </a:r>
            <a:r>
              <a:rPr lang="en-US" sz="1200" kern="1200" dirty="0">
                <a:solidFill>
                  <a:schemeClr val="tx1"/>
                </a:solidFill>
                <a:effectLst/>
                <a:latin typeface="+mn-lt"/>
                <a:ea typeface="+mn-ea"/>
                <a:cs typeface="+mn-cs"/>
              </a:rPr>
              <a:t> You might invite a healthcare professional to lead a session on a specific health topic or you might consider a presentation on Preparing for doctor visits: . Or managing medications. Insurance, Medicaid and Medicare are often questions that arise.  You might invite a qualified person from local Medicare or older adult agency to lead a session or series of sessions.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Emergency preparedness - planning for emergencies such as extreme heat and cold,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Social Work</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Technology:</a:t>
            </a:r>
            <a:r>
              <a:rPr lang="en-US" sz="1200" kern="1200" dirty="0">
                <a:solidFill>
                  <a:schemeClr val="tx1"/>
                </a:solidFill>
                <a:effectLst/>
                <a:latin typeface="+mn-lt"/>
                <a:ea typeface="+mn-ea"/>
                <a:cs typeface="+mn-cs"/>
              </a:rPr>
              <a:t> Patrons might seek support for accessing their electronic health record or a Telehealth appointment; I know that assistance with technology is a common request in libraries for all ages. Patrons have found learning to use facetime or other apps on their phones or computers to support connections not only to health care, but also for social connections with friends and family. your state library may also have resources that support accessibility that you could borrow and demo at your library (technology petting zoo)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Maker spaces and Arts and crafts programming are very popular and lend themselves to intergenerational programming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•Reminiscence based programming such as Memory books or memory cafes: </a:t>
            </a:r>
          </a:p>
          <a:p>
            <a:endParaRPr lang="en-US" dirty="0"/>
          </a:p>
        </p:txBody>
      </p:sp>
      <p:sp>
        <p:nvSpPr>
          <p:cNvPr id="4" name="Slide Number Placeholder 3"/>
          <p:cNvSpPr>
            <a:spLocks noGrp="1"/>
          </p:cNvSpPr>
          <p:nvPr>
            <p:ph type="sldNum" sz="quarter" idx="5"/>
          </p:nvPr>
        </p:nvSpPr>
        <p:spPr/>
        <p:txBody>
          <a:bodyPr/>
          <a:lstStyle/>
          <a:p>
            <a:fld id="{AF659489-CB77-4B18-9E55-7587094A2450}" type="slidenum">
              <a:rPr lang="en-US" smtClean="0"/>
              <a:t>18</a:t>
            </a:fld>
            <a:endParaRPr lang="en-US"/>
          </a:p>
        </p:txBody>
      </p:sp>
    </p:spTree>
    <p:extLst>
      <p:ext uri="{BB962C8B-B14F-4D97-AF65-F5344CB8AC3E}">
        <p14:creationId xmlns:p14="http://schemas.microsoft.com/office/powerpoint/2010/main" val="2427247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endParaRPr lang="en-US" sz="1200" dirty="0">
              <a:solidFill>
                <a:schemeClr val="accent3"/>
              </a:solidFill>
            </a:endParaRPr>
          </a:p>
          <a:p>
            <a:r>
              <a:rPr lang="en-US" sz="1200" kern="1200" dirty="0">
                <a:solidFill>
                  <a:schemeClr val="tx1"/>
                </a:solidFill>
                <a:effectLst/>
                <a:latin typeface="+mn-lt"/>
                <a:ea typeface="+mn-ea"/>
                <a:cs typeface="+mn-cs"/>
              </a:rPr>
              <a:t>If these stories don’t have your wheels turning yet, we have more idea sources. We would like to hear from you. Could you share in the chat about a program you have tried or one you are interested in trying? Or raise your hand and we can unmute you to share briefly about a program you think would be interesting to the group.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(Pause for a few answers in the chat)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Still looking for ideas? You may find resources in those webpages from ALA we mentioned. Our focus for this class is health information access, but there are lots of ideas for other types of programming as well. These programs may even have an impact on health as people experience social connections and meaningful experiences and interactions in the library. </a:t>
            </a:r>
          </a:p>
          <a:p>
            <a:r>
              <a:rPr lang="en-US" sz="1200" kern="1200" dirty="0">
                <a:solidFill>
                  <a:schemeClr val="tx1"/>
                </a:solidFill>
                <a:effectLst/>
                <a:latin typeface="+mn-lt"/>
                <a:ea typeface="+mn-ea"/>
                <a:cs typeface="+mn-cs"/>
              </a:rPr>
              <a:t>I will briefly describe these websites, </a:t>
            </a: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Move in Libraries has program ideas, resources, and examples of library programming focused around movement and active living. Advice for where to begin, accessible programming, and liability.</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resource from ALA: Programming Librarian Browse and search library programming ideas. You might search by budget, by age group. Search for health. Get tips on planning, partners, marketing, budgeting, and other advice for carrying out the program.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WebJunction: </a:t>
            </a:r>
            <a:r>
              <a:rPr lang="en-US" sz="1200" kern="1200" dirty="0">
                <a:solidFill>
                  <a:schemeClr val="tx1"/>
                </a:solidFill>
                <a:effectLst/>
                <a:latin typeface="+mn-lt"/>
                <a:ea typeface="+mn-ea"/>
                <a:cs typeface="+mn-cs"/>
              </a:rPr>
              <a:t>Health Happens in Libraries – check out the resources list.  This is less a list of ideas and more dedicated resources for you to develop health programming – including webinars, communication ideas, detailed examples of projects – it is a deep resource and very much worth exploring to make your health programming a lighter lift for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rPr>
              <a:t>Rural Health Literacy Toolkit</a:t>
            </a:r>
            <a:r>
              <a:rPr lang="en-US" sz="1200" kern="1200" dirty="0">
                <a:solidFill>
                  <a:schemeClr val="tx1"/>
                </a:solidFill>
                <a:effectLst/>
                <a:latin typeface="+mn-lt"/>
                <a:ea typeface="+mn-ea"/>
                <a:cs typeface="+mn-cs"/>
              </a:rPr>
              <a:t>: This clearinghouse is specifically dedicated to rural libraries, with a focus on health literacy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rPr>
              <a:t>Ready.gov</a:t>
            </a:r>
            <a:r>
              <a:rPr lang="en-US" sz="1200" kern="1200" dirty="0">
                <a:solidFill>
                  <a:schemeClr val="tx1"/>
                </a:solidFill>
                <a:effectLst/>
                <a:latin typeface="+mn-lt"/>
                <a:ea typeface="+mn-ea"/>
                <a:cs typeface="+mn-cs"/>
              </a:rPr>
              <a:t>: Emergency Preparedness training and programs; social media toolkits; older adults, people with chronic illnesses or disabilities, and people with pets may all have unique emergency preparedness needs to consider</a:t>
            </a: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•NNLM Past Funded Projects – this link has examples of projects funded by NNLM in the past. While we do not have funding available at this time, you may still find some ideas to consider from previous projects. </a:t>
            </a: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19</a:t>
            </a:fld>
            <a:endParaRPr lang="en-US"/>
          </a:p>
        </p:txBody>
      </p:sp>
    </p:spTree>
    <p:extLst>
      <p:ext uri="{BB962C8B-B14F-4D97-AF65-F5344CB8AC3E}">
        <p14:creationId xmlns:p14="http://schemas.microsoft.com/office/powerpoint/2010/main" val="348676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4d3f60ba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4d3f60ba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Shanna</a:t>
            </a:r>
          </a:p>
          <a:p>
            <a:pPr marL="0" lvl="0" indent="0" algn="l" rtl="0">
              <a:spcBef>
                <a:spcPts val="0"/>
              </a:spcBef>
              <a:spcAft>
                <a:spcPts val="0"/>
              </a:spcAft>
              <a:buNone/>
            </a:pPr>
            <a:endParaRPr lang="e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our objectives for today. </a:t>
            </a:r>
          </a:p>
          <a:p>
            <a:pPr marL="0" lvl="0" indent="0" algn="l" rtl="0">
              <a:spcBef>
                <a:spcPts val="0"/>
              </a:spcBef>
              <a:spcAft>
                <a:spcPts val="0"/>
              </a:spcAft>
              <a:buNone/>
            </a:pPr>
            <a:endParaRPr lang="e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56de622166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56de622166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Shanna</a:t>
            </a: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r>
              <a:rPr lang="en-US" sz="1200" kern="1200" dirty="0">
                <a:solidFill>
                  <a:schemeClr val="tx1"/>
                </a:solidFill>
                <a:effectLst/>
                <a:latin typeface="+mn-lt"/>
                <a:ea typeface="+mn-ea"/>
                <a:cs typeface="+mn-cs"/>
              </a:rPr>
              <a:t>Finally, we would like to share with you some health observances and awareness days that focus on older adults.  Celebrating older adults with these monthly observances can further enhance programming, and some national associations and agencies provide additional information and toolkits to help bring awareness to health conditions and celebrate older adults that you can use. Some resources are free or low-cost to you.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will be able to find the links to these observances listed above in the handout provided.</a:t>
            </a:r>
            <a:endParaRPr lang="en"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That’s t</a:t>
            </a:r>
            <a:r>
              <a:rPr lang="en-US" dirty="0">
                <a:solidFill>
                  <a:schemeClr val="dk1"/>
                </a:solidFill>
              </a:rPr>
              <a:t>he</a:t>
            </a:r>
            <a:r>
              <a:rPr lang="en" dirty="0">
                <a:solidFill>
                  <a:schemeClr val="dk1"/>
                </a:solidFill>
              </a:rPr>
              <a:t> end of our content for today. The last thing we want to share is the link to the evaluation, which is the first step in claiming continuing education credit.</a:t>
            </a: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kern="1200" dirty="0">
                <a:solidFill>
                  <a:schemeClr val="tx1"/>
                </a:solidFill>
                <a:effectLst/>
                <a:latin typeface="+mn-lt"/>
                <a:ea typeface="+mn-ea"/>
                <a:cs typeface="+mn-cs"/>
              </a:rPr>
              <a:t>I’m going to pass the baton to Rebecca and she’ll wrap this up for us.</a:t>
            </a: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Image from </a:t>
            </a:r>
            <a:r>
              <a:rPr lang="en-US" dirty="0">
                <a:solidFill>
                  <a:schemeClr val="dk1"/>
                </a:solidFill>
              </a:rPr>
              <a:t>@2hmedia</a:t>
            </a:r>
            <a:r>
              <a:rPr lang="en" dirty="0">
                <a:solidFill>
                  <a:schemeClr val="dk1"/>
                </a:solidFill>
              </a:rPr>
              <a:t> </a:t>
            </a:r>
            <a:r>
              <a:rPr lang="en-US" dirty="0">
                <a:solidFill>
                  <a:schemeClr val="dk1"/>
                </a:solidFill>
              </a:rPr>
              <a:t>https://unsplash.com/photos/a-planner-with-two-pens-sitting-on-top-of-it-cdDDWLezAJ0</a:t>
            </a:r>
            <a:endParaRPr lang="en"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800" dirty="0">
                <a:effectLst/>
                <a:latin typeface="Calibri" panose="020F0502020204030204" pitchFamily="34" charset="0"/>
                <a:ea typeface="Calibri" panose="020F0502020204030204" pitchFamily="34" charset="0"/>
                <a:cs typeface="Calibri" panose="020F0502020204030204" pitchFamily="34" charset="0"/>
              </a:rPr>
              <a:t> </a:t>
            </a:r>
          </a:p>
          <a:p>
            <a:r>
              <a:rPr lang="en-US" sz="1200" kern="1200" dirty="0">
                <a:solidFill>
                  <a:schemeClr val="tx1"/>
                </a:solidFill>
                <a:effectLst/>
                <a:latin typeface="+mn-lt"/>
                <a:ea typeface="+mn-ea"/>
                <a:cs typeface="+mn-cs"/>
              </a:rPr>
              <a:t>That’s the end of our content for today. The last thing we want to share is the link to the evaluation, which is the first step in claiming continuing education credit.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going to pass the baton to Rebecca and she’ll wrap this up for us</a:t>
            </a:r>
          </a:p>
          <a:p>
            <a:endParaRPr lang="en-US" dirty="0"/>
          </a:p>
        </p:txBody>
      </p:sp>
      <p:sp>
        <p:nvSpPr>
          <p:cNvPr id="4" name="Slide Number Placeholder 3"/>
          <p:cNvSpPr>
            <a:spLocks noGrp="1"/>
          </p:cNvSpPr>
          <p:nvPr>
            <p:ph type="sldNum" sz="quarter" idx="10"/>
          </p:nvPr>
        </p:nvSpPr>
        <p:spPr/>
        <p:txBody>
          <a:bodyPr/>
          <a:lstStyle/>
          <a:p>
            <a:fld id="{CAA4AE5B-1EAA-4907-9E55-1251C9845438}" type="slidenum">
              <a:rPr lang="en-US" smtClean="0"/>
              <a:t>21</a:t>
            </a:fld>
            <a:endParaRPr lang="en-US" dirty="0"/>
          </a:p>
        </p:txBody>
      </p:sp>
    </p:spTree>
    <p:extLst>
      <p:ext uri="{BB962C8B-B14F-4D97-AF65-F5344CB8AC3E}">
        <p14:creationId xmlns:p14="http://schemas.microsoft.com/office/powerpoint/2010/main" val="418426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56de622166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56de622166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Rebecca will talk and open the poll</a:t>
            </a:r>
            <a:endParaRPr dirty="0"/>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Before we get started with today’s content, I’m going to open a Zoom poll. We’d like to know what type of continuing education credit you’re interested in today. We offer all the types you see on the slide. Choose all that apply.</a:t>
            </a:r>
          </a:p>
          <a:p>
            <a:pPr marL="0" lvl="0" indent="0" algn="l" rtl="0">
              <a:spcBef>
                <a:spcPts val="0"/>
              </a:spcBef>
              <a:spcAft>
                <a:spcPts val="0"/>
              </a:spcAft>
              <a:buNone/>
            </a:pPr>
            <a:endParaRPr b="1" dirty="0"/>
          </a:p>
          <a:p>
            <a:pPr marL="0" lvl="0" indent="0" algn="l" rtl="0">
              <a:spcBef>
                <a:spcPts val="0"/>
              </a:spcBef>
              <a:spcAft>
                <a:spcPts val="0"/>
              </a:spcAft>
              <a:buNone/>
            </a:pPr>
            <a:r>
              <a:rPr lang="en" b="1" dirty="0"/>
              <a:t>CE categories</a:t>
            </a:r>
            <a:endParaRPr b="1" dirty="0"/>
          </a:p>
          <a:p>
            <a:pPr marL="0" lvl="0" indent="0" algn="l" rtl="0">
              <a:spcBef>
                <a:spcPts val="0"/>
              </a:spcBef>
              <a:spcAft>
                <a:spcPts val="0"/>
              </a:spcAft>
              <a:buNone/>
            </a:pPr>
            <a:r>
              <a:rPr lang="en" dirty="0"/>
              <a:t>MLA CE</a:t>
            </a:r>
            <a:endParaRPr dirty="0"/>
          </a:p>
          <a:p>
            <a:pPr marL="0" lvl="0" indent="0" algn="l" rtl="0">
              <a:spcBef>
                <a:spcPts val="0"/>
              </a:spcBef>
              <a:spcAft>
                <a:spcPts val="0"/>
              </a:spcAft>
              <a:buNone/>
            </a:pPr>
            <a:r>
              <a:rPr lang="en" dirty="0"/>
              <a:t>CHIS</a:t>
            </a:r>
            <a:endParaRPr dirty="0"/>
          </a:p>
          <a:p>
            <a:pPr marL="0" lvl="0" indent="0" algn="l" rtl="0">
              <a:spcBef>
                <a:spcPts val="0"/>
              </a:spcBef>
              <a:spcAft>
                <a:spcPts val="0"/>
              </a:spcAft>
              <a:buNone/>
            </a:pPr>
            <a:r>
              <a:rPr lang="en" dirty="0"/>
              <a:t>CHES</a:t>
            </a:r>
            <a:endParaRPr dirty="0"/>
          </a:p>
          <a:p>
            <a:pPr marL="0" lvl="0" indent="0" algn="l" rtl="0">
              <a:spcBef>
                <a:spcPts val="0"/>
              </a:spcBef>
              <a:spcAft>
                <a:spcPts val="0"/>
              </a:spcAft>
              <a:buNone/>
            </a:pPr>
            <a:r>
              <a:rPr lang="en" dirty="0"/>
              <a:t>CPH</a:t>
            </a:r>
            <a:endParaRPr dirty="0"/>
          </a:p>
          <a:p>
            <a:pPr marL="0" lvl="0" indent="0" algn="l" rtl="0">
              <a:spcBef>
                <a:spcPts val="0"/>
              </a:spcBef>
              <a:spcAft>
                <a:spcPts val="0"/>
              </a:spcAft>
              <a:buNone/>
            </a:pPr>
            <a:r>
              <a:rPr lang="en" dirty="0"/>
              <a:t>CNE</a:t>
            </a:r>
            <a:endParaRPr dirty="0"/>
          </a:p>
          <a:p>
            <a:pPr marL="0" lvl="0" indent="0" algn="l" rtl="0">
              <a:spcBef>
                <a:spcPts val="0"/>
              </a:spcBef>
              <a:spcAft>
                <a:spcPts val="0"/>
              </a:spcAft>
              <a:buNone/>
            </a:pPr>
            <a:r>
              <a:rPr lang="en" dirty="0"/>
              <a:t>No CE Needed Today</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4e5ddefc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4e5ddefc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Shanna</a:t>
            </a:r>
          </a:p>
          <a:p>
            <a:pPr marL="0" lvl="0" indent="0" algn="l" rtl="0">
              <a:spcBef>
                <a:spcPts val="0"/>
              </a:spcBef>
              <a:spcAft>
                <a:spcPts val="0"/>
              </a:spcAft>
              <a:buClr>
                <a:schemeClr val="dk1"/>
              </a:buClr>
              <a:buSzPts val="1100"/>
              <a:buFont typeface="Arial"/>
              <a:buNone/>
            </a:pPr>
            <a:endParaRPr dirty="0">
              <a:solidFill>
                <a:srgbClr val="FF00FF"/>
              </a:solidFill>
            </a:endParaRPr>
          </a:p>
          <a:p>
            <a:r>
              <a:rPr lang="en-US" sz="1200" kern="1200" dirty="0">
                <a:solidFill>
                  <a:schemeClr val="tx1"/>
                </a:solidFill>
                <a:effectLst/>
                <a:latin typeface="+mn-lt"/>
                <a:ea typeface="+mn-ea"/>
                <a:cs typeface="+mn-cs"/>
              </a:rPr>
              <a:t>Let’s start with some population data. I’m sharing this graph created by the administration for community living taken from the 2022 census data to quickly demonstrate the growth in the number of older adults in the united states over the past century. In 2022 there were almost 58 million older adults in the united states.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Of the approximately 330 million people in the US in 2022, 57.8 million were 65 and older, including: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32 million women and 26 million men were 65 and over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People 65 and over-represented 17.3% of the population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projected estimate by 2040, is that 22% of the population will be 65 or older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fact, 4% are expected to be 85 or older</a:t>
            </a:r>
            <a:endParaRPr lang="en-US" sz="1800" kern="1200" dirty="0">
              <a:solidFill>
                <a:schemeClr val="dk1"/>
              </a:solidFill>
              <a:effectLst/>
              <a:latin typeface="+mn-lt"/>
              <a:ea typeface="+mn-ea"/>
              <a:cs typeface="+mn-cs"/>
            </a:endParaRPr>
          </a:p>
          <a:p>
            <a:pPr lvl="0"/>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is from </a:t>
            </a:r>
            <a:r>
              <a:rPr lang="en-US" u="sng" dirty="0">
                <a:solidFill>
                  <a:schemeClr val="hlink"/>
                </a:solidFill>
                <a:hlinkClick r:id="rId3"/>
              </a:rPr>
              <a:t>https://acl.gov/sites/default/files/Profile%20of%20OA/ACL_ProfileOlderAmericans2023_Graphics.zip</a:t>
            </a:r>
            <a:endParaRPr lang="en-US" dirty="0"/>
          </a:p>
          <a:p>
            <a:pPr lvl="0"/>
            <a:endParaRPr lang="en-US" sz="1200" kern="1200" dirty="0">
              <a:solidFill>
                <a:schemeClr val="tx1"/>
              </a:solidFill>
              <a:effectLst/>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5fe8319d4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5fe8319d4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Shanna</a:t>
            </a:r>
          </a:p>
          <a:p>
            <a:pPr marL="0" lvl="0" indent="0" algn="l" rtl="0">
              <a:spcBef>
                <a:spcPts val="0"/>
              </a:spcBef>
              <a:spcAft>
                <a:spcPts val="0"/>
              </a:spcAft>
              <a:buClr>
                <a:schemeClr val="dk1"/>
              </a:buClr>
              <a:buSzPts val="1100"/>
              <a:buFont typeface="Arial"/>
              <a:buNone/>
            </a:pPr>
            <a:endParaRPr lang="en" dirty="0">
              <a:solidFill>
                <a:schemeClr val="dk1"/>
              </a:solidFill>
            </a:endParaRPr>
          </a:p>
          <a:p>
            <a:r>
              <a:rPr lang="en-US" sz="1200" kern="1200" dirty="0">
                <a:solidFill>
                  <a:schemeClr val="tx1"/>
                </a:solidFill>
                <a:effectLst/>
                <a:latin typeface="+mn-lt"/>
                <a:ea typeface="+mn-ea"/>
                <a:cs typeface="+mn-cs"/>
              </a:rPr>
              <a:t>Now I want to give you a chance to look at the percent of the population in your state that are  65 and older.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We’re putting a link into the chat box, it’s also on your </a:t>
            </a:r>
            <a:r>
              <a:rPr lang="en-US" sz="1200" u="sng" kern="1200" dirty="0">
                <a:solidFill>
                  <a:schemeClr val="tx1"/>
                </a:solidFill>
                <a:effectLst/>
                <a:latin typeface="+mn-lt"/>
                <a:ea typeface="+mn-ea"/>
                <a:cs typeface="+mn-cs"/>
              </a:rPr>
              <a:t>handout</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you have the </a:t>
            </a:r>
            <a:r>
              <a:rPr lang="en-US" sz="1200" u="sng" kern="1200" dirty="0">
                <a:solidFill>
                  <a:schemeClr val="tx1"/>
                </a:solidFill>
                <a:effectLst/>
                <a:latin typeface="+mn-lt"/>
                <a:ea typeface="+mn-ea"/>
                <a:cs typeface="+mn-cs"/>
                <a:hlinkClick r:id="rId3"/>
              </a:rPr>
              <a:t>spreadsheet</a:t>
            </a:r>
            <a:r>
              <a:rPr lang="en-US" sz="1200" kern="1200" dirty="0">
                <a:solidFill>
                  <a:schemeClr val="tx1"/>
                </a:solidFill>
                <a:effectLst/>
                <a:latin typeface="+mn-lt"/>
                <a:ea typeface="+mn-ea"/>
                <a:cs typeface="+mn-cs"/>
              </a:rPr>
              <a:t> open, look at the bottom of the spreadsheet, there are several tabs.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Choose the tab “state percent 65+”.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know which state you are from and the percentage of the population over age 65 in your state in the chat.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(Pause, wait for a few responses to come in)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sharing the information about your state in the chat.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https://view.officeapps.live.com/op/view.aspx?src=https%3A%2F%2Facl.gov%2Fsites%2Fdefault%2Ffiles%2FProfile%2520of%2520OA%2FACL_ProfileOlderAmericans2023_DataTables.xlsx&amp;wdOrigin=BROWSELINK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4d44e76353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4d44e76353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Shanna</a:t>
            </a:r>
          </a:p>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endParaRPr dirty="0">
              <a:solidFill>
                <a:schemeClr val="dk1"/>
              </a:solidFill>
            </a:endParaRPr>
          </a:p>
          <a:p>
            <a:r>
              <a:rPr lang="en-US" sz="1200" kern="1200" dirty="0">
                <a:solidFill>
                  <a:schemeClr val="tx1"/>
                </a:solidFill>
                <a:effectLst/>
                <a:latin typeface="+mn-lt"/>
                <a:ea typeface="+mn-ea"/>
                <a:cs typeface="+mn-cs"/>
              </a:rPr>
              <a:t>So, we’ve looked at our individual states. Here’s a snapshot of the percentage of the population of older adults across the entire United States in 2022.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percentage of older adults varies from 11% in some states to 23% of the population in others.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going to turn it over to Bennie now and she’s going to demonstrate a couple of websites that can provide health data regarding older adults in your county and more.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4e5ddefc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4e5ddefc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Bennie</a:t>
            </a:r>
          </a:p>
          <a:p>
            <a:pPr marL="0" lvl="0" indent="0" algn="l" rtl="0">
              <a:spcBef>
                <a:spcPts val="0"/>
              </a:spcBef>
              <a:spcAft>
                <a:spcPts val="0"/>
              </a:spcAft>
              <a:buNone/>
            </a:pPr>
            <a:endParaRPr lang="en" dirty="0"/>
          </a:p>
          <a:p>
            <a:r>
              <a:rPr lang="en-US" sz="1200" kern="1200" dirty="0">
                <a:solidFill>
                  <a:schemeClr val="tx1"/>
                </a:solidFill>
                <a:effectLst/>
                <a:latin typeface="+mn-lt"/>
                <a:ea typeface="+mn-ea"/>
                <a:cs typeface="+mn-cs"/>
              </a:rPr>
              <a:t>Now that we have a sense of the older adult population by state, I find it helpful to get a sense of my local information as well. I would like to demonstrate 2 different sites.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first is County Health Rankings and Roadmaps. I like this site because we can see the data at the county level.</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If we start here at the health data tab at the top, we can choose Health Data by Location.</a:t>
            </a:r>
          </a:p>
          <a:p>
            <a:r>
              <a:rPr lang="en-US" sz="1200" kern="1200" dirty="0">
                <a:solidFill>
                  <a:schemeClr val="tx1"/>
                </a:solidFill>
                <a:effectLst/>
                <a:latin typeface="+mn-lt"/>
                <a:ea typeface="+mn-ea"/>
                <a:cs typeface="+mn-cs"/>
              </a:rPr>
              <a:t>So here, we could either use the map to choose our state, or I'm going to put in the county.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I'm interested in Botetourt County, Virginia, so I'm going to choose that option.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Here we find a map with the location of the county and the state of Virginia.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there's some basic information below related to health behaviors and health outcomes. You can explore these data points but I'm curious about the demographic data for the county specifically.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I'm opening this tab, called Show Demographic Data. And here I find the percentage of the population that's 65 and older.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the state of Virginia, that percentage is 17.2%, but for the specific county, it's 24.6%.</a:t>
            </a: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strike="sngStrik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e8319d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e8319d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Bennie</a:t>
            </a:r>
          </a:p>
          <a:p>
            <a:pPr marL="0" lvl="0" indent="0" algn="l" rtl="0">
              <a:spcBef>
                <a:spcPts val="0"/>
              </a:spcBef>
              <a:spcAft>
                <a:spcPts val="0"/>
              </a:spcAft>
              <a:buClr>
                <a:schemeClr val="dk1"/>
              </a:buClr>
              <a:buSzPts val="1100"/>
              <a:buFont typeface="Arial"/>
              <a:buNone/>
            </a:pPr>
            <a:endParaRPr lang="en-US" dirty="0">
              <a:solidFill>
                <a:schemeClr val="dk1"/>
              </a:solidFill>
            </a:endParaRPr>
          </a:p>
          <a:p>
            <a:r>
              <a:rPr lang="en-US" sz="1200" kern="1200" dirty="0">
                <a:solidFill>
                  <a:schemeClr val="tx1"/>
                </a:solidFill>
                <a:effectLst/>
                <a:latin typeface="+mn-lt"/>
                <a:ea typeface="+mn-ea"/>
                <a:cs typeface="+mn-cs"/>
              </a:rPr>
              <a:t>Now I'd like to take us to a different resource called the Congressional District Health Dashboard.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going to cover a slightly larger geographic area.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time I'm going to enter a street address,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19795 Main St  </a:t>
            </a:r>
          </a:p>
          <a:p>
            <a:r>
              <a:rPr lang="en-US" sz="1200" kern="1200" dirty="0">
                <a:solidFill>
                  <a:schemeClr val="tx1"/>
                </a:solidFill>
                <a:effectLst/>
                <a:latin typeface="+mn-lt"/>
                <a:ea typeface="+mn-ea"/>
                <a:cs typeface="+mn-cs"/>
              </a:rPr>
              <a:t>Buchanan, VA 24066 and look at the same County in Virginia.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I am going to view the district. So here we see a variety of health metrics, and this is going to be for that entire district, not just for the county.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key thing to know is that this health information is for all ages, not just older adults, but it is still useful for planning purposes and to explain why you might be choosing this activity or resource for your organization.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here, we can choose from the different filters. I'm curious about health outcomes.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I choose this, I get a list of specific metrics.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these are some things I might want to pay attention to when looking for programming ideas.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Health behaviors is another metric that I might want to consider when planning for my organization.</a:t>
            </a: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600"/>
              <a:buNone/>
            </a:pPr>
            <a:r>
              <a:rPr lang="en-US" sz="1200" dirty="0">
                <a:solidFill>
                  <a:schemeClr val="dk1"/>
                </a:solidFill>
              </a:rPr>
              <a:t>Shanna</a:t>
            </a:r>
          </a:p>
          <a:p>
            <a:pPr marL="0" indent="0">
              <a:buClr>
                <a:schemeClr val="dk1"/>
              </a:buClr>
              <a:buSzPts val="1600"/>
              <a:buNone/>
            </a:pPr>
            <a:endParaRPr lang="en-US" sz="1200" dirty="0">
              <a:solidFill>
                <a:schemeClr val="dk1"/>
              </a:solidFill>
            </a:endParaRPr>
          </a:p>
          <a:p>
            <a:r>
              <a:rPr lang="en-US" sz="1200" kern="1200" dirty="0">
                <a:solidFill>
                  <a:schemeClr val="tx1"/>
                </a:solidFill>
                <a:effectLst/>
                <a:latin typeface="+mn-lt"/>
                <a:ea typeface="+mn-ea"/>
                <a:cs typeface="+mn-cs"/>
              </a:rPr>
              <a:t>We noted some health indicators in the County Health Rankings and Congressional District Health Dashboard. There are also some common health conditions in older adults from the national perspective.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list of the top 9 health conditions in older adults is from the 2023 Profile of Older Americans developed by the Administration for Community Living.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may notice some common themes. Hypertension, high cholesterol, and coronary heart disease are all related to the heart and circulatory system. Arthritis and diabetes are chronic illnesses. We also see cancer and respiratory issues here.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now that we’ve looked at sources of health data about our state, counties and more local data, let’s take a look at some information resources you can use to answer questions or share with library patrons.  </a:t>
            </a:r>
          </a:p>
        </p:txBody>
      </p:sp>
      <p:sp>
        <p:nvSpPr>
          <p:cNvPr id="4" name="Slide Number Placeholder 3"/>
          <p:cNvSpPr>
            <a:spLocks noGrp="1"/>
          </p:cNvSpPr>
          <p:nvPr>
            <p:ph type="sldNum" sz="quarter" idx="5"/>
          </p:nvPr>
        </p:nvSpPr>
        <p:spPr/>
        <p:txBody>
          <a:bodyPr/>
          <a:lstStyle/>
          <a:p>
            <a:fld id="{2D351F5F-881C-4E7D-B2ED-257D79C9D75E}" type="slidenum">
              <a:rPr lang="en-US" smtClean="0"/>
              <a:t>9</a:t>
            </a:fld>
            <a:endParaRPr lang="en-US"/>
          </a:p>
        </p:txBody>
      </p:sp>
    </p:spTree>
    <p:extLst>
      <p:ext uri="{BB962C8B-B14F-4D97-AF65-F5344CB8AC3E}">
        <p14:creationId xmlns:p14="http://schemas.microsoft.com/office/powerpoint/2010/main" val="3515407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a:spLocks noGrp="1"/>
          </p:cNvSpPr>
          <p:nvPr>
            <p:ph type="pic" idx="2"/>
          </p:nvPr>
        </p:nvSpPr>
        <p:spPr>
          <a:xfrm>
            <a:off x="5413248" y="1069847"/>
            <a:ext cx="6099048" cy="4800600"/>
          </a:xfrm>
          <a:prstGeom prst="rect">
            <a:avLst/>
          </a:prstGeom>
          <a:noFill/>
          <a:ln>
            <a:noFill/>
          </a:ln>
        </p:spPr>
      </p:sp>
      <p:sp>
        <p:nvSpPr>
          <p:cNvPr id="34" name="Google Shape;34;p30"/>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35" name="Google Shape;35;p3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80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1">
  <p:cSld name="Two Content 1">
    <p:spTree>
      <p:nvGrpSpPr>
        <p:cNvPr id="1" name="Shape 88"/>
        <p:cNvGrpSpPr/>
        <p:nvPr/>
      </p:nvGrpSpPr>
      <p:grpSpPr>
        <a:xfrm>
          <a:off x="0" y="0"/>
          <a:ext cx="0" cy="0"/>
          <a:chOff x="0" y="0"/>
          <a:chExt cx="0" cy="0"/>
        </a:xfrm>
      </p:grpSpPr>
      <p:sp>
        <p:nvSpPr>
          <p:cNvPr id="89" name="Google Shape;89;g167f9f9a1e8_0_409"/>
          <p:cNvSpPr txBox="1">
            <a:spLocks noGrp="1"/>
          </p:cNvSpPr>
          <p:nvPr>
            <p:ph type="body" idx="1"/>
          </p:nvPr>
        </p:nvSpPr>
        <p:spPr>
          <a:xfrm>
            <a:off x="6096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0" name="Google Shape;90;g167f9f9a1e8_0_409"/>
          <p:cNvSpPr txBox="1">
            <a:spLocks noGrp="1"/>
          </p:cNvSpPr>
          <p:nvPr>
            <p:ph type="body" idx="2"/>
          </p:nvPr>
        </p:nvSpPr>
        <p:spPr>
          <a:xfrm>
            <a:off x="64008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3" name="Google Shape;93;g167f9f9a1e8_0_409"/>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Tree>
    <p:extLst>
      <p:ext uri="{BB962C8B-B14F-4D97-AF65-F5344CB8AC3E}">
        <p14:creationId xmlns:p14="http://schemas.microsoft.com/office/powerpoint/2010/main" val="406417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94"/>
        <p:cNvGrpSpPr/>
        <p:nvPr/>
      </p:nvGrpSpPr>
      <p:grpSpPr>
        <a:xfrm>
          <a:off x="0" y="0"/>
          <a:ext cx="0" cy="0"/>
          <a:chOff x="0" y="0"/>
          <a:chExt cx="0" cy="0"/>
        </a:xfrm>
      </p:grpSpPr>
      <p:sp>
        <p:nvSpPr>
          <p:cNvPr id="95" name="Google Shape;95;g2b91989fa34_0_173"/>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96" name="Google Shape;96;g2b91989fa34_0_173"/>
          <p:cNvSpPr txBox="1">
            <a:spLocks noGrp="1"/>
          </p:cNvSpPr>
          <p:nvPr>
            <p:ph type="body" idx="1"/>
          </p:nvPr>
        </p:nvSpPr>
        <p:spPr>
          <a:xfrm>
            <a:off x="609599" y="1780032"/>
            <a:ext cx="109728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768398003"/>
      </p:ext>
    </p:extLst>
  </p:cSld>
  <p:clrMapOvr>
    <a:masterClrMapping/>
  </p:clrMapOvr>
  <p:extLst>
    <p:ext uri="{DCECCB84-F9BA-43D5-87BE-67443E8EF086}">
      <p15:sldGuideLst xmlns:p15="http://schemas.microsoft.com/office/powerpoint/2012/main">
        <p15:guide id="1" orient="horz" pos="3824">
          <p15:clr>
            <a:srgbClr val="FBAE40"/>
          </p15:clr>
        </p15:guide>
        <p15:guide id="2" pos="3840">
          <p15:clr>
            <a:srgbClr val="FBAE40"/>
          </p15:clr>
        </p15:guide>
        <p15:guide id="3" pos="5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32492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98132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28" name="Google Shape;28;p26"/>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29" name="Google Shape;29;p2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985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EB77-163C-069C-30D4-665B4E50AA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29C7E-59EF-07BD-4703-1A55AEDF35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47574-14BA-5321-9AE8-95470989FD49}"/>
              </a:ext>
            </a:extLst>
          </p:cNvPr>
          <p:cNvSpPr>
            <a:spLocks noGrp="1"/>
          </p:cNvSpPr>
          <p:nvPr>
            <p:ph type="dt" sz="half" idx="10"/>
          </p:nvPr>
        </p:nvSpPr>
        <p:spPr/>
        <p:txBody>
          <a:bodyPr/>
          <a:lstStyle/>
          <a:p>
            <a:fld id="{01B04D42-3D40-4E26-9066-851703755B75}" type="datetimeFigureOut">
              <a:rPr lang="en-US" smtClean="0"/>
              <a:t>7/1/2025</a:t>
            </a:fld>
            <a:endParaRPr lang="en-US"/>
          </a:p>
        </p:txBody>
      </p:sp>
      <p:sp>
        <p:nvSpPr>
          <p:cNvPr id="5" name="Footer Placeholder 4">
            <a:extLst>
              <a:ext uri="{FF2B5EF4-FFF2-40B4-BE49-F238E27FC236}">
                <a16:creationId xmlns:a16="http://schemas.microsoft.com/office/drawing/2014/main" id="{9A79E6C9-016B-B788-9E7A-8FB8C7572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11D9A-042E-E9AE-24C9-A0B3E99A11A6}"/>
              </a:ext>
            </a:extLst>
          </p:cNvPr>
          <p:cNvSpPr>
            <a:spLocks noGrp="1"/>
          </p:cNvSpPr>
          <p:nvPr>
            <p:ph type="sldNum" sz="quarter" idx="12"/>
          </p:nvPr>
        </p:nvSpPr>
        <p:spPr/>
        <p:txBody>
          <a:bodyPr/>
          <a:lstStyle/>
          <a:p>
            <a:fld id="{D7C108FD-ACBC-45B1-B984-3B6839DF33EA}" type="slidenum">
              <a:rPr lang="en-US" smtClean="0"/>
              <a:t>‹#›</a:t>
            </a:fld>
            <a:endParaRPr lang="en-US"/>
          </a:p>
        </p:txBody>
      </p:sp>
    </p:spTree>
    <p:extLst>
      <p:ext uri="{BB962C8B-B14F-4D97-AF65-F5344CB8AC3E}">
        <p14:creationId xmlns:p14="http://schemas.microsoft.com/office/powerpoint/2010/main" val="204044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7200"/>
              <a:buFont typeface="Corbel"/>
              <a:buNone/>
              <a:defRPr sz="7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dk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40" name="Google Shape;40;p2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25"/>
          <p:cNvCxnSpPr/>
          <p:nvPr/>
        </p:nvCxnSpPr>
        <p:spPr>
          <a:xfrm>
            <a:off x="1981200" y="4020408"/>
            <a:ext cx="8229601" cy="0"/>
          </a:xfrm>
          <a:prstGeom prst="straightConnector1">
            <a:avLst/>
          </a:prstGeom>
          <a:noFill/>
          <a:ln w="100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128219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2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276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8" name="Google Shape;58;p27"/>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9" name="Google Shape;59;p27"/>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60" name="Google Shape;60;p27"/>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61" name="Google Shape;61;p2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3203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4361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Google Shape;68;p29"/>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9"/>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70" name="Google Shape;70;p29"/>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1" name="Google Shape;71;p2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67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76" name="Google Shape;76;p3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6117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Tree>
    <p:extLst>
      <p:ext uri="{BB962C8B-B14F-4D97-AF65-F5344CB8AC3E}">
        <p14:creationId xmlns:p14="http://schemas.microsoft.com/office/powerpoint/2010/main" val="319652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FFFFFF"/>
        </a:solidFill>
        <a:effectLst/>
      </p:bgPr>
    </p:bg>
    <p:spTree>
      <p:nvGrpSpPr>
        <p:cNvPr id="1" name="Shape 83"/>
        <p:cNvGrpSpPr/>
        <p:nvPr/>
      </p:nvGrpSpPr>
      <p:grpSpPr>
        <a:xfrm>
          <a:off x="0" y="0"/>
          <a:ext cx="0" cy="0"/>
          <a:chOff x="0" y="0"/>
          <a:chExt cx="0" cy="0"/>
        </a:xfrm>
      </p:grpSpPr>
      <p:sp>
        <p:nvSpPr>
          <p:cNvPr id="84" name="Google Shape;84;g1625dafa4b0_2_131"/>
          <p:cNvSpPr txBox="1">
            <a:spLocks noGrp="1"/>
          </p:cNvSpPr>
          <p:nvPr>
            <p:ph type="title"/>
          </p:nvPr>
        </p:nvSpPr>
        <p:spPr>
          <a:xfrm>
            <a:off x="415600" y="421233"/>
            <a:ext cx="11360700" cy="110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SzPts val="32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85" name="Google Shape;85;g1625dafa4b0_2_131"/>
          <p:cNvSpPr txBox="1">
            <a:spLocks noGrp="1"/>
          </p:cNvSpPr>
          <p:nvPr>
            <p:ph type="body" idx="1"/>
          </p:nvPr>
        </p:nvSpPr>
        <p:spPr>
          <a:xfrm>
            <a:off x="415600" y="1633633"/>
            <a:ext cx="11360700" cy="44721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86" name="Google Shape;86;g1625dafa4b0_2_131"/>
          <p:cNvSpPr txBox="1">
            <a:spLocks noGrp="1"/>
          </p:cNvSpPr>
          <p:nvPr>
            <p:ph type="sldNum" idx="12"/>
          </p:nvPr>
        </p:nvSpPr>
        <p:spPr>
          <a:xfrm>
            <a:off x="11296600" y="6272000"/>
            <a:ext cx="731700" cy="169200"/>
          </a:xfrm>
          <a:prstGeom prst="rect">
            <a:avLst/>
          </a:prstGeom>
          <a:noFill/>
          <a:ln>
            <a:noFill/>
          </a:ln>
        </p:spPr>
        <p:txBody>
          <a:bodyPr spcFirstLastPara="1" wrap="square" lIns="0" tIns="0" rIns="0" bIns="0" anchor="ctr" anchorCtr="0">
            <a:spAutoFit/>
          </a:bodyPr>
          <a:lstStyle>
            <a:lvl1pPr marL="0" marR="0" lvl="0"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3468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dk1"/>
              </a:buClr>
              <a:buSzPts val="1760"/>
              <a:buFont typeface="Corbel"/>
              <a:buChar char="•"/>
              <a:defRPr sz="2200" b="0" i="0" u="none" strike="noStrike" cap="none">
                <a:solidFill>
                  <a:schemeClr val="dk1"/>
                </a:solidFill>
                <a:latin typeface="Corbel"/>
                <a:ea typeface="Corbel"/>
                <a:cs typeface="Corbel"/>
                <a:sym typeface="Corbel"/>
              </a:defRPr>
            </a:lvl1pPr>
            <a:lvl2pPr marL="914400" marR="0" lvl="1" indent="-330200" algn="l" rtl="0">
              <a:lnSpc>
                <a:spcPct val="90000"/>
              </a:lnSpc>
              <a:spcBef>
                <a:spcPts val="2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2pPr>
            <a:lvl3pPr marL="1371600" marR="0" lvl="2" indent="-320039" algn="l" rtl="0">
              <a:lnSpc>
                <a:spcPct val="90000"/>
              </a:lnSpc>
              <a:spcBef>
                <a:spcPts val="40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3pPr>
            <a:lvl4pPr marL="1828800" marR="0" lvl="3" indent="-309880"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4pPr>
            <a:lvl5pPr marL="2286000" marR="0" lvl="4"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5pPr>
            <a:lvl6pPr marL="2743200" marR="0" lvl="5"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6pPr>
            <a:lvl7pPr marL="3200400" marR="0" lvl="6"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7pPr>
            <a:lvl8pPr marL="3657600" marR="0" lvl="7"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dk1"/>
              </a:buClr>
              <a:buSzPts val="1280"/>
              <a:buFont typeface="Corbel"/>
              <a:buChar char="•"/>
              <a:defRPr sz="1600" b="0" i="0" u="none" strike="noStrike" cap="none">
                <a:solidFill>
                  <a:schemeClr val="dk1"/>
                </a:solidFill>
                <a:latin typeface="Corbel"/>
                <a:ea typeface="Corbel"/>
                <a:cs typeface="Corbel"/>
                <a:sym typeface="Corbel"/>
              </a:defRPr>
            </a:lvl9pPr>
          </a:lstStyle>
          <a:p>
            <a:endParaRPr/>
          </a:p>
        </p:txBody>
      </p:sp>
      <p:sp>
        <p:nvSpPr>
          <p:cNvPr id="12" name="Google Shape;12;p2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3" name="Google Shape;13;p2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4" name="Google Shape;14;p2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1"/>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16" name="Google Shape;16;p21"/>
          <p:cNvPicPr preferRelativeResize="0"/>
          <p:nvPr/>
        </p:nvPicPr>
        <p:blipFill>
          <a:blip r:embed="rId17">
            <a:extLst>
              <a:ext uri="{28A0092B-C50C-407E-A947-70E740481C1C}">
                <a14:useLocalDpi xmlns:a14="http://schemas.microsoft.com/office/drawing/2010/main" val="0"/>
              </a:ext>
            </a:extLst>
          </a:blip>
          <a:srcRect/>
          <a:stretch/>
        </p:blipFill>
        <p:spPr>
          <a:xfrm>
            <a:off x="81041" y="6275073"/>
            <a:ext cx="3556464" cy="429301"/>
          </a:xfrm>
          <a:prstGeom prst="rect">
            <a:avLst/>
          </a:prstGeom>
          <a:noFill/>
          <a:ln>
            <a:noFill/>
          </a:ln>
        </p:spPr>
      </p:pic>
    </p:spTree>
    <p:extLst>
      <p:ext uri="{BB962C8B-B14F-4D97-AF65-F5344CB8AC3E}">
        <p14:creationId xmlns:p14="http://schemas.microsoft.com/office/powerpoint/2010/main" val="1819768716"/>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2.xml"/><Relationship Id="rId7" Type="http://schemas.openxmlformats.org/officeDocument/2006/relationships/diagramColors" Target="../diagrams/colors1.xml"/><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13.xml"/><Relationship Id="rId16" Type="http://schemas.openxmlformats.org/officeDocument/2006/relationships/image" Target="../media/image26.svg"/><Relationship Id="rId1" Type="http://schemas.openxmlformats.org/officeDocument/2006/relationships/slideLayout" Target="../slideLayouts/slideLayout15.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4.xml"/><Relationship Id="rId7" Type="http://schemas.openxmlformats.org/officeDocument/2006/relationships/diagramColors" Target="../diagrams/colors2.xml"/><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15.xml"/><Relationship Id="rId16" Type="http://schemas.openxmlformats.org/officeDocument/2006/relationships/image" Target="../media/image52.svg"/><Relationship Id="rId1" Type="http://schemas.openxmlformats.org/officeDocument/2006/relationships/slideLayout" Target="../slideLayouts/slideLayout15.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55.jpe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hyperlink" Target="https://www.ready.gov/" TargetMode="External"/><Relationship Id="rId3" Type="http://schemas.openxmlformats.org/officeDocument/2006/relationships/notesSlide" Target="../notesSlides/notesSlide19.xml"/><Relationship Id="rId7" Type="http://schemas.openxmlformats.org/officeDocument/2006/relationships/hyperlink" Target="https://www.ruralhealthinfo.org/toolkits/health-literacy/2/community/public-libraries" TargetMode="External"/><Relationship Id="rId12" Type="http://schemas.openxmlformats.org/officeDocument/2006/relationships/image" Target="../media/image58.png"/><Relationship Id="rId2" Type="http://schemas.openxmlformats.org/officeDocument/2006/relationships/slideLayout" Target="../slideLayouts/slideLayout15.xml"/><Relationship Id="rId1" Type="http://schemas.openxmlformats.org/officeDocument/2006/relationships/tags" Target="../tags/tag3.xml"/><Relationship Id="rId6" Type="http://schemas.openxmlformats.org/officeDocument/2006/relationships/hyperlink" Target="https://www.webjunction.org/explore-topics/ehealth.html" TargetMode="External"/><Relationship Id="rId11" Type="http://schemas.openxmlformats.org/officeDocument/2006/relationships/image" Target="../media/image57.png"/><Relationship Id="rId5" Type="http://schemas.openxmlformats.org/officeDocument/2006/relationships/hyperlink" Target="https://programminglibrarian.org/ideas/topic?topic=948" TargetMode="External"/><Relationship Id="rId10" Type="http://schemas.openxmlformats.org/officeDocument/2006/relationships/image" Target="../media/image56.png"/><Relationship Id="rId4" Type="http://schemas.openxmlformats.org/officeDocument/2006/relationships/hyperlink" Target="https://letsmovelibraries.org/program-ideas/" TargetMode="External"/><Relationship Id="rId9" Type="http://schemas.openxmlformats.org/officeDocument/2006/relationships/hyperlink" Target="https://www.nnlm.gov/funding/funde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00" y="423807"/>
            <a:ext cx="11360800" cy="2736800"/>
          </a:xfrm>
          <a:prstGeom prst="rect">
            <a:avLst/>
          </a:prstGeom>
        </p:spPr>
        <p:txBody>
          <a:bodyPr spcFirstLastPara="1" wrap="square" lIns="121900" tIns="121900" rIns="121900" bIns="121900" anchor="b" anchorCtr="0">
            <a:normAutofit/>
          </a:bodyPr>
          <a:lstStyle/>
          <a:p>
            <a:r>
              <a:rPr lang="en" dirty="0">
                <a:latin typeface="+mj-lt"/>
              </a:rPr>
              <a:t>Connecting Older Adults to Health Information</a:t>
            </a:r>
            <a:endParaRPr dirty="0">
              <a:latin typeface="+mj-lt"/>
            </a:endParaRPr>
          </a:p>
        </p:txBody>
      </p:sp>
      <p:sp>
        <p:nvSpPr>
          <p:cNvPr id="2" name="TextBox 1">
            <a:extLst>
              <a:ext uri="{FF2B5EF4-FFF2-40B4-BE49-F238E27FC236}">
                <a16:creationId xmlns:a16="http://schemas.microsoft.com/office/drawing/2014/main" id="{3ED8D6F8-4ED4-FB56-5E4C-D4761291FE51}"/>
              </a:ext>
            </a:extLst>
          </p:cNvPr>
          <p:cNvSpPr txBox="1"/>
          <p:nvPr/>
        </p:nvSpPr>
        <p:spPr>
          <a:xfrm>
            <a:off x="781371" y="4350051"/>
            <a:ext cx="4054789" cy="1200329"/>
          </a:xfrm>
          <a:prstGeom prst="rect">
            <a:avLst/>
          </a:prstGeom>
          <a:noFill/>
        </p:spPr>
        <p:txBody>
          <a:bodyPr wrap="square" rtlCol="0">
            <a:spAutoFit/>
          </a:bodyPr>
          <a:lstStyle/>
          <a:p>
            <a:pPr algn="ctr"/>
            <a:r>
              <a:rPr lang="en-US" dirty="0"/>
              <a:t>Bennie Finch, MLIS, MSW</a:t>
            </a:r>
          </a:p>
          <a:p>
            <a:pPr algn="ctr"/>
            <a:r>
              <a:rPr lang="en-US" dirty="0"/>
              <a:t>Education and Outreach Coordinator</a:t>
            </a:r>
          </a:p>
          <a:p>
            <a:pPr algn="ctr"/>
            <a:r>
              <a:rPr lang="en-US" dirty="0"/>
              <a:t>NNLM Region 7</a:t>
            </a:r>
          </a:p>
          <a:p>
            <a:endParaRPr lang="en-US" dirty="0"/>
          </a:p>
        </p:txBody>
      </p:sp>
      <p:sp>
        <p:nvSpPr>
          <p:cNvPr id="3" name="TextBox 2">
            <a:extLst>
              <a:ext uri="{FF2B5EF4-FFF2-40B4-BE49-F238E27FC236}">
                <a16:creationId xmlns:a16="http://schemas.microsoft.com/office/drawing/2014/main" id="{AC918802-B38A-D291-AE00-794C65CA05EE}"/>
              </a:ext>
            </a:extLst>
          </p:cNvPr>
          <p:cNvSpPr txBox="1"/>
          <p:nvPr/>
        </p:nvSpPr>
        <p:spPr>
          <a:xfrm>
            <a:off x="6096000" y="4320418"/>
            <a:ext cx="5344160" cy="1200329"/>
          </a:xfrm>
          <a:prstGeom prst="rect">
            <a:avLst/>
          </a:prstGeom>
          <a:noFill/>
        </p:spPr>
        <p:txBody>
          <a:bodyPr wrap="square" rtlCol="0">
            <a:spAutoFit/>
          </a:bodyPr>
          <a:lstStyle/>
          <a:p>
            <a:pPr algn="ctr"/>
            <a:r>
              <a:rPr lang="en-US" dirty="0"/>
              <a:t>Shanna Hastie, LMSW</a:t>
            </a:r>
          </a:p>
          <a:p>
            <a:pPr algn="ctr"/>
            <a:r>
              <a:rPr lang="en-US" dirty="0"/>
              <a:t>Community Engagement and Outreach Strategist</a:t>
            </a:r>
          </a:p>
          <a:p>
            <a:pPr algn="ctr"/>
            <a:r>
              <a:rPr lang="en-US" dirty="0"/>
              <a:t>NNLM Region 2</a:t>
            </a:r>
          </a:p>
          <a:p>
            <a:endParaRPr lang="en-US" dirty="0"/>
          </a:p>
        </p:txBody>
      </p:sp>
      <p:sp>
        <p:nvSpPr>
          <p:cNvPr id="4" name="Slide Number Placeholder 8">
            <a:extLst>
              <a:ext uri="{FF2B5EF4-FFF2-40B4-BE49-F238E27FC236}">
                <a16:creationId xmlns:a16="http://schemas.microsoft.com/office/drawing/2014/main" id="{B9F7FD78-EBAD-8A27-0A57-DD3C718B5F75}"/>
              </a:ext>
            </a:extLst>
          </p:cNvPr>
          <p:cNvSpPr txBox="1">
            <a:spLocks/>
          </p:cNvSpPr>
          <p:nvPr/>
        </p:nvSpPr>
        <p:spPr>
          <a:xfrm>
            <a:off x="10248900" y="6356350"/>
            <a:ext cx="11049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72B0271-B012-4ED1-8CE3-476E6D0A5B1D}" type="slidenum">
              <a:rPr lang="en-US" sz="1600" smtClean="0"/>
              <a:pPr>
                <a:defRPr/>
              </a:pPr>
              <a:t>1</a:t>
            </a:fld>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algn="ctr"/>
            <a:r>
              <a:rPr lang="en" b="1" dirty="0">
                <a:latin typeface="+mn-lt"/>
              </a:rPr>
              <a:t>DEMO TIME</a:t>
            </a:r>
            <a:endParaRPr b="1" dirty="0">
              <a:latin typeface="+mn-lt"/>
            </a:endParaRPr>
          </a:p>
        </p:txBody>
      </p:sp>
      <p:sp>
        <p:nvSpPr>
          <p:cNvPr id="108" name="Google Shape;108;p22"/>
          <p:cNvSpPr txBox="1">
            <a:spLocks noGrp="1"/>
          </p:cNvSpPr>
          <p:nvPr>
            <p:ph type="body" idx="1"/>
          </p:nvPr>
        </p:nvSpPr>
        <p:spPr>
          <a:xfrm>
            <a:off x="851029" y="1696291"/>
            <a:ext cx="8118800" cy="3913191"/>
          </a:xfrm>
          <a:prstGeom prst="rect">
            <a:avLst/>
          </a:prstGeom>
        </p:spPr>
        <p:txBody>
          <a:bodyPr spcFirstLastPara="1" wrap="square" lIns="121900" tIns="121900" rIns="121900" bIns="121900" anchor="t" anchorCtr="0">
            <a:normAutofit/>
          </a:bodyPr>
          <a:lstStyle/>
          <a:p>
            <a:pPr marL="0" indent="0">
              <a:spcBef>
                <a:spcPts val="0"/>
              </a:spcBef>
              <a:buNone/>
            </a:pPr>
            <a:endParaRPr dirty="0">
              <a:latin typeface="+mj-lt"/>
            </a:endParaRPr>
          </a:p>
          <a:p>
            <a:pPr marL="514350" indent="-514350">
              <a:spcBef>
                <a:spcPts val="1600"/>
              </a:spcBef>
              <a:buFont typeface="+mj-lt"/>
              <a:buAutoNum type="arabicPeriod"/>
            </a:pPr>
            <a:r>
              <a:rPr lang="en" sz="3200" dirty="0">
                <a:solidFill>
                  <a:schemeClr val="dk1"/>
                </a:solidFill>
                <a:latin typeface="+mj-lt"/>
              </a:rPr>
              <a:t>MedlinePlus.gov</a:t>
            </a:r>
            <a:endParaRPr sz="3200" dirty="0">
              <a:solidFill>
                <a:schemeClr val="dk1"/>
              </a:solidFill>
              <a:latin typeface="+mj-lt"/>
            </a:endParaRPr>
          </a:p>
          <a:p>
            <a:pPr marL="514350" indent="-514350">
              <a:spcBef>
                <a:spcPts val="1600"/>
              </a:spcBef>
              <a:buFont typeface="+mj-lt"/>
              <a:buAutoNum type="arabicPeriod"/>
            </a:pPr>
            <a:r>
              <a:rPr lang="en" sz="3200" dirty="0">
                <a:solidFill>
                  <a:schemeClr val="dk1"/>
                </a:solidFill>
                <a:latin typeface="+mj-lt"/>
              </a:rPr>
              <a:t>PubMed</a:t>
            </a:r>
          </a:p>
          <a:p>
            <a:pPr marL="514350" indent="-514350">
              <a:spcBef>
                <a:spcPts val="1600"/>
              </a:spcBef>
              <a:buFont typeface="+mj-lt"/>
              <a:buAutoNum type="arabicPeriod"/>
            </a:pPr>
            <a:r>
              <a:rPr lang="en" sz="3200" dirty="0">
                <a:solidFill>
                  <a:schemeClr val="tx1"/>
                </a:solidFill>
                <a:latin typeface="+mj-lt"/>
              </a:rPr>
              <a:t>ClincialTrials.gov</a:t>
            </a:r>
          </a:p>
        </p:txBody>
      </p:sp>
      <p:sp>
        <p:nvSpPr>
          <p:cNvPr id="2" name="Slide Number Placeholder 8">
            <a:extLst>
              <a:ext uri="{FF2B5EF4-FFF2-40B4-BE49-F238E27FC236}">
                <a16:creationId xmlns:a16="http://schemas.microsoft.com/office/drawing/2014/main" id="{9C3E0399-DF22-257C-4C66-58E572BC2499}"/>
              </a:ext>
            </a:extLst>
          </p:cNvPr>
          <p:cNvSpPr txBox="1">
            <a:spLocks/>
          </p:cNvSpPr>
          <p:nvPr/>
        </p:nvSpPr>
        <p:spPr>
          <a:xfrm>
            <a:off x="10804954" y="6264633"/>
            <a:ext cx="11049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72B0271-B012-4ED1-8CE3-476E6D0A5B1D}" type="slidenum">
              <a:rPr lang="en-US" sz="1600" smtClean="0"/>
              <a:pPr>
                <a:defRPr/>
              </a:pPr>
              <a:t>10</a:t>
            </a:fld>
            <a:endParaRPr lang="en-US"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415600" y="2306600"/>
            <a:ext cx="11360800" cy="1122400"/>
          </a:xfrm>
          <a:prstGeom prst="rect">
            <a:avLst/>
          </a:prstGeom>
        </p:spPr>
        <p:txBody>
          <a:bodyPr spcFirstLastPara="1" wrap="square" lIns="121900" tIns="121900" rIns="121900" bIns="121900" anchor="ctr" anchorCtr="0">
            <a:normAutofit fontScale="90000"/>
          </a:bodyPr>
          <a:lstStyle/>
          <a:p>
            <a:r>
              <a:rPr lang="en" sz="6600" dirty="0">
                <a:latin typeface="+mj-lt"/>
              </a:rPr>
              <a:t>Programming</a:t>
            </a:r>
            <a:endParaRPr sz="6600" dirty="0">
              <a:latin typeface="+mj-lt"/>
            </a:endParaRPr>
          </a:p>
        </p:txBody>
      </p:sp>
      <p:sp>
        <p:nvSpPr>
          <p:cNvPr id="2" name="Slide Number Placeholder 8">
            <a:extLst>
              <a:ext uri="{FF2B5EF4-FFF2-40B4-BE49-F238E27FC236}">
                <a16:creationId xmlns:a16="http://schemas.microsoft.com/office/drawing/2014/main" id="{39582E4F-6645-763C-1FF2-9F2494E33C80}"/>
              </a:ext>
            </a:extLst>
          </p:cNvPr>
          <p:cNvSpPr txBox="1">
            <a:spLocks/>
          </p:cNvSpPr>
          <p:nvPr/>
        </p:nvSpPr>
        <p:spPr>
          <a:xfrm>
            <a:off x="10780241" y="6294566"/>
            <a:ext cx="11049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72B0271-B012-4ED1-8CE3-476E6D0A5B1D}" type="slidenum">
              <a:rPr lang="en-US" sz="1600" smtClean="0"/>
              <a:pPr>
                <a:defRPr/>
              </a:pPr>
              <a:t>11</a:t>
            </a:fld>
            <a:endParaRPr lang="en-US"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3"/>
          <p:cNvSpPr txBox="1">
            <a:spLocks noGrp="1"/>
          </p:cNvSpPr>
          <p:nvPr>
            <p:ph type="title"/>
          </p:nvPr>
        </p:nvSpPr>
        <p:spPr>
          <a:xfrm>
            <a:off x="0" y="392738"/>
            <a:ext cx="3305908" cy="1351838"/>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algn="ctr"/>
            <a:r>
              <a:rPr lang="en-US" b="1" dirty="0">
                <a:latin typeface="+mj-lt"/>
              </a:rPr>
              <a:t>Initial Planning</a:t>
            </a:r>
            <a:endParaRPr lang="en-US" b="1" dirty="0">
              <a:latin typeface="+mj-lt"/>
              <a:cs typeface="Calibri"/>
            </a:endParaRPr>
          </a:p>
        </p:txBody>
      </p:sp>
      <p:graphicFrame>
        <p:nvGraphicFramePr>
          <p:cNvPr id="4" name="Content Placeholder 3" descr="chart with information, programming, and training listed.">
            <a:extLst>
              <a:ext uri="{FF2B5EF4-FFF2-40B4-BE49-F238E27FC236}">
                <a16:creationId xmlns:a16="http://schemas.microsoft.com/office/drawing/2014/main" id="{858F361F-090C-2B05-5224-07543BC25047}"/>
              </a:ext>
              <a:ext uri="{C183D7F6-B498-43B3-948B-1728B52AA6E4}">
                <adec:decorative xmlns:adec="http://schemas.microsoft.com/office/drawing/2017/decorative" val="0"/>
              </a:ext>
            </a:extLst>
          </p:cNvPr>
          <p:cNvGraphicFramePr>
            <a:graphicFrameLocks noGrp="1"/>
          </p:cNvGraphicFramePr>
          <p:nvPr>
            <p:ph sz="half" idx="2"/>
            <p:extLst>
              <p:ext uri="{D42A27DB-BD31-4B8C-83A1-F6EECF244321}">
                <p14:modId xmlns:p14="http://schemas.microsoft.com/office/powerpoint/2010/main" val="3123882718"/>
              </p:ext>
            </p:extLst>
          </p:nvPr>
        </p:nvGraphicFramePr>
        <p:xfrm>
          <a:off x="3616570" y="239865"/>
          <a:ext cx="7737230" cy="56638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lide Number Placeholder 8">
            <a:extLst>
              <a:ext uri="{FF2B5EF4-FFF2-40B4-BE49-F238E27FC236}">
                <a16:creationId xmlns:a16="http://schemas.microsoft.com/office/drawing/2014/main" id="{159D297D-4DDE-96E0-927C-A88B82C25E83}"/>
              </a:ext>
            </a:extLst>
          </p:cNvPr>
          <p:cNvSpPr>
            <a:spLocks noGrp="1"/>
          </p:cNvSpPr>
          <p:nvPr>
            <p:ph type="sldNum" sz="quarter" idx="10"/>
          </p:nvPr>
        </p:nvSpPr>
        <p:spPr>
          <a:xfrm>
            <a:off x="10801350" y="6253010"/>
            <a:ext cx="11049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72B0271-B012-4ED1-8CE3-476E6D0A5B1D}" type="slidenum">
              <a:rPr lang="en-US" sz="1600" smtClean="0"/>
              <a:pPr>
                <a:defRPr/>
              </a:pPr>
              <a:t>12</a:t>
            </a:fld>
            <a:endParaRPr lang="en-US" dirty="0">
              <a:solidFill>
                <a:schemeClr val="tx1"/>
              </a:solidFill>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F9F4C9-6B51-41CA-98DD-19E6AE33379F}"/>
              </a:ext>
            </a:extLst>
          </p:cNvPr>
          <p:cNvSpPr>
            <a:spLocks noGrp="1"/>
          </p:cNvSpPr>
          <p:nvPr>
            <p:ph type="title"/>
          </p:nvPr>
        </p:nvSpPr>
        <p:spPr>
          <a:xfrm>
            <a:off x="833508" y="166260"/>
            <a:ext cx="10321476" cy="965632"/>
          </a:xfrm>
        </p:spPr>
        <p:txBody>
          <a:bodyPr>
            <a:normAutofit/>
          </a:bodyPr>
          <a:lstStyle/>
          <a:p>
            <a:pPr algn="ctr"/>
            <a:r>
              <a:rPr lang="en-US" dirty="0">
                <a:latin typeface="+mj-lt"/>
              </a:rPr>
              <a:t>7 Key Questions about Programming</a:t>
            </a:r>
          </a:p>
        </p:txBody>
      </p:sp>
      <p:pic>
        <p:nvPicPr>
          <p:cNvPr id="5" name="Graphic 4">
            <a:extLst>
              <a:ext uri="{FF2B5EF4-FFF2-40B4-BE49-F238E27FC236}">
                <a16:creationId xmlns:a16="http://schemas.microsoft.com/office/drawing/2014/main" id="{322B2394-F6A0-4C3E-77B3-FDE4F62EFDE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44971" y="1680879"/>
            <a:ext cx="914400" cy="914400"/>
          </a:xfrm>
          <a:prstGeom prst="rect">
            <a:avLst/>
          </a:prstGeom>
        </p:spPr>
      </p:pic>
      <p:sp>
        <p:nvSpPr>
          <p:cNvPr id="8" name="TextBox 7">
            <a:extLst>
              <a:ext uri="{FF2B5EF4-FFF2-40B4-BE49-F238E27FC236}">
                <a16:creationId xmlns:a16="http://schemas.microsoft.com/office/drawing/2014/main" id="{0010F454-ECB6-0858-C42D-DC7BB2E95D74}"/>
              </a:ext>
            </a:extLst>
          </p:cNvPr>
          <p:cNvSpPr txBox="1"/>
          <p:nvPr/>
        </p:nvSpPr>
        <p:spPr>
          <a:xfrm>
            <a:off x="1312889" y="1533927"/>
            <a:ext cx="2696517" cy="1384995"/>
          </a:xfrm>
          <a:prstGeom prst="rect">
            <a:avLst/>
          </a:prstGeom>
          <a:noFill/>
        </p:spPr>
        <p:txBody>
          <a:bodyPr wrap="square" rtlCol="0">
            <a:spAutoFit/>
          </a:bodyPr>
          <a:lstStyle/>
          <a:p>
            <a:pPr lvl="0"/>
            <a:r>
              <a:rPr lang="en-US" b="1" dirty="0"/>
              <a:t>1) Who?</a:t>
            </a:r>
          </a:p>
          <a:p>
            <a:pPr lvl="1"/>
            <a:r>
              <a:rPr lang="en-US" sz="1600" dirty="0"/>
              <a:t>Will you reach?</a:t>
            </a:r>
          </a:p>
          <a:p>
            <a:pPr lvl="1"/>
            <a:r>
              <a:rPr lang="en-US" sz="1600" dirty="0"/>
              <a:t>Can assist you?</a:t>
            </a:r>
          </a:p>
          <a:p>
            <a:pPr lvl="1"/>
            <a:r>
              <a:rPr lang="en-US" sz="1600" dirty="0"/>
              <a:t>Can partner?</a:t>
            </a:r>
          </a:p>
          <a:p>
            <a:endParaRPr lang="en-US" dirty="0"/>
          </a:p>
        </p:txBody>
      </p:sp>
      <p:sp>
        <p:nvSpPr>
          <p:cNvPr id="11" name="TextBox 10">
            <a:extLst>
              <a:ext uri="{FF2B5EF4-FFF2-40B4-BE49-F238E27FC236}">
                <a16:creationId xmlns:a16="http://schemas.microsoft.com/office/drawing/2014/main" id="{FA19F81C-AFC9-9A5C-0224-7071B564A967}"/>
              </a:ext>
            </a:extLst>
          </p:cNvPr>
          <p:cNvSpPr txBox="1"/>
          <p:nvPr/>
        </p:nvSpPr>
        <p:spPr>
          <a:xfrm>
            <a:off x="5379521" y="1515324"/>
            <a:ext cx="2586789" cy="1384995"/>
          </a:xfrm>
          <a:prstGeom prst="rect">
            <a:avLst/>
          </a:prstGeom>
          <a:noFill/>
        </p:spPr>
        <p:txBody>
          <a:bodyPr wrap="square" rtlCol="0">
            <a:spAutoFit/>
          </a:bodyPr>
          <a:lstStyle/>
          <a:p>
            <a:pPr lvl="0"/>
            <a:r>
              <a:rPr lang="en-US" b="1" dirty="0"/>
              <a:t>2) What?</a:t>
            </a:r>
          </a:p>
          <a:p>
            <a:pPr lvl="1"/>
            <a:r>
              <a:rPr lang="en-US" sz="1600" dirty="0"/>
              <a:t>Type of activity?</a:t>
            </a:r>
          </a:p>
          <a:p>
            <a:pPr lvl="1"/>
            <a:r>
              <a:rPr lang="en-US" sz="1600" dirty="0"/>
              <a:t>Resources to include?</a:t>
            </a:r>
            <a:endParaRPr lang="en-US" dirty="0"/>
          </a:p>
          <a:p>
            <a:endParaRPr lang="en-US" dirty="0"/>
          </a:p>
        </p:txBody>
      </p:sp>
      <p:sp>
        <p:nvSpPr>
          <p:cNvPr id="13" name="TextBox 12">
            <a:extLst>
              <a:ext uri="{FF2B5EF4-FFF2-40B4-BE49-F238E27FC236}">
                <a16:creationId xmlns:a16="http://schemas.microsoft.com/office/drawing/2014/main" id="{030CABC9-A91F-5FC8-6837-11B54E3BDC5F}"/>
              </a:ext>
            </a:extLst>
          </p:cNvPr>
          <p:cNvSpPr txBox="1"/>
          <p:nvPr/>
        </p:nvSpPr>
        <p:spPr>
          <a:xfrm>
            <a:off x="9021369" y="1451150"/>
            <a:ext cx="2883568" cy="2123658"/>
          </a:xfrm>
          <a:prstGeom prst="rect">
            <a:avLst/>
          </a:prstGeom>
          <a:noFill/>
        </p:spPr>
        <p:txBody>
          <a:bodyPr wrap="square" rtlCol="0">
            <a:spAutoFit/>
          </a:bodyPr>
          <a:lstStyle/>
          <a:p>
            <a:pPr lvl="0"/>
            <a:r>
              <a:rPr lang="en-US" b="1" dirty="0"/>
              <a:t>3) When?</a:t>
            </a:r>
          </a:p>
          <a:p>
            <a:pPr marL="742950" lvl="1" indent="-285750">
              <a:buFont typeface="Arial" panose="020B0604020202020204" pitchFamily="34" charset="0"/>
              <a:buChar char="•"/>
            </a:pPr>
            <a:r>
              <a:rPr lang="en-US" sz="1600" dirty="0"/>
              <a:t>Are staff available?</a:t>
            </a:r>
          </a:p>
          <a:p>
            <a:pPr marL="742950" lvl="1" indent="-285750">
              <a:buFont typeface="Arial" panose="020B0604020202020204" pitchFamily="34" charset="0"/>
              <a:buChar char="•"/>
            </a:pPr>
            <a:r>
              <a:rPr lang="en-US" sz="1600" dirty="0"/>
              <a:t>Is your primary audience available?</a:t>
            </a:r>
          </a:p>
          <a:p>
            <a:pPr marL="742950" lvl="1" indent="-285750">
              <a:buFont typeface="Arial" panose="020B0604020202020204" pitchFamily="34" charset="0"/>
              <a:buChar char="•"/>
            </a:pPr>
            <a:r>
              <a:rPr lang="en-US" sz="1600" dirty="0"/>
              <a:t>Pair with health observance month or local event?</a:t>
            </a:r>
          </a:p>
          <a:p>
            <a:endParaRPr lang="en-US" dirty="0"/>
          </a:p>
        </p:txBody>
      </p:sp>
      <p:sp>
        <p:nvSpPr>
          <p:cNvPr id="9" name="TextBox 8">
            <a:extLst>
              <a:ext uri="{FF2B5EF4-FFF2-40B4-BE49-F238E27FC236}">
                <a16:creationId xmlns:a16="http://schemas.microsoft.com/office/drawing/2014/main" id="{1F0450A5-AA6B-60E2-41D7-543B7342CCA7}"/>
              </a:ext>
            </a:extLst>
          </p:cNvPr>
          <p:cNvSpPr txBox="1"/>
          <p:nvPr/>
        </p:nvSpPr>
        <p:spPr>
          <a:xfrm>
            <a:off x="1212208" y="3141016"/>
            <a:ext cx="3073277" cy="1384995"/>
          </a:xfrm>
          <a:prstGeom prst="rect">
            <a:avLst/>
          </a:prstGeom>
          <a:noFill/>
        </p:spPr>
        <p:txBody>
          <a:bodyPr wrap="none" rtlCol="0">
            <a:spAutoFit/>
          </a:bodyPr>
          <a:lstStyle/>
          <a:p>
            <a:pPr lvl="0"/>
            <a:r>
              <a:rPr lang="en-US" b="1" dirty="0"/>
              <a:t>4) Where?</a:t>
            </a:r>
          </a:p>
          <a:p>
            <a:pPr lvl="1"/>
            <a:r>
              <a:rPr lang="en-US" sz="1600" dirty="0"/>
              <a:t>Do you have the space?</a:t>
            </a:r>
          </a:p>
          <a:p>
            <a:pPr lvl="1"/>
            <a:r>
              <a:rPr lang="en-US" sz="1600" dirty="0"/>
              <a:t>Senior center or school?</a:t>
            </a:r>
          </a:p>
          <a:p>
            <a:pPr lvl="1"/>
            <a:r>
              <a:rPr lang="en-US" sz="1600" dirty="0"/>
              <a:t>Accessible to participants?</a:t>
            </a:r>
          </a:p>
          <a:p>
            <a:endParaRPr lang="en-US" dirty="0"/>
          </a:p>
        </p:txBody>
      </p:sp>
      <p:sp>
        <p:nvSpPr>
          <p:cNvPr id="12" name="TextBox 11">
            <a:extLst>
              <a:ext uri="{FF2B5EF4-FFF2-40B4-BE49-F238E27FC236}">
                <a16:creationId xmlns:a16="http://schemas.microsoft.com/office/drawing/2014/main" id="{4B3706FD-8E8C-EE49-6FE2-4A9F137F4534}"/>
              </a:ext>
            </a:extLst>
          </p:cNvPr>
          <p:cNvSpPr txBox="1"/>
          <p:nvPr/>
        </p:nvSpPr>
        <p:spPr>
          <a:xfrm>
            <a:off x="5366924" y="3133769"/>
            <a:ext cx="4222362" cy="1138773"/>
          </a:xfrm>
          <a:prstGeom prst="rect">
            <a:avLst/>
          </a:prstGeom>
          <a:noFill/>
        </p:spPr>
        <p:txBody>
          <a:bodyPr wrap="square" rtlCol="0">
            <a:spAutoFit/>
          </a:bodyPr>
          <a:lstStyle/>
          <a:p>
            <a:pPr lvl="0"/>
            <a:r>
              <a:rPr lang="en-US" b="1" dirty="0"/>
              <a:t>5) Why?</a:t>
            </a:r>
          </a:p>
          <a:p>
            <a:pPr lvl="1"/>
            <a:r>
              <a:rPr lang="en-US" sz="1600" dirty="0"/>
              <a:t>Is your organization the right one to offer this? Will it benefit your audience?</a:t>
            </a:r>
          </a:p>
          <a:p>
            <a:endParaRPr lang="en-US" dirty="0"/>
          </a:p>
        </p:txBody>
      </p:sp>
      <p:sp>
        <p:nvSpPr>
          <p:cNvPr id="14" name="TextBox 13">
            <a:extLst>
              <a:ext uri="{FF2B5EF4-FFF2-40B4-BE49-F238E27FC236}">
                <a16:creationId xmlns:a16="http://schemas.microsoft.com/office/drawing/2014/main" id="{D05895E5-095D-352A-CEC1-74879CB29EB0}"/>
              </a:ext>
            </a:extLst>
          </p:cNvPr>
          <p:cNvSpPr txBox="1"/>
          <p:nvPr/>
        </p:nvSpPr>
        <p:spPr>
          <a:xfrm>
            <a:off x="1363579" y="4748106"/>
            <a:ext cx="4207042" cy="1384995"/>
          </a:xfrm>
          <a:prstGeom prst="rect">
            <a:avLst/>
          </a:prstGeom>
          <a:noFill/>
        </p:spPr>
        <p:txBody>
          <a:bodyPr wrap="square" rtlCol="0">
            <a:spAutoFit/>
          </a:bodyPr>
          <a:lstStyle/>
          <a:p>
            <a:pPr lvl="0"/>
            <a:r>
              <a:rPr lang="en-US" b="1" dirty="0"/>
              <a:t>6) How?</a:t>
            </a:r>
          </a:p>
          <a:p>
            <a:pPr lvl="1"/>
            <a:r>
              <a:rPr lang="en-US" sz="1600" dirty="0"/>
              <a:t>Will you market the program?</a:t>
            </a:r>
          </a:p>
          <a:p>
            <a:pPr lvl="1"/>
            <a:r>
              <a:rPr lang="en-US" sz="1600" dirty="0"/>
              <a:t>will you conduct the activity?</a:t>
            </a:r>
          </a:p>
          <a:p>
            <a:pPr lvl="1"/>
            <a:r>
              <a:rPr lang="en-US" sz="1600" dirty="0"/>
              <a:t>Will you tell if it was successful?</a:t>
            </a:r>
          </a:p>
          <a:p>
            <a:endParaRPr lang="en-US" dirty="0"/>
          </a:p>
        </p:txBody>
      </p:sp>
      <p:sp>
        <p:nvSpPr>
          <p:cNvPr id="10" name="TextBox 9">
            <a:extLst>
              <a:ext uri="{FF2B5EF4-FFF2-40B4-BE49-F238E27FC236}">
                <a16:creationId xmlns:a16="http://schemas.microsoft.com/office/drawing/2014/main" id="{ACEE1CF0-2C7F-5844-60E5-C881D396D085}"/>
              </a:ext>
            </a:extLst>
          </p:cNvPr>
          <p:cNvSpPr txBox="1"/>
          <p:nvPr/>
        </p:nvSpPr>
        <p:spPr>
          <a:xfrm>
            <a:off x="7671827" y="4688040"/>
            <a:ext cx="2791326" cy="1138773"/>
          </a:xfrm>
          <a:prstGeom prst="rect">
            <a:avLst/>
          </a:prstGeom>
          <a:noFill/>
        </p:spPr>
        <p:txBody>
          <a:bodyPr wrap="square" rtlCol="0">
            <a:spAutoFit/>
          </a:bodyPr>
          <a:lstStyle/>
          <a:p>
            <a:pPr lvl="0"/>
            <a:r>
              <a:rPr lang="en-US" b="1" dirty="0"/>
              <a:t>7) How much?</a:t>
            </a:r>
          </a:p>
          <a:p>
            <a:pPr lvl="1"/>
            <a:r>
              <a:rPr lang="en-US" sz="1600" dirty="0"/>
              <a:t>Time?</a:t>
            </a:r>
          </a:p>
          <a:p>
            <a:pPr lvl="1"/>
            <a:r>
              <a:rPr lang="en-US" sz="1600" dirty="0"/>
              <a:t>Money?</a:t>
            </a:r>
            <a:endParaRPr lang="en-US" dirty="0"/>
          </a:p>
          <a:p>
            <a:endParaRPr lang="en-US" dirty="0"/>
          </a:p>
        </p:txBody>
      </p:sp>
      <p:pic>
        <p:nvPicPr>
          <p:cNvPr id="16" name="Graphic 15">
            <a:extLst>
              <a:ext uri="{FF2B5EF4-FFF2-40B4-BE49-F238E27FC236}">
                <a16:creationId xmlns:a16="http://schemas.microsoft.com/office/drawing/2014/main" id="{94293DDD-077E-D766-A489-FED6498FE38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6308" y="1627229"/>
            <a:ext cx="914400" cy="914400"/>
          </a:xfrm>
          <a:prstGeom prst="rect">
            <a:avLst/>
          </a:prstGeom>
        </p:spPr>
      </p:pic>
      <p:pic>
        <p:nvPicPr>
          <p:cNvPr id="18" name="Graphic 17">
            <a:extLst>
              <a:ext uri="{FF2B5EF4-FFF2-40B4-BE49-F238E27FC236}">
                <a16:creationId xmlns:a16="http://schemas.microsoft.com/office/drawing/2014/main" id="{3569BCEB-1D47-6FDF-5366-CC189273D5E9}"/>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53090" y="1883161"/>
            <a:ext cx="914400" cy="914400"/>
          </a:xfrm>
          <a:prstGeom prst="rect">
            <a:avLst/>
          </a:prstGeom>
        </p:spPr>
      </p:pic>
      <p:pic>
        <p:nvPicPr>
          <p:cNvPr id="20" name="Graphic 19">
            <a:extLst>
              <a:ext uri="{FF2B5EF4-FFF2-40B4-BE49-F238E27FC236}">
                <a16:creationId xmlns:a16="http://schemas.microsoft.com/office/drawing/2014/main" id="{0A0FE23A-6307-014D-C68F-139F0547BC90}"/>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9179" y="3229573"/>
            <a:ext cx="914400" cy="914400"/>
          </a:xfrm>
          <a:prstGeom prst="rect">
            <a:avLst/>
          </a:prstGeom>
        </p:spPr>
      </p:pic>
      <p:pic>
        <p:nvPicPr>
          <p:cNvPr id="22" name="Graphic 21">
            <a:extLst>
              <a:ext uri="{FF2B5EF4-FFF2-40B4-BE49-F238E27FC236}">
                <a16:creationId xmlns:a16="http://schemas.microsoft.com/office/drawing/2014/main" id="{0FE7DB67-87CB-6805-CD8C-DDD38CE46496}"/>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19625" y="3062332"/>
            <a:ext cx="914400" cy="914400"/>
          </a:xfrm>
          <a:prstGeom prst="rect">
            <a:avLst/>
          </a:prstGeom>
        </p:spPr>
      </p:pic>
      <p:pic>
        <p:nvPicPr>
          <p:cNvPr id="24" name="Graphic 23">
            <a:extLst>
              <a:ext uri="{FF2B5EF4-FFF2-40B4-BE49-F238E27FC236}">
                <a16:creationId xmlns:a16="http://schemas.microsoft.com/office/drawing/2014/main" id="{F55F1080-6003-6A17-4A9D-75C76DD981E5}"/>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78276" y="4866873"/>
            <a:ext cx="914400" cy="914400"/>
          </a:xfrm>
          <a:prstGeom prst="rect">
            <a:avLst/>
          </a:prstGeom>
        </p:spPr>
      </p:pic>
      <p:pic>
        <p:nvPicPr>
          <p:cNvPr id="26" name="Graphic 25">
            <a:extLst>
              <a:ext uri="{FF2B5EF4-FFF2-40B4-BE49-F238E27FC236}">
                <a16:creationId xmlns:a16="http://schemas.microsoft.com/office/drawing/2014/main" id="{ED97B291-8399-0793-C401-23AA08F84E35}"/>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757427" y="4663270"/>
            <a:ext cx="914400" cy="914400"/>
          </a:xfrm>
          <a:prstGeom prst="rect">
            <a:avLst/>
          </a:prstGeom>
        </p:spPr>
      </p:pic>
      <p:sp>
        <p:nvSpPr>
          <p:cNvPr id="2" name="Slide Number Placeholder 8">
            <a:extLst>
              <a:ext uri="{FF2B5EF4-FFF2-40B4-BE49-F238E27FC236}">
                <a16:creationId xmlns:a16="http://schemas.microsoft.com/office/drawing/2014/main" id="{547E4030-375C-D872-BA4B-F149ADF918D1}"/>
              </a:ext>
            </a:extLst>
          </p:cNvPr>
          <p:cNvSpPr txBox="1">
            <a:spLocks/>
          </p:cNvSpPr>
          <p:nvPr/>
        </p:nvSpPr>
        <p:spPr>
          <a:xfrm>
            <a:off x="10800037" y="6351329"/>
            <a:ext cx="1104900" cy="365125"/>
          </a:xfrm>
          <a:prstGeom prst="rect">
            <a:avLst/>
          </a:prstGeom>
          <a:noFill/>
          <a:ln>
            <a:noFill/>
          </a:ln>
        </p:spPr>
        <p:txBody>
          <a:bodyPr spcFirstLastPara="1" vert="horz" wrap="square" lIns="91440" tIns="45720" rIns="91440" bIns="45720" rtlCol="0" anchor="ctr" anchorCtr="0">
            <a:noAutofit/>
          </a:bodyPr>
          <a:lstStyle>
            <a:defPPr>
              <a:defRPr lang="en-US"/>
            </a:defPPr>
            <a:lvl1pPr marL="0" marR="0" lvl="0" algn="r" defTabSz="914400" rtl="0" eaLnBrk="1" fontAlgn="auto"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bg1"/>
                </a:solidFill>
                <a:latin typeface="+mn-lt"/>
                <a:ea typeface="+mn-ea"/>
                <a:cs typeface="+mn-cs"/>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9pPr>
          </a:lstStyle>
          <a:p>
            <a:pPr>
              <a:defRPr/>
            </a:pPr>
            <a:fld id="{372B0271-B012-4ED1-8CE3-476E6D0A5B1D}" type="slidenum">
              <a:rPr lang="en-US" sz="1600" smtClean="0"/>
              <a:pPr>
                <a:defRPr/>
              </a:pPr>
              <a:t>13</a:t>
            </a:fld>
            <a:endParaRPr lang="en-US" dirty="0">
              <a:solidFill>
                <a:schemeClr val="tx1"/>
              </a:solidFill>
            </a:endParaRPr>
          </a:p>
        </p:txBody>
      </p:sp>
    </p:spTree>
    <p:extLst>
      <p:ext uri="{BB962C8B-B14F-4D97-AF65-F5344CB8AC3E}">
        <p14:creationId xmlns:p14="http://schemas.microsoft.com/office/powerpoint/2010/main" val="3103627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wrap="square" anchor="ctr">
            <a:normAutofit/>
          </a:bodyPr>
          <a:lstStyle/>
          <a:p>
            <a:pPr algn="ctr"/>
            <a:r>
              <a:rPr lang="en-US" b="1" dirty="0">
                <a:latin typeface="+mj-lt"/>
              </a:rPr>
              <a:t>Getting Started with Partnerships</a:t>
            </a:r>
            <a:endParaRPr lang="en-US" dirty="0">
              <a:latin typeface="+mj-lt"/>
              <a:cs typeface="Calibri"/>
            </a:endParaRPr>
          </a:p>
        </p:txBody>
      </p:sp>
      <p:graphicFrame>
        <p:nvGraphicFramePr>
          <p:cNvPr id="8" name="Content Placeholder 3" descr="List of possible partnerships: &#10;&#10;Local government/public health​&#10;&#10;Healthcare providers​&#10;&#10;Food banks, agriculture nonprofits​&#10;&#10;Cooperative extensions​&#10;&#10;Local authors, businesses​&#10;&#10;Health Non-Profits​">
            <a:extLst>
              <a:ext uri="{FF2B5EF4-FFF2-40B4-BE49-F238E27FC236}">
                <a16:creationId xmlns:a16="http://schemas.microsoft.com/office/drawing/2014/main" id="{86C5377D-FCE5-63DB-CBCD-165506BE4446}"/>
              </a:ext>
            </a:extLst>
          </p:cNvPr>
          <p:cNvGraphicFramePr>
            <a:graphicFrameLocks noGrp="1"/>
          </p:cNvGraphicFramePr>
          <p:nvPr>
            <p:ph idx="1"/>
          </p:nvPr>
        </p:nvGraphicFramePr>
        <p:xfrm>
          <a:off x="641044" y="1464346"/>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8">
            <a:extLst>
              <a:ext uri="{FF2B5EF4-FFF2-40B4-BE49-F238E27FC236}">
                <a16:creationId xmlns:a16="http://schemas.microsoft.com/office/drawing/2014/main" id="{4A897449-3C17-572E-79E7-584B16C5388C}"/>
              </a:ext>
            </a:extLst>
          </p:cNvPr>
          <p:cNvSpPr txBox="1">
            <a:spLocks/>
          </p:cNvSpPr>
          <p:nvPr/>
        </p:nvSpPr>
        <p:spPr>
          <a:xfrm>
            <a:off x="10801350" y="6310312"/>
            <a:ext cx="1104900" cy="365125"/>
          </a:xfrm>
          <a:prstGeom prst="rect">
            <a:avLst/>
          </a:prstGeom>
          <a:noFill/>
          <a:ln>
            <a:noFill/>
          </a:ln>
        </p:spPr>
        <p:txBody>
          <a:bodyPr spcFirstLastPara="1" vert="horz" wrap="square" lIns="91440" tIns="45720" rIns="91440" bIns="45720" rtlCol="0" anchor="ctr" anchorCtr="0">
            <a:noAutofit/>
          </a:bodyPr>
          <a:lstStyle>
            <a:defPPr>
              <a:defRPr lang="en-US"/>
            </a:defPPr>
            <a:lvl1pPr marL="0" marR="0" lvl="0" algn="r" defTabSz="914400" rtl="0" eaLnBrk="1" fontAlgn="auto"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bg1"/>
                </a:solidFill>
                <a:latin typeface="+mn-lt"/>
                <a:ea typeface="+mn-ea"/>
                <a:cs typeface="+mn-cs"/>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9pPr>
          </a:lstStyle>
          <a:p>
            <a:pPr>
              <a:defRPr/>
            </a:pPr>
            <a:fld id="{372B0271-B012-4ED1-8CE3-476E6D0A5B1D}" type="slidenum">
              <a:rPr lang="en-US" sz="1600" smtClean="0"/>
              <a:pPr>
                <a:defRPr/>
              </a:pPr>
              <a:t>14</a:t>
            </a:fld>
            <a:endParaRPr lang="en-US" dirty="0">
              <a:solidFill>
                <a:schemeClr val="tx1"/>
              </a:solidFill>
            </a:endParaRPr>
          </a:p>
        </p:txBody>
      </p:sp>
    </p:spTree>
    <p:custDataLst>
      <p:tags r:id="rId1"/>
    </p:custDataLst>
    <p:extLst>
      <p:ext uri="{BB962C8B-B14F-4D97-AF65-F5344CB8AC3E}">
        <p14:creationId xmlns:p14="http://schemas.microsoft.com/office/powerpoint/2010/main" val="181810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47528-3C2C-5EB0-6A45-6E11218CADEC}"/>
              </a:ext>
            </a:extLst>
          </p:cNvPr>
          <p:cNvSpPr>
            <a:spLocks noGrp="1"/>
          </p:cNvSpPr>
          <p:nvPr>
            <p:ph type="title"/>
          </p:nvPr>
        </p:nvSpPr>
        <p:spPr>
          <a:xfrm>
            <a:off x="325677" y="171165"/>
            <a:ext cx="11423737" cy="1009651"/>
          </a:xfrm>
        </p:spPr>
        <p:txBody>
          <a:bodyPr>
            <a:normAutofit fontScale="90000"/>
          </a:bodyPr>
          <a:lstStyle/>
          <a:p>
            <a:pPr algn="ctr"/>
            <a:r>
              <a:rPr lang="en-US" sz="4000" dirty="0">
                <a:latin typeface="+mj-lt"/>
              </a:rPr>
              <a:t>Healthy People 2030 Focus Areas for Older Adults</a:t>
            </a:r>
            <a:endParaRPr lang="en-US" dirty="0"/>
          </a:p>
        </p:txBody>
      </p:sp>
      <p:pic>
        <p:nvPicPr>
          <p:cNvPr id="5" name="Content Placeholder 4">
            <a:extLst>
              <a:ext uri="{FF2B5EF4-FFF2-40B4-BE49-F238E27FC236}">
                <a16:creationId xmlns:a16="http://schemas.microsoft.com/office/drawing/2014/main" id="{FF601ED3-3D0C-D3E1-CD30-2358C903C522}"/>
              </a:ext>
              <a:ext uri="{C183D7F6-B498-43B3-948B-1728B52AA6E4}">
                <adec:decorative xmlns:adec="http://schemas.microsoft.com/office/drawing/2017/decorative" val="1"/>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5216130" y="4202519"/>
            <a:ext cx="607612" cy="607612"/>
          </a:xfrm>
        </p:spPr>
      </p:pic>
      <p:sp>
        <p:nvSpPr>
          <p:cNvPr id="7" name="TextBox 6">
            <a:extLst>
              <a:ext uri="{FF2B5EF4-FFF2-40B4-BE49-F238E27FC236}">
                <a16:creationId xmlns:a16="http://schemas.microsoft.com/office/drawing/2014/main" id="{6D4E05BF-D427-6802-5B73-9ADCE82C2727}"/>
              </a:ext>
            </a:extLst>
          </p:cNvPr>
          <p:cNvSpPr txBox="1"/>
          <p:nvPr/>
        </p:nvSpPr>
        <p:spPr>
          <a:xfrm>
            <a:off x="3165840" y="1330556"/>
            <a:ext cx="6094140" cy="4708981"/>
          </a:xfrm>
          <a:prstGeom prst="rect">
            <a:avLst/>
          </a:prstGeom>
          <a:noFill/>
        </p:spPr>
        <p:txBody>
          <a:bodyPr wrap="square">
            <a:spAutoFit/>
          </a:bodyPr>
          <a:lstStyle/>
          <a:p>
            <a:pPr marL="342900" indent="-342900" rtl="0" fontAlgn="base">
              <a:buFont typeface="Wingdings" panose="05000000000000000000" pitchFamily="2" charset="2"/>
              <a:buChar char="v"/>
            </a:pPr>
            <a:r>
              <a:rPr lang="en-US" sz="2000" b="0" i="0" u="none" strike="noStrike" dirty="0">
                <a:effectLst/>
                <a:latin typeface="Arial" panose="020B0604020202020204" pitchFamily="34" charset="0"/>
              </a:rPr>
              <a:t>Chronic Health Problems (hospital speaker)</a:t>
            </a:r>
            <a:endParaRPr lang="en-US" sz="2000" dirty="0">
              <a:latin typeface="Arial" panose="020B0604020202020204" pitchFamily="34" charset="0"/>
            </a:endParaRPr>
          </a:p>
          <a:p>
            <a:pPr marL="342900" indent="-342900" rtl="0" fontAlgn="base">
              <a:buFont typeface="Wingdings" panose="05000000000000000000" pitchFamily="2" charset="2"/>
              <a:buChar char="v"/>
            </a:pPr>
            <a:endParaRPr lang="en-US" sz="2000" b="0" i="0" u="none" strike="noStrike" dirty="0">
              <a:effectLst/>
              <a:latin typeface="Arial" panose="020B0604020202020204" pitchFamily="34" charset="0"/>
            </a:endParaRPr>
          </a:p>
          <a:p>
            <a:pPr marL="342900" indent="-342900" rtl="0" fontAlgn="base">
              <a:buFont typeface="Wingdings" panose="05000000000000000000" pitchFamily="2" charset="2"/>
              <a:buChar char="v"/>
            </a:pPr>
            <a:r>
              <a:rPr lang="en-US" sz="2000" b="0" i="0" u="none" strike="noStrike" dirty="0">
                <a:effectLst/>
                <a:latin typeface="Arial" panose="020B0604020202020204" pitchFamily="34" charset="0"/>
              </a:rPr>
              <a:t>Falls and injury prevention (public health)</a:t>
            </a:r>
          </a:p>
          <a:p>
            <a:pPr marL="342900" indent="-342900" rtl="0" fontAlgn="base">
              <a:buFont typeface="Wingdings" panose="05000000000000000000" pitchFamily="2" charset="2"/>
              <a:buChar char="v"/>
            </a:pPr>
            <a:endParaRPr lang="en-US" sz="2000" b="0" i="0" u="none" strike="noStrike" dirty="0">
              <a:effectLst/>
              <a:latin typeface="Arial" panose="020B0604020202020204" pitchFamily="34" charset="0"/>
            </a:endParaRPr>
          </a:p>
          <a:p>
            <a:pPr marL="342900" indent="-342900" rtl="0" fontAlgn="base">
              <a:buFont typeface="Wingdings" panose="05000000000000000000" pitchFamily="2" charset="2"/>
              <a:buChar char="v"/>
            </a:pPr>
            <a:r>
              <a:rPr lang="en-US" sz="2000" b="0" i="0" u="none" strike="noStrike" dirty="0">
                <a:effectLst/>
                <a:latin typeface="Arial" panose="020B0604020202020204" pitchFamily="34" charset="0"/>
              </a:rPr>
              <a:t>Physical activity (chair yoga)</a:t>
            </a:r>
          </a:p>
          <a:p>
            <a:pPr marL="342900" indent="-342900" rtl="0" fontAlgn="base">
              <a:buFont typeface="Wingdings" panose="05000000000000000000" pitchFamily="2" charset="2"/>
              <a:buChar char="v"/>
            </a:pPr>
            <a:endParaRPr lang="en-US" sz="2000" b="0" i="0" u="none" strike="noStrike" dirty="0">
              <a:effectLst/>
              <a:latin typeface="Arial" panose="020B0604020202020204" pitchFamily="34" charset="0"/>
            </a:endParaRPr>
          </a:p>
          <a:p>
            <a:pPr marL="342900" indent="-342900" rtl="0" fontAlgn="base">
              <a:buFont typeface="Wingdings" panose="05000000000000000000" pitchFamily="2" charset="2"/>
              <a:buChar char="v"/>
            </a:pPr>
            <a:r>
              <a:rPr lang="en-US" sz="2000" b="0" i="0" u="none" strike="noStrike" dirty="0">
                <a:effectLst/>
                <a:latin typeface="Arial" panose="020B0604020202020204" pitchFamily="34" charset="0"/>
              </a:rPr>
              <a:t>Infectious Diseases/Food borne illnesses/Flu clinics</a:t>
            </a:r>
          </a:p>
          <a:p>
            <a:pPr marL="342900" indent="-342900" rtl="0" fontAlgn="base">
              <a:buFont typeface="Wingdings" panose="05000000000000000000" pitchFamily="2" charset="2"/>
              <a:buChar char="v"/>
            </a:pPr>
            <a:endParaRPr lang="en-US" sz="2000" b="0" i="0" u="none" strike="noStrike" dirty="0">
              <a:effectLst/>
              <a:latin typeface="Arial" panose="020B0604020202020204" pitchFamily="34" charset="0"/>
            </a:endParaRPr>
          </a:p>
          <a:p>
            <a:pPr marL="342900" indent="-342900" rtl="0" fontAlgn="base">
              <a:buFont typeface="Wingdings" panose="05000000000000000000" pitchFamily="2" charset="2"/>
              <a:buChar char="v"/>
            </a:pPr>
            <a:r>
              <a:rPr lang="en-US" sz="2000" b="0" i="0" u="none" strike="noStrike" dirty="0">
                <a:effectLst/>
                <a:latin typeface="Arial" panose="020B0604020202020204" pitchFamily="34" charset="0"/>
              </a:rPr>
              <a:t>Preventative Care</a:t>
            </a:r>
          </a:p>
          <a:p>
            <a:pPr marL="342900" indent="-342900" rtl="0" fontAlgn="base">
              <a:buFont typeface="Wingdings" panose="05000000000000000000" pitchFamily="2" charset="2"/>
              <a:buChar char="v"/>
            </a:pPr>
            <a:endParaRPr lang="en-US" sz="2000" b="0" i="0" u="none" strike="noStrike" dirty="0">
              <a:effectLst/>
              <a:latin typeface="Arial" panose="020B0604020202020204" pitchFamily="34" charset="0"/>
            </a:endParaRPr>
          </a:p>
          <a:p>
            <a:pPr marL="342900" indent="-342900" rtl="0" fontAlgn="base">
              <a:buFont typeface="Wingdings" panose="05000000000000000000" pitchFamily="2" charset="2"/>
              <a:buChar char="v"/>
            </a:pPr>
            <a:r>
              <a:rPr lang="en-US" sz="2000" b="0" i="0" u="none" strike="noStrike" dirty="0">
                <a:effectLst/>
                <a:latin typeface="Arial" panose="020B0604020202020204" pitchFamily="34" charset="0"/>
              </a:rPr>
              <a:t>Oral Health </a:t>
            </a:r>
          </a:p>
          <a:p>
            <a:pPr marL="342900" indent="-342900" rtl="0" fontAlgn="base">
              <a:buFont typeface="Wingdings" panose="05000000000000000000" pitchFamily="2" charset="2"/>
              <a:buChar char="v"/>
            </a:pPr>
            <a:endParaRPr lang="en-US" sz="2000" b="0" i="0" u="none" strike="noStrike" dirty="0">
              <a:effectLst/>
              <a:latin typeface="Arial" panose="020B0604020202020204" pitchFamily="34" charset="0"/>
            </a:endParaRPr>
          </a:p>
          <a:p>
            <a:pPr marL="342900" indent="-342900" rtl="0" fontAlgn="base">
              <a:spcAft>
                <a:spcPts val="1200"/>
              </a:spcAft>
              <a:buFont typeface="Wingdings" panose="05000000000000000000" pitchFamily="2" charset="2"/>
              <a:buChar char="v"/>
            </a:pPr>
            <a:r>
              <a:rPr lang="en-US" sz="2000" b="0" i="0" u="none" strike="noStrike" dirty="0">
                <a:effectLst/>
                <a:latin typeface="Arial" panose="020B0604020202020204" pitchFamily="34" charset="0"/>
              </a:rPr>
              <a:t>Sensory or communication disorders: Idea - adult vision screenings</a:t>
            </a:r>
            <a:r>
              <a:rPr lang="en-US" sz="2000" dirty="0">
                <a:latin typeface="Arial" panose="020B0604020202020204" pitchFamily="34" charset="0"/>
              </a:rPr>
              <a:t> at </a:t>
            </a:r>
            <a:r>
              <a:rPr lang="en-US" sz="2000" b="0" i="0" u="none" strike="noStrike" dirty="0">
                <a:effectLst/>
                <a:latin typeface="Arial" panose="020B0604020202020204" pitchFamily="34" charset="0"/>
              </a:rPr>
              <a:t>the library</a:t>
            </a:r>
          </a:p>
        </p:txBody>
      </p:sp>
      <p:pic>
        <p:nvPicPr>
          <p:cNvPr id="9" name="Graphic 8">
            <a:extLst>
              <a:ext uri="{FF2B5EF4-FFF2-40B4-BE49-F238E27FC236}">
                <a16:creationId xmlns:a16="http://schemas.microsoft.com/office/drawing/2014/main" id="{A8325988-F8D2-2AF2-21AE-3611A29672A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0518" y="2673096"/>
            <a:ext cx="914400" cy="914400"/>
          </a:xfrm>
          <a:prstGeom prst="rect">
            <a:avLst/>
          </a:prstGeom>
        </p:spPr>
      </p:pic>
      <p:pic>
        <p:nvPicPr>
          <p:cNvPr id="11" name="Graphic 10">
            <a:extLst>
              <a:ext uri="{FF2B5EF4-FFF2-40B4-BE49-F238E27FC236}">
                <a16:creationId xmlns:a16="http://schemas.microsoft.com/office/drawing/2014/main" id="{30FDE57F-F60F-9B02-EF5E-6CAD8A27B09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518" y="1451355"/>
            <a:ext cx="914400" cy="914400"/>
          </a:xfrm>
          <a:prstGeom prst="rect">
            <a:avLst/>
          </a:prstGeom>
        </p:spPr>
      </p:pic>
      <p:pic>
        <p:nvPicPr>
          <p:cNvPr id="18" name="Graphic 17">
            <a:extLst>
              <a:ext uri="{FF2B5EF4-FFF2-40B4-BE49-F238E27FC236}">
                <a16:creationId xmlns:a16="http://schemas.microsoft.com/office/drawing/2014/main" id="{E23956A0-C12A-3E0E-29FB-F3458E1EA339}"/>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82728" y="1470178"/>
            <a:ext cx="1002566" cy="914400"/>
          </a:xfrm>
          <a:prstGeom prst="rect">
            <a:avLst/>
          </a:prstGeom>
        </p:spPr>
      </p:pic>
      <p:pic>
        <p:nvPicPr>
          <p:cNvPr id="20" name="Graphic 19">
            <a:extLst>
              <a:ext uri="{FF2B5EF4-FFF2-40B4-BE49-F238E27FC236}">
                <a16:creationId xmlns:a16="http://schemas.microsoft.com/office/drawing/2014/main" id="{39D50F52-72D1-5AFD-684E-06E767112DD5}"/>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9095" y="3989546"/>
            <a:ext cx="914400" cy="914400"/>
          </a:xfrm>
          <a:prstGeom prst="rect">
            <a:avLst/>
          </a:prstGeom>
        </p:spPr>
      </p:pic>
      <p:pic>
        <p:nvPicPr>
          <p:cNvPr id="22" name="Graphic 21">
            <a:extLst>
              <a:ext uri="{FF2B5EF4-FFF2-40B4-BE49-F238E27FC236}">
                <a16:creationId xmlns:a16="http://schemas.microsoft.com/office/drawing/2014/main" id="{68A8291A-22B4-5BBC-4073-F1DF0FE48F13}"/>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91627" y="2762202"/>
            <a:ext cx="914400" cy="914400"/>
          </a:xfrm>
          <a:prstGeom prst="rect">
            <a:avLst/>
          </a:prstGeom>
        </p:spPr>
      </p:pic>
      <p:pic>
        <p:nvPicPr>
          <p:cNvPr id="24" name="Graphic 23">
            <a:extLst>
              <a:ext uri="{FF2B5EF4-FFF2-40B4-BE49-F238E27FC236}">
                <a16:creationId xmlns:a16="http://schemas.microsoft.com/office/drawing/2014/main" id="{D5546C5B-BC8D-D9B1-FCD8-D10FE030457E}"/>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10236" y="4054227"/>
            <a:ext cx="914400" cy="914400"/>
          </a:xfrm>
          <a:prstGeom prst="rect">
            <a:avLst/>
          </a:prstGeom>
        </p:spPr>
      </p:pic>
      <p:sp>
        <p:nvSpPr>
          <p:cNvPr id="3" name="Slide Number Placeholder 8">
            <a:extLst>
              <a:ext uri="{FF2B5EF4-FFF2-40B4-BE49-F238E27FC236}">
                <a16:creationId xmlns:a16="http://schemas.microsoft.com/office/drawing/2014/main" id="{38321D38-D67F-6F60-EFB3-14785D33E2F1}"/>
              </a:ext>
            </a:extLst>
          </p:cNvPr>
          <p:cNvSpPr txBox="1">
            <a:spLocks/>
          </p:cNvSpPr>
          <p:nvPr/>
        </p:nvSpPr>
        <p:spPr>
          <a:xfrm>
            <a:off x="10644514" y="6321710"/>
            <a:ext cx="1104900" cy="365125"/>
          </a:xfrm>
          <a:prstGeom prst="rect">
            <a:avLst/>
          </a:prstGeom>
          <a:noFill/>
          <a:ln>
            <a:noFill/>
          </a:ln>
        </p:spPr>
        <p:txBody>
          <a:bodyPr spcFirstLastPara="1" vert="horz" wrap="square" lIns="91440" tIns="45720" rIns="91440" bIns="45720" rtlCol="0" anchor="ctr" anchorCtr="0">
            <a:noAutofit/>
          </a:bodyPr>
          <a:lstStyle>
            <a:defPPr>
              <a:defRPr lang="en-US"/>
            </a:defPPr>
            <a:lvl1pPr marL="0" marR="0" lvl="0" algn="r" defTabSz="914400" rtl="0" eaLnBrk="1" fontAlgn="auto"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bg1"/>
                </a:solidFill>
                <a:latin typeface="+mn-lt"/>
                <a:ea typeface="+mn-ea"/>
                <a:cs typeface="+mn-cs"/>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9pPr>
          </a:lstStyle>
          <a:p>
            <a:pPr>
              <a:defRPr/>
            </a:pPr>
            <a:fld id="{372B0271-B012-4ED1-8CE3-476E6D0A5B1D}" type="slidenum">
              <a:rPr lang="en-US" sz="1600" smtClean="0"/>
              <a:pPr>
                <a:defRPr/>
              </a:pPr>
              <a:t>15</a:t>
            </a:fld>
            <a:endParaRPr lang="en-US" dirty="0">
              <a:solidFill>
                <a:schemeClr val="tx1"/>
              </a:solidFill>
            </a:endParaRPr>
          </a:p>
        </p:txBody>
      </p:sp>
    </p:spTree>
    <p:extLst>
      <p:ext uri="{BB962C8B-B14F-4D97-AF65-F5344CB8AC3E}">
        <p14:creationId xmlns:p14="http://schemas.microsoft.com/office/powerpoint/2010/main" val="1598752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415600" y="1432539"/>
            <a:ext cx="11360800" cy="1877820"/>
          </a:xfrm>
          <a:prstGeom prst="rect">
            <a:avLst/>
          </a:prstGeom>
        </p:spPr>
        <p:txBody>
          <a:bodyPr spcFirstLastPara="1" wrap="square" lIns="121900" tIns="121900" rIns="121900" bIns="121900" anchor="ctr" anchorCtr="0">
            <a:noAutofit/>
          </a:bodyPr>
          <a:lstStyle/>
          <a:p>
            <a:r>
              <a:rPr lang="en" dirty="0">
                <a:latin typeface="+mj-lt"/>
              </a:rPr>
              <a:t>Collection Development, Passive Programming and Reference</a:t>
            </a:r>
            <a:endParaRPr dirty="0">
              <a:latin typeface="+mj-lt"/>
            </a:endParaRPr>
          </a:p>
        </p:txBody>
      </p:sp>
      <p:sp>
        <p:nvSpPr>
          <p:cNvPr id="2" name="Slide Number Placeholder 8">
            <a:extLst>
              <a:ext uri="{FF2B5EF4-FFF2-40B4-BE49-F238E27FC236}">
                <a16:creationId xmlns:a16="http://schemas.microsoft.com/office/drawing/2014/main" id="{CB9CE0EE-CBA3-C40D-0BC7-8877F84A1710}"/>
              </a:ext>
            </a:extLst>
          </p:cNvPr>
          <p:cNvSpPr txBox="1">
            <a:spLocks/>
          </p:cNvSpPr>
          <p:nvPr/>
        </p:nvSpPr>
        <p:spPr>
          <a:xfrm>
            <a:off x="10767884" y="6282209"/>
            <a:ext cx="11049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72B0271-B012-4ED1-8CE3-476E6D0A5B1D}" type="slidenum">
              <a:rPr lang="en-US" sz="1600" smtClean="0"/>
              <a:pPr>
                <a:defRPr/>
              </a:pPr>
              <a:t>16</a:t>
            </a:fld>
            <a:endParaRPr lang="en-US"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4ED3B-EC8D-0D6B-BAD7-905856B21C14}"/>
              </a:ext>
            </a:extLst>
          </p:cNvPr>
          <p:cNvSpPr>
            <a:spLocks noGrp="1"/>
          </p:cNvSpPr>
          <p:nvPr>
            <p:ph type="title"/>
          </p:nvPr>
        </p:nvSpPr>
        <p:spPr>
          <a:xfrm>
            <a:off x="815958" y="290286"/>
            <a:ext cx="10560084" cy="3138714"/>
          </a:xfrm>
        </p:spPr>
        <p:txBody>
          <a:bodyPr>
            <a:normAutofit/>
          </a:bodyPr>
          <a:lstStyle/>
          <a:p>
            <a:pPr algn="ctr"/>
            <a:r>
              <a:rPr lang="en-US" sz="6600" b="1" dirty="0"/>
              <a:t>Demo Time: </a:t>
            </a:r>
            <a:br>
              <a:rPr lang="en-US" sz="6600" b="1" dirty="0"/>
            </a:br>
            <a:r>
              <a:rPr lang="en-US" sz="6600" dirty="0"/>
              <a:t>National Institute on Aging</a:t>
            </a:r>
            <a:endParaRPr lang="en-US" sz="6600" b="1" dirty="0"/>
          </a:p>
        </p:txBody>
      </p:sp>
      <p:sp>
        <p:nvSpPr>
          <p:cNvPr id="4" name="Slide Number Placeholder 8">
            <a:extLst>
              <a:ext uri="{FF2B5EF4-FFF2-40B4-BE49-F238E27FC236}">
                <a16:creationId xmlns:a16="http://schemas.microsoft.com/office/drawing/2014/main" id="{14619580-CCBB-712A-EAC8-0C48E2F393A6}"/>
              </a:ext>
            </a:extLst>
          </p:cNvPr>
          <p:cNvSpPr txBox="1">
            <a:spLocks/>
          </p:cNvSpPr>
          <p:nvPr/>
        </p:nvSpPr>
        <p:spPr>
          <a:xfrm>
            <a:off x="10881360" y="6385151"/>
            <a:ext cx="1104900" cy="365125"/>
          </a:xfrm>
          <a:prstGeom prst="rect">
            <a:avLst/>
          </a:prstGeom>
          <a:noFill/>
          <a:ln>
            <a:noFill/>
          </a:ln>
        </p:spPr>
        <p:txBody>
          <a:bodyPr spcFirstLastPara="1" vert="horz" wrap="square" lIns="91440" tIns="45720" rIns="91440" bIns="45720" rtlCol="0" anchor="ctr" anchorCtr="0">
            <a:noAutofit/>
          </a:bodyPr>
          <a:lstStyle>
            <a:defPPr>
              <a:defRPr lang="en-US"/>
            </a:defPPr>
            <a:lvl1pPr marL="0" marR="0" lvl="0" algn="r" defTabSz="914400" rtl="0" eaLnBrk="1" fontAlgn="auto"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bg1"/>
                </a:solidFill>
                <a:latin typeface="+mn-lt"/>
                <a:ea typeface="+mn-ea"/>
                <a:cs typeface="+mn-cs"/>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9pPr>
          </a:lstStyle>
          <a:p>
            <a:pPr>
              <a:defRPr/>
            </a:pPr>
            <a:fld id="{372B0271-B012-4ED1-8CE3-476E6D0A5B1D}" type="slidenum">
              <a:rPr lang="en-US" sz="1600" smtClean="0"/>
              <a:pPr>
                <a:defRPr/>
              </a:pPr>
              <a:t>17</a:t>
            </a:fld>
            <a:endParaRPr lang="en-US" sz="1600" dirty="0">
              <a:solidFill>
                <a:schemeClr val="tx1"/>
              </a:solidFill>
            </a:endParaRPr>
          </a:p>
        </p:txBody>
      </p:sp>
    </p:spTree>
    <p:extLst>
      <p:ext uri="{BB962C8B-B14F-4D97-AF65-F5344CB8AC3E}">
        <p14:creationId xmlns:p14="http://schemas.microsoft.com/office/powerpoint/2010/main" val="61324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597273-B933-5386-4762-95B5239B0092}"/>
              </a:ext>
            </a:extLst>
          </p:cNvPr>
          <p:cNvSpPr>
            <a:spLocks noGrp="1"/>
          </p:cNvSpPr>
          <p:nvPr>
            <p:ph type="title"/>
          </p:nvPr>
        </p:nvSpPr>
        <p:spPr>
          <a:xfrm>
            <a:off x="369333" y="203329"/>
            <a:ext cx="8530046" cy="1056382"/>
          </a:xfrm>
        </p:spPr>
        <p:txBody>
          <a:bodyPr/>
          <a:lstStyle/>
          <a:p>
            <a:pPr algn="ctr"/>
            <a:r>
              <a:rPr lang="en-US" dirty="0">
                <a:latin typeface="+mj-lt"/>
              </a:rPr>
              <a:t>Types of Projects &amp; Programs</a:t>
            </a:r>
          </a:p>
        </p:txBody>
      </p:sp>
      <p:sp>
        <p:nvSpPr>
          <p:cNvPr id="4" name="Content Placeholder 3">
            <a:extLst>
              <a:ext uri="{FF2B5EF4-FFF2-40B4-BE49-F238E27FC236}">
                <a16:creationId xmlns:a16="http://schemas.microsoft.com/office/drawing/2014/main" id="{D2301225-C95D-3B11-D7EA-B98DDA431E9B}"/>
              </a:ext>
            </a:extLst>
          </p:cNvPr>
          <p:cNvSpPr>
            <a:spLocks noGrp="1"/>
          </p:cNvSpPr>
          <p:nvPr>
            <p:ph idx="1"/>
          </p:nvPr>
        </p:nvSpPr>
        <p:spPr>
          <a:xfrm>
            <a:off x="865208" y="1559689"/>
            <a:ext cx="5590021" cy="4038600"/>
          </a:xfrm>
        </p:spPr>
        <p:txBody>
          <a:bodyPr/>
          <a:lstStyle/>
          <a:p>
            <a:r>
              <a:rPr lang="en-US" dirty="0">
                <a:latin typeface="+mj-lt"/>
              </a:rPr>
              <a:t>Nutrition and Food Access</a:t>
            </a:r>
          </a:p>
          <a:p>
            <a:r>
              <a:rPr lang="en-US" dirty="0">
                <a:latin typeface="+mj-lt"/>
              </a:rPr>
              <a:t>Movement</a:t>
            </a:r>
          </a:p>
          <a:p>
            <a:r>
              <a:rPr lang="en-US" dirty="0">
                <a:latin typeface="+mj-lt"/>
              </a:rPr>
              <a:t>Access to care</a:t>
            </a:r>
          </a:p>
          <a:p>
            <a:r>
              <a:rPr lang="en-US" dirty="0">
                <a:latin typeface="+mj-lt"/>
              </a:rPr>
              <a:t>Social Work</a:t>
            </a:r>
          </a:p>
          <a:p>
            <a:r>
              <a:rPr lang="en-US" dirty="0">
                <a:latin typeface="+mj-lt"/>
              </a:rPr>
              <a:t>Technology</a:t>
            </a:r>
          </a:p>
          <a:p>
            <a:r>
              <a:rPr lang="en-US" dirty="0">
                <a:latin typeface="+mj-lt"/>
              </a:rPr>
              <a:t>Emergency Preparedness</a:t>
            </a:r>
          </a:p>
          <a:p>
            <a:r>
              <a:rPr lang="en-US" dirty="0">
                <a:latin typeface="+mj-lt"/>
              </a:rPr>
              <a:t>Maker Spaces/Craft Programs</a:t>
            </a:r>
          </a:p>
          <a:p>
            <a:r>
              <a:rPr lang="en-US" dirty="0">
                <a:latin typeface="+mj-lt"/>
              </a:rPr>
              <a:t>Memory Books and Memory Cafes</a:t>
            </a:r>
          </a:p>
          <a:p>
            <a:endParaRPr lang="en-US" dirty="0"/>
          </a:p>
        </p:txBody>
      </p:sp>
      <p:pic>
        <p:nvPicPr>
          <p:cNvPr id="5" name="Picture 4">
            <a:extLst>
              <a:ext uri="{FF2B5EF4-FFF2-40B4-BE49-F238E27FC236}">
                <a16:creationId xmlns:a16="http://schemas.microsoft.com/office/drawing/2014/main" id="{E17528E3-C6A7-6954-3969-DBEF77060631}"/>
              </a:ext>
              <a:ext uri="{C183D7F6-B498-43B3-948B-1728B52AA6E4}">
                <adec:decorative xmlns:adec="http://schemas.microsoft.com/office/drawing/2017/decorative" val="1"/>
              </a:ext>
            </a:extLst>
          </p:cNvPr>
          <p:cNvPicPr>
            <a:picLocks noChangeAspect="1"/>
          </p:cNvPicPr>
          <p:nvPr/>
        </p:nvPicPr>
        <p:blipFill rotWithShape="1">
          <a:blip r:embed="rId3"/>
          <a:srcRect t="22311"/>
          <a:stretch/>
        </p:blipFill>
        <p:spPr>
          <a:xfrm>
            <a:off x="10040731" y="452712"/>
            <a:ext cx="1781936" cy="1778402"/>
          </a:xfrm>
          <a:prstGeom prst="ellipse">
            <a:avLst/>
          </a:prstGeom>
        </p:spPr>
      </p:pic>
      <p:pic>
        <p:nvPicPr>
          <p:cNvPr id="6" name="Picture 5">
            <a:extLst>
              <a:ext uri="{FF2B5EF4-FFF2-40B4-BE49-F238E27FC236}">
                <a16:creationId xmlns:a16="http://schemas.microsoft.com/office/drawing/2014/main" id="{2C107709-4178-1D15-C0FF-619255C4F4EA}"/>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0048994" y="2265927"/>
            <a:ext cx="1783080" cy="1783080"/>
          </a:xfrm>
          <a:prstGeom prst="ellipse">
            <a:avLst/>
          </a:prstGeom>
          <a:ln w="190500" cap="rnd">
            <a:noFill/>
            <a:prstDash val="solid"/>
          </a:ln>
          <a:effectLst>
            <a:glow>
              <a:schemeClr val="accent1">
                <a:alpha val="40000"/>
              </a:schemeClr>
            </a:glow>
          </a:effectLst>
          <a:scene3d>
            <a:camera prst="perspectiveFront" fov="5400000"/>
            <a:lightRig rig="threePt" dir="t">
              <a:rot lat="0" lon="0" rev="19200000"/>
            </a:lightRig>
          </a:scene3d>
          <a:sp3d extrusionH="25400">
            <a:extrusionClr>
              <a:srgbClr val="000000"/>
            </a:extrusionClr>
          </a:sp3d>
        </p:spPr>
      </p:pic>
      <p:pic>
        <p:nvPicPr>
          <p:cNvPr id="7" name="Picture 2">
            <a:extLst>
              <a:ext uri="{FF2B5EF4-FFF2-40B4-BE49-F238E27FC236}">
                <a16:creationId xmlns:a16="http://schemas.microsoft.com/office/drawing/2014/main" id="{1B1404BE-CEA5-CEBA-AAC2-54D07F7F6232}"/>
              </a:ext>
              <a:ext uri="{C183D7F6-B498-43B3-948B-1728B52AA6E4}">
                <adec:decorative xmlns:adec="http://schemas.microsoft.com/office/drawing/2017/decorative" val="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219" t="11488" r="11019" b="4499"/>
          <a:stretch/>
        </p:blipFill>
        <p:spPr bwMode="auto">
          <a:xfrm>
            <a:off x="9952941" y="4130821"/>
            <a:ext cx="1855853" cy="1759102"/>
          </a:xfrm>
          <a:prstGeom prst="ellipse">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8">
            <a:extLst>
              <a:ext uri="{FF2B5EF4-FFF2-40B4-BE49-F238E27FC236}">
                <a16:creationId xmlns:a16="http://schemas.microsoft.com/office/drawing/2014/main" id="{16580018-DA83-A5A1-7EF2-BF139C9CB496}"/>
              </a:ext>
            </a:extLst>
          </p:cNvPr>
          <p:cNvSpPr txBox="1">
            <a:spLocks/>
          </p:cNvSpPr>
          <p:nvPr/>
        </p:nvSpPr>
        <p:spPr>
          <a:xfrm>
            <a:off x="10248900" y="6356350"/>
            <a:ext cx="1104900" cy="365125"/>
          </a:xfrm>
          <a:prstGeom prst="rect">
            <a:avLst/>
          </a:prstGeom>
          <a:noFill/>
          <a:ln>
            <a:noFill/>
          </a:ln>
        </p:spPr>
        <p:txBody>
          <a:bodyPr spcFirstLastPara="1" vert="horz" wrap="square" lIns="91440" tIns="45720" rIns="91440" bIns="45720" rtlCol="0" anchor="ctr" anchorCtr="0">
            <a:noAutofit/>
          </a:bodyPr>
          <a:lstStyle>
            <a:defPPr>
              <a:defRPr lang="en-US"/>
            </a:defPPr>
            <a:lvl1pPr marL="0" marR="0" lvl="0" algn="r" defTabSz="914400" rtl="0" eaLnBrk="1" fontAlgn="auto"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bg1"/>
                </a:solidFill>
                <a:latin typeface="+mn-lt"/>
                <a:ea typeface="+mn-ea"/>
                <a:cs typeface="+mn-cs"/>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tx1"/>
                </a:solidFill>
                <a:latin typeface="+mn-lt"/>
                <a:ea typeface="+mn-ea"/>
                <a:cs typeface="+mn-cs"/>
                <a:sym typeface="Corbel"/>
              </a:defRPr>
            </a:lvl9pPr>
          </a:lstStyle>
          <a:p>
            <a:pPr>
              <a:defRPr/>
            </a:pPr>
            <a:fld id="{372B0271-B012-4ED1-8CE3-476E6D0A5B1D}" type="slidenum">
              <a:rPr lang="en-US" sz="1600" smtClean="0"/>
              <a:pPr>
                <a:defRPr/>
              </a:pPr>
              <a:t>18</a:t>
            </a:fld>
            <a:endParaRPr lang="en-US" sz="1600" dirty="0">
              <a:solidFill>
                <a:schemeClr val="tx1"/>
              </a:solidFill>
            </a:endParaRPr>
          </a:p>
        </p:txBody>
      </p:sp>
    </p:spTree>
    <p:extLst>
      <p:ext uri="{BB962C8B-B14F-4D97-AF65-F5344CB8AC3E}">
        <p14:creationId xmlns:p14="http://schemas.microsoft.com/office/powerpoint/2010/main" val="725154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54" y="151533"/>
            <a:ext cx="10986631" cy="1325563"/>
          </a:xfrm>
        </p:spPr>
        <p:txBody>
          <a:bodyPr>
            <a:normAutofit/>
          </a:bodyPr>
          <a:lstStyle/>
          <a:p>
            <a:pPr algn="ctr"/>
            <a:r>
              <a:rPr lang="en-US" sz="4000" b="1" dirty="0">
                <a:latin typeface="+mj-lt"/>
              </a:rPr>
              <a:t>Finding Programming Inspiration and Ideas</a:t>
            </a:r>
            <a:endParaRPr lang="en-US" sz="4000" b="1" dirty="0">
              <a:latin typeface="+mj-lt"/>
              <a:cs typeface="Calibri"/>
            </a:endParaRPr>
          </a:p>
        </p:txBody>
      </p:sp>
      <p:sp>
        <p:nvSpPr>
          <p:cNvPr id="2" name="Content Placeholder 1"/>
          <p:cNvSpPr>
            <a:spLocks noGrp="1"/>
          </p:cNvSpPr>
          <p:nvPr>
            <p:ph idx="1"/>
          </p:nvPr>
        </p:nvSpPr>
        <p:spPr>
          <a:xfrm>
            <a:off x="378055" y="1643168"/>
            <a:ext cx="5603010" cy="4162590"/>
          </a:xfrm>
        </p:spPr>
        <p:txBody>
          <a:bodyPr spcFirstLastPara="1" vert="horz" wrap="square" lIns="0" tIns="0" rIns="0" bIns="0" numCol="1" spcCol="914400" rtlCol="0" anchor="t" anchorCtr="0" compatLnSpc="1">
            <a:prstTxWarp prst="textNoShape">
              <a:avLst/>
            </a:prstTxWarp>
            <a:noAutofit/>
          </a:bodyPr>
          <a:lstStyle/>
          <a:p>
            <a:r>
              <a:rPr lang="en-US" dirty="0">
                <a:latin typeface="+mn-lt"/>
                <a:hlinkClick r:id="rId4"/>
              </a:rPr>
              <a:t>Let’s Move in Libraries</a:t>
            </a:r>
            <a:endParaRPr lang="en-US" dirty="0">
              <a:latin typeface="+mn-lt"/>
              <a:ea typeface="Calibri" panose="020F0502020204030204"/>
              <a:cs typeface="Arial" panose="020B0604020202020204"/>
            </a:endParaRPr>
          </a:p>
          <a:p>
            <a:r>
              <a:rPr lang="en-US" dirty="0">
                <a:latin typeface="+mn-lt"/>
                <a:hlinkClick r:id="rId5"/>
              </a:rPr>
              <a:t>ALA: Programming Librarian</a:t>
            </a:r>
            <a:endParaRPr lang="en-US" dirty="0">
              <a:latin typeface="+mn-lt"/>
              <a:cs typeface="Calibri"/>
            </a:endParaRPr>
          </a:p>
          <a:p>
            <a:r>
              <a:rPr lang="en-US" dirty="0">
                <a:latin typeface="+mn-lt"/>
                <a:cs typeface="Arial" panose="020B0604020202020204"/>
                <a:hlinkClick r:id="rId6"/>
              </a:rPr>
              <a:t>WebJunction</a:t>
            </a:r>
            <a:r>
              <a:rPr lang="en-US" dirty="0">
                <a:latin typeface="+mn-lt"/>
                <a:cs typeface="Arial" panose="020B0604020202020204"/>
              </a:rPr>
              <a:t>: Health Happens in Libraries</a:t>
            </a:r>
          </a:p>
          <a:p>
            <a:r>
              <a:rPr lang="en-US" u="sng" dirty="0">
                <a:solidFill>
                  <a:srgbClr val="000000"/>
                </a:solidFill>
                <a:latin typeface="+mn-lt"/>
                <a:ea typeface="+mn-lt"/>
                <a:cs typeface="+mn-lt"/>
                <a:hlinkClick r:id="rId7">
                  <a:extLst>
                    <a:ext uri="{A12FA001-AC4F-418D-AE19-62706E023703}">
                      <ahyp:hlinkClr xmlns:ahyp="http://schemas.microsoft.com/office/drawing/2018/hyperlinkcolor" val="tx"/>
                    </a:ext>
                  </a:extLst>
                </a:hlinkClick>
              </a:rPr>
              <a:t>Rural Health Literacy Toolkit</a:t>
            </a:r>
            <a:endParaRPr lang="en-US" u="sng" dirty="0">
              <a:solidFill>
                <a:srgbClr val="000000"/>
              </a:solidFill>
              <a:latin typeface="+mn-lt"/>
              <a:ea typeface="+mn-lt"/>
              <a:cs typeface="+mn-lt"/>
            </a:endParaRPr>
          </a:p>
          <a:p>
            <a:r>
              <a:rPr lang="en-US" dirty="0">
                <a:solidFill>
                  <a:srgbClr val="000000"/>
                </a:solidFill>
                <a:latin typeface="+mn-lt"/>
                <a:ea typeface="Calibri" panose="020F0502020204030204"/>
                <a:cs typeface="Arial" panose="020B0604020202020204"/>
                <a:hlinkClick r:id="rId8">
                  <a:extLst>
                    <a:ext uri="{A12FA001-AC4F-418D-AE19-62706E023703}">
                      <ahyp:hlinkClr xmlns:ahyp="http://schemas.microsoft.com/office/drawing/2018/hyperlinkcolor" val="tx"/>
                    </a:ext>
                  </a:extLst>
                </a:hlinkClick>
              </a:rPr>
              <a:t>Ready.gov</a:t>
            </a:r>
            <a:endParaRPr lang="en-US" dirty="0">
              <a:solidFill>
                <a:srgbClr val="000000"/>
              </a:solidFill>
              <a:latin typeface="+mn-lt"/>
              <a:ea typeface="Calibri" panose="020F0502020204030204"/>
              <a:cs typeface="Arial" panose="020B0604020202020204"/>
            </a:endParaRPr>
          </a:p>
          <a:p>
            <a:r>
              <a:rPr lang="en-US" dirty="0">
                <a:latin typeface="+mn-lt"/>
                <a:cs typeface="Arial" panose="020B0604020202020204"/>
                <a:hlinkClick r:id="rId9"/>
              </a:rPr>
              <a:t>NNLM Past Funded Projects</a:t>
            </a:r>
            <a:endParaRPr lang="en-US" dirty="0">
              <a:latin typeface="+mn-lt"/>
              <a:cs typeface="Arial" panose="020B0604020202020204"/>
            </a:endParaRPr>
          </a:p>
          <a:p>
            <a:r>
              <a:rPr lang="en-US" dirty="0">
                <a:latin typeface="+mn-lt"/>
                <a:ea typeface="Calibri" panose="020F0502020204030204"/>
                <a:cs typeface="Arial" panose="020B0604020202020204"/>
              </a:rPr>
              <a:t>National Health Observances</a:t>
            </a:r>
          </a:p>
        </p:txBody>
      </p:sp>
      <p:pic>
        <p:nvPicPr>
          <p:cNvPr id="3" name="Picture 4">
            <a:extLst>
              <a:ext uri="{FF2B5EF4-FFF2-40B4-BE49-F238E27FC236}">
                <a16:creationId xmlns:a16="http://schemas.microsoft.com/office/drawing/2014/main" id="{2F736491-7BA7-6B74-09D9-45FD08A9062B}"/>
              </a:ext>
              <a:ext uri="{C183D7F6-B498-43B3-948B-1728B52AA6E4}">
                <adec:decorative xmlns:adec="http://schemas.microsoft.com/office/drawing/2017/decorative" val="1"/>
              </a:ext>
            </a:extLst>
          </p:cNvPr>
          <p:cNvPicPr>
            <a:picLocks noChangeAspect="1"/>
          </p:cNvPicPr>
          <p:nvPr/>
        </p:nvPicPr>
        <p:blipFill rotWithShape="1">
          <a:blip r:embed="rId10"/>
          <a:srcRect t="425" r="76923" b="70639"/>
          <a:stretch/>
        </p:blipFill>
        <p:spPr>
          <a:xfrm>
            <a:off x="5871370" y="1881094"/>
            <a:ext cx="2701101" cy="3095811"/>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8549954" y="2025795"/>
            <a:ext cx="2924426" cy="487405"/>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9226557" y="3342053"/>
            <a:ext cx="2453715" cy="1389967"/>
          </a:xfrm>
          <a:prstGeom prst="rect">
            <a:avLst/>
          </a:prstGeom>
        </p:spPr>
      </p:pic>
      <p:sp>
        <p:nvSpPr>
          <p:cNvPr id="8" name="Slide Number Placeholder 7">
            <a:extLst>
              <a:ext uri="{FF2B5EF4-FFF2-40B4-BE49-F238E27FC236}">
                <a16:creationId xmlns:a16="http://schemas.microsoft.com/office/drawing/2014/main" id="{21EBB0F9-31E7-78AF-19D2-68F20F91C6A2}"/>
              </a:ext>
            </a:extLst>
          </p:cNvPr>
          <p:cNvSpPr>
            <a:spLocks noGrp="1"/>
          </p:cNvSpPr>
          <p:nvPr>
            <p:ph type="sldNum" sz="quarter" idx="10"/>
          </p:nvPr>
        </p:nvSpPr>
        <p:spPr>
          <a:xfrm>
            <a:off x="9635486" y="6258118"/>
            <a:ext cx="2329074" cy="365125"/>
          </a:xfrm>
        </p:spPr>
        <p:txBody>
          <a:bodyPr/>
          <a:lstStyle/>
          <a:p>
            <a:pPr algn="r">
              <a:defRPr/>
            </a:pPr>
            <a:fld id="{025F9F99-9BD9-4422-B838-F0A597D458BC}" type="slidenum">
              <a:rPr lang="en-US" sz="1800" smtClean="0">
                <a:solidFill>
                  <a:schemeClr val="bg1"/>
                </a:solidFill>
                <a:latin typeface="+mj-lt"/>
              </a:rPr>
              <a:pPr algn="r">
                <a:defRPr/>
              </a:pPr>
              <a:t>19</a:t>
            </a:fld>
            <a:endParaRPr lang="en-US" dirty="0">
              <a:solidFill>
                <a:schemeClr val="bg1"/>
              </a:solidFill>
              <a:latin typeface="+mj-lt"/>
            </a:endParaRPr>
          </a:p>
        </p:txBody>
      </p:sp>
    </p:spTree>
    <p:custDataLst>
      <p:tags r:id="rId1"/>
    </p:custDataLst>
    <p:extLst>
      <p:ext uri="{BB962C8B-B14F-4D97-AF65-F5344CB8AC3E}">
        <p14:creationId xmlns:p14="http://schemas.microsoft.com/office/powerpoint/2010/main" val="125078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247960" y="292927"/>
            <a:ext cx="11360800" cy="763600"/>
          </a:xfrm>
          <a:prstGeom prst="rect">
            <a:avLst/>
          </a:prstGeom>
        </p:spPr>
        <p:txBody>
          <a:bodyPr spcFirstLastPara="1" wrap="square" lIns="121900" tIns="121900" rIns="121900" bIns="121900" anchor="t" anchorCtr="0">
            <a:normAutofit fontScale="90000"/>
          </a:bodyPr>
          <a:lstStyle/>
          <a:p>
            <a:r>
              <a:rPr lang="en" sz="5300" b="1" dirty="0">
                <a:latin typeface="+mj-lt"/>
              </a:rPr>
              <a:t>Objectives</a:t>
            </a:r>
            <a:endParaRPr b="1" dirty="0">
              <a:latin typeface="+mj-lt"/>
            </a:endParaRPr>
          </a:p>
        </p:txBody>
      </p:sp>
      <p:sp>
        <p:nvSpPr>
          <p:cNvPr id="66" name="Google Shape;66;p15"/>
          <p:cNvSpPr txBox="1">
            <a:spLocks noGrp="1"/>
          </p:cNvSpPr>
          <p:nvPr>
            <p:ph type="body" idx="1"/>
          </p:nvPr>
        </p:nvSpPr>
        <p:spPr>
          <a:xfrm>
            <a:off x="415600" y="1368993"/>
            <a:ext cx="11360800" cy="4498407"/>
          </a:xfrm>
          <a:prstGeom prst="rect">
            <a:avLst/>
          </a:prstGeom>
        </p:spPr>
        <p:txBody>
          <a:bodyPr spcFirstLastPara="1" wrap="square" lIns="121900" tIns="121900" rIns="121900" bIns="121900" anchor="t" anchorCtr="0">
            <a:normAutofit fontScale="92500"/>
          </a:bodyPr>
          <a:lstStyle/>
          <a:p>
            <a:pPr fontAlgn="base"/>
            <a:r>
              <a:rPr lang="en-US" sz="3200" dirty="0">
                <a:latin typeface="+mj-lt"/>
              </a:rPr>
              <a:t>Evaluate older adult population data at the local, state and national level.</a:t>
            </a:r>
            <a:br>
              <a:rPr lang="en-US" sz="3200" dirty="0">
                <a:latin typeface="+mj-lt"/>
              </a:rPr>
            </a:br>
            <a:endParaRPr lang="en-US" sz="3200" dirty="0">
              <a:latin typeface="+mj-lt"/>
            </a:endParaRPr>
          </a:p>
          <a:p>
            <a:pPr fontAlgn="base"/>
            <a:r>
              <a:rPr lang="en-US" sz="3200" dirty="0">
                <a:latin typeface="+mj-lt"/>
              </a:rPr>
              <a:t>Identify health information resources to meet the information needs of older adults.</a:t>
            </a:r>
            <a:br>
              <a:rPr lang="en-US" sz="3200" dirty="0">
                <a:latin typeface="+mj-lt"/>
              </a:rPr>
            </a:br>
            <a:endParaRPr lang="en-US" sz="3200" dirty="0">
              <a:latin typeface="+mj-lt"/>
            </a:endParaRPr>
          </a:p>
          <a:p>
            <a:pPr fontAlgn="base"/>
            <a:r>
              <a:rPr lang="en-US" sz="3200" dirty="0">
                <a:latin typeface="+mj-lt"/>
              </a:rPr>
              <a:t>Develop ideas for library and health education programming that address the health information needs of older adults.</a:t>
            </a:r>
          </a:p>
        </p:txBody>
      </p:sp>
      <p:sp>
        <p:nvSpPr>
          <p:cNvPr id="2" name="Slide Number Placeholder 8">
            <a:extLst>
              <a:ext uri="{FF2B5EF4-FFF2-40B4-BE49-F238E27FC236}">
                <a16:creationId xmlns:a16="http://schemas.microsoft.com/office/drawing/2014/main" id="{F787B9B9-8C9E-DDE2-4925-758189DE6C6C}"/>
              </a:ext>
            </a:extLst>
          </p:cNvPr>
          <p:cNvSpPr txBox="1">
            <a:spLocks/>
          </p:cNvSpPr>
          <p:nvPr/>
        </p:nvSpPr>
        <p:spPr>
          <a:xfrm>
            <a:off x="10248900" y="6356350"/>
            <a:ext cx="11049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72B0271-B012-4ED1-8CE3-476E6D0A5B1D}" type="slidenum">
              <a:rPr lang="en-US" sz="1600" smtClean="0"/>
              <a:pPr>
                <a:defRPr/>
              </a:pPr>
              <a:t>2</a:t>
            </a:fld>
            <a:endParaRPr lang="en-US" sz="16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1"/>
          <p:cNvSpPr txBox="1">
            <a:spLocks noGrp="1"/>
          </p:cNvSpPr>
          <p:nvPr>
            <p:ph type="title"/>
          </p:nvPr>
        </p:nvSpPr>
        <p:spPr>
          <a:xfrm>
            <a:off x="743357" y="374073"/>
            <a:ext cx="10672156" cy="1356360"/>
          </a:xfrm>
          <a:prstGeom prst="rect">
            <a:avLst/>
          </a:prstGeom>
        </p:spPr>
        <p:txBody>
          <a:bodyPr spcFirstLastPara="1" wrap="square" lIns="121900" tIns="121900" rIns="121900" bIns="121900" anchor="t" anchorCtr="0">
            <a:normAutofit fontScale="90000"/>
          </a:bodyPr>
          <a:lstStyle/>
          <a:p>
            <a:pPr algn="ctr"/>
            <a:r>
              <a:rPr lang="en" dirty="0">
                <a:latin typeface="+mj-lt"/>
              </a:rPr>
              <a:t>Health Observances and Raising Awareness</a:t>
            </a:r>
            <a:endParaRPr dirty="0">
              <a:latin typeface="+mj-lt"/>
            </a:endParaRPr>
          </a:p>
        </p:txBody>
      </p:sp>
      <p:pic>
        <p:nvPicPr>
          <p:cNvPr id="4" name="Content Placeholder 3" descr="A page from a monthly planner with pens laying on top of the page.&#10;&#10;">
            <a:extLst>
              <a:ext uri="{FF2B5EF4-FFF2-40B4-BE49-F238E27FC236}">
                <a16:creationId xmlns:a16="http://schemas.microsoft.com/office/drawing/2014/main" id="{489BDF97-946C-64F3-4150-84945CAB9C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180" y="1651200"/>
            <a:ext cx="4528483" cy="3018988"/>
          </a:xfrm>
        </p:spPr>
      </p:pic>
      <p:sp>
        <p:nvSpPr>
          <p:cNvPr id="3" name="TextBox 2">
            <a:extLst>
              <a:ext uri="{FF2B5EF4-FFF2-40B4-BE49-F238E27FC236}">
                <a16:creationId xmlns:a16="http://schemas.microsoft.com/office/drawing/2014/main" id="{D723A7A0-FD87-1F14-7BE3-79627E09D993}"/>
              </a:ext>
            </a:extLst>
          </p:cNvPr>
          <p:cNvSpPr txBox="1"/>
          <p:nvPr/>
        </p:nvSpPr>
        <p:spPr>
          <a:xfrm>
            <a:off x="5062313" y="2037309"/>
            <a:ext cx="7035901" cy="1938992"/>
          </a:xfrm>
          <a:prstGeom prst="rect">
            <a:avLst/>
          </a:prstGeom>
          <a:noFill/>
        </p:spPr>
        <p:txBody>
          <a:bodyPr wrap="square">
            <a:spAutoFit/>
          </a:bodyPr>
          <a:lstStyle/>
          <a:p>
            <a:pPr marL="609585" indent="-397923">
              <a:spcBef>
                <a:spcPts val="1600"/>
              </a:spcBef>
              <a:buSzPts val="1100"/>
              <a:buChar char="●"/>
            </a:pPr>
            <a:r>
              <a:rPr lang="en-US" sz="2000" dirty="0"/>
              <a:t>Older Americans Month (May)</a:t>
            </a:r>
          </a:p>
          <a:p>
            <a:pPr marL="609585" indent="-397923">
              <a:spcBef>
                <a:spcPts val="0"/>
              </a:spcBef>
              <a:buSzPts val="1100"/>
              <a:buChar char="●"/>
            </a:pPr>
            <a:r>
              <a:rPr lang="en-US" sz="2000" dirty="0"/>
              <a:t>Older Adults Mental Health Awareness Day (early May)</a:t>
            </a:r>
          </a:p>
          <a:p>
            <a:pPr marL="609585" indent="-397923">
              <a:spcBef>
                <a:spcPts val="0"/>
              </a:spcBef>
              <a:buSzPts val="1100"/>
              <a:buChar char="●"/>
            </a:pPr>
            <a:r>
              <a:rPr lang="en-US" sz="2000" dirty="0"/>
              <a:t>National Healthy Aging Awareness Month (Sept)</a:t>
            </a:r>
          </a:p>
          <a:p>
            <a:pPr marL="609585" indent="-397923">
              <a:spcBef>
                <a:spcPts val="0"/>
              </a:spcBef>
              <a:buSzPts val="1100"/>
              <a:buChar char="●"/>
            </a:pPr>
            <a:r>
              <a:rPr lang="en-US" sz="2000" dirty="0"/>
              <a:t>Healthy Aging Month (Sept)</a:t>
            </a:r>
          </a:p>
          <a:p>
            <a:pPr marL="609585" indent="-397923">
              <a:spcBef>
                <a:spcPts val="0"/>
              </a:spcBef>
              <a:buSzPts val="1100"/>
              <a:buChar char="●"/>
            </a:pPr>
            <a:r>
              <a:rPr lang="en-US" sz="2000" dirty="0"/>
              <a:t>Alzheimer's Awareness Month (September)</a:t>
            </a:r>
          </a:p>
          <a:p>
            <a:pPr marL="609585" indent="-397923">
              <a:spcBef>
                <a:spcPts val="0"/>
              </a:spcBef>
              <a:buSzPts val="1100"/>
              <a:buChar char="●"/>
            </a:pPr>
            <a:r>
              <a:rPr lang="en-US" sz="2000" dirty="0"/>
              <a:t>National Family Caregivers Month (November)</a:t>
            </a:r>
          </a:p>
        </p:txBody>
      </p:sp>
      <p:sp>
        <p:nvSpPr>
          <p:cNvPr id="5" name="Slide Number Placeholder 7">
            <a:extLst>
              <a:ext uri="{FF2B5EF4-FFF2-40B4-BE49-F238E27FC236}">
                <a16:creationId xmlns:a16="http://schemas.microsoft.com/office/drawing/2014/main" id="{DD47DB6E-98C3-8288-42DE-33034011ACB7}"/>
              </a:ext>
            </a:extLst>
          </p:cNvPr>
          <p:cNvSpPr txBox="1">
            <a:spLocks/>
          </p:cNvSpPr>
          <p:nvPr/>
        </p:nvSpPr>
        <p:spPr>
          <a:xfrm>
            <a:off x="9635486" y="6258118"/>
            <a:ext cx="2329074"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chemeClr val="dk1"/>
                </a:solidFill>
                <a:latin typeface="Corbel"/>
                <a:ea typeface="Corbel"/>
                <a:cs typeface="Corbel"/>
                <a:sym typeface="Corbel"/>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orbel"/>
                <a:ea typeface="Corbel"/>
                <a:cs typeface="Corbel"/>
                <a:sym typeface="Corbel"/>
              </a:defRPr>
            </a:lvl9pPr>
          </a:lstStyle>
          <a:p>
            <a:pPr algn="r">
              <a:defRPr/>
            </a:pPr>
            <a:fld id="{025F9F99-9BD9-4422-B838-F0A597D458BC}" type="slidenum">
              <a:rPr lang="en-US" sz="1800" smtClean="0">
                <a:solidFill>
                  <a:schemeClr val="bg1"/>
                </a:solidFill>
                <a:latin typeface="+mj-lt"/>
              </a:rPr>
              <a:pPr algn="r">
                <a:defRPr/>
              </a:pPr>
              <a:t>20</a:t>
            </a:fld>
            <a:endParaRPr lang="en-US" dirty="0">
              <a:solidFill>
                <a:schemeClr val="bg1"/>
              </a:solidFill>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65964" y="2218007"/>
            <a:ext cx="5588391" cy="1210993"/>
          </a:xfrm>
        </p:spPr>
        <p:txBody>
          <a:bodyPr/>
          <a:lstStyle/>
          <a:p>
            <a:pPr algn="ctr"/>
            <a:r>
              <a:rPr lang="en-US" sz="4000" b="1" dirty="0">
                <a:solidFill>
                  <a:schemeClr val="tx1"/>
                </a:solidFill>
                <a:latin typeface="Helvetica" panose="020B0604020202020204"/>
                <a:cs typeface="Helvetica" panose="020B0604020202020204"/>
              </a:rPr>
              <a:t>Thank You! </a:t>
            </a:r>
          </a:p>
        </p:txBody>
      </p:sp>
      <p:sp>
        <p:nvSpPr>
          <p:cNvPr id="2" name="Content Placeholder 4">
            <a:extLst>
              <a:ext uri="{FF2B5EF4-FFF2-40B4-BE49-F238E27FC236}">
                <a16:creationId xmlns:a16="http://schemas.microsoft.com/office/drawing/2014/main" id="{9EFF2FDE-3A83-BB45-7DC4-40F3F63DED44}"/>
              </a:ext>
            </a:extLst>
          </p:cNvPr>
          <p:cNvSpPr txBox="1">
            <a:spLocks/>
          </p:cNvSpPr>
          <p:nvPr/>
        </p:nvSpPr>
        <p:spPr>
          <a:xfrm>
            <a:off x="1395935" y="4441587"/>
            <a:ext cx="9131808" cy="829056"/>
          </a:xfrm>
          <a:prstGeom prst="rect">
            <a:avLst/>
          </a:prstGeom>
          <a:noFill/>
          <a:ln>
            <a:noFill/>
          </a:ln>
        </p:spPr>
        <p:txBody>
          <a:bodyPr anchor="ct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0"/>
              </a:spcAft>
              <a:buFont typeface="Arial" panose="020B0604020202020204" pitchFamily="34" charset="0"/>
              <a:buNone/>
              <a:tabLst>
                <a:tab pos="2971800" algn="ctr"/>
                <a:tab pos="5943600" algn="r"/>
              </a:tabLst>
            </a:pPr>
            <a:r>
              <a:rPr lang="en-US" sz="2000" dirty="0">
                <a:solidFill>
                  <a:schemeClr val="tx1"/>
                </a:solidFill>
                <a:ea typeface="Century Gothic" panose="020B0502020202020204" pitchFamily="34" charset="0"/>
                <a:cs typeface="Calibri" panose="020F0502020204030204" pitchFamily="34" charset="0"/>
              </a:rPr>
              <a:t>Funded by the National Library of Medicine. NLM and NNLM are service marks of the US Department of Health and Human Services. </a:t>
            </a:r>
          </a:p>
        </p:txBody>
      </p:sp>
      <p:sp>
        <p:nvSpPr>
          <p:cNvPr id="3" name="Slide Number Placeholder 2">
            <a:extLst>
              <a:ext uri="{FF2B5EF4-FFF2-40B4-BE49-F238E27FC236}">
                <a16:creationId xmlns:a16="http://schemas.microsoft.com/office/drawing/2014/main" id="{16470AB0-5CCB-1AD6-480D-6846A85776A9}"/>
              </a:ext>
            </a:extLst>
          </p:cNvPr>
          <p:cNvSpPr>
            <a:spLocks noGrp="1"/>
          </p:cNvSpPr>
          <p:nvPr>
            <p:ph type="sldNum" sz="quarter" idx="10"/>
          </p:nvPr>
        </p:nvSpPr>
        <p:spPr>
          <a:xfrm>
            <a:off x="9363206" y="6324189"/>
            <a:ext cx="2329074" cy="365125"/>
          </a:xfrm>
        </p:spPr>
        <p:txBody>
          <a:bodyPr/>
          <a:lstStyle/>
          <a:p>
            <a:pPr algn="r">
              <a:defRPr/>
            </a:pPr>
            <a:fld id="{025F9F99-9BD9-4422-B838-F0A597D458BC}" type="slidenum">
              <a:rPr lang="en-US" sz="1600" smtClean="0">
                <a:solidFill>
                  <a:schemeClr val="bg1"/>
                </a:solidFill>
                <a:latin typeface="+mj-lt"/>
              </a:rPr>
              <a:pPr algn="r">
                <a:defRPr/>
              </a:pPr>
              <a:t>21</a:t>
            </a:fld>
            <a:endParaRPr lang="en-US" dirty="0">
              <a:solidFill>
                <a:schemeClr val="bg1"/>
              </a:solidFill>
              <a:latin typeface="+mj-lt"/>
            </a:endParaRPr>
          </a:p>
        </p:txBody>
      </p:sp>
    </p:spTree>
    <p:extLst>
      <p:ext uri="{BB962C8B-B14F-4D97-AF65-F5344CB8AC3E}">
        <p14:creationId xmlns:p14="http://schemas.microsoft.com/office/powerpoint/2010/main" val="4048406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415600" y="112249"/>
            <a:ext cx="11360800" cy="1024573"/>
          </a:xfrm>
          <a:prstGeom prst="rect">
            <a:avLst/>
          </a:prstGeom>
        </p:spPr>
        <p:txBody>
          <a:bodyPr spcFirstLastPara="1" wrap="square" lIns="121900" tIns="121900" rIns="121900" bIns="121900" anchor="b" anchorCtr="0">
            <a:noAutofit/>
          </a:bodyPr>
          <a:lstStyle/>
          <a:p>
            <a:r>
              <a:rPr lang="en" sz="6000" dirty="0">
                <a:latin typeface="+mj-lt"/>
              </a:rPr>
              <a:t>Zoom Poll:CE</a:t>
            </a:r>
          </a:p>
        </p:txBody>
      </p:sp>
      <p:sp>
        <p:nvSpPr>
          <p:cNvPr id="60" name="Google Shape;60;p14"/>
          <p:cNvSpPr txBox="1">
            <a:spLocks noGrp="1"/>
          </p:cNvSpPr>
          <p:nvPr>
            <p:ph type="subTitle" idx="1"/>
          </p:nvPr>
        </p:nvSpPr>
        <p:spPr>
          <a:xfrm>
            <a:off x="598451" y="1510606"/>
            <a:ext cx="11360800" cy="4492800"/>
          </a:xfrm>
          <a:prstGeom prst="rect">
            <a:avLst/>
          </a:prstGeom>
        </p:spPr>
        <p:txBody>
          <a:bodyPr spcFirstLastPara="1" wrap="square" lIns="121900" tIns="121900" rIns="121900" bIns="121900" anchor="t" anchorCtr="0">
            <a:noAutofit/>
          </a:bodyPr>
          <a:lstStyle/>
          <a:p>
            <a:pPr marL="0" lvl="0" indent="0" algn="l"/>
            <a:r>
              <a:rPr lang="en-US" sz="4000" b="1" dirty="0">
                <a:latin typeface="+mj-lt"/>
              </a:rPr>
              <a:t>Choose all that apply:</a:t>
            </a:r>
            <a:br>
              <a:rPr lang="en-US" sz="4000" b="1" dirty="0">
                <a:latin typeface="+mj-lt"/>
              </a:rPr>
            </a:br>
            <a:endParaRPr lang="en-US" sz="4000" b="1" dirty="0">
              <a:latin typeface="+mj-lt"/>
            </a:endParaRPr>
          </a:p>
          <a:p>
            <a:pPr lvl="0" indent="-457200" algn="l">
              <a:buFont typeface="Arial" panose="020B0604020202020204" pitchFamily="34" charset="0"/>
              <a:buChar char="•"/>
            </a:pPr>
            <a:r>
              <a:rPr lang="en-US" sz="3200" dirty="0">
                <a:latin typeface="+mj-lt"/>
              </a:rPr>
              <a:t>Medical Library Association</a:t>
            </a:r>
          </a:p>
          <a:p>
            <a:pPr lvl="0" indent="-457200" algn="l">
              <a:buFont typeface="Arial" panose="020B0604020202020204" pitchFamily="34" charset="0"/>
              <a:buChar char="•"/>
            </a:pPr>
            <a:r>
              <a:rPr lang="en-US" sz="3200" dirty="0">
                <a:latin typeface="+mj-lt"/>
              </a:rPr>
              <a:t>Consumer Health Information Specialization (CHIS)</a:t>
            </a:r>
          </a:p>
          <a:p>
            <a:pPr lvl="0" indent="-457200" algn="l">
              <a:buFont typeface="Arial" panose="020B0604020202020204" pitchFamily="34" charset="0"/>
              <a:buChar char="•"/>
            </a:pPr>
            <a:r>
              <a:rPr lang="en-US" sz="3200" dirty="0">
                <a:latin typeface="+mj-lt"/>
              </a:rPr>
              <a:t>Certified Health Education Specialist (CHES)</a:t>
            </a:r>
          </a:p>
          <a:p>
            <a:pPr lvl="0" indent="-457200" algn="l">
              <a:buFont typeface="Arial" panose="020B0604020202020204" pitchFamily="34" charset="0"/>
              <a:buChar char="•"/>
            </a:pPr>
            <a:r>
              <a:rPr lang="en-US" sz="3200" dirty="0">
                <a:latin typeface="+mj-lt"/>
              </a:rPr>
              <a:t> Certified Public Health (CPH)</a:t>
            </a:r>
          </a:p>
          <a:p>
            <a:pPr lvl="0" indent="-457200" algn="l">
              <a:buFont typeface="Arial" panose="020B0604020202020204" pitchFamily="34" charset="0"/>
              <a:buChar char="•"/>
            </a:pPr>
            <a:r>
              <a:rPr lang="en-US" sz="3200" dirty="0">
                <a:latin typeface="+mj-lt"/>
              </a:rPr>
              <a:t>Certified Nurse Educator (CNE)</a:t>
            </a:r>
          </a:p>
          <a:p>
            <a:pPr lvl="0" indent="-457200" algn="l">
              <a:buFont typeface="Arial" panose="020B0604020202020204" pitchFamily="34" charset="0"/>
              <a:buChar char="•"/>
            </a:pPr>
            <a:r>
              <a:rPr lang="en-US" sz="3200" dirty="0">
                <a:latin typeface="+mj-lt"/>
              </a:rPr>
              <a:t>No CE Needed Today</a:t>
            </a:r>
          </a:p>
          <a:p>
            <a:pPr marL="0" indent="0"/>
            <a:endParaRPr dirty="0">
              <a:solidFill>
                <a:schemeClr val="dk1"/>
              </a:solidFill>
            </a:endParaRPr>
          </a:p>
        </p:txBody>
      </p:sp>
      <p:sp>
        <p:nvSpPr>
          <p:cNvPr id="2" name="Slide Number Placeholder 8">
            <a:extLst>
              <a:ext uri="{FF2B5EF4-FFF2-40B4-BE49-F238E27FC236}">
                <a16:creationId xmlns:a16="http://schemas.microsoft.com/office/drawing/2014/main" id="{2CB61F38-AD8D-9D81-BB40-2B4FAA649B5F}"/>
              </a:ext>
            </a:extLst>
          </p:cNvPr>
          <p:cNvSpPr txBox="1">
            <a:spLocks/>
          </p:cNvSpPr>
          <p:nvPr/>
        </p:nvSpPr>
        <p:spPr>
          <a:xfrm>
            <a:off x="10248900" y="6356350"/>
            <a:ext cx="11049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72B0271-B012-4ED1-8CE3-476E6D0A5B1D}" type="slidenum">
              <a:rPr lang="en-US" sz="1600" smtClean="0"/>
              <a:pPr>
                <a:defRPr/>
              </a:pPr>
              <a:t>3</a:t>
            </a:fld>
            <a:endParaRPr lang="en-US" sz="16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214313" y="285167"/>
            <a:ext cx="11801475" cy="929680"/>
          </a:xfrm>
          <a:prstGeom prst="rect">
            <a:avLst/>
          </a:prstGeom>
        </p:spPr>
        <p:txBody>
          <a:bodyPr spcFirstLastPara="1" wrap="square" lIns="121900" tIns="121900" rIns="121900" bIns="121900" anchor="t" anchorCtr="0">
            <a:normAutofit fontScale="90000"/>
          </a:bodyPr>
          <a:lstStyle/>
          <a:p>
            <a:pPr algn="ctr"/>
            <a:r>
              <a:rPr lang="en" sz="3600" b="1" dirty="0">
                <a:latin typeface="+mn-lt"/>
              </a:rPr>
              <a:t>Growth of Older Adult Population in the United States</a:t>
            </a:r>
            <a:endParaRPr sz="3600" b="1" dirty="0">
              <a:latin typeface="+mn-lt"/>
            </a:endParaRPr>
          </a:p>
        </p:txBody>
      </p:sp>
      <p:pic>
        <p:nvPicPr>
          <p:cNvPr id="72" name="Google Shape;72;p16" descr="Number Of Persons age 65 and older will have grown from 3.1% of the population in 1900 to a projected 88.8% of the population in 2060."/>
          <p:cNvPicPr preferRelativeResize="0"/>
          <p:nvPr/>
        </p:nvPicPr>
        <p:blipFill>
          <a:blip r:embed="rId3">
            <a:alphaModFix/>
          </a:blip>
          <a:stretch>
            <a:fillRect/>
          </a:stretch>
        </p:blipFill>
        <p:spPr>
          <a:xfrm>
            <a:off x="2009384" y="1409578"/>
            <a:ext cx="8173231" cy="4666867"/>
          </a:xfrm>
          <a:prstGeom prst="rect">
            <a:avLst/>
          </a:prstGeom>
          <a:noFill/>
          <a:ln>
            <a:noFill/>
          </a:ln>
        </p:spPr>
      </p:pic>
      <p:sp>
        <p:nvSpPr>
          <p:cNvPr id="2" name="Slide Number Placeholder 8">
            <a:extLst>
              <a:ext uri="{FF2B5EF4-FFF2-40B4-BE49-F238E27FC236}">
                <a16:creationId xmlns:a16="http://schemas.microsoft.com/office/drawing/2014/main" id="{A1E90D7C-CF38-8D92-5513-FA83C39A4491}"/>
              </a:ext>
            </a:extLst>
          </p:cNvPr>
          <p:cNvSpPr txBox="1">
            <a:spLocks/>
          </p:cNvSpPr>
          <p:nvPr/>
        </p:nvSpPr>
        <p:spPr>
          <a:xfrm>
            <a:off x="10656673" y="6390270"/>
            <a:ext cx="11049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72B0271-B012-4ED1-8CE3-476E6D0A5B1D}" type="slidenum">
              <a:rPr lang="en-US" sz="1600" smtClean="0">
                <a:solidFill>
                  <a:schemeClr val="tx1"/>
                </a:solidFill>
              </a:rPr>
              <a:pPr>
                <a:defRPr/>
              </a:pPr>
              <a:t>4</a:t>
            </a:fld>
            <a:endParaRPr lang="en-US" sz="16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415600" y="377867"/>
            <a:ext cx="11360800" cy="1056757"/>
          </a:xfrm>
          <a:prstGeom prst="rect">
            <a:avLst/>
          </a:prstGeom>
        </p:spPr>
        <p:txBody>
          <a:bodyPr spcFirstLastPara="1" wrap="square" lIns="121900" tIns="121900" rIns="121900" bIns="121900" anchor="t" anchorCtr="0">
            <a:noAutofit/>
          </a:bodyPr>
          <a:lstStyle/>
          <a:p>
            <a:pPr algn="ctr"/>
            <a:r>
              <a:rPr lang="en" sz="6000" b="1" dirty="0">
                <a:latin typeface="+mj-lt"/>
              </a:rPr>
              <a:t>Your Turn!</a:t>
            </a:r>
            <a:endParaRPr sz="6000" b="1" dirty="0">
              <a:latin typeface="+mj-lt"/>
            </a:endParaRPr>
          </a:p>
        </p:txBody>
      </p:sp>
      <p:sp>
        <p:nvSpPr>
          <p:cNvPr id="84" name="Google Shape;84;p18"/>
          <p:cNvSpPr txBox="1">
            <a:spLocks noGrp="1"/>
          </p:cNvSpPr>
          <p:nvPr>
            <p:ph type="body" idx="1"/>
          </p:nvPr>
        </p:nvSpPr>
        <p:spPr>
          <a:xfrm>
            <a:off x="232410" y="2543227"/>
            <a:ext cx="11727180" cy="876015"/>
          </a:xfrm>
          <a:prstGeom prst="rect">
            <a:avLst/>
          </a:prstGeom>
          <a:ln>
            <a:solidFill>
              <a:schemeClr val="tx1"/>
            </a:solidFill>
          </a:ln>
        </p:spPr>
        <p:txBody>
          <a:bodyPr spcFirstLastPara="1" wrap="square" lIns="121900" tIns="121900" rIns="121900" bIns="121900" anchor="t" anchorCtr="0">
            <a:normAutofit/>
          </a:bodyPr>
          <a:lstStyle/>
          <a:p>
            <a:pPr marL="0" indent="0" algn="ctr">
              <a:spcBef>
                <a:spcPts val="0"/>
              </a:spcBef>
              <a:buNone/>
            </a:pPr>
            <a:r>
              <a:rPr lang="en" sz="2800" b="1" dirty="0">
                <a:solidFill>
                  <a:schemeClr val="dk1"/>
                </a:solidFill>
                <a:latin typeface="+mj-lt"/>
              </a:rPr>
              <a:t>What’s the % of population that’s age 65 and older in your state?</a:t>
            </a:r>
            <a:endParaRPr sz="2800" b="1" dirty="0">
              <a:solidFill>
                <a:schemeClr val="dk1"/>
              </a:solidFill>
              <a:latin typeface="+mj-lt"/>
            </a:endParaRPr>
          </a:p>
        </p:txBody>
      </p:sp>
      <p:sp>
        <p:nvSpPr>
          <p:cNvPr id="2" name="Slide Number Placeholder 8">
            <a:extLst>
              <a:ext uri="{FF2B5EF4-FFF2-40B4-BE49-F238E27FC236}">
                <a16:creationId xmlns:a16="http://schemas.microsoft.com/office/drawing/2014/main" id="{FCF9C30F-3C1D-7DFC-AD01-60055BB708BC}"/>
              </a:ext>
            </a:extLst>
          </p:cNvPr>
          <p:cNvSpPr txBox="1">
            <a:spLocks/>
          </p:cNvSpPr>
          <p:nvPr/>
        </p:nvSpPr>
        <p:spPr>
          <a:xfrm>
            <a:off x="10248900" y="6356350"/>
            <a:ext cx="11049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72B0271-B012-4ED1-8CE3-476E6D0A5B1D}" type="slidenum">
              <a:rPr lang="en-US" sz="1600" smtClean="0"/>
              <a:pPr>
                <a:defRPr/>
              </a:pPr>
              <a:t>5</a:t>
            </a:fld>
            <a:endParaRPr lang="en-US" sz="16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90567" y="0"/>
            <a:ext cx="11360800" cy="763600"/>
          </a:xfrm>
          <a:prstGeom prst="rect">
            <a:avLst/>
          </a:prstGeom>
        </p:spPr>
        <p:txBody>
          <a:bodyPr spcFirstLastPara="1" wrap="square" lIns="121900" tIns="121900" rIns="121900" bIns="121900" anchor="t" anchorCtr="0">
            <a:normAutofit fontScale="90000"/>
          </a:bodyPr>
          <a:lstStyle/>
          <a:p>
            <a:pPr algn="ctr"/>
            <a:r>
              <a:rPr lang="en" dirty="0">
                <a:latin typeface="+mn-lt"/>
              </a:rPr>
              <a:t>Bird’s Eye View </a:t>
            </a:r>
            <a:endParaRPr dirty="0">
              <a:latin typeface="+mn-lt"/>
            </a:endParaRPr>
          </a:p>
        </p:txBody>
      </p:sp>
      <p:pic>
        <p:nvPicPr>
          <p:cNvPr id="78" name="Google Shape;78;p17" descr="Persons age 65 and older as a percentage of the total U.S. population in 2022 is between 11% and 23% across all the states. "/>
          <p:cNvPicPr preferRelativeResize="0"/>
          <p:nvPr/>
        </p:nvPicPr>
        <p:blipFill>
          <a:blip r:embed="rId3">
            <a:alphaModFix/>
          </a:blip>
          <a:stretch>
            <a:fillRect/>
          </a:stretch>
        </p:blipFill>
        <p:spPr>
          <a:xfrm>
            <a:off x="1835435" y="934933"/>
            <a:ext cx="8521136" cy="5744299"/>
          </a:xfrm>
          <a:prstGeom prst="rect">
            <a:avLst/>
          </a:prstGeom>
          <a:noFill/>
          <a:ln>
            <a:noFill/>
          </a:ln>
        </p:spPr>
      </p:pic>
      <p:sp>
        <p:nvSpPr>
          <p:cNvPr id="2" name="Slide Number Placeholder 8">
            <a:extLst>
              <a:ext uri="{FF2B5EF4-FFF2-40B4-BE49-F238E27FC236}">
                <a16:creationId xmlns:a16="http://schemas.microsoft.com/office/drawing/2014/main" id="{C1C52909-C9A9-2521-FF43-982B1EF0797F}"/>
              </a:ext>
            </a:extLst>
          </p:cNvPr>
          <p:cNvSpPr txBox="1">
            <a:spLocks/>
          </p:cNvSpPr>
          <p:nvPr/>
        </p:nvSpPr>
        <p:spPr>
          <a:xfrm>
            <a:off x="10248900" y="6356350"/>
            <a:ext cx="11049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72B0271-B012-4ED1-8CE3-476E6D0A5B1D}" type="slidenum">
              <a:rPr lang="en-US" sz="1600" smtClean="0">
                <a:solidFill>
                  <a:schemeClr val="tx1"/>
                </a:solidFill>
              </a:rPr>
              <a:pPr>
                <a:defRPr/>
              </a:pPr>
              <a:t>6</a:t>
            </a:fld>
            <a:endParaRPr lang="en-US" sz="16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415600" y="236016"/>
            <a:ext cx="11360800" cy="763600"/>
          </a:xfrm>
          <a:prstGeom prst="rect">
            <a:avLst/>
          </a:prstGeom>
        </p:spPr>
        <p:txBody>
          <a:bodyPr spcFirstLastPara="1" wrap="square" lIns="121900" tIns="121900" rIns="121900" bIns="121900" anchor="t" anchorCtr="0">
            <a:noAutofit/>
          </a:bodyPr>
          <a:lstStyle/>
          <a:p>
            <a:pPr algn="ctr"/>
            <a:r>
              <a:rPr lang="en" dirty="0">
                <a:latin typeface="+mj-lt"/>
              </a:rPr>
              <a:t>Demo - County Health Rankings</a:t>
            </a:r>
            <a:endParaRPr dirty="0">
              <a:latin typeface="+mj-lt"/>
            </a:endParaRPr>
          </a:p>
        </p:txBody>
      </p:sp>
      <p:sp>
        <p:nvSpPr>
          <p:cNvPr id="90" name="Google Shape;90;p19"/>
          <p:cNvSpPr txBox="1">
            <a:spLocks noGrp="1"/>
          </p:cNvSpPr>
          <p:nvPr>
            <p:ph type="body" idx="1"/>
          </p:nvPr>
        </p:nvSpPr>
        <p:spPr>
          <a:xfrm>
            <a:off x="415600" y="1874530"/>
            <a:ext cx="11360800" cy="2518794"/>
          </a:xfrm>
          <a:prstGeom prst="rect">
            <a:avLst/>
          </a:prstGeom>
        </p:spPr>
        <p:txBody>
          <a:bodyPr spcFirstLastPara="1" wrap="square" lIns="121900" tIns="121900" rIns="121900" bIns="121900" anchor="t" anchorCtr="0">
            <a:noAutofit/>
          </a:bodyPr>
          <a:lstStyle/>
          <a:p>
            <a:pPr marL="0" indent="0" algn="ctr">
              <a:spcBef>
                <a:spcPts val="0"/>
              </a:spcBef>
              <a:spcAft>
                <a:spcPts val="1600"/>
              </a:spcAft>
              <a:buNone/>
            </a:pPr>
            <a:r>
              <a:rPr lang="en" sz="4800" dirty="0">
                <a:latin typeface="+mj-lt"/>
              </a:rPr>
              <a:t>County population data</a:t>
            </a:r>
          </a:p>
          <a:p>
            <a:pPr marL="0" indent="0" algn="ctr">
              <a:spcBef>
                <a:spcPts val="0"/>
              </a:spcBef>
              <a:spcAft>
                <a:spcPts val="1600"/>
              </a:spcAft>
              <a:buNone/>
            </a:pPr>
            <a:r>
              <a:rPr lang="en" sz="4800" dirty="0"/>
              <a:t>Botetourt County, VA</a:t>
            </a:r>
            <a:endParaRPr sz="4800" dirty="0">
              <a:latin typeface="+mj-lt"/>
            </a:endParaRPr>
          </a:p>
        </p:txBody>
      </p:sp>
      <p:sp>
        <p:nvSpPr>
          <p:cNvPr id="2" name="Slide Number Placeholder 8">
            <a:extLst>
              <a:ext uri="{FF2B5EF4-FFF2-40B4-BE49-F238E27FC236}">
                <a16:creationId xmlns:a16="http://schemas.microsoft.com/office/drawing/2014/main" id="{DA37D535-BD1F-9B8A-1047-130E5131009B}"/>
              </a:ext>
            </a:extLst>
          </p:cNvPr>
          <p:cNvSpPr txBox="1">
            <a:spLocks/>
          </p:cNvSpPr>
          <p:nvPr/>
        </p:nvSpPr>
        <p:spPr>
          <a:xfrm>
            <a:off x="10248900" y="6356350"/>
            <a:ext cx="11049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72B0271-B012-4ED1-8CE3-476E6D0A5B1D}" type="slidenum">
              <a:rPr lang="en-US" sz="1600" smtClean="0"/>
              <a:pPr>
                <a:defRPr/>
              </a:pPr>
              <a:t>7</a:t>
            </a:fld>
            <a:endParaRPr lang="en-US" sz="16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15600" y="214994"/>
            <a:ext cx="11360800" cy="763600"/>
          </a:xfrm>
          <a:prstGeom prst="rect">
            <a:avLst/>
          </a:prstGeom>
        </p:spPr>
        <p:txBody>
          <a:bodyPr spcFirstLastPara="1" wrap="square" lIns="121900" tIns="121900" rIns="121900" bIns="121900" anchor="t" anchorCtr="0">
            <a:normAutofit fontScale="90000"/>
          </a:bodyPr>
          <a:lstStyle/>
          <a:p>
            <a:pPr algn="ctr"/>
            <a:r>
              <a:rPr lang="en" dirty="0">
                <a:latin typeface="+mj-lt"/>
              </a:rPr>
              <a:t>Demo </a:t>
            </a:r>
            <a:r>
              <a:rPr lang="en" sz="4000" dirty="0">
                <a:latin typeface="+mj-lt"/>
              </a:rPr>
              <a:t>Congressional District Health Dashboard</a:t>
            </a:r>
            <a:r>
              <a:rPr lang="en" sz="4000" dirty="0">
                <a:solidFill>
                  <a:schemeClr val="dk2"/>
                </a:solidFill>
                <a:latin typeface="+mj-lt"/>
              </a:rPr>
              <a:t> </a:t>
            </a:r>
            <a:endParaRPr dirty="0">
              <a:latin typeface="+mj-lt"/>
            </a:endParaRPr>
          </a:p>
        </p:txBody>
      </p:sp>
      <p:sp>
        <p:nvSpPr>
          <p:cNvPr id="96" name="Google Shape;96;p20"/>
          <p:cNvSpPr txBox="1">
            <a:spLocks noGrp="1"/>
          </p:cNvSpPr>
          <p:nvPr>
            <p:ph type="body" idx="1"/>
          </p:nvPr>
        </p:nvSpPr>
        <p:spPr>
          <a:xfrm>
            <a:off x="415600" y="2072661"/>
            <a:ext cx="11360800" cy="2877712"/>
          </a:xfrm>
          <a:prstGeom prst="rect">
            <a:avLst/>
          </a:prstGeom>
        </p:spPr>
        <p:txBody>
          <a:bodyPr spcFirstLastPara="1" wrap="square" lIns="121900" tIns="121900" rIns="121900" bIns="121900" anchor="t" anchorCtr="0">
            <a:normAutofit/>
          </a:bodyPr>
          <a:lstStyle/>
          <a:p>
            <a:pPr marL="0" indent="0" algn="ctr">
              <a:spcBef>
                <a:spcPts val="0"/>
              </a:spcBef>
              <a:buSzPts val="1100"/>
              <a:buNone/>
            </a:pPr>
            <a:r>
              <a:rPr lang="en" sz="4000" dirty="0">
                <a:latin typeface="+mj-lt"/>
              </a:rPr>
              <a:t>Health Outcomes and Health Behaviors</a:t>
            </a:r>
            <a:br>
              <a:rPr lang="en" sz="4000" dirty="0">
                <a:latin typeface="+mj-lt"/>
              </a:rPr>
            </a:br>
            <a:endParaRPr lang="en" sz="4000" dirty="0">
              <a:latin typeface="+mj-lt"/>
            </a:endParaRPr>
          </a:p>
          <a:p>
            <a:pPr marL="0" indent="0" algn="ctr">
              <a:spcBef>
                <a:spcPts val="0"/>
              </a:spcBef>
              <a:buSzPts val="1100"/>
              <a:buNone/>
            </a:pPr>
            <a:r>
              <a:rPr lang="en" sz="4000" dirty="0">
                <a:latin typeface="+mj-lt"/>
              </a:rPr>
              <a:t>Buchanan in Botetourt County, VA</a:t>
            </a:r>
          </a:p>
          <a:p>
            <a:pPr marL="0" indent="0" algn="ctr">
              <a:spcBef>
                <a:spcPts val="0"/>
              </a:spcBef>
              <a:buSzPts val="1100"/>
              <a:buNone/>
            </a:pPr>
            <a:endParaRPr sz="4000" dirty="0"/>
          </a:p>
        </p:txBody>
      </p:sp>
      <p:sp>
        <p:nvSpPr>
          <p:cNvPr id="2" name="Slide Number Placeholder 8">
            <a:extLst>
              <a:ext uri="{FF2B5EF4-FFF2-40B4-BE49-F238E27FC236}">
                <a16:creationId xmlns:a16="http://schemas.microsoft.com/office/drawing/2014/main" id="{473DC092-B2C0-9A0D-5D44-52ACBCBD42FC}"/>
              </a:ext>
            </a:extLst>
          </p:cNvPr>
          <p:cNvSpPr txBox="1">
            <a:spLocks/>
          </p:cNvSpPr>
          <p:nvPr/>
        </p:nvSpPr>
        <p:spPr>
          <a:xfrm>
            <a:off x="10248900" y="6356350"/>
            <a:ext cx="11049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72B0271-B012-4ED1-8CE3-476E6D0A5B1D}" type="slidenum">
              <a:rPr lang="en-US" sz="1600" smtClean="0"/>
              <a:pPr>
                <a:defRPr/>
              </a:pPr>
              <a:t>8</a:t>
            </a:fld>
            <a:endParaRPr lang="en-US" sz="16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626-60BB-6459-9946-6F58E1F84482}"/>
              </a:ext>
            </a:extLst>
          </p:cNvPr>
          <p:cNvSpPr>
            <a:spLocks noGrp="1"/>
          </p:cNvSpPr>
          <p:nvPr>
            <p:ph type="title"/>
          </p:nvPr>
        </p:nvSpPr>
        <p:spPr>
          <a:xfrm>
            <a:off x="163040" y="121184"/>
            <a:ext cx="11776400" cy="763600"/>
          </a:xfrm>
        </p:spPr>
        <p:txBody>
          <a:bodyPr>
            <a:noAutofit/>
          </a:bodyPr>
          <a:lstStyle/>
          <a:p>
            <a:pPr algn="ctr"/>
            <a:r>
              <a:rPr lang="en-US" sz="4000" dirty="0">
                <a:latin typeface="+mj-lt"/>
              </a:rPr>
              <a:t>9 Most Common Health Conditions in Older Adults </a:t>
            </a:r>
          </a:p>
        </p:txBody>
      </p:sp>
      <p:pic>
        <p:nvPicPr>
          <p:cNvPr id="9" name="Picture 8">
            <a:extLst>
              <a:ext uri="{FF2B5EF4-FFF2-40B4-BE49-F238E27FC236}">
                <a16:creationId xmlns:a16="http://schemas.microsoft.com/office/drawing/2014/main" id="{E557E095-E524-1284-3735-7246958EB82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4660" y="1474352"/>
            <a:ext cx="1493649" cy="1303133"/>
          </a:xfrm>
          <a:prstGeom prst="rect">
            <a:avLst/>
          </a:prstGeom>
        </p:spPr>
      </p:pic>
      <p:pic>
        <p:nvPicPr>
          <p:cNvPr id="12" name="Picture 11">
            <a:extLst>
              <a:ext uri="{FF2B5EF4-FFF2-40B4-BE49-F238E27FC236}">
                <a16:creationId xmlns:a16="http://schemas.microsoft.com/office/drawing/2014/main" id="{B1933767-39F0-376A-AF00-26CFA9CE69E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1658" y="1345581"/>
            <a:ext cx="1912135" cy="1738763"/>
          </a:xfrm>
          <a:prstGeom prst="rect">
            <a:avLst/>
          </a:prstGeom>
        </p:spPr>
      </p:pic>
      <p:sp>
        <p:nvSpPr>
          <p:cNvPr id="13" name="TextBox 12">
            <a:extLst>
              <a:ext uri="{FF2B5EF4-FFF2-40B4-BE49-F238E27FC236}">
                <a16:creationId xmlns:a16="http://schemas.microsoft.com/office/drawing/2014/main" id="{7A3A461E-07D7-0A21-70C1-5CB21957277A}"/>
              </a:ext>
            </a:extLst>
          </p:cNvPr>
          <p:cNvSpPr txBox="1"/>
          <p:nvPr/>
        </p:nvSpPr>
        <p:spPr>
          <a:xfrm>
            <a:off x="252560" y="2889362"/>
            <a:ext cx="2239720" cy="923330"/>
          </a:xfrm>
          <a:prstGeom prst="rect">
            <a:avLst/>
          </a:prstGeom>
          <a:noFill/>
        </p:spPr>
        <p:txBody>
          <a:bodyPr wrap="square" rtlCol="0">
            <a:spAutoFit/>
          </a:bodyPr>
          <a:lstStyle/>
          <a:p>
            <a:pPr algn="ctr"/>
            <a:r>
              <a:rPr lang="en-US" dirty="0">
                <a:solidFill>
                  <a:schemeClr val="dk1"/>
                </a:solidFill>
              </a:rPr>
              <a:t>Hypertension/</a:t>
            </a:r>
          </a:p>
          <a:p>
            <a:pPr algn="ctr"/>
            <a:r>
              <a:rPr lang="en-US" dirty="0">
                <a:solidFill>
                  <a:schemeClr val="dk1"/>
                </a:solidFill>
              </a:rPr>
              <a:t>High Blood Pressure </a:t>
            </a:r>
            <a:r>
              <a:rPr lang="en-US" dirty="0">
                <a:solidFill>
                  <a:schemeClr val="dk1"/>
                </a:solidFill>
                <a:highlight>
                  <a:srgbClr val="FFFF00"/>
                </a:highlight>
              </a:rPr>
              <a:t>59%</a:t>
            </a:r>
          </a:p>
        </p:txBody>
      </p:sp>
      <p:sp>
        <p:nvSpPr>
          <p:cNvPr id="16" name="TextBox 15">
            <a:extLst>
              <a:ext uri="{FF2B5EF4-FFF2-40B4-BE49-F238E27FC236}">
                <a16:creationId xmlns:a16="http://schemas.microsoft.com/office/drawing/2014/main" id="{5FCDEB0D-97ED-8519-2BE8-F65255A03A96}"/>
              </a:ext>
            </a:extLst>
          </p:cNvPr>
          <p:cNvSpPr txBox="1"/>
          <p:nvPr/>
        </p:nvSpPr>
        <p:spPr>
          <a:xfrm>
            <a:off x="2942859" y="2897370"/>
            <a:ext cx="1201003" cy="646331"/>
          </a:xfrm>
          <a:prstGeom prst="rect">
            <a:avLst/>
          </a:prstGeom>
          <a:noFill/>
        </p:spPr>
        <p:txBody>
          <a:bodyPr wrap="square" rtlCol="0">
            <a:spAutoFit/>
          </a:bodyPr>
          <a:lstStyle/>
          <a:p>
            <a:pPr algn="ctr"/>
            <a:r>
              <a:rPr lang="en-US" dirty="0"/>
              <a:t>Arthritis </a:t>
            </a:r>
            <a:r>
              <a:rPr lang="en-US" dirty="0">
                <a:highlight>
                  <a:srgbClr val="FFFF00"/>
                </a:highlight>
              </a:rPr>
              <a:t>48%</a:t>
            </a:r>
          </a:p>
        </p:txBody>
      </p:sp>
      <p:sp>
        <p:nvSpPr>
          <p:cNvPr id="15" name="TextBox 14">
            <a:extLst>
              <a:ext uri="{FF2B5EF4-FFF2-40B4-BE49-F238E27FC236}">
                <a16:creationId xmlns:a16="http://schemas.microsoft.com/office/drawing/2014/main" id="{2D62CE88-AA89-B52A-B551-4FCE8B7C7D4B}"/>
              </a:ext>
            </a:extLst>
          </p:cNvPr>
          <p:cNvSpPr txBox="1"/>
          <p:nvPr/>
        </p:nvSpPr>
        <p:spPr>
          <a:xfrm>
            <a:off x="5089873" y="2940625"/>
            <a:ext cx="1622634" cy="923330"/>
          </a:xfrm>
          <a:prstGeom prst="rect">
            <a:avLst/>
          </a:prstGeom>
          <a:noFill/>
        </p:spPr>
        <p:txBody>
          <a:bodyPr wrap="square" rtlCol="0">
            <a:spAutoFit/>
          </a:bodyPr>
          <a:lstStyle/>
          <a:p>
            <a:pPr algn="ctr"/>
            <a:r>
              <a:rPr lang="en-US" dirty="0"/>
              <a:t>High Cholesterol </a:t>
            </a:r>
            <a:r>
              <a:rPr lang="en-US" dirty="0">
                <a:highlight>
                  <a:srgbClr val="FFFF00"/>
                </a:highlight>
              </a:rPr>
              <a:t>48%</a:t>
            </a:r>
          </a:p>
        </p:txBody>
      </p:sp>
      <p:sp>
        <p:nvSpPr>
          <p:cNvPr id="3" name="TextBox 2">
            <a:extLst>
              <a:ext uri="{FF2B5EF4-FFF2-40B4-BE49-F238E27FC236}">
                <a16:creationId xmlns:a16="http://schemas.microsoft.com/office/drawing/2014/main" id="{850C7FE3-5600-F5B5-75C5-03B2DF084412}"/>
              </a:ext>
            </a:extLst>
          </p:cNvPr>
          <p:cNvSpPr txBox="1"/>
          <p:nvPr/>
        </p:nvSpPr>
        <p:spPr>
          <a:xfrm>
            <a:off x="7832217" y="3084344"/>
            <a:ext cx="1622634" cy="646331"/>
          </a:xfrm>
          <a:prstGeom prst="rect">
            <a:avLst/>
          </a:prstGeom>
          <a:noFill/>
        </p:spPr>
        <p:txBody>
          <a:bodyPr wrap="square" rtlCol="0">
            <a:spAutoFit/>
          </a:bodyPr>
          <a:lstStyle/>
          <a:p>
            <a:pPr algn="ctr"/>
            <a:r>
              <a:rPr lang="en-US" dirty="0"/>
              <a:t>Any Cancer </a:t>
            </a:r>
            <a:r>
              <a:rPr lang="en-US" dirty="0">
                <a:highlight>
                  <a:srgbClr val="FFFF00"/>
                </a:highlight>
              </a:rPr>
              <a:t>26%</a:t>
            </a:r>
          </a:p>
        </p:txBody>
      </p:sp>
      <p:sp>
        <p:nvSpPr>
          <p:cNvPr id="5" name="TextBox 4">
            <a:extLst>
              <a:ext uri="{FF2B5EF4-FFF2-40B4-BE49-F238E27FC236}">
                <a16:creationId xmlns:a16="http://schemas.microsoft.com/office/drawing/2014/main" id="{93007AC1-8E3D-7DCF-5B6A-C65FC15341A4}"/>
              </a:ext>
            </a:extLst>
          </p:cNvPr>
          <p:cNvSpPr txBox="1"/>
          <p:nvPr/>
        </p:nvSpPr>
        <p:spPr>
          <a:xfrm>
            <a:off x="9930265" y="3465876"/>
            <a:ext cx="1622634" cy="369332"/>
          </a:xfrm>
          <a:prstGeom prst="rect">
            <a:avLst/>
          </a:prstGeom>
          <a:noFill/>
        </p:spPr>
        <p:txBody>
          <a:bodyPr wrap="square" rtlCol="0">
            <a:spAutoFit/>
          </a:bodyPr>
          <a:lstStyle/>
          <a:p>
            <a:pPr algn="ctr"/>
            <a:r>
              <a:rPr lang="en-US" dirty="0"/>
              <a:t>Diabetes </a:t>
            </a:r>
            <a:r>
              <a:rPr lang="en-US" dirty="0">
                <a:highlight>
                  <a:srgbClr val="FFFF00"/>
                </a:highlight>
              </a:rPr>
              <a:t>20%</a:t>
            </a:r>
          </a:p>
        </p:txBody>
      </p:sp>
      <p:sp>
        <p:nvSpPr>
          <p:cNvPr id="11" name="TextBox 10">
            <a:extLst>
              <a:ext uri="{FF2B5EF4-FFF2-40B4-BE49-F238E27FC236}">
                <a16:creationId xmlns:a16="http://schemas.microsoft.com/office/drawing/2014/main" id="{5C6057C8-EA6A-3151-C9A6-EC6025DBA681}"/>
              </a:ext>
            </a:extLst>
          </p:cNvPr>
          <p:cNvSpPr txBox="1"/>
          <p:nvPr/>
        </p:nvSpPr>
        <p:spPr>
          <a:xfrm>
            <a:off x="102662" y="5843290"/>
            <a:ext cx="2834921" cy="646331"/>
          </a:xfrm>
          <a:prstGeom prst="rect">
            <a:avLst/>
          </a:prstGeom>
          <a:noFill/>
        </p:spPr>
        <p:txBody>
          <a:bodyPr wrap="square" rtlCol="0">
            <a:spAutoFit/>
          </a:bodyPr>
          <a:lstStyle/>
          <a:p>
            <a:pPr algn="ctr"/>
            <a:r>
              <a:rPr lang="en-US" dirty="0"/>
              <a:t>Coronary Heart Disease </a:t>
            </a:r>
            <a:r>
              <a:rPr lang="en-US" dirty="0">
                <a:highlight>
                  <a:srgbClr val="FFFF00"/>
                </a:highlight>
              </a:rPr>
              <a:t>15%</a:t>
            </a:r>
          </a:p>
        </p:txBody>
      </p:sp>
      <p:sp>
        <p:nvSpPr>
          <p:cNvPr id="7" name="TextBox 6">
            <a:extLst>
              <a:ext uri="{FF2B5EF4-FFF2-40B4-BE49-F238E27FC236}">
                <a16:creationId xmlns:a16="http://schemas.microsoft.com/office/drawing/2014/main" id="{CA367827-48C1-9A0C-F7D3-7390CC0362ED}"/>
              </a:ext>
            </a:extLst>
          </p:cNvPr>
          <p:cNvSpPr txBox="1"/>
          <p:nvPr/>
        </p:nvSpPr>
        <p:spPr>
          <a:xfrm>
            <a:off x="3666943" y="5741708"/>
            <a:ext cx="1679031" cy="923330"/>
          </a:xfrm>
          <a:prstGeom prst="rect">
            <a:avLst/>
          </a:prstGeom>
          <a:noFill/>
        </p:spPr>
        <p:txBody>
          <a:bodyPr wrap="square" rtlCol="0">
            <a:spAutoFit/>
          </a:bodyPr>
          <a:lstStyle/>
          <a:p>
            <a:pPr algn="ctr"/>
            <a:r>
              <a:rPr lang="en-US" dirty="0"/>
              <a:t>COPD, Emphysema </a:t>
            </a:r>
            <a:r>
              <a:rPr lang="en-US" dirty="0">
                <a:highlight>
                  <a:srgbClr val="FFFF00"/>
                </a:highlight>
              </a:rPr>
              <a:t>10%</a:t>
            </a:r>
          </a:p>
        </p:txBody>
      </p:sp>
      <p:sp>
        <p:nvSpPr>
          <p:cNvPr id="21" name="TextBox 20">
            <a:extLst>
              <a:ext uri="{FF2B5EF4-FFF2-40B4-BE49-F238E27FC236}">
                <a16:creationId xmlns:a16="http://schemas.microsoft.com/office/drawing/2014/main" id="{D839AE28-3235-2D9A-07C7-24826B66F64C}"/>
              </a:ext>
            </a:extLst>
          </p:cNvPr>
          <p:cNvSpPr txBox="1"/>
          <p:nvPr/>
        </p:nvSpPr>
        <p:spPr>
          <a:xfrm>
            <a:off x="6754745" y="5880207"/>
            <a:ext cx="1505882" cy="646331"/>
          </a:xfrm>
          <a:prstGeom prst="rect">
            <a:avLst/>
          </a:prstGeom>
          <a:noFill/>
        </p:spPr>
        <p:txBody>
          <a:bodyPr wrap="square" rtlCol="0">
            <a:spAutoFit/>
          </a:bodyPr>
          <a:lstStyle/>
          <a:p>
            <a:pPr algn="ctr"/>
            <a:r>
              <a:rPr lang="en-US" dirty="0"/>
              <a:t>Heart Attack </a:t>
            </a:r>
            <a:r>
              <a:rPr lang="en-US" dirty="0">
                <a:highlight>
                  <a:srgbClr val="FFFF00"/>
                </a:highlight>
              </a:rPr>
              <a:t>8%</a:t>
            </a:r>
          </a:p>
        </p:txBody>
      </p:sp>
      <p:sp>
        <p:nvSpPr>
          <p:cNvPr id="10" name="TextBox 9">
            <a:extLst>
              <a:ext uri="{FF2B5EF4-FFF2-40B4-BE49-F238E27FC236}">
                <a16:creationId xmlns:a16="http://schemas.microsoft.com/office/drawing/2014/main" id="{88AA8703-0F68-27AA-044C-1683D7041DC5}"/>
              </a:ext>
            </a:extLst>
          </p:cNvPr>
          <p:cNvSpPr txBox="1"/>
          <p:nvPr/>
        </p:nvSpPr>
        <p:spPr>
          <a:xfrm>
            <a:off x="9887041" y="5950219"/>
            <a:ext cx="1505882" cy="369332"/>
          </a:xfrm>
          <a:prstGeom prst="rect">
            <a:avLst/>
          </a:prstGeom>
          <a:noFill/>
        </p:spPr>
        <p:txBody>
          <a:bodyPr wrap="square" rtlCol="0">
            <a:spAutoFit/>
          </a:bodyPr>
          <a:lstStyle/>
          <a:p>
            <a:pPr algn="ctr"/>
            <a:r>
              <a:rPr lang="en-US" dirty="0"/>
              <a:t>Angina 5</a:t>
            </a:r>
            <a:r>
              <a:rPr lang="en-US" dirty="0">
                <a:highlight>
                  <a:srgbClr val="FFFF00"/>
                </a:highlight>
              </a:rPr>
              <a:t>%</a:t>
            </a:r>
          </a:p>
        </p:txBody>
      </p:sp>
      <p:pic>
        <p:nvPicPr>
          <p:cNvPr id="17" name="Picture 16">
            <a:extLst>
              <a:ext uri="{FF2B5EF4-FFF2-40B4-BE49-F238E27FC236}">
                <a16:creationId xmlns:a16="http://schemas.microsoft.com/office/drawing/2014/main" id="{5CE0D482-2678-0E7F-707E-DAB94D625F9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875334" y="1415392"/>
            <a:ext cx="1473970" cy="1473970"/>
          </a:xfrm>
          <a:prstGeom prst="rect">
            <a:avLst/>
          </a:prstGeom>
        </p:spPr>
      </p:pic>
      <p:pic>
        <p:nvPicPr>
          <p:cNvPr id="4" name="Picture 3">
            <a:extLst>
              <a:ext uri="{FF2B5EF4-FFF2-40B4-BE49-F238E27FC236}">
                <a16:creationId xmlns:a16="http://schemas.microsoft.com/office/drawing/2014/main" id="{2221DB01-108C-1DC2-B57E-4C2CA20A399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572600" y="4254111"/>
            <a:ext cx="1923522" cy="1544235"/>
          </a:xfrm>
          <a:prstGeom prst="rect">
            <a:avLst/>
          </a:prstGeom>
        </p:spPr>
      </p:pic>
      <p:pic>
        <p:nvPicPr>
          <p:cNvPr id="6" name="Picture 5">
            <a:extLst>
              <a:ext uri="{FF2B5EF4-FFF2-40B4-BE49-F238E27FC236}">
                <a16:creationId xmlns:a16="http://schemas.microsoft.com/office/drawing/2014/main" id="{2773DD32-9A99-B0E4-86B5-FBCA73A5449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12319" y="4328753"/>
            <a:ext cx="1828958" cy="1409822"/>
          </a:xfrm>
          <a:prstGeom prst="rect">
            <a:avLst/>
          </a:prstGeom>
        </p:spPr>
      </p:pic>
      <p:pic>
        <p:nvPicPr>
          <p:cNvPr id="8" name="Picture 7">
            <a:extLst>
              <a:ext uri="{FF2B5EF4-FFF2-40B4-BE49-F238E27FC236}">
                <a16:creationId xmlns:a16="http://schemas.microsoft.com/office/drawing/2014/main" id="{3BDB0813-7836-434F-2975-A1B94817B55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03758" y="4075095"/>
            <a:ext cx="1828958" cy="1828958"/>
          </a:xfrm>
          <a:prstGeom prst="rect">
            <a:avLst/>
          </a:prstGeom>
        </p:spPr>
      </p:pic>
      <p:pic>
        <p:nvPicPr>
          <p:cNvPr id="18" name="Picture 17">
            <a:extLst>
              <a:ext uri="{FF2B5EF4-FFF2-40B4-BE49-F238E27FC236}">
                <a16:creationId xmlns:a16="http://schemas.microsoft.com/office/drawing/2014/main" id="{D94D3E88-94CF-9722-BEB5-4D876955835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671788" y="1383464"/>
            <a:ext cx="1828958" cy="1537825"/>
          </a:xfrm>
          <a:prstGeom prst="rect">
            <a:avLst/>
          </a:prstGeom>
        </p:spPr>
      </p:pic>
      <p:pic>
        <p:nvPicPr>
          <p:cNvPr id="20" name="Picture 19">
            <a:extLst>
              <a:ext uri="{FF2B5EF4-FFF2-40B4-BE49-F238E27FC236}">
                <a16:creationId xmlns:a16="http://schemas.microsoft.com/office/drawing/2014/main" id="{E8379341-0FD7-EC45-F6C2-4221FBC7C23B}"/>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6625577" y="4064468"/>
            <a:ext cx="1828958" cy="1828958"/>
          </a:xfrm>
          <a:prstGeom prst="rect">
            <a:avLst/>
          </a:prstGeom>
        </p:spPr>
      </p:pic>
      <p:pic>
        <p:nvPicPr>
          <p:cNvPr id="23" name="Picture 22">
            <a:extLst>
              <a:ext uri="{FF2B5EF4-FFF2-40B4-BE49-F238E27FC236}">
                <a16:creationId xmlns:a16="http://schemas.microsoft.com/office/drawing/2014/main" id="{2B639B15-B96C-C75A-B0E1-740B64044EE7}"/>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9543725" y="1059654"/>
            <a:ext cx="2395715" cy="2254349"/>
          </a:xfrm>
          <a:prstGeom prst="rect">
            <a:avLst/>
          </a:prstGeom>
        </p:spPr>
      </p:pic>
      <p:sp>
        <p:nvSpPr>
          <p:cNvPr id="14" name="Slide Number Placeholder 8">
            <a:extLst>
              <a:ext uri="{FF2B5EF4-FFF2-40B4-BE49-F238E27FC236}">
                <a16:creationId xmlns:a16="http://schemas.microsoft.com/office/drawing/2014/main" id="{6754C42F-E0D7-204C-B307-AA96F9D12F20}"/>
              </a:ext>
            </a:extLst>
          </p:cNvPr>
          <p:cNvSpPr txBox="1">
            <a:spLocks/>
          </p:cNvSpPr>
          <p:nvPr/>
        </p:nvSpPr>
        <p:spPr>
          <a:xfrm>
            <a:off x="10840473" y="6376939"/>
            <a:ext cx="11049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72B0271-B012-4ED1-8CE3-476E6D0A5B1D}" type="slidenum">
              <a:rPr lang="en-US" sz="1600" smtClean="0">
                <a:solidFill>
                  <a:schemeClr val="tx1"/>
                </a:solidFill>
              </a:rPr>
              <a:pPr>
                <a:defRPr/>
              </a:pPr>
              <a:t>9</a:t>
            </a:fld>
            <a:endParaRPr lang="en-US" sz="1600" dirty="0">
              <a:solidFill>
                <a:schemeClr val="tx1"/>
              </a:solidFill>
            </a:endParaRPr>
          </a:p>
        </p:txBody>
      </p:sp>
    </p:spTree>
    <p:extLst>
      <p:ext uri="{BB962C8B-B14F-4D97-AF65-F5344CB8AC3E}">
        <p14:creationId xmlns:p14="http://schemas.microsoft.com/office/powerpoint/2010/main" val="26620441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is">
  <a:themeElements>
    <a:clrScheme name="Custom 15">
      <a:dk1>
        <a:srgbClr val="000000"/>
      </a:dk1>
      <a:lt1>
        <a:srgbClr val="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565</TotalTime>
  <Words>6937</Words>
  <Application>Microsoft Office PowerPoint</Application>
  <PresentationFormat>Widescreen</PresentationFormat>
  <Paragraphs>537</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Calibri</vt:lpstr>
      <vt:lpstr>Century Gothic</vt:lpstr>
      <vt:lpstr>Corbel</vt:lpstr>
      <vt:lpstr>Helvetica</vt:lpstr>
      <vt:lpstr>Wingdings</vt:lpstr>
      <vt:lpstr>Basis</vt:lpstr>
      <vt:lpstr>Connecting Older Adults to Health Information</vt:lpstr>
      <vt:lpstr>Objectives</vt:lpstr>
      <vt:lpstr>Zoom Poll:CE</vt:lpstr>
      <vt:lpstr>Growth of Older Adult Population in the United States</vt:lpstr>
      <vt:lpstr>Your Turn!</vt:lpstr>
      <vt:lpstr>Bird’s Eye View </vt:lpstr>
      <vt:lpstr>Demo - County Health Rankings</vt:lpstr>
      <vt:lpstr>Demo Congressional District Health Dashboard </vt:lpstr>
      <vt:lpstr>9 Most Common Health Conditions in Older Adults </vt:lpstr>
      <vt:lpstr>DEMO TIME</vt:lpstr>
      <vt:lpstr>Programming</vt:lpstr>
      <vt:lpstr>Initial Planning</vt:lpstr>
      <vt:lpstr>7 Key Questions about Programming</vt:lpstr>
      <vt:lpstr>Getting Started with Partnerships</vt:lpstr>
      <vt:lpstr>Healthy People 2030 Focus Areas for Older Adults</vt:lpstr>
      <vt:lpstr>Collection Development, Passive Programming and Reference</vt:lpstr>
      <vt:lpstr>Demo Time:  National Institute on Aging</vt:lpstr>
      <vt:lpstr>Types of Projects &amp; Programs</vt:lpstr>
      <vt:lpstr>Finding Programming Inspiration and Ideas</vt:lpstr>
      <vt:lpstr>Health Observances and Raising Awareness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Brown</dc:creator>
  <cp:lastModifiedBy>Rebecca Brown</cp:lastModifiedBy>
  <cp:revision>142</cp:revision>
  <dcterms:created xsi:type="dcterms:W3CDTF">2024-10-31T20:28:02Z</dcterms:created>
  <dcterms:modified xsi:type="dcterms:W3CDTF">2025-07-01T19:41:38Z</dcterms:modified>
</cp:coreProperties>
</file>