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76" r:id="rId4"/>
    <p:sldMasterId id="2147484378" r:id="rId5"/>
    <p:sldMasterId id="2147483684" r:id="rId6"/>
  </p:sldMasterIdLst>
  <p:notesMasterIdLst>
    <p:notesMasterId r:id="rId20"/>
  </p:notesMasterIdLst>
  <p:handoutMasterIdLst>
    <p:handoutMasterId r:id="rId21"/>
  </p:handoutMasterIdLst>
  <p:sldIdLst>
    <p:sldId id="323" r:id="rId7"/>
    <p:sldId id="332" r:id="rId8"/>
    <p:sldId id="333" r:id="rId9"/>
    <p:sldId id="331" r:id="rId10"/>
    <p:sldId id="326" r:id="rId11"/>
    <p:sldId id="327" r:id="rId12"/>
    <p:sldId id="328" r:id="rId13"/>
    <p:sldId id="329" r:id="rId14"/>
    <p:sldId id="330" r:id="rId15"/>
    <p:sldId id="337" r:id="rId16"/>
    <p:sldId id="334" r:id="rId17"/>
    <p:sldId id="335" r:id="rId18"/>
    <p:sldId id="336" r:id="rId19"/>
  </p:sldIdLst>
  <p:sldSz cx="12192000" cy="6858000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7662"/>
    <a:srgbClr val="616265"/>
    <a:srgbClr val="20558A"/>
    <a:srgbClr val="215591"/>
    <a:srgbClr val="25488D"/>
    <a:srgbClr val="2A3A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5" autoAdjust="0"/>
    <p:restoredTop sz="86420" autoAdjust="0"/>
  </p:normalViewPr>
  <p:slideViewPr>
    <p:cSldViewPr snapToGrid="0" showGuides="1">
      <p:cViewPr varScale="1">
        <p:scale>
          <a:sx n="83" d="100"/>
          <a:sy n="83" d="100"/>
        </p:scale>
        <p:origin x="1504" y="192"/>
      </p:cViewPr>
      <p:guideLst>
        <p:guide orient="horz" pos="2160"/>
        <p:guide pos="3744"/>
      </p:guideLst>
    </p:cSldViewPr>
  </p:slideViewPr>
  <p:outlineViewPr>
    <p:cViewPr>
      <p:scale>
        <a:sx n="33" d="100"/>
        <a:sy n="33" d="100"/>
      </p:scale>
      <p:origin x="0" y="-39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02" d="100"/>
          <a:sy n="102" d="100"/>
        </p:scale>
        <p:origin x="23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B6A7F92-1A0E-4C56-9DE0-D8B2615B4D33}" type="datetimeFigureOut">
              <a:rPr lang="en-US"/>
              <a:pPr>
                <a:defRPr/>
              </a:pPr>
              <a:t>12/31/20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A0F1F2-1449-487A-93C5-13A03405D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78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F748136-DDC1-462B-9AE6-6415F820E1A5}" type="datetimeFigureOut">
              <a:rPr lang="en-US"/>
              <a:pPr>
                <a:defRPr/>
              </a:pPr>
              <a:t>12/31/20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640117-C3A4-4D95-8CFE-4BB45D40D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40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544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05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84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604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03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58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r>
              <a:rPr lang="en-US" sz="1200" b="1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Talking points: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definitions are from the </a:t>
            </a:r>
            <a:r>
              <a:rPr lang="en-US" sz="1200" u="non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U.S. Department </a:t>
            </a:r>
            <a:r>
              <a:rPr lang="en-US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Health and Human Services’ Healthy People 2030 initiative.</a:t>
            </a:r>
            <a:r>
              <a:rPr lang="en-US" u="none" dirty="0">
                <a:effectLst/>
              </a:rPr>
              <a:t> </a:t>
            </a:r>
            <a:endParaRPr lang="en-US" sz="12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 literacy involves more than reading — it also includes specific skills, like calculating the right dose of a medicine or following directions for fasting before a surgery.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health literacy isn’t just about people’s ability to understand health information. It’s also about how well the people and organizations who provide health information communicate.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87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Talking points:</a:t>
            </a:r>
            <a:endParaRPr lang="en-US" sz="12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 information can be complex and overwhelming.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It’s important to remember that health literacy affects everyone — even people who usually have high health literacy skills can experience low 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literacy skills in some situations. For example, someone who is stressed and sick when they’re accessing health information may have trouble remembering, understanding, and using that information.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other words, health literacy is a state, not a trait.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someone has low health literacy skills, it’s often because of factors outside their control — like systemic racism or the conditions in their environment. Addressing these factors is critical for improving health literacy skills and ultimately advancing health equity.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has shown that people with low incomes or education levels, people with health problems, older adults, non-native English speakers, and people in some racial/ethnic minority groups are more likely to experience limited health literacy skills.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579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Talking point: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with limited literacy skills are likely to have worse health overall — and they have higher rates of death.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104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Talking points: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Since you provide people in your community with health information, you play an important role in changing health literacy skills.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you communicate clearly with people, you can help them understand health information and make well-informed health decisions.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10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1744732"/>
            <a:ext cx="9763125" cy="2387600"/>
          </a:xfrm>
          <a:prstGeom prst="rect">
            <a:avLst/>
          </a:prstGeom>
        </p:spPr>
        <p:txBody>
          <a:bodyPr lIns="0" rIns="0" anchor="b"/>
          <a:lstStyle>
            <a:lvl1pPr algn="l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Enter your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3410" y="4365447"/>
            <a:ext cx="9763125" cy="396648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Enter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28237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1744732"/>
            <a:ext cx="9648825" cy="2387600"/>
          </a:xfrm>
          <a:prstGeom prst="rect">
            <a:avLst/>
          </a:prstGeom>
        </p:spPr>
        <p:txBody>
          <a:bodyPr lIns="0" rIns="0" anchor="ctr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Enter your title here</a:t>
            </a:r>
          </a:p>
        </p:txBody>
      </p:sp>
    </p:spTree>
    <p:extLst>
      <p:ext uri="{BB962C8B-B14F-4D97-AF65-F5344CB8AC3E}">
        <p14:creationId xmlns:p14="http://schemas.microsoft.com/office/powerpoint/2010/main" val="111726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/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1371603"/>
            <a:ext cx="9867414" cy="997806"/>
          </a:xfrm>
          <a:prstGeom prst="rect">
            <a:avLst/>
          </a:prstGeom>
        </p:spPr>
        <p:txBody>
          <a:bodyPr lIns="0" rIns="0"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Enter your title here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E52B7B-4B9A-8145-84AE-3ED4B4C69A13}"/>
              </a:ext>
            </a:extLst>
          </p:cNvPr>
          <p:cNvSpPr/>
          <p:nvPr userDrawn="1"/>
        </p:nvSpPr>
        <p:spPr>
          <a:xfrm>
            <a:off x="-55084" y="2747103"/>
            <a:ext cx="12334170" cy="4230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94C8C0C-FDE7-5348-9145-10C6813D1FE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09600" y="2971800"/>
            <a:ext cx="9867414" cy="2705100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  <a:lvl2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8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4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 dirty="0"/>
              <a:t>Enter your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2AFA007-F09F-1E45-94DF-A8D71922F4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225633"/>
            <a:ext cx="3028265" cy="48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269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442916"/>
            <a:ext cx="10972314" cy="997806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r>
              <a:rPr lang="en-US" dirty="0"/>
              <a:t>Enter your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825625"/>
            <a:ext cx="9867414" cy="3851275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  <a:lvl2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8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4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 dirty="0"/>
              <a:t>Enter your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F9F99-9BD9-4422-B838-F0A597D45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64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825625"/>
            <a:ext cx="9867414" cy="3660775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  <a:lvl2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8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4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 dirty="0"/>
              <a:t>Enter your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F9F99-9BD9-4422-B838-F0A597D45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FE8FAB2-906F-644B-8B9D-5126D20DC5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442916"/>
            <a:ext cx="10972314" cy="997806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r>
              <a:rPr lang="en-US" dirty="0"/>
              <a:t>Enter your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6A2AF4C-B02C-7546-AAEC-F89B49999134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609114" y="5717257"/>
            <a:ext cx="10972314" cy="217805"/>
          </a:xfrm>
          <a:prstGeom prst="rect">
            <a:avLst/>
          </a:prstGeom>
        </p:spPr>
        <p:txBody>
          <a:bodyPr/>
          <a:lstStyle>
            <a:lvl1pPr>
              <a:spcBef>
                <a:spcPts val="400"/>
              </a:spcBef>
              <a:buNone/>
              <a:defRPr sz="1200" b="0" i="0">
                <a:solidFill>
                  <a:srgbClr val="616265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16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825625"/>
            <a:ext cx="5410200" cy="3851275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  <a:lvl2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8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4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 dirty="0"/>
              <a:t>Enter your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409714" cy="3851275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  <a:lvl2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8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4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 dirty="0"/>
              <a:t>Enter your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B0271-B012-4ED1-8CE3-476E6D0A5B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C43F327-F6F3-AF46-B3FC-26AFE45D0D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442916"/>
            <a:ext cx="10972314" cy="997806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r>
              <a:rPr lang="en-US" dirty="0"/>
              <a:t>Enter your title here</a:t>
            </a:r>
          </a:p>
        </p:txBody>
      </p:sp>
    </p:spTree>
    <p:extLst>
      <p:ext uri="{BB962C8B-B14F-4D97-AF65-F5344CB8AC3E}">
        <p14:creationId xmlns:p14="http://schemas.microsoft.com/office/powerpoint/2010/main" val="41927198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conten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825625"/>
            <a:ext cx="5410200" cy="3672205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  <a:lvl2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8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4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 dirty="0"/>
              <a:t>Enter your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409714" cy="3672205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  <a:lvl2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8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4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>
              <a:lnSpc>
                <a:spcPct val="114000"/>
              </a:lnSpc>
              <a:spcBef>
                <a:spcPts val="600"/>
              </a:spcBef>
              <a:buClr>
                <a:srgbClr val="137662"/>
              </a:buClr>
              <a:defRPr sz="2000"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 dirty="0"/>
              <a:t>Enter your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B0271-B012-4ED1-8CE3-476E6D0A5B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73BF338-5954-2840-A2F7-849C3AAB50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442916"/>
            <a:ext cx="10972314" cy="997806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r>
              <a:rPr lang="en-US" dirty="0"/>
              <a:t>Enter your title here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14433023-D55C-424D-858F-B94290689E75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609114" y="5717257"/>
            <a:ext cx="10972314" cy="217805"/>
          </a:xfrm>
          <a:prstGeom prst="rect">
            <a:avLst/>
          </a:prstGeom>
        </p:spPr>
        <p:txBody>
          <a:bodyPr/>
          <a:lstStyle>
            <a:lvl1pPr>
              <a:spcBef>
                <a:spcPts val="400"/>
              </a:spcBef>
              <a:buNone/>
              <a:defRPr sz="1200" b="0" i="0">
                <a:solidFill>
                  <a:srgbClr val="616265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242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C6839-54FD-43E2-8B0B-C8728B4671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FCB64FD0-6133-1F47-9888-3E651FBD4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114" y="5703570"/>
            <a:ext cx="10972800" cy="217805"/>
          </a:xfrm>
          <a:prstGeom prst="rect">
            <a:avLst/>
          </a:prstGeom>
        </p:spPr>
        <p:txBody>
          <a:bodyPr/>
          <a:lstStyle>
            <a:lvl1pPr>
              <a:spcBef>
                <a:spcPts val="400"/>
              </a:spcBef>
              <a:defRPr sz="1200" b="0" i="0">
                <a:solidFill>
                  <a:srgbClr val="616265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>
              <a:spcBef>
                <a:spcPts val="400"/>
              </a:spcBef>
              <a:defRPr/>
            </a:pP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991B8E3-B8CD-EE4E-9FFB-658971E0F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442916"/>
            <a:ext cx="10972314" cy="997806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r>
              <a:rPr lang="en-US" dirty="0"/>
              <a:t>Enter your title here</a:t>
            </a:r>
          </a:p>
        </p:txBody>
      </p:sp>
    </p:spTree>
    <p:extLst>
      <p:ext uri="{BB962C8B-B14F-4D97-AF65-F5344CB8AC3E}">
        <p14:creationId xmlns:p14="http://schemas.microsoft.com/office/powerpoint/2010/main" val="4007335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85912-A4F2-414C-811D-22BA556D64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FDE877E-ED05-EE4F-8D81-D5618D36D9D2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609114" y="5717257"/>
            <a:ext cx="10972314" cy="217805"/>
          </a:xfrm>
          <a:prstGeom prst="rect">
            <a:avLst/>
          </a:prstGeom>
        </p:spPr>
        <p:txBody>
          <a:bodyPr/>
          <a:lstStyle>
            <a:lvl1pPr>
              <a:buNone/>
              <a:defRPr sz="1200" b="0" i="0">
                <a:solidFill>
                  <a:srgbClr val="616265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05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16E8269-FC12-6E43-A71C-D9857C41DB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295" t="21601" r="15804" b="43170"/>
          <a:stretch/>
        </p:blipFill>
        <p:spPr>
          <a:xfrm>
            <a:off x="0" y="4187885"/>
            <a:ext cx="12192000" cy="2670115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176963"/>
            <a:ext cx="12192000" cy="681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6" name="Picture 15" descr="Logo for the Network of the National Library of Medicine">
            <a:extLst>
              <a:ext uri="{FF2B5EF4-FFF2-40B4-BE49-F238E27FC236}">
                <a16:creationId xmlns:a16="http://schemas.microsoft.com/office/drawing/2014/main" id="{3F6DEB83-F5CD-9443-9863-E3003E1DBBB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221036"/>
            <a:ext cx="3025140" cy="485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82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7" r:id="rId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sz="28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sz="24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sz="20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9B95CF5-492D-7643-B715-409994346D0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55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176963"/>
            <a:ext cx="12192000" cy="681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6" name="Picture 15" descr="Logo for the Network of the National Library of Medicine">
            <a:extLst>
              <a:ext uri="{FF2B5EF4-FFF2-40B4-BE49-F238E27FC236}">
                <a16:creationId xmlns:a16="http://schemas.microsoft.com/office/drawing/2014/main" id="{3F6DEB83-F5CD-9443-9863-E3003E1DBBB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221036"/>
            <a:ext cx="3025140" cy="485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26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0" r:id="rId1"/>
    <p:sldLayoutId id="2147484379" r:id="rId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sz="28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sz="24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sz="20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D85CBC9-F0B8-FB4C-8F54-A0457A82B840}"/>
              </a:ext>
            </a:extLst>
          </p:cNvPr>
          <p:cNvSpPr/>
          <p:nvPr userDrawn="1"/>
        </p:nvSpPr>
        <p:spPr>
          <a:xfrm>
            <a:off x="0" y="6057900"/>
            <a:ext cx="12192000" cy="800099"/>
          </a:xfrm>
          <a:prstGeom prst="rect">
            <a:avLst/>
          </a:prstGeom>
          <a:solidFill>
            <a:srgbClr val="2055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176963"/>
            <a:ext cx="12192000" cy="681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77014" y="6257025"/>
            <a:ext cx="110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>
              <a:defRPr/>
            </a:pPr>
            <a:fld id="{41A894B9-6BEC-426D-BF1F-2B69C5221DC2}" type="slidenum">
              <a:rPr lang="en-US" smtClean="0"/>
              <a:pPr>
                <a:defRPr/>
              </a:pPr>
              <a:t>‹#›</a:t>
            </a:fld>
            <a:endParaRPr lang="en-US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BC3C80B-E4EB-CB48-A4FA-5A67C3D3B982}"/>
              </a:ext>
            </a:extLst>
          </p:cNvPr>
          <p:cNvCxnSpPr>
            <a:cxnSpLocks/>
          </p:cNvCxnSpPr>
          <p:nvPr userDrawn="1"/>
        </p:nvCxnSpPr>
        <p:spPr>
          <a:xfrm>
            <a:off x="609600" y="1520883"/>
            <a:ext cx="10949464" cy="0"/>
          </a:xfrm>
          <a:prstGeom prst="line">
            <a:avLst/>
          </a:prstGeom>
          <a:ln w="12700">
            <a:solidFill>
              <a:srgbClr val="205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Logo for the Network of the National Library of Medicine">
            <a:extLst>
              <a:ext uri="{FF2B5EF4-FFF2-40B4-BE49-F238E27FC236}">
                <a16:creationId xmlns:a16="http://schemas.microsoft.com/office/drawing/2014/main" id="{6AB97DE8-5C12-374C-99A2-17122964F19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221036"/>
            <a:ext cx="3025140" cy="4853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31" r:id="rId1"/>
    <p:sldLayoutId id="2147484325" r:id="rId2"/>
    <p:sldLayoutId id="2147484327" r:id="rId3"/>
    <p:sldLayoutId id="2147484332" r:id="rId4"/>
    <p:sldLayoutId id="2147484329" r:id="rId5"/>
    <p:sldLayoutId id="2147484330" r:id="rId6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sz="28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sz="24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sz="20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20558A"/>
        </a:buClr>
        <a:buSzPct val="105000"/>
        <a:buFont typeface="Wingdings" pitchFamily="2" charset="2"/>
        <a:buChar char="§"/>
        <a:defRPr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ces.ed.gov/pubs2006/2006483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cdc.gov/healthliteracy/pdf/Report-on-2016-BRFSS-Health-Literacy-Data-For-Web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8A4C6-5735-1B4B-9E57-95BEDF7DC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744732"/>
            <a:ext cx="9763125" cy="2387600"/>
          </a:xfrm>
        </p:spPr>
        <p:txBody>
          <a:bodyPr/>
          <a:lstStyle/>
          <a:p>
            <a:r>
              <a:rPr lang="en-US" dirty="0"/>
              <a:t>Training Title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2E4923-7F8A-9B4A-9A0B-08BA46F217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410" y="4365447"/>
            <a:ext cx="9763125" cy="396648"/>
          </a:xfrm>
        </p:spPr>
        <p:txBody>
          <a:bodyPr/>
          <a:lstStyle/>
          <a:p>
            <a:r>
              <a:rPr lang="en-US" dirty="0"/>
              <a:t>Date</a:t>
            </a:r>
          </a:p>
          <a:p>
            <a:r>
              <a:rPr lang="en-US" dirty="0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49565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E4944-C4E0-BF48-BE38-84458F5FB2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Sample Divider Slide</a:t>
            </a:r>
          </a:p>
        </p:txBody>
      </p:sp>
    </p:spTree>
    <p:extLst>
      <p:ext uri="{BB962C8B-B14F-4D97-AF65-F5344CB8AC3E}">
        <p14:creationId xmlns:p14="http://schemas.microsoft.com/office/powerpoint/2010/main" val="1760797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7F7DB-2D2D-AB4C-B551-CBAC85CD8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3E5E2-22E5-1A45-92E4-D8A9DA708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733A9-28E3-1B4D-8886-02D0C44CFA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5F9F99-9BD9-4422-B838-F0A597D458B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165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7F7DB-2D2D-AB4C-B551-CBAC85CD8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3E5E2-22E5-1A45-92E4-D8A9DA708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733A9-28E3-1B4D-8886-02D0C44CFA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5F9F99-9BD9-4422-B838-F0A597D458B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399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7F7DB-2D2D-AB4C-B551-CBAC85CD8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371603"/>
            <a:ext cx="9867414" cy="997806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3E5E2-22E5-1A45-92E4-D8A9DA708A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0" y="2971800"/>
            <a:ext cx="9867414" cy="27051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Name</a:t>
            </a:r>
          </a:p>
          <a:p>
            <a:pPr marL="0" indent="0">
              <a:buNone/>
            </a:pPr>
            <a:r>
              <a:rPr lang="en-US" dirty="0"/>
              <a:t>Contact information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507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7F7DB-2D2D-AB4C-B551-CBAC85CD8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42916"/>
            <a:ext cx="10972314" cy="997806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3E5E2-22E5-1A45-92E4-D8A9DA708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5625"/>
            <a:ext cx="9867414" cy="3851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Body font is Helvetica Neue Light </a:t>
            </a:r>
          </a:p>
          <a:p>
            <a:pPr marL="0" indent="0">
              <a:buNone/>
            </a:pPr>
            <a:r>
              <a:rPr lang="en-US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Bolded text is Helvetica Neue Medium</a:t>
            </a:r>
          </a:p>
          <a:p>
            <a:pPr lvl="1"/>
            <a:r>
              <a:rPr lang="en-US" dirty="0"/>
              <a:t>Bullets that come after body text are indented with the “Indent more” button in the toolbar above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733A9-28E3-1B4D-8886-02D0C44CFA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77014" y="6257025"/>
            <a:ext cx="1104900" cy="365125"/>
          </a:xfrm>
        </p:spPr>
        <p:txBody>
          <a:bodyPr/>
          <a:lstStyle/>
          <a:p>
            <a:fld id="{025F9F99-9BD9-4422-B838-F0A597D458B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8" name="Picture 7" descr="PowerPoint toolbar with a red circle around the &quot;indent more&quot; button, which has a right pointing arrow.">
            <a:extLst>
              <a:ext uri="{FF2B5EF4-FFF2-40B4-BE49-F238E27FC236}">
                <a16:creationId xmlns:a16="http://schemas.microsoft.com/office/drawing/2014/main" id="{88F517AB-651B-3A42-AB9B-90C1207D33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636" y="4192814"/>
            <a:ext cx="9268378" cy="99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912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7F7DB-2D2D-AB4C-B551-CBAC85CD8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42916"/>
            <a:ext cx="10972314" cy="997806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247425B-6BAA-514E-9628-66BB97805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733A9-28E3-1B4D-8886-02D0C44CFA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77014" y="6257025"/>
            <a:ext cx="1104900" cy="365125"/>
          </a:xfrm>
        </p:spPr>
        <p:txBody>
          <a:bodyPr/>
          <a:lstStyle/>
          <a:p>
            <a:fld id="{025F9F99-9BD9-4422-B838-F0A597D458B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974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E4944-C4E0-BF48-BE38-84458F5FB2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Sample Health Literacy Slides</a:t>
            </a:r>
          </a:p>
        </p:txBody>
      </p:sp>
    </p:spTree>
    <p:extLst>
      <p:ext uri="{BB962C8B-B14F-4D97-AF65-F5344CB8AC3E}">
        <p14:creationId xmlns:p14="http://schemas.microsoft.com/office/powerpoint/2010/main" val="207050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ABC5E-DB15-104B-83E0-6B049822B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5625"/>
            <a:ext cx="9064487" cy="280179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Health literacy involves the information and services that people need to make well-informed health decisions. There are 2 parts:</a:t>
            </a:r>
          </a:p>
          <a:p>
            <a:pPr lvl="1"/>
            <a:r>
              <a:rPr lang="en-US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Personal </a:t>
            </a:r>
            <a:r>
              <a:rPr lang="en-US">
                <a:latin typeface="Helvetica Neue Light" panose="02000403000000020004" pitchFamily="2" charset="0"/>
                <a:ea typeface="Helvetica Neue Light" panose="02000403000000020004" pitchFamily="2" charset="0"/>
              </a:rPr>
              <a:t>health literacy</a:t>
            </a:r>
          </a:p>
          <a:p>
            <a:pPr lvl="1"/>
            <a:r>
              <a:rPr lang="en-US">
                <a:latin typeface="Helvetica Neue Light" panose="02000403000000020004" pitchFamily="2" charset="0"/>
                <a:ea typeface="Helvetica Neue Light" panose="02000403000000020004" pitchFamily="2" charset="0"/>
              </a:rPr>
              <a:t>Organizational health literacy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72633-A5E0-134A-81BC-FB1569960A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F9F99-9BD9-4422-B838-F0A597D458B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47B0572-5AFB-334B-8ED5-2AC59647C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health literacy?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0BB32EF-7FA5-7E42-8CBE-9DF12E7D0819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en-US" dirty="0">
                <a:latin typeface="Helvetica Neue" panose="02000503000000020004" pitchFamily="2" charset="0"/>
                <a:ea typeface="Helvetica Neue" panose="02000503000000020004" pitchFamily="2" charset="0"/>
              </a:rPr>
              <a:t>Source: U.S. Department of Health and Human Services</a:t>
            </a:r>
          </a:p>
        </p:txBody>
      </p:sp>
    </p:spTree>
    <p:extLst>
      <p:ext uri="{BB962C8B-B14F-4D97-AF65-F5344CB8AC3E}">
        <p14:creationId xmlns:p14="http://schemas.microsoft.com/office/powerpoint/2010/main" val="4031210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3790C-92A2-1F48-8CBC-F24F44DC9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5625"/>
            <a:ext cx="10971828" cy="3660775"/>
          </a:xfrm>
        </p:spPr>
        <p:txBody>
          <a:bodyPr/>
          <a:lstStyle/>
          <a:p>
            <a:r>
              <a:rPr lang="en-US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Personal health literacy </a:t>
            </a:r>
            <a:r>
              <a:rPr lang="en-US" dirty="0"/>
              <a:t>is the degree to which individuals have the ability to find, understand, and use information and services to inform health-related decisions and actions for themselves and others. </a:t>
            </a:r>
          </a:p>
          <a:p>
            <a:r>
              <a:rPr lang="en-US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Organizational health literacy </a:t>
            </a:r>
            <a:r>
              <a:rPr lang="en-US" dirty="0"/>
              <a:t>is the degree to which organizations equitably enable individuals to find, understand, and use information and services to inform health-related decisions and actions for themselves and others.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EDD53-2C02-E945-BE9E-C682ABAB23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77014" y="6257025"/>
            <a:ext cx="1104900" cy="365125"/>
          </a:xfrm>
        </p:spPr>
        <p:txBody>
          <a:bodyPr/>
          <a:lstStyle/>
          <a:p>
            <a:fld id="{025F9F99-9BD9-4422-B838-F0A597D458B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2C3838-4065-A348-A27A-B62B9C856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42916"/>
            <a:ext cx="10972314" cy="997806"/>
          </a:xfrm>
        </p:spPr>
        <p:txBody>
          <a:bodyPr/>
          <a:lstStyle/>
          <a:p>
            <a:r>
              <a:rPr lang="en-US" dirty="0"/>
              <a:t>How is health literacy defined?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F579155-456E-9549-8AF7-9765F15D2997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en-US" dirty="0">
                <a:latin typeface="Helvetica Neue" panose="02000503000000020004" pitchFamily="2" charset="0"/>
                <a:ea typeface="Helvetica Neue" panose="02000503000000020004" pitchFamily="2" charset="0"/>
              </a:rPr>
              <a:t>Source: U.S. Department of Health and Human Services</a:t>
            </a:r>
          </a:p>
        </p:txBody>
      </p:sp>
    </p:spTree>
    <p:extLst>
      <p:ext uri="{BB962C8B-B14F-4D97-AF65-F5344CB8AC3E}">
        <p14:creationId xmlns:p14="http://schemas.microsoft.com/office/powerpoint/2010/main" val="472850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7CC13-18A8-2642-B3DE-3CB1650DA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5625"/>
            <a:ext cx="8999349" cy="36607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Low health literacy skills are common: </a:t>
            </a:r>
          </a:p>
          <a:p>
            <a:pPr lvl="1"/>
            <a:r>
              <a:rPr lang="en-US" dirty="0"/>
              <a:t>Nearly 9 in 10 adults struggle with health literacy</a:t>
            </a:r>
            <a:r>
              <a:rPr lang="en-US" baseline="30000" dirty="0"/>
              <a:t>1</a:t>
            </a:r>
            <a:endParaRPr lang="en-US" dirty="0"/>
          </a:p>
          <a:p>
            <a:pPr lvl="1"/>
            <a:r>
              <a:rPr lang="en-US" dirty="0"/>
              <a:t>Health literacy is situational</a:t>
            </a:r>
          </a:p>
          <a:p>
            <a:pPr lvl="1"/>
            <a:r>
              <a:rPr lang="en-US" dirty="0"/>
              <a:t>Groups that are underserved and at risk for poor health outcomes are the most likely to have limited health literacy skills</a:t>
            </a:r>
            <a:r>
              <a:rPr lang="en-US" baseline="30000" dirty="0"/>
              <a:t>2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3B80B-2B6F-7C40-B43A-3D6D5D3A90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F9F99-9BD9-4422-B838-F0A597D458B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4225E7-70A9-804E-9004-CE3BD3464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has low health literacy skills?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DFF185-7117-3B45-A5A3-D6535110FB98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609114" y="5486400"/>
            <a:ext cx="10972314" cy="4486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baseline="30000" dirty="0"/>
              <a:t>1</a:t>
            </a:r>
            <a:r>
              <a:rPr lang="en-US" dirty="0"/>
              <a:t>U.S. Department of Education: </a:t>
            </a:r>
            <a:r>
              <a:rPr lang="en-US" u="sng" dirty="0">
                <a:hlinkClick r:id="rId3"/>
              </a:rPr>
              <a:t>https://nces.ed.gov/pubs2006/2006483.pdf</a:t>
            </a:r>
            <a:endParaRPr lang="en-US" dirty="0"/>
          </a:p>
          <a:p>
            <a:pPr>
              <a:spcBef>
                <a:spcPts val="400"/>
              </a:spcBef>
            </a:pPr>
            <a:r>
              <a:rPr lang="en-US" baseline="30000" dirty="0"/>
              <a:t>2</a:t>
            </a:r>
            <a:r>
              <a:rPr lang="en-US" dirty="0"/>
              <a:t>Centers for Disease Control and Prevention: </a:t>
            </a:r>
            <a:r>
              <a:rPr lang="en-US" u="sng" dirty="0">
                <a:hlinkClick r:id="rId4"/>
              </a:rPr>
              <a:t>https://www.cdc.gov/healthliteracy/pdf/Report-on-2016-BRFSS-Health-Literacy-Data-For-Web.pdf</a:t>
            </a:r>
            <a:r>
              <a:rPr lang="en-US" dirty="0"/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570229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B016C-AC1D-844C-8581-15A779E3E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effects of low health literacy?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B0324-6D02-6346-BC7E-7FCC758F7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5625"/>
            <a:ext cx="10972314" cy="3851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People with low health literacy skills are more likely to:</a:t>
            </a:r>
          </a:p>
          <a:p>
            <a:pPr lvl="1"/>
            <a:r>
              <a:rPr lang="en-US" dirty="0"/>
              <a:t>Have poor health outcomes, including hospital stays and emergency room visits</a:t>
            </a:r>
          </a:p>
          <a:p>
            <a:pPr lvl="1"/>
            <a:r>
              <a:rPr lang="en-US" dirty="0"/>
              <a:t>Make medication errors</a:t>
            </a:r>
          </a:p>
          <a:p>
            <a:pPr lvl="1"/>
            <a:r>
              <a:rPr lang="en-US" dirty="0"/>
              <a:t>Have trouble managing chronic diseases</a:t>
            </a:r>
          </a:p>
          <a:p>
            <a:pPr lvl="1"/>
            <a:r>
              <a:rPr lang="en-US" dirty="0"/>
              <a:t>Skip preventive services, like flu shots</a:t>
            </a:r>
          </a:p>
          <a:p>
            <a:pPr lvl="1"/>
            <a:r>
              <a:rPr lang="en-US" dirty="0"/>
              <a:t>Have trouble understanding information in a health news article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F20F3-ED34-6F46-99C6-01A31C776A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5F9F99-9BD9-4422-B838-F0A597D458B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758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3A57A-60F1-A94A-9626-19258F5EE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address health literacy?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1B12B-A95F-5F46-B37D-187D53A2A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825625"/>
            <a:ext cx="8816788" cy="3851275"/>
          </a:xfrm>
        </p:spPr>
        <p:txBody>
          <a:bodyPr/>
          <a:lstStyle/>
          <a:p>
            <a:pPr lvl="0"/>
            <a:r>
              <a:rPr lang="en-US" dirty="0"/>
              <a:t>Health literacy is a factor you can help change</a:t>
            </a:r>
          </a:p>
          <a:p>
            <a:pPr lvl="0"/>
            <a:r>
              <a:rPr lang="en-US" dirty="0"/>
              <a:t>By communicating clearly, you can help people understand health information and services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6C69F-0089-B644-8CF6-4E7FE4B997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5F9F99-9BD9-4422-B838-F0A597D458B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452321"/>
      </p:ext>
    </p:extLst>
  </p:cSld>
  <p:clrMapOvr>
    <a:masterClrMapping/>
  </p:clrMapOvr>
</p:sld>
</file>

<file path=ppt/theme/theme1.xml><?xml version="1.0" encoding="utf-8"?>
<a:theme xmlns:a="http://schemas.openxmlformats.org/drawingml/2006/main" name="Titl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TO Template (NEW LOGO 4-27-17).potx" id="{965E8775-A924-40C9-A62E-5CC32E51A14E}" vid="{3D409730-F812-4239-906C-280BA1B06B42}"/>
    </a:ext>
  </a:extLst>
</a:theme>
</file>

<file path=ppt/theme/theme2.xml><?xml version="1.0" encoding="utf-8"?>
<a:theme xmlns:a="http://schemas.openxmlformats.org/drawingml/2006/main" name="Sections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TO Template (NEW LOGO 4-27-17).potx" id="{965E8775-A924-40C9-A62E-5CC32E51A14E}" vid="{3D409730-F812-4239-906C-280BA1B06B42}"/>
    </a:ext>
  </a:extLst>
</a:theme>
</file>

<file path=ppt/theme/theme3.xml><?xml version="1.0" encoding="utf-8"?>
<a:theme xmlns:a="http://schemas.openxmlformats.org/drawingml/2006/main" name="Content slides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TO Template (NEW LOGO 4-27-17).potx" id="{965E8775-A924-40C9-A62E-5CC32E51A14E}" vid="{3D409730-F812-4239-906C-280BA1B06B4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1D55AF1BC03B43A168FBC220A99B57" ma:contentTypeVersion="6" ma:contentTypeDescription="Create a new document." ma:contentTypeScope="" ma:versionID="b8067051ab8bbf2f998405bce25ee601">
  <xsd:schema xmlns:xsd="http://www.w3.org/2001/XMLSchema" xmlns:xs="http://www.w3.org/2001/XMLSchema" xmlns:p="http://schemas.microsoft.com/office/2006/metadata/properties" xmlns:ns2="f2db3d5b-99fb-4295-8c31-aaa2d4304e7f" targetNamespace="http://schemas.microsoft.com/office/2006/metadata/properties" ma:root="true" ma:fieldsID="2f62c08e8cc14ca1138165997ace36b9" ns2:_="">
    <xsd:import namespace="f2db3d5b-99fb-4295-8c31-aaa2d4304e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db3d5b-99fb-4295-8c31-aaa2d4304e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9320D0-1373-48A5-B29D-10B6BC5CB0CF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8A1740C-83F8-4615-B915-DF90AAF187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695080-FCE5-49C6-AC56-BB8FE70AB066}"/>
</file>

<file path=docProps/app.xml><?xml version="1.0" encoding="utf-8"?>
<Properties xmlns="http://schemas.openxmlformats.org/officeDocument/2006/extended-properties" xmlns:vt="http://schemas.openxmlformats.org/officeDocument/2006/docPropsVTypes">
  <Template>NTO Template (NEW LOGO 4-27-17)</Template>
  <TotalTime>16431</TotalTime>
  <Words>692</Words>
  <Application>Microsoft Macintosh PowerPoint</Application>
  <PresentationFormat>Widescreen</PresentationFormat>
  <Paragraphs>75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Helvetica Neue</vt:lpstr>
      <vt:lpstr>Helvetica Neue Light</vt:lpstr>
      <vt:lpstr>Helvetica Neue Medium</vt:lpstr>
      <vt:lpstr>Wingdings</vt:lpstr>
      <vt:lpstr>Title</vt:lpstr>
      <vt:lpstr>Sections</vt:lpstr>
      <vt:lpstr>Content slides</vt:lpstr>
      <vt:lpstr>Training Title </vt:lpstr>
      <vt:lpstr>Agenda</vt:lpstr>
      <vt:lpstr>Objectives</vt:lpstr>
      <vt:lpstr>Sample Health Literacy Slides</vt:lpstr>
      <vt:lpstr>What is health literacy?</vt:lpstr>
      <vt:lpstr>How is health literacy defined?</vt:lpstr>
      <vt:lpstr>Who has low health literacy skills?</vt:lpstr>
      <vt:lpstr>What are the effects of low health literacy? </vt:lpstr>
      <vt:lpstr>How can you address health literacy?</vt:lpstr>
      <vt:lpstr>Sample Divider Slide</vt:lpstr>
      <vt:lpstr>Key takeaways </vt:lpstr>
      <vt:lpstr>Action steps</vt:lpstr>
      <vt:lpstr>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NNLM Presentation Template and Health Literacy Slides</dc:title>
  <dc:subject>NNLM Presentation Template and Health Literacy Slides</dc:subject>
  <dc:creator>Network of the National Library of Medicine</dc:creator>
  <cp:keywords>template, health literacy, nnlm</cp:keywords>
  <dc:description/>
  <cp:lastModifiedBy>Allison Hall-Jordan</cp:lastModifiedBy>
  <cp:revision>145</cp:revision>
  <cp:lastPrinted>2018-03-12T21:16:57Z</cp:lastPrinted>
  <dcterms:created xsi:type="dcterms:W3CDTF">2017-05-15T23:46:48Z</dcterms:created>
  <dcterms:modified xsi:type="dcterms:W3CDTF">2020-12-31T17:50:12Z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0x010100421D55AF1BC03B43A168FBC220A99B57</vt:lpwstr>
  </property>
</Properties>
</file>