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09" r:id="rId2"/>
    <p:sldId id="335" r:id="rId3"/>
    <p:sldId id="350" r:id="rId4"/>
    <p:sldId id="336" r:id="rId5"/>
    <p:sldId id="312" r:id="rId6"/>
    <p:sldId id="313" r:id="rId7"/>
    <p:sldId id="314" r:id="rId8"/>
    <p:sldId id="337" r:id="rId9"/>
    <p:sldId id="316" r:id="rId10"/>
    <p:sldId id="338" r:id="rId11"/>
    <p:sldId id="339" r:id="rId12"/>
    <p:sldId id="348" r:id="rId13"/>
    <p:sldId id="341" r:id="rId14"/>
    <p:sldId id="34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563" autoAdjust="0"/>
    <p:restoredTop sz="95097" autoAdjust="0"/>
  </p:normalViewPr>
  <p:slideViewPr>
    <p:cSldViewPr snapToGrid="0">
      <p:cViewPr varScale="1">
        <p:scale>
          <a:sx n="78" d="100"/>
          <a:sy n="78" d="100"/>
        </p:scale>
        <p:origin x="72"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4D79F-0D2F-4757-AE99-F4E3A68559D6}" type="datetimeFigureOut">
              <a:rPr lang="en-US" smtClean="0"/>
              <a:t>7/11/2025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659489-CB77-4B18-9E55-7587094A2450}" type="slidenum">
              <a:rPr lang="en-US" smtClean="0"/>
              <a:t>‹#›</a:t>
            </a:fld>
            <a:endParaRPr lang="en-US"/>
          </a:p>
        </p:txBody>
      </p:sp>
    </p:spTree>
    <p:extLst>
      <p:ext uri="{BB962C8B-B14F-4D97-AF65-F5344CB8AC3E}">
        <p14:creationId xmlns:p14="http://schemas.microsoft.com/office/powerpoint/2010/main" val="3700270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nsplash.com/pt-br/@wilhelmgunkel?utm_source=unsplash&amp;utm_medium=referral&amp;utm_content=creditCopyText"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unsplash.com/photos/HY219ivhL7w?utm_source=unsplash&amp;utm_medium=referral&amp;utm_content=creditCopyTex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70A3BC-CD4A-42FB-9834-D8B895449A61}" type="slidenum">
              <a:rPr lang="en-US" smtClean="0"/>
              <a:t>1</a:t>
            </a:fld>
            <a:endParaRPr lang="en-US"/>
          </a:p>
        </p:txBody>
      </p:sp>
    </p:spTree>
    <p:extLst>
      <p:ext uri="{BB962C8B-B14F-4D97-AF65-F5344CB8AC3E}">
        <p14:creationId xmlns:p14="http://schemas.microsoft.com/office/powerpoint/2010/main" val="2695576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r>
              <a:rPr lang="en-US" dirty="0"/>
              <a:t>Photo by </a:t>
            </a:r>
            <a:r>
              <a:rPr lang="en-US" dirty="0">
                <a:hlinkClick r:id="rId3"/>
              </a:rPr>
              <a:t>Wilhelm Gunkel</a:t>
            </a:r>
            <a:r>
              <a:rPr lang="en-US" dirty="0"/>
              <a:t> on </a:t>
            </a:r>
            <a:r>
              <a:rPr lang="en-US" dirty="0" err="1">
                <a:hlinkClick r:id="rId4"/>
              </a:rPr>
              <a:t>Unsplash</a:t>
            </a:r>
            <a:r>
              <a:rPr lang="en-US" dirty="0"/>
              <a:t> </a:t>
            </a: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3</a:t>
            </a:fld>
            <a:endParaRPr lang="en-US"/>
          </a:p>
        </p:txBody>
      </p:sp>
    </p:spTree>
    <p:extLst>
      <p:ext uri="{BB962C8B-B14F-4D97-AF65-F5344CB8AC3E}">
        <p14:creationId xmlns:p14="http://schemas.microsoft.com/office/powerpoint/2010/main" val="846858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70A3BC-CD4A-42FB-9834-D8B895449A61}" type="slidenum">
              <a:rPr lang="en-US" smtClean="0"/>
              <a:t>6</a:t>
            </a:fld>
            <a:endParaRPr lang="en-US"/>
          </a:p>
        </p:txBody>
      </p:sp>
    </p:spTree>
    <p:extLst>
      <p:ext uri="{BB962C8B-B14F-4D97-AF65-F5344CB8AC3E}">
        <p14:creationId xmlns:p14="http://schemas.microsoft.com/office/powerpoint/2010/main" val="3752578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PubMed uses a process</a:t>
            </a:r>
            <a:r>
              <a:rPr lang="en-US" baseline="0" dirty="0"/>
              <a:t> called Automatic Term Mapping or ATM to parse users’ searches.</a:t>
            </a:r>
          </a:p>
          <a:p>
            <a:endParaRPr lang="en-US" baseline="0" dirty="0"/>
          </a:p>
          <a:p>
            <a:r>
              <a:rPr lang="en-US" baseline="0" dirty="0"/>
              <a:t>PubMed matches search terms with a number of tables developed from the data in PubMed. </a:t>
            </a:r>
          </a:p>
          <a:p>
            <a:endParaRPr lang="en-US" baseline="0" dirty="0"/>
          </a:p>
          <a:p>
            <a:r>
              <a:rPr lang="en-US" baseline="0" dirty="0"/>
              <a:t>It looks for:</a:t>
            </a:r>
          </a:p>
          <a:p>
            <a:r>
              <a:rPr lang="en-US" baseline="0" dirty="0"/>
              <a:t>Subjects</a:t>
            </a:r>
          </a:p>
          <a:p>
            <a:r>
              <a:rPr lang="en-US" baseline="0" dirty="0"/>
              <a:t>Journals and </a:t>
            </a:r>
          </a:p>
          <a:p>
            <a:r>
              <a:rPr lang="en-US" baseline="0" dirty="0"/>
              <a:t>Authors</a:t>
            </a:r>
          </a:p>
          <a:p>
            <a:r>
              <a:rPr lang="en-US" baseline="0" dirty="0"/>
              <a:t>In that order.</a:t>
            </a:r>
          </a:p>
          <a:p>
            <a:endParaRPr lang="en-US" baseline="0" dirty="0"/>
          </a:p>
          <a:p>
            <a:r>
              <a:rPr lang="en-US" baseline="0" dirty="0"/>
              <a:t>We’ll first investigate how it finds subjects.</a:t>
            </a:r>
          </a:p>
          <a:p>
            <a:endParaRPr lang="en-US" dirty="0"/>
          </a:p>
        </p:txBody>
      </p:sp>
      <p:sp>
        <p:nvSpPr>
          <p:cNvPr id="4" name="Slide Number Placeholder 3"/>
          <p:cNvSpPr>
            <a:spLocks noGrp="1"/>
          </p:cNvSpPr>
          <p:nvPr>
            <p:ph type="sldNum" sz="quarter" idx="10"/>
          </p:nvPr>
        </p:nvSpPr>
        <p:spPr/>
        <p:txBody>
          <a:bodyPr/>
          <a:lstStyle/>
          <a:p>
            <a:fld id="{4070A3BC-CD4A-42FB-9834-D8B895449A61}" type="slidenum">
              <a:rPr lang="en-US" smtClean="0"/>
              <a:t>9</a:t>
            </a:fld>
            <a:endParaRPr lang="en-US"/>
          </a:p>
        </p:txBody>
      </p:sp>
    </p:spTree>
    <p:extLst>
      <p:ext uri="{BB962C8B-B14F-4D97-AF65-F5344CB8AC3E}">
        <p14:creationId xmlns:p14="http://schemas.microsoft.com/office/powerpoint/2010/main" val="4260442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10</a:t>
            </a:fld>
            <a:endParaRPr lang="en-US"/>
          </a:p>
        </p:txBody>
      </p:sp>
    </p:spTree>
    <p:extLst>
      <p:ext uri="{BB962C8B-B14F-4D97-AF65-F5344CB8AC3E}">
        <p14:creationId xmlns:p14="http://schemas.microsoft.com/office/powerpoint/2010/main" val="1426620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a:t>
            </a:r>
            <a:r>
              <a:rPr lang="en-US" dirty="0">
                <a:hlinkClick r:id="" action="ppaction://noaction"/>
              </a:rPr>
              <a:t>A</a:t>
            </a:r>
          </a:p>
          <a:p>
            <a:endParaRPr lang="en-US" dirty="0">
              <a:hlinkClick r:id="" action="ppaction://noaction"/>
            </a:endParaRPr>
          </a:p>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12</a:t>
            </a:fld>
            <a:endParaRPr lang="en-US"/>
          </a:p>
        </p:txBody>
      </p:sp>
    </p:spTree>
    <p:extLst>
      <p:ext uri="{BB962C8B-B14F-4D97-AF65-F5344CB8AC3E}">
        <p14:creationId xmlns:p14="http://schemas.microsoft.com/office/powerpoint/2010/main" val="1355159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Corbel"/>
              <a:buNone/>
              <a:defRPr sz="4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a:spLocks noGrp="1"/>
          </p:cNvSpPr>
          <p:nvPr>
            <p:ph type="pic" idx="2"/>
          </p:nvPr>
        </p:nvSpPr>
        <p:spPr>
          <a:xfrm>
            <a:off x="5413248" y="1069847"/>
            <a:ext cx="6099048" cy="4800600"/>
          </a:xfrm>
          <a:prstGeom prst="rect">
            <a:avLst/>
          </a:prstGeom>
          <a:noFill/>
          <a:ln>
            <a:noFill/>
          </a:ln>
        </p:spPr>
      </p:sp>
      <p:sp>
        <p:nvSpPr>
          <p:cNvPr id="34" name="Google Shape;34;p30"/>
          <p:cNvSpPr txBox="1">
            <a:spLocks noGrp="1"/>
          </p:cNvSpPr>
          <p:nvPr>
            <p:ph type="body" idx="1"/>
          </p:nvPr>
        </p:nvSpPr>
        <p:spPr>
          <a:xfrm>
            <a:off x="1143000" y="2834640"/>
            <a:ext cx="3931920" cy="28803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35" name="Google Shape;35;p30"/>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6809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94"/>
        <p:cNvGrpSpPr/>
        <p:nvPr/>
      </p:nvGrpSpPr>
      <p:grpSpPr>
        <a:xfrm>
          <a:off x="0" y="0"/>
          <a:ext cx="0" cy="0"/>
          <a:chOff x="0" y="0"/>
          <a:chExt cx="0" cy="0"/>
        </a:xfrm>
      </p:grpSpPr>
      <p:sp>
        <p:nvSpPr>
          <p:cNvPr id="95" name="Google Shape;95;g2b91989fa34_0_173"/>
          <p:cNvSpPr txBox="1">
            <a:spLocks noGrp="1"/>
          </p:cNvSpPr>
          <p:nvPr>
            <p:ph type="title"/>
          </p:nvPr>
        </p:nvSpPr>
        <p:spPr>
          <a:xfrm>
            <a:off x="609599" y="1048512"/>
            <a:ext cx="10972800" cy="4185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dk2"/>
              </a:buClr>
              <a:buSzPts val="3200"/>
              <a:buFont typeface="Arial"/>
              <a:buNone/>
              <a:defRPr sz="3200" b="1" i="0" cap="none">
                <a:solidFill>
                  <a:schemeClr val="dk2"/>
                </a:solidFill>
                <a:latin typeface="Arial"/>
                <a:ea typeface="Arial"/>
                <a:cs typeface="Arial"/>
                <a:sym typeface="Arial"/>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96" name="Google Shape;96;g2b91989fa34_0_173"/>
          <p:cNvSpPr txBox="1">
            <a:spLocks noGrp="1"/>
          </p:cNvSpPr>
          <p:nvPr>
            <p:ph type="body" idx="1"/>
          </p:nvPr>
        </p:nvSpPr>
        <p:spPr>
          <a:xfrm>
            <a:off x="609599" y="1780032"/>
            <a:ext cx="10972800" cy="4036500"/>
          </a:xfrm>
          <a:prstGeom prst="rect">
            <a:avLst/>
          </a:prstGeom>
          <a:noFill/>
          <a:ln>
            <a:noFill/>
          </a:ln>
        </p:spPr>
        <p:txBody>
          <a:bodyPr spcFirstLastPara="1" wrap="square" lIns="0" tIns="0" rIns="0" bIns="0" anchor="t" anchorCtr="0">
            <a:noAutofit/>
          </a:bodyPr>
          <a:lstStyle>
            <a:lvl1pPr marL="457200" lvl="0" indent="-361950" algn="l" rtl="0">
              <a:lnSpc>
                <a:spcPct val="100000"/>
              </a:lnSpc>
              <a:spcBef>
                <a:spcPts val="1100"/>
              </a:spcBef>
              <a:spcAft>
                <a:spcPts val="0"/>
              </a:spcAft>
              <a:buSzPts val="2100"/>
              <a:buChar char="•"/>
              <a:defRPr/>
            </a:lvl1pPr>
            <a:lvl2pPr marL="914400" lvl="1" indent="-349250" algn="l" rtl="0">
              <a:lnSpc>
                <a:spcPct val="100000"/>
              </a:lnSpc>
              <a:spcBef>
                <a:spcPts val="1100"/>
              </a:spcBef>
              <a:spcAft>
                <a:spcPts val="0"/>
              </a:spcAft>
              <a:buSzPts val="1900"/>
              <a:buChar char="–"/>
              <a:defRPr/>
            </a:lvl2pPr>
            <a:lvl3pPr marL="1371600" lvl="2" indent="-330200" algn="l" rtl="0">
              <a:lnSpc>
                <a:spcPct val="100000"/>
              </a:lnSpc>
              <a:spcBef>
                <a:spcPts val="1100"/>
              </a:spcBef>
              <a:spcAft>
                <a:spcPts val="0"/>
              </a:spcAft>
              <a:buSzPts val="1600"/>
              <a:buChar char="•"/>
              <a:defRPr/>
            </a:lvl3pPr>
            <a:lvl4pPr marL="1828800" lvl="3" indent="-330200" algn="l" rtl="0">
              <a:lnSpc>
                <a:spcPct val="100000"/>
              </a:lnSpc>
              <a:spcBef>
                <a:spcPts val="1100"/>
              </a:spcBef>
              <a:spcAft>
                <a:spcPts val="0"/>
              </a:spcAft>
              <a:buSzPts val="1600"/>
              <a:buChar char="–"/>
              <a:defRPr/>
            </a:lvl4pPr>
            <a:lvl5pPr marL="2286000" lvl="4" indent="-330200" algn="l" rtl="0">
              <a:lnSpc>
                <a:spcPct val="100000"/>
              </a:lnSpc>
              <a:spcBef>
                <a:spcPts val="1100"/>
              </a:spcBef>
              <a:spcAft>
                <a:spcPts val="0"/>
              </a:spcAft>
              <a:buSzPts val="1600"/>
              <a:buChar char="•"/>
              <a:defRPr/>
            </a:lvl5pPr>
            <a:lvl6pPr marL="2743200" lvl="5" indent="-381000" algn="l" rtl="0">
              <a:lnSpc>
                <a:spcPct val="100000"/>
              </a:lnSpc>
              <a:spcBef>
                <a:spcPts val="500"/>
              </a:spcBef>
              <a:spcAft>
                <a:spcPts val="0"/>
              </a:spcAft>
              <a:buClr>
                <a:schemeClr val="dk1"/>
              </a:buClr>
              <a:buSzPts val="2400"/>
              <a:buChar char="•"/>
              <a:defRPr/>
            </a:lvl6pPr>
            <a:lvl7pPr marL="3200400" lvl="6" indent="-381000" algn="l" rtl="0">
              <a:lnSpc>
                <a:spcPct val="100000"/>
              </a:lnSpc>
              <a:spcBef>
                <a:spcPts val="500"/>
              </a:spcBef>
              <a:spcAft>
                <a:spcPts val="0"/>
              </a:spcAft>
              <a:buClr>
                <a:schemeClr val="dk1"/>
              </a:buClr>
              <a:buSzPts val="2400"/>
              <a:buChar char="•"/>
              <a:defRPr/>
            </a:lvl7pPr>
            <a:lvl8pPr marL="3657600" lvl="7" indent="-381000" algn="l" rtl="0">
              <a:lnSpc>
                <a:spcPct val="100000"/>
              </a:lnSpc>
              <a:spcBef>
                <a:spcPts val="500"/>
              </a:spcBef>
              <a:spcAft>
                <a:spcPts val="0"/>
              </a:spcAft>
              <a:buClr>
                <a:schemeClr val="dk1"/>
              </a:buClr>
              <a:buSzPts val="2400"/>
              <a:buChar char="•"/>
              <a:defRPr/>
            </a:lvl8pPr>
            <a:lvl9pPr marL="4114800" lvl="8" indent="-381000" algn="l" rtl="0">
              <a:lnSpc>
                <a:spcPct val="100000"/>
              </a:lnSpc>
              <a:spcBef>
                <a:spcPts val="500"/>
              </a:spcBef>
              <a:spcAft>
                <a:spcPts val="0"/>
              </a:spcAft>
              <a:buClr>
                <a:schemeClr val="dk1"/>
              </a:buClr>
              <a:buSzPts val="2400"/>
              <a:buChar char="•"/>
              <a:defRPr/>
            </a:lvl9pPr>
          </a:lstStyle>
          <a:p>
            <a:endParaRPr/>
          </a:p>
        </p:txBody>
      </p:sp>
    </p:spTree>
    <p:extLst>
      <p:ext uri="{BB962C8B-B14F-4D97-AF65-F5344CB8AC3E}">
        <p14:creationId xmlns:p14="http://schemas.microsoft.com/office/powerpoint/2010/main" val="768398003"/>
      </p:ext>
    </p:extLst>
  </p:cSld>
  <p:clrMapOvr>
    <a:masterClrMapping/>
  </p:clrMapOvr>
  <p:extLst>
    <p:ext uri="{DCECCB84-F9BA-43D5-87BE-67443E8EF086}">
      <p15:sldGuideLst xmlns:p15="http://schemas.microsoft.com/office/powerpoint/2012/main">
        <p15:guide id="1" orient="horz" pos="3824">
          <p15:clr>
            <a:srgbClr val="FBAE40"/>
          </p15:clr>
        </p15:guide>
        <p15:guide id="2" pos="3840">
          <p15:clr>
            <a:srgbClr val="FBAE40"/>
          </p15:clr>
        </p15:guide>
        <p15:guide id="3" pos="57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025F9F99-9BD9-4422-B838-F0A597D458BC}" type="slidenum">
              <a:rPr lang="en-US"/>
              <a:pPr>
                <a:defRPr/>
              </a:pPr>
              <a:t>‹#›</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997605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7"/>
        <p:cNvGrpSpPr/>
        <p:nvPr/>
      </p:nvGrpSpPr>
      <p:grpSpPr>
        <a:xfrm>
          <a:off x="0" y="0"/>
          <a:ext cx="0" cy="0"/>
          <a:chOff x="0" y="0"/>
          <a:chExt cx="0" cy="0"/>
        </a:xfrm>
      </p:grpSpPr>
      <p:sp>
        <p:nvSpPr>
          <p:cNvPr id="38" name="Google Shape;38;p25"/>
          <p:cNvSpPr txBox="1">
            <a:spLocks noGrp="1"/>
          </p:cNvSpPr>
          <p:nvPr>
            <p:ph type="title"/>
          </p:nvPr>
        </p:nvSpPr>
        <p:spPr>
          <a:xfrm>
            <a:off x="1106424" y="1173575"/>
            <a:ext cx="9966960" cy="292608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chemeClr val="dk1"/>
              </a:buClr>
              <a:buSzPts val="7200"/>
              <a:buFont typeface="Corbel"/>
              <a:buNone/>
              <a:defRPr sz="7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5"/>
          <p:cNvSpPr txBox="1">
            <a:spLocks noGrp="1"/>
          </p:cNvSpPr>
          <p:nvPr>
            <p:ph type="body" idx="1"/>
          </p:nvPr>
        </p:nvSpPr>
        <p:spPr>
          <a:xfrm>
            <a:off x="1709928" y="4154520"/>
            <a:ext cx="8769096" cy="13638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400"/>
              </a:spcBef>
              <a:spcAft>
                <a:spcPts val="0"/>
              </a:spcAft>
              <a:buSzPts val="1760"/>
              <a:buNone/>
              <a:defRPr sz="2200">
                <a:solidFill>
                  <a:schemeClr val="dk1"/>
                </a:solidFill>
              </a:defRPr>
            </a:lvl1pPr>
            <a:lvl2pPr marL="914400" lvl="1" indent="-228600" algn="l">
              <a:lnSpc>
                <a:spcPct val="90000"/>
              </a:lnSpc>
              <a:spcBef>
                <a:spcPts val="200"/>
              </a:spcBef>
              <a:spcAft>
                <a:spcPts val="0"/>
              </a:spcAft>
              <a:buSzPts val="1440"/>
              <a:buNone/>
              <a:defRPr sz="1800">
                <a:solidFill>
                  <a:srgbClr val="888888"/>
                </a:solidFill>
              </a:defRPr>
            </a:lvl2pPr>
            <a:lvl3pPr marL="1371600" lvl="2" indent="-228600" algn="l">
              <a:lnSpc>
                <a:spcPct val="90000"/>
              </a:lnSpc>
              <a:spcBef>
                <a:spcPts val="400"/>
              </a:spcBef>
              <a:spcAft>
                <a:spcPts val="0"/>
              </a:spcAft>
              <a:buSzPts val="1280"/>
              <a:buNone/>
              <a:defRPr sz="1600">
                <a:solidFill>
                  <a:srgbClr val="888888"/>
                </a:solidFill>
              </a:defRPr>
            </a:lvl3pPr>
            <a:lvl4pPr marL="1828800" lvl="3" indent="-228600" algn="l">
              <a:lnSpc>
                <a:spcPct val="90000"/>
              </a:lnSpc>
              <a:spcBef>
                <a:spcPts val="400"/>
              </a:spcBef>
              <a:spcAft>
                <a:spcPts val="0"/>
              </a:spcAft>
              <a:buSzPts val="1120"/>
              <a:buNone/>
              <a:defRPr sz="1400">
                <a:solidFill>
                  <a:srgbClr val="888888"/>
                </a:solidFill>
              </a:defRPr>
            </a:lvl4pPr>
            <a:lvl5pPr marL="2286000" lvl="4" indent="-228600" algn="l">
              <a:lnSpc>
                <a:spcPct val="90000"/>
              </a:lnSpc>
              <a:spcBef>
                <a:spcPts val="400"/>
              </a:spcBef>
              <a:spcAft>
                <a:spcPts val="0"/>
              </a:spcAft>
              <a:buSzPts val="1120"/>
              <a:buNone/>
              <a:defRPr sz="1400">
                <a:solidFill>
                  <a:srgbClr val="888888"/>
                </a:solidFill>
              </a:defRPr>
            </a:lvl5pPr>
            <a:lvl6pPr marL="2743200" lvl="5" indent="-228600" algn="l">
              <a:lnSpc>
                <a:spcPct val="90000"/>
              </a:lnSpc>
              <a:spcBef>
                <a:spcPts val="400"/>
              </a:spcBef>
              <a:spcAft>
                <a:spcPts val="0"/>
              </a:spcAft>
              <a:buSzPts val="1120"/>
              <a:buNone/>
              <a:defRPr sz="1400">
                <a:solidFill>
                  <a:srgbClr val="888888"/>
                </a:solidFill>
              </a:defRPr>
            </a:lvl6pPr>
            <a:lvl7pPr marL="3200400" lvl="6" indent="-228600" algn="l">
              <a:lnSpc>
                <a:spcPct val="90000"/>
              </a:lnSpc>
              <a:spcBef>
                <a:spcPts val="400"/>
              </a:spcBef>
              <a:spcAft>
                <a:spcPts val="0"/>
              </a:spcAft>
              <a:buSzPts val="1120"/>
              <a:buNone/>
              <a:defRPr sz="1400">
                <a:solidFill>
                  <a:srgbClr val="888888"/>
                </a:solidFill>
              </a:defRPr>
            </a:lvl7pPr>
            <a:lvl8pPr marL="3657600" lvl="7" indent="-228600" algn="l">
              <a:lnSpc>
                <a:spcPct val="90000"/>
              </a:lnSpc>
              <a:spcBef>
                <a:spcPts val="400"/>
              </a:spcBef>
              <a:spcAft>
                <a:spcPts val="0"/>
              </a:spcAft>
              <a:buSzPts val="1120"/>
              <a:buNone/>
              <a:defRPr sz="1400">
                <a:solidFill>
                  <a:srgbClr val="888888"/>
                </a:solidFill>
              </a:defRPr>
            </a:lvl8pPr>
            <a:lvl9pPr marL="4114800" lvl="8" indent="-228600" algn="l">
              <a:lnSpc>
                <a:spcPct val="90000"/>
              </a:lnSpc>
              <a:spcBef>
                <a:spcPts val="400"/>
              </a:spcBef>
              <a:spcAft>
                <a:spcPts val="400"/>
              </a:spcAft>
              <a:buSzPts val="1120"/>
              <a:buNone/>
              <a:defRPr sz="1400">
                <a:solidFill>
                  <a:srgbClr val="888888"/>
                </a:solidFill>
              </a:defRPr>
            </a:lvl9pPr>
          </a:lstStyle>
          <a:p>
            <a:endParaRPr/>
          </a:p>
        </p:txBody>
      </p:sp>
      <p:sp>
        <p:nvSpPr>
          <p:cNvPr id="40" name="Google Shape;40;p25"/>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5"/>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cxnSp>
        <p:nvCxnSpPr>
          <p:cNvPr id="42" name="Google Shape;42;p25"/>
          <p:cNvCxnSpPr/>
          <p:nvPr/>
        </p:nvCxnSpPr>
        <p:spPr>
          <a:xfrm>
            <a:off x="1981200" y="4020408"/>
            <a:ext cx="8229601" cy="0"/>
          </a:xfrm>
          <a:prstGeom prst="straightConnector1">
            <a:avLst/>
          </a:prstGeom>
          <a:noFill/>
          <a:ln w="100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128219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23"/>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02769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5"/>
        <p:cNvGrpSpPr/>
        <p:nvPr/>
      </p:nvGrpSpPr>
      <p:grpSpPr>
        <a:xfrm>
          <a:off x="0" y="0"/>
          <a:ext cx="0" cy="0"/>
          <a:chOff x="0" y="0"/>
          <a:chExt cx="0" cy="0"/>
        </a:xfrm>
      </p:grpSpPr>
      <p:sp>
        <p:nvSpPr>
          <p:cNvPr id="56" name="Google Shape;56;p27"/>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7"/>
          <p:cNvSpPr txBox="1">
            <a:spLocks noGrp="1"/>
          </p:cNvSpPr>
          <p:nvPr>
            <p:ph type="body" idx="1"/>
          </p:nvPr>
        </p:nvSpPr>
        <p:spPr>
          <a:xfrm>
            <a:off x="1143000" y="2001511"/>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58" name="Google Shape;58;p27"/>
          <p:cNvSpPr txBox="1">
            <a:spLocks noGrp="1"/>
          </p:cNvSpPr>
          <p:nvPr>
            <p:ph type="body" idx="2"/>
          </p:nvPr>
        </p:nvSpPr>
        <p:spPr>
          <a:xfrm>
            <a:off x="1143000" y="2721483"/>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59" name="Google Shape;59;p27"/>
          <p:cNvSpPr txBox="1">
            <a:spLocks noGrp="1"/>
          </p:cNvSpPr>
          <p:nvPr>
            <p:ph type="body" idx="3"/>
          </p:nvPr>
        </p:nvSpPr>
        <p:spPr>
          <a:xfrm>
            <a:off x="6269173" y="1999032"/>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60" name="Google Shape;60;p27"/>
          <p:cNvSpPr txBox="1">
            <a:spLocks noGrp="1"/>
          </p:cNvSpPr>
          <p:nvPr>
            <p:ph type="body" idx="4"/>
          </p:nvPr>
        </p:nvSpPr>
        <p:spPr>
          <a:xfrm>
            <a:off x="6269173" y="2719322"/>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61" name="Google Shape;61;p27"/>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7"/>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32036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3"/>
        <p:cNvGrpSpPr/>
        <p:nvPr/>
      </p:nvGrpSpPr>
      <p:grpSpPr>
        <a:xfrm>
          <a:off x="0" y="0"/>
          <a:ext cx="0" cy="0"/>
          <a:chOff x="0" y="0"/>
          <a:chExt cx="0" cy="0"/>
        </a:xfrm>
      </p:grpSpPr>
      <p:sp>
        <p:nvSpPr>
          <p:cNvPr id="64" name="Google Shape;64;p28"/>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8"/>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8"/>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43619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7"/>
        <p:cNvGrpSpPr/>
        <p:nvPr/>
      </p:nvGrpSpPr>
      <p:grpSpPr>
        <a:xfrm>
          <a:off x="0" y="0"/>
          <a:ext cx="0" cy="0"/>
          <a:chOff x="0" y="0"/>
          <a:chExt cx="0" cy="0"/>
        </a:xfrm>
      </p:grpSpPr>
      <p:sp>
        <p:nvSpPr>
          <p:cNvPr id="68" name="Google Shape;68;p29"/>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Corbel"/>
              <a:buNone/>
              <a:defRPr sz="4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9"/>
          <p:cNvSpPr txBox="1">
            <a:spLocks noGrp="1"/>
          </p:cNvSpPr>
          <p:nvPr>
            <p:ph type="body" idx="1"/>
          </p:nvPr>
        </p:nvSpPr>
        <p:spPr>
          <a:xfrm>
            <a:off x="5852159" y="1097280"/>
            <a:ext cx="5212080" cy="4663440"/>
          </a:xfrm>
          <a:prstGeom prst="rect">
            <a:avLst/>
          </a:prstGeom>
          <a:noFill/>
          <a:ln>
            <a:noFill/>
          </a:ln>
        </p:spPr>
        <p:txBody>
          <a:bodyPr spcFirstLastPara="1" wrap="square" lIns="91425" tIns="45700" rIns="91425" bIns="45700" anchor="t" anchorCtr="0">
            <a:normAutofit/>
          </a:bodyPr>
          <a:lstStyle>
            <a:lvl1pPr marL="457200" lvl="0" indent="-391160" algn="l">
              <a:lnSpc>
                <a:spcPct val="90000"/>
              </a:lnSpc>
              <a:spcBef>
                <a:spcPts val="1400"/>
              </a:spcBef>
              <a:spcAft>
                <a:spcPts val="0"/>
              </a:spcAft>
              <a:buSzPts val="2560"/>
              <a:buChar char="•"/>
              <a:defRPr sz="3200"/>
            </a:lvl1pPr>
            <a:lvl2pPr marL="914400" lvl="1" indent="-370840" algn="l">
              <a:lnSpc>
                <a:spcPct val="90000"/>
              </a:lnSpc>
              <a:spcBef>
                <a:spcPts val="200"/>
              </a:spcBef>
              <a:spcAft>
                <a:spcPts val="0"/>
              </a:spcAft>
              <a:buSzPts val="2240"/>
              <a:buChar char="•"/>
              <a:defRPr sz="2800"/>
            </a:lvl2pPr>
            <a:lvl3pPr marL="1371600" lvl="2" indent="-350519" algn="l">
              <a:lnSpc>
                <a:spcPct val="90000"/>
              </a:lnSpc>
              <a:spcBef>
                <a:spcPts val="400"/>
              </a:spcBef>
              <a:spcAft>
                <a:spcPts val="0"/>
              </a:spcAft>
              <a:buSzPts val="1920"/>
              <a:buChar char="•"/>
              <a:defRPr sz="2400"/>
            </a:lvl3pPr>
            <a:lvl4pPr marL="1828800" lvl="3" indent="-330200" algn="l">
              <a:lnSpc>
                <a:spcPct val="90000"/>
              </a:lnSpc>
              <a:spcBef>
                <a:spcPts val="400"/>
              </a:spcBef>
              <a:spcAft>
                <a:spcPts val="0"/>
              </a:spcAft>
              <a:buSzPts val="1600"/>
              <a:buChar char="•"/>
              <a:defRPr sz="2000"/>
            </a:lvl4pPr>
            <a:lvl5pPr marL="2286000" lvl="4" indent="-330200" algn="l">
              <a:lnSpc>
                <a:spcPct val="90000"/>
              </a:lnSpc>
              <a:spcBef>
                <a:spcPts val="400"/>
              </a:spcBef>
              <a:spcAft>
                <a:spcPts val="0"/>
              </a:spcAft>
              <a:buSzPts val="1600"/>
              <a:buChar char="•"/>
              <a:defRPr sz="2000"/>
            </a:lvl5pPr>
            <a:lvl6pPr marL="2743200" lvl="5" indent="-330200" algn="l">
              <a:lnSpc>
                <a:spcPct val="90000"/>
              </a:lnSpc>
              <a:spcBef>
                <a:spcPts val="400"/>
              </a:spcBef>
              <a:spcAft>
                <a:spcPts val="0"/>
              </a:spcAft>
              <a:buSzPts val="1600"/>
              <a:buChar char="•"/>
              <a:defRPr sz="2000"/>
            </a:lvl6pPr>
            <a:lvl7pPr marL="3200400" lvl="6" indent="-330200" algn="l">
              <a:lnSpc>
                <a:spcPct val="90000"/>
              </a:lnSpc>
              <a:spcBef>
                <a:spcPts val="400"/>
              </a:spcBef>
              <a:spcAft>
                <a:spcPts val="0"/>
              </a:spcAft>
              <a:buSzPts val="1600"/>
              <a:buChar char="•"/>
              <a:defRPr sz="2000"/>
            </a:lvl7pPr>
            <a:lvl8pPr marL="3657600" lvl="7" indent="-330200" algn="l">
              <a:lnSpc>
                <a:spcPct val="90000"/>
              </a:lnSpc>
              <a:spcBef>
                <a:spcPts val="400"/>
              </a:spcBef>
              <a:spcAft>
                <a:spcPts val="0"/>
              </a:spcAft>
              <a:buSzPts val="1600"/>
              <a:buChar char="•"/>
              <a:defRPr sz="2000"/>
            </a:lvl8pPr>
            <a:lvl9pPr marL="4114800" lvl="8" indent="-330200" algn="l">
              <a:lnSpc>
                <a:spcPct val="90000"/>
              </a:lnSpc>
              <a:spcBef>
                <a:spcPts val="400"/>
              </a:spcBef>
              <a:spcAft>
                <a:spcPts val="400"/>
              </a:spcAft>
              <a:buSzPts val="1600"/>
              <a:buChar char="•"/>
              <a:defRPr sz="2000"/>
            </a:lvl9pPr>
          </a:lstStyle>
          <a:p>
            <a:endParaRPr/>
          </a:p>
        </p:txBody>
      </p:sp>
      <p:sp>
        <p:nvSpPr>
          <p:cNvPr id="70" name="Google Shape;70;p29"/>
          <p:cNvSpPr txBox="1">
            <a:spLocks noGrp="1"/>
          </p:cNvSpPr>
          <p:nvPr>
            <p:ph type="body" idx="2"/>
          </p:nvPr>
        </p:nvSpPr>
        <p:spPr>
          <a:xfrm>
            <a:off x="1143000" y="2834640"/>
            <a:ext cx="3931920" cy="30175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71" name="Google Shape;71;p29"/>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9"/>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0677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3"/>
        <p:cNvGrpSpPr/>
        <p:nvPr/>
      </p:nvGrpSpPr>
      <p:grpSpPr>
        <a:xfrm>
          <a:off x="0" y="0"/>
          <a:ext cx="0" cy="0"/>
          <a:chOff x="0" y="0"/>
          <a:chExt cx="0" cy="0"/>
        </a:xfrm>
      </p:grpSpPr>
      <p:sp>
        <p:nvSpPr>
          <p:cNvPr id="74" name="Google Shape;74;p3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1"/>
          <p:cNvSpPr txBox="1">
            <a:spLocks noGrp="1"/>
          </p:cNvSpPr>
          <p:nvPr>
            <p:ph type="body" idx="1"/>
          </p:nvPr>
        </p:nvSpPr>
        <p:spPr>
          <a:xfrm rot="5400000">
            <a:off x="4060136" y="-859735"/>
            <a:ext cx="4038600" cy="9872871"/>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76" name="Google Shape;76;p3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61178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7181850" y="2305050"/>
            <a:ext cx="5410200" cy="232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2152650" y="-247650"/>
            <a:ext cx="5410200" cy="74295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Tree>
    <p:extLst>
      <p:ext uri="{BB962C8B-B14F-4D97-AF65-F5344CB8AC3E}">
        <p14:creationId xmlns:p14="http://schemas.microsoft.com/office/powerpoint/2010/main" val="3196523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1">
  <p:cSld name="Two Content 1">
    <p:spTree>
      <p:nvGrpSpPr>
        <p:cNvPr id="1" name="Shape 88"/>
        <p:cNvGrpSpPr/>
        <p:nvPr/>
      </p:nvGrpSpPr>
      <p:grpSpPr>
        <a:xfrm>
          <a:off x="0" y="0"/>
          <a:ext cx="0" cy="0"/>
          <a:chOff x="0" y="0"/>
          <a:chExt cx="0" cy="0"/>
        </a:xfrm>
      </p:grpSpPr>
      <p:sp>
        <p:nvSpPr>
          <p:cNvPr id="89" name="Google Shape;89;g167f9f9a1e8_0_409"/>
          <p:cNvSpPr txBox="1">
            <a:spLocks noGrp="1"/>
          </p:cNvSpPr>
          <p:nvPr>
            <p:ph type="body" idx="1"/>
          </p:nvPr>
        </p:nvSpPr>
        <p:spPr>
          <a:xfrm>
            <a:off x="609600" y="1780032"/>
            <a:ext cx="5181600" cy="4036500"/>
          </a:xfrm>
          <a:prstGeom prst="rect">
            <a:avLst/>
          </a:prstGeom>
          <a:noFill/>
          <a:ln>
            <a:noFill/>
          </a:ln>
        </p:spPr>
        <p:txBody>
          <a:bodyPr spcFirstLastPara="1" wrap="square" lIns="0" tIns="0" rIns="0" bIns="0" anchor="t" anchorCtr="0">
            <a:noAutofit/>
          </a:bodyPr>
          <a:lstStyle>
            <a:lvl1pPr marL="457200" lvl="0" indent="-361950" algn="l" rtl="0">
              <a:lnSpc>
                <a:spcPct val="100000"/>
              </a:lnSpc>
              <a:spcBef>
                <a:spcPts val="1100"/>
              </a:spcBef>
              <a:spcAft>
                <a:spcPts val="0"/>
              </a:spcAft>
              <a:buSzPts val="2100"/>
              <a:buChar char="•"/>
              <a:defRPr/>
            </a:lvl1pPr>
            <a:lvl2pPr marL="914400" lvl="1" indent="-349250" algn="l" rtl="0">
              <a:lnSpc>
                <a:spcPct val="100000"/>
              </a:lnSpc>
              <a:spcBef>
                <a:spcPts val="1100"/>
              </a:spcBef>
              <a:spcAft>
                <a:spcPts val="0"/>
              </a:spcAft>
              <a:buSzPts val="1900"/>
              <a:buChar char="–"/>
              <a:defRPr/>
            </a:lvl2pPr>
            <a:lvl3pPr marL="1371600" lvl="2" indent="-330200" algn="l" rtl="0">
              <a:lnSpc>
                <a:spcPct val="100000"/>
              </a:lnSpc>
              <a:spcBef>
                <a:spcPts val="1100"/>
              </a:spcBef>
              <a:spcAft>
                <a:spcPts val="0"/>
              </a:spcAft>
              <a:buSzPts val="1600"/>
              <a:buChar char="•"/>
              <a:defRPr/>
            </a:lvl3pPr>
            <a:lvl4pPr marL="1828800" lvl="3" indent="-330200" algn="l" rtl="0">
              <a:lnSpc>
                <a:spcPct val="100000"/>
              </a:lnSpc>
              <a:spcBef>
                <a:spcPts val="1100"/>
              </a:spcBef>
              <a:spcAft>
                <a:spcPts val="0"/>
              </a:spcAft>
              <a:buSzPts val="1600"/>
              <a:buChar char="–"/>
              <a:defRPr/>
            </a:lvl4pPr>
            <a:lvl5pPr marL="2286000" lvl="4" indent="-330200" algn="l" rtl="0">
              <a:lnSpc>
                <a:spcPct val="100000"/>
              </a:lnSpc>
              <a:spcBef>
                <a:spcPts val="1100"/>
              </a:spcBef>
              <a:spcAft>
                <a:spcPts val="0"/>
              </a:spcAft>
              <a:buSzPts val="1600"/>
              <a:buChar char="•"/>
              <a:defRPr/>
            </a:lvl5pPr>
            <a:lvl6pPr marL="2743200" lvl="5" indent="-381000" algn="l" rtl="0">
              <a:lnSpc>
                <a:spcPct val="100000"/>
              </a:lnSpc>
              <a:spcBef>
                <a:spcPts val="500"/>
              </a:spcBef>
              <a:spcAft>
                <a:spcPts val="0"/>
              </a:spcAft>
              <a:buClr>
                <a:schemeClr val="dk1"/>
              </a:buClr>
              <a:buSzPts val="2400"/>
              <a:buChar char="•"/>
              <a:defRPr/>
            </a:lvl6pPr>
            <a:lvl7pPr marL="3200400" lvl="6" indent="-381000" algn="l" rtl="0">
              <a:lnSpc>
                <a:spcPct val="100000"/>
              </a:lnSpc>
              <a:spcBef>
                <a:spcPts val="500"/>
              </a:spcBef>
              <a:spcAft>
                <a:spcPts val="0"/>
              </a:spcAft>
              <a:buClr>
                <a:schemeClr val="dk1"/>
              </a:buClr>
              <a:buSzPts val="2400"/>
              <a:buChar char="•"/>
              <a:defRPr/>
            </a:lvl7pPr>
            <a:lvl8pPr marL="3657600" lvl="7" indent="-381000" algn="l" rtl="0">
              <a:lnSpc>
                <a:spcPct val="100000"/>
              </a:lnSpc>
              <a:spcBef>
                <a:spcPts val="500"/>
              </a:spcBef>
              <a:spcAft>
                <a:spcPts val="0"/>
              </a:spcAft>
              <a:buClr>
                <a:schemeClr val="dk1"/>
              </a:buClr>
              <a:buSzPts val="2400"/>
              <a:buChar char="•"/>
              <a:defRPr/>
            </a:lvl8pPr>
            <a:lvl9pPr marL="4114800" lvl="8" indent="-381000" algn="l" rtl="0">
              <a:lnSpc>
                <a:spcPct val="100000"/>
              </a:lnSpc>
              <a:spcBef>
                <a:spcPts val="500"/>
              </a:spcBef>
              <a:spcAft>
                <a:spcPts val="0"/>
              </a:spcAft>
              <a:buClr>
                <a:schemeClr val="dk1"/>
              </a:buClr>
              <a:buSzPts val="2400"/>
              <a:buChar char="•"/>
              <a:defRPr/>
            </a:lvl9pPr>
          </a:lstStyle>
          <a:p>
            <a:endParaRPr/>
          </a:p>
        </p:txBody>
      </p:sp>
      <p:sp>
        <p:nvSpPr>
          <p:cNvPr id="90" name="Google Shape;90;g167f9f9a1e8_0_409"/>
          <p:cNvSpPr txBox="1">
            <a:spLocks noGrp="1"/>
          </p:cNvSpPr>
          <p:nvPr>
            <p:ph type="body" idx="2"/>
          </p:nvPr>
        </p:nvSpPr>
        <p:spPr>
          <a:xfrm>
            <a:off x="6400800" y="1780032"/>
            <a:ext cx="5181600" cy="4036500"/>
          </a:xfrm>
          <a:prstGeom prst="rect">
            <a:avLst/>
          </a:prstGeom>
          <a:noFill/>
          <a:ln>
            <a:noFill/>
          </a:ln>
        </p:spPr>
        <p:txBody>
          <a:bodyPr spcFirstLastPara="1" wrap="square" lIns="0" tIns="0" rIns="0" bIns="0" anchor="t" anchorCtr="0">
            <a:noAutofit/>
          </a:bodyPr>
          <a:lstStyle>
            <a:lvl1pPr marL="457200" lvl="0" indent="-361950" algn="l" rtl="0">
              <a:lnSpc>
                <a:spcPct val="100000"/>
              </a:lnSpc>
              <a:spcBef>
                <a:spcPts val="1100"/>
              </a:spcBef>
              <a:spcAft>
                <a:spcPts val="0"/>
              </a:spcAft>
              <a:buSzPts val="2100"/>
              <a:buChar char="•"/>
              <a:defRPr/>
            </a:lvl1pPr>
            <a:lvl2pPr marL="914400" lvl="1" indent="-349250" algn="l" rtl="0">
              <a:lnSpc>
                <a:spcPct val="100000"/>
              </a:lnSpc>
              <a:spcBef>
                <a:spcPts val="1100"/>
              </a:spcBef>
              <a:spcAft>
                <a:spcPts val="0"/>
              </a:spcAft>
              <a:buSzPts val="1900"/>
              <a:buChar char="–"/>
              <a:defRPr/>
            </a:lvl2pPr>
            <a:lvl3pPr marL="1371600" lvl="2" indent="-330200" algn="l" rtl="0">
              <a:lnSpc>
                <a:spcPct val="100000"/>
              </a:lnSpc>
              <a:spcBef>
                <a:spcPts val="1100"/>
              </a:spcBef>
              <a:spcAft>
                <a:spcPts val="0"/>
              </a:spcAft>
              <a:buSzPts val="1600"/>
              <a:buChar char="•"/>
              <a:defRPr/>
            </a:lvl3pPr>
            <a:lvl4pPr marL="1828800" lvl="3" indent="-330200" algn="l" rtl="0">
              <a:lnSpc>
                <a:spcPct val="100000"/>
              </a:lnSpc>
              <a:spcBef>
                <a:spcPts val="1100"/>
              </a:spcBef>
              <a:spcAft>
                <a:spcPts val="0"/>
              </a:spcAft>
              <a:buSzPts val="1600"/>
              <a:buChar char="–"/>
              <a:defRPr/>
            </a:lvl4pPr>
            <a:lvl5pPr marL="2286000" lvl="4" indent="-330200" algn="l" rtl="0">
              <a:lnSpc>
                <a:spcPct val="100000"/>
              </a:lnSpc>
              <a:spcBef>
                <a:spcPts val="1100"/>
              </a:spcBef>
              <a:spcAft>
                <a:spcPts val="0"/>
              </a:spcAft>
              <a:buSzPts val="1600"/>
              <a:buChar char="•"/>
              <a:defRPr/>
            </a:lvl5pPr>
            <a:lvl6pPr marL="2743200" lvl="5" indent="-381000" algn="l" rtl="0">
              <a:lnSpc>
                <a:spcPct val="100000"/>
              </a:lnSpc>
              <a:spcBef>
                <a:spcPts val="500"/>
              </a:spcBef>
              <a:spcAft>
                <a:spcPts val="0"/>
              </a:spcAft>
              <a:buClr>
                <a:schemeClr val="dk1"/>
              </a:buClr>
              <a:buSzPts val="2400"/>
              <a:buChar char="•"/>
              <a:defRPr/>
            </a:lvl6pPr>
            <a:lvl7pPr marL="3200400" lvl="6" indent="-381000" algn="l" rtl="0">
              <a:lnSpc>
                <a:spcPct val="100000"/>
              </a:lnSpc>
              <a:spcBef>
                <a:spcPts val="500"/>
              </a:spcBef>
              <a:spcAft>
                <a:spcPts val="0"/>
              </a:spcAft>
              <a:buClr>
                <a:schemeClr val="dk1"/>
              </a:buClr>
              <a:buSzPts val="2400"/>
              <a:buChar char="•"/>
              <a:defRPr/>
            </a:lvl7pPr>
            <a:lvl8pPr marL="3657600" lvl="7" indent="-381000" algn="l" rtl="0">
              <a:lnSpc>
                <a:spcPct val="100000"/>
              </a:lnSpc>
              <a:spcBef>
                <a:spcPts val="500"/>
              </a:spcBef>
              <a:spcAft>
                <a:spcPts val="0"/>
              </a:spcAft>
              <a:buClr>
                <a:schemeClr val="dk1"/>
              </a:buClr>
              <a:buSzPts val="2400"/>
              <a:buChar char="•"/>
              <a:defRPr/>
            </a:lvl8pPr>
            <a:lvl9pPr marL="4114800" lvl="8" indent="-381000" algn="l" rtl="0">
              <a:lnSpc>
                <a:spcPct val="100000"/>
              </a:lnSpc>
              <a:spcBef>
                <a:spcPts val="500"/>
              </a:spcBef>
              <a:spcAft>
                <a:spcPts val="0"/>
              </a:spcAft>
              <a:buClr>
                <a:schemeClr val="dk1"/>
              </a:buClr>
              <a:buSzPts val="2400"/>
              <a:buChar char="•"/>
              <a:defRPr/>
            </a:lvl9pPr>
          </a:lstStyle>
          <a:p>
            <a:endParaRPr/>
          </a:p>
        </p:txBody>
      </p:sp>
      <p:sp>
        <p:nvSpPr>
          <p:cNvPr id="93" name="Google Shape;93;g167f9f9a1e8_0_409"/>
          <p:cNvSpPr txBox="1">
            <a:spLocks noGrp="1"/>
          </p:cNvSpPr>
          <p:nvPr>
            <p:ph type="title"/>
          </p:nvPr>
        </p:nvSpPr>
        <p:spPr>
          <a:xfrm>
            <a:off x="609599" y="1048512"/>
            <a:ext cx="10972800" cy="4185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dk2"/>
              </a:buClr>
              <a:buSzPts val="3200"/>
              <a:buFont typeface="Arial"/>
              <a:buNone/>
              <a:defRPr sz="3200" b="1" i="0" cap="none">
                <a:solidFill>
                  <a:schemeClr val="dk2"/>
                </a:solidFill>
                <a:latin typeface="Arial"/>
                <a:ea typeface="Arial"/>
                <a:cs typeface="Arial"/>
                <a:sym typeface="Arial"/>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Tree>
    <p:extLst>
      <p:ext uri="{BB962C8B-B14F-4D97-AF65-F5344CB8AC3E}">
        <p14:creationId xmlns:p14="http://schemas.microsoft.com/office/powerpoint/2010/main" val="4064170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rbel"/>
              <a:buNone/>
              <a:defRPr sz="44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marR="0" lvl="0" indent="-340360" algn="l" rtl="0">
              <a:lnSpc>
                <a:spcPct val="90000"/>
              </a:lnSpc>
              <a:spcBef>
                <a:spcPts val="1400"/>
              </a:spcBef>
              <a:spcAft>
                <a:spcPts val="0"/>
              </a:spcAft>
              <a:buClr>
                <a:schemeClr val="dk1"/>
              </a:buClr>
              <a:buSzPts val="1760"/>
              <a:buFont typeface="Corbel"/>
              <a:buChar char="•"/>
              <a:defRPr sz="2200" b="0" i="0" u="none" strike="noStrike" cap="none">
                <a:solidFill>
                  <a:schemeClr val="dk1"/>
                </a:solidFill>
                <a:latin typeface="Corbel"/>
                <a:ea typeface="Corbel"/>
                <a:cs typeface="Corbel"/>
                <a:sym typeface="Corbel"/>
              </a:defRPr>
            </a:lvl1pPr>
            <a:lvl2pPr marL="914400" marR="0" lvl="1" indent="-330200" algn="l" rtl="0">
              <a:lnSpc>
                <a:spcPct val="90000"/>
              </a:lnSpc>
              <a:spcBef>
                <a:spcPts val="200"/>
              </a:spcBef>
              <a:spcAft>
                <a:spcPts val="0"/>
              </a:spcAft>
              <a:buClr>
                <a:schemeClr val="dk1"/>
              </a:buClr>
              <a:buSzPts val="1600"/>
              <a:buFont typeface="Corbel"/>
              <a:buChar char="•"/>
              <a:defRPr sz="2000" b="0" i="0" u="none" strike="noStrike" cap="none">
                <a:solidFill>
                  <a:schemeClr val="dk1"/>
                </a:solidFill>
                <a:latin typeface="Corbel"/>
                <a:ea typeface="Corbel"/>
                <a:cs typeface="Corbel"/>
                <a:sym typeface="Corbel"/>
              </a:defRPr>
            </a:lvl2pPr>
            <a:lvl3pPr marL="1371600" marR="0" lvl="2" indent="-320039" algn="l" rtl="0">
              <a:lnSpc>
                <a:spcPct val="90000"/>
              </a:lnSpc>
              <a:spcBef>
                <a:spcPts val="400"/>
              </a:spcBef>
              <a:spcAft>
                <a:spcPts val="0"/>
              </a:spcAft>
              <a:buClr>
                <a:schemeClr val="dk1"/>
              </a:buClr>
              <a:buSzPts val="1440"/>
              <a:buFont typeface="Corbel"/>
              <a:buChar char="•"/>
              <a:defRPr sz="1800" b="0" i="0" u="none" strike="noStrike" cap="none">
                <a:solidFill>
                  <a:schemeClr val="dk1"/>
                </a:solidFill>
                <a:latin typeface="Corbel"/>
                <a:ea typeface="Corbel"/>
                <a:cs typeface="Corbel"/>
                <a:sym typeface="Corbel"/>
              </a:defRPr>
            </a:lvl3pPr>
            <a:lvl4pPr marL="1828800" marR="0" lvl="3" indent="-309880"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4pPr>
            <a:lvl5pPr marL="2286000" marR="0" lvl="4"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5pPr>
            <a:lvl6pPr marL="2743200" marR="0" lvl="5"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6pPr>
            <a:lvl7pPr marL="3200400" marR="0" lvl="6"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7pPr>
            <a:lvl8pPr marL="3657600" marR="0" lvl="7"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8pPr>
            <a:lvl9pPr marL="4114800" marR="0" lvl="8" indent="-309879" algn="l" rtl="0">
              <a:lnSpc>
                <a:spcPct val="90000"/>
              </a:lnSpc>
              <a:spcBef>
                <a:spcPts val="400"/>
              </a:spcBef>
              <a:spcAft>
                <a:spcPts val="400"/>
              </a:spcAft>
              <a:buClr>
                <a:schemeClr val="dk1"/>
              </a:buClr>
              <a:buSzPts val="1280"/>
              <a:buFont typeface="Corbel"/>
              <a:buChar char="•"/>
              <a:defRPr sz="1600" b="0" i="0" u="none" strike="noStrike" cap="none">
                <a:solidFill>
                  <a:schemeClr val="dk1"/>
                </a:solidFill>
                <a:latin typeface="Corbel"/>
                <a:ea typeface="Corbel"/>
                <a:cs typeface="Corbel"/>
                <a:sym typeface="Corbel"/>
              </a:defRPr>
            </a:lvl9pPr>
          </a:lstStyle>
          <a:p>
            <a:endParaRPr/>
          </a:p>
        </p:txBody>
      </p:sp>
      <p:sp>
        <p:nvSpPr>
          <p:cNvPr id="12" name="Google Shape;12;p21"/>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3" name="Google Shape;13;p2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4" name="Google Shape;14;p2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21"/>
          <p:cNvSpPr/>
          <p:nvPr/>
        </p:nvSpPr>
        <p:spPr>
          <a:xfrm>
            <a:off x="0" y="6128028"/>
            <a:ext cx="12192000" cy="726141"/>
          </a:xfrm>
          <a:prstGeom prst="rect">
            <a:avLst/>
          </a:prstGeom>
          <a:solidFill>
            <a:srgbClr val="20558A"/>
          </a:solidFill>
          <a:ln w="19050" cap="flat" cmpd="sng">
            <a:solidFill>
              <a:srgbClr val="2045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pic>
        <p:nvPicPr>
          <p:cNvPr id="16" name="Google Shape;16;p21"/>
          <p:cNvPicPr preferRelativeResize="0"/>
          <p:nvPr/>
        </p:nvPicPr>
        <p:blipFill>
          <a:blip r:embed="rId13">
            <a:extLst>
              <a:ext uri="{28A0092B-C50C-407E-A947-70E740481C1C}">
                <a14:useLocalDpi xmlns:a14="http://schemas.microsoft.com/office/drawing/2010/main" val="0"/>
              </a:ext>
            </a:extLst>
          </a:blip>
          <a:srcRect/>
          <a:stretch/>
        </p:blipFill>
        <p:spPr>
          <a:xfrm>
            <a:off x="81041" y="6275073"/>
            <a:ext cx="3556464" cy="429301"/>
          </a:xfrm>
          <a:prstGeom prst="rect">
            <a:avLst/>
          </a:prstGeom>
          <a:noFill/>
          <a:ln>
            <a:noFill/>
          </a:ln>
        </p:spPr>
      </p:pic>
    </p:spTree>
    <p:extLst>
      <p:ext uri="{BB962C8B-B14F-4D97-AF65-F5344CB8AC3E}">
        <p14:creationId xmlns:p14="http://schemas.microsoft.com/office/powerpoint/2010/main" val="1819768716"/>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7" r:id="rId4"/>
    <p:sldLayoutId id="2147483668" r:id="rId5"/>
    <p:sldLayoutId id="2147483669" r:id="rId6"/>
    <p:sldLayoutId id="2147483670" r:id="rId7"/>
    <p:sldLayoutId id="2147483671" r:id="rId8"/>
    <p:sldLayoutId id="2147483673" r:id="rId9"/>
    <p:sldLayoutId id="2147483674" r:id="rId10"/>
    <p:sldLayoutId id="21474836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5BFE8D-6E4B-417A-9B86-87ADC3F80687}"/>
              </a:ext>
            </a:extLst>
          </p:cNvPr>
          <p:cNvSpPr>
            <a:spLocks noGrp="1"/>
          </p:cNvSpPr>
          <p:nvPr>
            <p:ph type="title"/>
          </p:nvPr>
        </p:nvSpPr>
        <p:spPr>
          <a:xfrm>
            <a:off x="738554" y="948248"/>
            <a:ext cx="10714892" cy="3694089"/>
          </a:xfrm>
        </p:spPr>
        <p:txBody>
          <a:bodyPr>
            <a:noAutofit/>
          </a:bodyPr>
          <a:lstStyle/>
          <a:p>
            <a:pPr algn="ctr"/>
            <a:r>
              <a:rPr lang="en-US" b="1" dirty="0">
                <a:solidFill>
                  <a:schemeClr val="tx1"/>
                </a:solidFill>
                <a:latin typeface="Arial" panose="020B0604020202020204" pitchFamily="34" charset="0"/>
                <a:cs typeface="Arial" panose="020B0604020202020204" pitchFamily="34" charset="0"/>
              </a:rPr>
              <a:t>How PubMed Works:</a:t>
            </a:r>
            <a:br>
              <a:rPr lang="en-US" b="1" dirty="0">
                <a:solidFill>
                  <a:schemeClr val="tx1"/>
                </a:solidFill>
                <a:latin typeface="Arial" panose="020B0604020202020204" pitchFamily="34" charset="0"/>
                <a:cs typeface="Arial" panose="020B0604020202020204" pitchFamily="34" charset="0"/>
              </a:rPr>
            </a:br>
            <a:r>
              <a:rPr lang="en-US" b="1" dirty="0">
                <a:solidFill>
                  <a:schemeClr val="tx1"/>
                </a:solidFill>
                <a:latin typeface="Arial" panose="020B0604020202020204" pitchFamily="34" charset="0"/>
                <a:cs typeface="Arial" panose="020B0604020202020204" pitchFamily="34" charset="0"/>
              </a:rPr>
              <a:t>Automatic Term Mapping </a:t>
            </a:r>
            <a:br>
              <a:rPr lang="en-US" b="1" dirty="0">
                <a:solidFill>
                  <a:schemeClr val="tx1"/>
                </a:solidFill>
                <a:latin typeface="Arial" panose="020B0604020202020204" pitchFamily="34" charset="0"/>
                <a:cs typeface="Arial" panose="020B0604020202020204" pitchFamily="34" charset="0"/>
              </a:rPr>
            </a:br>
            <a:r>
              <a:rPr lang="en-US" b="1" dirty="0">
                <a:solidFill>
                  <a:schemeClr val="tx1"/>
                </a:solidFill>
                <a:latin typeface="Arial" panose="020B0604020202020204" pitchFamily="34" charset="0"/>
                <a:cs typeface="Arial" panose="020B0604020202020204" pitchFamily="34" charset="0"/>
              </a:rPr>
              <a:t>(ATM)</a:t>
            </a:r>
            <a:endParaRPr lang="en-US" b="1" dirty="0">
              <a:solidFill>
                <a:schemeClr val="tx1"/>
              </a:solidFill>
            </a:endParaRPr>
          </a:p>
        </p:txBody>
      </p:sp>
      <p:sp>
        <p:nvSpPr>
          <p:cNvPr id="5" name="Slide Number Placeholder 4"/>
          <p:cNvSpPr>
            <a:spLocks noGrp="1"/>
          </p:cNvSpPr>
          <p:nvPr>
            <p:ph type="sldNum" sz="quarter" idx="10"/>
          </p:nvPr>
        </p:nvSpPr>
        <p:spPr>
          <a:xfrm>
            <a:off x="9747229" y="6233555"/>
            <a:ext cx="1706217" cy="365125"/>
          </a:xfrm>
        </p:spPr>
        <p:txBody>
          <a:bodyPr/>
          <a:lstStyle/>
          <a:p>
            <a:pPr>
              <a:defRPr/>
            </a:pPr>
            <a:fld id="{5070B894-797A-45F6-B36B-E7597ED20C75}" type="slidenum">
              <a:rPr lang="en-US" sz="1600" smtClean="0">
                <a:solidFill>
                  <a:schemeClr val="bg1"/>
                </a:solidFill>
                <a:latin typeface="+mn-lt"/>
              </a:rPr>
              <a:pPr>
                <a:defRPr/>
              </a:pPr>
              <a:t>1</a:t>
            </a:fld>
            <a:endParaRPr lang="en-US" sz="1600" dirty="0">
              <a:solidFill>
                <a:schemeClr val="bg1"/>
              </a:solidFill>
              <a:latin typeface="+mn-lt"/>
            </a:endParaRPr>
          </a:p>
        </p:txBody>
      </p:sp>
    </p:spTree>
    <p:extLst>
      <p:ext uri="{BB962C8B-B14F-4D97-AF65-F5344CB8AC3E}">
        <p14:creationId xmlns:p14="http://schemas.microsoft.com/office/powerpoint/2010/main" val="114484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EC071-3E0B-35D2-EA7A-6AB6F907FB47}"/>
              </a:ext>
            </a:extLst>
          </p:cNvPr>
          <p:cNvSpPr>
            <a:spLocks noGrp="1"/>
          </p:cNvSpPr>
          <p:nvPr>
            <p:ph type="title"/>
          </p:nvPr>
        </p:nvSpPr>
        <p:spPr>
          <a:xfrm>
            <a:off x="1160227" y="83820"/>
            <a:ext cx="9875520" cy="1356360"/>
          </a:xfrm>
        </p:spPr>
        <p:txBody>
          <a:bodyPr/>
          <a:lstStyle/>
          <a:p>
            <a:r>
              <a:rPr lang="en-US" dirty="0">
                <a:latin typeface="+mj-lt"/>
              </a:rPr>
              <a:t>1</a:t>
            </a:r>
            <a:r>
              <a:rPr lang="en-US" baseline="30000" dirty="0">
                <a:latin typeface="+mj-lt"/>
              </a:rPr>
              <a:t>st</a:t>
            </a:r>
            <a:r>
              <a:rPr lang="en-US" dirty="0">
                <a:latin typeface="+mj-lt"/>
              </a:rPr>
              <a:t> Stop: Subject Translation Table</a:t>
            </a:r>
          </a:p>
        </p:txBody>
      </p:sp>
      <p:sp>
        <p:nvSpPr>
          <p:cNvPr id="8" name="Content Placeholder 7">
            <a:extLst>
              <a:ext uri="{FF2B5EF4-FFF2-40B4-BE49-F238E27FC236}">
                <a16:creationId xmlns:a16="http://schemas.microsoft.com/office/drawing/2014/main" id="{E3FD9410-39FB-700D-8BF9-75DEC6908BF1}"/>
              </a:ext>
            </a:extLst>
          </p:cNvPr>
          <p:cNvSpPr>
            <a:spLocks noGrp="1"/>
          </p:cNvSpPr>
          <p:nvPr>
            <p:ph idx="1"/>
          </p:nvPr>
        </p:nvSpPr>
        <p:spPr>
          <a:xfrm>
            <a:off x="1026268" y="1637825"/>
            <a:ext cx="9872871" cy="4038600"/>
          </a:xfrm>
        </p:spPr>
        <p:txBody>
          <a:bodyPr>
            <a:normAutofit fontScale="92500" lnSpcReduction="20000"/>
          </a:bodyPr>
          <a:lstStyle/>
          <a:p>
            <a:pPr marL="342900" indent="-342900">
              <a:buFont typeface="+mj-lt"/>
              <a:buAutoNum type="arabicPeriod"/>
            </a:pPr>
            <a:r>
              <a:rPr lang="en-US" sz="2400" dirty="0">
                <a:latin typeface="+mj-lt"/>
              </a:rPr>
              <a:t>MeSH Terms</a:t>
            </a:r>
          </a:p>
          <a:p>
            <a:pPr marL="342900" indent="-342900">
              <a:buFont typeface="+mj-lt"/>
              <a:buAutoNum type="arabicPeriod"/>
            </a:pPr>
            <a:r>
              <a:rPr lang="en-US" sz="2400" dirty="0">
                <a:latin typeface="+mj-lt"/>
              </a:rPr>
              <a:t>Entry terms (synonyms)</a:t>
            </a:r>
          </a:p>
          <a:p>
            <a:pPr marL="342900" indent="-342900">
              <a:buFont typeface="+mj-lt"/>
              <a:buAutoNum type="arabicPeriod"/>
            </a:pPr>
            <a:r>
              <a:rPr lang="en-US" sz="2400" dirty="0">
                <a:latin typeface="+mj-lt"/>
              </a:rPr>
              <a:t>Subheadings</a:t>
            </a:r>
          </a:p>
          <a:p>
            <a:pPr marL="342900" indent="-342900">
              <a:buFont typeface="+mj-lt"/>
              <a:buAutoNum type="arabicPeriod"/>
            </a:pPr>
            <a:r>
              <a:rPr lang="en-US" sz="2400" dirty="0">
                <a:latin typeface="+mj-lt"/>
              </a:rPr>
              <a:t>Supplementary Concepts </a:t>
            </a:r>
          </a:p>
          <a:p>
            <a:pPr marL="342900" indent="-342900">
              <a:buFont typeface="+mj-lt"/>
              <a:buAutoNum type="arabicPeriod"/>
            </a:pPr>
            <a:r>
              <a:rPr lang="en-US" sz="2400" dirty="0">
                <a:latin typeface="+mj-lt"/>
              </a:rPr>
              <a:t>Publication Types</a:t>
            </a:r>
          </a:p>
          <a:p>
            <a:pPr marL="342900" indent="-342900">
              <a:buFont typeface="+mj-lt"/>
              <a:buAutoNum type="arabicPeriod"/>
            </a:pPr>
            <a:r>
              <a:rPr lang="en-US" sz="2400" dirty="0">
                <a:latin typeface="+mj-lt"/>
              </a:rPr>
              <a:t>Singular and plural word forms</a:t>
            </a:r>
          </a:p>
          <a:p>
            <a:pPr marL="342900" indent="-342900">
              <a:buFont typeface="+mj-lt"/>
              <a:buAutoNum type="arabicPeriod"/>
            </a:pPr>
            <a:r>
              <a:rPr lang="en-US" sz="2400" dirty="0">
                <a:latin typeface="+mj-lt"/>
              </a:rPr>
              <a:t>British and American Spellings</a:t>
            </a:r>
          </a:p>
          <a:p>
            <a:pPr marL="342900" indent="-342900">
              <a:buFont typeface="+mj-lt"/>
              <a:buAutoNum type="arabicPeriod"/>
            </a:pPr>
            <a:r>
              <a:rPr lang="en-US" sz="2400" dirty="0">
                <a:latin typeface="+mj-lt"/>
              </a:rPr>
              <a:t>Drug brand to generic translation</a:t>
            </a:r>
          </a:p>
          <a:p>
            <a:pPr marL="342900" indent="-342900">
              <a:buFont typeface="+mj-lt"/>
              <a:buAutoNum type="arabicPeriod"/>
            </a:pPr>
            <a:r>
              <a:rPr lang="en-US" sz="2400" dirty="0">
                <a:latin typeface="+mj-lt"/>
              </a:rPr>
              <a:t>UMLS</a:t>
            </a:r>
          </a:p>
        </p:txBody>
      </p:sp>
      <p:sp>
        <p:nvSpPr>
          <p:cNvPr id="3" name="Slide Number Placeholder 4">
            <a:extLst>
              <a:ext uri="{FF2B5EF4-FFF2-40B4-BE49-F238E27FC236}">
                <a16:creationId xmlns:a16="http://schemas.microsoft.com/office/drawing/2014/main" id="{2A883CDA-0034-8938-02D1-100C89FDB2E5}"/>
              </a:ext>
            </a:extLst>
          </p:cNvPr>
          <p:cNvSpPr>
            <a:spLocks noGrp="1"/>
          </p:cNvSpPr>
          <p:nvPr>
            <p:ph type="sldNum" sz="quarter" idx="10"/>
          </p:nvPr>
        </p:nvSpPr>
        <p:spPr>
          <a:xfrm>
            <a:off x="9747229" y="6233555"/>
            <a:ext cx="1706217" cy="365125"/>
          </a:xfrm>
        </p:spPr>
        <p:txBody>
          <a:bodyPr/>
          <a:lstStyle/>
          <a:p>
            <a:pPr>
              <a:defRPr/>
            </a:pPr>
            <a:fld id="{5070B894-797A-45F6-B36B-E7597ED20C75}" type="slidenum">
              <a:rPr lang="en-US" sz="1600" smtClean="0">
                <a:solidFill>
                  <a:schemeClr val="bg1"/>
                </a:solidFill>
                <a:latin typeface="+mn-lt"/>
              </a:rPr>
              <a:pPr>
                <a:defRPr/>
              </a:pPr>
              <a:t>10</a:t>
            </a:fld>
            <a:endParaRPr lang="en-US" sz="1600" dirty="0">
              <a:solidFill>
                <a:schemeClr val="bg1"/>
              </a:solidFill>
              <a:latin typeface="+mn-lt"/>
            </a:endParaRPr>
          </a:p>
        </p:txBody>
      </p:sp>
    </p:spTree>
    <p:extLst>
      <p:ext uri="{BB962C8B-B14F-4D97-AF65-F5344CB8AC3E}">
        <p14:creationId xmlns:p14="http://schemas.microsoft.com/office/powerpoint/2010/main" val="988871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4B509-D9B9-57B1-3D92-90E36963509E}"/>
              </a:ext>
            </a:extLst>
          </p:cNvPr>
          <p:cNvSpPr>
            <a:spLocks noGrp="1"/>
          </p:cNvSpPr>
          <p:nvPr>
            <p:ph type="title"/>
          </p:nvPr>
        </p:nvSpPr>
        <p:spPr>
          <a:xfrm>
            <a:off x="838199" y="365125"/>
            <a:ext cx="10970623" cy="1281113"/>
          </a:xfrm>
        </p:spPr>
        <p:txBody>
          <a:bodyPr/>
          <a:lstStyle/>
          <a:p>
            <a:r>
              <a:rPr lang="en-US" sz="5400" dirty="0">
                <a:solidFill>
                  <a:schemeClr val="tx1"/>
                </a:solidFill>
                <a:latin typeface="Arial" panose="020B0604020202020204" pitchFamily="34" charset="0"/>
              </a:rPr>
              <a:t>2</a:t>
            </a:r>
            <a:r>
              <a:rPr lang="en-US" sz="5400" baseline="30000" dirty="0">
                <a:solidFill>
                  <a:schemeClr val="tx1"/>
                </a:solidFill>
                <a:latin typeface="Arial" panose="020B0604020202020204" pitchFamily="34" charset="0"/>
              </a:rPr>
              <a:t>nd</a:t>
            </a:r>
            <a:r>
              <a:rPr lang="en-US" sz="5400" dirty="0">
                <a:solidFill>
                  <a:schemeClr val="tx1"/>
                </a:solidFill>
                <a:latin typeface="Arial" panose="020B0604020202020204" pitchFamily="34" charset="0"/>
              </a:rPr>
              <a:t> Stop: Journal Translation Table</a:t>
            </a:r>
            <a:endParaRPr lang="en-US" sz="5400" dirty="0"/>
          </a:p>
        </p:txBody>
      </p:sp>
      <p:sp>
        <p:nvSpPr>
          <p:cNvPr id="3" name="Content Placeholder 2">
            <a:extLst>
              <a:ext uri="{FF2B5EF4-FFF2-40B4-BE49-F238E27FC236}">
                <a16:creationId xmlns:a16="http://schemas.microsoft.com/office/drawing/2014/main" id="{38ADF194-201A-653E-BCBA-DCB0B05F45C8}"/>
              </a:ext>
            </a:extLst>
          </p:cNvPr>
          <p:cNvSpPr>
            <a:spLocks noGrp="1"/>
          </p:cNvSpPr>
          <p:nvPr>
            <p:ph idx="1"/>
          </p:nvPr>
        </p:nvSpPr>
        <p:spPr>
          <a:xfrm>
            <a:off x="838200" y="2374265"/>
            <a:ext cx="10515600" cy="3164386"/>
          </a:xfrm>
        </p:spPr>
        <p:txBody>
          <a:bodyPr/>
          <a:lstStyle/>
          <a:p>
            <a:pPr marL="514350" indent="-514350">
              <a:buFont typeface="+mj-lt"/>
              <a:buAutoNum type="arabicPeriod"/>
            </a:pPr>
            <a:r>
              <a:rPr lang="en-US" sz="4000" dirty="0">
                <a:latin typeface="+mj-lt"/>
              </a:rPr>
              <a:t>Full journal titles</a:t>
            </a:r>
          </a:p>
          <a:p>
            <a:pPr marL="514350" indent="-514350">
              <a:buFont typeface="+mj-lt"/>
              <a:buAutoNum type="arabicPeriod"/>
            </a:pPr>
            <a:r>
              <a:rPr lang="en-US" sz="4000" dirty="0">
                <a:latin typeface="+mj-lt"/>
              </a:rPr>
              <a:t>MEDLINE title abbreviations</a:t>
            </a:r>
          </a:p>
          <a:p>
            <a:pPr marL="514350" indent="-514350">
              <a:buFont typeface="+mj-lt"/>
              <a:buAutoNum type="arabicPeriod"/>
            </a:pPr>
            <a:r>
              <a:rPr lang="en-US" sz="4000" dirty="0">
                <a:latin typeface="+mj-lt"/>
              </a:rPr>
              <a:t>ISSN (with dashes)</a:t>
            </a:r>
          </a:p>
        </p:txBody>
      </p:sp>
      <p:sp>
        <p:nvSpPr>
          <p:cNvPr id="5" name="Slide Number Placeholder 4">
            <a:extLst>
              <a:ext uri="{FF2B5EF4-FFF2-40B4-BE49-F238E27FC236}">
                <a16:creationId xmlns:a16="http://schemas.microsoft.com/office/drawing/2014/main" id="{3366C1AF-C57A-317C-3C8A-4C97476E0302}"/>
              </a:ext>
            </a:extLst>
          </p:cNvPr>
          <p:cNvSpPr>
            <a:spLocks noGrp="1"/>
          </p:cNvSpPr>
          <p:nvPr>
            <p:ph type="sldNum" sz="quarter" idx="10"/>
          </p:nvPr>
        </p:nvSpPr>
        <p:spPr>
          <a:xfrm>
            <a:off x="9747229" y="6233555"/>
            <a:ext cx="1706217" cy="365125"/>
          </a:xfrm>
        </p:spPr>
        <p:txBody>
          <a:bodyPr/>
          <a:lstStyle/>
          <a:p>
            <a:pPr>
              <a:defRPr/>
            </a:pPr>
            <a:fld id="{5070B894-797A-45F6-B36B-E7597ED20C75}" type="slidenum">
              <a:rPr lang="en-US" sz="1600" smtClean="0">
                <a:solidFill>
                  <a:schemeClr val="bg1"/>
                </a:solidFill>
                <a:latin typeface="+mn-lt"/>
              </a:rPr>
              <a:pPr>
                <a:defRPr/>
              </a:pPr>
              <a:t>11</a:t>
            </a:fld>
            <a:endParaRPr lang="en-US" sz="1600" dirty="0">
              <a:solidFill>
                <a:schemeClr val="bg1"/>
              </a:solidFill>
              <a:latin typeface="+mn-lt"/>
            </a:endParaRPr>
          </a:p>
        </p:txBody>
      </p:sp>
    </p:spTree>
    <p:extLst>
      <p:ext uri="{BB962C8B-B14F-4D97-AF65-F5344CB8AC3E}">
        <p14:creationId xmlns:p14="http://schemas.microsoft.com/office/powerpoint/2010/main" val="283171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2DE29-E478-70D0-525B-CFDC57E82D76}"/>
              </a:ext>
            </a:extLst>
          </p:cNvPr>
          <p:cNvSpPr>
            <a:spLocks noGrp="1"/>
          </p:cNvSpPr>
          <p:nvPr>
            <p:ph type="title"/>
          </p:nvPr>
        </p:nvSpPr>
        <p:spPr>
          <a:xfrm>
            <a:off x="426277" y="2063411"/>
            <a:ext cx="4183505" cy="1681635"/>
          </a:xfrm>
        </p:spPr>
        <p:txBody>
          <a:bodyPr/>
          <a:lstStyle/>
          <a:p>
            <a:r>
              <a:rPr lang="en-US" sz="5400" dirty="0">
                <a:latin typeface="+mj-lt"/>
              </a:rPr>
              <a:t>Author Searching</a:t>
            </a:r>
          </a:p>
        </p:txBody>
      </p:sp>
      <p:pic>
        <p:nvPicPr>
          <p:cNvPr id="5" name="Content Placeholder 4" descr="Fountain pen writing on a piece of paper.">
            <a:extLst>
              <a:ext uri="{FF2B5EF4-FFF2-40B4-BE49-F238E27FC236}">
                <a16:creationId xmlns:a16="http://schemas.microsoft.com/office/drawing/2014/main" id="{EC3B3E3A-1882-012F-7723-019801DC0B1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75872" y="861445"/>
            <a:ext cx="5795053" cy="4351338"/>
          </a:xfrm>
        </p:spPr>
      </p:pic>
      <p:sp>
        <p:nvSpPr>
          <p:cNvPr id="3" name="Slide Number Placeholder 2">
            <a:extLst>
              <a:ext uri="{FF2B5EF4-FFF2-40B4-BE49-F238E27FC236}">
                <a16:creationId xmlns:a16="http://schemas.microsoft.com/office/drawing/2014/main" id="{EB0CA637-C8E1-5374-1D37-598D10446A69}"/>
              </a:ext>
            </a:extLst>
          </p:cNvPr>
          <p:cNvSpPr>
            <a:spLocks noGrp="1"/>
          </p:cNvSpPr>
          <p:nvPr>
            <p:ph type="sldNum" sz="quarter" idx="10"/>
          </p:nvPr>
        </p:nvSpPr>
        <p:spPr/>
        <p:txBody>
          <a:bodyPr/>
          <a:lstStyle/>
          <a:p>
            <a:pPr>
              <a:defRPr/>
            </a:pPr>
            <a:fld id="{025F9F99-9BD9-4422-B838-F0A597D458BC}" type="slidenum">
              <a:rPr lang="en-US" sz="1400" b="1" smtClean="0">
                <a:solidFill>
                  <a:schemeClr val="bg1"/>
                </a:solidFill>
              </a:rPr>
              <a:pPr>
                <a:defRPr/>
              </a:pPr>
              <a:t>12</a:t>
            </a:fld>
            <a:endParaRPr lang="en-US" sz="1400" b="1" dirty="0">
              <a:solidFill>
                <a:schemeClr val="bg1"/>
              </a:solidFill>
            </a:endParaRPr>
          </a:p>
        </p:txBody>
      </p:sp>
    </p:spTree>
    <p:extLst>
      <p:ext uri="{BB962C8B-B14F-4D97-AF65-F5344CB8AC3E}">
        <p14:creationId xmlns:p14="http://schemas.microsoft.com/office/powerpoint/2010/main" val="3553646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17DE7-6E98-E58A-4D95-F2ED8963D6E3}"/>
              </a:ext>
            </a:extLst>
          </p:cNvPr>
          <p:cNvSpPr>
            <a:spLocks noGrp="1"/>
          </p:cNvSpPr>
          <p:nvPr>
            <p:ph type="title"/>
          </p:nvPr>
        </p:nvSpPr>
        <p:spPr>
          <a:xfrm>
            <a:off x="771728" y="180192"/>
            <a:ext cx="10515600" cy="1325563"/>
          </a:xfrm>
        </p:spPr>
        <p:txBody>
          <a:bodyPr/>
          <a:lstStyle/>
          <a:p>
            <a:r>
              <a:rPr lang="en-US" sz="5400" dirty="0">
                <a:latin typeface="+mj-lt"/>
              </a:rPr>
              <a:t>3</a:t>
            </a:r>
            <a:r>
              <a:rPr lang="en-US" sz="5400" baseline="30000" dirty="0">
                <a:latin typeface="+mj-lt"/>
              </a:rPr>
              <a:t>rd</a:t>
            </a:r>
            <a:r>
              <a:rPr lang="en-US" sz="5400" dirty="0">
                <a:latin typeface="+mj-lt"/>
              </a:rPr>
              <a:t> Stop: Author Translation Table</a:t>
            </a:r>
          </a:p>
        </p:txBody>
      </p:sp>
      <p:sp>
        <p:nvSpPr>
          <p:cNvPr id="3" name="Content Placeholder 2">
            <a:extLst>
              <a:ext uri="{FF2B5EF4-FFF2-40B4-BE49-F238E27FC236}">
                <a16:creationId xmlns:a16="http://schemas.microsoft.com/office/drawing/2014/main" id="{9956379C-C870-08E9-98A1-31DDBE9EE83B}"/>
              </a:ext>
            </a:extLst>
          </p:cNvPr>
          <p:cNvSpPr>
            <a:spLocks noGrp="1"/>
          </p:cNvSpPr>
          <p:nvPr>
            <p:ph idx="1"/>
          </p:nvPr>
        </p:nvSpPr>
        <p:spPr>
          <a:xfrm>
            <a:off x="838200" y="1638277"/>
            <a:ext cx="10515600" cy="4276140"/>
          </a:xfrm>
        </p:spPr>
        <p:txBody>
          <a:bodyPr/>
          <a:lstStyle/>
          <a:p>
            <a:pPr>
              <a:spcAft>
                <a:spcPts val="600"/>
              </a:spcAft>
            </a:pPr>
            <a:r>
              <a:rPr lang="en-US" sz="3200" dirty="0">
                <a:latin typeface="+mj-lt"/>
              </a:rPr>
              <a:t>Goes back to 1946</a:t>
            </a:r>
          </a:p>
          <a:p>
            <a:r>
              <a:rPr lang="en-US" sz="3200" dirty="0">
                <a:latin typeface="+mj-lt"/>
              </a:rPr>
              <a:t>Last name &lt;space&gt; First initial</a:t>
            </a:r>
          </a:p>
          <a:p>
            <a:pPr lvl="1">
              <a:spcAft>
                <a:spcPts val="600"/>
              </a:spcAft>
            </a:pPr>
            <a:r>
              <a:rPr lang="en-US" sz="2800" dirty="0">
                <a:latin typeface="+mj-lt"/>
              </a:rPr>
              <a:t>This is the most comprehensive name search</a:t>
            </a:r>
          </a:p>
          <a:p>
            <a:r>
              <a:rPr lang="en-US" sz="3200" dirty="0">
                <a:latin typeface="+mj-lt"/>
              </a:rPr>
              <a:t>NLM began accepting full names in 2002. </a:t>
            </a:r>
          </a:p>
          <a:p>
            <a:pPr lvl="1"/>
            <a:r>
              <a:rPr lang="en-US" sz="2800" dirty="0">
                <a:latin typeface="+mj-lt"/>
              </a:rPr>
              <a:t>This is a less comprehensive search.</a:t>
            </a:r>
          </a:p>
          <a:p>
            <a:pPr lvl="1">
              <a:spcAft>
                <a:spcPts val="600"/>
              </a:spcAft>
            </a:pPr>
            <a:r>
              <a:rPr lang="en-US" sz="2800" dirty="0">
                <a:latin typeface="+mj-lt"/>
              </a:rPr>
              <a:t>Use natural or inverted order</a:t>
            </a:r>
          </a:p>
          <a:p>
            <a:r>
              <a:rPr lang="en-US" sz="3200" dirty="0">
                <a:latin typeface="+mj-lt"/>
              </a:rPr>
              <a:t>Investigators searched at the same time</a:t>
            </a:r>
          </a:p>
          <a:p>
            <a:pPr lvl="1"/>
            <a:endParaRPr lang="en-US" dirty="0"/>
          </a:p>
          <a:p>
            <a:endParaRPr lang="en-US" dirty="0"/>
          </a:p>
        </p:txBody>
      </p:sp>
      <p:sp>
        <p:nvSpPr>
          <p:cNvPr id="5" name="Slide Number Placeholder 4">
            <a:extLst>
              <a:ext uri="{FF2B5EF4-FFF2-40B4-BE49-F238E27FC236}">
                <a16:creationId xmlns:a16="http://schemas.microsoft.com/office/drawing/2014/main" id="{A1116488-28B3-0F39-B9C2-CE6E93EA7B55}"/>
              </a:ext>
            </a:extLst>
          </p:cNvPr>
          <p:cNvSpPr>
            <a:spLocks noGrp="1"/>
          </p:cNvSpPr>
          <p:nvPr>
            <p:ph type="sldNum" sz="quarter" idx="10"/>
          </p:nvPr>
        </p:nvSpPr>
        <p:spPr>
          <a:xfrm>
            <a:off x="9747229" y="6233555"/>
            <a:ext cx="1706217" cy="365125"/>
          </a:xfrm>
        </p:spPr>
        <p:txBody>
          <a:bodyPr/>
          <a:lstStyle/>
          <a:p>
            <a:pPr>
              <a:defRPr/>
            </a:pPr>
            <a:fld id="{5070B894-797A-45F6-B36B-E7597ED20C75}" type="slidenum">
              <a:rPr lang="en-US" sz="1600" smtClean="0">
                <a:solidFill>
                  <a:schemeClr val="bg1"/>
                </a:solidFill>
                <a:latin typeface="+mn-lt"/>
              </a:rPr>
              <a:pPr>
                <a:defRPr/>
              </a:pPr>
              <a:t>13</a:t>
            </a:fld>
            <a:endParaRPr lang="en-US" sz="1600" dirty="0">
              <a:solidFill>
                <a:schemeClr val="bg1"/>
              </a:solidFill>
              <a:latin typeface="+mn-lt"/>
            </a:endParaRPr>
          </a:p>
        </p:txBody>
      </p:sp>
    </p:spTree>
    <p:extLst>
      <p:ext uri="{BB962C8B-B14F-4D97-AF65-F5344CB8AC3E}">
        <p14:creationId xmlns:p14="http://schemas.microsoft.com/office/powerpoint/2010/main" val="947006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AD46D-857B-B2AC-DA13-7D79A741B73B}"/>
              </a:ext>
            </a:extLst>
          </p:cNvPr>
          <p:cNvSpPr>
            <a:spLocks noGrp="1"/>
          </p:cNvSpPr>
          <p:nvPr>
            <p:ph type="title"/>
          </p:nvPr>
        </p:nvSpPr>
        <p:spPr>
          <a:xfrm>
            <a:off x="1158240" y="237944"/>
            <a:ext cx="9875520" cy="1356360"/>
          </a:xfrm>
        </p:spPr>
        <p:txBody>
          <a:bodyPr>
            <a:normAutofit/>
          </a:bodyPr>
          <a:lstStyle/>
          <a:p>
            <a:r>
              <a:rPr lang="en-US" sz="6000" dirty="0">
                <a:solidFill>
                  <a:schemeClr val="tx1"/>
                </a:solidFill>
                <a:latin typeface="Arial" pitchFamily="34" charset="0"/>
                <a:cs typeface="Arial" pitchFamily="34" charset="0"/>
              </a:rPr>
              <a:t>Five Ways to Bypass ATM</a:t>
            </a:r>
            <a:endParaRPr lang="en-US" sz="6000" dirty="0"/>
          </a:p>
        </p:txBody>
      </p:sp>
      <p:sp>
        <p:nvSpPr>
          <p:cNvPr id="3" name="Content Placeholder 2">
            <a:extLst>
              <a:ext uri="{FF2B5EF4-FFF2-40B4-BE49-F238E27FC236}">
                <a16:creationId xmlns:a16="http://schemas.microsoft.com/office/drawing/2014/main" id="{9B548508-6348-E5AC-41B7-10701D743109}"/>
              </a:ext>
            </a:extLst>
          </p:cNvPr>
          <p:cNvSpPr>
            <a:spLocks noGrp="1"/>
          </p:cNvSpPr>
          <p:nvPr>
            <p:ph idx="1"/>
          </p:nvPr>
        </p:nvSpPr>
        <p:spPr>
          <a:xfrm>
            <a:off x="838200" y="2142257"/>
            <a:ext cx="10515600" cy="3033757"/>
          </a:xfrm>
        </p:spPr>
        <p:txBody>
          <a:bodyPr>
            <a:normAutofit fontScale="92500" lnSpcReduction="20000"/>
          </a:bodyPr>
          <a:lstStyle/>
          <a:p>
            <a:pPr marL="514350" indent="-514350">
              <a:buFont typeface="+mj-lt"/>
              <a:buAutoNum type="arabicPeriod"/>
            </a:pPr>
            <a:r>
              <a:rPr lang="en-US" sz="4000" dirty="0">
                <a:latin typeface="+mj-lt"/>
              </a:rPr>
              <a:t>Quotation marks</a:t>
            </a:r>
          </a:p>
          <a:p>
            <a:pPr marL="514350" indent="-514350">
              <a:buFont typeface="+mj-lt"/>
              <a:buAutoNum type="arabicPeriod"/>
            </a:pPr>
            <a:r>
              <a:rPr lang="en-US" sz="4000" dirty="0">
                <a:latin typeface="+mj-lt"/>
              </a:rPr>
              <a:t>Search tags</a:t>
            </a:r>
          </a:p>
          <a:p>
            <a:pPr marL="514350" indent="-514350">
              <a:buFont typeface="+mj-lt"/>
              <a:buAutoNum type="arabicPeriod"/>
            </a:pPr>
            <a:r>
              <a:rPr lang="en-US" sz="4000" dirty="0">
                <a:latin typeface="+mj-lt"/>
              </a:rPr>
              <a:t>Advanced Search Builder</a:t>
            </a:r>
          </a:p>
          <a:p>
            <a:pPr marL="514350" indent="-514350">
              <a:buFont typeface="+mj-lt"/>
              <a:buAutoNum type="arabicPeriod"/>
            </a:pPr>
            <a:r>
              <a:rPr lang="en-US" sz="4000" dirty="0">
                <a:latin typeface="+mj-lt"/>
              </a:rPr>
              <a:t>Single Citation Matcher</a:t>
            </a:r>
          </a:p>
          <a:p>
            <a:pPr marL="514350" indent="-514350">
              <a:buFont typeface="+mj-lt"/>
              <a:buAutoNum type="arabicPeriod"/>
            </a:pPr>
            <a:r>
              <a:rPr lang="en-US" sz="4000" dirty="0">
                <a:latin typeface="+mj-lt"/>
              </a:rPr>
              <a:t>Proximity Searching</a:t>
            </a:r>
          </a:p>
        </p:txBody>
      </p:sp>
      <p:sp>
        <p:nvSpPr>
          <p:cNvPr id="5" name="Slide Number Placeholder 4">
            <a:extLst>
              <a:ext uri="{FF2B5EF4-FFF2-40B4-BE49-F238E27FC236}">
                <a16:creationId xmlns:a16="http://schemas.microsoft.com/office/drawing/2014/main" id="{1BBFBF5A-6171-B7B8-C0A2-4E3A6D13D764}"/>
              </a:ext>
            </a:extLst>
          </p:cNvPr>
          <p:cNvSpPr>
            <a:spLocks noGrp="1"/>
          </p:cNvSpPr>
          <p:nvPr>
            <p:ph type="sldNum" sz="quarter" idx="10"/>
          </p:nvPr>
        </p:nvSpPr>
        <p:spPr>
          <a:xfrm>
            <a:off x="9747229" y="6233555"/>
            <a:ext cx="1706217" cy="365125"/>
          </a:xfrm>
        </p:spPr>
        <p:txBody>
          <a:bodyPr/>
          <a:lstStyle/>
          <a:p>
            <a:pPr>
              <a:defRPr/>
            </a:pPr>
            <a:fld id="{5070B894-797A-45F6-B36B-E7597ED20C75}" type="slidenum">
              <a:rPr lang="en-US" sz="1600" smtClean="0">
                <a:solidFill>
                  <a:schemeClr val="bg1"/>
                </a:solidFill>
                <a:latin typeface="+mn-lt"/>
              </a:rPr>
              <a:pPr>
                <a:defRPr/>
              </a:pPr>
              <a:t>14</a:t>
            </a:fld>
            <a:endParaRPr lang="en-US" sz="1600" dirty="0">
              <a:solidFill>
                <a:schemeClr val="bg1"/>
              </a:solidFill>
              <a:latin typeface="+mn-lt"/>
            </a:endParaRPr>
          </a:p>
        </p:txBody>
      </p:sp>
    </p:spTree>
    <p:extLst>
      <p:ext uri="{BB962C8B-B14F-4D97-AF65-F5344CB8AC3E}">
        <p14:creationId xmlns:p14="http://schemas.microsoft.com/office/powerpoint/2010/main" val="2520331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5365-65E5-03D0-40B4-1EA360D5ABB4}"/>
              </a:ext>
            </a:extLst>
          </p:cNvPr>
          <p:cNvSpPr>
            <a:spLocks noGrp="1"/>
          </p:cNvSpPr>
          <p:nvPr>
            <p:ph type="title"/>
          </p:nvPr>
        </p:nvSpPr>
        <p:spPr>
          <a:xfrm>
            <a:off x="588523" y="269047"/>
            <a:ext cx="9875520" cy="1356360"/>
          </a:xfrm>
        </p:spPr>
        <p:txBody>
          <a:bodyPr/>
          <a:lstStyle/>
          <a:p>
            <a:r>
              <a:rPr lang="en-US" dirty="0"/>
              <a:t>Agenda</a:t>
            </a:r>
          </a:p>
        </p:txBody>
      </p:sp>
      <p:sp>
        <p:nvSpPr>
          <p:cNvPr id="3" name="Content Placeholder 2">
            <a:extLst>
              <a:ext uri="{FF2B5EF4-FFF2-40B4-BE49-F238E27FC236}">
                <a16:creationId xmlns:a16="http://schemas.microsoft.com/office/drawing/2014/main" id="{B505BD9C-404D-E437-5193-C035DBB1FCD4}"/>
              </a:ext>
            </a:extLst>
          </p:cNvPr>
          <p:cNvSpPr>
            <a:spLocks noGrp="1"/>
          </p:cNvSpPr>
          <p:nvPr>
            <p:ph idx="1"/>
          </p:nvPr>
        </p:nvSpPr>
        <p:spPr/>
        <p:txBody>
          <a:bodyPr/>
          <a:lstStyle/>
          <a:p>
            <a:pPr marL="514350" indent="-514350">
              <a:buFont typeface="+mj-lt"/>
              <a:buAutoNum type="arabicPeriod"/>
            </a:pPr>
            <a:r>
              <a:rPr lang="en-US" dirty="0">
                <a:latin typeface="+mn-lt"/>
              </a:rPr>
              <a:t>Search tips from the National Library of Medicine</a:t>
            </a:r>
          </a:p>
          <a:p>
            <a:pPr marL="514350" indent="-514350">
              <a:buFont typeface="+mj-lt"/>
              <a:buAutoNum type="arabicPeriod"/>
            </a:pPr>
            <a:r>
              <a:rPr lang="en-US" dirty="0">
                <a:latin typeface="+mn-lt"/>
              </a:rPr>
              <a:t>Search details</a:t>
            </a:r>
          </a:p>
          <a:p>
            <a:pPr marL="514350" indent="-514350">
              <a:buFont typeface="+mj-lt"/>
              <a:buAutoNum type="arabicPeriod"/>
            </a:pPr>
            <a:r>
              <a:rPr lang="en-US" dirty="0">
                <a:latin typeface="+mn-lt"/>
              </a:rPr>
              <a:t>Phrase searching</a:t>
            </a:r>
          </a:p>
          <a:p>
            <a:pPr marL="514350" indent="-514350">
              <a:buFont typeface="+mj-lt"/>
              <a:buAutoNum type="arabicPeriod"/>
            </a:pPr>
            <a:r>
              <a:rPr lang="en-US" dirty="0">
                <a:latin typeface="+mn-lt"/>
              </a:rPr>
              <a:t>ATM order of operations</a:t>
            </a:r>
          </a:p>
          <a:p>
            <a:pPr marL="514350" indent="-514350">
              <a:buFont typeface="+mj-lt"/>
              <a:buAutoNum type="arabicPeriod"/>
            </a:pPr>
            <a:r>
              <a:rPr lang="en-US" dirty="0">
                <a:latin typeface="+mn-lt"/>
              </a:rPr>
              <a:t>3 ATM translation tables</a:t>
            </a:r>
          </a:p>
          <a:p>
            <a:pPr marL="514350" indent="-514350">
              <a:buFont typeface="+mj-lt"/>
              <a:buAutoNum type="arabicPeriod"/>
            </a:pPr>
            <a:r>
              <a:rPr lang="en-US" dirty="0">
                <a:latin typeface="+mn-lt"/>
              </a:rPr>
              <a:t>5 ways to bypass ATM</a:t>
            </a:r>
          </a:p>
        </p:txBody>
      </p:sp>
      <p:sp>
        <p:nvSpPr>
          <p:cNvPr id="5" name="Slide Number Placeholder 4">
            <a:extLst>
              <a:ext uri="{FF2B5EF4-FFF2-40B4-BE49-F238E27FC236}">
                <a16:creationId xmlns:a16="http://schemas.microsoft.com/office/drawing/2014/main" id="{DB27FDD3-109F-5B62-D5FF-1C43D4D80D7B}"/>
              </a:ext>
            </a:extLst>
          </p:cNvPr>
          <p:cNvSpPr txBox="1">
            <a:spLocks/>
          </p:cNvSpPr>
          <p:nvPr/>
        </p:nvSpPr>
        <p:spPr>
          <a:xfrm>
            <a:off x="9718046" y="6249768"/>
            <a:ext cx="1706217"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chemeClr val="dk1"/>
                </a:solidFill>
                <a:latin typeface="Corbel"/>
                <a:ea typeface="Corbel"/>
                <a:cs typeface="Corbel"/>
                <a:sym typeface="Corbel"/>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chemeClr val="dk1"/>
                </a:solidFill>
                <a:latin typeface="Corbel"/>
                <a:ea typeface="Corbel"/>
                <a:cs typeface="Corbel"/>
                <a:sym typeface="Corbel"/>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chemeClr val="dk1"/>
                </a:solidFill>
                <a:latin typeface="Corbel"/>
                <a:ea typeface="Corbel"/>
                <a:cs typeface="Corbel"/>
                <a:sym typeface="Corbel"/>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chemeClr val="dk1"/>
                </a:solidFill>
                <a:latin typeface="Corbel"/>
                <a:ea typeface="Corbel"/>
                <a:cs typeface="Corbel"/>
                <a:sym typeface="Corbel"/>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chemeClr val="dk1"/>
                </a:solidFill>
                <a:latin typeface="Corbel"/>
                <a:ea typeface="Corbel"/>
                <a:cs typeface="Corbel"/>
                <a:sym typeface="Corbel"/>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chemeClr val="dk1"/>
                </a:solidFill>
                <a:latin typeface="Corbel"/>
                <a:ea typeface="Corbel"/>
                <a:cs typeface="Corbel"/>
                <a:sym typeface="Corbel"/>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chemeClr val="dk1"/>
                </a:solidFill>
                <a:latin typeface="Corbel"/>
                <a:ea typeface="Corbel"/>
                <a:cs typeface="Corbel"/>
                <a:sym typeface="Corbel"/>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chemeClr val="dk1"/>
                </a:solidFill>
                <a:latin typeface="Corbel"/>
                <a:ea typeface="Corbel"/>
                <a:cs typeface="Corbel"/>
                <a:sym typeface="Corbel"/>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chemeClr val="dk1"/>
                </a:solidFill>
                <a:latin typeface="Corbel"/>
                <a:ea typeface="Corbel"/>
                <a:cs typeface="Corbel"/>
                <a:sym typeface="Corbel"/>
              </a:defRPr>
            </a:lvl9pPr>
          </a:lstStyle>
          <a:p>
            <a:pPr>
              <a:defRPr/>
            </a:pPr>
            <a:fld id="{5070B894-797A-45F6-B36B-E7597ED20C75}" type="slidenum">
              <a:rPr lang="en-US" sz="1600" smtClean="0">
                <a:solidFill>
                  <a:schemeClr val="bg1"/>
                </a:solidFill>
                <a:latin typeface="+mn-lt"/>
              </a:rPr>
              <a:pPr>
                <a:defRPr/>
              </a:pPr>
              <a:t>2</a:t>
            </a:fld>
            <a:endParaRPr lang="en-US" sz="1600" dirty="0">
              <a:solidFill>
                <a:schemeClr val="bg1"/>
              </a:solidFill>
              <a:latin typeface="+mn-lt"/>
            </a:endParaRPr>
          </a:p>
        </p:txBody>
      </p:sp>
    </p:spTree>
    <p:extLst>
      <p:ext uri="{BB962C8B-B14F-4D97-AF65-F5344CB8AC3E}">
        <p14:creationId xmlns:p14="http://schemas.microsoft.com/office/powerpoint/2010/main" val="745913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5017"/>
            <a:ext cx="10515600" cy="1325563"/>
          </a:xfrm>
        </p:spPr>
        <p:txBody>
          <a:bodyPr/>
          <a:lstStyle/>
          <a:p>
            <a:pPr algn="ctr"/>
            <a:r>
              <a:rPr lang="en-US" dirty="0">
                <a:solidFill>
                  <a:schemeClr val="tx1"/>
                </a:solidFill>
                <a:latin typeface="Arial" panose="020B0604020202020204" pitchFamily="34" charset="0"/>
                <a:cs typeface="Arial" panose="020B0604020202020204" pitchFamily="34" charset="0"/>
              </a:rPr>
              <a:t>Automatic Term Mapping: The Definition</a:t>
            </a:r>
          </a:p>
        </p:txBody>
      </p:sp>
      <p:sp>
        <p:nvSpPr>
          <p:cNvPr id="6" name="TextBox 5">
            <a:extLst>
              <a:ext uri="{FF2B5EF4-FFF2-40B4-BE49-F238E27FC236}">
                <a16:creationId xmlns:a16="http://schemas.microsoft.com/office/drawing/2014/main" id="{92E5AC1D-718F-8135-C4FC-72AB15CF00B1}"/>
              </a:ext>
            </a:extLst>
          </p:cNvPr>
          <p:cNvSpPr txBox="1"/>
          <p:nvPr/>
        </p:nvSpPr>
        <p:spPr>
          <a:xfrm>
            <a:off x="1184672" y="2521059"/>
            <a:ext cx="9284677" cy="1815882"/>
          </a:xfrm>
          <a:prstGeom prst="rect">
            <a:avLst/>
          </a:prstGeom>
          <a:noFill/>
        </p:spPr>
        <p:txBody>
          <a:bodyPr wrap="square">
            <a:spAutoFit/>
          </a:bodyPr>
          <a:lstStyle/>
          <a:p>
            <a:pPr marL="0" marR="0">
              <a:spcBef>
                <a:spcPts val="0"/>
              </a:spcBef>
              <a:spcAft>
                <a:spcPts val="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ATM is PubMed’s behind the scenes process that kicks in automatically when you enter terms into the search box without any sort of qualifiers, such as tags or quotation marks. That’s the basic definition.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4">
            <a:extLst>
              <a:ext uri="{FF2B5EF4-FFF2-40B4-BE49-F238E27FC236}">
                <a16:creationId xmlns:a16="http://schemas.microsoft.com/office/drawing/2014/main" id="{F6D83AAA-73D0-384D-FD42-38DF0A2859B5}"/>
              </a:ext>
            </a:extLst>
          </p:cNvPr>
          <p:cNvSpPr>
            <a:spLocks noGrp="1"/>
          </p:cNvSpPr>
          <p:nvPr>
            <p:ph type="sldNum" sz="quarter" idx="10"/>
          </p:nvPr>
        </p:nvSpPr>
        <p:spPr>
          <a:xfrm>
            <a:off x="9747229" y="6233555"/>
            <a:ext cx="1706217" cy="365125"/>
          </a:xfrm>
        </p:spPr>
        <p:txBody>
          <a:bodyPr/>
          <a:lstStyle/>
          <a:p>
            <a:pPr>
              <a:defRPr/>
            </a:pPr>
            <a:fld id="{5070B894-797A-45F6-B36B-E7597ED20C75}" type="slidenum">
              <a:rPr lang="en-US" sz="1600" smtClean="0">
                <a:solidFill>
                  <a:schemeClr val="bg1"/>
                </a:solidFill>
                <a:latin typeface="+mn-lt"/>
              </a:rPr>
              <a:pPr>
                <a:defRPr/>
              </a:pPr>
              <a:t>3</a:t>
            </a:fld>
            <a:endParaRPr lang="en-US" sz="1600" dirty="0">
              <a:solidFill>
                <a:schemeClr val="bg1"/>
              </a:solidFill>
              <a:latin typeface="+mn-lt"/>
            </a:endParaRPr>
          </a:p>
        </p:txBody>
      </p:sp>
    </p:spTree>
    <p:extLst>
      <p:ext uri="{BB962C8B-B14F-4D97-AF65-F5344CB8AC3E}">
        <p14:creationId xmlns:p14="http://schemas.microsoft.com/office/powerpoint/2010/main" val="1721125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9E5D0-38CA-BDE8-C6EF-B306F8C3E845}"/>
              </a:ext>
            </a:extLst>
          </p:cNvPr>
          <p:cNvSpPr>
            <a:spLocks noGrp="1"/>
          </p:cNvSpPr>
          <p:nvPr>
            <p:ph type="title"/>
          </p:nvPr>
        </p:nvSpPr>
        <p:spPr>
          <a:xfrm>
            <a:off x="146538" y="136525"/>
            <a:ext cx="11898923" cy="1325563"/>
          </a:xfrm>
        </p:spPr>
        <p:txBody>
          <a:bodyPr/>
          <a:lstStyle/>
          <a:p>
            <a:pPr algn="ctr"/>
            <a:r>
              <a:rPr lang="en-US" sz="3600" dirty="0">
                <a:solidFill>
                  <a:schemeClr val="tx1"/>
                </a:solidFill>
                <a:latin typeface="+mj-lt"/>
              </a:rPr>
              <a:t>Search Tips from the U.S. National Library of Medicine</a:t>
            </a:r>
            <a:endParaRPr lang="en-US" sz="3600" dirty="0">
              <a:latin typeface="+mj-lt"/>
            </a:endParaRPr>
          </a:p>
        </p:txBody>
      </p:sp>
      <p:sp>
        <p:nvSpPr>
          <p:cNvPr id="3" name="Content Placeholder 2">
            <a:extLst>
              <a:ext uri="{FF2B5EF4-FFF2-40B4-BE49-F238E27FC236}">
                <a16:creationId xmlns:a16="http://schemas.microsoft.com/office/drawing/2014/main" id="{6D982833-9E40-7424-A12A-0BEDFD602567}"/>
              </a:ext>
            </a:extLst>
          </p:cNvPr>
          <p:cNvSpPr>
            <a:spLocks noGrp="1"/>
          </p:cNvSpPr>
          <p:nvPr>
            <p:ph idx="1"/>
          </p:nvPr>
        </p:nvSpPr>
        <p:spPr>
          <a:xfrm>
            <a:off x="841442" y="1462088"/>
            <a:ext cx="9872871" cy="4038600"/>
          </a:xfrm>
        </p:spPr>
        <p:txBody>
          <a:bodyPr/>
          <a:lstStyle/>
          <a:p>
            <a:pPr marL="514350" indent="-514350">
              <a:buFont typeface="+mj-lt"/>
              <a:buAutoNum type="arabicPeriod"/>
            </a:pPr>
            <a:r>
              <a:rPr lang="en-US" dirty="0">
                <a:latin typeface="+mj-lt"/>
              </a:rPr>
              <a:t>Be specific</a:t>
            </a:r>
          </a:p>
          <a:p>
            <a:pPr marL="514350" indent="-514350">
              <a:buFont typeface="+mj-lt"/>
              <a:buAutoNum type="arabicPeriod"/>
            </a:pPr>
            <a:r>
              <a:rPr lang="en-US" dirty="0">
                <a:latin typeface="+mj-lt"/>
              </a:rPr>
              <a:t>No punctuation necessary</a:t>
            </a:r>
          </a:p>
          <a:p>
            <a:pPr marL="514350" indent="-514350">
              <a:buFont typeface="+mj-lt"/>
              <a:buAutoNum type="arabicPeriod"/>
            </a:pPr>
            <a:r>
              <a:rPr lang="en-US" dirty="0">
                <a:latin typeface="+mj-lt"/>
              </a:rPr>
              <a:t>No need for Boolean operators such as AND</a:t>
            </a:r>
          </a:p>
          <a:p>
            <a:pPr marL="514350" indent="-514350">
              <a:buFont typeface="+mj-lt"/>
              <a:buAutoNum type="arabicPeriod"/>
            </a:pPr>
            <a:r>
              <a:rPr lang="en-US" dirty="0">
                <a:latin typeface="+mj-lt"/>
              </a:rPr>
              <a:t>No need to capitalize </a:t>
            </a:r>
          </a:p>
          <a:p>
            <a:pPr marL="514350" indent="-514350">
              <a:buFont typeface="+mj-lt"/>
              <a:buAutoNum type="arabicPeriod"/>
            </a:pPr>
            <a:r>
              <a:rPr lang="en-US" dirty="0">
                <a:latin typeface="+mj-lt"/>
              </a:rPr>
              <a:t>PubMed can find phrases </a:t>
            </a:r>
          </a:p>
          <a:p>
            <a:pPr marL="514350" indent="-514350">
              <a:buFont typeface="+mj-lt"/>
              <a:buAutoNum type="arabicPeriod"/>
            </a:pPr>
            <a:r>
              <a:rPr lang="en-US" dirty="0">
                <a:latin typeface="+mj-lt"/>
              </a:rPr>
              <a:t>Avoid tags </a:t>
            </a:r>
          </a:p>
          <a:p>
            <a:pPr marL="514350" indent="-514350">
              <a:buFont typeface="+mj-lt"/>
              <a:buAutoNum type="arabicPeriod"/>
            </a:pPr>
            <a:r>
              <a:rPr lang="en-US" dirty="0">
                <a:latin typeface="+mj-lt"/>
              </a:rPr>
              <a:t>Let PubMed do the work</a:t>
            </a:r>
          </a:p>
        </p:txBody>
      </p:sp>
      <p:sp>
        <p:nvSpPr>
          <p:cNvPr id="5" name="Slide Number Placeholder 4">
            <a:extLst>
              <a:ext uri="{FF2B5EF4-FFF2-40B4-BE49-F238E27FC236}">
                <a16:creationId xmlns:a16="http://schemas.microsoft.com/office/drawing/2014/main" id="{8CEB1CE4-953D-25B8-20BD-2926416FFD11}"/>
              </a:ext>
            </a:extLst>
          </p:cNvPr>
          <p:cNvSpPr>
            <a:spLocks noGrp="1"/>
          </p:cNvSpPr>
          <p:nvPr>
            <p:ph type="sldNum" sz="quarter" idx="10"/>
          </p:nvPr>
        </p:nvSpPr>
        <p:spPr>
          <a:xfrm>
            <a:off x="9747229" y="6233555"/>
            <a:ext cx="1706217" cy="365125"/>
          </a:xfrm>
        </p:spPr>
        <p:txBody>
          <a:bodyPr/>
          <a:lstStyle/>
          <a:p>
            <a:pPr>
              <a:defRPr/>
            </a:pPr>
            <a:fld id="{5070B894-797A-45F6-B36B-E7597ED20C75}" type="slidenum">
              <a:rPr lang="en-US" sz="1600" smtClean="0">
                <a:solidFill>
                  <a:schemeClr val="bg1"/>
                </a:solidFill>
                <a:latin typeface="+mn-lt"/>
              </a:rPr>
              <a:pPr>
                <a:defRPr/>
              </a:pPr>
              <a:t>4</a:t>
            </a:fld>
            <a:endParaRPr lang="en-US" sz="1600" dirty="0">
              <a:solidFill>
                <a:schemeClr val="bg1"/>
              </a:solidFill>
              <a:latin typeface="+mn-lt"/>
            </a:endParaRPr>
          </a:p>
        </p:txBody>
      </p:sp>
    </p:spTree>
    <p:extLst>
      <p:ext uri="{BB962C8B-B14F-4D97-AF65-F5344CB8AC3E}">
        <p14:creationId xmlns:p14="http://schemas.microsoft.com/office/powerpoint/2010/main" val="2600459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latin typeface="Arial" panose="020B0604020202020204" pitchFamily="34" charset="0"/>
                <a:cs typeface="Arial" panose="020B0604020202020204" pitchFamily="34" charset="0"/>
              </a:rPr>
              <a:t>The Search Box</a:t>
            </a:r>
          </a:p>
        </p:txBody>
      </p:sp>
      <p:pic>
        <p:nvPicPr>
          <p:cNvPr id="5" name="Content Placeholder 4" descr="The PubMed search box"/>
          <p:cNvPicPr>
            <a:picLocks noGrp="1" noChangeAspect="1"/>
          </p:cNvPicPr>
          <p:nvPr>
            <p:ph idx="1"/>
          </p:nvPr>
        </p:nvPicPr>
        <p:blipFill>
          <a:blip r:embed="rId2"/>
          <a:stretch>
            <a:fillRect/>
          </a:stretch>
        </p:blipFill>
        <p:spPr>
          <a:xfrm>
            <a:off x="310662" y="2183130"/>
            <a:ext cx="11712867" cy="3051810"/>
          </a:xfrm>
          <a:prstGeom prst="rect">
            <a:avLst/>
          </a:prstGeom>
        </p:spPr>
      </p:pic>
      <p:sp>
        <p:nvSpPr>
          <p:cNvPr id="3" name="Slide Number Placeholder 4">
            <a:extLst>
              <a:ext uri="{FF2B5EF4-FFF2-40B4-BE49-F238E27FC236}">
                <a16:creationId xmlns:a16="http://schemas.microsoft.com/office/drawing/2014/main" id="{01B73A83-BEA6-7B4D-137F-82BDC0614CF1}"/>
              </a:ext>
            </a:extLst>
          </p:cNvPr>
          <p:cNvSpPr>
            <a:spLocks noGrp="1"/>
          </p:cNvSpPr>
          <p:nvPr>
            <p:ph type="sldNum" sz="quarter" idx="10"/>
          </p:nvPr>
        </p:nvSpPr>
        <p:spPr>
          <a:xfrm>
            <a:off x="9747229" y="6233555"/>
            <a:ext cx="1706217" cy="365125"/>
          </a:xfrm>
        </p:spPr>
        <p:txBody>
          <a:bodyPr/>
          <a:lstStyle/>
          <a:p>
            <a:pPr>
              <a:defRPr/>
            </a:pPr>
            <a:fld id="{5070B894-797A-45F6-B36B-E7597ED20C75}" type="slidenum">
              <a:rPr lang="en-US" sz="1600" smtClean="0">
                <a:solidFill>
                  <a:schemeClr val="bg1"/>
                </a:solidFill>
                <a:latin typeface="+mn-lt"/>
              </a:rPr>
              <a:pPr>
                <a:defRPr/>
              </a:pPr>
              <a:t>5</a:t>
            </a:fld>
            <a:endParaRPr lang="en-US" sz="1600" dirty="0">
              <a:solidFill>
                <a:schemeClr val="bg1"/>
              </a:solidFill>
              <a:latin typeface="+mn-lt"/>
            </a:endParaRPr>
          </a:p>
        </p:txBody>
      </p:sp>
    </p:spTree>
    <p:extLst>
      <p:ext uri="{BB962C8B-B14F-4D97-AF65-F5344CB8AC3E}">
        <p14:creationId xmlns:p14="http://schemas.microsoft.com/office/powerpoint/2010/main" val="2214198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10363200" cy="1143000"/>
          </a:xfrm>
        </p:spPr>
        <p:txBody>
          <a:bodyPr/>
          <a:lstStyle/>
          <a:p>
            <a:pPr algn="ctr"/>
            <a:r>
              <a:rPr lang="en-US" dirty="0">
                <a:solidFill>
                  <a:schemeClr val="tx1"/>
                </a:solidFill>
                <a:latin typeface="Arial" panose="020B0604020202020204" pitchFamily="34" charset="0"/>
                <a:cs typeface="Arial" panose="020B0604020202020204" pitchFamily="34" charset="0"/>
              </a:rPr>
              <a:t>Search Details</a:t>
            </a:r>
          </a:p>
        </p:txBody>
      </p:sp>
      <p:pic>
        <p:nvPicPr>
          <p:cNvPr id="3" name="Picture 2" descr="PubMed's General Search Box&#10;&#10;The search box displays 3 search terms: indigestion abdominal pain. Click on the word Advanced below the box to access the details."/>
          <p:cNvPicPr>
            <a:picLocks noChangeAspect="1"/>
          </p:cNvPicPr>
          <p:nvPr/>
        </p:nvPicPr>
        <p:blipFill>
          <a:blip r:embed="rId3"/>
          <a:stretch>
            <a:fillRect/>
          </a:stretch>
        </p:blipFill>
        <p:spPr>
          <a:xfrm>
            <a:off x="1482012" y="1123479"/>
            <a:ext cx="9053345" cy="1905165"/>
          </a:xfrm>
          <a:prstGeom prst="rect">
            <a:avLst/>
          </a:prstGeom>
        </p:spPr>
      </p:pic>
      <p:cxnSp>
        <p:nvCxnSpPr>
          <p:cNvPr id="7" name="Straight Arrow Connector 6" descr="arrow pointing to the  link to the Advanced search builder. The link is located under PubMed's general search box." hidden="1"/>
          <p:cNvCxnSpPr>
            <a:cxnSpLocks/>
          </p:cNvCxnSpPr>
          <p:nvPr/>
        </p:nvCxnSpPr>
        <p:spPr>
          <a:xfrm flipH="1">
            <a:off x="2720656" y="2671011"/>
            <a:ext cx="1466333" cy="238594"/>
          </a:xfrm>
          <a:prstGeom prst="straightConnector1">
            <a:avLst/>
          </a:prstGeom>
          <a:ln w="889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descr="View of Search Details Not Expanded with a large red arrow points to a small arrow below the word Details. Click on the small arrow to expand the details."/>
          <p:cNvPicPr>
            <a:picLocks noChangeAspect="1"/>
          </p:cNvPicPr>
          <p:nvPr/>
        </p:nvPicPr>
        <p:blipFill>
          <a:blip r:embed="rId4"/>
          <a:stretch>
            <a:fillRect/>
          </a:stretch>
        </p:blipFill>
        <p:spPr>
          <a:xfrm>
            <a:off x="1482012" y="3289109"/>
            <a:ext cx="9106689" cy="1996613"/>
          </a:xfrm>
          <a:prstGeom prst="rect">
            <a:avLst/>
          </a:prstGeom>
        </p:spPr>
      </p:pic>
      <p:sp>
        <p:nvSpPr>
          <p:cNvPr id="8" name="Slide Number Placeholder 7" hidden="1"/>
          <p:cNvSpPr>
            <a:spLocks noGrp="1"/>
          </p:cNvSpPr>
          <p:nvPr>
            <p:ph type="sldNum" sz="quarter" idx="10"/>
          </p:nvPr>
        </p:nvSpPr>
        <p:spPr/>
        <p:txBody>
          <a:bodyPr/>
          <a:lstStyle/>
          <a:p>
            <a:pPr>
              <a:defRPr/>
            </a:pPr>
            <a:fld id="{CAE64868-87D8-4B4E-8C2D-C46864B9FE88}" type="slidenum">
              <a:rPr lang="en-US" smtClean="0"/>
              <a:pPr>
                <a:defRPr/>
              </a:pPr>
              <a:t>6</a:t>
            </a:fld>
            <a:endParaRPr lang="en-US" dirty="0"/>
          </a:p>
        </p:txBody>
      </p:sp>
      <p:sp>
        <p:nvSpPr>
          <p:cNvPr id="4" name="Slide Number Placeholder 4">
            <a:extLst>
              <a:ext uri="{FF2B5EF4-FFF2-40B4-BE49-F238E27FC236}">
                <a16:creationId xmlns:a16="http://schemas.microsoft.com/office/drawing/2014/main" id="{A20889E9-9E89-70EF-3923-A4CDDA0F8324}"/>
              </a:ext>
            </a:extLst>
          </p:cNvPr>
          <p:cNvSpPr txBox="1">
            <a:spLocks/>
          </p:cNvSpPr>
          <p:nvPr/>
        </p:nvSpPr>
        <p:spPr>
          <a:xfrm>
            <a:off x="9747229" y="6233555"/>
            <a:ext cx="1706217"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chemeClr val="dk1"/>
                </a:solidFill>
                <a:latin typeface="Corbel"/>
                <a:ea typeface="Corbel"/>
                <a:cs typeface="Corbel"/>
                <a:sym typeface="Corbel"/>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chemeClr val="dk1"/>
                </a:solidFill>
                <a:latin typeface="Corbel"/>
                <a:ea typeface="Corbel"/>
                <a:cs typeface="Corbel"/>
                <a:sym typeface="Corbel"/>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chemeClr val="dk1"/>
                </a:solidFill>
                <a:latin typeface="Corbel"/>
                <a:ea typeface="Corbel"/>
                <a:cs typeface="Corbel"/>
                <a:sym typeface="Corbel"/>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chemeClr val="dk1"/>
                </a:solidFill>
                <a:latin typeface="Corbel"/>
                <a:ea typeface="Corbel"/>
                <a:cs typeface="Corbel"/>
                <a:sym typeface="Corbel"/>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chemeClr val="dk1"/>
                </a:solidFill>
                <a:latin typeface="Corbel"/>
                <a:ea typeface="Corbel"/>
                <a:cs typeface="Corbel"/>
                <a:sym typeface="Corbel"/>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chemeClr val="dk1"/>
                </a:solidFill>
                <a:latin typeface="Corbel"/>
                <a:ea typeface="Corbel"/>
                <a:cs typeface="Corbel"/>
                <a:sym typeface="Corbel"/>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chemeClr val="dk1"/>
                </a:solidFill>
                <a:latin typeface="Corbel"/>
                <a:ea typeface="Corbel"/>
                <a:cs typeface="Corbel"/>
                <a:sym typeface="Corbel"/>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chemeClr val="dk1"/>
                </a:solidFill>
                <a:latin typeface="Corbel"/>
                <a:ea typeface="Corbel"/>
                <a:cs typeface="Corbel"/>
                <a:sym typeface="Corbel"/>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chemeClr val="dk1"/>
                </a:solidFill>
                <a:latin typeface="Corbel"/>
                <a:ea typeface="Corbel"/>
                <a:cs typeface="Corbel"/>
                <a:sym typeface="Corbel"/>
              </a:defRPr>
            </a:lvl9pPr>
          </a:lstStyle>
          <a:p>
            <a:pPr>
              <a:defRPr/>
            </a:pPr>
            <a:fld id="{5070B894-797A-45F6-B36B-E7597ED20C75}" type="slidenum">
              <a:rPr lang="en-US" sz="1600" smtClean="0">
                <a:solidFill>
                  <a:schemeClr val="bg1"/>
                </a:solidFill>
                <a:latin typeface="+mn-lt"/>
              </a:rPr>
              <a:pPr>
                <a:defRPr/>
              </a:pPr>
              <a:t>6</a:t>
            </a:fld>
            <a:endParaRPr lang="en-US" sz="1600" dirty="0">
              <a:solidFill>
                <a:schemeClr val="bg1"/>
              </a:solidFill>
              <a:latin typeface="+mn-lt"/>
            </a:endParaRPr>
          </a:p>
        </p:txBody>
      </p:sp>
    </p:spTree>
    <p:extLst>
      <p:ext uri="{BB962C8B-B14F-4D97-AF65-F5344CB8AC3E}">
        <p14:creationId xmlns:p14="http://schemas.microsoft.com/office/powerpoint/2010/main" val="2339750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365509" cy="826364"/>
          </a:xfrm>
        </p:spPr>
        <p:txBody>
          <a:bodyPr/>
          <a:lstStyle/>
          <a:p>
            <a:pPr algn="ctr"/>
            <a:r>
              <a:rPr lang="en-US" dirty="0">
                <a:solidFill>
                  <a:schemeClr val="tx1"/>
                </a:solidFill>
                <a:latin typeface="Arial" panose="020B0604020202020204" pitchFamily="34" charset="0"/>
                <a:cs typeface="Arial" panose="020B0604020202020204" pitchFamily="34" charset="0"/>
              </a:rPr>
              <a:t>Expanded View of Search Details</a:t>
            </a:r>
          </a:p>
        </p:txBody>
      </p:sp>
      <p:pic>
        <p:nvPicPr>
          <p:cNvPr id="5" name="Content Placeholder 4" descr="PubMed search details box for Indigestion Abdominal Pai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4288" y="1635883"/>
            <a:ext cx="10709567" cy="3915172"/>
          </a:xfrm>
        </p:spPr>
      </p:pic>
      <p:sp>
        <p:nvSpPr>
          <p:cNvPr id="3" name="Slide Number Placeholder 4">
            <a:extLst>
              <a:ext uri="{FF2B5EF4-FFF2-40B4-BE49-F238E27FC236}">
                <a16:creationId xmlns:a16="http://schemas.microsoft.com/office/drawing/2014/main" id="{3ABF6ACC-196D-98B1-9AB0-27A13CB4CB31}"/>
              </a:ext>
            </a:extLst>
          </p:cNvPr>
          <p:cNvSpPr>
            <a:spLocks noGrp="1"/>
          </p:cNvSpPr>
          <p:nvPr>
            <p:ph type="sldNum" sz="quarter" idx="10"/>
          </p:nvPr>
        </p:nvSpPr>
        <p:spPr>
          <a:xfrm>
            <a:off x="9747229" y="6233555"/>
            <a:ext cx="1706217" cy="365125"/>
          </a:xfrm>
        </p:spPr>
        <p:txBody>
          <a:bodyPr/>
          <a:lstStyle/>
          <a:p>
            <a:pPr>
              <a:defRPr/>
            </a:pPr>
            <a:fld id="{5070B894-797A-45F6-B36B-E7597ED20C75}" type="slidenum">
              <a:rPr lang="en-US" sz="1600" smtClean="0">
                <a:solidFill>
                  <a:schemeClr val="bg1"/>
                </a:solidFill>
                <a:latin typeface="+mn-lt"/>
              </a:rPr>
              <a:pPr>
                <a:defRPr/>
              </a:pPr>
              <a:t>7</a:t>
            </a:fld>
            <a:endParaRPr lang="en-US" sz="1600" dirty="0">
              <a:solidFill>
                <a:schemeClr val="bg1"/>
              </a:solidFill>
              <a:latin typeface="+mn-lt"/>
            </a:endParaRPr>
          </a:p>
        </p:txBody>
      </p:sp>
    </p:spTree>
    <p:extLst>
      <p:ext uri="{BB962C8B-B14F-4D97-AF65-F5344CB8AC3E}">
        <p14:creationId xmlns:p14="http://schemas.microsoft.com/office/powerpoint/2010/main" val="3628883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0BC32-98EE-BC48-3C1D-2BB792435DAE}"/>
              </a:ext>
            </a:extLst>
          </p:cNvPr>
          <p:cNvSpPr>
            <a:spLocks noGrp="1"/>
          </p:cNvSpPr>
          <p:nvPr>
            <p:ph type="title"/>
          </p:nvPr>
        </p:nvSpPr>
        <p:spPr>
          <a:xfrm>
            <a:off x="1158240" y="269047"/>
            <a:ext cx="9875520" cy="1356360"/>
          </a:xfrm>
        </p:spPr>
        <p:txBody>
          <a:bodyPr/>
          <a:lstStyle/>
          <a:p>
            <a:pPr algn="ctr"/>
            <a:r>
              <a:rPr lang="en-US" sz="5400" dirty="0">
                <a:latin typeface="+mj-lt"/>
              </a:rPr>
              <a:t>3 Translation Tables</a:t>
            </a:r>
          </a:p>
        </p:txBody>
      </p:sp>
      <p:sp>
        <p:nvSpPr>
          <p:cNvPr id="3" name="Content Placeholder 2">
            <a:extLst>
              <a:ext uri="{FF2B5EF4-FFF2-40B4-BE49-F238E27FC236}">
                <a16:creationId xmlns:a16="http://schemas.microsoft.com/office/drawing/2014/main" id="{E7EE2FD7-B62E-2B2F-EB0C-C5EBA5C0EA7F}"/>
              </a:ext>
            </a:extLst>
          </p:cNvPr>
          <p:cNvSpPr>
            <a:spLocks noGrp="1"/>
          </p:cNvSpPr>
          <p:nvPr>
            <p:ph idx="1"/>
          </p:nvPr>
        </p:nvSpPr>
        <p:spPr>
          <a:xfrm>
            <a:off x="838200" y="2341440"/>
            <a:ext cx="10515600" cy="2593975"/>
          </a:xfrm>
        </p:spPr>
        <p:txBody>
          <a:bodyPr/>
          <a:lstStyle/>
          <a:p>
            <a:r>
              <a:rPr lang="en-US" sz="4000" dirty="0">
                <a:latin typeface="+mj-lt"/>
              </a:rPr>
              <a:t>Subjects</a:t>
            </a:r>
          </a:p>
          <a:p>
            <a:r>
              <a:rPr lang="en-US" sz="4000" dirty="0">
                <a:latin typeface="+mj-lt"/>
              </a:rPr>
              <a:t>Journals</a:t>
            </a:r>
          </a:p>
          <a:p>
            <a:r>
              <a:rPr lang="en-US" sz="4000" dirty="0">
                <a:latin typeface="+mj-lt"/>
              </a:rPr>
              <a:t>Authors</a:t>
            </a:r>
          </a:p>
        </p:txBody>
      </p:sp>
      <p:sp>
        <p:nvSpPr>
          <p:cNvPr id="5" name="Slide Number Placeholder 4">
            <a:extLst>
              <a:ext uri="{FF2B5EF4-FFF2-40B4-BE49-F238E27FC236}">
                <a16:creationId xmlns:a16="http://schemas.microsoft.com/office/drawing/2014/main" id="{BAB8EDF1-2549-27E8-3E53-D0105D123747}"/>
              </a:ext>
            </a:extLst>
          </p:cNvPr>
          <p:cNvSpPr txBox="1">
            <a:spLocks/>
          </p:cNvSpPr>
          <p:nvPr/>
        </p:nvSpPr>
        <p:spPr>
          <a:xfrm>
            <a:off x="9863960" y="6223828"/>
            <a:ext cx="1706217"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chemeClr val="dk1"/>
                </a:solidFill>
                <a:latin typeface="Corbel"/>
                <a:ea typeface="Corbel"/>
                <a:cs typeface="Corbel"/>
                <a:sym typeface="Corbel"/>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chemeClr val="dk1"/>
                </a:solidFill>
                <a:latin typeface="Corbel"/>
                <a:ea typeface="Corbel"/>
                <a:cs typeface="Corbel"/>
                <a:sym typeface="Corbel"/>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chemeClr val="dk1"/>
                </a:solidFill>
                <a:latin typeface="Corbel"/>
                <a:ea typeface="Corbel"/>
                <a:cs typeface="Corbel"/>
                <a:sym typeface="Corbel"/>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chemeClr val="dk1"/>
                </a:solidFill>
                <a:latin typeface="Corbel"/>
                <a:ea typeface="Corbel"/>
                <a:cs typeface="Corbel"/>
                <a:sym typeface="Corbel"/>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chemeClr val="dk1"/>
                </a:solidFill>
                <a:latin typeface="Corbel"/>
                <a:ea typeface="Corbel"/>
                <a:cs typeface="Corbel"/>
                <a:sym typeface="Corbel"/>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chemeClr val="dk1"/>
                </a:solidFill>
                <a:latin typeface="Corbel"/>
                <a:ea typeface="Corbel"/>
                <a:cs typeface="Corbel"/>
                <a:sym typeface="Corbel"/>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chemeClr val="dk1"/>
                </a:solidFill>
                <a:latin typeface="Corbel"/>
                <a:ea typeface="Corbel"/>
                <a:cs typeface="Corbel"/>
                <a:sym typeface="Corbel"/>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chemeClr val="dk1"/>
                </a:solidFill>
                <a:latin typeface="Corbel"/>
                <a:ea typeface="Corbel"/>
                <a:cs typeface="Corbel"/>
                <a:sym typeface="Corbel"/>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chemeClr val="dk1"/>
                </a:solidFill>
                <a:latin typeface="Corbel"/>
                <a:ea typeface="Corbel"/>
                <a:cs typeface="Corbel"/>
                <a:sym typeface="Corbel"/>
              </a:defRPr>
            </a:lvl9pPr>
          </a:lstStyle>
          <a:p>
            <a:pPr>
              <a:defRPr/>
            </a:pPr>
            <a:fld id="{5070B894-797A-45F6-B36B-E7597ED20C75}" type="slidenum">
              <a:rPr lang="en-US" sz="1600" smtClean="0">
                <a:solidFill>
                  <a:schemeClr val="bg1"/>
                </a:solidFill>
                <a:latin typeface="+mn-lt"/>
              </a:rPr>
              <a:pPr>
                <a:defRPr/>
              </a:pPr>
              <a:t>8</a:t>
            </a:fld>
            <a:endParaRPr lang="en-US" sz="1600" dirty="0">
              <a:solidFill>
                <a:schemeClr val="bg1"/>
              </a:solidFill>
              <a:latin typeface="+mn-lt"/>
            </a:endParaRPr>
          </a:p>
        </p:txBody>
      </p:sp>
    </p:spTree>
    <p:extLst>
      <p:ext uri="{BB962C8B-B14F-4D97-AF65-F5344CB8AC3E}">
        <p14:creationId xmlns:p14="http://schemas.microsoft.com/office/powerpoint/2010/main" val="39302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6" y="213945"/>
            <a:ext cx="11720944" cy="927963"/>
          </a:xfrm>
        </p:spPr>
        <p:txBody>
          <a:bodyPr>
            <a:normAutofit/>
          </a:bodyPr>
          <a:lstStyle/>
          <a:p>
            <a:pPr algn="ctr"/>
            <a:r>
              <a:rPr lang="en-US" dirty="0">
                <a:solidFill>
                  <a:schemeClr val="tx1"/>
                </a:solidFill>
                <a:latin typeface="Arial" pitchFamily="34" charset="0"/>
                <a:cs typeface="Arial" pitchFamily="34" charset="0"/>
              </a:rPr>
              <a:t>Imagine Your </a:t>
            </a:r>
            <a:r>
              <a:rPr lang="en-US">
                <a:solidFill>
                  <a:schemeClr val="tx1"/>
                </a:solidFill>
                <a:latin typeface="Arial" pitchFamily="34" charset="0"/>
                <a:cs typeface="Arial" pitchFamily="34" charset="0"/>
              </a:rPr>
              <a:t>Terms on a </a:t>
            </a:r>
            <a:r>
              <a:rPr lang="en-US" dirty="0">
                <a:solidFill>
                  <a:schemeClr val="tx1"/>
                </a:solidFill>
                <a:latin typeface="Arial" pitchFamily="34" charset="0"/>
                <a:cs typeface="Arial" pitchFamily="34" charset="0"/>
              </a:rPr>
              <a:t>Conveyor Belt</a:t>
            </a:r>
            <a:endParaRPr lang="en-US" dirty="0"/>
          </a:p>
        </p:txBody>
      </p:sp>
      <p:pic>
        <p:nvPicPr>
          <p:cNvPr id="5" name="Content Placeholder 4" descr="3 Translation Tables are subjects, journals, author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32081" y="1302761"/>
            <a:ext cx="8001000" cy="3886200"/>
          </a:xfrm>
        </p:spPr>
      </p:pic>
      <p:pic>
        <p:nvPicPr>
          <p:cNvPr id="3" name="Picture 2" descr="A conveyor belt with boxes on it. Each box has a term, such as indigestion, or a journal title such as, Lancet. The conveyor belt is an analogy for the ATM process. "/>
          <p:cNvPicPr>
            <a:picLocks noChangeAspect="1"/>
          </p:cNvPicPr>
          <p:nvPr/>
        </p:nvPicPr>
        <p:blipFill>
          <a:blip r:embed="rId4"/>
          <a:stretch>
            <a:fillRect/>
          </a:stretch>
        </p:blipFill>
        <p:spPr>
          <a:xfrm>
            <a:off x="0" y="5510667"/>
            <a:ext cx="12193057" cy="1347333"/>
          </a:xfrm>
          <a:prstGeom prst="rect">
            <a:avLst/>
          </a:prstGeom>
        </p:spPr>
      </p:pic>
    </p:spTree>
    <p:extLst>
      <p:ext uri="{BB962C8B-B14F-4D97-AF65-F5344CB8AC3E}">
        <p14:creationId xmlns:p14="http://schemas.microsoft.com/office/powerpoint/2010/main" val="1087508848"/>
      </p:ext>
    </p:extLst>
  </p:cSld>
  <p:clrMapOvr>
    <a:masterClrMapping/>
  </p:clrMapOvr>
</p:sld>
</file>

<file path=ppt/theme/theme1.xml><?xml version="1.0" encoding="utf-8"?>
<a:theme xmlns:a="http://schemas.openxmlformats.org/drawingml/2006/main" name="Basis">
  <a:themeElements>
    <a:clrScheme name="Custom 15">
      <a:dk1>
        <a:srgbClr val="000000"/>
      </a:dk1>
      <a:lt1>
        <a:srgbClr val="FFFFFF"/>
      </a:lt1>
      <a:dk2>
        <a:srgbClr val="1F497D"/>
      </a:dk2>
      <a:lt2>
        <a:srgbClr val="EEECE1"/>
      </a:lt2>
      <a:accent1>
        <a:srgbClr val="366092"/>
      </a:accent1>
      <a:accent2>
        <a:srgbClr val="953734"/>
      </a:accent2>
      <a:accent3>
        <a:srgbClr val="586D2D"/>
      </a:accent3>
      <a:accent4>
        <a:srgbClr val="76923C"/>
      </a:accent4>
      <a:accent5>
        <a:srgbClr val="4BACC6"/>
      </a:accent5>
      <a:accent6>
        <a:srgbClr val="F78629"/>
      </a:accent6>
      <a:hlink>
        <a:srgbClr val="632423"/>
      </a:hlink>
      <a:folHlink>
        <a:srgbClr val="63242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TotalTime>
  <Words>345</Words>
  <Application>Microsoft Office PowerPoint</Application>
  <PresentationFormat>Widescreen</PresentationFormat>
  <Paragraphs>91</Paragraphs>
  <Slides>14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Arial</vt:lpstr>
      <vt:lpstr>Calibri</vt:lpstr>
      <vt:lpstr>Corbel</vt:lpstr>
      <vt:lpstr>Basis</vt:lpstr>
      <vt:lpstr>How PubMed Works: Automatic Term Mapping  (ATM)</vt:lpstr>
      <vt:lpstr>Agenda</vt:lpstr>
      <vt:lpstr>Automatic Term Mapping: The Definition</vt:lpstr>
      <vt:lpstr>Search Tips from the U.S. National Library of Medicine</vt:lpstr>
      <vt:lpstr>The Search Box</vt:lpstr>
      <vt:lpstr>Search Details</vt:lpstr>
      <vt:lpstr>Expanded View of Search Details</vt:lpstr>
      <vt:lpstr>3 Translation Tables</vt:lpstr>
      <vt:lpstr>Imagine Your Terms on a Conveyor Belt</vt:lpstr>
      <vt:lpstr>1st Stop: Subject Translation Table</vt:lpstr>
      <vt:lpstr>2nd Stop: Journal Translation Table</vt:lpstr>
      <vt:lpstr>Author Searching</vt:lpstr>
      <vt:lpstr>3rd Stop: Author Translation Table</vt:lpstr>
      <vt:lpstr>Five Ways to Bypass ATM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Rebecca Brown</dc:creator>
  <cp:lastModifiedBy>Rebecca Brown</cp:lastModifiedBy>
  <cp:revision>29</cp:revision>
  <dcterms:created xsi:type="dcterms:W3CDTF">2024-10-31T20:28:02Z</dcterms:created>
  <dcterms:modified xsi:type="dcterms:W3CDTF">2025-07-11T16:31:57Z</dcterms:modified>
</cp:coreProperties>
</file>