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Montserrat" pitchFamily="2" charset="77"/>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c0f5902fe7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gc0f5902fe7_0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c0f5902fe7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9" name="Google Shape;139;gc0f5902fe7_0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ccb8dec91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4" name="Google Shape;144;gccb8dec91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c0f5902fe7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gc0f5902fe7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cb8dec914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gccb8dec914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9" name="Google Shape;15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bf611d60f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gbf611d60f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c0f5902fe7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gc0f5902fe7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c0f5902fe7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5" name="Google Shape;95;gc0f5902fe7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bf611d60f1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8" name="Google Shape;108;gbf611d60f1_0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c0f5902fe7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9" name="Google Shape;119;gc0f5902fe7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c0f5902fe7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gc0f5902fe7_0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ccb8dec914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9" name="Google Shape;129;gccb8dec914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c0f5902fe7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gc0f5902fe7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 name="Google Shape;14;p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6" name="Google Shape;26;p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2" name="Google Shape;32;p5"/>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3" name="Google Shape;33;p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0" name="Google Shape;40;p6"/>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2" name="Google Shape;42;p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hyperlink" Target="http://www.youtube.com/watch?v=ux8_cgYyX0Y" TargetMode="External"/><Relationship Id="rId7" Type="http://schemas.openxmlformats.org/officeDocument/2006/relationships/hyperlink" Target="http://www.youtube.com/watch?v=xSKuOccVVKg"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hyperlink" Target="http://www.youtube.com/watch?v=jarPMtWTT0w" TargetMode="Externa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4002325" y="304800"/>
            <a:ext cx="5141685" cy="4838701"/>
          </a:xfrm>
          <a:prstGeom prst="rect">
            <a:avLst/>
          </a:prstGeom>
          <a:noFill/>
          <a:ln>
            <a:noFill/>
          </a:ln>
        </p:spPr>
      </p:pic>
      <p:pic>
        <p:nvPicPr>
          <p:cNvPr id="85" name="Google Shape;85;p13"/>
          <p:cNvPicPr preferRelativeResize="0"/>
          <p:nvPr/>
        </p:nvPicPr>
        <p:blipFill>
          <a:blip r:embed="rId4">
            <a:alphaModFix/>
          </a:blip>
          <a:stretch>
            <a:fillRect/>
          </a:stretch>
        </p:blipFill>
        <p:spPr>
          <a:xfrm>
            <a:off x="217225" y="104900"/>
            <a:ext cx="4105198" cy="2032900"/>
          </a:xfrm>
          <a:prstGeom prst="rect">
            <a:avLst/>
          </a:prstGeom>
          <a:noFill/>
          <a:ln>
            <a:noFill/>
          </a:ln>
        </p:spPr>
      </p:pic>
      <p:sp>
        <p:nvSpPr>
          <p:cNvPr id="86" name="Google Shape;86;p13"/>
          <p:cNvSpPr txBox="1"/>
          <p:nvPr/>
        </p:nvSpPr>
        <p:spPr>
          <a:xfrm>
            <a:off x="472375" y="2455075"/>
            <a:ext cx="3908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Montserrat"/>
                <a:ea typeface="Montserrat"/>
                <a:cs typeface="Montserrat"/>
                <a:sym typeface="Montserrat"/>
              </a:rPr>
              <a:t>Listening Event</a:t>
            </a:r>
            <a:endParaRPr b="1">
              <a:latin typeface="Montserrat"/>
              <a:ea typeface="Montserrat"/>
              <a:cs typeface="Montserrat"/>
              <a:sym typeface="Montserrat"/>
            </a:endParaRPr>
          </a:p>
          <a:p>
            <a:pPr marL="0" lvl="0" indent="0" algn="l" rtl="0">
              <a:spcBef>
                <a:spcPts val="0"/>
              </a:spcBef>
              <a:spcAft>
                <a:spcPts val="0"/>
              </a:spcAft>
              <a:buNone/>
            </a:pPr>
            <a:r>
              <a:rPr lang="en-US" b="1">
                <a:latin typeface="Montserrat"/>
                <a:ea typeface="Montserrat"/>
                <a:cs typeface="Montserrat"/>
                <a:sym typeface="Montserrat"/>
              </a:rPr>
              <a:t>DATE</a:t>
            </a:r>
            <a:endParaRPr b="1">
              <a:latin typeface="Montserrat"/>
              <a:ea typeface="Montserrat"/>
              <a:cs typeface="Montserrat"/>
              <a:sym typeface="Montserrat"/>
            </a:endParaRPr>
          </a:p>
          <a:p>
            <a:pPr marL="0" lvl="0" indent="0" algn="l" rtl="0">
              <a:spcBef>
                <a:spcPts val="0"/>
              </a:spcBef>
              <a:spcAft>
                <a:spcPts val="0"/>
              </a:spcAft>
              <a:buNone/>
            </a:pPr>
            <a:endParaRPr b="1">
              <a:latin typeface="Montserrat"/>
              <a:ea typeface="Montserrat"/>
              <a:cs typeface="Montserrat"/>
              <a:sym typeface="Montserrat"/>
            </a:endParaRPr>
          </a:p>
          <a:p>
            <a:pPr marL="0" lvl="0" indent="0" algn="l" rtl="0">
              <a:spcBef>
                <a:spcPts val="0"/>
              </a:spcBef>
              <a:spcAft>
                <a:spcPts val="0"/>
              </a:spcAft>
              <a:buNone/>
            </a:pPr>
            <a:r>
              <a:rPr lang="en-US" b="1">
                <a:solidFill>
                  <a:srgbClr val="FF0000"/>
                </a:solidFill>
                <a:latin typeface="Montserrat"/>
                <a:ea typeface="Montserrat"/>
                <a:cs typeface="Montserrat"/>
                <a:sym typeface="Montserrat"/>
              </a:rPr>
              <a:t>YOUR LIBRARY’S NAME</a:t>
            </a:r>
            <a:endParaRPr b="1">
              <a:solidFill>
                <a:srgbClr val="FF0000"/>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2"/>
          <p:cNvPicPr preferRelativeResize="0"/>
          <p:nvPr/>
        </p:nvPicPr>
        <p:blipFill>
          <a:blip r:embed="rId3">
            <a:alphaModFix/>
          </a:blip>
          <a:stretch>
            <a:fillRect/>
          </a:stretch>
        </p:blipFill>
        <p:spPr>
          <a:xfrm>
            <a:off x="0" y="-4"/>
            <a:ext cx="9144004" cy="4267009"/>
          </a:xfrm>
          <a:prstGeom prst="rect">
            <a:avLst/>
          </a:prstGeom>
          <a:noFill/>
          <a:ln w="9525" cap="flat" cmpd="sng">
            <a:solidFill>
              <a:srgbClr val="4A7DBA"/>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3"/>
          <p:cNvPicPr preferRelativeResize="0"/>
          <p:nvPr/>
        </p:nvPicPr>
        <p:blipFill>
          <a:blip r:embed="rId3">
            <a:alphaModFix/>
          </a:blip>
          <a:stretch>
            <a:fillRect/>
          </a:stretch>
        </p:blipFill>
        <p:spPr>
          <a:xfrm>
            <a:off x="877376" y="0"/>
            <a:ext cx="7389250" cy="51435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4"/>
          <p:cNvPicPr preferRelativeResize="0"/>
          <p:nvPr/>
        </p:nvPicPr>
        <p:blipFill>
          <a:blip r:embed="rId3">
            <a:alphaModFix/>
          </a:blip>
          <a:stretch>
            <a:fillRect/>
          </a:stretch>
        </p:blipFill>
        <p:spPr>
          <a:xfrm>
            <a:off x="1689613" y="1470723"/>
            <a:ext cx="5764776" cy="2225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5"/>
          <p:cNvPicPr preferRelativeResize="0"/>
          <p:nvPr/>
        </p:nvPicPr>
        <p:blipFill>
          <a:blip r:embed="rId3">
            <a:alphaModFix/>
          </a:blip>
          <a:stretch>
            <a:fillRect/>
          </a:stretch>
        </p:blipFill>
        <p:spPr>
          <a:xfrm>
            <a:off x="2152650" y="248650"/>
            <a:ext cx="4838702" cy="48387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p:nvPr/>
        </p:nvSpPr>
        <p:spPr>
          <a:xfrm>
            <a:off x="0" y="-21587"/>
            <a:ext cx="9144000" cy="5143500"/>
          </a:xfrm>
          <a:prstGeom prst="rect">
            <a:avLst/>
          </a:prstGeom>
          <a:solidFill>
            <a:srgbClr val="4A7DBA"/>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2" name="Google Shape;162;p26"/>
          <p:cNvPicPr preferRelativeResize="0"/>
          <p:nvPr/>
        </p:nvPicPr>
        <p:blipFill>
          <a:blip r:embed="rId3">
            <a:alphaModFix/>
          </a:blip>
          <a:stretch>
            <a:fillRect/>
          </a:stretch>
        </p:blipFill>
        <p:spPr>
          <a:xfrm>
            <a:off x="3072763" y="1164900"/>
            <a:ext cx="2925225" cy="26472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7"/>
          <p:cNvSpPr/>
          <p:nvPr/>
        </p:nvSpPr>
        <p:spPr>
          <a:xfrm>
            <a:off x="0" y="-21587"/>
            <a:ext cx="9144000" cy="5143500"/>
          </a:xfrm>
          <a:prstGeom prst="rect">
            <a:avLst/>
          </a:prstGeom>
          <a:solidFill>
            <a:srgbClr val="4A7DB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8" name="Google Shape;168;p27"/>
          <p:cNvPicPr preferRelativeResize="0"/>
          <p:nvPr/>
        </p:nvPicPr>
        <p:blipFill>
          <a:blip r:embed="rId3">
            <a:alphaModFix/>
          </a:blip>
          <a:stretch>
            <a:fillRect/>
          </a:stretch>
        </p:blipFill>
        <p:spPr>
          <a:xfrm>
            <a:off x="2771150" y="4100125"/>
            <a:ext cx="3601676" cy="724050"/>
          </a:xfrm>
          <a:prstGeom prst="rect">
            <a:avLst/>
          </a:prstGeom>
          <a:no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pic>
      <p:pic>
        <p:nvPicPr>
          <p:cNvPr id="169" name="Google Shape;169;p27"/>
          <p:cNvPicPr preferRelativeResize="0"/>
          <p:nvPr/>
        </p:nvPicPr>
        <p:blipFill>
          <a:blip r:embed="rId4">
            <a:alphaModFix/>
          </a:blip>
          <a:stretch>
            <a:fillRect/>
          </a:stretch>
        </p:blipFill>
        <p:spPr>
          <a:xfrm>
            <a:off x="2477901" y="-21575"/>
            <a:ext cx="4188222" cy="41882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4"/>
          <p:cNvPicPr preferRelativeResize="0"/>
          <p:nvPr/>
        </p:nvPicPr>
        <p:blipFill>
          <a:blip r:embed="rId3">
            <a:alphaModFix/>
          </a:blip>
          <a:stretch>
            <a:fillRect/>
          </a:stretch>
        </p:blipFill>
        <p:spPr>
          <a:xfrm>
            <a:off x="0" y="0"/>
            <a:ext cx="4831474" cy="3872974"/>
          </a:xfrm>
          <a:prstGeom prst="rect">
            <a:avLst/>
          </a:prstGeom>
          <a:noFill/>
          <a:ln>
            <a:noFill/>
          </a:ln>
        </p:spPr>
      </p:pic>
      <p:sp>
        <p:nvSpPr>
          <p:cNvPr id="92" name="Google Shape;92;p14"/>
          <p:cNvSpPr txBox="1"/>
          <p:nvPr/>
        </p:nvSpPr>
        <p:spPr>
          <a:xfrm>
            <a:off x="4942475" y="1578100"/>
            <a:ext cx="40632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dk1"/>
                </a:solidFill>
                <a:latin typeface="Montserrat"/>
                <a:ea typeface="Montserrat"/>
                <a:cs typeface="Montserrat"/>
                <a:sym typeface="Montserrat"/>
              </a:rPr>
              <a:t>All Our Voices Listening Event </a:t>
            </a:r>
            <a:endParaRPr b="1">
              <a:solidFill>
                <a:schemeClr val="dk1"/>
              </a:solidFill>
              <a:latin typeface="Montserrat"/>
              <a:ea typeface="Montserrat"/>
              <a:cs typeface="Montserrat"/>
              <a:sym typeface="Montserrat"/>
            </a:endParaRPr>
          </a:p>
          <a:p>
            <a:pPr marL="0" lvl="0" indent="0" algn="l" rtl="0">
              <a:spcBef>
                <a:spcPts val="0"/>
              </a:spcBef>
              <a:spcAft>
                <a:spcPts val="0"/>
              </a:spcAft>
              <a:buNone/>
            </a:pPr>
            <a:r>
              <a:rPr lang="en-US" b="1">
                <a:solidFill>
                  <a:schemeClr val="dk1"/>
                </a:solidFill>
                <a:latin typeface="Montserrat"/>
                <a:ea typeface="Montserrat"/>
                <a:cs typeface="Montserrat"/>
                <a:sym typeface="Montserrat"/>
              </a:rPr>
              <a:t>[SAMPLE AGENDA]</a:t>
            </a:r>
            <a:endParaRPr b="1">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US">
                <a:solidFill>
                  <a:schemeClr val="dk1"/>
                </a:solidFill>
                <a:latin typeface="Montserrat"/>
                <a:ea typeface="Montserrat"/>
                <a:cs typeface="Montserrat"/>
                <a:sym typeface="Montserrat"/>
              </a:rPr>
              <a:t>Welcome</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US">
                <a:solidFill>
                  <a:schemeClr val="dk1"/>
                </a:solidFill>
                <a:latin typeface="Montserrat"/>
                <a:ea typeface="Montserrat"/>
                <a:cs typeface="Montserrat"/>
                <a:sym typeface="Montserrat"/>
              </a:rPr>
              <a:t>Introduction to All Our Voices Recording Campaign &amp; StoryCorps</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US">
                <a:solidFill>
                  <a:schemeClr val="dk1"/>
                </a:solidFill>
                <a:latin typeface="Montserrat"/>
                <a:ea typeface="Montserrat"/>
                <a:cs typeface="Montserrat"/>
                <a:sym typeface="Montserrat"/>
              </a:rPr>
              <a:t>Story Share</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US">
                <a:solidFill>
                  <a:schemeClr val="dk1"/>
                </a:solidFill>
                <a:latin typeface="Montserrat"/>
                <a:ea typeface="Montserrat"/>
                <a:cs typeface="Montserrat"/>
                <a:sym typeface="Montserrat"/>
              </a:rPr>
              <a:t>Guest Panelists</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US">
                <a:solidFill>
                  <a:schemeClr val="dk1"/>
                </a:solidFill>
                <a:latin typeface="Montserrat"/>
                <a:ea typeface="Montserrat"/>
                <a:cs typeface="Montserrat"/>
                <a:sym typeface="Montserrat"/>
              </a:rPr>
              <a:t>Closing, Thank you, and Call to Action</a:t>
            </a:r>
            <a:endParaRPr>
              <a:solidFill>
                <a:schemeClr val="dk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5"/>
          <p:cNvPicPr preferRelativeResize="0"/>
          <p:nvPr/>
        </p:nvPicPr>
        <p:blipFill rotWithShape="1">
          <a:blip r:embed="rId3">
            <a:alphaModFix/>
          </a:blip>
          <a:srcRect r="5767"/>
          <a:stretch/>
        </p:blipFill>
        <p:spPr>
          <a:xfrm>
            <a:off x="3104700" y="0"/>
            <a:ext cx="6039299" cy="5143501"/>
          </a:xfrm>
          <a:prstGeom prst="rect">
            <a:avLst/>
          </a:prstGeom>
          <a:noFill/>
          <a:ln>
            <a:noFill/>
          </a:ln>
        </p:spPr>
      </p:pic>
      <p:sp>
        <p:nvSpPr>
          <p:cNvPr id="98" name="Google Shape;98;p15"/>
          <p:cNvSpPr txBox="1"/>
          <p:nvPr/>
        </p:nvSpPr>
        <p:spPr>
          <a:xfrm>
            <a:off x="104700" y="510025"/>
            <a:ext cx="30000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dk1"/>
                </a:solidFill>
                <a:latin typeface="Montserrat"/>
                <a:ea typeface="Montserrat"/>
                <a:cs typeface="Montserrat"/>
                <a:sym typeface="Montserrat"/>
              </a:rPr>
              <a:t>All Our Voices Listening Event </a:t>
            </a:r>
            <a:endParaRPr b="1">
              <a:solidFill>
                <a:schemeClr val="dk1"/>
              </a:solidFill>
              <a:latin typeface="Montserrat"/>
              <a:ea typeface="Montserrat"/>
              <a:cs typeface="Montserrat"/>
              <a:sym typeface="Montserrat"/>
            </a:endParaRPr>
          </a:p>
          <a:p>
            <a:pPr marL="0" lvl="0" indent="0" algn="l" rtl="0">
              <a:spcBef>
                <a:spcPts val="0"/>
              </a:spcBef>
              <a:spcAft>
                <a:spcPts val="0"/>
              </a:spcAft>
              <a:buNone/>
            </a:pPr>
            <a:r>
              <a:rPr lang="en-US" b="1">
                <a:solidFill>
                  <a:schemeClr val="dk1"/>
                </a:solidFill>
                <a:latin typeface="Montserrat"/>
                <a:ea typeface="Montserrat"/>
                <a:cs typeface="Montserrat"/>
                <a:sym typeface="Montserrat"/>
              </a:rPr>
              <a:t>[SAMPLE AGENDA]</a:t>
            </a:r>
            <a:endParaRPr b="1">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US">
                <a:solidFill>
                  <a:schemeClr val="dk1"/>
                </a:solidFill>
                <a:latin typeface="Montserrat"/>
                <a:ea typeface="Montserrat"/>
                <a:cs typeface="Montserrat"/>
                <a:sym typeface="Montserrat"/>
              </a:rPr>
              <a:t>Welcome</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US">
                <a:solidFill>
                  <a:schemeClr val="dk1"/>
                </a:solidFill>
                <a:latin typeface="Montserrat"/>
                <a:ea typeface="Montserrat"/>
                <a:cs typeface="Montserrat"/>
                <a:sym typeface="Montserrat"/>
              </a:rPr>
              <a:t>Introduction to All Our Voices Recording Campaign &amp; StoryCorps</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US">
                <a:solidFill>
                  <a:schemeClr val="dk1"/>
                </a:solidFill>
                <a:latin typeface="Montserrat"/>
                <a:ea typeface="Montserrat"/>
                <a:cs typeface="Montserrat"/>
                <a:sym typeface="Montserrat"/>
              </a:rPr>
              <a:t>Story Share</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US">
                <a:solidFill>
                  <a:schemeClr val="dk1"/>
                </a:solidFill>
                <a:latin typeface="Montserrat"/>
                <a:ea typeface="Montserrat"/>
                <a:cs typeface="Montserrat"/>
                <a:sym typeface="Montserrat"/>
              </a:rPr>
              <a:t>Guest Panelists</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US">
                <a:solidFill>
                  <a:schemeClr val="dk1"/>
                </a:solidFill>
                <a:latin typeface="Montserrat"/>
                <a:ea typeface="Montserrat"/>
                <a:cs typeface="Montserrat"/>
                <a:sym typeface="Montserrat"/>
              </a:rPr>
              <a:t>Closing, Thank you, and Call to Action</a:t>
            </a:r>
            <a:endParaRPr>
              <a:solidFill>
                <a:schemeClr val="dk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6"/>
          <p:cNvPicPr preferRelativeResize="0"/>
          <p:nvPr/>
        </p:nvPicPr>
        <p:blipFill rotWithShape="1">
          <a:blip r:embed="rId3">
            <a:alphaModFix/>
          </a:blip>
          <a:srcRect t="9641"/>
          <a:stretch/>
        </p:blipFill>
        <p:spPr>
          <a:xfrm>
            <a:off x="0" y="1"/>
            <a:ext cx="9144002" cy="3083350"/>
          </a:xfrm>
          <a:prstGeom prst="rect">
            <a:avLst/>
          </a:prstGeom>
          <a:noFill/>
          <a:ln w="9525" cap="flat" cmpd="sng">
            <a:solidFill>
              <a:srgbClr val="4A7DBA"/>
            </a:solidFill>
            <a:prstDash val="solid"/>
            <a:round/>
            <a:headEnd type="none" w="sm" len="sm"/>
            <a:tailEnd type="none" w="sm" len="sm"/>
          </a:ln>
        </p:spPr>
      </p:pic>
      <p:sp>
        <p:nvSpPr>
          <p:cNvPr id="104" name="Google Shape;104;p16"/>
          <p:cNvSpPr txBox="1"/>
          <p:nvPr/>
        </p:nvSpPr>
        <p:spPr>
          <a:xfrm>
            <a:off x="447525" y="3083350"/>
            <a:ext cx="51522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400" b="1">
                <a:latin typeface="Montserrat"/>
                <a:ea typeface="Montserrat"/>
                <a:cs typeface="Montserrat"/>
                <a:sym typeface="Montserrat"/>
              </a:rPr>
              <a:t>INTRODUCING STORYCORPS</a:t>
            </a:r>
            <a:endParaRPr sz="2400" b="1">
              <a:latin typeface="Montserrat"/>
              <a:ea typeface="Montserrat"/>
              <a:cs typeface="Montserrat"/>
              <a:sym typeface="Montserrat"/>
            </a:endParaRPr>
          </a:p>
        </p:txBody>
      </p:sp>
      <p:sp>
        <p:nvSpPr>
          <p:cNvPr id="105" name="Google Shape;105;p16"/>
          <p:cNvSpPr txBox="1"/>
          <p:nvPr/>
        </p:nvSpPr>
        <p:spPr>
          <a:xfrm>
            <a:off x="447525" y="3637450"/>
            <a:ext cx="8138100" cy="110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350">
                <a:solidFill>
                  <a:srgbClr val="00193A"/>
                </a:solidFill>
                <a:latin typeface="Montserrat"/>
                <a:ea typeface="Montserrat"/>
                <a:cs typeface="Montserrat"/>
                <a:sym typeface="Montserrat"/>
              </a:rPr>
              <a:t>A StoryCorps interview is an opportunity to record an uninterrupted, intentional</a:t>
            </a:r>
            <a:endParaRPr sz="1350">
              <a:solidFill>
                <a:srgbClr val="00193A"/>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350">
                <a:solidFill>
                  <a:srgbClr val="00193A"/>
                </a:solidFill>
                <a:latin typeface="Montserrat"/>
                <a:ea typeface="Montserrat"/>
                <a:cs typeface="Montserrat"/>
                <a:sym typeface="Montserrat"/>
              </a:rPr>
              <a:t>conversation with someone you know about anything you’d like, from favorite memories</a:t>
            </a:r>
            <a:endParaRPr sz="1350">
              <a:solidFill>
                <a:srgbClr val="00193A"/>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350">
                <a:solidFill>
                  <a:srgbClr val="00193A"/>
                </a:solidFill>
                <a:latin typeface="Montserrat"/>
                <a:ea typeface="Montserrat"/>
                <a:cs typeface="Montserrat"/>
                <a:sym typeface="Montserrat"/>
              </a:rPr>
              <a:t>to important life questions. It’s also a way to connect with family and friends in a time</a:t>
            </a:r>
            <a:endParaRPr sz="1350">
              <a:solidFill>
                <a:srgbClr val="00193A"/>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350">
                <a:solidFill>
                  <a:srgbClr val="00193A"/>
                </a:solidFill>
                <a:latin typeface="Montserrat"/>
                <a:ea typeface="Montserrat"/>
                <a:cs typeface="Montserrat"/>
                <a:sym typeface="Montserrat"/>
              </a:rPr>
              <a:t>when visiting in person is extremely limited.</a:t>
            </a:r>
            <a:endParaRPr sz="1350">
              <a:solidFill>
                <a:srgbClr val="00193A"/>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9"/>
        <p:cNvGrpSpPr/>
        <p:nvPr/>
      </p:nvGrpSpPr>
      <p:grpSpPr>
        <a:xfrm>
          <a:off x="0" y="0"/>
          <a:ext cx="0" cy="0"/>
          <a:chOff x="0" y="0"/>
          <a:chExt cx="0" cy="0"/>
        </a:xfrm>
      </p:grpSpPr>
      <p:pic>
        <p:nvPicPr>
          <p:cNvPr id="110" name="Google Shape;110;p17" descr="Five years after Ken Morganstern was diagnosed with Alzheimer’s disease, he sat down with his daughters, Priya Morganstern and Bhavani Jaroff, to talk about the memories he had left.&#10;&#10;Ken needed some prompting from time to time, but family stayed strong in his memory. He still found pleasure in the simple things in his life, and took comfort in knowing that he leaves behind a legacy of love with his children.&#10;&#10;This all-new animated short is presented as part of the new StoryCorps animation season, Father Figures, where father figures and their children share the strength and wisdom that they draw from each other.&#10;&#10;Directed by&#10;Richard O’Connor&#10;&#10;Executive Producers&#10;Dave Isay&#10;Rachel Hartman&#10;&#10;Producer&#10;Savannah Winchester&#10;&#10;Audio Produced by&#10;Michael Garofalo&#10;&#10;Supervising Sound Recordist&#10;Carolyn Bancroft&#10;&#10;Audio Mixed By&#10;Jarrett Floyd&#10;&#10;Animation by&#10;Ace &amp; Son Moving Picture Co., LLC&#10;&#10;Design &amp; Animation&#10;Taisiya Zaretskya&#10;&#10;Original Music&#10;Joshua Abrams&#10;&#10;Music Performed by&#10;Joshua Abrams&#10;Hamid Drake&#10;Marquis Hill&#10;Emmett Kelly&#10;Adam Thornburg&#10;&#10;Music Mixed by&#10;Joshua Abrams&#10;Neil Strauch&#10;&#10;Outro Music by&#10;“Filing Away” by Blue Dot Sessions&#10;From the Album Crab Shack&#10;Published by Blue Dot Sessions&#10;&#10;Special Thanks&#10;Priya Morganstern&#10;Ken Morganstern&#10;Bhavani Jaroff&#10;&#10;In Partnership with&#10;American Folklife Center at the Library of Congress&#10;NPR&#10;POV&#10;&#10;Funding Provided by&#10;Corporation for Public Broadcasting [logo]&#10;A private corporation funded by the American people.&#10;&#10;Copyright © StoryCorps 2020.&#10;All Rights Reserved" title="A Wonderful Life | Father Figures">
            <a:hlinkClick r:id="rId3"/>
          </p:cNvPr>
          <p:cNvPicPr preferRelativeResize="0"/>
          <p:nvPr/>
        </p:nvPicPr>
        <p:blipFill>
          <a:blip r:embed="rId4">
            <a:alphaModFix/>
          </a:blip>
          <a:stretch>
            <a:fillRect/>
          </a:stretch>
        </p:blipFill>
        <p:spPr>
          <a:xfrm>
            <a:off x="456475" y="1248749"/>
            <a:ext cx="2398124" cy="1798589"/>
          </a:xfrm>
          <a:prstGeom prst="rect">
            <a:avLst/>
          </a:prstGeom>
          <a:noFill/>
          <a:ln>
            <a:noFill/>
          </a:ln>
        </p:spPr>
      </p:pic>
      <p:sp>
        <p:nvSpPr>
          <p:cNvPr id="111" name="Google Shape;111;p17"/>
          <p:cNvSpPr txBox="1"/>
          <p:nvPr/>
        </p:nvSpPr>
        <p:spPr>
          <a:xfrm>
            <a:off x="456463" y="3237888"/>
            <a:ext cx="3000000" cy="37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50" b="1">
                <a:solidFill>
                  <a:srgbClr val="003DCD"/>
                </a:solidFill>
                <a:latin typeface="Montserrat"/>
                <a:ea typeface="Montserrat"/>
                <a:cs typeface="Montserrat"/>
                <a:sym typeface="Montserrat"/>
              </a:rPr>
              <a:t>A Wonderful Life </a:t>
            </a:r>
            <a:r>
              <a:rPr lang="en-US" sz="1250" b="1">
                <a:solidFill>
                  <a:srgbClr val="00193A"/>
                </a:solidFill>
                <a:latin typeface="Montserrat"/>
                <a:ea typeface="Montserrat"/>
                <a:cs typeface="Montserrat"/>
                <a:sym typeface="Montserrat"/>
              </a:rPr>
              <a:t>(3.5 min.)</a:t>
            </a:r>
            <a:endParaRPr sz="1250" b="1">
              <a:solidFill>
                <a:srgbClr val="00193A"/>
              </a:solidFill>
              <a:latin typeface="Montserrat"/>
              <a:ea typeface="Montserrat"/>
              <a:cs typeface="Montserrat"/>
              <a:sym typeface="Montserrat"/>
            </a:endParaRPr>
          </a:p>
        </p:txBody>
      </p:sp>
      <p:pic>
        <p:nvPicPr>
          <p:cNvPr id="112" name="Google Shape;112;p17" descr="In November 2015, Leonardo Vega was diagnosed with liver and lung cancer.&#10;&#10;After multiple unsuccessful rounds of chemotherapy, he left the hospital and returned to his New Jersey home to spend his remaining days receiving hospice care while surrounded by his family. His eldest daughter, Eva Vega-Olds, used the StoryCorps App to capture some of her father’s memories and preserve the sound of his voice.&#10;&#10;During their time together, Leonardo was bedridden and hooked up to an oxygen tank. He struggled to answer questions, so Eva also took the opportunity to tell her father how much he meant to her.&#10;&#10;This recording turned out to be the last conversation they ever had together. Leonardo died days later on January 29, 2016, at the age of 73. Soon after, Eva came to @StoryCorps to remember a hardworking man with a great sense of humor who loved his family.&#10;&#10;Directed by &#10;Richard O’Connor&#10;&#10;Executive Producers&#10;Dave Isay&#10;Rachel Hartman&#10;&#10;Producer&#10;Savannah Winchester&#10;&#10;Senior Audio Producer&#10;Michael Garofalo&#10;&#10;Audio Produced by&#10;Jud Esty-Kendall&#10;&#10;Supervising Sound Recordist&#10;Alletta Cooper&#10;&#10;Audio Mixed By&#10;Jarrett Floyd&#10;&#10;Animation by&#10;Ace &amp; Son Moving Picture Co., LLC&#10;&#10;Design&#10;Taisiya Zaretskaya&#10;&#10;Animators&#10;Natalie Greene&#10;Taisiya Zaretskaya&#10;Laura Yee&#10;&#10;Original Music&#10;Joshua Abrams&#10;&#10;Music Performed by&#10;Joshua Abrams&#10;Hamid Drake&#10;Marquis Hill&#10;Emmett Kelly&#10;Adam Thornburg&#10;&#10;Music Mixed by&#10;Joshua Abrams&#10;Neil Strauch&#10; &#10;Outro Music by&#10;“That Kid in Fourth Grade Who Really Like the Denver Broncos” by Chris Zabriskie&#10;From the Album Undercover Vampire Policeman&#10;Published by You've Been a Wonderful Laugh Track&#10;&#10;Special Thanks&#10;Leonardo Vega&#10;Eva Vega-Olds&#10;&#10;In Partnership with&#10;American Folklife Center at the Library of Congress&#10;NPR&#10;POV&#10;&#10;Funding Provided by&#10;Corporation for Public Broadcasting [logo]&#10; &#10;A private corporation funded by the American people.&#10;&#10;Copyright © StoryCorps 2020. All Rights Reserved." title="Leonardo's Dreams | What Matters">
            <a:hlinkClick r:id="rId5"/>
          </p:cNvPr>
          <p:cNvPicPr preferRelativeResize="0"/>
          <p:nvPr/>
        </p:nvPicPr>
        <p:blipFill>
          <a:blip r:embed="rId6">
            <a:alphaModFix/>
          </a:blip>
          <a:stretch>
            <a:fillRect/>
          </a:stretch>
        </p:blipFill>
        <p:spPr>
          <a:xfrm>
            <a:off x="6289400" y="1232338"/>
            <a:ext cx="2441900" cy="1831432"/>
          </a:xfrm>
          <a:prstGeom prst="rect">
            <a:avLst/>
          </a:prstGeom>
          <a:noFill/>
          <a:ln>
            <a:noFill/>
          </a:ln>
        </p:spPr>
      </p:pic>
      <p:sp>
        <p:nvSpPr>
          <p:cNvPr id="113" name="Google Shape;113;p17"/>
          <p:cNvSpPr txBox="1"/>
          <p:nvPr/>
        </p:nvSpPr>
        <p:spPr>
          <a:xfrm>
            <a:off x="6289388" y="3237900"/>
            <a:ext cx="3000000" cy="37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50" b="1">
                <a:solidFill>
                  <a:srgbClr val="003DCD"/>
                </a:solidFill>
                <a:latin typeface="Montserrat"/>
                <a:ea typeface="Montserrat"/>
                <a:cs typeface="Montserrat"/>
                <a:sym typeface="Montserrat"/>
              </a:rPr>
              <a:t>Leonardo’s Dreams </a:t>
            </a:r>
            <a:r>
              <a:rPr lang="en-US" sz="1250" b="1">
                <a:solidFill>
                  <a:srgbClr val="00193A"/>
                </a:solidFill>
                <a:latin typeface="Montserrat"/>
                <a:ea typeface="Montserrat"/>
                <a:cs typeface="Montserrat"/>
                <a:sym typeface="Montserrat"/>
              </a:rPr>
              <a:t>(3 min.)</a:t>
            </a:r>
            <a:endParaRPr sz="1250" b="1">
              <a:solidFill>
                <a:srgbClr val="00193A"/>
              </a:solidFill>
              <a:latin typeface="Montserrat"/>
              <a:ea typeface="Montserrat"/>
              <a:cs typeface="Montserrat"/>
              <a:sym typeface="Montserrat"/>
            </a:endParaRPr>
          </a:p>
        </p:txBody>
      </p:sp>
      <p:pic>
        <p:nvPicPr>
          <p:cNvPr id="114" name="Google Shape;114;p17" descr="Kay Wang was a strong-willed grandmother who was reluctantly taken to a StoryCorps booth by her son and granddaughter. Though Kay resisted, she still had stories to tell—from disobeying her mother and rebuffing suitors while growing up in China to late-life adventures as a detective for Bloomingdale's department store. Kay passed away just weeks after that interview, and her son and granddaughter returned to StoryCorps to remember her gentler side, which she kept to herself.&#10;&#10;Directed by: The Rauch Brothers&#10;Backgrounds: Bill Wray&#10;Producers: Mike Rauch &amp; Lizzie Jacobs&#10;Art Direction: The Rauch Brothers &amp; Bill Wray&#10;Animation: Tim Rauch&#10;Audio Produced by: Katie Simon &amp; Michael Garofalo&#10;Supervising Sound Recordist: John White&#10;&#10;Music:&#10;Fredrik&#10;Label: The Kora Records&#10;Publisher: House of Hassle&#10;&#10;Major funding provided by the Corporation for Public Broadcasting.&#10;&#10;Please tell us about your StoryCorps viewing experience: http://bit.ly/2xJV7Ak" title="No More Questions!">
            <a:hlinkClick r:id="rId7"/>
          </p:cNvPr>
          <p:cNvPicPr preferRelativeResize="0"/>
          <p:nvPr/>
        </p:nvPicPr>
        <p:blipFill>
          <a:blip r:embed="rId8">
            <a:alphaModFix/>
          </a:blip>
          <a:stretch>
            <a:fillRect/>
          </a:stretch>
        </p:blipFill>
        <p:spPr>
          <a:xfrm>
            <a:off x="3372937" y="1248750"/>
            <a:ext cx="2398126" cy="1798600"/>
          </a:xfrm>
          <a:prstGeom prst="rect">
            <a:avLst/>
          </a:prstGeom>
          <a:noFill/>
          <a:ln>
            <a:noFill/>
          </a:ln>
        </p:spPr>
      </p:pic>
      <p:sp>
        <p:nvSpPr>
          <p:cNvPr id="115" name="Google Shape;115;p17"/>
          <p:cNvSpPr txBox="1"/>
          <p:nvPr/>
        </p:nvSpPr>
        <p:spPr>
          <a:xfrm>
            <a:off x="3372925" y="3237900"/>
            <a:ext cx="3000000" cy="37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50" b="1">
                <a:solidFill>
                  <a:srgbClr val="003DCD"/>
                </a:solidFill>
                <a:latin typeface="Montserrat"/>
                <a:ea typeface="Montserrat"/>
                <a:cs typeface="Montserrat"/>
                <a:sym typeface="Montserrat"/>
              </a:rPr>
              <a:t>No More Questions </a:t>
            </a:r>
            <a:r>
              <a:rPr lang="en-US" sz="1250" b="1">
                <a:solidFill>
                  <a:srgbClr val="00193A"/>
                </a:solidFill>
                <a:latin typeface="Montserrat"/>
                <a:ea typeface="Montserrat"/>
                <a:cs typeface="Montserrat"/>
                <a:sym typeface="Montserrat"/>
              </a:rPr>
              <a:t>(3.5 min.)</a:t>
            </a:r>
            <a:endParaRPr sz="1250" b="1">
              <a:solidFill>
                <a:srgbClr val="00193A"/>
              </a:solidFill>
              <a:latin typeface="Montserrat"/>
              <a:ea typeface="Montserrat"/>
              <a:cs typeface="Montserrat"/>
              <a:sym typeface="Montserrat"/>
            </a:endParaRPr>
          </a:p>
        </p:txBody>
      </p:sp>
      <p:sp>
        <p:nvSpPr>
          <p:cNvPr id="116" name="Google Shape;116;p17"/>
          <p:cNvSpPr txBox="1"/>
          <p:nvPr/>
        </p:nvSpPr>
        <p:spPr>
          <a:xfrm>
            <a:off x="419475" y="300325"/>
            <a:ext cx="4388400" cy="546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350" b="1">
                <a:latin typeface="Montserrat"/>
                <a:ea typeface="Montserrat"/>
                <a:cs typeface="Montserrat"/>
                <a:sym typeface="Montserrat"/>
              </a:rPr>
              <a:t>FEATURED ANIMATIONS</a:t>
            </a:r>
            <a:endParaRPr sz="2400">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10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8"/>
          <p:cNvPicPr preferRelativeResize="0"/>
          <p:nvPr/>
        </p:nvPicPr>
        <p:blipFill>
          <a:blip r:embed="rId3">
            <a:alphaModFix/>
          </a:blip>
          <a:stretch>
            <a:fillRect/>
          </a:stretch>
        </p:blipFill>
        <p:spPr>
          <a:xfrm>
            <a:off x="0" y="388449"/>
            <a:ext cx="9143999" cy="43666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9"/>
          <p:cNvPicPr preferRelativeResize="0"/>
          <p:nvPr/>
        </p:nvPicPr>
        <p:blipFill>
          <a:blip r:embed="rId3">
            <a:alphaModFix/>
          </a:blip>
          <a:stretch>
            <a:fillRect/>
          </a:stretch>
        </p:blipFill>
        <p:spPr>
          <a:xfrm>
            <a:off x="0" y="0"/>
            <a:ext cx="4838702" cy="48387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0"/>
          <p:cNvPicPr preferRelativeResize="0"/>
          <p:nvPr/>
        </p:nvPicPr>
        <p:blipFill>
          <a:blip r:embed="rId3">
            <a:alphaModFix/>
          </a:blip>
          <a:stretch>
            <a:fillRect/>
          </a:stretch>
        </p:blipFill>
        <p:spPr>
          <a:xfrm>
            <a:off x="4000500" y="0"/>
            <a:ext cx="5143503" cy="51435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1"/>
          <p:cNvPicPr preferRelativeResize="0"/>
          <p:nvPr/>
        </p:nvPicPr>
        <p:blipFill>
          <a:blip r:embed="rId3">
            <a:alphaModFix/>
          </a:blip>
          <a:stretch>
            <a:fillRect/>
          </a:stretch>
        </p:blipFill>
        <p:spPr>
          <a:xfrm>
            <a:off x="152400" y="235163"/>
            <a:ext cx="8839204" cy="467316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145</Words>
  <Application>Microsoft Macintosh PowerPoint</Application>
  <PresentationFormat>On-screen Show (16:9)</PresentationFormat>
  <Paragraphs>37</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Montserrat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Jen Giffin</cp:lastModifiedBy>
  <cp:revision>1</cp:revision>
  <dcterms:modified xsi:type="dcterms:W3CDTF">2021-09-16T16:35:22Z</dcterms:modified>
</cp:coreProperties>
</file>