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59"/>
  </p:notesMasterIdLst>
  <p:sldIdLst>
    <p:sldId id="489" r:id="rId5"/>
    <p:sldId id="1802" r:id="rId6"/>
    <p:sldId id="1833" r:id="rId7"/>
    <p:sldId id="1804" r:id="rId8"/>
    <p:sldId id="1806" r:id="rId9"/>
    <p:sldId id="1807" r:id="rId10"/>
    <p:sldId id="256" r:id="rId11"/>
    <p:sldId id="257" r:id="rId12"/>
    <p:sldId id="258" r:id="rId13"/>
    <p:sldId id="259" r:id="rId14"/>
    <p:sldId id="260" r:id="rId15"/>
    <p:sldId id="261" r:id="rId16"/>
    <p:sldId id="262" r:id="rId17"/>
    <p:sldId id="263" r:id="rId18"/>
    <p:sldId id="264" r:id="rId19"/>
    <p:sldId id="265" r:id="rId20"/>
    <p:sldId id="1840" r:id="rId21"/>
    <p:sldId id="1841" r:id="rId22"/>
    <p:sldId id="1842" r:id="rId23"/>
    <p:sldId id="1843" r:id="rId24"/>
    <p:sldId id="267" r:id="rId25"/>
    <p:sldId id="268" r:id="rId26"/>
    <p:sldId id="269" r:id="rId27"/>
    <p:sldId id="266" r:id="rId28"/>
    <p:sldId id="271" r:id="rId29"/>
    <p:sldId id="1834" r:id="rId30"/>
    <p:sldId id="1835" r:id="rId31"/>
    <p:sldId id="1836" r:id="rId32"/>
    <p:sldId id="1837" r:id="rId33"/>
    <p:sldId id="1838" r:id="rId34"/>
    <p:sldId id="1839" r:id="rId35"/>
    <p:sldId id="276" r:id="rId36"/>
    <p:sldId id="1852" r:id="rId37"/>
    <p:sldId id="1853" r:id="rId38"/>
    <p:sldId id="1854" r:id="rId39"/>
    <p:sldId id="1855" r:id="rId40"/>
    <p:sldId id="1856" r:id="rId41"/>
    <p:sldId id="1857" r:id="rId42"/>
    <p:sldId id="274" r:id="rId43"/>
    <p:sldId id="272" r:id="rId44"/>
    <p:sldId id="273" r:id="rId45"/>
    <p:sldId id="1858" r:id="rId46"/>
    <p:sldId id="277" r:id="rId47"/>
    <p:sldId id="1844" r:id="rId48"/>
    <p:sldId id="1845" r:id="rId49"/>
    <p:sldId id="1846" r:id="rId50"/>
    <p:sldId id="1847" r:id="rId51"/>
    <p:sldId id="1848" r:id="rId52"/>
    <p:sldId id="1849" r:id="rId53"/>
    <p:sldId id="1850" r:id="rId54"/>
    <p:sldId id="1851" r:id="rId55"/>
    <p:sldId id="414" r:id="rId56"/>
    <p:sldId id="1859" r:id="rId57"/>
    <p:sldId id="180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436" autoAdjust="0"/>
    <p:restoredTop sz="86395"/>
  </p:normalViewPr>
  <p:slideViewPr>
    <p:cSldViewPr snapToGrid="0">
      <p:cViewPr varScale="1">
        <p:scale>
          <a:sx n="83" d="100"/>
          <a:sy n="83" d="100"/>
        </p:scale>
        <p:origin x="224" y="672"/>
      </p:cViewPr>
      <p:guideLst/>
    </p:cSldViewPr>
  </p:slideViewPr>
  <p:outlineViewPr>
    <p:cViewPr>
      <p:scale>
        <a:sx n="33" d="100"/>
        <a:sy n="33" d="100"/>
      </p:scale>
      <p:origin x="0" y="-18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wygarthobaugh\Desktop\Book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07756878200678"/>
          <c:y val="3.1444198027771285E-2"/>
          <c:w val="0.66799563332649836"/>
          <c:h val="0.93711160394445747"/>
        </c:manualLayout>
      </c:layout>
      <c:pieChart>
        <c:varyColors val="1"/>
        <c:ser>
          <c:idx val="0"/>
          <c:order val="0"/>
          <c:spPr>
            <a:effectLst>
              <a:outerShdw blurRad="50800" dist="38100" dir="2700000" algn="tl" rotWithShape="0">
                <a:prstClr val="black">
                  <a:alpha val="40000"/>
                </a:prstClr>
              </a:outerShdw>
            </a:effectLst>
          </c:spPr>
          <c:dPt>
            <c:idx val="0"/>
            <c:bubble3D val="0"/>
            <c:spPr>
              <a:solidFill>
                <a:srgbClr val="0071CE"/>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5068-418B-A930-6C50507F462A}"/>
              </c:ext>
            </c:extLst>
          </c:dPt>
          <c:dPt>
            <c:idx val="1"/>
            <c:bubble3D val="0"/>
            <c:spPr>
              <a:solidFill>
                <a:srgbClr val="00206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5068-418B-A930-6C50507F462A}"/>
              </c:ext>
            </c:extLst>
          </c:dPt>
          <c:dPt>
            <c:idx val="2"/>
            <c:bubble3D val="0"/>
            <c:spPr>
              <a:solidFill>
                <a:schemeClr val="tx1">
                  <a:lumMod val="50000"/>
                  <a:lumOff val="5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5068-418B-A930-6C50507F462A}"/>
              </c:ext>
            </c:extLst>
          </c:dPt>
          <c:dLbls>
            <c:dLbl>
              <c:idx val="0"/>
              <c:tx>
                <c:rich>
                  <a:bodyPr/>
                  <a:lstStyle/>
                  <a:p>
                    <a:r>
                      <a:rPr lang="en-US" sz="2400" dirty="0">
                        <a:latin typeface="Oswald" pitchFamily="2" charset="0"/>
                      </a:rPr>
                      <a:t>Grad</a:t>
                    </a:r>
                  </a:p>
                  <a:p>
                    <a:fld id="{AEC7B46B-E031-4AD3-B54E-A69A311A3FB1}" type="VALUE">
                      <a:rPr lang="en-US" sz="2400">
                        <a:latin typeface="Oswald" pitchFamily="2" charset="0"/>
                      </a:rPr>
                      <a:pPr/>
                      <a:t>[VALUE]</a:t>
                    </a:fld>
                    <a:r>
                      <a:rPr lang="en-US" sz="2400" baseline="0" dirty="0">
                        <a:latin typeface="Oswald" pitchFamily="2" charset="0"/>
                      </a:rPr>
                      <a:t>, </a:t>
                    </a:r>
                    <a:fld id="{083D410A-9A5F-4A2A-BE1C-8EAB7CE7979E}" type="PERCENTAGE">
                      <a:rPr lang="en-US" sz="2400" baseline="0">
                        <a:latin typeface="Oswald" pitchFamily="2" charset="0"/>
                      </a:rPr>
                      <a:pPr/>
                      <a:t>[PERCENTAGE]</a:t>
                    </a:fld>
                    <a:endParaRPr lang="en-US" sz="2400" baseline="0" dirty="0">
                      <a:latin typeface="Oswald" pitchFamily="2" charset="0"/>
                    </a:endParaRPr>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068-418B-A930-6C50507F462A}"/>
                </c:ext>
              </c:extLst>
            </c:dLbl>
            <c:dLbl>
              <c:idx val="1"/>
              <c:layout>
                <c:manualLayout>
                  <c:x val="0.21839017225495816"/>
                  <c:y val="-7.145210938706196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r>
                      <a:rPr lang="en-US" sz="2400" dirty="0">
                        <a:latin typeface="Oswald" pitchFamily="2" charset="0"/>
                      </a:rPr>
                      <a:t>Undergrad</a:t>
                    </a:r>
                  </a:p>
                  <a:p>
                    <a:pPr>
                      <a:defRPr>
                        <a:solidFill>
                          <a:schemeClr val="bg1"/>
                        </a:solidFill>
                      </a:defRPr>
                    </a:pPr>
                    <a:fld id="{57543DB2-9553-4224-B4CD-45264C7A2DA1}" type="VALUE">
                      <a:rPr lang="en-US" sz="2400">
                        <a:latin typeface="Oswald" pitchFamily="2" charset="0"/>
                      </a:rPr>
                      <a:pPr>
                        <a:defRPr>
                          <a:solidFill>
                            <a:schemeClr val="bg1"/>
                          </a:solidFill>
                        </a:defRPr>
                      </a:pPr>
                      <a:t>[VALUE]</a:t>
                    </a:fld>
                    <a:r>
                      <a:rPr lang="en-US" sz="2400" baseline="0" dirty="0">
                        <a:latin typeface="Oswald" pitchFamily="2" charset="0"/>
                      </a:rPr>
                      <a:t>, </a:t>
                    </a:r>
                    <a:fld id="{222E7FD9-FE01-4764-8BEB-87733AFCA8D7}" type="PERCENTAGE">
                      <a:rPr lang="en-US" sz="2400" baseline="0">
                        <a:latin typeface="Oswald" pitchFamily="2" charset="0"/>
                      </a:rPr>
                      <a:pPr>
                        <a:defRPr>
                          <a:solidFill>
                            <a:schemeClr val="bg1"/>
                          </a:solidFill>
                        </a:defRPr>
                      </a:pPr>
                      <a:t>[PERCENTAGE]</a:t>
                    </a:fld>
                    <a:endParaRPr lang="en-US" sz="2400" baseline="0" dirty="0">
                      <a:latin typeface="Oswald" pitchFamily="2" charset="0"/>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22352777777777777"/>
                      <c:h val="0.27164370078740158"/>
                    </c:manualLayout>
                  </c15:layout>
                  <c15:dlblFieldTable/>
                  <c15:showDataLabelsRange val="0"/>
                </c:ext>
                <c:ext xmlns:c16="http://schemas.microsoft.com/office/drawing/2014/chart" uri="{C3380CC4-5D6E-409C-BE32-E72D297353CC}">
                  <c16:uniqueId val="{00000003-5068-418B-A930-6C50507F462A}"/>
                </c:ext>
              </c:extLst>
            </c:dLbl>
            <c:dLbl>
              <c:idx val="2"/>
              <c:layout>
                <c:manualLayout>
                  <c:x val="9.7993281201515431E-2"/>
                  <c:y val="7.0756648242062237E-2"/>
                </c:manualLayout>
              </c:layout>
              <c:tx>
                <c:rich>
                  <a:bodyPr/>
                  <a:lstStyle/>
                  <a:p>
                    <a:r>
                      <a:rPr lang="en-US" sz="1800" dirty="0">
                        <a:latin typeface="Oswald" pitchFamily="2" charset="0"/>
                      </a:rPr>
                      <a:t>Fac/Staff</a:t>
                    </a:r>
                  </a:p>
                  <a:p>
                    <a:fld id="{391284DC-2E5E-4264-A8E0-FC53A79B0221}" type="VALUE">
                      <a:rPr lang="en-US" sz="1800">
                        <a:latin typeface="Oswald" pitchFamily="2" charset="0"/>
                      </a:rPr>
                      <a:pPr/>
                      <a:t>[VALUE]</a:t>
                    </a:fld>
                    <a:r>
                      <a:rPr lang="en-US" sz="1800" baseline="0" dirty="0">
                        <a:latin typeface="Oswald" pitchFamily="2" charset="0"/>
                      </a:rPr>
                      <a:t>, </a:t>
                    </a:r>
                    <a:fld id="{6537680F-7378-456E-BB49-4161CDA02A3A}" type="PERCENTAGE">
                      <a:rPr lang="en-US" sz="1800" baseline="0">
                        <a:latin typeface="Oswald" pitchFamily="2" charset="0"/>
                      </a:rPr>
                      <a:pPr/>
                      <a:t>[PERCENTAGE]</a:t>
                    </a:fld>
                    <a:endParaRPr lang="en-US" sz="1800" baseline="0" dirty="0">
                      <a:latin typeface="Oswald" pitchFamily="2" charset="0"/>
                    </a:endParaRP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068-418B-A930-6C50507F462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Grad</c:v>
                </c:pt>
                <c:pt idx="1">
                  <c:v>Undergrad</c:v>
                </c:pt>
                <c:pt idx="2">
                  <c:v>Fac/Staff</c:v>
                </c:pt>
              </c:strCache>
            </c:strRef>
          </c:cat>
          <c:val>
            <c:numRef>
              <c:f>Sheet1!$B$2:$B$4</c:f>
              <c:numCache>
                <c:formatCode>General</c:formatCode>
                <c:ptCount val="3"/>
                <c:pt idx="0">
                  <c:v>187</c:v>
                </c:pt>
                <c:pt idx="1">
                  <c:v>125</c:v>
                </c:pt>
                <c:pt idx="2">
                  <c:v>33</c:v>
                </c:pt>
              </c:numCache>
            </c:numRef>
          </c:val>
          <c:extLst>
            <c:ext xmlns:c16="http://schemas.microsoft.com/office/drawing/2014/chart" uri="{C3380CC4-5D6E-409C-BE32-E72D297353CC}">
              <c16:uniqueId val="{00000006-5068-418B-A930-6C50507F462A}"/>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2"/>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EEE88-9B95-42AE-8EAE-0E8697BB3942}" type="datetimeFigureOut">
              <a:rPr lang="en-US" smtClean="0"/>
              <a:t>12/5/23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DE3830-8571-4818-B852-7B5E1D6CBA13}" type="slidenum">
              <a:rPr lang="en-US" smtClean="0"/>
              <a:t>‹#›</a:t>
            </a:fld>
            <a:endParaRPr lang="en-US"/>
          </a:p>
        </p:txBody>
      </p:sp>
    </p:spTree>
    <p:extLst>
      <p:ext uri="{BB962C8B-B14F-4D97-AF65-F5344CB8AC3E}">
        <p14:creationId xmlns:p14="http://schemas.microsoft.com/office/powerpoint/2010/main" val="127835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gov.org/news/a-guide-to-indigenous-land-acknowledgmen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eefusa.org/guide-indigenous-land-acknowledgmen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tivegov.org/news/a-guide-to-indigenous-land-acknowledgmen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eefusa.org/guide-indigenous-land-acknowledgmen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a:lnSpc>
                <a:spcPct val="90000"/>
              </a:lnSpc>
            </a:pPr>
            <a:r>
              <a:rPr lang="en-US"/>
              <a:t>Hello and Welcome to  New Member Orientation -&gt; Webinar – high school feeling</a:t>
            </a:r>
          </a:p>
          <a:p>
            <a:pPr marL="152400">
              <a:lnSpc>
                <a:spcPct val="90000"/>
              </a:lnSpc>
            </a:pPr>
            <a:r>
              <a:rPr lang="en-US"/>
              <a:t>We are happy to have you here</a:t>
            </a:r>
            <a:endParaRPr lang="en-US">
              <a:cs typeface="Calibri"/>
            </a:endParaRPr>
          </a:p>
          <a:p>
            <a:pPr marL="152400">
              <a:lnSpc>
                <a:spcPct val="90000"/>
              </a:lnSpc>
            </a:pPr>
            <a:endParaRPr lang="en-US"/>
          </a:p>
          <a:p>
            <a:pPr marL="152400">
              <a:lnSpc>
                <a:spcPct val="90000"/>
              </a:lnSpc>
            </a:pPr>
            <a:r>
              <a:rPr lang="en-US"/>
              <a:t>I’ll lead you </a:t>
            </a:r>
            <a:endParaRPr lang="en-US">
              <a:cs typeface="Calibri"/>
            </a:endParaRPr>
          </a:p>
          <a:p>
            <a:pPr marL="152400">
              <a:lnSpc>
                <a:spcPct val="90000"/>
              </a:lnSpc>
            </a:pPr>
            <a:r>
              <a:rPr lang="en-US"/>
              <a:t>We invited new users, member organizations who have signed up since</a:t>
            </a:r>
            <a:endParaRPr lang="en-US">
              <a:cs typeface="Calibri"/>
            </a:endParaRPr>
          </a:p>
          <a:p>
            <a:pPr marL="152400">
              <a:lnSpc>
                <a:spcPct val="90000"/>
              </a:lnSpc>
            </a:pPr>
            <a:endParaRPr lang="en-US">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text: This is an illustration of a data management mishap. The left image is a representative table of experimental preparations, and the right is a list of data files with identifying information blurred out. The mishap occurred during the data analysis phase when the research team realized they were unable to match each sample preparation to its corresponding data file. Background image is a modified </a:t>
            </a:r>
            <a:r>
              <a:rPr lang="en-US" sz="1200" i="1" dirty="0"/>
              <a:t>“</a:t>
            </a:r>
            <a:r>
              <a:rPr lang="en-US" sz="1200" b="0" i="1" dirty="0">
                <a:solidFill>
                  <a:srgbClr val="333333"/>
                </a:solidFill>
                <a:effectLst/>
              </a:rPr>
              <a:t>Lunar Landscape (</a:t>
            </a:r>
            <a:r>
              <a:rPr lang="en-US" sz="1200" b="0" i="1" dirty="0" err="1">
                <a:solidFill>
                  <a:srgbClr val="333333"/>
                </a:solidFill>
                <a:effectLst/>
              </a:rPr>
              <a:t>Roverandom</a:t>
            </a:r>
            <a:r>
              <a:rPr lang="en-US" sz="1200" b="0" i="1" dirty="0">
                <a:solidFill>
                  <a:srgbClr val="333333"/>
                </a:solidFill>
                <a:effectLst/>
              </a:rPr>
              <a:t>)</a:t>
            </a:r>
            <a:r>
              <a:rPr lang="en-US" sz="1200" b="0" i="1" dirty="0">
                <a:effectLst/>
              </a:rPr>
              <a:t>” </a:t>
            </a:r>
            <a:r>
              <a:rPr lang="en-US" sz="1200" b="0" i="0" dirty="0">
                <a:effectLst/>
              </a:rPr>
              <a:t>by J.R.R. Tolkien</a:t>
            </a:r>
            <a:endParaRPr lang="en-US" sz="120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22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text: Background image is a washed-out version of </a:t>
            </a:r>
            <a:r>
              <a:rPr lang="en-US" sz="1200" i="1" dirty="0"/>
              <a:t>“</a:t>
            </a:r>
            <a:r>
              <a:rPr lang="en-US" sz="1200" b="0" i="1" dirty="0">
                <a:effectLst/>
              </a:rPr>
              <a:t>Old Man Willow” by </a:t>
            </a:r>
            <a:r>
              <a:rPr lang="en-US" sz="1200" b="0" i="0" dirty="0">
                <a:effectLst/>
              </a:rPr>
              <a:t>J.R.R. Tolkien</a:t>
            </a:r>
            <a:endParaRPr lang="en-US" sz="120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080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text: Image of a shrugging white woman sharing reasons I did not share my data. Background image is a washed-out version of </a:t>
            </a:r>
            <a:r>
              <a:rPr lang="en-US" sz="1200" i="1" dirty="0"/>
              <a:t>“</a:t>
            </a:r>
            <a:r>
              <a:rPr lang="en-US" sz="1200" b="0" i="1" dirty="0">
                <a:effectLst/>
              </a:rPr>
              <a:t>Untitled Misty Mountains” by </a:t>
            </a:r>
            <a:r>
              <a:rPr lang="en-US" sz="1200" b="0" i="0" dirty="0">
                <a:effectLst/>
              </a:rPr>
              <a:t>J.R.R. Tolkien</a:t>
            </a:r>
            <a:endParaRPr lang="en-US" sz="120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105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text: Background image is a washed-out photo by </a:t>
            </a:r>
            <a:r>
              <a:rPr lang="en-US" sz="1200" b="0" i="0" dirty="0">
                <a:solidFill>
                  <a:schemeClr val="bg1"/>
                </a:solidFill>
                <a:effectLst/>
              </a:rPr>
              <a:t>© </a:t>
            </a:r>
            <a:r>
              <a:rPr lang="en-US" sz="1200" b="0" i="0" dirty="0" err="1">
                <a:solidFill>
                  <a:schemeClr val="bg1"/>
                </a:solidFill>
                <a:effectLst/>
              </a:rPr>
              <a:t>Larnie</a:t>
            </a:r>
            <a:r>
              <a:rPr lang="en-US" sz="1200" b="0" i="0" dirty="0">
                <a:solidFill>
                  <a:schemeClr val="bg1"/>
                </a:solidFill>
                <a:effectLst/>
              </a:rPr>
              <a:t> Nicolson Photography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239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text: Background image is a depiction of the fellowship of the rings by unknown artist.</a:t>
            </a:r>
            <a:endParaRPr lang="en-US" sz="120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18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 text: </a:t>
            </a:r>
            <a:r>
              <a:rPr lang="en-US" sz="1200" i="1" dirty="0"/>
              <a:t>“</a:t>
            </a:r>
            <a:r>
              <a:rPr lang="en-US" sz="1200" b="0" i="1" dirty="0">
                <a:effectLst/>
              </a:rPr>
              <a:t>Rivendell” by </a:t>
            </a:r>
            <a:r>
              <a:rPr lang="en-US" sz="1200" b="0" i="0" dirty="0">
                <a:effectLst/>
              </a:rPr>
              <a:t>J.R.R. Tolkien</a:t>
            </a:r>
            <a:endParaRPr lang="en-US" sz="1200"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69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669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33</a:t>
            </a:fld>
            <a:endParaRPr lang="en-US"/>
          </a:p>
        </p:txBody>
      </p:sp>
    </p:spTree>
    <p:extLst>
      <p:ext uri="{BB962C8B-B14F-4D97-AF65-F5344CB8AC3E}">
        <p14:creationId xmlns:p14="http://schemas.microsoft.com/office/powerpoint/2010/main" val="604045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34</a:t>
            </a:fld>
            <a:endParaRPr lang="en-US"/>
          </a:p>
        </p:txBody>
      </p:sp>
    </p:spTree>
    <p:extLst>
      <p:ext uri="{BB962C8B-B14F-4D97-AF65-F5344CB8AC3E}">
        <p14:creationId xmlns:p14="http://schemas.microsoft.com/office/powerpoint/2010/main" val="1286318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35</a:t>
            </a:fld>
            <a:endParaRPr lang="en-US"/>
          </a:p>
        </p:txBody>
      </p:sp>
    </p:spTree>
    <p:extLst>
      <p:ext uri="{BB962C8B-B14F-4D97-AF65-F5344CB8AC3E}">
        <p14:creationId xmlns:p14="http://schemas.microsoft.com/office/powerpoint/2010/main" val="272692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68910">
              <a:lnSpc>
                <a:spcPct val="106999"/>
              </a:lnSpc>
              <a:buClr>
                <a:schemeClr val="dk1"/>
              </a:buClr>
              <a:buSzPts val="1600"/>
            </a:pPr>
            <a:r>
              <a:rPr lang="en-US">
                <a:solidFill>
                  <a:schemeClr val="dk1"/>
                </a:solidFill>
                <a:latin typeface="Corbel"/>
                <a:ea typeface="EB Garamond"/>
              </a:rPr>
              <a:t>See the Native Governance Center's "A Guide to Indigenous Land Acknowledgement" to learn more about land acknowledgments and their significance: </a:t>
            </a:r>
            <a:r>
              <a:rPr lang="en-US">
                <a:solidFill>
                  <a:schemeClr val="dk1"/>
                </a:solidFill>
                <a:hlinkClick r:id="rId3"/>
              </a:rPr>
              <a:t>https://nativegov.org/news/a-guide-to-indigenous-land-acknowledgment/</a:t>
            </a:r>
            <a:r>
              <a:rPr lang="en-US">
                <a:solidFill>
                  <a:schemeClr val="dk1"/>
                </a:solidFill>
              </a:rPr>
              <a:t>  &amp; the National Environmental Education Foundation's Guide: </a:t>
            </a:r>
            <a:r>
              <a:rPr lang="en-US">
                <a:solidFill>
                  <a:schemeClr val="dk1"/>
                </a:solidFill>
                <a:hlinkClick r:id="rId4"/>
              </a:rPr>
              <a:t>https://www.neefusa.org/guide-indigenous-land-acknowledgment</a:t>
            </a:r>
            <a:r>
              <a:rPr lang="en-US">
                <a:solidFill>
                  <a:schemeClr val="dk1"/>
                </a:solidFill>
              </a:rPr>
              <a:t> </a:t>
            </a:r>
            <a:endParaRPr lang="en-US" sz="1200">
              <a:solidFill>
                <a:schemeClr val="dk1"/>
              </a:solidFill>
              <a:latin typeface="Corbel"/>
              <a:ea typeface="EB Garamond"/>
            </a:endParaRPr>
          </a:p>
        </p:txBody>
      </p:sp>
    </p:spTree>
    <p:extLst>
      <p:ext uri="{BB962C8B-B14F-4D97-AF65-F5344CB8AC3E}">
        <p14:creationId xmlns:p14="http://schemas.microsoft.com/office/powerpoint/2010/main" val="3587213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36</a:t>
            </a:fld>
            <a:endParaRPr lang="en-US"/>
          </a:p>
        </p:txBody>
      </p:sp>
    </p:spTree>
    <p:extLst>
      <p:ext uri="{BB962C8B-B14F-4D97-AF65-F5344CB8AC3E}">
        <p14:creationId xmlns:p14="http://schemas.microsoft.com/office/powerpoint/2010/main" val="1949639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37</a:t>
            </a:fld>
            <a:endParaRPr lang="en-US"/>
          </a:p>
        </p:txBody>
      </p:sp>
    </p:spTree>
    <p:extLst>
      <p:ext uri="{BB962C8B-B14F-4D97-AF65-F5344CB8AC3E}">
        <p14:creationId xmlns:p14="http://schemas.microsoft.com/office/powerpoint/2010/main" val="231949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38</a:t>
            </a:fld>
            <a:endParaRPr lang="en-US"/>
          </a:p>
        </p:txBody>
      </p:sp>
    </p:spTree>
    <p:extLst>
      <p:ext uri="{BB962C8B-B14F-4D97-AF65-F5344CB8AC3E}">
        <p14:creationId xmlns:p14="http://schemas.microsoft.com/office/powerpoint/2010/main" val="2763539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40</a:t>
            </a:fld>
            <a:endParaRPr lang="en-US"/>
          </a:p>
        </p:txBody>
      </p:sp>
    </p:spTree>
    <p:extLst>
      <p:ext uri="{BB962C8B-B14F-4D97-AF65-F5344CB8AC3E}">
        <p14:creationId xmlns:p14="http://schemas.microsoft.com/office/powerpoint/2010/main" val="190611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DE3830-8571-4818-B852-7B5E1D6CBA13}" type="slidenum">
              <a:rPr lang="en-US" smtClean="0"/>
              <a:t>41</a:t>
            </a:fld>
            <a:endParaRPr lang="en-US"/>
          </a:p>
        </p:txBody>
      </p:sp>
    </p:spTree>
    <p:extLst>
      <p:ext uri="{BB962C8B-B14F-4D97-AF65-F5344CB8AC3E}">
        <p14:creationId xmlns:p14="http://schemas.microsoft.com/office/powerpoint/2010/main" val="3541882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49</a:t>
            </a:fld>
            <a:endParaRPr lang="en-US"/>
          </a:p>
        </p:txBody>
      </p:sp>
    </p:spTree>
    <p:extLst>
      <p:ext uri="{BB962C8B-B14F-4D97-AF65-F5344CB8AC3E}">
        <p14:creationId xmlns:p14="http://schemas.microsoft.com/office/powerpoint/2010/main" val="3690774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 to serve you in the best way possible. What do you want to learn more about?</a:t>
            </a:r>
            <a:endParaRPr lang="en-US"/>
          </a:p>
        </p:txBody>
      </p:sp>
      <p:sp>
        <p:nvSpPr>
          <p:cNvPr id="4" name="Slide Number Placeholder 3"/>
          <p:cNvSpPr>
            <a:spLocks noGrp="1"/>
          </p:cNvSpPr>
          <p:nvPr>
            <p:ph type="sldNum" sz="quarter" idx="5"/>
          </p:nvPr>
        </p:nvSpPr>
        <p:spPr/>
        <p:txBody>
          <a:bodyPr/>
          <a:lstStyle/>
          <a:p>
            <a:fld id="{CAA4AE5B-1EAA-4907-9E55-1251C9845438}" type="slidenum">
              <a:rPr lang="en-US" smtClean="0"/>
              <a:t>52</a:t>
            </a:fld>
            <a:endParaRPr lang="en-US"/>
          </a:p>
        </p:txBody>
      </p:sp>
    </p:spTree>
    <p:extLst>
      <p:ext uri="{BB962C8B-B14F-4D97-AF65-F5344CB8AC3E}">
        <p14:creationId xmlns:p14="http://schemas.microsoft.com/office/powerpoint/2010/main" val="4070995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 to serve you in the best way possible. What do you want to learn more about?</a:t>
            </a:r>
            <a:endParaRPr lang="en-US"/>
          </a:p>
        </p:txBody>
      </p:sp>
      <p:sp>
        <p:nvSpPr>
          <p:cNvPr id="4" name="Slide Number Placeholder 3"/>
          <p:cNvSpPr>
            <a:spLocks noGrp="1"/>
          </p:cNvSpPr>
          <p:nvPr>
            <p:ph type="sldNum" sz="quarter" idx="5"/>
          </p:nvPr>
        </p:nvSpPr>
        <p:spPr/>
        <p:txBody>
          <a:bodyPr/>
          <a:lstStyle/>
          <a:p>
            <a:fld id="{CAA4AE5B-1EAA-4907-9E55-1251C9845438}" type="slidenum">
              <a:rPr lang="en-US" smtClean="0"/>
              <a:t>53</a:t>
            </a:fld>
            <a:endParaRPr lang="en-US"/>
          </a:p>
        </p:txBody>
      </p:sp>
    </p:spTree>
    <p:extLst>
      <p:ext uri="{BB962C8B-B14F-4D97-AF65-F5344CB8AC3E}">
        <p14:creationId xmlns:p14="http://schemas.microsoft.com/office/powerpoint/2010/main" val="2707166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AA4AE5B-1EAA-4907-9E55-1251C9845438}" type="slidenum">
              <a:rPr lang="en-US" smtClean="0"/>
              <a:t>54</a:t>
            </a:fld>
            <a:endParaRPr lang="en-US"/>
          </a:p>
        </p:txBody>
      </p:sp>
    </p:spTree>
    <p:extLst>
      <p:ext uri="{BB962C8B-B14F-4D97-AF65-F5344CB8AC3E}">
        <p14:creationId xmlns:p14="http://schemas.microsoft.com/office/powerpoint/2010/main" val="180895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68910">
              <a:lnSpc>
                <a:spcPct val="106999"/>
              </a:lnSpc>
              <a:buClr>
                <a:schemeClr val="dk1"/>
              </a:buClr>
              <a:buSzPts val="1600"/>
            </a:pPr>
            <a:r>
              <a:rPr lang="en-US">
                <a:solidFill>
                  <a:schemeClr val="dk1"/>
                </a:solidFill>
                <a:latin typeface="Corbel"/>
                <a:ea typeface="EB Garamond"/>
              </a:rPr>
              <a:t>See the Native Governance Center's "A Guide to Indigenous Land Acknowledgement" to learn more about land acknowledgments and their significance: </a:t>
            </a:r>
            <a:r>
              <a:rPr lang="en-US">
                <a:solidFill>
                  <a:schemeClr val="dk1"/>
                </a:solidFill>
                <a:hlinkClick r:id="rId3"/>
              </a:rPr>
              <a:t>https://nativegov.org/news/a-guide-to-indigenous-land-acknowledgment/</a:t>
            </a:r>
            <a:r>
              <a:rPr lang="en-US">
                <a:solidFill>
                  <a:schemeClr val="dk1"/>
                </a:solidFill>
              </a:rPr>
              <a:t>  &amp; the National Environmental Education Foundation's Guide: </a:t>
            </a:r>
            <a:r>
              <a:rPr lang="en-US">
                <a:solidFill>
                  <a:schemeClr val="dk1"/>
                </a:solidFill>
                <a:hlinkClick r:id="rId4"/>
              </a:rPr>
              <a:t>https://www.neefusa.org/guide-indigenous-land-acknowledgment</a:t>
            </a:r>
            <a:r>
              <a:rPr lang="en-US">
                <a:solidFill>
                  <a:schemeClr val="dk1"/>
                </a:solidFill>
              </a:rPr>
              <a:t> </a:t>
            </a:r>
            <a:endParaRPr lang="en-US" sz="1200">
              <a:solidFill>
                <a:schemeClr val="dk1"/>
              </a:solidFill>
              <a:latin typeface="Corbel"/>
              <a:ea typeface="EB Garamond"/>
            </a:endParaRPr>
          </a:p>
        </p:txBody>
      </p:sp>
    </p:spTree>
    <p:extLst>
      <p:ext uri="{BB962C8B-B14F-4D97-AF65-F5344CB8AC3E}">
        <p14:creationId xmlns:p14="http://schemas.microsoft.com/office/powerpoint/2010/main" val="127565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Take care of yourself – Feel free to take breaks and hydrate as you need to.</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No one knows everything / Together we know a lot - Listen to understand.</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Make Space / Take Space – Be aware of how much you are speaking. If you are speaking a lot, be mindful to make space for those with quieter voices, especially those from marginalized groups.</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One mic / One voice - Only one person should speak at a time. Speak from your own experiences. Do not assume other people’s experiences or generalize.</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Understand the difference between impact and intent – What you are intending is less important than how it impacts another person.</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Respect confidentiality – What we learn here, leaves here…what we say here, stays here.</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Be curious and respectful – Be a mindful listener. Do not blame or shame.</a:t>
            </a:r>
            <a:r>
              <a:rPr lang="en-US" sz="1000">
                <a:solidFill>
                  <a:schemeClr val="dk1"/>
                </a:solidFill>
                <a:latin typeface="Corbel"/>
                <a:ea typeface="EB Garamond"/>
                <a:cs typeface="EB Garamond"/>
                <a:sym typeface="EB Garamond"/>
              </a:rPr>
              <a:t> -</a:t>
            </a:r>
            <a:endParaRPr lang="en-US" sz="1000">
              <a:solidFill>
                <a:schemeClr val="dk1"/>
              </a:solidFill>
              <a:latin typeface="Corbel"/>
              <a:ea typeface="EB Garamond"/>
              <a:cs typeface="EB Garamond"/>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9631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Take care of yourself – Feel free to take breaks and hydrate as you need to.</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No one knows everything / Together we know a lot - Listen to understand.</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Make Space / Take Space – Be aware of how much you are speaking. If you are speaking a lot, be mindful to make space for those with quieter voices, especially those from marginalized groups.</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One mic / One voice - Only one person should speak at a time. Speak from your own experiences. Do not assume other people’s experiences or generalize.</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Understand the difference between impact and intent – What you are intending is less important than how it impacts another person.</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Respect confidentiality – What we learn here, leaves here…what we say here, stays here.</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Be curious and respectful – Be a mindful listener. Do not blame or shame.</a:t>
            </a:r>
            <a:r>
              <a:rPr lang="en-US" sz="1000">
                <a:solidFill>
                  <a:schemeClr val="dk1"/>
                </a:solidFill>
                <a:latin typeface="Corbel"/>
                <a:ea typeface="EB Garamond"/>
                <a:cs typeface="EB Garamond"/>
                <a:sym typeface="EB Garamond"/>
              </a:rPr>
              <a:t> -</a:t>
            </a:r>
            <a:endParaRPr lang="en-US" sz="1000">
              <a:solidFill>
                <a:schemeClr val="dk1"/>
              </a:solidFill>
              <a:latin typeface="Corbel"/>
              <a:ea typeface="EB Garamond"/>
              <a:cs typeface="EB Garamond"/>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76621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34ad82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34ad82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Take care of yourself – Feel free to take breaks and hydrate as you need to.</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No one knows everything / Together we know a lot - Listen to understand.</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Make Space / Take Space – Be aware of how much you are speaking. If you are speaking a lot, be mindful to make space for those with quieter voices, especially those from marginalized groups.</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One mic / One voice - Only one person should speak at a time. Speak from your own experiences. Do not assume other people’s experiences or generalize.</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Understand the difference between impact and intent – What you are intending is less important than how it impacts another person.</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Respect confidentiality – What we learn here, leaves here…what we say here, stays here.</a:t>
            </a:r>
            <a:endParaRPr lang="en-US" sz="1200">
              <a:solidFill>
                <a:schemeClr val="dk1"/>
              </a:solidFill>
              <a:latin typeface="Corbel"/>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1200">
                <a:solidFill>
                  <a:schemeClr val="dk1"/>
                </a:solidFill>
                <a:latin typeface="Corbel"/>
                <a:ea typeface="EB Garamond"/>
                <a:cs typeface="EB Garamond"/>
                <a:sym typeface="EB Garamond"/>
              </a:rPr>
              <a:t>Be curious and respectful – Be a mindful listener. Do not blame or shame.</a:t>
            </a:r>
            <a:r>
              <a:rPr lang="en-US" sz="1000">
                <a:solidFill>
                  <a:schemeClr val="dk1"/>
                </a:solidFill>
                <a:latin typeface="Corbel"/>
                <a:ea typeface="EB Garamond"/>
                <a:cs typeface="EB Garamond"/>
                <a:sym typeface="EB Garamond"/>
              </a:rPr>
              <a:t> -</a:t>
            </a:r>
            <a:endParaRPr lang="en-US" sz="1000">
              <a:solidFill>
                <a:schemeClr val="dk1"/>
              </a:solidFill>
              <a:latin typeface="Corbel"/>
              <a:ea typeface="EB Garamond"/>
              <a:cs typeface="EB Garamond"/>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215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DE3830-8571-4818-B852-7B5E1D6CBA13}" type="slidenum">
              <a:rPr lang="en-US" smtClean="0"/>
              <a:t>15</a:t>
            </a:fld>
            <a:endParaRPr lang="en-US"/>
          </a:p>
        </p:txBody>
      </p:sp>
    </p:spTree>
    <p:extLst>
      <p:ext uri="{BB962C8B-B14F-4D97-AF65-F5344CB8AC3E}">
        <p14:creationId xmlns:p14="http://schemas.microsoft.com/office/powerpoint/2010/main" val="3913551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800" dirty="0">
                <a:effectLst/>
                <a:latin typeface="Calibri" panose="020F0502020204030204" pitchFamily="34" charset="0"/>
                <a:ea typeface="Calibri" panose="020F0502020204030204" pitchFamily="34" charset="0"/>
              </a:rPr>
              <a:t>10 minutes</a:t>
            </a:r>
          </a:p>
          <a:p>
            <a:pPr marL="0" marR="0">
              <a:lnSpc>
                <a:spcPct val="105000"/>
              </a:lnSpc>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lnSpc>
                <a:spcPct val="105000"/>
              </a:lnSpc>
              <a:spcBef>
                <a:spcPts val="0"/>
              </a:spcBef>
              <a:spcAft>
                <a:spcPts val="0"/>
              </a:spcAft>
            </a:pPr>
            <a:r>
              <a:rPr lang="en-US" sz="1800">
                <a:effectLst/>
                <a:latin typeface="Calibri" panose="020F0502020204030204" pitchFamily="34" charset="0"/>
                <a:ea typeface="Calibri" panose="020F0502020204030204" pitchFamily="34" charset="0"/>
              </a:rPr>
              <a:t>There </a:t>
            </a:r>
            <a:r>
              <a:rPr lang="en-US" sz="1800" dirty="0">
                <a:effectLst/>
                <a:latin typeface="Calibri" panose="020F0502020204030204" pitchFamily="34" charset="0"/>
                <a:ea typeface="Calibri" panose="020F0502020204030204" pitchFamily="34" charset="0"/>
              </a:rPr>
              <a:t>and back again: Tips for effective communication with researchers from a former bench scientist</a:t>
            </a:r>
          </a:p>
          <a:p>
            <a:pPr marL="0" marR="0">
              <a:lnSpc>
                <a:spcPct val="105000"/>
              </a:lnSpc>
              <a:spcBef>
                <a:spcPts val="0"/>
              </a:spcBef>
              <a:spcAft>
                <a:spcPts val="0"/>
              </a:spcAft>
            </a:pPr>
            <a:r>
              <a:rPr lang="en-US" sz="1800" dirty="0">
                <a:effectLst/>
                <a:latin typeface="Calibri" panose="020F0502020204030204" pitchFamily="34" charset="0"/>
                <a:ea typeface="Calibri" panose="020F0502020204030204" pitchFamily="34" charset="0"/>
              </a:rPr>
              <a:t>Abstract: Effective communication between librarians and scientific researchers is an essential part of providing research data management (RDM) services. As a former researcher myself, I have been on both sides of this conversation and will offer insights into some of its challenges and potential solutions. By understanding researchers' perspectives and implementing strategic approaches, librarians can play a pivotal role in promoting data management across diverse research disciplines.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75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text: Map of the US in a Tolkien style with pins in Maryland, Birmingham, Alabama and St. Louis, Missouri. The pins track my career journey from MD to Birmingham to St. Louis and back to Birmingham.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4EF50-0995-4AB6-A63B-61D904CB41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062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01D6FE-69F2-45F4-A6ED-B7CE2CE26BC7}"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BBA28-0E9C-4DCB-A3B1-0E1BCDA8847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6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1D6FE-69F2-45F4-A6ED-B7CE2CE26BC7}"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BBA28-0E9C-4DCB-A3B1-0E1BCDA8847F}" type="slidenum">
              <a:rPr lang="en-US" smtClean="0"/>
              <a:t>‹#›</a:t>
            </a:fld>
            <a:endParaRPr lang="en-US"/>
          </a:p>
        </p:txBody>
      </p:sp>
    </p:spTree>
    <p:extLst>
      <p:ext uri="{BB962C8B-B14F-4D97-AF65-F5344CB8AC3E}">
        <p14:creationId xmlns:p14="http://schemas.microsoft.com/office/powerpoint/2010/main" val="145894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1D6FE-69F2-45F4-A6ED-B7CE2CE26BC7}"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BBA28-0E9C-4DCB-A3B1-0E1BCDA8847F}" type="slidenum">
              <a:rPr lang="en-US" smtClean="0"/>
              <a:t>‹#›</a:t>
            </a:fld>
            <a:endParaRPr lang="en-US"/>
          </a:p>
        </p:txBody>
      </p:sp>
    </p:spTree>
    <p:extLst>
      <p:ext uri="{BB962C8B-B14F-4D97-AF65-F5344CB8AC3E}">
        <p14:creationId xmlns:p14="http://schemas.microsoft.com/office/powerpoint/2010/main" val="3242991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6616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07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762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8014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583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95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205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92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01D6FE-69F2-45F4-A6ED-B7CE2CE26BC7}"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BBA28-0E9C-4DCB-A3B1-0E1BCDA8847F}" type="slidenum">
              <a:rPr lang="en-US" smtClean="0"/>
              <a:t>‹#›</a:t>
            </a:fld>
            <a:endParaRPr lang="en-US"/>
          </a:p>
        </p:txBody>
      </p:sp>
    </p:spTree>
    <p:extLst>
      <p:ext uri="{BB962C8B-B14F-4D97-AF65-F5344CB8AC3E}">
        <p14:creationId xmlns:p14="http://schemas.microsoft.com/office/powerpoint/2010/main" val="375181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67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2530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6563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0433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EB99-6FE6-298E-5A97-8C2F3854BF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D89333-DA61-4907-CFB9-1BCF5894D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BF758D-8222-097E-4DB8-FEEEDF4F4AF8}"/>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5" name="Footer Placeholder 4">
            <a:extLst>
              <a:ext uri="{FF2B5EF4-FFF2-40B4-BE49-F238E27FC236}">
                <a16:creationId xmlns:a16="http://schemas.microsoft.com/office/drawing/2014/main" id="{7FF53B63-DF6D-0D21-DDA1-81394AB47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399D2-5EB2-359F-62AD-6C682A4BA036}"/>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931605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EE77-B676-3C7D-CC67-6277E82A0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AEB06-FA82-9432-3F3F-B99816F49E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1F463-4CB1-8E3D-9A72-C106C754AE3E}"/>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5" name="Footer Placeholder 4">
            <a:extLst>
              <a:ext uri="{FF2B5EF4-FFF2-40B4-BE49-F238E27FC236}">
                <a16:creationId xmlns:a16="http://schemas.microsoft.com/office/drawing/2014/main" id="{47610F38-DDEA-9169-0CBC-F3F0A4FE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D50F0-281B-C67A-0FC3-1F2F82D6288E}"/>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2234736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14880-97D7-8F9D-5B8B-8452AC6F37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252FCE-24A4-D4F3-BEF9-71E3C3524E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6C77E-E733-01B2-FD26-15C44F8EB7BD}"/>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5" name="Footer Placeholder 4">
            <a:extLst>
              <a:ext uri="{FF2B5EF4-FFF2-40B4-BE49-F238E27FC236}">
                <a16:creationId xmlns:a16="http://schemas.microsoft.com/office/drawing/2014/main" id="{547C1499-A89E-6015-1055-AEEFAFAD8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FA1759-DB08-4330-B7F0-A0FD901F852F}"/>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1962469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635C-8D78-D82F-E4F3-45E6CECCE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4FC2D3-D823-CF38-9109-4F7568E9CD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B4C7B-19DB-9E51-3FB3-850F2ECF13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51E40-A6CE-7948-E204-873CAAA60E16}"/>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6" name="Footer Placeholder 5">
            <a:extLst>
              <a:ext uri="{FF2B5EF4-FFF2-40B4-BE49-F238E27FC236}">
                <a16:creationId xmlns:a16="http://schemas.microsoft.com/office/drawing/2014/main" id="{95B7582C-D139-AFE7-ED03-5422F851A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088BC-E9C6-2799-B5D0-B40FB8AC9777}"/>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2734278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DB98-1FC5-88B2-9BF1-BD454014A5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1EA858-AA88-03F7-142A-309479315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3EDAF-B2F4-BFDF-5DF8-703E4EAA49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EFDB13-39A8-A717-7EB5-69E3B79F3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DB3C8E-EE5B-85D6-AC08-02B888CCDD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77F7F2-8353-9E5F-E057-C77E41CF5016}"/>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8" name="Footer Placeholder 7">
            <a:extLst>
              <a:ext uri="{FF2B5EF4-FFF2-40B4-BE49-F238E27FC236}">
                <a16:creationId xmlns:a16="http://schemas.microsoft.com/office/drawing/2014/main" id="{E1E51C6A-66AA-53AE-CA04-4818D56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F591D9-2049-5DC9-5D34-D6EE4D0BF977}"/>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1172700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63A2-65E3-06EF-EC24-BCF0DD0F91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EF69DD-60F5-A193-4270-9B0BA6B17C3D}"/>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4" name="Footer Placeholder 3">
            <a:extLst>
              <a:ext uri="{FF2B5EF4-FFF2-40B4-BE49-F238E27FC236}">
                <a16:creationId xmlns:a16="http://schemas.microsoft.com/office/drawing/2014/main" id="{2D41D69D-707C-820E-5575-7195643420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9AF9C1-2432-C042-A2EC-E507FFDB216A}"/>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335408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01D6FE-69F2-45F4-A6ED-B7CE2CE26BC7}" type="datetimeFigureOut">
              <a:rPr lang="en-US" smtClean="0"/>
              <a:t>12/5/23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BBA28-0E9C-4DCB-A3B1-0E1BCDA8847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717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72871-6574-E4BC-A013-C4D681A1008D}"/>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3" name="Footer Placeholder 2">
            <a:extLst>
              <a:ext uri="{FF2B5EF4-FFF2-40B4-BE49-F238E27FC236}">
                <a16:creationId xmlns:a16="http://schemas.microsoft.com/office/drawing/2014/main" id="{7B4B0FEC-D282-20BB-ABF5-8C3F832DAB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C9A9C2-67AE-7372-56BD-8DCCBA087C01}"/>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4046900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2C64-89AF-8214-4163-FB04C3193A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723615-5A41-68AD-862D-0AF72E8FA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FF6E1-812B-D820-8084-C57B4CD20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4E8CE-6531-9A57-F740-38752E965DCC}"/>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6" name="Footer Placeholder 5">
            <a:extLst>
              <a:ext uri="{FF2B5EF4-FFF2-40B4-BE49-F238E27FC236}">
                <a16:creationId xmlns:a16="http://schemas.microsoft.com/office/drawing/2014/main" id="{8DF71937-66F6-9F6D-D7BE-FA79E9F39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FB403-DDF5-4062-D061-8AE7B528CDDC}"/>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1425697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8303-EA49-25F2-0660-07FC2B32C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209EBA-5E2D-8600-1458-63F814C80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5FF44F-6CD8-F4CA-9637-172A7AE79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48475-837B-6ADC-B680-0C66E3EDCCE1}"/>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6" name="Footer Placeholder 5">
            <a:extLst>
              <a:ext uri="{FF2B5EF4-FFF2-40B4-BE49-F238E27FC236}">
                <a16:creationId xmlns:a16="http://schemas.microsoft.com/office/drawing/2014/main" id="{48A5A1B4-EF6F-E8D2-D591-7D0CAB107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0F872-7615-05B5-60E4-33B5B54871C9}"/>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4152274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81EE-795B-ECC0-0260-7F1DC4650B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C9A555-5FC9-F16B-9388-B1D1C2D762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69BA-8945-57D2-3690-94F8E6F0ECA6}"/>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5" name="Footer Placeholder 4">
            <a:extLst>
              <a:ext uri="{FF2B5EF4-FFF2-40B4-BE49-F238E27FC236}">
                <a16:creationId xmlns:a16="http://schemas.microsoft.com/office/drawing/2014/main" id="{4EE10A58-6258-A1DB-1B27-50664657D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4D6CA-C573-49FF-26F2-B042235831AD}"/>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2868367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D5873-0744-6C3B-456E-0FC6B6E24E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1F5726-75A0-4B6A-86CF-FC836BC9A7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1F09E-7025-74ED-F00F-930175ECF73C}"/>
              </a:ext>
            </a:extLst>
          </p:cNvPr>
          <p:cNvSpPr>
            <a:spLocks noGrp="1"/>
          </p:cNvSpPr>
          <p:nvPr>
            <p:ph type="dt" sz="half" idx="10"/>
          </p:nvPr>
        </p:nvSpPr>
        <p:spPr/>
        <p:txBody>
          <a:bodyPr/>
          <a:lstStyle/>
          <a:p>
            <a:fld id="{FFB5C15B-4AEA-4C36-AF8F-ADDE7035FE65}" type="datetimeFigureOut">
              <a:rPr lang="en-US" smtClean="0"/>
              <a:t>12/5/23</a:t>
            </a:fld>
            <a:endParaRPr lang="en-US"/>
          </a:p>
        </p:txBody>
      </p:sp>
      <p:sp>
        <p:nvSpPr>
          <p:cNvPr id="5" name="Footer Placeholder 4">
            <a:extLst>
              <a:ext uri="{FF2B5EF4-FFF2-40B4-BE49-F238E27FC236}">
                <a16:creationId xmlns:a16="http://schemas.microsoft.com/office/drawing/2014/main" id="{E20FE74A-EEBE-58DD-3E44-F2D51B9E4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B1DF5-8168-2C5F-7852-5B7477FDA340}"/>
              </a:ext>
            </a:extLst>
          </p:cNvPr>
          <p:cNvSpPr>
            <a:spLocks noGrp="1"/>
          </p:cNvSpPr>
          <p:nvPr>
            <p:ph type="sldNum" sz="quarter" idx="12"/>
          </p:nvPr>
        </p:nvSpPr>
        <p:spPr/>
        <p:txBody>
          <a:bodyPr/>
          <a:lstStyle/>
          <a:p>
            <a:fld id="{2A4C04DC-86A3-4994-8F53-E29ED48D80BE}" type="slidenum">
              <a:rPr lang="en-US" smtClean="0"/>
              <a:t>‹#›</a:t>
            </a:fld>
            <a:endParaRPr lang="en-US"/>
          </a:p>
        </p:txBody>
      </p:sp>
    </p:spTree>
    <p:extLst>
      <p:ext uri="{BB962C8B-B14F-4D97-AF65-F5344CB8AC3E}">
        <p14:creationId xmlns:p14="http://schemas.microsoft.com/office/powerpoint/2010/main" val="499316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52DF-2B5E-E9A0-D148-E8EEA48E1A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44C21B-E98B-D143-622F-A0FD760094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EFBC26-D611-6F82-C578-7BD524CC4F7F}"/>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5" name="Footer Placeholder 4">
            <a:extLst>
              <a:ext uri="{FF2B5EF4-FFF2-40B4-BE49-F238E27FC236}">
                <a16:creationId xmlns:a16="http://schemas.microsoft.com/office/drawing/2014/main" id="{A475213A-59E2-B5B7-0170-3B9DE5C52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ADBFC-1FB1-32F6-4AE0-A5D07728FD97}"/>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3883095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0804-6B18-5FA9-E362-25B13C8F4D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F4764C-4019-043E-4866-362D6DC650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9B442-0228-B79F-FDB4-77C48D32D8C0}"/>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5" name="Footer Placeholder 4">
            <a:extLst>
              <a:ext uri="{FF2B5EF4-FFF2-40B4-BE49-F238E27FC236}">
                <a16:creationId xmlns:a16="http://schemas.microsoft.com/office/drawing/2014/main" id="{14DC4FA9-99AA-FA5C-A101-30B75BEF9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D7A73-AEBB-DB33-D843-721DF208CC59}"/>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2652878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81068-8D91-FDD5-A6ED-30979D4D0C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D4F16-D704-8C36-F7FA-3DD0A79DF1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24763-1182-9533-F96B-DDCF97FE7DF5}"/>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5" name="Footer Placeholder 4">
            <a:extLst>
              <a:ext uri="{FF2B5EF4-FFF2-40B4-BE49-F238E27FC236}">
                <a16:creationId xmlns:a16="http://schemas.microsoft.com/office/drawing/2014/main" id="{4317FBCC-E865-1706-411E-3142E2698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54D06-DAB9-A069-E2AA-4D6CFF8D6B42}"/>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405815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AFF0-1D2B-BAB7-0A20-2D2F7EFEB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9CF454-933F-0A42-296A-37E2B0817B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559265-67E2-9FB8-446D-57D3061D2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C039B-FA1D-4EA2-1BEB-87C2E2A032F6}"/>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6" name="Footer Placeholder 5">
            <a:extLst>
              <a:ext uri="{FF2B5EF4-FFF2-40B4-BE49-F238E27FC236}">
                <a16:creationId xmlns:a16="http://schemas.microsoft.com/office/drawing/2014/main" id="{1180CC69-1C47-6DCA-61EC-2500CBEDB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838B7A-5CCF-BA13-B4DF-09722D506EEF}"/>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3158333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30A-5F2F-06C1-10DA-0C06A5761A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FD3694-E75F-31EA-A0DA-C0BBB6B2A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45966-F7EB-75C9-71B3-DD55048B4B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F88DD1-DBB2-6593-80E9-FBBED507E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2E5E21-E00D-F00A-77BD-17B9BE2425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66FE9-B83C-8169-9FC5-4D0FD2D3B43E}"/>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8" name="Footer Placeholder 7">
            <a:extLst>
              <a:ext uri="{FF2B5EF4-FFF2-40B4-BE49-F238E27FC236}">
                <a16:creationId xmlns:a16="http://schemas.microsoft.com/office/drawing/2014/main" id="{989A649F-D03D-FF1B-309D-D43753D5C9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6A0C29-FDED-CDC5-D3CD-F1795707E384}"/>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82819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01D6FE-69F2-45F4-A6ED-B7CE2CE26BC7}" type="datetimeFigureOut">
              <a:rPr lang="en-US" smtClean="0"/>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BBA28-0E9C-4DCB-A3B1-0E1BCDA8847F}" type="slidenum">
              <a:rPr lang="en-US" smtClean="0"/>
              <a:t>‹#›</a:t>
            </a:fld>
            <a:endParaRPr lang="en-US"/>
          </a:p>
        </p:txBody>
      </p:sp>
    </p:spTree>
    <p:extLst>
      <p:ext uri="{BB962C8B-B14F-4D97-AF65-F5344CB8AC3E}">
        <p14:creationId xmlns:p14="http://schemas.microsoft.com/office/powerpoint/2010/main" val="1682013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D9843-7566-9A87-31AC-B6A7BEC6BA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1925C2-196B-41CD-E230-8930CDD73702}"/>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4" name="Footer Placeholder 3">
            <a:extLst>
              <a:ext uri="{FF2B5EF4-FFF2-40B4-BE49-F238E27FC236}">
                <a16:creationId xmlns:a16="http://schemas.microsoft.com/office/drawing/2014/main" id="{0EE13BF6-B88B-91B4-0D38-75AD87BD5F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B0B0E5-5A91-EF28-AB08-81A0B8FB69B8}"/>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600546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E1C012-8A55-F124-09CA-40AC1DF9963C}"/>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3" name="Footer Placeholder 2">
            <a:extLst>
              <a:ext uri="{FF2B5EF4-FFF2-40B4-BE49-F238E27FC236}">
                <a16:creationId xmlns:a16="http://schemas.microsoft.com/office/drawing/2014/main" id="{34597E05-4687-9C01-4492-529ADDD33D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46B40E-3CCA-FA49-147F-93296D2B377E}"/>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3048880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F4B5-4EB2-BE26-D4C8-8000555BC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0C2BB8-54D5-32CB-D1C5-D304A8DAA3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841300-E89A-999D-4951-A8060591A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3E1C3-1DEF-65CB-6423-69C2C3D8B93F}"/>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6" name="Footer Placeholder 5">
            <a:extLst>
              <a:ext uri="{FF2B5EF4-FFF2-40B4-BE49-F238E27FC236}">
                <a16:creationId xmlns:a16="http://schemas.microsoft.com/office/drawing/2014/main" id="{C0DC9EEA-EBEC-7B1E-9934-FF498B19A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B5922-4E34-6624-052A-E9C73308A221}"/>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1754082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C8ED7-A5E1-707E-982E-B71DB1079C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671AE0-B163-913B-427C-18FD23E5F5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B1F92C-20D1-F03A-B4CC-5404A4261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E6ECC3-41B9-FAA6-0C7D-240A1E3AC2FE}"/>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6" name="Footer Placeholder 5">
            <a:extLst>
              <a:ext uri="{FF2B5EF4-FFF2-40B4-BE49-F238E27FC236}">
                <a16:creationId xmlns:a16="http://schemas.microsoft.com/office/drawing/2014/main" id="{6CF4A88C-467B-E9EA-E631-EAAE3638B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B8301E-765C-3248-1E6C-4EAA43605714}"/>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2350581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02C9-E8BB-CFB7-1DDE-7818EBE9C5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F3E814-9346-04B2-2F81-374D88F798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6A4FA-B0D2-5BF1-AAFA-A1A1B4E78EB0}"/>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5" name="Footer Placeholder 4">
            <a:extLst>
              <a:ext uri="{FF2B5EF4-FFF2-40B4-BE49-F238E27FC236}">
                <a16:creationId xmlns:a16="http://schemas.microsoft.com/office/drawing/2014/main" id="{C77D9CB9-E4C6-8451-2E5A-7F068AC33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F6456-BFA3-1109-51BF-6A3CF1CA7C18}"/>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1762986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D5FA7-8F66-44D5-FC59-A2E46C9E5F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C4FD20-A524-872C-1E94-867885CD2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8D988-911C-E759-B841-0AFD543EB2EC}"/>
              </a:ext>
            </a:extLst>
          </p:cNvPr>
          <p:cNvSpPr>
            <a:spLocks noGrp="1"/>
          </p:cNvSpPr>
          <p:nvPr>
            <p:ph type="dt" sz="half" idx="10"/>
          </p:nvPr>
        </p:nvSpPr>
        <p:spPr/>
        <p:txBody>
          <a:bodyPr/>
          <a:lstStyle/>
          <a:p>
            <a:fld id="{28F06DC7-5C77-4055-B96C-566FA7F3CFCD}" type="datetimeFigureOut">
              <a:rPr lang="en-US" smtClean="0"/>
              <a:t>12/5/23</a:t>
            </a:fld>
            <a:endParaRPr lang="en-US"/>
          </a:p>
        </p:txBody>
      </p:sp>
      <p:sp>
        <p:nvSpPr>
          <p:cNvPr id="5" name="Footer Placeholder 4">
            <a:extLst>
              <a:ext uri="{FF2B5EF4-FFF2-40B4-BE49-F238E27FC236}">
                <a16:creationId xmlns:a16="http://schemas.microsoft.com/office/drawing/2014/main" id="{B8497FF4-2B45-68A5-7AAB-E26381156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D6C12-68D2-FF17-10CA-2DCA1D382D02}"/>
              </a:ext>
            </a:extLst>
          </p:cNvPr>
          <p:cNvSpPr>
            <a:spLocks noGrp="1"/>
          </p:cNvSpPr>
          <p:nvPr>
            <p:ph type="sldNum" sz="quarter" idx="12"/>
          </p:nvPr>
        </p:nvSpPr>
        <p:spPr/>
        <p:txBody>
          <a:bodyPr/>
          <a:lstStyle/>
          <a:p>
            <a:fld id="{EBEDA716-08D5-4EB0-A3DF-F2A315FD6354}" type="slidenum">
              <a:rPr lang="en-US" smtClean="0"/>
              <a:t>‹#›</a:t>
            </a:fld>
            <a:endParaRPr lang="en-US"/>
          </a:p>
        </p:txBody>
      </p:sp>
    </p:spTree>
    <p:extLst>
      <p:ext uri="{BB962C8B-B14F-4D97-AF65-F5344CB8AC3E}">
        <p14:creationId xmlns:p14="http://schemas.microsoft.com/office/powerpoint/2010/main" val="336548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01D6FE-69F2-45F4-A6ED-B7CE2CE26BC7}" type="datetimeFigureOut">
              <a:rPr lang="en-US" smtClean="0"/>
              <a:t>12/5/23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BBA28-0E9C-4DCB-A3B1-0E1BCDA8847F}" type="slidenum">
              <a:rPr lang="en-US" smtClean="0"/>
              <a:t>‹#›</a:t>
            </a:fld>
            <a:endParaRPr lang="en-US"/>
          </a:p>
        </p:txBody>
      </p:sp>
    </p:spTree>
    <p:extLst>
      <p:ext uri="{BB962C8B-B14F-4D97-AF65-F5344CB8AC3E}">
        <p14:creationId xmlns:p14="http://schemas.microsoft.com/office/powerpoint/2010/main" val="240412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01D6FE-69F2-45F4-A6ED-B7CE2CE26BC7}" type="datetimeFigureOut">
              <a:rPr lang="en-US" smtClean="0"/>
              <a:t>12/5/23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BBA28-0E9C-4DCB-A3B1-0E1BCDA8847F}" type="slidenum">
              <a:rPr lang="en-US" smtClean="0"/>
              <a:t>‹#›</a:t>
            </a:fld>
            <a:endParaRPr lang="en-US"/>
          </a:p>
        </p:txBody>
      </p:sp>
    </p:spTree>
    <p:extLst>
      <p:ext uri="{BB962C8B-B14F-4D97-AF65-F5344CB8AC3E}">
        <p14:creationId xmlns:p14="http://schemas.microsoft.com/office/powerpoint/2010/main" val="136900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E01D6FE-69F2-45F4-A6ED-B7CE2CE26BC7}" type="datetimeFigureOut">
              <a:rPr lang="en-US" smtClean="0"/>
              <a:t>12/5/23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41BBA28-0E9C-4DCB-A3B1-0E1BCDA8847F}" type="slidenum">
              <a:rPr lang="en-US" smtClean="0"/>
              <a:t>‹#›</a:t>
            </a:fld>
            <a:endParaRPr lang="en-US"/>
          </a:p>
        </p:txBody>
      </p:sp>
    </p:spTree>
    <p:extLst>
      <p:ext uri="{BB962C8B-B14F-4D97-AF65-F5344CB8AC3E}">
        <p14:creationId xmlns:p14="http://schemas.microsoft.com/office/powerpoint/2010/main" val="214196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E01D6FE-69F2-45F4-A6ED-B7CE2CE26BC7}" type="datetimeFigureOut">
              <a:rPr lang="en-US" smtClean="0"/>
              <a:t>12/5/23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41BBA28-0E9C-4DCB-A3B1-0E1BCDA8847F}" type="slidenum">
              <a:rPr lang="en-US" smtClean="0"/>
              <a:t>‹#›</a:t>
            </a:fld>
            <a:endParaRPr lang="en-US"/>
          </a:p>
        </p:txBody>
      </p:sp>
    </p:spTree>
    <p:extLst>
      <p:ext uri="{BB962C8B-B14F-4D97-AF65-F5344CB8AC3E}">
        <p14:creationId xmlns:p14="http://schemas.microsoft.com/office/powerpoint/2010/main" val="515332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01D6FE-69F2-45F4-A6ED-B7CE2CE26BC7}" type="datetimeFigureOut">
              <a:rPr lang="en-US" smtClean="0"/>
              <a:t>12/5/23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BBA28-0E9C-4DCB-A3B1-0E1BCDA8847F}" type="slidenum">
              <a:rPr lang="en-US" smtClean="0"/>
              <a:t>‹#›</a:t>
            </a:fld>
            <a:endParaRPr lang="en-US"/>
          </a:p>
        </p:txBody>
      </p:sp>
    </p:spTree>
    <p:extLst>
      <p:ext uri="{BB962C8B-B14F-4D97-AF65-F5344CB8AC3E}">
        <p14:creationId xmlns:p14="http://schemas.microsoft.com/office/powerpoint/2010/main" val="1932210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E01D6FE-69F2-45F4-A6ED-B7CE2CE26BC7}" type="datetimeFigureOut">
              <a:rPr lang="en-US" smtClean="0"/>
              <a:t>12/5/23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41BBA28-0E9C-4DCB-A3B1-0E1BCDA8847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362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12/5/23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77382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935115-6471-2D94-4F06-8843A15C43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097111-FDB5-A3F4-1AF6-741D1184D0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F5F6E-D61E-2C1D-D03F-2937F1BF5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5C15B-4AEA-4C36-AF8F-ADDE7035FE65}" type="datetimeFigureOut">
              <a:rPr lang="en-US" smtClean="0"/>
              <a:t>12/5/23</a:t>
            </a:fld>
            <a:endParaRPr lang="en-US"/>
          </a:p>
        </p:txBody>
      </p:sp>
      <p:sp>
        <p:nvSpPr>
          <p:cNvPr id="5" name="Footer Placeholder 4">
            <a:extLst>
              <a:ext uri="{FF2B5EF4-FFF2-40B4-BE49-F238E27FC236}">
                <a16:creationId xmlns:a16="http://schemas.microsoft.com/office/drawing/2014/main" id="{C3473BE9-3690-6F57-E9E8-BA7AB850B2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68C169-0EE8-E1CB-5CE9-1EF5C103C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C04DC-86A3-4994-8F53-E29ED48D80BE}" type="slidenum">
              <a:rPr lang="en-US" smtClean="0"/>
              <a:t>‹#›</a:t>
            </a:fld>
            <a:endParaRPr lang="en-US"/>
          </a:p>
        </p:txBody>
      </p:sp>
    </p:spTree>
    <p:extLst>
      <p:ext uri="{BB962C8B-B14F-4D97-AF65-F5344CB8AC3E}">
        <p14:creationId xmlns:p14="http://schemas.microsoft.com/office/powerpoint/2010/main" val="189436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EED0AE-B0BE-BF07-72E7-D4FE356937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85632C-0783-3EDD-A637-9402D3F10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7FB99-B995-500A-12EE-E8CB1B0A7C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06DC7-5C77-4055-B96C-566FA7F3CFCD}" type="datetimeFigureOut">
              <a:rPr lang="en-US" smtClean="0"/>
              <a:t>12/5/23</a:t>
            </a:fld>
            <a:endParaRPr lang="en-US"/>
          </a:p>
        </p:txBody>
      </p:sp>
      <p:sp>
        <p:nvSpPr>
          <p:cNvPr id="5" name="Footer Placeholder 4">
            <a:extLst>
              <a:ext uri="{FF2B5EF4-FFF2-40B4-BE49-F238E27FC236}">
                <a16:creationId xmlns:a16="http://schemas.microsoft.com/office/drawing/2014/main" id="{DF4DC791-B290-08C6-B89D-1AB2345ACC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90E318-56E0-EB29-0DAA-FB7021073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DA716-08D5-4EB0-A3DF-F2A315FD6354}" type="slidenum">
              <a:rPr lang="en-US" smtClean="0"/>
              <a:t>‹#›</a:t>
            </a:fld>
            <a:endParaRPr lang="en-US"/>
          </a:p>
        </p:txBody>
      </p:sp>
    </p:spTree>
    <p:extLst>
      <p:ext uri="{BB962C8B-B14F-4D97-AF65-F5344CB8AC3E}">
        <p14:creationId xmlns:p14="http://schemas.microsoft.com/office/powerpoint/2010/main" val="38114907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arl.org/realities-of-academic-data-sharing-rads-initiative/" TargetMode="Externa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hyperlink" Target="https://www.arl.org/realities-of-academic-data-sharing-rads-initiative/" TargetMode="External"/><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5.jpe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1.sv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hyperlink" Target="https://www.gisday.com/en-us/overvie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hyperlink" Target="https://commons.wikimedia.org/wiki/File:Smaug_par_David_Demaret.jpg" TargetMode="External"/><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19.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9.xml"/><Relationship Id="rId5" Type="http://schemas.openxmlformats.org/officeDocument/2006/relationships/image" Target="../media/image82.sv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Layout" Target="../slideLayouts/slideLayout19.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9.xml"/><Relationship Id="rId5" Type="http://schemas.openxmlformats.org/officeDocument/2006/relationships/image" Target="../media/image90.sv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9.xml"/><Relationship Id="rId5" Type="http://schemas.openxmlformats.org/officeDocument/2006/relationships/image" Target="../media/image90.sv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19.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41.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100.jpe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102.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96.png"/><Relationship Id="rId7"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96.png"/><Relationship Id="rId5" Type="http://schemas.openxmlformats.org/officeDocument/2006/relationships/image" Target="../media/image112.pn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hart" Target="../charts/chart1.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hyperlink" Target="https://www.glsen.org/activity/guidelines-respectful-gsa-spaces"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96.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16.png"/><Relationship Id="rId3" Type="http://schemas.openxmlformats.org/officeDocument/2006/relationships/image" Target="../media/image114.png"/><Relationship Id="rId7" Type="http://schemas.openxmlformats.org/officeDocument/2006/relationships/image" Target="../media/image120.png"/><Relationship Id="rId12"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118.png"/><Relationship Id="rId11" Type="http://schemas.openxmlformats.org/officeDocument/2006/relationships/image" Target="../media/image124.png"/><Relationship Id="rId5" Type="http://schemas.openxmlformats.org/officeDocument/2006/relationships/image" Target="../media/image117.png"/><Relationship Id="rId10" Type="http://schemas.openxmlformats.org/officeDocument/2006/relationships/image" Target="../media/image123.png"/><Relationship Id="rId4" Type="http://schemas.openxmlformats.org/officeDocument/2006/relationships/image" Target="../media/image115.png"/><Relationship Id="rId9" Type="http://schemas.openxmlformats.org/officeDocument/2006/relationships/image" Target="../media/image122.png"/><Relationship Id="rId1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0.png"/><Relationship Id="rId1" Type="http://schemas.openxmlformats.org/officeDocument/2006/relationships/slideLayout" Target="../slideLayouts/slideLayout41.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41.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hyperlink" Target="https://aub.ie/researchdatapolicy"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s://tinyurl.com/NNLM-RDS"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playlist?list=PLUlRqrjIldD77axrROBWEzytfbCLGX-j8" TargetMode="External"/><Relationship Id="rId3" Type="http://schemas.openxmlformats.org/officeDocument/2006/relationships/hyperlink" Target="mailto:Region2@nnlm.gov" TargetMode="External"/><Relationship Id="rId7" Type="http://schemas.openxmlformats.org/officeDocument/2006/relationships/image" Target="../media/image12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www.linkedin.com/company/nnlmregion2/" TargetMode="External"/><Relationship Id="rId5" Type="http://schemas.openxmlformats.org/officeDocument/2006/relationships/image" Target="../media/image128.png"/><Relationship Id="rId10" Type="http://schemas.openxmlformats.org/officeDocument/2006/relationships/image" Target="../media/image2.png"/><Relationship Id="rId4" Type="http://schemas.openxmlformats.org/officeDocument/2006/relationships/hyperlink" Target="https://www.facebook.com/nnlmregion2" TargetMode="External"/><Relationship Id="rId9"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hyperlink" Target="https://tinyurl.com/NNLM-RDS"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9.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19.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ctrTitle"/>
          </p:nvPr>
        </p:nvSpPr>
        <p:spPr>
          <a:xfrm>
            <a:off x="928897" y="3083169"/>
            <a:ext cx="10123206" cy="2139438"/>
          </a:xfrm>
          <a:prstGeom prst="rect">
            <a:avLst/>
          </a:prstGeom>
        </p:spPr>
        <p:txBody>
          <a:bodyPr spcFirstLastPara="1" wrap="square" lIns="121900" tIns="121900" rIns="121900" bIns="121900" anchor="b" anchorCtr="0">
            <a:normAutofit fontScale="90000"/>
          </a:bodyPr>
          <a:lstStyle/>
          <a:p>
            <a:pPr>
              <a:buSzPts val="990"/>
            </a:pPr>
            <a:r>
              <a:rPr lang="en-US" sz="4900" b="1" dirty="0">
                <a:latin typeface="EB Garamond" pitchFamily="2" charset="0"/>
                <a:ea typeface="EB Garamond" pitchFamily="2" charset="0"/>
                <a:cs typeface="EB Garamond"/>
              </a:rPr>
              <a:t>Research Data Services “Shop Talk”</a:t>
            </a:r>
            <a:br>
              <a:rPr lang="en-US" sz="4900" b="1" dirty="0">
                <a:latin typeface="EB Garamond" pitchFamily="2" charset="0"/>
                <a:ea typeface="EB Garamond" pitchFamily="2" charset="0"/>
                <a:cs typeface="EB Garamond"/>
              </a:rPr>
            </a:br>
            <a:r>
              <a:rPr lang="en-US" sz="4900" b="1" dirty="0">
                <a:latin typeface="EB Garamond" pitchFamily="2" charset="0"/>
                <a:ea typeface="EB Garamond" pitchFamily="2" charset="0"/>
                <a:cs typeface="EB Garamond"/>
              </a:rPr>
              <a:t>with NNLM Region 2</a:t>
            </a:r>
            <a:br>
              <a:rPr lang="en-US" sz="4400" dirty="0">
                <a:latin typeface="EB Garamond" pitchFamily="2" charset="0"/>
                <a:ea typeface="EB Garamond" pitchFamily="2" charset="0"/>
                <a:cs typeface="EB Garamond"/>
              </a:rPr>
            </a:br>
            <a:br>
              <a:rPr lang="en-US" sz="4400" dirty="0">
                <a:latin typeface="EB Garamond" pitchFamily="2" charset="0"/>
                <a:ea typeface="EB Garamond" pitchFamily="2" charset="0"/>
                <a:cs typeface="EB Garamond"/>
              </a:rPr>
            </a:br>
            <a:r>
              <a:rPr lang="en-US" sz="4400" dirty="0">
                <a:latin typeface="EB Garamond" pitchFamily="2" charset="0"/>
                <a:ea typeface="EB Garamond" pitchFamily="2" charset="0"/>
                <a:cs typeface="EB Garamond"/>
              </a:rPr>
              <a:t>November 30, 2023</a:t>
            </a:r>
            <a:endParaRPr lang="en-US" sz="6000" dirty="0">
              <a:latin typeface="EB Garamond" pitchFamily="2" charset="0"/>
              <a:ea typeface="EB Garamond" pitchFamily="2" charset="0"/>
            </a:endParaRPr>
          </a:p>
        </p:txBody>
      </p:sp>
      <p:pic>
        <p:nvPicPr>
          <p:cNvPr id="4" name="Picture 3">
            <a:extLst>
              <a:ext uri="{FF2B5EF4-FFF2-40B4-BE49-F238E27FC236}">
                <a16:creationId xmlns:a16="http://schemas.microsoft.com/office/drawing/2014/main" id="{CB53E91A-EB24-B163-E2B8-6553E95FF8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5506" y="6307322"/>
            <a:ext cx="3666065" cy="588192"/>
          </a:xfrm>
          <a:prstGeom prst="rect">
            <a:avLst/>
          </a:prstGeom>
        </p:spPr>
      </p:pic>
      <p:sp>
        <p:nvSpPr>
          <p:cNvPr id="2" name="Rectangle 1">
            <a:extLst>
              <a:ext uri="{FF2B5EF4-FFF2-40B4-BE49-F238E27FC236}">
                <a16:creationId xmlns:a16="http://schemas.microsoft.com/office/drawing/2014/main" id="{C766B152-ABA4-1A4C-22F5-0E8AE5B815BD}"/>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s of data.">
            <a:extLst>
              <a:ext uri="{FF2B5EF4-FFF2-40B4-BE49-F238E27FC236}">
                <a16:creationId xmlns:a16="http://schemas.microsoft.com/office/drawing/2014/main" id="{7FD35720-F5D4-D546-D0B7-FDEDC62F9A4B}"/>
              </a:ext>
            </a:extLst>
          </p:cNvPr>
          <p:cNvPicPr>
            <a:picLocks noChangeAspect="1"/>
          </p:cNvPicPr>
          <p:nvPr/>
        </p:nvPicPr>
        <p:blipFill rotWithShape="1">
          <a:blip r:embed="rId4"/>
          <a:srcRect t="12970" b="9804"/>
          <a:stretch/>
        </p:blipFill>
        <p:spPr>
          <a:xfrm>
            <a:off x="-1" y="0"/>
            <a:ext cx="12205093" cy="2356338"/>
          </a:xfrm>
          <a:prstGeom prst="rect">
            <a:avLst/>
          </a:prstGeom>
        </p:spPr>
      </p:pic>
      <p:pic>
        <p:nvPicPr>
          <p:cNvPr id="7" name="Picture 6">
            <a:extLst>
              <a:ext uri="{FF2B5EF4-FFF2-40B4-BE49-F238E27FC236}">
                <a16:creationId xmlns:a16="http://schemas.microsoft.com/office/drawing/2014/main" id="{AA106CA2-F663-4354-0B76-0A53F3A131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534" y="6269808"/>
            <a:ext cx="3666065" cy="588192"/>
          </a:xfrm>
          <a:prstGeom prst="rect">
            <a:avLst/>
          </a:prstGeom>
        </p:spPr>
      </p:pic>
    </p:spTree>
    <p:extLst>
      <p:ext uri="{BB962C8B-B14F-4D97-AF65-F5344CB8AC3E}">
        <p14:creationId xmlns:p14="http://schemas.microsoft.com/office/powerpoint/2010/main" val="176338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09630"/>
            <a:endParaRPr lang="en-US" sz="1200">
              <a:solidFill>
                <a:prstClr val="black"/>
              </a:solidFill>
              <a:latin typeface="Calibri"/>
            </a:endParaRPr>
          </a:p>
        </p:txBody>
      </p:sp>
      <p:sp>
        <p:nvSpPr>
          <p:cNvPr id="12" name="TextBox 12"/>
          <p:cNvSpPr txBox="1">
            <a:spLocks noGrp="1"/>
          </p:cNvSpPr>
          <p:nvPr>
            <p:ph type="title" idx="4294967295"/>
          </p:nvPr>
        </p:nvSpPr>
        <p:spPr>
          <a:xfrm>
            <a:off x="1756609" y="801352"/>
            <a:ext cx="8678783" cy="8057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6674"/>
              </a:lnSpc>
              <a:spcBef>
                <a:spcPct val="0"/>
              </a:spcBef>
              <a:spcAft>
                <a:spcPts val="0"/>
              </a:spcAft>
              <a:buClrTx/>
              <a:buSzTx/>
              <a:buFontTx/>
              <a:buNone/>
              <a:tabLst/>
              <a:defRPr/>
            </a:pPr>
            <a:r>
              <a:rPr kumimoji="0" lang="en-US" sz="4768" b="0" i="0" u="none" strike="noStrike" kern="1200" cap="none" spc="0" normalizeH="0" baseline="0" noProof="0" dirty="0">
                <a:ln>
                  <a:noFill/>
                </a:ln>
                <a:solidFill>
                  <a:srgbClr val="01070A"/>
                </a:solidFill>
                <a:effectLst/>
                <a:uLnTx/>
                <a:uFillTx/>
                <a:latin typeface="Carelia"/>
                <a:ea typeface="+mn-ea"/>
                <a:cs typeface="+mn-cs"/>
              </a:rPr>
              <a:t>Current Job Market Trends</a:t>
            </a:r>
          </a:p>
        </p:txBody>
      </p:sp>
      <p:sp>
        <p:nvSpPr>
          <p:cNvPr id="3" name="Freeform 3">
            <a:extLst>
              <a:ext uri="{C183D7F6-B498-43B3-948B-1728B52AA6E4}">
                <adec:decorative xmlns:adec="http://schemas.microsoft.com/office/drawing/2017/decorative" val="1"/>
              </a:ext>
            </a:extLst>
          </p:cNvPr>
          <p:cNvSpPr/>
          <p:nvPr/>
        </p:nvSpPr>
        <p:spPr>
          <a:xfrm>
            <a:off x="991173" y="1959545"/>
            <a:ext cx="3429763" cy="3698764"/>
          </a:xfrm>
          <a:custGeom>
            <a:avLst/>
            <a:gdLst/>
            <a:ahLst/>
            <a:cxnLst/>
            <a:rect l="l" t="t" r="r" b="b"/>
            <a:pathLst>
              <a:path w="5144645" h="5548146">
                <a:moveTo>
                  <a:pt x="0" y="0"/>
                </a:moveTo>
                <a:lnTo>
                  <a:pt x="5144644" y="0"/>
                </a:lnTo>
                <a:lnTo>
                  <a:pt x="5144644" y="5548146"/>
                </a:lnTo>
                <a:lnTo>
                  <a:pt x="0" y="554814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18" name="Group 17" descr="Growing field market trend.">
            <a:extLst>
              <a:ext uri="{FF2B5EF4-FFF2-40B4-BE49-F238E27FC236}">
                <a16:creationId xmlns:a16="http://schemas.microsoft.com/office/drawing/2014/main" id="{8B8AA93C-4B4F-52F3-C83D-A504AE5B631F}"/>
              </a:ext>
            </a:extLst>
          </p:cNvPr>
          <p:cNvGrpSpPr/>
          <p:nvPr/>
        </p:nvGrpSpPr>
        <p:grpSpPr>
          <a:xfrm>
            <a:off x="1334645" y="2726917"/>
            <a:ext cx="2786146" cy="2295588"/>
            <a:chOff x="1334645" y="2726917"/>
            <a:chExt cx="2786146" cy="2295588"/>
          </a:xfrm>
        </p:grpSpPr>
        <p:sp>
          <p:nvSpPr>
            <p:cNvPr id="4" name="Freeform 4" descr="Yellow highlighter."/>
            <p:cNvSpPr/>
            <p:nvPr/>
          </p:nvSpPr>
          <p:spPr>
            <a:xfrm>
              <a:off x="1617735" y="2726917"/>
              <a:ext cx="2238050" cy="618516"/>
            </a:xfrm>
            <a:custGeom>
              <a:avLst/>
              <a:gdLst/>
              <a:ahLst/>
              <a:cxnLst/>
              <a:rect l="l" t="t" r="r" b="b"/>
              <a:pathLst>
                <a:path w="3357075" h="927774">
                  <a:moveTo>
                    <a:pt x="0" y="0"/>
                  </a:moveTo>
                  <a:lnTo>
                    <a:pt x="3357075" y="0"/>
                  </a:lnTo>
                  <a:lnTo>
                    <a:pt x="3357075" y="927774"/>
                  </a:lnTo>
                  <a:lnTo>
                    <a:pt x="0" y="9277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1334645" y="3918357"/>
              <a:ext cx="2786146" cy="1104148"/>
            </a:xfrm>
            <a:prstGeom prst="rect">
              <a:avLst/>
            </a:prstGeom>
          </p:spPr>
          <p:txBody>
            <a:bodyPr lIns="0" tIns="0" rIns="0" bIns="0" rtlCol="0" anchor="t">
              <a:spAutoFit/>
            </a:bodyPr>
            <a:lstStyle/>
            <a:p>
              <a:pPr algn="ctr" defTabSz="609630">
                <a:lnSpc>
                  <a:spcPts val="2239"/>
                </a:lnSpc>
              </a:pPr>
              <a:r>
                <a:rPr lang="en-US" sz="1600">
                  <a:solidFill>
                    <a:srgbClr val="01070A"/>
                  </a:solidFill>
                  <a:latin typeface="Dosis"/>
                </a:rPr>
                <a:t>RDS jobs are becoming more and more common as more funding agencies highlight the importance of Open Scholarship </a:t>
              </a:r>
            </a:p>
          </p:txBody>
        </p:sp>
      </p:grpSp>
      <p:sp>
        <p:nvSpPr>
          <p:cNvPr id="13" name="TextBox 13"/>
          <p:cNvSpPr txBox="1"/>
          <p:nvPr/>
        </p:nvSpPr>
        <p:spPr>
          <a:xfrm>
            <a:off x="1321642" y="2772438"/>
            <a:ext cx="2768822" cy="458011"/>
          </a:xfrm>
          <a:prstGeom prst="rect">
            <a:avLst/>
          </a:prstGeom>
        </p:spPr>
        <p:txBody>
          <a:bodyPr lIns="0" tIns="0" rIns="0" bIns="0" rtlCol="0" anchor="t">
            <a:spAutoFit/>
          </a:bodyPr>
          <a:lstStyle/>
          <a:p>
            <a:pPr algn="ctr" defTabSz="609630">
              <a:lnSpc>
                <a:spcPts val="3826"/>
              </a:lnSpc>
              <a:spcBef>
                <a:spcPct val="0"/>
              </a:spcBef>
            </a:pPr>
            <a:r>
              <a:rPr lang="en-US" sz="2733" dirty="0">
                <a:solidFill>
                  <a:srgbClr val="01070A"/>
                </a:solidFill>
                <a:latin typeface="Carelia"/>
              </a:rPr>
              <a:t>Growing field</a:t>
            </a:r>
          </a:p>
        </p:txBody>
      </p:sp>
      <p:sp>
        <p:nvSpPr>
          <p:cNvPr id="5" name="Freeform 5">
            <a:extLst>
              <a:ext uri="{C183D7F6-B498-43B3-948B-1728B52AA6E4}">
                <adec:decorative xmlns:adec="http://schemas.microsoft.com/office/drawing/2017/decorative" val="1"/>
              </a:ext>
            </a:extLst>
          </p:cNvPr>
          <p:cNvSpPr/>
          <p:nvPr/>
        </p:nvSpPr>
        <p:spPr>
          <a:xfrm>
            <a:off x="4571641" y="2030136"/>
            <a:ext cx="3298851" cy="3557585"/>
          </a:xfrm>
          <a:custGeom>
            <a:avLst/>
            <a:gdLst/>
            <a:ahLst/>
            <a:cxnLst/>
            <a:rect l="l" t="t" r="r" b="b"/>
            <a:pathLst>
              <a:path w="4948277" h="5336377">
                <a:moveTo>
                  <a:pt x="0" y="0"/>
                </a:moveTo>
                <a:lnTo>
                  <a:pt x="4948277" y="0"/>
                </a:lnTo>
                <a:lnTo>
                  <a:pt x="4948277" y="5336377"/>
                </a:lnTo>
                <a:lnTo>
                  <a:pt x="0" y="53363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19" name="Group 18" descr="Branches of RDM market trend.">
            <a:extLst>
              <a:ext uri="{FF2B5EF4-FFF2-40B4-BE49-F238E27FC236}">
                <a16:creationId xmlns:a16="http://schemas.microsoft.com/office/drawing/2014/main" id="{F9E2D904-9FA8-FC2A-F69B-311DF35D5CCC}"/>
              </a:ext>
            </a:extLst>
          </p:cNvPr>
          <p:cNvGrpSpPr/>
          <p:nvPr/>
        </p:nvGrpSpPr>
        <p:grpSpPr>
          <a:xfrm>
            <a:off x="4420935" y="2650621"/>
            <a:ext cx="3600263" cy="2396786"/>
            <a:chOff x="4420935" y="2650621"/>
            <a:chExt cx="3600263" cy="2396786"/>
          </a:xfrm>
        </p:grpSpPr>
        <p:sp>
          <p:nvSpPr>
            <p:cNvPr id="10" name="TextBox 10"/>
            <p:cNvSpPr txBox="1"/>
            <p:nvPr/>
          </p:nvSpPr>
          <p:spPr>
            <a:xfrm>
              <a:off x="4877497" y="3661130"/>
              <a:ext cx="2820819" cy="1386277"/>
            </a:xfrm>
            <a:prstGeom prst="rect">
              <a:avLst/>
            </a:prstGeom>
          </p:spPr>
          <p:txBody>
            <a:bodyPr lIns="0" tIns="0" rIns="0" bIns="0" rtlCol="0" anchor="t">
              <a:spAutoFit/>
            </a:bodyPr>
            <a:lstStyle/>
            <a:p>
              <a:pPr algn="ctr" defTabSz="609630">
                <a:lnSpc>
                  <a:spcPts val="2239"/>
                </a:lnSpc>
              </a:pPr>
              <a:r>
                <a:rPr lang="en-US" sz="1600" dirty="0">
                  <a:solidFill>
                    <a:srgbClr val="01070A"/>
                  </a:solidFill>
                  <a:latin typeface="Dosis"/>
                </a:rPr>
                <a:t>Most jobs fit in one of two broad categories:</a:t>
              </a:r>
            </a:p>
            <a:p>
              <a:pPr algn="ctr" defTabSz="609630">
                <a:lnSpc>
                  <a:spcPts val="2239"/>
                </a:lnSpc>
              </a:pPr>
              <a:endParaRPr lang="en-US" sz="1600" dirty="0">
                <a:solidFill>
                  <a:srgbClr val="01070A"/>
                </a:solidFill>
                <a:latin typeface="Dosis"/>
              </a:endParaRPr>
            </a:p>
            <a:p>
              <a:pPr marL="345457" lvl="1" indent="-172729" algn="ctr" defTabSz="609630">
                <a:lnSpc>
                  <a:spcPts val="2239"/>
                </a:lnSpc>
                <a:buFont typeface="Arial"/>
                <a:buChar char="•"/>
              </a:pPr>
              <a:r>
                <a:rPr lang="en-US" sz="1600" dirty="0">
                  <a:solidFill>
                    <a:srgbClr val="01070A"/>
                  </a:solidFill>
                  <a:latin typeface="Dosis"/>
                </a:rPr>
                <a:t>Data Management &amp; Curation</a:t>
              </a:r>
            </a:p>
            <a:p>
              <a:pPr marL="345457" lvl="1" indent="-172729" algn="ctr" defTabSz="609630">
                <a:lnSpc>
                  <a:spcPts val="2239"/>
                </a:lnSpc>
                <a:buFont typeface="Arial"/>
                <a:buChar char="•"/>
              </a:pPr>
              <a:r>
                <a:rPr lang="en-US" sz="1600" dirty="0">
                  <a:solidFill>
                    <a:srgbClr val="01070A"/>
                  </a:solidFill>
                  <a:latin typeface="Dosis"/>
                </a:rPr>
                <a:t>Data Science &amp; Literacy </a:t>
              </a:r>
            </a:p>
          </p:txBody>
        </p:sp>
        <p:sp>
          <p:nvSpPr>
            <p:cNvPr id="15" name="TextBox 15"/>
            <p:cNvSpPr txBox="1"/>
            <p:nvPr/>
          </p:nvSpPr>
          <p:spPr>
            <a:xfrm>
              <a:off x="4420935" y="2650621"/>
              <a:ext cx="3600263" cy="492892"/>
            </a:xfrm>
            <a:prstGeom prst="rect">
              <a:avLst/>
            </a:prstGeom>
          </p:spPr>
          <p:txBody>
            <a:bodyPr lIns="0" tIns="0" rIns="0" bIns="0" rtlCol="0" anchor="t">
              <a:spAutoFit/>
            </a:bodyPr>
            <a:lstStyle/>
            <a:p>
              <a:pPr algn="ctr" defTabSz="609630">
                <a:lnSpc>
                  <a:spcPts val="4077"/>
                </a:lnSpc>
                <a:spcBef>
                  <a:spcPct val="0"/>
                </a:spcBef>
              </a:pPr>
              <a:r>
                <a:rPr lang="en-US" sz="2911" dirty="0">
                  <a:solidFill>
                    <a:srgbClr val="01070A"/>
                  </a:solidFill>
                  <a:latin typeface="Carelia"/>
                </a:rPr>
                <a:t>Branches of RDM</a:t>
              </a:r>
            </a:p>
          </p:txBody>
        </p:sp>
      </p:grpSp>
      <p:sp>
        <p:nvSpPr>
          <p:cNvPr id="6" name="Freeform 6" descr="Green highlighter."/>
          <p:cNvSpPr/>
          <p:nvPr/>
        </p:nvSpPr>
        <p:spPr>
          <a:xfrm>
            <a:off x="4977552" y="2586832"/>
            <a:ext cx="2373432" cy="655930"/>
          </a:xfrm>
          <a:custGeom>
            <a:avLst/>
            <a:gdLst/>
            <a:ahLst/>
            <a:cxnLst/>
            <a:rect l="l" t="t" r="r" b="b"/>
            <a:pathLst>
              <a:path w="3560148" h="983895">
                <a:moveTo>
                  <a:pt x="0" y="0"/>
                </a:moveTo>
                <a:lnTo>
                  <a:pt x="3560148" y="0"/>
                </a:lnTo>
                <a:lnTo>
                  <a:pt x="3560148" y="983896"/>
                </a:lnTo>
                <a:lnTo>
                  <a:pt x="0" y="983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a:extLst>
              <a:ext uri="{C183D7F6-B498-43B3-948B-1728B52AA6E4}">
                <adec:decorative xmlns:adec="http://schemas.microsoft.com/office/drawing/2017/decorative" val="1"/>
              </a:ext>
            </a:extLst>
          </p:cNvPr>
          <p:cNvSpPr/>
          <p:nvPr/>
        </p:nvSpPr>
        <p:spPr>
          <a:xfrm>
            <a:off x="8322046" y="2171314"/>
            <a:ext cx="3298851" cy="3557585"/>
          </a:xfrm>
          <a:custGeom>
            <a:avLst/>
            <a:gdLst/>
            <a:ahLst/>
            <a:cxnLst/>
            <a:rect l="l" t="t" r="r" b="b"/>
            <a:pathLst>
              <a:path w="4948277" h="5336377">
                <a:moveTo>
                  <a:pt x="0" y="0"/>
                </a:moveTo>
                <a:lnTo>
                  <a:pt x="4948277" y="0"/>
                </a:lnTo>
                <a:lnTo>
                  <a:pt x="4948277" y="5336378"/>
                </a:lnTo>
                <a:lnTo>
                  <a:pt x="0" y="5336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20" name="Group 19" descr="Overlap with IT market trend.">
            <a:extLst>
              <a:ext uri="{FF2B5EF4-FFF2-40B4-BE49-F238E27FC236}">
                <a16:creationId xmlns:a16="http://schemas.microsoft.com/office/drawing/2014/main" id="{2E15C745-8EAC-4AEB-F65B-1E7A273D23D8}"/>
              </a:ext>
            </a:extLst>
          </p:cNvPr>
          <p:cNvGrpSpPr/>
          <p:nvPr/>
        </p:nvGrpSpPr>
        <p:grpSpPr>
          <a:xfrm>
            <a:off x="8436742" y="2820665"/>
            <a:ext cx="3069458" cy="2636990"/>
            <a:chOff x="8436742" y="2820665"/>
            <a:chExt cx="3069458" cy="2636990"/>
          </a:xfrm>
        </p:grpSpPr>
        <p:sp>
          <p:nvSpPr>
            <p:cNvPr id="11" name="TextBox 11"/>
            <p:cNvSpPr txBox="1"/>
            <p:nvPr/>
          </p:nvSpPr>
          <p:spPr>
            <a:xfrm>
              <a:off x="8595675" y="3499234"/>
              <a:ext cx="2829421" cy="1958421"/>
            </a:xfrm>
            <a:prstGeom prst="rect">
              <a:avLst/>
            </a:prstGeom>
          </p:spPr>
          <p:txBody>
            <a:bodyPr lIns="0" tIns="0" rIns="0" bIns="0" rtlCol="0" anchor="t">
              <a:spAutoFit/>
            </a:bodyPr>
            <a:lstStyle/>
            <a:p>
              <a:pPr algn="ctr" defTabSz="609630">
                <a:lnSpc>
                  <a:spcPts val="2237"/>
                </a:lnSpc>
              </a:pPr>
              <a:r>
                <a:rPr lang="en-US" sz="1598" dirty="0">
                  <a:solidFill>
                    <a:srgbClr val="01070A"/>
                  </a:solidFill>
                  <a:latin typeface="Dosis"/>
                </a:rPr>
                <a:t>Different titles, similar skills </a:t>
              </a:r>
            </a:p>
            <a:p>
              <a:pPr algn="ctr" defTabSz="609630">
                <a:lnSpc>
                  <a:spcPts val="2237"/>
                </a:lnSpc>
              </a:pPr>
              <a:endParaRPr lang="en-US" sz="1598" dirty="0">
                <a:solidFill>
                  <a:srgbClr val="01070A"/>
                </a:solidFill>
                <a:latin typeface="Dosis"/>
              </a:endParaRPr>
            </a:p>
            <a:p>
              <a:pPr algn="ctr" defTabSz="609630">
                <a:lnSpc>
                  <a:spcPts val="2237"/>
                </a:lnSpc>
              </a:pPr>
              <a:r>
                <a:rPr lang="en-US" sz="1598" dirty="0">
                  <a:solidFill>
                    <a:srgbClr val="01070A"/>
                  </a:solidFill>
                  <a:latin typeface="Dosis"/>
                </a:rPr>
                <a:t>Focus more on systems and technology</a:t>
              </a:r>
            </a:p>
            <a:p>
              <a:pPr algn="ctr" defTabSz="609630">
                <a:lnSpc>
                  <a:spcPts val="2237"/>
                </a:lnSpc>
              </a:pPr>
              <a:endParaRPr lang="en-US" sz="1598" dirty="0">
                <a:solidFill>
                  <a:srgbClr val="01070A"/>
                </a:solidFill>
                <a:latin typeface="Dosis"/>
              </a:endParaRPr>
            </a:p>
            <a:p>
              <a:pPr algn="ctr" defTabSz="609630">
                <a:lnSpc>
                  <a:spcPts val="2237"/>
                </a:lnSpc>
              </a:pPr>
              <a:r>
                <a:rPr lang="en-US" sz="1598" dirty="0">
                  <a:solidFill>
                    <a:srgbClr val="01070A"/>
                  </a:solidFill>
                  <a:latin typeface="Dosis Bold"/>
                </a:rPr>
                <a:t>Still need context of OA and scholarly communications!</a:t>
              </a:r>
            </a:p>
          </p:txBody>
        </p:sp>
        <p:sp>
          <p:nvSpPr>
            <p:cNvPr id="16" name="TextBox 16"/>
            <p:cNvSpPr txBox="1"/>
            <p:nvPr/>
          </p:nvSpPr>
          <p:spPr>
            <a:xfrm>
              <a:off x="8436742" y="2820665"/>
              <a:ext cx="3069458" cy="492892"/>
            </a:xfrm>
            <a:prstGeom prst="rect">
              <a:avLst/>
            </a:prstGeom>
          </p:spPr>
          <p:txBody>
            <a:bodyPr lIns="0" tIns="0" rIns="0" bIns="0" rtlCol="0" anchor="t">
              <a:spAutoFit/>
            </a:bodyPr>
            <a:lstStyle/>
            <a:p>
              <a:pPr algn="ctr" defTabSz="609630">
                <a:lnSpc>
                  <a:spcPts val="4077"/>
                </a:lnSpc>
                <a:spcBef>
                  <a:spcPct val="0"/>
                </a:spcBef>
              </a:pPr>
              <a:r>
                <a:rPr lang="en-US" sz="2911" dirty="0">
                  <a:solidFill>
                    <a:srgbClr val="01070A"/>
                  </a:solidFill>
                  <a:latin typeface="Carelia"/>
                </a:rPr>
                <a:t>Overlap with IT</a:t>
              </a:r>
            </a:p>
          </p:txBody>
        </p:sp>
      </p:grpSp>
      <p:sp>
        <p:nvSpPr>
          <p:cNvPr id="8" name="Freeform 8" descr="Pink highlighter."/>
          <p:cNvSpPr/>
          <p:nvPr/>
        </p:nvSpPr>
        <p:spPr>
          <a:xfrm>
            <a:off x="8965800" y="2810577"/>
            <a:ext cx="2089169" cy="577371"/>
          </a:xfrm>
          <a:custGeom>
            <a:avLst/>
            <a:gdLst/>
            <a:ahLst/>
            <a:cxnLst/>
            <a:rect l="l" t="t" r="r" b="b"/>
            <a:pathLst>
              <a:path w="3133754" h="866056">
                <a:moveTo>
                  <a:pt x="0" y="0"/>
                </a:moveTo>
                <a:lnTo>
                  <a:pt x="3133754" y="0"/>
                </a:lnTo>
                <a:lnTo>
                  <a:pt x="3133754" y="866056"/>
                </a:lnTo>
                <a:lnTo>
                  <a:pt x="0" y="8660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9" name="Freeform 9" descr="Cartoon style open book with a flower bookmark. "/>
          <p:cNvSpPr/>
          <p:nvPr/>
        </p:nvSpPr>
        <p:spPr>
          <a:xfrm>
            <a:off x="-772096" y="5308320"/>
            <a:ext cx="3959525" cy="2743200"/>
          </a:xfrm>
          <a:custGeom>
            <a:avLst/>
            <a:gdLst/>
            <a:ahLst/>
            <a:cxnLst/>
            <a:rect l="l" t="t" r="r" b="b"/>
            <a:pathLst>
              <a:path w="5939287" h="4114800">
                <a:moveTo>
                  <a:pt x="0" y="0"/>
                </a:moveTo>
                <a:lnTo>
                  <a:pt x="5939286" y="0"/>
                </a:lnTo>
                <a:lnTo>
                  <a:pt x="593928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9D641A-3C90-C827-C4BB-7F6449C67043}"/>
              </a:ext>
            </a:extLst>
          </p:cNvPr>
          <p:cNvSpPr>
            <a:spLocks noGrp="1"/>
          </p:cNvSpPr>
          <p:nvPr>
            <p:ph type="title" idx="4294967295"/>
          </p:nvPr>
        </p:nvSpPr>
        <p:spPr>
          <a:xfrm>
            <a:off x="1937998" y="-1139522"/>
            <a:ext cx="5486400" cy="762000"/>
          </a:xfrm>
        </p:spPr>
        <p:txBody>
          <a:bodyPr/>
          <a:lstStyle/>
          <a:p>
            <a:r>
              <a:rPr lang="en-US" dirty="0"/>
              <a:t>Role of Libraries</a:t>
            </a:r>
          </a:p>
        </p:txBody>
      </p:sp>
      <p:grpSp>
        <p:nvGrpSpPr>
          <p:cNvPr id="3" name="Group 3">
            <a:extLst>
              <a:ext uri="{C183D7F6-B498-43B3-948B-1728B52AA6E4}">
                <adec:decorative xmlns:adec="http://schemas.microsoft.com/office/drawing/2017/decorative" val="1"/>
              </a:ext>
            </a:extLst>
          </p:cNvPr>
          <p:cNvGrpSpPr/>
          <p:nvPr/>
        </p:nvGrpSpPr>
        <p:grpSpPr>
          <a:xfrm>
            <a:off x="401743" y="1406721"/>
            <a:ext cx="3072511" cy="2973717"/>
            <a:chOff x="0" y="-123825"/>
            <a:chExt cx="6145023" cy="5947434"/>
          </a:xfrm>
        </p:grpSpPr>
        <p:sp>
          <p:nvSpPr>
            <p:cNvPr id="4" name="TextBox 4"/>
            <p:cNvSpPr txBox="1"/>
            <p:nvPr/>
          </p:nvSpPr>
          <p:spPr>
            <a:xfrm>
              <a:off x="0" y="-123825"/>
              <a:ext cx="6145023" cy="2982868"/>
            </a:xfrm>
            <a:prstGeom prst="rect">
              <a:avLst/>
            </a:prstGeom>
          </p:spPr>
          <p:txBody>
            <a:bodyPr lIns="0" tIns="0" rIns="0" bIns="0" rtlCol="0" anchor="t">
              <a:spAutoFit/>
            </a:bodyPr>
            <a:lstStyle/>
            <a:p>
              <a:pPr algn="ctr" defTabSz="609630">
                <a:lnSpc>
                  <a:spcPts val="5993"/>
                </a:lnSpc>
                <a:spcBef>
                  <a:spcPct val="0"/>
                </a:spcBef>
              </a:pPr>
              <a:r>
                <a:rPr lang="en-US" sz="4281" dirty="0">
                  <a:solidFill>
                    <a:srgbClr val="000000"/>
                  </a:solidFill>
                  <a:latin typeface="Carelia"/>
                </a:rPr>
                <a:t>Role of </a:t>
              </a:r>
            </a:p>
            <a:p>
              <a:pPr algn="ctr" defTabSz="609630">
                <a:lnSpc>
                  <a:spcPts val="5993"/>
                </a:lnSpc>
                <a:spcBef>
                  <a:spcPct val="0"/>
                </a:spcBef>
              </a:pPr>
              <a:r>
                <a:rPr lang="en-US" sz="4281" dirty="0">
                  <a:solidFill>
                    <a:srgbClr val="000000"/>
                  </a:solidFill>
                  <a:latin typeface="Carelia"/>
                </a:rPr>
                <a:t>Libraries</a:t>
              </a:r>
            </a:p>
          </p:txBody>
        </p:sp>
        <p:sp>
          <p:nvSpPr>
            <p:cNvPr id="5" name="TextBox 5"/>
            <p:cNvSpPr txBox="1"/>
            <p:nvPr/>
          </p:nvSpPr>
          <p:spPr>
            <a:xfrm>
              <a:off x="262464" y="3863585"/>
              <a:ext cx="5620097" cy="1960024"/>
            </a:xfrm>
            <a:prstGeom prst="rect">
              <a:avLst/>
            </a:prstGeom>
          </p:spPr>
          <p:txBody>
            <a:bodyPr lIns="0" tIns="0" rIns="0" bIns="0" rtlCol="0" anchor="t">
              <a:spAutoFit/>
            </a:bodyPr>
            <a:lstStyle/>
            <a:p>
              <a:pPr defTabSz="609630">
                <a:lnSpc>
                  <a:spcPts val="2608"/>
                </a:lnSpc>
                <a:spcBef>
                  <a:spcPct val="0"/>
                </a:spcBef>
              </a:pPr>
              <a:r>
                <a:rPr lang="en-US" sz="1863" dirty="0">
                  <a:solidFill>
                    <a:srgbClr val="000000"/>
                  </a:solidFill>
                  <a:latin typeface="Dosis Bold"/>
                </a:rPr>
                <a:t>From the ARL/DCN “</a:t>
              </a:r>
              <a:r>
                <a:rPr lang="en-US" sz="1863" u="sng" dirty="0">
                  <a:solidFill>
                    <a:srgbClr val="000000"/>
                  </a:solidFill>
                  <a:latin typeface="Dosis Bold"/>
                  <a:hlinkClick r:id="rId2" tooltip="https://www.arl.org/realities-of-academic-data-sharing-rads-initiative/"/>
                </a:rPr>
                <a:t>Realities of Academic Data Sharing (RADS) Initiative</a:t>
              </a:r>
              <a:r>
                <a:rPr lang="en-US" sz="1863" dirty="0">
                  <a:solidFill>
                    <a:srgbClr val="000000"/>
                  </a:solidFill>
                  <a:latin typeface="Dosis Bold"/>
                </a:rPr>
                <a:t>” </a:t>
              </a:r>
            </a:p>
          </p:txBody>
        </p:sp>
      </p:grpSp>
      <p:sp>
        <p:nvSpPr>
          <p:cNvPr id="2" name="Freeform 2" descr="Graphic of a chart of the ole of libraries."/>
          <p:cNvSpPr/>
          <p:nvPr/>
        </p:nvSpPr>
        <p:spPr>
          <a:xfrm>
            <a:off x="3617354" y="0"/>
            <a:ext cx="8574646" cy="6858000"/>
          </a:xfrm>
          <a:custGeom>
            <a:avLst/>
            <a:gdLst/>
            <a:ahLst/>
            <a:cxnLst/>
            <a:rect l="l" t="t" r="r" b="b"/>
            <a:pathLst>
              <a:path w="12861969" h="10287000">
                <a:moveTo>
                  <a:pt x="0" y="0"/>
                </a:moveTo>
                <a:lnTo>
                  <a:pt x="12861969" y="0"/>
                </a:lnTo>
                <a:lnTo>
                  <a:pt x="12861969" y="10287000"/>
                </a:lnTo>
                <a:lnTo>
                  <a:pt x="0" y="102870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17354" y="0"/>
            <a:ext cx="8574646" cy="6858000"/>
          </a:xfrm>
          <a:custGeom>
            <a:avLst/>
            <a:gdLst/>
            <a:ahLst/>
            <a:cxnLst/>
            <a:rect l="l" t="t" r="r" b="b"/>
            <a:pathLst>
              <a:path w="12861969" h="10287000">
                <a:moveTo>
                  <a:pt x="0" y="0"/>
                </a:moveTo>
                <a:lnTo>
                  <a:pt x="12861969" y="0"/>
                </a:lnTo>
                <a:lnTo>
                  <a:pt x="12861969"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p:nvPr/>
        </p:nvGrpSpPr>
        <p:grpSpPr>
          <a:xfrm>
            <a:off x="401743" y="1406721"/>
            <a:ext cx="3072511" cy="2973717"/>
            <a:chOff x="0" y="-123825"/>
            <a:chExt cx="6145023" cy="5947434"/>
          </a:xfrm>
        </p:grpSpPr>
        <p:sp>
          <p:nvSpPr>
            <p:cNvPr id="4" name="TextBox 4"/>
            <p:cNvSpPr txBox="1"/>
            <p:nvPr/>
          </p:nvSpPr>
          <p:spPr>
            <a:xfrm>
              <a:off x="0" y="-123825"/>
              <a:ext cx="6145023" cy="2982868"/>
            </a:xfrm>
            <a:prstGeom prst="rect">
              <a:avLst/>
            </a:prstGeom>
          </p:spPr>
          <p:txBody>
            <a:bodyPr lIns="0" tIns="0" rIns="0" bIns="0" rtlCol="0" anchor="t">
              <a:spAutoFit/>
            </a:bodyPr>
            <a:lstStyle/>
            <a:p>
              <a:pPr algn="ctr" defTabSz="609630">
                <a:lnSpc>
                  <a:spcPts val="5993"/>
                </a:lnSpc>
              </a:pPr>
              <a:r>
                <a:rPr lang="en-US" sz="4281" dirty="0">
                  <a:solidFill>
                    <a:srgbClr val="000000"/>
                  </a:solidFill>
                  <a:latin typeface="Carelia"/>
                </a:rPr>
                <a:t>Role of </a:t>
              </a:r>
            </a:p>
            <a:p>
              <a:pPr algn="ctr" defTabSz="609630">
                <a:lnSpc>
                  <a:spcPts val="5993"/>
                </a:lnSpc>
                <a:spcBef>
                  <a:spcPct val="0"/>
                </a:spcBef>
              </a:pPr>
              <a:r>
                <a:rPr lang="en-US" sz="4281" dirty="0">
                  <a:solidFill>
                    <a:srgbClr val="000000"/>
                  </a:solidFill>
                  <a:latin typeface="Carelia"/>
                </a:rPr>
                <a:t>IT</a:t>
              </a:r>
            </a:p>
          </p:txBody>
        </p:sp>
        <p:sp>
          <p:nvSpPr>
            <p:cNvPr id="5" name="TextBox 5"/>
            <p:cNvSpPr txBox="1"/>
            <p:nvPr/>
          </p:nvSpPr>
          <p:spPr>
            <a:xfrm>
              <a:off x="262464" y="3863585"/>
              <a:ext cx="5620097" cy="1960024"/>
            </a:xfrm>
            <a:prstGeom prst="rect">
              <a:avLst/>
            </a:prstGeom>
          </p:spPr>
          <p:txBody>
            <a:bodyPr lIns="0" tIns="0" rIns="0" bIns="0" rtlCol="0" anchor="t">
              <a:spAutoFit/>
            </a:bodyPr>
            <a:lstStyle/>
            <a:p>
              <a:pPr defTabSz="609630">
                <a:lnSpc>
                  <a:spcPts val="2608"/>
                </a:lnSpc>
                <a:spcBef>
                  <a:spcPct val="0"/>
                </a:spcBef>
              </a:pPr>
              <a:r>
                <a:rPr lang="en-US" sz="1863">
                  <a:solidFill>
                    <a:srgbClr val="000000"/>
                  </a:solidFill>
                  <a:latin typeface="Dosis Bold"/>
                </a:rPr>
                <a:t>From the ARL/DCN “</a:t>
              </a:r>
              <a:r>
                <a:rPr lang="en-US" sz="1863" u="sng">
                  <a:solidFill>
                    <a:srgbClr val="000000"/>
                  </a:solidFill>
                  <a:latin typeface="Dosis Bold"/>
                  <a:hlinkClick r:id="rId3" tooltip="https://www.arl.org/realities-of-academic-data-sharing-rads-initiative/"/>
                </a:rPr>
                <a:t>Realities of Academic Data Sharing (RADS) Initiative</a:t>
              </a:r>
              <a:r>
                <a:rPr lang="en-US" sz="1863">
                  <a:solidFill>
                    <a:srgbClr val="000000"/>
                  </a:solidFill>
                  <a:latin typeface="Dosis Bold"/>
                </a:rPr>
                <a:t>” </a:t>
              </a:r>
            </a:p>
          </p:txBody>
        </p:sp>
      </p:grpSp>
      <p:sp>
        <p:nvSpPr>
          <p:cNvPr id="6" name="Title 5">
            <a:extLst>
              <a:ext uri="{FF2B5EF4-FFF2-40B4-BE49-F238E27FC236}">
                <a16:creationId xmlns:a16="http://schemas.microsoft.com/office/drawing/2014/main" id="{F5D789FA-4C61-CE41-B2DE-707ACBC4D7BA}"/>
              </a:ext>
            </a:extLst>
          </p:cNvPr>
          <p:cNvSpPr>
            <a:spLocks noGrp="1"/>
          </p:cNvSpPr>
          <p:nvPr>
            <p:ph type="title" idx="4294967295"/>
          </p:nvPr>
        </p:nvSpPr>
        <p:spPr>
          <a:xfrm>
            <a:off x="1349829" y="-1264271"/>
            <a:ext cx="5486400" cy="762000"/>
          </a:xfrm>
        </p:spPr>
        <p:txBody>
          <a:bodyPr/>
          <a:lstStyle/>
          <a:p>
            <a:r>
              <a:rPr lang="en-US" dirty="0"/>
              <a:t>Role of IT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09630"/>
            <a:endParaRPr lang="en-US"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p:nvPr/>
        </p:nvGrpSpPr>
        <p:grpSpPr>
          <a:xfrm>
            <a:off x="1212646" y="1173715"/>
            <a:ext cx="9766709" cy="4919659"/>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47625"/>
              <a:ext cx="4491524" cy="2310083"/>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sp>
        <p:nvSpPr>
          <p:cNvPr id="6" name="Freeform 6" descr="Graphic of an open book."/>
          <p:cNvSpPr/>
          <p:nvPr/>
        </p:nvSpPr>
        <p:spPr>
          <a:xfrm rot="4731158">
            <a:off x="80351" y="109565"/>
            <a:ext cx="2389393" cy="2128301"/>
          </a:xfrm>
          <a:custGeom>
            <a:avLst/>
            <a:gdLst/>
            <a:ahLst/>
            <a:cxnLst/>
            <a:rect l="l" t="t" r="r" b="b"/>
            <a:pathLst>
              <a:path w="3584090" h="3192451">
                <a:moveTo>
                  <a:pt x="0" y="0"/>
                </a:moveTo>
                <a:lnTo>
                  <a:pt x="3584090" y="0"/>
                </a:lnTo>
                <a:lnTo>
                  <a:pt x="3584090" y="3192450"/>
                </a:lnTo>
                <a:lnTo>
                  <a:pt x="0" y="3192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a:spLocks noGrp="1"/>
          </p:cNvSpPr>
          <p:nvPr>
            <p:ph type="title" idx="4294967295"/>
          </p:nvPr>
        </p:nvSpPr>
        <p:spPr>
          <a:xfrm>
            <a:off x="1948149" y="1491347"/>
            <a:ext cx="8295703" cy="12434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021"/>
              </a:lnSpc>
              <a:spcBef>
                <a:spcPts val="0"/>
              </a:spcBef>
              <a:spcAft>
                <a:spcPts val="0"/>
              </a:spcAft>
              <a:buClrTx/>
              <a:buSzTx/>
              <a:buFontTx/>
              <a:buNone/>
              <a:tabLst/>
              <a:defRPr/>
            </a:pPr>
            <a:r>
              <a:rPr kumimoji="0" lang="en-US" sz="3586" b="0" i="0" u="none" strike="noStrike" kern="1200" cap="none" spc="0" normalizeH="0" baseline="0" noProof="0" dirty="0">
                <a:ln>
                  <a:noFill/>
                </a:ln>
                <a:solidFill>
                  <a:srgbClr val="01070A"/>
                </a:solidFill>
                <a:effectLst/>
                <a:uLnTx/>
                <a:uFillTx/>
                <a:latin typeface="Carelia"/>
                <a:ea typeface="+mn-ea"/>
                <a:cs typeface="+mn-cs"/>
              </a:rPr>
              <a:t>Biggest Difference: </a:t>
            </a:r>
          </a:p>
          <a:p>
            <a:pPr marL="0" marR="0" lvl="0" indent="0" algn="ctr" defTabSz="609630" rtl="0" eaLnBrk="1" fontAlgn="auto" latinLnBrk="0" hangingPunct="1">
              <a:lnSpc>
                <a:spcPts val="5021"/>
              </a:lnSpc>
              <a:spcBef>
                <a:spcPct val="0"/>
              </a:spcBef>
              <a:spcAft>
                <a:spcPts val="0"/>
              </a:spcAft>
              <a:buClrTx/>
              <a:buSzTx/>
              <a:buFontTx/>
              <a:buNone/>
              <a:tabLst/>
              <a:defRPr/>
            </a:pPr>
            <a:r>
              <a:rPr kumimoji="0" lang="en-US" sz="3586" b="0" i="0" u="none" strike="noStrike" kern="1200" cap="none" spc="0" normalizeH="0" baseline="0" noProof="0" dirty="0">
                <a:ln>
                  <a:noFill/>
                </a:ln>
                <a:solidFill>
                  <a:srgbClr val="01070A"/>
                </a:solidFill>
                <a:effectLst/>
                <a:uLnTx/>
                <a:uFillTx/>
                <a:latin typeface="Carelia"/>
                <a:ea typeface="+mn-ea"/>
                <a:cs typeface="+mn-cs"/>
              </a:rPr>
              <a:t>Approaches to Customer Service </a:t>
            </a:r>
          </a:p>
        </p:txBody>
      </p:sp>
      <p:sp>
        <p:nvSpPr>
          <p:cNvPr id="8" name="AutoShape 8">
            <a:extLst>
              <a:ext uri="{C183D7F6-B498-43B3-948B-1728B52AA6E4}">
                <adec:decorative xmlns:adec="http://schemas.microsoft.com/office/drawing/2017/decorative" val="1"/>
              </a:ext>
            </a:extLst>
          </p:cNvPr>
          <p:cNvSpPr/>
          <p:nvPr/>
        </p:nvSpPr>
        <p:spPr>
          <a:xfrm>
            <a:off x="6083300" y="2983972"/>
            <a:ext cx="0" cy="3036163"/>
          </a:xfrm>
          <a:prstGeom prst="line">
            <a:avLst/>
          </a:prstGeom>
          <a:ln w="38100" cap="flat">
            <a:solidFill>
              <a:srgbClr val="000000"/>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TextBox 9"/>
          <p:cNvSpPr txBox="1"/>
          <p:nvPr/>
        </p:nvSpPr>
        <p:spPr>
          <a:xfrm>
            <a:off x="1948149" y="3537508"/>
            <a:ext cx="3797772" cy="2980560"/>
          </a:xfrm>
          <a:prstGeom prst="rect">
            <a:avLst/>
          </a:prstGeom>
        </p:spPr>
        <p:txBody>
          <a:bodyPr lIns="0" tIns="0" rIns="0" bIns="0" rtlCol="0" anchor="t">
            <a:spAutoFit/>
          </a:bodyPr>
          <a:lstStyle/>
          <a:p>
            <a:pPr algn="ctr" defTabSz="609630">
              <a:lnSpc>
                <a:spcPts val="2610"/>
              </a:lnSpc>
            </a:pPr>
            <a:r>
              <a:rPr lang="en-US" sz="1864">
                <a:solidFill>
                  <a:srgbClr val="01070A"/>
                </a:solidFill>
                <a:latin typeface="Dosis Italics"/>
              </a:rPr>
              <a:t>Focus on innovation and maximizing access; never say “no” </a:t>
            </a:r>
          </a:p>
          <a:p>
            <a:pPr algn="ctr" defTabSz="609630">
              <a:lnSpc>
                <a:spcPts val="2610"/>
              </a:lnSpc>
            </a:pPr>
            <a:endParaRPr lang="en-US" sz="1864">
              <a:solidFill>
                <a:srgbClr val="01070A"/>
              </a:solidFill>
              <a:latin typeface="Dosis Italics"/>
            </a:endParaRPr>
          </a:p>
          <a:p>
            <a:pPr algn="ctr" defTabSz="609630">
              <a:lnSpc>
                <a:spcPts val="2610"/>
              </a:lnSpc>
            </a:pPr>
            <a:r>
              <a:rPr lang="en-US" sz="1864">
                <a:solidFill>
                  <a:srgbClr val="01070A"/>
                </a:solidFill>
                <a:latin typeface="Dosis Italics"/>
              </a:rPr>
              <a:t>Employees encouraged to develop rapport with patrons for a “personal touch”</a:t>
            </a:r>
          </a:p>
          <a:p>
            <a:pPr algn="ctr" defTabSz="609630">
              <a:lnSpc>
                <a:spcPts val="2610"/>
              </a:lnSpc>
            </a:pPr>
            <a:endParaRPr lang="en-US" sz="1864">
              <a:solidFill>
                <a:srgbClr val="01070A"/>
              </a:solidFill>
              <a:latin typeface="Dosis Italics"/>
            </a:endParaRPr>
          </a:p>
          <a:p>
            <a:pPr algn="ctr" defTabSz="609630">
              <a:lnSpc>
                <a:spcPts val="2610"/>
              </a:lnSpc>
            </a:pPr>
            <a:r>
              <a:rPr lang="en-US" sz="1864">
                <a:solidFill>
                  <a:srgbClr val="01070A"/>
                </a:solidFill>
                <a:latin typeface="Dosis Italics"/>
              </a:rPr>
              <a:t>High visibility of individuals</a:t>
            </a:r>
          </a:p>
          <a:p>
            <a:pPr algn="ctr" defTabSz="609630">
              <a:lnSpc>
                <a:spcPts val="2610"/>
              </a:lnSpc>
            </a:pPr>
            <a:endParaRPr lang="en-US" sz="1864">
              <a:solidFill>
                <a:srgbClr val="01070A"/>
              </a:solidFill>
              <a:latin typeface="Dosis Italics"/>
            </a:endParaRPr>
          </a:p>
        </p:txBody>
      </p:sp>
      <p:grpSp>
        <p:nvGrpSpPr>
          <p:cNvPr id="10" name="Group 10">
            <a:extLst>
              <a:ext uri="{C183D7F6-B498-43B3-948B-1728B52AA6E4}">
                <adec:decorative xmlns:adec="http://schemas.microsoft.com/office/drawing/2017/decorative" val="1"/>
              </a:ext>
            </a:extLst>
          </p:cNvPr>
          <p:cNvGrpSpPr/>
          <p:nvPr/>
        </p:nvGrpSpPr>
        <p:grpSpPr>
          <a:xfrm>
            <a:off x="1948149" y="2987749"/>
            <a:ext cx="3797772" cy="431499"/>
            <a:chOff x="0" y="0"/>
            <a:chExt cx="1378762" cy="156653"/>
          </a:xfrm>
        </p:grpSpPr>
        <p:sp>
          <p:nvSpPr>
            <p:cNvPr id="11" name="Freeform 11"/>
            <p:cNvSpPr/>
            <p:nvPr/>
          </p:nvSpPr>
          <p:spPr>
            <a:xfrm>
              <a:off x="0" y="0"/>
              <a:ext cx="1378762" cy="156653"/>
            </a:xfrm>
            <a:custGeom>
              <a:avLst/>
              <a:gdLst/>
              <a:ahLst/>
              <a:cxnLst/>
              <a:rect l="l" t="t" r="r" b="b"/>
              <a:pathLst>
                <a:path w="1378762" h="156653">
                  <a:moveTo>
                    <a:pt x="10872" y="0"/>
                  </a:moveTo>
                  <a:lnTo>
                    <a:pt x="1367890" y="0"/>
                  </a:lnTo>
                  <a:cubicBezTo>
                    <a:pt x="1373895" y="0"/>
                    <a:pt x="1378762" y="4868"/>
                    <a:pt x="1378762" y="10872"/>
                  </a:cubicBezTo>
                  <a:lnTo>
                    <a:pt x="1378762" y="145781"/>
                  </a:lnTo>
                  <a:cubicBezTo>
                    <a:pt x="1378762" y="151786"/>
                    <a:pt x="1373895" y="156653"/>
                    <a:pt x="1367890" y="156653"/>
                  </a:cubicBezTo>
                  <a:lnTo>
                    <a:pt x="10872" y="156653"/>
                  </a:lnTo>
                  <a:cubicBezTo>
                    <a:pt x="4868" y="156653"/>
                    <a:pt x="0" y="151786"/>
                    <a:pt x="0" y="145781"/>
                  </a:cubicBezTo>
                  <a:lnTo>
                    <a:pt x="0" y="10872"/>
                  </a:lnTo>
                  <a:cubicBezTo>
                    <a:pt x="0" y="4868"/>
                    <a:pt x="4868" y="0"/>
                    <a:pt x="10872" y="0"/>
                  </a:cubicBezTo>
                  <a:close/>
                </a:path>
              </a:pathLst>
            </a:custGeom>
            <a:solidFill>
              <a:srgbClr val="01070A"/>
            </a:solidFill>
            <a:ln cap="sq">
              <a:noFill/>
              <a:prstDash val="solid"/>
              <a:miter/>
            </a:ln>
          </p:spPr>
          <p:txBody>
            <a:bodyPr/>
            <a:lstStyle/>
            <a:p>
              <a:pPr defTabSz="609630"/>
              <a:endParaRPr lang="en-US" sz="1200">
                <a:solidFill>
                  <a:prstClr val="black"/>
                </a:solidFill>
                <a:latin typeface="Calibri"/>
              </a:endParaRPr>
            </a:p>
          </p:txBody>
        </p:sp>
        <p:sp>
          <p:nvSpPr>
            <p:cNvPr id="12" name="TextBox 12"/>
            <p:cNvSpPr txBox="1"/>
            <p:nvPr/>
          </p:nvSpPr>
          <p:spPr>
            <a:xfrm>
              <a:off x="0" y="-57150"/>
              <a:ext cx="1378762" cy="213803"/>
            </a:xfrm>
            <a:prstGeom prst="rect">
              <a:avLst/>
            </a:prstGeom>
          </p:spPr>
          <p:txBody>
            <a:bodyPr lIns="33867" tIns="33867" rIns="33867" bIns="33867" rtlCol="0" anchor="ctr"/>
            <a:lstStyle/>
            <a:p>
              <a:pPr algn="ctr" defTabSz="609630">
                <a:lnSpc>
                  <a:spcPts val="2613"/>
                </a:lnSpc>
              </a:pPr>
              <a:r>
                <a:rPr lang="en-US" sz="1866">
                  <a:solidFill>
                    <a:srgbClr val="FFFFFF"/>
                  </a:solidFill>
                  <a:latin typeface="Dosis Bold"/>
                </a:rPr>
                <a:t>Library</a:t>
              </a:r>
              <a:r>
                <a:rPr lang="en-US" sz="1866">
                  <a:solidFill>
                    <a:srgbClr val="FFFFFF"/>
                  </a:solidFill>
                  <a:latin typeface="Dosis"/>
                </a:rPr>
                <a:t> </a:t>
              </a:r>
            </a:p>
          </p:txBody>
        </p:sp>
      </p:grpSp>
      <p:sp>
        <p:nvSpPr>
          <p:cNvPr id="13" name="TextBox 13"/>
          <p:cNvSpPr txBox="1"/>
          <p:nvPr/>
        </p:nvSpPr>
        <p:spPr>
          <a:xfrm>
            <a:off x="6419850" y="3537509"/>
            <a:ext cx="4199176" cy="2304413"/>
          </a:xfrm>
          <a:prstGeom prst="rect">
            <a:avLst/>
          </a:prstGeom>
        </p:spPr>
        <p:txBody>
          <a:bodyPr lIns="0" tIns="0" rIns="0" bIns="0" rtlCol="0" anchor="t">
            <a:spAutoFit/>
          </a:bodyPr>
          <a:lstStyle/>
          <a:p>
            <a:pPr algn="ctr" defTabSz="609630">
              <a:lnSpc>
                <a:spcPts val="2610"/>
              </a:lnSpc>
            </a:pPr>
            <a:r>
              <a:rPr lang="en-US" sz="1864">
                <a:solidFill>
                  <a:srgbClr val="01070A"/>
                </a:solidFill>
                <a:latin typeface="Dosis"/>
              </a:rPr>
              <a:t>Focus on security and compliance</a:t>
            </a:r>
          </a:p>
          <a:p>
            <a:pPr algn="ctr" defTabSz="609630">
              <a:lnSpc>
                <a:spcPts val="2610"/>
              </a:lnSpc>
            </a:pPr>
            <a:endParaRPr lang="en-US" sz="1864">
              <a:solidFill>
                <a:srgbClr val="01070A"/>
              </a:solidFill>
              <a:latin typeface="Dosis"/>
            </a:endParaRPr>
          </a:p>
          <a:p>
            <a:pPr algn="ctr" defTabSz="609630">
              <a:lnSpc>
                <a:spcPts val="2610"/>
              </a:lnSpc>
            </a:pPr>
            <a:r>
              <a:rPr lang="en-US" sz="1864">
                <a:solidFill>
                  <a:srgbClr val="01070A"/>
                </a:solidFill>
                <a:latin typeface="Dosis"/>
              </a:rPr>
              <a:t>Employees encouraged to maintain standard and repeatable level of service</a:t>
            </a:r>
          </a:p>
          <a:p>
            <a:pPr algn="ctr" defTabSz="609630">
              <a:lnSpc>
                <a:spcPts val="2610"/>
              </a:lnSpc>
            </a:pPr>
            <a:endParaRPr lang="en-US" sz="1864">
              <a:solidFill>
                <a:srgbClr val="01070A"/>
              </a:solidFill>
              <a:latin typeface="Dosis"/>
            </a:endParaRPr>
          </a:p>
          <a:p>
            <a:pPr algn="ctr" defTabSz="609630">
              <a:lnSpc>
                <a:spcPts val="2610"/>
              </a:lnSpc>
            </a:pPr>
            <a:r>
              <a:rPr lang="en-US" sz="1864">
                <a:solidFill>
                  <a:srgbClr val="01070A"/>
                </a:solidFill>
                <a:latin typeface="Dosis"/>
              </a:rPr>
              <a:t>Low visibility of individuals </a:t>
            </a:r>
          </a:p>
          <a:p>
            <a:pPr algn="ctr" defTabSz="609630">
              <a:lnSpc>
                <a:spcPts val="2610"/>
              </a:lnSpc>
            </a:pPr>
            <a:endParaRPr lang="en-US" sz="1864">
              <a:solidFill>
                <a:srgbClr val="01070A"/>
              </a:solidFill>
              <a:latin typeface="Dosis"/>
            </a:endParaRPr>
          </a:p>
        </p:txBody>
      </p:sp>
      <p:grpSp>
        <p:nvGrpSpPr>
          <p:cNvPr id="14" name="Group 14">
            <a:extLst>
              <a:ext uri="{C183D7F6-B498-43B3-948B-1728B52AA6E4}">
                <adec:decorative xmlns:adec="http://schemas.microsoft.com/office/drawing/2017/decorative" val="1"/>
              </a:ext>
            </a:extLst>
          </p:cNvPr>
          <p:cNvGrpSpPr/>
          <p:nvPr/>
        </p:nvGrpSpPr>
        <p:grpSpPr>
          <a:xfrm>
            <a:off x="6419850" y="2987750"/>
            <a:ext cx="4199176" cy="407433"/>
            <a:chOff x="0" y="0"/>
            <a:chExt cx="1524490" cy="147917"/>
          </a:xfrm>
        </p:grpSpPr>
        <p:sp>
          <p:nvSpPr>
            <p:cNvPr id="15" name="Freeform 15"/>
            <p:cNvSpPr/>
            <p:nvPr/>
          </p:nvSpPr>
          <p:spPr>
            <a:xfrm>
              <a:off x="0" y="0"/>
              <a:ext cx="1524490" cy="147917"/>
            </a:xfrm>
            <a:custGeom>
              <a:avLst/>
              <a:gdLst/>
              <a:ahLst/>
              <a:cxnLst/>
              <a:rect l="l" t="t" r="r" b="b"/>
              <a:pathLst>
                <a:path w="1524490" h="147917">
                  <a:moveTo>
                    <a:pt x="9833" y="0"/>
                  </a:moveTo>
                  <a:lnTo>
                    <a:pt x="1514657" y="0"/>
                  </a:lnTo>
                  <a:cubicBezTo>
                    <a:pt x="1517265" y="0"/>
                    <a:pt x="1519766" y="1036"/>
                    <a:pt x="1521610" y="2880"/>
                  </a:cubicBezTo>
                  <a:cubicBezTo>
                    <a:pt x="1523454" y="4724"/>
                    <a:pt x="1524490" y="7225"/>
                    <a:pt x="1524490" y="9833"/>
                  </a:cubicBezTo>
                  <a:lnTo>
                    <a:pt x="1524490" y="138084"/>
                  </a:lnTo>
                  <a:cubicBezTo>
                    <a:pt x="1524490" y="143514"/>
                    <a:pt x="1520088" y="147917"/>
                    <a:pt x="1514657" y="147917"/>
                  </a:cubicBezTo>
                  <a:lnTo>
                    <a:pt x="9833" y="147917"/>
                  </a:lnTo>
                  <a:cubicBezTo>
                    <a:pt x="7225" y="147917"/>
                    <a:pt x="4724" y="146881"/>
                    <a:pt x="2880" y="145037"/>
                  </a:cubicBezTo>
                  <a:cubicBezTo>
                    <a:pt x="1036" y="143193"/>
                    <a:pt x="0" y="140692"/>
                    <a:pt x="0" y="138084"/>
                  </a:cubicBezTo>
                  <a:lnTo>
                    <a:pt x="0" y="9833"/>
                  </a:lnTo>
                  <a:cubicBezTo>
                    <a:pt x="0" y="7225"/>
                    <a:pt x="1036" y="4724"/>
                    <a:pt x="2880" y="2880"/>
                  </a:cubicBezTo>
                  <a:cubicBezTo>
                    <a:pt x="4724" y="1036"/>
                    <a:pt x="7225" y="0"/>
                    <a:pt x="9833" y="0"/>
                  </a:cubicBezTo>
                  <a:close/>
                </a:path>
              </a:pathLst>
            </a:custGeom>
            <a:solidFill>
              <a:srgbClr val="01070A"/>
            </a:solidFill>
            <a:ln cap="sq">
              <a:noFill/>
              <a:prstDash val="solid"/>
              <a:miter/>
            </a:ln>
          </p:spPr>
          <p:txBody>
            <a:bodyPr/>
            <a:lstStyle/>
            <a:p>
              <a:pPr defTabSz="609630"/>
              <a:endParaRPr lang="en-US" sz="1200">
                <a:solidFill>
                  <a:prstClr val="black"/>
                </a:solidFill>
                <a:latin typeface="Calibri"/>
              </a:endParaRPr>
            </a:p>
          </p:txBody>
        </p:sp>
        <p:sp>
          <p:nvSpPr>
            <p:cNvPr id="16" name="TextBox 16"/>
            <p:cNvSpPr txBox="1"/>
            <p:nvPr/>
          </p:nvSpPr>
          <p:spPr>
            <a:xfrm>
              <a:off x="0" y="-57150"/>
              <a:ext cx="1524490" cy="205067"/>
            </a:xfrm>
            <a:prstGeom prst="rect">
              <a:avLst/>
            </a:prstGeom>
          </p:spPr>
          <p:txBody>
            <a:bodyPr lIns="33867" tIns="33867" rIns="33867" bIns="33867" rtlCol="0" anchor="ctr"/>
            <a:lstStyle/>
            <a:p>
              <a:pPr algn="ctr" defTabSz="609630">
                <a:lnSpc>
                  <a:spcPts val="2613"/>
                </a:lnSpc>
              </a:pPr>
              <a:r>
                <a:rPr lang="en-US" sz="1866">
                  <a:solidFill>
                    <a:srgbClr val="FFFFFF"/>
                  </a:solidFill>
                  <a:latin typeface="Dosis Bold"/>
                </a:rPr>
                <a:t>Information Technology</a:t>
              </a:r>
            </a:p>
          </p:txBody>
        </p:sp>
      </p:grpSp>
      <p:sp>
        <p:nvSpPr>
          <p:cNvPr id="17" name="Freeform 17" descr="Graphic of an open laptop."/>
          <p:cNvSpPr/>
          <p:nvPr/>
        </p:nvSpPr>
        <p:spPr>
          <a:xfrm>
            <a:off x="9965962" y="4502053"/>
            <a:ext cx="2026786" cy="2116748"/>
          </a:xfrm>
          <a:custGeom>
            <a:avLst/>
            <a:gdLst/>
            <a:ahLst/>
            <a:cxnLst/>
            <a:rect l="l" t="t" r="r" b="b"/>
            <a:pathLst>
              <a:path w="3040179" h="3175122">
                <a:moveTo>
                  <a:pt x="0" y="0"/>
                </a:moveTo>
                <a:lnTo>
                  <a:pt x="3040179" y="0"/>
                </a:lnTo>
                <a:lnTo>
                  <a:pt x="3040179" y="3175122"/>
                </a:lnTo>
                <a:lnTo>
                  <a:pt x="0" y="31751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09630"/>
            <a:endParaRPr lang="en-US"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p:nvPr/>
        </p:nvGrpSpPr>
        <p:grpSpPr>
          <a:xfrm>
            <a:off x="1338361" y="685800"/>
            <a:ext cx="9436335" cy="54864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47625"/>
              <a:ext cx="3727935" cy="2215092"/>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sp>
        <p:nvSpPr>
          <p:cNvPr id="25" name="TextBox 25"/>
          <p:cNvSpPr txBox="1">
            <a:spLocks noGrp="1"/>
          </p:cNvSpPr>
          <p:nvPr>
            <p:ph type="title" idx="4294967295"/>
          </p:nvPr>
        </p:nvSpPr>
        <p:spPr>
          <a:xfrm>
            <a:off x="3175265" y="1018111"/>
            <a:ext cx="5841471" cy="7103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910"/>
              </a:lnSpc>
              <a:spcBef>
                <a:spcPct val="0"/>
              </a:spcBef>
              <a:spcAft>
                <a:spcPts val="0"/>
              </a:spcAft>
              <a:buClrTx/>
              <a:buSzTx/>
              <a:buFontTx/>
              <a:buNone/>
              <a:tabLst/>
              <a:defRPr/>
            </a:pPr>
            <a:r>
              <a:rPr kumimoji="0" lang="en-US" sz="4222" b="0" i="0" u="none" strike="noStrike" kern="1200" cap="none" spc="0" normalizeH="0" baseline="0" noProof="0" dirty="0">
                <a:ln>
                  <a:noFill/>
                </a:ln>
                <a:solidFill>
                  <a:srgbClr val="01070A"/>
                </a:solidFill>
                <a:effectLst/>
                <a:uLnTx/>
                <a:uFillTx/>
                <a:latin typeface="Carelia"/>
                <a:ea typeface="+mn-ea"/>
                <a:cs typeface="+mn-cs"/>
              </a:rPr>
              <a:t>Transferable Skills</a:t>
            </a:r>
          </a:p>
        </p:txBody>
      </p:sp>
      <p:sp>
        <p:nvSpPr>
          <p:cNvPr id="29" name="TextBox 29"/>
          <p:cNvSpPr txBox="1"/>
          <p:nvPr/>
        </p:nvSpPr>
        <p:spPr>
          <a:xfrm>
            <a:off x="3175265" y="1710984"/>
            <a:ext cx="5841471" cy="257763"/>
          </a:xfrm>
          <a:prstGeom prst="rect">
            <a:avLst/>
          </a:prstGeom>
        </p:spPr>
        <p:txBody>
          <a:bodyPr lIns="0" tIns="0" rIns="0" bIns="0" rtlCol="0" anchor="t">
            <a:spAutoFit/>
          </a:bodyPr>
          <a:lstStyle/>
          <a:p>
            <a:pPr algn="ctr" defTabSz="609630">
              <a:lnSpc>
                <a:spcPts val="2239"/>
              </a:lnSpc>
            </a:pPr>
            <a:r>
              <a:rPr lang="en-US" sz="1600" dirty="0">
                <a:solidFill>
                  <a:srgbClr val="01070A"/>
                </a:solidFill>
                <a:latin typeface="Dosis"/>
              </a:rPr>
              <a:t>These are mine - yours might look different!</a:t>
            </a:r>
          </a:p>
        </p:txBody>
      </p:sp>
      <p:grpSp>
        <p:nvGrpSpPr>
          <p:cNvPr id="30" name="Group 29" descr="Subject matter expertise explanation with an image of a flow chart with conversation bubbles connected by a curved arrow.">
            <a:extLst>
              <a:ext uri="{FF2B5EF4-FFF2-40B4-BE49-F238E27FC236}">
                <a16:creationId xmlns:a16="http://schemas.microsoft.com/office/drawing/2014/main" id="{26C32DEA-B1D8-33FC-8F3A-A29A8FD455F0}"/>
              </a:ext>
            </a:extLst>
          </p:cNvPr>
          <p:cNvGrpSpPr/>
          <p:nvPr/>
        </p:nvGrpSpPr>
        <p:grpSpPr>
          <a:xfrm>
            <a:off x="1696003" y="2278076"/>
            <a:ext cx="2571496" cy="3069751"/>
            <a:chOff x="1696003" y="2278076"/>
            <a:chExt cx="2571496" cy="3069751"/>
          </a:xfrm>
        </p:grpSpPr>
        <p:sp>
          <p:nvSpPr>
            <p:cNvPr id="17" name="TextBox 17"/>
            <p:cNvSpPr txBox="1"/>
            <p:nvPr/>
          </p:nvSpPr>
          <p:spPr>
            <a:xfrm>
              <a:off x="1696003" y="3961550"/>
              <a:ext cx="2571496" cy="1386277"/>
            </a:xfrm>
            <a:prstGeom prst="rect">
              <a:avLst/>
            </a:prstGeom>
          </p:spPr>
          <p:txBody>
            <a:bodyPr lIns="0" tIns="0" rIns="0" bIns="0" rtlCol="0" anchor="t">
              <a:spAutoFit/>
            </a:bodyPr>
            <a:lstStyle/>
            <a:p>
              <a:pPr algn="ctr" defTabSz="609630">
                <a:lnSpc>
                  <a:spcPts val="2239"/>
                </a:lnSpc>
              </a:pPr>
              <a:r>
                <a:rPr lang="en-US" sz="1600" dirty="0">
                  <a:solidFill>
                    <a:srgbClr val="01070A"/>
                  </a:solidFill>
                  <a:latin typeface="Dosis"/>
                </a:rPr>
                <a:t>I am very knowledgeable about not only data management practices, but the bigger picture of the research/data lifecycles and scholarly communications </a:t>
              </a:r>
            </a:p>
          </p:txBody>
        </p:sp>
        <p:grpSp>
          <p:nvGrpSpPr>
            <p:cNvPr id="18" name="Group 18" descr="Graphic of five conversation bubbles with a curved arrowing connecting them."/>
            <p:cNvGrpSpPr/>
            <p:nvPr/>
          </p:nvGrpSpPr>
          <p:grpSpPr>
            <a:xfrm>
              <a:off x="2434806" y="2278076"/>
              <a:ext cx="1237105" cy="1237105"/>
              <a:chOff x="0" y="0"/>
              <a:chExt cx="2474210" cy="2474210"/>
            </a:xfrm>
          </p:grpSpPr>
          <p:grpSp>
            <p:nvGrpSpPr>
              <p:cNvPr id="19" name="Group 19"/>
              <p:cNvGrpSpPr/>
              <p:nvPr/>
            </p:nvGrpSpPr>
            <p:grpSpPr>
              <a:xfrm>
                <a:off x="0" y="0"/>
                <a:ext cx="2474210" cy="247421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21" name="TextBox 21"/>
                <p:cNvSpPr txBox="1"/>
                <p:nvPr/>
              </p:nvSpPr>
              <p:spPr>
                <a:xfrm>
                  <a:off x="76200" y="28575"/>
                  <a:ext cx="660400" cy="708025"/>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sp>
            <p:nvSpPr>
              <p:cNvPr id="22" name="Freeform 22"/>
              <p:cNvSpPr/>
              <p:nvPr/>
            </p:nvSpPr>
            <p:spPr>
              <a:xfrm>
                <a:off x="318171" y="343442"/>
                <a:ext cx="1837868" cy="1787327"/>
              </a:xfrm>
              <a:custGeom>
                <a:avLst/>
                <a:gdLst/>
                <a:ahLst/>
                <a:cxnLst/>
                <a:rect l="l" t="t" r="r" b="b"/>
                <a:pathLst>
                  <a:path w="1837868" h="1787327">
                    <a:moveTo>
                      <a:pt x="0" y="0"/>
                    </a:moveTo>
                    <a:lnTo>
                      <a:pt x="1837868" y="0"/>
                    </a:lnTo>
                    <a:lnTo>
                      <a:pt x="1837868" y="1787327"/>
                    </a:lnTo>
                    <a:lnTo>
                      <a:pt x="0" y="17873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26" name="TextBox 26"/>
            <p:cNvSpPr txBox="1"/>
            <p:nvPr/>
          </p:nvSpPr>
          <p:spPr>
            <a:xfrm>
              <a:off x="1839219" y="3539286"/>
              <a:ext cx="2428280" cy="745460"/>
            </a:xfrm>
            <a:prstGeom prst="rect">
              <a:avLst/>
            </a:prstGeom>
          </p:spPr>
          <p:txBody>
            <a:bodyPr lIns="0" tIns="0" rIns="0" bIns="0" rtlCol="0" anchor="t">
              <a:spAutoFit/>
            </a:bodyPr>
            <a:lstStyle/>
            <a:p>
              <a:pPr algn="ctr" defTabSz="609630">
                <a:lnSpc>
                  <a:spcPts val="2987"/>
                </a:lnSpc>
              </a:pPr>
              <a:r>
                <a:rPr lang="en-US" sz="2133" dirty="0">
                  <a:solidFill>
                    <a:srgbClr val="01070A"/>
                  </a:solidFill>
                  <a:latin typeface="Barlow Condensed Bold"/>
                </a:rPr>
                <a:t>Subject Matter Expertise</a:t>
              </a:r>
            </a:p>
          </p:txBody>
        </p:sp>
      </p:grpSp>
      <p:grpSp>
        <p:nvGrpSpPr>
          <p:cNvPr id="34" name="Group 33" descr="Communication and Instruction information with an image of a person pointing to a chalkboard.">
            <a:extLst>
              <a:ext uri="{FF2B5EF4-FFF2-40B4-BE49-F238E27FC236}">
                <a16:creationId xmlns:a16="http://schemas.microsoft.com/office/drawing/2014/main" id="{C9D4D6DC-3065-4F87-30B1-A31B97AFA04C}"/>
              </a:ext>
            </a:extLst>
          </p:cNvPr>
          <p:cNvGrpSpPr/>
          <p:nvPr/>
        </p:nvGrpSpPr>
        <p:grpSpPr>
          <a:xfrm>
            <a:off x="4720830" y="2244830"/>
            <a:ext cx="2903935" cy="3667254"/>
            <a:chOff x="4720830" y="2244830"/>
            <a:chExt cx="2903935" cy="3667254"/>
          </a:xfrm>
        </p:grpSpPr>
        <p:grpSp>
          <p:nvGrpSpPr>
            <p:cNvPr id="7" name="Group 7" descr="Graphic of a person pointing to a chalkboard."/>
            <p:cNvGrpSpPr/>
            <p:nvPr/>
          </p:nvGrpSpPr>
          <p:grpSpPr>
            <a:xfrm>
              <a:off x="5437976" y="2244830"/>
              <a:ext cx="1237105" cy="1237105"/>
              <a:chOff x="0" y="0"/>
              <a:chExt cx="812800" cy="812800"/>
            </a:xfrm>
          </p:grpSpPr>
          <p:sp>
            <p:nvSpPr>
              <p:cNvPr id="9" name="TextBox 9"/>
              <p:cNvSpPr txBox="1"/>
              <p:nvPr/>
            </p:nvSpPr>
            <p:spPr>
              <a:xfrm>
                <a:off x="76200" y="28575"/>
                <a:ext cx="660400" cy="708025"/>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0000"/>
                </a:solidFill>
                <a:prstDash val="solid"/>
                <a:miter/>
              </a:ln>
            </p:spPr>
            <p:txBody>
              <a:bodyPr/>
              <a:lstStyle/>
              <a:p>
                <a:pPr defTabSz="609630"/>
                <a:endParaRPr lang="en-US" sz="1200">
                  <a:solidFill>
                    <a:prstClr val="black"/>
                  </a:solidFill>
                  <a:latin typeface="Calibri"/>
                </a:endParaRPr>
              </a:p>
            </p:txBody>
          </p:sp>
        </p:grpSp>
        <p:sp>
          <p:nvSpPr>
            <p:cNvPr id="10" name="TextBox 10"/>
            <p:cNvSpPr txBox="1"/>
            <p:nvPr/>
          </p:nvSpPr>
          <p:spPr>
            <a:xfrm>
              <a:off x="4779724" y="3961550"/>
              <a:ext cx="2786146" cy="1950534"/>
            </a:xfrm>
            <a:prstGeom prst="rect">
              <a:avLst/>
            </a:prstGeom>
          </p:spPr>
          <p:txBody>
            <a:bodyPr lIns="0" tIns="0" rIns="0" bIns="0" rtlCol="0" anchor="t">
              <a:spAutoFit/>
            </a:bodyPr>
            <a:lstStyle/>
            <a:p>
              <a:pPr algn="ctr" defTabSz="609630">
                <a:lnSpc>
                  <a:spcPts val="2239"/>
                </a:lnSpc>
              </a:pPr>
              <a:r>
                <a:rPr lang="en-US" sz="1600" dirty="0">
                  <a:solidFill>
                    <a:srgbClr val="01070A"/>
                  </a:solidFill>
                  <a:latin typeface="Dosis"/>
                </a:rPr>
                <a:t>Although I may lack some of the technical expertise of my colleagues, I am VERY comfortable planning lessons, speaking to crowds, or working closely with researchers to get to the heart of their issue </a:t>
              </a:r>
            </a:p>
          </p:txBody>
        </p:sp>
        <p:sp>
          <p:nvSpPr>
            <p:cNvPr id="27" name="TextBox 27"/>
            <p:cNvSpPr txBox="1"/>
            <p:nvPr/>
          </p:nvSpPr>
          <p:spPr>
            <a:xfrm>
              <a:off x="4720830" y="3539286"/>
              <a:ext cx="2903935" cy="745460"/>
            </a:xfrm>
            <a:prstGeom prst="rect">
              <a:avLst/>
            </a:prstGeom>
          </p:spPr>
          <p:txBody>
            <a:bodyPr lIns="0" tIns="0" rIns="0" bIns="0" rtlCol="0" anchor="t">
              <a:spAutoFit/>
            </a:bodyPr>
            <a:lstStyle/>
            <a:p>
              <a:pPr algn="ctr" defTabSz="609630">
                <a:lnSpc>
                  <a:spcPts val="2987"/>
                </a:lnSpc>
              </a:pPr>
              <a:r>
                <a:rPr lang="en-US" sz="2133" dirty="0">
                  <a:solidFill>
                    <a:srgbClr val="01070A"/>
                  </a:solidFill>
                  <a:latin typeface="Barlow Condensed Bold"/>
                </a:rPr>
                <a:t>Communication &amp; Instruction</a:t>
              </a:r>
            </a:p>
          </p:txBody>
        </p:sp>
      </p:grpSp>
      <p:sp>
        <p:nvSpPr>
          <p:cNvPr id="23" name="Freeform 23" descr="Graphic of a person pointing to a board."/>
          <p:cNvSpPr/>
          <p:nvPr/>
        </p:nvSpPr>
        <p:spPr>
          <a:xfrm>
            <a:off x="5634848" y="2575624"/>
            <a:ext cx="843361" cy="642009"/>
          </a:xfrm>
          <a:custGeom>
            <a:avLst/>
            <a:gdLst/>
            <a:ahLst/>
            <a:cxnLst/>
            <a:rect l="l" t="t" r="r" b="b"/>
            <a:pathLst>
              <a:path w="1265041" h="963013">
                <a:moveTo>
                  <a:pt x="0" y="0"/>
                </a:moveTo>
                <a:lnTo>
                  <a:pt x="1265041" y="0"/>
                </a:lnTo>
                <a:lnTo>
                  <a:pt x="1265041" y="963013"/>
                </a:lnTo>
                <a:lnTo>
                  <a:pt x="0" y="9630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32" name="Group 31" descr="Create and Collaborative skills listed with a hand holding a letter.">
            <a:extLst>
              <a:ext uri="{FF2B5EF4-FFF2-40B4-BE49-F238E27FC236}">
                <a16:creationId xmlns:a16="http://schemas.microsoft.com/office/drawing/2014/main" id="{F64D35D5-988F-00E9-8867-0BACBB0558D4}"/>
              </a:ext>
            </a:extLst>
          </p:cNvPr>
          <p:cNvGrpSpPr/>
          <p:nvPr/>
        </p:nvGrpSpPr>
        <p:grpSpPr>
          <a:xfrm>
            <a:off x="7975979" y="2278076"/>
            <a:ext cx="2798717" cy="3069751"/>
            <a:chOff x="7975979" y="2278076"/>
            <a:chExt cx="2798717" cy="3069751"/>
          </a:xfrm>
        </p:grpSpPr>
        <p:grpSp>
          <p:nvGrpSpPr>
            <p:cNvPr id="12" name="Group 12" descr="Graphic of an envelope above a hand."/>
            <p:cNvGrpSpPr/>
            <p:nvPr/>
          </p:nvGrpSpPr>
          <p:grpSpPr>
            <a:xfrm>
              <a:off x="8637232" y="2278076"/>
              <a:ext cx="1237105" cy="1237105"/>
              <a:chOff x="0" y="0"/>
              <a:chExt cx="2474210" cy="2474210"/>
            </a:xfrm>
          </p:grpSpPr>
          <p:grpSp>
            <p:nvGrpSpPr>
              <p:cNvPr id="13" name="Group 13"/>
              <p:cNvGrpSpPr/>
              <p:nvPr/>
            </p:nvGrpSpPr>
            <p:grpSpPr>
              <a:xfrm>
                <a:off x="0" y="0"/>
                <a:ext cx="2474210" cy="24742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38100" cap="sq">
                  <a:solidFill>
                    <a:srgbClr val="000000"/>
                  </a:solidFill>
                  <a:prstDash val="solid"/>
                  <a:miter/>
                </a:ln>
              </p:spPr>
              <p:txBody>
                <a:bodyPr/>
                <a:lstStyle/>
                <a:p>
                  <a:pPr defTabSz="609630"/>
                  <a:endParaRPr lang="en-US" sz="1200">
                    <a:solidFill>
                      <a:prstClr val="black"/>
                    </a:solidFill>
                    <a:latin typeface="Calibri"/>
                  </a:endParaRPr>
                </a:p>
              </p:txBody>
            </p:sp>
            <p:sp>
              <p:nvSpPr>
                <p:cNvPr id="15" name="TextBox 15"/>
                <p:cNvSpPr txBox="1"/>
                <p:nvPr/>
              </p:nvSpPr>
              <p:spPr>
                <a:xfrm>
                  <a:off x="76200" y="28575"/>
                  <a:ext cx="660400" cy="708025"/>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sp>
            <p:nvSpPr>
              <p:cNvPr id="16" name="Freeform 16"/>
              <p:cNvSpPr/>
              <p:nvPr/>
            </p:nvSpPr>
            <p:spPr>
              <a:xfrm>
                <a:off x="398518" y="467702"/>
                <a:ext cx="1677174" cy="1538807"/>
              </a:xfrm>
              <a:custGeom>
                <a:avLst/>
                <a:gdLst/>
                <a:ahLst/>
                <a:cxnLst/>
                <a:rect l="l" t="t" r="r" b="b"/>
                <a:pathLst>
                  <a:path w="1677174" h="1538807">
                    <a:moveTo>
                      <a:pt x="0" y="0"/>
                    </a:moveTo>
                    <a:lnTo>
                      <a:pt x="1677174" y="0"/>
                    </a:lnTo>
                    <a:lnTo>
                      <a:pt x="1677174" y="1538807"/>
                    </a:lnTo>
                    <a:lnTo>
                      <a:pt x="0" y="15388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sp>
          <p:nvSpPr>
            <p:cNvPr id="24" name="TextBox 24"/>
            <p:cNvSpPr txBox="1"/>
            <p:nvPr/>
          </p:nvSpPr>
          <p:spPr>
            <a:xfrm>
              <a:off x="7975979" y="3961550"/>
              <a:ext cx="2798717" cy="1386277"/>
            </a:xfrm>
            <a:prstGeom prst="rect">
              <a:avLst/>
            </a:prstGeom>
          </p:spPr>
          <p:txBody>
            <a:bodyPr lIns="0" tIns="0" rIns="0" bIns="0" rtlCol="0" anchor="t">
              <a:spAutoFit/>
            </a:bodyPr>
            <a:lstStyle/>
            <a:p>
              <a:pPr algn="ctr" defTabSz="609630">
                <a:lnSpc>
                  <a:spcPts val="2239"/>
                </a:lnSpc>
              </a:pPr>
              <a:r>
                <a:rPr lang="en-US" sz="1600">
                  <a:solidFill>
                    <a:srgbClr val="01070A"/>
                  </a:solidFill>
                  <a:latin typeface="Dosis"/>
                </a:rPr>
                <a:t>I have tons (...TONS) of experience working with all sorts of people to run effective meetings, manage team projects, write strategic plans, </a:t>
              </a:r>
            </a:p>
            <a:p>
              <a:pPr algn="ctr" defTabSz="609630">
                <a:lnSpc>
                  <a:spcPts val="2239"/>
                </a:lnSpc>
              </a:pPr>
              <a:endParaRPr lang="en-US" sz="1600">
                <a:solidFill>
                  <a:srgbClr val="01070A"/>
                </a:solidFill>
                <a:latin typeface="Dosis"/>
              </a:endParaRPr>
            </a:p>
          </p:txBody>
        </p:sp>
        <p:sp>
          <p:nvSpPr>
            <p:cNvPr id="28" name="TextBox 28"/>
            <p:cNvSpPr txBox="1"/>
            <p:nvPr/>
          </p:nvSpPr>
          <p:spPr>
            <a:xfrm>
              <a:off x="8152209" y="3539286"/>
              <a:ext cx="2475012" cy="745460"/>
            </a:xfrm>
            <a:prstGeom prst="rect">
              <a:avLst/>
            </a:prstGeom>
          </p:spPr>
          <p:txBody>
            <a:bodyPr lIns="0" tIns="0" rIns="0" bIns="0" rtlCol="0" anchor="t">
              <a:spAutoFit/>
            </a:bodyPr>
            <a:lstStyle/>
            <a:p>
              <a:pPr algn="ctr" defTabSz="609630">
                <a:lnSpc>
                  <a:spcPts val="2987"/>
                </a:lnSpc>
              </a:pPr>
              <a:r>
                <a:rPr lang="en-US" sz="2133">
                  <a:solidFill>
                    <a:srgbClr val="01070A"/>
                  </a:solidFill>
                  <a:latin typeface="Barlow Condensed Bold"/>
                </a:rPr>
                <a:t>Creative &amp; Collaborative </a:t>
              </a:r>
            </a:p>
          </p:txBody>
        </p:sp>
      </p:grpSp>
      <p:sp>
        <p:nvSpPr>
          <p:cNvPr id="6" name="Freeform 6" descr="Graphic of a stack of books."/>
          <p:cNvSpPr/>
          <p:nvPr/>
        </p:nvSpPr>
        <p:spPr>
          <a:xfrm>
            <a:off x="450308" y="5660902"/>
            <a:ext cx="2275801" cy="991023"/>
          </a:xfrm>
          <a:custGeom>
            <a:avLst/>
            <a:gdLst/>
            <a:ahLst/>
            <a:cxnLst/>
            <a:rect l="l" t="t" r="r" b="b"/>
            <a:pathLst>
              <a:path w="3413701" h="1486534">
                <a:moveTo>
                  <a:pt x="0" y="0"/>
                </a:moveTo>
                <a:lnTo>
                  <a:pt x="3413700" y="0"/>
                </a:lnTo>
                <a:lnTo>
                  <a:pt x="3413700" y="1486534"/>
                </a:lnTo>
                <a:lnTo>
                  <a:pt x="0" y="14865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1" name="Freeform 11" descr="Graphic of a laptop."/>
          <p:cNvSpPr/>
          <p:nvPr/>
        </p:nvSpPr>
        <p:spPr>
          <a:xfrm>
            <a:off x="9769306" y="5660902"/>
            <a:ext cx="1824884" cy="1309355"/>
          </a:xfrm>
          <a:custGeom>
            <a:avLst/>
            <a:gdLst/>
            <a:ahLst/>
            <a:cxnLst/>
            <a:rect l="l" t="t" r="r" b="b"/>
            <a:pathLst>
              <a:path w="2737326" h="1964032">
                <a:moveTo>
                  <a:pt x="0" y="0"/>
                </a:moveTo>
                <a:lnTo>
                  <a:pt x="2737327" y="0"/>
                </a:lnTo>
                <a:lnTo>
                  <a:pt x="2737327" y="1964032"/>
                </a:lnTo>
                <a:lnTo>
                  <a:pt x="0" y="1964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5555" b="-5555"/>
            </a:stretch>
          </a:blipFill>
        </p:spPr>
        <p:txBody>
          <a:bodyPr/>
          <a:lstStyle/>
          <a:p>
            <a:pPr defTabSz="609630"/>
            <a:endParaRPr lang="en-US" sz="1200">
              <a:solidFill>
                <a:prstClr val="black"/>
              </a:solidFill>
              <a:latin typeface="Calibri"/>
            </a:endParaRPr>
          </a:p>
        </p:txBody>
      </p:sp>
      <p:sp>
        <p:nvSpPr>
          <p:cNvPr id="28" name="TextBox 28"/>
          <p:cNvSpPr txBox="1">
            <a:spLocks noGrp="1"/>
          </p:cNvSpPr>
          <p:nvPr>
            <p:ph type="title" idx="4294967295"/>
          </p:nvPr>
        </p:nvSpPr>
        <p:spPr>
          <a:xfrm>
            <a:off x="3195847" y="813027"/>
            <a:ext cx="5800307" cy="7103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910"/>
              </a:lnSpc>
              <a:spcBef>
                <a:spcPct val="0"/>
              </a:spcBef>
              <a:spcAft>
                <a:spcPts val="0"/>
              </a:spcAft>
              <a:buClrTx/>
              <a:buSzTx/>
              <a:buFontTx/>
              <a:buNone/>
              <a:tabLst/>
              <a:defRPr/>
            </a:pPr>
            <a:r>
              <a:rPr kumimoji="0" lang="en-US" sz="4222" b="0" i="0" u="none" strike="noStrike" kern="1200" cap="none" spc="0" normalizeH="0" baseline="0" noProof="0" dirty="0">
                <a:ln>
                  <a:noFill/>
                </a:ln>
                <a:solidFill>
                  <a:srgbClr val="01070A"/>
                </a:solidFill>
                <a:effectLst/>
                <a:uLnTx/>
                <a:uFillTx/>
                <a:latin typeface="Carelia"/>
                <a:ea typeface="+mn-ea"/>
                <a:cs typeface="+mn-cs"/>
              </a:rPr>
              <a:t>My Big Takeaways </a:t>
            </a:r>
          </a:p>
        </p:txBody>
      </p:sp>
      <p:grpSp>
        <p:nvGrpSpPr>
          <p:cNvPr id="3" name="Group 3" descr="Black box with the words &quot;It's a culture shock for sure!&quot;"/>
          <p:cNvGrpSpPr/>
          <p:nvPr/>
        </p:nvGrpSpPr>
        <p:grpSpPr>
          <a:xfrm>
            <a:off x="2310577" y="2064699"/>
            <a:ext cx="2189249" cy="2728603"/>
            <a:chOff x="0" y="0"/>
            <a:chExt cx="1006794" cy="1254832"/>
          </a:xfrm>
        </p:grpSpPr>
        <p:sp>
          <p:nvSpPr>
            <p:cNvPr id="4" name="Freeform 4"/>
            <p:cNvSpPr/>
            <p:nvPr/>
          </p:nvSpPr>
          <p:spPr>
            <a:xfrm>
              <a:off x="0" y="0"/>
              <a:ext cx="1006794" cy="1254833"/>
            </a:xfrm>
            <a:custGeom>
              <a:avLst/>
              <a:gdLst/>
              <a:ahLst/>
              <a:cxnLst/>
              <a:rect l="l" t="t" r="r" b="b"/>
              <a:pathLst>
                <a:path w="1006794" h="1254833">
                  <a:moveTo>
                    <a:pt x="25933" y="0"/>
                  </a:moveTo>
                  <a:lnTo>
                    <a:pt x="980861" y="0"/>
                  </a:lnTo>
                  <a:cubicBezTo>
                    <a:pt x="987739" y="0"/>
                    <a:pt x="994335" y="2732"/>
                    <a:pt x="999198" y="7596"/>
                  </a:cubicBezTo>
                  <a:cubicBezTo>
                    <a:pt x="1004062" y="12459"/>
                    <a:pt x="1006794" y="19055"/>
                    <a:pt x="1006794" y="25933"/>
                  </a:cubicBezTo>
                  <a:lnTo>
                    <a:pt x="1006794" y="1228899"/>
                  </a:lnTo>
                  <a:cubicBezTo>
                    <a:pt x="1006794" y="1243222"/>
                    <a:pt x="995183" y="1254833"/>
                    <a:pt x="980861" y="1254833"/>
                  </a:cubicBezTo>
                  <a:lnTo>
                    <a:pt x="25933" y="1254833"/>
                  </a:lnTo>
                  <a:cubicBezTo>
                    <a:pt x="11611" y="1254833"/>
                    <a:pt x="0" y="1243222"/>
                    <a:pt x="0" y="1228899"/>
                  </a:cubicBezTo>
                  <a:lnTo>
                    <a:pt x="0" y="25933"/>
                  </a:lnTo>
                  <a:cubicBezTo>
                    <a:pt x="0" y="19055"/>
                    <a:pt x="2732" y="12459"/>
                    <a:pt x="7596" y="7596"/>
                  </a:cubicBezTo>
                  <a:cubicBezTo>
                    <a:pt x="12459" y="2732"/>
                    <a:pt x="19055" y="0"/>
                    <a:pt x="25933" y="0"/>
                  </a:cubicBezTo>
                  <a:close/>
                </a:path>
              </a:pathLst>
            </a:custGeom>
            <a:solidFill>
              <a:srgbClr val="FFFFFF"/>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47625"/>
              <a:ext cx="1006794" cy="1302457"/>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grpSp>
        <p:nvGrpSpPr>
          <p:cNvPr id="6" name="Group 6" descr="Black circle with the number 1."/>
          <p:cNvGrpSpPr/>
          <p:nvPr/>
        </p:nvGrpSpPr>
        <p:grpSpPr>
          <a:xfrm>
            <a:off x="1967877" y="2240169"/>
            <a:ext cx="710737" cy="71073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70A"/>
            </a:solidFill>
            <a:ln cap="sq">
              <a:noFill/>
              <a:prstDash val="solid"/>
              <a:miter/>
            </a:ln>
          </p:spPr>
          <p:txBody>
            <a:bodyPr/>
            <a:lstStyle/>
            <a:p>
              <a:pPr defTabSz="609630"/>
              <a:endParaRPr lang="en-US" sz="1200">
                <a:solidFill>
                  <a:prstClr val="black"/>
                </a:solidFill>
                <a:latin typeface="Calibri"/>
              </a:endParaRPr>
            </a:p>
          </p:txBody>
        </p:sp>
        <p:sp>
          <p:nvSpPr>
            <p:cNvPr id="8" name="TextBox 8"/>
            <p:cNvSpPr txBox="1"/>
            <p:nvPr/>
          </p:nvSpPr>
          <p:spPr>
            <a:xfrm>
              <a:off x="76200" y="0"/>
              <a:ext cx="660400" cy="736600"/>
            </a:xfrm>
            <a:prstGeom prst="rect">
              <a:avLst/>
            </a:prstGeom>
          </p:spPr>
          <p:txBody>
            <a:bodyPr lIns="33867" tIns="33867" rIns="33867" bIns="33867" rtlCol="0" anchor="ctr"/>
            <a:lstStyle/>
            <a:p>
              <a:pPr marL="0" lvl="1" algn="ctr" defTabSz="609630">
                <a:lnSpc>
                  <a:spcPts val="3428"/>
                </a:lnSpc>
                <a:spcBef>
                  <a:spcPct val="0"/>
                </a:spcBef>
              </a:pPr>
              <a:endParaRPr sz="1200">
                <a:solidFill>
                  <a:prstClr val="black"/>
                </a:solidFill>
                <a:latin typeface="Calibri"/>
              </a:endParaRPr>
            </a:p>
          </p:txBody>
        </p:sp>
      </p:grpSp>
      <p:sp>
        <p:nvSpPr>
          <p:cNvPr id="30" name="TextBox 30" descr="Black circle with the number "/>
          <p:cNvSpPr txBox="1"/>
          <p:nvPr/>
        </p:nvSpPr>
        <p:spPr>
          <a:xfrm>
            <a:off x="1977360" y="2372746"/>
            <a:ext cx="666433" cy="529504"/>
          </a:xfrm>
          <a:prstGeom prst="rect">
            <a:avLst/>
          </a:prstGeom>
        </p:spPr>
        <p:txBody>
          <a:bodyPr lIns="0" tIns="0" rIns="0" bIns="0" rtlCol="0" anchor="t">
            <a:spAutoFit/>
          </a:bodyPr>
          <a:lstStyle/>
          <a:p>
            <a:pPr algn="ctr" defTabSz="609630">
              <a:lnSpc>
                <a:spcPts val="4398"/>
              </a:lnSpc>
              <a:spcBef>
                <a:spcPct val="0"/>
              </a:spcBef>
            </a:pPr>
            <a:r>
              <a:rPr lang="en-US" sz="3141" dirty="0">
                <a:solidFill>
                  <a:srgbClr val="FFFFFF"/>
                </a:solidFill>
                <a:latin typeface="Carelia"/>
              </a:rPr>
              <a:t>01</a:t>
            </a:r>
          </a:p>
        </p:txBody>
      </p:sp>
      <p:sp>
        <p:nvSpPr>
          <p:cNvPr id="24" name="Freeform 24" descr="Graphic of a laptop with lightning bolts&#10;Around it."/>
          <p:cNvSpPr/>
          <p:nvPr/>
        </p:nvSpPr>
        <p:spPr>
          <a:xfrm>
            <a:off x="2781807" y="2209868"/>
            <a:ext cx="1387819" cy="1070934"/>
          </a:xfrm>
          <a:custGeom>
            <a:avLst/>
            <a:gdLst/>
            <a:ahLst/>
            <a:cxnLst/>
            <a:rect l="l" t="t" r="r" b="b"/>
            <a:pathLst>
              <a:path w="2081729" h="1606401">
                <a:moveTo>
                  <a:pt x="0" y="0"/>
                </a:moveTo>
                <a:lnTo>
                  <a:pt x="2081728" y="0"/>
                </a:lnTo>
                <a:lnTo>
                  <a:pt x="2081728" y="1606400"/>
                </a:lnTo>
                <a:lnTo>
                  <a:pt x="0" y="1606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9" name="TextBox 29"/>
          <p:cNvSpPr txBox="1"/>
          <p:nvPr/>
        </p:nvSpPr>
        <p:spPr>
          <a:xfrm>
            <a:off x="2402261" y="3441489"/>
            <a:ext cx="2005881" cy="637290"/>
          </a:xfrm>
          <a:prstGeom prst="rect">
            <a:avLst/>
          </a:prstGeom>
        </p:spPr>
        <p:txBody>
          <a:bodyPr lIns="0" tIns="0" rIns="0" bIns="0" rtlCol="0" anchor="t">
            <a:spAutoFit/>
          </a:bodyPr>
          <a:lstStyle/>
          <a:p>
            <a:pPr algn="ctr" defTabSz="609630">
              <a:lnSpc>
                <a:spcPts val="2613"/>
              </a:lnSpc>
            </a:pPr>
            <a:r>
              <a:rPr lang="en-US" sz="1866" dirty="0">
                <a:solidFill>
                  <a:srgbClr val="01070A"/>
                </a:solidFill>
                <a:latin typeface="Dosis"/>
              </a:rPr>
              <a:t>It’s a culture shock for sure!</a:t>
            </a:r>
          </a:p>
        </p:txBody>
      </p:sp>
      <p:grpSp>
        <p:nvGrpSpPr>
          <p:cNvPr id="9" name="Group 9" descr="Black box with the words &quot;I don't miss faculty status...most of the time.&quot;"/>
          <p:cNvGrpSpPr/>
          <p:nvPr/>
        </p:nvGrpSpPr>
        <p:grpSpPr>
          <a:xfrm>
            <a:off x="5179076" y="2064699"/>
            <a:ext cx="2189249" cy="2728603"/>
            <a:chOff x="0" y="0"/>
            <a:chExt cx="1006794" cy="1254832"/>
          </a:xfrm>
        </p:grpSpPr>
        <p:sp>
          <p:nvSpPr>
            <p:cNvPr id="10" name="Freeform 10"/>
            <p:cNvSpPr/>
            <p:nvPr/>
          </p:nvSpPr>
          <p:spPr>
            <a:xfrm>
              <a:off x="0" y="0"/>
              <a:ext cx="1006794" cy="1254833"/>
            </a:xfrm>
            <a:custGeom>
              <a:avLst/>
              <a:gdLst/>
              <a:ahLst/>
              <a:cxnLst/>
              <a:rect l="l" t="t" r="r" b="b"/>
              <a:pathLst>
                <a:path w="1006794" h="1254833">
                  <a:moveTo>
                    <a:pt x="25933" y="0"/>
                  </a:moveTo>
                  <a:lnTo>
                    <a:pt x="980861" y="0"/>
                  </a:lnTo>
                  <a:cubicBezTo>
                    <a:pt x="987739" y="0"/>
                    <a:pt x="994335" y="2732"/>
                    <a:pt x="999198" y="7596"/>
                  </a:cubicBezTo>
                  <a:cubicBezTo>
                    <a:pt x="1004062" y="12459"/>
                    <a:pt x="1006794" y="19055"/>
                    <a:pt x="1006794" y="25933"/>
                  </a:cubicBezTo>
                  <a:lnTo>
                    <a:pt x="1006794" y="1228899"/>
                  </a:lnTo>
                  <a:cubicBezTo>
                    <a:pt x="1006794" y="1243222"/>
                    <a:pt x="995183" y="1254833"/>
                    <a:pt x="980861" y="1254833"/>
                  </a:cubicBezTo>
                  <a:lnTo>
                    <a:pt x="25933" y="1254833"/>
                  </a:lnTo>
                  <a:cubicBezTo>
                    <a:pt x="11611" y="1254833"/>
                    <a:pt x="0" y="1243222"/>
                    <a:pt x="0" y="1228899"/>
                  </a:cubicBezTo>
                  <a:lnTo>
                    <a:pt x="0" y="25933"/>
                  </a:lnTo>
                  <a:cubicBezTo>
                    <a:pt x="0" y="19055"/>
                    <a:pt x="2732" y="12459"/>
                    <a:pt x="7596" y="7596"/>
                  </a:cubicBezTo>
                  <a:cubicBezTo>
                    <a:pt x="12459" y="2732"/>
                    <a:pt x="19055" y="0"/>
                    <a:pt x="25933" y="0"/>
                  </a:cubicBezTo>
                  <a:close/>
                </a:path>
              </a:pathLst>
            </a:custGeom>
            <a:solidFill>
              <a:srgbClr val="FFFFFF"/>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11" name="TextBox 11"/>
            <p:cNvSpPr txBox="1"/>
            <p:nvPr/>
          </p:nvSpPr>
          <p:spPr>
            <a:xfrm>
              <a:off x="0" y="-47625"/>
              <a:ext cx="1006794" cy="1302457"/>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grpSp>
        <p:nvGrpSpPr>
          <p:cNvPr id="12" name="Group 12">
            <a:extLst>
              <a:ext uri="{C183D7F6-B498-43B3-948B-1728B52AA6E4}">
                <adec:decorative xmlns:adec="http://schemas.microsoft.com/office/drawing/2017/decorative" val="1"/>
              </a:ext>
            </a:extLst>
          </p:cNvPr>
          <p:cNvGrpSpPr/>
          <p:nvPr/>
        </p:nvGrpSpPr>
        <p:grpSpPr>
          <a:xfrm>
            <a:off x="4836376" y="2240169"/>
            <a:ext cx="710737" cy="71073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70A"/>
            </a:solidFill>
            <a:ln cap="sq">
              <a:noFill/>
              <a:prstDash val="solid"/>
              <a:miter/>
            </a:ln>
          </p:spPr>
          <p:txBody>
            <a:bodyPr/>
            <a:lstStyle/>
            <a:p>
              <a:pPr defTabSz="609630"/>
              <a:endParaRPr lang="en-US" sz="1200">
                <a:solidFill>
                  <a:prstClr val="black"/>
                </a:solidFill>
                <a:latin typeface="Calibri"/>
              </a:endParaRPr>
            </a:p>
          </p:txBody>
        </p:sp>
        <p:sp>
          <p:nvSpPr>
            <p:cNvPr id="14" name="TextBox 14"/>
            <p:cNvSpPr txBox="1"/>
            <p:nvPr/>
          </p:nvSpPr>
          <p:spPr>
            <a:xfrm>
              <a:off x="76200" y="0"/>
              <a:ext cx="660400" cy="736600"/>
            </a:xfrm>
            <a:prstGeom prst="rect">
              <a:avLst/>
            </a:prstGeom>
          </p:spPr>
          <p:txBody>
            <a:bodyPr lIns="33867" tIns="33867" rIns="33867" bIns="33867" rtlCol="0" anchor="ctr"/>
            <a:lstStyle/>
            <a:p>
              <a:pPr marL="0" lvl="1" algn="ctr" defTabSz="609630">
                <a:lnSpc>
                  <a:spcPts val="3428"/>
                </a:lnSpc>
                <a:spcBef>
                  <a:spcPct val="0"/>
                </a:spcBef>
              </a:pPr>
              <a:endParaRPr sz="1200">
                <a:solidFill>
                  <a:prstClr val="black"/>
                </a:solidFill>
                <a:latin typeface="Calibri"/>
              </a:endParaRPr>
            </a:p>
          </p:txBody>
        </p:sp>
      </p:grpSp>
      <p:sp>
        <p:nvSpPr>
          <p:cNvPr id="31" name="TextBox 31" descr="Black circle with the number "/>
          <p:cNvSpPr txBox="1"/>
          <p:nvPr/>
        </p:nvSpPr>
        <p:spPr>
          <a:xfrm>
            <a:off x="4858528" y="2372746"/>
            <a:ext cx="666433" cy="529504"/>
          </a:xfrm>
          <a:prstGeom prst="rect">
            <a:avLst/>
          </a:prstGeom>
        </p:spPr>
        <p:txBody>
          <a:bodyPr lIns="0" tIns="0" rIns="0" bIns="0" rtlCol="0" anchor="t">
            <a:spAutoFit/>
          </a:bodyPr>
          <a:lstStyle/>
          <a:p>
            <a:pPr algn="ctr" defTabSz="609630">
              <a:lnSpc>
                <a:spcPts val="4398"/>
              </a:lnSpc>
              <a:spcBef>
                <a:spcPct val="0"/>
              </a:spcBef>
            </a:pPr>
            <a:r>
              <a:rPr lang="en-US" sz="3141" dirty="0">
                <a:solidFill>
                  <a:srgbClr val="FFFFFF"/>
                </a:solidFill>
                <a:latin typeface="Carelia"/>
              </a:rPr>
              <a:t>02</a:t>
            </a:r>
          </a:p>
        </p:txBody>
      </p:sp>
      <p:sp>
        <p:nvSpPr>
          <p:cNvPr id="27" name="Freeform 27" descr="Graphic of a mortar board with a yellow tassel"/>
          <p:cNvSpPr/>
          <p:nvPr/>
        </p:nvSpPr>
        <p:spPr>
          <a:xfrm>
            <a:off x="5735106" y="2264204"/>
            <a:ext cx="1077190" cy="1016598"/>
          </a:xfrm>
          <a:custGeom>
            <a:avLst/>
            <a:gdLst/>
            <a:ahLst/>
            <a:cxnLst/>
            <a:rect l="l" t="t" r="r" b="b"/>
            <a:pathLst>
              <a:path w="1615785" h="1524897">
                <a:moveTo>
                  <a:pt x="0" y="0"/>
                </a:moveTo>
                <a:lnTo>
                  <a:pt x="1615784" y="0"/>
                </a:lnTo>
                <a:lnTo>
                  <a:pt x="1615784" y="1524896"/>
                </a:lnTo>
                <a:lnTo>
                  <a:pt x="0" y="1524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2" name="TextBox 22"/>
          <p:cNvSpPr txBox="1"/>
          <p:nvPr/>
        </p:nvSpPr>
        <p:spPr>
          <a:xfrm>
            <a:off x="5270760" y="3441489"/>
            <a:ext cx="2005881" cy="970715"/>
          </a:xfrm>
          <a:prstGeom prst="rect">
            <a:avLst/>
          </a:prstGeom>
        </p:spPr>
        <p:txBody>
          <a:bodyPr lIns="0" tIns="0" rIns="0" bIns="0" rtlCol="0" anchor="t">
            <a:spAutoFit/>
          </a:bodyPr>
          <a:lstStyle/>
          <a:p>
            <a:pPr algn="ctr" defTabSz="609630">
              <a:lnSpc>
                <a:spcPts val="2613"/>
              </a:lnSpc>
            </a:pPr>
            <a:r>
              <a:rPr lang="en-US" sz="1866" dirty="0">
                <a:solidFill>
                  <a:srgbClr val="01070A"/>
                </a:solidFill>
                <a:latin typeface="Dosis"/>
              </a:rPr>
              <a:t>I don’t miss faculty status... most of the time</a:t>
            </a:r>
          </a:p>
        </p:txBody>
      </p:sp>
      <p:grpSp>
        <p:nvGrpSpPr>
          <p:cNvPr id="15" name="Group 15" descr="Black box with the words, &quot;Don't limit yourself! The perfect job might be out there even if it doesn't include the word &quot;librarian.&quot;"/>
          <p:cNvGrpSpPr/>
          <p:nvPr/>
        </p:nvGrpSpPr>
        <p:grpSpPr>
          <a:xfrm>
            <a:off x="8034874" y="2064699"/>
            <a:ext cx="2189249" cy="2728603"/>
            <a:chOff x="0" y="0"/>
            <a:chExt cx="1006794" cy="1254832"/>
          </a:xfrm>
        </p:grpSpPr>
        <p:sp>
          <p:nvSpPr>
            <p:cNvPr id="16" name="Freeform 16"/>
            <p:cNvSpPr/>
            <p:nvPr/>
          </p:nvSpPr>
          <p:spPr>
            <a:xfrm>
              <a:off x="0" y="0"/>
              <a:ext cx="1006794" cy="1254833"/>
            </a:xfrm>
            <a:custGeom>
              <a:avLst/>
              <a:gdLst/>
              <a:ahLst/>
              <a:cxnLst/>
              <a:rect l="l" t="t" r="r" b="b"/>
              <a:pathLst>
                <a:path w="1006794" h="1254833">
                  <a:moveTo>
                    <a:pt x="25933" y="0"/>
                  </a:moveTo>
                  <a:lnTo>
                    <a:pt x="980861" y="0"/>
                  </a:lnTo>
                  <a:cubicBezTo>
                    <a:pt x="987739" y="0"/>
                    <a:pt x="994335" y="2732"/>
                    <a:pt x="999198" y="7596"/>
                  </a:cubicBezTo>
                  <a:cubicBezTo>
                    <a:pt x="1004062" y="12459"/>
                    <a:pt x="1006794" y="19055"/>
                    <a:pt x="1006794" y="25933"/>
                  </a:cubicBezTo>
                  <a:lnTo>
                    <a:pt x="1006794" y="1228899"/>
                  </a:lnTo>
                  <a:cubicBezTo>
                    <a:pt x="1006794" y="1243222"/>
                    <a:pt x="995183" y="1254833"/>
                    <a:pt x="980861" y="1254833"/>
                  </a:cubicBezTo>
                  <a:lnTo>
                    <a:pt x="25933" y="1254833"/>
                  </a:lnTo>
                  <a:cubicBezTo>
                    <a:pt x="11611" y="1254833"/>
                    <a:pt x="0" y="1243222"/>
                    <a:pt x="0" y="1228899"/>
                  </a:cubicBezTo>
                  <a:lnTo>
                    <a:pt x="0" y="25933"/>
                  </a:lnTo>
                  <a:cubicBezTo>
                    <a:pt x="0" y="19055"/>
                    <a:pt x="2732" y="12459"/>
                    <a:pt x="7596" y="7596"/>
                  </a:cubicBezTo>
                  <a:cubicBezTo>
                    <a:pt x="12459" y="2732"/>
                    <a:pt x="19055" y="0"/>
                    <a:pt x="25933" y="0"/>
                  </a:cubicBezTo>
                  <a:close/>
                </a:path>
              </a:pathLst>
            </a:custGeom>
            <a:solidFill>
              <a:srgbClr val="FFFFFF"/>
            </a:solidFill>
            <a:ln w="66675" cap="sq">
              <a:solidFill>
                <a:srgbClr val="000000"/>
              </a:solidFill>
              <a:prstDash val="solid"/>
              <a:miter/>
            </a:ln>
          </p:spPr>
          <p:txBody>
            <a:bodyPr/>
            <a:lstStyle/>
            <a:p>
              <a:pPr defTabSz="609630"/>
              <a:endParaRPr lang="en-US" sz="1200">
                <a:solidFill>
                  <a:prstClr val="black"/>
                </a:solidFill>
                <a:latin typeface="Calibri"/>
              </a:endParaRPr>
            </a:p>
          </p:txBody>
        </p:sp>
        <p:sp>
          <p:nvSpPr>
            <p:cNvPr id="17" name="TextBox 17"/>
            <p:cNvSpPr txBox="1"/>
            <p:nvPr/>
          </p:nvSpPr>
          <p:spPr>
            <a:xfrm>
              <a:off x="0" y="-47625"/>
              <a:ext cx="1006794" cy="1302457"/>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grpSp>
        <p:nvGrpSpPr>
          <p:cNvPr id="18" name="Group 18">
            <a:extLst>
              <a:ext uri="{C183D7F6-B498-43B3-948B-1728B52AA6E4}">
                <adec:decorative xmlns:adec="http://schemas.microsoft.com/office/drawing/2017/decorative" val="1"/>
              </a:ext>
            </a:extLst>
          </p:cNvPr>
          <p:cNvGrpSpPr/>
          <p:nvPr/>
        </p:nvGrpSpPr>
        <p:grpSpPr>
          <a:xfrm>
            <a:off x="7692175" y="2240169"/>
            <a:ext cx="710737" cy="71073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070A"/>
            </a:solidFill>
            <a:ln cap="sq">
              <a:noFill/>
              <a:prstDash val="solid"/>
              <a:miter/>
            </a:ln>
          </p:spPr>
          <p:txBody>
            <a:bodyPr/>
            <a:lstStyle/>
            <a:p>
              <a:pPr defTabSz="609630"/>
              <a:endParaRPr lang="en-US" sz="1200">
                <a:solidFill>
                  <a:prstClr val="black"/>
                </a:solidFill>
                <a:latin typeface="Calibri"/>
              </a:endParaRPr>
            </a:p>
          </p:txBody>
        </p:sp>
        <p:sp>
          <p:nvSpPr>
            <p:cNvPr id="20" name="TextBox 20"/>
            <p:cNvSpPr txBox="1"/>
            <p:nvPr/>
          </p:nvSpPr>
          <p:spPr>
            <a:xfrm>
              <a:off x="76200" y="0"/>
              <a:ext cx="660400" cy="736600"/>
            </a:xfrm>
            <a:prstGeom prst="rect">
              <a:avLst/>
            </a:prstGeom>
          </p:spPr>
          <p:txBody>
            <a:bodyPr lIns="33867" tIns="33867" rIns="33867" bIns="33867" rtlCol="0" anchor="ctr"/>
            <a:lstStyle/>
            <a:p>
              <a:pPr marL="0" lvl="1" algn="ctr" defTabSz="609630">
                <a:lnSpc>
                  <a:spcPts val="3428"/>
                </a:lnSpc>
                <a:spcBef>
                  <a:spcPct val="0"/>
                </a:spcBef>
              </a:pPr>
              <a:endParaRPr sz="1200">
                <a:solidFill>
                  <a:prstClr val="black"/>
                </a:solidFill>
                <a:latin typeface="Calibri"/>
              </a:endParaRPr>
            </a:p>
          </p:txBody>
        </p:sp>
      </p:grpSp>
      <p:sp>
        <p:nvSpPr>
          <p:cNvPr id="32" name="TextBox 32" descr="Black circle with the number "/>
          <p:cNvSpPr txBox="1"/>
          <p:nvPr/>
        </p:nvSpPr>
        <p:spPr>
          <a:xfrm>
            <a:off x="7714327" y="2372746"/>
            <a:ext cx="666433" cy="529504"/>
          </a:xfrm>
          <a:prstGeom prst="rect">
            <a:avLst/>
          </a:prstGeom>
        </p:spPr>
        <p:txBody>
          <a:bodyPr lIns="0" tIns="0" rIns="0" bIns="0" rtlCol="0" anchor="t">
            <a:spAutoFit/>
          </a:bodyPr>
          <a:lstStyle/>
          <a:p>
            <a:pPr algn="ctr" defTabSz="609630">
              <a:lnSpc>
                <a:spcPts val="4398"/>
              </a:lnSpc>
              <a:spcBef>
                <a:spcPct val="0"/>
              </a:spcBef>
            </a:pPr>
            <a:r>
              <a:rPr lang="en-US" sz="3141" dirty="0">
                <a:solidFill>
                  <a:srgbClr val="FFFFFF"/>
                </a:solidFill>
                <a:latin typeface="Carelia"/>
              </a:rPr>
              <a:t>03</a:t>
            </a:r>
          </a:p>
        </p:txBody>
      </p:sp>
      <p:sp>
        <p:nvSpPr>
          <p:cNvPr id="26" name="Freeform 26" descr="Graphic of books."/>
          <p:cNvSpPr/>
          <p:nvPr/>
        </p:nvSpPr>
        <p:spPr>
          <a:xfrm>
            <a:off x="8586635" y="2255156"/>
            <a:ext cx="1105960" cy="695749"/>
          </a:xfrm>
          <a:custGeom>
            <a:avLst/>
            <a:gdLst/>
            <a:ahLst/>
            <a:cxnLst/>
            <a:rect l="l" t="t" r="r" b="b"/>
            <a:pathLst>
              <a:path w="1658940" h="1043624">
                <a:moveTo>
                  <a:pt x="0" y="0"/>
                </a:moveTo>
                <a:lnTo>
                  <a:pt x="1658940" y="0"/>
                </a:lnTo>
                <a:lnTo>
                  <a:pt x="1658940" y="1043625"/>
                </a:lnTo>
                <a:lnTo>
                  <a:pt x="0" y="10436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3" name="TextBox 23" descr="Black box with the words &quot;Don't limit yourself! The perfect job might be out there even if it doesn't include the word &quot;librarian.&quot;"/>
          <p:cNvSpPr txBox="1"/>
          <p:nvPr/>
        </p:nvSpPr>
        <p:spPr>
          <a:xfrm>
            <a:off x="8136675" y="3111289"/>
            <a:ext cx="2005881" cy="1637564"/>
          </a:xfrm>
          <a:prstGeom prst="rect">
            <a:avLst/>
          </a:prstGeom>
        </p:spPr>
        <p:txBody>
          <a:bodyPr lIns="0" tIns="0" rIns="0" bIns="0" rtlCol="0" anchor="t">
            <a:spAutoFit/>
          </a:bodyPr>
          <a:lstStyle/>
          <a:p>
            <a:pPr algn="ctr" defTabSz="609630">
              <a:lnSpc>
                <a:spcPts val="2613"/>
              </a:lnSpc>
            </a:pPr>
            <a:r>
              <a:rPr lang="en-US" sz="1866" dirty="0">
                <a:solidFill>
                  <a:srgbClr val="01070A"/>
                </a:solidFill>
                <a:latin typeface="Dosis"/>
              </a:rPr>
              <a:t>Don’t limit yourself! The perfect job might be out there even if it doesn’t include the word “librarian.”</a:t>
            </a:r>
          </a:p>
        </p:txBody>
      </p:sp>
      <p:sp>
        <p:nvSpPr>
          <p:cNvPr id="21" name="Freeform 21" descr="Graphic of a stack of books"/>
          <p:cNvSpPr/>
          <p:nvPr/>
        </p:nvSpPr>
        <p:spPr>
          <a:xfrm>
            <a:off x="-1436559" y="4072756"/>
            <a:ext cx="3747136" cy="3140289"/>
          </a:xfrm>
          <a:custGeom>
            <a:avLst/>
            <a:gdLst/>
            <a:ahLst/>
            <a:cxnLst/>
            <a:rect l="l" t="t" r="r" b="b"/>
            <a:pathLst>
              <a:path w="5620704" h="4710433">
                <a:moveTo>
                  <a:pt x="0" y="0"/>
                </a:moveTo>
                <a:lnTo>
                  <a:pt x="5620704" y="0"/>
                </a:lnTo>
                <a:lnTo>
                  <a:pt x="5620704" y="4710433"/>
                </a:lnTo>
                <a:lnTo>
                  <a:pt x="0" y="47104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5" name="Freeform 25" descr="Graphic of a desk with a plant, books, and the edge of a computer screen."/>
          <p:cNvSpPr/>
          <p:nvPr/>
        </p:nvSpPr>
        <p:spPr>
          <a:xfrm>
            <a:off x="7150188" y="4306172"/>
            <a:ext cx="6955520" cy="2686569"/>
          </a:xfrm>
          <a:custGeom>
            <a:avLst/>
            <a:gdLst/>
            <a:ahLst/>
            <a:cxnLst/>
            <a:rect l="l" t="t" r="r" b="b"/>
            <a:pathLst>
              <a:path w="10433280" h="4029854">
                <a:moveTo>
                  <a:pt x="0" y="0"/>
                </a:moveTo>
                <a:lnTo>
                  <a:pt x="10433280" y="0"/>
                </a:lnTo>
                <a:lnTo>
                  <a:pt x="10433280" y="4029855"/>
                </a:lnTo>
                <a:lnTo>
                  <a:pt x="0" y="40298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C183D7F6-B498-43B3-948B-1728B52AA6E4}">
                <adec:decorative xmlns:adec="http://schemas.microsoft.com/office/drawing/2017/decorative" val="1"/>
              </a:ext>
            </a:extLst>
          </p:cNvPr>
          <p:cNvGrpSpPr/>
          <p:nvPr/>
        </p:nvGrpSpPr>
        <p:grpSpPr>
          <a:xfrm>
            <a:off x="0" y="0"/>
            <a:ext cx="12192000" cy="6858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cap="sq">
              <a:solidFill>
                <a:srgbClr val="1E3F48"/>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47625"/>
              <a:ext cx="4816593" cy="2756958"/>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09630"/>
            <a:endParaRPr lang="en-US" sz="1200">
              <a:solidFill>
                <a:prstClr val="black"/>
              </a:solidFill>
              <a:latin typeface="Calibri"/>
            </a:endParaRPr>
          </a:p>
        </p:txBody>
      </p:sp>
      <p:sp>
        <p:nvSpPr>
          <p:cNvPr id="8" name="TextBox 8"/>
          <p:cNvSpPr txBox="1">
            <a:spLocks noGrp="1"/>
          </p:cNvSpPr>
          <p:nvPr>
            <p:ph type="title" idx="4294967295"/>
          </p:nvPr>
        </p:nvSpPr>
        <p:spPr>
          <a:xfrm>
            <a:off x="1655638" y="1576675"/>
            <a:ext cx="8880725" cy="18106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9865"/>
              </a:lnSpc>
              <a:spcBef>
                <a:spcPts val="0"/>
              </a:spcBef>
              <a:spcAft>
                <a:spcPts val="0"/>
              </a:spcAft>
              <a:buClrTx/>
              <a:buSzTx/>
              <a:buFontTx/>
              <a:buNone/>
              <a:tabLst/>
              <a:defRPr/>
            </a:pPr>
            <a:r>
              <a:rPr kumimoji="0" lang="en-US" sz="7046" b="0" i="0" u="none" strike="noStrike" kern="1200" cap="none" spc="0" normalizeH="0" baseline="0" noProof="0" dirty="0">
                <a:ln>
                  <a:noFill/>
                </a:ln>
                <a:solidFill>
                  <a:srgbClr val="01070A"/>
                </a:solidFill>
                <a:effectLst/>
                <a:uLnTx/>
                <a:uFillTx/>
                <a:latin typeface="Carelia"/>
                <a:ea typeface="+mn-ea"/>
                <a:cs typeface="+mn-cs"/>
              </a:rPr>
              <a:t>Thanks!</a:t>
            </a:r>
          </a:p>
          <a:p>
            <a:pPr marL="0" marR="0" lvl="0" indent="0" algn="ctr" defTabSz="609630" rtl="0" eaLnBrk="1" fontAlgn="auto" latinLnBrk="0" hangingPunct="1">
              <a:lnSpc>
                <a:spcPts val="4480"/>
              </a:lnSpc>
              <a:spcBef>
                <a:spcPts val="0"/>
              </a:spcBef>
              <a:spcAft>
                <a:spcPts val="0"/>
              </a:spcAft>
              <a:buClrTx/>
              <a:buSzTx/>
              <a:buFontTx/>
              <a:buNone/>
              <a:tabLst/>
              <a:defRPr/>
            </a:pPr>
            <a:r>
              <a:rPr kumimoji="0" lang="en-US" sz="3199" b="0" i="0" u="none" strike="noStrike" kern="1200" cap="none" spc="0" normalizeH="0" baseline="0" noProof="0" dirty="0" err="1">
                <a:ln>
                  <a:noFill/>
                </a:ln>
                <a:solidFill>
                  <a:srgbClr val="01070A"/>
                </a:solidFill>
                <a:effectLst/>
                <a:uLnTx/>
                <a:uFillTx/>
                <a:latin typeface="Carelia"/>
                <a:ea typeface="+mn-ea"/>
                <a:cs typeface="+mn-cs"/>
              </a:rPr>
              <a:t>Megan.Sheffield@emory.edu</a:t>
            </a:r>
            <a:r>
              <a:rPr kumimoji="0" lang="en-US" sz="3199" b="0" i="0" u="none" strike="noStrike" kern="1200" cap="none" spc="0" normalizeH="0" baseline="0" noProof="0" dirty="0">
                <a:ln>
                  <a:noFill/>
                </a:ln>
                <a:solidFill>
                  <a:srgbClr val="01070A"/>
                </a:solidFill>
                <a:effectLst/>
                <a:uLnTx/>
                <a:uFillTx/>
                <a:latin typeface="Carelia"/>
                <a:ea typeface="+mn-ea"/>
                <a:cs typeface="+mn-cs"/>
              </a:rPr>
              <a:t> </a:t>
            </a:r>
          </a:p>
        </p:txBody>
      </p:sp>
      <p:sp>
        <p:nvSpPr>
          <p:cNvPr id="7" name="Freeform 7" descr="Graphic of an open book with a flower bookmark."/>
          <p:cNvSpPr/>
          <p:nvPr/>
        </p:nvSpPr>
        <p:spPr>
          <a:xfrm>
            <a:off x="-933756" y="3632683"/>
            <a:ext cx="5624238" cy="3896531"/>
          </a:xfrm>
          <a:custGeom>
            <a:avLst/>
            <a:gdLst/>
            <a:ahLst/>
            <a:cxnLst/>
            <a:rect l="l" t="t" r="r" b="b"/>
            <a:pathLst>
              <a:path w="8436357" h="5844796">
                <a:moveTo>
                  <a:pt x="0" y="0"/>
                </a:moveTo>
                <a:lnTo>
                  <a:pt x="8436357" y="0"/>
                </a:lnTo>
                <a:lnTo>
                  <a:pt x="8436357" y="5844796"/>
                </a:lnTo>
                <a:lnTo>
                  <a:pt x="0" y="58447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descr="Graphic of an open book on top of a closed one."/>
          <p:cNvSpPr/>
          <p:nvPr/>
        </p:nvSpPr>
        <p:spPr>
          <a:xfrm>
            <a:off x="7183770" y="3429000"/>
            <a:ext cx="6298895" cy="3744505"/>
          </a:xfrm>
          <a:custGeom>
            <a:avLst/>
            <a:gdLst/>
            <a:ahLst/>
            <a:cxnLst/>
            <a:rect l="l" t="t" r="r" b="b"/>
            <a:pathLst>
              <a:path w="9448343" h="5616757">
                <a:moveTo>
                  <a:pt x="0" y="0"/>
                </a:moveTo>
                <a:lnTo>
                  <a:pt x="9448342" y="0"/>
                </a:lnTo>
                <a:lnTo>
                  <a:pt x="9448342" y="5616757"/>
                </a:lnTo>
                <a:lnTo>
                  <a:pt x="0" y="5616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2E2DB-16A7-AA8A-400F-C48E9ABD5E9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There and back again</a:t>
            </a:r>
          </a:p>
        </p:txBody>
      </p:sp>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NUVO Magazine: Artist and Illustrator John Howe">
            <a:extLst>
              <a:ext uri="{FF2B5EF4-FFF2-40B4-BE49-F238E27FC236}">
                <a16:creationId xmlns:a16="http://schemas.microsoft.com/office/drawing/2014/main" id="{93B0E402-4E93-06D4-AEA0-C089150218F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9437" b="55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F4204E02-350D-7CD4-2383-379A384FF681}"/>
              </a:ext>
              <a:ext uri="{C183D7F6-B498-43B3-948B-1728B52AA6E4}">
                <adec:decorative xmlns:adec="http://schemas.microsoft.com/office/drawing/2017/decorative" val="1"/>
              </a:ext>
            </a:extLst>
          </p:cNvPr>
          <p:cNvGrpSpPr/>
          <p:nvPr/>
        </p:nvGrpSpPr>
        <p:grpSpPr>
          <a:xfrm>
            <a:off x="979885" y="2099021"/>
            <a:ext cx="4771529" cy="4758979"/>
            <a:chOff x="6254230" y="2108497"/>
            <a:chExt cx="4771529" cy="4758979"/>
          </a:xfrm>
        </p:grpSpPr>
        <p:sp>
          <p:nvSpPr>
            <p:cNvPr id="8" name="Flowchart: Delay 7">
              <a:extLst>
                <a:ext uri="{FF2B5EF4-FFF2-40B4-BE49-F238E27FC236}">
                  <a16:creationId xmlns:a16="http://schemas.microsoft.com/office/drawing/2014/main" id="{BAA29956-6F30-44AD-A0F7-38A298FFD6A6}"/>
                </a:ext>
              </a:extLst>
            </p:cNvPr>
            <p:cNvSpPr/>
            <p:nvPr/>
          </p:nvSpPr>
          <p:spPr>
            <a:xfrm rot="16200000">
              <a:off x="6260505" y="2132062"/>
              <a:ext cx="4758979" cy="4711849"/>
            </a:xfrm>
            <a:prstGeom prst="flowChartDelay">
              <a:avLst/>
            </a:prstGeom>
            <a:solidFill>
              <a:schemeClr val="accent6">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l" defTabSz="914400" rtl="0" eaLnBrk="1" fontAlgn="auto" latinLnBrk="0" hangingPunct="1">
                <a:lnSpc>
                  <a:spcPct val="10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0" name="TextBox 9">
              <a:extLst>
                <a:ext uri="{FF2B5EF4-FFF2-40B4-BE49-F238E27FC236}">
                  <a16:creationId xmlns:a16="http://schemas.microsoft.com/office/drawing/2014/main" id="{EF8A728A-877E-E9F4-CFAE-BF1E354B97A1}"/>
                </a:ext>
              </a:extLst>
            </p:cNvPr>
            <p:cNvSpPr txBox="1"/>
            <p:nvPr/>
          </p:nvSpPr>
          <p:spPr>
            <a:xfrm>
              <a:off x="6641761" y="3329650"/>
              <a:ext cx="3996466" cy="588494"/>
            </a:xfrm>
            <a:prstGeom prst="rect">
              <a:avLst/>
            </a:prstGeom>
            <a:noFill/>
          </p:spPr>
          <p:txBody>
            <a:bodyPr wrap="squar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There and back again: </a:t>
              </a:r>
            </a:p>
          </p:txBody>
        </p:sp>
        <p:sp>
          <p:nvSpPr>
            <p:cNvPr id="12" name="TextBox 11">
              <a:extLst>
                <a:ext uri="{FF2B5EF4-FFF2-40B4-BE49-F238E27FC236}">
                  <a16:creationId xmlns:a16="http://schemas.microsoft.com/office/drawing/2014/main" id="{E3E8DDCB-C642-F208-B80D-1C51C5DE12FA}"/>
                </a:ext>
              </a:extLst>
            </p:cNvPr>
            <p:cNvSpPr txBox="1"/>
            <p:nvPr/>
          </p:nvSpPr>
          <p:spPr>
            <a:xfrm>
              <a:off x="6254230" y="3904369"/>
              <a:ext cx="4771529" cy="725583"/>
            </a:xfrm>
            <a:prstGeom prst="rect">
              <a:avLst/>
            </a:prstGeom>
            <a:noFill/>
          </p:spPr>
          <p:txBody>
            <a:bodyPr wrap="squar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Tips for effective communication with researchers from a former bench scientist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14" name="TextBox 13">
              <a:extLst>
                <a:ext uri="{FF2B5EF4-FFF2-40B4-BE49-F238E27FC236}">
                  <a16:creationId xmlns:a16="http://schemas.microsoft.com/office/drawing/2014/main" id="{02456F21-CAD9-9D7E-DB3E-7675349B6335}"/>
                </a:ext>
              </a:extLst>
            </p:cNvPr>
            <p:cNvSpPr txBox="1"/>
            <p:nvPr/>
          </p:nvSpPr>
          <p:spPr>
            <a:xfrm>
              <a:off x="6333308" y="5444482"/>
              <a:ext cx="4613373"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Marla Hertz, PhD | Associate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Research Data Management Librarian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UAB Libraries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University of Alabama at Birmingham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205.934.0694 | mihertz@uab.edu </a:t>
              </a:r>
            </a:p>
          </p:txBody>
        </p:sp>
      </p:grpSp>
      <p:sp>
        <p:nvSpPr>
          <p:cNvPr id="18" name="TextBox 17">
            <a:extLst>
              <a:ext uri="{FF2B5EF4-FFF2-40B4-BE49-F238E27FC236}">
                <a16:creationId xmlns:a16="http://schemas.microsoft.com/office/drawing/2014/main" id="{01F841A8-DEF2-FBEE-D759-59C256578612}"/>
              </a:ext>
            </a:extLst>
          </p:cNvPr>
          <p:cNvSpPr txBox="1"/>
          <p:nvPr/>
        </p:nvSpPr>
        <p:spPr>
          <a:xfrm>
            <a:off x="-1" y="-3115"/>
            <a:ext cx="4410635" cy="309380"/>
          </a:xfrm>
          <a:prstGeom prst="rect">
            <a:avLst/>
          </a:prstGeom>
          <a:noFill/>
        </p:spPr>
        <p:txBody>
          <a:bodyPr wrap="square">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November 30, 2023 | RDM Shop Talk | NNLM Region 2</a:t>
            </a:r>
          </a:p>
        </p:txBody>
      </p:sp>
      <p:sp>
        <p:nvSpPr>
          <p:cNvPr id="17" name="TextBox 16">
            <a:extLst>
              <a:ext uri="{FF2B5EF4-FFF2-40B4-BE49-F238E27FC236}">
                <a16:creationId xmlns:a16="http://schemas.microsoft.com/office/drawing/2014/main" id="{73A5275E-92C3-6A37-32C4-C36AC98ABD52}"/>
              </a:ext>
            </a:extLst>
          </p:cNvPr>
          <p:cNvSpPr txBox="1"/>
          <p:nvPr/>
        </p:nvSpPr>
        <p:spPr>
          <a:xfrm>
            <a:off x="10652761" y="6488668"/>
            <a:ext cx="16673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T Serif" panose="020A0603040505020204" pitchFamily="18" charset="0"/>
                <a:ea typeface="+mn-ea"/>
                <a:cs typeface="+mn-cs"/>
              </a:rPr>
              <a:t> © John Howe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69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Fantasy map of the United States image 1">
            <a:extLst>
              <a:ext uri="{FF2B5EF4-FFF2-40B4-BE49-F238E27FC236}">
                <a16:creationId xmlns:a16="http://schemas.microsoft.com/office/drawing/2014/main" id="{8E5C266C-3871-C7F6-1D38-5F1C6E461CB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7115" y="77415"/>
            <a:ext cx="9014355" cy="677779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23E0DC56-B8CE-22CF-0753-85C1B69EC571}"/>
              </a:ext>
              <a:ext uri="{C183D7F6-B498-43B3-948B-1728B52AA6E4}">
                <adec:decorative xmlns:adec="http://schemas.microsoft.com/office/drawing/2017/decorative" val="1"/>
              </a:ext>
            </a:extLst>
          </p:cNvPr>
          <p:cNvSpPr/>
          <p:nvPr/>
        </p:nvSpPr>
        <p:spPr>
          <a:xfrm>
            <a:off x="821896" y="0"/>
            <a:ext cx="9035443" cy="2302207"/>
          </a:xfrm>
          <a:prstGeom prst="rect">
            <a:avLst/>
          </a:prstGeom>
          <a:gradFill>
            <a:gsLst>
              <a:gs pos="83000">
                <a:srgbClr val="FFFFFF">
                  <a:alpha val="25000"/>
                </a:srgbClr>
              </a:gs>
              <a:gs pos="64000">
                <a:srgbClr val="FFFFFF">
                  <a:alpha val="50000"/>
                </a:srgbClr>
              </a:gs>
              <a:gs pos="43000">
                <a:schemeClr val="bg1">
                  <a:alpha val="75000"/>
                </a:schemeClr>
              </a:gs>
              <a:gs pos="21500">
                <a:srgbClr val="FFFFFF">
                  <a:alpha val="95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1">
            <a:extLst>
              <a:ext uri="{FF2B5EF4-FFF2-40B4-BE49-F238E27FC236}">
                <a16:creationId xmlns:a16="http://schemas.microsoft.com/office/drawing/2014/main" id="{FBC11594-EC46-BF96-7BA9-9E341AEA3E91}"/>
              </a:ext>
            </a:extLst>
          </p:cNvPr>
          <p:cNvSpPr>
            <a:spLocks noGrp="1"/>
          </p:cNvSpPr>
          <p:nvPr>
            <p:ph type="title"/>
          </p:nvPr>
        </p:nvSpPr>
        <p:spPr>
          <a:xfrm>
            <a:off x="163959" y="259840"/>
            <a:ext cx="10636465" cy="768545"/>
          </a:xfrm>
          <a:noFill/>
        </p:spPr>
        <p:txBody>
          <a:bodyPr>
            <a:noAutofit/>
          </a:bodyPr>
          <a:lstStyle/>
          <a:p>
            <a:r>
              <a:rPr lang="en-US" sz="3200" dirty="0">
                <a:latin typeface="+mn-lt"/>
              </a:rPr>
              <a:t>In a hole in the ground there lived a </a:t>
            </a:r>
            <a:r>
              <a:rPr lang="en-US" sz="3200" strike="sngStrike" dirty="0">
                <a:latin typeface="+mn-lt"/>
              </a:rPr>
              <a:t>hobbit</a:t>
            </a:r>
            <a:r>
              <a:rPr lang="en-US" sz="3200" dirty="0">
                <a:latin typeface="+mn-lt"/>
              </a:rPr>
              <a:t> librarian – </a:t>
            </a:r>
            <a:br>
              <a:rPr lang="en-US" sz="3200" dirty="0">
                <a:latin typeface="+mn-lt"/>
              </a:rPr>
            </a:br>
            <a:r>
              <a:rPr lang="en-US" sz="3200" dirty="0">
                <a:latin typeface="+mn-lt"/>
              </a:rPr>
              <a:t>My journey to data librarianship</a:t>
            </a:r>
          </a:p>
        </p:txBody>
      </p:sp>
      <p:grpSp>
        <p:nvGrpSpPr>
          <p:cNvPr id="26" name="Group 25">
            <a:extLst>
              <a:ext uri="{FF2B5EF4-FFF2-40B4-BE49-F238E27FC236}">
                <a16:creationId xmlns:a16="http://schemas.microsoft.com/office/drawing/2014/main" id="{A1570891-F38B-6A4E-F5DE-D725B8350482}"/>
              </a:ext>
              <a:ext uri="{C183D7F6-B498-43B3-948B-1728B52AA6E4}">
                <adec:decorative xmlns:adec="http://schemas.microsoft.com/office/drawing/2017/decorative" val="1"/>
              </a:ext>
            </a:extLst>
          </p:cNvPr>
          <p:cNvGrpSpPr/>
          <p:nvPr/>
        </p:nvGrpSpPr>
        <p:grpSpPr>
          <a:xfrm>
            <a:off x="2749547" y="2280270"/>
            <a:ext cx="3836572" cy="822960"/>
            <a:chOff x="2818371" y="2329430"/>
            <a:chExt cx="3836572" cy="822960"/>
          </a:xfrm>
        </p:grpSpPr>
        <p:sp>
          <p:nvSpPr>
            <p:cNvPr id="25" name="Freeform: Shape 24" descr="Green box with a shield logo and the words, &quot;Postdoc to senior scientist infectious disease/ global health.&quot;">
              <a:extLst>
                <a:ext uri="{FF2B5EF4-FFF2-40B4-BE49-F238E27FC236}">
                  <a16:creationId xmlns:a16="http://schemas.microsoft.com/office/drawing/2014/main" id="{BACB291F-38C8-B011-969C-56F98D542413}"/>
                </a:ext>
              </a:extLst>
            </p:cNvPr>
            <p:cNvSpPr/>
            <p:nvPr/>
          </p:nvSpPr>
          <p:spPr>
            <a:xfrm>
              <a:off x="2818371" y="2329430"/>
              <a:ext cx="3836572" cy="822960"/>
            </a:xfrm>
            <a:custGeom>
              <a:avLst/>
              <a:gdLst>
                <a:gd name="connsiteX0" fmla="*/ 3425092 w 3836572"/>
                <a:gd name="connsiteY0" fmla="*/ 0 h 822960"/>
                <a:gd name="connsiteX1" fmla="*/ 3836572 w 3836572"/>
                <a:gd name="connsiteY1" fmla="*/ 411480 h 822960"/>
                <a:gd name="connsiteX2" fmla="*/ 3425092 w 3836572"/>
                <a:gd name="connsiteY2" fmla="*/ 822960 h 822960"/>
                <a:gd name="connsiteX3" fmla="*/ 3195030 w 3836572"/>
                <a:gd name="connsiteY3" fmla="*/ 752686 h 822960"/>
                <a:gd name="connsiteX4" fmla="*/ 3173166 w 3836572"/>
                <a:gd name="connsiteY4" fmla="*/ 734646 h 822960"/>
                <a:gd name="connsiteX5" fmla="*/ 0 w 3836572"/>
                <a:gd name="connsiteY5" fmla="*/ 734646 h 822960"/>
                <a:gd name="connsiteX6" fmla="*/ 0 w 3836572"/>
                <a:gd name="connsiteY6" fmla="*/ 88315 h 822960"/>
                <a:gd name="connsiteX7" fmla="*/ 3173164 w 3836572"/>
                <a:gd name="connsiteY7" fmla="*/ 88315 h 822960"/>
                <a:gd name="connsiteX8" fmla="*/ 3195030 w 3836572"/>
                <a:gd name="connsiteY8" fmla="*/ 70275 h 822960"/>
                <a:gd name="connsiteX9" fmla="*/ 3425092 w 3836572"/>
                <a:gd name="connsiteY9"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6572" h="822960">
                  <a:moveTo>
                    <a:pt x="3425092" y="0"/>
                  </a:moveTo>
                  <a:cubicBezTo>
                    <a:pt x="3652346" y="0"/>
                    <a:pt x="3836572" y="184226"/>
                    <a:pt x="3836572" y="411480"/>
                  </a:cubicBezTo>
                  <a:cubicBezTo>
                    <a:pt x="3836572" y="638734"/>
                    <a:pt x="3652346" y="822960"/>
                    <a:pt x="3425092" y="822960"/>
                  </a:cubicBezTo>
                  <a:cubicBezTo>
                    <a:pt x="3339872" y="822960"/>
                    <a:pt x="3260703" y="797053"/>
                    <a:pt x="3195030" y="752686"/>
                  </a:cubicBezTo>
                  <a:lnTo>
                    <a:pt x="3173166" y="734646"/>
                  </a:lnTo>
                  <a:lnTo>
                    <a:pt x="0" y="734646"/>
                  </a:lnTo>
                  <a:lnTo>
                    <a:pt x="0" y="88315"/>
                  </a:lnTo>
                  <a:lnTo>
                    <a:pt x="3173164" y="88315"/>
                  </a:lnTo>
                  <a:lnTo>
                    <a:pt x="3195030" y="70275"/>
                  </a:lnTo>
                  <a:cubicBezTo>
                    <a:pt x="3260703" y="25907"/>
                    <a:pt x="3339872" y="0"/>
                    <a:pt x="3425092" y="0"/>
                  </a:cubicBezTo>
                  <a:close/>
                </a:path>
              </a:pathLst>
            </a:custGeom>
            <a:solidFill>
              <a:schemeClr val="accent6">
                <a:lumMod val="20000"/>
                <a:lumOff val="80000"/>
              </a:schemeClr>
            </a:solidFill>
            <a:ln w="3175">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Postdoc</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a:t>
              </a: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senior scientist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Infectious disease/global health</a:t>
              </a:r>
            </a:p>
          </p:txBody>
        </p:sp>
        <p:pic>
          <p:nvPicPr>
            <p:cNvPr id="15" name="Picture 12" descr="Washington University in St. Louis - Wikipedia">
              <a:extLst>
                <a:ext uri="{FF2B5EF4-FFF2-40B4-BE49-F238E27FC236}">
                  <a16:creationId xmlns:a16="http://schemas.microsoft.com/office/drawing/2014/main" id="{7BB18E1E-1C34-FA63-1D5B-057944C52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840" y="2430289"/>
              <a:ext cx="636537" cy="6365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E72F79F-CFAD-D84A-D2C6-9681D469C1EC}"/>
              </a:ext>
              <a:ext uri="{C183D7F6-B498-43B3-948B-1728B52AA6E4}">
                <adec:decorative xmlns:adec="http://schemas.microsoft.com/office/drawing/2017/decorative" val="1"/>
              </a:ext>
            </a:extLst>
          </p:cNvPr>
          <p:cNvGrpSpPr/>
          <p:nvPr/>
        </p:nvGrpSpPr>
        <p:grpSpPr>
          <a:xfrm>
            <a:off x="8545645" y="2626718"/>
            <a:ext cx="2757319" cy="1017858"/>
            <a:chOff x="8545645" y="2626718"/>
            <a:chExt cx="2757319" cy="1017858"/>
          </a:xfrm>
        </p:grpSpPr>
        <p:sp>
          <p:nvSpPr>
            <p:cNvPr id="39" name="Freeform: Shape 38">
              <a:extLst>
                <a:ext uri="{FF2B5EF4-FFF2-40B4-BE49-F238E27FC236}">
                  <a16:creationId xmlns:a16="http://schemas.microsoft.com/office/drawing/2014/main" id="{11BEF94C-0FF3-C5EC-DAFE-150BD39AF29D}"/>
                </a:ext>
              </a:extLst>
            </p:cNvPr>
            <p:cNvSpPr/>
            <p:nvPr/>
          </p:nvSpPr>
          <p:spPr>
            <a:xfrm>
              <a:off x="8545645" y="2626718"/>
              <a:ext cx="2757319" cy="822960"/>
            </a:xfrm>
            <a:custGeom>
              <a:avLst/>
              <a:gdLst>
                <a:gd name="connsiteX0" fmla="*/ 411480 w 2757319"/>
                <a:gd name="connsiteY0" fmla="*/ 0 h 822960"/>
                <a:gd name="connsiteX1" fmla="*/ 641542 w 2757319"/>
                <a:gd name="connsiteY1" fmla="*/ 70274 h 822960"/>
                <a:gd name="connsiteX2" fmla="*/ 660034 w 2757319"/>
                <a:gd name="connsiteY2" fmla="*/ 85531 h 822960"/>
                <a:gd name="connsiteX3" fmla="*/ 2757319 w 2757319"/>
                <a:gd name="connsiteY3" fmla="*/ 85531 h 822960"/>
                <a:gd name="connsiteX4" fmla="*/ 2757319 w 2757319"/>
                <a:gd name="connsiteY4" fmla="*/ 731862 h 822960"/>
                <a:gd name="connsiteX5" fmla="*/ 666781 w 2757319"/>
                <a:gd name="connsiteY5" fmla="*/ 731862 h 822960"/>
                <a:gd name="connsiteX6" fmla="*/ 641542 w 2757319"/>
                <a:gd name="connsiteY6" fmla="*/ 752686 h 822960"/>
                <a:gd name="connsiteX7" fmla="*/ 411480 w 2757319"/>
                <a:gd name="connsiteY7" fmla="*/ 822960 h 822960"/>
                <a:gd name="connsiteX8" fmla="*/ 0 w 2757319"/>
                <a:gd name="connsiteY8" fmla="*/ 411480 h 822960"/>
                <a:gd name="connsiteX9" fmla="*/ 411480 w 2757319"/>
                <a:gd name="connsiteY9"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319" h="822960">
                  <a:moveTo>
                    <a:pt x="411480" y="0"/>
                  </a:moveTo>
                  <a:cubicBezTo>
                    <a:pt x="496700" y="0"/>
                    <a:pt x="575870" y="25907"/>
                    <a:pt x="641542" y="70274"/>
                  </a:cubicBezTo>
                  <a:lnTo>
                    <a:pt x="660034" y="85531"/>
                  </a:lnTo>
                  <a:lnTo>
                    <a:pt x="2757319" y="85531"/>
                  </a:lnTo>
                  <a:lnTo>
                    <a:pt x="2757319" y="731862"/>
                  </a:lnTo>
                  <a:lnTo>
                    <a:pt x="666781" y="731862"/>
                  </a:lnTo>
                  <a:lnTo>
                    <a:pt x="641542" y="752686"/>
                  </a:lnTo>
                  <a:cubicBezTo>
                    <a:pt x="575870" y="797053"/>
                    <a:pt x="496700" y="822960"/>
                    <a:pt x="411480" y="822960"/>
                  </a:cubicBezTo>
                  <a:cubicBezTo>
                    <a:pt x="184226" y="822960"/>
                    <a:pt x="0" y="638734"/>
                    <a:pt x="0" y="411480"/>
                  </a:cubicBezTo>
                  <a:cubicBezTo>
                    <a:pt x="0" y="184226"/>
                    <a:pt x="184226" y="0"/>
                    <a:pt x="411480" y="0"/>
                  </a:cubicBezTo>
                  <a:close/>
                </a:path>
              </a:pathLst>
            </a:custGeom>
            <a:solidFill>
              <a:schemeClr val="accent6">
                <a:lumMod val="20000"/>
                <a:lumOff val="80000"/>
              </a:schemeClr>
            </a:solidFill>
            <a:ln w="3175">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8" descr="University of Maryland — Daytripper University">
              <a:extLst>
                <a:ext uri="{FF2B5EF4-FFF2-40B4-BE49-F238E27FC236}">
                  <a16:creationId xmlns:a16="http://schemas.microsoft.com/office/drawing/2014/main" id="{760D099C-AE26-136B-E1FE-8E30D89599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8856" y="2719929"/>
              <a:ext cx="636537" cy="63653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862007C1-D111-C111-EA66-2DBD61C8A93F}"/>
                </a:ext>
              </a:extLst>
            </p:cNvPr>
            <p:cNvSpPr txBox="1"/>
            <p:nvPr/>
          </p:nvSpPr>
          <p:spPr>
            <a:xfrm>
              <a:off x="9623830" y="2721246"/>
              <a:ext cx="141526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Microbiology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Undergrad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Freeform: Shape 18">
            <a:extLst>
              <a:ext uri="{FF2B5EF4-FFF2-40B4-BE49-F238E27FC236}">
                <a16:creationId xmlns:a16="http://schemas.microsoft.com/office/drawing/2014/main" id="{B1FCCC45-8CAF-1B41-0958-8160DAD0177B}"/>
              </a:ext>
              <a:ext uri="{C183D7F6-B498-43B3-948B-1728B52AA6E4}">
                <adec:decorative xmlns:adec="http://schemas.microsoft.com/office/drawing/2017/decorative" val="1"/>
              </a:ext>
            </a:extLst>
          </p:cNvPr>
          <p:cNvSpPr/>
          <p:nvPr/>
        </p:nvSpPr>
        <p:spPr>
          <a:xfrm>
            <a:off x="6194776" y="3143764"/>
            <a:ext cx="2069329" cy="1221202"/>
          </a:xfrm>
          <a:custGeom>
            <a:avLst/>
            <a:gdLst>
              <a:gd name="connsiteX0" fmla="*/ 2069329 w 2069329"/>
              <a:gd name="connsiteY0" fmla="*/ 0 h 1311215"/>
              <a:gd name="connsiteX1" fmla="*/ 1620755 w 2069329"/>
              <a:gd name="connsiteY1" fmla="*/ 802257 h 1311215"/>
              <a:gd name="connsiteX2" fmla="*/ 697729 w 2069329"/>
              <a:gd name="connsiteY2" fmla="*/ 1276710 h 1311215"/>
              <a:gd name="connsiteX3" fmla="*/ 680476 w 2069329"/>
              <a:gd name="connsiteY3" fmla="*/ 543465 h 1311215"/>
              <a:gd name="connsiteX4" fmla="*/ 128385 w 2069329"/>
              <a:gd name="connsiteY4" fmla="*/ 163902 h 1311215"/>
              <a:gd name="connsiteX5" fmla="*/ 33495 w 2069329"/>
              <a:gd name="connsiteY5" fmla="*/ 759125 h 1311215"/>
              <a:gd name="connsiteX6" fmla="*/ 585585 w 2069329"/>
              <a:gd name="connsiteY6" fmla="*/ 1311215 h 13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9329" h="1311215">
                <a:moveTo>
                  <a:pt x="2069329" y="0"/>
                </a:moveTo>
                <a:cubicBezTo>
                  <a:pt x="1959342" y="294736"/>
                  <a:pt x="1849355" y="589472"/>
                  <a:pt x="1620755" y="802257"/>
                </a:cubicBezTo>
                <a:cubicBezTo>
                  <a:pt x="1392155" y="1015042"/>
                  <a:pt x="854442" y="1319842"/>
                  <a:pt x="697729" y="1276710"/>
                </a:cubicBezTo>
                <a:cubicBezTo>
                  <a:pt x="541016" y="1233578"/>
                  <a:pt x="775367" y="728933"/>
                  <a:pt x="680476" y="543465"/>
                </a:cubicBezTo>
                <a:cubicBezTo>
                  <a:pt x="585585" y="357997"/>
                  <a:pt x="236215" y="127959"/>
                  <a:pt x="128385" y="163902"/>
                </a:cubicBezTo>
                <a:cubicBezTo>
                  <a:pt x="20555" y="199845"/>
                  <a:pt x="-42705" y="567906"/>
                  <a:pt x="33495" y="759125"/>
                </a:cubicBezTo>
                <a:cubicBezTo>
                  <a:pt x="109695" y="950344"/>
                  <a:pt x="347640" y="1130779"/>
                  <a:pt x="585585" y="1311215"/>
                </a:cubicBezTo>
              </a:path>
            </a:pathLst>
          </a:custGeom>
          <a:noFill/>
          <a:ln w="38100">
            <a:solidFill>
              <a:srgbClr val="7F6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8FB511BC-28B6-7947-FAC7-2E8F2BBEA72F}"/>
              </a:ext>
              <a:ext uri="{C183D7F6-B498-43B3-948B-1728B52AA6E4}">
                <adec:decorative xmlns:adec="http://schemas.microsoft.com/office/drawing/2017/decorative" val="1"/>
              </a:ext>
            </a:extLst>
          </p:cNvPr>
          <p:cNvGrpSpPr/>
          <p:nvPr/>
        </p:nvGrpSpPr>
        <p:grpSpPr>
          <a:xfrm>
            <a:off x="4977855" y="4364966"/>
            <a:ext cx="1804321" cy="822960"/>
            <a:chOff x="4919763" y="5287414"/>
            <a:chExt cx="1804321" cy="822960"/>
          </a:xfrm>
        </p:grpSpPr>
        <p:sp>
          <p:nvSpPr>
            <p:cNvPr id="36" name="TextBox 35">
              <a:extLst>
                <a:ext uri="{FF2B5EF4-FFF2-40B4-BE49-F238E27FC236}">
                  <a16:creationId xmlns:a16="http://schemas.microsoft.com/office/drawing/2014/main" id="{890A8BF9-5195-B171-7A80-14078D962E72}"/>
                </a:ext>
              </a:extLst>
            </p:cNvPr>
            <p:cNvSpPr txBox="1"/>
            <p:nvPr/>
          </p:nvSpPr>
          <p:spPr>
            <a:xfrm>
              <a:off x="4919763" y="5287414"/>
              <a:ext cx="1804321" cy="822960"/>
            </a:xfrm>
            <a:custGeom>
              <a:avLst/>
              <a:gdLst>
                <a:gd name="connsiteX0" fmla="*/ 1392841 w 1804321"/>
                <a:gd name="connsiteY0" fmla="*/ 0 h 822960"/>
                <a:gd name="connsiteX1" fmla="*/ 1804321 w 1804321"/>
                <a:gd name="connsiteY1" fmla="*/ 411480 h 822960"/>
                <a:gd name="connsiteX2" fmla="*/ 1392841 w 1804321"/>
                <a:gd name="connsiteY2" fmla="*/ 822960 h 822960"/>
                <a:gd name="connsiteX3" fmla="*/ 1162779 w 1804321"/>
                <a:gd name="connsiteY3" fmla="*/ 752686 h 822960"/>
                <a:gd name="connsiteX4" fmla="*/ 1156366 w 1804321"/>
                <a:gd name="connsiteY4" fmla="*/ 747395 h 822960"/>
                <a:gd name="connsiteX5" fmla="*/ 1156366 w 1804321"/>
                <a:gd name="connsiteY5" fmla="*/ 748400 h 822960"/>
                <a:gd name="connsiteX6" fmla="*/ 0 w 1804321"/>
                <a:gd name="connsiteY6" fmla="*/ 748400 h 822960"/>
                <a:gd name="connsiteX7" fmla="*/ 0 w 1804321"/>
                <a:gd name="connsiteY7" fmla="*/ 102069 h 822960"/>
                <a:gd name="connsiteX8" fmla="*/ 1124244 w 1804321"/>
                <a:gd name="connsiteY8" fmla="*/ 102069 h 822960"/>
                <a:gd name="connsiteX9" fmla="*/ 1162779 w 1804321"/>
                <a:gd name="connsiteY9" fmla="*/ 70274 h 822960"/>
                <a:gd name="connsiteX10" fmla="*/ 1392841 w 1804321"/>
                <a:gd name="connsiteY10"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4321" h="822960">
                  <a:moveTo>
                    <a:pt x="1392841" y="0"/>
                  </a:moveTo>
                  <a:cubicBezTo>
                    <a:pt x="1620095" y="0"/>
                    <a:pt x="1804321" y="184226"/>
                    <a:pt x="1804321" y="411480"/>
                  </a:cubicBezTo>
                  <a:cubicBezTo>
                    <a:pt x="1804321" y="638734"/>
                    <a:pt x="1620095" y="822960"/>
                    <a:pt x="1392841" y="822960"/>
                  </a:cubicBezTo>
                  <a:cubicBezTo>
                    <a:pt x="1307621" y="822960"/>
                    <a:pt x="1228452" y="797053"/>
                    <a:pt x="1162779" y="752686"/>
                  </a:cubicBezTo>
                  <a:lnTo>
                    <a:pt x="1156366" y="747395"/>
                  </a:lnTo>
                  <a:lnTo>
                    <a:pt x="1156366" y="748400"/>
                  </a:lnTo>
                  <a:lnTo>
                    <a:pt x="0" y="748400"/>
                  </a:lnTo>
                  <a:lnTo>
                    <a:pt x="0" y="102069"/>
                  </a:lnTo>
                  <a:lnTo>
                    <a:pt x="1124244" y="102069"/>
                  </a:lnTo>
                  <a:lnTo>
                    <a:pt x="1162779" y="70274"/>
                  </a:lnTo>
                  <a:cubicBezTo>
                    <a:pt x="1228452" y="25907"/>
                    <a:pt x="1307621" y="0"/>
                    <a:pt x="1392841" y="0"/>
                  </a:cubicBezTo>
                  <a:close/>
                </a:path>
              </a:pathLst>
            </a:custGeom>
            <a:solidFill>
              <a:schemeClr val="accent6">
                <a:lumMod val="20000"/>
                <a:lumOff val="80000"/>
              </a:schemeClr>
            </a:solidFill>
            <a:ln w="3175">
              <a:solidFill>
                <a:srgbClr val="7F6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 name="Picture 10" descr="Logo Types - Toolkit | UAB">
              <a:extLst>
                <a:ext uri="{FF2B5EF4-FFF2-40B4-BE49-F238E27FC236}">
                  <a16:creationId xmlns:a16="http://schemas.microsoft.com/office/drawing/2014/main" id="{A0624268-85EE-48E6-616B-911B5B72EB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64" y="5445066"/>
              <a:ext cx="631467" cy="53516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47DBCD5-AD32-D45E-15B7-78EC71CE9747}"/>
                </a:ext>
              </a:extLst>
            </p:cNvPr>
            <p:cNvSpPr txBox="1"/>
            <p:nvPr/>
          </p:nvSpPr>
          <p:spPr>
            <a:xfrm>
              <a:off x="4919763" y="5375728"/>
              <a:ext cx="10086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RDM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Librarian</a:t>
              </a:r>
            </a:p>
          </p:txBody>
        </p:sp>
      </p:grpSp>
      <p:grpSp>
        <p:nvGrpSpPr>
          <p:cNvPr id="31" name="Group 30">
            <a:extLst>
              <a:ext uri="{FF2B5EF4-FFF2-40B4-BE49-F238E27FC236}">
                <a16:creationId xmlns:a16="http://schemas.microsoft.com/office/drawing/2014/main" id="{F95F4C8D-FB66-C2B0-83BD-DD24DBCD39C8}"/>
              </a:ext>
              <a:ext uri="{C183D7F6-B498-43B3-948B-1728B52AA6E4}">
                <adec:decorative xmlns:adec="http://schemas.microsoft.com/office/drawing/2017/decorative" val="1"/>
              </a:ext>
            </a:extLst>
          </p:cNvPr>
          <p:cNvGrpSpPr/>
          <p:nvPr/>
        </p:nvGrpSpPr>
        <p:grpSpPr>
          <a:xfrm>
            <a:off x="7018239" y="4364966"/>
            <a:ext cx="4850720" cy="822960"/>
            <a:chOff x="6500348" y="4508248"/>
            <a:chExt cx="4850720" cy="822960"/>
          </a:xfrm>
        </p:grpSpPr>
        <p:sp>
          <p:nvSpPr>
            <p:cNvPr id="30" name="Freeform: Shape 29">
              <a:extLst>
                <a:ext uri="{FF2B5EF4-FFF2-40B4-BE49-F238E27FC236}">
                  <a16:creationId xmlns:a16="http://schemas.microsoft.com/office/drawing/2014/main" id="{C46B7902-7822-0A15-DA00-29BD7BAFD596}"/>
                </a:ext>
              </a:extLst>
            </p:cNvPr>
            <p:cNvSpPr/>
            <p:nvPr/>
          </p:nvSpPr>
          <p:spPr>
            <a:xfrm>
              <a:off x="6500348" y="4508248"/>
              <a:ext cx="4850720" cy="822960"/>
            </a:xfrm>
            <a:custGeom>
              <a:avLst/>
              <a:gdLst>
                <a:gd name="connsiteX0" fmla="*/ 411480 w 4850720"/>
                <a:gd name="connsiteY0" fmla="*/ 0 h 822960"/>
                <a:gd name="connsiteX1" fmla="*/ 641543 w 4850720"/>
                <a:gd name="connsiteY1" fmla="*/ 70275 h 822960"/>
                <a:gd name="connsiteX2" fmla="*/ 662472 w 4850720"/>
                <a:gd name="connsiteY2" fmla="*/ 87543 h 822960"/>
                <a:gd name="connsiteX3" fmla="*/ 4850720 w 4850720"/>
                <a:gd name="connsiteY3" fmla="*/ 87543 h 822960"/>
                <a:gd name="connsiteX4" fmla="*/ 4850720 w 4850720"/>
                <a:gd name="connsiteY4" fmla="*/ 733874 h 822960"/>
                <a:gd name="connsiteX5" fmla="*/ 664343 w 4850720"/>
                <a:gd name="connsiteY5" fmla="*/ 733874 h 822960"/>
                <a:gd name="connsiteX6" fmla="*/ 641543 w 4850720"/>
                <a:gd name="connsiteY6" fmla="*/ 752686 h 822960"/>
                <a:gd name="connsiteX7" fmla="*/ 411480 w 4850720"/>
                <a:gd name="connsiteY7" fmla="*/ 822960 h 822960"/>
                <a:gd name="connsiteX8" fmla="*/ 0 w 4850720"/>
                <a:gd name="connsiteY8" fmla="*/ 411480 h 822960"/>
                <a:gd name="connsiteX9" fmla="*/ 411480 w 4850720"/>
                <a:gd name="connsiteY9" fmla="*/ 0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0720" h="822960">
                  <a:moveTo>
                    <a:pt x="411480" y="0"/>
                  </a:moveTo>
                  <a:cubicBezTo>
                    <a:pt x="496701" y="0"/>
                    <a:pt x="575870" y="25907"/>
                    <a:pt x="641543" y="70275"/>
                  </a:cubicBezTo>
                  <a:lnTo>
                    <a:pt x="662472" y="87543"/>
                  </a:lnTo>
                  <a:lnTo>
                    <a:pt x="4850720" y="87543"/>
                  </a:lnTo>
                  <a:lnTo>
                    <a:pt x="4850720" y="733874"/>
                  </a:lnTo>
                  <a:lnTo>
                    <a:pt x="664343" y="733874"/>
                  </a:lnTo>
                  <a:lnTo>
                    <a:pt x="641543" y="752686"/>
                  </a:lnTo>
                  <a:cubicBezTo>
                    <a:pt x="575870" y="797053"/>
                    <a:pt x="496701" y="822960"/>
                    <a:pt x="411480" y="822960"/>
                  </a:cubicBezTo>
                  <a:cubicBezTo>
                    <a:pt x="184226" y="822960"/>
                    <a:pt x="0" y="638734"/>
                    <a:pt x="0" y="411480"/>
                  </a:cubicBezTo>
                  <a:cubicBezTo>
                    <a:pt x="0" y="184226"/>
                    <a:pt x="184226" y="0"/>
                    <a:pt x="411480" y="0"/>
                  </a:cubicBezTo>
                  <a:close/>
                </a:path>
              </a:pathLst>
            </a:custGeom>
            <a:solidFill>
              <a:schemeClr val="accent6">
                <a:lumMod val="20000"/>
                <a:lumOff val="80000"/>
              </a:schemeClr>
            </a:solidFill>
            <a:ln w="3175">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Graduate school = Microbiology </a:t>
              </a: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PhD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Research/teaching </a:t>
              </a: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Postdoctoral</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fellowship</a:t>
              </a:r>
            </a:p>
          </p:txBody>
        </p:sp>
        <p:pic>
          <p:nvPicPr>
            <p:cNvPr id="12" name="Picture 10" descr="Logo Types - Toolkit | UAB">
              <a:extLst>
                <a:ext uri="{FF2B5EF4-FFF2-40B4-BE49-F238E27FC236}">
                  <a16:creationId xmlns:a16="http://schemas.microsoft.com/office/drawing/2014/main" id="{8E6F1A30-FB24-BA8F-1758-C465B8E5D4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1911" y="4665899"/>
              <a:ext cx="631467" cy="5351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0146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A9D8C3-E851-F3E2-8AD3-BD2085538C7E}"/>
              </a:ext>
            </a:extLst>
          </p:cNvPr>
          <p:cNvSpPr>
            <a:spLocks noGrp="1"/>
          </p:cNvSpPr>
          <p:nvPr>
            <p:ph type="title"/>
          </p:nvPr>
        </p:nvSpPr>
        <p:spPr>
          <a:xfrm>
            <a:off x="536364" y="476722"/>
            <a:ext cx="10636465" cy="768545"/>
          </a:xfrm>
        </p:spPr>
        <p:txBody>
          <a:bodyPr>
            <a:normAutofit/>
          </a:bodyPr>
          <a:lstStyle/>
          <a:p>
            <a:r>
              <a:rPr lang="en-US" dirty="0">
                <a:latin typeface="+mn-lt"/>
              </a:rPr>
              <a:t>True story of a data management mishap </a:t>
            </a:r>
          </a:p>
        </p:txBody>
      </p:sp>
      <p:pic>
        <p:nvPicPr>
          <p:cNvPr id="18" name="Picture 2" descr="Tolkien's Trees and Landscapes | Blog">
            <a:extLst>
              <a:ext uri="{FF2B5EF4-FFF2-40B4-BE49-F238E27FC236}">
                <a16:creationId xmlns:a16="http://schemas.microsoft.com/office/drawing/2014/main" id="{DD78F827-2E27-8A2A-5E8F-891C510DC88D}"/>
              </a:ext>
            </a:extLst>
          </p:cNvPr>
          <p:cNvPicPr/>
          <p:nvPr/>
        </p:nvPicPr>
        <p:blipFill rotWithShape="1">
          <a:blip r:embed="rId3">
            <a:extLst>
              <a:ext uri="{28A0092B-C50C-407E-A947-70E740481C1C}">
                <a14:useLocalDpi xmlns:a14="http://schemas.microsoft.com/office/drawing/2010/main" val="0"/>
              </a:ext>
            </a:extLst>
          </a:blip>
          <a:srcRect l="2042" t="11785" r="1951" b="44863"/>
          <a:stretch/>
        </p:blipFill>
        <p:spPr bwMode="auto">
          <a:xfrm>
            <a:off x="5417" y="1245267"/>
            <a:ext cx="12211820" cy="5612733"/>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C5807343-E19F-BBAB-8B5B-ACECC4726D5B}"/>
              </a:ext>
              <a:ext uri="{C183D7F6-B498-43B3-948B-1728B52AA6E4}">
                <adec:decorative xmlns:adec="http://schemas.microsoft.com/office/drawing/2017/decorative" val="1"/>
              </a:ext>
            </a:extLst>
          </p:cNvPr>
          <p:cNvSpPr/>
          <p:nvPr/>
        </p:nvSpPr>
        <p:spPr>
          <a:xfrm>
            <a:off x="-276236" y="678840"/>
            <a:ext cx="14178771" cy="5037042"/>
          </a:xfrm>
          <a:custGeom>
            <a:avLst/>
            <a:gdLst>
              <a:gd name="connsiteX0" fmla="*/ 12881113 w 12977467"/>
              <a:gd name="connsiteY0" fmla="*/ 556591 h 3955774"/>
              <a:gd name="connsiteX1" fmla="*/ 12831418 w 12977467"/>
              <a:gd name="connsiteY1" fmla="*/ 606287 h 3955774"/>
              <a:gd name="connsiteX2" fmla="*/ 12602818 w 12977467"/>
              <a:gd name="connsiteY2" fmla="*/ 725556 h 3955774"/>
              <a:gd name="connsiteX3" fmla="*/ 12443792 w 12977467"/>
              <a:gd name="connsiteY3" fmla="*/ 785191 h 3955774"/>
              <a:gd name="connsiteX4" fmla="*/ 12324522 w 12977467"/>
              <a:gd name="connsiteY4" fmla="*/ 844826 h 3955774"/>
              <a:gd name="connsiteX5" fmla="*/ 12095922 w 12977467"/>
              <a:gd name="connsiteY5" fmla="*/ 993913 h 3955774"/>
              <a:gd name="connsiteX6" fmla="*/ 11936896 w 12977467"/>
              <a:gd name="connsiteY6" fmla="*/ 1143000 h 3955774"/>
              <a:gd name="connsiteX7" fmla="*/ 11787809 w 12977467"/>
              <a:gd name="connsiteY7" fmla="*/ 1321904 h 3955774"/>
              <a:gd name="connsiteX8" fmla="*/ 11708296 w 12977467"/>
              <a:gd name="connsiteY8" fmla="*/ 1411356 h 3955774"/>
              <a:gd name="connsiteX9" fmla="*/ 11529392 w 12977467"/>
              <a:gd name="connsiteY9" fmla="*/ 1580321 h 3955774"/>
              <a:gd name="connsiteX10" fmla="*/ 11469757 w 12977467"/>
              <a:gd name="connsiteY10" fmla="*/ 1659834 h 3955774"/>
              <a:gd name="connsiteX11" fmla="*/ 11410122 w 12977467"/>
              <a:gd name="connsiteY11" fmla="*/ 1709530 h 3955774"/>
              <a:gd name="connsiteX12" fmla="*/ 11370366 w 12977467"/>
              <a:gd name="connsiteY12" fmla="*/ 1749287 h 3955774"/>
              <a:gd name="connsiteX13" fmla="*/ 11261035 w 12977467"/>
              <a:gd name="connsiteY13" fmla="*/ 1818860 h 3955774"/>
              <a:gd name="connsiteX14" fmla="*/ 11151705 w 12977467"/>
              <a:gd name="connsiteY14" fmla="*/ 1868556 h 3955774"/>
              <a:gd name="connsiteX15" fmla="*/ 11002618 w 12977467"/>
              <a:gd name="connsiteY15" fmla="*/ 1888434 h 3955774"/>
              <a:gd name="connsiteX16" fmla="*/ 10833653 w 12977467"/>
              <a:gd name="connsiteY16" fmla="*/ 1868556 h 3955774"/>
              <a:gd name="connsiteX17" fmla="*/ 10694505 w 12977467"/>
              <a:gd name="connsiteY17" fmla="*/ 1779104 h 3955774"/>
              <a:gd name="connsiteX18" fmla="*/ 10505661 w 12977467"/>
              <a:gd name="connsiteY18" fmla="*/ 1639956 h 3955774"/>
              <a:gd name="connsiteX19" fmla="*/ 10436087 w 12977467"/>
              <a:gd name="connsiteY19" fmla="*/ 1600200 h 3955774"/>
              <a:gd name="connsiteX20" fmla="*/ 10326757 w 12977467"/>
              <a:gd name="connsiteY20" fmla="*/ 1570382 h 3955774"/>
              <a:gd name="connsiteX21" fmla="*/ 10068339 w 12977467"/>
              <a:gd name="connsiteY21" fmla="*/ 1530626 h 3955774"/>
              <a:gd name="connsiteX22" fmla="*/ 9879496 w 12977467"/>
              <a:gd name="connsiteY22" fmla="*/ 1540565 h 3955774"/>
              <a:gd name="connsiteX23" fmla="*/ 9720470 w 12977467"/>
              <a:gd name="connsiteY23" fmla="*/ 1630017 h 3955774"/>
              <a:gd name="connsiteX24" fmla="*/ 9631018 w 12977467"/>
              <a:gd name="connsiteY24" fmla="*/ 1679713 h 3955774"/>
              <a:gd name="connsiteX25" fmla="*/ 9382539 w 12977467"/>
              <a:gd name="connsiteY25" fmla="*/ 1868556 h 3955774"/>
              <a:gd name="connsiteX26" fmla="*/ 9303026 w 12977467"/>
              <a:gd name="connsiteY26" fmla="*/ 1928191 h 3955774"/>
              <a:gd name="connsiteX27" fmla="*/ 9183757 w 12977467"/>
              <a:gd name="connsiteY27" fmla="*/ 2037521 h 3955774"/>
              <a:gd name="connsiteX28" fmla="*/ 9084366 w 12977467"/>
              <a:gd name="connsiteY28" fmla="*/ 2117034 h 3955774"/>
              <a:gd name="connsiteX29" fmla="*/ 8855766 w 12977467"/>
              <a:gd name="connsiteY29" fmla="*/ 2335695 h 3955774"/>
              <a:gd name="connsiteX30" fmla="*/ 8746435 w 12977467"/>
              <a:gd name="connsiteY30" fmla="*/ 2445026 h 3955774"/>
              <a:gd name="connsiteX31" fmla="*/ 8617226 w 12977467"/>
              <a:gd name="connsiteY31" fmla="*/ 2544417 h 3955774"/>
              <a:gd name="connsiteX32" fmla="*/ 8368748 w 12977467"/>
              <a:gd name="connsiteY32" fmla="*/ 2842591 h 3955774"/>
              <a:gd name="connsiteX33" fmla="*/ 8120270 w 12977467"/>
              <a:gd name="connsiteY33" fmla="*/ 3120887 h 3955774"/>
              <a:gd name="connsiteX34" fmla="*/ 8060635 w 12977467"/>
              <a:gd name="connsiteY34" fmla="*/ 3190460 h 3955774"/>
              <a:gd name="connsiteX35" fmla="*/ 8001000 w 12977467"/>
              <a:gd name="connsiteY35" fmla="*/ 3260034 h 3955774"/>
              <a:gd name="connsiteX36" fmla="*/ 7851913 w 12977467"/>
              <a:gd name="connsiteY36" fmla="*/ 3409121 h 3955774"/>
              <a:gd name="connsiteX37" fmla="*/ 7563679 w 12977467"/>
              <a:gd name="connsiteY37" fmla="*/ 3597965 h 3955774"/>
              <a:gd name="connsiteX38" fmla="*/ 7494105 w 12977467"/>
              <a:gd name="connsiteY38" fmla="*/ 3647660 h 3955774"/>
              <a:gd name="connsiteX39" fmla="*/ 7414592 w 12977467"/>
              <a:gd name="connsiteY39" fmla="*/ 3677478 h 3955774"/>
              <a:gd name="connsiteX40" fmla="*/ 7146235 w 12977467"/>
              <a:gd name="connsiteY40" fmla="*/ 3756991 h 3955774"/>
              <a:gd name="connsiteX41" fmla="*/ 6937513 w 12977467"/>
              <a:gd name="connsiteY41" fmla="*/ 3796747 h 3955774"/>
              <a:gd name="connsiteX42" fmla="*/ 6758609 w 12977467"/>
              <a:gd name="connsiteY42" fmla="*/ 3836504 h 3955774"/>
              <a:gd name="connsiteX43" fmla="*/ 6450496 w 12977467"/>
              <a:gd name="connsiteY43" fmla="*/ 3866321 h 3955774"/>
              <a:gd name="connsiteX44" fmla="*/ 6132444 w 12977467"/>
              <a:gd name="connsiteY44" fmla="*/ 3925956 h 3955774"/>
              <a:gd name="connsiteX45" fmla="*/ 5396948 w 12977467"/>
              <a:gd name="connsiteY45" fmla="*/ 3945834 h 3955774"/>
              <a:gd name="connsiteX46" fmla="*/ 5059018 w 12977467"/>
              <a:gd name="connsiteY46" fmla="*/ 3955774 h 3955774"/>
              <a:gd name="connsiteX47" fmla="*/ 4681331 w 12977467"/>
              <a:gd name="connsiteY47" fmla="*/ 3935895 h 3955774"/>
              <a:gd name="connsiteX48" fmla="*/ 4283766 w 12977467"/>
              <a:gd name="connsiteY48" fmla="*/ 3806687 h 3955774"/>
              <a:gd name="connsiteX49" fmla="*/ 3866322 w 12977467"/>
              <a:gd name="connsiteY49" fmla="*/ 3657600 h 3955774"/>
              <a:gd name="connsiteX50" fmla="*/ 3389244 w 12977467"/>
              <a:gd name="connsiteY50" fmla="*/ 3399182 h 3955774"/>
              <a:gd name="connsiteX51" fmla="*/ 3240157 w 12977467"/>
              <a:gd name="connsiteY51" fmla="*/ 3309730 h 3955774"/>
              <a:gd name="connsiteX52" fmla="*/ 3051313 w 12977467"/>
              <a:gd name="connsiteY52" fmla="*/ 3210339 h 3955774"/>
              <a:gd name="connsiteX53" fmla="*/ 2862470 w 12977467"/>
              <a:gd name="connsiteY53" fmla="*/ 3101008 h 3955774"/>
              <a:gd name="connsiteX54" fmla="*/ 2484783 w 12977467"/>
              <a:gd name="connsiteY54" fmla="*/ 2922104 h 3955774"/>
              <a:gd name="connsiteX55" fmla="*/ 2286000 w 12977467"/>
              <a:gd name="connsiteY55" fmla="*/ 2822713 h 3955774"/>
              <a:gd name="connsiteX56" fmla="*/ 1689653 w 12977467"/>
              <a:gd name="connsiteY56" fmla="*/ 2584174 h 3955774"/>
              <a:gd name="connsiteX57" fmla="*/ 1500809 w 12977467"/>
              <a:gd name="connsiteY57" fmla="*/ 2544417 h 3955774"/>
              <a:gd name="connsiteX58" fmla="*/ 1331844 w 12977467"/>
              <a:gd name="connsiteY58" fmla="*/ 2524539 h 3955774"/>
              <a:gd name="connsiteX59" fmla="*/ 983974 w 12977467"/>
              <a:gd name="connsiteY59" fmla="*/ 2504660 h 3955774"/>
              <a:gd name="connsiteX60" fmla="*/ 705679 w 12977467"/>
              <a:gd name="connsiteY60" fmla="*/ 2514600 h 3955774"/>
              <a:gd name="connsiteX61" fmla="*/ 596348 w 12977467"/>
              <a:gd name="connsiteY61" fmla="*/ 2544417 h 3955774"/>
              <a:gd name="connsiteX62" fmla="*/ 447261 w 12977467"/>
              <a:gd name="connsiteY62" fmla="*/ 2574234 h 3955774"/>
              <a:gd name="connsiteX63" fmla="*/ 357809 w 12977467"/>
              <a:gd name="connsiteY63" fmla="*/ 2604052 h 3955774"/>
              <a:gd name="connsiteX64" fmla="*/ 248479 w 12977467"/>
              <a:gd name="connsiteY64" fmla="*/ 2633869 h 3955774"/>
              <a:gd name="connsiteX65" fmla="*/ 168966 w 12977467"/>
              <a:gd name="connsiteY65" fmla="*/ 2653747 h 3955774"/>
              <a:gd name="connsiteX66" fmla="*/ 59635 w 12977467"/>
              <a:gd name="connsiteY66" fmla="*/ 1828800 h 3955774"/>
              <a:gd name="connsiteX67" fmla="*/ 0 w 12977467"/>
              <a:gd name="connsiteY67" fmla="*/ 854765 h 3955774"/>
              <a:gd name="connsiteX68" fmla="*/ 9939 w 12977467"/>
              <a:gd name="connsiteY68" fmla="*/ 109330 h 3955774"/>
              <a:gd name="connsiteX69" fmla="*/ 69574 w 12977467"/>
              <a:gd name="connsiteY69" fmla="*/ 19878 h 3955774"/>
              <a:gd name="connsiteX70" fmla="*/ 188844 w 12977467"/>
              <a:gd name="connsiteY70" fmla="*/ 9939 h 3955774"/>
              <a:gd name="connsiteX71" fmla="*/ 387626 w 12977467"/>
              <a:gd name="connsiteY71" fmla="*/ 0 h 3955774"/>
              <a:gd name="connsiteX72" fmla="*/ 1480931 w 12977467"/>
              <a:gd name="connsiteY72" fmla="*/ 29817 h 3955774"/>
              <a:gd name="connsiteX73" fmla="*/ 1977887 w 12977467"/>
              <a:gd name="connsiteY73" fmla="*/ 59634 h 3955774"/>
              <a:gd name="connsiteX74" fmla="*/ 2554357 w 12977467"/>
              <a:gd name="connsiteY74" fmla="*/ 69574 h 3955774"/>
              <a:gd name="connsiteX75" fmla="*/ 3071192 w 12977467"/>
              <a:gd name="connsiteY75" fmla="*/ 79513 h 3955774"/>
              <a:gd name="connsiteX76" fmla="*/ 10913166 w 12977467"/>
              <a:gd name="connsiteY76" fmla="*/ 99391 h 3955774"/>
              <a:gd name="connsiteX77" fmla="*/ 11380305 w 12977467"/>
              <a:gd name="connsiteY77" fmla="*/ 109330 h 3955774"/>
              <a:gd name="connsiteX78" fmla="*/ 12751905 w 12977467"/>
              <a:gd name="connsiteY78" fmla="*/ 79513 h 3955774"/>
              <a:gd name="connsiteX79" fmla="*/ 12970566 w 12977467"/>
              <a:gd name="connsiteY79" fmla="*/ 89452 h 3955774"/>
              <a:gd name="connsiteX80" fmla="*/ 12940748 w 12977467"/>
              <a:gd name="connsiteY80" fmla="*/ 288234 h 3955774"/>
              <a:gd name="connsiteX81" fmla="*/ 12920870 w 12977467"/>
              <a:gd name="connsiteY81" fmla="*/ 327991 h 3955774"/>
              <a:gd name="connsiteX82" fmla="*/ 12900992 w 12977467"/>
              <a:gd name="connsiteY82" fmla="*/ 457200 h 3955774"/>
              <a:gd name="connsiteX83" fmla="*/ 12821479 w 12977467"/>
              <a:gd name="connsiteY83" fmla="*/ 616226 h 3955774"/>
              <a:gd name="connsiteX84" fmla="*/ 12791661 w 12977467"/>
              <a:gd name="connsiteY84" fmla="*/ 616226 h 39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977467" h="3955774">
                <a:moveTo>
                  <a:pt x="12881113" y="556591"/>
                </a:moveTo>
                <a:cubicBezTo>
                  <a:pt x="12864548" y="573156"/>
                  <a:pt x="12850309" y="592433"/>
                  <a:pt x="12831418" y="606287"/>
                </a:cubicBezTo>
                <a:cubicBezTo>
                  <a:pt x="12769796" y="651476"/>
                  <a:pt x="12670795" y="697427"/>
                  <a:pt x="12602818" y="725556"/>
                </a:cubicBezTo>
                <a:cubicBezTo>
                  <a:pt x="12550506" y="747202"/>
                  <a:pt x="12495828" y="762890"/>
                  <a:pt x="12443792" y="785191"/>
                </a:cubicBezTo>
                <a:cubicBezTo>
                  <a:pt x="12402937" y="802700"/>
                  <a:pt x="12363606" y="823655"/>
                  <a:pt x="12324522" y="844826"/>
                </a:cubicBezTo>
                <a:cubicBezTo>
                  <a:pt x="12226266" y="898048"/>
                  <a:pt x="12183794" y="925569"/>
                  <a:pt x="12095922" y="993913"/>
                </a:cubicBezTo>
                <a:cubicBezTo>
                  <a:pt x="12046505" y="1032348"/>
                  <a:pt x="11975918" y="1099101"/>
                  <a:pt x="11936896" y="1143000"/>
                </a:cubicBezTo>
                <a:cubicBezTo>
                  <a:pt x="11885323" y="1201019"/>
                  <a:pt x="11838148" y="1262811"/>
                  <a:pt x="11787809" y="1321904"/>
                </a:cubicBezTo>
                <a:cubicBezTo>
                  <a:pt x="11761939" y="1352273"/>
                  <a:pt x="11738319" y="1385085"/>
                  <a:pt x="11708296" y="1411356"/>
                </a:cubicBezTo>
                <a:cubicBezTo>
                  <a:pt x="11640236" y="1470908"/>
                  <a:pt x="11591539" y="1510406"/>
                  <a:pt x="11529392" y="1580321"/>
                </a:cubicBezTo>
                <a:cubicBezTo>
                  <a:pt x="11507381" y="1605083"/>
                  <a:pt x="11492229" y="1635490"/>
                  <a:pt x="11469757" y="1659834"/>
                </a:cubicBezTo>
                <a:cubicBezTo>
                  <a:pt x="11452206" y="1678848"/>
                  <a:pt x="11429355" y="1692220"/>
                  <a:pt x="11410122" y="1709530"/>
                </a:cubicBezTo>
                <a:cubicBezTo>
                  <a:pt x="11396192" y="1722067"/>
                  <a:pt x="11384470" y="1736946"/>
                  <a:pt x="11370366" y="1749287"/>
                </a:cubicBezTo>
                <a:cubicBezTo>
                  <a:pt x="11339535" y="1776264"/>
                  <a:pt x="11296143" y="1801306"/>
                  <a:pt x="11261035" y="1818860"/>
                </a:cubicBezTo>
                <a:cubicBezTo>
                  <a:pt x="11225230" y="1836763"/>
                  <a:pt x="11190360" y="1858149"/>
                  <a:pt x="11151705" y="1868556"/>
                </a:cubicBezTo>
                <a:cubicBezTo>
                  <a:pt x="11103293" y="1881590"/>
                  <a:pt x="11052314" y="1881808"/>
                  <a:pt x="11002618" y="1888434"/>
                </a:cubicBezTo>
                <a:cubicBezTo>
                  <a:pt x="10946296" y="1881808"/>
                  <a:pt x="10888670" y="1882310"/>
                  <a:pt x="10833653" y="1868556"/>
                </a:cubicBezTo>
                <a:cubicBezTo>
                  <a:pt x="10806776" y="1861837"/>
                  <a:pt x="10713854" y="1793988"/>
                  <a:pt x="10694505" y="1779104"/>
                </a:cubicBezTo>
                <a:cubicBezTo>
                  <a:pt x="10607688" y="1712321"/>
                  <a:pt x="10629705" y="1710838"/>
                  <a:pt x="10505661" y="1639956"/>
                </a:cubicBezTo>
                <a:cubicBezTo>
                  <a:pt x="10482470" y="1626704"/>
                  <a:pt x="10460981" y="1609881"/>
                  <a:pt x="10436087" y="1600200"/>
                </a:cubicBezTo>
                <a:cubicBezTo>
                  <a:pt x="10400881" y="1586509"/>
                  <a:pt x="10363564" y="1578876"/>
                  <a:pt x="10326757" y="1570382"/>
                </a:cubicBezTo>
                <a:cubicBezTo>
                  <a:pt x="10182484" y="1537088"/>
                  <a:pt x="10198755" y="1542482"/>
                  <a:pt x="10068339" y="1530626"/>
                </a:cubicBezTo>
                <a:cubicBezTo>
                  <a:pt x="10005391" y="1533939"/>
                  <a:pt x="9941477" y="1529087"/>
                  <a:pt x="9879496" y="1540565"/>
                </a:cubicBezTo>
                <a:cubicBezTo>
                  <a:pt x="9846917" y="1546598"/>
                  <a:pt x="9746121" y="1614928"/>
                  <a:pt x="9720470" y="1630017"/>
                </a:cubicBezTo>
                <a:cubicBezTo>
                  <a:pt x="9691070" y="1647312"/>
                  <a:pt x="9658885" y="1660042"/>
                  <a:pt x="9631018" y="1679713"/>
                </a:cubicBezTo>
                <a:cubicBezTo>
                  <a:pt x="9546027" y="1739706"/>
                  <a:pt x="9465462" y="1805736"/>
                  <a:pt x="9382539" y="1868556"/>
                </a:cubicBezTo>
                <a:cubicBezTo>
                  <a:pt x="9356131" y="1888562"/>
                  <a:pt x="9327448" y="1905804"/>
                  <a:pt x="9303026" y="1928191"/>
                </a:cubicBezTo>
                <a:cubicBezTo>
                  <a:pt x="9263270" y="1964634"/>
                  <a:pt x="9224574" y="2002270"/>
                  <a:pt x="9183757" y="2037521"/>
                </a:cubicBezTo>
                <a:cubicBezTo>
                  <a:pt x="9151647" y="2065253"/>
                  <a:pt x="9115760" y="2088494"/>
                  <a:pt x="9084366" y="2117034"/>
                </a:cubicBezTo>
                <a:cubicBezTo>
                  <a:pt x="9006342" y="2187965"/>
                  <a:pt x="8931432" y="2262254"/>
                  <a:pt x="8855766" y="2335695"/>
                </a:cubicBezTo>
                <a:cubicBezTo>
                  <a:pt x="8818783" y="2371591"/>
                  <a:pt x="8787286" y="2413602"/>
                  <a:pt x="8746435" y="2445026"/>
                </a:cubicBezTo>
                <a:cubicBezTo>
                  <a:pt x="8703365" y="2478156"/>
                  <a:pt x="8657433" y="2507865"/>
                  <a:pt x="8617226" y="2544417"/>
                </a:cubicBezTo>
                <a:cubicBezTo>
                  <a:pt x="8526000" y="2627350"/>
                  <a:pt x="8450928" y="2760411"/>
                  <a:pt x="8368748" y="2842591"/>
                </a:cubicBezTo>
                <a:cubicBezTo>
                  <a:pt x="8241808" y="2969531"/>
                  <a:pt x="8324768" y="2883669"/>
                  <a:pt x="8120270" y="3120887"/>
                </a:cubicBezTo>
                <a:lnTo>
                  <a:pt x="8060635" y="3190460"/>
                </a:lnTo>
                <a:cubicBezTo>
                  <a:pt x="8040757" y="3213651"/>
                  <a:pt x="8022598" y="3238436"/>
                  <a:pt x="8001000" y="3260034"/>
                </a:cubicBezTo>
                <a:cubicBezTo>
                  <a:pt x="7951304" y="3309730"/>
                  <a:pt x="7910839" y="3370819"/>
                  <a:pt x="7851913" y="3409121"/>
                </a:cubicBezTo>
                <a:cubicBezTo>
                  <a:pt x="7813212" y="3434277"/>
                  <a:pt x="7632672" y="3550533"/>
                  <a:pt x="7563679" y="3597965"/>
                </a:cubicBezTo>
                <a:cubicBezTo>
                  <a:pt x="7540194" y="3614111"/>
                  <a:pt x="7520790" y="3637653"/>
                  <a:pt x="7494105" y="3647660"/>
                </a:cubicBezTo>
                <a:cubicBezTo>
                  <a:pt x="7467601" y="3657599"/>
                  <a:pt x="7441310" y="3668127"/>
                  <a:pt x="7414592" y="3677478"/>
                </a:cubicBezTo>
                <a:cubicBezTo>
                  <a:pt x="7322190" y="3709819"/>
                  <a:pt x="7242956" y="3735497"/>
                  <a:pt x="7146235" y="3756991"/>
                </a:cubicBezTo>
                <a:cubicBezTo>
                  <a:pt x="7077097" y="3772355"/>
                  <a:pt x="7006893" y="3782515"/>
                  <a:pt x="6937513" y="3796747"/>
                </a:cubicBezTo>
                <a:cubicBezTo>
                  <a:pt x="6877670" y="3809023"/>
                  <a:pt x="6818652" y="3825246"/>
                  <a:pt x="6758609" y="3836504"/>
                </a:cubicBezTo>
                <a:cubicBezTo>
                  <a:pt x="6631266" y="3860381"/>
                  <a:pt x="6584765" y="3858423"/>
                  <a:pt x="6450496" y="3866321"/>
                </a:cubicBezTo>
                <a:cubicBezTo>
                  <a:pt x="6371693" y="3882911"/>
                  <a:pt x="6221804" y="3918071"/>
                  <a:pt x="6132444" y="3925956"/>
                </a:cubicBezTo>
                <a:cubicBezTo>
                  <a:pt x="5972491" y="3940069"/>
                  <a:pt x="5428083" y="3945118"/>
                  <a:pt x="5396948" y="3945834"/>
                </a:cubicBezTo>
                <a:lnTo>
                  <a:pt x="5059018" y="3955774"/>
                </a:lnTo>
                <a:cubicBezTo>
                  <a:pt x="4933122" y="3949148"/>
                  <a:pt x="4805132" y="3959703"/>
                  <a:pt x="4681331" y="3935895"/>
                </a:cubicBezTo>
                <a:cubicBezTo>
                  <a:pt x="4544494" y="3909580"/>
                  <a:pt x="4415960" y="3850752"/>
                  <a:pt x="4283766" y="3806687"/>
                </a:cubicBezTo>
                <a:cubicBezTo>
                  <a:pt x="4275708" y="3804001"/>
                  <a:pt x="3894802" y="3672857"/>
                  <a:pt x="3866322" y="3657600"/>
                </a:cubicBezTo>
                <a:lnTo>
                  <a:pt x="3389244" y="3399182"/>
                </a:lnTo>
                <a:cubicBezTo>
                  <a:pt x="3338925" y="3370428"/>
                  <a:pt x="3291442" y="3336722"/>
                  <a:pt x="3240157" y="3309730"/>
                </a:cubicBezTo>
                <a:cubicBezTo>
                  <a:pt x="3177209" y="3276600"/>
                  <a:pt x="3113573" y="3244746"/>
                  <a:pt x="3051313" y="3210339"/>
                </a:cubicBezTo>
                <a:cubicBezTo>
                  <a:pt x="2987651" y="3175157"/>
                  <a:pt x="2926456" y="3135595"/>
                  <a:pt x="2862470" y="3101008"/>
                </a:cubicBezTo>
                <a:cubicBezTo>
                  <a:pt x="2678586" y="3001611"/>
                  <a:pt x="2678968" y="3014341"/>
                  <a:pt x="2484783" y="2922104"/>
                </a:cubicBezTo>
                <a:cubicBezTo>
                  <a:pt x="2417866" y="2890319"/>
                  <a:pt x="2353516" y="2853204"/>
                  <a:pt x="2286000" y="2822713"/>
                </a:cubicBezTo>
                <a:cubicBezTo>
                  <a:pt x="2141259" y="2757346"/>
                  <a:pt x="1874953" y="2634255"/>
                  <a:pt x="1689653" y="2584174"/>
                </a:cubicBezTo>
                <a:cubicBezTo>
                  <a:pt x="1627553" y="2567390"/>
                  <a:pt x="1564262" y="2554992"/>
                  <a:pt x="1500809" y="2544417"/>
                </a:cubicBezTo>
                <a:cubicBezTo>
                  <a:pt x="1444871" y="2535094"/>
                  <a:pt x="1388387" y="2528889"/>
                  <a:pt x="1331844" y="2524539"/>
                </a:cubicBezTo>
                <a:cubicBezTo>
                  <a:pt x="1216040" y="2515631"/>
                  <a:pt x="983974" y="2504660"/>
                  <a:pt x="983974" y="2504660"/>
                </a:cubicBezTo>
                <a:cubicBezTo>
                  <a:pt x="891209" y="2507973"/>
                  <a:pt x="798019" y="2505129"/>
                  <a:pt x="705679" y="2514600"/>
                </a:cubicBezTo>
                <a:cubicBezTo>
                  <a:pt x="668101" y="2518454"/>
                  <a:pt x="633155" y="2535923"/>
                  <a:pt x="596348" y="2544417"/>
                </a:cubicBezTo>
                <a:cubicBezTo>
                  <a:pt x="546966" y="2555813"/>
                  <a:pt x="496428" y="2561942"/>
                  <a:pt x="447261" y="2574234"/>
                </a:cubicBezTo>
                <a:cubicBezTo>
                  <a:pt x="416769" y="2581857"/>
                  <a:pt x="387914" y="2595021"/>
                  <a:pt x="357809" y="2604052"/>
                </a:cubicBezTo>
                <a:cubicBezTo>
                  <a:pt x="321628" y="2614906"/>
                  <a:pt x="285126" y="2624707"/>
                  <a:pt x="248479" y="2633869"/>
                </a:cubicBezTo>
                <a:lnTo>
                  <a:pt x="168966" y="2653747"/>
                </a:lnTo>
                <a:cubicBezTo>
                  <a:pt x="51222" y="2329955"/>
                  <a:pt x="108752" y="2516439"/>
                  <a:pt x="59635" y="1828800"/>
                </a:cubicBezTo>
                <a:cubicBezTo>
                  <a:pt x="3326" y="1040472"/>
                  <a:pt x="18237" y="1365416"/>
                  <a:pt x="0" y="854765"/>
                </a:cubicBezTo>
                <a:cubicBezTo>
                  <a:pt x="3313" y="606287"/>
                  <a:pt x="-2169" y="357535"/>
                  <a:pt x="9939" y="109330"/>
                </a:cubicBezTo>
                <a:cubicBezTo>
                  <a:pt x="11100" y="85535"/>
                  <a:pt x="34558" y="26881"/>
                  <a:pt x="69574" y="19878"/>
                </a:cubicBezTo>
                <a:cubicBezTo>
                  <a:pt x="108694" y="12054"/>
                  <a:pt x="149027" y="12428"/>
                  <a:pt x="188844" y="9939"/>
                </a:cubicBezTo>
                <a:cubicBezTo>
                  <a:pt x="255058" y="5801"/>
                  <a:pt x="321365" y="3313"/>
                  <a:pt x="387626" y="0"/>
                </a:cubicBezTo>
                <a:lnTo>
                  <a:pt x="1480931" y="29817"/>
                </a:lnTo>
                <a:cubicBezTo>
                  <a:pt x="1646764" y="36036"/>
                  <a:pt x="1812051" y="53492"/>
                  <a:pt x="1977887" y="59634"/>
                </a:cubicBezTo>
                <a:cubicBezTo>
                  <a:pt x="2169941" y="66747"/>
                  <a:pt x="2362204" y="66080"/>
                  <a:pt x="2554357" y="69574"/>
                </a:cubicBezTo>
                <a:lnTo>
                  <a:pt x="3071192" y="79513"/>
                </a:lnTo>
                <a:lnTo>
                  <a:pt x="10913166" y="99391"/>
                </a:lnTo>
                <a:cubicBezTo>
                  <a:pt x="11068879" y="102704"/>
                  <a:pt x="11224560" y="110310"/>
                  <a:pt x="11380305" y="109330"/>
                </a:cubicBezTo>
                <a:cubicBezTo>
                  <a:pt x="12148429" y="104499"/>
                  <a:pt x="12222811" y="99862"/>
                  <a:pt x="12751905" y="79513"/>
                </a:cubicBezTo>
                <a:cubicBezTo>
                  <a:pt x="12824792" y="82826"/>
                  <a:pt x="12909858" y="48980"/>
                  <a:pt x="12970566" y="89452"/>
                </a:cubicBezTo>
                <a:cubicBezTo>
                  <a:pt x="12993451" y="104709"/>
                  <a:pt x="12953131" y="254179"/>
                  <a:pt x="12940748" y="288234"/>
                </a:cubicBezTo>
                <a:cubicBezTo>
                  <a:pt x="12935685" y="302158"/>
                  <a:pt x="12927496" y="314739"/>
                  <a:pt x="12920870" y="327991"/>
                </a:cubicBezTo>
                <a:cubicBezTo>
                  <a:pt x="12901886" y="422915"/>
                  <a:pt x="12919046" y="330826"/>
                  <a:pt x="12900992" y="457200"/>
                </a:cubicBezTo>
                <a:cubicBezTo>
                  <a:pt x="12884312" y="573955"/>
                  <a:pt x="12916733" y="584474"/>
                  <a:pt x="12821479" y="616226"/>
                </a:cubicBezTo>
                <a:cubicBezTo>
                  <a:pt x="12812050" y="619369"/>
                  <a:pt x="12801600" y="616226"/>
                  <a:pt x="12791661" y="616226"/>
                </a:cubicBezTo>
              </a:path>
            </a:pathLst>
          </a:custGeom>
          <a:solidFill>
            <a:schemeClr val="bg1"/>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A767353-64A9-D458-B9FD-7EF7614221B9}"/>
              </a:ext>
            </a:extLst>
          </p:cNvPr>
          <p:cNvSpPr txBox="1"/>
          <p:nvPr/>
        </p:nvSpPr>
        <p:spPr>
          <a:xfrm>
            <a:off x="311934" y="1178750"/>
            <a:ext cx="502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70+ sets of experimental preparations</a:t>
            </a:r>
          </a:p>
        </p:txBody>
      </p:sp>
      <p:sp>
        <p:nvSpPr>
          <p:cNvPr id="6" name="TextBox 5">
            <a:extLst>
              <a:ext uri="{FF2B5EF4-FFF2-40B4-BE49-F238E27FC236}">
                <a16:creationId xmlns:a16="http://schemas.microsoft.com/office/drawing/2014/main" id="{5FF2A075-C27C-6DE0-778F-DA87556C981A}"/>
              </a:ext>
            </a:extLst>
          </p:cNvPr>
          <p:cNvSpPr txBox="1"/>
          <p:nvPr/>
        </p:nvSpPr>
        <p:spPr>
          <a:xfrm>
            <a:off x="7821585" y="1220154"/>
            <a:ext cx="27943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70+ sets of data files</a:t>
            </a:r>
          </a:p>
        </p:txBody>
      </p:sp>
      <p:graphicFrame>
        <p:nvGraphicFramePr>
          <p:cNvPr id="7" name="Table 6">
            <a:extLst>
              <a:ext uri="{FF2B5EF4-FFF2-40B4-BE49-F238E27FC236}">
                <a16:creationId xmlns:a16="http://schemas.microsoft.com/office/drawing/2014/main" id="{F073A42F-3E01-DBC2-76FA-AA7A9B03BD07}"/>
              </a:ext>
            </a:extLst>
          </p:cNvPr>
          <p:cNvGraphicFramePr>
            <a:graphicFrameLocks noGrp="1"/>
          </p:cNvGraphicFramePr>
          <p:nvPr>
            <p:extLst>
              <p:ext uri="{D42A27DB-BD31-4B8C-83A1-F6EECF244321}">
                <p14:modId xmlns:p14="http://schemas.microsoft.com/office/powerpoint/2010/main" val="66273716"/>
              </p:ext>
            </p:extLst>
          </p:nvPr>
        </p:nvGraphicFramePr>
        <p:xfrm>
          <a:off x="696352" y="1767382"/>
          <a:ext cx="3673944" cy="215543"/>
        </p:xfrm>
        <a:graphic>
          <a:graphicData uri="http://schemas.openxmlformats.org/drawingml/2006/table">
            <a:tbl>
              <a:tblPr firstRow="1">
                <a:tableStyleId>{5940675A-B579-460E-94D1-54222C63F5DA}</a:tableStyleId>
              </a:tblPr>
              <a:tblGrid>
                <a:gridCol w="3673944">
                  <a:extLst>
                    <a:ext uri="{9D8B030D-6E8A-4147-A177-3AD203B41FA5}">
                      <a16:colId xmlns:a16="http://schemas.microsoft.com/office/drawing/2014/main" val="3055148096"/>
                    </a:ext>
                  </a:extLst>
                </a:gridCol>
              </a:tblGrid>
              <a:tr h="188860">
                <a:tc>
                  <a:txBody>
                    <a:bodyPr/>
                    <a:lstStyle/>
                    <a:p>
                      <a:pPr algn="ctr" fontAlgn="ctr"/>
                      <a:r>
                        <a:rPr lang="en-US" sz="1400" b="1" i="0" u="none" strike="noStrike" dirty="0">
                          <a:solidFill>
                            <a:schemeClr val="tx1"/>
                          </a:solidFill>
                          <a:effectLst/>
                          <a:latin typeface="Calibri" panose="020F0502020204030204" pitchFamily="34" charset="0"/>
                        </a:rPr>
                        <a:t>EXPERIMENT</a:t>
                      </a:r>
                    </a:p>
                  </a:txBody>
                  <a:tcPr marL="2183" marR="2183" marT="2183" marB="0" anchor="ctr"/>
                </a:tc>
                <a:extLst>
                  <a:ext uri="{0D108BD9-81ED-4DB2-BD59-A6C34878D82A}">
                    <a16:rowId xmlns:a16="http://schemas.microsoft.com/office/drawing/2014/main" val="1185333310"/>
                  </a:ext>
                </a:extLst>
              </a:tr>
            </a:tbl>
          </a:graphicData>
        </a:graphic>
      </p:graphicFrame>
      <p:graphicFrame>
        <p:nvGraphicFramePr>
          <p:cNvPr id="5" name="Content Placeholder 13">
            <a:extLst>
              <a:ext uri="{FF2B5EF4-FFF2-40B4-BE49-F238E27FC236}">
                <a16:creationId xmlns:a16="http://schemas.microsoft.com/office/drawing/2014/main" id="{12A5418D-3516-0978-6F94-D206A0192C40}"/>
              </a:ext>
            </a:extLst>
          </p:cNvPr>
          <p:cNvGraphicFramePr>
            <a:graphicFrameLocks noGrp="1"/>
          </p:cNvGraphicFramePr>
          <p:nvPr>
            <p:ph idx="1"/>
            <p:extLst>
              <p:ext uri="{D42A27DB-BD31-4B8C-83A1-F6EECF244321}">
                <p14:modId xmlns:p14="http://schemas.microsoft.com/office/powerpoint/2010/main" val="1583174038"/>
              </p:ext>
            </p:extLst>
          </p:nvPr>
        </p:nvGraphicFramePr>
        <p:xfrm>
          <a:off x="6455188" y="1749109"/>
          <a:ext cx="5527148" cy="215260"/>
        </p:xfrm>
        <a:graphic>
          <a:graphicData uri="http://schemas.openxmlformats.org/drawingml/2006/table">
            <a:tbl>
              <a:tblPr firstRow="1">
                <a:tableStyleId>{5940675A-B579-460E-94D1-54222C63F5DA}</a:tableStyleId>
              </a:tblPr>
              <a:tblGrid>
                <a:gridCol w="5527148">
                  <a:extLst>
                    <a:ext uri="{9D8B030D-6E8A-4147-A177-3AD203B41FA5}">
                      <a16:colId xmlns:a16="http://schemas.microsoft.com/office/drawing/2014/main" val="2961097786"/>
                    </a:ext>
                  </a:extLst>
                </a:gridCol>
              </a:tblGrid>
              <a:tr h="164383">
                <a:tc>
                  <a:txBody>
                    <a:bodyPr/>
                    <a:lstStyle/>
                    <a:p>
                      <a:pPr algn="ctr" fontAlgn="ctr"/>
                      <a:r>
                        <a:rPr lang="en-US" sz="1400" b="1" u="none" strike="noStrike" dirty="0">
                          <a:effectLst/>
                        </a:rPr>
                        <a:t>LCMS FILES</a:t>
                      </a:r>
                      <a:endParaRPr lang="en-US" sz="1400" b="1" i="0" u="none" strike="noStrike" dirty="0">
                        <a:solidFill>
                          <a:srgbClr val="000000"/>
                        </a:solidFill>
                        <a:effectLst/>
                        <a:latin typeface="Calibri" panose="020F0502020204030204" pitchFamily="34" charset="0"/>
                      </a:endParaRPr>
                    </a:p>
                  </a:txBody>
                  <a:tcPr marL="1900" marR="1900" marT="1900" marB="0" anchor="ctr"/>
                </a:tc>
                <a:extLst>
                  <a:ext uri="{0D108BD9-81ED-4DB2-BD59-A6C34878D82A}">
                    <a16:rowId xmlns:a16="http://schemas.microsoft.com/office/drawing/2014/main" val="2192332050"/>
                  </a:ext>
                </a:extLst>
              </a:tr>
            </a:tbl>
          </a:graphicData>
        </a:graphic>
      </p:graphicFrame>
      <p:pic>
        <p:nvPicPr>
          <p:cNvPr id="14" name="Picture 13" descr="Details of experiment.">
            <a:extLst>
              <a:ext uri="{FF2B5EF4-FFF2-40B4-BE49-F238E27FC236}">
                <a16:creationId xmlns:a16="http://schemas.microsoft.com/office/drawing/2014/main" id="{A99A65E2-D8D4-0FAC-D7E7-A29D7F3F7D67}"/>
              </a:ext>
            </a:extLst>
          </p:cNvPr>
          <p:cNvPicPr>
            <a:picLocks noChangeAspect="1"/>
          </p:cNvPicPr>
          <p:nvPr/>
        </p:nvPicPr>
        <p:blipFill rotWithShape="1">
          <a:blip r:embed="rId4"/>
          <a:srcRect t="5474"/>
          <a:stretch/>
        </p:blipFill>
        <p:spPr>
          <a:xfrm>
            <a:off x="687021" y="1994938"/>
            <a:ext cx="3694496" cy="3959052"/>
          </a:xfrm>
          <a:prstGeom prst="rect">
            <a:avLst/>
          </a:prstGeom>
          <a:solidFill>
            <a:schemeClr val="bg1"/>
          </a:solidFill>
        </p:spPr>
      </p:pic>
      <p:cxnSp>
        <p:nvCxnSpPr>
          <p:cNvPr id="9" name="Straight Arrow Connector 8">
            <a:extLst>
              <a:ext uri="{FF2B5EF4-FFF2-40B4-BE49-F238E27FC236}">
                <a16:creationId xmlns:a16="http://schemas.microsoft.com/office/drawing/2014/main" id="{200B414D-A851-A64A-5C0E-596B854F6C20}"/>
              </a:ext>
              <a:ext uri="{C183D7F6-B498-43B3-948B-1728B52AA6E4}">
                <adec:decorative xmlns:adec="http://schemas.microsoft.com/office/drawing/2017/decorative" val="1"/>
              </a:ext>
            </a:extLst>
          </p:cNvPr>
          <p:cNvCxnSpPr>
            <a:cxnSpLocks/>
          </p:cNvCxnSpPr>
          <p:nvPr/>
        </p:nvCxnSpPr>
        <p:spPr>
          <a:xfrm flipV="1">
            <a:off x="4500535" y="2164976"/>
            <a:ext cx="1698559" cy="8001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693B5C9-6AC0-957B-C80E-83E0184490A6}"/>
              </a:ext>
              <a:ext uri="{C183D7F6-B498-43B3-948B-1728B52AA6E4}">
                <adec:decorative xmlns:adec="http://schemas.microsoft.com/office/drawing/2017/decorative" val="1"/>
              </a:ext>
            </a:extLst>
          </p:cNvPr>
          <p:cNvCxnSpPr>
            <a:cxnSpLocks/>
          </p:cNvCxnSpPr>
          <p:nvPr/>
        </p:nvCxnSpPr>
        <p:spPr>
          <a:xfrm flipV="1">
            <a:off x="4500535" y="3173506"/>
            <a:ext cx="1826306" cy="3160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Graphic 11" descr="Badge Question Mark with solid fill">
            <a:extLst>
              <a:ext uri="{FF2B5EF4-FFF2-40B4-BE49-F238E27FC236}">
                <a16:creationId xmlns:a16="http://schemas.microsoft.com/office/drawing/2014/main" id="{9D19B209-C1DF-7F3E-B6B8-B4516BA1CD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91222" y="3420888"/>
            <a:ext cx="1354900" cy="1354900"/>
          </a:xfrm>
          <a:prstGeom prst="rect">
            <a:avLst/>
          </a:prstGeom>
        </p:spPr>
      </p:pic>
      <p:cxnSp>
        <p:nvCxnSpPr>
          <p:cNvPr id="11" name="Straight Arrow Connector 10">
            <a:extLst>
              <a:ext uri="{FF2B5EF4-FFF2-40B4-BE49-F238E27FC236}">
                <a16:creationId xmlns:a16="http://schemas.microsoft.com/office/drawing/2014/main" id="{E8A720F6-B573-3BD3-93A1-D79B3F945167}"/>
              </a:ext>
              <a:ext uri="{C183D7F6-B498-43B3-948B-1728B52AA6E4}">
                <adec:decorative xmlns:adec="http://schemas.microsoft.com/office/drawing/2017/decorative" val="1"/>
              </a:ext>
            </a:extLst>
          </p:cNvPr>
          <p:cNvCxnSpPr>
            <a:cxnSpLocks/>
          </p:cNvCxnSpPr>
          <p:nvPr/>
        </p:nvCxnSpPr>
        <p:spPr>
          <a:xfrm>
            <a:off x="4500535" y="4290455"/>
            <a:ext cx="1698559" cy="10287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41F3856-2B1B-6DBF-55B2-E2AB5C516CBF}"/>
              </a:ext>
              <a:ext uri="{C183D7F6-B498-43B3-948B-1728B52AA6E4}">
                <adec:decorative xmlns:adec="http://schemas.microsoft.com/office/drawing/2017/decorative" val="1"/>
              </a:ext>
            </a:extLst>
          </p:cNvPr>
          <p:cNvCxnSpPr>
            <a:cxnSpLocks/>
          </p:cNvCxnSpPr>
          <p:nvPr/>
        </p:nvCxnSpPr>
        <p:spPr>
          <a:xfrm>
            <a:off x="4500534" y="5268765"/>
            <a:ext cx="1826307" cy="3215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9A97464-DEDF-67DF-99B9-F284EDF3ABF0}"/>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Blur/>
                    </a14:imgEffect>
                  </a14:imgLayer>
                </a14:imgProps>
              </a:ext>
            </a:extLst>
          </a:blip>
          <a:srcRect t="6105" r="81914"/>
          <a:stretch/>
        </p:blipFill>
        <p:spPr>
          <a:xfrm>
            <a:off x="6466410" y="1989482"/>
            <a:ext cx="1004462" cy="4184458"/>
          </a:xfrm>
          <a:prstGeom prst="rect">
            <a:avLst/>
          </a:prstGeom>
          <a:solidFill>
            <a:schemeClr val="bg1"/>
          </a:solidFill>
        </p:spPr>
      </p:pic>
      <p:pic>
        <p:nvPicPr>
          <p:cNvPr id="15" name="Picture 14" descr="LCMS Files">
            <a:extLst>
              <a:ext uri="{FF2B5EF4-FFF2-40B4-BE49-F238E27FC236}">
                <a16:creationId xmlns:a16="http://schemas.microsoft.com/office/drawing/2014/main" id="{5D4A6743-1A51-247C-86E1-14CBF5009186}"/>
              </a:ext>
            </a:extLst>
          </p:cNvPr>
          <p:cNvPicPr>
            <a:picLocks noChangeAspect="1"/>
          </p:cNvPicPr>
          <p:nvPr/>
        </p:nvPicPr>
        <p:blipFill rotWithShape="1">
          <a:blip r:embed="rId9"/>
          <a:srcRect l="18459" t="6105"/>
          <a:stretch/>
        </p:blipFill>
        <p:spPr>
          <a:xfrm>
            <a:off x="7470872" y="1976884"/>
            <a:ext cx="4528729" cy="4184458"/>
          </a:xfrm>
          <a:prstGeom prst="rect">
            <a:avLst/>
          </a:prstGeom>
          <a:solidFill>
            <a:schemeClr val="bg1"/>
          </a:solidFill>
        </p:spPr>
      </p:pic>
      <p:sp>
        <p:nvSpPr>
          <p:cNvPr id="20" name="TextBox 19">
            <a:extLst>
              <a:ext uri="{FF2B5EF4-FFF2-40B4-BE49-F238E27FC236}">
                <a16:creationId xmlns:a16="http://schemas.microsoft.com/office/drawing/2014/main" id="{BEBF2561-C9E4-6328-5B13-4E48AD0F2A79}"/>
              </a:ext>
            </a:extLst>
          </p:cNvPr>
          <p:cNvSpPr txBox="1"/>
          <p:nvPr/>
        </p:nvSpPr>
        <p:spPr>
          <a:xfrm>
            <a:off x="696352" y="6535839"/>
            <a:ext cx="48828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1" u="none" strike="noStrike" kern="1200" cap="none" spc="0" normalizeH="0" baseline="0" noProof="0" dirty="0">
                <a:ln>
                  <a:noFill/>
                </a:ln>
                <a:solidFill>
                  <a:srgbClr val="333333"/>
                </a:solidFill>
                <a:effectLst/>
                <a:uLnTx/>
                <a:uFillTx/>
                <a:latin typeface="Calibri" panose="020F0502020204030204"/>
                <a:ea typeface="+mn-ea"/>
                <a:cs typeface="+mn-cs"/>
              </a:rPr>
              <a:t>Lunar Landscape (</a:t>
            </a:r>
            <a:r>
              <a:rPr kumimoji="0" lang="en-US" sz="1400" b="0" i="1" u="none" strike="noStrike" kern="1200" cap="none" spc="0" normalizeH="0" baseline="0" noProof="0" dirty="0" err="1">
                <a:ln>
                  <a:noFill/>
                </a:ln>
                <a:solidFill>
                  <a:srgbClr val="333333"/>
                </a:solidFill>
                <a:effectLst/>
                <a:uLnTx/>
                <a:uFillTx/>
                <a:latin typeface="Calibri" panose="020F0502020204030204"/>
                <a:ea typeface="+mn-ea"/>
                <a:cs typeface="+mn-cs"/>
              </a:rPr>
              <a:t>Roverandom</a:t>
            </a:r>
            <a:r>
              <a:rPr kumimoji="0" lang="en-US" sz="1400" b="0" i="1" u="none" strike="noStrike" kern="1200" cap="none" spc="0" normalizeH="0" baseline="0" noProof="0" dirty="0">
                <a:ln>
                  <a:noFill/>
                </a:ln>
                <a:solidFill>
                  <a:srgbClr val="333333"/>
                </a:solidFill>
                <a:effectLst/>
                <a:uLnTx/>
                <a:uFillTx/>
                <a:latin typeface="Calibri" panose="020F0502020204030204"/>
                <a:ea typeface="+mn-ea"/>
                <a:cs typeface="+mn-cs"/>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J.R.R. Tolkien</a:t>
            </a:r>
          </a:p>
        </p:txBody>
      </p:sp>
    </p:spTree>
    <p:extLst>
      <p:ext uri="{BB962C8B-B14F-4D97-AF65-F5344CB8AC3E}">
        <p14:creationId xmlns:p14="http://schemas.microsoft.com/office/powerpoint/2010/main" val="3868562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22268" y="673580"/>
            <a:ext cx="11360800" cy="763600"/>
          </a:xfrm>
          <a:prstGeom prst="rect">
            <a:avLst/>
          </a:prstGeom>
        </p:spPr>
        <p:txBody>
          <a:bodyPr spcFirstLastPara="1" vert="horz" wrap="square" lIns="121900" tIns="121900" rIns="121900" bIns="121900" rtlCol="0" anchor="t" anchorCtr="0">
            <a:noAutofit/>
          </a:bodyPr>
          <a:lstStyle/>
          <a:p>
            <a:r>
              <a:rPr lang="en" sz="4000" b="1" dirty="0">
                <a:latin typeface="EB Garamond"/>
                <a:ea typeface="EB Garamond"/>
                <a:cs typeface="EB Garamond"/>
                <a:sym typeface="EB Garamond"/>
              </a:rPr>
              <a:t>Land Acknowledgement </a:t>
            </a:r>
            <a:endParaRPr lang="en-US" sz="4000" b="1" dirty="0">
              <a:latin typeface="EB Garamond"/>
              <a:ea typeface="EB Garamond"/>
              <a:cs typeface="EB Garamond"/>
            </a:endParaRPr>
          </a:p>
        </p:txBody>
      </p:sp>
      <p:sp>
        <p:nvSpPr>
          <p:cNvPr id="71" name="Google Shape;71;p15"/>
          <p:cNvSpPr txBox="1"/>
          <p:nvPr/>
        </p:nvSpPr>
        <p:spPr>
          <a:xfrm>
            <a:off x="1158296" y="1854922"/>
            <a:ext cx="10696000" cy="5723321"/>
          </a:xfrm>
          <a:prstGeom prst="rect">
            <a:avLst/>
          </a:prstGeom>
          <a:noFill/>
          <a:ln>
            <a:noFill/>
          </a:ln>
        </p:spPr>
        <p:txBody>
          <a:bodyPr spcFirstLastPara="1" wrap="square" lIns="121900" tIns="121900" rIns="121900" bIns="121900" anchor="t" anchorCtr="0">
            <a:spAutoFit/>
          </a:bodyPr>
          <a:lstStyle/>
          <a:p>
            <a:pPr algn="l" rtl="0" fontAlgn="base"/>
            <a:r>
              <a:rPr lang="en-US" sz="2400" b="0" i="0" dirty="0">
                <a:solidFill>
                  <a:srgbClr val="000000"/>
                </a:solidFill>
                <a:effectLst/>
                <a:latin typeface="EB Garamond"/>
                <a:ea typeface="EB Garamond"/>
              </a:rPr>
              <a:t>Land </a:t>
            </a:r>
            <a:r>
              <a:rPr lang="en-US" sz="2400" dirty="0">
                <a:solidFill>
                  <a:srgbClr val="000000"/>
                </a:solidFill>
                <a:latin typeface="EB Garamond"/>
                <a:ea typeface="EB Garamond"/>
              </a:rPr>
              <a:t>acknowledgements</a:t>
            </a:r>
            <a:r>
              <a:rPr lang="en-US" sz="2400" b="0" i="0" dirty="0">
                <a:solidFill>
                  <a:srgbClr val="000000"/>
                </a:solidFill>
                <a:effectLst/>
                <a:latin typeface="EB Garamond"/>
                <a:ea typeface="EB Garamond"/>
              </a:rPr>
              <a:t> are an honest and historically accurate way to recognize native communities. Presenting land acknowledgments recognizes histories that have been systematically erased. </a:t>
            </a:r>
          </a:p>
          <a:p>
            <a:pPr algn="l" rtl="0" fontAlgn="base"/>
            <a:endParaRPr lang="en-US" sz="2400" b="0" i="0" dirty="0">
              <a:solidFill>
                <a:srgbClr val="000000"/>
              </a:solidFill>
              <a:effectLst/>
              <a:latin typeface="EB Garamond"/>
              <a:ea typeface="EB Garamond" pitchFamily="2" charset="0"/>
            </a:endParaRPr>
          </a:p>
          <a:p>
            <a:pPr fontAlgn="base"/>
            <a:r>
              <a:rPr lang="en-US" sz="2400" b="0" i="0" dirty="0">
                <a:solidFill>
                  <a:srgbClr val="000000"/>
                </a:solidFill>
                <a:effectLst/>
                <a:latin typeface="EB Garamond"/>
                <a:ea typeface="EB Garamond"/>
              </a:rPr>
              <a:t>The native peoples of this region include the</a:t>
            </a:r>
            <a:r>
              <a:rPr lang="en-US" sz="2400" dirty="0">
                <a:solidFill>
                  <a:srgbClr val="000000"/>
                </a:solidFill>
                <a:latin typeface="EB Garamond"/>
                <a:ea typeface="EB Garamond"/>
              </a:rPr>
              <a:t> </a:t>
            </a:r>
            <a:r>
              <a:rPr lang="en-US" sz="2400" b="0" i="0" u="none" strike="noStrike" dirty="0" err="1">
                <a:solidFill>
                  <a:srgbClr val="000000"/>
                </a:solidFill>
                <a:effectLst/>
                <a:latin typeface="EB Garamond"/>
                <a:ea typeface="EB Garamond"/>
              </a:rPr>
              <a:t>Etiwan</a:t>
            </a:r>
            <a:r>
              <a:rPr lang="en-US" sz="2400" b="0" i="0" u="none" strike="noStrike" dirty="0">
                <a:solidFill>
                  <a:srgbClr val="000000"/>
                </a:solidFill>
                <a:effectLst/>
                <a:latin typeface="EB Garamond"/>
                <a:ea typeface="EB Garamond"/>
              </a:rPr>
              <a:t>, Kiawah, Santee, Edisto, </a:t>
            </a:r>
            <a:r>
              <a:rPr lang="en-US" sz="2400" b="0" i="0" u="none" strike="noStrike" dirty="0" err="1">
                <a:solidFill>
                  <a:srgbClr val="000000"/>
                </a:solidFill>
                <a:effectLst/>
                <a:latin typeface="EB Garamond"/>
                <a:ea typeface="EB Garamond"/>
              </a:rPr>
              <a:t>Nachez-Kusso</a:t>
            </a:r>
            <a:r>
              <a:rPr lang="en-US" sz="2400" b="0" i="0" u="none" strike="noStrike" dirty="0">
                <a:solidFill>
                  <a:srgbClr val="000000"/>
                </a:solidFill>
                <a:effectLst/>
                <a:latin typeface="EB Garamond"/>
                <a:ea typeface="EB Garamond"/>
              </a:rPr>
              <a:t>, and </a:t>
            </a:r>
            <a:r>
              <a:rPr lang="en-US" sz="2400" b="0" i="0" u="none" strike="noStrike" dirty="0" err="1">
                <a:solidFill>
                  <a:srgbClr val="000000"/>
                </a:solidFill>
                <a:effectLst/>
                <a:latin typeface="EB Garamond"/>
                <a:ea typeface="EB Garamond"/>
              </a:rPr>
              <a:t>Wassamassaw</a:t>
            </a:r>
            <a:r>
              <a:rPr lang="en-US" sz="2400" b="0" i="0" u="none" strike="noStrike" dirty="0">
                <a:solidFill>
                  <a:srgbClr val="000000"/>
                </a:solidFill>
                <a:effectLst/>
                <a:latin typeface="EB Garamond"/>
                <a:ea typeface="EB Garamond"/>
              </a:rPr>
              <a:t> people</a:t>
            </a:r>
            <a:r>
              <a:rPr lang="en-US" sz="2400" dirty="0">
                <a:solidFill>
                  <a:srgbClr val="000000"/>
                </a:solidFill>
                <a:latin typeface="EB Garamond"/>
                <a:ea typeface="EB Garamond"/>
              </a:rPr>
              <a:t>.</a:t>
            </a:r>
            <a:endParaRPr lang="en-US" sz="2400" b="0" i="0" dirty="0">
              <a:solidFill>
                <a:srgbClr val="000000"/>
              </a:solidFill>
              <a:effectLst/>
              <a:highlight>
                <a:srgbClr val="FFFF00"/>
              </a:highlight>
              <a:latin typeface="EB Garamond"/>
              <a:ea typeface="EB Garamond"/>
            </a:endParaRPr>
          </a:p>
          <a:p>
            <a:pPr algn="l" rtl="0" fontAlgn="base"/>
            <a:endParaRPr lang="en-US" sz="2400" b="0" i="0" dirty="0">
              <a:solidFill>
                <a:srgbClr val="000000"/>
              </a:solidFill>
              <a:effectLst/>
              <a:latin typeface="EB Garamond"/>
              <a:ea typeface="EB Garamond" pitchFamily="2" charset="0"/>
            </a:endParaRPr>
          </a:p>
          <a:p>
            <a:pPr fontAlgn="base"/>
            <a:r>
              <a:rPr lang="en-US" sz="2400" b="0" i="0" dirty="0">
                <a:solidFill>
                  <a:srgbClr val="000000"/>
                </a:solidFill>
                <a:effectLst/>
                <a:latin typeface="EB Garamond"/>
                <a:ea typeface="EB Garamond"/>
              </a:rPr>
              <a:t>The Region 2 RML recognizes the native communities of the land on which we live</a:t>
            </a:r>
            <a:r>
              <a:rPr lang="en-US" sz="2400" dirty="0">
                <a:solidFill>
                  <a:srgbClr val="000000"/>
                </a:solidFill>
                <a:latin typeface="EB Garamond"/>
                <a:ea typeface="EB Garamond"/>
              </a:rPr>
              <a:t> and work in Charleston, South Carolina. </a:t>
            </a:r>
            <a:r>
              <a:rPr lang="en-US" sz="2400" dirty="0">
                <a:solidFill>
                  <a:srgbClr val="000000"/>
                </a:solidFill>
                <a:latin typeface="EB Garamond"/>
                <a:ea typeface="+mn-lt"/>
                <a:cs typeface="+mn-lt"/>
              </a:rPr>
              <a:t>We commit to remaining mindful and to use our work to support the health and well-being of all people, including native communities.</a:t>
            </a:r>
          </a:p>
          <a:p>
            <a:endParaRPr lang="en-US" sz="2800" b="0" i="0" dirty="0">
              <a:solidFill>
                <a:srgbClr val="000000"/>
              </a:solidFill>
              <a:effectLst/>
              <a:latin typeface="EB Garamond"/>
              <a:ea typeface="EB Garamond"/>
            </a:endParaRPr>
          </a:p>
          <a:p>
            <a:endParaRPr lang="en-US" sz="2800" dirty="0">
              <a:solidFill>
                <a:srgbClr val="000000"/>
              </a:solidFill>
              <a:latin typeface="EB Garamond"/>
              <a:ea typeface="EB Garamond" pitchFamily="2" charset="0"/>
              <a:cs typeface="EB Garamond"/>
            </a:endParaRPr>
          </a:p>
          <a:p>
            <a:pPr marL="608965" indent="-440055">
              <a:lnSpc>
                <a:spcPct val="106999"/>
              </a:lnSpc>
              <a:buClr>
                <a:schemeClr val="dk1"/>
              </a:buClr>
              <a:buSzPts val="1600"/>
              <a:buFont typeface="Arial" panose="020B0604020202020204" pitchFamily="34" charset="0"/>
              <a:buChar char="•"/>
            </a:pPr>
            <a:endParaRPr lang="en-US" sz="2800" dirty="0">
              <a:solidFill>
                <a:srgbClr val="000000"/>
              </a:solidFill>
              <a:latin typeface="EB Garamond"/>
              <a:ea typeface="EB Garamond" pitchFamily="2" charset="0"/>
              <a:cs typeface="EB Garamond"/>
            </a:endParaRPr>
          </a:p>
          <a:p>
            <a:pPr marL="168910" algn="r">
              <a:lnSpc>
                <a:spcPct val="106999"/>
              </a:lnSpc>
              <a:buClr>
                <a:schemeClr val="dk1"/>
              </a:buClr>
              <a:buSzPts val="1600"/>
            </a:pPr>
            <a:endParaRPr lang="en-US" sz="2800" u="sng" dirty="0">
              <a:solidFill>
                <a:srgbClr val="954F72"/>
              </a:solidFill>
              <a:latin typeface="EB Garamond"/>
              <a:ea typeface="EB Garamond" pitchFamily="2" charset="0"/>
              <a:cs typeface="EB Garamond"/>
            </a:endParaRPr>
          </a:p>
        </p:txBody>
      </p:sp>
      <p:sp>
        <p:nvSpPr>
          <p:cNvPr id="2" name="Rectangle 1">
            <a:extLst>
              <a:ext uri="{FF2B5EF4-FFF2-40B4-BE49-F238E27FC236}">
                <a16:creationId xmlns:a16="http://schemas.microsoft.com/office/drawing/2014/main" id="{B136533C-D359-0621-B823-DEFCB20175F7}"/>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032388E-0F5D-E058-A382-C91514948B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534" y="6269808"/>
            <a:ext cx="3666065" cy="588192"/>
          </a:xfrm>
          <a:prstGeom prst="rect">
            <a:avLst/>
          </a:prstGeom>
        </p:spPr>
      </p:pic>
    </p:spTree>
    <p:extLst>
      <p:ext uri="{BB962C8B-B14F-4D97-AF65-F5344CB8AC3E}">
        <p14:creationId xmlns:p14="http://schemas.microsoft.com/office/powerpoint/2010/main" val="106399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llustration of a willow tree.">
            <a:extLst>
              <a:ext uri="{FF2B5EF4-FFF2-40B4-BE49-F238E27FC236}">
                <a16:creationId xmlns:a16="http://schemas.microsoft.com/office/drawing/2014/main" id="{05BA0DAE-1D23-1858-91B6-8C2CB148058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b="108"/>
          <a:stretch/>
        </p:blipFill>
        <p:spPr bwMode="auto">
          <a:xfrm>
            <a:off x="0"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D14D24-AB24-64C4-00D5-2A2C613EC2FE}"/>
              </a:ext>
            </a:extLst>
          </p:cNvPr>
          <p:cNvSpPr>
            <a:spLocks noGrp="1"/>
          </p:cNvSpPr>
          <p:nvPr>
            <p:ph type="title"/>
          </p:nvPr>
        </p:nvSpPr>
        <p:spPr>
          <a:xfrm>
            <a:off x="6634976" y="365125"/>
            <a:ext cx="5140712" cy="1899912"/>
          </a:xfrm>
        </p:spPr>
        <p:txBody>
          <a:bodyPr>
            <a:normAutofit/>
          </a:bodyPr>
          <a:lstStyle/>
          <a:p>
            <a:r>
              <a:rPr lang="en-US" sz="3600" dirty="0">
                <a:latin typeface="+mn-lt"/>
              </a:rPr>
              <a:t>Challenge: Researchers have little to no formal training in RDM</a:t>
            </a:r>
            <a:endParaRPr lang="en-US" sz="5400" dirty="0">
              <a:latin typeface="+mn-lt"/>
            </a:endParaRPr>
          </a:p>
        </p:txBody>
      </p:sp>
      <p:sp>
        <p:nvSpPr>
          <p:cNvPr id="3" name="Content Placeholder 2">
            <a:extLst>
              <a:ext uri="{FF2B5EF4-FFF2-40B4-BE49-F238E27FC236}">
                <a16:creationId xmlns:a16="http://schemas.microsoft.com/office/drawing/2014/main" id="{79FCC9E8-47CD-0F46-9FC8-63CFE85FD21E}"/>
              </a:ext>
            </a:extLst>
          </p:cNvPr>
          <p:cNvSpPr>
            <a:spLocks noGrp="1"/>
          </p:cNvSpPr>
          <p:nvPr>
            <p:ph idx="1"/>
          </p:nvPr>
        </p:nvSpPr>
        <p:spPr>
          <a:xfrm>
            <a:off x="6634976" y="2434201"/>
            <a:ext cx="4888430" cy="3742762"/>
          </a:xfrm>
        </p:spPr>
        <p:txBody>
          <a:bodyPr>
            <a:normAutofit/>
          </a:bodyPr>
          <a:lstStyle/>
          <a:p>
            <a:pPr marL="228600" indent="-228600">
              <a:buAutoNum type="arabicPeriod"/>
            </a:pPr>
            <a:r>
              <a:rPr lang="en-US" i="0" dirty="0">
                <a:solidFill>
                  <a:srgbClr val="212529"/>
                </a:solidFill>
                <a:effectLst/>
              </a:rPr>
              <a:t>Training tends to be ad hoc and sporadic</a:t>
            </a:r>
            <a:endParaRPr lang="en-US" dirty="0">
              <a:solidFill>
                <a:srgbClr val="212529"/>
              </a:solidFill>
            </a:endParaRPr>
          </a:p>
          <a:p>
            <a:pPr>
              <a:buFont typeface="Arial" panose="020B0604020202020204" pitchFamily="34" charset="0"/>
              <a:buAutoNum type="arabicPeriod"/>
            </a:pPr>
            <a:r>
              <a:rPr lang="en-US" dirty="0">
                <a:solidFill>
                  <a:srgbClr val="212529"/>
                </a:solidFill>
              </a:rPr>
              <a:t>Not follow best p</a:t>
            </a:r>
            <a:r>
              <a:rPr lang="en-US" i="0" dirty="0">
                <a:solidFill>
                  <a:srgbClr val="212529"/>
                </a:solidFill>
                <a:effectLst/>
              </a:rPr>
              <a:t>ractices but </a:t>
            </a:r>
            <a:r>
              <a:rPr lang="en-US" dirty="0">
                <a:solidFill>
                  <a:srgbClr val="212529"/>
                </a:solidFill>
              </a:rPr>
              <a:t>rather</a:t>
            </a:r>
            <a:r>
              <a:rPr lang="en-US" i="0" dirty="0">
                <a:solidFill>
                  <a:srgbClr val="212529"/>
                </a:solidFill>
                <a:effectLst/>
              </a:rPr>
              <a:t> “this is the way I learned to do it”</a:t>
            </a:r>
          </a:p>
          <a:p>
            <a:pPr marL="228600" indent="-228600">
              <a:buAutoNum type="arabicPeriod"/>
            </a:pPr>
            <a:r>
              <a:rPr lang="en-US" dirty="0">
                <a:solidFill>
                  <a:srgbClr val="212529"/>
                </a:solidFill>
              </a:rPr>
              <a:t>Researchers n</a:t>
            </a:r>
            <a:r>
              <a:rPr lang="en-US" i="0" dirty="0">
                <a:solidFill>
                  <a:srgbClr val="212529"/>
                </a:solidFill>
                <a:effectLst/>
              </a:rPr>
              <a:t>eed practice thinking through the RDM lens</a:t>
            </a:r>
          </a:p>
          <a:p>
            <a:pPr marL="0" indent="0">
              <a:buNone/>
            </a:pPr>
            <a:endParaRPr lang="en-US" sz="2000" dirty="0"/>
          </a:p>
        </p:txBody>
      </p:sp>
      <p:sp>
        <p:nvSpPr>
          <p:cNvPr id="4" name="TextBox 3">
            <a:extLst>
              <a:ext uri="{FF2B5EF4-FFF2-40B4-BE49-F238E27FC236}">
                <a16:creationId xmlns:a16="http://schemas.microsoft.com/office/drawing/2014/main" id="{AE578507-5D23-32D7-7243-9E49A52A54DD}"/>
              </a:ext>
            </a:extLst>
          </p:cNvPr>
          <p:cNvSpPr txBox="1"/>
          <p:nvPr/>
        </p:nvSpPr>
        <p:spPr>
          <a:xfrm>
            <a:off x="146399" y="6402597"/>
            <a:ext cx="32944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“Old Man Willow” J.R.R. Tolkien</a:t>
            </a:r>
          </a:p>
        </p:txBody>
      </p:sp>
    </p:spTree>
    <p:extLst>
      <p:ext uri="{BB962C8B-B14F-4D97-AF65-F5344CB8AC3E}">
        <p14:creationId xmlns:p14="http://schemas.microsoft.com/office/powerpoint/2010/main" val="1647012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Misty Mountains">
            <a:extLst>
              <a:ext uri="{FF2B5EF4-FFF2-40B4-BE49-F238E27FC236}">
                <a16:creationId xmlns:a16="http://schemas.microsoft.com/office/drawing/2014/main" id="{EBDE79CE-23FD-CA73-5E19-3D8299616B4C}"/>
              </a:ext>
            </a:extLst>
          </p:cNvPr>
          <p:cNvPicPr>
            <a:picLocks noGrp="1" noChangeAspect="1" noChangeArrowheads="1"/>
          </p:cNvPicPr>
          <p:nvPr>
            <p:ph idx="1"/>
          </p:nvPr>
        </p:nvPicPr>
        <p:blipFill rotWithShape="1">
          <a:blip r:embed="rId3">
            <a:alphaModFix amt="35000"/>
            <a:extLst>
              <a:ext uri="{28A0092B-C50C-407E-A947-70E740481C1C}">
                <a14:useLocalDpi xmlns:a14="http://schemas.microsoft.com/office/drawing/2010/main" val="0"/>
              </a:ext>
            </a:extLst>
          </a:blip>
          <a:srcRect t="1143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CCF3120-DC14-AC9E-3CFE-CC3B9DAEFA68}"/>
              </a:ext>
            </a:extLst>
          </p:cNvPr>
          <p:cNvSpPr>
            <a:spLocks noGrp="1"/>
          </p:cNvSpPr>
          <p:nvPr>
            <p:ph type="title"/>
          </p:nvPr>
        </p:nvSpPr>
        <p:spPr>
          <a:xfrm>
            <a:off x="838200" y="365125"/>
            <a:ext cx="10603230" cy="1143635"/>
          </a:xfrm>
        </p:spPr>
        <p:txBody>
          <a:bodyPr>
            <a:normAutofit/>
          </a:bodyPr>
          <a:lstStyle/>
          <a:p>
            <a:pPr algn="ctr"/>
            <a:r>
              <a:rPr lang="en-US" sz="3700" dirty="0">
                <a:latin typeface="+mn-lt"/>
              </a:rPr>
              <a:t>One consequences of no formal RDM training</a:t>
            </a:r>
            <a:br>
              <a:rPr lang="en-US" sz="3700" dirty="0">
                <a:latin typeface="+mn-lt"/>
              </a:rPr>
            </a:br>
            <a:endParaRPr lang="en-US" sz="3700" dirty="0">
              <a:latin typeface="+mn-lt"/>
            </a:endParaRPr>
          </a:p>
        </p:txBody>
      </p:sp>
      <p:sp>
        <p:nvSpPr>
          <p:cNvPr id="10" name="TextBox 9">
            <a:extLst>
              <a:ext uri="{FF2B5EF4-FFF2-40B4-BE49-F238E27FC236}">
                <a16:creationId xmlns:a16="http://schemas.microsoft.com/office/drawing/2014/main" id="{9EE9AF20-A13F-6FE7-043E-5F9FA7ED8D9F}"/>
              </a:ext>
            </a:extLst>
          </p:cNvPr>
          <p:cNvSpPr txBox="1"/>
          <p:nvPr/>
        </p:nvSpPr>
        <p:spPr>
          <a:xfrm>
            <a:off x="548428" y="1230341"/>
            <a:ext cx="116435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Actual reasons I did not share my data as a researcher (in no particular order)</a:t>
            </a:r>
          </a:p>
        </p:txBody>
      </p:sp>
      <p:sp>
        <p:nvSpPr>
          <p:cNvPr id="11" name="Speech Bubble: Rectangle with Corners Rounded 10">
            <a:extLst>
              <a:ext uri="{FF2B5EF4-FFF2-40B4-BE49-F238E27FC236}">
                <a16:creationId xmlns:a16="http://schemas.microsoft.com/office/drawing/2014/main" id="{48B40858-391F-E9AF-8ED6-507D090EC651}"/>
              </a:ext>
            </a:extLst>
          </p:cNvPr>
          <p:cNvSpPr/>
          <p:nvPr/>
        </p:nvSpPr>
        <p:spPr>
          <a:xfrm>
            <a:off x="1235129" y="2278589"/>
            <a:ext cx="5512914" cy="771749"/>
          </a:xfrm>
          <a:prstGeom prst="wedgeRoundRectCallout">
            <a:avLst>
              <a:gd name="adj1" fmla="val 24876"/>
              <a:gd name="adj2" fmla="val 100126"/>
              <a:gd name="adj3" fmla="val 16667"/>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 didn’t know it was an option</a:t>
            </a:r>
          </a:p>
        </p:txBody>
      </p:sp>
      <p:sp>
        <p:nvSpPr>
          <p:cNvPr id="13" name="Speech Bubble: Rectangle with Corners Rounded 12">
            <a:extLst>
              <a:ext uri="{FF2B5EF4-FFF2-40B4-BE49-F238E27FC236}">
                <a16:creationId xmlns:a16="http://schemas.microsoft.com/office/drawing/2014/main" id="{B1C3D66A-3C26-8772-6635-FAE4E68AAFD9}"/>
              </a:ext>
            </a:extLst>
          </p:cNvPr>
          <p:cNvSpPr/>
          <p:nvPr/>
        </p:nvSpPr>
        <p:spPr>
          <a:xfrm>
            <a:off x="6891476" y="2246102"/>
            <a:ext cx="4400966" cy="2033489"/>
          </a:xfrm>
          <a:prstGeom prst="wedgeRoundRectCallout">
            <a:avLst>
              <a:gd name="adj1" fmla="val -60863"/>
              <a:gd name="adj2" fmla="val 11128"/>
              <a:gd name="adj3" fmla="val 16667"/>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Share by request sounded reasonable to me</a:t>
            </a:r>
          </a:p>
        </p:txBody>
      </p:sp>
      <p:sp>
        <p:nvSpPr>
          <p:cNvPr id="16" name="Speech Bubble: Rectangle with Corners Rounded 15">
            <a:extLst>
              <a:ext uri="{FF2B5EF4-FFF2-40B4-BE49-F238E27FC236}">
                <a16:creationId xmlns:a16="http://schemas.microsoft.com/office/drawing/2014/main" id="{301EF1D9-1E74-B660-6901-6A2F6DFBC385}"/>
              </a:ext>
            </a:extLst>
          </p:cNvPr>
          <p:cNvSpPr/>
          <p:nvPr/>
        </p:nvSpPr>
        <p:spPr>
          <a:xfrm>
            <a:off x="1335914" y="3262847"/>
            <a:ext cx="2736108" cy="3022208"/>
          </a:xfrm>
          <a:prstGeom prst="wedgeRoundRectCallout">
            <a:avLst>
              <a:gd name="adj1" fmla="val 72484"/>
              <a:gd name="adj2" fmla="val -31061"/>
              <a:gd name="adj3" fmla="val 16667"/>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My PI said we didn’t need to</a:t>
            </a:r>
          </a:p>
        </p:txBody>
      </p:sp>
      <p:pic>
        <p:nvPicPr>
          <p:cNvPr id="1026" name="Picture 2" descr="Person Shrugging Emoji&quot; Art Print for Sale by ChevDesign | Redbubble">
            <a:extLst>
              <a:ext uri="{FF2B5EF4-FFF2-40B4-BE49-F238E27FC236}">
                <a16:creationId xmlns:a16="http://schemas.microsoft.com/office/drawing/2014/main" id="{F7ACE03B-964D-52A8-68F3-3CE5EE0CA578}"/>
              </a:ext>
            </a:extLst>
          </p:cNvPr>
          <p:cNvPicPr>
            <a:picLocks noChangeAspect="1" noChangeArrowheads="1"/>
          </p:cNvPicPr>
          <p:nvPr/>
        </p:nvPicPr>
        <p:blipFill>
          <a:blip r:embed="rId4">
            <a:clrChange>
              <a:clrFrom>
                <a:srgbClr val="FEFFF9"/>
              </a:clrFrom>
              <a:clrTo>
                <a:srgbClr val="FEFFF9">
                  <a:alpha val="0"/>
                </a:srgbClr>
              </a:clrTo>
            </a:clrChange>
            <a:extLst>
              <a:ext uri="{28A0092B-C50C-407E-A947-70E740481C1C}">
                <a14:useLocalDpi xmlns:a14="http://schemas.microsoft.com/office/drawing/2010/main" val="0"/>
              </a:ext>
            </a:extLst>
          </a:blip>
          <a:srcRect/>
          <a:stretch>
            <a:fillRect/>
          </a:stretch>
        </p:blipFill>
        <p:spPr bwMode="auto">
          <a:xfrm>
            <a:off x="4800567" y="3260420"/>
            <a:ext cx="1192874" cy="1192874"/>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with Corners Rounded 14">
            <a:extLst>
              <a:ext uri="{FF2B5EF4-FFF2-40B4-BE49-F238E27FC236}">
                <a16:creationId xmlns:a16="http://schemas.microsoft.com/office/drawing/2014/main" id="{04BBA8A6-65D4-5618-7591-074A9E726CDC}"/>
              </a:ext>
            </a:extLst>
          </p:cNvPr>
          <p:cNvSpPr/>
          <p:nvPr/>
        </p:nvSpPr>
        <p:spPr>
          <a:xfrm>
            <a:off x="4215454" y="4459613"/>
            <a:ext cx="7076987" cy="1825442"/>
          </a:xfrm>
          <a:prstGeom prst="wedgeRoundRectCallout">
            <a:avLst>
              <a:gd name="adj1" fmla="val -24813"/>
              <a:gd name="adj2" fmla="val -69135"/>
              <a:gd name="adj3" fmla="val 16667"/>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 thought I did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(PDF of a table of summary values with +/- standard deviation)</a:t>
            </a:r>
          </a:p>
        </p:txBody>
      </p:sp>
      <p:sp>
        <p:nvSpPr>
          <p:cNvPr id="7" name="TextBox 6">
            <a:extLst>
              <a:ext uri="{FF2B5EF4-FFF2-40B4-BE49-F238E27FC236}">
                <a16:creationId xmlns:a16="http://schemas.microsoft.com/office/drawing/2014/main" id="{236653CE-AD6D-2C8B-D7E7-0C2788AFF6EA}"/>
              </a:ext>
            </a:extLst>
          </p:cNvPr>
          <p:cNvSpPr txBox="1"/>
          <p:nvPr/>
        </p:nvSpPr>
        <p:spPr>
          <a:xfrm>
            <a:off x="43529" y="6528327"/>
            <a:ext cx="329446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Untitled Misty Mountains J.R.R. Tolkien</a:t>
            </a:r>
          </a:p>
        </p:txBody>
      </p:sp>
    </p:spTree>
    <p:extLst>
      <p:ext uri="{BB962C8B-B14F-4D97-AF65-F5344CB8AC3E}">
        <p14:creationId xmlns:p14="http://schemas.microsoft.com/office/powerpoint/2010/main" val="679494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View from the Hobbit Hole entryway into the stay. Green circular door opens up to see lush green fields and trees outside the home.">
            <a:extLst>
              <a:ext uri="{FF2B5EF4-FFF2-40B4-BE49-F238E27FC236}">
                <a16:creationId xmlns:a16="http://schemas.microsoft.com/office/drawing/2014/main" id="{AF6848A9-1DD4-C669-A3B3-BC36E13072B0}"/>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62CEC45A-4F70-A83E-BA25-EED0952AC914}"/>
              </a:ext>
            </a:extLst>
          </p:cNvPr>
          <p:cNvSpPr>
            <a:spLocks noGrp="1"/>
          </p:cNvSpPr>
          <p:nvPr>
            <p:ph type="title"/>
          </p:nvPr>
        </p:nvSpPr>
        <p:spPr>
          <a:xfrm>
            <a:off x="353009" y="376861"/>
            <a:ext cx="4825482" cy="1899912"/>
          </a:xfrm>
        </p:spPr>
        <p:txBody>
          <a:bodyPr>
            <a:normAutofit/>
          </a:bodyPr>
          <a:lstStyle/>
          <a:p>
            <a:r>
              <a:rPr lang="en-US" sz="3700" dirty="0">
                <a:latin typeface="+mn-lt"/>
              </a:rPr>
              <a:t>Address the challenge: Formal RDM training</a:t>
            </a:r>
          </a:p>
        </p:txBody>
      </p:sp>
      <p:sp>
        <p:nvSpPr>
          <p:cNvPr id="10" name="Content Placeholder 2">
            <a:extLst>
              <a:ext uri="{FF2B5EF4-FFF2-40B4-BE49-F238E27FC236}">
                <a16:creationId xmlns:a16="http://schemas.microsoft.com/office/drawing/2014/main" id="{9F9DA48B-134B-08D8-A779-BCB07ADF4CCD}"/>
              </a:ext>
            </a:extLst>
          </p:cNvPr>
          <p:cNvSpPr>
            <a:spLocks noGrp="1"/>
          </p:cNvSpPr>
          <p:nvPr>
            <p:ph idx="1"/>
          </p:nvPr>
        </p:nvSpPr>
        <p:spPr>
          <a:xfrm>
            <a:off x="353009" y="2508849"/>
            <a:ext cx="5742992" cy="3742762"/>
          </a:xfrm>
        </p:spPr>
        <p:txBody>
          <a:bodyPr>
            <a:normAutofit/>
          </a:bodyPr>
          <a:lstStyle/>
          <a:p>
            <a:pPr marL="0" indent="0">
              <a:buNone/>
            </a:pPr>
            <a:r>
              <a:rPr lang="en-US" dirty="0"/>
              <a:t>Offer workshops in RDM topics</a:t>
            </a:r>
          </a:p>
          <a:p>
            <a:pPr marL="0" indent="0">
              <a:buNone/>
            </a:pPr>
            <a:endParaRPr lang="en-US" dirty="0"/>
          </a:p>
          <a:p>
            <a:pPr marL="0" indent="0">
              <a:buNone/>
            </a:pPr>
            <a:r>
              <a:rPr lang="en-US" b="0" i="0" dirty="0">
                <a:effectLst/>
              </a:rPr>
              <a:t>Integrate RDM </a:t>
            </a:r>
            <a:r>
              <a:rPr lang="en-US" dirty="0"/>
              <a:t>materials into courses</a:t>
            </a:r>
          </a:p>
          <a:p>
            <a:pPr marL="0" indent="0">
              <a:buNone/>
            </a:pPr>
            <a:endParaRPr lang="en-US" dirty="0"/>
          </a:p>
          <a:p>
            <a:pPr marL="0" indent="0">
              <a:buNone/>
            </a:pPr>
            <a:r>
              <a:rPr lang="en-US" dirty="0"/>
              <a:t>Institutionalize RDM requirements into training programs </a:t>
            </a:r>
            <a:endParaRPr lang="en-US" b="0" i="0" dirty="0">
              <a:effectLst/>
            </a:endParaRPr>
          </a:p>
          <a:p>
            <a:pPr marL="0" indent="0">
              <a:buNone/>
            </a:pPr>
            <a:endParaRPr lang="en-US" dirty="0"/>
          </a:p>
        </p:txBody>
      </p:sp>
      <p:sp>
        <p:nvSpPr>
          <p:cNvPr id="14" name="Arrow: Down 13">
            <a:extLst>
              <a:ext uri="{FF2B5EF4-FFF2-40B4-BE49-F238E27FC236}">
                <a16:creationId xmlns:a16="http://schemas.microsoft.com/office/drawing/2014/main" id="{69CB6201-8FE7-421A-A04B-53B996CC02FD}"/>
              </a:ext>
              <a:ext uri="{C183D7F6-B498-43B3-948B-1728B52AA6E4}">
                <adec:decorative xmlns:adec="http://schemas.microsoft.com/office/drawing/2017/decorative" val="1"/>
              </a:ext>
            </a:extLst>
          </p:cNvPr>
          <p:cNvSpPr/>
          <p:nvPr/>
        </p:nvSpPr>
        <p:spPr>
          <a:xfrm>
            <a:off x="2522353" y="3046177"/>
            <a:ext cx="433681" cy="520771"/>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A77D72-2371-5C31-C2E6-A777A7DFDB45}"/>
              </a:ext>
            </a:extLst>
          </p:cNvPr>
          <p:cNvSpPr txBox="1"/>
          <p:nvPr/>
        </p:nvSpPr>
        <p:spPr>
          <a:xfrm>
            <a:off x="8512493" y="6580991"/>
            <a:ext cx="367950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Larnie</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Nicolson Photography | Credit: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Larnie</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Nicolson</a:t>
            </a:r>
          </a:p>
        </p:txBody>
      </p:sp>
      <p:sp>
        <p:nvSpPr>
          <p:cNvPr id="3" name="Arrow: Down 2">
            <a:extLst>
              <a:ext uri="{FF2B5EF4-FFF2-40B4-BE49-F238E27FC236}">
                <a16:creationId xmlns:a16="http://schemas.microsoft.com/office/drawing/2014/main" id="{EDC1EEFA-51E2-1E6A-4916-58CF91D18CA7}"/>
              </a:ext>
              <a:ext uri="{C183D7F6-B498-43B3-948B-1728B52AA6E4}">
                <adec:decorative xmlns:adec="http://schemas.microsoft.com/office/drawing/2017/decorative" val="1"/>
              </a:ext>
            </a:extLst>
          </p:cNvPr>
          <p:cNvSpPr/>
          <p:nvPr/>
        </p:nvSpPr>
        <p:spPr>
          <a:xfrm>
            <a:off x="2532453" y="4047657"/>
            <a:ext cx="433681" cy="520771"/>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96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65E2C-2922-FA01-BB9F-B1C1C6AC18E4}"/>
              </a:ext>
            </a:extLst>
          </p:cNvPr>
          <p:cNvSpPr>
            <a:spLocks noGrp="1"/>
          </p:cNvSpPr>
          <p:nvPr>
            <p:ph type="title"/>
          </p:nvPr>
        </p:nvSpPr>
        <p:spPr/>
        <p:txBody>
          <a:bodyPr/>
          <a:lstStyle/>
          <a:p>
            <a:r>
              <a:rPr lang="en-US" dirty="0"/>
              <a:t>Address the challenge: focus on educating early career researchers</a:t>
            </a:r>
          </a:p>
        </p:txBody>
      </p:sp>
      <p:pic>
        <p:nvPicPr>
          <p:cNvPr id="4098" name="Picture 2" descr="Image of the outline of people and creatures following a wizard and carrying tools.">
            <a:extLst>
              <a:ext uri="{FF2B5EF4-FFF2-40B4-BE49-F238E27FC236}">
                <a16:creationId xmlns:a16="http://schemas.microsoft.com/office/drawing/2014/main" id="{163DF9D4-E130-7C00-BDA2-6FAB68CFE7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911"/>
          <a:stretch/>
        </p:blipFill>
        <p:spPr bwMode="auto">
          <a:xfrm>
            <a:off x="0" y="4801394"/>
            <a:ext cx="12192000" cy="20566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E5D772DE-0CD4-2609-E098-F4C8443DA233}"/>
              </a:ext>
            </a:extLst>
          </p:cNvPr>
          <p:cNvGraphicFramePr>
            <a:graphicFrameLocks noGrp="1"/>
          </p:cNvGraphicFramePr>
          <p:nvPr/>
        </p:nvGraphicFramePr>
        <p:xfrm>
          <a:off x="640080" y="2056606"/>
          <a:ext cx="10713720" cy="2499360"/>
        </p:xfrm>
        <a:graphic>
          <a:graphicData uri="http://schemas.openxmlformats.org/drawingml/2006/table">
            <a:tbl>
              <a:tblPr firstRow="1" bandRow="1">
                <a:tableStyleId>{68D230F3-CF80-4859-8CE7-A43EE81993B5}</a:tableStyleId>
              </a:tblPr>
              <a:tblGrid>
                <a:gridCol w="2788920">
                  <a:extLst>
                    <a:ext uri="{9D8B030D-6E8A-4147-A177-3AD203B41FA5}">
                      <a16:colId xmlns:a16="http://schemas.microsoft.com/office/drawing/2014/main" val="1824452118"/>
                    </a:ext>
                  </a:extLst>
                </a:gridCol>
                <a:gridCol w="7924800">
                  <a:extLst>
                    <a:ext uri="{9D8B030D-6E8A-4147-A177-3AD203B41FA5}">
                      <a16:colId xmlns:a16="http://schemas.microsoft.com/office/drawing/2014/main" val="3160496490"/>
                    </a:ext>
                  </a:extLst>
                </a:gridCol>
              </a:tblGrid>
              <a:tr h="370840">
                <a:tc>
                  <a:txBody>
                    <a:bodyPr/>
                    <a:lstStyle/>
                    <a:p>
                      <a:r>
                        <a:rPr lang="en-US" sz="2000" dirty="0"/>
                        <a:t>Stage</a:t>
                      </a:r>
                    </a:p>
                  </a:txBody>
                  <a:tcPr/>
                </a:tc>
                <a:tc>
                  <a:txBody>
                    <a:bodyPr/>
                    <a:lstStyle/>
                    <a:p>
                      <a:pPr algn="ctr"/>
                      <a:r>
                        <a:rPr lang="en-US" sz="2000" dirty="0"/>
                        <a:t>Strategy</a:t>
                      </a:r>
                    </a:p>
                  </a:txBody>
                  <a:tcPr/>
                </a:tc>
                <a:extLst>
                  <a:ext uri="{0D108BD9-81ED-4DB2-BD59-A6C34878D82A}">
                    <a16:rowId xmlns:a16="http://schemas.microsoft.com/office/drawing/2014/main" val="3719156460"/>
                  </a:ext>
                </a:extLst>
              </a:tr>
              <a:tr h="370840">
                <a:tc>
                  <a:txBody>
                    <a:bodyPr/>
                    <a:lstStyle/>
                    <a:p>
                      <a:r>
                        <a:rPr lang="en-US" sz="2000" dirty="0"/>
                        <a:t>Undergraduate</a:t>
                      </a:r>
                    </a:p>
                  </a:txBody>
                  <a:tcPr/>
                </a:tc>
                <a:tc>
                  <a:txBody>
                    <a:bodyPr/>
                    <a:lstStyle/>
                    <a:p>
                      <a:r>
                        <a:rPr lang="en-US" sz="2000" dirty="0"/>
                        <a:t>“Share” data with students and talk about what is needed to understand the data</a:t>
                      </a:r>
                    </a:p>
                  </a:txBody>
                  <a:tcPr/>
                </a:tc>
                <a:extLst>
                  <a:ext uri="{0D108BD9-81ED-4DB2-BD59-A6C34878D82A}">
                    <a16:rowId xmlns:a16="http://schemas.microsoft.com/office/drawing/2014/main" val="2324845653"/>
                  </a:ext>
                </a:extLst>
              </a:tr>
              <a:tr h="370840">
                <a:tc>
                  <a:txBody>
                    <a:bodyPr/>
                    <a:lstStyle/>
                    <a:p>
                      <a:r>
                        <a:rPr lang="en-US" sz="2000" dirty="0"/>
                        <a:t>Graduate student/postdoc</a:t>
                      </a:r>
                    </a:p>
                  </a:txBody>
                  <a:tcPr/>
                </a:tc>
                <a:tc>
                  <a:txBody>
                    <a:bodyPr/>
                    <a:lstStyle/>
                    <a:p>
                      <a:r>
                        <a:rPr lang="en-US" sz="2000" dirty="0"/>
                        <a:t>Discuss a research article and determine which data would need to be shared to reproduce the analysis</a:t>
                      </a:r>
                    </a:p>
                  </a:txBody>
                  <a:tcPr/>
                </a:tc>
                <a:extLst>
                  <a:ext uri="{0D108BD9-81ED-4DB2-BD59-A6C34878D82A}">
                    <a16:rowId xmlns:a16="http://schemas.microsoft.com/office/drawing/2014/main" val="3825891193"/>
                  </a:ext>
                </a:extLst>
              </a:tr>
              <a:tr h="370840">
                <a:tc>
                  <a:txBody>
                    <a:bodyPr/>
                    <a:lstStyle/>
                    <a:p>
                      <a:r>
                        <a:rPr lang="en-US" sz="2000" dirty="0"/>
                        <a:t>Early career faculty</a:t>
                      </a:r>
                    </a:p>
                  </a:txBody>
                  <a:tcPr/>
                </a:tc>
                <a:tc>
                  <a:txBody>
                    <a:bodyPr/>
                    <a:lstStyle/>
                    <a:p>
                      <a:r>
                        <a:rPr lang="en-US" sz="2000" dirty="0"/>
                        <a:t>Emphasize the benefits of the paradigm shift to open data, dispel fears about scooping, share resources to find appropriate repositories</a:t>
                      </a:r>
                    </a:p>
                  </a:txBody>
                  <a:tcPr/>
                </a:tc>
                <a:extLst>
                  <a:ext uri="{0D108BD9-81ED-4DB2-BD59-A6C34878D82A}">
                    <a16:rowId xmlns:a16="http://schemas.microsoft.com/office/drawing/2014/main" val="3782648897"/>
                  </a:ext>
                </a:extLst>
              </a:tr>
            </a:tbl>
          </a:graphicData>
        </a:graphic>
      </p:graphicFrame>
    </p:spTree>
    <p:extLst>
      <p:ext uri="{BB962C8B-B14F-4D97-AF65-F5344CB8AC3E}">
        <p14:creationId xmlns:p14="http://schemas.microsoft.com/office/powerpoint/2010/main" val="3821226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llustration of a fantasy city.">
            <a:extLst>
              <a:ext uri="{FF2B5EF4-FFF2-40B4-BE49-F238E27FC236}">
                <a16:creationId xmlns:a16="http://schemas.microsoft.com/office/drawing/2014/main" id="{BB05E8B0-BA75-0B15-2FDE-9A4B8F680B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 t="-221" b="16190"/>
          <a:stretch/>
        </p:blipFill>
        <p:spPr bwMode="auto">
          <a:xfrm>
            <a:off x="-26184" y="102870"/>
            <a:ext cx="6467430" cy="66364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3EF5335-DBEF-CBB1-2FD5-9825E7F70B7F}"/>
              </a:ext>
            </a:extLst>
          </p:cNvPr>
          <p:cNvSpPr>
            <a:spLocks noGrp="1"/>
          </p:cNvSpPr>
          <p:nvPr>
            <p:ph type="title"/>
          </p:nvPr>
        </p:nvSpPr>
        <p:spPr>
          <a:xfrm>
            <a:off x="6400800" y="321409"/>
            <a:ext cx="5791200" cy="1899912"/>
          </a:xfrm>
        </p:spPr>
        <p:txBody>
          <a:bodyPr>
            <a:normAutofit fontScale="90000"/>
          </a:bodyPr>
          <a:lstStyle/>
          <a:p>
            <a:r>
              <a:rPr lang="en-US" sz="3600" dirty="0">
                <a:latin typeface="+mn-lt"/>
              </a:rPr>
              <a:t>Call to action:</a:t>
            </a:r>
            <a:br>
              <a:rPr lang="en-US" sz="3600" dirty="0">
                <a:latin typeface="+mn-lt"/>
              </a:rPr>
            </a:br>
            <a:r>
              <a:rPr lang="en-US" sz="3600" dirty="0">
                <a:latin typeface="+mn-lt"/>
              </a:rPr>
              <a:t>Go where the researchers are</a:t>
            </a:r>
            <a:br>
              <a:rPr lang="en-US" sz="3200" dirty="0">
                <a:latin typeface="+mn-lt"/>
              </a:rPr>
            </a:br>
            <a:br>
              <a:rPr lang="en-US" dirty="0">
                <a:latin typeface="+mn-lt"/>
              </a:rPr>
            </a:br>
            <a:endParaRPr lang="en-US" dirty="0">
              <a:latin typeface="+mn-lt"/>
            </a:endParaRPr>
          </a:p>
        </p:txBody>
      </p:sp>
      <p:sp>
        <p:nvSpPr>
          <p:cNvPr id="5" name="Content Placeholder 2">
            <a:extLst>
              <a:ext uri="{FF2B5EF4-FFF2-40B4-BE49-F238E27FC236}">
                <a16:creationId xmlns:a16="http://schemas.microsoft.com/office/drawing/2014/main" id="{FCD0B761-9EEB-21F5-7258-E7ADA331FD94}"/>
              </a:ext>
            </a:extLst>
          </p:cNvPr>
          <p:cNvSpPr>
            <a:spLocks noGrp="1"/>
          </p:cNvSpPr>
          <p:nvPr>
            <p:ph idx="1"/>
          </p:nvPr>
        </p:nvSpPr>
        <p:spPr>
          <a:xfrm>
            <a:off x="6795333" y="1415160"/>
            <a:ext cx="5042580" cy="4978972"/>
          </a:xfrm>
        </p:spPr>
        <p:txBody>
          <a:bodyPr>
            <a:normAutofit fontScale="92500" lnSpcReduction="10000"/>
          </a:bodyPr>
          <a:lstStyle/>
          <a:p>
            <a:r>
              <a:rPr lang="en-US" b="0" i="0" dirty="0">
                <a:effectLst/>
              </a:rPr>
              <a:t>Faculty meetings</a:t>
            </a:r>
          </a:p>
          <a:p>
            <a:r>
              <a:rPr lang="en-US" dirty="0"/>
              <a:t>Orientation events</a:t>
            </a:r>
          </a:p>
          <a:p>
            <a:r>
              <a:rPr lang="en-US" dirty="0"/>
              <a:t>C</a:t>
            </a:r>
            <a:r>
              <a:rPr lang="en-US" b="0" i="0" dirty="0">
                <a:effectLst/>
              </a:rPr>
              <a:t>enter or departmental retreats</a:t>
            </a:r>
          </a:p>
          <a:p>
            <a:r>
              <a:rPr lang="en-US" dirty="0"/>
              <a:t>Student run organizations</a:t>
            </a:r>
          </a:p>
          <a:p>
            <a:r>
              <a:rPr lang="en-US" b="0" i="0" dirty="0">
                <a:effectLst/>
              </a:rPr>
              <a:t>Graduate student/Postdoc associations</a:t>
            </a:r>
          </a:p>
          <a:p>
            <a:r>
              <a:rPr lang="en-US" b="0" i="0" dirty="0">
                <a:effectLst/>
              </a:rPr>
              <a:t>Poster sessions/presentations on campus</a:t>
            </a:r>
          </a:p>
          <a:p>
            <a:pPr lvl="1"/>
            <a:r>
              <a:rPr lang="en-US" sz="2100" dirty="0"/>
              <a:t>Recent example: </a:t>
            </a:r>
            <a:r>
              <a:rPr lang="en-US" sz="2100" b="0" i="0" dirty="0">
                <a:effectLst/>
                <a:hlinkClick r:id="rId4"/>
              </a:rPr>
              <a:t>GIS day</a:t>
            </a:r>
            <a:endParaRPr lang="en-US" sz="2100" b="0" i="0" dirty="0">
              <a:effectLst/>
            </a:endParaRPr>
          </a:p>
          <a:p>
            <a:r>
              <a:rPr lang="en-US" dirty="0"/>
              <a:t>Judge undergraduate research days </a:t>
            </a:r>
          </a:p>
          <a:p>
            <a:r>
              <a:rPr lang="en-US" dirty="0"/>
              <a:t>R</a:t>
            </a:r>
            <a:r>
              <a:rPr lang="en-US" b="0" i="0" dirty="0">
                <a:effectLst/>
              </a:rPr>
              <a:t>esearch discipline conferences</a:t>
            </a:r>
          </a:p>
        </p:txBody>
      </p:sp>
      <p:sp>
        <p:nvSpPr>
          <p:cNvPr id="7" name="TextBox 6">
            <a:extLst>
              <a:ext uri="{FF2B5EF4-FFF2-40B4-BE49-F238E27FC236}">
                <a16:creationId xmlns:a16="http://schemas.microsoft.com/office/drawing/2014/main" id="{EC63AC2F-7EA9-89C0-B18A-4FDBFF1BD9E3}"/>
              </a:ext>
            </a:extLst>
          </p:cNvPr>
          <p:cNvSpPr txBox="1"/>
          <p:nvPr/>
        </p:nvSpPr>
        <p:spPr>
          <a:xfrm>
            <a:off x="194752" y="6240244"/>
            <a:ext cx="613219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33333"/>
                </a:solidFill>
                <a:effectLst/>
                <a:uLnTx/>
                <a:uFillTx/>
                <a:latin typeface="Calibri" panose="020F0502020204030204"/>
                <a:ea typeface="+mn-ea"/>
                <a:cs typeface="+mn-cs"/>
              </a:rPr>
              <a:t>“Rivendell” by J.R.R. Tolkien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356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3" name="Group 615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6154" name="Freeform: Shape 615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55" name="Group 615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6156" name="Group 615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6160" name="Freeform: Shape 615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61" name="Freeform: Shape 616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157" name="Group 615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6158" name="Freeform: Shape 615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9" name="Freeform: Shape 615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7" name="Freeform: Shape 6">
            <a:extLst>
              <a:ext uri="{FF2B5EF4-FFF2-40B4-BE49-F238E27FC236}">
                <a16:creationId xmlns:a16="http://schemas.microsoft.com/office/drawing/2014/main" id="{E3B6DEA3-BF83-B832-9B8B-9C74D657B791}"/>
              </a:ext>
              <a:ext uri="{C183D7F6-B498-43B3-948B-1728B52AA6E4}">
                <adec:decorative xmlns:adec="http://schemas.microsoft.com/office/drawing/2017/decorative" val="1"/>
              </a:ext>
            </a:extLst>
          </p:cNvPr>
          <p:cNvSpPr/>
          <p:nvPr/>
        </p:nvSpPr>
        <p:spPr>
          <a:xfrm>
            <a:off x="-231559" y="-277178"/>
            <a:ext cx="4711851" cy="7298055"/>
          </a:xfrm>
          <a:custGeom>
            <a:avLst/>
            <a:gdLst>
              <a:gd name="connsiteX0" fmla="*/ 4229931 w 4927674"/>
              <a:gd name="connsiteY0" fmla="*/ 114300 h 7029450"/>
              <a:gd name="connsiteX1" fmla="*/ 4241361 w 4927674"/>
              <a:gd name="connsiteY1" fmla="*/ 834390 h 7029450"/>
              <a:gd name="connsiteX2" fmla="*/ 4252791 w 4927674"/>
              <a:gd name="connsiteY2" fmla="*/ 880110 h 7029450"/>
              <a:gd name="connsiteX3" fmla="*/ 4264221 w 4927674"/>
              <a:gd name="connsiteY3" fmla="*/ 948690 h 7029450"/>
              <a:gd name="connsiteX4" fmla="*/ 4287081 w 4927674"/>
              <a:gd name="connsiteY4" fmla="*/ 994410 h 7029450"/>
              <a:gd name="connsiteX5" fmla="*/ 4298511 w 4927674"/>
              <a:gd name="connsiteY5" fmla="*/ 1440180 h 7029450"/>
              <a:gd name="connsiteX6" fmla="*/ 4309941 w 4927674"/>
              <a:gd name="connsiteY6" fmla="*/ 1474470 h 7029450"/>
              <a:gd name="connsiteX7" fmla="*/ 4264221 w 4927674"/>
              <a:gd name="connsiteY7" fmla="*/ 1623060 h 7029450"/>
              <a:gd name="connsiteX8" fmla="*/ 4252791 w 4927674"/>
              <a:gd name="connsiteY8" fmla="*/ 1657350 h 7029450"/>
              <a:gd name="connsiteX9" fmla="*/ 4275651 w 4927674"/>
              <a:gd name="connsiteY9" fmla="*/ 1874520 h 7029450"/>
              <a:gd name="connsiteX10" fmla="*/ 4344231 w 4927674"/>
              <a:gd name="connsiteY10" fmla="*/ 1931670 h 7029450"/>
              <a:gd name="connsiteX11" fmla="*/ 4389951 w 4927674"/>
              <a:gd name="connsiteY11" fmla="*/ 1965960 h 7029450"/>
              <a:gd name="connsiteX12" fmla="*/ 4458531 w 4927674"/>
              <a:gd name="connsiteY12" fmla="*/ 2000250 h 7029450"/>
              <a:gd name="connsiteX13" fmla="*/ 4527111 w 4927674"/>
              <a:gd name="connsiteY13" fmla="*/ 2125980 h 7029450"/>
              <a:gd name="connsiteX14" fmla="*/ 4549971 w 4927674"/>
              <a:gd name="connsiteY14" fmla="*/ 2194560 h 7029450"/>
              <a:gd name="connsiteX15" fmla="*/ 4561401 w 4927674"/>
              <a:gd name="connsiteY15" fmla="*/ 2251710 h 7029450"/>
              <a:gd name="connsiteX16" fmla="*/ 4584261 w 4927674"/>
              <a:gd name="connsiteY16" fmla="*/ 2320290 h 7029450"/>
              <a:gd name="connsiteX17" fmla="*/ 4618551 w 4927674"/>
              <a:gd name="connsiteY17" fmla="*/ 2548890 h 7029450"/>
              <a:gd name="connsiteX18" fmla="*/ 4641411 w 4927674"/>
              <a:gd name="connsiteY18" fmla="*/ 2583180 h 7029450"/>
              <a:gd name="connsiteX19" fmla="*/ 4652841 w 4927674"/>
              <a:gd name="connsiteY19" fmla="*/ 2617470 h 7029450"/>
              <a:gd name="connsiteX20" fmla="*/ 4687131 w 4927674"/>
              <a:gd name="connsiteY20" fmla="*/ 2640330 h 7029450"/>
              <a:gd name="connsiteX21" fmla="*/ 4698561 w 4927674"/>
              <a:gd name="connsiteY21" fmla="*/ 2788920 h 7029450"/>
              <a:gd name="connsiteX22" fmla="*/ 4732851 w 4927674"/>
              <a:gd name="connsiteY22" fmla="*/ 2846070 h 7029450"/>
              <a:gd name="connsiteX23" fmla="*/ 4744281 w 4927674"/>
              <a:gd name="connsiteY23" fmla="*/ 2880360 h 7029450"/>
              <a:gd name="connsiteX24" fmla="*/ 4732851 w 4927674"/>
              <a:gd name="connsiteY24" fmla="*/ 3028950 h 7029450"/>
              <a:gd name="connsiteX25" fmla="*/ 4721421 w 4927674"/>
              <a:gd name="connsiteY25" fmla="*/ 3074670 h 7029450"/>
              <a:gd name="connsiteX26" fmla="*/ 4709991 w 4927674"/>
              <a:gd name="connsiteY26" fmla="*/ 3440430 h 7029450"/>
              <a:gd name="connsiteX27" fmla="*/ 4687131 w 4927674"/>
              <a:gd name="connsiteY27" fmla="*/ 3497580 h 7029450"/>
              <a:gd name="connsiteX28" fmla="*/ 4652841 w 4927674"/>
              <a:gd name="connsiteY28" fmla="*/ 3634740 h 7029450"/>
              <a:gd name="connsiteX29" fmla="*/ 4664271 w 4927674"/>
              <a:gd name="connsiteY29" fmla="*/ 4137660 h 7029450"/>
              <a:gd name="connsiteX30" fmla="*/ 4687131 w 4927674"/>
              <a:gd name="connsiteY30" fmla="*/ 4183380 h 7029450"/>
              <a:gd name="connsiteX31" fmla="*/ 4675701 w 4927674"/>
              <a:gd name="connsiteY31" fmla="*/ 4274820 h 7029450"/>
              <a:gd name="connsiteX32" fmla="*/ 4664271 w 4927674"/>
              <a:gd name="connsiteY32" fmla="*/ 4309110 h 7029450"/>
              <a:gd name="connsiteX33" fmla="*/ 4652841 w 4927674"/>
              <a:gd name="connsiteY33" fmla="*/ 4354830 h 7029450"/>
              <a:gd name="connsiteX34" fmla="*/ 4687131 w 4927674"/>
              <a:gd name="connsiteY34" fmla="*/ 4491990 h 7029450"/>
              <a:gd name="connsiteX35" fmla="*/ 4698561 w 4927674"/>
              <a:gd name="connsiteY35" fmla="*/ 4549140 h 7029450"/>
              <a:gd name="connsiteX36" fmla="*/ 4675701 w 4927674"/>
              <a:gd name="connsiteY36" fmla="*/ 4743450 h 7029450"/>
              <a:gd name="connsiteX37" fmla="*/ 4641411 w 4927674"/>
              <a:gd name="connsiteY37" fmla="*/ 4800600 h 7029450"/>
              <a:gd name="connsiteX38" fmla="*/ 4607121 w 4927674"/>
              <a:gd name="connsiteY38" fmla="*/ 4834890 h 7029450"/>
              <a:gd name="connsiteX39" fmla="*/ 4607121 w 4927674"/>
              <a:gd name="connsiteY39" fmla="*/ 4994910 h 7029450"/>
              <a:gd name="connsiteX40" fmla="*/ 4618551 w 4927674"/>
              <a:gd name="connsiteY40" fmla="*/ 5029200 h 7029450"/>
              <a:gd name="connsiteX41" fmla="*/ 4652841 w 4927674"/>
              <a:gd name="connsiteY41" fmla="*/ 5040630 h 7029450"/>
              <a:gd name="connsiteX42" fmla="*/ 4698561 w 4927674"/>
              <a:gd name="connsiteY42" fmla="*/ 5120640 h 7029450"/>
              <a:gd name="connsiteX43" fmla="*/ 4732851 w 4927674"/>
              <a:gd name="connsiteY43" fmla="*/ 5246370 h 7029450"/>
              <a:gd name="connsiteX44" fmla="*/ 4744281 w 4927674"/>
              <a:gd name="connsiteY44" fmla="*/ 5280660 h 7029450"/>
              <a:gd name="connsiteX45" fmla="*/ 4732851 w 4927674"/>
              <a:gd name="connsiteY45" fmla="*/ 5474970 h 7029450"/>
              <a:gd name="connsiteX46" fmla="*/ 4721421 w 4927674"/>
              <a:gd name="connsiteY46" fmla="*/ 5509260 h 7029450"/>
              <a:gd name="connsiteX47" fmla="*/ 4732851 w 4927674"/>
              <a:gd name="connsiteY47" fmla="*/ 5772150 h 7029450"/>
              <a:gd name="connsiteX48" fmla="*/ 4790001 w 4927674"/>
              <a:gd name="connsiteY48" fmla="*/ 5863590 h 7029450"/>
              <a:gd name="connsiteX49" fmla="*/ 4824291 w 4927674"/>
              <a:gd name="connsiteY49" fmla="*/ 5943600 h 7029450"/>
              <a:gd name="connsiteX50" fmla="*/ 4892871 w 4927674"/>
              <a:gd name="connsiteY50" fmla="*/ 6023610 h 7029450"/>
              <a:gd name="connsiteX51" fmla="*/ 4904301 w 4927674"/>
              <a:gd name="connsiteY51" fmla="*/ 6069330 h 7029450"/>
              <a:gd name="connsiteX52" fmla="*/ 4927161 w 4927674"/>
              <a:gd name="connsiteY52" fmla="*/ 6115050 h 7029450"/>
              <a:gd name="connsiteX53" fmla="*/ 4835721 w 4927674"/>
              <a:gd name="connsiteY53" fmla="*/ 6240780 h 7029450"/>
              <a:gd name="connsiteX54" fmla="*/ 4812861 w 4927674"/>
              <a:gd name="connsiteY54" fmla="*/ 6275070 h 7029450"/>
              <a:gd name="connsiteX55" fmla="*/ 4847151 w 4927674"/>
              <a:gd name="connsiteY55" fmla="*/ 6412230 h 7029450"/>
              <a:gd name="connsiteX56" fmla="*/ 4870011 w 4927674"/>
              <a:gd name="connsiteY56" fmla="*/ 6457950 h 7029450"/>
              <a:gd name="connsiteX57" fmla="*/ 4790001 w 4927674"/>
              <a:gd name="connsiteY57" fmla="*/ 6663690 h 7029450"/>
              <a:gd name="connsiteX58" fmla="*/ 4755711 w 4927674"/>
              <a:gd name="connsiteY58" fmla="*/ 6675120 h 7029450"/>
              <a:gd name="connsiteX59" fmla="*/ 4721421 w 4927674"/>
              <a:gd name="connsiteY59" fmla="*/ 6720840 h 7029450"/>
              <a:gd name="connsiteX60" fmla="*/ 4721421 w 4927674"/>
              <a:gd name="connsiteY60" fmla="*/ 6835140 h 7029450"/>
              <a:gd name="connsiteX61" fmla="*/ 4732851 w 4927674"/>
              <a:gd name="connsiteY61" fmla="*/ 6869430 h 7029450"/>
              <a:gd name="connsiteX62" fmla="*/ 4778571 w 4927674"/>
              <a:gd name="connsiteY62" fmla="*/ 6926580 h 7029450"/>
              <a:gd name="connsiteX63" fmla="*/ 4698561 w 4927674"/>
              <a:gd name="connsiteY63" fmla="*/ 6983730 h 7029450"/>
              <a:gd name="connsiteX64" fmla="*/ 3829881 w 4927674"/>
              <a:gd name="connsiteY64" fmla="*/ 6972300 h 7029450"/>
              <a:gd name="connsiteX65" fmla="*/ 2458281 w 4927674"/>
              <a:gd name="connsiteY65" fmla="*/ 6983730 h 7029450"/>
              <a:gd name="connsiteX66" fmla="*/ 1829631 w 4927674"/>
              <a:gd name="connsiteY66" fmla="*/ 7018020 h 7029450"/>
              <a:gd name="connsiteX67" fmla="*/ 1406721 w 4927674"/>
              <a:gd name="connsiteY67" fmla="*/ 7029450 h 7029450"/>
              <a:gd name="connsiteX68" fmla="*/ 755211 w 4927674"/>
              <a:gd name="connsiteY68" fmla="*/ 7018020 h 7029450"/>
              <a:gd name="connsiteX69" fmla="*/ 549471 w 4927674"/>
              <a:gd name="connsiteY69" fmla="*/ 6995160 h 7029450"/>
              <a:gd name="connsiteX70" fmla="*/ 480891 w 4927674"/>
              <a:gd name="connsiteY70" fmla="*/ 6983730 h 7029450"/>
              <a:gd name="connsiteX71" fmla="*/ 263721 w 4927674"/>
              <a:gd name="connsiteY71" fmla="*/ 6960870 h 7029450"/>
              <a:gd name="connsiteX72" fmla="*/ 240861 w 4927674"/>
              <a:gd name="connsiteY72" fmla="*/ 6869430 h 7029450"/>
              <a:gd name="connsiteX73" fmla="*/ 218001 w 4927674"/>
              <a:gd name="connsiteY73" fmla="*/ 6275070 h 7029450"/>
              <a:gd name="connsiteX74" fmla="*/ 149421 w 4927674"/>
              <a:gd name="connsiteY74" fmla="*/ 5886450 h 7029450"/>
              <a:gd name="connsiteX75" fmla="*/ 115131 w 4927674"/>
              <a:gd name="connsiteY75" fmla="*/ 5680710 h 7029450"/>
              <a:gd name="connsiteX76" fmla="*/ 46551 w 4927674"/>
              <a:gd name="connsiteY76" fmla="*/ 4983480 h 7029450"/>
              <a:gd name="connsiteX77" fmla="*/ 23691 w 4927674"/>
              <a:gd name="connsiteY77" fmla="*/ 4777740 h 7029450"/>
              <a:gd name="connsiteX78" fmla="*/ 831 w 4927674"/>
              <a:gd name="connsiteY78" fmla="*/ 2766060 h 7029450"/>
              <a:gd name="connsiteX79" fmla="*/ 23691 w 4927674"/>
              <a:gd name="connsiteY79" fmla="*/ 1565910 h 7029450"/>
              <a:gd name="connsiteX80" fmla="*/ 35121 w 4927674"/>
              <a:gd name="connsiteY80" fmla="*/ 1257300 h 7029450"/>
              <a:gd name="connsiteX81" fmla="*/ 69411 w 4927674"/>
              <a:gd name="connsiteY81" fmla="*/ 971550 h 7029450"/>
              <a:gd name="connsiteX82" fmla="*/ 92271 w 4927674"/>
              <a:gd name="connsiteY82" fmla="*/ 685800 h 7029450"/>
              <a:gd name="connsiteX83" fmla="*/ 115131 w 4927674"/>
              <a:gd name="connsiteY83" fmla="*/ 320040 h 7029450"/>
              <a:gd name="connsiteX84" fmla="*/ 137991 w 4927674"/>
              <a:gd name="connsiteY84" fmla="*/ 217170 h 7029450"/>
              <a:gd name="connsiteX85" fmla="*/ 206571 w 4927674"/>
              <a:gd name="connsiteY85" fmla="*/ 0 h 7029450"/>
              <a:gd name="connsiteX86" fmla="*/ 1338141 w 4927674"/>
              <a:gd name="connsiteY86" fmla="*/ 22860 h 7029450"/>
              <a:gd name="connsiteX87" fmla="*/ 1898211 w 4927674"/>
              <a:gd name="connsiteY87" fmla="*/ 80010 h 7029450"/>
              <a:gd name="connsiteX88" fmla="*/ 2298261 w 4927674"/>
              <a:gd name="connsiteY88" fmla="*/ 102870 h 7029450"/>
              <a:gd name="connsiteX89" fmla="*/ 2584011 w 4927674"/>
              <a:gd name="connsiteY89" fmla="*/ 125730 h 7029450"/>
              <a:gd name="connsiteX90" fmla="*/ 2915481 w 4927674"/>
              <a:gd name="connsiteY90" fmla="*/ 148590 h 7029450"/>
              <a:gd name="connsiteX91" fmla="*/ 4012761 w 4927674"/>
              <a:gd name="connsiteY91" fmla="*/ 137160 h 7029450"/>
              <a:gd name="connsiteX92" fmla="*/ 4047051 w 4927674"/>
              <a:gd name="connsiteY92" fmla="*/ 114300 h 7029450"/>
              <a:gd name="connsiteX93" fmla="*/ 4115631 w 4927674"/>
              <a:gd name="connsiteY93" fmla="*/ 102870 h 7029450"/>
              <a:gd name="connsiteX94" fmla="*/ 4229931 w 4927674"/>
              <a:gd name="connsiteY94" fmla="*/ 114300 h 702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927674" h="7029450">
                <a:moveTo>
                  <a:pt x="4229931" y="114300"/>
                </a:moveTo>
                <a:cubicBezTo>
                  <a:pt x="4250886" y="236220"/>
                  <a:pt x="4234198" y="594437"/>
                  <a:pt x="4241361" y="834390"/>
                </a:cubicBezTo>
                <a:cubicBezTo>
                  <a:pt x="4241830" y="850092"/>
                  <a:pt x="4249710" y="864706"/>
                  <a:pt x="4252791" y="880110"/>
                </a:cubicBezTo>
                <a:cubicBezTo>
                  <a:pt x="4257336" y="902835"/>
                  <a:pt x="4257562" y="926492"/>
                  <a:pt x="4264221" y="948690"/>
                </a:cubicBezTo>
                <a:cubicBezTo>
                  <a:pt x="4269117" y="965010"/>
                  <a:pt x="4279461" y="979170"/>
                  <a:pt x="4287081" y="994410"/>
                </a:cubicBezTo>
                <a:cubicBezTo>
                  <a:pt x="4290891" y="1143000"/>
                  <a:pt x="4291441" y="1291709"/>
                  <a:pt x="4298511" y="1440180"/>
                </a:cubicBezTo>
                <a:cubicBezTo>
                  <a:pt x="4299084" y="1452215"/>
                  <a:pt x="4309941" y="1462422"/>
                  <a:pt x="4309941" y="1474470"/>
                </a:cubicBezTo>
                <a:cubicBezTo>
                  <a:pt x="4309941" y="1591816"/>
                  <a:pt x="4320082" y="1567199"/>
                  <a:pt x="4264221" y="1623060"/>
                </a:cubicBezTo>
                <a:cubicBezTo>
                  <a:pt x="4260411" y="1634490"/>
                  <a:pt x="4252244" y="1645314"/>
                  <a:pt x="4252791" y="1657350"/>
                </a:cubicBezTo>
                <a:cubicBezTo>
                  <a:pt x="4256096" y="1730065"/>
                  <a:pt x="4262630" y="1802904"/>
                  <a:pt x="4275651" y="1874520"/>
                </a:cubicBezTo>
                <a:cubicBezTo>
                  <a:pt x="4282650" y="1913012"/>
                  <a:pt x="4317621" y="1915039"/>
                  <a:pt x="4344231" y="1931670"/>
                </a:cubicBezTo>
                <a:cubicBezTo>
                  <a:pt x="4360385" y="1941766"/>
                  <a:pt x="4373411" y="1956509"/>
                  <a:pt x="4389951" y="1965960"/>
                </a:cubicBezTo>
                <a:cubicBezTo>
                  <a:pt x="4555579" y="2060604"/>
                  <a:pt x="4279327" y="1880781"/>
                  <a:pt x="4458531" y="2000250"/>
                </a:cubicBezTo>
                <a:cubicBezTo>
                  <a:pt x="4486356" y="2041988"/>
                  <a:pt x="4509823" y="2074117"/>
                  <a:pt x="4527111" y="2125980"/>
                </a:cubicBezTo>
                <a:cubicBezTo>
                  <a:pt x="4534731" y="2148840"/>
                  <a:pt x="4545245" y="2170931"/>
                  <a:pt x="4549971" y="2194560"/>
                </a:cubicBezTo>
                <a:cubicBezTo>
                  <a:pt x="4553781" y="2213610"/>
                  <a:pt x="4556289" y="2232967"/>
                  <a:pt x="4561401" y="2251710"/>
                </a:cubicBezTo>
                <a:cubicBezTo>
                  <a:pt x="4567741" y="2274957"/>
                  <a:pt x="4584261" y="2320290"/>
                  <a:pt x="4584261" y="2320290"/>
                </a:cubicBezTo>
                <a:cubicBezTo>
                  <a:pt x="4595691" y="2396490"/>
                  <a:pt x="4575810" y="2484778"/>
                  <a:pt x="4618551" y="2548890"/>
                </a:cubicBezTo>
                <a:cubicBezTo>
                  <a:pt x="4626171" y="2560320"/>
                  <a:pt x="4635268" y="2570893"/>
                  <a:pt x="4641411" y="2583180"/>
                </a:cubicBezTo>
                <a:cubicBezTo>
                  <a:pt x="4646799" y="2593956"/>
                  <a:pt x="4645315" y="2608062"/>
                  <a:pt x="4652841" y="2617470"/>
                </a:cubicBezTo>
                <a:cubicBezTo>
                  <a:pt x="4661423" y="2628197"/>
                  <a:pt x="4675701" y="2632710"/>
                  <a:pt x="4687131" y="2640330"/>
                </a:cubicBezTo>
                <a:cubicBezTo>
                  <a:pt x="4690941" y="2689860"/>
                  <a:pt x="4687785" y="2740427"/>
                  <a:pt x="4698561" y="2788920"/>
                </a:cubicBezTo>
                <a:cubicBezTo>
                  <a:pt x="4703380" y="2810607"/>
                  <a:pt x="4722916" y="2826199"/>
                  <a:pt x="4732851" y="2846070"/>
                </a:cubicBezTo>
                <a:cubicBezTo>
                  <a:pt x="4738239" y="2856846"/>
                  <a:pt x="4740471" y="2868930"/>
                  <a:pt x="4744281" y="2880360"/>
                </a:cubicBezTo>
                <a:cubicBezTo>
                  <a:pt x="4740471" y="2929890"/>
                  <a:pt x="4738655" y="2979614"/>
                  <a:pt x="4732851" y="3028950"/>
                </a:cubicBezTo>
                <a:cubicBezTo>
                  <a:pt x="4731016" y="3044551"/>
                  <a:pt x="4722292" y="3058985"/>
                  <a:pt x="4721421" y="3074670"/>
                </a:cubicBezTo>
                <a:cubicBezTo>
                  <a:pt x="4714655" y="3196462"/>
                  <a:pt x="4719849" y="3318849"/>
                  <a:pt x="4709991" y="3440430"/>
                </a:cubicBezTo>
                <a:cubicBezTo>
                  <a:pt x="4708333" y="3460880"/>
                  <a:pt x="4694143" y="3478298"/>
                  <a:pt x="4687131" y="3497580"/>
                </a:cubicBezTo>
                <a:cubicBezTo>
                  <a:pt x="4659265" y="3574213"/>
                  <a:pt x="4665999" y="3555792"/>
                  <a:pt x="4652841" y="3634740"/>
                </a:cubicBezTo>
                <a:cubicBezTo>
                  <a:pt x="4646499" y="3844013"/>
                  <a:pt x="4616749" y="3959454"/>
                  <a:pt x="4664271" y="4137660"/>
                </a:cubicBezTo>
                <a:cubicBezTo>
                  <a:pt x="4668661" y="4154124"/>
                  <a:pt x="4679511" y="4168140"/>
                  <a:pt x="4687131" y="4183380"/>
                </a:cubicBezTo>
                <a:cubicBezTo>
                  <a:pt x="4683321" y="4213860"/>
                  <a:pt x="4681196" y="4244598"/>
                  <a:pt x="4675701" y="4274820"/>
                </a:cubicBezTo>
                <a:cubicBezTo>
                  <a:pt x="4673546" y="4286674"/>
                  <a:pt x="4667581" y="4297525"/>
                  <a:pt x="4664271" y="4309110"/>
                </a:cubicBezTo>
                <a:cubicBezTo>
                  <a:pt x="4659955" y="4324215"/>
                  <a:pt x="4656651" y="4339590"/>
                  <a:pt x="4652841" y="4354830"/>
                </a:cubicBezTo>
                <a:cubicBezTo>
                  <a:pt x="4679585" y="4488552"/>
                  <a:pt x="4644835" y="4322808"/>
                  <a:pt x="4687131" y="4491990"/>
                </a:cubicBezTo>
                <a:cubicBezTo>
                  <a:pt x="4691843" y="4510837"/>
                  <a:pt x="4694751" y="4530090"/>
                  <a:pt x="4698561" y="4549140"/>
                </a:cubicBezTo>
                <a:cubicBezTo>
                  <a:pt x="4696755" y="4574424"/>
                  <a:pt x="4701680" y="4691492"/>
                  <a:pt x="4675701" y="4743450"/>
                </a:cubicBezTo>
                <a:cubicBezTo>
                  <a:pt x="4665766" y="4763321"/>
                  <a:pt x="4654741" y="4782827"/>
                  <a:pt x="4641411" y="4800600"/>
                </a:cubicBezTo>
                <a:cubicBezTo>
                  <a:pt x="4631712" y="4813532"/>
                  <a:pt x="4618551" y="4823460"/>
                  <a:pt x="4607121" y="4834890"/>
                </a:cubicBezTo>
                <a:cubicBezTo>
                  <a:pt x="4583817" y="4904802"/>
                  <a:pt x="4589592" y="4872206"/>
                  <a:pt x="4607121" y="4994910"/>
                </a:cubicBezTo>
                <a:cubicBezTo>
                  <a:pt x="4608825" y="5006837"/>
                  <a:pt x="4610032" y="5020681"/>
                  <a:pt x="4618551" y="5029200"/>
                </a:cubicBezTo>
                <a:cubicBezTo>
                  <a:pt x="4627070" y="5037719"/>
                  <a:pt x="4641411" y="5036820"/>
                  <a:pt x="4652841" y="5040630"/>
                </a:cubicBezTo>
                <a:cubicBezTo>
                  <a:pt x="4671122" y="5068052"/>
                  <a:pt x="4686960" y="5088736"/>
                  <a:pt x="4698561" y="5120640"/>
                </a:cubicBezTo>
                <a:cubicBezTo>
                  <a:pt x="4719934" y="5179417"/>
                  <a:pt x="4717980" y="5194321"/>
                  <a:pt x="4732851" y="5246370"/>
                </a:cubicBezTo>
                <a:cubicBezTo>
                  <a:pt x="4736161" y="5257955"/>
                  <a:pt x="4740471" y="5269230"/>
                  <a:pt x="4744281" y="5280660"/>
                </a:cubicBezTo>
                <a:cubicBezTo>
                  <a:pt x="4740471" y="5345430"/>
                  <a:pt x="4739307" y="5410410"/>
                  <a:pt x="4732851" y="5474970"/>
                </a:cubicBezTo>
                <a:cubicBezTo>
                  <a:pt x="4731652" y="5486958"/>
                  <a:pt x="4721421" y="5497212"/>
                  <a:pt x="4721421" y="5509260"/>
                </a:cubicBezTo>
                <a:cubicBezTo>
                  <a:pt x="4721421" y="5596973"/>
                  <a:pt x="4720447" y="5685319"/>
                  <a:pt x="4732851" y="5772150"/>
                </a:cubicBezTo>
                <a:cubicBezTo>
                  <a:pt x="4735784" y="5792679"/>
                  <a:pt x="4778578" y="5840744"/>
                  <a:pt x="4790001" y="5863590"/>
                </a:cubicBezTo>
                <a:cubicBezTo>
                  <a:pt x="4854117" y="5991823"/>
                  <a:pt x="4729153" y="5777109"/>
                  <a:pt x="4824291" y="5943600"/>
                </a:cubicBezTo>
                <a:cubicBezTo>
                  <a:pt x="4847501" y="5984218"/>
                  <a:pt x="4855645" y="5986384"/>
                  <a:pt x="4892871" y="6023610"/>
                </a:cubicBezTo>
                <a:cubicBezTo>
                  <a:pt x="4896681" y="6038850"/>
                  <a:pt x="4898785" y="6054621"/>
                  <a:pt x="4904301" y="6069330"/>
                </a:cubicBezTo>
                <a:cubicBezTo>
                  <a:pt x="4910284" y="6085284"/>
                  <a:pt x="4925048" y="6098143"/>
                  <a:pt x="4927161" y="6115050"/>
                </a:cubicBezTo>
                <a:cubicBezTo>
                  <a:pt x="4934574" y="6174351"/>
                  <a:pt x="4859635" y="6204909"/>
                  <a:pt x="4835721" y="6240780"/>
                </a:cubicBezTo>
                <a:lnTo>
                  <a:pt x="4812861" y="6275070"/>
                </a:lnTo>
                <a:cubicBezTo>
                  <a:pt x="4818117" y="6298720"/>
                  <a:pt x="4831548" y="6375823"/>
                  <a:pt x="4847151" y="6412230"/>
                </a:cubicBezTo>
                <a:cubicBezTo>
                  <a:pt x="4853863" y="6427891"/>
                  <a:pt x="4862391" y="6442710"/>
                  <a:pt x="4870011" y="6457950"/>
                </a:cubicBezTo>
                <a:cubicBezTo>
                  <a:pt x="4858707" y="6604905"/>
                  <a:pt x="4895301" y="6593490"/>
                  <a:pt x="4790001" y="6663690"/>
                </a:cubicBezTo>
                <a:cubicBezTo>
                  <a:pt x="4779976" y="6670373"/>
                  <a:pt x="4767141" y="6671310"/>
                  <a:pt x="4755711" y="6675120"/>
                </a:cubicBezTo>
                <a:cubicBezTo>
                  <a:pt x="4744281" y="6690360"/>
                  <a:pt x="4730872" y="6704300"/>
                  <a:pt x="4721421" y="6720840"/>
                </a:cubicBezTo>
                <a:cubicBezTo>
                  <a:pt x="4699518" y="6759171"/>
                  <a:pt x="4712656" y="6791317"/>
                  <a:pt x="4721421" y="6835140"/>
                </a:cubicBezTo>
                <a:cubicBezTo>
                  <a:pt x="4723784" y="6846954"/>
                  <a:pt x="4726465" y="6859213"/>
                  <a:pt x="4732851" y="6869430"/>
                </a:cubicBezTo>
                <a:cubicBezTo>
                  <a:pt x="4745781" y="6890118"/>
                  <a:pt x="4763331" y="6907530"/>
                  <a:pt x="4778571" y="6926580"/>
                </a:cubicBezTo>
                <a:cubicBezTo>
                  <a:pt x="4795741" y="6995258"/>
                  <a:pt x="4808933" y="6983730"/>
                  <a:pt x="4698561" y="6983730"/>
                </a:cubicBezTo>
                <a:cubicBezTo>
                  <a:pt x="4408976" y="6983730"/>
                  <a:pt x="4119441" y="6976110"/>
                  <a:pt x="3829881" y="6972300"/>
                </a:cubicBezTo>
                <a:lnTo>
                  <a:pt x="2458281" y="6983730"/>
                </a:lnTo>
                <a:cubicBezTo>
                  <a:pt x="1596071" y="6995541"/>
                  <a:pt x="2767613" y="6992669"/>
                  <a:pt x="1829631" y="7018020"/>
                </a:cubicBezTo>
                <a:lnTo>
                  <a:pt x="1406721" y="7029450"/>
                </a:lnTo>
                <a:lnTo>
                  <a:pt x="755211" y="7018020"/>
                </a:lnTo>
                <a:cubicBezTo>
                  <a:pt x="725767" y="7017141"/>
                  <a:pt x="586312" y="7000423"/>
                  <a:pt x="549471" y="6995160"/>
                </a:cubicBezTo>
                <a:cubicBezTo>
                  <a:pt x="526529" y="6991883"/>
                  <a:pt x="503901" y="6986491"/>
                  <a:pt x="480891" y="6983730"/>
                </a:cubicBezTo>
                <a:cubicBezTo>
                  <a:pt x="408620" y="6975057"/>
                  <a:pt x="336111" y="6968490"/>
                  <a:pt x="263721" y="6960870"/>
                </a:cubicBezTo>
                <a:cubicBezTo>
                  <a:pt x="256101" y="6930390"/>
                  <a:pt x="243099" y="6900768"/>
                  <a:pt x="240861" y="6869430"/>
                </a:cubicBezTo>
                <a:cubicBezTo>
                  <a:pt x="224001" y="6633393"/>
                  <a:pt x="238427" y="6492950"/>
                  <a:pt x="218001" y="6275070"/>
                </a:cubicBezTo>
                <a:cubicBezTo>
                  <a:pt x="204653" y="6132690"/>
                  <a:pt x="176140" y="6031497"/>
                  <a:pt x="149421" y="5886450"/>
                </a:cubicBezTo>
                <a:cubicBezTo>
                  <a:pt x="136826" y="5818074"/>
                  <a:pt x="124963" y="5749537"/>
                  <a:pt x="115131" y="5680710"/>
                </a:cubicBezTo>
                <a:cubicBezTo>
                  <a:pt x="84498" y="5466280"/>
                  <a:pt x="67473" y="5171776"/>
                  <a:pt x="46551" y="4983480"/>
                </a:cubicBezTo>
                <a:lnTo>
                  <a:pt x="23691" y="4777740"/>
                </a:lnTo>
                <a:cubicBezTo>
                  <a:pt x="16071" y="4107180"/>
                  <a:pt x="3430" y="3436658"/>
                  <a:pt x="831" y="2766060"/>
                </a:cubicBezTo>
                <a:cubicBezTo>
                  <a:pt x="-2316" y="1954140"/>
                  <a:pt x="3082" y="2081139"/>
                  <a:pt x="23691" y="1565910"/>
                </a:cubicBezTo>
                <a:cubicBezTo>
                  <a:pt x="27805" y="1463052"/>
                  <a:pt x="27226" y="1359937"/>
                  <a:pt x="35121" y="1257300"/>
                </a:cubicBezTo>
                <a:cubicBezTo>
                  <a:pt x="42479" y="1161649"/>
                  <a:pt x="59865" y="1067007"/>
                  <a:pt x="69411" y="971550"/>
                </a:cubicBezTo>
                <a:cubicBezTo>
                  <a:pt x="78919" y="876470"/>
                  <a:pt x="85463" y="781111"/>
                  <a:pt x="92271" y="685800"/>
                </a:cubicBezTo>
                <a:cubicBezTo>
                  <a:pt x="93652" y="666469"/>
                  <a:pt x="111226" y="351283"/>
                  <a:pt x="115131" y="320040"/>
                </a:cubicBezTo>
                <a:cubicBezTo>
                  <a:pt x="119488" y="285185"/>
                  <a:pt x="131102" y="251614"/>
                  <a:pt x="137991" y="217170"/>
                </a:cubicBezTo>
                <a:cubicBezTo>
                  <a:pt x="178366" y="15297"/>
                  <a:pt x="127615" y="78956"/>
                  <a:pt x="206571" y="0"/>
                </a:cubicBezTo>
                <a:lnTo>
                  <a:pt x="1338141" y="22860"/>
                </a:lnTo>
                <a:cubicBezTo>
                  <a:pt x="1665837" y="33431"/>
                  <a:pt x="1577209" y="52806"/>
                  <a:pt x="1898211" y="80010"/>
                </a:cubicBezTo>
                <a:cubicBezTo>
                  <a:pt x="2031301" y="91289"/>
                  <a:pt x="2164989" y="93985"/>
                  <a:pt x="2298261" y="102870"/>
                </a:cubicBezTo>
                <a:cubicBezTo>
                  <a:pt x="2393604" y="109226"/>
                  <a:pt x="2488718" y="118671"/>
                  <a:pt x="2584011" y="125730"/>
                </a:cubicBezTo>
                <a:lnTo>
                  <a:pt x="2915481" y="148590"/>
                </a:lnTo>
                <a:lnTo>
                  <a:pt x="4012761" y="137160"/>
                </a:lnTo>
                <a:cubicBezTo>
                  <a:pt x="4026492" y="136744"/>
                  <a:pt x="4034019" y="118644"/>
                  <a:pt x="4047051" y="114300"/>
                </a:cubicBezTo>
                <a:cubicBezTo>
                  <a:pt x="4069037" y="106971"/>
                  <a:pt x="4092614" y="105578"/>
                  <a:pt x="4115631" y="102870"/>
                </a:cubicBezTo>
                <a:cubicBezTo>
                  <a:pt x="4215718" y="91095"/>
                  <a:pt x="4208976" y="-7620"/>
                  <a:pt x="4229931" y="11430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D2C9CC2-D684-E16D-5896-C31440F5AA37}"/>
              </a:ext>
            </a:extLst>
          </p:cNvPr>
          <p:cNvSpPr txBox="1">
            <a:spLocks noGrp="1"/>
          </p:cNvSpPr>
          <p:nvPr>
            <p:ph type="title" idx="4294967295"/>
          </p:nvPr>
        </p:nvSpPr>
        <p:spPr>
          <a:xfrm>
            <a:off x="-201777" y="2386667"/>
            <a:ext cx="3996466" cy="26075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Questions?</a:t>
            </a:r>
          </a:p>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Marla Hertz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mihertz@uab.edu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6148" name="Picture 4" descr="Illustration of a dragon.">
            <a:extLst>
              <a:ext uri="{FF2B5EF4-FFF2-40B4-BE49-F238E27FC236}">
                <a16:creationId xmlns:a16="http://schemas.microsoft.com/office/drawing/2014/main" id="{7D12D83D-6F74-2A30-9271-9E8A6AC083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42" r="6706" b="-1"/>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BDB1A13-6A19-2DA1-B653-F586241E1640}"/>
              </a:ext>
            </a:extLst>
          </p:cNvPr>
          <p:cNvSpPr txBox="1"/>
          <p:nvPr/>
        </p:nvSpPr>
        <p:spPr>
          <a:xfrm>
            <a:off x="7726680" y="0"/>
            <a:ext cx="464108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Smaug atop his horde. David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Demaret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Wikimedia Commons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919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9DB"/>
        </a:solidFill>
        <a:effectLst/>
      </p:bgPr>
    </p:bg>
    <p:spTree>
      <p:nvGrpSpPr>
        <p:cNvPr id="1" name=""/>
        <p:cNvGrpSpPr/>
        <p:nvPr/>
      </p:nvGrpSpPr>
      <p:grpSpPr>
        <a:xfrm>
          <a:off x="0" y="0"/>
          <a:ext cx="0" cy="0"/>
          <a:chOff x="0" y="0"/>
          <a:chExt cx="0" cy="0"/>
        </a:xfrm>
      </p:grpSpPr>
      <p:sp>
        <p:nvSpPr>
          <p:cNvPr id="5" name="Freeform 5">
            <a:extLst>
              <a:ext uri="{C183D7F6-B498-43B3-948B-1728B52AA6E4}">
                <adec:decorative xmlns:adec="http://schemas.microsoft.com/office/drawing/2017/decorative" val="1"/>
              </a:ext>
            </a:extLst>
          </p:cNvPr>
          <p:cNvSpPr/>
          <p:nvPr/>
        </p:nvSpPr>
        <p:spPr>
          <a:xfrm>
            <a:off x="1320800" y="-62683"/>
            <a:ext cx="2735319" cy="1496965"/>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2" name="Group 2">
            <a:extLst>
              <a:ext uri="{C183D7F6-B498-43B3-948B-1728B52AA6E4}">
                <adec:decorative xmlns:adec="http://schemas.microsoft.com/office/drawing/2017/decorative" val="1"/>
              </a:ext>
            </a:extLst>
          </p:cNvPr>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13294B"/>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TextBox 9"/>
          <p:cNvSpPr txBox="1">
            <a:spLocks noGrp="1"/>
          </p:cNvSpPr>
          <p:nvPr>
            <p:ph type="title" idx="4294967295"/>
          </p:nvPr>
        </p:nvSpPr>
        <p:spPr>
          <a:xfrm>
            <a:off x="3749040" y="1695691"/>
            <a:ext cx="7080113" cy="214481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609630" rtl="0" eaLnBrk="1" fontAlgn="auto" latinLnBrk="0" hangingPunct="1">
              <a:lnSpc>
                <a:spcPts val="8334"/>
              </a:lnSpc>
              <a:spcBef>
                <a:spcPts val="0"/>
              </a:spcBef>
              <a:spcAft>
                <a:spcPts val="0"/>
              </a:spcAft>
              <a:buClrTx/>
              <a:buSzTx/>
              <a:buFontTx/>
              <a:buNone/>
              <a:tabLst/>
              <a:defRPr/>
            </a:pPr>
            <a:r>
              <a:rPr kumimoji="0" lang="en-US" sz="8334" b="0" i="0" u="none" strike="noStrike" kern="1200" cap="none" spc="0" normalizeH="0" baseline="0" noProof="0" dirty="0">
                <a:ln>
                  <a:noFill/>
                </a:ln>
                <a:solidFill>
                  <a:srgbClr val="F2E9DB"/>
                </a:solidFill>
                <a:effectLst/>
                <a:uLnTx/>
                <a:uFillTx/>
                <a:latin typeface="DM Sans Bold"/>
                <a:ea typeface="+mn-ea"/>
                <a:cs typeface="+mn-cs"/>
              </a:rPr>
              <a:t>FROM IDEA TO IMPACT</a:t>
            </a:r>
          </a:p>
        </p:txBody>
      </p:sp>
      <p:sp>
        <p:nvSpPr>
          <p:cNvPr id="8" name="TextBox 8"/>
          <p:cNvSpPr txBox="1"/>
          <p:nvPr/>
        </p:nvSpPr>
        <p:spPr>
          <a:xfrm>
            <a:off x="5101979" y="3845135"/>
            <a:ext cx="5727175" cy="1769715"/>
          </a:xfrm>
          <a:prstGeom prst="rect">
            <a:avLst/>
          </a:prstGeom>
        </p:spPr>
        <p:txBody>
          <a:bodyPr lIns="0" tIns="0" rIns="0" bIns="0" rtlCol="0" anchor="t">
            <a:spAutoFit/>
          </a:bodyPr>
          <a:lstStyle/>
          <a:p>
            <a:pPr algn="r" defTabSz="609630">
              <a:lnSpc>
                <a:spcPts val="2713"/>
              </a:lnSpc>
            </a:pPr>
            <a:r>
              <a:rPr lang="en-US" sz="2467" dirty="0">
                <a:solidFill>
                  <a:srgbClr val="F2E9DB"/>
                </a:solidFill>
                <a:latin typeface="DM Sans Italics"/>
              </a:rPr>
              <a:t>Building an R Programming Workshop Series for Graduate Students</a:t>
            </a:r>
          </a:p>
          <a:p>
            <a:pPr algn="r" defTabSz="609630">
              <a:lnSpc>
                <a:spcPts val="2713"/>
              </a:lnSpc>
            </a:pPr>
            <a:endParaRPr lang="en-US" sz="2467" dirty="0">
              <a:solidFill>
                <a:srgbClr val="F2E9DB"/>
              </a:solidFill>
              <a:latin typeface="DM Sans Italics"/>
            </a:endParaRPr>
          </a:p>
          <a:p>
            <a:pPr algn="r" defTabSz="609630">
              <a:lnSpc>
                <a:spcPts val="1907"/>
              </a:lnSpc>
            </a:pPr>
            <a:r>
              <a:rPr lang="en-US" sz="1733" dirty="0">
                <a:solidFill>
                  <a:srgbClr val="F2E9DB"/>
                </a:solidFill>
                <a:latin typeface="DM Sans Italics"/>
              </a:rPr>
              <a:t>Savannah L. Kelly, PhD</a:t>
            </a:r>
          </a:p>
          <a:p>
            <a:pPr algn="r" defTabSz="609630">
              <a:lnSpc>
                <a:spcPts val="1907"/>
              </a:lnSpc>
            </a:pPr>
            <a:r>
              <a:rPr lang="en-US" sz="1733" dirty="0">
                <a:solidFill>
                  <a:srgbClr val="F2E9DB"/>
                </a:solidFill>
                <a:latin typeface="DM Sans Italics"/>
              </a:rPr>
              <a:t>Data Science &amp; Reproducibility Librarian </a:t>
            </a:r>
          </a:p>
          <a:p>
            <a:pPr algn="r" defTabSz="609630">
              <a:lnSpc>
                <a:spcPts val="1907"/>
              </a:lnSpc>
            </a:pPr>
            <a:r>
              <a:rPr lang="en-US" sz="1733" dirty="0">
                <a:solidFill>
                  <a:srgbClr val="F2E9DB"/>
                </a:solidFill>
                <a:latin typeface="DM Sans Italics"/>
              </a:rPr>
              <a:t>University of Mississippi Libraries  </a:t>
            </a:r>
          </a:p>
        </p:txBody>
      </p:sp>
      <p:sp>
        <p:nvSpPr>
          <p:cNvPr id="6" name="Freeform 6">
            <a:extLst>
              <a:ext uri="{C183D7F6-B498-43B3-948B-1728B52AA6E4}">
                <adec:decorative xmlns:adec="http://schemas.microsoft.com/office/drawing/2017/decorative" val="1"/>
              </a:ext>
            </a:extLst>
          </p:cNvPr>
          <p:cNvSpPr/>
          <p:nvPr/>
        </p:nvSpPr>
        <p:spPr>
          <a:xfrm>
            <a:off x="1320800" y="4178300"/>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a:extLst>
              <a:ext uri="{C183D7F6-B498-43B3-948B-1728B52AA6E4}">
                <adec:decorative xmlns:adec="http://schemas.microsoft.com/office/drawing/2017/decorative" val="1"/>
              </a:ext>
            </a:extLst>
          </p:cNvPr>
          <p:cNvSpPr/>
          <p:nvPr/>
        </p:nvSpPr>
        <p:spPr>
          <a:xfrm rot="-10800000">
            <a:off x="3749040" y="5115404"/>
            <a:ext cx="2281971" cy="1742596"/>
          </a:xfrm>
          <a:custGeom>
            <a:avLst/>
            <a:gdLst/>
            <a:ahLst/>
            <a:cxnLst/>
            <a:rect l="l" t="t" r="r" b="b"/>
            <a:pathLst>
              <a:path w="3422956" h="2613894">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9DB"/>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685800" y="-107146"/>
            <a:ext cx="2735319" cy="2088789"/>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TextBox 8"/>
          <p:cNvSpPr txBox="1">
            <a:spLocks noGrp="1"/>
          </p:cNvSpPr>
          <p:nvPr>
            <p:ph type="title" idx="4294967295"/>
          </p:nvPr>
        </p:nvSpPr>
        <p:spPr>
          <a:xfrm>
            <a:off x="3421119" y="603602"/>
            <a:ext cx="6790867" cy="8079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6306"/>
              </a:lnSpc>
              <a:spcBef>
                <a:spcPts val="0"/>
              </a:spcBef>
              <a:spcAft>
                <a:spcPts val="0"/>
              </a:spcAft>
              <a:buClrTx/>
              <a:buSzTx/>
              <a:buFontTx/>
              <a:buNone/>
              <a:tabLst/>
              <a:defRPr/>
            </a:pPr>
            <a:r>
              <a:rPr kumimoji="0" lang="en-US" sz="5732" b="0" i="0" u="none" strike="noStrike" kern="1200" cap="none" spc="0" normalizeH="0" baseline="0" noProof="0" dirty="0">
                <a:ln>
                  <a:noFill/>
                </a:ln>
                <a:solidFill>
                  <a:srgbClr val="13294B"/>
                </a:solidFill>
                <a:effectLst/>
                <a:uLnTx/>
                <a:uFillTx/>
                <a:latin typeface="DM Sans Bold"/>
                <a:ea typeface="+mn-ea"/>
                <a:cs typeface="+mn-cs"/>
              </a:rPr>
              <a:t>LET’S TEACH </a:t>
            </a:r>
            <a:r>
              <a:rPr kumimoji="0" lang="en-US" sz="5732" b="0" i="0" u="none" strike="noStrike" kern="1200" cap="none" spc="0" normalizeH="0" baseline="0" noProof="0" dirty="0">
                <a:ln>
                  <a:noFill/>
                </a:ln>
                <a:solidFill>
                  <a:srgbClr val="CB2030"/>
                </a:solidFill>
                <a:effectLst/>
                <a:uLnTx/>
                <a:uFillTx/>
                <a:latin typeface="DM Sans Bold"/>
                <a:ea typeface="+mn-ea"/>
                <a:cs typeface="+mn-cs"/>
              </a:rPr>
              <a:t>R</a:t>
            </a:r>
          </a:p>
        </p:txBody>
      </p:sp>
      <p:sp>
        <p:nvSpPr>
          <p:cNvPr id="4" name="TextBox 4"/>
          <p:cNvSpPr txBox="1"/>
          <p:nvPr/>
        </p:nvSpPr>
        <p:spPr>
          <a:xfrm>
            <a:off x="832037" y="2174227"/>
            <a:ext cx="4484296" cy="564257"/>
          </a:xfrm>
          <a:prstGeom prst="rect">
            <a:avLst/>
          </a:prstGeom>
        </p:spPr>
        <p:txBody>
          <a:bodyPr lIns="0" tIns="0" rIns="0" bIns="0" rtlCol="0" anchor="t">
            <a:spAutoFit/>
          </a:bodyPr>
          <a:lstStyle/>
          <a:p>
            <a:pPr defTabSz="609630">
              <a:lnSpc>
                <a:spcPts val="4400"/>
              </a:lnSpc>
            </a:pPr>
            <a:r>
              <a:rPr lang="en-US" sz="4000">
                <a:solidFill>
                  <a:srgbClr val="13294B"/>
                </a:solidFill>
                <a:latin typeface="DM Sans Bold"/>
              </a:rPr>
              <a:t>STRENGTHS</a:t>
            </a:r>
          </a:p>
        </p:txBody>
      </p:sp>
      <p:sp>
        <p:nvSpPr>
          <p:cNvPr id="5" name="TextBox 5"/>
          <p:cNvSpPr txBox="1"/>
          <p:nvPr/>
        </p:nvSpPr>
        <p:spPr>
          <a:xfrm>
            <a:off x="6323087" y="2174227"/>
            <a:ext cx="4484296" cy="564257"/>
          </a:xfrm>
          <a:prstGeom prst="rect">
            <a:avLst/>
          </a:prstGeom>
        </p:spPr>
        <p:txBody>
          <a:bodyPr lIns="0" tIns="0" rIns="0" bIns="0" rtlCol="0" anchor="t">
            <a:spAutoFit/>
          </a:bodyPr>
          <a:lstStyle/>
          <a:p>
            <a:pPr algn="r" defTabSz="609630">
              <a:lnSpc>
                <a:spcPts val="4400"/>
              </a:lnSpc>
            </a:pPr>
            <a:r>
              <a:rPr lang="en-US" sz="4000">
                <a:solidFill>
                  <a:srgbClr val="13294B"/>
                </a:solidFill>
                <a:latin typeface="DM Sans Bold"/>
              </a:rPr>
              <a:t>CHALLENGES</a:t>
            </a:r>
          </a:p>
        </p:txBody>
      </p:sp>
      <p:sp>
        <p:nvSpPr>
          <p:cNvPr id="6" name="TextBox 6"/>
          <p:cNvSpPr txBox="1"/>
          <p:nvPr/>
        </p:nvSpPr>
        <p:spPr>
          <a:xfrm>
            <a:off x="832037" y="3188117"/>
            <a:ext cx="4045260" cy="3234668"/>
          </a:xfrm>
          <a:prstGeom prst="rect">
            <a:avLst/>
          </a:prstGeom>
        </p:spPr>
        <p:txBody>
          <a:bodyPr lIns="0" tIns="0" rIns="0" bIns="0" rtlCol="0" anchor="t">
            <a:spAutoFit/>
          </a:bodyPr>
          <a:lstStyle/>
          <a:p>
            <a:pPr marL="547041" lvl="1" indent="-273520" defTabSz="609630">
              <a:lnSpc>
                <a:spcPts val="2787"/>
              </a:lnSpc>
              <a:buFont typeface="Arial"/>
              <a:buChar char="•"/>
            </a:pPr>
            <a:r>
              <a:rPr lang="en-US" sz="2533">
                <a:solidFill>
                  <a:srgbClr val="13294B"/>
                </a:solidFill>
                <a:latin typeface="DM Sans"/>
              </a:rPr>
              <a:t>Flexibility of a new department - Let’s try new things!</a:t>
            </a:r>
          </a:p>
          <a:p>
            <a:pPr defTabSz="609630">
              <a:lnSpc>
                <a:spcPts val="2787"/>
              </a:lnSpc>
            </a:pPr>
            <a:endParaRPr lang="en-US" sz="2533">
              <a:solidFill>
                <a:srgbClr val="13294B"/>
              </a:solidFill>
              <a:latin typeface="DM Sans"/>
            </a:endParaRPr>
          </a:p>
          <a:p>
            <a:pPr marL="547041" lvl="1" indent="-273520" defTabSz="609630">
              <a:lnSpc>
                <a:spcPts val="2787"/>
              </a:lnSpc>
              <a:buFont typeface="Arial"/>
              <a:buChar char="•"/>
            </a:pPr>
            <a:r>
              <a:rPr lang="en-US" sz="2533">
                <a:solidFill>
                  <a:srgbClr val="13294B"/>
                </a:solidFill>
                <a:latin typeface="DM Sans"/>
              </a:rPr>
              <a:t>I had been a recent graduate student and was familiar with the interdisciplinary statistics curriculum</a:t>
            </a:r>
          </a:p>
        </p:txBody>
      </p:sp>
      <p:sp>
        <p:nvSpPr>
          <p:cNvPr id="7" name="TextBox 7"/>
          <p:cNvSpPr txBox="1"/>
          <p:nvPr/>
        </p:nvSpPr>
        <p:spPr>
          <a:xfrm>
            <a:off x="7269936" y="3188117"/>
            <a:ext cx="4423089" cy="2155783"/>
          </a:xfrm>
          <a:prstGeom prst="rect">
            <a:avLst/>
          </a:prstGeom>
        </p:spPr>
        <p:txBody>
          <a:bodyPr lIns="0" tIns="0" rIns="0" bIns="0" rtlCol="0" anchor="t">
            <a:spAutoFit/>
          </a:bodyPr>
          <a:lstStyle/>
          <a:p>
            <a:pPr marL="547041" lvl="1" indent="-273520" defTabSz="609630">
              <a:lnSpc>
                <a:spcPts val="2787"/>
              </a:lnSpc>
              <a:buFont typeface="Arial"/>
              <a:buChar char="•"/>
            </a:pPr>
            <a:r>
              <a:rPr lang="en-US" sz="2533">
                <a:solidFill>
                  <a:srgbClr val="13294B"/>
                </a:solidFill>
                <a:latin typeface="DM Sans"/>
              </a:rPr>
              <a:t>Paving the road while you drive on it</a:t>
            </a:r>
          </a:p>
          <a:p>
            <a:pPr defTabSz="609630">
              <a:lnSpc>
                <a:spcPts val="2787"/>
              </a:lnSpc>
            </a:pPr>
            <a:endParaRPr lang="en-US" sz="2533">
              <a:solidFill>
                <a:srgbClr val="13294B"/>
              </a:solidFill>
              <a:latin typeface="DM Sans"/>
            </a:endParaRPr>
          </a:p>
          <a:p>
            <a:pPr marL="547041" lvl="1" indent="-273520" defTabSz="609630">
              <a:lnSpc>
                <a:spcPts val="2787"/>
              </a:lnSpc>
              <a:buFont typeface="Arial"/>
              <a:buChar char="•"/>
            </a:pPr>
            <a:r>
              <a:rPr lang="en-US" sz="2533">
                <a:solidFill>
                  <a:srgbClr val="13294B"/>
                </a:solidFill>
                <a:latin typeface="DM Sans"/>
              </a:rPr>
              <a:t>Purview and Perceptions</a:t>
            </a:r>
          </a:p>
          <a:p>
            <a:pPr defTabSz="609630">
              <a:lnSpc>
                <a:spcPts val="2787"/>
              </a:lnSpc>
            </a:pPr>
            <a:endParaRPr lang="en-US" sz="2533">
              <a:solidFill>
                <a:srgbClr val="13294B"/>
              </a:solidFill>
              <a:latin typeface="DM Sans"/>
            </a:endParaRPr>
          </a:p>
          <a:p>
            <a:pPr marL="547041" lvl="1" indent="-273520" defTabSz="609630">
              <a:lnSpc>
                <a:spcPts val="2787"/>
              </a:lnSpc>
              <a:buFont typeface="Arial"/>
              <a:buChar char="•"/>
            </a:pPr>
            <a:r>
              <a:rPr lang="en-US" sz="2533">
                <a:solidFill>
                  <a:srgbClr val="13294B"/>
                </a:solidFill>
                <a:latin typeface="DM Sans Italics"/>
              </a:rPr>
              <a:t>Will they even come? </a:t>
            </a:r>
            <a:r>
              <a:rPr lang="en-US" sz="2533">
                <a:solidFill>
                  <a:srgbClr val="13294B"/>
                </a:solidFill>
                <a:latin typeface="DM Sans"/>
              </a:rPr>
              <a:t> </a:t>
            </a:r>
          </a:p>
        </p:txBody>
      </p:sp>
      <p:sp>
        <p:nvSpPr>
          <p:cNvPr id="2" name="Freeform 2">
            <a:extLst>
              <a:ext uri="{C183D7F6-B498-43B3-948B-1728B52AA6E4}">
                <adec:decorative xmlns:adec="http://schemas.microsoft.com/office/drawing/2017/decorative" val="1"/>
              </a:ext>
            </a:extLst>
          </p:cNvPr>
          <p:cNvSpPr/>
          <p:nvPr/>
        </p:nvSpPr>
        <p:spPr>
          <a:xfrm>
            <a:off x="9538029" y="5405555"/>
            <a:ext cx="2653971" cy="1452445"/>
          </a:xfrm>
          <a:custGeom>
            <a:avLst/>
            <a:gdLst/>
            <a:ahLst/>
            <a:cxnLst/>
            <a:rect l="l" t="t" r="r" b="b"/>
            <a:pathLst>
              <a:path w="3980956" h="2178668">
                <a:moveTo>
                  <a:pt x="0" y="0"/>
                </a:moveTo>
                <a:lnTo>
                  <a:pt x="3980956" y="0"/>
                </a:lnTo>
                <a:lnTo>
                  <a:pt x="3980956" y="2178668"/>
                </a:lnTo>
                <a:lnTo>
                  <a:pt x="0" y="217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9DB"/>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8988011" y="-1387295"/>
            <a:ext cx="3633390" cy="2774589"/>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p:nvPr/>
        </p:nvGrpSpPr>
        <p:grpSpPr>
          <a:xfrm>
            <a:off x="494200" y="632459"/>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13294B"/>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1" name="TextBox 21"/>
          <p:cNvSpPr txBox="1">
            <a:spLocks noGrp="1"/>
          </p:cNvSpPr>
          <p:nvPr>
            <p:ph type="title" idx="4294967295"/>
          </p:nvPr>
        </p:nvSpPr>
        <p:spPr>
          <a:xfrm>
            <a:off x="3049516" y="978170"/>
            <a:ext cx="5876301" cy="12439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152"/>
              </a:lnSpc>
              <a:spcBef>
                <a:spcPts val="0"/>
              </a:spcBef>
              <a:spcAft>
                <a:spcPts val="0"/>
              </a:spcAft>
              <a:buClrTx/>
              <a:buSzTx/>
              <a:buFontTx/>
              <a:buNone/>
              <a:tabLst/>
              <a:defRPr/>
            </a:pPr>
            <a:r>
              <a:rPr kumimoji="0" lang="en-US" sz="4683" b="0" i="0" u="none" strike="noStrike" kern="1200" cap="none" spc="0" normalizeH="0" baseline="0" noProof="0" dirty="0">
                <a:ln>
                  <a:noFill/>
                </a:ln>
                <a:solidFill>
                  <a:srgbClr val="F2E9DB"/>
                </a:solidFill>
                <a:effectLst/>
                <a:uLnTx/>
                <a:uFillTx/>
                <a:latin typeface="DM Sans Bold"/>
                <a:ea typeface="+mn-ea"/>
                <a:cs typeface="+mn-cs"/>
              </a:rPr>
              <a:t>WHAT TO COVER </a:t>
            </a:r>
          </a:p>
          <a:p>
            <a:pPr marL="0" marR="0" lvl="0" indent="0" algn="ctr" defTabSz="609630" rtl="0" eaLnBrk="1" fontAlgn="auto" latinLnBrk="0" hangingPunct="1">
              <a:lnSpc>
                <a:spcPts val="4492"/>
              </a:lnSpc>
              <a:spcBef>
                <a:spcPts val="0"/>
              </a:spcBef>
              <a:spcAft>
                <a:spcPts val="0"/>
              </a:spcAft>
              <a:buClrTx/>
              <a:buSzTx/>
              <a:buFontTx/>
              <a:buNone/>
              <a:tabLst/>
              <a:defRPr/>
            </a:pPr>
            <a:r>
              <a:rPr kumimoji="0" lang="en-US" sz="4083" b="0" i="0" u="none" strike="noStrike" kern="1200" cap="none" spc="0" normalizeH="0" baseline="0" noProof="0" dirty="0">
                <a:ln>
                  <a:noFill/>
                </a:ln>
                <a:solidFill>
                  <a:srgbClr val="F2E9DB"/>
                </a:solidFill>
                <a:effectLst/>
                <a:uLnTx/>
                <a:uFillTx/>
                <a:latin typeface="DM Sans Bold"/>
                <a:ea typeface="+mn-ea"/>
                <a:cs typeface="+mn-cs"/>
              </a:rPr>
              <a:t>(I.E., NOT STATS)</a:t>
            </a:r>
          </a:p>
        </p:txBody>
      </p:sp>
      <p:sp>
        <p:nvSpPr>
          <p:cNvPr id="24" name="TextBox 24"/>
          <p:cNvSpPr txBox="1"/>
          <p:nvPr/>
        </p:nvSpPr>
        <p:spPr>
          <a:xfrm>
            <a:off x="940886" y="2679374"/>
            <a:ext cx="2915513" cy="1231106"/>
          </a:xfrm>
          <a:prstGeom prst="rect">
            <a:avLst/>
          </a:prstGeom>
        </p:spPr>
        <p:txBody>
          <a:bodyPr lIns="0" tIns="0" rIns="0" bIns="0" rtlCol="0" anchor="t">
            <a:spAutoFit/>
          </a:bodyPr>
          <a:lstStyle/>
          <a:p>
            <a:pPr algn="ctr" defTabSz="609630">
              <a:lnSpc>
                <a:spcPts val="3153"/>
              </a:lnSpc>
            </a:pPr>
            <a:r>
              <a:rPr lang="en-US" sz="2867" dirty="0">
                <a:solidFill>
                  <a:srgbClr val="F2E9DB"/>
                </a:solidFill>
                <a:latin typeface="DM Sans Bold"/>
              </a:rPr>
              <a:t>WHAT DO MOST DISCIPLINES NEED TO KNOW?</a:t>
            </a:r>
          </a:p>
        </p:txBody>
      </p:sp>
      <p:grpSp>
        <p:nvGrpSpPr>
          <p:cNvPr id="9" name="Group 9">
            <a:extLst>
              <a:ext uri="{C183D7F6-B498-43B3-948B-1728B52AA6E4}">
                <adec:decorative xmlns:adec="http://schemas.microsoft.com/office/drawing/2017/decorative" val="1"/>
              </a:ext>
            </a:extLst>
          </p:cNvPr>
          <p:cNvGrpSpPr/>
          <p:nvPr/>
        </p:nvGrpSpPr>
        <p:grpSpPr>
          <a:xfrm>
            <a:off x="4918930" y="2596368"/>
            <a:ext cx="2425282" cy="1019617"/>
            <a:chOff x="0" y="0"/>
            <a:chExt cx="966672" cy="406400"/>
          </a:xfrm>
        </p:grpSpPr>
        <p:sp>
          <p:nvSpPr>
            <p:cNvPr id="10" name="Freeform 10"/>
            <p:cNvSpPr/>
            <p:nvPr/>
          </p:nvSpPr>
          <p:spPr>
            <a:xfrm>
              <a:off x="0" y="0"/>
              <a:ext cx="966672" cy="406400"/>
            </a:xfrm>
            <a:custGeom>
              <a:avLst/>
              <a:gdLst/>
              <a:ahLst/>
              <a:cxnLst/>
              <a:rect l="l" t="t" r="r" b="b"/>
              <a:pathLst>
                <a:path w="966672" h="406400">
                  <a:moveTo>
                    <a:pt x="763472" y="0"/>
                  </a:moveTo>
                  <a:cubicBezTo>
                    <a:pt x="875696" y="0"/>
                    <a:pt x="966672" y="90976"/>
                    <a:pt x="966672" y="203200"/>
                  </a:cubicBezTo>
                  <a:cubicBezTo>
                    <a:pt x="966672" y="315424"/>
                    <a:pt x="875696" y="406400"/>
                    <a:pt x="763472" y="406400"/>
                  </a:cubicBezTo>
                  <a:lnTo>
                    <a:pt x="203200" y="406400"/>
                  </a:lnTo>
                  <a:cubicBezTo>
                    <a:pt x="90976" y="406400"/>
                    <a:pt x="0" y="315424"/>
                    <a:pt x="0" y="203200"/>
                  </a:cubicBezTo>
                  <a:cubicBezTo>
                    <a:pt x="0" y="90976"/>
                    <a:pt x="90976" y="0"/>
                    <a:pt x="203200" y="0"/>
                  </a:cubicBezTo>
                  <a:close/>
                </a:path>
              </a:pathLst>
            </a:custGeom>
            <a:solidFill>
              <a:srgbClr val="F05B58"/>
            </a:solidFill>
          </p:spPr>
          <p:txBody>
            <a:bodyPr/>
            <a:lstStyle/>
            <a:p>
              <a:pPr defTabSz="609630"/>
              <a:endParaRPr lang="en-US" sz="1200">
                <a:solidFill>
                  <a:prstClr val="black"/>
                </a:solidFill>
                <a:latin typeface="Calibri"/>
              </a:endParaRPr>
            </a:p>
          </p:txBody>
        </p:sp>
        <p:sp>
          <p:nvSpPr>
            <p:cNvPr id="11" name="TextBox 11"/>
            <p:cNvSpPr txBox="1"/>
            <p:nvPr/>
          </p:nvSpPr>
          <p:spPr>
            <a:xfrm>
              <a:off x="0" y="-38100"/>
              <a:ext cx="966672" cy="444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TextBox 22"/>
          <p:cNvSpPr txBox="1"/>
          <p:nvPr/>
        </p:nvSpPr>
        <p:spPr>
          <a:xfrm>
            <a:off x="4871462" y="2890091"/>
            <a:ext cx="2577761" cy="487313"/>
          </a:xfrm>
          <a:prstGeom prst="rect">
            <a:avLst/>
          </a:prstGeom>
        </p:spPr>
        <p:txBody>
          <a:bodyPr lIns="0" tIns="0" rIns="0" bIns="0" rtlCol="0" anchor="t">
            <a:spAutoFit/>
          </a:bodyPr>
          <a:lstStyle/>
          <a:p>
            <a:pPr algn="ctr" defTabSz="609630">
              <a:lnSpc>
                <a:spcPts val="1907"/>
              </a:lnSpc>
            </a:pPr>
            <a:r>
              <a:rPr lang="en-US" sz="1733" dirty="0">
                <a:solidFill>
                  <a:srgbClr val="13294B"/>
                </a:solidFill>
                <a:latin typeface="DM Sans Bold"/>
              </a:rPr>
              <a:t>DATA IMPORT AND MANIPULATION</a:t>
            </a:r>
          </a:p>
        </p:txBody>
      </p:sp>
      <p:grpSp>
        <p:nvGrpSpPr>
          <p:cNvPr id="15" name="Group 15">
            <a:extLst>
              <a:ext uri="{C183D7F6-B498-43B3-948B-1728B52AA6E4}">
                <adec:decorative xmlns:adec="http://schemas.microsoft.com/office/drawing/2017/decorative" val="1"/>
              </a:ext>
            </a:extLst>
          </p:cNvPr>
          <p:cNvGrpSpPr/>
          <p:nvPr/>
        </p:nvGrpSpPr>
        <p:grpSpPr>
          <a:xfrm>
            <a:off x="4984409" y="3700834"/>
            <a:ext cx="2425282" cy="1019617"/>
            <a:chOff x="0" y="0"/>
            <a:chExt cx="966672" cy="406400"/>
          </a:xfrm>
        </p:grpSpPr>
        <p:sp>
          <p:nvSpPr>
            <p:cNvPr id="16" name="Freeform 16"/>
            <p:cNvSpPr/>
            <p:nvPr/>
          </p:nvSpPr>
          <p:spPr>
            <a:xfrm>
              <a:off x="0" y="0"/>
              <a:ext cx="966672" cy="406400"/>
            </a:xfrm>
            <a:custGeom>
              <a:avLst/>
              <a:gdLst/>
              <a:ahLst/>
              <a:cxnLst/>
              <a:rect l="l" t="t" r="r" b="b"/>
              <a:pathLst>
                <a:path w="966672" h="406400">
                  <a:moveTo>
                    <a:pt x="763472" y="0"/>
                  </a:moveTo>
                  <a:cubicBezTo>
                    <a:pt x="875696" y="0"/>
                    <a:pt x="966672" y="90976"/>
                    <a:pt x="966672" y="203200"/>
                  </a:cubicBezTo>
                  <a:cubicBezTo>
                    <a:pt x="966672" y="315424"/>
                    <a:pt x="875696" y="406400"/>
                    <a:pt x="763472" y="406400"/>
                  </a:cubicBezTo>
                  <a:lnTo>
                    <a:pt x="203200" y="406400"/>
                  </a:lnTo>
                  <a:cubicBezTo>
                    <a:pt x="90976" y="406400"/>
                    <a:pt x="0" y="315424"/>
                    <a:pt x="0" y="203200"/>
                  </a:cubicBezTo>
                  <a:cubicBezTo>
                    <a:pt x="0" y="90976"/>
                    <a:pt x="90976" y="0"/>
                    <a:pt x="203200" y="0"/>
                  </a:cubicBezTo>
                  <a:close/>
                </a:path>
              </a:pathLst>
            </a:custGeom>
            <a:solidFill>
              <a:srgbClr val="F05B58"/>
            </a:solidFill>
          </p:spPr>
          <p:txBody>
            <a:bodyPr/>
            <a:lstStyle/>
            <a:p>
              <a:pPr defTabSz="609630"/>
              <a:endParaRPr lang="en-US" sz="1200">
                <a:solidFill>
                  <a:prstClr val="black"/>
                </a:solidFill>
                <a:latin typeface="Calibri"/>
              </a:endParaRPr>
            </a:p>
          </p:txBody>
        </p:sp>
        <p:sp>
          <p:nvSpPr>
            <p:cNvPr id="17" name="TextBox 17"/>
            <p:cNvSpPr txBox="1"/>
            <p:nvPr/>
          </p:nvSpPr>
          <p:spPr>
            <a:xfrm>
              <a:off x="0" y="-38100"/>
              <a:ext cx="966672" cy="444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6" name="TextBox 26"/>
          <p:cNvSpPr txBox="1"/>
          <p:nvPr/>
        </p:nvSpPr>
        <p:spPr>
          <a:xfrm>
            <a:off x="5104681" y="3942961"/>
            <a:ext cx="2111324" cy="487313"/>
          </a:xfrm>
          <a:prstGeom prst="rect">
            <a:avLst/>
          </a:prstGeom>
        </p:spPr>
        <p:txBody>
          <a:bodyPr lIns="0" tIns="0" rIns="0" bIns="0" rtlCol="0" anchor="t">
            <a:spAutoFit/>
          </a:bodyPr>
          <a:lstStyle/>
          <a:p>
            <a:pPr algn="ctr" defTabSz="609630">
              <a:lnSpc>
                <a:spcPts val="1907"/>
              </a:lnSpc>
            </a:pPr>
            <a:r>
              <a:rPr lang="en-US" sz="1733" dirty="0">
                <a:solidFill>
                  <a:srgbClr val="13294B"/>
                </a:solidFill>
                <a:latin typeface="DM Sans Bold"/>
              </a:rPr>
              <a:t>DATA </a:t>
            </a:r>
          </a:p>
          <a:p>
            <a:pPr algn="ctr" defTabSz="609630">
              <a:lnSpc>
                <a:spcPts val="1907"/>
              </a:lnSpc>
            </a:pPr>
            <a:r>
              <a:rPr lang="en-US" sz="1733" dirty="0">
                <a:solidFill>
                  <a:srgbClr val="13294B"/>
                </a:solidFill>
                <a:latin typeface="DM Sans Bold"/>
              </a:rPr>
              <a:t>VISUALIZATION</a:t>
            </a:r>
          </a:p>
        </p:txBody>
      </p:sp>
      <p:grpSp>
        <p:nvGrpSpPr>
          <p:cNvPr id="18" name="Group 18">
            <a:extLst>
              <a:ext uri="{C183D7F6-B498-43B3-948B-1728B52AA6E4}">
                <adec:decorative xmlns:adec="http://schemas.microsoft.com/office/drawing/2017/decorative" val="1"/>
              </a:ext>
            </a:extLst>
          </p:cNvPr>
          <p:cNvGrpSpPr/>
          <p:nvPr/>
        </p:nvGrpSpPr>
        <p:grpSpPr>
          <a:xfrm>
            <a:off x="8938379" y="2588798"/>
            <a:ext cx="2057400" cy="1028700"/>
            <a:chOff x="0" y="0"/>
            <a:chExt cx="812800" cy="406400"/>
          </a:xfrm>
        </p:grpSpPr>
        <p:sp>
          <p:nvSpPr>
            <p:cNvPr id="19" name="Freeform 19"/>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F2E9DB"/>
            </a:solidFill>
          </p:spPr>
          <p:txBody>
            <a:bodyPr/>
            <a:lstStyle/>
            <a:p>
              <a:pPr defTabSz="609630"/>
              <a:endParaRPr lang="en-US" sz="1200">
                <a:solidFill>
                  <a:prstClr val="black"/>
                </a:solidFill>
                <a:latin typeface="Calibri"/>
              </a:endParaRPr>
            </a:p>
          </p:txBody>
        </p:sp>
        <p:sp>
          <p:nvSpPr>
            <p:cNvPr id="20" name="TextBox 20"/>
            <p:cNvSpPr txBox="1"/>
            <p:nvPr/>
          </p:nvSpPr>
          <p:spPr>
            <a:xfrm>
              <a:off x="152400" y="-38100"/>
              <a:ext cx="508000" cy="444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TextBox 23"/>
          <p:cNvSpPr txBox="1"/>
          <p:nvPr/>
        </p:nvSpPr>
        <p:spPr>
          <a:xfrm>
            <a:off x="8925817" y="2966425"/>
            <a:ext cx="2078511" cy="320601"/>
          </a:xfrm>
          <a:prstGeom prst="rect">
            <a:avLst/>
          </a:prstGeom>
        </p:spPr>
        <p:txBody>
          <a:bodyPr lIns="0" tIns="0" rIns="0" bIns="0" rtlCol="0" anchor="t">
            <a:spAutoFit/>
          </a:bodyPr>
          <a:lstStyle/>
          <a:p>
            <a:pPr algn="ctr" defTabSz="609630">
              <a:lnSpc>
                <a:spcPts val="2543"/>
              </a:lnSpc>
            </a:pPr>
            <a:r>
              <a:rPr lang="en-US" sz="2311" dirty="0">
                <a:solidFill>
                  <a:srgbClr val="13294B"/>
                </a:solidFill>
                <a:latin typeface="DM Sans Bold"/>
              </a:rPr>
              <a:t>TIDYVERSE</a:t>
            </a:r>
          </a:p>
        </p:txBody>
      </p:sp>
      <p:sp>
        <p:nvSpPr>
          <p:cNvPr id="7" name="Freeform 7">
            <a:extLst>
              <a:ext uri="{C183D7F6-B498-43B3-948B-1728B52AA6E4}">
                <adec:decorative xmlns:adec="http://schemas.microsoft.com/office/drawing/2017/decorative" val="1"/>
              </a:ext>
            </a:extLst>
          </p:cNvPr>
          <p:cNvSpPr/>
          <p:nvPr/>
        </p:nvSpPr>
        <p:spPr>
          <a:xfrm>
            <a:off x="3524844" y="3923910"/>
            <a:ext cx="1202199" cy="366671"/>
          </a:xfrm>
          <a:custGeom>
            <a:avLst/>
            <a:gdLst/>
            <a:ahLst/>
            <a:cxnLst/>
            <a:rect l="l" t="t" r="r" b="b"/>
            <a:pathLst>
              <a:path w="1803299" h="550006">
                <a:moveTo>
                  <a:pt x="0" y="0"/>
                </a:moveTo>
                <a:lnTo>
                  <a:pt x="1803299" y="0"/>
                </a:lnTo>
                <a:lnTo>
                  <a:pt x="1803299" y="550006"/>
                </a:lnTo>
                <a:lnTo>
                  <a:pt x="0" y="550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a:extLst>
              <a:ext uri="{C183D7F6-B498-43B3-948B-1728B52AA6E4}">
                <adec:decorative xmlns:adec="http://schemas.microsoft.com/office/drawing/2017/decorative" val="1"/>
              </a:ext>
            </a:extLst>
          </p:cNvPr>
          <p:cNvSpPr/>
          <p:nvPr/>
        </p:nvSpPr>
        <p:spPr>
          <a:xfrm>
            <a:off x="7670041" y="3961548"/>
            <a:ext cx="1197575" cy="365261"/>
          </a:xfrm>
          <a:custGeom>
            <a:avLst/>
            <a:gdLst/>
            <a:ahLst/>
            <a:cxnLst/>
            <a:rect l="l" t="t" r="r" b="b"/>
            <a:pathLst>
              <a:path w="1796363" h="547891">
                <a:moveTo>
                  <a:pt x="0" y="0"/>
                </a:moveTo>
                <a:lnTo>
                  <a:pt x="1796362" y="0"/>
                </a:lnTo>
                <a:lnTo>
                  <a:pt x="1796362" y="547890"/>
                </a:lnTo>
                <a:lnTo>
                  <a:pt x="0" y="547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12" name="Group 12">
            <a:extLst>
              <a:ext uri="{C183D7F6-B498-43B3-948B-1728B52AA6E4}">
                <adec:decorative xmlns:adec="http://schemas.microsoft.com/office/drawing/2017/decorative" val="1"/>
              </a:ext>
            </a:extLst>
          </p:cNvPr>
          <p:cNvGrpSpPr/>
          <p:nvPr/>
        </p:nvGrpSpPr>
        <p:grpSpPr>
          <a:xfrm>
            <a:off x="4947702" y="4808661"/>
            <a:ext cx="2425282" cy="1019617"/>
            <a:chOff x="0" y="0"/>
            <a:chExt cx="966672" cy="406400"/>
          </a:xfrm>
        </p:grpSpPr>
        <p:sp>
          <p:nvSpPr>
            <p:cNvPr id="13" name="Freeform 13"/>
            <p:cNvSpPr/>
            <p:nvPr/>
          </p:nvSpPr>
          <p:spPr>
            <a:xfrm>
              <a:off x="0" y="0"/>
              <a:ext cx="966672" cy="406400"/>
            </a:xfrm>
            <a:custGeom>
              <a:avLst/>
              <a:gdLst/>
              <a:ahLst/>
              <a:cxnLst/>
              <a:rect l="l" t="t" r="r" b="b"/>
              <a:pathLst>
                <a:path w="966672" h="406400">
                  <a:moveTo>
                    <a:pt x="763472" y="0"/>
                  </a:moveTo>
                  <a:cubicBezTo>
                    <a:pt x="875696" y="0"/>
                    <a:pt x="966672" y="90976"/>
                    <a:pt x="966672" y="203200"/>
                  </a:cubicBezTo>
                  <a:cubicBezTo>
                    <a:pt x="966672" y="315424"/>
                    <a:pt x="875696" y="406400"/>
                    <a:pt x="763472" y="406400"/>
                  </a:cubicBezTo>
                  <a:lnTo>
                    <a:pt x="203200" y="406400"/>
                  </a:lnTo>
                  <a:cubicBezTo>
                    <a:pt x="90976" y="406400"/>
                    <a:pt x="0" y="315424"/>
                    <a:pt x="0" y="203200"/>
                  </a:cubicBezTo>
                  <a:cubicBezTo>
                    <a:pt x="0" y="90976"/>
                    <a:pt x="90976" y="0"/>
                    <a:pt x="203200" y="0"/>
                  </a:cubicBezTo>
                  <a:close/>
                </a:path>
              </a:pathLst>
            </a:custGeom>
            <a:solidFill>
              <a:srgbClr val="F05B58"/>
            </a:solidFill>
          </p:spPr>
          <p:txBody>
            <a:bodyPr/>
            <a:lstStyle/>
            <a:p>
              <a:pPr defTabSz="609630"/>
              <a:endParaRPr lang="en-US" sz="1200">
                <a:solidFill>
                  <a:prstClr val="black"/>
                </a:solidFill>
                <a:latin typeface="Calibri"/>
              </a:endParaRPr>
            </a:p>
          </p:txBody>
        </p:sp>
        <p:sp>
          <p:nvSpPr>
            <p:cNvPr id="14" name="TextBox 14"/>
            <p:cNvSpPr txBox="1"/>
            <p:nvPr/>
          </p:nvSpPr>
          <p:spPr>
            <a:xfrm>
              <a:off x="0" y="-38100"/>
              <a:ext cx="966672" cy="444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5" name="TextBox 25"/>
          <p:cNvSpPr txBox="1"/>
          <p:nvPr/>
        </p:nvSpPr>
        <p:spPr>
          <a:xfrm>
            <a:off x="4673814" y="5085211"/>
            <a:ext cx="2915513" cy="487313"/>
          </a:xfrm>
          <a:prstGeom prst="rect">
            <a:avLst/>
          </a:prstGeom>
        </p:spPr>
        <p:txBody>
          <a:bodyPr lIns="0" tIns="0" rIns="0" bIns="0" rtlCol="0" anchor="t">
            <a:spAutoFit/>
          </a:bodyPr>
          <a:lstStyle/>
          <a:p>
            <a:pPr algn="ctr" defTabSz="609630">
              <a:lnSpc>
                <a:spcPts val="1907"/>
              </a:lnSpc>
            </a:pPr>
            <a:r>
              <a:rPr lang="en-US" sz="1733" dirty="0">
                <a:solidFill>
                  <a:srgbClr val="13294B"/>
                </a:solidFill>
                <a:latin typeface="DM Sans Bold"/>
              </a:rPr>
              <a:t>REPRODUCIBLE</a:t>
            </a:r>
          </a:p>
          <a:p>
            <a:pPr algn="ctr" defTabSz="609630">
              <a:lnSpc>
                <a:spcPts val="1907"/>
              </a:lnSpc>
            </a:pPr>
            <a:r>
              <a:rPr lang="en-US" sz="1733" dirty="0">
                <a:solidFill>
                  <a:srgbClr val="13294B"/>
                </a:solidFill>
                <a:latin typeface="DM Sans Bold"/>
              </a:rPr>
              <a:t>OUTPUT</a:t>
            </a:r>
          </a:p>
        </p:txBody>
      </p:sp>
      <p:grpSp>
        <p:nvGrpSpPr>
          <p:cNvPr id="27" name="Group 27">
            <a:extLst>
              <a:ext uri="{C183D7F6-B498-43B3-948B-1728B52AA6E4}">
                <adec:decorative xmlns:adec="http://schemas.microsoft.com/office/drawing/2017/decorative" val="1"/>
              </a:ext>
            </a:extLst>
          </p:cNvPr>
          <p:cNvGrpSpPr/>
          <p:nvPr/>
        </p:nvGrpSpPr>
        <p:grpSpPr>
          <a:xfrm>
            <a:off x="8938379" y="4289769"/>
            <a:ext cx="2057400" cy="1028700"/>
            <a:chOff x="0" y="0"/>
            <a:chExt cx="812800" cy="406400"/>
          </a:xfrm>
        </p:grpSpPr>
        <p:sp>
          <p:nvSpPr>
            <p:cNvPr id="28" name="Freeform 28"/>
            <p:cNvSpPr/>
            <p:nvPr/>
          </p:nvSpPr>
          <p:spPr>
            <a:xfrm>
              <a:off x="0" y="0"/>
              <a:ext cx="812800" cy="406400"/>
            </a:xfrm>
            <a:custGeom>
              <a:avLst/>
              <a:gdLst/>
              <a:ahLst/>
              <a:cxnLst/>
              <a:rect l="l" t="t" r="r" b="b"/>
              <a:pathLst>
                <a:path w="812800" h="406400">
                  <a:moveTo>
                    <a:pt x="609600" y="0"/>
                  </a:moveTo>
                  <a:lnTo>
                    <a:pt x="203200" y="0"/>
                  </a:lnTo>
                  <a:lnTo>
                    <a:pt x="0" y="203200"/>
                  </a:lnTo>
                  <a:lnTo>
                    <a:pt x="203200" y="406400"/>
                  </a:lnTo>
                  <a:lnTo>
                    <a:pt x="609600" y="406400"/>
                  </a:lnTo>
                  <a:lnTo>
                    <a:pt x="812800" y="203200"/>
                  </a:lnTo>
                  <a:lnTo>
                    <a:pt x="609600" y="0"/>
                  </a:lnTo>
                  <a:close/>
                </a:path>
              </a:pathLst>
            </a:custGeom>
            <a:solidFill>
              <a:srgbClr val="F2E9DB"/>
            </a:solidFill>
          </p:spPr>
          <p:txBody>
            <a:bodyPr/>
            <a:lstStyle/>
            <a:p>
              <a:pPr defTabSz="609630"/>
              <a:endParaRPr lang="en-US" sz="1200">
                <a:solidFill>
                  <a:prstClr val="black"/>
                </a:solidFill>
                <a:latin typeface="Calibri"/>
              </a:endParaRPr>
            </a:p>
          </p:txBody>
        </p:sp>
        <p:sp>
          <p:nvSpPr>
            <p:cNvPr id="29" name="TextBox 29"/>
            <p:cNvSpPr txBox="1"/>
            <p:nvPr/>
          </p:nvSpPr>
          <p:spPr>
            <a:xfrm>
              <a:off x="152400" y="-38100"/>
              <a:ext cx="508000" cy="444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0" name="TextBox 30"/>
          <p:cNvSpPr txBox="1"/>
          <p:nvPr/>
        </p:nvSpPr>
        <p:spPr>
          <a:xfrm>
            <a:off x="9177645" y="4661765"/>
            <a:ext cx="1578870" cy="294953"/>
          </a:xfrm>
          <a:prstGeom prst="rect">
            <a:avLst/>
          </a:prstGeom>
        </p:spPr>
        <p:txBody>
          <a:bodyPr lIns="0" tIns="0" rIns="0" bIns="0" rtlCol="0" anchor="t">
            <a:spAutoFit/>
          </a:bodyPr>
          <a:lstStyle/>
          <a:p>
            <a:pPr algn="ctr" defTabSz="609630">
              <a:lnSpc>
                <a:spcPts val="2347"/>
              </a:lnSpc>
            </a:pPr>
            <a:r>
              <a:rPr lang="en-US" sz="2133" dirty="0">
                <a:solidFill>
                  <a:srgbClr val="13294B"/>
                </a:solidFill>
                <a:latin typeface="DM Sans Bold"/>
              </a:rPr>
              <a:t>QUARTO</a:t>
            </a:r>
          </a:p>
        </p:txBody>
      </p:sp>
      <p:sp>
        <p:nvSpPr>
          <p:cNvPr id="6" name="Freeform 6">
            <a:extLst>
              <a:ext uri="{C183D7F6-B498-43B3-948B-1728B52AA6E4}">
                <adec:decorative xmlns:adec="http://schemas.microsoft.com/office/drawing/2017/decorative" val="1"/>
              </a:ext>
            </a:extLst>
          </p:cNvPr>
          <p:cNvSpPr/>
          <p:nvPr/>
        </p:nvSpPr>
        <p:spPr>
          <a:xfrm>
            <a:off x="-3481908" y="6321982"/>
            <a:ext cx="6326505" cy="6858000"/>
          </a:xfrm>
          <a:custGeom>
            <a:avLst/>
            <a:gdLst/>
            <a:ahLst/>
            <a:cxnLst/>
            <a:rect l="l" t="t" r="r" b="b"/>
            <a:pathLst>
              <a:path w="9489757" h="10287000">
                <a:moveTo>
                  <a:pt x="0" y="0"/>
                </a:moveTo>
                <a:lnTo>
                  <a:pt x="9489758" y="0"/>
                </a:lnTo>
                <a:lnTo>
                  <a:pt x="9489758"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E9DB"/>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8988011" y="-1387295"/>
            <a:ext cx="3633390" cy="2774589"/>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p:nvPr/>
        </p:nvGrpSpPr>
        <p:grpSpPr>
          <a:xfrm>
            <a:off x="685800" y="685800"/>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13294B"/>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a:spLocks noGrp="1"/>
          </p:cNvSpPr>
          <p:nvPr>
            <p:ph type="title" idx="4294967295"/>
          </p:nvPr>
        </p:nvSpPr>
        <p:spPr>
          <a:xfrm>
            <a:off x="3125211" y="992090"/>
            <a:ext cx="5941578" cy="6540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060"/>
              </a:lnSpc>
              <a:spcBef>
                <a:spcPts val="0"/>
              </a:spcBef>
              <a:spcAft>
                <a:spcPts val="0"/>
              </a:spcAft>
              <a:buClrTx/>
              <a:buSzTx/>
              <a:buFontTx/>
              <a:buNone/>
              <a:tabLst/>
              <a:defRPr/>
            </a:pPr>
            <a:r>
              <a:rPr kumimoji="0" lang="en-US" sz="4600" b="0" i="0" u="none" strike="noStrike" kern="1200" cap="none" spc="0" normalizeH="0" baseline="0" noProof="0" dirty="0">
                <a:ln>
                  <a:noFill/>
                </a:ln>
                <a:solidFill>
                  <a:srgbClr val="F2E9DB"/>
                </a:solidFill>
                <a:effectLst/>
                <a:uLnTx/>
                <a:uFillTx/>
                <a:latin typeface="DM Sans Bold"/>
                <a:ea typeface="+mn-ea"/>
                <a:cs typeface="+mn-cs"/>
              </a:rPr>
              <a:t>HOW TO STRUCTURE?</a:t>
            </a:r>
          </a:p>
        </p:txBody>
      </p:sp>
      <p:grpSp>
        <p:nvGrpSpPr>
          <p:cNvPr id="7" name="Group 7">
            <a:extLst>
              <a:ext uri="{C183D7F6-B498-43B3-948B-1728B52AA6E4}">
                <adec:decorative xmlns:adec="http://schemas.microsoft.com/office/drawing/2017/decorative" val="1"/>
              </a:ext>
            </a:extLst>
          </p:cNvPr>
          <p:cNvGrpSpPr/>
          <p:nvPr/>
        </p:nvGrpSpPr>
        <p:grpSpPr>
          <a:xfrm>
            <a:off x="1489766" y="2538584"/>
            <a:ext cx="2221926" cy="2298272"/>
            <a:chOff x="0" y="0"/>
            <a:chExt cx="877798" cy="907959"/>
          </a:xfrm>
        </p:grpSpPr>
        <p:sp>
          <p:nvSpPr>
            <p:cNvPr id="8" name="Freeform 8"/>
            <p:cNvSpPr/>
            <p:nvPr/>
          </p:nvSpPr>
          <p:spPr>
            <a:xfrm>
              <a:off x="0" y="0"/>
              <a:ext cx="877798" cy="907959"/>
            </a:xfrm>
            <a:custGeom>
              <a:avLst/>
              <a:gdLst/>
              <a:ahLst/>
              <a:cxnLst/>
              <a:rect l="l" t="t" r="r" b="b"/>
              <a:pathLst>
                <a:path w="877798" h="907959">
                  <a:moveTo>
                    <a:pt x="118467" y="0"/>
                  </a:moveTo>
                  <a:lnTo>
                    <a:pt x="759331" y="0"/>
                  </a:lnTo>
                  <a:cubicBezTo>
                    <a:pt x="790750" y="0"/>
                    <a:pt x="820883" y="12481"/>
                    <a:pt x="843100" y="34698"/>
                  </a:cubicBezTo>
                  <a:cubicBezTo>
                    <a:pt x="865317" y="56915"/>
                    <a:pt x="877798" y="87048"/>
                    <a:pt x="877798" y="118467"/>
                  </a:cubicBezTo>
                  <a:lnTo>
                    <a:pt x="877798" y="789492"/>
                  </a:lnTo>
                  <a:cubicBezTo>
                    <a:pt x="877798" y="820912"/>
                    <a:pt x="865317" y="851044"/>
                    <a:pt x="843100" y="873261"/>
                  </a:cubicBezTo>
                  <a:cubicBezTo>
                    <a:pt x="820883" y="895478"/>
                    <a:pt x="790750" y="907959"/>
                    <a:pt x="759331" y="907959"/>
                  </a:cubicBezTo>
                  <a:lnTo>
                    <a:pt x="118467" y="907959"/>
                  </a:lnTo>
                  <a:cubicBezTo>
                    <a:pt x="53040" y="907959"/>
                    <a:pt x="0" y="854920"/>
                    <a:pt x="0" y="789492"/>
                  </a:cubicBezTo>
                  <a:lnTo>
                    <a:pt x="0" y="118467"/>
                  </a:lnTo>
                  <a:cubicBezTo>
                    <a:pt x="0" y="87048"/>
                    <a:pt x="12481" y="56915"/>
                    <a:pt x="34698" y="34698"/>
                  </a:cubicBezTo>
                  <a:cubicBezTo>
                    <a:pt x="56915" y="12481"/>
                    <a:pt x="87048" y="0"/>
                    <a:pt x="118467" y="0"/>
                  </a:cubicBezTo>
                  <a:close/>
                </a:path>
              </a:pathLst>
            </a:custGeom>
            <a:solidFill>
              <a:srgbClr val="F2E9DB"/>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877798" cy="94605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TextBox 10"/>
          <p:cNvSpPr txBox="1"/>
          <p:nvPr/>
        </p:nvSpPr>
        <p:spPr>
          <a:xfrm>
            <a:off x="1718261" y="3248722"/>
            <a:ext cx="1764936" cy="884858"/>
          </a:xfrm>
          <a:prstGeom prst="rect">
            <a:avLst/>
          </a:prstGeom>
        </p:spPr>
        <p:txBody>
          <a:bodyPr lIns="0" tIns="0" rIns="0" bIns="0" rtlCol="0" anchor="t">
            <a:spAutoFit/>
          </a:bodyPr>
          <a:lstStyle/>
          <a:p>
            <a:pPr algn="ctr" defTabSz="609630">
              <a:lnSpc>
                <a:spcPts val="2347"/>
              </a:lnSpc>
            </a:pPr>
            <a:r>
              <a:rPr lang="en-US" sz="2133" dirty="0">
                <a:solidFill>
                  <a:srgbClr val="13294B"/>
                </a:solidFill>
                <a:latin typeface="DM Sans Bold"/>
              </a:rPr>
              <a:t>LIMITED TO GRADUATE STUDENTS</a:t>
            </a:r>
          </a:p>
        </p:txBody>
      </p:sp>
      <p:grpSp>
        <p:nvGrpSpPr>
          <p:cNvPr id="16" name="Group 16">
            <a:extLst>
              <a:ext uri="{C183D7F6-B498-43B3-948B-1728B52AA6E4}">
                <adec:decorative xmlns:adec="http://schemas.microsoft.com/office/drawing/2017/decorative" val="1"/>
              </a:ext>
            </a:extLst>
          </p:cNvPr>
          <p:cNvGrpSpPr/>
          <p:nvPr/>
        </p:nvGrpSpPr>
        <p:grpSpPr>
          <a:xfrm>
            <a:off x="4985038" y="2538584"/>
            <a:ext cx="2221926" cy="2298272"/>
            <a:chOff x="0" y="0"/>
            <a:chExt cx="877798" cy="907959"/>
          </a:xfrm>
        </p:grpSpPr>
        <p:sp>
          <p:nvSpPr>
            <p:cNvPr id="17" name="Freeform 17"/>
            <p:cNvSpPr/>
            <p:nvPr/>
          </p:nvSpPr>
          <p:spPr>
            <a:xfrm>
              <a:off x="0" y="0"/>
              <a:ext cx="877798" cy="907959"/>
            </a:xfrm>
            <a:custGeom>
              <a:avLst/>
              <a:gdLst/>
              <a:ahLst/>
              <a:cxnLst/>
              <a:rect l="l" t="t" r="r" b="b"/>
              <a:pathLst>
                <a:path w="877798" h="907959">
                  <a:moveTo>
                    <a:pt x="118467" y="0"/>
                  </a:moveTo>
                  <a:lnTo>
                    <a:pt x="759331" y="0"/>
                  </a:lnTo>
                  <a:cubicBezTo>
                    <a:pt x="790750" y="0"/>
                    <a:pt x="820883" y="12481"/>
                    <a:pt x="843100" y="34698"/>
                  </a:cubicBezTo>
                  <a:cubicBezTo>
                    <a:pt x="865317" y="56915"/>
                    <a:pt x="877798" y="87048"/>
                    <a:pt x="877798" y="118467"/>
                  </a:cubicBezTo>
                  <a:lnTo>
                    <a:pt x="877798" y="789492"/>
                  </a:lnTo>
                  <a:cubicBezTo>
                    <a:pt x="877798" y="820912"/>
                    <a:pt x="865317" y="851044"/>
                    <a:pt x="843100" y="873261"/>
                  </a:cubicBezTo>
                  <a:cubicBezTo>
                    <a:pt x="820883" y="895478"/>
                    <a:pt x="790750" y="907959"/>
                    <a:pt x="759331" y="907959"/>
                  </a:cubicBezTo>
                  <a:lnTo>
                    <a:pt x="118467" y="907959"/>
                  </a:lnTo>
                  <a:cubicBezTo>
                    <a:pt x="53040" y="907959"/>
                    <a:pt x="0" y="854920"/>
                    <a:pt x="0" y="789492"/>
                  </a:cubicBezTo>
                  <a:lnTo>
                    <a:pt x="0" y="118467"/>
                  </a:lnTo>
                  <a:cubicBezTo>
                    <a:pt x="0" y="87048"/>
                    <a:pt x="12481" y="56915"/>
                    <a:pt x="34698" y="34698"/>
                  </a:cubicBezTo>
                  <a:cubicBezTo>
                    <a:pt x="56915" y="12481"/>
                    <a:pt x="87048" y="0"/>
                    <a:pt x="118467" y="0"/>
                  </a:cubicBezTo>
                  <a:close/>
                </a:path>
              </a:pathLst>
            </a:custGeom>
            <a:solidFill>
              <a:srgbClr val="F2E9DB"/>
            </a:solidFill>
          </p:spPr>
          <p:txBody>
            <a:bodyPr/>
            <a:lstStyle/>
            <a:p>
              <a:pPr defTabSz="609630"/>
              <a:endParaRPr lang="en-US" sz="1200">
                <a:solidFill>
                  <a:prstClr val="black"/>
                </a:solidFill>
                <a:latin typeface="Calibri"/>
              </a:endParaRPr>
            </a:p>
          </p:txBody>
        </p:sp>
        <p:sp>
          <p:nvSpPr>
            <p:cNvPr id="18" name="TextBox 18"/>
            <p:cNvSpPr txBox="1"/>
            <p:nvPr/>
          </p:nvSpPr>
          <p:spPr>
            <a:xfrm>
              <a:off x="0" y="-38100"/>
              <a:ext cx="877798" cy="94605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9" name="TextBox 19"/>
          <p:cNvSpPr txBox="1"/>
          <p:nvPr/>
        </p:nvSpPr>
        <p:spPr>
          <a:xfrm>
            <a:off x="5141622" y="3044040"/>
            <a:ext cx="1908758" cy="1077218"/>
          </a:xfrm>
          <a:prstGeom prst="rect">
            <a:avLst/>
          </a:prstGeom>
        </p:spPr>
        <p:txBody>
          <a:bodyPr lIns="0" tIns="0" rIns="0" bIns="0" rtlCol="0" anchor="t">
            <a:spAutoFit/>
          </a:bodyPr>
          <a:lstStyle/>
          <a:p>
            <a:pPr algn="ctr" defTabSz="609630">
              <a:lnSpc>
                <a:spcPts val="2053"/>
              </a:lnSpc>
            </a:pPr>
            <a:r>
              <a:rPr lang="en-US" sz="1867" dirty="0">
                <a:solidFill>
                  <a:srgbClr val="13294B"/>
                </a:solidFill>
                <a:latin typeface="DM Sans Bold"/>
              </a:rPr>
              <a:t>SEQUENTIAL </a:t>
            </a:r>
          </a:p>
          <a:p>
            <a:pPr algn="ctr" defTabSz="609630">
              <a:lnSpc>
                <a:spcPts val="2053"/>
              </a:lnSpc>
            </a:pPr>
            <a:r>
              <a:rPr lang="en-US" sz="1867" dirty="0">
                <a:solidFill>
                  <a:srgbClr val="13294B"/>
                </a:solidFill>
                <a:latin typeface="DM Sans Bold"/>
              </a:rPr>
              <a:t>7-WEEK SERIES, 60 MINUTES, EVERY OTHER WEEK</a:t>
            </a:r>
          </a:p>
        </p:txBody>
      </p:sp>
      <p:grpSp>
        <p:nvGrpSpPr>
          <p:cNvPr id="20" name="Group 20">
            <a:extLst>
              <a:ext uri="{C183D7F6-B498-43B3-948B-1728B52AA6E4}">
                <adec:decorative xmlns:adec="http://schemas.microsoft.com/office/drawing/2017/decorative" val="1"/>
              </a:ext>
            </a:extLst>
          </p:cNvPr>
          <p:cNvGrpSpPr/>
          <p:nvPr/>
        </p:nvGrpSpPr>
        <p:grpSpPr>
          <a:xfrm>
            <a:off x="8432229" y="2538584"/>
            <a:ext cx="2221926" cy="2298272"/>
            <a:chOff x="0" y="0"/>
            <a:chExt cx="877798" cy="907959"/>
          </a:xfrm>
        </p:grpSpPr>
        <p:sp>
          <p:nvSpPr>
            <p:cNvPr id="21" name="Freeform 21"/>
            <p:cNvSpPr/>
            <p:nvPr/>
          </p:nvSpPr>
          <p:spPr>
            <a:xfrm>
              <a:off x="0" y="0"/>
              <a:ext cx="877798" cy="907959"/>
            </a:xfrm>
            <a:custGeom>
              <a:avLst/>
              <a:gdLst/>
              <a:ahLst/>
              <a:cxnLst/>
              <a:rect l="l" t="t" r="r" b="b"/>
              <a:pathLst>
                <a:path w="877798" h="907959">
                  <a:moveTo>
                    <a:pt x="118467" y="0"/>
                  </a:moveTo>
                  <a:lnTo>
                    <a:pt x="759331" y="0"/>
                  </a:lnTo>
                  <a:cubicBezTo>
                    <a:pt x="790750" y="0"/>
                    <a:pt x="820883" y="12481"/>
                    <a:pt x="843100" y="34698"/>
                  </a:cubicBezTo>
                  <a:cubicBezTo>
                    <a:pt x="865317" y="56915"/>
                    <a:pt x="877798" y="87048"/>
                    <a:pt x="877798" y="118467"/>
                  </a:cubicBezTo>
                  <a:lnTo>
                    <a:pt x="877798" y="789492"/>
                  </a:lnTo>
                  <a:cubicBezTo>
                    <a:pt x="877798" y="820912"/>
                    <a:pt x="865317" y="851044"/>
                    <a:pt x="843100" y="873261"/>
                  </a:cubicBezTo>
                  <a:cubicBezTo>
                    <a:pt x="820883" y="895478"/>
                    <a:pt x="790750" y="907959"/>
                    <a:pt x="759331" y="907959"/>
                  </a:cubicBezTo>
                  <a:lnTo>
                    <a:pt x="118467" y="907959"/>
                  </a:lnTo>
                  <a:cubicBezTo>
                    <a:pt x="53040" y="907959"/>
                    <a:pt x="0" y="854920"/>
                    <a:pt x="0" y="789492"/>
                  </a:cubicBezTo>
                  <a:lnTo>
                    <a:pt x="0" y="118467"/>
                  </a:lnTo>
                  <a:cubicBezTo>
                    <a:pt x="0" y="87048"/>
                    <a:pt x="12481" y="56915"/>
                    <a:pt x="34698" y="34698"/>
                  </a:cubicBezTo>
                  <a:cubicBezTo>
                    <a:pt x="56915" y="12481"/>
                    <a:pt x="87048" y="0"/>
                    <a:pt x="118467" y="0"/>
                  </a:cubicBezTo>
                  <a:close/>
                </a:path>
              </a:pathLst>
            </a:custGeom>
            <a:solidFill>
              <a:srgbClr val="F2E9DB"/>
            </a:solidFill>
          </p:spPr>
          <p:txBody>
            <a:bodyPr/>
            <a:lstStyle/>
            <a:p>
              <a:pPr defTabSz="609630"/>
              <a:endParaRPr lang="en-US" sz="1200">
                <a:solidFill>
                  <a:prstClr val="black"/>
                </a:solidFill>
                <a:latin typeface="Calibri"/>
              </a:endParaRPr>
            </a:p>
          </p:txBody>
        </p:sp>
        <p:sp>
          <p:nvSpPr>
            <p:cNvPr id="22" name="TextBox 22"/>
            <p:cNvSpPr txBox="1"/>
            <p:nvPr/>
          </p:nvSpPr>
          <p:spPr>
            <a:xfrm>
              <a:off x="0" y="-38100"/>
              <a:ext cx="877798" cy="94605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3" name="TextBox 23"/>
          <p:cNvSpPr txBox="1"/>
          <p:nvPr/>
        </p:nvSpPr>
        <p:spPr>
          <a:xfrm>
            <a:off x="8509332" y="3394772"/>
            <a:ext cx="2067719" cy="589905"/>
          </a:xfrm>
          <a:prstGeom prst="rect">
            <a:avLst/>
          </a:prstGeom>
        </p:spPr>
        <p:txBody>
          <a:bodyPr lIns="0" tIns="0" rIns="0" bIns="0" rtlCol="0" anchor="t">
            <a:spAutoFit/>
          </a:bodyPr>
          <a:lstStyle/>
          <a:p>
            <a:pPr algn="ctr" defTabSz="609630">
              <a:lnSpc>
                <a:spcPts val="2347"/>
              </a:lnSpc>
            </a:pPr>
            <a:r>
              <a:rPr lang="en-US" sz="2133" dirty="0">
                <a:solidFill>
                  <a:srgbClr val="13294B"/>
                </a:solidFill>
                <a:latin typeface="DM Sans Bold"/>
              </a:rPr>
              <a:t>LIMITED TO 20 </a:t>
            </a:r>
          </a:p>
          <a:p>
            <a:pPr algn="ctr" defTabSz="609630">
              <a:lnSpc>
                <a:spcPts val="2347"/>
              </a:lnSpc>
            </a:pPr>
            <a:r>
              <a:rPr lang="en-US" sz="2133" dirty="0">
                <a:solidFill>
                  <a:srgbClr val="13294B"/>
                </a:solidFill>
                <a:latin typeface="DM Sans Bold"/>
              </a:rPr>
              <a:t>PARTICIPANTS</a:t>
            </a:r>
          </a:p>
        </p:txBody>
      </p:sp>
      <p:sp>
        <p:nvSpPr>
          <p:cNvPr id="11" name="TextBox 11"/>
          <p:cNvSpPr txBox="1"/>
          <p:nvPr/>
        </p:nvSpPr>
        <p:spPr>
          <a:xfrm>
            <a:off x="1241138" y="5224206"/>
            <a:ext cx="3058746" cy="567015"/>
          </a:xfrm>
          <a:prstGeom prst="rect">
            <a:avLst/>
          </a:prstGeom>
        </p:spPr>
        <p:txBody>
          <a:bodyPr lIns="0" tIns="0" rIns="0" bIns="0" rtlCol="0" anchor="t">
            <a:spAutoFit/>
          </a:bodyPr>
          <a:lstStyle/>
          <a:p>
            <a:pPr algn="ctr" defTabSz="609630">
              <a:lnSpc>
                <a:spcPts val="2200"/>
              </a:lnSpc>
            </a:pPr>
            <a:r>
              <a:rPr lang="en-US" sz="2000" dirty="0">
                <a:solidFill>
                  <a:srgbClr val="F2E9DB"/>
                </a:solidFill>
                <a:latin typeface="DM Sans"/>
              </a:rPr>
              <a:t>Closed to undergrads, faculty, researchers</a:t>
            </a:r>
          </a:p>
        </p:txBody>
      </p:sp>
      <p:sp>
        <p:nvSpPr>
          <p:cNvPr id="12" name="TextBox 12"/>
          <p:cNvSpPr txBox="1"/>
          <p:nvPr/>
        </p:nvSpPr>
        <p:spPr>
          <a:xfrm>
            <a:off x="4693792" y="5224206"/>
            <a:ext cx="3058746" cy="567015"/>
          </a:xfrm>
          <a:prstGeom prst="rect">
            <a:avLst/>
          </a:prstGeom>
        </p:spPr>
        <p:txBody>
          <a:bodyPr lIns="0" tIns="0" rIns="0" bIns="0" rtlCol="0" anchor="t">
            <a:spAutoFit/>
          </a:bodyPr>
          <a:lstStyle/>
          <a:p>
            <a:pPr algn="ctr" defTabSz="609630">
              <a:lnSpc>
                <a:spcPts val="2200"/>
              </a:lnSpc>
            </a:pPr>
            <a:r>
              <a:rPr lang="en-US" sz="2000" dirty="0">
                <a:solidFill>
                  <a:srgbClr val="F2E9DB"/>
                </a:solidFill>
                <a:latin typeface="DM Sans"/>
              </a:rPr>
              <a:t>Must sign-up for the entire series</a:t>
            </a:r>
          </a:p>
        </p:txBody>
      </p:sp>
      <p:sp>
        <p:nvSpPr>
          <p:cNvPr id="14" name="TextBox 14"/>
          <p:cNvSpPr txBox="1"/>
          <p:nvPr/>
        </p:nvSpPr>
        <p:spPr>
          <a:xfrm>
            <a:off x="8013818" y="5224206"/>
            <a:ext cx="3058746" cy="567015"/>
          </a:xfrm>
          <a:prstGeom prst="rect">
            <a:avLst/>
          </a:prstGeom>
        </p:spPr>
        <p:txBody>
          <a:bodyPr lIns="0" tIns="0" rIns="0" bIns="0" rtlCol="0" anchor="t">
            <a:spAutoFit/>
          </a:bodyPr>
          <a:lstStyle/>
          <a:p>
            <a:pPr algn="ctr" defTabSz="609630">
              <a:lnSpc>
                <a:spcPts val="2200"/>
              </a:lnSpc>
            </a:pPr>
            <a:r>
              <a:rPr lang="en-US" sz="2000" dirty="0">
                <a:solidFill>
                  <a:srgbClr val="F2E9DB"/>
                </a:solidFill>
                <a:latin typeface="DM Sans"/>
              </a:rPr>
              <a:t>Any academic </a:t>
            </a:r>
          </a:p>
          <a:p>
            <a:pPr algn="ctr" defTabSz="609630">
              <a:lnSpc>
                <a:spcPts val="2200"/>
              </a:lnSpc>
            </a:pPr>
            <a:r>
              <a:rPr lang="en-US" sz="2000" dirty="0">
                <a:solidFill>
                  <a:srgbClr val="F2E9DB"/>
                </a:solidFill>
                <a:latin typeface="DM Sans"/>
              </a:rPr>
              <a:t>discipline</a:t>
            </a:r>
          </a:p>
        </p:txBody>
      </p:sp>
      <p:sp>
        <p:nvSpPr>
          <p:cNvPr id="13" name="Freeform 13">
            <a:extLst>
              <a:ext uri="{C183D7F6-B498-43B3-948B-1728B52AA6E4}">
                <adec:decorative xmlns:adec="http://schemas.microsoft.com/office/drawing/2017/decorative" val="1"/>
              </a:ext>
            </a:extLst>
          </p:cNvPr>
          <p:cNvSpPr/>
          <p:nvPr/>
        </p:nvSpPr>
        <p:spPr>
          <a:xfrm>
            <a:off x="-3163253" y="6172200"/>
            <a:ext cx="6326505" cy="6858000"/>
          </a:xfrm>
          <a:custGeom>
            <a:avLst/>
            <a:gdLst/>
            <a:ahLst/>
            <a:cxnLst/>
            <a:rect l="l" t="t" r="r" b="b"/>
            <a:pathLst>
              <a:path w="9489757" h="10287000">
                <a:moveTo>
                  <a:pt x="0" y="0"/>
                </a:moveTo>
                <a:lnTo>
                  <a:pt x="9489758" y="0"/>
                </a:lnTo>
                <a:lnTo>
                  <a:pt x="9489758"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7222668" y="6297149"/>
            <a:ext cx="2915513" cy="423193"/>
          </a:xfrm>
          <a:prstGeom prst="rect">
            <a:avLst/>
          </a:prstGeom>
        </p:spPr>
        <p:txBody>
          <a:bodyPr lIns="0" tIns="0" rIns="0" bIns="0" rtlCol="0" anchor="t">
            <a:spAutoFit/>
          </a:bodyPr>
          <a:lstStyle/>
          <a:p>
            <a:pPr algn="ctr" defTabSz="609630">
              <a:lnSpc>
                <a:spcPts val="3300"/>
              </a:lnSpc>
            </a:pPr>
            <a:r>
              <a:rPr lang="en-US" sz="3000">
                <a:solidFill>
                  <a:srgbClr val="F2E9DB"/>
                </a:solidFill>
                <a:latin typeface="DM Sans Bold"/>
              </a:rPr>
              <a:t>$250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74820" y="782788"/>
            <a:ext cx="11360800" cy="763600"/>
          </a:xfrm>
          <a:prstGeom prst="rect">
            <a:avLst/>
          </a:prstGeom>
        </p:spPr>
        <p:txBody>
          <a:bodyPr spcFirstLastPara="1" vert="horz" wrap="square" lIns="121900" tIns="121900" rIns="121900" bIns="121900" rtlCol="0" anchor="t" anchorCtr="0">
            <a:noAutofit/>
          </a:bodyPr>
          <a:lstStyle/>
          <a:p>
            <a:r>
              <a:rPr lang="en" sz="4000" b="1" dirty="0">
                <a:latin typeface="EB Garamond"/>
                <a:ea typeface="EB Garamond"/>
                <a:cs typeface="EB Garamond"/>
                <a:sym typeface="EB Garamond"/>
              </a:rPr>
              <a:t>Labor Acknowledgement </a:t>
            </a:r>
            <a:endParaRPr lang="en-US" sz="4000" b="1" dirty="0">
              <a:latin typeface="EB Garamond"/>
              <a:ea typeface="EB Garamond"/>
              <a:cs typeface="EB Garamond"/>
            </a:endParaRPr>
          </a:p>
        </p:txBody>
      </p:sp>
      <p:sp>
        <p:nvSpPr>
          <p:cNvPr id="71" name="Google Shape;71;p15"/>
          <p:cNvSpPr txBox="1"/>
          <p:nvPr/>
        </p:nvSpPr>
        <p:spPr>
          <a:xfrm>
            <a:off x="1126764" y="1791860"/>
            <a:ext cx="10696000" cy="6075212"/>
          </a:xfrm>
          <a:prstGeom prst="rect">
            <a:avLst/>
          </a:prstGeom>
          <a:noFill/>
          <a:ln>
            <a:noFill/>
          </a:ln>
        </p:spPr>
        <p:txBody>
          <a:bodyPr spcFirstLastPara="1" wrap="square" lIns="121900" tIns="121900" rIns="121900" bIns="121900" anchor="t" anchorCtr="0">
            <a:spAutoFit/>
          </a:bodyPr>
          <a:lstStyle/>
          <a:p>
            <a:r>
              <a:rPr lang="en-US" sz="2400" dirty="0">
                <a:latin typeface="EB Garamond"/>
                <a:ea typeface="EB Garamond"/>
              </a:rPr>
              <a:t>Labor</a:t>
            </a:r>
            <a:r>
              <a:rPr lang="en-US" sz="2400" b="0" i="0" dirty="0">
                <a:effectLst/>
                <a:latin typeface="EB Garamond"/>
                <a:ea typeface="EB Garamond"/>
              </a:rPr>
              <a:t> </a:t>
            </a:r>
            <a:r>
              <a:rPr lang="en-US" sz="2400" dirty="0">
                <a:latin typeface="EB Garamond"/>
                <a:ea typeface="EB Garamond"/>
              </a:rPr>
              <a:t>acknowledgments</a:t>
            </a:r>
            <a:r>
              <a:rPr lang="en-US" sz="2400" b="0" i="0" dirty="0">
                <a:effectLst/>
                <a:latin typeface="EB Garamond"/>
                <a:ea typeface="EB Garamond"/>
              </a:rPr>
              <a:t> </a:t>
            </a:r>
            <a:r>
              <a:rPr lang="en-US" sz="2400" dirty="0">
                <a:latin typeface="EB Garamond"/>
                <a:ea typeface="EB Garamond"/>
              </a:rPr>
              <a:t>recognize</a:t>
            </a:r>
            <a:r>
              <a:rPr lang="en-US" sz="2400" b="0" i="0" dirty="0">
                <a:effectLst/>
                <a:latin typeface="EB Garamond"/>
                <a:ea typeface="EB Garamond"/>
              </a:rPr>
              <a:t> </a:t>
            </a:r>
            <a:r>
              <a:rPr lang="en-US" sz="2400" dirty="0">
                <a:latin typeface="EB Garamond"/>
                <a:ea typeface="EB Garamond"/>
              </a:rPr>
              <a:t>how</a:t>
            </a:r>
            <a:r>
              <a:rPr lang="en-US" sz="2400" b="0" i="0" dirty="0">
                <a:effectLst/>
                <a:latin typeface="EB Garamond"/>
                <a:ea typeface="EB Garamond"/>
              </a:rPr>
              <a:t> </a:t>
            </a:r>
            <a:r>
              <a:rPr lang="en-US" sz="2400" dirty="0">
                <a:latin typeface="EB Garamond"/>
                <a:ea typeface="EB Garamond"/>
              </a:rPr>
              <a:t>historically, much of the substantial </a:t>
            </a:r>
            <a:r>
              <a:rPr lang="en-US" sz="2400" b="0" i="0" dirty="0">
                <a:effectLst/>
                <a:latin typeface="EB Garamond"/>
                <a:ea typeface="EB Garamond"/>
              </a:rPr>
              <a:t>economic development in a geographic area or industry resulted from the unpaid labor and forced servitude of people of color, </a:t>
            </a:r>
            <a:r>
              <a:rPr lang="en-US" sz="2400" dirty="0">
                <a:latin typeface="EB Garamond"/>
                <a:ea typeface="EB Garamond"/>
              </a:rPr>
              <a:t>specifically </a:t>
            </a:r>
            <a:r>
              <a:rPr lang="en-US" sz="2400" b="0" i="0" dirty="0">
                <a:effectLst/>
                <a:latin typeface="EB Garamond"/>
                <a:ea typeface="EB Garamond"/>
              </a:rPr>
              <a:t>people from Africa</a:t>
            </a:r>
            <a:r>
              <a:rPr lang="en-US" sz="2400" dirty="0">
                <a:latin typeface="EB Garamond"/>
                <a:ea typeface="EB Garamond"/>
              </a:rPr>
              <a:t>. </a:t>
            </a:r>
            <a:endParaRPr lang="en-US" sz="2400" b="0" i="0" dirty="0">
              <a:effectLst/>
              <a:latin typeface="EB Garamond"/>
              <a:ea typeface="EB Garamond"/>
            </a:endParaRPr>
          </a:p>
          <a:p>
            <a:pPr algn="l"/>
            <a:endParaRPr lang="en-US" sz="2400" b="0" i="0" dirty="0">
              <a:solidFill>
                <a:srgbClr val="000000"/>
              </a:solidFill>
              <a:effectLst/>
              <a:latin typeface="EB Garamond" pitchFamily="2" charset="0"/>
              <a:ea typeface="EB Garamond" pitchFamily="2" charset="0"/>
            </a:endParaRPr>
          </a:p>
          <a:p>
            <a:r>
              <a:rPr lang="en-US" sz="2400" b="0" i="0" dirty="0">
                <a:solidFill>
                  <a:srgbClr val="000000"/>
                </a:solidFill>
                <a:effectLst/>
                <a:latin typeface="EB Garamond"/>
                <a:ea typeface="EB Garamond"/>
              </a:rPr>
              <a:t>The R2 RML </a:t>
            </a:r>
            <a:r>
              <a:rPr lang="en-US" sz="2400" dirty="0">
                <a:solidFill>
                  <a:srgbClr val="000000"/>
                </a:solidFill>
                <a:latin typeface="EB Garamond"/>
                <a:ea typeface="EB Garamond"/>
              </a:rPr>
              <a:t>acknowledges</a:t>
            </a:r>
            <a:r>
              <a:rPr lang="en-US" sz="2400" b="0" i="0" dirty="0">
                <a:solidFill>
                  <a:srgbClr val="000000"/>
                </a:solidFill>
                <a:effectLst/>
                <a:latin typeface="EB Garamond"/>
                <a:ea typeface="EB Garamond"/>
              </a:rPr>
              <a:t> that much of what we know of this country </a:t>
            </a:r>
            <a:r>
              <a:rPr lang="en-US" sz="2400" dirty="0">
                <a:solidFill>
                  <a:srgbClr val="000000"/>
                </a:solidFill>
                <a:latin typeface="EB Garamond"/>
                <a:ea typeface="EB Garamond"/>
              </a:rPr>
              <a:t>today was </a:t>
            </a:r>
            <a:r>
              <a:rPr lang="en-US" sz="2400" b="0" i="0" dirty="0">
                <a:solidFill>
                  <a:srgbClr val="000000"/>
                </a:solidFill>
                <a:effectLst/>
                <a:latin typeface="EB Garamond"/>
                <a:ea typeface="EB Garamond"/>
              </a:rPr>
              <a:t>possible </a:t>
            </a:r>
            <a:r>
              <a:rPr lang="en-US" sz="2400" dirty="0">
                <a:solidFill>
                  <a:srgbClr val="000000"/>
                </a:solidFill>
                <a:latin typeface="EB Garamond"/>
                <a:ea typeface="EB Garamond"/>
              </a:rPr>
              <a:t>because of </a:t>
            </a:r>
            <a:r>
              <a:rPr lang="en-US" sz="2400" b="0" i="0" dirty="0">
                <a:solidFill>
                  <a:srgbClr val="000000"/>
                </a:solidFill>
                <a:effectLst/>
                <a:latin typeface="EB Garamond"/>
                <a:ea typeface="EB Garamond"/>
              </a:rPr>
              <a:t>the labor of enslaved Africans, their descendants, </a:t>
            </a:r>
            <a:r>
              <a:rPr lang="en-US" sz="2400" dirty="0">
                <a:solidFill>
                  <a:srgbClr val="000000"/>
                </a:solidFill>
                <a:latin typeface="EB Garamond"/>
                <a:ea typeface="EB Garamond"/>
              </a:rPr>
              <a:t>immigrant workers, impoverished people, domestic workers, and others</a:t>
            </a:r>
            <a:r>
              <a:rPr lang="en-US" sz="2400" b="0" i="0" dirty="0">
                <a:solidFill>
                  <a:srgbClr val="000000"/>
                </a:solidFill>
                <a:effectLst/>
                <a:latin typeface="EB Garamond"/>
                <a:ea typeface="EB Garamond"/>
              </a:rPr>
              <a:t>.</a:t>
            </a:r>
            <a:r>
              <a:rPr lang="en-US" sz="2400" dirty="0">
                <a:solidFill>
                  <a:srgbClr val="000000"/>
                </a:solidFill>
                <a:latin typeface="EB Garamond"/>
                <a:ea typeface="EB Garamond"/>
              </a:rPr>
              <a:t> </a:t>
            </a:r>
            <a:endParaRPr lang="en-US" sz="2400" b="0" i="0" dirty="0">
              <a:solidFill>
                <a:srgbClr val="000000"/>
              </a:solidFill>
              <a:effectLst/>
              <a:latin typeface="EB Garamond" pitchFamily="2" charset="0"/>
              <a:ea typeface="EB Garamond" pitchFamily="2" charset="0"/>
            </a:endParaRPr>
          </a:p>
          <a:p>
            <a:pPr algn="l"/>
            <a:endParaRPr lang="en-US" sz="2400" dirty="0">
              <a:solidFill>
                <a:srgbClr val="000000"/>
              </a:solidFill>
              <a:latin typeface="EB Garamond" pitchFamily="2" charset="0"/>
              <a:ea typeface="EB Garamond" pitchFamily="2" charset="0"/>
            </a:endParaRPr>
          </a:p>
          <a:p>
            <a:r>
              <a:rPr lang="en-US" sz="2400" b="0" i="0" dirty="0">
                <a:solidFill>
                  <a:srgbClr val="000000"/>
                </a:solidFill>
                <a:effectLst/>
                <a:latin typeface="EB Garamond"/>
                <a:ea typeface="EB Garamond"/>
              </a:rPr>
              <a:t>We </a:t>
            </a:r>
            <a:r>
              <a:rPr lang="en-US" sz="2400" dirty="0">
                <a:solidFill>
                  <a:srgbClr val="000000"/>
                </a:solidFill>
                <a:latin typeface="EB Garamond"/>
                <a:ea typeface="EB Garamond"/>
              </a:rPr>
              <a:t>commit</a:t>
            </a:r>
            <a:r>
              <a:rPr lang="en-US" sz="2400" b="0" i="0" dirty="0">
                <a:solidFill>
                  <a:srgbClr val="000000"/>
                </a:solidFill>
                <a:effectLst/>
                <a:latin typeface="EB Garamond"/>
                <a:ea typeface="EB Garamond"/>
              </a:rPr>
              <a:t> to </a:t>
            </a:r>
            <a:r>
              <a:rPr lang="en-US" sz="2400" dirty="0">
                <a:solidFill>
                  <a:srgbClr val="000000"/>
                </a:solidFill>
                <a:latin typeface="EB Garamond"/>
                <a:ea typeface="EB Garamond"/>
              </a:rPr>
              <a:t>remaining</a:t>
            </a:r>
            <a:r>
              <a:rPr lang="en-US" sz="2400" b="0" i="0" dirty="0">
                <a:solidFill>
                  <a:srgbClr val="000000"/>
                </a:solidFill>
                <a:effectLst/>
                <a:latin typeface="EB Garamond"/>
                <a:ea typeface="EB Garamond"/>
              </a:rPr>
              <a:t> mindful and to use our work to support the health and well-being of all people</a:t>
            </a:r>
            <a:r>
              <a:rPr lang="en-US" sz="2400" dirty="0">
                <a:solidFill>
                  <a:srgbClr val="000000"/>
                </a:solidFill>
                <a:latin typeface="EB Garamond"/>
                <a:ea typeface="EB Garamond"/>
              </a:rPr>
              <a:t>, including those whose labor has been historically exploited.</a:t>
            </a:r>
            <a:endParaRPr lang="en-US" sz="2400" b="0" i="0" dirty="0">
              <a:solidFill>
                <a:srgbClr val="000000"/>
              </a:solidFill>
              <a:effectLst/>
              <a:latin typeface="EB Garamond"/>
              <a:ea typeface="EB Garamond"/>
            </a:endParaRPr>
          </a:p>
          <a:p>
            <a:pPr algn="l"/>
            <a:endParaRPr lang="en-US" sz="2700" u="sng" dirty="0">
              <a:solidFill>
                <a:srgbClr val="000000"/>
              </a:solidFill>
              <a:latin typeface="EB Garamond" pitchFamily="2" charset="0"/>
              <a:ea typeface="EB Garamond" pitchFamily="2" charset="0"/>
              <a:cs typeface="EB Garamond"/>
            </a:endParaRPr>
          </a:p>
          <a:p>
            <a:endParaRPr lang="en-US" sz="2700" b="0" i="0" dirty="0">
              <a:solidFill>
                <a:srgbClr val="000000"/>
              </a:solidFill>
              <a:effectLst/>
              <a:latin typeface="EB Garamond"/>
              <a:ea typeface="EB Garamond"/>
            </a:endParaRPr>
          </a:p>
          <a:p>
            <a:endParaRPr lang="en-US" sz="2700" dirty="0">
              <a:solidFill>
                <a:srgbClr val="000000"/>
              </a:solidFill>
              <a:latin typeface="EB Garamond"/>
              <a:ea typeface="EB Garamond" pitchFamily="2" charset="0"/>
              <a:cs typeface="EB Garamond"/>
            </a:endParaRPr>
          </a:p>
          <a:p>
            <a:pPr marL="608965" indent="-440055">
              <a:lnSpc>
                <a:spcPct val="106999"/>
              </a:lnSpc>
              <a:buClr>
                <a:schemeClr val="dk1"/>
              </a:buClr>
              <a:buSzPts val="1600"/>
              <a:buFont typeface="Arial" panose="020B0604020202020204" pitchFamily="34" charset="0"/>
              <a:buChar char="•"/>
            </a:pPr>
            <a:endParaRPr lang="en-US" sz="2700" dirty="0">
              <a:solidFill>
                <a:srgbClr val="000000"/>
              </a:solidFill>
              <a:latin typeface="EB Garamond"/>
              <a:ea typeface="EB Garamond" pitchFamily="2" charset="0"/>
              <a:cs typeface="EB Garamond"/>
            </a:endParaRPr>
          </a:p>
          <a:p>
            <a:pPr marL="168910" algn="r">
              <a:lnSpc>
                <a:spcPct val="106999"/>
              </a:lnSpc>
              <a:buClr>
                <a:schemeClr val="dk1"/>
              </a:buClr>
              <a:buSzPts val="1600"/>
            </a:pPr>
            <a:endParaRPr lang="en-US" sz="2700" u="sng" dirty="0">
              <a:solidFill>
                <a:srgbClr val="954F72"/>
              </a:solidFill>
              <a:latin typeface="EB Garamond"/>
              <a:ea typeface="EB Garamond" pitchFamily="2" charset="0"/>
              <a:cs typeface="EB Garamond"/>
            </a:endParaRPr>
          </a:p>
        </p:txBody>
      </p:sp>
      <p:sp>
        <p:nvSpPr>
          <p:cNvPr id="2" name="Rectangle 1">
            <a:extLst>
              <a:ext uri="{FF2B5EF4-FFF2-40B4-BE49-F238E27FC236}">
                <a16:creationId xmlns:a16="http://schemas.microsoft.com/office/drawing/2014/main" id="{B136533C-D359-0621-B823-DEFCB20175F7}"/>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032388E-0F5D-E058-A382-C91514948B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534" y="6269808"/>
            <a:ext cx="3666065" cy="588192"/>
          </a:xfrm>
          <a:prstGeom prst="rect">
            <a:avLst/>
          </a:prstGeom>
        </p:spPr>
      </p:pic>
    </p:spTree>
    <p:extLst>
      <p:ext uri="{BB962C8B-B14F-4D97-AF65-F5344CB8AC3E}">
        <p14:creationId xmlns:p14="http://schemas.microsoft.com/office/powerpoint/2010/main" val="335369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E9DB"/>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8988011" y="-1387295"/>
            <a:ext cx="3633390" cy="2774589"/>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p:nvPr/>
        </p:nvGrpSpPr>
        <p:grpSpPr>
          <a:xfrm>
            <a:off x="685800" y="632339"/>
            <a:ext cx="10820400" cy="5486400"/>
            <a:chOff x="0" y="0"/>
            <a:chExt cx="4274726" cy="2167467"/>
          </a:xfrm>
        </p:grpSpPr>
        <p:sp>
          <p:nvSpPr>
            <p:cNvPr id="4" name="Freeform 4"/>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13294B"/>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9" name="TextBox 19"/>
          <p:cNvSpPr txBox="1">
            <a:spLocks noGrp="1"/>
          </p:cNvSpPr>
          <p:nvPr>
            <p:ph type="title" idx="4294967295"/>
          </p:nvPr>
        </p:nvSpPr>
        <p:spPr>
          <a:xfrm>
            <a:off x="3228442" y="1141659"/>
            <a:ext cx="5941578" cy="6540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060"/>
              </a:lnSpc>
              <a:spcBef>
                <a:spcPts val="0"/>
              </a:spcBef>
              <a:spcAft>
                <a:spcPts val="0"/>
              </a:spcAft>
              <a:buClrTx/>
              <a:buSzTx/>
              <a:buFontTx/>
              <a:buNone/>
              <a:tabLst/>
              <a:defRPr/>
            </a:pPr>
            <a:r>
              <a:rPr kumimoji="0" lang="en-US" sz="4600" b="0" i="0" u="none" strike="noStrike" kern="1200" cap="none" spc="0" normalizeH="0" baseline="0" noProof="0" dirty="0">
                <a:ln>
                  <a:noFill/>
                </a:ln>
                <a:solidFill>
                  <a:srgbClr val="F2E9DB"/>
                </a:solidFill>
                <a:effectLst/>
                <a:uLnTx/>
                <a:uFillTx/>
                <a:latin typeface="DM Sans Bold"/>
                <a:ea typeface="+mn-ea"/>
                <a:cs typeface="+mn-cs"/>
              </a:rPr>
              <a:t>LESSONS LEARNED</a:t>
            </a:r>
          </a:p>
        </p:txBody>
      </p:sp>
      <p:grpSp>
        <p:nvGrpSpPr>
          <p:cNvPr id="6" name="Group 6">
            <a:extLst>
              <a:ext uri="{C183D7F6-B498-43B3-948B-1728B52AA6E4}">
                <adec:decorative xmlns:adec="http://schemas.microsoft.com/office/drawing/2017/decorative" val="1"/>
              </a:ext>
            </a:extLst>
          </p:cNvPr>
          <p:cNvGrpSpPr/>
          <p:nvPr/>
        </p:nvGrpSpPr>
        <p:grpSpPr>
          <a:xfrm>
            <a:off x="1434249" y="2171632"/>
            <a:ext cx="2312761" cy="2669181"/>
            <a:chOff x="0" y="0"/>
            <a:chExt cx="913683" cy="1054491"/>
          </a:xfrm>
        </p:grpSpPr>
        <p:sp>
          <p:nvSpPr>
            <p:cNvPr id="7" name="Freeform 7"/>
            <p:cNvSpPr/>
            <p:nvPr/>
          </p:nvSpPr>
          <p:spPr>
            <a:xfrm>
              <a:off x="0" y="0"/>
              <a:ext cx="913683" cy="1054491"/>
            </a:xfrm>
            <a:custGeom>
              <a:avLst/>
              <a:gdLst/>
              <a:ahLst/>
              <a:cxnLst/>
              <a:rect l="l" t="t" r="r" b="b"/>
              <a:pathLst>
                <a:path w="913683" h="1054491">
                  <a:moveTo>
                    <a:pt x="113814" y="0"/>
                  </a:moveTo>
                  <a:lnTo>
                    <a:pt x="799869" y="0"/>
                  </a:lnTo>
                  <a:cubicBezTo>
                    <a:pt x="830054" y="0"/>
                    <a:pt x="859003" y="11991"/>
                    <a:pt x="880348" y="33335"/>
                  </a:cubicBezTo>
                  <a:cubicBezTo>
                    <a:pt x="901692" y="54680"/>
                    <a:pt x="913683" y="83629"/>
                    <a:pt x="913683" y="113814"/>
                  </a:cubicBezTo>
                  <a:lnTo>
                    <a:pt x="913683" y="940677"/>
                  </a:lnTo>
                  <a:cubicBezTo>
                    <a:pt x="913683" y="1003535"/>
                    <a:pt x="862727" y="1054491"/>
                    <a:pt x="799869" y="1054491"/>
                  </a:cubicBezTo>
                  <a:lnTo>
                    <a:pt x="113814" y="1054491"/>
                  </a:lnTo>
                  <a:cubicBezTo>
                    <a:pt x="83629" y="1054491"/>
                    <a:pt x="54680" y="1042500"/>
                    <a:pt x="33335" y="1021156"/>
                  </a:cubicBezTo>
                  <a:cubicBezTo>
                    <a:pt x="11991" y="999812"/>
                    <a:pt x="0" y="970863"/>
                    <a:pt x="0" y="940677"/>
                  </a:cubicBezTo>
                  <a:lnTo>
                    <a:pt x="0" y="113814"/>
                  </a:lnTo>
                  <a:cubicBezTo>
                    <a:pt x="0" y="83629"/>
                    <a:pt x="11991" y="54680"/>
                    <a:pt x="33335" y="33335"/>
                  </a:cubicBezTo>
                  <a:cubicBezTo>
                    <a:pt x="54680" y="11991"/>
                    <a:pt x="83629" y="0"/>
                    <a:pt x="113814" y="0"/>
                  </a:cubicBezTo>
                  <a:close/>
                </a:path>
              </a:pathLst>
            </a:custGeom>
            <a:solidFill>
              <a:srgbClr val="F2E9DB"/>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913683" cy="109259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0" name="TextBox 20"/>
          <p:cNvSpPr txBox="1"/>
          <p:nvPr/>
        </p:nvSpPr>
        <p:spPr>
          <a:xfrm>
            <a:off x="1658960" y="2502322"/>
            <a:ext cx="1863341" cy="1615827"/>
          </a:xfrm>
          <a:prstGeom prst="rect">
            <a:avLst/>
          </a:prstGeom>
        </p:spPr>
        <p:txBody>
          <a:bodyPr lIns="0" tIns="0" rIns="0" bIns="0" rtlCol="0" anchor="t">
            <a:spAutoFit/>
          </a:bodyPr>
          <a:lstStyle/>
          <a:p>
            <a:pPr algn="ctr" defTabSz="609630">
              <a:lnSpc>
                <a:spcPts val="2127"/>
              </a:lnSpc>
            </a:pPr>
            <a:r>
              <a:rPr lang="en-US" sz="1933">
                <a:solidFill>
                  <a:srgbClr val="13294B"/>
                </a:solidFill>
                <a:latin typeface="DM Sans Bold"/>
              </a:rPr>
              <a:t>BE CLEAR ABOUT SCOPE</a:t>
            </a:r>
          </a:p>
          <a:p>
            <a:pPr algn="ctr" defTabSz="609630">
              <a:lnSpc>
                <a:spcPts val="2127"/>
              </a:lnSpc>
            </a:pPr>
            <a:endParaRPr lang="en-US" sz="1933">
              <a:solidFill>
                <a:srgbClr val="13294B"/>
              </a:solidFill>
              <a:latin typeface="DM Sans Bold"/>
            </a:endParaRPr>
          </a:p>
          <a:p>
            <a:pPr algn="ctr" defTabSz="609630">
              <a:lnSpc>
                <a:spcPts val="2127"/>
              </a:lnSpc>
            </a:pPr>
            <a:r>
              <a:rPr lang="en-US" sz="1933">
                <a:solidFill>
                  <a:srgbClr val="13294B"/>
                </a:solidFill>
                <a:latin typeface="DM Sans Bold"/>
              </a:rPr>
              <a:t>WE COVER THIS, WE DO NOT COVER THIS</a:t>
            </a:r>
          </a:p>
        </p:txBody>
      </p:sp>
      <p:grpSp>
        <p:nvGrpSpPr>
          <p:cNvPr id="14" name="Group 14" descr="Image of a laptop."/>
          <p:cNvGrpSpPr>
            <a:grpSpLocks noChangeAspect="1"/>
          </p:cNvGrpSpPr>
          <p:nvPr/>
        </p:nvGrpSpPr>
        <p:grpSpPr>
          <a:xfrm>
            <a:off x="4717904" y="2171632"/>
            <a:ext cx="2962655" cy="2378690"/>
            <a:chOff x="0" y="0"/>
            <a:chExt cx="7467600" cy="5995670"/>
          </a:xfrm>
        </p:grpSpPr>
        <p:sp>
          <p:nvSpPr>
            <p:cNvPr id="15" name="Freeform 15"/>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txBody>
            <a:bodyPr/>
            <a:lstStyle/>
            <a:p>
              <a:pPr defTabSz="609630"/>
              <a:endParaRPr lang="en-US" sz="1200">
                <a:solidFill>
                  <a:prstClr val="black"/>
                </a:solidFill>
                <a:latin typeface="Calibri"/>
              </a:endParaRPr>
            </a:p>
          </p:txBody>
        </p:sp>
        <p:sp>
          <p:nvSpPr>
            <p:cNvPr id="16" name="Freeform 16"/>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txBody>
            <a:bodyPr/>
            <a:lstStyle/>
            <a:p>
              <a:pPr defTabSz="609630"/>
              <a:endParaRPr lang="en-US" sz="1200">
                <a:solidFill>
                  <a:prstClr val="black"/>
                </a:solidFill>
                <a:latin typeface="Calibri"/>
              </a:endParaRPr>
            </a:p>
          </p:txBody>
        </p:sp>
        <p:sp>
          <p:nvSpPr>
            <p:cNvPr id="17" name="Freeform 17"/>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txBody>
            <a:bodyPr/>
            <a:lstStyle/>
            <a:p>
              <a:pPr defTabSz="609630"/>
              <a:endParaRPr lang="en-US" sz="1200">
                <a:solidFill>
                  <a:prstClr val="black"/>
                </a:solidFill>
                <a:latin typeface="Calibri"/>
              </a:endParaRPr>
            </a:p>
          </p:txBody>
        </p:sp>
        <p:sp>
          <p:nvSpPr>
            <p:cNvPr id="18" name="Freeform 18"/>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solidFill>
              <a:srgbClr val="000000">
                <a:alpha val="0"/>
              </a:srgbClr>
            </a:solidFill>
            <a:ln w="12700">
              <a:solidFill>
                <a:srgbClr val="000000"/>
              </a:solidFill>
            </a:ln>
          </p:spPr>
          <p:txBody>
            <a:bodyPr/>
            <a:lstStyle/>
            <a:p>
              <a:pPr defTabSz="609630"/>
              <a:endParaRPr lang="en-US" sz="1200">
                <a:solidFill>
                  <a:prstClr val="black"/>
                </a:solidFill>
                <a:latin typeface="Calibri"/>
              </a:endParaRPr>
            </a:p>
          </p:txBody>
        </p:sp>
      </p:grpSp>
      <p:sp>
        <p:nvSpPr>
          <p:cNvPr id="25" name="TextBox 25"/>
          <p:cNvSpPr txBox="1"/>
          <p:nvPr/>
        </p:nvSpPr>
        <p:spPr>
          <a:xfrm>
            <a:off x="5267561" y="2417067"/>
            <a:ext cx="1863341" cy="807913"/>
          </a:xfrm>
          <a:prstGeom prst="rect">
            <a:avLst/>
          </a:prstGeom>
        </p:spPr>
        <p:txBody>
          <a:bodyPr lIns="0" tIns="0" rIns="0" bIns="0" rtlCol="0" anchor="t">
            <a:spAutoFit/>
          </a:bodyPr>
          <a:lstStyle/>
          <a:p>
            <a:pPr algn="ctr" defTabSz="609630">
              <a:lnSpc>
                <a:spcPts val="2127"/>
              </a:lnSpc>
            </a:pPr>
            <a:r>
              <a:rPr lang="en-US" sz="1933" dirty="0">
                <a:solidFill>
                  <a:srgbClr val="EEECE1"/>
                </a:solidFill>
                <a:latin typeface="DM Sans Bold"/>
              </a:rPr>
              <a:t>HAVE REALLY BIG SCREENS IN YOUR TEACHING SPACE </a:t>
            </a:r>
          </a:p>
        </p:txBody>
      </p:sp>
      <p:grpSp>
        <p:nvGrpSpPr>
          <p:cNvPr id="11" name="Group 11">
            <a:extLst>
              <a:ext uri="{C183D7F6-B498-43B3-948B-1728B52AA6E4}">
                <adec:decorative xmlns:adec="http://schemas.microsoft.com/office/drawing/2017/decorative" val="1"/>
              </a:ext>
            </a:extLst>
          </p:cNvPr>
          <p:cNvGrpSpPr/>
          <p:nvPr/>
        </p:nvGrpSpPr>
        <p:grpSpPr>
          <a:xfrm>
            <a:off x="8426742" y="2171632"/>
            <a:ext cx="2312761" cy="2669181"/>
            <a:chOff x="0" y="0"/>
            <a:chExt cx="913683" cy="1054491"/>
          </a:xfrm>
        </p:grpSpPr>
        <p:sp>
          <p:nvSpPr>
            <p:cNvPr id="12" name="Freeform 12"/>
            <p:cNvSpPr/>
            <p:nvPr/>
          </p:nvSpPr>
          <p:spPr>
            <a:xfrm>
              <a:off x="0" y="0"/>
              <a:ext cx="913683" cy="1054491"/>
            </a:xfrm>
            <a:custGeom>
              <a:avLst/>
              <a:gdLst/>
              <a:ahLst/>
              <a:cxnLst/>
              <a:rect l="l" t="t" r="r" b="b"/>
              <a:pathLst>
                <a:path w="913683" h="1054491">
                  <a:moveTo>
                    <a:pt x="113814" y="0"/>
                  </a:moveTo>
                  <a:lnTo>
                    <a:pt x="799869" y="0"/>
                  </a:lnTo>
                  <a:cubicBezTo>
                    <a:pt x="830054" y="0"/>
                    <a:pt x="859003" y="11991"/>
                    <a:pt x="880348" y="33335"/>
                  </a:cubicBezTo>
                  <a:cubicBezTo>
                    <a:pt x="901692" y="54680"/>
                    <a:pt x="913683" y="83629"/>
                    <a:pt x="913683" y="113814"/>
                  </a:cubicBezTo>
                  <a:lnTo>
                    <a:pt x="913683" y="940677"/>
                  </a:lnTo>
                  <a:cubicBezTo>
                    <a:pt x="913683" y="1003535"/>
                    <a:pt x="862727" y="1054491"/>
                    <a:pt x="799869" y="1054491"/>
                  </a:cubicBezTo>
                  <a:lnTo>
                    <a:pt x="113814" y="1054491"/>
                  </a:lnTo>
                  <a:cubicBezTo>
                    <a:pt x="83629" y="1054491"/>
                    <a:pt x="54680" y="1042500"/>
                    <a:pt x="33335" y="1021156"/>
                  </a:cubicBezTo>
                  <a:cubicBezTo>
                    <a:pt x="11991" y="999812"/>
                    <a:pt x="0" y="970863"/>
                    <a:pt x="0" y="940677"/>
                  </a:cubicBezTo>
                  <a:lnTo>
                    <a:pt x="0" y="113814"/>
                  </a:lnTo>
                  <a:cubicBezTo>
                    <a:pt x="0" y="83629"/>
                    <a:pt x="11991" y="54680"/>
                    <a:pt x="33335" y="33335"/>
                  </a:cubicBezTo>
                  <a:cubicBezTo>
                    <a:pt x="54680" y="11991"/>
                    <a:pt x="83629" y="0"/>
                    <a:pt x="113814" y="0"/>
                  </a:cubicBezTo>
                  <a:close/>
                </a:path>
              </a:pathLst>
            </a:custGeom>
            <a:solidFill>
              <a:srgbClr val="F2E9DB"/>
            </a:solidFill>
          </p:spPr>
          <p:txBody>
            <a:bodyPr/>
            <a:lstStyle/>
            <a:p>
              <a:pPr defTabSz="609630"/>
              <a:endParaRPr lang="en-US" sz="1200">
                <a:solidFill>
                  <a:prstClr val="black"/>
                </a:solidFill>
                <a:latin typeface="Calibri"/>
              </a:endParaRPr>
            </a:p>
          </p:txBody>
        </p:sp>
        <p:sp>
          <p:nvSpPr>
            <p:cNvPr id="13" name="TextBox 13"/>
            <p:cNvSpPr txBox="1"/>
            <p:nvPr/>
          </p:nvSpPr>
          <p:spPr>
            <a:xfrm>
              <a:off x="0" y="-38100"/>
              <a:ext cx="913683" cy="109259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6" name="TextBox 26"/>
          <p:cNvSpPr txBox="1"/>
          <p:nvPr/>
        </p:nvSpPr>
        <p:spPr>
          <a:xfrm>
            <a:off x="8651452" y="2579544"/>
            <a:ext cx="1863341" cy="1615827"/>
          </a:xfrm>
          <a:prstGeom prst="rect">
            <a:avLst/>
          </a:prstGeom>
        </p:spPr>
        <p:txBody>
          <a:bodyPr lIns="0" tIns="0" rIns="0" bIns="0" rtlCol="0" anchor="t">
            <a:spAutoFit/>
          </a:bodyPr>
          <a:lstStyle/>
          <a:p>
            <a:pPr algn="ctr" defTabSz="609630">
              <a:lnSpc>
                <a:spcPts val="2127"/>
              </a:lnSpc>
            </a:pPr>
            <a:r>
              <a:rPr lang="en-US" sz="1933" dirty="0">
                <a:solidFill>
                  <a:srgbClr val="13294B"/>
                </a:solidFill>
                <a:latin typeface="DM Sans Bold"/>
              </a:rPr>
              <a:t>BE OKAY WITH LEARNING ON THE FLY </a:t>
            </a:r>
          </a:p>
          <a:p>
            <a:pPr algn="ctr" defTabSz="609630">
              <a:lnSpc>
                <a:spcPts val="2127"/>
              </a:lnSpc>
            </a:pPr>
            <a:endParaRPr lang="en-US" sz="1933" dirty="0">
              <a:solidFill>
                <a:srgbClr val="13294B"/>
              </a:solidFill>
              <a:latin typeface="DM Sans Bold"/>
            </a:endParaRPr>
          </a:p>
          <a:p>
            <a:pPr algn="ctr" defTabSz="609630">
              <a:lnSpc>
                <a:spcPts val="2127"/>
              </a:lnSpc>
            </a:pPr>
            <a:r>
              <a:rPr lang="en-US" sz="1933" dirty="0">
                <a:solidFill>
                  <a:srgbClr val="13294B"/>
                </a:solidFill>
                <a:latin typeface="DM Sans Bold"/>
              </a:rPr>
              <a:t>YOU GET BETTER EVERY TIME </a:t>
            </a:r>
          </a:p>
        </p:txBody>
      </p:sp>
      <p:sp>
        <p:nvSpPr>
          <p:cNvPr id="21" name="TextBox 21"/>
          <p:cNvSpPr txBox="1"/>
          <p:nvPr/>
        </p:nvSpPr>
        <p:spPr>
          <a:xfrm>
            <a:off x="1265654" y="5188494"/>
            <a:ext cx="3058746" cy="567015"/>
          </a:xfrm>
          <a:prstGeom prst="rect">
            <a:avLst/>
          </a:prstGeom>
        </p:spPr>
        <p:txBody>
          <a:bodyPr lIns="0" tIns="0" rIns="0" bIns="0" rtlCol="0" anchor="t">
            <a:spAutoFit/>
          </a:bodyPr>
          <a:lstStyle/>
          <a:p>
            <a:pPr algn="ctr" defTabSz="609630">
              <a:lnSpc>
                <a:spcPts val="2200"/>
              </a:lnSpc>
            </a:pPr>
            <a:r>
              <a:rPr lang="en-US" sz="2000" dirty="0">
                <a:solidFill>
                  <a:srgbClr val="F2E9DB"/>
                </a:solidFill>
                <a:latin typeface="DM Sans"/>
              </a:rPr>
              <a:t>This was essential to the success of the series</a:t>
            </a:r>
          </a:p>
        </p:txBody>
      </p:sp>
      <p:sp>
        <p:nvSpPr>
          <p:cNvPr id="22" name="TextBox 22"/>
          <p:cNvSpPr txBox="1"/>
          <p:nvPr/>
        </p:nvSpPr>
        <p:spPr>
          <a:xfrm>
            <a:off x="4765244" y="5048794"/>
            <a:ext cx="3058746" cy="849143"/>
          </a:xfrm>
          <a:prstGeom prst="rect">
            <a:avLst/>
          </a:prstGeom>
        </p:spPr>
        <p:txBody>
          <a:bodyPr lIns="0" tIns="0" rIns="0" bIns="0" rtlCol="0" anchor="t">
            <a:spAutoFit/>
          </a:bodyPr>
          <a:lstStyle/>
          <a:p>
            <a:pPr algn="ctr" defTabSz="609630">
              <a:lnSpc>
                <a:spcPts val="2200"/>
              </a:lnSpc>
            </a:pPr>
            <a:r>
              <a:rPr lang="en-US" sz="2000" dirty="0">
                <a:solidFill>
                  <a:srgbClr val="F2E9DB"/>
                </a:solidFill>
                <a:latin typeface="DM Sans"/>
              </a:rPr>
              <a:t>We had to set up projectors until screens were replaced</a:t>
            </a:r>
          </a:p>
        </p:txBody>
      </p:sp>
      <p:sp>
        <p:nvSpPr>
          <p:cNvPr id="23" name="TextBox 23"/>
          <p:cNvSpPr txBox="1"/>
          <p:nvPr/>
        </p:nvSpPr>
        <p:spPr>
          <a:xfrm>
            <a:off x="8159889" y="5048794"/>
            <a:ext cx="3058746" cy="849143"/>
          </a:xfrm>
          <a:prstGeom prst="rect">
            <a:avLst/>
          </a:prstGeom>
        </p:spPr>
        <p:txBody>
          <a:bodyPr lIns="0" tIns="0" rIns="0" bIns="0" rtlCol="0" anchor="t">
            <a:spAutoFit/>
          </a:bodyPr>
          <a:lstStyle/>
          <a:p>
            <a:pPr algn="ctr" defTabSz="609630">
              <a:lnSpc>
                <a:spcPts val="2200"/>
              </a:lnSpc>
            </a:pPr>
            <a:r>
              <a:rPr lang="en-US" sz="2000" dirty="0">
                <a:solidFill>
                  <a:srgbClr val="F2E9DB"/>
                </a:solidFill>
                <a:latin typeface="DM Sans"/>
              </a:rPr>
              <a:t>You won’t know everything and that’s totally fine</a:t>
            </a:r>
          </a:p>
        </p:txBody>
      </p:sp>
      <p:sp>
        <p:nvSpPr>
          <p:cNvPr id="9" name="Freeform 9">
            <a:extLst>
              <a:ext uri="{C183D7F6-B498-43B3-948B-1728B52AA6E4}">
                <adec:decorative xmlns:adec="http://schemas.microsoft.com/office/drawing/2017/decorative" val="1"/>
              </a:ext>
            </a:extLst>
          </p:cNvPr>
          <p:cNvSpPr/>
          <p:nvPr/>
        </p:nvSpPr>
        <p:spPr>
          <a:xfrm>
            <a:off x="-3531478" y="6172200"/>
            <a:ext cx="6326505" cy="6858000"/>
          </a:xfrm>
          <a:custGeom>
            <a:avLst/>
            <a:gdLst/>
            <a:ahLst/>
            <a:cxnLst/>
            <a:rect l="l" t="t" r="r" b="b"/>
            <a:pathLst>
              <a:path w="9489757" h="10287000">
                <a:moveTo>
                  <a:pt x="0" y="0"/>
                </a:moveTo>
                <a:lnTo>
                  <a:pt x="9489758" y="0"/>
                </a:lnTo>
                <a:lnTo>
                  <a:pt x="9489758"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7222668" y="6297149"/>
            <a:ext cx="2915513" cy="423193"/>
          </a:xfrm>
          <a:prstGeom prst="rect">
            <a:avLst/>
          </a:prstGeom>
        </p:spPr>
        <p:txBody>
          <a:bodyPr lIns="0" tIns="0" rIns="0" bIns="0" rtlCol="0" anchor="t">
            <a:spAutoFit/>
          </a:bodyPr>
          <a:lstStyle/>
          <a:p>
            <a:pPr algn="ctr" defTabSz="609630">
              <a:lnSpc>
                <a:spcPts val="3300"/>
              </a:lnSpc>
            </a:pPr>
            <a:r>
              <a:rPr lang="en-US" sz="3000">
                <a:solidFill>
                  <a:srgbClr val="F2E9DB"/>
                </a:solidFill>
                <a:latin typeface="DM Sans Bold"/>
              </a:rPr>
              <a:t>$250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9DB"/>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13294B"/>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 name="Freeform 5">
            <a:extLst>
              <a:ext uri="{C183D7F6-B498-43B3-948B-1728B52AA6E4}">
                <adec:decorative xmlns:adec="http://schemas.microsoft.com/office/drawing/2017/decorative" val="1"/>
              </a:ext>
            </a:extLst>
          </p:cNvPr>
          <p:cNvSpPr/>
          <p:nvPr/>
        </p:nvSpPr>
        <p:spPr>
          <a:xfrm>
            <a:off x="1320800" y="-62683"/>
            <a:ext cx="2735319" cy="1496965"/>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C183D7F6-B498-43B3-948B-1728B52AA6E4}">
                <adec:decorative xmlns:adec="http://schemas.microsoft.com/office/drawing/2017/decorative" val="1"/>
              </a:ext>
            </a:extLst>
          </p:cNvPr>
          <p:cNvSpPr/>
          <p:nvPr/>
        </p:nvSpPr>
        <p:spPr>
          <a:xfrm>
            <a:off x="1320800" y="4178300"/>
            <a:ext cx="1920240" cy="27432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TextBox 7"/>
          <p:cNvSpPr txBox="1">
            <a:spLocks noGrp="1"/>
          </p:cNvSpPr>
          <p:nvPr>
            <p:ph type="title" idx="4294967295"/>
          </p:nvPr>
        </p:nvSpPr>
        <p:spPr>
          <a:xfrm>
            <a:off x="2830631" y="2087029"/>
            <a:ext cx="7080113" cy="10804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609630" rtl="0" eaLnBrk="1" fontAlgn="auto" latinLnBrk="0" hangingPunct="1">
              <a:lnSpc>
                <a:spcPts val="8334"/>
              </a:lnSpc>
              <a:spcBef>
                <a:spcPts val="0"/>
              </a:spcBef>
              <a:spcAft>
                <a:spcPts val="0"/>
              </a:spcAft>
              <a:buClrTx/>
              <a:buSzTx/>
              <a:buFontTx/>
              <a:buNone/>
              <a:tabLst/>
              <a:defRPr/>
            </a:pPr>
            <a:r>
              <a:rPr kumimoji="0" lang="en-US" sz="8334" b="0" i="0" u="none" strike="noStrike" kern="1200" cap="none" spc="0" normalizeH="0" baseline="0" noProof="0" dirty="0">
                <a:ln>
                  <a:noFill/>
                </a:ln>
                <a:solidFill>
                  <a:srgbClr val="F2E9DB"/>
                </a:solidFill>
                <a:effectLst/>
                <a:uLnTx/>
                <a:uFillTx/>
                <a:latin typeface="DM Sans Bold"/>
                <a:ea typeface="+mn-ea"/>
                <a:cs typeface="+mn-cs"/>
              </a:rPr>
              <a:t>THANK YOU</a:t>
            </a:r>
          </a:p>
        </p:txBody>
      </p:sp>
      <p:sp>
        <p:nvSpPr>
          <p:cNvPr id="8" name="TextBox 8"/>
          <p:cNvSpPr txBox="1"/>
          <p:nvPr/>
        </p:nvSpPr>
        <p:spPr>
          <a:xfrm>
            <a:off x="5316333" y="3213097"/>
            <a:ext cx="4594411" cy="333425"/>
          </a:xfrm>
          <a:prstGeom prst="rect">
            <a:avLst/>
          </a:prstGeom>
        </p:spPr>
        <p:txBody>
          <a:bodyPr lIns="0" tIns="0" rIns="0" bIns="0" rtlCol="0" anchor="t">
            <a:spAutoFit/>
          </a:bodyPr>
          <a:lstStyle/>
          <a:p>
            <a:pPr algn="r" defTabSz="609630">
              <a:lnSpc>
                <a:spcPts val="2567"/>
              </a:lnSpc>
            </a:pPr>
            <a:r>
              <a:rPr lang="en-US" sz="2333">
                <a:solidFill>
                  <a:srgbClr val="F2E9DB"/>
                </a:solidFill>
                <a:latin typeface="DM Sans Bold"/>
              </a:rPr>
              <a:t>What questions can I answer? </a:t>
            </a:r>
          </a:p>
        </p:txBody>
      </p:sp>
      <p:sp>
        <p:nvSpPr>
          <p:cNvPr id="9" name="TextBox 9"/>
          <p:cNvSpPr txBox="1"/>
          <p:nvPr/>
        </p:nvSpPr>
        <p:spPr>
          <a:xfrm>
            <a:off x="6262531" y="4772142"/>
            <a:ext cx="4889625" cy="1077218"/>
          </a:xfrm>
          <a:prstGeom prst="rect">
            <a:avLst/>
          </a:prstGeom>
        </p:spPr>
        <p:txBody>
          <a:bodyPr lIns="0" tIns="0" rIns="0" bIns="0" rtlCol="0" anchor="t">
            <a:spAutoFit/>
          </a:bodyPr>
          <a:lstStyle/>
          <a:p>
            <a:pPr algn="r" defTabSz="609630">
              <a:lnSpc>
                <a:spcPts val="2053"/>
              </a:lnSpc>
            </a:pPr>
            <a:r>
              <a:rPr lang="en-US" sz="1867">
                <a:solidFill>
                  <a:srgbClr val="F2E9DB"/>
                </a:solidFill>
                <a:latin typeface="DM Sans Italics"/>
              </a:rPr>
              <a:t>Savannah L. Kelly, PhD</a:t>
            </a:r>
          </a:p>
          <a:p>
            <a:pPr algn="r" defTabSz="609630">
              <a:lnSpc>
                <a:spcPts val="2053"/>
              </a:lnSpc>
            </a:pPr>
            <a:r>
              <a:rPr lang="en-US" sz="1867">
                <a:solidFill>
                  <a:srgbClr val="F2E9DB"/>
                </a:solidFill>
                <a:latin typeface="DM Sans Italics"/>
              </a:rPr>
              <a:t>slkelly@olemiss.edu</a:t>
            </a:r>
          </a:p>
          <a:p>
            <a:pPr algn="r" defTabSz="609630">
              <a:lnSpc>
                <a:spcPts val="2053"/>
              </a:lnSpc>
            </a:pPr>
            <a:r>
              <a:rPr lang="en-US" sz="1867">
                <a:solidFill>
                  <a:srgbClr val="F2E9DB"/>
                </a:solidFill>
                <a:latin typeface="DM Sans Italics"/>
              </a:rPr>
              <a:t>Scholar Support and Data Services</a:t>
            </a:r>
          </a:p>
          <a:p>
            <a:pPr algn="r" defTabSz="609630">
              <a:lnSpc>
                <a:spcPts val="2053"/>
              </a:lnSpc>
            </a:pPr>
            <a:r>
              <a:rPr lang="en-US" sz="1867">
                <a:solidFill>
                  <a:srgbClr val="F2E9DB"/>
                </a:solidFill>
                <a:latin typeface="DM Sans Italics"/>
              </a:rPr>
              <a:t>University of Mississippi Libraries</a:t>
            </a:r>
          </a:p>
        </p:txBody>
      </p:sp>
      <p:sp>
        <p:nvSpPr>
          <p:cNvPr id="10" name="Freeform 10">
            <a:extLst>
              <a:ext uri="{C183D7F6-B498-43B3-948B-1728B52AA6E4}">
                <adec:decorative xmlns:adec="http://schemas.microsoft.com/office/drawing/2017/decorative" val="1"/>
              </a:ext>
            </a:extLst>
          </p:cNvPr>
          <p:cNvSpPr/>
          <p:nvPr/>
        </p:nvSpPr>
        <p:spPr>
          <a:xfrm rot="-10800000">
            <a:off x="3749040" y="5115404"/>
            <a:ext cx="2281971" cy="1742596"/>
          </a:xfrm>
          <a:custGeom>
            <a:avLst/>
            <a:gdLst/>
            <a:ahLst/>
            <a:cxnLst/>
            <a:rect l="l" t="t" r="r" b="b"/>
            <a:pathLst>
              <a:path w="3422956" h="2613894">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CF929-F238-F4C5-9742-D5BDD6230FD4}"/>
              </a:ext>
            </a:extLst>
          </p:cNvPr>
          <p:cNvSpPr>
            <a:spLocks noGrp="1"/>
          </p:cNvSpPr>
          <p:nvPr>
            <p:ph type="title" idx="4294967295"/>
          </p:nvPr>
        </p:nvSpPr>
        <p:spPr>
          <a:xfrm>
            <a:off x="838200" y="-1533673"/>
            <a:ext cx="10515600" cy="1325563"/>
          </a:xfrm>
        </p:spPr>
        <p:txBody>
          <a:bodyPr>
            <a:normAutofit fontScale="90000"/>
          </a:bodyPr>
          <a:lstStyle/>
          <a:p>
            <a:pPr lvl="0">
              <a:lnSpc>
                <a:spcPct val="100000"/>
              </a:lnSpc>
              <a:spcBef>
                <a:spcPts val="0"/>
              </a:spcBef>
              <a:defRPr/>
            </a:pPr>
            <a:r>
              <a:rPr lang="en-US" dirty="0">
                <a:solidFill>
                  <a:sysClr val="windowText" lastClr="000000"/>
                </a:solidFill>
                <a:latin typeface="Oswald" panose="00000500000000000000" pitchFamily="50" charset="0"/>
              </a:rPr>
              <a:t>If you </a:t>
            </a:r>
            <a:r>
              <a:rPr lang="en-US" u="sng" dirty="0">
                <a:solidFill>
                  <a:sysClr val="windowText" lastClr="000000"/>
                </a:solidFill>
                <a:latin typeface="Oswald" panose="00000500000000000000" pitchFamily="50" charset="0"/>
              </a:rPr>
              <a:t>LEARNED</a:t>
            </a:r>
            <a:r>
              <a:rPr lang="en-US" dirty="0">
                <a:solidFill>
                  <a:sysClr val="windowText" lastClr="000000"/>
                </a:solidFill>
                <a:latin typeface="Oswald" panose="00000500000000000000" pitchFamily="50" charset="0"/>
              </a:rPr>
              <a:t> it, then you </a:t>
            </a:r>
            <a:r>
              <a:rPr lang="en-US" dirty="0" err="1">
                <a:solidFill>
                  <a:sysClr val="windowText" lastClr="000000"/>
                </a:solidFill>
                <a:latin typeface="Oswald" panose="00000500000000000000" pitchFamily="50" charset="0"/>
              </a:rPr>
              <a:t>shoulda</a:t>
            </a:r>
            <a:r>
              <a:rPr lang="en-US" dirty="0">
                <a:solidFill>
                  <a:sysClr val="windowText" lastClr="000000"/>
                </a:solidFill>
                <a:latin typeface="Oswald" panose="00000500000000000000" pitchFamily="50" charset="0"/>
              </a:rPr>
              <a:t> </a:t>
            </a:r>
            <a:br>
              <a:rPr lang="en-US" dirty="0">
                <a:solidFill>
                  <a:sysClr val="windowText" lastClr="000000"/>
                </a:solidFill>
                <a:latin typeface="Oswald" panose="00000500000000000000" pitchFamily="50" charset="0"/>
              </a:rPr>
            </a:br>
            <a:r>
              <a:rPr lang="en-US" dirty="0">
                <a:solidFill>
                  <a:sysClr val="windowText" lastClr="000000"/>
                </a:solidFill>
                <a:latin typeface="Oswald" panose="00000500000000000000" pitchFamily="50" charset="0"/>
              </a:rPr>
              <a:t>put a </a:t>
            </a:r>
            <a:r>
              <a:rPr lang="en-US" sz="5400" u="sng" dirty="0">
                <a:solidFill>
                  <a:sysClr val="windowText" lastClr="000000"/>
                </a:solidFill>
                <a:latin typeface="Oswald" panose="00000500000000000000" pitchFamily="50" charset="0"/>
              </a:rPr>
              <a:t>BADGE</a:t>
            </a:r>
            <a:r>
              <a:rPr lang="en-US" dirty="0">
                <a:solidFill>
                  <a:sysClr val="windowText" lastClr="000000"/>
                </a:solidFill>
                <a:latin typeface="Oswald" panose="00000500000000000000" pitchFamily="50" charset="0"/>
              </a:rPr>
              <a:t> on it…</a:t>
            </a:r>
            <a:br>
              <a:rPr lang="en-US" dirty="0">
                <a:solidFill>
                  <a:prstClr val="white"/>
                </a:solidFill>
                <a:latin typeface="Oswald" panose="00000500000000000000" pitchFamily="50" charset="0"/>
              </a:rPr>
            </a:br>
            <a:endParaRPr lang="en-US" dirty="0"/>
          </a:p>
        </p:txBody>
      </p:sp>
      <p:pic>
        <p:nvPicPr>
          <p:cNvPr id="54" name="Picture 53" descr="A white letter on a black background.">
            <a:extLst>
              <a:ext uri="{FF2B5EF4-FFF2-40B4-BE49-F238E27FC236}">
                <a16:creationId xmlns:a16="http://schemas.microsoft.com/office/drawing/2014/main" id="{17883AC0-7826-4A20-060B-8C300297F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48" y="56463"/>
            <a:ext cx="415098" cy="437098"/>
          </a:xfrm>
          <a:prstGeom prst="rect">
            <a:avLst/>
          </a:prstGeom>
        </p:spPr>
      </p:pic>
      <p:pic>
        <p:nvPicPr>
          <p:cNvPr id="7" name="Picture 6" descr="Picture of a female presenting person with a glove and a ring.">
            <a:extLst>
              <a:ext uri="{FF2B5EF4-FFF2-40B4-BE49-F238E27FC236}">
                <a16:creationId xmlns:a16="http://schemas.microsoft.com/office/drawing/2014/main" id="{02806C91-22EC-AC7C-338F-787CDC3F78B9}"/>
              </a:ext>
            </a:extLst>
          </p:cNvPr>
          <p:cNvPicPr>
            <a:picLocks noChangeAspect="1"/>
          </p:cNvPicPr>
          <p:nvPr/>
        </p:nvPicPr>
        <p:blipFill rotWithShape="1">
          <a:blip r:embed="rId3">
            <a:extLst>
              <a:ext uri="{28A0092B-C50C-407E-A947-70E740481C1C}">
                <a14:useLocalDpi xmlns:a14="http://schemas.microsoft.com/office/drawing/2010/main" val="0"/>
              </a:ext>
            </a:extLst>
          </a:blip>
          <a:srcRect l="18754"/>
          <a:stretch/>
        </p:blipFill>
        <p:spPr>
          <a:xfrm>
            <a:off x="467360" y="0"/>
            <a:ext cx="5552060" cy="6858000"/>
          </a:xfrm>
          <a:prstGeom prst="rect">
            <a:avLst/>
          </a:prstGeom>
          <a:effectLst>
            <a:outerShdw blurRad="50800" dist="38100" dir="2700000" algn="tl" rotWithShape="0">
              <a:prstClr val="black">
                <a:alpha val="40000"/>
              </a:prstClr>
            </a:outerShdw>
          </a:effectLst>
        </p:spPr>
      </p:pic>
      <p:grpSp>
        <p:nvGrpSpPr>
          <p:cNvPr id="56" name="Group 55">
            <a:extLst>
              <a:ext uri="{FF2B5EF4-FFF2-40B4-BE49-F238E27FC236}">
                <a16:creationId xmlns:a16="http://schemas.microsoft.com/office/drawing/2014/main" id="{8D24207A-1F69-E742-9BB9-FBD8529C37EB}"/>
              </a:ext>
              <a:ext uri="{C183D7F6-B498-43B3-948B-1728B52AA6E4}">
                <adec:decorative xmlns:adec="http://schemas.microsoft.com/office/drawing/2017/decorative" val="1"/>
              </a:ext>
            </a:extLst>
          </p:cNvPr>
          <p:cNvGrpSpPr/>
          <p:nvPr/>
        </p:nvGrpSpPr>
        <p:grpSpPr>
          <a:xfrm>
            <a:off x="4100641" y="75919"/>
            <a:ext cx="7578611" cy="1898141"/>
            <a:chOff x="4100641" y="75919"/>
            <a:chExt cx="7578611" cy="1898141"/>
          </a:xfrm>
        </p:grpSpPr>
        <p:sp>
          <p:nvSpPr>
            <p:cNvPr id="14" name="Speech Bubble: Rectangle with Corners Rounded 13">
              <a:extLst>
                <a:ext uri="{FF2B5EF4-FFF2-40B4-BE49-F238E27FC236}">
                  <a16:creationId xmlns:a16="http://schemas.microsoft.com/office/drawing/2014/main" id="{7A0D0811-B7B1-08BB-08E0-CF3FD0B7BD71}"/>
                </a:ext>
              </a:extLst>
            </p:cNvPr>
            <p:cNvSpPr/>
            <p:nvPr/>
          </p:nvSpPr>
          <p:spPr>
            <a:xfrm>
              <a:off x="4100641" y="75919"/>
              <a:ext cx="7578611" cy="1676135"/>
            </a:xfrm>
            <a:prstGeom prst="wedgeRoundRectCallout">
              <a:avLst>
                <a:gd name="adj1" fmla="val -53102"/>
                <a:gd name="adj2" fmla="val 75480"/>
                <a:gd name="adj3" fmla="val 16667"/>
              </a:avLst>
            </a:prstGeom>
            <a:solidFill>
              <a:srgbClr val="00206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If you </a:t>
              </a:r>
              <a:r>
                <a:rPr kumimoji="0" lang="en-US" sz="4400" b="0" i="0" u="sng" strike="noStrike" kern="1200" cap="none" spc="0" normalizeH="0" baseline="0" noProof="0" dirty="0">
                  <a:ln>
                    <a:noFill/>
                  </a:ln>
                  <a:solidFill>
                    <a:prstClr val="white"/>
                  </a:solidFill>
                  <a:effectLst/>
                  <a:uLnTx/>
                  <a:uFillTx/>
                  <a:latin typeface="Oswald" panose="00000500000000000000" pitchFamily="50" charset="0"/>
                  <a:ea typeface="+mn-ea"/>
                  <a:cs typeface="+mn-cs"/>
                </a:rPr>
                <a:t>LEARNED</a:t>
              </a: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 it, then you </a:t>
              </a:r>
              <a:r>
                <a:rPr kumimoji="0" lang="en-US" sz="4400" b="0" i="0" u="none" strike="noStrike" kern="1200" cap="none" spc="0" normalizeH="0" baseline="0" noProof="0" dirty="0" err="1">
                  <a:ln>
                    <a:noFill/>
                  </a:ln>
                  <a:solidFill>
                    <a:prstClr val="white"/>
                  </a:solidFill>
                  <a:effectLst/>
                  <a:uLnTx/>
                  <a:uFillTx/>
                  <a:latin typeface="Oswald" panose="00000500000000000000" pitchFamily="50" charset="0"/>
                  <a:ea typeface="+mn-ea"/>
                  <a:cs typeface="+mn-cs"/>
                </a:rPr>
                <a:t>shoulda</a:t>
              </a: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put a </a:t>
              </a:r>
              <a:r>
                <a:rPr kumimoji="0" lang="en-US" sz="5400" b="0" i="0" u="sng" strike="noStrike" kern="1200" cap="none" spc="0" normalizeH="0" baseline="0" noProof="0" dirty="0">
                  <a:ln>
                    <a:noFill/>
                  </a:ln>
                  <a:solidFill>
                    <a:prstClr val="white"/>
                  </a:solidFill>
                  <a:effectLst/>
                  <a:uLnTx/>
                  <a:uFillTx/>
                  <a:latin typeface="Oswald" panose="00000500000000000000" pitchFamily="50" charset="0"/>
                  <a:ea typeface="+mn-ea"/>
                  <a:cs typeface="+mn-cs"/>
                </a:rPr>
                <a:t>BADGE</a:t>
              </a: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 on it…</a:t>
              </a:r>
            </a:p>
          </p:txBody>
        </p:sp>
        <p:pic>
          <p:nvPicPr>
            <p:cNvPr id="26" name="Graphic 25" descr="Music notation with solid fill">
              <a:extLst>
                <a:ext uri="{FF2B5EF4-FFF2-40B4-BE49-F238E27FC236}">
                  <a16:creationId xmlns:a16="http://schemas.microsoft.com/office/drawing/2014/main" id="{E04BFD9D-EF23-703E-4C5C-1C076B994D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1787" y="523139"/>
              <a:ext cx="1450921" cy="1450921"/>
            </a:xfrm>
            <a:prstGeom prst="rect">
              <a:avLst/>
            </a:prstGeom>
          </p:spPr>
        </p:pic>
        <p:pic>
          <p:nvPicPr>
            <p:cNvPr id="38" name="Picture 37" descr="A white letter on a black background&#10;&#10;Description automatically generated">
              <a:extLst>
                <a:ext uri="{FF2B5EF4-FFF2-40B4-BE49-F238E27FC236}">
                  <a16:creationId xmlns:a16="http://schemas.microsoft.com/office/drawing/2014/main" id="{E26D3556-C308-E5A2-9335-541C14EAB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7149" y="1256976"/>
              <a:ext cx="415098" cy="437098"/>
            </a:xfrm>
            <a:prstGeom prst="rect">
              <a:avLst/>
            </a:prstGeom>
          </p:spPr>
        </p:pic>
      </p:grpSp>
      <p:sp>
        <p:nvSpPr>
          <p:cNvPr id="39" name="Oval 38">
            <a:extLst>
              <a:ext uri="{FF2B5EF4-FFF2-40B4-BE49-F238E27FC236}">
                <a16:creationId xmlns:a16="http://schemas.microsoft.com/office/drawing/2014/main" id="{D26A5452-3F20-3465-40FA-B593ADEC6FBD}"/>
              </a:ext>
              <a:ext uri="{C183D7F6-B498-43B3-948B-1728B52AA6E4}">
                <adec:decorative xmlns:adec="http://schemas.microsoft.com/office/drawing/2017/decorative" val="1"/>
              </a:ext>
            </a:extLst>
          </p:cNvPr>
          <p:cNvSpPr/>
          <p:nvPr/>
        </p:nvSpPr>
        <p:spPr>
          <a:xfrm>
            <a:off x="4721002" y="2301896"/>
            <a:ext cx="523220" cy="523220"/>
          </a:xfrm>
          <a:prstGeom prst="ellipse">
            <a:avLst/>
          </a:prstGeom>
          <a:noFill/>
          <a:ln w="38100">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7A18779-4293-4B7B-60FE-D8EC46822FD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923" y="2394145"/>
            <a:ext cx="379379" cy="379379"/>
          </a:xfrm>
          <a:prstGeom prst="rect">
            <a:avLst/>
          </a:prstGeom>
          <a:effectLst>
            <a:outerShdw blurRad="50800" dist="38100" dir="2700000" algn="tl" rotWithShape="0">
              <a:prstClr val="black">
                <a:alpha val="40000"/>
              </a:prstClr>
            </a:outerShdw>
          </a:effectLst>
        </p:spPr>
      </p:pic>
      <p:cxnSp>
        <p:nvCxnSpPr>
          <p:cNvPr id="41" name="Straight Connector 40">
            <a:extLst>
              <a:ext uri="{FF2B5EF4-FFF2-40B4-BE49-F238E27FC236}">
                <a16:creationId xmlns:a16="http://schemas.microsoft.com/office/drawing/2014/main" id="{F20E9AEB-3084-A400-8268-0929A1CBB3A6}"/>
              </a:ext>
              <a:ext uri="{C183D7F6-B498-43B3-948B-1728B52AA6E4}">
                <adec:decorative xmlns:adec="http://schemas.microsoft.com/office/drawing/2017/decorative" val="1"/>
              </a:ext>
            </a:extLst>
          </p:cNvPr>
          <p:cNvCxnSpPr>
            <a:cxnSpLocks/>
            <a:stCxn id="39" idx="0"/>
            <a:endCxn id="37" idx="0"/>
          </p:cNvCxnSpPr>
          <p:nvPr/>
        </p:nvCxnSpPr>
        <p:spPr>
          <a:xfrm flipV="1">
            <a:off x="4982612" y="2239955"/>
            <a:ext cx="2419884" cy="61941"/>
          </a:xfrm>
          <a:prstGeom prst="line">
            <a:avLst/>
          </a:prstGeom>
          <a:ln w="3810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DEC9F0B-9CC1-CB76-4DF7-3B0D574C7639}"/>
              </a:ext>
              <a:ext uri="{C183D7F6-B498-43B3-948B-1728B52AA6E4}">
                <adec:decorative xmlns:adec="http://schemas.microsoft.com/office/drawing/2017/decorative" val="1"/>
              </a:ext>
            </a:extLst>
          </p:cNvPr>
          <p:cNvCxnSpPr>
            <a:cxnSpLocks/>
            <a:stCxn id="39" idx="3"/>
          </p:cNvCxnSpPr>
          <p:nvPr/>
        </p:nvCxnSpPr>
        <p:spPr>
          <a:xfrm>
            <a:off x="4797626" y="2748492"/>
            <a:ext cx="959590" cy="2029739"/>
          </a:xfrm>
          <a:prstGeom prst="line">
            <a:avLst/>
          </a:prstGeom>
          <a:ln w="38100">
            <a:solidFill>
              <a:srgbClr val="00AEEF"/>
            </a:solidFill>
          </a:ln>
        </p:spPr>
        <p:style>
          <a:lnRef idx="1">
            <a:schemeClr val="accent1"/>
          </a:lnRef>
          <a:fillRef idx="0">
            <a:schemeClr val="accent1"/>
          </a:fillRef>
          <a:effectRef idx="0">
            <a:schemeClr val="accent1"/>
          </a:effectRef>
          <a:fontRef idx="minor">
            <a:schemeClr val="tx1"/>
          </a:fontRef>
        </p:style>
      </p:cxnSp>
      <p:grpSp>
        <p:nvGrpSpPr>
          <p:cNvPr id="55" name="Group 54" descr="Image of a shield with a person helping another person up from lines on a chart with a red ribbon containing the words, &quot;Get Data Ready.&quot;">
            <a:extLst>
              <a:ext uri="{FF2B5EF4-FFF2-40B4-BE49-F238E27FC236}">
                <a16:creationId xmlns:a16="http://schemas.microsoft.com/office/drawing/2014/main" id="{7E697405-A2D9-940C-16B0-48D346236016}"/>
              </a:ext>
            </a:extLst>
          </p:cNvPr>
          <p:cNvGrpSpPr/>
          <p:nvPr/>
        </p:nvGrpSpPr>
        <p:grpSpPr>
          <a:xfrm>
            <a:off x="5600638" y="2239955"/>
            <a:ext cx="3603716" cy="3603716"/>
            <a:chOff x="6019420" y="2222289"/>
            <a:chExt cx="3603716" cy="3603716"/>
          </a:xfrm>
        </p:grpSpPr>
        <p:sp>
          <p:nvSpPr>
            <p:cNvPr id="37" name="Oval 36">
              <a:extLst>
                <a:ext uri="{FF2B5EF4-FFF2-40B4-BE49-F238E27FC236}">
                  <a16:creationId xmlns:a16="http://schemas.microsoft.com/office/drawing/2014/main" id="{C0575FE2-71C6-AF5E-9111-C2793347259F}"/>
                </a:ext>
              </a:extLst>
            </p:cNvPr>
            <p:cNvSpPr/>
            <p:nvPr/>
          </p:nvSpPr>
          <p:spPr>
            <a:xfrm>
              <a:off x="6019420" y="2222289"/>
              <a:ext cx="3603716" cy="3603716"/>
            </a:xfrm>
            <a:prstGeom prst="ellipse">
              <a:avLst/>
            </a:prstGeom>
            <a:solidFill>
              <a:schemeClr val="bg2"/>
            </a:solidFill>
            <a:ln w="63500">
              <a:solidFill>
                <a:srgbClr val="00AEE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AD16CF8-BD79-8ADD-3613-220962A86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8566" y="2751435"/>
              <a:ext cx="2545425" cy="2545425"/>
            </a:xfrm>
            <a:prstGeom prst="rect">
              <a:avLst/>
            </a:prstGeom>
            <a:effectLst>
              <a:outerShdw blurRad="50800" dist="38100" dir="2700000" algn="tl" rotWithShape="0">
                <a:prstClr val="black">
                  <a:alpha val="40000"/>
                </a:prstClr>
              </a:outerShdw>
            </a:effectLst>
          </p:spPr>
        </p:pic>
      </p:grpSp>
      <p:sp>
        <p:nvSpPr>
          <p:cNvPr id="18" name="TextBox 17">
            <a:extLst>
              <a:ext uri="{FF2B5EF4-FFF2-40B4-BE49-F238E27FC236}">
                <a16:creationId xmlns:a16="http://schemas.microsoft.com/office/drawing/2014/main" id="{1C3E5BEF-DC93-E671-61FC-E3D4C26D6D1D}"/>
              </a:ext>
            </a:extLst>
          </p:cNvPr>
          <p:cNvSpPr txBox="1"/>
          <p:nvPr/>
        </p:nvSpPr>
        <p:spPr>
          <a:xfrm>
            <a:off x="8093416" y="2419774"/>
            <a:ext cx="4098584" cy="1046440"/>
          </a:xfrm>
          <a:prstGeom prst="rect">
            <a:avLst/>
          </a:prstGeom>
          <a:solidFill>
            <a:srgbClr val="0071CE"/>
          </a:solidFill>
        </p:spPr>
        <p:txBody>
          <a:bodyPr wrap="square" tIns="91440" bIns="9144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GSU Data Ready! Badge Micro-Credentials</a:t>
            </a:r>
          </a:p>
        </p:txBody>
      </p:sp>
      <p:sp>
        <p:nvSpPr>
          <p:cNvPr id="30" name="TextBox 29">
            <a:extLst>
              <a:ext uri="{FF2B5EF4-FFF2-40B4-BE49-F238E27FC236}">
                <a16:creationId xmlns:a16="http://schemas.microsoft.com/office/drawing/2014/main" id="{4B4BD0F8-4109-2F6D-03ED-04BE16E92F4A}"/>
              </a:ext>
              <a:ext uri="{C183D7F6-B498-43B3-948B-1728B52AA6E4}">
                <adec:decorative xmlns:adec="http://schemas.microsoft.com/office/drawing/2017/decorative" val="1"/>
              </a:ext>
            </a:extLst>
          </p:cNvPr>
          <p:cNvSpPr txBox="1"/>
          <p:nvPr/>
        </p:nvSpPr>
        <p:spPr>
          <a:xfrm>
            <a:off x="8426158" y="3799951"/>
            <a:ext cx="3765842" cy="523220"/>
          </a:xfrm>
          <a:prstGeom prst="rect">
            <a:avLst/>
          </a:prstGeom>
          <a:solidFill>
            <a:srgbClr val="002060"/>
          </a:solidFill>
        </p:spPr>
        <p:txBody>
          <a:bodyPr wrap="square" lIns="91440" tIns="91440" rIns="91440" bIns="9144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swald" panose="00000500000000000000" pitchFamily="50" charset="0"/>
                <a:ea typeface="Lato" panose="020F0502020204030203" pitchFamily="34" charset="0"/>
                <a:cs typeface="Lato" panose="020F0502020204030203" pitchFamily="34" charset="0"/>
              </a:rPr>
              <a:t>LIB.GSU.EDU/DATA-READY</a:t>
            </a:r>
          </a:p>
        </p:txBody>
      </p:sp>
      <p:pic>
        <p:nvPicPr>
          <p:cNvPr id="32" name="Picture 31" descr="Georgia State University Library logo.">
            <a:extLst>
              <a:ext uri="{FF2B5EF4-FFF2-40B4-BE49-F238E27FC236}">
                <a16:creationId xmlns:a16="http://schemas.microsoft.com/office/drawing/2014/main" id="{E628797E-5298-5845-4BFE-FE42E470F0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1740" y="5232711"/>
            <a:ext cx="2137098" cy="843584"/>
          </a:xfrm>
          <a:prstGeom prst="rect">
            <a:avLst/>
          </a:prstGeom>
        </p:spPr>
      </p:pic>
      <p:sp>
        <p:nvSpPr>
          <p:cNvPr id="16" name="TextBox 15">
            <a:extLst>
              <a:ext uri="{FF2B5EF4-FFF2-40B4-BE49-F238E27FC236}">
                <a16:creationId xmlns:a16="http://schemas.microsoft.com/office/drawing/2014/main" id="{E3DE62CA-46A2-A2CF-9A4C-359C984EAD71}"/>
              </a:ext>
            </a:extLst>
          </p:cNvPr>
          <p:cNvSpPr txBox="1"/>
          <p:nvPr/>
        </p:nvSpPr>
        <p:spPr>
          <a:xfrm>
            <a:off x="467360" y="6314679"/>
            <a:ext cx="52948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www.billboard.com/music/pop/beyonce-single-ladies-put-a-ring-on-it-oral-history-8467159/</a:t>
            </a:r>
          </a:p>
        </p:txBody>
      </p:sp>
      <p:sp>
        <p:nvSpPr>
          <p:cNvPr id="19" name="TextBox 18">
            <a:extLst>
              <a:ext uri="{FF2B5EF4-FFF2-40B4-BE49-F238E27FC236}">
                <a16:creationId xmlns:a16="http://schemas.microsoft.com/office/drawing/2014/main" id="{5FEDCB23-8AA8-59A8-620C-68028EB689B8}"/>
              </a:ext>
            </a:extLst>
          </p:cNvPr>
          <p:cNvSpPr txBox="1"/>
          <p:nvPr/>
        </p:nvSpPr>
        <p:spPr>
          <a:xfrm>
            <a:off x="6019420" y="6211669"/>
            <a:ext cx="6172580" cy="523220"/>
          </a:xfrm>
          <a:prstGeom prst="rect">
            <a:avLst/>
          </a:prstGeom>
          <a:solidFill>
            <a:srgbClr val="0071C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DR. MANDY SWYGART-HOBAUGH | HEAD, RESEARCH DATA SERVICES (RDS)  | ASWYGARTHOBAUGH@GSU.EDU</a:t>
            </a:r>
          </a:p>
        </p:txBody>
      </p:sp>
    </p:spTree>
    <p:extLst>
      <p:ext uri="{BB962C8B-B14F-4D97-AF65-F5344CB8AC3E}">
        <p14:creationId xmlns:p14="http://schemas.microsoft.com/office/powerpoint/2010/main" val="150981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000"/>
                                        <p:tgtEl>
                                          <p:spTgt spid="56"/>
                                        </p:tgtEl>
                                      </p:cBhvr>
                                    </p:animEffect>
                                  </p:childTnLst>
                                </p:cTn>
                              </p:par>
                            </p:childTnLst>
                          </p:cTn>
                        </p:par>
                        <p:par>
                          <p:cTn id="8" fill="hold">
                            <p:stCondLst>
                              <p:cond delay="1500"/>
                            </p:stCondLst>
                            <p:childTnLst>
                              <p:par>
                                <p:cTn id="9" presetID="53" presetClass="entr" presetSubtype="16" fill="hold" nodeType="afterEffect">
                                  <p:stCondLst>
                                    <p:cond delay="20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par>
                          <p:cTn id="14" fill="hold">
                            <p:stCondLst>
                              <p:cond delay="4500"/>
                            </p:stCondLst>
                            <p:childTnLst>
                              <p:par>
                                <p:cTn id="15" presetID="16" presetClass="entr" presetSubtype="37"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outVertical)">
                                      <p:cBhvr>
                                        <p:cTn id="17" dur="750"/>
                                        <p:tgtEl>
                                          <p:spTgt spid="39"/>
                                        </p:tgtEl>
                                      </p:cBhvr>
                                    </p:animEffect>
                                  </p:childTnLst>
                                </p:cTn>
                              </p:par>
                            </p:childTnLst>
                          </p:cTn>
                        </p:par>
                        <p:par>
                          <p:cTn id="18" fill="hold">
                            <p:stCondLst>
                              <p:cond delay="5250"/>
                            </p:stCondLst>
                            <p:childTnLst>
                              <p:par>
                                <p:cTn id="19" presetID="22" presetClass="entr" presetSubtype="8"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1000"/>
                                        <p:tgtEl>
                                          <p:spTgt spid="42"/>
                                        </p:tgtEl>
                                      </p:cBhvr>
                                    </p:animEffect>
                                  </p:childTnLst>
                                </p:cTn>
                              </p:par>
                              <p:par>
                                <p:cTn id="22" presetID="22" presetClass="entr" presetSubtype="8"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1000"/>
                                        <p:tgtEl>
                                          <p:spTgt spid="41"/>
                                        </p:tgtEl>
                                      </p:cBhvr>
                                    </p:animEffect>
                                  </p:childTnLst>
                                </p:cTn>
                              </p:par>
                              <p:par>
                                <p:cTn id="25" presetID="22" presetClass="entr" presetSubtype="8" fill="hold" nodeType="withEffect">
                                  <p:stCondLst>
                                    <p:cond delay="500"/>
                                  </p:stCondLst>
                                  <p:childTnLst>
                                    <p:set>
                                      <p:cBhvr>
                                        <p:cTn id="26" dur="1" fill="hold">
                                          <p:stCondLst>
                                            <p:cond delay="0"/>
                                          </p:stCondLst>
                                        </p:cTn>
                                        <p:tgtEl>
                                          <p:spTgt spid="55"/>
                                        </p:tgtEl>
                                        <p:attrNameLst>
                                          <p:attrName>style.visibility</p:attrName>
                                        </p:attrNameLst>
                                      </p:cBhvr>
                                      <p:to>
                                        <p:strVal val="visible"/>
                                      </p:to>
                                    </p:set>
                                    <p:animEffect transition="in" filter="wipe(left)">
                                      <p:cBhvr>
                                        <p:cTn id="27" dur="1500"/>
                                        <p:tgtEl>
                                          <p:spTgt spid="55"/>
                                        </p:tgtEl>
                                      </p:cBhvr>
                                    </p:animEffect>
                                  </p:childTnLst>
                                </p:cTn>
                              </p:par>
                            </p:childTnLst>
                          </p:cTn>
                        </p:par>
                        <p:par>
                          <p:cTn id="28" fill="hold">
                            <p:stCondLst>
                              <p:cond delay="725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1000"/>
                                        <p:tgtEl>
                                          <p:spTgt spid="30"/>
                                        </p:tgtEl>
                                      </p:cBhvr>
                                    </p:animEffect>
                                  </p:childTnLst>
                                </p:cTn>
                              </p:par>
                            </p:childTnLst>
                          </p:cTn>
                        </p:par>
                        <p:par>
                          <p:cTn id="35" fill="hold">
                            <p:stCondLst>
                              <p:cond delay="8250"/>
                            </p:stCondLst>
                            <p:childTnLst>
                              <p:par>
                                <p:cTn id="36" presetID="22" presetClass="entr" presetSubtype="8"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1000"/>
                                        <p:tgtEl>
                                          <p:spTgt spid="32"/>
                                        </p:tgtEl>
                                      </p:cBhvr>
                                    </p:animEffect>
                                  </p:childTnLst>
                                </p:cTn>
                              </p:par>
                            </p:childTnLst>
                          </p:cTn>
                        </p:par>
                        <p:par>
                          <p:cTn id="39" fill="hold">
                            <p:stCondLst>
                              <p:cond delay="9250"/>
                            </p:stCondLst>
                            <p:childTnLst>
                              <p:par>
                                <p:cTn id="40" presetID="22" presetClass="entr" presetSubtype="8"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 grpId="0" animBg="1"/>
      <p:bldP spid="30"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95F21-F714-6A84-6577-70A1AA6DA37C}"/>
              </a:ext>
            </a:extLst>
          </p:cNvPr>
          <p:cNvSpPr txBox="1">
            <a:spLocks noGrp="1"/>
          </p:cNvSpPr>
          <p:nvPr>
            <p:ph type="title" idx="4294967295"/>
          </p:nvPr>
        </p:nvSpPr>
        <p:spPr>
          <a:xfrm>
            <a:off x="0" y="111565"/>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GSU Research Data Services (RDS)</a:t>
            </a:r>
          </a:p>
        </p:txBody>
      </p:sp>
      <p:sp>
        <p:nvSpPr>
          <p:cNvPr id="4" name="Content Placeholder 2">
            <a:extLst>
              <a:ext uri="{FF2B5EF4-FFF2-40B4-BE49-F238E27FC236}">
                <a16:creationId xmlns:a16="http://schemas.microsoft.com/office/drawing/2014/main" id="{07641F45-AD45-4887-4596-9170F07044BF}"/>
              </a:ext>
            </a:extLst>
          </p:cNvPr>
          <p:cNvSpPr txBox="1">
            <a:spLocks/>
          </p:cNvSpPr>
          <p:nvPr/>
        </p:nvSpPr>
        <p:spPr>
          <a:xfrm>
            <a:off x="42532" y="1602896"/>
            <a:ext cx="7207175" cy="4351338"/>
          </a:xfrm>
          <a:prstGeom prst="rect">
            <a:avLst/>
          </a:prstGeom>
        </p:spPr>
        <p:txBody>
          <a:bodyPr tIns="91440" bIns="9144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ANALYTIC TOOLS &amp; METHODS </a:t>
            </a:r>
            <a:r>
              <a:rPr kumimoji="0" lang="en-US" sz="3200" b="0"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 R, SAS, SPSS, Stata, Python, NVivo; quantitative, qualitative, mixed methods; survey design; and machine learning.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DATA VIZ</a:t>
            </a:r>
            <a:r>
              <a:rPr kumimoji="0" lang="en-US" sz="3200" b="0"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 – ArcGIS, Tableau, Power BI, Social Explorer, Viz with R, SPSS, 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FINDING DATA &amp; STATISTICS</a:t>
            </a:r>
            <a:r>
              <a:rPr kumimoji="0" lang="en-US" sz="3200" b="0"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3200" b="1"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3200" b="0" i="0" u="none" strike="noStrike" kern="1200" cap="none" spc="0" normalizeH="0" baseline="0" noProof="0" dirty="0" err="1">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SocSci</a:t>
            </a:r>
            <a:r>
              <a:rPr kumimoji="0" lang="en-US" sz="3200" b="0"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 Health, Business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Lato" panose="020F0502020204030203" pitchFamily="34" charset="0"/>
                <a:ea typeface="Lato" panose="020F0502020204030203" pitchFamily="34" charset="0"/>
                <a:cs typeface="Lato" panose="020F0502020204030203" pitchFamily="34" charset="0"/>
              </a:rPr>
              <a:t>DATA CLEANING &amp;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Oswald" pitchFamily="2" charset="0"/>
              <a:ea typeface="+mn-ea"/>
              <a:cs typeface="+mn-cs"/>
            </a:endParaRPr>
          </a:p>
        </p:txBody>
      </p:sp>
      <p:pic>
        <p:nvPicPr>
          <p:cNvPr id="9" name="Picture 8" descr="Georgia University Libraries logo.">
            <a:extLst>
              <a:ext uri="{FF2B5EF4-FFF2-40B4-BE49-F238E27FC236}">
                <a16:creationId xmlns:a16="http://schemas.microsoft.com/office/drawing/2014/main" id="{27C18CCD-3016-CE60-FEEC-CBC90BC526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1648" y="6189631"/>
            <a:ext cx="1410584" cy="556804"/>
          </a:xfrm>
          <a:prstGeom prst="rect">
            <a:avLst/>
          </a:prstGeom>
        </p:spPr>
      </p:pic>
      <p:pic>
        <p:nvPicPr>
          <p:cNvPr id="5" name="Picture 4" descr="Blue rectangle with white image of a person helping another up a step and information about supporting GSU.">
            <a:extLst>
              <a:ext uri="{FF2B5EF4-FFF2-40B4-BE49-F238E27FC236}">
                <a16:creationId xmlns:a16="http://schemas.microsoft.com/office/drawing/2014/main" id="{DA20AEC7-BC9B-66A1-FC9F-55BA7F983586}"/>
              </a:ext>
            </a:extLst>
          </p:cNvPr>
          <p:cNvPicPr>
            <a:picLocks noChangeAspect="1"/>
          </p:cNvPicPr>
          <p:nvPr/>
        </p:nvPicPr>
        <p:blipFill>
          <a:blip r:embed="rId4"/>
          <a:stretch>
            <a:fillRect/>
          </a:stretch>
        </p:blipFill>
        <p:spPr>
          <a:xfrm>
            <a:off x="7382452" y="1848677"/>
            <a:ext cx="4488721" cy="3528505"/>
          </a:xfrm>
          <a:prstGeom prst="rect">
            <a:avLst/>
          </a:prstGeom>
        </p:spPr>
      </p:pic>
    </p:spTree>
    <p:extLst>
      <p:ext uri="{BB962C8B-B14F-4D97-AF65-F5344CB8AC3E}">
        <p14:creationId xmlns:p14="http://schemas.microsoft.com/office/powerpoint/2010/main" val="28044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1000"/>
                                        <p:tgtEl>
                                          <p:spTgt spid="4">
                                            <p:txEl>
                                              <p:pRg st="1" end="1"/>
                                            </p:txEl>
                                          </p:spTgt>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1000"/>
                                        <p:tgtEl>
                                          <p:spTgt spid="4">
                                            <p:txEl>
                                              <p:pRg st="2" end="2"/>
                                            </p:txEl>
                                          </p:spTgt>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ipe(left)">
                                      <p:cBhvr>
                                        <p:cTn id="23"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77EC-963B-B969-E3ED-9BBB1C69BB2D}"/>
              </a:ext>
            </a:extLst>
          </p:cNvPr>
          <p:cNvSpPr txBox="1">
            <a:spLocks noGrp="1"/>
          </p:cNvSpPr>
          <p:nvPr>
            <p:ph type="title" idx="4294967295"/>
          </p:nvPr>
        </p:nvSpPr>
        <p:spPr>
          <a:xfrm>
            <a:off x="2751550" y="-1626324"/>
            <a:ext cx="718831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GSU Research Data Services (RDS) 2</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itle 2">
            <a:extLst>
              <a:ext uri="{FF2B5EF4-FFF2-40B4-BE49-F238E27FC236}">
                <a16:creationId xmlns:a16="http://schemas.microsoft.com/office/drawing/2014/main" id="{AA495F21-F714-6A84-6577-70A1AA6DA37C}"/>
              </a:ext>
            </a:extLst>
          </p:cNvPr>
          <p:cNvSpPr txBox="1">
            <a:spLocks/>
          </p:cNvSpPr>
          <p:nvPr/>
        </p:nvSpPr>
        <p:spPr>
          <a:xfrm>
            <a:off x="0" y="111565"/>
            <a:ext cx="12192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GSU Research Data Services (RDS)</a:t>
            </a:r>
          </a:p>
        </p:txBody>
      </p:sp>
      <p:pic>
        <p:nvPicPr>
          <p:cNvPr id="18" name="Picture 17">
            <a:extLst>
              <a:ext uri="{FF2B5EF4-FFF2-40B4-BE49-F238E27FC236}">
                <a16:creationId xmlns:a16="http://schemas.microsoft.com/office/drawing/2014/main" id="{71D11289-1AAC-5B58-FD66-6496D37642D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1648" y="6189631"/>
            <a:ext cx="1410584" cy="556804"/>
          </a:xfrm>
          <a:prstGeom prst="rect">
            <a:avLst/>
          </a:prstGeom>
        </p:spPr>
      </p:pic>
      <p:pic>
        <p:nvPicPr>
          <p:cNvPr id="8" name="Picture 7">
            <a:extLst>
              <a:ext uri="{FF2B5EF4-FFF2-40B4-BE49-F238E27FC236}">
                <a16:creationId xmlns:a16="http://schemas.microsoft.com/office/drawing/2014/main" id="{98D194E7-8886-C0DB-8484-CC4F551086F7}"/>
              </a:ext>
              <a:ext uri="{C183D7F6-B498-43B3-948B-1728B52AA6E4}">
                <adec:decorative xmlns:adec="http://schemas.microsoft.com/office/drawing/2017/decorative" val="1"/>
              </a:ext>
            </a:extLst>
          </p:cNvPr>
          <p:cNvPicPr>
            <a:picLocks noChangeAspect="1"/>
          </p:cNvPicPr>
          <p:nvPr/>
        </p:nvPicPr>
        <p:blipFill rotWithShape="1">
          <a:blip r:embed="rId4"/>
          <a:srcRect t="16210"/>
          <a:stretch/>
        </p:blipFill>
        <p:spPr>
          <a:xfrm>
            <a:off x="0" y="1129010"/>
            <a:ext cx="12192000" cy="5728990"/>
          </a:xfrm>
          <a:prstGeom prst="rect">
            <a:avLst/>
          </a:prstGeom>
        </p:spPr>
      </p:pic>
      <p:sp>
        <p:nvSpPr>
          <p:cNvPr id="5" name="Arrow: Down 4">
            <a:extLst>
              <a:ext uri="{FF2B5EF4-FFF2-40B4-BE49-F238E27FC236}">
                <a16:creationId xmlns:a16="http://schemas.microsoft.com/office/drawing/2014/main" id="{D16E9662-2EEC-AE0A-DBD6-1F77E4C0FEE8}"/>
              </a:ext>
            </a:extLst>
          </p:cNvPr>
          <p:cNvSpPr/>
          <p:nvPr/>
        </p:nvSpPr>
        <p:spPr>
          <a:xfrm>
            <a:off x="971513" y="1724962"/>
            <a:ext cx="604305" cy="1030373"/>
          </a:xfrm>
          <a:prstGeom prst="downArrow">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2016</a:t>
            </a:r>
          </a:p>
        </p:txBody>
      </p:sp>
      <p:sp>
        <p:nvSpPr>
          <p:cNvPr id="6" name="Arrow: Down 5">
            <a:extLst>
              <a:ext uri="{FF2B5EF4-FFF2-40B4-BE49-F238E27FC236}">
                <a16:creationId xmlns:a16="http://schemas.microsoft.com/office/drawing/2014/main" id="{DE456EF1-E86E-27DC-2F4B-1521DEE8E5F5}"/>
              </a:ext>
            </a:extLst>
          </p:cNvPr>
          <p:cNvSpPr/>
          <p:nvPr/>
        </p:nvSpPr>
        <p:spPr>
          <a:xfrm>
            <a:off x="2147245" y="1724962"/>
            <a:ext cx="604305" cy="1030373"/>
          </a:xfrm>
          <a:prstGeom prst="downArrow">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2020</a:t>
            </a:r>
          </a:p>
        </p:txBody>
      </p:sp>
      <p:sp>
        <p:nvSpPr>
          <p:cNvPr id="7" name="Arrow: Down 6">
            <a:extLst>
              <a:ext uri="{FF2B5EF4-FFF2-40B4-BE49-F238E27FC236}">
                <a16:creationId xmlns:a16="http://schemas.microsoft.com/office/drawing/2014/main" id="{5FB35C85-9941-FBA0-1423-84FB1E8B156E}"/>
              </a:ext>
            </a:extLst>
          </p:cNvPr>
          <p:cNvSpPr/>
          <p:nvPr/>
        </p:nvSpPr>
        <p:spPr>
          <a:xfrm>
            <a:off x="2147245" y="3072293"/>
            <a:ext cx="604305" cy="1030373"/>
          </a:xfrm>
          <a:prstGeom prst="downArrow">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2022</a:t>
            </a:r>
          </a:p>
        </p:txBody>
      </p:sp>
    </p:spTree>
    <p:extLst>
      <p:ext uri="{BB962C8B-B14F-4D97-AF65-F5344CB8AC3E}">
        <p14:creationId xmlns:p14="http://schemas.microsoft.com/office/powerpoint/2010/main" val="216419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par>
                          <p:cTn id="8" fill="hold">
                            <p:stCondLst>
                              <p:cond delay="2000"/>
                            </p:stCondLst>
                            <p:childTnLst>
                              <p:par>
                                <p:cTn id="9" presetID="22" presetClass="entr" presetSubtype="1"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3500"/>
                            </p:stCondLst>
                            <p:childTnLst>
                              <p:par>
                                <p:cTn id="13" presetID="22" presetClass="entr" presetSubtype="1"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par>
                          <p:cTn id="16" fill="hold">
                            <p:stCondLst>
                              <p:cond delay="5000"/>
                            </p:stCondLst>
                            <p:childTnLst>
                              <p:par>
                                <p:cTn id="17" presetID="22" presetClass="entr" presetSubtype="1"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E1FA37-F3C7-09E4-38A2-743AD60AF7A5}"/>
              </a:ext>
            </a:extLst>
          </p:cNvPr>
          <p:cNvSpPr txBox="1">
            <a:spLocks noGrp="1"/>
          </p:cNvSpPr>
          <p:nvPr>
            <p:ph type="title" idx="4294967295"/>
          </p:nvPr>
        </p:nvSpPr>
        <p:spPr>
          <a:xfrm>
            <a:off x="198874" y="113789"/>
            <a:ext cx="2199641"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WHAT? </a:t>
            </a:r>
          </a:p>
        </p:txBody>
      </p:sp>
      <p:sp>
        <p:nvSpPr>
          <p:cNvPr id="9" name="TextBox 8">
            <a:extLst>
              <a:ext uri="{FF2B5EF4-FFF2-40B4-BE49-F238E27FC236}">
                <a16:creationId xmlns:a16="http://schemas.microsoft.com/office/drawing/2014/main" id="{2049894A-503B-5F11-16D6-66D0A0B045C2}"/>
              </a:ext>
            </a:extLst>
          </p:cNvPr>
          <p:cNvSpPr txBox="1"/>
          <p:nvPr/>
        </p:nvSpPr>
        <p:spPr>
          <a:xfrm>
            <a:off x="2431695" y="113789"/>
            <a:ext cx="31983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Two tracks: </a:t>
            </a:r>
          </a:p>
        </p:txBody>
      </p:sp>
      <p:pic>
        <p:nvPicPr>
          <p:cNvPr id="6" name="Picture 5" descr="Georgia State University Libraries logo.">
            <a:extLst>
              <a:ext uri="{FF2B5EF4-FFF2-40B4-BE49-F238E27FC236}">
                <a16:creationId xmlns:a16="http://schemas.microsoft.com/office/drawing/2014/main" id="{A5C919A0-9EC6-A2EE-80E3-7B6662206E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99" y="6253429"/>
            <a:ext cx="1410584" cy="556804"/>
          </a:xfrm>
          <a:prstGeom prst="rect">
            <a:avLst/>
          </a:prstGeom>
        </p:spPr>
      </p:pic>
      <p:sp>
        <p:nvSpPr>
          <p:cNvPr id="3" name="Rectangle 2">
            <a:extLst>
              <a:ext uri="{FF2B5EF4-FFF2-40B4-BE49-F238E27FC236}">
                <a16:creationId xmlns:a16="http://schemas.microsoft.com/office/drawing/2014/main" id="{BB2F2E56-8065-8937-DA87-98389A5E76BA}"/>
              </a:ext>
            </a:extLst>
          </p:cNvPr>
          <p:cNvSpPr/>
          <p:nvPr/>
        </p:nvSpPr>
        <p:spPr>
          <a:xfrm>
            <a:off x="2059540" y="1055606"/>
            <a:ext cx="5441853" cy="2215991"/>
          </a:xfrm>
          <a:prstGeom prst="rect">
            <a:avLst/>
          </a:prstGeom>
          <a:solidFill>
            <a:srgbClr val="0071CE"/>
          </a:solidFill>
        </p:spPr>
        <p:txBody>
          <a:bodyPr wrap="square" lIns="91440" tIns="182880" rIns="91440" bIns="182880" anchor="ctr" anchorCtr="0">
            <a:spAutoFit/>
          </a:bodyPr>
          <a:lstStyle/>
          <a:p>
            <a:pPr marL="466725" marR="0" lvl="0" indent="-349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target group = UNDERGRAD</a:t>
            </a:r>
          </a:p>
          <a:p>
            <a:pPr marL="466725" marR="0" lvl="0" indent="-349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core data literacy skills/concepts with real-life examples</a:t>
            </a:r>
          </a:p>
          <a:p>
            <a:pPr marL="466725" marR="0" lvl="0" indent="-349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variety of data tools</a:t>
            </a:r>
          </a:p>
          <a:p>
            <a:pPr marL="466725" marR="0" lvl="0" indent="-349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9 video tutorials </a:t>
            </a: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 </a:t>
            </a: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1 badge</a:t>
            </a:r>
            <a:endParaRPr kumimoji="0" lang="en-US" sz="20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E62ABF07-ED55-60F4-F34C-0860751D685F}"/>
              </a:ext>
            </a:extLst>
          </p:cNvPr>
          <p:cNvSpPr txBox="1"/>
          <p:nvPr/>
        </p:nvSpPr>
        <p:spPr>
          <a:xfrm>
            <a:off x="2059540" y="3295540"/>
            <a:ext cx="54418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1CE"/>
                </a:solidFill>
                <a:effectLst/>
                <a:uLnTx/>
                <a:uFillTx/>
                <a:latin typeface="Lato" panose="020F0502020204030203" pitchFamily="34" charset="0"/>
                <a:ea typeface="Lato" panose="020F0502020204030203" pitchFamily="34" charset="0"/>
                <a:cs typeface="Lato" panose="020F0502020204030203" pitchFamily="34" charset="0"/>
              </a:rPr>
              <a:t>lib.gsu.edu/badges-data-literacy</a:t>
            </a:r>
          </a:p>
        </p:txBody>
      </p:sp>
      <p:sp>
        <p:nvSpPr>
          <p:cNvPr id="15" name="TextBox 14">
            <a:extLst>
              <a:ext uri="{FF2B5EF4-FFF2-40B4-BE49-F238E27FC236}">
                <a16:creationId xmlns:a16="http://schemas.microsoft.com/office/drawing/2014/main" id="{A4967095-AF36-9A50-E83B-47B54420F72A}"/>
              </a:ext>
            </a:extLst>
          </p:cNvPr>
          <p:cNvSpPr txBox="1"/>
          <p:nvPr/>
        </p:nvSpPr>
        <p:spPr>
          <a:xfrm>
            <a:off x="2059540" y="4360507"/>
            <a:ext cx="54418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1CE"/>
                </a:solidFill>
                <a:effectLst/>
                <a:uLnTx/>
                <a:uFillTx/>
                <a:latin typeface="Lato" panose="020F0502020204030203" pitchFamily="34" charset="0"/>
                <a:ea typeface="Lato" panose="020F0502020204030203" pitchFamily="34" charset="0"/>
                <a:cs typeface="Lato" panose="020F0502020204030203" pitchFamily="34" charset="0"/>
              </a:rPr>
              <a:t>lib.gsu.edu/badges-software-coding</a:t>
            </a:r>
          </a:p>
        </p:txBody>
      </p:sp>
      <p:sp>
        <p:nvSpPr>
          <p:cNvPr id="14" name="Rectangle 13">
            <a:extLst>
              <a:ext uri="{FF2B5EF4-FFF2-40B4-BE49-F238E27FC236}">
                <a16:creationId xmlns:a16="http://schemas.microsoft.com/office/drawing/2014/main" id="{353FF187-61A5-7B9F-04F5-B6E12B0B07F3}"/>
              </a:ext>
            </a:extLst>
          </p:cNvPr>
          <p:cNvSpPr/>
          <p:nvPr/>
        </p:nvSpPr>
        <p:spPr>
          <a:xfrm>
            <a:off x="2059540" y="4826621"/>
            <a:ext cx="5441853" cy="1846659"/>
          </a:xfrm>
          <a:prstGeom prst="rect">
            <a:avLst/>
          </a:prstGeom>
          <a:solidFill>
            <a:srgbClr val="0071CE"/>
          </a:solidFill>
        </p:spPr>
        <p:txBody>
          <a:bodyPr wrap="square" lIns="91440" tIns="182880" rIns="91440" bIns="182880" anchor="ctr" anchorCtr="0">
            <a:spAutoFit/>
          </a:bodyPr>
          <a:lstStyle/>
          <a:p>
            <a:pPr marL="466725" marR="0" lvl="0" indent="-349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target group = EVERYONE</a:t>
            </a:r>
          </a:p>
          <a:p>
            <a:pPr marL="466725" marR="0" lvl="0" indent="-349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data analysis/viz ~ R, Python, SPSS, SAS, Stata, ArcGIS, Tableau, NVivo</a:t>
            </a:r>
          </a:p>
          <a:p>
            <a:pPr marL="466725" marR="0" lvl="0" indent="-3492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11 total badges</a:t>
            </a:r>
            <a:endParaRPr kumimoji="0" lang="en-US" sz="20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 name="Picture 1" descr="Screen shot of GSU Data Read! Badges Data Ready! Badge section.">
            <a:extLst>
              <a:ext uri="{FF2B5EF4-FFF2-40B4-BE49-F238E27FC236}">
                <a16:creationId xmlns:a16="http://schemas.microsoft.com/office/drawing/2014/main" id="{8ECD0A25-38E1-C82C-FBC5-A073D35C7A16}"/>
              </a:ext>
            </a:extLst>
          </p:cNvPr>
          <p:cNvPicPr>
            <a:picLocks noChangeAspect="1"/>
          </p:cNvPicPr>
          <p:nvPr/>
        </p:nvPicPr>
        <p:blipFill>
          <a:blip r:embed="rId4">
            <a:extLst>
              <a:ext uri="{28A0092B-C50C-407E-A947-70E740481C1C}">
                <a14:useLocalDpi xmlns:a14="http://schemas.microsoft.com/office/drawing/2010/main" val="0"/>
              </a:ext>
            </a:extLst>
          </a:blip>
          <a:srcRect t="1746" b="1746"/>
          <a:stretch/>
        </p:blipFill>
        <p:spPr>
          <a:xfrm>
            <a:off x="7501393" y="184719"/>
            <a:ext cx="4505887" cy="3086878"/>
          </a:xfrm>
          <a:prstGeom prst="rect">
            <a:avLst/>
          </a:prstGeom>
        </p:spPr>
      </p:pic>
      <p:pic>
        <p:nvPicPr>
          <p:cNvPr id="16" name="Picture 15" descr="Screen shot of GSU Data Read! Badges Software &amp; Coding Training Badges section.">
            <a:extLst>
              <a:ext uri="{FF2B5EF4-FFF2-40B4-BE49-F238E27FC236}">
                <a16:creationId xmlns:a16="http://schemas.microsoft.com/office/drawing/2014/main" id="{8F70D420-71CA-AC3C-589C-FD7F744900A6}"/>
              </a:ext>
            </a:extLst>
          </p:cNvPr>
          <p:cNvPicPr>
            <a:picLocks noChangeAspect="1"/>
          </p:cNvPicPr>
          <p:nvPr/>
        </p:nvPicPr>
        <p:blipFill>
          <a:blip r:embed="rId5">
            <a:extLst>
              <a:ext uri="{28A0092B-C50C-407E-A947-70E740481C1C}">
                <a14:useLocalDpi xmlns:a14="http://schemas.microsoft.com/office/drawing/2010/main" val="0"/>
              </a:ext>
            </a:extLst>
          </a:blip>
          <a:srcRect t="1805" b="1805"/>
          <a:stretch/>
        </p:blipFill>
        <p:spPr>
          <a:xfrm>
            <a:off x="7501393" y="3586403"/>
            <a:ext cx="4511455" cy="3086877"/>
          </a:xfrm>
          <a:prstGeom prst="rect">
            <a:avLst/>
          </a:prstGeom>
        </p:spPr>
      </p:pic>
    </p:spTree>
    <p:extLst>
      <p:ext uri="{BB962C8B-B14F-4D97-AF65-F5344CB8AC3E}">
        <p14:creationId xmlns:p14="http://schemas.microsoft.com/office/powerpoint/2010/main" val="156556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par>
                                <p:cTn id="8" presetID="22" presetClass="entr" presetSubtype="4"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1000"/>
                                        <p:tgtEl>
                                          <p:spTgt spid="16"/>
                                        </p:tgtEl>
                                      </p:cBhvr>
                                    </p:animEffect>
                                  </p:childTnLst>
                                </p:cTn>
                              </p:par>
                            </p:childTnLst>
                          </p:cTn>
                        </p:par>
                        <p:par>
                          <p:cTn id="11" fill="hold">
                            <p:stCondLst>
                              <p:cond delay="1500"/>
                            </p:stCondLst>
                            <p:childTnLst>
                              <p:par>
                                <p:cTn id="12" presetID="22" presetClass="entr" presetSubtype="2" fill="hold" grpId="0" nodeType="after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1000"/>
                                        <p:tgtEl>
                                          <p:spTgt spid="3"/>
                                        </p:tgtEl>
                                      </p:cBhvr>
                                    </p:animEffect>
                                  </p:childTnLst>
                                </p:cTn>
                              </p:par>
                              <p:par>
                                <p:cTn id="15" presetID="22" presetClass="entr" presetSubtype="2"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1000"/>
                                        <p:tgtEl>
                                          <p:spTgt spid="4"/>
                                        </p:tgtEl>
                                      </p:cBhvr>
                                    </p:animEffect>
                                  </p:childTnLst>
                                </p:cTn>
                              </p:par>
                              <p:par>
                                <p:cTn id="18" presetID="22" presetClass="entr" presetSubtype="2"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1000"/>
                                        <p:tgtEl>
                                          <p:spTgt spid="15"/>
                                        </p:tgtEl>
                                      </p:cBhvr>
                                    </p:animEffect>
                                  </p:childTnLst>
                                </p:cTn>
                              </p:par>
                              <p:par>
                                <p:cTn id="21" presetID="22" presetClass="entr" presetSubtype="2"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5"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59">
            <a:extLst>
              <a:ext uri="{FF2B5EF4-FFF2-40B4-BE49-F238E27FC236}">
                <a16:creationId xmlns:a16="http://schemas.microsoft.com/office/drawing/2014/main" id="{631F705D-C8F7-BD47-1A6D-8D023CB27E59}"/>
              </a:ext>
            </a:extLst>
          </p:cNvPr>
          <p:cNvSpPr txBox="1">
            <a:spLocks noGrp="1"/>
          </p:cNvSpPr>
          <p:nvPr>
            <p:ph type="title" idx="4294967295"/>
          </p:nvPr>
        </p:nvSpPr>
        <p:spPr>
          <a:xfrm>
            <a:off x="198874" y="111565"/>
            <a:ext cx="5009705"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HOW does it work?</a:t>
            </a:r>
          </a:p>
        </p:txBody>
      </p:sp>
      <p:pic>
        <p:nvPicPr>
          <p:cNvPr id="2" name="Picture 1" descr="Georgia University Libraries logo.">
            <a:extLst>
              <a:ext uri="{FF2B5EF4-FFF2-40B4-BE49-F238E27FC236}">
                <a16:creationId xmlns:a16="http://schemas.microsoft.com/office/drawing/2014/main" id="{A78C99AE-46BE-F85D-2E11-941FF327D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4585" y="344836"/>
            <a:ext cx="1410584" cy="556804"/>
          </a:xfrm>
          <a:prstGeom prst="rect">
            <a:avLst/>
          </a:prstGeom>
        </p:spPr>
      </p:pic>
      <p:sp>
        <p:nvSpPr>
          <p:cNvPr id="32" name="Rectangle 31">
            <a:extLst>
              <a:ext uri="{FF2B5EF4-FFF2-40B4-BE49-F238E27FC236}">
                <a16:creationId xmlns:a16="http://schemas.microsoft.com/office/drawing/2014/main" id="{5B13F26D-64E2-E9E2-67B3-87A6C74F2EA5}"/>
              </a:ext>
              <a:ext uri="{C183D7F6-B498-43B3-948B-1728B52AA6E4}">
                <adec:decorative xmlns:adec="http://schemas.microsoft.com/office/drawing/2017/decorative" val="1"/>
              </a:ext>
            </a:extLst>
          </p:cNvPr>
          <p:cNvSpPr/>
          <p:nvPr/>
        </p:nvSpPr>
        <p:spPr>
          <a:xfrm>
            <a:off x="229756" y="1016898"/>
            <a:ext cx="11763370" cy="5681617"/>
          </a:xfrm>
          <a:prstGeom prst="rect">
            <a:avLst/>
          </a:prstGeom>
          <a:solidFill>
            <a:schemeClr val="bg1">
              <a:lumMod val="95000"/>
            </a:schemeClr>
          </a:solidFill>
          <a:ln w="127000">
            <a:solidFill>
              <a:srgbClr val="0071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79A0BDC-B908-8FEB-93EC-7E7ABC64467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4798" r="4798"/>
          <a:stretch/>
        </p:blipFill>
        <p:spPr>
          <a:xfrm>
            <a:off x="870281" y="1330146"/>
            <a:ext cx="6561877" cy="3492154"/>
          </a:xfrm>
          <a:prstGeom prst="rect">
            <a:avLst/>
          </a:prstGeom>
        </p:spPr>
      </p:pic>
      <p:grpSp>
        <p:nvGrpSpPr>
          <p:cNvPr id="34" name="Group 33">
            <a:extLst>
              <a:ext uri="{FF2B5EF4-FFF2-40B4-BE49-F238E27FC236}">
                <a16:creationId xmlns:a16="http://schemas.microsoft.com/office/drawing/2014/main" id="{771AC135-0567-2574-6426-D75E24BE9DBC}"/>
              </a:ext>
              <a:ext uri="{C183D7F6-B498-43B3-948B-1728B52AA6E4}">
                <adec:decorative xmlns:adec="http://schemas.microsoft.com/office/drawing/2017/decorative" val="1"/>
              </a:ext>
            </a:extLst>
          </p:cNvPr>
          <p:cNvGrpSpPr/>
          <p:nvPr/>
        </p:nvGrpSpPr>
        <p:grpSpPr>
          <a:xfrm>
            <a:off x="378645" y="1146286"/>
            <a:ext cx="9695451" cy="983273"/>
            <a:chOff x="1208768" y="21454114"/>
            <a:chExt cx="14543177" cy="1474910"/>
          </a:xfrm>
        </p:grpSpPr>
        <p:sp>
          <p:nvSpPr>
            <p:cNvPr id="35" name="Oval 34">
              <a:extLst>
                <a:ext uri="{FF2B5EF4-FFF2-40B4-BE49-F238E27FC236}">
                  <a16:creationId xmlns:a16="http://schemas.microsoft.com/office/drawing/2014/main" id="{C8B7E720-F4F9-38A7-62E4-A49BDE79120F}"/>
                </a:ext>
              </a:extLst>
            </p:cNvPr>
            <p:cNvSpPr/>
            <p:nvPr/>
          </p:nvSpPr>
          <p:spPr>
            <a:xfrm>
              <a:off x="1208768" y="21454114"/>
              <a:ext cx="1474910" cy="1474910"/>
            </a:xfrm>
            <a:prstGeom prst="ellipse">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1</a:t>
              </a:r>
            </a:p>
          </p:txBody>
        </p:sp>
        <p:sp>
          <p:nvSpPr>
            <p:cNvPr id="36" name="TextBox 35">
              <a:extLst>
                <a:ext uri="{FF2B5EF4-FFF2-40B4-BE49-F238E27FC236}">
                  <a16:creationId xmlns:a16="http://schemas.microsoft.com/office/drawing/2014/main" id="{A479FE52-6256-8A10-14EB-B11A1AF92A12}"/>
                </a:ext>
              </a:extLst>
            </p:cNvPr>
            <p:cNvSpPr txBox="1"/>
            <p:nvPr/>
          </p:nvSpPr>
          <p:spPr>
            <a:xfrm>
              <a:off x="2371838" y="21729904"/>
              <a:ext cx="13380107" cy="923330"/>
            </a:xfrm>
            <a:prstGeom prst="rect">
              <a:avLst/>
            </a:prstGeom>
            <a:solidFill>
              <a:srgbClr val="E51937"/>
            </a:solidFill>
          </p:spPr>
          <p:txBody>
            <a:bodyPr wrap="none" lIns="121920" tIns="121920" rIns="121920" bIns="1219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Enroll in “course” [no course credit but </a:t>
              </a:r>
              <a:r>
                <a:rPr kumimoji="0" lang="en-US" sz="2400" b="0" i="0" u="sng"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FREE</a:t>
              </a: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 via Stacks/Canvas</a:t>
              </a:r>
            </a:p>
          </p:txBody>
        </p:sp>
      </p:grpSp>
      <p:sp>
        <p:nvSpPr>
          <p:cNvPr id="58" name="Arrow: Down 57">
            <a:extLst>
              <a:ext uri="{FF2B5EF4-FFF2-40B4-BE49-F238E27FC236}">
                <a16:creationId xmlns:a16="http://schemas.microsoft.com/office/drawing/2014/main" id="{CE9BF747-5186-1A12-C9F3-971BF82FB6B1}"/>
              </a:ext>
              <a:ext uri="{C183D7F6-B498-43B3-948B-1728B52AA6E4}">
                <adec:decorative xmlns:adec="http://schemas.microsoft.com/office/drawing/2017/decorative" val="1"/>
              </a:ext>
            </a:extLst>
          </p:cNvPr>
          <p:cNvSpPr/>
          <p:nvPr/>
        </p:nvSpPr>
        <p:spPr>
          <a:xfrm>
            <a:off x="1863080" y="1870115"/>
            <a:ext cx="604305" cy="1758302"/>
          </a:xfrm>
          <a:prstGeom prst="downArrow">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59" name="Arrow: Down 58">
            <a:extLst>
              <a:ext uri="{FF2B5EF4-FFF2-40B4-BE49-F238E27FC236}">
                <a16:creationId xmlns:a16="http://schemas.microsoft.com/office/drawing/2014/main" id="{BDB9FE7F-8970-556B-1195-3E5D357153D5}"/>
              </a:ext>
              <a:ext uri="{C183D7F6-B498-43B3-948B-1728B52AA6E4}">
                <adec:decorative xmlns:adec="http://schemas.microsoft.com/office/drawing/2017/decorative" val="1"/>
              </a:ext>
            </a:extLst>
          </p:cNvPr>
          <p:cNvSpPr/>
          <p:nvPr/>
        </p:nvSpPr>
        <p:spPr>
          <a:xfrm>
            <a:off x="4016190" y="1870115"/>
            <a:ext cx="604305" cy="1758302"/>
          </a:xfrm>
          <a:prstGeom prst="downArrow">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41" name="Oval 40">
            <a:extLst>
              <a:ext uri="{FF2B5EF4-FFF2-40B4-BE49-F238E27FC236}">
                <a16:creationId xmlns:a16="http://schemas.microsoft.com/office/drawing/2014/main" id="{ACEF3E65-F6E7-EFDA-922B-587A1A47D3FB}"/>
              </a:ext>
            </a:extLst>
          </p:cNvPr>
          <p:cNvSpPr/>
          <p:nvPr/>
        </p:nvSpPr>
        <p:spPr>
          <a:xfrm>
            <a:off x="2769047" y="4364101"/>
            <a:ext cx="983273" cy="983274"/>
          </a:xfrm>
          <a:prstGeom prst="ellipse">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2</a:t>
            </a:r>
          </a:p>
        </p:txBody>
      </p:sp>
      <p:sp>
        <p:nvSpPr>
          <p:cNvPr id="42" name="TextBox 41">
            <a:extLst>
              <a:ext uri="{FF2B5EF4-FFF2-40B4-BE49-F238E27FC236}">
                <a16:creationId xmlns:a16="http://schemas.microsoft.com/office/drawing/2014/main" id="{E4807C5A-54EE-F6E5-8F57-85BC216A0E90}"/>
              </a:ext>
            </a:extLst>
          </p:cNvPr>
          <p:cNvSpPr txBox="1"/>
          <p:nvPr/>
        </p:nvSpPr>
        <p:spPr>
          <a:xfrm>
            <a:off x="3474790" y="4855738"/>
            <a:ext cx="4920202" cy="1723549"/>
          </a:xfrm>
          <a:prstGeom prst="rect">
            <a:avLst/>
          </a:prstGeom>
          <a:solidFill>
            <a:srgbClr val="E51937"/>
          </a:solidFill>
        </p:spPr>
        <p:txBody>
          <a:bodyPr wrap="square" lIns="121920" tIns="121920" rIns="121920" bIns="1219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Select badge module in Canvas</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Do workshops [~ 5 - 7.5 hours]</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Take quizzes [~ 10 - 15 ?s]</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Score 100% on all quizzes...</a:t>
            </a:r>
            <a:endPar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grpSp>
        <p:nvGrpSpPr>
          <p:cNvPr id="37" name="Group 36" descr="Screenshot of Canvas badges course page showing the NVivo Ready! Badge module homepage.">
            <a:extLst>
              <a:ext uri="{FF2B5EF4-FFF2-40B4-BE49-F238E27FC236}">
                <a16:creationId xmlns:a16="http://schemas.microsoft.com/office/drawing/2014/main" id="{7EFF0B80-B3C7-1367-BF16-BD046CB5F079}"/>
              </a:ext>
            </a:extLst>
          </p:cNvPr>
          <p:cNvGrpSpPr/>
          <p:nvPr/>
        </p:nvGrpSpPr>
        <p:grpSpPr>
          <a:xfrm>
            <a:off x="7671121" y="2045655"/>
            <a:ext cx="4050715" cy="4495956"/>
            <a:chOff x="8978073" y="24941274"/>
            <a:chExt cx="6076072" cy="6743934"/>
          </a:xfrm>
        </p:grpSpPr>
        <p:pic>
          <p:nvPicPr>
            <p:cNvPr id="38" name="Picture 37">
              <a:extLst>
                <a:ext uri="{FF2B5EF4-FFF2-40B4-BE49-F238E27FC236}">
                  <a16:creationId xmlns:a16="http://schemas.microsoft.com/office/drawing/2014/main" id="{F681962C-A949-1804-5AC7-0E3B6CF5B9F9}"/>
                </a:ext>
              </a:extLst>
            </p:cNvPr>
            <p:cNvPicPr>
              <a:picLocks noChangeAspect="1"/>
            </p:cNvPicPr>
            <p:nvPr/>
          </p:nvPicPr>
          <p:blipFill rotWithShape="1">
            <a:blip r:embed="rId5">
              <a:extLst>
                <a:ext uri="{28A0092B-C50C-407E-A947-70E740481C1C}">
                  <a14:useLocalDpi xmlns:a14="http://schemas.microsoft.com/office/drawing/2010/main" val="0"/>
                </a:ext>
              </a:extLst>
            </a:blip>
            <a:srcRect r="93805" b="5986"/>
            <a:stretch/>
          </p:blipFill>
          <p:spPr>
            <a:xfrm>
              <a:off x="8978073" y="24941274"/>
              <a:ext cx="906458" cy="6743934"/>
            </a:xfrm>
            <a:prstGeom prst="rect">
              <a:avLst/>
            </a:prstGeom>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B254DE3A-6D85-0616-0EE4-CB56030779AB}"/>
                </a:ext>
              </a:extLst>
            </p:cNvPr>
            <p:cNvPicPr>
              <a:picLocks noChangeAspect="1"/>
            </p:cNvPicPr>
            <p:nvPr/>
          </p:nvPicPr>
          <p:blipFill rotWithShape="1">
            <a:blip r:embed="rId5">
              <a:extLst>
                <a:ext uri="{28A0092B-C50C-407E-A947-70E740481C1C}">
                  <a14:useLocalDpi xmlns:a14="http://schemas.microsoft.com/office/drawing/2010/main" val="0"/>
                </a:ext>
              </a:extLst>
            </a:blip>
            <a:srcRect l="19463" r="45095" b="5986"/>
            <a:stretch/>
          </p:blipFill>
          <p:spPr>
            <a:xfrm>
              <a:off x="9868096" y="24941274"/>
              <a:ext cx="5186049" cy="6743934"/>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7531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1000"/>
                                        <p:tgtEl>
                                          <p:spTgt spid="3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1000"/>
                                        <p:tgtEl>
                                          <p:spTgt spid="5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up)">
                                      <p:cBhvr>
                                        <p:cTn id="18" dur="1000"/>
                                        <p:tgtEl>
                                          <p:spTgt spid="59"/>
                                        </p:tgtEl>
                                      </p:cBhvr>
                                    </p:animEffect>
                                  </p:childTnLst>
                                </p:cTn>
                              </p:par>
                            </p:childTnLst>
                          </p:cTn>
                        </p:par>
                        <p:par>
                          <p:cTn id="19" fill="hold">
                            <p:stCondLst>
                              <p:cond delay="3000"/>
                            </p:stCondLst>
                            <p:childTnLst>
                              <p:par>
                                <p:cTn id="20" presetID="22" presetClass="entr" presetSubtype="1" fill="hold" nodeType="afterEffect">
                                  <p:stCondLst>
                                    <p:cond delay="100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1000"/>
                                        <p:tgtEl>
                                          <p:spTgt spid="37"/>
                                        </p:tgtEl>
                                      </p:cBhvr>
                                    </p:animEffect>
                                  </p:childTnLst>
                                </p:cTn>
                              </p:par>
                            </p:childTnLst>
                          </p:cTn>
                        </p:par>
                        <p:par>
                          <p:cTn id="23" fill="hold">
                            <p:stCondLst>
                              <p:cond delay="5000"/>
                            </p:stCondLst>
                            <p:childTnLst>
                              <p:par>
                                <p:cTn id="24" presetID="22" presetClass="entr" presetSubtype="8" fill="hold" grpId="0" nodeType="afterEffect">
                                  <p:stCondLst>
                                    <p:cond delay="50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childTnLst>
                          </p:cTn>
                        </p:par>
                        <p:par>
                          <p:cTn id="27" fill="hold">
                            <p:stCondLst>
                              <p:cond delay="6000"/>
                            </p:stCondLst>
                            <p:childTnLst>
                              <p:par>
                                <p:cTn id="28" presetID="22" presetClass="entr" presetSubtype="8" fill="hold" grpId="0" nodeType="afterEffect">
                                  <p:stCondLst>
                                    <p:cond delay="0"/>
                                  </p:stCondLst>
                                  <p:childTnLst>
                                    <p:set>
                                      <p:cBhvr>
                                        <p:cTn id="29" dur="1" fill="hold">
                                          <p:stCondLst>
                                            <p:cond delay="0"/>
                                          </p:stCondLst>
                                        </p:cTn>
                                        <p:tgtEl>
                                          <p:spTgt spid="42">
                                            <p:bg/>
                                          </p:spTgt>
                                        </p:tgtEl>
                                        <p:attrNameLst>
                                          <p:attrName>style.visibility</p:attrName>
                                        </p:attrNameLst>
                                      </p:cBhvr>
                                      <p:to>
                                        <p:strVal val="visible"/>
                                      </p:to>
                                    </p:set>
                                    <p:animEffect transition="in" filter="wipe(left)">
                                      <p:cBhvr>
                                        <p:cTn id="30" dur="1000"/>
                                        <p:tgtEl>
                                          <p:spTgt spid="42">
                                            <p:bg/>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2">
                                            <p:txEl>
                                              <p:pRg st="0" end="0"/>
                                            </p:txEl>
                                          </p:spTgt>
                                        </p:tgtEl>
                                        <p:attrNameLst>
                                          <p:attrName>style.visibility</p:attrName>
                                        </p:attrNameLst>
                                      </p:cBhvr>
                                      <p:to>
                                        <p:strVal val="visible"/>
                                      </p:to>
                                    </p:set>
                                    <p:animEffect transition="in" filter="wipe(left)">
                                      <p:cBhvr>
                                        <p:cTn id="33" dur="1000"/>
                                        <p:tgtEl>
                                          <p:spTgt spid="42">
                                            <p:txEl>
                                              <p:pRg st="0" end="0"/>
                                            </p:txEl>
                                          </p:spTgt>
                                        </p:tgtEl>
                                      </p:cBhvr>
                                    </p:animEffect>
                                  </p:childTnLst>
                                </p:cTn>
                              </p:par>
                            </p:childTnLst>
                          </p:cTn>
                        </p:par>
                        <p:par>
                          <p:cTn id="34" fill="hold">
                            <p:stCondLst>
                              <p:cond delay="7000"/>
                            </p:stCondLst>
                            <p:childTnLst>
                              <p:par>
                                <p:cTn id="35" presetID="22" presetClass="entr" presetSubtype="8" fill="hold" grpId="0" nodeType="afterEffect">
                                  <p:stCondLst>
                                    <p:cond delay="500"/>
                                  </p:stCondLst>
                                  <p:childTnLst>
                                    <p:set>
                                      <p:cBhvr>
                                        <p:cTn id="36" dur="1" fill="hold">
                                          <p:stCondLst>
                                            <p:cond delay="0"/>
                                          </p:stCondLst>
                                        </p:cTn>
                                        <p:tgtEl>
                                          <p:spTgt spid="42">
                                            <p:txEl>
                                              <p:pRg st="1" end="1"/>
                                            </p:txEl>
                                          </p:spTgt>
                                        </p:tgtEl>
                                        <p:attrNameLst>
                                          <p:attrName>style.visibility</p:attrName>
                                        </p:attrNameLst>
                                      </p:cBhvr>
                                      <p:to>
                                        <p:strVal val="visible"/>
                                      </p:to>
                                    </p:set>
                                    <p:animEffect transition="in" filter="wipe(left)">
                                      <p:cBhvr>
                                        <p:cTn id="37" dur="1000"/>
                                        <p:tgtEl>
                                          <p:spTgt spid="42">
                                            <p:txEl>
                                              <p:pRg st="1" end="1"/>
                                            </p:txEl>
                                          </p:spTgt>
                                        </p:tgtEl>
                                      </p:cBhvr>
                                    </p:animEffect>
                                  </p:childTnLst>
                                </p:cTn>
                              </p:par>
                            </p:childTnLst>
                          </p:cTn>
                        </p:par>
                        <p:par>
                          <p:cTn id="38" fill="hold">
                            <p:stCondLst>
                              <p:cond delay="8500"/>
                            </p:stCondLst>
                            <p:childTnLst>
                              <p:par>
                                <p:cTn id="39" presetID="22" presetClass="entr" presetSubtype="8" fill="hold" grpId="0" nodeType="afterEffect">
                                  <p:stCondLst>
                                    <p:cond delay="0"/>
                                  </p:stCondLst>
                                  <p:childTnLst>
                                    <p:set>
                                      <p:cBhvr>
                                        <p:cTn id="40" dur="1" fill="hold">
                                          <p:stCondLst>
                                            <p:cond delay="0"/>
                                          </p:stCondLst>
                                        </p:cTn>
                                        <p:tgtEl>
                                          <p:spTgt spid="42">
                                            <p:txEl>
                                              <p:pRg st="2" end="2"/>
                                            </p:txEl>
                                          </p:spTgt>
                                        </p:tgtEl>
                                        <p:attrNameLst>
                                          <p:attrName>style.visibility</p:attrName>
                                        </p:attrNameLst>
                                      </p:cBhvr>
                                      <p:to>
                                        <p:strVal val="visible"/>
                                      </p:to>
                                    </p:set>
                                    <p:animEffect transition="in" filter="wipe(left)">
                                      <p:cBhvr>
                                        <p:cTn id="41" dur="1000"/>
                                        <p:tgtEl>
                                          <p:spTgt spid="42">
                                            <p:txEl>
                                              <p:pRg st="2" end="2"/>
                                            </p:txEl>
                                          </p:spTgt>
                                        </p:tgtEl>
                                      </p:cBhvr>
                                    </p:animEffect>
                                  </p:childTnLst>
                                </p:cTn>
                              </p:par>
                            </p:childTnLst>
                          </p:cTn>
                        </p:par>
                        <p:par>
                          <p:cTn id="42" fill="hold">
                            <p:stCondLst>
                              <p:cond delay="9500"/>
                            </p:stCondLst>
                            <p:childTnLst>
                              <p:par>
                                <p:cTn id="43" presetID="22" presetClass="entr" presetSubtype="8" fill="hold" grpId="0" nodeType="afterEffect">
                                  <p:stCondLst>
                                    <p:cond delay="0"/>
                                  </p:stCondLst>
                                  <p:childTnLst>
                                    <p:set>
                                      <p:cBhvr>
                                        <p:cTn id="44" dur="1" fill="hold">
                                          <p:stCondLst>
                                            <p:cond delay="0"/>
                                          </p:stCondLst>
                                        </p:cTn>
                                        <p:tgtEl>
                                          <p:spTgt spid="42">
                                            <p:txEl>
                                              <p:pRg st="3" end="3"/>
                                            </p:txEl>
                                          </p:spTgt>
                                        </p:tgtEl>
                                        <p:attrNameLst>
                                          <p:attrName>style.visibility</p:attrName>
                                        </p:attrNameLst>
                                      </p:cBhvr>
                                      <p:to>
                                        <p:strVal val="visible"/>
                                      </p:to>
                                    </p:set>
                                    <p:animEffect transition="in" filter="wipe(left)">
                                      <p:cBhvr>
                                        <p:cTn id="45" dur="1000"/>
                                        <p:tgtEl>
                                          <p:spTgt spid="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41" grpId="0" animBg="1"/>
      <p:bldP spid="42"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24C1A4C7-BA72-DF8E-219B-F56380A3BB18}"/>
              </a:ext>
            </a:extLst>
          </p:cNvPr>
          <p:cNvSpPr txBox="1">
            <a:spLocks noGrp="1"/>
          </p:cNvSpPr>
          <p:nvPr>
            <p:ph type="title" idx="4294967295"/>
          </p:nvPr>
        </p:nvSpPr>
        <p:spPr>
          <a:xfrm>
            <a:off x="1914475" y="-1267210"/>
            <a:ext cx="616373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HOW does it work? (2)</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itle 7">
            <a:extLst>
              <a:ext uri="{FF2B5EF4-FFF2-40B4-BE49-F238E27FC236}">
                <a16:creationId xmlns:a16="http://schemas.microsoft.com/office/drawing/2014/main" id="{EE186EA5-EA89-8798-73A4-6523030FE1BD}"/>
              </a:ext>
            </a:extLst>
          </p:cNvPr>
          <p:cNvSpPr txBox="1">
            <a:spLocks/>
          </p:cNvSpPr>
          <p:nvPr/>
        </p:nvSpPr>
        <p:spPr>
          <a:xfrm>
            <a:off x="198874" y="111565"/>
            <a:ext cx="5009705"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HOW does it work?</a:t>
            </a:r>
          </a:p>
        </p:txBody>
      </p:sp>
      <p:pic>
        <p:nvPicPr>
          <p:cNvPr id="9" name="Picture 8" descr="Georgia State University Libraries.">
            <a:extLst>
              <a:ext uri="{FF2B5EF4-FFF2-40B4-BE49-F238E27FC236}">
                <a16:creationId xmlns:a16="http://schemas.microsoft.com/office/drawing/2014/main" id="{97158B20-D8D8-FFEB-AD9E-E3E02EFD4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6" y="409809"/>
            <a:ext cx="1410584" cy="556804"/>
          </a:xfrm>
          <a:prstGeom prst="rect">
            <a:avLst/>
          </a:prstGeom>
        </p:spPr>
      </p:pic>
      <p:sp>
        <p:nvSpPr>
          <p:cNvPr id="32" name="Rectangle 31">
            <a:extLst>
              <a:ext uri="{FF2B5EF4-FFF2-40B4-BE49-F238E27FC236}">
                <a16:creationId xmlns:a16="http://schemas.microsoft.com/office/drawing/2014/main" id="{5B13F26D-64E2-E9E2-67B3-87A6C74F2EA5}"/>
              </a:ext>
              <a:ext uri="{C183D7F6-B498-43B3-948B-1728B52AA6E4}">
                <adec:decorative xmlns:adec="http://schemas.microsoft.com/office/drawing/2017/decorative" val="1"/>
              </a:ext>
            </a:extLst>
          </p:cNvPr>
          <p:cNvSpPr/>
          <p:nvPr/>
        </p:nvSpPr>
        <p:spPr>
          <a:xfrm>
            <a:off x="229756" y="1016898"/>
            <a:ext cx="11763370" cy="5681617"/>
          </a:xfrm>
          <a:prstGeom prst="rect">
            <a:avLst/>
          </a:prstGeom>
          <a:solidFill>
            <a:schemeClr val="bg1">
              <a:lumMod val="95000"/>
            </a:schemeClr>
          </a:solidFill>
          <a:ln w="127000">
            <a:solidFill>
              <a:srgbClr val="0071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7153F776-3129-B6E8-C754-405B7AE3A717}"/>
              </a:ext>
              <a:ext uri="{C183D7F6-B498-43B3-948B-1728B52AA6E4}">
                <adec:decorative xmlns:adec="http://schemas.microsoft.com/office/drawing/2017/decorative" val="1"/>
              </a:ext>
            </a:extLst>
          </p:cNvPr>
          <p:cNvGrpSpPr/>
          <p:nvPr/>
        </p:nvGrpSpPr>
        <p:grpSpPr>
          <a:xfrm>
            <a:off x="363207" y="1114287"/>
            <a:ext cx="8515206" cy="983273"/>
            <a:chOff x="16926299" y="21645713"/>
            <a:chExt cx="12772813" cy="1474910"/>
          </a:xfrm>
        </p:grpSpPr>
        <p:sp>
          <p:nvSpPr>
            <p:cNvPr id="44" name="Oval 43">
              <a:extLst>
                <a:ext uri="{FF2B5EF4-FFF2-40B4-BE49-F238E27FC236}">
                  <a16:creationId xmlns:a16="http://schemas.microsoft.com/office/drawing/2014/main" id="{D1E2FBA4-B8A8-612A-B3D7-7D8D358C1D11}"/>
                </a:ext>
              </a:extLst>
            </p:cNvPr>
            <p:cNvSpPr/>
            <p:nvPr/>
          </p:nvSpPr>
          <p:spPr>
            <a:xfrm>
              <a:off x="16926299" y="21645713"/>
              <a:ext cx="1474910" cy="1474910"/>
            </a:xfrm>
            <a:prstGeom prst="ellipse">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3</a:t>
              </a:r>
            </a:p>
          </p:txBody>
        </p:sp>
        <p:sp>
          <p:nvSpPr>
            <p:cNvPr id="45" name="TextBox 44">
              <a:extLst>
                <a:ext uri="{FF2B5EF4-FFF2-40B4-BE49-F238E27FC236}">
                  <a16:creationId xmlns:a16="http://schemas.microsoft.com/office/drawing/2014/main" id="{DB344D70-E55C-7E8B-3E95-508BFE03B975}"/>
                </a:ext>
              </a:extLst>
            </p:cNvPr>
            <p:cNvSpPr txBox="1"/>
            <p:nvPr/>
          </p:nvSpPr>
          <p:spPr>
            <a:xfrm>
              <a:off x="18052894" y="21921503"/>
              <a:ext cx="11646218" cy="923330"/>
            </a:xfrm>
            <a:prstGeom prst="rect">
              <a:avLst/>
            </a:prstGeom>
            <a:solidFill>
              <a:srgbClr val="E51937"/>
            </a:solidFill>
          </p:spPr>
          <p:txBody>
            <a:bodyPr wrap="square" lIns="121920" tIns="121920" rIns="121920" bIns="1219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CONGRATS! Get badge automatically via Canvas</a:t>
              </a: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a:t>
              </a:r>
              <a:r>
                <a:rPr kumimoji="0" lang="en-US" sz="2400" b="0" i="0" u="none" strike="noStrike" kern="1200" cap="none" spc="0" normalizeH="0" baseline="0" noProof="0" dirty="0" err="1">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Badgr</a:t>
              </a:r>
              <a:endPar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grpSp>
      <p:grpSp>
        <p:nvGrpSpPr>
          <p:cNvPr id="16" name="Group 15" descr="Screenshot of the NVivo Ready! Badge -- Qualitative Data Analysis Software Training webpage.">
            <a:extLst>
              <a:ext uri="{FF2B5EF4-FFF2-40B4-BE49-F238E27FC236}">
                <a16:creationId xmlns:a16="http://schemas.microsoft.com/office/drawing/2014/main" id="{D2675E4C-D00C-18DD-18FF-914C42162ED3}"/>
              </a:ext>
            </a:extLst>
          </p:cNvPr>
          <p:cNvGrpSpPr/>
          <p:nvPr/>
        </p:nvGrpSpPr>
        <p:grpSpPr>
          <a:xfrm>
            <a:off x="633042" y="2281420"/>
            <a:ext cx="7137034" cy="3428284"/>
            <a:chOff x="633042" y="2281420"/>
            <a:chExt cx="7137034" cy="3428284"/>
          </a:xfrm>
        </p:grpSpPr>
        <p:pic>
          <p:nvPicPr>
            <p:cNvPr id="14" name="Picture 13" descr="Graphical user interface, text, application&#10;&#10;Description automatically generated">
              <a:extLst>
                <a:ext uri="{FF2B5EF4-FFF2-40B4-BE49-F238E27FC236}">
                  <a16:creationId xmlns:a16="http://schemas.microsoft.com/office/drawing/2014/main" id="{2F4A975B-3F8A-2402-E7E4-37F34CCEB4B1}"/>
                </a:ext>
              </a:extLst>
            </p:cNvPr>
            <p:cNvPicPr>
              <a:picLocks noChangeAspect="1"/>
            </p:cNvPicPr>
            <p:nvPr/>
          </p:nvPicPr>
          <p:blipFill rotWithShape="1">
            <a:blip r:embed="rId4">
              <a:extLst>
                <a:ext uri="{28A0092B-C50C-407E-A947-70E740481C1C}">
                  <a14:useLocalDpi xmlns:a14="http://schemas.microsoft.com/office/drawing/2010/main" val="0"/>
                </a:ext>
              </a:extLst>
            </a:blip>
            <a:srcRect r="2252"/>
            <a:stretch/>
          </p:blipFill>
          <p:spPr>
            <a:xfrm>
              <a:off x="633042" y="2281420"/>
              <a:ext cx="7137034" cy="3428284"/>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F1CD2D6F-E3BF-6398-2856-69E58D12B514}"/>
                </a:ext>
              </a:extLst>
            </p:cNvPr>
            <p:cNvSpPr/>
            <p:nvPr/>
          </p:nvSpPr>
          <p:spPr>
            <a:xfrm>
              <a:off x="2477386" y="3650284"/>
              <a:ext cx="1943489" cy="188069"/>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9" name="Oval 48">
            <a:extLst>
              <a:ext uri="{FF2B5EF4-FFF2-40B4-BE49-F238E27FC236}">
                <a16:creationId xmlns:a16="http://schemas.microsoft.com/office/drawing/2014/main" id="{829DD044-2675-2E92-194A-BE2DA370FD8B}"/>
              </a:ext>
            </a:extLst>
          </p:cNvPr>
          <p:cNvSpPr/>
          <p:nvPr/>
        </p:nvSpPr>
        <p:spPr>
          <a:xfrm>
            <a:off x="3508414" y="4121123"/>
            <a:ext cx="983273" cy="983274"/>
          </a:xfrm>
          <a:prstGeom prst="ellipse">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4</a:t>
            </a:r>
          </a:p>
        </p:txBody>
      </p:sp>
      <p:sp>
        <p:nvSpPr>
          <p:cNvPr id="50" name="TextBox 49">
            <a:extLst>
              <a:ext uri="{FF2B5EF4-FFF2-40B4-BE49-F238E27FC236}">
                <a16:creationId xmlns:a16="http://schemas.microsoft.com/office/drawing/2014/main" id="{8D6215B9-0FC8-F4F8-F777-13D16E5F05B0}"/>
              </a:ext>
            </a:extLst>
          </p:cNvPr>
          <p:cNvSpPr txBox="1"/>
          <p:nvPr/>
        </p:nvSpPr>
        <p:spPr>
          <a:xfrm>
            <a:off x="4220807" y="4612760"/>
            <a:ext cx="3750386" cy="1723549"/>
          </a:xfrm>
          <a:prstGeom prst="rect">
            <a:avLst/>
          </a:prstGeom>
          <a:solidFill>
            <a:srgbClr val="E51937"/>
          </a:solidFill>
        </p:spPr>
        <p:txBody>
          <a:bodyPr wrap="none" lIns="121920" tIns="121920" rIns="121920" bIns="1219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Share that badge! </a:t>
            </a:r>
          </a:p>
          <a:p>
            <a:pPr marL="495325" marR="0" lvl="0" indent="-495325"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Text/email direct links</a:t>
            </a:r>
          </a:p>
          <a:p>
            <a:pPr marL="495325" marR="0" lvl="0" indent="-495325"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Embed code on sites</a:t>
            </a:r>
          </a:p>
          <a:p>
            <a:pPr marL="495325" marR="0" lvl="0" indent="-495325"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Post to social media</a:t>
            </a:r>
          </a:p>
        </p:txBody>
      </p:sp>
      <p:grpSp>
        <p:nvGrpSpPr>
          <p:cNvPr id="2" name="Group 1" descr="Logos of platforms used for creating badge course and automated distribution of badges: Canvas open-course platform and Badgr digital micro-credential platform.">
            <a:extLst>
              <a:ext uri="{FF2B5EF4-FFF2-40B4-BE49-F238E27FC236}">
                <a16:creationId xmlns:a16="http://schemas.microsoft.com/office/drawing/2014/main" id="{34254A66-D908-1281-C7C5-F6FFF86B954C}"/>
              </a:ext>
            </a:extLst>
          </p:cNvPr>
          <p:cNvGrpSpPr/>
          <p:nvPr/>
        </p:nvGrpSpPr>
        <p:grpSpPr>
          <a:xfrm>
            <a:off x="8781047" y="1790235"/>
            <a:ext cx="2576396" cy="987566"/>
            <a:chOff x="10737977" y="23397822"/>
            <a:chExt cx="3864594" cy="1481349"/>
          </a:xfrm>
        </p:grpSpPr>
        <p:grpSp>
          <p:nvGrpSpPr>
            <p:cNvPr id="3" name="Group 2">
              <a:extLst>
                <a:ext uri="{FF2B5EF4-FFF2-40B4-BE49-F238E27FC236}">
                  <a16:creationId xmlns:a16="http://schemas.microsoft.com/office/drawing/2014/main" id="{B57DF52A-6455-8F01-218F-58257814962D}"/>
                </a:ext>
              </a:extLst>
            </p:cNvPr>
            <p:cNvGrpSpPr/>
            <p:nvPr/>
          </p:nvGrpSpPr>
          <p:grpSpPr>
            <a:xfrm>
              <a:off x="10737977" y="23397822"/>
              <a:ext cx="3864594" cy="1481349"/>
              <a:chOff x="11994945" y="21509229"/>
              <a:chExt cx="5173920" cy="1983231"/>
            </a:xfrm>
          </p:grpSpPr>
          <p:pic>
            <p:nvPicPr>
              <p:cNvPr id="5" name="Picture 4">
                <a:extLst>
                  <a:ext uri="{FF2B5EF4-FFF2-40B4-BE49-F238E27FC236}">
                    <a16:creationId xmlns:a16="http://schemas.microsoft.com/office/drawing/2014/main" id="{798F6916-78CF-BC7A-AF21-1F726740E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34147" y="21509229"/>
                <a:ext cx="2134718" cy="1981018"/>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7912356-B9CA-954C-71DE-5622EDE95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4945" y="21511442"/>
                <a:ext cx="1981018" cy="1981018"/>
              </a:xfrm>
              <a:prstGeom prst="rect">
                <a:avLst/>
              </a:prstGeom>
              <a:effectLst>
                <a:outerShdw blurRad="50800" dist="38100" dir="2700000" algn="tl" rotWithShape="0">
                  <a:prstClr val="black">
                    <a:alpha val="40000"/>
                  </a:prstClr>
                </a:outerShdw>
              </a:effectLst>
            </p:spPr>
          </p:pic>
          <p:sp>
            <p:nvSpPr>
              <p:cNvPr id="7" name="Arrow: Left-Right 6">
                <a:extLst>
                  <a:ext uri="{FF2B5EF4-FFF2-40B4-BE49-F238E27FC236}">
                    <a16:creationId xmlns:a16="http://schemas.microsoft.com/office/drawing/2014/main" id="{25058979-CFB8-CBED-6DF3-73CD2F138055}"/>
                  </a:ext>
                </a:extLst>
              </p:cNvPr>
              <p:cNvSpPr/>
              <p:nvPr/>
            </p:nvSpPr>
            <p:spPr>
              <a:xfrm>
                <a:off x="13713037" y="22040286"/>
                <a:ext cx="1600150" cy="923330"/>
              </a:xfrm>
              <a:prstGeom prst="leftRightArrow">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6EAF3387-BBDA-4F31-F89A-14D833DE39CC}"/>
                </a:ext>
              </a:extLst>
            </p:cNvPr>
            <p:cNvPicPr>
              <a:picLocks noChangeAspect="1"/>
            </p:cNvPicPr>
            <p:nvPr/>
          </p:nvPicPr>
          <p:blipFill rotWithShape="1">
            <a:blip r:embed="rId7">
              <a:extLst>
                <a:ext uri="{28A0092B-C50C-407E-A947-70E740481C1C}">
                  <a14:useLocalDpi xmlns:a14="http://schemas.microsoft.com/office/drawing/2010/main" val="0"/>
                </a:ext>
              </a:extLst>
            </a:blip>
            <a:srcRect t="4246"/>
            <a:stretch/>
          </p:blipFill>
          <p:spPr>
            <a:xfrm>
              <a:off x="13289983" y="23397822"/>
              <a:ext cx="1023846" cy="1062071"/>
            </a:xfrm>
            <a:prstGeom prst="rect">
              <a:avLst/>
            </a:prstGeom>
          </p:spPr>
        </p:pic>
      </p:grpSp>
      <p:pic>
        <p:nvPicPr>
          <p:cNvPr id="1026" name="Picture 2" descr="Linkedin Logo, symbol, meaning, history, Vector, PNG">
            <a:extLst>
              <a:ext uri="{FF2B5EF4-FFF2-40B4-BE49-F238E27FC236}">
                <a16:creationId xmlns:a16="http://schemas.microsoft.com/office/drawing/2014/main" id="{8A5F34EC-7F4B-288B-1E45-30BBE53574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005" b="23089"/>
          <a:stretch/>
        </p:blipFill>
        <p:spPr bwMode="auto">
          <a:xfrm>
            <a:off x="7971193" y="2946251"/>
            <a:ext cx="1399523" cy="40861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descr="Screenshot of LinkedIn NVivio Ready! Badge.">
            <a:extLst>
              <a:ext uri="{FF2B5EF4-FFF2-40B4-BE49-F238E27FC236}">
                <a16:creationId xmlns:a16="http://schemas.microsoft.com/office/drawing/2014/main" id="{04E0441E-97F1-5CB6-FE19-8D0403275F46}"/>
              </a:ext>
            </a:extLst>
          </p:cNvPr>
          <p:cNvGrpSpPr/>
          <p:nvPr/>
        </p:nvGrpSpPr>
        <p:grpSpPr>
          <a:xfrm>
            <a:off x="7634894" y="3292475"/>
            <a:ext cx="4155555" cy="3215751"/>
            <a:chOff x="7634894" y="3292475"/>
            <a:chExt cx="4155555" cy="3215751"/>
          </a:xfrm>
        </p:grpSpPr>
        <p:grpSp>
          <p:nvGrpSpPr>
            <p:cNvPr id="12" name="Group 11">
              <a:extLst>
                <a:ext uri="{FF2B5EF4-FFF2-40B4-BE49-F238E27FC236}">
                  <a16:creationId xmlns:a16="http://schemas.microsoft.com/office/drawing/2014/main" id="{BFEB3007-D482-4372-9123-EA8C2DD3EAF9}"/>
                </a:ext>
              </a:extLst>
            </p:cNvPr>
            <p:cNvGrpSpPr/>
            <p:nvPr/>
          </p:nvGrpSpPr>
          <p:grpSpPr>
            <a:xfrm>
              <a:off x="7634894" y="3292475"/>
              <a:ext cx="4155555" cy="3215751"/>
              <a:chOff x="7634894" y="3292475"/>
              <a:chExt cx="4155555" cy="3215751"/>
            </a:xfrm>
          </p:grpSpPr>
          <p:pic>
            <p:nvPicPr>
              <p:cNvPr id="47" name="Picture 46" descr="Image of GSU NVivo Ready! Badge as shared on LinkedIn">
                <a:extLst>
                  <a:ext uri="{FF2B5EF4-FFF2-40B4-BE49-F238E27FC236}">
                    <a16:creationId xmlns:a16="http://schemas.microsoft.com/office/drawing/2014/main" id="{AB588B38-0F00-24C8-1046-75ABF67D0D5C}"/>
                  </a:ext>
                </a:extLst>
              </p:cNvPr>
              <p:cNvPicPr>
                <a:picLocks noChangeAspect="1"/>
              </p:cNvPicPr>
              <p:nvPr/>
            </p:nvPicPr>
            <p:blipFill rotWithShape="1">
              <a:blip r:embed="rId9">
                <a:extLst>
                  <a:ext uri="{28A0092B-C50C-407E-A947-70E740481C1C}">
                    <a14:useLocalDpi xmlns:a14="http://schemas.microsoft.com/office/drawing/2010/main" val="0"/>
                  </a:ext>
                </a:extLst>
              </a:blip>
              <a:srcRect t="20060" r="50850"/>
              <a:stretch/>
            </p:blipFill>
            <p:spPr>
              <a:xfrm>
                <a:off x="7634894" y="3292475"/>
                <a:ext cx="4155555" cy="3215751"/>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357C7C8E-CD7A-4645-99F2-640F8E4769F5}"/>
                  </a:ext>
                </a:extLst>
              </p:cNvPr>
              <p:cNvSpPr/>
              <p:nvPr/>
            </p:nvSpPr>
            <p:spPr>
              <a:xfrm>
                <a:off x="8479852" y="3397249"/>
                <a:ext cx="1213306" cy="158567"/>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B6C5EDFD-1E3A-40C2-89CE-FEA5530B137B}"/>
                  </a:ext>
                </a:extLst>
              </p:cNvPr>
              <p:cNvSpPr/>
              <p:nvPr/>
            </p:nvSpPr>
            <p:spPr>
              <a:xfrm>
                <a:off x="8165663" y="3355020"/>
                <a:ext cx="410768" cy="401594"/>
              </a:xfrm>
              <a:prstGeom prst="ellipse">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descr="Icon&#10;&#10;Description automatically generated">
              <a:extLst>
                <a:ext uri="{FF2B5EF4-FFF2-40B4-BE49-F238E27FC236}">
                  <a16:creationId xmlns:a16="http://schemas.microsoft.com/office/drawing/2014/main" id="{0807CB39-CFCA-ECBF-4DCD-5EBE4683D5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46709" y="3406972"/>
              <a:ext cx="248675" cy="285844"/>
            </a:xfrm>
            <a:prstGeom prst="rect">
              <a:avLst/>
            </a:prstGeom>
          </p:spPr>
        </p:pic>
      </p:grpSp>
    </p:spTree>
    <p:extLst>
      <p:ext uri="{BB962C8B-B14F-4D97-AF65-F5344CB8AC3E}">
        <p14:creationId xmlns:p14="http://schemas.microsoft.com/office/powerpoint/2010/main" val="26339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3000"/>
                            </p:stCondLst>
                            <p:childTnLst>
                              <p:par>
                                <p:cTn id="17" presetID="22" presetClass="entr" presetSubtype="8" fill="hold" grpId="0" nodeType="afterEffect">
                                  <p:stCondLst>
                                    <p:cond delay="1000"/>
                                  </p:stCondLst>
                                  <p:childTnLst>
                                    <p:set>
                                      <p:cBhvr>
                                        <p:cTn id="18" dur="1" fill="hold">
                                          <p:stCondLst>
                                            <p:cond delay="0"/>
                                          </p:stCondLst>
                                        </p:cTn>
                                        <p:tgtEl>
                                          <p:spTgt spid="49"/>
                                        </p:tgtEl>
                                        <p:attrNameLst>
                                          <p:attrName>style.visibility</p:attrName>
                                        </p:attrNameLst>
                                      </p:cBhvr>
                                      <p:to>
                                        <p:strVal val="visible"/>
                                      </p:to>
                                    </p:set>
                                    <p:animEffect transition="in" filter="wipe(left)">
                                      <p:cBhvr>
                                        <p:cTn id="19" dur="500"/>
                                        <p:tgtEl>
                                          <p:spTgt spid="49"/>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50">
                                            <p:bg/>
                                          </p:spTgt>
                                        </p:tgtEl>
                                        <p:attrNameLst>
                                          <p:attrName>style.visibility</p:attrName>
                                        </p:attrNameLst>
                                      </p:cBhvr>
                                      <p:to>
                                        <p:strVal val="visible"/>
                                      </p:to>
                                    </p:set>
                                    <p:animEffect transition="in" filter="wipe(left)">
                                      <p:cBhvr>
                                        <p:cTn id="23" dur="500"/>
                                        <p:tgtEl>
                                          <p:spTgt spid="50">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0">
                                            <p:txEl>
                                              <p:pRg st="0" end="0"/>
                                            </p:txEl>
                                          </p:spTgt>
                                        </p:tgtEl>
                                        <p:attrNameLst>
                                          <p:attrName>style.visibility</p:attrName>
                                        </p:attrNameLst>
                                      </p:cBhvr>
                                      <p:to>
                                        <p:strVal val="visible"/>
                                      </p:to>
                                    </p:set>
                                    <p:animEffect transition="in" filter="wipe(left)">
                                      <p:cBhvr>
                                        <p:cTn id="26" dur="500"/>
                                        <p:tgtEl>
                                          <p:spTgt spid="50">
                                            <p:txEl>
                                              <p:pRg st="0" end="0"/>
                                            </p:txEl>
                                          </p:spTgt>
                                        </p:tgtEl>
                                      </p:cBhvr>
                                    </p:animEffect>
                                  </p:childTnLst>
                                </p:cTn>
                              </p:par>
                            </p:childTnLst>
                          </p:cTn>
                        </p:par>
                        <p:par>
                          <p:cTn id="27" fill="hold">
                            <p:stCondLst>
                              <p:cond delay="5000"/>
                            </p:stCondLst>
                            <p:childTnLst>
                              <p:par>
                                <p:cTn id="28" presetID="22" presetClass="entr" presetSubtype="8" fill="hold" grpId="0" nodeType="afterEffect">
                                  <p:stCondLst>
                                    <p:cond delay="500"/>
                                  </p:stCondLst>
                                  <p:childTnLst>
                                    <p:set>
                                      <p:cBhvr>
                                        <p:cTn id="29" dur="1" fill="hold">
                                          <p:stCondLst>
                                            <p:cond delay="0"/>
                                          </p:stCondLst>
                                        </p:cTn>
                                        <p:tgtEl>
                                          <p:spTgt spid="50">
                                            <p:txEl>
                                              <p:pRg st="1" end="1"/>
                                            </p:txEl>
                                          </p:spTgt>
                                        </p:tgtEl>
                                        <p:attrNameLst>
                                          <p:attrName>style.visibility</p:attrName>
                                        </p:attrNameLst>
                                      </p:cBhvr>
                                      <p:to>
                                        <p:strVal val="visible"/>
                                      </p:to>
                                    </p:set>
                                    <p:animEffect transition="in" filter="wipe(left)">
                                      <p:cBhvr>
                                        <p:cTn id="30" dur="750"/>
                                        <p:tgtEl>
                                          <p:spTgt spid="50">
                                            <p:txEl>
                                              <p:pRg st="1" end="1"/>
                                            </p:txEl>
                                          </p:spTgt>
                                        </p:tgtEl>
                                      </p:cBhvr>
                                    </p:animEffect>
                                  </p:childTnLst>
                                </p:cTn>
                              </p:par>
                            </p:childTnLst>
                          </p:cTn>
                        </p:par>
                        <p:par>
                          <p:cTn id="31" fill="hold">
                            <p:stCondLst>
                              <p:cond delay="6250"/>
                            </p:stCondLst>
                            <p:childTnLst>
                              <p:par>
                                <p:cTn id="32" presetID="22" presetClass="entr" presetSubtype="8" fill="hold" grpId="0" nodeType="afterEffect">
                                  <p:stCondLst>
                                    <p:cond delay="500"/>
                                  </p:stCondLst>
                                  <p:childTnLst>
                                    <p:set>
                                      <p:cBhvr>
                                        <p:cTn id="33" dur="1" fill="hold">
                                          <p:stCondLst>
                                            <p:cond delay="0"/>
                                          </p:stCondLst>
                                        </p:cTn>
                                        <p:tgtEl>
                                          <p:spTgt spid="50">
                                            <p:txEl>
                                              <p:pRg st="2" end="2"/>
                                            </p:txEl>
                                          </p:spTgt>
                                        </p:tgtEl>
                                        <p:attrNameLst>
                                          <p:attrName>style.visibility</p:attrName>
                                        </p:attrNameLst>
                                      </p:cBhvr>
                                      <p:to>
                                        <p:strVal val="visible"/>
                                      </p:to>
                                    </p:set>
                                    <p:animEffect transition="in" filter="wipe(left)">
                                      <p:cBhvr>
                                        <p:cTn id="34" dur="750"/>
                                        <p:tgtEl>
                                          <p:spTgt spid="50">
                                            <p:txEl>
                                              <p:pRg st="2" end="2"/>
                                            </p:txEl>
                                          </p:spTgt>
                                        </p:tgtEl>
                                      </p:cBhvr>
                                    </p:animEffect>
                                  </p:childTnLst>
                                </p:cTn>
                              </p:par>
                            </p:childTnLst>
                          </p:cTn>
                        </p:par>
                        <p:par>
                          <p:cTn id="35" fill="hold">
                            <p:stCondLst>
                              <p:cond delay="7500"/>
                            </p:stCondLst>
                            <p:childTnLst>
                              <p:par>
                                <p:cTn id="36" presetID="22" presetClass="entr" presetSubtype="8" fill="hold" grpId="0" nodeType="afterEffect">
                                  <p:stCondLst>
                                    <p:cond delay="500"/>
                                  </p:stCondLst>
                                  <p:childTnLst>
                                    <p:set>
                                      <p:cBhvr>
                                        <p:cTn id="37" dur="1" fill="hold">
                                          <p:stCondLst>
                                            <p:cond delay="0"/>
                                          </p:stCondLst>
                                        </p:cTn>
                                        <p:tgtEl>
                                          <p:spTgt spid="50">
                                            <p:txEl>
                                              <p:pRg st="3" end="3"/>
                                            </p:txEl>
                                          </p:spTgt>
                                        </p:tgtEl>
                                        <p:attrNameLst>
                                          <p:attrName>style.visibility</p:attrName>
                                        </p:attrNameLst>
                                      </p:cBhvr>
                                      <p:to>
                                        <p:strVal val="visible"/>
                                      </p:to>
                                    </p:set>
                                    <p:animEffect transition="in" filter="wipe(left)">
                                      <p:cBhvr>
                                        <p:cTn id="38" dur="750"/>
                                        <p:tgtEl>
                                          <p:spTgt spid="50">
                                            <p:txEl>
                                              <p:pRg st="3" end="3"/>
                                            </p:txEl>
                                          </p:spTgt>
                                        </p:tgtEl>
                                      </p:cBhvr>
                                    </p:animEffect>
                                  </p:childTnLst>
                                </p:cTn>
                              </p:par>
                            </p:childTnLst>
                          </p:cTn>
                        </p:par>
                        <p:par>
                          <p:cTn id="39" fill="hold">
                            <p:stCondLst>
                              <p:cond delay="8750"/>
                            </p:stCondLst>
                            <p:childTnLst>
                              <p:par>
                                <p:cTn id="40" presetID="22" presetClass="entr" presetSubtype="1" fill="hold" nodeType="after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wipe(up)">
                                      <p:cBhvr>
                                        <p:cTn id="42" dur="500"/>
                                        <p:tgtEl>
                                          <p:spTgt spid="1026"/>
                                        </p:tgtEl>
                                      </p:cBhvr>
                                    </p:animEffect>
                                  </p:childTnLst>
                                </p:cTn>
                              </p:par>
                            </p:childTnLst>
                          </p:cTn>
                        </p:par>
                        <p:par>
                          <p:cTn id="43" fill="hold">
                            <p:stCondLst>
                              <p:cond delay="9250"/>
                            </p:stCondLst>
                            <p:childTnLst>
                              <p:par>
                                <p:cTn id="44" presetID="22" presetClass="entr" presetSubtype="1"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4BF709-5134-477D-9C4C-F1200F31CEFC}"/>
              </a:ext>
            </a:extLst>
          </p:cNvPr>
          <p:cNvSpPr txBox="1">
            <a:spLocks noGrp="1"/>
          </p:cNvSpPr>
          <p:nvPr>
            <p:ph type="title" idx="4294967295"/>
          </p:nvPr>
        </p:nvSpPr>
        <p:spPr>
          <a:xfrm>
            <a:off x="198874" y="111565"/>
            <a:ext cx="1189196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WHY should STUDENTS </a:t>
            </a:r>
            <a:r>
              <a:rPr kumimoji="0" lang="en-US" sz="36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(&amp; EVERYONE!) </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get badges?</a:t>
            </a:r>
          </a:p>
        </p:txBody>
      </p:sp>
      <p:pic>
        <p:nvPicPr>
          <p:cNvPr id="2" name="Picture 1" descr="Imae of a shield with a person helping another up a step and a red ribbon with the words, &quot;Get Data Ready.&quot;">
            <a:extLst>
              <a:ext uri="{FF2B5EF4-FFF2-40B4-BE49-F238E27FC236}">
                <a16:creationId xmlns:a16="http://schemas.microsoft.com/office/drawing/2014/main" id="{E6E228BF-D1F0-EEE4-7FCE-35FF03D68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74" y="1057396"/>
            <a:ext cx="4762161" cy="4762161"/>
          </a:xfrm>
          <a:prstGeom prst="rect">
            <a:avLst/>
          </a:prstGeom>
          <a:effectLst>
            <a:outerShdw blurRad="50800" dist="63500" dir="2700000" algn="tl" rotWithShape="0">
              <a:prstClr val="black">
                <a:alpha val="40000"/>
              </a:prstClr>
            </a:outerShdw>
          </a:effectLst>
        </p:spPr>
      </p:pic>
      <p:sp>
        <p:nvSpPr>
          <p:cNvPr id="10" name="TextBox 9">
            <a:extLst>
              <a:ext uri="{FF2B5EF4-FFF2-40B4-BE49-F238E27FC236}">
                <a16:creationId xmlns:a16="http://schemas.microsoft.com/office/drawing/2014/main" id="{C8F8F180-9CC6-1EF2-D576-506A8FED1196}"/>
              </a:ext>
            </a:extLst>
          </p:cNvPr>
          <p:cNvSpPr txBox="1"/>
          <p:nvPr/>
        </p:nvSpPr>
        <p:spPr>
          <a:xfrm>
            <a:off x="3382336" y="1637396"/>
            <a:ext cx="7158148" cy="738664"/>
          </a:xfrm>
          <a:prstGeom prst="rect">
            <a:avLst/>
          </a:prstGeom>
          <a:solidFill>
            <a:srgbClr val="002060"/>
          </a:solidFill>
        </p:spPr>
        <p:txBody>
          <a:bodyPr wrap="square" lIns="91440" tIns="91440" rIns="182880" bIns="9144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Marker of </a:t>
            </a:r>
            <a:r>
              <a:rPr kumimoji="0" lang="en-US" sz="3600" b="0" i="0" u="sng"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ACHIEVEMENT</a:t>
            </a:r>
          </a:p>
        </p:txBody>
      </p:sp>
      <p:sp>
        <p:nvSpPr>
          <p:cNvPr id="9" name="TextBox 8">
            <a:extLst>
              <a:ext uri="{FF2B5EF4-FFF2-40B4-BE49-F238E27FC236}">
                <a16:creationId xmlns:a16="http://schemas.microsoft.com/office/drawing/2014/main" id="{7A7529D6-7D2A-3AF1-52C7-F1169909F7FB}"/>
              </a:ext>
            </a:extLst>
          </p:cNvPr>
          <p:cNvSpPr txBox="1"/>
          <p:nvPr/>
        </p:nvSpPr>
        <p:spPr>
          <a:xfrm>
            <a:off x="4245607" y="2539702"/>
            <a:ext cx="6294877" cy="738664"/>
          </a:xfrm>
          <a:prstGeom prst="rect">
            <a:avLst/>
          </a:prstGeom>
          <a:solidFill>
            <a:srgbClr val="0071CE"/>
          </a:solidFill>
        </p:spPr>
        <p:txBody>
          <a:bodyPr wrap="square" lIns="91440" tIns="91440" rIns="182880" bIns="9144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Demonstrate </a:t>
            </a:r>
            <a:r>
              <a:rPr kumimoji="0" lang="en-US" sz="3600" b="0" i="0" u="sng"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LEARNING</a:t>
            </a:r>
          </a:p>
        </p:txBody>
      </p:sp>
      <p:sp>
        <p:nvSpPr>
          <p:cNvPr id="12" name="TextBox 11">
            <a:extLst>
              <a:ext uri="{FF2B5EF4-FFF2-40B4-BE49-F238E27FC236}">
                <a16:creationId xmlns:a16="http://schemas.microsoft.com/office/drawing/2014/main" id="{484036C5-7810-0FA9-EBC7-1BD3E3173FFC}"/>
              </a:ext>
            </a:extLst>
          </p:cNvPr>
          <p:cNvSpPr txBox="1"/>
          <p:nvPr/>
        </p:nvSpPr>
        <p:spPr>
          <a:xfrm>
            <a:off x="4113782" y="3447954"/>
            <a:ext cx="6426702" cy="738664"/>
          </a:xfrm>
          <a:prstGeom prst="rect">
            <a:avLst/>
          </a:prstGeom>
          <a:solidFill>
            <a:srgbClr val="0035A4"/>
          </a:solidFill>
        </p:spPr>
        <p:txBody>
          <a:bodyPr wrap="square" lIns="91440" tIns="91440" rIns="182880" bIns="9144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Data Skills = </a:t>
            </a:r>
            <a:r>
              <a:rPr kumimoji="0" lang="en-US" sz="3600" b="0" i="0" u="sng"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JOBS!</a:t>
            </a:r>
            <a:endParaRPr kumimoji="0" lang="en-US" sz="3600" b="1" i="0" u="sng"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6" name="Picture 5" descr="Image of article &quot;Why All Employees Need Data Skills...&quot;">
            <a:extLst>
              <a:ext uri="{FF2B5EF4-FFF2-40B4-BE49-F238E27FC236}">
                <a16:creationId xmlns:a16="http://schemas.microsoft.com/office/drawing/2014/main" id="{9A7F6B99-3B26-C5A3-0003-B5D6842B5C34}"/>
              </a:ext>
            </a:extLst>
          </p:cNvPr>
          <p:cNvPicPr>
            <a:picLocks noChangeAspect="1"/>
          </p:cNvPicPr>
          <p:nvPr/>
        </p:nvPicPr>
        <p:blipFill>
          <a:blip r:embed="rId4"/>
          <a:stretch>
            <a:fillRect/>
          </a:stretch>
        </p:blipFill>
        <p:spPr>
          <a:xfrm>
            <a:off x="4961035" y="4337252"/>
            <a:ext cx="4392923" cy="1158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7" name="Straight Connector 16">
            <a:extLst>
              <a:ext uri="{FF2B5EF4-FFF2-40B4-BE49-F238E27FC236}">
                <a16:creationId xmlns:a16="http://schemas.microsoft.com/office/drawing/2014/main" id="{52AFEE2E-D37C-6714-A1D3-BD606068D3F2}"/>
              </a:ext>
              <a:ext uri="{C183D7F6-B498-43B3-948B-1728B52AA6E4}">
                <adec:decorative xmlns:adec="http://schemas.microsoft.com/office/drawing/2017/decorative" val="1"/>
              </a:ext>
            </a:extLst>
          </p:cNvPr>
          <p:cNvCxnSpPr>
            <a:cxnSpLocks/>
          </p:cNvCxnSpPr>
          <p:nvPr/>
        </p:nvCxnSpPr>
        <p:spPr>
          <a:xfrm>
            <a:off x="5851452" y="4927248"/>
            <a:ext cx="42175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descr="Image of article, &quot;How Data Skills Can Expand Your Career.&quot;">
            <a:extLst>
              <a:ext uri="{FF2B5EF4-FFF2-40B4-BE49-F238E27FC236}">
                <a16:creationId xmlns:a16="http://schemas.microsoft.com/office/drawing/2014/main" id="{BCB79EB0-B6ED-7586-2928-9A86AEB6B73B}"/>
              </a:ext>
            </a:extLst>
          </p:cNvPr>
          <p:cNvPicPr>
            <a:picLocks noChangeAspect="1"/>
          </p:cNvPicPr>
          <p:nvPr/>
        </p:nvPicPr>
        <p:blipFill>
          <a:blip r:embed="rId5"/>
          <a:stretch>
            <a:fillRect/>
          </a:stretch>
        </p:blipFill>
        <p:spPr>
          <a:xfrm>
            <a:off x="6412953" y="5008797"/>
            <a:ext cx="4392923" cy="1106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eorgia University Libraries logo.">
            <a:extLst>
              <a:ext uri="{FF2B5EF4-FFF2-40B4-BE49-F238E27FC236}">
                <a16:creationId xmlns:a16="http://schemas.microsoft.com/office/drawing/2014/main" id="{25C280E5-B349-0C28-177C-2C78DB7377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99" y="6253429"/>
            <a:ext cx="1410584" cy="556804"/>
          </a:xfrm>
          <a:prstGeom prst="rect">
            <a:avLst/>
          </a:prstGeom>
        </p:spPr>
      </p:pic>
      <p:pic>
        <p:nvPicPr>
          <p:cNvPr id="4" name="Picture 3" descr="Image of article, &quot;The importance of data literacy skills no matter which industry you're in.&quot;">
            <a:extLst>
              <a:ext uri="{FF2B5EF4-FFF2-40B4-BE49-F238E27FC236}">
                <a16:creationId xmlns:a16="http://schemas.microsoft.com/office/drawing/2014/main" id="{9E6A42D9-4E0A-2CC3-2720-6D9798D5FCA5}"/>
              </a:ext>
            </a:extLst>
          </p:cNvPr>
          <p:cNvPicPr>
            <a:picLocks noChangeAspect="1"/>
          </p:cNvPicPr>
          <p:nvPr/>
        </p:nvPicPr>
        <p:blipFill>
          <a:blip r:embed="rId7"/>
          <a:stretch>
            <a:fillRect/>
          </a:stretch>
        </p:blipFill>
        <p:spPr>
          <a:xfrm>
            <a:off x="7592988" y="5495979"/>
            <a:ext cx="4392923" cy="1139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EC476FF9-5710-B0FF-37E9-4006B43BF888}"/>
              </a:ext>
              <a:ext uri="{C183D7F6-B498-43B3-948B-1728B52AA6E4}">
                <adec:decorative xmlns:adec="http://schemas.microsoft.com/office/drawing/2017/decorative" val="1"/>
              </a:ext>
            </a:extLst>
          </p:cNvPr>
          <p:cNvCxnSpPr/>
          <p:nvPr/>
        </p:nvCxnSpPr>
        <p:spPr>
          <a:xfrm>
            <a:off x="11524451" y="6067438"/>
            <a:ext cx="25518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86D96C-6646-29B4-FC43-4C4F0F0A7B0B}"/>
              </a:ext>
              <a:ext uri="{C183D7F6-B498-43B3-948B-1728B52AA6E4}">
                <adec:decorative xmlns:adec="http://schemas.microsoft.com/office/drawing/2017/decorative" val="1"/>
              </a:ext>
            </a:extLst>
          </p:cNvPr>
          <p:cNvCxnSpPr>
            <a:cxnSpLocks/>
          </p:cNvCxnSpPr>
          <p:nvPr/>
        </p:nvCxnSpPr>
        <p:spPr>
          <a:xfrm>
            <a:off x="7710493" y="6350466"/>
            <a:ext cx="319105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59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p:stCondLst>
                              <p:cond delay="4000"/>
                            </p:stCondLst>
                            <p:childTnLst>
                              <p:par>
                                <p:cTn id="17" presetID="22" presetClass="entr" presetSubtype="8"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par>
                          <p:cTn id="20" fill="hold">
                            <p:stCondLst>
                              <p:cond delay="5500"/>
                            </p:stCondLst>
                            <p:childTnLst>
                              <p:par>
                                <p:cTn id="21" presetID="22" presetClass="entr" presetSubtype="8"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par>
                          <p:cTn id="24" fill="hold">
                            <p:stCondLst>
                              <p:cond delay="7000"/>
                            </p:stCondLst>
                            <p:childTnLst>
                              <p:par>
                                <p:cTn id="25" presetID="22" presetClass="entr" presetSubtype="8" fill="hold" nodeType="after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par>
                          <p:cTn id="28" fill="hold">
                            <p:stCondLst>
                              <p:cond delay="8500"/>
                            </p:stCondLst>
                            <p:childTnLst>
                              <p:par>
                                <p:cTn id="29" presetID="22" presetClass="entr" presetSubtype="8" fill="hold" nodeType="afterEffect">
                                  <p:stCondLst>
                                    <p:cond delay="50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000"/>
                                        <p:tgtEl>
                                          <p:spTgt spid="4"/>
                                        </p:tgtEl>
                                      </p:cBhvr>
                                    </p:animEffect>
                                  </p:childTnLst>
                                </p:cTn>
                              </p:par>
                            </p:childTnLst>
                          </p:cTn>
                        </p:par>
                        <p:par>
                          <p:cTn id="32" fill="hold">
                            <p:stCondLst>
                              <p:cond delay="10000"/>
                            </p:stCondLst>
                            <p:childTnLst>
                              <p:par>
                                <p:cTn id="33" presetID="22" presetClass="entr" presetSubtype="8"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10500"/>
                            </p:stCondLst>
                            <p:childTnLst>
                              <p:par>
                                <p:cTn id="37" presetID="22" presetClass="entr" presetSubtype="8"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11500"/>
                            </p:stCondLst>
                            <p:childTnLst>
                              <p:par>
                                <p:cTn id="41" presetID="2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5C021D59-4D88-2F42-77CC-07D26E2A4388}"/>
              </a:ext>
            </a:extLst>
          </p:cNvPr>
          <p:cNvSpPr txBox="1">
            <a:spLocks noGrp="1"/>
          </p:cNvSpPr>
          <p:nvPr>
            <p:ph type="title" idx="4294967295"/>
          </p:nvPr>
        </p:nvSpPr>
        <p:spPr>
          <a:xfrm>
            <a:off x="212908" y="96021"/>
            <a:ext cx="11859324"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Y</a:t>
            </a:r>
            <a:r>
              <a:rPr kumimoji="0" lang="en-US" sz="4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EAR</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1 (2022)</a:t>
            </a:r>
            <a:r>
              <a:rPr kumimoji="0" lang="en-US" sz="36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 – </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345 </a:t>
            </a:r>
            <a:r>
              <a:rPr kumimoji="0" lang="en-US" sz="4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BADGES EARNED…</a:t>
            </a:r>
            <a:endPar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endParaRPr>
          </a:p>
        </p:txBody>
      </p:sp>
      <p:sp>
        <p:nvSpPr>
          <p:cNvPr id="81" name="Rectangle 80">
            <a:extLst>
              <a:ext uri="{FF2B5EF4-FFF2-40B4-BE49-F238E27FC236}">
                <a16:creationId xmlns:a16="http://schemas.microsoft.com/office/drawing/2014/main" id="{494685D7-250E-4B28-AABB-0FEEBA42984E}"/>
              </a:ext>
            </a:extLst>
          </p:cNvPr>
          <p:cNvSpPr/>
          <p:nvPr/>
        </p:nvSpPr>
        <p:spPr>
          <a:xfrm>
            <a:off x="0" y="1153365"/>
            <a:ext cx="8306717" cy="993477"/>
          </a:xfrm>
          <a:prstGeom prst="rect">
            <a:avLst/>
          </a:prstGeom>
          <a:solidFill>
            <a:srgbClr val="0071CE"/>
          </a:solidFill>
        </p:spPr>
        <p:txBody>
          <a:bodyPr wrap="square" lIns="91440" tIns="91440" rIns="91440" bIns="91440" anchor="ctr" anchorCtr="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54% awarded to graduate students, 36% to undergraduates, and 10% to faculty/staff.</a:t>
            </a:r>
          </a:p>
        </p:txBody>
      </p:sp>
      <p:sp>
        <p:nvSpPr>
          <p:cNvPr id="8" name="TextBox 7">
            <a:extLst>
              <a:ext uri="{FF2B5EF4-FFF2-40B4-BE49-F238E27FC236}">
                <a16:creationId xmlns:a16="http://schemas.microsoft.com/office/drawing/2014/main" id="{BAC58490-A167-4C71-87DA-E3F5344A23DE}"/>
              </a:ext>
            </a:extLst>
          </p:cNvPr>
          <p:cNvSpPr txBox="1"/>
          <p:nvPr/>
        </p:nvSpPr>
        <p:spPr>
          <a:xfrm>
            <a:off x="7479587" y="1735418"/>
            <a:ext cx="4712413"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…&amp; </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203 </a:t>
            </a:r>
            <a:r>
              <a:rPr kumimoji="0" lang="en-US" sz="4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EARNERS</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a:t>
            </a:r>
          </a:p>
        </p:txBody>
      </p:sp>
      <p:graphicFrame>
        <p:nvGraphicFramePr>
          <p:cNvPr id="5" name="Table 4" descr="Table titled, &quot;Badge Learners by Status.&quot;">
            <a:extLst>
              <a:ext uri="{FF2B5EF4-FFF2-40B4-BE49-F238E27FC236}">
                <a16:creationId xmlns:a16="http://schemas.microsoft.com/office/drawing/2014/main" id="{22E7A17A-D8B9-4D97-AED1-82638B7A503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830973796"/>
              </p:ext>
            </p:extLst>
          </p:nvPr>
        </p:nvGraphicFramePr>
        <p:xfrm>
          <a:off x="6562637" y="3995071"/>
          <a:ext cx="3779139" cy="182880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3779139">
                  <a:extLst>
                    <a:ext uri="{9D8B030D-6E8A-4147-A177-3AD203B41FA5}">
                      <a16:colId xmlns:a16="http://schemas.microsoft.com/office/drawing/2014/main" val="961651234"/>
                    </a:ext>
                  </a:extLst>
                </a:gridCol>
              </a:tblGrid>
              <a:tr h="0">
                <a:tc>
                  <a:txBody>
                    <a:bodyPr/>
                    <a:lstStyle/>
                    <a:p>
                      <a:pPr marL="0" marR="0" algn="r">
                        <a:spcBef>
                          <a:spcPts val="200"/>
                        </a:spcBef>
                        <a:spcAft>
                          <a:spcPts val="0"/>
                        </a:spcAft>
                      </a:pPr>
                      <a:r>
                        <a:rPr lang="en-US" sz="2400" b="0" i="0" dirty="0">
                          <a:solidFill>
                            <a:schemeClr val="accent1"/>
                          </a:solidFill>
                          <a:effectLst/>
                          <a:latin typeface="Oswald" pitchFamily="2" charset="0"/>
                          <a:ea typeface="Times New Roman" panose="02020603050405020304" pitchFamily="18" charset="0"/>
                          <a:cs typeface="Times New Roman" panose="02020603050405020304" pitchFamily="18" charset="0"/>
                        </a:rPr>
                        <a:t>BADGE EARNERS BY STATUS</a:t>
                      </a:r>
                    </a:p>
                  </a:txBody>
                  <a:tcPr marT="91440" marB="91440">
                    <a:solidFill>
                      <a:schemeClr val="bg1"/>
                    </a:solidFill>
                  </a:tcPr>
                </a:tc>
                <a:extLst>
                  <a:ext uri="{0D108BD9-81ED-4DB2-BD59-A6C34878D82A}">
                    <a16:rowId xmlns:a16="http://schemas.microsoft.com/office/drawing/2014/main" val="847515907"/>
                  </a:ext>
                </a:extLst>
              </a:tr>
              <a:tr h="0">
                <a:tc>
                  <a:txBody>
                    <a:bodyPr/>
                    <a:lstStyle/>
                    <a:p>
                      <a:pPr marL="0" marR="0" algn="r">
                        <a:spcBef>
                          <a:spcPts val="0"/>
                        </a:spcBef>
                        <a:spcAft>
                          <a:spcPts val="0"/>
                        </a:spcAft>
                      </a:pPr>
                      <a:r>
                        <a:rPr lang="en-US" sz="2400" b="0" dirty="0">
                          <a:solidFill>
                            <a:schemeClr val="bg1"/>
                          </a:solidFill>
                          <a:effectLst/>
                          <a:latin typeface="Oswald" pitchFamily="2" charset="0"/>
                        </a:rPr>
                        <a:t>Undergraduate</a:t>
                      </a:r>
                      <a:r>
                        <a:rPr lang="en-US" sz="2400" b="0" baseline="0" dirty="0">
                          <a:solidFill>
                            <a:schemeClr val="bg1"/>
                          </a:solidFill>
                          <a:effectLst/>
                          <a:latin typeface="Oswald" pitchFamily="2" charset="0"/>
                        </a:rPr>
                        <a:t> </a:t>
                      </a:r>
                      <a:r>
                        <a:rPr lang="en-US" sz="2400" b="0" dirty="0">
                          <a:solidFill>
                            <a:schemeClr val="bg1"/>
                          </a:solidFill>
                          <a:effectLst/>
                          <a:latin typeface="Oswald" pitchFamily="2" charset="0"/>
                        </a:rPr>
                        <a:t>93 (46%)</a:t>
                      </a:r>
                      <a:endParaRPr lang="en-US" sz="2400" b="0" dirty="0">
                        <a:solidFill>
                          <a:schemeClr val="bg1"/>
                        </a:solidFill>
                        <a:effectLst/>
                        <a:latin typeface="Oswald" pitchFamily="2" charset="0"/>
                        <a:ea typeface="Arial" panose="020B0604020202020204" pitchFamily="34" charset="0"/>
                      </a:endParaRPr>
                    </a:p>
                    <a:p>
                      <a:pPr marL="0" marR="0" algn="r">
                        <a:spcBef>
                          <a:spcPts val="0"/>
                        </a:spcBef>
                        <a:spcAft>
                          <a:spcPts val="0"/>
                        </a:spcAft>
                      </a:pPr>
                      <a:r>
                        <a:rPr lang="en-US" sz="2400" b="0" dirty="0">
                          <a:solidFill>
                            <a:schemeClr val="bg1"/>
                          </a:solidFill>
                          <a:effectLst/>
                          <a:latin typeface="Oswald" pitchFamily="2" charset="0"/>
                        </a:rPr>
                        <a:t>Graduate</a:t>
                      </a:r>
                      <a:r>
                        <a:rPr lang="en-US" sz="2400" b="0" baseline="0" dirty="0">
                          <a:solidFill>
                            <a:schemeClr val="bg1"/>
                          </a:solidFill>
                          <a:effectLst/>
                          <a:latin typeface="Oswald" pitchFamily="2" charset="0"/>
                        </a:rPr>
                        <a:t> </a:t>
                      </a:r>
                      <a:r>
                        <a:rPr lang="en-US" sz="2400" b="0" dirty="0">
                          <a:solidFill>
                            <a:schemeClr val="bg1"/>
                          </a:solidFill>
                          <a:effectLst/>
                          <a:latin typeface="Oswald" pitchFamily="2" charset="0"/>
                        </a:rPr>
                        <a:t>87 (43%)</a:t>
                      </a:r>
                      <a:endParaRPr lang="en-US" sz="2400" b="0" dirty="0">
                        <a:solidFill>
                          <a:schemeClr val="bg1"/>
                        </a:solidFill>
                        <a:effectLst/>
                        <a:latin typeface="Oswald" pitchFamily="2" charset="0"/>
                        <a:ea typeface="Arial" panose="020B0604020202020204" pitchFamily="34" charset="0"/>
                      </a:endParaRPr>
                    </a:p>
                    <a:p>
                      <a:pPr marL="0" marR="0" algn="r">
                        <a:spcBef>
                          <a:spcPts val="0"/>
                        </a:spcBef>
                        <a:spcAft>
                          <a:spcPts val="0"/>
                        </a:spcAft>
                      </a:pPr>
                      <a:r>
                        <a:rPr lang="en-US" sz="2400" b="0" dirty="0">
                          <a:solidFill>
                            <a:schemeClr val="bg1"/>
                          </a:solidFill>
                          <a:effectLst/>
                          <a:latin typeface="Oswald" pitchFamily="2" charset="0"/>
                        </a:rPr>
                        <a:t>Employee</a:t>
                      </a:r>
                      <a:r>
                        <a:rPr lang="en-US" sz="2400" b="0" baseline="0" dirty="0">
                          <a:solidFill>
                            <a:schemeClr val="bg1"/>
                          </a:solidFill>
                          <a:effectLst/>
                          <a:latin typeface="Oswald" pitchFamily="2" charset="0"/>
                        </a:rPr>
                        <a:t> </a:t>
                      </a:r>
                      <a:r>
                        <a:rPr lang="en-US" sz="2400" b="0" dirty="0">
                          <a:solidFill>
                            <a:schemeClr val="bg1"/>
                          </a:solidFill>
                          <a:effectLst/>
                          <a:latin typeface="Oswald" pitchFamily="2" charset="0"/>
                        </a:rPr>
                        <a:t>23 (11%)</a:t>
                      </a:r>
                      <a:endParaRPr lang="en-US" sz="2400" b="0" dirty="0">
                        <a:solidFill>
                          <a:schemeClr val="bg1"/>
                        </a:solidFill>
                        <a:effectLst/>
                        <a:latin typeface="Oswald" pitchFamily="2" charset="0"/>
                        <a:ea typeface="Arial" panose="020B0604020202020204" pitchFamily="34" charset="0"/>
                      </a:endParaRPr>
                    </a:p>
                  </a:txBody>
                  <a:tcPr marT="91440" marB="91440">
                    <a:solidFill>
                      <a:srgbClr val="002060"/>
                    </a:solidFill>
                  </a:tcPr>
                </a:tc>
                <a:extLst>
                  <a:ext uri="{0D108BD9-81ED-4DB2-BD59-A6C34878D82A}">
                    <a16:rowId xmlns:a16="http://schemas.microsoft.com/office/drawing/2014/main" val="978468229"/>
                  </a:ext>
                </a:extLst>
              </a:tr>
            </a:tbl>
          </a:graphicData>
        </a:graphic>
      </p:graphicFrame>
      <p:graphicFrame>
        <p:nvGraphicFramePr>
          <p:cNvPr id="9" name="Chart 8">
            <a:extLst>
              <a:ext uri="{FF2B5EF4-FFF2-40B4-BE49-F238E27FC236}">
                <a16:creationId xmlns:a16="http://schemas.microsoft.com/office/drawing/2014/main" id="{7F7F164F-69A2-44D7-BFCE-12367B7923D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788982089"/>
              </p:ext>
            </p:extLst>
          </p:nvPr>
        </p:nvGraphicFramePr>
        <p:xfrm>
          <a:off x="-727724" y="2280856"/>
          <a:ext cx="6232662" cy="444279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077B32DB-5457-43E9-B1BB-3224838FCD6E}"/>
              </a:ext>
            </a:extLst>
          </p:cNvPr>
          <p:cNvSpPr txBox="1"/>
          <p:nvPr/>
        </p:nvSpPr>
        <p:spPr>
          <a:xfrm>
            <a:off x="9481726" y="2425020"/>
            <a:ext cx="2545890"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Oswald" pitchFamily="2" charset="0"/>
                <a:ea typeface="+mn-ea"/>
                <a:cs typeface="+mn-cs"/>
              </a:rPr>
              <a:t>AVG </a:t>
            </a:r>
            <a:r>
              <a:rPr kumimoji="0" lang="en-US" sz="2000" b="0" i="0" u="none" strike="noStrike" kern="1200" cap="none" spc="0" normalizeH="0" baseline="0" noProof="0" dirty="0">
                <a:ln>
                  <a:noFill/>
                </a:ln>
                <a:solidFill>
                  <a:srgbClr val="4472C4"/>
                </a:solidFill>
                <a:effectLst/>
                <a:uLnTx/>
                <a:uFillTx/>
                <a:latin typeface="Oswald" pitchFamily="2" charset="0"/>
                <a:ea typeface="+mn-ea"/>
                <a:cs typeface="+mn-cs"/>
              </a:rPr>
              <a:t>2</a:t>
            </a:r>
            <a:r>
              <a:rPr kumimoji="0" lang="en-US" sz="1800" b="0" i="0" u="none" strike="noStrike" kern="1200" cap="none" spc="0" normalizeH="0" baseline="0" noProof="0" dirty="0">
                <a:ln>
                  <a:noFill/>
                </a:ln>
                <a:solidFill>
                  <a:srgbClr val="4472C4"/>
                </a:solidFill>
                <a:effectLst/>
                <a:uLnTx/>
                <a:uFillTx/>
                <a:latin typeface="Oswald" pitchFamily="2" charset="0"/>
                <a:ea typeface="+mn-ea"/>
                <a:cs typeface="+mn-cs"/>
              </a:rPr>
              <a:t> BADGES PER EARNER</a:t>
            </a:r>
          </a:p>
        </p:txBody>
      </p:sp>
      <p:sp>
        <p:nvSpPr>
          <p:cNvPr id="82" name="Rectangle 81">
            <a:extLst>
              <a:ext uri="{FF2B5EF4-FFF2-40B4-BE49-F238E27FC236}">
                <a16:creationId xmlns:a16="http://schemas.microsoft.com/office/drawing/2014/main" id="{B9430AE2-9A9F-4AC3-8E25-6FF864983928}"/>
              </a:ext>
            </a:extLst>
          </p:cNvPr>
          <p:cNvSpPr/>
          <p:nvPr/>
        </p:nvSpPr>
        <p:spPr>
          <a:xfrm>
            <a:off x="4712414" y="2749443"/>
            <a:ext cx="7479586" cy="993477"/>
          </a:xfrm>
          <a:prstGeom prst="rect">
            <a:avLst/>
          </a:prstGeom>
          <a:solidFill>
            <a:srgbClr val="0071CE"/>
          </a:solidFill>
        </p:spPr>
        <p:txBody>
          <a:bodyPr wrap="square" lIns="91440" tIns="91440" rIns="91440" bIns="91440" anchor="ctr" anchorCtr="0">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Near equal split of undergraduates (46%) and graduate students (43%) and spanning 50 academic majors.</a:t>
            </a:r>
          </a:p>
        </p:txBody>
      </p:sp>
      <p:pic>
        <p:nvPicPr>
          <p:cNvPr id="18" name="Picture 17" descr="Georgia University Libraries logo.">
            <a:extLst>
              <a:ext uri="{FF2B5EF4-FFF2-40B4-BE49-F238E27FC236}">
                <a16:creationId xmlns:a16="http://schemas.microsoft.com/office/drawing/2014/main" id="{1F22D774-71A8-50F1-F2BF-B2CB67D18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1648" y="6189631"/>
            <a:ext cx="1410584" cy="556804"/>
          </a:xfrm>
          <a:prstGeom prst="rect">
            <a:avLst/>
          </a:prstGeom>
        </p:spPr>
      </p:pic>
    </p:spTree>
    <p:extLst>
      <p:ext uri="{BB962C8B-B14F-4D97-AF65-F5344CB8AC3E}">
        <p14:creationId xmlns:p14="http://schemas.microsoft.com/office/powerpoint/2010/main" val="32867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1000"/>
                                        <p:tgtEl>
                                          <p:spTgt spid="81"/>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1000"/>
                                        <p:tgtEl>
                                          <p:spTgt spid="9"/>
                                        </p:tgtEl>
                                      </p:cBhvr>
                                    </p:animEffect>
                                  </p:childTnLst>
                                </p:cTn>
                              </p:par>
                            </p:childTnLst>
                          </p:cTn>
                        </p:par>
                        <p:par>
                          <p:cTn id="11" fill="hold">
                            <p:stCondLst>
                              <p:cond delay="1500"/>
                            </p:stCondLst>
                            <p:childTnLst>
                              <p:par>
                                <p:cTn id="12" presetID="22" presetClass="entr" presetSubtype="8" fill="hold" grpId="0" nodeType="afterEffect">
                                  <p:stCondLst>
                                    <p:cond delay="400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par>
                          <p:cTn id="15" fill="hold">
                            <p:stCondLst>
                              <p:cond delay="6500"/>
                            </p:stCondLst>
                            <p:childTnLst>
                              <p:par>
                                <p:cTn id="16" presetID="22" presetClass="entr" presetSubtype="8" fill="hold" grpId="0" nodeType="after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par>
                          <p:cTn id="19" fill="hold">
                            <p:stCondLst>
                              <p:cond delay="8000"/>
                            </p:stCondLst>
                            <p:childTnLst>
                              <p:par>
                                <p:cTn id="20" presetID="22" presetClass="entr" presetSubtype="2" fill="hold" grpId="0" nodeType="afterEffect">
                                  <p:stCondLst>
                                    <p:cond delay="500"/>
                                  </p:stCondLst>
                                  <p:childTnLst>
                                    <p:set>
                                      <p:cBhvr>
                                        <p:cTn id="21" dur="1" fill="hold">
                                          <p:stCondLst>
                                            <p:cond delay="0"/>
                                          </p:stCondLst>
                                        </p:cTn>
                                        <p:tgtEl>
                                          <p:spTgt spid="82"/>
                                        </p:tgtEl>
                                        <p:attrNameLst>
                                          <p:attrName>style.visibility</p:attrName>
                                        </p:attrNameLst>
                                      </p:cBhvr>
                                      <p:to>
                                        <p:strVal val="visible"/>
                                      </p:to>
                                    </p:set>
                                    <p:animEffect transition="in" filter="wipe(right)">
                                      <p:cBhvr>
                                        <p:cTn id="22" dur="1000"/>
                                        <p:tgtEl>
                                          <p:spTgt spid="82"/>
                                        </p:tgtEl>
                                      </p:cBhvr>
                                    </p:animEffect>
                                  </p:childTnLst>
                                </p:cTn>
                              </p:par>
                              <p:par>
                                <p:cTn id="23" presetID="22" presetClass="entr" presetSubtype="1"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 grpId="0"/>
      <p:bldGraphic spid="9" grpId="0">
        <p:bldAsOne/>
      </p:bldGraphic>
      <p:bldP spid="2" grpId="0"/>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25807" y="778449"/>
            <a:ext cx="11360800" cy="763600"/>
          </a:xfrm>
          <a:prstGeom prst="rect">
            <a:avLst/>
          </a:prstGeom>
        </p:spPr>
        <p:txBody>
          <a:bodyPr spcFirstLastPara="1" vert="horz" wrap="square" lIns="121900" tIns="121900" rIns="121900" bIns="121900" rtlCol="0" anchor="t" anchorCtr="0">
            <a:noAutofit/>
          </a:bodyPr>
          <a:lstStyle/>
          <a:p>
            <a:r>
              <a:rPr lang="en" sz="4000" b="1" dirty="0">
                <a:latin typeface="EB Garamond"/>
                <a:ea typeface="EB Garamond"/>
                <a:cs typeface="EB Garamond"/>
                <a:sym typeface="EB Garamond"/>
              </a:rPr>
              <a:t>Community Agreements</a:t>
            </a:r>
            <a:endParaRPr sz="4000" b="1" dirty="0">
              <a:latin typeface="EB Garamond"/>
              <a:ea typeface="EB Garamond"/>
              <a:cs typeface="EB Garamond"/>
              <a:sym typeface="EB Garamond"/>
            </a:endParaRPr>
          </a:p>
        </p:txBody>
      </p:sp>
      <p:sp>
        <p:nvSpPr>
          <p:cNvPr id="71" name="Google Shape;71;p15"/>
          <p:cNvSpPr txBox="1"/>
          <p:nvPr/>
        </p:nvSpPr>
        <p:spPr>
          <a:xfrm>
            <a:off x="1080400" y="1766423"/>
            <a:ext cx="10696000" cy="4313128"/>
          </a:xfrm>
          <a:prstGeom prst="rect">
            <a:avLst/>
          </a:prstGeom>
          <a:noFill/>
          <a:ln>
            <a:noFill/>
          </a:ln>
        </p:spPr>
        <p:txBody>
          <a:bodyPr spcFirstLastPara="1" wrap="square" lIns="121900" tIns="121900" rIns="121900" bIns="121900" anchor="t" anchorCtr="0">
            <a:spAutoFit/>
          </a:bodyPr>
          <a:lstStyle/>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Take care of yourself</a:t>
            </a:r>
            <a:endParaRPr lang="en-US" sz="2400" dirty="0">
              <a:solidFill>
                <a:schemeClr val="dk1"/>
              </a:solidFill>
              <a:latin typeface="EB Garamond"/>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No one knows everything/Together we know a lot</a:t>
            </a:r>
            <a:endParaRPr lang="en-US" sz="2400" dirty="0">
              <a:solidFill>
                <a:schemeClr val="dk1"/>
              </a:solidFill>
              <a:latin typeface="EB Garamond"/>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Make Space/Take Space</a:t>
            </a:r>
            <a:endParaRPr lang="en-US" sz="2400" dirty="0">
              <a:solidFill>
                <a:schemeClr val="dk1"/>
              </a:solidFill>
              <a:latin typeface="EB Garamond"/>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One mic/One voice </a:t>
            </a:r>
            <a:endParaRPr lang="en-US" sz="2400" dirty="0">
              <a:solidFill>
                <a:schemeClr val="dk1"/>
              </a:solidFill>
              <a:latin typeface="EB Garamond"/>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Understand the difference between impact and intent</a:t>
            </a:r>
            <a:endParaRPr lang="en-US" sz="2400" dirty="0">
              <a:solidFill>
                <a:schemeClr val="dk1"/>
              </a:solidFill>
              <a:latin typeface="EB Garamond"/>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Respect confidentiality</a:t>
            </a:r>
            <a:endParaRPr lang="en-US" sz="2400" dirty="0">
              <a:solidFill>
                <a:schemeClr val="dk1"/>
              </a:solidFill>
              <a:latin typeface="EB Garamond"/>
              <a:ea typeface="EB Garamond"/>
              <a:cs typeface="EB Garamond"/>
            </a:endParaRP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Be curious and respectful </a:t>
            </a:r>
            <a:endParaRPr lang="en-US" sz="2400" dirty="0">
              <a:solidFill>
                <a:schemeClr val="dk1"/>
              </a:solidFill>
              <a:latin typeface="EB Garamond"/>
              <a:ea typeface="EB Garamond"/>
              <a:cs typeface="EB Garamond"/>
            </a:endParaRPr>
          </a:p>
          <a:p>
            <a:pPr marL="608965" indent="-440055">
              <a:lnSpc>
                <a:spcPct val="106999"/>
              </a:lnSpc>
              <a:buClr>
                <a:schemeClr val="dk1"/>
              </a:buClr>
              <a:buSzPts val="1600"/>
              <a:buFont typeface="Arial" panose="020B0604020202020204" pitchFamily="34" charset="0"/>
              <a:buChar char="•"/>
            </a:pPr>
            <a:endParaRPr lang="en-US" sz="2400" dirty="0">
              <a:solidFill>
                <a:schemeClr val="dk1"/>
              </a:solidFill>
              <a:latin typeface="EB Garamond"/>
              <a:ea typeface="EB Garamond"/>
              <a:cs typeface="EB Garamond"/>
            </a:endParaRPr>
          </a:p>
          <a:p>
            <a:pPr marL="168910" algn="r">
              <a:lnSpc>
                <a:spcPct val="106999"/>
              </a:lnSpc>
              <a:buClr>
                <a:schemeClr val="dk1"/>
              </a:buClr>
              <a:buSzPts val="1600"/>
            </a:pPr>
            <a:r>
              <a:rPr lang="en-US" sz="2400" dirty="0">
                <a:solidFill>
                  <a:schemeClr val="dk1"/>
                </a:solidFill>
                <a:latin typeface="EB Garamond"/>
                <a:ea typeface="EB Garamond"/>
                <a:cs typeface="EB Garamond"/>
                <a:sym typeface="EB Garamond"/>
              </a:rPr>
              <a:t>Adapted from GLSEN Guidelines from Respectful GSA Spaces</a:t>
            </a:r>
            <a:endParaRPr lang="en-US" sz="2400" dirty="0">
              <a:solidFill>
                <a:schemeClr val="dk1"/>
              </a:solidFill>
              <a:latin typeface="EB Garamond"/>
              <a:ea typeface="EB Garamond"/>
              <a:cs typeface="EB Garamond"/>
            </a:endParaRPr>
          </a:p>
          <a:p>
            <a:pPr algn="r">
              <a:spcBef>
                <a:spcPts val="1067"/>
              </a:spcBef>
              <a:buClr>
                <a:schemeClr val="dk1"/>
              </a:buClr>
              <a:buSzPts val="1100"/>
            </a:pPr>
            <a:r>
              <a:rPr lang="en-US" sz="2400" u="sng" dirty="0">
                <a:solidFill>
                  <a:srgbClr val="954F72"/>
                </a:solid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https://www.glsen.org/activity/guidelines-respectful-gsa-spaces</a:t>
            </a:r>
            <a:endParaRPr lang="en-US" sz="2400" u="sng" dirty="0">
              <a:solidFill>
                <a:srgbClr val="954F72"/>
              </a:solidFill>
              <a:latin typeface="EB Garamond"/>
              <a:ea typeface="EB Garamond"/>
              <a:cs typeface="EB Garamond"/>
            </a:endParaRPr>
          </a:p>
        </p:txBody>
      </p:sp>
      <p:sp>
        <p:nvSpPr>
          <p:cNvPr id="2" name="Rectangle 1">
            <a:extLst>
              <a:ext uri="{FF2B5EF4-FFF2-40B4-BE49-F238E27FC236}">
                <a16:creationId xmlns:a16="http://schemas.microsoft.com/office/drawing/2014/main" id="{C3616FBB-5763-5FD0-B739-FE8434BEF4D2}"/>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407813-452B-48F4-F006-3F16ADCA96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8534" y="6269808"/>
            <a:ext cx="3666065" cy="588192"/>
          </a:xfrm>
          <a:prstGeom prst="rect">
            <a:avLst/>
          </a:prstGeom>
        </p:spPr>
      </p:pic>
    </p:spTree>
    <p:extLst>
      <p:ext uri="{BB962C8B-B14F-4D97-AF65-F5344CB8AC3E}">
        <p14:creationId xmlns:p14="http://schemas.microsoft.com/office/powerpoint/2010/main" val="702527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5C021D59-4D88-2F42-77CC-07D26E2A4388}"/>
              </a:ext>
            </a:extLst>
          </p:cNvPr>
          <p:cNvSpPr txBox="1">
            <a:spLocks noGrp="1"/>
          </p:cNvSpPr>
          <p:nvPr>
            <p:ph type="title" idx="4294967295"/>
          </p:nvPr>
        </p:nvSpPr>
        <p:spPr>
          <a:xfrm>
            <a:off x="212908" y="96021"/>
            <a:ext cx="3724096" cy="160043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Y</a:t>
            </a:r>
            <a:r>
              <a:rPr kumimoji="0" lang="en-US" sz="4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EAR</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1</a:t>
            </a:r>
            <a:r>
              <a:rPr kumimoji="0" lang="en-US" sz="36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 – </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345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BADGES EARNED!</a:t>
            </a:r>
          </a:p>
        </p:txBody>
      </p:sp>
      <p:grpSp>
        <p:nvGrpSpPr>
          <p:cNvPr id="74" name="Group 73" descr="Image of Year 1 badges earned in 2022 - R Basics, 2022 R Advanced, and 2022 - Data Viz.">
            <a:extLst>
              <a:ext uri="{FF2B5EF4-FFF2-40B4-BE49-F238E27FC236}">
                <a16:creationId xmlns:a16="http://schemas.microsoft.com/office/drawing/2014/main" id="{BF527BAE-59F7-4931-BA15-C83D8DC06D8C}"/>
              </a:ext>
            </a:extLst>
          </p:cNvPr>
          <p:cNvGrpSpPr/>
          <p:nvPr/>
        </p:nvGrpSpPr>
        <p:grpSpPr>
          <a:xfrm>
            <a:off x="160019" y="1819152"/>
            <a:ext cx="3838078" cy="4936130"/>
            <a:chOff x="140141" y="1819152"/>
            <a:chExt cx="3838078" cy="4936130"/>
          </a:xfrm>
        </p:grpSpPr>
        <p:grpSp>
          <p:nvGrpSpPr>
            <p:cNvPr id="63" name="Group 62">
              <a:extLst>
                <a:ext uri="{FF2B5EF4-FFF2-40B4-BE49-F238E27FC236}">
                  <a16:creationId xmlns:a16="http://schemas.microsoft.com/office/drawing/2014/main" id="{320E9A9C-0F11-49AE-8B80-DD13EB90EA4D}"/>
                </a:ext>
              </a:extLst>
            </p:cNvPr>
            <p:cNvGrpSpPr/>
            <p:nvPr/>
          </p:nvGrpSpPr>
          <p:grpSpPr>
            <a:xfrm>
              <a:off x="140142" y="1819152"/>
              <a:ext cx="3838077" cy="1645920"/>
              <a:chOff x="140142" y="1819152"/>
              <a:chExt cx="3838077" cy="1645920"/>
            </a:xfrm>
          </p:grpSpPr>
          <p:pic>
            <p:nvPicPr>
              <p:cNvPr id="10" name="Picture 9" descr="Logo, company name&#10;&#10;Description automatically generated">
                <a:extLst>
                  <a:ext uri="{FF2B5EF4-FFF2-40B4-BE49-F238E27FC236}">
                    <a16:creationId xmlns:a16="http://schemas.microsoft.com/office/drawing/2014/main" id="{E92A3152-2822-08CF-BF31-B1610135A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2" y="1819152"/>
                <a:ext cx="1645920" cy="1645920"/>
              </a:xfrm>
              <a:prstGeom prst="rect">
                <a:avLst/>
              </a:prstGeom>
            </p:spPr>
          </p:pic>
          <p:sp>
            <p:nvSpPr>
              <p:cNvPr id="11" name="TextBox 10">
                <a:extLst>
                  <a:ext uri="{FF2B5EF4-FFF2-40B4-BE49-F238E27FC236}">
                    <a16:creationId xmlns:a16="http://schemas.microsoft.com/office/drawing/2014/main" id="{258192AD-789B-6A9C-5F4B-F5A61AEA66C1}"/>
                  </a:ext>
                </a:extLst>
              </p:cNvPr>
              <p:cNvSpPr txBox="1"/>
              <p:nvPr/>
            </p:nvSpPr>
            <p:spPr>
              <a:xfrm>
                <a:off x="1794143" y="1819152"/>
                <a:ext cx="218407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R Basics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42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33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Fac/Staff</a:t>
                </a:r>
              </a:p>
            </p:txBody>
          </p:sp>
        </p:grpSp>
        <p:grpSp>
          <p:nvGrpSpPr>
            <p:cNvPr id="64" name="Group 63">
              <a:extLst>
                <a:ext uri="{FF2B5EF4-FFF2-40B4-BE49-F238E27FC236}">
                  <a16:creationId xmlns:a16="http://schemas.microsoft.com/office/drawing/2014/main" id="{AFC735F9-C63D-442B-BDBD-0B76B17D3F8F}"/>
                </a:ext>
              </a:extLst>
            </p:cNvPr>
            <p:cNvGrpSpPr/>
            <p:nvPr/>
          </p:nvGrpSpPr>
          <p:grpSpPr>
            <a:xfrm>
              <a:off x="140142" y="3444208"/>
              <a:ext cx="3838077" cy="1645920"/>
              <a:chOff x="140142" y="3444208"/>
              <a:chExt cx="3838077" cy="1645920"/>
            </a:xfrm>
          </p:grpSpPr>
          <p:pic>
            <p:nvPicPr>
              <p:cNvPr id="3" name="Picture 2">
                <a:extLst>
                  <a:ext uri="{FF2B5EF4-FFF2-40B4-BE49-F238E27FC236}">
                    <a16:creationId xmlns:a16="http://schemas.microsoft.com/office/drawing/2014/main" id="{EE4332D9-4E83-5313-5AA1-F3046F9C3E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0142" y="3444208"/>
                <a:ext cx="1645920" cy="1645920"/>
              </a:xfrm>
              <a:prstGeom prst="rect">
                <a:avLst/>
              </a:prstGeom>
            </p:spPr>
          </p:pic>
          <p:sp>
            <p:nvSpPr>
              <p:cNvPr id="4" name="TextBox 3">
                <a:extLst>
                  <a:ext uri="{FF2B5EF4-FFF2-40B4-BE49-F238E27FC236}">
                    <a16:creationId xmlns:a16="http://schemas.microsoft.com/office/drawing/2014/main" id="{35093DEC-1B56-A1AE-8BF1-258FE1F01798}"/>
                  </a:ext>
                </a:extLst>
              </p:cNvPr>
              <p:cNvSpPr txBox="1"/>
              <p:nvPr/>
            </p:nvSpPr>
            <p:spPr>
              <a:xfrm>
                <a:off x="1794143" y="3444208"/>
                <a:ext cx="218407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R Advanced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18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Fac/Staff</a:t>
                </a:r>
              </a:p>
            </p:txBody>
          </p:sp>
        </p:grpSp>
        <p:grpSp>
          <p:nvGrpSpPr>
            <p:cNvPr id="65" name="Group 64">
              <a:extLst>
                <a:ext uri="{FF2B5EF4-FFF2-40B4-BE49-F238E27FC236}">
                  <a16:creationId xmlns:a16="http://schemas.microsoft.com/office/drawing/2014/main" id="{ACAC0FA7-0FC0-4910-9CFF-24A1C5B175D8}"/>
                </a:ext>
              </a:extLst>
            </p:cNvPr>
            <p:cNvGrpSpPr/>
            <p:nvPr/>
          </p:nvGrpSpPr>
          <p:grpSpPr>
            <a:xfrm>
              <a:off x="140141" y="5109362"/>
              <a:ext cx="3816992" cy="1645920"/>
              <a:chOff x="140141" y="5109362"/>
              <a:chExt cx="3816992" cy="1645920"/>
            </a:xfrm>
          </p:grpSpPr>
          <p:sp>
            <p:nvSpPr>
              <p:cNvPr id="24" name="TextBox 23">
                <a:extLst>
                  <a:ext uri="{FF2B5EF4-FFF2-40B4-BE49-F238E27FC236}">
                    <a16:creationId xmlns:a16="http://schemas.microsoft.com/office/drawing/2014/main" id="{C3950042-5290-5EC5-0458-F60A5D6ED15C}"/>
                  </a:ext>
                </a:extLst>
              </p:cNvPr>
              <p:cNvSpPr txBox="1"/>
              <p:nvPr/>
            </p:nvSpPr>
            <p:spPr>
              <a:xfrm>
                <a:off x="1810136" y="5109362"/>
                <a:ext cx="214699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Data Viz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65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32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29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Fac/Staff</a:t>
                </a:r>
              </a:p>
            </p:txBody>
          </p:sp>
          <p:pic>
            <p:nvPicPr>
              <p:cNvPr id="25" name="Picture 24" descr="Logo, company name&#10;&#10;Description automatically generated">
                <a:extLst>
                  <a:ext uri="{FF2B5EF4-FFF2-40B4-BE49-F238E27FC236}">
                    <a16:creationId xmlns:a16="http://schemas.microsoft.com/office/drawing/2014/main" id="{C2D80649-78D2-D738-BC0B-0E39A477B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41" y="5109362"/>
                <a:ext cx="1645920" cy="1645920"/>
              </a:xfrm>
              <a:prstGeom prst="rect">
                <a:avLst/>
              </a:prstGeom>
            </p:spPr>
          </p:pic>
        </p:grpSp>
      </p:grpSp>
      <p:sp>
        <p:nvSpPr>
          <p:cNvPr id="86" name="TextBox 85">
            <a:extLst>
              <a:ext uri="{FF2B5EF4-FFF2-40B4-BE49-F238E27FC236}">
                <a16:creationId xmlns:a16="http://schemas.microsoft.com/office/drawing/2014/main" id="{7BDE4B25-EB1B-49A6-BB56-C54F0227D472}"/>
              </a:ext>
            </a:extLst>
          </p:cNvPr>
          <p:cNvSpPr txBox="1"/>
          <p:nvPr/>
        </p:nvSpPr>
        <p:spPr>
          <a:xfrm>
            <a:off x="1246483" y="5626380"/>
            <a:ext cx="787395" cy="461665"/>
          </a:xfrm>
          <a:prstGeom prst="rect">
            <a:avLst/>
          </a:prstGeom>
          <a:solidFill>
            <a:srgbClr val="00206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49%</a:t>
            </a:r>
          </a:p>
        </p:txBody>
      </p:sp>
      <p:sp>
        <p:nvSpPr>
          <p:cNvPr id="78" name="Rectangle 77">
            <a:extLst>
              <a:ext uri="{FF2B5EF4-FFF2-40B4-BE49-F238E27FC236}">
                <a16:creationId xmlns:a16="http://schemas.microsoft.com/office/drawing/2014/main" id="{18432A48-52DD-4108-8C43-299E9D45699B}"/>
              </a:ext>
              <a:ext uri="{C183D7F6-B498-43B3-948B-1728B52AA6E4}">
                <adec:decorative xmlns:adec="http://schemas.microsoft.com/office/drawing/2017/decorative" val="1"/>
              </a:ext>
            </a:extLst>
          </p:cNvPr>
          <p:cNvSpPr/>
          <p:nvPr/>
        </p:nvSpPr>
        <p:spPr>
          <a:xfrm>
            <a:off x="160019" y="5125546"/>
            <a:ext cx="3730110" cy="1648970"/>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BB1040F-BC6D-49C3-9E89-967B171CD397}"/>
              </a:ext>
              <a:ext uri="{C183D7F6-B498-43B3-948B-1728B52AA6E4}">
                <adec:decorative xmlns:adec="http://schemas.microsoft.com/office/drawing/2017/decorative" val="1"/>
              </a:ext>
            </a:extLst>
          </p:cNvPr>
          <p:cNvSpPr/>
          <p:nvPr/>
        </p:nvSpPr>
        <p:spPr>
          <a:xfrm>
            <a:off x="1793036" y="5681978"/>
            <a:ext cx="1910788" cy="350471"/>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0" name="Connector: Elbow 79">
            <a:extLst>
              <a:ext uri="{FF2B5EF4-FFF2-40B4-BE49-F238E27FC236}">
                <a16:creationId xmlns:a16="http://schemas.microsoft.com/office/drawing/2014/main" id="{E65DFFD4-CFE7-4CD4-B0A0-ED7AED15423A}"/>
              </a:ext>
              <a:ext uri="{C183D7F6-B498-43B3-948B-1728B52AA6E4}">
                <adec:decorative xmlns:adec="http://schemas.microsoft.com/office/drawing/2017/decorative" val="1"/>
              </a:ext>
            </a:extLst>
          </p:cNvPr>
          <p:cNvCxnSpPr>
            <a:cxnSpLocks/>
            <a:stCxn id="77" idx="1"/>
            <a:endCxn id="78" idx="3"/>
          </p:cNvCxnSpPr>
          <p:nvPr/>
        </p:nvCxnSpPr>
        <p:spPr>
          <a:xfrm rot="10800000" flipV="1">
            <a:off x="3890130" y="1016847"/>
            <a:ext cx="281371" cy="4933184"/>
          </a:xfrm>
          <a:prstGeom prst="bentConnector3">
            <a:avLst>
              <a:gd name="adj1" fmla="val 50000"/>
            </a:avLst>
          </a:prstGeom>
          <a:ln w="50800">
            <a:solidFill>
              <a:srgbClr val="00ADEF"/>
            </a:solidFill>
          </a:ln>
        </p:spPr>
        <p:style>
          <a:lnRef idx="1">
            <a:schemeClr val="accent1"/>
          </a:lnRef>
          <a:fillRef idx="0">
            <a:schemeClr val="accent1"/>
          </a:fillRef>
          <a:effectRef idx="0">
            <a:schemeClr val="accent1"/>
          </a:effectRef>
          <a:fontRef idx="minor">
            <a:schemeClr val="tx1"/>
          </a:fontRef>
        </p:style>
      </p:cxnSp>
      <p:grpSp>
        <p:nvGrpSpPr>
          <p:cNvPr id="75" name="Group 74" descr="Image of Year 1 badges earned in 2022 Data Ready, 2022 NVivo, 2022 Python, and 2022 SPSS.">
            <a:extLst>
              <a:ext uri="{FF2B5EF4-FFF2-40B4-BE49-F238E27FC236}">
                <a16:creationId xmlns:a16="http://schemas.microsoft.com/office/drawing/2014/main" id="{C1A16B1B-0EC7-482D-BE12-F884FE821F66}"/>
              </a:ext>
            </a:extLst>
          </p:cNvPr>
          <p:cNvGrpSpPr/>
          <p:nvPr/>
        </p:nvGrpSpPr>
        <p:grpSpPr>
          <a:xfrm>
            <a:off x="4171500" y="176178"/>
            <a:ext cx="3849001" cy="6582154"/>
            <a:chOff x="4138579" y="176178"/>
            <a:chExt cx="3849001" cy="6582154"/>
          </a:xfrm>
        </p:grpSpPr>
        <p:grpSp>
          <p:nvGrpSpPr>
            <p:cNvPr id="66" name="Group 65">
              <a:extLst>
                <a:ext uri="{FF2B5EF4-FFF2-40B4-BE49-F238E27FC236}">
                  <a16:creationId xmlns:a16="http://schemas.microsoft.com/office/drawing/2014/main" id="{CBA96B66-EBDA-49CF-A268-880C39B11AC5}"/>
                </a:ext>
              </a:extLst>
            </p:cNvPr>
            <p:cNvGrpSpPr/>
            <p:nvPr/>
          </p:nvGrpSpPr>
          <p:grpSpPr>
            <a:xfrm>
              <a:off x="4138579" y="176178"/>
              <a:ext cx="3816992" cy="1645920"/>
              <a:chOff x="4138579" y="176178"/>
              <a:chExt cx="3816992" cy="1645920"/>
            </a:xfrm>
          </p:grpSpPr>
          <p:sp>
            <p:nvSpPr>
              <p:cNvPr id="27" name="TextBox 26">
                <a:extLst>
                  <a:ext uri="{FF2B5EF4-FFF2-40B4-BE49-F238E27FC236}">
                    <a16:creationId xmlns:a16="http://schemas.microsoft.com/office/drawing/2014/main" id="{6E28CA4D-3061-FE56-FFA5-01649FA34EDA}"/>
                  </a:ext>
                </a:extLst>
              </p:cNvPr>
              <p:cNvSpPr txBox="1"/>
              <p:nvPr/>
            </p:nvSpPr>
            <p:spPr>
              <a:xfrm>
                <a:off x="5792582" y="176178"/>
                <a:ext cx="216298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Data Ready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107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69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25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13 Fac/Staff</a:t>
                </a:r>
              </a:p>
            </p:txBody>
          </p:sp>
          <p:pic>
            <p:nvPicPr>
              <p:cNvPr id="28" name="Picture 27">
                <a:extLst>
                  <a:ext uri="{FF2B5EF4-FFF2-40B4-BE49-F238E27FC236}">
                    <a16:creationId xmlns:a16="http://schemas.microsoft.com/office/drawing/2014/main" id="{B96EC7FB-B7B1-CD58-85EF-ABB3CCDE5F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579" y="176178"/>
                <a:ext cx="1645920" cy="1645920"/>
              </a:xfrm>
              <a:prstGeom prst="rect">
                <a:avLst/>
              </a:prstGeom>
            </p:spPr>
          </p:pic>
        </p:grpSp>
        <p:grpSp>
          <p:nvGrpSpPr>
            <p:cNvPr id="68" name="Group 67">
              <a:extLst>
                <a:ext uri="{FF2B5EF4-FFF2-40B4-BE49-F238E27FC236}">
                  <a16:creationId xmlns:a16="http://schemas.microsoft.com/office/drawing/2014/main" id="{E41B3D96-6106-4256-8C0B-11136BECDB39}"/>
                </a:ext>
              </a:extLst>
            </p:cNvPr>
            <p:cNvGrpSpPr/>
            <p:nvPr/>
          </p:nvGrpSpPr>
          <p:grpSpPr>
            <a:xfrm>
              <a:off x="4138579" y="3444208"/>
              <a:ext cx="3843970" cy="1645920"/>
              <a:chOff x="4138579" y="3444208"/>
              <a:chExt cx="3843970" cy="1645920"/>
            </a:xfrm>
          </p:grpSpPr>
          <p:pic>
            <p:nvPicPr>
              <p:cNvPr id="8" name="Picture 7">
                <a:extLst>
                  <a:ext uri="{FF2B5EF4-FFF2-40B4-BE49-F238E27FC236}">
                    <a16:creationId xmlns:a16="http://schemas.microsoft.com/office/drawing/2014/main" id="{3558B240-B9A6-761B-F0DF-4FE292CA177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138579" y="3444208"/>
                <a:ext cx="1645920" cy="1645920"/>
              </a:xfrm>
              <a:prstGeom prst="rect">
                <a:avLst/>
              </a:prstGeom>
            </p:spPr>
          </p:pic>
          <p:sp>
            <p:nvSpPr>
              <p:cNvPr id="19" name="TextBox 18">
                <a:extLst>
                  <a:ext uri="{FF2B5EF4-FFF2-40B4-BE49-F238E27FC236}">
                    <a16:creationId xmlns:a16="http://schemas.microsoft.com/office/drawing/2014/main" id="{A0FEDB55-5C43-7DBF-3FC5-D9FF18177F55}"/>
                  </a:ext>
                </a:extLst>
              </p:cNvPr>
              <p:cNvSpPr txBox="1"/>
              <p:nvPr/>
            </p:nvSpPr>
            <p:spPr>
              <a:xfrm>
                <a:off x="5792583" y="3444208"/>
                <a:ext cx="218996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Python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19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14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Fac/Staff</a:t>
                </a:r>
              </a:p>
            </p:txBody>
          </p:sp>
        </p:grpSp>
        <p:grpSp>
          <p:nvGrpSpPr>
            <p:cNvPr id="69" name="Group 68">
              <a:extLst>
                <a:ext uri="{FF2B5EF4-FFF2-40B4-BE49-F238E27FC236}">
                  <a16:creationId xmlns:a16="http://schemas.microsoft.com/office/drawing/2014/main" id="{56DA1C2B-AC4C-415A-A2F1-4308C0005635}"/>
                </a:ext>
              </a:extLst>
            </p:cNvPr>
            <p:cNvGrpSpPr/>
            <p:nvPr/>
          </p:nvGrpSpPr>
          <p:grpSpPr>
            <a:xfrm>
              <a:off x="4138580" y="5109362"/>
              <a:ext cx="3849000" cy="1648970"/>
              <a:chOff x="4138580" y="5109362"/>
              <a:chExt cx="3849000" cy="1648970"/>
            </a:xfrm>
          </p:grpSpPr>
          <p:sp>
            <p:nvSpPr>
              <p:cNvPr id="30" name="TextBox 29">
                <a:extLst>
                  <a:ext uri="{FF2B5EF4-FFF2-40B4-BE49-F238E27FC236}">
                    <a16:creationId xmlns:a16="http://schemas.microsoft.com/office/drawing/2014/main" id="{4C6CBA59-E6C3-F4B1-FD5F-2CA2F157EE5B}"/>
                  </a:ext>
                </a:extLst>
              </p:cNvPr>
              <p:cNvSpPr txBox="1"/>
              <p:nvPr/>
            </p:nvSpPr>
            <p:spPr>
              <a:xfrm>
                <a:off x="5792582" y="5109362"/>
                <a:ext cx="219499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SPSS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17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12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 Fac/Staff</a:t>
                </a:r>
              </a:p>
            </p:txBody>
          </p:sp>
          <p:pic>
            <p:nvPicPr>
              <p:cNvPr id="31" name="Picture 30">
                <a:extLst>
                  <a:ext uri="{FF2B5EF4-FFF2-40B4-BE49-F238E27FC236}">
                    <a16:creationId xmlns:a16="http://schemas.microsoft.com/office/drawing/2014/main" id="{006A1EBB-71AE-BE09-0D61-B9D5FD4B900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38580" y="5109362"/>
                <a:ext cx="1648970" cy="1648970"/>
              </a:xfrm>
              <a:prstGeom prst="rect">
                <a:avLst/>
              </a:prstGeom>
            </p:spPr>
          </p:pic>
        </p:grpSp>
        <p:grpSp>
          <p:nvGrpSpPr>
            <p:cNvPr id="67" name="Group 66">
              <a:extLst>
                <a:ext uri="{FF2B5EF4-FFF2-40B4-BE49-F238E27FC236}">
                  <a16:creationId xmlns:a16="http://schemas.microsoft.com/office/drawing/2014/main" id="{3AD08D2F-A0F4-4364-9BD6-1A0D70B76E35}"/>
                </a:ext>
              </a:extLst>
            </p:cNvPr>
            <p:cNvGrpSpPr/>
            <p:nvPr/>
          </p:nvGrpSpPr>
          <p:grpSpPr>
            <a:xfrm>
              <a:off x="4138580" y="1819152"/>
              <a:ext cx="3816991" cy="1648970"/>
              <a:chOff x="4138580" y="1819152"/>
              <a:chExt cx="3816991" cy="1648970"/>
            </a:xfrm>
          </p:grpSpPr>
          <p:sp>
            <p:nvSpPr>
              <p:cNvPr id="33" name="TextBox 32">
                <a:extLst>
                  <a:ext uri="{FF2B5EF4-FFF2-40B4-BE49-F238E27FC236}">
                    <a16:creationId xmlns:a16="http://schemas.microsoft.com/office/drawing/2014/main" id="{23175C2A-7BAD-878C-A908-52610E353288}"/>
                  </a:ext>
                </a:extLst>
              </p:cNvPr>
              <p:cNvSpPr txBox="1"/>
              <p:nvPr/>
            </p:nvSpPr>
            <p:spPr>
              <a:xfrm>
                <a:off x="5784498" y="1819152"/>
                <a:ext cx="217107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NVivo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31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22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 Fac/Staff</a:t>
                </a:r>
              </a:p>
            </p:txBody>
          </p:sp>
          <p:pic>
            <p:nvPicPr>
              <p:cNvPr id="34" name="Picture 33">
                <a:extLst>
                  <a:ext uri="{FF2B5EF4-FFF2-40B4-BE49-F238E27FC236}">
                    <a16:creationId xmlns:a16="http://schemas.microsoft.com/office/drawing/2014/main" id="{B4B9887C-75BF-3F70-5D11-BD6FBE3E588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38580" y="1819152"/>
                <a:ext cx="1648970" cy="1648970"/>
              </a:xfrm>
              <a:prstGeom prst="rect">
                <a:avLst/>
              </a:prstGeom>
            </p:spPr>
          </p:pic>
        </p:grpSp>
      </p:grpSp>
      <p:sp>
        <p:nvSpPr>
          <p:cNvPr id="77" name="Rectangle 76">
            <a:extLst>
              <a:ext uri="{FF2B5EF4-FFF2-40B4-BE49-F238E27FC236}">
                <a16:creationId xmlns:a16="http://schemas.microsoft.com/office/drawing/2014/main" id="{F177A01D-148E-402C-BF21-C9CE4D2B80B2}"/>
              </a:ext>
              <a:ext uri="{C183D7F6-B498-43B3-948B-1728B52AA6E4}">
                <adec:decorative xmlns:adec="http://schemas.microsoft.com/office/drawing/2017/decorative" val="1"/>
              </a:ext>
            </a:extLst>
          </p:cNvPr>
          <p:cNvSpPr/>
          <p:nvPr/>
        </p:nvSpPr>
        <p:spPr>
          <a:xfrm>
            <a:off x="4171500" y="192362"/>
            <a:ext cx="3816992" cy="1648970"/>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C6615BFD-F64E-41F9-8FD6-E18EC7447C6F}"/>
              </a:ext>
            </a:extLst>
          </p:cNvPr>
          <p:cNvSpPr txBox="1"/>
          <p:nvPr/>
        </p:nvSpPr>
        <p:spPr>
          <a:xfrm>
            <a:off x="5253804" y="692969"/>
            <a:ext cx="787396" cy="461665"/>
          </a:xfrm>
          <a:prstGeom prst="rect">
            <a:avLst/>
          </a:prstGeom>
          <a:solidFill>
            <a:srgbClr val="00206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65%</a:t>
            </a:r>
          </a:p>
        </p:txBody>
      </p:sp>
      <p:sp>
        <p:nvSpPr>
          <p:cNvPr id="83" name="Rectangle 82">
            <a:extLst>
              <a:ext uri="{FF2B5EF4-FFF2-40B4-BE49-F238E27FC236}">
                <a16:creationId xmlns:a16="http://schemas.microsoft.com/office/drawing/2014/main" id="{55035B35-956F-41D8-B3AC-2F9681D5C25C}"/>
              </a:ext>
              <a:ext uri="{C183D7F6-B498-43B3-948B-1728B52AA6E4}">
                <adec:decorative xmlns:adec="http://schemas.microsoft.com/office/drawing/2017/decorative" val="1"/>
              </a:ext>
            </a:extLst>
          </p:cNvPr>
          <p:cNvSpPr/>
          <p:nvPr/>
        </p:nvSpPr>
        <p:spPr>
          <a:xfrm>
            <a:off x="5800357" y="748567"/>
            <a:ext cx="1910788" cy="350471"/>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6" name="Group 75" descr="Image of Year 1 badges earned in2022 GIS, 2022 Stata, 2022 SAS, and 2022 Web Scraping.">
            <a:extLst>
              <a:ext uri="{FF2B5EF4-FFF2-40B4-BE49-F238E27FC236}">
                <a16:creationId xmlns:a16="http://schemas.microsoft.com/office/drawing/2014/main" id="{7EB764E3-E3CB-4520-9179-682CC0542411}"/>
              </a:ext>
            </a:extLst>
          </p:cNvPr>
          <p:cNvGrpSpPr/>
          <p:nvPr/>
        </p:nvGrpSpPr>
        <p:grpSpPr>
          <a:xfrm>
            <a:off x="8072000" y="176178"/>
            <a:ext cx="4089683" cy="6579104"/>
            <a:chOff x="7982549" y="176178"/>
            <a:chExt cx="4089683" cy="6579104"/>
          </a:xfrm>
        </p:grpSpPr>
        <p:grpSp>
          <p:nvGrpSpPr>
            <p:cNvPr id="70" name="Group 69">
              <a:extLst>
                <a:ext uri="{FF2B5EF4-FFF2-40B4-BE49-F238E27FC236}">
                  <a16:creationId xmlns:a16="http://schemas.microsoft.com/office/drawing/2014/main" id="{C5CD64A2-1567-41D9-9C4C-FACCA10F265F}"/>
                </a:ext>
              </a:extLst>
            </p:cNvPr>
            <p:cNvGrpSpPr/>
            <p:nvPr/>
          </p:nvGrpSpPr>
          <p:grpSpPr>
            <a:xfrm>
              <a:off x="7982549" y="176178"/>
              <a:ext cx="4069309" cy="1645920"/>
              <a:chOff x="7982549" y="176178"/>
              <a:chExt cx="4069309" cy="1645920"/>
            </a:xfrm>
          </p:grpSpPr>
          <p:sp>
            <p:nvSpPr>
              <p:cNvPr id="36" name="TextBox 35" descr="Image of Year 1 badges earned in">
                <a:extLst>
                  <a:ext uri="{FF2B5EF4-FFF2-40B4-BE49-F238E27FC236}">
                    <a16:creationId xmlns:a16="http://schemas.microsoft.com/office/drawing/2014/main" id="{27AD2415-3190-9FCA-0AB1-2B9FA7017318}"/>
                  </a:ext>
                </a:extLst>
              </p:cNvPr>
              <p:cNvSpPr txBox="1"/>
              <p:nvPr/>
            </p:nvSpPr>
            <p:spPr>
              <a:xfrm>
                <a:off x="9628469" y="176178"/>
                <a:ext cx="242338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GIS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16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10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 Fac/Staff</a:t>
                </a:r>
              </a:p>
            </p:txBody>
          </p:sp>
          <p:pic>
            <p:nvPicPr>
              <p:cNvPr id="37" name="Picture 36">
                <a:extLst>
                  <a:ext uri="{FF2B5EF4-FFF2-40B4-BE49-F238E27FC236}">
                    <a16:creationId xmlns:a16="http://schemas.microsoft.com/office/drawing/2014/main" id="{392FEDD2-ED9F-AADB-AD71-DB32288A56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982549" y="176178"/>
                <a:ext cx="1645920" cy="1645920"/>
              </a:xfrm>
              <a:prstGeom prst="rect">
                <a:avLst/>
              </a:prstGeom>
            </p:spPr>
          </p:pic>
        </p:grpSp>
        <p:grpSp>
          <p:nvGrpSpPr>
            <p:cNvPr id="71" name="Group 70">
              <a:extLst>
                <a:ext uri="{FF2B5EF4-FFF2-40B4-BE49-F238E27FC236}">
                  <a16:creationId xmlns:a16="http://schemas.microsoft.com/office/drawing/2014/main" id="{05E0F6FD-4DDD-4801-8669-C4A788025D18}"/>
                </a:ext>
              </a:extLst>
            </p:cNvPr>
            <p:cNvGrpSpPr/>
            <p:nvPr/>
          </p:nvGrpSpPr>
          <p:grpSpPr>
            <a:xfrm>
              <a:off x="7982549" y="1819152"/>
              <a:ext cx="4089683" cy="1645920"/>
              <a:chOff x="7982549" y="1819152"/>
              <a:chExt cx="4089683" cy="1645920"/>
            </a:xfrm>
          </p:grpSpPr>
          <p:sp>
            <p:nvSpPr>
              <p:cNvPr id="42" name="TextBox 41">
                <a:extLst>
                  <a:ext uri="{FF2B5EF4-FFF2-40B4-BE49-F238E27FC236}">
                    <a16:creationId xmlns:a16="http://schemas.microsoft.com/office/drawing/2014/main" id="{2ED12957-773B-0AB8-D752-66CAE5165F5C}"/>
                  </a:ext>
                </a:extLst>
              </p:cNvPr>
              <p:cNvSpPr txBox="1"/>
              <p:nvPr/>
            </p:nvSpPr>
            <p:spPr>
              <a:xfrm>
                <a:off x="9628469" y="1819152"/>
                <a:ext cx="244376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Stata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11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9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Fac/Staff</a:t>
                </a:r>
              </a:p>
            </p:txBody>
          </p:sp>
          <p:pic>
            <p:nvPicPr>
              <p:cNvPr id="43" name="Picture 42">
                <a:extLst>
                  <a:ext uri="{FF2B5EF4-FFF2-40B4-BE49-F238E27FC236}">
                    <a16:creationId xmlns:a16="http://schemas.microsoft.com/office/drawing/2014/main" id="{0BF3B346-AFC9-17DE-4CED-419FF5BE46E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982549" y="1819152"/>
                <a:ext cx="1645920" cy="1645920"/>
              </a:xfrm>
              <a:prstGeom prst="rect">
                <a:avLst/>
              </a:prstGeom>
            </p:spPr>
          </p:pic>
        </p:grpSp>
        <p:grpSp>
          <p:nvGrpSpPr>
            <p:cNvPr id="72" name="Group 71">
              <a:extLst>
                <a:ext uri="{FF2B5EF4-FFF2-40B4-BE49-F238E27FC236}">
                  <a16:creationId xmlns:a16="http://schemas.microsoft.com/office/drawing/2014/main" id="{E45EDBCD-F959-4082-83CB-A373D893EA55}"/>
                </a:ext>
              </a:extLst>
            </p:cNvPr>
            <p:cNvGrpSpPr/>
            <p:nvPr/>
          </p:nvGrpSpPr>
          <p:grpSpPr>
            <a:xfrm>
              <a:off x="7982549" y="3444208"/>
              <a:ext cx="4069309" cy="1648969"/>
              <a:chOff x="7982549" y="3444208"/>
              <a:chExt cx="4069309" cy="1648969"/>
            </a:xfrm>
          </p:grpSpPr>
          <p:sp>
            <p:nvSpPr>
              <p:cNvPr id="45" name="TextBox 44">
                <a:extLst>
                  <a:ext uri="{FF2B5EF4-FFF2-40B4-BE49-F238E27FC236}">
                    <a16:creationId xmlns:a16="http://schemas.microsoft.com/office/drawing/2014/main" id="{15A7DBEC-5915-EB33-6922-9C82204E1BC8}"/>
                  </a:ext>
                </a:extLst>
              </p:cNvPr>
              <p:cNvSpPr txBox="1"/>
              <p:nvPr/>
            </p:nvSpPr>
            <p:spPr>
              <a:xfrm>
                <a:off x="9628469" y="3444208"/>
                <a:ext cx="24233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SAS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9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8 Grad</a:t>
                </a:r>
              </a:p>
            </p:txBody>
          </p:sp>
          <p:pic>
            <p:nvPicPr>
              <p:cNvPr id="46" name="Picture 45">
                <a:extLst>
                  <a:ext uri="{FF2B5EF4-FFF2-40B4-BE49-F238E27FC236}">
                    <a16:creationId xmlns:a16="http://schemas.microsoft.com/office/drawing/2014/main" id="{9CFB8577-0CD0-0032-0409-C47ABAA0BAC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982549" y="3444208"/>
                <a:ext cx="1648969" cy="1648969"/>
              </a:xfrm>
              <a:prstGeom prst="rect">
                <a:avLst/>
              </a:prstGeom>
            </p:spPr>
          </p:pic>
        </p:grpSp>
        <p:grpSp>
          <p:nvGrpSpPr>
            <p:cNvPr id="73" name="Group 72">
              <a:extLst>
                <a:ext uri="{FF2B5EF4-FFF2-40B4-BE49-F238E27FC236}">
                  <a16:creationId xmlns:a16="http://schemas.microsoft.com/office/drawing/2014/main" id="{B0DE874B-433A-4759-88CC-D218A96286CC}"/>
                </a:ext>
              </a:extLst>
            </p:cNvPr>
            <p:cNvGrpSpPr/>
            <p:nvPr/>
          </p:nvGrpSpPr>
          <p:grpSpPr>
            <a:xfrm>
              <a:off x="7982549" y="5109362"/>
              <a:ext cx="4069310" cy="1645920"/>
              <a:chOff x="7982549" y="5109362"/>
              <a:chExt cx="4069310" cy="1645920"/>
            </a:xfrm>
          </p:grpSpPr>
          <p:sp>
            <p:nvSpPr>
              <p:cNvPr id="48" name="TextBox 47">
                <a:extLst>
                  <a:ext uri="{FF2B5EF4-FFF2-40B4-BE49-F238E27FC236}">
                    <a16:creationId xmlns:a16="http://schemas.microsoft.com/office/drawing/2014/main" id="{2F1E156D-17C8-CE82-2CAE-2DDA5DF80102}"/>
                  </a:ext>
                </a:extLst>
              </p:cNvPr>
              <p:cNvSpPr txBox="1"/>
              <p:nvPr/>
            </p:nvSpPr>
            <p:spPr>
              <a:xfrm>
                <a:off x="9628469" y="5109362"/>
                <a:ext cx="242339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Web Scraping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8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7 Grad</a:t>
                </a:r>
              </a:p>
            </p:txBody>
          </p:sp>
          <p:pic>
            <p:nvPicPr>
              <p:cNvPr id="49" name="Picture 48">
                <a:extLst>
                  <a:ext uri="{FF2B5EF4-FFF2-40B4-BE49-F238E27FC236}">
                    <a16:creationId xmlns:a16="http://schemas.microsoft.com/office/drawing/2014/main" id="{5D6B87F8-A3A7-682B-8E5D-64FE227724F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7982549" y="5109362"/>
                <a:ext cx="1645920" cy="1645920"/>
              </a:xfrm>
              <a:prstGeom prst="rect">
                <a:avLst/>
              </a:prstGeom>
            </p:spPr>
          </p:pic>
        </p:grpSp>
      </p:grpSp>
      <p:pic>
        <p:nvPicPr>
          <p:cNvPr id="18" name="Picture 17" descr="Georgia State University Libraries logo.">
            <a:extLst>
              <a:ext uri="{FF2B5EF4-FFF2-40B4-BE49-F238E27FC236}">
                <a16:creationId xmlns:a16="http://schemas.microsoft.com/office/drawing/2014/main" id="{1F22D774-71A8-50F1-F2BF-B2CB67D18F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61648" y="6189631"/>
            <a:ext cx="1410584" cy="556804"/>
          </a:xfrm>
          <a:prstGeom prst="rect">
            <a:avLst/>
          </a:prstGeom>
        </p:spPr>
      </p:pic>
    </p:spTree>
    <p:extLst>
      <p:ext uri="{BB962C8B-B14F-4D97-AF65-F5344CB8AC3E}">
        <p14:creationId xmlns:p14="http://schemas.microsoft.com/office/powerpoint/2010/main" val="256229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1500"/>
                                        <p:tgtEl>
                                          <p:spTgt spid="74"/>
                                        </p:tgtEl>
                                      </p:cBhvr>
                                    </p:animEffect>
                                  </p:childTnLst>
                                </p:cTn>
                              </p:par>
                            </p:childTnLst>
                          </p:cTn>
                        </p:par>
                        <p:par>
                          <p:cTn id="8" fill="hold">
                            <p:stCondLst>
                              <p:cond delay="2000"/>
                            </p:stCondLst>
                            <p:childTnLst>
                              <p:par>
                                <p:cTn id="9" presetID="22" presetClass="entr" presetSubtype="8" fill="hold" nodeType="afterEffect">
                                  <p:stCondLst>
                                    <p:cond delay="50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1500"/>
                                        <p:tgtEl>
                                          <p:spTgt spid="75"/>
                                        </p:tgtEl>
                                      </p:cBhvr>
                                    </p:animEffect>
                                  </p:childTnLst>
                                </p:cTn>
                              </p:par>
                            </p:childTnLst>
                          </p:cTn>
                        </p:par>
                        <p:par>
                          <p:cTn id="12" fill="hold">
                            <p:stCondLst>
                              <p:cond delay="4000"/>
                            </p:stCondLst>
                            <p:childTnLst>
                              <p:par>
                                <p:cTn id="13" presetID="22" presetClass="entr" presetSubtype="8" fill="hold" nodeType="afterEffect">
                                  <p:stCondLst>
                                    <p:cond delay="500"/>
                                  </p:stCondLst>
                                  <p:childTnLst>
                                    <p:set>
                                      <p:cBhvr>
                                        <p:cTn id="14" dur="1" fill="hold">
                                          <p:stCondLst>
                                            <p:cond delay="0"/>
                                          </p:stCondLst>
                                        </p:cTn>
                                        <p:tgtEl>
                                          <p:spTgt spid="76"/>
                                        </p:tgtEl>
                                        <p:attrNameLst>
                                          <p:attrName>style.visibility</p:attrName>
                                        </p:attrNameLst>
                                      </p:cBhvr>
                                      <p:to>
                                        <p:strVal val="visible"/>
                                      </p:to>
                                    </p:set>
                                    <p:animEffect transition="in" filter="wipe(left)">
                                      <p:cBhvr>
                                        <p:cTn id="15" dur="1500"/>
                                        <p:tgtEl>
                                          <p:spTgt spid="76"/>
                                        </p:tgtEl>
                                      </p:cBhvr>
                                    </p:animEffect>
                                  </p:childTnLst>
                                </p:cTn>
                              </p:par>
                            </p:childTnLst>
                          </p:cTn>
                        </p:par>
                        <p:par>
                          <p:cTn id="16" fill="hold">
                            <p:stCondLst>
                              <p:cond delay="6000"/>
                            </p:stCondLst>
                            <p:childTnLst>
                              <p:par>
                                <p:cTn id="17" presetID="22" presetClass="entr" presetSubtype="2" fill="hold" grpId="0" nodeType="afterEffect">
                                  <p:stCondLst>
                                    <p:cond delay="2000"/>
                                  </p:stCondLst>
                                  <p:childTnLst>
                                    <p:set>
                                      <p:cBhvr>
                                        <p:cTn id="18" dur="1" fill="hold">
                                          <p:stCondLst>
                                            <p:cond delay="0"/>
                                          </p:stCondLst>
                                        </p:cTn>
                                        <p:tgtEl>
                                          <p:spTgt spid="77"/>
                                        </p:tgtEl>
                                        <p:attrNameLst>
                                          <p:attrName>style.visibility</p:attrName>
                                        </p:attrNameLst>
                                      </p:cBhvr>
                                      <p:to>
                                        <p:strVal val="visible"/>
                                      </p:to>
                                    </p:set>
                                    <p:animEffect transition="in" filter="wipe(right)">
                                      <p:cBhvr>
                                        <p:cTn id="19" dur="1000"/>
                                        <p:tgtEl>
                                          <p:spTgt spid="77"/>
                                        </p:tgtEl>
                                      </p:cBhvr>
                                    </p:animEffect>
                                  </p:childTnLst>
                                </p:cTn>
                              </p:par>
                            </p:childTnLst>
                          </p:cTn>
                        </p:par>
                        <p:par>
                          <p:cTn id="20" fill="hold">
                            <p:stCondLst>
                              <p:cond delay="9000"/>
                            </p:stCondLst>
                            <p:childTnLst>
                              <p:par>
                                <p:cTn id="21" presetID="22" presetClass="entr" presetSubtype="1" fill="hold"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up)">
                                      <p:cBhvr>
                                        <p:cTn id="23" dur="1500"/>
                                        <p:tgtEl>
                                          <p:spTgt spid="80"/>
                                        </p:tgtEl>
                                      </p:cBhvr>
                                    </p:animEffect>
                                  </p:childTnLst>
                                </p:cTn>
                              </p:par>
                            </p:childTnLst>
                          </p:cTn>
                        </p:par>
                        <p:par>
                          <p:cTn id="24" fill="hold">
                            <p:stCondLst>
                              <p:cond delay="10500"/>
                            </p:stCondLst>
                            <p:childTnLst>
                              <p:par>
                                <p:cTn id="25" presetID="22" presetClass="entr" presetSubtype="2"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wipe(right)">
                                      <p:cBhvr>
                                        <p:cTn id="27" dur="1000"/>
                                        <p:tgtEl>
                                          <p:spTgt spid="78"/>
                                        </p:tgtEl>
                                      </p:cBhvr>
                                    </p:animEffect>
                                  </p:childTnLst>
                                </p:cTn>
                              </p:par>
                            </p:childTnLst>
                          </p:cTn>
                        </p:par>
                        <p:par>
                          <p:cTn id="28" fill="hold">
                            <p:stCondLst>
                              <p:cond delay="11500"/>
                            </p:stCondLst>
                            <p:childTnLst>
                              <p:par>
                                <p:cTn id="29" presetID="22" presetClass="entr" presetSubtype="2"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right)">
                                      <p:cBhvr>
                                        <p:cTn id="31" dur="1000"/>
                                        <p:tgtEl>
                                          <p:spTgt spid="83"/>
                                        </p:tgtEl>
                                      </p:cBhvr>
                                    </p:animEffect>
                                  </p:childTnLst>
                                </p:cTn>
                              </p:par>
                              <p:par>
                                <p:cTn id="32" presetID="22" presetClass="entr" presetSubtype="2" fill="hold" grpId="0" nodeType="withEffect">
                                  <p:stCondLst>
                                    <p:cond delay="750"/>
                                  </p:stCondLst>
                                  <p:childTnLst>
                                    <p:set>
                                      <p:cBhvr>
                                        <p:cTn id="33" dur="1" fill="hold">
                                          <p:stCondLst>
                                            <p:cond delay="0"/>
                                          </p:stCondLst>
                                        </p:cTn>
                                        <p:tgtEl>
                                          <p:spTgt spid="84"/>
                                        </p:tgtEl>
                                        <p:attrNameLst>
                                          <p:attrName>style.visibility</p:attrName>
                                        </p:attrNameLst>
                                      </p:cBhvr>
                                      <p:to>
                                        <p:strVal val="visible"/>
                                      </p:to>
                                    </p:set>
                                    <p:animEffect transition="in" filter="wipe(right)">
                                      <p:cBhvr>
                                        <p:cTn id="34" dur="500"/>
                                        <p:tgtEl>
                                          <p:spTgt spid="84"/>
                                        </p:tgtEl>
                                      </p:cBhvr>
                                    </p:animEffect>
                                  </p:childTnLst>
                                </p:cTn>
                              </p:par>
                            </p:childTnLst>
                          </p:cTn>
                        </p:par>
                        <p:par>
                          <p:cTn id="35" fill="hold">
                            <p:stCondLst>
                              <p:cond delay="12750"/>
                            </p:stCondLst>
                            <p:childTnLst>
                              <p:par>
                                <p:cTn id="36" presetID="22" presetClass="entr" presetSubtype="2" fill="hold" grpId="0"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right)">
                                      <p:cBhvr>
                                        <p:cTn id="38" dur="1000"/>
                                        <p:tgtEl>
                                          <p:spTgt spid="85"/>
                                        </p:tgtEl>
                                      </p:cBhvr>
                                    </p:animEffect>
                                  </p:childTnLst>
                                </p:cTn>
                              </p:par>
                              <p:par>
                                <p:cTn id="39" presetID="22" presetClass="entr" presetSubtype="2" fill="hold" grpId="0" nodeType="withEffect">
                                  <p:stCondLst>
                                    <p:cond delay="750"/>
                                  </p:stCondLst>
                                  <p:childTnLst>
                                    <p:set>
                                      <p:cBhvr>
                                        <p:cTn id="40" dur="1" fill="hold">
                                          <p:stCondLst>
                                            <p:cond delay="0"/>
                                          </p:stCondLst>
                                        </p:cTn>
                                        <p:tgtEl>
                                          <p:spTgt spid="86"/>
                                        </p:tgtEl>
                                        <p:attrNameLst>
                                          <p:attrName>style.visibility</p:attrName>
                                        </p:attrNameLst>
                                      </p:cBhvr>
                                      <p:to>
                                        <p:strVal val="visible"/>
                                      </p:to>
                                    </p:set>
                                    <p:animEffect transition="in" filter="wipe(right)">
                                      <p:cBhvr>
                                        <p:cTn id="4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78" grpId="0" animBg="1"/>
      <p:bldP spid="85" grpId="0" animBg="1"/>
      <p:bldP spid="77" grpId="0" animBg="1"/>
      <p:bldP spid="84" grpId="0" animBg="1"/>
      <p:bldP spid="8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FDBA6D4-319D-4A95-16B9-D2411BC73619}"/>
              </a:ext>
            </a:extLst>
          </p:cNvPr>
          <p:cNvSpPr txBox="1">
            <a:spLocks noGrp="1"/>
          </p:cNvSpPr>
          <p:nvPr>
            <p:ph type="title" idx="4294967295"/>
          </p:nvPr>
        </p:nvSpPr>
        <p:spPr>
          <a:xfrm>
            <a:off x="2009212" y="-1445285"/>
            <a:ext cx="6155266"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Y</a:t>
            </a:r>
            <a:r>
              <a:rPr kumimoji="0" lang="en-US" sz="18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EAR</a:t>
            </a:r>
            <a:r>
              <a:rPr kumimoji="0" lang="en-US" sz="2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1</a:t>
            </a:r>
            <a:r>
              <a:rPr kumimoji="0" lang="en-US" sz="1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 – </a:t>
            </a:r>
            <a:r>
              <a:rPr kumimoji="0" lang="en-US" sz="2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345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BADGES EARNED! (2)</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1" name="Group 20" descr="Images of multiple badges and data reflecting use demographics.">
            <a:extLst>
              <a:ext uri="{FF2B5EF4-FFF2-40B4-BE49-F238E27FC236}">
                <a16:creationId xmlns:a16="http://schemas.microsoft.com/office/drawing/2014/main" id="{7DECD00B-CC7C-6F6F-BEE9-911DD60D6E49}"/>
              </a:ext>
            </a:extLst>
          </p:cNvPr>
          <p:cNvGrpSpPr/>
          <p:nvPr/>
        </p:nvGrpSpPr>
        <p:grpSpPr>
          <a:xfrm>
            <a:off x="212908" y="96021"/>
            <a:ext cx="9508061" cy="6659261"/>
            <a:chOff x="212908" y="96021"/>
            <a:chExt cx="9508061" cy="6659261"/>
          </a:xfrm>
        </p:grpSpPr>
        <p:sp>
          <p:nvSpPr>
            <p:cNvPr id="61" name="Title 60">
              <a:extLst>
                <a:ext uri="{FF2B5EF4-FFF2-40B4-BE49-F238E27FC236}">
                  <a16:creationId xmlns:a16="http://schemas.microsoft.com/office/drawing/2014/main" id="{B4AA8682-6D28-469F-83EE-7496FB466CF6}"/>
                </a:ext>
              </a:extLst>
            </p:cNvPr>
            <p:cNvSpPr txBox="1">
              <a:spLocks/>
            </p:cNvSpPr>
            <p:nvPr/>
          </p:nvSpPr>
          <p:spPr>
            <a:xfrm>
              <a:off x="212908" y="96021"/>
              <a:ext cx="3724096" cy="160043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Y</a:t>
              </a:r>
              <a:r>
                <a:rPr kumimoji="0" lang="en-US" sz="4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EAR</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1</a:t>
              </a:r>
              <a:r>
                <a:rPr kumimoji="0" lang="en-US" sz="36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 – </a:t>
              </a: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345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BADGES EARNED!</a:t>
              </a:r>
            </a:p>
          </p:txBody>
        </p:sp>
        <p:pic>
          <p:nvPicPr>
            <p:cNvPr id="10" name="Picture 9">
              <a:extLst>
                <a:ext uri="{FF2B5EF4-FFF2-40B4-BE49-F238E27FC236}">
                  <a16:creationId xmlns:a16="http://schemas.microsoft.com/office/drawing/2014/main" id="{E92A3152-2822-08CF-BF31-B1610135AB0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38" y="1826355"/>
              <a:ext cx="1645920" cy="1645920"/>
            </a:xfrm>
            <a:prstGeom prst="rect">
              <a:avLst/>
            </a:prstGeom>
          </p:spPr>
        </p:pic>
        <p:sp>
          <p:nvSpPr>
            <p:cNvPr id="11" name="TextBox 10">
              <a:extLst>
                <a:ext uri="{FF2B5EF4-FFF2-40B4-BE49-F238E27FC236}">
                  <a16:creationId xmlns:a16="http://schemas.microsoft.com/office/drawing/2014/main" id="{258192AD-789B-6A9C-5F4B-F5A61AEA66C1}"/>
                </a:ext>
                <a:ext uri="{C183D7F6-B498-43B3-948B-1728B52AA6E4}">
                  <adec:decorative xmlns:adec="http://schemas.microsoft.com/office/drawing/2017/decorative" val="1"/>
                </a:ext>
              </a:extLst>
            </p:cNvPr>
            <p:cNvSpPr txBox="1"/>
            <p:nvPr/>
          </p:nvSpPr>
          <p:spPr>
            <a:xfrm>
              <a:off x="1898239" y="1826355"/>
              <a:ext cx="218407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R Basics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42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33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Fac/Staff</a:t>
              </a:r>
            </a:p>
          </p:txBody>
        </p:sp>
        <p:pic>
          <p:nvPicPr>
            <p:cNvPr id="3" name="Picture 2">
              <a:extLst>
                <a:ext uri="{FF2B5EF4-FFF2-40B4-BE49-F238E27FC236}">
                  <a16:creationId xmlns:a16="http://schemas.microsoft.com/office/drawing/2014/main" id="{EE4332D9-4E83-5313-5AA1-F3046F9C3EF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4238" y="3451411"/>
              <a:ext cx="1645920" cy="1645920"/>
            </a:xfrm>
            <a:prstGeom prst="rect">
              <a:avLst/>
            </a:prstGeom>
          </p:spPr>
        </p:pic>
        <p:sp>
          <p:nvSpPr>
            <p:cNvPr id="4" name="TextBox 3">
              <a:extLst>
                <a:ext uri="{FF2B5EF4-FFF2-40B4-BE49-F238E27FC236}">
                  <a16:creationId xmlns:a16="http://schemas.microsoft.com/office/drawing/2014/main" id="{35093DEC-1B56-A1AE-8BF1-258FE1F01798}"/>
                </a:ext>
              </a:extLst>
            </p:cNvPr>
            <p:cNvSpPr txBox="1"/>
            <p:nvPr/>
          </p:nvSpPr>
          <p:spPr>
            <a:xfrm>
              <a:off x="1898239" y="3451411"/>
              <a:ext cx="218407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R Advanced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18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Fac/Staff</a:t>
              </a:r>
            </a:p>
          </p:txBody>
        </p:sp>
        <p:sp>
          <p:nvSpPr>
            <p:cNvPr id="24" name="TextBox 23">
              <a:extLst>
                <a:ext uri="{FF2B5EF4-FFF2-40B4-BE49-F238E27FC236}">
                  <a16:creationId xmlns:a16="http://schemas.microsoft.com/office/drawing/2014/main" id="{C3950042-5290-5EC5-0458-F60A5D6ED15C}"/>
                </a:ext>
              </a:extLst>
            </p:cNvPr>
            <p:cNvSpPr txBox="1"/>
            <p:nvPr/>
          </p:nvSpPr>
          <p:spPr>
            <a:xfrm>
              <a:off x="1914232" y="5116565"/>
              <a:ext cx="214699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Data Viz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65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32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29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Fac/Staff</a:t>
              </a:r>
            </a:p>
          </p:txBody>
        </p:sp>
        <p:sp>
          <p:nvSpPr>
            <p:cNvPr id="77" name="Rectangle 76">
              <a:extLst>
                <a:ext uri="{FF2B5EF4-FFF2-40B4-BE49-F238E27FC236}">
                  <a16:creationId xmlns:a16="http://schemas.microsoft.com/office/drawing/2014/main" id="{F177A01D-148E-402C-BF21-C9CE4D2B80B2}"/>
                </a:ext>
                <a:ext uri="{C183D7F6-B498-43B3-948B-1728B52AA6E4}">
                  <adec:decorative xmlns:adec="http://schemas.microsoft.com/office/drawing/2017/decorative" val="1"/>
                </a:ext>
              </a:extLst>
            </p:cNvPr>
            <p:cNvSpPr/>
            <p:nvPr/>
          </p:nvSpPr>
          <p:spPr>
            <a:xfrm>
              <a:off x="4176145" y="3413792"/>
              <a:ext cx="3730110" cy="1713942"/>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E28CA4D-3061-FE56-FFA5-01649FA34EDA}"/>
                </a:ext>
              </a:extLst>
            </p:cNvPr>
            <p:cNvSpPr txBox="1"/>
            <p:nvPr/>
          </p:nvSpPr>
          <p:spPr>
            <a:xfrm>
              <a:off x="5825503" y="176178"/>
              <a:ext cx="216298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Data Ready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107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69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25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13 Fac/Staff</a:t>
              </a:r>
            </a:p>
          </p:txBody>
        </p:sp>
        <p:pic>
          <p:nvPicPr>
            <p:cNvPr id="28" name="Picture 27">
              <a:extLst>
                <a:ext uri="{FF2B5EF4-FFF2-40B4-BE49-F238E27FC236}">
                  <a16:creationId xmlns:a16="http://schemas.microsoft.com/office/drawing/2014/main" id="{B96EC7FB-B7B1-CD58-85EF-ABB3CCDE5F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500" y="176178"/>
              <a:ext cx="1645920" cy="1645920"/>
            </a:xfrm>
            <a:prstGeom prst="rect">
              <a:avLst/>
            </a:prstGeom>
          </p:spPr>
        </p:pic>
        <p:pic>
          <p:nvPicPr>
            <p:cNvPr id="8" name="Picture 7">
              <a:extLst>
                <a:ext uri="{FF2B5EF4-FFF2-40B4-BE49-F238E27FC236}">
                  <a16:creationId xmlns:a16="http://schemas.microsoft.com/office/drawing/2014/main" id="{3558B240-B9A6-761B-F0DF-4FE292CA177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71500" y="3444208"/>
              <a:ext cx="1645920" cy="1645920"/>
            </a:xfrm>
            <a:prstGeom prst="rect">
              <a:avLst/>
            </a:prstGeom>
          </p:spPr>
        </p:pic>
        <p:sp>
          <p:nvSpPr>
            <p:cNvPr id="19" name="TextBox 18">
              <a:extLst>
                <a:ext uri="{FF2B5EF4-FFF2-40B4-BE49-F238E27FC236}">
                  <a16:creationId xmlns:a16="http://schemas.microsoft.com/office/drawing/2014/main" id="{A0FEDB55-5C43-7DBF-3FC5-D9FF18177F55}"/>
                </a:ext>
              </a:extLst>
            </p:cNvPr>
            <p:cNvSpPr txBox="1"/>
            <p:nvPr/>
          </p:nvSpPr>
          <p:spPr>
            <a:xfrm>
              <a:off x="5825504" y="3444208"/>
              <a:ext cx="218996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Python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19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14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Fac/Staff</a:t>
              </a:r>
            </a:p>
          </p:txBody>
        </p:sp>
        <p:sp>
          <p:nvSpPr>
            <p:cNvPr id="30" name="TextBox 29">
              <a:extLst>
                <a:ext uri="{FF2B5EF4-FFF2-40B4-BE49-F238E27FC236}">
                  <a16:creationId xmlns:a16="http://schemas.microsoft.com/office/drawing/2014/main" id="{4C6CBA59-E6C3-F4B1-FD5F-2CA2F157EE5B}"/>
                </a:ext>
              </a:extLst>
            </p:cNvPr>
            <p:cNvSpPr txBox="1"/>
            <p:nvPr/>
          </p:nvSpPr>
          <p:spPr>
            <a:xfrm>
              <a:off x="5825503" y="5109362"/>
              <a:ext cx="219499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SPSS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17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12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 Fac/Staff</a:t>
              </a:r>
            </a:p>
          </p:txBody>
        </p:sp>
        <p:sp>
          <p:nvSpPr>
            <p:cNvPr id="33" name="TextBox 32">
              <a:extLst>
                <a:ext uri="{FF2B5EF4-FFF2-40B4-BE49-F238E27FC236}">
                  <a16:creationId xmlns:a16="http://schemas.microsoft.com/office/drawing/2014/main" id="{23175C2A-7BAD-878C-A908-52610E353288}"/>
                </a:ext>
              </a:extLst>
            </p:cNvPr>
            <p:cNvSpPr txBox="1"/>
            <p:nvPr/>
          </p:nvSpPr>
          <p:spPr>
            <a:xfrm>
              <a:off x="5817419" y="1819152"/>
              <a:ext cx="217107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NVivo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31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22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 Fac/Staff</a:t>
              </a:r>
            </a:p>
          </p:txBody>
        </p:sp>
        <p:pic>
          <p:nvPicPr>
            <p:cNvPr id="34" name="Picture 33">
              <a:extLst>
                <a:ext uri="{FF2B5EF4-FFF2-40B4-BE49-F238E27FC236}">
                  <a16:creationId xmlns:a16="http://schemas.microsoft.com/office/drawing/2014/main" id="{B4B9887C-75BF-3F70-5D11-BD6FBE3E588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171501" y="1819152"/>
              <a:ext cx="1648970" cy="1648970"/>
            </a:xfrm>
            <a:prstGeom prst="rect">
              <a:avLst/>
            </a:prstGeom>
          </p:spPr>
        </p:pic>
        <p:sp>
          <p:nvSpPr>
            <p:cNvPr id="14" name="Rectangle 13">
              <a:extLst>
                <a:ext uri="{FF2B5EF4-FFF2-40B4-BE49-F238E27FC236}">
                  <a16:creationId xmlns:a16="http://schemas.microsoft.com/office/drawing/2014/main" id="{B1789547-11C5-00DC-A489-0E1EBE4D40EA}"/>
                </a:ext>
                <a:ext uri="{C183D7F6-B498-43B3-948B-1728B52AA6E4}">
                  <adec:decorative xmlns:adec="http://schemas.microsoft.com/office/drawing/2017/decorative" val="1"/>
                </a:ext>
              </a:extLst>
            </p:cNvPr>
            <p:cNvSpPr/>
            <p:nvPr/>
          </p:nvSpPr>
          <p:spPr>
            <a:xfrm>
              <a:off x="5820408" y="1025233"/>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18432A48-52DD-4108-8C43-299E9D45699B}"/>
                </a:ext>
                <a:ext uri="{C183D7F6-B498-43B3-948B-1728B52AA6E4}">
                  <adec:decorative xmlns:adec="http://schemas.microsoft.com/office/drawing/2017/decorative" val="1"/>
                </a:ext>
              </a:extLst>
            </p:cNvPr>
            <p:cNvSpPr/>
            <p:nvPr/>
          </p:nvSpPr>
          <p:spPr>
            <a:xfrm>
              <a:off x="327745" y="1653506"/>
              <a:ext cx="3843755" cy="3351731"/>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392FEDD2-ED9F-AADB-AD71-DB32288A561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72000" y="176178"/>
              <a:ext cx="1645920" cy="1645920"/>
            </a:xfrm>
            <a:prstGeom prst="rect">
              <a:avLst/>
            </a:prstGeom>
          </p:spPr>
        </p:pic>
        <p:pic>
          <p:nvPicPr>
            <p:cNvPr id="43" name="Picture 42">
              <a:extLst>
                <a:ext uri="{FF2B5EF4-FFF2-40B4-BE49-F238E27FC236}">
                  <a16:creationId xmlns:a16="http://schemas.microsoft.com/office/drawing/2014/main" id="{0BF3B346-AFC9-17DE-4CED-419FF5BE46E4}"/>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072000" y="1819152"/>
              <a:ext cx="1645920" cy="1645920"/>
            </a:xfrm>
            <a:prstGeom prst="rect">
              <a:avLst/>
            </a:prstGeom>
          </p:spPr>
        </p:pic>
        <p:pic>
          <p:nvPicPr>
            <p:cNvPr id="46" name="Picture 45">
              <a:extLst>
                <a:ext uri="{FF2B5EF4-FFF2-40B4-BE49-F238E27FC236}">
                  <a16:creationId xmlns:a16="http://schemas.microsoft.com/office/drawing/2014/main" id="{9CFB8577-0CD0-0032-0409-C47ABAA0BAC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2000" y="3444208"/>
              <a:ext cx="1648969" cy="1648969"/>
            </a:xfrm>
            <a:prstGeom prst="rect">
              <a:avLst/>
            </a:prstGeom>
          </p:spPr>
        </p:pic>
        <p:pic>
          <p:nvPicPr>
            <p:cNvPr id="49" name="Picture 48">
              <a:extLst>
                <a:ext uri="{FF2B5EF4-FFF2-40B4-BE49-F238E27FC236}">
                  <a16:creationId xmlns:a16="http://schemas.microsoft.com/office/drawing/2014/main" id="{5D6B87F8-A3A7-682B-8E5D-64FE227724F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072000" y="5109362"/>
              <a:ext cx="1645920" cy="1645920"/>
            </a:xfrm>
            <a:prstGeom prst="rect">
              <a:avLst/>
            </a:prstGeom>
          </p:spPr>
        </p:pic>
        <p:cxnSp>
          <p:nvCxnSpPr>
            <p:cNvPr id="80" name="Connector: Elbow 79">
              <a:extLst>
                <a:ext uri="{FF2B5EF4-FFF2-40B4-BE49-F238E27FC236}">
                  <a16:creationId xmlns:a16="http://schemas.microsoft.com/office/drawing/2014/main" id="{E65DFFD4-CFE7-4CD4-B0A0-ED7AED15423A}"/>
                </a:ext>
                <a:ext uri="{C183D7F6-B498-43B3-948B-1728B52AA6E4}">
                  <adec:decorative xmlns:adec="http://schemas.microsoft.com/office/drawing/2017/decorative" val="1"/>
                </a:ext>
              </a:extLst>
            </p:cNvPr>
            <p:cNvCxnSpPr>
              <a:cxnSpLocks/>
              <a:stCxn id="77" idx="1"/>
              <a:endCxn id="78" idx="3"/>
            </p:cNvCxnSpPr>
            <p:nvPr/>
          </p:nvCxnSpPr>
          <p:spPr>
            <a:xfrm rot="10800000">
              <a:off x="4171501" y="3329373"/>
              <a:ext cx="4645" cy="941391"/>
            </a:xfrm>
            <a:prstGeom prst="bentConnector3">
              <a:avLst>
                <a:gd name="adj1" fmla="val 50000"/>
              </a:avLst>
            </a:prstGeom>
            <a:ln w="50800">
              <a:solidFill>
                <a:srgbClr val="00ADEF"/>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EBB1040F-BC6D-49C3-9E89-967B171CD397}"/>
                </a:ext>
                <a:ext uri="{C183D7F6-B498-43B3-948B-1728B52AA6E4}">
                  <adec:decorative xmlns:adec="http://schemas.microsoft.com/office/drawing/2017/decorative" val="1"/>
                </a:ext>
              </a:extLst>
            </p:cNvPr>
            <p:cNvSpPr/>
            <p:nvPr/>
          </p:nvSpPr>
          <p:spPr>
            <a:xfrm>
              <a:off x="1768370" y="2669364"/>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7BDE4B25-EB1B-49A6-BB56-C54F0227D472}"/>
                </a:ext>
              </a:extLst>
            </p:cNvPr>
            <p:cNvSpPr txBox="1"/>
            <p:nvPr/>
          </p:nvSpPr>
          <p:spPr>
            <a:xfrm>
              <a:off x="1221817" y="2600324"/>
              <a:ext cx="787395" cy="461665"/>
            </a:xfrm>
            <a:prstGeom prst="rect">
              <a:avLst/>
            </a:prstGeom>
            <a:solidFill>
              <a:srgbClr val="00206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78%</a:t>
              </a:r>
            </a:p>
          </p:txBody>
        </p:sp>
        <p:sp>
          <p:nvSpPr>
            <p:cNvPr id="56" name="Rectangle 55">
              <a:extLst>
                <a:ext uri="{FF2B5EF4-FFF2-40B4-BE49-F238E27FC236}">
                  <a16:creationId xmlns:a16="http://schemas.microsoft.com/office/drawing/2014/main" id="{76CC77AF-DA43-4EEF-95F6-1EE138607105}"/>
                </a:ext>
                <a:ext uri="{C183D7F6-B498-43B3-948B-1728B52AA6E4}">
                  <adec:decorative xmlns:adec="http://schemas.microsoft.com/office/drawing/2017/decorative" val="1"/>
                </a:ext>
              </a:extLst>
            </p:cNvPr>
            <p:cNvSpPr/>
            <p:nvPr/>
          </p:nvSpPr>
          <p:spPr>
            <a:xfrm>
              <a:off x="1768370" y="4294420"/>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C9540123-48BD-4899-A1A6-44BF165C8048}"/>
                </a:ext>
              </a:extLst>
            </p:cNvPr>
            <p:cNvSpPr txBox="1"/>
            <p:nvPr/>
          </p:nvSpPr>
          <p:spPr>
            <a:xfrm>
              <a:off x="1221817" y="4225380"/>
              <a:ext cx="787395" cy="461665"/>
            </a:xfrm>
            <a:prstGeom prst="rect">
              <a:avLst/>
            </a:prstGeom>
            <a:solidFill>
              <a:srgbClr val="00206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90%</a:t>
              </a:r>
            </a:p>
          </p:txBody>
        </p:sp>
        <p:sp>
          <p:nvSpPr>
            <p:cNvPr id="58" name="Rectangle 57">
              <a:extLst>
                <a:ext uri="{FF2B5EF4-FFF2-40B4-BE49-F238E27FC236}">
                  <a16:creationId xmlns:a16="http://schemas.microsoft.com/office/drawing/2014/main" id="{0B893556-2FF6-4CC9-AFF1-788737EE0907}"/>
                </a:ext>
                <a:ext uri="{C183D7F6-B498-43B3-948B-1728B52AA6E4}">
                  <adec:decorative xmlns:adec="http://schemas.microsoft.com/office/drawing/2017/decorative" val="1"/>
                </a:ext>
              </a:extLst>
            </p:cNvPr>
            <p:cNvSpPr/>
            <p:nvPr/>
          </p:nvSpPr>
          <p:spPr>
            <a:xfrm>
              <a:off x="5780551" y="4294420"/>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0E9C8DFD-E218-4FA5-91B1-B56F6156C6D2}"/>
                </a:ext>
              </a:extLst>
            </p:cNvPr>
            <p:cNvSpPr txBox="1"/>
            <p:nvPr/>
          </p:nvSpPr>
          <p:spPr>
            <a:xfrm>
              <a:off x="5233998" y="4225380"/>
              <a:ext cx="787395" cy="461665"/>
            </a:xfrm>
            <a:prstGeom prst="rect">
              <a:avLst/>
            </a:prstGeom>
            <a:solidFill>
              <a:srgbClr val="00206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74%</a:t>
              </a:r>
            </a:p>
          </p:txBody>
        </p:sp>
        <p:sp>
          <p:nvSpPr>
            <p:cNvPr id="5" name="Rectangle 4">
              <a:extLst>
                <a:ext uri="{FF2B5EF4-FFF2-40B4-BE49-F238E27FC236}">
                  <a16:creationId xmlns:a16="http://schemas.microsoft.com/office/drawing/2014/main" id="{D9073318-6DCB-20B0-7516-479EE874C297}"/>
                </a:ext>
                <a:ext uri="{C183D7F6-B498-43B3-948B-1728B52AA6E4}">
                  <adec:decorative xmlns:adec="http://schemas.microsoft.com/office/drawing/2017/decorative" val="1"/>
                </a:ext>
              </a:extLst>
            </p:cNvPr>
            <p:cNvSpPr/>
            <p:nvPr/>
          </p:nvSpPr>
          <p:spPr>
            <a:xfrm>
              <a:off x="5814370" y="2649519"/>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844DF2B-A178-4D77-D98A-353D061FB283}"/>
                </a:ext>
                <a:ext uri="{C183D7F6-B498-43B3-948B-1728B52AA6E4}">
                  <adec:decorative xmlns:adec="http://schemas.microsoft.com/office/drawing/2017/decorative" val="1"/>
                </a:ext>
              </a:extLst>
            </p:cNvPr>
            <p:cNvSpPr/>
            <p:nvPr/>
          </p:nvSpPr>
          <p:spPr>
            <a:xfrm>
              <a:off x="5814369" y="5977946"/>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AB84618-EAE8-06D8-F8F4-2F776E95CF33}"/>
                </a:ext>
                <a:ext uri="{C183D7F6-B498-43B3-948B-1728B52AA6E4}">
                  <adec:decorative xmlns:adec="http://schemas.microsoft.com/office/drawing/2017/decorative" val="1"/>
                </a:ext>
              </a:extLst>
            </p:cNvPr>
            <p:cNvSpPr/>
            <p:nvPr/>
          </p:nvSpPr>
          <p:spPr>
            <a:xfrm>
              <a:off x="1840799" y="5952055"/>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6" name="TextBox 35">
            <a:extLst>
              <a:ext uri="{FF2B5EF4-FFF2-40B4-BE49-F238E27FC236}">
                <a16:creationId xmlns:a16="http://schemas.microsoft.com/office/drawing/2014/main" id="{27AD2415-3190-9FCA-0AB1-2B9FA7017318}"/>
              </a:ext>
            </a:extLst>
          </p:cNvPr>
          <p:cNvSpPr txBox="1"/>
          <p:nvPr/>
        </p:nvSpPr>
        <p:spPr>
          <a:xfrm>
            <a:off x="9717920" y="176178"/>
            <a:ext cx="242338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GIS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16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4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10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 Fac/Staff</a:t>
            </a:r>
          </a:p>
        </p:txBody>
      </p:sp>
      <p:sp>
        <p:nvSpPr>
          <p:cNvPr id="7" name="Rectangle 6">
            <a:extLst>
              <a:ext uri="{FF2B5EF4-FFF2-40B4-BE49-F238E27FC236}">
                <a16:creationId xmlns:a16="http://schemas.microsoft.com/office/drawing/2014/main" id="{97DEB0C4-B93D-6122-0F8D-6110C21729AB}"/>
              </a:ext>
              <a:ext uri="{C183D7F6-B498-43B3-948B-1728B52AA6E4}">
                <adec:decorative xmlns:adec="http://schemas.microsoft.com/office/drawing/2017/decorative" val="1"/>
              </a:ext>
            </a:extLst>
          </p:cNvPr>
          <p:cNvSpPr/>
          <p:nvPr/>
        </p:nvSpPr>
        <p:spPr>
          <a:xfrm>
            <a:off x="9695554" y="1025233"/>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C44D5EA-C4A0-47EC-5421-28412D7EF817}"/>
              </a:ext>
              <a:ext uri="{C183D7F6-B498-43B3-948B-1728B52AA6E4}">
                <adec:decorative xmlns:adec="http://schemas.microsoft.com/office/drawing/2017/decorative" val="1"/>
              </a:ext>
            </a:extLst>
          </p:cNvPr>
          <p:cNvSpPr/>
          <p:nvPr/>
        </p:nvSpPr>
        <p:spPr>
          <a:xfrm>
            <a:off x="9695553" y="2675033"/>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5C6B0ED-22D2-F91E-4CEF-818054FC8D7F}"/>
              </a:ext>
              <a:ext uri="{C183D7F6-B498-43B3-948B-1728B52AA6E4}">
                <adec:decorative xmlns:adec="http://schemas.microsoft.com/office/drawing/2017/decorative" val="1"/>
              </a:ext>
            </a:extLst>
          </p:cNvPr>
          <p:cNvSpPr/>
          <p:nvPr/>
        </p:nvSpPr>
        <p:spPr>
          <a:xfrm>
            <a:off x="9695552" y="4297603"/>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2ED12957-773B-0AB8-D752-66CAE5165F5C}"/>
              </a:ext>
            </a:extLst>
          </p:cNvPr>
          <p:cNvSpPr txBox="1"/>
          <p:nvPr/>
        </p:nvSpPr>
        <p:spPr>
          <a:xfrm>
            <a:off x="9717920" y="1819152"/>
            <a:ext cx="2443763"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Stata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11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9 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Fac/Staff</a:t>
            </a:r>
          </a:p>
        </p:txBody>
      </p:sp>
      <p:pic>
        <p:nvPicPr>
          <p:cNvPr id="31" name="Picture 30">
            <a:extLst>
              <a:ext uri="{FF2B5EF4-FFF2-40B4-BE49-F238E27FC236}">
                <a16:creationId xmlns:a16="http://schemas.microsoft.com/office/drawing/2014/main" id="{006A1EBB-71AE-BE09-0D61-B9D5FD4B9000}"/>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171501" y="5109362"/>
            <a:ext cx="1648970" cy="1648970"/>
          </a:xfrm>
          <a:prstGeom prst="rect">
            <a:avLst/>
          </a:prstGeom>
        </p:spPr>
      </p:pic>
      <p:sp>
        <p:nvSpPr>
          <p:cNvPr id="45" name="TextBox 44">
            <a:extLst>
              <a:ext uri="{FF2B5EF4-FFF2-40B4-BE49-F238E27FC236}">
                <a16:creationId xmlns:a16="http://schemas.microsoft.com/office/drawing/2014/main" id="{15A7DBEC-5915-EB33-6922-9C82204E1BC8}"/>
              </a:ext>
            </a:extLst>
          </p:cNvPr>
          <p:cNvSpPr txBox="1"/>
          <p:nvPr/>
        </p:nvSpPr>
        <p:spPr>
          <a:xfrm>
            <a:off x="9717920" y="3444208"/>
            <a:ext cx="24233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SAS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9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8 Grad</a:t>
            </a:r>
          </a:p>
        </p:txBody>
      </p:sp>
      <p:pic>
        <p:nvPicPr>
          <p:cNvPr id="25" name="Picture 24">
            <a:extLst>
              <a:ext uri="{FF2B5EF4-FFF2-40B4-BE49-F238E27FC236}">
                <a16:creationId xmlns:a16="http://schemas.microsoft.com/office/drawing/2014/main" id="{C2D80649-78D2-D738-BC0B-0E39A477BB65}"/>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4237" y="5116565"/>
            <a:ext cx="1645920" cy="1645920"/>
          </a:xfrm>
          <a:prstGeom prst="rect">
            <a:avLst/>
          </a:prstGeom>
        </p:spPr>
      </p:pic>
      <p:sp>
        <p:nvSpPr>
          <p:cNvPr id="48" name="TextBox 47">
            <a:extLst>
              <a:ext uri="{FF2B5EF4-FFF2-40B4-BE49-F238E27FC236}">
                <a16:creationId xmlns:a16="http://schemas.microsoft.com/office/drawing/2014/main" id="{2F1E156D-17C8-CE82-2CAE-2DDA5DF80102}"/>
              </a:ext>
            </a:extLst>
          </p:cNvPr>
          <p:cNvSpPr txBox="1"/>
          <p:nvPr/>
        </p:nvSpPr>
        <p:spPr>
          <a:xfrm>
            <a:off x="9717920" y="5109362"/>
            <a:ext cx="242339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2022 – Web Scraping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8 Badges</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 Undergrad</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7 Grad</a:t>
            </a:r>
          </a:p>
        </p:txBody>
      </p:sp>
      <p:sp>
        <p:nvSpPr>
          <p:cNvPr id="13" name="Rectangle 12">
            <a:extLst>
              <a:ext uri="{FF2B5EF4-FFF2-40B4-BE49-F238E27FC236}">
                <a16:creationId xmlns:a16="http://schemas.microsoft.com/office/drawing/2014/main" id="{5A118316-9CEF-DFDE-0589-9827D9AD4778}"/>
              </a:ext>
              <a:ext uri="{C183D7F6-B498-43B3-948B-1728B52AA6E4}">
                <adec:decorative xmlns:adec="http://schemas.microsoft.com/office/drawing/2017/decorative" val="1"/>
              </a:ext>
            </a:extLst>
          </p:cNvPr>
          <p:cNvSpPr/>
          <p:nvPr/>
        </p:nvSpPr>
        <p:spPr>
          <a:xfrm>
            <a:off x="9695551" y="5977946"/>
            <a:ext cx="1302639" cy="323584"/>
          </a:xfrm>
          <a:prstGeom prst="rect">
            <a:avLst/>
          </a:prstGeom>
          <a:noFill/>
          <a:ln w="50800">
            <a:solidFill>
              <a:srgbClr val="00AD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descr="Georgia University Libraries logo.">
            <a:extLst>
              <a:ext uri="{FF2B5EF4-FFF2-40B4-BE49-F238E27FC236}">
                <a16:creationId xmlns:a16="http://schemas.microsoft.com/office/drawing/2014/main" id="{1F22D774-71A8-50F1-F2BF-B2CB67D18F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61648" y="6189631"/>
            <a:ext cx="1410584" cy="556804"/>
          </a:xfrm>
          <a:prstGeom prst="rect">
            <a:avLst/>
          </a:prstGeom>
        </p:spPr>
      </p:pic>
    </p:spTree>
    <p:extLst>
      <p:ext uri="{BB962C8B-B14F-4D97-AF65-F5344CB8AC3E}">
        <p14:creationId xmlns:p14="http://schemas.microsoft.com/office/powerpoint/2010/main" val="178673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1000"/>
                                        <p:tgtEl>
                                          <p:spTgt spid="1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37EC1A-EEA3-CF63-14AF-B1228C8CD3A4}"/>
              </a:ext>
            </a:extLst>
          </p:cNvPr>
          <p:cNvSpPr txBox="1">
            <a:spLocks noGrp="1"/>
          </p:cNvSpPr>
          <p:nvPr>
            <p:ph type="title" idx="4294967295"/>
          </p:nvPr>
        </p:nvSpPr>
        <p:spPr>
          <a:xfrm>
            <a:off x="198874" y="111565"/>
            <a:ext cx="5117106"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Oswald" pitchFamily="2" charset="0"/>
                <a:ea typeface="Lato" panose="020F0502020204030203" pitchFamily="34" charset="0"/>
                <a:cs typeface="Lato" panose="020F0502020204030203" pitchFamily="34" charset="0"/>
              </a:rPr>
              <a:t>WHO’S ON BOARD?</a:t>
            </a:r>
          </a:p>
        </p:txBody>
      </p:sp>
      <p:sp>
        <p:nvSpPr>
          <p:cNvPr id="6" name="TextBox 5">
            <a:extLst>
              <a:ext uri="{FF2B5EF4-FFF2-40B4-BE49-F238E27FC236}">
                <a16:creationId xmlns:a16="http://schemas.microsoft.com/office/drawing/2014/main" id="{0B42DEB2-D0DA-B10E-1ED6-C7ECCA5290FE}"/>
              </a:ext>
            </a:extLst>
          </p:cNvPr>
          <p:cNvSpPr txBox="1"/>
          <p:nvPr/>
        </p:nvSpPr>
        <p:spPr>
          <a:xfrm>
            <a:off x="198874" y="973379"/>
            <a:ext cx="9338531" cy="192347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rPr>
              <a:t>GSU Academic Programs/Profs assigning Badges that we’re aware of – could be more!</a:t>
            </a:r>
            <a:endParaRPr kumimoji="0" lang="en-US" sz="3600" b="1" i="0" u="none" strike="noStrike" kern="1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3600" b="0" i="0" u="none" strike="noStrike" kern="1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 name="Rectangle 6">
            <a:extLst>
              <a:ext uri="{FF2B5EF4-FFF2-40B4-BE49-F238E27FC236}">
                <a16:creationId xmlns:a16="http://schemas.microsoft.com/office/drawing/2014/main" id="{D15891EF-6EC1-24CD-4295-4E8918281B84}"/>
              </a:ext>
            </a:extLst>
          </p:cNvPr>
          <p:cNvSpPr/>
          <p:nvPr/>
        </p:nvSpPr>
        <p:spPr>
          <a:xfrm>
            <a:off x="0" y="2240871"/>
            <a:ext cx="12192000" cy="3425040"/>
          </a:xfrm>
          <a:prstGeom prst="rect">
            <a:avLst/>
          </a:prstGeom>
          <a:solidFill>
            <a:srgbClr val="0071CE"/>
          </a:solidFill>
        </p:spPr>
        <p:txBody>
          <a:bodyPr wrap="square" lIns="274320" tIns="91440" rIns="274320" bIns="91440" anchor="ctr" anchorCtr="0">
            <a:spAutoFit/>
          </a:bodyPr>
          <a:lstStyle/>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Master of International Business program</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College of Law Legal Analytics Certificate program</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Nursing PhD program</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Grad School’s GRAD 7999 Data Jam Course</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College-to-Career “Ready, Set, Go!” trainings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Individual professors assigning in courses</a:t>
            </a:r>
          </a:p>
        </p:txBody>
      </p:sp>
      <p:sp>
        <p:nvSpPr>
          <p:cNvPr id="10" name="TextBox 9">
            <a:extLst>
              <a:ext uri="{FF2B5EF4-FFF2-40B4-BE49-F238E27FC236}">
                <a16:creationId xmlns:a16="http://schemas.microsoft.com/office/drawing/2014/main" id="{0DDC99C4-0735-4FA4-B4B2-E2BF2C78F297}"/>
              </a:ext>
            </a:extLst>
          </p:cNvPr>
          <p:cNvSpPr txBox="1"/>
          <p:nvPr/>
        </p:nvSpPr>
        <p:spPr>
          <a:xfrm>
            <a:off x="198874" y="5665911"/>
            <a:ext cx="8905370" cy="9153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sng" strike="noStrike" kern="1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rPr>
              <a:t>AND</a:t>
            </a:r>
            <a:r>
              <a:rPr kumimoji="0" lang="en-US" sz="2800" b="1" i="0" u="none" strike="noStrike" kern="100" cap="none" spc="0" normalizeH="0" baseline="0" noProof="0" dirty="0">
                <a:ln>
                  <a:noFill/>
                </a:ln>
                <a:solidFill>
                  <a:srgbClr val="0070C0"/>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2400" b="0" i="0" u="none" strike="noStrike" kern="100" cap="none" spc="0" normalizeH="0" baseline="0" noProof="0" dirty="0">
                <a:ln>
                  <a:noFill/>
                </a:ln>
                <a:solidFill>
                  <a:srgbClr val="0071CE"/>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400" b="0" i="0" u="none" strike="noStrike" kern="1200" cap="none" spc="0" normalizeH="0" baseline="0" noProof="0" dirty="0">
                <a:ln>
                  <a:noFill/>
                </a:ln>
                <a:solidFill>
                  <a:srgbClr val="0071CE"/>
                </a:solidFill>
                <a:effectLst/>
                <a:uLnTx/>
                <a:uFillTx/>
                <a:latin typeface="Lato" panose="020F0502020204030203" pitchFamily="34" charset="0"/>
                <a:ea typeface="Lato" panose="020F0502020204030203" pitchFamily="34" charset="0"/>
                <a:cs typeface="Lato" panose="020F0502020204030203" pitchFamily="34" charset="0"/>
              </a:rPr>
              <a:t>College of Arts &amp; Sciences DATA 1501 course, launching in Fall 2024, intends to use as a curriculum component.</a:t>
            </a:r>
          </a:p>
        </p:txBody>
      </p:sp>
      <p:pic>
        <p:nvPicPr>
          <p:cNvPr id="2" name="Picture 1" descr="Blue shield with a chart of someone helping another person climb from a shorter line of a graphic to a taller one and the words &quot;Get Data Ready&quot; in red.">
            <a:extLst>
              <a:ext uri="{FF2B5EF4-FFF2-40B4-BE49-F238E27FC236}">
                <a16:creationId xmlns:a16="http://schemas.microsoft.com/office/drawing/2014/main" id="{7E8527B3-FB02-F6BA-9059-F08E4D822B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3401" y="111565"/>
            <a:ext cx="3173895" cy="3173895"/>
          </a:xfrm>
          <a:prstGeom prst="rect">
            <a:avLst/>
          </a:prstGeom>
          <a:effectLst>
            <a:outerShdw blurRad="50800" dist="63500" dir="2700000" algn="tl" rotWithShape="0">
              <a:prstClr val="black">
                <a:alpha val="40000"/>
              </a:prstClr>
            </a:outerShdw>
          </a:effectLst>
        </p:spPr>
      </p:pic>
      <p:pic>
        <p:nvPicPr>
          <p:cNvPr id="4" name="Picture 3" descr="Blue shield with a chart of someone helping another person climb from a shorter line of a graphic to a taller one and the words &quot;Grad Data Jam&quot; in red.">
            <a:extLst>
              <a:ext uri="{FF2B5EF4-FFF2-40B4-BE49-F238E27FC236}">
                <a16:creationId xmlns:a16="http://schemas.microsoft.com/office/drawing/2014/main" id="{6F01F6E2-6EEF-3EFC-413F-4E3C71277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147" y="3107439"/>
            <a:ext cx="3468402" cy="3165084"/>
          </a:xfrm>
          <a:prstGeom prst="rect">
            <a:avLst/>
          </a:prstGeom>
        </p:spPr>
      </p:pic>
      <p:pic>
        <p:nvPicPr>
          <p:cNvPr id="11" name="Picture 10" descr="Georgia University Libraries logo.">
            <a:extLst>
              <a:ext uri="{FF2B5EF4-FFF2-40B4-BE49-F238E27FC236}">
                <a16:creationId xmlns:a16="http://schemas.microsoft.com/office/drawing/2014/main" id="{C3CFE775-4739-483B-9A63-56C31BE9D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1648" y="6189631"/>
            <a:ext cx="1410584" cy="556804"/>
          </a:xfrm>
          <a:prstGeom prst="rect">
            <a:avLst/>
          </a:prstGeom>
        </p:spPr>
      </p:pic>
    </p:spTree>
    <p:extLst>
      <p:ext uri="{BB962C8B-B14F-4D97-AF65-F5344CB8AC3E}">
        <p14:creationId xmlns:p14="http://schemas.microsoft.com/office/powerpoint/2010/main" val="110333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50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1000"/>
                                        <p:tgtEl>
                                          <p:spTgt spid="7">
                                            <p:txEl>
                                              <p:pRg st="0" end="0"/>
                                            </p:txEl>
                                          </p:spTgt>
                                        </p:tgtEl>
                                      </p:cBhvr>
                                    </p:animEffect>
                                  </p:childTnLst>
                                </p:cTn>
                              </p:par>
                            </p:childTnLst>
                          </p:cTn>
                        </p:par>
                        <p:par>
                          <p:cTn id="15" fill="hold">
                            <p:stCondLst>
                              <p:cond delay="2500"/>
                            </p:stCondLst>
                            <p:childTnLst>
                              <p:par>
                                <p:cTn id="16" presetID="22" presetClass="entr" presetSubtype="8" fill="hold" grpId="0" nodeType="afterEffect">
                                  <p:stCondLst>
                                    <p:cond delay="50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1000"/>
                                        <p:tgtEl>
                                          <p:spTgt spid="7">
                                            <p:txEl>
                                              <p:pRg st="1" end="1"/>
                                            </p:txEl>
                                          </p:spTgt>
                                        </p:tgtEl>
                                      </p:cBhvr>
                                    </p:animEffect>
                                  </p:childTnLst>
                                </p:cTn>
                              </p:par>
                            </p:childTnLst>
                          </p:cTn>
                        </p:par>
                        <p:par>
                          <p:cTn id="19" fill="hold">
                            <p:stCondLst>
                              <p:cond delay="4000"/>
                            </p:stCondLst>
                            <p:childTnLst>
                              <p:par>
                                <p:cTn id="20" presetID="22" presetClass="entr" presetSubtype="8" fill="hold" grpId="0" nodeType="afterEffect">
                                  <p:stCondLst>
                                    <p:cond delay="50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1000"/>
                                        <p:tgtEl>
                                          <p:spTgt spid="7">
                                            <p:txEl>
                                              <p:pRg st="2" end="2"/>
                                            </p:txEl>
                                          </p:spTgt>
                                        </p:tgtEl>
                                      </p:cBhvr>
                                    </p:animEffect>
                                  </p:childTnLst>
                                </p:cTn>
                              </p:par>
                            </p:childTnLst>
                          </p:cTn>
                        </p:par>
                        <p:par>
                          <p:cTn id="23" fill="hold">
                            <p:stCondLst>
                              <p:cond delay="5500"/>
                            </p:stCondLst>
                            <p:childTnLst>
                              <p:par>
                                <p:cTn id="24" presetID="22" presetClass="entr" presetSubtype="8" fill="hold" grpId="0" nodeType="afterEffect">
                                  <p:stCondLst>
                                    <p:cond delay="50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wipe(left)">
                                      <p:cBhvr>
                                        <p:cTn id="26" dur="1000"/>
                                        <p:tgtEl>
                                          <p:spTgt spid="7">
                                            <p:txEl>
                                              <p:pRg st="3" end="3"/>
                                            </p:txEl>
                                          </p:spTgt>
                                        </p:tgtEl>
                                      </p:cBhvr>
                                    </p:animEffect>
                                  </p:childTnLst>
                                </p:cTn>
                              </p:par>
                              <p:par>
                                <p:cTn id="27" presetID="22" presetClass="entr" presetSubtype="1" fill="hold" nodeType="withEffect">
                                  <p:stCondLst>
                                    <p:cond delay="50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1000"/>
                                        <p:tgtEl>
                                          <p:spTgt spid="4"/>
                                        </p:tgtEl>
                                      </p:cBhvr>
                                    </p:animEffect>
                                  </p:childTnLst>
                                </p:cTn>
                              </p:par>
                            </p:childTnLst>
                          </p:cTn>
                        </p:par>
                        <p:par>
                          <p:cTn id="30" fill="hold">
                            <p:stCondLst>
                              <p:cond delay="7000"/>
                            </p:stCondLst>
                            <p:childTnLst>
                              <p:par>
                                <p:cTn id="31" presetID="22" presetClass="entr" presetSubtype="8" fill="hold" grpId="0" nodeType="afterEffect">
                                  <p:stCondLst>
                                    <p:cond delay="50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wipe(left)">
                                      <p:cBhvr>
                                        <p:cTn id="33" dur="1000"/>
                                        <p:tgtEl>
                                          <p:spTgt spid="7">
                                            <p:txEl>
                                              <p:pRg st="4" end="4"/>
                                            </p:txEl>
                                          </p:spTgt>
                                        </p:tgtEl>
                                      </p:cBhvr>
                                    </p:animEffect>
                                  </p:childTnLst>
                                </p:cTn>
                              </p:par>
                            </p:childTnLst>
                          </p:cTn>
                        </p:par>
                        <p:par>
                          <p:cTn id="34" fill="hold">
                            <p:stCondLst>
                              <p:cond delay="8500"/>
                            </p:stCondLst>
                            <p:childTnLst>
                              <p:par>
                                <p:cTn id="35" presetID="22" presetClass="entr" presetSubtype="8" fill="hold" grpId="0" nodeType="afterEffect">
                                  <p:stCondLst>
                                    <p:cond delay="50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ipe(left)">
                                      <p:cBhvr>
                                        <p:cTn id="37" dur="1000"/>
                                        <p:tgtEl>
                                          <p:spTgt spid="7">
                                            <p:txEl>
                                              <p:pRg st="5" end="5"/>
                                            </p:txEl>
                                          </p:spTgt>
                                        </p:tgtEl>
                                      </p:cBhvr>
                                    </p:animEffect>
                                  </p:childTnLst>
                                </p:cTn>
                              </p:par>
                            </p:childTnLst>
                          </p:cTn>
                        </p:par>
                        <p:par>
                          <p:cTn id="38" fill="hold">
                            <p:stCondLst>
                              <p:cond delay="10000"/>
                            </p:stCondLst>
                            <p:childTnLst>
                              <p:par>
                                <p:cTn id="39" presetID="22" presetClass="entr" presetSubtype="8" fill="hold" grpId="0" nodeType="after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build="p"/>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F1CA-493F-7277-C9BE-AD10FFA47F23}"/>
              </a:ext>
            </a:extLst>
          </p:cNvPr>
          <p:cNvSpPr>
            <a:spLocks noGrp="1"/>
          </p:cNvSpPr>
          <p:nvPr>
            <p:ph type="title" idx="4294967295"/>
          </p:nvPr>
        </p:nvSpPr>
        <p:spPr>
          <a:xfrm>
            <a:off x="641549" y="-1561067"/>
            <a:ext cx="10515600" cy="1325563"/>
          </a:xfrm>
        </p:spPr>
        <p:txBody>
          <a:bodyPr>
            <a:normAutofit fontScale="90000"/>
          </a:bodyPr>
          <a:lstStyle/>
          <a:p>
            <a:r>
              <a:rPr lang="en-US" dirty="0">
                <a:solidFill>
                  <a:sysClr val="windowText" lastClr="000000"/>
                </a:solidFill>
                <a:latin typeface="Oswald" panose="00000500000000000000" pitchFamily="50" charset="0"/>
              </a:rPr>
              <a:t>If you </a:t>
            </a:r>
            <a:r>
              <a:rPr lang="en-US" u="sng" dirty="0">
                <a:solidFill>
                  <a:sysClr val="windowText" lastClr="000000"/>
                </a:solidFill>
                <a:latin typeface="Oswald" panose="00000500000000000000" pitchFamily="50" charset="0"/>
              </a:rPr>
              <a:t>LEARNED</a:t>
            </a:r>
            <a:r>
              <a:rPr lang="en-US" dirty="0">
                <a:solidFill>
                  <a:sysClr val="windowText" lastClr="000000"/>
                </a:solidFill>
                <a:latin typeface="Oswald" panose="00000500000000000000" pitchFamily="50" charset="0"/>
              </a:rPr>
              <a:t> it, then you </a:t>
            </a:r>
            <a:r>
              <a:rPr lang="en-US" dirty="0" err="1">
                <a:solidFill>
                  <a:sysClr val="windowText" lastClr="000000"/>
                </a:solidFill>
                <a:latin typeface="Oswald" panose="00000500000000000000" pitchFamily="50" charset="0"/>
              </a:rPr>
              <a:t>shoulda</a:t>
            </a:r>
            <a:r>
              <a:rPr lang="en-US" dirty="0">
                <a:solidFill>
                  <a:sysClr val="windowText" lastClr="000000"/>
                </a:solidFill>
                <a:latin typeface="Oswald" panose="00000500000000000000" pitchFamily="50" charset="0"/>
              </a:rPr>
              <a:t> </a:t>
            </a:r>
            <a:br>
              <a:rPr lang="en-US" dirty="0">
                <a:solidFill>
                  <a:sysClr val="windowText" lastClr="000000"/>
                </a:solidFill>
                <a:latin typeface="Oswald" panose="00000500000000000000" pitchFamily="50" charset="0"/>
              </a:rPr>
            </a:br>
            <a:r>
              <a:rPr lang="en-US" dirty="0">
                <a:solidFill>
                  <a:sysClr val="windowText" lastClr="000000"/>
                </a:solidFill>
                <a:latin typeface="Oswald" panose="00000500000000000000" pitchFamily="50" charset="0"/>
              </a:rPr>
              <a:t>put a </a:t>
            </a:r>
            <a:r>
              <a:rPr lang="en-US" sz="5400" u="sng" dirty="0">
                <a:solidFill>
                  <a:sysClr val="windowText" lastClr="000000"/>
                </a:solidFill>
                <a:latin typeface="Oswald" panose="00000500000000000000" pitchFamily="50" charset="0"/>
              </a:rPr>
              <a:t>BADGE</a:t>
            </a:r>
            <a:r>
              <a:rPr lang="en-US" dirty="0">
                <a:solidFill>
                  <a:sysClr val="windowText" lastClr="000000"/>
                </a:solidFill>
                <a:latin typeface="Oswald" panose="00000500000000000000" pitchFamily="50" charset="0"/>
              </a:rPr>
              <a:t> on it… (2)</a:t>
            </a:r>
            <a:endParaRPr lang="en-US" dirty="0"/>
          </a:p>
        </p:txBody>
      </p:sp>
      <p:pic>
        <p:nvPicPr>
          <p:cNvPr id="54" name="Picture 53" descr="A white letter on a black background.">
            <a:extLst>
              <a:ext uri="{FF2B5EF4-FFF2-40B4-BE49-F238E27FC236}">
                <a16:creationId xmlns:a16="http://schemas.microsoft.com/office/drawing/2014/main" id="{17883AC0-7826-4A20-060B-8C300297F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48" y="56463"/>
            <a:ext cx="415098" cy="437098"/>
          </a:xfrm>
          <a:prstGeom prst="rect">
            <a:avLst/>
          </a:prstGeom>
        </p:spPr>
      </p:pic>
      <p:pic>
        <p:nvPicPr>
          <p:cNvPr id="7" name="Picture 6" descr="Image of Beyonce holding up a gloved hand.">
            <a:extLst>
              <a:ext uri="{FF2B5EF4-FFF2-40B4-BE49-F238E27FC236}">
                <a16:creationId xmlns:a16="http://schemas.microsoft.com/office/drawing/2014/main" id="{02806C91-22EC-AC7C-338F-787CDC3F78B9}"/>
              </a:ext>
            </a:extLst>
          </p:cNvPr>
          <p:cNvPicPr>
            <a:picLocks noChangeAspect="1"/>
          </p:cNvPicPr>
          <p:nvPr/>
        </p:nvPicPr>
        <p:blipFill rotWithShape="1">
          <a:blip r:embed="rId3">
            <a:extLst>
              <a:ext uri="{28A0092B-C50C-407E-A947-70E740481C1C}">
                <a14:useLocalDpi xmlns:a14="http://schemas.microsoft.com/office/drawing/2010/main" val="0"/>
              </a:ext>
            </a:extLst>
          </a:blip>
          <a:srcRect l="18754"/>
          <a:stretch/>
        </p:blipFill>
        <p:spPr>
          <a:xfrm>
            <a:off x="467360" y="0"/>
            <a:ext cx="5552060" cy="6858000"/>
          </a:xfrm>
          <a:prstGeom prst="rect">
            <a:avLst/>
          </a:prstGeom>
          <a:effectLst>
            <a:outerShdw blurRad="50800" dist="38100" dir="2700000" algn="tl" rotWithShape="0">
              <a:prstClr val="black">
                <a:alpha val="40000"/>
              </a:prstClr>
            </a:outerShdw>
          </a:effectLst>
        </p:spPr>
      </p:pic>
      <p:grpSp>
        <p:nvGrpSpPr>
          <p:cNvPr id="56" name="Group 55" descr="Blue conversation box.">
            <a:extLst>
              <a:ext uri="{FF2B5EF4-FFF2-40B4-BE49-F238E27FC236}">
                <a16:creationId xmlns:a16="http://schemas.microsoft.com/office/drawing/2014/main" id="{8D24207A-1F69-E742-9BB9-FBD8529C37EB}"/>
              </a:ext>
            </a:extLst>
          </p:cNvPr>
          <p:cNvGrpSpPr/>
          <p:nvPr/>
        </p:nvGrpSpPr>
        <p:grpSpPr>
          <a:xfrm>
            <a:off x="4100641" y="75919"/>
            <a:ext cx="7578611" cy="1898141"/>
            <a:chOff x="4100641" y="75919"/>
            <a:chExt cx="7578611" cy="1898141"/>
          </a:xfrm>
        </p:grpSpPr>
        <p:sp>
          <p:nvSpPr>
            <p:cNvPr id="14" name="Speech Bubble: Rectangle with Corners Rounded 13">
              <a:extLst>
                <a:ext uri="{FF2B5EF4-FFF2-40B4-BE49-F238E27FC236}">
                  <a16:creationId xmlns:a16="http://schemas.microsoft.com/office/drawing/2014/main" id="{7A0D0811-B7B1-08BB-08E0-CF3FD0B7BD71}"/>
                </a:ext>
              </a:extLst>
            </p:cNvPr>
            <p:cNvSpPr/>
            <p:nvPr/>
          </p:nvSpPr>
          <p:spPr>
            <a:xfrm>
              <a:off x="4100641" y="75919"/>
              <a:ext cx="7578611" cy="1676135"/>
            </a:xfrm>
            <a:prstGeom prst="wedgeRoundRectCallout">
              <a:avLst>
                <a:gd name="adj1" fmla="val -53102"/>
                <a:gd name="adj2" fmla="val 75480"/>
                <a:gd name="adj3" fmla="val 16667"/>
              </a:avLst>
            </a:prstGeom>
            <a:solidFill>
              <a:srgbClr val="00206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If you </a:t>
              </a:r>
              <a:r>
                <a:rPr kumimoji="0" lang="en-US" sz="4400" b="0" i="0" u="sng" strike="noStrike" kern="1200" cap="none" spc="0" normalizeH="0" baseline="0" noProof="0" dirty="0">
                  <a:ln>
                    <a:noFill/>
                  </a:ln>
                  <a:solidFill>
                    <a:prstClr val="white"/>
                  </a:solidFill>
                  <a:effectLst/>
                  <a:uLnTx/>
                  <a:uFillTx/>
                  <a:latin typeface="Oswald" panose="00000500000000000000" pitchFamily="50" charset="0"/>
                  <a:ea typeface="+mn-ea"/>
                  <a:cs typeface="+mn-cs"/>
                </a:rPr>
                <a:t>LEARNED</a:t>
              </a: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 it, then you </a:t>
              </a:r>
              <a:r>
                <a:rPr kumimoji="0" lang="en-US" sz="4400" b="0" i="0" u="none" strike="noStrike" kern="1200" cap="none" spc="0" normalizeH="0" baseline="0" noProof="0" dirty="0" err="1">
                  <a:ln>
                    <a:noFill/>
                  </a:ln>
                  <a:solidFill>
                    <a:prstClr val="white"/>
                  </a:solidFill>
                  <a:effectLst/>
                  <a:uLnTx/>
                  <a:uFillTx/>
                  <a:latin typeface="Oswald" panose="00000500000000000000" pitchFamily="50" charset="0"/>
                  <a:ea typeface="+mn-ea"/>
                  <a:cs typeface="+mn-cs"/>
                </a:rPr>
                <a:t>shoulda</a:t>
              </a: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put a </a:t>
              </a:r>
              <a:r>
                <a:rPr kumimoji="0" lang="en-US" sz="5400" b="0" i="0" u="sng" strike="noStrike" kern="1200" cap="none" spc="0" normalizeH="0" baseline="0" noProof="0" dirty="0">
                  <a:ln>
                    <a:noFill/>
                  </a:ln>
                  <a:solidFill>
                    <a:prstClr val="white"/>
                  </a:solidFill>
                  <a:effectLst/>
                  <a:uLnTx/>
                  <a:uFillTx/>
                  <a:latin typeface="Oswald" panose="00000500000000000000" pitchFamily="50" charset="0"/>
                  <a:ea typeface="+mn-ea"/>
                  <a:cs typeface="+mn-cs"/>
                </a:rPr>
                <a:t>BADGE</a:t>
              </a:r>
              <a:r>
                <a:rPr kumimoji="0" lang="en-US" sz="44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 on it…</a:t>
              </a:r>
            </a:p>
          </p:txBody>
        </p:sp>
        <p:pic>
          <p:nvPicPr>
            <p:cNvPr id="26" name="Graphic 25" descr="Music notation with solid fill">
              <a:extLst>
                <a:ext uri="{FF2B5EF4-FFF2-40B4-BE49-F238E27FC236}">
                  <a16:creationId xmlns:a16="http://schemas.microsoft.com/office/drawing/2014/main" id="{E04BFD9D-EF23-703E-4C5C-1C076B994D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1787" y="523139"/>
              <a:ext cx="1450921" cy="1450921"/>
            </a:xfrm>
            <a:prstGeom prst="rect">
              <a:avLst/>
            </a:prstGeom>
          </p:spPr>
        </p:pic>
        <p:pic>
          <p:nvPicPr>
            <p:cNvPr id="38" name="Picture 37" descr="A white letter on a black background&#10;&#10;Description automatically generated">
              <a:extLst>
                <a:ext uri="{FF2B5EF4-FFF2-40B4-BE49-F238E27FC236}">
                  <a16:creationId xmlns:a16="http://schemas.microsoft.com/office/drawing/2014/main" id="{E26D3556-C308-E5A2-9335-541C14EAB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7149" y="1256976"/>
              <a:ext cx="415098" cy="437098"/>
            </a:xfrm>
            <a:prstGeom prst="rect">
              <a:avLst/>
            </a:prstGeom>
          </p:spPr>
        </p:pic>
      </p:grpSp>
      <p:sp>
        <p:nvSpPr>
          <p:cNvPr id="39" name="Oval 38" descr="Blue shield in a circle.">
            <a:extLst>
              <a:ext uri="{FF2B5EF4-FFF2-40B4-BE49-F238E27FC236}">
                <a16:creationId xmlns:a16="http://schemas.microsoft.com/office/drawing/2014/main" id="{D26A5452-3F20-3465-40FA-B593ADEC6FBD}"/>
              </a:ext>
            </a:extLst>
          </p:cNvPr>
          <p:cNvSpPr/>
          <p:nvPr/>
        </p:nvSpPr>
        <p:spPr>
          <a:xfrm>
            <a:off x="4721002" y="2301896"/>
            <a:ext cx="523220" cy="523220"/>
          </a:xfrm>
          <a:prstGeom prst="ellipse">
            <a:avLst/>
          </a:prstGeom>
          <a:noFill/>
          <a:ln w="38100">
            <a:solidFill>
              <a:srgbClr val="00AE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7A18779-4293-4B7B-60FE-D8EC46822FD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923" y="2394145"/>
            <a:ext cx="379379" cy="379379"/>
          </a:xfrm>
          <a:prstGeom prst="rect">
            <a:avLst/>
          </a:prstGeom>
          <a:effectLst>
            <a:outerShdw blurRad="50800" dist="38100" dir="2700000" algn="tl" rotWithShape="0">
              <a:prstClr val="black">
                <a:alpha val="40000"/>
              </a:prstClr>
            </a:outerShdw>
          </a:effectLst>
        </p:spPr>
      </p:pic>
      <p:cxnSp>
        <p:nvCxnSpPr>
          <p:cNvPr id="41" name="Straight Connector 40">
            <a:extLst>
              <a:ext uri="{FF2B5EF4-FFF2-40B4-BE49-F238E27FC236}">
                <a16:creationId xmlns:a16="http://schemas.microsoft.com/office/drawing/2014/main" id="{F20E9AEB-3084-A400-8268-0929A1CBB3A6}"/>
              </a:ext>
              <a:ext uri="{C183D7F6-B498-43B3-948B-1728B52AA6E4}">
                <adec:decorative xmlns:adec="http://schemas.microsoft.com/office/drawing/2017/decorative" val="1"/>
              </a:ext>
            </a:extLst>
          </p:cNvPr>
          <p:cNvCxnSpPr>
            <a:cxnSpLocks/>
            <a:stCxn id="39" idx="0"/>
            <a:endCxn id="37" idx="0"/>
          </p:cNvCxnSpPr>
          <p:nvPr/>
        </p:nvCxnSpPr>
        <p:spPr>
          <a:xfrm flipV="1">
            <a:off x="4982612" y="2239955"/>
            <a:ext cx="2419884" cy="61941"/>
          </a:xfrm>
          <a:prstGeom prst="line">
            <a:avLst/>
          </a:prstGeom>
          <a:ln w="38100">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DEC9F0B-9CC1-CB76-4DF7-3B0D574C7639}"/>
              </a:ext>
              <a:ext uri="{C183D7F6-B498-43B3-948B-1728B52AA6E4}">
                <adec:decorative xmlns:adec="http://schemas.microsoft.com/office/drawing/2017/decorative" val="1"/>
              </a:ext>
            </a:extLst>
          </p:cNvPr>
          <p:cNvCxnSpPr>
            <a:cxnSpLocks/>
            <a:stCxn id="39" idx="3"/>
          </p:cNvCxnSpPr>
          <p:nvPr/>
        </p:nvCxnSpPr>
        <p:spPr>
          <a:xfrm>
            <a:off x="4797626" y="2748492"/>
            <a:ext cx="959590" cy="2029739"/>
          </a:xfrm>
          <a:prstGeom prst="line">
            <a:avLst/>
          </a:prstGeom>
          <a:ln w="38100">
            <a:solidFill>
              <a:srgbClr val="00AEEF"/>
            </a:solidFill>
          </a:ln>
        </p:spPr>
        <p:style>
          <a:lnRef idx="1">
            <a:schemeClr val="accent1"/>
          </a:lnRef>
          <a:fillRef idx="0">
            <a:schemeClr val="accent1"/>
          </a:fillRef>
          <a:effectRef idx="0">
            <a:schemeClr val="accent1"/>
          </a:effectRef>
          <a:fontRef idx="minor">
            <a:schemeClr val="tx1"/>
          </a:fontRef>
        </p:style>
      </p:cxnSp>
      <p:grpSp>
        <p:nvGrpSpPr>
          <p:cNvPr id="55" name="Group 54" descr="Blue shield with a chart of someone helping another person climb from a shorter line of a graphic to a taller one and the words &quot;Get Data Ready&quot; in red.">
            <a:extLst>
              <a:ext uri="{FF2B5EF4-FFF2-40B4-BE49-F238E27FC236}">
                <a16:creationId xmlns:a16="http://schemas.microsoft.com/office/drawing/2014/main" id="{7E697405-A2D9-940C-16B0-48D346236016}"/>
              </a:ext>
            </a:extLst>
          </p:cNvPr>
          <p:cNvGrpSpPr/>
          <p:nvPr/>
        </p:nvGrpSpPr>
        <p:grpSpPr>
          <a:xfrm>
            <a:off x="5600638" y="2239955"/>
            <a:ext cx="3603716" cy="3603716"/>
            <a:chOff x="6019420" y="2222289"/>
            <a:chExt cx="3603716" cy="3603716"/>
          </a:xfrm>
        </p:grpSpPr>
        <p:sp>
          <p:nvSpPr>
            <p:cNvPr id="37" name="Oval 36">
              <a:extLst>
                <a:ext uri="{FF2B5EF4-FFF2-40B4-BE49-F238E27FC236}">
                  <a16:creationId xmlns:a16="http://schemas.microsoft.com/office/drawing/2014/main" id="{C0575FE2-71C6-AF5E-9111-C2793347259F}"/>
                </a:ext>
              </a:extLst>
            </p:cNvPr>
            <p:cNvSpPr/>
            <p:nvPr/>
          </p:nvSpPr>
          <p:spPr>
            <a:xfrm>
              <a:off x="6019420" y="2222289"/>
              <a:ext cx="3603716" cy="3603716"/>
            </a:xfrm>
            <a:prstGeom prst="ellipse">
              <a:avLst/>
            </a:prstGeom>
            <a:solidFill>
              <a:schemeClr val="bg2"/>
            </a:solidFill>
            <a:ln w="63500">
              <a:solidFill>
                <a:srgbClr val="00AEE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AD16CF8-BD79-8ADD-3613-220962A86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8566" y="2751435"/>
              <a:ext cx="2545425" cy="2545425"/>
            </a:xfrm>
            <a:prstGeom prst="rect">
              <a:avLst/>
            </a:prstGeom>
            <a:effectLst>
              <a:outerShdw blurRad="50800" dist="38100" dir="2700000" algn="tl" rotWithShape="0">
                <a:prstClr val="black">
                  <a:alpha val="40000"/>
                </a:prstClr>
              </a:outerShdw>
            </a:effectLst>
          </p:spPr>
        </p:pic>
      </p:grpSp>
      <p:sp>
        <p:nvSpPr>
          <p:cNvPr id="18" name="TextBox 17">
            <a:extLst>
              <a:ext uri="{FF2B5EF4-FFF2-40B4-BE49-F238E27FC236}">
                <a16:creationId xmlns:a16="http://schemas.microsoft.com/office/drawing/2014/main" id="{1C3E5BEF-DC93-E671-61FC-E3D4C26D6D1D}"/>
              </a:ext>
            </a:extLst>
          </p:cNvPr>
          <p:cNvSpPr txBox="1"/>
          <p:nvPr/>
        </p:nvSpPr>
        <p:spPr>
          <a:xfrm>
            <a:off x="8093416" y="2419774"/>
            <a:ext cx="4098584" cy="1046440"/>
          </a:xfrm>
          <a:prstGeom prst="rect">
            <a:avLst/>
          </a:prstGeom>
          <a:solidFill>
            <a:srgbClr val="0071CE"/>
          </a:solidFill>
        </p:spPr>
        <p:txBody>
          <a:bodyPr wrap="square" tIns="91440" bIns="9144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swald" panose="00000500000000000000" pitchFamily="50" charset="0"/>
                <a:ea typeface="+mn-ea"/>
                <a:cs typeface="+mn-cs"/>
              </a:rPr>
              <a:t>GSU Data Ready! Badge Micro-Credentials</a:t>
            </a:r>
          </a:p>
        </p:txBody>
      </p:sp>
      <p:sp>
        <p:nvSpPr>
          <p:cNvPr id="30" name="TextBox 29">
            <a:extLst>
              <a:ext uri="{FF2B5EF4-FFF2-40B4-BE49-F238E27FC236}">
                <a16:creationId xmlns:a16="http://schemas.microsoft.com/office/drawing/2014/main" id="{4B4BD0F8-4109-2F6D-03ED-04BE16E92F4A}"/>
              </a:ext>
            </a:extLst>
          </p:cNvPr>
          <p:cNvSpPr txBox="1"/>
          <p:nvPr/>
        </p:nvSpPr>
        <p:spPr>
          <a:xfrm>
            <a:off x="8426158" y="3799951"/>
            <a:ext cx="3765842" cy="523220"/>
          </a:xfrm>
          <a:prstGeom prst="rect">
            <a:avLst/>
          </a:prstGeom>
          <a:solidFill>
            <a:srgbClr val="002060"/>
          </a:solidFill>
        </p:spPr>
        <p:txBody>
          <a:bodyPr wrap="square" lIns="91440" tIns="91440" rIns="91440" bIns="91440"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swald" panose="00000500000000000000" pitchFamily="50" charset="0"/>
                <a:ea typeface="Lato" panose="020F0502020204030203" pitchFamily="34" charset="0"/>
                <a:cs typeface="Lato" panose="020F0502020204030203" pitchFamily="34" charset="0"/>
              </a:rPr>
              <a:t>LIB.GSU.EDU/DATA-READY</a:t>
            </a:r>
          </a:p>
        </p:txBody>
      </p:sp>
      <p:pic>
        <p:nvPicPr>
          <p:cNvPr id="32" name="Picture 31" descr="Logo for Georgia State University Library.">
            <a:extLst>
              <a:ext uri="{FF2B5EF4-FFF2-40B4-BE49-F238E27FC236}">
                <a16:creationId xmlns:a16="http://schemas.microsoft.com/office/drawing/2014/main" id="{E628797E-5298-5845-4BFE-FE42E470F0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1740" y="5232711"/>
            <a:ext cx="2137098" cy="843584"/>
          </a:xfrm>
          <a:prstGeom prst="rect">
            <a:avLst/>
          </a:prstGeom>
        </p:spPr>
      </p:pic>
      <p:sp>
        <p:nvSpPr>
          <p:cNvPr id="16" name="TextBox 15">
            <a:extLst>
              <a:ext uri="{FF2B5EF4-FFF2-40B4-BE49-F238E27FC236}">
                <a16:creationId xmlns:a16="http://schemas.microsoft.com/office/drawing/2014/main" id="{E3DE62CA-46A2-A2CF-9A4C-359C984EAD71}"/>
              </a:ext>
            </a:extLst>
          </p:cNvPr>
          <p:cNvSpPr txBox="1"/>
          <p:nvPr/>
        </p:nvSpPr>
        <p:spPr>
          <a:xfrm>
            <a:off x="467360" y="6314679"/>
            <a:ext cx="52948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www.billboard.com/music/pop/beyonce-single-ladies-put-a-ring-on-it-oral-history-8467159/</a:t>
            </a:r>
          </a:p>
        </p:txBody>
      </p:sp>
      <p:sp>
        <p:nvSpPr>
          <p:cNvPr id="19" name="TextBox 18">
            <a:extLst>
              <a:ext uri="{FF2B5EF4-FFF2-40B4-BE49-F238E27FC236}">
                <a16:creationId xmlns:a16="http://schemas.microsoft.com/office/drawing/2014/main" id="{5FEDCB23-8AA8-59A8-620C-68028EB689B8}"/>
              </a:ext>
            </a:extLst>
          </p:cNvPr>
          <p:cNvSpPr txBox="1"/>
          <p:nvPr/>
        </p:nvSpPr>
        <p:spPr>
          <a:xfrm>
            <a:off x="6019420" y="6211669"/>
            <a:ext cx="6172580" cy="523220"/>
          </a:xfrm>
          <a:prstGeom prst="rect">
            <a:avLst/>
          </a:prstGeom>
          <a:solidFill>
            <a:srgbClr val="0071C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DR. MANDY SWYGART-HOBAUGH | HEAD, RESEARCH DATA SERVICES (RDS)  | ASWYGARTHOBAUGH@GSU.EDU</a:t>
            </a:r>
          </a:p>
        </p:txBody>
      </p:sp>
    </p:spTree>
    <p:extLst>
      <p:ext uri="{BB962C8B-B14F-4D97-AF65-F5344CB8AC3E}">
        <p14:creationId xmlns:p14="http://schemas.microsoft.com/office/powerpoint/2010/main" val="31368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childTnLst>
                                </p:cTn>
                              </p:par>
                              <p:par>
                                <p:cTn id="38" presetID="10"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childTnLst>
                                </p:cTn>
                              </p:par>
                              <p:par>
                                <p:cTn id="41" presetID="10"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 grpId="0" animBg="1"/>
      <p:bldP spid="30" grpId="0" animBg="1"/>
      <p:bldP spid="16" grpId="0"/>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4941-B516-DE93-8C3D-B18FFFE44CC4}"/>
              </a:ext>
            </a:extLst>
          </p:cNvPr>
          <p:cNvSpPr>
            <a:spLocks noGrp="1"/>
          </p:cNvSpPr>
          <p:nvPr>
            <p:ph type="ctrTitle"/>
          </p:nvPr>
        </p:nvSpPr>
        <p:spPr>
          <a:xfrm>
            <a:off x="1785325" y="635876"/>
            <a:ext cx="8687851" cy="3550289"/>
          </a:xfrm>
        </p:spPr>
        <p:txBody>
          <a:bodyPr>
            <a:normAutofit/>
          </a:bodyPr>
          <a:lstStyle/>
          <a:p>
            <a:r>
              <a:rPr lang="en-US" dirty="0"/>
              <a:t>Formulating Research Data Policy as an Institution</a:t>
            </a:r>
          </a:p>
        </p:txBody>
      </p:sp>
      <p:sp>
        <p:nvSpPr>
          <p:cNvPr id="3" name="Subtitle 2">
            <a:extLst>
              <a:ext uri="{FF2B5EF4-FFF2-40B4-BE49-F238E27FC236}">
                <a16:creationId xmlns:a16="http://schemas.microsoft.com/office/drawing/2014/main" id="{8AE8443B-F3BB-D2FC-783F-5686C535D6E9}"/>
              </a:ext>
            </a:extLst>
          </p:cNvPr>
          <p:cNvSpPr>
            <a:spLocks noGrp="1"/>
          </p:cNvSpPr>
          <p:nvPr>
            <p:ph type="subTitle" idx="1"/>
          </p:nvPr>
        </p:nvSpPr>
        <p:spPr>
          <a:xfrm>
            <a:off x="2133600" y="4455620"/>
            <a:ext cx="10058400" cy="1766504"/>
          </a:xfrm>
        </p:spPr>
        <p:txBody>
          <a:bodyPr>
            <a:normAutofit/>
          </a:bodyPr>
          <a:lstStyle/>
          <a:p>
            <a:r>
              <a:rPr lang="en-US" dirty="0"/>
              <a:t>Ali Krzton, Research Data Management Librarian</a:t>
            </a:r>
          </a:p>
          <a:p>
            <a:r>
              <a:rPr lang="en-US" dirty="0"/>
              <a:t>Auburn University Libraries</a:t>
            </a:r>
          </a:p>
        </p:txBody>
      </p:sp>
    </p:spTree>
    <p:extLst>
      <p:ext uri="{BB962C8B-B14F-4D97-AF65-F5344CB8AC3E}">
        <p14:creationId xmlns:p14="http://schemas.microsoft.com/office/powerpoint/2010/main" val="3019306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04CF-4F7E-8B44-C87E-E90333AF3E9B}"/>
              </a:ext>
            </a:extLst>
          </p:cNvPr>
          <p:cNvSpPr>
            <a:spLocks noGrp="1"/>
          </p:cNvSpPr>
          <p:nvPr>
            <p:ph type="title"/>
          </p:nvPr>
        </p:nvSpPr>
        <p:spPr/>
        <p:txBody>
          <a:bodyPr/>
          <a:lstStyle/>
          <a:p>
            <a:r>
              <a:rPr lang="en-US" dirty="0"/>
              <a:t>Research data policy: who needs it?</a:t>
            </a:r>
          </a:p>
        </p:txBody>
      </p:sp>
      <p:sp>
        <p:nvSpPr>
          <p:cNvPr id="3" name="Content Placeholder 2">
            <a:extLst>
              <a:ext uri="{FF2B5EF4-FFF2-40B4-BE49-F238E27FC236}">
                <a16:creationId xmlns:a16="http://schemas.microsoft.com/office/drawing/2014/main" id="{056CFD14-090B-6EF5-7673-19E927332D93}"/>
              </a:ext>
            </a:extLst>
          </p:cNvPr>
          <p:cNvSpPr>
            <a:spLocks noGrp="1"/>
          </p:cNvSpPr>
          <p:nvPr>
            <p:ph idx="1"/>
          </p:nvPr>
        </p:nvSpPr>
        <p:spPr>
          <a:xfrm>
            <a:off x="1097280" y="2135235"/>
            <a:ext cx="5860568" cy="3939744"/>
          </a:xfrm>
        </p:spPr>
        <p:txBody>
          <a:bodyPr>
            <a:normAutofit/>
          </a:bodyPr>
          <a:lstStyle/>
          <a:p>
            <a:r>
              <a:rPr lang="en-US" sz="2800" dirty="0"/>
              <a:t>Federal agencies, funding bodies, and publications have data policies, so why should an institution make its own?</a:t>
            </a:r>
          </a:p>
          <a:p>
            <a:pPr marL="715518" lvl="1" indent="-514350">
              <a:buFont typeface="+mj-lt"/>
              <a:buAutoNum type="arabicPeriod"/>
            </a:pPr>
            <a:r>
              <a:rPr lang="en-US" sz="2600" dirty="0"/>
              <a:t>Clarity and consistency for all researchers across units</a:t>
            </a:r>
          </a:p>
          <a:p>
            <a:pPr marL="715518" lvl="1" indent="-514350">
              <a:buFont typeface="+mj-lt"/>
              <a:buAutoNum type="arabicPeriod"/>
            </a:pPr>
            <a:r>
              <a:rPr lang="en-US" sz="2600" dirty="0"/>
              <a:t>Data policy should not be solely tied to research sponsors</a:t>
            </a:r>
          </a:p>
          <a:p>
            <a:pPr marL="715518" lvl="1" indent="-514350">
              <a:buFont typeface="+mj-lt"/>
              <a:buAutoNum type="arabicPeriod"/>
            </a:pPr>
            <a:r>
              <a:rPr lang="en-US" sz="2600" dirty="0"/>
              <a:t>Investigators prefer it!</a:t>
            </a:r>
          </a:p>
        </p:txBody>
      </p:sp>
      <p:pic>
        <p:nvPicPr>
          <p:cNvPr id="5" name="Picture 4" descr="Imae of a memorandum.">
            <a:extLst>
              <a:ext uri="{FF2B5EF4-FFF2-40B4-BE49-F238E27FC236}">
                <a16:creationId xmlns:a16="http://schemas.microsoft.com/office/drawing/2014/main" id="{9602C458-2585-6C28-CA66-38EA5E661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980" y="1845734"/>
            <a:ext cx="5151020" cy="3715407"/>
          </a:xfrm>
          <a:prstGeom prst="rect">
            <a:avLst/>
          </a:prstGeom>
        </p:spPr>
      </p:pic>
    </p:spTree>
    <p:extLst>
      <p:ext uri="{BB962C8B-B14F-4D97-AF65-F5344CB8AC3E}">
        <p14:creationId xmlns:p14="http://schemas.microsoft.com/office/powerpoint/2010/main" val="789492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E1191-295C-5821-A424-769B14A59099}"/>
              </a:ext>
            </a:extLst>
          </p:cNvPr>
          <p:cNvSpPr>
            <a:spLocks noGrp="1"/>
          </p:cNvSpPr>
          <p:nvPr>
            <p:ph type="title"/>
          </p:nvPr>
        </p:nvSpPr>
        <p:spPr/>
        <p:txBody>
          <a:bodyPr/>
          <a:lstStyle/>
          <a:p>
            <a:r>
              <a:rPr lang="en-US" dirty="0"/>
              <a:t>Profile of Auburn University</a:t>
            </a:r>
          </a:p>
        </p:txBody>
      </p:sp>
      <p:pic>
        <p:nvPicPr>
          <p:cNvPr id="5" name="Picture 4" descr="A large brick building with a clock tower.">
            <a:extLst>
              <a:ext uri="{FF2B5EF4-FFF2-40B4-BE49-F238E27FC236}">
                <a16:creationId xmlns:a16="http://schemas.microsoft.com/office/drawing/2014/main" id="{9EFDBDED-C9D7-99D3-B333-39B955849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37360"/>
            <a:ext cx="5034455" cy="4583038"/>
          </a:xfrm>
          <a:prstGeom prst="rect">
            <a:avLst/>
          </a:prstGeom>
        </p:spPr>
      </p:pic>
      <p:sp>
        <p:nvSpPr>
          <p:cNvPr id="3" name="Content Placeholder 2">
            <a:extLst>
              <a:ext uri="{FF2B5EF4-FFF2-40B4-BE49-F238E27FC236}">
                <a16:creationId xmlns:a16="http://schemas.microsoft.com/office/drawing/2014/main" id="{9542D61D-C304-8920-2668-D71E1C01C9BF}"/>
              </a:ext>
            </a:extLst>
          </p:cNvPr>
          <p:cNvSpPr>
            <a:spLocks noGrp="1"/>
          </p:cNvSpPr>
          <p:nvPr>
            <p:ph idx="1"/>
          </p:nvPr>
        </p:nvSpPr>
        <p:spPr>
          <a:xfrm>
            <a:off x="5307724" y="2259724"/>
            <a:ext cx="5847955" cy="3609370"/>
          </a:xfrm>
        </p:spPr>
        <p:txBody>
          <a:bodyPr>
            <a:normAutofit/>
          </a:bodyPr>
          <a:lstStyle/>
          <a:p>
            <a:pPr marL="0" indent="0">
              <a:buNone/>
            </a:pPr>
            <a:r>
              <a:rPr lang="en-US" sz="2800" dirty="0"/>
              <a:t>Established in 1856, land-grant university since 1872</a:t>
            </a:r>
          </a:p>
          <a:p>
            <a:pPr marL="0" indent="0">
              <a:buNone/>
            </a:pPr>
            <a:r>
              <a:rPr lang="en-US" sz="2800" dirty="0"/>
              <a:t>Specialties include agriculture, veterinary science, engineering</a:t>
            </a:r>
          </a:p>
          <a:p>
            <a:pPr marL="0" indent="0">
              <a:buNone/>
            </a:pPr>
            <a:r>
              <a:rPr lang="en-US" sz="2800" dirty="0"/>
              <a:t>Over 31,000 students across 12 colleges</a:t>
            </a:r>
          </a:p>
          <a:p>
            <a:pPr marL="0" indent="0">
              <a:buNone/>
            </a:pPr>
            <a:r>
              <a:rPr lang="en-US" sz="2800" dirty="0"/>
              <a:t>Became an R1 institution in 2018 </a:t>
            </a:r>
          </a:p>
          <a:p>
            <a:pPr marL="0" indent="0">
              <a:buNone/>
            </a:pPr>
            <a:r>
              <a:rPr lang="en-US" sz="2800" dirty="0"/>
              <a:t>Made the NSF HERD top 100</a:t>
            </a:r>
          </a:p>
        </p:txBody>
      </p:sp>
    </p:spTree>
    <p:extLst>
      <p:ext uri="{BB962C8B-B14F-4D97-AF65-F5344CB8AC3E}">
        <p14:creationId xmlns:p14="http://schemas.microsoft.com/office/powerpoint/2010/main" val="2040444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900F-9716-9A0B-D4EE-8B14397FA207}"/>
              </a:ext>
            </a:extLst>
          </p:cNvPr>
          <p:cNvSpPr>
            <a:spLocks noGrp="1"/>
          </p:cNvSpPr>
          <p:nvPr>
            <p:ph type="title"/>
          </p:nvPr>
        </p:nvSpPr>
        <p:spPr/>
        <p:txBody>
          <a:bodyPr/>
          <a:lstStyle/>
          <a:p>
            <a:r>
              <a:rPr lang="en-US" dirty="0"/>
              <a:t>Groundwork in the Libraries</a:t>
            </a:r>
          </a:p>
        </p:txBody>
      </p:sp>
      <p:sp>
        <p:nvSpPr>
          <p:cNvPr id="3" name="Content Placeholder 2">
            <a:extLst>
              <a:ext uri="{FF2B5EF4-FFF2-40B4-BE49-F238E27FC236}">
                <a16:creationId xmlns:a16="http://schemas.microsoft.com/office/drawing/2014/main" id="{D675DC6C-2090-1C3C-CC39-4018DDD566D5}"/>
              </a:ext>
            </a:extLst>
          </p:cNvPr>
          <p:cNvSpPr>
            <a:spLocks noGrp="1"/>
          </p:cNvSpPr>
          <p:nvPr>
            <p:ph idx="1"/>
          </p:nvPr>
        </p:nvSpPr>
        <p:spPr>
          <a:xfrm>
            <a:off x="1097280" y="2287169"/>
            <a:ext cx="10058400" cy="4023360"/>
          </a:xfrm>
        </p:spPr>
        <p:txBody>
          <a:bodyPr>
            <a:normAutofit/>
          </a:bodyPr>
          <a:lstStyle/>
          <a:p>
            <a:r>
              <a:rPr lang="en-US" sz="2800" dirty="0"/>
              <a:t>AU Libraries began data policy planning in 2020</a:t>
            </a:r>
          </a:p>
          <a:p>
            <a:pPr lvl="1"/>
            <a:r>
              <a:rPr lang="en-US" sz="2600" dirty="0"/>
              <a:t>Chief participants: RDM librarian and two other science librarians</a:t>
            </a:r>
          </a:p>
          <a:p>
            <a:r>
              <a:rPr lang="en-US" sz="2800" dirty="0"/>
              <a:t>Researched policies at other institutions, identified models</a:t>
            </a:r>
          </a:p>
          <a:p>
            <a:r>
              <a:rPr lang="en-US" sz="2800" dirty="0"/>
              <a:t>Considered researcher needs and local context</a:t>
            </a:r>
          </a:p>
          <a:p>
            <a:r>
              <a:rPr lang="en-US" sz="2800" dirty="0"/>
              <a:t>Developed institutional strategy and talking points</a:t>
            </a:r>
          </a:p>
        </p:txBody>
      </p:sp>
    </p:spTree>
    <p:extLst>
      <p:ext uri="{BB962C8B-B14F-4D97-AF65-F5344CB8AC3E}">
        <p14:creationId xmlns:p14="http://schemas.microsoft.com/office/powerpoint/2010/main" val="2898058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73DBD-4DC3-C0E8-03D8-21D8F68BDD90}"/>
              </a:ext>
            </a:extLst>
          </p:cNvPr>
          <p:cNvSpPr>
            <a:spLocks noGrp="1"/>
          </p:cNvSpPr>
          <p:nvPr>
            <p:ph type="title"/>
          </p:nvPr>
        </p:nvSpPr>
        <p:spPr/>
        <p:txBody>
          <a:bodyPr/>
          <a:lstStyle/>
          <a:p>
            <a:r>
              <a:rPr lang="en-US" dirty="0"/>
              <a:t>Research Administration takes notice</a:t>
            </a:r>
          </a:p>
        </p:txBody>
      </p:sp>
      <p:sp>
        <p:nvSpPr>
          <p:cNvPr id="3" name="Content Placeholder 2">
            <a:extLst>
              <a:ext uri="{FF2B5EF4-FFF2-40B4-BE49-F238E27FC236}">
                <a16:creationId xmlns:a16="http://schemas.microsoft.com/office/drawing/2014/main" id="{5B4A9FBF-8D44-D02E-1D5B-04B58F216E67}"/>
              </a:ext>
            </a:extLst>
          </p:cNvPr>
          <p:cNvSpPr>
            <a:spLocks noGrp="1"/>
          </p:cNvSpPr>
          <p:nvPr>
            <p:ph idx="1"/>
          </p:nvPr>
        </p:nvSpPr>
        <p:spPr>
          <a:xfrm>
            <a:off x="1097280" y="2238702"/>
            <a:ext cx="9255410" cy="3630391"/>
          </a:xfrm>
        </p:spPr>
        <p:txBody>
          <a:bodyPr>
            <a:normAutofit/>
          </a:bodyPr>
          <a:lstStyle/>
          <a:p>
            <a:r>
              <a:rPr lang="en-US" sz="2800" dirty="0"/>
              <a:t>AU Libraries briefed the Vice President for Research on our research data policy planning in early 2021</a:t>
            </a:r>
          </a:p>
          <a:p>
            <a:r>
              <a:rPr lang="en-US" sz="2800" dirty="0"/>
              <a:t>An Associate Dean for Research raised the issue of inadequate university-level data policy shortly thereafter</a:t>
            </a:r>
          </a:p>
          <a:p>
            <a:r>
              <a:rPr lang="en-US" sz="2800" dirty="0"/>
              <a:t>Research administration recognized the need for institutional policy and supported the existing Libraries-led effort</a:t>
            </a:r>
          </a:p>
        </p:txBody>
      </p:sp>
    </p:spTree>
    <p:extLst>
      <p:ext uri="{BB962C8B-B14F-4D97-AF65-F5344CB8AC3E}">
        <p14:creationId xmlns:p14="http://schemas.microsoft.com/office/powerpoint/2010/main" val="2092620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7328E-6FC1-3766-6B0B-C04E57D6C95A}"/>
              </a:ext>
            </a:extLst>
          </p:cNvPr>
          <p:cNvSpPr>
            <a:spLocks noGrp="1"/>
          </p:cNvSpPr>
          <p:nvPr>
            <p:ph type="title"/>
          </p:nvPr>
        </p:nvSpPr>
        <p:spPr/>
        <p:txBody>
          <a:bodyPr/>
          <a:lstStyle/>
          <a:p>
            <a:r>
              <a:rPr lang="en-US" dirty="0"/>
              <a:t>Involvement of the Senate</a:t>
            </a:r>
          </a:p>
        </p:txBody>
      </p:sp>
      <p:sp>
        <p:nvSpPr>
          <p:cNvPr id="3" name="Content Placeholder 2">
            <a:extLst>
              <a:ext uri="{FF2B5EF4-FFF2-40B4-BE49-F238E27FC236}">
                <a16:creationId xmlns:a16="http://schemas.microsoft.com/office/drawing/2014/main" id="{52E457E4-9344-B472-8C4E-8BF57EDFA7EE}"/>
              </a:ext>
            </a:extLst>
          </p:cNvPr>
          <p:cNvSpPr>
            <a:spLocks noGrp="1"/>
          </p:cNvSpPr>
          <p:nvPr>
            <p:ph idx="1"/>
          </p:nvPr>
        </p:nvSpPr>
        <p:spPr>
          <a:xfrm>
            <a:off x="1097280" y="2217682"/>
            <a:ext cx="10058400" cy="3651411"/>
          </a:xfrm>
        </p:spPr>
        <p:txBody>
          <a:bodyPr>
            <a:normAutofit/>
          </a:bodyPr>
          <a:lstStyle/>
          <a:p>
            <a:r>
              <a:rPr lang="en-US" sz="2800" dirty="0"/>
              <a:t>Summer of 2021—Draft research data policy presented as an information item to the University Senate</a:t>
            </a:r>
          </a:p>
          <a:p>
            <a:pPr lvl="1"/>
            <a:r>
              <a:rPr lang="en-US" sz="2600" dirty="0"/>
              <a:t>Faculty Research Committee tasked with the project</a:t>
            </a:r>
          </a:p>
          <a:p>
            <a:r>
              <a:rPr lang="en-US" sz="2800" dirty="0"/>
              <a:t>Fall of 2021—FRC subcommittee solicits feedback from researchers around campus, updates draft policy based on input</a:t>
            </a:r>
          </a:p>
          <a:p>
            <a:r>
              <a:rPr lang="en-US" sz="2800" dirty="0"/>
              <a:t>January 2022—Research data policy presented to Senate for potential vote, discussion indicates further revisions needed</a:t>
            </a:r>
          </a:p>
        </p:txBody>
      </p:sp>
    </p:spTree>
    <p:extLst>
      <p:ext uri="{BB962C8B-B14F-4D97-AF65-F5344CB8AC3E}">
        <p14:creationId xmlns:p14="http://schemas.microsoft.com/office/powerpoint/2010/main" val="819629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583766" y="664121"/>
            <a:ext cx="11360800" cy="763600"/>
          </a:xfrm>
          <a:prstGeom prst="rect">
            <a:avLst/>
          </a:prstGeom>
        </p:spPr>
        <p:txBody>
          <a:bodyPr spcFirstLastPara="1" vert="horz" wrap="square" lIns="121900" tIns="121900" rIns="121900" bIns="121900" rtlCol="0" anchor="t" anchorCtr="0">
            <a:noAutofit/>
          </a:bodyPr>
          <a:lstStyle/>
          <a:p>
            <a:r>
              <a:rPr lang="en" sz="4000" b="1" dirty="0">
                <a:latin typeface="EB Garamond"/>
                <a:ea typeface="EB Garamond"/>
                <a:cs typeface="EB Garamond"/>
                <a:sym typeface="EB Garamond"/>
              </a:rPr>
              <a:t>Today’s Agenda</a:t>
            </a:r>
            <a:endParaRPr sz="4000" b="1" dirty="0">
              <a:latin typeface="EB Garamond"/>
              <a:ea typeface="EB Garamond"/>
              <a:cs typeface="EB Garamond"/>
              <a:sym typeface="EB Garamond"/>
            </a:endParaRPr>
          </a:p>
        </p:txBody>
      </p:sp>
      <p:sp>
        <p:nvSpPr>
          <p:cNvPr id="71" name="Google Shape;71;p15"/>
          <p:cNvSpPr txBox="1"/>
          <p:nvPr/>
        </p:nvSpPr>
        <p:spPr>
          <a:xfrm>
            <a:off x="997442" y="1713870"/>
            <a:ext cx="10696000" cy="4197904"/>
          </a:xfrm>
          <a:prstGeom prst="rect">
            <a:avLst/>
          </a:prstGeom>
          <a:noFill/>
          <a:ln>
            <a:noFill/>
          </a:ln>
        </p:spPr>
        <p:txBody>
          <a:bodyPr spcFirstLastPara="1" wrap="square" lIns="121900" tIns="121900" rIns="121900" bIns="121900" anchor="t" anchorCtr="0">
            <a:spAutoFit/>
          </a:bodyPr>
          <a:lstStyle/>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Introduction</a:t>
            </a: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Attendee Poll</a:t>
            </a: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Lightning Talks</a:t>
            </a: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Megan Sheffield, </a:t>
            </a:r>
            <a:r>
              <a:rPr lang="en-US" sz="2400" i="1" dirty="0">
                <a:solidFill>
                  <a:schemeClr val="dk1"/>
                </a:solidFill>
                <a:latin typeface="EB Garamond"/>
                <a:ea typeface="EB Garamond"/>
                <a:cs typeface="EB Garamond"/>
                <a:sym typeface="EB Garamond"/>
              </a:rPr>
              <a:t>Emory University</a:t>
            </a: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Marla Hertz, </a:t>
            </a:r>
            <a:r>
              <a:rPr lang="en-US" sz="2400" i="1" dirty="0">
                <a:solidFill>
                  <a:schemeClr val="dk1"/>
                </a:solidFill>
                <a:latin typeface="EB Garamond"/>
                <a:ea typeface="EB Garamond"/>
                <a:cs typeface="EB Garamond"/>
                <a:sym typeface="EB Garamond"/>
              </a:rPr>
              <a:t>University of Alabama Birmingham</a:t>
            </a:r>
            <a:endParaRPr lang="en-US" sz="2400" dirty="0">
              <a:solidFill>
                <a:schemeClr val="dk1"/>
              </a:solidFill>
              <a:latin typeface="EB Garamond"/>
              <a:ea typeface="EB Garamond"/>
              <a:cs typeface="EB Garamond"/>
              <a:sym typeface="EB Garamond"/>
            </a:endParaRP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Savannah Kelly, </a:t>
            </a:r>
            <a:r>
              <a:rPr lang="en-US" sz="2400" i="1" dirty="0">
                <a:solidFill>
                  <a:schemeClr val="dk1"/>
                </a:solidFill>
                <a:latin typeface="EB Garamond"/>
                <a:ea typeface="EB Garamond"/>
                <a:cs typeface="EB Garamond"/>
                <a:sym typeface="EB Garamond"/>
              </a:rPr>
              <a:t>University of Mississippi</a:t>
            </a:r>
            <a:endParaRPr lang="en-US" sz="2400" dirty="0">
              <a:solidFill>
                <a:schemeClr val="dk1"/>
              </a:solidFill>
              <a:latin typeface="EB Garamond"/>
              <a:ea typeface="EB Garamond"/>
              <a:cs typeface="EB Garamond"/>
              <a:sym typeface="EB Garamond"/>
            </a:endParaRP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Mandy Swygart-Hobaugh, </a:t>
            </a:r>
            <a:r>
              <a:rPr lang="en-US" sz="2400" i="1" dirty="0">
                <a:solidFill>
                  <a:schemeClr val="dk1"/>
                </a:solidFill>
                <a:latin typeface="EB Garamond"/>
                <a:ea typeface="EB Garamond"/>
                <a:cs typeface="EB Garamond"/>
                <a:sym typeface="EB Garamond"/>
              </a:rPr>
              <a:t>Georgia State University</a:t>
            </a: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Ali Krzton, </a:t>
            </a:r>
            <a:r>
              <a:rPr lang="en-US" sz="2400" i="1" dirty="0">
                <a:solidFill>
                  <a:schemeClr val="dk1"/>
                </a:solidFill>
                <a:latin typeface="EB Garamond"/>
                <a:ea typeface="EB Garamond"/>
                <a:cs typeface="EB Garamond"/>
                <a:sym typeface="EB Garamond"/>
              </a:rPr>
              <a:t>Auburn University</a:t>
            </a: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Q&amp;A</a:t>
            </a:r>
          </a:p>
          <a:p>
            <a:pPr marL="608965"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Further Discussion / Wrap-Up</a:t>
            </a:r>
          </a:p>
        </p:txBody>
      </p:sp>
      <p:sp>
        <p:nvSpPr>
          <p:cNvPr id="2" name="Rectangle 1">
            <a:extLst>
              <a:ext uri="{FF2B5EF4-FFF2-40B4-BE49-F238E27FC236}">
                <a16:creationId xmlns:a16="http://schemas.microsoft.com/office/drawing/2014/main" id="{C3616FBB-5763-5FD0-B739-FE8434BEF4D2}"/>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407813-452B-48F4-F006-3F16ADCA96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534" y="6269808"/>
            <a:ext cx="3666065" cy="588192"/>
          </a:xfrm>
          <a:prstGeom prst="rect">
            <a:avLst/>
          </a:prstGeom>
        </p:spPr>
      </p:pic>
    </p:spTree>
    <p:extLst>
      <p:ext uri="{BB962C8B-B14F-4D97-AF65-F5344CB8AC3E}">
        <p14:creationId xmlns:p14="http://schemas.microsoft.com/office/powerpoint/2010/main" val="898564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73DBD-4DC3-C0E8-03D8-21D8F68BDD90}"/>
              </a:ext>
            </a:extLst>
          </p:cNvPr>
          <p:cNvSpPr>
            <a:spLocks noGrp="1"/>
          </p:cNvSpPr>
          <p:nvPr>
            <p:ph type="title"/>
          </p:nvPr>
        </p:nvSpPr>
        <p:spPr/>
        <p:txBody>
          <a:bodyPr/>
          <a:lstStyle/>
          <a:p>
            <a:r>
              <a:rPr lang="en-US" dirty="0"/>
              <a:t>Final push</a:t>
            </a:r>
          </a:p>
        </p:txBody>
      </p:sp>
      <p:sp>
        <p:nvSpPr>
          <p:cNvPr id="3" name="Content Placeholder 2">
            <a:extLst>
              <a:ext uri="{FF2B5EF4-FFF2-40B4-BE49-F238E27FC236}">
                <a16:creationId xmlns:a16="http://schemas.microsoft.com/office/drawing/2014/main" id="{5B4A9FBF-8D44-D02E-1D5B-04B58F216E67}"/>
              </a:ext>
            </a:extLst>
          </p:cNvPr>
          <p:cNvSpPr>
            <a:spLocks noGrp="1"/>
          </p:cNvSpPr>
          <p:nvPr>
            <p:ph idx="1"/>
          </p:nvPr>
        </p:nvSpPr>
        <p:spPr>
          <a:xfrm>
            <a:off x="1097280" y="1845733"/>
            <a:ext cx="10058400" cy="4344859"/>
          </a:xfrm>
        </p:spPr>
        <p:txBody>
          <a:bodyPr>
            <a:normAutofit/>
          </a:bodyPr>
          <a:lstStyle/>
          <a:p>
            <a:r>
              <a:rPr lang="en-US" sz="2800" dirty="0"/>
              <a:t>Administrative interest kept momentum up through the Senate</a:t>
            </a:r>
          </a:p>
          <a:p>
            <a:r>
              <a:rPr lang="en-US" sz="2800" dirty="0"/>
              <a:t>RDM Librarian consulted with several faculty to hear their comments and concerns regarding the data policy</a:t>
            </a:r>
          </a:p>
          <a:p>
            <a:r>
              <a:rPr lang="en-US" sz="2800" dirty="0"/>
              <a:t>Campus General Counsel brought in to check legal/regulatory feasibility in February/March, but they did NOT draft the policy</a:t>
            </a:r>
          </a:p>
          <a:p>
            <a:r>
              <a:rPr lang="en-US" sz="2800" dirty="0"/>
              <a:t>April 2022—Final version of the policy put to a vote, passes</a:t>
            </a:r>
          </a:p>
          <a:p>
            <a:r>
              <a:rPr lang="en-US" sz="2800" dirty="0"/>
              <a:t>June 2022—Research data policy made official:  </a:t>
            </a:r>
            <a:r>
              <a:rPr lang="en-US" sz="2800" dirty="0">
                <a:hlinkClick r:id="rId2"/>
              </a:rPr>
              <a:t>https://aub.ie/researchdatapolicy</a:t>
            </a:r>
            <a:r>
              <a:rPr lang="en-US" sz="2800" dirty="0"/>
              <a:t> </a:t>
            </a:r>
          </a:p>
        </p:txBody>
      </p:sp>
    </p:spTree>
    <p:extLst>
      <p:ext uri="{BB962C8B-B14F-4D97-AF65-F5344CB8AC3E}">
        <p14:creationId xmlns:p14="http://schemas.microsoft.com/office/powerpoint/2010/main" val="3249702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6AFDB8-7D29-1F4B-3424-0E1275646C89}"/>
              </a:ext>
            </a:extLst>
          </p:cNvPr>
          <p:cNvSpPr txBox="1">
            <a:spLocks noGrp="1"/>
          </p:cNvSpPr>
          <p:nvPr>
            <p:ph type="title" idx="4294967295"/>
          </p:nvPr>
        </p:nvSpPr>
        <p:spPr>
          <a:xfrm>
            <a:off x="1097280" y="-955133"/>
            <a:ext cx="60960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Lessons learned (2)</a:t>
            </a:r>
          </a:p>
        </p:txBody>
      </p:sp>
      <p:sp>
        <p:nvSpPr>
          <p:cNvPr id="2" name="Title 1">
            <a:extLst>
              <a:ext uri="{FF2B5EF4-FFF2-40B4-BE49-F238E27FC236}">
                <a16:creationId xmlns:a16="http://schemas.microsoft.com/office/drawing/2014/main" id="{8CA73DBD-4DC3-C0E8-03D8-21D8F68BDD90}"/>
              </a:ext>
            </a:extLst>
          </p:cNvPr>
          <p:cNvSpPr>
            <a:spLocks/>
          </p:cNvSpPr>
          <p:nvPr/>
        </p:nvSpPr>
        <p:spPr>
          <a:xfrm>
            <a:off x="1097280" y="286603"/>
            <a:ext cx="10058400" cy="14507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Lessons learned</a:t>
            </a:r>
          </a:p>
        </p:txBody>
      </p:sp>
      <p:sp>
        <p:nvSpPr>
          <p:cNvPr id="3" name="Content Placeholder 2">
            <a:extLst>
              <a:ext uri="{FF2B5EF4-FFF2-40B4-BE49-F238E27FC236}">
                <a16:creationId xmlns:a16="http://schemas.microsoft.com/office/drawing/2014/main" id="{5B4A9FBF-8D44-D02E-1D5B-04B58F216E67}"/>
              </a:ext>
            </a:extLst>
          </p:cNvPr>
          <p:cNvSpPr>
            <a:spLocks noGrp="1"/>
          </p:cNvSpPr>
          <p:nvPr>
            <p:ph idx="1"/>
          </p:nvPr>
        </p:nvSpPr>
        <p:spPr/>
        <p:txBody>
          <a:bodyPr>
            <a:normAutofit/>
          </a:bodyPr>
          <a:lstStyle/>
          <a:p>
            <a:r>
              <a:rPr lang="en-US" sz="2800" dirty="0"/>
              <a:t>Open communication across units is essential</a:t>
            </a:r>
          </a:p>
          <a:p>
            <a:r>
              <a:rPr lang="en-US" sz="2800" dirty="0"/>
              <a:t>Be ready to brief important stakeholders</a:t>
            </a:r>
          </a:p>
          <a:p>
            <a:r>
              <a:rPr lang="en-US" sz="2800" dirty="0"/>
              <a:t>Broader support/buy-in helps</a:t>
            </a:r>
          </a:p>
          <a:p>
            <a:r>
              <a:rPr lang="en-US" sz="2800" dirty="0"/>
              <a:t>There is no “perfect” policy and no pleasing everyone</a:t>
            </a:r>
          </a:p>
          <a:p>
            <a:r>
              <a:rPr lang="en-US" sz="2800" dirty="0"/>
              <a:t>“Own the project” to avoid getting bogged down</a:t>
            </a:r>
            <a:endParaRPr lang="en-US" sz="2400" dirty="0"/>
          </a:p>
        </p:txBody>
      </p:sp>
    </p:spTree>
    <p:extLst>
      <p:ext uri="{BB962C8B-B14F-4D97-AF65-F5344CB8AC3E}">
        <p14:creationId xmlns:p14="http://schemas.microsoft.com/office/powerpoint/2010/main" val="3085191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1294-2832-5943-300C-7786109E4B45}"/>
              </a:ext>
            </a:extLst>
          </p:cNvPr>
          <p:cNvSpPr>
            <a:spLocks noGrp="1"/>
          </p:cNvSpPr>
          <p:nvPr>
            <p:ph type="title"/>
          </p:nvPr>
        </p:nvSpPr>
        <p:spPr/>
        <p:txBody>
          <a:bodyPr>
            <a:normAutofit fontScale="90000"/>
          </a:bodyPr>
          <a:lstStyle/>
          <a:p>
            <a:r>
              <a:rPr lang="en-US" b="1" dirty="0">
                <a:latin typeface="EB Garamond"/>
                <a:ea typeface="EB Garamond"/>
                <a:cs typeface="EB Garamond"/>
              </a:rPr>
              <a:t>Q &amp; A</a:t>
            </a:r>
          </a:p>
        </p:txBody>
      </p:sp>
      <p:sp>
        <p:nvSpPr>
          <p:cNvPr id="6" name="Text Placeholder 5">
            <a:extLst>
              <a:ext uri="{FF2B5EF4-FFF2-40B4-BE49-F238E27FC236}">
                <a16:creationId xmlns:a16="http://schemas.microsoft.com/office/drawing/2014/main" id="{CE0C0159-3696-9FDA-E638-82F3B37FFCBF}"/>
              </a:ext>
              <a:ext uri="{C183D7F6-B498-43B3-948B-1728B52AA6E4}">
                <adec:decorative xmlns:adec="http://schemas.microsoft.com/office/drawing/2017/decorative" val="1"/>
              </a:ext>
            </a:extLst>
          </p:cNvPr>
          <p:cNvSpPr>
            <a:spLocks noGrp="1"/>
          </p:cNvSpPr>
          <p:nvPr>
            <p:ph type="body" idx="1"/>
          </p:nvPr>
        </p:nvSpPr>
        <p:spPr/>
        <p:txBody>
          <a:bodyPr/>
          <a:lstStyle/>
          <a:p>
            <a:pPr marL="151765" indent="0">
              <a:buNone/>
            </a:pPr>
            <a:endParaRPr lang="en-US" sz="2400" dirty="0"/>
          </a:p>
          <a:p>
            <a:pPr marL="151765" indent="0">
              <a:buNone/>
            </a:pPr>
            <a:endParaRPr lang="en-US" dirty="0"/>
          </a:p>
        </p:txBody>
      </p:sp>
      <p:sp>
        <p:nvSpPr>
          <p:cNvPr id="3" name="Rectangle 2">
            <a:extLst>
              <a:ext uri="{FF2B5EF4-FFF2-40B4-BE49-F238E27FC236}">
                <a16:creationId xmlns:a16="http://schemas.microsoft.com/office/drawing/2014/main" id="{EBFE1DC8-395D-B995-E525-55FEDAF9F146}"/>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42F2478-C00F-77A9-F3E7-08670B0CC5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534" y="6269808"/>
            <a:ext cx="3666065" cy="588192"/>
          </a:xfrm>
          <a:prstGeom prst="rect">
            <a:avLst/>
          </a:prstGeom>
        </p:spPr>
      </p:pic>
      <p:sp>
        <p:nvSpPr>
          <p:cNvPr id="4" name="Google Shape;215;p33">
            <a:extLst>
              <a:ext uri="{FF2B5EF4-FFF2-40B4-BE49-F238E27FC236}">
                <a16:creationId xmlns:a16="http://schemas.microsoft.com/office/drawing/2014/main" id="{AD7DA199-1767-8278-D607-160BCBB72ADC}"/>
              </a:ext>
            </a:extLst>
          </p:cNvPr>
          <p:cNvSpPr txBox="1"/>
          <p:nvPr/>
        </p:nvSpPr>
        <p:spPr>
          <a:xfrm>
            <a:off x="287898" y="1706899"/>
            <a:ext cx="11218301" cy="4593205"/>
          </a:xfrm>
          <a:prstGeom prst="rect">
            <a:avLst/>
          </a:prstGeom>
          <a:noFill/>
          <a:ln>
            <a:noFill/>
          </a:ln>
        </p:spPr>
        <p:txBody>
          <a:bodyPr spcFirstLastPara="1" wrap="square" lIns="121900" tIns="121900" rIns="121900" bIns="121900" anchor="t" anchorCtr="0">
            <a:spAutoFit/>
          </a:bodyPr>
          <a:lstStyle/>
          <a:p>
            <a:pPr marL="186055">
              <a:lnSpc>
                <a:spcPct val="107000"/>
              </a:lnSpc>
              <a:buSzPts val="1400"/>
            </a:pPr>
            <a:r>
              <a:rPr lang="en-US" sz="3200" dirty="0">
                <a:solidFill>
                  <a:schemeClr val="dk1"/>
                </a:solidFill>
                <a:latin typeface="EB Garamond" pitchFamily="2" charset="0"/>
                <a:ea typeface="EB Garamond" pitchFamily="2" charset="0"/>
                <a:cs typeface="EB Garamond"/>
                <a:sym typeface="EB Garamond"/>
              </a:rPr>
              <a:t>Please submit questions for our presenters in the chat!</a:t>
            </a:r>
          </a:p>
          <a:p>
            <a:pPr marL="186055">
              <a:lnSpc>
                <a:spcPct val="107000"/>
              </a:lnSpc>
              <a:buSzPts val="1400"/>
            </a:pPr>
            <a:endParaRPr lang="en-US" sz="3200" dirty="0">
              <a:solidFill>
                <a:schemeClr val="dk1"/>
              </a:solidFill>
              <a:latin typeface="EB Garamond" pitchFamily="2" charset="0"/>
              <a:ea typeface="EB Garamond" pitchFamily="2" charset="0"/>
              <a:cs typeface="EB Garamond"/>
              <a:sym typeface="EB Garamond"/>
            </a:endParaRP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Megan Sheffield                       </a:t>
            </a:r>
            <a:r>
              <a:rPr lang="en-US" sz="2400" i="1" dirty="0">
                <a:solidFill>
                  <a:schemeClr val="dk1"/>
                </a:solidFill>
                <a:latin typeface="EB Garamond"/>
                <a:ea typeface="EB Garamond"/>
                <a:cs typeface="EB Garamond"/>
                <a:sym typeface="EB Garamond"/>
              </a:rPr>
              <a:t>Navigating a Research Data Services Career Transition</a:t>
            </a: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Marla Hertz                                            </a:t>
            </a:r>
            <a:r>
              <a:rPr lang="en-US" sz="2400" i="1" dirty="0">
                <a:solidFill>
                  <a:schemeClr val="dk1"/>
                </a:solidFill>
                <a:latin typeface="EB Garamond"/>
                <a:ea typeface="EB Garamond"/>
                <a:cs typeface="EB Garamond"/>
                <a:sym typeface="EB Garamond"/>
              </a:rPr>
              <a:t>Tips for effective communication with researchers </a:t>
            </a: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Savannah Kelly                </a:t>
            </a:r>
            <a:r>
              <a:rPr lang="en-US" sz="2400" i="1" dirty="0">
                <a:solidFill>
                  <a:schemeClr val="dk1"/>
                </a:solidFill>
                <a:latin typeface="EB Garamond"/>
                <a:ea typeface="EB Garamond"/>
                <a:cs typeface="EB Garamond"/>
                <a:sym typeface="EB Garamond"/>
              </a:rPr>
              <a:t>Building an R Programming Workshop Series for Graduate Students</a:t>
            </a:r>
            <a:endParaRPr lang="en-US" sz="2400" dirty="0">
              <a:solidFill>
                <a:schemeClr val="dk1"/>
              </a:solidFill>
              <a:latin typeface="EB Garamond"/>
              <a:ea typeface="EB Garamond"/>
              <a:cs typeface="EB Garamond"/>
              <a:sym typeface="EB Garamond"/>
            </a:endParaRP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Mandy Swygart-Hobaugh                         </a:t>
            </a:r>
            <a:r>
              <a:rPr lang="en-US" sz="2400" i="1" dirty="0">
                <a:solidFill>
                  <a:schemeClr val="dk1"/>
                </a:solidFill>
                <a:latin typeface="EB Garamond"/>
                <a:ea typeface="EB Garamond"/>
                <a:cs typeface="EB Garamond"/>
                <a:sym typeface="EB Garamond"/>
              </a:rPr>
              <a:t>GSU Data Ready! Badge Micro-Credentials</a:t>
            </a:r>
          </a:p>
          <a:p>
            <a:pPr marL="1066165" lvl="1" indent="-440055">
              <a:lnSpc>
                <a:spcPct val="106999"/>
              </a:lnSpc>
              <a:buClr>
                <a:schemeClr val="dk1"/>
              </a:buClr>
              <a:buSzPts val="1600"/>
              <a:buFont typeface="Arial" panose="020B0604020202020204" pitchFamily="34" charset="0"/>
              <a:buChar char="•"/>
            </a:pPr>
            <a:r>
              <a:rPr lang="en-US" sz="2400" dirty="0">
                <a:solidFill>
                  <a:schemeClr val="dk1"/>
                </a:solidFill>
                <a:latin typeface="EB Garamond"/>
                <a:ea typeface="EB Garamond"/>
                <a:cs typeface="EB Garamond"/>
                <a:sym typeface="EB Garamond"/>
              </a:rPr>
              <a:t>Ali Krzton                                         </a:t>
            </a:r>
            <a:r>
              <a:rPr lang="en-US" sz="2400" i="1" dirty="0">
                <a:solidFill>
                  <a:schemeClr val="dk1"/>
                </a:solidFill>
                <a:latin typeface="EB Garamond"/>
                <a:ea typeface="EB Garamond"/>
                <a:cs typeface="EB Garamond"/>
                <a:sym typeface="EB Garamond"/>
              </a:rPr>
              <a:t>Formulating Research Data Policy as an Institution </a:t>
            </a:r>
          </a:p>
          <a:p>
            <a:pPr marL="643255" indent="-457200">
              <a:lnSpc>
                <a:spcPct val="107000"/>
              </a:lnSpc>
              <a:buSzPts val="1400"/>
              <a:buFont typeface="Arial" panose="020B0604020202020204" pitchFamily="34" charset="0"/>
              <a:buChar char="•"/>
            </a:pPr>
            <a:endParaRPr lang="en-US" sz="2400" dirty="0">
              <a:solidFill>
                <a:schemeClr val="dk1"/>
              </a:solidFill>
              <a:latin typeface="EB Garamond" pitchFamily="2" charset="0"/>
              <a:ea typeface="EB Garamond" pitchFamily="2" charset="0"/>
              <a:cs typeface="EB Garamond"/>
              <a:sym typeface="EB Garamond"/>
            </a:endParaRPr>
          </a:p>
          <a:p>
            <a:pPr marL="186055">
              <a:lnSpc>
                <a:spcPct val="107000"/>
              </a:lnSpc>
              <a:buSzPts val="1400"/>
            </a:pPr>
            <a:endParaRPr lang="en-US" sz="3200" dirty="0">
              <a:latin typeface="EB Garamond" pitchFamily="2" charset="0"/>
              <a:ea typeface="EB Garamond" pitchFamily="2" charset="0"/>
              <a:cs typeface="EB Garamond"/>
            </a:endParaRPr>
          </a:p>
        </p:txBody>
      </p:sp>
    </p:spTree>
    <p:extLst>
      <p:ext uri="{BB962C8B-B14F-4D97-AF65-F5344CB8AC3E}">
        <p14:creationId xmlns:p14="http://schemas.microsoft.com/office/powerpoint/2010/main" val="1737424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1294-2832-5943-300C-7786109E4B45}"/>
              </a:ext>
            </a:extLst>
          </p:cNvPr>
          <p:cNvSpPr>
            <a:spLocks noGrp="1"/>
          </p:cNvSpPr>
          <p:nvPr>
            <p:ph type="title"/>
          </p:nvPr>
        </p:nvSpPr>
        <p:spPr/>
        <p:txBody>
          <a:bodyPr>
            <a:normAutofit fontScale="90000"/>
          </a:bodyPr>
          <a:lstStyle/>
          <a:p>
            <a:r>
              <a:rPr lang="en-US" b="1" dirty="0">
                <a:latin typeface="EB Garamond"/>
                <a:ea typeface="EB Garamond"/>
                <a:cs typeface="EB Garamond"/>
              </a:rPr>
              <a:t>Further Discussion</a:t>
            </a:r>
          </a:p>
        </p:txBody>
      </p:sp>
      <p:sp>
        <p:nvSpPr>
          <p:cNvPr id="3" name="Rectangle 2">
            <a:extLst>
              <a:ext uri="{FF2B5EF4-FFF2-40B4-BE49-F238E27FC236}">
                <a16:creationId xmlns:a16="http://schemas.microsoft.com/office/drawing/2014/main" id="{EBFE1DC8-395D-B995-E525-55FEDAF9F146}"/>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42F2478-C00F-77A9-F3E7-08670B0CC5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8534" y="6269808"/>
            <a:ext cx="3666065" cy="588192"/>
          </a:xfrm>
          <a:prstGeom prst="rect">
            <a:avLst/>
          </a:prstGeom>
        </p:spPr>
      </p:pic>
      <p:sp>
        <p:nvSpPr>
          <p:cNvPr id="4" name="Google Shape;71;p15">
            <a:extLst>
              <a:ext uri="{FF2B5EF4-FFF2-40B4-BE49-F238E27FC236}">
                <a16:creationId xmlns:a16="http://schemas.microsoft.com/office/drawing/2014/main" id="{7343348D-1C26-5AB3-7431-878E71F04FCE}"/>
              </a:ext>
            </a:extLst>
          </p:cNvPr>
          <p:cNvSpPr txBox="1"/>
          <p:nvPr/>
        </p:nvSpPr>
        <p:spPr>
          <a:xfrm>
            <a:off x="662555" y="1803103"/>
            <a:ext cx="8227446" cy="4308831"/>
          </a:xfrm>
          <a:prstGeom prst="rect">
            <a:avLst/>
          </a:prstGeom>
          <a:noFill/>
          <a:ln>
            <a:noFill/>
          </a:ln>
        </p:spPr>
        <p:txBody>
          <a:bodyPr spcFirstLastPara="1" wrap="square" lIns="121900" tIns="121900" rIns="121900" bIns="121900" anchor="t" anchorCtr="0">
            <a:spAutoFit/>
          </a:bodyPr>
          <a:lstStyle/>
          <a:p>
            <a:pPr marR="0" algn="l">
              <a:spcBef>
                <a:spcPts val="0"/>
              </a:spcBef>
              <a:spcAft>
                <a:spcPts val="0"/>
              </a:spcAft>
            </a:pPr>
            <a:r>
              <a:rPr lang="en-US" sz="3200" dirty="0">
                <a:solidFill>
                  <a:srgbClr val="212121"/>
                </a:solidFill>
                <a:latin typeface="EB Garamond" pitchFamily="2" charset="0"/>
                <a:ea typeface="EB Garamond" pitchFamily="2" charset="0"/>
              </a:rPr>
              <a:t>Submit and view answers in Padlet here: </a:t>
            </a:r>
            <a:r>
              <a:rPr lang="en-US" sz="3200" dirty="0">
                <a:solidFill>
                  <a:srgbClr val="212121"/>
                </a:solidFill>
                <a:latin typeface="EB Garamond" pitchFamily="2" charset="0"/>
                <a:ea typeface="EB Garamond" pitchFamily="2" charset="0"/>
                <a:hlinkClick r:id="rId4"/>
              </a:rPr>
              <a:t>https://tinyurl.com/NNLM-RDS</a:t>
            </a:r>
            <a:endParaRPr lang="en-US" sz="3200" dirty="0">
              <a:solidFill>
                <a:srgbClr val="212121"/>
              </a:solidFill>
              <a:latin typeface="EB Garamond" pitchFamily="2" charset="0"/>
              <a:ea typeface="EB Garamond" pitchFamily="2" charset="0"/>
            </a:endParaRPr>
          </a:p>
          <a:p>
            <a:pPr marR="0" algn="l">
              <a:spcBef>
                <a:spcPts val="0"/>
              </a:spcBef>
              <a:spcAft>
                <a:spcPts val="0"/>
              </a:spcAft>
            </a:pPr>
            <a:endParaRPr lang="en-US" sz="3200" b="0" i="0" u="none" strike="noStrike" dirty="0">
              <a:solidFill>
                <a:srgbClr val="212121"/>
              </a:solidFill>
              <a:effectLst/>
              <a:latin typeface="EB Garamond" pitchFamily="2" charset="0"/>
              <a:ea typeface="EB Garamond" pitchFamily="2" charset="0"/>
            </a:endParaRPr>
          </a:p>
          <a:p>
            <a:pPr marL="285750" marR="0" indent="-285750" algn="l">
              <a:spcBef>
                <a:spcPts val="0"/>
              </a:spcBef>
              <a:spcAft>
                <a:spcPts val="0"/>
              </a:spcAft>
              <a:buFont typeface="Arial" panose="020B0604020202020204" pitchFamily="34" charset="0"/>
              <a:buChar char="•"/>
            </a:pPr>
            <a:r>
              <a:rPr lang="en-US" sz="2800" b="0" i="0" u="none" strike="noStrike" dirty="0">
                <a:solidFill>
                  <a:srgbClr val="212121"/>
                </a:solidFill>
                <a:effectLst/>
                <a:latin typeface="EB Garamond" pitchFamily="2" charset="0"/>
                <a:ea typeface="EB Garamond" pitchFamily="2" charset="0"/>
              </a:rPr>
              <a:t>What lingering topics would you like to explore further in RDS?</a:t>
            </a:r>
          </a:p>
          <a:p>
            <a:pPr marL="285750" marR="0" indent="-285750" algn="l">
              <a:spcBef>
                <a:spcPts val="0"/>
              </a:spcBef>
              <a:spcAft>
                <a:spcPts val="0"/>
              </a:spcAft>
              <a:buFont typeface="Arial" panose="020B0604020202020204" pitchFamily="34" charset="0"/>
              <a:buChar char="•"/>
            </a:pPr>
            <a:r>
              <a:rPr lang="en-US" sz="2800" b="0" i="0" u="none" strike="noStrike" dirty="0">
                <a:solidFill>
                  <a:srgbClr val="212121"/>
                </a:solidFill>
                <a:effectLst/>
                <a:latin typeface="EB Garamond" pitchFamily="2" charset="0"/>
                <a:ea typeface="EB Garamond" pitchFamily="2" charset="0"/>
              </a:rPr>
              <a:t>Do you want to be part of future conversations around data services? </a:t>
            </a:r>
          </a:p>
          <a:p>
            <a:pPr marL="742950" lvl="1" indent="-285750">
              <a:buFont typeface="Arial" panose="020B0604020202020204" pitchFamily="34" charset="0"/>
              <a:buChar char="•"/>
            </a:pPr>
            <a:r>
              <a:rPr lang="en-US" sz="2800" b="0" i="0" u="none" strike="noStrike" dirty="0">
                <a:solidFill>
                  <a:srgbClr val="212121"/>
                </a:solidFill>
                <a:effectLst/>
                <a:latin typeface="EB Garamond" pitchFamily="2" charset="0"/>
                <a:ea typeface="EB Garamond" pitchFamily="2" charset="0"/>
              </a:rPr>
              <a:t>Add your contact info to the </a:t>
            </a:r>
            <a:r>
              <a:rPr lang="en-US" sz="2800" dirty="0">
                <a:solidFill>
                  <a:srgbClr val="212121"/>
                </a:solidFill>
                <a:latin typeface="EB Garamond" pitchFamily="2" charset="0"/>
                <a:ea typeface="EB Garamond" pitchFamily="2" charset="0"/>
              </a:rPr>
              <a:t>P</a:t>
            </a:r>
            <a:r>
              <a:rPr lang="en-US" sz="2800" b="0" i="0" u="none" strike="noStrike" dirty="0">
                <a:solidFill>
                  <a:srgbClr val="212121"/>
                </a:solidFill>
                <a:effectLst/>
                <a:latin typeface="EB Garamond" pitchFamily="2" charset="0"/>
                <a:ea typeface="EB Garamond" pitchFamily="2" charset="0"/>
              </a:rPr>
              <a:t>adlet!</a:t>
            </a:r>
          </a:p>
          <a:p>
            <a:pPr marL="285750" marR="0" indent="-285750" algn="l">
              <a:spcBef>
                <a:spcPts val="0"/>
              </a:spcBef>
              <a:spcAft>
                <a:spcPts val="0"/>
              </a:spcAft>
              <a:buFont typeface="Arial" panose="020B0604020202020204" pitchFamily="34" charset="0"/>
              <a:buChar char="•"/>
            </a:pPr>
            <a:endParaRPr lang="en-US" sz="2800" b="0" i="0" u="none" strike="noStrike" dirty="0">
              <a:solidFill>
                <a:srgbClr val="212121"/>
              </a:solidFill>
              <a:effectLst/>
              <a:latin typeface="EB Garamond" pitchFamily="2" charset="0"/>
              <a:ea typeface="EB Garamond" pitchFamily="2" charset="0"/>
            </a:endParaRPr>
          </a:p>
        </p:txBody>
      </p:sp>
      <p:pic>
        <p:nvPicPr>
          <p:cNvPr id="9" name="Picture 8" descr="A QR code.">
            <a:extLst>
              <a:ext uri="{FF2B5EF4-FFF2-40B4-BE49-F238E27FC236}">
                <a16:creationId xmlns:a16="http://schemas.microsoft.com/office/drawing/2014/main" id="{0A5EAB97-CB10-13B0-E021-99F52D0C8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705" y="300795"/>
            <a:ext cx="2699237" cy="2699237"/>
          </a:xfrm>
          <a:prstGeom prst="rect">
            <a:avLst/>
          </a:prstGeom>
        </p:spPr>
      </p:pic>
    </p:spTree>
    <p:extLst>
      <p:ext uri="{BB962C8B-B14F-4D97-AF65-F5344CB8AC3E}">
        <p14:creationId xmlns:p14="http://schemas.microsoft.com/office/powerpoint/2010/main" val="1169271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F9CA-BC68-CD63-5C7A-A23726766CD2}"/>
              </a:ext>
            </a:extLst>
          </p:cNvPr>
          <p:cNvSpPr>
            <a:spLocks noGrp="1"/>
          </p:cNvSpPr>
          <p:nvPr>
            <p:ph type="title"/>
          </p:nvPr>
        </p:nvSpPr>
        <p:spPr/>
        <p:txBody>
          <a:bodyPr>
            <a:normAutofit fontScale="90000"/>
          </a:bodyPr>
          <a:lstStyle/>
          <a:p>
            <a:r>
              <a:rPr lang="en-US" b="1" dirty="0">
                <a:latin typeface="EB Garamond"/>
                <a:ea typeface="EB Garamond"/>
                <a:cs typeface="EB Garamond"/>
              </a:rPr>
              <a:t>Let's Connect</a:t>
            </a:r>
          </a:p>
        </p:txBody>
      </p:sp>
      <p:sp>
        <p:nvSpPr>
          <p:cNvPr id="5" name="Google Shape;215;p33">
            <a:extLst>
              <a:ext uri="{FF2B5EF4-FFF2-40B4-BE49-F238E27FC236}">
                <a16:creationId xmlns:a16="http://schemas.microsoft.com/office/drawing/2014/main" id="{2D4810A5-534C-80D5-3112-AEA986C8435F}"/>
              </a:ext>
            </a:extLst>
          </p:cNvPr>
          <p:cNvSpPr txBox="1"/>
          <p:nvPr/>
        </p:nvSpPr>
        <p:spPr>
          <a:xfrm>
            <a:off x="292032" y="1863552"/>
            <a:ext cx="7958209" cy="1300059"/>
          </a:xfrm>
          <a:prstGeom prst="rect">
            <a:avLst/>
          </a:prstGeom>
          <a:noFill/>
          <a:ln>
            <a:noFill/>
          </a:ln>
        </p:spPr>
        <p:txBody>
          <a:bodyPr spcFirstLastPara="1" wrap="square" lIns="121900" tIns="121900" rIns="121900" bIns="121900" anchor="t" anchorCtr="0">
            <a:spAutoFit/>
          </a:bodyPr>
          <a:lstStyle/>
          <a:p>
            <a:pPr marL="643255" indent="-457200">
              <a:lnSpc>
                <a:spcPct val="107000"/>
              </a:lnSpc>
              <a:buSzPts val="1400"/>
              <a:buFont typeface="Arial" panose="020B0604020202020204" pitchFamily="34" charset="0"/>
              <a:buChar char="•"/>
            </a:pPr>
            <a:r>
              <a:rPr lang="en" sz="3200" dirty="0">
                <a:solidFill>
                  <a:schemeClr val="dk1"/>
                </a:solidFill>
                <a:latin typeface="EB Garamond" pitchFamily="2" charset="0"/>
                <a:ea typeface="EB Garamond" pitchFamily="2" charset="0"/>
                <a:cs typeface="EB Garamond"/>
                <a:sym typeface="EB Garamond"/>
              </a:rPr>
              <a:t>Find us on </a:t>
            </a:r>
            <a:r>
              <a:rPr lang="en" sz="3200" dirty="0">
                <a:latin typeface="EB Garamond" pitchFamily="2" charset="0"/>
                <a:ea typeface="EB Garamond" pitchFamily="2" charset="0"/>
                <a:cs typeface="EB Garamond"/>
                <a:sym typeface="EB Garamond"/>
              </a:rPr>
              <a:t>socials </a:t>
            </a:r>
            <a:r>
              <a:rPr lang="en" sz="3200" dirty="0">
                <a:latin typeface="EB Garamond" pitchFamily="2" charset="0"/>
                <a:ea typeface="EB Garamond" pitchFamily="2" charset="0"/>
              </a:rPr>
              <a:t>@nnlmregion2</a:t>
            </a:r>
          </a:p>
          <a:p>
            <a:pPr marL="643255" indent="-457200">
              <a:lnSpc>
                <a:spcPct val="107000"/>
              </a:lnSpc>
              <a:buSzPts val="1400"/>
              <a:buFont typeface="Arial" panose="020B0604020202020204" pitchFamily="34" charset="0"/>
              <a:buChar char="•"/>
            </a:pPr>
            <a:r>
              <a:rPr lang="en" sz="3200" dirty="0">
                <a:latin typeface="EB Garamond" pitchFamily="2" charset="0"/>
                <a:ea typeface="EB Garamond" pitchFamily="2" charset="0"/>
              </a:rPr>
              <a:t>E-mail: </a:t>
            </a:r>
            <a:r>
              <a:rPr lang="en-US" sz="3200" dirty="0">
                <a:latin typeface="EB Garamond" pitchFamily="2" charset="0"/>
                <a:ea typeface="EB Garamond" pitchFamily="2" charset="0"/>
                <a:hlinkClick r:id="rId3"/>
              </a:rPr>
              <a:t>Region2@nnlm.gov</a:t>
            </a:r>
            <a:endParaRPr lang="en-US" sz="3200" dirty="0">
              <a:latin typeface="EB Garamond" pitchFamily="2" charset="0"/>
              <a:ea typeface="EB Garamond" pitchFamily="2" charset="0"/>
              <a:cs typeface="EB Garamond"/>
            </a:endParaRPr>
          </a:p>
        </p:txBody>
      </p:sp>
      <p:pic>
        <p:nvPicPr>
          <p:cNvPr id="9" name="Picture 8" descr="Facebook">
            <a:hlinkClick r:id="rId4"/>
            <a:extLst>
              <a:ext uri="{FF2B5EF4-FFF2-40B4-BE49-F238E27FC236}">
                <a16:creationId xmlns:a16="http://schemas.microsoft.com/office/drawing/2014/main" id="{BF5CF402-AF8E-89A6-F8E1-1C82044580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160" y="3429000"/>
            <a:ext cx="730620" cy="7306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inkedIn">
            <a:hlinkClick r:id="rId6"/>
            <a:extLst>
              <a:ext uri="{FF2B5EF4-FFF2-40B4-BE49-F238E27FC236}">
                <a16:creationId xmlns:a16="http://schemas.microsoft.com/office/drawing/2014/main" id="{464B967E-902E-2475-5110-47CC7CED5F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905" y="3429000"/>
            <a:ext cx="730620" cy="7306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ouTube">
            <a:hlinkClick r:id="rId8"/>
            <a:extLst>
              <a:ext uri="{FF2B5EF4-FFF2-40B4-BE49-F238E27FC236}">
                <a16:creationId xmlns:a16="http://schemas.microsoft.com/office/drawing/2014/main" id="{05C934DE-D8EA-CE54-6A94-862A17514E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650" y="3429000"/>
            <a:ext cx="730620" cy="7306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F90175-4E7C-46F6-2F9F-0525F0FC3066}"/>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ECB5D9-7BE0-D25C-7A89-08AE17CEFBC1}"/>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8534" y="6269808"/>
            <a:ext cx="3666065" cy="588192"/>
          </a:xfrm>
          <a:prstGeom prst="rect">
            <a:avLst/>
          </a:prstGeom>
        </p:spPr>
      </p:pic>
    </p:spTree>
    <p:extLst>
      <p:ext uri="{BB962C8B-B14F-4D97-AF65-F5344CB8AC3E}">
        <p14:creationId xmlns:p14="http://schemas.microsoft.com/office/powerpoint/2010/main" val="83155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633510" y="648427"/>
            <a:ext cx="11360800" cy="763600"/>
          </a:xfrm>
          <a:prstGeom prst="rect">
            <a:avLst/>
          </a:prstGeom>
        </p:spPr>
        <p:txBody>
          <a:bodyPr spcFirstLastPara="1" vert="horz" wrap="square" lIns="121900" tIns="121900" rIns="121900" bIns="121900" rtlCol="0" anchor="t" anchorCtr="0">
            <a:noAutofit/>
          </a:bodyPr>
          <a:lstStyle/>
          <a:p>
            <a:r>
              <a:rPr lang="en" sz="4000" b="1" dirty="0">
                <a:latin typeface="EB Garamond"/>
                <a:ea typeface="EB Garamond"/>
                <a:cs typeface="EB Garamond"/>
                <a:sym typeface="EB Garamond"/>
              </a:rPr>
              <a:t>Padlet Poll – 10 min</a:t>
            </a:r>
            <a:endParaRPr sz="4000" b="1" dirty="0">
              <a:latin typeface="EB Garamond"/>
              <a:ea typeface="EB Garamond"/>
              <a:cs typeface="EB Garamond"/>
              <a:sym typeface="EB Garamond"/>
            </a:endParaRPr>
          </a:p>
        </p:txBody>
      </p:sp>
      <p:sp>
        <p:nvSpPr>
          <p:cNvPr id="71" name="Google Shape;71;p15"/>
          <p:cNvSpPr txBox="1"/>
          <p:nvPr/>
        </p:nvSpPr>
        <p:spPr>
          <a:xfrm>
            <a:off x="662554" y="1803103"/>
            <a:ext cx="9345045" cy="4308831"/>
          </a:xfrm>
          <a:prstGeom prst="rect">
            <a:avLst/>
          </a:prstGeom>
          <a:noFill/>
          <a:ln>
            <a:noFill/>
          </a:ln>
        </p:spPr>
        <p:txBody>
          <a:bodyPr spcFirstLastPara="1" wrap="square" lIns="121900" tIns="121900" rIns="121900" bIns="121900" anchor="t" anchorCtr="0">
            <a:spAutoFit/>
          </a:bodyPr>
          <a:lstStyle/>
          <a:p>
            <a:pPr marR="0" algn="l">
              <a:spcBef>
                <a:spcPts val="0"/>
              </a:spcBef>
              <a:spcAft>
                <a:spcPts val="0"/>
              </a:spcAft>
            </a:pPr>
            <a:r>
              <a:rPr lang="en-US" sz="3200" dirty="0">
                <a:solidFill>
                  <a:srgbClr val="212121"/>
                </a:solidFill>
                <a:latin typeface="EB Garamond" pitchFamily="2" charset="0"/>
                <a:ea typeface="EB Garamond" pitchFamily="2" charset="0"/>
              </a:rPr>
              <a:t>Submit and view answers in Padlet here: </a:t>
            </a:r>
            <a:r>
              <a:rPr lang="en-US" sz="3200" dirty="0">
                <a:solidFill>
                  <a:srgbClr val="212121"/>
                </a:solidFill>
                <a:latin typeface="EB Garamond" pitchFamily="2" charset="0"/>
                <a:ea typeface="EB Garamond" pitchFamily="2" charset="0"/>
                <a:hlinkClick r:id="rId3"/>
              </a:rPr>
              <a:t>https://tinyurl.com/NNLM-RDS</a:t>
            </a:r>
            <a:endParaRPr lang="en-US" sz="3200" dirty="0">
              <a:solidFill>
                <a:srgbClr val="212121"/>
              </a:solidFill>
              <a:latin typeface="EB Garamond" pitchFamily="2" charset="0"/>
              <a:ea typeface="EB Garamond" pitchFamily="2" charset="0"/>
            </a:endParaRPr>
          </a:p>
          <a:p>
            <a:pPr marR="0" algn="l">
              <a:spcBef>
                <a:spcPts val="0"/>
              </a:spcBef>
              <a:spcAft>
                <a:spcPts val="0"/>
              </a:spcAft>
            </a:pPr>
            <a:endParaRPr lang="en-US" sz="3200" b="0" i="0" u="none" strike="noStrike" dirty="0">
              <a:solidFill>
                <a:srgbClr val="212121"/>
              </a:solidFill>
              <a:effectLst/>
              <a:latin typeface="EB Garamond" pitchFamily="2" charset="0"/>
              <a:ea typeface="EB Garamond" pitchFamily="2" charset="0"/>
            </a:endParaRPr>
          </a:p>
          <a:p>
            <a:pPr marL="285750" marR="0" indent="-285750" algn="l">
              <a:spcBef>
                <a:spcPts val="0"/>
              </a:spcBef>
              <a:spcAft>
                <a:spcPts val="0"/>
              </a:spcAft>
              <a:buFont typeface="Arial" panose="020B0604020202020204" pitchFamily="34" charset="0"/>
              <a:buChar char="•"/>
            </a:pPr>
            <a:r>
              <a:rPr lang="en-US" sz="2800" b="0" i="0" u="none" strike="noStrike" dirty="0">
                <a:solidFill>
                  <a:srgbClr val="212121"/>
                </a:solidFill>
                <a:effectLst/>
                <a:latin typeface="EB Garamond" pitchFamily="2" charset="0"/>
                <a:ea typeface="EB Garamond" pitchFamily="2" charset="0"/>
              </a:rPr>
              <a:t>What data services does your library currently offer?</a:t>
            </a:r>
          </a:p>
          <a:p>
            <a:pPr marL="285750" marR="0" indent="-285750" algn="l">
              <a:spcBef>
                <a:spcPts val="0"/>
              </a:spcBef>
              <a:spcAft>
                <a:spcPts val="0"/>
              </a:spcAft>
              <a:buFont typeface="Arial" panose="020B0604020202020204" pitchFamily="34" charset="0"/>
              <a:buChar char="•"/>
            </a:pPr>
            <a:r>
              <a:rPr lang="en-US" sz="2800" b="0" i="0" u="none" strike="noStrike" dirty="0">
                <a:solidFill>
                  <a:srgbClr val="212121"/>
                </a:solidFill>
                <a:effectLst/>
                <a:latin typeface="EB Garamond" pitchFamily="2" charset="0"/>
                <a:ea typeface="EB Garamond" pitchFamily="2" charset="0"/>
              </a:rPr>
              <a:t>What are your biggest challenges in the data services space?</a:t>
            </a:r>
          </a:p>
          <a:p>
            <a:pPr marL="285750" marR="0" indent="-285750" algn="l">
              <a:spcBef>
                <a:spcPts val="0"/>
              </a:spcBef>
              <a:spcAft>
                <a:spcPts val="0"/>
              </a:spcAft>
              <a:buFont typeface="Arial" panose="020B0604020202020204" pitchFamily="34" charset="0"/>
              <a:buChar char="•"/>
            </a:pPr>
            <a:r>
              <a:rPr lang="en-US" sz="2800" b="0" i="0" u="none" strike="noStrike" dirty="0">
                <a:solidFill>
                  <a:srgbClr val="212121"/>
                </a:solidFill>
                <a:effectLst/>
                <a:latin typeface="EB Garamond" pitchFamily="2" charset="0"/>
                <a:ea typeface="EB Garamond" pitchFamily="2" charset="0"/>
              </a:rPr>
              <a:t>What is your primary role? Are you part of a data services team?</a:t>
            </a:r>
          </a:p>
          <a:p>
            <a:pPr marL="285750" indent="-285750">
              <a:buFont typeface="Arial" panose="020B0604020202020204" pitchFamily="34" charset="0"/>
              <a:buChar char="•"/>
            </a:pPr>
            <a:r>
              <a:rPr lang="en-US" sz="2800" b="0" i="0" u="none" strike="noStrike" dirty="0">
                <a:solidFill>
                  <a:srgbClr val="212121"/>
                </a:solidFill>
                <a:effectLst/>
                <a:latin typeface="EB Garamond" pitchFamily="2" charset="0"/>
                <a:ea typeface="EB Garamond" pitchFamily="2" charset="0"/>
              </a:rPr>
              <a:t>How did data services get started at your institution? How long has it taken to grow RDS?</a:t>
            </a:r>
          </a:p>
          <a:p>
            <a:pPr marL="285750" marR="0" indent="-285750" algn="l">
              <a:spcBef>
                <a:spcPts val="0"/>
              </a:spcBef>
              <a:spcAft>
                <a:spcPts val="0"/>
              </a:spcAft>
              <a:buFont typeface="Arial" panose="020B0604020202020204" pitchFamily="34" charset="0"/>
              <a:buChar char="•"/>
            </a:pPr>
            <a:endParaRPr lang="en-US" sz="2800" b="0" i="0" u="none" strike="noStrike" dirty="0">
              <a:solidFill>
                <a:srgbClr val="212121"/>
              </a:solidFill>
              <a:effectLst/>
              <a:latin typeface="EB Garamond" pitchFamily="2" charset="0"/>
              <a:ea typeface="EB Garamond" pitchFamily="2" charset="0"/>
            </a:endParaRPr>
          </a:p>
        </p:txBody>
      </p:sp>
      <p:sp>
        <p:nvSpPr>
          <p:cNvPr id="2" name="Rectangle 1">
            <a:extLst>
              <a:ext uri="{FF2B5EF4-FFF2-40B4-BE49-F238E27FC236}">
                <a16:creationId xmlns:a16="http://schemas.microsoft.com/office/drawing/2014/main" id="{C3616FBB-5763-5FD0-B739-FE8434BEF4D2}"/>
              </a:ext>
              <a:ext uri="{C183D7F6-B498-43B3-948B-1728B52AA6E4}">
                <adec:decorative xmlns:adec="http://schemas.microsoft.com/office/drawing/2017/decorative" val="1"/>
              </a:ext>
            </a:extLst>
          </p:cNvPr>
          <p:cNvSpPr/>
          <p:nvPr/>
        </p:nvSpPr>
        <p:spPr>
          <a:xfrm>
            <a:off x="0" y="6197923"/>
            <a:ext cx="12192000" cy="660077"/>
          </a:xfrm>
          <a:prstGeom prst="rect">
            <a:avLst/>
          </a:prstGeom>
          <a:solidFill>
            <a:srgbClr val="2E55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407813-452B-48F4-F006-3F16ADCA96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8534" y="6269808"/>
            <a:ext cx="3666065" cy="588192"/>
          </a:xfrm>
          <a:prstGeom prst="rect">
            <a:avLst/>
          </a:prstGeom>
        </p:spPr>
      </p:pic>
      <p:pic>
        <p:nvPicPr>
          <p:cNvPr id="5" name="Picture 4" descr="A QR code.">
            <a:extLst>
              <a:ext uri="{FF2B5EF4-FFF2-40B4-BE49-F238E27FC236}">
                <a16:creationId xmlns:a16="http://schemas.microsoft.com/office/drawing/2014/main" id="{08C59820-9728-A3E8-7488-C2E09C836F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5705" y="300795"/>
            <a:ext cx="2699237" cy="2699237"/>
          </a:xfrm>
          <a:prstGeom prst="rect">
            <a:avLst/>
          </a:prstGeom>
        </p:spPr>
      </p:pic>
    </p:spTree>
    <p:extLst>
      <p:ext uri="{BB962C8B-B14F-4D97-AF65-F5344CB8AC3E}">
        <p14:creationId xmlns:p14="http://schemas.microsoft.com/office/powerpoint/2010/main" val="215029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09630"/>
            <a:endParaRPr lang="en-US" sz="1200">
              <a:solidFill>
                <a:prstClr val="black"/>
              </a:solidFill>
              <a:latin typeface="Calibri"/>
            </a:endParaRPr>
          </a:p>
        </p:txBody>
      </p:sp>
      <p:grpSp>
        <p:nvGrpSpPr>
          <p:cNvPr id="12" name="Group 11" descr="Multiple images of books.">
            <a:extLst>
              <a:ext uri="{FF2B5EF4-FFF2-40B4-BE49-F238E27FC236}">
                <a16:creationId xmlns:a16="http://schemas.microsoft.com/office/drawing/2014/main" id="{4FBBEC8A-A2ED-198E-8CA3-CDBA3F16F7C1}"/>
              </a:ext>
            </a:extLst>
          </p:cNvPr>
          <p:cNvGrpSpPr/>
          <p:nvPr/>
        </p:nvGrpSpPr>
        <p:grpSpPr>
          <a:xfrm>
            <a:off x="-3318142" y="-1092187"/>
            <a:ext cx="6004789" cy="8436504"/>
            <a:chOff x="-3318142" y="-1092187"/>
            <a:chExt cx="6004789" cy="8436504"/>
          </a:xfrm>
        </p:grpSpPr>
        <p:sp>
          <p:nvSpPr>
            <p:cNvPr id="8" name="Freeform 8" descr="Cartoon graphic of books."/>
            <p:cNvSpPr/>
            <p:nvPr/>
          </p:nvSpPr>
          <p:spPr>
            <a:xfrm rot="-3495846">
              <a:off x="-2619866" y="-1790463"/>
              <a:ext cx="3495826" cy="4892377"/>
            </a:xfrm>
            <a:custGeom>
              <a:avLst/>
              <a:gdLst/>
              <a:ahLst/>
              <a:cxnLst/>
              <a:rect l="l" t="t" r="r" b="b"/>
              <a:pathLst>
                <a:path w="5243739" h="7338566">
                  <a:moveTo>
                    <a:pt x="0" y="0"/>
                  </a:moveTo>
                  <a:lnTo>
                    <a:pt x="5243739" y="0"/>
                  </a:lnTo>
                  <a:lnTo>
                    <a:pt x="5243739" y="7338565"/>
                  </a:lnTo>
                  <a:lnTo>
                    <a:pt x="0" y="73385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descr="Cartoon graphic of books."/>
            <p:cNvSpPr/>
            <p:nvPr/>
          </p:nvSpPr>
          <p:spPr>
            <a:xfrm>
              <a:off x="-1922748" y="3992029"/>
              <a:ext cx="4609395" cy="3352288"/>
            </a:xfrm>
            <a:custGeom>
              <a:avLst/>
              <a:gdLst/>
              <a:ahLst/>
              <a:cxnLst/>
              <a:rect l="l" t="t" r="r" b="b"/>
              <a:pathLst>
                <a:path w="6914093" h="5028432">
                  <a:moveTo>
                    <a:pt x="0" y="0"/>
                  </a:moveTo>
                  <a:lnTo>
                    <a:pt x="6914093" y="0"/>
                  </a:lnTo>
                  <a:lnTo>
                    <a:pt x="6914093" y="5028431"/>
                  </a:lnTo>
                  <a:lnTo>
                    <a:pt x="0" y="5028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9" name="Freeform 9">
            <a:extLst>
              <a:ext uri="{C183D7F6-B498-43B3-948B-1728B52AA6E4}">
                <adec:decorative xmlns:adec="http://schemas.microsoft.com/office/drawing/2017/decorative" val="1"/>
              </a:ext>
            </a:extLst>
          </p:cNvPr>
          <p:cNvSpPr/>
          <p:nvPr/>
        </p:nvSpPr>
        <p:spPr>
          <a:xfrm flipH="1" flipV="1">
            <a:off x="1654811" y="1633972"/>
            <a:ext cx="8882379" cy="1485780"/>
          </a:xfrm>
          <a:custGeom>
            <a:avLst/>
            <a:gdLst/>
            <a:ahLst/>
            <a:cxnLst/>
            <a:rect l="l" t="t" r="r" b="b"/>
            <a:pathLst>
              <a:path w="13323569" h="2228670">
                <a:moveTo>
                  <a:pt x="13323570" y="2228670"/>
                </a:moveTo>
                <a:lnTo>
                  <a:pt x="0" y="2228670"/>
                </a:lnTo>
                <a:lnTo>
                  <a:pt x="0" y="0"/>
                </a:lnTo>
                <a:lnTo>
                  <a:pt x="13323570" y="0"/>
                </a:lnTo>
                <a:lnTo>
                  <a:pt x="13323570" y="222867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TextBox 10" descr="Words &quot;Navigating a Research Data Services Career Transition:&quot; highlighted in yellow."/>
          <p:cNvSpPr txBox="1">
            <a:spLocks noGrp="1"/>
          </p:cNvSpPr>
          <p:nvPr>
            <p:ph type="title" idx="4294967295"/>
          </p:nvPr>
        </p:nvSpPr>
        <p:spPr>
          <a:xfrm>
            <a:off x="1728635" y="1545073"/>
            <a:ext cx="8734731" cy="16660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672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1070A"/>
                </a:solidFill>
                <a:effectLst/>
                <a:uLnTx/>
                <a:uFillTx/>
                <a:latin typeface="Carelia"/>
                <a:ea typeface="+mn-ea"/>
                <a:cs typeface="+mn-cs"/>
              </a:rPr>
              <a:t>Navigating a Research Data Services Career Transition:</a:t>
            </a:r>
          </a:p>
        </p:txBody>
      </p:sp>
      <p:sp>
        <p:nvSpPr>
          <p:cNvPr id="5" name="TextBox 5" descr="Words &quot;Lessons from a Data Librarian's Leap into IT&quot; highlight in yellow."/>
          <p:cNvSpPr txBox="1"/>
          <p:nvPr/>
        </p:nvSpPr>
        <p:spPr>
          <a:xfrm>
            <a:off x="2479328" y="3049902"/>
            <a:ext cx="7233345" cy="1293367"/>
          </a:xfrm>
          <a:prstGeom prst="rect">
            <a:avLst/>
          </a:prstGeom>
        </p:spPr>
        <p:txBody>
          <a:bodyPr lIns="0" tIns="0" rIns="0" bIns="0" rtlCol="0" anchor="t">
            <a:spAutoFit/>
          </a:bodyPr>
          <a:lstStyle/>
          <a:p>
            <a:pPr algn="ctr" defTabSz="609630">
              <a:lnSpc>
                <a:spcPts val="5226"/>
              </a:lnSpc>
            </a:pPr>
            <a:r>
              <a:rPr lang="en-US" sz="3733" dirty="0">
                <a:solidFill>
                  <a:srgbClr val="01070A"/>
                </a:solidFill>
                <a:latin typeface="Carelia"/>
              </a:rPr>
              <a:t>Lessons from a Data Librarian's Leap into IT</a:t>
            </a:r>
          </a:p>
        </p:txBody>
      </p:sp>
      <p:sp>
        <p:nvSpPr>
          <p:cNvPr id="4" name="Freeform 4">
            <a:extLst>
              <a:ext uri="{C183D7F6-B498-43B3-948B-1728B52AA6E4}">
                <adec:decorative xmlns:adec="http://schemas.microsoft.com/office/drawing/2017/decorative" val="1"/>
              </a:ext>
            </a:extLst>
          </p:cNvPr>
          <p:cNvSpPr/>
          <p:nvPr/>
        </p:nvSpPr>
        <p:spPr>
          <a:xfrm>
            <a:off x="2686648" y="3213853"/>
            <a:ext cx="6818705" cy="1140583"/>
          </a:xfrm>
          <a:custGeom>
            <a:avLst/>
            <a:gdLst/>
            <a:ahLst/>
            <a:cxnLst/>
            <a:rect l="l" t="t" r="r" b="b"/>
            <a:pathLst>
              <a:path w="10228058" h="1710875">
                <a:moveTo>
                  <a:pt x="0" y="0"/>
                </a:moveTo>
                <a:lnTo>
                  <a:pt x="10228058" y="0"/>
                </a:lnTo>
                <a:lnTo>
                  <a:pt x="10228058" y="1710876"/>
                </a:lnTo>
                <a:lnTo>
                  <a:pt x="0" y="17108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894115" y="4643297"/>
            <a:ext cx="4426326" cy="832151"/>
          </a:xfrm>
          <a:prstGeom prst="rect">
            <a:avLst/>
          </a:prstGeom>
        </p:spPr>
        <p:txBody>
          <a:bodyPr lIns="0" tIns="0" rIns="0" bIns="0" rtlCol="0" anchor="t">
            <a:spAutoFit/>
          </a:bodyPr>
          <a:lstStyle/>
          <a:p>
            <a:pPr algn="ctr" defTabSz="609630">
              <a:lnSpc>
                <a:spcPts val="3355"/>
              </a:lnSpc>
            </a:pPr>
            <a:r>
              <a:rPr lang="en-US" sz="2396" dirty="0">
                <a:solidFill>
                  <a:srgbClr val="01070A"/>
                </a:solidFill>
                <a:latin typeface="Dosis"/>
              </a:rPr>
              <a:t>Megan Sheffield, Emory University</a:t>
            </a:r>
          </a:p>
          <a:p>
            <a:pPr algn="ctr" defTabSz="609630">
              <a:lnSpc>
                <a:spcPts val="3355"/>
              </a:lnSpc>
            </a:pPr>
            <a:r>
              <a:rPr lang="en-US" sz="2396" dirty="0">
                <a:solidFill>
                  <a:srgbClr val="01070A"/>
                </a:solidFill>
                <a:latin typeface="Dosis"/>
              </a:rPr>
              <a:t>RDS Shop Talks, November 30, 2023</a:t>
            </a:r>
          </a:p>
        </p:txBody>
      </p:sp>
      <p:grpSp>
        <p:nvGrpSpPr>
          <p:cNvPr id="13" name="Group 12" descr="Multiple images of books.">
            <a:extLst>
              <a:ext uri="{FF2B5EF4-FFF2-40B4-BE49-F238E27FC236}">
                <a16:creationId xmlns:a16="http://schemas.microsoft.com/office/drawing/2014/main" id="{4741B34D-B5FF-E4CE-7186-24FAF6B31350}"/>
              </a:ext>
            </a:extLst>
          </p:cNvPr>
          <p:cNvGrpSpPr/>
          <p:nvPr/>
        </p:nvGrpSpPr>
        <p:grpSpPr>
          <a:xfrm>
            <a:off x="8203359" y="-1084950"/>
            <a:ext cx="7939313" cy="8896899"/>
            <a:chOff x="8203359" y="-1084950"/>
            <a:chExt cx="7939313" cy="8896899"/>
          </a:xfrm>
        </p:grpSpPr>
        <p:sp>
          <p:nvSpPr>
            <p:cNvPr id="7" name="Freeform 7" descr="Cartoon graphic of books."/>
            <p:cNvSpPr/>
            <p:nvPr/>
          </p:nvSpPr>
          <p:spPr>
            <a:xfrm>
              <a:off x="10205987" y="-1084950"/>
              <a:ext cx="5936685" cy="3716707"/>
            </a:xfrm>
            <a:custGeom>
              <a:avLst/>
              <a:gdLst/>
              <a:ahLst/>
              <a:cxnLst/>
              <a:rect l="l" t="t" r="r" b="b"/>
              <a:pathLst>
                <a:path w="8905028" h="5575060">
                  <a:moveTo>
                    <a:pt x="0" y="0"/>
                  </a:moveTo>
                  <a:lnTo>
                    <a:pt x="8905029" y="0"/>
                  </a:lnTo>
                  <a:lnTo>
                    <a:pt x="8905029" y="5575060"/>
                  </a:lnTo>
                  <a:lnTo>
                    <a:pt x="0" y="55750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dirty="0">
                <a:solidFill>
                  <a:prstClr val="black"/>
                </a:solidFill>
                <a:latin typeface="Calibri"/>
              </a:endParaRPr>
            </a:p>
          </p:txBody>
        </p:sp>
        <p:sp>
          <p:nvSpPr>
            <p:cNvPr id="6" name="Freeform 6" descr="Cartoon graphic of books."/>
            <p:cNvSpPr/>
            <p:nvPr/>
          </p:nvSpPr>
          <p:spPr>
            <a:xfrm>
              <a:off x="8203359" y="3646831"/>
              <a:ext cx="5497955" cy="4165118"/>
            </a:xfrm>
            <a:custGeom>
              <a:avLst/>
              <a:gdLst/>
              <a:ahLst/>
              <a:cxnLst/>
              <a:rect l="l" t="t" r="r" b="b"/>
              <a:pathLst>
                <a:path w="8246933" h="6247677">
                  <a:moveTo>
                    <a:pt x="0" y="0"/>
                  </a:moveTo>
                  <a:lnTo>
                    <a:pt x="8246933" y="0"/>
                  </a:lnTo>
                  <a:lnTo>
                    <a:pt x="8246933" y="6247677"/>
                  </a:lnTo>
                  <a:lnTo>
                    <a:pt x="0" y="62476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09630"/>
            <a:endParaRPr lang="en-US" sz="1200">
              <a:solidFill>
                <a:prstClr val="black"/>
              </a:solidFill>
              <a:latin typeface="Calibri"/>
            </a:endParaRPr>
          </a:p>
        </p:txBody>
      </p:sp>
      <p:grpSp>
        <p:nvGrpSpPr>
          <p:cNvPr id="3" name="Group 3" descr="Text of Resume under the words &quot;My Career&quot;"/>
          <p:cNvGrpSpPr/>
          <p:nvPr/>
        </p:nvGrpSpPr>
        <p:grpSpPr>
          <a:xfrm>
            <a:off x="2302230" y="-292004"/>
            <a:ext cx="7587539" cy="8164967"/>
            <a:chOff x="0" y="0"/>
            <a:chExt cx="2997546" cy="3225666"/>
          </a:xfrm>
        </p:grpSpPr>
        <p:sp>
          <p:nvSpPr>
            <p:cNvPr id="4" name="Freeform 4"/>
            <p:cNvSpPr/>
            <p:nvPr/>
          </p:nvSpPr>
          <p:spPr>
            <a:xfrm>
              <a:off x="0" y="0"/>
              <a:ext cx="2997546" cy="3225666"/>
            </a:xfrm>
            <a:custGeom>
              <a:avLst/>
              <a:gdLst/>
              <a:ahLst/>
              <a:cxnLst/>
              <a:rect l="l" t="t" r="r" b="b"/>
              <a:pathLst>
                <a:path w="2997546" h="3225666">
                  <a:moveTo>
                    <a:pt x="0" y="0"/>
                  </a:moveTo>
                  <a:lnTo>
                    <a:pt x="2997546" y="0"/>
                  </a:lnTo>
                  <a:lnTo>
                    <a:pt x="2997546" y="3225666"/>
                  </a:lnTo>
                  <a:lnTo>
                    <a:pt x="0" y="3225666"/>
                  </a:lnTo>
                  <a:close/>
                </a:path>
              </a:pathLst>
            </a:custGeom>
            <a:solidFill>
              <a:srgbClr val="FFFFFF"/>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5" name="TextBox 5"/>
            <p:cNvSpPr txBox="1"/>
            <p:nvPr/>
          </p:nvSpPr>
          <p:spPr>
            <a:xfrm>
              <a:off x="0" y="-47625"/>
              <a:ext cx="2997546" cy="3273291"/>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sp>
        <p:nvSpPr>
          <p:cNvPr id="7" name="TextBox 7"/>
          <p:cNvSpPr txBox="1">
            <a:spLocks noGrp="1"/>
          </p:cNvSpPr>
          <p:nvPr>
            <p:ph type="title" idx="4294967295"/>
          </p:nvPr>
        </p:nvSpPr>
        <p:spPr>
          <a:xfrm>
            <a:off x="2902102" y="596900"/>
            <a:ext cx="3596455" cy="7826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6510"/>
              </a:lnSpc>
              <a:spcBef>
                <a:spcPct val="0"/>
              </a:spcBef>
              <a:spcAft>
                <a:spcPts val="0"/>
              </a:spcAft>
              <a:buClrTx/>
              <a:buSzTx/>
              <a:buFontTx/>
              <a:buNone/>
              <a:tabLst/>
              <a:defRPr/>
            </a:pPr>
            <a:r>
              <a:rPr kumimoji="0" lang="en-US" sz="4650" b="0" i="0" u="none" strike="noStrike" kern="1200" cap="none" spc="0" normalizeH="0" baseline="0" noProof="0" dirty="0">
                <a:ln>
                  <a:noFill/>
                </a:ln>
                <a:solidFill>
                  <a:srgbClr val="01070A"/>
                </a:solidFill>
                <a:effectLst/>
                <a:uLnTx/>
                <a:uFillTx/>
                <a:latin typeface="Carelia"/>
                <a:ea typeface="+mn-ea"/>
                <a:cs typeface="+mn-cs"/>
              </a:rPr>
              <a:t>My Career</a:t>
            </a:r>
          </a:p>
        </p:txBody>
      </p:sp>
      <p:grpSp>
        <p:nvGrpSpPr>
          <p:cNvPr id="27" name="Group 26" descr="Content of resume.">
            <a:extLst>
              <a:ext uri="{FF2B5EF4-FFF2-40B4-BE49-F238E27FC236}">
                <a16:creationId xmlns:a16="http://schemas.microsoft.com/office/drawing/2014/main" id="{CC593216-0D2F-E144-567A-7BCCFB594D2E}"/>
              </a:ext>
            </a:extLst>
          </p:cNvPr>
          <p:cNvGrpSpPr/>
          <p:nvPr/>
        </p:nvGrpSpPr>
        <p:grpSpPr>
          <a:xfrm>
            <a:off x="2919512" y="1889322"/>
            <a:ext cx="7141413" cy="4833207"/>
            <a:chOff x="2919512" y="1889322"/>
            <a:chExt cx="7141413" cy="4833207"/>
          </a:xfrm>
        </p:grpSpPr>
        <p:sp>
          <p:nvSpPr>
            <p:cNvPr id="9" name="TextBox 9"/>
            <p:cNvSpPr txBox="1"/>
            <p:nvPr/>
          </p:nvSpPr>
          <p:spPr>
            <a:xfrm>
              <a:off x="2919512" y="3205070"/>
              <a:ext cx="6789046" cy="282129"/>
            </a:xfrm>
            <a:prstGeom prst="rect">
              <a:avLst/>
            </a:prstGeom>
          </p:spPr>
          <p:txBody>
            <a:bodyPr lIns="0" tIns="0" rIns="0" bIns="0" rtlCol="0" anchor="t">
              <a:spAutoFit/>
            </a:bodyPr>
            <a:lstStyle/>
            <a:p>
              <a:pPr defTabSz="609630">
                <a:lnSpc>
                  <a:spcPts val="2339"/>
                </a:lnSpc>
                <a:spcBef>
                  <a:spcPct val="0"/>
                </a:spcBef>
              </a:pPr>
              <a:r>
                <a:rPr lang="en-US" sz="1799" dirty="0">
                  <a:solidFill>
                    <a:srgbClr val="000000"/>
                  </a:solidFill>
                  <a:latin typeface="Dosis Bold"/>
                </a:rPr>
                <a:t>Professional Positions</a:t>
              </a:r>
            </a:p>
          </p:txBody>
        </p:sp>
        <p:sp>
          <p:nvSpPr>
            <p:cNvPr id="10" name="TextBox 10"/>
            <p:cNvSpPr txBox="1"/>
            <p:nvPr/>
          </p:nvSpPr>
          <p:spPr>
            <a:xfrm>
              <a:off x="2919512" y="1889322"/>
              <a:ext cx="6789046" cy="282129"/>
            </a:xfrm>
            <a:prstGeom prst="rect">
              <a:avLst/>
            </a:prstGeom>
          </p:spPr>
          <p:txBody>
            <a:bodyPr lIns="0" tIns="0" rIns="0" bIns="0" rtlCol="0" anchor="t">
              <a:spAutoFit/>
            </a:bodyPr>
            <a:lstStyle/>
            <a:p>
              <a:pPr defTabSz="609630">
                <a:lnSpc>
                  <a:spcPts val="2339"/>
                </a:lnSpc>
                <a:spcBef>
                  <a:spcPct val="0"/>
                </a:spcBef>
              </a:pPr>
              <a:r>
                <a:rPr lang="en-US" sz="1799">
                  <a:solidFill>
                    <a:srgbClr val="000000"/>
                  </a:solidFill>
                  <a:latin typeface="Dosis Bold"/>
                </a:rPr>
                <a:t>Grad School</a:t>
              </a:r>
            </a:p>
          </p:txBody>
        </p:sp>
        <p:sp>
          <p:nvSpPr>
            <p:cNvPr id="11" name="TextBox 11"/>
            <p:cNvSpPr txBox="1"/>
            <p:nvPr/>
          </p:nvSpPr>
          <p:spPr>
            <a:xfrm>
              <a:off x="3179212" y="2204706"/>
              <a:ext cx="6529345" cy="933589"/>
            </a:xfrm>
            <a:prstGeom prst="rect">
              <a:avLst/>
            </a:prstGeom>
          </p:spPr>
          <p:txBody>
            <a:bodyPr lIns="0" tIns="0" rIns="0" bIns="0" rtlCol="0" anchor="t">
              <a:spAutoFit/>
            </a:bodyPr>
            <a:lstStyle/>
            <a:p>
              <a:pPr defTabSz="609630">
                <a:lnSpc>
                  <a:spcPts val="2519"/>
                </a:lnSpc>
              </a:pPr>
              <a:r>
                <a:rPr lang="en-US" dirty="0">
                  <a:solidFill>
                    <a:srgbClr val="000000"/>
                  </a:solidFill>
                  <a:latin typeface="Dosis"/>
                </a:rPr>
                <a:t>2006: BS in Biology</a:t>
              </a:r>
            </a:p>
            <a:p>
              <a:pPr defTabSz="609630">
                <a:lnSpc>
                  <a:spcPts val="2519"/>
                </a:lnSpc>
              </a:pPr>
              <a:r>
                <a:rPr lang="en-US" dirty="0">
                  <a:solidFill>
                    <a:srgbClr val="000000"/>
                  </a:solidFill>
                  <a:latin typeface="Dosis"/>
                </a:rPr>
                <a:t>2008: MS in Biology (thesis on evolutionary biomechanics)</a:t>
              </a:r>
            </a:p>
            <a:p>
              <a:pPr defTabSz="609630">
                <a:lnSpc>
                  <a:spcPts val="2519"/>
                </a:lnSpc>
                <a:spcBef>
                  <a:spcPct val="0"/>
                </a:spcBef>
              </a:pPr>
              <a:r>
                <a:rPr lang="en-US" dirty="0">
                  <a:solidFill>
                    <a:srgbClr val="000000"/>
                  </a:solidFill>
                  <a:latin typeface="Dosis"/>
                </a:rPr>
                <a:t>2009: MLIS (focus on academic librarianship, internship at NSF)</a:t>
              </a:r>
            </a:p>
          </p:txBody>
        </p:sp>
        <p:sp>
          <p:nvSpPr>
            <p:cNvPr id="12" name="Freeform 12">
              <a:extLst>
                <a:ext uri="{C183D7F6-B498-43B3-948B-1728B52AA6E4}">
                  <adec:decorative xmlns:adec="http://schemas.microsoft.com/office/drawing/2017/decorative" val="1"/>
                </a:ext>
              </a:extLst>
            </p:cNvPr>
            <p:cNvSpPr/>
            <p:nvPr/>
          </p:nvSpPr>
          <p:spPr>
            <a:xfrm>
              <a:off x="2919512" y="2276687"/>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3" name="Freeform 13">
              <a:extLst>
                <a:ext uri="{C183D7F6-B498-43B3-948B-1728B52AA6E4}">
                  <adec:decorative xmlns:adec="http://schemas.microsoft.com/office/drawing/2017/decorative" val="1"/>
                </a:ext>
              </a:extLst>
            </p:cNvPr>
            <p:cNvSpPr/>
            <p:nvPr/>
          </p:nvSpPr>
          <p:spPr>
            <a:xfrm>
              <a:off x="2919512" y="2588423"/>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4" name="Freeform 14">
              <a:extLst>
                <a:ext uri="{C183D7F6-B498-43B3-948B-1728B52AA6E4}">
                  <adec:decorative xmlns:adec="http://schemas.microsoft.com/office/drawing/2017/decorative" val="1"/>
                </a:ext>
              </a:extLst>
            </p:cNvPr>
            <p:cNvSpPr/>
            <p:nvPr/>
          </p:nvSpPr>
          <p:spPr>
            <a:xfrm>
              <a:off x="2919512" y="2891893"/>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a:off x="3237060" y="3542495"/>
              <a:ext cx="6522995" cy="933525"/>
            </a:xfrm>
            <a:prstGeom prst="rect">
              <a:avLst/>
            </a:prstGeom>
          </p:spPr>
          <p:txBody>
            <a:bodyPr lIns="0" tIns="0" rIns="0" bIns="0" rtlCol="0" anchor="t">
              <a:spAutoFit/>
            </a:bodyPr>
            <a:lstStyle/>
            <a:p>
              <a:pPr defTabSz="609630">
                <a:lnSpc>
                  <a:spcPts val="2517"/>
                </a:lnSpc>
                <a:spcBef>
                  <a:spcPct val="0"/>
                </a:spcBef>
              </a:pPr>
              <a:r>
                <a:rPr lang="en-US" sz="1798">
                  <a:solidFill>
                    <a:srgbClr val="000000"/>
                  </a:solidFill>
                  <a:latin typeface="Dosis"/>
                </a:rPr>
                <a:t>2010-2012: University of South Florida (</a:t>
              </a:r>
              <a:r>
                <a:rPr lang="en-US" sz="1798">
                  <a:solidFill>
                    <a:srgbClr val="3C7F72"/>
                  </a:solidFill>
                  <a:latin typeface="Dosis Bold"/>
                </a:rPr>
                <a:t>faculty</a:t>
              </a:r>
              <a:r>
                <a:rPr lang="en-US" sz="1798">
                  <a:solidFill>
                    <a:srgbClr val="000000"/>
                  </a:solidFill>
                  <a:latin typeface="Dosis"/>
                </a:rPr>
                <a:t>)</a:t>
              </a:r>
            </a:p>
            <a:p>
              <a:pPr defTabSz="609630">
                <a:lnSpc>
                  <a:spcPts val="2517"/>
                </a:lnSpc>
                <a:spcBef>
                  <a:spcPct val="0"/>
                </a:spcBef>
              </a:pPr>
              <a:r>
                <a:rPr lang="en-US" sz="1798">
                  <a:solidFill>
                    <a:srgbClr val="000000"/>
                  </a:solidFill>
                  <a:latin typeface="Dosis"/>
                </a:rPr>
                <a:t>2012-2023: Clemson University (</a:t>
              </a:r>
              <a:r>
                <a:rPr lang="en-US" sz="1798">
                  <a:solidFill>
                    <a:srgbClr val="3C7F72"/>
                  </a:solidFill>
                  <a:latin typeface="Dosis Bold"/>
                </a:rPr>
                <a:t>faculty</a:t>
              </a:r>
              <a:r>
                <a:rPr lang="en-US" sz="1798">
                  <a:solidFill>
                    <a:srgbClr val="000000"/>
                  </a:solidFill>
                  <a:latin typeface="Dosis"/>
                </a:rPr>
                <a:t>)</a:t>
              </a:r>
            </a:p>
            <a:p>
              <a:pPr defTabSz="609630">
                <a:lnSpc>
                  <a:spcPts val="2517"/>
                </a:lnSpc>
                <a:spcBef>
                  <a:spcPct val="0"/>
                </a:spcBef>
              </a:pPr>
              <a:endParaRPr lang="en-US" sz="1798">
                <a:solidFill>
                  <a:srgbClr val="000000"/>
                </a:solidFill>
                <a:latin typeface="Dosis"/>
              </a:endParaRPr>
            </a:p>
          </p:txBody>
        </p:sp>
        <p:sp>
          <p:nvSpPr>
            <p:cNvPr id="16" name="Freeform 16">
              <a:extLst>
                <a:ext uri="{C183D7F6-B498-43B3-948B-1728B52AA6E4}">
                  <adec:decorative xmlns:adec="http://schemas.microsoft.com/office/drawing/2017/decorative" val="1"/>
                </a:ext>
              </a:extLst>
            </p:cNvPr>
            <p:cNvSpPr/>
            <p:nvPr/>
          </p:nvSpPr>
          <p:spPr>
            <a:xfrm>
              <a:off x="2971009" y="3594961"/>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7" name="Freeform 17">
              <a:extLst>
                <a:ext uri="{C183D7F6-B498-43B3-948B-1728B52AA6E4}">
                  <adec:decorative xmlns:adec="http://schemas.microsoft.com/office/drawing/2017/decorative" val="1"/>
                </a:ext>
              </a:extLst>
            </p:cNvPr>
            <p:cNvSpPr/>
            <p:nvPr/>
          </p:nvSpPr>
          <p:spPr>
            <a:xfrm>
              <a:off x="2971009" y="3890415"/>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8" name="Freeform 18">
              <a:extLst>
                <a:ext uri="{C183D7F6-B498-43B3-948B-1728B52AA6E4}">
                  <adec:decorative xmlns:adec="http://schemas.microsoft.com/office/drawing/2017/decorative" val="1"/>
                </a:ext>
              </a:extLst>
            </p:cNvPr>
            <p:cNvSpPr/>
            <p:nvPr/>
          </p:nvSpPr>
          <p:spPr>
            <a:xfrm>
              <a:off x="3281510" y="4230932"/>
              <a:ext cx="195519" cy="195519"/>
            </a:xfrm>
            <a:custGeom>
              <a:avLst/>
              <a:gdLst/>
              <a:ahLst/>
              <a:cxnLst/>
              <a:rect l="l" t="t" r="r" b="b"/>
              <a:pathLst>
                <a:path w="293279" h="293279">
                  <a:moveTo>
                    <a:pt x="0" y="0"/>
                  </a:moveTo>
                  <a:lnTo>
                    <a:pt x="293279" y="0"/>
                  </a:lnTo>
                  <a:lnTo>
                    <a:pt x="293279" y="293278"/>
                  </a:lnTo>
                  <a:lnTo>
                    <a:pt x="0" y="293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9" name="Freeform 19">
              <a:extLst>
                <a:ext uri="{C183D7F6-B498-43B3-948B-1728B52AA6E4}">
                  <adec:decorative xmlns:adec="http://schemas.microsoft.com/office/drawing/2017/decorative" val="1"/>
                </a:ext>
              </a:extLst>
            </p:cNvPr>
            <p:cNvSpPr/>
            <p:nvPr/>
          </p:nvSpPr>
          <p:spPr>
            <a:xfrm>
              <a:off x="3289191" y="4547101"/>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0" name="Freeform 20">
              <a:extLst>
                <a:ext uri="{C183D7F6-B498-43B3-948B-1728B52AA6E4}">
                  <adec:decorative xmlns:adec="http://schemas.microsoft.com/office/drawing/2017/decorative" val="1"/>
                </a:ext>
              </a:extLst>
            </p:cNvPr>
            <p:cNvSpPr/>
            <p:nvPr/>
          </p:nvSpPr>
          <p:spPr>
            <a:xfrm>
              <a:off x="3281510" y="5179439"/>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1" name="Freeform 21">
              <a:extLst>
                <a:ext uri="{C183D7F6-B498-43B3-948B-1728B52AA6E4}">
                  <adec:decorative xmlns:adec="http://schemas.microsoft.com/office/drawing/2017/decorative" val="1"/>
                </a:ext>
              </a:extLst>
            </p:cNvPr>
            <p:cNvSpPr/>
            <p:nvPr/>
          </p:nvSpPr>
          <p:spPr>
            <a:xfrm>
              <a:off x="3289191" y="4863270"/>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2" name="Freeform 22">
              <a:extLst>
                <a:ext uri="{C183D7F6-B498-43B3-948B-1728B52AA6E4}">
                  <adec:decorative xmlns:adec="http://schemas.microsoft.com/office/drawing/2017/decorative" val="1"/>
                </a:ext>
              </a:extLst>
            </p:cNvPr>
            <p:cNvSpPr/>
            <p:nvPr/>
          </p:nvSpPr>
          <p:spPr>
            <a:xfrm>
              <a:off x="3289191" y="5495609"/>
              <a:ext cx="195519" cy="195519"/>
            </a:xfrm>
            <a:custGeom>
              <a:avLst/>
              <a:gdLst/>
              <a:ahLst/>
              <a:cxnLst/>
              <a:rect l="l" t="t" r="r" b="b"/>
              <a:pathLst>
                <a:path w="293279" h="293279">
                  <a:moveTo>
                    <a:pt x="0" y="0"/>
                  </a:moveTo>
                  <a:lnTo>
                    <a:pt x="293279" y="0"/>
                  </a:lnTo>
                  <a:lnTo>
                    <a:pt x="293279" y="293278"/>
                  </a:lnTo>
                  <a:lnTo>
                    <a:pt x="0" y="293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3" name="TextBox 23"/>
            <p:cNvSpPr txBox="1"/>
            <p:nvPr/>
          </p:nvSpPr>
          <p:spPr>
            <a:xfrm>
              <a:off x="3531580" y="4167772"/>
              <a:ext cx="6529345" cy="1895391"/>
            </a:xfrm>
            <a:prstGeom prst="rect">
              <a:avLst/>
            </a:prstGeom>
          </p:spPr>
          <p:txBody>
            <a:bodyPr lIns="0" tIns="0" rIns="0" bIns="0" rtlCol="0" anchor="t">
              <a:spAutoFit/>
            </a:bodyPr>
            <a:lstStyle/>
            <a:p>
              <a:pPr defTabSz="609630">
                <a:lnSpc>
                  <a:spcPts val="2519"/>
                </a:lnSpc>
              </a:pPr>
              <a:r>
                <a:rPr lang="en-US">
                  <a:solidFill>
                    <a:srgbClr val="000000"/>
                  </a:solidFill>
                  <a:latin typeface="Dosis"/>
                </a:rPr>
                <a:t>2012-2019: eScience Librarian (rank: Assistant Librarian)</a:t>
              </a:r>
            </a:p>
            <a:p>
              <a:pPr defTabSz="609630">
                <a:lnSpc>
                  <a:spcPts val="2519"/>
                </a:lnSpc>
              </a:pPr>
              <a:r>
                <a:rPr lang="en-US">
                  <a:solidFill>
                    <a:srgbClr val="000000"/>
                  </a:solidFill>
                  <a:latin typeface="Dosis"/>
                </a:rPr>
                <a:t>2019: Achieved Tenure</a:t>
              </a:r>
            </a:p>
            <a:p>
              <a:pPr defTabSz="609630">
                <a:lnSpc>
                  <a:spcPts val="2519"/>
                </a:lnSpc>
              </a:pPr>
              <a:r>
                <a:rPr lang="en-US">
                  <a:solidFill>
                    <a:srgbClr val="000000"/>
                  </a:solidFill>
                  <a:latin typeface="Dosis"/>
                </a:rPr>
                <a:t>2019-2023: Data Services Librarian (rank: Associate Librarian)</a:t>
              </a:r>
            </a:p>
            <a:p>
              <a:pPr defTabSz="609630">
                <a:lnSpc>
                  <a:spcPts val="2519"/>
                </a:lnSpc>
              </a:pPr>
              <a:r>
                <a:rPr lang="en-US">
                  <a:solidFill>
                    <a:srgbClr val="000000"/>
                  </a:solidFill>
                  <a:latin typeface="Dosis"/>
                </a:rPr>
                <a:t>2021-2023: Interim Head of Open Scholarship Department</a:t>
              </a:r>
            </a:p>
            <a:p>
              <a:pPr defTabSz="609630">
                <a:lnSpc>
                  <a:spcPts val="2519"/>
                </a:lnSpc>
                <a:spcBef>
                  <a:spcPct val="0"/>
                </a:spcBef>
              </a:pPr>
              <a:r>
                <a:rPr lang="en-US">
                  <a:solidFill>
                    <a:srgbClr val="000000"/>
                  </a:solidFill>
                  <a:latin typeface="Dosis"/>
                </a:rPr>
                <a:t>2022-2023: Faculty Senator (Lead for Library)</a:t>
              </a:r>
            </a:p>
            <a:p>
              <a:pPr defTabSz="609630">
                <a:lnSpc>
                  <a:spcPts val="2519"/>
                </a:lnSpc>
                <a:spcBef>
                  <a:spcPct val="0"/>
                </a:spcBef>
              </a:pPr>
              <a:endParaRPr lang="en-US">
                <a:solidFill>
                  <a:srgbClr val="000000"/>
                </a:solidFill>
                <a:latin typeface="Dosis"/>
              </a:endParaRPr>
            </a:p>
          </p:txBody>
        </p:sp>
        <p:sp>
          <p:nvSpPr>
            <p:cNvPr id="24" name="TextBox 24"/>
            <p:cNvSpPr txBox="1"/>
            <p:nvPr/>
          </p:nvSpPr>
          <p:spPr>
            <a:xfrm>
              <a:off x="3254470" y="5780027"/>
              <a:ext cx="6522995" cy="942502"/>
            </a:xfrm>
            <a:prstGeom prst="rect">
              <a:avLst/>
            </a:prstGeom>
          </p:spPr>
          <p:txBody>
            <a:bodyPr lIns="0" tIns="0" rIns="0" bIns="0" rtlCol="0" anchor="t">
              <a:spAutoFit/>
            </a:bodyPr>
            <a:lstStyle/>
            <a:p>
              <a:pPr defTabSz="609630">
                <a:lnSpc>
                  <a:spcPts val="2517"/>
                </a:lnSpc>
              </a:pPr>
              <a:r>
                <a:rPr lang="en-US" sz="1798">
                  <a:solidFill>
                    <a:srgbClr val="000000"/>
                  </a:solidFill>
                  <a:latin typeface="Dosis"/>
                </a:rPr>
                <a:t>2023-Present: Emory University </a:t>
              </a:r>
            </a:p>
            <a:p>
              <a:pPr defTabSz="609630">
                <a:lnSpc>
                  <a:spcPts val="2517"/>
                </a:lnSpc>
                <a:spcBef>
                  <a:spcPct val="0"/>
                </a:spcBef>
              </a:pPr>
              <a:r>
                <a:rPr lang="en-US" sz="1798">
                  <a:solidFill>
                    <a:srgbClr val="000000"/>
                  </a:solidFill>
                  <a:latin typeface="Dosis"/>
                </a:rPr>
                <a:t>     Research Data Practices Lead</a:t>
              </a:r>
              <a:r>
                <a:rPr lang="en-US" sz="1798">
                  <a:solidFill>
                    <a:srgbClr val="992800"/>
                  </a:solidFill>
                  <a:latin typeface="Dosis Bold"/>
                </a:rPr>
                <a:t> (staff)</a:t>
              </a:r>
            </a:p>
            <a:p>
              <a:pPr defTabSz="609630">
                <a:lnSpc>
                  <a:spcPts val="2517"/>
                </a:lnSpc>
                <a:spcBef>
                  <a:spcPct val="0"/>
                </a:spcBef>
              </a:pPr>
              <a:endParaRPr lang="en-US" sz="1798">
                <a:solidFill>
                  <a:srgbClr val="992800"/>
                </a:solidFill>
                <a:latin typeface="Dosis Bold"/>
              </a:endParaRPr>
            </a:p>
          </p:txBody>
        </p:sp>
        <p:sp>
          <p:nvSpPr>
            <p:cNvPr id="25" name="Freeform 25">
              <a:extLst>
                <a:ext uri="{C183D7F6-B498-43B3-948B-1728B52AA6E4}">
                  <adec:decorative xmlns:adec="http://schemas.microsoft.com/office/drawing/2017/decorative" val="1"/>
                </a:ext>
              </a:extLst>
            </p:cNvPr>
            <p:cNvSpPr/>
            <p:nvPr/>
          </p:nvSpPr>
          <p:spPr>
            <a:xfrm>
              <a:off x="2971009" y="5824994"/>
              <a:ext cx="195519" cy="195519"/>
            </a:xfrm>
            <a:custGeom>
              <a:avLst/>
              <a:gdLst/>
              <a:ahLst/>
              <a:cxnLst/>
              <a:rect l="l" t="t" r="r" b="b"/>
              <a:pathLst>
                <a:path w="293279" h="293279">
                  <a:moveTo>
                    <a:pt x="0" y="0"/>
                  </a:moveTo>
                  <a:lnTo>
                    <a:pt x="293279" y="0"/>
                  </a:lnTo>
                  <a:lnTo>
                    <a:pt x="293279" y="293278"/>
                  </a:lnTo>
                  <a:lnTo>
                    <a:pt x="0" y="2932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6" name="Freeform 26">
              <a:extLst>
                <a:ext uri="{C183D7F6-B498-43B3-948B-1728B52AA6E4}">
                  <adec:decorative xmlns:adec="http://schemas.microsoft.com/office/drawing/2017/decorative" val="1"/>
                </a:ext>
              </a:extLst>
            </p:cNvPr>
            <p:cNvSpPr/>
            <p:nvPr/>
          </p:nvSpPr>
          <p:spPr>
            <a:xfrm>
              <a:off x="3275160" y="6172201"/>
              <a:ext cx="195519" cy="195519"/>
            </a:xfrm>
            <a:custGeom>
              <a:avLst/>
              <a:gdLst/>
              <a:ahLst/>
              <a:cxnLst/>
              <a:rect l="l" t="t" r="r" b="b"/>
              <a:pathLst>
                <a:path w="293279" h="293279">
                  <a:moveTo>
                    <a:pt x="0" y="0"/>
                  </a:moveTo>
                  <a:lnTo>
                    <a:pt x="293279" y="0"/>
                  </a:lnTo>
                  <a:lnTo>
                    <a:pt x="293279" y="293279"/>
                  </a:lnTo>
                  <a:lnTo>
                    <a:pt x="0" y="293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6" name="Freeform 6" descr="Cartoon style stack of books."/>
          <p:cNvSpPr/>
          <p:nvPr/>
        </p:nvSpPr>
        <p:spPr>
          <a:xfrm rot="803450" flipH="1">
            <a:off x="8889734" y="461284"/>
            <a:ext cx="2791817" cy="2030412"/>
          </a:xfrm>
          <a:custGeom>
            <a:avLst/>
            <a:gdLst/>
            <a:ahLst/>
            <a:cxnLst/>
            <a:rect l="l" t="t" r="r" b="b"/>
            <a:pathLst>
              <a:path w="4187725" h="3045618">
                <a:moveTo>
                  <a:pt x="4187725" y="0"/>
                </a:moveTo>
                <a:lnTo>
                  <a:pt x="0" y="0"/>
                </a:lnTo>
                <a:lnTo>
                  <a:pt x="0" y="3045618"/>
                </a:lnTo>
                <a:lnTo>
                  <a:pt x="4187725" y="3045618"/>
                </a:lnTo>
                <a:lnTo>
                  <a:pt x="418772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8" name="Freeform 8" descr="Cartoon style cup of office supplies."/>
          <p:cNvSpPr/>
          <p:nvPr/>
        </p:nvSpPr>
        <p:spPr>
          <a:xfrm flipH="1">
            <a:off x="413034" y="4167772"/>
            <a:ext cx="2126881" cy="2211313"/>
          </a:xfrm>
          <a:custGeom>
            <a:avLst/>
            <a:gdLst/>
            <a:ahLst/>
            <a:cxnLst/>
            <a:rect l="l" t="t" r="r" b="b"/>
            <a:pathLst>
              <a:path w="3190321" h="3316969">
                <a:moveTo>
                  <a:pt x="3190321" y="0"/>
                </a:moveTo>
                <a:lnTo>
                  <a:pt x="0" y="0"/>
                </a:lnTo>
                <a:lnTo>
                  <a:pt x="0" y="3316969"/>
                </a:lnTo>
                <a:lnTo>
                  <a:pt x="3190321" y="3316969"/>
                </a:lnTo>
                <a:lnTo>
                  <a:pt x="319032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txBody>
          <a:bodyPr/>
          <a:lstStyle/>
          <a:p>
            <a:pPr defTabSz="609630"/>
            <a:endParaRPr lang="en-US" sz="1200">
              <a:solidFill>
                <a:prstClr val="black"/>
              </a:solidFill>
              <a:latin typeface="Calibri"/>
            </a:endParaRPr>
          </a:p>
        </p:txBody>
      </p:sp>
      <p:grpSp>
        <p:nvGrpSpPr>
          <p:cNvPr id="3" name="Group 3">
            <a:extLst>
              <a:ext uri="{C183D7F6-B498-43B3-948B-1728B52AA6E4}">
                <adec:decorative xmlns:adec="http://schemas.microsoft.com/office/drawing/2017/decorative" val="1"/>
              </a:ext>
            </a:extLst>
          </p:cNvPr>
          <p:cNvGrpSpPr/>
          <p:nvPr/>
        </p:nvGrpSpPr>
        <p:grpSpPr>
          <a:xfrm>
            <a:off x="2024887" y="1353397"/>
            <a:ext cx="8862172" cy="4527709"/>
            <a:chOff x="0" y="0"/>
            <a:chExt cx="3501105" cy="1788725"/>
          </a:xfrm>
        </p:grpSpPr>
        <p:sp>
          <p:nvSpPr>
            <p:cNvPr id="4" name="Freeform 4"/>
            <p:cNvSpPr/>
            <p:nvPr/>
          </p:nvSpPr>
          <p:spPr>
            <a:xfrm>
              <a:off x="0" y="0"/>
              <a:ext cx="3501105" cy="1788725"/>
            </a:xfrm>
            <a:custGeom>
              <a:avLst/>
              <a:gdLst/>
              <a:ahLst/>
              <a:cxnLst/>
              <a:rect l="l" t="t" r="r" b="b"/>
              <a:pathLst>
                <a:path w="3501105" h="1788725">
                  <a:moveTo>
                    <a:pt x="0" y="0"/>
                  </a:moveTo>
                  <a:lnTo>
                    <a:pt x="3501105" y="0"/>
                  </a:lnTo>
                  <a:lnTo>
                    <a:pt x="3501105" y="1788725"/>
                  </a:lnTo>
                  <a:lnTo>
                    <a:pt x="0" y="1788725"/>
                  </a:lnTo>
                  <a:close/>
                </a:path>
              </a:pathLst>
            </a:custGeom>
            <a:solidFill>
              <a:srgbClr val="000000">
                <a:alpha val="31765"/>
              </a:srgbClr>
            </a:solidFill>
            <a:ln w="38100" cap="sq">
              <a:solidFill>
                <a:srgbClr val="000000">
                  <a:alpha val="31765"/>
                </a:srgbClr>
              </a:solidFill>
              <a:prstDash val="solid"/>
              <a:miter/>
            </a:ln>
          </p:spPr>
          <p:txBody>
            <a:bodyPr/>
            <a:lstStyle/>
            <a:p>
              <a:pPr defTabSz="609630"/>
              <a:endParaRPr lang="en-US" sz="1200">
                <a:solidFill>
                  <a:prstClr val="black"/>
                </a:solidFill>
                <a:latin typeface="Calibri"/>
              </a:endParaRPr>
            </a:p>
          </p:txBody>
        </p:sp>
        <p:sp>
          <p:nvSpPr>
            <p:cNvPr id="5" name="TextBox 5"/>
            <p:cNvSpPr txBox="1"/>
            <p:nvPr/>
          </p:nvSpPr>
          <p:spPr>
            <a:xfrm>
              <a:off x="0" y="-47625"/>
              <a:ext cx="3501105" cy="1836350"/>
            </a:xfrm>
            <a:prstGeom prst="rect">
              <a:avLst/>
            </a:prstGeom>
          </p:spPr>
          <p:txBody>
            <a:bodyPr lIns="33867" tIns="33867" rIns="33867" bIns="33867" rtlCol="0" anchor="ctr"/>
            <a:lstStyle/>
            <a:p>
              <a:pPr algn="ctr" defTabSz="609630">
                <a:lnSpc>
                  <a:spcPts val="2140"/>
                </a:lnSpc>
              </a:pPr>
              <a:endParaRPr sz="1200">
                <a:solidFill>
                  <a:prstClr val="black"/>
                </a:solidFill>
                <a:latin typeface="Calibri"/>
              </a:endParaRPr>
            </a:p>
          </p:txBody>
        </p:sp>
      </p:grpSp>
      <p:sp>
        <p:nvSpPr>
          <p:cNvPr id="7" name="Freeform 7">
            <a:extLst>
              <a:ext uri="{C183D7F6-B498-43B3-948B-1728B52AA6E4}">
                <adec:decorative xmlns:adec="http://schemas.microsoft.com/office/drawing/2017/decorative" val="1"/>
              </a:ext>
            </a:extLst>
          </p:cNvPr>
          <p:cNvSpPr/>
          <p:nvPr/>
        </p:nvSpPr>
        <p:spPr>
          <a:xfrm rot="21452284">
            <a:off x="1664914" y="1165146"/>
            <a:ext cx="8862172" cy="4527709"/>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cap="sq">
            <a:solidFill>
              <a:srgbClr val="000000"/>
            </a:solidFill>
            <a:prstDash val="solid"/>
            <a:miter/>
          </a:ln>
        </p:spPr>
        <p:txBody>
          <a:bodyPr/>
          <a:lstStyle/>
          <a:p>
            <a:pPr defTabSz="609630"/>
            <a:endParaRPr lang="en-US" sz="1200" dirty="0">
              <a:solidFill>
                <a:prstClr val="black"/>
              </a:solidFill>
              <a:latin typeface="Calibri"/>
            </a:endParaRPr>
          </a:p>
        </p:txBody>
      </p:sp>
      <p:sp>
        <p:nvSpPr>
          <p:cNvPr id="12" name="TextBox 12"/>
          <p:cNvSpPr txBox="1">
            <a:spLocks noGrp="1"/>
          </p:cNvSpPr>
          <p:nvPr>
            <p:ph type="title" idx="4294967295"/>
          </p:nvPr>
        </p:nvSpPr>
        <p:spPr>
          <a:xfrm rot="-142595">
            <a:off x="4220155" y="1713026"/>
            <a:ext cx="3748809" cy="7103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910"/>
              </a:lnSpc>
              <a:spcBef>
                <a:spcPct val="0"/>
              </a:spcBef>
              <a:spcAft>
                <a:spcPts val="0"/>
              </a:spcAft>
              <a:buClrTx/>
              <a:buSzTx/>
              <a:buFontTx/>
              <a:buNone/>
              <a:tabLst/>
              <a:defRPr/>
            </a:pPr>
            <a:r>
              <a:rPr kumimoji="0" lang="en-US" sz="4222" b="0" i="0" u="none" strike="noStrike" kern="1200" cap="none" spc="0" normalizeH="0" baseline="0" noProof="0" dirty="0">
                <a:ln>
                  <a:noFill/>
                </a:ln>
                <a:solidFill>
                  <a:srgbClr val="01070A"/>
                </a:solidFill>
                <a:effectLst/>
                <a:uLnTx/>
                <a:uFillTx/>
                <a:latin typeface="Carelia"/>
                <a:ea typeface="+mn-ea"/>
                <a:cs typeface="+mn-cs"/>
              </a:rPr>
              <a:t>Wait!</a:t>
            </a:r>
          </a:p>
        </p:txBody>
      </p:sp>
      <p:sp>
        <p:nvSpPr>
          <p:cNvPr id="13" name="TextBox 13"/>
          <p:cNvSpPr txBox="1"/>
          <p:nvPr/>
        </p:nvSpPr>
        <p:spPr>
          <a:xfrm rot="-125131">
            <a:off x="2846901" y="2462726"/>
            <a:ext cx="6496205" cy="955646"/>
          </a:xfrm>
          <a:prstGeom prst="rect">
            <a:avLst/>
          </a:prstGeom>
        </p:spPr>
        <p:txBody>
          <a:bodyPr lIns="0" tIns="0" rIns="0" bIns="0" rtlCol="0" anchor="t">
            <a:spAutoFit/>
          </a:bodyPr>
          <a:lstStyle/>
          <a:p>
            <a:pPr defTabSz="609630">
              <a:lnSpc>
                <a:spcPts val="3903"/>
              </a:lnSpc>
            </a:pPr>
            <a:r>
              <a:rPr lang="en-US" sz="2787" dirty="0">
                <a:solidFill>
                  <a:srgbClr val="01070A"/>
                </a:solidFill>
                <a:latin typeface="Dosis Medium"/>
              </a:rPr>
              <a:t>You left a tenured faculty position for staff? Left the library for IT? </a:t>
            </a:r>
          </a:p>
        </p:txBody>
      </p:sp>
      <p:sp>
        <p:nvSpPr>
          <p:cNvPr id="14" name="TextBox 14"/>
          <p:cNvSpPr txBox="1"/>
          <p:nvPr/>
        </p:nvSpPr>
        <p:spPr>
          <a:xfrm rot="-131086">
            <a:off x="3823879" y="3584840"/>
            <a:ext cx="4351401" cy="1081899"/>
          </a:xfrm>
          <a:prstGeom prst="rect">
            <a:avLst/>
          </a:prstGeom>
        </p:spPr>
        <p:txBody>
          <a:bodyPr lIns="0" tIns="0" rIns="0" bIns="0" rtlCol="0" anchor="t">
            <a:spAutoFit/>
          </a:bodyPr>
          <a:lstStyle/>
          <a:p>
            <a:pPr algn="ctr" defTabSz="609630">
              <a:lnSpc>
                <a:spcPts val="2872"/>
              </a:lnSpc>
              <a:spcBef>
                <a:spcPct val="0"/>
              </a:spcBef>
            </a:pPr>
            <a:r>
              <a:rPr lang="en-US" sz="2051" dirty="0">
                <a:solidFill>
                  <a:srgbClr val="01070A"/>
                </a:solidFill>
                <a:latin typeface="Dosis"/>
              </a:rPr>
              <a:t>Yep, sure did, but I’m still a librarian at heart!</a:t>
            </a:r>
          </a:p>
          <a:p>
            <a:pPr algn="ctr" defTabSz="609630">
              <a:lnSpc>
                <a:spcPts val="2872"/>
              </a:lnSpc>
              <a:spcBef>
                <a:spcPct val="0"/>
              </a:spcBef>
            </a:pPr>
            <a:endParaRPr lang="en-US" sz="2051" dirty="0">
              <a:solidFill>
                <a:srgbClr val="01070A"/>
              </a:solidFill>
              <a:latin typeface="Dosis"/>
            </a:endParaRPr>
          </a:p>
          <a:p>
            <a:pPr algn="ctr" defTabSz="609630">
              <a:lnSpc>
                <a:spcPts val="2872"/>
              </a:lnSpc>
              <a:spcBef>
                <a:spcPct val="0"/>
              </a:spcBef>
            </a:pPr>
            <a:r>
              <a:rPr lang="en-US" sz="2051" dirty="0">
                <a:solidFill>
                  <a:srgbClr val="01070A"/>
                </a:solidFill>
                <a:latin typeface="Dosis"/>
              </a:rPr>
              <a:t>I’ve learned a lot from the transition...</a:t>
            </a:r>
          </a:p>
        </p:txBody>
      </p:sp>
      <p:sp>
        <p:nvSpPr>
          <p:cNvPr id="11" name="Freeform 11" descr="Cartoon style image of an open book on top of a closed one."/>
          <p:cNvSpPr/>
          <p:nvPr/>
        </p:nvSpPr>
        <p:spPr>
          <a:xfrm>
            <a:off x="8312977" y="3937144"/>
            <a:ext cx="4614530" cy="2743200"/>
          </a:xfrm>
          <a:custGeom>
            <a:avLst/>
            <a:gdLst/>
            <a:ahLst/>
            <a:cxnLst/>
            <a:rect l="l" t="t" r="r" b="b"/>
            <a:pathLst>
              <a:path w="6921795" h="4114800">
                <a:moveTo>
                  <a:pt x="0" y="0"/>
                </a:moveTo>
                <a:lnTo>
                  <a:pt x="6921795" y="0"/>
                </a:lnTo>
                <a:lnTo>
                  <a:pt x="69217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2673</TotalTime>
  <Words>4000</Words>
  <Application>Microsoft Macintosh PowerPoint</Application>
  <PresentationFormat>Widescreen</PresentationFormat>
  <Paragraphs>569</Paragraphs>
  <Slides>54</Slides>
  <Notes>28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54</vt:i4>
      </vt:variant>
    </vt:vector>
  </HeadingPairs>
  <TitlesOfParts>
    <vt:vector size="75" baseType="lpstr">
      <vt:lpstr>Barlow Condensed Bold</vt:lpstr>
      <vt:lpstr>Carelia</vt:lpstr>
      <vt:lpstr>DM Sans Bold</vt:lpstr>
      <vt:lpstr>DM Sans Italics</vt:lpstr>
      <vt:lpstr>Dosis Bold</vt:lpstr>
      <vt:lpstr>Dosis Italics</vt:lpstr>
      <vt:lpstr>Arial</vt:lpstr>
      <vt:lpstr>Calibri</vt:lpstr>
      <vt:lpstr>Calibri Light</vt:lpstr>
      <vt:lpstr>Corbel</vt:lpstr>
      <vt:lpstr>DM Sans</vt:lpstr>
      <vt:lpstr>Dosis</vt:lpstr>
      <vt:lpstr>Dosis Medium</vt:lpstr>
      <vt:lpstr>EB Garamond</vt:lpstr>
      <vt:lpstr>Lato</vt:lpstr>
      <vt:lpstr>Oswald</vt:lpstr>
      <vt:lpstr>PT Serif</vt:lpstr>
      <vt:lpstr>Retrospect</vt:lpstr>
      <vt:lpstr>Office Theme</vt:lpstr>
      <vt:lpstr>1_Office Theme</vt:lpstr>
      <vt:lpstr>2_Office Theme</vt:lpstr>
      <vt:lpstr>Research Data Services “Shop Talk” with NNLM Region 2  November 30, 2023</vt:lpstr>
      <vt:lpstr>Land Acknowledgement </vt:lpstr>
      <vt:lpstr>Labor Acknowledgement </vt:lpstr>
      <vt:lpstr>Community Agreements</vt:lpstr>
      <vt:lpstr>Today’s Agenda</vt:lpstr>
      <vt:lpstr>Padlet Poll – 10 min</vt:lpstr>
      <vt:lpstr>Navigating a Research Data Services Career Transition:</vt:lpstr>
      <vt:lpstr>My Career</vt:lpstr>
      <vt:lpstr>Wait!</vt:lpstr>
      <vt:lpstr>Current Job Market Trends</vt:lpstr>
      <vt:lpstr>Role of Libraries</vt:lpstr>
      <vt:lpstr>Role of IT</vt:lpstr>
      <vt:lpstr>Biggest Difference:  Approaches to Customer Service </vt:lpstr>
      <vt:lpstr>Transferable Skills</vt:lpstr>
      <vt:lpstr>My Big Takeaways </vt:lpstr>
      <vt:lpstr>Thanks! Megan.Sheffield@emory.edu </vt:lpstr>
      <vt:lpstr>There and back again</vt:lpstr>
      <vt:lpstr>In a hole in the ground there lived a hobbit librarian –  My journey to data librarianship</vt:lpstr>
      <vt:lpstr>True story of a data management mishap </vt:lpstr>
      <vt:lpstr>Challenge: Researchers have little to no formal training in RDM</vt:lpstr>
      <vt:lpstr>One consequences of no formal RDM training </vt:lpstr>
      <vt:lpstr>Address the challenge: Formal RDM training</vt:lpstr>
      <vt:lpstr>Address the challenge: focus on educating early career researchers</vt:lpstr>
      <vt:lpstr>Call to action: Go where the researchers are  </vt:lpstr>
      <vt:lpstr>Questions?  Marla Hertz mihertz@uab.edu  </vt:lpstr>
      <vt:lpstr>FROM IDEA TO IMPACT</vt:lpstr>
      <vt:lpstr>LET’S TEACH R</vt:lpstr>
      <vt:lpstr>WHAT TO COVER  (I.E., NOT STATS)</vt:lpstr>
      <vt:lpstr>HOW TO STRUCTURE?</vt:lpstr>
      <vt:lpstr>LESSONS LEARNED</vt:lpstr>
      <vt:lpstr>THANK YOU</vt:lpstr>
      <vt:lpstr>If you LEARNED it, then you shoulda  put a BADGE on it… </vt:lpstr>
      <vt:lpstr>GSU Research Data Services (RDS)</vt:lpstr>
      <vt:lpstr>GSU Research Data Services (RDS) 2</vt:lpstr>
      <vt:lpstr>WHAT? </vt:lpstr>
      <vt:lpstr>HOW does it work?</vt:lpstr>
      <vt:lpstr>HOW does it work? (2)</vt:lpstr>
      <vt:lpstr>WHY should STUDENTS (&amp; EVERYONE!) get badges?</vt:lpstr>
      <vt:lpstr>YEAR1 (2022) – 345 BADGES EARNED…</vt:lpstr>
      <vt:lpstr>YEAR1 – 345 BADGES EARNED!</vt:lpstr>
      <vt:lpstr>YEAR1 – 345 BADGES EARNED! (2)</vt:lpstr>
      <vt:lpstr>WHO’S ON BOARD?</vt:lpstr>
      <vt:lpstr>If you LEARNED it, then you shoulda  put a BADGE on it… (2)</vt:lpstr>
      <vt:lpstr>Formulating Research Data Policy as an Institution</vt:lpstr>
      <vt:lpstr>Research data policy: who needs it?</vt:lpstr>
      <vt:lpstr>Profile of Auburn University</vt:lpstr>
      <vt:lpstr>Groundwork in the Libraries</vt:lpstr>
      <vt:lpstr>Research Administration takes notice</vt:lpstr>
      <vt:lpstr>Involvement of the Senate</vt:lpstr>
      <vt:lpstr>Final push</vt:lpstr>
      <vt:lpstr>Lessons learned (2)</vt:lpstr>
      <vt:lpstr>Q &amp; A</vt:lpstr>
      <vt:lpstr>Further Discussion</vt:lpstr>
      <vt:lpstr>Let's Connect</vt:lpstr>
    </vt:vector>
  </TitlesOfParts>
  <Company>Auburn University Libraries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Responsible Data Sharing</dc:title>
  <dc:creator>Ali Krzton</dc:creator>
  <cp:lastModifiedBy>Trogdon-Livingston, Debra Ann</cp:lastModifiedBy>
  <cp:revision>55</cp:revision>
  <dcterms:created xsi:type="dcterms:W3CDTF">2022-10-25T15:51:54Z</dcterms:created>
  <dcterms:modified xsi:type="dcterms:W3CDTF">2023-12-05T20:59:00Z</dcterms:modified>
</cp:coreProperties>
</file>