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3" r:id="rId20"/>
    <p:sldId id="274" r:id="rId21"/>
    <p:sldId id="275" r:id="rId22"/>
    <p:sldId id="276" r:id="rId23"/>
    <p:sldId id="277" r:id="rId24"/>
    <p:sldId id="278" r:id="rId25"/>
    <p:sldId id="279" r:id="rId26"/>
    <p:sldId id="280" r:id="rId27"/>
    <p:sldId id="281" r:id="rId28"/>
    <p:sldId id="282" r:id="rId29"/>
  </p:sldIdLst>
  <p:sldSz cx="12192000" cy="6858000"/>
  <p:notesSz cx="7315200" cy="9601200"/>
  <p:embeddedFontLst>
    <p:embeddedFont>
      <p:font typeface="Calibri" panose="020F0502020204030204" pitchFamily="34" charset="0"/>
      <p:regular r:id="rId31"/>
      <p:bold r:id="rId32"/>
      <p:italic r:id="rId33"/>
      <p:boldItalic r:id="rId34"/>
    </p:embeddedFont>
    <p:embeddedFont>
      <p:font typeface="Corbel" panose="020B0503020204020204" pitchFamily="34" charset="0"/>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52" autoAdjust="0"/>
    <p:restoredTop sz="95226" autoAdjust="0"/>
  </p:normalViewPr>
  <p:slideViewPr>
    <p:cSldViewPr snapToGrid="0">
      <p:cViewPr varScale="1">
        <p:scale>
          <a:sx n="80" d="100"/>
          <a:sy n="80" d="100"/>
        </p:scale>
        <p:origin x="58" y="91"/>
      </p:cViewPr>
      <p:guideLst>
        <p:guide orient="horz" pos="2160"/>
        <p:guide pos="3840"/>
      </p:guideLst>
    </p:cSldViewPr>
  </p:slideViewPr>
  <p:outlineViewPr>
    <p:cViewPr>
      <p:scale>
        <a:sx n="33" d="100"/>
        <a:sy n="33" d="100"/>
      </p:scale>
      <p:origin x="0" y="-13099"/>
    </p:cViewPr>
  </p:outlineViewPr>
  <p:notesTextViewPr>
    <p:cViewPr>
      <p:scale>
        <a:sx n="1" d="1"/>
        <a:sy n="1" d="1"/>
      </p:scale>
      <p:origin x="0" y="0"/>
    </p:cViewPr>
  </p:notesTextViewPr>
  <p:sorterViewPr>
    <p:cViewPr>
      <p:scale>
        <a:sx n="100" d="100"/>
        <a:sy n="100" d="100"/>
      </p:scale>
      <p:origin x="0" y="-270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lanet.org/e/sx/in/eid=64"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mlanet.org/r/u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licktime.symantec.com/3SYeepx6rdUjrNcDzAg2wxu7Vc?u=http%3A%2F%2Fwww.medlib-ed.org%2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6" name="Google Shape;86;p1: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315551db74_0_9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315551db74_0_9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95000"/>
              </a:lnSpc>
              <a:spcBef>
                <a:spcPts val="1200"/>
              </a:spcBef>
              <a:spcAft>
                <a:spcPts val="0"/>
              </a:spcAft>
              <a:buClr>
                <a:schemeClr val="dk1"/>
              </a:buClr>
              <a:buSzPts val="770"/>
              <a:buFont typeface="Arial"/>
              <a:buNone/>
            </a:pPr>
            <a:r>
              <a:rPr lang="en-US" sz="1400" b="1">
                <a:latin typeface="Corbel"/>
                <a:ea typeface="Corbel"/>
                <a:cs typeface="Corbel"/>
                <a:sym typeface="Corbel"/>
              </a:rPr>
              <a:t>Step 3:</a:t>
            </a:r>
            <a:r>
              <a:rPr lang="en-US" sz="1400">
                <a:latin typeface="Corbel"/>
                <a:ea typeface="Corbel"/>
                <a:cs typeface="Corbel"/>
                <a:sym typeface="Corbel"/>
              </a:rPr>
              <a:t>   Once Jim Westwood verifies that your course aligns with one or more CHIS competencies, go to the</a:t>
            </a:r>
            <a:r>
              <a:rPr lang="en-US" sz="1400">
                <a:uFill>
                  <a:noFill/>
                </a:uFill>
                <a:latin typeface="Corbel"/>
                <a:ea typeface="Corbel"/>
                <a:cs typeface="Corbel"/>
                <a:sym typeface="Corbel"/>
                <a:hlinkClick r:id="rId3"/>
              </a:rPr>
              <a:t> </a:t>
            </a:r>
            <a:r>
              <a:rPr lang="en-US" sz="1400" u="sng">
                <a:solidFill>
                  <a:srgbClr val="632423"/>
                </a:solidFill>
                <a:latin typeface="Corbel"/>
                <a:ea typeface="Corbel"/>
                <a:cs typeface="Corbel"/>
                <a:sym typeface="Corbel"/>
                <a:hlinkClick r:id="rId3">
                  <a:extLst>
                    <a:ext uri="{A12FA001-AC4F-418D-AE19-62706E023703}">
                      <ahyp:hlinkClr xmlns:ahyp="http://schemas.microsoft.com/office/drawing/2018/hyperlinkcolor" val="tx"/>
                    </a:ext>
                  </a:extLst>
                </a:hlinkClick>
              </a:rPr>
              <a:t>MLA application portal</a:t>
            </a:r>
            <a:r>
              <a:rPr lang="en-US" sz="1400">
                <a:latin typeface="Corbel"/>
                <a:ea typeface="Corbel"/>
                <a:cs typeface="Corbel"/>
                <a:sym typeface="Corbel"/>
              </a:rPr>
              <a:t> to fill out your application. </a:t>
            </a:r>
            <a:endParaRPr sz="1400">
              <a:latin typeface="Corbel"/>
              <a:ea typeface="Corbel"/>
              <a:cs typeface="Corbel"/>
              <a:sym typeface="Corbel"/>
            </a:endParaRPr>
          </a:p>
          <a:p>
            <a:pPr marL="457200" lvl="0" indent="-317500" algn="l" rtl="0">
              <a:lnSpc>
                <a:spcPct val="95000"/>
              </a:lnSpc>
              <a:spcBef>
                <a:spcPts val="1200"/>
              </a:spcBef>
              <a:spcAft>
                <a:spcPts val="0"/>
              </a:spcAft>
              <a:buClr>
                <a:schemeClr val="dk1"/>
              </a:buClr>
              <a:buSzPts val="1400"/>
              <a:buFont typeface="Corbel"/>
              <a:buChar char="•"/>
            </a:pPr>
            <a:r>
              <a:rPr lang="en-US" sz="1400">
                <a:latin typeface="Corbel"/>
                <a:ea typeface="Corbel"/>
                <a:cs typeface="Corbel"/>
                <a:sym typeface="Corbel"/>
              </a:rPr>
              <a:t>Note that you do not have to be an MLA member to apply. You will need to have an MLA account to complete the form. To request a free guest account, go to</a:t>
            </a:r>
            <a:r>
              <a:rPr lang="en-US" sz="1400">
                <a:uFill>
                  <a:noFill/>
                </a:uFill>
                <a:latin typeface="Corbel"/>
                <a:ea typeface="Corbel"/>
                <a:cs typeface="Corbel"/>
                <a:sym typeface="Corbel"/>
                <a:hlinkClick r:id="rId4"/>
              </a:rPr>
              <a:t> </a:t>
            </a:r>
            <a:r>
              <a:rPr lang="en-US" sz="1400" u="sng">
                <a:solidFill>
                  <a:srgbClr val="632423"/>
                </a:solidFill>
                <a:latin typeface="Corbel"/>
                <a:ea typeface="Corbel"/>
                <a:cs typeface="Corbel"/>
                <a:sym typeface="Corbel"/>
                <a:hlinkClick r:id="rId4">
                  <a:extLst>
                    <a:ext uri="{A12FA001-AC4F-418D-AE19-62706E023703}">
                      <ahyp:hlinkClr xmlns:ahyp="http://schemas.microsoft.com/office/drawing/2018/hyperlinkcolor" val="tx"/>
                    </a:ext>
                  </a:extLst>
                </a:hlinkClick>
              </a:rPr>
              <a:t>www.mlanet.org/r/us/</a:t>
            </a:r>
            <a:r>
              <a:rPr lang="en-US" sz="1400">
                <a:latin typeface="Corbel"/>
                <a:ea typeface="Corbel"/>
                <a:cs typeface="Corbel"/>
                <a:sym typeface="Corbel"/>
              </a:rPr>
              <a:t> to get started.</a:t>
            </a:r>
            <a:endParaRPr sz="800"/>
          </a:p>
        </p:txBody>
      </p:sp>
      <p:sp>
        <p:nvSpPr>
          <p:cNvPr id="167" name="Google Shape;167;g2315551db74_0_92: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315551db74_0_10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315551db74_0_10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400" b="1">
                <a:latin typeface="Corbel"/>
                <a:ea typeface="Corbel"/>
                <a:cs typeface="Corbel"/>
                <a:sym typeface="Corbel"/>
              </a:rPr>
              <a:t>Step 4</a:t>
            </a:r>
            <a:r>
              <a:rPr lang="en-US" sz="1400">
                <a:latin typeface="Corbel"/>
                <a:ea typeface="Corbel"/>
                <a:cs typeface="Corbel"/>
                <a:sym typeface="Corbel"/>
              </a:rPr>
              <a:t>:  Throughout the process, please keep in touch with Jim and Sam on the status of your application. If you have any questions about the required information, please contact Jim Westwood or Sam Nunn for assistance.</a:t>
            </a:r>
            <a:endParaRPr sz="1400">
              <a:latin typeface="Corbel"/>
              <a:ea typeface="Corbel"/>
              <a:cs typeface="Corbel"/>
              <a:sym typeface="Corbel"/>
            </a:endParaRPr>
          </a:p>
          <a:p>
            <a:pPr marL="0" lvl="0" indent="0" algn="l" rtl="0">
              <a:lnSpc>
                <a:spcPct val="115000"/>
              </a:lnSpc>
              <a:spcBef>
                <a:spcPts val="1200"/>
              </a:spcBef>
              <a:spcAft>
                <a:spcPts val="1200"/>
              </a:spcAft>
              <a:buClr>
                <a:schemeClr val="dk1"/>
              </a:buClr>
              <a:buSzPts val="1100"/>
              <a:buFont typeface="Arial"/>
              <a:buNone/>
            </a:pPr>
            <a:r>
              <a:rPr lang="en-US" sz="1400" b="1">
                <a:latin typeface="Corbel"/>
                <a:ea typeface="Corbel"/>
                <a:cs typeface="Corbel"/>
                <a:sym typeface="Corbel"/>
              </a:rPr>
              <a:t>Step 5:</a:t>
            </a:r>
            <a:r>
              <a:rPr lang="en-US" sz="1400">
                <a:latin typeface="Corbel"/>
                <a:ea typeface="Corbel"/>
                <a:cs typeface="Corbel"/>
                <a:sym typeface="Corbel"/>
              </a:rPr>
              <a:t>  Once you've submitted the form, notify Jim Westwood and Sam Nunn of your completion. MLA will review your application, and a representative will contact you about your submission.  </a:t>
            </a:r>
            <a:endParaRPr sz="600"/>
          </a:p>
        </p:txBody>
      </p:sp>
      <p:sp>
        <p:nvSpPr>
          <p:cNvPr id="175" name="Google Shape;175;g2315551db74_0_105: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315551db74_0_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315551db74_0_4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95000"/>
              </a:lnSpc>
              <a:spcBef>
                <a:spcPts val="1200"/>
              </a:spcBef>
              <a:spcAft>
                <a:spcPts val="1200"/>
              </a:spcAft>
              <a:buClr>
                <a:schemeClr val="dk1"/>
              </a:buClr>
              <a:buSzPts val="770"/>
              <a:buFont typeface="Arial"/>
              <a:buNone/>
            </a:pPr>
            <a:r>
              <a:rPr lang="en-US" sz="1495">
                <a:latin typeface="Corbel"/>
                <a:ea typeface="Corbel"/>
                <a:cs typeface="Corbel"/>
                <a:sym typeface="Corbel"/>
              </a:rPr>
              <a:t>When choosing the submission type, select “NLM and NNLM Courses Only”, This selection helps MLA identify if you are participating in the Consumer Health for Library Students Program. </a:t>
            </a:r>
            <a:endParaRPr sz="500"/>
          </a:p>
        </p:txBody>
      </p:sp>
      <p:sp>
        <p:nvSpPr>
          <p:cNvPr id="183" name="Google Shape;183;g2315551db74_0_4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315551db74_0_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315551db74_0_69: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95000"/>
              </a:lnSpc>
              <a:spcBef>
                <a:spcPts val="1200"/>
              </a:spcBef>
              <a:spcAft>
                <a:spcPts val="0"/>
              </a:spcAft>
              <a:buClr>
                <a:schemeClr val="dk1"/>
              </a:buClr>
              <a:buSzPts val="770"/>
              <a:buFont typeface="Arial"/>
              <a:buNone/>
            </a:pPr>
            <a:r>
              <a:rPr lang="en-US" sz="1300">
                <a:latin typeface="Corbel"/>
                <a:ea typeface="Corbel"/>
                <a:cs typeface="Corbel"/>
                <a:sym typeface="Corbel"/>
              </a:rPr>
              <a:t>When you have reached the “MLA CE Credits” section of the form, it will ask you to indicate how many MLA CE hours you seek approval. The CE hours can be determined by the number of hours of in-person work done in the class. </a:t>
            </a:r>
            <a:endParaRPr sz="1300">
              <a:latin typeface="Corbel"/>
              <a:ea typeface="Corbel"/>
              <a:cs typeface="Corbel"/>
              <a:sym typeface="Corbel"/>
            </a:endParaRPr>
          </a:p>
          <a:p>
            <a:pPr marL="0" lvl="0" indent="0" algn="l" rtl="0">
              <a:lnSpc>
                <a:spcPct val="95000"/>
              </a:lnSpc>
              <a:spcBef>
                <a:spcPts val="1200"/>
              </a:spcBef>
              <a:spcAft>
                <a:spcPts val="1200"/>
              </a:spcAft>
              <a:buClr>
                <a:schemeClr val="dk1"/>
              </a:buClr>
              <a:buSzPts val="770"/>
              <a:buFont typeface="Arial"/>
              <a:buNone/>
            </a:pPr>
            <a:r>
              <a:rPr lang="en-US" sz="1300" b="1">
                <a:latin typeface="Corbel"/>
                <a:ea typeface="Corbel"/>
                <a:cs typeface="Corbel"/>
                <a:sym typeface="Corbel"/>
              </a:rPr>
              <a:t>One hour of in-person</a:t>
            </a:r>
            <a:r>
              <a:rPr lang="en-US" sz="1300">
                <a:latin typeface="Corbel"/>
                <a:ea typeface="Corbel"/>
                <a:cs typeface="Corbel"/>
                <a:sym typeface="Corbel"/>
              </a:rPr>
              <a:t> </a:t>
            </a:r>
            <a:r>
              <a:rPr lang="en-US" sz="1300" b="1">
                <a:latin typeface="Corbel"/>
                <a:ea typeface="Corbel"/>
                <a:cs typeface="Corbel"/>
                <a:sym typeface="Corbel"/>
              </a:rPr>
              <a:t>work is equivalent to one CE credit.</a:t>
            </a:r>
            <a:r>
              <a:rPr lang="en-US" sz="1300">
                <a:latin typeface="Corbel"/>
                <a:ea typeface="Corbel"/>
                <a:cs typeface="Corbel"/>
                <a:sym typeface="Corbel"/>
              </a:rPr>
              <a:t> </a:t>
            </a:r>
            <a:endParaRPr sz="300"/>
          </a:p>
        </p:txBody>
      </p:sp>
      <p:sp>
        <p:nvSpPr>
          <p:cNvPr id="191" name="Google Shape;191;g2315551db74_0_69: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315551db74_0_7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315551db74_0_79: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99" name="Google Shape;199;g2315551db74_0_79: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25e1cc6b49_1_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25e1cc6b49_1_4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12700" algn="l" rtl="0">
              <a:lnSpc>
                <a:spcPct val="115000"/>
              </a:lnSpc>
              <a:spcBef>
                <a:spcPts val="1200"/>
              </a:spcBef>
              <a:spcAft>
                <a:spcPts val="0"/>
              </a:spcAft>
              <a:buClr>
                <a:schemeClr val="dk1"/>
              </a:buClr>
              <a:buSzPts val="1100"/>
              <a:buFont typeface="Arial"/>
              <a:buNone/>
            </a:pPr>
            <a:r>
              <a:rPr lang="en-US" sz="1500">
                <a:latin typeface="Corbel"/>
                <a:ea typeface="Corbel"/>
                <a:cs typeface="Corbel"/>
                <a:sym typeface="Corbel"/>
              </a:rPr>
              <a:t>If you are planning to teach your class again, you will need to fill out the “Schedule a Course on the MEDLIB-ED" form to schedule the course on</a:t>
            </a:r>
            <a:r>
              <a:rPr lang="en-US" sz="1500">
                <a:uFill>
                  <a:noFill/>
                </a:uFill>
                <a:latin typeface="Corbel"/>
                <a:ea typeface="Corbel"/>
                <a:cs typeface="Corbel"/>
                <a:sym typeface="Corbel"/>
                <a:hlinkClick r:id="rId3"/>
              </a:rPr>
              <a:t> </a:t>
            </a:r>
            <a:r>
              <a:rPr lang="en-US" sz="1500" u="sng">
                <a:solidFill>
                  <a:srgbClr val="632423"/>
                </a:solidFill>
                <a:latin typeface="Corbel"/>
                <a:ea typeface="Corbel"/>
                <a:cs typeface="Corbel"/>
                <a:sym typeface="Corbel"/>
                <a:hlinkClick r:id="rId3">
                  <a:extLst>
                    <a:ext uri="{A12FA001-AC4F-418D-AE19-62706E023703}">
                      <ahyp:hlinkClr xmlns:ahyp="http://schemas.microsoft.com/office/drawing/2018/hyperlinkcolor" val="tx"/>
                    </a:ext>
                  </a:extLst>
                </a:hlinkClick>
              </a:rPr>
              <a:t>MEDLIB-ED</a:t>
            </a:r>
            <a:r>
              <a:rPr lang="en-US" sz="1500">
                <a:latin typeface="Corbel"/>
                <a:ea typeface="Corbel"/>
                <a:cs typeface="Corbel"/>
                <a:sym typeface="Corbel"/>
              </a:rPr>
              <a:t> before the semester begins. </a:t>
            </a:r>
            <a:endParaRPr sz="1500">
              <a:latin typeface="Corbel"/>
              <a:ea typeface="Corbel"/>
              <a:cs typeface="Corbel"/>
              <a:sym typeface="Corbel"/>
            </a:endParaRPr>
          </a:p>
          <a:p>
            <a:pPr marL="0" lvl="0" indent="0" algn="l" rtl="0">
              <a:lnSpc>
                <a:spcPct val="115000"/>
              </a:lnSpc>
              <a:spcBef>
                <a:spcPts val="1200"/>
              </a:spcBef>
              <a:spcAft>
                <a:spcPts val="0"/>
              </a:spcAft>
              <a:buNone/>
            </a:pPr>
            <a:r>
              <a:rPr lang="en-US" sz="1500">
                <a:latin typeface="Corbel"/>
                <a:ea typeface="Corbel"/>
                <a:cs typeface="Corbel"/>
                <a:sym typeface="Corbel"/>
              </a:rPr>
              <a:t>This form notifies MLA that you are teaching the class again. They will generate a new code for you to give to your future students to claim credit after completing the course. </a:t>
            </a:r>
            <a:endParaRPr sz="1500">
              <a:latin typeface="Corbel"/>
              <a:ea typeface="Corbel"/>
              <a:cs typeface="Corbel"/>
              <a:sym typeface="Corbel"/>
            </a:endParaRPr>
          </a:p>
          <a:p>
            <a:pPr marL="0" lvl="0" indent="0" algn="l" rtl="0">
              <a:lnSpc>
                <a:spcPct val="115000"/>
              </a:lnSpc>
              <a:spcBef>
                <a:spcPts val="1200"/>
              </a:spcBef>
              <a:spcAft>
                <a:spcPts val="1200"/>
              </a:spcAft>
              <a:buNone/>
            </a:pPr>
            <a:r>
              <a:rPr lang="en-US" sz="1500">
                <a:latin typeface="Corbel"/>
                <a:ea typeface="Corbel"/>
                <a:cs typeface="Corbel"/>
                <a:sym typeface="Corbel"/>
              </a:rPr>
              <a:t>If you don’t want your class listed on MEDLIB-ED, you can notify MLA to remove your class from the list. Some universities like having their class promoted on the MEDLIB-ED. While others prefer to have it not listed.</a:t>
            </a:r>
            <a:endParaRPr sz="500"/>
          </a:p>
        </p:txBody>
      </p:sp>
      <p:sp>
        <p:nvSpPr>
          <p:cNvPr id="207" name="Google Shape;207;g225e1cc6b49_1_42: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25e1cc6b49_1_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225e1cc6b49_1_1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Sam </a:t>
            </a:r>
            <a:endParaRPr/>
          </a:p>
        </p:txBody>
      </p:sp>
      <p:sp>
        <p:nvSpPr>
          <p:cNvPr id="214" name="Google Shape;214;g225e1cc6b49_1_18: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37d815a75e_1_0:notes"/>
          <p:cNvSpPr txBox="1">
            <a:spLocks noGrp="1"/>
          </p:cNvSpPr>
          <p:nvPr>
            <p:ph type="body" idx="1"/>
          </p:nvPr>
        </p:nvSpPr>
        <p:spPr>
          <a:xfrm>
            <a:off x="731520" y="4620578"/>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21" name="Google Shape;221;g237d815a75e_1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37d815a75e_1_7: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37d815a75e_1_7: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482600" marR="0" lvl="0" indent="-241300" algn="l" rtl="0">
              <a:lnSpc>
                <a:spcPct val="100000"/>
              </a:lnSpc>
              <a:spcBef>
                <a:spcPts val="0"/>
              </a:spcBef>
              <a:spcAft>
                <a:spcPts val="0"/>
              </a:spcAft>
              <a:buSzPts val="1500"/>
              <a:buNone/>
            </a:pPr>
            <a:endParaRPr/>
          </a:p>
        </p:txBody>
      </p:sp>
      <p:sp>
        <p:nvSpPr>
          <p:cNvPr id="230" name="Google Shape;230;g237d815a75e_1_7: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18</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37d815a75e_1_15:notes"/>
          <p:cNvSpPr txBox="1">
            <a:spLocks noGrp="1"/>
          </p:cNvSpPr>
          <p:nvPr>
            <p:ph type="body" idx="1"/>
          </p:nvPr>
        </p:nvSpPr>
        <p:spPr>
          <a:xfrm>
            <a:off x="731520" y="4620578"/>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38" name="Google Shape;238;g237d815a75e_1_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c005306c8_0_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25c005306c8_0_1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sam and jamia</a:t>
            </a:r>
            <a:endParaRPr/>
          </a:p>
        </p:txBody>
      </p:sp>
      <p:sp>
        <p:nvSpPr>
          <p:cNvPr id="93" name="Google Shape;93;g25c005306c8_0_14: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37d815a75e_1_21: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237d815a75e_1_21: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482600" marR="0" lvl="0" indent="-241300" algn="l" rtl="0">
              <a:lnSpc>
                <a:spcPct val="100000"/>
              </a:lnSpc>
              <a:spcBef>
                <a:spcPts val="0"/>
              </a:spcBef>
              <a:spcAft>
                <a:spcPts val="0"/>
              </a:spcAft>
              <a:buSzPts val="1500"/>
              <a:buNone/>
            </a:pPr>
            <a:endParaRPr/>
          </a:p>
        </p:txBody>
      </p:sp>
      <p:sp>
        <p:nvSpPr>
          <p:cNvPr id="246" name="Google Shape;246;g237d815a75e_1_21: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21</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37d815a75e_1_28:notes"/>
          <p:cNvSpPr txBox="1">
            <a:spLocks noGrp="1"/>
          </p:cNvSpPr>
          <p:nvPr>
            <p:ph type="body" idx="1"/>
          </p:nvPr>
        </p:nvSpPr>
        <p:spPr>
          <a:xfrm>
            <a:off x="731520" y="4620578"/>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53" name="Google Shape;253;g237d815a75e_1_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37d815a75e_1_34: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37d815a75e_1_34: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482600" marR="0" lvl="0" indent="-241300" algn="l" rtl="0">
              <a:lnSpc>
                <a:spcPct val="100000"/>
              </a:lnSpc>
              <a:spcBef>
                <a:spcPts val="0"/>
              </a:spcBef>
              <a:spcAft>
                <a:spcPts val="0"/>
              </a:spcAft>
              <a:buSzPts val="1500"/>
              <a:buNone/>
            </a:pPr>
            <a:endParaRPr/>
          </a:p>
        </p:txBody>
      </p:sp>
      <p:sp>
        <p:nvSpPr>
          <p:cNvPr id="261" name="Google Shape;261;g237d815a75e_1_34: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23</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37d815a75e_1_41: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37d815a75e_1_41: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482600" marR="0" lvl="0" indent="-241300" algn="l" rtl="0">
              <a:lnSpc>
                <a:spcPct val="100000"/>
              </a:lnSpc>
              <a:spcBef>
                <a:spcPts val="0"/>
              </a:spcBef>
              <a:spcAft>
                <a:spcPts val="0"/>
              </a:spcAft>
              <a:buSzPts val="1500"/>
              <a:buNone/>
            </a:pPr>
            <a:endParaRPr/>
          </a:p>
        </p:txBody>
      </p:sp>
      <p:sp>
        <p:nvSpPr>
          <p:cNvPr id="269" name="Google Shape;269;g237d815a75e_1_41: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24</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37d815a75e_1_48: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237d815a75e_1_48: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482600" marR="0" lvl="0" indent="-241300" algn="l" rtl="0">
              <a:lnSpc>
                <a:spcPct val="100000"/>
              </a:lnSpc>
              <a:spcBef>
                <a:spcPts val="0"/>
              </a:spcBef>
              <a:spcAft>
                <a:spcPts val="0"/>
              </a:spcAft>
              <a:buSzPts val="1500"/>
              <a:buNone/>
            </a:pPr>
            <a:endParaRPr/>
          </a:p>
        </p:txBody>
      </p:sp>
      <p:sp>
        <p:nvSpPr>
          <p:cNvPr id="277" name="Google Shape;277;g237d815a75e_1_48: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25</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37d815a75e_1_55:notes"/>
          <p:cNvSpPr>
            <a:spLocks noGrp="1" noRot="1" noChangeAspect="1"/>
          </p:cNvSpPr>
          <p:nvPr>
            <p:ph type="sldImg" idx="2"/>
          </p:nvPr>
        </p:nvSpPr>
        <p:spPr>
          <a:xfrm>
            <a:off x="877888" y="1260475"/>
            <a:ext cx="6048375" cy="3402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237d815a75e_1_55: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482600" marR="0" lvl="0" indent="-241300" algn="l" rtl="0">
              <a:lnSpc>
                <a:spcPct val="100000"/>
              </a:lnSpc>
              <a:spcBef>
                <a:spcPts val="0"/>
              </a:spcBef>
              <a:spcAft>
                <a:spcPts val="0"/>
              </a:spcAft>
              <a:buSzPts val="1500"/>
              <a:buNone/>
            </a:pPr>
            <a:endParaRPr/>
          </a:p>
        </p:txBody>
      </p:sp>
      <p:sp>
        <p:nvSpPr>
          <p:cNvPr id="285" name="Google Shape;285;g237d815a75e_1_55: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26</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37d815a75e_1_14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237d815a75e_1_14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sam and jamia</a:t>
            </a:r>
            <a:endParaRPr/>
          </a:p>
        </p:txBody>
      </p:sp>
      <p:sp>
        <p:nvSpPr>
          <p:cNvPr id="293" name="Google Shape;293;g237d815a75e_1_143: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25e1cc6b49_1_36: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225e1cc6b49_1_3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sam and jamia</a:t>
            </a:r>
            <a:endParaRPr/>
          </a:p>
        </p:txBody>
      </p:sp>
      <p:sp>
        <p:nvSpPr>
          <p:cNvPr id="300" name="Google Shape;300;g225e1cc6b49_1_36: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05" name="Google Shape;105;p2: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25e1cc6b49_1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225e1cc6b49_1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13" name="Google Shape;113;g225e1cc6b49_1_0: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25e1cc6b49_1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225e1cc6b49_1_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1200"/>
              </a:spcBef>
              <a:spcAft>
                <a:spcPts val="0"/>
              </a:spcAft>
              <a:buSzPts val="1100"/>
              <a:buNone/>
            </a:pPr>
            <a:r>
              <a:rPr lang="en-US" sz="1100">
                <a:solidFill>
                  <a:srgbClr val="172B4D"/>
                </a:solidFill>
                <a:highlight>
                  <a:schemeClr val="lt1"/>
                </a:highlight>
                <a:latin typeface="Roboto"/>
                <a:ea typeface="Roboto"/>
                <a:cs typeface="Roboto"/>
                <a:sym typeface="Roboto"/>
              </a:rPr>
              <a:t>This is a great way for students to learn skills in providing health information services to consumers, and is recognized by their future employers as reliable skills. </a:t>
            </a:r>
            <a:endParaRPr sz="1100">
              <a:solidFill>
                <a:srgbClr val="172B4D"/>
              </a:solidFill>
              <a:highlight>
                <a:schemeClr val="lt1"/>
              </a:highlight>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100">
                <a:solidFill>
                  <a:srgbClr val="172B4D"/>
                </a:solidFill>
                <a:highlight>
                  <a:schemeClr val="lt1"/>
                </a:highlight>
                <a:latin typeface="Roboto"/>
                <a:ea typeface="Roboto"/>
                <a:cs typeface="Roboto"/>
                <a:sym typeface="Roboto"/>
              </a:rPr>
              <a:t>Additionally, this is a great tool to use to recruit more students to register for your class. </a:t>
            </a:r>
            <a:endParaRPr sz="1100">
              <a:solidFill>
                <a:srgbClr val="172B4D"/>
              </a:solidFill>
              <a:highlight>
                <a:schemeClr val="lt1"/>
              </a:highlight>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100">
                <a:solidFill>
                  <a:srgbClr val="242424"/>
                </a:solidFill>
                <a:highlight>
                  <a:schemeClr val="lt1"/>
                </a:highlight>
                <a:latin typeface="Arial"/>
                <a:ea typeface="Arial"/>
                <a:cs typeface="Arial"/>
                <a:sym typeface="Arial"/>
              </a:rPr>
              <a:t>Once the course is complete, students can apply for a CHIS Certificate, which usually involves a application fee. But what's great is that NNLM, through their CHIS sponsorship program, can cover the application fees (</a:t>
            </a:r>
            <a:r>
              <a:rPr lang="en-US" sz="1050">
                <a:solidFill>
                  <a:srgbClr val="333333"/>
                </a:solidFill>
                <a:highlight>
                  <a:srgbClr val="FFFFFF"/>
                </a:highlight>
                <a:latin typeface="Arial"/>
                <a:ea typeface="Arial"/>
                <a:cs typeface="Arial"/>
                <a:sym typeface="Arial"/>
              </a:rPr>
              <a:t>members: $99, non-members: $129</a:t>
            </a:r>
            <a:r>
              <a:rPr lang="en-US" sz="1100">
                <a:solidFill>
                  <a:srgbClr val="242424"/>
                </a:solidFill>
                <a:highlight>
                  <a:schemeClr val="lt1"/>
                </a:highlight>
                <a:latin typeface="Arial"/>
                <a:ea typeface="Arial"/>
                <a:cs typeface="Arial"/>
                <a:sym typeface="Arial"/>
              </a:rPr>
              <a:t>) for the students.</a:t>
            </a:r>
            <a:endParaRPr sz="1100">
              <a:solidFill>
                <a:srgbClr val="242424"/>
              </a:solidFill>
              <a:highlight>
                <a:schemeClr val="lt1"/>
              </a:highlight>
              <a:latin typeface="Arial"/>
              <a:ea typeface="Arial"/>
              <a:cs typeface="Arial"/>
              <a:sym typeface="Arial"/>
            </a:endParaRPr>
          </a:p>
          <a:p>
            <a:pPr marL="0" lvl="0" indent="0" algn="l" rtl="0">
              <a:spcBef>
                <a:spcPts val="1200"/>
              </a:spcBef>
              <a:spcAft>
                <a:spcPts val="0"/>
              </a:spcAft>
              <a:buClr>
                <a:schemeClr val="dk1"/>
              </a:buClr>
              <a:buSzPts val="1400"/>
              <a:buFont typeface="Arial"/>
              <a:buNone/>
            </a:pPr>
            <a:endParaRPr>
              <a:solidFill>
                <a:srgbClr val="666666"/>
              </a:solidFill>
              <a:latin typeface="Arial"/>
              <a:ea typeface="Arial"/>
              <a:cs typeface="Arial"/>
              <a:sym typeface="Arial"/>
            </a:endParaRPr>
          </a:p>
        </p:txBody>
      </p:sp>
      <p:sp>
        <p:nvSpPr>
          <p:cNvPr id="121" name="Google Shape;121;g225e1cc6b49_1_6: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315551db74_0_1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2315551db74_0_11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SzPts val="1400"/>
              <a:buNone/>
            </a:pPr>
            <a:r>
              <a:rPr lang="en-US">
                <a:solidFill>
                  <a:srgbClr val="666666"/>
                </a:solidFill>
                <a:latin typeface="Arial"/>
                <a:ea typeface="Arial"/>
                <a:cs typeface="Arial"/>
                <a:sym typeface="Arial"/>
              </a:rPr>
              <a:t>All LIS/iSchool Programs from the list of universities were approved to offer a Level 2 CHIS certificate. </a:t>
            </a:r>
            <a:endParaRPr>
              <a:solidFill>
                <a:srgbClr val="666666"/>
              </a:solidFill>
              <a:latin typeface="Arial"/>
              <a:ea typeface="Arial"/>
              <a:cs typeface="Arial"/>
              <a:sym typeface="Arial"/>
            </a:endParaRPr>
          </a:p>
          <a:p>
            <a:pPr marL="0" lvl="0" indent="0" algn="l" rtl="0">
              <a:spcBef>
                <a:spcPts val="0"/>
              </a:spcBef>
              <a:spcAft>
                <a:spcPts val="0"/>
              </a:spcAft>
              <a:buSzPts val="1400"/>
              <a:buNone/>
            </a:pPr>
            <a:endParaRPr>
              <a:solidFill>
                <a:srgbClr val="666666"/>
              </a:solidFill>
              <a:latin typeface="Arial"/>
              <a:ea typeface="Arial"/>
              <a:cs typeface="Arial"/>
              <a:sym typeface="Arial"/>
            </a:endParaRPr>
          </a:p>
          <a:p>
            <a:pPr marL="0" lvl="0" indent="0" algn="l" rtl="0">
              <a:spcBef>
                <a:spcPts val="0"/>
              </a:spcBef>
              <a:spcAft>
                <a:spcPts val="0"/>
              </a:spcAft>
              <a:buSzPts val="1400"/>
              <a:buNone/>
            </a:pPr>
            <a:r>
              <a:rPr lang="en-US">
                <a:solidFill>
                  <a:srgbClr val="666666"/>
                </a:solidFill>
                <a:latin typeface="Arial"/>
                <a:ea typeface="Arial"/>
                <a:cs typeface="Arial"/>
                <a:sym typeface="Arial"/>
              </a:rPr>
              <a:t>We’re currently working with another university on getting their courses approved to offer CHIS. </a:t>
            </a:r>
            <a:endParaRPr>
              <a:solidFill>
                <a:srgbClr val="666666"/>
              </a:solidFill>
              <a:latin typeface="Arial"/>
              <a:ea typeface="Arial"/>
              <a:cs typeface="Arial"/>
              <a:sym typeface="Arial"/>
            </a:endParaRPr>
          </a:p>
        </p:txBody>
      </p:sp>
      <p:sp>
        <p:nvSpPr>
          <p:cNvPr id="130" name="Google Shape;130;g2315551db74_0_117: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25e1cc6b49_1_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25e1cc6b49_1_2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sz="1150">
                <a:solidFill>
                  <a:srgbClr val="666666"/>
                </a:solidFill>
                <a:highlight>
                  <a:srgbClr val="FFFFFF"/>
                </a:highlight>
                <a:latin typeface="Roboto"/>
                <a:ea typeface="Roboto"/>
                <a:cs typeface="Roboto"/>
                <a:sym typeface="Roboto"/>
              </a:rPr>
              <a:t>Your course must address one or more of the eight core competencies for providing consumer health information services. NNLM and MLA will work with you to ensure that your coursework entails the CHIS competencies listed.</a:t>
            </a:r>
            <a:endParaRPr sz="1150">
              <a:solidFill>
                <a:srgbClr val="666666"/>
              </a:solidFill>
              <a:highlight>
                <a:srgbClr val="FFFFFF"/>
              </a:highlight>
              <a:latin typeface="Roboto"/>
              <a:ea typeface="Roboto"/>
              <a:cs typeface="Roboto"/>
              <a:sym typeface="Roboto"/>
            </a:endParaRPr>
          </a:p>
          <a:p>
            <a:pPr marL="0" lvl="0" indent="0" algn="l" rtl="0">
              <a:spcBef>
                <a:spcPts val="0"/>
              </a:spcBef>
              <a:spcAft>
                <a:spcPts val="0"/>
              </a:spcAft>
              <a:buNone/>
            </a:pPr>
            <a:endParaRPr sz="1150">
              <a:solidFill>
                <a:srgbClr val="666666"/>
              </a:solidFill>
              <a:highlight>
                <a:srgbClr val="FFFFFF"/>
              </a:highlight>
              <a:latin typeface="Roboto"/>
              <a:ea typeface="Roboto"/>
              <a:cs typeface="Roboto"/>
              <a:sym typeface="Roboto"/>
            </a:endParaRPr>
          </a:p>
          <a:p>
            <a:pPr marL="0" lvl="0" indent="0" algn="l" rtl="0">
              <a:spcBef>
                <a:spcPts val="0"/>
              </a:spcBef>
              <a:spcAft>
                <a:spcPts val="0"/>
              </a:spcAft>
              <a:buNone/>
            </a:pPr>
            <a:r>
              <a:rPr lang="en-US" sz="1050">
                <a:solidFill>
                  <a:srgbClr val="333333"/>
                </a:solidFill>
                <a:highlight>
                  <a:srgbClr val="FFFFFF"/>
                </a:highlight>
                <a:latin typeface="Arial"/>
                <a:ea typeface="Arial"/>
                <a:cs typeface="Arial"/>
                <a:sym typeface="Arial"/>
              </a:rPr>
              <a:t>Each level requires 12 MLA CE credit hours of coursework. Before a student can earn a level 2 CHIS certification, they must complete all the competencies for level 1.</a:t>
            </a:r>
            <a:endParaRPr sz="1150">
              <a:solidFill>
                <a:srgbClr val="666666"/>
              </a:solidFill>
              <a:highlight>
                <a:srgbClr val="FFFFFF"/>
              </a:highlight>
              <a:latin typeface="Roboto"/>
              <a:ea typeface="Roboto"/>
              <a:cs typeface="Roboto"/>
              <a:sym typeface="Roboto"/>
            </a:endParaRPr>
          </a:p>
        </p:txBody>
      </p:sp>
      <p:sp>
        <p:nvSpPr>
          <p:cNvPr id="142" name="Google Shape;142;g225e1cc6b49_1_24: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315551db74_0_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315551db74_0_3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95000"/>
              </a:lnSpc>
              <a:spcBef>
                <a:spcPts val="1200"/>
              </a:spcBef>
              <a:spcAft>
                <a:spcPts val="0"/>
              </a:spcAft>
              <a:buClr>
                <a:schemeClr val="dk1"/>
              </a:buClr>
              <a:buSzPts val="770"/>
              <a:buFont typeface="Arial"/>
              <a:buNone/>
            </a:pPr>
            <a:r>
              <a:rPr lang="en-US" sz="1300" b="1">
                <a:latin typeface="Corbel"/>
                <a:ea typeface="Corbel"/>
                <a:cs typeface="Corbel"/>
                <a:sym typeface="Corbel"/>
              </a:rPr>
              <a:t>Step 1:</a:t>
            </a:r>
            <a:r>
              <a:rPr lang="en-US" sz="1300">
                <a:latin typeface="Corbel"/>
                <a:ea typeface="Corbel"/>
                <a:cs typeface="Corbel"/>
                <a:sym typeface="Corbel"/>
              </a:rPr>
              <a:t>   Contact Sam Nunn at NNLM and Jim Westwood from MLA to notify your interest in applying to get your course approved to become an MLA consumer health information course.</a:t>
            </a:r>
            <a:endParaRPr sz="1300">
              <a:latin typeface="Corbel"/>
              <a:ea typeface="Corbel"/>
              <a:cs typeface="Corbel"/>
              <a:sym typeface="Corbel"/>
            </a:endParaRPr>
          </a:p>
          <a:p>
            <a:pPr marL="0" lvl="0" indent="0" algn="l" rtl="0">
              <a:lnSpc>
                <a:spcPct val="95000"/>
              </a:lnSpc>
              <a:spcBef>
                <a:spcPts val="1200"/>
              </a:spcBef>
              <a:spcAft>
                <a:spcPts val="0"/>
              </a:spcAft>
              <a:buClr>
                <a:schemeClr val="dk1"/>
              </a:buClr>
              <a:buSzPts val="770"/>
              <a:buFont typeface="Arial"/>
              <a:buNone/>
            </a:pPr>
            <a:r>
              <a:rPr lang="en-US" sz="1300" b="1">
                <a:latin typeface="Corbel"/>
                <a:ea typeface="Corbel"/>
                <a:cs typeface="Corbel"/>
                <a:sym typeface="Corbel"/>
              </a:rPr>
              <a:t>Step 2:   </a:t>
            </a:r>
            <a:r>
              <a:rPr lang="en-US" sz="1300">
                <a:latin typeface="Corbel"/>
                <a:ea typeface="Corbel"/>
                <a:cs typeface="Corbel"/>
                <a:sym typeface="Corbel"/>
              </a:rPr>
              <a:t>Email Jim Westwood your course syllabus and a description of how the course covers one or more of the eight CHIS competencies for review. </a:t>
            </a:r>
            <a:endParaRPr sz="1300">
              <a:latin typeface="Corbel"/>
              <a:ea typeface="Corbel"/>
              <a:cs typeface="Corbel"/>
              <a:sym typeface="Corbel"/>
            </a:endParaRPr>
          </a:p>
          <a:p>
            <a:pPr marL="457200" lvl="0" indent="-311150" algn="l" rtl="0">
              <a:lnSpc>
                <a:spcPct val="95000"/>
              </a:lnSpc>
              <a:spcBef>
                <a:spcPts val="1200"/>
              </a:spcBef>
              <a:spcAft>
                <a:spcPts val="0"/>
              </a:spcAft>
              <a:buClr>
                <a:schemeClr val="dk1"/>
              </a:buClr>
              <a:buSzPts val="1300"/>
              <a:buFont typeface="Corbel"/>
              <a:buChar char="•"/>
            </a:pPr>
            <a:r>
              <a:rPr lang="en-US" sz="1300">
                <a:latin typeface="Corbel"/>
                <a:ea typeface="Corbel"/>
                <a:cs typeface="Corbel"/>
                <a:sym typeface="Corbel"/>
              </a:rPr>
              <a:t>You are welcome to use the table located on page 3 of the MLA Course Approval Guides to describe which competencies the course covers. </a:t>
            </a:r>
            <a:endParaRPr sz="700"/>
          </a:p>
        </p:txBody>
      </p:sp>
      <p:sp>
        <p:nvSpPr>
          <p:cNvPr id="151" name="Google Shape;151;g2315551db74_0_32: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315551db74_0_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315551db74_0_2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60" name="Google Shape;160;g2315551db74_0_21: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chemeClr val="dk1"/>
              </a:buClr>
              <a:buSzPts val="7200"/>
              <a:buFont typeface="Corbel"/>
              <a:buNone/>
              <a:defRPr sz="72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chemeClr val="dk1"/>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20" name="Google Shape;20;p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1"/>
                </a:solidFill>
                <a:latin typeface="Corbel"/>
                <a:ea typeface="Corbel"/>
                <a:cs typeface="Corbel"/>
                <a:sym typeface="Corbel"/>
              </a:defRPr>
            </a:lvl1pPr>
            <a:lvl2pPr marL="0" lvl="1" indent="0" algn="r">
              <a:spcBef>
                <a:spcPts val="0"/>
              </a:spcBef>
              <a:buNone/>
              <a:defRPr sz="1200" b="0" i="0" u="none" strike="noStrike" cap="none">
                <a:solidFill>
                  <a:schemeClr val="dk1"/>
                </a:solidFill>
                <a:latin typeface="Corbel"/>
                <a:ea typeface="Corbel"/>
                <a:cs typeface="Corbel"/>
                <a:sym typeface="Corbel"/>
              </a:defRPr>
            </a:lvl2pPr>
            <a:lvl3pPr marL="0" lvl="2" indent="0" algn="r">
              <a:spcBef>
                <a:spcPts val="0"/>
              </a:spcBef>
              <a:buNone/>
              <a:defRPr sz="1200" b="0" i="0" u="none" strike="noStrike" cap="none">
                <a:solidFill>
                  <a:schemeClr val="dk1"/>
                </a:solidFill>
                <a:latin typeface="Corbel"/>
                <a:ea typeface="Corbel"/>
                <a:cs typeface="Corbel"/>
                <a:sym typeface="Corbel"/>
              </a:defRPr>
            </a:lvl3pPr>
            <a:lvl4pPr marL="0" lvl="3" indent="0" algn="r">
              <a:spcBef>
                <a:spcPts val="0"/>
              </a:spcBef>
              <a:buNone/>
              <a:defRPr sz="1200" b="0" i="0" u="none" strike="noStrike" cap="none">
                <a:solidFill>
                  <a:schemeClr val="dk1"/>
                </a:solidFill>
                <a:latin typeface="Corbel"/>
                <a:ea typeface="Corbel"/>
                <a:cs typeface="Corbel"/>
                <a:sym typeface="Corbel"/>
              </a:defRPr>
            </a:lvl4pPr>
            <a:lvl5pPr marL="0" lvl="4" indent="0" algn="r">
              <a:spcBef>
                <a:spcPts val="0"/>
              </a:spcBef>
              <a:buNone/>
              <a:defRPr sz="1200" b="0" i="0" u="none" strike="noStrike" cap="none">
                <a:solidFill>
                  <a:schemeClr val="dk1"/>
                </a:solidFill>
                <a:latin typeface="Corbel"/>
                <a:ea typeface="Corbel"/>
                <a:cs typeface="Corbel"/>
                <a:sym typeface="Corbel"/>
              </a:defRPr>
            </a:lvl5pPr>
            <a:lvl6pPr marL="0" lvl="5" indent="0" algn="r">
              <a:spcBef>
                <a:spcPts val="0"/>
              </a:spcBef>
              <a:buNone/>
              <a:defRPr sz="1200" b="0" i="0" u="none" strike="noStrike" cap="none">
                <a:solidFill>
                  <a:schemeClr val="dk1"/>
                </a:solidFill>
                <a:latin typeface="Corbel"/>
                <a:ea typeface="Corbel"/>
                <a:cs typeface="Corbel"/>
                <a:sym typeface="Corbel"/>
              </a:defRPr>
            </a:lvl6pPr>
            <a:lvl7pPr marL="0" lvl="6" indent="0" algn="r">
              <a:spcBef>
                <a:spcPts val="0"/>
              </a:spcBef>
              <a:buNone/>
              <a:defRPr sz="1200" b="0" i="0" u="none" strike="noStrike" cap="none">
                <a:solidFill>
                  <a:schemeClr val="dk1"/>
                </a:solidFill>
                <a:latin typeface="Corbel"/>
                <a:ea typeface="Corbel"/>
                <a:cs typeface="Corbel"/>
                <a:sym typeface="Corbel"/>
              </a:defRPr>
            </a:lvl7pPr>
            <a:lvl8pPr marL="0" lvl="7" indent="0" algn="r">
              <a:spcBef>
                <a:spcPts val="0"/>
              </a:spcBef>
              <a:buNone/>
              <a:defRPr sz="1200" b="0" i="0" u="none" strike="noStrike" cap="none">
                <a:solidFill>
                  <a:schemeClr val="dk1"/>
                </a:solidFill>
                <a:latin typeface="Corbel"/>
                <a:ea typeface="Corbel"/>
                <a:cs typeface="Corbel"/>
                <a:sym typeface="Corbel"/>
              </a:defRPr>
            </a:lvl8pPr>
            <a:lvl9pPr marL="0" lvl="8" indent="0" algn="r">
              <a:spcBef>
                <a:spcPts val="0"/>
              </a:spcBef>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2" descr="Logo for NNLM"/>
          <p:cNvPicPr preferRelativeResize="0"/>
          <p:nvPr/>
        </p:nvPicPr>
        <p:blipFill rotWithShape="1">
          <a:blip r:embed="rId2">
            <a:alphaModFix/>
          </a:blip>
          <a:srcRect/>
          <a:stretch/>
        </p:blipFill>
        <p:spPr>
          <a:xfrm>
            <a:off x="161225" y="6322147"/>
            <a:ext cx="1343025" cy="342901"/>
          </a:xfrm>
          <a:prstGeom prst="rect">
            <a:avLst/>
          </a:prstGeom>
          <a:noFill/>
          <a:ln>
            <a:noFill/>
          </a:ln>
        </p:spPr>
      </p:pic>
      <p:sp>
        <p:nvSpPr>
          <p:cNvPr id="24" name="Google Shape;24;p2"/>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pic>
        <p:nvPicPr>
          <p:cNvPr id="25" name="Google Shape;25;p2" descr="Logo for the Network of the National Library of Medicine"/>
          <p:cNvPicPr preferRelativeResize="0"/>
          <p:nvPr/>
        </p:nvPicPr>
        <p:blipFill rotWithShape="1">
          <a:blip r:embed="rId3">
            <a:alphaModFix/>
          </a:blip>
          <a:srcRect/>
          <a:stretch/>
        </p:blipFill>
        <p:spPr>
          <a:xfrm>
            <a:off x="225939" y="6244894"/>
            <a:ext cx="3590518" cy="5760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4060136" y="-859736"/>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6" name="Google Shape;76;p1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1" name="Google Shape;81;p1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9" name="Google Shape;29;p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3"/>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pic>
        <p:nvPicPr>
          <p:cNvPr id="33" name="Google Shape;33;p3" descr="Logo for the Network of the National Library of Medicine"/>
          <p:cNvPicPr preferRelativeResize="0"/>
          <p:nvPr/>
        </p:nvPicPr>
        <p:blipFill rotWithShape="1">
          <a:blip r:embed="rId2">
            <a:alphaModFix/>
          </a:blip>
          <a:srcRect/>
          <a:stretch/>
        </p:blipFill>
        <p:spPr>
          <a:xfrm>
            <a:off x="225939" y="6238632"/>
            <a:ext cx="3590518" cy="5760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37" name="Google Shape;37;p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9" name="Google Shape;39;p4"/>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3" name="Google Shape;43;p5"/>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4" name="Google Shape;44;p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49" name="Google Shape;49;p6"/>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0" name="Google Shape;50;p6"/>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1" name="Google Shape;51;p6"/>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2" name="Google Shape;52;p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64" name="Google Shape;64;p9"/>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65" name="Google Shape;65;p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5413248" y="1069847"/>
            <a:ext cx="6099048" cy="4800600"/>
          </a:xfrm>
          <a:prstGeom prst="rect">
            <a:avLst/>
          </a:prstGeom>
          <a:noFill/>
          <a:ln>
            <a:noFill/>
          </a:ln>
        </p:spPr>
      </p:sp>
      <p:sp>
        <p:nvSpPr>
          <p:cNvPr id="70" name="Google Shape;70;p10"/>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1" name="Google Shape;71;p1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Corbel"/>
                <a:ea typeface="Corbel"/>
                <a:cs typeface="Corbel"/>
                <a:sym typeface="Corbel"/>
              </a:defRPr>
            </a:lvl1pPr>
            <a:lvl2pPr marL="0" marR="0" lvl="1" indent="0" algn="r" rtl="0">
              <a:spcBef>
                <a:spcPts val="0"/>
              </a:spcBef>
              <a:buNone/>
              <a:defRPr sz="1200" b="0" i="0" u="none" strike="noStrike" cap="none">
                <a:solidFill>
                  <a:schemeClr val="dk1"/>
                </a:solidFill>
                <a:latin typeface="Corbel"/>
                <a:ea typeface="Corbel"/>
                <a:cs typeface="Corbel"/>
                <a:sym typeface="Corbel"/>
              </a:defRPr>
            </a:lvl2pPr>
            <a:lvl3pPr marL="0" marR="0" lvl="2" indent="0" algn="r" rtl="0">
              <a:spcBef>
                <a:spcPts val="0"/>
              </a:spcBef>
              <a:buNone/>
              <a:defRPr sz="1200" b="0" i="0" u="none" strike="noStrike" cap="none">
                <a:solidFill>
                  <a:schemeClr val="dk1"/>
                </a:solidFill>
                <a:latin typeface="Corbel"/>
                <a:ea typeface="Corbel"/>
                <a:cs typeface="Corbel"/>
                <a:sym typeface="Corbel"/>
              </a:defRPr>
            </a:lvl3pPr>
            <a:lvl4pPr marL="0" marR="0" lvl="3" indent="0" algn="r" rtl="0">
              <a:spcBef>
                <a:spcPts val="0"/>
              </a:spcBef>
              <a:buNone/>
              <a:defRPr sz="1200" b="0" i="0" u="none" strike="noStrike" cap="none">
                <a:solidFill>
                  <a:schemeClr val="dk1"/>
                </a:solidFill>
                <a:latin typeface="Corbel"/>
                <a:ea typeface="Corbel"/>
                <a:cs typeface="Corbel"/>
                <a:sym typeface="Corbel"/>
              </a:defRPr>
            </a:lvl4pPr>
            <a:lvl5pPr marL="0" marR="0" lvl="4" indent="0" algn="r" rtl="0">
              <a:spcBef>
                <a:spcPts val="0"/>
              </a:spcBef>
              <a:buNone/>
              <a:defRPr sz="1200" b="0" i="0" u="none" strike="noStrike" cap="none">
                <a:solidFill>
                  <a:schemeClr val="dk1"/>
                </a:solidFill>
                <a:latin typeface="Corbel"/>
                <a:ea typeface="Corbel"/>
                <a:cs typeface="Corbel"/>
                <a:sym typeface="Corbel"/>
              </a:defRPr>
            </a:lvl5pPr>
            <a:lvl6pPr marL="0" marR="0" lvl="5" indent="0" algn="r" rtl="0">
              <a:spcBef>
                <a:spcPts val="0"/>
              </a:spcBef>
              <a:buNone/>
              <a:defRPr sz="1200" b="0" i="0" u="none" strike="noStrike" cap="none">
                <a:solidFill>
                  <a:schemeClr val="dk1"/>
                </a:solidFill>
                <a:latin typeface="Corbel"/>
                <a:ea typeface="Corbel"/>
                <a:cs typeface="Corbel"/>
                <a:sym typeface="Corbel"/>
              </a:defRPr>
            </a:lvl6pPr>
            <a:lvl7pPr marL="0" marR="0" lvl="6" indent="0" algn="r" rtl="0">
              <a:spcBef>
                <a:spcPts val="0"/>
              </a:spcBef>
              <a:buNone/>
              <a:defRPr sz="1200" b="0" i="0" u="none" strike="noStrike" cap="none">
                <a:solidFill>
                  <a:schemeClr val="dk1"/>
                </a:solidFill>
                <a:latin typeface="Corbel"/>
                <a:ea typeface="Corbel"/>
                <a:cs typeface="Corbel"/>
                <a:sym typeface="Corbel"/>
              </a:defRPr>
            </a:lvl7pPr>
            <a:lvl8pPr marL="0" marR="0" lvl="7" indent="0" algn="r" rtl="0">
              <a:spcBef>
                <a:spcPts val="0"/>
              </a:spcBef>
              <a:buNone/>
              <a:defRPr sz="1200" b="0" i="0" u="none" strike="noStrike" cap="none">
                <a:solidFill>
                  <a:schemeClr val="dk1"/>
                </a:solidFill>
                <a:latin typeface="Corbel"/>
                <a:ea typeface="Corbel"/>
                <a:cs typeface="Corbel"/>
                <a:sym typeface="Corbel"/>
              </a:defRPr>
            </a:lvl8pPr>
            <a:lvl9pPr marL="0" marR="0" lvl="8" indent="0" algn="r" rtl="0">
              <a:spcBef>
                <a:spcPts val="0"/>
              </a:spcBef>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pic>
        <p:nvPicPr>
          <p:cNvPr id="16" name="Google Shape;16;p1" descr="Logo for the Network of the National Library of Medicine"/>
          <p:cNvPicPr preferRelativeResize="0"/>
          <p:nvPr/>
        </p:nvPicPr>
        <p:blipFill rotWithShape="1">
          <a:blip r:embed="rId13">
            <a:alphaModFix/>
          </a:blip>
          <a:srcRect/>
          <a:stretch/>
        </p:blipFill>
        <p:spPr>
          <a:xfrm>
            <a:off x="225939" y="6201688"/>
            <a:ext cx="3590518" cy="576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lanet.org/e/sx/in/eid=6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mlanet.org/r/u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licktime.symantec.com/3SYeepx6rdUjrNcDzAg2wxu7Vc?u=http%3A%2F%2Fwww.medlib-ed.org%2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mlanet.org/page/chi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emporia.edu/school-library-and-information-management/programs-certificates-licensures/master-library-science/master-of-library-science-concentration-in-health-information-professional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s://www.emporia.edu/school-library-and-information-management/programs-certificates-licensures/slim-certificate-programs/health-information-professionals-certificat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jamia.williams@utah.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mailto:sam.nunn@utah.edu" TargetMode="External"/><Relationship Id="rId4" Type="http://schemas.openxmlformats.org/officeDocument/2006/relationships/hyperlink" Target="mailto:evardell@emporia.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lanet.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mlanet.org/page/chi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nnlm.gov/guides/consumer-health-information-specializ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mailto:sam.nunn@utah.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jim.westwood@mlahq.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300037" y="1402126"/>
            <a:ext cx="11591925" cy="2926200"/>
          </a:xfrm>
          <a:prstGeom prst="rect">
            <a:avLst/>
          </a:prstGeom>
          <a:noFill/>
          <a:ln>
            <a:noFill/>
          </a:ln>
        </p:spPr>
        <p:txBody>
          <a:bodyPr spcFirstLastPara="1" wrap="square" lIns="91425" tIns="45700" rIns="91425" bIns="45700" anchor="b" anchorCtr="0">
            <a:normAutofit/>
          </a:bodyPr>
          <a:lstStyle/>
          <a:p>
            <a:pPr marL="0" lvl="0" indent="0" algn="ctr" rtl="0">
              <a:lnSpc>
                <a:spcPct val="120000"/>
              </a:lnSpc>
              <a:spcBef>
                <a:spcPts val="0"/>
              </a:spcBef>
              <a:spcAft>
                <a:spcPts val="0"/>
              </a:spcAft>
              <a:buClr>
                <a:schemeClr val="dk1"/>
              </a:buClr>
              <a:buSzPts val="1100"/>
              <a:buFont typeface="Arial"/>
              <a:buNone/>
            </a:pPr>
            <a:r>
              <a:rPr lang="en-US" sz="3200" dirty="0">
                <a:solidFill>
                  <a:srgbClr val="294668"/>
                </a:solidFill>
                <a:highlight>
                  <a:srgbClr val="FFFFFF"/>
                </a:highlight>
                <a:latin typeface="Roboto"/>
                <a:ea typeface="Roboto"/>
                <a:cs typeface="Roboto"/>
                <a:sym typeface="Roboto"/>
              </a:rPr>
              <a:t>Course Approval 101- Consumer Health for Library Students </a:t>
            </a:r>
            <a:endParaRPr sz="4000" b="0" dirty="0">
              <a:latin typeface="Calibri"/>
              <a:ea typeface="Calibri"/>
              <a:cs typeface="Calibri"/>
              <a:sym typeface="Calibri"/>
            </a:endParaRPr>
          </a:p>
          <a:p>
            <a:pPr marL="0" lvl="0" indent="0" algn="ctr" rtl="0">
              <a:lnSpc>
                <a:spcPct val="85000"/>
              </a:lnSpc>
              <a:spcBef>
                <a:spcPts val="400"/>
              </a:spcBef>
              <a:spcAft>
                <a:spcPts val="0"/>
              </a:spcAft>
              <a:buClr>
                <a:schemeClr val="dk1"/>
              </a:buClr>
              <a:buSzPts val="7200"/>
              <a:buFont typeface="Corbel"/>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912525" y="317068"/>
            <a:ext cx="10366950" cy="807962"/>
          </a:xfrm>
          <a:prstGeom prst="rect">
            <a:avLst/>
          </a:prstGeom>
        </p:spPr>
        <p:txBody>
          <a:bodyPr spcFirstLastPara="1" wrap="square" lIns="91425" tIns="45700" rIns="91425" bIns="45700" anchor="ctr" anchorCtr="0">
            <a:noAutofit/>
          </a:bodyPr>
          <a:lstStyle/>
          <a:p>
            <a:pPr marL="0" lvl="0" indent="0" rtl="0">
              <a:lnSpc>
                <a:spcPct val="120000"/>
              </a:lnSpc>
              <a:spcBef>
                <a:spcPts val="0"/>
              </a:spcBef>
              <a:spcAft>
                <a:spcPts val="0"/>
              </a:spcAft>
              <a:buNone/>
            </a:pPr>
            <a:r>
              <a:rPr lang="en-US" sz="3200" b="1" dirty="0">
                <a:solidFill>
                  <a:srgbClr val="294668"/>
                </a:solidFill>
                <a:highlight>
                  <a:srgbClr val="FFFFFF"/>
                </a:highlight>
                <a:latin typeface="Roboto"/>
                <a:ea typeface="Roboto"/>
                <a:cs typeface="Roboto"/>
                <a:sym typeface="Roboto"/>
              </a:rPr>
              <a:t>Step 3 to get course approved by MLA: The Application </a:t>
            </a:r>
            <a:endParaRPr sz="3200" b="1" dirty="0">
              <a:solidFill>
                <a:srgbClr val="294668"/>
              </a:solidFill>
              <a:highlight>
                <a:srgbClr val="FFFFFF"/>
              </a:highlight>
              <a:latin typeface="Roboto"/>
              <a:ea typeface="Roboto"/>
              <a:cs typeface="Roboto"/>
              <a:sym typeface="Roboto"/>
            </a:endParaRPr>
          </a:p>
        </p:txBody>
      </p:sp>
      <p:sp>
        <p:nvSpPr>
          <p:cNvPr id="170" name="Google Shape;170;p22"/>
          <p:cNvSpPr txBox="1">
            <a:spLocks noGrp="1"/>
          </p:cNvSpPr>
          <p:nvPr>
            <p:ph type="body" idx="1"/>
          </p:nvPr>
        </p:nvSpPr>
        <p:spPr>
          <a:xfrm>
            <a:off x="780625" y="1250875"/>
            <a:ext cx="10974600" cy="1552483"/>
          </a:xfrm>
          <a:prstGeom prst="rect">
            <a:avLst/>
          </a:prstGeom>
        </p:spPr>
        <p:txBody>
          <a:bodyPr spcFirstLastPara="1" wrap="square" lIns="91425" tIns="45700" rIns="91425" bIns="45700" anchor="t" anchorCtr="0">
            <a:normAutofit/>
          </a:bodyPr>
          <a:lstStyle/>
          <a:p>
            <a:pPr marL="0" lvl="0" indent="0" algn="l" rtl="0">
              <a:lnSpc>
                <a:spcPct val="95000"/>
              </a:lnSpc>
              <a:spcBef>
                <a:spcPts val="1200"/>
              </a:spcBef>
              <a:spcAft>
                <a:spcPts val="0"/>
              </a:spcAft>
              <a:buSzPts val="770"/>
              <a:buNone/>
            </a:pPr>
            <a:r>
              <a:rPr lang="en-US" sz="1800" b="1" dirty="0"/>
              <a:t>Step 3:</a:t>
            </a:r>
            <a:r>
              <a:rPr lang="en-US" sz="1800" dirty="0"/>
              <a:t>   Once Jim Westwood verifies that your course aligns with one or more CHIS competencies, go to the</a:t>
            </a:r>
            <a:r>
              <a:rPr lang="en-US" sz="1800" dirty="0">
                <a:uFill>
                  <a:noFill/>
                </a:uFill>
                <a:hlinkClick r:id="rId3"/>
              </a:rPr>
              <a:t> </a:t>
            </a:r>
            <a:r>
              <a:rPr lang="en-US" sz="1800" u="sng" dirty="0">
                <a:solidFill>
                  <a:schemeClr val="hlink"/>
                </a:solidFill>
                <a:hlinkClick r:id="rId3"/>
              </a:rPr>
              <a:t>MLA application portal</a:t>
            </a:r>
            <a:r>
              <a:rPr lang="en-US" sz="1800" dirty="0"/>
              <a:t> to fill out your application. </a:t>
            </a:r>
            <a:endParaRPr sz="1800" dirty="0"/>
          </a:p>
          <a:p>
            <a:pPr marL="457200" lvl="0" indent="-342900" algn="l" rtl="0">
              <a:lnSpc>
                <a:spcPct val="95000"/>
              </a:lnSpc>
              <a:spcBef>
                <a:spcPts val="1200"/>
              </a:spcBef>
              <a:spcAft>
                <a:spcPts val="0"/>
              </a:spcAft>
              <a:buSzPts val="1800"/>
              <a:buChar char="•"/>
            </a:pPr>
            <a:r>
              <a:rPr lang="en-US" sz="1800" dirty="0"/>
              <a:t>Note that you do not have to be an MLA member to apply. You will need to have an MLA account to complete the form. </a:t>
            </a:r>
            <a:r>
              <a:rPr lang="en-US" sz="1800" dirty="0">
                <a:hlinkClick r:id="rId4"/>
              </a:rPr>
              <a:t>Request a free guest account at MLA </a:t>
            </a:r>
            <a:r>
              <a:rPr lang="en-US" sz="1800" dirty="0"/>
              <a:t>to get started.</a:t>
            </a:r>
            <a:endParaRPr sz="1800" dirty="0"/>
          </a:p>
          <a:p>
            <a:pPr marL="0" lvl="0" indent="0" algn="l" rtl="0">
              <a:lnSpc>
                <a:spcPct val="95000"/>
              </a:lnSpc>
              <a:spcBef>
                <a:spcPts val="1200"/>
              </a:spcBef>
              <a:spcAft>
                <a:spcPts val="0"/>
              </a:spcAft>
              <a:buNone/>
            </a:pPr>
            <a:endParaRPr sz="1695" dirty="0">
              <a:solidFill>
                <a:srgbClr val="000000"/>
              </a:solidFill>
              <a:latin typeface="Roboto"/>
              <a:ea typeface="Roboto"/>
              <a:cs typeface="Roboto"/>
              <a:sym typeface="Roboto"/>
            </a:endParaRPr>
          </a:p>
          <a:p>
            <a:pPr marL="0" lvl="0" indent="0" algn="l" rtl="0">
              <a:lnSpc>
                <a:spcPct val="80000"/>
              </a:lnSpc>
              <a:spcBef>
                <a:spcPts val="1200"/>
              </a:spcBef>
              <a:spcAft>
                <a:spcPts val="0"/>
              </a:spcAft>
              <a:buSzPts val="770"/>
              <a:buNone/>
            </a:pPr>
            <a:endParaRPr sz="100" dirty="0">
              <a:solidFill>
                <a:srgbClr val="000000"/>
              </a:solidFill>
              <a:highlight>
                <a:srgbClr val="FFFFFF"/>
              </a:highlight>
              <a:latin typeface="Roboto"/>
              <a:ea typeface="Roboto"/>
              <a:cs typeface="Roboto"/>
              <a:sym typeface="Roboto"/>
            </a:endParaRPr>
          </a:p>
          <a:p>
            <a:pPr marL="0" lvl="0" indent="0" algn="l" rtl="0">
              <a:lnSpc>
                <a:spcPct val="95000"/>
              </a:lnSpc>
              <a:spcBef>
                <a:spcPts val="1200"/>
              </a:spcBef>
              <a:spcAft>
                <a:spcPts val="0"/>
              </a:spcAft>
              <a:buSzPts val="770"/>
              <a:buNone/>
            </a:pPr>
            <a:endParaRPr sz="200" dirty="0">
              <a:latin typeface="Roboto"/>
              <a:ea typeface="Roboto"/>
              <a:cs typeface="Roboto"/>
              <a:sym typeface="Roboto"/>
            </a:endParaRPr>
          </a:p>
          <a:p>
            <a:pPr marL="0" lvl="0" indent="0" algn="l" rtl="0">
              <a:lnSpc>
                <a:spcPct val="95000"/>
              </a:lnSpc>
              <a:spcBef>
                <a:spcPts val="1200"/>
              </a:spcBef>
              <a:spcAft>
                <a:spcPts val="0"/>
              </a:spcAft>
              <a:buSzPts val="770"/>
              <a:buNone/>
            </a:pPr>
            <a:endParaRPr sz="200" dirty="0">
              <a:latin typeface="Roboto"/>
              <a:ea typeface="Roboto"/>
              <a:cs typeface="Roboto"/>
              <a:sym typeface="Roboto"/>
            </a:endParaRPr>
          </a:p>
          <a:p>
            <a:pPr marL="0" lvl="0" indent="0" algn="l" rtl="0">
              <a:lnSpc>
                <a:spcPct val="95000"/>
              </a:lnSpc>
              <a:spcBef>
                <a:spcPts val="1200"/>
              </a:spcBef>
              <a:spcAft>
                <a:spcPts val="0"/>
              </a:spcAft>
              <a:buSzPts val="770"/>
              <a:buNone/>
            </a:pPr>
            <a:endParaRPr sz="200" dirty="0">
              <a:latin typeface="Roboto"/>
              <a:ea typeface="Roboto"/>
              <a:cs typeface="Roboto"/>
              <a:sym typeface="Roboto"/>
            </a:endParaRPr>
          </a:p>
          <a:p>
            <a:pPr marL="0" lvl="0" indent="0" algn="l" rtl="0">
              <a:lnSpc>
                <a:spcPct val="95000"/>
              </a:lnSpc>
              <a:spcBef>
                <a:spcPts val="1200"/>
              </a:spcBef>
              <a:spcAft>
                <a:spcPts val="0"/>
              </a:spcAft>
              <a:buSzPts val="770"/>
              <a:buNone/>
            </a:pPr>
            <a:endParaRPr sz="100" dirty="0">
              <a:latin typeface="Roboto"/>
              <a:ea typeface="Roboto"/>
              <a:cs typeface="Roboto"/>
              <a:sym typeface="Roboto"/>
            </a:endParaRPr>
          </a:p>
          <a:p>
            <a:pPr marL="0" lvl="0" indent="0" algn="l" rtl="0">
              <a:lnSpc>
                <a:spcPct val="70000"/>
              </a:lnSpc>
              <a:spcBef>
                <a:spcPts val="1400"/>
              </a:spcBef>
              <a:spcAft>
                <a:spcPts val="0"/>
              </a:spcAft>
              <a:buSzPts val="770"/>
              <a:buNone/>
            </a:pPr>
            <a:endParaRPr sz="100" dirty="0">
              <a:highlight>
                <a:srgbClr val="FFFFFF"/>
              </a:highlight>
              <a:latin typeface="Roboto"/>
              <a:ea typeface="Roboto"/>
              <a:cs typeface="Roboto"/>
              <a:sym typeface="Roboto"/>
            </a:endParaRPr>
          </a:p>
        </p:txBody>
      </p:sp>
      <p:pic>
        <p:nvPicPr>
          <p:cNvPr id="171" name="Google Shape;171;p22" descr="the word application spelled out using scrabble tiles"/>
          <p:cNvPicPr preferRelativeResize="0"/>
          <p:nvPr/>
        </p:nvPicPr>
        <p:blipFill>
          <a:blip r:embed="rId5">
            <a:alphaModFix/>
          </a:blip>
          <a:stretch>
            <a:fillRect/>
          </a:stretch>
        </p:blipFill>
        <p:spPr>
          <a:xfrm>
            <a:off x="2625237" y="3240420"/>
            <a:ext cx="6941526" cy="2578275"/>
          </a:xfrm>
          <a:prstGeom prst="rect">
            <a:avLst/>
          </a:prstGeom>
          <a:noFill/>
          <a:ln>
            <a:noFill/>
          </a:ln>
          <a:effectLst>
            <a:outerShdw blurRad="22860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1158300" y="630350"/>
            <a:ext cx="9875400" cy="1356300"/>
          </a:xfrm>
          <a:prstGeom prst="rect">
            <a:avLst/>
          </a:prstGeom>
        </p:spPr>
        <p:txBody>
          <a:bodyPr spcFirstLastPara="1" wrap="square" lIns="91425" tIns="45700" rIns="91425" bIns="45700" anchor="ctr" anchorCtr="0">
            <a:normAutofit/>
          </a:bodyPr>
          <a:lstStyle/>
          <a:p>
            <a:pPr marL="0" lvl="0" indent="0" algn="ctr" rtl="0">
              <a:lnSpc>
                <a:spcPct val="120000"/>
              </a:lnSpc>
              <a:spcBef>
                <a:spcPts val="0"/>
              </a:spcBef>
              <a:spcAft>
                <a:spcPts val="0"/>
              </a:spcAft>
              <a:buClr>
                <a:schemeClr val="dk1"/>
              </a:buClr>
              <a:buSzPts val="1100"/>
              <a:buFont typeface="Arial"/>
              <a:buNone/>
            </a:pPr>
            <a:r>
              <a:rPr lang="en-US" sz="3200" b="1" dirty="0">
                <a:solidFill>
                  <a:srgbClr val="294668"/>
                </a:solidFill>
                <a:highlight>
                  <a:srgbClr val="FFFFFF"/>
                </a:highlight>
                <a:latin typeface="Roboto"/>
                <a:ea typeface="Roboto"/>
                <a:cs typeface="Roboto"/>
                <a:sym typeface="Roboto"/>
              </a:rPr>
              <a:t>Steps 4 &amp; 5 to get course approved by MLA  </a:t>
            </a:r>
            <a:endParaRPr sz="3200" b="1" dirty="0">
              <a:solidFill>
                <a:srgbClr val="294668"/>
              </a:solidFill>
              <a:highlight>
                <a:srgbClr val="FFFFFF"/>
              </a:highlight>
              <a:latin typeface="Roboto"/>
              <a:ea typeface="Roboto"/>
              <a:cs typeface="Roboto"/>
              <a:sym typeface="Roboto"/>
            </a:endParaRPr>
          </a:p>
        </p:txBody>
      </p:sp>
      <p:sp>
        <p:nvSpPr>
          <p:cNvPr id="178" name="Google Shape;178;p23"/>
          <p:cNvSpPr txBox="1">
            <a:spLocks noGrp="1"/>
          </p:cNvSpPr>
          <p:nvPr>
            <p:ph type="body" idx="1"/>
          </p:nvPr>
        </p:nvSpPr>
        <p:spPr>
          <a:xfrm>
            <a:off x="1143000" y="2057400"/>
            <a:ext cx="6825000" cy="37113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US" sz="2000" b="1"/>
              <a:t>Step 4</a:t>
            </a:r>
            <a:r>
              <a:rPr lang="en-US" sz="2000"/>
              <a:t>:  Throughout the process, please keep in touch with Jim and Sam on the status of your application. If you have any questions about the required information, please contact Jim Westwood or Sam Nunn for assistance.</a:t>
            </a:r>
            <a:endParaRPr sz="2000"/>
          </a:p>
          <a:p>
            <a:pPr marL="0" lvl="0" indent="0" algn="l" rtl="0">
              <a:lnSpc>
                <a:spcPct val="115000"/>
              </a:lnSpc>
              <a:spcBef>
                <a:spcPts val="1200"/>
              </a:spcBef>
              <a:spcAft>
                <a:spcPts val="0"/>
              </a:spcAft>
              <a:buNone/>
            </a:pPr>
            <a:r>
              <a:rPr lang="en-US" sz="2000" b="1"/>
              <a:t>Step 5:</a:t>
            </a:r>
            <a:r>
              <a:rPr lang="en-US" sz="2000"/>
              <a:t>  Once you've submitted the form, notify Jim Westwood and Sam Nunn of your completion. MLA will review your application, and a representative will contact you about your submission.  </a:t>
            </a:r>
            <a:endParaRPr sz="2000"/>
          </a:p>
          <a:p>
            <a:pPr marL="0" lvl="0" indent="0" algn="l" rtl="0">
              <a:lnSpc>
                <a:spcPct val="115000"/>
              </a:lnSpc>
              <a:spcBef>
                <a:spcPts val="1200"/>
              </a:spcBef>
              <a:spcAft>
                <a:spcPts val="1200"/>
              </a:spcAft>
              <a:buClr>
                <a:schemeClr val="dk1"/>
              </a:buClr>
              <a:buSzPts val="1100"/>
              <a:buFont typeface="Arial"/>
              <a:buNone/>
            </a:pPr>
            <a:endParaRPr sz="18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209549" y="182950"/>
            <a:ext cx="11420475" cy="1115650"/>
          </a:xfrm>
          <a:prstGeom prst="rect">
            <a:avLst/>
          </a:prstGeom>
        </p:spPr>
        <p:txBody>
          <a:bodyPr spcFirstLastPara="1" wrap="square" lIns="91425" tIns="45700" rIns="91425" bIns="45700" anchor="ctr" anchorCtr="0">
            <a:noAutofit/>
          </a:bodyPr>
          <a:lstStyle/>
          <a:p>
            <a:pPr marL="0" lvl="0" indent="0" rtl="0">
              <a:lnSpc>
                <a:spcPct val="120000"/>
              </a:lnSpc>
              <a:spcBef>
                <a:spcPts val="0"/>
              </a:spcBef>
              <a:spcAft>
                <a:spcPts val="0"/>
              </a:spcAft>
              <a:buNone/>
            </a:pPr>
            <a:r>
              <a:rPr lang="en-US" sz="3200" b="1" dirty="0">
                <a:solidFill>
                  <a:srgbClr val="294668"/>
                </a:solidFill>
                <a:highlight>
                  <a:srgbClr val="FFFFFF"/>
                </a:highlight>
                <a:latin typeface="Roboto"/>
                <a:ea typeface="Roboto"/>
                <a:cs typeface="Roboto"/>
                <a:sym typeface="Roboto"/>
              </a:rPr>
              <a:t>Items to keep in mind as you fill out the form: NNLM Course</a:t>
            </a:r>
            <a:endParaRPr sz="3200" b="1" dirty="0">
              <a:solidFill>
                <a:srgbClr val="294668"/>
              </a:solidFill>
              <a:highlight>
                <a:srgbClr val="FFFFFF"/>
              </a:highlight>
              <a:latin typeface="Roboto"/>
              <a:ea typeface="Roboto"/>
              <a:cs typeface="Roboto"/>
              <a:sym typeface="Roboto"/>
            </a:endParaRPr>
          </a:p>
        </p:txBody>
      </p:sp>
      <p:sp>
        <p:nvSpPr>
          <p:cNvPr id="186" name="Google Shape;186;p24"/>
          <p:cNvSpPr txBox="1">
            <a:spLocks noGrp="1"/>
          </p:cNvSpPr>
          <p:nvPr>
            <p:ph type="body" idx="1"/>
          </p:nvPr>
        </p:nvSpPr>
        <p:spPr>
          <a:xfrm>
            <a:off x="737738" y="1298600"/>
            <a:ext cx="10974600" cy="4397450"/>
          </a:xfrm>
          <a:prstGeom prst="rect">
            <a:avLst/>
          </a:prstGeom>
        </p:spPr>
        <p:txBody>
          <a:bodyPr spcFirstLastPara="1" wrap="square" lIns="91425" tIns="45700" rIns="91425" bIns="45700" anchor="t" anchorCtr="0">
            <a:normAutofit/>
          </a:bodyPr>
          <a:lstStyle/>
          <a:p>
            <a:pPr marL="0" lvl="0" indent="0" algn="l" rtl="0">
              <a:lnSpc>
                <a:spcPct val="95000"/>
              </a:lnSpc>
              <a:spcBef>
                <a:spcPts val="1200"/>
              </a:spcBef>
              <a:spcAft>
                <a:spcPts val="0"/>
              </a:spcAft>
              <a:buSzPts val="770"/>
              <a:buNone/>
            </a:pPr>
            <a:r>
              <a:rPr lang="en-US" sz="2195" dirty="0"/>
              <a:t>When choosing the submission type, select “NLM and NNLM Courses Only”, This selection helps MLA identify if you are participating in the Consumer Health for Library Students Program. </a:t>
            </a:r>
            <a:endParaRPr sz="2195" dirty="0"/>
          </a:p>
          <a:p>
            <a:pPr marL="457200" lvl="0" indent="0" algn="l" rtl="0">
              <a:lnSpc>
                <a:spcPct val="95000"/>
              </a:lnSpc>
              <a:spcBef>
                <a:spcPts val="1200"/>
              </a:spcBef>
              <a:spcAft>
                <a:spcPts val="0"/>
              </a:spcAft>
              <a:buNone/>
            </a:pPr>
            <a:endParaRPr sz="2195" dirty="0">
              <a:solidFill>
                <a:srgbClr val="000000"/>
              </a:solidFill>
              <a:latin typeface="Roboto"/>
              <a:ea typeface="Roboto"/>
              <a:cs typeface="Roboto"/>
              <a:sym typeface="Roboto"/>
            </a:endParaRPr>
          </a:p>
          <a:p>
            <a:pPr marL="0" lvl="0" indent="0" algn="l" rtl="0">
              <a:lnSpc>
                <a:spcPct val="80000"/>
              </a:lnSpc>
              <a:spcBef>
                <a:spcPts val="1200"/>
              </a:spcBef>
              <a:spcAft>
                <a:spcPts val="0"/>
              </a:spcAft>
              <a:buSzPts val="770"/>
              <a:buNone/>
            </a:pPr>
            <a:endParaRPr sz="100" dirty="0">
              <a:solidFill>
                <a:srgbClr val="000000"/>
              </a:solidFill>
              <a:highlight>
                <a:srgbClr val="FFFFFF"/>
              </a:highlight>
              <a:latin typeface="Roboto"/>
              <a:ea typeface="Roboto"/>
              <a:cs typeface="Roboto"/>
              <a:sym typeface="Roboto"/>
            </a:endParaRPr>
          </a:p>
          <a:p>
            <a:pPr marL="0" lvl="0" indent="0" algn="l" rtl="0">
              <a:lnSpc>
                <a:spcPct val="95000"/>
              </a:lnSpc>
              <a:spcBef>
                <a:spcPts val="1200"/>
              </a:spcBef>
              <a:spcAft>
                <a:spcPts val="0"/>
              </a:spcAft>
              <a:buSzPts val="770"/>
              <a:buNone/>
            </a:pPr>
            <a:endParaRPr sz="200" dirty="0">
              <a:latin typeface="Roboto"/>
              <a:ea typeface="Roboto"/>
              <a:cs typeface="Roboto"/>
              <a:sym typeface="Roboto"/>
            </a:endParaRPr>
          </a:p>
          <a:p>
            <a:pPr marL="0" lvl="0" indent="0" algn="l" rtl="0">
              <a:lnSpc>
                <a:spcPct val="95000"/>
              </a:lnSpc>
              <a:spcBef>
                <a:spcPts val="1200"/>
              </a:spcBef>
              <a:spcAft>
                <a:spcPts val="0"/>
              </a:spcAft>
              <a:buSzPts val="770"/>
              <a:buNone/>
            </a:pPr>
            <a:endParaRPr sz="200" dirty="0">
              <a:latin typeface="Roboto"/>
              <a:ea typeface="Roboto"/>
              <a:cs typeface="Roboto"/>
              <a:sym typeface="Roboto"/>
            </a:endParaRPr>
          </a:p>
          <a:p>
            <a:pPr marL="0" lvl="0" indent="0" algn="l" rtl="0">
              <a:lnSpc>
                <a:spcPct val="95000"/>
              </a:lnSpc>
              <a:spcBef>
                <a:spcPts val="1200"/>
              </a:spcBef>
              <a:spcAft>
                <a:spcPts val="0"/>
              </a:spcAft>
              <a:buSzPts val="770"/>
              <a:buNone/>
            </a:pPr>
            <a:endParaRPr sz="200" dirty="0">
              <a:latin typeface="Roboto"/>
              <a:ea typeface="Roboto"/>
              <a:cs typeface="Roboto"/>
              <a:sym typeface="Roboto"/>
            </a:endParaRPr>
          </a:p>
          <a:p>
            <a:pPr marL="0" lvl="0" indent="0" algn="l" rtl="0">
              <a:lnSpc>
                <a:spcPct val="95000"/>
              </a:lnSpc>
              <a:spcBef>
                <a:spcPts val="1200"/>
              </a:spcBef>
              <a:spcAft>
                <a:spcPts val="0"/>
              </a:spcAft>
              <a:buSzPts val="770"/>
              <a:buNone/>
            </a:pPr>
            <a:endParaRPr sz="100" dirty="0">
              <a:latin typeface="Roboto"/>
              <a:ea typeface="Roboto"/>
              <a:cs typeface="Roboto"/>
              <a:sym typeface="Roboto"/>
            </a:endParaRPr>
          </a:p>
          <a:p>
            <a:pPr marL="0" lvl="0" indent="0" algn="l" rtl="0">
              <a:lnSpc>
                <a:spcPct val="70000"/>
              </a:lnSpc>
              <a:spcBef>
                <a:spcPts val="1400"/>
              </a:spcBef>
              <a:spcAft>
                <a:spcPts val="0"/>
              </a:spcAft>
              <a:buSzPts val="770"/>
              <a:buNone/>
            </a:pPr>
            <a:endParaRPr sz="100" dirty="0">
              <a:highlight>
                <a:srgbClr val="FFFFFF"/>
              </a:highlight>
              <a:latin typeface="Roboto"/>
              <a:ea typeface="Roboto"/>
              <a:cs typeface="Roboto"/>
              <a:sym typeface="Roboto"/>
            </a:endParaRPr>
          </a:p>
        </p:txBody>
      </p:sp>
      <p:pic>
        <p:nvPicPr>
          <p:cNvPr id="187" name="Google Shape;187;p24" descr="On the MLA approval form, choose nlm and nnlm courses only from the submit a session for a track drop down menu."/>
          <p:cNvPicPr preferRelativeResize="0"/>
          <p:nvPr/>
        </p:nvPicPr>
        <p:blipFill>
          <a:blip r:embed="rId3">
            <a:alphaModFix/>
          </a:blip>
          <a:stretch>
            <a:fillRect/>
          </a:stretch>
        </p:blipFill>
        <p:spPr>
          <a:xfrm>
            <a:off x="1241725" y="2687175"/>
            <a:ext cx="9966626" cy="2892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txBox="1">
            <a:spLocks noGrp="1"/>
          </p:cNvSpPr>
          <p:nvPr>
            <p:ph type="title"/>
          </p:nvPr>
        </p:nvSpPr>
        <p:spPr>
          <a:xfrm>
            <a:off x="436774" y="221112"/>
            <a:ext cx="10850351" cy="1045713"/>
          </a:xfrm>
          <a:prstGeom prst="rect">
            <a:avLst/>
          </a:prstGeom>
        </p:spPr>
        <p:txBody>
          <a:bodyPr spcFirstLastPara="1" wrap="square" lIns="91425" tIns="45700" rIns="91425" bIns="45700" anchor="ctr" anchorCtr="0">
            <a:noAutofit/>
          </a:bodyPr>
          <a:lstStyle/>
          <a:p>
            <a:pPr marL="0" lvl="0" indent="0" rtl="0">
              <a:lnSpc>
                <a:spcPct val="120000"/>
              </a:lnSpc>
              <a:spcBef>
                <a:spcPts val="0"/>
              </a:spcBef>
              <a:spcAft>
                <a:spcPts val="0"/>
              </a:spcAft>
              <a:buNone/>
            </a:pPr>
            <a:r>
              <a:rPr lang="en-US" sz="3200" b="1" dirty="0">
                <a:solidFill>
                  <a:srgbClr val="294668"/>
                </a:solidFill>
                <a:highlight>
                  <a:srgbClr val="FFFFFF"/>
                </a:highlight>
                <a:latin typeface="Roboto"/>
                <a:ea typeface="Roboto"/>
                <a:cs typeface="Roboto"/>
                <a:sym typeface="Roboto"/>
              </a:rPr>
              <a:t>Items to keep in mind as you fill out the form: CE Credits</a:t>
            </a:r>
            <a:endParaRPr sz="3200" b="1" dirty="0">
              <a:solidFill>
                <a:srgbClr val="294668"/>
              </a:solidFill>
              <a:highlight>
                <a:srgbClr val="FFFFFF"/>
              </a:highlight>
              <a:latin typeface="Roboto"/>
              <a:ea typeface="Roboto"/>
              <a:cs typeface="Roboto"/>
              <a:sym typeface="Roboto"/>
            </a:endParaRPr>
          </a:p>
        </p:txBody>
      </p:sp>
      <p:sp>
        <p:nvSpPr>
          <p:cNvPr id="194" name="Google Shape;194;p25"/>
          <p:cNvSpPr txBox="1">
            <a:spLocks noGrp="1"/>
          </p:cNvSpPr>
          <p:nvPr>
            <p:ph type="body" idx="1"/>
          </p:nvPr>
        </p:nvSpPr>
        <p:spPr>
          <a:xfrm>
            <a:off x="780625" y="1346125"/>
            <a:ext cx="10974600" cy="4387925"/>
          </a:xfrm>
          <a:prstGeom prst="rect">
            <a:avLst/>
          </a:prstGeom>
        </p:spPr>
        <p:txBody>
          <a:bodyPr spcFirstLastPara="1" wrap="square" lIns="91425" tIns="45700" rIns="91425" bIns="45700" anchor="t" anchorCtr="0">
            <a:normAutofit/>
          </a:bodyPr>
          <a:lstStyle/>
          <a:p>
            <a:pPr marL="0" lvl="0" indent="0" algn="l" rtl="0">
              <a:lnSpc>
                <a:spcPct val="95000"/>
              </a:lnSpc>
              <a:spcBef>
                <a:spcPts val="1200"/>
              </a:spcBef>
              <a:spcAft>
                <a:spcPts val="0"/>
              </a:spcAft>
              <a:buSzPts val="770"/>
              <a:buNone/>
            </a:pPr>
            <a:r>
              <a:rPr lang="en-US" dirty="0"/>
              <a:t>When you have reached the “MLA CE Credits” section of the form, it will ask you to indicate how many MLA CE hours you seek approval. The CE hours can be determined by the number of hours of in-person work done in the class. </a:t>
            </a:r>
            <a:endParaRPr dirty="0"/>
          </a:p>
          <a:p>
            <a:pPr marL="0" lvl="0" indent="0" algn="l" rtl="0">
              <a:lnSpc>
                <a:spcPct val="95000"/>
              </a:lnSpc>
              <a:spcBef>
                <a:spcPts val="1200"/>
              </a:spcBef>
              <a:spcAft>
                <a:spcPts val="0"/>
              </a:spcAft>
              <a:buSzPts val="770"/>
              <a:buNone/>
            </a:pPr>
            <a:r>
              <a:rPr lang="en-US" b="1" dirty="0"/>
              <a:t>One hour of in-person</a:t>
            </a:r>
            <a:r>
              <a:rPr lang="en-US" dirty="0"/>
              <a:t> </a:t>
            </a:r>
            <a:r>
              <a:rPr lang="en-US" b="1" dirty="0"/>
              <a:t>work is equivalent to one CE credit.</a:t>
            </a:r>
            <a:r>
              <a:rPr lang="en-US" dirty="0"/>
              <a:t> </a:t>
            </a:r>
            <a:endParaRPr dirty="0"/>
          </a:p>
          <a:p>
            <a:pPr marL="457200" lvl="0" indent="0" algn="l" rtl="0">
              <a:lnSpc>
                <a:spcPct val="95000"/>
              </a:lnSpc>
              <a:spcBef>
                <a:spcPts val="1200"/>
              </a:spcBef>
              <a:spcAft>
                <a:spcPts val="0"/>
              </a:spcAft>
              <a:buNone/>
            </a:pPr>
            <a:endParaRPr dirty="0">
              <a:solidFill>
                <a:srgbClr val="000000"/>
              </a:solidFill>
              <a:latin typeface="Roboto"/>
              <a:ea typeface="Roboto"/>
              <a:cs typeface="Roboto"/>
              <a:sym typeface="Roboto"/>
            </a:endParaRPr>
          </a:p>
          <a:p>
            <a:pPr marL="0" lvl="0" indent="0" algn="l" rtl="0">
              <a:lnSpc>
                <a:spcPct val="80000"/>
              </a:lnSpc>
              <a:spcBef>
                <a:spcPts val="1200"/>
              </a:spcBef>
              <a:spcAft>
                <a:spcPts val="0"/>
              </a:spcAft>
              <a:buSzPts val="770"/>
              <a:buNone/>
            </a:pPr>
            <a:endParaRPr sz="100" dirty="0">
              <a:solidFill>
                <a:srgbClr val="000000"/>
              </a:solidFill>
              <a:highlight>
                <a:srgbClr val="FFFFFF"/>
              </a:highlight>
              <a:latin typeface="Roboto"/>
              <a:ea typeface="Roboto"/>
              <a:cs typeface="Roboto"/>
              <a:sym typeface="Roboto"/>
            </a:endParaRPr>
          </a:p>
          <a:p>
            <a:pPr marL="0" lvl="0" indent="0" algn="l" rtl="0">
              <a:lnSpc>
                <a:spcPct val="95000"/>
              </a:lnSpc>
              <a:spcBef>
                <a:spcPts val="1200"/>
              </a:spcBef>
              <a:spcAft>
                <a:spcPts val="0"/>
              </a:spcAft>
              <a:buSzPts val="770"/>
              <a:buNone/>
            </a:pPr>
            <a:endParaRPr sz="200" dirty="0">
              <a:latin typeface="Roboto"/>
              <a:ea typeface="Roboto"/>
              <a:cs typeface="Roboto"/>
              <a:sym typeface="Roboto"/>
            </a:endParaRPr>
          </a:p>
          <a:p>
            <a:pPr marL="0" lvl="0" indent="0" algn="l" rtl="0">
              <a:lnSpc>
                <a:spcPct val="95000"/>
              </a:lnSpc>
              <a:spcBef>
                <a:spcPts val="1200"/>
              </a:spcBef>
              <a:spcAft>
                <a:spcPts val="0"/>
              </a:spcAft>
              <a:buSzPts val="770"/>
              <a:buNone/>
            </a:pPr>
            <a:endParaRPr sz="200" dirty="0">
              <a:latin typeface="Roboto"/>
              <a:ea typeface="Roboto"/>
              <a:cs typeface="Roboto"/>
              <a:sym typeface="Roboto"/>
            </a:endParaRPr>
          </a:p>
          <a:p>
            <a:pPr marL="0" lvl="0" indent="0" algn="l" rtl="0">
              <a:lnSpc>
                <a:spcPct val="95000"/>
              </a:lnSpc>
              <a:spcBef>
                <a:spcPts val="1200"/>
              </a:spcBef>
              <a:spcAft>
                <a:spcPts val="0"/>
              </a:spcAft>
              <a:buSzPts val="770"/>
              <a:buNone/>
            </a:pPr>
            <a:endParaRPr sz="200" dirty="0">
              <a:latin typeface="Roboto"/>
              <a:ea typeface="Roboto"/>
              <a:cs typeface="Roboto"/>
              <a:sym typeface="Roboto"/>
            </a:endParaRPr>
          </a:p>
          <a:p>
            <a:pPr marL="0" lvl="0" indent="0" algn="l" rtl="0">
              <a:lnSpc>
                <a:spcPct val="95000"/>
              </a:lnSpc>
              <a:spcBef>
                <a:spcPts val="1200"/>
              </a:spcBef>
              <a:spcAft>
                <a:spcPts val="0"/>
              </a:spcAft>
              <a:buSzPts val="770"/>
              <a:buNone/>
            </a:pPr>
            <a:endParaRPr sz="100" dirty="0">
              <a:latin typeface="Roboto"/>
              <a:ea typeface="Roboto"/>
              <a:cs typeface="Roboto"/>
              <a:sym typeface="Roboto"/>
            </a:endParaRPr>
          </a:p>
          <a:p>
            <a:pPr marL="0" lvl="0" indent="0" algn="l" rtl="0">
              <a:lnSpc>
                <a:spcPct val="70000"/>
              </a:lnSpc>
              <a:spcBef>
                <a:spcPts val="1400"/>
              </a:spcBef>
              <a:spcAft>
                <a:spcPts val="0"/>
              </a:spcAft>
              <a:buSzPts val="770"/>
              <a:buNone/>
            </a:pPr>
            <a:endParaRPr sz="100" dirty="0">
              <a:highlight>
                <a:srgbClr val="FFFFFF"/>
              </a:highlight>
              <a:latin typeface="Roboto"/>
              <a:ea typeface="Roboto"/>
              <a:cs typeface="Roboto"/>
              <a:sym typeface="Roboto"/>
            </a:endParaRPr>
          </a:p>
        </p:txBody>
      </p:sp>
      <p:pic>
        <p:nvPicPr>
          <p:cNvPr id="195" name="Google Shape;195;p25" descr="Enter the number of CE hours in the MLA CE credits box."/>
          <p:cNvPicPr preferRelativeResize="0"/>
          <p:nvPr/>
        </p:nvPicPr>
        <p:blipFill>
          <a:blip r:embed="rId3">
            <a:alphaModFix/>
          </a:blip>
          <a:stretch>
            <a:fillRect/>
          </a:stretch>
        </p:blipFill>
        <p:spPr>
          <a:xfrm>
            <a:off x="1023938" y="3251763"/>
            <a:ext cx="10144125" cy="2028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257175" y="103725"/>
            <a:ext cx="11498050" cy="1230150"/>
          </a:xfrm>
          <a:prstGeom prst="rect">
            <a:avLst/>
          </a:prstGeom>
        </p:spPr>
        <p:txBody>
          <a:bodyPr spcFirstLastPara="1" wrap="square" lIns="91425" tIns="45700" rIns="91425" bIns="45700" anchor="ctr" anchorCtr="0">
            <a:noAutofit/>
          </a:bodyPr>
          <a:lstStyle/>
          <a:p>
            <a:pPr marL="0" lvl="0" indent="0" rtl="0">
              <a:lnSpc>
                <a:spcPct val="120000"/>
              </a:lnSpc>
              <a:spcBef>
                <a:spcPts val="0"/>
              </a:spcBef>
              <a:spcAft>
                <a:spcPts val="0"/>
              </a:spcAft>
              <a:buNone/>
            </a:pPr>
            <a:r>
              <a:rPr lang="en-US" sz="3200" b="1" dirty="0">
                <a:solidFill>
                  <a:srgbClr val="294668"/>
                </a:solidFill>
                <a:highlight>
                  <a:srgbClr val="FFFFFF"/>
                </a:highlight>
                <a:latin typeface="Roboto"/>
                <a:ea typeface="Roboto"/>
                <a:cs typeface="Roboto"/>
                <a:sym typeface="Roboto"/>
              </a:rPr>
              <a:t>Items to keep in mind as you fill out the form: Approval Term</a:t>
            </a:r>
            <a:endParaRPr sz="3200" b="1" dirty="0">
              <a:solidFill>
                <a:srgbClr val="294668"/>
              </a:solidFill>
              <a:highlight>
                <a:srgbClr val="FFFFFF"/>
              </a:highlight>
              <a:latin typeface="Roboto"/>
              <a:ea typeface="Roboto"/>
              <a:cs typeface="Roboto"/>
              <a:sym typeface="Roboto"/>
            </a:endParaRPr>
          </a:p>
        </p:txBody>
      </p:sp>
      <p:sp>
        <p:nvSpPr>
          <p:cNvPr id="202" name="Google Shape;202;p26"/>
          <p:cNvSpPr txBox="1">
            <a:spLocks noGrp="1"/>
          </p:cNvSpPr>
          <p:nvPr>
            <p:ph type="body" idx="1"/>
          </p:nvPr>
        </p:nvSpPr>
        <p:spPr>
          <a:xfrm>
            <a:off x="780625" y="1333875"/>
            <a:ext cx="10974600" cy="5420400"/>
          </a:xfrm>
          <a:prstGeom prst="rect">
            <a:avLst/>
          </a:prstGeom>
        </p:spPr>
        <p:txBody>
          <a:bodyPr spcFirstLastPara="1" wrap="square" lIns="91425" tIns="45700" rIns="91425" bIns="45700" anchor="t" anchorCtr="0">
            <a:normAutofit/>
          </a:bodyPr>
          <a:lstStyle/>
          <a:p>
            <a:pPr marL="0" lvl="0" indent="12700" algn="l" rtl="0">
              <a:lnSpc>
                <a:spcPct val="115000"/>
              </a:lnSpc>
              <a:spcBef>
                <a:spcPts val="1200"/>
              </a:spcBef>
              <a:spcAft>
                <a:spcPts val="0"/>
              </a:spcAft>
              <a:buSzPts val="1100"/>
              <a:buNone/>
            </a:pPr>
            <a:r>
              <a:rPr lang="en-US" dirty="0"/>
              <a:t>When you have reached the term approval section, it will ask you to indicate how long you would like your course to be eligible for MLA CE. Click the drop-down button and choose "3 years". The program offers to cover all the fees related to having your course offer MLA CE credit for up to 3 years. </a:t>
            </a:r>
            <a:endParaRPr dirty="0"/>
          </a:p>
          <a:p>
            <a:pPr marL="457200" lvl="0" indent="0" algn="l" rtl="0">
              <a:lnSpc>
                <a:spcPct val="95000"/>
              </a:lnSpc>
              <a:spcBef>
                <a:spcPts val="1200"/>
              </a:spcBef>
              <a:spcAft>
                <a:spcPts val="0"/>
              </a:spcAft>
              <a:buNone/>
            </a:pPr>
            <a:endParaRPr dirty="0">
              <a:solidFill>
                <a:srgbClr val="000000"/>
              </a:solidFill>
              <a:latin typeface="Roboto"/>
              <a:ea typeface="Roboto"/>
              <a:cs typeface="Roboto"/>
              <a:sym typeface="Roboto"/>
            </a:endParaRPr>
          </a:p>
          <a:p>
            <a:pPr marL="0" lvl="0" indent="0" algn="l" rtl="0">
              <a:lnSpc>
                <a:spcPct val="80000"/>
              </a:lnSpc>
              <a:spcBef>
                <a:spcPts val="1200"/>
              </a:spcBef>
              <a:spcAft>
                <a:spcPts val="0"/>
              </a:spcAft>
              <a:buSzPts val="770"/>
              <a:buNone/>
            </a:pPr>
            <a:endParaRPr sz="100" dirty="0">
              <a:solidFill>
                <a:srgbClr val="000000"/>
              </a:solidFill>
              <a:highlight>
                <a:srgbClr val="FFFFFF"/>
              </a:highlight>
              <a:latin typeface="Roboto"/>
              <a:ea typeface="Roboto"/>
              <a:cs typeface="Roboto"/>
              <a:sym typeface="Roboto"/>
            </a:endParaRPr>
          </a:p>
          <a:p>
            <a:pPr marL="0" lvl="0" indent="0" algn="l" rtl="0">
              <a:lnSpc>
                <a:spcPct val="95000"/>
              </a:lnSpc>
              <a:spcBef>
                <a:spcPts val="1200"/>
              </a:spcBef>
              <a:spcAft>
                <a:spcPts val="0"/>
              </a:spcAft>
              <a:buSzPts val="770"/>
              <a:buNone/>
            </a:pPr>
            <a:endParaRPr sz="200" dirty="0">
              <a:latin typeface="Roboto"/>
              <a:ea typeface="Roboto"/>
              <a:cs typeface="Roboto"/>
              <a:sym typeface="Roboto"/>
            </a:endParaRPr>
          </a:p>
          <a:p>
            <a:pPr marL="0" lvl="0" indent="0" algn="l" rtl="0">
              <a:lnSpc>
                <a:spcPct val="95000"/>
              </a:lnSpc>
              <a:spcBef>
                <a:spcPts val="1200"/>
              </a:spcBef>
              <a:spcAft>
                <a:spcPts val="0"/>
              </a:spcAft>
              <a:buSzPts val="770"/>
              <a:buNone/>
            </a:pPr>
            <a:endParaRPr sz="200" dirty="0">
              <a:latin typeface="Roboto"/>
              <a:ea typeface="Roboto"/>
              <a:cs typeface="Roboto"/>
              <a:sym typeface="Roboto"/>
            </a:endParaRPr>
          </a:p>
          <a:p>
            <a:pPr marL="0" lvl="0" indent="0" algn="l" rtl="0">
              <a:lnSpc>
                <a:spcPct val="95000"/>
              </a:lnSpc>
              <a:spcBef>
                <a:spcPts val="1200"/>
              </a:spcBef>
              <a:spcAft>
                <a:spcPts val="0"/>
              </a:spcAft>
              <a:buSzPts val="770"/>
              <a:buNone/>
            </a:pPr>
            <a:endParaRPr sz="200" dirty="0">
              <a:latin typeface="Roboto"/>
              <a:ea typeface="Roboto"/>
              <a:cs typeface="Roboto"/>
              <a:sym typeface="Roboto"/>
            </a:endParaRPr>
          </a:p>
          <a:p>
            <a:pPr marL="0" lvl="0" indent="0" algn="l" rtl="0">
              <a:lnSpc>
                <a:spcPct val="95000"/>
              </a:lnSpc>
              <a:spcBef>
                <a:spcPts val="1200"/>
              </a:spcBef>
              <a:spcAft>
                <a:spcPts val="0"/>
              </a:spcAft>
              <a:buSzPts val="770"/>
              <a:buNone/>
            </a:pPr>
            <a:endParaRPr sz="100" dirty="0">
              <a:latin typeface="Roboto"/>
              <a:ea typeface="Roboto"/>
              <a:cs typeface="Roboto"/>
              <a:sym typeface="Roboto"/>
            </a:endParaRPr>
          </a:p>
          <a:p>
            <a:pPr marL="0" lvl="0" indent="0" algn="l" rtl="0">
              <a:lnSpc>
                <a:spcPct val="70000"/>
              </a:lnSpc>
              <a:spcBef>
                <a:spcPts val="1400"/>
              </a:spcBef>
              <a:spcAft>
                <a:spcPts val="0"/>
              </a:spcAft>
              <a:buSzPts val="770"/>
              <a:buNone/>
            </a:pPr>
            <a:endParaRPr sz="100" dirty="0">
              <a:highlight>
                <a:srgbClr val="FFFFFF"/>
              </a:highlight>
              <a:latin typeface="Roboto"/>
              <a:ea typeface="Roboto"/>
              <a:cs typeface="Roboto"/>
              <a:sym typeface="Roboto"/>
            </a:endParaRPr>
          </a:p>
        </p:txBody>
      </p:sp>
      <p:pic>
        <p:nvPicPr>
          <p:cNvPr id="203" name="Google Shape;203;p26" descr="Indicate the term of approval between 1 to 3 years."/>
          <p:cNvPicPr preferRelativeResize="0"/>
          <p:nvPr/>
        </p:nvPicPr>
        <p:blipFill>
          <a:blip r:embed="rId3">
            <a:alphaModFix/>
          </a:blip>
          <a:stretch>
            <a:fillRect/>
          </a:stretch>
        </p:blipFill>
        <p:spPr>
          <a:xfrm>
            <a:off x="1032450" y="3179975"/>
            <a:ext cx="10096500" cy="2676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txBox="1">
            <a:spLocks noGrp="1"/>
          </p:cNvSpPr>
          <p:nvPr>
            <p:ph type="title"/>
          </p:nvPr>
        </p:nvSpPr>
        <p:spPr>
          <a:xfrm>
            <a:off x="746437" y="150200"/>
            <a:ext cx="10699125" cy="1356300"/>
          </a:xfrm>
          <a:prstGeom prst="rect">
            <a:avLst/>
          </a:prstGeom>
        </p:spPr>
        <p:txBody>
          <a:bodyPr spcFirstLastPara="1" wrap="square" lIns="91425" tIns="45700" rIns="91425" bIns="45700" anchor="ctr" anchorCtr="0">
            <a:normAutofit/>
          </a:bodyPr>
          <a:lstStyle/>
          <a:p>
            <a:pPr marL="0" lvl="0" indent="0" rtl="0">
              <a:lnSpc>
                <a:spcPct val="120000"/>
              </a:lnSpc>
              <a:spcBef>
                <a:spcPts val="0"/>
              </a:spcBef>
              <a:spcAft>
                <a:spcPts val="0"/>
              </a:spcAft>
              <a:buClr>
                <a:schemeClr val="dk1"/>
              </a:buClr>
              <a:buSzPts val="1100"/>
              <a:buFont typeface="Arial"/>
              <a:buNone/>
            </a:pPr>
            <a:r>
              <a:rPr lang="en-US" sz="3200" b="1" dirty="0">
                <a:solidFill>
                  <a:srgbClr val="294668"/>
                </a:solidFill>
                <a:highlight>
                  <a:srgbClr val="FFFFFF"/>
                </a:highlight>
                <a:latin typeface="Roboto"/>
                <a:ea typeface="Roboto"/>
                <a:cs typeface="Roboto"/>
                <a:sym typeface="Roboto"/>
              </a:rPr>
              <a:t>Items to keep in mind once class is approved: Scheduling</a:t>
            </a:r>
            <a:endParaRPr sz="3200" b="1" dirty="0">
              <a:solidFill>
                <a:srgbClr val="294668"/>
              </a:solidFill>
              <a:highlight>
                <a:srgbClr val="FFFFFF"/>
              </a:highlight>
              <a:latin typeface="Roboto"/>
              <a:ea typeface="Roboto"/>
              <a:cs typeface="Roboto"/>
              <a:sym typeface="Roboto"/>
            </a:endParaRPr>
          </a:p>
        </p:txBody>
      </p:sp>
      <p:sp>
        <p:nvSpPr>
          <p:cNvPr id="210" name="Google Shape;210;p27"/>
          <p:cNvSpPr txBox="1">
            <a:spLocks noGrp="1"/>
          </p:cNvSpPr>
          <p:nvPr>
            <p:ph type="body" idx="1"/>
          </p:nvPr>
        </p:nvSpPr>
        <p:spPr>
          <a:xfrm>
            <a:off x="1159500" y="1611275"/>
            <a:ext cx="9873000" cy="4038600"/>
          </a:xfrm>
          <a:prstGeom prst="rect">
            <a:avLst/>
          </a:prstGeom>
        </p:spPr>
        <p:txBody>
          <a:bodyPr spcFirstLastPara="1" wrap="square" lIns="91425" tIns="45700" rIns="91425" bIns="45700" anchor="t" anchorCtr="0">
            <a:normAutofit/>
          </a:bodyPr>
          <a:lstStyle/>
          <a:p>
            <a:pPr marL="0" lvl="0" indent="12700" algn="l" rtl="0">
              <a:lnSpc>
                <a:spcPct val="115000"/>
              </a:lnSpc>
              <a:spcBef>
                <a:spcPts val="1200"/>
              </a:spcBef>
              <a:spcAft>
                <a:spcPts val="0"/>
              </a:spcAft>
              <a:buNone/>
            </a:pPr>
            <a:r>
              <a:rPr lang="en-US" dirty="0"/>
              <a:t>If you are planning to teach your class again, you will need to fill out the “Schedule a Course on the MEDLIB-ED" form to schedule the course on</a:t>
            </a:r>
            <a:r>
              <a:rPr lang="en-US" dirty="0">
                <a:uFill>
                  <a:noFill/>
                </a:uFill>
                <a:hlinkClick r:id="rId3"/>
              </a:rPr>
              <a:t> </a:t>
            </a:r>
            <a:r>
              <a:rPr lang="en-US" u="sng" dirty="0">
                <a:solidFill>
                  <a:schemeClr val="hlink"/>
                </a:solidFill>
                <a:hlinkClick r:id="rId3"/>
              </a:rPr>
              <a:t>MEDLIB-ED</a:t>
            </a:r>
            <a:r>
              <a:rPr lang="en-US" dirty="0"/>
              <a:t> before the semester begins. </a:t>
            </a:r>
            <a:endParaRPr dirty="0"/>
          </a:p>
          <a:p>
            <a:pPr marL="457200" lvl="0" indent="-368300" algn="l" rtl="0">
              <a:lnSpc>
                <a:spcPct val="115000"/>
              </a:lnSpc>
              <a:spcBef>
                <a:spcPts val="1200"/>
              </a:spcBef>
              <a:spcAft>
                <a:spcPts val="0"/>
              </a:spcAft>
              <a:buSzPts val="2200"/>
              <a:buChar char="•"/>
            </a:pPr>
            <a:r>
              <a:rPr lang="en-US" dirty="0"/>
              <a:t>This form notifies MLA that you are teaching the class again. They will generate a new code for you to give to your future students to claim credit after completing the course. </a:t>
            </a:r>
            <a:endParaRPr dirty="0"/>
          </a:p>
          <a:p>
            <a:pPr marL="457200" lvl="0" indent="-368300" algn="l" rtl="0">
              <a:lnSpc>
                <a:spcPct val="115000"/>
              </a:lnSpc>
              <a:spcBef>
                <a:spcPts val="0"/>
              </a:spcBef>
              <a:spcAft>
                <a:spcPts val="0"/>
              </a:spcAft>
              <a:buSzPts val="2200"/>
              <a:buChar char="•"/>
            </a:pPr>
            <a:r>
              <a:rPr lang="en-US" dirty="0"/>
              <a:t>If you don’t want your class listed on MEDLIB-ED, you can notify MLA to remove your class from the list.</a:t>
            </a:r>
            <a:endParaRPr dirty="0"/>
          </a:p>
          <a:p>
            <a:pPr marL="0" lvl="0" indent="0" algn="l" rtl="0">
              <a:lnSpc>
                <a:spcPct val="115000"/>
              </a:lnSpc>
              <a:spcBef>
                <a:spcPts val="1200"/>
              </a:spcBef>
              <a:spcAft>
                <a:spcPts val="0"/>
              </a:spcAft>
              <a:buNone/>
            </a:pPr>
            <a:r>
              <a:rPr lang="en-US" sz="1800" dirty="0">
                <a:latin typeface="Roboto"/>
                <a:ea typeface="Roboto"/>
                <a:cs typeface="Roboto"/>
                <a:sym typeface="Roboto"/>
              </a:rPr>
              <a:t> </a:t>
            </a:r>
            <a:endParaRPr sz="1800" dirty="0">
              <a:latin typeface="Roboto"/>
              <a:ea typeface="Roboto"/>
              <a:cs typeface="Roboto"/>
              <a:sym typeface="Roboto"/>
            </a:endParaRPr>
          </a:p>
          <a:p>
            <a:pPr marL="0" lvl="0" indent="0" algn="l" rtl="0">
              <a:spcBef>
                <a:spcPts val="140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p:cNvSpPr txBox="1">
            <a:spLocks noGrp="1"/>
          </p:cNvSpPr>
          <p:nvPr>
            <p:ph type="title"/>
          </p:nvPr>
        </p:nvSpPr>
        <p:spPr>
          <a:xfrm>
            <a:off x="833550" y="226672"/>
            <a:ext cx="10883100" cy="1114500"/>
          </a:xfrm>
          <a:prstGeom prst="rect">
            <a:avLst/>
          </a:prstGeom>
          <a:noFill/>
          <a:ln>
            <a:noFill/>
          </a:ln>
        </p:spPr>
        <p:txBody>
          <a:bodyPr spcFirstLastPara="1" wrap="square" lIns="91425" tIns="45700" rIns="91425" bIns="45700" anchor="ctr" anchorCtr="0">
            <a:normAutofit/>
          </a:bodyPr>
          <a:lstStyle/>
          <a:p>
            <a:pPr marL="0" lvl="0" indent="0" algn="ctr" rtl="0">
              <a:lnSpc>
                <a:spcPct val="120000"/>
              </a:lnSpc>
              <a:spcBef>
                <a:spcPts val="0"/>
              </a:spcBef>
              <a:spcAft>
                <a:spcPts val="400"/>
              </a:spcAft>
              <a:buClr>
                <a:schemeClr val="dk1"/>
              </a:buClr>
              <a:buSzPts val="1100"/>
              <a:buFont typeface="Arial"/>
              <a:buNone/>
            </a:pPr>
            <a:r>
              <a:rPr lang="en-US" sz="3200" b="1">
                <a:solidFill>
                  <a:srgbClr val="294668"/>
                </a:solidFill>
                <a:highlight>
                  <a:srgbClr val="FFFFFF"/>
                </a:highlight>
                <a:latin typeface="Roboto"/>
                <a:ea typeface="Roboto"/>
                <a:cs typeface="Roboto"/>
                <a:sym typeface="Roboto"/>
              </a:rPr>
              <a:t>Emily Vardell</a:t>
            </a:r>
            <a:r>
              <a:rPr lang="en-US" sz="3200" b="1">
                <a:solidFill>
                  <a:srgbClr val="294668"/>
                </a:solidFill>
                <a:latin typeface="Roboto"/>
                <a:ea typeface="Roboto"/>
                <a:cs typeface="Roboto"/>
                <a:sym typeface="Roboto"/>
              </a:rPr>
              <a:t>, MLS, PhD, AHIP (she/her)</a:t>
            </a:r>
            <a:endParaRPr sz="3200">
              <a:solidFill>
                <a:srgbClr val="294668"/>
              </a:solidFill>
              <a:latin typeface="Roboto"/>
              <a:ea typeface="Roboto"/>
              <a:cs typeface="Roboto"/>
              <a:sym typeface="Roboto"/>
            </a:endParaRPr>
          </a:p>
        </p:txBody>
      </p:sp>
      <p:pic>
        <p:nvPicPr>
          <p:cNvPr id="218" name="Google Shape;218;p28" descr="headshot of emily vardell"/>
          <p:cNvPicPr preferRelativeResize="0"/>
          <p:nvPr/>
        </p:nvPicPr>
        <p:blipFill>
          <a:blip r:embed="rId3">
            <a:alphaModFix/>
          </a:blip>
          <a:stretch>
            <a:fillRect/>
          </a:stretch>
        </p:blipFill>
        <p:spPr>
          <a:xfrm>
            <a:off x="717750" y="1492100"/>
            <a:ext cx="2922400" cy="4345600"/>
          </a:xfrm>
          <a:prstGeom prst="rect">
            <a:avLst/>
          </a:prstGeom>
          <a:noFill/>
          <a:ln>
            <a:noFill/>
          </a:ln>
          <a:effectLst>
            <a:outerShdw blurRad="57150" dist="19050" dir="5400000" algn="bl" rotWithShape="0">
              <a:srgbClr val="000000">
                <a:alpha val="50000"/>
              </a:srgbClr>
            </a:outerShdw>
          </a:effectLst>
        </p:spPr>
      </p:pic>
      <p:sp>
        <p:nvSpPr>
          <p:cNvPr id="217" name="Google Shape;217;p28"/>
          <p:cNvSpPr txBox="1">
            <a:spLocks noGrp="1"/>
          </p:cNvSpPr>
          <p:nvPr>
            <p:ph type="body" idx="1"/>
          </p:nvPr>
        </p:nvSpPr>
        <p:spPr>
          <a:xfrm>
            <a:off x="3934050" y="1593650"/>
            <a:ext cx="7782600" cy="4345500"/>
          </a:xfrm>
          <a:prstGeom prst="rect">
            <a:avLst/>
          </a:prstGeom>
          <a:noFill/>
          <a:ln>
            <a:noFill/>
          </a:ln>
        </p:spPr>
        <p:txBody>
          <a:bodyPr spcFirstLastPara="1" wrap="square" lIns="91425" tIns="45700" rIns="91425" bIns="45700" anchor="t" anchorCtr="0">
            <a:normAutofit/>
          </a:bodyPr>
          <a:lstStyle/>
          <a:p>
            <a:pPr marL="457200" lvl="0" indent="-355600" algn="l" rtl="0">
              <a:lnSpc>
                <a:spcPct val="115000"/>
              </a:lnSpc>
              <a:spcBef>
                <a:spcPts val="1200"/>
              </a:spcBef>
              <a:spcAft>
                <a:spcPts val="0"/>
              </a:spcAft>
              <a:buSzPts val="2000"/>
              <a:buChar char="•"/>
            </a:pPr>
            <a:r>
              <a:rPr lang="en-US" sz="2000"/>
              <a:t>Dr. Vardell is the associate professor in the School of Library and Information Management at Emporia State University.</a:t>
            </a:r>
            <a:endParaRPr sz="2000"/>
          </a:p>
          <a:p>
            <a:pPr marL="457200" lvl="0" indent="-355600" algn="l" rtl="0">
              <a:lnSpc>
                <a:spcPct val="115000"/>
              </a:lnSpc>
              <a:spcBef>
                <a:spcPts val="0"/>
              </a:spcBef>
              <a:spcAft>
                <a:spcPts val="0"/>
              </a:spcAft>
              <a:buClr>
                <a:schemeClr val="lt1"/>
              </a:buClr>
              <a:buSzPts val="2000"/>
              <a:buChar char="•"/>
            </a:pPr>
            <a:endParaRPr sz="2000"/>
          </a:p>
          <a:p>
            <a:pPr marL="457200" lvl="0" indent="-355600" algn="l" rtl="0">
              <a:lnSpc>
                <a:spcPct val="115000"/>
              </a:lnSpc>
              <a:spcBef>
                <a:spcPts val="0"/>
              </a:spcBef>
              <a:spcAft>
                <a:spcPts val="0"/>
              </a:spcAft>
              <a:buSzPts val="2000"/>
              <a:buChar char="•"/>
            </a:pPr>
            <a:r>
              <a:rPr lang="en-US" sz="2000"/>
              <a:t>She teaches courses on the foundations of library science, reference, research methods, and the CHIS certified course health sciences librarianship. </a:t>
            </a:r>
            <a:endParaRPr sz="2000"/>
          </a:p>
          <a:p>
            <a:pPr marL="457200" lvl="0" indent="-355600" algn="l" rtl="0">
              <a:lnSpc>
                <a:spcPct val="115000"/>
              </a:lnSpc>
              <a:spcBef>
                <a:spcPts val="0"/>
              </a:spcBef>
              <a:spcAft>
                <a:spcPts val="0"/>
              </a:spcAft>
              <a:buClr>
                <a:schemeClr val="lt1"/>
              </a:buClr>
              <a:buSzPts val="2000"/>
              <a:buChar char="•"/>
            </a:pPr>
            <a:endParaRPr sz="2000"/>
          </a:p>
          <a:p>
            <a:pPr marL="457200" lvl="0" indent="-355600" algn="l" rtl="0">
              <a:lnSpc>
                <a:spcPct val="115000"/>
              </a:lnSpc>
              <a:spcBef>
                <a:spcPts val="0"/>
              </a:spcBef>
              <a:spcAft>
                <a:spcPts val="0"/>
              </a:spcAft>
              <a:buSzPts val="2000"/>
              <a:buChar char="•"/>
            </a:pPr>
            <a:r>
              <a:rPr lang="en-US" sz="2000"/>
              <a:t>Her research interests focus broadly on information behavior, including health insurance literacy and infertility information practices. She also studies library science education best practices and trends.</a:t>
            </a:r>
            <a:endParaRPr sz="2000"/>
          </a:p>
          <a:p>
            <a:pPr marL="457200" lvl="0" indent="0" algn="l" rtl="0">
              <a:lnSpc>
                <a:spcPct val="115000"/>
              </a:lnSpc>
              <a:spcBef>
                <a:spcPts val="1200"/>
              </a:spcBef>
              <a:spcAft>
                <a:spcPts val="1200"/>
              </a:spcAft>
              <a:buNone/>
            </a:pPr>
            <a:endParaRPr sz="20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txBox="1">
            <a:spLocks noGrp="1"/>
          </p:cNvSpPr>
          <p:nvPr>
            <p:ph type="title"/>
          </p:nvPr>
        </p:nvSpPr>
        <p:spPr>
          <a:xfrm>
            <a:off x="1143000" y="609600"/>
            <a:ext cx="98754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r>
              <a:rPr lang="en-US"/>
              <a:t>Getting Your Course Approved</a:t>
            </a:r>
            <a:endParaRPr/>
          </a:p>
        </p:txBody>
      </p:sp>
      <p:sp>
        <p:nvSpPr>
          <p:cNvPr id="224" name="Google Shape;224;p29"/>
          <p:cNvSpPr txBox="1">
            <a:spLocks noGrp="1"/>
          </p:cNvSpPr>
          <p:nvPr>
            <p:ph type="body" idx="1"/>
          </p:nvPr>
        </p:nvSpPr>
        <p:spPr>
          <a:xfrm>
            <a:off x="1143000" y="2057399"/>
            <a:ext cx="4191000" cy="3905251"/>
          </a:xfrm>
          <a:prstGeom prst="rect">
            <a:avLst/>
          </a:prstGeom>
          <a:noFill/>
          <a:ln>
            <a:noFill/>
          </a:ln>
        </p:spPr>
        <p:txBody>
          <a:bodyPr spcFirstLastPara="1" wrap="square" lIns="91425" tIns="45700" rIns="91425" bIns="45700" anchor="t" anchorCtr="0">
            <a:normAutofit/>
          </a:bodyPr>
          <a:lstStyle/>
          <a:p>
            <a:pPr marL="388620" lvl="0" indent="-342900" algn="l" rtl="0">
              <a:lnSpc>
                <a:spcPct val="90000"/>
              </a:lnSpc>
              <a:spcBef>
                <a:spcPts val="0"/>
              </a:spcBef>
              <a:spcAft>
                <a:spcPts val="0"/>
              </a:spcAft>
              <a:buSzPts val="1760"/>
              <a:buFont typeface="Wingdings" panose="05000000000000000000" pitchFamily="2" charset="2"/>
              <a:buChar char="ü"/>
            </a:pPr>
            <a:r>
              <a:rPr lang="en-US" dirty="0"/>
              <a:t>Instructor Information</a:t>
            </a:r>
            <a:endParaRPr dirty="0"/>
          </a:p>
          <a:p>
            <a:pPr marL="388620" lvl="0" indent="-342900" algn="l" rtl="0">
              <a:lnSpc>
                <a:spcPct val="90000"/>
              </a:lnSpc>
              <a:spcBef>
                <a:spcPts val="1400"/>
              </a:spcBef>
              <a:spcAft>
                <a:spcPts val="0"/>
              </a:spcAft>
              <a:buSzPts val="1760"/>
              <a:buFont typeface="Wingdings" panose="05000000000000000000" pitchFamily="2" charset="2"/>
              <a:buChar char="ü"/>
            </a:pPr>
            <a:r>
              <a:rPr lang="en-US" dirty="0"/>
              <a:t>Course Description</a:t>
            </a:r>
            <a:endParaRPr dirty="0"/>
          </a:p>
          <a:p>
            <a:pPr marL="388620" lvl="0" indent="-342900" algn="l" rtl="0">
              <a:lnSpc>
                <a:spcPct val="90000"/>
              </a:lnSpc>
              <a:spcBef>
                <a:spcPts val="1400"/>
              </a:spcBef>
              <a:spcAft>
                <a:spcPts val="0"/>
              </a:spcAft>
              <a:buSzPts val="1760"/>
              <a:buFont typeface="Wingdings" panose="05000000000000000000" pitchFamily="2" charset="2"/>
              <a:buChar char="ü"/>
            </a:pPr>
            <a:r>
              <a:rPr lang="en-US" dirty="0"/>
              <a:t>Audience</a:t>
            </a:r>
            <a:endParaRPr dirty="0"/>
          </a:p>
          <a:p>
            <a:pPr marL="388620" lvl="0" indent="-342900" algn="l" rtl="0">
              <a:lnSpc>
                <a:spcPct val="90000"/>
              </a:lnSpc>
              <a:spcBef>
                <a:spcPts val="1400"/>
              </a:spcBef>
              <a:spcAft>
                <a:spcPts val="0"/>
              </a:spcAft>
              <a:buSzPts val="1760"/>
              <a:buFont typeface="Wingdings" panose="05000000000000000000" pitchFamily="2" charset="2"/>
              <a:buChar char="ü"/>
            </a:pPr>
            <a:r>
              <a:rPr lang="en-US" dirty="0"/>
              <a:t>Learning Outcomes</a:t>
            </a:r>
            <a:endParaRPr dirty="0"/>
          </a:p>
          <a:p>
            <a:pPr marL="388620" lvl="0" indent="-342900" algn="l" rtl="0">
              <a:lnSpc>
                <a:spcPct val="90000"/>
              </a:lnSpc>
              <a:spcBef>
                <a:spcPts val="1400"/>
              </a:spcBef>
              <a:spcAft>
                <a:spcPts val="0"/>
              </a:spcAft>
              <a:buSzPts val="1760"/>
              <a:buFont typeface="Wingdings" panose="05000000000000000000" pitchFamily="2" charset="2"/>
              <a:buChar char="ü"/>
            </a:pPr>
            <a:r>
              <a:rPr lang="en-US" dirty="0"/>
              <a:t>Instructional Methods</a:t>
            </a:r>
            <a:endParaRPr dirty="0"/>
          </a:p>
          <a:p>
            <a:pPr marL="388620" lvl="0" indent="-342900" algn="l" rtl="0">
              <a:lnSpc>
                <a:spcPct val="90000"/>
              </a:lnSpc>
              <a:spcBef>
                <a:spcPts val="1400"/>
              </a:spcBef>
              <a:spcAft>
                <a:spcPts val="0"/>
              </a:spcAft>
              <a:buSzPts val="1760"/>
              <a:buFont typeface="Wingdings" panose="05000000000000000000" pitchFamily="2" charset="2"/>
              <a:buChar char="ü"/>
            </a:pPr>
            <a:r>
              <a:rPr lang="en-US" dirty="0"/>
              <a:t>Participant Engagement</a:t>
            </a:r>
            <a:endParaRPr dirty="0"/>
          </a:p>
          <a:p>
            <a:pPr marL="388620" lvl="0" indent="-342900" algn="l" rtl="0">
              <a:lnSpc>
                <a:spcPct val="90000"/>
              </a:lnSpc>
              <a:spcBef>
                <a:spcPts val="1400"/>
              </a:spcBef>
              <a:spcAft>
                <a:spcPts val="0"/>
              </a:spcAft>
              <a:buSzPts val="1760"/>
              <a:buFont typeface="Wingdings" panose="05000000000000000000" pitchFamily="2" charset="2"/>
              <a:buChar char="ü"/>
            </a:pPr>
            <a:r>
              <a:rPr lang="en-US" dirty="0"/>
              <a:t>MLA Competencies</a:t>
            </a:r>
            <a:endParaRPr dirty="0"/>
          </a:p>
          <a:p>
            <a:pPr marL="388620" lvl="0" indent="-342900" algn="l" rtl="0">
              <a:lnSpc>
                <a:spcPct val="90000"/>
              </a:lnSpc>
              <a:spcBef>
                <a:spcPts val="1400"/>
              </a:spcBef>
              <a:spcAft>
                <a:spcPts val="0"/>
              </a:spcAft>
              <a:buSzPts val="1760"/>
              <a:buFont typeface="Wingdings" panose="05000000000000000000" pitchFamily="2" charset="2"/>
              <a:buChar char="ü"/>
            </a:pPr>
            <a:r>
              <a:rPr lang="en-US" dirty="0"/>
              <a:t>Specialization</a:t>
            </a:r>
            <a:endParaRPr dirty="0"/>
          </a:p>
        </p:txBody>
      </p:sp>
      <p:pic>
        <p:nvPicPr>
          <p:cNvPr id="225" name="Google Shape;225;p29" descr="Get your course approved for consumer health information specialization."/>
          <p:cNvPicPr preferRelativeResize="0">
            <a:picLocks noGrp="1"/>
          </p:cNvPicPr>
          <p:nvPr>
            <p:ph type="body" idx="2"/>
          </p:nvPr>
        </p:nvPicPr>
        <p:blipFill rotWithShape="1">
          <a:blip r:embed="rId3">
            <a:alphaModFix/>
          </a:blip>
          <a:srcRect/>
          <a:stretch/>
        </p:blipFill>
        <p:spPr>
          <a:xfrm>
            <a:off x="5446356" y="2057399"/>
            <a:ext cx="5973900" cy="3513000"/>
          </a:xfrm>
          <a:prstGeom prst="rect">
            <a:avLst/>
          </a:prstGeom>
          <a:noFill/>
          <a:ln>
            <a:noFill/>
          </a:ln>
        </p:spPr>
      </p:pic>
      <p:sp>
        <p:nvSpPr>
          <p:cNvPr id="226" name="Google Shape;226;p29"/>
          <p:cNvSpPr txBox="1"/>
          <p:nvPr/>
        </p:nvSpPr>
        <p:spPr>
          <a:xfrm>
            <a:off x="5898000" y="5570399"/>
            <a:ext cx="51510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dirty="0">
                <a:hlinkClick r:id="rId4"/>
              </a:rPr>
              <a:t>Visit MLA’s CHIS page to start the process!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0"/>
          <p:cNvSpPr txBox="1">
            <a:spLocks noGrp="1"/>
          </p:cNvSpPr>
          <p:nvPr>
            <p:ph type="title"/>
          </p:nvPr>
        </p:nvSpPr>
        <p:spPr>
          <a:xfrm>
            <a:off x="1143000" y="209550"/>
            <a:ext cx="9875400" cy="135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400"/>
              <a:buFont typeface="Corbel"/>
              <a:buNone/>
            </a:pPr>
            <a:r>
              <a:rPr lang="en-US" dirty="0">
                <a:solidFill>
                  <a:schemeClr val="dk2"/>
                </a:solidFill>
              </a:rPr>
              <a:t>Course Outline </a:t>
            </a:r>
            <a:r>
              <a:rPr lang="en-US" dirty="0">
                <a:solidFill>
                  <a:schemeClr val="dk2"/>
                </a:solidFill>
                <a:sym typeface="Wingdings" panose="05000000000000000000" pitchFamily="2" charset="2"/>
              </a:rPr>
              <a:t></a:t>
            </a:r>
            <a:r>
              <a:rPr lang="en-US" dirty="0">
                <a:solidFill>
                  <a:schemeClr val="dk2"/>
                </a:solidFill>
              </a:rPr>
              <a:t> Syllabus</a:t>
            </a:r>
            <a:endParaRPr dirty="0"/>
          </a:p>
        </p:txBody>
      </p:sp>
      <p:sp>
        <p:nvSpPr>
          <p:cNvPr id="233" name="Google Shape;233;p30"/>
          <p:cNvSpPr txBox="1">
            <a:spLocks noGrp="1"/>
          </p:cNvSpPr>
          <p:nvPr>
            <p:ph type="body" idx="1"/>
          </p:nvPr>
        </p:nvSpPr>
        <p:spPr>
          <a:xfrm>
            <a:off x="1143000" y="1857374"/>
            <a:ext cx="4755000" cy="402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80"/>
              <a:buNone/>
            </a:pPr>
            <a:r>
              <a:rPr lang="en-US" sz="1600" u="sng" dirty="0"/>
              <a:t>CHIS Competencies </a:t>
            </a:r>
            <a:endParaRPr dirty="0"/>
          </a:p>
          <a:p>
            <a:pPr marL="0" lvl="0" indent="0" algn="l" rtl="0">
              <a:lnSpc>
                <a:spcPct val="100000"/>
              </a:lnSpc>
              <a:spcBef>
                <a:spcPts val="0"/>
              </a:spcBef>
              <a:spcAft>
                <a:spcPts val="0"/>
              </a:spcAft>
              <a:buSzPts val="1280"/>
              <a:buNone/>
            </a:pPr>
            <a:r>
              <a:rPr lang="en-US" sz="1600" b="1" dirty="0">
                <a:highlight>
                  <a:srgbClr val="FFFFFF"/>
                </a:highlight>
              </a:rPr>
              <a:t>Level 1</a:t>
            </a:r>
            <a:endParaRPr b="1" dirty="0"/>
          </a:p>
          <a:p>
            <a:pPr marL="457200" lvl="0" indent="-339725" algn="l" rtl="0">
              <a:lnSpc>
                <a:spcPct val="115000"/>
              </a:lnSpc>
              <a:spcBef>
                <a:spcPts val="400"/>
              </a:spcBef>
              <a:spcAft>
                <a:spcPts val="0"/>
              </a:spcAft>
              <a:buClr>
                <a:schemeClr val="dk1"/>
              </a:buClr>
              <a:buSzPts val="1600"/>
              <a:buFont typeface="Calibri"/>
              <a:buAutoNum type="arabicPeriod"/>
            </a:pPr>
            <a:r>
              <a:rPr lang="en-US" sz="1600" dirty="0">
                <a:highlight>
                  <a:srgbClr val="FFFFFF"/>
                </a:highlight>
              </a:rPr>
              <a:t>Know the Community</a:t>
            </a:r>
            <a:endParaRPr dirty="0"/>
          </a:p>
          <a:p>
            <a:pPr marL="457200" lvl="0" indent="-339725" algn="l" rtl="0">
              <a:lnSpc>
                <a:spcPct val="115000"/>
              </a:lnSpc>
              <a:spcBef>
                <a:spcPts val="0"/>
              </a:spcBef>
              <a:spcAft>
                <a:spcPts val="0"/>
              </a:spcAft>
              <a:buClr>
                <a:schemeClr val="dk1"/>
              </a:buClr>
              <a:buSzPts val="1600"/>
              <a:buFont typeface="Calibri"/>
              <a:buAutoNum type="arabicPeriod"/>
            </a:pPr>
            <a:r>
              <a:rPr lang="en-US" sz="1600" dirty="0">
                <a:highlight>
                  <a:srgbClr val="FFFFFF"/>
                </a:highlight>
              </a:rPr>
              <a:t>Know the Health Consumer</a:t>
            </a:r>
            <a:endParaRPr dirty="0"/>
          </a:p>
          <a:p>
            <a:pPr marL="457200" lvl="0" indent="-339725" algn="l" rtl="0">
              <a:lnSpc>
                <a:spcPct val="115000"/>
              </a:lnSpc>
              <a:spcBef>
                <a:spcPts val="0"/>
              </a:spcBef>
              <a:spcAft>
                <a:spcPts val="0"/>
              </a:spcAft>
              <a:buClr>
                <a:schemeClr val="dk1"/>
              </a:buClr>
              <a:buSzPts val="1600"/>
              <a:buFont typeface="Calibri"/>
              <a:buAutoNum type="arabicPeriod"/>
            </a:pPr>
            <a:r>
              <a:rPr lang="en-US" sz="1600" dirty="0">
                <a:highlight>
                  <a:srgbClr val="FFFFFF"/>
                </a:highlight>
              </a:rPr>
              <a:t>Knowledge of Subject Matter and Existing Resources</a:t>
            </a:r>
            <a:endParaRPr dirty="0"/>
          </a:p>
          <a:p>
            <a:pPr marL="457200" lvl="0" indent="-339725" algn="l" rtl="0">
              <a:lnSpc>
                <a:spcPct val="115000"/>
              </a:lnSpc>
              <a:spcBef>
                <a:spcPts val="0"/>
              </a:spcBef>
              <a:spcAft>
                <a:spcPts val="0"/>
              </a:spcAft>
              <a:buClr>
                <a:schemeClr val="dk1"/>
              </a:buClr>
              <a:buSzPts val="1600"/>
              <a:buFont typeface="Calibri"/>
              <a:buAutoNum type="arabicPeriod"/>
            </a:pPr>
            <a:r>
              <a:rPr lang="en-US" sz="1600" dirty="0">
                <a:highlight>
                  <a:srgbClr val="FFFFFF"/>
                </a:highlight>
              </a:rPr>
              <a:t>Health Information Evaluation</a:t>
            </a:r>
            <a:endParaRPr dirty="0"/>
          </a:p>
          <a:p>
            <a:pPr marL="457200" lvl="0" indent="-339725" algn="l" rtl="0">
              <a:lnSpc>
                <a:spcPct val="115000"/>
              </a:lnSpc>
              <a:spcBef>
                <a:spcPts val="0"/>
              </a:spcBef>
              <a:spcAft>
                <a:spcPts val="0"/>
              </a:spcAft>
              <a:buClr>
                <a:schemeClr val="dk1"/>
              </a:buClr>
              <a:buSzPts val="1600"/>
              <a:buFont typeface="Calibri"/>
              <a:buAutoNum type="arabicPeriod"/>
            </a:pPr>
            <a:r>
              <a:rPr lang="en-US" sz="1600" dirty="0">
                <a:highlight>
                  <a:srgbClr val="FFFFFF"/>
                </a:highlight>
              </a:rPr>
              <a:t>Communication and Instruction</a:t>
            </a:r>
            <a:endParaRPr dirty="0"/>
          </a:p>
          <a:p>
            <a:pPr marL="0" lvl="0" indent="0" algn="l" rtl="0">
              <a:lnSpc>
                <a:spcPct val="120000"/>
              </a:lnSpc>
              <a:spcBef>
                <a:spcPts val="1200"/>
              </a:spcBef>
              <a:spcAft>
                <a:spcPts val="0"/>
              </a:spcAft>
              <a:buSzPts val="1280"/>
              <a:buNone/>
            </a:pPr>
            <a:r>
              <a:rPr lang="en-US" sz="1600" b="1" dirty="0">
                <a:highlight>
                  <a:srgbClr val="FFFFFF"/>
                </a:highlight>
              </a:rPr>
              <a:t>Level 2</a:t>
            </a:r>
            <a:endParaRPr b="1" dirty="0"/>
          </a:p>
          <a:p>
            <a:pPr marL="457200" lvl="0" indent="-339725" algn="l" rtl="0">
              <a:lnSpc>
                <a:spcPct val="115000"/>
              </a:lnSpc>
              <a:spcBef>
                <a:spcPts val="400"/>
              </a:spcBef>
              <a:spcAft>
                <a:spcPts val="0"/>
              </a:spcAft>
              <a:buClr>
                <a:schemeClr val="dk1"/>
              </a:buClr>
              <a:buSzPts val="1600"/>
              <a:buFont typeface="Calibri"/>
              <a:buAutoNum type="arabicPeriod" startAt="6"/>
            </a:pPr>
            <a:r>
              <a:rPr lang="en-US" sz="1600" dirty="0">
                <a:highlight>
                  <a:srgbClr val="FFFFFF"/>
                </a:highlight>
              </a:rPr>
              <a:t>Literacy and Health Literacy</a:t>
            </a:r>
            <a:endParaRPr dirty="0"/>
          </a:p>
          <a:p>
            <a:pPr marL="457200" lvl="0" indent="-339725" algn="l" rtl="0">
              <a:lnSpc>
                <a:spcPct val="115000"/>
              </a:lnSpc>
              <a:spcBef>
                <a:spcPts val="0"/>
              </a:spcBef>
              <a:spcAft>
                <a:spcPts val="0"/>
              </a:spcAft>
              <a:buClr>
                <a:schemeClr val="dk1"/>
              </a:buClr>
              <a:buSzPts val="1600"/>
              <a:buFont typeface="Calibri"/>
              <a:buAutoNum type="arabicPeriod" startAt="6"/>
            </a:pPr>
            <a:r>
              <a:rPr lang="en-US" sz="1600" dirty="0">
                <a:highlight>
                  <a:srgbClr val="FFFFFF"/>
                </a:highlight>
              </a:rPr>
              <a:t>Technology and Health</a:t>
            </a:r>
            <a:endParaRPr dirty="0"/>
          </a:p>
          <a:p>
            <a:pPr marL="457200" lvl="0" indent="-339725" algn="l" rtl="0">
              <a:lnSpc>
                <a:spcPct val="115000"/>
              </a:lnSpc>
              <a:spcBef>
                <a:spcPts val="0"/>
              </a:spcBef>
              <a:spcAft>
                <a:spcPts val="0"/>
              </a:spcAft>
              <a:buClr>
                <a:schemeClr val="dk1"/>
              </a:buClr>
              <a:buSzPts val="1600"/>
              <a:buFont typeface="Calibri"/>
              <a:buAutoNum type="arabicPeriod" startAt="6"/>
            </a:pPr>
            <a:r>
              <a:rPr lang="en-US" sz="1600" dirty="0">
                <a:highlight>
                  <a:srgbClr val="FFFFFF"/>
                </a:highlight>
              </a:rPr>
              <a:t>Ethical and Legal Issues</a:t>
            </a:r>
            <a:endParaRPr dirty="0"/>
          </a:p>
          <a:p>
            <a:pPr marL="0" lvl="0" indent="0" algn="l" rtl="0">
              <a:lnSpc>
                <a:spcPct val="90000"/>
              </a:lnSpc>
              <a:spcBef>
                <a:spcPts val="1200"/>
              </a:spcBef>
              <a:spcAft>
                <a:spcPts val="0"/>
              </a:spcAft>
              <a:buSzPts val="1280"/>
              <a:buNone/>
            </a:pPr>
            <a:endParaRPr sz="1600" dirty="0"/>
          </a:p>
          <a:p>
            <a:pPr marL="228600" lvl="0" indent="-101600" algn="l" rtl="0">
              <a:lnSpc>
                <a:spcPct val="90000"/>
              </a:lnSpc>
              <a:spcBef>
                <a:spcPts val="1400"/>
              </a:spcBef>
              <a:spcAft>
                <a:spcPts val="0"/>
              </a:spcAft>
              <a:buSzPts val="1280"/>
              <a:buNone/>
            </a:pPr>
            <a:endParaRPr sz="1600" dirty="0"/>
          </a:p>
        </p:txBody>
      </p:sp>
      <p:sp>
        <p:nvSpPr>
          <p:cNvPr id="234" name="Google Shape;234;p30"/>
          <p:cNvSpPr txBox="1">
            <a:spLocks noGrp="1"/>
          </p:cNvSpPr>
          <p:nvPr>
            <p:ph type="body" idx="2"/>
          </p:nvPr>
        </p:nvSpPr>
        <p:spPr>
          <a:xfrm>
            <a:off x="6267612" y="2057400"/>
            <a:ext cx="4755000" cy="40233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SzPct val="80000"/>
              <a:buNone/>
            </a:pPr>
            <a:r>
              <a:rPr lang="en-US" sz="2800" u="sng" dirty="0"/>
              <a:t>Syllabus</a:t>
            </a:r>
            <a:endParaRPr dirty="0"/>
          </a:p>
          <a:p>
            <a:pPr marL="0" lvl="0" indent="0" algn="l" rtl="0">
              <a:lnSpc>
                <a:spcPct val="90000"/>
              </a:lnSpc>
              <a:spcBef>
                <a:spcPts val="1000"/>
              </a:spcBef>
              <a:spcAft>
                <a:spcPts val="0"/>
              </a:spcAft>
              <a:buClr>
                <a:schemeClr val="dk1"/>
              </a:buClr>
              <a:buSzPct val="39285"/>
              <a:buFont typeface="Arial"/>
              <a:buNone/>
            </a:pPr>
            <a:r>
              <a:rPr lang="en-US" dirty="0"/>
              <a:t>History of Consumer and Patient Health Librarianship and Health Information Literacy</a:t>
            </a:r>
            <a:endParaRPr dirty="0"/>
          </a:p>
          <a:p>
            <a:pPr marL="0" lvl="0" indent="0" algn="l" rtl="0">
              <a:lnSpc>
                <a:spcPct val="90000"/>
              </a:lnSpc>
              <a:spcBef>
                <a:spcPts val="1000"/>
              </a:spcBef>
              <a:spcAft>
                <a:spcPts val="0"/>
              </a:spcAft>
              <a:buClr>
                <a:schemeClr val="dk1"/>
              </a:buClr>
              <a:buSzPct val="39285"/>
              <a:buFont typeface="Arial"/>
              <a:buNone/>
            </a:pPr>
            <a:r>
              <a:rPr lang="en-US" dirty="0"/>
              <a:t>Evaluating Consumer- and Patient-Friendly Technology Resources and Consumer Health Reference Service</a:t>
            </a:r>
            <a:endParaRPr dirty="0"/>
          </a:p>
          <a:p>
            <a:pPr marL="0" lvl="0" indent="0" algn="l" rtl="0">
              <a:lnSpc>
                <a:spcPct val="90000"/>
              </a:lnSpc>
              <a:spcBef>
                <a:spcPts val="1000"/>
              </a:spcBef>
              <a:spcAft>
                <a:spcPts val="0"/>
              </a:spcAft>
              <a:buClr>
                <a:schemeClr val="dk1"/>
              </a:buClr>
              <a:buSzPct val="39285"/>
              <a:buFont typeface="Arial"/>
              <a:buNone/>
            </a:pPr>
            <a:r>
              <a:rPr lang="en-US" dirty="0"/>
              <a:t>Ethical Issues in Providing Consumer and Patient Health Information</a:t>
            </a:r>
            <a:endParaRPr dirty="0"/>
          </a:p>
          <a:p>
            <a:pPr marL="0" lvl="0" indent="0" algn="l" rtl="0">
              <a:lnSpc>
                <a:spcPct val="90000"/>
              </a:lnSpc>
              <a:spcBef>
                <a:spcPts val="1000"/>
              </a:spcBef>
              <a:spcAft>
                <a:spcPts val="0"/>
              </a:spcAft>
              <a:buClr>
                <a:schemeClr val="dk1"/>
              </a:buClr>
              <a:buSzPct val="39285"/>
              <a:buFont typeface="Arial"/>
              <a:buNone/>
            </a:pPr>
            <a:r>
              <a:rPr lang="en-US" dirty="0"/>
              <a:t>Outreach and Community Engagement</a:t>
            </a:r>
            <a:endParaRPr dirty="0"/>
          </a:p>
          <a:p>
            <a:pPr marL="0" lvl="0" indent="0" algn="l" rtl="0">
              <a:lnSpc>
                <a:spcPct val="90000"/>
              </a:lnSpc>
              <a:spcBef>
                <a:spcPts val="1000"/>
              </a:spcBef>
              <a:spcAft>
                <a:spcPts val="0"/>
              </a:spcAft>
              <a:buClr>
                <a:schemeClr val="dk1"/>
              </a:buClr>
              <a:buSzPct val="39285"/>
              <a:buFont typeface="Arial"/>
              <a:buNone/>
            </a:pPr>
            <a:r>
              <a:rPr lang="en-US" dirty="0"/>
              <a:t>Health Programming</a:t>
            </a:r>
            <a:endParaRPr dirty="0"/>
          </a:p>
          <a:p>
            <a:pPr marL="0" lvl="0" indent="0" algn="l" rtl="0">
              <a:lnSpc>
                <a:spcPct val="90000"/>
              </a:lnSpc>
              <a:spcBef>
                <a:spcPts val="1000"/>
              </a:spcBef>
              <a:spcAft>
                <a:spcPts val="0"/>
              </a:spcAft>
              <a:buClr>
                <a:schemeClr val="dk1"/>
              </a:buClr>
              <a:buSzPct val="39285"/>
              <a:buFont typeface="Arial"/>
              <a:buNone/>
            </a:pPr>
            <a:r>
              <a:rPr lang="en-US" dirty="0"/>
              <a:t>Health Disparities/Cultural Humility</a:t>
            </a:r>
            <a:endParaRPr dirty="0"/>
          </a:p>
          <a:p>
            <a:pPr marL="0" lvl="0" indent="0" algn="l" rtl="0">
              <a:lnSpc>
                <a:spcPct val="90000"/>
              </a:lnSpc>
              <a:spcBef>
                <a:spcPts val="1000"/>
              </a:spcBef>
              <a:spcAft>
                <a:spcPts val="0"/>
              </a:spcAft>
              <a:buClr>
                <a:schemeClr val="dk1"/>
              </a:buClr>
              <a:buSzPct val="39285"/>
              <a:buFont typeface="Arial"/>
              <a:buNone/>
            </a:pPr>
            <a:r>
              <a:rPr lang="en-US" dirty="0"/>
              <a:t>Where to Start? Needs Assessment</a:t>
            </a:r>
            <a:endParaRPr dirty="0"/>
          </a:p>
          <a:p>
            <a:pPr marL="0" lvl="0" indent="0" algn="l" rtl="0">
              <a:lnSpc>
                <a:spcPct val="90000"/>
              </a:lnSpc>
              <a:spcBef>
                <a:spcPts val="1000"/>
              </a:spcBef>
              <a:spcAft>
                <a:spcPts val="0"/>
              </a:spcAft>
              <a:buClr>
                <a:schemeClr val="dk1"/>
              </a:buClr>
              <a:buSzPct val="39285"/>
              <a:buFont typeface="Arial"/>
              <a:buNone/>
            </a:pPr>
            <a:r>
              <a:rPr lang="en-US" dirty="0"/>
              <a:t>Health Insurance Information Needs</a:t>
            </a:r>
            <a:endParaRPr dirty="0"/>
          </a:p>
          <a:p>
            <a:pPr marL="0" lvl="0" indent="0" algn="l" rtl="0">
              <a:lnSpc>
                <a:spcPct val="90000"/>
              </a:lnSpc>
              <a:spcBef>
                <a:spcPts val="1000"/>
              </a:spcBef>
              <a:spcAft>
                <a:spcPts val="0"/>
              </a:spcAft>
              <a:buSzPct val="80000"/>
              <a:buNone/>
            </a:pPr>
            <a:r>
              <a:rPr lang="en-US" dirty="0"/>
              <a:t>Social Media for Health Consumers and Patients</a:t>
            </a:r>
            <a:endParaRPr dirty="0"/>
          </a:p>
          <a:p>
            <a:pPr marL="0" lvl="0" indent="0" algn="l" rtl="0">
              <a:lnSpc>
                <a:spcPct val="90000"/>
              </a:lnSpc>
              <a:spcBef>
                <a:spcPts val="1000"/>
              </a:spcBef>
              <a:spcAft>
                <a:spcPts val="0"/>
              </a:spcAft>
              <a:buClr>
                <a:schemeClr val="dk1"/>
              </a:buClr>
              <a:buSzPct val="39285"/>
              <a:buFont typeface="Arial"/>
              <a:buNone/>
            </a:pPr>
            <a:r>
              <a:rPr lang="en-US" dirty="0"/>
              <a:t>Marketing Health Library Services</a:t>
            </a:r>
            <a:endParaRPr dirty="0"/>
          </a:p>
          <a:p>
            <a:pPr marL="0" lvl="0" indent="0" algn="l" rtl="0">
              <a:lnSpc>
                <a:spcPct val="90000"/>
              </a:lnSpc>
              <a:spcBef>
                <a:spcPts val="1000"/>
              </a:spcBef>
              <a:spcAft>
                <a:spcPts val="0"/>
              </a:spcAft>
              <a:buClr>
                <a:schemeClr val="dk1"/>
              </a:buClr>
              <a:buSzPct val="39285"/>
              <a:buFont typeface="Arial"/>
              <a:buNone/>
            </a:pPr>
            <a:r>
              <a:rPr lang="en-US" dirty="0"/>
              <a:t>Graphic Medicine</a:t>
            </a:r>
            <a:endParaRPr dirty="0"/>
          </a:p>
          <a:p>
            <a:pPr marL="0" lvl="0" indent="0" algn="l" rtl="0">
              <a:lnSpc>
                <a:spcPct val="90000"/>
              </a:lnSpc>
              <a:spcBef>
                <a:spcPts val="1000"/>
              </a:spcBef>
              <a:spcAft>
                <a:spcPts val="0"/>
              </a:spcAft>
              <a:buClr>
                <a:schemeClr val="dk1"/>
              </a:buClr>
              <a:buSzPct val="39285"/>
              <a:buFont typeface="Arial"/>
              <a:buNone/>
            </a:pPr>
            <a:r>
              <a:rPr lang="en-US" dirty="0"/>
              <a:t>Prized Assets/Strategic Partnerships</a:t>
            </a:r>
            <a:endParaRPr dirty="0"/>
          </a:p>
          <a:p>
            <a:pPr marL="0" lvl="0" indent="0" algn="l" rtl="0">
              <a:lnSpc>
                <a:spcPct val="90000"/>
              </a:lnSpc>
              <a:spcBef>
                <a:spcPts val="1000"/>
              </a:spcBef>
              <a:spcAft>
                <a:spcPts val="0"/>
              </a:spcAft>
              <a:buSzPct val="80000"/>
              <a:buNone/>
            </a:pPr>
            <a:r>
              <a:rPr lang="en-US" dirty="0"/>
              <a:t>Costs, Budgeting, and Funding</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E27824-9FBF-83F9-F517-7A6EA0A76ED0}"/>
              </a:ext>
            </a:extLst>
          </p:cNvPr>
          <p:cNvSpPr>
            <a:spLocks noGrp="1"/>
          </p:cNvSpPr>
          <p:nvPr>
            <p:ph type="title"/>
          </p:nvPr>
        </p:nvSpPr>
        <p:spPr>
          <a:xfrm>
            <a:off x="1143000" y="282527"/>
            <a:ext cx="9875520" cy="1356360"/>
          </a:xfrm>
        </p:spPr>
        <p:txBody>
          <a:bodyPr/>
          <a:lstStyle/>
          <a:p>
            <a:pPr algn="ctr"/>
            <a:r>
              <a:rPr lang="en-US" dirty="0"/>
              <a:t>Course Outline </a:t>
            </a:r>
            <a:r>
              <a:rPr lang="en-US" dirty="0">
                <a:sym typeface="Wingdings" panose="05000000000000000000" pitchFamily="2" charset="2"/>
              </a:rPr>
              <a:t> Syllabus</a:t>
            </a:r>
            <a:endParaRPr lang="en-US" dirty="0"/>
          </a:p>
        </p:txBody>
      </p:sp>
      <p:sp>
        <p:nvSpPr>
          <p:cNvPr id="7" name="Text Placeholder 6">
            <a:extLst>
              <a:ext uri="{FF2B5EF4-FFF2-40B4-BE49-F238E27FC236}">
                <a16:creationId xmlns:a16="http://schemas.microsoft.com/office/drawing/2014/main" id="{C670CEA4-84C2-BAE0-D9A6-7882339212A5}"/>
              </a:ext>
            </a:extLst>
          </p:cNvPr>
          <p:cNvSpPr>
            <a:spLocks noGrp="1"/>
          </p:cNvSpPr>
          <p:nvPr>
            <p:ph type="body" idx="1"/>
          </p:nvPr>
        </p:nvSpPr>
        <p:spPr>
          <a:xfrm>
            <a:off x="1143000" y="1409169"/>
            <a:ext cx="4754880" cy="777240"/>
          </a:xfrm>
        </p:spPr>
        <p:txBody>
          <a:bodyPr/>
          <a:lstStyle/>
          <a:p>
            <a:pPr algn="ctr"/>
            <a:r>
              <a:rPr lang="en-US" sz="2400" u="sng" dirty="0"/>
              <a:t>CHIS Competencies </a:t>
            </a:r>
            <a:endParaRPr lang="en-US" dirty="0"/>
          </a:p>
        </p:txBody>
      </p:sp>
      <p:sp>
        <p:nvSpPr>
          <p:cNvPr id="8" name="Text Placeholder 7">
            <a:extLst>
              <a:ext uri="{FF2B5EF4-FFF2-40B4-BE49-F238E27FC236}">
                <a16:creationId xmlns:a16="http://schemas.microsoft.com/office/drawing/2014/main" id="{53B07EA9-6E29-3603-1601-8C28934F87E5}"/>
              </a:ext>
            </a:extLst>
          </p:cNvPr>
          <p:cNvSpPr>
            <a:spLocks noGrp="1"/>
          </p:cNvSpPr>
          <p:nvPr>
            <p:ph type="body" idx="2"/>
          </p:nvPr>
        </p:nvSpPr>
        <p:spPr>
          <a:xfrm>
            <a:off x="1143000" y="2281172"/>
            <a:ext cx="4754880" cy="3383280"/>
          </a:xfrm>
          <a:ln>
            <a:solidFill>
              <a:schemeClr val="accent1"/>
            </a:solidFill>
          </a:ln>
        </p:spPr>
        <p:txBody>
          <a:bodyPr>
            <a:normAutofit fontScale="77500" lnSpcReduction="20000"/>
          </a:bodyPr>
          <a:lstStyle/>
          <a:p>
            <a:pPr marL="0" lvl="0" indent="0" algn="l" rtl="0">
              <a:lnSpc>
                <a:spcPct val="100000"/>
              </a:lnSpc>
              <a:spcBef>
                <a:spcPts val="0"/>
              </a:spcBef>
              <a:spcAft>
                <a:spcPts val="0"/>
              </a:spcAft>
              <a:buSzPts val="1280"/>
              <a:buNone/>
            </a:pPr>
            <a:r>
              <a:rPr lang="en-US" sz="2400" b="1" dirty="0">
                <a:highlight>
                  <a:srgbClr val="FFFFFF"/>
                </a:highlight>
              </a:rPr>
              <a:t>Level 1</a:t>
            </a:r>
            <a:endParaRPr lang="en-US" b="1" dirty="0"/>
          </a:p>
          <a:p>
            <a:pPr marL="457200" lvl="0" indent="-339725" algn="l" rtl="0">
              <a:lnSpc>
                <a:spcPct val="115000"/>
              </a:lnSpc>
              <a:spcBef>
                <a:spcPts val="400"/>
              </a:spcBef>
              <a:spcAft>
                <a:spcPts val="0"/>
              </a:spcAft>
              <a:buClr>
                <a:schemeClr val="dk1"/>
              </a:buClr>
              <a:buSzPts val="1600"/>
              <a:buFont typeface="Calibri"/>
              <a:buAutoNum type="arabicPeriod"/>
            </a:pPr>
            <a:r>
              <a:rPr lang="en-US" sz="2400" dirty="0">
                <a:highlight>
                  <a:srgbClr val="FFFFFF"/>
                </a:highlight>
              </a:rPr>
              <a:t>Know the Community</a:t>
            </a:r>
            <a:endParaRPr lang="en-US" dirty="0"/>
          </a:p>
          <a:p>
            <a:pPr marL="457200" lvl="0" indent="-339725" algn="l" rtl="0">
              <a:lnSpc>
                <a:spcPct val="115000"/>
              </a:lnSpc>
              <a:spcBef>
                <a:spcPts val="0"/>
              </a:spcBef>
              <a:spcAft>
                <a:spcPts val="0"/>
              </a:spcAft>
              <a:buClr>
                <a:schemeClr val="dk1"/>
              </a:buClr>
              <a:buSzPts val="1600"/>
              <a:buFont typeface="Calibri"/>
              <a:buAutoNum type="arabicPeriod"/>
            </a:pPr>
            <a:r>
              <a:rPr lang="en-US" sz="2400" dirty="0">
                <a:highlight>
                  <a:srgbClr val="FFFFFF"/>
                </a:highlight>
              </a:rPr>
              <a:t>Know the Health Consumer</a:t>
            </a:r>
            <a:endParaRPr lang="en-US" dirty="0"/>
          </a:p>
          <a:p>
            <a:pPr marL="457200" lvl="0" indent="-339725" algn="l" rtl="0">
              <a:lnSpc>
                <a:spcPct val="115000"/>
              </a:lnSpc>
              <a:spcBef>
                <a:spcPts val="0"/>
              </a:spcBef>
              <a:spcAft>
                <a:spcPts val="0"/>
              </a:spcAft>
              <a:buClr>
                <a:schemeClr val="dk1"/>
              </a:buClr>
              <a:buSzPts val="1600"/>
              <a:buFont typeface="Calibri"/>
              <a:buAutoNum type="arabicPeriod"/>
            </a:pPr>
            <a:r>
              <a:rPr lang="en-US" sz="2400" dirty="0">
                <a:highlight>
                  <a:srgbClr val="FFFFFF"/>
                </a:highlight>
              </a:rPr>
              <a:t>Knowledge of Subject Matter and Existing Resources</a:t>
            </a:r>
            <a:endParaRPr lang="en-US" dirty="0"/>
          </a:p>
          <a:p>
            <a:pPr marL="457200" lvl="0" indent="-339725" algn="l" rtl="0">
              <a:lnSpc>
                <a:spcPct val="115000"/>
              </a:lnSpc>
              <a:spcBef>
                <a:spcPts val="0"/>
              </a:spcBef>
              <a:spcAft>
                <a:spcPts val="0"/>
              </a:spcAft>
              <a:buClr>
                <a:schemeClr val="dk1"/>
              </a:buClr>
              <a:buSzPts val="1600"/>
              <a:buFont typeface="Calibri"/>
              <a:buAutoNum type="arabicPeriod"/>
            </a:pPr>
            <a:r>
              <a:rPr lang="en-US" sz="2400" dirty="0">
                <a:highlight>
                  <a:srgbClr val="FFFFFF"/>
                </a:highlight>
              </a:rPr>
              <a:t>Health Information Evaluation</a:t>
            </a:r>
            <a:endParaRPr lang="en-US" dirty="0"/>
          </a:p>
          <a:p>
            <a:pPr marL="457200" lvl="0" indent="-339725" algn="l" rtl="0">
              <a:lnSpc>
                <a:spcPct val="115000"/>
              </a:lnSpc>
              <a:spcBef>
                <a:spcPts val="0"/>
              </a:spcBef>
              <a:spcAft>
                <a:spcPts val="0"/>
              </a:spcAft>
              <a:buClr>
                <a:schemeClr val="dk1"/>
              </a:buClr>
              <a:buSzPts val="1600"/>
              <a:buFont typeface="Calibri"/>
              <a:buAutoNum type="arabicPeriod"/>
            </a:pPr>
            <a:r>
              <a:rPr lang="en-US" sz="2400" dirty="0">
                <a:highlight>
                  <a:srgbClr val="FFFFFF"/>
                </a:highlight>
              </a:rPr>
              <a:t>Communication and Instruction</a:t>
            </a:r>
            <a:endParaRPr lang="en-US" dirty="0"/>
          </a:p>
          <a:p>
            <a:pPr marL="0" lvl="0" indent="0" algn="l" rtl="0">
              <a:lnSpc>
                <a:spcPct val="120000"/>
              </a:lnSpc>
              <a:spcBef>
                <a:spcPts val="1200"/>
              </a:spcBef>
              <a:spcAft>
                <a:spcPts val="0"/>
              </a:spcAft>
              <a:buSzPts val="1280"/>
              <a:buNone/>
            </a:pPr>
            <a:r>
              <a:rPr lang="en-US" sz="2400" b="1" dirty="0">
                <a:highlight>
                  <a:srgbClr val="FFFFFF"/>
                </a:highlight>
              </a:rPr>
              <a:t>Level 2</a:t>
            </a:r>
            <a:endParaRPr lang="en-US" b="1" dirty="0"/>
          </a:p>
          <a:p>
            <a:pPr marL="457200" lvl="0" indent="-339725" algn="l" rtl="0">
              <a:lnSpc>
                <a:spcPct val="115000"/>
              </a:lnSpc>
              <a:spcBef>
                <a:spcPts val="400"/>
              </a:spcBef>
              <a:spcAft>
                <a:spcPts val="0"/>
              </a:spcAft>
              <a:buClr>
                <a:schemeClr val="dk1"/>
              </a:buClr>
              <a:buSzPts val="1600"/>
              <a:buFont typeface="Calibri"/>
              <a:buAutoNum type="arabicPeriod" startAt="6"/>
            </a:pPr>
            <a:r>
              <a:rPr lang="en-US" sz="2400" dirty="0">
                <a:highlight>
                  <a:srgbClr val="FFFFFF"/>
                </a:highlight>
              </a:rPr>
              <a:t>Literacy and Health Literacy</a:t>
            </a:r>
            <a:endParaRPr lang="en-US" dirty="0"/>
          </a:p>
          <a:p>
            <a:pPr marL="457200" lvl="0" indent="-339725" algn="l" rtl="0">
              <a:lnSpc>
                <a:spcPct val="115000"/>
              </a:lnSpc>
              <a:spcBef>
                <a:spcPts val="0"/>
              </a:spcBef>
              <a:spcAft>
                <a:spcPts val="0"/>
              </a:spcAft>
              <a:buClr>
                <a:schemeClr val="dk1"/>
              </a:buClr>
              <a:buSzPts val="1600"/>
              <a:buFont typeface="Calibri"/>
              <a:buAutoNum type="arabicPeriod" startAt="6"/>
            </a:pPr>
            <a:r>
              <a:rPr lang="en-US" sz="2400" dirty="0">
                <a:highlight>
                  <a:srgbClr val="FFFFFF"/>
                </a:highlight>
              </a:rPr>
              <a:t>Technology and Health</a:t>
            </a:r>
            <a:endParaRPr lang="en-US" dirty="0"/>
          </a:p>
          <a:p>
            <a:pPr marL="457200" lvl="0" indent="-339725" algn="l" rtl="0">
              <a:lnSpc>
                <a:spcPct val="115000"/>
              </a:lnSpc>
              <a:spcBef>
                <a:spcPts val="0"/>
              </a:spcBef>
              <a:spcAft>
                <a:spcPts val="0"/>
              </a:spcAft>
              <a:buClr>
                <a:schemeClr val="dk1"/>
              </a:buClr>
              <a:buSzPts val="1600"/>
              <a:buFont typeface="Calibri"/>
              <a:buAutoNum type="arabicPeriod" startAt="6"/>
            </a:pPr>
            <a:r>
              <a:rPr lang="en-US" sz="2400" dirty="0">
                <a:highlight>
                  <a:srgbClr val="FFFFFF"/>
                </a:highlight>
              </a:rPr>
              <a:t>Ethical and Legal Issues</a:t>
            </a:r>
            <a:endParaRPr lang="en-US" dirty="0"/>
          </a:p>
          <a:p>
            <a:pPr marL="116840" indent="0">
              <a:buNone/>
            </a:pPr>
            <a:endParaRPr lang="en-US" dirty="0"/>
          </a:p>
        </p:txBody>
      </p:sp>
      <p:sp>
        <p:nvSpPr>
          <p:cNvPr id="9" name="Text Placeholder 8">
            <a:extLst>
              <a:ext uri="{FF2B5EF4-FFF2-40B4-BE49-F238E27FC236}">
                <a16:creationId xmlns:a16="http://schemas.microsoft.com/office/drawing/2014/main" id="{E6C7082C-92AA-C040-1895-C3D30BC77B66}"/>
              </a:ext>
            </a:extLst>
          </p:cNvPr>
          <p:cNvSpPr>
            <a:spLocks noGrp="1"/>
          </p:cNvSpPr>
          <p:nvPr>
            <p:ph type="body" idx="3"/>
          </p:nvPr>
        </p:nvSpPr>
        <p:spPr>
          <a:xfrm>
            <a:off x="6263640" y="1438331"/>
            <a:ext cx="4754880" cy="777240"/>
          </a:xfrm>
        </p:spPr>
        <p:txBody>
          <a:bodyPr/>
          <a:lstStyle/>
          <a:p>
            <a:pPr algn="ctr"/>
            <a:r>
              <a:rPr lang="en-US" sz="2400" u="sng" dirty="0"/>
              <a:t>Syllabus</a:t>
            </a:r>
            <a:endParaRPr lang="en-US" dirty="0"/>
          </a:p>
        </p:txBody>
      </p:sp>
      <p:sp>
        <p:nvSpPr>
          <p:cNvPr id="10" name="Text Placeholder 9">
            <a:extLst>
              <a:ext uri="{FF2B5EF4-FFF2-40B4-BE49-F238E27FC236}">
                <a16:creationId xmlns:a16="http://schemas.microsoft.com/office/drawing/2014/main" id="{BD004BFD-04F9-D020-89D6-0C1F74DB429E}"/>
              </a:ext>
            </a:extLst>
          </p:cNvPr>
          <p:cNvSpPr>
            <a:spLocks noGrp="1"/>
          </p:cNvSpPr>
          <p:nvPr>
            <p:ph type="body" idx="4"/>
          </p:nvPr>
        </p:nvSpPr>
        <p:spPr>
          <a:xfrm>
            <a:off x="6294121" y="2281172"/>
            <a:ext cx="5346893" cy="3638982"/>
          </a:xfrm>
          <a:ln>
            <a:solidFill>
              <a:schemeClr val="accent1"/>
            </a:solidFill>
          </a:ln>
        </p:spPr>
        <p:txBody>
          <a:bodyPr>
            <a:noAutofit/>
          </a:bodyPr>
          <a:lstStyle/>
          <a:p>
            <a:pPr marL="0" lvl="0" indent="0" algn="l" rtl="0">
              <a:lnSpc>
                <a:spcPct val="90000"/>
              </a:lnSpc>
              <a:spcBef>
                <a:spcPts val="1000"/>
              </a:spcBef>
              <a:spcAft>
                <a:spcPts val="0"/>
              </a:spcAft>
              <a:buClr>
                <a:schemeClr val="dk1"/>
              </a:buClr>
              <a:buSzPct val="39285"/>
              <a:buFont typeface="Arial"/>
              <a:buNone/>
            </a:pPr>
            <a:r>
              <a:rPr lang="en-US" sz="1000" dirty="0">
                <a:latin typeface="+mn-lt"/>
              </a:rPr>
              <a:t>History of Consumer and Patient Health Librarianship and Health Information Literacy</a:t>
            </a:r>
          </a:p>
          <a:p>
            <a:pPr marL="0" lvl="0" indent="0" algn="l" rtl="0">
              <a:lnSpc>
                <a:spcPct val="90000"/>
              </a:lnSpc>
              <a:spcBef>
                <a:spcPts val="1000"/>
              </a:spcBef>
              <a:spcAft>
                <a:spcPts val="0"/>
              </a:spcAft>
              <a:buClr>
                <a:schemeClr val="dk1"/>
              </a:buClr>
              <a:buSzPct val="39285"/>
              <a:buFont typeface="Arial"/>
              <a:buNone/>
            </a:pPr>
            <a:r>
              <a:rPr lang="en-US" sz="1000" dirty="0">
                <a:latin typeface="+mn-lt"/>
              </a:rPr>
              <a:t>Evaluating Consumer- and Patient-Friendly Technology Resources and Consumer Health Reference Service</a:t>
            </a:r>
          </a:p>
          <a:p>
            <a:pPr marL="0" lvl="0" indent="0" algn="l" rtl="0">
              <a:lnSpc>
                <a:spcPct val="90000"/>
              </a:lnSpc>
              <a:spcBef>
                <a:spcPts val="1000"/>
              </a:spcBef>
              <a:spcAft>
                <a:spcPts val="0"/>
              </a:spcAft>
              <a:buClr>
                <a:schemeClr val="dk1"/>
              </a:buClr>
              <a:buSzPct val="39285"/>
              <a:buFont typeface="Arial"/>
              <a:buNone/>
            </a:pPr>
            <a:r>
              <a:rPr lang="en-US" sz="1000" dirty="0">
                <a:latin typeface="+mn-lt"/>
              </a:rPr>
              <a:t>Ethical Issues in Providing Consumer and Patient Health Information</a:t>
            </a:r>
          </a:p>
          <a:p>
            <a:pPr marL="0" lvl="0" indent="0" algn="l" rtl="0">
              <a:lnSpc>
                <a:spcPct val="90000"/>
              </a:lnSpc>
              <a:spcBef>
                <a:spcPts val="1000"/>
              </a:spcBef>
              <a:spcAft>
                <a:spcPts val="0"/>
              </a:spcAft>
              <a:buClr>
                <a:schemeClr val="dk1"/>
              </a:buClr>
              <a:buSzPct val="39285"/>
              <a:buFont typeface="Arial"/>
              <a:buNone/>
            </a:pPr>
            <a:r>
              <a:rPr lang="en-US" sz="1000" dirty="0">
                <a:latin typeface="+mn-lt"/>
              </a:rPr>
              <a:t>Outreach and Community Engagement</a:t>
            </a:r>
          </a:p>
          <a:p>
            <a:pPr marL="0" lvl="0" indent="0" algn="l" rtl="0">
              <a:lnSpc>
                <a:spcPct val="90000"/>
              </a:lnSpc>
              <a:spcBef>
                <a:spcPts val="1000"/>
              </a:spcBef>
              <a:spcAft>
                <a:spcPts val="0"/>
              </a:spcAft>
              <a:buClr>
                <a:schemeClr val="dk1"/>
              </a:buClr>
              <a:buSzPct val="39285"/>
              <a:buFont typeface="Arial"/>
              <a:buNone/>
            </a:pPr>
            <a:r>
              <a:rPr lang="en-US" sz="1000" dirty="0">
                <a:latin typeface="+mn-lt"/>
              </a:rPr>
              <a:t>Health Programming</a:t>
            </a:r>
          </a:p>
          <a:p>
            <a:pPr marL="0" lvl="0" indent="0" algn="l" rtl="0">
              <a:lnSpc>
                <a:spcPct val="90000"/>
              </a:lnSpc>
              <a:spcBef>
                <a:spcPts val="1000"/>
              </a:spcBef>
              <a:spcAft>
                <a:spcPts val="0"/>
              </a:spcAft>
              <a:buClr>
                <a:schemeClr val="dk1"/>
              </a:buClr>
              <a:buSzPct val="39285"/>
              <a:buFont typeface="Arial"/>
              <a:buNone/>
            </a:pPr>
            <a:r>
              <a:rPr lang="en-US" sz="1000" dirty="0">
                <a:latin typeface="+mn-lt"/>
              </a:rPr>
              <a:t>Health Disparities/Cultural Humility</a:t>
            </a:r>
          </a:p>
          <a:p>
            <a:pPr marL="0" lvl="0" indent="0" algn="l" rtl="0">
              <a:lnSpc>
                <a:spcPct val="90000"/>
              </a:lnSpc>
              <a:spcBef>
                <a:spcPts val="1000"/>
              </a:spcBef>
              <a:spcAft>
                <a:spcPts val="0"/>
              </a:spcAft>
              <a:buClr>
                <a:schemeClr val="dk1"/>
              </a:buClr>
              <a:buSzPct val="39285"/>
              <a:buFont typeface="Arial"/>
              <a:buNone/>
            </a:pPr>
            <a:r>
              <a:rPr lang="en-US" sz="1000" dirty="0">
                <a:latin typeface="+mn-lt"/>
              </a:rPr>
              <a:t>Where to Start? Needs Assessment</a:t>
            </a:r>
          </a:p>
          <a:p>
            <a:pPr marL="0" lvl="0" indent="0" algn="l" rtl="0">
              <a:lnSpc>
                <a:spcPct val="90000"/>
              </a:lnSpc>
              <a:spcBef>
                <a:spcPts val="1000"/>
              </a:spcBef>
              <a:spcAft>
                <a:spcPts val="0"/>
              </a:spcAft>
              <a:buClr>
                <a:schemeClr val="dk1"/>
              </a:buClr>
              <a:buSzPct val="39285"/>
              <a:buFont typeface="Arial"/>
              <a:buNone/>
            </a:pPr>
            <a:r>
              <a:rPr lang="en-US" sz="1000" dirty="0">
                <a:latin typeface="+mn-lt"/>
              </a:rPr>
              <a:t>Health Insurance Information Needs</a:t>
            </a:r>
          </a:p>
          <a:p>
            <a:pPr marL="0" lvl="0" indent="0" algn="l" rtl="0">
              <a:lnSpc>
                <a:spcPct val="90000"/>
              </a:lnSpc>
              <a:spcBef>
                <a:spcPts val="1000"/>
              </a:spcBef>
              <a:spcAft>
                <a:spcPts val="0"/>
              </a:spcAft>
              <a:buSzPct val="80000"/>
              <a:buNone/>
            </a:pPr>
            <a:r>
              <a:rPr lang="en-US" sz="1000" dirty="0">
                <a:latin typeface="+mn-lt"/>
              </a:rPr>
              <a:t>Social Media for Health Consumers and Patients</a:t>
            </a:r>
          </a:p>
          <a:p>
            <a:pPr marL="0" lvl="0" indent="0" algn="l" rtl="0">
              <a:lnSpc>
                <a:spcPct val="90000"/>
              </a:lnSpc>
              <a:spcBef>
                <a:spcPts val="1000"/>
              </a:spcBef>
              <a:spcAft>
                <a:spcPts val="0"/>
              </a:spcAft>
              <a:buClr>
                <a:schemeClr val="dk1"/>
              </a:buClr>
              <a:buSzPct val="39285"/>
              <a:buFont typeface="Arial"/>
              <a:buNone/>
            </a:pPr>
            <a:r>
              <a:rPr lang="en-US" sz="1000" dirty="0">
                <a:latin typeface="+mn-lt"/>
              </a:rPr>
              <a:t>Marketing Health Library Services</a:t>
            </a:r>
          </a:p>
          <a:p>
            <a:pPr marL="0" lvl="0" indent="0" algn="l" rtl="0">
              <a:lnSpc>
                <a:spcPct val="90000"/>
              </a:lnSpc>
              <a:spcBef>
                <a:spcPts val="1000"/>
              </a:spcBef>
              <a:spcAft>
                <a:spcPts val="0"/>
              </a:spcAft>
              <a:buClr>
                <a:schemeClr val="dk1"/>
              </a:buClr>
              <a:buSzPct val="39285"/>
              <a:buFont typeface="Arial"/>
              <a:buNone/>
            </a:pPr>
            <a:r>
              <a:rPr lang="en-US" sz="1000" dirty="0">
                <a:latin typeface="+mn-lt"/>
              </a:rPr>
              <a:t>Graphic Medicine</a:t>
            </a:r>
          </a:p>
          <a:p>
            <a:pPr marL="0" lvl="0" indent="0" algn="l" rtl="0">
              <a:lnSpc>
                <a:spcPct val="90000"/>
              </a:lnSpc>
              <a:spcBef>
                <a:spcPts val="1000"/>
              </a:spcBef>
              <a:spcAft>
                <a:spcPts val="0"/>
              </a:spcAft>
              <a:buClr>
                <a:schemeClr val="dk1"/>
              </a:buClr>
              <a:buSzPct val="39285"/>
              <a:buFont typeface="Arial"/>
              <a:buNone/>
            </a:pPr>
            <a:r>
              <a:rPr lang="en-US" sz="1000" dirty="0">
                <a:latin typeface="+mn-lt"/>
              </a:rPr>
              <a:t>Prized Assets/Strategic Partnerships</a:t>
            </a:r>
          </a:p>
          <a:p>
            <a:pPr marL="0" lvl="0" indent="0" algn="l" rtl="0">
              <a:lnSpc>
                <a:spcPct val="90000"/>
              </a:lnSpc>
              <a:spcBef>
                <a:spcPts val="1000"/>
              </a:spcBef>
              <a:spcAft>
                <a:spcPts val="0"/>
              </a:spcAft>
              <a:buSzPct val="80000"/>
              <a:buNone/>
            </a:pPr>
            <a:r>
              <a:rPr lang="en-US" sz="1000" dirty="0">
                <a:latin typeface="+mn-lt"/>
              </a:rPr>
              <a:t>Costs, Budgeting, and Funding</a:t>
            </a:r>
          </a:p>
          <a:p>
            <a:endParaRPr lang="en-US" dirty="0"/>
          </a:p>
        </p:txBody>
      </p:sp>
    </p:spTree>
    <p:extLst>
      <p:ext uri="{BB962C8B-B14F-4D97-AF65-F5344CB8AC3E}">
        <p14:creationId xmlns:p14="http://schemas.microsoft.com/office/powerpoint/2010/main" val="385107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2" name="Title 1">
            <a:extLst>
              <a:ext uri="{FF2B5EF4-FFF2-40B4-BE49-F238E27FC236}">
                <a16:creationId xmlns:a16="http://schemas.microsoft.com/office/drawing/2014/main" id="{F93B6E44-AC76-C8AE-CE53-44AE7C1D03D3}"/>
              </a:ext>
            </a:extLst>
          </p:cNvPr>
          <p:cNvSpPr>
            <a:spLocks noGrp="1"/>
          </p:cNvSpPr>
          <p:nvPr>
            <p:ph type="title"/>
          </p:nvPr>
        </p:nvSpPr>
        <p:spPr>
          <a:xfrm>
            <a:off x="493955" y="212150"/>
            <a:ext cx="2974495" cy="1048062"/>
          </a:xfrm>
        </p:spPr>
        <p:txBody>
          <a:bodyPr>
            <a:normAutofit/>
          </a:bodyPr>
          <a:lstStyle/>
          <a:p>
            <a:pPr algn="ctr"/>
            <a:r>
              <a:rPr lang="en-US" sz="5400" b="1" dirty="0"/>
              <a:t>Agenda</a:t>
            </a:r>
          </a:p>
        </p:txBody>
      </p:sp>
      <p:sp>
        <p:nvSpPr>
          <p:cNvPr id="100" name="Google Shape;100;p14"/>
          <p:cNvSpPr txBox="1"/>
          <p:nvPr/>
        </p:nvSpPr>
        <p:spPr>
          <a:xfrm>
            <a:off x="303472" y="1418721"/>
            <a:ext cx="5595300" cy="4020558"/>
          </a:xfrm>
          <a:prstGeom prst="rect">
            <a:avLst/>
          </a:prstGeom>
          <a:noFill/>
          <a:ln>
            <a:noFill/>
          </a:ln>
        </p:spPr>
        <p:txBody>
          <a:bodyPr spcFirstLastPara="1" wrap="square" lIns="91425" tIns="91425" rIns="91425" bIns="91425" anchor="ctr" anchorCtr="0">
            <a:spAutoFit/>
          </a:bodyPr>
          <a:lstStyle/>
          <a:p>
            <a:pPr marL="419100" lvl="0" indent="-342900" algn="l" rtl="0">
              <a:lnSpc>
                <a:spcPct val="90000"/>
              </a:lnSpc>
              <a:spcBef>
                <a:spcPts val="1400"/>
              </a:spcBef>
              <a:spcAft>
                <a:spcPts val="0"/>
              </a:spcAft>
              <a:buClr>
                <a:schemeClr val="accent2"/>
              </a:buClr>
              <a:buSzPts val="2400"/>
              <a:buFont typeface="Wingdings" panose="05000000000000000000" pitchFamily="2" charset="2"/>
              <a:buChar char="q"/>
            </a:pPr>
            <a:r>
              <a:rPr lang="en-US" sz="2400" dirty="0">
                <a:solidFill>
                  <a:schemeClr val="dk1"/>
                </a:solidFill>
                <a:latin typeface="Corbel"/>
                <a:ea typeface="Corbel"/>
                <a:cs typeface="Corbel"/>
                <a:sym typeface="Corbel"/>
              </a:rPr>
              <a:t>Introductions</a:t>
            </a:r>
            <a:endParaRPr sz="2400" dirty="0">
              <a:solidFill>
                <a:schemeClr val="dk1"/>
              </a:solidFill>
              <a:latin typeface="Corbel"/>
              <a:ea typeface="Corbel"/>
              <a:cs typeface="Corbel"/>
              <a:sym typeface="Corbel"/>
            </a:endParaRPr>
          </a:p>
          <a:p>
            <a:pPr marL="419100" lvl="0" indent="-342900" algn="l" rtl="0">
              <a:lnSpc>
                <a:spcPct val="90000"/>
              </a:lnSpc>
              <a:spcBef>
                <a:spcPts val="0"/>
              </a:spcBef>
              <a:spcAft>
                <a:spcPts val="0"/>
              </a:spcAft>
              <a:buClr>
                <a:schemeClr val="accent2"/>
              </a:buClr>
              <a:buSzPts val="2400"/>
              <a:buFont typeface="Wingdings" panose="05000000000000000000" pitchFamily="2" charset="2"/>
              <a:buChar char="q"/>
            </a:pPr>
            <a:r>
              <a:rPr lang="en-US" sz="2400" dirty="0">
                <a:solidFill>
                  <a:schemeClr val="dk1"/>
                </a:solidFill>
                <a:latin typeface="Corbel"/>
                <a:ea typeface="Corbel"/>
                <a:cs typeface="Corbel"/>
                <a:sym typeface="Corbel"/>
              </a:rPr>
              <a:t>The Medical Library Association(MLA)</a:t>
            </a:r>
            <a:endParaRPr sz="2400" dirty="0">
              <a:solidFill>
                <a:schemeClr val="dk1"/>
              </a:solidFill>
              <a:latin typeface="Corbel"/>
              <a:ea typeface="Corbel"/>
              <a:cs typeface="Corbel"/>
              <a:sym typeface="Corbel"/>
            </a:endParaRPr>
          </a:p>
          <a:p>
            <a:pPr marL="419100" lvl="0" indent="-342900" algn="l" rtl="0">
              <a:lnSpc>
                <a:spcPct val="90000"/>
              </a:lnSpc>
              <a:spcBef>
                <a:spcPts val="0"/>
              </a:spcBef>
              <a:spcAft>
                <a:spcPts val="0"/>
              </a:spcAft>
              <a:buClr>
                <a:schemeClr val="accent2"/>
              </a:buClr>
              <a:buSzPts val="2400"/>
              <a:buFont typeface="Wingdings" panose="05000000000000000000" pitchFamily="2" charset="2"/>
              <a:buChar char="q"/>
            </a:pPr>
            <a:r>
              <a:rPr lang="en-US" sz="2400" dirty="0">
                <a:solidFill>
                  <a:schemeClr val="dk1"/>
                </a:solidFill>
                <a:latin typeface="Corbel"/>
                <a:ea typeface="Corbel"/>
                <a:cs typeface="Corbel"/>
                <a:sym typeface="Corbel"/>
              </a:rPr>
              <a:t>Consumer Health Information Specialization(CHIS)</a:t>
            </a:r>
            <a:endParaRPr sz="2400" dirty="0">
              <a:solidFill>
                <a:schemeClr val="dk1"/>
              </a:solidFill>
              <a:latin typeface="Corbel"/>
              <a:ea typeface="Corbel"/>
              <a:cs typeface="Corbel"/>
              <a:sym typeface="Corbel"/>
            </a:endParaRPr>
          </a:p>
          <a:p>
            <a:pPr marL="419100" lvl="0" indent="-342900" algn="l" rtl="0">
              <a:lnSpc>
                <a:spcPct val="90000"/>
              </a:lnSpc>
              <a:spcBef>
                <a:spcPts val="0"/>
              </a:spcBef>
              <a:spcAft>
                <a:spcPts val="0"/>
              </a:spcAft>
              <a:buClr>
                <a:schemeClr val="accent2"/>
              </a:buClr>
              <a:buSzPts val="2400"/>
              <a:buFont typeface="Wingdings" panose="05000000000000000000" pitchFamily="2" charset="2"/>
              <a:buChar char="q"/>
            </a:pPr>
            <a:r>
              <a:rPr lang="en-US" sz="2400" dirty="0">
                <a:solidFill>
                  <a:schemeClr val="dk1"/>
                </a:solidFill>
                <a:latin typeface="Corbel"/>
                <a:ea typeface="Corbel"/>
                <a:cs typeface="Corbel"/>
                <a:sym typeface="Corbel"/>
              </a:rPr>
              <a:t>Consumer Health for Library Students</a:t>
            </a:r>
            <a:endParaRPr sz="2400" dirty="0">
              <a:solidFill>
                <a:schemeClr val="dk1"/>
              </a:solidFill>
              <a:latin typeface="Corbel"/>
              <a:ea typeface="Corbel"/>
              <a:cs typeface="Corbel"/>
              <a:sym typeface="Corbel"/>
            </a:endParaRPr>
          </a:p>
          <a:p>
            <a:pPr marL="419100" lvl="0" indent="-342900" algn="l" rtl="0">
              <a:lnSpc>
                <a:spcPct val="90000"/>
              </a:lnSpc>
              <a:spcBef>
                <a:spcPts val="0"/>
              </a:spcBef>
              <a:spcAft>
                <a:spcPts val="0"/>
              </a:spcAft>
              <a:buClr>
                <a:schemeClr val="accent2"/>
              </a:buClr>
              <a:buSzPts val="2400"/>
              <a:buFont typeface="Wingdings" panose="05000000000000000000" pitchFamily="2" charset="2"/>
              <a:buChar char="q"/>
            </a:pPr>
            <a:r>
              <a:rPr lang="en-US" sz="2400" dirty="0">
                <a:solidFill>
                  <a:schemeClr val="dk1"/>
                </a:solidFill>
                <a:latin typeface="Corbel"/>
                <a:ea typeface="Corbel"/>
                <a:cs typeface="Corbel"/>
                <a:sym typeface="Corbel"/>
              </a:rPr>
              <a:t>Universities Approved to Offer CHIS </a:t>
            </a:r>
            <a:endParaRPr sz="2400" dirty="0">
              <a:solidFill>
                <a:schemeClr val="dk1"/>
              </a:solidFill>
              <a:latin typeface="Corbel"/>
              <a:ea typeface="Corbel"/>
              <a:cs typeface="Corbel"/>
              <a:sym typeface="Corbel"/>
            </a:endParaRPr>
          </a:p>
          <a:p>
            <a:pPr marL="419100" lvl="0" indent="-342900" algn="l" rtl="0">
              <a:lnSpc>
                <a:spcPct val="90000"/>
              </a:lnSpc>
              <a:spcBef>
                <a:spcPts val="0"/>
              </a:spcBef>
              <a:spcAft>
                <a:spcPts val="0"/>
              </a:spcAft>
              <a:buClr>
                <a:schemeClr val="accent2"/>
              </a:buClr>
              <a:buSzPts val="2400"/>
              <a:buFont typeface="Wingdings" panose="05000000000000000000" pitchFamily="2" charset="2"/>
              <a:buChar char="q"/>
            </a:pPr>
            <a:r>
              <a:rPr lang="en-US" sz="2400" dirty="0">
                <a:solidFill>
                  <a:schemeClr val="dk1"/>
                </a:solidFill>
                <a:latin typeface="Corbel"/>
                <a:ea typeface="Corbel"/>
                <a:cs typeface="Corbel"/>
                <a:sym typeface="Corbel"/>
              </a:rPr>
              <a:t>Requirements &amp; Steps for Class Approval</a:t>
            </a:r>
            <a:endParaRPr sz="2400" dirty="0">
              <a:solidFill>
                <a:schemeClr val="dk1"/>
              </a:solidFill>
              <a:latin typeface="Corbel"/>
              <a:ea typeface="Corbel"/>
              <a:cs typeface="Corbel"/>
              <a:sym typeface="Corbel"/>
            </a:endParaRPr>
          </a:p>
          <a:p>
            <a:pPr marL="419100" lvl="0" indent="-342900" algn="l" rtl="0">
              <a:lnSpc>
                <a:spcPct val="90000"/>
              </a:lnSpc>
              <a:spcBef>
                <a:spcPts val="0"/>
              </a:spcBef>
              <a:spcAft>
                <a:spcPts val="0"/>
              </a:spcAft>
              <a:buClr>
                <a:schemeClr val="accent2"/>
              </a:buClr>
              <a:buSzPts val="2400"/>
              <a:buFont typeface="Wingdings" panose="05000000000000000000" pitchFamily="2" charset="2"/>
              <a:buChar char="q"/>
            </a:pPr>
            <a:r>
              <a:rPr lang="en-US" sz="2400" dirty="0">
                <a:solidFill>
                  <a:schemeClr val="dk1"/>
                </a:solidFill>
                <a:latin typeface="Corbel"/>
                <a:ea typeface="Corbel"/>
                <a:cs typeface="Corbel"/>
                <a:sym typeface="Corbel"/>
              </a:rPr>
              <a:t>Faculty Spotlight: Emily </a:t>
            </a:r>
            <a:r>
              <a:rPr lang="en-US" sz="2400" dirty="0" err="1">
                <a:solidFill>
                  <a:schemeClr val="dk1"/>
                </a:solidFill>
                <a:latin typeface="Corbel"/>
                <a:ea typeface="Corbel"/>
                <a:cs typeface="Corbel"/>
                <a:sym typeface="Corbel"/>
              </a:rPr>
              <a:t>Vardell</a:t>
            </a:r>
            <a:r>
              <a:rPr lang="en-US" sz="2400" dirty="0">
                <a:solidFill>
                  <a:schemeClr val="dk1"/>
                </a:solidFill>
                <a:latin typeface="Corbel"/>
                <a:ea typeface="Corbel"/>
                <a:cs typeface="Corbel"/>
                <a:sym typeface="Corbel"/>
              </a:rPr>
              <a:t>, MLS, PhD, AHIP </a:t>
            </a:r>
            <a:endParaRPr sz="2400" dirty="0">
              <a:solidFill>
                <a:schemeClr val="dk1"/>
              </a:solidFill>
              <a:latin typeface="Corbel"/>
              <a:ea typeface="Corbel"/>
              <a:cs typeface="Corbel"/>
              <a:sym typeface="Corbel"/>
            </a:endParaRPr>
          </a:p>
          <a:p>
            <a:pPr marL="419100" lvl="0" indent="-342900" algn="l" rtl="0">
              <a:lnSpc>
                <a:spcPct val="90000"/>
              </a:lnSpc>
              <a:spcBef>
                <a:spcPts val="0"/>
              </a:spcBef>
              <a:spcAft>
                <a:spcPts val="0"/>
              </a:spcAft>
              <a:buClr>
                <a:schemeClr val="accent2"/>
              </a:buClr>
              <a:buSzPts val="2400"/>
              <a:buFont typeface="Wingdings" panose="05000000000000000000" pitchFamily="2" charset="2"/>
              <a:buChar char="q"/>
            </a:pPr>
            <a:r>
              <a:rPr lang="en-US" sz="2400" dirty="0">
                <a:solidFill>
                  <a:schemeClr val="dk1"/>
                </a:solidFill>
                <a:latin typeface="Corbel"/>
                <a:ea typeface="Corbel"/>
                <a:cs typeface="Corbel"/>
                <a:sym typeface="Corbel"/>
              </a:rPr>
              <a:t>Q &amp; A</a:t>
            </a:r>
            <a:endParaRPr sz="2400" dirty="0">
              <a:latin typeface="Corbel"/>
              <a:ea typeface="Corbel"/>
              <a:cs typeface="Corbel"/>
              <a:sym typeface="Corbel"/>
            </a:endParaRPr>
          </a:p>
        </p:txBody>
      </p:sp>
      <p:pic>
        <p:nvPicPr>
          <p:cNvPr id="101" name="Google Shape;101;p14" descr="Headshot of Jamia Williams"/>
          <p:cNvPicPr preferRelativeResize="0"/>
          <p:nvPr/>
        </p:nvPicPr>
        <p:blipFill rotWithShape="1">
          <a:blip r:embed="rId3">
            <a:alphaModFix/>
          </a:blip>
          <a:srcRect l="20305" r="20305"/>
          <a:stretch/>
        </p:blipFill>
        <p:spPr>
          <a:xfrm>
            <a:off x="5911973" y="52610"/>
            <a:ext cx="1444800" cy="2148900"/>
          </a:xfrm>
          <a:prstGeom prst="roundRect">
            <a:avLst>
              <a:gd name="adj" fmla="val 16667"/>
            </a:avLst>
          </a:prstGeom>
          <a:noFill/>
          <a:ln>
            <a:noFill/>
          </a:ln>
        </p:spPr>
      </p:pic>
      <p:sp>
        <p:nvSpPr>
          <p:cNvPr id="95" name="Google Shape;95;p14"/>
          <p:cNvSpPr txBox="1">
            <a:spLocks noGrp="1"/>
          </p:cNvSpPr>
          <p:nvPr>
            <p:ph type="body" idx="4294967295"/>
          </p:nvPr>
        </p:nvSpPr>
        <p:spPr>
          <a:xfrm>
            <a:off x="7424869" y="227500"/>
            <a:ext cx="4676336" cy="1708304"/>
          </a:xfrm>
          <a:prstGeom prst="rect">
            <a:avLst/>
          </a:prstGeom>
          <a:noFill/>
          <a:ln>
            <a:noFill/>
          </a:ln>
        </p:spPr>
        <p:txBody>
          <a:bodyPr spcFirstLastPara="1" wrap="square" lIns="91425" tIns="45700" rIns="91425" bIns="45700" anchor="t" anchorCtr="0">
            <a:normAutofit fontScale="55000" lnSpcReduction="20000"/>
          </a:bodyPr>
          <a:lstStyle/>
          <a:p>
            <a:pPr marL="228600" lvl="0" indent="-71120" algn="l" rtl="0">
              <a:lnSpc>
                <a:spcPct val="90000"/>
              </a:lnSpc>
              <a:spcBef>
                <a:spcPts val="0"/>
              </a:spcBef>
              <a:spcAft>
                <a:spcPts val="0"/>
              </a:spcAft>
              <a:buSzPct val="26074"/>
              <a:buNone/>
            </a:pPr>
            <a:r>
              <a:rPr lang="en-US" sz="6750" b="1" dirty="0"/>
              <a:t>Jamia Williams, MLS</a:t>
            </a:r>
            <a:endParaRPr sz="6750" b="1" dirty="0"/>
          </a:p>
          <a:p>
            <a:pPr marL="228600" lvl="0" indent="-71120" algn="l" rtl="0">
              <a:lnSpc>
                <a:spcPct val="90000"/>
              </a:lnSpc>
              <a:spcBef>
                <a:spcPts val="0"/>
              </a:spcBef>
              <a:spcAft>
                <a:spcPts val="0"/>
              </a:spcAft>
              <a:buSzPct val="26074"/>
              <a:buNone/>
            </a:pPr>
            <a:r>
              <a:rPr lang="en-US" sz="3600" dirty="0"/>
              <a:t>Consumer Health Program Specialist</a:t>
            </a:r>
            <a:endParaRPr sz="3600" dirty="0"/>
          </a:p>
          <a:p>
            <a:pPr marL="228600" lvl="0" indent="-71120" algn="l" rtl="0">
              <a:lnSpc>
                <a:spcPct val="90000"/>
              </a:lnSpc>
              <a:spcBef>
                <a:spcPts val="0"/>
              </a:spcBef>
              <a:spcAft>
                <a:spcPts val="0"/>
              </a:spcAft>
              <a:buSzPct val="26074"/>
              <a:buNone/>
            </a:pPr>
            <a:r>
              <a:rPr lang="en-US" sz="3600" dirty="0"/>
              <a:t>NNLM Training Office </a:t>
            </a:r>
            <a:endParaRPr sz="3600" dirty="0"/>
          </a:p>
          <a:p>
            <a:pPr marL="228600" lvl="0" indent="-71120" algn="l" rtl="0">
              <a:lnSpc>
                <a:spcPct val="90000"/>
              </a:lnSpc>
              <a:spcBef>
                <a:spcPts val="0"/>
              </a:spcBef>
              <a:spcAft>
                <a:spcPts val="0"/>
              </a:spcAft>
              <a:buSzPct val="26074"/>
              <a:buNone/>
            </a:pPr>
            <a:r>
              <a:rPr lang="en-US" sz="3600" dirty="0"/>
              <a:t>University of Utah</a:t>
            </a:r>
            <a:endParaRPr sz="3600" dirty="0"/>
          </a:p>
          <a:p>
            <a:pPr marL="228600" lvl="0" indent="-71120" algn="l" rtl="0">
              <a:lnSpc>
                <a:spcPct val="90000"/>
              </a:lnSpc>
              <a:spcBef>
                <a:spcPts val="0"/>
              </a:spcBef>
              <a:spcAft>
                <a:spcPts val="0"/>
              </a:spcAft>
              <a:buSzPct val="80000"/>
              <a:buNone/>
            </a:pPr>
            <a:endParaRPr dirty="0"/>
          </a:p>
          <a:p>
            <a:pPr marL="228600" lvl="0" indent="-71120" algn="l" rtl="0">
              <a:lnSpc>
                <a:spcPct val="90000"/>
              </a:lnSpc>
              <a:spcBef>
                <a:spcPts val="0"/>
              </a:spcBef>
              <a:spcAft>
                <a:spcPts val="0"/>
              </a:spcAft>
              <a:buSzPct val="80000"/>
              <a:buNone/>
            </a:pPr>
            <a:endParaRPr dirty="0"/>
          </a:p>
          <a:p>
            <a:pPr marL="228600" lvl="0" indent="-71120" algn="l" rtl="0">
              <a:spcBef>
                <a:spcPts val="0"/>
              </a:spcBef>
              <a:spcAft>
                <a:spcPts val="0"/>
              </a:spcAft>
              <a:buClr>
                <a:schemeClr val="dk1"/>
              </a:buClr>
              <a:buSzPct val="80000"/>
              <a:buFont typeface="Arial"/>
              <a:buNone/>
            </a:pPr>
            <a:endParaRPr dirty="0"/>
          </a:p>
          <a:p>
            <a:pPr marL="228600" lvl="0" indent="-71120" algn="l" rtl="0">
              <a:spcBef>
                <a:spcPts val="0"/>
              </a:spcBef>
              <a:spcAft>
                <a:spcPts val="0"/>
              </a:spcAft>
              <a:buClr>
                <a:schemeClr val="dk1"/>
              </a:buClr>
              <a:buSzPct val="80000"/>
              <a:buFont typeface="Arial"/>
              <a:buNone/>
            </a:pPr>
            <a:endParaRPr dirty="0"/>
          </a:p>
          <a:p>
            <a:pPr marL="228600" lvl="0" indent="-71120" algn="l" rtl="0">
              <a:lnSpc>
                <a:spcPct val="90000"/>
              </a:lnSpc>
              <a:spcBef>
                <a:spcPts val="0"/>
              </a:spcBef>
              <a:spcAft>
                <a:spcPts val="0"/>
              </a:spcAft>
              <a:buSzPct val="80000"/>
              <a:buNone/>
            </a:pPr>
            <a:endParaRPr dirty="0"/>
          </a:p>
        </p:txBody>
      </p:sp>
      <p:pic>
        <p:nvPicPr>
          <p:cNvPr id="98" name="Google Shape;98;p14" descr="Headshot of Emily Vardell"/>
          <p:cNvPicPr preferRelativeResize="0"/>
          <p:nvPr/>
        </p:nvPicPr>
        <p:blipFill>
          <a:blip r:embed="rId4">
            <a:alphaModFix/>
          </a:blip>
          <a:stretch>
            <a:fillRect/>
          </a:stretch>
        </p:blipFill>
        <p:spPr>
          <a:xfrm>
            <a:off x="10500700" y="2026600"/>
            <a:ext cx="1444800" cy="2148300"/>
          </a:xfrm>
          <a:prstGeom prst="roundRect">
            <a:avLst>
              <a:gd name="adj" fmla="val 16667"/>
            </a:avLst>
          </a:prstGeom>
          <a:noFill/>
          <a:ln>
            <a:noFill/>
          </a:ln>
          <a:effectLst>
            <a:outerShdw blurRad="57150" dist="19050" dir="5400000" algn="bl" rotWithShape="0">
              <a:srgbClr val="000000">
                <a:alpha val="50000"/>
              </a:srgbClr>
            </a:outerShdw>
          </a:effectLst>
        </p:spPr>
      </p:pic>
      <p:sp>
        <p:nvSpPr>
          <p:cNvPr id="96" name="Google Shape;96;p14"/>
          <p:cNvSpPr txBox="1">
            <a:spLocks noGrp="1"/>
          </p:cNvSpPr>
          <p:nvPr>
            <p:ph type="body" idx="4294967295"/>
          </p:nvPr>
        </p:nvSpPr>
        <p:spPr>
          <a:xfrm>
            <a:off x="6056675" y="2375788"/>
            <a:ext cx="4312800" cy="1799100"/>
          </a:xfrm>
          <a:prstGeom prst="rect">
            <a:avLst/>
          </a:prstGeom>
          <a:noFill/>
          <a:ln>
            <a:noFill/>
          </a:ln>
        </p:spPr>
        <p:txBody>
          <a:bodyPr spcFirstLastPara="1" wrap="square" lIns="91425" tIns="45700" rIns="91425" bIns="45700" anchor="t" anchorCtr="0">
            <a:normAutofit/>
          </a:bodyPr>
          <a:lstStyle/>
          <a:p>
            <a:pPr marL="228600" lvl="0" indent="-71120" algn="l" rtl="0">
              <a:spcBef>
                <a:spcPts val="0"/>
              </a:spcBef>
              <a:spcAft>
                <a:spcPts val="0"/>
              </a:spcAft>
              <a:buClr>
                <a:schemeClr val="dk1"/>
              </a:buClr>
              <a:buSzPts val="1100"/>
              <a:buFont typeface="Arial"/>
              <a:buNone/>
            </a:pPr>
            <a:r>
              <a:rPr lang="en-US" b="1" dirty="0"/>
              <a:t>Emily </a:t>
            </a:r>
            <a:r>
              <a:rPr lang="en-US" b="1" dirty="0" err="1"/>
              <a:t>Vardell</a:t>
            </a:r>
            <a:r>
              <a:rPr lang="en-US" b="1" dirty="0"/>
              <a:t>, MLS, PhD, AHIP </a:t>
            </a:r>
            <a:endParaRPr b="1" dirty="0"/>
          </a:p>
          <a:p>
            <a:pPr marL="228600" lvl="0" indent="-71120" algn="l" rtl="0">
              <a:spcBef>
                <a:spcPts val="0"/>
              </a:spcBef>
              <a:spcAft>
                <a:spcPts val="0"/>
              </a:spcAft>
              <a:buClr>
                <a:schemeClr val="dk1"/>
              </a:buClr>
              <a:buSzPts val="1100"/>
              <a:buFont typeface="Arial"/>
              <a:buNone/>
            </a:pPr>
            <a:r>
              <a:rPr lang="en-US" dirty="0"/>
              <a:t>Associate Professor</a:t>
            </a:r>
            <a:endParaRPr dirty="0"/>
          </a:p>
          <a:p>
            <a:pPr marL="228600" lvl="0" indent="-71120" algn="l" rtl="0">
              <a:spcBef>
                <a:spcPts val="0"/>
              </a:spcBef>
              <a:spcAft>
                <a:spcPts val="0"/>
              </a:spcAft>
              <a:buClr>
                <a:schemeClr val="dk1"/>
              </a:buClr>
              <a:buSzPts val="1100"/>
              <a:buFont typeface="Arial"/>
              <a:buNone/>
            </a:pPr>
            <a:r>
              <a:rPr lang="en-US" dirty="0"/>
              <a:t>School of Library and Information Management</a:t>
            </a:r>
            <a:endParaRPr dirty="0"/>
          </a:p>
          <a:p>
            <a:pPr marL="228600" lvl="0" indent="-71120" algn="l" rtl="0">
              <a:spcBef>
                <a:spcPts val="0"/>
              </a:spcBef>
              <a:spcAft>
                <a:spcPts val="0"/>
              </a:spcAft>
              <a:buClr>
                <a:schemeClr val="dk1"/>
              </a:buClr>
              <a:buSzPts val="1760"/>
              <a:buFont typeface="Arial"/>
              <a:buNone/>
            </a:pPr>
            <a:r>
              <a:rPr lang="en-US" dirty="0"/>
              <a:t>Emporia State University</a:t>
            </a:r>
            <a:endParaRPr dirty="0"/>
          </a:p>
          <a:p>
            <a:pPr marL="228600" lvl="0" indent="-71120" algn="l" rtl="0">
              <a:spcBef>
                <a:spcPts val="0"/>
              </a:spcBef>
              <a:spcAft>
                <a:spcPts val="0"/>
              </a:spcAft>
              <a:buClr>
                <a:schemeClr val="dk1"/>
              </a:buClr>
              <a:buSzPts val="1760"/>
              <a:buFont typeface="Arial"/>
              <a:buNone/>
            </a:pPr>
            <a:endParaRPr b="1" dirty="0"/>
          </a:p>
        </p:txBody>
      </p:sp>
      <p:pic>
        <p:nvPicPr>
          <p:cNvPr id="99" name="Google Shape;99;p14" descr="Headshot of Samantha Nunn"/>
          <p:cNvPicPr preferRelativeResize="0"/>
          <p:nvPr/>
        </p:nvPicPr>
        <p:blipFill>
          <a:blip r:embed="rId5">
            <a:alphaModFix/>
          </a:blip>
          <a:stretch>
            <a:fillRect/>
          </a:stretch>
        </p:blipFill>
        <p:spPr>
          <a:xfrm>
            <a:off x="7648697" y="3932300"/>
            <a:ext cx="1775100" cy="2219700"/>
          </a:xfrm>
          <a:prstGeom prst="roundRect">
            <a:avLst>
              <a:gd name="adj" fmla="val 16667"/>
            </a:avLst>
          </a:prstGeom>
          <a:noFill/>
          <a:ln>
            <a:noFill/>
          </a:ln>
        </p:spPr>
      </p:pic>
      <p:sp>
        <p:nvSpPr>
          <p:cNvPr id="97" name="Google Shape;97;p14"/>
          <p:cNvSpPr txBox="1"/>
          <p:nvPr/>
        </p:nvSpPr>
        <p:spPr>
          <a:xfrm>
            <a:off x="9581700" y="4524100"/>
            <a:ext cx="2610300" cy="1403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760"/>
              <a:buFont typeface="Arial"/>
              <a:buNone/>
            </a:pPr>
            <a:r>
              <a:rPr lang="en-US" sz="2200" b="1" dirty="0">
                <a:solidFill>
                  <a:schemeClr val="dk1"/>
                </a:solidFill>
                <a:latin typeface="Corbel"/>
                <a:ea typeface="Corbel"/>
                <a:cs typeface="Corbel"/>
                <a:sym typeface="Corbel"/>
              </a:rPr>
              <a:t>Samantha Nunn</a:t>
            </a:r>
            <a:endParaRPr sz="2200" b="1" dirty="0">
              <a:solidFill>
                <a:schemeClr val="dk1"/>
              </a:solidFill>
              <a:latin typeface="Corbel"/>
              <a:ea typeface="Corbel"/>
              <a:cs typeface="Corbel"/>
              <a:sym typeface="Corbel"/>
            </a:endParaRPr>
          </a:p>
          <a:p>
            <a:pPr marL="0" lvl="0" indent="0" algn="l" rtl="0">
              <a:lnSpc>
                <a:spcPct val="90000"/>
              </a:lnSpc>
              <a:spcBef>
                <a:spcPts val="0"/>
              </a:spcBef>
              <a:spcAft>
                <a:spcPts val="0"/>
              </a:spcAft>
              <a:buClr>
                <a:schemeClr val="dk1"/>
              </a:buClr>
              <a:buSzPts val="1760"/>
              <a:buFont typeface="Arial"/>
              <a:buNone/>
            </a:pPr>
            <a:r>
              <a:rPr lang="en-US" sz="2200" dirty="0">
                <a:solidFill>
                  <a:schemeClr val="dk1"/>
                </a:solidFill>
                <a:latin typeface="Corbel"/>
                <a:ea typeface="Corbel"/>
                <a:cs typeface="Corbel"/>
                <a:sym typeface="Corbel"/>
              </a:rPr>
              <a:t>Project Manager </a:t>
            </a:r>
            <a:endParaRPr sz="2200" dirty="0">
              <a:solidFill>
                <a:schemeClr val="dk1"/>
              </a:solidFill>
              <a:latin typeface="Corbel"/>
              <a:ea typeface="Corbel"/>
              <a:cs typeface="Corbel"/>
              <a:sym typeface="Corbel"/>
            </a:endParaRPr>
          </a:p>
          <a:p>
            <a:pPr marL="0" lvl="0" indent="0" algn="l" rtl="0">
              <a:lnSpc>
                <a:spcPct val="90000"/>
              </a:lnSpc>
              <a:spcBef>
                <a:spcPts val="0"/>
              </a:spcBef>
              <a:spcAft>
                <a:spcPts val="0"/>
              </a:spcAft>
              <a:buClr>
                <a:schemeClr val="dk1"/>
              </a:buClr>
              <a:buSzPts val="1760"/>
              <a:buFont typeface="Arial"/>
              <a:buNone/>
            </a:pPr>
            <a:r>
              <a:rPr lang="en-US" sz="2200" dirty="0">
                <a:solidFill>
                  <a:schemeClr val="dk1"/>
                </a:solidFill>
                <a:latin typeface="Corbel"/>
                <a:ea typeface="Corbel"/>
                <a:cs typeface="Corbel"/>
                <a:sym typeface="Corbel"/>
              </a:rPr>
              <a:t>NNLM Region 4</a:t>
            </a:r>
            <a:endParaRPr sz="2200" dirty="0">
              <a:solidFill>
                <a:schemeClr val="dk1"/>
              </a:solidFill>
              <a:latin typeface="Corbel"/>
              <a:ea typeface="Corbel"/>
              <a:cs typeface="Corbel"/>
              <a:sym typeface="Corbel"/>
            </a:endParaRPr>
          </a:p>
          <a:p>
            <a:pPr marL="0" lvl="0" indent="0" algn="l" rtl="0">
              <a:lnSpc>
                <a:spcPct val="90000"/>
              </a:lnSpc>
              <a:spcBef>
                <a:spcPts val="0"/>
              </a:spcBef>
              <a:spcAft>
                <a:spcPts val="0"/>
              </a:spcAft>
              <a:buClr>
                <a:schemeClr val="dk1"/>
              </a:buClr>
              <a:buSzPts val="1760"/>
              <a:buFont typeface="Arial"/>
              <a:buNone/>
            </a:pPr>
            <a:r>
              <a:rPr lang="en-US" sz="2200" dirty="0">
                <a:solidFill>
                  <a:schemeClr val="dk1"/>
                </a:solidFill>
                <a:latin typeface="Corbel"/>
                <a:ea typeface="Corbel"/>
                <a:cs typeface="Corbel"/>
                <a:sym typeface="Corbel"/>
              </a:rPr>
              <a:t>University of Utah</a:t>
            </a:r>
            <a:endParaRPr dirty="0">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847725" y="190500"/>
            <a:ext cx="98754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r>
              <a:rPr lang="en-US" dirty="0"/>
              <a:t>MLA as a Collaborator</a:t>
            </a:r>
            <a:endParaRPr dirty="0"/>
          </a:p>
        </p:txBody>
      </p:sp>
      <p:sp>
        <p:nvSpPr>
          <p:cNvPr id="241" name="Google Shape;241;p31"/>
          <p:cNvSpPr txBox="1">
            <a:spLocks noGrp="1"/>
          </p:cNvSpPr>
          <p:nvPr>
            <p:ph type="body" idx="1"/>
          </p:nvPr>
        </p:nvSpPr>
        <p:spPr>
          <a:xfrm>
            <a:off x="952500" y="1819274"/>
            <a:ext cx="5372100" cy="4023300"/>
          </a:xfrm>
          <a:prstGeom prst="rect">
            <a:avLst/>
          </a:prstGeom>
          <a:noFill/>
          <a:ln>
            <a:noFill/>
          </a:ln>
        </p:spPr>
        <p:txBody>
          <a:bodyPr spcFirstLastPara="1" wrap="square" lIns="91425" tIns="45700" rIns="91425" bIns="45700" anchor="t" anchorCtr="0">
            <a:normAutofit/>
          </a:bodyPr>
          <a:lstStyle/>
          <a:p>
            <a:pPr marL="45720" lvl="0" indent="0" algn="l" rtl="0">
              <a:lnSpc>
                <a:spcPct val="90000"/>
              </a:lnSpc>
              <a:spcBef>
                <a:spcPts val="0"/>
              </a:spcBef>
              <a:spcAft>
                <a:spcPts val="0"/>
              </a:spcAft>
              <a:buSzPts val="1760"/>
              <a:buNone/>
            </a:pPr>
            <a:r>
              <a:rPr lang="en-US" dirty="0"/>
              <a:t>Here are instructions so your students taking "Health Sciences Librarianship” can earn CHIS Level 2. The instructions below will guide them to:  </a:t>
            </a:r>
            <a:endParaRPr dirty="0"/>
          </a:p>
          <a:p>
            <a:pPr marL="228600" lvl="0" indent="-182880" algn="l" rtl="0">
              <a:lnSpc>
                <a:spcPct val="90000"/>
              </a:lnSpc>
              <a:spcBef>
                <a:spcPts val="1400"/>
              </a:spcBef>
              <a:spcAft>
                <a:spcPts val="0"/>
              </a:spcAft>
              <a:buSzPts val="1760"/>
              <a:buFont typeface="Noto Sans Symbols"/>
              <a:buChar char="✔"/>
            </a:pPr>
            <a:r>
              <a:rPr lang="en-US" dirty="0"/>
              <a:t> Create a free guest account on MLANET</a:t>
            </a:r>
            <a:endParaRPr dirty="0"/>
          </a:p>
          <a:p>
            <a:pPr marL="228600" lvl="0" indent="-182880" algn="l" rtl="0">
              <a:lnSpc>
                <a:spcPct val="90000"/>
              </a:lnSpc>
              <a:spcBef>
                <a:spcPts val="1400"/>
              </a:spcBef>
              <a:spcAft>
                <a:spcPts val="0"/>
              </a:spcAft>
              <a:buSzPts val="1760"/>
              <a:buFont typeface="Noto Sans Symbols"/>
              <a:buChar char="✔"/>
            </a:pPr>
            <a:r>
              <a:rPr lang="en-US" dirty="0"/>
              <a:t>Claim credit for the course in MEDLIB-ED</a:t>
            </a:r>
            <a:endParaRPr dirty="0"/>
          </a:p>
          <a:p>
            <a:pPr marL="228600" lvl="0" indent="-182880" algn="l" rtl="0">
              <a:lnSpc>
                <a:spcPct val="90000"/>
              </a:lnSpc>
              <a:spcBef>
                <a:spcPts val="1400"/>
              </a:spcBef>
              <a:spcAft>
                <a:spcPts val="0"/>
              </a:spcAft>
              <a:buSzPts val="1760"/>
              <a:buFont typeface="Noto Sans Symbols"/>
              <a:buChar char="✔"/>
            </a:pPr>
            <a:r>
              <a:rPr lang="en-US" dirty="0"/>
              <a:t>Request NNLM sponsorship of the CHIS application fee</a:t>
            </a:r>
            <a:endParaRPr dirty="0"/>
          </a:p>
          <a:p>
            <a:pPr marL="228600" lvl="0" indent="-182880" algn="l" rtl="0">
              <a:lnSpc>
                <a:spcPct val="90000"/>
              </a:lnSpc>
              <a:spcBef>
                <a:spcPts val="1400"/>
              </a:spcBef>
              <a:spcAft>
                <a:spcPts val="0"/>
              </a:spcAft>
              <a:buSzPts val="1760"/>
              <a:buFont typeface="Noto Sans Symbols"/>
              <a:buChar char="✔"/>
            </a:pPr>
            <a:r>
              <a:rPr lang="en-US" dirty="0"/>
              <a:t>Complete the CHIS online application</a:t>
            </a:r>
            <a:endParaRPr dirty="0"/>
          </a:p>
          <a:p>
            <a:pPr marL="228600" lvl="0" indent="-71120" algn="l" rtl="0">
              <a:lnSpc>
                <a:spcPct val="90000"/>
              </a:lnSpc>
              <a:spcBef>
                <a:spcPts val="1400"/>
              </a:spcBef>
              <a:spcAft>
                <a:spcPts val="0"/>
              </a:spcAft>
              <a:buSzPts val="1760"/>
              <a:buNone/>
            </a:pPr>
            <a:endParaRPr dirty="0"/>
          </a:p>
        </p:txBody>
      </p:sp>
      <p:pic>
        <p:nvPicPr>
          <p:cNvPr id="242" name="Google Shape;242;p31">
            <a:extLst>
              <a:ext uri="{C183D7F6-B498-43B3-948B-1728B52AA6E4}">
                <adec:decorative xmlns:adec="http://schemas.microsoft.com/office/drawing/2017/decorative" val="1"/>
              </a:ext>
            </a:extLst>
          </p:cNvPr>
          <p:cNvPicPr preferRelativeResize="0">
            <a:picLocks noGrp="1"/>
          </p:cNvPicPr>
          <p:nvPr>
            <p:ph type="body" idx="2"/>
          </p:nvPr>
        </p:nvPicPr>
        <p:blipFill rotWithShape="1">
          <a:blip r:embed="rId3">
            <a:alphaModFix/>
          </a:blip>
          <a:srcRect/>
          <a:stretch/>
        </p:blipFill>
        <p:spPr>
          <a:xfrm>
            <a:off x="6903600" y="2608837"/>
            <a:ext cx="4114800" cy="2590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2"/>
          <p:cNvSpPr txBox="1">
            <a:spLocks noGrp="1"/>
          </p:cNvSpPr>
          <p:nvPr>
            <p:ph type="title"/>
          </p:nvPr>
        </p:nvSpPr>
        <p:spPr>
          <a:xfrm>
            <a:off x="1143000" y="351814"/>
            <a:ext cx="98754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orbel"/>
              <a:buNone/>
            </a:pPr>
            <a:r>
              <a:rPr lang="en-US" dirty="0">
                <a:solidFill>
                  <a:schemeClr val="dk2"/>
                </a:solidFill>
              </a:rPr>
              <a:t>Knowing Your Audience</a:t>
            </a:r>
            <a:endParaRPr dirty="0"/>
          </a:p>
        </p:txBody>
      </p:sp>
      <p:sp>
        <p:nvSpPr>
          <p:cNvPr id="249" name="Google Shape;249;p32"/>
          <p:cNvSpPr txBox="1">
            <a:spLocks noGrp="1"/>
          </p:cNvSpPr>
          <p:nvPr>
            <p:ph type="body" idx="2"/>
          </p:nvPr>
        </p:nvSpPr>
        <p:spPr>
          <a:xfrm>
            <a:off x="412192" y="1792705"/>
            <a:ext cx="7408334" cy="359744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1800"/>
              <a:buChar char="•"/>
            </a:pPr>
            <a:r>
              <a:rPr lang="en-US" dirty="0"/>
              <a:t>Anyone can take this class, not just the library students</a:t>
            </a:r>
            <a:br>
              <a:rPr lang="en-US" dirty="0"/>
            </a:br>
            <a:endParaRPr dirty="0"/>
          </a:p>
          <a:p>
            <a:pPr marL="228600" lvl="0" indent="-228600" algn="l" rtl="0">
              <a:lnSpc>
                <a:spcPct val="90000"/>
              </a:lnSpc>
              <a:spcBef>
                <a:spcPts val="0"/>
              </a:spcBef>
              <a:spcAft>
                <a:spcPts val="0"/>
              </a:spcAft>
              <a:buSzPts val="1800"/>
              <a:buChar char="•"/>
            </a:pPr>
            <a:r>
              <a:rPr lang="en-US" dirty="0"/>
              <a:t>There is a need for more training on consumer health information resources and health literacy</a:t>
            </a:r>
            <a:br>
              <a:rPr lang="en-US" dirty="0"/>
            </a:br>
            <a:endParaRPr dirty="0"/>
          </a:p>
          <a:p>
            <a:pPr marL="228600" lvl="0" indent="-228600" algn="l" rtl="0">
              <a:lnSpc>
                <a:spcPct val="90000"/>
              </a:lnSpc>
              <a:spcBef>
                <a:spcPts val="0"/>
              </a:spcBef>
              <a:spcAft>
                <a:spcPts val="0"/>
              </a:spcAft>
              <a:buSzPts val="1800"/>
              <a:buChar char="•"/>
            </a:pPr>
            <a:r>
              <a:rPr lang="en-US" dirty="0"/>
              <a:t>People want to take this classes, they just need to know about it</a:t>
            </a:r>
            <a:br>
              <a:rPr lang="en-US" dirty="0"/>
            </a:br>
            <a:endParaRPr dirty="0"/>
          </a:p>
          <a:p>
            <a:pPr marL="228600" lvl="0" indent="-228600" algn="l" rtl="0">
              <a:lnSpc>
                <a:spcPct val="90000"/>
              </a:lnSpc>
              <a:spcBef>
                <a:spcPts val="0"/>
              </a:spcBef>
              <a:spcAft>
                <a:spcPts val="0"/>
              </a:spcAft>
              <a:buSzPts val="1800"/>
              <a:buChar char="•"/>
            </a:pPr>
            <a:r>
              <a:rPr lang="en-US" dirty="0"/>
              <a:t>Promoting that you don’t need to be a medical librarian to get the CHIS certificate</a:t>
            </a:r>
            <a:endParaRPr sz="2000" dirty="0"/>
          </a:p>
          <a:p>
            <a:pPr marL="228600" lvl="0" indent="-71120" algn="l" rtl="0">
              <a:lnSpc>
                <a:spcPct val="90000"/>
              </a:lnSpc>
              <a:spcBef>
                <a:spcPts val="1400"/>
              </a:spcBef>
              <a:spcAft>
                <a:spcPts val="0"/>
              </a:spcAft>
              <a:buSzPts val="176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3"/>
          <p:cNvSpPr txBox="1">
            <a:spLocks noGrp="1"/>
          </p:cNvSpPr>
          <p:nvPr>
            <p:ph type="title"/>
          </p:nvPr>
        </p:nvSpPr>
        <p:spPr>
          <a:xfrm>
            <a:off x="828675" y="304800"/>
            <a:ext cx="3590925" cy="10763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r>
              <a:rPr lang="en-US" dirty="0"/>
              <a:t>Benefits</a:t>
            </a:r>
            <a:endParaRPr dirty="0"/>
          </a:p>
        </p:txBody>
      </p:sp>
      <p:sp>
        <p:nvSpPr>
          <p:cNvPr id="256" name="Google Shape;256;p33"/>
          <p:cNvSpPr txBox="1">
            <a:spLocks noGrp="1"/>
          </p:cNvSpPr>
          <p:nvPr>
            <p:ph type="body" idx="1"/>
          </p:nvPr>
        </p:nvSpPr>
        <p:spPr>
          <a:xfrm>
            <a:off x="742950" y="1965900"/>
            <a:ext cx="4755000" cy="4023300"/>
          </a:xfrm>
          <a:prstGeom prst="rect">
            <a:avLst/>
          </a:prstGeom>
          <a:noFill/>
          <a:ln>
            <a:noFill/>
          </a:ln>
        </p:spPr>
        <p:txBody>
          <a:bodyPr spcFirstLastPara="1" wrap="square" lIns="91425" tIns="45700" rIns="91425" bIns="45700" anchor="t" anchorCtr="0">
            <a:normAutofit/>
          </a:bodyPr>
          <a:lstStyle/>
          <a:p>
            <a:pPr marL="228600" lvl="0" indent="-182880" algn="l" rtl="0">
              <a:lnSpc>
                <a:spcPct val="90000"/>
              </a:lnSpc>
              <a:spcBef>
                <a:spcPts val="0"/>
              </a:spcBef>
              <a:spcAft>
                <a:spcPts val="0"/>
              </a:spcAft>
              <a:buSzPts val="2560"/>
              <a:buFont typeface="Noto Sans Symbols"/>
              <a:buChar char="✔"/>
            </a:pPr>
            <a:r>
              <a:rPr lang="en-US" sz="3200" dirty="0"/>
              <a:t>Two courses approved for CHIS II</a:t>
            </a:r>
            <a:endParaRPr dirty="0"/>
          </a:p>
          <a:p>
            <a:pPr marL="228600" lvl="0" indent="-182880" algn="l" rtl="0">
              <a:lnSpc>
                <a:spcPct val="90000"/>
              </a:lnSpc>
              <a:spcBef>
                <a:spcPts val="1400"/>
              </a:spcBef>
              <a:spcAft>
                <a:spcPts val="0"/>
              </a:spcAft>
              <a:buSzPts val="2560"/>
              <a:buFont typeface="Noto Sans Symbols"/>
              <a:buChar char="✔"/>
            </a:pPr>
            <a:r>
              <a:rPr lang="en-US" sz="3200" dirty="0"/>
              <a:t>One course approved for DIS</a:t>
            </a:r>
            <a:endParaRPr dirty="0"/>
          </a:p>
          <a:p>
            <a:pPr marL="228600" lvl="0" indent="-182880" algn="l" rtl="0">
              <a:lnSpc>
                <a:spcPct val="90000"/>
              </a:lnSpc>
              <a:spcBef>
                <a:spcPts val="1400"/>
              </a:spcBef>
              <a:spcAft>
                <a:spcPts val="0"/>
              </a:spcAft>
              <a:buSzPts val="2560"/>
              <a:buFont typeface="Noto Sans Symbols"/>
              <a:buChar char="✔"/>
            </a:pPr>
            <a:r>
              <a:rPr lang="en-US" sz="3200" dirty="0"/>
              <a:t>Added value for students!</a:t>
            </a:r>
            <a:endParaRPr dirty="0"/>
          </a:p>
        </p:txBody>
      </p:sp>
      <p:sp>
        <p:nvSpPr>
          <p:cNvPr id="257" name="Google Shape;257;p33"/>
          <p:cNvSpPr txBox="1">
            <a:spLocks noGrp="1"/>
          </p:cNvSpPr>
          <p:nvPr>
            <p:ph type="body" idx="2"/>
          </p:nvPr>
        </p:nvSpPr>
        <p:spPr>
          <a:xfrm>
            <a:off x="6267612" y="2057400"/>
            <a:ext cx="4755000" cy="3409950"/>
          </a:xfrm>
          <a:prstGeom prst="rect">
            <a:avLst/>
          </a:prstGeom>
          <a:noFill/>
          <a:ln>
            <a:noFill/>
          </a:ln>
        </p:spPr>
        <p:txBody>
          <a:bodyPr spcFirstLastPara="1" wrap="square" lIns="91425" tIns="45700" rIns="91425" bIns="45700" anchor="t" anchorCtr="0">
            <a:normAutofit/>
          </a:bodyPr>
          <a:lstStyle/>
          <a:p>
            <a:pPr marL="228600" lvl="0" indent="-182880" algn="l" rtl="0">
              <a:lnSpc>
                <a:spcPct val="90000"/>
              </a:lnSpc>
              <a:spcBef>
                <a:spcPts val="0"/>
              </a:spcBef>
              <a:spcAft>
                <a:spcPts val="0"/>
              </a:spcAft>
              <a:buSzPts val="2560"/>
              <a:buChar char="•"/>
            </a:pPr>
            <a:r>
              <a:rPr lang="en-US" sz="3200" i="1" dirty="0"/>
              <a:t>“This is so great, </a:t>
            </a:r>
            <a:br>
              <a:rPr lang="en-US" sz="3200" i="1" dirty="0"/>
            </a:br>
            <a:r>
              <a:rPr lang="en-US" sz="3200" i="1" dirty="0"/>
              <a:t>thank you so much! </a:t>
            </a:r>
            <a:br>
              <a:rPr lang="en-US" sz="3200" i="1" dirty="0"/>
            </a:br>
            <a:r>
              <a:rPr lang="en-US" sz="3200" i="1" dirty="0"/>
              <a:t>I really appreciate </a:t>
            </a:r>
            <a:br>
              <a:rPr lang="en-US" sz="3200" i="1" dirty="0"/>
            </a:br>
            <a:r>
              <a:rPr lang="en-US" sz="3200" i="1" dirty="0"/>
              <a:t>your advocacy.”</a:t>
            </a:r>
            <a:endParaRPr sz="3600" i="1" dirty="0"/>
          </a:p>
          <a:p>
            <a:pPr marL="228600" lvl="0" indent="-40639" algn="l" rtl="0">
              <a:lnSpc>
                <a:spcPct val="90000"/>
              </a:lnSpc>
              <a:spcBef>
                <a:spcPts val="1400"/>
              </a:spcBef>
              <a:spcAft>
                <a:spcPts val="0"/>
              </a:spcAft>
              <a:buSzPts val="2240"/>
              <a:buNone/>
            </a:pPr>
            <a:endParaRPr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751322" y="381000"/>
            <a:ext cx="98754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orbel"/>
              <a:buNone/>
            </a:pPr>
            <a:r>
              <a:rPr lang="en-US" dirty="0">
                <a:solidFill>
                  <a:schemeClr val="dk2"/>
                </a:solidFill>
              </a:rPr>
              <a:t>Launching a New Program</a:t>
            </a:r>
            <a:endParaRPr dirty="0"/>
          </a:p>
        </p:txBody>
      </p:sp>
      <p:sp>
        <p:nvSpPr>
          <p:cNvPr id="264" name="Google Shape;264;p34"/>
          <p:cNvSpPr txBox="1">
            <a:spLocks noGrp="1"/>
          </p:cNvSpPr>
          <p:nvPr>
            <p:ph type="body" idx="1"/>
          </p:nvPr>
        </p:nvSpPr>
        <p:spPr>
          <a:xfrm>
            <a:off x="751322" y="2208787"/>
            <a:ext cx="5344678" cy="2440426"/>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600"/>
              <a:buNone/>
            </a:pPr>
            <a:r>
              <a:rPr lang="en-US" sz="2000" dirty="0"/>
              <a:t>Offering this course with CHIS certification </a:t>
            </a:r>
            <a:endParaRPr dirty="0"/>
          </a:p>
          <a:p>
            <a:pPr marL="0" lvl="0" indent="0" algn="l" rtl="0">
              <a:lnSpc>
                <a:spcPct val="115000"/>
              </a:lnSpc>
              <a:spcBef>
                <a:spcPts val="0"/>
              </a:spcBef>
              <a:spcAft>
                <a:spcPts val="0"/>
              </a:spcAft>
              <a:buClr>
                <a:schemeClr val="dk1"/>
              </a:buClr>
              <a:buSzPts val="1100"/>
              <a:buFont typeface="Arial"/>
              <a:buNone/>
            </a:pPr>
            <a:r>
              <a:rPr lang="en-US" sz="2000" dirty="0"/>
              <a:t>helped Emporia State University launch its </a:t>
            </a:r>
            <a:endParaRPr dirty="0"/>
          </a:p>
          <a:p>
            <a:pPr marL="0" lvl="0" indent="0" algn="l" rtl="0">
              <a:lnSpc>
                <a:spcPct val="115000"/>
              </a:lnSpc>
              <a:spcBef>
                <a:spcPts val="0"/>
              </a:spcBef>
              <a:spcAft>
                <a:spcPts val="0"/>
              </a:spcAft>
              <a:buClr>
                <a:schemeClr val="dk1"/>
              </a:buClr>
              <a:buSzPts val="1100"/>
              <a:buFont typeface="Arial"/>
              <a:buNone/>
            </a:pPr>
            <a:r>
              <a:rPr lang="en-US" sz="2000" u="sng" dirty="0">
                <a:solidFill>
                  <a:schemeClr val="hlink"/>
                </a:solidFill>
                <a:hlinkClick r:id="rId3"/>
              </a:rPr>
              <a:t>Health Information Professionals Concentration</a:t>
            </a:r>
            <a:r>
              <a:rPr lang="en-US" sz="2000" dirty="0"/>
              <a:t> and </a:t>
            </a:r>
            <a:r>
              <a:rPr lang="en-US" sz="2000" u="sng" dirty="0">
                <a:solidFill>
                  <a:schemeClr val="hlink"/>
                </a:solidFill>
                <a:hlinkClick r:id="rId4"/>
              </a:rPr>
              <a:t>Health Information Professionals Certificate</a:t>
            </a:r>
            <a:endParaRPr sz="2000" dirty="0"/>
          </a:p>
          <a:p>
            <a:pPr marL="0" lvl="0" indent="0" algn="l" rtl="0">
              <a:lnSpc>
                <a:spcPct val="115000"/>
              </a:lnSpc>
              <a:spcBef>
                <a:spcPts val="0"/>
              </a:spcBef>
              <a:spcAft>
                <a:spcPts val="0"/>
              </a:spcAft>
              <a:buClr>
                <a:schemeClr val="dk1"/>
              </a:buClr>
              <a:buSzPts val="1100"/>
              <a:buFont typeface="Arial"/>
              <a:buNone/>
            </a:pPr>
            <a:endParaRPr sz="2000" dirty="0"/>
          </a:p>
          <a:p>
            <a:pPr marL="0" lvl="0" indent="0" algn="l" rtl="0">
              <a:lnSpc>
                <a:spcPct val="115000"/>
              </a:lnSpc>
              <a:spcBef>
                <a:spcPts val="0"/>
              </a:spcBef>
              <a:spcAft>
                <a:spcPts val="0"/>
              </a:spcAft>
              <a:buClr>
                <a:schemeClr val="dk1"/>
              </a:buClr>
              <a:buSzPts val="1100"/>
              <a:buFont typeface="Arial"/>
              <a:buNone/>
            </a:pPr>
            <a:endParaRPr sz="3600" dirty="0"/>
          </a:p>
          <a:p>
            <a:pPr marL="228600" lvl="0" indent="-81279" algn="l" rtl="0">
              <a:lnSpc>
                <a:spcPct val="90000"/>
              </a:lnSpc>
              <a:spcBef>
                <a:spcPts val="1400"/>
              </a:spcBef>
              <a:spcAft>
                <a:spcPts val="0"/>
              </a:spcAft>
              <a:buSzPts val="1600"/>
              <a:buNone/>
            </a:pPr>
            <a:endParaRPr sz="2000" dirty="0"/>
          </a:p>
        </p:txBody>
      </p:sp>
      <p:pic>
        <p:nvPicPr>
          <p:cNvPr id="265" name="Google Shape;265;p34" descr="Advertisement for Emporia State University's launch of its master of library science health professionals concentration."/>
          <p:cNvPicPr preferRelativeResize="0">
            <a:picLocks noGrp="1"/>
          </p:cNvPicPr>
          <p:nvPr>
            <p:ph type="body" idx="2"/>
          </p:nvPr>
        </p:nvPicPr>
        <p:blipFill rotWithShape="1">
          <a:blip r:embed="rId5">
            <a:alphaModFix/>
          </a:blip>
          <a:srcRect/>
          <a:stretch/>
        </p:blipFill>
        <p:spPr>
          <a:xfrm>
            <a:off x="6685978" y="2208787"/>
            <a:ext cx="4754700" cy="3279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1143000" y="609600"/>
            <a:ext cx="98754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orbel"/>
              <a:buNone/>
            </a:pPr>
            <a:r>
              <a:rPr lang="en-US">
                <a:solidFill>
                  <a:schemeClr val="dk2"/>
                </a:solidFill>
              </a:rPr>
              <a:t>Grateful Students</a:t>
            </a:r>
            <a:endParaRPr/>
          </a:p>
        </p:txBody>
      </p:sp>
      <p:sp>
        <p:nvSpPr>
          <p:cNvPr id="272" name="Google Shape;272;p35"/>
          <p:cNvSpPr txBox="1">
            <a:spLocks noGrp="1"/>
          </p:cNvSpPr>
          <p:nvPr>
            <p:ph type="body" idx="1"/>
          </p:nvPr>
        </p:nvSpPr>
        <p:spPr>
          <a:xfrm>
            <a:off x="1143000" y="2057399"/>
            <a:ext cx="4755000" cy="4023300"/>
          </a:xfrm>
          <a:prstGeom prst="rect">
            <a:avLst/>
          </a:prstGeom>
          <a:noFill/>
          <a:ln>
            <a:noFill/>
          </a:ln>
        </p:spPr>
        <p:txBody>
          <a:bodyPr spcFirstLastPara="1" wrap="square" lIns="91425" tIns="45700" rIns="91425" bIns="45700" anchor="t" anchorCtr="0">
            <a:normAutofit/>
          </a:bodyPr>
          <a:lstStyle/>
          <a:p>
            <a:pPr marL="45720" lvl="0" indent="0" algn="l" rtl="0">
              <a:lnSpc>
                <a:spcPct val="90000"/>
              </a:lnSpc>
              <a:spcBef>
                <a:spcPts val="0"/>
              </a:spcBef>
              <a:spcAft>
                <a:spcPts val="0"/>
              </a:spcAft>
              <a:buSzPts val="1920"/>
              <a:buNone/>
            </a:pPr>
            <a:r>
              <a:rPr lang="en-US" sz="2400" dirty="0"/>
              <a:t>“This has been my favorite course in my MLS program so far. </a:t>
            </a:r>
            <a:r>
              <a:rPr lang="en-US" sz="2400" b="1" dirty="0"/>
              <a:t>I gained knowledge of resources I can use in the field</a:t>
            </a:r>
            <a:r>
              <a:rPr lang="en-US" sz="2400" dirty="0"/>
              <a:t>, and really appreciate Dr. </a:t>
            </a:r>
            <a:r>
              <a:rPr lang="en-US" sz="2400" dirty="0" err="1"/>
              <a:t>Vardell</a:t>
            </a:r>
            <a:r>
              <a:rPr lang="en-US" sz="2400" dirty="0"/>
              <a:t> arranging for </a:t>
            </a:r>
            <a:r>
              <a:rPr lang="en-US" sz="2400" b="1" dirty="0"/>
              <a:t>the course to count towards CHIS certification through MLA</a:t>
            </a:r>
            <a:r>
              <a:rPr lang="en-US" sz="2400" dirty="0"/>
              <a:t>.”</a:t>
            </a:r>
            <a:endParaRPr sz="4800" dirty="0"/>
          </a:p>
          <a:p>
            <a:pPr marL="228600" lvl="0" indent="-71120" algn="l" rtl="0">
              <a:lnSpc>
                <a:spcPct val="90000"/>
              </a:lnSpc>
              <a:spcBef>
                <a:spcPts val="1400"/>
              </a:spcBef>
              <a:spcAft>
                <a:spcPts val="0"/>
              </a:spcAft>
              <a:buSzPts val="176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a:xfrm>
            <a:off x="960300" y="280988"/>
            <a:ext cx="98754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orbel"/>
              <a:buNone/>
            </a:pPr>
            <a:r>
              <a:rPr lang="en-US" dirty="0">
                <a:solidFill>
                  <a:schemeClr val="dk2"/>
                </a:solidFill>
              </a:rPr>
              <a:t>CHIS Skills in Action: Testimonial</a:t>
            </a:r>
            <a:endParaRPr dirty="0"/>
          </a:p>
        </p:txBody>
      </p:sp>
      <p:sp>
        <p:nvSpPr>
          <p:cNvPr id="280" name="Google Shape;280;p36"/>
          <p:cNvSpPr txBox="1">
            <a:spLocks noGrp="1"/>
          </p:cNvSpPr>
          <p:nvPr>
            <p:ph type="body" idx="1"/>
          </p:nvPr>
        </p:nvSpPr>
        <p:spPr>
          <a:xfrm>
            <a:off x="1143000" y="2057399"/>
            <a:ext cx="4755000" cy="4023300"/>
          </a:xfrm>
          <a:prstGeom prst="rect">
            <a:avLst/>
          </a:prstGeom>
          <a:noFill/>
          <a:ln>
            <a:noFill/>
          </a:ln>
        </p:spPr>
        <p:txBody>
          <a:bodyPr spcFirstLastPara="1" wrap="square" lIns="91425" tIns="45700" rIns="91425" bIns="45700" anchor="t" anchorCtr="0">
            <a:normAutofit fontScale="85000" lnSpcReduction="10000"/>
          </a:bodyPr>
          <a:lstStyle/>
          <a:p>
            <a:pPr marL="45720" lvl="0" indent="0" algn="l" rtl="0">
              <a:lnSpc>
                <a:spcPct val="90000"/>
              </a:lnSpc>
              <a:spcBef>
                <a:spcPts val="0"/>
              </a:spcBef>
              <a:spcAft>
                <a:spcPts val="0"/>
              </a:spcAft>
              <a:buSzPct val="80000"/>
              <a:buNone/>
            </a:pPr>
            <a:r>
              <a:rPr lang="en-US" sz="2400" dirty="0"/>
              <a:t>“I just wanted to share something that </a:t>
            </a:r>
            <a:r>
              <a:rPr lang="en-US" sz="2400" b="1" dirty="0"/>
              <a:t>happened to me today that I was better prepared for because of your classes</a:t>
            </a:r>
            <a:r>
              <a:rPr lang="en-US" sz="2400" dirty="0"/>
              <a:t>. I had a patron coming in looking for a book on schizophrenia. She needed more information on the basis of the diagnosis. However; all of our books were more of biographies or of medical advancements in treating it. </a:t>
            </a:r>
            <a:r>
              <a:rPr lang="en-US" sz="2400" b="1" dirty="0"/>
              <a:t>I was able to direct her to MedlinePlus</a:t>
            </a:r>
            <a:r>
              <a:rPr lang="en-US" sz="2400" dirty="0"/>
              <a:t> and show her how to do a basic search in order for her to find the information she was needing. </a:t>
            </a:r>
            <a:r>
              <a:rPr lang="en-US" sz="2400" b="1" dirty="0"/>
              <a:t>It was the highlight of my day being able to help someone with a medical reference question</a:t>
            </a:r>
            <a:r>
              <a:rPr lang="en-US" sz="2400" dirty="0"/>
              <a:t>, and I just wanted to share.”</a:t>
            </a:r>
            <a:endParaRPr sz="4000" dirty="0"/>
          </a:p>
        </p:txBody>
      </p:sp>
      <p:pic>
        <p:nvPicPr>
          <p:cNvPr id="281" name="Google Shape;281;p36" descr="MedlinePlus.gov topic page about schizophrenia."/>
          <p:cNvPicPr preferRelativeResize="0">
            <a:picLocks noGrp="1"/>
          </p:cNvPicPr>
          <p:nvPr>
            <p:ph type="body" idx="2"/>
          </p:nvPr>
        </p:nvPicPr>
        <p:blipFill rotWithShape="1">
          <a:blip r:embed="rId3">
            <a:alphaModFix/>
          </a:blip>
          <a:srcRect/>
          <a:stretch/>
        </p:blipFill>
        <p:spPr>
          <a:xfrm>
            <a:off x="6263700" y="2174079"/>
            <a:ext cx="4754700" cy="3187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7"/>
          <p:cNvSpPr txBox="1">
            <a:spLocks noGrp="1"/>
          </p:cNvSpPr>
          <p:nvPr>
            <p:ph type="title"/>
          </p:nvPr>
        </p:nvSpPr>
        <p:spPr>
          <a:xfrm>
            <a:off x="960300" y="270118"/>
            <a:ext cx="98754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orbel"/>
              <a:buNone/>
            </a:pPr>
            <a:r>
              <a:rPr lang="en-US" dirty="0">
                <a:solidFill>
                  <a:schemeClr val="dk2"/>
                </a:solidFill>
              </a:rPr>
              <a:t>CHIS Skills in Action: Level 2</a:t>
            </a:r>
            <a:endParaRPr dirty="0"/>
          </a:p>
        </p:txBody>
      </p:sp>
      <p:sp>
        <p:nvSpPr>
          <p:cNvPr id="288" name="Google Shape;288;p37"/>
          <p:cNvSpPr txBox="1">
            <a:spLocks noGrp="1"/>
          </p:cNvSpPr>
          <p:nvPr>
            <p:ph type="body" idx="1"/>
          </p:nvPr>
        </p:nvSpPr>
        <p:spPr>
          <a:xfrm>
            <a:off x="1143000" y="1886432"/>
            <a:ext cx="4755000" cy="40233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5000"/>
              </a:lnSpc>
              <a:spcBef>
                <a:spcPts val="0"/>
              </a:spcBef>
              <a:spcAft>
                <a:spcPts val="0"/>
              </a:spcAft>
              <a:buClr>
                <a:schemeClr val="dk1"/>
              </a:buClr>
              <a:buSzPct val="49549"/>
              <a:buFont typeface="Arial"/>
              <a:buNone/>
            </a:pPr>
            <a:r>
              <a:rPr lang="en-US" sz="2400" dirty="0"/>
              <a:t>“I just wanted to let you know that I got my Level II CHIS certification! Thanks for a great a class. :)</a:t>
            </a:r>
            <a:endParaRPr dirty="0"/>
          </a:p>
          <a:p>
            <a:pPr marL="0" lvl="0" indent="0" algn="l" rtl="0">
              <a:lnSpc>
                <a:spcPct val="115000"/>
              </a:lnSpc>
              <a:spcBef>
                <a:spcPts val="0"/>
              </a:spcBef>
              <a:spcAft>
                <a:spcPts val="0"/>
              </a:spcAft>
              <a:buClr>
                <a:schemeClr val="dk1"/>
              </a:buClr>
              <a:buSzPct val="49549"/>
              <a:buFont typeface="Arial"/>
              <a:buNone/>
            </a:pPr>
            <a:endParaRPr sz="2400" dirty="0"/>
          </a:p>
          <a:p>
            <a:pPr marL="0" lvl="0" indent="0" algn="l" rtl="0">
              <a:lnSpc>
                <a:spcPct val="115000"/>
              </a:lnSpc>
              <a:spcBef>
                <a:spcPts val="0"/>
              </a:spcBef>
              <a:spcAft>
                <a:spcPts val="0"/>
              </a:spcAft>
              <a:buClr>
                <a:schemeClr val="dk1"/>
              </a:buClr>
              <a:buSzPct val="49549"/>
              <a:buFont typeface="Arial"/>
              <a:buNone/>
            </a:pPr>
            <a:r>
              <a:rPr lang="en-US" sz="2400" dirty="0"/>
              <a:t>On a personal note, I also wanted to let you know that </a:t>
            </a:r>
            <a:r>
              <a:rPr lang="en-US" sz="2400" b="1" dirty="0"/>
              <a:t>I was able to use the skills I learned in class to convince my sister to get vaccinated</a:t>
            </a:r>
            <a:r>
              <a:rPr lang="en-US" sz="2400" dirty="0"/>
              <a:t>! I will be forever grateful I took this class if for no other reason than that.”</a:t>
            </a:r>
            <a:endParaRPr sz="3200" dirty="0"/>
          </a:p>
          <a:p>
            <a:pPr marL="228600" lvl="0" indent="-79502" algn="l" rtl="0">
              <a:lnSpc>
                <a:spcPct val="90000"/>
              </a:lnSpc>
              <a:spcBef>
                <a:spcPts val="1400"/>
              </a:spcBef>
              <a:spcAft>
                <a:spcPts val="0"/>
              </a:spcAft>
              <a:buSzPct val="8000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title"/>
          </p:nvPr>
        </p:nvSpPr>
        <p:spPr>
          <a:xfrm>
            <a:off x="3417577" y="2314500"/>
            <a:ext cx="4898700" cy="1114500"/>
          </a:xfrm>
          <a:prstGeom prst="rect">
            <a:avLst/>
          </a:prstGeom>
          <a:noFill/>
          <a:ln>
            <a:noFill/>
          </a:ln>
        </p:spPr>
        <p:txBody>
          <a:bodyPr spcFirstLastPara="1" wrap="square" lIns="91425" tIns="45700" rIns="91425" bIns="45700" anchor="ctr" anchorCtr="0">
            <a:normAutofit/>
          </a:bodyPr>
          <a:lstStyle/>
          <a:p>
            <a:pPr marL="0" lvl="0" indent="0" algn="ctr" rtl="0">
              <a:lnSpc>
                <a:spcPct val="120000"/>
              </a:lnSpc>
              <a:spcBef>
                <a:spcPts val="0"/>
              </a:spcBef>
              <a:spcAft>
                <a:spcPts val="400"/>
              </a:spcAft>
              <a:buClr>
                <a:schemeClr val="dk1"/>
              </a:buClr>
              <a:buSzPts val="1100"/>
              <a:buFont typeface="Arial"/>
              <a:buNone/>
            </a:pPr>
            <a:r>
              <a:rPr lang="en-US" sz="3200" b="1" dirty="0">
                <a:solidFill>
                  <a:srgbClr val="294668"/>
                </a:solidFill>
                <a:highlight>
                  <a:srgbClr val="FFFFFF"/>
                </a:highlight>
                <a:latin typeface="Roboto"/>
                <a:ea typeface="Roboto"/>
                <a:cs typeface="Roboto"/>
                <a:sym typeface="Roboto"/>
              </a:rPr>
              <a:t>Questions?</a:t>
            </a:r>
            <a:endParaRPr sz="4000" dirty="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9"/>
          <p:cNvSpPr txBox="1">
            <a:spLocks noGrp="1"/>
          </p:cNvSpPr>
          <p:nvPr>
            <p:ph type="title"/>
          </p:nvPr>
        </p:nvSpPr>
        <p:spPr>
          <a:xfrm>
            <a:off x="833400" y="491716"/>
            <a:ext cx="10883100" cy="1114500"/>
          </a:xfrm>
          <a:prstGeom prst="rect">
            <a:avLst/>
          </a:prstGeom>
          <a:noFill/>
          <a:ln>
            <a:noFill/>
          </a:ln>
        </p:spPr>
        <p:txBody>
          <a:bodyPr spcFirstLastPara="1" wrap="square" lIns="91425" tIns="45700" rIns="91425" bIns="45700" anchor="ctr" anchorCtr="0">
            <a:normAutofit/>
          </a:bodyPr>
          <a:lstStyle/>
          <a:p>
            <a:pPr marL="2743200" lvl="0" indent="457200" algn="l" rtl="0">
              <a:lnSpc>
                <a:spcPct val="120000"/>
              </a:lnSpc>
              <a:spcBef>
                <a:spcPts val="0"/>
              </a:spcBef>
              <a:spcAft>
                <a:spcPts val="400"/>
              </a:spcAft>
              <a:buClr>
                <a:schemeClr val="dk1"/>
              </a:buClr>
              <a:buSzPts val="1100"/>
              <a:buFont typeface="Arial"/>
              <a:buNone/>
            </a:pPr>
            <a:r>
              <a:rPr lang="en-US" sz="3200" b="1">
                <a:solidFill>
                  <a:srgbClr val="294668"/>
                </a:solidFill>
                <a:highlight>
                  <a:srgbClr val="FFFFFF"/>
                </a:highlight>
                <a:latin typeface="Roboto"/>
                <a:ea typeface="Roboto"/>
                <a:cs typeface="Roboto"/>
                <a:sym typeface="Roboto"/>
              </a:rPr>
              <a:t>Contact Information </a:t>
            </a:r>
            <a:endParaRPr sz="4000">
              <a:latin typeface="Calibri"/>
              <a:ea typeface="Calibri"/>
              <a:cs typeface="Calibri"/>
              <a:sym typeface="Calibri"/>
            </a:endParaRPr>
          </a:p>
        </p:txBody>
      </p:sp>
      <p:sp>
        <p:nvSpPr>
          <p:cNvPr id="303" name="Google Shape;303;p39"/>
          <p:cNvSpPr txBox="1">
            <a:spLocks noGrp="1"/>
          </p:cNvSpPr>
          <p:nvPr>
            <p:ph type="body" idx="1"/>
          </p:nvPr>
        </p:nvSpPr>
        <p:spPr>
          <a:xfrm>
            <a:off x="833400" y="1606225"/>
            <a:ext cx="4741800" cy="4038600"/>
          </a:xfrm>
          <a:prstGeom prst="rect">
            <a:avLst/>
          </a:prstGeom>
          <a:noFill/>
          <a:ln>
            <a:noFill/>
          </a:ln>
        </p:spPr>
        <p:txBody>
          <a:bodyPr spcFirstLastPara="1" wrap="square" lIns="91425" tIns="45700" rIns="91425" bIns="45700" anchor="t" anchorCtr="0">
            <a:normAutofit/>
          </a:bodyPr>
          <a:lstStyle/>
          <a:p>
            <a:pPr marL="228600" lvl="0" indent="-71120" algn="l" rtl="0">
              <a:lnSpc>
                <a:spcPct val="90000"/>
              </a:lnSpc>
              <a:spcBef>
                <a:spcPts val="0"/>
              </a:spcBef>
              <a:spcAft>
                <a:spcPts val="0"/>
              </a:spcAft>
              <a:buSzPts val="1760"/>
              <a:buNone/>
            </a:pPr>
            <a:r>
              <a:rPr lang="en-US" b="1" dirty="0"/>
              <a:t>Jamia Williams, MLS</a:t>
            </a:r>
            <a:endParaRPr b="1" dirty="0"/>
          </a:p>
          <a:p>
            <a:pPr marL="228600" lvl="0" indent="-71120" algn="l" rtl="0">
              <a:lnSpc>
                <a:spcPct val="90000"/>
              </a:lnSpc>
              <a:spcBef>
                <a:spcPts val="0"/>
              </a:spcBef>
              <a:spcAft>
                <a:spcPts val="0"/>
              </a:spcAft>
              <a:buSzPts val="1760"/>
              <a:buNone/>
            </a:pPr>
            <a:r>
              <a:rPr lang="en-US" dirty="0"/>
              <a:t>Consumer Health Program Specialist</a:t>
            </a:r>
            <a:endParaRPr dirty="0"/>
          </a:p>
          <a:p>
            <a:pPr marL="228600" lvl="0" indent="-71120" algn="l" rtl="0">
              <a:lnSpc>
                <a:spcPct val="90000"/>
              </a:lnSpc>
              <a:spcBef>
                <a:spcPts val="0"/>
              </a:spcBef>
              <a:spcAft>
                <a:spcPts val="0"/>
              </a:spcAft>
              <a:buSzPts val="1760"/>
              <a:buNone/>
            </a:pPr>
            <a:r>
              <a:rPr lang="en-US" dirty="0"/>
              <a:t>NNLM Training Office </a:t>
            </a:r>
            <a:endParaRPr dirty="0"/>
          </a:p>
          <a:p>
            <a:pPr marL="228600" lvl="0" indent="-71120" algn="l" rtl="0">
              <a:lnSpc>
                <a:spcPct val="90000"/>
              </a:lnSpc>
              <a:spcBef>
                <a:spcPts val="0"/>
              </a:spcBef>
              <a:spcAft>
                <a:spcPts val="0"/>
              </a:spcAft>
              <a:buSzPts val="1760"/>
              <a:buNone/>
            </a:pPr>
            <a:r>
              <a:rPr lang="en-US" dirty="0"/>
              <a:t>University of Utah</a:t>
            </a:r>
            <a:endParaRPr dirty="0"/>
          </a:p>
          <a:p>
            <a:pPr marL="228600" lvl="0" indent="-71120" algn="l" rtl="0">
              <a:lnSpc>
                <a:spcPct val="90000"/>
              </a:lnSpc>
              <a:spcBef>
                <a:spcPts val="0"/>
              </a:spcBef>
              <a:spcAft>
                <a:spcPts val="0"/>
              </a:spcAft>
              <a:buSzPts val="1760"/>
              <a:buNone/>
            </a:pPr>
            <a:r>
              <a:rPr lang="en-US" u="sng" dirty="0">
                <a:solidFill>
                  <a:schemeClr val="hlink"/>
                </a:solidFill>
                <a:highlight>
                  <a:srgbClr val="FFFFFF"/>
                </a:highlight>
                <a:hlinkClick r:id="rId3"/>
              </a:rPr>
              <a:t>jamia.williams@utah.edu</a:t>
            </a:r>
            <a:r>
              <a:rPr lang="en-US" dirty="0">
                <a:solidFill>
                  <a:srgbClr val="294668"/>
                </a:solidFill>
                <a:highlight>
                  <a:srgbClr val="FFFFFF"/>
                </a:highlight>
              </a:rPr>
              <a:t> </a:t>
            </a:r>
            <a:endParaRPr dirty="0"/>
          </a:p>
          <a:p>
            <a:pPr marL="228600" lvl="0" indent="-71120" algn="l" rtl="0">
              <a:lnSpc>
                <a:spcPct val="90000"/>
              </a:lnSpc>
              <a:spcBef>
                <a:spcPts val="0"/>
              </a:spcBef>
              <a:spcAft>
                <a:spcPts val="0"/>
              </a:spcAft>
              <a:buSzPts val="1760"/>
              <a:buNone/>
            </a:pPr>
            <a:endParaRPr dirty="0"/>
          </a:p>
          <a:p>
            <a:pPr marL="228600" lvl="0" indent="-71120" algn="l" rtl="0">
              <a:lnSpc>
                <a:spcPct val="90000"/>
              </a:lnSpc>
              <a:spcBef>
                <a:spcPts val="0"/>
              </a:spcBef>
              <a:spcAft>
                <a:spcPts val="0"/>
              </a:spcAft>
              <a:buSzPts val="1760"/>
              <a:buNone/>
            </a:pPr>
            <a:endParaRPr dirty="0"/>
          </a:p>
          <a:p>
            <a:pPr marL="228600" lvl="0" indent="-71120" algn="l" rtl="0">
              <a:spcBef>
                <a:spcPts val="0"/>
              </a:spcBef>
              <a:spcAft>
                <a:spcPts val="0"/>
              </a:spcAft>
              <a:buClr>
                <a:schemeClr val="dk1"/>
              </a:buClr>
              <a:buSzPts val="1760"/>
              <a:buFont typeface="Arial"/>
              <a:buNone/>
            </a:pPr>
            <a:endParaRPr dirty="0"/>
          </a:p>
          <a:p>
            <a:pPr marL="228600" lvl="0" indent="-71120" algn="l" rtl="0">
              <a:lnSpc>
                <a:spcPct val="90000"/>
              </a:lnSpc>
              <a:spcBef>
                <a:spcPts val="0"/>
              </a:spcBef>
              <a:spcAft>
                <a:spcPts val="0"/>
              </a:spcAft>
              <a:buSzPts val="1760"/>
              <a:buNone/>
            </a:pPr>
            <a:endParaRPr dirty="0"/>
          </a:p>
        </p:txBody>
      </p:sp>
      <p:sp>
        <p:nvSpPr>
          <p:cNvPr id="304" name="Google Shape;304;p39"/>
          <p:cNvSpPr txBox="1">
            <a:spLocks noGrp="1"/>
          </p:cNvSpPr>
          <p:nvPr>
            <p:ph type="body" idx="1"/>
          </p:nvPr>
        </p:nvSpPr>
        <p:spPr>
          <a:xfrm>
            <a:off x="5742125" y="1606225"/>
            <a:ext cx="6160200" cy="4038600"/>
          </a:xfrm>
          <a:prstGeom prst="rect">
            <a:avLst/>
          </a:prstGeom>
          <a:noFill/>
          <a:ln>
            <a:noFill/>
          </a:ln>
        </p:spPr>
        <p:txBody>
          <a:bodyPr spcFirstLastPara="1" wrap="square" lIns="91425" tIns="45700" rIns="91425" bIns="45700" anchor="t" anchorCtr="0">
            <a:normAutofit/>
          </a:bodyPr>
          <a:lstStyle/>
          <a:p>
            <a:pPr marL="228600" lvl="0" indent="-71120" algn="l" rtl="0">
              <a:lnSpc>
                <a:spcPct val="90000"/>
              </a:lnSpc>
              <a:spcBef>
                <a:spcPts val="0"/>
              </a:spcBef>
              <a:spcAft>
                <a:spcPts val="0"/>
              </a:spcAft>
              <a:buClr>
                <a:schemeClr val="dk1"/>
              </a:buClr>
              <a:buSzPts val="1100"/>
              <a:buFont typeface="Arial"/>
              <a:buNone/>
            </a:pPr>
            <a:r>
              <a:rPr lang="en-US" b="1"/>
              <a:t>Emily Vardell, MLS, PhD, AHIP </a:t>
            </a:r>
            <a:endParaRPr b="1"/>
          </a:p>
          <a:p>
            <a:pPr marL="228600" lvl="0" indent="-71120" algn="l" rtl="0">
              <a:lnSpc>
                <a:spcPct val="90000"/>
              </a:lnSpc>
              <a:spcBef>
                <a:spcPts val="0"/>
              </a:spcBef>
              <a:spcAft>
                <a:spcPts val="0"/>
              </a:spcAft>
              <a:buClr>
                <a:schemeClr val="dk1"/>
              </a:buClr>
              <a:buSzPts val="1100"/>
              <a:buFont typeface="Arial"/>
              <a:buNone/>
            </a:pPr>
            <a:r>
              <a:rPr lang="en-US"/>
              <a:t>Associate Professor</a:t>
            </a:r>
            <a:endParaRPr/>
          </a:p>
          <a:p>
            <a:pPr marL="228600" lvl="0" indent="-71120" algn="l" rtl="0">
              <a:lnSpc>
                <a:spcPct val="90000"/>
              </a:lnSpc>
              <a:spcBef>
                <a:spcPts val="0"/>
              </a:spcBef>
              <a:spcAft>
                <a:spcPts val="0"/>
              </a:spcAft>
              <a:buSzPts val="1100"/>
              <a:buNone/>
            </a:pPr>
            <a:r>
              <a:rPr lang="en-US"/>
              <a:t>School of Library and Information Management</a:t>
            </a:r>
            <a:endParaRPr/>
          </a:p>
          <a:p>
            <a:pPr marL="228600" lvl="0" indent="-71120" algn="l" rtl="0">
              <a:lnSpc>
                <a:spcPct val="90000"/>
              </a:lnSpc>
              <a:spcBef>
                <a:spcPts val="0"/>
              </a:spcBef>
              <a:spcAft>
                <a:spcPts val="0"/>
              </a:spcAft>
              <a:buSzPts val="1760"/>
              <a:buNone/>
            </a:pPr>
            <a:r>
              <a:rPr lang="en-US"/>
              <a:t>Emporia State University</a:t>
            </a:r>
            <a:endParaRPr/>
          </a:p>
          <a:p>
            <a:pPr marL="228600" lvl="0" indent="-71120" algn="l" rtl="0">
              <a:lnSpc>
                <a:spcPct val="90000"/>
              </a:lnSpc>
              <a:spcBef>
                <a:spcPts val="0"/>
              </a:spcBef>
              <a:spcAft>
                <a:spcPts val="0"/>
              </a:spcAft>
              <a:buSzPts val="1760"/>
              <a:buNone/>
            </a:pPr>
            <a:r>
              <a:rPr lang="en-US" u="sng">
                <a:solidFill>
                  <a:schemeClr val="hlink"/>
                </a:solidFill>
                <a:hlinkClick r:id="rId4"/>
              </a:rPr>
              <a:t>evardell@emporia.edu</a:t>
            </a:r>
            <a:r>
              <a:rPr lang="en-US"/>
              <a:t> </a:t>
            </a:r>
            <a:endParaRPr/>
          </a:p>
          <a:p>
            <a:pPr marL="228600" lvl="0" indent="-71120" algn="l" rtl="0">
              <a:lnSpc>
                <a:spcPct val="90000"/>
              </a:lnSpc>
              <a:spcBef>
                <a:spcPts val="0"/>
              </a:spcBef>
              <a:spcAft>
                <a:spcPts val="0"/>
              </a:spcAft>
              <a:buSzPts val="1760"/>
              <a:buNone/>
            </a:pPr>
            <a:endParaRPr/>
          </a:p>
          <a:p>
            <a:pPr marL="228600" lvl="0" indent="-71120" algn="l" rtl="0">
              <a:lnSpc>
                <a:spcPct val="90000"/>
              </a:lnSpc>
              <a:spcBef>
                <a:spcPts val="0"/>
              </a:spcBef>
              <a:spcAft>
                <a:spcPts val="0"/>
              </a:spcAft>
              <a:buSzPts val="1760"/>
              <a:buNone/>
            </a:pPr>
            <a:endParaRPr/>
          </a:p>
        </p:txBody>
      </p:sp>
      <p:sp>
        <p:nvSpPr>
          <p:cNvPr id="305" name="Google Shape;305;p39"/>
          <p:cNvSpPr txBox="1"/>
          <p:nvPr/>
        </p:nvSpPr>
        <p:spPr>
          <a:xfrm>
            <a:off x="4479800" y="3732600"/>
            <a:ext cx="2805900" cy="1708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760"/>
              <a:buFont typeface="Arial"/>
              <a:buNone/>
            </a:pPr>
            <a:r>
              <a:rPr lang="en-US" sz="2200" b="1">
                <a:solidFill>
                  <a:schemeClr val="dk1"/>
                </a:solidFill>
                <a:latin typeface="Corbel"/>
                <a:ea typeface="Corbel"/>
                <a:cs typeface="Corbel"/>
                <a:sym typeface="Corbel"/>
              </a:rPr>
              <a:t>Samantha Nunn</a:t>
            </a:r>
            <a:endParaRPr sz="2200" b="1">
              <a:solidFill>
                <a:schemeClr val="dk1"/>
              </a:solidFill>
              <a:latin typeface="Corbel"/>
              <a:ea typeface="Corbel"/>
              <a:cs typeface="Corbel"/>
              <a:sym typeface="Corbel"/>
            </a:endParaRPr>
          </a:p>
          <a:p>
            <a:pPr marL="0" lvl="0" indent="0" algn="l" rtl="0">
              <a:lnSpc>
                <a:spcPct val="90000"/>
              </a:lnSpc>
              <a:spcBef>
                <a:spcPts val="0"/>
              </a:spcBef>
              <a:spcAft>
                <a:spcPts val="0"/>
              </a:spcAft>
              <a:buClr>
                <a:schemeClr val="dk1"/>
              </a:buClr>
              <a:buSzPts val="1760"/>
              <a:buFont typeface="Arial"/>
              <a:buNone/>
            </a:pPr>
            <a:r>
              <a:rPr lang="en-US" sz="2200">
                <a:solidFill>
                  <a:schemeClr val="dk1"/>
                </a:solidFill>
                <a:latin typeface="Corbel"/>
                <a:ea typeface="Corbel"/>
                <a:cs typeface="Corbel"/>
                <a:sym typeface="Corbel"/>
              </a:rPr>
              <a:t>Project Manager </a:t>
            </a:r>
            <a:endParaRPr sz="2200">
              <a:solidFill>
                <a:schemeClr val="dk1"/>
              </a:solidFill>
              <a:latin typeface="Corbel"/>
              <a:ea typeface="Corbel"/>
              <a:cs typeface="Corbel"/>
              <a:sym typeface="Corbel"/>
            </a:endParaRPr>
          </a:p>
          <a:p>
            <a:pPr marL="0" lvl="0" indent="0" algn="l" rtl="0">
              <a:lnSpc>
                <a:spcPct val="90000"/>
              </a:lnSpc>
              <a:spcBef>
                <a:spcPts val="0"/>
              </a:spcBef>
              <a:spcAft>
                <a:spcPts val="0"/>
              </a:spcAft>
              <a:buClr>
                <a:schemeClr val="dk1"/>
              </a:buClr>
              <a:buSzPts val="1760"/>
              <a:buFont typeface="Arial"/>
              <a:buNone/>
            </a:pPr>
            <a:r>
              <a:rPr lang="en-US" sz="2200">
                <a:solidFill>
                  <a:schemeClr val="dk1"/>
                </a:solidFill>
                <a:latin typeface="Corbel"/>
                <a:ea typeface="Corbel"/>
                <a:cs typeface="Corbel"/>
                <a:sym typeface="Corbel"/>
              </a:rPr>
              <a:t>NNLM Region 4</a:t>
            </a:r>
            <a:endParaRPr sz="2200">
              <a:solidFill>
                <a:schemeClr val="dk1"/>
              </a:solidFill>
              <a:latin typeface="Corbel"/>
              <a:ea typeface="Corbel"/>
              <a:cs typeface="Corbel"/>
              <a:sym typeface="Corbel"/>
            </a:endParaRPr>
          </a:p>
          <a:p>
            <a:pPr marL="0" lvl="0" indent="0" algn="l" rtl="0">
              <a:lnSpc>
                <a:spcPct val="90000"/>
              </a:lnSpc>
              <a:spcBef>
                <a:spcPts val="0"/>
              </a:spcBef>
              <a:spcAft>
                <a:spcPts val="0"/>
              </a:spcAft>
              <a:buClr>
                <a:schemeClr val="dk1"/>
              </a:buClr>
              <a:buSzPts val="1760"/>
              <a:buFont typeface="Arial"/>
              <a:buNone/>
            </a:pPr>
            <a:r>
              <a:rPr lang="en-US" sz="2200">
                <a:solidFill>
                  <a:schemeClr val="dk1"/>
                </a:solidFill>
                <a:latin typeface="Corbel"/>
                <a:ea typeface="Corbel"/>
                <a:cs typeface="Corbel"/>
                <a:sym typeface="Corbel"/>
              </a:rPr>
              <a:t>University of Utah</a:t>
            </a:r>
            <a:endParaRPr sz="2200">
              <a:solidFill>
                <a:schemeClr val="dk1"/>
              </a:solidFill>
              <a:latin typeface="Corbel"/>
              <a:ea typeface="Corbel"/>
              <a:cs typeface="Corbel"/>
              <a:sym typeface="Corbel"/>
            </a:endParaRPr>
          </a:p>
          <a:p>
            <a:pPr marL="0" lvl="0" indent="0" algn="l" rtl="0">
              <a:lnSpc>
                <a:spcPct val="90000"/>
              </a:lnSpc>
              <a:spcBef>
                <a:spcPts val="0"/>
              </a:spcBef>
              <a:spcAft>
                <a:spcPts val="0"/>
              </a:spcAft>
              <a:buClr>
                <a:schemeClr val="dk1"/>
              </a:buClr>
              <a:buSzPts val="1760"/>
              <a:buFont typeface="Arial"/>
              <a:buNone/>
            </a:pPr>
            <a:r>
              <a:rPr lang="en-US" sz="2200" u="sng">
                <a:solidFill>
                  <a:schemeClr val="hlink"/>
                </a:solidFill>
                <a:latin typeface="Corbel"/>
                <a:ea typeface="Corbel"/>
                <a:cs typeface="Corbel"/>
                <a:sym typeface="Corbel"/>
                <a:hlinkClick r:id="rId5"/>
              </a:rPr>
              <a:t>sam.nunn@utah.edu</a:t>
            </a:r>
            <a:r>
              <a:rPr lang="en-US" sz="2200">
                <a:solidFill>
                  <a:schemeClr val="dk1"/>
                </a:solidFill>
                <a:latin typeface="Corbel"/>
                <a:ea typeface="Corbel"/>
                <a:cs typeface="Corbel"/>
                <a:sym typeface="Corbel"/>
              </a:rPr>
              <a:t> </a:t>
            </a:r>
            <a:endParaRPr sz="2200">
              <a:solidFill>
                <a:schemeClr val="dk1"/>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351800" y="376141"/>
            <a:ext cx="10883100" cy="1114500"/>
          </a:xfrm>
          <a:prstGeom prst="rect">
            <a:avLst/>
          </a:prstGeom>
          <a:noFill/>
          <a:ln>
            <a:noFill/>
          </a:ln>
        </p:spPr>
        <p:txBody>
          <a:bodyPr spcFirstLastPara="1" wrap="square" lIns="91425" tIns="45700" rIns="91425" bIns="45700" anchor="ctr" anchorCtr="0">
            <a:normAutofit/>
          </a:bodyPr>
          <a:lstStyle/>
          <a:p>
            <a:pPr marL="1828800" lvl="0" indent="457200" algn="l" rtl="0">
              <a:lnSpc>
                <a:spcPct val="90000"/>
              </a:lnSpc>
              <a:spcBef>
                <a:spcPts val="0"/>
              </a:spcBef>
              <a:spcAft>
                <a:spcPts val="0"/>
              </a:spcAft>
              <a:buClr>
                <a:schemeClr val="dk1"/>
              </a:buClr>
              <a:buSzPts val="4000"/>
              <a:buFont typeface="Corbel"/>
              <a:buNone/>
            </a:pPr>
            <a:r>
              <a:rPr lang="en-US" sz="4000" b="1">
                <a:solidFill>
                  <a:schemeClr val="dk2"/>
                </a:solidFill>
                <a:latin typeface="Roboto"/>
                <a:ea typeface="Roboto"/>
                <a:cs typeface="Roboto"/>
                <a:sym typeface="Roboto"/>
              </a:rPr>
              <a:t>The Medical Library Association</a:t>
            </a:r>
            <a:endParaRPr sz="4000" b="1">
              <a:solidFill>
                <a:schemeClr val="dk2"/>
              </a:solidFill>
              <a:latin typeface="Roboto"/>
              <a:ea typeface="Roboto"/>
              <a:cs typeface="Roboto"/>
              <a:sym typeface="Roboto"/>
            </a:endParaRPr>
          </a:p>
        </p:txBody>
      </p:sp>
      <p:sp>
        <p:nvSpPr>
          <p:cNvPr id="108" name="Google Shape;108;p15"/>
          <p:cNvSpPr txBox="1">
            <a:spLocks noGrp="1"/>
          </p:cNvSpPr>
          <p:nvPr>
            <p:ph type="body" idx="1"/>
          </p:nvPr>
        </p:nvSpPr>
        <p:spPr>
          <a:xfrm>
            <a:off x="215700" y="1374850"/>
            <a:ext cx="11760600" cy="3940100"/>
          </a:xfrm>
          <a:prstGeom prst="rect">
            <a:avLst/>
          </a:prstGeom>
          <a:noFill/>
          <a:ln>
            <a:noFill/>
          </a:ln>
        </p:spPr>
        <p:txBody>
          <a:bodyPr spcFirstLastPara="1" wrap="square" lIns="91425" tIns="45700" rIns="91425" bIns="45700" anchor="t" anchorCtr="0">
            <a:normAutofit fontScale="25000" lnSpcReduction="20000"/>
          </a:bodyPr>
          <a:lstStyle/>
          <a:p>
            <a:pPr marL="228600" lvl="0" indent="-71120" algn="l" rtl="0">
              <a:lnSpc>
                <a:spcPct val="90000"/>
              </a:lnSpc>
              <a:spcBef>
                <a:spcPts val="0"/>
              </a:spcBef>
              <a:spcAft>
                <a:spcPts val="0"/>
              </a:spcAft>
              <a:buSzPts val="440"/>
              <a:buNone/>
            </a:pPr>
            <a:r>
              <a:rPr lang="en-US" sz="8800" dirty="0">
                <a:latin typeface="Roboto"/>
                <a:ea typeface="Roboto"/>
                <a:cs typeface="Roboto"/>
                <a:sym typeface="Roboto"/>
              </a:rPr>
              <a:t>T</a:t>
            </a:r>
            <a:r>
              <a:rPr lang="en-US" sz="10400" dirty="0"/>
              <a:t>he Medical Library Association (MLA) is a global, nonprofit educational organization, with a membership of more than 400 institutions and 3,000 professionals in the health information field. Since 1898, MLA has fostered excellence in the professional practice and leadership of health sciences library and information professionals to enhance health care, education, and research throughout the world. MLA educates health information professionals, supports health information research, promotes access to the world’s health sciences information, and works to ensure that the best health information is available to all.</a:t>
            </a:r>
            <a:endParaRPr sz="10400" dirty="0"/>
          </a:p>
          <a:p>
            <a:pPr marL="228600" lvl="0" indent="-71120" algn="l" rtl="0">
              <a:lnSpc>
                <a:spcPct val="90000"/>
              </a:lnSpc>
              <a:spcBef>
                <a:spcPts val="0"/>
              </a:spcBef>
              <a:spcAft>
                <a:spcPts val="0"/>
              </a:spcAft>
              <a:buSzPts val="440"/>
              <a:buNone/>
            </a:pPr>
            <a:endParaRPr sz="10400" dirty="0"/>
          </a:p>
          <a:p>
            <a:pPr marL="228600" lvl="0" indent="-71120" algn="l" rtl="0">
              <a:lnSpc>
                <a:spcPct val="90000"/>
              </a:lnSpc>
              <a:spcBef>
                <a:spcPts val="0"/>
              </a:spcBef>
              <a:spcAft>
                <a:spcPts val="0"/>
              </a:spcAft>
              <a:buSzPts val="440"/>
              <a:buNone/>
            </a:pPr>
            <a:endParaRPr sz="10400" dirty="0"/>
          </a:p>
          <a:p>
            <a:pPr marL="3429000" lvl="0" indent="-71120" algn="l" rtl="0">
              <a:lnSpc>
                <a:spcPct val="90000"/>
              </a:lnSpc>
              <a:spcBef>
                <a:spcPts val="0"/>
              </a:spcBef>
              <a:spcAft>
                <a:spcPts val="0"/>
              </a:spcAft>
              <a:buSzPts val="440"/>
              <a:buNone/>
            </a:pPr>
            <a:endParaRPr sz="10400" b="1" dirty="0">
              <a:hlinkClick r:id="rId3"/>
            </a:endParaRPr>
          </a:p>
          <a:p>
            <a:pPr marL="3429000" lvl="0" indent="-71120" algn="l" rtl="0">
              <a:lnSpc>
                <a:spcPct val="90000"/>
              </a:lnSpc>
              <a:spcBef>
                <a:spcPts val="0"/>
              </a:spcBef>
              <a:spcAft>
                <a:spcPts val="0"/>
              </a:spcAft>
              <a:buSzPts val="440"/>
              <a:buNone/>
            </a:pPr>
            <a:r>
              <a:rPr lang="en-US" sz="10400" b="1" dirty="0">
                <a:hlinkClick r:id="rId3"/>
              </a:rPr>
              <a:t>Visit MLA’s Website</a:t>
            </a:r>
            <a:endParaRPr sz="10400" dirty="0"/>
          </a:p>
          <a:p>
            <a:pPr marL="228600" lvl="0" indent="-71120" algn="l" rtl="0">
              <a:lnSpc>
                <a:spcPct val="90000"/>
              </a:lnSpc>
              <a:spcBef>
                <a:spcPts val="0"/>
              </a:spcBef>
              <a:spcAft>
                <a:spcPts val="0"/>
              </a:spcAft>
              <a:buSzPct val="80000"/>
              <a:buNone/>
            </a:pPr>
            <a:endParaRPr dirty="0"/>
          </a:p>
          <a:p>
            <a:pPr marL="228600" lvl="0" indent="-71120" algn="l" rtl="0">
              <a:lnSpc>
                <a:spcPct val="90000"/>
              </a:lnSpc>
              <a:spcBef>
                <a:spcPts val="0"/>
              </a:spcBef>
              <a:spcAft>
                <a:spcPts val="0"/>
              </a:spcAft>
              <a:buSzPct val="80000"/>
              <a:buNone/>
            </a:pPr>
            <a:endParaRPr dirty="0"/>
          </a:p>
          <a:p>
            <a:pPr marL="228600" lvl="0" indent="-71120" algn="l" rtl="0">
              <a:lnSpc>
                <a:spcPct val="90000"/>
              </a:lnSpc>
              <a:spcBef>
                <a:spcPts val="0"/>
              </a:spcBef>
              <a:spcAft>
                <a:spcPts val="0"/>
              </a:spcAft>
              <a:buSzPct val="80000"/>
              <a:buNone/>
            </a:pPr>
            <a:endParaRPr dirty="0"/>
          </a:p>
          <a:p>
            <a:pPr marL="228600" lvl="0" indent="-71120" algn="l" rtl="0">
              <a:lnSpc>
                <a:spcPct val="90000"/>
              </a:lnSpc>
              <a:spcBef>
                <a:spcPts val="0"/>
              </a:spcBef>
              <a:spcAft>
                <a:spcPts val="0"/>
              </a:spcAft>
              <a:buSzPct val="80000"/>
              <a:buNone/>
            </a:pPr>
            <a:endParaRPr dirty="0"/>
          </a:p>
          <a:p>
            <a:pPr marL="228600" lvl="0" indent="-71120" algn="l" rtl="0">
              <a:lnSpc>
                <a:spcPct val="90000"/>
              </a:lnSpc>
              <a:spcBef>
                <a:spcPts val="0"/>
              </a:spcBef>
              <a:spcAft>
                <a:spcPts val="0"/>
              </a:spcAft>
              <a:buSzPct val="80000"/>
              <a:buNone/>
            </a:pPr>
            <a:endParaRPr dirty="0"/>
          </a:p>
          <a:p>
            <a:pPr marL="228600" lvl="0" indent="-71120" algn="l" rtl="0">
              <a:lnSpc>
                <a:spcPct val="90000"/>
              </a:lnSpc>
              <a:spcBef>
                <a:spcPts val="0"/>
              </a:spcBef>
              <a:spcAft>
                <a:spcPts val="0"/>
              </a:spcAft>
              <a:buSzPct val="80000"/>
              <a:buNone/>
            </a:pPr>
            <a:endParaRPr dirty="0"/>
          </a:p>
          <a:p>
            <a:pPr marL="228600" lvl="0" indent="-71120" algn="l" rtl="0">
              <a:lnSpc>
                <a:spcPct val="90000"/>
              </a:lnSpc>
              <a:spcBef>
                <a:spcPts val="0"/>
              </a:spcBef>
              <a:spcAft>
                <a:spcPts val="0"/>
              </a:spcAft>
              <a:buSzPct val="80000"/>
              <a:buNone/>
            </a:pPr>
            <a:endParaRPr dirty="0"/>
          </a:p>
          <a:p>
            <a:pPr marL="228600" lvl="0" indent="-71120" algn="l" rtl="0">
              <a:lnSpc>
                <a:spcPct val="90000"/>
              </a:lnSpc>
              <a:spcBef>
                <a:spcPts val="0"/>
              </a:spcBef>
              <a:spcAft>
                <a:spcPts val="0"/>
              </a:spcAft>
              <a:buSzPct val="80000"/>
              <a:buNone/>
            </a:pPr>
            <a:endParaRPr dirty="0"/>
          </a:p>
          <a:p>
            <a:pPr marL="228600" lvl="0" indent="-71120" algn="l" rtl="0">
              <a:lnSpc>
                <a:spcPct val="90000"/>
              </a:lnSpc>
              <a:spcBef>
                <a:spcPts val="0"/>
              </a:spcBef>
              <a:spcAft>
                <a:spcPts val="0"/>
              </a:spcAft>
              <a:buSzPct val="80000"/>
              <a:buNone/>
            </a:pPr>
            <a:endParaRPr dirty="0"/>
          </a:p>
          <a:p>
            <a:pPr marL="228600" lvl="0" indent="-71120" algn="l" rtl="0">
              <a:lnSpc>
                <a:spcPct val="90000"/>
              </a:lnSpc>
              <a:spcBef>
                <a:spcPts val="0"/>
              </a:spcBef>
              <a:spcAft>
                <a:spcPts val="0"/>
              </a:spcAft>
              <a:buSzPct val="80000"/>
              <a:buNone/>
            </a:pPr>
            <a:endParaRPr dirty="0"/>
          </a:p>
          <a:p>
            <a:pPr marL="228600" lvl="0" indent="-71120" algn="l" rtl="0">
              <a:lnSpc>
                <a:spcPct val="90000"/>
              </a:lnSpc>
              <a:spcBef>
                <a:spcPts val="0"/>
              </a:spcBef>
              <a:spcAft>
                <a:spcPts val="0"/>
              </a:spcAft>
              <a:buSzPct val="80000"/>
              <a:buNone/>
            </a:pPr>
            <a:endParaRPr dirty="0"/>
          </a:p>
          <a:p>
            <a:pPr marL="228600" lvl="0" indent="-71120" algn="l" rtl="0">
              <a:lnSpc>
                <a:spcPct val="90000"/>
              </a:lnSpc>
              <a:spcBef>
                <a:spcPts val="0"/>
              </a:spcBef>
              <a:spcAft>
                <a:spcPts val="0"/>
              </a:spcAft>
              <a:buSzPct val="80000"/>
              <a:buNone/>
            </a:pPr>
            <a:endParaRPr dirty="0"/>
          </a:p>
          <a:p>
            <a:pPr marL="2900680" lvl="0" indent="0" algn="l" rtl="0">
              <a:lnSpc>
                <a:spcPct val="90000"/>
              </a:lnSpc>
              <a:spcBef>
                <a:spcPts val="0"/>
              </a:spcBef>
              <a:spcAft>
                <a:spcPts val="0"/>
              </a:spcAft>
              <a:buSzPts val="440"/>
              <a:buNone/>
            </a:pPr>
            <a:r>
              <a:rPr lang="en-US" dirty="0"/>
              <a:t>	</a:t>
            </a:r>
            <a:r>
              <a:rPr lang="en-US" sz="7200" b="1" dirty="0">
                <a:latin typeface="Roboto"/>
                <a:ea typeface="Roboto"/>
                <a:cs typeface="Roboto"/>
                <a:sym typeface="Roboto"/>
              </a:rPr>
              <a:t>									</a:t>
            </a:r>
            <a:endParaRPr sz="7200" b="1" dirty="0">
              <a:latin typeface="Roboto"/>
              <a:ea typeface="Roboto"/>
              <a:cs typeface="Roboto"/>
              <a:sym typeface="Roboto"/>
            </a:endParaRPr>
          </a:p>
          <a:p>
            <a:pPr marL="4114800" lvl="0" indent="457200" algn="l" rtl="0">
              <a:lnSpc>
                <a:spcPct val="90000"/>
              </a:lnSpc>
              <a:spcBef>
                <a:spcPts val="0"/>
              </a:spcBef>
              <a:spcAft>
                <a:spcPts val="0"/>
              </a:spcAft>
              <a:buSzPts val="440"/>
              <a:buNone/>
            </a:pPr>
            <a:endParaRPr sz="7200" b="1" dirty="0">
              <a:latin typeface="Roboto"/>
              <a:ea typeface="Roboto"/>
              <a:cs typeface="Roboto"/>
              <a:sym typeface="Roboto"/>
            </a:endParaRPr>
          </a:p>
          <a:p>
            <a:pPr marL="4114800" lvl="0" indent="457200" algn="l" rtl="0">
              <a:lnSpc>
                <a:spcPct val="90000"/>
              </a:lnSpc>
              <a:spcBef>
                <a:spcPts val="0"/>
              </a:spcBef>
              <a:spcAft>
                <a:spcPts val="0"/>
              </a:spcAft>
              <a:buSzPts val="440"/>
              <a:buNone/>
            </a:pPr>
            <a:endParaRPr sz="7200" b="1" dirty="0">
              <a:latin typeface="Roboto"/>
              <a:ea typeface="Roboto"/>
              <a:cs typeface="Roboto"/>
              <a:sym typeface="Roboto"/>
            </a:endParaRPr>
          </a:p>
          <a:p>
            <a:pPr marL="4114800" lvl="0" indent="457200" algn="l" rtl="0">
              <a:lnSpc>
                <a:spcPct val="90000"/>
              </a:lnSpc>
              <a:spcBef>
                <a:spcPts val="0"/>
              </a:spcBef>
              <a:spcAft>
                <a:spcPts val="0"/>
              </a:spcAft>
              <a:buSzPts val="440"/>
              <a:buNone/>
            </a:pPr>
            <a:endParaRPr sz="7200" b="1" dirty="0">
              <a:latin typeface="Roboto"/>
              <a:ea typeface="Roboto"/>
              <a:cs typeface="Roboto"/>
              <a:sym typeface="Roboto"/>
            </a:endParaRPr>
          </a:p>
          <a:p>
            <a:pPr marL="4114800" lvl="0" indent="457200" algn="l" rtl="0">
              <a:lnSpc>
                <a:spcPct val="90000"/>
              </a:lnSpc>
              <a:spcBef>
                <a:spcPts val="0"/>
              </a:spcBef>
              <a:spcAft>
                <a:spcPts val="0"/>
              </a:spcAft>
              <a:buSzPts val="440"/>
              <a:buNone/>
            </a:pPr>
            <a:endParaRPr sz="7200" b="1" dirty="0">
              <a:latin typeface="Roboto"/>
              <a:ea typeface="Roboto"/>
              <a:cs typeface="Roboto"/>
              <a:sym typeface="Roboto"/>
            </a:endParaRPr>
          </a:p>
          <a:p>
            <a:pPr marL="4114800" lvl="0" indent="457200" algn="l" rtl="0">
              <a:lnSpc>
                <a:spcPct val="90000"/>
              </a:lnSpc>
              <a:spcBef>
                <a:spcPts val="0"/>
              </a:spcBef>
              <a:spcAft>
                <a:spcPts val="0"/>
              </a:spcAft>
              <a:buSzPts val="440"/>
              <a:buNone/>
            </a:pPr>
            <a:endParaRPr sz="7200" b="1" dirty="0">
              <a:solidFill>
                <a:schemeClr val="dk2"/>
              </a:solidFill>
              <a:latin typeface="Roboto"/>
              <a:ea typeface="Roboto"/>
              <a:cs typeface="Roboto"/>
              <a:sym typeface="Roboto"/>
            </a:endParaRPr>
          </a:p>
        </p:txBody>
      </p:sp>
      <p:pic>
        <p:nvPicPr>
          <p:cNvPr id="109" name="Google Shape;109;p15" descr="Logo of the Medical Library Association&#10;"/>
          <p:cNvPicPr preferRelativeResize="0"/>
          <p:nvPr/>
        </p:nvPicPr>
        <p:blipFill rotWithShape="1">
          <a:blip r:embed="rId4">
            <a:alphaModFix/>
          </a:blip>
          <a:srcRect l="11080" t="-6740" r="-11080" b="6739"/>
          <a:stretch/>
        </p:blipFill>
        <p:spPr>
          <a:xfrm>
            <a:off x="7629063" y="4764625"/>
            <a:ext cx="4524375" cy="1428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802000" y="198541"/>
            <a:ext cx="10883100" cy="1114500"/>
          </a:xfrm>
          <a:prstGeom prst="rect">
            <a:avLst/>
          </a:prstGeom>
          <a:noFill/>
          <a:ln>
            <a:noFill/>
          </a:ln>
        </p:spPr>
        <p:txBody>
          <a:bodyPr spcFirstLastPara="1" wrap="square" lIns="91425" tIns="45700" rIns="91425" bIns="45700" anchor="ctr" anchorCtr="0">
            <a:normAutofit/>
          </a:bodyPr>
          <a:lstStyle/>
          <a:p>
            <a:pPr marL="3200400" lvl="0" indent="0" algn="l" rtl="0">
              <a:lnSpc>
                <a:spcPct val="90000"/>
              </a:lnSpc>
              <a:spcBef>
                <a:spcPts val="0"/>
              </a:spcBef>
              <a:spcAft>
                <a:spcPts val="0"/>
              </a:spcAft>
              <a:buClr>
                <a:schemeClr val="dk1"/>
              </a:buClr>
              <a:buSzPts val="4000"/>
              <a:buFont typeface="Corbel"/>
              <a:buNone/>
            </a:pPr>
            <a:r>
              <a:rPr lang="en-US" sz="4000" b="1">
                <a:solidFill>
                  <a:schemeClr val="dk2"/>
                </a:solidFill>
                <a:latin typeface="Roboto"/>
                <a:ea typeface="Roboto"/>
                <a:cs typeface="Roboto"/>
                <a:sym typeface="Roboto"/>
              </a:rPr>
              <a:t>What is CHIS?</a:t>
            </a:r>
            <a:endParaRPr sz="4000" b="1">
              <a:solidFill>
                <a:schemeClr val="dk2"/>
              </a:solidFill>
              <a:latin typeface="Roboto"/>
              <a:ea typeface="Roboto"/>
              <a:cs typeface="Roboto"/>
              <a:sym typeface="Roboto"/>
            </a:endParaRPr>
          </a:p>
        </p:txBody>
      </p:sp>
      <p:sp>
        <p:nvSpPr>
          <p:cNvPr id="116" name="Google Shape;116;p16"/>
          <p:cNvSpPr txBox="1">
            <a:spLocks noGrp="1"/>
          </p:cNvSpPr>
          <p:nvPr>
            <p:ph type="body" idx="1"/>
          </p:nvPr>
        </p:nvSpPr>
        <p:spPr>
          <a:xfrm>
            <a:off x="917175" y="1409696"/>
            <a:ext cx="10883100" cy="40386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None/>
            </a:pPr>
            <a:r>
              <a:rPr lang="en-US" sz="12000" b="1" dirty="0"/>
              <a:t>Consumer Health Information Specialization</a:t>
            </a:r>
            <a:r>
              <a:rPr lang="en-US" sz="12000" dirty="0"/>
              <a:t> is a way that librarians, other information, and health professionals to acquire skills and knowledge needed to become a confident, expert provider of health information to your community. Your CHIS shows employers, colleagues, and the public you serve that you are committed to offering quality consumer health information services and to staying current with developments in consumer health information resources, technologies, and services.</a:t>
            </a:r>
            <a:endParaRPr sz="12000" dirty="0"/>
          </a:p>
          <a:p>
            <a:pPr marL="0" lvl="0" indent="0" algn="l" rtl="0">
              <a:lnSpc>
                <a:spcPct val="90000"/>
              </a:lnSpc>
              <a:spcBef>
                <a:spcPts val="0"/>
              </a:spcBef>
              <a:spcAft>
                <a:spcPts val="0"/>
              </a:spcAft>
              <a:buNone/>
            </a:pPr>
            <a:endParaRPr sz="12000" dirty="0"/>
          </a:p>
          <a:p>
            <a:pPr marL="0" lvl="0" indent="0" algn="l" rtl="0">
              <a:lnSpc>
                <a:spcPct val="90000"/>
              </a:lnSpc>
              <a:spcBef>
                <a:spcPts val="0"/>
              </a:spcBef>
              <a:spcAft>
                <a:spcPts val="0"/>
              </a:spcAft>
              <a:buNone/>
            </a:pPr>
            <a:r>
              <a:rPr lang="en-US" sz="12000" b="1" dirty="0"/>
              <a:t>For more information about CHIS</a:t>
            </a:r>
            <a:endParaRPr sz="12000" b="1" dirty="0"/>
          </a:p>
          <a:p>
            <a:pPr marL="457200" lvl="0" indent="-368300" algn="l" rtl="0">
              <a:spcBef>
                <a:spcPts val="0"/>
              </a:spcBef>
              <a:spcAft>
                <a:spcPts val="0"/>
              </a:spcAft>
              <a:buClr>
                <a:schemeClr val="dk2"/>
              </a:buClr>
              <a:buSzPct val="100000"/>
              <a:buChar char="•"/>
            </a:pPr>
            <a:r>
              <a:rPr lang="en-US" sz="8800" u="sng" dirty="0">
                <a:solidFill>
                  <a:schemeClr val="dk2"/>
                </a:solidFill>
                <a:hlinkClick r:id="rId3">
                  <a:extLst>
                    <a:ext uri="{A12FA001-AC4F-418D-AE19-62706E023703}">
                      <ahyp:hlinkClr xmlns:ahyp="http://schemas.microsoft.com/office/drawing/2018/hyperlinkcolor" val="tx"/>
                    </a:ext>
                  </a:extLst>
                </a:hlinkClick>
              </a:rPr>
              <a:t>Consumer Health Information Specialization (MLA CHIS webpage)</a:t>
            </a:r>
            <a:endParaRPr sz="8800" dirty="0">
              <a:solidFill>
                <a:schemeClr val="dk2"/>
              </a:solidFill>
            </a:endParaRPr>
          </a:p>
          <a:p>
            <a:pPr marL="457200" lvl="0" indent="-368300" algn="l" rtl="0">
              <a:spcBef>
                <a:spcPts val="0"/>
              </a:spcBef>
              <a:spcAft>
                <a:spcPts val="0"/>
              </a:spcAft>
              <a:buClr>
                <a:schemeClr val="dk2"/>
              </a:buClr>
              <a:buSzPct val="100000"/>
              <a:buChar char="•"/>
            </a:pPr>
            <a:r>
              <a:rPr lang="en-US" sz="8800" u="sng" dirty="0">
                <a:solidFill>
                  <a:schemeClr val="dk2"/>
                </a:solidFill>
                <a:hlinkClick r:id="rId4">
                  <a:extLst>
                    <a:ext uri="{A12FA001-AC4F-418D-AE19-62706E023703}">
                      <ahyp:hlinkClr xmlns:ahyp="http://schemas.microsoft.com/office/drawing/2018/hyperlinkcolor" val="tx"/>
                    </a:ext>
                  </a:extLst>
                </a:hlinkClick>
              </a:rPr>
              <a:t>Chart Your Path to CHIS (NNLM CHIS webpage)</a:t>
            </a:r>
            <a:endParaRPr sz="8800" b="1" dirty="0">
              <a:solidFill>
                <a:schemeClr val="dk2"/>
              </a:solidFill>
            </a:endParaRPr>
          </a:p>
          <a:p>
            <a:pPr marL="457200" lvl="0" indent="0" algn="l" rtl="0">
              <a:lnSpc>
                <a:spcPct val="90000"/>
              </a:lnSpc>
              <a:spcBef>
                <a:spcPts val="0"/>
              </a:spcBef>
              <a:spcAft>
                <a:spcPts val="0"/>
              </a:spcAft>
              <a:buNone/>
            </a:pPr>
            <a:endParaRPr sz="8800" dirty="0">
              <a:latin typeface="Roboto"/>
              <a:ea typeface="Roboto"/>
              <a:cs typeface="Roboto"/>
              <a:sym typeface="Roboto"/>
            </a:endParaRPr>
          </a:p>
          <a:p>
            <a:pPr marL="457200" lvl="0" indent="0" algn="l" rtl="0">
              <a:lnSpc>
                <a:spcPct val="90000"/>
              </a:lnSpc>
              <a:spcBef>
                <a:spcPts val="0"/>
              </a:spcBef>
              <a:spcAft>
                <a:spcPts val="0"/>
              </a:spcAft>
              <a:buNone/>
            </a:pPr>
            <a:endParaRPr dirty="0">
              <a:latin typeface="Roboto"/>
              <a:ea typeface="Roboto"/>
              <a:cs typeface="Roboto"/>
              <a:sym typeface="Roboto"/>
            </a:endParaRPr>
          </a:p>
          <a:p>
            <a:pPr marL="228600" lvl="0" indent="-71120" algn="l" rtl="0">
              <a:lnSpc>
                <a:spcPct val="90000"/>
              </a:lnSpc>
              <a:spcBef>
                <a:spcPts val="0"/>
              </a:spcBef>
              <a:spcAft>
                <a:spcPts val="0"/>
              </a:spcAft>
              <a:buSzPct val="80000"/>
              <a:buNone/>
            </a:pPr>
            <a:endParaRPr dirty="0">
              <a:latin typeface="Roboto"/>
              <a:ea typeface="Roboto"/>
              <a:cs typeface="Roboto"/>
              <a:sym typeface="Roboto"/>
            </a:endParaRPr>
          </a:p>
          <a:p>
            <a:pPr marL="228600" lvl="0" indent="-71120" algn="l" rtl="0">
              <a:lnSpc>
                <a:spcPct val="90000"/>
              </a:lnSpc>
              <a:spcBef>
                <a:spcPts val="0"/>
              </a:spcBef>
              <a:spcAft>
                <a:spcPts val="0"/>
              </a:spcAft>
              <a:buSzPct val="80000"/>
              <a:buNone/>
            </a:pPr>
            <a:endParaRPr dirty="0">
              <a:latin typeface="Roboto"/>
              <a:ea typeface="Roboto"/>
              <a:cs typeface="Roboto"/>
              <a:sym typeface="Roboto"/>
            </a:endParaRPr>
          </a:p>
          <a:p>
            <a:pPr marL="228600" lvl="0" indent="-71120" algn="l" rtl="0">
              <a:lnSpc>
                <a:spcPct val="90000"/>
              </a:lnSpc>
              <a:spcBef>
                <a:spcPts val="0"/>
              </a:spcBef>
              <a:spcAft>
                <a:spcPts val="0"/>
              </a:spcAft>
              <a:buSzPct val="80000"/>
              <a:buNone/>
            </a:pPr>
            <a:endParaRPr dirty="0">
              <a:latin typeface="Roboto"/>
              <a:ea typeface="Roboto"/>
              <a:cs typeface="Roboto"/>
              <a:sym typeface="Roboto"/>
            </a:endParaRPr>
          </a:p>
          <a:p>
            <a:pPr marL="228600" lvl="0" indent="-71120" algn="l" rtl="0">
              <a:lnSpc>
                <a:spcPct val="90000"/>
              </a:lnSpc>
              <a:spcBef>
                <a:spcPts val="0"/>
              </a:spcBef>
              <a:spcAft>
                <a:spcPts val="0"/>
              </a:spcAft>
              <a:buSzPct val="80000"/>
              <a:buNone/>
            </a:pPr>
            <a:endParaRPr dirty="0">
              <a:latin typeface="Roboto"/>
              <a:ea typeface="Roboto"/>
              <a:cs typeface="Roboto"/>
              <a:sym typeface="Roboto"/>
            </a:endParaRPr>
          </a:p>
          <a:p>
            <a:pPr marL="228600" lvl="0" indent="-71120" algn="l" rtl="0">
              <a:lnSpc>
                <a:spcPct val="90000"/>
              </a:lnSpc>
              <a:spcBef>
                <a:spcPts val="0"/>
              </a:spcBef>
              <a:spcAft>
                <a:spcPts val="0"/>
              </a:spcAft>
              <a:buSzPct val="80000"/>
              <a:buNone/>
            </a:pPr>
            <a:endParaRPr dirty="0">
              <a:latin typeface="Roboto"/>
              <a:ea typeface="Roboto"/>
              <a:cs typeface="Roboto"/>
              <a:sym typeface="Roboto"/>
            </a:endParaRPr>
          </a:p>
          <a:p>
            <a:pPr marL="228600" lvl="0" indent="-71120" algn="l" rtl="0">
              <a:lnSpc>
                <a:spcPct val="90000"/>
              </a:lnSpc>
              <a:spcBef>
                <a:spcPts val="0"/>
              </a:spcBef>
              <a:spcAft>
                <a:spcPts val="0"/>
              </a:spcAft>
              <a:buSzPct val="80000"/>
              <a:buNone/>
            </a:pPr>
            <a:endParaRPr dirty="0">
              <a:latin typeface="Roboto"/>
              <a:ea typeface="Roboto"/>
              <a:cs typeface="Roboto"/>
              <a:sym typeface="Roboto"/>
            </a:endParaRPr>
          </a:p>
          <a:p>
            <a:pPr marL="228600" lvl="0" indent="-71120" algn="l" rtl="0">
              <a:lnSpc>
                <a:spcPct val="90000"/>
              </a:lnSpc>
              <a:spcBef>
                <a:spcPts val="0"/>
              </a:spcBef>
              <a:spcAft>
                <a:spcPts val="0"/>
              </a:spcAft>
              <a:buSzPct val="80000"/>
              <a:buNone/>
            </a:pPr>
            <a:endParaRPr dirty="0">
              <a:latin typeface="Roboto"/>
              <a:ea typeface="Roboto"/>
              <a:cs typeface="Roboto"/>
              <a:sym typeface="Roboto"/>
            </a:endParaRPr>
          </a:p>
          <a:p>
            <a:pPr marL="228600" lvl="0" indent="-71120" algn="l" rtl="0">
              <a:lnSpc>
                <a:spcPct val="90000"/>
              </a:lnSpc>
              <a:spcBef>
                <a:spcPts val="0"/>
              </a:spcBef>
              <a:spcAft>
                <a:spcPts val="0"/>
              </a:spcAft>
              <a:buSzPct val="80000"/>
              <a:buNone/>
            </a:pPr>
            <a:endParaRPr dirty="0">
              <a:latin typeface="Roboto"/>
              <a:ea typeface="Roboto"/>
              <a:cs typeface="Roboto"/>
              <a:sym typeface="Roboto"/>
            </a:endParaRPr>
          </a:p>
          <a:p>
            <a:pPr marL="228600" lvl="0" indent="-71120" algn="l" rtl="0">
              <a:lnSpc>
                <a:spcPct val="90000"/>
              </a:lnSpc>
              <a:spcBef>
                <a:spcPts val="0"/>
              </a:spcBef>
              <a:spcAft>
                <a:spcPts val="0"/>
              </a:spcAft>
              <a:buSzPct val="80000"/>
              <a:buNone/>
            </a:pPr>
            <a:endParaRPr dirty="0">
              <a:latin typeface="Roboto"/>
              <a:ea typeface="Roboto"/>
              <a:cs typeface="Roboto"/>
              <a:sym typeface="Roboto"/>
            </a:endParaRPr>
          </a:p>
          <a:p>
            <a:pPr marL="228600" lvl="0" indent="-71120" algn="l" rtl="0">
              <a:lnSpc>
                <a:spcPct val="90000"/>
              </a:lnSpc>
              <a:spcBef>
                <a:spcPts val="0"/>
              </a:spcBef>
              <a:spcAft>
                <a:spcPts val="0"/>
              </a:spcAft>
              <a:buSzPct val="80000"/>
              <a:buNone/>
            </a:pPr>
            <a:endParaRPr dirty="0">
              <a:latin typeface="Roboto"/>
              <a:ea typeface="Roboto"/>
              <a:cs typeface="Roboto"/>
              <a:sym typeface="Roboto"/>
            </a:endParaRPr>
          </a:p>
          <a:p>
            <a:pPr marL="228600" lvl="0" indent="-71120" algn="l" rtl="0">
              <a:lnSpc>
                <a:spcPct val="90000"/>
              </a:lnSpc>
              <a:spcBef>
                <a:spcPts val="0"/>
              </a:spcBef>
              <a:spcAft>
                <a:spcPts val="0"/>
              </a:spcAft>
              <a:buSzPct val="60689"/>
              <a:buNone/>
            </a:pPr>
            <a:endParaRPr sz="2900" dirty="0">
              <a:latin typeface="Roboto"/>
              <a:ea typeface="Roboto"/>
              <a:cs typeface="Roboto"/>
              <a:sym typeface="Roboto"/>
            </a:endParaRPr>
          </a:p>
          <a:p>
            <a:pPr marL="228600" lvl="0" indent="-71120" algn="l" rtl="0">
              <a:lnSpc>
                <a:spcPct val="90000"/>
              </a:lnSpc>
              <a:spcBef>
                <a:spcPts val="0"/>
              </a:spcBef>
              <a:spcAft>
                <a:spcPts val="0"/>
              </a:spcAft>
              <a:buSzPct val="60689"/>
              <a:buNone/>
            </a:pPr>
            <a:endParaRPr sz="2900" dirty="0">
              <a:latin typeface="Roboto"/>
              <a:ea typeface="Roboto"/>
              <a:cs typeface="Roboto"/>
              <a:sym typeface="Roboto"/>
            </a:endParaRPr>
          </a:p>
          <a:p>
            <a:pPr marL="228600" lvl="0" indent="-71120" algn="l" rtl="0">
              <a:lnSpc>
                <a:spcPct val="90000"/>
              </a:lnSpc>
              <a:spcBef>
                <a:spcPts val="0"/>
              </a:spcBef>
              <a:spcAft>
                <a:spcPts val="0"/>
              </a:spcAft>
              <a:buSzPct val="60689"/>
              <a:buNone/>
            </a:pPr>
            <a:endParaRPr sz="2900" dirty="0">
              <a:latin typeface="Roboto"/>
              <a:ea typeface="Roboto"/>
              <a:cs typeface="Roboto"/>
              <a:sym typeface="Roboto"/>
            </a:endParaRPr>
          </a:p>
          <a:p>
            <a:pPr marL="228600" lvl="0" indent="-71120" algn="l" rtl="0">
              <a:lnSpc>
                <a:spcPct val="90000"/>
              </a:lnSpc>
              <a:spcBef>
                <a:spcPts val="0"/>
              </a:spcBef>
              <a:spcAft>
                <a:spcPts val="0"/>
              </a:spcAft>
              <a:buSzPct val="60689"/>
              <a:buNone/>
            </a:pPr>
            <a:endParaRPr sz="2900" dirty="0">
              <a:latin typeface="Roboto"/>
              <a:ea typeface="Roboto"/>
              <a:cs typeface="Roboto"/>
              <a:sym typeface="Roboto"/>
            </a:endParaRPr>
          </a:p>
          <a:p>
            <a:pPr marL="228600" lvl="0" indent="-71120" algn="l" rtl="0">
              <a:lnSpc>
                <a:spcPct val="90000"/>
              </a:lnSpc>
              <a:spcBef>
                <a:spcPts val="0"/>
              </a:spcBef>
              <a:spcAft>
                <a:spcPts val="0"/>
              </a:spcAft>
              <a:buSzPct val="60689"/>
              <a:buNone/>
            </a:pPr>
            <a:endParaRPr sz="2900" dirty="0">
              <a:latin typeface="Roboto"/>
              <a:ea typeface="Roboto"/>
              <a:cs typeface="Roboto"/>
              <a:sym typeface="Roboto"/>
            </a:endParaRPr>
          </a:p>
          <a:p>
            <a:pPr marL="228600" lvl="0" indent="-71120" algn="l" rtl="0">
              <a:lnSpc>
                <a:spcPct val="90000"/>
              </a:lnSpc>
              <a:spcBef>
                <a:spcPts val="0"/>
              </a:spcBef>
              <a:spcAft>
                <a:spcPts val="0"/>
              </a:spcAft>
              <a:buSzPct val="60689"/>
              <a:buNone/>
            </a:pPr>
            <a:endParaRPr sz="2900" dirty="0">
              <a:latin typeface="Roboto"/>
              <a:ea typeface="Roboto"/>
              <a:cs typeface="Roboto"/>
              <a:sym typeface="Roboto"/>
            </a:endParaRPr>
          </a:p>
          <a:p>
            <a:pPr marL="3200400" lvl="0" indent="457200" algn="l" rtl="0">
              <a:lnSpc>
                <a:spcPct val="90000"/>
              </a:lnSpc>
              <a:spcBef>
                <a:spcPts val="0"/>
              </a:spcBef>
              <a:spcAft>
                <a:spcPts val="0"/>
              </a:spcAft>
              <a:buSzPts val="440"/>
              <a:buNone/>
            </a:pPr>
            <a:endParaRPr sz="8000" dirty="0"/>
          </a:p>
        </p:txBody>
      </p:sp>
      <p:pic>
        <p:nvPicPr>
          <p:cNvPr id="117" name="Google Shape;117;p16" descr="Medical Library Association and Consumer Health Information Specialization logos"/>
          <p:cNvPicPr preferRelativeResize="0"/>
          <p:nvPr/>
        </p:nvPicPr>
        <p:blipFill>
          <a:blip r:embed="rId5">
            <a:alphaModFix/>
          </a:blip>
          <a:stretch>
            <a:fillRect/>
          </a:stretch>
        </p:blipFill>
        <p:spPr>
          <a:xfrm>
            <a:off x="10335975" y="4261375"/>
            <a:ext cx="1794200" cy="1794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833400" y="491716"/>
            <a:ext cx="10883100" cy="1114500"/>
          </a:xfrm>
          <a:prstGeom prst="rect">
            <a:avLst/>
          </a:prstGeom>
          <a:noFill/>
          <a:ln>
            <a:noFill/>
          </a:ln>
        </p:spPr>
        <p:txBody>
          <a:bodyPr spcFirstLastPara="1" wrap="square" lIns="91425" tIns="45700" rIns="91425" bIns="45700" anchor="ctr" anchorCtr="0">
            <a:normAutofit/>
          </a:bodyPr>
          <a:lstStyle/>
          <a:p>
            <a:pPr marL="0" lvl="0" indent="0" algn="ctr" rtl="0">
              <a:lnSpc>
                <a:spcPct val="120000"/>
              </a:lnSpc>
              <a:spcBef>
                <a:spcPts val="0"/>
              </a:spcBef>
              <a:spcAft>
                <a:spcPts val="400"/>
              </a:spcAft>
              <a:buClr>
                <a:schemeClr val="dk1"/>
              </a:buClr>
              <a:buSzPts val="1100"/>
              <a:buFont typeface="Arial"/>
              <a:buNone/>
            </a:pPr>
            <a:r>
              <a:rPr lang="en-US" sz="3200" b="1" dirty="0">
                <a:solidFill>
                  <a:srgbClr val="294668"/>
                </a:solidFill>
                <a:highlight>
                  <a:srgbClr val="FFFFFF"/>
                </a:highlight>
                <a:latin typeface="Roboto"/>
                <a:ea typeface="Roboto"/>
                <a:cs typeface="Roboto"/>
                <a:sym typeface="Roboto"/>
              </a:rPr>
              <a:t>Consumer Health for Library Students</a:t>
            </a:r>
            <a:endParaRPr sz="4000" dirty="0">
              <a:latin typeface="Calibri"/>
              <a:ea typeface="Calibri"/>
              <a:cs typeface="Calibri"/>
              <a:sym typeface="Calibri"/>
            </a:endParaRPr>
          </a:p>
        </p:txBody>
      </p:sp>
      <p:sp>
        <p:nvSpPr>
          <p:cNvPr id="124" name="Google Shape;124;p17"/>
          <p:cNvSpPr txBox="1">
            <a:spLocks noGrp="1"/>
          </p:cNvSpPr>
          <p:nvPr>
            <p:ph type="body" idx="1"/>
          </p:nvPr>
        </p:nvSpPr>
        <p:spPr>
          <a:xfrm>
            <a:off x="833400" y="1900646"/>
            <a:ext cx="10883100" cy="40386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a:t>In partnership with MLA,  NNLM guides LIS/iSchool professors on getting their class approved to offer CHIS certificates to students.</a:t>
            </a:r>
            <a:endParaRPr sz="2400"/>
          </a:p>
          <a:p>
            <a:pPr marL="0" lvl="0" indent="0" algn="l" rtl="0">
              <a:lnSpc>
                <a:spcPct val="115000"/>
              </a:lnSpc>
              <a:spcBef>
                <a:spcPts val="1200"/>
              </a:spcBef>
              <a:spcAft>
                <a:spcPts val="0"/>
              </a:spcAft>
              <a:buNone/>
            </a:pPr>
            <a:endParaRPr sz="800">
              <a:solidFill>
                <a:srgbClr val="172B4D"/>
              </a:solidFill>
              <a:highlight>
                <a:schemeClr val="lt1"/>
              </a:highlight>
            </a:endParaRPr>
          </a:p>
          <a:p>
            <a:pPr marL="0" lvl="0" indent="0" algn="l" rtl="0">
              <a:lnSpc>
                <a:spcPct val="115000"/>
              </a:lnSpc>
              <a:spcBef>
                <a:spcPts val="1200"/>
              </a:spcBef>
              <a:spcAft>
                <a:spcPts val="1200"/>
              </a:spcAft>
              <a:buClr>
                <a:schemeClr val="dk1"/>
              </a:buClr>
              <a:buSzPts val="1100"/>
              <a:buFont typeface="Arial"/>
              <a:buNone/>
            </a:pPr>
            <a:r>
              <a:rPr lang="en-US" sz="2400">
                <a:highlight>
                  <a:schemeClr val="lt1"/>
                </a:highlight>
              </a:rPr>
              <a:t>This is a great way for students to learn skills in providing health information services to consumers, and is recognized by their future employers as reliable skills</a:t>
            </a:r>
            <a:r>
              <a:rPr lang="en-US" sz="2400">
                <a:solidFill>
                  <a:srgbClr val="172B4D"/>
                </a:solidFill>
                <a:highlight>
                  <a:schemeClr val="lt1"/>
                </a:highlight>
              </a:rPr>
              <a:t>. </a:t>
            </a:r>
            <a:endParaRPr sz="2400"/>
          </a:p>
        </p:txBody>
      </p:sp>
      <p:pic>
        <p:nvPicPr>
          <p:cNvPr id="125" name="Google Shape;125;p17" descr="Network of the national library of medicine logo"/>
          <p:cNvPicPr preferRelativeResize="0"/>
          <p:nvPr/>
        </p:nvPicPr>
        <p:blipFill rotWithShape="1">
          <a:blip r:embed="rId3">
            <a:alphaModFix/>
          </a:blip>
          <a:srcRect/>
          <a:stretch/>
        </p:blipFill>
        <p:spPr>
          <a:xfrm>
            <a:off x="384139" y="4868805"/>
            <a:ext cx="5487231" cy="830552"/>
          </a:xfrm>
          <a:prstGeom prst="rect">
            <a:avLst/>
          </a:prstGeom>
          <a:noFill/>
          <a:ln>
            <a:noFill/>
          </a:ln>
        </p:spPr>
      </p:pic>
      <p:pic>
        <p:nvPicPr>
          <p:cNvPr id="126" name="Google Shape;126;p17" descr="medical library association logo"/>
          <p:cNvPicPr preferRelativeResize="0"/>
          <p:nvPr/>
        </p:nvPicPr>
        <p:blipFill rotWithShape="1">
          <a:blip r:embed="rId4">
            <a:alphaModFix/>
          </a:blip>
          <a:srcRect/>
          <a:stretch/>
        </p:blipFill>
        <p:spPr>
          <a:xfrm>
            <a:off x="6320631" y="4324133"/>
            <a:ext cx="5415103" cy="16151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472000" y="243263"/>
            <a:ext cx="10883100" cy="1114500"/>
          </a:xfrm>
          <a:prstGeom prst="rect">
            <a:avLst/>
          </a:prstGeom>
          <a:noFill/>
          <a:ln>
            <a:noFill/>
          </a:ln>
        </p:spPr>
        <p:txBody>
          <a:bodyPr spcFirstLastPara="1" wrap="square" lIns="91425" tIns="45700" rIns="91425" bIns="45700" anchor="ctr" anchorCtr="0">
            <a:normAutofit/>
          </a:bodyPr>
          <a:lstStyle/>
          <a:p>
            <a:pPr marL="0" lvl="0" indent="0" algn="ctr" rtl="0">
              <a:lnSpc>
                <a:spcPct val="120000"/>
              </a:lnSpc>
              <a:spcBef>
                <a:spcPts val="0"/>
              </a:spcBef>
              <a:spcAft>
                <a:spcPts val="400"/>
              </a:spcAft>
              <a:buClr>
                <a:schemeClr val="dk1"/>
              </a:buClr>
              <a:buSzPts val="1100"/>
              <a:buFont typeface="Arial"/>
              <a:buNone/>
            </a:pPr>
            <a:r>
              <a:rPr lang="en-US" sz="3200" b="1" dirty="0">
                <a:solidFill>
                  <a:srgbClr val="294668"/>
                </a:solidFill>
                <a:highlight>
                  <a:srgbClr val="FFFFFF"/>
                </a:highlight>
                <a:latin typeface="Roboto"/>
                <a:ea typeface="Roboto"/>
                <a:cs typeface="Roboto"/>
                <a:sym typeface="Roboto"/>
              </a:rPr>
              <a:t>Universities Approved to Offer CHIS </a:t>
            </a:r>
            <a:endParaRPr sz="4000" dirty="0">
              <a:latin typeface="Calibri"/>
              <a:ea typeface="Calibri"/>
              <a:cs typeface="Calibri"/>
              <a:sym typeface="Calibri"/>
            </a:endParaRPr>
          </a:p>
        </p:txBody>
      </p:sp>
      <p:pic>
        <p:nvPicPr>
          <p:cNvPr id="133" name="Google Shape;133;p18" descr="Emporia state university"/>
          <p:cNvPicPr preferRelativeResize="0"/>
          <p:nvPr/>
        </p:nvPicPr>
        <p:blipFill rotWithShape="1">
          <a:blip r:embed="rId3">
            <a:alphaModFix/>
          </a:blip>
          <a:srcRect/>
          <a:stretch/>
        </p:blipFill>
        <p:spPr>
          <a:xfrm>
            <a:off x="907550" y="1946225"/>
            <a:ext cx="3170776" cy="1778976"/>
          </a:xfrm>
          <a:prstGeom prst="rect">
            <a:avLst/>
          </a:prstGeom>
          <a:noFill/>
          <a:ln>
            <a:noFill/>
          </a:ln>
        </p:spPr>
      </p:pic>
      <p:pic>
        <p:nvPicPr>
          <p:cNvPr id="134" name="Google Shape;134;p18" descr="university of missouri"/>
          <p:cNvPicPr preferRelativeResize="0"/>
          <p:nvPr/>
        </p:nvPicPr>
        <p:blipFill rotWithShape="1">
          <a:blip r:embed="rId4">
            <a:alphaModFix/>
          </a:blip>
          <a:srcRect/>
          <a:stretch/>
        </p:blipFill>
        <p:spPr>
          <a:xfrm>
            <a:off x="1084025" y="4328975"/>
            <a:ext cx="3256401" cy="956925"/>
          </a:xfrm>
          <a:prstGeom prst="rect">
            <a:avLst/>
          </a:prstGeom>
          <a:noFill/>
          <a:ln>
            <a:noFill/>
          </a:ln>
        </p:spPr>
      </p:pic>
      <p:pic>
        <p:nvPicPr>
          <p:cNvPr id="135" name="Google Shape;135;p18" descr="university of kentucky"/>
          <p:cNvPicPr preferRelativeResize="0"/>
          <p:nvPr/>
        </p:nvPicPr>
        <p:blipFill rotWithShape="1">
          <a:blip r:embed="rId5">
            <a:alphaModFix/>
          </a:blip>
          <a:srcRect b="22106"/>
          <a:stretch/>
        </p:blipFill>
        <p:spPr>
          <a:xfrm>
            <a:off x="4228124" y="1865262"/>
            <a:ext cx="3953024" cy="1731375"/>
          </a:xfrm>
          <a:prstGeom prst="rect">
            <a:avLst/>
          </a:prstGeom>
          <a:noFill/>
          <a:ln>
            <a:noFill/>
          </a:ln>
        </p:spPr>
      </p:pic>
      <p:pic>
        <p:nvPicPr>
          <p:cNvPr id="136" name="Google Shape;136;p18" descr="University of North texas"/>
          <p:cNvPicPr preferRelativeResize="0"/>
          <p:nvPr/>
        </p:nvPicPr>
        <p:blipFill rotWithShape="1">
          <a:blip r:embed="rId6">
            <a:alphaModFix/>
          </a:blip>
          <a:srcRect t="5960" b="-5959"/>
          <a:stretch/>
        </p:blipFill>
        <p:spPr>
          <a:xfrm>
            <a:off x="4813553" y="3126381"/>
            <a:ext cx="3629463" cy="3629432"/>
          </a:xfrm>
          <a:prstGeom prst="rect">
            <a:avLst/>
          </a:prstGeom>
          <a:noFill/>
          <a:ln>
            <a:noFill/>
          </a:ln>
        </p:spPr>
      </p:pic>
      <p:pic>
        <p:nvPicPr>
          <p:cNvPr id="137" name="Google Shape;137;p18" descr="texas woman's university"/>
          <p:cNvPicPr preferRelativeResize="0"/>
          <p:nvPr/>
        </p:nvPicPr>
        <p:blipFill>
          <a:blip r:embed="rId7">
            <a:alphaModFix/>
          </a:blip>
          <a:stretch>
            <a:fillRect/>
          </a:stretch>
        </p:blipFill>
        <p:spPr>
          <a:xfrm>
            <a:off x="8330953" y="1659650"/>
            <a:ext cx="3024147" cy="2017800"/>
          </a:xfrm>
          <a:prstGeom prst="rect">
            <a:avLst/>
          </a:prstGeom>
          <a:noFill/>
          <a:ln>
            <a:noFill/>
          </a:ln>
        </p:spPr>
      </p:pic>
      <p:pic>
        <p:nvPicPr>
          <p:cNvPr id="138" name="Google Shape;138;p18" descr="university of north carolina chapel hill"/>
          <p:cNvPicPr preferRelativeResize="0"/>
          <p:nvPr/>
        </p:nvPicPr>
        <p:blipFill>
          <a:blip r:embed="rId8">
            <a:alphaModFix/>
          </a:blip>
          <a:stretch>
            <a:fillRect/>
          </a:stretch>
        </p:blipFill>
        <p:spPr>
          <a:xfrm>
            <a:off x="8591488" y="3596625"/>
            <a:ext cx="2635475" cy="2017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Autofit/>
          </a:bodyPr>
          <a:lstStyle/>
          <a:p>
            <a:pPr marL="0" lvl="0" indent="0" algn="ctr" rtl="0">
              <a:lnSpc>
                <a:spcPct val="120000"/>
              </a:lnSpc>
              <a:spcBef>
                <a:spcPts val="0"/>
              </a:spcBef>
              <a:spcAft>
                <a:spcPts val="0"/>
              </a:spcAft>
              <a:buNone/>
            </a:pPr>
            <a:endParaRPr sz="3200" b="1">
              <a:solidFill>
                <a:srgbClr val="294668"/>
              </a:solidFill>
              <a:highlight>
                <a:srgbClr val="FFFFFF"/>
              </a:highlight>
              <a:latin typeface="Roboto"/>
              <a:ea typeface="Roboto"/>
              <a:cs typeface="Roboto"/>
              <a:sym typeface="Roboto"/>
            </a:endParaRPr>
          </a:p>
          <a:p>
            <a:pPr marL="0" lvl="0" indent="0" algn="ctr" rtl="0">
              <a:lnSpc>
                <a:spcPct val="120000"/>
              </a:lnSpc>
              <a:spcBef>
                <a:spcPts val="400"/>
              </a:spcBef>
              <a:spcAft>
                <a:spcPts val="0"/>
              </a:spcAft>
              <a:buClr>
                <a:schemeClr val="dk1"/>
              </a:buClr>
              <a:buSzPts val="1100"/>
              <a:buFont typeface="Arial"/>
              <a:buNone/>
            </a:pPr>
            <a:r>
              <a:rPr lang="en-US" sz="3200" b="1">
                <a:solidFill>
                  <a:srgbClr val="294668"/>
                </a:solidFill>
                <a:highlight>
                  <a:srgbClr val="FFFFFF"/>
                </a:highlight>
                <a:latin typeface="Roboto"/>
                <a:ea typeface="Roboto"/>
                <a:cs typeface="Roboto"/>
                <a:sym typeface="Roboto"/>
              </a:rPr>
              <a:t>What are the Requirements to Have Your Class MLA-Approved as a Consumer Health Course?</a:t>
            </a:r>
            <a:endParaRPr sz="3200" b="1">
              <a:solidFill>
                <a:srgbClr val="294668"/>
              </a:solidFill>
              <a:highlight>
                <a:srgbClr val="FFFFFF"/>
              </a:highlight>
              <a:latin typeface="Roboto"/>
              <a:ea typeface="Roboto"/>
              <a:cs typeface="Roboto"/>
              <a:sym typeface="Roboto"/>
            </a:endParaRPr>
          </a:p>
          <a:p>
            <a:pPr marL="0" lvl="0" indent="0" algn="ctr" rtl="0">
              <a:spcBef>
                <a:spcPts val="400"/>
              </a:spcBef>
              <a:spcAft>
                <a:spcPts val="0"/>
              </a:spcAft>
              <a:buNone/>
            </a:pPr>
            <a:endParaRPr sz="5900" b="1"/>
          </a:p>
        </p:txBody>
      </p:sp>
      <p:sp>
        <p:nvSpPr>
          <p:cNvPr id="145" name="Google Shape;145;p19"/>
          <p:cNvSpPr txBox="1">
            <a:spLocks noGrp="1"/>
          </p:cNvSpPr>
          <p:nvPr>
            <p:ph type="body" idx="1"/>
          </p:nvPr>
        </p:nvSpPr>
        <p:spPr>
          <a:xfrm>
            <a:off x="1143000" y="1901775"/>
            <a:ext cx="5547023" cy="4114712"/>
          </a:xfrm>
          <a:prstGeom prst="rect">
            <a:avLst/>
          </a:prstGeom>
        </p:spPr>
        <p:txBody>
          <a:bodyPr spcFirstLastPara="1" wrap="square" lIns="91425" tIns="45700" rIns="91425" bIns="45700" anchor="t" anchorCtr="0">
            <a:normAutofit fontScale="92500" lnSpcReduction="20000"/>
          </a:bodyPr>
          <a:lstStyle/>
          <a:p>
            <a:pPr marL="0" lvl="0" indent="0" algn="l" rtl="0">
              <a:spcBef>
                <a:spcPts val="1400"/>
              </a:spcBef>
              <a:spcAft>
                <a:spcPts val="0"/>
              </a:spcAft>
              <a:buNone/>
            </a:pPr>
            <a:r>
              <a:rPr lang="en-US" sz="1682" dirty="0"/>
              <a:t>Your course must address one or more of the eight core competencies:</a:t>
            </a:r>
            <a:endParaRPr sz="1682" dirty="0"/>
          </a:p>
          <a:p>
            <a:pPr marL="0" lvl="0" indent="0" algn="l" rtl="0">
              <a:lnSpc>
                <a:spcPct val="120000"/>
              </a:lnSpc>
              <a:spcBef>
                <a:spcPts val="0"/>
              </a:spcBef>
              <a:spcAft>
                <a:spcPts val="0"/>
              </a:spcAft>
              <a:buNone/>
            </a:pPr>
            <a:endParaRPr sz="1682" dirty="0">
              <a:solidFill>
                <a:srgbClr val="666666"/>
              </a:solidFill>
              <a:highlight>
                <a:srgbClr val="FFFFFF"/>
              </a:highlight>
            </a:endParaRPr>
          </a:p>
          <a:p>
            <a:pPr marL="0" lvl="0" indent="0" algn="l" rtl="0">
              <a:lnSpc>
                <a:spcPct val="200000"/>
              </a:lnSpc>
              <a:spcBef>
                <a:spcPts val="400"/>
              </a:spcBef>
              <a:spcAft>
                <a:spcPts val="0"/>
              </a:spcAft>
              <a:buClr>
                <a:schemeClr val="dk1"/>
              </a:buClr>
              <a:buSzPts val="1100"/>
              <a:buFont typeface="Arial"/>
              <a:buNone/>
            </a:pPr>
            <a:r>
              <a:rPr lang="en-US" sz="1682" b="1" dirty="0">
                <a:highlight>
                  <a:srgbClr val="FFFFFF"/>
                </a:highlight>
              </a:rPr>
              <a:t>CHIS Competencies</a:t>
            </a:r>
            <a:endParaRPr sz="1682" b="1" dirty="0">
              <a:highlight>
                <a:srgbClr val="FFFFFF"/>
              </a:highlight>
            </a:endParaRPr>
          </a:p>
          <a:p>
            <a:pPr marL="0" lvl="0" indent="0" algn="l" rtl="0">
              <a:lnSpc>
                <a:spcPct val="120000"/>
              </a:lnSpc>
              <a:spcBef>
                <a:spcPts val="400"/>
              </a:spcBef>
              <a:spcAft>
                <a:spcPts val="0"/>
              </a:spcAft>
              <a:buClr>
                <a:schemeClr val="dk1"/>
              </a:buClr>
              <a:buSzPts val="1100"/>
              <a:buFont typeface="Arial"/>
              <a:buNone/>
            </a:pPr>
            <a:r>
              <a:rPr lang="en-US" sz="1682" i="1" dirty="0">
                <a:highlight>
                  <a:srgbClr val="FFFFFF"/>
                </a:highlight>
              </a:rPr>
              <a:t>Required for Level 1</a:t>
            </a:r>
            <a:endParaRPr sz="1682" i="1" dirty="0">
              <a:highlight>
                <a:srgbClr val="FFFFFF"/>
              </a:highlight>
            </a:endParaRPr>
          </a:p>
          <a:p>
            <a:pPr marL="457200" lvl="0" indent="-335429" algn="l" rtl="0">
              <a:lnSpc>
                <a:spcPct val="115000"/>
              </a:lnSpc>
              <a:spcBef>
                <a:spcPts val="200"/>
              </a:spcBef>
              <a:spcAft>
                <a:spcPts val="0"/>
              </a:spcAft>
              <a:buClr>
                <a:schemeClr val="dk1"/>
              </a:buClr>
              <a:buSzPts val="1682"/>
              <a:buFont typeface="Corbel"/>
              <a:buChar char="●"/>
            </a:pPr>
            <a:r>
              <a:rPr lang="en-US" sz="1682" i="1" dirty="0">
                <a:highlight>
                  <a:srgbClr val="FFFFFF"/>
                </a:highlight>
              </a:rPr>
              <a:t>C1</a:t>
            </a:r>
            <a:r>
              <a:rPr lang="en-US" sz="1682" dirty="0">
                <a:highlight>
                  <a:srgbClr val="FFFFFF"/>
                </a:highlight>
              </a:rPr>
              <a:t> - Know the Community</a:t>
            </a:r>
            <a:endParaRPr sz="1682" dirty="0">
              <a:highlight>
                <a:srgbClr val="FFFFFF"/>
              </a:highlight>
            </a:endParaRPr>
          </a:p>
          <a:p>
            <a:pPr marL="457200" lvl="0" indent="-335429" algn="l" rtl="0">
              <a:lnSpc>
                <a:spcPct val="115000"/>
              </a:lnSpc>
              <a:spcBef>
                <a:spcPts val="0"/>
              </a:spcBef>
              <a:spcAft>
                <a:spcPts val="0"/>
              </a:spcAft>
              <a:buClr>
                <a:schemeClr val="dk1"/>
              </a:buClr>
              <a:buSzPts val="1682"/>
              <a:buFont typeface="Corbel"/>
              <a:buChar char="●"/>
            </a:pPr>
            <a:r>
              <a:rPr lang="en-US" sz="1682" i="1" dirty="0">
                <a:highlight>
                  <a:srgbClr val="FFFFFF"/>
                </a:highlight>
              </a:rPr>
              <a:t>C2</a:t>
            </a:r>
            <a:r>
              <a:rPr lang="en-US" sz="1682" dirty="0">
                <a:highlight>
                  <a:srgbClr val="FFFFFF"/>
                </a:highlight>
              </a:rPr>
              <a:t> - Know the Health Consumer</a:t>
            </a:r>
            <a:endParaRPr sz="1682" dirty="0">
              <a:highlight>
                <a:srgbClr val="FFFFFF"/>
              </a:highlight>
            </a:endParaRPr>
          </a:p>
          <a:p>
            <a:pPr marL="457200" lvl="0" indent="-335429" algn="l" rtl="0">
              <a:lnSpc>
                <a:spcPct val="115000"/>
              </a:lnSpc>
              <a:spcBef>
                <a:spcPts val="0"/>
              </a:spcBef>
              <a:spcAft>
                <a:spcPts val="0"/>
              </a:spcAft>
              <a:buClr>
                <a:schemeClr val="dk1"/>
              </a:buClr>
              <a:buSzPts val="1682"/>
              <a:buFont typeface="Corbel"/>
              <a:buChar char="●"/>
            </a:pPr>
            <a:r>
              <a:rPr lang="en-US" sz="1682" i="1" dirty="0">
                <a:highlight>
                  <a:srgbClr val="FFFFFF"/>
                </a:highlight>
              </a:rPr>
              <a:t>C3</a:t>
            </a:r>
            <a:r>
              <a:rPr lang="en-US" sz="1682" dirty="0">
                <a:highlight>
                  <a:srgbClr val="FFFFFF"/>
                </a:highlight>
              </a:rPr>
              <a:t> - Knowledge of Subject Matter and Resources</a:t>
            </a:r>
            <a:endParaRPr sz="1682" dirty="0">
              <a:highlight>
                <a:srgbClr val="FFFFFF"/>
              </a:highlight>
            </a:endParaRPr>
          </a:p>
          <a:p>
            <a:pPr marL="457200" lvl="0" indent="-335429" algn="l" rtl="0">
              <a:lnSpc>
                <a:spcPct val="115000"/>
              </a:lnSpc>
              <a:spcBef>
                <a:spcPts val="0"/>
              </a:spcBef>
              <a:spcAft>
                <a:spcPts val="0"/>
              </a:spcAft>
              <a:buClr>
                <a:schemeClr val="dk1"/>
              </a:buClr>
              <a:buSzPts val="1682"/>
              <a:buFont typeface="Corbel"/>
              <a:buChar char="●"/>
            </a:pPr>
            <a:r>
              <a:rPr lang="en-US" sz="1682" i="1" dirty="0">
                <a:highlight>
                  <a:srgbClr val="FFFFFF"/>
                </a:highlight>
              </a:rPr>
              <a:t>C4</a:t>
            </a:r>
            <a:r>
              <a:rPr lang="en-US" sz="1682" dirty="0">
                <a:highlight>
                  <a:srgbClr val="FFFFFF"/>
                </a:highlight>
              </a:rPr>
              <a:t> - Evaluation of Health Information</a:t>
            </a:r>
            <a:endParaRPr sz="1682" dirty="0">
              <a:highlight>
                <a:srgbClr val="FFFFFF"/>
              </a:highlight>
            </a:endParaRPr>
          </a:p>
          <a:p>
            <a:pPr marL="457200" lvl="0" indent="-335429" algn="l" rtl="0">
              <a:lnSpc>
                <a:spcPct val="115000"/>
              </a:lnSpc>
              <a:spcBef>
                <a:spcPts val="0"/>
              </a:spcBef>
              <a:spcAft>
                <a:spcPts val="0"/>
              </a:spcAft>
              <a:buClr>
                <a:schemeClr val="dk1"/>
              </a:buClr>
              <a:buSzPts val="1682"/>
              <a:buFont typeface="Corbel"/>
              <a:buChar char="●"/>
            </a:pPr>
            <a:r>
              <a:rPr lang="en-US" sz="1682" i="1" dirty="0">
                <a:highlight>
                  <a:srgbClr val="FFFFFF"/>
                </a:highlight>
              </a:rPr>
              <a:t>C5</a:t>
            </a:r>
            <a:r>
              <a:rPr lang="en-US" sz="1682" dirty="0">
                <a:highlight>
                  <a:srgbClr val="FFFFFF"/>
                </a:highlight>
              </a:rPr>
              <a:t> - Communication, Reference, and Instruction</a:t>
            </a:r>
            <a:endParaRPr sz="1682" dirty="0">
              <a:highlight>
                <a:srgbClr val="FFFFFF"/>
              </a:highlight>
            </a:endParaRPr>
          </a:p>
          <a:p>
            <a:pPr marL="0" lvl="0" indent="0" algn="l" rtl="0">
              <a:lnSpc>
                <a:spcPct val="120000"/>
              </a:lnSpc>
              <a:spcBef>
                <a:spcPts val="1200"/>
              </a:spcBef>
              <a:spcAft>
                <a:spcPts val="0"/>
              </a:spcAft>
              <a:buClr>
                <a:schemeClr val="dk1"/>
              </a:buClr>
              <a:buSzPts val="1100"/>
              <a:buFont typeface="Arial"/>
              <a:buNone/>
            </a:pPr>
            <a:r>
              <a:rPr lang="en-US" sz="1682" i="1" dirty="0">
                <a:highlight>
                  <a:srgbClr val="FFFFFF"/>
                </a:highlight>
              </a:rPr>
              <a:t>Required for Level 2, in addition to Level 1 requirements</a:t>
            </a:r>
            <a:endParaRPr sz="1682" i="1" dirty="0">
              <a:highlight>
                <a:srgbClr val="FFFFFF"/>
              </a:highlight>
            </a:endParaRPr>
          </a:p>
          <a:p>
            <a:pPr marL="457200" lvl="0" indent="-335429" algn="l" rtl="0">
              <a:lnSpc>
                <a:spcPct val="115000"/>
              </a:lnSpc>
              <a:spcBef>
                <a:spcPts val="200"/>
              </a:spcBef>
              <a:spcAft>
                <a:spcPts val="0"/>
              </a:spcAft>
              <a:buClr>
                <a:schemeClr val="dk1"/>
              </a:buClr>
              <a:buSzPts val="1682"/>
              <a:buFont typeface="Corbel"/>
              <a:buChar char="●"/>
            </a:pPr>
            <a:r>
              <a:rPr lang="en-US" sz="1682" i="1" dirty="0">
                <a:highlight>
                  <a:srgbClr val="FFFFFF"/>
                </a:highlight>
              </a:rPr>
              <a:t>C6 </a:t>
            </a:r>
            <a:r>
              <a:rPr lang="en-US" sz="1682" dirty="0">
                <a:highlight>
                  <a:srgbClr val="FFFFFF"/>
                </a:highlight>
              </a:rPr>
              <a:t>- Literacy and Health Literacy</a:t>
            </a:r>
            <a:endParaRPr sz="1682" dirty="0">
              <a:highlight>
                <a:srgbClr val="FFFFFF"/>
              </a:highlight>
            </a:endParaRPr>
          </a:p>
          <a:p>
            <a:pPr marL="457200" lvl="0" indent="-335429" algn="l" rtl="0">
              <a:lnSpc>
                <a:spcPct val="115000"/>
              </a:lnSpc>
              <a:spcBef>
                <a:spcPts val="0"/>
              </a:spcBef>
              <a:spcAft>
                <a:spcPts val="0"/>
              </a:spcAft>
              <a:buClr>
                <a:schemeClr val="dk1"/>
              </a:buClr>
              <a:buSzPts val="1682"/>
              <a:buFont typeface="Corbel"/>
              <a:buChar char="●"/>
            </a:pPr>
            <a:r>
              <a:rPr lang="en-US" sz="1682" i="1" dirty="0">
                <a:highlight>
                  <a:srgbClr val="FFFFFF"/>
                </a:highlight>
              </a:rPr>
              <a:t>C7 </a:t>
            </a:r>
            <a:r>
              <a:rPr lang="en-US" sz="1682" dirty="0">
                <a:highlight>
                  <a:srgbClr val="FFFFFF"/>
                </a:highlight>
              </a:rPr>
              <a:t>- Technology and Health</a:t>
            </a:r>
            <a:endParaRPr sz="1682" dirty="0">
              <a:highlight>
                <a:srgbClr val="FFFFFF"/>
              </a:highlight>
            </a:endParaRPr>
          </a:p>
          <a:p>
            <a:pPr marL="457200" lvl="0" indent="-335429" algn="l" rtl="0">
              <a:lnSpc>
                <a:spcPct val="115000"/>
              </a:lnSpc>
              <a:spcBef>
                <a:spcPts val="0"/>
              </a:spcBef>
              <a:spcAft>
                <a:spcPts val="0"/>
              </a:spcAft>
              <a:buClr>
                <a:schemeClr val="dk1"/>
              </a:buClr>
              <a:buSzPts val="1682"/>
              <a:buFont typeface="Corbel"/>
              <a:buChar char="●"/>
            </a:pPr>
            <a:r>
              <a:rPr lang="en-US" sz="1682" i="1" dirty="0">
                <a:highlight>
                  <a:srgbClr val="FFFFFF"/>
                </a:highlight>
              </a:rPr>
              <a:t>C8 </a:t>
            </a:r>
            <a:r>
              <a:rPr lang="en-US" sz="1682" dirty="0">
                <a:highlight>
                  <a:srgbClr val="FFFFFF"/>
                </a:highlight>
              </a:rPr>
              <a:t>- Ethical and Legal Issues</a:t>
            </a:r>
            <a:endParaRPr sz="1682" dirty="0">
              <a:highlight>
                <a:srgbClr val="FFFFFF"/>
              </a:highlight>
            </a:endParaRPr>
          </a:p>
          <a:p>
            <a:pPr marL="0" lvl="0" indent="0" algn="l" rtl="0">
              <a:spcBef>
                <a:spcPts val="1400"/>
              </a:spcBef>
              <a:spcAft>
                <a:spcPts val="0"/>
              </a:spcAft>
              <a:buNone/>
            </a:pPr>
            <a:endParaRPr dirty="0"/>
          </a:p>
        </p:txBody>
      </p:sp>
      <p:pic>
        <p:nvPicPr>
          <p:cNvPr id="147" name="Google Shape;147;p19" descr="Medical Library Association and Consumer Health Information Specialization logos for level one."/>
          <p:cNvPicPr preferRelativeResize="0"/>
          <p:nvPr/>
        </p:nvPicPr>
        <p:blipFill>
          <a:blip r:embed="rId3">
            <a:alphaModFix/>
          </a:blip>
          <a:stretch>
            <a:fillRect/>
          </a:stretch>
        </p:blipFill>
        <p:spPr>
          <a:xfrm>
            <a:off x="6769535" y="2621073"/>
            <a:ext cx="2317550" cy="2317525"/>
          </a:xfrm>
          <a:prstGeom prst="rect">
            <a:avLst/>
          </a:prstGeom>
          <a:noFill/>
          <a:ln>
            <a:noFill/>
          </a:ln>
        </p:spPr>
      </p:pic>
      <p:pic>
        <p:nvPicPr>
          <p:cNvPr id="146" name="Google Shape;146;p19" descr="Medical Library Association and Consumer Health Information Specialization logos for level two"/>
          <p:cNvPicPr preferRelativeResize="0"/>
          <p:nvPr/>
        </p:nvPicPr>
        <p:blipFill>
          <a:blip r:embed="rId4">
            <a:alphaModFix/>
          </a:blip>
          <a:stretch>
            <a:fillRect/>
          </a:stretch>
        </p:blipFill>
        <p:spPr>
          <a:xfrm>
            <a:off x="9455935" y="2624939"/>
            <a:ext cx="2317550" cy="2309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1143000" y="186725"/>
            <a:ext cx="9875400" cy="752475"/>
          </a:xfrm>
          <a:prstGeom prst="rect">
            <a:avLst/>
          </a:prstGeom>
        </p:spPr>
        <p:txBody>
          <a:bodyPr spcFirstLastPara="1" wrap="square" lIns="91425" tIns="45700" rIns="91425" bIns="45700" anchor="ctr" anchorCtr="0">
            <a:noAutofit/>
          </a:bodyPr>
          <a:lstStyle/>
          <a:p>
            <a:pPr marL="0" lvl="0" indent="0" algn="ctr" rtl="0">
              <a:lnSpc>
                <a:spcPct val="120000"/>
              </a:lnSpc>
              <a:spcBef>
                <a:spcPts val="0"/>
              </a:spcBef>
              <a:spcAft>
                <a:spcPts val="0"/>
              </a:spcAft>
              <a:buNone/>
            </a:pPr>
            <a:r>
              <a:rPr lang="en-US" sz="3200" b="1" dirty="0">
                <a:solidFill>
                  <a:srgbClr val="294668"/>
                </a:solidFill>
                <a:highlight>
                  <a:srgbClr val="FFFFFF"/>
                </a:highlight>
                <a:latin typeface="Roboto"/>
                <a:ea typeface="Roboto"/>
                <a:cs typeface="Roboto"/>
                <a:sym typeface="Roboto"/>
              </a:rPr>
              <a:t>Steps 1 &amp; 2 to get course approved by MLA  </a:t>
            </a:r>
            <a:endParaRPr sz="3200" b="1" dirty="0">
              <a:solidFill>
                <a:srgbClr val="294668"/>
              </a:solidFill>
              <a:highlight>
                <a:srgbClr val="FFFFFF"/>
              </a:highlight>
              <a:latin typeface="Roboto"/>
              <a:ea typeface="Roboto"/>
              <a:cs typeface="Roboto"/>
              <a:sym typeface="Roboto"/>
            </a:endParaRPr>
          </a:p>
        </p:txBody>
      </p:sp>
      <p:sp>
        <p:nvSpPr>
          <p:cNvPr id="154" name="Google Shape;154;p20"/>
          <p:cNvSpPr txBox="1">
            <a:spLocks noGrp="1"/>
          </p:cNvSpPr>
          <p:nvPr>
            <p:ph type="body" idx="1"/>
          </p:nvPr>
        </p:nvSpPr>
        <p:spPr>
          <a:xfrm>
            <a:off x="780625" y="1250875"/>
            <a:ext cx="10974600" cy="5420400"/>
          </a:xfrm>
          <a:prstGeom prst="rect">
            <a:avLst/>
          </a:prstGeom>
        </p:spPr>
        <p:txBody>
          <a:bodyPr spcFirstLastPara="1" wrap="square" lIns="91425" tIns="45700" rIns="91425" bIns="45700" anchor="t" anchorCtr="0">
            <a:normAutofit/>
          </a:bodyPr>
          <a:lstStyle/>
          <a:p>
            <a:pPr marL="0" lvl="0" indent="0" algn="l" rtl="0">
              <a:lnSpc>
                <a:spcPct val="95000"/>
              </a:lnSpc>
              <a:spcBef>
                <a:spcPts val="1200"/>
              </a:spcBef>
              <a:spcAft>
                <a:spcPts val="0"/>
              </a:spcAft>
              <a:buSzPts val="770"/>
              <a:buNone/>
            </a:pPr>
            <a:r>
              <a:rPr lang="en-US" sz="1800" b="1"/>
              <a:t>Step 1:</a:t>
            </a:r>
            <a:r>
              <a:rPr lang="en-US" sz="1800"/>
              <a:t>   Contact Sam Nunn at NNLM and Jim Westwood from MLA to notify your interest in applying to get your course approved to become an MLA consumer health information course.</a:t>
            </a:r>
            <a:endParaRPr sz="1800"/>
          </a:p>
          <a:p>
            <a:pPr marL="0" lvl="0" indent="0" algn="l" rtl="0">
              <a:lnSpc>
                <a:spcPct val="95000"/>
              </a:lnSpc>
              <a:spcBef>
                <a:spcPts val="1200"/>
              </a:spcBef>
              <a:spcAft>
                <a:spcPts val="0"/>
              </a:spcAft>
              <a:buSzPts val="770"/>
              <a:buNone/>
            </a:pPr>
            <a:r>
              <a:rPr lang="en-US" sz="1800" b="1">
                <a:solidFill>
                  <a:srgbClr val="000000"/>
                </a:solidFill>
              </a:rPr>
              <a:t>Step 2:   </a:t>
            </a:r>
            <a:r>
              <a:rPr lang="en-US" sz="1800">
                <a:solidFill>
                  <a:srgbClr val="000000"/>
                </a:solidFill>
              </a:rPr>
              <a:t>Email Jim Westwood your course syllabus and a description of how the course covers one or more of the eight CHIS competencies for review. </a:t>
            </a:r>
            <a:endParaRPr sz="1800">
              <a:solidFill>
                <a:srgbClr val="000000"/>
              </a:solidFill>
            </a:endParaRPr>
          </a:p>
          <a:p>
            <a:pPr marL="457200" lvl="0" indent="-342900" algn="l" rtl="0">
              <a:lnSpc>
                <a:spcPct val="95000"/>
              </a:lnSpc>
              <a:spcBef>
                <a:spcPts val="1200"/>
              </a:spcBef>
              <a:spcAft>
                <a:spcPts val="0"/>
              </a:spcAft>
              <a:buClr>
                <a:srgbClr val="000000"/>
              </a:buClr>
              <a:buSzPts val="1800"/>
              <a:buChar char="•"/>
            </a:pPr>
            <a:r>
              <a:rPr lang="en-US" sz="1800">
                <a:solidFill>
                  <a:srgbClr val="000000"/>
                </a:solidFill>
              </a:rPr>
              <a:t>You are welcome to use the table located on page 3 of the MLA Course Approval Guides to describe which competencies the course covers. </a:t>
            </a:r>
            <a:endParaRPr sz="1800">
              <a:solidFill>
                <a:srgbClr val="000000"/>
              </a:solidFill>
            </a:endParaRPr>
          </a:p>
          <a:p>
            <a:pPr marL="0" lvl="0" indent="0" algn="l" rtl="0">
              <a:lnSpc>
                <a:spcPct val="80000"/>
              </a:lnSpc>
              <a:spcBef>
                <a:spcPts val="1200"/>
              </a:spcBef>
              <a:spcAft>
                <a:spcPts val="0"/>
              </a:spcAft>
              <a:buSzPts val="770"/>
              <a:buNone/>
            </a:pPr>
            <a:endParaRPr sz="100">
              <a:solidFill>
                <a:srgbClr val="000000"/>
              </a:solidFill>
              <a:highlight>
                <a:srgbClr val="FFFFFF"/>
              </a:highlight>
            </a:endParaRPr>
          </a:p>
          <a:p>
            <a:pPr marL="0" lvl="0" indent="0" algn="l" rtl="0">
              <a:lnSpc>
                <a:spcPct val="95000"/>
              </a:lnSpc>
              <a:spcBef>
                <a:spcPts val="1200"/>
              </a:spcBef>
              <a:spcAft>
                <a:spcPts val="0"/>
              </a:spcAft>
              <a:buSzPts val="770"/>
              <a:buNone/>
            </a:pPr>
            <a:endParaRPr sz="200"/>
          </a:p>
          <a:p>
            <a:pPr marL="0" lvl="0" indent="0" algn="l" rtl="0">
              <a:lnSpc>
                <a:spcPct val="95000"/>
              </a:lnSpc>
              <a:spcBef>
                <a:spcPts val="1200"/>
              </a:spcBef>
              <a:spcAft>
                <a:spcPts val="0"/>
              </a:spcAft>
              <a:buSzPts val="770"/>
              <a:buNone/>
            </a:pPr>
            <a:endParaRPr sz="200"/>
          </a:p>
          <a:p>
            <a:pPr marL="0" lvl="0" indent="0" algn="l" rtl="0">
              <a:lnSpc>
                <a:spcPct val="95000"/>
              </a:lnSpc>
              <a:spcBef>
                <a:spcPts val="1200"/>
              </a:spcBef>
              <a:spcAft>
                <a:spcPts val="0"/>
              </a:spcAft>
              <a:buSzPts val="770"/>
              <a:buNone/>
            </a:pPr>
            <a:endParaRPr sz="200"/>
          </a:p>
          <a:p>
            <a:pPr marL="0" lvl="0" indent="0" algn="l" rtl="0">
              <a:lnSpc>
                <a:spcPct val="95000"/>
              </a:lnSpc>
              <a:spcBef>
                <a:spcPts val="1200"/>
              </a:spcBef>
              <a:spcAft>
                <a:spcPts val="0"/>
              </a:spcAft>
              <a:buSzPts val="770"/>
              <a:buNone/>
            </a:pPr>
            <a:endParaRPr sz="100"/>
          </a:p>
          <a:p>
            <a:pPr marL="0" lvl="0" indent="0" algn="l" rtl="0">
              <a:lnSpc>
                <a:spcPct val="70000"/>
              </a:lnSpc>
              <a:spcBef>
                <a:spcPts val="1400"/>
              </a:spcBef>
              <a:spcAft>
                <a:spcPts val="0"/>
              </a:spcAft>
              <a:buSzPts val="770"/>
              <a:buNone/>
            </a:pPr>
            <a:endParaRPr sz="100">
              <a:highlight>
                <a:srgbClr val="FFFFFF"/>
              </a:highlight>
            </a:endParaRPr>
          </a:p>
        </p:txBody>
      </p:sp>
      <p:sp>
        <p:nvSpPr>
          <p:cNvPr id="155" name="Google Shape;155;p20"/>
          <p:cNvSpPr txBox="1"/>
          <p:nvPr/>
        </p:nvSpPr>
        <p:spPr>
          <a:xfrm>
            <a:off x="1143000" y="3549775"/>
            <a:ext cx="3000000" cy="1708500"/>
          </a:xfrm>
          <a:prstGeom prst="rect">
            <a:avLst/>
          </a:prstGeom>
          <a:noFill/>
          <a:ln>
            <a:noFill/>
          </a:ln>
        </p:spPr>
        <p:txBody>
          <a:bodyPr spcFirstLastPara="1" wrap="square" lIns="91425" tIns="91425" rIns="91425" bIns="91425" anchor="t" anchorCtr="0">
            <a:spAutoFit/>
          </a:bodyPr>
          <a:lstStyle/>
          <a:p>
            <a:pPr marL="228600" lvl="0" indent="-71120" algn="l" rtl="0">
              <a:lnSpc>
                <a:spcPct val="90000"/>
              </a:lnSpc>
              <a:spcBef>
                <a:spcPts val="0"/>
              </a:spcBef>
              <a:spcAft>
                <a:spcPts val="0"/>
              </a:spcAft>
              <a:buNone/>
            </a:pPr>
            <a:r>
              <a:rPr lang="en-US" sz="2200">
                <a:solidFill>
                  <a:schemeClr val="dk1"/>
                </a:solidFill>
                <a:latin typeface="Corbel"/>
                <a:ea typeface="Corbel"/>
                <a:cs typeface="Corbel"/>
                <a:sym typeface="Corbel"/>
              </a:rPr>
              <a:t>Samantha Nunn</a:t>
            </a:r>
            <a:endParaRPr sz="2200">
              <a:solidFill>
                <a:schemeClr val="dk1"/>
              </a:solidFill>
              <a:latin typeface="Corbel"/>
              <a:ea typeface="Corbel"/>
              <a:cs typeface="Corbel"/>
              <a:sym typeface="Corbel"/>
            </a:endParaRPr>
          </a:p>
          <a:p>
            <a:pPr marL="228600" lvl="0" indent="-71120" algn="l" rtl="0">
              <a:lnSpc>
                <a:spcPct val="90000"/>
              </a:lnSpc>
              <a:spcBef>
                <a:spcPts val="0"/>
              </a:spcBef>
              <a:spcAft>
                <a:spcPts val="0"/>
              </a:spcAft>
              <a:buNone/>
            </a:pPr>
            <a:r>
              <a:rPr lang="en-US" sz="2200">
                <a:solidFill>
                  <a:schemeClr val="dk1"/>
                </a:solidFill>
                <a:latin typeface="Corbel"/>
                <a:ea typeface="Corbel"/>
                <a:cs typeface="Corbel"/>
                <a:sym typeface="Corbel"/>
              </a:rPr>
              <a:t>Project Manager </a:t>
            </a:r>
            <a:endParaRPr sz="2200">
              <a:solidFill>
                <a:schemeClr val="dk1"/>
              </a:solidFill>
              <a:latin typeface="Corbel"/>
              <a:ea typeface="Corbel"/>
              <a:cs typeface="Corbel"/>
              <a:sym typeface="Corbel"/>
            </a:endParaRPr>
          </a:p>
          <a:p>
            <a:pPr marL="228600" lvl="0" indent="-71120" algn="l" rtl="0">
              <a:lnSpc>
                <a:spcPct val="90000"/>
              </a:lnSpc>
              <a:spcBef>
                <a:spcPts val="0"/>
              </a:spcBef>
              <a:spcAft>
                <a:spcPts val="0"/>
              </a:spcAft>
              <a:buNone/>
            </a:pPr>
            <a:r>
              <a:rPr lang="en-US" sz="2200">
                <a:solidFill>
                  <a:schemeClr val="dk1"/>
                </a:solidFill>
                <a:latin typeface="Corbel"/>
                <a:ea typeface="Corbel"/>
                <a:cs typeface="Corbel"/>
                <a:sym typeface="Corbel"/>
              </a:rPr>
              <a:t>NNLM Region 4</a:t>
            </a:r>
            <a:endParaRPr sz="2200">
              <a:solidFill>
                <a:schemeClr val="dk1"/>
              </a:solidFill>
              <a:latin typeface="Corbel"/>
              <a:ea typeface="Corbel"/>
              <a:cs typeface="Corbel"/>
              <a:sym typeface="Corbel"/>
            </a:endParaRPr>
          </a:p>
          <a:p>
            <a:pPr marL="228600" lvl="0" indent="-71120" algn="l" rtl="0">
              <a:lnSpc>
                <a:spcPct val="90000"/>
              </a:lnSpc>
              <a:spcBef>
                <a:spcPts val="0"/>
              </a:spcBef>
              <a:spcAft>
                <a:spcPts val="0"/>
              </a:spcAft>
              <a:buNone/>
            </a:pPr>
            <a:r>
              <a:rPr lang="en-US" sz="2200">
                <a:solidFill>
                  <a:schemeClr val="dk1"/>
                </a:solidFill>
                <a:latin typeface="Corbel"/>
                <a:ea typeface="Corbel"/>
                <a:cs typeface="Corbel"/>
                <a:sym typeface="Corbel"/>
              </a:rPr>
              <a:t>University of Utah</a:t>
            </a:r>
            <a:endParaRPr sz="2200">
              <a:solidFill>
                <a:schemeClr val="dk1"/>
              </a:solidFill>
              <a:latin typeface="Corbel"/>
              <a:ea typeface="Corbel"/>
              <a:cs typeface="Corbel"/>
              <a:sym typeface="Corbel"/>
            </a:endParaRPr>
          </a:p>
          <a:p>
            <a:pPr marL="228600" lvl="0" indent="-71120" algn="l" rtl="0">
              <a:lnSpc>
                <a:spcPct val="90000"/>
              </a:lnSpc>
              <a:spcBef>
                <a:spcPts val="0"/>
              </a:spcBef>
              <a:spcAft>
                <a:spcPts val="0"/>
              </a:spcAft>
              <a:buNone/>
            </a:pPr>
            <a:r>
              <a:rPr lang="en-US" sz="2200" u="sng">
                <a:solidFill>
                  <a:schemeClr val="hlink"/>
                </a:solidFill>
                <a:latin typeface="Corbel"/>
                <a:ea typeface="Corbel"/>
                <a:cs typeface="Corbel"/>
                <a:sym typeface="Corbel"/>
                <a:hlinkClick r:id="rId3"/>
              </a:rPr>
              <a:t>sam.nunn@utah.edu</a:t>
            </a:r>
            <a:endParaRPr/>
          </a:p>
        </p:txBody>
      </p:sp>
      <p:sp>
        <p:nvSpPr>
          <p:cNvPr id="156" name="Google Shape;156;p20"/>
          <p:cNvSpPr txBox="1"/>
          <p:nvPr/>
        </p:nvSpPr>
        <p:spPr>
          <a:xfrm>
            <a:off x="5703125" y="3549775"/>
            <a:ext cx="4454100" cy="3121500"/>
          </a:xfrm>
          <a:prstGeom prst="rect">
            <a:avLst/>
          </a:prstGeom>
          <a:noFill/>
          <a:ln>
            <a:noFill/>
          </a:ln>
        </p:spPr>
        <p:txBody>
          <a:bodyPr spcFirstLastPara="1" wrap="square" lIns="91425" tIns="91425" rIns="91425" bIns="91425" anchor="t" anchorCtr="0">
            <a:spAutoFit/>
          </a:bodyPr>
          <a:lstStyle/>
          <a:p>
            <a:pPr marL="228600" lvl="0" indent="-71120" algn="l" rtl="0">
              <a:lnSpc>
                <a:spcPct val="90000"/>
              </a:lnSpc>
              <a:spcBef>
                <a:spcPts val="0"/>
              </a:spcBef>
              <a:spcAft>
                <a:spcPts val="0"/>
              </a:spcAft>
              <a:buNone/>
            </a:pPr>
            <a:r>
              <a:rPr lang="en-US" sz="2200">
                <a:solidFill>
                  <a:schemeClr val="dk1"/>
                </a:solidFill>
                <a:latin typeface="Corbel"/>
                <a:ea typeface="Corbel"/>
                <a:cs typeface="Corbel"/>
                <a:sym typeface="Corbel"/>
              </a:rPr>
              <a:t>Jim Westwood</a:t>
            </a:r>
            <a:endParaRPr sz="2200">
              <a:solidFill>
                <a:schemeClr val="dk1"/>
              </a:solidFill>
              <a:latin typeface="Corbel"/>
              <a:ea typeface="Corbel"/>
              <a:cs typeface="Corbel"/>
              <a:sym typeface="Corbel"/>
            </a:endParaRPr>
          </a:p>
          <a:p>
            <a:pPr marL="228600" lvl="0" indent="-71120" algn="l" rtl="0">
              <a:lnSpc>
                <a:spcPct val="90000"/>
              </a:lnSpc>
              <a:spcBef>
                <a:spcPts val="0"/>
              </a:spcBef>
              <a:spcAft>
                <a:spcPts val="0"/>
              </a:spcAft>
              <a:buNone/>
            </a:pPr>
            <a:r>
              <a:rPr lang="en-US" sz="2200">
                <a:solidFill>
                  <a:schemeClr val="dk1"/>
                </a:solidFill>
                <a:latin typeface="Corbel"/>
                <a:ea typeface="Corbel"/>
                <a:cs typeface="Corbel"/>
                <a:sym typeface="Corbel"/>
              </a:rPr>
              <a:t>Membership Concierge &amp;</a:t>
            </a:r>
            <a:endParaRPr sz="2200">
              <a:solidFill>
                <a:schemeClr val="dk1"/>
              </a:solidFill>
              <a:latin typeface="Corbel"/>
              <a:ea typeface="Corbel"/>
              <a:cs typeface="Corbel"/>
              <a:sym typeface="Corbel"/>
            </a:endParaRPr>
          </a:p>
          <a:p>
            <a:pPr marL="228600" lvl="0" indent="-71120" algn="l" rtl="0">
              <a:lnSpc>
                <a:spcPct val="90000"/>
              </a:lnSpc>
              <a:spcBef>
                <a:spcPts val="0"/>
              </a:spcBef>
              <a:spcAft>
                <a:spcPts val="0"/>
              </a:spcAft>
              <a:buNone/>
            </a:pPr>
            <a:r>
              <a:rPr lang="en-US" sz="2200">
                <a:solidFill>
                  <a:schemeClr val="dk1"/>
                </a:solidFill>
                <a:latin typeface="Corbel"/>
                <a:ea typeface="Corbel"/>
                <a:cs typeface="Corbel"/>
                <a:sym typeface="Corbel"/>
              </a:rPr>
              <a:t>Professional Development</a:t>
            </a:r>
            <a:endParaRPr sz="2200">
              <a:solidFill>
                <a:schemeClr val="dk1"/>
              </a:solidFill>
              <a:latin typeface="Corbel"/>
              <a:ea typeface="Corbel"/>
              <a:cs typeface="Corbel"/>
              <a:sym typeface="Corbel"/>
            </a:endParaRPr>
          </a:p>
          <a:p>
            <a:pPr marL="228600" lvl="0" indent="-71120" algn="l" rtl="0">
              <a:lnSpc>
                <a:spcPct val="90000"/>
              </a:lnSpc>
              <a:spcBef>
                <a:spcPts val="0"/>
              </a:spcBef>
              <a:spcAft>
                <a:spcPts val="0"/>
              </a:spcAft>
              <a:buNone/>
            </a:pPr>
            <a:r>
              <a:rPr lang="en-US" sz="2200">
                <a:solidFill>
                  <a:schemeClr val="dk1"/>
                </a:solidFill>
                <a:latin typeface="Corbel"/>
                <a:ea typeface="Corbel"/>
                <a:cs typeface="Corbel"/>
                <a:sym typeface="Corbel"/>
              </a:rPr>
              <a:t>Administrator </a:t>
            </a:r>
            <a:endParaRPr sz="2200">
              <a:solidFill>
                <a:schemeClr val="dk1"/>
              </a:solidFill>
              <a:latin typeface="Corbel"/>
              <a:ea typeface="Corbel"/>
              <a:cs typeface="Corbel"/>
              <a:sym typeface="Corbel"/>
            </a:endParaRPr>
          </a:p>
          <a:p>
            <a:pPr marL="228600" lvl="0" indent="-71120" algn="l" rtl="0">
              <a:lnSpc>
                <a:spcPct val="90000"/>
              </a:lnSpc>
              <a:spcBef>
                <a:spcPts val="0"/>
              </a:spcBef>
              <a:spcAft>
                <a:spcPts val="0"/>
              </a:spcAft>
              <a:buNone/>
            </a:pPr>
            <a:r>
              <a:rPr lang="en-US" sz="2200" u="sng">
                <a:solidFill>
                  <a:schemeClr val="hlink"/>
                </a:solidFill>
                <a:latin typeface="Corbel"/>
                <a:ea typeface="Corbel"/>
                <a:cs typeface="Corbel"/>
                <a:sym typeface="Corbel"/>
                <a:hlinkClick r:id="rId4"/>
              </a:rPr>
              <a:t>jim.westwood@mlahq.org</a:t>
            </a:r>
            <a:r>
              <a:rPr lang="en-US" sz="2200">
                <a:solidFill>
                  <a:schemeClr val="dk1"/>
                </a:solidFill>
                <a:latin typeface="Corbel"/>
                <a:ea typeface="Corbel"/>
                <a:cs typeface="Corbel"/>
                <a:sym typeface="Corbel"/>
              </a:rPr>
              <a:t> </a:t>
            </a:r>
            <a:endParaRPr sz="2200">
              <a:solidFill>
                <a:schemeClr val="dk1"/>
              </a:solidFill>
              <a:latin typeface="Corbel"/>
              <a:ea typeface="Corbel"/>
              <a:cs typeface="Corbel"/>
              <a:sym typeface="Corbel"/>
            </a:endParaRPr>
          </a:p>
          <a:p>
            <a:pPr marL="228600" lvl="0" indent="-71120" algn="l" rtl="0">
              <a:lnSpc>
                <a:spcPct val="90000"/>
              </a:lnSpc>
              <a:spcBef>
                <a:spcPts val="0"/>
              </a:spcBef>
              <a:spcAft>
                <a:spcPts val="0"/>
              </a:spcAft>
              <a:buNone/>
            </a:pPr>
            <a:r>
              <a:rPr lang="en-US" sz="2200">
                <a:solidFill>
                  <a:schemeClr val="dk1"/>
                </a:solidFill>
                <a:latin typeface="Corbel"/>
                <a:ea typeface="Corbel"/>
                <a:cs typeface="Corbel"/>
                <a:sym typeface="Corbel"/>
              </a:rPr>
              <a:t>312-728-3415</a:t>
            </a:r>
            <a:endParaRPr sz="2200">
              <a:solidFill>
                <a:schemeClr val="dk1"/>
              </a:solidFill>
              <a:latin typeface="Corbel"/>
              <a:ea typeface="Corbel"/>
              <a:cs typeface="Corbel"/>
              <a:sym typeface="Corbel"/>
            </a:endParaRPr>
          </a:p>
          <a:p>
            <a:pPr marL="228600" lvl="0" indent="-71120" algn="l" rtl="0">
              <a:lnSpc>
                <a:spcPct val="90000"/>
              </a:lnSpc>
              <a:spcBef>
                <a:spcPts val="0"/>
              </a:spcBef>
              <a:spcAft>
                <a:spcPts val="0"/>
              </a:spcAft>
              <a:buNone/>
            </a:pPr>
            <a:endParaRPr sz="2200">
              <a:solidFill>
                <a:schemeClr val="dk1"/>
              </a:solidFill>
              <a:latin typeface="Corbel"/>
              <a:ea typeface="Corbel"/>
              <a:cs typeface="Corbel"/>
              <a:sym typeface="Corbel"/>
            </a:endParaRPr>
          </a:p>
          <a:p>
            <a:pPr marL="228600" lvl="0" indent="-71120" algn="l" rtl="0">
              <a:lnSpc>
                <a:spcPct val="90000"/>
              </a:lnSpc>
              <a:spcBef>
                <a:spcPts val="0"/>
              </a:spcBef>
              <a:spcAft>
                <a:spcPts val="0"/>
              </a:spcAft>
              <a:buNone/>
            </a:pPr>
            <a:endParaRPr sz="2200">
              <a:solidFill>
                <a:schemeClr val="dk1"/>
              </a:solidFill>
              <a:latin typeface="Corbel"/>
              <a:ea typeface="Corbel"/>
              <a:cs typeface="Corbel"/>
              <a:sym typeface="Corbel"/>
            </a:endParaRPr>
          </a:p>
          <a:p>
            <a:pPr marL="228600" lvl="0" indent="-71120" algn="l" rtl="0">
              <a:lnSpc>
                <a:spcPct val="90000"/>
              </a:lnSpc>
              <a:spcBef>
                <a:spcPts val="0"/>
              </a:spcBef>
              <a:spcAft>
                <a:spcPts val="0"/>
              </a:spcAft>
              <a:buNone/>
            </a:pPr>
            <a:endParaRPr sz="2200">
              <a:solidFill>
                <a:schemeClr val="dk1"/>
              </a:solidFill>
              <a:latin typeface="Corbel"/>
              <a:ea typeface="Corbel"/>
              <a:cs typeface="Corbel"/>
              <a:sym typeface="Corbel"/>
            </a:endParaRPr>
          </a:p>
          <a:p>
            <a:pPr marL="157480" lvl="0" indent="0" algn="l" rtl="0">
              <a:lnSpc>
                <a:spcPct val="90000"/>
              </a:lnSpc>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21"/>
          <p:cNvSpPr txBox="1">
            <a:spLocks noGrp="1"/>
          </p:cNvSpPr>
          <p:nvPr>
            <p:ph type="title" idx="4294967295"/>
          </p:nvPr>
        </p:nvSpPr>
        <p:spPr>
          <a:xfrm>
            <a:off x="480684" y="983019"/>
            <a:ext cx="3926424" cy="695879"/>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000000"/>
                </a:solidFill>
                <a:effectLst/>
                <a:uLnTx/>
                <a:uFillTx/>
                <a:latin typeface="Roboto"/>
                <a:ea typeface="Roboto"/>
                <a:cs typeface="Roboto"/>
                <a:sym typeface="Roboto"/>
              </a:rPr>
              <a:t>Table Example</a:t>
            </a:r>
          </a:p>
        </p:txBody>
      </p:sp>
      <p:pic>
        <p:nvPicPr>
          <p:cNvPr id="162" name="Google Shape;162;p21" descr="Sample of the MLA competencies table"/>
          <p:cNvPicPr preferRelativeResize="0"/>
          <p:nvPr/>
        </p:nvPicPr>
        <p:blipFill>
          <a:blip r:embed="rId3">
            <a:alphaModFix/>
          </a:blip>
          <a:stretch>
            <a:fillRect/>
          </a:stretch>
        </p:blipFill>
        <p:spPr>
          <a:xfrm>
            <a:off x="5093018" y="518325"/>
            <a:ext cx="4103075" cy="5416851"/>
          </a:xfrm>
          <a:prstGeom prst="rect">
            <a:avLst/>
          </a:prstGeom>
          <a:noFill/>
          <a:ln>
            <a:noFill/>
          </a:ln>
        </p:spPr>
      </p:pic>
    </p:spTree>
  </p:cSld>
  <p:clrMapOvr>
    <a:masterClrMapping/>
  </p:clrMapOvr>
</p:sld>
</file>

<file path=ppt/theme/theme1.xml><?xml version="1.0" encoding="utf-8"?>
<a:theme xmlns:a="http://schemas.openxmlformats.org/drawingml/2006/main" name="Basis">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2610</Words>
  <Application>Microsoft Office PowerPoint</Application>
  <PresentationFormat>Widescreen</PresentationFormat>
  <Paragraphs>316</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Wingdings</vt:lpstr>
      <vt:lpstr>Corbel</vt:lpstr>
      <vt:lpstr>Noto Sans Symbols</vt:lpstr>
      <vt:lpstr>Roboto</vt:lpstr>
      <vt:lpstr>Arial</vt:lpstr>
      <vt:lpstr>Calibri</vt:lpstr>
      <vt:lpstr>Basis</vt:lpstr>
      <vt:lpstr>Course Approval 101- Consumer Health for Library Students  </vt:lpstr>
      <vt:lpstr>Agenda</vt:lpstr>
      <vt:lpstr>The Medical Library Association</vt:lpstr>
      <vt:lpstr>What is CHIS?</vt:lpstr>
      <vt:lpstr>Consumer Health for Library Students</vt:lpstr>
      <vt:lpstr>Universities Approved to Offer CHIS </vt:lpstr>
      <vt:lpstr> What are the Requirements to Have Your Class MLA-Approved as a Consumer Health Course? </vt:lpstr>
      <vt:lpstr>Steps 1 &amp; 2 to get course approved by MLA  </vt:lpstr>
      <vt:lpstr>Table Example</vt:lpstr>
      <vt:lpstr>Step 3 to get course approved by MLA: The Application </vt:lpstr>
      <vt:lpstr>Steps 4 &amp; 5 to get course approved by MLA  </vt:lpstr>
      <vt:lpstr>Items to keep in mind as you fill out the form: NNLM Course</vt:lpstr>
      <vt:lpstr>Items to keep in mind as you fill out the form: CE Credits</vt:lpstr>
      <vt:lpstr>Items to keep in mind as you fill out the form: Approval Term</vt:lpstr>
      <vt:lpstr>Items to keep in mind once class is approved: Scheduling</vt:lpstr>
      <vt:lpstr>Emily Vardell, MLS, PhD, AHIP (she/her)</vt:lpstr>
      <vt:lpstr>Getting Your Course Approved</vt:lpstr>
      <vt:lpstr>Course Outline  Syllabus</vt:lpstr>
      <vt:lpstr>Course Outline  Syllabus</vt:lpstr>
      <vt:lpstr>MLA as a Collaborator</vt:lpstr>
      <vt:lpstr>Knowing Your Audience</vt:lpstr>
      <vt:lpstr>Benefits</vt:lpstr>
      <vt:lpstr>Launching a New Program</vt:lpstr>
      <vt:lpstr>Grateful Students</vt:lpstr>
      <vt:lpstr>CHIS Skills in Action: Testimonial</vt:lpstr>
      <vt:lpstr>CHIS Skills in Action: Level 2</vt:lpstr>
      <vt:lpstr>Questions?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Approval 101- Consumer Health for Library Students  </dc:title>
  <dc:creator>RBrown</dc:creator>
  <cp:lastModifiedBy>Rebecca Brown</cp:lastModifiedBy>
  <cp:revision>10</cp:revision>
  <dcterms:modified xsi:type="dcterms:W3CDTF">2023-08-03T20:42:16Z</dcterms:modified>
</cp:coreProperties>
</file>