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411" r:id="rId2"/>
    <p:sldId id="453" r:id="rId3"/>
    <p:sldId id="455" r:id="rId4"/>
    <p:sldId id="454" r:id="rId5"/>
    <p:sldId id="468" r:id="rId6"/>
    <p:sldId id="482" r:id="rId7"/>
    <p:sldId id="484" r:id="rId8"/>
    <p:sldId id="466" r:id="rId9"/>
    <p:sldId id="467" r:id="rId10"/>
    <p:sldId id="456" r:id="rId11"/>
    <p:sldId id="485" r:id="rId12"/>
    <p:sldId id="459" r:id="rId13"/>
    <p:sldId id="473" r:id="rId14"/>
    <p:sldId id="488" r:id="rId15"/>
    <p:sldId id="487" r:id="rId16"/>
    <p:sldId id="259" r:id="rId17"/>
    <p:sldId id="264" r:id="rId18"/>
    <p:sldId id="486" r:id="rId19"/>
    <p:sldId id="465" r:id="rId20"/>
    <p:sldId id="260" r:id="rId21"/>
    <p:sldId id="489" r:id="rId22"/>
    <p:sldId id="505" r:id="rId23"/>
    <p:sldId id="461" r:id="rId24"/>
    <p:sldId id="462" r:id="rId25"/>
    <p:sldId id="506" r:id="rId26"/>
    <p:sldId id="507" r:id="rId27"/>
    <p:sldId id="508" r:id="rId28"/>
    <p:sldId id="509" r:id="rId29"/>
    <p:sldId id="490" r:id="rId30"/>
    <p:sldId id="492" r:id="rId31"/>
    <p:sldId id="493" r:id="rId32"/>
    <p:sldId id="491" r:id="rId33"/>
    <p:sldId id="464" r:id="rId34"/>
    <p:sldId id="478" r:id="rId35"/>
    <p:sldId id="479" r:id="rId36"/>
    <p:sldId id="480" r:id="rId37"/>
    <p:sldId id="481" r:id="rId38"/>
    <p:sldId id="504" r:id="rId39"/>
    <p:sldId id="502" r:id="rId40"/>
    <p:sldId id="503" r:id="rId41"/>
    <p:sldId id="499" r:id="rId42"/>
    <p:sldId id="500" r:id="rId43"/>
    <p:sldId id="469" r:id="rId44"/>
    <p:sldId id="497" r:id="rId45"/>
    <p:sldId id="496" r:id="rId46"/>
    <p:sldId id="495" r:id="rId47"/>
    <p:sldId id="494" r:id="rId48"/>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15CF89-8F73-022C-6377-45D0062927A7}" name="Jessica Boyle" initials="JB" userId="17RQByAIEr5p3Qb25rS8wYViS8QcdaFLv6dmfcyqsmE=" providerId="None"/>
  <p188:author id="{9FD1689A-4C89-2578-3B4B-E89A834151D6}" name="Nancy Raider" initials="NR" userId="S::nar4015@med.cornell.edu::d49d8a2c-e8e6-46d3-9c26-d4f35563bb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A22"/>
    <a:srgbClr val="E87722"/>
    <a:srgbClr val="555555"/>
    <a:srgbClr val="343433"/>
    <a:srgbClr val="B31B1B"/>
    <a:srgbClr val="000000"/>
    <a:srgbClr val="CF4520"/>
    <a:srgbClr val="A20815"/>
    <a:srgbClr val="636463"/>
    <a:srgbClr val="A21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0E0B1-0234-4EFE-A6AC-6081A7EEF87E}" v="256" dt="2025-06-08T13:56:10.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40" autoAdjust="0"/>
    <p:restoredTop sz="91542" autoAdjust="0"/>
  </p:normalViewPr>
  <p:slideViewPr>
    <p:cSldViewPr snapToGrid="0" snapToObjects="1">
      <p:cViewPr varScale="1">
        <p:scale>
          <a:sx n="82" d="100"/>
          <a:sy n="82" d="100"/>
        </p:scale>
        <p:origin x="52" y="1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1" d="100"/>
        <a:sy n="91" d="100"/>
      </p:scale>
      <p:origin x="0" y="0"/>
    </p:cViewPr>
  </p:sorterViewPr>
  <p:notesViewPr>
    <p:cSldViewPr snapToGrid="0" snapToObjects="1">
      <p:cViewPr varScale="1">
        <p:scale>
          <a:sx n="119" d="100"/>
          <a:sy n="119" d="100"/>
        </p:scale>
        <p:origin x="43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A3CB6-1773-4751-879D-FD1ACF11B6F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E5D4FC5-F598-47E0-B17C-DB9C28C2CBAA}">
      <dgm:prSet phldrT="[Text]" phldr="0"/>
      <dgm:spPr/>
      <dgm:t>
        <a:bodyPr/>
        <a:lstStyle/>
        <a:p>
          <a:pPr rtl="0"/>
          <a:r>
            <a:rPr lang="en-US" dirty="0">
              <a:latin typeface="Calibri"/>
            </a:rPr>
            <a:t>Modules and Learning objectives</a:t>
          </a:r>
          <a:endParaRPr lang="en-US" dirty="0"/>
        </a:p>
      </dgm:t>
    </dgm:pt>
    <dgm:pt modelId="{AE007B06-12A8-42E2-A0EF-DB274CD98A86}" type="parTrans" cxnId="{5D11A346-4C53-4E2F-A925-28532860198B}">
      <dgm:prSet/>
      <dgm:spPr/>
      <dgm:t>
        <a:bodyPr/>
        <a:lstStyle/>
        <a:p>
          <a:endParaRPr lang="en-US"/>
        </a:p>
      </dgm:t>
    </dgm:pt>
    <dgm:pt modelId="{CBC09103-AC73-4CAE-820E-C281B84AC0CF}" type="sibTrans" cxnId="{5D11A346-4C53-4E2F-A925-28532860198B}">
      <dgm:prSet/>
      <dgm:spPr/>
      <dgm:t>
        <a:bodyPr/>
        <a:lstStyle/>
        <a:p>
          <a:endParaRPr lang="en-US"/>
        </a:p>
      </dgm:t>
    </dgm:pt>
    <dgm:pt modelId="{6692D701-241D-4F09-A099-057E221180DA}">
      <dgm:prSet phldrT="[Text]" phldr="0"/>
      <dgm:spPr/>
      <dgm:t>
        <a:bodyPr/>
        <a:lstStyle/>
        <a:p>
          <a:pPr rtl="0"/>
          <a:r>
            <a:rPr lang="en-US" dirty="0">
              <a:latin typeface="Calibri"/>
            </a:rPr>
            <a:t>Curriculum and Activities</a:t>
          </a:r>
          <a:endParaRPr lang="en-US" dirty="0"/>
        </a:p>
      </dgm:t>
    </dgm:pt>
    <dgm:pt modelId="{13F561DB-A36A-44EE-827C-C852A10B6789}" type="parTrans" cxnId="{B5E8CA1B-C9C6-40C6-80F0-16D099B50D77}">
      <dgm:prSet/>
      <dgm:spPr/>
      <dgm:t>
        <a:bodyPr/>
        <a:lstStyle/>
        <a:p>
          <a:endParaRPr lang="en-US"/>
        </a:p>
      </dgm:t>
    </dgm:pt>
    <dgm:pt modelId="{6A24F7BF-07E3-40F9-B81B-462039ADAF6D}" type="sibTrans" cxnId="{B5E8CA1B-C9C6-40C6-80F0-16D099B50D77}">
      <dgm:prSet/>
      <dgm:spPr/>
      <dgm:t>
        <a:bodyPr/>
        <a:lstStyle/>
        <a:p>
          <a:endParaRPr lang="en-US"/>
        </a:p>
      </dgm:t>
    </dgm:pt>
    <dgm:pt modelId="{91C1FABB-7E66-44DA-9F85-C3C1F893F316}">
      <dgm:prSet phldrT="[Text]" phldr="0"/>
      <dgm:spPr/>
      <dgm:t>
        <a:bodyPr/>
        <a:lstStyle/>
        <a:p>
          <a:r>
            <a:rPr lang="en-US" dirty="0">
              <a:latin typeface="Calibri"/>
            </a:rPr>
            <a:t>Exemplar</a:t>
          </a:r>
          <a:endParaRPr lang="en-US" dirty="0"/>
        </a:p>
      </dgm:t>
    </dgm:pt>
    <dgm:pt modelId="{8C574B46-48B7-42F5-B4A5-8E7D418BD4B7}" type="parTrans" cxnId="{7F1701BB-82AE-47A1-B432-53324DB4BDD5}">
      <dgm:prSet/>
      <dgm:spPr/>
      <dgm:t>
        <a:bodyPr/>
        <a:lstStyle/>
        <a:p>
          <a:endParaRPr lang="en-US"/>
        </a:p>
      </dgm:t>
    </dgm:pt>
    <dgm:pt modelId="{8D568BD4-F052-4AC7-87D7-8C3EE200CEB5}" type="sibTrans" cxnId="{7F1701BB-82AE-47A1-B432-53324DB4BDD5}">
      <dgm:prSet/>
      <dgm:spPr/>
      <dgm:t>
        <a:bodyPr/>
        <a:lstStyle/>
        <a:p>
          <a:endParaRPr lang="en-US"/>
        </a:p>
      </dgm:t>
    </dgm:pt>
    <dgm:pt modelId="{A1F9EAF5-2B74-44CC-80D7-B3BA11B1F300}">
      <dgm:prSet phldrT="[Text]" phldr="0"/>
      <dgm:spPr/>
      <dgm:t>
        <a:bodyPr/>
        <a:lstStyle/>
        <a:p>
          <a:r>
            <a:rPr lang="en-US" dirty="0">
              <a:latin typeface="Calibri"/>
            </a:rPr>
            <a:t>Rubric</a:t>
          </a:r>
          <a:endParaRPr lang="en-US" dirty="0"/>
        </a:p>
      </dgm:t>
    </dgm:pt>
    <dgm:pt modelId="{8FE20BFD-9CB2-4516-B214-BBF3A4D25911}" type="parTrans" cxnId="{1FBA30B9-4F64-46FC-B21A-A31903C7E808}">
      <dgm:prSet/>
      <dgm:spPr/>
      <dgm:t>
        <a:bodyPr/>
        <a:lstStyle/>
        <a:p>
          <a:endParaRPr lang="en-US"/>
        </a:p>
      </dgm:t>
    </dgm:pt>
    <dgm:pt modelId="{2F5E1DA1-8B25-4129-AF25-079667A455BC}" type="sibTrans" cxnId="{1FBA30B9-4F64-46FC-B21A-A31903C7E808}">
      <dgm:prSet/>
      <dgm:spPr/>
      <dgm:t>
        <a:bodyPr/>
        <a:lstStyle/>
        <a:p>
          <a:endParaRPr lang="en-US"/>
        </a:p>
      </dgm:t>
    </dgm:pt>
    <dgm:pt modelId="{A7F8DE1A-CA68-4994-9FA3-1DB3DA9B3D22}">
      <dgm:prSet phldrT="[Text]" phldr="0"/>
      <dgm:spPr/>
      <dgm:t>
        <a:bodyPr/>
        <a:lstStyle/>
        <a:p>
          <a:r>
            <a:rPr lang="en-US" dirty="0">
              <a:latin typeface="Calibri"/>
            </a:rPr>
            <a:t>Teach</a:t>
          </a:r>
          <a:endParaRPr lang="en-US" dirty="0"/>
        </a:p>
      </dgm:t>
    </dgm:pt>
    <dgm:pt modelId="{0FA18C69-925E-442D-853F-52AB7512C653}" type="parTrans" cxnId="{719A1741-5795-44CE-AFD4-BC2A79200DBB}">
      <dgm:prSet/>
      <dgm:spPr/>
      <dgm:t>
        <a:bodyPr/>
        <a:lstStyle/>
        <a:p>
          <a:endParaRPr lang="en-US"/>
        </a:p>
      </dgm:t>
    </dgm:pt>
    <dgm:pt modelId="{4239723F-87BA-4035-8A39-0C2D5D9F85C5}" type="sibTrans" cxnId="{719A1741-5795-44CE-AFD4-BC2A79200DBB}">
      <dgm:prSet/>
      <dgm:spPr/>
      <dgm:t>
        <a:bodyPr/>
        <a:lstStyle/>
        <a:p>
          <a:endParaRPr lang="en-US"/>
        </a:p>
      </dgm:t>
    </dgm:pt>
    <dgm:pt modelId="{B90571A3-4283-494B-90B0-0CFD141A7D71}">
      <dgm:prSet phldrT="[Text]" phldr="0"/>
      <dgm:spPr/>
      <dgm:t>
        <a:bodyPr/>
        <a:lstStyle/>
        <a:p>
          <a:pPr rtl="0"/>
          <a:r>
            <a:rPr lang="en-US" dirty="0">
              <a:latin typeface="Calibri"/>
            </a:rPr>
            <a:t>Student Feedback</a:t>
          </a:r>
          <a:endParaRPr lang="en-US" dirty="0"/>
        </a:p>
      </dgm:t>
    </dgm:pt>
    <dgm:pt modelId="{A7A70D05-1BB0-4026-A05B-EF1F2EC66F47}" type="parTrans" cxnId="{1F299682-EAA2-4854-B28E-A78C2F71A057}">
      <dgm:prSet/>
      <dgm:spPr/>
      <dgm:t>
        <a:bodyPr/>
        <a:lstStyle/>
        <a:p>
          <a:endParaRPr lang="en-US"/>
        </a:p>
      </dgm:t>
    </dgm:pt>
    <dgm:pt modelId="{2995F8A2-9F7A-45DA-AA6C-AA1CBE0001F0}" type="sibTrans" cxnId="{1F299682-EAA2-4854-B28E-A78C2F71A057}">
      <dgm:prSet/>
      <dgm:spPr/>
      <dgm:t>
        <a:bodyPr/>
        <a:lstStyle/>
        <a:p>
          <a:endParaRPr lang="en-US"/>
        </a:p>
      </dgm:t>
    </dgm:pt>
    <dgm:pt modelId="{8E4E91BE-F333-4646-87B3-33E568C91012}">
      <dgm:prSet phldrT="[Text]" phldr="0"/>
      <dgm:spPr/>
      <dgm:t>
        <a:bodyPr/>
        <a:lstStyle/>
        <a:p>
          <a:pPr rtl="0"/>
          <a:r>
            <a:rPr lang="en-US" dirty="0">
              <a:latin typeface="Calibri"/>
            </a:rPr>
            <a:t>Revise Curriculum Modules and Activities, Rubric, Exemplar</a:t>
          </a:r>
          <a:endParaRPr lang="en-US" dirty="0"/>
        </a:p>
      </dgm:t>
    </dgm:pt>
    <dgm:pt modelId="{6CDD5BCB-256D-4BBF-B0FF-C2D34FF4809D}" type="parTrans" cxnId="{8C327D97-7D54-4612-9783-3498DFE237A3}">
      <dgm:prSet/>
      <dgm:spPr/>
      <dgm:t>
        <a:bodyPr/>
        <a:lstStyle/>
        <a:p>
          <a:endParaRPr lang="en-US"/>
        </a:p>
      </dgm:t>
    </dgm:pt>
    <dgm:pt modelId="{1AD030A4-A8F9-47E2-9AEB-77298A95D601}" type="sibTrans" cxnId="{8C327D97-7D54-4612-9783-3498DFE237A3}">
      <dgm:prSet/>
      <dgm:spPr/>
      <dgm:t>
        <a:bodyPr/>
        <a:lstStyle/>
        <a:p>
          <a:endParaRPr lang="en-US"/>
        </a:p>
      </dgm:t>
    </dgm:pt>
    <dgm:pt modelId="{485663D3-9B48-47F2-9CF2-CA65F6193120}">
      <dgm:prSet phldrT="[Text]" phldr="0"/>
      <dgm:spPr/>
      <dgm:t>
        <a:bodyPr/>
        <a:lstStyle/>
        <a:p>
          <a:pPr rtl="0"/>
          <a:r>
            <a:rPr lang="en-US" dirty="0">
              <a:latin typeface="Calibri"/>
            </a:rPr>
            <a:t>Student Engagement</a:t>
          </a:r>
          <a:endParaRPr lang="en-US" dirty="0"/>
        </a:p>
      </dgm:t>
    </dgm:pt>
    <dgm:pt modelId="{9511B438-47F1-4887-A7EB-D55D5763396B}" type="parTrans" cxnId="{D3AAC5E4-6344-44F3-9279-BE478D537976}">
      <dgm:prSet/>
      <dgm:spPr/>
      <dgm:t>
        <a:bodyPr/>
        <a:lstStyle/>
        <a:p>
          <a:endParaRPr lang="en-US"/>
        </a:p>
      </dgm:t>
    </dgm:pt>
    <dgm:pt modelId="{0099F61E-4BAA-444F-A143-063FBECDF6BB}" type="sibTrans" cxnId="{D3AAC5E4-6344-44F3-9279-BE478D537976}">
      <dgm:prSet/>
      <dgm:spPr/>
      <dgm:t>
        <a:bodyPr/>
        <a:lstStyle/>
        <a:p>
          <a:endParaRPr lang="en-US"/>
        </a:p>
      </dgm:t>
    </dgm:pt>
    <dgm:pt modelId="{667C4E6C-B196-45D0-9DBE-A1355BE71A0A}">
      <dgm:prSet phldrT="[Text]" phldr="0"/>
      <dgm:spPr/>
      <dgm:t>
        <a:bodyPr/>
        <a:lstStyle/>
        <a:p>
          <a:pPr rtl="0"/>
          <a:r>
            <a:rPr lang="en-US" dirty="0">
              <a:latin typeface="Calibri"/>
            </a:rPr>
            <a:t>Student Feedback</a:t>
          </a:r>
          <a:endParaRPr lang="en-US" dirty="0"/>
        </a:p>
      </dgm:t>
    </dgm:pt>
    <dgm:pt modelId="{963BF8BB-12B7-41AA-BD9B-A40BC0FC2557}" type="parTrans" cxnId="{F63A851F-2809-42E1-99EF-AB9FD3C1B3F1}">
      <dgm:prSet/>
      <dgm:spPr/>
      <dgm:t>
        <a:bodyPr/>
        <a:lstStyle/>
        <a:p>
          <a:endParaRPr lang="en-US"/>
        </a:p>
      </dgm:t>
    </dgm:pt>
    <dgm:pt modelId="{E92CB9F2-3BB8-4107-9B59-C550639FF0E6}" type="sibTrans" cxnId="{F63A851F-2809-42E1-99EF-AB9FD3C1B3F1}">
      <dgm:prSet/>
      <dgm:spPr/>
      <dgm:t>
        <a:bodyPr/>
        <a:lstStyle/>
        <a:p>
          <a:endParaRPr lang="en-US"/>
        </a:p>
      </dgm:t>
    </dgm:pt>
    <dgm:pt modelId="{D1D50E75-4090-44B9-AEE3-83092D8685D2}">
      <dgm:prSet phldr="0"/>
      <dgm:spPr/>
      <dgm:t>
        <a:bodyPr/>
        <a:lstStyle/>
        <a:p>
          <a:r>
            <a:rPr lang="en-US" dirty="0">
              <a:latin typeface="Calibri"/>
            </a:rPr>
            <a:t>Teach</a:t>
          </a:r>
        </a:p>
      </dgm:t>
    </dgm:pt>
    <dgm:pt modelId="{E556AAFD-589A-493A-8C54-D138F95673F1}" type="parTrans" cxnId="{3BB63D30-16C6-46F8-ADEF-F3A04CFAC8CB}">
      <dgm:prSet/>
      <dgm:spPr/>
      <dgm:t>
        <a:bodyPr/>
        <a:lstStyle/>
        <a:p>
          <a:endParaRPr lang="en-US"/>
        </a:p>
      </dgm:t>
    </dgm:pt>
    <dgm:pt modelId="{858B140E-C51D-4E29-8A9C-B5777BF92497}" type="sibTrans" cxnId="{3BB63D30-16C6-46F8-ADEF-F3A04CFAC8CB}">
      <dgm:prSet/>
      <dgm:spPr/>
      <dgm:t>
        <a:bodyPr/>
        <a:lstStyle/>
        <a:p>
          <a:endParaRPr lang="en-US"/>
        </a:p>
      </dgm:t>
    </dgm:pt>
    <dgm:pt modelId="{2D1FD450-FCCB-4B74-8C46-016BC4E4CB93}">
      <dgm:prSet phldr="0"/>
      <dgm:spPr/>
      <dgm:t>
        <a:bodyPr/>
        <a:lstStyle/>
        <a:p>
          <a:r>
            <a:rPr lang="en-US" dirty="0">
              <a:latin typeface="Calibri"/>
            </a:rPr>
            <a:t>ToolKit</a:t>
          </a:r>
        </a:p>
      </dgm:t>
    </dgm:pt>
    <dgm:pt modelId="{D1C8478C-A868-4FD1-A5B0-37948933F969}" type="parTrans" cxnId="{07DB5286-D60D-4191-8088-BAD6699EBCF4}">
      <dgm:prSet/>
      <dgm:spPr/>
      <dgm:t>
        <a:bodyPr/>
        <a:lstStyle/>
        <a:p>
          <a:endParaRPr lang="en-US"/>
        </a:p>
      </dgm:t>
    </dgm:pt>
    <dgm:pt modelId="{4DCFA2A5-76C3-49CD-8420-A221C3F40738}" type="sibTrans" cxnId="{07DB5286-D60D-4191-8088-BAD6699EBCF4}">
      <dgm:prSet/>
      <dgm:spPr/>
      <dgm:t>
        <a:bodyPr/>
        <a:lstStyle/>
        <a:p>
          <a:endParaRPr lang="en-US"/>
        </a:p>
      </dgm:t>
    </dgm:pt>
    <dgm:pt modelId="{E5AF5838-C12B-4B31-A1A3-918912E30732}">
      <dgm:prSet phldr="0"/>
      <dgm:spPr/>
      <dgm:t>
        <a:bodyPr/>
        <a:lstStyle/>
        <a:p>
          <a:pPr rtl="0"/>
          <a:r>
            <a:rPr lang="en-US" dirty="0">
              <a:latin typeface="Calibri"/>
            </a:rPr>
            <a:t>Train the Trainer</a:t>
          </a:r>
        </a:p>
      </dgm:t>
    </dgm:pt>
    <dgm:pt modelId="{B3365715-3830-450E-A7B1-26D7577EB0AE}" type="parTrans" cxnId="{6DE38C96-F327-4F6C-B670-F7A2599A712E}">
      <dgm:prSet/>
      <dgm:spPr/>
      <dgm:t>
        <a:bodyPr/>
        <a:lstStyle/>
        <a:p>
          <a:endParaRPr lang="en-US"/>
        </a:p>
      </dgm:t>
    </dgm:pt>
    <dgm:pt modelId="{4DBF8587-4124-4FB4-A9A7-523A49135DF1}" type="sibTrans" cxnId="{6DE38C96-F327-4F6C-B670-F7A2599A712E}">
      <dgm:prSet/>
      <dgm:spPr/>
      <dgm:t>
        <a:bodyPr/>
        <a:lstStyle/>
        <a:p>
          <a:endParaRPr lang="en-US"/>
        </a:p>
      </dgm:t>
    </dgm:pt>
    <dgm:pt modelId="{7231800B-9B0F-4993-9D60-8249E3D89F63}" type="pres">
      <dgm:prSet presAssocID="{42DA3CB6-1773-4751-879D-FD1ACF11B6F3}" presName="Name0" presStyleCnt="0">
        <dgm:presLayoutVars>
          <dgm:dir/>
          <dgm:resizeHandles/>
        </dgm:presLayoutVars>
      </dgm:prSet>
      <dgm:spPr/>
    </dgm:pt>
    <dgm:pt modelId="{211395ED-8E71-40BE-B0C8-5368192FEB5E}" type="pres">
      <dgm:prSet presAssocID="{1E5D4FC5-F598-47E0-B17C-DB9C28C2CBAA}" presName="compNode" presStyleCnt="0"/>
      <dgm:spPr/>
    </dgm:pt>
    <dgm:pt modelId="{59235278-F2A8-44F0-BF94-6C4CEA486F3C}" type="pres">
      <dgm:prSet presAssocID="{1E5D4FC5-F598-47E0-B17C-DB9C28C2CBAA}" presName="dummyConnPt" presStyleCnt="0"/>
      <dgm:spPr/>
    </dgm:pt>
    <dgm:pt modelId="{B0DF5FD0-EEFB-483F-B68B-82AFBA7DC368}" type="pres">
      <dgm:prSet presAssocID="{1E5D4FC5-F598-47E0-B17C-DB9C28C2CBAA}" presName="node" presStyleLbl="node1" presStyleIdx="0" presStyleCnt="12">
        <dgm:presLayoutVars>
          <dgm:bulletEnabled val="1"/>
        </dgm:presLayoutVars>
      </dgm:prSet>
      <dgm:spPr/>
    </dgm:pt>
    <dgm:pt modelId="{2D85AEA2-9136-4363-95B6-C7A490230161}" type="pres">
      <dgm:prSet presAssocID="{CBC09103-AC73-4CAE-820E-C281B84AC0CF}" presName="sibTrans" presStyleLbl="bgSibTrans2D1" presStyleIdx="0" presStyleCnt="11"/>
      <dgm:spPr/>
    </dgm:pt>
    <dgm:pt modelId="{5F382030-99C5-44FD-BD99-23739AC7E515}" type="pres">
      <dgm:prSet presAssocID="{6692D701-241D-4F09-A099-057E221180DA}" presName="compNode" presStyleCnt="0"/>
      <dgm:spPr/>
    </dgm:pt>
    <dgm:pt modelId="{B3F0BEE6-C01D-4A52-ACD8-5D4C2BE66D74}" type="pres">
      <dgm:prSet presAssocID="{6692D701-241D-4F09-A099-057E221180DA}" presName="dummyConnPt" presStyleCnt="0"/>
      <dgm:spPr/>
    </dgm:pt>
    <dgm:pt modelId="{F274AC41-B808-486D-B9C5-112C4A84A58F}" type="pres">
      <dgm:prSet presAssocID="{6692D701-241D-4F09-A099-057E221180DA}" presName="node" presStyleLbl="node1" presStyleIdx="1" presStyleCnt="12">
        <dgm:presLayoutVars>
          <dgm:bulletEnabled val="1"/>
        </dgm:presLayoutVars>
      </dgm:prSet>
      <dgm:spPr/>
    </dgm:pt>
    <dgm:pt modelId="{EF7B9457-83A5-429D-AF46-4BDE3E8DF0DA}" type="pres">
      <dgm:prSet presAssocID="{6A24F7BF-07E3-40F9-B81B-462039ADAF6D}" presName="sibTrans" presStyleLbl="bgSibTrans2D1" presStyleIdx="1" presStyleCnt="11"/>
      <dgm:spPr/>
    </dgm:pt>
    <dgm:pt modelId="{6115822B-3C9B-42A7-8657-E8CF3F005062}" type="pres">
      <dgm:prSet presAssocID="{91C1FABB-7E66-44DA-9F85-C3C1F893F316}" presName="compNode" presStyleCnt="0"/>
      <dgm:spPr/>
    </dgm:pt>
    <dgm:pt modelId="{92CADAE6-B41D-48B7-A900-E95CC2127563}" type="pres">
      <dgm:prSet presAssocID="{91C1FABB-7E66-44DA-9F85-C3C1F893F316}" presName="dummyConnPt" presStyleCnt="0"/>
      <dgm:spPr/>
    </dgm:pt>
    <dgm:pt modelId="{21812895-4A69-479F-96F1-962FF018367F}" type="pres">
      <dgm:prSet presAssocID="{91C1FABB-7E66-44DA-9F85-C3C1F893F316}" presName="node" presStyleLbl="node1" presStyleIdx="2" presStyleCnt="12">
        <dgm:presLayoutVars>
          <dgm:bulletEnabled val="1"/>
        </dgm:presLayoutVars>
      </dgm:prSet>
      <dgm:spPr/>
    </dgm:pt>
    <dgm:pt modelId="{D2D51ED9-64BE-4051-B491-A3556C4D0961}" type="pres">
      <dgm:prSet presAssocID="{8D568BD4-F052-4AC7-87D7-8C3EE200CEB5}" presName="sibTrans" presStyleLbl="bgSibTrans2D1" presStyleIdx="2" presStyleCnt="11"/>
      <dgm:spPr/>
    </dgm:pt>
    <dgm:pt modelId="{B2CC23FD-1B2F-47D5-B1A2-80CB1296B0B6}" type="pres">
      <dgm:prSet presAssocID="{A1F9EAF5-2B74-44CC-80D7-B3BA11B1F300}" presName="compNode" presStyleCnt="0"/>
      <dgm:spPr/>
    </dgm:pt>
    <dgm:pt modelId="{EAD75215-D10D-41CC-BFD1-7E898B3AAFD6}" type="pres">
      <dgm:prSet presAssocID="{A1F9EAF5-2B74-44CC-80D7-B3BA11B1F300}" presName="dummyConnPt" presStyleCnt="0"/>
      <dgm:spPr/>
    </dgm:pt>
    <dgm:pt modelId="{9E078078-FFD9-4F8C-A712-E6CB6D297DF5}" type="pres">
      <dgm:prSet presAssocID="{A1F9EAF5-2B74-44CC-80D7-B3BA11B1F300}" presName="node" presStyleLbl="node1" presStyleIdx="3" presStyleCnt="12">
        <dgm:presLayoutVars>
          <dgm:bulletEnabled val="1"/>
        </dgm:presLayoutVars>
      </dgm:prSet>
      <dgm:spPr/>
    </dgm:pt>
    <dgm:pt modelId="{6206B564-2D8E-4D7F-BE58-5AFB0DBA080E}" type="pres">
      <dgm:prSet presAssocID="{2F5E1DA1-8B25-4129-AF25-079667A455BC}" presName="sibTrans" presStyleLbl="bgSibTrans2D1" presStyleIdx="3" presStyleCnt="11"/>
      <dgm:spPr/>
    </dgm:pt>
    <dgm:pt modelId="{30FA6B46-9153-4547-9FC4-56A1FB45BB55}" type="pres">
      <dgm:prSet presAssocID="{A7F8DE1A-CA68-4994-9FA3-1DB3DA9B3D22}" presName="compNode" presStyleCnt="0"/>
      <dgm:spPr/>
    </dgm:pt>
    <dgm:pt modelId="{65FE7759-A3C1-44C7-BC29-ED26DB47A778}" type="pres">
      <dgm:prSet presAssocID="{A7F8DE1A-CA68-4994-9FA3-1DB3DA9B3D22}" presName="dummyConnPt" presStyleCnt="0"/>
      <dgm:spPr/>
    </dgm:pt>
    <dgm:pt modelId="{66041395-0C1F-4875-A726-255E949ED077}" type="pres">
      <dgm:prSet presAssocID="{A7F8DE1A-CA68-4994-9FA3-1DB3DA9B3D22}" presName="node" presStyleLbl="node1" presStyleIdx="4" presStyleCnt="12">
        <dgm:presLayoutVars>
          <dgm:bulletEnabled val="1"/>
        </dgm:presLayoutVars>
      </dgm:prSet>
      <dgm:spPr/>
    </dgm:pt>
    <dgm:pt modelId="{EE788BC9-255B-4569-A5C1-2C55DBED1DE0}" type="pres">
      <dgm:prSet presAssocID="{4239723F-87BA-4035-8A39-0C2D5D9F85C5}" presName="sibTrans" presStyleLbl="bgSibTrans2D1" presStyleIdx="4" presStyleCnt="11"/>
      <dgm:spPr/>
    </dgm:pt>
    <dgm:pt modelId="{EF8A4918-4794-477F-ABBA-94321EC4D15F}" type="pres">
      <dgm:prSet presAssocID="{B90571A3-4283-494B-90B0-0CFD141A7D71}" presName="compNode" presStyleCnt="0"/>
      <dgm:spPr/>
    </dgm:pt>
    <dgm:pt modelId="{0A2DDDE4-CCEA-43E5-9405-BA910478A22F}" type="pres">
      <dgm:prSet presAssocID="{B90571A3-4283-494B-90B0-0CFD141A7D71}" presName="dummyConnPt" presStyleCnt="0"/>
      <dgm:spPr/>
    </dgm:pt>
    <dgm:pt modelId="{D7BCC3C1-2F77-424F-B249-E6758077E1C3}" type="pres">
      <dgm:prSet presAssocID="{B90571A3-4283-494B-90B0-0CFD141A7D71}" presName="node" presStyleLbl="node1" presStyleIdx="5" presStyleCnt="12">
        <dgm:presLayoutVars>
          <dgm:bulletEnabled val="1"/>
        </dgm:presLayoutVars>
      </dgm:prSet>
      <dgm:spPr/>
    </dgm:pt>
    <dgm:pt modelId="{EAA5532E-1DB7-42CB-BA86-B8FE23D4A5BF}" type="pres">
      <dgm:prSet presAssocID="{2995F8A2-9F7A-45DA-AA6C-AA1CBE0001F0}" presName="sibTrans" presStyleLbl="bgSibTrans2D1" presStyleIdx="5" presStyleCnt="11"/>
      <dgm:spPr/>
    </dgm:pt>
    <dgm:pt modelId="{F66FF5A9-FCD9-4E4B-B494-B68A303B3326}" type="pres">
      <dgm:prSet presAssocID="{8E4E91BE-F333-4646-87B3-33E568C91012}" presName="compNode" presStyleCnt="0"/>
      <dgm:spPr/>
    </dgm:pt>
    <dgm:pt modelId="{13DF36BE-6368-458C-A238-29CCBE090244}" type="pres">
      <dgm:prSet presAssocID="{8E4E91BE-F333-4646-87B3-33E568C91012}" presName="dummyConnPt" presStyleCnt="0"/>
      <dgm:spPr/>
    </dgm:pt>
    <dgm:pt modelId="{E3947E67-941D-4C70-BFE8-A823E0D79A9E}" type="pres">
      <dgm:prSet presAssocID="{8E4E91BE-F333-4646-87B3-33E568C91012}" presName="node" presStyleLbl="node1" presStyleIdx="6" presStyleCnt="12">
        <dgm:presLayoutVars>
          <dgm:bulletEnabled val="1"/>
        </dgm:presLayoutVars>
      </dgm:prSet>
      <dgm:spPr/>
    </dgm:pt>
    <dgm:pt modelId="{F4201918-50B9-4F26-8F87-ACC47443FCD3}" type="pres">
      <dgm:prSet presAssocID="{1AD030A4-A8F9-47E2-9AEB-77298A95D601}" presName="sibTrans" presStyleLbl="bgSibTrans2D1" presStyleIdx="6" presStyleCnt="11"/>
      <dgm:spPr/>
    </dgm:pt>
    <dgm:pt modelId="{28E40ACF-7539-4307-ABA4-A53B87D95B0B}" type="pres">
      <dgm:prSet presAssocID="{D1D50E75-4090-44B9-AEE3-83092D8685D2}" presName="compNode" presStyleCnt="0"/>
      <dgm:spPr/>
    </dgm:pt>
    <dgm:pt modelId="{CECF948D-EAD5-44D8-977A-CAF2FF2A8473}" type="pres">
      <dgm:prSet presAssocID="{D1D50E75-4090-44B9-AEE3-83092D8685D2}" presName="dummyConnPt" presStyleCnt="0"/>
      <dgm:spPr/>
    </dgm:pt>
    <dgm:pt modelId="{D2B7DFE8-34E1-4F4C-B7E9-42021C74383F}" type="pres">
      <dgm:prSet presAssocID="{D1D50E75-4090-44B9-AEE3-83092D8685D2}" presName="node" presStyleLbl="node1" presStyleIdx="7" presStyleCnt="12">
        <dgm:presLayoutVars>
          <dgm:bulletEnabled val="1"/>
        </dgm:presLayoutVars>
      </dgm:prSet>
      <dgm:spPr/>
    </dgm:pt>
    <dgm:pt modelId="{AE8092C9-377D-46D0-924C-FAC54411E2BD}" type="pres">
      <dgm:prSet presAssocID="{858B140E-C51D-4E29-8A9C-B5777BF92497}" presName="sibTrans" presStyleLbl="bgSibTrans2D1" presStyleIdx="7" presStyleCnt="11"/>
      <dgm:spPr/>
    </dgm:pt>
    <dgm:pt modelId="{70022D2F-DA9B-41FA-9304-893FA76DA191}" type="pres">
      <dgm:prSet presAssocID="{485663D3-9B48-47F2-9CF2-CA65F6193120}" presName="compNode" presStyleCnt="0"/>
      <dgm:spPr/>
    </dgm:pt>
    <dgm:pt modelId="{9A57842C-F961-4753-AED2-1DB177D3B7EB}" type="pres">
      <dgm:prSet presAssocID="{485663D3-9B48-47F2-9CF2-CA65F6193120}" presName="dummyConnPt" presStyleCnt="0"/>
      <dgm:spPr/>
    </dgm:pt>
    <dgm:pt modelId="{554B913E-75E0-4CEE-8033-D5251F539EDF}" type="pres">
      <dgm:prSet presAssocID="{485663D3-9B48-47F2-9CF2-CA65F6193120}" presName="node" presStyleLbl="node1" presStyleIdx="8" presStyleCnt="12">
        <dgm:presLayoutVars>
          <dgm:bulletEnabled val="1"/>
        </dgm:presLayoutVars>
      </dgm:prSet>
      <dgm:spPr/>
    </dgm:pt>
    <dgm:pt modelId="{529DB461-188B-41C6-A353-CA2A7AB7ECEB}" type="pres">
      <dgm:prSet presAssocID="{0099F61E-4BAA-444F-A143-063FBECDF6BB}" presName="sibTrans" presStyleLbl="bgSibTrans2D1" presStyleIdx="8" presStyleCnt="11"/>
      <dgm:spPr/>
    </dgm:pt>
    <dgm:pt modelId="{A943D296-8885-425A-B0D7-C90C27DC6FE7}" type="pres">
      <dgm:prSet presAssocID="{667C4E6C-B196-45D0-9DBE-A1355BE71A0A}" presName="compNode" presStyleCnt="0"/>
      <dgm:spPr/>
    </dgm:pt>
    <dgm:pt modelId="{3DB5F27A-A900-4A50-A6FA-7EC78C120115}" type="pres">
      <dgm:prSet presAssocID="{667C4E6C-B196-45D0-9DBE-A1355BE71A0A}" presName="dummyConnPt" presStyleCnt="0"/>
      <dgm:spPr/>
    </dgm:pt>
    <dgm:pt modelId="{A2C91A1E-46BE-4270-B165-22F47F5B744D}" type="pres">
      <dgm:prSet presAssocID="{667C4E6C-B196-45D0-9DBE-A1355BE71A0A}" presName="node" presStyleLbl="node1" presStyleIdx="9" presStyleCnt="12">
        <dgm:presLayoutVars>
          <dgm:bulletEnabled val="1"/>
        </dgm:presLayoutVars>
      </dgm:prSet>
      <dgm:spPr/>
    </dgm:pt>
    <dgm:pt modelId="{15DFC4DD-5CA6-47CF-BC90-306D62333D97}" type="pres">
      <dgm:prSet presAssocID="{E92CB9F2-3BB8-4107-9B59-C550639FF0E6}" presName="sibTrans" presStyleLbl="bgSibTrans2D1" presStyleIdx="9" presStyleCnt="11"/>
      <dgm:spPr/>
    </dgm:pt>
    <dgm:pt modelId="{06714CB0-E7C5-4E0D-B35C-1DB55A51A3AC}" type="pres">
      <dgm:prSet presAssocID="{2D1FD450-FCCB-4B74-8C46-016BC4E4CB93}" presName="compNode" presStyleCnt="0"/>
      <dgm:spPr/>
    </dgm:pt>
    <dgm:pt modelId="{BD8B4163-89FC-41FD-9DCA-9298B8BF21E5}" type="pres">
      <dgm:prSet presAssocID="{2D1FD450-FCCB-4B74-8C46-016BC4E4CB93}" presName="dummyConnPt" presStyleCnt="0"/>
      <dgm:spPr/>
    </dgm:pt>
    <dgm:pt modelId="{29F0753F-E60D-4CFE-905D-7401009D571B}" type="pres">
      <dgm:prSet presAssocID="{2D1FD450-FCCB-4B74-8C46-016BC4E4CB93}" presName="node" presStyleLbl="node1" presStyleIdx="10" presStyleCnt="12">
        <dgm:presLayoutVars>
          <dgm:bulletEnabled val="1"/>
        </dgm:presLayoutVars>
      </dgm:prSet>
      <dgm:spPr/>
    </dgm:pt>
    <dgm:pt modelId="{CEF97F4D-3A81-440D-8789-D5738FCF618F}" type="pres">
      <dgm:prSet presAssocID="{4DCFA2A5-76C3-49CD-8420-A221C3F40738}" presName="sibTrans" presStyleLbl="bgSibTrans2D1" presStyleIdx="10" presStyleCnt="11"/>
      <dgm:spPr/>
    </dgm:pt>
    <dgm:pt modelId="{42A86188-6B6B-4FE8-A4DA-911C76459E68}" type="pres">
      <dgm:prSet presAssocID="{E5AF5838-C12B-4B31-A1A3-918912E30732}" presName="compNode" presStyleCnt="0"/>
      <dgm:spPr/>
    </dgm:pt>
    <dgm:pt modelId="{72BD93EE-7DEC-4179-9577-CA9F4D0E8681}" type="pres">
      <dgm:prSet presAssocID="{E5AF5838-C12B-4B31-A1A3-918912E30732}" presName="dummyConnPt" presStyleCnt="0"/>
      <dgm:spPr/>
    </dgm:pt>
    <dgm:pt modelId="{49D681D0-1D5E-4B9D-A2B9-E2965171072E}" type="pres">
      <dgm:prSet presAssocID="{E5AF5838-C12B-4B31-A1A3-918912E30732}" presName="node" presStyleLbl="node1" presStyleIdx="11" presStyleCnt="12">
        <dgm:presLayoutVars>
          <dgm:bulletEnabled val="1"/>
        </dgm:presLayoutVars>
      </dgm:prSet>
      <dgm:spPr/>
    </dgm:pt>
  </dgm:ptLst>
  <dgm:cxnLst>
    <dgm:cxn modelId="{812E1000-4E5A-4625-970A-C47D2EC065EE}" type="presOf" srcId="{A7F8DE1A-CA68-4994-9FA3-1DB3DA9B3D22}" destId="{66041395-0C1F-4875-A726-255E949ED077}" srcOrd="0" destOrd="0" presId="urn:microsoft.com/office/officeart/2005/8/layout/bProcess4"/>
    <dgm:cxn modelId="{3FD00307-5874-47EA-88DE-AA099B5DDC17}" type="presOf" srcId="{2D1FD450-FCCB-4B74-8C46-016BC4E4CB93}" destId="{29F0753F-E60D-4CFE-905D-7401009D571B}" srcOrd="0" destOrd="0" presId="urn:microsoft.com/office/officeart/2005/8/layout/bProcess4"/>
    <dgm:cxn modelId="{46F99B14-8526-4A64-87E6-9CAD5F8C474A}" type="presOf" srcId="{6A24F7BF-07E3-40F9-B81B-462039ADAF6D}" destId="{EF7B9457-83A5-429D-AF46-4BDE3E8DF0DA}" srcOrd="0" destOrd="0" presId="urn:microsoft.com/office/officeart/2005/8/layout/bProcess4"/>
    <dgm:cxn modelId="{57988018-5BB4-4FB5-B797-165AC082FF68}" type="presOf" srcId="{858B140E-C51D-4E29-8A9C-B5777BF92497}" destId="{AE8092C9-377D-46D0-924C-FAC54411E2BD}" srcOrd="0" destOrd="0" presId="urn:microsoft.com/office/officeart/2005/8/layout/bProcess4"/>
    <dgm:cxn modelId="{B5E8CA1B-C9C6-40C6-80F0-16D099B50D77}" srcId="{42DA3CB6-1773-4751-879D-FD1ACF11B6F3}" destId="{6692D701-241D-4F09-A099-057E221180DA}" srcOrd="1" destOrd="0" parTransId="{13F561DB-A36A-44EE-827C-C852A10B6789}" sibTransId="{6A24F7BF-07E3-40F9-B81B-462039ADAF6D}"/>
    <dgm:cxn modelId="{5830D31B-C96C-4E3D-A683-CBF834E66C11}" type="presOf" srcId="{2995F8A2-9F7A-45DA-AA6C-AA1CBE0001F0}" destId="{EAA5532E-1DB7-42CB-BA86-B8FE23D4A5BF}" srcOrd="0" destOrd="0" presId="urn:microsoft.com/office/officeart/2005/8/layout/bProcess4"/>
    <dgm:cxn modelId="{F63A851F-2809-42E1-99EF-AB9FD3C1B3F1}" srcId="{42DA3CB6-1773-4751-879D-FD1ACF11B6F3}" destId="{667C4E6C-B196-45D0-9DBE-A1355BE71A0A}" srcOrd="9" destOrd="0" parTransId="{963BF8BB-12B7-41AA-BD9B-A40BC0FC2557}" sibTransId="{E92CB9F2-3BB8-4107-9B59-C550639FF0E6}"/>
    <dgm:cxn modelId="{A43A931F-21F8-48CC-B474-E750240C2C07}" type="presOf" srcId="{667C4E6C-B196-45D0-9DBE-A1355BE71A0A}" destId="{A2C91A1E-46BE-4270-B165-22F47F5B744D}" srcOrd="0" destOrd="0" presId="urn:microsoft.com/office/officeart/2005/8/layout/bProcess4"/>
    <dgm:cxn modelId="{C2AE7724-56DA-4365-84E1-B2F457D31311}" type="presOf" srcId="{485663D3-9B48-47F2-9CF2-CA65F6193120}" destId="{554B913E-75E0-4CEE-8033-D5251F539EDF}" srcOrd="0" destOrd="0" presId="urn:microsoft.com/office/officeart/2005/8/layout/bProcess4"/>
    <dgm:cxn modelId="{3BB63D30-16C6-46F8-ADEF-F3A04CFAC8CB}" srcId="{42DA3CB6-1773-4751-879D-FD1ACF11B6F3}" destId="{D1D50E75-4090-44B9-AEE3-83092D8685D2}" srcOrd="7" destOrd="0" parTransId="{E556AAFD-589A-493A-8C54-D138F95673F1}" sibTransId="{858B140E-C51D-4E29-8A9C-B5777BF92497}"/>
    <dgm:cxn modelId="{719A1741-5795-44CE-AFD4-BC2A79200DBB}" srcId="{42DA3CB6-1773-4751-879D-FD1ACF11B6F3}" destId="{A7F8DE1A-CA68-4994-9FA3-1DB3DA9B3D22}" srcOrd="4" destOrd="0" parTransId="{0FA18C69-925E-442D-853F-52AB7512C653}" sibTransId="{4239723F-87BA-4035-8A39-0C2D5D9F85C5}"/>
    <dgm:cxn modelId="{573D6C43-17D7-45ED-965E-3FD5021EBEB2}" type="presOf" srcId="{D1D50E75-4090-44B9-AEE3-83092D8685D2}" destId="{D2B7DFE8-34E1-4F4C-B7E9-42021C74383F}" srcOrd="0" destOrd="0" presId="urn:microsoft.com/office/officeart/2005/8/layout/bProcess4"/>
    <dgm:cxn modelId="{5C3CBC63-1DB4-4135-9D25-C2C2F559E65C}" type="presOf" srcId="{1E5D4FC5-F598-47E0-B17C-DB9C28C2CBAA}" destId="{B0DF5FD0-EEFB-483F-B68B-82AFBA7DC368}" srcOrd="0" destOrd="0" presId="urn:microsoft.com/office/officeart/2005/8/layout/bProcess4"/>
    <dgm:cxn modelId="{8339B164-4F22-47BB-A297-782260F5378E}" type="presOf" srcId="{CBC09103-AC73-4CAE-820E-C281B84AC0CF}" destId="{2D85AEA2-9136-4363-95B6-C7A490230161}" srcOrd="0" destOrd="0" presId="urn:microsoft.com/office/officeart/2005/8/layout/bProcess4"/>
    <dgm:cxn modelId="{5D11A346-4C53-4E2F-A925-28532860198B}" srcId="{42DA3CB6-1773-4751-879D-FD1ACF11B6F3}" destId="{1E5D4FC5-F598-47E0-B17C-DB9C28C2CBAA}" srcOrd="0" destOrd="0" parTransId="{AE007B06-12A8-42E2-A0EF-DB274CD98A86}" sibTransId="{CBC09103-AC73-4CAE-820E-C281B84AC0CF}"/>
    <dgm:cxn modelId="{32592568-4F9D-4C81-826C-0F49923C6F68}" type="presOf" srcId="{4DCFA2A5-76C3-49CD-8420-A221C3F40738}" destId="{CEF97F4D-3A81-440D-8789-D5738FCF618F}" srcOrd="0" destOrd="0" presId="urn:microsoft.com/office/officeart/2005/8/layout/bProcess4"/>
    <dgm:cxn modelId="{DBC45F49-DF1D-4B2C-8E9A-DEE4C73B53A8}" type="presOf" srcId="{1AD030A4-A8F9-47E2-9AEB-77298A95D601}" destId="{F4201918-50B9-4F26-8F87-ACC47443FCD3}" srcOrd="0" destOrd="0" presId="urn:microsoft.com/office/officeart/2005/8/layout/bProcess4"/>
    <dgm:cxn modelId="{6FB4506B-672A-44BE-9AD3-F8B2C307A42C}" type="presOf" srcId="{B90571A3-4283-494B-90B0-0CFD141A7D71}" destId="{D7BCC3C1-2F77-424F-B249-E6758077E1C3}" srcOrd="0" destOrd="0" presId="urn:microsoft.com/office/officeart/2005/8/layout/bProcess4"/>
    <dgm:cxn modelId="{3885F655-F30A-4AE6-B182-9B1262139507}" type="presOf" srcId="{2F5E1DA1-8B25-4129-AF25-079667A455BC}" destId="{6206B564-2D8E-4D7F-BE58-5AFB0DBA080E}" srcOrd="0" destOrd="0" presId="urn:microsoft.com/office/officeart/2005/8/layout/bProcess4"/>
    <dgm:cxn modelId="{1F299682-EAA2-4854-B28E-A78C2F71A057}" srcId="{42DA3CB6-1773-4751-879D-FD1ACF11B6F3}" destId="{B90571A3-4283-494B-90B0-0CFD141A7D71}" srcOrd="5" destOrd="0" parTransId="{A7A70D05-1BB0-4026-A05B-EF1F2EC66F47}" sibTransId="{2995F8A2-9F7A-45DA-AA6C-AA1CBE0001F0}"/>
    <dgm:cxn modelId="{07DB5286-D60D-4191-8088-BAD6699EBCF4}" srcId="{42DA3CB6-1773-4751-879D-FD1ACF11B6F3}" destId="{2D1FD450-FCCB-4B74-8C46-016BC4E4CB93}" srcOrd="10" destOrd="0" parTransId="{D1C8478C-A868-4FD1-A5B0-37948933F969}" sibTransId="{4DCFA2A5-76C3-49CD-8420-A221C3F40738}"/>
    <dgm:cxn modelId="{18BD9188-65D7-4BCF-9868-4E96498E17A6}" type="presOf" srcId="{91C1FABB-7E66-44DA-9F85-C3C1F893F316}" destId="{21812895-4A69-479F-96F1-962FF018367F}" srcOrd="0" destOrd="0" presId="urn:microsoft.com/office/officeart/2005/8/layout/bProcess4"/>
    <dgm:cxn modelId="{4FCCC689-F1BF-487F-BE96-159573D6FFBA}" type="presOf" srcId="{E5AF5838-C12B-4B31-A1A3-918912E30732}" destId="{49D681D0-1D5E-4B9D-A2B9-E2965171072E}" srcOrd="0" destOrd="0" presId="urn:microsoft.com/office/officeart/2005/8/layout/bProcess4"/>
    <dgm:cxn modelId="{FFBA2796-38EB-4F9B-900A-3FCBB1C1567E}" type="presOf" srcId="{6692D701-241D-4F09-A099-057E221180DA}" destId="{F274AC41-B808-486D-B9C5-112C4A84A58F}" srcOrd="0" destOrd="0" presId="urn:microsoft.com/office/officeart/2005/8/layout/bProcess4"/>
    <dgm:cxn modelId="{6DE38C96-F327-4F6C-B670-F7A2599A712E}" srcId="{42DA3CB6-1773-4751-879D-FD1ACF11B6F3}" destId="{E5AF5838-C12B-4B31-A1A3-918912E30732}" srcOrd="11" destOrd="0" parTransId="{B3365715-3830-450E-A7B1-26D7577EB0AE}" sibTransId="{4DBF8587-4124-4FB4-A9A7-523A49135DF1}"/>
    <dgm:cxn modelId="{8C327D97-7D54-4612-9783-3498DFE237A3}" srcId="{42DA3CB6-1773-4751-879D-FD1ACF11B6F3}" destId="{8E4E91BE-F333-4646-87B3-33E568C91012}" srcOrd="6" destOrd="0" parTransId="{6CDD5BCB-256D-4BBF-B0FF-C2D34FF4809D}" sibTransId="{1AD030A4-A8F9-47E2-9AEB-77298A95D601}"/>
    <dgm:cxn modelId="{163DDFAC-C8E4-4B62-9DA9-A9DDDE3A4FC4}" type="presOf" srcId="{A1F9EAF5-2B74-44CC-80D7-B3BA11B1F300}" destId="{9E078078-FFD9-4F8C-A712-E6CB6D297DF5}" srcOrd="0" destOrd="0" presId="urn:microsoft.com/office/officeart/2005/8/layout/bProcess4"/>
    <dgm:cxn modelId="{C32449AE-2E5B-4F83-A001-E36093FB6A74}" type="presOf" srcId="{E92CB9F2-3BB8-4107-9B59-C550639FF0E6}" destId="{15DFC4DD-5CA6-47CF-BC90-306D62333D97}" srcOrd="0" destOrd="0" presId="urn:microsoft.com/office/officeart/2005/8/layout/bProcess4"/>
    <dgm:cxn modelId="{74CBF7AF-FC13-4644-868C-5734A15C6E31}" type="presOf" srcId="{0099F61E-4BAA-444F-A143-063FBECDF6BB}" destId="{529DB461-188B-41C6-A353-CA2A7AB7ECEB}" srcOrd="0" destOrd="0" presId="urn:microsoft.com/office/officeart/2005/8/layout/bProcess4"/>
    <dgm:cxn modelId="{1FBA30B9-4F64-46FC-B21A-A31903C7E808}" srcId="{42DA3CB6-1773-4751-879D-FD1ACF11B6F3}" destId="{A1F9EAF5-2B74-44CC-80D7-B3BA11B1F300}" srcOrd="3" destOrd="0" parTransId="{8FE20BFD-9CB2-4516-B214-BBF3A4D25911}" sibTransId="{2F5E1DA1-8B25-4129-AF25-079667A455BC}"/>
    <dgm:cxn modelId="{7F1701BB-82AE-47A1-B432-53324DB4BDD5}" srcId="{42DA3CB6-1773-4751-879D-FD1ACF11B6F3}" destId="{91C1FABB-7E66-44DA-9F85-C3C1F893F316}" srcOrd="2" destOrd="0" parTransId="{8C574B46-48B7-42F5-B4A5-8E7D418BD4B7}" sibTransId="{8D568BD4-F052-4AC7-87D7-8C3EE200CEB5}"/>
    <dgm:cxn modelId="{22E400C0-B4A0-471F-8EBA-72E04D69E410}" type="presOf" srcId="{42DA3CB6-1773-4751-879D-FD1ACF11B6F3}" destId="{7231800B-9B0F-4993-9D60-8249E3D89F63}" srcOrd="0" destOrd="0" presId="urn:microsoft.com/office/officeart/2005/8/layout/bProcess4"/>
    <dgm:cxn modelId="{F57BFCD9-B3A9-4D58-A2A7-28E7B4D038C6}" type="presOf" srcId="{8E4E91BE-F333-4646-87B3-33E568C91012}" destId="{E3947E67-941D-4C70-BFE8-A823E0D79A9E}" srcOrd="0" destOrd="0" presId="urn:microsoft.com/office/officeart/2005/8/layout/bProcess4"/>
    <dgm:cxn modelId="{D3AAC5E4-6344-44F3-9279-BE478D537976}" srcId="{42DA3CB6-1773-4751-879D-FD1ACF11B6F3}" destId="{485663D3-9B48-47F2-9CF2-CA65F6193120}" srcOrd="8" destOrd="0" parTransId="{9511B438-47F1-4887-A7EB-D55D5763396B}" sibTransId="{0099F61E-4BAA-444F-A143-063FBECDF6BB}"/>
    <dgm:cxn modelId="{0AB8F1F6-0CDD-4D98-931C-9A4605E61D71}" type="presOf" srcId="{4239723F-87BA-4035-8A39-0C2D5D9F85C5}" destId="{EE788BC9-255B-4569-A5C1-2C55DBED1DE0}" srcOrd="0" destOrd="0" presId="urn:microsoft.com/office/officeart/2005/8/layout/bProcess4"/>
    <dgm:cxn modelId="{1BFAB5F9-0985-4B6C-84C5-6907851C96F5}" type="presOf" srcId="{8D568BD4-F052-4AC7-87D7-8C3EE200CEB5}" destId="{D2D51ED9-64BE-4051-B491-A3556C4D0961}" srcOrd="0" destOrd="0" presId="urn:microsoft.com/office/officeart/2005/8/layout/bProcess4"/>
    <dgm:cxn modelId="{A9AB26B7-110B-4397-AF77-E3016F7476F2}" type="presParOf" srcId="{7231800B-9B0F-4993-9D60-8249E3D89F63}" destId="{211395ED-8E71-40BE-B0C8-5368192FEB5E}" srcOrd="0" destOrd="0" presId="urn:microsoft.com/office/officeart/2005/8/layout/bProcess4"/>
    <dgm:cxn modelId="{1C5D4C2F-0079-4B23-A6EF-13BD2748F898}" type="presParOf" srcId="{211395ED-8E71-40BE-B0C8-5368192FEB5E}" destId="{59235278-F2A8-44F0-BF94-6C4CEA486F3C}" srcOrd="0" destOrd="0" presId="urn:microsoft.com/office/officeart/2005/8/layout/bProcess4"/>
    <dgm:cxn modelId="{AB70362E-4A0E-42A1-B5C9-2EE0FE542FDA}" type="presParOf" srcId="{211395ED-8E71-40BE-B0C8-5368192FEB5E}" destId="{B0DF5FD0-EEFB-483F-B68B-82AFBA7DC368}" srcOrd="1" destOrd="0" presId="urn:microsoft.com/office/officeart/2005/8/layout/bProcess4"/>
    <dgm:cxn modelId="{7196BDA9-756C-4163-A086-FA2F7E7F57FF}" type="presParOf" srcId="{7231800B-9B0F-4993-9D60-8249E3D89F63}" destId="{2D85AEA2-9136-4363-95B6-C7A490230161}" srcOrd="1" destOrd="0" presId="urn:microsoft.com/office/officeart/2005/8/layout/bProcess4"/>
    <dgm:cxn modelId="{74DD5C61-6D8C-4421-A79E-9FB0838286DD}" type="presParOf" srcId="{7231800B-9B0F-4993-9D60-8249E3D89F63}" destId="{5F382030-99C5-44FD-BD99-23739AC7E515}" srcOrd="2" destOrd="0" presId="urn:microsoft.com/office/officeart/2005/8/layout/bProcess4"/>
    <dgm:cxn modelId="{A8DD9001-B082-487F-8286-6BF035023F2B}" type="presParOf" srcId="{5F382030-99C5-44FD-BD99-23739AC7E515}" destId="{B3F0BEE6-C01D-4A52-ACD8-5D4C2BE66D74}" srcOrd="0" destOrd="0" presId="urn:microsoft.com/office/officeart/2005/8/layout/bProcess4"/>
    <dgm:cxn modelId="{9EB0BE1F-D427-4BDB-8BFD-611874C1A4F7}" type="presParOf" srcId="{5F382030-99C5-44FD-BD99-23739AC7E515}" destId="{F274AC41-B808-486D-B9C5-112C4A84A58F}" srcOrd="1" destOrd="0" presId="urn:microsoft.com/office/officeart/2005/8/layout/bProcess4"/>
    <dgm:cxn modelId="{6AD76528-CC1E-4655-B033-898792F0B45E}" type="presParOf" srcId="{7231800B-9B0F-4993-9D60-8249E3D89F63}" destId="{EF7B9457-83A5-429D-AF46-4BDE3E8DF0DA}" srcOrd="3" destOrd="0" presId="urn:microsoft.com/office/officeart/2005/8/layout/bProcess4"/>
    <dgm:cxn modelId="{50083E79-DAF2-40F6-9097-CD21002BEE7C}" type="presParOf" srcId="{7231800B-9B0F-4993-9D60-8249E3D89F63}" destId="{6115822B-3C9B-42A7-8657-E8CF3F005062}" srcOrd="4" destOrd="0" presId="urn:microsoft.com/office/officeart/2005/8/layout/bProcess4"/>
    <dgm:cxn modelId="{FD2A5108-81F4-40A9-8F82-0B6AFEF11F61}" type="presParOf" srcId="{6115822B-3C9B-42A7-8657-E8CF3F005062}" destId="{92CADAE6-B41D-48B7-A900-E95CC2127563}" srcOrd="0" destOrd="0" presId="urn:microsoft.com/office/officeart/2005/8/layout/bProcess4"/>
    <dgm:cxn modelId="{550BBFE8-56EF-4900-97B3-2AFF03B54B11}" type="presParOf" srcId="{6115822B-3C9B-42A7-8657-E8CF3F005062}" destId="{21812895-4A69-479F-96F1-962FF018367F}" srcOrd="1" destOrd="0" presId="urn:microsoft.com/office/officeart/2005/8/layout/bProcess4"/>
    <dgm:cxn modelId="{7C492DEF-FFF0-4F33-8ABB-D1D9B2A59C3D}" type="presParOf" srcId="{7231800B-9B0F-4993-9D60-8249E3D89F63}" destId="{D2D51ED9-64BE-4051-B491-A3556C4D0961}" srcOrd="5" destOrd="0" presId="urn:microsoft.com/office/officeart/2005/8/layout/bProcess4"/>
    <dgm:cxn modelId="{F632221D-0C51-4B68-9EC5-B16CFFB899A5}" type="presParOf" srcId="{7231800B-9B0F-4993-9D60-8249E3D89F63}" destId="{B2CC23FD-1B2F-47D5-B1A2-80CB1296B0B6}" srcOrd="6" destOrd="0" presId="urn:microsoft.com/office/officeart/2005/8/layout/bProcess4"/>
    <dgm:cxn modelId="{D753784C-4B49-495B-AECE-EFD5E0C2E69C}" type="presParOf" srcId="{B2CC23FD-1B2F-47D5-B1A2-80CB1296B0B6}" destId="{EAD75215-D10D-41CC-BFD1-7E898B3AAFD6}" srcOrd="0" destOrd="0" presId="urn:microsoft.com/office/officeart/2005/8/layout/bProcess4"/>
    <dgm:cxn modelId="{7CC46B3D-3228-4915-A838-5C5FBEF96EDD}" type="presParOf" srcId="{B2CC23FD-1B2F-47D5-B1A2-80CB1296B0B6}" destId="{9E078078-FFD9-4F8C-A712-E6CB6D297DF5}" srcOrd="1" destOrd="0" presId="urn:microsoft.com/office/officeart/2005/8/layout/bProcess4"/>
    <dgm:cxn modelId="{EAAFA4E9-3409-4A84-B3E6-E8B115823D10}" type="presParOf" srcId="{7231800B-9B0F-4993-9D60-8249E3D89F63}" destId="{6206B564-2D8E-4D7F-BE58-5AFB0DBA080E}" srcOrd="7" destOrd="0" presId="urn:microsoft.com/office/officeart/2005/8/layout/bProcess4"/>
    <dgm:cxn modelId="{0E3B8ECD-0204-47DB-B8CE-1563263E9DD6}" type="presParOf" srcId="{7231800B-9B0F-4993-9D60-8249E3D89F63}" destId="{30FA6B46-9153-4547-9FC4-56A1FB45BB55}" srcOrd="8" destOrd="0" presId="urn:microsoft.com/office/officeart/2005/8/layout/bProcess4"/>
    <dgm:cxn modelId="{F2EEA8A8-EB95-43E9-B9D2-A412EAAE6FC5}" type="presParOf" srcId="{30FA6B46-9153-4547-9FC4-56A1FB45BB55}" destId="{65FE7759-A3C1-44C7-BC29-ED26DB47A778}" srcOrd="0" destOrd="0" presId="urn:microsoft.com/office/officeart/2005/8/layout/bProcess4"/>
    <dgm:cxn modelId="{DB533ECC-BFF2-4694-A239-BC5D46E4210D}" type="presParOf" srcId="{30FA6B46-9153-4547-9FC4-56A1FB45BB55}" destId="{66041395-0C1F-4875-A726-255E949ED077}" srcOrd="1" destOrd="0" presId="urn:microsoft.com/office/officeart/2005/8/layout/bProcess4"/>
    <dgm:cxn modelId="{D089C6C0-03FD-4636-9D80-48B10CF3BF87}" type="presParOf" srcId="{7231800B-9B0F-4993-9D60-8249E3D89F63}" destId="{EE788BC9-255B-4569-A5C1-2C55DBED1DE0}" srcOrd="9" destOrd="0" presId="urn:microsoft.com/office/officeart/2005/8/layout/bProcess4"/>
    <dgm:cxn modelId="{D663CEA6-E0F0-4E67-B933-2EB7E5F30AF2}" type="presParOf" srcId="{7231800B-9B0F-4993-9D60-8249E3D89F63}" destId="{EF8A4918-4794-477F-ABBA-94321EC4D15F}" srcOrd="10" destOrd="0" presId="urn:microsoft.com/office/officeart/2005/8/layout/bProcess4"/>
    <dgm:cxn modelId="{22473A12-08B0-4B92-8ED5-12BCBC39330E}" type="presParOf" srcId="{EF8A4918-4794-477F-ABBA-94321EC4D15F}" destId="{0A2DDDE4-CCEA-43E5-9405-BA910478A22F}" srcOrd="0" destOrd="0" presId="urn:microsoft.com/office/officeart/2005/8/layout/bProcess4"/>
    <dgm:cxn modelId="{2FD45A0A-FC7F-4AEB-9BDE-58078A376E55}" type="presParOf" srcId="{EF8A4918-4794-477F-ABBA-94321EC4D15F}" destId="{D7BCC3C1-2F77-424F-B249-E6758077E1C3}" srcOrd="1" destOrd="0" presId="urn:microsoft.com/office/officeart/2005/8/layout/bProcess4"/>
    <dgm:cxn modelId="{BCECF9D0-C246-4D98-BEA8-81AD42002985}" type="presParOf" srcId="{7231800B-9B0F-4993-9D60-8249E3D89F63}" destId="{EAA5532E-1DB7-42CB-BA86-B8FE23D4A5BF}" srcOrd="11" destOrd="0" presId="urn:microsoft.com/office/officeart/2005/8/layout/bProcess4"/>
    <dgm:cxn modelId="{E711AFCF-7CA1-4476-BA54-3B68667B2EF9}" type="presParOf" srcId="{7231800B-9B0F-4993-9D60-8249E3D89F63}" destId="{F66FF5A9-FCD9-4E4B-B494-B68A303B3326}" srcOrd="12" destOrd="0" presId="urn:microsoft.com/office/officeart/2005/8/layout/bProcess4"/>
    <dgm:cxn modelId="{A4CCAB18-8578-4F49-846A-CE35292456FB}" type="presParOf" srcId="{F66FF5A9-FCD9-4E4B-B494-B68A303B3326}" destId="{13DF36BE-6368-458C-A238-29CCBE090244}" srcOrd="0" destOrd="0" presId="urn:microsoft.com/office/officeart/2005/8/layout/bProcess4"/>
    <dgm:cxn modelId="{990EE899-CA17-49F1-9530-64ADE5CDB9E6}" type="presParOf" srcId="{F66FF5A9-FCD9-4E4B-B494-B68A303B3326}" destId="{E3947E67-941D-4C70-BFE8-A823E0D79A9E}" srcOrd="1" destOrd="0" presId="urn:microsoft.com/office/officeart/2005/8/layout/bProcess4"/>
    <dgm:cxn modelId="{9EACDF2C-7A3C-4EAE-A930-78551378AD49}" type="presParOf" srcId="{7231800B-9B0F-4993-9D60-8249E3D89F63}" destId="{F4201918-50B9-4F26-8F87-ACC47443FCD3}" srcOrd="13" destOrd="0" presId="urn:microsoft.com/office/officeart/2005/8/layout/bProcess4"/>
    <dgm:cxn modelId="{FDF4C5B0-A1DB-4279-9783-40DB7A820263}" type="presParOf" srcId="{7231800B-9B0F-4993-9D60-8249E3D89F63}" destId="{28E40ACF-7539-4307-ABA4-A53B87D95B0B}" srcOrd="14" destOrd="0" presId="urn:microsoft.com/office/officeart/2005/8/layout/bProcess4"/>
    <dgm:cxn modelId="{42FC233B-C1A9-4945-88EF-F6EB9598D31B}" type="presParOf" srcId="{28E40ACF-7539-4307-ABA4-A53B87D95B0B}" destId="{CECF948D-EAD5-44D8-977A-CAF2FF2A8473}" srcOrd="0" destOrd="0" presId="urn:microsoft.com/office/officeart/2005/8/layout/bProcess4"/>
    <dgm:cxn modelId="{4E667267-A7CA-483D-B299-177AA34CEA47}" type="presParOf" srcId="{28E40ACF-7539-4307-ABA4-A53B87D95B0B}" destId="{D2B7DFE8-34E1-4F4C-B7E9-42021C74383F}" srcOrd="1" destOrd="0" presId="urn:microsoft.com/office/officeart/2005/8/layout/bProcess4"/>
    <dgm:cxn modelId="{C297A6EF-B78D-4C5E-8C11-21A20FB31620}" type="presParOf" srcId="{7231800B-9B0F-4993-9D60-8249E3D89F63}" destId="{AE8092C9-377D-46D0-924C-FAC54411E2BD}" srcOrd="15" destOrd="0" presId="urn:microsoft.com/office/officeart/2005/8/layout/bProcess4"/>
    <dgm:cxn modelId="{60965FD9-02CA-45E0-A24D-5C2F4788F447}" type="presParOf" srcId="{7231800B-9B0F-4993-9D60-8249E3D89F63}" destId="{70022D2F-DA9B-41FA-9304-893FA76DA191}" srcOrd="16" destOrd="0" presId="urn:microsoft.com/office/officeart/2005/8/layout/bProcess4"/>
    <dgm:cxn modelId="{52DE89FA-3CE6-4129-B17A-471321F34598}" type="presParOf" srcId="{70022D2F-DA9B-41FA-9304-893FA76DA191}" destId="{9A57842C-F961-4753-AED2-1DB177D3B7EB}" srcOrd="0" destOrd="0" presId="urn:microsoft.com/office/officeart/2005/8/layout/bProcess4"/>
    <dgm:cxn modelId="{1FA8DC3D-99D4-41B6-9CFD-B7E95C121252}" type="presParOf" srcId="{70022D2F-DA9B-41FA-9304-893FA76DA191}" destId="{554B913E-75E0-4CEE-8033-D5251F539EDF}" srcOrd="1" destOrd="0" presId="urn:microsoft.com/office/officeart/2005/8/layout/bProcess4"/>
    <dgm:cxn modelId="{0460DEB0-2C10-4858-9DEC-A727CBBC94B0}" type="presParOf" srcId="{7231800B-9B0F-4993-9D60-8249E3D89F63}" destId="{529DB461-188B-41C6-A353-CA2A7AB7ECEB}" srcOrd="17" destOrd="0" presId="urn:microsoft.com/office/officeart/2005/8/layout/bProcess4"/>
    <dgm:cxn modelId="{A8D01937-03F0-4313-BFE3-B7FA2F9FA0D6}" type="presParOf" srcId="{7231800B-9B0F-4993-9D60-8249E3D89F63}" destId="{A943D296-8885-425A-B0D7-C90C27DC6FE7}" srcOrd="18" destOrd="0" presId="urn:microsoft.com/office/officeart/2005/8/layout/bProcess4"/>
    <dgm:cxn modelId="{1ACAD04A-5320-4B42-8694-9802F0B9B670}" type="presParOf" srcId="{A943D296-8885-425A-B0D7-C90C27DC6FE7}" destId="{3DB5F27A-A900-4A50-A6FA-7EC78C120115}" srcOrd="0" destOrd="0" presId="urn:microsoft.com/office/officeart/2005/8/layout/bProcess4"/>
    <dgm:cxn modelId="{FBB3543B-AEA9-4618-921E-DDDF9932E274}" type="presParOf" srcId="{A943D296-8885-425A-B0D7-C90C27DC6FE7}" destId="{A2C91A1E-46BE-4270-B165-22F47F5B744D}" srcOrd="1" destOrd="0" presId="urn:microsoft.com/office/officeart/2005/8/layout/bProcess4"/>
    <dgm:cxn modelId="{451E2542-089E-40CC-B4BB-FF8C40E67C11}" type="presParOf" srcId="{7231800B-9B0F-4993-9D60-8249E3D89F63}" destId="{15DFC4DD-5CA6-47CF-BC90-306D62333D97}" srcOrd="19" destOrd="0" presId="urn:microsoft.com/office/officeart/2005/8/layout/bProcess4"/>
    <dgm:cxn modelId="{C7E22096-F5A4-403A-81F0-2131529C5895}" type="presParOf" srcId="{7231800B-9B0F-4993-9D60-8249E3D89F63}" destId="{06714CB0-E7C5-4E0D-B35C-1DB55A51A3AC}" srcOrd="20" destOrd="0" presId="urn:microsoft.com/office/officeart/2005/8/layout/bProcess4"/>
    <dgm:cxn modelId="{1828BC5B-55BA-4B08-BB59-A5833FAE5A64}" type="presParOf" srcId="{06714CB0-E7C5-4E0D-B35C-1DB55A51A3AC}" destId="{BD8B4163-89FC-41FD-9DCA-9298B8BF21E5}" srcOrd="0" destOrd="0" presId="urn:microsoft.com/office/officeart/2005/8/layout/bProcess4"/>
    <dgm:cxn modelId="{07924240-BBE9-4E90-8CFB-5FBF472D3923}" type="presParOf" srcId="{06714CB0-E7C5-4E0D-B35C-1DB55A51A3AC}" destId="{29F0753F-E60D-4CFE-905D-7401009D571B}" srcOrd="1" destOrd="0" presId="urn:microsoft.com/office/officeart/2005/8/layout/bProcess4"/>
    <dgm:cxn modelId="{0D73CB4D-1B5E-409F-B44E-D15D9F08D67A}" type="presParOf" srcId="{7231800B-9B0F-4993-9D60-8249E3D89F63}" destId="{CEF97F4D-3A81-440D-8789-D5738FCF618F}" srcOrd="21" destOrd="0" presId="urn:microsoft.com/office/officeart/2005/8/layout/bProcess4"/>
    <dgm:cxn modelId="{5D7914EA-1F6B-443D-8A38-07EA5B5B3D5F}" type="presParOf" srcId="{7231800B-9B0F-4993-9D60-8249E3D89F63}" destId="{42A86188-6B6B-4FE8-A4DA-911C76459E68}" srcOrd="22" destOrd="0" presId="urn:microsoft.com/office/officeart/2005/8/layout/bProcess4"/>
    <dgm:cxn modelId="{0044D52A-D1FC-4BF0-9604-DB3C36B40BF7}" type="presParOf" srcId="{42A86188-6B6B-4FE8-A4DA-911C76459E68}" destId="{72BD93EE-7DEC-4179-9577-CA9F4D0E8681}" srcOrd="0" destOrd="0" presId="urn:microsoft.com/office/officeart/2005/8/layout/bProcess4"/>
    <dgm:cxn modelId="{1ECD63AB-E184-40C7-BB63-94DDB65E860B}" type="presParOf" srcId="{42A86188-6B6B-4FE8-A4DA-911C76459E68}" destId="{49D681D0-1D5E-4B9D-A2B9-E2965171072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5AEA2-9136-4363-95B6-C7A490230161}">
      <dsp:nvSpPr>
        <dsp:cNvPr id="0" name=""/>
        <dsp:cNvSpPr/>
      </dsp:nvSpPr>
      <dsp:spPr>
        <a:xfrm rot="5400000">
          <a:off x="-206261" y="648185"/>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DF5FD0-EEFB-483F-B68B-82AFBA7DC368}">
      <dsp:nvSpPr>
        <dsp:cNvPr id="0" name=""/>
        <dsp:cNvSpPr/>
      </dsp:nvSpPr>
      <dsp:spPr>
        <a:xfrm>
          <a:off x="2299" y="50508"/>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Modules and Learning objectives</a:t>
          </a:r>
          <a:endParaRPr lang="en-US" sz="1100" kern="1200" dirty="0"/>
        </a:p>
      </dsp:txBody>
      <dsp:txXfrm>
        <a:off x="24229" y="72438"/>
        <a:ext cx="1204063" cy="704894"/>
      </dsp:txXfrm>
    </dsp:sp>
    <dsp:sp modelId="{EF7B9457-83A5-429D-AF46-4BDE3E8DF0DA}">
      <dsp:nvSpPr>
        <dsp:cNvPr id="0" name=""/>
        <dsp:cNvSpPr/>
      </dsp:nvSpPr>
      <dsp:spPr>
        <a:xfrm rot="5400000">
          <a:off x="-206261" y="1584128"/>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74AC41-B808-486D-B9C5-112C4A84A58F}">
      <dsp:nvSpPr>
        <dsp:cNvPr id="0" name=""/>
        <dsp:cNvSpPr/>
      </dsp:nvSpPr>
      <dsp:spPr>
        <a:xfrm>
          <a:off x="2299" y="986451"/>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Curriculum and Activities</a:t>
          </a:r>
          <a:endParaRPr lang="en-US" sz="1100" kern="1200" dirty="0"/>
        </a:p>
      </dsp:txBody>
      <dsp:txXfrm>
        <a:off x="24229" y="1008381"/>
        <a:ext cx="1204063" cy="704894"/>
      </dsp:txXfrm>
    </dsp:sp>
    <dsp:sp modelId="{D2D51ED9-64BE-4051-B491-A3556C4D0961}">
      <dsp:nvSpPr>
        <dsp:cNvPr id="0" name=""/>
        <dsp:cNvSpPr/>
      </dsp:nvSpPr>
      <dsp:spPr>
        <a:xfrm rot="5400000">
          <a:off x="-206261" y="2520071"/>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812895-4A69-479F-96F1-962FF018367F}">
      <dsp:nvSpPr>
        <dsp:cNvPr id="0" name=""/>
        <dsp:cNvSpPr/>
      </dsp:nvSpPr>
      <dsp:spPr>
        <a:xfrm>
          <a:off x="2299" y="1922394"/>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a:rPr>
            <a:t>Exemplar</a:t>
          </a:r>
          <a:endParaRPr lang="en-US" sz="1100" kern="1200" dirty="0"/>
        </a:p>
      </dsp:txBody>
      <dsp:txXfrm>
        <a:off x="24229" y="1944324"/>
        <a:ext cx="1204063" cy="704894"/>
      </dsp:txXfrm>
    </dsp:sp>
    <dsp:sp modelId="{6206B564-2D8E-4D7F-BE58-5AFB0DBA080E}">
      <dsp:nvSpPr>
        <dsp:cNvPr id="0" name=""/>
        <dsp:cNvSpPr/>
      </dsp:nvSpPr>
      <dsp:spPr>
        <a:xfrm>
          <a:off x="261710" y="2988042"/>
          <a:ext cx="1649912"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78078-FFD9-4F8C-A712-E6CB6D297DF5}">
      <dsp:nvSpPr>
        <dsp:cNvPr id="0" name=""/>
        <dsp:cNvSpPr/>
      </dsp:nvSpPr>
      <dsp:spPr>
        <a:xfrm>
          <a:off x="2299" y="2858337"/>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a:rPr>
            <a:t>Rubric</a:t>
          </a:r>
          <a:endParaRPr lang="en-US" sz="1100" kern="1200" dirty="0"/>
        </a:p>
      </dsp:txBody>
      <dsp:txXfrm>
        <a:off x="24229" y="2880267"/>
        <a:ext cx="1204063" cy="704894"/>
      </dsp:txXfrm>
    </dsp:sp>
    <dsp:sp modelId="{EE788BC9-255B-4569-A5C1-2C55DBED1DE0}">
      <dsp:nvSpPr>
        <dsp:cNvPr id="0" name=""/>
        <dsp:cNvSpPr/>
      </dsp:nvSpPr>
      <dsp:spPr>
        <a:xfrm rot="16200000">
          <a:off x="1453477" y="2520071"/>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41395-0C1F-4875-A726-255E949ED077}">
      <dsp:nvSpPr>
        <dsp:cNvPr id="0" name=""/>
        <dsp:cNvSpPr/>
      </dsp:nvSpPr>
      <dsp:spPr>
        <a:xfrm>
          <a:off x="1662038" y="2858337"/>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a:rPr>
            <a:t>Teach</a:t>
          </a:r>
          <a:endParaRPr lang="en-US" sz="1100" kern="1200" dirty="0"/>
        </a:p>
      </dsp:txBody>
      <dsp:txXfrm>
        <a:off x="1683968" y="2880267"/>
        <a:ext cx="1204063" cy="704894"/>
      </dsp:txXfrm>
    </dsp:sp>
    <dsp:sp modelId="{EAA5532E-1DB7-42CB-BA86-B8FE23D4A5BF}">
      <dsp:nvSpPr>
        <dsp:cNvPr id="0" name=""/>
        <dsp:cNvSpPr/>
      </dsp:nvSpPr>
      <dsp:spPr>
        <a:xfrm rot="16200000">
          <a:off x="1453477" y="1584128"/>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CC3C1-2F77-424F-B249-E6758077E1C3}">
      <dsp:nvSpPr>
        <dsp:cNvPr id="0" name=""/>
        <dsp:cNvSpPr/>
      </dsp:nvSpPr>
      <dsp:spPr>
        <a:xfrm>
          <a:off x="1662038" y="1922394"/>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Student Feedback</a:t>
          </a:r>
          <a:endParaRPr lang="en-US" sz="1100" kern="1200" dirty="0"/>
        </a:p>
      </dsp:txBody>
      <dsp:txXfrm>
        <a:off x="1683968" y="1944324"/>
        <a:ext cx="1204063" cy="704894"/>
      </dsp:txXfrm>
    </dsp:sp>
    <dsp:sp modelId="{F4201918-50B9-4F26-8F87-ACC47443FCD3}">
      <dsp:nvSpPr>
        <dsp:cNvPr id="0" name=""/>
        <dsp:cNvSpPr/>
      </dsp:nvSpPr>
      <dsp:spPr>
        <a:xfrm rot="16200000">
          <a:off x="1453477" y="648185"/>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47E67-941D-4C70-BFE8-A823E0D79A9E}">
      <dsp:nvSpPr>
        <dsp:cNvPr id="0" name=""/>
        <dsp:cNvSpPr/>
      </dsp:nvSpPr>
      <dsp:spPr>
        <a:xfrm>
          <a:off x="1662038" y="986451"/>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Revise Curriculum Modules and Activities, Rubric, Exemplar</a:t>
          </a:r>
          <a:endParaRPr lang="en-US" sz="1100" kern="1200" dirty="0"/>
        </a:p>
      </dsp:txBody>
      <dsp:txXfrm>
        <a:off x="1683968" y="1008381"/>
        <a:ext cx="1204063" cy="704894"/>
      </dsp:txXfrm>
    </dsp:sp>
    <dsp:sp modelId="{AE8092C9-377D-46D0-924C-FAC54411E2BD}">
      <dsp:nvSpPr>
        <dsp:cNvPr id="0" name=""/>
        <dsp:cNvSpPr/>
      </dsp:nvSpPr>
      <dsp:spPr>
        <a:xfrm>
          <a:off x="1921449" y="180214"/>
          <a:ext cx="1649912"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7DFE8-34E1-4F4C-B7E9-42021C74383F}">
      <dsp:nvSpPr>
        <dsp:cNvPr id="0" name=""/>
        <dsp:cNvSpPr/>
      </dsp:nvSpPr>
      <dsp:spPr>
        <a:xfrm>
          <a:off x="1662038" y="50508"/>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a:rPr>
            <a:t>Teach</a:t>
          </a:r>
        </a:p>
      </dsp:txBody>
      <dsp:txXfrm>
        <a:off x="1683968" y="72438"/>
        <a:ext cx="1204063" cy="704894"/>
      </dsp:txXfrm>
    </dsp:sp>
    <dsp:sp modelId="{529DB461-188B-41C6-A353-CA2A7AB7ECEB}">
      <dsp:nvSpPr>
        <dsp:cNvPr id="0" name=""/>
        <dsp:cNvSpPr/>
      </dsp:nvSpPr>
      <dsp:spPr>
        <a:xfrm rot="5400000">
          <a:off x="3113216" y="648185"/>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4B913E-75E0-4CEE-8033-D5251F539EDF}">
      <dsp:nvSpPr>
        <dsp:cNvPr id="0" name=""/>
        <dsp:cNvSpPr/>
      </dsp:nvSpPr>
      <dsp:spPr>
        <a:xfrm>
          <a:off x="3321776" y="50508"/>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Student Engagement</a:t>
          </a:r>
          <a:endParaRPr lang="en-US" sz="1100" kern="1200" dirty="0"/>
        </a:p>
      </dsp:txBody>
      <dsp:txXfrm>
        <a:off x="3343706" y="72438"/>
        <a:ext cx="1204063" cy="704894"/>
      </dsp:txXfrm>
    </dsp:sp>
    <dsp:sp modelId="{15DFC4DD-5CA6-47CF-BC90-306D62333D97}">
      <dsp:nvSpPr>
        <dsp:cNvPr id="0" name=""/>
        <dsp:cNvSpPr/>
      </dsp:nvSpPr>
      <dsp:spPr>
        <a:xfrm rot="5400000">
          <a:off x="3113216" y="1584128"/>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C91A1E-46BE-4270-B165-22F47F5B744D}">
      <dsp:nvSpPr>
        <dsp:cNvPr id="0" name=""/>
        <dsp:cNvSpPr/>
      </dsp:nvSpPr>
      <dsp:spPr>
        <a:xfrm>
          <a:off x="3321776" y="986451"/>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Student Feedback</a:t>
          </a:r>
          <a:endParaRPr lang="en-US" sz="1100" kern="1200" dirty="0"/>
        </a:p>
      </dsp:txBody>
      <dsp:txXfrm>
        <a:off x="3343706" y="1008381"/>
        <a:ext cx="1204063" cy="704894"/>
      </dsp:txXfrm>
    </dsp:sp>
    <dsp:sp modelId="{CEF97F4D-3A81-440D-8789-D5738FCF618F}">
      <dsp:nvSpPr>
        <dsp:cNvPr id="0" name=""/>
        <dsp:cNvSpPr/>
      </dsp:nvSpPr>
      <dsp:spPr>
        <a:xfrm rot="5400000">
          <a:off x="3113216" y="2520071"/>
          <a:ext cx="926116" cy="112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F0753F-E60D-4CFE-905D-7401009D571B}">
      <dsp:nvSpPr>
        <dsp:cNvPr id="0" name=""/>
        <dsp:cNvSpPr/>
      </dsp:nvSpPr>
      <dsp:spPr>
        <a:xfrm>
          <a:off x="3321776" y="1922394"/>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a:rPr>
            <a:t>ToolKit</a:t>
          </a:r>
        </a:p>
      </dsp:txBody>
      <dsp:txXfrm>
        <a:off x="3343706" y="1944324"/>
        <a:ext cx="1204063" cy="704894"/>
      </dsp:txXfrm>
    </dsp:sp>
    <dsp:sp modelId="{49D681D0-1D5E-4B9D-A2B9-E2965171072E}">
      <dsp:nvSpPr>
        <dsp:cNvPr id="0" name=""/>
        <dsp:cNvSpPr/>
      </dsp:nvSpPr>
      <dsp:spPr>
        <a:xfrm>
          <a:off x="3321776" y="2858337"/>
          <a:ext cx="1247923" cy="74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a:rPr>
            <a:t>Train the Trainer</a:t>
          </a:r>
        </a:p>
      </dsp:txBody>
      <dsp:txXfrm>
        <a:off x="3343706" y="2880267"/>
        <a:ext cx="1204063" cy="70489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D880E72-C0D1-7B4E-95F7-AA2918E085BC}" type="datetimeFigureOut">
              <a:rPr lang="en-US" smtClean="0"/>
              <a:pPr/>
              <a:t>6/17/2025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5FBFBE2-5FC1-6D49-9CB1-BEBD9B36BDD1}" type="slidenum">
              <a:rPr lang="en-US" smtClean="0"/>
              <a:pPr/>
              <a:t>‹#›</a:t>
            </a:fld>
            <a:endParaRPr lang="en-US"/>
          </a:p>
        </p:txBody>
      </p:sp>
    </p:spTree>
    <p:extLst>
      <p:ext uri="{BB962C8B-B14F-4D97-AF65-F5344CB8AC3E}">
        <p14:creationId xmlns:p14="http://schemas.microsoft.com/office/powerpoint/2010/main" val="3158721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835B1ABD-57F1-1B46-A417-3C7D1F2A85D0}" type="datetimeFigureOut">
              <a:rPr lang="en-US" smtClean="0"/>
              <a:pPr/>
              <a:t>6/17/2025</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33FF746A-9A42-BC49-B5AB-F8339C12B1B4}" type="slidenum">
              <a:rPr lang="en-US" smtClean="0"/>
              <a:pPr/>
              <a:t>‹#›</a:t>
            </a:fld>
            <a:endParaRPr lang="en-US"/>
          </a:p>
        </p:txBody>
      </p:sp>
    </p:spTree>
    <p:extLst>
      <p:ext uri="{BB962C8B-B14F-4D97-AF65-F5344CB8AC3E}">
        <p14:creationId xmlns:p14="http://schemas.microsoft.com/office/powerpoint/2010/main" val="3823909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cornell.libguides.com/champ/hom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3FF746A-9A42-BC49-B5AB-F8339C12B1B4}" type="slidenum">
              <a:rPr lang="en-US" smtClean="0"/>
              <a:pPr/>
              <a:t>3</a:t>
            </a:fld>
            <a:endParaRPr lang="en-US"/>
          </a:p>
        </p:txBody>
      </p:sp>
    </p:spTree>
    <p:extLst>
      <p:ext uri="{BB962C8B-B14F-4D97-AF65-F5344CB8AC3E}">
        <p14:creationId xmlns:p14="http://schemas.microsoft.com/office/powerpoint/2010/main" val="84606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4638-C523-C7CD-5324-2EE449D50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4E2A8-66D3-B6BA-6604-A462357B2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052F4-5335-2778-08B6-4B28CB99AC87}"/>
              </a:ext>
            </a:extLst>
          </p:cNvPr>
          <p:cNvSpPr>
            <a:spLocks noGrp="1"/>
          </p:cNvSpPr>
          <p:nvPr>
            <p:ph type="body" idx="1"/>
          </p:nvPr>
        </p:nvSpPr>
        <p:spPr/>
        <p:txBody>
          <a:bodyPr/>
          <a:lstStyle/>
          <a:p>
            <a:r>
              <a:rPr lang="en-US" dirty="0"/>
              <a:t>The perspectives and contributions of the high school students from underrepresented backgrounds are critically important to the success of this program. To gather these perspectives, students engaged in focus groups before being introduced to the curriculum and after the curriculum was delivered. </a:t>
            </a:r>
          </a:p>
          <a:p>
            <a:endParaRPr lang="en-US" dirty="0"/>
          </a:p>
          <a:p>
            <a:r>
              <a:rPr lang="en-US" dirty="0"/>
              <a:t>Based on Student feedback we learned that students enjoyed the project and felt like they learned something from it.</a:t>
            </a:r>
            <a:endParaRPr lang="en-US" dirty="0">
              <a:cs typeface="Calibri"/>
            </a:endParaRPr>
          </a:p>
          <a:p>
            <a:endParaRPr lang="en-US" dirty="0"/>
          </a:p>
          <a:p>
            <a:r>
              <a:rPr lang="en-US" dirty="0"/>
              <a:t>Students learned the importance of, and how, to evaluate the credibility of information sources and that librarianship required a graduate degree, and librarians work in a wide range of fields.</a:t>
            </a:r>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C3C6D8CA-548B-8E4C-F970-2686ACDBEE9A}"/>
              </a:ext>
            </a:extLst>
          </p:cNvPr>
          <p:cNvSpPr>
            <a:spLocks noGrp="1"/>
          </p:cNvSpPr>
          <p:nvPr>
            <p:ph type="sldNum" sz="quarter" idx="5"/>
          </p:nvPr>
        </p:nvSpPr>
        <p:spPr/>
        <p:txBody>
          <a:bodyPr/>
          <a:lstStyle/>
          <a:p>
            <a:fld id="{33FF746A-9A42-BC49-B5AB-F8339C12B1B4}" type="slidenum">
              <a:rPr lang="en-US" smtClean="0"/>
              <a:pPr/>
              <a:t>40</a:t>
            </a:fld>
            <a:endParaRPr lang="en-US"/>
          </a:p>
        </p:txBody>
      </p:sp>
    </p:spTree>
    <p:extLst>
      <p:ext uri="{BB962C8B-B14F-4D97-AF65-F5344CB8AC3E}">
        <p14:creationId xmlns:p14="http://schemas.microsoft.com/office/powerpoint/2010/main" val="261958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AH: copy </a:t>
            </a:r>
            <a:r>
              <a:rPr lang="en-US" dirty="0">
                <a:hlinkClick r:id="rId3"/>
              </a:rPr>
              <a:t>https://med.cornell.libguides.com/champ/home</a:t>
            </a:r>
            <a:r>
              <a:rPr lang="en-US" dirty="0"/>
              <a:t> and paste it into the chat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3FF746A-9A42-BC49-B5AB-F8339C12B1B4}" type="slidenum">
              <a:rPr lang="en-US" smtClean="0"/>
              <a:pPr/>
              <a:t>43</a:t>
            </a:fld>
            <a:endParaRPr lang="en-US"/>
          </a:p>
        </p:txBody>
      </p:sp>
    </p:spTree>
    <p:extLst>
      <p:ext uri="{BB962C8B-B14F-4D97-AF65-F5344CB8AC3E}">
        <p14:creationId xmlns:p14="http://schemas.microsoft.com/office/powerpoint/2010/main" val="157404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5880-3D96-F1C8-F217-D5E0F5C8C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E769D-E036-26CD-C6DF-EFD0192B6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99C9B-A64B-7ECA-EB97-70EAF6210AD6}"/>
              </a:ext>
            </a:extLst>
          </p:cNvPr>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4A8BFC7C-43C1-C5D8-E1AA-1D97E866E793}"/>
              </a:ext>
            </a:extLst>
          </p:cNvPr>
          <p:cNvSpPr>
            <a:spLocks noGrp="1"/>
          </p:cNvSpPr>
          <p:nvPr>
            <p:ph type="sldNum" sz="quarter" idx="5"/>
          </p:nvPr>
        </p:nvSpPr>
        <p:spPr/>
        <p:txBody>
          <a:bodyPr/>
          <a:lstStyle/>
          <a:p>
            <a:fld id="{33FF746A-9A42-BC49-B5AB-F8339C12B1B4}" type="slidenum">
              <a:rPr lang="en-US" smtClean="0"/>
              <a:pPr/>
              <a:t>14</a:t>
            </a:fld>
            <a:endParaRPr lang="en-US"/>
          </a:p>
        </p:txBody>
      </p:sp>
    </p:spTree>
    <p:extLst>
      <p:ext uri="{BB962C8B-B14F-4D97-AF65-F5344CB8AC3E}">
        <p14:creationId xmlns:p14="http://schemas.microsoft.com/office/powerpoint/2010/main" val="19282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fd24a5a5d9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fd24a5a5d9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d24a5a5d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fd24a5a5d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endParaRPr lang="en" dirty="0">
              <a:ea typeface="Calibri"/>
              <a:cs typeface="Calibri"/>
            </a:endParaRPr>
          </a:p>
          <a:p>
            <a:pPr marL="0" lvl="0" indent="0" algn="l" rtl="0">
              <a:lnSpc>
                <a:spcPct val="100000"/>
              </a:lnSpc>
              <a:spcBef>
                <a:spcPts val="0"/>
              </a:spcBef>
              <a:spcAft>
                <a:spcPts val="0"/>
              </a:spcAft>
              <a:buSzPts val="1100"/>
              <a:buNone/>
            </a:pPr>
            <a:endParaRPr lang="en" dirty="0">
              <a:ea typeface="Calibri"/>
              <a:cs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93" name="Google Shape;1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ecb8a7c16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ecb8a7c16f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31</a:t>
            </a:fld>
            <a:endParaRPr lang="en-US"/>
          </a:p>
        </p:txBody>
      </p:sp>
    </p:spTree>
    <p:extLst>
      <p:ext uri="{BB962C8B-B14F-4D97-AF65-F5344CB8AC3E}">
        <p14:creationId xmlns:p14="http://schemas.microsoft.com/office/powerpoint/2010/main" val="180026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 citation - Tool Kit slides must be fixed</a:t>
            </a:r>
          </a:p>
        </p:txBody>
      </p:sp>
      <p:sp>
        <p:nvSpPr>
          <p:cNvPr id="4" name="Slide Number Placeholder 3"/>
          <p:cNvSpPr>
            <a:spLocks noGrp="1"/>
          </p:cNvSpPr>
          <p:nvPr>
            <p:ph type="sldNum" sz="quarter" idx="5"/>
          </p:nvPr>
        </p:nvSpPr>
        <p:spPr/>
        <p:txBody>
          <a:bodyPr/>
          <a:lstStyle/>
          <a:p>
            <a:fld id="{33FF746A-9A42-BC49-B5AB-F8339C12B1B4}" type="slidenum">
              <a:rPr lang="en-US" smtClean="0"/>
              <a:pPr/>
              <a:t>34</a:t>
            </a:fld>
            <a:endParaRPr lang="en-US"/>
          </a:p>
        </p:txBody>
      </p:sp>
    </p:spTree>
    <p:extLst>
      <p:ext uri="{BB962C8B-B14F-4D97-AF65-F5344CB8AC3E}">
        <p14:creationId xmlns:p14="http://schemas.microsoft.com/office/powerpoint/2010/main" val="181544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perspectives and contributions of the high school students from underrepresented backgrounds are critically important to the success of this program. To gather these perspectives, students engaged in focus groups before being introduced to the curriculum and after the curriculum was delivered. </a:t>
            </a:r>
          </a:p>
          <a:p>
            <a:endParaRPr lang="en-US" dirty="0"/>
          </a:p>
          <a:p>
            <a:r>
              <a:rPr lang="en-US" dirty="0"/>
              <a:t>Based on Student feedback we learned that students enjoyed the project and felt like they learned something from it.</a:t>
            </a:r>
            <a:endParaRPr lang="en-US" dirty="0">
              <a:cs typeface="Calibri"/>
            </a:endParaRPr>
          </a:p>
          <a:p>
            <a:endParaRPr lang="en-US" dirty="0"/>
          </a:p>
          <a:p>
            <a:r>
              <a:rPr lang="en-US" dirty="0"/>
              <a:t>Students learned the importance of, and how, to evaluate the credibility of information sources and that librarianship required a graduate degree, and librarians work in a wide range of fields.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3FF746A-9A42-BC49-B5AB-F8339C12B1B4}" type="slidenum">
              <a:rPr lang="en-US" smtClean="0"/>
              <a:pPr/>
              <a:t>39</a:t>
            </a:fld>
            <a:endParaRPr lang="en-US"/>
          </a:p>
        </p:txBody>
      </p:sp>
    </p:spTree>
    <p:extLst>
      <p:ext uri="{BB962C8B-B14F-4D97-AF65-F5344CB8AC3E}">
        <p14:creationId xmlns:p14="http://schemas.microsoft.com/office/powerpoint/2010/main" val="1405233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8F8DD-10C1-9CE3-7F45-489DFFAD302E}"/>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D92239-97C5-DC53-FCF8-631C38E32D24}"/>
              </a:ext>
            </a:extLst>
          </p:cNvPr>
          <p:cNvSpPr/>
          <p:nvPr userDrawn="1"/>
        </p:nvSpPr>
        <p:spPr>
          <a:xfrm>
            <a:off x="0" y="1320393"/>
            <a:ext cx="9144000" cy="3362743"/>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396072" y="2268450"/>
            <a:ext cx="8351856" cy="664797"/>
          </a:xfrm>
        </p:spPr>
        <p:txBody>
          <a:bodyPr lIns="0" bIns="0" anchor="b" anchorCtr="0">
            <a:spAutoFit/>
          </a:bodyPr>
          <a:lstStyle>
            <a:lvl1pPr algn="l">
              <a:lnSpc>
                <a:spcPct val="90000"/>
              </a:lnSpc>
              <a:defRPr sz="4800" b="1" baseline="0">
                <a:solidFill>
                  <a:schemeClr val="bg1"/>
                </a:solidFill>
                <a:latin typeface="Arial"/>
                <a:cs typeface="Arial"/>
              </a:defRPr>
            </a:lvl1pPr>
          </a:lstStyle>
          <a:p>
            <a:r>
              <a:rPr lang="en-US" dirty="0"/>
              <a:t>Title of your module</a:t>
            </a:r>
          </a:p>
        </p:txBody>
      </p:sp>
      <p:sp>
        <p:nvSpPr>
          <p:cNvPr id="12" name="Subtitle 2"/>
          <p:cNvSpPr>
            <a:spLocks noGrp="1"/>
          </p:cNvSpPr>
          <p:nvPr>
            <p:ph type="subTitle" idx="1" hasCustomPrompt="1"/>
          </p:nvPr>
        </p:nvSpPr>
        <p:spPr>
          <a:xfrm>
            <a:off x="396072" y="3020419"/>
            <a:ext cx="8351856" cy="290849"/>
          </a:xfrm>
          <a:prstGeom prst="rect">
            <a:avLst/>
          </a:prstGeom>
        </p:spPr>
        <p:txBody>
          <a:bodyPr lIns="0" tIns="0" rIns="0" bIns="0">
            <a:spAutoFit/>
          </a:bodyPr>
          <a:lstStyle>
            <a:lvl1pPr marL="0" indent="0" algn="l">
              <a:buNone/>
              <a:defRPr sz="21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800" dirty="0">
                <a:effectLst/>
                <a:latin typeface="Trebuchet MS" panose="020B0703020202090204" pitchFamily="34" charset="0"/>
                <a:ea typeface="Trebuchet MS" panose="020B0703020202090204" pitchFamily="34" charset="0"/>
                <a:cs typeface="Times New Roman" panose="02020603050405020304" pitchFamily="18" charset="0"/>
              </a:rPr>
              <a:t>Community Health Ambassador Program (</a:t>
            </a:r>
            <a:r>
              <a:rPr lang="en-US" sz="1800" dirty="0" err="1">
                <a:effectLst/>
                <a:latin typeface="Trebuchet MS" panose="020B0703020202090204" pitchFamily="34" charset="0"/>
                <a:ea typeface="Trebuchet MS" panose="020B0703020202090204" pitchFamily="34" charset="0"/>
                <a:cs typeface="Times New Roman" panose="02020603050405020304" pitchFamily="18" charset="0"/>
              </a:rPr>
              <a:t>CHAmP</a:t>
            </a:r>
            <a:r>
              <a:rPr lang="en-US" sz="1800" dirty="0">
                <a:effectLst/>
                <a:latin typeface="Trebuchet MS" panose="020B0703020202090204" pitchFamily="34" charset="0"/>
                <a:ea typeface="Trebuchet MS" panose="020B0703020202090204" pitchFamily="34" charset="0"/>
                <a:cs typeface="Times New Roman" panose="02020603050405020304" pitchFamily="18" charset="0"/>
              </a:rPr>
              <a:t>) – Health Information Literacy</a:t>
            </a:r>
            <a:r>
              <a:rPr lang="en-US" dirty="0">
                <a:effectLst/>
              </a:rPr>
              <a:t> </a:t>
            </a:r>
            <a:endParaRPr lang="en-US" dirty="0"/>
          </a:p>
        </p:txBody>
      </p:sp>
      <p:sp>
        <p:nvSpPr>
          <p:cNvPr id="14" name="Content Placeholder 8"/>
          <p:cNvSpPr>
            <a:spLocks noGrp="1"/>
          </p:cNvSpPr>
          <p:nvPr>
            <p:ph sz="quarter" idx="12" hasCustomPrompt="1"/>
          </p:nvPr>
        </p:nvSpPr>
        <p:spPr>
          <a:xfrm>
            <a:off x="396072" y="3816384"/>
            <a:ext cx="5853112" cy="528478"/>
          </a:xfrm>
          <a:prstGeom prst="rect">
            <a:avLst/>
          </a:prstGeom>
        </p:spPr>
        <p:txBody>
          <a:bodyPr lIns="0" tIns="0" rIns="0" bIns="0">
            <a:spAutoFit/>
          </a:bodyPr>
          <a:lstStyle>
            <a:lvl1pPr marL="0" indent="0">
              <a:lnSpc>
                <a:spcPct val="120000"/>
              </a:lnSpc>
              <a:spcBef>
                <a:spcPts val="0"/>
              </a:spcBef>
              <a:buNone/>
              <a:tabLst/>
              <a:defRPr sz="1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Presenter’s Name</a:t>
            </a:r>
          </a:p>
          <a:p>
            <a:pPr lvl="0"/>
            <a:r>
              <a:rPr lang="en-US" dirty="0"/>
              <a:t>Presenter’s Title</a:t>
            </a:r>
          </a:p>
        </p:txBody>
      </p:sp>
      <p:sp>
        <p:nvSpPr>
          <p:cNvPr id="15" name="Content Placeholder 10"/>
          <p:cNvSpPr>
            <a:spLocks noGrp="1"/>
          </p:cNvSpPr>
          <p:nvPr>
            <p:ph sz="quarter" idx="13" hasCustomPrompt="1"/>
          </p:nvPr>
        </p:nvSpPr>
        <p:spPr>
          <a:xfrm>
            <a:off x="5842000" y="3816383"/>
            <a:ext cx="2905928" cy="251544"/>
          </a:xfrm>
          <a:prstGeom prst="rect">
            <a:avLst/>
          </a:prstGeom>
        </p:spPr>
        <p:txBody>
          <a:bodyPr lIns="0" tIns="0" rIns="0" bIns="0">
            <a:spAutoFit/>
          </a:bodyPr>
          <a:lstStyle>
            <a:lvl1pPr marL="0" indent="0" algn="r">
              <a:lnSpc>
                <a:spcPct val="120000"/>
              </a:lnSpc>
              <a:spcBef>
                <a:spcPts val="0"/>
              </a:spcBef>
              <a:buNone/>
              <a:defRPr sz="1500" b="0" baseline="0">
                <a:solidFill>
                  <a:schemeClr val="bg1"/>
                </a:solidFill>
              </a:defRPr>
            </a:lvl1pPr>
          </a:lstStyle>
          <a:p>
            <a:pPr lvl="0"/>
            <a:r>
              <a:rPr lang="en-US" dirty="0"/>
              <a:t>01.03.24</a:t>
            </a:r>
          </a:p>
        </p:txBody>
      </p:sp>
      <p:pic>
        <p:nvPicPr>
          <p:cNvPr id="4" name="Graphic 3">
            <a:extLst>
              <a:ext uri="{FF2B5EF4-FFF2-40B4-BE49-F238E27FC236}">
                <a16:creationId xmlns:a16="http://schemas.microsoft.com/office/drawing/2014/main" id="{E48684B0-CA31-A3A1-9A7B-E61331323C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187837"/>
            <a:ext cx="9144000" cy="495300"/>
          </a:xfrm>
          <a:prstGeom prst="rect">
            <a:avLst/>
          </a:prstGeom>
        </p:spPr>
      </p:pic>
      <p:pic>
        <p:nvPicPr>
          <p:cNvPr id="6" name="Graphic 5">
            <a:extLst>
              <a:ext uri="{FF2B5EF4-FFF2-40B4-BE49-F238E27FC236}">
                <a16:creationId xmlns:a16="http://schemas.microsoft.com/office/drawing/2014/main" id="{E86E9C3A-C2EA-8C12-137D-AD641CC383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9653" y="537255"/>
            <a:ext cx="3149624" cy="308115"/>
          </a:xfrm>
          <a:prstGeom prst="rect">
            <a:avLst/>
          </a:prstGeom>
        </p:spPr>
      </p:pic>
      <p:pic>
        <p:nvPicPr>
          <p:cNvPr id="7" name="Picture 6">
            <a:extLst>
              <a:ext uri="{FF2B5EF4-FFF2-40B4-BE49-F238E27FC236}">
                <a16:creationId xmlns:a16="http://schemas.microsoft.com/office/drawing/2014/main" id="{5FE04684-7AB1-56EB-6D5E-8919A7FF432B}"/>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666456" y="68063"/>
            <a:ext cx="1238688" cy="1208744"/>
          </a:xfrm>
          <a:prstGeom prst="rect">
            <a:avLst/>
          </a:prstGeom>
        </p:spPr>
      </p:pic>
    </p:spTree>
    <p:extLst>
      <p:ext uri="{BB962C8B-B14F-4D97-AF65-F5344CB8AC3E}">
        <p14:creationId xmlns:p14="http://schemas.microsoft.com/office/powerpoint/2010/main" val="3044065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amp; Copy 1">
    <p:spTree>
      <p:nvGrpSpPr>
        <p:cNvPr id="1" name=""/>
        <p:cNvGrpSpPr/>
        <p:nvPr/>
      </p:nvGrpSpPr>
      <p:grpSpPr>
        <a:xfrm>
          <a:off x="0" y="0"/>
          <a:ext cx="0" cy="0"/>
          <a:chOff x="0" y="0"/>
          <a:chExt cx="0" cy="0"/>
        </a:xfrm>
      </p:grpSpPr>
      <p:sp>
        <p:nvSpPr>
          <p:cNvPr id="16" name="Chart Placeholder 6"/>
          <p:cNvSpPr>
            <a:spLocks noGrp="1"/>
          </p:cNvSpPr>
          <p:nvPr>
            <p:ph type="chart" sz="quarter" idx="23"/>
          </p:nvPr>
        </p:nvSpPr>
        <p:spPr>
          <a:xfrm>
            <a:off x="457200" y="721883"/>
            <a:ext cx="2569034"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25" name="Chart Placeholder 6">
            <a:extLst>
              <a:ext uri="{FF2B5EF4-FFF2-40B4-BE49-F238E27FC236}">
                <a16:creationId xmlns:a16="http://schemas.microsoft.com/office/drawing/2014/main" id="{05CE34A9-2767-EE52-2288-0282EAB77DA4}"/>
              </a:ext>
            </a:extLst>
          </p:cNvPr>
          <p:cNvSpPr>
            <a:spLocks noGrp="1"/>
          </p:cNvSpPr>
          <p:nvPr>
            <p:ph type="chart" sz="quarter" idx="26"/>
          </p:nvPr>
        </p:nvSpPr>
        <p:spPr>
          <a:xfrm>
            <a:off x="3292188" y="721883"/>
            <a:ext cx="2569034" cy="1617557"/>
          </a:xfrm>
          <a:prstGeom prst="rect">
            <a:avLst/>
          </a:prstGeom>
        </p:spPr>
        <p:txBody>
          <a:bodyPr/>
          <a:lstStyle>
            <a:lvl1pPr marL="0" indent="0">
              <a:buNone/>
              <a:defRPr>
                <a:solidFill>
                  <a:schemeClr val="tx1"/>
                </a:solidFill>
              </a:defRPr>
            </a:lvl1pPr>
          </a:lstStyle>
          <a:p>
            <a:r>
              <a:rPr lang="en-US"/>
              <a:t>Click icon to add chart</a:t>
            </a:r>
            <a:endParaRPr lang="en-US" dirty="0"/>
          </a:p>
        </p:txBody>
      </p:sp>
      <p:sp>
        <p:nvSpPr>
          <p:cNvPr id="26" name="Chart Placeholder 6">
            <a:extLst>
              <a:ext uri="{FF2B5EF4-FFF2-40B4-BE49-F238E27FC236}">
                <a16:creationId xmlns:a16="http://schemas.microsoft.com/office/drawing/2014/main" id="{38D520DC-ADC2-F226-F41C-DDB4ADE9DE0C}"/>
              </a:ext>
            </a:extLst>
          </p:cNvPr>
          <p:cNvSpPr>
            <a:spLocks noGrp="1"/>
          </p:cNvSpPr>
          <p:nvPr>
            <p:ph type="chart" sz="quarter" idx="27"/>
          </p:nvPr>
        </p:nvSpPr>
        <p:spPr>
          <a:xfrm>
            <a:off x="6110868" y="721883"/>
            <a:ext cx="2569034"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6" name="Title Placeholder 1">
            <a:extLst>
              <a:ext uri="{FF2B5EF4-FFF2-40B4-BE49-F238E27FC236}">
                <a16:creationId xmlns:a16="http://schemas.microsoft.com/office/drawing/2014/main" id="{F90E998F-0EE0-BAE3-93E8-713B6F4BD36C}"/>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7" name="Text Placeholder 4">
            <a:extLst>
              <a:ext uri="{FF2B5EF4-FFF2-40B4-BE49-F238E27FC236}">
                <a16:creationId xmlns:a16="http://schemas.microsoft.com/office/drawing/2014/main" id="{8D3409C1-6CA9-5A9A-CA79-E15B57BCB43C}"/>
              </a:ext>
            </a:extLst>
          </p:cNvPr>
          <p:cNvSpPr>
            <a:spLocks noGrp="1"/>
          </p:cNvSpPr>
          <p:nvPr>
            <p:ph idx="1"/>
          </p:nvPr>
        </p:nvSpPr>
        <p:spPr>
          <a:xfrm>
            <a:off x="457200"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063E3B64-6DC2-93C1-725F-862FE960D220}"/>
              </a:ext>
            </a:extLst>
          </p:cNvPr>
          <p:cNvSpPr>
            <a:spLocks noGrp="1"/>
          </p:cNvSpPr>
          <p:nvPr>
            <p:ph idx="21"/>
          </p:nvPr>
        </p:nvSpPr>
        <p:spPr>
          <a:xfrm>
            <a:off x="3282779"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2" name="Text Placeholder 4">
            <a:extLst>
              <a:ext uri="{FF2B5EF4-FFF2-40B4-BE49-F238E27FC236}">
                <a16:creationId xmlns:a16="http://schemas.microsoft.com/office/drawing/2014/main" id="{C47F5947-A02D-03E9-AC17-E61BE3082AEE}"/>
              </a:ext>
            </a:extLst>
          </p:cNvPr>
          <p:cNvSpPr>
            <a:spLocks noGrp="1"/>
          </p:cNvSpPr>
          <p:nvPr>
            <p:ph idx="22"/>
          </p:nvPr>
        </p:nvSpPr>
        <p:spPr>
          <a:xfrm>
            <a:off x="6116595"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amp; Copy 2">
    <p:spTree>
      <p:nvGrpSpPr>
        <p:cNvPr id="1" name=""/>
        <p:cNvGrpSpPr/>
        <p:nvPr/>
      </p:nvGrpSpPr>
      <p:grpSpPr>
        <a:xfrm>
          <a:off x="0" y="0"/>
          <a:ext cx="0" cy="0"/>
          <a:chOff x="0" y="0"/>
          <a:chExt cx="0" cy="0"/>
        </a:xfrm>
      </p:grpSpPr>
      <p:sp>
        <p:nvSpPr>
          <p:cNvPr id="3" name="Chart Placeholder 6">
            <a:extLst>
              <a:ext uri="{FF2B5EF4-FFF2-40B4-BE49-F238E27FC236}">
                <a16:creationId xmlns:a16="http://schemas.microsoft.com/office/drawing/2014/main" id="{1A51BEDA-2ECE-F4E3-D7CC-B17120C31B22}"/>
              </a:ext>
            </a:extLst>
          </p:cNvPr>
          <p:cNvSpPr>
            <a:spLocks noGrp="1"/>
          </p:cNvSpPr>
          <p:nvPr>
            <p:ph type="chart" sz="quarter" idx="23"/>
          </p:nvPr>
        </p:nvSpPr>
        <p:spPr>
          <a:xfrm>
            <a:off x="457200"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6" name="Title Placeholder 1">
            <a:extLst>
              <a:ext uri="{FF2B5EF4-FFF2-40B4-BE49-F238E27FC236}">
                <a16:creationId xmlns:a16="http://schemas.microsoft.com/office/drawing/2014/main" id="{75C67F8C-ADB5-0740-A2E8-26D3D52BD165}"/>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7" name="Text Placeholder 4">
            <a:extLst>
              <a:ext uri="{FF2B5EF4-FFF2-40B4-BE49-F238E27FC236}">
                <a16:creationId xmlns:a16="http://schemas.microsoft.com/office/drawing/2014/main" id="{C12EBDDF-5E8A-08E3-4231-ED10F1326255}"/>
              </a:ext>
            </a:extLst>
          </p:cNvPr>
          <p:cNvSpPr>
            <a:spLocks noGrp="1"/>
          </p:cNvSpPr>
          <p:nvPr>
            <p:ph idx="1"/>
          </p:nvPr>
        </p:nvSpPr>
        <p:spPr>
          <a:xfrm>
            <a:off x="457200"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1" name="Chart Placeholder 6">
            <a:extLst>
              <a:ext uri="{FF2B5EF4-FFF2-40B4-BE49-F238E27FC236}">
                <a16:creationId xmlns:a16="http://schemas.microsoft.com/office/drawing/2014/main" id="{84692620-1CF2-21C8-F61E-279D6088399C}"/>
              </a:ext>
            </a:extLst>
          </p:cNvPr>
          <p:cNvSpPr>
            <a:spLocks noGrp="1"/>
          </p:cNvSpPr>
          <p:nvPr>
            <p:ph type="chart" sz="quarter" idx="24"/>
          </p:nvPr>
        </p:nvSpPr>
        <p:spPr>
          <a:xfrm>
            <a:off x="2538661"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5" name="Text Placeholder 4">
            <a:extLst>
              <a:ext uri="{FF2B5EF4-FFF2-40B4-BE49-F238E27FC236}">
                <a16:creationId xmlns:a16="http://schemas.microsoft.com/office/drawing/2014/main" id="{61BE2E6F-83B1-920C-46A2-9FB21A81B36C}"/>
              </a:ext>
            </a:extLst>
          </p:cNvPr>
          <p:cNvSpPr>
            <a:spLocks noGrp="1"/>
          </p:cNvSpPr>
          <p:nvPr>
            <p:ph idx="25"/>
          </p:nvPr>
        </p:nvSpPr>
        <p:spPr>
          <a:xfrm>
            <a:off x="2538661"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6" name="Chart Placeholder 6">
            <a:extLst>
              <a:ext uri="{FF2B5EF4-FFF2-40B4-BE49-F238E27FC236}">
                <a16:creationId xmlns:a16="http://schemas.microsoft.com/office/drawing/2014/main" id="{D108831C-8C93-7BEA-4466-65381D27082A}"/>
              </a:ext>
            </a:extLst>
          </p:cNvPr>
          <p:cNvSpPr>
            <a:spLocks noGrp="1"/>
          </p:cNvSpPr>
          <p:nvPr>
            <p:ph type="chart" sz="quarter" idx="26"/>
          </p:nvPr>
        </p:nvSpPr>
        <p:spPr>
          <a:xfrm>
            <a:off x="462012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7" name="Text Placeholder 4">
            <a:extLst>
              <a:ext uri="{FF2B5EF4-FFF2-40B4-BE49-F238E27FC236}">
                <a16:creationId xmlns:a16="http://schemas.microsoft.com/office/drawing/2014/main" id="{F721AD43-8ED1-C524-D6AF-1298683C9AAD}"/>
              </a:ext>
            </a:extLst>
          </p:cNvPr>
          <p:cNvSpPr>
            <a:spLocks noGrp="1"/>
          </p:cNvSpPr>
          <p:nvPr>
            <p:ph idx="27"/>
          </p:nvPr>
        </p:nvSpPr>
        <p:spPr>
          <a:xfrm>
            <a:off x="4620122"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8" name="Chart Placeholder 6">
            <a:extLst>
              <a:ext uri="{FF2B5EF4-FFF2-40B4-BE49-F238E27FC236}">
                <a16:creationId xmlns:a16="http://schemas.microsoft.com/office/drawing/2014/main" id="{AD48C0FF-B872-59E9-9FA3-AF1CD37F9501}"/>
              </a:ext>
            </a:extLst>
          </p:cNvPr>
          <p:cNvSpPr>
            <a:spLocks noGrp="1"/>
          </p:cNvSpPr>
          <p:nvPr>
            <p:ph type="chart" sz="quarter" idx="28"/>
          </p:nvPr>
        </p:nvSpPr>
        <p:spPr>
          <a:xfrm>
            <a:off x="670158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21" name="Text Placeholder 4">
            <a:extLst>
              <a:ext uri="{FF2B5EF4-FFF2-40B4-BE49-F238E27FC236}">
                <a16:creationId xmlns:a16="http://schemas.microsoft.com/office/drawing/2014/main" id="{A8F4405D-3A1F-350E-3753-F7310B8CC94C}"/>
              </a:ext>
            </a:extLst>
          </p:cNvPr>
          <p:cNvSpPr>
            <a:spLocks noGrp="1"/>
          </p:cNvSpPr>
          <p:nvPr>
            <p:ph idx="29"/>
          </p:nvPr>
        </p:nvSpPr>
        <p:spPr>
          <a:xfrm>
            <a:off x="6701582"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rts &amp; Copy 2">
    <p:spTree>
      <p:nvGrpSpPr>
        <p:cNvPr id="1" name=""/>
        <p:cNvGrpSpPr/>
        <p:nvPr/>
      </p:nvGrpSpPr>
      <p:grpSpPr>
        <a:xfrm>
          <a:off x="0" y="0"/>
          <a:ext cx="0" cy="0"/>
          <a:chOff x="0" y="0"/>
          <a:chExt cx="0" cy="0"/>
        </a:xfrm>
      </p:grpSpPr>
      <p:sp>
        <p:nvSpPr>
          <p:cNvPr id="3" name="Chart Placeholder 6">
            <a:extLst>
              <a:ext uri="{FF2B5EF4-FFF2-40B4-BE49-F238E27FC236}">
                <a16:creationId xmlns:a16="http://schemas.microsoft.com/office/drawing/2014/main" id="{2E5BD443-A2ED-4728-2C8E-3D755CFCE860}"/>
              </a:ext>
            </a:extLst>
          </p:cNvPr>
          <p:cNvSpPr>
            <a:spLocks noGrp="1"/>
          </p:cNvSpPr>
          <p:nvPr>
            <p:ph type="chart" sz="quarter" idx="23"/>
          </p:nvPr>
        </p:nvSpPr>
        <p:spPr>
          <a:xfrm>
            <a:off x="457200"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4" name="Title Placeholder 1">
            <a:extLst>
              <a:ext uri="{FF2B5EF4-FFF2-40B4-BE49-F238E27FC236}">
                <a16:creationId xmlns:a16="http://schemas.microsoft.com/office/drawing/2014/main" id="{DB32806E-9ECC-38A3-DC09-ECFAA09DECE0}"/>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C335EF53-0ED0-E456-0EDC-5FE74C8B6DB4}"/>
              </a:ext>
            </a:extLst>
          </p:cNvPr>
          <p:cNvSpPr>
            <a:spLocks noGrp="1"/>
          </p:cNvSpPr>
          <p:nvPr>
            <p:ph idx="1"/>
          </p:nvPr>
        </p:nvSpPr>
        <p:spPr>
          <a:xfrm>
            <a:off x="457200" y="2429425"/>
            <a:ext cx="8220242"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Chart Placeholder 6">
            <a:extLst>
              <a:ext uri="{FF2B5EF4-FFF2-40B4-BE49-F238E27FC236}">
                <a16:creationId xmlns:a16="http://schemas.microsoft.com/office/drawing/2014/main" id="{CDBB8CA8-138E-D4E5-EC06-E6159F408057}"/>
              </a:ext>
            </a:extLst>
          </p:cNvPr>
          <p:cNvSpPr>
            <a:spLocks noGrp="1"/>
          </p:cNvSpPr>
          <p:nvPr>
            <p:ph type="chart" sz="quarter" idx="24"/>
          </p:nvPr>
        </p:nvSpPr>
        <p:spPr>
          <a:xfrm>
            <a:off x="2538661"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0" name="Chart Placeholder 6">
            <a:extLst>
              <a:ext uri="{FF2B5EF4-FFF2-40B4-BE49-F238E27FC236}">
                <a16:creationId xmlns:a16="http://schemas.microsoft.com/office/drawing/2014/main" id="{B0ABA782-7951-5B68-3A4B-84800F7C5591}"/>
              </a:ext>
            </a:extLst>
          </p:cNvPr>
          <p:cNvSpPr>
            <a:spLocks noGrp="1"/>
          </p:cNvSpPr>
          <p:nvPr>
            <p:ph type="chart" sz="quarter" idx="26"/>
          </p:nvPr>
        </p:nvSpPr>
        <p:spPr>
          <a:xfrm>
            <a:off x="462012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2" name="Chart Placeholder 6">
            <a:extLst>
              <a:ext uri="{FF2B5EF4-FFF2-40B4-BE49-F238E27FC236}">
                <a16:creationId xmlns:a16="http://schemas.microsoft.com/office/drawing/2014/main" id="{EDE0EE97-A19D-FE1D-3D04-2C6DEF8AF491}"/>
              </a:ext>
            </a:extLst>
          </p:cNvPr>
          <p:cNvSpPr>
            <a:spLocks noGrp="1"/>
          </p:cNvSpPr>
          <p:nvPr>
            <p:ph type="chart" sz="quarter" idx="28"/>
          </p:nvPr>
        </p:nvSpPr>
        <p:spPr>
          <a:xfrm>
            <a:off x="670158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Tree>
    <p:extLst>
      <p:ext uri="{BB962C8B-B14F-4D97-AF65-F5344CB8AC3E}">
        <p14:creationId xmlns:p14="http://schemas.microsoft.com/office/powerpoint/2010/main" val="23089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amp; Copy">
    <p:spTree>
      <p:nvGrpSpPr>
        <p:cNvPr id="1" name=""/>
        <p:cNvGrpSpPr/>
        <p:nvPr/>
      </p:nvGrpSpPr>
      <p:grpSpPr>
        <a:xfrm>
          <a:off x="0" y="0"/>
          <a:ext cx="0" cy="0"/>
          <a:chOff x="0" y="0"/>
          <a:chExt cx="0" cy="0"/>
        </a:xfrm>
      </p:grpSpPr>
      <p:sp>
        <p:nvSpPr>
          <p:cNvPr id="3" name="Chart Placeholder 6">
            <a:extLst>
              <a:ext uri="{FF2B5EF4-FFF2-40B4-BE49-F238E27FC236}">
                <a16:creationId xmlns:a16="http://schemas.microsoft.com/office/drawing/2014/main" id="{C0C0F081-2FD9-B43B-58C1-825ACA5D7D6E}"/>
              </a:ext>
            </a:extLst>
          </p:cNvPr>
          <p:cNvSpPr>
            <a:spLocks noGrp="1"/>
          </p:cNvSpPr>
          <p:nvPr>
            <p:ph type="chart" sz="quarter" idx="23"/>
          </p:nvPr>
        </p:nvSpPr>
        <p:spPr>
          <a:xfrm>
            <a:off x="457199" y="594059"/>
            <a:ext cx="4031673" cy="3653992"/>
          </a:xfrm>
          <a:prstGeom prst="rect">
            <a:avLst/>
          </a:prstGeom>
        </p:spPr>
        <p:txBody>
          <a:bodyPr/>
          <a:lstStyle>
            <a:lvl1pPr marL="0" indent="0">
              <a:buNone/>
              <a:defRPr>
                <a:solidFill>
                  <a:schemeClr val="tx1"/>
                </a:solidFill>
              </a:defRPr>
            </a:lvl1pPr>
          </a:lstStyle>
          <a:p>
            <a:r>
              <a:rPr lang="en-US"/>
              <a:t>Click icon to add chart</a:t>
            </a:r>
            <a:endParaRPr lang="en-US" dirty="0"/>
          </a:p>
        </p:txBody>
      </p:sp>
      <p:sp>
        <p:nvSpPr>
          <p:cNvPr id="4" name="Title Placeholder 1">
            <a:extLst>
              <a:ext uri="{FF2B5EF4-FFF2-40B4-BE49-F238E27FC236}">
                <a16:creationId xmlns:a16="http://schemas.microsoft.com/office/drawing/2014/main" id="{B02DDF5A-9959-8DC9-9BC2-32E5E44F6934}"/>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5" name="Text Placeholder 4">
            <a:extLst>
              <a:ext uri="{FF2B5EF4-FFF2-40B4-BE49-F238E27FC236}">
                <a16:creationId xmlns:a16="http://schemas.microsoft.com/office/drawing/2014/main" id="{F9836885-E7CC-2D0D-BE78-C9D206BF050A}"/>
              </a:ext>
            </a:extLst>
          </p:cNvPr>
          <p:cNvSpPr>
            <a:spLocks noGrp="1"/>
          </p:cNvSpPr>
          <p:nvPr>
            <p:ph idx="1"/>
          </p:nvPr>
        </p:nvSpPr>
        <p:spPr>
          <a:xfrm>
            <a:off x="4562641" y="594059"/>
            <a:ext cx="4114801"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Chart">
    <p:spTree>
      <p:nvGrpSpPr>
        <p:cNvPr id="1" name=""/>
        <p:cNvGrpSpPr/>
        <p:nvPr/>
      </p:nvGrpSpPr>
      <p:grpSpPr>
        <a:xfrm>
          <a:off x="0" y="0"/>
          <a:ext cx="0" cy="0"/>
          <a:chOff x="0" y="0"/>
          <a:chExt cx="0" cy="0"/>
        </a:xfrm>
      </p:grpSpPr>
      <p:sp>
        <p:nvSpPr>
          <p:cNvPr id="6" name="Chart Placeholder 6">
            <a:extLst>
              <a:ext uri="{FF2B5EF4-FFF2-40B4-BE49-F238E27FC236}">
                <a16:creationId xmlns:a16="http://schemas.microsoft.com/office/drawing/2014/main" id="{824676FA-0309-7D0D-5176-B13CCA6B0E5A}"/>
              </a:ext>
            </a:extLst>
          </p:cNvPr>
          <p:cNvSpPr>
            <a:spLocks noGrp="1"/>
          </p:cNvSpPr>
          <p:nvPr>
            <p:ph type="chart" sz="quarter" idx="23"/>
          </p:nvPr>
        </p:nvSpPr>
        <p:spPr>
          <a:xfrm>
            <a:off x="4655127" y="594059"/>
            <a:ext cx="4022315" cy="3653992"/>
          </a:xfrm>
          <a:prstGeom prst="rect">
            <a:avLst/>
          </a:prstGeom>
        </p:spPr>
        <p:txBody>
          <a:bodyPr/>
          <a:lstStyle>
            <a:lvl1pPr marL="0" indent="0">
              <a:buNone/>
              <a:defRPr>
                <a:solidFill>
                  <a:schemeClr val="tx1"/>
                </a:solidFill>
              </a:defRPr>
            </a:lvl1pPr>
          </a:lstStyle>
          <a:p>
            <a:r>
              <a:rPr lang="en-US"/>
              <a:t>Click icon to add chart</a:t>
            </a:r>
            <a:endParaRPr lang="en-US" dirty="0"/>
          </a:p>
        </p:txBody>
      </p:sp>
      <p:sp>
        <p:nvSpPr>
          <p:cNvPr id="3" name="Title Placeholder 1">
            <a:extLst>
              <a:ext uri="{FF2B5EF4-FFF2-40B4-BE49-F238E27FC236}">
                <a16:creationId xmlns:a16="http://schemas.microsoft.com/office/drawing/2014/main" id="{4CD44697-F530-C03F-2D23-2445D57A8883}"/>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4" name="Text Placeholder 4">
            <a:extLst>
              <a:ext uri="{FF2B5EF4-FFF2-40B4-BE49-F238E27FC236}">
                <a16:creationId xmlns:a16="http://schemas.microsoft.com/office/drawing/2014/main" id="{4DD29596-5DF3-52F6-A165-6C84E1F23E96}"/>
              </a:ext>
            </a:extLst>
          </p:cNvPr>
          <p:cNvSpPr>
            <a:spLocks noGrp="1"/>
          </p:cNvSpPr>
          <p:nvPr>
            <p:ph idx="1"/>
          </p:nvPr>
        </p:nvSpPr>
        <p:spPr>
          <a:xfrm>
            <a:off x="457199" y="594059"/>
            <a:ext cx="4114801"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py &amp;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C7B926-B124-4173-66D6-40FE88F7621A}"/>
              </a:ext>
            </a:extLst>
          </p:cNvPr>
          <p:cNvSpPr/>
          <p:nvPr userDrawn="1"/>
        </p:nvSpPr>
        <p:spPr>
          <a:xfrm>
            <a:off x="0" y="4295775"/>
            <a:ext cx="9144000" cy="847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89E338A-6874-C3D9-DD50-D4829A9F5F68}"/>
              </a:ext>
            </a:extLst>
          </p:cNvPr>
          <p:cNvSpPr>
            <a:spLocks noGrp="1"/>
          </p:cNvSpPr>
          <p:nvPr>
            <p:ph type="ctrTitle" hasCustomPrompt="1"/>
          </p:nvPr>
        </p:nvSpPr>
        <p:spPr>
          <a:xfrm>
            <a:off x="470499" y="2038173"/>
            <a:ext cx="8351856" cy="664797"/>
          </a:xfrm>
        </p:spPr>
        <p:txBody>
          <a:bodyPr lIns="0" bIns="0" anchor="b" anchorCtr="0">
            <a:spAutoFit/>
          </a:bodyPr>
          <a:lstStyle>
            <a:lvl1pPr algn="ctr">
              <a:lnSpc>
                <a:spcPct val="90000"/>
              </a:lnSpc>
              <a:defRPr sz="4800" b="1" baseline="0">
                <a:solidFill>
                  <a:schemeClr val="accent1"/>
                </a:solidFill>
                <a:latin typeface="Arial"/>
                <a:cs typeface="Arial"/>
              </a:defRPr>
            </a:lvl1pPr>
          </a:lstStyle>
          <a:p>
            <a:r>
              <a:rPr lang="en-US" dirty="0"/>
              <a:t>Questions?</a:t>
            </a:r>
          </a:p>
        </p:txBody>
      </p:sp>
      <p:pic>
        <p:nvPicPr>
          <p:cNvPr id="12" name="Graphic 11">
            <a:extLst>
              <a:ext uri="{FF2B5EF4-FFF2-40B4-BE49-F238E27FC236}">
                <a16:creationId xmlns:a16="http://schemas.microsoft.com/office/drawing/2014/main" id="{918FD301-E754-7449-B322-995679D41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pic>
        <p:nvPicPr>
          <p:cNvPr id="3" name="Graphic 2">
            <a:extLst>
              <a:ext uri="{FF2B5EF4-FFF2-40B4-BE49-F238E27FC236}">
                <a16:creationId xmlns:a16="http://schemas.microsoft.com/office/drawing/2014/main" id="{47E73198-EFC1-EBC1-30A1-DB508E7A38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2618" y="4630886"/>
            <a:ext cx="2215950" cy="216777"/>
          </a:xfrm>
          <a:prstGeom prst="rect">
            <a:avLst/>
          </a:prstGeom>
        </p:spPr>
      </p:pic>
      <p:pic>
        <p:nvPicPr>
          <p:cNvPr id="4" name="Picture 3">
            <a:extLst>
              <a:ext uri="{FF2B5EF4-FFF2-40B4-BE49-F238E27FC236}">
                <a16:creationId xmlns:a16="http://schemas.microsoft.com/office/drawing/2014/main" id="{4931A0B3-79CB-6536-7E0E-664E3B8BE9CE}"/>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825385" y="3865215"/>
            <a:ext cx="1105997" cy="1079261"/>
          </a:xfrm>
          <a:prstGeom prst="rect">
            <a:avLst/>
          </a:prstGeom>
        </p:spPr>
      </p:pic>
      <p:sp>
        <p:nvSpPr>
          <p:cNvPr id="2" name="TextBox 1">
            <a:extLst>
              <a:ext uri="{FF2B5EF4-FFF2-40B4-BE49-F238E27FC236}">
                <a16:creationId xmlns:a16="http://schemas.microsoft.com/office/drawing/2014/main" id="{39DE3BD9-5A5D-2250-CF10-B759F467DD56}"/>
              </a:ext>
            </a:extLst>
          </p:cNvPr>
          <p:cNvSpPr txBox="1"/>
          <p:nvPr userDrawn="1"/>
        </p:nvSpPr>
        <p:spPr>
          <a:xfrm>
            <a:off x="2607462" y="4438044"/>
            <a:ext cx="4077930" cy="461665"/>
          </a:xfrm>
          <a:prstGeom prst="rect">
            <a:avLst/>
          </a:prstGeom>
          <a:noFill/>
        </p:spPr>
        <p:txBody>
          <a:bodyPr wrap="square">
            <a:spAutoFit/>
          </a:bodyPr>
          <a:lstStyle/>
          <a:p>
            <a:pPr algn="ctr" fontAlgn="ct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Community Health Ambassador Program (</a:t>
            </a:r>
            <a:r>
              <a:rPr lang="en-US" sz="1200" baseline="0" dirty="0" err="1">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CHAmP</a:t>
            </a: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 – Health Information Literacy</a:t>
            </a:r>
            <a:r>
              <a:rPr lang="en-US" sz="1200" baseline="0" dirty="0">
                <a:solidFill>
                  <a:schemeClr val="accent2"/>
                </a:solidFill>
                <a:effectLst/>
                <a:latin typeface="1898 Sans Regular" panose="020B0603040000020003" pitchFamily="34" charset="77"/>
              </a:rPr>
              <a:t> </a:t>
            </a:r>
            <a:endParaRPr lang="en-US" sz="1200" baseline="0" dirty="0">
              <a:solidFill>
                <a:schemeClr val="accent2"/>
              </a:solidFill>
              <a:latin typeface="1898 Sans Regular" panose="020B0603040000020003" pitchFamily="34" charset="77"/>
            </a:endParaRPr>
          </a:p>
        </p:txBody>
      </p:sp>
    </p:spTree>
    <p:extLst>
      <p:ext uri="{BB962C8B-B14F-4D97-AF65-F5344CB8AC3E}">
        <p14:creationId xmlns:p14="http://schemas.microsoft.com/office/powerpoint/2010/main" val="892796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py &amp; Char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9E338A-6874-C3D9-DD50-D4829A9F5F68}"/>
              </a:ext>
            </a:extLst>
          </p:cNvPr>
          <p:cNvSpPr>
            <a:spLocks noGrp="1"/>
          </p:cNvSpPr>
          <p:nvPr>
            <p:ph type="ctrTitle" hasCustomPrompt="1"/>
          </p:nvPr>
        </p:nvSpPr>
        <p:spPr>
          <a:xfrm>
            <a:off x="470499" y="2038173"/>
            <a:ext cx="8351856" cy="664797"/>
          </a:xfrm>
        </p:spPr>
        <p:txBody>
          <a:bodyPr lIns="0" bIns="0" anchor="b" anchorCtr="0">
            <a:spAutoFit/>
          </a:bodyPr>
          <a:lstStyle>
            <a:lvl1pPr algn="ctr">
              <a:lnSpc>
                <a:spcPct val="90000"/>
              </a:lnSpc>
              <a:defRPr sz="4800" b="1" baseline="0">
                <a:solidFill>
                  <a:schemeClr val="accent1"/>
                </a:solidFill>
                <a:latin typeface="Arial"/>
                <a:cs typeface="Arial"/>
              </a:defRPr>
            </a:lvl1pPr>
          </a:lstStyle>
          <a:p>
            <a:r>
              <a:rPr lang="en-US" dirty="0"/>
              <a:t>Thank you</a:t>
            </a:r>
          </a:p>
        </p:txBody>
      </p:sp>
      <p:pic>
        <p:nvPicPr>
          <p:cNvPr id="12" name="Graphic 11">
            <a:extLst>
              <a:ext uri="{FF2B5EF4-FFF2-40B4-BE49-F238E27FC236}">
                <a16:creationId xmlns:a16="http://schemas.microsoft.com/office/drawing/2014/main" id="{918FD301-E754-7449-B322-995679D41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spTree>
    <p:extLst>
      <p:ext uri="{BB962C8B-B14F-4D97-AF65-F5344CB8AC3E}">
        <p14:creationId xmlns:p14="http://schemas.microsoft.com/office/powerpoint/2010/main" val="1018221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s">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71DB78F4-9839-506D-85A5-E46EC9A346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pic>
        <p:nvPicPr>
          <p:cNvPr id="3" name="Graphic 2">
            <a:extLst>
              <a:ext uri="{FF2B5EF4-FFF2-40B4-BE49-F238E27FC236}">
                <a16:creationId xmlns:a16="http://schemas.microsoft.com/office/drawing/2014/main" id="{E902B94D-AA91-6B02-2AAE-FBBC52A54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33031" y="2280183"/>
            <a:ext cx="4077938" cy="398928"/>
          </a:xfrm>
          <a:prstGeom prst="rect">
            <a:avLst/>
          </a:prstGeom>
        </p:spPr>
      </p:pic>
      <p:pic>
        <p:nvPicPr>
          <p:cNvPr id="4" name="Graphic 3">
            <a:extLst>
              <a:ext uri="{FF2B5EF4-FFF2-40B4-BE49-F238E27FC236}">
                <a16:creationId xmlns:a16="http://schemas.microsoft.com/office/drawing/2014/main" id="{75BD36EF-8239-C2FB-70B5-41B879A882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2618" y="4630886"/>
            <a:ext cx="2215950" cy="216777"/>
          </a:xfrm>
          <a:prstGeom prst="rect">
            <a:avLst/>
          </a:prstGeom>
        </p:spPr>
      </p:pic>
      <p:pic>
        <p:nvPicPr>
          <p:cNvPr id="8" name="Picture 7">
            <a:extLst>
              <a:ext uri="{FF2B5EF4-FFF2-40B4-BE49-F238E27FC236}">
                <a16:creationId xmlns:a16="http://schemas.microsoft.com/office/drawing/2014/main" id="{58D47933-92B8-59BE-1309-775DC5D978D0}"/>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870371" y="3916504"/>
            <a:ext cx="1061011" cy="1035362"/>
          </a:xfrm>
          <a:prstGeom prst="rect">
            <a:avLst/>
          </a:prstGeom>
        </p:spPr>
      </p:pic>
      <p:sp>
        <p:nvSpPr>
          <p:cNvPr id="5" name="TextBox 4">
            <a:extLst>
              <a:ext uri="{FF2B5EF4-FFF2-40B4-BE49-F238E27FC236}">
                <a16:creationId xmlns:a16="http://schemas.microsoft.com/office/drawing/2014/main" id="{6778F37B-A509-059C-2442-0CE9D4A621E9}"/>
              </a:ext>
            </a:extLst>
          </p:cNvPr>
          <p:cNvSpPr txBox="1"/>
          <p:nvPr userDrawn="1"/>
        </p:nvSpPr>
        <p:spPr>
          <a:xfrm>
            <a:off x="2607462" y="4438044"/>
            <a:ext cx="4077930" cy="461665"/>
          </a:xfrm>
          <a:prstGeom prst="rect">
            <a:avLst/>
          </a:prstGeom>
          <a:noFill/>
        </p:spPr>
        <p:txBody>
          <a:bodyPr wrap="square">
            <a:spAutoFit/>
          </a:bodyPr>
          <a:lstStyle/>
          <a:p>
            <a:pPr algn="ctr" fontAlgn="ct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Community Health Ambassador Program (</a:t>
            </a:r>
            <a:r>
              <a:rPr lang="en-US" sz="1200" baseline="0" dirty="0" err="1">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CHAmP</a:t>
            </a: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 – Health Information Literacy</a:t>
            </a:r>
            <a:r>
              <a:rPr lang="en-US" sz="1200" baseline="0" dirty="0">
                <a:solidFill>
                  <a:schemeClr val="accent2"/>
                </a:solidFill>
                <a:effectLst/>
                <a:latin typeface="1898 Sans Regular" panose="020B0603040000020003" pitchFamily="34" charset="77"/>
              </a:rPr>
              <a:t> </a:t>
            </a:r>
            <a:endParaRPr lang="en-US" sz="1200" baseline="0" dirty="0">
              <a:solidFill>
                <a:schemeClr val="accent2"/>
              </a:solidFill>
              <a:latin typeface="1898 Sans Regular" panose="020B0603040000020003" pitchFamily="34" charset="77"/>
            </a:endParaRPr>
          </a:p>
        </p:txBody>
      </p:sp>
    </p:spTree>
    <p:extLst>
      <p:ext uri="{BB962C8B-B14F-4D97-AF65-F5344CB8AC3E}">
        <p14:creationId xmlns:p14="http://schemas.microsoft.com/office/powerpoint/2010/main" val="31647613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py Only">
  <p:cSld name="Copy Only">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457199" y="123568"/>
            <a:ext cx="8220300" cy="415500"/>
          </a:xfrm>
          <a:prstGeom prst="rect">
            <a:avLst/>
          </a:prstGeom>
          <a:noFill/>
          <a:ln>
            <a:noFill/>
          </a:ln>
        </p:spPr>
        <p:txBody>
          <a:bodyPr spcFirstLastPara="1" wrap="square" lIns="0" tIns="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199" y="594059"/>
            <a:ext cx="8233800" cy="36540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60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o"/>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776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03CB1E-B3BE-6C51-7CD4-2E07A6E8FAC8}"/>
              </a:ext>
            </a:extLst>
          </p:cNvPr>
          <p:cNvSpPr/>
          <p:nvPr userDrawn="1"/>
        </p:nvSpPr>
        <p:spPr>
          <a:xfrm>
            <a:off x="0" y="4295775"/>
            <a:ext cx="9144000" cy="847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AEC11A48-AF0B-1A3D-A25B-364E9710BF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sp>
        <p:nvSpPr>
          <p:cNvPr id="10" name="Title 1"/>
          <p:cNvSpPr>
            <a:spLocks noGrp="1"/>
          </p:cNvSpPr>
          <p:nvPr>
            <p:ph type="ctrTitle" hasCustomPrompt="1"/>
          </p:nvPr>
        </p:nvSpPr>
        <p:spPr>
          <a:xfrm>
            <a:off x="470499" y="2325252"/>
            <a:ext cx="8351856" cy="664797"/>
          </a:xfrm>
        </p:spPr>
        <p:txBody>
          <a:bodyPr lIns="0" bIns="0" anchor="b" anchorCtr="0">
            <a:spAutoFit/>
          </a:bodyPr>
          <a:lstStyle>
            <a:lvl1pPr algn="l">
              <a:lnSpc>
                <a:spcPct val="90000"/>
              </a:lnSpc>
              <a:defRPr sz="4800" b="1" baseline="0">
                <a:solidFill>
                  <a:schemeClr val="accent1"/>
                </a:solidFill>
                <a:latin typeface="Arial"/>
                <a:cs typeface="Arial"/>
              </a:defRPr>
            </a:lvl1pPr>
          </a:lstStyle>
          <a:p>
            <a:r>
              <a:rPr lang="en-US" dirty="0"/>
              <a:t>Section Divider Title</a:t>
            </a:r>
          </a:p>
        </p:txBody>
      </p:sp>
      <p:sp>
        <p:nvSpPr>
          <p:cNvPr id="11" name="Subtitle 2"/>
          <p:cNvSpPr>
            <a:spLocks noGrp="1"/>
          </p:cNvSpPr>
          <p:nvPr>
            <p:ph type="subTitle" idx="1" hasCustomPrompt="1"/>
          </p:nvPr>
        </p:nvSpPr>
        <p:spPr>
          <a:xfrm>
            <a:off x="470499" y="3095322"/>
            <a:ext cx="8351856" cy="290849"/>
          </a:xfrm>
          <a:prstGeom prst="rect">
            <a:avLst/>
          </a:prstGeom>
        </p:spPr>
        <p:txBody>
          <a:bodyPr lIns="0" tIns="0" rIns="0" bIns="0">
            <a:spAutoFit/>
          </a:bodyPr>
          <a:lstStyle>
            <a:lvl1pPr marL="0" indent="0" algn="l">
              <a:buNone/>
              <a:defRPr sz="2100" b="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pic>
        <p:nvPicPr>
          <p:cNvPr id="3" name="Graphic 2">
            <a:extLst>
              <a:ext uri="{FF2B5EF4-FFF2-40B4-BE49-F238E27FC236}">
                <a16:creationId xmlns:a16="http://schemas.microsoft.com/office/drawing/2014/main" id="{60415BDD-4F94-EDB5-C8CD-9289012E7C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8708" y="132743"/>
            <a:ext cx="2599018" cy="254252"/>
          </a:xfrm>
          <a:prstGeom prst="rect">
            <a:avLst/>
          </a:prstGeom>
        </p:spPr>
      </p:pic>
      <p:sp>
        <p:nvSpPr>
          <p:cNvPr id="5" name="TextBox 4">
            <a:extLst>
              <a:ext uri="{FF2B5EF4-FFF2-40B4-BE49-F238E27FC236}">
                <a16:creationId xmlns:a16="http://schemas.microsoft.com/office/drawing/2014/main" id="{5A8590DE-E777-DAFD-4773-179203DC1BE4}"/>
              </a:ext>
            </a:extLst>
          </p:cNvPr>
          <p:cNvSpPr txBox="1"/>
          <p:nvPr userDrawn="1"/>
        </p:nvSpPr>
        <p:spPr>
          <a:xfrm>
            <a:off x="3052693" y="116708"/>
            <a:ext cx="4056029" cy="461665"/>
          </a:xfrm>
          <a:prstGeom prst="rect">
            <a:avLst/>
          </a:prstGeom>
          <a:noFill/>
        </p:spPr>
        <p:txBody>
          <a:bodyPr wrap="square">
            <a:spAutoFit/>
          </a:bodyPr>
          <a:lstStyle/>
          <a:p>
            <a:pPr algn="ctr" fontAlgn="ct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Community Health Ambassador Program (</a:t>
            </a:r>
            <a:r>
              <a:rPr lang="en-US" sz="1200" baseline="0" dirty="0" err="1">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CHAmP</a:t>
            </a: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 – Health Information Literacy</a:t>
            </a:r>
            <a:r>
              <a:rPr lang="en-US" sz="1200" baseline="0" dirty="0">
                <a:solidFill>
                  <a:schemeClr val="accent2"/>
                </a:solidFill>
                <a:effectLst/>
                <a:latin typeface="1898 Sans Regular" panose="020B0603040000020003" pitchFamily="34" charset="77"/>
              </a:rPr>
              <a:t> </a:t>
            </a:r>
            <a:endParaRPr lang="en-US" sz="1200" baseline="0" dirty="0">
              <a:solidFill>
                <a:schemeClr val="accent2"/>
              </a:solidFill>
              <a:latin typeface="1898 Sans Regular" panose="020B0603040000020003" pitchFamily="34" charset="77"/>
            </a:endParaRPr>
          </a:p>
        </p:txBody>
      </p:sp>
      <p:pic>
        <p:nvPicPr>
          <p:cNvPr id="7" name="Picture 6">
            <a:extLst>
              <a:ext uri="{FF2B5EF4-FFF2-40B4-BE49-F238E27FC236}">
                <a16:creationId xmlns:a16="http://schemas.microsoft.com/office/drawing/2014/main" id="{A02F56F6-D52D-882A-FBCD-4D01CCC4C5B5}"/>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872570" y="116708"/>
            <a:ext cx="1112722" cy="1085823"/>
          </a:xfrm>
          <a:prstGeom prst="rect">
            <a:avLst/>
          </a:prstGeom>
        </p:spPr>
      </p:pic>
    </p:spTree>
    <p:extLst>
      <p:ext uri="{BB962C8B-B14F-4D97-AF65-F5344CB8AC3E}">
        <p14:creationId xmlns:p14="http://schemas.microsoft.com/office/powerpoint/2010/main" val="4215750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698C-A798-4B2C-D0CA-4C8C1BA396DB}"/>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3" name="Text Placeholder 4">
            <a:extLst>
              <a:ext uri="{FF2B5EF4-FFF2-40B4-BE49-F238E27FC236}">
                <a16:creationId xmlns:a16="http://schemas.microsoft.com/office/drawing/2014/main" id="{FB8DA90B-19FD-3B68-2914-6B5EBF4DF2DF}"/>
              </a:ext>
            </a:extLst>
          </p:cNvPr>
          <p:cNvSpPr>
            <a:spLocks noGrp="1"/>
          </p:cNvSpPr>
          <p:nvPr>
            <p:ph idx="1"/>
          </p:nvPr>
        </p:nvSpPr>
        <p:spPr>
          <a:xfrm>
            <a:off x="457199" y="594059"/>
            <a:ext cx="8233719"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1284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py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EFBACD-CF62-DDF8-2A2E-B218FDACF784}"/>
              </a:ext>
            </a:extLst>
          </p:cNvPr>
          <p:cNvSpPr/>
          <p:nvPr userDrawn="1"/>
        </p:nvSpPr>
        <p:spPr>
          <a:xfrm>
            <a:off x="270024" y="4326523"/>
            <a:ext cx="8475077" cy="589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7D8D0C12-CCB3-CD6F-526F-39993D773D58}"/>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A35CE1B5-6B72-80B1-06B7-767DB52862D4}"/>
              </a:ext>
            </a:extLst>
          </p:cNvPr>
          <p:cNvSpPr>
            <a:spLocks noGrp="1"/>
          </p:cNvSpPr>
          <p:nvPr>
            <p:ph idx="1"/>
          </p:nvPr>
        </p:nvSpPr>
        <p:spPr>
          <a:xfrm>
            <a:off x="457199" y="594059"/>
            <a:ext cx="8233719" cy="4285983"/>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5216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5589662" y="0"/>
            <a:ext cx="3554338" cy="5143500"/>
          </a:xfrm>
          <a:prstGeom prst="rect">
            <a:avLst/>
          </a:prstGeom>
          <a:solidFill>
            <a:schemeClr val="bg1">
              <a:lumMod val="50000"/>
            </a:schemeClr>
          </a:solidFill>
        </p:spPr>
        <p:txBody>
          <a:bodyPr/>
          <a:lstStyle>
            <a:lvl1pPr marL="0" indent="0">
              <a:buNone/>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58FC1E26-3DFA-4729-D4CE-1DEFDCDE9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sp>
        <p:nvSpPr>
          <p:cNvPr id="6" name="Title Placeholder 1">
            <a:extLst>
              <a:ext uri="{FF2B5EF4-FFF2-40B4-BE49-F238E27FC236}">
                <a16:creationId xmlns:a16="http://schemas.microsoft.com/office/drawing/2014/main" id="{80DA951E-2346-C651-F31E-6C0F8B0C0DEB}"/>
              </a:ext>
            </a:extLst>
          </p:cNvPr>
          <p:cNvSpPr>
            <a:spLocks noGrp="1"/>
          </p:cNvSpPr>
          <p:nvPr>
            <p:ph type="title" hasCustomPrompt="1"/>
          </p:nvPr>
        </p:nvSpPr>
        <p:spPr>
          <a:xfrm>
            <a:off x="457199" y="123568"/>
            <a:ext cx="4819017" cy="415498"/>
          </a:xfrm>
          <a:prstGeom prst="rect">
            <a:avLst/>
          </a:prstGeom>
        </p:spPr>
        <p:txBody>
          <a:bodyPr vert="horz" lIns="0" tIns="0" rIns="91440" bIns="45720" rtlCol="0" anchor="t">
            <a:noAutofit/>
          </a:bodyPr>
          <a:lstStyle/>
          <a:p>
            <a:r>
              <a:rPr lang="en-US" dirty="0"/>
              <a:t>Insert Title Here Image &amp; Copy</a:t>
            </a:r>
          </a:p>
        </p:txBody>
      </p:sp>
      <p:sp>
        <p:nvSpPr>
          <p:cNvPr id="8" name="Text Placeholder 4">
            <a:extLst>
              <a:ext uri="{FF2B5EF4-FFF2-40B4-BE49-F238E27FC236}">
                <a16:creationId xmlns:a16="http://schemas.microsoft.com/office/drawing/2014/main" id="{A4665A5E-23A2-B700-AB86-18613EA1BAA0}"/>
              </a:ext>
            </a:extLst>
          </p:cNvPr>
          <p:cNvSpPr>
            <a:spLocks noGrp="1"/>
          </p:cNvSpPr>
          <p:nvPr>
            <p:ph idx="1"/>
          </p:nvPr>
        </p:nvSpPr>
        <p:spPr>
          <a:xfrm>
            <a:off x="457199" y="594059"/>
            <a:ext cx="4826917"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DF5B6-8C3D-11C4-7615-44F0C6870409}"/>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F751674C-E917-6EC7-BD46-04395286ABDA}"/>
              </a:ext>
            </a:extLst>
          </p:cNvPr>
          <p:cNvSpPr>
            <a:spLocks noGrp="1"/>
          </p:cNvSpPr>
          <p:nvPr>
            <p:ph idx="1"/>
          </p:nvPr>
        </p:nvSpPr>
        <p:spPr>
          <a:xfrm>
            <a:off x="457200" y="594059"/>
            <a:ext cx="4040660"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FFE2ACCC-DD45-B3AA-3F38-BFC90B1F6C1E}"/>
              </a:ext>
            </a:extLst>
          </p:cNvPr>
          <p:cNvSpPr>
            <a:spLocks noGrp="1"/>
          </p:cNvSpPr>
          <p:nvPr>
            <p:ph idx="10"/>
          </p:nvPr>
        </p:nvSpPr>
        <p:spPr>
          <a:xfrm>
            <a:off x="4636782" y="594059"/>
            <a:ext cx="4040660"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871BFAE-FE4F-F5FD-6080-11E1045FEACB}"/>
              </a:ext>
            </a:extLst>
          </p:cNvPr>
          <p:cNvSpPr>
            <a:spLocks noGrp="1"/>
          </p:cNvSpPr>
          <p:nvPr>
            <p:ph type="pic" sz="quarter" idx="13"/>
          </p:nvPr>
        </p:nvSpPr>
        <p:spPr>
          <a:xfrm>
            <a:off x="5443870" y="0"/>
            <a:ext cx="3700130" cy="5143500"/>
          </a:xfrm>
          <a:prstGeom prst="rect">
            <a:avLst/>
          </a:prstGeom>
          <a:solidFill>
            <a:schemeClr val="bg1">
              <a:lumMod val="50000"/>
            </a:schemeClr>
          </a:solidFill>
        </p:spPr>
        <p:txBody>
          <a:bodyPr anchor="ctr">
            <a:noAutofit/>
          </a:bodyPr>
          <a:lstStyle>
            <a:lvl1pPr marL="0" indent="0" algn="ctr">
              <a:buNone/>
              <a:defRPr>
                <a:solidFill>
                  <a:schemeClr val="bg1">
                    <a:lumMod val="85000"/>
                  </a:schemeClr>
                </a:solidFill>
              </a:defRPr>
            </a:lvl1pPr>
          </a:lstStyle>
          <a:p>
            <a:r>
              <a:rPr lang="en-US" dirty="0"/>
              <a:t>Click icon to add picture</a:t>
            </a:r>
          </a:p>
        </p:txBody>
      </p:sp>
      <p:sp>
        <p:nvSpPr>
          <p:cNvPr id="2" name="Title Placeholder 1">
            <a:extLst>
              <a:ext uri="{FF2B5EF4-FFF2-40B4-BE49-F238E27FC236}">
                <a16:creationId xmlns:a16="http://schemas.microsoft.com/office/drawing/2014/main" id="{07B544A2-6FDF-57C2-B14B-E4ADDDAA268A}"/>
              </a:ext>
            </a:extLst>
          </p:cNvPr>
          <p:cNvSpPr>
            <a:spLocks noGrp="1"/>
          </p:cNvSpPr>
          <p:nvPr>
            <p:ph type="title" hasCustomPrompt="1"/>
          </p:nvPr>
        </p:nvSpPr>
        <p:spPr>
          <a:xfrm>
            <a:off x="457199" y="123568"/>
            <a:ext cx="4673463" cy="415498"/>
          </a:xfrm>
          <a:prstGeom prst="rect">
            <a:avLst/>
          </a:prstGeom>
        </p:spPr>
        <p:txBody>
          <a:bodyPr vert="horz" lIns="0" tIns="0" rIns="91440" bIns="45720" rtlCol="0" anchor="t">
            <a:noAutofit/>
          </a:bodyPr>
          <a:lstStyle/>
          <a:p>
            <a:r>
              <a:rPr lang="en-US" dirty="0"/>
              <a:t>Insert Title Here Image &amp; Copy</a:t>
            </a:r>
          </a:p>
        </p:txBody>
      </p:sp>
      <p:sp>
        <p:nvSpPr>
          <p:cNvPr id="3" name="Text Placeholder 4">
            <a:extLst>
              <a:ext uri="{FF2B5EF4-FFF2-40B4-BE49-F238E27FC236}">
                <a16:creationId xmlns:a16="http://schemas.microsoft.com/office/drawing/2014/main" id="{83CDE917-A7C9-1F9B-C858-56510DB656AF}"/>
              </a:ext>
            </a:extLst>
          </p:cNvPr>
          <p:cNvSpPr>
            <a:spLocks noGrp="1"/>
          </p:cNvSpPr>
          <p:nvPr>
            <p:ph idx="1"/>
          </p:nvPr>
        </p:nvSpPr>
        <p:spPr>
          <a:xfrm>
            <a:off x="457199" y="594059"/>
            <a:ext cx="4681125"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mp; Copy 3 Column">
    <p:spTree>
      <p:nvGrpSpPr>
        <p:cNvPr id="1" name=""/>
        <p:cNvGrpSpPr/>
        <p:nvPr/>
      </p:nvGrpSpPr>
      <p:grpSpPr>
        <a:xfrm>
          <a:off x="0" y="0"/>
          <a:ext cx="0" cy="0"/>
          <a:chOff x="0" y="0"/>
          <a:chExt cx="0" cy="0"/>
        </a:xfrm>
      </p:grpSpPr>
      <p:sp>
        <p:nvSpPr>
          <p:cNvPr id="7" name="Picture Placeholder 9"/>
          <p:cNvSpPr>
            <a:spLocks noGrp="1"/>
          </p:cNvSpPr>
          <p:nvPr>
            <p:ph type="pic" sz="quarter" idx="16"/>
          </p:nvPr>
        </p:nvSpPr>
        <p:spPr>
          <a:xfrm>
            <a:off x="457200" y="662507"/>
            <a:ext cx="2569035"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9" name="Picture Placeholder 9"/>
          <p:cNvSpPr>
            <a:spLocks noGrp="1"/>
          </p:cNvSpPr>
          <p:nvPr>
            <p:ph type="pic" sz="quarter" idx="18"/>
          </p:nvPr>
        </p:nvSpPr>
        <p:spPr>
          <a:xfrm>
            <a:off x="3287483" y="662507"/>
            <a:ext cx="2569035"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10" name="Picture Placeholder 9"/>
          <p:cNvSpPr>
            <a:spLocks noGrp="1"/>
          </p:cNvSpPr>
          <p:nvPr>
            <p:ph type="pic" sz="quarter" idx="20"/>
          </p:nvPr>
        </p:nvSpPr>
        <p:spPr>
          <a:xfrm>
            <a:off x="6117765" y="662507"/>
            <a:ext cx="2569035"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6" name="Title Placeholder 1">
            <a:extLst>
              <a:ext uri="{FF2B5EF4-FFF2-40B4-BE49-F238E27FC236}">
                <a16:creationId xmlns:a16="http://schemas.microsoft.com/office/drawing/2014/main" id="{404F15ED-E47A-A121-FEA2-D5A985DFA0FA}"/>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8" name="Text Placeholder 4">
            <a:extLst>
              <a:ext uri="{FF2B5EF4-FFF2-40B4-BE49-F238E27FC236}">
                <a16:creationId xmlns:a16="http://schemas.microsoft.com/office/drawing/2014/main" id="{5BD5B9CC-B9CE-BC16-0D2C-B79666938531}"/>
              </a:ext>
            </a:extLst>
          </p:cNvPr>
          <p:cNvSpPr>
            <a:spLocks noGrp="1"/>
          </p:cNvSpPr>
          <p:nvPr>
            <p:ph idx="1"/>
          </p:nvPr>
        </p:nvSpPr>
        <p:spPr>
          <a:xfrm>
            <a:off x="457200"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9CBB301A-5DB9-1A2D-435E-047CEEB39A1C}"/>
              </a:ext>
            </a:extLst>
          </p:cNvPr>
          <p:cNvSpPr>
            <a:spLocks noGrp="1"/>
          </p:cNvSpPr>
          <p:nvPr>
            <p:ph idx="21"/>
          </p:nvPr>
        </p:nvSpPr>
        <p:spPr>
          <a:xfrm>
            <a:off x="3282779"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2" name="Text Placeholder 4">
            <a:extLst>
              <a:ext uri="{FF2B5EF4-FFF2-40B4-BE49-F238E27FC236}">
                <a16:creationId xmlns:a16="http://schemas.microsoft.com/office/drawing/2014/main" id="{5AC6AEDD-A44B-7357-7F77-EDDCC2F8DCB4}"/>
              </a:ext>
            </a:extLst>
          </p:cNvPr>
          <p:cNvSpPr>
            <a:spLocks noGrp="1"/>
          </p:cNvSpPr>
          <p:nvPr>
            <p:ph idx="22"/>
          </p:nvPr>
        </p:nvSpPr>
        <p:spPr>
          <a:xfrm>
            <a:off x="6116595"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op &amp; Copy Bottom">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6AEAB4E0-EC82-DB10-0691-C7D57C116382}"/>
              </a:ext>
            </a:extLst>
          </p:cNvPr>
          <p:cNvSpPr>
            <a:spLocks noGrp="1"/>
          </p:cNvSpPr>
          <p:nvPr>
            <p:ph type="pic" sz="quarter" idx="17"/>
          </p:nvPr>
        </p:nvSpPr>
        <p:spPr>
          <a:xfrm>
            <a:off x="457200" y="660569"/>
            <a:ext cx="8229598"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dirty="0"/>
              <a:t>Click icon to add picture</a:t>
            </a:r>
          </a:p>
        </p:txBody>
      </p:sp>
      <p:sp>
        <p:nvSpPr>
          <p:cNvPr id="3" name="Title Placeholder 1">
            <a:extLst>
              <a:ext uri="{FF2B5EF4-FFF2-40B4-BE49-F238E27FC236}">
                <a16:creationId xmlns:a16="http://schemas.microsoft.com/office/drawing/2014/main" id="{7EC80901-5414-5465-B9DD-C2808DF2905D}"/>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B550E7DA-BF61-922F-6C58-CCEB9E7FCCDE}"/>
              </a:ext>
            </a:extLst>
          </p:cNvPr>
          <p:cNvSpPr>
            <a:spLocks noGrp="1"/>
          </p:cNvSpPr>
          <p:nvPr>
            <p:ph idx="1"/>
          </p:nvPr>
        </p:nvSpPr>
        <p:spPr>
          <a:xfrm>
            <a:off x="457200" y="2429425"/>
            <a:ext cx="8220242"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D615F03-C367-24C6-9AAC-7A87FF5B668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0" y="4648200"/>
            <a:ext cx="9144000" cy="495300"/>
          </a:xfrm>
          <a:prstGeom prst="rect">
            <a:avLst/>
          </a:prstGeom>
        </p:spPr>
      </p:pic>
      <p:sp>
        <p:nvSpPr>
          <p:cNvPr id="2" name="Title Placeholder 1"/>
          <p:cNvSpPr>
            <a:spLocks noGrp="1"/>
          </p:cNvSpPr>
          <p:nvPr>
            <p:ph type="title"/>
          </p:nvPr>
        </p:nvSpPr>
        <p:spPr>
          <a:xfrm>
            <a:off x="457199" y="1"/>
            <a:ext cx="8149665" cy="937610"/>
          </a:xfrm>
          <a:prstGeom prst="rect">
            <a:avLst/>
          </a:prstGeom>
        </p:spPr>
        <p:txBody>
          <a:bodyPr vert="horz" lIns="0" tIns="0" rIns="91440" bIns="45720" rtlCol="0" anchor="b">
            <a:noAutofit/>
          </a:bodyPr>
          <a:lstStyle/>
          <a:p>
            <a:r>
              <a:rPr lang="en-US" dirty="0"/>
              <a:t>Insert Title Here Image &amp; Copy</a:t>
            </a:r>
          </a:p>
        </p:txBody>
      </p:sp>
      <p:sp>
        <p:nvSpPr>
          <p:cNvPr id="8" name="Slide Number Placeholder 5"/>
          <p:cNvSpPr txBox="1">
            <a:spLocks/>
          </p:cNvSpPr>
          <p:nvPr/>
        </p:nvSpPr>
        <p:spPr>
          <a:xfrm>
            <a:off x="4311873" y="4988311"/>
            <a:ext cx="520255" cy="155189"/>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8D8E8D"/>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3BF4A0-F7E7-4F05-98F8-4325DF1FDB43}" type="slidenum">
              <a:rPr lang="en-US" sz="800" b="0" smtClean="0">
                <a:solidFill>
                  <a:schemeClr val="bg1"/>
                </a:solidFill>
              </a:rPr>
              <a:pPr/>
              <a:t>‹#›</a:t>
            </a:fld>
            <a:endParaRPr lang="en-US" sz="800" b="0" dirty="0">
              <a:solidFill>
                <a:schemeClr val="bg1"/>
              </a:solidFill>
            </a:endParaRPr>
          </a:p>
        </p:txBody>
      </p:sp>
      <p:sp>
        <p:nvSpPr>
          <p:cNvPr id="5" name="Text Placeholder 4">
            <a:extLst>
              <a:ext uri="{FF2B5EF4-FFF2-40B4-BE49-F238E27FC236}">
                <a16:creationId xmlns:a16="http://schemas.microsoft.com/office/drawing/2014/main" id="{10665962-D527-D9A7-7D51-9A728E2C1C4A}"/>
              </a:ext>
            </a:extLst>
          </p:cNvPr>
          <p:cNvSpPr>
            <a:spLocks noGrp="1"/>
          </p:cNvSpPr>
          <p:nvPr>
            <p:ph type="body" idx="1"/>
          </p:nvPr>
        </p:nvSpPr>
        <p:spPr>
          <a:xfrm>
            <a:off x="457199" y="1169399"/>
            <a:ext cx="8163025" cy="904863"/>
          </a:xfrm>
          <a:prstGeom prst="rect">
            <a:avLst/>
          </a:prstGeom>
        </p:spPr>
        <p:txBody>
          <a:bodyPr vert="horz" wrap="square" lIns="0" tIns="45720" rIns="91440" bIns="45720" rtlCol="0">
            <a:spAutoFit/>
          </a:body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74557E79-2369-8646-B251-AFF95589788E}"/>
              </a:ext>
            </a:extLst>
          </p:cNvPr>
          <p:cNvSpPr txBox="1"/>
          <p:nvPr userDrawn="1"/>
        </p:nvSpPr>
        <p:spPr>
          <a:xfrm>
            <a:off x="1428135" y="4541256"/>
            <a:ext cx="6287729" cy="276999"/>
          </a:xfrm>
          <a:prstGeom prst="rect">
            <a:avLst/>
          </a:prstGeom>
          <a:noFill/>
        </p:spPr>
        <p:txBody>
          <a:bodyPr wrap="square">
            <a:spAutoFit/>
          </a:bodyPr>
          <a:lstStyle/>
          <a:p>
            <a:pPr fontAlgn="ct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Community Health Ambassador Program (</a:t>
            </a:r>
            <a:r>
              <a:rPr lang="en-US" sz="1200" baseline="0" dirty="0" err="1">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CHAmP</a:t>
            </a:r>
            <a:r>
              <a:rPr lang="en-US" sz="1200" baseline="0" dirty="0">
                <a:solidFill>
                  <a:schemeClr val="accent2"/>
                </a:solidFill>
                <a:effectLst/>
                <a:latin typeface="1898 Sans Regular" panose="020B0603040000020003" pitchFamily="34" charset="77"/>
                <a:ea typeface="Trebuchet MS" panose="020B0703020202090204" pitchFamily="34" charset="0"/>
                <a:cs typeface="Times New Roman" panose="02020603050405020304" pitchFamily="18" charset="0"/>
              </a:rPr>
              <a:t>) – Health Information Literacy</a:t>
            </a:r>
            <a:r>
              <a:rPr lang="en-US" sz="1200" baseline="0" dirty="0">
                <a:solidFill>
                  <a:schemeClr val="accent2"/>
                </a:solidFill>
                <a:effectLst/>
                <a:latin typeface="1898 Sans Regular" panose="020B0603040000020003" pitchFamily="34" charset="77"/>
              </a:rPr>
              <a:t> </a:t>
            </a:r>
            <a:endParaRPr lang="en-US" sz="1200" baseline="0" dirty="0">
              <a:solidFill>
                <a:schemeClr val="accent2"/>
              </a:solidFill>
              <a:latin typeface="1898 Sans Regular" panose="020B0603040000020003" pitchFamily="34" charset="77"/>
            </a:endParaRPr>
          </a:p>
        </p:txBody>
      </p:sp>
    </p:spTree>
    <p:extLst>
      <p:ext uri="{BB962C8B-B14F-4D97-AF65-F5344CB8AC3E}">
        <p14:creationId xmlns:p14="http://schemas.microsoft.com/office/powerpoint/2010/main" val="4241339874"/>
      </p:ext>
    </p:extLst>
  </p:cSld>
  <p:clrMap bg1="lt1" tx1="dk1" bg2="lt2" tx2="dk2" accent1="accent1" accent2="accent2" accent3="accent3" accent4="accent4" accent5="accent5" accent6="accent6" hlink="hlink" folHlink="folHlink"/>
  <p:sldLayoutIdLst>
    <p:sldLayoutId id="2147483699" r:id="rId1"/>
    <p:sldLayoutId id="2147483666" r:id="rId2"/>
    <p:sldLayoutId id="2147483651" r:id="rId3"/>
    <p:sldLayoutId id="2147483735" r:id="rId4"/>
    <p:sldLayoutId id="2147483668" r:id="rId5"/>
    <p:sldLayoutId id="2147483671" r:id="rId6"/>
    <p:sldLayoutId id="2147483675" r:id="rId7"/>
    <p:sldLayoutId id="2147483670" r:id="rId8"/>
    <p:sldLayoutId id="2147483672" r:id="rId9"/>
    <p:sldLayoutId id="2147483673" r:id="rId10"/>
    <p:sldLayoutId id="2147483674" r:id="rId11"/>
    <p:sldLayoutId id="2147483679" r:id="rId12"/>
    <p:sldLayoutId id="2147483676" r:id="rId13"/>
    <p:sldLayoutId id="2147483677" r:id="rId14"/>
    <p:sldLayoutId id="2147483736" r:id="rId15"/>
    <p:sldLayoutId id="2147483737" r:id="rId16"/>
    <p:sldLayoutId id="2147483667" r:id="rId17"/>
    <p:sldLayoutId id="2147483738" r:id="rId18"/>
  </p:sldLayoutIdLst>
  <p:hf hdr="0" dt="0"/>
  <p:txStyles>
    <p:titleStyle>
      <a:lvl1pPr algn="l" defTabSz="457200" rtl="0" eaLnBrk="1" latinLnBrk="0" hangingPunct="1">
        <a:spcBef>
          <a:spcPct val="0"/>
        </a:spcBef>
        <a:buNone/>
        <a:defRPr sz="2400" kern="1200">
          <a:solidFill>
            <a:schemeClr val="accent1"/>
          </a:solidFill>
          <a:latin typeface="Arial"/>
          <a:ea typeface="+mj-ea"/>
          <a:cs typeface="Arial"/>
        </a:defRPr>
      </a:lvl1pPr>
    </p:titleStyle>
    <p:body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hyperlink" Target="https://www.ala.org/educationcareers/libcareers/type/academic" TargetMode="External"/><Relationship Id="rId13" Type="http://schemas.openxmlformats.org/officeDocument/2006/relationships/hyperlink" Target="https://www.ala.org/aasl/advocacy/recruitment" TargetMode="External"/><Relationship Id="rId3" Type="http://schemas.openxmlformats.org/officeDocument/2006/relationships/hyperlink" Target="https://docs.google.com/document/d/1uZaktODY6UlxvEmHGJGO5VxfrysjOe6Y/edit?usp=sharing&amp;ouid=113919336014780107579&amp;rtpof=true&amp;sd=true" TargetMode="External"/><Relationship Id="rId7" Type="http://schemas.openxmlformats.org/officeDocument/2006/relationships/hyperlink" Target="https://www.ala.org/educationcareers/libcareers/type/school" TargetMode="External"/><Relationship Id="rId12" Type="http://schemas.openxmlformats.org/officeDocument/2006/relationships/hyperlink" Target="https://www.ala.org/educationcareers/libcareers/become"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mlanet.org/resources/career-development-resources/" TargetMode="External"/><Relationship Id="rId11" Type="http://schemas.openxmlformats.org/officeDocument/2006/relationships/hyperlink" Target="https://ischool.sjsu.edu/public-libraries" TargetMode="External"/><Relationship Id="rId5" Type="http://schemas.openxmlformats.org/officeDocument/2006/relationships/image" Target="../media/image31.jpeg"/><Relationship Id="rId10" Type="http://schemas.openxmlformats.org/officeDocument/2006/relationships/hyperlink" Target="https://docs.google.com/document/d/1h2bmCCBSGoiYg5Qf7QAtykwQqUr1tyfU/edit?usp=sharing&amp;ouid=113919336014780107579&amp;rtpof=true&amp;sd=true" TargetMode="External"/><Relationship Id="rId4" Type="http://schemas.openxmlformats.org/officeDocument/2006/relationships/hyperlink" Target="http://www.youtube.com/watch?v=u_BcMXgws6Y" TargetMode="External"/><Relationship Id="rId9" Type="http://schemas.openxmlformats.org/officeDocument/2006/relationships/hyperlink" Target="https://docs.google.com/document/d/1JhUm7XkBK2OzlOIujD0lkaCorZQbjsesk1sn8LFTz3o/edit?usp=sharing" TargetMode="External"/><Relationship Id="rId14" Type="http://schemas.openxmlformats.org/officeDocument/2006/relationships/hyperlink" Target="https://ischool.sjsu.edu/academic-librari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Fad_diet#cite_note-Whitney_2019-3" TargetMode="External"/><Relationship Id="rId13" Type="http://schemas.openxmlformats.org/officeDocument/2006/relationships/image" Target="../media/image32.jpeg"/><Relationship Id="rId3" Type="http://schemas.openxmlformats.org/officeDocument/2006/relationships/hyperlink" Target="https://en.wikipedia.org/wiki/Fad" TargetMode="External"/><Relationship Id="rId7" Type="http://schemas.openxmlformats.org/officeDocument/2006/relationships/hyperlink" Target="https://en.wikipedia.org/wiki/Fad_diet#cite_note-Hanky2017-2" TargetMode="External"/><Relationship Id="rId12" Type="http://schemas.openxmlformats.org/officeDocument/2006/relationships/hyperlink" Target="https://en.wikipedia.org/wiki/Peer-reviewed" TargetMode="External"/><Relationship Id="rId2" Type="http://schemas.openxmlformats.org/officeDocument/2006/relationships/hyperlink" Target="https://en.wikipedia.org/wiki/Dieting" TargetMode="External"/><Relationship Id="rId1" Type="http://schemas.openxmlformats.org/officeDocument/2006/relationships/slideLayout" Target="../slideLayouts/slideLayout3.xml"/><Relationship Id="rId6" Type="http://schemas.openxmlformats.org/officeDocument/2006/relationships/hyperlink" Target="https://en.wikipedia.org/wiki/Fad_diet#cite_note-Hart2018-1" TargetMode="External"/><Relationship Id="rId11" Type="http://schemas.openxmlformats.org/officeDocument/2006/relationships/hyperlink" Target="https://en.wikipedia.org/wiki/Clinical_research" TargetMode="External"/><Relationship Id="rId5" Type="http://schemas.openxmlformats.org/officeDocument/2006/relationships/hyperlink" Target="https://en.wikipedia.org/wiki/List_of_food_faddists" TargetMode="External"/><Relationship Id="rId15" Type="http://schemas.openxmlformats.org/officeDocument/2006/relationships/hyperlink" Target="https://commons.wikimedia.org/wiki/File:Young_woman_wearing_loose_jeans.jpg" TargetMode="External"/><Relationship Id="rId10" Type="http://schemas.openxmlformats.org/officeDocument/2006/relationships/hyperlink" Target="https://en.wikipedia.org/wiki/Fad_diet#cite_note-Oxford2013-5" TargetMode="External"/><Relationship Id="rId4" Type="http://schemas.openxmlformats.org/officeDocument/2006/relationships/hyperlink" Target="https://en.wikipedia.org/wiki/History_of_fashion_design" TargetMode="External"/><Relationship Id="rId9" Type="http://schemas.openxmlformats.org/officeDocument/2006/relationships/hyperlink" Target="https://en.wikipedia.org/wiki/Fad_diet#cite_note-bda-4" TargetMode="External"/><Relationship Id="rId14" Type="http://schemas.openxmlformats.org/officeDocument/2006/relationships/hyperlink" Target="https://en.wikipedia.org/w/index.php?title=Fad_diet&amp;oldid=123403224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surgery.wisc.edu/2019/03/07/from-sketchbook-to-scalpel-the-medical-illustrations-of-dr-ruston-sanchez/" TargetMode="External"/><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hyperlink" Target="https://www.nationalgeographic.com/magazine/article/national-geographic-magazine-50-years-of-covers" TargetMode="Externa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med.cornell.libguides.com/champ/home"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med.cornell.libguides.com/champ/home" TargetMode="Externa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med.cornell.libguides.com/champ/home" TargetMode="Externa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hyperlink" Target="https://med.cornell.libguides.com/champ/hom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ADA464-B822-627A-7DAE-D4D9F4EA79C9}"/>
              </a:ext>
            </a:extLst>
          </p:cNvPr>
          <p:cNvSpPr>
            <a:spLocks noGrp="1"/>
          </p:cNvSpPr>
          <p:nvPr>
            <p:ph type="ctrTitle"/>
          </p:nvPr>
        </p:nvSpPr>
        <p:spPr>
          <a:xfrm>
            <a:off x="331778" y="1453628"/>
            <a:ext cx="8351856" cy="1994392"/>
          </a:xfrm>
        </p:spPr>
        <p:txBody>
          <a:bodyPr/>
          <a:lstStyle/>
          <a:p>
            <a:pPr algn="l"/>
            <a:r>
              <a:rPr lang="en-US" b="0" i="0" dirty="0">
                <a:effectLst/>
                <a:latin typeface="Arial" panose="020B0604020202020204" pitchFamily="34" charset="0"/>
                <a:cs typeface="Arial" panose="020B0604020202020204" pitchFamily="34" charset="0"/>
              </a:rPr>
              <a:t>Discovering Library Science &amp; Health Literacy: A High School Push-in Program</a:t>
            </a:r>
          </a:p>
        </p:txBody>
      </p:sp>
      <p:sp>
        <p:nvSpPr>
          <p:cNvPr id="10" name="Content Placeholder 9">
            <a:extLst>
              <a:ext uri="{FF2B5EF4-FFF2-40B4-BE49-F238E27FC236}">
                <a16:creationId xmlns:a16="http://schemas.microsoft.com/office/drawing/2014/main" id="{39119A4C-6C5E-5A4C-47C8-5EA1AD52B5D2}"/>
              </a:ext>
            </a:extLst>
          </p:cNvPr>
          <p:cNvSpPr>
            <a:spLocks noGrp="1"/>
          </p:cNvSpPr>
          <p:nvPr>
            <p:ph sz="quarter" idx="13"/>
          </p:nvPr>
        </p:nvSpPr>
        <p:spPr>
          <a:xfrm>
            <a:off x="7493794" y="3816383"/>
            <a:ext cx="1254134" cy="251544"/>
          </a:xfrm>
        </p:spPr>
        <p:txBody>
          <a:bodyPr/>
          <a:lstStyle/>
          <a:p>
            <a:r>
              <a:rPr lang="en-US" dirty="0"/>
              <a:t>06-18-2025</a:t>
            </a:r>
          </a:p>
        </p:txBody>
      </p:sp>
      <p:sp>
        <p:nvSpPr>
          <p:cNvPr id="4" name="Content Placeholder 3">
            <a:extLst>
              <a:ext uri="{FF2B5EF4-FFF2-40B4-BE49-F238E27FC236}">
                <a16:creationId xmlns:a16="http://schemas.microsoft.com/office/drawing/2014/main" id="{2C80F78A-6A10-071B-4FA6-AA525F46D7E5}"/>
              </a:ext>
            </a:extLst>
          </p:cNvPr>
          <p:cNvSpPr>
            <a:spLocks noGrp="1"/>
          </p:cNvSpPr>
          <p:nvPr>
            <p:ph sz="quarter" idx="12"/>
          </p:nvPr>
        </p:nvSpPr>
        <p:spPr>
          <a:xfrm>
            <a:off x="396072" y="3816384"/>
            <a:ext cx="5853112" cy="534057"/>
          </a:xfrm>
        </p:spPr>
        <p:txBody>
          <a:bodyPr/>
          <a:lstStyle/>
          <a:p>
            <a:r>
              <a:rPr lang="en-US" b="1" i="0" dirty="0">
                <a:effectLst/>
                <a:latin typeface="Arial" panose="020B0604020202020204" pitchFamily="34" charset="0"/>
                <a:cs typeface="Arial" panose="020B0604020202020204" pitchFamily="34" charset="0"/>
              </a:rPr>
              <a:t>Terrie R. Wheeler, Diana Delgado, Sarah T. Jewell, Michael A. Wood, Andy Hickner, Jessica Boyle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3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4ECDC-4805-CEF5-262E-4D334A8D44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82AD8B-A5C3-F0C4-C0F2-1B4BED557F1E}"/>
              </a:ext>
            </a:extLst>
          </p:cNvPr>
          <p:cNvSpPr>
            <a:spLocks noGrp="1"/>
          </p:cNvSpPr>
          <p:nvPr>
            <p:ph type="ctrTitle"/>
          </p:nvPr>
        </p:nvSpPr>
        <p:spPr>
          <a:xfrm>
            <a:off x="470499" y="1375669"/>
            <a:ext cx="8351856" cy="2077492"/>
          </a:xfrm>
        </p:spPr>
        <p:txBody>
          <a:bodyPr/>
          <a:lstStyle/>
          <a:p>
            <a:r>
              <a:rPr lang="en-US" sz="3000" dirty="0"/>
              <a:t>Objective 3: Provide an overview of a freely available curriculum that can be used to increase high school students' awareness of the library profession and teach essential health literacy skills</a:t>
            </a:r>
          </a:p>
        </p:txBody>
      </p:sp>
    </p:spTree>
    <p:extLst>
      <p:ext uri="{BB962C8B-B14F-4D97-AF65-F5344CB8AC3E}">
        <p14:creationId xmlns:p14="http://schemas.microsoft.com/office/powerpoint/2010/main" val="214364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86FFC-DE15-3CE8-71D2-7AE1DBFCF2AF}"/>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Arial"/>
                <a:ea typeface="+mn-ea"/>
                <a:cs typeface="Arial"/>
              </a:rPr>
              <a:t>Module 0</a:t>
            </a:r>
            <a:br>
              <a:rPr kumimoji="0" lang="en-US" sz="6000" b="0" i="0" u="none" strike="noStrike" kern="1200" cap="none" spc="0" normalizeH="0" baseline="0" noProof="0" dirty="0">
                <a:ln>
                  <a:noFill/>
                </a:ln>
                <a:solidFill>
                  <a:schemeClr val="tx1"/>
                </a:solidFill>
                <a:effectLst/>
                <a:uLnTx/>
                <a:uFillTx/>
                <a:latin typeface="Arial"/>
                <a:ea typeface="+mn-ea"/>
                <a:cs typeface="Arial"/>
              </a:rPr>
            </a:br>
            <a:r>
              <a:rPr kumimoji="0" lang="en-US" sz="4400" b="0" i="0" u="none" strike="noStrike" kern="1200" cap="none" spc="0" normalizeH="0" baseline="0" noProof="0" dirty="0">
                <a:ln>
                  <a:noFill/>
                </a:ln>
                <a:solidFill>
                  <a:schemeClr val="tx1"/>
                </a:solidFill>
                <a:effectLst/>
                <a:uLnTx/>
                <a:uFillTx/>
                <a:latin typeface="Arial"/>
                <a:ea typeface="+mn-ea"/>
                <a:cs typeface="Arial"/>
              </a:rPr>
              <a:t>Introduction to the Curriculum</a:t>
            </a:r>
          </a:p>
        </p:txBody>
      </p:sp>
    </p:spTree>
    <p:extLst>
      <p:ext uri="{BB962C8B-B14F-4D97-AF65-F5344CB8AC3E}">
        <p14:creationId xmlns:p14="http://schemas.microsoft.com/office/powerpoint/2010/main" val="28772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CB4E-332C-3B46-25B0-064DB32E0F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1D48EE-A753-E4F1-E7DA-0080CF495DFB}"/>
              </a:ext>
            </a:extLst>
          </p:cNvPr>
          <p:cNvSpPr>
            <a:spLocks noGrp="1"/>
          </p:cNvSpPr>
          <p:nvPr>
            <p:ph type="title"/>
          </p:nvPr>
        </p:nvSpPr>
        <p:spPr/>
        <p:txBody>
          <a:bodyPr/>
          <a:lstStyle/>
          <a:p>
            <a:r>
              <a:rPr lang="en-US" dirty="0"/>
              <a:t>Module 0: Pre-test</a:t>
            </a:r>
          </a:p>
        </p:txBody>
      </p:sp>
      <p:sp>
        <p:nvSpPr>
          <p:cNvPr id="5" name="Content Placeholder 4">
            <a:extLst>
              <a:ext uri="{FF2B5EF4-FFF2-40B4-BE49-F238E27FC236}">
                <a16:creationId xmlns:a16="http://schemas.microsoft.com/office/drawing/2014/main" id="{90496348-72F5-DD13-43E1-A1A57694A988}"/>
              </a:ext>
            </a:extLst>
          </p:cNvPr>
          <p:cNvSpPr>
            <a:spLocks noGrp="1"/>
          </p:cNvSpPr>
          <p:nvPr>
            <p:ph idx="1"/>
          </p:nvPr>
        </p:nvSpPr>
        <p:spPr>
          <a:xfrm>
            <a:off x="242888" y="722647"/>
            <a:ext cx="3347393" cy="2782453"/>
          </a:xfrm>
          <a:ln w="57150">
            <a:solidFill>
              <a:srgbClr val="E87722"/>
            </a:solidFill>
            <a:prstDash val="solid"/>
          </a:ln>
        </p:spPr>
        <p:txBody>
          <a:bodyPr vert="horz" wrap="square" lIns="91440" tIns="45720" rIns="91440" bIns="45720" rtlCol="0" anchor="t">
            <a:noAutofit/>
          </a:bodyPr>
          <a:lstStyle/>
          <a:p>
            <a:pPr algn="ctr"/>
            <a:r>
              <a:rPr lang="en-US" b="1" dirty="0">
                <a:solidFill>
                  <a:srgbClr val="353432"/>
                </a:solidFill>
                <a:ea typeface="Calibri"/>
                <a:cs typeface="Calibri"/>
              </a:rPr>
              <a:t>Which statement best defines misinformation?</a:t>
            </a:r>
            <a:endParaRPr lang="en-US" dirty="0"/>
          </a:p>
          <a:p>
            <a:pPr marL="342900" indent="-342900">
              <a:buAutoNum type="alphaUcPeriod"/>
            </a:pPr>
            <a:r>
              <a:rPr lang="en-US" dirty="0">
                <a:solidFill>
                  <a:srgbClr val="353432"/>
                </a:solidFill>
                <a:ea typeface="Calibri"/>
                <a:cs typeface="Calibri"/>
              </a:rPr>
              <a:t>False or misleading information that is spread unintentionally </a:t>
            </a:r>
          </a:p>
          <a:p>
            <a:pPr marL="342900" indent="-342900">
              <a:buAutoNum type="alphaUcPeriod"/>
            </a:pPr>
            <a:r>
              <a:rPr lang="en-US" dirty="0">
                <a:solidFill>
                  <a:srgbClr val="353432"/>
                </a:solidFill>
                <a:ea typeface="Calibri"/>
                <a:cs typeface="Calibri"/>
              </a:rPr>
              <a:t>False information that is spread intentionally </a:t>
            </a:r>
          </a:p>
          <a:p>
            <a:pPr marL="342900" indent="-342900">
              <a:buAutoNum type="alphaUcPeriod"/>
            </a:pPr>
            <a:r>
              <a:rPr lang="en-US" dirty="0">
                <a:solidFill>
                  <a:srgbClr val="353432"/>
                </a:solidFill>
                <a:ea typeface="Calibri"/>
                <a:cs typeface="Calibri"/>
              </a:rPr>
              <a:t>Information that aligns with personal beliefs and opinions </a:t>
            </a:r>
          </a:p>
          <a:p>
            <a:pPr marL="342900" indent="-342900">
              <a:buAutoNum type="alphaUcPeriod"/>
            </a:pPr>
            <a:r>
              <a:rPr lang="en-US" dirty="0">
                <a:solidFill>
                  <a:srgbClr val="353432"/>
                </a:solidFill>
                <a:ea typeface="Calibri"/>
                <a:cs typeface="Calibri"/>
              </a:rPr>
              <a:t>Facts and data obtained from social media platforms</a:t>
            </a:r>
          </a:p>
          <a:p>
            <a:pPr algn="ctr"/>
            <a:endParaRPr lang="en-US" sz="1400" b="1" dirty="0">
              <a:solidFill>
                <a:srgbClr val="353432"/>
              </a:solidFill>
              <a:ea typeface="Calibri"/>
              <a:cs typeface="Calibri"/>
            </a:endParaRPr>
          </a:p>
          <a:p>
            <a:pPr marL="1085850" lvl="1" indent="-342900">
              <a:buAutoNum type="alphaUcPeriod"/>
            </a:pPr>
            <a:endParaRPr lang="en-US" sz="1400" dirty="0">
              <a:solidFill>
                <a:srgbClr val="353432"/>
              </a:solidFill>
              <a:ea typeface="Calibri"/>
              <a:cs typeface="Calibri"/>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sp>
        <p:nvSpPr>
          <p:cNvPr id="3" name="Content Placeholder 4">
            <a:extLst>
              <a:ext uri="{FF2B5EF4-FFF2-40B4-BE49-F238E27FC236}">
                <a16:creationId xmlns:a16="http://schemas.microsoft.com/office/drawing/2014/main" id="{9A2EC51C-12AE-5F48-CE79-0BD15420118C}"/>
              </a:ext>
            </a:extLst>
          </p:cNvPr>
          <p:cNvSpPr txBox="1">
            <a:spLocks/>
          </p:cNvSpPr>
          <p:nvPr/>
        </p:nvSpPr>
        <p:spPr>
          <a:xfrm>
            <a:off x="4745832" y="725028"/>
            <a:ext cx="3625999" cy="2768165"/>
          </a:xfrm>
          <a:prstGeom prst="rect">
            <a:avLst/>
          </a:prstGeom>
          <a:ln w="57150">
            <a:solidFill>
              <a:srgbClr val="E87722"/>
            </a:solidFill>
            <a:prstDash val="solid"/>
          </a:ln>
        </p:spPr>
        <p:txBody>
          <a:bodyPr vert="horz" wrap="square" lIns="9144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ea typeface="Calibri"/>
              </a:rPr>
              <a:t>Librarians work in many fields. The role of a health sciences librarian is to?</a:t>
            </a:r>
            <a:endParaRPr lang="en-US" b="1" dirty="0"/>
          </a:p>
          <a:p>
            <a:pPr marL="342900" indent="-342900">
              <a:buFontTx/>
              <a:buAutoNum type="alphaUcPeriod"/>
            </a:pPr>
            <a:r>
              <a:rPr lang="en-US" dirty="0">
                <a:solidFill>
                  <a:srgbClr val="353432"/>
                </a:solidFill>
                <a:ea typeface="Calibri"/>
                <a:cs typeface="Calibri"/>
              </a:rPr>
              <a:t>Provide medical advice to patients</a:t>
            </a:r>
          </a:p>
          <a:p>
            <a:pPr marL="342900" indent="-342900">
              <a:buFontTx/>
              <a:buAutoNum type="alphaUcPeriod"/>
            </a:pPr>
            <a:r>
              <a:rPr lang="en-US" dirty="0">
                <a:solidFill>
                  <a:srgbClr val="353432"/>
                </a:solidFill>
                <a:ea typeface="Calibri"/>
                <a:cs typeface="Calibri"/>
              </a:rPr>
              <a:t>Work with doctors to find reliable sources of information</a:t>
            </a:r>
            <a:endParaRPr lang="en-US" dirty="0">
              <a:solidFill>
                <a:srgbClr val="2D2E2D"/>
              </a:solidFill>
              <a:ea typeface="Calibri"/>
            </a:endParaRPr>
          </a:p>
          <a:p>
            <a:pPr marL="342900" indent="-342900">
              <a:buFontTx/>
              <a:buAutoNum type="alphaUcPeriod"/>
            </a:pPr>
            <a:r>
              <a:rPr lang="en-US" dirty="0">
                <a:solidFill>
                  <a:srgbClr val="353432"/>
                </a:solidFill>
                <a:ea typeface="Calibri"/>
                <a:cs typeface="Calibri"/>
              </a:rPr>
              <a:t>Provide medical advice to doctors</a:t>
            </a:r>
            <a:endParaRPr lang="en-US" dirty="0">
              <a:solidFill>
                <a:srgbClr val="2D2E2D"/>
              </a:solidFill>
              <a:ea typeface="Calibri"/>
            </a:endParaRPr>
          </a:p>
          <a:p>
            <a:pPr marL="342900" indent="-342900">
              <a:buFontTx/>
              <a:buAutoNum type="alphaUcPeriod"/>
            </a:pPr>
            <a:r>
              <a:rPr lang="en-US" dirty="0">
                <a:solidFill>
                  <a:srgbClr val="353432"/>
                </a:solidFill>
                <a:ea typeface="Calibri"/>
                <a:cs typeface="Calibri"/>
              </a:rPr>
              <a:t>Write articles on accurate procedures in the health field</a:t>
            </a:r>
            <a:endParaRPr lang="en-US" dirty="0">
              <a:solidFill>
                <a:srgbClr val="2D2E2D"/>
              </a:solidFill>
              <a:ea typeface="Calibri"/>
            </a:endParaRPr>
          </a:p>
          <a:p>
            <a:pPr marL="342900" indent="-342900">
              <a:buFontTx/>
              <a:buAutoNum type="alphaUcPeriod"/>
            </a:pPr>
            <a:endParaRPr lang="en-US" dirty="0">
              <a:solidFill>
                <a:srgbClr val="353432"/>
              </a:solidFill>
              <a:latin typeface="Calibri"/>
              <a:ea typeface="Calibri"/>
              <a:cs typeface="Calibri"/>
            </a:endParaRPr>
          </a:p>
          <a:p>
            <a:pPr algn="ctr"/>
            <a:endParaRPr lang="en-US" sz="1400" b="1" dirty="0">
              <a:solidFill>
                <a:srgbClr val="353432"/>
              </a:solidFill>
              <a:ea typeface="Calibri"/>
              <a:cs typeface="Calibri"/>
            </a:endParaRPr>
          </a:p>
          <a:p>
            <a:pPr marL="1085850" lvl="1" indent="-342900">
              <a:buFont typeface="Arial" panose="020B0604020202020204" pitchFamily="34" charset="0"/>
              <a:buAutoNum type="alphaUcPeriod"/>
            </a:pPr>
            <a:endParaRPr lang="en-US" sz="1400" dirty="0">
              <a:solidFill>
                <a:srgbClr val="353432"/>
              </a:solidFill>
              <a:ea typeface="Calibri"/>
              <a:cs typeface="Calibri"/>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spTree>
    <p:extLst>
      <p:ext uri="{BB962C8B-B14F-4D97-AF65-F5344CB8AC3E}">
        <p14:creationId xmlns:p14="http://schemas.microsoft.com/office/powerpoint/2010/main" val="244663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6104-CB1F-AA09-BDD5-DD100421D5EE}"/>
              </a:ext>
            </a:extLst>
          </p:cNvPr>
          <p:cNvSpPr>
            <a:spLocks noGrp="1"/>
          </p:cNvSpPr>
          <p:nvPr>
            <p:ph type="title"/>
          </p:nvPr>
        </p:nvSpPr>
        <p:spPr/>
        <p:txBody>
          <a:bodyPr/>
          <a:lstStyle/>
          <a:p>
            <a:r>
              <a:rPr lang="en-US" dirty="0"/>
              <a:t>Module 0</a:t>
            </a:r>
            <a:r>
              <a:rPr lang="en-US"/>
              <a:t>: </a:t>
            </a:r>
            <a:r>
              <a:rPr lang="en-US" dirty="0"/>
              <a:t>Grading Rubric</a:t>
            </a:r>
          </a:p>
        </p:txBody>
      </p:sp>
      <p:graphicFrame>
        <p:nvGraphicFramePr>
          <p:cNvPr id="7" name="Table 6">
            <a:extLst>
              <a:ext uri="{FF2B5EF4-FFF2-40B4-BE49-F238E27FC236}">
                <a16:creationId xmlns:a16="http://schemas.microsoft.com/office/drawing/2014/main" id="{EC081C73-06C1-1651-DEC7-782598B7FF75}"/>
              </a:ext>
            </a:extLst>
          </p:cNvPr>
          <p:cNvGraphicFramePr>
            <a:graphicFrameLocks noGrp="1"/>
          </p:cNvGraphicFramePr>
          <p:nvPr>
            <p:extLst>
              <p:ext uri="{D42A27DB-BD31-4B8C-83A1-F6EECF244321}">
                <p14:modId xmlns:p14="http://schemas.microsoft.com/office/powerpoint/2010/main" val="919406045"/>
              </p:ext>
            </p:extLst>
          </p:nvPr>
        </p:nvGraphicFramePr>
        <p:xfrm>
          <a:off x="311276" y="753671"/>
          <a:ext cx="8366166" cy="3636158"/>
        </p:xfrm>
        <a:graphic>
          <a:graphicData uri="http://schemas.openxmlformats.org/drawingml/2006/table">
            <a:tbl>
              <a:tblPr firstRow="1"/>
              <a:tblGrid>
                <a:gridCol w="888217">
                  <a:extLst>
                    <a:ext uri="{9D8B030D-6E8A-4147-A177-3AD203B41FA5}">
                      <a16:colId xmlns:a16="http://schemas.microsoft.com/office/drawing/2014/main" val="201614002"/>
                    </a:ext>
                  </a:extLst>
                </a:gridCol>
                <a:gridCol w="2106345">
                  <a:extLst>
                    <a:ext uri="{9D8B030D-6E8A-4147-A177-3AD203B41FA5}">
                      <a16:colId xmlns:a16="http://schemas.microsoft.com/office/drawing/2014/main" val="1812053524"/>
                    </a:ext>
                  </a:extLst>
                </a:gridCol>
                <a:gridCol w="1776436">
                  <a:extLst>
                    <a:ext uri="{9D8B030D-6E8A-4147-A177-3AD203B41FA5}">
                      <a16:colId xmlns:a16="http://schemas.microsoft.com/office/drawing/2014/main" val="2073133523"/>
                    </a:ext>
                  </a:extLst>
                </a:gridCol>
                <a:gridCol w="2055592">
                  <a:extLst>
                    <a:ext uri="{9D8B030D-6E8A-4147-A177-3AD203B41FA5}">
                      <a16:colId xmlns:a16="http://schemas.microsoft.com/office/drawing/2014/main" val="821349623"/>
                    </a:ext>
                  </a:extLst>
                </a:gridCol>
                <a:gridCol w="1539576">
                  <a:extLst>
                    <a:ext uri="{9D8B030D-6E8A-4147-A177-3AD203B41FA5}">
                      <a16:colId xmlns:a16="http://schemas.microsoft.com/office/drawing/2014/main" val="1226375190"/>
                    </a:ext>
                  </a:extLst>
                </a:gridCol>
              </a:tblGrid>
              <a:tr h="0">
                <a:tc>
                  <a:txBody>
                    <a:bodyPr/>
                    <a:lstStyle/>
                    <a:p>
                      <a:pPr algn="l" rtl="0" fontAlgn="base">
                        <a:lnSpc>
                          <a:spcPts val="1200"/>
                        </a:lnSpc>
                        <a:buNone/>
                      </a:pPr>
                      <a:r>
                        <a:rPr lang="en-US" sz="800" b="0" i="0">
                          <a:effectLst/>
                          <a:latin typeface="Arial" panose="020B0604020202020204" pitchFamily="34" charset="0"/>
                          <a:cs typeface="Arial" panose="020B0604020202020204" pitchFamily="34" charset="0"/>
                        </a:rPr>
                        <a:t> </a:t>
                      </a:r>
                      <a:r>
                        <a:rPr lang="en-US" sz="800" b="1" i="0">
                          <a:effectLst/>
                          <a:latin typeface="Arial" panose="020B0604020202020204" pitchFamily="34" charset="0"/>
                          <a:cs typeface="Arial" panose="020B0604020202020204" pitchFamily="34" charset="0"/>
                        </a:rPr>
                        <a:t>Domain</a:t>
                      </a:r>
                      <a:r>
                        <a:rPr lang="en-US" sz="800" b="0" i="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tc>
                  <a:txBody>
                    <a:bodyPr/>
                    <a:lstStyle/>
                    <a:p>
                      <a:pPr algn="ctr" rtl="0" fontAlgn="base">
                        <a:lnSpc>
                          <a:spcPts val="1200"/>
                        </a:lnSpc>
                        <a:buNone/>
                      </a:pPr>
                      <a:r>
                        <a:rPr lang="en-US" sz="800" b="1" i="0">
                          <a:effectLst/>
                          <a:latin typeface="Arial" panose="020B0604020202020204" pitchFamily="34" charset="0"/>
                          <a:cs typeface="Arial" panose="020B0604020202020204" pitchFamily="34" charset="0"/>
                        </a:rPr>
                        <a:t>Above Standard (4)</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00"/>
                        </a:lnSpc>
                        <a:buNone/>
                      </a:pPr>
                      <a:r>
                        <a:rPr lang="en-US" sz="800" b="1" i="0">
                          <a:effectLst/>
                          <a:latin typeface="Arial" panose="020B0604020202020204" pitchFamily="34" charset="0"/>
                          <a:cs typeface="Arial" panose="020B0604020202020204" pitchFamily="34" charset="0"/>
                        </a:rPr>
                        <a:t>Meets Standard (3)</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00"/>
                        </a:lnSpc>
                        <a:buNone/>
                      </a:pPr>
                      <a:r>
                        <a:rPr lang="en-US" sz="800" b="1" i="0">
                          <a:effectLst/>
                          <a:latin typeface="Arial" panose="020B0604020202020204" pitchFamily="34" charset="0"/>
                          <a:cs typeface="Arial" panose="020B0604020202020204" pitchFamily="34" charset="0"/>
                        </a:rPr>
                        <a:t>Approaches Standard (2)</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00"/>
                        </a:lnSpc>
                        <a:buNone/>
                      </a:pPr>
                      <a:r>
                        <a:rPr lang="en-US" sz="800" b="1" i="0">
                          <a:effectLst/>
                          <a:latin typeface="Arial" panose="020B0604020202020204" pitchFamily="34" charset="0"/>
                          <a:cs typeface="Arial" panose="020B0604020202020204" pitchFamily="34" charset="0"/>
                        </a:rPr>
                        <a:t>Below Standard (1)</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251849"/>
                  </a:ext>
                </a:extLst>
              </a:tr>
              <a:tr h="143126">
                <a:tc>
                  <a:txBody>
                    <a:bodyPr/>
                    <a:lstStyle/>
                    <a:p>
                      <a:pPr algn="ctr" rtl="0" fontAlgn="base">
                        <a:lnSpc>
                          <a:spcPts val="1050"/>
                        </a:lnSpc>
                        <a:buNone/>
                      </a:pPr>
                      <a:r>
                        <a:rPr lang="en-US" sz="800" b="1" i="0">
                          <a:effectLst/>
                          <a:latin typeface="Arial" panose="020B0604020202020204" pitchFamily="34" charset="0"/>
                          <a:cs typeface="Arial" panose="020B0604020202020204" pitchFamily="34" charset="0"/>
                        </a:rPr>
                        <a:t> Misinformation in popular media</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Social media post or popular information is displayed and all indications of potential misinformation about the disease are clearly identified. If no misinformation is found, claims are supported by other sources cited.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Most of the indications of potential misinformation are identified (1 is missing), or a claim is properly identified as correct, but a source to verify the information is missing.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Social media post or popular information is misidentified as either misinformation or accurate information. At least one evaluation of a claim or one indication of misinformation is present.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Social media post or popular information is missing, and no evaluation of the post is included in the project.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793971"/>
                  </a:ext>
                </a:extLst>
              </a:tr>
              <a:tr h="121486">
                <a:tc>
                  <a:txBody>
                    <a:bodyPr/>
                    <a:lstStyle/>
                    <a:p>
                      <a:pPr algn="ctr" rtl="0" fontAlgn="base">
                        <a:lnSpc>
                          <a:spcPts val="1050"/>
                        </a:lnSpc>
                        <a:buNone/>
                      </a:pPr>
                      <a:r>
                        <a:rPr lang="en-US" sz="800" b="1" i="0">
                          <a:effectLst/>
                          <a:latin typeface="Arial" panose="020B0604020202020204" pitchFamily="34" charset="0"/>
                          <a:cs typeface="Arial" panose="020B0604020202020204" pitchFamily="34" charset="0"/>
                        </a:rPr>
                        <a:t>Disease Content Knowledge</a:t>
                      </a:r>
                      <a:r>
                        <a:rPr lang="en-US" sz="800" b="0" i="0">
                          <a:effectLst/>
                          <a:latin typeface="Arial" panose="020B0604020202020204" pitchFamily="34" charset="0"/>
                          <a:cs typeface="Arial" panose="020B0604020202020204" pitchFamily="34" charset="0"/>
                        </a:rPr>
                        <a:t> </a:t>
                      </a:r>
                    </a:p>
                    <a:p>
                      <a:pPr algn="ctr" rtl="0" fontAlgn="base">
                        <a:lnSpc>
                          <a:spcPts val="1050"/>
                        </a:lnSpc>
                        <a:buNone/>
                      </a:pP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Thorough explanation of the disease, cause, symptoms, treatments, and how common it is.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Correct explanation of the disease, cause, symptoms, treatments, and how common it is.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The explanation of the disease, cause, symptoms, treatments, and how common it is may be missing some components or be inaccurate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The explanation of the disease, cause, symptoms, treatments, and how common it is missing most components or is inaccurate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634045"/>
                  </a:ext>
                </a:extLst>
              </a:tr>
              <a:tr h="143126">
                <a:tc>
                  <a:txBody>
                    <a:bodyPr/>
                    <a:lstStyle/>
                    <a:p>
                      <a:pPr algn="ctr" rtl="0" fontAlgn="base">
                        <a:lnSpc>
                          <a:spcPts val="1050"/>
                        </a:lnSpc>
                        <a:buNone/>
                      </a:pPr>
                      <a:r>
                        <a:rPr lang="en-US" sz="800" b="1" i="0">
                          <a:effectLst/>
                          <a:latin typeface="Arial" panose="020B0604020202020204" pitchFamily="34" charset="0"/>
                          <a:cs typeface="Arial" panose="020B0604020202020204" pitchFamily="34" charset="0"/>
                        </a:rPr>
                        <a:t>Evaluate a source using SIFT</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Identifies relevant details about the credibility &amp;/or point of view of the source; locates and cites a source that supports or refutes the claim; identifies the original source of the claim and how it was located </a:t>
                      </a:r>
                    </a:p>
                    <a:p>
                      <a:pPr algn="l" rtl="0" fontAlgn="base">
                        <a:lnSpc>
                          <a:spcPct val="100000"/>
                        </a:lnSpc>
                        <a:buNone/>
                      </a:pPr>
                      <a:r>
                        <a:rPr lang="en-US" sz="700" b="0" i="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Addresses at least 2 of the criteria in “Above Standard” </a:t>
                      </a:r>
                    </a:p>
                    <a:p>
                      <a:pPr algn="l" rtl="0" fontAlgn="base">
                        <a:lnSpc>
                          <a:spcPct val="100000"/>
                        </a:lnSpc>
                        <a:buNone/>
                      </a:pPr>
                      <a:r>
                        <a:rPr lang="en-US" sz="700" b="0" i="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Addresses at least 1 of the criteria in “Above Standard”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a:effectLst/>
                          <a:latin typeface="Arial" panose="020B0604020202020204" pitchFamily="34" charset="0"/>
                          <a:cs typeface="Arial" panose="020B0604020202020204" pitchFamily="34" charset="0"/>
                        </a:rPr>
                        <a:t>Addresses none of the criteria in “Above Standard”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919867"/>
                  </a:ext>
                </a:extLst>
              </a:tr>
              <a:tr h="251323">
                <a:tc>
                  <a:txBody>
                    <a:bodyPr/>
                    <a:lstStyle/>
                    <a:p>
                      <a:pPr algn="ctr" rtl="0" fontAlgn="base">
                        <a:lnSpc>
                          <a:spcPts val="1050"/>
                        </a:lnSpc>
                        <a:buNone/>
                      </a:pPr>
                      <a:r>
                        <a:rPr lang="en-US" sz="800" b="1" i="0">
                          <a:effectLst/>
                          <a:latin typeface="Arial" panose="020B0604020202020204" pitchFamily="34" charset="0"/>
                          <a:cs typeface="Arial" panose="020B0604020202020204" pitchFamily="34" charset="0"/>
                        </a:rPr>
                        <a:t>Citations &amp; References in</a:t>
                      </a:r>
                      <a:r>
                        <a:rPr lang="en-US" sz="800" b="0" i="0">
                          <a:effectLst/>
                          <a:latin typeface="Arial" panose="020B0604020202020204" pitchFamily="34" charset="0"/>
                          <a:cs typeface="Arial" panose="020B0604020202020204" pitchFamily="34" charset="0"/>
                        </a:rPr>
                        <a:t> </a:t>
                      </a:r>
                    </a:p>
                    <a:p>
                      <a:pPr algn="ctr" rtl="0" fontAlgn="base">
                        <a:lnSpc>
                          <a:spcPts val="1050"/>
                        </a:lnSpc>
                        <a:buNone/>
                      </a:pPr>
                      <a:r>
                        <a:rPr lang="en-US" sz="800" b="1" i="0">
                          <a:effectLst/>
                          <a:latin typeface="Arial" panose="020B0604020202020204" pitchFamily="34" charset="0"/>
                          <a:cs typeface="Arial" panose="020B0604020202020204" pitchFamily="34" charset="0"/>
                        </a:rPr>
                        <a:t>APA Format</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Correctly cites all references in APA format. </a:t>
                      </a:r>
                    </a:p>
                    <a:p>
                      <a:pPr algn="l" rtl="0" fontAlgn="base">
                        <a:lnSpc>
                          <a:spcPct val="100000"/>
                        </a:lnSpc>
                        <a:buNone/>
                      </a:pPr>
                      <a:endParaRPr lang="en-US" sz="700" b="0" i="0" dirty="0">
                        <a:effectLst/>
                        <a:latin typeface="Arial" panose="020B0604020202020204" pitchFamily="34" charset="0"/>
                        <a:cs typeface="Arial" panose="020B0604020202020204" pitchFamily="34" charset="0"/>
                      </a:endParaRPr>
                    </a:p>
                    <a:p>
                      <a:pPr algn="l" rtl="0" fontAlgn="base">
                        <a:lnSpc>
                          <a:spcPct val="100000"/>
                        </a:lnSpc>
                        <a:buNone/>
                      </a:pPr>
                      <a:r>
                        <a:rPr lang="en-US" sz="700" b="0" i="0" dirty="0">
                          <a:effectLst/>
                          <a:latin typeface="Arial" panose="020B0604020202020204" pitchFamily="34" charset="0"/>
                          <a:cs typeface="Arial" panose="020B0604020202020204" pitchFamily="34" charset="0"/>
                        </a:rPr>
                        <a:t>All references are correctly identified as scholarly or popular. </a:t>
                      </a:r>
                    </a:p>
                    <a:p>
                      <a:pPr algn="l" rtl="0" fontAlgn="base">
                        <a:lnSpc>
                          <a:spcPct val="100000"/>
                        </a:lnSpc>
                        <a:buNone/>
                      </a:pPr>
                      <a:endParaRPr lang="en-US" sz="700" b="0" i="0" dirty="0">
                        <a:effectLst/>
                        <a:latin typeface="Arial" panose="020B0604020202020204" pitchFamily="34" charset="0"/>
                        <a:cs typeface="Arial" panose="020B0604020202020204" pitchFamily="34" charset="0"/>
                      </a:endParaRPr>
                    </a:p>
                    <a:p>
                      <a:pPr algn="l" rtl="0" fontAlgn="base">
                        <a:lnSpc>
                          <a:spcPct val="100000"/>
                        </a:lnSpc>
                        <a:buNone/>
                      </a:pPr>
                      <a:r>
                        <a:rPr lang="en-US" sz="700" b="0" i="0" dirty="0">
                          <a:effectLst/>
                          <a:latin typeface="Arial" panose="020B0604020202020204" pitchFamily="34" charset="0"/>
                          <a:cs typeface="Arial" panose="020B0604020202020204" pitchFamily="34" charset="0"/>
                        </a:rPr>
                        <a:t>At least 4 references are present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Minimal errors in references are present but do not detract from the ability to locate the source (for example, misuse of periods, commas, and indentations).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Correctly identifies most resources as a scholarly or a popular resource.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At least 3 references are present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Errors are apparent and detract from the ability to locate the source (for example missing title, year of publication, and author).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Correctly identifies some resources as a scholarly or a popular resource.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Citations and references are present but do not follow APA style.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References are missing. Quotations, paraphrases, and summaries are not cited.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Does not correctly identify any resources as a scholarly or a popular resource.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528529"/>
                  </a:ext>
                </a:extLst>
              </a:tr>
              <a:tr h="208044">
                <a:tc>
                  <a:txBody>
                    <a:bodyPr/>
                    <a:lstStyle/>
                    <a:p>
                      <a:pPr algn="ctr" rtl="0" fontAlgn="base">
                        <a:lnSpc>
                          <a:spcPts val="1050"/>
                        </a:lnSpc>
                        <a:buNone/>
                      </a:pPr>
                      <a:r>
                        <a:rPr lang="en-US" sz="800" b="1" i="0">
                          <a:effectLst/>
                          <a:latin typeface="Arial" panose="020B0604020202020204" pitchFamily="34" charset="0"/>
                          <a:cs typeface="Arial" panose="020B0604020202020204" pitchFamily="34" charset="0"/>
                        </a:rPr>
                        <a:t>Presentation</a:t>
                      </a:r>
                      <a:r>
                        <a:rPr lang="en-US" sz="800" b="0" i="0">
                          <a:effectLst/>
                          <a:latin typeface="Arial" panose="020B0604020202020204" pitchFamily="34" charset="0"/>
                          <a:cs typeface="Arial" panose="020B0604020202020204" pitchFamily="34" charset="0"/>
                        </a:rPr>
                        <a:t> </a:t>
                      </a:r>
                    </a:p>
                  </a:txBody>
                  <a:tcPr marL="14164" marR="14164" marT="7082" marB="70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Meets all the following criteria: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Complete coverage of the topic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Accuracy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Organization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Correct written English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Includes images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Visually appealing </a:t>
                      </a:r>
                    </a:p>
                    <a:p>
                      <a:pPr algn="l" rtl="0" fontAlgn="base">
                        <a:lnSpc>
                          <a:spcPct val="100000"/>
                        </a:lnSpc>
                        <a:buFont typeface="Arial" panose="020B0604020202020204" pitchFamily="34" charset="0"/>
                        <a:buChar char="•"/>
                      </a:pPr>
                      <a:r>
                        <a:rPr lang="en-US" sz="700" b="0" i="0" dirty="0">
                          <a:effectLst/>
                          <a:latin typeface="Arial" panose="020B0604020202020204" pitchFamily="34" charset="0"/>
                          <a:cs typeface="Arial" panose="020B0604020202020204" pitchFamily="34" charset="0"/>
                        </a:rPr>
                        <a:t>Polished verbal presentation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Problems with 1-2 of the criteria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Problems with 3-4 of the criteria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ct val="100000"/>
                        </a:lnSpc>
                        <a:buNone/>
                      </a:pPr>
                      <a:r>
                        <a:rPr lang="en-US" sz="700" b="0" i="0" dirty="0">
                          <a:effectLst/>
                          <a:latin typeface="Arial" panose="020B0604020202020204" pitchFamily="34" charset="0"/>
                          <a:cs typeface="Arial" panose="020B0604020202020204" pitchFamily="34" charset="0"/>
                        </a:rPr>
                        <a:t>Problems with 5 or more of the criteria </a:t>
                      </a:r>
                    </a:p>
                    <a:p>
                      <a:pPr algn="l" rtl="0" fontAlgn="base">
                        <a:lnSpc>
                          <a:spcPct val="100000"/>
                        </a:lnSpc>
                        <a:buNone/>
                      </a:pPr>
                      <a:r>
                        <a:rPr lang="en-US" sz="700" b="0" i="0" dirty="0">
                          <a:effectLst/>
                          <a:latin typeface="Arial" panose="020B0604020202020204" pitchFamily="34" charset="0"/>
                          <a:cs typeface="Arial" panose="020B0604020202020204" pitchFamily="34" charset="0"/>
                        </a:rPr>
                        <a:t> </a:t>
                      </a:r>
                    </a:p>
                  </a:txBody>
                  <a:tcPr marL="14164" marR="14164" marT="7082" marB="70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595088"/>
                  </a:ext>
                </a:extLst>
              </a:tr>
            </a:tbl>
          </a:graphicData>
        </a:graphic>
      </p:graphicFrame>
    </p:spTree>
    <p:extLst>
      <p:ext uri="{BB962C8B-B14F-4D97-AF65-F5344CB8AC3E}">
        <p14:creationId xmlns:p14="http://schemas.microsoft.com/office/powerpoint/2010/main" val="47129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755A4-5479-B252-0AED-86B6B6085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D79FC-9DA9-A7D1-70E5-1278F4AEDD16}"/>
              </a:ext>
            </a:extLst>
          </p:cNvPr>
          <p:cNvSpPr>
            <a:spLocks noGrp="1"/>
          </p:cNvSpPr>
          <p:nvPr>
            <p:ph type="title"/>
          </p:nvPr>
        </p:nvSpPr>
        <p:spPr/>
        <p:txBody>
          <a:bodyPr/>
          <a:lstStyle/>
          <a:p>
            <a:r>
              <a:rPr lang="en-US" dirty="0"/>
              <a:t>Module 0: Performance Task</a:t>
            </a:r>
          </a:p>
        </p:txBody>
      </p:sp>
      <p:sp>
        <p:nvSpPr>
          <p:cNvPr id="5" name="Content Placeholder 4">
            <a:extLst>
              <a:ext uri="{FF2B5EF4-FFF2-40B4-BE49-F238E27FC236}">
                <a16:creationId xmlns:a16="http://schemas.microsoft.com/office/drawing/2014/main" id="{72D2A903-61E6-641E-B29E-B5D64996B725}"/>
              </a:ext>
            </a:extLst>
          </p:cNvPr>
          <p:cNvSpPr txBox="1">
            <a:spLocks/>
          </p:cNvSpPr>
          <p:nvPr/>
        </p:nvSpPr>
        <p:spPr>
          <a:xfrm>
            <a:off x="257177" y="701216"/>
            <a:ext cx="4940449" cy="3739715"/>
          </a:xfrm>
          <a:prstGeom prst="rect">
            <a:avLst/>
          </a:prstGeom>
          <a:ln w="28575">
            <a:solidFill>
              <a:srgbClr val="E87722"/>
            </a:solidFill>
            <a:prstDash val="solid"/>
          </a:ln>
        </p:spPr>
        <p:txBody>
          <a:bodyPr vert="horz" wrap="square" lIns="9144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404040"/>
                </a:solidFill>
                <a:ea typeface="Calibri"/>
              </a:rPr>
              <a:t>You were hired by (insert celebrity) as a medical librarian to clear up misinformation present in social media about their recent diagnosis. Your task is to create a media presentation informing the community about the actual disease and decrease the stigma by spotting misleading information about this disease!   </a:t>
            </a:r>
            <a:endParaRPr lang="en-US" dirty="0">
              <a:solidFill>
                <a:srgbClr val="2D2E2D"/>
              </a:solidFill>
              <a:ea typeface="Calibri"/>
            </a:endParaRPr>
          </a:p>
          <a:p>
            <a:r>
              <a:rPr lang="en-US" dirty="0">
                <a:solidFill>
                  <a:srgbClr val="404040"/>
                </a:solidFill>
                <a:ea typeface="Calibri"/>
              </a:rPr>
              <a:t>You will design components of your presentation campaign throughout the unit and create a polished overall product that showcases your learning.   You will present your presentation to a panel of judges (peers). </a:t>
            </a:r>
            <a:endParaRPr lang="en-US">
              <a:solidFill>
                <a:srgbClr val="2D2E2D"/>
              </a:solidFill>
              <a:ea typeface="Calibri"/>
            </a:endParaRPr>
          </a:p>
          <a:p>
            <a:r>
              <a:rPr lang="en-US" dirty="0">
                <a:solidFill>
                  <a:srgbClr val="404040"/>
                </a:solidFill>
                <a:ea typeface="Calibri"/>
              </a:rPr>
              <a:t>The top two groups who have the most compelling presentation with accurate reliable health information that also decreases stigma about the disease will win the health media campaign and prize! </a:t>
            </a:r>
            <a:endParaRPr lang="en-US">
              <a:solidFill>
                <a:srgbClr val="2D2E2D"/>
              </a:solidFill>
              <a:ea typeface="Calibri"/>
            </a:endParaRPr>
          </a:p>
          <a:p>
            <a:pPr marL="1085850" lvl="1" indent="-342900">
              <a:buAutoNum type="alphaUcPeriod"/>
            </a:pPr>
            <a:endParaRPr lang="en-US" sz="1400" dirty="0">
              <a:solidFill>
                <a:srgbClr val="353432"/>
              </a:solidFill>
              <a:ea typeface="Calibri"/>
              <a:cs typeface="Calibri"/>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pic>
        <p:nvPicPr>
          <p:cNvPr id="8" name="Picture 7" descr="Wayne &quot;The Rock&quot; Johnson and condition depression">
            <a:extLst>
              <a:ext uri="{FF2B5EF4-FFF2-40B4-BE49-F238E27FC236}">
                <a16:creationId xmlns:a16="http://schemas.microsoft.com/office/drawing/2014/main" id="{FD1665D2-DF9B-AFA4-5BCE-D967C5F86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4867" y="121444"/>
            <a:ext cx="1701861" cy="2393157"/>
          </a:xfrm>
          <a:prstGeom prst="rect">
            <a:avLst/>
          </a:prstGeom>
        </p:spPr>
      </p:pic>
      <p:pic>
        <p:nvPicPr>
          <p:cNvPr id="9" name="Picture 8" descr="Lady Gaga and condition Fibromyalgia ">
            <a:extLst>
              <a:ext uri="{FF2B5EF4-FFF2-40B4-BE49-F238E27FC236}">
                <a16:creationId xmlns:a16="http://schemas.microsoft.com/office/drawing/2014/main" id="{5281209A-5F74-97CD-BD21-533286D53E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0919" y="121443"/>
            <a:ext cx="1571625" cy="2393155"/>
          </a:xfrm>
          <a:prstGeom prst="rect">
            <a:avLst/>
          </a:prstGeom>
        </p:spPr>
      </p:pic>
      <p:pic>
        <p:nvPicPr>
          <p:cNvPr id="12" name="Picture 11" descr="Serena Williams and condition blood clots ">
            <a:extLst>
              <a:ext uri="{FF2B5EF4-FFF2-40B4-BE49-F238E27FC236}">
                <a16:creationId xmlns:a16="http://schemas.microsoft.com/office/drawing/2014/main" id="{FB3F958C-68BF-2CED-4377-CAB1E84990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4802" y="2571751"/>
            <a:ext cx="1720821" cy="2293145"/>
          </a:xfrm>
          <a:prstGeom prst="rect">
            <a:avLst/>
          </a:prstGeom>
        </p:spPr>
      </p:pic>
      <p:sp>
        <p:nvSpPr>
          <p:cNvPr id="13" name="TextBox 12">
            <a:extLst>
              <a:ext uri="{FF2B5EF4-FFF2-40B4-BE49-F238E27FC236}">
                <a16:creationId xmlns:a16="http://schemas.microsoft.com/office/drawing/2014/main" id="{F4744D2D-D8D6-3725-D0E5-D5F81EC417AD}"/>
              </a:ext>
            </a:extLst>
          </p:cNvPr>
          <p:cNvSpPr txBox="1"/>
          <p:nvPr/>
        </p:nvSpPr>
        <p:spPr>
          <a:xfrm>
            <a:off x="5524053" y="2054078"/>
            <a:ext cx="1706267" cy="461665"/>
          </a:xfrm>
          <a:prstGeom prst="rect">
            <a:avLst/>
          </a:prstGeom>
          <a:solidFill>
            <a:schemeClr val="bg2">
              <a:lumMod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Calibri"/>
                <a:cs typeface="Calibri"/>
              </a:rPr>
              <a:t>The Rock </a:t>
            </a:r>
            <a:endParaRPr lang="en-US">
              <a:solidFill>
                <a:schemeClr val="bg1"/>
              </a:solidFill>
              <a:ea typeface="Calibri"/>
              <a:cs typeface="Calibri"/>
            </a:endParaRPr>
          </a:p>
          <a:p>
            <a:pPr algn="ctr"/>
            <a:r>
              <a:rPr lang="en-US" sz="1200">
                <a:solidFill>
                  <a:schemeClr val="bg1"/>
                </a:solidFill>
                <a:ea typeface="Calibri"/>
                <a:cs typeface="Calibri"/>
              </a:rPr>
              <a:t>Depression</a:t>
            </a:r>
            <a:endParaRPr lang="en-US">
              <a:solidFill>
                <a:schemeClr val="bg1"/>
              </a:solidFill>
              <a:ea typeface="Calibri"/>
              <a:cs typeface="Calibri"/>
            </a:endParaRPr>
          </a:p>
        </p:txBody>
      </p:sp>
      <p:sp>
        <p:nvSpPr>
          <p:cNvPr id="14" name="TextBox 13">
            <a:extLst>
              <a:ext uri="{FF2B5EF4-FFF2-40B4-BE49-F238E27FC236}">
                <a16:creationId xmlns:a16="http://schemas.microsoft.com/office/drawing/2014/main" id="{DE25978D-9D7C-7A4B-A58D-824ACC735009}"/>
              </a:ext>
            </a:extLst>
          </p:cNvPr>
          <p:cNvSpPr txBox="1"/>
          <p:nvPr/>
        </p:nvSpPr>
        <p:spPr>
          <a:xfrm>
            <a:off x="6552752" y="4447233"/>
            <a:ext cx="1713411" cy="461665"/>
          </a:xfrm>
          <a:prstGeom prst="rect">
            <a:avLst/>
          </a:prstGeom>
          <a:solidFill>
            <a:schemeClr val="bg2">
              <a:lumMod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Calibri"/>
                <a:cs typeface="Calibri"/>
              </a:rPr>
              <a:t>Serena Williams</a:t>
            </a:r>
            <a:endParaRPr lang="en-US" dirty="0">
              <a:solidFill>
                <a:schemeClr val="bg1"/>
              </a:solidFill>
              <a:ea typeface="Calibri"/>
              <a:cs typeface="Calibri"/>
            </a:endParaRPr>
          </a:p>
          <a:p>
            <a:pPr algn="ctr"/>
            <a:r>
              <a:rPr lang="en-US" sz="1200" dirty="0">
                <a:solidFill>
                  <a:schemeClr val="bg1"/>
                </a:solidFill>
                <a:ea typeface="Calibri"/>
                <a:cs typeface="Calibri"/>
              </a:rPr>
              <a:t>Blood Clots </a:t>
            </a:r>
            <a:endParaRPr lang="en-US">
              <a:solidFill>
                <a:schemeClr val="bg1"/>
              </a:solidFill>
              <a:ea typeface="Calibri"/>
              <a:cs typeface="Calibri"/>
            </a:endParaRPr>
          </a:p>
        </p:txBody>
      </p:sp>
      <p:sp>
        <p:nvSpPr>
          <p:cNvPr id="15" name="TextBox 14">
            <a:extLst>
              <a:ext uri="{FF2B5EF4-FFF2-40B4-BE49-F238E27FC236}">
                <a16:creationId xmlns:a16="http://schemas.microsoft.com/office/drawing/2014/main" id="{FC1CF210-EEF1-DB51-9C60-BCA78C592880}"/>
              </a:ext>
            </a:extLst>
          </p:cNvPr>
          <p:cNvSpPr txBox="1"/>
          <p:nvPr/>
        </p:nvSpPr>
        <p:spPr>
          <a:xfrm>
            <a:off x="7352852" y="2054076"/>
            <a:ext cx="1570536" cy="461665"/>
          </a:xfrm>
          <a:prstGeom prst="rect">
            <a:avLst/>
          </a:prstGeom>
          <a:solidFill>
            <a:schemeClr val="bg2">
              <a:lumMod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Calibri"/>
                <a:cs typeface="Calibri"/>
              </a:rPr>
              <a:t>Lady Gaga  Fibromyalgia</a:t>
            </a:r>
            <a:endParaRPr lang="en-US" dirty="0">
              <a:solidFill>
                <a:schemeClr val="bg1"/>
              </a:solidFill>
            </a:endParaRPr>
          </a:p>
        </p:txBody>
      </p:sp>
    </p:spTree>
    <p:extLst>
      <p:ext uri="{BB962C8B-B14F-4D97-AF65-F5344CB8AC3E}">
        <p14:creationId xmlns:p14="http://schemas.microsoft.com/office/powerpoint/2010/main" val="319178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F652B-4992-B199-878C-0DDDA668AF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9BE99-B1E1-2864-6500-B3F11A67C3DC}"/>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Arial"/>
                <a:ea typeface="+mn-ea"/>
                <a:cs typeface="Arial"/>
              </a:rPr>
              <a:t>Module 1</a:t>
            </a: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 sz="4400" b="0" i="0" u="none" strike="noStrike" kern="1200" cap="none" spc="0" normalizeH="0" baseline="0" noProof="0" dirty="0">
                <a:ln>
                  <a:noFill/>
                </a:ln>
                <a:solidFill>
                  <a:srgbClr val="000000"/>
                </a:solidFill>
                <a:effectLst/>
                <a:uLnTx/>
                <a:uFillTx/>
                <a:latin typeface="Arial"/>
                <a:ea typeface="+mn-ea"/>
                <a:cs typeface="Arial"/>
              </a:rPr>
              <a:t>Credible Information and Disease Research</a:t>
            </a:r>
            <a:endParaRPr kumimoji="0" lang="en-US" sz="4400"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203246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4" name="Google Shape;294;p52"/>
          <p:cNvSpPr txBox="1"/>
          <p:nvPr/>
        </p:nvSpPr>
        <p:spPr>
          <a:xfrm>
            <a:off x="3764337" y="3833864"/>
            <a:ext cx="47127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600" u="sng" dirty="0">
                <a:solidFill>
                  <a:schemeClr val="hlink"/>
                </a:solidFill>
                <a:hlinkClick r:id="rId3"/>
              </a:rPr>
              <a:t>https://medlineplus.gov</a:t>
            </a:r>
            <a:r>
              <a:rPr lang="en" sz="1600" dirty="0"/>
              <a:t> </a:t>
            </a:r>
            <a:endParaRPr sz="1600" dirty="0"/>
          </a:p>
        </p:txBody>
      </p:sp>
      <p:pic>
        <p:nvPicPr>
          <p:cNvPr id="293" name="Google Shape;293;p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03818" y="2139325"/>
            <a:ext cx="3295650" cy="1009650"/>
          </a:xfrm>
          <a:prstGeom prst="rect">
            <a:avLst/>
          </a:prstGeom>
          <a:noFill/>
          <a:ln w="38100" cap="flat" cmpd="sng">
            <a:solidFill>
              <a:schemeClr val="dk2"/>
            </a:solidFill>
            <a:prstDash val="dot"/>
            <a:round/>
            <a:headEnd type="none" w="sm" len="sm"/>
            <a:tailEnd type="none" w="sm" len="sm"/>
          </a:ln>
        </p:spPr>
      </p:pic>
      <p:sp>
        <p:nvSpPr>
          <p:cNvPr id="290" name="Google Shape;290;p52"/>
          <p:cNvSpPr txBox="1"/>
          <p:nvPr/>
        </p:nvSpPr>
        <p:spPr>
          <a:xfrm>
            <a:off x="250031" y="2291410"/>
            <a:ext cx="5537100" cy="1975895"/>
          </a:xfrm>
          <a:prstGeom prst="rect">
            <a:avLst/>
          </a:prstGeom>
          <a:noFill/>
          <a:ln>
            <a:noFill/>
          </a:ln>
        </p:spPr>
        <p:txBody>
          <a:bodyPr spcFirstLastPara="1" wrap="square" lIns="91425" tIns="91425" rIns="91425" bIns="91425" anchor="t" anchorCtr="0">
            <a:spAutoFit/>
          </a:bodyPr>
          <a:lstStyle/>
          <a:p>
            <a:pPr marL="457200" lvl="0" indent="-387350" algn="l" rtl="0">
              <a:lnSpc>
                <a:spcPct val="90000"/>
              </a:lnSpc>
              <a:spcBef>
                <a:spcPts val="600"/>
              </a:spcBef>
              <a:spcAft>
                <a:spcPts val="0"/>
              </a:spcAft>
              <a:buClr>
                <a:schemeClr val="dk1"/>
              </a:buClr>
              <a:buSzPts val="2500"/>
              <a:buChar char="●"/>
            </a:pPr>
            <a:r>
              <a:rPr lang="en" sz="1600" dirty="0"/>
              <a:t>Public service, funded by YOU</a:t>
            </a:r>
          </a:p>
          <a:p>
            <a:pPr marL="457200" indent="-387350">
              <a:lnSpc>
                <a:spcPct val="90000"/>
              </a:lnSpc>
              <a:spcBef>
                <a:spcPts val="600"/>
              </a:spcBef>
              <a:buClr>
                <a:schemeClr val="dk1"/>
              </a:buClr>
              <a:buSzPts val="2500"/>
              <a:buFontTx/>
              <a:buChar char="●"/>
            </a:pPr>
            <a:r>
              <a:rPr lang="en-US" sz="1600" dirty="0"/>
              <a:t>Maintained by the National Library of Medicine (NLM)</a:t>
            </a:r>
          </a:p>
          <a:p>
            <a:pPr marL="457200" indent="-387350">
              <a:lnSpc>
                <a:spcPct val="90000"/>
              </a:lnSpc>
              <a:spcBef>
                <a:spcPts val="600"/>
              </a:spcBef>
              <a:buClr>
                <a:schemeClr val="dk1"/>
              </a:buClr>
              <a:buSzPts val="2500"/>
              <a:buFontTx/>
              <a:buChar char="●"/>
            </a:pPr>
            <a:r>
              <a:rPr lang="en-US" sz="1600" dirty="0"/>
              <a:t>Provides unbiased information</a:t>
            </a:r>
          </a:p>
          <a:p>
            <a:pPr marL="457200" indent="-387350">
              <a:lnSpc>
                <a:spcPct val="90000"/>
              </a:lnSpc>
              <a:spcBef>
                <a:spcPts val="600"/>
              </a:spcBef>
              <a:buClr>
                <a:schemeClr val="dk1"/>
              </a:buClr>
              <a:buSzPts val="2500"/>
              <a:buFontTx/>
              <a:buChar char="●"/>
            </a:pPr>
            <a:r>
              <a:rPr lang="en-US" sz="1600" dirty="0"/>
              <a:t>Your first step for fact-checking health information</a:t>
            </a:r>
          </a:p>
          <a:p>
            <a:pPr marL="457200" indent="-387350">
              <a:lnSpc>
                <a:spcPct val="90000"/>
              </a:lnSpc>
              <a:spcBef>
                <a:spcPts val="600"/>
              </a:spcBef>
              <a:buClr>
                <a:schemeClr val="dk1"/>
              </a:buClr>
              <a:buSzPts val="2500"/>
              <a:buFontTx/>
              <a:buChar char="●"/>
            </a:pPr>
            <a:r>
              <a:rPr lang="en-US" sz="1600" dirty="0"/>
              <a:t>Info in both English and Spanish</a:t>
            </a:r>
          </a:p>
          <a:p>
            <a:pPr marL="457200" indent="-387350">
              <a:lnSpc>
                <a:spcPct val="90000"/>
              </a:lnSpc>
              <a:spcBef>
                <a:spcPts val="600"/>
              </a:spcBef>
              <a:buClr>
                <a:schemeClr val="dk1"/>
              </a:buClr>
              <a:buSzPts val="2500"/>
              <a:buFontTx/>
              <a:buChar char="●"/>
            </a:pPr>
            <a:r>
              <a:rPr lang="en-US" sz="1600" dirty="0"/>
              <a:t>Easy to understand - no scientific jargon</a:t>
            </a:r>
          </a:p>
        </p:txBody>
      </p:sp>
      <p:sp>
        <p:nvSpPr>
          <p:cNvPr id="288" name="Google Shape;288;p52"/>
          <p:cNvSpPr txBox="1">
            <a:spLocks noGrp="1"/>
          </p:cNvSpPr>
          <p:nvPr>
            <p:ph type="title"/>
          </p:nvPr>
        </p:nvSpPr>
        <p:spPr>
          <a:xfrm>
            <a:off x="256737" y="1931575"/>
            <a:ext cx="8220300" cy="415500"/>
          </a:xfrm>
          <a:prstGeom prst="rect">
            <a:avLst/>
          </a:prstGeom>
        </p:spPr>
        <p:txBody>
          <a:bodyPr spcFirstLastPara="1" wrap="square" lIns="0" tIns="0" rIns="91425" bIns="45700" anchor="t" anchorCtr="0">
            <a:noAutofit/>
          </a:bodyPr>
          <a:lstStyle/>
          <a:p>
            <a:pPr marL="0" lvl="0" indent="0" algn="l" rtl="0">
              <a:spcBef>
                <a:spcPts val="0"/>
              </a:spcBef>
              <a:spcAft>
                <a:spcPts val="0"/>
              </a:spcAft>
              <a:buNone/>
            </a:pPr>
            <a:r>
              <a:rPr lang="en" b="1" dirty="0"/>
              <a:t>MedlinePlus</a:t>
            </a:r>
            <a:endParaRPr b="1" dirty="0"/>
          </a:p>
        </p:txBody>
      </p:sp>
      <p:sp>
        <p:nvSpPr>
          <p:cNvPr id="6" name="TextBox 5">
            <a:extLst>
              <a:ext uri="{FF2B5EF4-FFF2-40B4-BE49-F238E27FC236}">
                <a16:creationId xmlns:a16="http://schemas.microsoft.com/office/drawing/2014/main" id="{75A778E7-701E-B28C-9E02-5746EB9FDB54}"/>
              </a:ext>
            </a:extLst>
          </p:cNvPr>
          <p:cNvSpPr txBox="1"/>
          <p:nvPr/>
        </p:nvSpPr>
        <p:spPr>
          <a:xfrm>
            <a:off x="344531" y="656420"/>
            <a:ext cx="8454937" cy="1207806"/>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353432"/>
                </a:solidFill>
              </a:rPr>
              <a:t>Students discussed their sources for credible information and why</a:t>
            </a:r>
          </a:p>
          <a:p>
            <a:pPr marL="285750" indent="-285750">
              <a:buFont typeface="Arial" panose="020B0604020202020204" pitchFamily="34" charset="0"/>
              <a:buChar char="•"/>
            </a:pPr>
            <a:r>
              <a:rPr lang="en-US" dirty="0">
                <a:solidFill>
                  <a:srgbClr val="353432"/>
                </a:solidFill>
              </a:rPr>
              <a:t>Introduced MedlinePlus and explained that it provided UNBIASED information</a:t>
            </a:r>
            <a:endParaRPr lang="en-US" dirty="0"/>
          </a:p>
          <a:p>
            <a:pPr marL="285750" indent="-285750">
              <a:buFont typeface="Arial" panose="020B0604020202020204" pitchFamily="34" charset="0"/>
              <a:buChar char="•"/>
            </a:pPr>
            <a:endParaRPr lang="en-US" dirty="0">
              <a:solidFill>
                <a:srgbClr val="353432"/>
              </a:solidFill>
            </a:endParaRPr>
          </a:p>
          <a:p>
            <a:endParaRPr lang="en-US" dirty="0"/>
          </a:p>
        </p:txBody>
      </p:sp>
      <p:sp>
        <p:nvSpPr>
          <p:cNvPr id="4" name="Title 3">
            <a:extLst>
              <a:ext uri="{FF2B5EF4-FFF2-40B4-BE49-F238E27FC236}">
                <a16:creationId xmlns:a16="http://schemas.microsoft.com/office/drawing/2014/main" id="{C73BE6BE-CFB5-410B-DF10-928D0787F595}"/>
              </a:ext>
            </a:extLst>
          </p:cNvPr>
          <p:cNvSpPr txBox="1">
            <a:spLocks/>
          </p:cNvSpPr>
          <p:nvPr/>
        </p:nvSpPr>
        <p:spPr>
          <a:xfrm>
            <a:off x="250031" y="123568"/>
            <a:ext cx="8784598" cy="465503"/>
          </a:xfrm>
          <a:prstGeom prst="rect">
            <a:avLst/>
          </a:prstGeom>
          <a:noFill/>
          <a:ln>
            <a:noFill/>
          </a:ln>
        </p:spPr>
        <p:txBody>
          <a:bodyPr spcFirstLastPara="1" vert="horz" wrap="square" lIns="0" tIns="0" rIns="91425" bIns="45700" rtlCol="0" anchor="t" anchorCtr="0">
            <a:noAutofit/>
          </a:bodyPr>
          <a:lstStyle>
            <a:lvl1pPr lvl="0" algn="l" defTabSz="457200" rtl="0" eaLnBrk="1" latinLnBrk="0" hangingPunct="1">
              <a:lnSpc>
                <a:spcPct val="100000"/>
              </a:lnSpc>
              <a:spcBef>
                <a:spcPts val="0"/>
              </a:spcBef>
              <a:spcAft>
                <a:spcPts val="0"/>
              </a:spcAft>
              <a:buClr>
                <a:schemeClr val="accent1"/>
              </a:buClr>
              <a:buSzPts val="1800"/>
              <a:buNone/>
              <a:defRPr sz="2400" kern="1200">
                <a:solidFill>
                  <a:schemeClr val="accent1"/>
                </a:solidFill>
                <a:latin typeface="Arial"/>
                <a:ea typeface="+mj-ea"/>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2200"/>
              <a:t>Module 1: Finding Credible Information for Your Disease Research</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3" name="Google Shape;333;p57">
            <a:extLst>
              <a:ext uri="{C183D7F6-B498-43B3-948B-1728B52AA6E4}">
                <adec:decorative xmlns:adec="http://schemas.microsoft.com/office/drawing/2017/decorative" val="1"/>
              </a:ext>
            </a:extLst>
          </p:cNvPr>
          <p:cNvSpPr txBox="1"/>
          <p:nvPr/>
        </p:nvSpPr>
        <p:spPr>
          <a:xfrm>
            <a:off x="1477189" y="4576833"/>
            <a:ext cx="6142811" cy="228847"/>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graphicFrame>
        <p:nvGraphicFramePr>
          <p:cNvPr id="329" name="Google Shape;329;p57"/>
          <p:cNvGraphicFramePr/>
          <p:nvPr>
            <p:extLst>
              <p:ext uri="{D42A27DB-BD31-4B8C-83A1-F6EECF244321}">
                <p14:modId xmlns:p14="http://schemas.microsoft.com/office/powerpoint/2010/main" val="2080357422"/>
              </p:ext>
            </p:extLst>
          </p:nvPr>
        </p:nvGraphicFramePr>
        <p:xfrm>
          <a:off x="442912" y="3571874"/>
          <a:ext cx="8258228" cy="1330773"/>
        </p:xfrm>
        <a:graphic>
          <a:graphicData uri="http://schemas.openxmlformats.org/drawingml/2006/table">
            <a:tbl>
              <a:tblPr firstRow="1">
                <a:noFill/>
              </a:tblPr>
              <a:tblGrid>
                <a:gridCol w="2064563">
                  <a:extLst>
                    <a:ext uri="{9D8B030D-6E8A-4147-A177-3AD203B41FA5}">
                      <a16:colId xmlns:a16="http://schemas.microsoft.com/office/drawing/2014/main" val="20000"/>
                    </a:ext>
                  </a:extLst>
                </a:gridCol>
                <a:gridCol w="1853902">
                  <a:extLst>
                    <a:ext uri="{9D8B030D-6E8A-4147-A177-3AD203B41FA5}">
                      <a16:colId xmlns:a16="http://schemas.microsoft.com/office/drawing/2014/main" val="20001"/>
                    </a:ext>
                  </a:extLst>
                </a:gridCol>
                <a:gridCol w="2275200">
                  <a:extLst>
                    <a:ext uri="{9D8B030D-6E8A-4147-A177-3AD203B41FA5}">
                      <a16:colId xmlns:a16="http://schemas.microsoft.com/office/drawing/2014/main" val="20002"/>
                    </a:ext>
                  </a:extLst>
                </a:gridCol>
                <a:gridCol w="2064563">
                  <a:extLst>
                    <a:ext uri="{9D8B030D-6E8A-4147-A177-3AD203B41FA5}">
                      <a16:colId xmlns:a16="http://schemas.microsoft.com/office/drawing/2014/main" val="20003"/>
                    </a:ext>
                  </a:extLst>
                </a:gridCol>
              </a:tblGrid>
              <a:tr h="353586">
                <a:tc>
                  <a:txBody>
                    <a:bodyPr/>
                    <a:lstStyle/>
                    <a:p>
                      <a:pPr marL="0" lvl="0" indent="0" algn="l" rtl="0">
                        <a:spcBef>
                          <a:spcPts val="0"/>
                        </a:spcBef>
                        <a:spcAft>
                          <a:spcPts val="0"/>
                        </a:spcAft>
                        <a:buNone/>
                      </a:pPr>
                      <a:r>
                        <a:rPr lang="en" dirty="0"/>
                        <a:t>Above Standard</a:t>
                      </a:r>
                      <a:endParaRPr dirty="0"/>
                    </a:p>
                  </a:txBody>
                  <a:tcPr marL="91425" marR="91425" marT="91425" marB="91425"/>
                </a:tc>
                <a:tc>
                  <a:txBody>
                    <a:bodyPr/>
                    <a:lstStyle/>
                    <a:p>
                      <a:pPr marL="0" lvl="0" indent="0" algn="l" rtl="0">
                        <a:spcBef>
                          <a:spcPts val="0"/>
                        </a:spcBef>
                        <a:spcAft>
                          <a:spcPts val="0"/>
                        </a:spcAft>
                        <a:buNone/>
                      </a:pPr>
                      <a:r>
                        <a:rPr lang="en" dirty="0"/>
                        <a:t>Meets Standard</a:t>
                      </a:r>
                      <a:endParaRPr dirty="0"/>
                    </a:p>
                  </a:txBody>
                  <a:tcPr marL="91425" marR="91425" marT="91425" marB="91425"/>
                </a:tc>
                <a:tc>
                  <a:txBody>
                    <a:bodyPr/>
                    <a:lstStyle/>
                    <a:p>
                      <a:pPr marL="0" lvl="0" indent="0" algn="l" rtl="0">
                        <a:spcBef>
                          <a:spcPts val="0"/>
                        </a:spcBef>
                        <a:spcAft>
                          <a:spcPts val="0"/>
                        </a:spcAft>
                        <a:buNone/>
                      </a:pPr>
                      <a:r>
                        <a:rPr lang="en" dirty="0"/>
                        <a:t>Approaches Standard</a:t>
                      </a:r>
                      <a:endParaRPr dirty="0"/>
                    </a:p>
                  </a:txBody>
                  <a:tcPr marL="91425" marR="91425" marT="91425" marB="91425"/>
                </a:tc>
                <a:tc>
                  <a:txBody>
                    <a:bodyPr/>
                    <a:lstStyle/>
                    <a:p>
                      <a:pPr marL="0" lvl="0" indent="0" algn="l" rtl="0">
                        <a:spcBef>
                          <a:spcPts val="0"/>
                        </a:spcBef>
                        <a:spcAft>
                          <a:spcPts val="0"/>
                        </a:spcAft>
                        <a:buNone/>
                      </a:pPr>
                      <a:r>
                        <a:rPr lang="en" dirty="0"/>
                        <a:t>Below Standard</a:t>
                      </a:r>
                      <a:endParaRPr dirty="0"/>
                    </a:p>
                  </a:txBody>
                  <a:tcPr marL="91425" marR="91425" marT="91425" marB="91425"/>
                </a:tc>
                <a:extLst>
                  <a:ext uri="{0D108BD9-81ED-4DB2-BD59-A6C34878D82A}">
                    <a16:rowId xmlns:a16="http://schemas.microsoft.com/office/drawing/2014/main" val="10001"/>
                  </a:ext>
                </a:extLst>
              </a:tr>
              <a:tr h="770033">
                <a:tc>
                  <a:txBody>
                    <a:bodyPr/>
                    <a:lstStyle/>
                    <a:p>
                      <a:pPr marL="63500" marR="63500" lvl="0" indent="0" algn="l" rtl="0">
                        <a:lnSpc>
                          <a:spcPct val="115000"/>
                        </a:lnSpc>
                        <a:spcBef>
                          <a:spcPts val="0"/>
                        </a:spcBef>
                        <a:spcAft>
                          <a:spcPts val="0"/>
                        </a:spcAft>
                        <a:buNone/>
                      </a:pPr>
                      <a:r>
                        <a:rPr lang="en" sz="1000"/>
                        <a:t>Thorough explanation of the disease, cause, symptoms, treatments, and how common it is.   </a:t>
                      </a:r>
                      <a:endParaRPr/>
                    </a:p>
                  </a:txBody>
                  <a:tcPr marL="91425" marR="91425" marT="91425" marB="91425"/>
                </a:tc>
                <a:tc>
                  <a:txBody>
                    <a:bodyPr/>
                    <a:lstStyle/>
                    <a:p>
                      <a:pPr marL="63500" marR="63500" lvl="0" indent="0" algn="l" rtl="0">
                        <a:lnSpc>
                          <a:spcPct val="115000"/>
                        </a:lnSpc>
                        <a:spcBef>
                          <a:spcPts val="0"/>
                        </a:spcBef>
                        <a:spcAft>
                          <a:spcPts val="0"/>
                        </a:spcAft>
                        <a:buNone/>
                      </a:pPr>
                      <a:r>
                        <a:rPr lang="en" sz="1000" dirty="0"/>
                        <a:t>Correct explanation of the disease, cause, symptoms, treatments, and how common it is. </a:t>
                      </a:r>
                      <a:endParaRPr dirty="0"/>
                    </a:p>
                  </a:txBody>
                  <a:tcPr marL="91425" marR="91425" marT="91425" marB="91425"/>
                </a:tc>
                <a:tc>
                  <a:txBody>
                    <a:bodyPr/>
                    <a:lstStyle/>
                    <a:p>
                      <a:pPr marL="63500" marR="63500" lvl="0" indent="0" algn="l" rtl="0">
                        <a:lnSpc>
                          <a:spcPct val="115000"/>
                        </a:lnSpc>
                        <a:spcBef>
                          <a:spcPts val="0"/>
                        </a:spcBef>
                        <a:spcAft>
                          <a:spcPts val="0"/>
                        </a:spcAft>
                        <a:buNone/>
                      </a:pPr>
                      <a:r>
                        <a:rPr lang="en" sz="1000" dirty="0"/>
                        <a:t>The explanation of the disease, cause, symptoms, treatments, and how common it is may be missing some components or be inaccurate </a:t>
                      </a:r>
                      <a:endParaRPr dirty="0"/>
                    </a:p>
                  </a:txBody>
                  <a:tcPr marL="91425" marR="91425" marT="91425" marB="91425"/>
                </a:tc>
                <a:tc>
                  <a:txBody>
                    <a:bodyPr/>
                    <a:lstStyle/>
                    <a:p>
                      <a:pPr marL="63500" marR="63500" lvl="0" indent="0" algn="l" rtl="0">
                        <a:lnSpc>
                          <a:spcPct val="115000"/>
                        </a:lnSpc>
                        <a:spcBef>
                          <a:spcPts val="0"/>
                        </a:spcBef>
                        <a:spcAft>
                          <a:spcPts val="0"/>
                        </a:spcAft>
                        <a:buNone/>
                      </a:pPr>
                      <a:r>
                        <a:rPr lang="en" sz="1000" dirty="0"/>
                        <a:t>The explanation of the disease, cause, symptoms, treatments, and how common it is missing most components or is inaccurate </a:t>
                      </a:r>
                      <a:endParaRPr dirty="0"/>
                    </a:p>
                  </a:txBody>
                  <a:tcPr marL="91425" marR="91425" marT="91425" marB="91425"/>
                </a:tc>
                <a:extLst>
                  <a:ext uri="{0D108BD9-81ED-4DB2-BD59-A6C34878D82A}">
                    <a16:rowId xmlns:a16="http://schemas.microsoft.com/office/drawing/2014/main" val="10002"/>
                  </a:ext>
                </a:extLst>
              </a:tr>
            </a:tbl>
          </a:graphicData>
        </a:graphic>
      </p:graphicFrame>
      <p:pic>
        <p:nvPicPr>
          <p:cNvPr id="332" name="Google Shape;332;p57" descr="screenshot of the exemplar slides, providing  basic information about fibromyalgia"/>
          <p:cNvPicPr preferRelativeResize="0"/>
          <p:nvPr/>
        </p:nvPicPr>
        <p:blipFill>
          <a:blip r:embed="rId3">
            <a:alphaModFix/>
          </a:blip>
          <a:stretch>
            <a:fillRect/>
          </a:stretch>
        </p:blipFill>
        <p:spPr>
          <a:xfrm>
            <a:off x="2383491" y="430426"/>
            <a:ext cx="6592097" cy="3141823"/>
          </a:xfrm>
          <a:prstGeom prst="rect">
            <a:avLst/>
          </a:prstGeom>
          <a:noFill/>
          <a:ln>
            <a:noFill/>
          </a:ln>
        </p:spPr>
      </p:pic>
      <p:sp>
        <p:nvSpPr>
          <p:cNvPr id="2" name="TextBox 1">
            <a:extLst>
              <a:ext uri="{FF2B5EF4-FFF2-40B4-BE49-F238E27FC236}">
                <a16:creationId xmlns:a16="http://schemas.microsoft.com/office/drawing/2014/main" id="{E88D64B6-3F8E-E733-5021-F76C63C70A27}"/>
              </a:ext>
            </a:extLst>
          </p:cNvPr>
          <p:cNvSpPr txBox="1"/>
          <p:nvPr/>
        </p:nvSpPr>
        <p:spPr>
          <a:xfrm>
            <a:off x="101588" y="1015324"/>
            <a:ext cx="2353696" cy="2031325"/>
          </a:xfrm>
          <a:prstGeom prst="rect">
            <a:avLst/>
          </a:prstGeom>
          <a:noFill/>
        </p:spPr>
        <p:txBody>
          <a:bodyPr wrap="square" lIns="91440" tIns="45720" rIns="91440" bIns="45720" rtlCol="0" anchor="t">
            <a:spAutoFit/>
          </a:bodyPr>
          <a:lstStyle/>
          <a:p>
            <a:pPr marL="342900" indent="-342900">
              <a:buAutoNum type="arabicPeriod"/>
            </a:pPr>
            <a:r>
              <a:rPr lang="en-US" dirty="0"/>
              <a:t>Reviewed exemplar</a:t>
            </a:r>
          </a:p>
          <a:p>
            <a:r>
              <a:rPr lang="en-US" dirty="0"/>
              <a:t>of final project and</a:t>
            </a:r>
            <a:endParaRPr lang="en-US" dirty="0">
              <a:ea typeface="Calibri"/>
              <a:cs typeface="Calibri"/>
            </a:endParaRPr>
          </a:p>
          <a:p>
            <a:r>
              <a:rPr lang="en-US" dirty="0"/>
              <a:t>Rubric (shown here)</a:t>
            </a:r>
            <a:endParaRPr lang="en-US" dirty="0">
              <a:ea typeface="Calibri"/>
              <a:cs typeface="Calibri"/>
            </a:endParaRPr>
          </a:p>
          <a:p>
            <a:r>
              <a:rPr lang="en-US" dirty="0">
                <a:ea typeface="Calibri"/>
                <a:cs typeface="Calibri"/>
              </a:rPr>
              <a:t>2. Students coached on</a:t>
            </a:r>
          </a:p>
          <a:p>
            <a:r>
              <a:rPr lang="en-US" dirty="0">
                <a:ea typeface="Calibri"/>
                <a:cs typeface="Calibri"/>
              </a:rPr>
              <a:t>how to locate celebrity</a:t>
            </a:r>
          </a:p>
          <a:p>
            <a:r>
              <a:rPr lang="en-US" dirty="0">
                <a:ea typeface="Calibri"/>
                <a:cs typeface="Calibri"/>
              </a:rPr>
              <a:t>disease info in </a:t>
            </a:r>
          </a:p>
          <a:p>
            <a:r>
              <a:rPr lang="en-US" dirty="0">
                <a:ea typeface="Calibri"/>
                <a:cs typeface="Calibri"/>
              </a:rPr>
              <a:t>Medline Plus</a:t>
            </a:r>
            <a:endParaRPr lang="en-US" dirty="0"/>
          </a:p>
        </p:txBody>
      </p:sp>
      <p:sp>
        <p:nvSpPr>
          <p:cNvPr id="328" name="Google Shape;328;p57"/>
          <p:cNvSpPr txBox="1">
            <a:spLocks noGrp="1"/>
          </p:cNvSpPr>
          <p:nvPr>
            <p:ph type="title"/>
          </p:nvPr>
        </p:nvSpPr>
        <p:spPr>
          <a:xfrm>
            <a:off x="361837" y="115593"/>
            <a:ext cx="8613206" cy="415500"/>
          </a:xfrm>
          <a:prstGeom prst="rect">
            <a:avLst/>
          </a:prstGeom>
        </p:spPr>
        <p:txBody>
          <a:bodyPr spcFirstLastPara="1" wrap="square" lIns="0" tIns="0" rIns="91425" bIns="45700" anchor="t" anchorCtr="0">
            <a:noAutofit/>
          </a:bodyPr>
          <a:lstStyle/>
          <a:p>
            <a:r>
              <a:rPr lang="en-US" sz="2000" dirty="0"/>
              <a:t>Module 1: Finding Credible </a:t>
            </a:r>
            <a:r>
              <a:rPr lang="en-US" sz="2000" dirty="0">
                <a:solidFill>
                  <a:srgbClr val="B31B1B"/>
                </a:solidFill>
              </a:rPr>
              <a:t>Information for Your Disease Research (Cont'd)</a:t>
            </a:r>
            <a:endParaRPr lang="en-US" dirty="0"/>
          </a:p>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ABA43-9F65-BF30-C41C-8CF6A75B80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9B921-B2C9-D781-C2B0-9BB755A4ABBA}"/>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Arial"/>
                <a:ea typeface="+mn-ea"/>
                <a:cs typeface="Arial"/>
              </a:rPr>
              <a:t>Module 2</a:t>
            </a: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rial"/>
                <a:ea typeface="+mn-ea"/>
                <a:cs typeface="Arial"/>
              </a:rPr>
              <a:t>Career Introduction</a:t>
            </a:r>
          </a:p>
        </p:txBody>
      </p:sp>
    </p:spTree>
    <p:extLst>
      <p:ext uri="{BB962C8B-B14F-4D97-AF65-F5344CB8AC3E}">
        <p14:creationId xmlns:p14="http://schemas.microsoft.com/office/powerpoint/2010/main" val="95656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F754E-2DDD-A61C-10C8-EC47A8B9FD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7D2A6-E669-A3C0-A708-0823CAA9A4A8}"/>
              </a:ext>
            </a:extLst>
          </p:cNvPr>
          <p:cNvSpPr>
            <a:spLocks noGrp="1"/>
          </p:cNvSpPr>
          <p:nvPr>
            <p:ph type="title"/>
          </p:nvPr>
        </p:nvSpPr>
        <p:spPr/>
        <p:txBody>
          <a:bodyPr/>
          <a:lstStyle/>
          <a:p>
            <a:r>
              <a:rPr lang="en-US" dirty="0"/>
              <a:t>Module 2:</a:t>
            </a:r>
            <a:r>
              <a:rPr lang="en-US"/>
              <a:t> </a:t>
            </a:r>
            <a:r>
              <a:rPr lang="en-US" dirty="0"/>
              <a:t>Career Introduction</a:t>
            </a:r>
          </a:p>
        </p:txBody>
      </p:sp>
      <p:sp>
        <p:nvSpPr>
          <p:cNvPr id="5" name="Content Placeholder 4">
            <a:extLst>
              <a:ext uri="{FF2B5EF4-FFF2-40B4-BE49-F238E27FC236}">
                <a16:creationId xmlns:a16="http://schemas.microsoft.com/office/drawing/2014/main" id="{D6D4D959-2F15-0B95-1428-C3353A9323C7}"/>
              </a:ext>
            </a:extLst>
          </p:cNvPr>
          <p:cNvSpPr>
            <a:spLocks noGrp="1"/>
          </p:cNvSpPr>
          <p:nvPr>
            <p:ph idx="1"/>
          </p:nvPr>
        </p:nvSpPr>
        <p:spPr/>
        <p:txBody>
          <a:bodyPr vert="horz" wrap="square" lIns="0" tIns="45720" rIns="91440" bIns="45720" rtlCol="0" anchor="t">
            <a:noAutofit/>
          </a:bodyPr>
          <a:lstStyle/>
          <a:p>
            <a:pPr marL="285750" indent="-285750">
              <a:buFont typeface="Arial"/>
              <a:buChar char="•"/>
            </a:pPr>
            <a:r>
              <a:rPr lang="en" dirty="0">
                <a:solidFill>
                  <a:srgbClr val="000000"/>
                </a:solidFill>
              </a:rPr>
              <a:t>Do now in pairs -</a:t>
            </a:r>
            <a:endParaRPr lang="en-US" dirty="0">
              <a:solidFill>
                <a:srgbClr val="2D2E2D"/>
              </a:solidFill>
            </a:endParaRPr>
          </a:p>
          <a:p>
            <a:pPr marL="1028700" lvl="1" indent="-285750">
              <a:buFont typeface="Arial"/>
              <a:buChar char="•"/>
            </a:pPr>
            <a:r>
              <a:rPr lang="en" dirty="0">
                <a:solidFill>
                  <a:srgbClr val="000000"/>
                </a:solidFill>
              </a:rPr>
              <a:t>Guess my salary</a:t>
            </a:r>
            <a:endParaRPr lang="en-US" dirty="0">
              <a:solidFill>
                <a:srgbClr val="2D2E2D"/>
              </a:solidFill>
            </a:endParaRPr>
          </a:p>
          <a:p>
            <a:pPr marL="1028700" lvl="1" indent="-285750">
              <a:buFont typeface="Arial"/>
              <a:buChar char="•"/>
            </a:pPr>
            <a:r>
              <a:rPr lang="en" dirty="0">
                <a:solidFill>
                  <a:srgbClr val="000000"/>
                </a:solidFill>
              </a:rPr>
              <a:t>Identify the most important thing a librarian does a day</a:t>
            </a:r>
            <a:endParaRPr lang="en-US" dirty="0">
              <a:solidFill>
                <a:srgbClr val="2D2E2D"/>
              </a:solidFill>
            </a:endParaRPr>
          </a:p>
          <a:p>
            <a:pPr marL="285750" indent="-285750">
              <a:buFont typeface="Arial"/>
              <a:buChar char="•"/>
            </a:pPr>
            <a:r>
              <a:rPr lang="en" dirty="0">
                <a:solidFill>
                  <a:srgbClr val="000000"/>
                </a:solidFill>
              </a:rPr>
              <a:t>Research types of librarianship in groups (Jigsaw method)</a:t>
            </a:r>
            <a:endParaRPr lang="en-US" dirty="0"/>
          </a:p>
          <a:p>
            <a:pPr marL="285750" indent="-285750">
              <a:buFont typeface="Arial"/>
              <a:buChar char="•"/>
            </a:pPr>
            <a:r>
              <a:rPr lang="en" dirty="0">
                <a:solidFill>
                  <a:srgbClr val="000000"/>
                </a:solidFill>
              </a:rPr>
              <a:t>Small group share out </a:t>
            </a:r>
            <a:endParaRPr lang="en-US" dirty="0"/>
          </a:p>
          <a:p>
            <a:pPr marL="285750" indent="-285750">
              <a:buFont typeface="Arial"/>
              <a:buChar char="•"/>
            </a:pPr>
            <a:r>
              <a:rPr lang="en" dirty="0">
                <a:solidFill>
                  <a:srgbClr val="000000"/>
                </a:solidFill>
              </a:rPr>
              <a:t>Ask a librarian: come up with a list of student questions to be answered by working librarians</a:t>
            </a:r>
            <a:endParaRPr lang="en-US" dirty="0"/>
          </a:p>
          <a:p>
            <a:pPr marL="171450" indent="-171450">
              <a:buFont typeface="Arial"/>
              <a:buChar char="•"/>
            </a:pPr>
            <a:endParaRPr lang="en" sz="1100"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spTree>
    <p:extLst>
      <p:ext uri="{BB962C8B-B14F-4D97-AF65-F5344CB8AC3E}">
        <p14:creationId xmlns:p14="http://schemas.microsoft.com/office/powerpoint/2010/main" val="110158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E792B-595C-BC67-5F8C-3A760AEBD1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E6767C-E60F-692B-DAB2-B22DAA84B5AA}"/>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4F7C41EA-BF2C-6557-74B2-421561433061}"/>
              </a:ext>
            </a:extLst>
          </p:cNvPr>
          <p:cNvSpPr>
            <a:spLocks noGrp="1"/>
          </p:cNvSpPr>
          <p:nvPr>
            <p:ph idx="1"/>
          </p:nvPr>
        </p:nvSpPr>
        <p:spPr>
          <a:xfrm>
            <a:off x="457198" y="494046"/>
            <a:ext cx="8219432" cy="4146910"/>
          </a:xfrm>
        </p:spPr>
        <p:txBody>
          <a:bodyPr vert="horz" wrap="square" lIns="0" tIns="45720" rIns="91440" bIns="45720" rtlCol="0" anchor="t">
            <a:noAutofit/>
          </a:bodyPr>
          <a:lstStyle/>
          <a:p>
            <a:pPr marL="285750" indent="-285750">
              <a:buFont typeface="Arial" panose="020B0604020202020204" pitchFamily="34" charset="0"/>
              <a:buChar char="•"/>
            </a:pPr>
            <a:r>
              <a:rPr lang="en-US" dirty="0">
                <a:solidFill>
                  <a:srgbClr val="353432"/>
                </a:solidFill>
              </a:rPr>
              <a:t>Funded by IMLS Grant RE-254913-OLS-23</a:t>
            </a:r>
            <a:endParaRPr lang="en-US" b="0" i="0" dirty="0">
              <a:solidFill>
                <a:srgbClr val="353432"/>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353432"/>
                </a:solidFill>
              </a:rPr>
              <a:t>Community Health Ambassador Program (</a:t>
            </a:r>
            <a:r>
              <a:rPr lang="en-US" dirty="0" err="1">
                <a:solidFill>
                  <a:srgbClr val="353432"/>
                </a:solidFill>
              </a:rPr>
              <a:t>CHAmP</a:t>
            </a:r>
            <a:r>
              <a:rPr lang="en-US" dirty="0">
                <a:solidFill>
                  <a:srgbClr val="353432"/>
                </a:solidFill>
              </a:rPr>
              <a:t>) Curriculum</a:t>
            </a:r>
          </a:p>
          <a:p>
            <a:pPr marL="285750" indent="-285750">
              <a:buFont typeface="Arial" panose="020B0604020202020204" pitchFamily="34" charset="0"/>
              <a:buChar char="•"/>
            </a:pPr>
            <a:r>
              <a:rPr lang="en-US" dirty="0">
                <a:solidFill>
                  <a:srgbClr val="353432"/>
                </a:solidFill>
              </a:rPr>
              <a:t>Partners: WCM Wood Librarians, Mentoring in Medicine, Advisory Board</a:t>
            </a:r>
            <a:endParaRPr lang="en-US" b="0" i="0" dirty="0">
              <a:solidFill>
                <a:srgbClr val="353432"/>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353432"/>
                </a:solidFill>
              </a:rPr>
              <a:t>High Schools: </a:t>
            </a:r>
            <a:endParaRPr lang="en-US" b="0" i="0" dirty="0">
              <a:solidFill>
                <a:srgbClr val="353432"/>
              </a:solidFill>
              <a:effectLst/>
              <a:latin typeface="Arial" panose="020B0604020202020204" pitchFamily="34" charset="0"/>
              <a:cs typeface="Arial" panose="020B0604020202020204" pitchFamily="34" charset="0"/>
            </a:endParaRPr>
          </a:p>
          <a:p>
            <a:r>
              <a:rPr lang="en-US" sz="1800" b="1" dirty="0"/>
              <a:t>  </a:t>
            </a:r>
            <a:r>
              <a:rPr lang="en-US" sz="1400" b="1" dirty="0"/>
              <a:t>Thurgood Marshall                </a:t>
            </a:r>
            <a:endParaRPr lang="en-US" sz="1800" b="1" dirty="0"/>
          </a:p>
          <a:p>
            <a:r>
              <a:rPr lang="en-US" sz="1400" b="1" dirty="0"/>
              <a:t>  Academy, Harlem, NY</a:t>
            </a:r>
            <a:endParaRPr lang="en-US" sz="1400" dirty="0"/>
          </a:p>
        </p:txBody>
      </p:sp>
      <p:pic>
        <p:nvPicPr>
          <p:cNvPr id="2" name="Picture 1" descr="Thurgood Marshall Academy, Harlem, NY&#10;">
            <a:extLst>
              <a:ext uri="{FF2B5EF4-FFF2-40B4-BE49-F238E27FC236}">
                <a16:creationId xmlns:a16="http://schemas.microsoft.com/office/drawing/2014/main" id="{82E1D101-A438-EAFB-D4B8-C165C4C18F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99" y="2707481"/>
            <a:ext cx="2321720" cy="1628776"/>
          </a:xfrm>
          <a:prstGeom prst="rect">
            <a:avLst/>
          </a:prstGeom>
        </p:spPr>
      </p:pic>
      <p:pic>
        <p:nvPicPr>
          <p:cNvPr id="3" name="Picture 2" descr="Mount Saint Michael Academy, Bronx, NY&#10;">
            <a:extLst>
              <a:ext uri="{FF2B5EF4-FFF2-40B4-BE49-F238E27FC236}">
                <a16:creationId xmlns:a16="http://schemas.microsoft.com/office/drawing/2014/main" id="{C63ACA45-23FD-08D6-672C-AE4DA3AD2F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8005" y="2783679"/>
            <a:ext cx="2697957" cy="1626394"/>
          </a:xfrm>
          <a:prstGeom prst="rect">
            <a:avLst/>
          </a:prstGeom>
        </p:spPr>
      </p:pic>
      <p:sp>
        <p:nvSpPr>
          <p:cNvPr id="7" name="TextBox 6">
            <a:extLst>
              <a:ext uri="{FF2B5EF4-FFF2-40B4-BE49-F238E27FC236}">
                <a16:creationId xmlns:a16="http://schemas.microsoft.com/office/drawing/2014/main" id="{E443C98B-65AC-E2D5-82A5-986C0D1EAF26}"/>
              </a:ext>
            </a:extLst>
          </p:cNvPr>
          <p:cNvSpPr txBox="1"/>
          <p:nvPr/>
        </p:nvSpPr>
        <p:spPr>
          <a:xfrm>
            <a:off x="3347886" y="2038555"/>
            <a:ext cx="21931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Mount Saint Michael Academy, Bronx NY</a:t>
            </a:r>
            <a:endParaRPr lang="en-US" sz="1400" dirty="0"/>
          </a:p>
        </p:txBody>
      </p:sp>
      <p:pic>
        <p:nvPicPr>
          <p:cNvPr id="8" name="Picture 7" descr="Knowledge and Power Preparatory Academy (KAPPA) International High School, Bronx, NY&#10;">
            <a:extLst>
              <a:ext uri="{FF2B5EF4-FFF2-40B4-BE49-F238E27FC236}">
                <a16:creationId xmlns:a16="http://schemas.microsoft.com/office/drawing/2014/main" id="{9C1AEAC0-6B8C-4607-067A-2891719092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4893" y="2786062"/>
            <a:ext cx="2362030" cy="1621632"/>
          </a:xfrm>
          <a:prstGeom prst="rect">
            <a:avLst/>
          </a:prstGeom>
        </p:spPr>
      </p:pic>
      <p:sp>
        <p:nvSpPr>
          <p:cNvPr id="9" name="TextBox 8">
            <a:extLst>
              <a:ext uri="{FF2B5EF4-FFF2-40B4-BE49-F238E27FC236}">
                <a16:creationId xmlns:a16="http://schemas.microsoft.com/office/drawing/2014/main" id="{E6A77459-9EF1-3AD0-800B-68FBB2CCBE5E}"/>
              </a:ext>
            </a:extLst>
          </p:cNvPr>
          <p:cNvSpPr txBox="1"/>
          <p:nvPr/>
        </p:nvSpPr>
        <p:spPr>
          <a:xfrm>
            <a:off x="6095924" y="1755393"/>
            <a:ext cx="28575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ea typeface="Calibri"/>
                <a:cs typeface="Calibri"/>
              </a:rPr>
              <a:t>Knowledge and Power Preparatory Academy (KAPPA) International High School, Bronx, NY</a:t>
            </a:r>
          </a:p>
        </p:txBody>
      </p:sp>
    </p:spTree>
    <p:extLst>
      <p:ext uri="{BB962C8B-B14F-4D97-AF65-F5344CB8AC3E}">
        <p14:creationId xmlns:p14="http://schemas.microsoft.com/office/powerpoint/2010/main" val="415046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
          <p:cNvSpPr txBox="1">
            <a:spLocks noGrp="1"/>
          </p:cNvSpPr>
          <p:nvPr>
            <p:ph type="title"/>
          </p:nvPr>
        </p:nvSpPr>
        <p:spPr>
          <a:xfrm>
            <a:off x="233825" y="189050"/>
            <a:ext cx="8449500" cy="415500"/>
          </a:xfrm>
          <a:prstGeom prst="rect">
            <a:avLst/>
          </a:prstGeom>
          <a:noFill/>
          <a:ln>
            <a:noFill/>
          </a:ln>
        </p:spPr>
        <p:txBody>
          <a:bodyPr spcFirstLastPara="1" wrap="square" lIns="0" tIns="0" rIns="91425" bIns="45700" anchor="t" anchorCtr="0">
            <a:noAutofit/>
          </a:bodyPr>
          <a:lstStyle/>
          <a:p>
            <a:pPr>
              <a:buSzPts val="2400"/>
            </a:pPr>
            <a:r>
              <a:rPr lang="en" dirty="0"/>
              <a:t>Module 2: Career Exploration Activity</a:t>
            </a:r>
            <a:endParaRPr lang="en-US" dirty="0"/>
          </a:p>
        </p:txBody>
      </p:sp>
      <p:sp>
        <p:nvSpPr>
          <p:cNvPr id="196" name="Google Shape;196;p4"/>
          <p:cNvSpPr txBox="1">
            <a:spLocks noGrp="1"/>
          </p:cNvSpPr>
          <p:nvPr>
            <p:ph type="body" idx="1"/>
          </p:nvPr>
        </p:nvSpPr>
        <p:spPr>
          <a:xfrm>
            <a:off x="348125" y="840925"/>
            <a:ext cx="8795700" cy="17145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dk1"/>
              </a:buClr>
              <a:buSzPts val="1600"/>
              <a:buFont typeface="Arial"/>
              <a:buNone/>
            </a:pPr>
            <a:r>
              <a:rPr lang="en" sz="1800" b="1" dirty="0">
                <a:solidFill>
                  <a:schemeClr val="accent1"/>
                </a:solidFill>
              </a:rPr>
              <a:t>Directions:</a:t>
            </a:r>
            <a:r>
              <a:rPr lang="en" sz="1800" dirty="0">
                <a:solidFill>
                  <a:srgbClr val="000000"/>
                </a:solidFill>
              </a:rPr>
              <a:t> </a:t>
            </a:r>
            <a:endParaRPr lang="en-US" sz="1800" dirty="0">
              <a:solidFill>
                <a:srgbClr val="000000"/>
              </a:solidFill>
            </a:endParaRPr>
          </a:p>
          <a:p>
            <a:pPr marL="0" lvl="0" indent="0" algn="l" rtl="0">
              <a:lnSpc>
                <a:spcPct val="90000"/>
              </a:lnSpc>
              <a:spcBef>
                <a:spcPts val="0"/>
              </a:spcBef>
              <a:spcAft>
                <a:spcPts val="0"/>
              </a:spcAft>
              <a:buClr>
                <a:schemeClr val="dk1"/>
              </a:buClr>
              <a:buSzPts val="1600"/>
              <a:buFont typeface="Arial"/>
              <a:buNone/>
            </a:pPr>
            <a:r>
              <a:rPr lang="en" sz="1800" b="1" dirty="0">
                <a:solidFill>
                  <a:srgbClr val="000000"/>
                </a:solidFill>
              </a:rPr>
              <a:t>Step 1</a:t>
            </a:r>
            <a:r>
              <a:rPr lang="en" sz="1800" dirty="0">
                <a:solidFill>
                  <a:srgbClr val="000000"/>
                </a:solidFill>
              </a:rPr>
              <a:t>- With your group complete the following </a:t>
            </a:r>
            <a:r>
              <a:rPr lang="en" sz="1800" u="sng" dirty="0">
                <a:solidFill>
                  <a:schemeClr val="hlink"/>
                </a:solidFill>
                <a:hlinkClick r:id="rId3">
                  <a:extLst>
                    <a:ext uri="{A12FA001-AC4F-418D-AE19-62706E023703}">
                      <ahyp:hlinkClr xmlns:ahyp="http://schemas.microsoft.com/office/drawing/2018/hyperlinkcolor" val="tx"/>
                    </a:ext>
                  </a:extLst>
                </a:hlinkClick>
              </a:rPr>
              <a:t>expert worksheet</a:t>
            </a:r>
            <a:endParaRPr sz="1800" dirty="0">
              <a:solidFill>
                <a:schemeClr val="hlink"/>
              </a:solidFill>
            </a:endParaRPr>
          </a:p>
          <a:p>
            <a:pPr marL="0" lvl="0" indent="0" algn="l" rtl="0">
              <a:lnSpc>
                <a:spcPct val="90000"/>
              </a:lnSpc>
              <a:spcBef>
                <a:spcPts val="0"/>
              </a:spcBef>
              <a:spcAft>
                <a:spcPts val="0"/>
              </a:spcAft>
              <a:buClr>
                <a:schemeClr val="dk1"/>
              </a:buClr>
              <a:buSzPts val="1600"/>
              <a:buFont typeface="Arial"/>
              <a:buNone/>
            </a:pPr>
            <a:endParaRPr sz="1800" b="1" dirty="0">
              <a:solidFill>
                <a:srgbClr val="000000"/>
              </a:solidFill>
            </a:endParaRPr>
          </a:p>
          <a:p>
            <a:pPr marL="0" lvl="0" indent="0" algn="l" rtl="0">
              <a:lnSpc>
                <a:spcPct val="90000"/>
              </a:lnSpc>
              <a:spcBef>
                <a:spcPts val="0"/>
              </a:spcBef>
              <a:spcAft>
                <a:spcPts val="0"/>
              </a:spcAft>
              <a:buClr>
                <a:schemeClr val="dk1"/>
              </a:buClr>
              <a:buSzPts val="1600"/>
              <a:buFont typeface="Arial"/>
              <a:buNone/>
            </a:pPr>
            <a:r>
              <a:rPr lang="en" sz="1800" b="1" dirty="0">
                <a:solidFill>
                  <a:srgbClr val="000000"/>
                </a:solidFill>
              </a:rPr>
              <a:t>Step 2</a:t>
            </a:r>
            <a:r>
              <a:rPr lang="en" sz="1800" dirty="0">
                <a:solidFill>
                  <a:srgbClr val="000000"/>
                </a:solidFill>
              </a:rPr>
              <a:t>- Check your work with each other and the key</a:t>
            </a:r>
            <a:endParaRPr sz="1800"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b="1"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sz="2200" b="1"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sz="2200"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sz="2200"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sz="2200"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sz="2200" dirty="0">
              <a:solidFill>
                <a:srgbClr val="000000"/>
              </a:solidFill>
            </a:endParaRPr>
          </a:p>
          <a:p>
            <a:pPr marL="0" lvl="0" indent="0" algn="ctr" rtl="0">
              <a:lnSpc>
                <a:spcPct val="100000"/>
              </a:lnSpc>
              <a:spcBef>
                <a:spcPts val="0"/>
              </a:spcBef>
              <a:spcAft>
                <a:spcPts val="0"/>
              </a:spcAft>
              <a:buSzPts val="1800"/>
              <a:buNone/>
            </a:pPr>
            <a:endParaRPr sz="2400" dirty="0">
              <a:solidFill>
                <a:srgbClr val="000000"/>
              </a:solidFill>
            </a:endParaRPr>
          </a:p>
          <a:p>
            <a:pPr marL="0" lvl="0" indent="0" algn="l" rtl="0">
              <a:lnSpc>
                <a:spcPct val="90000"/>
              </a:lnSpc>
              <a:spcBef>
                <a:spcPts val="0"/>
              </a:spcBef>
              <a:spcAft>
                <a:spcPts val="0"/>
              </a:spcAft>
              <a:buClr>
                <a:schemeClr val="dk1"/>
              </a:buClr>
              <a:buSzPts val="1600"/>
              <a:buFont typeface="Arial"/>
              <a:buNone/>
            </a:pPr>
            <a:endParaRPr sz="2200" dirty="0">
              <a:solidFill>
                <a:srgbClr val="000000"/>
              </a:solidFill>
            </a:endParaRPr>
          </a:p>
          <a:p>
            <a:pPr marL="0" lvl="0" indent="0" algn="l" rtl="0">
              <a:lnSpc>
                <a:spcPct val="100000"/>
              </a:lnSpc>
              <a:spcBef>
                <a:spcPts val="320"/>
              </a:spcBef>
              <a:spcAft>
                <a:spcPts val="0"/>
              </a:spcAft>
              <a:buSzPts val="1800"/>
              <a:buNone/>
            </a:pPr>
            <a:endParaRPr sz="1700" dirty="0">
              <a:solidFill>
                <a:srgbClr val="000000"/>
              </a:solidFill>
            </a:endParaRPr>
          </a:p>
        </p:txBody>
      </p:sp>
      <p:pic>
        <p:nvPicPr>
          <p:cNvPr id="197" name="Google Shape;197;p4" descr="This timer silently counts down to 0:00, then alerts you that time is up with a gentle beep sound." title="15 Minute Timer">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07225" y="1666095"/>
            <a:ext cx="1323800" cy="744650"/>
          </a:xfrm>
          <a:prstGeom prst="rect">
            <a:avLst/>
          </a:prstGeom>
          <a:noFill/>
          <a:ln w="28575" cap="flat" cmpd="sng">
            <a:solidFill>
              <a:schemeClr val="dk2"/>
            </a:solidFill>
            <a:prstDash val="solid"/>
            <a:round/>
            <a:headEnd type="none" w="sm" len="sm"/>
            <a:tailEnd type="none" w="sm" len="sm"/>
          </a:ln>
        </p:spPr>
      </p:pic>
      <p:sp>
        <p:nvSpPr>
          <p:cNvPr id="198" name="Google Shape;198;p4">
            <a:extLst>
              <a:ext uri="{C183D7F6-B498-43B3-948B-1728B52AA6E4}">
                <adec:decorative xmlns:adec="http://schemas.microsoft.com/office/drawing/2017/decorative" val="1"/>
              </a:ext>
            </a:extLst>
          </p:cNvPr>
          <p:cNvSpPr/>
          <p:nvPr/>
        </p:nvSpPr>
        <p:spPr>
          <a:xfrm>
            <a:off x="608925" y="2555425"/>
            <a:ext cx="1788600" cy="744600"/>
          </a:xfrm>
          <a:prstGeom prst="roundRect">
            <a:avLst>
              <a:gd name="adj" fmla="val 16667"/>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b="1" i="0" u="sng" strike="noStrike" cap="none" dirty="0">
                <a:solidFill>
                  <a:schemeClr val="accent1"/>
                </a:solidFill>
                <a:latin typeface="Arial"/>
                <a:ea typeface="Arial"/>
                <a:cs typeface="Arial"/>
                <a:sym typeface="Arial"/>
                <a:hlinkClick r:id="rId6">
                  <a:extLst>
                    <a:ext uri="{A12FA001-AC4F-418D-AE19-62706E023703}">
                      <ahyp:hlinkClr xmlns:ahyp="http://schemas.microsoft.com/office/drawing/2018/hyperlinkcolor" val="tx"/>
                    </a:ext>
                  </a:extLst>
                </a:hlinkClick>
              </a:rPr>
              <a:t>Medical</a:t>
            </a:r>
            <a:r>
              <a:rPr lang="en" sz="2400" b="0" i="0" u="none" strike="noStrike" cap="none" dirty="0">
                <a:solidFill>
                  <a:schemeClr val="accent1"/>
                </a:solidFill>
                <a:latin typeface="Arial"/>
                <a:ea typeface="Arial"/>
                <a:cs typeface="Arial"/>
                <a:sym typeface="Arial"/>
              </a:rPr>
              <a:t>  </a:t>
            </a:r>
            <a:endParaRPr sz="2400" b="0" i="0" u="none" strike="noStrike" cap="none" dirty="0">
              <a:solidFill>
                <a:schemeClr val="accent1"/>
              </a:solidFill>
              <a:latin typeface="Arial"/>
              <a:ea typeface="Arial"/>
              <a:cs typeface="Arial"/>
              <a:sym typeface="Arial"/>
            </a:endParaRPr>
          </a:p>
        </p:txBody>
      </p:sp>
      <p:sp>
        <p:nvSpPr>
          <p:cNvPr id="199" name="Google Shape;199;p4">
            <a:extLst>
              <a:ext uri="{C183D7F6-B498-43B3-948B-1728B52AA6E4}">
                <adec:decorative xmlns:adec="http://schemas.microsoft.com/office/drawing/2017/decorative" val="1"/>
              </a:ext>
            </a:extLst>
          </p:cNvPr>
          <p:cNvSpPr/>
          <p:nvPr/>
        </p:nvSpPr>
        <p:spPr>
          <a:xfrm>
            <a:off x="2783244" y="2555425"/>
            <a:ext cx="1788600" cy="744600"/>
          </a:xfrm>
          <a:prstGeom prst="roundRect">
            <a:avLst>
              <a:gd name="adj" fmla="val 16667"/>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dirty="0">
                <a:solidFill>
                  <a:schemeClr val="accent1"/>
                </a:solidFill>
                <a:latin typeface="Arial"/>
                <a:ea typeface="Arial"/>
                <a:cs typeface="Arial"/>
                <a:sym typeface="Arial"/>
                <a:hlinkClick r:id="rId7">
                  <a:extLst>
                    <a:ext uri="{A12FA001-AC4F-418D-AE19-62706E023703}">
                      <ahyp:hlinkClr xmlns:ahyp="http://schemas.microsoft.com/office/drawing/2018/hyperlinkcolor" val="tx"/>
                    </a:ext>
                  </a:extLst>
                </a:hlinkClick>
              </a:rPr>
              <a:t>School</a:t>
            </a:r>
            <a:endParaRPr sz="2400" b="1" i="0" u="none" strike="noStrike" cap="none" dirty="0">
              <a:solidFill>
                <a:schemeClr val="accent1"/>
              </a:solidFill>
              <a:latin typeface="Arial"/>
              <a:ea typeface="Arial"/>
              <a:cs typeface="Arial"/>
              <a:sym typeface="Arial"/>
            </a:endParaRPr>
          </a:p>
        </p:txBody>
      </p:sp>
      <p:sp>
        <p:nvSpPr>
          <p:cNvPr id="200" name="Google Shape;200;p4">
            <a:extLst>
              <a:ext uri="{C183D7F6-B498-43B3-948B-1728B52AA6E4}">
                <adec:decorative xmlns:adec="http://schemas.microsoft.com/office/drawing/2017/decorative" val="1"/>
              </a:ext>
            </a:extLst>
          </p:cNvPr>
          <p:cNvSpPr/>
          <p:nvPr/>
        </p:nvSpPr>
        <p:spPr>
          <a:xfrm>
            <a:off x="608925" y="3513700"/>
            <a:ext cx="1788600" cy="744600"/>
          </a:xfrm>
          <a:prstGeom prst="roundRect">
            <a:avLst>
              <a:gd name="adj" fmla="val 16667"/>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dirty="0">
                <a:solidFill>
                  <a:schemeClr val="accent1"/>
                </a:solidFill>
                <a:latin typeface="Arial"/>
                <a:ea typeface="Arial"/>
                <a:cs typeface="Arial"/>
                <a:sym typeface="Arial"/>
                <a:hlinkClick r:id="rId8">
                  <a:extLst>
                    <a:ext uri="{A12FA001-AC4F-418D-AE19-62706E023703}">
                      <ahyp:hlinkClr xmlns:ahyp="http://schemas.microsoft.com/office/drawing/2018/hyperlinkcolor" val="tx"/>
                    </a:ext>
                  </a:extLst>
                </a:hlinkClick>
              </a:rPr>
              <a:t>College</a:t>
            </a:r>
            <a:endParaRPr sz="2400" b="1" i="0" u="none" strike="noStrike" cap="none" dirty="0">
              <a:solidFill>
                <a:schemeClr val="accent1"/>
              </a:solidFill>
              <a:latin typeface="Arial"/>
              <a:ea typeface="Arial"/>
              <a:cs typeface="Arial"/>
              <a:sym typeface="Arial"/>
            </a:endParaRPr>
          </a:p>
        </p:txBody>
      </p:sp>
      <p:sp>
        <p:nvSpPr>
          <p:cNvPr id="201" name="Google Shape;201;p4">
            <a:extLst>
              <a:ext uri="{C183D7F6-B498-43B3-948B-1728B52AA6E4}">
                <adec:decorative xmlns:adec="http://schemas.microsoft.com/office/drawing/2017/decorative" val="1"/>
              </a:ext>
            </a:extLst>
          </p:cNvPr>
          <p:cNvSpPr/>
          <p:nvPr/>
        </p:nvSpPr>
        <p:spPr>
          <a:xfrm>
            <a:off x="2783244" y="3513700"/>
            <a:ext cx="1788600" cy="744600"/>
          </a:xfrm>
          <a:prstGeom prst="roundRect">
            <a:avLst>
              <a:gd name="adj" fmla="val 16667"/>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None/>
            </a:pPr>
            <a:r>
              <a:rPr lang="en" sz="2100" b="1" i="0" u="sng" strike="noStrike" cap="none" dirty="0">
                <a:solidFill>
                  <a:schemeClr val="accent1"/>
                </a:solidFill>
                <a:latin typeface="Arial"/>
                <a:ea typeface="Arial"/>
                <a:cs typeface="Arial"/>
                <a:sym typeface="Arial"/>
                <a:hlinkClick r:id="rId9">
                  <a:extLst>
                    <a:ext uri="{A12FA001-AC4F-418D-AE19-62706E023703}">
                      <ahyp:hlinkClr xmlns:ahyp="http://schemas.microsoft.com/office/drawing/2018/hyperlinkcolor" val="tx"/>
                    </a:ext>
                  </a:extLst>
                </a:hlinkClick>
              </a:rPr>
              <a:t>Systems Librarian</a:t>
            </a:r>
            <a:endParaRPr sz="2300" b="1" i="0" u="sng" strike="noStrike" cap="none">
              <a:solidFill>
                <a:schemeClr val="accent1"/>
              </a:solidFill>
              <a:latin typeface="Arial"/>
              <a:ea typeface="Arial"/>
              <a:cs typeface="Arial"/>
              <a:hlinkClick r:id="" action="ppaction://noaction">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sp>
        <p:nvSpPr>
          <p:cNvPr id="202" name="Google Shape;202;p4">
            <a:extLst>
              <a:ext uri="{C183D7F6-B498-43B3-948B-1728B52AA6E4}">
                <adec:decorative xmlns:adec="http://schemas.microsoft.com/office/drawing/2017/decorative" val="1"/>
              </a:ext>
            </a:extLst>
          </p:cNvPr>
          <p:cNvSpPr/>
          <p:nvPr/>
        </p:nvSpPr>
        <p:spPr>
          <a:xfrm>
            <a:off x="5034081" y="2555425"/>
            <a:ext cx="1788600" cy="744600"/>
          </a:xfrm>
          <a:prstGeom prst="roundRect">
            <a:avLst>
              <a:gd name="adj" fmla="val 16667"/>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2400"/>
            </a:pPr>
            <a:r>
              <a:rPr lang="en" sz="2400" b="1" u="sng" dirty="0">
                <a:solidFill>
                  <a:schemeClr val="accent1"/>
                </a:solidFill>
                <a:latin typeface="Arial"/>
                <a:ea typeface="Arial"/>
                <a:cs typeface="Arial"/>
                <a:sym typeface="Arial"/>
                <a:hlinkClick r:id="rId10">
                  <a:extLst>
                    <a:ext uri="{A12FA001-AC4F-418D-AE19-62706E023703}">
                      <ahyp:hlinkClr xmlns:ahyp="http://schemas.microsoft.com/office/drawing/2018/hyperlinkcolor" val="tx"/>
                    </a:ext>
                  </a:extLst>
                </a:hlinkClick>
              </a:rPr>
              <a:t>Library</a:t>
            </a:r>
            <a:br>
              <a:rPr lang="en" sz="2400" b="1" u="sng" dirty="0">
                <a:solidFill>
                  <a:schemeClr val="accent1"/>
                </a:solidFill>
                <a:latin typeface="Arial"/>
                <a:ea typeface="Arial"/>
                <a:cs typeface="Arial"/>
                <a:sym typeface="Arial"/>
                <a:hlinkClick r:id="rId10">
                  <a:extLst>
                    <a:ext uri="{A12FA001-AC4F-418D-AE19-62706E023703}">
                      <ahyp:hlinkClr xmlns:ahyp="http://schemas.microsoft.com/office/drawing/2018/hyperlinkcolor" val="tx"/>
                    </a:ext>
                  </a:extLst>
                </a:hlinkClick>
              </a:rPr>
            </a:br>
            <a:r>
              <a:rPr lang="en" sz="2400" b="1" u="sng" dirty="0">
                <a:solidFill>
                  <a:schemeClr val="accent1"/>
                </a:solidFill>
                <a:latin typeface="Arial"/>
                <a:ea typeface="Arial"/>
                <a:cs typeface="Arial"/>
                <a:sym typeface="Arial"/>
                <a:hlinkClick r:id="rId10">
                  <a:extLst>
                    <a:ext uri="{A12FA001-AC4F-418D-AE19-62706E023703}">
                      <ahyp:hlinkClr xmlns:ahyp="http://schemas.microsoft.com/office/drawing/2018/hyperlinkcolor" val="tx"/>
                    </a:ext>
                  </a:extLst>
                </a:hlinkClick>
              </a:rPr>
              <a:t>Director</a:t>
            </a:r>
            <a:endParaRPr lang="en-US" sz="2400" b="1" i="0" u="none" strike="noStrike" cap="none" dirty="0">
              <a:solidFill>
                <a:schemeClr val="accent1"/>
              </a:solidFill>
              <a:latin typeface="Arial"/>
              <a:ea typeface="Arial"/>
              <a:cs typeface="Arial"/>
            </a:endParaRPr>
          </a:p>
        </p:txBody>
      </p:sp>
      <p:sp>
        <p:nvSpPr>
          <p:cNvPr id="203" name="Google Shape;203;p4">
            <a:extLst>
              <a:ext uri="{C183D7F6-B498-43B3-948B-1728B52AA6E4}">
                <adec:decorative xmlns:adec="http://schemas.microsoft.com/office/drawing/2017/decorative" val="1"/>
              </a:ext>
            </a:extLst>
          </p:cNvPr>
          <p:cNvSpPr/>
          <p:nvPr/>
        </p:nvSpPr>
        <p:spPr>
          <a:xfrm>
            <a:off x="5034081" y="3513688"/>
            <a:ext cx="1788600" cy="744600"/>
          </a:xfrm>
          <a:prstGeom prst="roundRect">
            <a:avLst>
              <a:gd name="adj" fmla="val 16667"/>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sng" strike="noStrike" cap="none" dirty="0">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Public</a:t>
            </a:r>
            <a:endParaRPr lang="en" sz="2400" b="1" i="0" u="sng" strike="noStrike" cap="none" dirty="0">
              <a:solidFill>
                <a:schemeClr val="accent1"/>
              </a:solidFill>
              <a:latin typeface="Arial"/>
              <a:ea typeface="Arial"/>
              <a:cs typeface="Arial"/>
            </a:endParaRPr>
          </a:p>
        </p:txBody>
      </p:sp>
      <p:sp>
        <p:nvSpPr>
          <p:cNvPr id="204" name="Google Shape;204;p4">
            <a:extLst>
              <a:ext uri="{C183D7F6-B498-43B3-948B-1728B52AA6E4}">
                <adec:decorative xmlns:adec="http://schemas.microsoft.com/office/drawing/2017/decorative" val="1"/>
              </a:ext>
            </a:extLst>
          </p:cNvPr>
          <p:cNvSpPr/>
          <p:nvPr/>
        </p:nvSpPr>
        <p:spPr>
          <a:xfrm>
            <a:off x="7277775" y="2634025"/>
            <a:ext cx="1756500" cy="1507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400" b="0" i="0" u="none" strike="noStrike" cap="none" dirty="0">
                <a:solidFill>
                  <a:srgbClr val="000000"/>
                </a:solidFill>
                <a:latin typeface="Arial"/>
                <a:ea typeface="Arial"/>
                <a:cs typeface="Arial"/>
                <a:sym typeface="Arial"/>
              </a:rPr>
              <a:t>Helpful Link: </a:t>
            </a:r>
            <a:r>
              <a:rPr lang="en" sz="1400" b="0" i="0" u="sng" strike="noStrike" cap="none" dirty="0">
                <a:solidFill>
                  <a:schemeClr val="hlink"/>
                </a:solidFill>
                <a:latin typeface="Arial"/>
                <a:ea typeface="Arial"/>
                <a:cs typeface="Arial"/>
                <a:sym typeface="Arial"/>
                <a:hlinkClick r:id="rId12">
                  <a:extLst>
                    <a:ext uri="{A12FA001-AC4F-418D-AE19-62706E023703}">
                      <ahyp:hlinkClr xmlns:ahyp="http://schemas.microsoft.com/office/drawing/2018/hyperlinkcolor" val="tx"/>
                    </a:ext>
                  </a:extLst>
                </a:hlinkClick>
              </a:rPr>
              <a:t>Here</a:t>
            </a:r>
            <a:endParaRPr sz="1400" dirty="0">
              <a:solidFill>
                <a:schemeClr val="hlink"/>
              </a:solidFill>
              <a:latin typeface="Arial"/>
              <a:cs typeface="Arial"/>
            </a:endParaRPr>
          </a:p>
          <a:p>
            <a:pPr marL="0" marR="0" lvl="0" indent="0" algn="l" rtl="0">
              <a:lnSpc>
                <a:spcPct val="100000"/>
              </a:lnSpc>
              <a:spcBef>
                <a:spcPts val="0"/>
              </a:spcBef>
              <a:spcAft>
                <a:spcPts val="0"/>
              </a:spcAft>
              <a:buClr>
                <a:srgbClr val="000000"/>
              </a:buClr>
              <a:buSzPts val="1200"/>
              <a:buFont typeface="Arial"/>
              <a:buNone/>
            </a:pPr>
            <a:r>
              <a:rPr lang="en" sz="1400" dirty="0">
                <a:latin typeface="Arial"/>
                <a:cs typeface="Arial"/>
              </a:rPr>
              <a:t>School Librarian Helpful Link: </a:t>
            </a:r>
            <a:r>
              <a:rPr lang="en" sz="1400" u="sng" dirty="0">
                <a:solidFill>
                  <a:schemeClr val="hlink"/>
                </a:solidFill>
                <a:latin typeface="Arial"/>
                <a:cs typeface="Arial"/>
                <a:hlinkClick r:id="rId13">
                  <a:extLst>
                    <a:ext uri="{A12FA001-AC4F-418D-AE19-62706E023703}">
                      <ahyp:hlinkClr xmlns:ahyp="http://schemas.microsoft.com/office/drawing/2018/hyperlinkcolor" val="tx"/>
                    </a:ext>
                  </a:extLst>
                </a:hlinkClick>
              </a:rPr>
              <a:t>Here</a:t>
            </a:r>
            <a:endParaRPr sz="1400" dirty="0">
              <a:solidFill>
                <a:schemeClr val="hlink"/>
              </a:solidFill>
              <a:latin typeface="Arial"/>
              <a:cs typeface="Arial"/>
            </a:endParaRPr>
          </a:p>
          <a:p>
            <a:pPr marL="0" marR="0" lvl="0" indent="0" algn="l" rtl="0">
              <a:lnSpc>
                <a:spcPct val="100000"/>
              </a:lnSpc>
              <a:spcBef>
                <a:spcPts val="0"/>
              </a:spcBef>
              <a:spcAft>
                <a:spcPts val="0"/>
              </a:spcAft>
              <a:buClr>
                <a:srgbClr val="000000"/>
              </a:buClr>
              <a:buSzPts val="1200"/>
              <a:buFont typeface="Arial"/>
              <a:buNone/>
            </a:pPr>
            <a:r>
              <a:rPr lang="en" sz="1400" dirty="0">
                <a:latin typeface="Arial"/>
                <a:cs typeface="Arial"/>
              </a:rPr>
              <a:t>College Librarian</a:t>
            </a:r>
            <a:br>
              <a:rPr lang="en" sz="1400" dirty="0">
                <a:latin typeface="Arial"/>
              </a:rPr>
            </a:br>
            <a:r>
              <a:rPr lang="en" sz="1400" dirty="0">
                <a:latin typeface="Arial"/>
                <a:cs typeface="Arial"/>
              </a:rPr>
              <a:t>Helpful Link: </a:t>
            </a:r>
            <a:r>
              <a:rPr lang="en" sz="1400" u="sng" dirty="0">
                <a:solidFill>
                  <a:schemeClr val="hlink"/>
                </a:solidFill>
                <a:latin typeface="Arial"/>
                <a:cs typeface="Arial"/>
                <a:hlinkClick r:id="rId14">
                  <a:extLst>
                    <a:ext uri="{A12FA001-AC4F-418D-AE19-62706E023703}">
                      <ahyp:hlinkClr xmlns:ahyp="http://schemas.microsoft.com/office/drawing/2018/hyperlinkcolor" val="tx"/>
                    </a:ext>
                  </a:extLst>
                </a:hlinkClick>
              </a:rPr>
              <a:t>Here</a:t>
            </a:r>
            <a:endParaRPr sz="1400" dirty="0">
              <a:solidFill>
                <a:schemeClr val="hlink"/>
              </a:solidFill>
              <a:latin typeface="Arial"/>
              <a:cs typeface="Arial"/>
            </a:endParaRPr>
          </a:p>
          <a:p>
            <a:pPr marL="0" marR="0" lvl="0" indent="0" algn="ctr" rtl="0">
              <a:lnSpc>
                <a:spcPct val="100000"/>
              </a:lnSpc>
              <a:spcBef>
                <a:spcPts val="0"/>
              </a:spcBef>
              <a:spcAft>
                <a:spcPts val="0"/>
              </a:spcAft>
              <a:buClr>
                <a:srgbClr val="000000"/>
              </a:buClr>
              <a:buSzPts val="1200"/>
              <a:buFont typeface="Arial"/>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A9FAE-A434-0FB1-1731-D23B697A2C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1A15D-5432-B59E-3CB7-FDB9884A96E1}"/>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Arial"/>
                <a:ea typeface="+mn-ea"/>
                <a:cs typeface="Arial"/>
              </a:rPr>
              <a:t>Module 3</a:t>
            </a: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 sz="4400" b="0" i="0" u="none" strike="noStrike" kern="1200" cap="none" spc="0" normalizeH="0" baseline="0" noProof="0" dirty="0">
                <a:ln>
                  <a:noFill/>
                </a:ln>
                <a:solidFill>
                  <a:srgbClr val="000000"/>
                </a:solidFill>
                <a:effectLst/>
                <a:uLnTx/>
                <a:uFillTx/>
                <a:latin typeface="Arial"/>
                <a:ea typeface="+mn-ea"/>
                <a:cs typeface="Arial"/>
              </a:rPr>
              <a:t>Find and Identify Credible Health Information</a:t>
            </a:r>
            <a:endParaRPr kumimoji="0" lang="en-US" sz="4400"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312758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41" name="Google Shape;141;g2ecb8a7c16f_0_56"/>
          <p:cNvSpPr/>
          <p:nvPr/>
        </p:nvSpPr>
        <p:spPr>
          <a:xfrm>
            <a:off x="6896099" y="2562859"/>
            <a:ext cx="1871981" cy="1836421"/>
          </a:xfrm>
          <a:prstGeom prst="roundRect">
            <a:avLst>
              <a:gd name="adj" fmla="val 16667"/>
            </a:avLst>
          </a:prstGeom>
          <a:solidFill>
            <a:schemeClr val="accent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600"/>
              </a:spcBef>
              <a:spcAft>
                <a:spcPts val="0"/>
              </a:spcAft>
              <a:buClr>
                <a:srgbClr val="000000"/>
              </a:buClr>
              <a:buSzPts val="2500"/>
              <a:buFont typeface="Arial"/>
              <a:buNone/>
            </a:pPr>
            <a:r>
              <a:rPr lang="en" sz="1600" b="1" i="0" u="none" strike="noStrike" cap="none" dirty="0">
                <a:solidFill>
                  <a:srgbClr val="404040"/>
                </a:solidFill>
                <a:latin typeface="Arial"/>
                <a:ea typeface="Arial"/>
                <a:cs typeface="Arial"/>
                <a:sym typeface="Arial"/>
              </a:rPr>
              <a:t>Pseudoscience</a:t>
            </a:r>
            <a:endParaRPr sz="1600" b="0"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r>
              <a:rPr lang="en" sz="1600" b="0" i="0" u="none" strike="noStrike" cap="none" dirty="0">
                <a:solidFill>
                  <a:srgbClr val="404040"/>
                </a:solidFill>
                <a:latin typeface="Arial"/>
                <a:ea typeface="Arial"/>
                <a:cs typeface="Arial"/>
                <a:sym typeface="Arial"/>
              </a:rPr>
              <a:t>Pretends to be scientific - but isn’t</a:t>
            </a:r>
            <a:endParaRPr sz="1600" b="0"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endParaRPr sz="1600" b="0" i="0" u="none" strike="noStrike" cap="none" dirty="0">
              <a:solidFill>
                <a:srgbClr val="404040"/>
              </a:solidFill>
              <a:highlight>
                <a:schemeClr val="lt1"/>
              </a:highlight>
              <a:latin typeface="Arial"/>
              <a:ea typeface="Arial"/>
              <a:cs typeface="Arial"/>
              <a:sym typeface="Arial"/>
            </a:endParaRPr>
          </a:p>
        </p:txBody>
      </p:sp>
      <p:sp>
        <p:nvSpPr>
          <p:cNvPr id="137" name="Google Shape;137;g2ecb8a7c16f_0_56"/>
          <p:cNvSpPr/>
          <p:nvPr/>
        </p:nvSpPr>
        <p:spPr>
          <a:xfrm>
            <a:off x="4795522" y="2571750"/>
            <a:ext cx="1871980" cy="1836421"/>
          </a:xfrm>
          <a:prstGeom prst="roundRect">
            <a:avLst>
              <a:gd name="adj" fmla="val 16667"/>
            </a:avLst>
          </a:prstGeom>
          <a:solidFill>
            <a:schemeClr val="accent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600"/>
              </a:spcBef>
              <a:spcAft>
                <a:spcPts val="0"/>
              </a:spcAft>
              <a:buClr>
                <a:srgbClr val="000000"/>
              </a:buClr>
              <a:buSzPts val="2300"/>
              <a:buFont typeface="Arial"/>
              <a:buNone/>
            </a:pPr>
            <a:endParaRPr sz="1600" b="1"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300"/>
              <a:buFont typeface="Arial"/>
              <a:buNone/>
            </a:pPr>
            <a:r>
              <a:rPr lang="en" sz="1600" b="1" i="0" u="none" strike="noStrike" cap="none" dirty="0">
                <a:solidFill>
                  <a:srgbClr val="404040"/>
                </a:solidFill>
                <a:latin typeface="Arial"/>
                <a:ea typeface="Arial"/>
                <a:cs typeface="Arial"/>
                <a:sym typeface="Arial"/>
              </a:rPr>
              <a:t>What makes health information credible?</a:t>
            </a:r>
            <a:endParaRPr sz="1600" b="0"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r>
              <a:rPr lang="en" sz="1600" b="0" i="0" u="none" strike="noStrike" cap="none" dirty="0">
                <a:solidFill>
                  <a:srgbClr val="404040"/>
                </a:solidFill>
                <a:latin typeface="Arial"/>
                <a:ea typeface="Arial"/>
                <a:cs typeface="Arial"/>
                <a:sym typeface="Arial"/>
              </a:rPr>
              <a:t>Unbiased</a:t>
            </a:r>
            <a:endParaRPr sz="1600" b="0"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r>
              <a:rPr lang="en" sz="1600" b="0" i="0" u="none" strike="noStrike" cap="none" dirty="0">
                <a:solidFill>
                  <a:srgbClr val="404040"/>
                </a:solidFill>
                <a:latin typeface="Arial"/>
                <a:ea typeface="Arial"/>
                <a:cs typeface="Arial"/>
                <a:sym typeface="Arial"/>
              </a:rPr>
              <a:t>Fact Based</a:t>
            </a:r>
            <a:endParaRPr sz="1600" b="0" i="0" u="none" strike="noStrike" cap="none" dirty="0">
              <a:solidFill>
                <a:srgbClr val="40404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000"/>
              <a:buFont typeface="Arial"/>
              <a:buNone/>
            </a:pPr>
            <a:endParaRPr sz="1600" b="0" i="0" u="none" strike="noStrike" cap="none" dirty="0">
              <a:solidFill>
                <a:srgbClr val="404040"/>
              </a:solidFill>
              <a:highlight>
                <a:schemeClr val="lt1"/>
              </a:highlight>
              <a:latin typeface="Arial"/>
              <a:ea typeface="Arial"/>
              <a:cs typeface="Arial"/>
              <a:sym typeface="Arial"/>
            </a:endParaRPr>
          </a:p>
        </p:txBody>
      </p:sp>
      <p:sp>
        <p:nvSpPr>
          <p:cNvPr id="140" name="Google Shape;140;g2ecb8a7c16f_0_56"/>
          <p:cNvSpPr/>
          <p:nvPr/>
        </p:nvSpPr>
        <p:spPr>
          <a:xfrm>
            <a:off x="2476500" y="2562859"/>
            <a:ext cx="1871980" cy="1836421"/>
          </a:xfrm>
          <a:prstGeom prst="roundRect">
            <a:avLst>
              <a:gd name="adj" fmla="val 16667"/>
            </a:avLst>
          </a:prstGeom>
          <a:solidFill>
            <a:schemeClr val="accent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600"/>
              </a:spcBef>
              <a:spcAft>
                <a:spcPts val="0"/>
              </a:spcAft>
              <a:buClr>
                <a:srgbClr val="000000"/>
              </a:buClr>
              <a:buSzPts val="2500"/>
              <a:buFont typeface="Arial"/>
              <a:buNone/>
            </a:pPr>
            <a:r>
              <a:rPr lang="en" sz="1600" b="1" i="0" u="none" strike="noStrike" cap="none" dirty="0">
                <a:solidFill>
                  <a:srgbClr val="404040"/>
                </a:solidFill>
                <a:latin typeface="Arial"/>
                <a:ea typeface="Arial"/>
                <a:cs typeface="Arial"/>
                <a:sym typeface="Arial"/>
              </a:rPr>
              <a:t>Bias</a:t>
            </a:r>
            <a:endParaRPr sz="1600" b="0"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r>
              <a:rPr lang="en" sz="1600" b="0" i="0" u="none" strike="noStrike" cap="none" dirty="0">
                <a:solidFill>
                  <a:srgbClr val="404040"/>
                </a:solidFill>
                <a:latin typeface="Arial"/>
                <a:ea typeface="Arial"/>
                <a:cs typeface="Arial"/>
                <a:sym typeface="Arial"/>
              </a:rPr>
              <a:t>Prejudiced in favor of/against something or someone</a:t>
            </a:r>
            <a:endParaRPr sz="1600" b="1"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endParaRPr sz="1600" b="0" i="0" u="none" strike="noStrike" cap="none" dirty="0">
              <a:solidFill>
                <a:srgbClr val="404040"/>
              </a:solidFill>
              <a:highlight>
                <a:schemeClr val="lt1"/>
              </a:highlight>
              <a:latin typeface="Arial"/>
              <a:ea typeface="Arial"/>
              <a:cs typeface="Arial"/>
              <a:sym typeface="Arial"/>
            </a:endParaRPr>
          </a:p>
        </p:txBody>
      </p:sp>
      <p:sp>
        <p:nvSpPr>
          <p:cNvPr id="138" name="Google Shape;138;g2ecb8a7c16f_0_56"/>
          <p:cNvSpPr/>
          <p:nvPr/>
        </p:nvSpPr>
        <p:spPr>
          <a:xfrm>
            <a:off x="266699" y="2571750"/>
            <a:ext cx="1762760" cy="1827530"/>
          </a:xfrm>
          <a:prstGeom prst="roundRect">
            <a:avLst>
              <a:gd name="adj" fmla="val 16667"/>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600"/>
              </a:spcBef>
              <a:spcAft>
                <a:spcPts val="0"/>
              </a:spcAft>
              <a:buClr>
                <a:srgbClr val="000000"/>
              </a:buClr>
              <a:buSzPts val="2500"/>
              <a:buFont typeface="Arial"/>
              <a:buNone/>
            </a:pPr>
            <a:r>
              <a:rPr lang="en" sz="1600" b="1" i="0" u="none" strike="noStrike" cap="none" dirty="0">
                <a:solidFill>
                  <a:srgbClr val="404040"/>
                </a:solidFill>
                <a:latin typeface="Arial"/>
                <a:ea typeface="Arial"/>
                <a:cs typeface="Arial"/>
                <a:sym typeface="Arial"/>
              </a:rPr>
              <a:t>Credibility</a:t>
            </a:r>
            <a:endParaRPr sz="1600" b="1"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r>
              <a:rPr lang="en" sz="1600" b="0" i="0" u="none" strike="noStrike" cap="none" dirty="0">
                <a:solidFill>
                  <a:srgbClr val="404040"/>
                </a:solidFill>
                <a:latin typeface="Arial"/>
                <a:ea typeface="Arial"/>
                <a:cs typeface="Arial"/>
                <a:sym typeface="Arial"/>
              </a:rPr>
              <a:t>Believable/</a:t>
            </a:r>
            <a:endParaRPr sz="1600" b="0" i="0" u="none" strike="noStrike" cap="none" dirty="0">
              <a:solidFill>
                <a:srgbClr val="40404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2000"/>
              <a:buFont typeface="Arial"/>
              <a:buNone/>
            </a:pPr>
            <a:r>
              <a:rPr lang="en" sz="1600" b="0" i="0" u="none" strike="noStrike" cap="none" dirty="0">
                <a:solidFill>
                  <a:srgbClr val="404040"/>
                </a:solidFill>
                <a:latin typeface="Arial"/>
                <a:ea typeface="Arial"/>
                <a:cs typeface="Arial"/>
                <a:sym typeface="Arial"/>
              </a:rPr>
              <a:t>trustworthy</a:t>
            </a:r>
            <a:endParaRPr sz="1600" b="0" i="0" u="none" strike="noStrike" cap="none" dirty="0">
              <a:solidFill>
                <a:srgbClr val="404040"/>
              </a:solidFill>
              <a:latin typeface="Arial"/>
              <a:ea typeface="Arial"/>
              <a:cs typeface="Arial"/>
              <a:sym typeface="Arial"/>
            </a:endParaRPr>
          </a:p>
        </p:txBody>
      </p:sp>
      <p:sp>
        <p:nvSpPr>
          <p:cNvPr id="5" name="Content Placeholder 4">
            <a:extLst>
              <a:ext uri="{FF2B5EF4-FFF2-40B4-BE49-F238E27FC236}">
                <a16:creationId xmlns:a16="http://schemas.microsoft.com/office/drawing/2014/main" id="{9D1B5D1E-2028-F35C-205A-184840519A22}"/>
              </a:ext>
            </a:extLst>
          </p:cNvPr>
          <p:cNvSpPr txBox="1">
            <a:spLocks/>
          </p:cNvSpPr>
          <p:nvPr/>
        </p:nvSpPr>
        <p:spPr>
          <a:xfrm>
            <a:off x="678662" y="709621"/>
            <a:ext cx="8233719" cy="1539541"/>
          </a:xfrm>
          <a:prstGeom prst="rect">
            <a:avLst/>
          </a:prstGeom>
          <a:noFill/>
          <a:ln>
            <a:noFill/>
          </a:ln>
        </p:spPr>
        <p:txBody>
          <a:bodyPr spcFirstLastPara="1" vert="horz" wrap="square" lIns="0" tIns="45720" rIns="91440" bIns="45720" rtlCol="0" anchor="t" anchorCtr="0">
            <a:noAutofit/>
          </a:bodyPr>
          <a:lstStyle>
            <a:lvl1pPr marL="457200" marR="0" lvl="0" indent="-228600" algn="l" defTabSz="914400" rtl="0" eaLnBrk="1" fontAlgn="base" latinLnBrk="0" hangingPunct="1">
              <a:lnSpc>
                <a:spcPct val="90000"/>
              </a:lnSpc>
              <a:spcBef>
                <a:spcPts val="600"/>
              </a:spcBef>
              <a:spcAft>
                <a:spcPts val="0"/>
              </a:spcAft>
              <a:buClr>
                <a:schemeClr val="dk1"/>
              </a:buClr>
              <a:buSzPts val="1800"/>
              <a:buFontTx/>
              <a:buNone/>
              <a:tabLst/>
              <a:defRPr sz="1600" b="0" kern="1200">
                <a:solidFill>
                  <a:schemeClr val="tx1"/>
                </a:solidFill>
                <a:latin typeface="Arial"/>
                <a:ea typeface="+mn-ea"/>
                <a:cs typeface="Arial"/>
              </a:defRPr>
            </a:lvl1pPr>
            <a:lvl2pPr marL="914400" marR="0" lvl="1" indent="-342900" algn="l" defTabSz="914400" rtl="0" eaLnBrk="1" fontAlgn="base" latinLnBrk="0" hangingPunct="1">
              <a:lnSpc>
                <a:spcPct val="100000"/>
              </a:lnSpc>
              <a:spcBef>
                <a:spcPts val="360"/>
              </a:spcBef>
              <a:spcAft>
                <a:spcPts val="0"/>
              </a:spcAft>
              <a:buClr>
                <a:schemeClr val="dk1"/>
              </a:buClr>
              <a:buSzPts val="1800"/>
              <a:buFont typeface="Arial" panose="020B0604020202020204" pitchFamily="34" charset="0"/>
              <a:buChar char="•"/>
              <a:tabLst/>
              <a:defRPr sz="1600" b="0" kern="1200">
                <a:solidFill>
                  <a:schemeClr val="tx1"/>
                </a:solidFill>
                <a:latin typeface="Arial"/>
                <a:ea typeface="+mn-ea"/>
                <a:cs typeface="Arial"/>
              </a:defRPr>
            </a:lvl2pPr>
            <a:lvl3pPr marL="1371600" marR="0" lvl="2" indent="-342900" algn="l" defTabSz="914400" rtl="0" eaLnBrk="1" fontAlgn="base" latinLnBrk="0" hangingPunct="1">
              <a:lnSpc>
                <a:spcPct val="100000"/>
              </a:lnSpc>
              <a:spcBef>
                <a:spcPts val="360"/>
              </a:spcBef>
              <a:spcAft>
                <a:spcPts val="0"/>
              </a:spcAft>
              <a:buClr>
                <a:schemeClr val="dk1"/>
              </a:buClr>
              <a:buSzPts val="1800"/>
              <a:buFont typeface="Courier New" panose="02070309020205020404" pitchFamily="49" charset="0"/>
              <a:buChar char="o"/>
              <a:tabLst/>
              <a:defRPr sz="1600" b="0" kern="1200">
                <a:solidFill>
                  <a:schemeClr val="tx1"/>
                </a:solidFill>
                <a:latin typeface="Arial"/>
                <a:ea typeface="+mn-ea"/>
                <a:cs typeface="Arial"/>
              </a:defRPr>
            </a:lvl3pPr>
            <a:lvl4pPr marL="1828800" lvl="3" indent="-342900" algn="l" defTabSz="457200" rtl="0" eaLnBrk="1" latinLnBrk="0" hangingPunct="1">
              <a:lnSpc>
                <a:spcPct val="100000"/>
              </a:lnSpc>
              <a:spcBef>
                <a:spcPts val="360"/>
              </a:spcBef>
              <a:spcAft>
                <a:spcPts val="0"/>
              </a:spcAft>
              <a:buClr>
                <a:schemeClr val="dk1"/>
              </a:buClr>
              <a:buSzPts val="1800"/>
              <a:buFont typeface="Arial"/>
              <a:buChar char="–"/>
              <a:defRPr sz="1600" kern="1200">
                <a:solidFill>
                  <a:schemeClr val="tx1"/>
                </a:solidFill>
                <a:latin typeface="Arial"/>
                <a:ea typeface="+mn-ea"/>
                <a:cs typeface="Arial"/>
              </a:defRPr>
            </a:lvl4pPr>
            <a:lvl5pPr marL="2286000" lvl="4" indent="-342900" algn="l" defTabSz="457200" rtl="0" eaLnBrk="1" latinLnBrk="0" hangingPunct="1">
              <a:lnSpc>
                <a:spcPct val="100000"/>
              </a:lnSpc>
              <a:spcBef>
                <a:spcPts val="360"/>
              </a:spcBef>
              <a:spcAft>
                <a:spcPts val="0"/>
              </a:spcAft>
              <a:buClr>
                <a:schemeClr val="dk1"/>
              </a:buClr>
              <a:buSzPts val="1800"/>
              <a:buFont typeface="Arial"/>
              <a:buChar char="»"/>
              <a:defRPr sz="1600" kern="1200">
                <a:solidFill>
                  <a:schemeClr val="tx1"/>
                </a:solidFill>
                <a:latin typeface="Arial"/>
                <a:ea typeface="+mn-ea"/>
                <a:cs typeface="Arial"/>
              </a:defRPr>
            </a:lvl5pPr>
            <a:lvl6pPr marL="2743200" lvl="5"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6pPr>
            <a:lvl7pPr marL="3200400" lvl="6"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7pPr>
            <a:lvl8pPr marL="3657600" lvl="7"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8pPr>
            <a:lvl9pPr marL="4114800" lvl="8"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solidFill>
                  <a:srgbClr val="353432"/>
                </a:solidFill>
              </a:rPr>
              <a:t>Learning Objectives:</a:t>
            </a:r>
            <a:endParaRPr lang="en-US" dirty="0"/>
          </a:p>
          <a:p>
            <a:pPr marL="1028700" lvl="1"/>
            <a:r>
              <a:rPr lang="en-US" dirty="0">
                <a:solidFill>
                  <a:srgbClr val="353432"/>
                </a:solidFill>
              </a:rPr>
              <a:t>Define credibility in the context of health information</a:t>
            </a:r>
          </a:p>
          <a:p>
            <a:pPr marL="1028700" lvl="1"/>
            <a:r>
              <a:rPr lang="en-US" dirty="0">
                <a:solidFill>
                  <a:srgbClr val="353432"/>
                </a:solidFill>
              </a:rPr>
              <a:t>Evaluate the credibility of a source</a:t>
            </a:r>
            <a:endParaRPr lang="en-US" dirty="0"/>
          </a:p>
          <a:p>
            <a:pPr marL="1028700" lvl="1"/>
            <a:r>
              <a:rPr lang="en-US" dirty="0">
                <a:solidFill>
                  <a:srgbClr val="353432"/>
                </a:solidFill>
              </a:rPr>
              <a:t>Locate health information from a credible source (e.g. MedlinePlus)</a:t>
            </a:r>
          </a:p>
          <a:p>
            <a:pPr marL="285750" indent="-285750">
              <a:buFont typeface="Arial" panose="020B0604020202020204" pitchFamily="34" charset="0"/>
              <a:buChar char="•"/>
            </a:pPr>
            <a:r>
              <a:rPr lang="en-US" dirty="0">
                <a:solidFill>
                  <a:srgbClr val="353432"/>
                </a:solidFill>
              </a:rPr>
              <a:t>Students discussed  these terms</a:t>
            </a:r>
            <a:endParaRPr lang="en-US" dirty="0"/>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solidFill>
                <a:srgbClr val="353432"/>
              </a:solidFill>
            </a:endParaRPr>
          </a:p>
        </p:txBody>
      </p:sp>
      <p:sp>
        <p:nvSpPr>
          <p:cNvPr id="4" name="Title 3">
            <a:extLst>
              <a:ext uri="{FF2B5EF4-FFF2-40B4-BE49-F238E27FC236}">
                <a16:creationId xmlns:a16="http://schemas.microsoft.com/office/drawing/2014/main" id="{C87DEEEA-4E59-A715-7EBB-09C2B73D3E5D}"/>
              </a:ext>
            </a:extLst>
          </p:cNvPr>
          <p:cNvSpPr>
            <a:spLocks noGrp="1"/>
          </p:cNvSpPr>
          <p:nvPr>
            <p:ph type="title"/>
          </p:nvPr>
        </p:nvSpPr>
        <p:spPr/>
        <p:txBody>
          <a:bodyPr/>
          <a:lstStyle/>
          <a:p>
            <a:r>
              <a:rPr lang="en-US" dirty="0"/>
              <a:t>Module 3: Find and identify credible health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5649-C41A-31D3-FB7E-4981A5365C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BA1C6F-7913-5D56-FEC0-FDD78ECD14F9}"/>
              </a:ext>
            </a:extLst>
          </p:cNvPr>
          <p:cNvSpPr>
            <a:spLocks noGrp="1"/>
          </p:cNvSpPr>
          <p:nvPr>
            <p:ph type="title"/>
          </p:nvPr>
        </p:nvSpPr>
        <p:spPr>
          <a:xfrm>
            <a:off x="150018" y="123568"/>
            <a:ext cx="8784598" cy="465503"/>
          </a:xfrm>
        </p:spPr>
        <p:txBody>
          <a:bodyPr/>
          <a:lstStyle/>
          <a:p>
            <a:r>
              <a:rPr lang="en-US" dirty="0"/>
              <a:t>Module 3</a:t>
            </a:r>
            <a:r>
              <a:rPr lang="en-US"/>
              <a:t>: </a:t>
            </a:r>
            <a:r>
              <a:rPr lang="en-US" dirty="0"/>
              <a:t>Find and identify credible health information (Cont'd)</a:t>
            </a:r>
          </a:p>
        </p:txBody>
      </p:sp>
      <p:sp>
        <p:nvSpPr>
          <p:cNvPr id="5" name="Content Placeholder 4">
            <a:extLst>
              <a:ext uri="{FF2B5EF4-FFF2-40B4-BE49-F238E27FC236}">
                <a16:creationId xmlns:a16="http://schemas.microsoft.com/office/drawing/2014/main" id="{8E334D83-2A5B-8B1B-C286-1C7ED84C2D44}"/>
              </a:ext>
            </a:extLst>
          </p:cNvPr>
          <p:cNvSpPr>
            <a:spLocks noGrp="1"/>
          </p:cNvSpPr>
          <p:nvPr>
            <p:ph idx="1"/>
          </p:nvPr>
        </p:nvSpPr>
        <p:spPr/>
        <p:txBody>
          <a:bodyPr vert="horz" wrap="square" lIns="0" tIns="45720" rIns="91440" bIns="45720" rtlCol="0" anchor="t">
            <a:noAutofit/>
          </a:bodyPr>
          <a:lstStyle/>
          <a:p>
            <a:pPr marL="285750" indent="-285750">
              <a:buFont typeface="Arial" panose="020B0604020202020204" pitchFamily="34" charset="0"/>
              <a:buChar char="•"/>
            </a:pPr>
            <a:r>
              <a:rPr lang="en-US" dirty="0">
                <a:solidFill>
                  <a:srgbClr val="353432"/>
                </a:solidFill>
              </a:rPr>
              <a:t>We discussed credibility in the context of diets</a:t>
            </a:r>
            <a:endParaRPr lang="en-US" dirty="0">
              <a:solidFill>
                <a:srgbClr val="2D2E2D"/>
              </a:solidFill>
            </a:endParaRPr>
          </a:p>
          <a:p>
            <a:pPr marL="285750" indent="-285750">
              <a:buFont typeface="Arial" panose="020B0604020202020204" pitchFamily="34" charset="0"/>
              <a:buChar char="•"/>
            </a:pPr>
            <a:r>
              <a:rPr lang="en-US" dirty="0">
                <a:solidFill>
                  <a:srgbClr val="353432"/>
                </a:solidFill>
              </a:rPr>
              <a:t>We used an exercise to evaluate a fad diet using MedlinePlus and Wikipedia</a:t>
            </a:r>
          </a:p>
          <a:p>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solidFill>
                <a:srgbClr val="353432"/>
              </a:solidFill>
            </a:endParaRPr>
          </a:p>
        </p:txBody>
      </p:sp>
      <p:sp>
        <p:nvSpPr>
          <p:cNvPr id="6" name="Google Shape;147;g2ecdff7928b_0_61">
            <a:extLst>
              <a:ext uri="{FF2B5EF4-FFF2-40B4-BE49-F238E27FC236}">
                <a16:creationId xmlns:a16="http://schemas.microsoft.com/office/drawing/2014/main" id="{4069DF06-BA12-0A84-E2A7-BF9CC880A283}"/>
              </a:ext>
            </a:extLst>
          </p:cNvPr>
          <p:cNvSpPr txBox="1">
            <a:spLocks/>
          </p:cNvSpPr>
          <p:nvPr/>
        </p:nvSpPr>
        <p:spPr>
          <a:xfrm>
            <a:off x="330367" y="1441964"/>
            <a:ext cx="7646600" cy="1057488"/>
          </a:xfrm>
          <a:prstGeom prst="rect">
            <a:avLst/>
          </a:prstGeom>
          <a:noFill/>
          <a:ln>
            <a:noFill/>
          </a:ln>
        </p:spPr>
        <p:txBody>
          <a:bodyPr spcFirstLastPara="1" vert="horz" wrap="square" lIns="0" tIns="45700" rIns="91425" bIns="45700" rtlCol="0" anchor="t" anchorCtr="0">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buSzPts val="1800"/>
            </a:pPr>
            <a:r>
              <a:rPr lang="en-US" dirty="0"/>
              <a:t>Fad Diets</a:t>
            </a:r>
          </a:p>
          <a:p>
            <a:pPr>
              <a:spcAft>
                <a:spcPts val="0"/>
              </a:spcAft>
              <a:buSzPts val="1800"/>
            </a:pPr>
            <a:r>
              <a:rPr lang="en-US" sz="1200" i="1" dirty="0"/>
              <a:t>A fad diet is a </a:t>
            </a:r>
            <a:r>
              <a:rPr lang="en-US" sz="1200" i="1" u="sng" dirty="0">
                <a:solidFill>
                  <a:schemeClr val="hlink"/>
                </a:solidFill>
                <a:hlinkClick r:id="rId2"/>
              </a:rPr>
              <a:t>diet</a:t>
            </a:r>
            <a:r>
              <a:rPr lang="en-US" sz="1200" i="1" dirty="0"/>
              <a:t> that is popular, generally only for a short time, similar to </a:t>
            </a:r>
            <a:r>
              <a:rPr lang="en-US" sz="1200" i="1" u="sng" dirty="0">
                <a:solidFill>
                  <a:schemeClr val="hlink"/>
                </a:solidFill>
                <a:hlinkClick r:id="rId3"/>
              </a:rPr>
              <a:t>fads</a:t>
            </a:r>
            <a:r>
              <a:rPr lang="en-US" sz="1200" i="1" dirty="0"/>
              <a:t> in </a:t>
            </a:r>
            <a:r>
              <a:rPr lang="en-US" sz="1200" i="1" u="sng" dirty="0">
                <a:solidFill>
                  <a:schemeClr val="hlink"/>
                </a:solidFill>
                <a:hlinkClick r:id="rId4"/>
              </a:rPr>
              <a:t>fashion</a:t>
            </a:r>
            <a:r>
              <a:rPr lang="en-US" sz="1200" i="1" dirty="0"/>
              <a:t>, without being a standard scientific dietary recommendation, and often making unreasonable claims for fast weight loss or health improvements; as such it is often considered a type of </a:t>
            </a:r>
            <a:r>
              <a:rPr lang="en-US" sz="1200" i="1" u="sng" dirty="0">
                <a:solidFill>
                  <a:schemeClr val="hlink"/>
                </a:solidFill>
                <a:hlinkClick r:id="rId5"/>
              </a:rPr>
              <a:t>pseudoscientific diet</a:t>
            </a:r>
            <a:r>
              <a:rPr lang="en-US" sz="1200" i="1" dirty="0"/>
              <a:t>.</a:t>
            </a:r>
            <a:r>
              <a:rPr lang="en-US" sz="1200" i="1" u="sng" baseline="30000" dirty="0">
                <a:solidFill>
                  <a:schemeClr val="hlink"/>
                </a:solidFill>
                <a:hlinkClick r:id="rId6"/>
              </a:rPr>
              <a:t>[1]</a:t>
            </a:r>
            <a:r>
              <a:rPr lang="en-US" sz="1200" i="1" u="sng" baseline="30000" dirty="0">
                <a:solidFill>
                  <a:schemeClr val="hlink"/>
                </a:solidFill>
                <a:hlinkClick r:id="rId7"/>
              </a:rPr>
              <a:t>[2]</a:t>
            </a:r>
            <a:r>
              <a:rPr lang="en-US" sz="1200" i="1" u="sng" baseline="30000" dirty="0">
                <a:solidFill>
                  <a:schemeClr val="hlink"/>
                </a:solidFill>
                <a:hlinkClick r:id="rId8"/>
              </a:rPr>
              <a:t>[3]</a:t>
            </a:r>
            <a:r>
              <a:rPr lang="en-US" sz="1200" i="1" u="sng" baseline="30000" dirty="0">
                <a:solidFill>
                  <a:schemeClr val="hlink"/>
                </a:solidFill>
                <a:hlinkClick r:id="rId9"/>
              </a:rPr>
              <a:t>[4]</a:t>
            </a:r>
            <a:r>
              <a:rPr lang="en-US" sz="1200" i="1" u="sng" baseline="30000" dirty="0">
                <a:solidFill>
                  <a:schemeClr val="hlink"/>
                </a:solidFill>
                <a:hlinkClick r:id="rId10"/>
              </a:rPr>
              <a:t>[5]</a:t>
            </a:r>
            <a:r>
              <a:rPr lang="en-US" sz="1200" i="1" dirty="0"/>
              <a:t> Fad diets are usually not supported by </a:t>
            </a:r>
            <a:r>
              <a:rPr lang="en-US" sz="1200" i="1" u="sng" dirty="0">
                <a:solidFill>
                  <a:schemeClr val="hlink"/>
                </a:solidFill>
                <a:hlinkClick r:id="rId11"/>
              </a:rPr>
              <a:t>clinical research</a:t>
            </a:r>
            <a:r>
              <a:rPr lang="en-US" sz="1200" i="1" dirty="0"/>
              <a:t> and their health recommendations are not </a:t>
            </a:r>
            <a:r>
              <a:rPr lang="en-US" sz="1200" i="1" u="sng" dirty="0">
                <a:solidFill>
                  <a:schemeClr val="hlink"/>
                </a:solidFill>
                <a:hlinkClick r:id="rId12"/>
              </a:rPr>
              <a:t>peer-reviewed</a:t>
            </a:r>
            <a:r>
              <a:rPr lang="en-US" sz="1200" i="1" dirty="0"/>
              <a:t>, thus they often make unsubstantiated statements about health and disease.</a:t>
            </a:r>
            <a:r>
              <a:rPr lang="en-US" sz="1200" i="1" u="sng" baseline="30000" dirty="0">
                <a:solidFill>
                  <a:schemeClr val="hlink"/>
                </a:solidFill>
                <a:hlinkClick r:id="rId8"/>
              </a:rPr>
              <a:t>[3]</a:t>
            </a:r>
            <a:endParaRPr lang="en-US" sz="1200" i="1" dirty="0"/>
          </a:p>
          <a:p>
            <a:pPr>
              <a:spcAft>
                <a:spcPts val="0"/>
              </a:spcAft>
              <a:buSzPts val="1800"/>
            </a:pPr>
            <a:endParaRPr lang="en-US" sz="1200" i="1" dirty="0"/>
          </a:p>
          <a:p>
            <a:pPr>
              <a:spcAft>
                <a:spcPts val="0"/>
              </a:spcAft>
              <a:buSzPts val="1800"/>
            </a:pPr>
            <a:endParaRPr lang="en-US" sz="1200" i="1" dirty="0"/>
          </a:p>
        </p:txBody>
      </p:sp>
      <p:pic>
        <p:nvPicPr>
          <p:cNvPr id="7" name="Google Shape;148;g2ecdff7928b_0_61" descr="A person who has lost significant weight showing that her old jeans are now too baggy">
            <a:extLst>
              <a:ext uri="{FF2B5EF4-FFF2-40B4-BE49-F238E27FC236}">
                <a16:creationId xmlns:a16="http://schemas.microsoft.com/office/drawing/2014/main" id="{6FB3F33F-2D2B-2AEA-8154-3B56AE56FB7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330367" y="2769206"/>
            <a:ext cx="2438233" cy="1748599"/>
          </a:xfrm>
          <a:prstGeom prst="rect">
            <a:avLst/>
          </a:prstGeom>
          <a:noFill/>
          <a:ln>
            <a:noFill/>
          </a:ln>
        </p:spPr>
      </p:pic>
      <p:sp>
        <p:nvSpPr>
          <p:cNvPr id="8" name="Google Shape;149;g2ecdff7928b_0_61">
            <a:extLst>
              <a:ext uri="{FF2B5EF4-FFF2-40B4-BE49-F238E27FC236}">
                <a16:creationId xmlns:a16="http://schemas.microsoft.com/office/drawing/2014/main" id="{2E6B94F8-D6FC-4277-5ACC-62B6F0BDC638}"/>
              </a:ext>
            </a:extLst>
          </p:cNvPr>
          <p:cNvSpPr txBox="1"/>
          <p:nvPr/>
        </p:nvSpPr>
        <p:spPr>
          <a:xfrm>
            <a:off x="3242734" y="3212137"/>
            <a:ext cx="4649567" cy="718628"/>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1200"/>
              <a:buFont typeface="Arial"/>
              <a:buNone/>
            </a:pPr>
            <a:r>
              <a:rPr lang="en" sz="1100" b="0" i="0" u="none" strike="noStrike" cap="none" dirty="0">
                <a:solidFill>
                  <a:srgbClr val="202122"/>
                </a:solidFill>
                <a:highlight>
                  <a:srgbClr val="FFFFFF"/>
                </a:highlight>
                <a:latin typeface="Arial"/>
                <a:ea typeface="Arial"/>
                <a:cs typeface="Arial"/>
                <a:sym typeface="Arial"/>
              </a:rPr>
              <a:t>Wikipedia contributors. (2024, July 12). Fad diet. In </a:t>
            </a:r>
            <a:r>
              <a:rPr lang="en" sz="1100" b="0" i="1" u="none" strike="noStrike" cap="none" dirty="0">
                <a:solidFill>
                  <a:srgbClr val="202122"/>
                </a:solidFill>
                <a:highlight>
                  <a:srgbClr val="FFFFFF"/>
                </a:highlight>
                <a:latin typeface="Arial"/>
                <a:ea typeface="Arial"/>
                <a:cs typeface="Arial"/>
                <a:sym typeface="Arial"/>
              </a:rPr>
              <a:t>Wikipedia, The Free Encyclopedia</a:t>
            </a:r>
            <a:r>
              <a:rPr lang="en" sz="1100" b="0" i="0" u="none" strike="noStrike" cap="none" dirty="0">
                <a:solidFill>
                  <a:srgbClr val="202122"/>
                </a:solidFill>
                <a:highlight>
                  <a:srgbClr val="FFFFFF"/>
                </a:highlight>
                <a:latin typeface="Arial"/>
                <a:ea typeface="Arial"/>
                <a:cs typeface="Arial"/>
                <a:sym typeface="Arial"/>
              </a:rPr>
              <a:t>. Retrieved 19:14, July 18, 2024, from </a:t>
            </a:r>
            <a:r>
              <a:rPr lang="en" sz="1100" b="0" i="0" u="none" strike="noStrike" cap="none" dirty="0">
                <a:solidFill>
                  <a:schemeClr val="hlink"/>
                </a:solidFill>
                <a:highlight>
                  <a:srgbClr val="FFFFFF"/>
                </a:highlight>
                <a:uFill>
                  <a:noFill/>
                </a:uFill>
                <a:latin typeface="Arial"/>
                <a:ea typeface="Arial"/>
                <a:cs typeface="Arial"/>
                <a:sym typeface="Arial"/>
                <a:hlinkClick r:id="rId14"/>
              </a:rPr>
              <a:t>https://en.wikipedia.org/w/index.php?title=Fad_diet&amp;oldid=1234032245</a:t>
            </a:r>
            <a:endParaRPr sz="1200" b="0" i="0" u="none" strike="noStrike" cap="none" dirty="0">
              <a:solidFill>
                <a:srgbClr val="000000"/>
              </a:solidFill>
              <a:latin typeface="Arial"/>
              <a:ea typeface="Arial"/>
              <a:cs typeface="Arial"/>
              <a:sym typeface="Arial"/>
            </a:endParaRPr>
          </a:p>
        </p:txBody>
      </p:sp>
      <p:sp>
        <p:nvSpPr>
          <p:cNvPr id="9" name="Google Shape;150;g2ecdff7928b_0_61">
            <a:extLst>
              <a:ext uri="{FF2B5EF4-FFF2-40B4-BE49-F238E27FC236}">
                <a16:creationId xmlns:a16="http://schemas.microsoft.com/office/drawing/2014/main" id="{F238546A-1328-738D-A414-1D088A47FA76}"/>
              </a:ext>
            </a:extLst>
          </p:cNvPr>
          <p:cNvSpPr txBox="1"/>
          <p:nvPr/>
        </p:nvSpPr>
        <p:spPr>
          <a:xfrm>
            <a:off x="3242734" y="3987978"/>
            <a:ext cx="4798208" cy="53857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0" i="0" u="sng" strike="noStrike" cap="none" dirty="0">
                <a:solidFill>
                  <a:srgbClr val="0000FF"/>
                </a:solidFill>
                <a:latin typeface="Arial"/>
                <a:ea typeface="Arial"/>
                <a:cs typeface="Arial"/>
                <a:sym typeface="Arial"/>
                <a:hlinkClick r:id="rId15">
                  <a:extLst>
                    <a:ext uri="{A12FA001-AC4F-418D-AE19-62706E023703}">
                      <ahyp:hlinkClr xmlns:ahyp="http://schemas.microsoft.com/office/drawing/2018/hyperlinkcolor" val="tx"/>
                    </a:ext>
                  </a:extLst>
                </a:hlinkClick>
              </a:rPr>
              <a:t>https://commons.wikimedia.org/wiki/File:Young_woman_wearing_loose_jeans.jpg</a:t>
            </a:r>
            <a:endParaRPr sz="10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Petr Kratochvil, CC0, via Wikimedia Commons</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0341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9EFCD-71C1-660A-7AC6-9476BD16E5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48378-87E6-6F96-9A2C-C8392157C075}"/>
              </a:ext>
            </a:extLst>
          </p:cNvPr>
          <p:cNvSpPr>
            <a:spLocks noGrp="1"/>
          </p:cNvSpPr>
          <p:nvPr>
            <p:ph type="title"/>
          </p:nvPr>
        </p:nvSpPr>
        <p:spPr>
          <a:xfrm>
            <a:off x="150018" y="123568"/>
            <a:ext cx="8784598" cy="465503"/>
          </a:xfrm>
        </p:spPr>
        <p:txBody>
          <a:bodyPr/>
          <a:lstStyle/>
          <a:p>
            <a:r>
              <a:rPr lang="en-US" dirty="0"/>
              <a:t>Module 3: The SIFT framework</a:t>
            </a:r>
          </a:p>
        </p:txBody>
      </p:sp>
      <p:sp>
        <p:nvSpPr>
          <p:cNvPr id="5" name="Content Placeholder 4">
            <a:extLst>
              <a:ext uri="{FF2B5EF4-FFF2-40B4-BE49-F238E27FC236}">
                <a16:creationId xmlns:a16="http://schemas.microsoft.com/office/drawing/2014/main" id="{DC0F3665-EBEE-3C95-48EB-497447BC2670}"/>
              </a:ext>
            </a:extLst>
          </p:cNvPr>
          <p:cNvSpPr>
            <a:spLocks noGrp="1"/>
          </p:cNvSpPr>
          <p:nvPr>
            <p:ph idx="1"/>
          </p:nvPr>
        </p:nvSpPr>
        <p:spPr>
          <a:xfrm>
            <a:off x="457199" y="594059"/>
            <a:ext cx="8233719" cy="1866753"/>
          </a:xfrm>
        </p:spPr>
        <p:txBody>
          <a:bodyPr vert="horz" wrap="square" lIns="0" tIns="45720" rIns="91440" bIns="45720" rtlCol="0" anchor="t">
            <a:noAutofit/>
          </a:bodyPr>
          <a:lstStyle/>
          <a:p>
            <a:pPr marL="285750" indent="-285750">
              <a:buFont typeface="Arial" panose="020B0604020202020204" pitchFamily="34" charset="0"/>
              <a:buChar char="•"/>
            </a:pPr>
            <a:r>
              <a:rPr lang="en-US" dirty="0">
                <a:solidFill>
                  <a:srgbClr val="353432"/>
                </a:solidFill>
              </a:rPr>
              <a:t>We introduced the SIFT framework and explained how to use it to evaluate a fad diet</a:t>
            </a:r>
          </a:p>
          <a:p>
            <a:pPr marL="285750" indent="-285750">
              <a:buFont typeface="Arial" panose="020B0604020202020204" pitchFamily="34" charset="0"/>
              <a:buChar char="•"/>
            </a:pPr>
            <a:r>
              <a:rPr lang="en-US" dirty="0">
                <a:solidFill>
                  <a:srgbClr val="353432"/>
                </a:solidFill>
              </a:rPr>
              <a:t>S = Stop</a:t>
            </a:r>
          </a:p>
          <a:p>
            <a:pPr marL="285750" indent="-285750">
              <a:buFont typeface="Arial" panose="020B0604020202020204" pitchFamily="34" charset="0"/>
              <a:buChar char="•"/>
            </a:pPr>
            <a:r>
              <a:rPr lang="en-US" dirty="0">
                <a:solidFill>
                  <a:srgbClr val="353432"/>
                </a:solidFill>
              </a:rPr>
              <a:t>I = Investigate the source</a:t>
            </a:r>
          </a:p>
          <a:p>
            <a:pPr marL="285750" indent="-285750">
              <a:buFont typeface="Arial" panose="020B0604020202020204" pitchFamily="34" charset="0"/>
              <a:buChar char="•"/>
            </a:pPr>
            <a:r>
              <a:rPr lang="en-US" dirty="0">
                <a:solidFill>
                  <a:srgbClr val="353432"/>
                </a:solidFill>
              </a:rPr>
              <a:t>F = find better coverage</a:t>
            </a:r>
          </a:p>
          <a:p>
            <a:pPr marL="285750" indent="-285750">
              <a:buFont typeface="Arial" panose="020B0604020202020204" pitchFamily="34" charset="0"/>
              <a:buChar char="•"/>
            </a:pPr>
            <a:r>
              <a:rPr lang="en-US" dirty="0">
                <a:solidFill>
                  <a:srgbClr val="353432"/>
                </a:solidFill>
              </a:rPr>
              <a:t>T = Trace claims, quotes and media to the original context</a:t>
            </a:r>
          </a:p>
          <a:p>
            <a:endParaRPr lang="en-US" dirty="0">
              <a:solidFill>
                <a:srgbClr val="353432"/>
              </a:solidFill>
            </a:endParaRPr>
          </a:p>
          <a:p>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solidFill>
                <a:srgbClr val="353432"/>
              </a:solidFill>
            </a:endParaRPr>
          </a:p>
        </p:txBody>
      </p:sp>
      <p:pic>
        <p:nvPicPr>
          <p:cNvPr id="2" name="Google Shape;170;g2ecdff7928b_0_27" descr="SIFT: Stop; Investigate the source; Find better coverage; Trace claims; quotes and media to original context">
            <a:extLst>
              <a:ext uri="{FF2B5EF4-FFF2-40B4-BE49-F238E27FC236}">
                <a16:creationId xmlns:a16="http://schemas.microsoft.com/office/drawing/2014/main" id="{8417BCC1-84B0-F7B8-1E94-83659861B9A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3082" y="2255520"/>
            <a:ext cx="4118918" cy="2192320"/>
          </a:xfrm>
          <a:prstGeom prst="rect">
            <a:avLst/>
          </a:prstGeom>
          <a:noFill/>
          <a:ln w="28575" cap="flat" cmpd="sng">
            <a:solidFill>
              <a:srgbClr val="000000"/>
            </a:solidFill>
            <a:prstDash val="dot"/>
            <a:round/>
            <a:headEnd type="none" w="sm" len="sm"/>
            <a:tailEnd type="none" w="sm" len="sm"/>
          </a:ln>
        </p:spPr>
      </p:pic>
      <p:sp>
        <p:nvSpPr>
          <p:cNvPr id="6" name="TextBox 5">
            <a:extLst>
              <a:ext uri="{FF2B5EF4-FFF2-40B4-BE49-F238E27FC236}">
                <a16:creationId xmlns:a16="http://schemas.microsoft.com/office/drawing/2014/main" id="{FC64EFEC-2CD5-4920-C1B0-00D1C0A367FB}"/>
              </a:ext>
            </a:extLst>
          </p:cNvPr>
          <p:cNvSpPr txBox="1"/>
          <p:nvPr/>
        </p:nvSpPr>
        <p:spPr>
          <a:xfrm>
            <a:off x="4799422" y="3986175"/>
            <a:ext cx="4135194" cy="461665"/>
          </a:xfrm>
          <a:prstGeom prst="rect">
            <a:avLst/>
          </a:prstGeom>
          <a:noFill/>
        </p:spPr>
        <p:txBody>
          <a:bodyPr wrap="square">
            <a:spAutoFit/>
          </a:bodyPr>
          <a:lstStyle/>
          <a:p>
            <a:r>
              <a:rPr lang="en-US" sz="1200" dirty="0">
                <a:solidFill>
                  <a:srgbClr val="353432"/>
                </a:solidFill>
              </a:rPr>
              <a:t>Caulfield, Mike (2019, June 19). </a:t>
            </a:r>
            <a:r>
              <a:rPr lang="en-US" sz="1200" i="1" dirty="0"/>
              <a:t>SIFT (The Four Moves). </a:t>
            </a:r>
            <a:r>
              <a:rPr lang="en-US" sz="1200" dirty="0"/>
              <a:t>Hapgood</a:t>
            </a:r>
            <a:r>
              <a:rPr lang="en-US" sz="1200" dirty="0">
                <a:solidFill>
                  <a:srgbClr val="353432"/>
                </a:solidFill>
                <a:hlinkClick r:id="rId3"/>
              </a:rPr>
              <a:t>. https://hapgood.us/2019/06/19/sift-the-four-moves/</a:t>
            </a:r>
            <a:r>
              <a:rPr lang="en-US" sz="1200" dirty="0">
                <a:solidFill>
                  <a:srgbClr val="353432"/>
                </a:solidFill>
              </a:rPr>
              <a:t> </a:t>
            </a:r>
            <a:endParaRPr lang="en-US" sz="1200" dirty="0">
              <a:solidFill>
                <a:srgbClr val="2D2E2D"/>
              </a:solidFill>
            </a:endParaRPr>
          </a:p>
        </p:txBody>
      </p:sp>
    </p:spTree>
    <p:extLst>
      <p:ext uri="{BB962C8B-B14F-4D97-AF65-F5344CB8AC3E}">
        <p14:creationId xmlns:p14="http://schemas.microsoft.com/office/powerpoint/2010/main" val="388780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of carnivore.diet website">
            <a:extLst>
              <a:ext uri="{FF2B5EF4-FFF2-40B4-BE49-F238E27FC236}">
                <a16:creationId xmlns:a16="http://schemas.microsoft.com/office/drawing/2014/main" id="{A04ECFF9-F4F7-1CA2-462E-6A5F9424E6D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909136" y="-1196"/>
            <a:ext cx="4759490" cy="4577255"/>
          </a:xfrm>
        </p:spPr>
      </p:pic>
      <p:sp>
        <p:nvSpPr>
          <p:cNvPr id="3" name="TextBox 2">
            <a:extLst>
              <a:ext uri="{FF2B5EF4-FFF2-40B4-BE49-F238E27FC236}">
                <a16:creationId xmlns:a16="http://schemas.microsoft.com/office/drawing/2014/main" id="{C2E40168-2CEA-99A9-5628-D921FB338B5A}"/>
              </a:ext>
            </a:extLst>
          </p:cNvPr>
          <p:cNvSpPr txBox="1"/>
          <p:nvPr/>
        </p:nvSpPr>
        <p:spPr>
          <a:xfrm>
            <a:off x="534028" y="740145"/>
            <a:ext cx="297931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Before digging further, students gave their overall impressions of the website based on headlines, graphics and layout.  They asked: </a:t>
            </a:r>
          </a:p>
          <a:p>
            <a:r>
              <a:rPr lang="en-US" dirty="0">
                <a:ea typeface="Calibri"/>
                <a:cs typeface="Calibri"/>
              </a:rPr>
              <a:t>1. what was the emotional appeal?  </a:t>
            </a:r>
          </a:p>
          <a:p>
            <a:r>
              <a:rPr lang="en-US" dirty="0">
                <a:ea typeface="Calibri"/>
                <a:cs typeface="Calibri"/>
              </a:rPr>
              <a:t>2. What stood out to them?</a:t>
            </a:r>
          </a:p>
          <a:p>
            <a:r>
              <a:rPr lang="en-US" dirty="0">
                <a:ea typeface="Calibri"/>
                <a:cs typeface="Calibri"/>
              </a:rPr>
              <a:t>3. What was the site domain?</a:t>
            </a:r>
          </a:p>
          <a:p>
            <a:r>
              <a:rPr lang="en-US" dirty="0">
                <a:ea typeface="Calibri"/>
                <a:cs typeface="Calibri"/>
              </a:rPr>
              <a:t>4. Did they notice anything unusual?</a:t>
            </a:r>
          </a:p>
        </p:txBody>
      </p:sp>
      <p:sp>
        <p:nvSpPr>
          <p:cNvPr id="2" name="Title 1">
            <a:extLst>
              <a:ext uri="{FF2B5EF4-FFF2-40B4-BE49-F238E27FC236}">
                <a16:creationId xmlns:a16="http://schemas.microsoft.com/office/drawing/2014/main" id="{7FEFE092-F89E-AF46-C630-1DB17899F9C3}"/>
              </a:ext>
            </a:extLst>
          </p:cNvPr>
          <p:cNvSpPr>
            <a:spLocks noGrp="1"/>
          </p:cNvSpPr>
          <p:nvPr>
            <p:ph type="title"/>
          </p:nvPr>
        </p:nvSpPr>
        <p:spPr/>
        <p:txBody>
          <a:bodyPr/>
          <a:lstStyle/>
          <a:p>
            <a:r>
              <a:rPr lang="en-US" dirty="0"/>
              <a:t>S = Stop</a:t>
            </a:r>
          </a:p>
        </p:txBody>
      </p:sp>
    </p:spTree>
    <p:extLst>
      <p:ext uri="{BB962C8B-B14F-4D97-AF65-F5344CB8AC3E}">
        <p14:creationId xmlns:p14="http://schemas.microsoft.com/office/powerpoint/2010/main" val="631784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F1BB-602F-3702-CCCF-74407CA18AC0}"/>
            </a:ext>
          </a:extLst>
        </p:cNvPr>
        <p:cNvGrpSpPr/>
        <p:nvPr/>
      </p:nvGrpSpPr>
      <p:grpSpPr>
        <a:xfrm>
          <a:off x="0" y="0"/>
          <a:ext cx="0" cy="0"/>
          <a:chOff x="0" y="0"/>
          <a:chExt cx="0" cy="0"/>
        </a:xfrm>
      </p:grpSpPr>
      <p:pic>
        <p:nvPicPr>
          <p:cNvPr id="5" name="Content Placeholder 4" descr="screenshot of carnivore.diet website">
            <a:extLst>
              <a:ext uri="{FF2B5EF4-FFF2-40B4-BE49-F238E27FC236}">
                <a16:creationId xmlns:a16="http://schemas.microsoft.com/office/drawing/2014/main" id="{2A5F8DCE-6808-F163-9FFA-6DEBFB2E460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74521" y="22226"/>
            <a:ext cx="4759490" cy="4577255"/>
          </a:xfrm>
        </p:spPr>
      </p:pic>
      <p:sp>
        <p:nvSpPr>
          <p:cNvPr id="3" name="TextBox 2">
            <a:extLst>
              <a:ext uri="{FF2B5EF4-FFF2-40B4-BE49-F238E27FC236}">
                <a16:creationId xmlns:a16="http://schemas.microsoft.com/office/drawing/2014/main" id="{AF5E25A4-FC6A-240C-474F-A61285D8B97E}"/>
              </a:ext>
            </a:extLst>
          </p:cNvPr>
          <p:cNvSpPr txBox="1"/>
          <p:nvPr/>
        </p:nvSpPr>
        <p:spPr>
          <a:xfrm>
            <a:off x="534028" y="740145"/>
            <a:ext cx="297931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Here students looked up the author of the site or content  They asked: </a:t>
            </a:r>
          </a:p>
          <a:p>
            <a:r>
              <a:rPr lang="en-US" dirty="0">
                <a:ea typeface="Calibri"/>
                <a:cs typeface="Calibri"/>
              </a:rPr>
              <a:t>1. who was the site author? </a:t>
            </a:r>
          </a:p>
          <a:p>
            <a:r>
              <a:rPr lang="en-US" dirty="0">
                <a:ea typeface="Calibri"/>
                <a:cs typeface="Calibri"/>
              </a:rPr>
              <a:t>2. What were his credentials?</a:t>
            </a:r>
          </a:p>
          <a:p>
            <a:r>
              <a:rPr lang="en-US" dirty="0">
                <a:ea typeface="Calibri"/>
                <a:cs typeface="Calibri"/>
              </a:rPr>
              <a:t>3. Does his training make him an expert on nutrition?</a:t>
            </a:r>
          </a:p>
          <a:p>
            <a:r>
              <a:rPr lang="en-US" dirty="0">
                <a:ea typeface="Calibri"/>
                <a:cs typeface="Calibri"/>
              </a:rPr>
              <a:t>4. What is the purpose of the site? </a:t>
            </a:r>
          </a:p>
          <a:p>
            <a:r>
              <a:rPr lang="en-US" dirty="0">
                <a:ea typeface="Calibri"/>
                <a:cs typeface="Calibri"/>
              </a:rPr>
              <a:t>5. Where did links in the site lead?</a:t>
            </a:r>
          </a:p>
        </p:txBody>
      </p:sp>
      <p:sp>
        <p:nvSpPr>
          <p:cNvPr id="2" name="Title 1">
            <a:extLst>
              <a:ext uri="{FF2B5EF4-FFF2-40B4-BE49-F238E27FC236}">
                <a16:creationId xmlns:a16="http://schemas.microsoft.com/office/drawing/2014/main" id="{0E726679-5C2B-F0EC-0851-7A18989C0C46}"/>
              </a:ext>
            </a:extLst>
          </p:cNvPr>
          <p:cNvSpPr>
            <a:spLocks noGrp="1"/>
          </p:cNvSpPr>
          <p:nvPr>
            <p:ph type="title"/>
          </p:nvPr>
        </p:nvSpPr>
        <p:spPr/>
        <p:txBody>
          <a:bodyPr/>
          <a:lstStyle/>
          <a:p>
            <a:r>
              <a:rPr lang="en-US" dirty="0"/>
              <a:t>I = Investigate the source</a:t>
            </a:r>
          </a:p>
        </p:txBody>
      </p:sp>
    </p:spTree>
    <p:extLst>
      <p:ext uri="{BB962C8B-B14F-4D97-AF65-F5344CB8AC3E}">
        <p14:creationId xmlns:p14="http://schemas.microsoft.com/office/powerpoint/2010/main" val="76287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A800B-6D4C-F0E7-365B-3B88E618025F}"/>
            </a:ext>
          </a:extLst>
        </p:cNvPr>
        <p:cNvGrpSpPr/>
        <p:nvPr/>
      </p:nvGrpSpPr>
      <p:grpSpPr>
        <a:xfrm>
          <a:off x="0" y="0"/>
          <a:ext cx="0" cy="0"/>
          <a:chOff x="0" y="0"/>
          <a:chExt cx="0" cy="0"/>
        </a:xfrm>
      </p:grpSpPr>
      <p:pic>
        <p:nvPicPr>
          <p:cNvPr id="5" name="Content Placeholder 4" descr="screenshot of carnivore.diet website">
            <a:extLst>
              <a:ext uri="{FF2B5EF4-FFF2-40B4-BE49-F238E27FC236}">
                <a16:creationId xmlns:a16="http://schemas.microsoft.com/office/drawing/2014/main" id="{7089C254-45D7-3364-9D3C-488274493BE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74521" y="22226"/>
            <a:ext cx="4759490" cy="4577255"/>
          </a:xfrm>
        </p:spPr>
      </p:pic>
      <p:sp>
        <p:nvSpPr>
          <p:cNvPr id="3" name="TextBox 2">
            <a:extLst>
              <a:ext uri="{FF2B5EF4-FFF2-40B4-BE49-F238E27FC236}">
                <a16:creationId xmlns:a16="http://schemas.microsoft.com/office/drawing/2014/main" id="{24C679B0-3DF1-CE8F-7C3E-6BFF4219C334}"/>
              </a:ext>
            </a:extLst>
          </p:cNvPr>
          <p:cNvSpPr txBox="1"/>
          <p:nvPr/>
        </p:nvSpPr>
        <p:spPr>
          <a:xfrm>
            <a:off x="541172" y="540120"/>
            <a:ext cx="297931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Next the students looked for corroborating information on trusted sites, like Medline Plus and Wikipedia.  They asked: </a:t>
            </a:r>
          </a:p>
          <a:p>
            <a:r>
              <a:rPr lang="en-US" dirty="0">
                <a:ea typeface="Calibri"/>
                <a:cs typeface="Calibri"/>
              </a:rPr>
              <a:t>1. How does Medline Plus describe a healthy diet?  Does this align with the Carnivore Diet? </a:t>
            </a:r>
          </a:p>
          <a:p>
            <a:r>
              <a:rPr lang="en-US" dirty="0">
                <a:ea typeface="Calibri"/>
                <a:cs typeface="Calibri"/>
              </a:rPr>
              <a:t>2. Could they corroborate the claims of the Carnivore Diet elsewhere?</a:t>
            </a:r>
          </a:p>
          <a:p>
            <a:r>
              <a:rPr lang="en-US" dirty="0">
                <a:ea typeface="Calibri"/>
                <a:cs typeface="Calibri"/>
              </a:rPr>
              <a:t>3. What does Wikipedia say about the Carnivore Diet?</a:t>
            </a:r>
          </a:p>
          <a:p>
            <a:endParaRPr lang="en-US" dirty="0">
              <a:ea typeface="Calibri"/>
              <a:cs typeface="Calibri"/>
            </a:endParaRPr>
          </a:p>
        </p:txBody>
      </p:sp>
      <p:sp>
        <p:nvSpPr>
          <p:cNvPr id="2" name="Title 1">
            <a:extLst>
              <a:ext uri="{FF2B5EF4-FFF2-40B4-BE49-F238E27FC236}">
                <a16:creationId xmlns:a16="http://schemas.microsoft.com/office/drawing/2014/main" id="{4588AA80-3013-01E2-0CE9-3E158E3EFAD3}"/>
              </a:ext>
            </a:extLst>
          </p:cNvPr>
          <p:cNvSpPr>
            <a:spLocks noGrp="1"/>
          </p:cNvSpPr>
          <p:nvPr>
            <p:ph type="title"/>
          </p:nvPr>
        </p:nvSpPr>
        <p:spPr/>
        <p:txBody>
          <a:bodyPr/>
          <a:lstStyle/>
          <a:p>
            <a:r>
              <a:rPr lang="en-US"/>
              <a:t>F = Find better coverage</a:t>
            </a:r>
          </a:p>
        </p:txBody>
      </p:sp>
    </p:spTree>
    <p:extLst>
      <p:ext uri="{BB962C8B-B14F-4D97-AF65-F5344CB8AC3E}">
        <p14:creationId xmlns:p14="http://schemas.microsoft.com/office/powerpoint/2010/main" val="395304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78641-0BCE-E7CE-8F5D-7D0F4F606754}"/>
            </a:ext>
          </a:extLst>
        </p:cNvPr>
        <p:cNvGrpSpPr/>
        <p:nvPr/>
      </p:nvGrpSpPr>
      <p:grpSpPr>
        <a:xfrm>
          <a:off x="0" y="0"/>
          <a:ext cx="0" cy="0"/>
          <a:chOff x="0" y="0"/>
          <a:chExt cx="0" cy="0"/>
        </a:xfrm>
      </p:grpSpPr>
      <p:pic>
        <p:nvPicPr>
          <p:cNvPr id="7" name="Content Placeholder 6" descr="screenshot of “join” payment page on carnivore.diet website">
            <a:extLst>
              <a:ext uri="{FF2B5EF4-FFF2-40B4-BE49-F238E27FC236}">
                <a16:creationId xmlns:a16="http://schemas.microsoft.com/office/drawing/2014/main" id="{70059865-CBEF-85CE-A7B6-134FD768026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490831" y="2017"/>
            <a:ext cx="3211081" cy="2566129"/>
          </a:xfrm>
        </p:spPr>
      </p:pic>
      <p:pic>
        <p:nvPicPr>
          <p:cNvPr id="8" name="Picture 7" descr="screenshot of carnivore.diet website">
            <a:extLst>
              <a:ext uri="{FF2B5EF4-FFF2-40B4-BE49-F238E27FC236}">
                <a16:creationId xmlns:a16="http://schemas.microsoft.com/office/drawing/2014/main" id="{16832F01-1FBD-8CF3-F5DC-5748E29058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167" y="1555230"/>
            <a:ext cx="3334393" cy="2876237"/>
          </a:xfrm>
          <a:prstGeom prst="rect">
            <a:avLst/>
          </a:prstGeom>
        </p:spPr>
      </p:pic>
      <p:sp>
        <p:nvSpPr>
          <p:cNvPr id="3" name="TextBox 2">
            <a:extLst>
              <a:ext uri="{FF2B5EF4-FFF2-40B4-BE49-F238E27FC236}">
                <a16:creationId xmlns:a16="http://schemas.microsoft.com/office/drawing/2014/main" id="{B1FFF117-FEB2-0003-7A99-5FBC6653CE6F}"/>
              </a:ext>
            </a:extLst>
          </p:cNvPr>
          <p:cNvSpPr txBox="1"/>
          <p:nvPr/>
        </p:nvSpPr>
        <p:spPr>
          <a:xfrm>
            <a:off x="82098" y="896136"/>
            <a:ext cx="356955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Students traced Carnivore Diet links to learn the cost of participation (shown here). They also traced the diet's history and health concerns on Wikipedia  They asked: </a:t>
            </a:r>
          </a:p>
          <a:p>
            <a:r>
              <a:rPr lang="en-US" dirty="0">
                <a:ea typeface="Calibri"/>
                <a:cs typeface="Calibri"/>
              </a:rPr>
              <a:t>1. How does this diet's history and health concerns square with the website's claims about this diet? </a:t>
            </a:r>
          </a:p>
          <a:p>
            <a:r>
              <a:rPr lang="en-US" dirty="0">
                <a:ea typeface="Calibri"/>
                <a:cs typeface="Calibri"/>
              </a:rPr>
              <a:t>2. Is there scientific evidence that this diet worked?</a:t>
            </a:r>
          </a:p>
          <a:p>
            <a:r>
              <a:rPr lang="en-US" dirty="0">
                <a:ea typeface="Calibri"/>
                <a:cs typeface="Calibri"/>
              </a:rPr>
              <a:t>3. Are there any sites outside of this one that support this site's claims?</a:t>
            </a:r>
          </a:p>
          <a:p>
            <a:endParaRPr lang="en-US" dirty="0">
              <a:ea typeface="Calibri"/>
              <a:cs typeface="Calibri"/>
            </a:endParaRPr>
          </a:p>
        </p:txBody>
      </p:sp>
      <p:sp>
        <p:nvSpPr>
          <p:cNvPr id="2" name="Title 1">
            <a:extLst>
              <a:ext uri="{FF2B5EF4-FFF2-40B4-BE49-F238E27FC236}">
                <a16:creationId xmlns:a16="http://schemas.microsoft.com/office/drawing/2014/main" id="{51B7199E-C481-9BD8-42DF-4E45F6D94F3B}"/>
              </a:ext>
            </a:extLst>
          </p:cNvPr>
          <p:cNvSpPr>
            <a:spLocks noGrp="1"/>
          </p:cNvSpPr>
          <p:nvPr>
            <p:ph type="title"/>
          </p:nvPr>
        </p:nvSpPr>
        <p:spPr>
          <a:xfrm>
            <a:off x="185502" y="118885"/>
            <a:ext cx="3826253" cy="841779"/>
          </a:xfrm>
        </p:spPr>
        <p:txBody>
          <a:bodyPr/>
          <a:lstStyle/>
          <a:p>
            <a:r>
              <a:rPr lang="en-US" dirty="0"/>
              <a:t>T = Trace claims, quotes, links to the original context</a:t>
            </a:r>
          </a:p>
        </p:txBody>
      </p:sp>
    </p:spTree>
    <p:extLst>
      <p:ext uri="{BB962C8B-B14F-4D97-AF65-F5344CB8AC3E}">
        <p14:creationId xmlns:p14="http://schemas.microsoft.com/office/powerpoint/2010/main" val="229232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99A98-4289-5C91-80FC-61BAC7DB44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17DB7-2513-75B4-3D24-F6FEA8EFA9DB}"/>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Arial"/>
                <a:ea typeface="+mn-ea"/>
                <a:cs typeface="Arial"/>
              </a:rPr>
              <a:t>Module 4</a:t>
            </a: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 sz="4400" b="0" i="0" u="none" strike="noStrike" kern="1200" cap="none" spc="0" normalizeH="0" baseline="0" noProof="0" dirty="0">
                <a:ln>
                  <a:noFill/>
                </a:ln>
                <a:solidFill>
                  <a:srgbClr val="000000"/>
                </a:solidFill>
                <a:effectLst/>
                <a:uLnTx/>
                <a:uFillTx/>
                <a:latin typeface="Arial"/>
                <a:ea typeface="+mn-ea"/>
                <a:cs typeface="Arial"/>
              </a:rPr>
              <a:t>Health Literacy and Misinformation</a:t>
            </a:r>
            <a:endParaRPr kumimoji="0" lang="en-US" sz="4400"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330442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5368-0623-74DD-58A9-AD0AFD3423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93879-0299-9839-8C86-69CAF0B30633}"/>
              </a:ext>
            </a:extLst>
          </p:cNvPr>
          <p:cNvSpPr>
            <a:spLocks noGrp="1"/>
          </p:cNvSpPr>
          <p:nvPr>
            <p:ph type="title"/>
          </p:nvPr>
        </p:nvSpPr>
        <p:spPr>
          <a:xfrm>
            <a:off x="314323" y="66418"/>
            <a:ext cx="13285161" cy="342059"/>
          </a:xfrm>
        </p:spPr>
        <p:txBody>
          <a:bodyPr/>
          <a:lstStyle/>
          <a:p>
            <a:r>
              <a:rPr lang="en-US" dirty="0"/>
              <a:t>Partners</a:t>
            </a:r>
          </a:p>
        </p:txBody>
      </p:sp>
      <p:sp>
        <p:nvSpPr>
          <p:cNvPr id="2" name="Rectangle 1">
            <a:extLst>
              <a:ext uri="{FF2B5EF4-FFF2-40B4-BE49-F238E27FC236}">
                <a16:creationId xmlns:a16="http://schemas.microsoft.com/office/drawing/2014/main" id="{5268C0F6-26C2-B560-DB91-15E00FD73FF0}"/>
              </a:ext>
              <a:ext uri="{C183D7F6-B498-43B3-948B-1728B52AA6E4}">
                <adec:decorative xmlns:adec="http://schemas.microsoft.com/office/drawing/2017/decorative" val="1"/>
              </a:ext>
            </a:extLst>
          </p:cNvPr>
          <p:cNvSpPr/>
          <p:nvPr/>
        </p:nvSpPr>
        <p:spPr>
          <a:xfrm>
            <a:off x="178594" y="485775"/>
            <a:ext cx="2693194" cy="25717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9443DC-BA06-9583-D672-3344E09403F8}"/>
              </a:ext>
            </a:extLst>
          </p:cNvPr>
          <p:cNvSpPr txBox="1"/>
          <p:nvPr/>
        </p:nvSpPr>
        <p:spPr>
          <a:xfrm>
            <a:off x="317137" y="480711"/>
            <a:ext cx="26271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ea typeface="Calibri"/>
                <a:cs typeface="Calibri"/>
              </a:rPr>
              <a:t>WCM Wood Medical Librarians</a:t>
            </a:r>
            <a:endParaRPr lang="en-US" sz="1400" b="1" dirty="0">
              <a:solidFill>
                <a:schemeClr val="bg1"/>
              </a:solidFill>
            </a:endParaRPr>
          </a:p>
        </p:txBody>
      </p:sp>
      <p:sp>
        <p:nvSpPr>
          <p:cNvPr id="6" name="Rectangle 5">
            <a:extLst>
              <a:ext uri="{FF2B5EF4-FFF2-40B4-BE49-F238E27FC236}">
                <a16:creationId xmlns:a16="http://schemas.microsoft.com/office/drawing/2014/main" id="{6A509726-9152-F53D-958E-0D7C13D8CC63}"/>
              </a:ext>
              <a:ext uri="{C183D7F6-B498-43B3-948B-1728B52AA6E4}">
                <adec:decorative xmlns:adec="http://schemas.microsoft.com/office/drawing/2017/decorative" val="1"/>
              </a:ext>
            </a:extLst>
          </p:cNvPr>
          <p:cNvSpPr/>
          <p:nvPr/>
        </p:nvSpPr>
        <p:spPr>
          <a:xfrm>
            <a:off x="3036093" y="485775"/>
            <a:ext cx="2693194" cy="25717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DF0381-9459-FD3A-87B2-26BA22656631}"/>
              </a:ext>
              <a:ext uri="{C183D7F6-B498-43B3-948B-1728B52AA6E4}">
                <adec:decorative xmlns:adec="http://schemas.microsoft.com/office/drawing/2017/decorative" val="1"/>
              </a:ext>
            </a:extLst>
          </p:cNvPr>
          <p:cNvSpPr/>
          <p:nvPr/>
        </p:nvSpPr>
        <p:spPr>
          <a:xfrm>
            <a:off x="6000749" y="485775"/>
            <a:ext cx="2693194" cy="25717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2D1F65-DFDC-5199-A1F5-CD302471F47A}"/>
              </a:ext>
            </a:extLst>
          </p:cNvPr>
          <p:cNvSpPr txBox="1"/>
          <p:nvPr/>
        </p:nvSpPr>
        <p:spPr>
          <a:xfrm>
            <a:off x="3156861" y="482849"/>
            <a:ext cx="2573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ea typeface="Calibri"/>
                <a:cs typeface="Calibri"/>
              </a:rPr>
              <a:t>Mentoring in Medicine Team</a:t>
            </a:r>
            <a:endParaRPr lang="en-US" sz="1400" b="1" dirty="0">
              <a:solidFill>
                <a:schemeClr val="bg1"/>
              </a:solidFill>
            </a:endParaRPr>
          </a:p>
        </p:txBody>
      </p:sp>
      <p:sp>
        <p:nvSpPr>
          <p:cNvPr id="9" name="TextBox 8">
            <a:extLst>
              <a:ext uri="{FF2B5EF4-FFF2-40B4-BE49-F238E27FC236}">
                <a16:creationId xmlns:a16="http://schemas.microsoft.com/office/drawing/2014/main" id="{11BA4F4D-7E0F-B47E-4E96-DA977AF5F166}"/>
              </a:ext>
            </a:extLst>
          </p:cNvPr>
          <p:cNvSpPr txBox="1"/>
          <p:nvPr/>
        </p:nvSpPr>
        <p:spPr>
          <a:xfrm>
            <a:off x="6014137" y="482848"/>
            <a:ext cx="26784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ea typeface="Calibri"/>
                <a:cs typeface="Calibri"/>
              </a:rPr>
              <a:t>IMLS Grant Advisory Board</a:t>
            </a:r>
            <a:endParaRPr lang="en-US" sz="1400" b="1" dirty="0">
              <a:solidFill>
                <a:schemeClr val="bg1"/>
              </a:solidFill>
            </a:endParaRPr>
          </a:p>
        </p:txBody>
      </p:sp>
      <p:pic>
        <p:nvPicPr>
          <p:cNvPr id="10" name="Picture 9" descr="Terrie Wheeler">
            <a:extLst>
              <a:ext uri="{FF2B5EF4-FFF2-40B4-BE49-F238E27FC236}">
                <a16:creationId xmlns:a16="http://schemas.microsoft.com/office/drawing/2014/main" id="{35A53C1F-948B-4735-1895-8D9F3DEAA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212" y="804863"/>
            <a:ext cx="1022033" cy="1096327"/>
          </a:xfrm>
          <a:prstGeom prst="rect">
            <a:avLst/>
          </a:prstGeom>
        </p:spPr>
      </p:pic>
      <p:pic>
        <p:nvPicPr>
          <p:cNvPr id="11" name="Picture 10" descr="Diana Delgado">
            <a:extLst>
              <a:ext uri="{FF2B5EF4-FFF2-40B4-BE49-F238E27FC236}">
                <a16:creationId xmlns:a16="http://schemas.microsoft.com/office/drawing/2014/main" id="{DCFB7F9A-158C-74DB-26CF-C54AA3E666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5919" y="807244"/>
            <a:ext cx="1097280" cy="1092995"/>
          </a:xfrm>
          <a:prstGeom prst="rect">
            <a:avLst/>
          </a:prstGeom>
        </p:spPr>
      </p:pic>
      <p:pic>
        <p:nvPicPr>
          <p:cNvPr id="12" name="Picture 11" descr="Andy Hickner">
            <a:extLst>
              <a:ext uri="{FF2B5EF4-FFF2-40B4-BE49-F238E27FC236}">
                <a16:creationId xmlns:a16="http://schemas.microsoft.com/office/drawing/2014/main" id="{7E8C9CFB-2AD3-5076-3AC9-5A233FD75C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449" y="2028824"/>
            <a:ext cx="1028702" cy="1092995"/>
          </a:xfrm>
          <a:prstGeom prst="rect">
            <a:avLst/>
          </a:prstGeom>
        </p:spPr>
      </p:pic>
      <p:pic>
        <p:nvPicPr>
          <p:cNvPr id="13" name="Picture 12" descr="Sarah Jewell">
            <a:extLst>
              <a:ext uri="{FF2B5EF4-FFF2-40B4-BE49-F238E27FC236}">
                <a16:creationId xmlns:a16="http://schemas.microsoft.com/office/drawing/2014/main" id="{EF6B9FC6-776D-DA2C-0231-042015024E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973" y="3346798"/>
            <a:ext cx="1114522" cy="1090233"/>
          </a:xfrm>
          <a:prstGeom prst="rect">
            <a:avLst/>
          </a:prstGeom>
        </p:spPr>
      </p:pic>
      <p:pic>
        <p:nvPicPr>
          <p:cNvPr id="14" name="Picture 13" descr="Michael Wood">
            <a:extLst>
              <a:ext uri="{FF2B5EF4-FFF2-40B4-BE49-F238E27FC236}">
                <a16:creationId xmlns:a16="http://schemas.microsoft.com/office/drawing/2014/main" id="{3DE8837E-815B-314B-2A5C-7BBA3319FC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0861" y="3339655"/>
            <a:ext cx="1114522" cy="1090232"/>
          </a:xfrm>
          <a:prstGeom prst="rect">
            <a:avLst/>
          </a:prstGeom>
        </p:spPr>
      </p:pic>
      <p:pic>
        <p:nvPicPr>
          <p:cNvPr id="16" name="Picture 15" descr="Andrew Morrison">
            <a:extLst>
              <a:ext uri="{FF2B5EF4-FFF2-40B4-BE49-F238E27FC236}">
                <a16:creationId xmlns:a16="http://schemas.microsoft.com/office/drawing/2014/main" id="{78F4C2C0-AAA1-DCC8-B3B8-C9DAF0EE2A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28950" y="3250406"/>
            <a:ext cx="1367318" cy="1278732"/>
          </a:xfrm>
          <a:prstGeom prst="rect">
            <a:avLst/>
          </a:prstGeom>
        </p:spPr>
      </p:pic>
      <p:pic>
        <p:nvPicPr>
          <p:cNvPr id="15" name="Picture 14" descr="Lynne Holden">
            <a:extLst>
              <a:ext uri="{FF2B5EF4-FFF2-40B4-BE49-F238E27FC236}">
                <a16:creationId xmlns:a16="http://schemas.microsoft.com/office/drawing/2014/main" id="{3C49BC16-1E82-21FD-0F6C-67ACC1BEA9B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28951" y="785813"/>
            <a:ext cx="1314451" cy="1280161"/>
          </a:xfrm>
          <a:prstGeom prst="rect">
            <a:avLst/>
          </a:prstGeom>
        </p:spPr>
      </p:pic>
      <p:pic>
        <p:nvPicPr>
          <p:cNvPr id="18" name="Picture 17" descr="Kawanna Bright">
            <a:extLst>
              <a:ext uri="{FF2B5EF4-FFF2-40B4-BE49-F238E27FC236}">
                <a16:creationId xmlns:a16="http://schemas.microsoft.com/office/drawing/2014/main" id="{38739C12-F119-4625-9B37-2AA7FD5512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829" y="789336"/>
            <a:ext cx="1181673" cy="1178816"/>
          </a:xfrm>
          <a:prstGeom prst="rect">
            <a:avLst/>
          </a:prstGeom>
        </p:spPr>
      </p:pic>
      <p:pic>
        <p:nvPicPr>
          <p:cNvPr id="19" name="Picture 18" descr="Pamela Espinosa de los Monteros">
            <a:extLst>
              <a:ext uri="{FF2B5EF4-FFF2-40B4-BE49-F238E27FC236}">
                <a16:creationId xmlns:a16="http://schemas.microsoft.com/office/drawing/2014/main" id="{2CB82580-50CD-08FE-7611-44DA5162B2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69134" y="804005"/>
            <a:ext cx="1192342" cy="1195197"/>
          </a:xfrm>
          <a:prstGeom prst="rect">
            <a:avLst/>
          </a:prstGeom>
        </p:spPr>
      </p:pic>
      <p:pic>
        <p:nvPicPr>
          <p:cNvPr id="20" name="Picture 19" descr="Sandra Franklin">
            <a:extLst>
              <a:ext uri="{FF2B5EF4-FFF2-40B4-BE49-F238E27FC236}">
                <a16:creationId xmlns:a16="http://schemas.microsoft.com/office/drawing/2014/main" id="{8509FA53-3A20-71BE-22D8-1244AD9343D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829" y="2068066"/>
            <a:ext cx="1178816" cy="1181673"/>
          </a:xfrm>
          <a:prstGeom prst="rect">
            <a:avLst/>
          </a:prstGeom>
        </p:spPr>
      </p:pic>
      <p:pic>
        <p:nvPicPr>
          <p:cNvPr id="21" name="Picture 20" descr="Shannon Jones">
            <a:extLst>
              <a:ext uri="{FF2B5EF4-FFF2-40B4-BE49-F238E27FC236}">
                <a16:creationId xmlns:a16="http://schemas.microsoft.com/office/drawing/2014/main" id="{5D0403E4-65F3-91E4-7AF0-1DD7DE734CA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58085" y="2071687"/>
            <a:ext cx="1187291" cy="1181577"/>
          </a:xfrm>
          <a:prstGeom prst="rect">
            <a:avLst/>
          </a:prstGeom>
        </p:spPr>
      </p:pic>
      <p:pic>
        <p:nvPicPr>
          <p:cNvPr id="22" name="Picture 21" descr="Barnaby Nicolas">
            <a:extLst>
              <a:ext uri="{FF2B5EF4-FFF2-40B4-BE49-F238E27FC236}">
                <a16:creationId xmlns:a16="http://schemas.microsoft.com/office/drawing/2014/main" id="{3A6BC1C7-5C2D-268B-C271-0285AC169C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79306" y="3343275"/>
            <a:ext cx="1185863" cy="1203007"/>
          </a:xfrm>
          <a:prstGeom prst="rect">
            <a:avLst/>
          </a:prstGeom>
        </p:spPr>
      </p:pic>
      <p:sp>
        <p:nvSpPr>
          <p:cNvPr id="23" name="TextBox 22">
            <a:extLst>
              <a:ext uri="{FF2B5EF4-FFF2-40B4-BE49-F238E27FC236}">
                <a16:creationId xmlns:a16="http://schemas.microsoft.com/office/drawing/2014/main" id="{CF7F456F-87A5-C9D8-97C7-E5D961F85A4F}"/>
              </a:ext>
            </a:extLst>
          </p:cNvPr>
          <p:cNvSpPr txBox="1"/>
          <p:nvPr/>
        </p:nvSpPr>
        <p:spPr>
          <a:xfrm>
            <a:off x="1385999" y="2033999"/>
            <a:ext cx="13589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Terrie Wheeler Diana Delgado Andy Hickner Sarah Jewell Michael Wood</a:t>
            </a:r>
          </a:p>
        </p:txBody>
      </p:sp>
      <p:sp>
        <p:nvSpPr>
          <p:cNvPr id="24" name="TextBox 23">
            <a:extLst>
              <a:ext uri="{FF2B5EF4-FFF2-40B4-BE49-F238E27FC236}">
                <a16:creationId xmlns:a16="http://schemas.microsoft.com/office/drawing/2014/main" id="{3AD10D56-512D-6404-0871-A17DF5DF49C8}"/>
              </a:ext>
            </a:extLst>
          </p:cNvPr>
          <p:cNvSpPr txBox="1"/>
          <p:nvPr/>
        </p:nvSpPr>
        <p:spPr>
          <a:xfrm>
            <a:off x="3027993" y="2106562"/>
            <a:ext cx="117742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Lynne Holden, MD Andrew Morrison Jessica  Boyle</a:t>
            </a:r>
            <a:endParaRPr lang="en-US" sz="1400" dirty="0"/>
          </a:p>
        </p:txBody>
      </p:sp>
      <p:sp>
        <p:nvSpPr>
          <p:cNvPr id="25" name="TextBox 24">
            <a:extLst>
              <a:ext uri="{FF2B5EF4-FFF2-40B4-BE49-F238E27FC236}">
                <a16:creationId xmlns:a16="http://schemas.microsoft.com/office/drawing/2014/main" id="{8B13619F-D841-D243-A703-AD45E98F523C}"/>
              </a:ext>
            </a:extLst>
          </p:cNvPr>
          <p:cNvSpPr txBox="1"/>
          <p:nvPr/>
        </p:nvSpPr>
        <p:spPr>
          <a:xfrm>
            <a:off x="7220981" y="3346424"/>
            <a:ext cx="169587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Kawanna Bright, PhD</a:t>
            </a:r>
          </a:p>
          <a:p>
            <a:r>
              <a:rPr lang="en-US" sz="1400" dirty="0">
                <a:ea typeface="Calibri"/>
                <a:cs typeface="Calibri"/>
              </a:rPr>
              <a:t>Pamela Espinosa de </a:t>
            </a:r>
            <a:r>
              <a:rPr lang="en-US" sz="1400" dirty="0" err="1">
                <a:ea typeface="Calibri"/>
                <a:cs typeface="Calibri"/>
              </a:rPr>
              <a:t>los</a:t>
            </a:r>
            <a:r>
              <a:rPr lang="en-US" sz="1400" dirty="0">
                <a:ea typeface="Calibri"/>
                <a:cs typeface="Calibri"/>
              </a:rPr>
              <a:t> Monteros</a:t>
            </a:r>
          </a:p>
          <a:p>
            <a:r>
              <a:rPr lang="en-US" sz="1400" dirty="0">
                <a:ea typeface="Calibri"/>
                <a:cs typeface="Calibri"/>
              </a:rPr>
              <a:t>Sandra Franklin</a:t>
            </a:r>
          </a:p>
          <a:p>
            <a:r>
              <a:rPr lang="en-US" sz="1400" dirty="0">
                <a:ea typeface="Calibri"/>
                <a:cs typeface="Calibri"/>
              </a:rPr>
              <a:t>Shannon Jones, EdD</a:t>
            </a:r>
          </a:p>
          <a:p>
            <a:r>
              <a:rPr lang="en-US" sz="1400" dirty="0">
                <a:ea typeface="Calibri"/>
                <a:cs typeface="Calibri"/>
              </a:rPr>
              <a:t>Barnaby Nicolas</a:t>
            </a:r>
          </a:p>
        </p:txBody>
      </p:sp>
      <p:pic>
        <p:nvPicPr>
          <p:cNvPr id="26" name="Picture 25" descr="Jessica Boyle">
            <a:extLst>
              <a:ext uri="{FF2B5EF4-FFF2-40B4-BE49-F238E27FC236}">
                <a16:creationId xmlns:a16="http://schemas.microsoft.com/office/drawing/2014/main" id="{7CEB9B6A-FDCC-821C-0F24-60F5013CE047}"/>
              </a:ext>
            </a:extLst>
          </p:cNvPr>
          <p:cNvPicPr>
            <a:picLocks noChangeAspect="1"/>
          </p:cNvPicPr>
          <p:nvPr/>
        </p:nvPicPr>
        <p:blipFill>
          <a:blip r:embed="rId15" cstate="screen">
            <a:extLst>
              <a:ext uri="{28A0092B-C50C-407E-A947-70E740481C1C}">
                <a14:useLocalDpi xmlns:a14="http://schemas.microsoft.com/office/drawing/2010/main"/>
              </a:ext>
            </a:extLst>
          </a:blip>
          <a:srcRect b="-1179"/>
          <a:stretch>
            <a:fillRect/>
          </a:stretch>
        </p:blipFill>
        <p:spPr>
          <a:xfrm>
            <a:off x="4392552" y="2060483"/>
            <a:ext cx="1232141" cy="1285107"/>
          </a:xfrm>
          <a:prstGeom prst="rect">
            <a:avLst/>
          </a:prstGeom>
        </p:spPr>
      </p:pic>
    </p:spTree>
    <p:extLst>
      <p:ext uri="{BB962C8B-B14F-4D97-AF65-F5344CB8AC3E}">
        <p14:creationId xmlns:p14="http://schemas.microsoft.com/office/powerpoint/2010/main" val="72434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3176-531C-602D-8638-A70F3E3C19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AADEE5-DB26-B406-744F-0C4481C2DEF5}"/>
              </a:ext>
            </a:extLst>
          </p:cNvPr>
          <p:cNvSpPr>
            <a:spLocks noGrp="1"/>
          </p:cNvSpPr>
          <p:nvPr>
            <p:ph type="title"/>
          </p:nvPr>
        </p:nvSpPr>
        <p:spPr/>
        <p:txBody>
          <a:bodyPr/>
          <a:lstStyle/>
          <a:p>
            <a:r>
              <a:rPr lang="en-US" dirty="0"/>
              <a:t>Module 4: Complexity in Evaluating Information</a:t>
            </a:r>
          </a:p>
        </p:txBody>
      </p:sp>
      <p:sp>
        <p:nvSpPr>
          <p:cNvPr id="5" name="Content Placeholder 4">
            <a:extLst>
              <a:ext uri="{FF2B5EF4-FFF2-40B4-BE49-F238E27FC236}">
                <a16:creationId xmlns:a16="http://schemas.microsoft.com/office/drawing/2014/main" id="{59409A72-7E98-2D83-EF5B-0C7C5A9A4B5C}"/>
              </a:ext>
            </a:extLst>
          </p:cNvPr>
          <p:cNvSpPr>
            <a:spLocks noGrp="1"/>
          </p:cNvSpPr>
          <p:nvPr>
            <p:ph idx="1"/>
          </p:nvPr>
        </p:nvSpPr>
        <p:spPr>
          <a:xfrm>
            <a:off x="457199" y="722648"/>
            <a:ext cx="6567706" cy="3696854"/>
          </a:xfrm>
        </p:spPr>
        <p:txBody>
          <a:bodyPr vert="horz" wrap="square" lIns="0" tIns="45720" rIns="91440" bIns="45720" rtlCol="0" anchor="t">
            <a:noAutofit/>
          </a:bodyPr>
          <a:lstStyle/>
          <a:p>
            <a:r>
              <a:rPr lang="en-US" dirty="0">
                <a:solidFill>
                  <a:srgbClr val="353432"/>
                </a:solidFill>
              </a:rPr>
              <a:t>Learning Objectives</a:t>
            </a:r>
          </a:p>
          <a:p>
            <a:pPr marL="342900" indent="-342900">
              <a:buAutoNum type="arabicPeriod"/>
            </a:pPr>
            <a:r>
              <a:rPr lang="en-US" dirty="0">
                <a:solidFill>
                  <a:srgbClr val="353432"/>
                </a:solidFill>
              </a:rPr>
              <a:t>Define health literacy, misinformation, and disinformation</a:t>
            </a:r>
            <a:endParaRPr lang="en-US" dirty="0"/>
          </a:p>
          <a:p>
            <a:pPr marL="342900" indent="-342900">
              <a:buFont typeface="+mj-lt"/>
              <a:buAutoNum type="arabicPeriod"/>
            </a:pPr>
            <a:r>
              <a:rPr lang="en-US" dirty="0">
                <a:solidFill>
                  <a:srgbClr val="353432"/>
                </a:solidFill>
              </a:rPr>
              <a:t>Identify misinformation/disinformation by recognizing red flags</a:t>
            </a:r>
            <a:endParaRPr lang="en-US" dirty="0"/>
          </a:p>
          <a:p>
            <a:pPr marL="342900" indent="-342900">
              <a:buFont typeface="+mj-lt"/>
              <a:buAutoNum type="arabicPeriod"/>
            </a:pPr>
            <a:r>
              <a:rPr lang="en-US" dirty="0">
                <a:solidFill>
                  <a:srgbClr val="353432"/>
                </a:solidFill>
              </a:rPr>
              <a:t>Evaluate a social media post about your celebrity’s disease</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solidFill>
                <a:srgbClr val="353432"/>
              </a:solidFill>
            </a:endParaRPr>
          </a:p>
        </p:txBody>
      </p:sp>
      <p:sp>
        <p:nvSpPr>
          <p:cNvPr id="10" name="Content Placeholder 4">
            <a:extLst>
              <a:ext uri="{FF2B5EF4-FFF2-40B4-BE49-F238E27FC236}">
                <a16:creationId xmlns:a16="http://schemas.microsoft.com/office/drawing/2014/main" id="{36F95B13-EF2A-BED8-3725-F637C55E4872}"/>
              </a:ext>
            </a:extLst>
          </p:cNvPr>
          <p:cNvSpPr txBox="1">
            <a:spLocks/>
          </p:cNvSpPr>
          <p:nvPr/>
        </p:nvSpPr>
        <p:spPr>
          <a:xfrm>
            <a:off x="4436269" y="3022936"/>
            <a:ext cx="3933181" cy="717911"/>
          </a:xfrm>
          <a:prstGeom prst="rect">
            <a:avLst/>
          </a:prstGeom>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solidFill>
                  <a:srgbClr val="353432"/>
                </a:solidFill>
              </a:rPr>
              <a:t>This exercise helps students understand the complexity in evaluating information.</a:t>
            </a:r>
            <a:endParaRPr lang="en-US" dirty="0"/>
          </a:p>
          <a:p>
            <a:pPr>
              <a:buFont typeface="Arial" panose="020B0604020202020204" pitchFamily="34" charset="0"/>
              <a:buChar char="•"/>
            </a:pPr>
            <a:r>
              <a:rPr lang="en-US" dirty="0">
                <a:solidFill>
                  <a:srgbClr val="353432"/>
                </a:solidFill>
              </a:rPr>
              <a:t>Talk to students about their reasoning</a:t>
            </a:r>
          </a:p>
          <a:p>
            <a:pPr>
              <a:buFont typeface="Arial" panose="020B0604020202020204" pitchFamily="34" charset="0"/>
              <a:buChar char="•"/>
            </a:pPr>
            <a:r>
              <a:rPr lang="en-US" dirty="0">
                <a:solidFill>
                  <a:srgbClr val="353432"/>
                </a:solidFill>
              </a:rPr>
              <a:t>The answer depends on context</a:t>
            </a:r>
          </a:p>
          <a:p>
            <a:pPr marL="285750" indent="-285750">
              <a:buFont typeface="Arial" panose="020B0604020202020204" pitchFamily="34" charset="0"/>
              <a:buChar char="•"/>
            </a:pPr>
            <a:endParaRPr lang="en-US" dirty="0">
              <a:solidFill>
                <a:srgbClr val="353432"/>
              </a:solidFill>
            </a:endParaRPr>
          </a:p>
          <a:p>
            <a:endParaRPr lang="en-US" dirty="0"/>
          </a:p>
        </p:txBody>
      </p:sp>
      <p:sp>
        <p:nvSpPr>
          <p:cNvPr id="6" name="TextBox 5">
            <a:extLst>
              <a:ext uri="{FF2B5EF4-FFF2-40B4-BE49-F238E27FC236}">
                <a16:creationId xmlns:a16="http://schemas.microsoft.com/office/drawing/2014/main" id="{519578AE-03C6-7580-F854-281152C99758}"/>
              </a:ext>
            </a:extLst>
          </p:cNvPr>
          <p:cNvSpPr txBox="1"/>
          <p:nvPr/>
        </p:nvSpPr>
        <p:spPr>
          <a:xfrm>
            <a:off x="457201" y="2014538"/>
            <a:ext cx="39790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B31B1B"/>
                </a:solidFill>
                <a:latin typeface="Arial"/>
                <a:cs typeface="Arial"/>
              </a:rPr>
              <a:t>Four Corners Exercise</a:t>
            </a:r>
            <a:endParaRPr lang="en-US">
              <a:ea typeface="Calibri"/>
              <a:cs typeface="Calibri"/>
            </a:endParaRPr>
          </a:p>
          <a:p>
            <a:endParaRPr lang="en-US"/>
          </a:p>
        </p:txBody>
      </p:sp>
      <p:graphicFrame>
        <p:nvGraphicFramePr>
          <p:cNvPr id="7" name="Table 6">
            <a:extLst>
              <a:ext uri="{FF2B5EF4-FFF2-40B4-BE49-F238E27FC236}">
                <a16:creationId xmlns:a16="http://schemas.microsoft.com/office/drawing/2014/main" id="{CB545D8C-F9FC-3B84-B2F2-758C0A59AD52}"/>
              </a:ext>
            </a:extLst>
          </p:cNvPr>
          <p:cNvGraphicFramePr>
            <a:graphicFrameLocks noGrp="1"/>
          </p:cNvGraphicFramePr>
          <p:nvPr>
            <p:extLst>
              <p:ext uri="{D42A27DB-BD31-4B8C-83A1-F6EECF244321}">
                <p14:modId xmlns:p14="http://schemas.microsoft.com/office/powerpoint/2010/main" val="514201762"/>
              </p:ext>
            </p:extLst>
          </p:nvPr>
        </p:nvGraphicFramePr>
        <p:xfrm>
          <a:off x="454343" y="3272695"/>
          <a:ext cx="3768968" cy="1248586"/>
        </p:xfrm>
        <a:graphic>
          <a:graphicData uri="http://schemas.openxmlformats.org/drawingml/2006/table">
            <a:tbl>
              <a:tblPr firstRow="1" bandRow="1">
                <a:tableStyleId>{5C22544A-7EE6-4342-B048-85BDC9FD1C3A}</a:tableStyleId>
              </a:tblPr>
              <a:tblGrid>
                <a:gridCol w="1884484">
                  <a:extLst>
                    <a:ext uri="{9D8B030D-6E8A-4147-A177-3AD203B41FA5}">
                      <a16:colId xmlns:a16="http://schemas.microsoft.com/office/drawing/2014/main" val="2773202120"/>
                    </a:ext>
                  </a:extLst>
                </a:gridCol>
                <a:gridCol w="1884484">
                  <a:extLst>
                    <a:ext uri="{9D8B030D-6E8A-4147-A177-3AD203B41FA5}">
                      <a16:colId xmlns:a16="http://schemas.microsoft.com/office/drawing/2014/main" val="392532543"/>
                    </a:ext>
                  </a:extLst>
                </a:gridCol>
              </a:tblGrid>
              <a:tr h="608506">
                <a:tc>
                  <a:txBody>
                    <a:bodyPr/>
                    <a:lstStyle/>
                    <a:p>
                      <a:r>
                        <a:rPr lang="en-US" dirty="0"/>
                        <a:t>Strongly disagree</a:t>
                      </a:r>
                    </a:p>
                  </a:txBody>
                  <a:tcPr/>
                </a:tc>
                <a:tc>
                  <a:txBody>
                    <a:bodyPr/>
                    <a:lstStyle/>
                    <a:p>
                      <a:r>
                        <a:rPr lang="en-US" dirty="0"/>
                        <a:t>Strongly agree</a:t>
                      </a:r>
                    </a:p>
                  </a:txBody>
                  <a:tcPr/>
                </a:tc>
                <a:extLst>
                  <a:ext uri="{0D108BD9-81ED-4DB2-BD59-A6C34878D82A}">
                    <a16:rowId xmlns:a16="http://schemas.microsoft.com/office/drawing/2014/main" val="171013042"/>
                  </a:ext>
                </a:extLst>
              </a:tr>
              <a:tr h="608506">
                <a:tc>
                  <a:txBody>
                    <a:bodyPr/>
                    <a:lstStyle/>
                    <a:p>
                      <a:pPr lvl="0" algn="l">
                        <a:lnSpc>
                          <a:spcPct val="100000"/>
                        </a:lnSpc>
                        <a:spcBef>
                          <a:spcPts val="0"/>
                        </a:spcBef>
                        <a:spcAft>
                          <a:spcPts val="0"/>
                        </a:spcAft>
                        <a:buNone/>
                      </a:pPr>
                      <a:r>
                        <a:rPr lang="en-US" sz="1800" b="1" i="0" u="none" strike="noStrike" noProof="0">
                          <a:solidFill>
                            <a:srgbClr val="FFFFFF"/>
                          </a:solidFill>
                          <a:latin typeface="Calibri"/>
                        </a:rPr>
                        <a:t>Slightly disagre</a:t>
                      </a:r>
                      <a:r>
                        <a:rPr lang="en-US" sz="1800" b="1" i="0" u="none" strike="noStrike" noProof="0" dirty="0">
                          <a:solidFill>
                            <a:srgbClr val="FFFFFF"/>
                          </a:solidFill>
                          <a:latin typeface="Calibri"/>
                        </a:rPr>
                        <a:t>e</a:t>
                      </a:r>
                    </a:p>
                    <a:p>
                      <a:pPr lvl="0">
                        <a:buNone/>
                      </a:pPr>
                      <a:endParaRPr lang="en-US" sz="1800" b="1" i="0" u="none" strike="noStrike" noProof="0" dirty="0">
                        <a:solidFill>
                          <a:srgbClr val="FFFFFF"/>
                        </a:solidFill>
                        <a:latin typeface="Calibri"/>
                      </a:endParaRPr>
                    </a:p>
                  </a:txBody>
                  <a:tcPr>
                    <a:solidFill>
                      <a:srgbClr val="C00000"/>
                    </a:solidFill>
                  </a:tcPr>
                </a:tc>
                <a:tc>
                  <a:txBody>
                    <a:bodyPr/>
                    <a:lstStyle/>
                    <a:p>
                      <a:pPr lvl="0" algn="l">
                        <a:lnSpc>
                          <a:spcPct val="100000"/>
                        </a:lnSpc>
                        <a:spcBef>
                          <a:spcPts val="0"/>
                        </a:spcBef>
                        <a:spcAft>
                          <a:spcPts val="0"/>
                        </a:spcAft>
                        <a:buNone/>
                      </a:pPr>
                      <a:r>
                        <a:rPr lang="en-US" sz="1800" b="1" i="0" u="none" strike="noStrike" noProof="0" dirty="0">
                          <a:solidFill>
                            <a:srgbClr val="FFFFFF"/>
                          </a:solidFill>
                          <a:latin typeface="Calibri"/>
                        </a:rPr>
                        <a:t>Slightly agree</a:t>
                      </a:r>
                      <a:endParaRPr lang="en-US" dirty="0"/>
                    </a:p>
                    <a:p>
                      <a:pPr lvl="0">
                        <a:buNone/>
                      </a:pPr>
                      <a:endParaRPr lang="en-US" sz="1800" b="1" i="0" u="none" strike="noStrike" noProof="0" dirty="0">
                        <a:solidFill>
                          <a:srgbClr val="FFFFFF"/>
                        </a:solidFill>
                        <a:latin typeface="Calibri"/>
                      </a:endParaRPr>
                    </a:p>
                  </a:txBody>
                  <a:tcPr>
                    <a:solidFill>
                      <a:srgbClr val="C00000"/>
                    </a:solidFill>
                  </a:tcPr>
                </a:tc>
                <a:extLst>
                  <a:ext uri="{0D108BD9-81ED-4DB2-BD59-A6C34878D82A}">
                    <a16:rowId xmlns:a16="http://schemas.microsoft.com/office/drawing/2014/main" val="2070585795"/>
                  </a:ext>
                </a:extLst>
              </a:tr>
            </a:tbl>
          </a:graphicData>
        </a:graphic>
      </p:graphicFrame>
      <p:sp>
        <p:nvSpPr>
          <p:cNvPr id="8" name="TextBox 7">
            <a:extLst>
              <a:ext uri="{FF2B5EF4-FFF2-40B4-BE49-F238E27FC236}">
                <a16:creationId xmlns:a16="http://schemas.microsoft.com/office/drawing/2014/main" id="{B48E287F-A620-407D-FFA0-D068B0880F28}"/>
              </a:ext>
            </a:extLst>
          </p:cNvPr>
          <p:cNvSpPr txBox="1"/>
          <p:nvPr/>
        </p:nvSpPr>
        <p:spPr>
          <a:xfrm>
            <a:off x="392906" y="2564606"/>
            <a:ext cx="37218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If a medical doctor publishes something in a research article, it must be true.</a:t>
            </a:r>
          </a:p>
        </p:txBody>
      </p:sp>
      <p:sp>
        <p:nvSpPr>
          <p:cNvPr id="9" name="Wave 8">
            <a:extLst>
              <a:ext uri="{FF2B5EF4-FFF2-40B4-BE49-F238E27FC236}">
                <a16:creationId xmlns:a16="http://schemas.microsoft.com/office/drawing/2014/main" id="{7D511A3D-BA02-D53C-BD96-348758F8322F}"/>
              </a:ext>
              <a:ext uri="{C183D7F6-B498-43B3-948B-1728B52AA6E4}">
                <adec:decorative xmlns:adec="http://schemas.microsoft.com/office/drawing/2017/decorative" val="1"/>
              </a:ext>
            </a:extLst>
          </p:cNvPr>
          <p:cNvSpPr/>
          <p:nvPr/>
        </p:nvSpPr>
        <p:spPr>
          <a:xfrm>
            <a:off x="7129462" y="1100137"/>
            <a:ext cx="1550194" cy="1393030"/>
          </a:xfrm>
          <a:prstGeom prst="wav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DB7B16-42F5-EFD8-E86B-94D1722A75B5}"/>
              </a:ext>
            </a:extLst>
          </p:cNvPr>
          <p:cNvSpPr txBox="1"/>
          <p:nvPr/>
        </p:nvSpPr>
        <p:spPr>
          <a:xfrm>
            <a:off x="7308056" y="5357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B31B1B"/>
                </a:solidFill>
                <a:latin typeface="Arial"/>
                <a:cs typeface="Arial"/>
              </a:rPr>
              <a:t>Do Now</a:t>
            </a:r>
            <a:endParaRPr lang="en-US" dirty="0"/>
          </a:p>
        </p:txBody>
      </p:sp>
      <p:sp>
        <p:nvSpPr>
          <p:cNvPr id="12" name="TextBox 11">
            <a:extLst>
              <a:ext uri="{FF2B5EF4-FFF2-40B4-BE49-F238E27FC236}">
                <a16:creationId xmlns:a16="http://schemas.microsoft.com/office/drawing/2014/main" id="{455CEE09-7954-277A-688B-671A5872C8F7}"/>
              </a:ext>
            </a:extLst>
          </p:cNvPr>
          <p:cNvSpPr txBox="1"/>
          <p:nvPr/>
        </p:nvSpPr>
        <p:spPr>
          <a:xfrm>
            <a:off x="7322344" y="1285875"/>
            <a:ext cx="13573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53432"/>
                </a:solidFill>
                <a:latin typeface="Arial"/>
                <a:cs typeface="Arial"/>
              </a:rPr>
              <a:t>Students practice asking questions for their doctors.</a:t>
            </a:r>
            <a:endParaRPr lang="en-US" sz="1200" dirty="0">
              <a:ea typeface="Calibri"/>
              <a:cs typeface="Calibri"/>
            </a:endParaRPr>
          </a:p>
        </p:txBody>
      </p:sp>
    </p:spTree>
    <p:extLst>
      <p:ext uri="{BB962C8B-B14F-4D97-AF65-F5344CB8AC3E}">
        <p14:creationId xmlns:p14="http://schemas.microsoft.com/office/powerpoint/2010/main" val="419219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2DC9C-544A-2216-33CF-3EFC9DCA9F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E2C55B-D5FE-2E0E-FA95-898BBE40220C}"/>
              </a:ext>
            </a:extLst>
          </p:cNvPr>
          <p:cNvSpPr>
            <a:spLocks noGrp="1"/>
          </p:cNvSpPr>
          <p:nvPr>
            <p:ph type="title"/>
          </p:nvPr>
        </p:nvSpPr>
        <p:spPr/>
        <p:txBody>
          <a:bodyPr/>
          <a:lstStyle/>
          <a:p>
            <a:r>
              <a:rPr lang="en-US" dirty="0"/>
              <a:t>Module 4: Evaluating a Social Media Post</a:t>
            </a:r>
          </a:p>
        </p:txBody>
      </p:sp>
      <p:sp>
        <p:nvSpPr>
          <p:cNvPr id="5" name="Content Placeholder 4">
            <a:extLst>
              <a:ext uri="{FF2B5EF4-FFF2-40B4-BE49-F238E27FC236}">
                <a16:creationId xmlns:a16="http://schemas.microsoft.com/office/drawing/2014/main" id="{78D9F147-6804-00CA-BDA1-B9CB55AFB477}"/>
              </a:ext>
            </a:extLst>
          </p:cNvPr>
          <p:cNvSpPr>
            <a:spLocks noGrp="1"/>
          </p:cNvSpPr>
          <p:nvPr>
            <p:ph idx="1"/>
          </p:nvPr>
        </p:nvSpPr>
        <p:spPr>
          <a:xfrm>
            <a:off x="4200524" y="536910"/>
            <a:ext cx="4483250" cy="3696854"/>
          </a:xfrm>
        </p:spPr>
        <p:txBody>
          <a:bodyPr vert="horz" wrap="square" lIns="0" tIns="45720" rIns="91440" bIns="45720" rtlCol="0" anchor="t">
            <a:noAutofit/>
          </a:bodyPr>
          <a:lstStyle/>
          <a:p>
            <a:pPr>
              <a:buFont typeface="Arial" panose="020B0604020202020204" pitchFamily="34" charset="0"/>
              <a:buChar char="•"/>
            </a:pPr>
            <a:r>
              <a:rPr lang="en-US" dirty="0">
                <a:solidFill>
                  <a:srgbClr val="353432"/>
                </a:solidFill>
              </a:rPr>
              <a:t>“Coach” Rachel Smith is selling services</a:t>
            </a:r>
            <a:endParaRPr lang="en-US" dirty="0">
              <a:solidFill>
                <a:srgbClr val="2D2E2D"/>
              </a:solidFill>
            </a:endParaRPr>
          </a:p>
          <a:p>
            <a:pPr>
              <a:buFont typeface="Arial" panose="020B0604020202020204" pitchFamily="34" charset="0"/>
              <a:buChar char="•"/>
            </a:pPr>
            <a:r>
              <a:rPr lang="en-US" dirty="0">
                <a:solidFill>
                  <a:srgbClr val="353432"/>
                </a:solidFill>
              </a:rPr>
              <a:t>When I look up the cited article, the article I find does not make the same claims</a:t>
            </a:r>
            <a:endParaRPr lang="en-US" dirty="0"/>
          </a:p>
          <a:p>
            <a:pPr>
              <a:buFont typeface="Arial" panose="020B0604020202020204" pitchFamily="34" charset="0"/>
              <a:buChar char="•"/>
            </a:pPr>
            <a:r>
              <a:rPr lang="en-US" dirty="0">
                <a:solidFill>
                  <a:srgbClr val="353432"/>
                </a:solidFill>
              </a:rPr>
              <a:t>Also, I don’t know her credentials</a:t>
            </a:r>
            <a:endParaRPr lang="en-US" dirty="0"/>
          </a:p>
          <a:p>
            <a:pPr>
              <a:buFont typeface="Arial" panose="020B0604020202020204" pitchFamily="34" charset="0"/>
              <a:buChar char="•"/>
            </a:pPr>
            <a:r>
              <a:rPr lang="en-US" dirty="0">
                <a:solidFill>
                  <a:srgbClr val="353432"/>
                </a:solidFill>
              </a:rPr>
              <a:t>#False - I wouldn’t share this post!</a:t>
            </a:r>
            <a:endParaRPr lang="en-US" dirty="0"/>
          </a:p>
          <a:p>
            <a:pPr>
              <a:buFont typeface="Arial" panose="020B0604020202020204" pitchFamily="34" charset="0"/>
              <a:buChar char="•"/>
            </a:pPr>
            <a:endParaRPr lang="en-US" dirty="0">
              <a:solidFill>
                <a:srgbClr val="353432"/>
              </a:solidFill>
            </a:endParaRPr>
          </a:p>
          <a:p>
            <a:r>
              <a:rPr lang="en-US" b="1" dirty="0">
                <a:solidFill>
                  <a:srgbClr val="353432"/>
                </a:solidFill>
              </a:rPr>
              <a:t>Recommended preparation:</a:t>
            </a:r>
          </a:p>
          <a:p>
            <a:pPr marL="285750" indent="-285750">
              <a:buFont typeface="Arial,Sans-Serif"/>
              <a:buChar char="•"/>
            </a:pPr>
            <a:r>
              <a:rPr lang="en-US" dirty="0">
                <a:solidFill>
                  <a:srgbClr val="353432"/>
                </a:solidFill>
              </a:rPr>
              <a:t>Provide social media posts so you have examples for each project topic, and provide images and URLs (social media access may be blocked in schools)</a:t>
            </a:r>
          </a:p>
          <a:p>
            <a:pPr marL="285750" indent="-285750">
              <a:buFont typeface="Arial,Sans-Serif"/>
              <a:buChar char="•"/>
            </a:pPr>
            <a:r>
              <a:rPr lang="en-US" dirty="0">
                <a:solidFill>
                  <a:srgbClr val="353432"/>
                </a:solidFill>
              </a:rPr>
              <a:t>Try to provide both "good" and "bad" examples of informational posts</a:t>
            </a:r>
          </a:p>
          <a:p>
            <a:pPr marL="285750" indent="-285750">
              <a:buFont typeface="Arial,Sans-Serif"/>
              <a:buChar char="•"/>
            </a:pPr>
            <a:endParaRPr lang="en-US" dirty="0">
              <a:solidFill>
                <a:srgbClr val="353432"/>
              </a:solidFill>
            </a:endParaRPr>
          </a:p>
          <a:p>
            <a:pPr marL="285750" indent="-285750">
              <a:buFont typeface="Arial,Sans-Serif"/>
              <a:buChar char="•"/>
            </a:pPr>
            <a:endParaRPr lang="en-US" dirty="0">
              <a:solidFill>
                <a:srgbClr val="353432"/>
              </a:solidFill>
            </a:endParaRPr>
          </a:p>
          <a:p>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pic>
        <p:nvPicPr>
          <p:cNvPr id="3" name="Picture 2" descr="Screenshots of an instagram post “3 things to do during a fibromyalgia scare” from account “coachrachelsmith”">
            <a:extLst>
              <a:ext uri="{FF2B5EF4-FFF2-40B4-BE49-F238E27FC236}">
                <a16:creationId xmlns:a16="http://schemas.microsoft.com/office/drawing/2014/main" id="{6B141EA4-CE6A-2471-3E74-E6CEBE429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797" y="635794"/>
            <a:ext cx="3345224" cy="3500438"/>
          </a:xfrm>
          <a:prstGeom prst="rect">
            <a:avLst/>
          </a:prstGeom>
        </p:spPr>
      </p:pic>
    </p:spTree>
    <p:extLst>
      <p:ext uri="{BB962C8B-B14F-4D97-AF65-F5344CB8AC3E}">
        <p14:creationId xmlns:p14="http://schemas.microsoft.com/office/powerpoint/2010/main" val="259568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7EEF-C61F-18BD-C951-E02E9ED332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64CBC-573A-575A-0E3A-963A6DF2F0ED}"/>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Arial"/>
                <a:ea typeface="+mn-ea"/>
                <a:cs typeface="Arial"/>
              </a:rPr>
              <a:t>Module 5</a:t>
            </a: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n-ea"/>
                <a:cs typeface="Arial"/>
              </a:rPr>
              <a:t>Differentiating Scholarly from Popular Literature &amp; Citing Sources</a:t>
            </a:r>
            <a:r>
              <a:rPr kumimoji="0" lang="en-US" sz="6000" b="0" i="0" u="none" strike="noStrike" kern="1200" cap="none" spc="0" normalizeH="0" baseline="0" noProof="0" dirty="0">
                <a:ln>
                  <a:noFill/>
                </a:ln>
                <a:solidFill>
                  <a:schemeClr val="tx1"/>
                </a:solidFill>
                <a:effectLst/>
                <a:uLnTx/>
                <a:uFillTx/>
                <a:latin typeface="Arial"/>
                <a:ea typeface="+mn-ea"/>
                <a:cs typeface="Arial"/>
              </a:rPr>
              <a:t> </a:t>
            </a:r>
          </a:p>
        </p:txBody>
      </p:sp>
    </p:spTree>
    <p:extLst>
      <p:ext uri="{BB962C8B-B14F-4D97-AF65-F5344CB8AC3E}">
        <p14:creationId xmlns:p14="http://schemas.microsoft.com/office/powerpoint/2010/main" val="201790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7C60-DD09-50F0-FF84-8D7A4BB821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2BFB00-B80C-E079-8614-39B1B53E1E0D}"/>
              </a:ext>
            </a:extLst>
          </p:cNvPr>
          <p:cNvSpPr>
            <a:spLocks noGrp="1"/>
          </p:cNvSpPr>
          <p:nvPr>
            <p:ph type="title"/>
          </p:nvPr>
        </p:nvSpPr>
        <p:spPr/>
        <p:txBody>
          <a:bodyPr/>
          <a:lstStyle/>
          <a:p>
            <a:r>
              <a:rPr lang="en-US" dirty="0"/>
              <a:t>Module 5 - Scholarly Vs. Popular &amp; Citing</a:t>
            </a:r>
          </a:p>
        </p:txBody>
      </p:sp>
      <p:sp>
        <p:nvSpPr>
          <p:cNvPr id="5" name="Content Placeholder 4">
            <a:extLst>
              <a:ext uri="{FF2B5EF4-FFF2-40B4-BE49-F238E27FC236}">
                <a16:creationId xmlns:a16="http://schemas.microsoft.com/office/drawing/2014/main" id="{C2490773-04DD-6432-0487-A8F3CC04D4BC}"/>
              </a:ext>
            </a:extLst>
          </p:cNvPr>
          <p:cNvSpPr>
            <a:spLocks noGrp="1"/>
          </p:cNvSpPr>
          <p:nvPr>
            <p:ph idx="1"/>
          </p:nvPr>
        </p:nvSpPr>
        <p:spPr/>
        <p:txBody>
          <a:bodyPr vert="horz" wrap="square" lIns="0" tIns="45720" rIns="91440" bIns="45720" rtlCol="0" anchor="t">
            <a:noAutofit/>
          </a:bodyPr>
          <a:lstStyle/>
          <a:p>
            <a:pPr marL="285750" indent="-285750">
              <a:buFont typeface="Arial"/>
              <a:buChar char="•"/>
            </a:pPr>
            <a:r>
              <a:rPr lang="en-US" dirty="0">
                <a:solidFill>
                  <a:srgbClr val="2D2E2D"/>
                </a:solidFill>
              </a:rPr>
              <a:t>Differentiate between scholarly literature and popular literature </a:t>
            </a:r>
            <a:endParaRPr lang="en-US" dirty="0"/>
          </a:p>
          <a:p>
            <a:pPr marL="285750" indent="-285750">
              <a:buFont typeface="Arial"/>
              <a:buChar char="•"/>
            </a:pPr>
            <a:r>
              <a:rPr lang="en-US" dirty="0">
                <a:solidFill>
                  <a:srgbClr val="2D2E2D"/>
                </a:solidFill>
              </a:rPr>
              <a:t>Define plagiarism </a:t>
            </a:r>
            <a:endParaRPr lang="en-US" dirty="0"/>
          </a:p>
          <a:p>
            <a:pPr marL="285750" indent="-285750">
              <a:buFont typeface="Arial"/>
              <a:buChar char="•"/>
            </a:pPr>
            <a:r>
              <a:rPr lang="en-US" dirty="0">
                <a:solidFill>
                  <a:srgbClr val="2D2E2D"/>
                </a:solidFill>
              </a:rPr>
              <a:t>State when a citation is necessary </a:t>
            </a:r>
            <a:endParaRPr lang="en-US" dirty="0"/>
          </a:p>
          <a:p>
            <a:pPr marL="285750" indent="-285750">
              <a:buFont typeface="Arial"/>
              <a:buChar char="•"/>
            </a:pPr>
            <a:r>
              <a:rPr lang="en-US" dirty="0">
                <a:solidFill>
                  <a:srgbClr val="2D2E2D"/>
                </a:solidFill>
              </a:rPr>
              <a:t>Explain the purpose of a proper citation</a:t>
            </a:r>
          </a:p>
          <a:p>
            <a:pPr marL="285750" indent="-285750">
              <a:buFont typeface="Arial"/>
              <a:buChar char="•"/>
            </a:pPr>
            <a:r>
              <a:rPr lang="en" dirty="0">
                <a:solidFill>
                  <a:srgbClr val="000000"/>
                </a:solidFill>
              </a:rPr>
              <a:t>Correctly cite source</a:t>
            </a:r>
            <a:r>
              <a:rPr lang="en" dirty="0"/>
              <a:t>s using APA style for project</a:t>
            </a:r>
            <a:endParaRPr lang="en-US" dirty="0"/>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spTree>
    <p:extLst>
      <p:ext uri="{BB962C8B-B14F-4D97-AF65-F5344CB8AC3E}">
        <p14:creationId xmlns:p14="http://schemas.microsoft.com/office/powerpoint/2010/main" val="136439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3F66-7020-857A-06AE-FE037FE7B116}"/>
              </a:ext>
            </a:extLst>
          </p:cNvPr>
          <p:cNvSpPr>
            <a:spLocks noGrp="1"/>
          </p:cNvSpPr>
          <p:nvPr>
            <p:ph type="title"/>
          </p:nvPr>
        </p:nvSpPr>
        <p:spPr/>
        <p:txBody>
          <a:bodyPr/>
          <a:lstStyle/>
          <a:p>
            <a:r>
              <a:rPr lang="en-US" dirty="0"/>
              <a:t>Module 5</a:t>
            </a:r>
            <a:r>
              <a:rPr lang="en-US"/>
              <a:t>: </a:t>
            </a:r>
            <a:r>
              <a:rPr lang="en-US" dirty="0"/>
              <a:t>Activity</a:t>
            </a:r>
          </a:p>
        </p:txBody>
      </p:sp>
      <p:sp>
        <p:nvSpPr>
          <p:cNvPr id="3" name="Content Placeholder 2">
            <a:extLst>
              <a:ext uri="{FF2B5EF4-FFF2-40B4-BE49-F238E27FC236}">
                <a16:creationId xmlns:a16="http://schemas.microsoft.com/office/drawing/2014/main" id="{D04061C2-666D-6BC7-9ACD-8638413A37EC}"/>
              </a:ext>
            </a:extLst>
          </p:cNvPr>
          <p:cNvSpPr>
            <a:spLocks noGrp="1"/>
          </p:cNvSpPr>
          <p:nvPr>
            <p:ph idx="1"/>
          </p:nvPr>
        </p:nvSpPr>
        <p:spPr>
          <a:xfrm>
            <a:off x="3627406" y="885201"/>
            <a:ext cx="1893306" cy="2931530"/>
          </a:xfrm>
        </p:spPr>
        <p:txBody>
          <a:bodyPr vert="horz" wrap="square" lIns="0" tIns="45720" rIns="91440" bIns="45720" rtlCol="0" anchor="t">
            <a:noAutofit/>
          </a:bodyPr>
          <a:lstStyle/>
          <a:p>
            <a:pPr algn="ctr">
              <a:lnSpc>
                <a:spcPct val="100000"/>
              </a:lnSpc>
              <a:spcBef>
                <a:spcPts val="0"/>
              </a:spcBef>
              <a:spcAft>
                <a:spcPts val="0"/>
              </a:spcAft>
            </a:pPr>
            <a:r>
              <a:rPr lang="en-US" sz="3200" dirty="0">
                <a:latin typeface="Calibri"/>
                <a:ea typeface="Calibri"/>
                <a:cs typeface="Calibri"/>
              </a:rPr>
              <a:t>Scholarly </a:t>
            </a:r>
          </a:p>
          <a:p>
            <a:pPr algn="ctr">
              <a:lnSpc>
                <a:spcPct val="100000"/>
              </a:lnSpc>
              <a:spcBef>
                <a:spcPts val="0"/>
              </a:spcBef>
              <a:spcAft>
                <a:spcPts val="0"/>
              </a:spcAft>
            </a:pPr>
            <a:r>
              <a:rPr lang="en-US" sz="3200" dirty="0">
                <a:latin typeface="Calibri"/>
                <a:ea typeface="Calibri"/>
                <a:cs typeface="Calibri"/>
              </a:rPr>
              <a:t>or </a:t>
            </a:r>
          </a:p>
          <a:p>
            <a:pPr algn="ctr">
              <a:lnSpc>
                <a:spcPct val="100000"/>
              </a:lnSpc>
              <a:spcBef>
                <a:spcPts val="0"/>
              </a:spcBef>
              <a:spcAft>
                <a:spcPts val="0"/>
              </a:spcAft>
            </a:pPr>
            <a:r>
              <a:rPr lang="en-US" sz="3200" dirty="0">
                <a:latin typeface="Calibri"/>
                <a:ea typeface="Calibri"/>
                <a:cs typeface="Calibri"/>
              </a:rPr>
              <a:t>Popular</a:t>
            </a:r>
          </a:p>
          <a:p>
            <a:pPr>
              <a:lnSpc>
                <a:spcPct val="100000"/>
              </a:lnSpc>
              <a:spcBef>
                <a:spcPts val="0"/>
              </a:spcBef>
              <a:spcAft>
                <a:spcPts val="0"/>
              </a:spcAft>
            </a:pPr>
            <a:endParaRPr lang="en-US" sz="1800" dirty="0">
              <a:latin typeface="Calibri"/>
              <a:ea typeface="Calibri"/>
              <a:cs typeface="Calibri"/>
            </a:endParaRPr>
          </a:p>
          <a:p>
            <a:endParaRPr lang="en-US" dirty="0"/>
          </a:p>
        </p:txBody>
      </p:sp>
      <p:pic>
        <p:nvPicPr>
          <p:cNvPr id="5" name="Google Shape;260;p5" descr="An image of the journal Plastic and Reconstructive Surgery. Image from Sketchbook to Scalpel: The Medical Illustrations of Dr. Ruston Sanchez  - Department of Surgery">
            <a:extLst>
              <a:ext uri="{FF2B5EF4-FFF2-40B4-BE49-F238E27FC236}">
                <a16:creationId xmlns:a16="http://schemas.microsoft.com/office/drawing/2014/main" id="{899FFC1E-20DC-70C7-3593-150E60409957}"/>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562056" y="881638"/>
            <a:ext cx="2542350" cy="3125663"/>
          </a:xfrm>
          <a:prstGeom prst="rect">
            <a:avLst/>
          </a:prstGeom>
          <a:noFill/>
          <a:ln>
            <a:noFill/>
          </a:ln>
        </p:spPr>
      </p:pic>
      <p:pic>
        <p:nvPicPr>
          <p:cNvPr id="7" name="Google Shape;259;p5" descr="Badge Question Mark outline">
            <a:extLst>
              <a:ext uri="{FF2B5EF4-FFF2-40B4-BE49-F238E27FC236}">
                <a16:creationId xmlns:a16="http://schemas.microsoft.com/office/drawing/2014/main" id="{71AA0AE5-369F-7BC8-B12D-ACE76099006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08652" y="2450192"/>
            <a:ext cx="914400" cy="914400"/>
          </a:xfrm>
          <a:prstGeom prst="rect">
            <a:avLst/>
          </a:prstGeom>
          <a:noFill/>
          <a:ln>
            <a:noFill/>
          </a:ln>
        </p:spPr>
      </p:pic>
      <p:pic>
        <p:nvPicPr>
          <p:cNvPr id="11" name="Google Shape;262;p5">
            <a:extLst>
              <a:ext uri="{FF2B5EF4-FFF2-40B4-BE49-F238E27FC236}">
                <a16:creationId xmlns:a16="http://schemas.microsoft.com/office/drawing/2014/main" id="{35AF1821-42B0-1A07-60AB-A4CC625F7063}"/>
              </a:ex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06437" y="1125791"/>
            <a:ext cx="2227128" cy="1228241"/>
          </a:xfrm>
          <a:prstGeom prst="rect">
            <a:avLst/>
          </a:prstGeom>
          <a:noFill/>
          <a:ln>
            <a:noFill/>
          </a:ln>
        </p:spPr>
      </p:pic>
      <p:sp>
        <p:nvSpPr>
          <p:cNvPr id="12" name="TextBox 11">
            <a:extLst>
              <a:ext uri="{FF2B5EF4-FFF2-40B4-BE49-F238E27FC236}">
                <a16:creationId xmlns:a16="http://schemas.microsoft.com/office/drawing/2014/main" id="{54F10971-E434-8D2C-FC9B-A9E2ED5A523A}"/>
              </a:ext>
            </a:extLst>
          </p:cNvPr>
          <p:cNvSpPr txBox="1"/>
          <p:nvPr/>
        </p:nvSpPr>
        <p:spPr>
          <a:xfrm>
            <a:off x="461513" y="4003735"/>
            <a:ext cx="2743200" cy="635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600"/>
              </a:lnSpc>
            </a:pPr>
            <a:r>
              <a:rPr lang="en-US" sz="800">
                <a:cs typeface="Segoe UI"/>
              </a:rPr>
              <a:t>University of Wisconsin School of Medicine and Public Health. (2019, March 11). </a:t>
            </a:r>
            <a:r>
              <a:rPr lang="en-US" sz="800" i="1">
                <a:cs typeface="Segoe UI"/>
              </a:rPr>
              <a:t>From sketchbook to scalpel: The medical illustrations of dr. Ruston Sanchez</a:t>
            </a:r>
            <a:r>
              <a:rPr lang="en-US" sz="800">
                <a:cs typeface="Segoe UI"/>
              </a:rPr>
              <a:t>. Department of Surgery. </a:t>
            </a:r>
            <a:r>
              <a:rPr lang="en-US" sz="800" u="sng">
                <a:solidFill>
                  <a:srgbClr val="272727"/>
                </a:solidFill>
                <a:cs typeface="Segoe UI"/>
                <a:hlinkClick r:id="rId6"/>
              </a:rPr>
              <a:t>https://www.surgery.wisc.edu/2019/03/07/from-sketchbook-to-scalpel-the-medical-illustrations-of-dr-ruston-sanchez/</a:t>
            </a:r>
            <a:r>
              <a:rPr lang="en-US" sz="800">
                <a:cs typeface="Segoe UI"/>
              </a:rPr>
              <a:t> ​</a:t>
            </a:r>
          </a:p>
          <a:p>
            <a:pPr>
              <a:lnSpc>
                <a:spcPts val="600"/>
              </a:lnSpc>
            </a:pPr>
            <a:r>
              <a:rPr lang="en-US" sz="800">
                <a:latin typeface="Arial"/>
                <a:cs typeface="Segoe UI"/>
              </a:rPr>
              <a:t>​</a:t>
            </a:r>
          </a:p>
        </p:txBody>
      </p:sp>
    </p:spTree>
    <p:extLst>
      <p:ext uri="{BB962C8B-B14F-4D97-AF65-F5344CB8AC3E}">
        <p14:creationId xmlns:p14="http://schemas.microsoft.com/office/powerpoint/2010/main" val="3040323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A456-A5CA-5364-248A-A8878DEDAC3D}"/>
              </a:ext>
            </a:extLst>
          </p:cNvPr>
          <p:cNvSpPr>
            <a:spLocks noGrp="1"/>
          </p:cNvSpPr>
          <p:nvPr>
            <p:ph type="title"/>
          </p:nvPr>
        </p:nvSpPr>
        <p:spPr/>
        <p:txBody>
          <a:bodyPr/>
          <a:lstStyle/>
          <a:p>
            <a:r>
              <a:rPr lang="en-US" dirty="0"/>
              <a:t>Module 5: Activity (example 2)</a:t>
            </a:r>
          </a:p>
        </p:txBody>
      </p:sp>
      <p:pic>
        <p:nvPicPr>
          <p:cNvPr id="5" name="Google Shape;270;p6" descr="An image of the National Geographic. Image from National Geographic Magazine: 50 Years of Covers">
            <a:extLst>
              <a:ext uri="{FF2B5EF4-FFF2-40B4-BE49-F238E27FC236}">
                <a16:creationId xmlns:a16="http://schemas.microsoft.com/office/drawing/2014/main" id="{E04A49A3-48E5-EA1E-F9A2-35EB3E87DBEA}"/>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9365" y="698482"/>
            <a:ext cx="2367493" cy="3257303"/>
          </a:xfrm>
          <a:prstGeom prst="rect">
            <a:avLst/>
          </a:prstGeom>
          <a:noFill/>
          <a:ln>
            <a:noFill/>
          </a:ln>
        </p:spPr>
      </p:pic>
      <p:sp>
        <p:nvSpPr>
          <p:cNvPr id="7" name="Content Placeholder 2">
            <a:extLst>
              <a:ext uri="{FF2B5EF4-FFF2-40B4-BE49-F238E27FC236}">
                <a16:creationId xmlns:a16="http://schemas.microsoft.com/office/drawing/2014/main" id="{AE9D957C-31B0-1758-EBBC-DD5C5C8CAF62}"/>
              </a:ext>
            </a:extLst>
          </p:cNvPr>
          <p:cNvSpPr>
            <a:spLocks noGrp="1"/>
          </p:cNvSpPr>
          <p:nvPr>
            <p:ph idx="1"/>
          </p:nvPr>
        </p:nvSpPr>
        <p:spPr>
          <a:xfrm>
            <a:off x="3627406" y="885201"/>
            <a:ext cx="1893306" cy="2931530"/>
          </a:xfrm>
        </p:spPr>
        <p:txBody>
          <a:bodyPr vert="horz" wrap="square" lIns="0" tIns="45720" rIns="91440" bIns="45720" rtlCol="0" anchor="t">
            <a:noAutofit/>
          </a:bodyPr>
          <a:lstStyle/>
          <a:p>
            <a:pPr algn="ctr">
              <a:lnSpc>
                <a:spcPct val="100000"/>
              </a:lnSpc>
              <a:spcBef>
                <a:spcPts val="0"/>
              </a:spcBef>
              <a:spcAft>
                <a:spcPts val="0"/>
              </a:spcAft>
            </a:pPr>
            <a:r>
              <a:rPr lang="en-US" sz="3200" dirty="0">
                <a:latin typeface="Calibri"/>
                <a:ea typeface="Calibri"/>
                <a:cs typeface="Calibri"/>
              </a:rPr>
              <a:t>Scholarly </a:t>
            </a:r>
          </a:p>
          <a:p>
            <a:pPr algn="ctr">
              <a:lnSpc>
                <a:spcPct val="100000"/>
              </a:lnSpc>
              <a:spcBef>
                <a:spcPts val="0"/>
              </a:spcBef>
              <a:spcAft>
                <a:spcPts val="0"/>
              </a:spcAft>
            </a:pPr>
            <a:r>
              <a:rPr lang="en-US" sz="3200" dirty="0">
                <a:latin typeface="Calibri"/>
                <a:ea typeface="Calibri"/>
                <a:cs typeface="Calibri"/>
              </a:rPr>
              <a:t>or </a:t>
            </a:r>
          </a:p>
          <a:p>
            <a:pPr algn="ctr">
              <a:lnSpc>
                <a:spcPct val="100000"/>
              </a:lnSpc>
              <a:spcBef>
                <a:spcPts val="0"/>
              </a:spcBef>
              <a:spcAft>
                <a:spcPts val="0"/>
              </a:spcAft>
            </a:pPr>
            <a:r>
              <a:rPr lang="en-US" sz="3200" dirty="0">
                <a:latin typeface="Calibri"/>
                <a:ea typeface="Calibri"/>
                <a:cs typeface="Calibri"/>
              </a:rPr>
              <a:t>Popular</a:t>
            </a:r>
          </a:p>
          <a:p>
            <a:pPr>
              <a:lnSpc>
                <a:spcPct val="100000"/>
              </a:lnSpc>
              <a:spcBef>
                <a:spcPts val="0"/>
              </a:spcBef>
              <a:spcAft>
                <a:spcPts val="0"/>
              </a:spcAft>
            </a:pPr>
            <a:endParaRPr lang="en-US" sz="1800" dirty="0">
              <a:latin typeface="Calibri"/>
              <a:ea typeface="Calibri"/>
              <a:cs typeface="Calibri"/>
            </a:endParaRPr>
          </a:p>
          <a:p>
            <a:endParaRPr lang="en-US" dirty="0"/>
          </a:p>
        </p:txBody>
      </p:sp>
      <p:pic>
        <p:nvPicPr>
          <p:cNvPr id="9" name="Google Shape;259;p5" descr="Badge Question Mark outline">
            <a:extLst>
              <a:ext uri="{FF2B5EF4-FFF2-40B4-BE49-F238E27FC236}">
                <a16:creationId xmlns:a16="http://schemas.microsoft.com/office/drawing/2014/main" id="{DC2A7AFF-27C1-4D86-8D1C-3BE68EED1E9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08652" y="2450192"/>
            <a:ext cx="914400" cy="914400"/>
          </a:xfrm>
          <a:prstGeom prst="rect">
            <a:avLst/>
          </a:prstGeom>
          <a:noFill/>
          <a:ln>
            <a:noFill/>
          </a:ln>
        </p:spPr>
      </p:pic>
      <p:pic>
        <p:nvPicPr>
          <p:cNvPr id="11" name="Google Shape;272;p6">
            <a:extLst>
              <a:ext uri="{FF2B5EF4-FFF2-40B4-BE49-F238E27FC236}">
                <a16:creationId xmlns:a16="http://schemas.microsoft.com/office/drawing/2014/main" id="{554D0257-7CEB-F93E-97F1-FA39E7AF2C10}"/>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79466" y="1122960"/>
            <a:ext cx="2227128" cy="1228241"/>
          </a:xfrm>
          <a:prstGeom prst="rect">
            <a:avLst/>
          </a:prstGeom>
          <a:noFill/>
          <a:ln>
            <a:noFill/>
          </a:ln>
        </p:spPr>
      </p:pic>
      <p:sp>
        <p:nvSpPr>
          <p:cNvPr id="13" name="Google Shape;271;p6">
            <a:extLst>
              <a:ext uri="{FF2B5EF4-FFF2-40B4-BE49-F238E27FC236}">
                <a16:creationId xmlns:a16="http://schemas.microsoft.com/office/drawing/2014/main" id="{B97E5094-75A0-4120-8461-3D8580E9E44C}"/>
              </a:ext>
            </a:extLst>
          </p:cNvPr>
          <p:cNvSpPr txBox="1"/>
          <p:nvPr/>
        </p:nvSpPr>
        <p:spPr>
          <a:xfrm>
            <a:off x="270055" y="3955453"/>
            <a:ext cx="326106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2D2E2D"/>
                </a:solidFill>
                <a:latin typeface="Arial"/>
                <a:ea typeface="Arial"/>
                <a:cs typeface="Arial"/>
                <a:sym typeface="Arial"/>
              </a:rPr>
              <a:t>National Geographic Magazine: 50 Years of covers</a:t>
            </a:r>
            <a:r>
              <a:rPr lang="en-US" sz="800">
                <a:solidFill>
                  <a:srgbClr val="2D2E2D"/>
                </a:solidFill>
                <a:latin typeface="Arial"/>
                <a:ea typeface="Arial"/>
                <a:cs typeface="Arial"/>
                <a:sym typeface="Arial"/>
              </a:rPr>
              <a:t>. National Geographic. (2021, May 3). </a:t>
            </a:r>
            <a:r>
              <a:rPr lang="en-US" sz="800" u="sng">
                <a:solidFill>
                  <a:srgbClr val="2D2E2D"/>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https://www.nationalgeographic.com/magazine/article/national-geographic-magazine-50-years-of-covers</a:t>
            </a:r>
            <a:r>
              <a:rPr lang="en-US" sz="800">
                <a:solidFill>
                  <a:srgbClr val="2D2E2D"/>
                </a:solidFill>
                <a:latin typeface="Arial"/>
                <a:ea typeface="Arial"/>
                <a:cs typeface="Arial"/>
                <a:sym typeface="Arial"/>
              </a:rPr>
              <a:t>  </a:t>
            </a:r>
            <a:endParaRPr/>
          </a:p>
        </p:txBody>
      </p:sp>
    </p:spTree>
    <p:extLst>
      <p:ext uri="{BB962C8B-B14F-4D97-AF65-F5344CB8AC3E}">
        <p14:creationId xmlns:p14="http://schemas.microsoft.com/office/powerpoint/2010/main" val="16403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F1CA-0144-3179-0CAD-274575729B99}"/>
              </a:ext>
            </a:extLst>
          </p:cNvPr>
          <p:cNvSpPr>
            <a:spLocks noGrp="1"/>
          </p:cNvSpPr>
          <p:nvPr>
            <p:ph type="title"/>
          </p:nvPr>
        </p:nvSpPr>
        <p:spPr/>
        <p:txBody>
          <a:bodyPr/>
          <a:lstStyle/>
          <a:p>
            <a:r>
              <a:rPr lang="en-US" dirty="0"/>
              <a:t>Module 5: Citing Activity</a:t>
            </a:r>
          </a:p>
        </p:txBody>
      </p:sp>
      <p:pic>
        <p:nvPicPr>
          <p:cNvPr id="4" name="Picture 3" descr="An image of a Citing Activity handout">
            <a:extLst>
              <a:ext uri="{FF2B5EF4-FFF2-40B4-BE49-F238E27FC236}">
                <a16:creationId xmlns:a16="http://schemas.microsoft.com/office/drawing/2014/main" id="{42C50347-016E-FB4A-38FC-22473F6DD6CF}"/>
              </a:ext>
            </a:extLst>
          </p:cNvPr>
          <p:cNvPicPr>
            <a:picLocks noChangeAspect="1"/>
          </p:cNvPicPr>
          <p:nvPr/>
        </p:nvPicPr>
        <p:blipFill>
          <a:blip r:embed="rId2"/>
          <a:stretch>
            <a:fillRect/>
          </a:stretch>
        </p:blipFill>
        <p:spPr>
          <a:xfrm>
            <a:off x="378044" y="609106"/>
            <a:ext cx="4571343" cy="3550855"/>
          </a:xfrm>
          <a:prstGeom prst="rect">
            <a:avLst/>
          </a:prstGeom>
        </p:spPr>
      </p:pic>
      <p:sp>
        <p:nvSpPr>
          <p:cNvPr id="8" name="Content Placeholder 2">
            <a:extLst>
              <a:ext uri="{FF2B5EF4-FFF2-40B4-BE49-F238E27FC236}">
                <a16:creationId xmlns:a16="http://schemas.microsoft.com/office/drawing/2014/main" id="{C02B57C9-2C90-1E49-A4DE-EB121BBFB5B6}"/>
              </a:ext>
            </a:extLst>
          </p:cNvPr>
          <p:cNvSpPr>
            <a:spLocks noGrp="1"/>
          </p:cNvSpPr>
          <p:nvPr/>
        </p:nvSpPr>
        <p:spPr>
          <a:xfrm>
            <a:off x="5167147" y="754752"/>
            <a:ext cx="3713697" cy="3018199"/>
          </a:xfrm>
          <a:prstGeom prst="rect">
            <a:avLst/>
          </a:prstGeom>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0"/>
              </a:spcAft>
            </a:pPr>
            <a:r>
              <a:rPr lang="en-US" sz="2800" dirty="0"/>
              <a:t>Fibromyalgia affects about 4 million US adults, about 2% of the adult population.</a:t>
            </a:r>
            <a:r>
              <a:rPr lang="en-US" sz="3200" dirty="0"/>
              <a:t> </a:t>
            </a:r>
          </a:p>
          <a:p>
            <a:pPr>
              <a:spcAft>
                <a:spcPts val="0"/>
              </a:spcAft>
            </a:pPr>
            <a:endParaRPr lang="en-US" sz="1200" dirty="0"/>
          </a:p>
          <a:p>
            <a:pPr algn="ctr">
              <a:spcAft>
                <a:spcPts val="0"/>
              </a:spcAft>
            </a:pPr>
            <a:r>
              <a:rPr lang="en-US" sz="2000" dirty="0"/>
              <a:t>Needs a citation </a:t>
            </a:r>
          </a:p>
          <a:p>
            <a:pPr algn="ctr">
              <a:spcAft>
                <a:spcPts val="0"/>
              </a:spcAft>
            </a:pPr>
            <a:r>
              <a:rPr lang="en-US" sz="2000" dirty="0"/>
              <a:t>or</a:t>
            </a:r>
          </a:p>
          <a:p>
            <a:pPr algn="ctr">
              <a:spcAft>
                <a:spcPts val="0"/>
              </a:spcAft>
            </a:pPr>
            <a:r>
              <a:rPr lang="en-US" sz="2000" dirty="0">
                <a:solidFill>
                  <a:srgbClr val="343433"/>
                </a:solidFill>
              </a:rPr>
              <a:t>Does not need a citation</a:t>
            </a:r>
            <a:endParaRPr lang="en-US" sz="2000" dirty="0"/>
          </a:p>
          <a:p>
            <a:pPr>
              <a:spcAft>
                <a:spcPts val="0"/>
              </a:spcAft>
            </a:pPr>
            <a:endParaRPr lang="en-US" dirty="0"/>
          </a:p>
        </p:txBody>
      </p:sp>
    </p:spTree>
    <p:extLst>
      <p:ext uri="{BB962C8B-B14F-4D97-AF65-F5344CB8AC3E}">
        <p14:creationId xmlns:p14="http://schemas.microsoft.com/office/powerpoint/2010/main" val="1924532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6141-97C0-8797-7E4C-C7FF02BB139B}"/>
              </a:ext>
            </a:extLst>
          </p:cNvPr>
          <p:cNvSpPr>
            <a:spLocks noGrp="1"/>
          </p:cNvSpPr>
          <p:nvPr>
            <p:ph type="title"/>
          </p:nvPr>
        </p:nvSpPr>
        <p:spPr/>
        <p:txBody>
          <a:bodyPr/>
          <a:lstStyle/>
          <a:p>
            <a:r>
              <a:rPr lang="en-US" dirty="0"/>
              <a:t>Module 5:</a:t>
            </a:r>
            <a:r>
              <a:rPr lang="en-US"/>
              <a:t> </a:t>
            </a:r>
            <a:r>
              <a:rPr lang="en-US" dirty="0"/>
              <a:t>Activity</a:t>
            </a:r>
            <a:r>
              <a:rPr lang="en-US"/>
              <a:t> – does this need a citation?</a:t>
            </a:r>
            <a:endParaRPr lang="en-US" dirty="0"/>
          </a:p>
        </p:txBody>
      </p:sp>
      <p:sp>
        <p:nvSpPr>
          <p:cNvPr id="3" name="Content Placeholder 2">
            <a:extLst>
              <a:ext uri="{FF2B5EF4-FFF2-40B4-BE49-F238E27FC236}">
                <a16:creationId xmlns:a16="http://schemas.microsoft.com/office/drawing/2014/main" id="{5048B6DB-99A0-2BB3-7669-9BB26B07C4F3}"/>
              </a:ext>
            </a:extLst>
          </p:cNvPr>
          <p:cNvSpPr>
            <a:spLocks noGrp="1"/>
          </p:cNvSpPr>
          <p:nvPr>
            <p:ph idx="1"/>
          </p:nvPr>
        </p:nvSpPr>
        <p:spPr>
          <a:xfrm>
            <a:off x="733096" y="969110"/>
            <a:ext cx="6909143" cy="2403162"/>
          </a:xfrm>
        </p:spPr>
        <p:txBody>
          <a:bodyPr vert="horz" wrap="square" lIns="0" tIns="45720" rIns="91440" bIns="45720" rtlCol="0" anchor="t">
            <a:noAutofit/>
          </a:bodyPr>
          <a:lstStyle/>
          <a:p>
            <a:pPr algn="ctr"/>
            <a:r>
              <a:rPr lang="en-US" sz="3200" dirty="0">
                <a:solidFill>
                  <a:srgbClr val="000000"/>
                </a:solidFill>
              </a:rPr>
              <a:t>Fibromyalgia is arguably the least understood disease.</a:t>
            </a:r>
            <a:endParaRPr lang="en-US" dirty="0"/>
          </a:p>
          <a:p>
            <a:pPr algn="ctr"/>
            <a:endParaRPr lang="en-US" sz="2000" dirty="0"/>
          </a:p>
          <a:p>
            <a:pPr algn="ctr"/>
            <a:r>
              <a:rPr lang="en-US" sz="2000" dirty="0"/>
              <a:t>Needs a citation </a:t>
            </a:r>
            <a:endParaRPr lang="en-US" dirty="0"/>
          </a:p>
          <a:p>
            <a:pPr algn="ctr"/>
            <a:r>
              <a:rPr lang="en-US" sz="2000" dirty="0"/>
              <a:t>or</a:t>
            </a:r>
            <a:endParaRPr lang="en-US" dirty="0"/>
          </a:p>
          <a:p>
            <a:pPr algn="ctr"/>
            <a:r>
              <a:rPr lang="en-US" sz="2000" dirty="0">
                <a:solidFill>
                  <a:srgbClr val="343433"/>
                </a:solidFill>
              </a:rPr>
              <a:t>Does not need a citation</a:t>
            </a:r>
            <a:endParaRPr lang="en-US" dirty="0"/>
          </a:p>
          <a:p>
            <a:endParaRPr lang="en-US" dirty="0"/>
          </a:p>
        </p:txBody>
      </p:sp>
      <p:pic>
        <p:nvPicPr>
          <p:cNvPr id="4" name="Picture 3" descr="A red index card">
            <a:extLst>
              <a:ext uri="{FF2B5EF4-FFF2-40B4-BE49-F238E27FC236}">
                <a16:creationId xmlns:a16="http://schemas.microsoft.com/office/drawing/2014/main" id="{24FA0658-1474-2B2F-B45B-50E6BCC9BB95}"/>
              </a:ext>
            </a:extLst>
          </p:cNvPr>
          <p:cNvPicPr>
            <a:picLocks noChangeAspect="1"/>
          </p:cNvPicPr>
          <p:nvPr/>
        </p:nvPicPr>
        <p:blipFill>
          <a:blip r:embed="rId2"/>
          <a:stretch>
            <a:fillRect/>
          </a:stretch>
        </p:blipFill>
        <p:spPr>
          <a:xfrm>
            <a:off x="7102694" y="3006944"/>
            <a:ext cx="1428750" cy="1428750"/>
          </a:xfrm>
          <a:prstGeom prst="rect">
            <a:avLst/>
          </a:prstGeom>
        </p:spPr>
      </p:pic>
      <p:pic>
        <p:nvPicPr>
          <p:cNvPr id="6" name="Picture 5" descr="A green index card">
            <a:extLst>
              <a:ext uri="{FF2B5EF4-FFF2-40B4-BE49-F238E27FC236}">
                <a16:creationId xmlns:a16="http://schemas.microsoft.com/office/drawing/2014/main" id="{38AF482A-7F0E-A301-18E9-E5EEFB7A0947}"/>
              </a:ext>
            </a:extLst>
          </p:cNvPr>
          <p:cNvPicPr>
            <a:picLocks noChangeAspect="1"/>
          </p:cNvPicPr>
          <p:nvPr/>
        </p:nvPicPr>
        <p:blipFill>
          <a:blip r:embed="rId3"/>
          <a:stretch>
            <a:fillRect/>
          </a:stretch>
        </p:blipFill>
        <p:spPr>
          <a:xfrm>
            <a:off x="6386677" y="1942771"/>
            <a:ext cx="1428750" cy="1428750"/>
          </a:xfrm>
          <a:prstGeom prst="rect">
            <a:avLst/>
          </a:prstGeom>
        </p:spPr>
      </p:pic>
    </p:spTree>
    <p:extLst>
      <p:ext uri="{BB962C8B-B14F-4D97-AF65-F5344CB8AC3E}">
        <p14:creationId xmlns:p14="http://schemas.microsoft.com/office/powerpoint/2010/main" val="50144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00D0-7090-2ACD-3D63-2CAC49DC31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D254C-195B-1097-C536-D39BA5C3F7CA}"/>
              </a:ext>
            </a:extLst>
          </p:cNvPr>
          <p:cNvSpPr>
            <a:spLocks noGrp="1"/>
          </p:cNvSpPr>
          <p:nvPr>
            <p:ph type="title" idx="4294967295"/>
          </p:nvPr>
        </p:nvSpPr>
        <p:spPr>
          <a:xfrm>
            <a:off x="0" y="1588"/>
            <a:ext cx="9140825" cy="4986337"/>
          </a:xfrm>
          <a:prstGeom prst="rect">
            <a:avLst/>
          </a:prstGeom>
          <a:solidFill>
            <a:srgbClr val="FFC000"/>
          </a:solid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48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48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base" latinLnBrk="0" hangingPunct="1">
              <a:lnSpc>
                <a:spcPct val="90000"/>
              </a:lnSpc>
              <a:spcBef>
                <a:spcPts val="600"/>
              </a:spcBef>
              <a:spcAft>
                <a:spcPct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Arial"/>
                <a:ea typeface="+mn-ea"/>
                <a:cs typeface="Arial"/>
              </a:rPr>
              <a:t>Wrap-up: Focus group evaluations, student presentations, and the toolkit </a:t>
            </a:r>
          </a:p>
        </p:txBody>
      </p:sp>
    </p:spTree>
    <p:extLst>
      <p:ext uri="{BB962C8B-B14F-4D97-AF65-F5344CB8AC3E}">
        <p14:creationId xmlns:p14="http://schemas.microsoft.com/office/powerpoint/2010/main" val="140916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EC8B-1A8E-462E-9AC2-1D77CF711FE3}"/>
              </a:ext>
            </a:extLst>
          </p:cNvPr>
          <p:cNvSpPr>
            <a:spLocks noGrp="1"/>
          </p:cNvSpPr>
          <p:nvPr>
            <p:ph type="title"/>
          </p:nvPr>
        </p:nvSpPr>
        <p:spPr/>
        <p:txBody>
          <a:bodyPr/>
          <a:lstStyle/>
          <a:p>
            <a:r>
              <a:rPr lang="en-US" dirty="0"/>
              <a:t>Wrap Up:  Feedback from Students (Student Quotes)</a:t>
            </a:r>
          </a:p>
        </p:txBody>
      </p:sp>
      <p:sp>
        <p:nvSpPr>
          <p:cNvPr id="4" name="Speech Bubble: Rectangle with Corners Rounded 3">
            <a:extLst>
              <a:ext uri="{FF2B5EF4-FFF2-40B4-BE49-F238E27FC236}">
                <a16:creationId xmlns:a16="http://schemas.microsoft.com/office/drawing/2014/main" id="{7232C17D-8221-65DD-37E8-F402A3977960}"/>
              </a:ext>
              <a:ext uri="{C183D7F6-B498-43B3-948B-1728B52AA6E4}">
                <adec:decorative xmlns:adec="http://schemas.microsoft.com/office/drawing/2017/decorative" val="1"/>
              </a:ext>
            </a:extLst>
          </p:cNvPr>
          <p:cNvSpPr/>
          <p:nvPr/>
        </p:nvSpPr>
        <p:spPr>
          <a:xfrm>
            <a:off x="175904" y="687616"/>
            <a:ext cx="3184927" cy="1736715"/>
          </a:xfrm>
          <a:prstGeom prst="wedgeRoundRectCallout">
            <a:avLst>
              <a:gd name="adj1" fmla="val -35177"/>
              <a:gd name="adj2" fmla="val 74829"/>
              <a:gd name="adj3" fmla="val 16667"/>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179A9E-509B-D95C-805B-E2D89FF5B162}"/>
              </a:ext>
              <a:ext uri="{C183D7F6-B498-43B3-948B-1728B52AA6E4}">
                <adec:decorative xmlns:adec="http://schemas.microsoft.com/office/drawing/2017/decorative" val="1"/>
              </a:ext>
            </a:extLst>
          </p:cNvPr>
          <p:cNvSpPr txBox="1"/>
          <p:nvPr/>
        </p:nvSpPr>
        <p:spPr>
          <a:xfrm>
            <a:off x="245534" y="920067"/>
            <a:ext cx="3023736" cy="1877437"/>
          </a:xfrm>
          <a:prstGeom prst="rect">
            <a:avLst/>
          </a:prstGeom>
          <a:noFill/>
        </p:spPr>
        <p:txBody>
          <a:bodyPr wrap="square" lIns="91440" tIns="45720" rIns="91440" bIns="45720" rtlCol="0" anchor="t">
            <a:spAutoFit/>
          </a:bodyPr>
          <a:lstStyle/>
          <a:p>
            <a:pPr algn="ctr"/>
            <a:r>
              <a:rPr lang="en-US" sz="1200" dirty="0">
                <a:solidFill>
                  <a:srgbClr val="000000"/>
                </a:solidFill>
                <a:ea typeface="+mn-lt"/>
                <a:cs typeface="+mn-lt"/>
              </a:rPr>
              <a:t>"What I learned was learning in-depth about health librarian. Cuz at first I was like, “What is that? Is it just like a normal librarian?” So I got to learn more about the differences in the career and how much work they actually go through, which is a lot, especially in the research process."</a:t>
            </a:r>
            <a:endParaRPr lang="en-US" sz="1600" dirty="0">
              <a:ea typeface="+mn-lt"/>
              <a:cs typeface="+mn-lt"/>
            </a:endParaRPr>
          </a:p>
          <a:p>
            <a:pPr algn="ctr"/>
            <a:endParaRPr lang="en-US" sz="1600" dirty="0"/>
          </a:p>
          <a:p>
            <a:pPr algn="ctr"/>
            <a:endParaRPr lang="en-US" sz="1600" dirty="0"/>
          </a:p>
        </p:txBody>
      </p:sp>
      <p:sp>
        <p:nvSpPr>
          <p:cNvPr id="6" name="Speech Bubble: Rectangle with Corners Rounded 5">
            <a:extLst>
              <a:ext uri="{FF2B5EF4-FFF2-40B4-BE49-F238E27FC236}">
                <a16:creationId xmlns:a16="http://schemas.microsoft.com/office/drawing/2014/main" id="{C097291F-2078-C231-AE2C-E7FD423B24BB}"/>
              </a:ext>
              <a:ext uri="{C183D7F6-B498-43B3-948B-1728B52AA6E4}">
                <adec:decorative xmlns:adec="http://schemas.microsoft.com/office/drawing/2017/decorative" val="1"/>
              </a:ext>
            </a:extLst>
          </p:cNvPr>
          <p:cNvSpPr/>
          <p:nvPr/>
        </p:nvSpPr>
        <p:spPr>
          <a:xfrm>
            <a:off x="701518" y="2950025"/>
            <a:ext cx="2818930" cy="1384995"/>
          </a:xfrm>
          <a:prstGeom prst="wedgeRoundRectCallout">
            <a:avLst>
              <a:gd name="adj1" fmla="val -35177"/>
              <a:gd name="adj2" fmla="val 74829"/>
              <a:gd name="adj3" fmla="val 16667"/>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B033C6-7849-6F88-BDC2-1A9404177668}"/>
              </a:ext>
            </a:extLst>
          </p:cNvPr>
          <p:cNvSpPr txBox="1"/>
          <p:nvPr/>
        </p:nvSpPr>
        <p:spPr>
          <a:xfrm>
            <a:off x="785878" y="3053882"/>
            <a:ext cx="2650210" cy="1169551"/>
          </a:xfrm>
          <a:prstGeom prst="rect">
            <a:avLst/>
          </a:prstGeom>
          <a:noFill/>
        </p:spPr>
        <p:txBody>
          <a:bodyPr wrap="square" lIns="91440" tIns="45720" rIns="91440" bIns="45720" rtlCol="0" anchor="t">
            <a:spAutoFit/>
          </a:bodyPr>
          <a:lstStyle/>
          <a:p>
            <a:pPr algn="ctr"/>
            <a:r>
              <a:rPr lang="en-US" sz="1400" dirty="0"/>
              <a:t>"I learnt about spreading false information. It is very fascinating how people are just </a:t>
            </a:r>
            <a:r>
              <a:rPr lang="en-US" sz="1400" dirty="0" err="1"/>
              <a:t>gonna</a:t>
            </a:r>
            <a:r>
              <a:rPr lang="en-US" sz="1400" dirty="0"/>
              <a:t> take what you say without really looking into it.”</a:t>
            </a:r>
          </a:p>
        </p:txBody>
      </p:sp>
      <p:sp>
        <p:nvSpPr>
          <p:cNvPr id="8" name="Speech Bubble: Rectangle with Corners Rounded 7">
            <a:extLst>
              <a:ext uri="{FF2B5EF4-FFF2-40B4-BE49-F238E27FC236}">
                <a16:creationId xmlns:a16="http://schemas.microsoft.com/office/drawing/2014/main" id="{309F767E-9415-1741-076D-2CF297DAA285}"/>
              </a:ext>
              <a:ext uri="{C183D7F6-B498-43B3-948B-1728B52AA6E4}">
                <adec:decorative xmlns:adec="http://schemas.microsoft.com/office/drawing/2017/decorative" val="1"/>
              </a:ext>
            </a:extLst>
          </p:cNvPr>
          <p:cNvSpPr/>
          <p:nvPr/>
        </p:nvSpPr>
        <p:spPr>
          <a:xfrm>
            <a:off x="3526955" y="778088"/>
            <a:ext cx="2575889" cy="1130746"/>
          </a:xfrm>
          <a:prstGeom prst="wedgeRoundRectCallout">
            <a:avLst>
              <a:gd name="adj1" fmla="val 6976"/>
              <a:gd name="adj2" fmla="val 76904"/>
              <a:gd name="adj3" fmla="val 16667"/>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3C14A5-A262-AF14-1924-7ABAF16DBAE5}"/>
              </a:ext>
            </a:extLst>
          </p:cNvPr>
          <p:cNvSpPr txBox="1"/>
          <p:nvPr/>
        </p:nvSpPr>
        <p:spPr>
          <a:xfrm>
            <a:off x="3590691" y="949393"/>
            <a:ext cx="2506509" cy="1077218"/>
          </a:xfrm>
          <a:prstGeom prst="rect">
            <a:avLst/>
          </a:prstGeom>
          <a:noFill/>
        </p:spPr>
        <p:txBody>
          <a:bodyPr wrap="square" lIns="91440" tIns="45720" rIns="91440" bIns="45720" rtlCol="0" anchor="t">
            <a:spAutoFit/>
          </a:bodyPr>
          <a:lstStyle/>
          <a:p>
            <a:pPr algn="ctr"/>
            <a:r>
              <a:rPr lang="en-US" sz="1200" dirty="0">
                <a:solidFill>
                  <a:srgbClr val="000000"/>
                </a:solidFill>
              </a:rPr>
              <a:t>"I liked the curriculum, it was cool. A lot of informational stuff. My favorite part was the activities we did, the in-class activities were pretty fun."</a:t>
            </a:r>
            <a:endParaRPr lang="en-US" sz="1600" dirty="0"/>
          </a:p>
          <a:p>
            <a:pPr algn="ctr"/>
            <a:endParaRPr lang="en-US" sz="1600" dirty="0"/>
          </a:p>
        </p:txBody>
      </p:sp>
      <p:sp>
        <p:nvSpPr>
          <p:cNvPr id="10" name="Speech Bubble: Rectangle with Corners Rounded 9">
            <a:extLst>
              <a:ext uri="{FF2B5EF4-FFF2-40B4-BE49-F238E27FC236}">
                <a16:creationId xmlns:a16="http://schemas.microsoft.com/office/drawing/2014/main" id="{9249958A-407B-1CF2-7A7F-8C6DC0741054}"/>
              </a:ext>
              <a:ext uri="{C183D7F6-B498-43B3-948B-1728B52AA6E4}">
                <adec:decorative xmlns:adec="http://schemas.microsoft.com/office/drawing/2017/decorative" val="1"/>
              </a:ext>
            </a:extLst>
          </p:cNvPr>
          <p:cNvSpPr/>
          <p:nvPr/>
        </p:nvSpPr>
        <p:spPr>
          <a:xfrm>
            <a:off x="6713842" y="689312"/>
            <a:ext cx="1712563" cy="746944"/>
          </a:xfrm>
          <a:prstGeom prst="wedgeRoundRectCallout">
            <a:avLst>
              <a:gd name="adj1" fmla="val -35229"/>
              <a:gd name="adj2" fmla="val 89208"/>
              <a:gd name="adj3" fmla="val 16667"/>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4ABF71FF-78C0-2782-2059-5773455DCC2E}"/>
              </a:ext>
              <a:ext uri="{C183D7F6-B498-43B3-948B-1728B52AA6E4}">
                <adec:decorative xmlns:adec="http://schemas.microsoft.com/office/drawing/2017/decorative" val="1"/>
              </a:ext>
            </a:extLst>
          </p:cNvPr>
          <p:cNvSpPr/>
          <p:nvPr/>
        </p:nvSpPr>
        <p:spPr>
          <a:xfrm>
            <a:off x="6274826" y="2420216"/>
            <a:ext cx="2799165" cy="1532823"/>
          </a:xfrm>
          <a:prstGeom prst="wedgeRoundRectCallout">
            <a:avLst>
              <a:gd name="adj1" fmla="val 6976"/>
              <a:gd name="adj2" fmla="val 76904"/>
              <a:gd name="adj3" fmla="val 16667"/>
            </a:avLst>
          </a:prstGeom>
          <a:noFill/>
          <a:ln w="28575">
            <a:solidFill>
              <a:srgbClr val="E877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2CE088-E31E-F7B6-50FF-EFA8DDBBCCCD}"/>
              </a:ext>
            </a:extLst>
          </p:cNvPr>
          <p:cNvSpPr txBox="1"/>
          <p:nvPr/>
        </p:nvSpPr>
        <p:spPr>
          <a:xfrm>
            <a:off x="6874933" y="721413"/>
            <a:ext cx="1501708" cy="738664"/>
          </a:xfrm>
          <a:prstGeom prst="rect">
            <a:avLst/>
          </a:prstGeom>
          <a:noFill/>
        </p:spPr>
        <p:txBody>
          <a:bodyPr wrap="square" rtlCol="0">
            <a:spAutoFit/>
          </a:bodyPr>
          <a:lstStyle/>
          <a:p>
            <a:pPr algn="ctr"/>
            <a:r>
              <a:rPr lang="en-US" sz="1400" dirty="0"/>
              <a:t>"I had no clue that it requires a masters.”</a:t>
            </a:r>
          </a:p>
        </p:txBody>
      </p:sp>
      <p:sp>
        <p:nvSpPr>
          <p:cNvPr id="15" name="TextBox 14">
            <a:extLst>
              <a:ext uri="{FF2B5EF4-FFF2-40B4-BE49-F238E27FC236}">
                <a16:creationId xmlns:a16="http://schemas.microsoft.com/office/drawing/2014/main" id="{1EEFD951-C4F9-B763-A2E6-C5BA3BC32377}"/>
              </a:ext>
              <a:ext uri="{C183D7F6-B498-43B3-948B-1728B52AA6E4}">
                <adec:decorative xmlns:adec="http://schemas.microsoft.com/office/drawing/2017/decorative" val="1"/>
              </a:ext>
            </a:extLst>
          </p:cNvPr>
          <p:cNvSpPr txBox="1"/>
          <p:nvPr/>
        </p:nvSpPr>
        <p:spPr>
          <a:xfrm>
            <a:off x="6341732" y="2487259"/>
            <a:ext cx="2805373" cy="1600438"/>
          </a:xfrm>
          <a:prstGeom prst="rect">
            <a:avLst/>
          </a:prstGeom>
          <a:noFill/>
        </p:spPr>
        <p:txBody>
          <a:bodyPr wrap="square" lIns="91440" tIns="45720" rIns="91440" bIns="45720" anchor="t">
            <a:spAutoFit/>
          </a:bodyPr>
          <a:lstStyle/>
          <a:p>
            <a:r>
              <a:rPr lang="en-US" sz="1400" dirty="0">
                <a:solidFill>
                  <a:srgbClr val="000000"/>
                </a:solidFill>
                <a:latin typeface="Calibri"/>
                <a:ea typeface="Calibri"/>
                <a:cs typeface="Calibri"/>
              </a:rPr>
              <a:t>"I enjoyed the final </a:t>
            </a:r>
            <a:r>
              <a:rPr lang="en-US" sz="1400" b="0" i="0" dirty="0">
                <a:solidFill>
                  <a:srgbClr val="000000"/>
                </a:solidFill>
                <a:effectLst/>
                <a:latin typeface="Calibri"/>
                <a:ea typeface="Calibri"/>
                <a:cs typeface="Calibri"/>
              </a:rPr>
              <a:t>project </a:t>
            </a:r>
            <a:r>
              <a:rPr lang="en-US" sz="1400" dirty="0">
                <a:solidFill>
                  <a:srgbClr val="000000"/>
                </a:solidFill>
                <a:latin typeface="Calibri"/>
                <a:ea typeface="Calibri"/>
                <a:cs typeface="Calibri"/>
              </a:rPr>
              <a:t>because like she said it </a:t>
            </a:r>
            <a:r>
              <a:rPr lang="en-US" sz="1400" b="0" i="0" dirty="0">
                <a:solidFill>
                  <a:srgbClr val="000000"/>
                </a:solidFill>
                <a:effectLst/>
                <a:latin typeface="Calibri"/>
                <a:ea typeface="Calibri"/>
                <a:cs typeface="Calibri"/>
              </a:rPr>
              <a:t>was </a:t>
            </a:r>
            <a:r>
              <a:rPr lang="en-US" sz="1400" dirty="0">
                <a:solidFill>
                  <a:srgbClr val="000000"/>
                </a:solidFill>
                <a:latin typeface="Calibri"/>
                <a:ea typeface="Calibri"/>
                <a:cs typeface="Calibri"/>
              </a:rPr>
              <a:t>easy to research, </a:t>
            </a:r>
            <a:r>
              <a:rPr lang="en-US" sz="1400" dirty="0" err="1">
                <a:solidFill>
                  <a:srgbClr val="000000"/>
                </a:solidFill>
                <a:latin typeface="Calibri"/>
                <a:ea typeface="Calibri"/>
                <a:cs typeface="Calibri"/>
              </a:rPr>
              <a:t>cuz</a:t>
            </a:r>
            <a:r>
              <a:rPr lang="en-US" sz="1400" dirty="0">
                <a:solidFill>
                  <a:srgbClr val="000000"/>
                </a:solidFill>
                <a:latin typeface="Calibri"/>
                <a:ea typeface="Calibri"/>
                <a:cs typeface="Calibri"/>
              </a:rPr>
              <a:t> they taught us how to </a:t>
            </a:r>
            <a:r>
              <a:rPr lang="en-US" sz="1400" b="0" i="0" dirty="0">
                <a:solidFill>
                  <a:srgbClr val="000000"/>
                </a:solidFill>
                <a:effectLst/>
                <a:latin typeface="Calibri"/>
                <a:ea typeface="Calibri"/>
                <a:cs typeface="Calibri"/>
              </a:rPr>
              <a:t>see </a:t>
            </a:r>
            <a:r>
              <a:rPr lang="en-US" sz="1400" dirty="0">
                <a:solidFill>
                  <a:srgbClr val="000000"/>
                </a:solidFill>
                <a:latin typeface="Calibri"/>
                <a:ea typeface="Calibri"/>
                <a:cs typeface="Calibri"/>
              </a:rPr>
              <a:t>if it’s scholarly or popular or if it comes from a good site, so </a:t>
            </a:r>
            <a:r>
              <a:rPr lang="en-US" sz="1400" b="0" i="0" dirty="0">
                <a:solidFill>
                  <a:srgbClr val="000000"/>
                </a:solidFill>
                <a:effectLst/>
                <a:latin typeface="Calibri"/>
                <a:ea typeface="Calibri"/>
                <a:cs typeface="Calibri"/>
              </a:rPr>
              <a:t>it was </a:t>
            </a:r>
            <a:r>
              <a:rPr lang="en-US" sz="1400" dirty="0">
                <a:solidFill>
                  <a:srgbClr val="000000"/>
                </a:solidFill>
                <a:latin typeface="Calibri"/>
                <a:ea typeface="Calibri"/>
                <a:cs typeface="Calibri"/>
              </a:rPr>
              <a:t>pretty easy to do the project."</a:t>
            </a:r>
            <a:endParaRPr lang="en-US" sz="1400" dirty="0"/>
          </a:p>
          <a:p>
            <a:r>
              <a:rPr lang="en-US" sz="1400" b="0" i="0" dirty="0">
                <a:solidFill>
                  <a:srgbClr val="000000"/>
                </a:solidFill>
                <a:effectLst/>
                <a:latin typeface="Calibri"/>
                <a:ea typeface="Calibri"/>
                <a:cs typeface="Calibri"/>
              </a:rPr>
              <a:t>  </a:t>
            </a:r>
            <a:endParaRPr lang="en-US" sz="1400" dirty="0">
              <a:latin typeface="Calibri"/>
              <a:ea typeface="Calibri"/>
              <a:cs typeface="Calibri"/>
            </a:endParaRPr>
          </a:p>
        </p:txBody>
      </p:sp>
      <p:sp>
        <p:nvSpPr>
          <p:cNvPr id="16" name="Speech Bubble: Rectangle with Corners Rounded 15">
            <a:extLst>
              <a:ext uri="{FF2B5EF4-FFF2-40B4-BE49-F238E27FC236}">
                <a16:creationId xmlns:a16="http://schemas.microsoft.com/office/drawing/2014/main" id="{90E8BE89-C877-5328-A81A-4111BE351AFB}"/>
              </a:ext>
              <a:ext uri="{C183D7F6-B498-43B3-948B-1728B52AA6E4}">
                <adec:decorative xmlns:adec="http://schemas.microsoft.com/office/drawing/2017/decorative" val="1"/>
              </a:ext>
            </a:extLst>
          </p:cNvPr>
          <p:cNvSpPr/>
          <p:nvPr/>
        </p:nvSpPr>
        <p:spPr>
          <a:xfrm>
            <a:off x="3639438" y="2769806"/>
            <a:ext cx="2502905" cy="1424300"/>
          </a:xfrm>
          <a:prstGeom prst="wedgeRoundRectCallout">
            <a:avLst>
              <a:gd name="adj1" fmla="val -44784"/>
              <a:gd name="adj2" fmla="val 73987"/>
              <a:gd name="adj3" fmla="val 16667"/>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D697E12-DBF4-A422-BF0A-50C43C810D40}"/>
              </a:ext>
              <a:ext uri="{C183D7F6-B498-43B3-948B-1728B52AA6E4}">
                <adec:decorative xmlns:adec="http://schemas.microsoft.com/office/drawing/2017/decorative" val="1"/>
              </a:ext>
            </a:extLst>
          </p:cNvPr>
          <p:cNvSpPr txBox="1"/>
          <p:nvPr/>
        </p:nvSpPr>
        <p:spPr>
          <a:xfrm>
            <a:off x="3598984" y="2842851"/>
            <a:ext cx="2590000" cy="1600438"/>
          </a:xfrm>
          <a:prstGeom prst="rect">
            <a:avLst/>
          </a:prstGeom>
          <a:noFill/>
        </p:spPr>
        <p:txBody>
          <a:bodyPr wrap="square" lIns="91440" tIns="45720" rIns="91440" bIns="45720" rtlCol="0" anchor="t">
            <a:spAutoFit/>
          </a:bodyPr>
          <a:lstStyle/>
          <a:p>
            <a:pPr algn="ctr"/>
            <a:r>
              <a:rPr lang="en-US" sz="1400" b="0" i="0" dirty="0">
                <a:solidFill>
                  <a:srgbClr val="000000"/>
                </a:solidFill>
                <a:effectLst/>
                <a:latin typeface="Calibri"/>
                <a:ea typeface="Calibri"/>
                <a:cs typeface="Calibri"/>
              </a:rPr>
              <a:t>“</a:t>
            </a:r>
            <a:r>
              <a:rPr lang="en-US" sz="1400" dirty="0">
                <a:solidFill>
                  <a:srgbClr val="000000"/>
                </a:solidFill>
                <a:latin typeface="Calibri"/>
                <a:ea typeface="Calibri"/>
                <a:cs typeface="Calibri"/>
              </a:rPr>
              <a:t>What I liked about </a:t>
            </a:r>
            <a:r>
              <a:rPr lang="en-US" sz="1400" b="0" i="0" dirty="0">
                <a:solidFill>
                  <a:srgbClr val="000000"/>
                </a:solidFill>
                <a:effectLst/>
                <a:latin typeface="Calibri"/>
                <a:ea typeface="Calibri"/>
                <a:cs typeface="Calibri"/>
              </a:rPr>
              <a:t>the </a:t>
            </a:r>
            <a:r>
              <a:rPr lang="en-US" sz="1400" dirty="0">
                <a:solidFill>
                  <a:srgbClr val="000000"/>
                </a:solidFill>
                <a:latin typeface="Calibri"/>
                <a:ea typeface="Calibri"/>
                <a:cs typeface="Calibri"/>
              </a:rPr>
              <a:t>curriculum was we got to pick our medical condition, it wasn’t forced </a:t>
            </a:r>
            <a:r>
              <a:rPr lang="en-US" sz="1400" b="0" i="0" dirty="0">
                <a:solidFill>
                  <a:srgbClr val="000000"/>
                </a:solidFill>
                <a:effectLst/>
                <a:latin typeface="Calibri"/>
                <a:ea typeface="Calibri"/>
                <a:cs typeface="Calibri"/>
              </a:rPr>
              <a:t>on</a:t>
            </a:r>
            <a:r>
              <a:rPr lang="en-US" sz="1400" dirty="0">
                <a:solidFill>
                  <a:srgbClr val="000000"/>
                </a:solidFill>
                <a:latin typeface="Calibri"/>
                <a:ea typeface="Calibri"/>
                <a:cs typeface="Calibri"/>
              </a:rPr>
              <a:t> us</a:t>
            </a:r>
            <a:r>
              <a:rPr lang="en-US" sz="1400" b="0" i="0" dirty="0">
                <a:solidFill>
                  <a:srgbClr val="000000"/>
                </a:solidFill>
                <a:effectLst/>
                <a:latin typeface="Calibri"/>
                <a:ea typeface="Calibri"/>
                <a:cs typeface="Calibri"/>
              </a:rPr>
              <a:t>. </a:t>
            </a:r>
            <a:r>
              <a:rPr lang="en-US" sz="1400" dirty="0">
                <a:solidFill>
                  <a:srgbClr val="000000"/>
                </a:solidFill>
                <a:latin typeface="Calibri"/>
                <a:ea typeface="Calibri"/>
                <a:cs typeface="Calibri"/>
              </a:rPr>
              <a:t>I got to learn about Billie Eilish</a:t>
            </a:r>
            <a:r>
              <a:rPr lang="en-US" sz="1400" b="0" i="0" dirty="0">
                <a:solidFill>
                  <a:srgbClr val="000000"/>
                </a:solidFill>
                <a:effectLst/>
                <a:latin typeface="Calibri"/>
                <a:ea typeface="Calibri"/>
                <a:cs typeface="Calibri"/>
              </a:rPr>
              <a:t>, </a:t>
            </a:r>
            <a:r>
              <a:rPr lang="en-US" sz="1400" dirty="0">
                <a:solidFill>
                  <a:srgbClr val="000000"/>
                </a:solidFill>
                <a:latin typeface="Calibri"/>
                <a:ea typeface="Calibri"/>
                <a:cs typeface="Calibri"/>
              </a:rPr>
              <a:t>I never knew about synesthesia either</a:t>
            </a:r>
            <a:r>
              <a:rPr lang="en-US" sz="1400" b="0" i="0" dirty="0">
                <a:solidFill>
                  <a:srgbClr val="000000"/>
                </a:solidFill>
                <a:effectLst/>
                <a:latin typeface="Calibri"/>
                <a:ea typeface="Calibri"/>
                <a:cs typeface="Calibri"/>
              </a:rPr>
              <a:t>.”</a:t>
            </a:r>
            <a:r>
              <a:rPr lang="en-US" sz="1400" dirty="0">
                <a:solidFill>
                  <a:srgbClr val="000000"/>
                </a:solidFill>
                <a:latin typeface="Calibri"/>
                <a:ea typeface="Calibri"/>
                <a:cs typeface="Calibri"/>
              </a:rPr>
              <a:t> </a:t>
            </a:r>
            <a:endParaRPr lang="en-US" sz="1400" dirty="0"/>
          </a:p>
          <a:p>
            <a:pPr algn="ctr"/>
            <a:endParaRPr lang="en-US" sz="1400" dirty="0">
              <a:ea typeface="Calibri"/>
              <a:cs typeface="Calibri"/>
            </a:endParaRPr>
          </a:p>
        </p:txBody>
      </p:sp>
    </p:spTree>
    <p:extLst>
      <p:ext uri="{BB962C8B-B14F-4D97-AF65-F5344CB8AC3E}">
        <p14:creationId xmlns:p14="http://schemas.microsoft.com/office/powerpoint/2010/main" val="364963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9DA5-1F92-61E6-6F7C-3741A400E2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5EBE89-9426-7AC8-E612-063977A056DC}"/>
              </a:ext>
            </a:extLst>
          </p:cNvPr>
          <p:cNvSpPr>
            <a:spLocks noGrp="1"/>
          </p:cNvSpPr>
          <p:nvPr>
            <p:ph type="title"/>
          </p:nvPr>
        </p:nvSpPr>
        <p:spPr/>
        <p:txBody>
          <a:bodyPr/>
          <a:lstStyle/>
          <a:p>
            <a:r>
              <a:rPr lang="en-US" dirty="0"/>
              <a:t>Process over Two Years (2023 – 2025)</a:t>
            </a:r>
          </a:p>
        </p:txBody>
      </p:sp>
      <p:graphicFrame>
        <p:nvGraphicFramePr>
          <p:cNvPr id="2" name="Diagram 1">
            <a:extLst>
              <a:ext uri="{FF2B5EF4-FFF2-40B4-BE49-F238E27FC236}">
                <a16:creationId xmlns:a16="http://schemas.microsoft.com/office/drawing/2014/main" id="{E3A6F362-58D7-8526-26FB-11D79DF3C0D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1188462"/>
              </p:ext>
            </p:extLst>
          </p:nvPr>
        </p:nvGraphicFramePr>
        <p:xfrm>
          <a:off x="1713533" y="589950"/>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79" name="TextBox 2578">
            <a:extLst>
              <a:ext uri="{FF2B5EF4-FFF2-40B4-BE49-F238E27FC236}">
                <a16:creationId xmlns:a16="http://schemas.microsoft.com/office/drawing/2014/main" id="{229D943A-EBE7-6216-F061-C6E5C35ABBD2}"/>
              </a:ext>
            </a:extLst>
          </p:cNvPr>
          <p:cNvSpPr txBox="1"/>
          <p:nvPr/>
        </p:nvSpPr>
        <p:spPr>
          <a:xfrm>
            <a:off x="1014558" y="4247550"/>
            <a:ext cx="7118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C00000"/>
                </a:solidFill>
                <a:ea typeface="Calibri"/>
                <a:cs typeface="Calibri"/>
              </a:rPr>
              <a:t>ToolKit</a:t>
            </a:r>
            <a:r>
              <a:rPr lang="en-US" b="1" dirty="0">
                <a:solidFill>
                  <a:srgbClr val="C00000"/>
                </a:solidFill>
                <a:ea typeface="Calibri"/>
                <a:cs typeface="Calibri"/>
              </a:rPr>
              <a:t>: </a:t>
            </a:r>
            <a:r>
              <a:rPr lang="en-US" dirty="0">
                <a:ea typeface="Calibri"/>
                <a:cs typeface="Calibri"/>
              </a:rPr>
              <a:t> </a:t>
            </a:r>
            <a:r>
              <a:rPr lang="en-US" dirty="0">
                <a:ea typeface="+mn-lt"/>
                <a:cs typeface="+mn-lt"/>
                <a:hlinkClick r:id="rId7"/>
              </a:rPr>
              <a:t>https://med.cornell.libguides.com/champ/home</a:t>
            </a:r>
            <a:endParaRPr lang="en-US" dirty="0"/>
          </a:p>
        </p:txBody>
      </p:sp>
    </p:spTree>
    <p:extLst>
      <p:ext uri="{BB962C8B-B14F-4D97-AF65-F5344CB8AC3E}">
        <p14:creationId xmlns:p14="http://schemas.microsoft.com/office/powerpoint/2010/main" val="203590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85D0-1A6A-30E2-4A7F-6A9749490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695F5-184A-3D11-27EF-EAEFBB918AC6}"/>
              </a:ext>
            </a:extLst>
          </p:cNvPr>
          <p:cNvSpPr>
            <a:spLocks noGrp="1"/>
          </p:cNvSpPr>
          <p:nvPr>
            <p:ph type="title"/>
          </p:nvPr>
        </p:nvSpPr>
        <p:spPr/>
        <p:txBody>
          <a:bodyPr/>
          <a:lstStyle/>
          <a:p>
            <a:r>
              <a:rPr lang="en-US" dirty="0"/>
              <a:t>Wrap Up:  Feedback from Students (More Student Quotes)</a:t>
            </a:r>
          </a:p>
        </p:txBody>
      </p:sp>
      <p:sp>
        <p:nvSpPr>
          <p:cNvPr id="4" name="Speech Bubble: Rectangle with Corners Rounded 3">
            <a:extLst>
              <a:ext uri="{FF2B5EF4-FFF2-40B4-BE49-F238E27FC236}">
                <a16:creationId xmlns:a16="http://schemas.microsoft.com/office/drawing/2014/main" id="{4417535E-F091-D11A-C491-C0CB1B7CA74C}"/>
              </a:ext>
              <a:ext uri="{C183D7F6-B498-43B3-948B-1728B52AA6E4}">
                <adec:decorative xmlns:adec="http://schemas.microsoft.com/office/drawing/2017/decorative" val="1"/>
              </a:ext>
            </a:extLst>
          </p:cNvPr>
          <p:cNvSpPr/>
          <p:nvPr/>
        </p:nvSpPr>
        <p:spPr>
          <a:xfrm>
            <a:off x="218237" y="577548"/>
            <a:ext cx="5678360" cy="1707083"/>
          </a:xfrm>
          <a:prstGeom prst="wedgeRoundRectCallout">
            <a:avLst>
              <a:gd name="adj1" fmla="val -35177"/>
              <a:gd name="adj2" fmla="val 74829"/>
              <a:gd name="adj3" fmla="val 16667"/>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D2D2D4-3E7D-D89C-A7B8-9BAE1F041C42}"/>
              </a:ext>
              <a:ext uri="{C183D7F6-B498-43B3-948B-1728B52AA6E4}">
                <adec:decorative xmlns:adec="http://schemas.microsoft.com/office/drawing/2017/decorative" val="1"/>
              </a:ext>
            </a:extLst>
          </p:cNvPr>
          <p:cNvSpPr txBox="1"/>
          <p:nvPr/>
        </p:nvSpPr>
        <p:spPr>
          <a:xfrm>
            <a:off x="218237" y="746504"/>
            <a:ext cx="5679931" cy="1877437"/>
          </a:xfrm>
          <a:prstGeom prst="rect">
            <a:avLst/>
          </a:prstGeom>
          <a:noFill/>
        </p:spPr>
        <p:txBody>
          <a:bodyPr wrap="square" lIns="91440" tIns="45720" rIns="91440" bIns="45720" rtlCol="0" anchor="t">
            <a:spAutoFit/>
          </a:bodyPr>
          <a:lstStyle/>
          <a:p>
            <a:pPr algn="ctr"/>
            <a:r>
              <a:rPr lang="en-US" sz="1200" dirty="0">
                <a:solidFill>
                  <a:srgbClr val="000000"/>
                </a:solidFill>
                <a:ea typeface="+mn-lt"/>
                <a:cs typeface="+mn-lt"/>
              </a:rPr>
              <a:t>It was really fun how we got to work together to create the slides. My group researched epilepsy with Lil’ Wayne. He was diagnosed with epilepsy and our claim was how – do you know what </a:t>
            </a:r>
            <a:r>
              <a:rPr lang="en-US" sz="1200" dirty="0" err="1">
                <a:solidFill>
                  <a:srgbClr val="000000"/>
                </a:solidFill>
                <a:ea typeface="+mn-lt"/>
                <a:cs typeface="+mn-lt"/>
              </a:rPr>
              <a:t>sizurp</a:t>
            </a:r>
            <a:r>
              <a:rPr lang="en-US" sz="1200" dirty="0">
                <a:solidFill>
                  <a:srgbClr val="000000"/>
                </a:solidFill>
                <a:ea typeface="+mn-lt"/>
                <a:cs typeface="+mn-lt"/>
              </a:rPr>
              <a:t> is? It’s popular with rappers and singers to do it, and it’s like drugs. It’s like Lean mixed with stuff. We did research on whether that was one of the factors that led to his seizures. It turns out that according to the National Library of Medicine it can lead to seizures as well as fatality. In a study it led to death in a lot of people, like over 50%.  </a:t>
            </a:r>
            <a:endParaRPr lang="en-US" sz="1200" dirty="0"/>
          </a:p>
          <a:p>
            <a:pPr algn="ctr"/>
            <a:endParaRPr lang="en-US" sz="1600" dirty="0"/>
          </a:p>
          <a:p>
            <a:pPr algn="ctr"/>
            <a:endParaRPr lang="en-US" sz="1600" dirty="0"/>
          </a:p>
        </p:txBody>
      </p:sp>
      <p:sp>
        <p:nvSpPr>
          <p:cNvPr id="6" name="Speech Bubble: Rectangle with Corners Rounded 5">
            <a:extLst>
              <a:ext uri="{FF2B5EF4-FFF2-40B4-BE49-F238E27FC236}">
                <a16:creationId xmlns:a16="http://schemas.microsoft.com/office/drawing/2014/main" id="{9FD599AE-6B3D-A3FE-880D-A25F51B80A59}"/>
              </a:ext>
              <a:ext uri="{C183D7F6-B498-43B3-948B-1728B52AA6E4}">
                <adec:decorative xmlns:adec="http://schemas.microsoft.com/office/drawing/2017/decorative" val="1"/>
              </a:ext>
            </a:extLst>
          </p:cNvPr>
          <p:cNvSpPr/>
          <p:nvPr/>
        </p:nvSpPr>
        <p:spPr>
          <a:xfrm>
            <a:off x="472918" y="2839957"/>
            <a:ext cx="2903596" cy="1431562"/>
          </a:xfrm>
          <a:prstGeom prst="wedgeRoundRectCallout">
            <a:avLst>
              <a:gd name="adj1" fmla="val -35177"/>
              <a:gd name="adj2" fmla="val 74829"/>
              <a:gd name="adj3" fmla="val 16667"/>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F1F4A6-C1ED-AC7D-4E2A-9F37C7DAFC75}"/>
              </a:ext>
              <a:ext uri="{C183D7F6-B498-43B3-948B-1728B52AA6E4}">
                <adec:decorative xmlns:adec="http://schemas.microsoft.com/office/drawing/2017/decorative" val="1"/>
              </a:ext>
            </a:extLst>
          </p:cNvPr>
          <p:cNvSpPr txBox="1"/>
          <p:nvPr/>
        </p:nvSpPr>
        <p:spPr>
          <a:xfrm>
            <a:off x="426045" y="2842215"/>
            <a:ext cx="2942310" cy="1661993"/>
          </a:xfrm>
          <a:prstGeom prst="rect">
            <a:avLst/>
          </a:prstGeom>
          <a:noFill/>
        </p:spPr>
        <p:txBody>
          <a:bodyPr wrap="square" lIns="91440" tIns="45720" rIns="91440" bIns="45720" rtlCol="0" anchor="t">
            <a:spAutoFit/>
          </a:bodyPr>
          <a:lstStyle/>
          <a:p>
            <a:pPr algn="ctr"/>
            <a:r>
              <a:rPr lang="en-US" sz="1400" dirty="0">
                <a:solidFill>
                  <a:srgbClr val="000000"/>
                </a:solidFill>
              </a:rPr>
              <a:t>I would say it is a good experience and I definitely learned about what it takes to be a health librarian, what you need to become a health librarian, the different types, and how important the job was.</a:t>
            </a:r>
            <a:endParaRPr lang="en-US" sz="1400" dirty="0"/>
          </a:p>
          <a:p>
            <a:pPr algn="ctr"/>
            <a:endParaRPr lang="en-US" dirty="0"/>
          </a:p>
        </p:txBody>
      </p:sp>
      <p:sp>
        <p:nvSpPr>
          <p:cNvPr id="8" name="Speech Bubble: Rectangle with Corners Rounded 7">
            <a:extLst>
              <a:ext uri="{FF2B5EF4-FFF2-40B4-BE49-F238E27FC236}">
                <a16:creationId xmlns:a16="http://schemas.microsoft.com/office/drawing/2014/main" id="{073DF330-A5F5-F194-DB67-290010034B83}"/>
              </a:ext>
              <a:ext uri="{C183D7F6-B498-43B3-948B-1728B52AA6E4}">
                <adec:decorative xmlns:adec="http://schemas.microsoft.com/office/drawing/2017/decorative" val="1"/>
              </a:ext>
            </a:extLst>
          </p:cNvPr>
          <p:cNvSpPr/>
          <p:nvPr/>
        </p:nvSpPr>
        <p:spPr>
          <a:xfrm>
            <a:off x="6045788" y="553721"/>
            <a:ext cx="3024623" cy="1562545"/>
          </a:xfrm>
          <a:prstGeom prst="wedgeRoundRectCallout">
            <a:avLst>
              <a:gd name="adj1" fmla="val 6976"/>
              <a:gd name="adj2" fmla="val 76904"/>
              <a:gd name="adj3" fmla="val 16667"/>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4DCFAD-8CEB-523C-B626-AC76BA02E1C2}"/>
              </a:ext>
            </a:extLst>
          </p:cNvPr>
          <p:cNvSpPr txBox="1"/>
          <p:nvPr/>
        </p:nvSpPr>
        <p:spPr>
          <a:xfrm>
            <a:off x="6045788" y="674523"/>
            <a:ext cx="3031679" cy="1446550"/>
          </a:xfrm>
          <a:prstGeom prst="rect">
            <a:avLst/>
          </a:prstGeom>
          <a:noFill/>
        </p:spPr>
        <p:txBody>
          <a:bodyPr wrap="square" lIns="91440" tIns="45720" rIns="91440" bIns="45720" rtlCol="0" anchor="t">
            <a:spAutoFit/>
          </a:bodyPr>
          <a:lstStyle/>
          <a:p>
            <a:pPr algn="ctr"/>
            <a:r>
              <a:rPr lang="en-US" sz="1200" dirty="0">
                <a:solidFill>
                  <a:srgbClr val="000000"/>
                </a:solidFill>
              </a:rPr>
              <a:t>It was time-consuming, not really hard, it just took a lot of time to make sure you were doing it right. But it also helped us learn how much effort and dedication the health librarians put into their work. So that also helped with us learning. </a:t>
            </a:r>
            <a:endParaRPr lang="en-US" sz="1200" dirty="0"/>
          </a:p>
          <a:p>
            <a:pPr algn="ctr"/>
            <a:endParaRPr lang="en-US" sz="1600" dirty="0"/>
          </a:p>
        </p:txBody>
      </p:sp>
      <p:sp>
        <p:nvSpPr>
          <p:cNvPr id="11" name="Speech Bubble: Rectangle with Corners Rounded 10">
            <a:extLst>
              <a:ext uri="{FF2B5EF4-FFF2-40B4-BE49-F238E27FC236}">
                <a16:creationId xmlns:a16="http://schemas.microsoft.com/office/drawing/2014/main" id="{F70D6242-69F2-8A09-1ABB-554E7592888D}"/>
              </a:ext>
              <a:ext uri="{C183D7F6-B498-43B3-948B-1728B52AA6E4}">
                <adec:decorative xmlns:adec="http://schemas.microsoft.com/office/drawing/2017/decorative" val="1"/>
              </a:ext>
            </a:extLst>
          </p:cNvPr>
          <p:cNvSpPr/>
          <p:nvPr/>
        </p:nvSpPr>
        <p:spPr>
          <a:xfrm>
            <a:off x="4314793" y="2657282"/>
            <a:ext cx="4759198" cy="1795290"/>
          </a:xfrm>
          <a:prstGeom prst="wedgeRoundRectCallout">
            <a:avLst>
              <a:gd name="adj1" fmla="val 6976"/>
              <a:gd name="adj2" fmla="val 76904"/>
              <a:gd name="adj3" fmla="val 16667"/>
            </a:avLst>
          </a:prstGeom>
          <a:noFill/>
          <a:ln w="28575">
            <a:solidFill>
              <a:srgbClr val="E8772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5" name="TextBox 14">
            <a:extLst>
              <a:ext uri="{FF2B5EF4-FFF2-40B4-BE49-F238E27FC236}">
                <a16:creationId xmlns:a16="http://schemas.microsoft.com/office/drawing/2014/main" id="{20AA048D-D16A-AEC4-FD12-14B7ABD2FFC1}"/>
              </a:ext>
              <a:ext uri="{C183D7F6-B498-43B3-948B-1728B52AA6E4}">
                <adec:decorative xmlns:adec="http://schemas.microsoft.com/office/drawing/2017/decorative" val="1"/>
              </a:ext>
            </a:extLst>
          </p:cNvPr>
          <p:cNvSpPr txBox="1"/>
          <p:nvPr/>
        </p:nvSpPr>
        <p:spPr>
          <a:xfrm>
            <a:off x="4487333" y="2929601"/>
            <a:ext cx="4541239" cy="1815882"/>
          </a:xfrm>
          <a:prstGeom prst="rect">
            <a:avLst/>
          </a:prstGeom>
          <a:noFill/>
        </p:spPr>
        <p:txBody>
          <a:bodyPr wrap="square" lIns="91440" tIns="45720" rIns="91440" bIns="45720" anchor="t">
            <a:spAutoFit/>
          </a:bodyPr>
          <a:lstStyle/>
          <a:p>
            <a:r>
              <a:rPr lang="en-US" sz="1200" dirty="0">
                <a:solidFill>
                  <a:srgbClr val="000000"/>
                </a:solidFill>
                <a:latin typeface="Calibri"/>
                <a:ea typeface="Calibri"/>
                <a:cs typeface="Calibri"/>
              </a:rPr>
              <a:t>My overall experience with this topic was really well. I learned a lot of things, like how to tell a website was scholarly or popular. And I learned a lot more about illnesses and stuff, and bipolar disorder, how even though </a:t>
            </a:r>
            <a:r>
              <a:rPr lang="en-US" sz="1200" b="0" i="0" dirty="0">
                <a:solidFill>
                  <a:srgbClr val="000000"/>
                </a:solidFill>
                <a:effectLst/>
                <a:latin typeface="Calibri"/>
                <a:ea typeface="Calibri"/>
                <a:cs typeface="Calibri"/>
              </a:rPr>
              <a:t>it </a:t>
            </a:r>
            <a:r>
              <a:rPr lang="en-US" sz="1200" dirty="0">
                <a:solidFill>
                  <a:srgbClr val="000000"/>
                </a:solidFill>
                <a:latin typeface="Calibri"/>
                <a:ea typeface="Calibri"/>
                <a:cs typeface="Calibri"/>
              </a:rPr>
              <a:t>changes your mood, people can still live their life the same way. I learned how to tell whether a quote is biased or unbiased. I learned a lot about what a health librarian does, and you know, their job and how they help doctors.  </a:t>
            </a:r>
            <a:endParaRPr lang="en-US" sz="1200" dirty="0"/>
          </a:p>
          <a:p>
            <a:endParaRPr lang="en-US" sz="1600" dirty="0"/>
          </a:p>
          <a:p>
            <a:r>
              <a:rPr lang="en-US" sz="1200" b="0" i="0" dirty="0">
                <a:solidFill>
                  <a:srgbClr val="000000"/>
                </a:solidFill>
                <a:effectLst/>
                <a:latin typeface="Calibri"/>
                <a:ea typeface="Calibri"/>
                <a:cs typeface="Calibri"/>
              </a:rPr>
              <a:t>  </a:t>
            </a:r>
            <a:endParaRPr lang="en-US" sz="1200" dirty="0">
              <a:latin typeface="Calibri"/>
              <a:ea typeface="Calibri"/>
              <a:cs typeface="Calibri"/>
            </a:endParaRPr>
          </a:p>
        </p:txBody>
      </p:sp>
      <p:sp>
        <p:nvSpPr>
          <p:cNvPr id="12" name="Content Placeholder 11">
            <a:extLst>
              <a:ext uri="{FF2B5EF4-FFF2-40B4-BE49-F238E27FC236}">
                <a16:creationId xmlns:a16="http://schemas.microsoft.com/office/drawing/2014/main" id="{050041FD-0744-119E-19C3-8325738023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253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2844-12F5-50F4-AB63-EBA377589D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3A7F6F-3796-3CCB-7D6B-B3C0BF56F329}"/>
              </a:ext>
            </a:extLst>
          </p:cNvPr>
          <p:cNvSpPr>
            <a:spLocks noGrp="1"/>
          </p:cNvSpPr>
          <p:nvPr>
            <p:ph type="title"/>
          </p:nvPr>
        </p:nvSpPr>
        <p:spPr>
          <a:xfrm>
            <a:off x="237066" y="106635"/>
            <a:ext cx="8220243" cy="415498"/>
          </a:xfrm>
        </p:spPr>
        <p:txBody>
          <a:bodyPr/>
          <a:lstStyle/>
          <a:p>
            <a:r>
              <a:rPr lang="en-US" dirty="0"/>
              <a:t>Wrap Up: Student Project Presentations</a:t>
            </a:r>
          </a:p>
        </p:txBody>
      </p:sp>
      <p:sp>
        <p:nvSpPr>
          <p:cNvPr id="5" name="Content Placeholder 4">
            <a:extLst>
              <a:ext uri="{FF2B5EF4-FFF2-40B4-BE49-F238E27FC236}">
                <a16:creationId xmlns:a16="http://schemas.microsoft.com/office/drawing/2014/main" id="{3A5B0F3A-E95F-C329-133B-FFA9EA84B14B}"/>
              </a:ext>
            </a:extLst>
          </p:cNvPr>
          <p:cNvSpPr>
            <a:spLocks noGrp="1"/>
          </p:cNvSpPr>
          <p:nvPr>
            <p:ph idx="1"/>
          </p:nvPr>
        </p:nvSpPr>
        <p:spPr>
          <a:xfrm>
            <a:off x="83930" y="4101474"/>
            <a:ext cx="8219432" cy="274999"/>
          </a:xfrm>
        </p:spPr>
        <p:txBody>
          <a:bodyPr vert="horz" wrap="square" lIns="0" tIns="45720" rIns="91440" bIns="45720" rtlCol="0" anchor="t">
            <a:noAutofit/>
          </a:bodyPr>
          <a:lstStyle/>
          <a:p>
            <a:r>
              <a:rPr lang="en-US" dirty="0" err="1">
                <a:solidFill>
                  <a:srgbClr val="353432"/>
                </a:solidFill>
              </a:rPr>
              <a:t>ToolKit</a:t>
            </a:r>
            <a:r>
              <a:rPr lang="en-US" dirty="0">
                <a:solidFill>
                  <a:srgbClr val="353432"/>
                </a:solidFill>
              </a:rPr>
              <a:t>:  </a:t>
            </a:r>
            <a:r>
              <a:rPr lang="en-US" dirty="0">
                <a:solidFill>
                  <a:srgbClr val="353432"/>
                </a:solidFill>
                <a:hlinkClick r:id="rId2"/>
              </a:rPr>
              <a:t>https://med.cornell.libguides.com/champ/home</a:t>
            </a:r>
            <a:endParaRPr lang="en-US" b="0" i="0" dirty="0">
              <a:solidFill>
                <a:srgbClr val="353432"/>
              </a:solidFill>
              <a:effectLst/>
              <a:latin typeface="Arial" panose="020B0604020202020204" pitchFamily="34" charset="0"/>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B749B896-135D-A0CB-D7AA-333304966AB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10541" y="351323"/>
            <a:ext cx="2430198" cy="1818478"/>
          </a:xfrm>
          <a:prstGeom prst="rect">
            <a:avLst/>
          </a:prstGeom>
        </p:spPr>
      </p:pic>
      <p:pic>
        <p:nvPicPr>
          <p:cNvPr id="9" name="Picture 8">
            <a:extLst>
              <a:ext uri="{FF2B5EF4-FFF2-40B4-BE49-F238E27FC236}">
                <a16:creationId xmlns:a16="http://schemas.microsoft.com/office/drawing/2014/main" id="{5E793CCC-0BCC-5871-B477-9E405E4E07E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9322" y="2169007"/>
            <a:ext cx="2995878" cy="2319867"/>
          </a:xfrm>
          <a:prstGeom prst="rect">
            <a:avLst/>
          </a:prstGeom>
        </p:spPr>
      </p:pic>
      <p:pic>
        <p:nvPicPr>
          <p:cNvPr id="3" name="Picture 2">
            <a:extLst>
              <a:ext uri="{FF2B5EF4-FFF2-40B4-BE49-F238E27FC236}">
                <a16:creationId xmlns:a16="http://schemas.microsoft.com/office/drawing/2014/main" id="{AC41425E-0D0C-88A0-2B24-8D92EF51D04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3529" y="503369"/>
            <a:ext cx="2819665" cy="2336007"/>
          </a:xfrm>
          <a:prstGeom prst="rect">
            <a:avLst/>
          </a:prstGeom>
        </p:spPr>
      </p:pic>
      <p:pic>
        <p:nvPicPr>
          <p:cNvPr id="7" name="Picture 6">
            <a:extLst>
              <a:ext uri="{FF2B5EF4-FFF2-40B4-BE49-F238E27FC236}">
                <a16:creationId xmlns:a16="http://schemas.microsoft.com/office/drawing/2014/main" id="{9ED0C5D2-3264-6A7E-0F2E-4FEA8D65A84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35975" y="2233541"/>
            <a:ext cx="2819665" cy="1803400"/>
          </a:xfrm>
          <a:prstGeom prst="rect">
            <a:avLst/>
          </a:prstGeom>
        </p:spPr>
      </p:pic>
    </p:spTree>
    <p:extLst>
      <p:ext uri="{BB962C8B-B14F-4D97-AF65-F5344CB8AC3E}">
        <p14:creationId xmlns:p14="http://schemas.microsoft.com/office/powerpoint/2010/main" val="223739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74E9-76C6-5F61-7901-EF0EDECE1D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342418-5BDA-9A2F-1456-EEBF546FB706}"/>
              </a:ext>
            </a:extLst>
          </p:cNvPr>
          <p:cNvSpPr>
            <a:spLocks noGrp="1"/>
          </p:cNvSpPr>
          <p:nvPr>
            <p:ph type="title"/>
          </p:nvPr>
        </p:nvSpPr>
        <p:spPr/>
        <p:txBody>
          <a:bodyPr/>
          <a:lstStyle/>
          <a:p>
            <a:r>
              <a:rPr lang="en-US" dirty="0"/>
              <a:t>Student Project Presentations</a:t>
            </a:r>
          </a:p>
        </p:txBody>
      </p:sp>
      <p:sp>
        <p:nvSpPr>
          <p:cNvPr id="5" name="Content Placeholder 4">
            <a:extLst>
              <a:ext uri="{FF2B5EF4-FFF2-40B4-BE49-F238E27FC236}">
                <a16:creationId xmlns:a16="http://schemas.microsoft.com/office/drawing/2014/main" id="{82E889B6-E630-C03E-54AB-0A9AF22ADB1B}"/>
              </a:ext>
            </a:extLst>
          </p:cNvPr>
          <p:cNvSpPr>
            <a:spLocks noGrp="1"/>
          </p:cNvSpPr>
          <p:nvPr>
            <p:ph idx="1"/>
          </p:nvPr>
        </p:nvSpPr>
        <p:spPr>
          <a:xfrm>
            <a:off x="355599" y="4297364"/>
            <a:ext cx="8219432" cy="274999"/>
          </a:xfrm>
        </p:spPr>
        <p:txBody>
          <a:bodyPr vert="horz" wrap="square" lIns="0" tIns="45720" rIns="91440" bIns="45720" rtlCol="0" anchor="t">
            <a:noAutofit/>
          </a:bodyPr>
          <a:lstStyle/>
          <a:p>
            <a:r>
              <a:rPr lang="en-US" dirty="0" err="1">
                <a:solidFill>
                  <a:srgbClr val="353432"/>
                </a:solidFill>
              </a:rPr>
              <a:t>ToolKit</a:t>
            </a:r>
            <a:r>
              <a:rPr lang="en-US" dirty="0">
                <a:solidFill>
                  <a:srgbClr val="353432"/>
                </a:solidFill>
              </a:rPr>
              <a:t>:  </a:t>
            </a:r>
            <a:r>
              <a:rPr lang="en-US" dirty="0">
                <a:solidFill>
                  <a:srgbClr val="353432"/>
                </a:solidFill>
                <a:hlinkClick r:id="rId2"/>
              </a:rPr>
              <a:t>https://med.cornell.libguides.com/champ/home</a:t>
            </a:r>
            <a:endParaRPr lang="en-US" b="0" i="0" dirty="0">
              <a:solidFill>
                <a:srgbClr val="353432"/>
              </a:solidFill>
              <a:effectLst/>
              <a:latin typeface="Arial" panose="020B060402020202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2777FEF0-A7A3-AC73-C00F-CD40ED67546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280986" y="535781"/>
            <a:ext cx="3209924" cy="2407443"/>
          </a:xfrm>
          <a:prstGeom prst="rect">
            <a:avLst/>
          </a:prstGeom>
        </p:spPr>
      </p:pic>
      <p:pic>
        <p:nvPicPr>
          <p:cNvPr id="3" name="Picture 2">
            <a:extLst>
              <a:ext uri="{FF2B5EF4-FFF2-40B4-BE49-F238E27FC236}">
                <a16:creationId xmlns:a16="http://schemas.microsoft.com/office/drawing/2014/main" id="{29876EF4-B908-E3CA-4221-7DE8A99AE46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5660231" y="78581"/>
            <a:ext cx="3317081" cy="2414587"/>
          </a:xfrm>
          <a:prstGeom prst="rect">
            <a:avLst/>
          </a:prstGeom>
        </p:spPr>
      </p:pic>
      <p:pic>
        <p:nvPicPr>
          <p:cNvPr id="6" name="Picture 5">
            <a:extLst>
              <a:ext uri="{FF2B5EF4-FFF2-40B4-BE49-F238E27FC236}">
                <a16:creationId xmlns:a16="http://schemas.microsoft.com/office/drawing/2014/main" id="{092A753E-7A87-BF39-C29E-315EAF250E3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135842" y="1885951"/>
            <a:ext cx="3124199" cy="2400299"/>
          </a:xfrm>
          <a:prstGeom prst="rect">
            <a:avLst/>
          </a:prstGeom>
        </p:spPr>
      </p:pic>
      <p:pic>
        <p:nvPicPr>
          <p:cNvPr id="7" name="Picture 6">
            <a:extLst>
              <a:ext uri="{FF2B5EF4-FFF2-40B4-BE49-F238E27FC236}">
                <a16:creationId xmlns:a16="http://schemas.microsoft.com/office/drawing/2014/main" id="{3053CB22-C7CE-E121-5366-B46BDD28C97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3675" y="2536030"/>
            <a:ext cx="2436019" cy="2421732"/>
          </a:xfrm>
          <a:prstGeom prst="rect">
            <a:avLst/>
          </a:prstGeom>
        </p:spPr>
      </p:pic>
    </p:spTree>
    <p:extLst>
      <p:ext uri="{BB962C8B-B14F-4D97-AF65-F5344CB8AC3E}">
        <p14:creationId xmlns:p14="http://schemas.microsoft.com/office/powerpoint/2010/main" val="1291076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F63BA-9A06-1228-98A1-240103ACD1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333ED7-2948-0F0C-FD57-ED2BFDF72C63}"/>
              </a:ext>
            </a:extLst>
          </p:cNvPr>
          <p:cNvSpPr>
            <a:spLocks noGrp="1"/>
          </p:cNvSpPr>
          <p:nvPr>
            <p:ph type="title"/>
          </p:nvPr>
        </p:nvSpPr>
        <p:spPr/>
        <p:txBody>
          <a:bodyPr/>
          <a:lstStyle/>
          <a:p>
            <a:r>
              <a:rPr lang="en-US" dirty="0"/>
              <a:t>QR Code for </a:t>
            </a:r>
            <a:r>
              <a:rPr lang="en-US" dirty="0" err="1"/>
              <a:t>ToolKit</a:t>
            </a:r>
          </a:p>
        </p:txBody>
      </p:sp>
      <p:sp>
        <p:nvSpPr>
          <p:cNvPr id="5" name="Content Placeholder 4">
            <a:extLst>
              <a:ext uri="{FF2B5EF4-FFF2-40B4-BE49-F238E27FC236}">
                <a16:creationId xmlns:a16="http://schemas.microsoft.com/office/drawing/2014/main" id="{6DDD3A26-63ED-7C66-4D53-CBA2824CFD44}"/>
              </a:ext>
            </a:extLst>
          </p:cNvPr>
          <p:cNvSpPr>
            <a:spLocks noGrp="1"/>
          </p:cNvSpPr>
          <p:nvPr>
            <p:ph idx="1"/>
          </p:nvPr>
        </p:nvSpPr>
        <p:spPr/>
        <p:txBody>
          <a:bodyPr vert="horz" wrap="square" lIns="0" tIns="45720" rIns="91440" bIns="45720" rtlCol="0" anchor="t">
            <a:noAutofit/>
          </a:bodyPr>
          <a:lstStyle/>
          <a:p>
            <a:pPr algn="ctr"/>
            <a:endParaRPr lang="en-US" dirty="0">
              <a:solidFill>
                <a:srgbClr val="353432"/>
              </a:solidFill>
            </a:endParaRPr>
          </a:p>
          <a:p>
            <a:pPr algn="ctr"/>
            <a:r>
              <a:rPr lang="en-US" dirty="0" err="1">
                <a:solidFill>
                  <a:srgbClr val="353432"/>
                </a:solidFill>
              </a:rPr>
              <a:t>ToolKit</a:t>
            </a:r>
            <a:r>
              <a:rPr lang="en-US" dirty="0">
                <a:solidFill>
                  <a:srgbClr val="353432"/>
                </a:solidFill>
              </a:rPr>
              <a:t>:  </a:t>
            </a:r>
            <a:r>
              <a:rPr lang="en-US" dirty="0">
                <a:solidFill>
                  <a:srgbClr val="353432"/>
                </a:solidFill>
                <a:hlinkClick r:id="rId3"/>
              </a:rPr>
              <a:t>https://med.cornell.libguides.com/champ/home</a:t>
            </a:r>
            <a:endParaRPr lang="en-US" b="0" i="0" dirty="0">
              <a:solidFill>
                <a:srgbClr val="353432"/>
              </a:solidFill>
              <a:effectLst/>
              <a:latin typeface="Arial" panose="020B0604020202020204" pitchFamily="34" charset="0"/>
              <a:cs typeface="Arial" panose="020B0604020202020204" pitchFamily="34" charset="0"/>
            </a:endParaRPr>
          </a:p>
          <a:p>
            <a:endParaRPr lang="en-US" dirty="0"/>
          </a:p>
        </p:txBody>
      </p:sp>
      <p:pic>
        <p:nvPicPr>
          <p:cNvPr id="7" name="Picture 6" descr="A QR code to access Toolkit link https://med.cornell.libguides.com/champ/home">
            <a:extLst>
              <a:ext uri="{FF2B5EF4-FFF2-40B4-BE49-F238E27FC236}">
                <a16:creationId xmlns:a16="http://schemas.microsoft.com/office/drawing/2014/main" id="{A4EA5192-6984-5824-0EB7-79DD313BD8A5}"/>
              </a:ext>
            </a:extLst>
          </p:cNvPr>
          <p:cNvPicPr>
            <a:picLocks noChangeAspect="1"/>
          </p:cNvPicPr>
          <p:nvPr/>
        </p:nvPicPr>
        <p:blipFill>
          <a:blip r:embed="rId4" cstate="screen">
            <a:extLst>
              <a:ext uri="{28A0092B-C50C-407E-A947-70E740481C1C}">
                <a14:useLocalDpi xmlns:a14="http://schemas.microsoft.com/office/drawing/2010/main"/>
              </a:ext>
            </a:extLst>
          </a:blip>
          <a:srcRect l="18994" t="23213" r="18993" b="23215"/>
          <a:stretch>
            <a:fillRect/>
          </a:stretch>
        </p:blipFill>
        <p:spPr>
          <a:xfrm>
            <a:off x="3020558" y="1234048"/>
            <a:ext cx="3093523" cy="2672417"/>
          </a:xfrm>
          <a:prstGeom prst="rect">
            <a:avLst/>
          </a:prstGeom>
        </p:spPr>
      </p:pic>
    </p:spTree>
    <p:extLst>
      <p:ext uri="{BB962C8B-B14F-4D97-AF65-F5344CB8AC3E}">
        <p14:creationId xmlns:p14="http://schemas.microsoft.com/office/powerpoint/2010/main" val="82270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51C9-1B9A-A0D4-46CD-8702BFBBCAB5}"/>
              </a:ext>
            </a:extLst>
          </p:cNvPr>
          <p:cNvSpPr>
            <a:spLocks noGrp="1"/>
          </p:cNvSpPr>
          <p:nvPr>
            <p:ph type="ctrTitle"/>
          </p:nvPr>
        </p:nvSpPr>
        <p:spPr>
          <a:xfrm>
            <a:off x="491930" y="1818848"/>
            <a:ext cx="8351856" cy="2591479"/>
          </a:xfrm>
        </p:spPr>
        <p:txBody>
          <a:bodyPr/>
          <a:lstStyle/>
          <a:p>
            <a:r>
              <a:rPr lang="en-US" sz="2200" b="0" dirty="0">
                <a:solidFill>
                  <a:srgbClr val="374151"/>
                </a:solidFill>
                <a:ea typeface="Open Sans"/>
                <a:cs typeface="Open Sans"/>
              </a:rPr>
              <a:t>This project was made possible in part by the Institute of Museum and Library Services [</a:t>
            </a:r>
            <a:r>
              <a:rPr lang="en-US" sz="2200" b="0" dirty="0">
                <a:solidFill>
                  <a:srgbClr val="374151"/>
                </a:solidFill>
                <a:ea typeface="Roboto"/>
                <a:cs typeface="Roboto"/>
              </a:rPr>
              <a:t>RE-254913-OLS-23].</a:t>
            </a:r>
            <a:endParaRPr lang="en-US" sz="2200" b="0">
              <a:solidFill>
                <a:srgbClr val="B31B1B"/>
              </a:solidFill>
              <a:ea typeface="Open Sans"/>
            </a:endParaRPr>
          </a:p>
          <a:p>
            <a:pPr>
              <a:lnSpc>
                <a:spcPct val="100000"/>
              </a:lnSpc>
              <a:spcBef>
                <a:spcPts val="0"/>
              </a:spcBef>
            </a:pPr>
            <a:br>
              <a:rPr lang="en-US" sz="2400" b="0" dirty="0">
                <a:ea typeface="Open Sans"/>
                <a:cs typeface="Open Sans"/>
              </a:rPr>
            </a:br>
            <a:endParaRPr lang="en-US" sz="2200" b="0">
              <a:ea typeface="Open Sans"/>
              <a:cs typeface="Open Sans"/>
            </a:endParaRPr>
          </a:p>
          <a:p>
            <a:r>
              <a:rPr lang="en-US" sz="2200" b="0" dirty="0">
                <a:solidFill>
                  <a:srgbClr val="374151"/>
                </a:solidFill>
                <a:ea typeface="Open Sans"/>
                <a:cs typeface="Open Sans"/>
              </a:rPr>
              <a:t>Este </a:t>
            </a:r>
            <a:r>
              <a:rPr lang="en-US" sz="2200" b="0" dirty="0" err="1">
                <a:solidFill>
                  <a:srgbClr val="374151"/>
                </a:solidFill>
                <a:ea typeface="Open Sans"/>
                <a:cs typeface="Open Sans"/>
              </a:rPr>
              <a:t>proyecto</a:t>
            </a:r>
            <a:r>
              <a:rPr lang="en-US" sz="2200" b="0" dirty="0">
                <a:solidFill>
                  <a:srgbClr val="374151"/>
                </a:solidFill>
                <a:ea typeface="Open Sans"/>
                <a:cs typeface="Open Sans"/>
              </a:rPr>
              <a:t> ha </a:t>
            </a:r>
            <a:r>
              <a:rPr lang="en-US" sz="2200" b="0" dirty="0" err="1">
                <a:solidFill>
                  <a:srgbClr val="374151"/>
                </a:solidFill>
                <a:ea typeface="Open Sans"/>
                <a:cs typeface="Open Sans"/>
              </a:rPr>
              <a:t>sido</a:t>
            </a:r>
            <a:r>
              <a:rPr lang="en-US" sz="2200" b="0" dirty="0">
                <a:solidFill>
                  <a:srgbClr val="374151"/>
                </a:solidFill>
                <a:ea typeface="Open Sans"/>
                <a:cs typeface="Open Sans"/>
              </a:rPr>
              <a:t> </a:t>
            </a:r>
            <a:r>
              <a:rPr lang="en-US" sz="2200" b="0" dirty="0" err="1">
                <a:solidFill>
                  <a:srgbClr val="374151"/>
                </a:solidFill>
                <a:ea typeface="Open Sans"/>
                <a:cs typeface="Open Sans"/>
              </a:rPr>
              <a:t>posible</a:t>
            </a:r>
            <a:r>
              <a:rPr lang="en-US" sz="2200" b="0" dirty="0">
                <a:solidFill>
                  <a:srgbClr val="374151"/>
                </a:solidFill>
                <a:ea typeface="Open Sans"/>
                <a:cs typeface="Open Sans"/>
              </a:rPr>
              <a:t> </a:t>
            </a:r>
            <a:r>
              <a:rPr lang="en-US" sz="2200" b="0" dirty="0" err="1">
                <a:solidFill>
                  <a:srgbClr val="374151"/>
                </a:solidFill>
                <a:ea typeface="Open Sans"/>
                <a:cs typeface="Open Sans"/>
              </a:rPr>
              <a:t>en</a:t>
            </a:r>
            <a:r>
              <a:rPr lang="en-US" sz="2200" b="0" dirty="0">
                <a:solidFill>
                  <a:srgbClr val="374151"/>
                </a:solidFill>
                <a:ea typeface="Open Sans"/>
                <a:cs typeface="Open Sans"/>
              </a:rPr>
              <a:t> </a:t>
            </a:r>
            <a:r>
              <a:rPr lang="en-US" sz="2200" b="0" dirty="0" err="1">
                <a:solidFill>
                  <a:srgbClr val="374151"/>
                </a:solidFill>
                <a:ea typeface="Open Sans"/>
                <a:cs typeface="Open Sans"/>
              </a:rPr>
              <a:t>parte</a:t>
            </a:r>
            <a:r>
              <a:rPr lang="en-US" sz="2200" b="0" dirty="0">
                <a:solidFill>
                  <a:srgbClr val="374151"/>
                </a:solidFill>
                <a:ea typeface="Open Sans"/>
                <a:cs typeface="Open Sans"/>
              </a:rPr>
              <a:t> </a:t>
            </a:r>
            <a:r>
              <a:rPr lang="en-US" sz="2200" b="0" dirty="0" err="1">
                <a:solidFill>
                  <a:srgbClr val="374151"/>
                </a:solidFill>
                <a:ea typeface="Open Sans"/>
                <a:cs typeface="Open Sans"/>
              </a:rPr>
              <a:t>por</a:t>
            </a:r>
            <a:r>
              <a:rPr lang="en-US" sz="2200" b="0" dirty="0">
                <a:solidFill>
                  <a:srgbClr val="374151"/>
                </a:solidFill>
                <a:ea typeface="Open Sans"/>
                <a:cs typeface="Open Sans"/>
              </a:rPr>
              <a:t> </a:t>
            </a:r>
            <a:r>
              <a:rPr lang="en-US" sz="2200" b="0" dirty="0" err="1">
                <a:solidFill>
                  <a:srgbClr val="374151"/>
                </a:solidFill>
                <a:ea typeface="Open Sans"/>
                <a:cs typeface="Open Sans"/>
              </a:rPr>
              <a:t>el</a:t>
            </a:r>
            <a:r>
              <a:rPr lang="en-US" sz="2200" b="0" dirty="0">
                <a:solidFill>
                  <a:srgbClr val="374151"/>
                </a:solidFill>
                <a:ea typeface="Open Sans"/>
                <a:cs typeface="Open Sans"/>
              </a:rPr>
              <a:t> Instituto de </a:t>
            </a:r>
            <a:r>
              <a:rPr lang="en-US" sz="2200" b="0" dirty="0" err="1">
                <a:solidFill>
                  <a:srgbClr val="374151"/>
                </a:solidFill>
                <a:ea typeface="Open Sans"/>
                <a:cs typeface="Open Sans"/>
              </a:rPr>
              <a:t>Servicios</a:t>
            </a:r>
            <a:r>
              <a:rPr lang="en-US" sz="2200" b="0" dirty="0">
                <a:solidFill>
                  <a:srgbClr val="374151"/>
                </a:solidFill>
                <a:ea typeface="Open Sans"/>
                <a:cs typeface="Open Sans"/>
              </a:rPr>
              <a:t> de </a:t>
            </a:r>
            <a:r>
              <a:rPr lang="en-US" sz="2200" b="0" dirty="0" err="1">
                <a:solidFill>
                  <a:srgbClr val="374151"/>
                </a:solidFill>
                <a:ea typeface="Open Sans"/>
                <a:cs typeface="Open Sans"/>
              </a:rPr>
              <a:t>Museos</a:t>
            </a:r>
            <a:r>
              <a:rPr lang="en-US" sz="2200" b="0" dirty="0">
                <a:solidFill>
                  <a:srgbClr val="374151"/>
                </a:solidFill>
                <a:ea typeface="Open Sans"/>
                <a:cs typeface="Open Sans"/>
              </a:rPr>
              <a:t> y </a:t>
            </a:r>
            <a:r>
              <a:rPr lang="en-US" sz="2200" b="0" dirty="0" err="1">
                <a:solidFill>
                  <a:srgbClr val="374151"/>
                </a:solidFill>
                <a:ea typeface="Open Sans"/>
                <a:cs typeface="Open Sans"/>
              </a:rPr>
              <a:t>Bibliotecas</a:t>
            </a:r>
            <a:r>
              <a:rPr lang="en-US" sz="2200" b="0" dirty="0">
                <a:solidFill>
                  <a:srgbClr val="374151"/>
                </a:solidFill>
                <a:ea typeface="Open Sans"/>
                <a:cs typeface="Open Sans"/>
              </a:rPr>
              <a:t>, [</a:t>
            </a:r>
            <a:r>
              <a:rPr lang="en-US" sz="2200" b="0" dirty="0">
                <a:solidFill>
                  <a:srgbClr val="374151"/>
                </a:solidFill>
                <a:ea typeface="Open Sans"/>
              </a:rPr>
              <a:t>RE-254913-OLS-23</a:t>
            </a:r>
            <a:r>
              <a:rPr lang="en-US" sz="2200" b="0" dirty="0">
                <a:solidFill>
                  <a:srgbClr val="374151"/>
                </a:solidFill>
                <a:ea typeface="Open Sans"/>
                <a:cs typeface="Open Sans"/>
              </a:rPr>
              <a:t>].</a:t>
            </a:r>
            <a:endParaRPr lang="en-US" sz="2400" dirty="0"/>
          </a:p>
          <a:p>
            <a:endParaRPr lang="en-US" dirty="0"/>
          </a:p>
        </p:txBody>
      </p:sp>
      <p:pic>
        <p:nvPicPr>
          <p:cNvPr id="3" name="Picture 2">
            <a:extLst>
              <a:ext uri="{FF2B5EF4-FFF2-40B4-BE49-F238E27FC236}">
                <a16:creationId xmlns:a16="http://schemas.microsoft.com/office/drawing/2014/main" id="{4ABC0DCA-11A5-0472-6CB3-1D4A66D3A5A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3219" y="78582"/>
            <a:ext cx="3357564" cy="1528763"/>
          </a:xfrm>
          <a:prstGeom prst="rect">
            <a:avLst/>
          </a:prstGeom>
        </p:spPr>
      </p:pic>
      <p:cxnSp>
        <p:nvCxnSpPr>
          <p:cNvPr id="4" name="Straight Arrow Connector 3">
            <a:extLst>
              <a:ext uri="{FF2B5EF4-FFF2-40B4-BE49-F238E27FC236}">
                <a16:creationId xmlns:a16="http://schemas.microsoft.com/office/drawing/2014/main" id="{78F438DE-07AF-C24B-9A3B-1356EEDEA779}"/>
              </a:ext>
              <a:ext uri="{C183D7F6-B498-43B3-948B-1728B52AA6E4}">
                <adec:decorative xmlns:adec="http://schemas.microsoft.com/office/drawing/2017/decorative" val="1"/>
              </a:ext>
            </a:extLst>
          </p:cNvPr>
          <p:cNvCxnSpPr/>
          <p:nvPr/>
        </p:nvCxnSpPr>
        <p:spPr>
          <a:xfrm flipV="1">
            <a:off x="3721893" y="2736056"/>
            <a:ext cx="1578769" cy="7144"/>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746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F04B-7346-5B05-3BD7-2F055D0B5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B835A-762E-64B3-82B3-8CB5D1E6EB99}"/>
              </a:ext>
            </a:extLst>
          </p:cNvPr>
          <p:cNvSpPr>
            <a:spLocks noGrp="1"/>
          </p:cNvSpPr>
          <p:nvPr>
            <p:ph type="ctrTitle"/>
          </p:nvPr>
        </p:nvSpPr>
        <p:spPr>
          <a:xfrm>
            <a:off x="398240" y="1558639"/>
            <a:ext cx="8351856" cy="664797"/>
          </a:xfrm>
        </p:spPr>
        <p:txBody>
          <a:bodyPr/>
          <a:lstStyle/>
          <a:p>
            <a:r>
              <a:rPr lang="en-US" dirty="0"/>
              <a:t>Questions?</a:t>
            </a:r>
          </a:p>
        </p:txBody>
      </p:sp>
      <p:pic>
        <p:nvPicPr>
          <p:cNvPr id="4" name="Picture 3" descr="A QR code to access Toolkit link https://med.cornell.libguides.com/champ/home">
            <a:extLst>
              <a:ext uri="{FF2B5EF4-FFF2-40B4-BE49-F238E27FC236}">
                <a16:creationId xmlns:a16="http://schemas.microsoft.com/office/drawing/2014/main" id="{F7A4C4D1-A2A9-38DE-5870-BDCF43C02D8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10299" y="2291651"/>
            <a:ext cx="1720611" cy="1490004"/>
          </a:xfrm>
          <a:prstGeom prst="rect">
            <a:avLst/>
          </a:prstGeom>
        </p:spPr>
      </p:pic>
      <p:sp>
        <p:nvSpPr>
          <p:cNvPr id="5" name="TextBox 4">
            <a:extLst>
              <a:ext uri="{FF2B5EF4-FFF2-40B4-BE49-F238E27FC236}">
                <a16:creationId xmlns:a16="http://schemas.microsoft.com/office/drawing/2014/main" id="{0BB89477-F8BC-5297-1CE7-B56206B291CA}"/>
              </a:ext>
            </a:extLst>
          </p:cNvPr>
          <p:cNvSpPr txBox="1"/>
          <p:nvPr/>
        </p:nvSpPr>
        <p:spPr>
          <a:xfrm>
            <a:off x="3980793" y="3573517"/>
            <a:ext cx="11889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Calibri"/>
                <a:cs typeface="Calibri"/>
              </a:rPr>
              <a:t>Toolkit</a:t>
            </a:r>
          </a:p>
        </p:txBody>
      </p:sp>
    </p:spTree>
    <p:extLst>
      <p:ext uri="{BB962C8B-B14F-4D97-AF65-F5344CB8AC3E}">
        <p14:creationId xmlns:p14="http://schemas.microsoft.com/office/powerpoint/2010/main" val="198972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0C5E-04E8-C2D6-8362-ECF3659314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9A261B-0A2B-716A-C327-E0BB8BC69950}"/>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353357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2EA3E-537E-E4D0-C7D6-99F56C308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F45E2-9E59-7432-F699-D8CC2677E1E9}"/>
              </a:ext>
            </a:extLst>
          </p:cNvPr>
          <p:cNvSpPr>
            <a:spLocks noGrp="1"/>
          </p:cNvSpPr>
          <p:nvPr>
            <p:ph type="title" idx="4294967295"/>
          </p:nvPr>
        </p:nvSpPr>
        <p:spPr>
          <a:xfrm>
            <a:off x="457199" y="-937610"/>
            <a:ext cx="8149665" cy="937610"/>
          </a:xfrm>
        </p:spPr>
        <p:txBody>
          <a:bodyPr vert="horz" lIns="0" tIns="0" rIns="91440" bIns="45720" rtlCol="0" anchor="b">
            <a:noAutofit/>
          </a:bodyPr>
          <a:lstStyle/>
          <a:p>
            <a:r>
              <a:rPr lang="en-US" dirty="0"/>
              <a:t>Closing slide with </a:t>
            </a:r>
            <a:r>
              <a:rPr lang="en-US" dirty="0" err="1"/>
              <a:t>weill</a:t>
            </a:r>
            <a:r>
              <a:rPr lang="en-US" dirty="0"/>
              <a:t> </a:t>
            </a:r>
            <a:r>
              <a:rPr lang="en-US" dirty="0" err="1"/>
              <a:t>cornell</a:t>
            </a:r>
            <a:r>
              <a:rPr lang="en-US" dirty="0"/>
              <a:t> logo</a:t>
            </a:r>
          </a:p>
        </p:txBody>
      </p:sp>
    </p:spTree>
    <p:extLst>
      <p:ext uri="{BB962C8B-B14F-4D97-AF65-F5344CB8AC3E}">
        <p14:creationId xmlns:p14="http://schemas.microsoft.com/office/powerpoint/2010/main" val="262448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C783-8611-1266-342E-0899EB160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759D4A-1CF5-D53A-64CA-CF5EF7E181DC}"/>
              </a:ext>
            </a:extLst>
          </p:cNvPr>
          <p:cNvSpPr>
            <a:spLocks noGrp="1"/>
          </p:cNvSpPr>
          <p:nvPr>
            <p:ph type="ctrTitle"/>
          </p:nvPr>
        </p:nvSpPr>
        <p:spPr>
          <a:xfrm>
            <a:off x="470499" y="1839333"/>
            <a:ext cx="8351856" cy="886397"/>
          </a:xfrm>
        </p:spPr>
        <p:txBody>
          <a:bodyPr/>
          <a:lstStyle/>
          <a:p>
            <a:r>
              <a:rPr lang="en-US" sz="3200" dirty="0"/>
              <a:t>Objective 1: Examine Best Practices for Student Engagement and Why They Work</a:t>
            </a:r>
          </a:p>
        </p:txBody>
      </p:sp>
    </p:spTree>
    <p:extLst>
      <p:ext uri="{BB962C8B-B14F-4D97-AF65-F5344CB8AC3E}">
        <p14:creationId xmlns:p14="http://schemas.microsoft.com/office/powerpoint/2010/main" val="64501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E230-183E-A11C-D3A7-655E0CABB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55E74-F39E-25CF-FEBA-D33669F676F5}"/>
              </a:ext>
            </a:extLst>
          </p:cNvPr>
          <p:cNvSpPr>
            <a:spLocks noGrp="1"/>
          </p:cNvSpPr>
          <p:nvPr>
            <p:ph type="title"/>
          </p:nvPr>
        </p:nvSpPr>
        <p:spPr/>
        <p:txBody>
          <a:bodyPr/>
          <a:lstStyle/>
          <a:p>
            <a:r>
              <a:rPr lang="en-US" sz="2600" dirty="0"/>
              <a:t>Best Practices for Student Engagement used in this Curriculum </a:t>
            </a:r>
          </a:p>
        </p:txBody>
      </p:sp>
      <p:sp>
        <p:nvSpPr>
          <p:cNvPr id="6" name="Rectangle: Rounded Corners 5">
            <a:extLst>
              <a:ext uri="{FF2B5EF4-FFF2-40B4-BE49-F238E27FC236}">
                <a16:creationId xmlns:a16="http://schemas.microsoft.com/office/drawing/2014/main" id="{722BB187-FE9D-9E08-5B84-F8ABC3D43FC6}"/>
              </a:ext>
            </a:extLst>
          </p:cNvPr>
          <p:cNvSpPr/>
          <p:nvPr/>
        </p:nvSpPr>
        <p:spPr>
          <a:xfrm>
            <a:off x="301248" y="1043593"/>
            <a:ext cx="3475857" cy="3427062"/>
          </a:xfrm>
          <a:prstGeom prst="roundRect">
            <a:avLst/>
          </a:prstGeom>
          <a:solidFill>
            <a:schemeClr val="accent3">
              <a:lumMod val="20000"/>
              <a:lumOff val="8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Wingdings"/>
              <a:buChar char="q"/>
            </a:pPr>
            <a:r>
              <a:rPr lang="en-US" sz="1600" dirty="0">
                <a:solidFill>
                  <a:schemeClr val="tx1"/>
                </a:solidFill>
                <a:ea typeface="Calibri"/>
                <a:cs typeface="Calibri"/>
              </a:rPr>
              <a:t>Task based learning woven through learning objectives to deliver content </a:t>
            </a:r>
            <a:endParaRPr lang="en-US" sz="1600">
              <a:solidFill>
                <a:schemeClr val="tx1"/>
              </a:solidFill>
              <a:ea typeface="Calibri"/>
              <a:cs typeface="Calibri"/>
            </a:endParaRPr>
          </a:p>
          <a:p>
            <a:pPr marL="285750" indent="-285750">
              <a:buFont typeface="Wingdings"/>
              <a:buChar char="q"/>
            </a:pPr>
            <a:endParaRPr lang="en-US" sz="1600" dirty="0">
              <a:solidFill>
                <a:schemeClr val="tx1"/>
              </a:solidFill>
              <a:ea typeface="Calibri"/>
              <a:cs typeface="Calibri"/>
            </a:endParaRPr>
          </a:p>
          <a:p>
            <a:pPr marL="285750" indent="-285750">
              <a:buFont typeface="Wingdings"/>
              <a:buChar char="q"/>
            </a:pPr>
            <a:r>
              <a:rPr lang="en-US" sz="1600" dirty="0">
                <a:solidFill>
                  <a:schemeClr val="tx1"/>
                </a:solidFill>
                <a:ea typeface="Calibri"/>
                <a:cs typeface="Calibri"/>
              </a:rPr>
              <a:t>Learning target and Rubric in student friendly language</a:t>
            </a:r>
          </a:p>
          <a:p>
            <a:pPr marL="285750" indent="-285750">
              <a:buFont typeface="Wingdings"/>
              <a:buChar char="q"/>
            </a:pPr>
            <a:endParaRPr lang="en-US" sz="1600" dirty="0">
              <a:solidFill>
                <a:schemeClr val="tx1"/>
              </a:solidFill>
              <a:ea typeface="Calibri"/>
              <a:cs typeface="Calibri"/>
            </a:endParaRPr>
          </a:p>
          <a:p>
            <a:pPr marL="285750" indent="-285750">
              <a:buFont typeface="Wingdings"/>
              <a:buChar char="q"/>
            </a:pPr>
            <a:r>
              <a:rPr lang="en-US" sz="1600" dirty="0">
                <a:solidFill>
                  <a:schemeClr val="tx1"/>
                </a:solidFill>
                <a:ea typeface="Calibri"/>
                <a:cs typeface="Calibri"/>
              </a:rPr>
              <a:t>Relevant content reflected in students' lives </a:t>
            </a:r>
          </a:p>
          <a:p>
            <a:pPr marL="285750" indent="-285750">
              <a:buFont typeface="Wingdings"/>
              <a:buChar char="q"/>
            </a:pPr>
            <a:endParaRPr lang="en-US" sz="1600" dirty="0">
              <a:solidFill>
                <a:schemeClr val="tx1"/>
              </a:solidFill>
              <a:ea typeface="Calibri"/>
              <a:cs typeface="Calibri"/>
            </a:endParaRPr>
          </a:p>
          <a:p>
            <a:pPr marL="285750" indent="-285750">
              <a:buFont typeface="Wingdings"/>
              <a:buChar char="q"/>
            </a:pPr>
            <a:r>
              <a:rPr lang="en-US" sz="1600" dirty="0">
                <a:solidFill>
                  <a:schemeClr val="tx1"/>
                </a:solidFill>
                <a:ea typeface="Calibri"/>
                <a:cs typeface="Calibri"/>
              </a:rPr>
              <a:t>Student choice based on interest</a:t>
            </a:r>
          </a:p>
        </p:txBody>
      </p:sp>
      <p:sp>
        <p:nvSpPr>
          <p:cNvPr id="8" name="TextBox 7">
            <a:extLst>
              <a:ext uri="{FF2B5EF4-FFF2-40B4-BE49-F238E27FC236}">
                <a16:creationId xmlns:a16="http://schemas.microsoft.com/office/drawing/2014/main" id="{C06DD1B3-74E1-5531-7390-3E9DE68262A2}"/>
              </a:ext>
            </a:extLst>
          </p:cNvPr>
          <p:cNvSpPr txBox="1"/>
          <p:nvPr/>
        </p:nvSpPr>
        <p:spPr>
          <a:xfrm>
            <a:off x="4055702" y="1040576"/>
            <a:ext cx="4836318" cy="3293209"/>
          </a:xfrm>
          <a:prstGeom prst="rect">
            <a:avLst/>
          </a:prstGeom>
          <a:noFill/>
        </p:spPr>
        <p:txBody>
          <a:bodyPr wrap="square" lIns="91440" tIns="45720" rIns="91440" bIns="45720" anchor="t">
            <a:spAutoFit/>
          </a:bodyPr>
          <a:lstStyle/>
          <a:p>
            <a:pPr marL="0" marR="0" lvl="0" indent="0" algn="l" rtl="0">
              <a:lnSpc>
                <a:spcPct val="100000"/>
              </a:lnSpc>
              <a:spcBef>
                <a:spcPts val="0"/>
              </a:spcBef>
              <a:spcAft>
                <a:spcPts val="0"/>
              </a:spcAft>
              <a:buNone/>
            </a:pPr>
            <a:r>
              <a:rPr lang="en-US" sz="1300" b="0" i="1" u="none" strike="noStrike" cap="none" dirty="0">
                <a:solidFill>
                  <a:srgbClr val="404040"/>
                </a:solidFill>
                <a:latin typeface="Arial"/>
                <a:ea typeface="Arial"/>
                <a:cs typeface="Arial"/>
                <a:sym typeface="Arial"/>
              </a:rPr>
              <a:t>You were </a:t>
            </a:r>
            <a:r>
              <a:rPr lang="en-US" sz="1300" b="1" i="1" u="none" strike="noStrike" cap="none" dirty="0">
                <a:solidFill>
                  <a:srgbClr val="FF0000"/>
                </a:solidFill>
                <a:latin typeface="Arial"/>
                <a:ea typeface="Arial"/>
                <a:cs typeface="Arial"/>
                <a:sym typeface="Arial"/>
              </a:rPr>
              <a:t>hired by (insert celebrity) as a medical librarian</a:t>
            </a:r>
            <a:r>
              <a:rPr lang="en-US" sz="1300" b="1" i="1" u="none" strike="noStrike" cap="none" dirty="0">
                <a:solidFill>
                  <a:schemeClr val="accent1"/>
                </a:solidFill>
                <a:latin typeface="Arial"/>
                <a:ea typeface="Arial"/>
                <a:cs typeface="Arial"/>
                <a:sym typeface="Arial"/>
              </a:rPr>
              <a:t> </a:t>
            </a:r>
            <a:r>
              <a:rPr lang="en-US" sz="1300" i="1" u="none" strike="noStrike" cap="none" dirty="0">
                <a:latin typeface="Arial"/>
                <a:ea typeface="Arial"/>
                <a:cs typeface="Arial"/>
                <a:sym typeface="Arial"/>
              </a:rPr>
              <a:t>to clear up misinformation present in social media</a:t>
            </a:r>
            <a:r>
              <a:rPr lang="en-US" sz="1300" i="1" u="none" strike="noStrike" cap="none" dirty="0">
                <a:solidFill>
                  <a:srgbClr val="FF0000"/>
                </a:solidFill>
                <a:latin typeface="Arial"/>
                <a:ea typeface="Arial"/>
                <a:cs typeface="Arial"/>
                <a:sym typeface="Arial"/>
              </a:rPr>
              <a:t> </a:t>
            </a:r>
            <a:r>
              <a:rPr lang="en-US" sz="1300" b="0" i="1" u="none" strike="noStrike" cap="none" dirty="0">
                <a:solidFill>
                  <a:srgbClr val="404040"/>
                </a:solidFill>
                <a:latin typeface="Arial"/>
                <a:ea typeface="Arial"/>
                <a:cs typeface="Arial"/>
                <a:sym typeface="Arial"/>
              </a:rPr>
              <a:t>about their recent diagnosis. </a:t>
            </a:r>
            <a:r>
              <a:rPr lang="en-US" sz="1300" b="1" i="1" u="none" strike="noStrike" cap="none" dirty="0">
                <a:solidFill>
                  <a:srgbClr val="FF0000"/>
                </a:solidFill>
                <a:latin typeface="Arial"/>
                <a:ea typeface="Arial"/>
                <a:cs typeface="Arial"/>
                <a:sym typeface="Arial"/>
              </a:rPr>
              <a:t>Your task</a:t>
            </a:r>
            <a:r>
              <a:rPr lang="en-US" sz="1300" b="0" i="1" u="none" strike="noStrike" cap="none" dirty="0">
                <a:solidFill>
                  <a:srgbClr val="FF0000"/>
                </a:solidFill>
                <a:latin typeface="Arial"/>
                <a:ea typeface="Arial"/>
                <a:cs typeface="Arial"/>
                <a:sym typeface="Arial"/>
              </a:rPr>
              <a:t> </a:t>
            </a:r>
            <a:r>
              <a:rPr lang="en-US" sz="1300" b="0" i="1" u="none" strike="noStrike" cap="none" dirty="0">
                <a:solidFill>
                  <a:srgbClr val="404040"/>
                </a:solidFill>
                <a:latin typeface="Arial"/>
                <a:ea typeface="Arial"/>
                <a:cs typeface="Arial"/>
                <a:sym typeface="Arial"/>
              </a:rPr>
              <a:t>is to create a media presentation</a:t>
            </a:r>
            <a:r>
              <a:rPr lang="en-US" sz="1300" b="1" i="1" u="none" strike="noStrike" cap="none" dirty="0">
                <a:solidFill>
                  <a:srgbClr val="404040"/>
                </a:solidFill>
                <a:latin typeface="Arial"/>
                <a:ea typeface="Arial"/>
                <a:cs typeface="Arial"/>
                <a:sym typeface="Arial"/>
              </a:rPr>
              <a:t> informing the community</a:t>
            </a:r>
            <a:r>
              <a:rPr lang="en-US" sz="1300" b="0" i="1" u="none" strike="noStrike" cap="none" dirty="0">
                <a:solidFill>
                  <a:srgbClr val="404040"/>
                </a:solidFill>
                <a:latin typeface="Arial"/>
                <a:ea typeface="Arial"/>
                <a:cs typeface="Arial"/>
                <a:sym typeface="Arial"/>
              </a:rPr>
              <a:t> about the actual disease and decrease the stigma by spotting misleading information about this disease!   </a:t>
            </a:r>
            <a:endParaRPr lang="en-US" sz="1300" b="0" i="1"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pPr>
            <a:endParaRPr lang="en-US" sz="1300" b="0" i="1" u="none" strike="noStrike" cap="none" dirty="0">
              <a:solidFill>
                <a:srgbClr val="404040"/>
              </a:solidFill>
              <a:latin typeface="Arial"/>
              <a:ea typeface="Arial"/>
              <a:cs typeface="Arial"/>
            </a:endParaRPr>
          </a:p>
          <a:p>
            <a:pPr marL="0" marR="0" lvl="0" indent="0" algn="l" rtl="0">
              <a:lnSpc>
                <a:spcPct val="100000"/>
              </a:lnSpc>
              <a:spcBef>
                <a:spcPts val="0"/>
              </a:spcBef>
              <a:spcAft>
                <a:spcPts val="0"/>
              </a:spcAft>
              <a:buNone/>
            </a:pPr>
            <a:r>
              <a:rPr lang="en-US" sz="1300" b="0" i="1" u="none" strike="noStrike" cap="none" dirty="0">
                <a:solidFill>
                  <a:srgbClr val="404040"/>
                </a:solidFill>
                <a:latin typeface="Arial"/>
                <a:ea typeface="Arial"/>
                <a:cs typeface="Arial"/>
                <a:sym typeface="Arial"/>
              </a:rPr>
              <a:t>You will design components of your presentation campaign </a:t>
            </a:r>
            <a:r>
              <a:rPr lang="en-US" sz="1300" b="1" i="1" u="none" strike="noStrike" cap="none" dirty="0">
                <a:solidFill>
                  <a:srgbClr val="FF0000"/>
                </a:solidFill>
                <a:latin typeface="Arial"/>
                <a:ea typeface="Arial"/>
                <a:cs typeface="Arial"/>
                <a:sym typeface="Arial"/>
              </a:rPr>
              <a:t>throughout the unit</a:t>
            </a:r>
            <a:r>
              <a:rPr lang="en-US" sz="1300" b="1" i="1" u="none" strike="noStrike" cap="none" dirty="0">
                <a:solidFill>
                  <a:schemeClr val="accent1"/>
                </a:solidFill>
                <a:latin typeface="Arial"/>
                <a:ea typeface="Arial"/>
                <a:cs typeface="Arial"/>
                <a:sym typeface="Arial"/>
              </a:rPr>
              <a:t> </a:t>
            </a:r>
            <a:r>
              <a:rPr lang="en-US" sz="1300" b="0" i="1" u="none" strike="noStrike" cap="none" dirty="0">
                <a:solidFill>
                  <a:srgbClr val="404040"/>
                </a:solidFill>
                <a:latin typeface="Arial"/>
                <a:ea typeface="Arial"/>
                <a:cs typeface="Arial"/>
                <a:sym typeface="Arial"/>
              </a:rPr>
              <a:t>and create a polished overall product that showcases your learning. You will present your presentation to a panel of judges (peers). </a:t>
            </a:r>
            <a:endParaRPr lang="en-US" sz="1300" b="0" i="1"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pPr>
            <a:endParaRPr lang="en-US" sz="1300" b="0" i="1" u="none" strike="noStrike" cap="none" dirty="0">
              <a:solidFill>
                <a:srgbClr val="404040"/>
              </a:solidFill>
              <a:latin typeface="Arial"/>
              <a:ea typeface="Arial"/>
              <a:cs typeface="Arial"/>
            </a:endParaRPr>
          </a:p>
          <a:p>
            <a:pPr marL="0" marR="0" lvl="0" indent="0" algn="l" rtl="0">
              <a:lnSpc>
                <a:spcPct val="100000"/>
              </a:lnSpc>
              <a:spcBef>
                <a:spcPts val="0"/>
              </a:spcBef>
              <a:spcAft>
                <a:spcPts val="0"/>
              </a:spcAft>
              <a:buNone/>
            </a:pPr>
            <a:r>
              <a:rPr lang="en-US" sz="1300" b="0" i="1" u="none" strike="noStrike" cap="none" dirty="0">
                <a:solidFill>
                  <a:srgbClr val="404040"/>
                </a:solidFill>
                <a:latin typeface="Arial"/>
                <a:ea typeface="Arial"/>
                <a:cs typeface="Arial"/>
                <a:sym typeface="Arial"/>
              </a:rPr>
              <a:t>The top two groups who have the </a:t>
            </a:r>
            <a:r>
              <a:rPr lang="en-US" sz="1300" b="1" i="1" u="none" strike="noStrike" cap="none" dirty="0">
                <a:solidFill>
                  <a:srgbClr val="FF0000"/>
                </a:solidFill>
                <a:latin typeface="Arial"/>
                <a:ea typeface="Arial"/>
                <a:cs typeface="Arial"/>
                <a:sym typeface="Arial"/>
              </a:rPr>
              <a:t>most compelling presentation with accurate reliable health information that also decreases stigma about the disease </a:t>
            </a:r>
            <a:r>
              <a:rPr lang="en-US" sz="1300" b="0" i="1" u="none" strike="noStrike" cap="none" dirty="0">
                <a:solidFill>
                  <a:srgbClr val="404040"/>
                </a:solidFill>
                <a:latin typeface="Arial"/>
                <a:ea typeface="Arial"/>
                <a:cs typeface="Arial"/>
                <a:sym typeface="Arial"/>
              </a:rPr>
              <a:t>will win the health media campaign and prize! </a:t>
            </a:r>
            <a:endParaRPr lang="en-US" sz="1300" b="0" i="1" u="none" strike="noStrike" cap="none">
              <a:solidFill>
                <a:schemeClr val="lt1"/>
              </a:solidFill>
              <a:latin typeface="Arial"/>
              <a:ea typeface="Arial"/>
              <a:cs typeface="Arial"/>
            </a:endParaRPr>
          </a:p>
        </p:txBody>
      </p:sp>
    </p:spTree>
    <p:extLst>
      <p:ext uri="{BB962C8B-B14F-4D97-AF65-F5344CB8AC3E}">
        <p14:creationId xmlns:p14="http://schemas.microsoft.com/office/powerpoint/2010/main" val="378223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75F1-71C7-3D4E-0C6F-B83EAC6A56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3320D5-B1A3-80F1-33D4-22013BF77BD0}"/>
              </a:ext>
            </a:extLst>
          </p:cNvPr>
          <p:cNvSpPr>
            <a:spLocks noGrp="1"/>
          </p:cNvSpPr>
          <p:nvPr>
            <p:ph type="title"/>
          </p:nvPr>
        </p:nvSpPr>
        <p:spPr>
          <a:xfrm>
            <a:off x="457199" y="259299"/>
            <a:ext cx="8220243" cy="415498"/>
          </a:xfrm>
        </p:spPr>
        <p:txBody>
          <a:bodyPr/>
          <a:lstStyle/>
          <a:p>
            <a:r>
              <a:rPr lang="en-US" sz="3200" dirty="0"/>
              <a:t>Why these best practices work</a:t>
            </a:r>
          </a:p>
        </p:txBody>
      </p:sp>
      <p:sp>
        <p:nvSpPr>
          <p:cNvPr id="5" name="Content Placeholder 4">
            <a:extLst>
              <a:ext uri="{FF2B5EF4-FFF2-40B4-BE49-F238E27FC236}">
                <a16:creationId xmlns:a16="http://schemas.microsoft.com/office/drawing/2014/main" id="{467920B2-986E-C875-E313-52CC1B67DC33}"/>
              </a:ext>
            </a:extLst>
          </p:cNvPr>
          <p:cNvSpPr>
            <a:spLocks noGrp="1"/>
          </p:cNvSpPr>
          <p:nvPr>
            <p:ph idx="1"/>
          </p:nvPr>
        </p:nvSpPr>
        <p:spPr>
          <a:xfrm>
            <a:off x="192881" y="789725"/>
            <a:ext cx="6054875" cy="4328845"/>
          </a:xfrm>
        </p:spPr>
        <p:txBody>
          <a:bodyPr vert="horz" wrap="square" lIns="0" tIns="45720" rIns="91440" bIns="45720" rtlCol="0" anchor="t">
            <a:noAutofit/>
          </a:bodyPr>
          <a:lstStyle/>
          <a:p>
            <a:pPr marL="285750" indent="-285750">
              <a:buFont typeface="Arial" panose="020B0604020202020204" pitchFamily="34" charset="0"/>
              <a:buChar char="•"/>
            </a:pPr>
            <a:endParaRPr lang="en-US" dirty="0">
              <a:solidFill>
                <a:srgbClr val="353432"/>
              </a:solidFill>
            </a:endParaRPr>
          </a:p>
          <a:p>
            <a:pPr marL="285750" indent="-285750">
              <a:buFont typeface="Wingdings" panose="020B0604020202020204" pitchFamily="34" charset="0"/>
              <a:buChar char="q"/>
            </a:pPr>
            <a:r>
              <a:rPr lang="en-US" sz="1700" dirty="0">
                <a:solidFill>
                  <a:srgbClr val="353432"/>
                </a:solidFill>
              </a:rPr>
              <a:t>Students see relevance where they can </a:t>
            </a:r>
            <a:r>
              <a:rPr lang="en-US" sz="1700" b="1" dirty="0">
                <a:solidFill>
                  <a:srgbClr val="FF0000"/>
                </a:solidFill>
              </a:rPr>
              <a:t>make connections</a:t>
            </a:r>
            <a:r>
              <a:rPr lang="en-US" sz="1700" dirty="0">
                <a:solidFill>
                  <a:srgbClr val="353432"/>
                </a:solidFill>
              </a:rPr>
              <a:t> to their own lives and learnings increasing engagement. </a:t>
            </a:r>
          </a:p>
          <a:p>
            <a:pPr marL="285750" indent="-285750">
              <a:buFont typeface="Wingdings" panose="020B0604020202020204" pitchFamily="34" charset="0"/>
              <a:buChar char="q"/>
            </a:pPr>
            <a:r>
              <a:rPr lang="en-US" sz="1700" dirty="0">
                <a:solidFill>
                  <a:srgbClr val="353432"/>
                </a:solidFill>
              </a:rPr>
              <a:t>By using student friendly </a:t>
            </a:r>
            <a:r>
              <a:rPr lang="en-US" sz="1700" b="1" dirty="0">
                <a:solidFill>
                  <a:srgbClr val="FF0000"/>
                </a:solidFill>
              </a:rPr>
              <a:t>learning targets</a:t>
            </a:r>
            <a:r>
              <a:rPr lang="en-US" sz="1700" b="1" dirty="0">
                <a:solidFill>
                  <a:srgbClr val="353432"/>
                </a:solidFill>
              </a:rPr>
              <a:t>, </a:t>
            </a:r>
            <a:r>
              <a:rPr lang="en-US" sz="1700" b="1" dirty="0">
                <a:solidFill>
                  <a:srgbClr val="FF0000"/>
                </a:solidFill>
              </a:rPr>
              <a:t>rubrics</a:t>
            </a:r>
            <a:r>
              <a:rPr lang="en-US" sz="1700" dirty="0">
                <a:solidFill>
                  <a:srgbClr val="353432"/>
                </a:solidFill>
              </a:rPr>
              <a:t> and </a:t>
            </a:r>
            <a:r>
              <a:rPr lang="en-US" sz="1700" b="1" dirty="0">
                <a:solidFill>
                  <a:srgbClr val="FF0000"/>
                </a:solidFill>
              </a:rPr>
              <a:t>exemplars</a:t>
            </a:r>
            <a:r>
              <a:rPr lang="en-US" sz="1700" dirty="0">
                <a:solidFill>
                  <a:srgbClr val="FF0000"/>
                </a:solidFill>
              </a:rPr>
              <a:t> </a:t>
            </a:r>
            <a:r>
              <a:rPr lang="en-US" sz="1700" dirty="0">
                <a:solidFill>
                  <a:srgbClr val="353432"/>
                </a:solidFill>
              </a:rPr>
              <a:t>students understand expectations and have the scaffolds necessary to meet the expectations.</a:t>
            </a:r>
          </a:p>
          <a:p>
            <a:pPr marL="285750" indent="-285750">
              <a:buFont typeface="Wingdings" panose="020B0604020202020204" pitchFamily="34" charset="0"/>
              <a:buChar char="q"/>
            </a:pPr>
            <a:r>
              <a:rPr lang="en-US" sz="1700" dirty="0">
                <a:solidFill>
                  <a:srgbClr val="353432"/>
                </a:solidFill>
              </a:rPr>
              <a:t>Decrease lecture based teaching to </a:t>
            </a:r>
            <a:r>
              <a:rPr lang="en-US" sz="1700" b="1" dirty="0">
                <a:solidFill>
                  <a:srgbClr val="FF0000"/>
                </a:solidFill>
              </a:rPr>
              <a:t>less than five-ten minutes</a:t>
            </a:r>
            <a:r>
              <a:rPr lang="en-US" sz="1700" dirty="0">
                <a:solidFill>
                  <a:srgbClr val="353432"/>
                </a:solidFill>
              </a:rPr>
              <a:t> per module.</a:t>
            </a:r>
          </a:p>
          <a:p>
            <a:pPr marL="285750" indent="-285750">
              <a:buFont typeface="Wingdings" panose="020B0604020202020204" pitchFamily="34" charset="0"/>
              <a:buChar char="q"/>
            </a:pPr>
            <a:r>
              <a:rPr lang="en-US" sz="1700" dirty="0">
                <a:solidFill>
                  <a:srgbClr val="353432"/>
                </a:solidFill>
              </a:rPr>
              <a:t>Each module had a learning objective that was </a:t>
            </a:r>
            <a:r>
              <a:rPr lang="en-US" sz="1700" b="1" dirty="0">
                <a:solidFill>
                  <a:srgbClr val="FF0000"/>
                </a:solidFill>
              </a:rPr>
              <a:t>assessed</a:t>
            </a:r>
            <a:r>
              <a:rPr lang="en-US" sz="1700" dirty="0">
                <a:solidFill>
                  <a:srgbClr val="353432"/>
                </a:solidFill>
              </a:rPr>
              <a:t> at the </a:t>
            </a:r>
            <a:r>
              <a:rPr lang="en-US" sz="1700" b="1" dirty="0">
                <a:solidFill>
                  <a:srgbClr val="FF0000"/>
                </a:solidFill>
              </a:rPr>
              <a:t>end of the class period/module</a:t>
            </a:r>
            <a:r>
              <a:rPr lang="en-US" sz="1700" dirty="0">
                <a:solidFill>
                  <a:srgbClr val="353432"/>
                </a:solidFill>
              </a:rPr>
              <a:t> and grounded in the task. </a:t>
            </a:r>
          </a:p>
          <a:p>
            <a:pPr marL="285750" indent="-285750">
              <a:buFont typeface="Wingdings" panose="020B0604020202020204" pitchFamily="34" charset="0"/>
              <a:buChar char="q"/>
            </a:pPr>
            <a:r>
              <a:rPr lang="en-US" sz="1700" dirty="0">
                <a:solidFill>
                  <a:srgbClr val="353432"/>
                </a:solidFill>
              </a:rPr>
              <a:t>Students received </a:t>
            </a:r>
            <a:r>
              <a:rPr lang="en-US" sz="1700" b="1" dirty="0">
                <a:solidFill>
                  <a:srgbClr val="FF0000"/>
                </a:solidFill>
              </a:rPr>
              <a:t>actionable feedback</a:t>
            </a:r>
            <a:r>
              <a:rPr lang="en-US" sz="1700" dirty="0">
                <a:solidFill>
                  <a:srgbClr val="353432"/>
                </a:solidFill>
              </a:rPr>
              <a:t> and </a:t>
            </a:r>
            <a:r>
              <a:rPr lang="en-US" sz="1700" b="1" dirty="0">
                <a:solidFill>
                  <a:srgbClr val="FF0000"/>
                </a:solidFill>
              </a:rPr>
              <a:t>class time</a:t>
            </a:r>
            <a:r>
              <a:rPr lang="en-US" sz="1700" dirty="0">
                <a:solidFill>
                  <a:srgbClr val="353432"/>
                </a:solidFill>
              </a:rPr>
              <a:t> to implement feedback for their final task.  </a:t>
            </a:r>
          </a:p>
          <a:p>
            <a:pPr marL="285750" indent="-285750">
              <a:buFont typeface="Arial" panose="020B0604020202020204" pitchFamily="34" charset="0"/>
              <a:buChar char="•"/>
            </a:pPr>
            <a:endParaRPr lang="en-US" sz="1700" dirty="0">
              <a:solidFill>
                <a:srgbClr val="353432"/>
              </a:solidFill>
            </a:endParaRPr>
          </a:p>
        </p:txBody>
      </p:sp>
      <p:pic>
        <p:nvPicPr>
          <p:cNvPr id="3" name="Picture 2" descr="Lady Gaga and condition Fibromyalgia ">
            <a:extLst>
              <a:ext uri="{FF2B5EF4-FFF2-40B4-BE49-F238E27FC236}">
                <a16:creationId xmlns:a16="http://schemas.microsoft.com/office/drawing/2014/main" id="{56D5C649-F14E-C76B-1AF9-199D219F5FE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50795" y="1135856"/>
            <a:ext cx="2328862" cy="2607471"/>
          </a:xfrm>
          <a:prstGeom prst="rect">
            <a:avLst/>
          </a:prstGeom>
        </p:spPr>
      </p:pic>
      <p:sp>
        <p:nvSpPr>
          <p:cNvPr id="11" name="TextBox 10">
            <a:extLst>
              <a:ext uri="{FF2B5EF4-FFF2-40B4-BE49-F238E27FC236}">
                <a16:creationId xmlns:a16="http://schemas.microsoft.com/office/drawing/2014/main" id="{69DAA25D-79B3-E9A1-84A8-92A9C5540751}"/>
              </a:ext>
            </a:extLst>
          </p:cNvPr>
          <p:cNvSpPr txBox="1"/>
          <p:nvPr/>
        </p:nvSpPr>
        <p:spPr>
          <a:xfrm>
            <a:off x="6352727" y="3740001"/>
            <a:ext cx="2334917" cy="646331"/>
          </a:xfrm>
          <a:prstGeom prst="rect">
            <a:avLst/>
          </a:prstGeom>
          <a:solidFill>
            <a:schemeClr val="bg2">
              <a:lumMod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ea typeface="Calibri"/>
                <a:cs typeface="Calibri"/>
              </a:rPr>
              <a:t>Lady Gaga  Fibromyalgia</a:t>
            </a:r>
            <a:endParaRPr lang="en-US" dirty="0">
              <a:solidFill>
                <a:schemeClr val="bg1"/>
              </a:solidFill>
            </a:endParaRPr>
          </a:p>
        </p:txBody>
      </p:sp>
    </p:spTree>
    <p:extLst>
      <p:ext uri="{BB962C8B-B14F-4D97-AF65-F5344CB8AC3E}">
        <p14:creationId xmlns:p14="http://schemas.microsoft.com/office/powerpoint/2010/main" val="8428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9667-8DE3-2C2E-53F7-3BEAA71CBB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AC8084-C893-E211-2048-4BB39B1E71DC}"/>
              </a:ext>
            </a:extLst>
          </p:cNvPr>
          <p:cNvSpPr>
            <a:spLocks noGrp="1"/>
          </p:cNvSpPr>
          <p:nvPr>
            <p:ph type="ctrTitle"/>
          </p:nvPr>
        </p:nvSpPr>
        <p:spPr>
          <a:xfrm>
            <a:off x="470499" y="1396135"/>
            <a:ext cx="8351856" cy="1329595"/>
          </a:xfrm>
        </p:spPr>
        <p:txBody>
          <a:bodyPr/>
          <a:lstStyle/>
          <a:p>
            <a:r>
              <a:rPr lang="en-US" sz="3200" dirty="0"/>
              <a:t>Objective 2: Identify various activities and methods used to increase engagement and promote student-led learning.</a:t>
            </a:r>
          </a:p>
        </p:txBody>
      </p:sp>
    </p:spTree>
    <p:extLst>
      <p:ext uri="{BB962C8B-B14F-4D97-AF65-F5344CB8AC3E}">
        <p14:creationId xmlns:p14="http://schemas.microsoft.com/office/powerpoint/2010/main" val="32237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90AE5-5EDC-812A-A694-B31BC98DCA5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FCC6916-6557-81FA-0720-A17E94049F6E}"/>
              </a:ext>
            </a:extLst>
          </p:cNvPr>
          <p:cNvSpPr/>
          <p:nvPr/>
        </p:nvSpPr>
        <p:spPr>
          <a:xfrm>
            <a:off x="6029325" y="3429001"/>
            <a:ext cx="2950367" cy="978694"/>
          </a:xfrm>
          <a:prstGeom prst="round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ctr"/>
            <a:r>
              <a:rPr lang="en-US" dirty="0">
                <a:ea typeface="Calibri"/>
                <a:cs typeface="Calibri"/>
              </a:rPr>
              <a:t>Students teach each other about their assigned profession in small groups</a:t>
            </a:r>
            <a:endParaRPr lang="en-US" dirty="0"/>
          </a:p>
        </p:txBody>
      </p:sp>
      <p:sp>
        <p:nvSpPr>
          <p:cNvPr id="3" name="Arrow: Down 2">
            <a:extLst>
              <a:ext uri="{FF2B5EF4-FFF2-40B4-BE49-F238E27FC236}">
                <a16:creationId xmlns:a16="http://schemas.microsoft.com/office/drawing/2014/main" id="{041C4F49-9109-B935-A5CB-D60A93BF549A}"/>
              </a:ext>
              <a:ext uri="{C183D7F6-B498-43B3-948B-1728B52AA6E4}">
                <adec:decorative xmlns:adec="http://schemas.microsoft.com/office/drawing/2017/decorative" val="1"/>
              </a:ext>
            </a:extLst>
          </p:cNvPr>
          <p:cNvSpPr/>
          <p:nvPr/>
        </p:nvSpPr>
        <p:spPr>
          <a:xfrm>
            <a:off x="6437090" y="2039684"/>
            <a:ext cx="484632" cy="1328451"/>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1ECA826-AE33-F856-4C87-EE072C29ABB2}"/>
              </a:ext>
            </a:extLst>
          </p:cNvPr>
          <p:cNvSpPr txBox="1"/>
          <p:nvPr/>
        </p:nvSpPr>
        <p:spPr>
          <a:xfrm>
            <a:off x="7244217" y="2152852"/>
            <a:ext cx="1568585" cy="83099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rPr>
              <a:t>Students check expert answers with a key and prepare for round two</a:t>
            </a:r>
            <a:endParaRPr lang="en-US" sz="1200" dirty="0"/>
          </a:p>
        </p:txBody>
      </p:sp>
      <p:sp>
        <p:nvSpPr>
          <p:cNvPr id="2" name="Rectangle: Rounded Corners 1">
            <a:extLst>
              <a:ext uri="{FF2B5EF4-FFF2-40B4-BE49-F238E27FC236}">
                <a16:creationId xmlns:a16="http://schemas.microsoft.com/office/drawing/2014/main" id="{16E7B16F-11C7-58D9-FC3A-46E7D9362E82}"/>
              </a:ext>
            </a:extLst>
          </p:cNvPr>
          <p:cNvSpPr/>
          <p:nvPr/>
        </p:nvSpPr>
        <p:spPr>
          <a:xfrm>
            <a:off x="5936456" y="971551"/>
            <a:ext cx="3043236"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ea typeface="Calibri"/>
                <a:cs typeface="Calibri"/>
              </a:rPr>
              <a:t>Students become experts on one library profession</a:t>
            </a:r>
            <a:endParaRPr lang="en-US" dirty="0"/>
          </a:p>
        </p:txBody>
      </p:sp>
      <p:sp>
        <p:nvSpPr>
          <p:cNvPr id="5" name="Content Placeholder 4">
            <a:extLst>
              <a:ext uri="{FF2B5EF4-FFF2-40B4-BE49-F238E27FC236}">
                <a16:creationId xmlns:a16="http://schemas.microsoft.com/office/drawing/2014/main" id="{5EEC7C18-F242-9096-A9EA-FA077A3C7868}"/>
              </a:ext>
            </a:extLst>
          </p:cNvPr>
          <p:cNvSpPr>
            <a:spLocks noGrp="1"/>
          </p:cNvSpPr>
          <p:nvPr>
            <p:ph idx="1"/>
          </p:nvPr>
        </p:nvSpPr>
        <p:spPr>
          <a:xfrm>
            <a:off x="405092" y="873005"/>
            <a:ext cx="5554898" cy="3653992"/>
          </a:xfrm>
        </p:spPr>
        <p:txBody>
          <a:bodyPr vert="horz" wrap="square" lIns="0" tIns="45720" rIns="91440" bIns="45720" rtlCol="0" anchor="t">
            <a:noAutofit/>
          </a:bodyPr>
          <a:lstStyle/>
          <a:p>
            <a:endParaRPr lang="en-US" dirty="0">
              <a:solidFill>
                <a:srgbClr val="353432"/>
              </a:solidFill>
            </a:endParaRPr>
          </a:p>
          <a:p>
            <a:pPr marL="285750" indent="-285750">
              <a:buFont typeface="Arial" panose="020B0604020202020204" pitchFamily="34" charset="0"/>
              <a:buChar char="•"/>
            </a:pPr>
            <a:r>
              <a:rPr lang="en-US" b="1" dirty="0">
                <a:solidFill>
                  <a:srgbClr val="FF0000"/>
                </a:solidFill>
              </a:rPr>
              <a:t>Jigsaw Activity</a:t>
            </a:r>
            <a:r>
              <a:rPr lang="en-US" dirty="0">
                <a:solidFill>
                  <a:srgbClr val="353432"/>
                </a:solidFill>
              </a:rPr>
              <a:t> to learn about library professions (how students taught each other about various library professions). </a:t>
            </a:r>
            <a:endParaRPr lang="en-US" dirty="0">
              <a:solidFill>
                <a:srgbClr val="2D2E2D"/>
              </a:solidFill>
            </a:endParaRPr>
          </a:p>
          <a:p>
            <a:pPr marL="285750" indent="-285750">
              <a:buFont typeface="Arial" panose="020B0604020202020204" pitchFamily="34" charset="0"/>
              <a:buChar char="•"/>
            </a:pPr>
            <a:r>
              <a:rPr lang="en-US" b="1" dirty="0">
                <a:solidFill>
                  <a:srgbClr val="FF0000"/>
                </a:solidFill>
              </a:rPr>
              <a:t>High interest games/activities</a:t>
            </a:r>
            <a:r>
              <a:rPr lang="en-US" dirty="0">
                <a:solidFill>
                  <a:srgbClr val="353432"/>
                </a:solidFill>
              </a:rPr>
              <a:t>-"Guess My Salary", writing questions for different real world librarians to answer. </a:t>
            </a:r>
            <a:endParaRPr lang="en-US" dirty="0"/>
          </a:p>
          <a:p>
            <a:pPr marL="285750" indent="-285750">
              <a:buFont typeface="Arial" panose="020B0604020202020204" pitchFamily="34" charset="0"/>
              <a:buChar char="•"/>
            </a:pPr>
            <a:r>
              <a:rPr lang="en-US" b="1" dirty="0">
                <a:solidFill>
                  <a:srgbClr val="FF0000"/>
                </a:solidFill>
              </a:rPr>
              <a:t>Four Corners</a:t>
            </a:r>
            <a:r>
              <a:rPr lang="en-US" dirty="0">
                <a:solidFill>
                  <a:srgbClr val="353432"/>
                </a:solidFill>
              </a:rPr>
              <a:t> activity to increase movement and access prior knowledge and discussion</a:t>
            </a:r>
            <a:endParaRPr lang="en-US" dirty="0">
              <a:solidFill>
                <a:srgbClr val="2D2E2D"/>
              </a:solidFill>
            </a:endParaRPr>
          </a:p>
          <a:p>
            <a:pPr marL="285750" indent="-285750">
              <a:buFont typeface="Arial" panose="020B0604020202020204" pitchFamily="34" charset="0"/>
              <a:buChar char="•"/>
            </a:pPr>
            <a:r>
              <a:rPr lang="en-US" b="1" dirty="0">
                <a:solidFill>
                  <a:srgbClr val="FF0000"/>
                </a:solidFill>
              </a:rPr>
              <a:t>Flexible Grouping</a:t>
            </a:r>
            <a:r>
              <a:rPr lang="en-US" dirty="0">
                <a:solidFill>
                  <a:srgbClr val="353432"/>
                </a:solidFill>
              </a:rPr>
              <a:t> based on activity</a:t>
            </a:r>
          </a:p>
          <a:p>
            <a:pPr marL="285750" indent="-285750">
              <a:buFont typeface="Arial" panose="020B0604020202020204" pitchFamily="34" charset="0"/>
              <a:buChar char="•"/>
            </a:pPr>
            <a:r>
              <a:rPr lang="en-US" dirty="0">
                <a:solidFill>
                  <a:srgbClr val="353432"/>
                </a:solidFill>
              </a:rPr>
              <a:t>Daily </a:t>
            </a:r>
            <a:r>
              <a:rPr lang="en-US" b="1" dirty="0">
                <a:solidFill>
                  <a:srgbClr val="FF0000"/>
                </a:solidFill>
              </a:rPr>
              <a:t>chunked tasks</a:t>
            </a:r>
            <a:r>
              <a:rPr lang="en-US" dirty="0">
                <a:solidFill>
                  <a:srgbClr val="353432"/>
                </a:solidFill>
              </a:rPr>
              <a:t> with actionable feedback. (ex. Disease research during research module, correct citations during citations module)</a:t>
            </a: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pPr marL="285750" indent="-285750">
              <a:buFont typeface="Arial" panose="020B0604020202020204" pitchFamily="34" charset="0"/>
              <a:buChar char="•"/>
            </a:pPr>
            <a:endParaRPr lang="en-US" dirty="0">
              <a:solidFill>
                <a:srgbClr val="353432"/>
              </a:solidFill>
            </a:endParaRPr>
          </a:p>
          <a:p>
            <a:endParaRPr lang="en-US" dirty="0"/>
          </a:p>
        </p:txBody>
      </p:sp>
      <p:sp>
        <p:nvSpPr>
          <p:cNvPr id="4" name="Title 3">
            <a:extLst>
              <a:ext uri="{FF2B5EF4-FFF2-40B4-BE49-F238E27FC236}">
                <a16:creationId xmlns:a16="http://schemas.microsoft.com/office/drawing/2014/main" id="{57D5718F-2610-D2CD-A2BE-C4DE2C89EF74}"/>
              </a:ext>
            </a:extLst>
          </p:cNvPr>
          <p:cNvSpPr>
            <a:spLocks noGrp="1"/>
          </p:cNvSpPr>
          <p:nvPr>
            <p:ph type="title"/>
          </p:nvPr>
        </p:nvSpPr>
        <p:spPr>
          <a:xfrm>
            <a:off x="525004" y="162314"/>
            <a:ext cx="8290954" cy="710207"/>
          </a:xfrm>
        </p:spPr>
        <p:txBody>
          <a:bodyPr/>
          <a:lstStyle/>
          <a:p>
            <a:r>
              <a:rPr lang="en-US" dirty="0"/>
              <a:t>Sample of Activities and Methods used throughout the curriculum to increase engagement and student led learning</a:t>
            </a:r>
          </a:p>
        </p:txBody>
      </p:sp>
    </p:spTree>
    <p:extLst>
      <p:ext uri="{BB962C8B-B14F-4D97-AF65-F5344CB8AC3E}">
        <p14:creationId xmlns:p14="http://schemas.microsoft.com/office/powerpoint/2010/main" val="2502077523"/>
      </p:ext>
    </p:extLst>
  </p:cSld>
  <p:clrMapOvr>
    <a:masterClrMapping/>
  </p:clrMapOvr>
</p:sld>
</file>

<file path=ppt/theme/theme1.xml><?xml version="1.0" encoding="utf-8"?>
<a:theme xmlns:a="http://schemas.openxmlformats.org/drawingml/2006/main" name="WCM_Template_Cobranded PPT_Gray">
  <a:themeElements>
    <a:clrScheme name="Custom 2">
      <a:dk1>
        <a:srgbClr val="2D2E2D"/>
      </a:dk1>
      <a:lt1>
        <a:srgbClr val="FFFFFF"/>
      </a:lt1>
      <a:dk2>
        <a:srgbClr val="555555"/>
      </a:dk2>
      <a:lt2>
        <a:srgbClr val="EFEEED"/>
      </a:lt2>
      <a:accent1>
        <a:srgbClr val="B31B1B"/>
      </a:accent1>
      <a:accent2>
        <a:srgbClr val="CF4520"/>
      </a:accent2>
      <a:accent3>
        <a:srgbClr val="E87722"/>
      </a:accent3>
      <a:accent4>
        <a:srgbClr val="FFC72C"/>
      </a:accent4>
      <a:accent5>
        <a:srgbClr val="8D8E8D"/>
      </a:accent5>
      <a:accent6>
        <a:srgbClr val="CECFCD"/>
      </a:accent6>
      <a:hlink>
        <a:srgbClr val="272727"/>
      </a:hlink>
      <a:folHlink>
        <a:srgbClr val="2727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m_template_masterbrand_wide_ppt_white" id="{907254EC-2902-A44B-BCB7-1945B2D07FF4}" vid="{49B71980-DE23-324C-99C3-85255CCFA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2947</TotalTime>
  <Words>3670</Words>
  <Application>Microsoft Office PowerPoint</Application>
  <PresentationFormat>On-screen Show (16:9)</PresentationFormat>
  <Paragraphs>419</Paragraphs>
  <Slides>47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1898 Sans Regular</vt:lpstr>
      <vt:lpstr>Arial</vt:lpstr>
      <vt:lpstr>Arial,Sans-Serif</vt:lpstr>
      <vt:lpstr>Calibri</vt:lpstr>
      <vt:lpstr>Courier New</vt:lpstr>
      <vt:lpstr>Open Sans</vt:lpstr>
      <vt:lpstr>Roboto</vt:lpstr>
      <vt:lpstr>Segoe UI</vt:lpstr>
      <vt:lpstr>Trebuchet MS</vt:lpstr>
      <vt:lpstr>Wingdings</vt:lpstr>
      <vt:lpstr>WCM_Template_Cobranded PPT_Gray</vt:lpstr>
      <vt:lpstr>Discovering Library Science &amp; Health Literacy: A High School Push-in Program</vt:lpstr>
      <vt:lpstr>Introduction</vt:lpstr>
      <vt:lpstr>Partners</vt:lpstr>
      <vt:lpstr>Process over Two Years (2023 – 2025)</vt:lpstr>
      <vt:lpstr>Objective 1: Examine Best Practices for Student Engagement and Why They Work</vt:lpstr>
      <vt:lpstr>Best Practices for Student Engagement used in this Curriculum </vt:lpstr>
      <vt:lpstr>Why these best practices work</vt:lpstr>
      <vt:lpstr>Objective 2: Identify various activities and methods used to increase engagement and promote student-led learning.</vt:lpstr>
      <vt:lpstr>Sample of Activities and Methods used throughout the curriculum to increase engagement and student led learning</vt:lpstr>
      <vt:lpstr>Objective 3: Provide an overview of a freely available curriculum that can be used to increase high school students' awareness of the library profession and teach essential health literacy skills</vt:lpstr>
      <vt:lpstr>  Module 0 Introduction to the Curriculum</vt:lpstr>
      <vt:lpstr>Module 0: Pre-test</vt:lpstr>
      <vt:lpstr>Module 0: Grading Rubric</vt:lpstr>
      <vt:lpstr>Module 0: Performance Task</vt:lpstr>
      <vt:lpstr>  Module 1 Credible Information and Disease Research</vt:lpstr>
      <vt:lpstr>MedlinePlus</vt:lpstr>
      <vt:lpstr>Module 1: Finding Credible Information for Your Disease Research (Cont'd) </vt:lpstr>
      <vt:lpstr>  Module 2 Career Introduction</vt:lpstr>
      <vt:lpstr>Module 2: Career Introduction</vt:lpstr>
      <vt:lpstr>Module 2: Career Exploration Activity</vt:lpstr>
      <vt:lpstr>  Module 3 Find and Identify Credible Health Information</vt:lpstr>
      <vt:lpstr>Module 3: Find and identify credible health information</vt:lpstr>
      <vt:lpstr>Module 3: Find and identify credible health information (Cont'd)</vt:lpstr>
      <vt:lpstr>Module 3: The SIFT framework</vt:lpstr>
      <vt:lpstr>S = Stop</vt:lpstr>
      <vt:lpstr>I = Investigate the source</vt:lpstr>
      <vt:lpstr>F = Find better coverage</vt:lpstr>
      <vt:lpstr>T = Trace claims, quotes, links to the original context</vt:lpstr>
      <vt:lpstr>  Module 4 Health Literacy and Misinformation</vt:lpstr>
      <vt:lpstr>Module 4: Complexity in Evaluating Information</vt:lpstr>
      <vt:lpstr>Module 4: Evaluating a Social Media Post</vt:lpstr>
      <vt:lpstr>  Module 5 Differentiating Scholarly from Popular Literature &amp; Citing Sources </vt:lpstr>
      <vt:lpstr>Module 5 - Scholarly Vs. Popular &amp; Citing</vt:lpstr>
      <vt:lpstr>Module 5: Activity</vt:lpstr>
      <vt:lpstr>Module 5: Activity (example 2)</vt:lpstr>
      <vt:lpstr>Module 5: Citing Activity</vt:lpstr>
      <vt:lpstr>Module 5: Activity – does this need a citation?</vt:lpstr>
      <vt:lpstr>  Wrap-up: Focus group evaluations, student presentations, and the toolkit </vt:lpstr>
      <vt:lpstr>Wrap Up:  Feedback from Students (Student Quotes)</vt:lpstr>
      <vt:lpstr>Wrap Up:  Feedback from Students (More Student Quotes)</vt:lpstr>
      <vt:lpstr>Wrap Up: Student Project Presentations</vt:lpstr>
      <vt:lpstr>Student Project Presentations</vt:lpstr>
      <vt:lpstr>QR Code for ToolKit</vt:lpstr>
      <vt:lpstr>This project was made possible in part by the Institute of Museum and Library Services [RE-254913-OLS-23].   Este proyecto ha sido posible en parte por el Instituto de Servicios de Museos y Bibliotecas, [RE-254913-OLS-23]. </vt:lpstr>
      <vt:lpstr>Questions?</vt:lpstr>
      <vt:lpstr>Thank you</vt:lpstr>
      <vt:lpstr>Closing slide with weill cornell logo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subject/>
  <dc:creator>brian zickerman</dc:creator>
  <cp:keywords/>
  <dc:description/>
  <cp:lastModifiedBy>Levin-Lederer, Sarah</cp:lastModifiedBy>
  <cp:revision>3053</cp:revision>
  <cp:lastPrinted>2015-10-19T20:50:20Z</cp:lastPrinted>
  <dcterms:created xsi:type="dcterms:W3CDTF">2022-12-12T22:47:27Z</dcterms:created>
  <dcterms:modified xsi:type="dcterms:W3CDTF">2025-06-17T14:02:27Z</dcterms:modified>
  <cp:category/>
</cp:coreProperties>
</file>