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7"/>
  </p:notesMasterIdLst>
  <p:handoutMasterIdLst>
    <p:handoutMasterId r:id="rId18"/>
  </p:handoutMasterIdLst>
  <p:sldIdLst>
    <p:sldId id="316" r:id="rId2"/>
    <p:sldId id="318" r:id="rId3"/>
    <p:sldId id="317" r:id="rId4"/>
    <p:sldId id="321" r:id="rId5"/>
    <p:sldId id="319" r:id="rId6"/>
    <p:sldId id="320" r:id="rId7"/>
    <p:sldId id="327" r:id="rId8"/>
    <p:sldId id="313" r:id="rId9"/>
    <p:sldId id="323" r:id="rId10"/>
    <p:sldId id="331" r:id="rId11"/>
    <p:sldId id="328" r:id="rId12"/>
    <p:sldId id="324" r:id="rId13"/>
    <p:sldId id="325" r:id="rId14"/>
    <p:sldId id="329" r:id="rId15"/>
    <p:sldId id="330"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7108" autoAdjust="0"/>
  </p:normalViewPr>
  <p:slideViewPr>
    <p:cSldViewPr snapToGrid="0">
      <p:cViewPr varScale="1">
        <p:scale>
          <a:sx n="61" d="100"/>
          <a:sy n="61" d="100"/>
        </p:scale>
        <p:origin x="1092" y="33"/>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6/9/2020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6/9/2020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tool</a:t>
            </a:r>
            <a:r>
              <a:rPr lang="en-US" baseline="0" dirty="0" smtClean="0"/>
              <a:t> from the University of Michigan library that was developed with funding from the National Library of Medicine</a:t>
            </a:r>
            <a:r>
              <a:rPr lang="en-US" baseline="30000" dirty="0" smtClean="0"/>
              <a:t>6</a:t>
            </a:r>
            <a:r>
              <a:rPr lang="en-US" baseline="0" dirty="0" smtClean="0"/>
              <a:t>. It allows you to type in a medical word and then see what a more patient friendly suggestion might be. Of course, you’re not going to turn to one of these tools mid-conversation, but they can be good to consider if you find yourself regularly using a word that patients don’t understand and can’t think of another way to describe it.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2665923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way to communicate clearly is to demonstrate how something should be done</a:t>
            </a:r>
            <a:r>
              <a:rPr lang="en-US" baseline="30000" dirty="0" smtClean="0"/>
              <a:t>1</a:t>
            </a:r>
            <a:r>
              <a:rPr lang="en-US" baseline="0" dirty="0" smtClean="0"/>
              <a:t>. Let’s take a look at a quick clip from the TV show H.O.U.S.E. </a:t>
            </a:r>
          </a:p>
          <a:p>
            <a:endParaRPr lang="en-US" baseline="0" dirty="0" smtClean="0"/>
          </a:p>
          <a:p>
            <a:r>
              <a:rPr lang="en-US" dirty="0" smtClean="0"/>
              <a:t>How could this misunderstanding</a:t>
            </a:r>
            <a:r>
              <a:rPr lang="en-US" baseline="0" dirty="0" smtClean="0"/>
              <a:t> have been avoided if the prescribing doctor had demonstrated how an inhaler should be used?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123400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recommendation we’ll discuss today is showing graphics. You may remember from our conversation about MedlinePlus that the videos and images can be helpful for some patient’s understanding. This is reiterated here. Some patients may learn visually and have better understanding after seeing an image. One precaution to take with this recommendation is to be sure images are clear and simple, only demonstrating the primary concept you want the patient to learn</a:t>
            </a:r>
            <a:r>
              <a:rPr lang="en-US" baseline="30000" dirty="0" smtClean="0"/>
              <a:t>1</a:t>
            </a:r>
            <a:r>
              <a:rPr lang="en-US" baseline="0" dirty="0" smtClean="0"/>
              <a:t>. This image from MedlinePlus is a good example - it shows a stent and where in the heart it will go without showing lots of other detail.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this note.]</a:t>
            </a:r>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201181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three</a:t>
            </a:r>
            <a:r>
              <a:rPr lang="en-US" baseline="0" dirty="0" smtClean="0"/>
              <a:t> strategies suggestion for clear communication are listed here: inviting patient participation, encouraging questions and applying teach back</a:t>
            </a:r>
            <a:r>
              <a:rPr lang="en-US" baseline="30000" dirty="0" smtClean="0"/>
              <a:t>1</a:t>
            </a:r>
            <a:r>
              <a:rPr lang="en-US" baseline="0" dirty="0" smtClean="0"/>
              <a:t>. These will be discussed as we move forward into other conversations.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this note.]</a:t>
            </a:r>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1282643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As you move forward from today’s conversation, I ask you to consider how you can improve communication with your patients and practice the two strategies that we discussed: universal precaution and clear communication. The more you integrate these communication tools into practice, the more they will feel like second nature. If you already do some of these things, are there ways you can improve or new things you might try?</a:t>
            </a:r>
          </a:p>
          <a:p>
            <a:endParaRPr lang="en-US" sz="1400" baseline="0" dirty="0" smtClean="0">
              <a:solidFill>
                <a:srgbClr val="FF0000"/>
              </a:solidFill>
            </a:endParaRPr>
          </a:p>
          <a:p>
            <a:r>
              <a:rPr lang="en-US" sz="1400" b="1" baseline="0" dirty="0" smtClean="0">
                <a:solidFill>
                  <a:schemeClr val="tx1"/>
                </a:solidFill>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p>
        </p:txBody>
      </p:sp>
      <p:sp>
        <p:nvSpPr>
          <p:cNvPr id="4" name="Slide Number Placeholder 3"/>
          <p:cNvSpPr>
            <a:spLocks noGrp="1"/>
          </p:cNvSpPr>
          <p:nvPr>
            <p:ph type="sldNum" sz="quarter" idx="10"/>
          </p:nvPr>
        </p:nvSpPr>
        <p:spPr/>
        <p:txBody>
          <a:bodyPr/>
          <a:lstStyle/>
          <a:p>
            <a:fld id="{82EAC25A-0787-4250-9F5D-D1D38B63B3EB}" type="slidenum">
              <a:rPr lang="en-US" smtClean="0"/>
              <a:t>14</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15</a:t>
            </a:fld>
            <a:endParaRPr lang="en-US"/>
          </a:p>
        </p:txBody>
      </p:sp>
    </p:spTree>
    <p:extLst>
      <p:ext uri="{BB962C8B-B14F-4D97-AF65-F5344CB8AC3E}">
        <p14:creationId xmlns:p14="http://schemas.microsoft.com/office/powerpoint/2010/main" val="251499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r>
              <a:rPr lang="en-US" b="1" dirty="0" smtClean="0"/>
              <a:t>.</a:t>
            </a:r>
          </a:p>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week we had a good discussion on MedlinePlus and how trusted sources of health information can support efforts to address health literacy. During this session, we will return to our discussion on how our own communication can address health literacy. In an earlier session, we also talked about red flags for recognizing health literacy. While these are helpful reminders for us to address health literacy with our patients who are raising these red flags, there is a need for us to consider how we communicate with all patients regardless of if they are presenting these red flags to us. Why is this important? Well, first, we often don’t have a way to assess health literacy when working with a patient. Second, as you can see here, even people who read well and feel comfortable with numbers may experience issues when they aren’t familiar with certain terms or have to interpret statistics to determine risk and benefit</a:t>
            </a:r>
            <a:r>
              <a:rPr lang="en-US" baseline="30000" dirty="0" smtClean="0"/>
              <a:t>3</a:t>
            </a:r>
            <a:r>
              <a:rPr lang="en-US" baseline="0" dirty="0" smtClean="0"/>
              <a:t>. They could also have trouble understanding when emotions are involved, such as feeling scared and confused, or could start to struggle when being asked to manage a condition that requires complicated self-care</a:t>
            </a:r>
            <a:r>
              <a:rPr lang="en-US" baseline="30000" dirty="0" smtClean="0"/>
              <a:t>3</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TO FACILITATOR: If you are completing these modules in an order other than suggested in the facilitation guide, you may need to adjust this note.]</a:t>
            </a:r>
          </a:p>
          <a:p>
            <a:endParaRPr lang="en-US"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385082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459225">
              <a:defRPr/>
            </a:pPr>
            <a:r>
              <a:rPr lang="en-US" sz="1100" dirty="0" smtClean="0">
                <a:solidFill>
                  <a:srgbClr val="383838"/>
                </a:solidFill>
                <a:latin typeface="Calibri Light"/>
                <a:cs typeface="Calibri Light"/>
              </a:rPr>
              <a:t>So,</a:t>
            </a:r>
            <a:r>
              <a:rPr lang="en-US" sz="1100" baseline="0" dirty="0" smtClean="0">
                <a:solidFill>
                  <a:srgbClr val="383838"/>
                </a:solidFill>
                <a:latin typeface="Calibri Light"/>
                <a:cs typeface="Calibri Light"/>
              </a:rPr>
              <a:t> really, everyone we treat could be at risk for misunderstanding. </a:t>
            </a:r>
            <a:r>
              <a:rPr lang="en-US" sz="1100" dirty="0" smtClean="0">
                <a:solidFill>
                  <a:srgbClr val="383838"/>
                </a:solidFill>
                <a:latin typeface="Calibri Light"/>
                <a:cs typeface="Calibri Light"/>
              </a:rPr>
              <a:t>How many of you know about Universal Precautions for Clinical Care?</a:t>
            </a:r>
          </a:p>
          <a:p>
            <a:endParaRPr lang="en-US" sz="1100" dirty="0" smtClean="0">
              <a:solidFill>
                <a:srgbClr val="383838"/>
              </a:solidFill>
              <a:latin typeface="Calibri Light"/>
              <a:cs typeface="Calibri Light"/>
            </a:endParaRPr>
          </a:p>
          <a:p>
            <a:r>
              <a:rPr lang="en-US" sz="1100" dirty="0" smtClean="0">
                <a:solidFill>
                  <a:srgbClr val="383838"/>
                </a:solidFill>
                <a:latin typeface="Calibri Light"/>
                <a:cs typeface="Calibri Light"/>
              </a:rPr>
              <a:t>Universal Precautions for clinical care were implemented when medical professionals realized they couldn’t look at someone and tell whether they had an infectious disease. They started using certain safety precautions with everyone with the goal to reduce risk and control infection rates, such as: </a:t>
            </a:r>
          </a:p>
          <a:p>
            <a:pPr marL="803644" lvl="1" indent="-344419">
              <a:buFont typeface="Arial" panose="020B0604020202020204" pitchFamily="34" charset="0"/>
              <a:buChar char="•"/>
            </a:pPr>
            <a:r>
              <a:rPr lang="en-US" sz="1100" dirty="0" smtClean="0">
                <a:solidFill>
                  <a:srgbClr val="383838"/>
                </a:solidFill>
                <a:latin typeface="Calibri Light"/>
                <a:ea typeface="ＭＳ Ｐゴシック" charset="0"/>
                <a:cs typeface="Calibri Light"/>
              </a:rPr>
              <a:t>Hand washing</a:t>
            </a:r>
          </a:p>
          <a:p>
            <a:pPr marL="803644" lvl="1" indent="-344419">
              <a:buFont typeface="Arial" panose="020B0604020202020204" pitchFamily="34" charset="0"/>
              <a:buChar char="•"/>
            </a:pPr>
            <a:r>
              <a:rPr lang="en-US" sz="1100" dirty="0" smtClean="0">
                <a:solidFill>
                  <a:srgbClr val="383838"/>
                </a:solidFill>
                <a:latin typeface="Calibri Light"/>
                <a:ea typeface="ＭＳ Ｐゴシック" charset="0"/>
                <a:cs typeface="Calibri Light"/>
              </a:rPr>
              <a:t>Using gowns, gloves, and masks</a:t>
            </a:r>
          </a:p>
          <a:p>
            <a:pPr marL="803644" lvl="1" indent="-344419">
              <a:buFont typeface="Arial" panose="020B0604020202020204" pitchFamily="34" charset="0"/>
              <a:buChar char="•"/>
            </a:pPr>
            <a:r>
              <a:rPr lang="en-US" sz="1100" dirty="0" smtClean="0">
                <a:solidFill>
                  <a:srgbClr val="383838"/>
                </a:solidFill>
                <a:latin typeface="Calibri Light"/>
                <a:ea typeface="ＭＳ Ｐゴシック" charset="0"/>
                <a:cs typeface="Calibri Light"/>
              </a:rPr>
              <a:t>Handling needles safely</a:t>
            </a:r>
          </a:p>
          <a:p>
            <a:pPr marL="803644" lvl="1" indent="-344419">
              <a:buFont typeface="Arial" panose="020B0604020202020204" pitchFamily="34" charset="0"/>
              <a:buChar char="•"/>
            </a:pPr>
            <a:r>
              <a:rPr lang="en-US" sz="1100" dirty="0" smtClean="0">
                <a:solidFill>
                  <a:srgbClr val="383838"/>
                </a:solidFill>
                <a:latin typeface="Calibri Light"/>
                <a:ea typeface="ＭＳ Ｐゴシック" charset="0"/>
                <a:cs typeface="Calibri Light"/>
              </a:rPr>
              <a:t>Cleaning the environment and tools</a:t>
            </a:r>
            <a:r>
              <a:rPr lang="en-US" sz="1100" baseline="30000" dirty="0" smtClean="0">
                <a:solidFill>
                  <a:srgbClr val="383838"/>
                </a:solidFill>
                <a:latin typeface="Calibri Light"/>
                <a:ea typeface="ＭＳ Ｐゴシック" charset="0"/>
                <a:cs typeface="Calibri Light"/>
              </a:rPr>
              <a:t>1</a:t>
            </a:r>
          </a:p>
          <a:p>
            <a:pPr marL="0" lvl="1"/>
            <a:endParaRPr lang="en-US" sz="1100" b="1" dirty="0" smtClean="0">
              <a:solidFill>
                <a:srgbClr val="383838"/>
              </a:solidFill>
              <a:latin typeface="Calibri Light"/>
              <a:ea typeface="ＭＳ Ｐゴシック" charset="0"/>
              <a:cs typeface="Calibri Light"/>
            </a:endParaRPr>
          </a:p>
          <a:p>
            <a:pPr marL="0" marR="0" lvl="1" indent="0" algn="l" defTabSz="918449" rtl="0" eaLnBrk="1" fontAlgn="auto" latinLnBrk="0" hangingPunct="1">
              <a:lnSpc>
                <a:spcPct val="100000"/>
              </a:lnSpc>
              <a:spcBef>
                <a:spcPts val="0"/>
              </a:spcBef>
              <a:spcAft>
                <a:spcPts val="0"/>
              </a:spcAft>
              <a:buClrTx/>
              <a:buSzTx/>
              <a:buFontTx/>
              <a:buNone/>
              <a:tabLst/>
              <a:defRPr/>
            </a:pPr>
            <a:r>
              <a:rPr lang="en-US" sz="1100" dirty="0" smtClean="0">
                <a:solidFill>
                  <a:srgbClr val="383838"/>
                </a:solidFill>
                <a:latin typeface="Calibri Light"/>
                <a:cs typeface="Calibri Light"/>
              </a:rPr>
              <a:t>Similarly, we have realized that we can’t look at someone and tell whether they are at risk for misunderstanding the information they receive, so the goal is to communicate in ways everyone can understand</a:t>
            </a:r>
            <a:r>
              <a:rPr lang="en-US" sz="1100" baseline="30000" dirty="0" smtClean="0">
                <a:solidFill>
                  <a:srgbClr val="383838"/>
                </a:solidFill>
                <a:latin typeface="Calibri Light"/>
                <a:ea typeface="ＭＳ Ｐゴシック" charset="0"/>
                <a:cs typeface="Calibri Light"/>
              </a:rPr>
              <a:t>1</a:t>
            </a:r>
            <a:r>
              <a:rPr lang="en-US" sz="1100" dirty="0" smtClean="0">
                <a:solidFill>
                  <a:srgbClr val="383838"/>
                </a:solidFill>
                <a:latin typeface="Calibri Light"/>
                <a:cs typeface="Calibri Light"/>
              </a:rPr>
              <a:t>. Screening patients for health</a:t>
            </a:r>
            <a:r>
              <a:rPr lang="en-US" sz="1100" baseline="0" dirty="0" smtClean="0">
                <a:solidFill>
                  <a:srgbClr val="383838"/>
                </a:solidFill>
                <a:latin typeface="Calibri Light"/>
                <a:cs typeface="Calibri Light"/>
              </a:rPr>
              <a:t> literacy hasn’t been proven to be effective, further showing the need for the practice of universal precaution</a:t>
            </a:r>
            <a:r>
              <a:rPr lang="en-US" sz="1100" baseline="30000" dirty="0" smtClean="0">
                <a:solidFill>
                  <a:srgbClr val="383838"/>
                </a:solidFill>
                <a:latin typeface="Calibri Light"/>
                <a:ea typeface="ＭＳ Ｐゴシック" charset="0"/>
                <a:cs typeface="Calibri Light"/>
              </a:rPr>
              <a:t>7</a:t>
            </a:r>
            <a:r>
              <a:rPr lang="en-US" sz="1100" baseline="0" dirty="0" smtClean="0">
                <a:solidFill>
                  <a:srgbClr val="383838"/>
                </a:solidFill>
                <a:latin typeface="Calibri Light"/>
                <a:cs typeface="Calibri Light"/>
              </a:rPr>
              <a:t>.</a:t>
            </a:r>
            <a:r>
              <a:rPr lang="en-US" sz="1100" dirty="0" smtClean="0">
                <a:solidFill>
                  <a:srgbClr val="383838"/>
                </a:solidFill>
                <a:latin typeface="Calibri Light"/>
                <a:cs typeface="Calibri Light"/>
              </a:rPr>
              <a:t> In addition, studies show that even those who can read at higher levels or have more knowledge of health still prefer simple health information</a:t>
            </a:r>
            <a:r>
              <a:rPr lang="en-US" sz="1100" baseline="30000" dirty="0" smtClean="0">
                <a:solidFill>
                  <a:srgbClr val="383838"/>
                </a:solidFill>
                <a:latin typeface="Calibri Light"/>
                <a:cs typeface="Calibri Light"/>
              </a:rPr>
              <a:t>1</a:t>
            </a:r>
            <a:r>
              <a:rPr lang="en-US" sz="1100" dirty="0" smtClean="0">
                <a:solidFill>
                  <a:srgbClr val="383838"/>
                </a:solidFill>
                <a:latin typeface="Calibri Light"/>
                <a:cs typeface="Calibri Light"/>
              </a:rPr>
              <a:t>.</a:t>
            </a:r>
          </a:p>
          <a:p>
            <a:endParaRPr lang="en-US" dirty="0"/>
          </a:p>
        </p:txBody>
      </p:sp>
      <p:sp>
        <p:nvSpPr>
          <p:cNvPr id="4" name="Slide Number Placeholder 3"/>
          <p:cNvSpPr>
            <a:spLocks noGrp="1"/>
          </p:cNvSpPr>
          <p:nvPr>
            <p:ph type="sldNum" sz="quarter" idx="10"/>
          </p:nvPr>
        </p:nvSpPr>
        <p:spPr/>
        <p:txBody>
          <a:bodyPr/>
          <a:lstStyle/>
          <a:p>
            <a:fld id="{620CA5D5-EFA7-4175-BF21-8F743A57C036}" type="slidenum">
              <a:rPr lang="en-US" smtClean="0"/>
              <a:t>5</a:t>
            </a:fld>
            <a:endParaRPr lang="en-US" dirty="0"/>
          </a:p>
        </p:txBody>
      </p:sp>
    </p:spTree>
    <p:extLst>
      <p:ext uri="{BB962C8B-B14F-4D97-AF65-F5344CB8AC3E}">
        <p14:creationId xmlns:p14="http://schemas.microsoft.com/office/powerpoint/2010/main" val="314825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go about communicating with all of our patients in a way they can understand? There are a lot of</a:t>
            </a:r>
            <a:r>
              <a:rPr lang="en-US" baseline="0" dirty="0" smtClean="0"/>
              <a:t> ways that health literacy can be addressed through communication, and as we move forward we’ll discuss several of them. The first one - clear communication - is what we’ll spend the rest of today’s time on. According to the Centers for Disease Control and Prevention, clear communication means that a provider uses familiar concepts, words, numbers, and images presented in way that make sense to the people who need the information</a:t>
            </a:r>
            <a:r>
              <a:rPr lang="en-US" baseline="30000" dirty="0" smtClean="0"/>
              <a:t>3</a:t>
            </a:r>
            <a:r>
              <a:rPr lang="en-US" baseline="0" dirty="0" smtClean="0"/>
              <a:t>. This is similar to the concept of using plain language that was highlighted previously, but it goes a little deeper than just using words that people are familiar with. </a:t>
            </a:r>
          </a:p>
          <a:p>
            <a:endParaRPr lang="en-US" baseline="0" dirty="0" smtClean="0"/>
          </a:p>
          <a:p>
            <a:r>
              <a:rPr lang="en-US" b="1" dirty="0" smtClean="0"/>
              <a:t>[NOTE TO FACILITATOR: If you are completing these modules in an order other than suggested in the facilitation guide, you may need to adjust this note.]</a:t>
            </a:r>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350703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 communication sounds really simple</a:t>
            </a:r>
            <a:r>
              <a:rPr lang="en-US" baseline="0" dirty="0" smtClean="0"/>
              <a:t> and we’re likely all already striving to do this with patients. No one is intentionally using language that will confuse their patients. But, it’s easy to get busy and forget what a patient may not understand. In one study, physicians were surveyed about clear communication and while they all felt it was important, they tended to overestimate how well they were communicating</a:t>
            </a:r>
            <a:r>
              <a:rPr lang="en-US" baseline="30000" dirty="0" smtClean="0"/>
              <a:t>4</a:t>
            </a:r>
            <a:r>
              <a:rPr lang="en-US" baseline="0" dirty="0" smtClean="0"/>
              <a:t>. For example, when researchers looked at one communication skill, teach back, they found that 48% of physicians reported using it, but only 22% used it during standardized encounters during the study</a:t>
            </a:r>
            <a:r>
              <a:rPr lang="en-US" baseline="30000" dirty="0" smtClean="0"/>
              <a:t>4</a:t>
            </a:r>
            <a:r>
              <a:rPr lang="en-US" baseline="0" dirty="0" smtClean="0"/>
              <a:t>. In addition, this study found that during patient interactions, jargon terms were used at a rate of two per minute, and while doctors in the sample were soliciting questions 94% of the time, only 11% asked these questions in an open-ended way, which is another way to improve patient communication</a:t>
            </a:r>
            <a:r>
              <a:rPr lang="en-US" baseline="30000" dirty="0" smtClean="0"/>
              <a:t>4</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318153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Luckily, the Agency for Healthcare Research and Quality has a set of strategies for communicating clearly as part of their Universal Precautions Toolkit. You can see some of these here -</a:t>
            </a:r>
            <a:r>
              <a:rPr lang="en-US" baseline="0" dirty="0" smtClean="0"/>
              <a:t> the list begins with things that are a little easier to do once they become part of a routine, such as greeting patients warmly and making eye contact</a:t>
            </a:r>
            <a:r>
              <a:rPr lang="en-US" baseline="30000" dirty="0" smtClean="0"/>
              <a:t>1</a:t>
            </a:r>
            <a:r>
              <a:rPr lang="en-US" baseline="0" dirty="0" smtClean="0"/>
              <a:t>. They also suggest listening carefully to patients in order to use the same words that they use to describe their conditions and slowing down the pace in which you explain things</a:t>
            </a:r>
            <a:r>
              <a:rPr lang="en-US" baseline="30000" dirty="0" smtClean="0"/>
              <a:t>1</a:t>
            </a:r>
            <a:r>
              <a:rPr lang="en-US" baseline="0" dirty="0" smtClean="0"/>
              <a:t>. To ensure that they understand, it’s also a good idea to limit the content to 3-5 main points and repeat them more than once during the encounter</a:t>
            </a:r>
            <a:r>
              <a:rPr lang="en-US" baseline="30000" dirty="0" smtClean="0"/>
              <a:t>1</a:t>
            </a:r>
            <a:r>
              <a:rPr lang="en-US" baseline="0" dirty="0" smtClean="0"/>
              <a:t>. To ensure that you’re on the same page with the patient, you should also be specific and concrete - this means not using vague terms that can be interpreted in different ways</a:t>
            </a:r>
            <a:r>
              <a:rPr lang="en-US" baseline="30000" dirty="0" smtClean="0"/>
              <a:t>1</a:t>
            </a:r>
            <a:r>
              <a:rPr lang="en-US" baseline="0" dirty="0" smtClean="0"/>
              <a:t>. An example of a term that can be interpreted in different ways comes from the AHRQ toolkit, where one practice provided a story of a patient who was told that they could not use a local treatment for her wound</a:t>
            </a:r>
            <a:r>
              <a:rPr lang="en-US" baseline="30000" dirty="0" smtClean="0"/>
              <a:t>1</a:t>
            </a:r>
            <a:r>
              <a:rPr lang="en-US" baseline="0" dirty="0" smtClean="0"/>
              <a:t>. She misunderstood and thought the doctor meant that she would have to go out of town to get treatment</a:t>
            </a:r>
            <a:r>
              <a:rPr lang="en-US" baseline="30000" dirty="0" smtClean="0"/>
              <a:t>1</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1708543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previous</a:t>
            </a:r>
            <a:r>
              <a:rPr lang="en-US" baseline="0" dirty="0" smtClean="0"/>
              <a:t> example of the local treatment ties to the next recommendation of using plain, non-medical language. We briefly discussed this when talking about plain language. As a review, this means using non-medical words and listening to use the patient’s words to describe their health. The picture you see here is from the website plainlanguage.gov</a:t>
            </a:r>
            <a:r>
              <a:rPr lang="en-US" baseline="30000" dirty="0" smtClean="0"/>
              <a:t>5</a:t>
            </a:r>
            <a:r>
              <a:rPr lang="en-US" baseline="0" dirty="0" smtClean="0"/>
              <a:t>, which offers suggestions on how to shorten certain words to use plain language.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this note.]</a:t>
            </a:r>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3306214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6/9/2020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6/9/2020</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6/9/2020</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6/9/2020</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6/9/2020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6/9/2020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6/9/2020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vwR74XpKU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youtu.be/nvwR74XpKU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hyperlink" Target="https://www.ahrq.gov/professionals/quality-patient-safety/quality-resources/tools/literacy-toolkit/healthlittoolkit2.html" TargetMode="External"/><Relationship Id="rId7" Type="http://schemas.openxmlformats.org/officeDocument/2006/relationships/hyperlink" Target="https://www.lib.umich.edu/plain-language-dictionar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plainlanguage.gov/guidelines/" TargetMode="External"/><Relationship Id="rId5" Type="http://schemas.openxmlformats.org/officeDocument/2006/relationships/hyperlink" Target="https://www.cdc.gov/healthliteracy/basics.html" TargetMode="External"/><Relationship Id="rId4" Type="http://schemas.openxmlformats.org/officeDocument/2006/relationships/hyperlink" Target="https://www.ncbi.nlm.nih.gov/books/NBK47022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mn-lt"/>
              </a:rPr>
              <a:t>Clear Communication</a:t>
            </a:r>
            <a:endParaRPr lang="en-US" dirty="0">
              <a:latin typeface="+mn-lt"/>
            </a:endParaRPr>
          </a:p>
        </p:txBody>
      </p:sp>
      <p:sp>
        <p:nvSpPr>
          <p:cNvPr id="2" name="Subtitle 1"/>
          <p:cNvSpPr>
            <a:spLocks noGrp="1"/>
          </p:cNvSpPr>
          <p:nvPr>
            <p:ph type="subTitle" idx="1"/>
          </p:nvPr>
        </p:nvSpPr>
        <p:spPr/>
        <p:txBody>
          <a:bodyPr/>
          <a:lstStyle/>
          <a:p>
            <a:r>
              <a:rPr lang="en-US" i="1" dirty="0" smtClean="0"/>
              <a:t>Get your point across and improve outcomes</a:t>
            </a:r>
            <a:endParaRPr lang="en-US" i="1" dirty="0"/>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92386" y="365125"/>
            <a:ext cx="6204857" cy="1325563"/>
          </a:xfrm>
        </p:spPr>
        <p:txBody>
          <a:bodyPr/>
          <a:lstStyle/>
          <a:p>
            <a:r>
              <a:rPr lang="en-US" dirty="0" smtClean="0"/>
              <a:t>Plain Language Medical Dictionary</a:t>
            </a:r>
            <a:endParaRPr lang="en-US" dirty="0"/>
          </a:p>
        </p:txBody>
      </p:sp>
      <p:pic>
        <p:nvPicPr>
          <p:cNvPr id="6" name="Picture 5" descr="Screenshot from the Plain Language Medical Dictionary website that shows a search for the word fracture and gives the patient-friendly suggestion of using the word break instead."/>
          <p:cNvPicPr>
            <a:picLocks noChangeAspect="1"/>
          </p:cNvPicPr>
          <p:nvPr/>
        </p:nvPicPr>
        <p:blipFill>
          <a:blip r:embed="rId3"/>
          <a:stretch>
            <a:fillRect/>
          </a:stretch>
        </p:blipFill>
        <p:spPr>
          <a:xfrm>
            <a:off x="4114800" y="77590"/>
            <a:ext cx="6990262" cy="6643300"/>
          </a:xfrm>
          <a:prstGeom prst="rect">
            <a:avLst/>
          </a:prstGeom>
          <a:ln w="15875">
            <a:solidFill>
              <a:schemeClr val="accent1"/>
            </a:solidFill>
          </a:ln>
        </p:spPr>
      </p:pic>
      <p:sp>
        <p:nvSpPr>
          <p:cNvPr id="7" name="Oval 6" descr="Circle around the words fracture and break"/>
          <p:cNvSpPr/>
          <p:nvPr/>
        </p:nvSpPr>
        <p:spPr>
          <a:xfrm>
            <a:off x="4261757" y="4180113"/>
            <a:ext cx="1600200" cy="96338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785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Strategies for communicating clearly (3)</a:t>
            </a:r>
            <a:endParaRPr lang="en-US" dirty="0"/>
          </a:p>
        </p:txBody>
      </p:sp>
      <p:sp>
        <p:nvSpPr>
          <p:cNvPr id="3" name="Content Placeholder 2"/>
          <p:cNvSpPr>
            <a:spLocks noGrp="1"/>
          </p:cNvSpPr>
          <p:nvPr>
            <p:ph sz="half" idx="1"/>
          </p:nvPr>
        </p:nvSpPr>
        <p:spPr>
          <a:xfrm>
            <a:off x="838200" y="1825625"/>
            <a:ext cx="5054599" cy="4351338"/>
          </a:xfrm>
        </p:spPr>
        <p:txBody>
          <a:bodyPr/>
          <a:lstStyle/>
          <a:p>
            <a:r>
              <a:rPr lang="en-US" sz="3200" dirty="0"/>
              <a:t>Demonstrate how it's </a:t>
            </a:r>
            <a:r>
              <a:rPr lang="en-US" sz="3200" dirty="0" smtClean="0"/>
              <a:t>done</a:t>
            </a:r>
            <a:r>
              <a:rPr lang="en-US" sz="3200" baseline="30000" dirty="0" smtClean="0"/>
              <a:t>1</a:t>
            </a:r>
          </a:p>
          <a:p>
            <a:endParaRPr lang="en-US" dirty="0"/>
          </a:p>
        </p:txBody>
      </p:sp>
      <p:sp>
        <p:nvSpPr>
          <p:cNvPr id="10" name="Content Placeholder 2"/>
          <p:cNvSpPr>
            <a:spLocks noGrp="1"/>
          </p:cNvSpPr>
          <p:nvPr>
            <p:ph sz="half" idx="1"/>
          </p:nvPr>
        </p:nvSpPr>
        <p:spPr>
          <a:xfrm>
            <a:off x="6293160" y="5690820"/>
            <a:ext cx="5237019" cy="486143"/>
          </a:xfrm>
        </p:spPr>
        <p:txBody>
          <a:bodyPr>
            <a:normAutofit/>
          </a:bodyPr>
          <a:lstStyle/>
          <a:p>
            <a:pPr marL="0" indent="0" algn="ctr">
              <a:buNone/>
            </a:pPr>
            <a:r>
              <a:rPr lang="en-US" sz="2000" b="1" dirty="0" smtClean="0">
                <a:hlinkClick r:id="rId3"/>
              </a:rPr>
              <a:t>URL</a:t>
            </a:r>
            <a:r>
              <a:rPr lang="en-US" sz="2000" b="1" dirty="0" smtClean="0"/>
              <a:t> </a:t>
            </a:r>
            <a:r>
              <a:rPr lang="en-US" sz="2000" b="1" dirty="0"/>
              <a:t>for House MD </a:t>
            </a:r>
            <a:r>
              <a:rPr lang="en-US" sz="2000" b="1" dirty="0" smtClean="0"/>
              <a:t>Video</a:t>
            </a:r>
            <a:r>
              <a:rPr lang="en-US" b="1" dirty="0" smtClean="0"/>
              <a:t>                                                                           </a:t>
            </a:r>
            <a:endParaRPr lang="en-US" b="1" dirty="0"/>
          </a:p>
        </p:txBody>
      </p:sp>
      <p:pic>
        <p:nvPicPr>
          <p:cNvPr id="2" name="Picture 1">
            <a:hlinkClick r:id="rId4"/>
          </p:cNvPr>
          <p:cNvPicPr>
            <a:picLocks noChangeAspect="1"/>
          </p:cNvPicPr>
          <p:nvPr/>
        </p:nvPicPr>
        <p:blipFill>
          <a:blip r:embed="rId5"/>
          <a:stretch>
            <a:fillRect/>
          </a:stretch>
        </p:blipFill>
        <p:spPr>
          <a:xfrm>
            <a:off x="6095999" y="1825625"/>
            <a:ext cx="5631340" cy="3752760"/>
          </a:xfrm>
          <a:prstGeom prst="rect">
            <a:avLst/>
          </a:prstGeom>
        </p:spPr>
      </p:pic>
    </p:spTree>
    <p:extLst>
      <p:ext uri="{BB962C8B-B14F-4D97-AF65-F5344CB8AC3E}">
        <p14:creationId xmlns:p14="http://schemas.microsoft.com/office/powerpoint/2010/main" val="3255868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lstStyle/>
          <a:p>
            <a:r>
              <a:rPr lang="en-US" dirty="0" smtClean="0"/>
              <a:t>Strategies for communicating clearly (4)</a:t>
            </a:r>
            <a:endParaRPr lang="en-US" dirty="0"/>
          </a:p>
        </p:txBody>
      </p:sp>
      <p:sp>
        <p:nvSpPr>
          <p:cNvPr id="3" name="Content Placeholder 2"/>
          <p:cNvSpPr>
            <a:spLocks noGrp="1"/>
          </p:cNvSpPr>
          <p:nvPr>
            <p:ph sz="half" idx="1"/>
          </p:nvPr>
        </p:nvSpPr>
        <p:spPr>
          <a:xfrm>
            <a:off x="1069848" y="1737360"/>
            <a:ext cx="5181600" cy="2959331"/>
          </a:xfrm>
        </p:spPr>
        <p:txBody>
          <a:bodyPr/>
          <a:lstStyle/>
          <a:p>
            <a:r>
              <a:rPr lang="en-US" sz="3200" dirty="0" smtClean="0"/>
              <a:t>Show graphics</a:t>
            </a:r>
            <a:r>
              <a:rPr lang="en-US" sz="3200" baseline="30000" dirty="0" smtClean="0"/>
              <a:t>1</a:t>
            </a:r>
            <a:endParaRPr lang="en-US" sz="3200" baseline="30000" dirty="0"/>
          </a:p>
          <a:p>
            <a:endParaRPr lang="en-US" dirty="0"/>
          </a:p>
        </p:txBody>
      </p:sp>
      <p:pic>
        <p:nvPicPr>
          <p:cNvPr id="7" name="Picture 6" descr="Picture of stent and where it will go in the heart"/>
          <p:cNvPicPr>
            <a:picLocks noChangeAspect="1"/>
          </p:cNvPicPr>
          <p:nvPr/>
        </p:nvPicPr>
        <p:blipFill>
          <a:blip r:embed="rId3"/>
          <a:stretch>
            <a:fillRect/>
          </a:stretch>
        </p:blipFill>
        <p:spPr>
          <a:xfrm>
            <a:off x="6486975" y="1690688"/>
            <a:ext cx="5282462" cy="4188682"/>
          </a:xfrm>
          <a:prstGeom prst="rect">
            <a:avLst/>
          </a:prstGeom>
        </p:spPr>
      </p:pic>
      <p:sp>
        <p:nvSpPr>
          <p:cNvPr id="8" name="TextBox 7"/>
          <p:cNvSpPr txBox="1"/>
          <p:nvPr/>
        </p:nvSpPr>
        <p:spPr>
          <a:xfrm>
            <a:off x="6953042" y="5879370"/>
            <a:ext cx="4350328" cy="461665"/>
          </a:xfrm>
          <a:prstGeom prst="rect">
            <a:avLst/>
          </a:prstGeom>
          <a:noFill/>
        </p:spPr>
        <p:txBody>
          <a:bodyPr wrap="square" rtlCol="0">
            <a:spAutoFit/>
          </a:bodyPr>
          <a:lstStyle/>
          <a:p>
            <a:pPr algn="ctr"/>
            <a:r>
              <a:rPr lang="en-US" sz="2400" i="1" dirty="0" smtClean="0"/>
              <a:t>Find images using MedlinePlus</a:t>
            </a:r>
            <a:endParaRPr lang="en-US" sz="2400" i="1" dirty="0"/>
          </a:p>
        </p:txBody>
      </p:sp>
    </p:spTree>
    <p:extLst>
      <p:ext uri="{BB962C8B-B14F-4D97-AF65-F5344CB8AC3E}">
        <p14:creationId xmlns:p14="http://schemas.microsoft.com/office/powerpoint/2010/main" val="3318441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lstStyle/>
          <a:p>
            <a:r>
              <a:rPr lang="en-US" dirty="0" smtClean="0"/>
              <a:t>Strategies for communicating clearly (5)</a:t>
            </a:r>
            <a:endParaRPr lang="en-US" dirty="0"/>
          </a:p>
        </p:txBody>
      </p:sp>
      <p:sp>
        <p:nvSpPr>
          <p:cNvPr id="3" name="Content Placeholder 2"/>
          <p:cNvSpPr>
            <a:spLocks noGrp="1"/>
          </p:cNvSpPr>
          <p:nvPr>
            <p:ph sz="half" idx="1"/>
          </p:nvPr>
        </p:nvSpPr>
        <p:spPr>
          <a:xfrm>
            <a:off x="1069848" y="1737360"/>
            <a:ext cx="5181600" cy="4351338"/>
          </a:xfrm>
        </p:spPr>
        <p:txBody>
          <a:bodyPr/>
          <a:lstStyle/>
          <a:p>
            <a:r>
              <a:rPr lang="en-US" sz="3200" dirty="0"/>
              <a:t>Invite patient participation</a:t>
            </a:r>
          </a:p>
          <a:p>
            <a:r>
              <a:rPr lang="en-US" sz="3200" dirty="0"/>
              <a:t>Encourage questions</a:t>
            </a:r>
          </a:p>
          <a:p>
            <a:r>
              <a:rPr lang="en-US" sz="3200" dirty="0"/>
              <a:t>Apply </a:t>
            </a:r>
            <a:r>
              <a:rPr lang="en-US" sz="3200" dirty="0" smtClean="0"/>
              <a:t>teach back</a:t>
            </a:r>
            <a:r>
              <a:rPr lang="en-US" sz="3200" baseline="30000" dirty="0" smtClean="0"/>
              <a:t>1</a:t>
            </a:r>
            <a:endParaRPr lang="en-US" sz="3200" baseline="30000" dirty="0"/>
          </a:p>
          <a:p>
            <a:endParaRPr lang="en-US" dirty="0"/>
          </a:p>
        </p:txBody>
      </p:sp>
      <p:sp>
        <p:nvSpPr>
          <p:cNvPr id="6" name="Content Placeholder 5"/>
          <p:cNvSpPr>
            <a:spLocks noGrp="1"/>
          </p:cNvSpPr>
          <p:nvPr>
            <p:ph sz="half" idx="2"/>
          </p:nvPr>
        </p:nvSpPr>
        <p:spPr>
          <a:xfrm>
            <a:off x="6421582" y="2133600"/>
            <a:ext cx="5181600" cy="3866833"/>
          </a:xfrm>
        </p:spPr>
        <p:txBody>
          <a:bodyPr>
            <a:normAutofit/>
          </a:bodyPr>
          <a:lstStyle/>
          <a:p>
            <a:pPr marL="0" indent="0" algn="ctr">
              <a:buNone/>
            </a:pPr>
            <a:r>
              <a:rPr lang="en-US" sz="3200" i="1" dirty="0">
                <a:solidFill>
                  <a:srgbClr val="3863A2"/>
                </a:solidFill>
              </a:rPr>
              <a:t>These will be covered </a:t>
            </a:r>
            <a:r>
              <a:rPr lang="en-US" sz="3200" i="1" dirty="0" smtClean="0">
                <a:solidFill>
                  <a:srgbClr val="3863A2"/>
                </a:solidFill>
              </a:rPr>
              <a:t>more during future sessions </a:t>
            </a:r>
            <a:endParaRPr lang="en-US" sz="3200" i="1" dirty="0">
              <a:solidFill>
                <a:srgbClr val="3863A2"/>
              </a:solidFill>
            </a:endParaRPr>
          </a:p>
        </p:txBody>
      </p:sp>
    </p:spTree>
    <p:extLst>
      <p:ext uri="{BB962C8B-B14F-4D97-AF65-F5344CB8AC3E}">
        <p14:creationId xmlns:p14="http://schemas.microsoft.com/office/powerpoint/2010/main" val="3197352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Take home message</a:t>
            </a:r>
            <a:endParaRPr lang="en-US" b="1" dirty="0"/>
          </a:p>
        </p:txBody>
      </p:sp>
      <p:sp>
        <p:nvSpPr>
          <p:cNvPr id="3" name="Content Placeholder 2"/>
          <p:cNvSpPr>
            <a:spLocks noGrp="1"/>
          </p:cNvSpPr>
          <p:nvPr>
            <p:ph idx="1"/>
          </p:nvPr>
        </p:nvSpPr>
        <p:spPr>
          <a:xfrm>
            <a:off x="838200" y="1690688"/>
            <a:ext cx="6564682" cy="4351338"/>
          </a:xfrm>
        </p:spPr>
        <p:txBody>
          <a:bodyPr/>
          <a:lstStyle/>
          <a:p>
            <a:pPr marL="0" indent="0">
              <a:buNone/>
            </a:pPr>
            <a:r>
              <a:rPr lang="en-US" i="1" dirty="0" smtClean="0"/>
              <a:t>Consider: </a:t>
            </a:r>
          </a:p>
          <a:p>
            <a:r>
              <a:rPr lang="en-US" dirty="0" smtClean="0"/>
              <a:t>How can you improve your communication with patients?</a:t>
            </a:r>
          </a:p>
          <a:p>
            <a:pPr marL="0" indent="0">
              <a:buNone/>
            </a:pPr>
            <a:r>
              <a:rPr lang="en-US" i="1" dirty="0" smtClean="0"/>
              <a:t>Practice:</a:t>
            </a:r>
          </a:p>
          <a:p>
            <a:pPr lvl="0"/>
            <a:r>
              <a:rPr lang="en-US" dirty="0"/>
              <a:t>Practice </a:t>
            </a:r>
            <a:r>
              <a:rPr lang="en-US" dirty="0" smtClean="0"/>
              <a:t>universal precaution </a:t>
            </a:r>
            <a:r>
              <a:rPr lang="en-US" dirty="0"/>
              <a:t>for health communication</a:t>
            </a:r>
          </a:p>
          <a:p>
            <a:pPr lvl="0"/>
            <a:r>
              <a:rPr lang="en-US" dirty="0"/>
              <a:t>Use clear communication strategies with patients</a:t>
            </a:r>
          </a:p>
          <a:p>
            <a:pPr marL="0" indent="0">
              <a:buNone/>
            </a:pPr>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522888"/>
            <a:ext cx="11048999" cy="4339070"/>
          </a:xfrm>
        </p:spPr>
        <p:txBody>
          <a:bodyPr>
            <a:normAutofit fontScale="92500"/>
          </a:bodyPr>
          <a:lstStyle/>
          <a:p>
            <a:pPr marL="514350" indent="-514350">
              <a:lnSpc>
                <a:spcPct val="100000"/>
              </a:lnSpc>
              <a:buFont typeface="+mj-lt"/>
              <a:buAutoNum type="arabicPeriod"/>
            </a:pPr>
            <a:r>
              <a:rPr lang="en-US" sz="1800" dirty="0"/>
              <a:t>Brega AG, Barnard J, </a:t>
            </a:r>
            <a:r>
              <a:rPr lang="en-US" sz="1800" dirty="0" err="1"/>
              <a:t>Mabachi</a:t>
            </a:r>
            <a:r>
              <a:rPr lang="en-US" sz="1800" dirty="0"/>
              <a:t> NM, Weiss BD, </a:t>
            </a:r>
            <a:r>
              <a:rPr lang="en-US" sz="1800" dirty="0" err="1"/>
              <a:t>DeWalt</a:t>
            </a:r>
            <a:r>
              <a:rPr lang="en-US" sz="1800" dirty="0"/>
              <a:t> DA, Brach C, </a:t>
            </a:r>
            <a:r>
              <a:rPr lang="en-US" sz="1800" dirty="0" err="1"/>
              <a:t>Cifuentes</a:t>
            </a:r>
            <a:r>
              <a:rPr lang="en-US" sz="1800" dirty="0"/>
              <a:t> M, Albright K, West, DR. </a:t>
            </a:r>
            <a:r>
              <a:rPr lang="en-US" sz="1800" dirty="0" smtClean="0"/>
              <a:t>(2015). AHRQ </a:t>
            </a:r>
            <a:r>
              <a:rPr lang="en-US" sz="1800" dirty="0"/>
              <a:t>Health Literacy Universal Precautions Toolkit, Second Edition. (Prepared by Colorado Health Outcomes Program, University of Colorado Anschutz Medical Campus under Contract No. HHSA290200710008, TO#10.) AHRQ Publication No. 15-0023-EF. Rockville, MD. Agency for Healthcare Research and Quality. </a:t>
            </a:r>
            <a:r>
              <a:rPr lang="en-US" sz="1800" dirty="0" smtClean="0"/>
              <a:t>Retrieved from </a:t>
            </a:r>
            <a:r>
              <a:rPr lang="en-US" sz="1800" dirty="0" smtClean="0">
                <a:hlinkClick r:id="rId3"/>
              </a:rPr>
              <a:t>URL to Source</a:t>
            </a:r>
            <a:endParaRPr lang="en-US" sz="1800" dirty="0" smtClean="0"/>
          </a:p>
          <a:p>
            <a:pPr marL="514350" indent="-514350">
              <a:lnSpc>
                <a:spcPct val="100000"/>
              </a:lnSpc>
              <a:buFont typeface="+mj-lt"/>
              <a:buAutoNum type="arabicPeriod"/>
            </a:pPr>
            <a:r>
              <a:rPr lang="en-US" sz="1800" dirty="0" smtClean="0"/>
              <a:t>Broussard, I. </a:t>
            </a:r>
            <a:r>
              <a:rPr lang="en-US" sz="1800" dirty="0"/>
              <a:t>&amp; </a:t>
            </a:r>
            <a:r>
              <a:rPr lang="en-US" sz="1800" dirty="0" err="1" smtClean="0"/>
              <a:t>Kahwaji</a:t>
            </a:r>
            <a:r>
              <a:rPr lang="en-US" sz="1800" dirty="0" smtClean="0"/>
              <a:t>, C. </a:t>
            </a:r>
            <a:r>
              <a:rPr lang="en-US" sz="1800" dirty="0"/>
              <a:t>(2019). Universal </a:t>
            </a:r>
            <a:r>
              <a:rPr lang="en-US" sz="1800" dirty="0" smtClean="0"/>
              <a:t>Precautions. Treasure </a:t>
            </a:r>
            <a:r>
              <a:rPr lang="en-US" sz="1800" dirty="0"/>
              <a:t>Island (FL): </a:t>
            </a:r>
            <a:r>
              <a:rPr lang="en-US" sz="1800" dirty="0" err="1"/>
              <a:t>StatPearls</a:t>
            </a:r>
            <a:r>
              <a:rPr lang="en-US" sz="1800" dirty="0"/>
              <a:t> </a:t>
            </a:r>
            <a:r>
              <a:rPr lang="en-US" sz="1800" dirty="0" smtClean="0"/>
              <a:t>Publishing. </a:t>
            </a:r>
            <a:r>
              <a:rPr lang="en-US" sz="1800" dirty="0"/>
              <a:t>Retrieved from: </a:t>
            </a:r>
            <a:r>
              <a:rPr lang="en-US" sz="1800" dirty="0" smtClean="0">
                <a:hlinkClick r:id="rId4"/>
              </a:rPr>
              <a:t>URL to Source</a:t>
            </a:r>
            <a:endParaRPr lang="en-US" sz="1800" dirty="0"/>
          </a:p>
          <a:p>
            <a:pPr marL="514350" indent="-514350">
              <a:lnSpc>
                <a:spcPct val="100000"/>
              </a:lnSpc>
              <a:buFont typeface="+mj-lt"/>
              <a:buAutoNum type="arabicPeriod"/>
            </a:pPr>
            <a:r>
              <a:rPr lang="en-US" sz="1800" dirty="0" smtClean="0"/>
              <a:t>Centers </a:t>
            </a:r>
            <a:r>
              <a:rPr lang="en-US" sz="1800" dirty="0"/>
              <a:t>for Disease Control and Prevention (2016). Health Literacy Basics. Retrieved from: </a:t>
            </a:r>
            <a:r>
              <a:rPr lang="en-US" sz="1800" dirty="0">
                <a:hlinkClick r:id="rId5"/>
              </a:rPr>
              <a:t>URL to </a:t>
            </a:r>
            <a:r>
              <a:rPr lang="en-US" sz="1800" dirty="0" smtClean="0">
                <a:hlinkClick r:id="rId5"/>
              </a:rPr>
              <a:t>source</a:t>
            </a:r>
            <a:endParaRPr lang="en-US" sz="1800" dirty="0" smtClean="0"/>
          </a:p>
          <a:p>
            <a:pPr marL="514350" indent="-514350">
              <a:lnSpc>
                <a:spcPct val="100000"/>
              </a:lnSpc>
              <a:buFont typeface="+mj-lt"/>
              <a:buAutoNum type="arabicPeriod"/>
            </a:pPr>
            <a:r>
              <a:rPr lang="en-US" sz="1800" dirty="0" smtClean="0"/>
              <a:t>Howard, T., Jacobson, K. &amp; Kripalani, S. (2013). Doctor </a:t>
            </a:r>
            <a:r>
              <a:rPr lang="en-US" sz="1800" dirty="0"/>
              <a:t>Talk: Physicians' Use of Clear Verbal </a:t>
            </a:r>
            <a:r>
              <a:rPr lang="en-US" sz="1800" dirty="0" smtClean="0"/>
              <a:t>Communication. Journal of </a:t>
            </a:r>
            <a:r>
              <a:rPr lang="en-US" sz="1800" dirty="0"/>
              <a:t>Health Communication, </a:t>
            </a:r>
            <a:r>
              <a:rPr lang="en-US" sz="1800" dirty="0" smtClean="0"/>
              <a:t>18(8), 991-1001. </a:t>
            </a:r>
            <a:r>
              <a:rPr lang="en-US" sz="1800" dirty="0" err="1" smtClean="0"/>
              <a:t>doi</a:t>
            </a:r>
            <a:r>
              <a:rPr lang="en-US" sz="1800" dirty="0"/>
              <a:t>: 10.1080/10810730.2012.757398 </a:t>
            </a:r>
            <a:endParaRPr lang="en-US" sz="1800" dirty="0" smtClean="0"/>
          </a:p>
          <a:p>
            <a:pPr marL="514350" indent="-514350">
              <a:lnSpc>
                <a:spcPct val="100000"/>
              </a:lnSpc>
              <a:buFont typeface="+mj-lt"/>
              <a:buAutoNum type="arabicPeriod"/>
            </a:pPr>
            <a:r>
              <a:rPr lang="en-US" sz="1800" dirty="0"/>
              <a:t>Plain Language Action and Information Network (2017). Plain Language Guidelines. Retrieved from: </a:t>
            </a:r>
            <a:r>
              <a:rPr lang="en-US" sz="1800" dirty="0">
                <a:hlinkClick r:id="rId6"/>
              </a:rPr>
              <a:t>URL to </a:t>
            </a:r>
            <a:r>
              <a:rPr lang="en-US" sz="1800" dirty="0" smtClean="0">
                <a:hlinkClick r:id="rId6"/>
              </a:rPr>
              <a:t>Source</a:t>
            </a:r>
            <a:endParaRPr lang="en-US" sz="1800" dirty="0" smtClean="0"/>
          </a:p>
          <a:p>
            <a:pPr marL="514350" indent="-514350">
              <a:lnSpc>
                <a:spcPct val="100000"/>
              </a:lnSpc>
              <a:buFont typeface="+mj-lt"/>
              <a:buAutoNum type="arabicPeriod"/>
            </a:pPr>
            <a:r>
              <a:rPr lang="en-US" sz="1800" dirty="0" smtClean="0"/>
              <a:t>University of Michigan (2015). Plain Language Medical Dictionary. </a:t>
            </a:r>
            <a:r>
              <a:rPr lang="en-US" sz="1800" dirty="0"/>
              <a:t>Retrieved </a:t>
            </a:r>
            <a:r>
              <a:rPr lang="en-US" sz="1800" dirty="0" smtClean="0"/>
              <a:t>from: </a:t>
            </a:r>
            <a:r>
              <a:rPr lang="en-US" sz="1800" dirty="0" smtClean="0">
                <a:hlinkClick r:id="rId7"/>
              </a:rPr>
              <a:t>URL to Source</a:t>
            </a:r>
            <a:endParaRPr lang="en-US" sz="1800" dirty="0" smtClean="0"/>
          </a:p>
          <a:p>
            <a:pPr marL="514350" indent="-514350">
              <a:lnSpc>
                <a:spcPct val="100000"/>
              </a:lnSpc>
              <a:buFont typeface="+mj-lt"/>
              <a:buAutoNum type="arabicPeriod"/>
            </a:pPr>
            <a:r>
              <a:rPr lang="en-US" sz="1800" dirty="0" smtClean="0"/>
              <a:t>Hersh, L., </a:t>
            </a:r>
            <a:r>
              <a:rPr lang="en-US" sz="1800" dirty="0" err="1" smtClean="0"/>
              <a:t>Salzman</a:t>
            </a:r>
            <a:r>
              <a:rPr lang="en-US" sz="1800" dirty="0" smtClean="0"/>
              <a:t>, B. &amp; Snyderman, D. (2015). Health Literacy in Primary Care Practice. American Family Physician, 92(2), 118-124.  </a:t>
            </a:r>
            <a:endParaRPr lang="en-US" sz="1800" dirty="0"/>
          </a:p>
          <a:p>
            <a:pPr marL="514350" indent="-514350">
              <a:lnSpc>
                <a:spcPct val="100000"/>
              </a:lnSpc>
              <a:buFont typeface="+mj-lt"/>
              <a:buAutoNum type="arabicPeriod"/>
            </a:pPr>
            <a:endParaRPr lang="en-US" dirty="0" smtClean="0"/>
          </a:p>
          <a:p>
            <a:pPr marL="514350" indent="-514350">
              <a:lnSpc>
                <a:spcPct val="100000"/>
              </a:lnSpc>
              <a:buFont typeface="+mj-lt"/>
              <a:buAutoNum type="arabicPeriod"/>
            </a:pPr>
            <a:endParaRPr lang="en-US" dirty="0"/>
          </a:p>
          <a:p>
            <a:pPr marL="514350" indent="-514350">
              <a:lnSpc>
                <a:spcPct val="100000"/>
              </a:lnSpc>
              <a:buFont typeface="+mj-lt"/>
              <a:buAutoNum type="arabicPeriod"/>
            </a:pPr>
            <a:endParaRPr lang="en-US" dirty="0"/>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2512630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 from last module</a:t>
            </a:r>
            <a:endParaRPr lang="en-US" dirty="0"/>
          </a:p>
        </p:txBody>
      </p:sp>
      <p:sp>
        <p:nvSpPr>
          <p:cNvPr id="3" name="Content Placeholder 2"/>
          <p:cNvSpPr>
            <a:spLocks noGrp="1"/>
          </p:cNvSpPr>
          <p:nvPr>
            <p:ph idx="1"/>
          </p:nvPr>
        </p:nvSpPr>
        <p:spPr>
          <a:xfrm>
            <a:off x="961697" y="1817002"/>
            <a:ext cx="4776951" cy="3780696"/>
          </a:xfrm>
        </p:spPr>
        <p:txBody>
          <a:bodyPr/>
          <a:lstStyle/>
          <a:p>
            <a:pPr marL="0" indent="0">
              <a:buNone/>
            </a:pPr>
            <a:r>
              <a:rPr lang="en-US" dirty="0"/>
              <a:t>In addition to appropriate health information, what can you do to improve communication with patients?</a:t>
            </a:r>
          </a:p>
          <a:p>
            <a:pPr marL="0" indent="0">
              <a:buNone/>
            </a:pPr>
            <a:r>
              <a:rPr lang="en-US" dirty="0" smtClean="0"/>
              <a:t>How </a:t>
            </a:r>
            <a:r>
              <a:rPr lang="en-US" dirty="0"/>
              <a:t>can you recommend patients use MedlinePlus when looking for health information at home?</a:t>
            </a:r>
          </a:p>
          <a:p>
            <a:endParaRPr lang="en-US"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smtClean="0"/>
              <a:t>By the end of the program, participants will: </a:t>
            </a:r>
          </a:p>
          <a:p>
            <a:r>
              <a:rPr lang="en-US" dirty="0"/>
              <a:t>D</a:t>
            </a:r>
            <a:r>
              <a:rPr lang="en-US" dirty="0" smtClean="0"/>
              <a:t>escribe universal precaution for health communication</a:t>
            </a:r>
          </a:p>
          <a:p>
            <a:r>
              <a:rPr lang="en-US" dirty="0"/>
              <a:t>A</a:t>
            </a:r>
            <a:r>
              <a:rPr lang="en-US" dirty="0" smtClean="0"/>
              <a:t>pply methods of clear communication</a:t>
            </a:r>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Health Literacy</a:t>
            </a:r>
            <a:endParaRPr lang="en-US" dirty="0"/>
          </a:p>
        </p:txBody>
      </p:sp>
      <p:sp>
        <p:nvSpPr>
          <p:cNvPr id="3" name="Content Placeholder 2"/>
          <p:cNvSpPr>
            <a:spLocks noGrp="1"/>
          </p:cNvSpPr>
          <p:nvPr>
            <p:ph idx="1"/>
          </p:nvPr>
        </p:nvSpPr>
        <p:spPr>
          <a:xfrm>
            <a:off x="838200" y="1690688"/>
            <a:ext cx="10515600" cy="3924011"/>
          </a:xfrm>
        </p:spPr>
        <p:txBody>
          <a:bodyPr>
            <a:normAutofit/>
          </a:bodyPr>
          <a:lstStyle/>
          <a:p>
            <a:pPr marL="0" indent="0">
              <a:lnSpc>
                <a:spcPct val="100000"/>
              </a:lnSpc>
              <a:buNone/>
            </a:pPr>
            <a:r>
              <a:rPr lang="en-US" sz="3000" dirty="0"/>
              <a:t>Even people who read well and are comfortable using numbers can face health literacy issues </a:t>
            </a:r>
            <a:r>
              <a:rPr lang="en-US" sz="3000" dirty="0" smtClean="0"/>
              <a:t>when:</a:t>
            </a:r>
          </a:p>
          <a:p>
            <a:pPr marL="457200">
              <a:lnSpc>
                <a:spcPct val="100000"/>
              </a:lnSpc>
            </a:pPr>
            <a:r>
              <a:rPr lang="en-US" sz="2600" dirty="0"/>
              <a:t>They aren’t familiar with </a:t>
            </a:r>
            <a:r>
              <a:rPr lang="en-US" sz="2600" b="1" dirty="0">
                <a:solidFill>
                  <a:srgbClr val="3863A2"/>
                </a:solidFill>
              </a:rPr>
              <a:t>medical terms </a:t>
            </a:r>
            <a:r>
              <a:rPr lang="en-US" sz="2600" dirty="0"/>
              <a:t>or how their bodies </a:t>
            </a:r>
            <a:r>
              <a:rPr lang="en-US" sz="2600" dirty="0" smtClean="0"/>
              <a:t>work</a:t>
            </a:r>
          </a:p>
          <a:p>
            <a:pPr marL="457200">
              <a:lnSpc>
                <a:spcPct val="100000"/>
              </a:lnSpc>
            </a:pPr>
            <a:r>
              <a:rPr lang="en-US" sz="2600" dirty="0"/>
              <a:t>They have to </a:t>
            </a:r>
            <a:r>
              <a:rPr lang="en-US" sz="2600" b="1" dirty="0">
                <a:solidFill>
                  <a:srgbClr val="3863A2"/>
                </a:solidFill>
              </a:rPr>
              <a:t>interpret statistics </a:t>
            </a:r>
            <a:r>
              <a:rPr lang="en-US" sz="2600" dirty="0"/>
              <a:t>and evaluate risks and benefits </a:t>
            </a:r>
            <a:endParaRPr lang="en-US" sz="2600" dirty="0" smtClean="0"/>
          </a:p>
          <a:p>
            <a:pPr marL="457200">
              <a:lnSpc>
                <a:spcPct val="100000"/>
              </a:lnSpc>
            </a:pPr>
            <a:r>
              <a:rPr lang="en-US" sz="2600" dirty="0"/>
              <a:t>They are diagnosed with a serious illness and are </a:t>
            </a:r>
            <a:r>
              <a:rPr lang="en-US" sz="2600" b="1" dirty="0">
                <a:solidFill>
                  <a:srgbClr val="3863A2"/>
                </a:solidFill>
              </a:rPr>
              <a:t>scared and confused</a:t>
            </a:r>
          </a:p>
          <a:p>
            <a:pPr marL="457200">
              <a:lnSpc>
                <a:spcPct val="100000"/>
              </a:lnSpc>
            </a:pPr>
            <a:r>
              <a:rPr lang="en-US" sz="2600" dirty="0"/>
              <a:t>They have health conditions that require </a:t>
            </a:r>
            <a:r>
              <a:rPr lang="en-US" sz="2600" b="1" dirty="0">
                <a:solidFill>
                  <a:srgbClr val="3863A2"/>
                </a:solidFill>
              </a:rPr>
              <a:t>complicated </a:t>
            </a:r>
            <a:r>
              <a:rPr lang="en-US" sz="2600" b="1" dirty="0" smtClean="0">
                <a:solidFill>
                  <a:srgbClr val="3863A2"/>
                </a:solidFill>
              </a:rPr>
              <a:t>self-care</a:t>
            </a:r>
            <a:r>
              <a:rPr lang="en-US" sz="2600" b="1" baseline="30000" dirty="0" smtClean="0">
                <a:solidFill>
                  <a:srgbClr val="3863A2"/>
                </a:solidFill>
              </a:rPr>
              <a:t>3</a:t>
            </a:r>
            <a:endParaRPr lang="en-US" sz="2600" b="1" baseline="30000" dirty="0">
              <a:solidFill>
                <a:srgbClr val="3863A2"/>
              </a:solidFill>
            </a:endParaRPr>
          </a:p>
          <a:p>
            <a:pPr>
              <a:lnSpc>
                <a:spcPct val="130000"/>
              </a:lnSpc>
            </a:pPr>
            <a:endParaRPr lang="en-US" dirty="0" smtClean="0"/>
          </a:p>
          <a:p>
            <a:pPr>
              <a:lnSpc>
                <a:spcPct val="130000"/>
              </a:lnSpc>
            </a:pPr>
            <a:endParaRPr lang="en-US" dirty="0"/>
          </a:p>
          <a:p>
            <a:pPr marL="0" indent="0">
              <a:lnSpc>
                <a:spcPct val="130000"/>
              </a:lnSpc>
              <a:buNone/>
            </a:pPr>
            <a:endParaRPr lang="en-US" dirty="0" smtClean="0"/>
          </a:p>
          <a:p>
            <a:pPr marL="0" indent="0">
              <a:lnSpc>
                <a:spcPct val="130000"/>
              </a:lnSpc>
              <a:buNone/>
            </a:pPr>
            <a:endParaRPr lang="en-US" dirty="0"/>
          </a:p>
          <a:p>
            <a:pPr>
              <a:lnSpc>
                <a:spcPct val="130000"/>
              </a:lnSpc>
            </a:pPr>
            <a:endParaRPr lang="en-US" dirty="0"/>
          </a:p>
        </p:txBody>
      </p:sp>
    </p:spTree>
    <p:extLst>
      <p:ext uri="{BB962C8B-B14F-4D97-AF65-F5344CB8AC3E}">
        <p14:creationId xmlns:p14="http://schemas.microsoft.com/office/powerpoint/2010/main" val="2332177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3085"/>
            <a:ext cx="11022496" cy="1325563"/>
          </a:xfrm>
        </p:spPr>
        <p:txBody>
          <a:bodyPr/>
          <a:lstStyle/>
          <a:p>
            <a:r>
              <a:rPr lang="en-US" dirty="0" smtClean="0"/>
              <a:t>Universal Precaution for Health Communication</a:t>
            </a:r>
            <a:endParaRPr lang="en-US" dirty="0"/>
          </a:p>
        </p:txBody>
      </p:sp>
      <p:pic>
        <p:nvPicPr>
          <p:cNvPr id="11" name="Picture 10" descr="Collage of pictures with a diverse range of people"/>
          <p:cNvPicPr>
            <a:picLocks noChangeAspect="1"/>
          </p:cNvPicPr>
          <p:nvPr/>
        </p:nvPicPr>
        <p:blipFill>
          <a:blip r:embed="rId3"/>
          <a:stretch>
            <a:fillRect/>
          </a:stretch>
        </p:blipFill>
        <p:spPr>
          <a:xfrm>
            <a:off x="838200" y="1514393"/>
            <a:ext cx="10693671" cy="3542276"/>
          </a:xfrm>
          <a:prstGeom prst="rect">
            <a:avLst/>
          </a:prstGeom>
        </p:spPr>
      </p:pic>
      <p:sp>
        <p:nvSpPr>
          <p:cNvPr id="7" name="Rectangle 6"/>
          <p:cNvSpPr/>
          <p:nvPr/>
        </p:nvSpPr>
        <p:spPr>
          <a:xfrm>
            <a:off x="3625694" y="5216525"/>
            <a:ext cx="8566306" cy="1456809"/>
          </a:xfrm>
          <a:prstGeom prst="rect">
            <a:avLst/>
          </a:prstGeom>
        </p:spPr>
        <p:txBody>
          <a:bodyPr wrap="square">
            <a:spAutoFit/>
          </a:bodyPr>
          <a:lstStyle/>
          <a:p>
            <a:pPr algn="r" defTabSz="914400">
              <a:spcBef>
                <a:spcPts val="1000"/>
              </a:spcBef>
            </a:pPr>
            <a:r>
              <a:rPr lang="en-US" sz="2400" b="1" i="1" dirty="0">
                <a:solidFill>
                  <a:srgbClr val="3863A2"/>
                </a:solidFill>
              </a:rPr>
              <a:t>You can’t tell by looking</a:t>
            </a:r>
          </a:p>
          <a:p>
            <a:pPr algn="r" defTabSz="914400">
              <a:spcBef>
                <a:spcPts val="1000"/>
              </a:spcBef>
            </a:pPr>
            <a:r>
              <a:rPr lang="en-US" sz="2400" i="1" dirty="0"/>
              <a:t>Use clear communication strategies with </a:t>
            </a:r>
            <a:r>
              <a:rPr lang="en-US" sz="2400" b="1" i="1" dirty="0">
                <a:solidFill>
                  <a:srgbClr val="3863A2"/>
                </a:solidFill>
              </a:rPr>
              <a:t>everyone</a:t>
            </a:r>
          </a:p>
          <a:p>
            <a:pPr algn="r" defTabSz="914400">
              <a:spcBef>
                <a:spcPts val="1000"/>
              </a:spcBef>
            </a:pPr>
            <a:r>
              <a:rPr lang="en-US" sz="2400" i="1" dirty="0"/>
              <a:t>Treat </a:t>
            </a:r>
            <a:r>
              <a:rPr lang="en-US" sz="2400" b="1" i="1" dirty="0">
                <a:solidFill>
                  <a:srgbClr val="3863A2"/>
                </a:solidFill>
              </a:rPr>
              <a:t>everyone</a:t>
            </a:r>
            <a:r>
              <a:rPr lang="en-US" sz="2400" i="1" dirty="0"/>
              <a:t> as though they have low health </a:t>
            </a:r>
            <a:r>
              <a:rPr lang="en-US" sz="2400" i="1" dirty="0" smtClean="0"/>
              <a:t>literacy</a:t>
            </a:r>
            <a:endParaRPr lang="en-US" sz="2400" i="1" dirty="0"/>
          </a:p>
        </p:txBody>
      </p:sp>
    </p:spTree>
    <p:extLst>
      <p:ext uri="{BB962C8B-B14F-4D97-AF65-F5344CB8AC3E}">
        <p14:creationId xmlns:p14="http://schemas.microsoft.com/office/powerpoint/2010/main" val="2719900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Clear Communication?</a:t>
            </a:r>
            <a:endParaRPr lang="en-US" dirty="0"/>
          </a:p>
        </p:txBody>
      </p:sp>
      <p:sp>
        <p:nvSpPr>
          <p:cNvPr id="3" name="Content Placeholder 2"/>
          <p:cNvSpPr>
            <a:spLocks noGrp="1"/>
          </p:cNvSpPr>
          <p:nvPr>
            <p:ph idx="1"/>
          </p:nvPr>
        </p:nvSpPr>
        <p:spPr>
          <a:xfrm>
            <a:off x="838200" y="2324389"/>
            <a:ext cx="10515600" cy="2746375"/>
          </a:xfrm>
        </p:spPr>
        <p:txBody>
          <a:bodyPr>
            <a:normAutofit/>
          </a:bodyPr>
          <a:lstStyle/>
          <a:p>
            <a:pPr marL="0" indent="0" algn="ctr">
              <a:buNone/>
            </a:pPr>
            <a:r>
              <a:rPr lang="en-US" sz="3600" dirty="0" smtClean="0"/>
              <a:t>According to the Centers for Disease Control and Prevention, “clear </a:t>
            </a:r>
            <a:r>
              <a:rPr lang="en-US" sz="3600" dirty="0"/>
              <a:t>communication means using </a:t>
            </a:r>
            <a:r>
              <a:rPr lang="en-US" sz="3600" b="1" dirty="0">
                <a:solidFill>
                  <a:srgbClr val="3863A2"/>
                </a:solidFill>
              </a:rPr>
              <a:t>familiar</a:t>
            </a:r>
            <a:r>
              <a:rPr lang="en-US" sz="3200" b="1" dirty="0">
                <a:solidFill>
                  <a:srgbClr val="3863A2"/>
                </a:solidFill>
              </a:rPr>
              <a:t> </a:t>
            </a:r>
            <a:r>
              <a:rPr lang="en-US" sz="3600" b="1" dirty="0">
                <a:solidFill>
                  <a:srgbClr val="3863A2"/>
                </a:solidFill>
              </a:rPr>
              <a:t>concepts, words, numbers and images presented in ways that make sense </a:t>
            </a:r>
            <a:r>
              <a:rPr lang="en-US" sz="3600" dirty="0"/>
              <a:t>to the people who need the </a:t>
            </a:r>
            <a:r>
              <a:rPr lang="en-US" sz="3600" dirty="0" smtClean="0"/>
              <a:t>information.”</a:t>
            </a:r>
            <a:r>
              <a:rPr lang="en-US" sz="3600" baseline="30000" dirty="0" smtClean="0"/>
              <a:t>3</a:t>
            </a:r>
            <a:endParaRPr lang="en-US" sz="3600" dirty="0"/>
          </a:p>
        </p:txBody>
      </p:sp>
    </p:spTree>
    <p:extLst>
      <p:ext uri="{BB962C8B-B14F-4D97-AF65-F5344CB8AC3E}">
        <p14:creationId xmlns:p14="http://schemas.microsoft.com/office/powerpoint/2010/main" val="2036696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using clear communication?</a:t>
            </a:r>
            <a:endParaRPr lang="en-US" dirty="0"/>
          </a:p>
        </p:txBody>
      </p:sp>
      <p:sp>
        <p:nvSpPr>
          <p:cNvPr id="3" name="Content Placeholder 2"/>
          <p:cNvSpPr>
            <a:spLocks noGrp="1"/>
          </p:cNvSpPr>
          <p:nvPr>
            <p:ph idx="1"/>
          </p:nvPr>
        </p:nvSpPr>
        <p:spPr>
          <a:xfrm>
            <a:off x="1014608" y="1690688"/>
            <a:ext cx="10339192" cy="4351338"/>
          </a:xfrm>
        </p:spPr>
        <p:txBody>
          <a:bodyPr>
            <a:normAutofit/>
          </a:bodyPr>
          <a:lstStyle/>
          <a:p>
            <a:pPr>
              <a:lnSpc>
                <a:spcPct val="100000"/>
              </a:lnSpc>
            </a:pPr>
            <a:r>
              <a:rPr lang="en-US" sz="2900" dirty="0" smtClean="0"/>
              <a:t>One study found that while physicians believed communication is important, they </a:t>
            </a:r>
            <a:r>
              <a:rPr lang="en-US" sz="2900" b="1" dirty="0">
                <a:solidFill>
                  <a:srgbClr val="3863A2"/>
                </a:solidFill>
              </a:rPr>
              <a:t>overestimated how well they were communicating </a:t>
            </a:r>
            <a:r>
              <a:rPr lang="en-US" sz="2900" dirty="0" smtClean="0"/>
              <a:t>with patients </a:t>
            </a:r>
          </a:p>
          <a:p>
            <a:pPr>
              <a:lnSpc>
                <a:spcPct val="100000"/>
              </a:lnSpc>
            </a:pPr>
            <a:r>
              <a:rPr lang="en-US" sz="2900" dirty="0" smtClean="0"/>
              <a:t>During patient interactions, </a:t>
            </a:r>
            <a:r>
              <a:rPr lang="en-US" sz="2900" b="1" dirty="0">
                <a:solidFill>
                  <a:srgbClr val="3863A2"/>
                </a:solidFill>
              </a:rPr>
              <a:t>jargon</a:t>
            </a:r>
            <a:r>
              <a:rPr lang="en-US" sz="2900" dirty="0" smtClean="0"/>
              <a:t> terms were used at a rate of </a:t>
            </a:r>
            <a:r>
              <a:rPr lang="en-US" sz="2900" b="1" dirty="0">
                <a:solidFill>
                  <a:srgbClr val="3863A2"/>
                </a:solidFill>
              </a:rPr>
              <a:t>two per minute</a:t>
            </a:r>
          </a:p>
          <a:p>
            <a:pPr>
              <a:lnSpc>
                <a:spcPct val="100000"/>
              </a:lnSpc>
            </a:pPr>
            <a:r>
              <a:rPr lang="en-US" sz="2900" dirty="0" smtClean="0"/>
              <a:t>While </a:t>
            </a:r>
            <a:r>
              <a:rPr lang="en-US" sz="2900" b="1" dirty="0">
                <a:solidFill>
                  <a:srgbClr val="3863A2"/>
                </a:solidFill>
              </a:rPr>
              <a:t>questions</a:t>
            </a:r>
            <a:r>
              <a:rPr lang="en-US" sz="2900" dirty="0" smtClean="0"/>
              <a:t> were frequently asked during patient encounters, they were </a:t>
            </a:r>
            <a:r>
              <a:rPr lang="en-US" sz="2900" b="1" dirty="0">
                <a:solidFill>
                  <a:srgbClr val="3863A2"/>
                </a:solidFill>
              </a:rPr>
              <a:t>not commonly </a:t>
            </a:r>
            <a:r>
              <a:rPr lang="en-US" sz="2900" b="1" dirty="0" smtClean="0">
                <a:solidFill>
                  <a:srgbClr val="3863A2"/>
                </a:solidFill>
              </a:rPr>
              <a:t>asked </a:t>
            </a:r>
            <a:r>
              <a:rPr lang="en-US" sz="2900" b="1" dirty="0">
                <a:solidFill>
                  <a:srgbClr val="3863A2"/>
                </a:solidFill>
              </a:rPr>
              <a:t>in an </a:t>
            </a:r>
            <a:r>
              <a:rPr lang="en-US" sz="2900" b="1">
                <a:solidFill>
                  <a:srgbClr val="3863A2"/>
                </a:solidFill>
              </a:rPr>
              <a:t>open-ended </a:t>
            </a:r>
            <a:r>
              <a:rPr lang="en-US" sz="2900" b="1" smtClean="0">
                <a:solidFill>
                  <a:srgbClr val="3863A2"/>
                </a:solidFill>
              </a:rPr>
              <a:t>manner</a:t>
            </a:r>
            <a:r>
              <a:rPr lang="en-US" sz="2900" b="1" baseline="30000" smtClean="0">
                <a:solidFill>
                  <a:srgbClr val="3863A2"/>
                </a:solidFill>
              </a:rPr>
              <a:t>4</a:t>
            </a:r>
            <a:endParaRPr lang="en-US" sz="2900" dirty="0"/>
          </a:p>
        </p:txBody>
      </p:sp>
    </p:spTree>
    <p:extLst>
      <p:ext uri="{BB962C8B-B14F-4D97-AF65-F5344CB8AC3E}">
        <p14:creationId xmlns:p14="http://schemas.microsoft.com/office/powerpoint/2010/main" val="4253901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communicating clearly (1)</a:t>
            </a:r>
            <a:endParaRPr lang="en-US" dirty="0"/>
          </a:p>
        </p:txBody>
      </p:sp>
      <p:sp>
        <p:nvSpPr>
          <p:cNvPr id="3" name="Content Placeholder 2"/>
          <p:cNvSpPr>
            <a:spLocks noGrp="1"/>
          </p:cNvSpPr>
          <p:nvPr>
            <p:ph sz="half" idx="1"/>
          </p:nvPr>
        </p:nvSpPr>
        <p:spPr>
          <a:xfrm>
            <a:off x="1073727" y="1732685"/>
            <a:ext cx="5181600" cy="3702339"/>
          </a:xfrm>
        </p:spPr>
        <p:txBody>
          <a:bodyPr>
            <a:normAutofit/>
          </a:bodyPr>
          <a:lstStyle/>
          <a:p>
            <a:r>
              <a:rPr lang="en-US" sz="3200" dirty="0"/>
              <a:t>Greet patients </a:t>
            </a:r>
            <a:r>
              <a:rPr lang="en-US" sz="3200" dirty="0" smtClean="0"/>
              <a:t>warmly</a:t>
            </a:r>
          </a:p>
          <a:p>
            <a:r>
              <a:rPr lang="en-US" sz="3200" dirty="0" smtClean="0"/>
              <a:t>Make </a:t>
            </a:r>
            <a:r>
              <a:rPr lang="en-US" sz="3200" dirty="0"/>
              <a:t>eye </a:t>
            </a:r>
            <a:r>
              <a:rPr lang="en-US" sz="3200" dirty="0" smtClean="0"/>
              <a:t>contact</a:t>
            </a:r>
          </a:p>
          <a:p>
            <a:r>
              <a:rPr lang="en-US" sz="3200" dirty="0" smtClean="0"/>
              <a:t>Listen carefully</a:t>
            </a:r>
          </a:p>
          <a:p>
            <a:r>
              <a:rPr lang="en-US" sz="3200" dirty="0" smtClean="0"/>
              <a:t>Slow down</a:t>
            </a:r>
          </a:p>
          <a:p>
            <a:r>
              <a:rPr lang="en-US" sz="3200" dirty="0"/>
              <a:t>Limit and repeat content</a:t>
            </a:r>
          </a:p>
          <a:p>
            <a:r>
              <a:rPr lang="en-US" sz="3200" dirty="0"/>
              <a:t>Be specific and </a:t>
            </a:r>
            <a:r>
              <a:rPr lang="en-US" sz="3200" dirty="0" smtClean="0"/>
              <a:t>concrete</a:t>
            </a:r>
            <a:r>
              <a:rPr lang="en-US" sz="3200" baseline="30000" dirty="0" smtClean="0"/>
              <a:t>1</a:t>
            </a:r>
            <a:endParaRPr lang="en-US" sz="3200" baseline="30000" dirty="0"/>
          </a:p>
          <a:p>
            <a:endParaRPr lang="en-US" sz="3200" dirty="0" smtClean="0"/>
          </a:p>
        </p:txBody>
      </p:sp>
      <p:pic>
        <p:nvPicPr>
          <p:cNvPr id="4" name="Picture 3" descr="Physician greeting patient with a handshake "/>
          <p:cNvPicPr>
            <a:picLocks noChangeAspect="1"/>
          </p:cNvPicPr>
          <p:nvPr/>
        </p:nvPicPr>
        <p:blipFill rotWithShape="1">
          <a:blip r:embed="rId3" cstate="print">
            <a:extLst>
              <a:ext uri="{28A0092B-C50C-407E-A947-70E740481C1C}">
                <a14:useLocalDpi xmlns:a14="http://schemas.microsoft.com/office/drawing/2010/main" val="0"/>
              </a:ext>
            </a:extLst>
          </a:blip>
          <a:srcRect l="6497" t="26659" r="4689" b="4408"/>
          <a:stretch/>
        </p:blipFill>
        <p:spPr>
          <a:xfrm>
            <a:off x="6726476" y="1732685"/>
            <a:ext cx="3924892" cy="4569498"/>
          </a:xfrm>
          <a:prstGeom prst="rect">
            <a:avLst/>
          </a:prstGeom>
        </p:spPr>
      </p:pic>
    </p:spTree>
    <p:extLst>
      <p:ext uri="{BB962C8B-B14F-4D97-AF65-F5344CB8AC3E}">
        <p14:creationId xmlns:p14="http://schemas.microsoft.com/office/powerpoint/2010/main" val="1923957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lstStyle/>
          <a:p>
            <a:r>
              <a:rPr lang="en-US" dirty="0" smtClean="0"/>
              <a:t>Strategies for communicating clearly (2)</a:t>
            </a:r>
            <a:endParaRPr lang="en-US" dirty="0"/>
          </a:p>
        </p:txBody>
      </p:sp>
      <p:sp>
        <p:nvSpPr>
          <p:cNvPr id="3" name="Content Placeholder 2"/>
          <p:cNvSpPr>
            <a:spLocks noGrp="1"/>
          </p:cNvSpPr>
          <p:nvPr>
            <p:ph sz="half" idx="1"/>
          </p:nvPr>
        </p:nvSpPr>
        <p:spPr>
          <a:xfrm>
            <a:off x="1069848" y="1737359"/>
            <a:ext cx="4846043" cy="3305695"/>
          </a:xfrm>
        </p:spPr>
        <p:txBody>
          <a:bodyPr>
            <a:noAutofit/>
          </a:bodyPr>
          <a:lstStyle/>
          <a:p>
            <a:pPr>
              <a:lnSpc>
                <a:spcPct val="110000"/>
              </a:lnSpc>
            </a:pPr>
            <a:r>
              <a:rPr lang="en-US" sz="3200" dirty="0"/>
              <a:t>Use plain, non-medical language</a:t>
            </a:r>
          </a:p>
          <a:p>
            <a:pPr>
              <a:lnSpc>
                <a:spcPct val="110000"/>
              </a:lnSpc>
            </a:pPr>
            <a:r>
              <a:rPr lang="en-US" sz="3200" dirty="0"/>
              <a:t>Use the patient's </a:t>
            </a:r>
            <a:r>
              <a:rPr lang="en-US" sz="3200" dirty="0" smtClean="0"/>
              <a:t>words</a:t>
            </a:r>
            <a:r>
              <a:rPr lang="en-US" sz="3200" baseline="30000" dirty="0" smtClean="0"/>
              <a:t>1</a:t>
            </a:r>
            <a:endParaRPr lang="en-US" sz="3200" baseline="30000" dirty="0"/>
          </a:p>
          <a:p>
            <a:endParaRPr lang="en-US" dirty="0"/>
          </a:p>
        </p:txBody>
      </p:sp>
      <p:pic>
        <p:nvPicPr>
          <p:cNvPr id="6" name="Picture 5" descr="Screenshot of a page on plainlanguage.gov that gives examples of plain language to use with patients."/>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r="19199" b="30565"/>
          <a:stretch/>
        </p:blipFill>
        <p:spPr>
          <a:xfrm>
            <a:off x="5915891" y="1641113"/>
            <a:ext cx="5881876" cy="4433454"/>
          </a:xfrm>
          <a:prstGeom prst="rect">
            <a:avLst/>
          </a:prstGeom>
          <a:ln w="15875">
            <a:solidFill>
              <a:schemeClr val="accent1"/>
            </a:solidFill>
          </a:ln>
        </p:spPr>
      </p:pic>
      <p:pic>
        <p:nvPicPr>
          <p:cNvPr id="2" name="Picture 1" descr="plainlanguage.gov logo"/>
          <p:cNvPicPr>
            <a:picLocks noChangeAspect="1"/>
          </p:cNvPicPr>
          <p:nvPr/>
        </p:nvPicPr>
        <p:blipFill>
          <a:blip r:embed="rId5"/>
          <a:stretch>
            <a:fillRect/>
          </a:stretch>
        </p:blipFill>
        <p:spPr>
          <a:xfrm>
            <a:off x="7565841" y="5558916"/>
            <a:ext cx="4517392" cy="1031301"/>
          </a:xfrm>
          <a:prstGeom prst="rect">
            <a:avLst/>
          </a:prstGeom>
          <a:ln w="15875">
            <a:solidFill>
              <a:schemeClr val="accent1"/>
            </a:solidFill>
          </a:ln>
        </p:spPr>
      </p:pic>
    </p:spTree>
    <p:extLst>
      <p:ext uri="{BB962C8B-B14F-4D97-AF65-F5344CB8AC3E}">
        <p14:creationId xmlns:p14="http://schemas.microsoft.com/office/powerpoint/2010/main" val="2385724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3508</TotalTime>
  <Words>2299</Words>
  <Application>Microsoft Office PowerPoint</Application>
  <PresentationFormat>Widescreen</PresentationFormat>
  <Paragraphs>117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Calibri Light</vt:lpstr>
      <vt:lpstr>Office Theme</vt:lpstr>
      <vt:lpstr>Clear Communication</vt:lpstr>
      <vt:lpstr>Discussion points from last module</vt:lpstr>
      <vt:lpstr>Objectives</vt:lpstr>
      <vt:lpstr>Factors Affecting Health Literacy</vt:lpstr>
      <vt:lpstr>Universal Precaution for Health Communication</vt:lpstr>
      <vt:lpstr>What is Clear Communication?</vt:lpstr>
      <vt:lpstr>Are you using clear communication?</vt:lpstr>
      <vt:lpstr>Strategies for communicating clearly (1)</vt:lpstr>
      <vt:lpstr>Strategies for communicating clearly (2)</vt:lpstr>
      <vt:lpstr>Plain Language Medical Dictionary</vt:lpstr>
      <vt:lpstr>Strategies for communicating clearly (3)</vt:lpstr>
      <vt:lpstr>Strategies for communicating clearly (4)</vt:lpstr>
      <vt:lpstr>Strategies for communicating clearly (5)</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Windows User</cp:lastModifiedBy>
  <cp:revision>251</cp:revision>
  <cp:lastPrinted>2019-07-12T16:33:52Z</cp:lastPrinted>
  <dcterms:created xsi:type="dcterms:W3CDTF">2018-06-07T18:55:41Z</dcterms:created>
  <dcterms:modified xsi:type="dcterms:W3CDTF">2020-06-09T18:05:55Z</dcterms:modified>
</cp:coreProperties>
</file>