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2"/>
  </p:notesMasterIdLst>
  <p:handoutMasterIdLst>
    <p:handoutMasterId r:id="rId13"/>
  </p:handoutMasterIdLst>
  <p:sldIdLst>
    <p:sldId id="310" r:id="rId2"/>
    <p:sldId id="313" r:id="rId3"/>
    <p:sldId id="303" r:id="rId4"/>
    <p:sldId id="323" r:id="rId5"/>
    <p:sldId id="320" r:id="rId6"/>
    <p:sldId id="322" r:id="rId7"/>
    <p:sldId id="321" r:id="rId8"/>
    <p:sldId id="325" r:id="rId9"/>
    <p:sldId id="298" r:id="rId10"/>
    <p:sldId id="324" r:id="rId11"/>
  </p:sldIdLst>
  <p:sldSz cx="12192000" cy="6858000"/>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6" autoAdjust="0"/>
    <p:restoredTop sz="70447" autoAdjust="0"/>
  </p:normalViewPr>
  <p:slideViewPr>
    <p:cSldViewPr snapToGrid="0">
      <p:cViewPr varScale="1">
        <p:scale>
          <a:sx n="64" d="100"/>
          <a:sy n="64" d="100"/>
        </p:scale>
        <p:origin x="1476" y="6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5BF347-52FE-48BA-8990-BD09B1AF3F99}"/>
              </a:ext>
            </a:extLst>
          </p:cNvPr>
          <p:cNvSpPr>
            <a:spLocks noGrp="1"/>
          </p:cNvSpPr>
          <p:nvPr>
            <p:ph type="hdr" sz="quarter"/>
          </p:nvPr>
        </p:nvSpPr>
        <p:spPr>
          <a:xfrm>
            <a:off x="0" y="0"/>
            <a:ext cx="3078163" cy="471488"/>
          </a:xfrm>
          <a:prstGeom prst="rect">
            <a:avLst/>
          </a:prstGeom>
        </p:spPr>
        <p:txBody>
          <a:bodyPr vert="horz" lIns="92461" tIns="46230" rIns="92461" bIns="4623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6B5EB7D-6075-4121-A290-0B515762795C}"/>
              </a:ext>
            </a:extLst>
          </p:cNvPr>
          <p:cNvSpPr>
            <a:spLocks noGrp="1"/>
          </p:cNvSpPr>
          <p:nvPr>
            <p:ph type="dt" sz="quarter" idx="1"/>
          </p:nvPr>
        </p:nvSpPr>
        <p:spPr>
          <a:xfrm>
            <a:off x="4022725" y="0"/>
            <a:ext cx="3078163" cy="471488"/>
          </a:xfrm>
          <a:prstGeom prst="rect">
            <a:avLst/>
          </a:prstGeom>
        </p:spPr>
        <p:txBody>
          <a:bodyPr vert="horz" lIns="92461" tIns="46230" rIns="92461" bIns="46230" rtlCol="0"/>
          <a:lstStyle>
            <a:lvl1pPr algn="r" eaLnBrk="1" fontAlgn="auto" hangingPunct="1">
              <a:spcBef>
                <a:spcPts val="0"/>
              </a:spcBef>
              <a:spcAft>
                <a:spcPts val="0"/>
              </a:spcAft>
              <a:defRPr sz="1200">
                <a:latin typeface="+mn-lt"/>
              </a:defRPr>
            </a:lvl1pPr>
          </a:lstStyle>
          <a:p>
            <a:pPr>
              <a:defRPr/>
            </a:pPr>
            <a:fld id="{B2808A63-EF5C-4705-B3CF-6A0674A777C9}" type="datetimeFigureOut">
              <a:rPr lang="en-US"/>
              <a:pPr>
                <a:defRPr/>
              </a:pPr>
              <a:t>11/21/2019</a:t>
            </a:fld>
            <a:endParaRPr lang="en-US" dirty="0"/>
          </a:p>
        </p:txBody>
      </p:sp>
      <p:sp>
        <p:nvSpPr>
          <p:cNvPr id="4" name="Footer Placeholder 3">
            <a:extLst>
              <a:ext uri="{FF2B5EF4-FFF2-40B4-BE49-F238E27FC236}">
                <a16:creationId xmlns:a16="http://schemas.microsoft.com/office/drawing/2014/main" id="{806D597D-F7C7-4209-89A4-617829A8F044}"/>
              </a:ext>
            </a:extLst>
          </p:cNvPr>
          <p:cNvSpPr>
            <a:spLocks noGrp="1"/>
          </p:cNvSpPr>
          <p:nvPr>
            <p:ph type="ftr" sz="quarter" idx="2"/>
          </p:nvPr>
        </p:nvSpPr>
        <p:spPr>
          <a:xfrm>
            <a:off x="0" y="8916988"/>
            <a:ext cx="3078163" cy="471487"/>
          </a:xfrm>
          <a:prstGeom prst="rect">
            <a:avLst/>
          </a:prstGeom>
        </p:spPr>
        <p:txBody>
          <a:bodyPr vert="horz" lIns="92461" tIns="46230" rIns="92461" bIns="4623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636EDF7-AFFF-4BA9-80C1-321A0B4533DB}"/>
              </a:ext>
            </a:extLst>
          </p:cNvPr>
          <p:cNvSpPr>
            <a:spLocks noGrp="1"/>
          </p:cNvSpPr>
          <p:nvPr>
            <p:ph type="sldNum" sz="quarter" idx="3"/>
          </p:nvPr>
        </p:nvSpPr>
        <p:spPr>
          <a:xfrm>
            <a:off x="4022725" y="8916988"/>
            <a:ext cx="3078163" cy="471487"/>
          </a:xfrm>
          <a:prstGeom prst="rect">
            <a:avLst/>
          </a:prstGeom>
        </p:spPr>
        <p:txBody>
          <a:bodyPr vert="horz" lIns="92461" tIns="46230" rIns="92461" bIns="46230" rtlCol="0" anchor="b"/>
          <a:lstStyle>
            <a:lvl1pPr algn="r" eaLnBrk="1" fontAlgn="auto" hangingPunct="1">
              <a:spcBef>
                <a:spcPts val="0"/>
              </a:spcBef>
              <a:spcAft>
                <a:spcPts val="0"/>
              </a:spcAft>
              <a:defRPr sz="1200">
                <a:latin typeface="+mn-lt"/>
              </a:defRPr>
            </a:lvl1pPr>
          </a:lstStyle>
          <a:p>
            <a:pPr>
              <a:defRPr/>
            </a:pPr>
            <a:fld id="{CFA07474-7CC2-4C64-997C-CAC3CAD4886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BEE1B-05A0-4F91-80BC-C2F706758F3B}"/>
              </a:ext>
            </a:extLst>
          </p:cNvPr>
          <p:cNvSpPr>
            <a:spLocks noGrp="1"/>
          </p:cNvSpPr>
          <p:nvPr>
            <p:ph type="hdr" sz="quarter"/>
          </p:nvPr>
        </p:nvSpPr>
        <p:spPr>
          <a:xfrm>
            <a:off x="0" y="0"/>
            <a:ext cx="3078163" cy="471488"/>
          </a:xfrm>
          <a:prstGeom prst="rect">
            <a:avLst/>
          </a:prstGeom>
        </p:spPr>
        <p:txBody>
          <a:bodyPr vert="horz" lIns="94217" tIns="47109" rIns="94217" bIns="4710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699198C-7736-4CCD-945B-CF03D7D746D7}"/>
              </a:ext>
            </a:extLst>
          </p:cNvPr>
          <p:cNvSpPr>
            <a:spLocks noGrp="1"/>
          </p:cNvSpPr>
          <p:nvPr>
            <p:ph type="dt" idx="1"/>
          </p:nvPr>
        </p:nvSpPr>
        <p:spPr>
          <a:xfrm>
            <a:off x="4022725" y="0"/>
            <a:ext cx="3078163" cy="471488"/>
          </a:xfrm>
          <a:prstGeom prst="rect">
            <a:avLst/>
          </a:prstGeom>
        </p:spPr>
        <p:txBody>
          <a:bodyPr vert="horz" lIns="94217" tIns="47109" rIns="94217" bIns="47109" rtlCol="0"/>
          <a:lstStyle>
            <a:lvl1pPr algn="r" eaLnBrk="1" fontAlgn="auto" hangingPunct="1">
              <a:spcBef>
                <a:spcPts val="0"/>
              </a:spcBef>
              <a:spcAft>
                <a:spcPts val="0"/>
              </a:spcAft>
              <a:defRPr sz="1200">
                <a:latin typeface="+mn-lt"/>
              </a:defRPr>
            </a:lvl1pPr>
          </a:lstStyle>
          <a:p>
            <a:pPr>
              <a:defRPr/>
            </a:pPr>
            <a:fld id="{48BA833C-DD47-4E4F-8846-60C4921C12B0}" type="datetimeFigureOut">
              <a:rPr lang="en-US"/>
              <a:pPr>
                <a:defRPr/>
              </a:pPr>
              <a:t>11/21/2019</a:t>
            </a:fld>
            <a:endParaRPr lang="en-US" dirty="0"/>
          </a:p>
        </p:txBody>
      </p:sp>
      <p:sp>
        <p:nvSpPr>
          <p:cNvPr id="4" name="Slide Image Placeholder 3">
            <a:extLst>
              <a:ext uri="{FF2B5EF4-FFF2-40B4-BE49-F238E27FC236}">
                <a16:creationId xmlns:a16="http://schemas.microsoft.com/office/drawing/2014/main" id="{D385BFFA-A2F8-4BB1-98AC-7CABDC2EF801}"/>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7" tIns="47109" rIns="94217" bIns="47109" rtlCol="0" anchor="ctr"/>
          <a:lstStyle/>
          <a:p>
            <a:pPr lvl="0"/>
            <a:endParaRPr lang="en-US" noProof="0" dirty="0"/>
          </a:p>
        </p:txBody>
      </p:sp>
      <p:sp>
        <p:nvSpPr>
          <p:cNvPr id="5" name="Notes Placeholder 4">
            <a:extLst>
              <a:ext uri="{FF2B5EF4-FFF2-40B4-BE49-F238E27FC236}">
                <a16:creationId xmlns:a16="http://schemas.microsoft.com/office/drawing/2014/main" id="{70769081-28EF-4C25-87A2-ABF3B282D1F3}"/>
              </a:ext>
            </a:extLst>
          </p:cNvPr>
          <p:cNvSpPr>
            <a:spLocks noGrp="1"/>
          </p:cNvSpPr>
          <p:nvPr>
            <p:ph type="body" sz="quarter" idx="3"/>
          </p:nvPr>
        </p:nvSpPr>
        <p:spPr>
          <a:xfrm>
            <a:off x="709613" y="4518025"/>
            <a:ext cx="5683250" cy="3697288"/>
          </a:xfrm>
          <a:prstGeom prst="rect">
            <a:avLst/>
          </a:prstGeom>
        </p:spPr>
        <p:txBody>
          <a:bodyPr vert="horz" lIns="94217" tIns="47109" rIns="94217" bIns="4710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F8D2055-1942-4C3E-A00C-A62B9CDB4101}"/>
              </a:ext>
            </a:extLst>
          </p:cNvPr>
          <p:cNvSpPr>
            <a:spLocks noGrp="1"/>
          </p:cNvSpPr>
          <p:nvPr>
            <p:ph type="ftr" sz="quarter" idx="4"/>
          </p:nvPr>
        </p:nvSpPr>
        <p:spPr>
          <a:xfrm>
            <a:off x="0" y="8916988"/>
            <a:ext cx="3078163" cy="471487"/>
          </a:xfrm>
          <a:prstGeom prst="rect">
            <a:avLst/>
          </a:prstGeom>
        </p:spPr>
        <p:txBody>
          <a:bodyPr vert="horz" lIns="94217" tIns="47109" rIns="94217" bIns="4710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9A2E365-8F4C-4B26-9B96-698664175ED6}"/>
              </a:ext>
            </a:extLst>
          </p:cNvPr>
          <p:cNvSpPr>
            <a:spLocks noGrp="1"/>
          </p:cNvSpPr>
          <p:nvPr>
            <p:ph type="sldNum" sz="quarter" idx="5"/>
          </p:nvPr>
        </p:nvSpPr>
        <p:spPr>
          <a:xfrm>
            <a:off x="4022725" y="8916988"/>
            <a:ext cx="3078163" cy="471487"/>
          </a:xfrm>
          <a:prstGeom prst="rect">
            <a:avLst/>
          </a:prstGeom>
        </p:spPr>
        <p:txBody>
          <a:bodyPr vert="horz" lIns="94217" tIns="47109" rIns="94217" bIns="47109" rtlCol="0" anchor="b"/>
          <a:lstStyle>
            <a:lvl1pPr algn="r" eaLnBrk="1" fontAlgn="auto" hangingPunct="1">
              <a:spcBef>
                <a:spcPts val="0"/>
              </a:spcBef>
              <a:spcAft>
                <a:spcPts val="0"/>
              </a:spcAft>
              <a:defRPr sz="1200">
                <a:latin typeface="+mn-lt"/>
              </a:defRPr>
            </a:lvl1pPr>
          </a:lstStyle>
          <a:p>
            <a:pPr>
              <a:defRPr/>
            </a:pPr>
            <a:fld id="{5CED621E-1F95-4120-90E5-1673B3EDF17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029E24-FDCC-4E8B-8F65-EB51E89E9262}"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D621E-1F95-4120-90E5-1673B3EDF177}" type="slidenum">
              <a:rPr lang="en-US" smtClean="0"/>
              <a:pPr>
                <a:defRPr/>
              </a:pPr>
              <a:t>10</a:t>
            </a:fld>
            <a:endParaRPr lang="en-US" dirty="0"/>
          </a:p>
        </p:txBody>
      </p:sp>
    </p:spTree>
    <p:extLst>
      <p:ext uri="{BB962C8B-B14F-4D97-AF65-F5344CB8AC3E}">
        <p14:creationId xmlns:p14="http://schemas.microsoft.com/office/powerpoint/2010/main" val="12320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(Note: Read the material on the slide) Ask the participants for responses to the questions. If there are no volunteers, ask, do you agree that cultural competence is focused on gaining knowledge of different cultural practices and cultural humility is focused on listening and understanding the aspects of culture that are most important to the person? (Don’t spend more than two minutes on the discussion.</a:t>
            </a:r>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0AA87C-F460-438E-A4AC-DB05D9FD37D2}"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Read the material on the slide) </a:t>
            </a:r>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134DCB-A3A7-494F-9606-F718AC5A3AEB}"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There are three principles of cultural humility that we will be discussing today. They are lifelong learning and critical self-reflection, the recognition and challenging of power imbalances and institutional accountability.</a:t>
            </a:r>
            <a:r>
              <a:rPr lang="en-US" baseline="30000" dirty="0" smtClean="0"/>
              <a:t>1</a:t>
            </a:r>
            <a:r>
              <a:rPr lang="en-US" baseline="0" dirty="0" smtClean="0"/>
              <a:t> It’s important to note that unlike cultural competence, these are not things to learn once and not revisit- they are concepts to revisit throughout time. </a:t>
            </a:r>
            <a:endParaRPr lang="en-US" baseline="30000" dirty="0"/>
          </a:p>
          <a:p>
            <a:endParaRPr lang="en-US" dirty="0"/>
          </a:p>
        </p:txBody>
      </p:sp>
      <p:sp>
        <p:nvSpPr>
          <p:cNvPr id="4" name="Slide Number Placeholder 3"/>
          <p:cNvSpPr>
            <a:spLocks noGrp="1"/>
          </p:cNvSpPr>
          <p:nvPr>
            <p:ph type="sldNum" sz="quarter" idx="10"/>
          </p:nvPr>
        </p:nvSpPr>
        <p:spPr/>
        <p:txBody>
          <a:bodyPr/>
          <a:lstStyle/>
          <a:p>
            <a:fld id="{4EA6DC96-6071-42E0-A25C-2271853AF9A2}" type="slidenum">
              <a:rPr lang="en-US" smtClean="0"/>
              <a:t>4</a:t>
            </a:fld>
            <a:endParaRPr lang="en-US"/>
          </a:p>
        </p:txBody>
      </p:sp>
    </p:spTree>
    <p:extLst>
      <p:ext uri="{BB962C8B-B14F-4D97-AF65-F5344CB8AC3E}">
        <p14:creationId xmlns:p14="http://schemas.microsoft.com/office/powerpoint/2010/main" val="341752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a:t>
            </a:r>
            <a:r>
              <a:rPr lang="en-US" altLang="en-US" baseline="0" dirty="0" smtClean="0"/>
              <a:t> first cultural humility principle is lifelong learning and critical self-reflection. The creators of the term cultural humility, Tervalon and Murray-Garcia, explained that cultural humility is not necessarily a replacement for learning about health practices of certain cultures, but that the process of self-reflection should occur at the same time.</a:t>
            </a:r>
            <a:r>
              <a:rPr lang="en-US" altLang="en-US" baseline="30000" dirty="0" smtClean="0"/>
              <a:t>1</a:t>
            </a:r>
            <a:r>
              <a:rPr lang="en-US" altLang="en-US" baseline="0" dirty="0" smtClean="0"/>
              <a:t> Questions that someone could ask themselves related to this critical self-reflection principle might be things such as, “how does my own background help or hinder my connection to clients/ communities?”</a:t>
            </a:r>
            <a:r>
              <a:rPr lang="en-US" altLang="en-US" baseline="30000" dirty="0" smtClean="0"/>
              <a:t>2</a:t>
            </a:r>
            <a:r>
              <a:rPr lang="en-US" altLang="en-US" baseline="0" dirty="0" smtClean="0"/>
              <a:t>, or “what are my initial reactions to clients, specifically those who are culturally different from me?”</a:t>
            </a:r>
            <a:r>
              <a:rPr lang="en-US" altLang="en-US" baseline="30000" dirty="0" smtClean="0"/>
              <a:t>2</a:t>
            </a:r>
            <a:r>
              <a:rPr lang="en-US" altLang="en-US" baseline="0" dirty="0" smtClean="0"/>
              <a:t>. This relates back to the power and privilege wheel that was included in one of the previous conversations. This wheel is a tool that can help someone to reflect on their own identities, how these might differ from their patients’ identities and what this means during a clinical encounter. In addition, the creators of cultural humility stated that just having knowledge about various cultural practices should not give someone a “false sense of security”</a:t>
            </a:r>
            <a:r>
              <a:rPr lang="en-US" altLang="en-US" baseline="30000" dirty="0" smtClean="0"/>
              <a:t>1</a:t>
            </a:r>
            <a:r>
              <a:rPr lang="en-US" altLang="en-US" baseline="0" dirty="0" smtClean="0"/>
              <a:t> that they know everything there is to know about a certain group of individuals.</a:t>
            </a:r>
            <a:r>
              <a:rPr lang="en-US" altLang="en-US" baseline="30000" dirty="0" smtClean="0"/>
              <a:t>1</a:t>
            </a:r>
            <a:r>
              <a:rPr lang="en-US" altLang="en-US" baseline="0" dirty="0" smtClean="0"/>
              <a:t> Under this principle, is also the humility to admit when we do not know something and instead stay committed to learning more</a:t>
            </a:r>
            <a:r>
              <a:rPr lang="en-US" altLang="en-US" baseline="30000" dirty="0" smtClean="0"/>
              <a:t>1</a:t>
            </a:r>
            <a:r>
              <a:rPr lang="en-US" altLang="en-US" baseline="0" dirty="0" smtClean="0"/>
              <a:t>. This learning might look different from reading a list of traits linked to a certain group of people and instead allow us to learn from what the patient has to say about their culture</a:t>
            </a:r>
            <a:r>
              <a:rPr lang="en-US" altLang="en-US" baseline="30000" dirty="0" smtClean="0"/>
              <a:t>1,3. </a:t>
            </a:r>
            <a:r>
              <a:rPr lang="en-US" altLang="en-US" baseline="0" dirty="0" smtClean="0"/>
              <a:t>this idea relates to the set of questions developed by </a:t>
            </a:r>
            <a:r>
              <a:rPr lang="en-US" altLang="en-US" baseline="0" dirty="0" err="1" smtClean="0"/>
              <a:t>Kleinman</a:t>
            </a:r>
            <a:r>
              <a:rPr lang="en-US" altLang="en-US" baseline="0" dirty="0" smtClean="0"/>
              <a:t> presented previously where a patient is asked questions about how they view their health or illness</a:t>
            </a:r>
            <a:r>
              <a:rPr lang="en-US" altLang="en-US" baseline="30000" dirty="0" smtClean="0"/>
              <a:t>4</a:t>
            </a:r>
            <a:r>
              <a:rPr lang="en-US" altLang="en-US" baseline="0" dirty="0" smtClean="0"/>
              <a:t>.</a:t>
            </a:r>
            <a:endParaRPr lang="en-US" altLang="en-US" baseline="30000" dirty="0" smtClean="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A686B2-49EE-4A8C-80ED-8394677A307C}" type="slidenum">
              <a:rPr lang="en-US" altLang="en-US" smtClean="0"/>
              <a:pPr fontAlgn="base">
                <a:spcBef>
                  <a:spcPct val="0"/>
                </a:spcBef>
                <a:spcAft>
                  <a:spcPct val="0"/>
                </a:spcAft>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a:t>
            </a:r>
            <a:r>
              <a:rPr lang="en-US" altLang="en-US" baseline="0" dirty="0" smtClean="0"/>
              <a:t> second principle is to r</a:t>
            </a:r>
            <a:r>
              <a:rPr lang="en-US" altLang="en-US" dirty="0" smtClean="0"/>
              <a:t>ecognize and challenge power imbalances. This principle outlines inequities not just between the control providers have over patients, but also the social inequities that create disparities in health among populations.</a:t>
            </a:r>
            <a:r>
              <a:rPr lang="en-US" altLang="en-US" baseline="30000" dirty="0" smtClean="0"/>
              <a:t>1</a:t>
            </a:r>
            <a:r>
              <a:rPr lang="en-US" altLang="en-US" baseline="0" dirty="0" smtClean="0"/>
              <a:t> If you remember from one of our previous conversations, there was a quote from a physician named Robert Like that said, “every clinical encounter is a cross cultural encounter”</a:t>
            </a:r>
            <a:r>
              <a:rPr lang="en-US" altLang="en-US" baseline="30000" dirty="0" smtClean="0"/>
              <a:t>5</a:t>
            </a:r>
            <a:r>
              <a:rPr lang="en-US" altLang="en-US" baseline="0" dirty="0" smtClean="0"/>
              <a:t>. This is because even a physician who is similar to their patient in race, ethnicity, gender, etc. will still likely have “power” in the sense that they are a trained medical professional and it is not common that the patient is.</a:t>
            </a:r>
            <a:r>
              <a:rPr lang="en-US" altLang="en-US" baseline="30000" dirty="0" smtClean="0"/>
              <a:t>5</a:t>
            </a:r>
            <a:r>
              <a:rPr lang="en-US" altLang="en-US" baseline="0" dirty="0" smtClean="0"/>
              <a:t> In addition, there could be other cultural differences present along the lines of race, ethnicity, class, gender, sexual orientation, first language, and so on</a:t>
            </a:r>
            <a:r>
              <a:rPr lang="en-US" altLang="en-US" baseline="30000" dirty="0" smtClean="0"/>
              <a:t>1</a:t>
            </a:r>
            <a:r>
              <a:rPr lang="en-US" altLang="en-US" baseline="0" dirty="0" smtClean="0"/>
              <a:t>. When a provider is considered to be a member of a dominant, mainstream group, it is important that they consider how society shapes power differentials between groups.</a:t>
            </a:r>
            <a:r>
              <a:rPr lang="en-US" altLang="en-US" baseline="30000" dirty="0" smtClean="0"/>
              <a:t>2</a:t>
            </a:r>
            <a:r>
              <a:rPr lang="en-US" altLang="en-US" baseline="0" dirty="0" smtClean="0"/>
              <a:t> When it comes to considering the social inequities that create disparities among populations, it may be good to reflect on questions such as, “What social and economic barriers impact a client’s ability to receive effective care?”</a:t>
            </a:r>
            <a:r>
              <a:rPr lang="en-US" altLang="en-US" baseline="30000" dirty="0" smtClean="0"/>
              <a:t>2</a:t>
            </a:r>
            <a:r>
              <a:rPr lang="en-US" altLang="en-US" baseline="0" dirty="0" smtClean="0"/>
              <a:t> or “what specific experiences are my clients having that are related to oppression and/or larger systemic issues?”</a:t>
            </a:r>
            <a:r>
              <a:rPr lang="en-US" altLang="en-US" baseline="30000" dirty="0" smtClean="0"/>
              <a:t>2</a:t>
            </a:r>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47D40E-2F9E-4943-8E90-BEA5FB0454B7}" type="slidenum">
              <a:rPr lang="en-US" altLang="en-US" smtClean="0"/>
              <a:pPr fontAlgn="base">
                <a:spcBef>
                  <a:spcPct val="0"/>
                </a:spcBef>
                <a:spcAft>
                  <a:spcPct val="0"/>
                </a:spcAft>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third</a:t>
            </a:r>
            <a:r>
              <a:rPr lang="en-US" altLang="en-US" baseline="0" dirty="0" smtClean="0"/>
              <a:t> principle of cultural humility is i</a:t>
            </a:r>
            <a:r>
              <a:rPr lang="en-US" altLang="en-US" dirty="0" smtClean="0"/>
              <a:t>nstitutional accountability. Here, we are emphasizing that cultural humility doesn’t exist just at an individual level, but these same principles and ideas should be reflected and emphasized at an institutional level as well.</a:t>
            </a:r>
            <a:r>
              <a:rPr lang="en-US" altLang="en-US" baseline="30000" dirty="0" smtClean="0"/>
              <a:t>1 </a:t>
            </a:r>
            <a:r>
              <a:rPr lang="en-US" altLang="en-US" baseline="0" dirty="0" smtClean="0"/>
              <a:t>The same way that the creators of cultural humility asked that an individual engage in self-reflection, they stated that this process should occur an the institition</a:t>
            </a:r>
            <a:r>
              <a:rPr lang="en-US" altLang="en-US" baseline="30000" dirty="0" smtClean="0"/>
              <a:t>1</a:t>
            </a:r>
            <a:r>
              <a:rPr lang="en-US" altLang="en-US" baseline="0" dirty="0" smtClean="0"/>
              <a:t>. This may include looking at how diverse the healthcare providers are who work at an institution</a:t>
            </a:r>
            <a:r>
              <a:rPr lang="en-US" altLang="en-US" baseline="30000" dirty="0" smtClean="0"/>
              <a:t>1,2</a:t>
            </a:r>
            <a:r>
              <a:rPr lang="en-US" altLang="en-US" baseline="0" dirty="0" smtClean="0"/>
              <a:t> , considering if staff and leadership reflect the community served</a:t>
            </a:r>
            <a:r>
              <a:rPr lang="en-US" altLang="en-US" baseline="30000" dirty="0" smtClean="0"/>
              <a:t>2</a:t>
            </a:r>
            <a:r>
              <a:rPr lang="en-US" altLang="en-US" baseline="0" dirty="0" smtClean="0"/>
              <a:t>, considering if the culture of the organization encourages discussion about topics such as oppression and inclusion</a:t>
            </a:r>
            <a:r>
              <a:rPr lang="en-US" altLang="en-US" baseline="30000" dirty="0" smtClean="0"/>
              <a:t>1,2</a:t>
            </a:r>
            <a:r>
              <a:rPr lang="en-US" altLang="en-US" baseline="0" dirty="0" smtClean="0"/>
              <a:t>. Similarly, power imbalances can be considered at the institutional level</a:t>
            </a:r>
            <a:r>
              <a:rPr lang="en-US" altLang="en-US" baseline="30000" dirty="0" smtClean="0"/>
              <a:t>1,2</a:t>
            </a:r>
            <a:r>
              <a:rPr lang="en-US" altLang="en-US" baseline="0" dirty="0" smtClean="0"/>
              <a:t>. This might be engaging with the community to ensure their voice is heard in the work of an organization</a:t>
            </a:r>
            <a:r>
              <a:rPr lang="en-US" altLang="en-US" baseline="30000" dirty="0" smtClean="0"/>
              <a:t>1,2</a:t>
            </a:r>
            <a:r>
              <a:rPr lang="en-US" altLang="en-US" baseline="0" dirty="0" smtClean="0"/>
              <a:t>, evaluating policies and procedures to address inequalities</a:t>
            </a:r>
            <a:r>
              <a:rPr lang="en-US" altLang="en-US" baseline="30000" dirty="0" smtClean="0"/>
              <a:t>2</a:t>
            </a:r>
            <a:r>
              <a:rPr lang="en-US" altLang="en-US" baseline="0" dirty="0" smtClean="0"/>
              <a:t>, or offering training to encourage self-reflection</a:t>
            </a:r>
            <a:r>
              <a:rPr lang="en-US" altLang="en-US" baseline="30000" dirty="0" smtClean="0"/>
              <a:t>2</a:t>
            </a:r>
            <a:r>
              <a:rPr lang="en-US" altLang="en-US" baseline="0" dirty="0" smtClean="0"/>
              <a:t>. </a:t>
            </a:r>
            <a:endParaRPr lang="en-US" altLang="en-US" baseline="30000" dirty="0" smtClean="0"/>
          </a:p>
          <a:p>
            <a:pPr eaLnBrk="1" hangingPunct="1">
              <a:spcBef>
                <a:spcPct val="0"/>
              </a:spcBef>
            </a:pPr>
            <a:endParaRPr lang="en-US" altLang="en-US" dirty="0"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AFA86-E6B0-42F0-AB9F-67CF3841D3E5}" type="slidenum">
              <a:rPr lang="en-US" altLang="en-US" smtClean="0"/>
              <a:pPr fontAlgn="base">
                <a:spcBef>
                  <a:spcPct val="0"/>
                </a:spcBef>
                <a:spcAft>
                  <a:spcPct val="0"/>
                </a:spcAft>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remember that while</a:t>
            </a:r>
            <a:r>
              <a:rPr lang="en-US" baseline="0" dirty="0" smtClean="0"/>
              <a:t> these three principles are clearly laid out, they are not one time things to visit on a checklist as is implied by the life-long learning component of principle one. Remember moving forward that “Cultural humility challenges us to ask difficult questions instead of reducing our clients to a set of norms we have learned in a training course about ‘difference’”</a:t>
            </a:r>
            <a:r>
              <a:rPr lang="en-US" baseline="30000" dirty="0" smtClean="0"/>
              <a:t>2</a:t>
            </a:r>
            <a:r>
              <a:rPr lang="en-US" baseline="0" dirty="0" smtClean="0"/>
              <a:t>. </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pPr>
              <a:defRPr/>
            </a:pPr>
            <a:fld id="{5CED621E-1F95-4120-90E5-1673B3EDF177}" type="slidenum">
              <a:rPr lang="en-US" smtClean="0"/>
              <a:pPr>
                <a:defRPr/>
              </a:pPr>
              <a:t>8</a:t>
            </a:fld>
            <a:endParaRPr lang="en-US" dirty="0"/>
          </a:p>
        </p:txBody>
      </p:sp>
    </p:spTree>
    <p:extLst>
      <p:ext uri="{BB962C8B-B14F-4D97-AF65-F5344CB8AC3E}">
        <p14:creationId xmlns:p14="http://schemas.microsoft.com/office/powerpoint/2010/main" val="12135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smtClean="0">
                <a:solidFill>
                  <a:srgbClr val="FF0000"/>
                </a:solidFill>
              </a:rPr>
              <a:t>(Note: Read the material on the slide) Then say, please come to the next session to share your ideas on how you might go about learning what client/patients have determined are the most important aspects of their culture.</a:t>
            </a:r>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762803-ADD3-4C5B-9998-D3384D8C4929}" type="slidenum">
              <a:rPr lang="en-US" altLang="en-US" smtClean="0"/>
              <a:pPr fontAlgn="base">
                <a:spcBef>
                  <a:spcPct val="0"/>
                </a:spcBef>
                <a:spcAft>
                  <a:spcPct val="0"/>
                </a:spcAft>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888" y="5962650"/>
            <a:ext cx="32178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7E04887C-312F-4F5D-8B42-DB9C30D8BCF1}"/>
              </a:ext>
            </a:extLst>
          </p:cNvPr>
          <p:cNvSpPr>
            <a:spLocks noGrp="1"/>
          </p:cNvSpPr>
          <p:nvPr>
            <p:ph type="dt" sz="half" idx="10"/>
          </p:nvPr>
        </p:nvSpPr>
        <p:spPr/>
        <p:txBody>
          <a:bodyPr/>
          <a:lstStyle>
            <a:lvl1pPr>
              <a:defRPr/>
            </a:lvl1pPr>
          </a:lstStyle>
          <a:p>
            <a:pPr>
              <a:defRPr/>
            </a:pPr>
            <a:fld id="{36016DB0-F697-4E96-A1CE-59F207871079}" type="datetime1">
              <a:rPr lang="en-US"/>
              <a:pPr>
                <a:defRPr/>
              </a:pPr>
              <a:t>11/21/2019</a:t>
            </a:fld>
            <a:endParaRPr lang="en-US" dirty="0"/>
          </a:p>
        </p:txBody>
      </p:sp>
      <p:sp>
        <p:nvSpPr>
          <p:cNvPr id="6" name="Footer Placeholder 4">
            <a:extLst>
              <a:ext uri="{FF2B5EF4-FFF2-40B4-BE49-F238E27FC236}">
                <a16:creationId xmlns:a16="http://schemas.microsoft.com/office/drawing/2014/main" id="{8DF9F4F9-9984-4584-9520-CD8045F12DF0}"/>
              </a:ext>
            </a:extLst>
          </p:cNvPr>
          <p:cNvSpPr>
            <a:spLocks noGrp="1"/>
          </p:cNvSpPr>
          <p:nvPr>
            <p:ph type="ftr" sz="quarter" idx="11"/>
          </p:nvPr>
        </p:nvSpPr>
        <p:spPr/>
        <p:txBody>
          <a:bodyPr/>
          <a:lstStyle>
            <a:lvl1pPr>
              <a:defRPr/>
            </a:lvl1pPr>
          </a:lstStyle>
          <a:p>
            <a:pPr>
              <a:defRPr/>
            </a:pPr>
            <a:r>
              <a:rPr lang="en-US"/>
              <a:t>#citeNLM2018</a:t>
            </a:r>
          </a:p>
        </p:txBody>
      </p:sp>
      <p:sp>
        <p:nvSpPr>
          <p:cNvPr id="7" name="Slide Number Placeholder 5">
            <a:extLst>
              <a:ext uri="{FF2B5EF4-FFF2-40B4-BE49-F238E27FC236}">
                <a16:creationId xmlns:a16="http://schemas.microsoft.com/office/drawing/2014/main" id="{9C086B94-72E1-454E-B226-A667E3A21724}"/>
              </a:ext>
            </a:extLst>
          </p:cNvPr>
          <p:cNvSpPr>
            <a:spLocks noGrp="1"/>
          </p:cNvSpPr>
          <p:nvPr>
            <p:ph type="sldNum" sz="quarter" idx="12"/>
          </p:nvPr>
        </p:nvSpPr>
        <p:spPr/>
        <p:txBody>
          <a:bodyPr/>
          <a:lstStyle>
            <a:lvl1pPr>
              <a:defRPr/>
            </a:lvl1pPr>
          </a:lstStyle>
          <a:p>
            <a:pPr>
              <a:defRPr/>
            </a:pPr>
            <a:fld id="{24F47BD1-D54B-43F1-91A6-8F9004CA70F2}" type="slidenum">
              <a:rPr lang="en-US"/>
              <a:pPr>
                <a:defRPr/>
              </a:pPr>
              <a:t>‹#›</a:t>
            </a:fld>
            <a:endParaRPr lang="en-US" dirty="0"/>
          </a:p>
        </p:txBody>
      </p:sp>
    </p:spTree>
    <p:extLst>
      <p:ext uri="{BB962C8B-B14F-4D97-AF65-F5344CB8AC3E}">
        <p14:creationId xmlns:p14="http://schemas.microsoft.com/office/powerpoint/2010/main" val="271093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F785919B-5817-4F20-804E-7D27B81941F8}" type="datetime1">
              <a:rPr lang="en-US"/>
              <a:pPr>
                <a:defRPr/>
              </a:pPr>
              <a:t>11/21/2019</a:t>
            </a:fld>
            <a:endParaRPr lang="en-US" dirty="0"/>
          </a:p>
        </p:txBody>
      </p:sp>
      <p:sp>
        <p:nvSpPr>
          <p:cNvPr id="5"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6"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952D5857-CE4C-4FE0-915D-43AD0D11644B}" type="slidenum">
              <a:rPr lang="en-US"/>
              <a:pPr>
                <a:defRPr/>
              </a:pPr>
              <a:t>‹#›</a:t>
            </a:fld>
            <a:endParaRPr lang="en-US" dirty="0"/>
          </a:p>
        </p:txBody>
      </p:sp>
    </p:spTree>
    <p:extLst>
      <p:ext uri="{BB962C8B-B14F-4D97-AF65-F5344CB8AC3E}">
        <p14:creationId xmlns:p14="http://schemas.microsoft.com/office/powerpoint/2010/main" val="17800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29CB1D1B-69A8-4411-97FE-DDAB37096162}" type="datetime1">
              <a:rPr lang="en-US"/>
              <a:pPr>
                <a:defRPr/>
              </a:pPr>
              <a:t>11/21/2019</a:t>
            </a:fld>
            <a:endParaRPr lang="en-US" dirty="0"/>
          </a:p>
        </p:txBody>
      </p:sp>
      <p:sp>
        <p:nvSpPr>
          <p:cNvPr id="5"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6"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C8CF99A6-B003-4551-954F-1A1FB970438C}" type="slidenum">
              <a:rPr lang="en-US"/>
              <a:pPr>
                <a:defRPr/>
              </a:pPr>
              <a:t>‹#›</a:t>
            </a:fld>
            <a:endParaRPr lang="en-US" dirty="0"/>
          </a:p>
        </p:txBody>
      </p:sp>
    </p:spTree>
    <p:extLst>
      <p:ext uri="{BB962C8B-B14F-4D97-AF65-F5344CB8AC3E}">
        <p14:creationId xmlns:p14="http://schemas.microsoft.com/office/powerpoint/2010/main" val="35153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1C9F2033-2AA3-4BC5-B669-AFB355062FE4}" type="datetime1">
              <a:rPr lang="en-US"/>
              <a:pPr>
                <a:defRPr/>
              </a:pPr>
              <a:t>11/21/2019</a:t>
            </a:fld>
            <a:endParaRPr lang="en-US" dirty="0"/>
          </a:p>
        </p:txBody>
      </p:sp>
      <p:sp>
        <p:nvSpPr>
          <p:cNvPr id="5"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6"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83053B12-68AA-4BA5-A32C-357981B16550}" type="slidenum">
              <a:rPr lang="en-US"/>
              <a:pPr>
                <a:defRPr/>
              </a:pPr>
              <a:t>‹#›</a:t>
            </a:fld>
            <a:endParaRPr lang="en-US" dirty="0"/>
          </a:p>
        </p:txBody>
      </p:sp>
    </p:spTree>
    <p:extLst>
      <p:ext uri="{BB962C8B-B14F-4D97-AF65-F5344CB8AC3E}">
        <p14:creationId xmlns:p14="http://schemas.microsoft.com/office/powerpoint/2010/main" val="186075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79321967-C4DD-459C-926C-B3432A6E8418}" type="datetime1">
              <a:rPr lang="en-US"/>
              <a:pPr>
                <a:defRPr/>
              </a:pPr>
              <a:t>11/21/2019</a:t>
            </a:fld>
            <a:endParaRPr lang="en-US" dirty="0"/>
          </a:p>
        </p:txBody>
      </p:sp>
      <p:sp>
        <p:nvSpPr>
          <p:cNvPr id="5"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6"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BE67F988-1F0F-4E34-A838-F739F74ACF6B}" type="slidenum">
              <a:rPr lang="en-US"/>
              <a:pPr>
                <a:defRPr/>
              </a:pPr>
              <a:t>‹#›</a:t>
            </a:fld>
            <a:endParaRPr lang="en-US" dirty="0"/>
          </a:p>
        </p:txBody>
      </p:sp>
    </p:spTree>
    <p:extLst>
      <p:ext uri="{BB962C8B-B14F-4D97-AF65-F5344CB8AC3E}">
        <p14:creationId xmlns:p14="http://schemas.microsoft.com/office/powerpoint/2010/main" val="9680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34DE61D4-8E7B-49D6-BAC4-2D15287B68D5}" type="datetime1">
              <a:rPr lang="en-US"/>
              <a:pPr>
                <a:defRPr/>
              </a:pPr>
              <a:t>11/21/2019</a:t>
            </a:fld>
            <a:endParaRPr lang="en-US" dirty="0"/>
          </a:p>
        </p:txBody>
      </p:sp>
      <p:sp>
        <p:nvSpPr>
          <p:cNvPr id="6"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7"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0DAEBD37-24AA-4A07-9B1F-A494A2BD2652}" type="slidenum">
              <a:rPr lang="en-US"/>
              <a:pPr>
                <a:defRPr/>
              </a:pPr>
              <a:t>‹#›</a:t>
            </a:fld>
            <a:endParaRPr lang="en-US" dirty="0"/>
          </a:p>
        </p:txBody>
      </p:sp>
    </p:spTree>
    <p:extLst>
      <p:ext uri="{BB962C8B-B14F-4D97-AF65-F5344CB8AC3E}">
        <p14:creationId xmlns:p14="http://schemas.microsoft.com/office/powerpoint/2010/main" val="40095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98EFAD41-B486-4597-AE24-03F65EF74801}" type="datetime1">
              <a:rPr lang="en-US"/>
              <a:pPr>
                <a:defRPr/>
              </a:pPr>
              <a:t>11/21/2019</a:t>
            </a:fld>
            <a:endParaRPr lang="en-US" dirty="0"/>
          </a:p>
        </p:txBody>
      </p:sp>
      <p:sp>
        <p:nvSpPr>
          <p:cNvPr id="8"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9"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93A016F1-30BE-475B-AD9E-845F1FA8060B}" type="slidenum">
              <a:rPr lang="en-US"/>
              <a:pPr>
                <a:defRPr/>
              </a:pPr>
              <a:t>‹#›</a:t>
            </a:fld>
            <a:endParaRPr lang="en-US" dirty="0"/>
          </a:p>
        </p:txBody>
      </p:sp>
    </p:spTree>
    <p:extLst>
      <p:ext uri="{BB962C8B-B14F-4D97-AF65-F5344CB8AC3E}">
        <p14:creationId xmlns:p14="http://schemas.microsoft.com/office/powerpoint/2010/main" val="344569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063BDBE8-4108-4405-B624-82CF47B30CF3}" type="datetime1">
              <a:rPr lang="en-US"/>
              <a:pPr>
                <a:defRPr/>
              </a:pPr>
              <a:t>11/21/2019</a:t>
            </a:fld>
            <a:endParaRPr lang="en-US" dirty="0"/>
          </a:p>
        </p:txBody>
      </p:sp>
      <p:sp>
        <p:nvSpPr>
          <p:cNvPr id="4"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5"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427B37DE-A519-4D60-9E46-7094DBA051D4}" type="slidenum">
              <a:rPr lang="en-US"/>
              <a:pPr>
                <a:defRPr/>
              </a:pPr>
              <a:t>‹#›</a:t>
            </a:fld>
            <a:endParaRPr lang="en-US" dirty="0"/>
          </a:p>
        </p:txBody>
      </p:sp>
    </p:spTree>
    <p:extLst>
      <p:ext uri="{BB962C8B-B14F-4D97-AF65-F5344CB8AC3E}">
        <p14:creationId xmlns:p14="http://schemas.microsoft.com/office/powerpoint/2010/main" val="427293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F3AAF444-399A-4337-996C-BE76D1CBD958}" type="datetime1">
              <a:rPr lang="en-US"/>
              <a:pPr>
                <a:defRPr/>
              </a:pPr>
              <a:t>11/21/2019</a:t>
            </a:fld>
            <a:endParaRPr lang="en-US" dirty="0"/>
          </a:p>
        </p:txBody>
      </p:sp>
      <p:sp>
        <p:nvSpPr>
          <p:cNvPr id="3"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4"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D84DFBCA-BF8B-4CD2-80A5-72C470C13567}" type="slidenum">
              <a:rPr lang="en-US"/>
              <a:pPr>
                <a:defRPr/>
              </a:pPr>
              <a:t>‹#›</a:t>
            </a:fld>
            <a:endParaRPr lang="en-US" dirty="0"/>
          </a:p>
        </p:txBody>
      </p:sp>
    </p:spTree>
    <p:extLst>
      <p:ext uri="{BB962C8B-B14F-4D97-AF65-F5344CB8AC3E}">
        <p14:creationId xmlns:p14="http://schemas.microsoft.com/office/powerpoint/2010/main" val="311906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8C2D3E91-EAAE-4275-89C5-7C2FCDCE466C}" type="datetime1">
              <a:rPr lang="en-US"/>
              <a:pPr>
                <a:defRPr/>
              </a:pPr>
              <a:t>11/21/2019</a:t>
            </a:fld>
            <a:endParaRPr lang="en-US" dirty="0"/>
          </a:p>
        </p:txBody>
      </p:sp>
      <p:sp>
        <p:nvSpPr>
          <p:cNvPr id="6"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7"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59F4BDB4-24C3-4F1F-B9DD-7BDD9595AB69}" type="slidenum">
              <a:rPr lang="en-US"/>
              <a:pPr>
                <a:defRPr/>
              </a:pPr>
              <a:t>‹#›</a:t>
            </a:fld>
            <a:endParaRPr lang="en-US" dirty="0"/>
          </a:p>
        </p:txBody>
      </p:sp>
    </p:spTree>
    <p:extLst>
      <p:ext uri="{BB962C8B-B14F-4D97-AF65-F5344CB8AC3E}">
        <p14:creationId xmlns:p14="http://schemas.microsoft.com/office/powerpoint/2010/main" val="252708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A4658DE-6BDB-4F6E-B2CF-2B1C4CB5051E}"/>
              </a:ext>
            </a:extLst>
          </p:cNvPr>
          <p:cNvSpPr>
            <a:spLocks noGrp="1"/>
          </p:cNvSpPr>
          <p:nvPr>
            <p:ph type="dt" sz="half" idx="10"/>
          </p:nvPr>
        </p:nvSpPr>
        <p:spPr/>
        <p:txBody>
          <a:bodyPr/>
          <a:lstStyle>
            <a:lvl1pPr>
              <a:defRPr/>
            </a:lvl1pPr>
          </a:lstStyle>
          <a:p>
            <a:pPr>
              <a:defRPr/>
            </a:pPr>
            <a:fld id="{4AFEB89B-C5F1-43D8-BA18-FED962E1D900}" type="datetime1">
              <a:rPr lang="en-US"/>
              <a:pPr>
                <a:defRPr/>
              </a:pPr>
              <a:t>11/21/2019</a:t>
            </a:fld>
            <a:endParaRPr lang="en-US" dirty="0"/>
          </a:p>
        </p:txBody>
      </p:sp>
      <p:sp>
        <p:nvSpPr>
          <p:cNvPr id="6" name="Footer Placeholder 4">
            <a:extLst>
              <a:ext uri="{FF2B5EF4-FFF2-40B4-BE49-F238E27FC236}">
                <a16:creationId xmlns:a16="http://schemas.microsoft.com/office/drawing/2014/main" id="{217968F1-EF04-4432-A3C3-7941B539C895}"/>
              </a:ext>
            </a:extLst>
          </p:cNvPr>
          <p:cNvSpPr>
            <a:spLocks noGrp="1"/>
          </p:cNvSpPr>
          <p:nvPr>
            <p:ph type="ftr" sz="quarter" idx="11"/>
          </p:nvPr>
        </p:nvSpPr>
        <p:spPr/>
        <p:txBody>
          <a:bodyPr/>
          <a:lstStyle>
            <a:lvl1pPr>
              <a:defRPr/>
            </a:lvl1pPr>
          </a:lstStyle>
          <a:p>
            <a:pPr>
              <a:defRPr/>
            </a:pPr>
            <a:r>
              <a:rPr lang="en-US"/>
              <a:t>#citeNLM2018</a:t>
            </a:r>
          </a:p>
        </p:txBody>
      </p:sp>
      <p:sp>
        <p:nvSpPr>
          <p:cNvPr id="7" name="Slide Number Placeholder 5">
            <a:extLst>
              <a:ext uri="{FF2B5EF4-FFF2-40B4-BE49-F238E27FC236}">
                <a16:creationId xmlns:a16="http://schemas.microsoft.com/office/drawing/2014/main" id="{641D89CE-36C5-4BAC-B67B-AD263B21BD2B}"/>
              </a:ext>
            </a:extLst>
          </p:cNvPr>
          <p:cNvSpPr>
            <a:spLocks noGrp="1"/>
          </p:cNvSpPr>
          <p:nvPr>
            <p:ph type="sldNum" sz="quarter" idx="12"/>
          </p:nvPr>
        </p:nvSpPr>
        <p:spPr/>
        <p:txBody>
          <a:bodyPr/>
          <a:lstStyle>
            <a:lvl1pPr>
              <a:defRPr/>
            </a:lvl1pPr>
          </a:lstStyle>
          <a:p>
            <a:pPr>
              <a:defRPr/>
            </a:pPr>
            <a:fld id="{51D56FA1-7E05-4CD2-AD52-8AEFBF70E2DF}" type="slidenum">
              <a:rPr lang="en-US"/>
              <a:pPr>
                <a:defRPr/>
              </a:pPr>
              <a:t>‹#›</a:t>
            </a:fld>
            <a:endParaRPr lang="en-US" dirty="0"/>
          </a:p>
        </p:txBody>
      </p:sp>
    </p:spTree>
    <p:extLst>
      <p:ext uri="{BB962C8B-B14F-4D97-AF65-F5344CB8AC3E}">
        <p14:creationId xmlns:p14="http://schemas.microsoft.com/office/powerpoint/2010/main" val="205425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8A4658DE-6BDB-4F6E-B2CF-2B1C4CB50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67E1E47-47BC-4E40-A545-EF7C128EAA65}" type="datetime1">
              <a:rPr lang="en-US"/>
              <a:pPr>
                <a:defRPr/>
              </a:pPr>
              <a:t>11/21/2019</a:t>
            </a:fld>
            <a:endParaRPr lang="en-US" dirty="0"/>
          </a:p>
        </p:txBody>
      </p:sp>
      <p:sp>
        <p:nvSpPr>
          <p:cNvPr id="5" name="Footer Placeholder 4">
            <a:extLst>
              <a:ext uri="{FF2B5EF4-FFF2-40B4-BE49-F238E27FC236}">
                <a16:creationId xmlns:a16="http://schemas.microsoft.com/office/drawing/2014/main" id="{217968F1-EF04-4432-A3C3-7941B539C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#citeNLM2018</a:t>
            </a:r>
          </a:p>
        </p:txBody>
      </p:sp>
      <p:sp>
        <p:nvSpPr>
          <p:cNvPr id="6" name="Slide Number Placeholder 5">
            <a:extLst>
              <a:ext uri="{FF2B5EF4-FFF2-40B4-BE49-F238E27FC236}">
                <a16:creationId xmlns:a16="http://schemas.microsoft.com/office/drawing/2014/main" id="{641D89CE-36C5-4BAC-B67B-AD263B21B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6FFE6C5-B677-47F5-A3AA-00590A966A64}" type="slidenum">
              <a:rPr lang="en-US"/>
              <a:pPr>
                <a:defRPr/>
              </a:pPr>
              <a:t>‹#›</a:t>
            </a:fld>
            <a:endParaRPr lang="en-US" dirty="0"/>
          </a:p>
        </p:txBody>
      </p:sp>
      <p:pic>
        <p:nvPicPr>
          <p:cNvPr id="1031"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9888" y="5962650"/>
            <a:ext cx="32178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noChangeArrowheads="1"/>
          </p:cNvSpPr>
          <p:nvPr>
            <p:ph type="ctrTitle"/>
          </p:nvPr>
        </p:nvSpPr>
        <p:spPr/>
        <p:txBody>
          <a:bodyPr/>
          <a:lstStyle/>
          <a:p>
            <a:pPr eaLnBrk="1" hangingPunct="1"/>
            <a:r>
              <a:rPr lang="en-US" altLang="en-US" smtClean="0"/>
              <a:t>Cultural Humility</a:t>
            </a:r>
          </a:p>
        </p:txBody>
      </p:sp>
      <p:sp>
        <p:nvSpPr>
          <p:cNvPr id="5123" name="Subtitle 4"/>
          <p:cNvSpPr>
            <a:spLocks noGrp="1" noChangeArrowheads="1"/>
          </p:cNvSpPr>
          <p:nvPr>
            <p:ph type="subTitle" idx="1"/>
          </p:nvPr>
        </p:nvSpPr>
        <p:spPr/>
        <p:txBody>
          <a:bodyPr/>
          <a:lstStyle/>
          <a:p>
            <a:pPr eaLnBrk="1" hangingPunct="1"/>
            <a:r>
              <a:rPr lang="en-US" altLang="en-US" i="1" smtClean="0"/>
              <a:t>Different from Cultural Competence…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199" y="1690688"/>
            <a:ext cx="10959059" cy="4486275"/>
          </a:xfrm>
        </p:spPr>
        <p:txBody>
          <a:bodyPr/>
          <a:lstStyle/>
          <a:p>
            <a:pPr marL="514350" indent="-514350">
              <a:buFont typeface="+mj-lt"/>
              <a:buAutoNum type="arabicPeriod"/>
            </a:pPr>
            <a:r>
              <a:rPr lang="en-US" sz="2000" dirty="0" smtClean="0"/>
              <a:t>Tervalon, M. &amp; Murray-Garcia, J. (1998). Cultural Humility Versus Cultural Competence: A Critical Distinction in Defining Physician Training Education Outcomes in Multicultural Education. </a:t>
            </a:r>
            <a:r>
              <a:rPr lang="en-US" sz="2000" i="1" dirty="0" smtClean="0"/>
              <a:t>Journal of Health Care for the Poor and Underserved, 9(2), 117-125</a:t>
            </a:r>
          </a:p>
          <a:p>
            <a:pPr marL="514350" indent="-514350">
              <a:buFont typeface="+mj-lt"/>
              <a:buAutoNum type="arabicPeriod"/>
            </a:pPr>
            <a:r>
              <a:rPr lang="en-US" sz="2000" dirty="0" smtClean="0"/>
              <a:t>Fisher-Borne, M., Montana Cain, J. &amp; Martin, S. (2015). From Mastery to Accountability: Cultural Humility as an Alternative to Cultural Competence. </a:t>
            </a:r>
            <a:r>
              <a:rPr lang="en-US" sz="2000" i="1" dirty="0" smtClean="0"/>
              <a:t>Social Work Education, 34(2), 165-181. </a:t>
            </a:r>
          </a:p>
          <a:p>
            <a:pPr marL="514350" lvl="0" indent="-514350">
              <a:buFont typeface="+mj-lt"/>
              <a:buAutoNum type="arabicPeriod"/>
            </a:pPr>
            <a:r>
              <a:rPr lang="en-US" sz="2000" dirty="0" err="1" smtClean="0">
                <a:solidFill>
                  <a:prstClr val="black"/>
                </a:solidFill>
              </a:rPr>
              <a:t>MacKenzie</a:t>
            </a:r>
            <a:r>
              <a:rPr lang="en-US" sz="2000" dirty="0">
                <a:solidFill>
                  <a:prstClr val="black"/>
                </a:solidFill>
              </a:rPr>
              <a:t>, L., </a:t>
            </a:r>
            <a:r>
              <a:rPr lang="en-US" sz="2000" dirty="0" err="1">
                <a:solidFill>
                  <a:prstClr val="black"/>
                </a:solidFill>
              </a:rPr>
              <a:t>Hatala</a:t>
            </a:r>
            <a:r>
              <a:rPr lang="en-US" sz="2000" dirty="0">
                <a:solidFill>
                  <a:prstClr val="black"/>
                </a:solidFill>
              </a:rPr>
              <a:t>, A (2019). Addressing culture within healthcare settings: the limits of cultural competence and the power of humility. </a:t>
            </a:r>
            <a:r>
              <a:rPr lang="en-US" sz="2000" i="1" dirty="0">
                <a:solidFill>
                  <a:prstClr val="black"/>
                </a:solidFill>
              </a:rPr>
              <a:t>Canadian Medical Education Journal, 10(1), e124-e127. </a:t>
            </a:r>
            <a:endParaRPr lang="en-US" sz="2000" dirty="0" smtClean="0"/>
          </a:p>
          <a:p>
            <a:pPr marL="514350" lvl="0" indent="-514350">
              <a:buFont typeface="+mj-lt"/>
              <a:buAutoNum type="arabicPeriod"/>
            </a:pPr>
            <a:r>
              <a:rPr lang="en-US" sz="2000" dirty="0" smtClean="0">
                <a:solidFill>
                  <a:prstClr val="black"/>
                </a:solidFill>
              </a:rPr>
              <a:t>Kleinman</a:t>
            </a:r>
            <a:r>
              <a:rPr lang="en-US" sz="2000" dirty="0">
                <a:solidFill>
                  <a:prstClr val="black"/>
                </a:solidFill>
              </a:rPr>
              <a:t>, A. &amp; Benson, P. (2006). Anthropology in the Clinic: The Problem of Cultural Competency and How to Fix It. </a:t>
            </a:r>
            <a:r>
              <a:rPr lang="en-US" sz="2000" i="1" dirty="0" err="1">
                <a:solidFill>
                  <a:prstClr val="black"/>
                </a:solidFill>
              </a:rPr>
              <a:t>Plos</a:t>
            </a:r>
            <a:r>
              <a:rPr lang="en-US" sz="2000" i="1" dirty="0">
                <a:solidFill>
                  <a:prstClr val="black"/>
                </a:solidFill>
              </a:rPr>
              <a:t> Med 3(10): e294. </a:t>
            </a:r>
            <a:endParaRPr lang="en-US" sz="2000" dirty="0" smtClean="0"/>
          </a:p>
          <a:p>
            <a:pPr marL="514350" lvl="0" indent="-514350">
              <a:buFont typeface="+mj-lt"/>
              <a:buAutoNum type="arabicPeriod"/>
            </a:pPr>
            <a:r>
              <a:rPr lang="en-US" sz="2000" dirty="0">
                <a:solidFill>
                  <a:prstClr val="black"/>
                </a:solidFill>
              </a:rPr>
              <a:t>White, A. &amp; Stubblefield-</a:t>
            </a:r>
            <a:r>
              <a:rPr lang="en-US" sz="2000" dirty="0" err="1">
                <a:solidFill>
                  <a:prstClr val="black"/>
                </a:solidFill>
              </a:rPr>
              <a:t>Tave</a:t>
            </a:r>
            <a:r>
              <a:rPr lang="en-US" sz="2000" dirty="0">
                <a:solidFill>
                  <a:prstClr val="black"/>
                </a:solidFill>
              </a:rPr>
              <a:t>, B. (2017). Some Advice for Physicians and Other Clinicians Treating Minorities, Women, and other Patients at Risk of Receiving Health Care Disparities. </a:t>
            </a:r>
            <a:r>
              <a:rPr lang="en-US" sz="2000" i="1" dirty="0">
                <a:solidFill>
                  <a:prstClr val="black"/>
                </a:solidFill>
              </a:rPr>
              <a:t>Journal of Racial and Ethnic Health Disparities, 4, 472-479.</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18175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pPr eaLnBrk="1" hangingPunct="1"/>
            <a:r>
              <a:rPr lang="en-US" altLang="en-US" dirty="0" smtClean="0"/>
              <a:t>Discussion points from last module</a:t>
            </a:r>
          </a:p>
        </p:txBody>
      </p:sp>
      <p:sp>
        <p:nvSpPr>
          <p:cNvPr id="7171" name="Content Placeholder 2"/>
          <p:cNvSpPr>
            <a:spLocks noGrp="1" noChangeArrowheads="1"/>
          </p:cNvSpPr>
          <p:nvPr>
            <p:ph idx="1"/>
          </p:nvPr>
        </p:nvSpPr>
        <p:spPr>
          <a:xfrm>
            <a:off x="1034321" y="1782064"/>
            <a:ext cx="4751881" cy="3824257"/>
          </a:xfrm>
        </p:spPr>
        <p:txBody>
          <a:bodyPr/>
          <a:lstStyle/>
          <a:p>
            <a:pPr marL="0" indent="0" eaLnBrk="1" fontAlgn="auto" hangingPunct="1">
              <a:spcAft>
                <a:spcPts val="0"/>
              </a:spcAft>
              <a:buNone/>
              <a:defRPr/>
            </a:pPr>
            <a:r>
              <a:rPr lang="en-US" dirty="0">
                <a:solidFill>
                  <a:prstClr val="black"/>
                </a:solidFill>
              </a:rPr>
              <a:t>What has been your past experience with cultural competence training? Did you notice the described limitations?</a:t>
            </a:r>
          </a:p>
          <a:p>
            <a:pPr marL="0" indent="0" eaLnBrk="1" fontAlgn="auto" hangingPunct="1">
              <a:spcAft>
                <a:spcPts val="0"/>
              </a:spcAft>
              <a:buNone/>
              <a:defRPr/>
            </a:pPr>
            <a:r>
              <a:rPr lang="en-US" dirty="0">
                <a:solidFill>
                  <a:prstClr val="black"/>
                </a:solidFill>
              </a:rPr>
              <a:t>How would you explain the difference between cultural competence and cultural humility to a colleague?</a:t>
            </a:r>
          </a:p>
        </p:txBody>
      </p:sp>
      <p:pic>
        <p:nvPicPr>
          <p:cNvPr id="6" name="Picture 5"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r>
              <a:rPr lang="en-US" altLang="en-US" dirty="0" smtClean="0"/>
              <a:t>Objectives</a:t>
            </a:r>
          </a:p>
        </p:txBody>
      </p:sp>
      <p:sp>
        <p:nvSpPr>
          <p:cNvPr id="3" name="Content Placeholder 2">
            <a:extLst>
              <a:ext uri="{FF2B5EF4-FFF2-40B4-BE49-F238E27FC236}">
                <a16:creationId xmlns:a16="http://schemas.microsoft.com/office/drawing/2014/main" id="{751E87DA-3159-4080-8A4E-93DD950BA9B1}"/>
              </a:ext>
            </a:extLst>
          </p:cNvPr>
          <p:cNvSpPr>
            <a:spLocks noGrp="1"/>
          </p:cNvSpPr>
          <p:nvPr>
            <p:ph idx="1"/>
          </p:nvPr>
        </p:nvSpPr>
        <p:spPr>
          <a:xfrm>
            <a:off x="838200" y="1825625"/>
            <a:ext cx="6080125" cy="3633788"/>
          </a:xfrm>
        </p:spPr>
        <p:txBody>
          <a:bodyPr rtlCol="0">
            <a:normAutofit/>
          </a:bodyPr>
          <a:lstStyle/>
          <a:p>
            <a:pPr marL="0" indent="0" eaLnBrk="1" fontAlgn="auto" hangingPunct="1">
              <a:spcAft>
                <a:spcPts val="0"/>
              </a:spcAft>
              <a:buFont typeface="Arial" panose="020B0604020202020204" pitchFamily="34" charset="0"/>
              <a:buNone/>
              <a:defRPr/>
            </a:pPr>
            <a:r>
              <a:rPr lang="en-US" dirty="0"/>
              <a:t>By the end of the program participants will:</a:t>
            </a:r>
          </a:p>
          <a:p>
            <a:pPr eaLnBrk="1" fontAlgn="auto" hangingPunct="1">
              <a:spcAft>
                <a:spcPts val="0"/>
              </a:spcAft>
              <a:defRPr/>
            </a:pPr>
            <a:r>
              <a:rPr lang="en-US" dirty="0"/>
              <a:t>Learn principles and benefits of cultural humility.</a:t>
            </a:r>
          </a:p>
          <a:p>
            <a:pPr marL="0" indent="0" eaLnBrk="1" fontAlgn="auto" hangingPunct="1">
              <a:spcAft>
                <a:spcPts val="0"/>
              </a:spcAft>
              <a:buFont typeface="Arial" panose="020B0604020202020204" pitchFamily="34" charset="0"/>
              <a:buNone/>
              <a:defRPr/>
            </a:pPr>
            <a:endParaRPr lang="en-US" dirty="0"/>
          </a:p>
        </p:txBody>
      </p:sp>
      <p:pic>
        <p:nvPicPr>
          <p:cNvPr id="9220" name="Picture 3" descr="Lightbulb with word clouds around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450" y="1825625"/>
            <a:ext cx="44989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Cultural Humility</a:t>
            </a:r>
            <a:endParaRPr lang="en-US" dirty="0"/>
          </a:p>
        </p:txBody>
      </p:sp>
      <p:pic>
        <p:nvPicPr>
          <p:cNvPr id="5" name="Content Placeholder 4" descr="A structure that reads Cultural Humility in the roof and is supported by three pillars representing the principles of cultural humility - Lifelong learning and critical self-reflection; recognize and challenge power imblances; and institutional accountabili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2969" y="1389974"/>
            <a:ext cx="9294458" cy="4351338"/>
          </a:xfrm>
        </p:spPr>
      </p:pic>
      <p:sp>
        <p:nvSpPr>
          <p:cNvPr id="3" name="Rectangle 2">
            <a:extLst>
              <a:ext uri="{FF2B5EF4-FFF2-40B4-BE49-F238E27FC236}">
                <a16:creationId xmlns:a16="http://schemas.microsoft.com/office/drawing/2014/main" id="{616DD025-8CB3-49D9-ABBB-E688F217A1DF}"/>
              </a:ext>
            </a:extLst>
          </p:cNvPr>
          <p:cNvSpPr/>
          <p:nvPr/>
        </p:nvSpPr>
        <p:spPr>
          <a:xfrm>
            <a:off x="3927423" y="6027497"/>
            <a:ext cx="8264577" cy="738664"/>
          </a:xfrm>
          <a:prstGeom prst="rect">
            <a:avLst/>
          </a:prstGeom>
        </p:spPr>
        <p:txBody>
          <a:bodyPr wrap="square">
            <a:spAutoFit/>
          </a:bodyPr>
          <a:lstStyle/>
          <a:p>
            <a:r>
              <a:rPr lang="en-US" sz="1400" b="1" dirty="0" smtClean="0">
                <a:ea typeface="Calibri" panose="020F0502020204030204" pitchFamily="34" charset="0"/>
                <a:cs typeface="Times New Roman" panose="02020603050405020304" pitchFamily="18" charset="0"/>
              </a:rPr>
              <a:t>Fig 1 </a:t>
            </a:r>
            <a:r>
              <a:rPr lang="en-US" sz="1400" dirty="0" smtClean="0">
                <a:ea typeface="Calibri" panose="020F0502020204030204" pitchFamily="34" charset="0"/>
                <a:cs typeface="Times New Roman" panose="02020603050405020304" pitchFamily="18" charset="0"/>
              </a:rPr>
              <a:t>Tervalon</a:t>
            </a:r>
            <a:r>
              <a:rPr lang="en-US" sz="1400" dirty="0">
                <a:ea typeface="Calibri" panose="020F0502020204030204" pitchFamily="34" charset="0"/>
                <a:cs typeface="Times New Roman" panose="02020603050405020304" pitchFamily="18" charset="0"/>
              </a:rPr>
              <a:t>, M. &amp; Murray-Garcia, J. (1998). Cultural Humility Versus Cultural Competence: A Critical Distinction in Defining Physician Training Education Outcomes in Multicultural Education. </a:t>
            </a:r>
            <a:r>
              <a:rPr lang="en-US" sz="1400" i="1" dirty="0">
                <a:ea typeface="Calibri" panose="020F0502020204030204" pitchFamily="34" charset="0"/>
                <a:cs typeface="Times New Roman" panose="02020603050405020304" pitchFamily="18" charset="0"/>
              </a:rPr>
              <a:t>Journal of Health Care for the Poor and Underserved, 9(2)</a:t>
            </a:r>
            <a:r>
              <a:rPr lang="en-US" sz="1400" dirty="0">
                <a:ea typeface="Calibri" panose="020F0502020204030204" pitchFamily="34" charset="0"/>
                <a:cs typeface="Times New Roman" panose="02020603050405020304" pitchFamily="18" charset="0"/>
              </a:rPr>
              <a:t>, 117-125</a:t>
            </a:r>
            <a:endParaRPr lang="en-US" sz="1400" dirty="0"/>
          </a:p>
        </p:txBody>
      </p:sp>
    </p:spTree>
    <p:extLst>
      <p:ext uri="{BB962C8B-B14F-4D97-AF65-F5344CB8AC3E}">
        <p14:creationId xmlns:p14="http://schemas.microsoft.com/office/powerpoint/2010/main" val="360442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pPr eaLnBrk="1" hangingPunct="1"/>
            <a:r>
              <a:rPr lang="en-US" altLang="en-US" dirty="0" smtClean="0"/>
              <a:t>Principles of Cultural Humility (1)</a:t>
            </a:r>
          </a:p>
        </p:txBody>
      </p:sp>
      <p:sp>
        <p:nvSpPr>
          <p:cNvPr id="3" name="Content Placeholder 2">
            <a:extLst>
              <a:ext uri="{FF2B5EF4-FFF2-40B4-BE49-F238E27FC236}">
                <a16:creationId xmlns:a16="http://schemas.microsoft.com/office/drawing/2014/main" id="{061BA45B-EC19-48E0-AEF6-B51C5323132E}"/>
              </a:ext>
            </a:extLst>
          </p:cNvPr>
          <p:cNvSpPr>
            <a:spLocks noGrp="1"/>
          </p:cNvSpPr>
          <p:nvPr>
            <p:ph idx="1"/>
          </p:nvPr>
        </p:nvSpPr>
        <p:spPr>
          <a:xfrm>
            <a:off x="838200" y="1690688"/>
            <a:ext cx="10515600" cy="4351337"/>
          </a:xfrm>
        </p:spPr>
        <p:txBody>
          <a:bodyPr rtlCol="0">
            <a:normAutofit/>
          </a:bodyPr>
          <a:lstStyle/>
          <a:p>
            <a:pPr marL="0" indent="0" eaLnBrk="1" fontAlgn="auto" hangingPunct="1">
              <a:spcAft>
                <a:spcPts val="0"/>
              </a:spcAft>
              <a:buFont typeface="Arial" panose="020B0604020202020204" pitchFamily="34" charset="0"/>
              <a:buNone/>
              <a:defRPr/>
            </a:pPr>
            <a:r>
              <a:rPr lang="en-US" sz="3600" dirty="0"/>
              <a:t>The three principles of cultural humility are</a:t>
            </a:r>
            <a:r>
              <a:rPr lang="en-US" sz="3600" dirty="0" smtClean="0"/>
              <a:t>:</a:t>
            </a:r>
            <a:endParaRPr lang="en-US" sz="3600" dirty="0"/>
          </a:p>
          <a:p>
            <a:pPr marL="514350" indent="-514350" eaLnBrk="1" fontAlgn="auto" hangingPunct="1">
              <a:spcAft>
                <a:spcPts val="0"/>
              </a:spcAft>
              <a:buFont typeface="Arial" panose="020B0604020202020204" pitchFamily="34" charset="0"/>
              <a:buAutoNum type="arabicPeriod"/>
              <a:defRPr/>
            </a:pPr>
            <a:r>
              <a:rPr lang="en-US" sz="3200" b="1" i="1" dirty="0">
                <a:solidFill>
                  <a:srgbClr val="3863A2"/>
                </a:solidFill>
              </a:rPr>
              <a:t>Lifelong learning and critical </a:t>
            </a:r>
            <a:r>
              <a:rPr lang="en-US" sz="3200" b="1" i="1" dirty="0" smtClean="0">
                <a:solidFill>
                  <a:srgbClr val="3863A2"/>
                </a:solidFill>
              </a:rPr>
              <a:t>self-reflection</a:t>
            </a:r>
            <a:r>
              <a:rPr lang="en-US" sz="3200" b="1" i="1" baseline="30000" dirty="0" smtClean="0">
                <a:solidFill>
                  <a:srgbClr val="3863A2"/>
                </a:solidFill>
              </a:rPr>
              <a:t>1</a:t>
            </a:r>
            <a:r>
              <a:rPr lang="en-US" sz="3200" b="1" i="1" dirty="0" smtClean="0">
                <a:solidFill>
                  <a:srgbClr val="3863A2"/>
                </a:solidFill>
              </a:rPr>
              <a:t> </a:t>
            </a:r>
          </a:p>
          <a:p>
            <a:pPr lvl="1" eaLnBrk="1" fontAlgn="auto" hangingPunct="1">
              <a:spcAft>
                <a:spcPts val="0"/>
              </a:spcAft>
              <a:defRPr/>
            </a:pPr>
            <a:r>
              <a:rPr lang="en-US" sz="2800" i="1" dirty="0" smtClean="0">
                <a:solidFill>
                  <a:srgbClr val="3863A2"/>
                </a:solidFill>
              </a:rPr>
              <a:t>How does your cultural background affect reactions to and interactions with patients? </a:t>
            </a:r>
            <a:r>
              <a:rPr lang="en-US" sz="2800" i="1" baseline="30000" dirty="0" smtClean="0">
                <a:solidFill>
                  <a:srgbClr val="3863A2"/>
                </a:solidFill>
              </a:rPr>
              <a:t>2</a:t>
            </a:r>
          </a:p>
          <a:p>
            <a:pPr lvl="1" eaLnBrk="1" fontAlgn="auto" hangingPunct="1">
              <a:spcAft>
                <a:spcPts val="0"/>
              </a:spcAft>
              <a:defRPr/>
            </a:pPr>
            <a:r>
              <a:rPr lang="en-US" sz="2800" i="1" dirty="0" smtClean="0">
                <a:solidFill>
                  <a:srgbClr val="3863A2"/>
                </a:solidFill>
              </a:rPr>
              <a:t>Avoid being an “expert” in a culture and learn from the patient </a:t>
            </a:r>
            <a:r>
              <a:rPr lang="en-US" sz="2800" i="1" baseline="30000" dirty="0" smtClean="0">
                <a:solidFill>
                  <a:srgbClr val="3863A2"/>
                </a:solidFill>
              </a:rPr>
              <a:t>1,3</a:t>
            </a:r>
            <a:endParaRPr lang="en-US" sz="2800" i="1" baseline="30000" dirty="0">
              <a:solidFill>
                <a:srgbClr val="3863A2"/>
              </a:solidFill>
            </a:endParaRP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pPr eaLnBrk="1" hangingPunct="1"/>
            <a:r>
              <a:rPr lang="en-US" altLang="en-US" dirty="0" smtClean="0"/>
              <a:t>Principles of Cultural Humility (2)</a:t>
            </a:r>
          </a:p>
        </p:txBody>
      </p:sp>
      <p:sp>
        <p:nvSpPr>
          <p:cNvPr id="5" name="Content Placeholder 2">
            <a:extLst>
              <a:ext uri="{FF2B5EF4-FFF2-40B4-BE49-F238E27FC236}">
                <a16:creationId xmlns:a16="http://schemas.microsoft.com/office/drawing/2014/main" id="{061BA45B-EC19-48E0-AEF6-B51C5323132E}"/>
              </a:ext>
            </a:extLst>
          </p:cNvPr>
          <p:cNvSpPr>
            <a:spLocks noGrp="1"/>
          </p:cNvSpPr>
          <p:nvPr>
            <p:ph idx="1"/>
          </p:nvPr>
        </p:nvSpPr>
        <p:spPr>
          <a:xfrm>
            <a:off x="838200" y="1690688"/>
            <a:ext cx="10515600" cy="4351337"/>
          </a:xfrm>
        </p:spPr>
        <p:txBody>
          <a:bodyPr rtlCol="0">
            <a:normAutofit/>
          </a:bodyPr>
          <a:lstStyle/>
          <a:p>
            <a:pPr marL="0" indent="0" eaLnBrk="1" fontAlgn="auto" hangingPunct="1">
              <a:spcAft>
                <a:spcPts val="0"/>
              </a:spcAft>
              <a:buFont typeface="Arial" panose="020B0604020202020204" pitchFamily="34" charset="0"/>
              <a:buNone/>
              <a:defRPr/>
            </a:pPr>
            <a:r>
              <a:rPr lang="en-US" sz="3600" dirty="0"/>
              <a:t>The three principles of cultural humility are</a:t>
            </a:r>
            <a:r>
              <a:rPr lang="en-US" sz="3600" dirty="0" smtClean="0"/>
              <a:t>:</a:t>
            </a:r>
            <a:endParaRPr lang="en-US" sz="3600" dirty="0"/>
          </a:p>
          <a:p>
            <a:pPr marL="514350" indent="-514350" eaLnBrk="1" fontAlgn="auto" hangingPunct="1">
              <a:spcAft>
                <a:spcPts val="0"/>
              </a:spcAft>
              <a:buFont typeface="Arial" panose="020B0604020202020204" pitchFamily="34" charset="0"/>
              <a:buAutoNum type="arabicPeriod"/>
              <a:defRPr/>
            </a:pPr>
            <a:r>
              <a:rPr lang="en-US" sz="3200" dirty="0"/>
              <a:t>Lifelong learning and critical self-reflection.</a:t>
            </a:r>
          </a:p>
          <a:p>
            <a:pPr marL="514350" indent="-514350" eaLnBrk="1" fontAlgn="auto" hangingPunct="1">
              <a:spcAft>
                <a:spcPts val="0"/>
              </a:spcAft>
              <a:buFont typeface="Arial" panose="020B0604020202020204" pitchFamily="34" charset="0"/>
              <a:buAutoNum type="arabicPeriod"/>
              <a:defRPr/>
            </a:pPr>
            <a:r>
              <a:rPr lang="en-US" sz="3200" b="1" i="1" dirty="0" smtClean="0">
                <a:solidFill>
                  <a:srgbClr val="3863A2"/>
                </a:solidFill>
              </a:rPr>
              <a:t>Recognize and challenge power imbalances</a:t>
            </a:r>
            <a:r>
              <a:rPr lang="en-US" sz="3200" b="1" i="1" baseline="30000" dirty="0" smtClean="0">
                <a:solidFill>
                  <a:srgbClr val="3863A2"/>
                </a:solidFill>
              </a:rPr>
              <a:t>1</a:t>
            </a:r>
          </a:p>
          <a:p>
            <a:pPr lvl="1" eaLnBrk="1" fontAlgn="auto" hangingPunct="1">
              <a:spcAft>
                <a:spcPts val="0"/>
              </a:spcAft>
              <a:defRPr/>
            </a:pPr>
            <a:r>
              <a:rPr lang="en-US" sz="2800" i="1" dirty="0" smtClean="0">
                <a:solidFill>
                  <a:srgbClr val="3863A2"/>
                </a:solidFill>
              </a:rPr>
              <a:t>“Every clinical encounter is a cross cultural encounter”</a:t>
            </a:r>
            <a:r>
              <a:rPr lang="en-US" sz="2800" i="1" baseline="30000" dirty="0" smtClean="0">
                <a:solidFill>
                  <a:srgbClr val="3863A2"/>
                </a:solidFill>
              </a:rPr>
              <a:t>5</a:t>
            </a:r>
          </a:p>
          <a:p>
            <a:pPr lvl="1" eaLnBrk="1" fontAlgn="auto" hangingPunct="1">
              <a:spcAft>
                <a:spcPts val="0"/>
              </a:spcAft>
              <a:defRPr/>
            </a:pPr>
            <a:r>
              <a:rPr lang="en-US" sz="2800" i="1" dirty="0" smtClean="0">
                <a:solidFill>
                  <a:srgbClr val="3863A2"/>
                </a:solidFill>
              </a:rPr>
              <a:t>“</a:t>
            </a:r>
            <a:r>
              <a:rPr lang="en-US" sz="2800" i="1" dirty="0">
                <a:solidFill>
                  <a:srgbClr val="3863A2"/>
                </a:solidFill>
              </a:rPr>
              <a:t>What social and economic barriers impact a client’s ability to receive effective care</a:t>
            </a:r>
            <a:r>
              <a:rPr lang="en-US" sz="2800" i="1" dirty="0" smtClean="0">
                <a:solidFill>
                  <a:srgbClr val="3863A2"/>
                </a:solidFill>
              </a:rPr>
              <a:t>?”</a:t>
            </a:r>
            <a:r>
              <a:rPr lang="en-US" sz="2800" i="1" baseline="30000" dirty="0" smtClean="0">
                <a:solidFill>
                  <a:srgbClr val="3863A2"/>
                </a:solidFill>
              </a:rPr>
              <a:t>2</a:t>
            </a:r>
          </a:p>
          <a:p>
            <a:pPr lvl="1" eaLnBrk="1" fontAlgn="auto" hangingPunct="1">
              <a:spcAft>
                <a:spcPts val="0"/>
              </a:spcAft>
              <a:defRPr/>
            </a:pPr>
            <a:endParaRPr lang="en-US" sz="2800" i="1" dirty="0" smtClean="0">
              <a:solidFill>
                <a:srgbClr val="3863A2"/>
              </a:solidFill>
            </a:endParaRPr>
          </a:p>
          <a:p>
            <a:pPr lvl="1" eaLnBrk="1" fontAlgn="auto" hangingPunct="1">
              <a:spcAft>
                <a:spcPts val="0"/>
              </a:spcAft>
              <a:defRPr/>
            </a:pPr>
            <a:endParaRPr lang="en-US" sz="2800" i="1" baseline="30000" dirty="0" smtClean="0">
              <a:solidFill>
                <a:srgbClr val="3863A2"/>
              </a:solidFill>
            </a:endParaRPr>
          </a:p>
          <a:p>
            <a:pPr marL="514350" indent="-514350" eaLnBrk="1" fontAlgn="auto" hangingPunct="1">
              <a:spcAft>
                <a:spcPts val="0"/>
              </a:spcAft>
              <a:buFont typeface="Arial" panose="020B0604020202020204" pitchFamily="34" charset="0"/>
              <a:buAutoNum type="arabicPeriod"/>
              <a:defRPr/>
            </a:pPr>
            <a:endParaRPr lang="en-US" b="1" i="1" dirty="0">
              <a:solidFill>
                <a:srgbClr val="3863A2"/>
              </a:solidFill>
            </a:endParaRP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pPr eaLnBrk="1" hangingPunct="1"/>
            <a:r>
              <a:rPr lang="en-US" altLang="en-US" dirty="0" smtClean="0"/>
              <a:t>Principles of Cultural Humility (3)</a:t>
            </a:r>
          </a:p>
        </p:txBody>
      </p:sp>
      <p:sp>
        <p:nvSpPr>
          <p:cNvPr id="5" name="Content Placeholder 2">
            <a:extLst>
              <a:ext uri="{FF2B5EF4-FFF2-40B4-BE49-F238E27FC236}">
                <a16:creationId xmlns:a16="http://schemas.microsoft.com/office/drawing/2014/main" id="{061BA45B-EC19-48E0-AEF6-B51C5323132E}"/>
              </a:ext>
            </a:extLst>
          </p:cNvPr>
          <p:cNvSpPr>
            <a:spLocks noGrp="1"/>
          </p:cNvSpPr>
          <p:nvPr>
            <p:ph idx="1"/>
          </p:nvPr>
        </p:nvSpPr>
        <p:spPr>
          <a:xfrm>
            <a:off x="838200" y="1690688"/>
            <a:ext cx="10515600" cy="4351337"/>
          </a:xfrm>
        </p:spPr>
        <p:txBody>
          <a:bodyPr rtlCol="0">
            <a:normAutofit/>
          </a:bodyPr>
          <a:lstStyle/>
          <a:p>
            <a:pPr marL="0" indent="0" eaLnBrk="1" fontAlgn="auto" hangingPunct="1">
              <a:spcAft>
                <a:spcPts val="0"/>
              </a:spcAft>
              <a:buFont typeface="Arial" panose="020B0604020202020204" pitchFamily="34" charset="0"/>
              <a:buNone/>
              <a:defRPr/>
            </a:pPr>
            <a:r>
              <a:rPr lang="en-US" sz="3600" dirty="0"/>
              <a:t>The three principles of cultural humility are</a:t>
            </a:r>
            <a:r>
              <a:rPr lang="en-US" sz="3600" dirty="0" smtClean="0"/>
              <a:t>:</a:t>
            </a:r>
            <a:endParaRPr lang="en-US" sz="3600" dirty="0"/>
          </a:p>
          <a:p>
            <a:pPr marL="514350" indent="-514350" eaLnBrk="1" fontAlgn="auto" hangingPunct="1">
              <a:spcAft>
                <a:spcPts val="0"/>
              </a:spcAft>
              <a:buFont typeface="Arial" panose="020B0604020202020204" pitchFamily="34" charset="0"/>
              <a:buAutoNum type="arabicPeriod"/>
              <a:defRPr/>
            </a:pPr>
            <a:r>
              <a:rPr lang="en-US" sz="3200" dirty="0"/>
              <a:t>Lifelong learning and critical </a:t>
            </a:r>
            <a:r>
              <a:rPr lang="en-US" sz="3200" dirty="0" smtClean="0"/>
              <a:t>self-reflection</a:t>
            </a:r>
            <a:endParaRPr lang="en-US" sz="3200" dirty="0"/>
          </a:p>
          <a:p>
            <a:pPr marL="514350" indent="-514350" eaLnBrk="1" fontAlgn="auto" hangingPunct="1">
              <a:spcAft>
                <a:spcPts val="0"/>
              </a:spcAft>
              <a:buFont typeface="Arial" panose="020B0604020202020204" pitchFamily="34" charset="0"/>
              <a:buAutoNum type="arabicPeriod"/>
              <a:defRPr/>
            </a:pPr>
            <a:r>
              <a:rPr lang="en-US" sz="3200" dirty="0"/>
              <a:t>Recognize and challenge power </a:t>
            </a:r>
            <a:r>
              <a:rPr lang="en-US" sz="3200" dirty="0" smtClean="0"/>
              <a:t>imbalances</a:t>
            </a:r>
            <a:endParaRPr lang="en-US" sz="3200" dirty="0"/>
          </a:p>
          <a:p>
            <a:pPr marL="514350" indent="-514350" eaLnBrk="1" fontAlgn="auto" hangingPunct="1">
              <a:spcAft>
                <a:spcPts val="0"/>
              </a:spcAft>
              <a:buFont typeface="Arial" panose="020B0604020202020204" pitchFamily="34" charset="0"/>
              <a:buAutoNum type="arabicPeriod"/>
              <a:defRPr/>
            </a:pPr>
            <a:r>
              <a:rPr lang="en-US" sz="3200" b="1" i="1" dirty="0" smtClean="0">
                <a:solidFill>
                  <a:srgbClr val="3863A2"/>
                </a:solidFill>
              </a:rPr>
              <a:t>Institutional accountability </a:t>
            </a:r>
          </a:p>
          <a:p>
            <a:pPr lvl="1" eaLnBrk="1" fontAlgn="auto" hangingPunct="1">
              <a:spcAft>
                <a:spcPts val="0"/>
              </a:spcAft>
              <a:defRPr/>
            </a:pPr>
            <a:r>
              <a:rPr lang="en-US" sz="2800" i="1" dirty="0" smtClean="0">
                <a:solidFill>
                  <a:srgbClr val="3863A2"/>
                </a:solidFill>
              </a:rPr>
              <a:t>Diversity of staff and leadership</a:t>
            </a:r>
            <a:r>
              <a:rPr lang="en-US" sz="2800" i="1" baseline="30000" dirty="0" smtClean="0">
                <a:solidFill>
                  <a:srgbClr val="3863A2"/>
                </a:solidFill>
              </a:rPr>
              <a:t>1,2</a:t>
            </a:r>
          </a:p>
          <a:p>
            <a:pPr lvl="1" eaLnBrk="1" fontAlgn="auto" hangingPunct="1">
              <a:spcAft>
                <a:spcPts val="0"/>
              </a:spcAft>
              <a:defRPr/>
            </a:pPr>
            <a:r>
              <a:rPr lang="en-US" sz="2800" i="1" dirty="0" smtClean="0">
                <a:solidFill>
                  <a:srgbClr val="3863A2"/>
                </a:solidFill>
              </a:rPr>
              <a:t>Discussion about oppression and inclusion</a:t>
            </a:r>
            <a:r>
              <a:rPr lang="en-US" sz="2800" i="1" baseline="30000" dirty="0" smtClean="0">
                <a:solidFill>
                  <a:srgbClr val="3863A2"/>
                </a:solidFill>
              </a:rPr>
              <a:t>1,2</a:t>
            </a:r>
          </a:p>
          <a:p>
            <a:pPr lvl="1" eaLnBrk="1" fontAlgn="auto" hangingPunct="1">
              <a:spcAft>
                <a:spcPts val="0"/>
              </a:spcAft>
              <a:defRPr/>
            </a:pPr>
            <a:r>
              <a:rPr lang="en-US" sz="2800" i="1" dirty="0" smtClean="0">
                <a:solidFill>
                  <a:srgbClr val="3863A2"/>
                </a:solidFill>
              </a:rPr>
              <a:t>Training to encourage self-reflection</a:t>
            </a:r>
            <a:r>
              <a:rPr lang="en-US" sz="2800" i="1" baseline="30000" dirty="0" smtClean="0">
                <a:solidFill>
                  <a:srgbClr val="3863A2"/>
                </a:solidFill>
              </a:rPr>
              <a:t>2</a:t>
            </a:r>
          </a:p>
          <a:p>
            <a:pPr lvl="1" eaLnBrk="1" fontAlgn="auto" hangingPunct="1">
              <a:spcAft>
                <a:spcPts val="0"/>
              </a:spcAft>
              <a:defRPr/>
            </a:pPr>
            <a:endParaRPr lang="en-US" sz="2800" i="1" dirty="0" smtClean="0">
              <a:solidFill>
                <a:srgbClr val="3863A2"/>
              </a:solidFill>
            </a:endParaRPr>
          </a:p>
          <a:p>
            <a:pPr lvl="1" eaLnBrk="1" fontAlgn="auto" hangingPunct="1">
              <a:spcAft>
                <a:spcPts val="0"/>
              </a:spcAft>
              <a:defRPr/>
            </a:pPr>
            <a:endParaRPr lang="en-US" sz="2800" b="1" i="1" dirty="0" smtClean="0">
              <a:solidFill>
                <a:srgbClr val="3863A2"/>
              </a:solidFill>
            </a:endParaRPr>
          </a:p>
          <a:p>
            <a:pPr lvl="1" eaLnBrk="1" fontAlgn="auto" hangingPunct="1">
              <a:spcAft>
                <a:spcPts val="0"/>
              </a:spcAft>
              <a:defRPr/>
            </a:pPr>
            <a:endParaRPr lang="en-US" sz="2800" b="1" i="1" dirty="0" smtClean="0">
              <a:solidFill>
                <a:srgbClr val="3863A2"/>
              </a:solidFill>
            </a:endParaRPr>
          </a:p>
          <a:p>
            <a:pPr marL="514350" indent="-514350" eaLnBrk="1" fontAlgn="auto" hangingPunct="1">
              <a:spcAft>
                <a:spcPts val="0"/>
              </a:spcAft>
              <a:buFont typeface="Arial" panose="020B0604020202020204" pitchFamily="34" charset="0"/>
              <a:buAutoNum type="arabicPeriod"/>
              <a:defRPr/>
            </a:pPr>
            <a:endParaRPr lang="en-US" b="1" i="1" dirty="0" smtClean="0">
              <a:solidFill>
                <a:srgbClr val="3863A2"/>
              </a:solidFill>
            </a:endParaRPr>
          </a:p>
          <a:p>
            <a:pPr marL="514350" indent="-514350" eaLnBrk="1" fontAlgn="auto" hangingPunct="1">
              <a:spcAft>
                <a:spcPts val="0"/>
              </a:spcAft>
              <a:buFont typeface="Arial" panose="020B0604020202020204" pitchFamily="34" charset="0"/>
              <a:buAutoNum type="arabicPeriod"/>
              <a:defRPr/>
            </a:pPr>
            <a:endParaRPr lang="en-US" b="1" i="1" dirty="0">
              <a:solidFill>
                <a:srgbClr val="3863A2"/>
              </a:solidFill>
            </a:endParaRP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2153587" y="2233535"/>
            <a:ext cx="7884826" cy="3162925"/>
          </a:xfrm>
        </p:spPr>
        <p:txBody>
          <a:bodyPr/>
          <a:lstStyle/>
          <a:p>
            <a:pPr marL="0" indent="0" algn="ctr">
              <a:buNone/>
            </a:pPr>
            <a:r>
              <a:rPr lang="en-US" sz="4000" dirty="0" smtClean="0"/>
              <a:t>“Cultural humility challenges us to </a:t>
            </a:r>
            <a:r>
              <a:rPr lang="en-US" sz="4000" b="1" i="1" dirty="0">
                <a:solidFill>
                  <a:srgbClr val="3863A2"/>
                </a:solidFill>
              </a:rPr>
              <a:t>ask difficult questions</a:t>
            </a:r>
            <a:r>
              <a:rPr lang="en-US" b="1" i="1" dirty="0">
                <a:solidFill>
                  <a:srgbClr val="3863A2"/>
                </a:solidFill>
              </a:rPr>
              <a:t> </a:t>
            </a:r>
            <a:r>
              <a:rPr lang="en-US" sz="4000" dirty="0" smtClean="0"/>
              <a:t>instead of reducing our clients to a set of norms we have learned in a training course about ‘difference’”</a:t>
            </a:r>
            <a:r>
              <a:rPr lang="en-US" sz="4000" baseline="30000" dirty="0" smtClean="0"/>
              <a:t>2</a:t>
            </a:r>
            <a:endParaRPr lang="en-US" sz="4000" baseline="30000" dirty="0"/>
          </a:p>
        </p:txBody>
      </p:sp>
    </p:spTree>
    <p:extLst>
      <p:ext uri="{BB962C8B-B14F-4D97-AF65-F5344CB8AC3E}">
        <p14:creationId xmlns:p14="http://schemas.microsoft.com/office/powerpoint/2010/main" val="70348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pPr eaLnBrk="1" hangingPunct="1"/>
            <a:r>
              <a:rPr lang="en-US" altLang="en-US" dirty="0" smtClean="0"/>
              <a:t>Take home message</a:t>
            </a:r>
          </a:p>
        </p:txBody>
      </p:sp>
      <p:sp>
        <p:nvSpPr>
          <p:cNvPr id="3" name="Content Placeholder 2">
            <a:extLst>
              <a:ext uri="{FF2B5EF4-FFF2-40B4-BE49-F238E27FC236}">
                <a16:creationId xmlns:a16="http://schemas.microsoft.com/office/drawing/2014/main" id="{3535C2E9-6014-4708-B0C3-E04380E8F148}"/>
              </a:ext>
            </a:extLst>
          </p:cNvPr>
          <p:cNvSpPr>
            <a:spLocks noGrp="1"/>
          </p:cNvSpPr>
          <p:nvPr>
            <p:ph idx="1"/>
          </p:nvPr>
        </p:nvSpPr>
        <p:spPr>
          <a:xfrm>
            <a:off x="838201" y="1825625"/>
            <a:ext cx="5607569" cy="4351338"/>
          </a:xfrm>
        </p:spPr>
        <p:txBody>
          <a:bodyPr rtlCol="0">
            <a:normAutofit/>
          </a:bodyPr>
          <a:lstStyle/>
          <a:p>
            <a:pPr marL="0" indent="0" eaLnBrk="1" fontAlgn="auto" hangingPunct="1">
              <a:spcAft>
                <a:spcPts val="0"/>
              </a:spcAft>
              <a:buFont typeface="Arial" panose="020B0604020202020204" pitchFamily="34" charset="0"/>
              <a:buNone/>
              <a:defRPr/>
            </a:pPr>
            <a:r>
              <a:rPr lang="en-US" sz="3200" i="1" dirty="0"/>
              <a:t>Consider:</a:t>
            </a:r>
          </a:p>
          <a:p>
            <a:pPr eaLnBrk="1" fontAlgn="auto" hangingPunct="1">
              <a:spcAft>
                <a:spcPts val="0"/>
              </a:spcAft>
              <a:defRPr/>
            </a:pPr>
            <a:r>
              <a:rPr lang="en-US" sz="3200" dirty="0" smtClean="0"/>
              <a:t>How do you currently engage in self-reflection?</a:t>
            </a:r>
          </a:p>
          <a:p>
            <a:pPr marL="0" indent="0" eaLnBrk="1" fontAlgn="auto" hangingPunct="1">
              <a:spcAft>
                <a:spcPts val="0"/>
              </a:spcAft>
              <a:buNone/>
              <a:defRPr/>
            </a:pPr>
            <a:endParaRPr lang="en-US" sz="900" i="1" dirty="0" smtClean="0"/>
          </a:p>
          <a:p>
            <a:pPr marL="0" indent="0" eaLnBrk="1" fontAlgn="auto" hangingPunct="1">
              <a:spcAft>
                <a:spcPts val="0"/>
              </a:spcAft>
              <a:buNone/>
              <a:defRPr/>
            </a:pPr>
            <a:r>
              <a:rPr lang="en-US" sz="3200" i="1" dirty="0" smtClean="0"/>
              <a:t>Practice: </a:t>
            </a:r>
          </a:p>
          <a:p>
            <a:pPr eaLnBrk="1" fontAlgn="auto" hangingPunct="1">
              <a:spcAft>
                <a:spcPts val="0"/>
              </a:spcAft>
              <a:defRPr/>
            </a:pPr>
            <a:r>
              <a:rPr lang="en-US" sz="3200" dirty="0" smtClean="0"/>
              <a:t>What are ways you plan to incorporate cultural humility principles into your work?</a:t>
            </a:r>
            <a:endParaRPr lang="en-US" sz="3200" dirty="0"/>
          </a:p>
        </p:txBody>
      </p:sp>
      <p:pic>
        <p:nvPicPr>
          <p:cNvPr id="5" name="Picture 4" descr="A person typing on a laptop with their phone and a planner next to the computer. "/>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8490" t="18514"/>
          <a:stretch/>
        </p:blipFill>
        <p:spPr>
          <a:xfrm>
            <a:off x="6577263" y="2277979"/>
            <a:ext cx="4801750" cy="2759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9684</TotalTime>
  <Words>1544</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Cultural Humility</vt:lpstr>
      <vt:lpstr>Discussion points from last module</vt:lpstr>
      <vt:lpstr>Objectives</vt:lpstr>
      <vt:lpstr>Principles of Cultural Humility</vt:lpstr>
      <vt:lpstr>Principles of Cultural Humility (1)</vt:lpstr>
      <vt:lpstr>Principles of Cultural Humility (2)</vt:lpstr>
      <vt:lpstr>Principles of Cultural Humility (3)</vt:lpstr>
      <vt:lpstr>Moving Forward</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305</cp:revision>
  <cp:lastPrinted>2019-11-04T02:08:42Z</cp:lastPrinted>
  <dcterms:created xsi:type="dcterms:W3CDTF">2018-06-07T18:55:41Z</dcterms:created>
  <dcterms:modified xsi:type="dcterms:W3CDTF">2019-11-21T19:11:28Z</dcterms:modified>
</cp:coreProperties>
</file>