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omments/modernComment_1C2_EEEB4A46.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6FD_B840BAA4.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A0_957C41B5.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3" r:id="rId4"/>
    <p:sldMasterId id="2147483684" r:id="rId5"/>
    <p:sldMasterId id="2147483659" r:id="rId6"/>
  </p:sldMasterIdLst>
  <p:notesMasterIdLst>
    <p:notesMasterId r:id="rId30"/>
  </p:notesMasterIdLst>
  <p:sldIdLst>
    <p:sldId id="398" r:id="rId7"/>
    <p:sldId id="386" r:id="rId8"/>
    <p:sldId id="404" r:id="rId9"/>
    <p:sldId id="341" r:id="rId10"/>
    <p:sldId id="451" r:id="rId11"/>
    <p:sldId id="450" r:id="rId12"/>
    <p:sldId id="421" r:id="rId13"/>
    <p:sldId id="1794" r:id="rId14"/>
    <p:sldId id="1791" r:id="rId15"/>
    <p:sldId id="426" r:id="rId16"/>
    <p:sldId id="427" r:id="rId17"/>
    <p:sldId id="412" r:id="rId18"/>
    <p:sldId id="1793" r:id="rId19"/>
    <p:sldId id="1789" r:id="rId20"/>
    <p:sldId id="1790" r:id="rId21"/>
    <p:sldId id="1786" r:id="rId22"/>
    <p:sldId id="1785" r:id="rId23"/>
    <p:sldId id="416" r:id="rId24"/>
    <p:sldId id="1792" r:id="rId25"/>
    <p:sldId id="257" r:id="rId26"/>
    <p:sldId id="256" r:id="rId27"/>
    <p:sldId id="414" r:id="rId28"/>
    <p:sldId id="422" r:id="rId2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2DAD086-4DE9-45C0-A1A2-EB4B1CB2066D}">
          <p14:sldIdLst>
            <p14:sldId id="398"/>
            <p14:sldId id="386"/>
            <p14:sldId id="404"/>
            <p14:sldId id="341"/>
            <p14:sldId id="451"/>
            <p14:sldId id="450"/>
          </p14:sldIdLst>
        </p14:section>
        <p14:section name="NNLM information" id="{5995379C-E430-4E5A-97B0-83F22C6EDC85}">
          <p14:sldIdLst>
            <p14:sldId id="421"/>
            <p14:sldId id="1794"/>
            <p14:sldId id="1791"/>
          </p14:sldIdLst>
        </p14:section>
        <p14:section name="R2 Work" id="{5B38DD9A-FE2D-48E3-959F-DFA01BA46E4F}">
          <p14:sldIdLst>
            <p14:sldId id="426"/>
            <p14:sldId id="427"/>
            <p14:sldId id="412"/>
            <p14:sldId id="1793"/>
            <p14:sldId id="1789"/>
            <p14:sldId id="1790"/>
            <p14:sldId id="1786"/>
            <p14:sldId id="1785"/>
            <p14:sldId id="416"/>
            <p14:sldId id="1792"/>
            <p14:sldId id="257"/>
            <p14:sldId id="256"/>
            <p14:sldId id="414"/>
            <p14:sldId id="42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1F6107-52E4-DE73-5817-7236A557A001}" name="Trogdon-Livingston, Debra Ann" initials="TA" userId="S::det223@musc.edu::a8a09a52-1ea6-46b0-b154-96d0ee08d072" providerId="AD"/>
  <p188:author id="{255A5C12-529F-4340-3B6F-625C999A5507}" name="Fischer, Sarah R" initials="FR" userId="S::saf243@musc.edu::fabdc237-0e17-48e8-ab6a-8dea229d849b" providerId="AD"/>
  <p188:author id="{97F1755B-47AF-1414-FB30-4F43A421B147}" name="Jackson, Lorin" initials="JL" userId="S::loj212@musc.edu::2ceaf39a-3035-44fc-b316-e9b6542cef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tale, Elaina J" initials="VE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58A"/>
    <a:srgbClr val="E6E6E6"/>
    <a:srgbClr val="C87D2A"/>
    <a:srgbClr val="20455A"/>
    <a:srgbClr val="212121"/>
    <a:srgbClr val="323232"/>
    <a:srgbClr val="2D2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C8A83-23DE-DBC1-48A2-3B96DA97EDFE}" v="9" dt="2022-12-01T18:57:00.442"/>
    <p1510:client id="{178609C9-4512-B944-B120-4DC8F0BC945E}" vWet="2" dt="2022-12-01T18:56:52.740"/>
    <p1510:client id="{591EF3F2-D7A8-0EF6-0C1D-B7C5EE85DF27}" v="1" dt="2022-12-01T18:35:57.898"/>
    <p1510:client id="{F46A7E5C-02DD-084A-9D53-B5CBC0CF0016}" v="825" dt="2022-12-01T18:34:26.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omments/modernComment_1A0_957C41B5.xml><?xml version="1.0" encoding="utf-8"?>
<p188:cmLst xmlns:a="http://schemas.openxmlformats.org/drawingml/2006/main" xmlns:r="http://schemas.openxmlformats.org/officeDocument/2006/relationships" xmlns:p188="http://schemas.microsoft.com/office/powerpoint/2018/8/main">
  <p188:cm id="{A989509B-8D08-4F45-9987-D286E8825430}" authorId="{97F1755B-47AF-1414-FB30-4F43A421B147}" status="resolved" created="2022-11-22T22:35:43.368" complete="100000">
    <pc:sldMkLst xmlns:pc="http://schemas.microsoft.com/office/powerpoint/2013/main/command">
      <pc:docMk/>
      <pc:sldMk cId="2507948469" sldId="416"/>
    </pc:sldMkLst>
    <p188:txBody>
      <a:bodyPr/>
      <a:lstStyle/>
      <a:p>
        <a:r>
          <a:rPr lang="en-US"/>
          <a:t>[@Jackson, Lorin] </a:t>
        </a:r>
      </a:p>
    </p188:txBody>
  </p188:cm>
  <p188:cm id="{94782A5E-2905-44D3-A71D-4A721E0E927B}" authorId="{97F1755B-47AF-1414-FB30-4F43A421B147}" status="resolved" created="2022-11-28T15:26:14.271" complete="100000">
    <ac:txMkLst xmlns:ac="http://schemas.microsoft.com/office/drawing/2013/main/command">
      <pc:docMk xmlns:pc="http://schemas.microsoft.com/office/powerpoint/2013/main/command"/>
      <pc:sldMk xmlns:pc="http://schemas.microsoft.com/office/powerpoint/2013/main/command" cId="2507948469" sldId="416"/>
      <ac:graphicFrameMk id="4" creationId="{7C20DAA3-0447-6D8D-AADA-807C0F23B8E5}"/>
      <ac:tblMk/>
      <ac:tcMk rowId="1502334433" colId="1842566740"/>
      <ac:txMk cp="0" len="60">
        <ac:context len="61" hash="2706028993"/>
      </ac:txMk>
    </ac:txMkLst>
    <p188:pos x="4910105" y="706490"/>
    <p188:replyLst>
      <p188:reply id="{956EAEA6-4E94-4037-8B3A-D26F95C559E6}" authorId="{97F1755B-47AF-1414-FB30-4F43A421B147}" created="2022-11-28T15:26:24.896">
        <p188:txBody>
          <a:bodyPr/>
          <a:lstStyle/>
          <a:p>
            <a:r>
              <a:rPr lang="en-US"/>
              <a:t>Do you and Shannon want to add to this part?</a:t>
            </a:r>
          </a:p>
        </p188:txBody>
      </p188:reply>
      <p188:reply id="{AAB70651-F6A4-C64B-96FC-46422EA0F4E9}" authorId="{7C1F6107-52E4-DE73-5817-7236A557A001}" created="2022-11-28T19:17:23.825">
        <p188:txBody>
          <a:bodyPr/>
          <a:lstStyle/>
          <a:p>
            <a:r>
              <a:rPr lang="en-US"/>
              <a:t>[@Jackson, Lorin] The 2 left columns of this chart need fixing for accessibility.</a:t>
            </a:r>
          </a:p>
        </p188:txBody>
      </p188:reply>
      <p188:reply id="{48AA53A5-5549-453F-8D8D-07B98DF80F9F}" authorId="{97F1755B-47AF-1414-FB30-4F43A421B147}" created="2022-11-28T19:35:00.047">
        <p188:txBody>
          <a:bodyPr/>
          <a:lstStyle/>
          <a:p>
            <a:r>
              <a:rPr lang="en-US"/>
              <a:t>[@Trogdon-Livingston, Debra Ann] Does this contrast work better?</a:t>
            </a:r>
          </a:p>
        </p188:txBody>
      </p188:reply>
      <p188:reply id="{4217CB22-422C-46C4-A0D5-8666F92E619A}" authorId="{7C1F6107-52E4-DE73-5817-7236A557A001}" created="2022-11-28T19:44:56.551">
        <p188:txBody>
          <a:bodyPr/>
          <a:lstStyle/>
          <a:p>
            <a:r>
              <a:rPr lang="en-US"/>
              <a:t>[@Jackson, Lorin] I am sorry...the right side was ok...the left two columns were showing up. Maybe if you used a light light grey?</a:t>
            </a:r>
          </a:p>
        </p188:txBody>
      </p188:reply>
    </p188:replyLst>
    <p188:txBody>
      <a:bodyPr/>
      <a:lstStyle/>
      <a:p>
        <a:r>
          <a:rPr lang="en-US"/>
          <a:t>[@Fischer, Sarah R] </a:t>
        </a:r>
      </a:p>
    </p188:txBody>
  </p188:cm>
</p188:cmLst>
</file>

<file path=ppt/comments/modernComment_1C2_EEEB4A46.xml><?xml version="1.0" encoding="utf-8"?>
<p188:cmLst xmlns:a="http://schemas.openxmlformats.org/drawingml/2006/main" xmlns:r="http://schemas.openxmlformats.org/officeDocument/2006/relationships" xmlns:p188="http://schemas.microsoft.com/office/powerpoint/2018/8/main">
  <p188:cm id="{1C568B55-3411-4CB0-8F27-CF2B398E1FD8}" authorId="{97F1755B-47AF-1414-FB30-4F43A421B147}" status="resolved" created="2022-11-22T22:33:44.207" complete="100000">
    <pc:sldMkLst xmlns:pc="http://schemas.microsoft.com/office/powerpoint/2013/main/command">
      <pc:docMk/>
      <pc:sldMk cId="4008397382" sldId="450"/>
    </pc:sldMkLst>
    <p188:replyLst>
      <p188:reply id="{567E4837-5D4D-4DD0-8A64-D0FC9B290E34}" authorId="{255A5C12-529F-4340-3B6F-625C999A5507}" created="2022-11-23T13:28:02.937">
        <p188:txBody>
          <a:bodyPr/>
          <a:lstStyle/>
          <a:p>
            <a:r>
              <a:rPr lang="en-US"/>
              <a:t>Thanks to ER for her presentation to THelSA (?).</a:t>
            </a:r>
          </a:p>
        </p188:txBody>
      </p188:reply>
    </p188:replyLst>
    <p188:txBody>
      <a:bodyPr/>
      <a:lstStyle/>
      <a:p>
        <a:r>
          <a:rPr lang="en-US"/>
          <a:t>I really like this slide!</a:t>
        </a:r>
      </a:p>
    </p188:txBody>
  </p188:cm>
</p188:cmLst>
</file>

<file path=ppt/comments/modernComment_6FD_B840BAA4.xml><?xml version="1.0" encoding="utf-8"?>
<p188:cmLst xmlns:a="http://schemas.openxmlformats.org/drawingml/2006/main" xmlns:r="http://schemas.openxmlformats.org/officeDocument/2006/relationships" xmlns:p188="http://schemas.microsoft.com/office/powerpoint/2018/8/main">
  <p188:cm id="{D015B876-A0AF-46BD-80F2-CB3A23B5716C}" authorId="{97F1755B-47AF-1414-FB30-4F43A421B147}" status="resolved" created="2022-11-22T22:35:01.241" complete="100000">
    <pc:sldMkLst xmlns:pc="http://schemas.microsoft.com/office/powerpoint/2013/main/command">
      <pc:docMk/>
      <pc:sldMk cId="3091249828" sldId="1789"/>
    </pc:sldMkLst>
    <p188:replyLst>
      <p188:reply id="{8DEDBA35-6048-4329-BAD7-9AE93E4413E3}" authorId="{255A5C12-529F-4340-3B6F-625C999A5507}" created="2022-11-23T13:28:38.860">
        <p188:txBody>
          <a:bodyPr/>
          <a:lstStyle/>
          <a:p>
            <a:r>
              <a:rPr lang="en-US"/>
              <a:t>ER kudos!</a:t>
            </a:r>
          </a:p>
        </p188:txBody>
      </p188:reply>
      <p188:reply id="{0DDE86BB-D95A-4ACB-866D-FB4F53422D31}" authorId="{7C1F6107-52E4-DE73-5817-7236A557A001}" created="2022-11-23T20:45:11.305">
        <p188:txBody>
          <a:bodyPr/>
          <a:lstStyle/>
          <a:p>
            <a:r>
              <a:rPr lang="en-US"/>
              <a:t>Awesome :)</a:t>
            </a:r>
          </a:p>
        </p188:txBody>
      </p188:reply>
    </p188:replyLst>
    <p188:txBody>
      <a:bodyPr/>
      <a:lstStyle/>
      <a:p>
        <a:r>
          <a:rPr lang="en-US"/>
          <a:t>Nice!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7AF090-9994-408F-AFF5-12C700063D6A}"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AC3133C4-81AC-4745-9427-47DFE0BB64B1}">
      <dgm:prSet phldrT="[Text]"/>
      <dgm:spPr/>
      <dgm:t>
        <a:bodyPr/>
        <a:lstStyle/>
        <a:p>
          <a:r>
            <a:rPr lang="en-US"/>
            <a:t>NIH</a:t>
          </a:r>
        </a:p>
      </dgm:t>
    </dgm:pt>
    <dgm:pt modelId="{F63C68DB-1243-456A-ACE9-CABC781BC4FF}" type="parTrans" cxnId="{A2504A72-5304-4391-A948-5BF3353B9184}">
      <dgm:prSet/>
      <dgm:spPr/>
      <dgm:t>
        <a:bodyPr/>
        <a:lstStyle/>
        <a:p>
          <a:endParaRPr lang="en-US"/>
        </a:p>
      </dgm:t>
    </dgm:pt>
    <dgm:pt modelId="{8E512E11-F3E7-4AE8-9B01-D5DA8F1C6EFE}" type="sibTrans" cxnId="{A2504A72-5304-4391-A948-5BF3353B9184}">
      <dgm:prSet/>
      <dgm:spPr/>
      <dgm:t>
        <a:bodyPr/>
        <a:lstStyle/>
        <a:p>
          <a:endParaRPr lang="en-US"/>
        </a:p>
      </dgm:t>
    </dgm:pt>
    <dgm:pt modelId="{4E68FA2D-A0E5-424A-96D7-D3D8B972A686}">
      <dgm:prSet phldrT="[Text]"/>
      <dgm:spPr/>
      <dgm:t>
        <a:bodyPr/>
        <a:lstStyle/>
        <a:p>
          <a:r>
            <a:rPr lang="en-US"/>
            <a:t>NNLM</a:t>
          </a:r>
        </a:p>
      </dgm:t>
    </dgm:pt>
    <dgm:pt modelId="{A41696B6-AC34-4D00-BDEE-651089179413}" type="parTrans" cxnId="{A551DE63-9D4B-40DB-A5DA-65E03B799B3A}">
      <dgm:prSet/>
      <dgm:spPr/>
      <dgm:t>
        <a:bodyPr/>
        <a:lstStyle/>
        <a:p>
          <a:endParaRPr lang="en-US"/>
        </a:p>
      </dgm:t>
    </dgm:pt>
    <dgm:pt modelId="{C1D557E9-4FDA-4011-9E59-F926DDC573EE}" type="sibTrans" cxnId="{A551DE63-9D4B-40DB-A5DA-65E03B799B3A}">
      <dgm:prSet/>
      <dgm:spPr/>
      <dgm:t>
        <a:bodyPr/>
        <a:lstStyle/>
        <a:p>
          <a:endParaRPr lang="en-US"/>
        </a:p>
      </dgm:t>
    </dgm:pt>
    <dgm:pt modelId="{D27C32ED-8C8B-4D3B-8D34-2B68B246EB82}">
      <dgm:prSet phldrT="[Text]"/>
      <dgm:spPr/>
      <dgm:t>
        <a:bodyPr/>
        <a:lstStyle/>
        <a:p>
          <a:r>
            <a:rPr lang="en-US">
              <a:solidFill>
                <a:schemeClr val="tx1"/>
              </a:solidFill>
            </a:rPr>
            <a:t>Region 2</a:t>
          </a:r>
        </a:p>
      </dgm:t>
    </dgm:pt>
    <dgm:pt modelId="{037BAB82-5C2B-483B-BA87-EA7D3872418F}" type="parTrans" cxnId="{2E64B9F7-C2D8-47F2-B31F-8C584C57B8E0}">
      <dgm:prSet/>
      <dgm:spPr/>
      <dgm:t>
        <a:bodyPr/>
        <a:lstStyle/>
        <a:p>
          <a:endParaRPr lang="en-US"/>
        </a:p>
      </dgm:t>
    </dgm:pt>
    <dgm:pt modelId="{9EA09A9A-C3B6-487F-879A-0BE0A17EAAF3}" type="sibTrans" cxnId="{2E64B9F7-C2D8-47F2-B31F-8C584C57B8E0}">
      <dgm:prSet/>
      <dgm:spPr/>
      <dgm:t>
        <a:bodyPr/>
        <a:lstStyle/>
        <a:p>
          <a:endParaRPr lang="en-US"/>
        </a:p>
      </dgm:t>
    </dgm:pt>
    <dgm:pt modelId="{E3098E42-C385-487B-9C1E-ED9197E5604F}">
      <dgm:prSet/>
      <dgm:spPr/>
      <dgm:t>
        <a:bodyPr/>
        <a:lstStyle/>
        <a:p>
          <a:r>
            <a:rPr lang="en-US"/>
            <a:t>NLM</a:t>
          </a:r>
        </a:p>
      </dgm:t>
    </dgm:pt>
    <dgm:pt modelId="{E1AF6105-7064-48F3-8ED9-4A3499D30626}" type="parTrans" cxnId="{28833471-1CD4-40C9-BBAF-CB2489EB7FAD}">
      <dgm:prSet/>
      <dgm:spPr/>
      <dgm:t>
        <a:bodyPr/>
        <a:lstStyle/>
        <a:p>
          <a:endParaRPr lang="en-US"/>
        </a:p>
      </dgm:t>
    </dgm:pt>
    <dgm:pt modelId="{21C3ED35-773E-4CD9-B299-4946308CA35B}" type="sibTrans" cxnId="{28833471-1CD4-40C9-BBAF-CB2489EB7FAD}">
      <dgm:prSet/>
      <dgm:spPr/>
      <dgm:t>
        <a:bodyPr/>
        <a:lstStyle/>
        <a:p>
          <a:endParaRPr lang="en-US"/>
        </a:p>
      </dgm:t>
    </dgm:pt>
    <dgm:pt modelId="{202A24C9-6D83-486F-B111-8D0709B5DFC5}" type="pres">
      <dgm:prSet presAssocID="{137AF090-9994-408F-AFF5-12C700063D6A}" presName="Name0" presStyleCnt="0">
        <dgm:presLayoutVars>
          <dgm:chMax val="7"/>
          <dgm:chPref val="7"/>
          <dgm:dir/>
          <dgm:animLvl val="lvl"/>
        </dgm:presLayoutVars>
      </dgm:prSet>
      <dgm:spPr/>
    </dgm:pt>
    <dgm:pt modelId="{51D2C091-E1A0-48BE-AA6E-67905A90B3F5}" type="pres">
      <dgm:prSet presAssocID="{AC3133C4-81AC-4745-9427-47DFE0BB64B1}" presName="Accent1" presStyleCnt="0"/>
      <dgm:spPr/>
    </dgm:pt>
    <dgm:pt modelId="{A73E6E87-8A17-4223-9E9B-CF14C7B683F0}" type="pres">
      <dgm:prSet presAssocID="{AC3133C4-81AC-4745-9427-47DFE0BB64B1}" presName="Accent" presStyleLbl="node1" presStyleIdx="0" presStyleCnt="4"/>
      <dgm:spPr/>
    </dgm:pt>
    <dgm:pt modelId="{683CE10C-867D-4ED8-B47F-74C3C8B893E7}" type="pres">
      <dgm:prSet presAssocID="{AC3133C4-81AC-4745-9427-47DFE0BB64B1}" presName="Parent1" presStyleLbl="revTx" presStyleIdx="0" presStyleCnt="4">
        <dgm:presLayoutVars>
          <dgm:chMax val="1"/>
          <dgm:chPref val="1"/>
          <dgm:bulletEnabled val="1"/>
        </dgm:presLayoutVars>
      </dgm:prSet>
      <dgm:spPr/>
    </dgm:pt>
    <dgm:pt modelId="{5AE968C0-1D8B-42A2-80CD-552F2AA37216}" type="pres">
      <dgm:prSet presAssocID="{E3098E42-C385-487B-9C1E-ED9197E5604F}" presName="Accent2" presStyleCnt="0"/>
      <dgm:spPr/>
    </dgm:pt>
    <dgm:pt modelId="{DA4E79A0-CAF7-4EAD-8DCA-9913A5D37F91}" type="pres">
      <dgm:prSet presAssocID="{E3098E42-C385-487B-9C1E-ED9197E5604F}" presName="Accent" presStyleLbl="node1" presStyleIdx="1" presStyleCnt="4"/>
      <dgm:spPr/>
    </dgm:pt>
    <dgm:pt modelId="{50DC4463-5EB9-4917-B026-51B89F33B0EB}" type="pres">
      <dgm:prSet presAssocID="{E3098E42-C385-487B-9C1E-ED9197E5604F}" presName="Parent2" presStyleLbl="revTx" presStyleIdx="1" presStyleCnt="4">
        <dgm:presLayoutVars>
          <dgm:chMax val="1"/>
          <dgm:chPref val="1"/>
          <dgm:bulletEnabled val="1"/>
        </dgm:presLayoutVars>
      </dgm:prSet>
      <dgm:spPr/>
    </dgm:pt>
    <dgm:pt modelId="{D77689EE-A753-4159-ADF0-5B46890BE49E}" type="pres">
      <dgm:prSet presAssocID="{4E68FA2D-A0E5-424A-96D7-D3D8B972A686}" presName="Accent3" presStyleCnt="0"/>
      <dgm:spPr/>
    </dgm:pt>
    <dgm:pt modelId="{47853B10-8DEA-4FFB-B89A-6AFD63D26F88}" type="pres">
      <dgm:prSet presAssocID="{4E68FA2D-A0E5-424A-96D7-D3D8B972A686}" presName="Accent" presStyleLbl="node1" presStyleIdx="2" presStyleCnt="4"/>
      <dgm:spPr/>
    </dgm:pt>
    <dgm:pt modelId="{9AF57756-91A2-4BBD-957F-D37E90DDB4C4}" type="pres">
      <dgm:prSet presAssocID="{4E68FA2D-A0E5-424A-96D7-D3D8B972A686}" presName="Parent3" presStyleLbl="revTx" presStyleIdx="2" presStyleCnt="4">
        <dgm:presLayoutVars>
          <dgm:chMax val="1"/>
          <dgm:chPref val="1"/>
          <dgm:bulletEnabled val="1"/>
        </dgm:presLayoutVars>
      </dgm:prSet>
      <dgm:spPr/>
    </dgm:pt>
    <dgm:pt modelId="{15078503-1C0D-41C1-B48A-1809D7E81250}" type="pres">
      <dgm:prSet presAssocID="{D27C32ED-8C8B-4D3B-8D34-2B68B246EB82}" presName="Accent4" presStyleCnt="0"/>
      <dgm:spPr/>
    </dgm:pt>
    <dgm:pt modelId="{6EDA9668-5028-4FC8-BC3C-4EC2D549ABC3}" type="pres">
      <dgm:prSet presAssocID="{D27C32ED-8C8B-4D3B-8D34-2B68B246EB82}" presName="Accent" presStyleLbl="node1" presStyleIdx="3" presStyleCnt="4"/>
      <dgm:spPr/>
    </dgm:pt>
    <dgm:pt modelId="{31607D11-730F-442E-AA52-FC5361A37753}" type="pres">
      <dgm:prSet presAssocID="{D27C32ED-8C8B-4D3B-8D34-2B68B246EB82}" presName="Parent4" presStyleLbl="revTx" presStyleIdx="3" presStyleCnt="4">
        <dgm:presLayoutVars>
          <dgm:chMax val="1"/>
          <dgm:chPref val="1"/>
          <dgm:bulletEnabled val="1"/>
        </dgm:presLayoutVars>
      </dgm:prSet>
      <dgm:spPr/>
    </dgm:pt>
  </dgm:ptLst>
  <dgm:cxnLst>
    <dgm:cxn modelId="{2230122A-3BB7-4167-9241-27285C3DE1C5}" type="presOf" srcId="{AC3133C4-81AC-4745-9427-47DFE0BB64B1}" destId="{683CE10C-867D-4ED8-B47F-74C3C8B893E7}" srcOrd="0" destOrd="0" presId="urn:microsoft.com/office/officeart/2009/layout/CircleArrowProcess"/>
    <dgm:cxn modelId="{ED4A912C-105A-4D6C-8545-84F8C97B8801}" type="presOf" srcId="{E3098E42-C385-487B-9C1E-ED9197E5604F}" destId="{50DC4463-5EB9-4917-B026-51B89F33B0EB}" srcOrd="0" destOrd="0" presId="urn:microsoft.com/office/officeart/2009/layout/CircleArrowProcess"/>
    <dgm:cxn modelId="{A551DE63-9D4B-40DB-A5DA-65E03B799B3A}" srcId="{137AF090-9994-408F-AFF5-12C700063D6A}" destId="{4E68FA2D-A0E5-424A-96D7-D3D8B972A686}" srcOrd="2" destOrd="0" parTransId="{A41696B6-AC34-4D00-BDEE-651089179413}" sibTransId="{C1D557E9-4FDA-4011-9E59-F926DDC573EE}"/>
    <dgm:cxn modelId="{181EF749-1FBB-4933-891D-B488F6521718}" type="presOf" srcId="{D27C32ED-8C8B-4D3B-8D34-2B68B246EB82}" destId="{31607D11-730F-442E-AA52-FC5361A37753}" srcOrd="0" destOrd="0" presId="urn:microsoft.com/office/officeart/2009/layout/CircleArrowProcess"/>
    <dgm:cxn modelId="{28833471-1CD4-40C9-BBAF-CB2489EB7FAD}" srcId="{137AF090-9994-408F-AFF5-12C700063D6A}" destId="{E3098E42-C385-487B-9C1E-ED9197E5604F}" srcOrd="1" destOrd="0" parTransId="{E1AF6105-7064-48F3-8ED9-4A3499D30626}" sibTransId="{21C3ED35-773E-4CD9-B299-4946308CA35B}"/>
    <dgm:cxn modelId="{A2504A72-5304-4391-A948-5BF3353B9184}" srcId="{137AF090-9994-408F-AFF5-12C700063D6A}" destId="{AC3133C4-81AC-4745-9427-47DFE0BB64B1}" srcOrd="0" destOrd="0" parTransId="{F63C68DB-1243-456A-ACE9-CABC781BC4FF}" sibTransId="{8E512E11-F3E7-4AE8-9B01-D5DA8F1C6EFE}"/>
    <dgm:cxn modelId="{DC50F277-C2FC-406F-BEBF-A14D50140E51}" type="presOf" srcId="{4E68FA2D-A0E5-424A-96D7-D3D8B972A686}" destId="{9AF57756-91A2-4BBD-957F-D37E90DDB4C4}" srcOrd="0" destOrd="0" presId="urn:microsoft.com/office/officeart/2009/layout/CircleArrowProcess"/>
    <dgm:cxn modelId="{D87A65AE-DC56-4017-8CC3-C3AA66A68422}" type="presOf" srcId="{137AF090-9994-408F-AFF5-12C700063D6A}" destId="{202A24C9-6D83-486F-B111-8D0709B5DFC5}" srcOrd="0" destOrd="0" presId="urn:microsoft.com/office/officeart/2009/layout/CircleArrowProcess"/>
    <dgm:cxn modelId="{2E64B9F7-C2D8-47F2-B31F-8C584C57B8E0}" srcId="{137AF090-9994-408F-AFF5-12C700063D6A}" destId="{D27C32ED-8C8B-4D3B-8D34-2B68B246EB82}" srcOrd="3" destOrd="0" parTransId="{037BAB82-5C2B-483B-BA87-EA7D3872418F}" sibTransId="{9EA09A9A-C3B6-487F-879A-0BE0A17EAAF3}"/>
    <dgm:cxn modelId="{B0ED8034-FC13-4A1B-8267-7661A7AA1F4C}" type="presParOf" srcId="{202A24C9-6D83-486F-B111-8D0709B5DFC5}" destId="{51D2C091-E1A0-48BE-AA6E-67905A90B3F5}" srcOrd="0" destOrd="0" presId="urn:microsoft.com/office/officeart/2009/layout/CircleArrowProcess"/>
    <dgm:cxn modelId="{89052F58-D0C2-4013-AF09-75F3C46C123A}" type="presParOf" srcId="{51D2C091-E1A0-48BE-AA6E-67905A90B3F5}" destId="{A73E6E87-8A17-4223-9E9B-CF14C7B683F0}" srcOrd="0" destOrd="0" presId="urn:microsoft.com/office/officeart/2009/layout/CircleArrowProcess"/>
    <dgm:cxn modelId="{B6461F67-8925-4A44-920E-AA74628081FE}" type="presParOf" srcId="{202A24C9-6D83-486F-B111-8D0709B5DFC5}" destId="{683CE10C-867D-4ED8-B47F-74C3C8B893E7}" srcOrd="1" destOrd="0" presId="urn:microsoft.com/office/officeart/2009/layout/CircleArrowProcess"/>
    <dgm:cxn modelId="{39F89598-D294-4437-9983-F4FE34C83224}" type="presParOf" srcId="{202A24C9-6D83-486F-B111-8D0709B5DFC5}" destId="{5AE968C0-1D8B-42A2-80CD-552F2AA37216}" srcOrd="2" destOrd="0" presId="urn:microsoft.com/office/officeart/2009/layout/CircleArrowProcess"/>
    <dgm:cxn modelId="{FDAA4071-3695-4537-ABDE-6D9A225682FD}" type="presParOf" srcId="{5AE968C0-1D8B-42A2-80CD-552F2AA37216}" destId="{DA4E79A0-CAF7-4EAD-8DCA-9913A5D37F91}" srcOrd="0" destOrd="0" presId="urn:microsoft.com/office/officeart/2009/layout/CircleArrowProcess"/>
    <dgm:cxn modelId="{C93F23AB-3E92-4617-9B5F-80E6A47A1573}" type="presParOf" srcId="{202A24C9-6D83-486F-B111-8D0709B5DFC5}" destId="{50DC4463-5EB9-4917-B026-51B89F33B0EB}" srcOrd="3" destOrd="0" presId="urn:microsoft.com/office/officeart/2009/layout/CircleArrowProcess"/>
    <dgm:cxn modelId="{EE5BE5D1-737F-4D13-B876-1ED9F398B476}" type="presParOf" srcId="{202A24C9-6D83-486F-B111-8D0709B5DFC5}" destId="{D77689EE-A753-4159-ADF0-5B46890BE49E}" srcOrd="4" destOrd="0" presId="urn:microsoft.com/office/officeart/2009/layout/CircleArrowProcess"/>
    <dgm:cxn modelId="{5F5BD6BD-C70A-47CD-860A-5CF3B5964057}" type="presParOf" srcId="{D77689EE-A753-4159-ADF0-5B46890BE49E}" destId="{47853B10-8DEA-4FFB-B89A-6AFD63D26F88}" srcOrd="0" destOrd="0" presId="urn:microsoft.com/office/officeart/2009/layout/CircleArrowProcess"/>
    <dgm:cxn modelId="{D55C5054-572B-4899-AA26-CB2174C9636C}" type="presParOf" srcId="{202A24C9-6D83-486F-B111-8D0709B5DFC5}" destId="{9AF57756-91A2-4BBD-957F-D37E90DDB4C4}" srcOrd="5" destOrd="0" presId="urn:microsoft.com/office/officeart/2009/layout/CircleArrowProcess"/>
    <dgm:cxn modelId="{151DDD06-198A-4A2B-92B9-2DE9DD856B1F}" type="presParOf" srcId="{202A24C9-6D83-486F-B111-8D0709B5DFC5}" destId="{15078503-1C0D-41C1-B48A-1809D7E81250}" srcOrd="6" destOrd="0" presId="urn:microsoft.com/office/officeart/2009/layout/CircleArrowProcess"/>
    <dgm:cxn modelId="{E32C6213-7B55-4E50-B53A-3AF905947240}" type="presParOf" srcId="{15078503-1C0D-41C1-B48A-1809D7E81250}" destId="{6EDA9668-5028-4FC8-BC3C-4EC2D549ABC3}" srcOrd="0" destOrd="0" presId="urn:microsoft.com/office/officeart/2009/layout/CircleArrowProcess"/>
    <dgm:cxn modelId="{BAAE97F8-2C5E-4F55-8DDC-251F772E61E0}" type="presParOf" srcId="{202A24C9-6D83-486F-B111-8D0709B5DFC5}" destId="{31607D11-730F-442E-AA52-FC5361A37753}"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E6E87-8A17-4223-9E9B-CF14C7B683F0}">
      <dsp:nvSpPr>
        <dsp:cNvPr id="0" name=""/>
        <dsp:cNvSpPr/>
      </dsp:nvSpPr>
      <dsp:spPr>
        <a:xfrm>
          <a:off x="3518291" y="0"/>
          <a:ext cx="1961444" cy="1961644"/>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3CE10C-867D-4ED8-B47F-74C3C8B893E7}">
      <dsp:nvSpPr>
        <dsp:cNvPr id="0" name=""/>
        <dsp:cNvSpPr/>
      </dsp:nvSpPr>
      <dsp:spPr>
        <a:xfrm>
          <a:off x="3951347" y="710062"/>
          <a:ext cx="1094597" cy="547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NIH</a:t>
          </a:r>
        </a:p>
      </dsp:txBody>
      <dsp:txXfrm>
        <a:off x="3951347" y="710062"/>
        <a:ext cx="1094597" cy="547241"/>
      </dsp:txXfrm>
    </dsp:sp>
    <dsp:sp modelId="{DA4E79A0-CAF7-4EAD-8DCA-9913A5D37F91}">
      <dsp:nvSpPr>
        <dsp:cNvPr id="0" name=""/>
        <dsp:cNvSpPr/>
      </dsp:nvSpPr>
      <dsp:spPr>
        <a:xfrm>
          <a:off x="2973384" y="1127256"/>
          <a:ext cx="1961444" cy="1961644"/>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DC4463-5EB9-4917-B026-51B89F33B0EB}">
      <dsp:nvSpPr>
        <dsp:cNvPr id="0" name=""/>
        <dsp:cNvSpPr/>
      </dsp:nvSpPr>
      <dsp:spPr>
        <a:xfrm>
          <a:off x="3404232" y="1839398"/>
          <a:ext cx="1094597" cy="547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NLM</a:t>
          </a:r>
        </a:p>
      </dsp:txBody>
      <dsp:txXfrm>
        <a:off x="3404232" y="1839398"/>
        <a:ext cx="1094597" cy="547241"/>
      </dsp:txXfrm>
    </dsp:sp>
    <dsp:sp modelId="{47853B10-8DEA-4FFB-B89A-6AFD63D26F88}">
      <dsp:nvSpPr>
        <dsp:cNvPr id="0" name=""/>
        <dsp:cNvSpPr/>
      </dsp:nvSpPr>
      <dsp:spPr>
        <a:xfrm>
          <a:off x="3518291" y="2258673"/>
          <a:ext cx="1961444" cy="1961644"/>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F57756-91A2-4BBD-957F-D37E90DDB4C4}">
      <dsp:nvSpPr>
        <dsp:cNvPr id="0" name=""/>
        <dsp:cNvSpPr/>
      </dsp:nvSpPr>
      <dsp:spPr>
        <a:xfrm>
          <a:off x="3951347" y="2968735"/>
          <a:ext cx="1094597" cy="547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NNLM</a:t>
          </a:r>
        </a:p>
      </dsp:txBody>
      <dsp:txXfrm>
        <a:off x="3951347" y="2968735"/>
        <a:ext cx="1094597" cy="547241"/>
      </dsp:txXfrm>
    </dsp:sp>
    <dsp:sp modelId="{6EDA9668-5028-4FC8-BC3C-4EC2D549ABC3}">
      <dsp:nvSpPr>
        <dsp:cNvPr id="0" name=""/>
        <dsp:cNvSpPr/>
      </dsp:nvSpPr>
      <dsp:spPr>
        <a:xfrm>
          <a:off x="3113198" y="3515977"/>
          <a:ext cx="1685127" cy="1685942"/>
        </a:xfrm>
        <a:prstGeom prst="blockArc">
          <a:avLst>
            <a:gd name="adj1" fmla="val 0"/>
            <a:gd name="adj2" fmla="val 18900000"/>
            <a:gd name="adj3" fmla="val 1274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07D11-730F-442E-AA52-FC5361A37753}">
      <dsp:nvSpPr>
        <dsp:cNvPr id="0" name=""/>
        <dsp:cNvSpPr/>
      </dsp:nvSpPr>
      <dsp:spPr>
        <a:xfrm>
          <a:off x="3404232" y="4098072"/>
          <a:ext cx="1094597" cy="547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Region 2</a:t>
          </a:r>
        </a:p>
      </dsp:txBody>
      <dsp:txXfrm>
        <a:off x="3404232" y="4098072"/>
        <a:ext cx="1094597" cy="54724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47836F21-1688-49BF-9BAA-40A64651F7FE}" type="datetimeFigureOut">
              <a:rPr lang="en-US" smtClean="0"/>
              <a:t>12/7/2022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CAA4AE5B-1EAA-4907-9E55-1251C9845438}" type="slidenum">
              <a:rPr lang="en-US" smtClean="0"/>
              <a:t>‹#›</a:t>
            </a:fld>
            <a:endParaRPr lang="en-US"/>
          </a:p>
        </p:txBody>
      </p:sp>
    </p:spTree>
    <p:extLst>
      <p:ext uri="{BB962C8B-B14F-4D97-AF65-F5344CB8AC3E}">
        <p14:creationId xmlns:p14="http://schemas.microsoft.com/office/powerpoint/2010/main" val="2965376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nlm.gov/guides/nnlm-proposal-writing-toolki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Region2@nnlm.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a:lnSpc>
                <a:spcPct val="90000"/>
              </a:lnSpc>
            </a:pPr>
            <a:r>
              <a:rPr lang="en-US"/>
              <a:t>Hello and Welcome to the very first…..New Member Orientation -&gt; Webinar – high school feeling</a:t>
            </a:r>
          </a:p>
          <a:p>
            <a:pPr marL="152400">
              <a:lnSpc>
                <a:spcPct val="90000"/>
              </a:lnSpc>
            </a:pPr>
            <a:r>
              <a:rPr lang="en-US"/>
              <a:t>We are happy to have you here</a:t>
            </a:r>
          </a:p>
          <a:p>
            <a:pPr marL="152400">
              <a:lnSpc>
                <a:spcPct val="90000"/>
              </a:lnSpc>
            </a:pPr>
            <a:endParaRPr lang="en-US"/>
          </a:p>
          <a:p>
            <a:pPr marL="152400">
              <a:lnSpc>
                <a:spcPct val="90000"/>
              </a:lnSpc>
            </a:pPr>
            <a:r>
              <a:rPr lang="en-US"/>
              <a:t>I’ll lead you </a:t>
            </a:r>
          </a:p>
          <a:p>
            <a:pPr marL="152400">
              <a:lnSpc>
                <a:spcPct val="90000"/>
              </a:lnSpc>
            </a:pPr>
            <a:r>
              <a:rPr lang="en-US"/>
              <a:t>We invited new users, member organizations who have signed up in the last 6 months….</a:t>
            </a:r>
          </a:p>
          <a:p>
            <a:pPr marL="152400">
              <a:lnSpc>
                <a:spcPct val="90000"/>
              </a:lnSpc>
            </a:pPr>
            <a:r>
              <a:rPr lang="en-US"/>
              <a:t>Start with an ice breaker, what small thing are you grateful for (Dove soap, birdsong)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6153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0d34ad82a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0d34ad82a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highlight>
                  <a:srgbClr val="FFFFFF"/>
                </a:highlight>
                <a:ea typeface="EB Garamond"/>
                <a:cs typeface="EB Garamond"/>
                <a:sym typeface="EB Garamond"/>
                <a:hlinkClick r:id="rId3"/>
              </a:rPr>
              <a:t>https://www.nnlm.gov/guides/nnlm-proposal-writing-toolkit</a:t>
            </a:r>
            <a:endParaRPr/>
          </a:p>
        </p:txBody>
      </p:sp>
    </p:spTree>
    <p:extLst>
      <p:ext uri="{BB962C8B-B14F-4D97-AF65-F5344CB8AC3E}">
        <p14:creationId xmlns:p14="http://schemas.microsoft.com/office/powerpoint/2010/main" val="1451208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r>
              <a:rPr lang="en-US">
                <a:cs typeface="Calibri"/>
              </a:rPr>
              <a:t>Weather Communications – we would like to hear from you</a:t>
            </a:r>
          </a:p>
          <a:p>
            <a:endParaRPr lang="en-US">
              <a:cs typeface="Calibri"/>
            </a:endParaRPr>
          </a:p>
        </p:txBody>
      </p:sp>
      <p:sp>
        <p:nvSpPr>
          <p:cNvPr id="4" name="Slide Number Placeholder 3"/>
          <p:cNvSpPr>
            <a:spLocks noGrp="1"/>
          </p:cNvSpPr>
          <p:nvPr>
            <p:ph type="sldNum" sz="quarter" idx="5"/>
          </p:nvPr>
        </p:nvSpPr>
        <p:spPr/>
        <p:txBody>
          <a:bodyPr/>
          <a:lstStyle/>
          <a:p>
            <a:fld id="{CAA4AE5B-1EAA-4907-9E55-1251C9845438}" type="slidenum">
              <a:rPr lang="en-US" smtClean="0"/>
              <a:t>18</a:t>
            </a:fld>
            <a:endParaRPr lang="en-US"/>
          </a:p>
        </p:txBody>
      </p:sp>
    </p:spTree>
    <p:extLst>
      <p:ext uri="{BB962C8B-B14F-4D97-AF65-F5344CB8AC3E}">
        <p14:creationId xmlns:p14="http://schemas.microsoft.com/office/powerpoint/2010/main" val="583664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r>
              <a:rPr lang="en-US">
                <a:cs typeface="Calibri"/>
              </a:rPr>
              <a:t>Weather Communications – we would like to hear from you</a:t>
            </a:r>
          </a:p>
          <a:p>
            <a:endParaRPr lang="en-US">
              <a:cs typeface="Calibri"/>
            </a:endParaRPr>
          </a:p>
        </p:txBody>
      </p:sp>
      <p:sp>
        <p:nvSpPr>
          <p:cNvPr id="4" name="Slide Number Placeholder 3"/>
          <p:cNvSpPr>
            <a:spLocks noGrp="1"/>
          </p:cNvSpPr>
          <p:nvPr>
            <p:ph type="sldNum" sz="quarter" idx="5"/>
          </p:nvPr>
        </p:nvSpPr>
        <p:spPr/>
        <p:txBody>
          <a:bodyPr/>
          <a:lstStyle/>
          <a:p>
            <a:fld id="{CAA4AE5B-1EAA-4907-9E55-1251C9845438}" type="slidenum">
              <a:rPr lang="en-US" smtClean="0"/>
              <a:t>19</a:t>
            </a:fld>
            <a:endParaRPr lang="en-US"/>
          </a:p>
        </p:txBody>
      </p:sp>
    </p:spTree>
    <p:extLst>
      <p:ext uri="{BB962C8B-B14F-4D97-AF65-F5344CB8AC3E}">
        <p14:creationId xmlns:p14="http://schemas.microsoft.com/office/powerpoint/2010/main" val="588904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08141e63a8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08141e63a8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cs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anyone remember/currently listen to the band Journey?</a:t>
            </a:r>
          </a:p>
          <a:p>
            <a:endParaRPr lang="en-US"/>
          </a:p>
          <a:p>
            <a:r>
              <a:rPr lang="en-US"/>
              <a:t>What is the </a:t>
            </a:r>
            <a:r>
              <a:rPr lang="en-US" i="1"/>
              <a:t>All of Us</a:t>
            </a:r>
            <a:r>
              <a:rPr lang="en-US"/>
              <a:t> Journey? – It is a traveling </a:t>
            </a:r>
            <a:r>
              <a:rPr lang="en-US" i="1"/>
              <a:t>All of Us</a:t>
            </a:r>
            <a:r>
              <a:rPr lang="en-US"/>
              <a:t> Education and Enrollment Center visiting cities across the United States to raise awareness about the National Institute of Health's </a:t>
            </a:r>
            <a:r>
              <a:rPr lang="en-US" i="1"/>
              <a:t>All of Us </a:t>
            </a:r>
            <a:r>
              <a:rPr lang="en-US"/>
              <a:t>Research Program. The </a:t>
            </a:r>
            <a:r>
              <a:rPr lang="en-US" i="1"/>
              <a:t>All of Us</a:t>
            </a:r>
            <a:r>
              <a:rPr lang="en-US"/>
              <a:t> Journey features interactive activities designed to help visitors of all ages learn about precision medicine research. </a:t>
            </a:r>
          </a:p>
          <a:p>
            <a:endParaRPr lang="en-US"/>
          </a:p>
          <a:p>
            <a:r>
              <a:rPr lang="en-US"/>
              <a:t>The Journey provides cross country outreach for the All of Us Research Program and enrollment for people interested in joining the program. But it's also an opportunity for </a:t>
            </a:r>
            <a:r>
              <a:rPr lang="en-US" i="1"/>
              <a:t>All of Us </a:t>
            </a:r>
            <a:r>
              <a:rPr lang="en-US"/>
              <a:t>to take the program and meet people where they are, in their communities, with interactive exhibits and the ability to ask questions in-person. </a:t>
            </a:r>
            <a:endParaRPr lang="en-US">
              <a:cs typeface="Calibri"/>
            </a:endParaRPr>
          </a:p>
          <a:p>
            <a:endParaRPr lang="en-US">
              <a:cs typeface="Calibri"/>
            </a:endParaRPr>
          </a:p>
          <a:p>
            <a:r>
              <a:rPr lang="en-US">
                <a:cs typeface="Calibri"/>
              </a:rPr>
              <a:t>Opportunities for NNLM Members include hosting the Journey. The </a:t>
            </a:r>
            <a:r>
              <a:rPr lang="en-US" i="1">
                <a:cs typeface="Calibri"/>
              </a:rPr>
              <a:t>All of Us </a:t>
            </a:r>
            <a:r>
              <a:rPr lang="en-US">
                <a:cs typeface="Calibri"/>
              </a:rPr>
              <a:t>Journey is looking for host sites to park and engage with community members. This can also help bring in people to your library or organization, especially if you plan to host your own health event in conjunction with the </a:t>
            </a:r>
            <a:r>
              <a:rPr lang="en-US" i="1">
                <a:cs typeface="Calibri"/>
              </a:rPr>
              <a:t>All of Us </a:t>
            </a:r>
            <a:r>
              <a:rPr lang="en-US">
                <a:cs typeface="Calibri"/>
              </a:rPr>
              <a:t>Journey visiting!</a:t>
            </a:r>
          </a:p>
          <a:p>
            <a:endParaRPr lang="en-US">
              <a:cs typeface="Calibri"/>
            </a:endParaRPr>
          </a:p>
          <a:p>
            <a:r>
              <a:rPr lang="en-US">
                <a:cs typeface="Calibri"/>
              </a:rPr>
              <a:t>If you are unable to host the Journey, we would still love if you would promote it when it comes to your area! You can view updates to the All of Us Journey schedule on their website: </a:t>
            </a:r>
            <a:r>
              <a:rPr lang="en-US"/>
              <a:t>ww.joinallofus.org/journey-and-events  There are already some confirmed locations for South Carolina and more will be added as they confirm locations. </a:t>
            </a:r>
            <a:endParaRPr lang="en-US">
              <a:cs typeface="Calibri"/>
            </a:endParaRPr>
          </a:p>
        </p:txBody>
      </p:sp>
      <p:sp>
        <p:nvSpPr>
          <p:cNvPr id="4" name="Slide Number Placeholder 3"/>
          <p:cNvSpPr>
            <a:spLocks noGrp="1"/>
          </p:cNvSpPr>
          <p:nvPr>
            <p:ph type="sldNum" sz="quarter" idx="5"/>
          </p:nvPr>
        </p:nvSpPr>
        <p:spPr/>
        <p:txBody>
          <a:bodyPr/>
          <a:lstStyle/>
          <a:p>
            <a:fld id="{6ABB5726-2B74-4729-BBB6-65CB8FB2CCA9}" type="slidenum">
              <a:t>21</a:t>
            </a:fld>
            <a:endParaRPr lang="en-US"/>
          </a:p>
        </p:txBody>
      </p:sp>
    </p:spTree>
    <p:extLst>
      <p:ext uri="{BB962C8B-B14F-4D97-AF65-F5344CB8AC3E}">
        <p14:creationId xmlns:p14="http://schemas.microsoft.com/office/powerpoint/2010/main" val="1330455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want to serve you in the best way possible. What do you want to learn more about?</a:t>
            </a:r>
            <a:endParaRPr lang="en-US"/>
          </a:p>
        </p:txBody>
      </p:sp>
      <p:sp>
        <p:nvSpPr>
          <p:cNvPr id="4" name="Slide Number Placeholder 3"/>
          <p:cNvSpPr>
            <a:spLocks noGrp="1"/>
          </p:cNvSpPr>
          <p:nvPr>
            <p:ph type="sldNum" sz="quarter" idx="5"/>
          </p:nvPr>
        </p:nvSpPr>
        <p:spPr/>
        <p:txBody>
          <a:bodyPr/>
          <a:lstStyle/>
          <a:p>
            <a:fld id="{CAA4AE5B-1EAA-4907-9E55-1251C9845438}" type="slidenum">
              <a:rPr lang="en-US" smtClean="0"/>
              <a:t>22</a:t>
            </a:fld>
            <a:endParaRPr lang="en-US"/>
          </a:p>
        </p:txBody>
      </p:sp>
    </p:spTree>
    <p:extLst>
      <p:ext uri="{BB962C8B-B14F-4D97-AF65-F5344CB8AC3E}">
        <p14:creationId xmlns:p14="http://schemas.microsoft.com/office/powerpoint/2010/main" val="484947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 links good? Email is it new Region2@nnlm.gov</a:t>
            </a:r>
          </a:p>
          <a:p>
            <a:endParaRPr lang="en-US"/>
          </a:p>
        </p:txBody>
      </p:sp>
      <p:sp>
        <p:nvSpPr>
          <p:cNvPr id="4" name="Slide Number Placeholder 3"/>
          <p:cNvSpPr>
            <a:spLocks noGrp="1"/>
          </p:cNvSpPr>
          <p:nvPr>
            <p:ph type="sldNum" sz="quarter" idx="5"/>
          </p:nvPr>
        </p:nvSpPr>
        <p:spPr/>
        <p:txBody>
          <a:bodyPr/>
          <a:lstStyle/>
          <a:p>
            <a:fld id="{CAA4AE5B-1EAA-4907-9E55-1251C9845438}" type="slidenum">
              <a:rPr lang="en-US" smtClean="0"/>
              <a:t>23</a:t>
            </a:fld>
            <a:endParaRPr lang="en-US"/>
          </a:p>
        </p:txBody>
      </p:sp>
    </p:spTree>
    <p:extLst>
      <p:ext uri="{BB962C8B-B14F-4D97-AF65-F5344CB8AC3E}">
        <p14:creationId xmlns:p14="http://schemas.microsoft.com/office/powerpoint/2010/main" val="2341402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sym typeface="EB Garamond"/>
              </a:rPr>
              <a:t>Current Land Acknowledgments</a:t>
            </a:r>
          </a:p>
        </p:txBody>
      </p:sp>
    </p:spTree>
    <p:extLst>
      <p:ext uri="{BB962C8B-B14F-4D97-AF65-F5344CB8AC3E}">
        <p14:creationId xmlns:p14="http://schemas.microsoft.com/office/powerpoint/2010/main" val="1004491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Take care of yourself – Feel free to take breaks and hydrate as you need to.</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No one knows everything / Together we know a lot - Listen to understand.</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Make Space / Take Space – Be aware of how much you are speaking. If you are speaking a lot, be mindful to make space for those with quieter voices, especially those from marginalized groups.</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One mic / One voice - Only one person should speak at a time. Speak from your own experiences. Do not assume other people’s experiences or generalize.</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Understand the difference between impact and intent – What you are intending is less important than how it impacts another person.</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Respect confidentiality – What we learn here, leaves here…what we say here, stays here.</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Be curious and respectful – Be a mindful listener. Do not blame or shame.</a:t>
            </a:r>
            <a:r>
              <a:rPr lang="en-US" sz="1000">
                <a:solidFill>
                  <a:schemeClr val="dk1"/>
                </a:solidFill>
                <a:latin typeface="Corbel"/>
                <a:ea typeface="EB Garamond"/>
                <a:cs typeface="EB Garamond"/>
                <a:sym typeface="EB Garamond"/>
              </a:rPr>
              <a:t> -</a:t>
            </a:r>
            <a:endParaRPr lang="en-US" sz="1000">
              <a:solidFill>
                <a:schemeClr val="dk1"/>
              </a:solidFill>
              <a:latin typeface="Corbel"/>
              <a:ea typeface="EB Garamond"/>
              <a:cs typeface="EB Garamond"/>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96312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58750" indent="0">
              <a:buNone/>
            </a:pPr>
            <a:r>
              <a:rPr lang="en-US" baseline="0"/>
              <a:t>Let me tell you a bit about the NNLM.</a:t>
            </a:r>
          </a:p>
          <a:p>
            <a:pPr marL="158750" indent="0">
              <a:buNone/>
            </a:pPr>
            <a:endParaRPr lang="en-US"/>
          </a:p>
          <a:p>
            <a:pPr marL="171450" indent="-171450">
              <a:buFont typeface="Arial" panose="020B0604020202020204" pitchFamily="34" charset="0"/>
              <a:buChar char="•"/>
            </a:pPr>
            <a:r>
              <a:rPr lang="en-US"/>
              <a:t>The National Institutes of Health (NIH) is the nation’s leading medical research agency.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National Library of Medicine (NLM) is the world’s largest biomedical library and maintains a print collection and produces electronic information resources</a:t>
            </a:r>
            <a:r>
              <a:rPr lang="en-US" baseline="0"/>
              <a:t> like MedlinePlus and PubMed.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Network of the National Library of Medicine (NNLM) is an outreach program of NLM.</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A4AE5B-1EAA-4907-9E55-1251C9845438}" type="slidenum">
              <a:rPr lang="en-US" smtClean="0"/>
              <a:t>4</a:t>
            </a:fld>
            <a:endParaRPr lang="en-US"/>
          </a:p>
        </p:txBody>
      </p:sp>
    </p:spTree>
    <p:extLst>
      <p:ext uri="{BB962C8B-B14F-4D97-AF65-F5344CB8AC3E}">
        <p14:creationId xmlns:p14="http://schemas.microsoft.com/office/powerpoint/2010/main" val="144429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Throw in the chat if any of your work weaves through one or more of these initiatives?</a:t>
            </a:r>
          </a:p>
        </p:txBody>
      </p:sp>
      <p:sp>
        <p:nvSpPr>
          <p:cNvPr id="4" name="Slide Number Placeholder 3"/>
          <p:cNvSpPr>
            <a:spLocks noGrp="1"/>
          </p:cNvSpPr>
          <p:nvPr>
            <p:ph type="sldNum" sz="quarter" idx="5"/>
          </p:nvPr>
        </p:nvSpPr>
        <p:spPr/>
        <p:txBody>
          <a:bodyPr/>
          <a:lstStyle/>
          <a:p>
            <a:fld id="{CAA4AE5B-1EAA-4907-9E55-1251C9845438}" type="slidenum">
              <a:rPr lang="en-US" smtClean="0"/>
              <a:t>6</a:t>
            </a:fld>
            <a:endParaRPr lang="en-US"/>
          </a:p>
        </p:txBody>
      </p:sp>
    </p:spTree>
    <p:extLst>
      <p:ext uri="{BB962C8B-B14F-4D97-AF65-F5344CB8AC3E}">
        <p14:creationId xmlns:p14="http://schemas.microsoft.com/office/powerpoint/2010/main" val="137839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A4AE5B-1EAA-4907-9E55-1251C9845438}" type="slidenum">
              <a:rPr lang="en-US" smtClean="0"/>
              <a:t>7</a:t>
            </a:fld>
            <a:endParaRPr lang="en-US"/>
          </a:p>
        </p:txBody>
      </p:sp>
    </p:spTree>
    <p:extLst>
      <p:ext uri="{BB962C8B-B14F-4D97-AF65-F5344CB8AC3E}">
        <p14:creationId xmlns:p14="http://schemas.microsoft.com/office/powerpoint/2010/main" val="3274533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hlinkClick r:id="rId3"/>
              </a:rPr>
              <a:t>Region2@nnlm.gov</a:t>
            </a:r>
            <a:endParaRPr lang="en-US"/>
          </a:p>
          <a:p>
            <a:endParaRPr lang="en-US">
              <a:cs typeface="Calibri"/>
            </a:endParaRPr>
          </a:p>
          <a:p>
            <a:r>
              <a:rPr lang="en-US">
                <a:cs typeface="Calibri"/>
              </a:rPr>
              <a:t>Ways to be connected to R2 office and R2 region. </a:t>
            </a:r>
          </a:p>
          <a:p>
            <a:endParaRPr lang="en-US">
              <a:cs typeface="Calibri"/>
            </a:endParaRPr>
          </a:p>
          <a:p>
            <a:r>
              <a:rPr lang="en-US">
                <a:cs typeface="Calibri"/>
              </a:rPr>
              <a:t>State Liaison - Direct contact to the happenings in NNLM Region 2 RML; in turn - You as members – are the finger to the pulse, feeling the beat of the ground, you are connection to local, state and regional information</a:t>
            </a:r>
          </a:p>
          <a:p>
            <a:endParaRPr lang="en-US">
              <a:cs typeface="Calibri"/>
            </a:endParaRPr>
          </a:p>
        </p:txBody>
      </p:sp>
      <p:sp>
        <p:nvSpPr>
          <p:cNvPr id="4" name="Slide Number Placeholder 3"/>
          <p:cNvSpPr>
            <a:spLocks noGrp="1"/>
          </p:cNvSpPr>
          <p:nvPr>
            <p:ph type="sldNum" sz="quarter" idx="5"/>
          </p:nvPr>
        </p:nvSpPr>
        <p:spPr/>
        <p:txBody>
          <a:bodyPr/>
          <a:lstStyle/>
          <a:p>
            <a:fld id="{CAA4AE5B-1EAA-4907-9E55-1251C9845438}" type="slidenum">
              <a:rPr lang="en-US" smtClean="0"/>
              <a:t>12</a:t>
            </a:fld>
            <a:endParaRPr lang="en-US"/>
          </a:p>
        </p:txBody>
      </p:sp>
    </p:spTree>
    <p:extLst>
      <p:ext uri="{BB962C8B-B14F-4D97-AF65-F5344CB8AC3E}">
        <p14:creationId xmlns:p14="http://schemas.microsoft.com/office/powerpoint/2010/main" val="112418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AA4AE5B-1EAA-4907-9E55-1251C9845438}" type="slidenum">
              <a:rPr lang="en-US" smtClean="0"/>
              <a:t>13</a:t>
            </a:fld>
            <a:endParaRPr lang="en-US"/>
          </a:p>
        </p:txBody>
      </p:sp>
    </p:spTree>
    <p:extLst>
      <p:ext uri="{BB962C8B-B14F-4D97-AF65-F5344CB8AC3E}">
        <p14:creationId xmlns:p14="http://schemas.microsoft.com/office/powerpoint/2010/main" val="3186798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www.nnlm.gov</a:t>
            </a:r>
            <a:r>
              <a:rPr lang="en-US"/>
              <a:t>/training </a:t>
            </a:r>
          </a:p>
        </p:txBody>
      </p:sp>
      <p:sp>
        <p:nvSpPr>
          <p:cNvPr id="4" name="Slide Number Placeholder 3"/>
          <p:cNvSpPr>
            <a:spLocks noGrp="1"/>
          </p:cNvSpPr>
          <p:nvPr>
            <p:ph type="sldNum" sz="quarter" idx="5"/>
          </p:nvPr>
        </p:nvSpPr>
        <p:spPr/>
        <p:txBody>
          <a:bodyPr/>
          <a:lstStyle/>
          <a:p>
            <a:fld id="{CAA4AE5B-1EAA-4907-9E55-1251C9845438}" type="slidenum">
              <a:rPr lang="en-US" smtClean="0"/>
              <a:t>15</a:t>
            </a:fld>
            <a:endParaRPr lang="en-US"/>
          </a:p>
        </p:txBody>
      </p:sp>
    </p:spTree>
    <p:extLst>
      <p:ext uri="{BB962C8B-B14F-4D97-AF65-F5344CB8AC3E}">
        <p14:creationId xmlns:p14="http://schemas.microsoft.com/office/powerpoint/2010/main" val="1541528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48241373-C98E-43A5-ACF9-367DA3E2BEFD}" type="datetimeFigureOut">
              <a:rPr lang="en-US" smtClean="0"/>
              <a:t>12/7/2022</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CE370D28-E6A9-4DFE-871F-420BF5250252}" type="slidenum">
              <a:rPr lang="en-US" smtClean="0"/>
              <a:t>‹#›</a:t>
            </a:fld>
            <a:endParaRPr lang="en-US"/>
          </a:p>
        </p:txBody>
      </p:sp>
      <p:pic>
        <p:nvPicPr>
          <p:cNvPr id="9" name="Picture 4" descr="Logo for NNLM"/>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61225" y="6322147"/>
            <a:ext cx="1343025" cy="342901"/>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userDrawn="1"/>
        </p:nvSpPr>
        <p:spPr>
          <a:xfrm>
            <a:off x="0" y="6128028"/>
            <a:ext cx="12192000" cy="726141"/>
          </a:xfrm>
          <a:prstGeom prst="rect">
            <a:avLst/>
          </a:prstGeom>
          <a:solidFill>
            <a:srgbClr val="20558A"/>
          </a:solidFill>
          <a:ln>
            <a:solidFill>
              <a:srgbClr val="20455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pic>
        <p:nvPicPr>
          <p:cNvPr id="12" name="Picture 11" descr="Logo for the Network of the National Library of Medicine">
            <a:extLst>
              <a:ext uri="{FF2B5EF4-FFF2-40B4-BE49-F238E27FC236}">
                <a16:creationId xmlns:a16="http://schemas.microsoft.com/office/drawing/2014/main" id="{50175EB6-1858-624A-AC9F-B39B57D3EC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939" y="6244894"/>
            <a:ext cx="3590518" cy="576072"/>
          </a:xfrm>
          <a:prstGeom prst="rect">
            <a:avLst/>
          </a:prstGeom>
        </p:spPr>
      </p:pic>
    </p:spTree>
    <p:extLst>
      <p:ext uri="{BB962C8B-B14F-4D97-AF65-F5344CB8AC3E}">
        <p14:creationId xmlns:p14="http://schemas.microsoft.com/office/powerpoint/2010/main" val="162494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9246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36953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9584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244426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4957" y="1870075"/>
            <a:ext cx="2627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Content Placeholder 3">
            <a:extLst>
              <a:ext uri="{FF2B5EF4-FFF2-40B4-BE49-F238E27FC236}">
                <a16:creationId xmlns:a16="http://schemas.microsoft.com/office/drawing/2014/main" id="{CA5DA1A3-AFDB-4FA1-A0D4-6B657F9C724A}"/>
              </a:ext>
            </a:extLst>
          </p:cNvPr>
          <p:cNvSpPr>
            <a:spLocks noGrp="1"/>
          </p:cNvSpPr>
          <p:nvPr>
            <p:ph sz="half" idx="12"/>
          </p:nvPr>
        </p:nvSpPr>
        <p:spPr>
          <a:xfrm>
            <a:off x="6095999" y="1870075"/>
            <a:ext cx="266993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D3A122BC-7D4F-4A51-8B04-16F904510B24}"/>
              </a:ext>
            </a:extLst>
          </p:cNvPr>
          <p:cNvSpPr>
            <a:spLocks noGrp="1"/>
          </p:cNvSpPr>
          <p:nvPr>
            <p:ph sz="half" idx="13"/>
          </p:nvPr>
        </p:nvSpPr>
        <p:spPr>
          <a:xfrm>
            <a:off x="8909538" y="1847850"/>
            <a:ext cx="244426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8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97814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601166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446747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192719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5638" y="1857619"/>
            <a:ext cx="362829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3738" y="1857619"/>
            <a:ext cx="34964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7" name="Content Placeholder 3">
            <a:extLst>
              <a:ext uri="{FF2B5EF4-FFF2-40B4-BE49-F238E27FC236}">
                <a16:creationId xmlns:a16="http://schemas.microsoft.com/office/drawing/2014/main" id="{791FD008-61C3-400E-BD4D-FC786572EA7D}"/>
              </a:ext>
            </a:extLst>
          </p:cNvPr>
          <p:cNvSpPr>
            <a:spLocks noGrp="1"/>
          </p:cNvSpPr>
          <p:nvPr>
            <p:ph sz="half" idx="12"/>
          </p:nvPr>
        </p:nvSpPr>
        <p:spPr>
          <a:xfrm>
            <a:off x="8129954" y="1847850"/>
            <a:ext cx="34964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604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19662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41373-C98E-43A5-ACF9-367DA3E2BEFD}"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370D28-E6A9-4DFE-871F-420BF5250252}" type="slidenum">
              <a:rPr lang="en-US" smtClean="0"/>
              <a:t>‹#›</a:t>
            </a:fld>
            <a:endParaRPr lang="en-US"/>
          </a:p>
        </p:txBody>
      </p:sp>
      <p:sp>
        <p:nvSpPr>
          <p:cNvPr id="7" name="Rectangle 6"/>
          <p:cNvSpPr/>
          <p:nvPr userDrawn="1"/>
        </p:nvSpPr>
        <p:spPr>
          <a:xfrm>
            <a:off x="0" y="6128028"/>
            <a:ext cx="12192000" cy="726141"/>
          </a:xfrm>
          <a:prstGeom prst="rect">
            <a:avLst/>
          </a:prstGeom>
          <a:solidFill>
            <a:srgbClr val="20558A"/>
          </a:solidFill>
          <a:ln>
            <a:solidFill>
              <a:srgbClr val="20455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pic>
        <p:nvPicPr>
          <p:cNvPr id="9" name="Picture 8" descr="Logo for the Network of the National Library of Medicine">
            <a:extLst>
              <a:ext uri="{FF2B5EF4-FFF2-40B4-BE49-F238E27FC236}">
                <a16:creationId xmlns:a16="http://schemas.microsoft.com/office/drawing/2014/main" id="{67A7AD93-C490-464C-8192-E7FDD57ABC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939" y="6238632"/>
            <a:ext cx="3590518" cy="576072"/>
          </a:xfrm>
          <a:prstGeom prst="rect">
            <a:avLst/>
          </a:prstGeom>
        </p:spPr>
      </p:pic>
    </p:spTree>
    <p:extLst>
      <p:ext uri="{BB962C8B-B14F-4D97-AF65-F5344CB8AC3E}">
        <p14:creationId xmlns:p14="http://schemas.microsoft.com/office/powerpoint/2010/main" val="3784944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007335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467058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902774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361556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64155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4834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693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3561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2127263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537150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847369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7336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997199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32984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pPr>
              <a:defRPr/>
            </a:pPr>
            <a:fld id="{EC389BDB-D7CC-44D2-B3BC-1618E62F6FBF}" type="datetimeFigureOut">
              <a:rPr lang="en-US" smtClean="0"/>
              <a:pPr>
                <a:defRPr/>
              </a:pPr>
              <a:t>12/7/2022</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pPr>
              <a:defRPr/>
            </a:pPr>
            <a:fld id="{583043D7-06F6-46C0-8E8C-8C88BD404312}" type="slidenum">
              <a:rPr lang="en-US" smtClean="0"/>
              <a:pPr>
                <a:defRPr/>
              </a:pPr>
              <a:t>‹#›</a:t>
            </a:fld>
            <a:endParaRPr lang="en-US"/>
          </a:p>
        </p:txBody>
      </p:sp>
      <p:sp>
        <p:nvSpPr>
          <p:cNvPr id="8" name="Rectangle 7"/>
          <p:cNvSpPr/>
          <p:nvPr userDrawn="1"/>
        </p:nvSpPr>
        <p:spPr>
          <a:xfrm>
            <a:off x="0" y="6128028"/>
            <a:ext cx="12192000" cy="726141"/>
          </a:xfrm>
          <a:prstGeom prst="rect">
            <a:avLst/>
          </a:prstGeom>
          <a:solidFill>
            <a:srgbClr val="20558A"/>
          </a:solidFill>
          <a:ln>
            <a:solidFill>
              <a:srgbClr val="20455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pic>
        <p:nvPicPr>
          <p:cNvPr id="17" name="Picture 16" descr="Logo for the Network of the National Library of Medicine">
            <a:extLst>
              <a:ext uri="{FF2B5EF4-FFF2-40B4-BE49-F238E27FC236}">
                <a16:creationId xmlns:a16="http://schemas.microsoft.com/office/drawing/2014/main" id="{272B27D5-81D4-C846-B591-1A07DD2AB49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939" y="6201688"/>
            <a:ext cx="3590518" cy="576072"/>
          </a:xfrm>
          <a:prstGeom prst="rect">
            <a:avLst/>
          </a:prstGeom>
        </p:spPr>
      </p:pic>
    </p:spTree>
    <p:extLst>
      <p:ext uri="{BB962C8B-B14F-4D97-AF65-F5344CB8AC3E}">
        <p14:creationId xmlns:p14="http://schemas.microsoft.com/office/powerpoint/2010/main" val="845999507"/>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a:p>
        </p:txBody>
      </p:sp>
      <p:pic>
        <p:nvPicPr>
          <p:cNvPr id="1031"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75" r:id="rId1"/>
    <p:sldLayoutId id="2147484325" r:id="rId2"/>
    <p:sldLayoutId id="2147484326" r:id="rId3"/>
    <p:sldLayoutId id="2147484327" r:id="rId4"/>
    <p:sldLayoutId id="2147484376" r:id="rId5"/>
    <p:sldLayoutId id="2147484328" r:id="rId6"/>
    <p:sldLayoutId id="2147484329" r:id="rId7"/>
    <p:sldLayoutId id="2147484330" r:id="rId8"/>
    <p:sldLayoutId id="2147484331" r:id="rId9"/>
    <p:sldLayoutId id="2147484332" r:id="rId10"/>
    <p:sldLayoutId id="2147484333" r:id="rId11"/>
    <p:sldLayoutId id="2147484334" r:id="rId12"/>
  </p:sldLayoutIdLst>
  <p:hf hdr="0" ftr="0" dt="0"/>
  <p:txStyles>
    <p:titleStyle>
      <a:lvl1pPr algn="l" rtl="0" eaLnBrk="0" fontAlgn="base" hangingPunct="0">
        <a:lnSpc>
          <a:spcPct val="90000"/>
        </a:lnSpc>
        <a:spcBef>
          <a:spcPct val="0"/>
        </a:spcBef>
        <a:spcAft>
          <a:spcPct val="0"/>
        </a:spcAft>
        <a:defRPr sz="4400" kern="1200">
          <a:solidFill>
            <a:srgbClr val="616265"/>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43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hyperlink" Target="mailto:Region2@nnlm.gov"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Region2@nnlm.gov"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pixabay.com/en/system-network-news-connection-954964/"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mailchi.mp/3baa4651b38c/nnlm-region-2-pulse-newsletter-read-about-funding-programing-more-7373545?e=bed91dcaec"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6FD_B840BAA4.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nnlm.gov/guides/specialization"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www.nnlm.gov/guides/nnlm-proposal-writing-toolkit"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A0_957C41B5.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nlm.gov/training/class/inclusive-disaster-planning-considering-needs-people-disabilities"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hyperlink" Target="https://www.nnlm.gov/guides/region-2-emergency-preparedness-resource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hyperlink" Target="https://www.hrbartender.com/2020/career-development/360-feedback-revie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hyperlink" Target="https://www.linkedin.com/company/nnlmregion2/" TargetMode="External"/><Relationship Id="rId18" Type="http://schemas.openxmlformats.org/officeDocument/2006/relationships/image" Target="../media/image37.png"/><Relationship Id="rId3" Type="http://schemas.openxmlformats.org/officeDocument/2006/relationships/hyperlink" Target="mailto:Region2@nnlm.gov" TargetMode="External"/><Relationship Id="rId7" Type="http://schemas.openxmlformats.org/officeDocument/2006/relationships/hyperlink" Target="https://www.facebook.com/nnlmregion2" TargetMode="External"/><Relationship Id="rId12" Type="http://schemas.openxmlformats.org/officeDocument/2006/relationships/image" Target="../media/image34.png"/><Relationship Id="rId17" Type="http://schemas.openxmlformats.org/officeDocument/2006/relationships/hyperlink" Target="http://region2rml@musc.edu" TargetMode="External"/><Relationship Id="rId2" Type="http://schemas.openxmlformats.org/officeDocument/2006/relationships/notesSlide" Target="../notesSlides/notesSlide17.xml"/><Relationship Id="rId16"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hyperlink" Target="https://open.spotify.com/playlist/2pDWCHKqytfrjMfd6TsJWu?si=5c4f90828d7b4dd1&amp;nd=1" TargetMode="External"/><Relationship Id="rId5" Type="http://schemas.openxmlformats.org/officeDocument/2006/relationships/hyperlink" Target="https://twitter.com/nnlmregion2" TargetMode="External"/><Relationship Id="rId15" Type="http://schemas.openxmlformats.org/officeDocument/2006/relationships/hyperlink" Target="https://www.youtube.com/playlist?list=PLUlRqrjIldD77axrROBWEzytfbCLGX-j8" TargetMode="External"/><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hyperlink" Target="https://nnlm.gov/about/regions/region2" TargetMode="External"/><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s://www.glsen.org/activity/guidelines-respectful-gsa-spaces"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C2_EEEB4A46.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A view of tall buildings in a front of a skyline."/>
          <p:cNvPicPr preferRelativeResize="0"/>
          <p:nvPr/>
        </p:nvPicPr>
        <p:blipFill>
          <a:blip r:embed="rId3">
            <a:alphaModFix/>
          </a:blip>
          <a:stretch>
            <a:fillRect/>
          </a:stretch>
        </p:blipFill>
        <p:spPr>
          <a:xfrm>
            <a:off x="6096000" y="-50333"/>
            <a:ext cx="6096000" cy="3048000"/>
          </a:xfrm>
          <a:prstGeom prst="rect">
            <a:avLst/>
          </a:prstGeom>
          <a:noFill/>
          <a:ln>
            <a:noFill/>
          </a:ln>
        </p:spPr>
      </p:pic>
      <p:sp>
        <p:nvSpPr>
          <p:cNvPr id="55" name="Google Shape;55;p13"/>
          <p:cNvSpPr txBox="1">
            <a:spLocks noGrp="1"/>
          </p:cNvSpPr>
          <p:nvPr>
            <p:ph type="ctrTitle"/>
          </p:nvPr>
        </p:nvSpPr>
        <p:spPr>
          <a:xfrm>
            <a:off x="726000" y="2728764"/>
            <a:ext cx="10740000" cy="2736800"/>
          </a:xfrm>
          <a:prstGeom prst="rect">
            <a:avLst/>
          </a:prstGeom>
        </p:spPr>
        <p:txBody>
          <a:bodyPr spcFirstLastPara="1" wrap="square" lIns="121900" tIns="121900" rIns="121900" bIns="121900" anchor="b" anchorCtr="0">
            <a:noAutofit/>
          </a:bodyPr>
          <a:lstStyle/>
          <a:p>
            <a:pPr>
              <a:buSzPts val="990"/>
            </a:pPr>
            <a:r>
              <a:rPr lang="en-US" sz="5000">
                <a:latin typeface="EB Garamond"/>
                <a:ea typeface="EB Garamond"/>
                <a:cs typeface="EB Garamond"/>
              </a:rPr>
              <a:t>New Member Orientation </a:t>
            </a:r>
            <a:br>
              <a:rPr lang="en-US" sz="5000">
                <a:latin typeface="EB Garamond"/>
                <a:ea typeface="EB Garamond"/>
                <a:cs typeface="EB Garamond"/>
              </a:rPr>
            </a:br>
            <a:r>
              <a:rPr lang="en-US" sz="5000">
                <a:latin typeface="EB Garamond"/>
                <a:ea typeface="EB Garamond"/>
                <a:cs typeface="EB Garamond"/>
              </a:rPr>
              <a:t>December 1, 2022</a:t>
            </a:r>
            <a:endParaRPr lang="en-US" sz="6900">
              <a:latin typeface="EB Garamond"/>
            </a:endParaRPr>
          </a:p>
        </p:txBody>
      </p:sp>
      <p:pic>
        <p:nvPicPr>
          <p:cNvPr id="56" name="Google Shape;56;p13" descr="A child and woman looking at a camera in front of trees."/>
          <p:cNvPicPr preferRelativeResize="0"/>
          <p:nvPr/>
        </p:nvPicPr>
        <p:blipFill>
          <a:blip r:embed="rId4">
            <a:alphaModFix/>
          </a:blip>
          <a:stretch>
            <a:fillRect/>
          </a:stretch>
        </p:blipFill>
        <p:spPr>
          <a:xfrm>
            <a:off x="0" y="0"/>
            <a:ext cx="8755800" cy="2997667"/>
          </a:xfrm>
          <a:prstGeom prst="rect">
            <a:avLst/>
          </a:prstGeom>
          <a:noFill/>
          <a:ln>
            <a:noFill/>
          </a:ln>
        </p:spPr>
      </p:pic>
      <p:sp>
        <p:nvSpPr>
          <p:cNvPr id="57" name="Google Shape;57;p13"/>
          <p:cNvSpPr txBox="1">
            <a:spLocks noGrp="1"/>
          </p:cNvSpPr>
          <p:nvPr>
            <p:ph type="ctrTitle"/>
          </p:nvPr>
        </p:nvSpPr>
        <p:spPr>
          <a:xfrm>
            <a:off x="21527" y="6041500"/>
            <a:ext cx="12177623" cy="574400"/>
          </a:xfrm>
          <a:prstGeom prst="rect">
            <a:avLst/>
          </a:prstGeom>
        </p:spPr>
        <p:txBody>
          <a:bodyPr spcFirstLastPara="1" wrap="square" lIns="121900" tIns="121900" rIns="121900" bIns="121900" anchor="b" anchorCtr="0">
            <a:noAutofit/>
          </a:bodyPr>
          <a:lstStyle/>
          <a:p>
            <a:r>
              <a:rPr lang="en" sz="2650">
                <a:latin typeface="EB Garamond"/>
                <a:ea typeface="EB Garamond"/>
                <a:sym typeface="EB Garamond"/>
                <a:hlinkClick r:id="rId5"/>
              </a:rPr>
              <a:t>Region2@nnlm.gov</a:t>
            </a:r>
            <a:r>
              <a:rPr lang="en" sz="2650">
                <a:latin typeface="EB Garamond"/>
                <a:ea typeface="EB Garamond"/>
                <a:cs typeface="EB Garamond"/>
                <a:sym typeface="EB Garamond"/>
              </a:rPr>
              <a:t>| @nnlmregion2 </a:t>
            </a:r>
            <a:endParaRPr lang="en-US" sz="2650">
              <a:latin typeface="EB Garamond"/>
              <a:ea typeface="EB Garamond"/>
              <a:cs typeface="EB Garamond"/>
            </a:endParaRPr>
          </a:p>
        </p:txBody>
      </p:sp>
    </p:spTree>
    <p:extLst>
      <p:ext uri="{BB962C8B-B14F-4D97-AF65-F5344CB8AC3E}">
        <p14:creationId xmlns:p14="http://schemas.microsoft.com/office/powerpoint/2010/main" val="1092980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2;p23">
            <a:extLst>
              <a:ext uri="{FF2B5EF4-FFF2-40B4-BE49-F238E27FC236}">
                <a16:creationId xmlns:a16="http://schemas.microsoft.com/office/drawing/2014/main" id="{7395CF86-B420-9CF4-55C3-A38E89A7CB39}"/>
              </a:ext>
            </a:extLst>
          </p:cNvPr>
          <p:cNvSpPr txBox="1">
            <a:spLocks noGrp="1"/>
          </p:cNvSpPr>
          <p:nvPr>
            <p:ph type="title" idx="4294967295"/>
          </p:nvPr>
        </p:nvSpPr>
        <p:spPr>
          <a:xfrm>
            <a:off x="357967" y="247567"/>
            <a:ext cx="11360800" cy="763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a:ln>
                  <a:noFill/>
                </a:ln>
                <a:effectLst/>
                <a:uLnTx/>
                <a:uFillTx/>
                <a:latin typeface="EB Garamond"/>
                <a:ea typeface="EB Garamond"/>
                <a:cs typeface="EB Garamond"/>
                <a:sym typeface="EB Garamond"/>
              </a:rPr>
              <a:t>Administrative Team</a:t>
            </a:r>
            <a:endParaRPr lang="en-US" b="1" i="0" u="none" strike="noStrike" kern="1200" cap="none" spc="0" normalizeH="0" baseline="0" noProof="0">
              <a:ln>
                <a:noFill/>
              </a:ln>
              <a:effectLst/>
              <a:uLnTx/>
              <a:uFillTx/>
              <a:latin typeface="EB Garamond"/>
              <a:ea typeface="EB Garamond"/>
              <a:cs typeface="EB Garamond"/>
            </a:endParaRPr>
          </a:p>
        </p:txBody>
      </p:sp>
      <p:sp>
        <p:nvSpPr>
          <p:cNvPr id="8" name="TextBox 7">
            <a:extLst>
              <a:ext uri="{FF2B5EF4-FFF2-40B4-BE49-F238E27FC236}">
                <a16:creationId xmlns:a16="http://schemas.microsoft.com/office/drawing/2014/main" id="{BC3F776D-23E9-6317-AA41-834AE9A90263}"/>
              </a:ext>
            </a:extLst>
          </p:cNvPr>
          <p:cNvSpPr txBox="1"/>
          <p:nvPr/>
        </p:nvSpPr>
        <p:spPr>
          <a:xfrm>
            <a:off x="359664" y="1603248"/>
            <a:ext cx="613355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latin typeface="Corbel"/>
                <a:cs typeface="Segoe UI"/>
              </a:rPr>
              <a:t>Earlnesha</a:t>
            </a:r>
            <a:r>
              <a:rPr lang="en-US" sz="2400">
                <a:latin typeface="Corbel"/>
                <a:cs typeface="Segoe UI"/>
              </a:rPr>
              <a:t> Lumpkin, MS (she/her) | Program Assistant​</a:t>
            </a:r>
            <a:endParaRPr lang="en-US" sz="2400">
              <a:latin typeface="Corbel"/>
              <a:ea typeface="EB Garamond"/>
              <a:cs typeface="Segoe UI"/>
            </a:endParaRPr>
          </a:p>
          <a:p>
            <a:endParaRPr lang="en-US" sz="2400">
              <a:latin typeface="Corbel"/>
              <a:cs typeface="Segoe UI"/>
            </a:endParaRPr>
          </a:p>
          <a:p>
            <a:r>
              <a:rPr lang="en-US" sz="2400">
                <a:latin typeface="Corbel"/>
                <a:cs typeface="Segoe UI"/>
              </a:rPr>
              <a:t>Isaac Chery, MBA, MPM, CRA (he/him) | Grant Administrator and Office Manager</a:t>
            </a:r>
            <a:br>
              <a:rPr lang="en-US" sz="2400">
                <a:latin typeface="Corbel"/>
                <a:cs typeface="Segoe UI"/>
              </a:rPr>
            </a:br>
            <a:r>
              <a:rPr lang="en-US" sz="2400">
                <a:latin typeface="Corbel"/>
                <a:cs typeface="Segoe UI"/>
              </a:rPr>
              <a:t>US Virgin Islands </a:t>
            </a:r>
            <a:endParaRPr lang="en-US" sz="2400">
              <a:latin typeface="Corbel"/>
              <a:ea typeface="EB Garamond"/>
              <a:cs typeface="Segoe UI"/>
            </a:endParaRPr>
          </a:p>
          <a:p>
            <a:endParaRPr lang="en-US" sz="2400">
              <a:latin typeface="Corbel"/>
              <a:cs typeface="Segoe UI"/>
            </a:endParaRPr>
          </a:p>
          <a:p>
            <a:r>
              <a:rPr lang="en-US" sz="2400">
                <a:latin typeface="Corbel"/>
                <a:cs typeface="Segoe UI"/>
              </a:rPr>
              <a:t>Lorin Jackson,  MA, MI (she/they) | </a:t>
            </a:r>
            <a:br>
              <a:rPr lang="en-US" sz="2400">
                <a:latin typeface="Corbel"/>
                <a:cs typeface="Segoe UI"/>
              </a:rPr>
            </a:br>
            <a:r>
              <a:rPr lang="en-US" sz="2400">
                <a:latin typeface="Corbel"/>
                <a:cs typeface="Segoe UI"/>
              </a:rPr>
              <a:t>Executive Director</a:t>
            </a:r>
            <a:br>
              <a:rPr lang="en-US" sz="2400">
                <a:latin typeface="Corbel"/>
                <a:cs typeface="Segoe UI"/>
              </a:rPr>
            </a:br>
            <a:r>
              <a:rPr lang="en-US" sz="2400">
                <a:latin typeface="Corbel"/>
                <a:cs typeface="Segoe UI"/>
              </a:rPr>
              <a:t>Mississippi &amp; Commonwealth of Puerto Rico</a:t>
            </a:r>
            <a:endParaRPr lang="en-US" sz="2400">
              <a:latin typeface="Corbel"/>
              <a:ea typeface="EB Garamond"/>
              <a:cs typeface="Segoe UI"/>
            </a:endParaRPr>
          </a:p>
        </p:txBody>
      </p:sp>
      <p:pic>
        <p:nvPicPr>
          <p:cNvPr id="10" name="Google Shape;134;p23" descr="Three photos of people smiling.">
            <a:extLst>
              <a:ext uri="{FF2B5EF4-FFF2-40B4-BE49-F238E27FC236}">
                <a16:creationId xmlns:a16="http://schemas.microsoft.com/office/drawing/2014/main" id="{E95FA373-85A7-0D0F-B1E4-63F473553F79}"/>
              </a:ext>
            </a:extLst>
          </p:cNvPr>
          <p:cNvPicPr preferRelativeResize="0"/>
          <p:nvPr/>
        </p:nvPicPr>
        <p:blipFill>
          <a:blip r:embed="rId2">
            <a:alphaModFix/>
          </a:blip>
          <a:stretch>
            <a:fillRect/>
          </a:stretch>
        </p:blipFill>
        <p:spPr>
          <a:xfrm>
            <a:off x="6768343" y="355216"/>
            <a:ext cx="5055109" cy="5440435"/>
          </a:xfrm>
          <a:prstGeom prst="rect">
            <a:avLst/>
          </a:prstGeom>
          <a:noFill/>
          <a:ln>
            <a:noFill/>
          </a:ln>
        </p:spPr>
      </p:pic>
    </p:spTree>
    <p:extLst>
      <p:ext uri="{BB962C8B-B14F-4D97-AF65-F5344CB8AC3E}">
        <p14:creationId xmlns:p14="http://schemas.microsoft.com/office/powerpoint/2010/main" val="2134787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C56FAF-ED23-E656-0178-F7E96FB5D557}"/>
              </a:ext>
            </a:extLst>
          </p:cNvPr>
          <p:cNvSpPr txBox="1">
            <a:spLocks noGrp="1"/>
          </p:cNvSpPr>
          <p:nvPr>
            <p:ph type="title" idx="4294967295"/>
          </p:nvPr>
        </p:nvSpPr>
        <p:spPr>
          <a:xfrm>
            <a:off x="239485" y="183129"/>
            <a:ext cx="464975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EB Garamond"/>
                <a:ea typeface="+mn-ea"/>
                <a:cs typeface="+mn-cs"/>
              </a:rPr>
              <a:t>Strategist Team</a:t>
            </a:r>
            <a:r>
              <a:rPr kumimoji="0" lang="en-US" b="1" i="0" u="none" strike="noStrike" kern="1200" cap="none" spc="0" normalizeH="0" baseline="0" noProof="0">
                <a:ln>
                  <a:noFill/>
                </a:ln>
                <a:effectLst/>
                <a:uLnTx/>
                <a:uFillTx/>
                <a:latin typeface="EB Garamond"/>
                <a:ea typeface="EB Garamond"/>
                <a:cs typeface="EB Garamond"/>
              </a:rPr>
              <a:t>​</a:t>
            </a:r>
            <a:endParaRPr lang="en-US" b="1" i="0" u="none" strike="noStrike" kern="1200" cap="none" spc="0" normalizeH="0" baseline="0" noProof="0">
              <a:ln>
                <a:noFill/>
              </a:ln>
              <a:effectLst/>
              <a:uLnTx/>
              <a:uFillTx/>
              <a:latin typeface="EB Garamond"/>
              <a:ea typeface="EB Garamond"/>
              <a:cs typeface="EB Garamond"/>
            </a:endParaRPr>
          </a:p>
        </p:txBody>
      </p:sp>
      <p:sp>
        <p:nvSpPr>
          <p:cNvPr id="7" name="TextBox 6">
            <a:extLst>
              <a:ext uri="{FF2B5EF4-FFF2-40B4-BE49-F238E27FC236}">
                <a16:creationId xmlns:a16="http://schemas.microsoft.com/office/drawing/2014/main" id="{ABAC688E-EE80-5B8F-2E7E-7DA8B52240FF}"/>
              </a:ext>
            </a:extLst>
          </p:cNvPr>
          <p:cNvSpPr txBox="1"/>
          <p:nvPr/>
        </p:nvSpPr>
        <p:spPr>
          <a:xfrm>
            <a:off x="304800" y="1151062"/>
            <a:ext cx="632496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latin typeface="Corbel"/>
                <a:cs typeface="Segoe UI"/>
              </a:rPr>
              <a:t>DeAnn</a:t>
            </a:r>
            <a:r>
              <a:rPr lang="en-US" sz="2400">
                <a:latin typeface="Corbel"/>
                <a:cs typeface="Segoe UI"/>
              </a:rPr>
              <a:t> Brame, MLS (she/her) | </a:t>
            </a:r>
            <a:br>
              <a:rPr lang="en-US" sz="2400">
                <a:latin typeface="Corbel"/>
                <a:cs typeface="Segoe UI"/>
              </a:rPr>
            </a:br>
            <a:r>
              <a:rPr lang="en-US" sz="2400">
                <a:latin typeface="Corbel"/>
                <a:cs typeface="Segoe UI"/>
              </a:rPr>
              <a:t>Technology and Innovation Strategist, Georgia​</a:t>
            </a:r>
            <a:endParaRPr lang="en-US" sz="2400">
              <a:latin typeface="Corbel"/>
              <a:ea typeface="EB Garamond"/>
              <a:cs typeface="Segoe UI"/>
            </a:endParaRPr>
          </a:p>
          <a:p>
            <a:endParaRPr lang="en-US" sz="2400">
              <a:latin typeface="Corbel"/>
              <a:cs typeface="Segoe UI"/>
            </a:endParaRPr>
          </a:p>
          <a:p>
            <a:r>
              <a:rPr lang="en-US" sz="2400">
                <a:latin typeface="Corbel"/>
                <a:cs typeface="Segoe UI"/>
              </a:rPr>
              <a:t>Sarah Fischer, MA (she/her) | Community Engagement and Outreach Strategist, Alabama &amp; South Florida​</a:t>
            </a:r>
            <a:endParaRPr lang="en-US" sz="2400">
              <a:latin typeface="Corbel"/>
              <a:ea typeface="EB Garamond"/>
              <a:cs typeface="Segoe UI"/>
            </a:endParaRPr>
          </a:p>
          <a:p>
            <a:endParaRPr lang="en-US" sz="2400">
              <a:latin typeface="Corbel"/>
              <a:cs typeface="Segoe UI"/>
            </a:endParaRPr>
          </a:p>
          <a:p>
            <a:r>
              <a:rPr lang="en-US" sz="2400">
                <a:latin typeface="Corbel"/>
                <a:cs typeface="Segoe UI"/>
              </a:rPr>
              <a:t>Elizabeth Roth, MA (she/her) | Research and Data Science Strategist, Tennessee​</a:t>
            </a:r>
            <a:endParaRPr lang="en-US" sz="2400">
              <a:latin typeface="Corbel"/>
              <a:ea typeface="EB Garamond"/>
              <a:cs typeface="Segoe UI"/>
            </a:endParaRPr>
          </a:p>
          <a:p>
            <a:endParaRPr lang="en-US" sz="2400">
              <a:latin typeface="Corbel"/>
              <a:cs typeface="Segoe UI"/>
            </a:endParaRPr>
          </a:p>
          <a:p>
            <a:r>
              <a:rPr lang="en-US" sz="2400">
                <a:latin typeface="Corbel"/>
                <a:cs typeface="Segoe UI"/>
              </a:rPr>
              <a:t>Debra Trogdon-Livingston, MLS (she/her)| User Experience and Education Strategist, South Carolina &amp; North Florida</a:t>
            </a:r>
            <a:endParaRPr lang="en-US" sz="2400">
              <a:latin typeface="Corbel"/>
              <a:ea typeface="EB Garamond"/>
              <a:cs typeface="Segoe UI"/>
            </a:endParaRPr>
          </a:p>
        </p:txBody>
      </p:sp>
      <p:pic>
        <p:nvPicPr>
          <p:cNvPr id="6" name="Google Shape;142;p24" descr="Four photos of people smiling at the camera.">
            <a:extLst>
              <a:ext uri="{FF2B5EF4-FFF2-40B4-BE49-F238E27FC236}">
                <a16:creationId xmlns:a16="http://schemas.microsoft.com/office/drawing/2014/main" id="{67971AFB-B721-B33A-6CDA-C548F96C6819}"/>
              </a:ext>
            </a:extLst>
          </p:cNvPr>
          <p:cNvPicPr preferRelativeResize="0"/>
          <p:nvPr/>
        </p:nvPicPr>
        <p:blipFill>
          <a:blip r:embed="rId2">
            <a:alphaModFix/>
          </a:blip>
          <a:stretch>
            <a:fillRect/>
          </a:stretch>
        </p:blipFill>
        <p:spPr>
          <a:xfrm>
            <a:off x="6774983" y="391775"/>
            <a:ext cx="5055109" cy="5440435"/>
          </a:xfrm>
          <a:prstGeom prst="rect">
            <a:avLst/>
          </a:prstGeom>
          <a:noFill/>
          <a:ln>
            <a:noFill/>
          </a:ln>
        </p:spPr>
      </p:pic>
    </p:spTree>
    <p:extLst>
      <p:ext uri="{BB962C8B-B14F-4D97-AF65-F5344CB8AC3E}">
        <p14:creationId xmlns:p14="http://schemas.microsoft.com/office/powerpoint/2010/main" val="1278878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70A9-841C-5830-B367-1AA26F1AC5BF}"/>
              </a:ext>
            </a:extLst>
          </p:cNvPr>
          <p:cNvSpPr>
            <a:spLocks noGrp="1"/>
          </p:cNvSpPr>
          <p:nvPr>
            <p:ph type="title"/>
          </p:nvPr>
        </p:nvSpPr>
        <p:spPr/>
        <p:txBody>
          <a:bodyPr>
            <a:normAutofit fontScale="90000"/>
          </a:bodyPr>
          <a:lstStyle/>
          <a:p>
            <a:r>
              <a:rPr lang="en-US" b="1">
                <a:latin typeface="EB Garamond"/>
                <a:ea typeface="EB Garamond"/>
                <a:cs typeface="EB Garamond"/>
              </a:rPr>
              <a:t>Be Engaged</a:t>
            </a:r>
          </a:p>
        </p:txBody>
      </p:sp>
      <p:sp>
        <p:nvSpPr>
          <p:cNvPr id="3" name="Text Placeholder 2">
            <a:extLst>
              <a:ext uri="{FF2B5EF4-FFF2-40B4-BE49-F238E27FC236}">
                <a16:creationId xmlns:a16="http://schemas.microsoft.com/office/drawing/2014/main" id="{A53EC24B-A4E1-7822-0D1A-ABAB2C651615}"/>
              </a:ext>
            </a:extLst>
          </p:cNvPr>
          <p:cNvSpPr>
            <a:spLocks noGrp="1"/>
          </p:cNvSpPr>
          <p:nvPr>
            <p:ph type="body" idx="1"/>
          </p:nvPr>
        </p:nvSpPr>
        <p:spPr>
          <a:ln>
            <a:solidFill>
              <a:schemeClr val="accent1"/>
            </a:solidFill>
          </a:ln>
        </p:spPr>
        <p:txBody>
          <a:bodyPr>
            <a:normAutofit lnSpcReduction="10000"/>
          </a:bodyPr>
          <a:lstStyle/>
          <a:p>
            <a:pPr marL="152400" indent="0">
              <a:buNone/>
            </a:pPr>
            <a:r>
              <a:rPr lang="en-US">
                <a:ea typeface="+mn-lt"/>
                <a:cs typeface="+mn-lt"/>
              </a:rPr>
              <a:t>Communications</a:t>
            </a:r>
          </a:p>
          <a:p>
            <a:pPr marL="495300" indent="-342900">
              <a:buClr>
                <a:srgbClr val="000000"/>
              </a:buClr>
              <a:buFont typeface="Arial,Sans-Serif"/>
              <a:buChar char="•"/>
            </a:pPr>
            <a:r>
              <a:rPr lang="en-US">
                <a:ea typeface="+mn-lt"/>
                <a:cs typeface="+mn-lt"/>
              </a:rPr>
              <a:t>Membership Welcome Letter</a:t>
            </a:r>
          </a:p>
          <a:p>
            <a:pPr marL="495300" indent="-342900">
              <a:buClr>
                <a:srgbClr val="000000"/>
              </a:buClr>
              <a:buFont typeface="Arial,Sans-Serif"/>
              <a:buChar char="•"/>
            </a:pPr>
            <a:r>
              <a:rPr lang="en-US">
                <a:ea typeface="+mn-lt"/>
                <a:cs typeface="+mn-lt"/>
              </a:rPr>
              <a:t>Monthly Newsletter</a:t>
            </a:r>
          </a:p>
          <a:p>
            <a:pPr marL="495300" indent="-342900">
              <a:buClr>
                <a:srgbClr val="000000"/>
              </a:buClr>
              <a:buFont typeface="Arial,Sans-Serif"/>
              <a:buChar char="•"/>
            </a:pPr>
            <a:r>
              <a:rPr lang="en-US">
                <a:ea typeface="+mn-lt"/>
                <a:cs typeface="+mn-lt"/>
              </a:rPr>
              <a:t>Emergency Communications </a:t>
            </a:r>
          </a:p>
          <a:p>
            <a:pPr marL="495300" indent="-342900">
              <a:buClr>
                <a:srgbClr val="000000"/>
              </a:buClr>
              <a:buFont typeface="Arial,Sans-Serif"/>
              <a:buChar char="•"/>
            </a:pPr>
            <a:r>
              <a:rPr lang="en-US">
                <a:ea typeface="+mn-lt"/>
                <a:cs typeface="+mn-lt"/>
              </a:rPr>
              <a:t>Social Media</a:t>
            </a:r>
            <a:endParaRPr lang="en-US"/>
          </a:p>
          <a:p>
            <a:pPr marL="152400" indent="0">
              <a:buNone/>
            </a:pPr>
            <a:endParaRPr lang="en-US"/>
          </a:p>
          <a:p>
            <a:pPr marL="152400" indent="0">
              <a:buNone/>
            </a:pPr>
            <a:r>
              <a:rPr lang="en-US"/>
              <a:t>Governance Boards (more info on slide. 17) </a:t>
            </a:r>
          </a:p>
          <a:p>
            <a:pPr marL="495300" indent="-342900">
              <a:buFont typeface="Arial" pitchFamily="34" charset="0"/>
              <a:buChar char="•"/>
            </a:pPr>
            <a:r>
              <a:rPr lang="en-US"/>
              <a:t>Consortium of Southern Biomedical Libraries (CONBLS)</a:t>
            </a:r>
          </a:p>
          <a:p>
            <a:pPr marL="495300" indent="-342900">
              <a:buFont typeface="Arial" pitchFamily="34" charset="0"/>
              <a:buChar char="•"/>
            </a:pPr>
            <a:r>
              <a:rPr lang="en-US"/>
              <a:t>Emergency Response and Preparedness Advisory Committee (ERPAC)</a:t>
            </a:r>
          </a:p>
          <a:p>
            <a:pPr marL="495300" indent="-342900">
              <a:buFont typeface="Arial" pitchFamily="34" charset="0"/>
              <a:buChar char="•"/>
            </a:pPr>
            <a:r>
              <a:rPr lang="en-US"/>
              <a:t>Health Literacy Think Tank (HLTT)</a:t>
            </a:r>
          </a:p>
          <a:p>
            <a:pPr marL="495300" indent="-342900">
              <a:buFont typeface="Arial" pitchFamily="34" charset="0"/>
              <a:buChar char="•"/>
            </a:pPr>
            <a:r>
              <a:rPr lang="en-US"/>
              <a:t>Regional Advisory Board (RAB)</a:t>
            </a:r>
          </a:p>
          <a:p>
            <a:pPr marL="495300" indent="-342900">
              <a:buClr>
                <a:srgbClr val="000000"/>
              </a:buClr>
              <a:buFont typeface="Wingdings" pitchFamily="2" charset="2"/>
              <a:buChar char="§"/>
            </a:pPr>
            <a:endParaRPr lang="en-US"/>
          </a:p>
          <a:p>
            <a:pPr marL="152400" indent="0">
              <a:buNone/>
            </a:pPr>
            <a:r>
              <a:rPr lang="en-US">
                <a:ea typeface="+mn-lt"/>
                <a:cs typeface="+mn-lt"/>
              </a:rPr>
              <a:t>State Liaison </a:t>
            </a:r>
          </a:p>
          <a:p>
            <a:pPr marL="608965" indent="-456565">
              <a:buClr>
                <a:srgbClr val="000000"/>
              </a:buClr>
              <a:buFont typeface="Arial,Sans-Serif"/>
              <a:buChar char="•"/>
            </a:pPr>
            <a:r>
              <a:rPr lang="en-US">
                <a:ea typeface="+mn-lt"/>
                <a:cs typeface="+mn-lt"/>
              </a:rPr>
              <a:t>Direct contact NNLM Region 2 </a:t>
            </a:r>
          </a:p>
          <a:p>
            <a:pPr marL="1217930" lvl="1" indent="-456565">
              <a:buClr>
                <a:srgbClr val="000000"/>
              </a:buClr>
              <a:buFont typeface="Wingdings,Sans-Serif"/>
              <a:buChar char="Ø"/>
            </a:pPr>
            <a:r>
              <a:rPr lang="en-US">
                <a:ea typeface="+mn-lt"/>
                <a:cs typeface="+mn-lt"/>
                <a:hlinkClick r:id="rId3"/>
              </a:rPr>
              <a:t>Region2@nnlm.gov</a:t>
            </a:r>
            <a:endParaRPr lang="en-US"/>
          </a:p>
          <a:p>
            <a:pPr marL="761365" lvl="1" indent="0">
              <a:buNone/>
            </a:pPr>
            <a:endParaRPr lang="en-US"/>
          </a:p>
          <a:p>
            <a:pPr marL="152400" indent="0">
              <a:buNone/>
            </a:pPr>
            <a:endParaRPr lang="en-US"/>
          </a:p>
          <a:p>
            <a:pPr marL="152400" indent="0">
              <a:buNone/>
            </a:pPr>
            <a:endParaRPr lang="en-US"/>
          </a:p>
          <a:p>
            <a:pPr marL="761365" lvl="1" indent="0">
              <a:buNone/>
            </a:pPr>
            <a:endParaRPr lang="en-US"/>
          </a:p>
        </p:txBody>
      </p:sp>
      <p:pic>
        <p:nvPicPr>
          <p:cNvPr id="27" name="Picture 26">
            <a:extLst>
              <a:ext uri="{FF2B5EF4-FFF2-40B4-BE49-F238E27FC236}">
                <a16:creationId xmlns:a16="http://schemas.microsoft.com/office/drawing/2014/main" id="{E8BA03E3-6606-0288-972F-FF350FBCF7B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334820" y="213967"/>
            <a:ext cx="2286000" cy="2286000"/>
          </a:xfrm>
          <a:prstGeom prst="rect">
            <a:avLst/>
          </a:prstGeom>
        </p:spPr>
      </p:pic>
    </p:spTree>
    <p:extLst>
      <p:ext uri="{BB962C8B-B14F-4D97-AF65-F5344CB8AC3E}">
        <p14:creationId xmlns:p14="http://schemas.microsoft.com/office/powerpoint/2010/main" val="276519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70A9-841C-5830-B367-1AA26F1AC5BF}"/>
              </a:ext>
            </a:extLst>
          </p:cNvPr>
          <p:cNvSpPr>
            <a:spLocks noGrp="1"/>
          </p:cNvSpPr>
          <p:nvPr>
            <p:ph type="title"/>
          </p:nvPr>
        </p:nvSpPr>
        <p:spPr/>
        <p:txBody>
          <a:bodyPr>
            <a:normAutofit fontScale="90000"/>
          </a:bodyPr>
          <a:lstStyle/>
          <a:p>
            <a:r>
              <a:rPr lang="en-US" b="1">
                <a:latin typeface="EB Garamond"/>
                <a:ea typeface="EB Garamond"/>
                <a:cs typeface="EB Garamond"/>
              </a:rPr>
              <a:t>Communications</a:t>
            </a:r>
            <a:endParaRPr lang="en-US" b="1">
              <a:highlight>
                <a:srgbClr val="FF00FF"/>
              </a:highlight>
              <a:latin typeface="EB Garamond"/>
              <a:ea typeface="EB Garamond"/>
              <a:cs typeface="EB Garamond"/>
            </a:endParaRPr>
          </a:p>
        </p:txBody>
      </p:sp>
      <p:sp>
        <p:nvSpPr>
          <p:cNvPr id="3" name="Text Placeholder 2">
            <a:extLst>
              <a:ext uri="{FF2B5EF4-FFF2-40B4-BE49-F238E27FC236}">
                <a16:creationId xmlns:a16="http://schemas.microsoft.com/office/drawing/2014/main" id="{A53EC24B-A4E1-7822-0D1A-ABAB2C651615}"/>
              </a:ext>
            </a:extLst>
          </p:cNvPr>
          <p:cNvSpPr>
            <a:spLocks noGrp="1"/>
          </p:cNvSpPr>
          <p:nvPr>
            <p:ph type="body" idx="1"/>
          </p:nvPr>
        </p:nvSpPr>
        <p:spPr>
          <a:ln>
            <a:solidFill>
              <a:schemeClr val="accent1"/>
            </a:solidFill>
          </a:ln>
        </p:spPr>
        <p:txBody>
          <a:bodyPr>
            <a:normAutofit lnSpcReduction="10000"/>
          </a:bodyPr>
          <a:lstStyle/>
          <a:p>
            <a:pPr marL="152400" indent="0">
              <a:buNone/>
            </a:pPr>
            <a:r>
              <a:rPr lang="en-US" sz="2400" b="1">
                <a:ea typeface="+mn-lt"/>
                <a:cs typeface="+mn-lt"/>
              </a:rPr>
              <a:t>Membership Welcome Letter</a:t>
            </a:r>
            <a:r>
              <a:rPr lang="en-US" sz="2400">
                <a:ea typeface="+mn-lt"/>
                <a:cs typeface="+mn-lt"/>
              </a:rPr>
              <a:t> - </a:t>
            </a:r>
          </a:p>
          <a:p>
            <a:pPr marL="495300" indent="-342900"/>
            <a:r>
              <a:rPr lang="en-US" sz="2400">
                <a:ea typeface="+mn-lt"/>
                <a:cs typeface="+mn-lt"/>
              </a:rPr>
              <a:t>Welcome</a:t>
            </a:r>
            <a:r>
              <a:rPr lang="en-US" sz="2400"/>
              <a:t> and Introduction to R2 </a:t>
            </a:r>
          </a:p>
          <a:p>
            <a:pPr marL="152400" indent="0">
              <a:buNone/>
            </a:pPr>
            <a:endParaRPr lang="en-US" sz="2400"/>
          </a:p>
          <a:p>
            <a:pPr marL="152400" indent="0">
              <a:lnSpc>
                <a:spcPct val="120000"/>
              </a:lnSpc>
              <a:buNone/>
            </a:pPr>
            <a:r>
              <a:rPr lang="en-US" sz="2400" b="1"/>
              <a:t>Monthly Newsletter - The Pulse </a:t>
            </a:r>
          </a:p>
          <a:p>
            <a:pPr marL="495300" indent="-342900">
              <a:lnSpc>
                <a:spcPct val="120000"/>
              </a:lnSpc>
            </a:pPr>
            <a:r>
              <a:rPr lang="en-US" sz="2400"/>
              <a:t>Link to November Pulse:</a:t>
            </a:r>
          </a:p>
          <a:p>
            <a:pPr marL="495300" indent="0">
              <a:lnSpc>
                <a:spcPct val="120000"/>
              </a:lnSpc>
              <a:buNone/>
            </a:pPr>
            <a:r>
              <a:rPr lang="en-US" sz="2400">
                <a:ea typeface="+mn-lt"/>
                <a:cs typeface="+mn-lt"/>
                <a:hlinkClick r:id="rId3"/>
              </a:rPr>
              <a:t>https://mailchi.mp/3baa4651b38c/nnlm-region-2-pulse-newsletter-read-about-funding-programing-more-7373545?e=bed91dcaec</a:t>
            </a:r>
            <a:endParaRPr lang="en-US" sz="2400"/>
          </a:p>
          <a:p>
            <a:pPr marL="152400" indent="0">
              <a:buNone/>
            </a:pPr>
            <a:endParaRPr lang="en-US" sz="2400"/>
          </a:p>
          <a:p>
            <a:pPr marL="152400" indent="0">
              <a:buNone/>
            </a:pPr>
            <a:r>
              <a:rPr lang="en-US" sz="2400" b="1"/>
              <a:t>Emergency Communications </a:t>
            </a:r>
          </a:p>
          <a:p>
            <a:pPr marL="495300" indent="-342900"/>
            <a:r>
              <a:rPr lang="en-US" sz="2400"/>
              <a:t>Weather Advisory</a:t>
            </a:r>
            <a:endParaRPr lang="en-US"/>
          </a:p>
          <a:p>
            <a:pPr marL="152400" indent="0">
              <a:buNone/>
            </a:pPr>
            <a:endParaRPr lang="en-US" sz="2400"/>
          </a:p>
          <a:p>
            <a:pPr marL="152400" indent="0">
              <a:buNone/>
            </a:pPr>
            <a:r>
              <a:rPr lang="en-US" sz="2400" b="1"/>
              <a:t>Social Media</a:t>
            </a:r>
            <a:r>
              <a:rPr lang="en-US" sz="2400"/>
              <a:t> </a:t>
            </a:r>
          </a:p>
          <a:p>
            <a:pPr marL="761365" lvl="1" indent="0">
              <a:buNone/>
            </a:pPr>
            <a:endParaRPr lang="en-US"/>
          </a:p>
        </p:txBody>
      </p:sp>
      <p:pic>
        <p:nvPicPr>
          <p:cNvPr id="5" name="Picture 5" descr="Blue and green heart with a pulse through it and the word &quot;pulse&quot; in green font. The words &quot;The monthly newsletter of NNLM Region 2.&quot;">
            <a:extLst>
              <a:ext uri="{FF2B5EF4-FFF2-40B4-BE49-F238E27FC236}">
                <a16:creationId xmlns:a16="http://schemas.microsoft.com/office/drawing/2014/main" id="{5C7D843F-1DA1-7D69-C2A2-0FA7B4AB1F4D}"/>
              </a:ext>
            </a:extLst>
          </p:cNvPr>
          <p:cNvPicPr>
            <a:picLocks noChangeAspect="1"/>
          </p:cNvPicPr>
          <p:nvPr/>
        </p:nvPicPr>
        <p:blipFill>
          <a:blip r:embed="rId4"/>
          <a:stretch>
            <a:fillRect/>
          </a:stretch>
        </p:blipFill>
        <p:spPr>
          <a:xfrm>
            <a:off x="6896181" y="1654605"/>
            <a:ext cx="3821070" cy="1147358"/>
          </a:xfrm>
          <a:prstGeom prst="rect">
            <a:avLst/>
          </a:prstGeom>
        </p:spPr>
      </p:pic>
      <p:pic>
        <p:nvPicPr>
          <p:cNvPr id="10" name="Picture 10" descr="Image of NNLM Region 2's Facebook page header.">
            <a:extLst>
              <a:ext uri="{FF2B5EF4-FFF2-40B4-BE49-F238E27FC236}">
                <a16:creationId xmlns:a16="http://schemas.microsoft.com/office/drawing/2014/main" id="{E46EC7CB-8B56-D295-C788-A69DAD3CD4C2}"/>
              </a:ext>
            </a:extLst>
          </p:cNvPr>
          <p:cNvPicPr>
            <a:picLocks noChangeAspect="1"/>
          </p:cNvPicPr>
          <p:nvPr/>
        </p:nvPicPr>
        <p:blipFill>
          <a:blip r:embed="rId5"/>
          <a:stretch>
            <a:fillRect/>
          </a:stretch>
        </p:blipFill>
        <p:spPr>
          <a:xfrm>
            <a:off x="7059561" y="4501718"/>
            <a:ext cx="2743200" cy="1467919"/>
          </a:xfrm>
          <a:prstGeom prst="rect">
            <a:avLst/>
          </a:prstGeom>
        </p:spPr>
      </p:pic>
    </p:spTree>
    <p:extLst>
      <p:ext uri="{BB962C8B-B14F-4D97-AF65-F5344CB8AC3E}">
        <p14:creationId xmlns:p14="http://schemas.microsoft.com/office/powerpoint/2010/main" val="1066408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4630-D209-6941-61FA-84B20415AC87}"/>
              </a:ext>
            </a:extLst>
          </p:cNvPr>
          <p:cNvSpPr>
            <a:spLocks noGrp="1"/>
          </p:cNvSpPr>
          <p:nvPr>
            <p:ph type="title"/>
          </p:nvPr>
        </p:nvSpPr>
        <p:spPr>
          <a:xfrm>
            <a:off x="240957" y="248165"/>
            <a:ext cx="9875520" cy="1356360"/>
          </a:xfrm>
        </p:spPr>
        <p:txBody>
          <a:bodyPr>
            <a:normAutofit/>
          </a:bodyPr>
          <a:lstStyle/>
          <a:p>
            <a:r>
              <a:rPr lang="en-US" b="1">
                <a:latin typeface="EB Garamond"/>
                <a:ea typeface="EB Garamond"/>
                <a:cs typeface="EB Garamond"/>
              </a:rPr>
              <a:t>Just another day at the RML…</a:t>
            </a:r>
          </a:p>
        </p:txBody>
      </p:sp>
      <p:sp>
        <p:nvSpPr>
          <p:cNvPr id="3" name="Content Placeholder 2">
            <a:extLst>
              <a:ext uri="{FF2B5EF4-FFF2-40B4-BE49-F238E27FC236}">
                <a16:creationId xmlns:a16="http://schemas.microsoft.com/office/drawing/2014/main" id="{1A6B8CF2-6EB6-1A40-483D-2AD01DFDC24A}"/>
              </a:ext>
            </a:extLst>
          </p:cNvPr>
          <p:cNvSpPr>
            <a:spLocks noGrp="1"/>
          </p:cNvSpPr>
          <p:nvPr>
            <p:ph idx="1"/>
          </p:nvPr>
        </p:nvSpPr>
        <p:spPr>
          <a:xfrm>
            <a:off x="1159564" y="1433384"/>
            <a:ext cx="9872871" cy="4300563"/>
          </a:xfrm>
        </p:spPr>
        <p:txBody>
          <a:bodyPr vert="horz" lIns="91440" tIns="45720" rIns="91440" bIns="45720" rtlCol="0" anchor="t">
            <a:noAutofit/>
          </a:bodyPr>
          <a:lstStyle/>
          <a:p>
            <a:pPr>
              <a:lnSpc>
                <a:spcPct val="100000"/>
              </a:lnSpc>
              <a:spcBef>
                <a:spcPts val="600"/>
              </a:spcBef>
            </a:pPr>
            <a:r>
              <a:rPr lang="en-US" sz="2400"/>
              <a:t>Host monthly Region 2 webinar series </a:t>
            </a:r>
          </a:p>
          <a:p>
            <a:pPr>
              <a:lnSpc>
                <a:spcPct val="100000"/>
              </a:lnSpc>
              <a:spcBef>
                <a:spcPts val="600"/>
              </a:spcBef>
            </a:pPr>
            <a:r>
              <a:rPr lang="en-US" sz="2400"/>
              <a:t>Publish a monthly newsletter “The Pulse”</a:t>
            </a:r>
          </a:p>
          <a:p>
            <a:pPr>
              <a:lnSpc>
                <a:spcPct val="100000"/>
              </a:lnSpc>
              <a:spcBef>
                <a:spcPts val="600"/>
              </a:spcBef>
            </a:pPr>
            <a:r>
              <a:rPr lang="en-US" sz="2400"/>
              <a:t>Post on social media (Twitter, Facebook, LinkedIn)</a:t>
            </a:r>
          </a:p>
          <a:p>
            <a:pPr>
              <a:lnSpc>
                <a:spcPct val="100000"/>
              </a:lnSpc>
              <a:spcBef>
                <a:spcPts val="600"/>
              </a:spcBef>
            </a:pPr>
            <a:r>
              <a:rPr lang="en-US" sz="2400"/>
              <a:t>Teach national NNLM classes online </a:t>
            </a:r>
          </a:p>
          <a:p>
            <a:pPr>
              <a:lnSpc>
                <a:spcPct val="100000"/>
              </a:lnSpc>
              <a:spcBef>
                <a:spcPts val="600"/>
              </a:spcBef>
            </a:pPr>
            <a:r>
              <a:rPr lang="en-US" sz="2400"/>
              <a:t>Coordinate DOCLINE</a:t>
            </a:r>
          </a:p>
          <a:p>
            <a:pPr>
              <a:lnSpc>
                <a:spcPct val="100000"/>
              </a:lnSpc>
              <a:spcBef>
                <a:spcPts val="600"/>
              </a:spcBef>
            </a:pPr>
            <a:r>
              <a:rPr lang="en-US" sz="2400"/>
              <a:t>Travel to exhibit and present at conferences</a:t>
            </a:r>
          </a:p>
          <a:p>
            <a:pPr>
              <a:lnSpc>
                <a:spcPct val="100000"/>
              </a:lnSpc>
              <a:spcBef>
                <a:spcPts val="600"/>
              </a:spcBef>
            </a:pPr>
            <a:r>
              <a:rPr lang="en-US" sz="2400"/>
              <a:t>Assist </a:t>
            </a:r>
            <a:r>
              <a:rPr lang="en-US" sz="2400" err="1"/>
              <a:t>subawardees</a:t>
            </a:r>
            <a:r>
              <a:rPr lang="en-US" sz="2400"/>
              <a:t> with project implementation </a:t>
            </a:r>
          </a:p>
          <a:p>
            <a:pPr>
              <a:lnSpc>
                <a:spcPct val="100000"/>
              </a:lnSpc>
              <a:spcBef>
                <a:spcPts val="600"/>
              </a:spcBef>
            </a:pPr>
            <a:r>
              <a:rPr lang="en-US" sz="2400"/>
              <a:t>Participate in NNLM working and planning groups</a:t>
            </a:r>
          </a:p>
          <a:p>
            <a:pPr>
              <a:lnSpc>
                <a:spcPct val="100000"/>
              </a:lnSpc>
              <a:spcBef>
                <a:spcPts val="600"/>
              </a:spcBef>
            </a:pPr>
            <a:r>
              <a:rPr lang="en-US" sz="2400"/>
              <a:t>Recruit and lead four Region 2 governance boards</a:t>
            </a:r>
          </a:p>
          <a:p>
            <a:pPr>
              <a:lnSpc>
                <a:spcPct val="100000"/>
              </a:lnSpc>
              <a:spcBef>
                <a:spcPts val="600"/>
              </a:spcBef>
            </a:pPr>
            <a:r>
              <a:rPr lang="en-US" sz="2400"/>
              <a:t>Seek member feedback and continuous quality improvement </a:t>
            </a:r>
          </a:p>
        </p:txBody>
      </p:sp>
      <p:pic>
        <p:nvPicPr>
          <p:cNvPr id="7" name="Graphic 6" descr="Storytelling with solid fill">
            <a:extLst>
              <a:ext uri="{FF2B5EF4-FFF2-40B4-BE49-F238E27FC236}">
                <a16:creationId xmlns:a16="http://schemas.microsoft.com/office/drawing/2014/main" id="{364DCEF2-F685-BCA9-C529-9D204D1DA3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58830">
            <a:off x="8183414" y="2169169"/>
            <a:ext cx="2096711" cy="2096711"/>
          </a:xfrm>
          <a:prstGeom prst="rect">
            <a:avLst/>
          </a:prstGeom>
        </p:spPr>
      </p:pic>
    </p:spTree>
    <p:extLst>
      <p:ext uri="{BB962C8B-B14F-4D97-AF65-F5344CB8AC3E}">
        <p14:creationId xmlns:p14="http://schemas.microsoft.com/office/powerpoint/2010/main" val="3091249828"/>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615-2C50-F03D-E477-D4213FF877E8}"/>
              </a:ext>
            </a:extLst>
          </p:cNvPr>
          <p:cNvSpPr>
            <a:spLocks noGrp="1"/>
          </p:cNvSpPr>
          <p:nvPr>
            <p:ph type="title"/>
          </p:nvPr>
        </p:nvSpPr>
        <p:spPr>
          <a:xfrm>
            <a:off x="716797" y="277678"/>
            <a:ext cx="9875520" cy="1356360"/>
          </a:xfrm>
        </p:spPr>
        <p:txBody>
          <a:bodyPr>
            <a:normAutofit/>
          </a:bodyPr>
          <a:lstStyle/>
          <a:p>
            <a:r>
              <a:rPr lang="en-US" b="1">
                <a:latin typeface="EB Garamond"/>
                <a:ea typeface="EB Garamond"/>
                <a:cs typeface="EB Garamond"/>
              </a:rPr>
              <a:t>Education and Trainings – Region 2 Webinar Series</a:t>
            </a:r>
          </a:p>
        </p:txBody>
      </p:sp>
      <p:pic>
        <p:nvPicPr>
          <p:cNvPr id="14" name="Content Placeholder 13" descr="Image of invitation to Tech Talks with Region 2 from November.">
            <a:extLst>
              <a:ext uri="{FF2B5EF4-FFF2-40B4-BE49-F238E27FC236}">
                <a16:creationId xmlns:a16="http://schemas.microsoft.com/office/drawing/2014/main" id="{84731D7F-C8FF-48B2-B20B-436ABFE9764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17927" y="1779822"/>
            <a:ext cx="4937760" cy="3840480"/>
          </a:xfrm>
        </p:spPr>
      </p:pic>
      <p:pic>
        <p:nvPicPr>
          <p:cNvPr id="16" name="Picture 15" descr="Image of invitation to &quot;Telehealth and Health Libraries: The Intersection of Digital Health Partnerships&quot; webinar on Tuesday, December 6th.">
            <a:extLst>
              <a:ext uri="{FF2B5EF4-FFF2-40B4-BE49-F238E27FC236}">
                <a16:creationId xmlns:a16="http://schemas.microsoft.com/office/drawing/2014/main" id="{6253FBDE-2162-916B-CD3E-E5ABA90E5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411" y="1633912"/>
            <a:ext cx="4754880" cy="3986006"/>
          </a:xfrm>
          <a:prstGeom prst="rect">
            <a:avLst/>
          </a:prstGeom>
        </p:spPr>
      </p:pic>
    </p:spTree>
    <p:extLst>
      <p:ext uri="{BB962C8B-B14F-4D97-AF65-F5344CB8AC3E}">
        <p14:creationId xmlns:p14="http://schemas.microsoft.com/office/powerpoint/2010/main" val="1336032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833284" y="50655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defTabSz="1219170">
              <a:spcAft>
                <a:spcPts val="600"/>
              </a:spcAft>
              <a:buClr>
                <a:srgbClr val="000000"/>
              </a:buClr>
              <a:defRPr/>
            </a:pPr>
            <a:r>
              <a:rPr lang="en-US" b="1" kern="0">
                <a:latin typeface="EB Garamond"/>
                <a:ea typeface="EB Garamond"/>
                <a:cs typeface="EB Garamond"/>
                <a:sym typeface="Arial"/>
              </a:rPr>
              <a:t>Specializations</a:t>
            </a:r>
            <a:endParaRPr lang="en-US" b="1" kern="0">
              <a:solidFill>
                <a:schemeClr val="bg1"/>
              </a:solidFill>
              <a:latin typeface="EB Garamond"/>
              <a:ea typeface="EB Garamond"/>
              <a:cs typeface="EB Garamond"/>
            </a:endParaRPr>
          </a:p>
        </p:txBody>
      </p:sp>
      <p:pic>
        <p:nvPicPr>
          <p:cNvPr id="18" name="Picture 17" descr="MLA Consumer Health Information Specialization">
            <a:extLst>
              <a:ext uri="{FF2B5EF4-FFF2-40B4-BE49-F238E27FC236}">
                <a16:creationId xmlns:a16="http://schemas.microsoft.com/office/drawing/2014/main" id="{C273F55F-3622-B06C-F70A-4DB6C5BA3DFE}"/>
              </a:ext>
            </a:extLst>
          </p:cNvPr>
          <p:cNvPicPr>
            <a:picLocks noChangeAspect="1"/>
          </p:cNvPicPr>
          <p:nvPr/>
        </p:nvPicPr>
        <p:blipFill>
          <a:blip r:embed="rId3"/>
          <a:stretch>
            <a:fillRect/>
          </a:stretch>
        </p:blipFill>
        <p:spPr>
          <a:xfrm>
            <a:off x="5476175" y="169697"/>
            <a:ext cx="2286000" cy="1792224"/>
          </a:xfrm>
          <a:prstGeom prst="rect">
            <a:avLst/>
          </a:prstGeom>
        </p:spPr>
      </p:pic>
      <p:pic>
        <p:nvPicPr>
          <p:cNvPr id="24" name="Picture 23" descr="MLA Data Services Specialization">
            <a:extLst>
              <a:ext uri="{FF2B5EF4-FFF2-40B4-BE49-F238E27FC236}">
                <a16:creationId xmlns:a16="http://schemas.microsoft.com/office/drawing/2014/main" id="{48E726C2-1C03-E759-6CD2-C4D3408F164F}"/>
              </a:ext>
            </a:extLst>
          </p:cNvPr>
          <p:cNvPicPr>
            <a:picLocks noChangeAspect="1"/>
          </p:cNvPicPr>
          <p:nvPr/>
        </p:nvPicPr>
        <p:blipFill>
          <a:blip r:embed="rId4"/>
          <a:stretch>
            <a:fillRect/>
          </a:stretch>
        </p:blipFill>
        <p:spPr>
          <a:xfrm>
            <a:off x="8695578" y="505479"/>
            <a:ext cx="2138518" cy="1220751"/>
          </a:xfrm>
          <a:prstGeom prst="rect">
            <a:avLst/>
          </a:prstGeom>
        </p:spPr>
      </p:pic>
      <p:pic>
        <p:nvPicPr>
          <p:cNvPr id="20" name="Picture 19" descr="A person wearing headphones and sitting at a table with a computer&#10;&#10;">
            <a:extLst>
              <a:ext uri="{FF2B5EF4-FFF2-40B4-BE49-F238E27FC236}">
                <a16:creationId xmlns:a16="http://schemas.microsoft.com/office/drawing/2014/main" id="{09B7B362-D27C-903B-1689-CBFA4FE02672}"/>
              </a:ext>
            </a:extLst>
          </p:cNvPr>
          <p:cNvPicPr>
            <a:picLocks noChangeAspect="1"/>
          </p:cNvPicPr>
          <p:nvPr/>
        </p:nvPicPr>
        <p:blipFill rotWithShape="1">
          <a:blip r:embed="rId5"/>
          <a:srcRect r="1" b="11962"/>
          <a:stretch/>
        </p:blipFill>
        <p:spPr>
          <a:xfrm>
            <a:off x="548639" y="2496312"/>
            <a:ext cx="4572000" cy="2683425"/>
          </a:xfrm>
          <a:prstGeom prst="rect">
            <a:avLst/>
          </a:prstGeom>
        </p:spPr>
      </p:pic>
      <p:sp>
        <p:nvSpPr>
          <p:cNvPr id="27" name="TextBox 26">
            <a:extLst>
              <a:ext uri="{FF2B5EF4-FFF2-40B4-BE49-F238E27FC236}">
                <a16:creationId xmlns:a16="http://schemas.microsoft.com/office/drawing/2014/main" id="{80162F8A-2921-2D3D-73D7-7762CD883FEA}"/>
              </a:ext>
            </a:extLst>
          </p:cNvPr>
          <p:cNvSpPr txBox="1"/>
          <p:nvPr/>
        </p:nvSpPr>
        <p:spPr>
          <a:xfrm>
            <a:off x="838201" y="5527205"/>
            <a:ext cx="3020379" cy="523220"/>
          </a:xfrm>
          <a:prstGeom prst="rect">
            <a:avLst/>
          </a:prstGeom>
          <a:noFill/>
        </p:spPr>
        <p:txBody>
          <a:bodyPr wrap="none" rtlCol="0">
            <a:spAutoFit/>
          </a:bodyPr>
          <a:lstStyle/>
          <a:p>
            <a:r>
              <a:rPr lang="en-US" sz="1400">
                <a:hlinkClick r:id="rId6"/>
              </a:rPr>
              <a:t>https://nnlm.gov/guides/specialization</a:t>
            </a:r>
            <a:endParaRPr lang="en-US" sz="1400"/>
          </a:p>
          <a:p>
            <a:endParaRPr lang="en-US" sz="1400"/>
          </a:p>
        </p:txBody>
      </p:sp>
      <p:sp>
        <p:nvSpPr>
          <p:cNvPr id="17" name="TextBox 4">
            <a:extLst>
              <a:ext uri="{FF2B5EF4-FFF2-40B4-BE49-F238E27FC236}">
                <a16:creationId xmlns:a16="http://schemas.microsoft.com/office/drawing/2014/main" id="{73047A43-17C6-80AA-4AB0-92C75830D9C8}"/>
              </a:ext>
            </a:extLst>
          </p:cNvPr>
          <p:cNvSpPr txBox="1"/>
          <p:nvPr/>
        </p:nvSpPr>
        <p:spPr>
          <a:xfrm>
            <a:off x="5226907" y="1769824"/>
            <a:ext cx="6962633" cy="4975005"/>
          </a:xfrm>
          <a:prstGeom prst="rect">
            <a:avLst/>
          </a:prstGeom>
        </p:spPr>
        <p:txBody>
          <a:bodyPr vert="horz" lIns="91440" tIns="45720" rIns="91440" bIns="45720" rtlCol="0" anchor="ctr">
            <a:noAutofit/>
          </a:bodyPr>
          <a:lstStyle/>
          <a:p>
            <a:pPr indent="-135890">
              <a:lnSpc>
                <a:spcPct val="90000"/>
              </a:lnSpc>
              <a:spcAft>
                <a:spcPts val="600"/>
              </a:spcAft>
            </a:pPr>
            <a:r>
              <a:rPr lang="en-US" sz="2000"/>
              <a:t>Programs are offered by the Medical Library Association (MLA)</a:t>
            </a:r>
          </a:p>
          <a:p>
            <a:pPr marL="207010" indent="-342900">
              <a:lnSpc>
                <a:spcPct val="90000"/>
              </a:lnSpc>
              <a:spcAft>
                <a:spcPts val="600"/>
              </a:spcAft>
              <a:buFont typeface="Arial"/>
              <a:buChar char="•"/>
            </a:pPr>
            <a:r>
              <a:rPr lang="en-US" sz="2000"/>
              <a:t>Class formats: live webinars, on-demand/online/recorded </a:t>
            </a:r>
          </a:p>
          <a:p>
            <a:pPr marL="207010" indent="-342900">
              <a:lnSpc>
                <a:spcPct val="90000"/>
              </a:lnSpc>
              <a:spcAft>
                <a:spcPts val="600"/>
              </a:spcAft>
              <a:buFont typeface="Arial"/>
              <a:buChar char="•"/>
            </a:pPr>
            <a:r>
              <a:rPr lang="en-US" sz="2000"/>
              <a:t>NNLM sponsors the application fees</a:t>
            </a:r>
          </a:p>
          <a:p>
            <a:pPr marL="207010" indent="-342900">
              <a:lnSpc>
                <a:spcPct val="90000"/>
              </a:lnSpc>
              <a:spcAft>
                <a:spcPts val="600"/>
              </a:spcAft>
              <a:buFont typeface="Arial"/>
              <a:buChar char="•"/>
            </a:pPr>
            <a:endParaRPr lang="en-US" sz="800"/>
          </a:p>
          <a:p>
            <a:pPr indent="-135890">
              <a:lnSpc>
                <a:spcPct val="90000"/>
              </a:lnSpc>
              <a:spcAft>
                <a:spcPts val="600"/>
              </a:spcAft>
            </a:pPr>
            <a:r>
              <a:rPr lang="en-US" sz="2000" b="1" i="1"/>
              <a:t>Consumer Health Information Specialization </a:t>
            </a:r>
            <a:r>
              <a:rPr lang="en-US" sz="2000" b="1"/>
              <a:t>(CHIS) </a:t>
            </a:r>
          </a:p>
          <a:p>
            <a:pPr marL="342900" indent="-342900">
              <a:lnSpc>
                <a:spcPct val="90000"/>
              </a:lnSpc>
              <a:spcAft>
                <a:spcPts val="600"/>
              </a:spcAft>
              <a:buFont typeface="Arial"/>
              <a:buChar char="•"/>
            </a:pPr>
            <a:r>
              <a:rPr lang="en-US" sz="2000"/>
              <a:t>Provide health information, resources, technologies and services for communities (Level 1 12 CE Hours, Level 2 12 CE Hours)</a:t>
            </a:r>
          </a:p>
          <a:p>
            <a:pPr indent="-135890">
              <a:lnSpc>
                <a:spcPct val="90000"/>
              </a:lnSpc>
              <a:spcAft>
                <a:spcPts val="600"/>
              </a:spcAft>
            </a:pPr>
            <a:r>
              <a:rPr lang="en-US" sz="2000" b="1" i="1"/>
              <a:t>Data Services Specialization</a:t>
            </a:r>
            <a:r>
              <a:rPr lang="en-US" sz="2000" b="1"/>
              <a:t> (DSS) </a:t>
            </a:r>
          </a:p>
          <a:p>
            <a:pPr marL="150495" indent="-285115">
              <a:lnSpc>
                <a:spcPct val="90000"/>
              </a:lnSpc>
              <a:spcAft>
                <a:spcPts val="600"/>
              </a:spcAft>
              <a:buFont typeface="Arial" panose="020B0604020202020204" pitchFamily="34" charset="0"/>
              <a:buChar char="•"/>
            </a:pPr>
            <a:r>
              <a:rPr lang="en-US" sz="2000"/>
              <a:t>Current and quality data services, data management and support for researchers, clinicians, students, librarians, public (Basic Level)</a:t>
            </a:r>
          </a:p>
          <a:p>
            <a:pPr indent="-135890">
              <a:lnSpc>
                <a:spcPct val="90000"/>
              </a:lnSpc>
              <a:spcAft>
                <a:spcPts val="600"/>
              </a:spcAft>
            </a:pPr>
            <a:r>
              <a:rPr lang="en-US" sz="2000" b="1" i="1">
                <a:solidFill>
                  <a:srgbClr val="FF0000"/>
                </a:solidFill>
              </a:rPr>
              <a:t>Disaster Information Specialization </a:t>
            </a:r>
            <a:r>
              <a:rPr lang="en-US" sz="2000" b="1">
                <a:solidFill>
                  <a:srgbClr val="FF0000"/>
                </a:solidFill>
              </a:rPr>
              <a:t>(DIS) -  Ends April 2023</a:t>
            </a:r>
          </a:p>
          <a:p>
            <a:pPr marL="321945" lvl="1">
              <a:lnSpc>
                <a:spcPct val="90000"/>
              </a:lnSpc>
              <a:spcAft>
                <a:spcPts val="600"/>
              </a:spcAft>
            </a:pPr>
            <a:endParaRPr lang="en-US" sz="1600"/>
          </a:p>
        </p:txBody>
      </p:sp>
    </p:spTree>
    <p:extLst>
      <p:ext uri="{BB962C8B-B14F-4D97-AF65-F5344CB8AC3E}">
        <p14:creationId xmlns:p14="http://schemas.microsoft.com/office/powerpoint/2010/main" val="186198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357967" y="1630132"/>
            <a:ext cx="11360800" cy="3933937"/>
          </a:xfrm>
          <a:prstGeom prst="rect">
            <a:avLst/>
          </a:prstGeom>
        </p:spPr>
        <p:txBody>
          <a:bodyPr spcFirstLastPara="1" vert="horz" wrap="square" lIns="121900" tIns="121900" rIns="121900" bIns="121900" rtlCol="0" anchor="t" anchorCtr="0">
            <a:normAutofit fontScale="90000"/>
          </a:bodyPr>
          <a:lstStyle/>
          <a:p>
            <a:pPr marL="182245">
              <a:lnSpc>
                <a:spcPct val="100000"/>
              </a:lnSpc>
              <a:buSzPct val="100000"/>
            </a:pPr>
            <a:r>
              <a:rPr lang="en" sz="2400">
                <a:highlight>
                  <a:srgbClr val="FFFFFF"/>
                </a:highlight>
                <a:ea typeface="EB Garamond"/>
                <a:cs typeface="EB Garamond"/>
                <a:sym typeface="EB Garamond"/>
              </a:rPr>
              <a:t>Current Year 2 funding cycle: May 1, 2022 – April 30, 2023</a:t>
            </a:r>
            <a:br>
              <a:rPr lang="en" sz="2400">
                <a:highlight>
                  <a:srgbClr val="FFFFFF"/>
                </a:highlight>
                <a:ea typeface="EB Garamond"/>
                <a:cs typeface="EB Garamond"/>
              </a:rPr>
            </a:br>
            <a:r>
              <a:rPr lang="en" sz="2400">
                <a:highlight>
                  <a:srgbClr val="FFFFFF"/>
                </a:highlight>
                <a:ea typeface="EB Garamond"/>
                <a:cs typeface="EB Garamond"/>
              </a:rPr>
              <a:t>Upcoming Year 3 funding cycle: May 1, 2023 – April 30, 2024</a:t>
            </a:r>
            <a:br>
              <a:rPr lang="en" sz="2400">
                <a:highlight>
                  <a:srgbClr val="FFFFFF"/>
                </a:highlight>
                <a:ea typeface="EB Garamond"/>
                <a:cs typeface="EB Garamond"/>
              </a:rPr>
            </a:br>
            <a:br>
              <a:rPr lang="en" sz="2400">
                <a:highlight>
                  <a:srgbClr val="FFFFFF"/>
                </a:highlight>
                <a:ea typeface="EB Garamond"/>
                <a:cs typeface="EB Garamond"/>
                <a:sym typeface="EB Garamond"/>
              </a:rPr>
            </a:br>
            <a:r>
              <a:rPr lang="en" sz="2400">
                <a:highlight>
                  <a:srgbClr val="FFFFFF"/>
                </a:highlight>
                <a:ea typeface="EB Garamond"/>
                <a:cs typeface="EB Garamond"/>
                <a:sym typeface="EB Garamond"/>
              </a:rPr>
              <a:t>Previous Funding Award project categories:</a:t>
            </a:r>
            <a:br>
              <a:rPr lang="en" sz="2400">
                <a:highlight>
                  <a:srgbClr val="FFFFFF"/>
                </a:highlight>
                <a:ea typeface="EB Garamond"/>
                <a:cs typeface="EB Garamond"/>
              </a:rPr>
            </a:br>
            <a:r>
              <a:rPr lang="en-US" sz="2400">
                <a:highlight>
                  <a:srgbClr val="FFFFFF"/>
                </a:highlight>
                <a:ea typeface="EB Garamond"/>
                <a:cs typeface="EB Garamond"/>
                <a:sym typeface="EB Garamond"/>
              </a:rPr>
              <a:t>Health Information Outreach</a:t>
            </a:r>
            <a:br>
              <a:rPr lang="en-US" sz="2400">
                <a:highlight>
                  <a:srgbClr val="FFFFFF"/>
                </a:highlight>
                <a:ea typeface="EB Garamond"/>
                <a:cs typeface="EB Garamond"/>
              </a:rPr>
            </a:br>
            <a:r>
              <a:rPr lang="en-US" sz="2400">
                <a:highlight>
                  <a:srgbClr val="FFFFFF"/>
                </a:highlight>
                <a:ea typeface="EB Garamond"/>
                <a:cs typeface="EB Garamond"/>
                <a:sym typeface="EB Garamond"/>
              </a:rPr>
              <a:t>Technology Improvement</a:t>
            </a:r>
            <a:br>
              <a:rPr lang="en-US" sz="2400">
                <a:highlight>
                  <a:srgbClr val="FFFFFF"/>
                </a:highlight>
                <a:ea typeface="EB Garamond"/>
                <a:cs typeface="EB Garamond"/>
              </a:rPr>
            </a:br>
            <a:r>
              <a:rPr lang="en-US" sz="2400">
                <a:highlight>
                  <a:srgbClr val="FFFFFF"/>
                </a:highlight>
                <a:ea typeface="EB Garamond"/>
                <a:cs typeface="EB Garamond"/>
                <a:sym typeface="EB Garamond"/>
              </a:rPr>
              <a:t>Professional Development</a:t>
            </a:r>
            <a:br>
              <a:rPr lang="en-US" sz="2400">
                <a:highlight>
                  <a:srgbClr val="FFFFFF"/>
                </a:highlight>
                <a:ea typeface="EB Garamond"/>
                <a:cs typeface="EB Garamond"/>
              </a:rPr>
            </a:br>
            <a:r>
              <a:rPr lang="en-US" sz="2400">
                <a:highlight>
                  <a:srgbClr val="FFFFFF"/>
                </a:highlight>
                <a:ea typeface="EB Garamond"/>
                <a:cs typeface="EB Garamond"/>
                <a:sym typeface="EB Garamond"/>
              </a:rPr>
              <a:t>Exhibit Award</a:t>
            </a:r>
            <a:br>
              <a:rPr lang="en-US" sz="2400">
                <a:highlight>
                  <a:srgbClr val="FFFFFF"/>
                </a:highlight>
                <a:ea typeface="EB Garamond"/>
                <a:cs typeface="EB Garamond"/>
              </a:rPr>
            </a:br>
            <a:r>
              <a:rPr lang="en-US" sz="2400">
                <a:highlight>
                  <a:srgbClr val="FFFFFF"/>
                </a:highlight>
                <a:ea typeface="EB Garamond"/>
                <a:cs typeface="EB Garamond"/>
                <a:sym typeface="EB Garamond"/>
              </a:rPr>
              <a:t>Disaster Preparedness and Recovery</a:t>
            </a:r>
            <a:br>
              <a:rPr lang="en-US" sz="2400">
                <a:highlight>
                  <a:srgbClr val="FFFFFF"/>
                </a:highlight>
                <a:ea typeface="EB Garamond"/>
                <a:cs typeface="EB Garamond"/>
              </a:rPr>
            </a:br>
            <a:r>
              <a:rPr lang="en-US" sz="2400">
                <a:highlight>
                  <a:srgbClr val="FFFFFF"/>
                </a:highlight>
                <a:ea typeface="EB Garamond"/>
                <a:cs typeface="EB Garamond"/>
                <a:sym typeface="EB Garamond"/>
              </a:rPr>
              <a:t>Membership Catalyst (MS, PR)</a:t>
            </a:r>
            <a:br>
              <a:rPr lang="en-US" sz="2400">
                <a:highlight>
                  <a:srgbClr val="FFFFFF"/>
                </a:highlight>
                <a:ea typeface="EB Garamond"/>
                <a:cs typeface="EB Garamond"/>
              </a:rPr>
            </a:br>
            <a:br>
              <a:rPr lang="en-US" sz="2400">
                <a:highlight>
                  <a:srgbClr val="FFFFFF"/>
                </a:highlight>
                <a:ea typeface="EB Garamond"/>
                <a:cs typeface="EB Garamond"/>
              </a:rPr>
            </a:br>
            <a:r>
              <a:rPr lang="en-US" sz="2400">
                <a:highlight>
                  <a:srgbClr val="FFFFFF"/>
                </a:highlight>
                <a:ea typeface="EB Garamond"/>
                <a:cs typeface="EB Garamond"/>
                <a:sym typeface="EB Garamond"/>
              </a:rPr>
              <a:t>*Proposal writing toolkit: </a:t>
            </a:r>
            <a:r>
              <a:rPr lang="en-US" sz="2400">
                <a:highlight>
                  <a:srgbClr val="FFFFFF"/>
                </a:highlight>
                <a:ea typeface="EB Garamond"/>
                <a:cs typeface="EB Garamond"/>
                <a:sym typeface="EB Garamond"/>
                <a:hlinkClick r:id="rId3"/>
              </a:rPr>
              <a:t>https://www.nnlm.gov/guides/nnlm-proposal-writing-toolkit</a:t>
            </a:r>
            <a:br>
              <a:rPr lang="en-US" sz="2400">
                <a:highlight>
                  <a:srgbClr val="FFFFFF"/>
                </a:highlight>
                <a:ea typeface="EB Garamond"/>
                <a:cs typeface="EB Garamond"/>
              </a:rPr>
            </a:br>
            <a:br>
              <a:rPr lang="en-US" sz="2400">
                <a:highlight>
                  <a:srgbClr val="FFFFFF"/>
                </a:highlight>
                <a:ea typeface="EB Garamond"/>
                <a:cs typeface="EB Garamond"/>
              </a:rPr>
            </a:br>
            <a:br>
              <a:rPr lang="en-US" sz="2400">
                <a:highlight>
                  <a:srgbClr val="FFFFFF"/>
                </a:highlight>
                <a:ea typeface="EB Garamond"/>
                <a:cs typeface="EB Garamond"/>
              </a:rPr>
            </a:br>
            <a:br>
              <a:rPr lang="en-US" sz="2400">
                <a:highlight>
                  <a:srgbClr val="FFFFFF"/>
                </a:highlight>
                <a:ea typeface="EB Garamond"/>
                <a:cs typeface="EB Garamond"/>
              </a:rPr>
            </a:br>
            <a:br>
              <a:rPr lang="en-US" sz="2400">
                <a:highlight>
                  <a:srgbClr val="FFFFFF"/>
                </a:highlight>
                <a:ea typeface="EB Garamond"/>
                <a:cs typeface="EB Garamond"/>
              </a:rPr>
            </a:br>
            <a:br>
              <a:rPr lang="en-US" sz="2400">
                <a:highlight>
                  <a:srgbClr val="FFFFFF"/>
                </a:highlight>
                <a:ea typeface="EB Garamond"/>
                <a:cs typeface="EB Garamond"/>
              </a:rPr>
            </a:br>
            <a:endParaRPr lang="en-US" sz="2400">
              <a:highlight>
                <a:prstClr val="white"/>
              </a:highlight>
              <a:ea typeface="EB Garamond"/>
              <a:cs typeface="EB Garamond"/>
            </a:endParaRPr>
          </a:p>
        </p:txBody>
      </p:sp>
      <p:sp>
        <p:nvSpPr>
          <p:cNvPr id="3" name="Title 1">
            <a:extLst>
              <a:ext uri="{FF2B5EF4-FFF2-40B4-BE49-F238E27FC236}">
                <a16:creationId xmlns:a16="http://schemas.microsoft.com/office/drawing/2014/main" id="{54129327-0796-F3E1-C76F-26DFD454A081}"/>
              </a:ext>
            </a:extLst>
          </p:cNvPr>
          <p:cNvSpPr txBox="1">
            <a:spLocks/>
          </p:cNvSpPr>
          <p:nvPr/>
        </p:nvSpPr>
        <p:spPr>
          <a:xfrm>
            <a:off x="473233" y="484732"/>
            <a:ext cx="113608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4400" b="1">
                <a:highlight>
                  <a:srgbClr val="FFFFFF"/>
                </a:highlight>
                <a:latin typeface="EB Garamond"/>
                <a:ea typeface="EB Garamond"/>
              </a:rPr>
              <a:t>Grant Funding</a:t>
            </a:r>
            <a:endParaRPr lang="en-US" sz="4400" b="1">
              <a:latin typeface="EB Garamond" pitchFamily="2" charset="0"/>
              <a:ea typeface="EB Garamond" pitchFamily="2" charset="0"/>
            </a:endParaRPr>
          </a:p>
          <a:p>
            <a:endParaRPr lang="en-US" sz="3733"/>
          </a:p>
        </p:txBody>
      </p:sp>
      <p:pic>
        <p:nvPicPr>
          <p:cNvPr id="4" name="Picture 3" descr="Blue calclator with a yellow note with the word &quot;grants&quot; written on it.">
            <a:extLst>
              <a:ext uri="{FF2B5EF4-FFF2-40B4-BE49-F238E27FC236}">
                <a16:creationId xmlns:a16="http://schemas.microsoft.com/office/drawing/2014/main" id="{78332771-6C3A-4F45-A81A-F14DC2307B2C}"/>
              </a:ext>
            </a:extLst>
          </p:cNvPr>
          <p:cNvPicPr>
            <a:picLocks noChangeAspect="1"/>
          </p:cNvPicPr>
          <p:nvPr/>
        </p:nvPicPr>
        <p:blipFill>
          <a:blip r:embed="rId4"/>
          <a:stretch>
            <a:fillRect/>
          </a:stretch>
        </p:blipFill>
        <p:spPr>
          <a:xfrm>
            <a:off x="7379639" y="335192"/>
            <a:ext cx="4339128" cy="4315737"/>
          </a:xfrm>
          <a:prstGeom prst="rect">
            <a:avLst/>
          </a:prstGeom>
        </p:spPr>
      </p:pic>
    </p:spTree>
    <p:extLst>
      <p:ext uri="{BB962C8B-B14F-4D97-AF65-F5344CB8AC3E}">
        <p14:creationId xmlns:p14="http://schemas.microsoft.com/office/powerpoint/2010/main" val="2139329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CEB4-962F-4013-4E37-588A2C9BADE3}"/>
              </a:ext>
            </a:extLst>
          </p:cNvPr>
          <p:cNvSpPr>
            <a:spLocks noGrp="1"/>
          </p:cNvSpPr>
          <p:nvPr>
            <p:ph type="title"/>
          </p:nvPr>
        </p:nvSpPr>
        <p:spPr>
          <a:xfrm>
            <a:off x="383024" y="232126"/>
            <a:ext cx="11360800" cy="763600"/>
          </a:xfrm>
        </p:spPr>
        <p:txBody>
          <a:bodyPr>
            <a:normAutofit fontScale="90000"/>
          </a:bodyPr>
          <a:lstStyle/>
          <a:p>
            <a:r>
              <a:rPr lang="en-US" b="1">
                <a:latin typeface="EB Garamond"/>
                <a:ea typeface="EB Garamond"/>
                <a:cs typeface="EB Garamond"/>
              </a:rPr>
              <a:t>Governance Boards</a:t>
            </a:r>
          </a:p>
        </p:txBody>
      </p:sp>
      <p:graphicFrame>
        <p:nvGraphicFramePr>
          <p:cNvPr id="4" name="Table 4">
            <a:extLst>
              <a:ext uri="{FF2B5EF4-FFF2-40B4-BE49-F238E27FC236}">
                <a16:creationId xmlns:a16="http://schemas.microsoft.com/office/drawing/2014/main" id="{7C20DAA3-0447-6D8D-AADA-807C0F23B8E5}"/>
              </a:ext>
            </a:extLst>
          </p:cNvPr>
          <p:cNvGraphicFramePr>
            <a:graphicFrameLocks noGrp="1"/>
          </p:cNvGraphicFramePr>
          <p:nvPr>
            <p:extLst>
              <p:ext uri="{D42A27DB-BD31-4B8C-83A1-F6EECF244321}">
                <p14:modId xmlns:p14="http://schemas.microsoft.com/office/powerpoint/2010/main" val="1559393485"/>
              </p:ext>
            </p:extLst>
          </p:nvPr>
        </p:nvGraphicFramePr>
        <p:xfrm>
          <a:off x="428940" y="1135597"/>
          <a:ext cx="11469016" cy="3992880"/>
        </p:xfrm>
        <a:graphic>
          <a:graphicData uri="http://schemas.openxmlformats.org/drawingml/2006/table">
            <a:tbl>
              <a:tblPr firstRow="1" bandRow="1">
                <a:tableStyleId>{5C22544A-7EE6-4342-B048-85BDC9FD1C3A}</a:tableStyleId>
              </a:tblPr>
              <a:tblGrid>
                <a:gridCol w="2867254">
                  <a:extLst>
                    <a:ext uri="{9D8B030D-6E8A-4147-A177-3AD203B41FA5}">
                      <a16:colId xmlns:a16="http://schemas.microsoft.com/office/drawing/2014/main" val="1203208796"/>
                    </a:ext>
                  </a:extLst>
                </a:gridCol>
                <a:gridCol w="2867254">
                  <a:extLst>
                    <a:ext uri="{9D8B030D-6E8A-4147-A177-3AD203B41FA5}">
                      <a16:colId xmlns:a16="http://schemas.microsoft.com/office/drawing/2014/main" val="1842566740"/>
                    </a:ext>
                  </a:extLst>
                </a:gridCol>
                <a:gridCol w="2867254">
                  <a:extLst>
                    <a:ext uri="{9D8B030D-6E8A-4147-A177-3AD203B41FA5}">
                      <a16:colId xmlns:a16="http://schemas.microsoft.com/office/drawing/2014/main" val="1500709151"/>
                    </a:ext>
                  </a:extLst>
                </a:gridCol>
                <a:gridCol w="2867254">
                  <a:extLst>
                    <a:ext uri="{9D8B030D-6E8A-4147-A177-3AD203B41FA5}">
                      <a16:colId xmlns:a16="http://schemas.microsoft.com/office/drawing/2014/main" val="921120690"/>
                    </a:ext>
                  </a:extLst>
                </a:gridCol>
              </a:tblGrid>
              <a:tr h="370840">
                <a:tc>
                  <a:txBody>
                    <a:bodyPr/>
                    <a:lstStyle/>
                    <a:p>
                      <a:r>
                        <a:rPr lang="en-US">
                          <a:solidFill>
                            <a:srgbClr val="20558A"/>
                          </a:solidFill>
                        </a:rPr>
                        <a:t>Regional Advisory Board (RAB)</a:t>
                      </a:r>
                    </a:p>
                  </a:txBody>
                  <a:tcPr>
                    <a:solidFill>
                      <a:srgbClr val="E6E6E6"/>
                    </a:solidFill>
                  </a:tcPr>
                </a:tc>
                <a:tc>
                  <a:txBody>
                    <a:bodyPr/>
                    <a:lstStyle/>
                    <a:p>
                      <a:r>
                        <a:rPr lang="en-US">
                          <a:solidFill>
                            <a:srgbClr val="20558A"/>
                          </a:solidFill>
                        </a:rPr>
                        <a:t>Emergency Response &amp; Preparedness Advisory Committee (ERPAC)</a:t>
                      </a:r>
                    </a:p>
                  </a:txBody>
                  <a:tcPr>
                    <a:solidFill>
                      <a:srgbClr val="E6E6E6"/>
                    </a:solidFill>
                  </a:tcPr>
                </a:tc>
                <a:tc>
                  <a:txBody>
                    <a:bodyPr/>
                    <a:lstStyle/>
                    <a:p>
                      <a:r>
                        <a:rPr lang="en-US">
                          <a:solidFill>
                            <a:schemeClr val="tx1"/>
                          </a:solidFill>
                        </a:rPr>
                        <a:t>Consortium of Southern Biomedical Libraries (CONBLS)</a:t>
                      </a:r>
                    </a:p>
                  </a:txBody>
                  <a:tcPr>
                    <a:solidFill>
                      <a:schemeClr val="bg2"/>
                    </a:solidFill>
                  </a:tcPr>
                </a:tc>
                <a:tc>
                  <a:txBody>
                    <a:bodyPr/>
                    <a:lstStyle/>
                    <a:p>
                      <a:r>
                        <a:rPr lang="en-US">
                          <a:solidFill>
                            <a:schemeClr val="tx1"/>
                          </a:solidFill>
                        </a:rPr>
                        <a:t>Health Literacy Think Tank (HLTT)</a:t>
                      </a:r>
                    </a:p>
                  </a:txBody>
                  <a:tcPr>
                    <a:solidFill>
                      <a:schemeClr val="bg2"/>
                    </a:solidFill>
                  </a:tcPr>
                </a:tc>
                <a:extLst>
                  <a:ext uri="{0D108BD9-81ED-4DB2-BD59-A6C34878D82A}">
                    <a16:rowId xmlns:a16="http://schemas.microsoft.com/office/drawing/2014/main" val="1502334433"/>
                  </a:ext>
                </a:extLst>
              </a:tr>
              <a:tr h="370840">
                <a:tc>
                  <a:txBody>
                    <a:bodyPr/>
                    <a:lstStyle/>
                    <a:p>
                      <a:r>
                        <a:rPr lang="en-US" sz="1400">
                          <a:solidFill>
                            <a:srgbClr val="20558A"/>
                          </a:solidFill>
                        </a:rPr>
                        <a:t>Chair: Lorin Jackson</a:t>
                      </a:r>
                    </a:p>
                    <a:p>
                      <a:pPr lvl="0">
                        <a:buNone/>
                      </a:pPr>
                      <a:r>
                        <a:rPr lang="en-US" sz="1400">
                          <a:solidFill>
                            <a:srgbClr val="20558A"/>
                          </a:solidFill>
                        </a:rPr>
                        <a:t>R2 Rep: Elizabeth Roth</a:t>
                      </a:r>
                    </a:p>
                    <a:p>
                      <a:pPr lvl="0">
                        <a:buNone/>
                      </a:pPr>
                      <a:endParaRPr lang="en-US" sz="1400">
                        <a:solidFill>
                          <a:srgbClr val="20558A"/>
                        </a:solidFill>
                      </a:endParaRPr>
                    </a:p>
                    <a:p>
                      <a:pPr marL="285750" lvl="0" indent="-285750">
                        <a:buFont typeface="Arial"/>
                        <a:buChar char="•"/>
                      </a:pPr>
                      <a:r>
                        <a:rPr lang="en-US" sz="1400">
                          <a:solidFill>
                            <a:srgbClr val="20558A"/>
                          </a:solidFill>
                        </a:rPr>
                        <a:t>Diverse representation across Region 2</a:t>
                      </a:r>
                    </a:p>
                    <a:p>
                      <a:pPr marL="285750" lvl="0" indent="-285750">
                        <a:buFont typeface="Arial"/>
                        <a:buChar char="•"/>
                      </a:pPr>
                      <a:r>
                        <a:rPr lang="en-US" sz="1400">
                          <a:solidFill>
                            <a:srgbClr val="20558A"/>
                          </a:solidFill>
                        </a:rPr>
                        <a:t>Advises in planning, implementation, and evaluation of regional programs &amp; services</a:t>
                      </a:r>
                    </a:p>
                    <a:p>
                      <a:pPr marL="285750" lvl="0" indent="-285750">
                        <a:buFont typeface="Arial"/>
                        <a:buChar char="•"/>
                      </a:pPr>
                      <a:r>
                        <a:rPr lang="en-US" sz="1400">
                          <a:solidFill>
                            <a:srgbClr val="FF0000"/>
                          </a:solidFill>
                        </a:rPr>
                        <a:t>Recruitment for new members opens in January 2023 (annual commitment)</a:t>
                      </a:r>
                    </a:p>
                    <a:p>
                      <a:pPr marL="285750" lvl="0" indent="-285750">
                        <a:buFont typeface="Arial"/>
                        <a:buChar char="•"/>
                      </a:pPr>
                      <a:r>
                        <a:rPr lang="en-US" sz="1400">
                          <a:solidFill>
                            <a:srgbClr val="20558A"/>
                          </a:solidFill>
                        </a:rPr>
                        <a:t>Kick-off meeting for RAB Y2 in February 2023</a:t>
                      </a:r>
                    </a:p>
                  </a:txBody>
                  <a:tcPr>
                    <a:solidFill>
                      <a:srgbClr val="E6E6E6"/>
                    </a:solidFill>
                  </a:tcPr>
                </a:tc>
                <a:tc>
                  <a:txBody>
                    <a:bodyPr/>
                    <a:lstStyle/>
                    <a:p>
                      <a:r>
                        <a:rPr lang="en-US" sz="1400">
                          <a:solidFill>
                            <a:srgbClr val="20558A"/>
                          </a:solidFill>
                        </a:rPr>
                        <a:t>Co-Chairs: Sarah Fischer, Shannon Jones</a:t>
                      </a:r>
                    </a:p>
                    <a:p>
                      <a:pPr lvl="0">
                        <a:buNone/>
                      </a:pPr>
                      <a:r>
                        <a:rPr lang="en-US" sz="1400">
                          <a:solidFill>
                            <a:srgbClr val="20558A"/>
                          </a:solidFill>
                        </a:rPr>
                        <a:t>R2 Rep: Isaac Chery, Brian Fors (MUSC)</a:t>
                      </a:r>
                    </a:p>
                    <a:p>
                      <a:pPr lvl="0">
                        <a:buNone/>
                      </a:pPr>
                      <a:endParaRPr lang="en-US" sz="1400">
                        <a:solidFill>
                          <a:srgbClr val="20558A"/>
                        </a:solidFill>
                      </a:endParaRPr>
                    </a:p>
                    <a:p>
                      <a:pPr marL="285750" lvl="0" indent="-285750">
                        <a:buFont typeface="Arial"/>
                        <a:buChar char="•"/>
                      </a:pPr>
                      <a:r>
                        <a:rPr lang="en-US" sz="1400">
                          <a:solidFill>
                            <a:srgbClr val="20558A"/>
                          </a:solidFill>
                        </a:rPr>
                        <a:t>Passionate, diverse core group</a:t>
                      </a:r>
                    </a:p>
                    <a:p>
                      <a:pPr marL="285750" lvl="0" indent="-285750">
                        <a:buFont typeface="Arial"/>
                        <a:buChar char="•"/>
                      </a:pPr>
                      <a:r>
                        <a:rPr lang="en-US" sz="1400">
                          <a:solidFill>
                            <a:srgbClr val="20558A"/>
                          </a:solidFill>
                        </a:rPr>
                        <a:t>Develop a regional response plan</a:t>
                      </a:r>
                    </a:p>
                    <a:p>
                      <a:pPr marL="285750" lvl="0" indent="-285750">
                        <a:buFont typeface="Arial"/>
                        <a:buChar char="•"/>
                      </a:pPr>
                      <a:r>
                        <a:rPr lang="en-US" sz="1400">
                          <a:solidFill>
                            <a:srgbClr val="20558A"/>
                          </a:solidFill>
                        </a:rPr>
                        <a:t>4 quarterly meetings/grant cycle</a:t>
                      </a:r>
                    </a:p>
                    <a:p>
                      <a:pPr marL="285750" lvl="0" indent="-285750">
                        <a:buFont typeface="Arial"/>
                        <a:buChar char="•"/>
                      </a:pPr>
                      <a:r>
                        <a:rPr lang="en-US" sz="1400">
                          <a:solidFill>
                            <a:srgbClr val="FF0000"/>
                          </a:solidFill>
                        </a:rPr>
                        <a:t>Recruiting members: TN, PR</a:t>
                      </a:r>
                      <a:endParaRPr lang="en-US">
                        <a:solidFill>
                          <a:srgbClr val="FF0000"/>
                        </a:solidFill>
                      </a:endParaRPr>
                    </a:p>
                    <a:p>
                      <a:pPr lvl="0">
                        <a:buNone/>
                      </a:pPr>
                      <a:endParaRPr lang="en-US" sz="1400">
                        <a:solidFill>
                          <a:srgbClr val="20558A"/>
                        </a:solidFill>
                      </a:endParaRPr>
                    </a:p>
                    <a:p>
                      <a:pPr lvl="0">
                        <a:buNone/>
                      </a:pPr>
                      <a:endParaRPr lang="en-US" sz="1400">
                        <a:solidFill>
                          <a:srgbClr val="20558A"/>
                        </a:solidFill>
                      </a:endParaRPr>
                    </a:p>
                    <a:p>
                      <a:pPr lvl="0">
                        <a:buNone/>
                      </a:pPr>
                      <a:endParaRPr lang="en-US" sz="1400">
                        <a:solidFill>
                          <a:srgbClr val="20558A"/>
                        </a:solidFill>
                      </a:endParaRPr>
                    </a:p>
                    <a:p>
                      <a:pPr lvl="0">
                        <a:buNone/>
                      </a:pPr>
                      <a:endParaRPr lang="en-US" sz="1400">
                        <a:solidFill>
                          <a:srgbClr val="20558A"/>
                        </a:solidFill>
                      </a:endParaRPr>
                    </a:p>
                  </a:txBody>
                  <a:tcPr>
                    <a:solidFill>
                      <a:srgbClr val="E6E6E6"/>
                    </a:solidFill>
                  </a:tcPr>
                </a:tc>
                <a:tc>
                  <a:txBody>
                    <a:bodyPr/>
                    <a:lstStyle/>
                    <a:p>
                      <a:r>
                        <a:rPr lang="en-US" sz="1400">
                          <a:solidFill>
                            <a:schemeClr val="tx1"/>
                          </a:solidFill>
                        </a:rPr>
                        <a:t>R2 Reps: Shannon Jones (lead), Lorin Jackson, </a:t>
                      </a:r>
                      <a:r>
                        <a:rPr lang="en-US" sz="1400" err="1">
                          <a:solidFill>
                            <a:schemeClr val="tx1"/>
                          </a:solidFill>
                        </a:rPr>
                        <a:t>DeAnn</a:t>
                      </a:r>
                      <a:r>
                        <a:rPr lang="en-US" sz="1400">
                          <a:solidFill>
                            <a:schemeClr val="tx1"/>
                          </a:solidFill>
                        </a:rPr>
                        <a:t> Brame</a:t>
                      </a:r>
                    </a:p>
                    <a:p>
                      <a:pPr lvl="0">
                        <a:buNone/>
                      </a:pPr>
                      <a:endParaRPr lang="en-US" sz="1400">
                        <a:solidFill>
                          <a:schemeClr val="tx1"/>
                        </a:solidFill>
                      </a:endParaRPr>
                    </a:p>
                    <a:p>
                      <a:pPr marL="285750" lvl="0" indent="-285750">
                        <a:buFont typeface="Arial"/>
                        <a:buChar char="•"/>
                      </a:pPr>
                      <a:r>
                        <a:rPr lang="en-US" sz="1400" b="0" i="0" u="none" strike="noStrike" noProof="0">
                          <a:solidFill>
                            <a:schemeClr val="tx1"/>
                          </a:solidFill>
                          <a:latin typeface="Corbel"/>
                        </a:rPr>
                        <a:t>Directors/deans of southern biomedical libraries based in Region 2 </a:t>
                      </a:r>
                    </a:p>
                    <a:p>
                      <a:pPr marL="285750" lvl="0" indent="-285750">
                        <a:buFont typeface="Arial"/>
                        <a:buChar char="•"/>
                      </a:pPr>
                      <a:r>
                        <a:rPr lang="en-US" sz="1400" b="0" i="0" u="none" strike="noStrike" noProof="0">
                          <a:solidFill>
                            <a:schemeClr val="tx1"/>
                          </a:solidFill>
                          <a:latin typeface="Corbel"/>
                        </a:rPr>
                        <a:t>Tackling resource library program and brainstorming support from R2 on emergency preparedness to inform ERPAC</a:t>
                      </a:r>
                    </a:p>
                    <a:p>
                      <a:pPr marL="285750" lvl="0" indent="-285750">
                        <a:buFont typeface="Arial"/>
                        <a:buChar char="•"/>
                      </a:pPr>
                      <a:endParaRPr lang="en-US" sz="1400" b="0" i="0" u="none" strike="noStrike" noProof="0">
                        <a:solidFill>
                          <a:schemeClr val="tx1"/>
                        </a:solidFill>
                        <a:latin typeface="Corbel"/>
                      </a:endParaRPr>
                    </a:p>
                  </a:txBody>
                  <a:tcPr>
                    <a:solidFill>
                      <a:schemeClr val="bg2"/>
                    </a:solidFill>
                  </a:tcPr>
                </a:tc>
                <a:tc>
                  <a:txBody>
                    <a:bodyPr/>
                    <a:lstStyle/>
                    <a:p>
                      <a:r>
                        <a:rPr lang="en-US" sz="1400">
                          <a:solidFill>
                            <a:schemeClr val="tx1"/>
                          </a:solidFill>
                        </a:rPr>
                        <a:t>Co-Chairs: Rachel R. Walden (ETSU), Rena Lubker (MUSC)</a:t>
                      </a:r>
                    </a:p>
                    <a:p>
                      <a:pPr lvl="0">
                        <a:buNone/>
                      </a:pPr>
                      <a:r>
                        <a:rPr lang="en-US" sz="1400">
                          <a:solidFill>
                            <a:schemeClr val="tx1"/>
                          </a:solidFill>
                        </a:rPr>
                        <a:t>R2 Rep: Debra Trogdon-Livingston</a:t>
                      </a:r>
                    </a:p>
                    <a:p>
                      <a:pPr marL="285750" lvl="0" indent="-285750">
                        <a:buFont typeface="Arial" panose="020B0604020202020204" pitchFamily="34" charset="0"/>
                        <a:buChar char="•"/>
                      </a:pPr>
                      <a:endParaRPr lang="en-US" sz="1400">
                        <a:solidFill>
                          <a:schemeClr val="tx1"/>
                        </a:solidFill>
                      </a:endParaRPr>
                    </a:p>
                    <a:p>
                      <a:pPr marL="742950" lvl="1" indent="-285750" algn="l">
                        <a:lnSpc>
                          <a:spcPct val="100000"/>
                        </a:lnSpc>
                        <a:spcBef>
                          <a:spcPts val="0"/>
                        </a:spcBef>
                        <a:spcAft>
                          <a:spcPts val="0"/>
                        </a:spcAft>
                        <a:buFont typeface="Arial" panose="020B0604020202020204" pitchFamily="34" charset="0"/>
                        <a:buChar char="•"/>
                      </a:pPr>
                      <a:r>
                        <a:rPr lang="en-US" sz="1400" b="0" i="0" u="none" strike="noStrike" noProof="0">
                          <a:solidFill>
                            <a:schemeClr val="tx1"/>
                          </a:solidFill>
                          <a:latin typeface="Corbel"/>
                        </a:rPr>
                        <a:t>Focus on external community &amp; health organization partnerships</a:t>
                      </a:r>
                      <a:endParaRPr lang="en-US" sz="1400">
                        <a:solidFill>
                          <a:schemeClr val="tx1"/>
                        </a:solidFill>
                      </a:endParaRPr>
                    </a:p>
                    <a:p>
                      <a:pPr marL="742950" lvl="1" indent="-285750" algn="l">
                        <a:lnSpc>
                          <a:spcPct val="100000"/>
                        </a:lnSpc>
                        <a:spcBef>
                          <a:spcPts val="0"/>
                        </a:spcBef>
                        <a:spcAft>
                          <a:spcPts val="0"/>
                        </a:spcAft>
                        <a:buFont typeface="Arial" panose="020B0604020202020204" pitchFamily="34" charset="0"/>
                        <a:buChar char="•"/>
                      </a:pPr>
                      <a:r>
                        <a:rPr lang="en-US" sz="1400" b="0" i="0" u="none" strike="noStrike" noProof="0">
                          <a:solidFill>
                            <a:schemeClr val="tx1"/>
                          </a:solidFill>
                          <a:latin typeface="Corbel"/>
                        </a:rPr>
                        <a:t>Healthy People 2030 </a:t>
                      </a:r>
                      <a:endParaRPr lang="en-US" sz="1400">
                        <a:solidFill>
                          <a:schemeClr val="tx1"/>
                        </a:solidFill>
                      </a:endParaRPr>
                    </a:p>
                    <a:p>
                      <a:pPr marL="742950" lvl="1" indent="-285750" algn="l">
                        <a:lnSpc>
                          <a:spcPct val="100000"/>
                        </a:lnSpc>
                        <a:spcBef>
                          <a:spcPts val="0"/>
                        </a:spcBef>
                        <a:spcAft>
                          <a:spcPts val="0"/>
                        </a:spcAft>
                        <a:buFont typeface="Arial" panose="020B0604020202020204" pitchFamily="34" charset="0"/>
                        <a:buChar char="•"/>
                      </a:pPr>
                      <a:r>
                        <a:rPr lang="en-US" sz="1400" b="0" i="0" u="none" strike="noStrike" noProof="0">
                          <a:solidFill>
                            <a:schemeClr val="tx1"/>
                          </a:solidFill>
                          <a:latin typeface="Corbel"/>
                        </a:rPr>
                        <a:t>Work to identify best practices for combining digital and health literacy</a:t>
                      </a:r>
                      <a:endParaRPr lang="en-US" sz="1400">
                        <a:solidFill>
                          <a:schemeClr val="tx1"/>
                        </a:solidFill>
                      </a:endParaRPr>
                    </a:p>
                    <a:p>
                      <a:pPr marL="742950" lvl="1" indent="-285750" algn="l">
                        <a:lnSpc>
                          <a:spcPct val="100000"/>
                        </a:lnSpc>
                        <a:spcBef>
                          <a:spcPts val="0"/>
                        </a:spcBef>
                        <a:spcAft>
                          <a:spcPts val="0"/>
                        </a:spcAft>
                        <a:buFont typeface="Arial" panose="020B0604020202020204" pitchFamily="34" charset="0"/>
                        <a:buChar char="•"/>
                      </a:pPr>
                      <a:r>
                        <a:rPr lang="en-US" sz="1400" b="0" i="0" u="none" strike="noStrike" noProof="0">
                          <a:solidFill>
                            <a:schemeClr val="tx1"/>
                          </a:solidFill>
                          <a:latin typeface="Corbel"/>
                        </a:rPr>
                        <a:t>2nd SE Health Literacy Conference, April 2023 </a:t>
                      </a:r>
                      <a:endParaRPr lang="en-US" sz="1400">
                        <a:solidFill>
                          <a:schemeClr val="tx1"/>
                        </a:solidFill>
                      </a:endParaRPr>
                    </a:p>
                    <a:p>
                      <a:pPr lvl="0">
                        <a:buNone/>
                      </a:pPr>
                      <a:endParaRPr lang="en-US" sz="1400">
                        <a:solidFill>
                          <a:schemeClr val="tx1"/>
                        </a:solidFill>
                      </a:endParaRPr>
                    </a:p>
                  </a:txBody>
                  <a:tcPr>
                    <a:solidFill>
                      <a:schemeClr val="bg2"/>
                    </a:solidFill>
                  </a:tcPr>
                </a:tc>
                <a:extLst>
                  <a:ext uri="{0D108BD9-81ED-4DB2-BD59-A6C34878D82A}">
                    <a16:rowId xmlns:a16="http://schemas.microsoft.com/office/drawing/2014/main" val="2176692821"/>
                  </a:ext>
                </a:extLst>
              </a:tr>
            </a:tbl>
          </a:graphicData>
        </a:graphic>
      </p:graphicFrame>
      <p:sp>
        <p:nvSpPr>
          <p:cNvPr id="10" name="Title 1">
            <a:extLst>
              <a:ext uri="{FF2B5EF4-FFF2-40B4-BE49-F238E27FC236}">
                <a16:creationId xmlns:a16="http://schemas.microsoft.com/office/drawing/2014/main" id="{7FBC82AE-3042-1DA1-BCB7-BD1B115D9008}"/>
              </a:ext>
            </a:extLst>
          </p:cNvPr>
          <p:cNvSpPr txBox="1">
            <a:spLocks/>
          </p:cNvSpPr>
          <p:nvPr/>
        </p:nvSpPr>
        <p:spPr>
          <a:xfrm>
            <a:off x="2710377" y="4986915"/>
            <a:ext cx="1277845" cy="486051"/>
          </a:xfrm>
          <a:prstGeom prst="rect">
            <a:avLst/>
          </a:prstGeom>
        </p:spPr>
        <p:txBody>
          <a:bodyPr spcFirstLastPara="1" vert="horz" wrap="square" lIns="91425" tIns="91425" rIns="91425" bIns="91425" rtlCol="0" anchor="t" anchorCtr="0">
            <a:normAutofit fontScale="60000" lnSpcReduction="20000"/>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b="1">
                <a:highlight>
                  <a:srgbClr val="FF00FF"/>
                </a:highlight>
                <a:latin typeface="EB Garamond"/>
                <a:ea typeface="EB Garamond"/>
                <a:cs typeface="EB Garamond"/>
              </a:rPr>
              <a:t>R2 Led</a:t>
            </a:r>
            <a:endParaRPr lang="en-US"/>
          </a:p>
        </p:txBody>
      </p:sp>
    </p:spTree>
    <p:extLst>
      <p:ext uri="{BB962C8B-B14F-4D97-AF65-F5344CB8AC3E}">
        <p14:creationId xmlns:p14="http://schemas.microsoft.com/office/powerpoint/2010/main" val="2507948469"/>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CEB4-962F-4013-4E37-588A2C9BADE3}"/>
              </a:ext>
            </a:extLst>
          </p:cNvPr>
          <p:cNvSpPr>
            <a:spLocks noGrp="1"/>
          </p:cNvSpPr>
          <p:nvPr>
            <p:ph type="title"/>
          </p:nvPr>
        </p:nvSpPr>
        <p:spPr>
          <a:xfrm>
            <a:off x="415600" y="593367"/>
            <a:ext cx="11606606" cy="763600"/>
          </a:xfrm>
        </p:spPr>
        <p:txBody>
          <a:bodyPr>
            <a:normAutofit fontScale="90000"/>
          </a:bodyPr>
          <a:lstStyle/>
          <a:p>
            <a:r>
              <a:rPr lang="en-US" b="1">
                <a:latin typeface="EB Garamond"/>
                <a:ea typeface="EB Garamond"/>
                <a:cs typeface="EB Garamond"/>
              </a:rPr>
              <a:t>Emergency Preparedness in NNLM Region 2 (R2)</a:t>
            </a:r>
            <a:endParaRPr lang="en-US"/>
          </a:p>
        </p:txBody>
      </p:sp>
      <p:sp>
        <p:nvSpPr>
          <p:cNvPr id="3" name="Text Placeholder 2">
            <a:extLst>
              <a:ext uri="{FF2B5EF4-FFF2-40B4-BE49-F238E27FC236}">
                <a16:creationId xmlns:a16="http://schemas.microsoft.com/office/drawing/2014/main" id="{CF8B86D1-9EA4-1D3B-332C-F1018A172F86}"/>
              </a:ext>
            </a:extLst>
          </p:cNvPr>
          <p:cNvSpPr>
            <a:spLocks noGrp="1"/>
          </p:cNvSpPr>
          <p:nvPr>
            <p:ph type="body" idx="1"/>
          </p:nvPr>
        </p:nvSpPr>
        <p:spPr>
          <a:xfrm>
            <a:off x="205393" y="1590895"/>
            <a:ext cx="8541556" cy="4338790"/>
          </a:xfrm>
        </p:spPr>
        <p:txBody>
          <a:bodyPr spcFirstLastPara="1" vert="horz" wrap="square" lIns="91425" tIns="91425" rIns="91425" bIns="91425" rtlCol="0" anchor="t" anchorCtr="0">
            <a:noAutofit/>
          </a:bodyPr>
          <a:lstStyle/>
          <a:p>
            <a:pPr marL="152400" indent="0">
              <a:lnSpc>
                <a:spcPct val="100000"/>
              </a:lnSpc>
              <a:buClr>
                <a:prstClr val="black"/>
              </a:buClr>
              <a:buNone/>
            </a:pPr>
            <a:r>
              <a:rPr lang="en-US" sz="2400"/>
              <a:t>R2 can provide support in preparing for/responding to disasters and localized emergencies.</a:t>
            </a:r>
            <a:endParaRPr lang="en-US"/>
          </a:p>
          <a:p>
            <a:pPr marL="495300" indent="-342900">
              <a:lnSpc>
                <a:spcPct val="100000"/>
              </a:lnSpc>
              <a:buClr>
                <a:prstClr val="black"/>
              </a:buClr>
            </a:pPr>
            <a:r>
              <a:rPr lang="en-US" sz="2400"/>
              <a:t>Emergency Response and Preparedness Advisory Committee (ERPAC) </a:t>
            </a:r>
          </a:p>
          <a:p>
            <a:pPr marL="495300" indent="-342900">
              <a:lnSpc>
                <a:spcPct val="100000"/>
              </a:lnSpc>
              <a:buClr>
                <a:srgbClr val="000000"/>
              </a:buClr>
            </a:pPr>
            <a:r>
              <a:rPr lang="en-US" sz="2400"/>
              <a:t>September National Preparedness Month - </a:t>
            </a:r>
            <a:endParaRPr lang="en-US" sz="2400">
              <a:ea typeface="+mn-lt"/>
              <a:cs typeface="+mn-lt"/>
            </a:endParaRPr>
          </a:p>
          <a:p>
            <a:pPr marL="1218565" lvl="1" indent="-422910">
              <a:lnSpc>
                <a:spcPct val="100000"/>
              </a:lnSpc>
              <a:buClr>
                <a:srgbClr val="000000"/>
              </a:buClr>
            </a:pPr>
            <a:r>
              <a:rPr lang="en-US" sz="2200">
                <a:ea typeface="+mn-lt"/>
                <a:cs typeface="+mn-lt"/>
                <a:hlinkClick r:id="rId3"/>
              </a:rPr>
              <a:t>Inclusive Disaster Planning: Considering the Needs of People with Disabilities</a:t>
            </a:r>
            <a:endParaRPr lang="en-US" sz="2200">
              <a:ea typeface="+mn-lt"/>
              <a:cs typeface="+mn-lt"/>
            </a:endParaRPr>
          </a:p>
          <a:p>
            <a:pPr marL="643255" indent="-457200">
              <a:lnSpc>
                <a:spcPct val="100000"/>
              </a:lnSpc>
            </a:pPr>
            <a:r>
              <a:rPr lang="en-US" sz="2600">
                <a:ea typeface="+mn-lt"/>
                <a:cs typeface="+mn-lt"/>
              </a:rPr>
              <a:t>Emergency</a:t>
            </a:r>
            <a:r>
              <a:rPr lang="en-US" sz="2600"/>
              <a:t> preparedness grant funding</a:t>
            </a:r>
          </a:p>
          <a:p>
            <a:pPr marL="1218565" lvl="1" indent="-422910">
              <a:lnSpc>
                <a:spcPct val="100000"/>
              </a:lnSpc>
              <a:buClr>
                <a:srgbClr val="000000"/>
              </a:buClr>
            </a:pPr>
            <a:r>
              <a:rPr lang="en-US" sz="2400"/>
              <a:t>USVI Ham Radio</a:t>
            </a:r>
          </a:p>
          <a:p>
            <a:pPr marL="495300" indent="-342900">
              <a:lnSpc>
                <a:spcPct val="100000"/>
              </a:lnSpc>
              <a:buClr>
                <a:srgbClr val="000000"/>
              </a:buClr>
            </a:pPr>
            <a:r>
              <a:rPr lang="en-US" sz="2400"/>
              <a:t>Emergency Communications &gt; Weather Advisory</a:t>
            </a:r>
          </a:p>
          <a:p>
            <a:pPr marL="495300" indent="-342900">
              <a:lnSpc>
                <a:spcPct val="100000"/>
              </a:lnSpc>
              <a:buClr>
                <a:srgbClr val="000000"/>
              </a:buClr>
            </a:pPr>
            <a:r>
              <a:rPr lang="en-US" sz="2400">
                <a:hlinkClick r:id="rId4"/>
              </a:rPr>
              <a:t>Region 2 Emergency Preparedness Resources</a:t>
            </a:r>
            <a:endParaRPr lang="en-US" sz="2400"/>
          </a:p>
          <a:p>
            <a:pPr marL="1218565" lvl="1" indent="-422910">
              <a:buClr>
                <a:srgbClr val="000000"/>
              </a:buClr>
            </a:pPr>
            <a:endParaRPr lang="en-US" sz="1800"/>
          </a:p>
          <a:p>
            <a:pPr marL="152400" indent="0">
              <a:buClr>
                <a:srgbClr val="000000"/>
              </a:buClr>
              <a:buNone/>
            </a:pPr>
            <a:endParaRPr lang="en-US"/>
          </a:p>
          <a:p>
            <a:pPr marL="608965" indent="-456565">
              <a:buClr>
                <a:srgbClr val="000000"/>
              </a:buClr>
            </a:pPr>
            <a:endParaRPr lang="en-US"/>
          </a:p>
          <a:p>
            <a:pPr marL="608965" indent="-456565">
              <a:buClr>
                <a:srgbClr val="000000"/>
              </a:buClr>
            </a:pPr>
            <a:endParaRPr lang="en-US">
              <a:highlight>
                <a:srgbClr val="FFFF00"/>
              </a:highlight>
            </a:endParaRPr>
          </a:p>
          <a:p>
            <a:pPr marL="152400" indent="0">
              <a:buClr>
                <a:srgbClr val="000000"/>
              </a:buClr>
              <a:buNone/>
            </a:pPr>
            <a:endParaRPr lang="en-US"/>
          </a:p>
          <a:p>
            <a:pPr marL="152400" indent="0">
              <a:buNone/>
            </a:pPr>
            <a:endParaRPr lang="en-US"/>
          </a:p>
          <a:p>
            <a:pPr marL="152400" indent="0">
              <a:buNone/>
            </a:pPr>
            <a:endParaRPr lang="en-US">
              <a:highlight>
                <a:srgbClr val="FFFF00"/>
              </a:highlight>
            </a:endParaRPr>
          </a:p>
        </p:txBody>
      </p:sp>
      <p:pic>
        <p:nvPicPr>
          <p:cNvPr id="5" name="Picture 5" descr="NNLM Region 2 Weather Advisory logo on red background.">
            <a:extLst>
              <a:ext uri="{FF2B5EF4-FFF2-40B4-BE49-F238E27FC236}">
                <a16:creationId xmlns:a16="http://schemas.microsoft.com/office/drawing/2014/main" id="{05BD95EA-B20E-09EF-7A26-A1375C25F420}"/>
              </a:ext>
            </a:extLst>
          </p:cNvPr>
          <p:cNvPicPr>
            <a:picLocks noChangeAspect="1"/>
          </p:cNvPicPr>
          <p:nvPr/>
        </p:nvPicPr>
        <p:blipFill>
          <a:blip r:embed="rId5"/>
          <a:stretch>
            <a:fillRect/>
          </a:stretch>
        </p:blipFill>
        <p:spPr>
          <a:xfrm>
            <a:off x="8596480" y="2718112"/>
            <a:ext cx="3333135" cy="1666273"/>
          </a:xfrm>
          <a:prstGeom prst="rect">
            <a:avLst/>
          </a:prstGeom>
        </p:spPr>
      </p:pic>
    </p:spTree>
    <p:extLst>
      <p:ext uri="{BB962C8B-B14F-4D97-AF65-F5344CB8AC3E}">
        <p14:creationId xmlns:p14="http://schemas.microsoft.com/office/powerpoint/2010/main" val="1973279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15600" y="417200"/>
            <a:ext cx="11360800" cy="763600"/>
          </a:xfrm>
          <a:prstGeom prst="rect">
            <a:avLst/>
          </a:prstGeom>
        </p:spPr>
        <p:txBody>
          <a:bodyPr spcFirstLastPara="1" vert="horz" wrap="square" lIns="121900" tIns="121900" rIns="121900" bIns="121900" rtlCol="0" anchor="t" anchorCtr="0">
            <a:noAutofit/>
          </a:bodyPr>
          <a:lstStyle/>
          <a:p>
            <a:r>
              <a:rPr lang="en" b="1">
                <a:latin typeface="EB Garamond"/>
                <a:ea typeface="EB Garamond"/>
                <a:cs typeface="EB Garamond"/>
                <a:sym typeface="EB Garamond"/>
              </a:rPr>
              <a:t>Land Acknowledgements </a:t>
            </a:r>
            <a:endParaRPr lang="en-US" b="1">
              <a:latin typeface="EB Garamond"/>
              <a:ea typeface="EB Garamond"/>
              <a:cs typeface="EB Garamond"/>
            </a:endParaRPr>
          </a:p>
        </p:txBody>
      </p:sp>
      <p:sp>
        <p:nvSpPr>
          <p:cNvPr id="71" name="Google Shape;71;p15"/>
          <p:cNvSpPr txBox="1"/>
          <p:nvPr/>
        </p:nvSpPr>
        <p:spPr>
          <a:xfrm>
            <a:off x="556007" y="1272436"/>
            <a:ext cx="10696000" cy="5253064"/>
          </a:xfrm>
          <a:prstGeom prst="rect">
            <a:avLst/>
          </a:prstGeom>
          <a:noFill/>
          <a:ln>
            <a:noFill/>
          </a:ln>
        </p:spPr>
        <p:txBody>
          <a:bodyPr spcFirstLastPara="1" wrap="square" lIns="121900" tIns="121900" rIns="121900" bIns="121900" anchor="t" anchorCtr="0">
            <a:spAutoFit/>
          </a:bodyPr>
          <a:lstStyle/>
          <a:p>
            <a:pPr algn="l" rtl="0" fontAlgn="base"/>
            <a:r>
              <a:rPr lang="en-US" sz="2800" b="0" i="0">
                <a:solidFill>
                  <a:srgbClr val="000000"/>
                </a:solidFill>
                <a:effectLst/>
                <a:latin typeface="Corbel"/>
              </a:rPr>
              <a:t>Land acknowledgements are an honest and historically accurate way to recognize native communities of this land. Presenting land acknowledgments recognizes histories that have been systematically erased. </a:t>
            </a:r>
          </a:p>
          <a:p>
            <a:pPr algn="l" rtl="0" fontAlgn="base"/>
            <a:endParaRPr lang="en-US" b="0" i="0">
              <a:solidFill>
                <a:srgbClr val="000000"/>
              </a:solidFill>
              <a:effectLst/>
              <a:latin typeface="Corbel" panose="020B0503020204020204" pitchFamily="34" charset="0"/>
            </a:endParaRPr>
          </a:p>
          <a:p>
            <a:pPr fontAlgn="base"/>
            <a:r>
              <a:rPr lang="en-US" sz="2800" b="0" i="0">
                <a:solidFill>
                  <a:srgbClr val="000000"/>
                </a:solidFill>
                <a:effectLst/>
                <a:latin typeface="Corbel"/>
              </a:rPr>
              <a:t>The native peoples of this region include the</a:t>
            </a:r>
            <a:r>
              <a:rPr lang="en-US" sz="2800">
                <a:solidFill>
                  <a:srgbClr val="000000"/>
                </a:solidFill>
                <a:latin typeface="Corbel"/>
              </a:rPr>
              <a:t> </a:t>
            </a:r>
            <a:r>
              <a:rPr lang="en-US" sz="2800" b="0" i="0" u="none" strike="noStrike" err="1">
                <a:solidFill>
                  <a:srgbClr val="000000"/>
                </a:solidFill>
                <a:effectLst/>
                <a:latin typeface="Corbel"/>
              </a:rPr>
              <a:t>Etiwan</a:t>
            </a:r>
            <a:r>
              <a:rPr lang="en-US" sz="2800" b="0" i="0" u="none" strike="noStrike">
                <a:solidFill>
                  <a:srgbClr val="000000"/>
                </a:solidFill>
                <a:effectLst/>
                <a:latin typeface="Corbel"/>
              </a:rPr>
              <a:t>, Kiawah, Santee, Edisto, Nachez-</a:t>
            </a:r>
            <a:r>
              <a:rPr lang="en-US" sz="2800" b="0" i="0" u="none" strike="noStrike" err="1">
                <a:solidFill>
                  <a:srgbClr val="000000"/>
                </a:solidFill>
                <a:effectLst/>
                <a:latin typeface="Corbel"/>
              </a:rPr>
              <a:t>Kusso</a:t>
            </a:r>
            <a:r>
              <a:rPr lang="en-US" sz="2800" b="0" i="0" u="none" strike="noStrike">
                <a:solidFill>
                  <a:srgbClr val="000000"/>
                </a:solidFill>
                <a:effectLst/>
                <a:latin typeface="Corbel"/>
              </a:rPr>
              <a:t>, and </a:t>
            </a:r>
            <a:r>
              <a:rPr lang="en-US" sz="2800" b="0" i="0" u="none" strike="noStrike" err="1">
                <a:solidFill>
                  <a:srgbClr val="000000"/>
                </a:solidFill>
                <a:effectLst/>
                <a:latin typeface="Corbel"/>
              </a:rPr>
              <a:t>Wassamassaw</a:t>
            </a:r>
            <a:r>
              <a:rPr lang="en-US" sz="2800" b="0" i="0" u="none" strike="noStrike">
                <a:solidFill>
                  <a:srgbClr val="000000"/>
                </a:solidFill>
                <a:effectLst/>
                <a:latin typeface="Corbel"/>
              </a:rPr>
              <a:t> people</a:t>
            </a:r>
            <a:r>
              <a:rPr lang="en-US" sz="2800">
                <a:solidFill>
                  <a:srgbClr val="000000"/>
                </a:solidFill>
                <a:latin typeface="Corbel"/>
              </a:rPr>
              <a:t>.</a:t>
            </a:r>
            <a:endParaRPr lang="en-US" sz="2800" b="0" i="0">
              <a:solidFill>
                <a:srgbClr val="000000"/>
              </a:solidFill>
              <a:effectLst/>
              <a:highlight>
                <a:srgbClr val="FFFF00"/>
              </a:highlight>
              <a:latin typeface="Corbel"/>
            </a:endParaRPr>
          </a:p>
          <a:p>
            <a:pPr algn="l" rtl="0" fontAlgn="base"/>
            <a:endParaRPr lang="en-US" b="0" i="0">
              <a:solidFill>
                <a:srgbClr val="000000"/>
              </a:solidFill>
              <a:effectLst/>
              <a:latin typeface="Corbel" panose="020B0503020204020204" pitchFamily="34" charset="0"/>
            </a:endParaRPr>
          </a:p>
          <a:p>
            <a:pPr fontAlgn="base"/>
            <a:r>
              <a:rPr lang="en-US" sz="2800" b="0" i="0">
                <a:solidFill>
                  <a:srgbClr val="000000"/>
                </a:solidFill>
                <a:effectLst/>
                <a:latin typeface="Corbel"/>
              </a:rPr>
              <a:t>The Region 2 RML recognizes the native communities of the land on which we live</a:t>
            </a:r>
            <a:r>
              <a:rPr lang="en-US" sz="2800">
                <a:solidFill>
                  <a:srgbClr val="000000"/>
                </a:solidFill>
                <a:latin typeface="Corbel"/>
              </a:rPr>
              <a:t>, work and, play in Charleston, SC.</a:t>
            </a:r>
            <a:endParaRPr lang="en-US" sz="2800" b="0" i="0">
              <a:solidFill>
                <a:srgbClr val="000000"/>
              </a:solidFill>
              <a:effectLst/>
              <a:latin typeface="Corbel"/>
            </a:endParaRPr>
          </a:p>
          <a:p>
            <a:endParaRPr lang="en-US" sz="1400">
              <a:solidFill>
                <a:srgbClr val="000000"/>
              </a:solidFill>
              <a:latin typeface="Calibri"/>
              <a:ea typeface="EB Garamond"/>
              <a:cs typeface="EB Garamond"/>
            </a:endParaRPr>
          </a:p>
          <a:p>
            <a:pPr marL="608965" indent="-440055">
              <a:lnSpc>
                <a:spcPct val="106999"/>
              </a:lnSpc>
              <a:buClr>
                <a:schemeClr val="dk1"/>
              </a:buClr>
              <a:buSzPts val="1600"/>
              <a:buFont typeface="Arial" panose="020B0604020202020204" pitchFamily="34" charset="0"/>
              <a:buChar char="•"/>
            </a:pPr>
            <a:endParaRPr lang="en-US" sz="2400">
              <a:solidFill>
                <a:srgbClr val="000000"/>
              </a:solidFill>
              <a:latin typeface="Corbel"/>
              <a:ea typeface="EB Garamond"/>
              <a:cs typeface="EB Garamond"/>
            </a:endParaRPr>
          </a:p>
          <a:p>
            <a:pPr marL="168910" algn="r">
              <a:lnSpc>
                <a:spcPct val="106999"/>
              </a:lnSpc>
              <a:buClr>
                <a:schemeClr val="dk1"/>
              </a:buClr>
              <a:buSzPts val="1600"/>
            </a:pPr>
            <a:endParaRPr lang="en-US" sz="2400" u="sng">
              <a:solidFill>
                <a:srgbClr val="954F72"/>
              </a:solidFill>
              <a:latin typeface="Corbel"/>
              <a:ea typeface="EB Garamond"/>
              <a:cs typeface="EB Garamond"/>
            </a:endParaRPr>
          </a:p>
        </p:txBody>
      </p:sp>
    </p:spTree>
    <p:extLst>
      <p:ext uri="{BB962C8B-B14F-4D97-AF65-F5344CB8AC3E}">
        <p14:creationId xmlns:p14="http://schemas.microsoft.com/office/powerpoint/2010/main" val="498602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49231" y="303576"/>
            <a:ext cx="5993610" cy="796683"/>
          </a:xfrm>
          <a:prstGeom prst="rect">
            <a:avLst/>
          </a:prstGeom>
        </p:spPr>
        <p:txBody>
          <a:bodyPr spcFirstLastPara="1" vert="horz" wrap="square" lIns="121920" tIns="60960" rIns="121920" bIns="60960" rtlCol="0" anchor="ctr" anchorCtr="0">
            <a:normAutofit/>
          </a:bodyPr>
          <a:lstStyle/>
          <a:p>
            <a:pPr defTabSz="1219170">
              <a:spcBef>
                <a:spcPct val="0"/>
              </a:spcBef>
            </a:pPr>
            <a:r>
              <a:rPr lang="en-US" b="1">
                <a:latin typeface="EB Garamond"/>
                <a:ea typeface="EB Garamond"/>
                <a:cs typeface="EB Garamond"/>
              </a:rPr>
              <a:t>Poll #2</a:t>
            </a:r>
          </a:p>
        </p:txBody>
      </p:sp>
      <p:sp>
        <p:nvSpPr>
          <p:cNvPr id="64" name="Google Shape;64;p14"/>
          <p:cNvSpPr txBox="1"/>
          <p:nvPr/>
        </p:nvSpPr>
        <p:spPr>
          <a:xfrm>
            <a:off x="401131" y="1206393"/>
            <a:ext cx="8373724" cy="4916179"/>
          </a:xfrm>
          <a:prstGeom prst="rect">
            <a:avLst/>
          </a:prstGeom>
        </p:spPr>
        <p:txBody>
          <a:bodyPr spcFirstLastPara="1" vert="horz" lIns="121920" tIns="60960" rIns="121920" bIns="60960" rtlCol="0" anchor="t" anchorCtr="0">
            <a:noAutofit/>
          </a:bodyPr>
          <a:lstStyle/>
          <a:p>
            <a:pPr marL="237490" defTabSz="1219170">
              <a:lnSpc>
                <a:spcPct val="90000"/>
              </a:lnSpc>
              <a:spcAft>
                <a:spcPts val="800"/>
              </a:spcAft>
              <a:buSzPts val="1700"/>
            </a:pPr>
            <a:r>
              <a:rPr lang="en-US" sz="3000"/>
              <a:t>What topics strike you? </a:t>
            </a:r>
          </a:p>
          <a:p>
            <a:pPr marL="580390" indent="-342900" defTabSz="1219170">
              <a:lnSpc>
                <a:spcPct val="90000"/>
              </a:lnSpc>
              <a:spcAft>
                <a:spcPts val="800"/>
              </a:spcAft>
              <a:buSzPts val="1700"/>
              <a:buFont typeface="Arial" panose="020B0604020202020204" pitchFamily="34" charset="0"/>
              <a:buChar char="•"/>
            </a:pPr>
            <a:r>
              <a:rPr lang="en-US" sz="3000"/>
              <a:t>Data Management</a:t>
            </a:r>
          </a:p>
          <a:p>
            <a:pPr marL="580390" indent="-342900" defTabSz="1219170">
              <a:lnSpc>
                <a:spcPct val="90000"/>
              </a:lnSpc>
              <a:spcAft>
                <a:spcPts val="800"/>
              </a:spcAft>
              <a:buSzPts val="1700"/>
              <a:buFont typeface="Arial" panose="020B0604020202020204" pitchFamily="34" charset="0"/>
              <a:buChar char="•"/>
            </a:pPr>
            <a:r>
              <a:rPr lang="en-US" sz="3000"/>
              <a:t>Health Literacy</a:t>
            </a:r>
          </a:p>
          <a:p>
            <a:pPr marL="580390" indent="-342900" defTabSz="1219170">
              <a:lnSpc>
                <a:spcPct val="90000"/>
              </a:lnSpc>
              <a:spcAft>
                <a:spcPts val="800"/>
              </a:spcAft>
              <a:buSzPts val="1700"/>
              <a:buFont typeface="Arial" panose="020B0604020202020204" pitchFamily="34" charset="0"/>
              <a:buChar char="•"/>
            </a:pPr>
            <a:r>
              <a:rPr lang="en-US" sz="3000"/>
              <a:t>Health Disparities</a:t>
            </a:r>
          </a:p>
          <a:p>
            <a:pPr marL="580390" indent="-342900" defTabSz="1219170">
              <a:lnSpc>
                <a:spcPct val="90000"/>
              </a:lnSpc>
              <a:spcAft>
                <a:spcPts val="800"/>
              </a:spcAft>
              <a:buSzPts val="1700"/>
              <a:buFont typeface="Arial" panose="020B0604020202020204" pitchFamily="34" charset="0"/>
              <a:buChar char="•"/>
            </a:pPr>
            <a:r>
              <a:rPr lang="en-US" sz="3000"/>
              <a:t>Emergency Preparedness</a:t>
            </a:r>
          </a:p>
          <a:p>
            <a:pPr marL="237490" defTabSz="1219170">
              <a:lnSpc>
                <a:spcPct val="90000"/>
              </a:lnSpc>
              <a:spcAft>
                <a:spcPts val="800"/>
              </a:spcAft>
              <a:buSzPts val="1700"/>
            </a:pPr>
            <a:endParaRPr lang="en-US" sz="1200"/>
          </a:p>
          <a:p>
            <a:pPr marL="237490" defTabSz="1219170">
              <a:lnSpc>
                <a:spcPct val="90000"/>
              </a:lnSpc>
              <a:spcAft>
                <a:spcPts val="800"/>
              </a:spcAft>
              <a:buSzPts val="1700"/>
            </a:pPr>
            <a:r>
              <a:rPr lang="en-US" sz="3000"/>
              <a:t>Which R2 social media platform do you prefer?</a:t>
            </a:r>
          </a:p>
          <a:p>
            <a:pPr marL="580390" indent="-342900" defTabSz="1219170">
              <a:lnSpc>
                <a:spcPct val="90000"/>
              </a:lnSpc>
              <a:spcAft>
                <a:spcPts val="800"/>
              </a:spcAft>
              <a:buSzPts val="1700"/>
              <a:buFont typeface="Arial" panose="020B0604020202020204" pitchFamily="34" charset="0"/>
              <a:buChar char="•"/>
            </a:pPr>
            <a:r>
              <a:rPr lang="en-US" sz="3000"/>
              <a:t>Twitter</a:t>
            </a:r>
          </a:p>
          <a:p>
            <a:pPr marL="580390" indent="-342900" defTabSz="1219170">
              <a:lnSpc>
                <a:spcPct val="90000"/>
              </a:lnSpc>
              <a:spcAft>
                <a:spcPts val="800"/>
              </a:spcAft>
              <a:buSzPts val="1700"/>
              <a:buFont typeface="Arial" panose="020B0604020202020204" pitchFamily="34" charset="0"/>
              <a:buChar char="•"/>
            </a:pPr>
            <a:r>
              <a:rPr lang="en-US" sz="3000"/>
              <a:t>Facebook</a:t>
            </a:r>
          </a:p>
          <a:p>
            <a:pPr marL="580390" indent="-342900" defTabSz="1219170">
              <a:lnSpc>
                <a:spcPct val="90000"/>
              </a:lnSpc>
              <a:spcAft>
                <a:spcPts val="800"/>
              </a:spcAft>
              <a:buSzPts val="1700"/>
              <a:buFont typeface="Arial" panose="020B0604020202020204" pitchFamily="34" charset="0"/>
              <a:buChar char="•"/>
            </a:pPr>
            <a:r>
              <a:rPr lang="en-US" sz="3000"/>
              <a:t>Instagram</a:t>
            </a:r>
          </a:p>
          <a:p>
            <a:pPr marL="580390" indent="-342900" defTabSz="1219170">
              <a:lnSpc>
                <a:spcPct val="90000"/>
              </a:lnSpc>
              <a:spcAft>
                <a:spcPts val="800"/>
              </a:spcAft>
              <a:buSzPts val="1700"/>
              <a:buFont typeface="Arial"/>
              <a:buChar char="•"/>
            </a:pPr>
            <a:endParaRPr lang="en-US" sz="2200"/>
          </a:p>
          <a:p>
            <a:pPr marL="580390" indent="-342900" defTabSz="1219170">
              <a:lnSpc>
                <a:spcPct val="90000"/>
              </a:lnSpc>
              <a:spcAft>
                <a:spcPts val="800"/>
              </a:spcAft>
              <a:buSzPts val="1700"/>
              <a:buFont typeface="Arial"/>
              <a:buChar char="•"/>
            </a:pPr>
            <a:endParaRPr lang="en-US" sz="2200"/>
          </a:p>
          <a:p>
            <a:pPr marL="580390" indent="-342900" defTabSz="1219170">
              <a:lnSpc>
                <a:spcPct val="90000"/>
              </a:lnSpc>
              <a:spcAft>
                <a:spcPts val="800"/>
              </a:spcAft>
              <a:buSzPts val="1700"/>
              <a:buFont typeface="Arial"/>
              <a:buChar char="•"/>
            </a:pPr>
            <a:endParaRPr lang="en-US" sz="2200"/>
          </a:p>
          <a:p>
            <a:pPr marL="237490" defTabSz="1219170">
              <a:lnSpc>
                <a:spcPct val="90000"/>
              </a:lnSpc>
              <a:spcAft>
                <a:spcPts val="800"/>
              </a:spcAft>
              <a:buSzPts val="1700"/>
            </a:pPr>
            <a:endParaRPr lang="en-US" sz="2200"/>
          </a:p>
          <a:p>
            <a:pPr marL="237490" defTabSz="1219170">
              <a:lnSpc>
                <a:spcPct val="90000"/>
              </a:lnSpc>
              <a:spcAft>
                <a:spcPts val="800"/>
              </a:spcAft>
              <a:buSzPts val="1700"/>
            </a:pPr>
            <a:endParaRPr lang="en-US" sz="2200"/>
          </a:p>
          <a:p>
            <a:pPr marL="237490" defTabSz="1219170">
              <a:lnSpc>
                <a:spcPct val="90000"/>
              </a:lnSpc>
              <a:spcAft>
                <a:spcPts val="800"/>
              </a:spcAft>
              <a:buSzPts val="1700"/>
            </a:pPr>
            <a:endParaRPr lang="en-US" sz="2200"/>
          </a:p>
          <a:p>
            <a:pPr marL="580390" indent="-342900" defTabSz="1219170">
              <a:lnSpc>
                <a:spcPct val="90000"/>
              </a:lnSpc>
              <a:spcAft>
                <a:spcPts val="800"/>
              </a:spcAft>
              <a:buSzPts val="1700"/>
              <a:buFont typeface="Arial"/>
              <a:buChar char="•"/>
            </a:pPr>
            <a:endParaRPr lang="en-US" sz="2200"/>
          </a:p>
          <a:p>
            <a:pPr marL="1037590" lvl="1" indent="-342900" defTabSz="1219170">
              <a:lnSpc>
                <a:spcPct val="90000"/>
              </a:lnSpc>
              <a:spcAft>
                <a:spcPts val="800"/>
              </a:spcAft>
              <a:buSzPts val="1700"/>
              <a:buFont typeface="Arial" panose="020B0604020202020204" pitchFamily="34" charset="0"/>
              <a:buChar char="•"/>
            </a:pPr>
            <a:endParaRPr lang="en-US" sz="2200"/>
          </a:p>
          <a:p>
            <a:pPr marL="1037590" lvl="1" indent="-342900" defTabSz="1219170">
              <a:lnSpc>
                <a:spcPct val="90000"/>
              </a:lnSpc>
              <a:spcAft>
                <a:spcPts val="800"/>
              </a:spcAft>
              <a:buSzPts val="1700"/>
              <a:buFont typeface="Arial" panose="020B0604020202020204" pitchFamily="34" charset="0"/>
              <a:buChar char="•"/>
            </a:pPr>
            <a:endParaRPr lang="en-US" sz="2200"/>
          </a:p>
          <a:p>
            <a:pPr marL="694690" lvl="1" defTabSz="1219170">
              <a:lnSpc>
                <a:spcPct val="90000"/>
              </a:lnSpc>
              <a:spcAft>
                <a:spcPts val="800"/>
              </a:spcAft>
              <a:buSzPts val="1700"/>
            </a:pPr>
            <a:endParaRPr lang="en-US" sz="2200"/>
          </a:p>
          <a:p>
            <a:pPr marL="694690" indent="-457200" defTabSz="1219170">
              <a:lnSpc>
                <a:spcPct val="90000"/>
              </a:lnSpc>
              <a:spcAft>
                <a:spcPts val="800"/>
              </a:spcAft>
              <a:buSzPts val="1700"/>
              <a:buFont typeface="Arial" panose="020B0604020202020204" pitchFamily="34" charset="0"/>
              <a:buChar char="•"/>
            </a:pPr>
            <a:endParaRPr lang="en-US" sz="2800"/>
          </a:p>
          <a:p>
            <a:pPr marL="237490" defTabSz="1219170">
              <a:lnSpc>
                <a:spcPct val="90000"/>
              </a:lnSpc>
              <a:spcAft>
                <a:spcPts val="800"/>
              </a:spcAft>
              <a:buSzPts val="1700"/>
            </a:pPr>
            <a:endParaRPr lang="en-US" sz="2800"/>
          </a:p>
          <a:p>
            <a:pPr marL="617855" indent="-380365" defTabSz="1219170">
              <a:lnSpc>
                <a:spcPct val="90000"/>
              </a:lnSpc>
              <a:spcAft>
                <a:spcPts val="800"/>
              </a:spcAft>
              <a:buSzPts val="1700"/>
              <a:buFont typeface="Arial" panose="020B0604020202020204" pitchFamily="34" charset="0"/>
              <a:buChar char="•"/>
            </a:pPr>
            <a:endParaRPr lang="en-US" sz="2800"/>
          </a:p>
          <a:p>
            <a:pPr marL="617855" indent="-380365" defTabSz="1219170">
              <a:lnSpc>
                <a:spcPct val="90000"/>
              </a:lnSpc>
              <a:spcAft>
                <a:spcPts val="800"/>
              </a:spcAft>
              <a:buSzPts val="1700"/>
              <a:buFont typeface="Arial" panose="020B0604020202020204" pitchFamily="34" charset="0"/>
              <a:buChar char="•"/>
            </a:pPr>
            <a:endParaRPr lang="en-US" sz="2100"/>
          </a:p>
          <a:p>
            <a:pPr marL="617855" indent="-380365" defTabSz="1219170">
              <a:lnSpc>
                <a:spcPct val="90000"/>
              </a:lnSpc>
              <a:spcAft>
                <a:spcPts val="800"/>
              </a:spcAft>
              <a:buSzPts val="1700"/>
              <a:buFont typeface="Arial" panose="020B0604020202020204" pitchFamily="34" charset="0"/>
              <a:buChar char="•"/>
            </a:pPr>
            <a:endParaRPr lang="en-US" sz="2100"/>
          </a:p>
          <a:p>
            <a:pPr marL="236855" defTabSz="1219170">
              <a:lnSpc>
                <a:spcPct val="90000"/>
              </a:lnSpc>
              <a:spcAft>
                <a:spcPts val="800"/>
              </a:spcAft>
              <a:buSzPts val="1700"/>
            </a:pPr>
            <a:endParaRPr lang="en-US" sz="2133"/>
          </a:p>
        </p:txBody>
      </p:sp>
      <p:pic>
        <p:nvPicPr>
          <p:cNvPr id="4" name="Picture 3" descr="Colorful letters spelling &quot;feedback&quot; with colorful arrows pointing to the word.">
            <a:extLst>
              <a:ext uri="{FF2B5EF4-FFF2-40B4-BE49-F238E27FC236}">
                <a16:creationId xmlns:a16="http://schemas.microsoft.com/office/drawing/2014/main" id="{DF6EF36E-E93C-0645-182A-6B4308C31C1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118" r="9559" b="262"/>
          <a:stretch/>
        </p:blipFill>
        <p:spPr>
          <a:xfrm>
            <a:off x="8572076" y="2062781"/>
            <a:ext cx="3394281" cy="233393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19" y="199538"/>
            <a:ext cx="3604960" cy="824399"/>
          </a:xfrm>
        </p:spPr>
        <p:txBody>
          <a:bodyPr anchor="b">
            <a:normAutofit fontScale="90000"/>
          </a:bodyPr>
          <a:lstStyle/>
          <a:p>
            <a:r>
              <a:rPr lang="en-US" sz="4000" b="1" i="1">
                <a:latin typeface="Calibri"/>
                <a:cs typeface="Calibri Light"/>
              </a:rPr>
              <a:t>All of Us</a:t>
            </a:r>
            <a:r>
              <a:rPr lang="en-US" sz="4000" b="1">
                <a:latin typeface="Calibri"/>
                <a:cs typeface="Calibri Light"/>
              </a:rPr>
              <a:t> Journey</a:t>
            </a:r>
            <a:endParaRPr lang="en-US" sz="4000" b="1">
              <a:latin typeface="Calibri"/>
              <a:cs typeface="Calibri"/>
            </a:endParaRPr>
          </a:p>
        </p:txBody>
      </p:sp>
      <p:sp>
        <p:nvSpPr>
          <p:cNvPr id="10" name="Content Placeholder 9">
            <a:extLst>
              <a:ext uri="{FF2B5EF4-FFF2-40B4-BE49-F238E27FC236}">
                <a16:creationId xmlns:a16="http://schemas.microsoft.com/office/drawing/2014/main" id="{B102AB92-21C7-1B45-08CA-FA885F2E4341}"/>
              </a:ext>
            </a:extLst>
          </p:cNvPr>
          <p:cNvSpPr>
            <a:spLocks noGrp="1"/>
          </p:cNvSpPr>
          <p:nvPr>
            <p:ph idx="1"/>
          </p:nvPr>
        </p:nvSpPr>
        <p:spPr>
          <a:xfrm>
            <a:off x="100525" y="1023938"/>
            <a:ext cx="4392548" cy="5834062"/>
          </a:xfrm>
        </p:spPr>
        <p:txBody>
          <a:bodyPr vert="horz" lIns="91440" tIns="45720" rIns="91440" bIns="45720" rtlCol="0" anchor="t">
            <a:noAutofit/>
          </a:bodyPr>
          <a:lstStyle/>
          <a:p>
            <a:r>
              <a:rPr lang="en-US" sz="2400">
                <a:solidFill>
                  <a:schemeClr val="tx1"/>
                </a:solidFill>
                <a:latin typeface="Corbel" panose="020B0503020204020204" pitchFamily="34" charset="0"/>
                <a:cs typeface="Calibri"/>
              </a:rPr>
              <a:t>Interactive exhibits to learn about the</a:t>
            </a:r>
            <a:r>
              <a:rPr lang="en-US" sz="2400" i="1">
                <a:solidFill>
                  <a:schemeClr val="tx1"/>
                </a:solidFill>
                <a:latin typeface="Corbel" panose="020B0503020204020204" pitchFamily="34" charset="0"/>
                <a:cs typeface="Calibri"/>
              </a:rPr>
              <a:t> All of Us </a:t>
            </a:r>
            <a:r>
              <a:rPr lang="en-US" sz="2400">
                <a:solidFill>
                  <a:schemeClr val="tx1"/>
                </a:solidFill>
                <a:latin typeface="Corbel" panose="020B0503020204020204" pitchFamily="34" charset="0"/>
                <a:cs typeface="Calibri"/>
              </a:rPr>
              <a:t>Research Program and precision medicine.</a:t>
            </a:r>
          </a:p>
          <a:p>
            <a:pPr marL="0" indent="0">
              <a:buNone/>
            </a:pPr>
            <a:r>
              <a:rPr lang="en-US" sz="2400" u="sng">
                <a:solidFill>
                  <a:schemeClr val="tx1"/>
                </a:solidFill>
                <a:latin typeface="Corbel" panose="020B0503020204020204" pitchFamily="34" charset="0"/>
                <a:cs typeface="Calibri"/>
              </a:rPr>
              <a:t>Opportunities:</a:t>
            </a:r>
          </a:p>
          <a:p>
            <a:r>
              <a:rPr lang="en-US" sz="2400">
                <a:solidFill>
                  <a:schemeClr val="tx1"/>
                </a:solidFill>
                <a:latin typeface="Corbel" panose="020B0503020204020204" pitchFamily="34" charset="0"/>
                <a:cs typeface="Calibri"/>
              </a:rPr>
              <a:t>Host the </a:t>
            </a:r>
            <a:r>
              <a:rPr lang="en-US" sz="2400" i="1">
                <a:solidFill>
                  <a:schemeClr val="tx1"/>
                </a:solidFill>
                <a:latin typeface="Corbel" panose="020B0503020204020204" pitchFamily="34" charset="0"/>
                <a:cs typeface="Calibri"/>
              </a:rPr>
              <a:t>All of U</a:t>
            </a:r>
            <a:r>
              <a:rPr lang="en-US" sz="2400">
                <a:solidFill>
                  <a:schemeClr val="tx1"/>
                </a:solidFill>
                <a:latin typeface="Corbel" panose="020B0503020204020204" pitchFamily="34" charset="0"/>
                <a:cs typeface="Calibri"/>
              </a:rPr>
              <a:t>s Journey</a:t>
            </a:r>
          </a:p>
          <a:p>
            <a:r>
              <a:rPr lang="en-US" sz="2400">
                <a:solidFill>
                  <a:schemeClr val="tx1"/>
                </a:solidFill>
                <a:latin typeface="Corbel" panose="020B0503020204020204" pitchFamily="34" charset="0"/>
                <a:cs typeface="Calibri"/>
              </a:rPr>
              <a:t>Promote</a:t>
            </a:r>
            <a:r>
              <a:rPr lang="en-US" sz="2400" i="1">
                <a:solidFill>
                  <a:schemeClr val="tx1"/>
                </a:solidFill>
                <a:latin typeface="Corbel" panose="020B0503020204020204" pitchFamily="34" charset="0"/>
                <a:cs typeface="Calibri"/>
              </a:rPr>
              <a:t> All of Us</a:t>
            </a:r>
            <a:r>
              <a:rPr lang="en-US" sz="2400">
                <a:solidFill>
                  <a:schemeClr val="tx1"/>
                </a:solidFill>
                <a:latin typeface="Corbel" panose="020B0503020204020204" pitchFamily="34" charset="0"/>
                <a:cs typeface="Calibri"/>
              </a:rPr>
              <a:t> Journey visits</a:t>
            </a:r>
          </a:p>
          <a:p>
            <a:pPr marL="914400" lvl="2"/>
            <a:r>
              <a:rPr lang="en-US" b="0" i="0" u="none" strike="noStrike">
                <a:solidFill>
                  <a:srgbClr val="101517"/>
                </a:solidFill>
                <a:effectLst/>
                <a:latin typeface="Calibri" panose="020F0502020204030204" pitchFamily="34" charset="0"/>
              </a:rPr>
              <a:t>3/6 – 3/26 </a:t>
            </a:r>
            <a:r>
              <a:rPr lang="en-US" b="1" i="0" u="none" strike="noStrike">
                <a:solidFill>
                  <a:srgbClr val="101517"/>
                </a:solidFill>
                <a:effectLst/>
                <a:latin typeface="Calibri" panose="020F0502020204030204" pitchFamily="34" charset="0"/>
              </a:rPr>
              <a:t>North Charleston, SC</a:t>
            </a:r>
            <a:r>
              <a:rPr lang="en-US" b="0" i="0" u="none" strike="noStrike">
                <a:solidFill>
                  <a:srgbClr val="101517"/>
                </a:solidFill>
                <a:effectLst/>
                <a:latin typeface="Calibri" panose="020F0502020204030204" pitchFamily="34" charset="0"/>
              </a:rPr>
              <a:t> </a:t>
            </a:r>
            <a:endParaRPr lang="en-US" b="0" i="0" u="none" strike="noStrike">
              <a:solidFill>
                <a:srgbClr val="000000"/>
              </a:solidFill>
              <a:effectLst/>
              <a:latin typeface="Calibri" panose="020F0502020204030204" pitchFamily="34" charset="0"/>
            </a:endParaRPr>
          </a:p>
          <a:p>
            <a:pPr marL="914400" lvl="2"/>
            <a:r>
              <a:rPr lang="en-US" b="0" i="0" u="none" strike="noStrike">
                <a:solidFill>
                  <a:srgbClr val="101517"/>
                </a:solidFill>
                <a:effectLst/>
                <a:latin typeface="Calibri" panose="020F0502020204030204" pitchFamily="34" charset="0"/>
              </a:rPr>
              <a:t>4/10 – 4/30 </a:t>
            </a:r>
            <a:r>
              <a:rPr lang="en-US" b="1" i="0" u="none" strike="noStrike">
                <a:solidFill>
                  <a:srgbClr val="101517"/>
                </a:solidFill>
                <a:effectLst/>
                <a:latin typeface="Calibri" panose="020F0502020204030204" pitchFamily="34" charset="0"/>
              </a:rPr>
              <a:t>Jackson, MS</a:t>
            </a:r>
            <a:r>
              <a:rPr lang="en-US" b="0" i="0" u="none" strike="noStrike">
                <a:solidFill>
                  <a:srgbClr val="101517"/>
                </a:solidFill>
                <a:effectLst/>
                <a:latin typeface="Calibri" panose="020F0502020204030204" pitchFamily="34" charset="0"/>
              </a:rPr>
              <a:t> </a:t>
            </a:r>
            <a:endParaRPr lang="en-US" b="0" i="0" u="none" strike="noStrike">
              <a:solidFill>
                <a:srgbClr val="000000"/>
              </a:solidFill>
              <a:effectLst/>
              <a:latin typeface="Calibri" panose="020F0502020204030204" pitchFamily="34" charset="0"/>
            </a:endParaRPr>
          </a:p>
          <a:p>
            <a:pPr marL="914400" lvl="2"/>
            <a:r>
              <a:rPr lang="en-US" b="0" i="0" u="none" strike="noStrike">
                <a:solidFill>
                  <a:srgbClr val="101517"/>
                </a:solidFill>
                <a:effectLst/>
                <a:latin typeface="Calibri" panose="020F0502020204030204" pitchFamily="34" charset="0"/>
              </a:rPr>
              <a:t>5/15 – 5/21 </a:t>
            </a:r>
            <a:r>
              <a:rPr lang="en-US" b="1" i="0" u="none" strike="noStrike">
                <a:solidFill>
                  <a:srgbClr val="101517"/>
                </a:solidFill>
                <a:effectLst/>
                <a:latin typeface="Calibri" panose="020F0502020204030204" pitchFamily="34" charset="0"/>
              </a:rPr>
              <a:t>Memphis, TN</a:t>
            </a:r>
            <a:r>
              <a:rPr lang="en-US" b="0" i="0" u="none" strike="noStrike">
                <a:solidFill>
                  <a:srgbClr val="101517"/>
                </a:solidFill>
                <a:effectLst/>
                <a:latin typeface="Calibri" panose="020F0502020204030204" pitchFamily="34" charset="0"/>
              </a:rPr>
              <a:t> </a:t>
            </a:r>
            <a:endParaRPr lang="en-US" b="0" i="0" u="none" strike="noStrike">
              <a:solidFill>
                <a:srgbClr val="000000"/>
              </a:solidFill>
              <a:effectLst/>
              <a:latin typeface="Calibri" panose="020F0502020204030204" pitchFamily="34" charset="0"/>
            </a:endParaRPr>
          </a:p>
          <a:p>
            <a:pPr marL="914400" lvl="2"/>
            <a:r>
              <a:rPr lang="en-US" b="0" i="0" u="none" strike="noStrike">
                <a:solidFill>
                  <a:srgbClr val="101517"/>
                </a:solidFill>
                <a:effectLst/>
                <a:latin typeface="Calibri" panose="020F0502020204030204" pitchFamily="34" charset="0"/>
              </a:rPr>
              <a:t>5/29 – 6/18 </a:t>
            </a:r>
            <a:r>
              <a:rPr lang="en-US" b="1" i="0" u="none" strike="noStrike">
                <a:solidFill>
                  <a:srgbClr val="101517"/>
                </a:solidFill>
                <a:effectLst/>
                <a:latin typeface="Calibri" panose="020F0502020204030204" pitchFamily="34" charset="0"/>
              </a:rPr>
              <a:t>Nashville, TN</a:t>
            </a:r>
            <a:r>
              <a:rPr lang="en-US" b="0" i="0" u="none" strike="noStrike">
                <a:solidFill>
                  <a:srgbClr val="101517"/>
                </a:solidFill>
                <a:effectLst/>
                <a:latin typeface="Calibri" panose="020F0502020204030204" pitchFamily="34" charset="0"/>
              </a:rPr>
              <a:t> </a:t>
            </a:r>
          </a:p>
          <a:p>
            <a:pPr marL="596900" lvl="2" indent="0">
              <a:buNone/>
            </a:pPr>
            <a:endParaRPr lang="en-US" sz="2467">
              <a:solidFill>
                <a:schemeClr val="tx1"/>
              </a:solidFill>
              <a:latin typeface="Corbel" panose="020B0503020204020204" pitchFamily="34" charset="0"/>
              <a:ea typeface="+mn-lt"/>
              <a:cs typeface="+mn-lt"/>
            </a:endParaRPr>
          </a:p>
          <a:p>
            <a:pPr marL="0" indent="0" algn="ctr">
              <a:buNone/>
            </a:pPr>
            <a:r>
              <a:rPr lang="en-US" sz="2000" b="1">
                <a:solidFill>
                  <a:schemeClr val="tx1"/>
                </a:solidFill>
                <a:latin typeface="Corbel" panose="020B0503020204020204" pitchFamily="34" charset="0"/>
                <a:ea typeface="+mn-lt"/>
                <a:cs typeface="+mn-lt"/>
              </a:rPr>
              <a:t>joinallofus.org/journey-and-events </a:t>
            </a:r>
            <a:endParaRPr lang="en-US" sz="2000" b="1">
              <a:solidFill>
                <a:schemeClr val="tx1"/>
              </a:solidFill>
              <a:latin typeface="Corbel" panose="020B0503020204020204" pitchFamily="34" charset="0"/>
              <a:cs typeface="Calibri"/>
            </a:endParaRPr>
          </a:p>
        </p:txBody>
      </p:sp>
      <p:pic>
        <p:nvPicPr>
          <p:cNvPr id="5" name="Picture 5" descr="A man and a woman are talking while at a communal table, others are using touch screen computers. &#10;">
            <a:extLst>
              <a:ext uri="{FF2B5EF4-FFF2-40B4-BE49-F238E27FC236}">
                <a16:creationId xmlns:a16="http://schemas.microsoft.com/office/drawing/2014/main" id="{8119A039-524C-9B60-C17C-B95FDB81CD80}"/>
              </a:ext>
            </a:extLst>
          </p:cNvPr>
          <p:cNvPicPr>
            <a:picLocks noChangeAspect="1"/>
          </p:cNvPicPr>
          <p:nvPr/>
        </p:nvPicPr>
        <p:blipFill rotWithShape="1">
          <a:blip r:embed="rId3"/>
          <a:srcRect l="13233" r="13233"/>
          <a:stretch/>
        </p:blipFill>
        <p:spPr>
          <a:xfrm>
            <a:off x="4636963" y="1"/>
            <a:ext cx="3731799" cy="3383280"/>
          </a:xfrm>
          <a:prstGeom prst="rect">
            <a:avLst/>
          </a:prstGeom>
        </p:spPr>
      </p:pic>
      <p:pic>
        <p:nvPicPr>
          <p:cNvPr id="4" name="Picture 4" descr="A person standing next to a display&#10;&#10;">
            <a:extLst>
              <a:ext uri="{FF2B5EF4-FFF2-40B4-BE49-F238E27FC236}">
                <a16:creationId xmlns:a16="http://schemas.microsoft.com/office/drawing/2014/main" id="{80AE6F88-CA74-80F8-AFF2-49BF8F317ADC}"/>
              </a:ext>
            </a:extLst>
          </p:cNvPr>
          <p:cNvPicPr>
            <a:picLocks noChangeAspect="1"/>
          </p:cNvPicPr>
          <p:nvPr/>
        </p:nvPicPr>
        <p:blipFill rotWithShape="1">
          <a:blip r:embed="rId4"/>
          <a:srcRect l="3763" r="17093" b="-3"/>
          <a:stretch/>
        </p:blipFill>
        <p:spPr>
          <a:xfrm>
            <a:off x="8460201" y="10"/>
            <a:ext cx="3731799" cy="3383270"/>
          </a:xfrm>
          <a:prstGeom prst="rect">
            <a:avLst/>
          </a:prstGeom>
        </p:spPr>
      </p:pic>
      <p:pic>
        <p:nvPicPr>
          <p:cNvPr id="6" name="Picture 6" descr="The All of Us Research Program marketing campaign plastered across the side of a bus.">
            <a:extLst>
              <a:ext uri="{FF2B5EF4-FFF2-40B4-BE49-F238E27FC236}">
                <a16:creationId xmlns:a16="http://schemas.microsoft.com/office/drawing/2014/main" id="{7159B919-3025-BB5E-E452-208382368A1C}"/>
              </a:ext>
            </a:extLst>
          </p:cNvPr>
          <p:cNvPicPr>
            <a:picLocks noChangeAspect="1"/>
          </p:cNvPicPr>
          <p:nvPr/>
        </p:nvPicPr>
        <p:blipFill rotWithShape="1">
          <a:blip r:embed="rId5"/>
          <a:srcRect t="16404" b="16404"/>
          <a:stretch/>
        </p:blipFill>
        <p:spPr>
          <a:xfrm>
            <a:off x="4639055" y="3474720"/>
            <a:ext cx="7552944" cy="338328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1294-2832-5943-300C-7786109E4B45}"/>
              </a:ext>
            </a:extLst>
          </p:cNvPr>
          <p:cNvSpPr>
            <a:spLocks noGrp="1"/>
          </p:cNvSpPr>
          <p:nvPr>
            <p:ph type="title"/>
          </p:nvPr>
        </p:nvSpPr>
        <p:spPr>
          <a:xfrm>
            <a:off x="549340" y="593367"/>
            <a:ext cx="7695841" cy="763600"/>
          </a:xfrm>
        </p:spPr>
        <p:txBody>
          <a:bodyPr>
            <a:normAutofit fontScale="90000"/>
          </a:bodyPr>
          <a:lstStyle/>
          <a:p>
            <a:r>
              <a:rPr lang="en-US" b="1">
                <a:latin typeface="EB Garamond"/>
                <a:ea typeface="EB Garamond"/>
                <a:cs typeface="EB Garamond"/>
              </a:rPr>
              <a:t>Q &amp; A</a:t>
            </a:r>
          </a:p>
        </p:txBody>
      </p:sp>
      <p:sp>
        <p:nvSpPr>
          <p:cNvPr id="6" name="Text Placeholder 5">
            <a:extLst>
              <a:ext uri="{FF2B5EF4-FFF2-40B4-BE49-F238E27FC236}">
                <a16:creationId xmlns:a16="http://schemas.microsoft.com/office/drawing/2014/main" id="{CE0C0159-3696-9FDA-E638-82F3B37FFCBF}"/>
              </a:ext>
            </a:extLst>
          </p:cNvPr>
          <p:cNvSpPr>
            <a:spLocks noGrp="1"/>
          </p:cNvSpPr>
          <p:nvPr>
            <p:ph type="body" idx="1"/>
          </p:nvPr>
        </p:nvSpPr>
        <p:spPr>
          <a:xfrm>
            <a:off x="549340" y="1356967"/>
            <a:ext cx="3322630" cy="4555200"/>
          </a:xfrm>
        </p:spPr>
        <p:txBody>
          <a:bodyPr/>
          <a:lstStyle/>
          <a:p>
            <a:pPr marL="151765" indent="0">
              <a:buNone/>
            </a:pPr>
            <a:r>
              <a:rPr lang="en-US" sz="2400"/>
              <a:t>Does anyone need to reset their password?</a:t>
            </a:r>
          </a:p>
          <a:p>
            <a:pPr marL="151765" indent="0">
              <a:buNone/>
            </a:pPr>
            <a:endParaRPr lang="en-US" sz="2400"/>
          </a:p>
          <a:p>
            <a:pPr marL="151765" indent="0">
              <a:buNone/>
            </a:pPr>
            <a:endParaRPr lang="en-US"/>
          </a:p>
        </p:txBody>
      </p:sp>
      <p:pic>
        <p:nvPicPr>
          <p:cNvPr id="4" name="Picture 4" descr="Image of a person thinking with their hand on their face with question marks all around their head.&#10;&#10;">
            <a:extLst>
              <a:ext uri="{FF2B5EF4-FFF2-40B4-BE49-F238E27FC236}">
                <a16:creationId xmlns:a16="http://schemas.microsoft.com/office/drawing/2014/main" id="{94CE5DBE-D2AF-F4E1-CFE9-60E339B405C3}"/>
              </a:ext>
            </a:extLst>
          </p:cNvPr>
          <p:cNvPicPr>
            <a:picLocks noChangeAspect="1"/>
          </p:cNvPicPr>
          <p:nvPr/>
        </p:nvPicPr>
        <p:blipFill>
          <a:blip r:embed="rId3"/>
          <a:stretch>
            <a:fillRect/>
          </a:stretch>
        </p:blipFill>
        <p:spPr>
          <a:xfrm>
            <a:off x="5337170" y="718694"/>
            <a:ext cx="6729045" cy="5226120"/>
          </a:xfrm>
          <a:prstGeom prst="rect">
            <a:avLst/>
          </a:prstGeom>
        </p:spPr>
      </p:pic>
    </p:spTree>
    <p:extLst>
      <p:ext uri="{BB962C8B-B14F-4D97-AF65-F5344CB8AC3E}">
        <p14:creationId xmlns:p14="http://schemas.microsoft.com/office/powerpoint/2010/main" val="4147074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F9CA-BC68-CD63-5C7A-A23726766CD2}"/>
              </a:ext>
            </a:extLst>
          </p:cNvPr>
          <p:cNvSpPr>
            <a:spLocks noGrp="1"/>
          </p:cNvSpPr>
          <p:nvPr>
            <p:ph type="title"/>
          </p:nvPr>
        </p:nvSpPr>
        <p:spPr/>
        <p:txBody>
          <a:bodyPr>
            <a:normAutofit fontScale="90000"/>
          </a:bodyPr>
          <a:lstStyle/>
          <a:p>
            <a:r>
              <a:rPr lang="en-US" b="1">
                <a:latin typeface="EB Garamond"/>
                <a:ea typeface="EB Garamond"/>
                <a:cs typeface="EB Garamond"/>
              </a:rPr>
              <a:t>Let's Connect</a:t>
            </a:r>
          </a:p>
        </p:txBody>
      </p:sp>
      <p:sp>
        <p:nvSpPr>
          <p:cNvPr id="5" name="Google Shape;215;p33">
            <a:extLst>
              <a:ext uri="{FF2B5EF4-FFF2-40B4-BE49-F238E27FC236}">
                <a16:creationId xmlns:a16="http://schemas.microsoft.com/office/drawing/2014/main" id="{2D4810A5-534C-80D5-3112-AEA986C8435F}"/>
              </a:ext>
            </a:extLst>
          </p:cNvPr>
          <p:cNvSpPr txBox="1"/>
          <p:nvPr/>
        </p:nvSpPr>
        <p:spPr>
          <a:xfrm>
            <a:off x="292032" y="1863552"/>
            <a:ext cx="7958209" cy="1826998"/>
          </a:xfrm>
          <a:prstGeom prst="rect">
            <a:avLst/>
          </a:prstGeom>
          <a:noFill/>
          <a:ln>
            <a:noFill/>
          </a:ln>
        </p:spPr>
        <p:txBody>
          <a:bodyPr spcFirstLastPara="1" wrap="square" lIns="121900" tIns="121900" rIns="121900" bIns="121900" anchor="t" anchorCtr="0">
            <a:spAutoFit/>
          </a:bodyPr>
          <a:lstStyle/>
          <a:p>
            <a:pPr marL="643255" indent="-457200">
              <a:lnSpc>
                <a:spcPct val="107000"/>
              </a:lnSpc>
              <a:buSzPts val="1400"/>
              <a:buFont typeface="Arial" panose="020B0604020202020204" pitchFamily="34" charset="0"/>
              <a:buChar char="•"/>
            </a:pPr>
            <a:r>
              <a:rPr lang="en" sz="3200">
                <a:solidFill>
                  <a:schemeClr val="dk1"/>
                </a:solidFill>
                <a:latin typeface="Corbel"/>
                <a:ea typeface="EB Garamond"/>
                <a:cs typeface="EB Garamond"/>
                <a:sym typeface="EB Garamond"/>
              </a:rPr>
              <a:t>Find us on </a:t>
            </a:r>
            <a:r>
              <a:rPr lang="en" sz="3200">
                <a:latin typeface="Corbel"/>
                <a:ea typeface="EB Garamond"/>
                <a:cs typeface="EB Garamond"/>
                <a:sym typeface="EB Garamond"/>
              </a:rPr>
              <a:t>Facebook, LinkedIn, and Twitter </a:t>
            </a:r>
            <a:r>
              <a:rPr lang="en" sz="3200">
                <a:latin typeface="Corbel"/>
                <a:ea typeface="EB Garamond"/>
              </a:rPr>
              <a:t>@nnlmregion2</a:t>
            </a:r>
          </a:p>
          <a:p>
            <a:pPr marL="643255" indent="-457200">
              <a:lnSpc>
                <a:spcPct val="107000"/>
              </a:lnSpc>
              <a:buSzPts val="1400"/>
              <a:buFont typeface="Arial" panose="020B0604020202020204" pitchFamily="34" charset="0"/>
              <a:buChar char="•"/>
            </a:pPr>
            <a:r>
              <a:rPr lang="en" sz="3200">
                <a:latin typeface="Corbel"/>
                <a:ea typeface="EB Garamond"/>
              </a:rPr>
              <a:t>E-mail: </a:t>
            </a:r>
            <a:r>
              <a:rPr lang="en-US" sz="3200">
                <a:latin typeface="Corbel"/>
                <a:ea typeface="EB Garamond"/>
                <a:hlinkClick r:id="rId3"/>
              </a:rPr>
              <a:t>Region2@nnlm.gov</a:t>
            </a:r>
            <a:endParaRPr lang="en-US" sz="3200">
              <a:latin typeface="Corbel"/>
              <a:ea typeface="EB Garamond"/>
              <a:cs typeface="EB Garamond"/>
            </a:endParaRPr>
          </a:p>
        </p:txBody>
      </p:sp>
      <p:pic>
        <p:nvPicPr>
          <p:cNvPr id="21" name="Picture 20" descr="Stack of colorful post-it notes with the words, &quot;contact us.&quot;">
            <a:extLst>
              <a:ext uri="{FF2B5EF4-FFF2-40B4-BE49-F238E27FC236}">
                <a16:creationId xmlns:a16="http://schemas.microsoft.com/office/drawing/2014/main" id="{A5A074F6-63DA-15F0-8052-6C31D277794F}"/>
              </a:ext>
            </a:extLst>
          </p:cNvPr>
          <p:cNvPicPr>
            <a:picLocks noChangeAspect="1"/>
          </p:cNvPicPr>
          <p:nvPr/>
        </p:nvPicPr>
        <p:blipFill rotWithShape="1">
          <a:blip r:embed="rId4"/>
          <a:srcRect l="42033" t="25569" r="13683" b="28328"/>
          <a:stretch/>
        </p:blipFill>
        <p:spPr>
          <a:xfrm>
            <a:off x="7249375" y="538167"/>
            <a:ext cx="3524155" cy="3075737"/>
          </a:xfrm>
          <a:prstGeom prst="rect">
            <a:avLst/>
          </a:prstGeom>
        </p:spPr>
      </p:pic>
      <p:pic>
        <p:nvPicPr>
          <p:cNvPr id="7" name="Picture 6" descr="Twitter">
            <a:hlinkClick r:id="rId5"/>
            <a:extLst>
              <a:ext uri="{FF2B5EF4-FFF2-40B4-BE49-F238E27FC236}">
                <a16:creationId xmlns:a16="http://schemas.microsoft.com/office/drawing/2014/main" id="{9800F954-1E8F-338B-00AD-EB95E2516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8991" y="3999390"/>
            <a:ext cx="730620" cy="7306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acebook">
            <a:hlinkClick r:id="rId7"/>
            <a:extLst>
              <a:ext uri="{FF2B5EF4-FFF2-40B4-BE49-F238E27FC236}">
                <a16:creationId xmlns:a16="http://schemas.microsoft.com/office/drawing/2014/main" id="{BF5CF402-AF8E-89A6-F8E1-1C82044580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6218" y="3999390"/>
            <a:ext cx="730620" cy="7306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Website">
            <a:hlinkClick r:id="rId9"/>
            <a:extLst>
              <a:ext uri="{FF2B5EF4-FFF2-40B4-BE49-F238E27FC236}">
                <a16:creationId xmlns:a16="http://schemas.microsoft.com/office/drawing/2014/main" id="{637A8C17-FD9A-463E-4F3D-F1539CDAAD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3445" y="3999390"/>
            <a:ext cx="730620" cy="7306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potify">
            <a:hlinkClick r:id="rId11"/>
            <a:extLst>
              <a:ext uri="{FF2B5EF4-FFF2-40B4-BE49-F238E27FC236}">
                <a16:creationId xmlns:a16="http://schemas.microsoft.com/office/drawing/2014/main" id="{8A17E481-2A94-0804-EE91-B150024EAF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90672" y="3999390"/>
            <a:ext cx="730620" cy="7306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LinkedIn">
            <a:hlinkClick r:id="rId13"/>
            <a:extLst>
              <a:ext uri="{FF2B5EF4-FFF2-40B4-BE49-F238E27FC236}">
                <a16:creationId xmlns:a16="http://schemas.microsoft.com/office/drawing/2014/main" id="{464B967E-902E-2475-5110-47CC7CED5F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2000" y="3999390"/>
            <a:ext cx="730620" cy="7306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ouTube">
            <a:hlinkClick r:id="rId15"/>
            <a:extLst>
              <a:ext uri="{FF2B5EF4-FFF2-40B4-BE49-F238E27FC236}">
                <a16:creationId xmlns:a16="http://schemas.microsoft.com/office/drawing/2014/main" id="{05C934DE-D8EA-CE54-6A94-862A17514E4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01033" y="4005857"/>
            <a:ext cx="730620" cy="7306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Email">
            <a:hlinkClick r:id="rId17"/>
            <a:extLst>
              <a:ext uri="{FF2B5EF4-FFF2-40B4-BE49-F238E27FC236}">
                <a16:creationId xmlns:a16="http://schemas.microsoft.com/office/drawing/2014/main" id="{E776BFD4-8490-9B13-A81C-1ACB2E3DA8A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58260" y="4005857"/>
            <a:ext cx="730620" cy="73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48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15600" y="417200"/>
            <a:ext cx="11360800" cy="763600"/>
          </a:xfrm>
          <a:prstGeom prst="rect">
            <a:avLst/>
          </a:prstGeom>
        </p:spPr>
        <p:txBody>
          <a:bodyPr spcFirstLastPara="1" vert="horz" wrap="square" lIns="121900" tIns="121900" rIns="121900" bIns="121900" rtlCol="0" anchor="t" anchorCtr="0">
            <a:noAutofit/>
          </a:bodyPr>
          <a:lstStyle/>
          <a:p>
            <a:r>
              <a:rPr lang="en" b="1">
                <a:latin typeface="EB Garamond"/>
                <a:ea typeface="EB Garamond"/>
                <a:cs typeface="EB Garamond"/>
                <a:sym typeface="EB Garamond"/>
              </a:rPr>
              <a:t>Community Agreements</a:t>
            </a:r>
            <a:endParaRPr b="1">
              <a:latin typeface="EB Garamond"/>
              <a:ea typeface="EB Garamond"/>
              <a:cs typeface="EB Garamond"/>
              <a:sym typeface="EB Garamond"/>
            </a:endParaRPr>
          </a:p>
        </p:txBody>
      </p:sp>
      <p:sp>
        <p:nvSpPr>
          <p:cNvPr id="71" name="Google Shape;71;p15"/>
          <p:cNvSpPr txBox="1"/>
          <p:nvPr/>
        </p:nvSpPr>
        <p:spPr>
          <a:xfrm>
            <a:off x="556007" y="1272436"/>
            <a:ext cx="10696000" cy="4313128"/>
          </a:xfrm>
          <a:prstGeom prst="rect">
            <a:avLst/>
          </a:prstGeom>
          <a:noFill/>
          <a:ln>
            <a:noFill/>
          </a:ln>
        </p:spPr>
        <p:txBody>
          <a:bodyPr spcFirstLastPara="1" wrap="square" lIns="121900" tIns="121900" rIns="121900" bIns="121900" anchor="t" anchorCtr="0">
            <a:spAutoFit/>
          </a:bodyPr>
          <a:lstStyle/>
          <a:p>
            <a:pPr marL="608965" indent="-440055">
              <a:lnSpc>
                <a:spcPct val="106999"/>
              </a:lnSpc>
              <a:buClr>
                <a:schemeClr val="dk1"/>
              </a:buClr>
              <a:buSzPts val="1600"/>
              <a:buFont typeface="Arial" panose="020B0604020202020204" pitchFamily="34" charset="0"/>
              <a:buChar char="•"/>
            </a:pPr>
            <a:r>
              <a:rPr lang="en-US" sz="2400">
                <a:solidFill>
                  <a:schemeClr val="dk1"/>
                </a:solidFill>
                <a:latin typeface="Corbel"/>
                <a:ea typeface="EB Garamond"/>
                <a:cs typeface="EB Garamond"/>
                <a:sym typeface="EB Garamond"/>
              </a:rPr>
              <a:t>Take care of yourself</a:t>
            </a:r>
            <a:endParaRPr lang="en-US" sz="24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a:solidFill>
                  <a:schemeClr val="dk1"/>
                </a:solidFill>
                <a:latin typeface="Corbel"/>
                <a:ea typeface="EB Garamond"/>
                <a:cs typeface="EB Garamond"/>
                <a:sym typeface="EB Garamond"/>
              </a:rPr>
              <a:t>No one knows everything/Together we know a lot</a:t>
            </a:r>
            <a:endParaRPr lang="en-US" sz="24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a:solidFill>
                  <a:schemeClr val="dk1"/>
                </a:solidFill>
                <a:latin typeface="Corbel"/>
                <a:ea typeface="EB Garamond"/>
                <a:cs typeface="EB Garamond"/>
                <a:sym typeface="EB Garamond"/>
              </a:rPr>
              <a:t>Make Space/Take Space</a:t>
            </a:r>
            <a:endParaRPr lang="en-US" sz="24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a:solidFill>
                  <a:schemeClr val="dk1"/>
                </a:solidFill>
                <a:latin typeface="Corbel"/>
                <a:ea typeface="EB Garamond"/>
                <a:cs typeface="EB Garamond"/>
                <a:sym typeface="EB Garamond"/>
              </a:rPr>
              <a:t>One mic/One voice </a:t>
            </a:r>
            <a:endParaRPr lang="en-US" sz="24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a:solidFill>
                  <a:schemeClr val="dk1"/>
                </a:solidFill>
                <a:latin typeface="Corbel"/>
                <a:ea typeface="EB Garamond"/>
                <a:cs typeface="EB Garamond"/>
                <a:sym typeface="EB Garamond"/>
              </a:rPr>
              <a:t>Understand the difference between impact and intent</a:t>
            </a:r>
            <a:endParaRPr lang="en-US" sz="24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a:solidFill>
                  <a:schemeClr val="dk1"/>
                </a:solidFill>
                <a:latin typeface="Corbel"/>
                <a:ea typeface="EB Garamond"/>
                <a:cs typeface="EB Garamond"/>
                <a:sym typeface="EB Garamond"/>
              </a:rPr>
              <a:t>Respect confidentiality</a:t>
            </a:r>
            <a:endParaRPr lang="en-US" sz="24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a:solidFill>
                  <a:schemeClr val="dk1"/>
                </a:solidFill>
                <a:latin typeface="Corbel"/>
                <a:ea typeface="EB Garamond"/>
                <a:cs typeface="EB Garamond"/>
                <a:sym typeface="EB Garamond"/>
              </a:rPr>
              <a:t>Be curious and respectful </a:t>
            </a:r>
            <a:endParaRPr lang="en-US" sz="24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endParaRPr lang="en-US" sz="2400">
              <a:solidFill>
                <a:schemeClr val="dk1"/>
              </a:solidFill>
              <a:latin typeface="Corbel"/>
              <a:ea typeface="EB Garamond"/>
              <a:cs typeface="EB Garamond"/>
              <a:sym typeface="EB Garamond"/>
            </a:endParaRPr>
          </a:p>
          <a:p>
            <a:pPr marL="168910" algn="r">
              <a:lnSpc>
                <a:spcPct val="106999"/>
              </a:lnSpc>
              <a:buClr>
                <a:schemeClr val="dk1"/>
              </a:buClr>
              <a:buSzPts val="1600"/>
            </a:pPr>
            <a:r>
              <a:rPr lang="en-US" sz="2400">
                <a:solidFill>
                  <a:schemeClr val="dk1"/>
                </a:solidFill>
                <a:latin typeface="Corbel"/>
                <a:ea typeface="EB Garamond"/>
                <a:cs typeface="EB Garamond"/>
                <a:sym typeface="EB Garamond"/>
              </a:rPr>
              <a:t>Adapted from GLSEN Guidelines from Respectful GSA Spaces</a:t>
            </a:r>
            <a:endParaRPr lang="en-US" sz="2400">
              <a:solidFill>
                <a:schemeClr val="dk1"/>
              </a:solidFill>
              <a:latin typeface="Corbel"/>
              <a:ea typeface="EB Garamond"/>
              <a:cs typeface="EB Garamond"/>
            </a:endParaRPr>
          </a:p>
          <a:p>
            <a:pPr algn="r">
              <a:spcBef>
                <a:spcPts val="1067"/>
              </a:spcBef>
              <a:buClr>
                <a:schemeClr val="dk1"/>
              </a:buClr>
              <a:buSzPts val="1100"/>
            </a:pPr>
            <a:r>
              <a:rPr lang="en-US" sz="2400" u="sng">
                <a:solidFill>
                  <a:srgbClr val="954F72"/>
                </a:solidFill>
                <a:latin typeface="Corbel"/>
                <a:ea typeface="EB Garamond"/>
                <a:cs typeface="EB Garamond"/>
                <a:sym typeface="EB Garamond"/>
                <a:hlinkClick r:id="rId3">
                  <a:extLst>
                    <a:ext uri="{A12FA001-AC4F-418D-AE19-62706E023703}">
                      <ahyp:hlinkClr xmlns:ahyp="http://schemas.microsoft.com/office/drawing/2018/hyperlinkcolor" val="tx"/>
                    </a:ext>
                  </a:extLst>
                </a:hlinkClick>
              </a:rPr>
              <a:t>https://www.glsen.org/activity/guidelines-respectful-gsa-spaces</a:t>
            </a:r>
            <a:endParaRPr lang="en-US" sz="2400" u="sng">
              <a:solidFill>
                <a:srgbClr val="954F72"/>
              </a:solidFill>
              <a:latin typeface="Corbel"/>
              <a:ea typeface="EB Garamond"/>
              <a:cs typeface="EB Garamond"/>
              <a:sym typeface="EB Garamond"/>
            </a:endParaRPr>
          </a:p>
        </p:txBody>
      </p:sp>
    </p:spTree>
    <p:extLst>
      <p:ext uri="{BB962C8B-B14F-4D97-AF65-F5344CB8AC3E}">
        <p14:creationId xmlns:p14="http://schemas.microsoft.com/office/powerpoint/2010/main" val="702527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AD14B52D-726B-5A3A-C389-40ADD5D3E6B6}"/>
              </a:ext>
            </a:extLst>
          </p:cNvPr>
          <p:cNvSpPr txBox="1">
            <a:spLocks noGrp="1"/>
          </p:cNvSpPr>
          <p:nvPr>
            <p:ph type="title" idx="4294967295"/>
          </p:nvPr>
        </p:nvSpPr>
        <p:spPr>
          <a:xfrm>
            <a:off x="7723936" y="2312587"/>
            <a:ext cx="417203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n-lt"/>
                <a:ea typeface="+mn-ea"/>
                <a:cs typeface="+mn-cs"/>
              </a:rPr>
              <a:t>National Library of Medicine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World’s largest biomedical library</a:t>
            </a:r>
          </a:p>
        </p:txBody>
      </p:sp>
      <p:sp>
        <p:nvSpPr>
          <p:cNvPr id="44" name="TextBox 43">
            <a:extLst>
              <a:ext uri="{FF2B5EF4-FFF2-40B4-BE49-F238E27FC236}">
                <a16:creationId xmlns:a16="http://schemas.microsoft.com/office/drawing/2014/main" id="{621CBE2B-AD99-101F-7DA7-B526677E3E9F}"/>
              </a:ext>
            </a:extLst>
          </p:cNvPr>
          <p:cNvSpPr txBox="1"/>
          <p:nvPr/>
        </p:nvSpPr>
        <p:spPr>
          <a:xfrm>
            <a:off x="1807827" y="706871"/>
            <a:ext cx="4653104" cy="1015663"/>
          </a:xfrm>
          <a:prstGeom prst="rect">
            <a:avLst/>
          </a:prstGeom>
          <a:noFill/>
        </p:spPr>
        <p:txBody>
          <a:bodyPr wrap="square" rtlCol="0">
            <a:spAutoFit/>
          </a:bodyPr>
          <a:lstStyle/>
          <a:p>
            <a:pPr algn="ctr"/>
            <a:r>
              <a:rPr lang="en-US" sz="2000" b="1"/>
              <a:t>National Institutes of Health</a:t>
            </a:r>
          </a:p>
          <a:p>
            <a:pPr algn="ctr"/>
            <a:r>
              <a:rPr lang="en-US" sz="2000"/>
              <a:t>Nation’s research agency</a:t>
            </a:r>
          </a:p>
          <a:p>
            <a:pPr algn="ctr"/>
            <a:r>
              <a:rPr lang="en-US" sz="2000"/>
              <a:t>27 institutes and offices </a:t>
            </a:r>
          </a:p>
        </p:txBody>
      </p:sp>
      <p:graphicFrame>
        <p:nvGraphicFramePr>
          <p:cNvPr id="33" name="Content Placeholder 3" descr="NIH NLM NNLM breakdown">
            <a:extLst>
              <a:ext uri="{FF2B5EF4-FFF2-40B4-BE49-F238E27FC236}">
                <a16:creationId xmlns:a16="http://schemas.microsoft.com/office/drawing/2014/main" id="{CA2433EC-C932-04E5-C39A-9B6BE801BFB5}"/>
              </a:ext>
            </a:extLst>
          </p:cNvPr>
          <p:cNvGraphicFramePr>
            <a:graphicFrameLocks/>
          </p:cNvGraphicFramePr>
          <p:nvPr>
            <p:extLst>
              <p:ext uri="{D42A27DB-BD31-4B8C-83A1-F6EECF244321}">
                <p14:modId xmlns:p14="http://schemas.microsoft.com/office/powerpoint/2010/main" val="309688818"/>
              </p:ext>
            </p:extLst>
          </p:nvPr>
        </p:nvGraphicFramePr>
        <p:xfrm>
          <a:off x="2095414" y="522722"/>
          <a:ext cx="8453120" cy="520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 name="TextBox 47">
            <a:extLst>
              <a:ext uri="{FF2B5EF4-FFF2-40B4-BE49-F238E27FC236}">
                <a16:creationId xmlns:a16="http://schemas.microsoft.com/office/drawing/2014/main" id="{F13E71AF-B644-0A92-94B3-03E23B2154BC}"/>
              </a:ext>
            </a:extLst>
          </p:cNvPr>
          <p:cNvSpPr txBox="1"/>
          <p:nvPr/>
        </p:nvSpPr>
        <p:spPr>
          <a:xfrm>
            <a:off x="212942" y="2989695"/>
            <a:ext cx="5628522" cy="1323439"/>
          </a:xfrm>
          <a:prstGeom prst="rect">
            <a:avLst/>
          </a:prstGeom>
          <a:noFill/>
        </p:spPr>
        <p:txBody>
          <a:bodyPr wrap="square" rtlCol="0">
            <a:spAutoFit/>
          </a:bodyPr>
          <a:lstStyle/>
          <a:p>
            <a:pPr lvl="0" algn="ctr"/>
            <a:r>
              <a:rPr lang="en-US" sz="2000" b="1">
                <a:solidFill>
                  <a:prstClr val="black"/>
                </a:solidFill>
              </a:rPr>
              <a:t>Network of the National </a:t>
            </a:r>
          </a:p>
          <a:p>
            <a:pPr lvl="0" algn="ctr"/>
            <a:r>
              <a:rPr lang="en-US" sz="2000" b="1">
                <a:solidFill>
                  <a:prstClr val="black"/>
                </a:solidFill>
              </a:rPr>
              <a:t>Library of Medicine</a:t>
            </a:r>
          </a:p>
          <a:p>
            <a:pPr lvl="0" algn="ctr"/>
            <a:r>
              <a:rPr lang="en-US" sz="2000">
                <a:solidFill>
                  <a:prstClr val="black"/>
                </a:solidFill>
              </a:rPr>
              <a:t>Program of the NLM comprised of 7 Regional Libraries (RMLs) and 3 offices </a:t>
            </a:r>
          </a:p>
        </p:txBody>
      </p:sp>
    </p:spTree>
    <p:extLst>
      <p:ext uri="{BB962C8B-B14F-4D97-AF65-F5344CB8AC3E}">
        <p14:creationId xmlns:p14="http://schemas.microsoft.com/office/powerpoint/2010/main" val="1067917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963E-12C2-E4F1-AA17-E9DCAB6F7807}"/>
              </a:ext>
            </a:extLst>
          </p:cNvPr>
          <p:cNvSpPr>
            <a:spLocks noGrp="1"/>
          </p:cNvSpPr>
          <p:nvPr>
            <p:ph type="title"/>
          </p:nvPr>
        </p:nvSpPr>
        <p:spPr/>
        <p:txBody>
          <a:bodyPr>
            <a:normAutofit/>
          </a:bodyPr>
          <a:lstStyle/>
          <a:p>
            <a:r>
              <a:rPr lang="en-US" b="1">
                <a:latin typeface="EB Garamond"/>
                <a:ea typeface="EB Garamond"/>
                <a:cs typeface="EB Garamond"/>
              </a:rPr>
              <a:t>NNLM Mission</a:t>
            </a:r>
          </a:p>
        </p:txBody>
      </p:sp>
      <p:sp>
        <p:nvSpPr>
          <p:cNvPr id="3" name="Content Placeholder 2">
            <a:extLst>
              <a:ext uri="{FF2B5EF4-FFF2-40B4-BE49-F238E27FC236}">
                <a16:creationId xmlns:a16="http://schemas.microsoft.com/office/drawing/2014/main" id="{B5037A9C-6BA2-F612-C044-3A42F6DC1FF0}"/>
              </a:ext>
            </a:extLst>
          </p:cNvPr>
          <p:cNvSpPr>
            <a:spLocks noGrp="1"/>
          </p:cNvSpPr>
          <p:nvPr>
            <p:ph idx="1"/>
          </p:nvPr>
        </p:nvSpPr>
        <p:spPr/>
        <p:txBody>
          <a:bodyPr vert="horz" lIns="91440" tIns="45720" rIns="91440" bIns="45720" rtlCol="0" anchor="t">
            <a:normAutofit/>
          </a:bodyPr>
          <a:lstStyle/>
          <a:p>
            <a:pPr marL="45720" indent="0" algn="ctr">
              <a:buNone/>
            </a:pPr>
            <a:r>
              <a:rPr lang="en-US" sz="3600"/>
              <a:t>“...To </a:t>
            </a:r>
            <a:r>
              <a:rPr lang="en-US" sz="3600" b="0" i="0">
                <a:solidFill>
                  <a:srgbClr val="000000"/>
                </a:solidFill>
                <a:effectLst/>
              </a:rPr>
              <a:t>advance the progress of medicine and improve the public’s health by providing all U.S. health professionals with </a:t>
            </a:r>
            <a:r>
              <a:rPr lang="en-US" sz="3600" b="0" i="0">
                <a:solidFill>
                  <a:schemeClr val="accent6">
                    <a:lumMod val="75000"/>
                  </a:schemeClr>
                </a:solidFill>
                <a:effectLst/>
              </a:rPr>
              <a:t>equal access </a:t>
            </a:r>
            <a:r>
              <a:rPr lang="en-US" sz="3600" b="0" i="0">
                <a:solidFill>
                  <a:srgbClr val="000000"/>
                </a:solidFill>
                <a:effectLst/>
              </a:rPr>
              <a:t>to biomedical information and improving the public's access to information to enable them to make informed decisions about their health.”</a:t>
            </a:r>
            <a:endParaRPr lang="en-US" sz="3600"/>
          </a:p>
        </p:txBody>
      </p:sp>
    </p:spTree>
    <p:extLst>
      <p:ext uri="{BB962C8B-B14F-4D97-AF65-F5344CB8AC3E}">
        <p14:creationId xmlns:p14="http://schemas.microsoft.com/office/powerpoint/2010/main" val="4090211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33CC-CC62-2D6E-94BD-621CAF68E1AF}"/>
              </a:ext>
            </a:extLst>
          </p:cNvPr>
          <p:cNvSpPr>
            <a:spLocks noGrp="1"/>
          </p:cNvSpPr>
          <p:nvPr>
            <p:ph type="title"/>
          </p:nvPr>
        </p:nvSpPr>
        <p:spPr/>
        <p:txBody>
          <a:bodyPr/>
          <a:lstStyle/>
          <a:p>
            <a:r>
              <a:rPr lang="en-US" b="1">
                <a:latin typeface="EB Garamond"/>
                <a:ea typeface="EB Garamond"/>
                <a:cs typeface="EB Garamond"/>
              </a:rPr>
              <a:t>NNLM Initiatives 2021 - 2026</a:t>
            </a:r>
          </a:p>
        </p:txBody>
      </p:sp>
      <p:sp>
        <p:nvSpPr>
          <p:cNvPr id="3" name="Content Placeholder 2">
            <a:extLst>
              <a:ext uri="{FF2B5EF4-FFF2-40B4-BE49-F238E27FC236}">
                <a16:creationId xmlns:a16="http://schemas.microsoft.com/office/drawing/2014/main" id="{B6C1BC08-52B7-BE74-D701-1722FCB9E13E}"/>
              </a:ext>
            </a:extLst>
          </p:cNvPr>
          <p:cNvSpPr>
            <a:spLocks noGrp="1"/>
          </p:cNvSpPr>
          <p:nvPr>
            <p:ph idx="1"/>
          </p:nvPr>
        </p:nvSpPr>
        <p:spPr>
          <a:xfrm>
            <a:off x="1143000" y="2637971"/>
            <a:ext cx="9872871" cy="4038600"/>
          </a:xfrm>
        </p:spPr>
        <p:txBody>
          <a:bodyPr>
            <a:normAutofit/>
          </a:bodyPr>
          <a:lstStyle/>
          <a:p>
            <a:pPr marL="502920" indent="-457200">
              <a:buFont typeface="+mj-lt"/>
              <a:buAutoNum type="arabicPeriod"/>
            </a:pPr>
            <a:r>
              <a:rPr lang="en-US" sz="2800"/>
              <a:t>Confronting Health Misinformation</a:t>
            </a:r>
          </a:p>
          <a:p>
            <a:pPr marL="502920" indent="-457200">
              <a:buFont typeface="+mj-lt"/>
              <a:buAutoNum type="arabicPeriod"/>
            </a:pPr>
            <a:r>
              <a:rPr lang="en-US" sz="2800"/>
              <a:t>Bridging the Digital Divide </a:t>
            </a:r>
          </a:p>
          <a:p>
            <a:pPr marL="502920" indent="-457200">
              <a:buFont typeface="+mj-lt"/>
              <a:buAutoNum type="arabicPeriod"/>
            </a:pPr>
            <a:r>
              <a:rPr lang="en-US" sz="2800"/>
              <a:t>Environmental Determinants of Health</a:t>
            </a:r>
          </a:p>
        </p:txBody>
      </p:sp>
      <p:pic>
        <p:nvPicPr>
          <p:cNvPr id="5" name="Picture 4" descr="An illustration of an alligator eating the words &quot;Health misinformation bites&quot;">
            <a:extLst>
              <a:ext uri="{FF2B5EF4-FFF2-40B4-BE49-F238E27FC236}">
                <a16:creationId xmlns:a16="http://schemas.microsoft.com/office/drawing/2014/main" id="{EB50D4A6-6B59-0D8C-24EF-0E1160494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184" y="1909978"/>
            <a:ext cx="4186022" cy="4186022"/>
          </a:xfrm>
          <a:prstGeom prst="rect">
            <a:avLst/>
          </a:prstGeom>
        </p:spPr>
      </p:pic>
    </p:spTree>
    <p:extLst>
      <p:ext uri="{BB962C8B-B14F-4D97-AF65-F5344CB8AC3E}">
        <p14:creationId xmlns:p14="http://schemas.microsoft.com/office/powerpoint/2010/main" val="4008397382"/>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D6F883E3-8EC6-B79E-81B1-48BC2018BB9C}"/>
              </a:ext>
            </a:extLst>
          </p:cNvPr>
          <p:cNvSpPr txBox="1">
            <a:spLocks noGrp="1"/>
          </p:cNvSpPr>
          <p:nvPr>
            <p:ph type="title" idx="4294967295"/>
          </p:nvPr>
        </p:nvSpPr>
        <p:spPr>
          <a:xfrm>
            <a:off x="371856" y="316992"/>
            <a:ext cx="459884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EB Garamond"/>
                <a:ea typeface="+mn-ea"/>
                <a:cs typeface="+mn-cs"/>
              </a:rPr>
              <a:t>NNLM Region 2 </a:t>
            </a:r>
            <a:r>
              <a:rPr kumimoji="0" lang="en-US" b="0" i="0" u="none" strike="noStrike" kern="1200" cap="none" spc="0" normalizeH="0" baseline="0" noProof="0">
                <a:ln>
                  <a:noFill/>
                </a:ln>
                <a:effectLst/>
                <a:uLnTx/>
                <a:uFillTx/>
                <a:latin typeface="EB Garamond"/>
                <a:ea typeface="EB Garamond"/>
                <a:cs typeface="EB Garamond"/>
              </a:rPr>
              <a:t>​</a:t>
            </a:r>
            <a:endParaRPr lang="en-US" b="0" i="0" u="none" strike="noStrike" kern="1200" cap="none" spc="0" normalizeH="0" baseline="0" noProof="0">
              <a:ln>
                <a:noFill/>
              </a:ln>
              <a:effectLst/>
              <a:uLnTx/>
              <a:uFillTx/>
              <a:latin typeface="EB Garamond"/>
              <a:ea typeface="EB Garamond"/>
              <a:cs typeface="EB Garamond"/>
            </a:endParaRPr>
          </a:p>
        </p:txBody>
      </p:sp>
      <p:sp>
        <p:nvSpPr>
          <p:cNvPr id="45" name="TextBox 44">
            <a:extLst>
              <a:ext uri="{FF2B5EF4-FFF2-40B4-BE49-F238E27FC236}">
                <a16:creationId xmlns:a16="http://schemas.microsoft.com/office/drawing/2014/main" id="{8B645279-5888-2A35-7F02-984117EC0C03}"/>
              </a:ext>
            </a:extLst>
          </p:cNvPr>
          <p:cNvSpPr txBox="1"/>
          <p:nvPr/>
        </p:nvSpPr>
        <p:spPr>
          <a:xfrm>
            <a:off x="1456944" y="1310640"/>
            <a:ext cx="27432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Segoe UI"/>
              </a:rPr>
              <a:t>Alabama​</a:t>
            </a:r>
            <a:br>
              <a:rPr lang="en-US" sz="2800">
                <a:cs typeface="Segoe UI"/>
              </a:rPr>
            </a:br>
            <a:r>
              <a:rPr lang="en-US" sz="2800">
                <a:cs typeface="Segoe UI"/>
              </a:rPr>
              <a:t>Florida​</a:t>
            </a:r>
          </a:p>
          <a:p>
            <a:r>
              <a:rPr lang="en-US" sz="2800">
                <a:cs typeface="Segoe UI"/>
              </a:rPr>
              <a:t>Georgia​</a:t>
            </a:r>
          </a:p>
          <a:p>
            <a:r>
              <a:rPr lang="en-US" sz="2800">
                <a:cs typeface="Segoe UI"/>
              </a:rPr>
              <a:t>Mississippi​</a:t>
            </a:r>
          </a:p>
          <a:p>
            <a:r>
              <a:rPr lang="en-US" sz="2800">
                <a:cs typeface="Segoe UI"/>
              </a:rPr>
              <a:t>Commonwealth of Puerto Rico​</a:t>
            </a:r>
          </a:p>
          <a:p>
            <a:r>
              <a:rPr lang="en-US" sz="2800">
                <a:cs typeface="Segoe UI"/>
              </a:rPr>
              <a:t>South Carolina​</a:t>
            </a:r>
          </a:p>
          <a:p>
            <a:r>
              <a:rPr lang="en-US" sz="2800">
                <a:cs typeface="Segoe UI"/>
              </a:rPr>
              <a:t>Tennessee​</a:t>
            </a:r>
          </a:p>
          <a:p>
            <a:r>
              <a:rPr lang="en-US" sz="2800">
                <a:cs typeface="Segoe UI"/>
              </a:rPr>
              <a:t>US Virgin Islands </a:t>
            </a:r>
          </a:p>
        </p:txBody>
      </p:sp>
      <p:pic>
        <p:nvPicPr>
          <p:cNvPr id="40" name="Picture 39" descr="A map of the southeastern United States above the Commonwealth of Puerto Rico and The US Virgin Islands.">
            <a:extLst>
              <a:ext uri="{FF2B5EF4-FFF2-40B4-BE49-F238E27FC236}">
                <a16:creationId xmlns:a16="http://schemas.microsoft.com/office/drawing/2014/main" id="{DF839A8F-6C0F-B2FB-8581-C074ECAFB789}"/>
              </a:ext>
            </a:extLst>
          </p:cNvPr>
          <p:cNvPicPr>
            <a:picLocks noChangeAspect="1"/>
          </p:cNvPicPr>
          <p:nvPr/>
        </p:nvPicPr>
        <p:blipFill>
          <a:blip r:embed="rId3"/>
          <a:stretch>
            <a:fillRect/>
          </a:stretch>
        </p:blipFill>
        <p:spPr>
          <a:xfrm>
            <a:off x="6270172" y="669394"/>
            <a:ext cx="5246914" cy="5246914"/>
          </a:xfrm>
          <a:prstGeom prst="rect">
            <a:avLst/>
          </a:prstGeom>
        </p:spPr>
      </p:pic>
    </p:spTree>
    <p:extLst>
      <p:ext uri="{BB962C8B-B14F-4D97-AF65-F5344CB8AC3E}">
        <p14:creationId xmlns:p14="http://schemas.microsoft.com/office/powerpoint/2010/main" val="597599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8A7C2-1D6E-5F6E-4D33-5E82A7F93B54}"/>
              </a:ext>
            </a:extLst>
          </p:cNvPr>
          <p:cNvSpPr>
            <a:spLocks noGrp="1"/>
          </p:cNvSpPr>
          <p:nvPr>
            <p:ph type="title"/>
          </p:nvPr>
        </p:nvSpPr>
        <p:spPr/>
        <p:txBody>
          <a:bodyPr>
            <a:normAutofit/>
          </a:bodyPr>
          <a:lstStyle/>
          <a:p>
            <a:r>
              <a:rPr lang="en-US" b="1">
                <a:latin typeface="EB Garamond"/>
                <a:ea typeface="EB Garamond"/>
                <a:cs typeface="EB Garamond"/>
              </a:rPr>
              <a:t>Region 2 Membership Breakdown</a:t>
            </a:r>
          </a:p>
        </p:txBody>
      </p:sp>
      <p:pic>
        <p:nvPicPr>
          <p:cNvPr id="4" name="Picture 4" descr="Chart, bar chart of region 2 membership breakdown">
            <a:extLst>
              <a:ext uri="{FF2B5EF4-FFF2-40B4-BE49-F238E27FC236}">
                <a16:creationId xmlns:a16="http://schemas.microsoft.com/office/drawing/2014/main" id="{37E45B07-352E-25CF-AAA0-123A54975D18}"/>
              </a:ext>
            </a:extLst>
          </p:cNvPr>
          <p:cNvPicPr>
            <a:picLocks noGrp="1" noChangeAspect="1"/>
          </p:cNvPicPr>
          <p:nvPr>
            <p:ph idx="1"/>
          </p:nvPr>
        </p:nvPicPr>
        <p:blipFill rotWithShape="1">
          <a:blip r:embed="rId2"/>
          <a:srcRect t="14057" r="-98" b="160"/>
          <a:stretch/>
        </p:blipFill>
        <p:spPr>
          <a:xfrm>
            <a:off x="1505401" y="1702231"/>
            <a:ext cx="8457109" cy="4426610"/>
          </a:xfrm>
        </p:spPr>
      </p:pic>
    </p:spTree>
    <p:extLst>
      <p:ext uri="{BB962C8B-B14F-4D97-AF65-F5344CB8AC3E}">
        <p14:creationId xmlns:p14="http://schemas.microsoft.com/office/powerpoint/2010/main" val="3601546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F30D-5A03-6708-607F-71BC409C0C11}"/>
              </a:ext>
            </a:extLst>
          </p:cNvPr>
          <p:cNvSpPr>
            <a:spLocks noGrp="1"/>
          </p:cNvSpPr>
          <p:nvPr>
            <p:ph type="title"/>
          </p:nvPr>
        </p:nvSpPr>
        <p:spPr/>
        <p:txBody>
          <a:bodyPr>
            <a:normAutofit/>
          </a:bodyPr>
          <a:lstStyle/>
          <a:p>
            <a:r>
              <a:rPr lang="en-US" b="1">
                <a:latin typeface="EB Garamond"/>
                <a:ea typeface="EB Garamond"/>
                <a:cs typeface="EB Garamond"/>
              </a:rPr>
              <a:t>Poll #1</a:t>
            </a:r>
            <a:endParaRPr lang="en-US" b="1">
              <a:solidFill>
                <a:schemeClr val="bg1"/>
              </a:solidFill>
              <a:highlight>
                <a:srgbClr val="FF00FF"/>
              </a:highlight>
              <a:latin typeface="EB Garamond"/>
              <a:ea typeface="EB Garamond"/>
              <a:cs typeface="EB Garamond"/>
            </a:endParaRPr>
          </a:p>
        </p:txBody>
      </p:sp>
      <p:sp>
        <p:nvSpPr>
          <p:cNvPr id="3" name="Content Placeholder 2">
            <a:extLst>
              <a:ext uri="{FF2B5EF4-FFF2-40B4-BE49-F238E27FC236}">
                <a16:creationId xmlns:a16="http://schemas.microsoft.com/office/drawing/2014/main" id="{A6C74AB2-9EE9-B828-0BE5-4B441930096F}"/>
              </a:ext>
            </a:extLst>
          </p:cNvPr>
          <p:cNvSpPr>
            <a:spLocks noGrp="1"/>
          </p:cNvSpPr>
          <p:nvPr>
            <p:ph idx="1"/>
          </p:nvPr>
        </p:nvSpPr>
        <p:spPr>
          <a:xfrm>
            <a:off x="871152" y="2326159"/>
            <a:ext cx="9872871" cy="3429173"/>
          </a:xfrm>
        </p:spPr>
        <p:txBody>
          <a:bodyPr vert="horz" lIns="91440" tIns="45720" rIns="91440" bIns="45720" rtlCol="0" anchor="t">
            <a:normAutofit/>
          </a:bodyPr>
          <a:lstStyle/>
          <a:p>
            <a:pPr marL="502920" indent="-457200">
              <a:buFont typeface="+mj-lt"/>
              <a:buAutoNum type="arabicPeriod"/>
            </a:pPr>
            <a:r>
              <a:rPr lang="en-US" sz="3200">
                <a:latin typeface="+mj-lt"/>
              </a:rPr>
              <a:t>Where in Region 2 are you Zooming in from today?</a:t>
            </a:r>
          </a:p>
          <a:p>
            <a:pPr marL="502920" indent="-457200">
              <a:buFont typeface="+mj-lt"/>
              <a:buAutoNum type="arabicPeriod"/>
            </a:pPr>
            <a:r>
              <a:rPr lang="en-US" sz="3200">
                <a:latin typeface="+mj-lt"/>
              </a:rPr>
              <a:t>What is your organization type?</a:t>
            </a:r>
          </a:p>
          <a:p>
            <a:pPr marL="502920" indent="-457200">
              <a:buClr>
                <a:srgbClr val="000000"/>
              </a:buClr>
              <a:buAutoNum type="arabicPeriod"/>
            </a:pPr>
            <a:r>
              <a:rPr lang="en-US" sz="3200">
                <a:latin typeface="+mj-lt"/>
              </a:rPr>
              <a:t>Why did you join NNLM this year?</a:t>
            </a:r>
          </a:p>
        </p:txBody>
      </p:sp>
      <p:pic>
        <p:nvPicPr>
          <p:cNvPr id="4" name="Graphic 4" descr="Questions outline">
            <a:extLst>
              <a:ext uri="{FF2B5EF4-FFF2-40B4-BE49-F238E27FC236}">
                <a16:creationId xmlns:a16="http://schemas.microsoft.com/office/drawing/2014/main" id="{64564CFC-1952-C95F-D485-EC65EDCA79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62294" y="2773252"/>
            <a:ext cx="3168202" cy="3162836"/>
          </a:xfrm>
          <a:prstGeom prst="rect">
            <a:avLst/>
          </a:prstGeom>
        </p:spPr>
      </p:pic>
    </p:spTree>
    <p:extLst>
      <p:ext uri="{BB962C8B-B14F-4D97-AF65-F5344CB8AC3E}">
        <p14:creationId xmlns:p14="http://schemas.microsoft.com/office/powerpoint/2010/main" val="3396559941"/>
      </p:ext>
    </p:extLst>
  </p:cSld>
  <p:clrMapOvr>
    <a:masterClrMapping/>
  </p:clrMapOvr>
</p:sld>
</file>

<file path=ppt/theme/theme1.xml><?xml version="1.0" encoding="utf-8"?>
<a:theme xmlns:a="http://schemas.openxmlformats.org/drawingml/2006/main" name="Basis">
  <a:themeElements>
    <a:clrScheme name="Custom 15">
      <a:dk1>
        <a:sysClr val="windowText" lastClr="000000"/>
      </a:dk1>
      <a:lt1>
        <a:sysClr val="window" lastClr="FFFFFF"/>
      </a:lt1>
      <a:dk2>
        <a:srgbClr val="1F497D"/>
      </a:dk2>
      <a:lt2>
        <a:srgbClr val="EEECE1"/>
      </a:lt2>
      <a:accent1>
        <a:srgbClr val="366092"/>
      </a:accent1>
      <a:accent2>
        <a:srgbClr val="953734"/>
      </a:accent2>
      <a:accent3>
        <a:srgbClr val="586D2D"/>
      </a:accent3>
      <a:accent4>
        <a:srgbClr val="76923C"/>
      </a:accent4>
      <a:accent5>
        <a:srgbClr val="4BACC6"/>
      </a:accent5>
      <a:accent6>
        <a:srgbClr val="F78629"/>
      </a:accent6>
      <a:hlink>
        <a:srgbClr val="632423"/>
      </a:hlink>
      <a:folHlink>
        <a:srgbClr val="632423"/>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e16bbc6-2711-4f6e-be08-5d63a690c44d">
      <Terms xmlns="http://schemas.microsoft.com/office/infopath/2007/PartnerControls"/>
    </lcf76f155ced4ddcb4097134ff3c332f>
    <TaxCatchAll xmlns="1565ad16-ba8c-46f6-bb56-a27f08d58ad6" xsi:nil="true"/>
    <SharedWithUsers xmlns="1565ad16-ba8c-46f6-bb56-a27f08d58ad6">
      <UserInfo>
        <DisplayName>Fischer, Sarah R</DisplayName>
        <AccountId>17</AccountId>
        <AccountType/>
      </UserInfo>
      <UserInfo>
        <DisplayName>Chery, Isaac</DisplayName>
        <AccountId>18</AccountId>
        <AccountType/>
      </UserInfo>
      <UserInfo>
        <DisplayName>Lumpkin, Earlnesha</DisplayName>
        <AccountId>19</AccountId>
        <AccountType/>
      </UserInfo>
      <UserInfo>
        <DisplayName>Jackson, Lorin</DisplayName>
        <AccountId>16</AccountId>
        <AccountType/>
      </UserInfo>
      <UserInfo>
        <DisplayName>Trogdon-Livingston, Debra Ann</DisplayName>
        <AccountId>20</AccountId>
        <AccountType/>
      </UserInfo>
      <UserInfo>
        <DisplayName>Brame, DeAnn</DisplayName>
        <AccountId>21</AccountId>
        <AccountType/>
      </UserInfo>
      <UserInfo>
        <DisplayName>Roth, Elizabeth</DisplayName>
        <AccountId>22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BAACD1E758184AA6241131C1F80B0D" ma:contentTypeVersion="16" ma:contentTypeDescription="Create a new document." ma:contentTypeScope="" ma:versionID="c04682f248d54f6fba784ce34a32e5fd">
  <xsd:schema xmlns:xsd="http://www.w3.org/2001/XMLSchema" xmlns:xs="http://www.w3.org/2001/XMLSchema" xmlns:p="http://schemas.microsoft.com/office/2006/metadata/properties" xmlns:ns2="3e16bbc6-2711-4f6e-be08-5d63a690c44d" xmlns:ns3="1565ad16-ba8c-46f6-bb56-a27f08d58ad6" targetNamespace="http://schemas.microsoft.com/office/2006/metadata/properties" ma:root="true" ma:fieldsID="a4efa05936e045a20d4baa578385cbd2" ns2:_="" ns3:_="">
    <xsd:import namespace="3e16bbc6-2711-4f6e-be08-5d63a690c44d"/>
    <xsd:import namespace="1565ad16-ba8c-46f6-bb56-a27f08d58a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16bbc6-2711-4f6e-be08-5d63a690c4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e03f6bb-d38c-4ceb-b0ba-10cc30df164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565ad16-ba8c-46f6-bb56-a27f08d58ad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76a13e-a845-417d-b6a8-bb86042ebf3a}" ma:internalName="TaxCatchAll" ma:showField="CatchAllData" ma:web="1565ad16-ba8c-46f6-bb56-a27f08d58a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667DBA-2362-49D6-9C84-F35B0821D68E}">
  <ds:schemaRefs>
    <ds:schemaRef ds:uri="1565ad16-ba8c-46f6-bb56-a27f08d58ad6"/>
    <ds:schemaRef ds:uri="3e16bbc6-2711-4f6e-be08-5d63a690c4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BBF0C65-88AD-449D-A58A-AC24DA58964B}">
  <ds:schemaRefs>
    <ds:schemaRef ds:uri="http://schemas.microsoft.com/sharepoint/v3/contenttype/forms"/>
  </ds:schemaRefs>
</ds:datastoreItem>
</file>

<file path=customXml/itemProps3.xml><?xml version="1.0" encoding="utf-8"?>
<ds:datastoreItem xmlns:ds="http://schemas.openxmlformats.org/officeDocument/2006/customXml" ds:itemID="{1C80EA36-494B-45CA-BD5E-EA14166D0F79}">
  <ds:schemaRefs>
    <ds:schemaRef ds:uri="1565ad16-ba8c-46f6-bb56-a27f08d58ad6"/>
    <ds:schemaRef ds:uri="3e16bbc6-2711-4f6e-be08-5d63a690c4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Basis</Template>
  <Application>Microsoft Office PowerPoint</Application>
  <PresentationFormat>Widescreen</PresentationFormat>
  <Slides>23</Slides>
  <Notes>17</Notes>
  <HiddenSlides>0</HiddenSlide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Basis</vt:lpstr>
      <vt:lpstr>NTO White w gray text</vt:lpstr>
      <vt:lpstr>Simple Light</vt:lpstr>
      <vt:lpstr>New Member Orientation  December 1, 2022</vt:lpstr>
      <vt:lpstr>Land Acknowledgements </vt:lpstr>
      <vt:lpstr>Community Agreements</vt:lpstr>
      <vt:lpstr>National Library of Medicine World’s largest biomedical library</vt:lpstr>
      <vt:lpstr>NNLM Mission</vt:lpstr>
      <vt:lpstr>NNLM Initiatives 2021 - 2026</vt:lpstr>
      <vt:lpstr>NNLM Region 2 ​</vt:lpstr>
      <vt:lpstr>Region 2 Membership Breakdown</vt:lpstr>
      <vt:lpstr>Poll #1</vt:lpstr>
      <vt:lpstr>Administrative Team</vt:lpstr>
      <vt:lpstr>Strategist Team​</vt:lpstr>
      <vt:lpstr>Be Engaged</vt:lpstr>
      <vt:lpstr>Communications</vt:lpstr>
      <vt:lpstr>Just another day at the RML…</vt:lpstr>
      <vt:lpstr>Education and Trainings – Region 2 Webinar Series</vt:lpstr>
      <vt:lpstr>Specializations</vt:lpstr>
      <vt:lpstr>Current Year 2 funding cycle: May 1, 2022 – April 30, 2023 Upcoming Year 3 funding cycle: May 1, 2023 – April 30, 2024  Previous Funding Award project categories: Health Information Outreach Technology Improvement Professional Development Exhibit Award Disaster Preparedness and Recovery Membership Catalyst (MS, PR)  *Proposal writing toolkit: https://www.nnlm.gov/guides/nnlm-proposal-writing-toolkit      </vt:lpstr>
      <vt:lpstr>Governance Boards</vt:lpstr>
      <vt:lpstr>Emergency Preparedness in NNLM Region 2 (R2)</vt:lpstr>
      <vt:lpstr>Poll #2</vt:lpstr>
      <vt:lpstr>All of Us Journey</vt:lpstr>
      <vt:lpstr>Q &amp; A</vt:lpstr>
      <vt:lpstr>Let's Connect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ClinicalTrials.gov: Results Reporting, Unique Evidence, the Role of the Medical Librarian</dc:title>
  <dc:creator>Vitale, Elaina J</dc:creator>
  <cp:revision>2</cp:revision>
  <cp:lastPrinted>2017-04-03T16:01:40Z</cp:lastPrinted>
  <dcterms:created xsi:type="dcterms:W3CDTF">2017-03-31T14:11:57Z</dcterms:created>
  <dcterms:modified xsi:type="dcterms:W3CDTF">2022-12-07T17:25:37Z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0x0101002DBAACD1E758184AA6241131C1F80B0D</vt:lpwstr>
  </property>
  <property fmtid="{D5CDD505-2E9C-101B-9397-08002B2CF9AE}" pid="3" name="MediaServiceImageTags">
    <vt:lpwstr/>
  </property>
</Properties>
</file>