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y="5143500" cx="9144000"/>
  <p:notesSz cx="6858000" cy="9144000"/>
  <p:embeddedFontLst>
    <p:embeddedFont>
      <p:font typeface="Roboto"/>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Roboto-bold.fntdata"/><Relationship Id="rId21" Type="http://schemas.openxmlformats.org/officeDocument/2006/relationships/slide" Target="slides/slide15.xml"/><Relationship Id="rId65" Type="http://schemas.openxmlformats.org/officeDocument/2006/relationships/font" Target="fonts/Roboto-regular.fntdata"/><Relationship Id="rId24" Type="http://schemas.openxmlformats.org/officeDocument/2006/relationships/slide" Target="slides/slide18.xml"/><Relationship Id="rId68" Type="http://schemas.openxmlformats.org/officeDocument/2006/relationships/font" Target="fonts/Roboto-boldItalic.fntdata"/><Relationship Id="rId23" Type="http://schemas.openxmlformats.org/officeDocument/2006/relationships/slide" Target="slides/slide17.xml"/><Relationship Id="rId67" Type="http://schemas.openxmlformats.org/officeDocument/2006/relationships/font" Target="fonts/Roboto-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ed49df08fd_0_261:notes"/>
          <p:cNvSpPr txBox="1"/>
          <p:nvPr>
            <p:ph idx="1" type="body"/>
          </p:nvPr>
        </p:nvSpPr>
        <p:spPr>
          <a:xfrm>
            <a:off x="686592" y="4400238"/>
            <a:ext cx="5486700" cy="360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1ed49df08fd_0_261:notes"/>
          <p:cNvSpPr/>
          <p:nvPr>
            <p:ph idx="2" type="sldImg"/>
          </p:nvPr>
        </p:nvSpPr>
        <p:spPr>
          <a:xfrm>
            <a:off x="651788" y="1143000"/>
            <a:ext cx="5556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2247f3e9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c2247f3e9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c2247f3e9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c2247f3e9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c2247f3e9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c2247f3e9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c21e88e1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c21e88e1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cd37d2b9f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cd37d2b9f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cd37d2b9f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cd37d2b9f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d37d2b9f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cd37d2b9f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c21e88e1b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c21e88e1b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c6987a836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c6987a836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c6987a836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c6987a836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SLIDES_API39779844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SLIDES_API39779844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c6987a836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c6987a836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SLIDES_API201862349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SLIDES_API201862349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c21e88e1b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c21e88e1b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c21e88e1b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c21e88e1b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c21e88e1b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c21e88e1b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c21e88e1b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c21e88e1b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c21e88e1b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c21e88e1b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SLIDES_API51291262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SLIDES_API51291262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SLIDES_API70534832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SLIDES_API70534832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c21e88e1b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c21e88e1b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ed49df08fd_0_267:notes"/>
          <p:cNvSpPr txBox="1"/>
          <p:nvPr>
            <p:ph idx="1" type="body"/>
          </p:nvPr>
        </p:nvSpPr>
        <p:spPr>
          <a:xfrm>
            <a:off x="686592" y="4400238"/>
            <a:ext cx="5486700" cy="360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1ed49df08fd_0_267:notes"/>
          <p:cNvSpPr/>
          <p:nvPr>
            <p:ph idx="2" type="sldImg"/>
          </p:nvPr>
        </p:nvSpPr>
        <p:spPr>
          <a:xfrm>
            <a:off x="651788" y="1143000"/>
            <a:ext cx="5556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c21e88e1b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c21e88e1b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c6987a836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c6987a836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SLIDES_API35955343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SLIDES_API35955343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c21e88e1b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c21e88e1b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c6987a836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c6987a836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c2e53833ca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c2e53833ca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c2e53833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c2e53833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c6987a836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c6987a836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c2e53833c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c2e53833c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c2e53833ca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c2e53833ca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137479994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137479994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c83dbcb1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c83dbcb1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c2e53833ca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c2e53833ca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SLIDES_API30874580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SLIDES_API30874580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c21e88e1b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c21e88e1b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c6987a83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c6987a83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c6987a836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c6987a836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cd37d2b9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cd37d2b9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cd37d2b9f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cd37d2b9f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cd37d2b9f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cd37d2b9f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cd37d2b9f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cd37d2b9f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c2247f3e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c2247f3e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c8c169a8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c8c169a8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SLIDES_API190187488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SLIDES_API190187488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SLIDES_API95753510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SLIDES_API95753510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SLIDES_API9094918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SLIDES_API9094918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SLIDES_API103832471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SLIDES_API10383247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c6987a836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c6987a836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cd37d2b9f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cd37d2b9f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SLIDES_API64572495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SLIDES_API64572495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cd37d2b9f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cd37d2b9f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c2247f3e9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c2247f3e9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c2247f3e9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c2247f3e9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c2247f3e9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c2247f3e9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c2247f3e9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c2247f3e9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7" name="Shape 57"/>
        <p:cNvGrpSpPr/>
        <p:nvPr/>
      </p:nvGrpSpPr>
      <p:grpSpPr>
        <a:xfrm>
          <a:off x="0" y="0"/>
          <a:ext cx="0" cy="0"/>
          <a:chOff x="0" y="0"/>
          <a:chExt cx="0" cy="0"/>
        </a:xfrm>
      </p:grpSpPr>
      <p:sp>
        <p:nvSpPr>
          <p:cNvPr id="58" name="Google Shape;58;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SzPts val="1100"/>
              <a:buNone/>
              <a:defRPr sz="4500"/>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59" name="Google Shape;59;p14"/>
          <p:cNvSpPr txBox="1"/>
          <p:nvPr>
            <p:ph idx="1" type="subTitle"/>
          </p:nvPr>
        </p:nvSpPr>
        <p:spPr>
          <a:xfrm>
            <a:off x="1143000" y="2701529"/>
            <a:ext cx="6858000" cy="2976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rgbClr val="616265"/>
              </a:buClr>
              <a:buSzPts val="1800"/>
              <a:buNone/>
              <a:defRPr sz="1800"/>
            </a:lvl1pPr>
            <a:lvl2pPr lvl="1" rtl="0" algn="ctr">
              <a:lnSpc>
                <a:spcPct val="90000"/>
              </a:lnSpc>
              <a:spcBef>
                <a:spcPts val="400"/>
              </a:spcBef>
              <a:spcAft>
                <a:spcPts val="0"/>
              </a:spcAft>
              <a:buClr>
                <a:srgbClr val="616265"/>
              </a:buClr>
              <a:buSzPts val="1500"/>
              <a:buNone/>
              <a:defRPr sz="1500"/>
            </a:lvl2pPr>
            <a:lvl3pPr lvl="2" rtl="0" algn="ctr">
              <a:lnSpc>
                <a:spcPct val="90000"/>
              </a:lnSpc>
              <a:spcBef>
                <a:spcPts val="400"/>
              </a:spcBef>
              <a:spcAft>
                <a:spcPts val="0"/>
              </a:spcAft>
              <a:buClr>
                <a:srgbClr val="616265"/>
              </a:buClr>
              <a:buSzPts val="1400"/>
              <a:buNone/>
              <a:defRPr sz="1400"/>
            </a:lvl3pPr>
            <a:lvl4pPr lvl="3" rtl="0" algn="ctr">
              <a:lnSpc>
                <a:spcPct val="90000"/>
              </a:lnSpc>
              <a:spcBef>
                <a:spcPts val="400"/>
              </a:spcBef>
              <a:spcAft>
                <a:spcPts val="0"/>
              </a:spcAft>
              <a:buClr>
                <a:srgbClr val="616265"/>
              </a:buClr>
              <a:buSzPts val="1200"/>
              <a:buNone/>
              <a:defRPr sz="1200"/>
            </a:lvl4pPr>
            <a:lvl5pPr lvl="4" rtl="0" algn="ctr">
              <a:lnSpc>
                <a:spcPct val="90000"/>
              </a:lnSpc>
              <a:spcBef>
                <a:spcPts val="400"/>
              </a:spcBef>
              <a:spcAft>
                <a:spcPts val="0"/>
              </a:spcAft>
              <a:buClr>
                <a:srgbClr val="616265"/>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0" name="Google Shape;60;p14"/>
          <p:cNvSpPr txBox="1"/>
          <p:nvPr>
            <p:ph idx="12" type="sldNum"/>
          </p:nvPr>
        </p:nvSpPr>
        <p:spPr>
          <a:xfrm>
            <a:off x="7686675" y="4767263"/>
            <a:ext cx="82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4"/>
          <p:cNvSpPr txBox="1"/>
          <p:nvPr>
            <p:ph idx="11" type="ftr"/>
          </p:nvPr>
        </p:nvSpPr>
        <p:spPr>
          <a:xfrm>
            <a:off x="3118247" y="4767263"/>
            <a:ext cx="45684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100"/>
              <a:buNone/>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616265"/>
              </a:buClr>
              <a:buSzPts val="1400"/>
              <a:buChar char="•"/>
              <a:defRPr/>
            </a:lvl1pPr>
            <a:lvl2pPr indent="-317500" lvl="1" marL="914400" rtl="0" algn="l">
              <a:lnSpc>
                <a:spcPct val="90000"/>
              </a:lnSpc>
              <a:spcBef>
                <a:spcPts val="400"/>
              </a:spcBef>
              <a:spcAft>
                <a:spcPts val="0"/>
              </a:spcAft>
              <a:buClr>
                <a:srgbClr val="616265"/>
              </a:buClr>
              <a:buSzPts val="1400"/>
              <a:buChar char="•"/>
              <a:defRPr/>
            </a:lvl2pPr>
            <a:lvl3pPr indent="-317500" lvl="2" marL="1371600" rtl="0" algn="l">
              <a:lnSpc>
                <a:spcPct val="90000"/>
              </a:lnSpc>
              <a:spcBef>
                <a:spcPts val="400"/>
              </a:spcBef>
              <a:spcAft>
                <a:spcPts val="0"/>
              </a:spcAft>
              <a:buClr>
                <a:srgbClr val="616265"/>
              </a:buClr>
              <a:buSzPts val="1400"/>
              <a:buChar char="•"/>
              <a:defRPr/>
            </a:lvl3pPr>
            <a:lvl4pPr indent="-317500" lvl="3" marL="1828800" rtl="0" algn="l">
              <a:lnSpc>
                <a:spcPct val="90000"/>
              </a:lnSpc>
              <a:spcBef>
                <a:spcPts val="400"/>
              </a:spcBef>
              <a:spcAft>
                <a:spcPts val="0"/>
              </a:spcAft>
              <a:buClr>
                <a:srgbClr val="616265"/>
              </a:buClr>
              <a:buSzPts val="1400"/>
              <a:buChar char="•"/>
              <a:defRPr/>
            </a:lvl4pPr>
            <a:lvl5pPr indent="-317500" lvl="4" marL="2286000" rtl="0" algn="l">
              <a:lnSpc>
                <a:spcPct val="90000"/>
              </a:lnSpc>
              <a:spcBef>
                <a:spcPts val="400"/>
              </a:spcBef>
              <a:spcAft>
                <a:spcPts val="0"/>
              </a:spcAft>
              <a:buClr>
                <a:srgbClr val="61626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 name="Google Shape;65;p15"/>
          <p:cNvSpPr txBox="1"/>
          <p:nvPr>
            <p:ph idx="12" type="sldNum"/>
          </p:nvPr>
        </p:nvSpPr>
        <p:spPr>
          <a:xfrm>
            <a:off x="7686675" y="4767263"/>
            <a:ext cx="82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5"/>
          <p:cNvSpPr txBox="1"/>
          <p:nvPr>
            <p:ph idx="11" type="ftr"/>
          </p:nvPr>
        </p:nvSpPr>
        <p:spPr>
          <a:xfrm>
            <a:off x="3118247" y="4767263"/>
            <a:ext cx="45684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100"/>
              <a:buNone/>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69" name="Google Shape;69;p16"/>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616265"/>
              </a:buClr>
              <a:buSzPts val="1400"/>
              <a:buChar char="•"/>
              <a:defRPr/>
            </a:lvl1pPr>
            <a:lvl2pPr indent="-317500" lvl="1" marL="914400" rtl="0" algn="l">
              <a:lnSpc>
                <a:spcPct val="90000"/>
              </a:lnSpc>
              <a:spcBef>
                <a:spcPts val="400"/>
              </a:spcBef>
              <a:spcAft>
                <a:spcPts val="0"/>
              </a:spcAft>
              <a:buClr>
                <a:srgbClr val="616265"/>
              </a:buClr>
              <a:buSzPts val="1400"/>
              <a:buChar char="•"/>
              <a:defRPr/>
            </a:lvl2pPr>
            <a:lvl3pPr indent="-317500" lvl="2" marL="1371600" rtl="0" algn="l">
              <a:lnSpc>
                <a:spcPct val="90000"/>
              </a:lnSpc>
              <a:spcBef>
                <a:spcPts val="400"/>
              </a:spcBef>
              <a:spcAft>
                <a:spcPts val="0"/>
              </a:spcAft>
              <a:buClr>
                <a:srgbClr val="616265"/>
              </a:buClr>
              <a:buSzPts val="1400"/>
              <a:buChar char="•"/>
              <a:defRPr/>
            </a:lvl3pPr>
            <a:lvl4pPr indent="-317500" lvl="3" marL="1828800" rtl="0" algn="l">
              <a:lnSpc>
                <a:spcPct val="90000"/>
              </a:lnSpc>
              <a:spcBef>
                <a:spcPts val="400"/>
              </a:spcBef>
              <a:spcAft>
                <a:spcPts val="0"/>
              </a:spcAft>
              <a:buClr>
                <a:srgbClr val="616265"/>
              </a:buClr>
              <a:buSzPts val="1400"/>
              <a:buChar char="•"/>
              <a:defRPr/>
            </a:lvl4pPr>
            <a:lvl5pPr indent="-317500" lvl="4" marL="2286000" rtl="0" algn="l">
              <a:lnSpc>
                <a:spcPct val="90000"/>
              </a:lnSpc>
              <a:spcBef>
                <a:spcPts val="400"/>
              </a:spcBef>
              <a:spcAft>
                <a:spcPts val="0"/>
              </a:spcAft>
              <a:buClr>
                <a:srgbClr val="61626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 name="Google Shape;70;p16"/>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616265"/>
              </a:buClr>
              <a:buSzPts val="1400"/>
              <a:buChar char="•"/>
              <a:defRPr/>
            </a:lvl1pPr>
            <a:lvl2pPr indent="-317500" lvl="1" marL="914400" rtl="0" algn="l">
              <a:lnSpc>
                <a:spcPct val="90000"/>
              </a:lnSpc>
              <a:spcBef>
                <a:spcPts val="400"/>
              </a:spcBef>
              <a:spcAft>
                <a:spcPts val="0"/>
              </a:spcAft>
              <a:buClr>
                <a:srgbClr val="616265"/>
              </a:buClr>
              <a:buSzPts val="1400"/>
              <a:buChar char="•"/>
              <a:defRPr/>
            </a:lvl2pPr>
            <a:lvl3pPr indent="-317500" lvl="2" marL="1371600" rtl="0" algn="l">
              <a:lnSpc>
                <a:spcPct val="90000"/>
              </a:lnSpc>
              <a:spcBef>
                <a:spcPts val="400"/>
              </a:spcBef>
              <a:spcAft>
                <a:spcPts val="0"/>
              </a:spcAft>
              <a:buClr>
                <a:srgbClr val="616265"/>
              </a:buClr>
              <a:buSzPts val="1400"/>
              <a:buChar char="•"/>
              <a:defRPr/>
            </a:lvl3pPr>
            <a:lvl4pPr indent="-317500" lvl="3" marL="1828800" rtl="0" algn="l">
              <a:lnSpc>
                <a:spcPct val="90000"/>
              </a:lnSpc>
              <a:spcBef>
                <a:spcPts val="400"/>
              </a:spcBef>
              <a:spcAft>
                <a:spcPts val="0"/>
              </a:spcAft>
              <a:buClr>
                <a:srgbClr val="616265"/>
              </a:buClr>
              <a:buSzPts val="1400"/>
              <a:buChar char="•"/>
              <a:defRPr/>
            </a:lvl4pPr>
            <a:lvl5pPr indent="-317500" lvl="4" marL="2286000" rtl="0" algn="l">
              <a:lnSpc>
                <a:spcPct val="90000"/>
              </a:lnSpc>
              <a:spcBef>
                <a:spcPts val="400"/>
              </a:spcBef>
              <a:spcAft>
                <a:spcPts val="0"/>
              </a:spcAft>
              <a:buClr>
                <a:srgbClr val="61626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 name="Google Shape;71;p16"/>
          <p:cNvSpPr txBox="1"/>
          <p:nvPr>
            <p:ph idx="12" type="sldNum"/>
          </p:nvPr>
        </p:nvSpPr>
        <p:spPr>
          <a:xfrm>
            <a:off x="7686675" y="4767263"/>
            <a:ext cx="82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16"/>
          <p:cNvSpPr txBox="1"/>
          <p:nvPr>
            <p:ph idx="11" type="ftr"/>
          </p:nvPr>
        </p:nvSpPr>
        <p:spPr>
          <a:xfrm>
            <a:off x="3118247" y="4767263"/>
            <a:ext cx="45684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7"/>
          <p:cNvSpPr txBox="1"/>
          <p:nvPr>
            <p:ph type="title"/>
          </p:nvPr>
        </p:nvSpPr>
        <p:spPr>
          <a:xfrm>
            <a:off x="623888" y="1282305"/>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SzPts val="1100"/>
              <a:buNone/>
              <a:defRPr sz="4500"/>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75" name="Google Shape;75;p17"/>
          <p:cNvSpPr txBox="1"/>
          <p:nvPr>
            <p:ph idx="1" type="body"/>
          </p:nvPr>
        </p:nvSpPr>
        <p:spPr>
          <a:xfrm>
            <a:off x="623888" y="3442099"/>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616265"/>
              </a:buClr>
              <a:buSzPts val="1800"/>
              <a:buNone/>
              <a:defRPr sz="1800">
                <a:solidFill>
                  <a:srgbClr val="616265"/>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6" name="Google Shape;76;p17"/>
          <p:cNvSpPr txBox="1"/>
          <p:nvPr>
            <p:ph idx="12" type="sldNum"/>
          </p:nvPr>
        </p:nvSpPr>
        <p:spPr>
          <a:xfrm>
            <a:off x="7686675" y="4767263"/>
            <a:ext cx="82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7"/>
          <p:cNvSpPr txBox="1"/>
          <p:nvPr>
            <p:ph idx="11" type="ftr"/>
          </p:nvPr>
        </p:nvSpPr>
        <p:spPr>
          <a:xfrm>
            <a:off x="3118247" y="4767263"/>
            <a:ext cx="45684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78" name="Shape 78"/>
        <p:cNvGrpSpPr/>
        <p:nvPr/>
      </p:nvGrpSpPr>
      <p:grpSpPr>
        <a:xfrm>
          <a:off x="0" y="0"/>
          <a:ext cx="0" cy="0"/>
          <a:chOff x="0" y="0"/>
          <a:chExt cx="0" cy="0"/>
        </a:xfrm>
      </p:grpSpPr>
      <p:sp>
        <p:nvSpPr>
          <p:cNvPr id="79" name="Google Shape;79;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100"/>
              <a:buNone/>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80" name="Google Shape;80;p18"/>
          <p:cNvSpPr txBox="1"/>
          <p:nvPr>
            <p:ph idx="1" type="body"/>
          </p:nvPr>
        </p:nvSpPr>
        <p:spPr>
          <a:xfrm>
            <a:off x="424229" y="1393214"/>
            <a:ext cx="27213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616265"/>
              </a:buClr>
              <a:buSzPts val="1400"/>
              <a:buChar char="•"/>
              <a:defRPr/>
            </a:lvl1pPr>
            <a:lvl2pPr indent="-317500" lvl="1" marL="914400" rtl="0" algn="l">
              <a:lnSpc>
                <a:spcPct val="90000"/>
              </a:lnSpc>
              <a:spcBef>
                <a:spcPts val="400"/>
              </a:spcBef>
              <a:spcAft>
                <a:spcPts val="0"/>
              </a:spcAft>
              <a:buClr>
                <a:srgbClr val="616265"/>
              </a:buClr>
              <a:buSzPts val="1400"/>
              <a:buChar char="•"/>
              <a:defRPr/>
            </a:lvl2pPr>
            <a:lvl3pPr indent="-317500" lvl="2" marL="1371600" rtl="0" algn="l">
              <a:lnSpc>
                <a:spcPct val="90000"/>
              </a:lnSpc>
              <a:spcBef>
                <a:spcPts val="400"/>
              </a:spcBef>
              <a:spcAft>
                <a:spcPts val="0"/>
              </a:spcAft>
              <a:buClr>
                <a:srgbClr val="616265"/>
              </a:buClr>
              <a:buSzPts val="1400"/>
              <a:buChar char="•"/>
              <a:defRPr/>
            </a:lvl3pPr>
            <a:lvl4pPr indent="-317500" lvl="3" marL="1828800" rtl="0" algn="l">
              <a:lnSpc>
                <a:spcPct val="90000"/>
              </a:lnSpc>
              <a:spcBef>
                <a:spcPts val="400"/>
              </a:spcBef>
              <a:spcAft>
                <a:spcPts val="0"/>
              </a:spcAft>
              <a:buClr>
                <a:srgbClr val="616265"/>
              </a:buClr>
              <a:buSzPts val="1400"/>
              <a:buChar char="•"/>
              <a:defRPr/>
            </a:lvl4pPr>
            <a:lvl5pPr indent="-317500" lvl="4" marL="2286000" rtl="0" algn="l">
              <a:lnSpc>
                <a:spcPct val="90000"/>
              </a:lnSpc>
              <a:spcBef>
                <a:spcPts val="400"/>
              </a:spcBef>
              <a:spcAft>
                <a:spcPts val="0"/>
              </a:spcAft>
              <a:buClr>
                <a:srgbClr val="61626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 name="Google Shape;81;p18"/>
          <p:cNvSpPr txBox="1"/>
          <p:nvPr>
            <p:ph idx="2" type="body"/>
          </p:nvPr>
        </p:nvSpPr>
        <p:spPr>
          <a:xfrm>
            <a:off x="3310304" y="1393214"/>
            <a:ext cx="26223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616265"/>
              </a:buClr>
              <a:buSzPts val="1400"/>
              <a:buChar char="•"/>
              <a:defRPr/>
            </a:lvl1pPr>
            <a:lvl2pPr indent="-317500" lvl="1" marL="914400" rtl="0" algn="l">
              <a:lnSpc>
                <a:spcPct val="90000"/>
              </a:lnSpc>
              <a:spcBef>
                <a:spcPts val="400"/>
              </a:spcBef>
              <a:spcAft>
                <a:spcPts val="0"/>
              </a:spcAft>
              <a:buClr>
                <a:srgbClr val="616265"/>
              </a:buClr>
              <a:buSzPts val="1400"/>
              <a:buChar char="•"/>
              <a:defRPr/>
            </a:lvl2pPr>
            <a:lvl3pPr indent="-317500" lvl="2" marL="1371600" rtl="0" algn="l">
              <a:lnSpc>
                <a:spcPct val="90000"/>
              </a:lnSpc>
              <a:spcBef>
                <a:spcPts val="400"/>
              </a:spcBef>
              <a:spcAft>
                <a:spcPts val="0"/>
              </a:spcAft>
              <a:buClr>
                <a:srgbClr val="616265"/>
              </a:buClr>
              <a:buSzPts val="1400"/>
              <a:buChar char="•"/>
              <a:defRPr/>
            </a:lvl3pPr>
            <a:lvl4pPr indent="-317500" lvl="3" marL="1828800" rtl="0" algn="l">
              <a:lnSpc>
                <a:spcPct val="90000"/>
              </a:lnSpc>
              <a:spcBef>
                <a:spcPts val="400"/>
              </a:spcBef>
              <a:spcAft>
                <a:spcPts val="0"/>
              </a:spcAft>
              <a:buClr>
                <a:srgbClr val="616265"/>
              </a:buClr>
              <a:buSzPts val="1400"/>
              <a:buChar char="•"/>
              <a:defRPr/>
            </a:lvl4pPr>
            <a:lvl5pPr indent="-317500" lvl="4" marL="2286000" rtl="0" algn="l">
              <a:lnSpc>
                <a:spcPct val="90000"/>
              </a:lnSpc>
              <a:spcBef>
                <a:spcPts val="400"/>
              </a:spcBef>
              <a:spcAft>
                <a:spcPts val="0"/>
              </a:spcAft>
              <a:buClr>
                <a:srgbClr val="61626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18"/>
          <p:cNvSpPr txBox="1"/>
          <p:nvPr>
            <p:ph idx="12" type="sldNum"/>
          </p:nvPr>
        </p:nvSpPr>
        <p:spPr>
          <a:xfrm>
            <a:off x="7686675" y="4767263"/>
            <a:ext cx="82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8"/>
          <p:cNvSpPr txBox="1"/>
          <p:nvPr>
            <p:ph idx="3" type="body"/>
          </p:nvPr>
        </p:nvSpPr>
        <p:spPr>
          <a:xfrm>
            <a:off x="6097466" y="1385888"/>
            <a:ext cx="26223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616265"/>
              </a:buClr>
              <a:buSzPts val="1400"/>
              <a:buChar char="•"/>
              <a:defRPr/>
            </a:lvl1pPr>
            <a:lvl2pPr indent="-317500" lvl="1" marL="914400" rtl="0" algn="l">
              <a:lnSpc>
                <a:spcPct val="90000"/>
              </a:lnSpc>
              <a:spcBef>
                <a:spcPts val="400"/>
              </a:spcBef>
              <a:spcAft>
                <a:spcPts val="0"/>
              </a:spcAft>
              <a:buClr>
                <a:srgbClr val="616265"/>
              </a:buClr>
              <a:buSzPts val="1400"/>
              <a:buChar char="•"/>
              <a:defRPr/>
            </a:lvl2pPr>
            <a:lvl3pPr indent="-317500" lvl="2" marL="1371600" rtl="0" algn="l">
              <a:lnSpc>
                <a:spcPct val="90000"/>
              </a:lnSpc>
              <a:spcBef>
                <a:spcPts val="400"/>
              </a:spcBef>
              <a:spcAft>
                <a:spcPts val="0"/>
              </a:spcAft>
              <a:buClr>
                <a:srgbClr val="616265"/>
              </a:buClr>
              <a:buSzPts val="1400"/>
              <a:buChar char="•"/>
              <a:defRPr/>
            </a:lvl3pPr>
            <a:lvl4pPr indent="-317500" lvl="3" marL="1828800" rtl="0" algn="l">
              <a:lnSpc>
                <a:spcPct val="90000"/>
              </a:lnSpc>
              <a:spcBef>
                <a:spcPts val="400"/>
              </a:spcBef>
              <a:spcAft>
                <a:spcPts val="0"/>
              </a:spcAft>
              <a:buClr>
                <a:srgbClr val="616265"/>
              </a:buClr>
              <a:buSzPts val="1400"/>
              <a:buChar char="•"/>
              <a:defRPr/>
            </a:lvl4pPr>
            <a:lvl5pPr indent="-317500" lvl="4" marL="2286000" rtl="0" algn="l">
              <a:lnSpc>
                <a:spcPct val="90000"/>
              </a:lnSpc>
              <a:spcBef>
                <a:spcPts val="400"/>
              </a:spcBef>
              <a:spcAft>
                <a:spcPts val="0"/>
              </a:spcAft>
              <a:buClr>
                <a:srgbClr val="61626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4" name="Shape 84"/>
        <p:cNvGrpSpPr/>
        <p:nvPr/>
      </p:nvGrpSpPr>
      <p:grpSpPr>
        <a:xfrm>
          <a:off x="0" y="0"/>
          <a:ext cx="0" cy="0"/>
          <a:chOff x="0" y="0"/>
          <a:chExt cx="0" cy="0"/>
        </a:xfrm>
      </p:grpSpPr>
      <p:sp>
        <p:nvSpPr>
          <p:cNvPr id="85" name="Google Shape;85;p19"/>
          <p:cNvSpPr txBox="1"/>
          <p:nvPr>
            <p:ph type="title"/>
          </p:nvPr>
        </p:nvSpPr>
        <p:spPr>
          <a:xfrm>
            <a:off x="629841" y="273845"/>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100"/>
              <a:buNone/>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86" name="Google Shape;86;p19"/>
          <p:cNvSpPr txBox="1"/>
          <p:nvPr>
            <p:ph idx="1" type="body"/>
          </p:nvPr>
        </p:nvSpPr>
        <p:spPr>
          <a:xfrm>
            <a:off x="629842"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rgbClr val="616265"/>
              </a:buClr>
              <a:buSzPts val="1800"/>
              <a:buNone/>
              <a:defRPr b="1" sz="1800"/>
            </a:lvl1pPr>
            <a:lvl2pPr indent="-228600" lvl="1" marL="914400" rtl="0" algn="l">
              <a:lnSpc>
                <a:spcPct val="90000"/>
              </a:lnSpc>
              <a:spcBef>
                <a:spcPts val="400"/>
              </a:spcBef>
              <a:spcAft>
                <a:spcPts val="0"/>
              </a:spcAft>
              <a:buClr>
                <a:srgbClr val="616265"/>
              </a:buClr>
              <a:buSzPts val="1500"/>
              <a:buNone/>
              <a:defRPr b="1" sz="1500"/>
            </a:lvl2pPr>
            <a:lvl3pPr indent="-228600" lvl="2" marL="1371600" rtl="0" algn="l">
              <a:lnSpc>
                <a:spcPct val="90000"/>
              </a:lnSpc>
              <a:spcBef>
                <a:spcPts val="400"/>
              </a:spcBef>
              <a:spcAft>
                <a:spcPts val="0"/>
              </a:spcAft>
              <a:buClr>
                <a:srgbClr val="616265"/>
              </a:buClr>
              <a:buSzPts val="1400"/>
              <a:buNone/>
              <a:defRPr b="1" sz="1400"/>
            </a:lvl3pPr>
            <a:lvl4pPr indent="-228600" lvl="3" marL="1828800" rtl="0" algn="l">
              <a:lnSpc>
                <a:spcPct val="90000"/>
              </a:lnSpc>
              <a:spcBef>
                <a:spcPts val="400"/>
              </a:spcBef>
              <a:spcAft>
                <a:spcPts val="0"/>
              </a:spcAft>
              <a:buClr>
                <a:srgbClr val="616265"/>
              </a:buClr>
              <a:buSzPts val="1200"/>
              <a:buNone/>
              <a:defRPr b="1" sz="1200"/>
            </a:lvl4pPr>
            <a:lvl5pPr indent="-228600" lvl="4" marL="2286000" rtl="0" algn="l">
              <a:lnSpc>
                <a:spcPct val="90000"/>
              </a:lnSpc>
              <a:spcBef>
                <a:spcPts val="400"/>
              </a:spcBef>
              <a:spcAft>
                <a:spcPts val="0"/>
              </a:spcAft>
              <a:buClr>
                <a:srgbClr val="616265"/>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19"/>
          <p:cNvSpPr txBox="1"/>
          <p:nvPr>
            <p:ph idx="2" type="body"/>
          </p:nvPr>
        </p:nvSpPr>
        <p:spPr>
          <a:xfrm>
            <a:off x="629842" y="1878806"/>
            <a:ext cx="38685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616265"/>
              </a:buClr>
              <a:buSzPts val="1400"/>
              <a:buChar char="•"/>
              <a:defRPr/>
            </a:lvl1pPr>
            <a:lvl2pPr indent="-317500" lvl="1" marL="914400" rtl="0" algn="l">
              <a:lnSpc>
                <a:spcPct val="90000"/>
              </a:lnSpc>
              <a:spcBef>
                <a:spcPts val="400"/>
              </a:spcBef>
              <a:spcAft>
                <a:spcPts val="0"/>
              </a:spcAft>
              <a:buClr>
                <a:srgbClr val="616265"/>
              </a:buClr>
              <a:buSzPts val="1400"/>
              <a:buChar char="•"/>
              <a:defRPr/>
            </a:lvl2pPr>
            <a:lvl3pPr indent="-317500" lvl="2" marL="1371600" rtl="0" algn="l">
              <a:lnSpc>
                <a:spcPct val="90000"/>
              </a:lnSpc>
              <a:spcBef>
                <a:spcPts val="400"/>
              </a:spcBef>
              <a:spcAft>
                <a:spcPts val="0"/>
              </a:spcAft>
              <a:buClr>
                <a:srgbClr val="616265"/>
              </a:buClr>
              <a:buSzPts val="1400"/>
              <a:buChar char="•"/>
              <a:defRPr/>
            </a:lvl3pPr>
            <a:lvl4pPr indent="-317500" lvl="3" marL="1828800" rtl="0" algn="l">
              <a:lnSpc>
                <a:spcPct val="90000"/>
              </a:lnSpc>
              <a:spcBef>
                <a:spcPts val="400"/>
              </a:spcBef>
              <a:spcAft>
                <a:spcPts val="0"/>
              </a:spcAft>
              <a:buClr>
                <a:srgbClr val="616265"/>
              </a:buClr>
              <a:buSzPts val="1400"/>
              <a:buChar char="•"/>
              <a:defRPr/>
            </a:lvl4pPr>
            <a:lvl5pPr indent="-317500" lvl="4" marL="2286000" rtl="0" algn="l">
              <a:lnSpc>
                <a:spcPct val="90000"/>
              </a:lnSpc>
              <a:spcBef>
                <a:spcPts val="400"/>
              </a:spcBef>
              <a:spcAft>
                <a:spcPts val="0"/>
              </a:spcAft>
              <a:buClr>
                <a:srgbClr val="61626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19"/>
          <p:cNvSpPr txBox="1"/>
          <p:nvPr>
            <p:ph idx="3" type="body"/>
          </p:nvPr>
        </p:nvSpPr>
        <p:spPr>
          <a:xfrm>
            <a:off x="4629151"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rgbClr val="616265"/>
              </a:buClr>
              <a:buSzPts val="1800"/>
              <a:buNone/>
              <a:defRPr b="1" sz="1800"/>
            </a:lvl1pPr>
            <a:lvl2pPr indent="-228600" lvl="1" marL="914400" rtl="0" algn="l">
              <a:lnSpc>
                <a:spcPct val="90000"/>
              </a:lnSpc>
              <a:spcBef>
                <a:spcPts val="400"/>
              </a:spcBef>
              <a:spcAft>
                <a:spcPts val="0"/>
              </a:spcAft>
              <a:buClr>
                <a:srgbClr val="616265"/>
              </a:buClr>
              <a:buSzPts val="1500"/>
              <a:buNone/>
              <a:defRPr b="1" sz="1500"/>
            </a:lvl2pPr>
            <a:lvl3pPr indent="-228600" lvl="2" marL="1371600" rtl="0" algn="l">
              <a:lnSpc>
                <a:spcPct val="90000"/>
              </a:lnSpc>
              <a:spcBef>
                <a:spcPts val="400"/>
              </a:spcBef>
              <a:spcAft>
                <a:spcPts val="0"/>
              </a:spcAft>
              <a:buClr>
                <a:srgbClr val="616265"/>
              </a:buClr>
              <a:buSzPts val="1400"/>
              <a:buNone/>
              <a:defRPr b="1" sz="1400"/>
            </a:lvl3pPr>
            <a:lvl4pPr indent="-228600" lvl="3" marL="1828800" rtl="0" algn="l">
              <a:lnSpc>
                <a:spcPct val="90000"/>
              </a:lnSpc>
              <a:spcBef>
                <a:spcPts val="400"/>
              </a:spcBef>
              <a:spcAft>
                <a:spcPts val="0"/>
              </a:spcAft>
              <a:buClr>
                <a:srgbClr val="616265"/>
              </a:buClr>
              <a:buSzPts val="1200"/>
              <a:buNone/>
              <a:defRPr b="1" sz="1200"/>
            </a:lvl4pPr>
            <a:lvl5pPr indent="-228600" lvl="4" marL="2286000" rtl="0" algn="l">
              <a:lnSpc>
                <a:spcPct val="90000"/>
              </a:lnSpc>
              <a:spcBef>
                <a:spcPts val="400"/>
              </a:spcBef>
              <a:spcAft>
                <a:spcPts val="0"/>
              </a:spcAft>
              <a:buClr>
                <a:srgbClr val="616265"/>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9" name="Google Shape;89;p19"/>
          <p:cNvSpPr txBox="1"/>
          <p:nvPr>
            <p:ph idx="4" type="body"/>
          </p:nvPr>
        </p:nvSpPr>
        <p:spPr>
          <a:xfrm>
            <a:off x="4629151" y="1878806"/>
            <a:ext cx="38874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616265"/>
              </a:buClr>
              <a:buSzPts val="1400"/>
              <a:buChar char="•"/>
              <a:defRPr/>
            </a:lvl1pPr>
            <a:lvl2pPr indent="-317500" lvl="1" marL="914400" rtl="0" algn="l">
              <a:lnSpc>
                <a:spcPct val="90000"/>
              </a:lnSpc>
              <a:spcBef>
                <a:spcPts val="400"/>
              </a:spcBef>
              <a:spcAft>
                <a:spcPts val="0"/>
              </a:spcAft>
              <a:buClr>
                <a:srgbClr val="616265"/>
              </a:buClr>
              <a:buSzPts val="1400"/>
              <a:buChar char="•"/>
              <a:defRPr/>
            </a:lvl2pPr>
            <a:lvl3pPr indent="-317500" lvl="2" marL="1371600" rtl="0" algn="l">
              <a:lnSpc>
                <a:spcPct val="90000"/>
              </a:lnSpc>
              <a:spcBef>
                <a:spcPts val="400"/>
              </a:spcBef>
              <a:spcAft>
                <a:spcPts val="0"/>
              </a:spcAft>
              <a:buClr>
                <a:srgbClr val="616265"/>
              </a:buClr>
              <a:buSzPts val="1400"/>
              <a:buChar char="•"/>
              <a:defRPr/>
            </a:lvl3pPr>
            <a:lvl4pPr indent="-317500" lvl="3" marL="1828800" rtl="0" algn="l">
              <a:lnSpc>
                <a:spcPct val="90000"/>
              </a:lnSpc>
              <a:spcBef>
                <a:spcPts val="400"/>
              </a:spcBef>
              <a:spcAft>
                <a:spcPts val="0"/>
              </a:spcAft>
              <a:buClr>
                <a:srgbClr val="616265"/>
              </a:buClr>
              <a:buSzPts val="1400"/>
              <a:buChar char="•"/>
              <a:defRPr/>
            </a:lvl4pPr>
            <a:lvl5pPr indent="-317500" lvl="4" marL="2286000" rtl="0" algn="l">
              <a:lnSpc>
                <a:spcPct val="90000"/>
              </a:lnSpc>
              <a:spcBef>
                <a:spcPts val="400"/>
              </a:spcBef>
              <a:spcAft>
                <a:spcPts val="0"/>
              </a:spcAft>
              <a:buClr>
                <a:srgbClr val="61626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 name="Google Shape;90;p19"/>
          <p:cNvSpPr txBox="1"/>
          <p:nvPr>
            <p:ph idx="12" type="sldNum"/>
          </p:nvPr>
        </p:nvSpPr>
        <p:spPr>
          <a:xfrm>
            <a:off x="7686675" y="4767263"/>
            <a:ext cx="82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1" name="Google Shape;91;p19"/>
          <p:cNvSpPr txBox="1"/>
          <p:nvPr>
            <p:ph idx="11" type="ftr"/>
          </p:nvPr>
        </p:nvSpPr>
        <p:spPr>
          <a:xfrm>
            <a:off x="3118247" y="4767263"/>
            <a:ext cx="45684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100"/>
              <a:buNone/>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94" name="Google Shape;94;p20"/>
          <p:cNvSpPr txBox="1"/>
          <p:nvPr>
            <p:ph idx="12" type="sldNum"/>
          </p:nvPr>
        </p:nvSpPr>
        <p:spPr>
          <a:xfrm>
            <a:off x="7686675" y="4767263"/>
            <a:ext cx="82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5" name="Google Shape;95;p20"/>
          <p:cNvSpPr txBox="1"/>
          <p:nvPr>
            <p:ph idx="11" type="ftr"/>
          </p:nvPr>
        </p:nvSpPr>
        <p:spPr>
          <a:xfrm>
            <a:off x="3118247" y="4767263"/>
            <a:ext cx="45684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21"/>
          <p:cNvSpPr txBox="1"/>
          <p:nvPr>
            <p:ph idx="12" type="sldNum"/>
          </p:nvPr>
        </p:nvSpPr>
        <p:spPr>
          <a:xfrm>
            <a:off x="7686675" y="4767263"/>
            <a:ext cx="82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21"/>
          <p:cNvSpPr txBox="1"/>
          <p:nvPr>
            <p:ph idx="11" type="ftr"/>
          </p:nvPr>
        </p:nvSpPr>
        <p:spPr>
          <a:xfrm>
            <a:off x="3118247" y="4767263"/>
            <a:ext cx="45684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SzPts val="1100"/>
              <a:buNone/>
              <a:defRPr sz="2400"/>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101" name="Google Shape;101;p22"/>
          <p:cNvSpPr txBox="1"/>
          <p:nvPr>
            <p:ph idx="1" type="body"/>
          </p:nvPr>
        </p:nvSpPr>
        <p:spPr>
          <a:xfrm>
            <a:off x="3887391" y="740570"/>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rgbClr val="616265"/>
              </a:buClr>
              <a:buSzPts val="2400"/>
              <a:buChar char="•"/>
              <a:defRPr sz="2400"/>
            </a:lvl1pPr>
            <a:lvl2pPr indent="-361950" lvl="1" marL="914400" rtl="0" algn="l">
              <a:lnSpc>
                <a:spcPct val="90000"/>
              </a:lnSpc>
              <a:spcBef>
                <a:spcPts val="400"/>
              </a:spcBef>
              <a:spcAft>
                <a:spcPts val="0"/>
              </a:spcAft>
              <a:buClr>
                <a:srgbClr val="616265"/>
              </a:buClr>
              <a:buSzPts val="2100"/>
              <a:buChar char="•"/>
              <a:defRPr sz="2100"/>
            </a:lvl2pPr>
            <a:lvl3pPr indent="-342900" lvl="2" marL="1371600" rtl="0" algn="l">
              <a:lnSpc>
                <a:spcPct val="90000"/>
              </a:lnSpc>
              <a:spcBef>
                <a:spcPts val="400"/>
              </a:spcBef>
              <a:spcAft>
                <a:spcPts val="0"/>
              </a:spcAft>
              <a:buClr>
                <a:srgbClr val="616265"/>
              </a:buClr>
              <a:buSzPts val="1800"/>
              <a:buChar char="•"/>
              <a:defRPr sz="1800"/>
            </a:lvl3pPr>
            <a:lvl4pPr indent="-323850" lvl="3" marL="1828800" rtl="0" algn="l">
              <a:lnSpc>
                <a:spcPct val="90000"/>
              </a:lnSpc>
              <a:spcBef>
                <a:spcPts val="400"/>
              </a:spcBef>
              <a:spcAft>
                <a:spcPts val="0"/>
              </a:spcAft>
              <a:buClr>
                <a:srgbClr val="616265"/>
              </a:buClr>
              <a:buSzPts val="1500"/>
              <a:buChar char="•"/>
              <a:defRPr sz="1500"/>
            </a:lvl4pPr>
            <a:lvl5pPr indent="-323850" lvl="4" marL="2286000" rtl="0" algn="l">
              <a:lnSpc>
                <a:spcPct val="90000"/>
              </a:lnSpc>
              <a:spcBef>
                <a:spcPts val="400"/>
              </a:spcBef>
              <a:spcAft>
                <a:spcPts val="0"/>
              </a:spcAft>
              <a:buClr>
                <a:srgbClr val="616265"/>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2" name="Google Shape;102;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616265"/>
              </a:buClr>
              <a:buSzPts val="1200"/>
              <a:buNone/>
              <a:defRPr sz="1200"/>
            </a:lvl1pPr>
            <a:lvl2pPr indent="-228600" lvl="1" marL="914400" rtl="0" algn="l">
              <a:lnSpc>
                <a:spcPct val="90000"/>
              </a:lnSpc>
              <a:spcBef>
                <a:spcPts val="400"/>
              </a:spcBef>
              <a:spcAft>
                <a:spcPts val="0"/>
              </a:spcAft>
              <a:buClr>
                <a:srgbClr val="616265"/>
              </a:buClr>
              <a:buSzPts val="1100"/>
              <a:buNone/>
              <a:defRPr sz="1100"/>
            </a:lvl2pPr>
            <a:lvl3pPr indent="-228600" lvl="2" marL="1371600" rtl="0" algn="l">
              <a:lnSpc>
                <a:spcPct val="90000"/>
              </a:lnSpc>
              <a:spcBef>
                <a:spcPts val="400"/>
              </a:spcBef>
              <a:spcAft>
                <a:spcPts val="0"/>
              </a:spcAft>
              <a:buClr>
                <a:srgbClr val="616265"/>
              </a:buClr>
              <a:buSzPts val="900"/>
              <a:buNone/>
              <a:defRPr sz="900"/>
            </a:lvl3pPr>
            <a:lvl4pPr indent="-228600" lvl="3" marL="1828800" rtl="0" algn="l">
              <a:lnSpc>
                <a:spcPct val="90000"/>
              </a:lnSpc>
              <a:spcBef>
                <a:spcPts val="400"/>
              </a:spcBef>
              <a:spcAft>
                <a:spcPts val="0"/>
              </a:spcAft>
              <a:buClr>
                <a:srgbClr val="616265"/>
              </a:buClr>
              <a:buSzPts val="800"/>
              <a:buNone/>
              <a:defRPr sz="800"/>
            </a:lvl4pPr>
            <a:lvl5pPr indent="-228600" lvl="4" marL="2286000" rtl="0" algn="l">
              <a:lnSpc>
                <a:spcPct val="90000"/>
              </a:lnSpc>
              <a:spcBef>
                <a:spcPts val="400"/>
              </a:spcBef>
              <a:spcAft>
                <a:spcPts val="0"/>
              </a:spcAft>
              <a:buClr>
                <a:srgbClr val="616265"/>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3" name="Google Shape;103;p22"/>
          <p:cNvSpPr txBox="1"/>
          <p:nvPr>
            <p:ph idx="12" type="sldNum"/>
          </p:nvPr>
        </p:nvSpPr>
        <p:spPr>
          <a:xfrm>
            <a:off x="7686675" y="4767263"/>
            <a:ext cx="82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04" name="Google Shape;104;p22"/>
          <p:cNvSpPr txBox="1"/>
          <p:nvPr>
            <p:ph idx="11" type="ftr"/>
          </p:nvPr>
        </p:nvSpPr>
        <p:spPr>
          <a:xfrm>
            <a:off x="3118247" y="4767263"/>
            <a:ext cx="45684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5" name="Shape 105"/>
        <p:cNvGrpSpPr/>
        <p:nvPr/>
      </p:nvGrpSpPr>
      <p:grpSpPr>
        <a:xfrm>
          <a:off x="0" y="0"/>
          <a:ext cx="0" cy="0"/>
          <a:chOff x="0" y="0"/>
          <a:chExt cx="0" cy="0"/>
        </a:xfrm>
      </p:grpSpPr>
      <p:sp>
        <p:nvSpPr>
          <p:cNvPr id="106" name="Google Shape;106;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SzPts val="1100"/>
              <a:buNone/>
              <a:defRPr sz="2400"/>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107" name="Google Shape;107;p23"/>
          <p:cNvSpPr/>
          <p:nvPr>
            <p:ph idx="2" type="pic"/>
          </p:nvPr>
        </p:nvSpPr>
        <p:spPr>
          <a:xfrm>
            <a:off x="3887391" y="740570"/>
            <a:ext cx="4629300" cy="3655200"/>
          </a:xfrm>
          <a:prstGeom prst="rect">
            <a:avLst/>
          </a:prstGeom>
          <a:noFill/>
          <a:ln>
            <a:noFill/>
          </a:ln>
        </p:spPr>
      </p:sp>
      <p:sp>
        <p:nvSpPr>
          <p:cNvPr id="108" name="Google Shape;108;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616265"/>
              </a:buClr>
              <a:buSzPts val="1200"/>
              <a:buNone/>
              <a:defRPr sz="1200"/>
            </a:lvl1pPr>
            <a:lvl2pPr indent="-228600" lvl="1" marL="914400" rtl="0" algn="l">
              <a:lnSpc>
                <a:spcPct val="90000"/>
              </a:lnSpc>
              <a:spcBef>
                <a:spcPts val="400"/>
              </a:spcBef>
              <a:spcAft>
                <a:spcPts val="0"/>
              </a:spcAft>
              <a:buClr>
                <a:srgbClr val="616265"/>
              </a:buClr>
              <a:buSzPts val="1100"/>
              <a:buNone/>
              <a:defRPr sz="1100"/>
            </a:lvl2pPr>
            <a:lvl3pPr indent="-228600" lvl="2" marL="1371600" rtl="0" algn="l">
              <a:lnSpc>
                <a:spcPct val="90000"/>
              </a:lnSpc>
              <a:spcBef>
                <a:spcPts val="400"/>
              </a:spcBef>
              <a:spcAft>
                <a:spcPts val="0"/>
              </a:spcAft>
              <a:buClr>
                <a:srgbClr val="616265"/>
              </a:buClr>
              <a:buSzPts val="900"/>
              <a:buNone/>
              <a:defRPr sz="900"/>
            </a:lvl3pPr>
            <a:lvl4pPr indent="-228600" lvl="3" marL="1828800" rtl="0" algn="l">
              <a:lnSpc>
                <a:spcPct val="90000"/>
              </a:lnSpc>
              <a:spcBef>
                <a:spcPts val="400"/>
              </a:spcBef>
              <a:spcAft>
                <a:spcPts val="0"/>
              </a:spcAft>
              <a:buClr>
                <a:srgbClr val="616265"/>
              </a:buClr>
              <a:buSzPts val="800"/>
              <a:buNone/>
              <a:defRPr sz="800"/>
            </a:lvl4pPr>
            <a:lvl5pPr indent="-228600" lvl="4" marL="2286000" rtl="0" algn="l">
              <a:lnSpc>
                <a:spcPct val="90000"/>
              </a:lnSpc>
              <a:spcBef>
                <a:spcPts val="400"/>
              </a:spcBef>
              <a:spcAft>
                <a:spcPts val="0"/>
              </a:spcAft>
              <a:buClr>
                <a:srgbClr val="616265"/>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9" name="Google Shape;109;p23"/>
          <p:cNvSpPr txBox="1"/>
          <p:nvPr>
            <p:ph idx="12" type="sldNum"/>
          </p:nvPr>
        </p:nvSpPr>
        <p:spPr>
          <a:xfrm>
            <a:off x="7686675" y="4767263"/>
            <a:ext cx="82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23"/>
          <p:cNvSpPr txBox="1"/>
          <p:nvPr>
            <p:ph idx="11" type="ftr"/>
          </p:nvPr>
        </p:nvSpPr>
        <p:spPr>
          <a:xfrm>
            <a:off x="3118247" y="4767263"/>
            <a:ext cx="45684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 name="Shape 111"/>
        <p:cNvGrpSpPr/>
        <p:nvPr/>
      </p:nvGrpSpPr>
      <p:grpSpPr>
        <a:xfrm>
          <a:off x="0" y="0"/>
          <a:ext cx="0" cy="0"/>
          <a:chOff x="0" y="0"/>
          <a:chExt cx="0" cy="0"/>
        </a:xfrm>
      </p:grpSpPr>
      <p:sp>
        <p:nvSpPr>
          <p:cNvPr id="112" name="Google Shape;112;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100"/>
              <a:buNone/>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113" name="Google Shape;113;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616265"/>
              </a:buClr>
              <a:buSzPts val="1400"/>
              <a:buChar char="•"/>
              <a:defRPr/>
            </a:lvl1pPr>
            <a:lvl2pPr indent="-317500" lvl="1" marL="914400" rtl="0" algn="l">
              <a:lnSpc>
                <a:spcPct val="90000"/>
              </a:lnSpc>
              <a:spcBef>
                <a:spcPts val="400"/>
              </a:spcBef>
              <a:spcAft>
                <a:spcPts val="0"/>
              </a:spcAft>
              <a:buClr>
                <a:srgbClr val="616265"/>
              </a:buClr>
              <a:buSzPts val="1400"/>
              <a:buChar char="•"/>
              <a:defRPr/>
            </a:lvl2pPr>
            <a:lvl3pPr indent="-317500" lvl="2" marL="1371600" rtl="0" algn="l">
              <a:lnSpc>
                <a:spcPct val="90000"/>
              </a:lnSpc>
              <a:spcBef>
                <a:spcPts val="400"/>
              </a:spcBef>
              <a:spcAft>
                <a:spcPts val="0"/>
              </a:spcAft>
              <a:buClr>
                <a:srgbClr val="616265"/>
              </a:buClr>
              <a:buSzPts val="1400"/>
              <a:buChar char="•"/>
              <a:defRPr/>
            </a:lvl3pPr>
            <a:lvl4pPr indent="-317500" lvl="3" marL="1828800" rtl="0" algn="l">
              <a:lnSpc>
                <a:spcPct val="90000"/>
              </a:lnSpc>
              <a:spcBef>
                <a:spcPts val="400"/>
              </a:spcBef>
              <a:spcAft>
                <a:spcPts val="0"/>
              </a:spcAft>
              <a:buClr>
                <a:srgbClr val="616265"/>
              </a:buClr>
              <a:buSzPts val="1400"/>
              <a:buChar char="•"/>
              <a:defRPr/>
            </a:lvl4pPr>
            <a:lvl5pPr indent="-317500" lvl="4" marL="2286000" rtl="0" algn="l">
              <a:lnSpc>
                <a:spcPct val="90000"/>
              </a:lnSpc>
              <a:spcBef>
                <a:spcPts val="400"/>
              </a:spcBef>
              <a:spcAft>
                <a:spcPts val="0"/>
              </a:spcAft>
              <a:buClr>
                <a:srgbClr val="61626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 name="Google Shape;114;p24"/>
          <p:cNvSpPr txBox="1"/>
          <p:nvPr>
            <p:ph idx="12" type="sldNum"/>
          </p:nvPr>
        </p:nvSpPr>
        <p:spPr>
          <a:xfrm>
            <a:off x="7686675" y="4767263"/>
            <a:ext cx="82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24"/>
          <p:cNvSpPr txBox="1"/>
          <p:nvPr>
            <p:ph idx="11" type="ftr"/>
          </p:nvPr>
        </p:nvSpPr>
        <p:spPr>
          <a:xfrm>
            <a:off x="3118247" y="4767263"/>
            <a:ext cx="45684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6" name="Shape 116"/>
        <p:cNvGrpSpPr/>
        <p:nvPr/>
      </p:nvGrpSpPr>
      <p:grpSpPr>
        <a:xfrm>
          <a:off x="0" y="0"/>
          <a:ext cx="0" cy="0"/>
          <a:chOff x="0" y="0"/>
          <a:chExt cx="0" cy="0"/>
        </a:xfrm>
      </p:grpSpPr>
      <p:sp>
        <p:nvSpPr>
          <p:cNvPr id="117" name="Google Shape;117;p25"/>
          <p:cNvSpPr txBox="1"/>
          <p:nvPr>
            <p:ph type="title"/>
          </p:nvPr>
        </p:nvSpPr>
        <p:spPr>
          <a:xfrm rot="5400000">
            <a:off x="5350051"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100"/>
              <a:buNone/>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118" name="Google Shape;118;p25"/>
          <p:cNvSpPr txBox="1"/>
          <p:nvPr>
            <p:ph idx="1" type="body"/>
          </p:nvPr>
        </p:nvSpPr>
        <p:spPr>
          <a:xfrm rot="5400000">
            <a:off x="1349476"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616265"/>
              </a:buClr>
              <a:buSzPts val="1400"/>
              <a:buChar char="•"/>
              <a:defRPr/>
            </a:lvl1pPr>
            <a:lvl2pPr indent="-317500" lvl="1" marL="914400" rtl="0" algn="l">
              <a:lnSpc>
                <a:spcPct val="90000"/>
              </a:lnSpc>
              <a:spcBef>
                <a:spcPts val="400"/>
              </a:spcBef>
              <a:spcAft>
                <a:spcPts val="0"/>
              </a:spcAft>
              <a:buClr>
                <a:srgbClr val="616265"/>
              </a:buClr>
              <a:buSzPts val="1400"/>
              <a:buChar char="•"/>
              <a:defRPr/>
            </a:lvl2pPr>
            <a:lvl3pPr indent="-317500" lvl="2" marL="1371600" rtl="0" algn="l">
              <a:lnSpc>
                <a:spcPct val="90000"/>
              </a:lnSpc>
              <a:spcBef>
                <a:spcPts val="400"/>
              </a:spcBef>
              <a:spcAft>
                <a:spcPts val="0"/>
              </a:spcAft>
              <a:buClr>
                <a:srgbClr val="616265"/>
              </a:buClr>
              <a:buSzPts val="1400"/>
              <a:buChar char="•"/>
              <a:defRPr/>
            </a:lvl3pPr>
            <a:lvl4pPr indent="-317500" lvl="3" marL="1828800" rtl="0" algn="l">
              <a:lnSpc>
                <a:spcPct val="90000"/>
              </a:lnSpc>
              <a:spcBef>
                <a:spcPts val="400"/>
              </a:spcBef>
              <a:spcAft>
                <a:spcPts val="0"/>
              </a:spcAft>
              <a:buClr>
                <a:srgbClr val="616265"/>
              </a:buClr>
              <a:buSzPts val="1400"/>
              <a:buChar char="•"/>
              <a:defRPr/>
            </a:lvl4pPr>
            <a:lvl5pPr indent="-317500" lvl="4" marL="2286000" rtl="0" algn="l">
              <a:lnSpc>
                <a:spcPct val="90000"/>
              </a:lnSpc>
              <a:spcBef>
                <a:spcPts val="400"/>
              </a:spcBef>
              <a:spcAft>
                <a:spcPts val="0"/>
              </a:spcAft>
              <a:buClr>
                <a:srgbClr val="61626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2" type="sldNum"/>
          </p:nvPr>
        </p:nvSpPr>
        <p:spPr>
          <a:xfrm>
            <a:off x="7686675" y="4767263"/>
            <a:ext cx="82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25"/>
          <p:cNvSpPr txBox="1"/>
          <p:nvPr>
            <p:ph idx="11" type="ftr"/>
          </p:nvPr>
        </p:nvSpPr>
        <p:spPr>
          <a:xfrm>
            <a:off x="3118247" y="4767263"/>
            <a:ext cx="45684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SzPts val="1100"/>
              <a:buNone/>
              <a:defRPr b="0" i="0" sz="3300" u="none" cap="none" strike="noStrike">
                <a:solidFill>
                  <a:srgbClr val="616265"/>
                </a:solidFill>
                <a:latin typeface="Calibri"/>
                <a:ea typeface="Calibri"/>
                <a:cs typeface="Calibri"/>
                <a:sym typeface="Calibri"/>
              </a:defRPr>
            </a:lvl1pPr>
            <a:lvl2pPr lvl="1" marR="0" rtl="0" algn="l">
              <a:lnSpc>
                <a:spcPct val="90000"/>
              </a:lnSpc>
              <a:spcBef>
                <a:spcPts val="0"/>
              </a:spcBef>
              <a:spcAft>
                <a:spcPts val="0"/>
              </a:spcAft>
              <a:buSzPts val="1100"/>
              <a:buNone/>
              <a:defRPr b="0" i="0" sz="3300" u="none" cap="none" strike="noStrike">
                <a:solidFill>
                  <a:srgbClr val="616265"/>
                </a:solidFill>
                <a:latin typeface="Calibri"/>
                <a:ea typeface="Calibri"/>
                <a:cs typeface="Calibri"/>
                <a:sym typeface="Calibri"/>
              </a:defRPr>
            </a:lvl2pPr>
            <a:lvl3pPr lvl="2" marR="0" rtl="0" algn="l">
              <a:lnSpc>
                <a:spcPct val="90000"/>
              </a:lnSpc>
              <a:spcBef>
                <a:spcPts val="0"/>
              </a:spcBef>
              <a:spcAft>
                <a:spcPts val="0"/>
              </a:spcAft>
              <a:buSzPts val="1100"/>
              <a:buNone/>
              <a:defRPr b="0" i="0" sz="3300" u="none" cap="none" strike="noStrike">
                <a:solidFill>
                  <a:srgbClr val="616265"/>
                </a:solidFill>
                <a:latin typeface="Calibri"/>
                <a:ea typeface="Calibri"/>
                <a:cs typeface="Calibri"/>
                <a:sym typeface="Calibri"/>
              </a:defRPr>
            </a:lvl3pPr>
            <a:lvl4pPr lvl="3" marR="0" rtl="0" algn="l">
              <a:lnSpc>
                <a:spcPct val="90000"/>
              </a:lnSpc>
              <a:spcBef>
                <a:spcPts val="0"/>
              </a:spcBef>
              <a:spcAft>
                <a:spcPts val="0"/>
              </a:spcAft>
              <a:buSzPts val="1100"/>
              <a:buNone/>
              <a:defRPr b="0" i="0" sz="3300" u="none" cap="none" strike="noStrike">
                <a:solidFill>
                  <a:srgbClr val="616265"/>
                </a:solidFill>
                <a:latin typeface="Calibri"/>
                <a:ea typeface="Calibri"/>
                <a:cs typeface="Calibri"/>
                <a:sym typeface="Calibri"/>
              </a:defRPr>
            </a:lvl4pPr>
            <a:lvl5pPr lvl="4" marR="0" rtl="0" algn="l">
              <a:lnSpc>
                <a:spcPct val="90000"/>
              </a:lnSpc>
              <a:spcBef>
                <a:spcPts val="0"/>
              </a:spcBef>
              <a:spcAft>
                <a:spcPts val="0"/>
              </a:spcAft>
              <a:buSzPts val="1100"/>
              <a:buNone/>
              <a:defRPr b="0" i="0" sz="3300" u="none" cap="none" strike="noStrike">
                <a:solidFill>
                  <a:srgbClr val="616265"/>
                </a:solidFill>
                <a:latin typeface="Calibri"/>
                <a:ea typeface="Calibri"/>
                <a:cs typeface="Calibri"/>
                <a:sym typeface="Calibri"/>
              </a:defRPr>
            </a:lvl5pPr>
            <a:lvl6pPr lvl="5" marR="0" rtl="0" algn="l">
              <a:lnSpc>
                <a:spcPct val="90000"/>
              </a:lnSpc>
              <a:spcBef>
                <a:spcPts val="0"/>
              </a:spcBef>
              <a:spcAft>
                <a:spcPts val="0"/>
              </a:spcAft>
              <a:buSzPts val="1100"/>
              <a:buNone/>
              <a:defRPr b="0" i="0" sz="3300" u="none" cap="none" strike="noStrike">
                <a:solidFill>
                  <a:srgbClr val="616265"/>
                </a:solidFill>
                <a:latin typeface="Calibri"/>
                <a:ea typeface="Calibri"/>
                <a:cs typeface="Calibri"/>
                <a:sym typeface="Calibri"/>
              </a:defRPr>
            </a:lvl6pPr>
            <a:lvl7pPr lvl="6" marR="0" rtl="0" algn="l">
              <a:lnSpc>
                <a:spcPct val="90000"/>
              </a:lnSpc>
              <a:spcBef>
                <a:spcPts val="0"/>
              </a:spcBef>
              <a:spcAft>
                <a:spcPts val="0"/>
              </a:spcAft>
              <a:buSzPts val="1100"/>
              <a:buNone/>
              <a:defRPr b="0" i="0" sz="3300" u="none" cap="none" strike="noStrike">
                <a:solidFill>
                  <a:srgbClr val="616265"/>
                </a:solidFill>
                <a:latin typeface="Calibri"/>
                <a:ea typeface="Calibri"/>
                <a:cs typeface="Calibri"/>
                <a:sym typeface="Calibri"/>
              </a:defRPr>
            </a:lvl7pPr>
            <a:lvl8pPr lvl="7" marR="0" rtl="0" algn="l">
              <a:lnSpc>
                <a:spcPct val="90000"/>
              </a:lnSpc>
              <a:spcBef>
                <a:spcPts val="0"/>
              </a:spcBef>
              <a:spcAft>
                <a:spcPts val="0"/>
              </a:spcAft>
              <a:buSzPts val="1100"/>
              <a:buNone/>
              <a:defRPr b="0" i="0" sz="3300" u="none" cap="none" strike="noStrike">
                <a:solidFill>
                  <a:srgbClr val="616265"/>
                </a:solidFill>
                <a:latin typeface="Calibri"/>
                <a:ea typeface="Calibri"/>
                <a:cs typeface="Calibri"/>
                <a:sym typeface="Calibri"/>
              </a:defRPr>
            </a:lvl8pPr>
            <a:lvl9pPr lvl="8" marR="0" rtl="0" algn="l">
              <a:lnSpc>
                <a:spcPct val="90000"/>
              </a:lnSpc>
              <a:spcBef>
                <a:spcPts val="0"/>
              </a:spcBef>
              <a:spcAft>
                <a:spcPts val="0"/>
              </a:spcAft>
              <a:buSzPts val="1100"/>
              <a:buNone/>
              <a:defRPr b="0" i="0" sz="3300" u="none" cap="none" strike="noStrike">
                <a:solidFill>
                  <a:srgbClr val="616265"/>
                </a:solidFill>
                <a:latin typeface="Calibri"/>
                <a:ea typeface="Calibri"/>
                <a:cs typeface="Calibri"/>
                <a:sym typeface="Calibri"/>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616265"/>
              </a:buClr>
              <a:buSzPts val="2100"/>
              <a:buFont typeface="Arial"/>
              <a:buChar char="•"/>
              <a:defRPr b="0" i="0" sz="2100" u="none" cap="none" strike="noStrike">
                <a:solidFill>
                  <a:srgbClr val="616265"/>
                </a:solidFill>
                <a:latin typeface="Calibri"/>
                <a:ea typeface="Calibri"/>
                <a:cs typeface="Calibri"/>
                <a:sym typeface="Calibri"/>
              </a:defRPr>
            </a:lvl1pPr>
            <a:lvl2pPr indent="-342900" lvl="1" marL="914400" marR="0" rtl="0" algn="l">
              <a:lnSpc>
                <a:spcPct val="90000"/>
              </a:lnSpc>
              <a:spcBef>
                <a:spcPts val="400"/>
              </a:spcBef>
              <a:spcAft>
                <a:spcPts val="0"/>
              </a:spcAft>
              <a:buClr>
                <a:srgbClr val="616265"/>
              </a:buClr>
              <a:buSzPts val="1800"/>
              <a:buFont typeface="Arial"/>
              <a:buChar char="•"/>
              <a:defRPr b="0" i="0" sz="1800" u="none" cap="none" strike="noStrike">
                <a:solidFill>
                  <a:srgbClr val="616265"/>
                </a:solidFill>
                <a:latin typeface="Calibri"/>
                <a:ea typeface="Calibri"/>
                <a:cs typeface="Calibri"/>
                <a:sym typeface="Calibri"/>
              </a:defRPr>
            </a:lvl2pPr>
            <a:lvl3pPr indent="-323850" lvl="2" marL="1371600" marR="0" rtl="0" algn="l">
              <a:lnSpc>
                <a:spcPct val="90000"/>
              </a:lnSpc>
              <a:spcBef>
                <a:spcPts val="400"/>
              </a:spcBef>
              <a:spcAft>
                <a:spcPts val="0"/>
              </a:spcAft>
              <a:buClr>
                <a:srgbClr val="616265"/>
              </a:buClr>
              <a:buSzPts val="1500"/>
              <a:buFont typeface="Arial"/>
              <a:buChar char="•"/>
              <a:defRPr b="0" i="0" sz="1500" u="none" cap="none" strike="noStrike">
                <a:solidFill>
                  <a:srgbClr val="616265"/>
                </a:solidFill>
                <a:latin typeface="Calibri"/>
                <a:ea typeface="Calibri"/>
                <a:cs typeface="Calibri"/>
                <a:sym typeface="Calibri"/>
              </a:defRPr>
            </a:lvl3pPr>
            <a:lvl4pPr indent="-317500" lvl="3" marL="1828800" marR="0" rtl="0" algn="l">
              <a:lnSpc>
                <a:spcPct val="90000"/>
              </a:lnSpc>
              <a:spcBef>
                <a:spcPts val="400"/>
              </a:spcBef>
              <a:spcAft>
                <a:spcPts val="0"/>
              </a:spcAft>
              <a:buClr>
                <a:srgbClr val="616265"/>
              </a:buClr>
              <a:buSzPts val="1400"/>
              <a:buFont typeface="Arial"/>
              <a:buChar char="•"/>
              <a:defRPr b="0" i="0" sz="1400" u="none" cap="none" strike="noStrike">
                <a:solidFill>
                  <a:srgbClr val="616265"/>
                </a:solidFill>
                <a:latin typeface="Calibri"/>
                <a:ea typeface="Calibri"/>
                <a:cs typeface="Calibri"/>
                <a:sym typeface="Calibri"/>
              </a:defRPr>
            </a:lvl4pPr>
            <a:lvl5pPr indent="-317500" lvl="4" marL="2286000" marR="0" rtl="0" algn="l">
              <a:lnSpc>
                <a:spcPct val="90000"/>
              </a:lnSpc>
              <a:spcBef>
                <a:spcPts val="400"/>
              </a:spcBef>
              <a:spcAft>
                <a:spcPts val="0"/>
              </a:spcAft>
              <a:buClr>
                <a:srgbClr val="616265"/>
              </a:buClr>
              <a:buSzPts val="1400"/>
              <a:buFont typeface="Arial"/>
              <a:buChar char="•"/>
              <a:defRPr b="0" i="0" sz="1400" u="none" cap="none" strike="noStrike">
                <a:solidFill>
                  <a:srgbClr val="616265"/>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p:nvPr/>
        </p:nvSpPr>
        <p:spPr>
          <a:xfrm>
            <a:off x="0" y="4632722"/>
            <a:ext cx="9144000" cy="5109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4" name="Google Shape;54;p13"/>
          <p:cNvSpPr txBox="1"/>
          <p:nvPr>
            <p:ph idx="12" type="sldNum"/>
          </p:nvPr>
        </p:nvSpPr>
        <p:spPr>
          <a:xfrm>
            <a:off x="7686675" y="4767263"/>
            <a:ext cx="82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txBox="1"/>
          <p:nvPr>
            <p:ph idx="11" type="ftr"/>
          </p:nvPr>
        </p:nvSpPr>
        <p:spPr>
          <a:xfrm>
            <a:off x="3118247" y="4767263"/>
            <a:ext cx="45684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chemeClr val="l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pic>
        <p:nvPicPr>
          <p:cNvPr id="56" name="Google Shape;56;p13"/>
          <p:cNvPicPr preferRelativeResize="0"/>
          <p:nvPr/>
        </p:nvPicPr>
        <p:blipFill rotWithShape="1">
          <a:blip r:embed="rId1">
            <a:alphaModFix/>
          </a:blip>
          <a:srcRect b="0" l="0" r="0" t="0"/>
          <a:stretch/>
        </p:blipFill>
        <p:spPr>
          <a:xfrm>
            <a:off x="100758" y="4727162"/>
            <a:ext cx="2169573" cy="34809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hyperlink" Target="https://www.sli.do/features-google-slides?interaction-type=T3BlblRleHQ%3D" TargetMode="External"/><Relationship Id="rId4" Type="http://schemas.openxmlformats.org/officeDocument/2006/relationships/image" Target="../media/image2.png"/><Relationship Id="rId5" Type="http://schemas.openxmlformats.org/officeDocument/2006/relationships/hyperlink" Target="https://www.sli.do/features-google-slides?payload=eyJwb2xsVXVpZCI6IjljMTdjN2Q1LTViMzItNDhmNC05MTQzLTk1ZmE1Yjg4YjgxOSIsInByZXNlbnRhdGlvbklkIjoiMWpVclV2Sk56Y3Y0LW13ZW9oYlI2NFplRkJQTndpQk5tVEtfLTI3NmwyRVEiLCJzbGlkZUlkIjoiU0xJREVTX0FQSTM5Nzc5ODQ0M18wIiwidGltZWxpbmUiOlt7InBvbGxRdWVzdGlvblV1aWQiOiI3MzYzMzI1Ni1hOTJhLTQyOWMtOWU4ZC1jYWYwYjNmYmIyNGEiLCJzaG93UmVzdWx0cyI6dHJ1ZX1dLCJ0eXBlIjoiU2xpZG9Qb2xsIn0%3D" TargetMode="External"/><Relationship Id="rId6" Type="http://schemas.openxmlformats.org/officeDocument/2006/relationships/image" Target="../media/image5.png"/><Relationship Id="rId7" Type="http://schemas.openxmlformats.org/officeDocument/2006/relationships/hyperlink" Target="https://chrome.google.com/webstore/detail/slido/dhhclfjehmpacimcdknijodpjpmppki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s://hslguides.med.nyu.edu/aihsl/healthcare-ed" TargetMode="Externa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hyperlink" Target="https://www.sli.do/features-google-slides?interaction-type=T3BlblRleHQ%3D" TargetMode="External"/><Relationship Id="rId4" Type="http://schemas.openxmlformats.org/officeDocument/2006/relationships/image" Target="../media/image2.png"/><Relationship Id="rId5" Type="http://schemas.openxmlformats.org/officeDocument/2006/relationships/hyperlink" Target="https://www.sli.do/features-google-slides?payload=eyJwb2xsVXVpZCI6IjQyNDdlNDRjLWEyMGItNGE0OC1hYmM0LTc4MTEyZTIwN2JiMSIsInByZXNlbnRhdGlvbklkIjoiMWpVclV2Sk56Y3Y0LW13ZW9oYlI2NFplRkJQTndpQk5tVEtfLTI3NmwyRVEiLCJzbGlkZUlkIjoiU0xJREVTX0FQSTIwMTg2MjM0OTdfMCIsInRpbWVsaW5lIjpbeyJwb2xsUXVlc3Rpb25VdWlkIjoiZjA4YjlkZDgtNDYzZi00YWMyLTg5NTctZjYxYzU4MzZlYTViIiwic2hvd1Jlc3VsdHMiOnRydWV9XSwidHlwZSI6IlNsaWRvUG9sbCJ9" TargetMode="External"/><Relationship Id="rId6" Type="http://schemas.openxmlformats.org/officeDocument/2006/relationships/image" Target="../media/image5.png"/><Relationship Id="rId7" Type="http://schemas.openxmlformats.org/officeDocument/2006/relationships/hyperlink" Target="https://chrome.google.com/webstore/detail/slido/dhhclfjehmpacimcdknijodpjpmppki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hyperlink" Target="https://www.sli.do/features-google-slides?interaction-type=T3BlblRleHQ%3D" TargetMode="External"/><Relationship Id="rId4" Type="http://schemas.openxmlformats.org/officeDocument/2006/relationships/image" Target="../media/image2.png"/><Relationship Id="rId5" Type="http://schemas.openxmlformats.org/officeDocument/2006/relationships/hyperlink" Target="https://www.sli.do/features-google-slides?payload=eyJwb2xsVXVpZCI6IjVhYTk4Zjg5LWUwMWEtNGYzZi04NzYwLWE0NTZiN2RhOGIyOCIsInByZXNlbnRhdGlvbklkIjoiMWpVclV2Sk56Y3Y0LW13ZW9oYlI2NFplRkJQTndpQk5tVEtfLTI3NmwyRVEiLCJzbGlkZUlkIjoiU0xJREVTX0FQSTUxMjkxMjYyMF8wIiwidGltZWxpbmUiOlt7InBvbGxRdWVzdGlvblV1aWQiOiI3MDVjMjNmMi02OTQ0LTRjYmMtYTM2ZS1lZTJhOGQ4N2ViNmYiLCJzaG93UmVzdWx0cyI6dHJ1ZX1dLCJ0eXBlIjoiU2xpZG9Qb2xsIn0%3D" TargetMode="External"/><Relationship Id="rId6" Type="http://schemas.openxmlformats.org/officeDocument/2006/relationships/image" Target="../media/image5.png"/><Relationship Id="rId7" Type="http://schemas.openxmlformats.org/officeDocument/2006/relationships/hyperlink" Target="https://chrome.google.com/webstore/detail/slido/dhhclfjehmpacimcdknijodpjpmppkii"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hyperlink" Target="https://www.sli.do/features-google-slides?interaction-type=T3BlblRleHQ%3D" TargetMode="External"/><Relationship Id="rId4" Type="http://schemas.openxmlformats.org/officeDocument/2006/relationships/image" Target="../media/image2.png"/><Relationship Id="rId5" Type="http://schemas.openxmlformats.org/officeDocument/2006/relationships/hyperlink" Target="https://www.sli.do/features-google-slides?payload=eyJwb2xsVXVpZCI6ImMwZjRjMGYzLWQyMGItNDA3YS1iOWM0LWM4MjI1ZDJiOWNhYiIsInByZXNlbnRhdGlvbklkIjoiMWpVclV2Sk56Y3Y0LW13ZW9oYlI2NFplRkJQTndpQk5tVEtfLTI3NmwyRVEiLCJzbGlkZUlkIjoiU0xJREVTX0FQSTcwNTM0ODMyOV8wIiwidGltZWxpbmUiOlt7InBvbGxRdWVzdGlvblV1aWQiOiIzNGM4NGRiZS03YjM0LTQzYWUtOGZkZi00Y2E5NmM5YTY0ZTAiLCJzaG93UmVzdWx0cyI6dHJ1ZX1dLCJ0eXBlIjoiU2xpZG9Qb2xsIn0%3D" TargetMode="External"/><Relationship Id="rId6" Type="http://schemas.openxmlformats.org/officeDocument/2006/relationships/image" Target="../media/image5.png"/><Relationship Id="rId7" Type="http://schemas.openxmlformats.org/officeDocument/2006/relationships/hyperlink" Target="https://chrome.google.com/webstore/detail/slido/dhhclfjehmpacimcdknijodpjpmppki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 Id="rId3" Type="http://schemas.openxmlformats.org/officeDocument/2006/relationships/hyperlink" Target="https://www.sli.do/features-google-slides?interaction-type=T3BlblRleHQ%3D" TargetMode="External"/><Relationship Id="rId4" Type="http://schemas.openxmlformats.org/officeDocument/2006/relationships/image" Target="../media/image2.png"/><Relationship Id="rId5" Type="http://schemas.openxmlformats.org/officeDocument/2006/relationships/hyperlink" Target="https://www.sli.do/features-google-slides?payload=eyJwb2xsVXVpZCI6IjIxYTJlMTliLTg0MDAtNDc5Ny1hY2ZmLWRkMGQ5N2Q5OTJlZiIsInByZXNlbnRhdGlvbklkIjoiMWpVclV2Sk56Y3Y0LW13ZW9oYlI2NFplRkJQTndpQk5tVEtfLTI3NmwyRVEiLCJzbGlkZUlkIjoiU0xJREVTX0FQSTM1OTU1MzQzMF8wIiwidGltZWxpbmUiOlt7InBvbGxRdWVzdGlvblV1aWQiOiI4YzNhY2ZmNi01YTlkLTRiZGUtOGJhMy00OTIzYWY5ZTVhMDkiLCJzaG93UmVzdWx0cyI6dHJ1ZX1dLCJ0eXBlIjoiU2xpZG9Qb2xsIn0%3D" TargetMode="External"/><Relationship Id="rId6" Type="http://schemas.openxmlformats.org/officeDocument/2006/relationships/image" Target="../media/image5.png"/><Relationship Id="rId7" Type="http://schemas.openxmlformats.org/officeDocument/2006/relationships/hyperlink" Target="https://chrome.google.com/webstore/detail/slido/dhhclfjehmpacimcdknijodpjpmppkii"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hyperlink" Target="https://www.sli.do/features-google-slides?payload=eyJwb2xsVXVpZCI6ImIyMzlmNDA0LTEwM2YtNDQyNC04MTMxLTE5YWNhOGI4NGMzZiIsInByZXNlbnRhdGlvbklkIjoiMWpVclV2Sk56Y3Y0LW13ZW9oYlI2NFplRkJQTndpQk5tVEtfLTI3NmwyRVEiLCJzbGlkZUlkIjoiU0xJREVTX0FQSTEzNzQ3OTk5NDBfMCIsInRpbWVsaW5lIjpbeyJzaG93UmVzdWx0cyI6dHJ1ZSwicG9sbFF1ZXN0aW9uVXVpZCI6IjJlOTk5MDAxLTg0YzEtNGNlYi1iOTBiLTMyM2RiM2UzNzQxMSJ9XSwidHlwZSI6IlNsaWRvUG9sbCJ9" TargetMode="External"/><Relationship Id="rId4" Type="http://schemas.openxmlformats.org/officeDocument/2006/relationships/image" Target="../media/image5.png"/><Relationship Id="rId5" Type="http://schemas.openxmlformats.org/officeDocument/2006/relationships/hyperlink" Target="https://chrome.google.com/webstore/detail/slido/dhhclfjehmpacimcdknijodpjpmppkii" TargetMode="External"/><Relationship Id="rId6" Type="http://schemas.openxmlformats.org/officeDocument/2006/relationships/hyperlink" Target="https://www.sli.do/features-google-slides?interaction-type=T3BlblRleHQ%3D" TargetMode="External"/><Relationship Id="rId7"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 Id="rId3" Type="http://schemas.openxmlformats.org/officeDocument/2006/relationships/hyperlink" Target="https://www.sli.do/features-google-slides?interaction-type=T3BlblRleHQ%3D" TargetMode="External"/><Relationship Id="rId4" Type="http://schemas.openxmlformats.org/officeDocument/2006/relationships/image" Target="../media/image2.png"/><Relationship Id="rId5" Type="http://schemas.openxmlformats.org/officeDocument/2006/relationships/hyperlink" Target="https://www.sli.do/features-google-slides?payload=eyJwb2xsVXVpZCI6IjM3MmUzNjRiLTQ0ZTUtNGY1Yy1hMDVlLWVkYmU2MTc2NmY4NyIsInByZXNlbnRhdGlvbklkIjoiMWpVclV2Sk56Y3Y0LW13ZW9oYlI2NFplRkJQTndpQk5tVEtfLTI3NmwyRVEiLCJzbGlkZUlkIjoiU0xJREVTX0FQSTMwODc0NTgwM18wIiwidGltZWxpbmUiOlt7InBvbGxRdWVzdGlvblV1aWQiOiI4NzE0OTA2OS0xYTU3LTQwMWYtYmRjYS00YzgyNzM5MDJhMzMiLCJzaG93UmVzdWx0cyI6dHJ1ZX1dLCJ0eXBlIjoiU2xpZG9Qb2xsIn0%3D" TargetMode="External"/><Relationship Id="rId6" Type="http://schemas.openxmlformats.org/officeDocument/2006/relationships/image" Target="../media/image5.png"/><Relationship Id="rId7" Type="http://schemas.openxmlformats.org/officeDocument/2006/relationships/hyperlink" Target="https://chrome.google.com/webstore/detail/slido/dhhclfjehmpacimcdknijodpjpmppkii"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hyperlink" Target="https://www.sli.do/features-google-slides?interaction-type=TXVsdGlwbGVDaG9pY2U%3D" TargetMode="External"/><Relationship Id="rId4" Type="http://schemas.openxmlformats.org/officeDocument/2006/relationships/image" Target="../media/image28.png"/><Relationship Id="rId5" Type="http://schemas.openxmlformats.org/officeDocument/2006/relationships/hyperlink" Target="https://www.sli.do/features-google-slides?payload=eyJwb2xsVXVpZCI6IjIwM2ZmNTUxLWRkMTQtNDczNi04MGI3LTFlOTZhY2IyNWM4NyIsInByZXNlbnRhdGlvbklkIjoiMWpVclV2Sk56Y3Y0LW13ZW9oYlI2NFplRkJQTndpQk5tVEtfLTI3NmwyRVEiLCJzbGlkZUlkIjoiU0xJREVTX0FQSTE5MDE4NzQ4ODZfMCIsInRpbWVsaW5lIjpbeyJzaG93UmVzdWx0cyI6dHJ1ZSwicG9sbFF1ZXN0aW9uVXVpZCI6Ijc4NTA1YzU1LTJhYWYtNDMxYy1hNTQ2LTljMjU5ZDhmM2ExYSJ9XSwidHlwZSI6IlNsaWRvUG9sbCJ9" TargetMode="External"/><Relationship Id="rId6" Type="http://schemas.openxmlformats.org/officeDocument/2006/relationships/image" Target="../media/image5.png"/><Relationship Id="rId7" Type="http://schemas.openxmlformats.org/officeDocument/2006/relationships/hyperlink" Target="https://chrome.google.com/webstore/detail/slido/dhhclfjehmpacimcdknijodpjpmppkii"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2.xml"/><Relationship Id="rId3" Type="http://schemas.openxmlformats.org/officeDocument/2006/relationships/hyperlink" Target="https://www.sli.do/features-google-slides?interaction-type=TXVsdGlwbGVDaG9pY2U%3D" TargetMode="External"/><Relationship Id="rId4" Type="http://schemas.openxmlformats.org/officeDocument/2006/relationships/image" Target="../media/image28.png"/><Relationship Id="rId5" Type="http://schemas.openxmlformats.org/officeDocument/2006/relationships/hyperlink" Target="https://www.sli.do/features-google-slides?payload=eyJwb2xsVXVpZCI6IjRkYzE4ZTZmLWI1YzYtNDQwYy1iZGQ4LTI2ZjQ1OWJmYjFiOSIsInByZXNlbnRhdGlvbklkIjoiMWpVclV2Sk56Y3Y0LW13ZW9oYlI2NFplRkJQTndpQk5tVEtfLTI3NmwyRVEiLCJzbGlkZUlkIjoiU0xJREVTX0FQSTk1NzUzNTEwNl8wIiwidGltZWxpbmUiOlt7InNob3dSZXN1bHRzIjp0cnVlLCJwb2xsUXVlc3Rpb25VdWlkIjoiMDQ0Njg1N2QtYTI1MS00YWZlLWFhMDMtZjhiYWQ1MTUzMDE4In1dLCJ0eXBlIjoiU2xpZG9Qb2xsIn0%3D" TargetMode="External"/><Relationship Id="rId6" Type="http://schemas.openxmlformats.org/officeDocument/2006/relationships/image" Target="../media/image5.png"/><Relationship Id="rId7" Type="http://schemas.openxmlformats.org/officeDocument/2006/relationships/hyperlink" Target="https://chrome.google.com/webstore/detail/slido/dhhclfjehmpacimcdknijodpjpmppkii"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3.xml"/><Relationship Id="rId3" Type="http://schemas.openxmlformats.org/officeDocument/2006/relationships/hyperlink" Target="https://www.sli.do/features-google-slides?interaction-type=TXVsdGlwbGVDaG9pY2U%3D" TargetMode="External"/><Relationship Id="rId4" Type="http://schemas.openxmlformats.org/officeDocument/2006/relationships/image" Target="../media/image28.png"/><Relationship Id="rId5" Type="http://schemas.openxmlformats.org/officeDocument/2006/relationships/hyperlink" Target="https://www.sli.do/features-google-slides?payload=eyJwb2xsVXVpZCI6IjAwNzEzMDRiLTliZmMtNGFkNy04YmQ2LTQ4ZmZmNDRkOGY2ZCIsInByZXNlbnRhdGlvbklkIjoiMWpVclV2Sk56Y3Y0LW13ZW9oYlI2NFplRkJQTndpQk5tVEtfLTI3NmwyRVEiLCJzbGlkZUlkIjoiU0xJREVTX0FQSTkwOTQ5MTgxMl8wIiwidGltZWxpbmUiOlt7InNob3dSZXN1bHRzIjp0cnVlLCJwb2xsUXVlc3Rpb25VdWlkIjoiMzU5NjQ2ZmYtNDBiMS00YjExLWEwNjgtZDdhN2YwNDYzMWViIn1dLCJ0eXBlIjoiU2xpZG9Qb2xsIn0%3D" TargetMode="External"/><Relationship Id="rId6" Type="http://schemas.openxmlformats.org/officeDocument/2006/relationships/image" Target="../media/image5.png"/><Relationship Id="rId7" Type="http://schemas.openxmlformats.org/officeDocument/2006/relationships/hyperlink" Target="https://chrome.google.com/webstore/detail/slido/dhhclfjehmpacimcdknijodpjpmppkii"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4.xml"/><Relationship Id="rId3" Type="http://schemas.openxmlformats.org/officeDocument/2006/relationships/hyperlink" Target="https://www.sli.do/features-google-slides?interaction-type=TXVsdGlwbGVDaG9pY2U%3D" TargetMode="External"/><Relationship Id="rId4" Type="http://schemas.openxmlformats.org/officeDocument/2006/relationships/image" Target="../media/image28.png"/><Relationship Id="rId5" Type="http://schemas.openxmlformats.org/officeDocument/2006/relationships/hyperlink" Target="https://www.sli.do/features-google-slides?payload=eyJwb2xsVXVpZCI6IjY4Y2MyZWE1LWI1NjYtNDM3ZC1iYWQzLTE2YjNmNTYyMDcyNCIsInByZXNlbnRhdGlvbklkIjoiMWpVclV2Sk56Y3Y0LW13ZW9oYlI2NFplRkJQTndpQk5tVEtfLTI3NmwyRVEiLCJzbGlkZUlkIjoiU0xJREVTX0FQSTEwMzgzMjQ3MTZfMCIsInRpbWVsaW5lIjpbeyJzaG93UmVzdWx0cyI6dHJ1ZSwicG9sbFF1ZXN0aW9uVXVpZCI6Ijk0ODA0MGIyLTAwOWEtNDFhMi1hYTE5LWZkYmYwMjZkNjNkNyJ9XSwidHlwZSI6IlNsaWRvUG9sbCJ9" TargetMode="External"/><Relationship Id="rId6" Type="http://schemas.openxmlformats.org/officeDocument/2006/relationships/image" Target="../media/image5.png"/><Relationship Id="rId7" Type="http://schemas.openxmlformats.org/officeDocument/2006/relationships/hyperlink" Target="https://chrome.google.com/webstore/detail/slido/dhhclfjehmpacimcdknijodpjpmppkii"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7.xml"/><Relationship Id="rId3" Type="http://schemas.openxmlformats.org/officeDocument/2006/relationships/hyperlink" Target="https://www.sli.do/features-google-slides?interaction-type=T3BlblRleHQ%3D" TargetMode="External"/><Relationship Id="rId4" Type="http://schemas.openxmlformats.org/officeDocument/2006/relationships/image" Target="../media/image2.png"/><Relationship Id="rId5" Type="http://schemas.openxmlformats.org/officeDocument/2006/relationships/hyperlink" Target="https://www.sli.do/features-google-slides?payload=eyJwb2xsVXVpZCI6ImZhMjhiZGU0LWI2MWEtNGQ1MC1iYzU5LTk5YjFiYTZlMDlkOCIsInByZXNlbnRhdGlvbklkIjoiMWpVclV2Sk56Y3Y0LW13ZW9oYlI2NFplRkJQTndpQk5tVEtfLTI3NmwyRVEiLCJzbGlkZUlkIjoiU0xJREVTX0FQSTY0NTcyNDk1N18wIiwidGltZWxpbmUiOlt7InBvbGxRdWVzdGlvblV1aWQiOiI5YjJhNTA0Ny1iNzMyLTQ5MjYtYmU5ZC0zZjA2MDUxYjEyOTMiLCJzaG93UmVzdWx0cyI6dHJ1ZX1dLCJ0eXBlIjoiU2xpZG9Qb2xsIn0%3D" TargetMode="External"/><Relationship Id="rId6" Type="http://schemas.openxmlformats.org/officeDocument/2006/relationships/image" Target="../media/image5.png"/><Relationship Id="rId7" Type="http://schemas.openxmlformats.org/officeDocument/2006/relationships/hyperlink" Target="https://chrome.google.com/webstore/detail/slido/dhhclfjehmpacimcdknijodpjpmppkii"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6"/>
          <p:cNvSpPr txBox="1"/>
          <p:nvPr>
            <p:ph type="ctrTitle"/>
          </p:nvPr>
        </p:nvSpPr>
        <p:spPr>
          <a:xfrm>
            <a:off x="337931" y="841772"/>
            <a:ext cx="84780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None/>
            </a:pPr>
            <a:r>
              <a:rPr lang="en">
                <a:solidFill>
                  <a:schemeClr val="dk1"/>
                </a:solidFill>
              </a:rPr>
              <a:t>Applications of Generative AI in Libraries</a:t>
            </a:r>
            <a:endParaRPr/>
          </a:p>
        </p:txBody>
      </p:sp>
      <p:sp>
        <p:nvSpPr>
          <p:cNvPr id="126" name="Google Shape;126;p26"/>
          <p:cNvSpPr txBox="1"/>
          <p:nvPr>
            <p:ph idx="12" type="sldNum"/>
          </p:nvPr>
        </p:nvSpPr>
        <p:spPr>
          <a:xfrm>
            <a:off x="5765006" y="3575447"/>
            <a:ext cx="6216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5"/>
          <p:cNvSpPr txBox="1"/>
          <p:nvPr/>
        </p:nvSpPr>
        <p:spPr>
          <a:xfrm>
            <a:off x="269125" y="503125"/>
            <a:ext cx="8055900" cy="40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Tasks AI excels at:</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Searching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Summarizing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Extracting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Verifying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Classifying - Categorizing text in some way, for example by sentiment</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Transforming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Generating</a:t>
            </a:r>
            <a:endParaRPr sz="21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6"/>
          <p:cNvSpPr txBox="1"/>
          <p:nvPr/>
        </p:nvSpPr>
        <p:spPr>
          <a:xfrm>
            <a:off x="269125" y="503125"/>
            <a:ext cx="8055900" cy="40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Tasks AI excels at:</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Searching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Summarizing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Extracting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Verifying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Classifying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Transforming - Changing text in some way, for example translating languages or offering simpler text</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Generating</a:t>
            </a:r>
            <a:endParaRPr sz="21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7"/>
          <p:cNvSpPr txBox="1"/>
          <p:nvPr/>
        </p:nvSpPr>
        <p:spPr>
          <a:xfrm>
            <a:off x="269125" y="503125"/>
            <a:ext cx="8055900" cy="40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Tasks AI excels at:</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Searching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Summarizing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Extracting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Verifying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Classifying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Transforming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Generating - Creating original text content</a:t>
            </a:r>
            <a:endParaRPr sz="21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8"/>
          <p:cNvSpPr txBox="1"/>
          <p:nvPr/>
        </p:nvSpPr>
        <p:spPr>
          <a:xfrm>
            <a:off x="963825" y="885050"/>
            <a:ext cx="7270500" cy="32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400">
                <a:latin typeface="Calibri"/>
                <a:ea typeface="Calibri"/>
                <a:cs typeface="Calibri"/>
                <a:sym typeface="Calibri"/>
              </a:rPr>
              <a:t>Library Resources, Catalogs, and Collections</a:t>
            </a:r>
            <a:endParaRPr sz="54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9"/>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rgbClr val="000000"/>
                </a:solidFill>
              </a:rPr>
              <a:t>Lund et al 2024 Integrative Review</a:t>
            </a:r>
            <a:endParaRPr>
              <a:solidFill>
                <a:srgbClr val="000000"/>
              </a:solidFill>
            </a:endParaRPr>
          </a:p>
        </p:txBody>
      </p:sp>
      <p:sp>
        <p:nvSpPr>
          <p:cNvPr id="202" name="Google Shape;202;p39"/>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Discusses many uses including </a:t>
            </a:r>
            <a:r>
              <a:rPr b="1" lang="en">
                <a:solidFill>
                  <a:schemeClr val="dk1"/>
                </a:solidFill>
              </a:rPr>
              <a:t>chatBots</a:t>
            </a:r>
            <a:r>
              <a:rPr lang="en">
                <a:solidFill>
                  <a:schemeClr val="dk1"/>
                </a:solidFill>
              </a:rPr>
              <a:t>, assistance in </a:t>
            </a:r>
            <a:r>
              <a:rPr b="1" lang="en">
                <a:solidFill>
                  <a:schemeClr val="dk1"/>
                </a:solidFill>
              </a:rPr>
              <a:t>reference </a:t>
            </a:r>
            <a:r>
              <a:rPr lang="en">
                <a:solidFill>
                  <a:schemeClr val="dk1"/>
                </a:solidFill>
              </a:rPr>
              <a:t>and </a:t>
            </a:r>
            <a:r>
              <a:rPr b="1" lang="en">
                <a:solidFill>
                  <a:schemeClr val="dk1"/>
                </a:solidFill>
              </a:rPr>
              <a:t>navigation</a:t>
            </a:r>
            <a:r>
              <a:rPr lang="en">
                <a:solidFill>
                  <a:schemeClr val="dk1"/>
                </a:solidFill>
              </a:rPr>
              <a:t>, </a:t>
            </a:r>
            <a:r>
              <a:rPr b="1" lang="en">
                <a:solidFill>
                  <a:schemeClr val="dk1"/>
                </a:solidFill>
              </a:rPr>
              <a:t>research and writing</a:t>
            </a:r>
            <a:r>
              <a:rPr lang="en">
                <a:solidFill>
                  <a:schemeClr val="dk1"/>
                </a:solidFill>
              </a:rPr>
              <a:t> assistance (though noting that there are opposing views), and cataloging/metadata creation.</a:t>
            </a:r>
            <a:endParaRPr>
              <a:solidFill>
                <a:schemeClr val="dk1"/>
              </a:solidFill>
            </a:endParaRPr>
          </a:p>
          <a:p>
            <a:pPr indent="0" lvl="0" marL="0" rtl="0" algn="l">
              <a:spcBef>
                <a:spcPts val="800"/>
              </a:spcBef>
              <a:spcAft>
                <a:spcPts val="0"/>
              </a:spcAft>
              <a:buNone/>
            </a:pPr>
            <a:r>
              <a:rPr lang="en">
                <a:solidFill>
                  <a:schemeClr val="dk1"/>
                </a:solidFill>
              </a:rPr>
              <a:t>The paper highlights that AI presents shifting importance of digital literacy concepts.</a:t>
            </a:r>
            <a:endParaRPr>
              <a:solidFill>
                <a:schemeClr val="dk1"/>
              </a:solidFill>
            </a:endParaRPr>
          </a:p>
          <a:p>
            <a:pPr indent="0" lvl="0" marL="0" rtl="0" algn="l">
              <a:spcBef>
                <a:spcPts val="800"/>
              </a:spcBef>
              <a:spcAft>
                <a:spcPts val="0"/>
              </a:spcAft>
              <a:buNone/>
            </a:pPr>
            <a:r>
              <a:rPr lang="en">
                <a:solidFill>
                  <a:schemeClr val="dk1"/>
                </a:solidFill>
              </a:rPr>
              <a:t>Highlights </a:t>
            </a:r>
            <a:r>
              <a:rPr b="1" lang="en">
                <a:solidFill>
                  <a:schemeClr val="dk1"/>
                </a:solidFill>
              </a:rPr>
              <a:t>anxieties over job loss</a:t>
            </a:r>
            <a:r>
              <a:rPr lang="en">
                <a:solidFill>
                  <a:schemeClr val="dk1"/>
                </a:solidFill>
              </a:rPr>
              <a:t> as well as </a:t>
            </a:r>
            <a:r>
              <a:rPr b="1" lang="en">
                <a:solidFill>
                  <a:schemeClr val="dk1"/>
                </a:solidFill>
              </a:rPr>
              <a:t>opportunities in providing the human contact point</a:t>
            </a:r>
            <a:r>
              <a:rPr lang="en">
                <a:solidFill>
                  <a:schemeClr val="dk1"/>
                </a:solidFill>
              </a:rPr>
              <a:t> and helping users navigate new tools (1). </a:t>
            </a:r>
            <a:endParaRPr>
              <a:solidFill>
                <a:schemeClr val="dk1"/>
              </a:solidFill>
            </a:endParaRPr>
          </a:p>
          <a:p>
            <a:pPr indent="0" lvl="0" marL="0" rtl="0" algn="l">
              <a:spcBef>
                <a:spcPts val="800"/>
              </a:spcBef>
              <a:spcAft>
                <a:spcPts val="0"/>
              </a:spcAft>
              <a:buNone/>
            </a:pPr>
            <a:r>
              <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Lund et al 2024 Integrative Review</a:t>
            </a:r>
            <a:endParaRPr>
              <a:solidFill>
                <a:schemeClr val="dk1"/>
              </a:solidFill>
            </a:endParaRPr>
          </a:p>
        </p:txBody>
      </p:sp>
      <p:sp>
        <p:nvSpPr>
          <p:cNvPr id="208" name="Google Shape;208;p40"/>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solidFill>
                  <a:schemeClr val="dk1"/>
                </a:solidFill>
              </a:rPr>
              <a:t>Provides a framework for evaluation use of AI</a:t>
            </a:r>
            <a:endParaRPr>
              <a:solidFill>
                <a:schemeClr val="dk1"/>
              </a:solidFill>
            </a:endParaRPr>
          </a:p>
          <a:p>
            <a:pPr indent="-317500" lvl="0" marL="457200" rtl="0" algn="l">
              <a:spcBef>
                <a:spcPts val="800"/>
              </a:spcBef>
              <a:spcAft>
                <a:spcPts val="0"/>
              </a:spcAft>
              <a:buClr>
                <a:schemeClr val="dk1"/>
              </a:buClr>
              <a:buSzPts val="1400"/>
              <a:buChar char="•"/>
            </a:pPr>
            <a:r>
              <a:rPr lang="en">
                <a:solidFill>
                  <a:schemeClr val="dk1"/>
                </a:solidFill>
              </a:rPr>
              <a:t>Define evaluation criteria</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Curate a test dataset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Create realistic scenarios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Engage staff in testing</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Assess accuracy</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Evaluate contextual understanding</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Test specialized medical knowledge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Measure response times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Gather user feedback</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Document and report findings (1).</a:t>
            </a:r>
            <a:endParaRPr>
              <a:solidFill>
                <a:schemeClr val="dk1"/>
              </a:solidFill>
            </a:endParaRPr>
          </a:p>
          <a:p>
            <a:pPr indent="0" lvl="0" marL="457200" rtl="0" algn="l">
              <a:spcBef>
                <a:spcPts val="8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Adetayo 2023</a:t>
            </a:r>
            <a:endParaRPr>
              <a:solidFill>
                <a:schemeClr val="dk1"/>
              </a:solidFill>
            </a:endParaRPr>
          </a:p>
        </p:txBody>
      </p:sp>
      <p:sp>
        <p:nvSpPr>
          <p:cNvPr id="214" name="Google Shape;214;p41"/>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Highlights results of a student survey:</a:t>
            </a:r>
            <a:endParaRPr>
              <a:solidFill>
                <a:schemeClr val="dk1"/>
              </a:solidFill>
            </a:endParaRPr>
          </a:p>
          <a:p>
            <a:pPr indent="-317500" lvl="0" marL="457200" rtl="0" algn="l">
              <a:spcBef>
                <a:spcPts val="800"/>
              </a:spcBef>
              <a:spcAft>
                <a:spcPts val="0"/>
              </a:spcAft>
              <a:buClr>
                <a:schemeClr val="dk1"/>
              </a:buClr>
              <a:buSzPts val="1400"/>
              <a:buChar char="•"/>
            </a:pPr>
            <a:r>
              <a:rPr lang="en">
                <a:solidFill>
                  <a:schemeClr val="dk1"/>
                </a:solidFill>
              </a:rPr>
              <a:t>Users like the interface and convenience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Do not feel it can answer complex questions, understand emotion and feel it provides outdated information (2)</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2"/>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Resource identification and location</a:t>
            </a:r>
            <a:endParaRPr>
              <a:solidFill>
                <a:schemeClr val="dk1"/>
              </a:solidFill>
            </a:endParaRPr>
          </a:p>
        </p:txBody>
      </p:sp>
      <p:sp>
        <p:nvSpPr>
          <p:cNvPr id="220" name="Google Shape;220;p42"/>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Currently several </a:t>
            </a:r>
            <a:r>
              <a:rPr lang="en">
                <a:solidFill>
                  <a:schemeClr val="dk1"/>
                </a:solidFill>
              </a:rPr>
              <a:t>libraries</a:t>
            </a:r>
            <a:r>
              <a:rPr lang="en">
                <a:solidFill>
                  <a:schemeClr val="dk1"/>
                </a:solidFill>
              </a:rPr>
              <a:t> are exploring working with their catalog systems and generative AI to offer a plain language interface:</a:t>
            </a:r>
            <a:endParaRPr>
              <a:solidFill>
                <a:schemeClr val="dk1"/>
              </a:solidFill>
            </a:endParaRPr>
          </a:p>
          <a:p>
            <a:pPr indent="0" lvl="0" marL="0" rtl="0" algn="l">
              <a:spcBef>
                <a:spcPts val="800"/>
              </a:spcBef>
              <a:spcAft>
                <a:spcPts val="0"/>
              </a:spcAft>
              <a:buNone/>
            </a:pPr>
            <a:r>
              <a:rPr lang="en">
                <a:solidFill>
                  <a:schemeClr val="dk1"/>
                </a:solidFill>
              </a:rPr>
              <a:t>Experimental work at Harvard has read in text metadata to help locate physical resources (3).</a:t>
            </a:r>
            <a:endParaRPr>
              <a:solidFill>
                <a:schemeClr val="dk1"/>
              </a:solidFill>
            </a:endParaRPr>
          </a:p>
          <a:p>
            <a:pPr indent="0" lvl="0" marL="0" rtl="0" algn="l">
              <a:spcBef>
                <a:spcPts val="800"/>
              </a:spcBef>
              <a:spcAft>
                <a:spcPts val="0"/>
              </a:spcAft>
              <a:buNone/>
            </a:pPr>
            <a:r>
              <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3"/>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Resource identification and location</a:t>
            </a:r>
            <a:endParaRPr>
              <a:solidFill>
                <a:schemeClr val="dk1"/>
              </a:solidFill>
            </a:endParaRPr>
          </a:p>
        </p:txBody>
      </p:sp>
      <p:sp>
        <p:nvSpPr>
          <p:cNvPr id="226" name="Google Shape;226;p43"/>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Currently several libraries are exploring working with their catalog systems and generative AI to offer a plain language interface:</a:t>
            </a:r>
            <a:endParaRPr>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rPr lang="en">
                <a:solidFill>
                  <a:schemeClr val="dk1"/>
                </a:solidFill>
              </a:rPr>
              <a:t>NYU Langone Health is exploring the use of chatbot creation to create a first-line ticket triage system and identify correct pathways for different types of requests.</a:t>
            </a:r>
            <a:endParaRPr>
              <a:solidFill>
                <a:schemeClr val="dk1"/>
              </a:solidFill>
            </a:endParaRPr>
          </a:p>
          <a:p>
            <a:pPr indent="0" lvl="0" marL="0" rtl="0" algn="l">
              <a:spcBef>
                <a:spcPts val="800"/>
              </a:spcBef>
              <a:spcAft>
                <a:spcPts val="0"/>
              </a:spcAft>
              <a:buNone/>
            </a:pPr>
            <a:r>
              <a:t/>
            </a:r>
            <a:endParaRPr>
              <a:solidFill>
                <a:schemeClr val="dk1"/>
              </a:solidFill>
            </a:endParaRPr>
          </a:p>
        </p:txBody>
      </p:sp>
      <p:pic>
        <p:nvPicPr>
          <p:cNvPr id="227" name="Google Shape;227;p43"/>
          <p:cNvPicPr preferRelativeResize="0"/>
          <p:nvPr/>
        </p:nvPicPr>
        <p:blipFill>
          <a:blip r:embed="rId3">
            <a:alphaModFix/>
          </a:blip>
          <a:stretch>
            <a:fillRect/>
          </a:stretch>
        </p:blipFill>
        <p:spPr>
          <a:xfrm>
            <a:off x="6212423" y="3340648"/>
            <a:ext cx="2302925" cy="1532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Resource identification and location</a:t>
            </a:r>
            <a:endParaRPr>
              <a:solidFill>
                <a:schemeClr val="dk1"/>
              </a:solidFill>
            </a:endParaRPr>
          </a:p>
        </p:txBody>
      </p:sp>
      <p:sp>
        <p:nvSpPr>
          <p:cNvPr id="233" name="Google Shape;233;p44"/>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rPr lang="en">
                <a:solidFill>
                  <a:schemeClr val="dk1"/>
                </a:solidFill>
              </a:rPr>
              <a:t>Both of these cases rely on AI to extract information from the catalog or library sites and transform it from technical information into plain language for users.</a:t>
            </a:r>
            <a:endParaRPr>
              <a:solidFill>
                <a:schemeClr val="dk1"/>
              </a:solidFill>
            </a:endParaRPr>
          </a:p>
        </p:txBody>
      </p:sp>
      <p:pic>
        <p:nvPicPr>
          <p:cNvPr id="234" name="Google Shape;234;p44"/>
          <p:cNvPicPr preferRelativeResize="0"/>
          <p:nvPr/>
        </p:nvPicPr>
        <p:blipFill>
          <a:blip r:embed="rId3">
            <a:alphaModFix/>
          </a:blip>
          <a:stretch>
            <a:fillRect/>
          </a:stretch>
        </p:blipFill>
        <p:spPr>
          <a:xfrm>
            <a:off x="4762900" y="2656075"/>
            <a:ext cx="4381101" cy="1935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0" name="Shape 130"/>
        <p:cNvGrpSpPr/>
        <p:nvPr/>
      </p:nvGrpSpPr>
      <p:grpSpPr>
        <a:xfrm>
          <a:off x="0" y="0"/>
          <a:ext cx="0" cy="0"/>
          <a:chOff x="0" y="0"/>
          <a:chExt cx="0" cy="0"/>
        </a:xfrm>
      </p:grpSpPr>
      <p:pic>
        <p:nvPicPr>
          <p:cNvPr descr="poll-type-id" id="131" name="Google Shape;131;p27">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132" name="Google Shape;132;p27">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133" name="Google Shape;133;p27"/>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Roboto"/>
                <a:ea typeface="Roboto"/>
                <a:cs typeface="Roboto"/>
                <a:sym typeface="Roboto"/>
              </a:rPr>
              <a:t>What is your name and area of librarianship?</a:t>
            </a:r>
            <a:endParaRPr b="1" sz="3600">
              <a:solidFill>
                <a:srgbClr val="5B5B5B"/>
              </a:solidFill>
              <a:latin typeface="Roboto"/>
              <a:ea typeface="Roboto"/>
              <a:cs typeface="Roboto"/>
              <a:sym typeface="Roboto"/>
            </a:endParaRPr>
          </a:p>
        </p:txBody>
      </p:sp>
      <p:sp>
        <p:nvSpPr>
          <p:cNvPr descr="footer-id" id="134" name="Google Shape;134;p27"/>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135" name="Google Shape;135;p27"/>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Use in library guides</a:t>
            </a:r>
            <a:endParaRPr>
              <a:solidFill>
                <a:schemeClr val="dk1"/>
              </a:solidFill>
            </a:endParaRPr>
          </a:p>
        </p:txBody>
      </p:sp>
      <p:sp>
        <p:nvSpPr>
          <p:cNvPr id="240" name="Google Shape;240;p45"/>
          <p:cNvSpPr txBox="1"/>
          <p:nvPr>
            <p:ph idx="1" type="body"/>
          </p:nvPr>
        </p:nvSpPr>
        <p:spPr>
          <a:xfrm>
            <a:off x="628650" y="1369225"/>
            <a:ext cx="54294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AI can be employed to assist in adding functionality to library guides and other site resources.</a:t>
            </a:r>
            <a:endParaRPr>
              <a:solidFill>
                <a:schemeClr val="dk1"/>
              </a:solidFill>
            </a:endParaRPr>
          </a:p>
          <a:p>
            <a:pPr indent="0" lvl="0" marL="0" rtl="0" algn="l">
              <a:spcBef>
                <a:spcPts val="800"/>
              </a:spcBef>
              <a:spcAft>
                <a:spcPts val="0"/>
              </a:spcAft>
              <a:buNone/>
            </a:pPr>
            <a:r>
              <a:rPr lang="en">
                <a:solidFill>
                  <a:schemeClr val="dk1"/>
                </a:solidFill>
              </a:rPr>
              <a:t>LibGuide creators who formerly had less technical expertise have been able to use an LLM to create dynamic lists of literature that employ API pulls from PubMed for up to date results.</a:t>
            </a:r>
            <a:r>
              <a:rPr lang="en"/>
              <a:t> </a:t>
            </a:r>
            <a:endParaRPr/>
          </a:p>
          <a:p>
            <a:pPr indent="0" lvl="0" marL="0" rtl="0" algn="l">
              <a:spcBef>
                <a:spcPts val="800"/>
              </a:spcBef>
              <a:spcAft>
                <a:spcPts val="0"/>
              </a:spcAft>
              <a:buNone/>
            </a:pPr>
            <a:r>
              <a:rPr lang="en" u="sng">
                <a:solidFill>
                  <a:schemeClr val="hlink"/>
                </a:solidFill>
                <a:hlinkClick r:id="rId3"/>
              </a:rPr>
              <a:t>https://hslguides.med.nyu.edu/aihsl/healthcare-ed</a:t>
            </a:r>
            <a:r>
              <a:rPr lang="en"/>
              <a:t> </a:t>
            </a:r>
            <a:r>
              <a:rPr lang="en">
                <a:solidFill>
                  <a:schemeClr val="dk1"/>
                </a:solidFill>
              </a:rPr>
              <a:t>(4)</a:t>
            </a:r>
            <a:r>
              <a:rPr lang="en"/>
              <a:t>.</a:t>
            </a:r>
            <a:endParaRPr/>
          </a:p>
          <a:p>
            <a:pPr indent="0" lvl="0" marL="0" rtl="0" algn="l">
              <a:spcBef>
                <a:spcPts val="800"/>
              </a:spcBef>
              <a:spcAft>
                <a:spcPts val="0"/>
              </a:spcAft>
              <a:buNone/>
            </a:pPr>
            <a:r>
              <a:t/>
            </a:r>
            <a:endParaRPr/>
          </a:p>
        </p:txBody>
      </p:sp>
      <p:pic>
        <p:nvPicPr>
          <p:cNvPr id="241" name="Google Shape;241;p45"/>
          <p:cNvPicPr preferRelativeResize="0"/>
          <p:nvPr/>
        </p:nvPicPr>
        <p:blipFill>
          <a:blip r:embed="rId4">
            <a:alphaModFix/>
          </a:blip>
          <a:stretch>
            <a:fillRect/>
          </a:stretch>
        </p:blipFill>
        <p:spPr>
          <a:xfrm>
            <a:off x="5799000" y="1369225"/>
            <a:ext cx="3184301" cy="14219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5" name="Shape 245"/>
        <p:cNvGrpSpPr/>
        <p:nvPr/>
      </p:nvGrpSpPr>
      <p:grpSpPr>
        <a:xfrm>
          <a:off x="0" y="0"/>
          <a:ext cx="0" cy="0"/>
          <a:chOff x="0" y="0"/>
          <a:chExt cx="0" cy="0"/>
        </a:xfrm>
      </p:grpSpPr>
      <p:pic>
        <p:nvPicPr>
          <p:cNvPr descr="poll-type-id" id="246" name="Google Shape;246;p46">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247" name="Google Shape;247;p46">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248" name="Google Shape;248;p46"/>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5B5B5B"/>
                </a:solidFill>
                <a:latin typeface="Roboto"/>
                <a:ea typeface="Roboto"/>
                <a:cs typeface="Roboto"/>
                <a:sym typeface="Roboto"/>
              </a:rPr>
              <a:t>How do you feel about the idea of an AI enhanced catalog? What benefits and drawbacks may there be?</a:t>
            </a:r>
            <a:endParaRPr b="1" sz="2400">
              <a:solidFill>
                <a:srgbClr val="5B5B5B"/>
              </a:solidFill>
              <a:latin typeface="Roboto"/>
              <a:ea typeface="Roboto"/>
              <a:cs typeface="Roboto"/>
              <a:sym typeface="Roboto"/>
            </a:endParaRPr>
          </a:p>
        </p:txBody>
      </p:sp>
      <p:sp>
        <p:nvSpPr>
          <p:cNvPr descr="footer-id" id="249" name="Google Shape;249;p46"/>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250" name="Google Shape;250;p46"/>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7"/>
          <p:cNvSpPr txBox="1"/>
          <p:nvPr/>
        </p:nvSpPr>
        <p:spPr>
          <a:xfrm>
            <a:off x="963825" y="885050"/>
            <a:ext cx="7270500" cy="32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400">
                <a:latin typeface="Calibri"/>
                <a:ea typeface="Calibri"/>
                <a:cs typeface="Calibri"/>
                <a:sym typeface="Calibri"/>
              </a:rPr>
              <a:t>Library Event Programming</a:t>
            </a:r>
            <a:endParaRPr sz="54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8"/>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Helping generate class plans and syllabi </a:t>
            </a:r>
            <a:endParaRPr>
              <a:solidFill>
                <a:schemeClr val="dk1"/>
              </a:solidFill>
            </a:endParaRPr>
          </a:p>
        </p:txBody>
      </p:sp>
      <p:sp>
        <p:nvSpPr>
          <p:cNvPr id="261" name="Google Shape;261;p48"/>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Generative AI can be tasked with helping generate an outline of a new class (5). </a:t>
            </a:r>
            <a:endParaRPr>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t/>
            </a:r>
            <a:endParaRPr>
              <a:solidFill>
                <a:schemeClr val="dk1"/>
              </a:solidFill>
            </a:endParaRPr>
          </a:p>
        </p:txBody>
      </p:sp>
      <p:sp>
        <p:nvSpPr>
          <p:cNvPr id="262" name="Google Shape;262;p48"/>
          <p:cNvSpPr txBox="1"/>
          <p:nvPr/>
        </p:nvSpPr>
        <p:spPr>
          <a:xfrm>
            <a:off x="1936925" y="2303000"/>
            <a:ext cx="6578400" cy="23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616265"/>
              </a:solidFill>
              <a:latin typeface="Calibri"/>
              <a:ea typeface="Calibri"/>
              <a:cs typeface="Calibri"/>
              <a:sym typeface="Calibri"/>
            </a:endParaRPr>
          </a:p>
        </p:txBody>
      </p:sp>
      <p:sp>
        <p:nvSpPr>
          <p:cNvPr id="263" name="Google Shape;263;p48"/>
          <p:cNvSpPr/>
          <p:nvPr/>
        </p:nvSpPr>
        <p:spPr>
          <a:xfrm>
            <a:off x="1975775" y="2325150"/>
            <a:ext cx="6539700" cy="23076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Consolas"/>
                <a:ea typeface="Consolas"/>
                <a:cs typeface="Consolas"/>
                <a:sym typeface="Consolas"/>
              </a:rPr>
              <a:t>You are an instructional designer helping to create a class on generative AI. Draft a lesson plan for a 90 minute session on use cases of AI in medical libraries</a:t>
            </a:r>
            <a:endParaRPr sz="2600">
              <a:latin typeface="Consolas"/>
              <a:ea typeface="Consolas"/>
              <a:cs typeface="Consolas"/>
              <a:sym typeface="Consola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9"/>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Helping generate learning outcomes</a:t>
            </a:r>
            <a:endParaRPr>
              <a:solidFill>
                <a:schemeClr val="dk1"/>
              </a:solidFill>
            </a:endParaRPr>
          </a:p>
        </p:txBody>
      </p:sp>
      <p:sp>
        <p:nvSpPr>
          <p:cNvPr id="269" name="Google Shape;269;p49"/>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Outcome oriented learning and backwards design can help event planners think about what they hope learners will take away from a course </a:t>
            </a:r>
            <a:r>
              <a:rPr lang="en">
                <a:solidFill>
                  <a:schemeClr val="dk1"/>
                </a:solidFill>
              </a:rPr>
              <a:t>(5)</a:t>
            </a:r>
            <a:r>
              <a:rPr lang="en">
                <a:solidFill>
                  <a:schemeClr val="dk1"/>
                </a:solidFill>
              </a:rPr>
              <a:t>.</a:t>
            </a:r>
            <a:endParaRPr>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t/>
            </a:r>
            <a:endParaRPr>
              <a:solidFill>
                <a:schemeClr val="dk1"/>
              </a:solidFill>
            </a:endParaRPr>
          </a:p>
        </p:txBody>
      </p:sp>
      <p:sp>
        <p:nvSpPr>
          <p:cNvPr id="270" name="Google Shape;270;p49"/>
          <p:cNvSpPr txBox="1"/>
          <p:nvPr/>
        </p:nvSpPr>
        <p:spPr>
          <a:xfrm>
            <a:off x="1936925" y="2303000"/>
            <a:ext cx="6578400" cy="23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616265"/>
              </a:solidFill>
              <a:latin typeface="Calibri"/>
              <a:ea typeface="Calibri"/>
              <a:cs typeface="Calibri"/>
              <a:sym typeface="Calibri"/>
            </a:endParaRPr>
          </a:p>
        </p:txBody>
      </p:sp>
      <p:sp>
        <p:nvSpPr>
          <p:cNvPr id="271" name="Google Shape;271;p49"/>
          <p:cNvSpPr/>
          <p:nvPr/>
        </p:nvSpPr>
        <p:spPr>
          <a:xfrm>
            <a:off x="1975775" y="2248950"/>
            <a:ext cx="6539700" cy="25119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Consolas"/>
                <a:ea typeface="Consolas"/>
                <a:cs typeface="Consolas"/>
                <a:sym typeface="Consolas"/>
              </a:rPr>
              <a:t>You are an instructional designer helping to create a class on generative AI. Draft three learning objectives that use achievable Bloom’s Taxonomy verbs. The course covers….</a:t>
            </a:r>
            <a:endParaRPr sz="2600">
              <a:latin typeface="Consolas"/>
              <a:ea typeface="Consolas"/>
              <a:cs typeface="Consolas"/>
              <a:sym typeface="Consola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Helping generate assessments </a:t>
            </a:r>
            <a:endParaRPr>
              <a:solidFill>
                <a:schemeClr val="dk1"/>
              </a:solidFill>
            </a:endParaRPr>
          </a:p>
        </p:txBody>
      </p:sp>
      <p:sp>
        <p:nvSpPr>
          <p:cNvPr id="277" name="Google Shape;277;p50"/>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Asking short “quiz” questions is an excellent way to reinforce learning and check on learner progress (5).</a:t>
            </a:r>
            <a:endParaRPr>
              <a:solidFill>
                <a:schemeClr val="dk1"/>
              </a:solidFill>
            </a:endParaRPr>
          </a:p>
          <a:p>
            <a:pPr indent="0" lvl="0" marL="0" rtl="0" algn="l">
              <a:spcBef>
                <a:spcPts val="800"/>
              </a:spcBef>
              <a:spcAft>
                <a:spcPts val="0"/>
              </a:spcAft>
              <a:buNone/>
            </a:pPr>
            <a:r>
              <a:rPr lang="en">
                <a:solidFill>
                  <a:schemeClr val="dk1"/>
                </a:solidFill>
              </a:rPr>
              <a:t>It can be very helpful to use AI to assist in drafting these questions, </a:t>
            </a:r>
            <a:r>
              <a:rPr lang="en">
                <a:solidFill>
                  <a:schemeClr val="dk1"/>
                </a:solidFill>
              </a:rPr>
              <a:t>particularly for multiple choice answers.</a:t>
            </a:r>
            <a:r>
              <a:rPr lang="en">
                <a:solidFill>
                  <a:schemeClr val="dk1"/>
                </a:solidFill>
              </a:rPr>
              <a:t> </a:t>
            </a:r>
            <a:endParaRPr>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t/>
            </a:r>
            <a:endParaRPr>
              <a:solidFill>
                <a:schemeClr val="dk1"/>
              </a:solidFill>
            </a:endParaRPr>
          </a:p>
        </p:txBody>
      </p:sp>
      <p:sp>
        <p:nvSpPr>
          <p:cNvPr id="278" name="Google Shape;278;p50"/>
          <p:cNvSpPr txBox="1"/>
          <p:nvPr/>
        </p:nvSpPr>
        <p:spPr>
          <a:xfrm>
            <a:off x="1936925" y="2303000"/>
            <a:ext cx="6578400" cy="23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616265"/>
              </a:solidFill>
              <a:latin typeface="Calibri"/>
              <a:ea typeface="Calibri"/>
              <a:cs typeface="Calibri"/>
              <a:sym typeface="Calibri"/>
            </a:endParaRPr>
          </a:p>
        </p:txBody>
      </p:sp>
      <p:sp>
        <p:nvSpPr>
          <p:cNvPr id="279" name="Google Shape;279;p50"/>
          <p:cNvSpPr/>
          <p:nvPr/>
        </p:nvSpPr>
        <p:spPr>
          <a:xfrm>
            <a:off x="2391425" y="3011875"/>
            <a:ext cx="6340800" cy="21315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Consolas"/>
                <a:ea typeface="Consolas"/>
                <a:cs typeface="Consolas"/>
                <a:sym typeface="Consolas"/>
              </a:rPr>
              <a:t>You are an instructional designer helping to create a class on generative AI. Draft a multiple choice question about areas AI might be helpful with one right answer and three wrong answers. If you don’t know return “IDK”. </a:t>
            </a:r>
            <a:endParaRPr sz="2100">
              <a:latin typeface="Consolas"/>
              <a:ea typeface="Consolas"/>
              <a:cs typeface="Consolas"/>
              <a:sym typeface="Consola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Class creation</a:t>
            </a:r>
            <a:endParaRPr>
              <a:solidFill>
                <a:schemeClr val="dk1"/>
              </a:solidFill>
            </a:endParaRPr>
          </a:p>
        </p:txBody>
      </p:sp>
      <p:sp>
        <p:nvSpPr>
          <p:cNvPr id="285" name="Google Shape;285;p51"/>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In all of the above cases, we are using generative AI to help generate information.</a:t>
            </a:r>
            <a:endParaRPr>
              <a:solidFill>
                <a:schemeClr val="dk1"/>
              </a:solidFill>
            </a:endParaRPr>
          </a:p>
          <a:p>
            <a:pPr indent="0" lvl="0" marL="0" rtl="0" algn="l">
              <a:spcBef>
                <a:spcPts val="800"/>
              </a:spcBef>
              <a:spcAft>
                <a:spcPts val="0"/>
              </a:spcAft>
              <a:buNone/>
            </a:pPr>
            <a:r>
              <a:rPr lang="en">
                <a:solidFill>
                  <a:schemeClr val="dk1"/>
                </a:solidFill>
              </a:rPr>
              <a:t>It is always </a:t>
            </a:r>
            <a:r>
              <a:rPr lang="en">
                <a:solidFill>
                  <a:schemeClr val="dk1"/>
                </a:solidFill>
              </a:rPr>
              <a:t>important</a:t>
            </a:r>
            <a:r>
              <a:rPr lang="en">
                <a:solidFill>
                  <a:schemeClr val="dk1"/>
                </a:solidFill>
              </a:rPr>
              <a:t> to check output for false information. </a:t>
            </a:r>
            <a:endParaRPr>
              <a:solidFill>
                <a:schemeClr val="dk1"/>
              </a:solidFill>
            </a:endParaRPr>
          </a:p>
          <a:p>
            <a:pPr indent="0" lvl="0" marL="0" rtl="0" algn="l">
              <a:spcBef>
                <a:spcPts val="800"/>
              </a:spcBef>
              <a:spcAft>
                <a:spcPts val="0"/>
              </a:spcAft>
              <a:buNone/>
            </a:pPr>
            <a:r>
              <a:rPr lang="en">
                <a:solidFill>
                  <a:schemeClr val="dk1"/>
                </a:solidFill>
              </a:rPr>
              <a:t>Additionally, often the formatting and language will need tweaking to meet your standards. </a:t>
            </a:r>
            <a:endParaRPr>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t/>
            </a:r>
            <a:endParaRPr>
              <a:solidFill>
                <a:schemeClr val="dk1"/>
              </a:solidFill>
            </a:endParaRPr>
          </a:p>
        </p:txBody>
      </p:sp>
      <p:sp>
        <p:nvSpPr>
          <p:cNvPr id="286" name="Google Shape;286;p51"/>
          <p:cNvSpPr txBox="1"/>
          <p:nvPr/>
        </p:nvSpPr>
        <p:spPr>
          <a:xfrm>
            <a:off x="1936925" y="2303000"/>
            <a:ext cx="6578400" cy="23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616265"/>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0" name="Shape 290"/>
        <p:cNvGrpSpPr/>
        <p:nvPr/>
      </p:nvGrpSpPr>
      <p:grpSpPr>
        <a:xfrm>
          <a:off x="0" y="0"/>
          <a:ext cx="0" cy="0"/>
          <a:chOff x="0" y="0"/>
          <a:chExt cx="0" cy="0"/>
        </a:xfrm>
      </p:grpSpPr>
      <p:pic>
        <p:nvPicPr>
          <p:cNvPr descr="poll-type-id" id="291" name="Google Shape;291;p52">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292" name="Google Shape;292;p52">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293" name="Google Shape;293;p52"/>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5B5B5B"/>
                </a:solidFill>
                <a:latin typeface="Roboto"/>
                <a:ea typeface="Roboto"/>
                <a:cs typeface="Roboto"/>
                <a:sym typeface="Roboto"/>
              </a:rPr>
              <a:t>Create a prompt for quizzing students about when to use the  Boolean operator "OR"  </a:t>
            </a:r>
            <a:endParaRPr b="1" sz="3000">
              <a:solidFill>
                <a:srgbClr val="5B5B5B"/>
              </a:solidFill>
              <a:latin typeface="Roboto"/>
              <a:ea typeface="Roboto"/>
              <a:cs typeface="Roboto"/>
              <a:sym typeface="Roboto"/>
            </a:endParaRPr>
          </a:p>
        </p:txBody>
      </p:sp>
      <p:sp>
        <p:nvSpPr>
          <p:cNvPr descr="footer-id" id="294" name="Google Shape;294;p52"/>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295" name="Google Shape;295;p52"/>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9" name="Shape 299"/>
        <p:cNvGrpSpPr/>
        <p:nvPr/>
      </p:nvGrpSpPr>
      <p:grpSpPr>
        <a:xfrm>
          <a:off x="0" y="0"/>
          <a:ext cx="0" cy="0"/>
          <a:chOff x="0" y="0"/>
          <a:chExt cx="0" cy="0"/>
        </a:xfrm>
      </p:grpSpPr>
      <p:pic>
        <p:nvPicPr>
          <p:cNvPr descr="poll-type-id" id="300" name="Google Shape;300;p53">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301" name="Google Shape;301;p53">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302" name="Google Shape;302;p53"/>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5B5B5B"/>
                </a:solidFill>
                <a:latin typeface="Roboto"/>
                <a:ea typeface="Roboto"/>
                <a:cs typeface="Roboto"/>
                <a:sym typeface="Roboto"/>
              </a:rPr>
              <a:t>Are there elements of your library's educational programming that you could see yourself using AI for?</a:t>
            </a:r>
            <a:endParaRPr b="1" sz="2400">
              <a:solidFill>
                <a:srgbClr val="5B5B5B"/>
              </a:solidFill>
              <a:latin typeface="Roboto"/>
              <a:ea typeface="Roboto"/>
              <a:cs typeface="Roboto"/>
              <a:sym typeface="Roboto"/>
            </a:endParaRPr>
          </a:p>
        </p:txBody>
      </p:sp>
      <p:sp>
        <p:nvSpPr>
          <p:cNvPr descr="footer-id" id="303" name="Google Shape;303;p53"/>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304" name="Google Shape;304;p53"/>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4"/>
          <p:cNvSpPr txBox="1"/>
          <p:nvPr/>
        </p:nvSpPr>
        <p:spPr>
          <a:xfrm>
            <a:off x="963825" y="885050"/>
            <a:ext cx="7270500" cy="32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400">
                <a:latin typeface="Calibri"/>
                <a:ea typeface="Calibri"/>
                <a:cs typeface="Calibri"/>
                <a:sym typeface="Calibri"/>
              </a:rPr>
              <a:t>Data Analysis and Systems</a:t>
            </a:r>
            <a:endParaRPr sz="54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8"/>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lang="en">
                <a:solidFill>
                  <a:schemeClr val="dk1"/>
                </a:solidFill>
              </a:rPr>
              <a:t>Learning Objectives</a:t>
            </a:r>
            <a:endParaRPr/>
          </a:p>
        </p:txBody>
      </p:sp>
      <p:sp>
        <p:nvSpPr>
          <p:cNvPr id="141" name="Google Shape;141;p28"/>
          <p:cNvSpPr txBox="1"/>
          <p:nvPr>
            <p:ph idx="1" type="body"/>
          </p:nvPr>
        </p:nvSpPr>
        <p:spPr>
          <a:xfrm>
            <a:off x="471505" y="1026925"/>
            <a:ext cx="8432700" cy="24477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Arial"/>
                <a:ea typeface="Arial"/>
                <a:cs typeface="Arial"/>
                <a:sym typeface="Arial"/>
              </a:rPr>
              <a:t>By the end of today’s session students will be able to…</a:t>
            </a:r>
            <a:endParaRPr sz="1800">
              <a:solidFill>
                <a:schemeClr val="dk1"/>
              </a:solidFill>
              <a:latin typeface="Arial"/>
              <a:ea typeface="Arial"/>
              <a:cs typeface="Arial"/>
              <a:sym typeface="Arial"/>
            </a:endParaRPr>
          </a:p>
          <a:p>
            <a:pPr indent="-203200" lvl="0" marL="177800" rtl="0" algn="l">
              <a:lnSpc>
                <a:spcPct val="115000"/>
              </a:lnSpc>
              <a:spcBef>
                <a:spcPts val="0"/>
              </a:spcBef>
              <a:spcAft>
                <a:spcPts val="0"/>
              </a:spcAft>
              <a:buClr>
                <a:schemeClr val="dk1"/>
              </a:buClr>
              <a:buSzPts val="1800"/>
              <a:buChar char="•"/>
            </a:pPr>
            <a:r>
              <a:rPr lang="en" sz="1800">
                <a:solidFill>
                  <a:schemeClr val="dk1"/>
                </a:solidFill>
                <a:latin typeface="Arial"/>
                <a:ea typeface="Arial"/>
                <a:cs typeface="Arial"/>
                <a:sym typeface="Arial"/>
              </a:rPr>
              <a:t>Describe how generative AI can be incorporated into and enhance library services.</a:t>
            </a:r>
            <a:endParaRPr sz="1800">
              <a:solidFill>
                <a:schemeClr val="dk1"/>
              </a:solidFill>
              <a:latin typeface="Arial"/>
              <a:ea typeface="Arial"/>
              <a:cs typeface="Arial"/>
              <a:sym typeface="Arial"/>
            </a:endParaRPr>
          </a:p>
          <a:p>
            <a:pPr indent="-203200" lvl="0" marL="177800" rtl="0" algn="l">
              <a:lnSpc>
                <a:spcPct val="115000"/>
              </a:lnSpc>
              <a:spcBef>
                <a:spcPts val="0"/>
              </a:spcBef>
              <a:spcAft>
                <a:spcPts val="0"/>
              </a:spcAft>
              <a:buClr>
                <a:schemeClr val="dk1"/>
              </a:buClr>
              <a:buSzPts val="1800"/>
              <a:buChar char="•"/>
            </a:pPr>
            <a:r>
              <a:rPr lang="en" sz="1800">
                <a:solidFill>
                  <a:schemeClr val="dk1"/>
                </a:solidFill>
                <a:latin typeface="Arial"/>
                <a:ea typeface="Arial"/>
                <a:cs typeface="Arial"/>
                <a:sym typeface="Arial"/>
              </a:rPr>
              <a:t>Identify services that can use generative AI such as for text generation, chat and recommendation/ranking systems.</a:t>
            </a:r>
            <a:endParaRPr sz="1800">
              <a:solidFill>
                <a:schemeClr val="dk1"/>
              </a:solidFill>
              <a:latin typeface="Arial"/>
              <a:ea typeface="Arial"/>
              <a:cs typeface="Arial"/>
              <a:sym typeface="Arial"/>
            </a:endParaRPr>
          </a:p>
          <a:p>
            <a:pPr indent="-203200" lvl="0" marL="177800" rtl="0" algn="l">
              <a:lnSpc>
                <a:spcPct val="115000"/>
              </a:lnSpc>
              <a:spcBef>
                <a:spcPts val="0"/>
              </a:spcBef>
              <a:spcAft>
                <a:spcPts val="0"/>
              </a:spcAft>
              <a:buClr>
                <a:schemeClr val="dk1"/>
              </a:buClr>
              <a:buSzPts val="1800"/>
              <a:buChar char="•"/>
            </a:pPr>
            <a:r>
              <a:rPr lang="en" sz="1800">
                <a:solidFill>
                  <a:schemeClr val="dk1"/>
                </a:solidFill>
                <a:latin typeface="Arial"/>
                <a:ea typeface="Arial"/>
                <a:cs typeface="Arial"/>
                <a:sym typeface="Arial"/>
              </a:rPr>
              <a:t>Identify the benefits and challenges of implementing generative AI in libraries.</a:t>
            </a:r>
            <a:endParaRPr sz="1800">
              <a:solidFill>
                <a:schemeClr val="dk1"/>
              </a:solidFill>
            </a:endParaRPr>
          </a:p>
        </p:txBody>
      </p:sp>
      <p:sp>
        <p:nvSpPr>
          <p:cNvPr id="142" name="Google Shape;142;p28"/>
          <p:cNvSpPr txBox="1"/>
          <p:nvPr>
            <p:ph idx="12" type="sldNum"/>
          </p:nvPr>
        </p:nvSpPr>
        <p:spPr>
          <a:xfrm>
            <a:off x="5765006" y="3575447"/>
            <a:ext cx="6216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Helping generate code</a:t>
            </a:r>
            <a:endParaRPr>
              <a:solidFill>
                <a:schemeClr val="dk1"/>
              </a:solidFill>
            </a:endParaRPr>
          </a:p>
        </p:txBody>
      </p:sp>
      <p:sp>
        <p:nvSpPr>
          <p:cNvPr id="315" name="Google Shape;315;p55"/>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Generative AI can be used when coding, for example analyzing usage statistics: </a:t>
            </a:r>
            <a:endParaRPr>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t/>
            </a:r>
            <a:endParaRPr>
              <a:solidFill>
                <a:schemeClr val="dk1"/>
              </a:solidFill>
            </a:endParaRPr>
          </a:p>
        </p:txBody>
      </p:sp>
      <p:sp>
        <p:nvSpPr>
          <p:cNvPr id="316" name="Google Shape;316;p55"/>
          <p:cNvSpPr txBox="1"/>
          <p:nvPr/>
        </p:nvSpPr>
        <p:spPr>
          <a:xfrm>
            <a:off x="1936925" y="2303000"/>
            <a:ext cx="6578400" cy="23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616265"/>
              </a:solidFill>
              <a:latin typeface="Calibri"/>
              <a:ea typeface="Calibri"/>
              <a:cs typeface="Calibri"/>
              <a:sym typeface="Calibri"/>
            </a:endParaRPr>
          </a:p>
        </p:txBody>
      </p:sp>
      <p:sp>
        <p:nvSpPr>
          <p:cNvPr id="317" name="Google Shape;317;p55"/>
          <p:cNvSpPr/>
          <p:nvPr/>
        </p:nvSpPr>
        <p:spPr>
          <a:xfrm>
            <a:off x="1975775" y="2325150"/>
            <a:ext cx="6539700" cy="23076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Consolas"/>
                <a:ea typeface="Consolas"/>
                <a:cs typeface="Consolas"/>
                <a:sym typeface="Consolas"/>
              </a:rPr>
              <a:t>You are a data analyst in R. Provide code to get the counts for each librarian’s number of consults, assuming currently each row lists a single librarian’s name in a column labeled “libr”. If you don’t know return “IDK”</a:t>
            </a:r>
            <a:endParaRPr sz="2200">
              <a:latin typeface="Consolas"/>
              <a:ea typeface="Consolas"/>
              <a:cs typeface="Consolas"/>
              <a:sym typeface="Consola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6"/>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Helping generate code</a:t>
            </a:r>
            <a:endParaRPr>
              <a:solidFill>
                <a:schemeClr val="dk1"/>
              </a:solidFill>
            </a:endParaRPr>
          </a:p>
        </p:txBody>
      </p:sp>
      <p:sp>
        <p:nvSpPr>
          <p:cNvPr id="323" name="Google Shape;323;p56"/>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2400">
                <a:solidFill>
                  <a:schemeClr val="dk1"/>
                </a:solidFill>
              </a:rPr>
              <a:t>Benefits: Can save time in finding solutions to code problems rather than sifting </a:t>
            </a:r>
            <a:r>
              <a:rPr lang="en" sz="2400">
                <a:solidFill>
                  <a:schemeClr val="dk1"/>
                </a:solidFill>
              </a:rPr>
              <a:t>through</a:t>
            </a:r>
            <a:r>
              <a:rPr lang="en" sz="2400">
                <a:solidFill>
                  <a:schemeClr val="dk1"/>
                </a:solidFill>
              </a:rPr>
              <a:t> bulletin board style sites like Stack Exchange</a:t>
            </a:r>
            <a:endParaRPr sz="2400">
              <a:solidFill>
                <a:schemeClr val="dk1"/>
              </a:solidFill>
            </a:endParaRPr>
          </a:p>
          <a:p>
            <a:pPr indent="0" lvl="0" marL="0" rtl="0" algn="l">
              <a:spcBef>
                <a:spcPts val="800"/>
              </a:spcBef>
              <a:spcAft>
                <a:spcPts val="0"/>
              </a:spcAft>
              <a:buNone/>
            </a:pPr>
            <a:r>
              <a:rPr lang="en" sz="2400">
                <a:solidFill>
                  <a:schemeClr val="dk1"/>
                </a:solidFill>
              </a:rPr>
              <a:t>Drawbacks: Still requires a fair amount of trouble shooting and customization. Additionally due to model drift, you may get worse results or merely different results over time.  </a:t>
            </a:r>
            <a:endParaRPr sz="2400">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t/>
            </a:r>
            <a:endParaRPr>
              <a:solidFill>
                <a:schemeClr val="dk1"/>
              </a:solidFill>
            </a:endParaRPr>
          </a:p>
        </p:txBody>
      </p:sp>
      <p:sp>
        <p:nvSpPr>
          <p:cNvPr id="324" name="Google Shape;324;p56"/>
          <p:cNvSpPr txBox="1"/>
          <p:nvPr/>
        </p:nvSpPr>
        <p:spPr>
          <a:xfrm>
            <a:off x="1936925" y="2303000"/>
            <a:ext cx="6578400" cy="23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616265"/>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8" name="Shape 328"/>
        <p:cNvGrpSpPr/>
        <p:nvPr/>
      </p:nvGrpSpPr>
      <p:grpSpPr>
        <a:xfrm>
          <a:off x="0" y="0"/>
          <a:ext cx="0" cy="0"/>
          <a:chOff x="0" y="0"/>
          <a:chExt cx="0" cy="0"/>
        </a:xfrm>
      </p:grpSpPr>
      <p:pic>
        <p:nvPicPr>
          <p:cNvPr descr="poll-type-id" id="329" name="Google Shape;329;p57">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330" name="Google Shape;330;p57">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331" name="Google Shape;331;p57"/>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rgbClr val="5B5B5B"/>
                </a:solidFill>
                <a:latin typeface="Roboto"/>
                <a:ea typeface="Roboto"/>
                <a:cs typeface="Roboto"/>
                <a:sym typeface="Roboto"/>
              </a:rPr>
              <a:t>Does your library collect usage stats and do you see AI as potentially helping in analysis? </a:t>
            </a:r>
            <a:endParaRPr b="1" sz="2600">
              <a:solidFill>
                <a:srgbClr val="5B5B5B"/>
              </a:solidFill>
              <a:latin typeface="Roboto"/>
              <a:ea typeface="Roboto"/>
              <a:cs typeface="Roboto"/>
              <a:sym typeface="Roboto"/>
            </a:endParaRPr>
          </a:p>
        </p:txBody>
      </p:sp>
      <p:sp>
        <p:nvSpPr>
          <p:cNvPr descr="footer-id" id="332" name="Google Shape;332;p57"/>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333" name="Google Shape;333;p57"/>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8"/>
          <p:cNvSpPr txBox="1"/>
          <p:nvPr/>
        </p:nvSpPr>
        <p:spPr>
          <a:xfrm>
            <a:off x="963825" y="885050"/>
            <a:ext cx="7270500" cy="32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400">
                <a:latin typeface="Calibri"/>
                <a:ea typeface="Calibri"/>
                <a:cs typeface="Calibri"/>
                <a:sym typeface="Calibri"/>
              </a:rPr>
              <a:t>Literature Review</a:t>
            </a:r>
            <a:endParaRPr sz="54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9"/>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Jimenez et al. 2022</a:t>
            </a:r>
            <a:endParaRPr>
              <a:solidFill>
                <a:schemeClr val="dk1"/>
              </a:solidFill>
            </a:endParaRPr>
          </a:p>
        </p:txBody>
      </p:sp>
      <p:sp>
        <p:nvSpPr>
          <p:cNvPr id="344" name="Google Shape;344;p59"/>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Noted papers on 63 tools with 119 descriptions of their use for machine learning in systematic reviews (6).</a:t>
            </a:r>
            <a:endParaRPr>
              <a:solidFill>
                <a:schemeClr val="dk1"/>
              </a:solidFill>
            </a:endParaRPr>
          </a:p>
          <a:p>
            <a:pPr indent="0" lvl="0" marL="0" rtl="0" algn="l">
              <a:spcBef>
                <a:spcPts val="800"/>
              </a:spcBef>
              <a:spcAft>
                <a:spcPts val="0"/>
              </a:spcAft>
              <a:buNone/>
            </a:pPr>
            <a:r>
              <a:rPr lang="en">
                <a:solidFill>
                  <a:schemeClr val="dk1"/>
                </a:solidFill>
              </a:rPr>
              <a:t>Pre-Chat GPT.</a:t>
            </a:r>
            <a:endParaRPr>
              <a:solidFill>
                <a:schemeClr val="dk1"/>
              </a:solidFill>
            </a:endParaRPr>
          </a:p>
          <a:p>
            <a:pPr indent="0" lvl="0" marL="0" rtl="0" algn="l">
              <a:spcBef>
                <a:spcPts val="800"/>
              </a:spcBef>
              <a:spcAft>
                <a:spcPts val="0"/>
              </a:spcAft>
              <a:buNone/>
            </a:pPr>
            <a:r>
              <a:rPr lang="en">
                <a:solidFill>
                  <a:schemeClr val="dk1"/>
                </a:solidFill>
              </a:rPr>
              <a:t>Highlights a lot of interest.</a:t>
            </a:r>
            <a:endParaRPr>
              <a:solidFill>
                <a:schemeClr val="dk1"/>
              </a:solidFill>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pic>
        <p:nvPicPr>
          <p:cNvPr id="345" name="Google Shape;345;p59"/>
          <p:cNvPicPr preferRelativeResize="0"/>
          <p:nvPr/>
        </p:nvPicPr>
        <p:blipFill>
          <a:blip r:embed="rId3">
            <a:alphaModFix/>
          </a:blip>
          <a:stretch>
            <a:fillRect/>
          </a:stretch>
        </p:blipFill>
        <p:spPr>
          <a:xfrm>
            <a:off x="4063874" y="2241904"/>
            <a:ext cx="4571999" cy="24398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sz="3900">
                <a:solidFill>
                  <a:schemeClr val="dk1"/>
                </a:solidFill>
              </a:rPr>
              <a:t>Qureshi et al. 2023</a:t>
            </a:r>
            <a:endParaRPr sz="3900">
              <a:solidFill>
                <a:schemeClr val="dk1"/>
              </a:solidFill>
            </a:endParaRPr>
          </a:p>
          <a:p>
            <a:pPr indent="0" lvl="0" marL="0" rtl="0" algn="l">
              <a:spcBef>
                <a:spcPts val="0"/>
              </a:spcBef>
              <a:spcAft>
                <a:spcPts val="0"/>
              </a:spcAft>
              <a:buNone/>
            </a:pPr>
            <a:r>
              <a:t/>
            </a:r>
            <a:endParaRPr>
              <a:solidFill>
                <a:schemeClr val="dk1"/>
              </a:solidFill>
            </a:endParaRPr>
          </a:p>
        </p:txBody>
      </p:sp>
      <p:sp>
        <p:nvSpPr>
          <p:cNvPr id="351" name="Google Shape;351;p60"/>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a:p>
            <a:pPr indent="0" lvl="0" marL="0" rtl="0" algn="l">
              <a:spcBef>
                <a:spcPts val="800"/>
              </a:spcBef>
              <a:spcAft>
                <a:spcPts val="0"/>
              </a:spcAft>
              <a:buNone/>
            </a:pPr>
            <a:r>
              <a:rPr lang="en">
                <a:solidFill>
                  <a:schemeClr val="dk1"/>
                </a:solidFill>
              </a:rPr>
              <a:t>Note still in infancy for ChatGPT in Systematic Reviews.</a:t>
            </a:r>
            <a:endParaRPr>
              <a:solidFill>
                <a:schemeClr val="dk1"/>
              </a:solidFill>
            </a:endParaRPr>
          </a:p>
          <a:p>
            <a:pPr indent="0" lvl="0" marL="0" rtl="0" algn="l">
              <a:spcBef>
                <a:spcPts val="800"/>
              </a:spcBef>
              <a:spcAft>
                <a:spcPts val="0"/>
              </a:spcAft>
              <a:buNone/>
            </a:pPr>
            <a:r>
              <a:rPr lang="en">
                <a:solidFill>
                  <a:schemeClr val="dk1"/>
                </a:solidFill>
              </a:rPr>
              <a:t>Helped propose inclusion/exclusion criteria.</a:t>
            </a:r>
            <a:endParaRPr>
              <a:solidFill>
                <a:schemeClr val="dk1"/>
              </a:solidFill>
            </a:endParaRPr>
          </a:p>
          <a:p>
            <a:pPr indent="0" lvl="0" marL="0" rtl="0" algn="l">
              <a:spcBef>
                <a:spcPts val="800"/>
              </a:spcBef>
              <a:spcAft>
                <a:spcPts val="0"/>
              </a:spcAft>
              <a:buNone/>
            </a:pPr>
            <a:r>
              <a:rPr lang="en">
                <a:solidFill>
                  <a:schemeClr val="dk1"/>
                </a:solidFill>
              </a:rPr>
              <a:t>Could help write analysis code, </a:t>
            </a:r>
            <a:r>
              <a:rPr lang="en">
                <a:solidFill>
                  <a:schemeClr val="dk1"/>
                </a:solidFill>
              </a:rPr>
              <a:t>though needs expert.</a:t>
            </a:r>
            <a:endParaRPr>
              <a:solidFill>
                <a:schemeClr val="dk1"/>
              </a:solidFill>
            </a:endParaRPr>
          </a:p>
          <a:p>
            <a:pPr indent="0" lvl="0" marL="0" rtl="0" algn="l">
              <a:spcBef>
                <a:spcPts val="800"/>
              </a:spcBef>
              <a:spcAft>
                <a:spcPts val="0"/>
              </a:spcAft>
              <a:buNone/>
            </a:pPr>
            <a:r>
              <a:rPr lang="en">
                <a:solidFill>
                  <a:schemeClr val="dk1"/>
                </a:solidFill>
              </a:rPr>
              <a:t>Similar could help non-experts make a search but needs improving.</a:t>
            </a:r>
            <a:endParaRPr>
              <a:solidFill>
                <a:schemeClr val="dk1"/>
              </a:solidFill>
            </a:endParaRPr>
          </a:p>
          <a:p>
            <a:pPr indent="0" lvl="0" marL="0" rtl="0" algn="l">
              <a:spcBef>
                <a:spcPts val="800"/>
              </a:spcBef>
              <a:spcAft>
                <a:spcPts val="0"/>
              </a:spcAft>
              <a:buNone/>
            </a:pPr>
            <a:r>
              <a:rPr lang="en">
                <a:solidFill>
                  <a:schemeClr val="dk1"/>
                </a:solidFill>
              </a:rPr>
              <a:t>Could have potential for summarizing, but currently risk of errors makes unreliable (7).</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6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Blaizot et. al. 2022 Looked at AI in Systematic Reviews</a:t>
            </a:r>
            <a:endParaRPr>
              <a:solidFill>
                <a:schemeClr val="dk1"/>
              </a:solidFill>
            </a:endParaRPr>
          </a:p>
        </p:txBody>
      </p:sp>
      <p:sp>
        <p:nvSpPr>
          <p:cNvPr id="357" name="Google Shape;357;p61"/>
          <p:cNvSpPr txBox="1"/>
          <p:nvPr>
            <p:ph idx="1" type="body"/>
          </p:nvPr>
        </p:nvSpPr>
        <p:spPr>
          <a:xfrm>
            <a:off x="211450" y="1369225"/>
            <a:ext cx="4625400" cy="32634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Clr>
                <a:schemeClr val="dk1"/>
              </a:buClr>
              <a:buSzPts val="1400"/>
              <a:buChar char="•"/>
            </a:pPr>
            <a:r>
              <a:rPr lang="en">
                <a:solidFill>
                  <a:schemeClr val="dk1"/>
                </a:solidFill>
              </a:rPr>
              <a:t>In 5 of 15 papers in the final review, authors expressed concerns about missed titles, mischaracterized study types and data extraction problems.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Also report issues mitigated by duplicate screening.</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83% reported greatly </a:t>
            </a:r>
            <a:r>
              <a:rPr lang="en">
                <a:solidFill>
                  <a:schemeClr val="dk1"/>
                </a:solidFill>
              </a:rPr>
              <a:t>reduced workloads and expedited review times (8).</a:t>
            </a:r>
            <a:endParaRPr>
              <a:solidFill>
                <a:schemeClr val="dk1"/>
              </a:solidFill>
            </a:endParaRPr>
          </a:p>
        </p:txBody>
      </p:sp>
      <p:pic>
        <p:nvPicPr>
          <p:cNvPr id="358" name="Google Shape;358;p61"/>
          <p:cNvPicPr preferRelativeResize="0"/>
          <p:nvPr/>
        </p:nvPicPr>
        <p:blipFill>
          <a:blip r:embed="rId3">
            <a:alphaModFix/>
          </a:blip>
          <a:stretch>
            <a:fillRect/>
          </a:stretch>
        </p:blipFill>
        <p:spPr>
          <a:xfrm>
            <a:off x="4925024" y="922450"/>
            <a:ext cx="3756875" cy="29804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2"/>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Cawley 2022</a:t>
            </a:r>
            <a:endParaRPr>
              <a:solidFill>
                <a:schemeClr val="dk1"/>
              </a:solidFill>
            </a:endParaRPr>
          </a:p>
        </p:txBody>
      </p:sp>
      <p:sp>
        <p:nvSpPr>
          <p:cNvPr id="364" name="Google Shape;364;p62"/>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Describes use of AI in: </a:t>
            </a:r>
            <a:endParaRPr>
              <a:solidFill>
                <a:schemeClr val="dk1"/>
              </a:solidFill>
            </a:endParaRPr>
          </a:p>
          <a:p>
            <a:pPr indent="-317500" lvl="0" marL="457200" rtl="0" algn="l">
              <a:spcBef>
                <a:spcPts val="800"/>
              </a:spcBef>
              <a:spcAft>
                <a:spcPts val="0"/>
              </a:spcAft>
              <a:buClr>
                <a:schemeClr val="dk1"/>
              </a:buClr>
              <a:buSzPts val="1400"/>
              <a:buChar char="•"/>
            </a:pPr>
            <a:r>
              <a:rPr lang="en">
                <a:solidFill>
                  <a:schemeClr val="dk1"/>
                </a:solidFill>
              </a:rPr>
              <a:t>Identifying clusters of possibly relevant literature in a corpus to review (clustering/unsupervised learning).</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Prioritization of literature for review (with supervised models).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Predict probability of articles being relevant (with machine learning) (9).</a:t>
            </a:r>
            <a:endParaRPr>
              <a:solidFill>
                <a:schemeClr val="dk1"/>
              </a:solidFill>
            </a:endParaRPr>
          </a:p>
          <a:p>
            <a:pPr indent="0" lvl="0" marL="0" rtl="0" algn="l">
              <a:spcBef>
                <a:spcPts val="800"/>
              </a:spcBef>
              <a:spcAft>
                <a:spcPts val="0"/>
              </a:spcAft>
              <a:buNone/>
            </a:pPr>
            <a:r>
              <a:t/>
            </a:r>
            <a:endParaRPr>
              <a:solidFill>
                <a:schemeClr val="dk1"/>
              </a:solidFill>
            </a:endParaRPr>
          </a:p>
        </p:txBody>
      </p:sp>
      <p:pic>
        <p:nvPicPr>
          <p:cNvPr id="365" name="Google Shape;365;p62"/>
          <p:cNvPicPr preferRelativeResize="0"/>
          <p:nvPr/>
        </p:nvPicPr>
        <p:blipFill>
          <a:blip r:embed="rId3">
            <a:alphaModFix/>
          </a:blip>
          <a:stretch>
            <a:fillRect/>
          </a:stretch>
        </p:blipFill>
        <p:spPr>
          <a:xfrm>
            <a:off x="5423250" y="3102125"/>
            <a:ext cx="2197124" cy="1787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3"/>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Cawley 2022</a:t>
            </a:r>
            <a:endParaRPr>
              <a:solidFill>
                <a:schemeClr val="dk1"/>
              </a:solidFill>
            </a:endParaRPr>
          </a:p>
        </p:txBody>
      </p:sp>
      <p:sp>
        <p:nvSpPr>
          <p:cNvPr id="371" name="Google Shape;371;p63"/>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“Health sciences librarians in particular should seize the opportunity to leverage their deep understanding of bibliographic data and databases to improve the efficiency of locating evidence for large, comprehensive research questions, including systematic reviews….ML-based approaches are not one-size-fits-all; </a:t>
            </a:r>
            <a:r>
              <a:rPr b="1" lang="en">
                <a:solidFill>
                  <a:schemeClr val="dk1"/>
                </a:solidFill>
              </a:rPr>
              <a:t>research teams need an experienced domain expert to apply this technology effectively</a:t>
            </a:r>
            <a:r>
              <a:rPr lang="en">
                <a:solidFill>
                  <a:schemeClr val="dk1"/>
                </a:solidFill>
              </a:rPr>
              <a:t>. Similar to developing a search strategy, an iterative approach is necessary when applying ML to bibliographic data. </a:t>
            </a:r>
            <a:r>
              <a:rPr b="1" lang="en">
                <a:solidFill>
                  <a:schemeClr val="dk1"/>
                </a:solidFill>
              </a:rPr>
              <a:t>Ultimately, academic librarians have an opening to serve on research teams as subject matter experts around automation techniques for bibliographic data </a:t>
            </a:r>
            <a:r>
              <a:rPr lang="en">
                <a:solidFill>
                  <a:schemeClr val="dk1"/>
                </a:solidFill>
              </a:rPr>
              <a:t>(9)</a:t>
            </a:r>
            <a:r>
              <a:rPr b="1" lang="en">
                <a:solidFill>
                  <a:schemeClr val="dk1"/>
                </a:solidFill>
              </a:rPr>
              <a:t>.”</a:t>
            </a:r>
            <a:endParaRPr b="1">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Dos Santos Et Al 2023</a:t>
            </a:r>
            <a:endParaRPr>
              <a:solidFill>
                <a:schemeClr val="dk1"/>
              </a:solidFill>
            </a:endParaRPr>
          </a:p>
        </p:txBody>
      </p:sp>
      <p:sp>
        <p:nvSpPr>
          <p:cNvPr id="377" name="Google Shape;377;p64"/>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Note increasing volumes of papers using AI to assist in Systematic Reviews, primarily in </a:t>
            </a:r>
            <a:r>
              <a:rPr b="1" lang="en">
                <a:solidFill>
                  <a:schemeClr val="dk1"/>
                </a:solidFill>
              </a:rPr>
              <a:t>collecting </a:t>
            </a:r>
            <a:r>
              <a:rPr lang="en">
                <a:solidFill>
                  <a:schemeClr val="dk1"/>
                </a:solidFill>
              </a:rPr>
              <a:t>articles, </a:t>
            </a:r>
            <a:r>
              <a:rPr b="1" lang="en">
                <a:solidFill>
                  <a:schemeClr val="dk1"/>
                </a:solidFill>
              </a:rPr>
              <a:t>mining</a:t>
            </a:r>
            <a:r>
              <a:rPr lang="en">
                <a:solidFill>
                  <a:schemeClr val="dk1"/>
                </a:solidFill>
              </a:rPr>
              <a:t> data and </a:t>
            </a:r>
            <a:r>
              <a:rPr b="1" lang="en">
                <a:solidFill>
                  <a:schemeClr val="dk1"/>
                </a:solidFill>
              </a:rPr>
              <a:t>QA</a:t>
            </a:r>
            <a:r>
              <a:rPr lang="en">
                <a:solidFill>
                  <a:schemeClr val="dk1"/>
                </a:solidFill>
              </a:rPr>
              <a:t> (with the last being the least common (10).</a:t>
            </a:r>
            <a:endParaRPr>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t/>
            </a:r>
            <a:endParaRPr>
              <a:solidFill>
                <a:schemeClr val="dk1"/>
              </a:solidFill>
            </a:endParaRPr>
          </a:p>
        </p:txBody>
      </p:sp>
      <p:pic>
        <p:nvPicPr>
          <p:cNvPr id="378" name="Google Shape;378;p64"/>
          <p:cNvPicPr preferRelativeResize="0"/>
          <p:nvPr/>
        </p:nvPicPr>
        <p:blipFill>
          <a:blip r:embed="rId3">
            <a:alphaModFix/>
          </a:blip>
          <a:stretch>
            <a:fillRect/>
          </a:stretch>
        </p:blipFill>
        <p:spPr>
          <a:xfrm>
            <a:off x="1689250" y="2393400"/>
            <a:ext cx="5765499" cy="21534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6" name="Shape 146"/>
        <p:cNvGrpSpPr/>
        <p:nvPr/>
      </p:nvGrpSpPr>
      <p:grpSpPr>
        <a:xfrm>
          <a:off x="0" y="0"/>
          <a:ext cx="0" cy="0"/>
          <a:chOff x="0" y="0"/>
          <a:chExt cx="0" cy="0"/>
        </a:xfrm>
      </p:grpSpPr>
      <p:pic>
        <p:nvPicPr>
          <p:cNvPr descr="logo-id" id="147" name="Google Shape;147;p29">
            <a:hlinkClick r:id="rId3"/>
          </p:cNvPr>
          <p:cNvPicPr preferRelativeResize="0"/>
          <p:nvPr/>
        </p:nvPicPr>
        <p:blipFill>
          <a:blip r:embed="rId4">
            <a:alphaModFix/>
          </a:blip>
          <a:stretch>
            <a:fillRect/>
          </a:stretch>
        </p:blipFill>
        <p:spPr>
          <a:xfrm>
            <a:off x="2612020" y="508000"/>
            <a:ext cx="874500" cy="382594"/>
          </a:xfrm>
          <a:prstGeom prst="rect">
            <a:avLst/>
          </a:prstGeom>
          <a:noFill/>
          <a:ln>
            <a:noFill/>
          </a:ln>
        </p:spPr>
      </p:pic>
      <p:sp>
        <p:nvSpPr>
          <p:cNvPr descr="title-id" id="148" name="Google Shape;148;p29"/>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Roboto"/>
                <a:ea typeface="Roboto"/>
                <a:cs typeface="Roboto"/>
                <a:sym typeface="Roboto"/>
              </a:rPr>
              <a:t>Have you used Generative AI in your work, and if so, how?</a:t>
            </a:r>
            <a:endParaRPr b="1" sz="3600">
              <a:solidFill>
                <a:srgbClr val="5B5B5B"/>
              </a:solidFill>
              <a:latin typeface="Roboto"/>
              <a:ea typeface="Roboto"/>
              <a:cs typeface="Roboto"/>
              <a:sym typeface="Roboto"/>
            </a:endParaRPr>
          </a:p>
        </p:txBody>
      </p:sp>
      <p:sp>
        <p:nvSpPr>
          <p:cNvPr descr="footer-id" id="149" name="Google Shape;149;p29"/>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150" name="Google Shape;150;p29"/>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5"/>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pic>
        <p:nvPicPr>
          <p:cNvPr descr="poll-type-id" id="151" name="Google Shape;151;p29">
            <a:hlinkClick r:id="rId6"/>
          </p:cNvPr>
          <p:cNvPicPr preferRelativeResize="0"/>
          <p:nvPr/>
        </p:nvPicPr>
        <p:blipFill>
          <a:blip r:embed="rId7">
            <a:alphaModFix/>
          </a:blip>
          <a:stretch>
            <a:fillRect/>
          </a:stretch>
        </p:blipFill>
        <p:spPr>
          <a:xfrm>
            <a:off x="508000" y="1657350"/>
            <a:ext cx="1828800" cy="1828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solidFill>
                  <a:schemeClr val="dk1"/>
                </a:solidFill>
              </a:rPr>
              <a:t>Muller et al 2022</a:t>
            </a:r>
            <a:endParaRPr/>
          </a:p>
        </p:txBody>
      </p:sp>
      <p:sp>
        <p:nvSpPr>
          <p:cNvPr id="384" name="Google Shape;384;p65"/>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solidFill>
                  <a:schemeClr val="dk1"/>
                </a:solidFill>
              </a:rPr>
              <a:t>Muller et al note in describing a Lingo3G tool that ML approaches can be faster than manual review in categorizing literature, though both AI and human manual review missed themes the other identified (11). </a:t>
            </a:r>
            <a:endParaRPr/>
          </a:p>
        </p:txBody>
      </p:sp>
      <p:pic>
        <p:nvPicPr>
          <p:cNvPr id="385" name="Google Shape;385;p65"/>
          <p:cNvPicPr preferRelativeResize="0"/>
          <p:nvPr/>
        </p:nvPicPr>
        <p:blipFill>
          <a:blip r:embed="rId3">
            <a:alphaModFix/>
          </a:blip>
          <a:stretch>
            <a:fillRect/>
          </a:stretch>
        </p:blipFill>
        <p:spPr>
          <a:xfrm>
            <a:off x="4868160" y="2429125"/>
            <a:ext cx="3138166" cy="24915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6"/>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v</a:t>
            </a:r>
            <a:r>
              <a:rPr lang="en">
                <a:solidFill>
                  <a:schemeClr val="dk1"/>
                </a:solidFill>
              </a:rPr>
              <a:t>an Dijk et al 2023</a:t>
            </a:r>
            <a:endParaRPr>
              <a:solidFill>
                <a:schemeClr val="dk1"/>
              </a:solidFill>
            </a:endParaRPr>
          </a:p>
        </p:txBody>
      </p:sp>
      <p:sp>
        <p:nvSpPr>
          <p:cNvPr id="391" name="Google Shape;391;p66"/>
          <p:cNvSpPr txBox="1"/>
          <p:nvPr>
            <p:ph idx="1" type="body"/>
          </p:nvPr>
        </p:nvSpPr>
        <p:spPr>
          <a:xfrm>
            <a:off x="628650" y="1369225"/>
            <a:ext cx="58341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rgbClr val="000000"/>
                </a:solidFill>
              </a:rPr>
              <a:t>Evaluate a tool called ASReview.</a:t>
            </a:r>
            <a:endParaRPr>
              <a:solidFill>
                <a:srgbClr val="000000"/>
              </a:solidFill>
            </a:endParaRPr>
          </a:p>
          <a:p>
            <a:pPr indent="0" lvl="0" marL="0" rtl="0" algn="l">
              <a:spcBef>
                <a:spcPts val="800"/>
              </a:spcBef>
              <a:spcAft>
                <a:spcPts val="0"/>
              </a:spcAft>
              <a:buNone/>
            </a:pPr>
            <a:r>
              <a:rPr lang="en">
                <a:solidFill>
                  <a:srgbClr val="000000"/>
                </a:solidFill>
              </a:rPr>
              <a:t>Found it to be helpful in screening literature: </a:t>
            </a:r>
            <a:r>
              <a:rPr lang="en">
                <a:solidFill>
                  <a:srgbClr val="000000"/>
                </a:solidFill>
              </a:rPr>
              <a:t>reduced</a:t>
            </a:r>
            <a:r>
              <a:rPr lang="en">
                <a:solidFill>
                  <a:srgbClr val="000000"/>
                </a:solidFill>
              </a:rPr>
              <a:t> numbers screened.</a:t>
            </a:r>
            <a:endParaRPr>
              <a:solidFill>
                <a:srgbClr val="000000"/>
              </a:solidFill>
            </a:endParaRPr>
          </a:p>
          <a:p>
            <a:pPr indent="0" lvl="0" marL="0" rtl="0" algn="l">
              <a:spcBef>
                <a:spcPts val="800"/>
              </a:spcBef>
              <a:spcAft>
                <a:spcPts val="0"/>
              </a:spcAft>
              <a:buNone/>
            </a:pPr>
            <a:r>
              <a:rPr lang="en">
                <a:solidFill>
                  <a:srgbClr val="000000"/>
                </a:solidFill>
              </a:rPr>
              <a:t>Article did not evaluate for accuracy (limitation).</a:t>
            </a:r>
            <a:endParaRPr>
              <a:solidFill>
                <a:srgbClr val="000000"/>
              </a:solidFill>
            </a:endParaRPr>
          </a:p>
          <a:p>
            <a:pPr indent="0" lvl="0" marL="0" rtl="0" algn="l">
              <a:spcBef>
                <a:spcPts val="800"/>
              </a:spcBef>
              <a:spcAft>
                <a:spcPts val="0"/>
              </a:spcAft>
              <a:buNone/>
            </a:pPr>
            <a:r>
              <a:rPr lang="en">
                <a:solidFill>
                  <a:srgbClr val="000000"/>
                </a:solidFill>
              </a:rPr>
              <a:t>Provided tool with a training set of 6 articles, three relevant, three not.</a:t>
            </a:r>
            <a:endParaRPr>
              <a:solidFill>
                <a:srgbClr val="000000"/>
              </a:solidFill>
            </a:endParaRPr>
          </a:p>
          <a:p>
            <a:pPr indent="0" lvl="0" marL="0" rtl="0" algn="l">
              <a:spcBef>
                <a:spcPts val="800"/>
              </a:spcBef>
              <a:spcAft>
                <a:spcPts val="0"/>
              </a:spcAft>
              <a:buNone/>
            </a:pPr>
            <a:r>
              <a:rPr lang="en">
                <a:solidFill>
                  <a:srgbClr val="000000"/>
                </a:solidFill>
              </a:rPr>
              <a:t>Tool provided a researcher with likely relevant articles, once 100 not relevant articles had been found, the dual review stopped (12).</a:t>
            </a:r>
            <a:endParaRPr>
              <a:solidFill>
                <a:srgbClr val="000000"/>
              </a:solidFill>
            </a:endParaRPr>
          </a:p>
          <a:p>
            <a:pPr indent="0" lvl="0" marL="0" rtl="0" algn="l">
              <a:spcBef>
                <a:spcPts val="800"/>
              </a:spcBef>
              <a:spcAft>
                <a:spcPts val="0"/>
              </a:spcAft>
              <a:buNone/>
            </a:pPr>
            <a:r>
              <a:t/>
            </a:r>
            <a:endParaRPr>
              <a:solidFill>
                <a:srgbClr val="000000"/>
              </a:solidFill>
            </a:endParaRPr>
          </a:p>
          <a:p>
            <a:pPr indent="0" lvl="0" marL="0" rtl="0" algn="l">
              <a:spcBef>
                <a:spcPts val="800"/>
              </a:spcBef>
              <a:spcAft>
                <a:spcPts val="0"/>
              </a:spcAft>
              <a:buNone/>
            </a:pPr>
            <a:r>
              <a:t/>
            </a:r>
            <a:endParaRPr>
              <a:solidFill>
                <a:srgbClr val="000000"/>
              </a:solidFill>
            </a:endParaRPr>
          </a:p>
        </p:txBody>
      </p:sp>
      <p:pic>
        <p:nvPicPr>
          <p:cNvPr id="392" name="Google Shape;392;p66"/>
          <p:cNvPicPr preferRelativeResize="0"/>
          <p:nvPr/>
        </p:nvPicPr>
        <p:blipFill>
          <a:blip r:embed="rId3">
            <a:alphaModFix/>
          </a:blip>
          <a:stretch>
            <a:fillRect/>
          </a:stretch>
        </p:blipFill>
        <p:spPr>
          <a:xfrm>
            <a:off x="6503421" y="1568050"/>
            <a:ext cx="2578175" cy="298712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6" name="Shape 396"/>
        <p:cNvGrpSpPr/>
        <p:nvPr/>
      </p:nvGrpSpPr>
      <p:grpSpPr>
        <a:xfrm>
          <a:off x="0" y="0"/>
          <a:ext cx="0" cy="0"/>
          <a:chOff x="0" y="0"/>
          <a:chExt cx="0" cy="0"/>
        </a:xfrm>
      </p:grpSpPr>
      <p:pic>
        <p:nvPicPr>
          <p:cNvPr descr="poll-type-id" id="397" name="Google Shape;397;p67">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398" name="Google Shape;398;p67">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399" name="Google Shape;399;p67"/>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5B5B5B"/>
                </a:solidFill>
                <a:latin typeface="Roboto"/>
                <a:ea typeface="Roboto"/>
                <a:cs typeface="Roboto"/>
                <a:sym typeface="Roboto"/>
              </a:rPr>
              <a:t>What are your thoughts on the use of AI in literature review processes? What might be benefits and what might be pitfalls? </a:t>
            </a:r>
            <a:endParaRPr b="1" sz="2400">
              <a:solidFill>
                <a:srgbClr val="5B5B5B"/>
              </a:solidFill>
              <a:latin typeface="Roboto"/>
              <a:ea typeface="Roboto"/>
              <a:cs typeface="Roboto"/>
              <a:sym typeface="Roboto"/>
            </a:endParaRPr>
          </a:p>
        </p:txBody>
      </p:sp>
      <p:sp>
        <p:nvSpPr>
          <p:cNvPr descr="footer-id" id="400" name="Google Shape;400;p67"/>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401" name="Google Shape;401;p67"/>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8"/>
          <p:cNvSpPr txBox="1"/>
          <p:nvPr/>
        </p:nvSpPr>
        <p:spPr>
          <a:xfrm>
            <a:off x="963825" y="885050"/>
            <a:ext cx="7270500" cy="32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400">
                <a:latin typeface="Calibri"/>
                <a:ea typeface="Calibri"/>
                <a:cs typeface="Calibri"/>
                <a:sym typeface="Calibri"/>
              </a:rPr>
              <a:t>Administrative Tasks</a:t>
            </a:r>
            <a:endParaRPr sz="5400">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9"/>
          <p:cNvSpPr txBox="1"/>
          <p:nvPr>
            <p:ph idx="4294967295"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Summarizing feedback</a:t>
            </a:r>
            <a:endParaRPr>
              <a:solidFill>
                <a:schemeClr val="dk1"/>
              </a:solidFill>
            </a:endParaRPr>
          </a:p>
        </p:txBody>
      </p:sp>
      <p:sp>
        <p:nvSpPr>
          <p:cNvPr id="412" name="Google Shape;412;p69"/>
          <p:cNvSpPr txBox="1"/>
          <p:nvPr>
            <p:ph idx="4294967295"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AI systems can be used to summarize user feedback to evaluation forms and identify common issues, including the tone of </a:t>
            </a:r>
            <a:r>
              <a:rPr lang="en">
                <a:solidFill>
                  <a:schemeClr val="dk1"/>
                </a:solidFill>
              </a:rPr>
              <a:t>responses. </a:t>
            </a:r>
            <a:endParaRPr>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rPr lang="en">
                <a:solidFill>
                  <a:schemeClr val="dk1"/>
                </a:solidFill>
              </a:rPr>
              <a:t>Can also be used to summarize notes from meetings into a short executive summary</a:t>
            </a:r>
            <a:endParaRPr>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rPr lang="en">
                <a:solidFill>
                  <a:schemeClr val="dk1"/>
                </a:solidFill>
              </a:rPr>
              <a:t>Useful for helping improve the tone of written items for specific audiences.</a:t>
            </a:r>
            <a:endParaRPr>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Rewording Materials</a:t>
            </a:r>
            <a:endParaRPr>
              <a:solidFill>
                <a:schemeClr val="dk1"/>
              </a:solidFill>
            </a:endParaRPr>
          </a:p>
        </p:txBody>
      </p:sp>
      <p:sp>
        <p:nvSpPr>
          <p:cNvPr id="418" name="Google Shape;418;p70"/>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Generative AI can be tasked with helping simplify language:</a:t>
            </a:r>
            <a:endParaRPr>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t/>
            </a:r>
            <a:endParaRPr>
              <a:solidFill>
                <a:schemeClr val="dk1"/>
              </a:solidFill>
            </a:endParaRPr>
          </a:p>
        </p:txBody>
      </p:sp>
      <p:sp>
        <p:nvSpPr>
          <p:cNvPr id="419" name="Google Shape;419;p70"/>
          <p:cNvSpPr txBox="1"/>
          <p:nvPr/>
        </p:nvSpPr>
        <p:spPr>
          <a:xfrm>
            <a:off x="1936925" y="2303000"/>
            <a:ext cx="6578400" cy="23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616265"/>
              </a:solidFill>
              <a:latin typeface="Calibri"/>
              <a:ea typeface="Calibri"/>
              <a:cs typeface="Calibri"/>
              <a:sym typeface="Calibri"/>
            </a:endParaRPr>
          </a:p>
        </p:txBody>
      </p:sp>
      <p:sp>
        <p:nvSpPr>
          <p:cNvPr id="420" name="Google Shape;420;p70"/>
          <p:cNvSpPr/>
          <p:nvPr/>
        </p:nvSpPr>
        <p:spPr>
          <a:xfrm>
            <a:off x="1975775" y="2325150"/>
            <a:ext cx="6539700" cy="23076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Consolas"/>
                <a:ea typeface="Consolas"/>
                <a:cs typeface="Consolas"/>
                <a:sym typeface="Consolas"/>
              </a:rPr>
              <a:t>Please reword the following message in friendly cheerful language at a high school reading level. </a:t>
            </a:r>
            <a:endParaRPr sz="2600">
              <a:latin typeface="Consolas"/>
              <a:ea typeface="Consolas"/>
              <a:cs typeface="Consolas"/>
              <a:sym typeface="Consola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1"/>
          <p:cNvSpPr txBox="1"/>
          <p:nvPr/>
        </p:nvSpPr>
        <p:spPr>
          <a:xfrm>
            <a:off x="963825" y="885050"/>
            <a:ext cx="7270500" cy="32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400">
                <a:latin typeface="Calibri"/>
                <a:ea typeface="Calibri"/>
                <a:cs typeface="Calibri"/>
                <a:sym typeface="Calibri"/>
              </a:rPr>
              <a:t>Challenges and Issues</a:t>
            </a:r>
            <a:endParaRPr sz="5400">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72"/>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Bias and accuracy</a:t>
            </a:r>
            <a:endParaRPr>
              <a:solidFill>
                <a:schemeClr val="dk1"/>
              </a:solidFill>
            </a:endParaRPr>
          </a:p>
        </p:txBody>
      </p:sp>
      <p:sp>
        <p:nvSpPr>
          <p:cNvPr id="431" name="Google Shape;431;p72"/>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The systems you work with may have blind spots when screening literature, or suggesting course designs. </a:t>
            </a:r>
            <a:endParaRPr>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rPr lang="en">
                <a:solidFill>
                  <a:schemeClr val="dk1"/>
                </a:solidFill>
              </a:rPr>
              <a:t>Important always to maintain a human reviewer. </a:t>
            </a:r>
            <a:r>
              <a:rPr lang="en">
                <a:solidFill>
                  <a:schemeClr val="dk1"/>
                </a:solidFill>
              </a:rPr>
              <a:t> </a:t>
            </a:r>
            <a:endParaRPr>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3"/>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Legal concerns</a:t>
            </a:r>
            <a:endParaRPr>
              <a:solidFill>
                <a:schemeClr val="dk1"/>
              </a:solidFill>
            </a:endParaRPr>
          </a:p>
        </p:txBody>
      </p:sp>
      <p:sp>
        <p:nvSpPr>
          <p:cNvPr id="437" name="Google Shape;437;p73"/>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With any proprietary tool that has not been explicitly licensed there may be concerns that your library’s business information may be transmitted insecurely. </a:t>
            </a:r>
            <a:endParaRPr>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rPr lang="en">
                <a:solidFill>
                  <a:schemeClr val="dk1"/>
                </a:solidFill>
              </a:rPr>
              <a:t>For research papers, if the use and data sharing is not </a:t>
            </a:r>
            <a:r>
              <a:rPr lang="en">
                <a:solidFill>
                  <a:schemeClr val="dk1"/>
                </a:solidFill>
              </a:rPr>
              <a:t>explicit, you may be providing your institutions’ research efforts to a company in a manner that goes against your institutions’ policies. </a:t>
            </a:r>
            <a:endParaRPr>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7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Worsening results over time</a:t>
            </a:r>
            <a:endParaRPr>
              <a:solidFill>
                <a:schemeClr val="dk1"/>
              </a:solidFill>
            </a:endParaRPr>
          </a:p>
        </p:txBody>
      </p:sp>
      <p:sp>
        <p:nvSpPr>
          <p:cNvPr id="443" name="Google Shape;443;p74"/>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AI can get worse at certain tasks over time especially when provided new tasks that were outside the original scope.</a:t>
            </a:r>
            <a:endParaRPr>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rPr lang="en">
                <a:solidFill>
                  <a:schemeClr val="dk1"/>
                </a:solidFill>
              </a:rPr>
              <a:t>This can lead to worse results in any of the tasks suggested above (13).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nvSpPr>
        <p:spPr>
          <a:xfrm>
            <a:off x="269125" y="503125"/>
            <a:ext cx="8055900" cy="40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Tasks AI excels at:</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Searching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Summarizing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Extracting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Verifying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Classifying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Transforming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Generating</a:t>
            </a:r>
            <a:endParaRPr sz="21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5"/>
          <p:cNvSpPr txBox="1"/>
          <p:nvPr/>
        </p:nvSpPr>
        <p:spPr>
          <a:xfrm>
            <a:off x="963825" y="885050"/>
            <a:ext cx="7270500" cy="32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400">
                <a:latin typeface="Calibri"/>
                <a:ea typeface="Calibri"/>
                <a:cs typeface="Calibri"/>
                <a:sym typeface="Calibri"/>
              </a:rPr>
              <a:t>Review</a:t>
            </a:r>
            <a:endParaRPr sz="5400">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2" name="Shape 452"/>
        <p:cNvGrpSpPr/>
        <p:nvPr/>
      </p:nvGrpSpPr>
      <p:grpSpPr>
        <a:xfrm>
          <a:off x="0" y="0"/>
          <a:ext cx="0" cy="0"/>
          <a:chOff x="0" y="0"/>
          <a:chExt cx="0" cy="0"/>
        </a:xfrm>
      </p:grpSpPr>
      <p:pic>
        <p:nvPicPr>
          <p:cNvPr descr="poll-type-id" id="453" name="Google Shape;453;p76">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454" name="Google Shape;454;p76">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455" name="Google Shape;455;p76"/>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Roboto"/>
                <a:ea typeface="Roboto"/>
                <a:cs typeface="Roboto"/>
                <a:sym typeface="Roboto"/>
              </a:rPr>
              <a:t>Libraries are using AI in resource discovery by:</a:t>
            </a:r>
            <a:endParaRPr b="1" sz="3600">
              <a:solidFill>
                <a:srgbClr val="5B5B5B"/>
              </a:solidFill>
              <a:latin typeface="Roboto"/>
              <a:ea typeface="Roboto"/>
              <a:cs typeface="Roboto"/>
              <a:sym typeface="Roboto"/>
            </a:endParaRPr>
          </a:p>
        </p:txBody>
      </p:sp>
      <p:sp>
        <p:nvSpPr>
          <p:cNvPr descr="footer-id" id="456" name="Google Shape;456;p76"/>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457" name="Google Shape;457;p76"/>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1" name="Shape 461"/>
        <p:cNvGrpSpPr/>
        <p:nvPr/>
      </p:nvGrpSpPr>
      <p:grpSpPr>
        <a:xfrm>
          <a:off x="0" y="0"/>
          <a:ext cx="0" cy="0"/>
          <a:chOff x="0" y="0"/>
          <a:chExt cx="0" cy="0"/>
        </a:xfrm>
      </p:grpSpPr>
      <p:pic>
        <p:nvPicPr>
          <p:cNvPr descr="poll-type-id" id="462" name="Google Shape;462;p77">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463" name="Google Shape;463;p77">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464" name="Google Shape;464;p77"/>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Roboto"/>
                <a:ea typeface="Roboto"/>
                <a:cs typeface="Roboto"/>
                <a:sym typeface="Roboto"/>
              </a:rPr>
              <a:t>When analyzing usage statistics, generative AI can help:</a:t>
            </a:r>
            <a:endParaRPr b="1" sz="3600">
              <a:solidFill>
                <a:srgbClr val="5B5B5B"/>
              </a:solidFill>
              <a:latin typeface="Roboto"/>
              <a:ea typeface="Roboto"/>
              <a:cs typeface="Roboto"/>
              <a:sym typeface="Roboto"/>
            </a:endParaRPr>
          </a:p>
        </p:txBody>
      </p:sp>
      <p:sp>
        <p:nvSpPr>
          <p:cNvPr descr="footer-id" id="465" name="Google Shape;465;p77"/>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466" name="Google Shape;466;p77"/>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0" name="Shape 470"/>
        <p:cNvGrpSpPr/>
        <p:nvPr/>
      </p:nvGrpSpPr>
      <p:grpSpPr>
        <a:xfrm>
          <a:off x="0" y="0"/>
          <a:ext cx="0" cy="0"/>
          <a:chOff x="0" y="0"/>
          <a:chExt cx="0" cy="0"/>
        </a:xfrm>
      </p:grpSpPr>
      <p:pic>
        <p:nvPicPr>
          <p:cNvPr descr="poll-type-id" id="471" name="Google Shape;471;p78">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472" name="Google Shape;472;p78">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473" name="Google Shape;473;p78"/>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rgbClr val="5B5B5B"/>
                </a:solidFill>
                <a:latin typeface="Roboto"/>
                <a:ea typeface="Roboto"/>
                <a:cs typeface="Roboto"/>
                <a:sym typeface="Roboto"/>
              </a:rPr>
              <a:t>When creating library classes and workshops, generative AI may be used to:</a:t>
            </a:r>
            <a:endParaRPr b="1" sz="3500">
              <a:solidFill>
                <a:srgbClr val="5B5B5B"/>
              </a:solidFill>
              <a:latin typeface="Roboto"/>
              <a:ea typeface="Roboto"/>
              <a:cs typeface="Roboto"/>
              <a:sym typeface="Roboto"/>
            </a:endParaRPr>
          </a:p>
        </p:txBody>
      </p:sp>
      <p:sp>
        <p:nvSpPr>
          <p:cNvPr descr="footer-id" id="474" name="Google Shape;474;p78"/>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475" name="Google Shape;475;p78"/>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9" name="Shape 479"/>
        <p:cNvGrpSpPr/>
        <p:nvPr/>
      </p:nvGrpSpPr>
      <p:grpSpPr>
        <a:xfrm>
          <a:off x="0" y="0"/>
          <a:ext cx="0" cy="0"/>
          <a:chOff x="0" y="0"/>
          <a:chExt cx="0" cy="0"/>
        </a:xfrm>
      </p:grpSpPr>
      <p:pic>
        <p:nvPicPr>
          <p:cNvPr descr="poll-type-id" id="480" name="Google Shape;480;p79">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481" name="Google Shape;481;p79">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482" name="Google Shape;482;p79"/>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Roboto"/>
                <a:ea typeface="Roboto"/>
                <a:cs typeface="Roboto"/>
                <a:sym typeface="Roboto"/>
              </a:rPr>
              <a:t>In systematic reviews, AI has been used to:</a:t>
            </a:r>
            <a:endParaRPr b="1" sz="3600">
              <a:solidFill>
                <a:srgbClr val="5B5B5B"/>
              </a:solidFill>
              <a:latin typeface="Roboto"/>
              <a:ea typeface="Roboto"/>
              <a:cs typeface="Roboto"/>
              <a:sym typeface="Roboto"/>
            </a:endParaRPr>
          </a:p>
        </p:txBody>
      </p:sp>
      <p:sp>
        <p:nvSpPr>
          <p:cNvPr descr="footer-id" id="483" name="Google Shape;483;p79"/>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484" name="Google Shape;484;p79"/>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8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Breakout Activity 20 minutes</a:t>
            </a:r>
            <a:endParaRPr>
              <a:solidFill>
                <a:schemeClr val="dk1"/>
              </a:solidFill>
            </a:endParaRPr>
          </a:p>
        </p:txBody>
      </p:sp>
      <p:sp>
        <p:nvSpPr>
          <p:cNvPr id="490" name="Google Shape;490;p80"/>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dk1"/>
                </a:solidFill>
              </a:rPr>
              <a:t>You are chairing a working group to explore Generative AI in your library. In your group choose from one of the five following domains:</a:t>
            </a:r>
            <a:endParaRPr>
              <a:solidFill>
                <a:schemeClr val="dk1"/>
              </a:solidFill>
            </a:endParaRPr>
          </a:p>
          <a:p>
            <a:pPr indent="-317500" lvl="0" marL="457200" rtl="0" algn="l">
              <a:spcBef>
                <a:spcPts val="800"/>
              </a:spcBef>
              <a:spcAft>
                <a:spcPts val="0"/>
              </a:spcAft>
              <a:buClr>
                <a:schemeClr val="dk1"/>
              </a:buClr>
              <a:buSzPts val="1400"/>
              <a:buChar char="•"/>
            </a:pPr>
            <a:r>
              <a:rPr lang="en">
                <a:solidFill>
                  <a:schemeClr val="dk1"/>
                </a:solidFill>
              </a:rPr>
              <a:t>Resource discovery</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Library educational programming (classes)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Tracking statistics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Literature review support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Administrative help</a:t>
            </a:r>
            <a:endParaRPr>
              <a:solidFill>
                <a:schemeClr val="dk1"/>
              </a:solidFill>
            </a:endParaRPr>
          </a:p>
          <a:p>
            <a:pPr indent="0" lvl="0" marL="0" rtl="0" algn="l">
              <a:spcBef>
                <a:spcPts val="800"/>
              </a:spcBef>
              <a:spcAft>
                <a:spcPts val="0"/>
              </a:spcAft>
              <a:buNone/>
            </a:pPr>
            <a:r>
              <a:rPr lang="en">
                <a:solidFill>
                  <a:schemeClr val="dk1"/>
                </a:solidFill>
              </a:rPr>
              <a:t>With your group outline potential ways generative AI might help, potential pitfalls, social, legal and ethical challenges, what sorts of infrastructure may be needed, and how you might evaluate your efforts. Choose a notetaker who will report back to the group. </a:t>
            </a:r>
            <a:endParaRPr>
              <a:solidFill>
                <a:schemeClr val="dk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8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1"/>
                </a:solidFill>
              </a:rPr>
              <a:t>To help in Breakout work, consider </a:t>
            </a:r>
            <a:r>
              <a:rPr lang="en">
                <a:solidFill>
                  <a:schemeClr val="dk1"/>
                </a:solidFill>
              </a:rPr>
              <a:t>Lund et al’s Framework</a:t>
            </a:r>
            <a:endParaRPr>
              <a:solidFill>
                <a:schemeClr val="dk1"/>
              </a:solidFill>
            </a:endParaRPr>
          </a:p>
        </p:txBody>
      </p:sp>
      <p:sp>
        <p:nvSpPr>
          <p:cNvPr id="496" name="Google Shape;496;p81"/>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solidFill>
                  <a:schemeClr val="dk1"/>
                </a:solidFill>
              </a:rPr>
              <a:t>Provides a framework for evaluation use of AI</a:t>
            </a:r>
            <a:endParaRPr>
              <a:solidFill>
                <a:schemeClr val="dk1"/>
              </a:solidFill>
            </a:endParaRPr>
          </a:p>
          <a:p>
            <a:pPr indent="-317500" lvl="0" marL="457200" rtl="0" algn="l">
              <a:spcBef>
                <a:spcPts val="800"/>
              </a:spcBef>
              <a:spcAft>
                <a:spcPts val="0"/>
              </a:spcAft>
              <a:buClr>
                <a:schemeClr val="dk1"/>
              </a:buClr>
              <a:buSzPts val="1400"/>
              <a:buChar char="•"/>
            </a:pPr>
            <a:r>
              <a:rPr lang="en">
                <a:solidFill>
                  <a:schemeClr val="dk1"/>
                </a:solidFill>
              </a:rPr>
              <a:t>Define evaluation criteria</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Curate a test dataset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Create realistic scenarios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Engage staff in testing</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Assess accuracy</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Evaluate contextual understanding</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Test specialized medical knowledge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Measure response times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Gather user feedback</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Document and report findings (1).</a:t>
            </a:r>
            <a:endParaRPr>
              <a:solidFill>
                <a:schemeClr val="dk1"/>
              </a:solidFill>
            </a:endParaRPr>
          </a:p>
          <a:p>
            <a:pPr indent="0" lvl="0" marL="457200" rtl="0" algn="l">
              <a:spcBef>
                <a:spcPts val="80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0" name="Shape 500"/>
        <p:cNvGrpSpPr/>
        <p:nvPr/>
      </p:nvGrpSpPr>
      <p:grpSpPr>
        <a:xfrm>
          <a:off x="0" y="0"/>
          <a:ext cx="0" cy="0"/>
          <a:chOff x="0" y="0"/>
          <a:chExt cx="0" cy="0"/>
        </a:xfrm>
      </p:grpSpPr>
      <p:pic>
        <p:nvPicPr>
          <p:cNvPr descr="poll-type-id" id="501" name="Google Shape;501;p82">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502" name="Google Shape;502;p82">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503" name="Google Shape;503;p82"/>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Roboto"/>
                <a:ea typeface="Roboto"/>
                <a:cs typeface="Roboto"/>
                <a:sym typeface="Roboto"/>
              </a:rPr>
              <a:t>Please report on what you discussed. </a:t>
            </a:r>
            <a:endParaRPr b="1" sz="3600">
              <a:solidFill>
                <a:srgbClr val="5B5B5B"/>
              </a:solidFill>
              <a:latin typeface="Roboto"/>
              <a:ea typeface="Roboto"/>
              <a:cs typeface="Roboto"/>
              <a:sym typeface="Roboto"/>
            </a:endParaRPr>
          </a:p>
        </p:txBody>
      </p:sp>
      <p:sp>
        <p:nvSpPr>
          <p:cNvPr descr="footer-id" id="504" name="Google Shape;504;p82"/>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505" name="Google Shape;505;p82"/>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83"/>
          <p:cNvSpPr txBox="1"/>
          <p:nvPr>
            <p:ph idx="1" type="body"/>
          </p:nvPr>
        </p:nvSpPr>
        <p:spPr>
          <a:xfrm>
            <a:off x="798025" y="293769"/>
            <a:ext cx="7886700" cy="32634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r>
              <a:rPr lang="en" sz="1100">
                <a:solidFill>
                  <a:schemeClr val="dk1"/>
                </a:solidFill>
              </a:rPr>
              <a:t>1.        	Lund BD, Khan D, Yuvaraj M. ChatGPT in medical libraries, possibilities and future directions: An integrative review. Health Inf Libr J. 2024;41(1):4–15.</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2.        	Adetayo AJ. ChatGPT and Librarians for Reference Consultations. Internet Ref Serv Q. 2023 Jul 3;27(3):131–47.</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3.        	McMahon M. Libraries and AI. 2024.</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4.        	DeSimone D. Subject Guides: AI in Healthcare: Healthcare Education [Internet]. [cited 2024 Apr 17]. Available from: https://hslguides.med.nyu.edu/aihsl/healthcare-ed</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5.        	Mollick ER, Mollick L. Using AI to Implement Effective Teaching Strategies in Classrooms: Five Strategies, Including Prompts. SSRN Electron J [Internet]. 2023 [cited 2023 Aug 1]; Available from: https://www.ssrn.com/abstract=4391243</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6.        	Cierco Jimenez R, Lee T, Rosillo N, Cordova R, Cree IA, Gonzalez A, et al. Machine learning computational tools to assist the performance of systematic reviews: A mapping review. BMC Med Res Methodol. 2022 Dec 16;22(1):322.</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7.        	Qureshi R, Shaughnessy D, Gill KAR, Robinson KA, Li T, Agai E. Are ChatGPT and large language models “the answer” to bringing us closer to systematic review automation? Syst Rev. 2023 Apr 29;12:72.</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8.        	Blaizot A, Veettil SK, Saidoung P, Moreno-Garcia CF, Wiratunga N, Aceves-Martins M, et al. Using artificial intelligence methods for systematic review in health sciences: A systematic review. Res Synth Methods. 2022;13(3):353–62.</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9.        	Cawley MA. Using Machine Learning to Locate Evidence More Efficiently: New Roles for Academic Research Librarians. In: Mani NS, Cawley MA, editors. Advances in Library and Information Science [Internet]. IGI Global; 2022 [cited 2024 Mar 14]. p. 144–68. Available from: https://services.igi-global.com/resolvedoi/resolve.aspx?doi=10.4018/978-1-7998-9702-6.ch008</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10.      	Santos ÁOD, da Silva ES, Couto LM, Reis GVL, Belo VS. The use of artificial intelligence for automating or semi-automating biomedical literature analyses: A scoping review. J Biomed Inform. 2023 Jun;142:104389.</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11.      	Muller AE, Ames HMR, Jardim PSJ, Rose CJ. Machine learning in systematic reviews: Comparing automated text clustering with Lingo3G and human researcher categorization in a rapid review. Res Synth Methods. 2022 Mar;13(2):229–41.</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12.      	van Dijk SHB, Brusse-Keizer MGJ, Bucsán CC, van der Palen J, Doggen CJM, Lenferink A. Artificial intelligence in systematic reviews: promising when appropriately used. BMJ Open. 2023 Jul 7;13(7):e072254.</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13.      	What is a “AI drift” and why is it making ChatGPT dumber? [Internet]. [cited 2024 Apr 17]. Available from: https://www.zdnet.com/article/what-is-a-ai-drift-and-why-is-it-making-chatgpt-dumber/</a:t>
            </a:r>
            <a:endParaRPr sz="1100">
              <a:solidFill>
                <a:schemeClr val="dk1"/>
              </a:solidFill>
            </a:endParaRPr>
          </a:p>
          <a:p>
            <a:pPr indent="0" lvl="0" marL="0" rtl="0" algn="l">
              <a:spcBef>
                <a:spcPts val="800"/>
              </a:spcBef>
              <a:spcAft>
                <a:spcPts val="0"/>
              </a:spcAft>
              <a:buNone/>
            </a:pPr>
            <a:r>
              <a:t/>
            </a:r>
            <a:endParaRPr>
              <a:solidFill>
                <a:schemeClr val="dk1"/>
              </a:solidFill>
            </a:endParaRPr>
          </a:p>
        </p:txBody>
      </p:sp>
      <p:sp>
        <p:nvSpPr>
          <p:cNvPr id="511" name="Google Shape;511;p83"/>
          <p:cNvSpPr txBox="1"/>
          <p:nvPr>
            <p:ph type="title"/>
          </p:nvPr>
        </p:nvSpPr>
        <p:spPr>
          <a:xfrm>
            <a:off x="147275" y="-226256"/>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900">
                <a:solidFill>
                  <a:schemeClr val="dk1"/>
                </a:solidFill>
              </a:rPr>
              <a:t>Works cited</a:t>
            </a:r>
            <a:endParaRPr sz="29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txBox="1"/>
          <p:nvPr/>
        </p:nvSpPr>
        <p:spPr>
          <a:xfrm>
            <a:off x="269125" y="503125"/>
            <a:ext cx="8055900" cy="40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Tasks AI excels at:</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Searching - Finding information or language in a body of text</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Summarizing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Extracting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Verifying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Classifying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Transforming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Generating</a:t>
            </a:r>
            <a:endParaRPr sz="21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2"/>
          <p:cNvSpPr txBox="1"/>
          <p:nvPr/>
        </p:nvSpPr>
        <p:spPr>
          <a:xfrm>
            <a:off x="269125" y="503125"/>
            <a:ext cx="8055900" cy="40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Tasks AI excels at:</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Searching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Summarizing - Condensing a body of information</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Extracting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Verifying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Classifying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Transforming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Generating</a:t>
            </a:r>
            <a:endParaRPr sz="21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3"/>
          <p:cNvSpPr txBox="1"/>
          <p:nvPr/>
        </p:nvSpPr>
        <p:spPr>
          <a:xfrm>
            <a:off x="269125" y="503125"/>
            <a:ext cx="8055900" cy="40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Tasks AI excels at:</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Searching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Summarizing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Extracting - Pulling out data from a body of text</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Verifying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Classifying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Transforming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Generating</a:t>
            </a:r>
            <a:endParaRPr sz="21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4"/>
          <p:cNvSpPr txBox="1"/>
          <p:nvPr/>
        </p:nvSpPr>
        <p:spPr>
          <a:xfrm>
            <a:off x="269125" y="503125"/>
            <a:ext cx="8055900" cy="40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Tasks AI excels at:</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Searching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Summarizing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Extracting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Verifying - Confirming that a body of text contains some information</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Classifying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Transforming</a:t>
            </a:r>
            <a:endParaRPr sz="1900">
              <a:solidFill>
                <a:schemeClr val="dk1"/>
              </a:solidFill>
            </a:endParaRPr>
          </a:p>
          <a:p>
            <a:pPr indent="-368300" lvl="0" marL="457200" rtl="0" algn="l">
              <a:lnSpc>
                <a:spcPct val="117000"/>
              </a:lnSpc>
              <a:spcBef>
                <a:spcPts val="0"/>
              </a:spcBef>
              <a:spcAft>
                <a:spcPts val="0"/>
              </a:spcAft>
              <a:buClr>
                <a:schemeClr val="dk1"/>
              </a:buClr>
              <a:buSzPts val="2200"/>
              <a:buChar char="●"/>
            </a:pPr>
            <a:r>
              <a:rPr lang="en" sz="1900">
                <a:solidFill>
                  <a:schemeClr val="dk1"/>
                </a:solidFill>
              </a:rPr>
              <a:t>Generating</a:t>
            </a:r>
            <a:endParaRPr sz="21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TO White w gray text">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