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48"/>
  </p:notesMasterIdLst>
  <p:handoutMasterIdLst>
    <p:handoutMasterId r:id="rId49"/>
  </p:handoutMasterIdLst>
  <p:sldIdLst>
    <p:sldId id="329" r:id="rId5"/>
    <p:sldId id="331" r:id="rId6"/>
    <p:sldId id="332" r:id="rId7"/>
    <p:sldId id="333" r:id="rId8"/>
    <p:sldId id="334" r:id="rId9"/>
    <p:sldId id="335" r:id="rId10"/>
    <p:sldId id="336" r:id="rId11"/>
    <p:sldId id="337" r:id="rId12"/>
    <p:sldId id="338" r:id="rId13"/>
    <p:sldId id="339" r:id="rId14"/>
    <p:sldId id="366" r:id="rId15"/>
    <p:sldId id="340" r:id="rId16"/>
    <p:sldId id="342" r:id="rId17"/>
    <p:sldId id="341"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9" r:id="rId38"/>
    <p:sldId id="368" r:id="rId39"/>
    <p:sldId id="330" r:id="rId40"/>
    <p:sldId id="370" r:id="rId41"/>
    <p:sldId id="371" r:id="rId42"/>
    <p:sldId id="372" r:id="rId43"/>
    <p:sldId id="373" r:id="rId44"/>
    <p:sldId id="374" r:id="rId45"/>
    <p:sldId id="375" r:id="rId46"/>
    <p:sldId id="376" r:id="rId47"/>
  </p:sldIdLst>
  <p:sldSz cx="12192000" cy="6858000"/>
  <p:notesSz cx="6881813"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A"/>
    <a:srgbClr val="616265"/>
    <a:srgbClr val="215591"/>
    <a:srgbClr val="25488D"/>
    <a:srgbClr val="2A3A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4" autoAdjust="0"/>
    <p:restoredTop sz="78961" autoAdjust="0"/>
  </p:normalViewPr>
  <p:slideViewPr>
    <p:cSldViewPr snapToGrid="0" showGuides="1">
      <p:cViewPr varScale="1">
        <p:scale>
          <a:sx n="72" d="100"/>
          <a:sy n="72" d="100"/>
        </p:scale>
        <p:origin x="216" y="840"/>
      </p:cViewPr>
      <p:guideLst>
        <p:guide orient="horz" pos="2160"/>
        <p:guide pos="3840"/>
      </p:guideLst>
    </p:cSldViewPr>
  </p:slideViewPr>
  <p:outlineViewPr>
    <p:cViewPr>
      <p:scale>
        <a:sx n="33" d="100"/>
        <a:sy n="33" d="100"/>
      </p:scale>
      <p:origin x="0" y="-918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00" d="100"/>
          <a:sy n="100" d="100"/>
        </p:scale>
        <p:origin x="26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3B6A7F92-1A0E-4C56-9DE0-D8B2615B4D33}" type="datetimeFigureOut">
              <a:rPr lang="en-US"/>
              <a:pPr>
                <a:defRPr/>
              </a:pPr>
              <a:t>4/19/22</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2446" tIns="46223" rIns="92446" bIns="46223" rtlCol="0" anchor="b"/>
          <a:lstStyle>
            <a:lvl1pPr algn="r" eaLnBrk="1" fontAlgn="auto" hangingPunct="1">
              <a:spcBef>
                <a:spcPts val="0"/>
              </a:spcBef>
              <a:spcAft>
                <a:spcPts val="0"/>
              </a:spcAft>
              <a:defRPr sz="1200">
                <a:latin typeface="+mn-lt"/>
              </a:defRPr>
            </a:lvl1pPr>
          </a:lstStyle>
          <a:p>
            <a:pPr>
              <a:defRPr/>
            </a:pPr>
            <a:fld id="{D7A0F1F2-1449-487A-93C5-13A03405DE6C}" type="slidenum">
              <a:rPr lang="en-US"/>
              <a:pPr>
                <a:defRPr/>
              </a:pPr>
              <a:t>‹#›</a:t>
            </a:fld>
            <a:endParaRPr lang="en-US"/>
          </a:p>
        </p:txBody>
      </p:sp>
    </p:spTree>
    <p:extLst>
      <p:ext uri="{BB962C8B-B14F-4D97-AF65-F5344CB8AC3E}">
        <p14:creationId xmlns:p14="http://schemas.microsoft.com/office/powerpoint/2010/main" val="940378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AF748136-DDC1-462B-9AE6-6415F820E1A5}" type="datetimeFigureOut">
              <a:rPr lang="en-US"/>
              <a:pPr>
                <a:defRPr/>
              </a:pPr>
              <a:t>4/19/22</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2446" tIns="46223" rIns="92446" bIns="46223"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2446" tIns="46223" rIns="92446" bIns="46223" rtlCol="0" anchor="b"/>
          <a:lstStyle>
            <a:lvl1pPr algn="r" eaLnBrk="1" fontAlgn="auto" hangingPunct="1">
              <a:spcBef>
                <a:spcPts val="0"/>
              </a:spcBef>
              <a:spcAft>
                <a:spcPts val="0"/>
              </a:spcAft>
              <a:defRPr sz="1200">
                <a:latin typeface="+mn-lt"/>
              </a:defRPr>
            </a:lvl1pPr>
          </a:lstStyle>
          <a:p>
            <a:pPr>
              <a:defRPr/>
            </a:pPr>
            <a:fld id="{1E640117-C3A4-4D95-8CFE-4BB45D40D405}" type="slidenum">
              <a:rPr lang="en-US"/>
              <a:pPr>
                <a:defRPr/>
              </a:pPr>
              <a:t>‹#›</a:t>
            </a:fld>
            <a:endParaRPr lang="en-US"/>
          </a:p>
        </p:txBody>
      </p:sp>
    </p:spTree>
    <p:extLst>
      <p:ext uri="{BB962C8B-B14F-4D97-AF65-F5344CB8AC3E}">
        <p14:creationId xmlns:p14="http://schemas.microsoft.com/office/powerpoint/2010/main" val="1196040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18</a:t>
            </a:fld>
            <a:endParaRPr lang="en-US"/>
          </a:p>
        </p:txBody>
      </p:sp>
    </p:spTree>
    <p:extLst>
      <p:ext uri="{BB962C8B-B14F-4D97-AF65-F5344CB8AC3E}">
        <p14:creationId xmlns:p14="http://schemas.microsoft.com/office/powerpoint/2010/main" val="151915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19</a:t>
            </a:fld>
            <a:endParaRPr lang="en-US"/>
          </a:p>
        </p:txBody>
      </p:sp>
    </p:spTree>
    <p:extLst>
      <p:ext uri="{BB962C8B-B14F-4D97-AF65-F5344CB8AC3E}">
        <p14:creationId xmlns:p14="http://schemas.microsoft.com/office/powerpoint/2010/main" val="347218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31</a:t>
            </a:fld>
            <a:endParaRPr lang="en-US"/>
          </a:p>
        </p:txBody>
      </p:sp>
    </p:spTree>
    <p:extLst>
      <p:ext uri="{BB962C8B-B14F-4D97-AF65-F5344CB8AC3E}">
        <p14:creationId xmlns:p14="http://schemas.microsoft.com/office/powerpoint/2010/main" val="270760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33</a:t>
            </a:fld>
            <a:endParaRPr lang="en-US"/>
          </a:p>
        </p:txBody>
      </p:sp>
    </p:spTree>
    <p:extLst>
      <p:ext uri="{BB962C8B-B14F-4D97-AF65-F5344CB8AC3E}">
        <p14:creationId xmlns:p14="http://schemas.microsoft.com/office/powerpoint/2010/main" val="212126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36</a:t>
            </a:fld>
            <a:endParaRPr lang="en-US"/>
          </a:p>
        </p:txBody>
      </p:sp>
    </p:spTree>
    <p:extLst>
      <p:ext uri="{BB962C8B-B14F-4D97-AF65-F5344CB8AC3E}">
        <p14:creationId xmlns:p14="http://schemas.microsoft.com/office/powerpoint/2010/main" val="345778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76BF41A6-7A2C-4690-ACC7-07924994F7F6}"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9781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813DF46-D727-42FF-B33D-5AD4637A71FA}"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6155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9D98945B-9468-4E5A-98FD-3F0DF03BC1B2}"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4155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531637DA-7CCD-40E4-B73E-4FBDAF634A94}"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834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25F9F99-9BD9-4422-B838-F0A597D458BC}"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116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6162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C8BD5518-C465-4C1F-8E36-9195006C4AB9}"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4674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9271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5638" y="1857619"/>
            <a:ext cx="362829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13738" y="1857619"/>
            <a:ext cx="349640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dirty="0"/>
          </a:p>
        </p:txBody>
      </p:sp>
      <p:sp>
        <p:nvSpPr>
          <p:cNvPr id="7" name="Content Placeholder 3">
            <a:extLst>
              <a:ext uri="{FF2B5EF4-FFF2-40B4-BE49-F238E27FC236}">
                <a16:creationId xmlns:a16="http://schemas.microsoft.com/office/drawing/2014/main" id="{791FD008-61C3-400E-BD4D-FC786572EA7D}"/>
              </a:ext>
            </a:extLst>
          </p:cNvPr>
          <p:cNvSpPr>
            <a:spLocks noGrp="1"/>
          </p:cNvSpPr>
          <p:nvPr>
            <p:ph sz="half" idx="12"/>
          </p:nvPr>
        </p:nvSpPr>
        <p:spPr>
          <a:xfrm>
            <a:off x="8129954" y="1847850"/>
            <a:ext cx="349640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260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4D1ED93C-2746-4E00-A680-3BFBAC96A97E}" type="slidenum">
              <a:rPr lang="en-US"/>
              <a:pPr>
                <a:defRPr/>
              </a:pPr>
              <a:t>‹#›</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9662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2EC6839-54FD-43E2-8B0B-C8728B46711E}" type="slidenum">
              <a:rPr lang="en-US"/>
              <a:pPr>
                <a:defRPr/>
              </a:pPr>
              <a:t>‹#›</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0733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3385912-A4F2-414C-811D-22BA556D6430}" type="slidenum">
              <a:rPr lang="en-US"/>
              <a:pPr>
                <a:defRPr/>
              </a:pPr>
              <a:t>‹#›</a:t>
            </a:fld>
            <a:endParaRPr lang="en-US" dirty="0"/>
          </a:p>
        </p:txBody>
      </p:sp>
      <p:sp>
        <p:nvSpPr>
          <p:cNvPr id="3"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6705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3EC528A-CA5A-46BB-8272-1C12E9D32C74}"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0277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41A894B9-6BEC-426D-BF1F-2B69C5221DC2}" type="slidenum">
              <a:rPr lang="en-US"/>
              <a:pPr>
                <a:defRPr/>
              </a:pPr>
              <a:t>‹#›</a:t>
            </a:fld>
            <a:endParaRPr lang="en-US" dirty="0"/>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1031"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134344" y="6302883"/>
            <a:ext cx="2892764" cy="46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5" r:id="rId1"/>
    <p:sldLayoutId id="2147484325" r:id="rId2"/>
    <p:sldLayoutId id="2147484326" r:id="rId3"/>
    <p:sldLayoutId id="2147484327" r:id="rId4"/>
    <p:sldLayoutId id="2147484376" r:id="rId5"/>
    <p:sldLayoutId id="2147484328" r:id="rId6"/>
    <p:sldLayoutId id="2147484329" r:id="rId7"/>
    <p:sldLayoutId id="2147484330" r:id="rId8"/>
    <p:sldLayoutId id="2147484331" r:id="rId9"/>
    <p:sldLayoutId id="2147484332" r:id="rId10"/>
    <p:sldLayoutId id="2147484333" r:id="rId11"/>
    <p:sldLayoutId id="2147484334" r:id="rId12"/>
  </p:sldLayoutIdLst>
  <p:hf hdr="0" ftr="0" dt="0"/>
  <p:txStyles>
    <p:titleStyle>
      <a:lvl1pPr algn="l" rtl="0" eaLnBrk="0" fontAlgn="base" hangingPunct="0">
        <a:lnSpc>
          <a:spcPct val="90000"/>
        </a:lnSpc>
        <a:spcBef>
          <a:spcPct val="0"/>
        </a:spcBef>
        <a:spcAft>
          <a:spcPct val="0"/>
        </a:spcAft>
        <a:defRPr sz="4400" kern="1200">
          <a:solidFill>
            <a:srgbClr val="616265"/>
          </a:solidFill>
          <a:latin typeface="+mj-lt"/>
          <a:ea typeface="+mj-ea"/>
          <a:cs typeface="+mj-cs"/>
        </a:defRPr>
      </a:lvl1pPr>
      <a:lvl2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2pPr>
      <a:lvl3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3pPr>
      <a:lvl4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4pPr>
      <a:lvl5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5pPr>
      <a:lvl6pPr marL="457200" algn="l" rtl="0" fontAlgn="base">
        <a:lnSpc>
          <a:spcPct val="90000"/>
        </a:lnSpc>
        <a:spcBef>
          <a:spcPct val="0"/>
        </a:spcBef>
        <a:spcAft>
          <a:spcPct val="0"/>
        </a:spcAft>
        <a:defRPr sz="4400">
          <a:solidFill>
            <a:srgbClr val="616265"/>
          </a:solidFill>
          <a:latin typeface="Calibri" panose="020F0502020204030204" pitchFamily="34" charset="0"/>
        </a:defRPr>
      </a:lvl6pPr>
      <a:lvl7pPr marL="914400" algn="l" rtl="0" fontAlgn="base">
        <a:lnSpc>
          <a:spcPct val="90000"/>
        </a:lnSpc>
        <a:spcBef>
          <a:spcPct val="0"/>
        </a:spcBef>
        <a:spcAft>
          <a:spcPct val="0"/>
        </a:spcAft>
        <a:defRPr sz="4400">
          <a:solidFill>
            <a:srgbClr val="616265"/>
          </a:solidFill>
          <a:latin typeface="Calibri" panose="020F0502020204030204" pitchFamily="34" charset="0"/>
        </a:defRPr>
      </a:lvl7pPr>
      <a:lvl8pPr marL="1371600" algn="l" rtl="0" fontAlgn="base">
        <a:lnSpc>
          <a:spcPct val="90000"/>
        </a:lnSpc>
        <a:spcBef>
          <a:spcPct val="0"/>
        </a:spcBef>
        <a:spcAft>
          <a:spcPct val="0"/>
        </a:spcAft>
        <a:defRPr sz="4400">
          <a:solidFill>
            <a:srgbClr val="616265"/>
          </a:solidFill>
          <a:latin typeface="Calibri" panose="020F0502020204030204" pitchFamily="34" charset="0"/>
        </a:defRPr>
      </a:lvl8pPr>
      <a:lvl9pPr marL="1828800" algn="l" rtl="0" fontAlgn="base">
        <a:lnSpc>
          <a:spcPct val="90000"/>
        </a:lnSpc>
        <a:spcBef>
          <a:spcPct val="0"/>
        </a:spcBef>
        <a:spcAft>
          <a:spcPct val="0"/>
        </a:spcAft>
        <a:defRPr sz="4400">
          <a:solidFill>
            <a:srgbClr val="616265"/>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mentimeter.com/app"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hyperlink" Target="https://www.mentimeter.com/s/e653a475beb98112a099eb38c7bd57d7/966ee228288d/edit"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doi.org/10.1037/1082-989X.10.4.389" TargetMode="External"/><Relationship Id="rId3" Type="http://schemas.openxmlformats.org/officeDocument/2006/relationships/hyperlink" Target="https://doi.org/10.1080/23796529.2006.11674635" TargetMode="External"/><Relationship Id="rId7" Type="http://schemas.openxmlformats.org/officeDocument/2006/relationships/hyperlink" Target="https://doi.org/10.1145/1753326.1753716" TargetMode="External"/><Relationship Id="rId2" Type="http://schemas.openxmlformats.org/officeDocument/2006/relationships/hyperlink" Target="https://www.loc.gov/item/2014645356/" TargetMode="External"/><Relationship Id="rId1" Type="http://schemas.openxmlformats.org/officeDocument/2006/relationships/slideLayout" Target="../slideLayouts/slideLayout4.xml"/><Relationship Id="rId6" Type="http://schemas.openxmlformats.org/officeDocument/2006/relationships/hyperlink" Target="https://doi.org/10.1177/1050651993007001007" TargetMode="External"/><Relationship Id="rId5" Type="http://schemas.openxmlformats.org/officeDocument/2006/relationships/hyperlink" Target="https://doi.org/10.1038/d41586-019-00857-9" TargetMode="External"/><Relationship Id="rId4" Type="http://schemas.openxmlformats.org/officeDocument/2006/relationships/hyperlink" Target="https://plato.stanford.edu/entries/ethics-deontological/" TargetMode="External"/><Relationship Id="rId9" Type="http://schemas.openxmlformats.org/officeDocument/2006/relationships/hyperlink" Target="https://doi.org/10.5195/jmla.2018.286"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doi.org/10.1109/MCSE.2007.106" TargetMode="External"/><Relationship Id="rId3" Type="http://schemas.openxmlformats.org/officeDocument/2006/relationships/hyperlink" Target="https://doi.org/10.1145/3025453.3025512" TargetMode="External"/><Relationship Id="rId7" Type="http://schemas.openxmlformats.org/officeDocument/2006/relationships/hyperlink" Target="https://doi.org/10.1109/TPC.2007.914869" TargetMode="External"/><Relationship Id="rId2" Type="http://schemas.openxmlformats.org/officeDocument/2006/relationships/hyperlink" Target="https://doi.org/10.1145/1520340.1520616" TargetMode="External"/><Relationship Id="rId1" Type="http://schemas.openxmlformats.org/officeDocument/2006/relationships/slideLayout" Target="../slideLayouts/slideLayout4.xml"/><Relationship Id="rId6" Type="http://schemas.openxmlformats.org/officeDocument/2006/relationships/hyperlink" Target="https://doi.org/10.1177/1326365X18765530" TargetMode="External"/><Relationship Id="rId11" Type="http://schemas.openxmlformats.org/officeDocument/2006/relationships/hyperlink" Target="http://idl.cs.washington.edu/papers/blackhatvis" TargetMode="External"/><Relationship Id="rId5" Type="http://schemas.openxmlformats.org/officeDocument/2006/relationships/hyperlink" Target="https://doi.org/10.1515/sem-2018-0114" TargetMode="External"/><Relationship Id="rId10" Type="http://schemas.openxmlformats.org/officeDocument/2006/relationships/hyperlink" Target="https://doi.org/10.1111/j.1476-8070.2013.01752.x" TargetMode="External"/><Relationship Id="rId4" Type="http://schemas.openxmlformats.org/officeDocument/2006/relationships/hyperlink" Target="https://cacm.acm.org/magazines/2017/11/222176-engaging-the-ethics-of-data-science-in-practice/fulltext" TargetMode="External"/><Relationship Id="rId9" Type="http://schemas.openxmlformats.org/officeDocument/2006/relationships/hyperlink" Target="https://doi.org/10.1371/journal.pbio.2002040"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civic.mit.edu/feminist-data-visualization" TargetMode="External"/><Relationship Id="rId3" Type="http://schemas.openxmlformats.org/officeDocument/2006/relationships/hyperlink" Target="https://doi.org/10.1109/TVCG.2014.2346298" TargetMode="External"/><Relationship Id="rId7" Type="http://schemas.openxmlformats.org/officeDocument/2006/relationships/hyperlink" Target="http://www.storytellingwithdata.com/blog/2021/1/14/data-doesnt-speak-for-itself" TargetMode="External"/><Relationship Id="rId2" Type="http://schemas.openxmlformats.org/officeDocument/2006/relationships/hyperlink" Target="https://doi.org/10.1145/3290605.3300418" TargetMode="External"/><Relationship Id="rId1" Type="http://schemas.openxmlformats.org/officeDocument/2006/relationships/slideLayout" Target="../slideLayouts/slideLayout4.xml"/><Relationship Id="rId6" Type="http://schemas.openxmlformats.org/officeDocument/2006/relationships/hyperlink" Target="https://www.societyandspace.org/articles/what-does-a-critical-data-studies-look-like-and-why-do-we-care" TargetMode="External"/><Relationship Id="rId5" Type="http://schemas.openxmlformats.org/officeDocument/2006/relationships/hyperlink" Target="https://plato.stanford.edu/archives/fall2019/entries/contractarianism-contemporary" TargetMode="External"/><Relationship Id="rId10" Type="http://schemas.openxmlformats.org/officeDocument/2006/relationships/hyperlink" Target="https://doi.org/10.1386/tear_00020_1" TargetMode="External"/><Relationship Id="rId4" Type="http://schemas.openxmlformats.org/officeDocument/2006/relationships/hyperlink" Target="https://doi.org/10.1109/HICSS.2007.185" TargetMode="External"/><Relationship Id="rId9" Type="http://schemas.openxmlformats.org/officeDocument/2006/relationships/hyperlink" Target="https://doi.org/10.2190/3YBY-TYNY-EQG8-N9F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businessinsider.com/fox-news-charts-tricks-data-2012-11" TargetMode="External"/><Relationship Id="rId3" Type="http://schemas.openxmlformats.org/officeDocument/2006/relationships/hyperlink" Target="https://doi.org/10.1080/08900523.2014.863126" TargetMode="External"/><Relationship Id="rId7" Type="http://schemas.openxmlformats.org/officeDocument/2006/relationships/hyperlink" Target="https://doi.org/10.1007/978-3-030-49713-2_27" TargetMode="External"/><Relationship Id="rId2" Type="http://schemas.openxmlformats.org/officeDocument/2006/relationships/hyperlink" Target="https://doi.org/10.1145/2468356.2468739" TargetMode="External"/><Relationship Id="rId1" Type="http://schemas.openxmlformats.org/officeDocument/2006/relationships/slideLayout" Target="../slideLayouts/slideLayout4.xml"/><Relationship Id="rId6" Type="http://schemas.openxmlformats.org/officeDocument/2006/relationships/hyperlink" Target="http://jcsites.juniata.edu/faculty/rhodes/ida/graphicalredes.html" TargetMode="External"/><Relationship Id="rId5" Type="http://schemas.openxmlformats.org/officeDocument/2006/relationships/hyperlink" Target="https://qz.com/1872980/how-bad-covid-19-data-visualizations-mislead-the-public/" TargetMode="External"/><Relationship Id="rId4" Type="http://schemas.openxmlformats.org/officeDocument/2006/relationships/hyperlink" Target="https://doi.org/10.1001/jamanetworkopen.2020.0172"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doi.org/10.1080/1369118X.2016.1153126" TargetMode="External"/><Relationship Id="rId3" Type="http://schemas.openxmlformats.org/officeDocument/2006/relationships/hyperlink" Target="https://doi.org/10.1109/TVCG.2018.2864889" TargetMode="External"/><Relationship Id="rId7" Type="http://schemas.openxmlformats.org/officeDocument/2006/relationships/hyperlink" Target="https://www.metmuseum.org/art/collection/search/11734" TargetMode="External"/><Relationship Id="rId2" Type="http://schemas.openxmlformats.org/officeDocument/2006/relationships/hyperlink" Target="https://doi.org/10.1177/0196859916666041" TargetMode="External"/><Relationship Id="rId1" Type="http://schemas.openxmlformats.org/officeDocument/2006/relationships/slideLayout" Target="../slideLayouts/slideLayout4.xml"/><Relationship Id="rId6" Type="http://schemas.openxmlformats.org/officeDocument/2006/relationships/hyperlink" Target="https://doi.org/10.1109/MCG.2020.3006412" TargetMode="External"/><Relationship Id="rId5" Type="http://schemas.openxmlformats.org/officeDocument/2006/relationships/hyperlink" Target="https://plato.stanford.edu/archives/win2018/entries/ethics-virtue/" TargetMode="External"/><Relationship Id="rId4" Type="http://schemas.openxmlformats.org/officeDocument/2006/relationships/hyperlink" Target="https://medium.com/multiple-views-visualization-research-explained/what-is-visualization-research-what-should-it-be-8840a9ba658" TargetMode="External"/><Relationship Id="rId9" Type="http://schemas.openxmlformats.org/officeDocument/2006/relationships/hyperlink" Target="https://doi.org/10.2307/1511415"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doi.org/10.1177/1080569911428670" TargetMode="External"/><Relationship Id="rId3" Type="http://schemas.openxmlformats.org/officeDocument/2006/relationships/hyperlink" Target="https://news.nnlm.gov/sea/2020/10/14/the-charts-are-off-approaches-to-ethical-decision-making-in-data-visualization/" TargetMode="External"/><Relationship Id="rId7" Type="http://schemas.openxmlformats.org/officeDocument/2006/relationships/hyperlink" Target="https://doi.org/10.1186/s13643-018-0704-y" TargetMode="External"/><Relationship Id="rId2" Type="http://schemas.openxmlformats.org/officeDocument/2006/relationships/hyperlink" Target="https://doi.org/10.1145/3173574.3174012" TargetMode="External"/><Relationship Id="rId1" Type="http://schemas.openxmlformats.org/officeDocument/2006/relationships/slideLayout" Target="../slideLayouts/slideLayout4.xml"/><Relationship Id="rId6" Type="http://schemas.openxmlformats.org/officeDocument/2006/relationships/hyperlink" Target="https://doi.org/10.1207/s15427625tcq1202_3" TargetMode="External"/><Relationship Id="rId5" Type="http://schemas.openxmlformats.org/officeDocument/2006/relationships/hyperlink" Target="https://en.wikipedia.org/w/index.php?title=Modes_of_persuasion&amp;oldid=973839933" TargetMode="External"/><Relationship Id="rId4" Type="http://schemas.openxmlformats.org/officeDocument/2006/relationships/hyperlink" Target="https://medium.economist.com/mistakes-weve-drawn-a-few-8cdd8a42d368"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doi.org/10.1161/CIRCULATIONAHA.118.037777" TargetMode="External"/><Relationship Id="rId7" Type="http://schemas.openxmlformats.org/officeDocument/2006/relationships/hyperlink" Target="https://responsibledata.io/2015/10/19/dataviz-the-unempathetic-art/" TargetMode="External"/><Relationship Id="rId2" Type="http://schemas.openxmlformats.org/officeDocument/2006/relationships/hyperlink" Target="https://plato.stanford.edu/archives/sum2019/entries/consequentialism/" TargetMode="External"/><Relationship Id="rId1" Type="http://schemas.openxmlformats.org/officeDocument/2006/relationships/slideLayout" Target="../slideLayouts/slideLayout4.xml"/><Relationship Id="rId6" Type="http://schemas.openxmlformats.org/officeDocument/2006/relationships/hyperlink" Target="https://doi.org/10.1001/jamanetworkopen.2020.11034" TargetMode="External"/><Relationship Id="rId5" Type="http://schemas.openxmlformats.org/officeDocument/2006/relationships/hyperlink" Target="https://flowingdata.com/2012/08/06/fox-news-continues-charting-excellence/" TargetMode="External"/><Relationship Id="rId4" Type="http://schemas.openxmlformats.org/officeDocument/2006/relationships/hyperlink" Target="https://en.wikipedia.org/w/index.php?title=William_Playfair&amp;oldid=100848469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15CBB5-3FE1-44CD-B9F6-722E608BD804}"/>
              </a:ext>
            </a:extLst>
          </p:cNvPr>
          <p:cNvSpPr>
            <a:spLocks noGrp="1"/>
          </p:cNvSpPr>
          <p:nvPr>
            <p:ph type="ctrTitle"/>
          </p:nvPr>
        </p:nvSpPr>
        <p:spPr>
          <a:xfrm>
            <a:off x="450574" y="1122363"/>
            <a:ext cx="11304104" cy="2387600"/>
          </a:xfrm>
        </p:spPr>
        <p:txBody>
          <a:bodyPr/>
          <a:lstStyle/>
          <a:p>
            <a:r>
              <a:rPr lang="en-US" dirty="0">
                <a:solidFill>
                  <a:schemeClr val="tx1"/>
                </a:solidFill>
              </a:rPr>
              <a:t>Ethical Communication with Data </a:t>
            </a:r>
          </a:p>
        </p:txBody>
      </p:sp>
      <p:sp>
        <p:nvSpPr>
          <p:cNvPr id="5" name="Subtitle 4">
            <a:extLst>
              <a:ext uri="{FF2B5EF4-FFF2-40B4-BE49-F238E27FC236}">
                <a16:creationId xmlns:a16="http://schemas.microsoft.com/office/drawing/2014/main" id="{D5F286E2-D6EC-453A-B07D-9A4DE4775ED7}"/>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A172E822-2811-433F-8D60-C98D0AF4006D}"/>
              </a:ext>
            </a:extLst>
          </p:cNvPr>
          <p:cNvSpPr>
            <a:spLocks noGrp="1"/>
          </p:cNvSpPr>
          <p:nvPr>
            <p:ph type="sldNum" sz="quarter" idx="10"/>
          </p:nvPr>
        </p:nvSpPr>
        <p:spPr/>
        <p:txBody>
          <a:bodyPr/>
          <a:lstStyle/>
          <a:p>
            <a:pPr>
              <a:defRPr/>
            </a:pPr>
            <a:fld id="{B2EC6839-54FD-43E2-8B0B-C8728B46711E}" type="slidenum">
              <a:rPr lang="en-US" smtClean="0"/>
              <a:pPr>
                <a:defRPr/>
              </a:pPr>
              <a:t>1</a:t>
            </a:fld>
            <a:endParaRPr lang="en-US" dirty="0"/>
          </a:p>
        </p:txBody>
      </p:sp>
    </p:spTree>
    <p:extLst>
      <p:ext uri="{BB962C8B-B14F-4D97-AF65-F5344CB8AC3E}">
        <p14:creationId xmlns:p14="http://schemas.microsoft.com/office/powerpoint/2010/main" val="31345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a:xfrm>
            <a:off x="838200" y="12802"/>
            <a:ext cx="10515600" cy="1325563"/>
          </a:xfrm>
        </p:spPr>
        <p:txBody>
          <a:bodyPr/>
          <a:lstStyle/>
          <a:p>
            <a:r>
              <a:rPr lang="en-US" dirty="0">
                <a:solidFill>
                  <a:schemeClr val="tx1"/>
                </a:solidFill>
              </a:rPr>
              <a:t>Presenting uncertainty</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a:xfrm>
            <a:off x="838200" y="1560581"/>
            <a:ext cx="10515600" cy="4351338"/>
          </a:xfrm>
        </p:spPr>
        <p:txBody>
          <a:bodyPr/>
          <a:lstStyle/>
          <a:p>
            <a:pPr marL="0" indent="0">
              <a:buNone/>
            </a:pPr>
            <a:r>
              <a:rPr lang="en-US" dirty="0">
                <a:solidFill>
                  <a:schemeClr val="tx1"/>
                </a:solidFill>
              </a:rPr>
              <a:t>Common techniques include error bars, gradients and ranges, as well as showing individual data points (dot plots) (</a:t>
            </a:r>
            <a:r>
              <a:rPr lang="en-US" dirty="0" err="1">
                <a:solidFill>
                  <a:schemeClr val="tx1"/>
                </a:solidFill>
              </a:rPr>
              <a:t>Correll</a:t>
            </a:r>
            <a:r>
              <a:rPr lang="en-US" dirty="0">
                <a:solidFill>
                  <a:schemeClr val="tx1"/>
                </a:solidFill>
              </a:rPr>
              <a:t> and </a:t>
            </a:r>
            <a:r>
              <a:rPr lang="en-US" dirty="0" err="1">
                <a:solidFill>
                  <a:schemeClr val="tx1"/>
                </a:solidFill>
              </a:rPr>
              <a:t>Gleicher</a:t>
            </a:r>
            <a:r>
              <a:rPr lang="en-US" dirty="0">
                <a:solidFill>
                  <a:schemeClr val="tx1"/>
                </a:solidFill>
              </a:rPr>
              <a:t> 2014).</a:t>
            </a:r>
          </a:p>
          <a:p>
            <a:pPr marL="0" indent="0">
              <a:buNone/>
            </a:pPr>
            <a:endParaRPr lang="en-US" dirty="0">
              <a:solidFill>
                <a:schemeClr val="tx1"/>
              </a:solidFill>
            </a:endParaRPr>
          </a:p>
          <a:p>
            <a:pPr marL="0" indent="0">
              <a:buNone/>
            </a:pPr>
            <a:r>
              <a:rPr lang="en-US" dirty="0" err="1">
                <a:solidFill>
                  <a:schemeClr val="tx1"/>
                </a:solidFill>
              </a:rPr>
              <a:t>Hullman</a:t>
            </a:r>
            <a:r>
              <a:rPr lang="en-US" dirty="0">
                <a:solidFill>
                  <a:schemeClr val="tx1"/>
                </a:solidFill>
              </a:rPr>
              <a:t> et. al. (2019) note that in a review of papers discussing uncertainty, experiences with different charts and comfort with statistics vary greatly and therefore so too do interpretations and confidence of how to use data visualizations with error.</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10</a:t>
            </a:fld>
            <a:endParaRPr lang="en-US" dirty="0"/>
          </a:p>
        </p:txBody>
      </p:sp>
      <p:pic>
        <p:nvPicPr>
          <p:cNvPr id="5" name="Picture 4" descr="Four charts showing the same graphical information in different ways in order to show the variability in reporting data. Bar chart versus modified box plot versus gradient plot versus violin plot.">
            <a:extLst>
              <a:ext uri="{FF2B5EF4-FFF2-40B4-BE49-F238E27FC236}">
                <a16:creationId xmlns:a16="http://schemas.microsoft.com/office/drawing/2014/main" id="{B140A516-A94D-AB44-85FA-0C87B45720B1}"/>
              </a:ext>
            </a:extLst>
          </p:cNvPr>
          <p:cNvPicPr>
            <a:picLocks noChangeAspect="1"/>
          </p:cNvPicPr>
          <p:nvPr/>
        </p:nvPicPr>
        <p:blipFill>
          <a:blip r:embed="rId2"/>
          <a:stretch>
            <a:fillRect/>
          </a:stretch>
        </p:blipFill>
        <p:spPr>
          <a:xfrm>
            <a:off x="0" y="2930989"/>
            <a:ext cx="12192000" cy="3927011"/>
          </a:xfrm>
          <a:prstGeom prst="rect">
            <a:avLst/>
          </a:prstGeom>
        </p:spPr>
      </p:pic>
    </p:spTree>
    <p:extLst>
      <p:ext uri="{BB962C8B-B14F-4D97-AF65-F5344CB8AC3E}">
        <p14:creationId xmlns:p14="http://schemas.microsoft.com/office/powerpoint/2010/main" val="3641931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a:xfrm>
            <a:off x="838200" y="0"/>
            <a:ext cx="10515600" cy="1325563"/>
          </a:xfrm>
        </p:spPr>
        <p:txBody>
          <a:bodyPr/>
          <a:lstStyle/>
          <a:p>
            <a:r>
              <a:rPr lang="en-US" dirty="0">
                <a:solidFill>
                  <a:schemeClr val="tx1"/>
                </a:solidFill>
              </a:rPr>
              <a:t>Presenting uncertainty (2)</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a:xfrm>
            <a:off x="838200" y="1253331"/>
            <a:ext cx="10515600" cy="4351338"/>
          </a:xfrm>
        </p:spPr>
        <p:txBody>
          <a:bodyPr/>
          <a:lstStyle/>
          <a:p>
            <a:pPr marL="0" indent="0">
              <a:buNone/>
            </a:pPr>
            <a:r>
              <a:rPr lang="en-US" dirty="0" err="1">
                <a:solidFill>
                  <a:schemeClr val="tx1"/>
                </a:solidFill>
              </a:rPr>
              <a:t>Hullman</a:t>
            </a:r>
            <a:r>
              <a:rPr lang="en-US" dirty="0">
                <a:solidFill>
                  <a:schemeClr val="tx1"/>
                </a:solidFill>
              </a:rPr>
              <a:t> et. al. (2019) note that in a review of papers discussing uncertainty, experiences with different charts and comfort with statistics vary greatly and therefore so too do interpretations and confidence of how to use data visualizations with error.</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11</a:t>
            </a:fld>
            <a:endParaRPr lang="en-US" dirty="0"/>
          </a:p>
        </p:txBody>
      </p:sp>
      <p:pic>
        <p:nvPicPr>
          <p:cNvPr id="5" name="Picture 4" descr="Four charts showing the same graphical information in different ways in order to show the variability in reporting data. Bar chart versus modified box plot versus gradient plot versus violin plot.">
            <a:extLst>
              <a:ext uri="{FF2B5EF4-FFF2-40B4-BE49-F238E27FC236}">
                <a16:creationId xmlns:a16="http://schemas.microsoft.com/office/drawing/2014/main" id="{B140A516-A94D-AB44-85FA-0C87B45720B1}"/>
              </a:ext>
            </a:extLst>
          </p:cNvPr>
          <p:cNvPicPr>
            <a:picLocks noChangeAspect="1"/>
          </p:cNvPicPr>
          <p:nvPr/>
        </p:nvPicPr>
        <p:blipFill>
          <a:blip r:embed="rId2"/>
          <a:stretch>
            <a:fillRect/>
          </a:stretch>
        </p:blipFill>
        <p:spPr>
          <a:xfrm>
            <a:off x="0" y="2850475"/>
            <a:ext cx="12192000" cy="3927011"/>
          </a:xfrm>
          <a:prstGeom prst="rect">
            <a:avLst/>
          </a:prstGeom>
        </p:spPr>
      </p:pic>
    </p:spTree>
    <p:extLst>
      <p:ext uri="{BB962C8B-B14F-4D97-AF65-F5344CB8AC3E}">
        <p14:creationId xmlns:p14="http://schemas.microsoft.com/office/powerpoint/2010/main" val="260359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dirty="0">
                <a:solidFill>
                  <a:schemeClr val="tx1"/>
                </a:solidFill>
              </a:rPr>
              <a:t>How might you provide information on uncertainty in your communications?</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p:txBody>
          <a:bodyPr/>
          <a:lstStyle/>
          <a:p>
            <a:pPr marL="0" indent="0">
              <a:buNone/>
            </a:pPr>
            <a:r>
              <a:rPr lang="en-US" dirty="0">
                <a:solidFill>
                  <a:schemeClr val="tx1"/>
                </a:solidFill>
              </a:rPr>
              <a:t>Type your answer in the chat</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12</a:t>
            </a:fld>
            <a:endParaRPr lang="en-US" dirty="0"/>
          </a:p>
        </p:txBody>
      </p:sp>
    </p:spTree>
    <p:extLst>
      <p:ext uri="{BB962C8B-B14F-4D97-AF65-F5344CB8AC3E}">
        <p14:creationId xmlns:p14="http://schemas.microsoft.com/office/powerpoint/2010/main" val="2516963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a:xfrm>
            <a:off x="838200" y="365125"/>
            <a:ext cx="10515600" cy="5439327"/>
          </a:xfrm>
        </p:spPr>
        <p:txBody>
          <a:bodyPr/>
          <a:lstStyle/>
          <a:p>
            <a:r>
              <a:rPr lang="en-US" sz="13800" dirty="0">
                <a:solidFill>
                  <a:schemeClr val="tx1"/>
                </a:solidFill>
              </a:rPr>
              <a:t>Simplicity</a:t>
            </a:r>
            <a:br>
              <a:rPr lang="en-US" sz="13800" dirty="0">
                <a:solidFill>
                  <a:schemeClr val="tx1"/>
                </a:solidFill>
              </a:rPr>
            </a:br>
            <a:r>
              <a:rPr lang="en-US" sz="13800" dirty="0">
                <a:solidFill>
                  <a:schemeClr val="tx1"/>
                </a:solidFill>
              </a:rPr>
              <a:t>&amp;</a:t>
            </a:r>
            <a:br>
              <a:rPr lang="en-US" sz="13800" dirty="0">
                <a:solidFill>
                  <a:schemeClr val="tx1"/>
                </a:solidFill>
              </a:rPr>
            </a:br>
            <a:r>
              <a:rPr lang="en-US" sz="13800" dirty="0">
                <a:solidFill>
                  <a:schemeClr val="tx1"/>
                </a:solidFill>
              </a:rPr>
              <a:t>Detail</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13</a:t>
            </a:fld>
            <a:endParaRPr lang="en-US" dirty="0"/>
          </a:p>
        </p:txBody>
      </p:sp>
    </p:spTree>
    <p:extLst>
      <p:ext uri="{BB962C8B-B14F-4D97-AF65-F5344CB8AC3E}">
        <p14:creationId xmlns:p14="http://schemas.microsoft.com/office/powerpoint/2010/main" val="149456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dirty="0">
                <a:solidFill>
                  <a:schemeClr val="tx1"/>
                </a:solidFill>
              </a:rPr>
              <a:t>Hold for Economist 1</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p:txBody>
          <a:bodyPr/>
          <a:lstStyle/>
          <a:p>
            <a:pPr marL="0" indent="0">
              <a:buNone/>
            </a:pPr>
            <a:r>
              <a:rPr lang="en-US" dirty="0">
                <a:solidFill>
                  <a:schemeClr val="tx1"/>
                </a:solidFill>
              </a:rPr>
              <a:t>Type your answer in the chat</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14</a:t>
            </a:fld>
            <a:endParaRPr lang="en-US" dirty="0"/>
          </a:p>
        </p:txBody>
      </p:sp>
      <p:pic>
        <p:nvPicPr>
          <p:cNvPr id="5" name="Picture 4" descr="Two graphs showing the same data with two different visualizations. The original graph on the left shows data points of dark blue and light blue intermingled. The &quot;Better&quot; graph on the right shows all data points in the same light blue color with most of them faded into the background and a few prominent data points boldly colored over top.">
            <a:extLst>
              <a:ext uri="{FF2B5EF4-FFF2-40B4-BE49-F238E27FC236}">
                <a16:creationId xmlns:a16="http://schemas.microsoft.com/office/drawing/2014/main" id="{D7D723F3-749C-0D4E-A41E-DA55DCE07388}"/>
              </a:ext>
            </a:extLst>
          </p:cNvPr>
          <p:cNvPicPr>
            <a:picLocks noChangeAspect="1"/>
          </p:cNvPicPr>
          <p:nvPr/>
        </p:nvPicPr>
        <p:blipFill>
          <a:blip r:embed="rId2"/>
          <a:stretch>
            <a:fillRect/>
          </a:stretch>
        </p:blipFill>
        <p:spPr>
          <a:xfrm>
            <a:off x="0" y="136525"/>
            <a:ext cx="12192000" cy="6675431"/>
          </a:xfrm>
          <a:prstGeom prst="rect">
            <a:avLst/>
          </a:prstGeom>
        </p:spPr>
      </p:pic>
    </p:spTree>
    <p:extLst>
      <p:ext uri="{BB962C8B-B14F-4D97-AF65-F5344CB8AC3E}">
        <p14:creationId xmlns:p14="http://schemas.microsoft.com/office/powerpoint/2010/main" val="505398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dirty="0">
                <a:solidFill>
                  <a:schemeClr val="tx1"/>
                </a:solidFill>
              </a:rPr>
              <a:t>Hold for Economist 2</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p:txBody>
          <a:bodyPr/>
          <a:lstStyle/>
          <a:p>
            <a:pPr marL="0" indent="0">
              <a:buNone/>
            </a:pPr>
            <a:r>
              <a:rPr lang="en-US" dirty="0">
                <a:solidFill>
                  <a:schemeClr val="tx1"/>
                </a:solidFill>
              </a:rPr>
              <a:t>Type your answer in the chat</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15</a:t>
            </a:fld>
            <a:endParaRPr lang="en-US" dirty="0"/>
          </a:p>
        </p:txBody>
      </p:sp>
      <p:pic>
        <p:nvPicPr>
          <p:cNvPr id="5" name="Picture 4" descr="Two graphs of the same data shown in different ways. The original graph is a line graph with lots of spikes and valleys, like an EKG reading. The &quot;better&quot; graph usings two lines to track average values with data points faded out in the background.">
            <a:extLst>
              <a:ext uri="{FF2B5EF4-FFF2-40B4-BE49-F238E27FC236}">
                <a16:creationId xmlns:a16="http://schemas.microsoft.com/office/drawing/2014/main" id="{BB385140-04C6-F04C-818C-3BBC93A0A728}"/>
              </a:ext>
            </a:extLst>
          </p:cNvPr>
          <p:cNvPicPr>
            <a:picLocks noChangeAspect="1"/>
          </p:cNvPicPr>
          <p:nvPr/>
        </p:nvPicPr>
        <p:blipFill>
          <a:blip r:embed="rId2"/>
          <a:stretch>
            <a:fillRect/>
          </a:stretch>
        </p:blipFill>
        <p:spPr>
          <a:xfrm>
            <a:off x="0" y="386977"/>
            <a:ext cx="12192000" cy="6334498"/>
          </a:xfrm>
          <a:prstGeom prst="rect">
            <a:avLst/>
          </a:prstGeom>
        </p:spPr>
      </p:pic>
    </p:spTree>
    <p:extLst>
      <p:ext uri="{BB962C8B-B14F-4D97-AF65-F5344CB8AC3E}">
        <p14:creationId xmlns:p14="http://schemas.microsoft.com/office/powerpoint/2010/main" val="2114952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ine graph showing a poor data visualization, with overlapping spikey lines that are hard to read.">
            <a:extLst>
              <a:ext uri="{FF2B5EF4-FFF2-40B4-BE49-F238E27FC236}">
                <a16:creationId xmlns:a16="http://schemas.microsoft.com/office/drawing/2014/main" id="{5ABD6374-30F1-4B42-AF57-9BE9B3F08372}"/>
              </a:ext>
            </a:extLst>
          </p:cNvPr>
          <p:cNvPicPr>
            <a:picLocks noChangeAspect="1"/>
          </p:cNvPicPr>
          <p:nvPr/>
        </p:nvPicPr>
        <p:blipFill>
          <a:blip r:embed="rId2"/>
          <a:stretch>
            <a:fillRect/>
          </a:stretch>
        </p:blipFill>
        <p:spPr>
          <a:xfrm>
            <a:off x="6400800" y="876300"/>
            <a:ext cx="5791200" cy="5981700"/>
          </a:xfrm>
          <a:prstGeom prst="rect">
            <a:avLst/>
          </a:prstGeom>
        </p:spPr>
      </p:pic>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a:xfrm>
            <a:off x="285750" y="-180975"/>
            <a:ext cx="10515600" cy="1325563"/>
          </a:xfrm>
        </p:spPr>
        <p:txBody>
          <a:bodyPr/>
          <a:lstStyle/>
          <a:p>
            <a:r>
              <a:rPr lang="en-US" sz="3600" dirty="0">
                <a:solidFill>
                  <a:schemeClr val="tx1"/>
                </a:solidFill>
              </a:rPr>
              <a:t>What if anything would you change about these charts?</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16</a:t>
            </a:fld>
            <a:endParaRPr lang="en-US" dirty="0"/>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p:txBody>
          <a:bodyPr/>
          <a:lstStyle/>
          <a:p>
            <a:pPr marL="0" indent="0">
              <a:buNone/>
            </a:pPr>
            <a:r>
              <a:rPr lang="en-US" dirty="0">
                <a:solidFill>
                  <a:schemeClr val="tx1"/>
                </a:solidFill>
              </a:rPr>
              <a:t>Type your answer in the chat</a:t>
            </a:r>
          </a:p>
        </p:txBody>
      </p:sp>
      <p:pic>
        <p:nvPicPr>
          <p:cNvPr id="6" name="Picture 5" descr="A scatterplot showing &quot;Brazil's golden oldie blowout&quot; as a depiction of an original, poorly designed, data visualization.">
            <a:extLst>
              <a:ext uri="{FF2B5EF4-FFF2-40B4-BE49-F238E27FC236}">
                <a16:creationId xmlns:a16="http://schemas.microsoft.com/office/drawing/2014/main" id="{23EFE4A5-4D61-E74D-A68F-D3E4DD564956}"/>
              </a:ext>
            </a:extLst>
          </p:cNvPr>
          <p:cNvPicPr>
            <a:picLocks noChangeAspect="1"/>
          </p:cNvPicPr>
          <p:nvPr/>
        </p:nvPicPr>
        <p:blipFill>
          <a:blip r:embed="rId3"/>
          <a:stretch>
            <a:fillRect/>
          </a:stretch>
        </p:blipFill>
        <p:spPr>
          <a:xfrm>
            <a:off x="0" y="980661"/>
            <a:ext cx="5358056" cy="5877339"/>
          </a:xfrm>
          <a:prstGeom prst="rect">
            <a:avLst/>
          </a:prstGeom>
        </p:spPr>
      </p:pic>
    </p:spTree>
    <p:extLst>
      <p:ext uri="{BB962C8B-B14F-4D97-AF65-F5344CB8AC3E}">
        <p14:creationId xmlns:p14="http://schemas.microsoft.com/office/powerpoint/2010/main" val="3631139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274B-65A7-7442-8A04-3CD67E53DCD2}"/>
              </a:ext>
            </a:extLst>
          </p:cNvPr>
          <p:cNvSpPr>
            <a:spLocks noGrp="1"/>
          </p:cNvSpPr>
          <p:nvPr>
            <p:ph type="title"/>
          </p:nvPr>
        </p:nvSpPr>
        <p:spPr>
          <a:xfrm>
            <a:off x="838200" y="-151710"/>
            <a:ext cx="10515600" cy="1325563"/>
          </a:xfrm>
        </p:spPr>
        <p:txBody>
          <a:bodyPr/>
          <a:lstStyle/>
          <a:p>
            <a:r>
              <a:rPr lang="en-US" sz="3400" dirty="0">
                <a:solidFill>
                  <a:schemeClr val="tx1"/>
                </a:solidFill>
              </a:rPr>
              <a:t>What if anything would you change about these charts? (2)</a:t>
            </a:r>
            <a:endParaRPr lang="en-US" sz="3400" dirty="0"/>
          </a:p>
        </p:txBody>
      </p:sp>
      <p:pic>
        <p:nvPicPr>
          <p:cNvPr id="5" name="Picture 4" descr="A newer version of the previously shown scatterplot, with updated graphics making it easier to read and understand.">
            <a:extLst>
              <a:ext uri="{FF2B5EF4-FFF2-40B4-BE49-F238E27FC236}">
                <a16:creationId xmlns:a16="http://schemas.microsoft.com/office/drawing/2014/main" id="{64F5E5AD-179F-F848-A65E-65248BAF581C}"/>
              </a:ext>
            </a:extLst>
          </p:cNvPr>
          <p:cNvPicPr>
            <a:picLocks noChangeAspect="1"/>
          </p:cNvPicPr>
          <p:nvPr/>
        </p:nvPicPr>
        <p:blipFill>
          <a:blip r:embed="rId2"/>
          <a:stretch>
            <a:fillRect/>
          </a:stretch>
        </p:blipFill>
        <p:spPr>
          <a:xfrm>
            <a:off x="0" y="993913"/>
            <a:ext cx="5311759" cy="5864087"/>
          </a:xfrm>
          <a:prstGeom prst="rect">
            <a:avLst/>
          </a:prstGeom>
        </p:spPr>
      </p:pic>
      <p:pic>
        <p:nvPicPr>
          <p:cNvPr id="7" name="Picture 6" descr="A newer version of the previously shown line graph, with updated graphics making it easier to read and understand.">
            <a:extLst>
              <a:ext uri="{FF2B5EF4-FFF2-40B4-BE49-F238E27FC236}">
                <a16:creationId xmlns:a16="http://schemas.microsoft.com/office/drawing/2014/main" id="{B4DE2810-0925-C746-9D02-89F5F854EBE0}"/>
              </a:ext>
            </a:extLst>
          </p:cNvPr>
          <p:cNvPicPr>
            <a:picLocks noChangeAspect="1"/>
          </p:cNvPicPr>
          <p:nvPr/>
        </p:nvPicPr>
        <p:blipFill>
          <a:blip r:embed="rId3"/>
          <a:stretch>
            <a:fillRect/>
          </a:stretch>
        </p:blipFill>
        <p:spPr>
          <a:xfrm>
            <a:off x="6587166" y="993912"/>
            <a:ext cx="5604834" cy="5864088"/>
          </a:xfrm>
          <a:prstGeom prst="rect">
            <a:avLst/>
          </a:prstGeom>
        </p:spPr>
      </p:pic>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17</a:t>
            </a:fld>
            <a:endParaRPr lang="en-US" dirty="0"/>
          </a:p>
        </p:txBody>
      </p:sp>
      <p:sp>
        <p:nvSpPr>
          <p:cNvPr id="6" name="Content Placeholder 5">
            <a:extLst>
              <a:ext uri="{FF2B5EF4-FFF2-40B4-BE49-F238E27FC236}">
                <a16:creationId xmlns:a16="http://schemas.microsoft.com/office/drawing/2014/main" id="{DF3B639A-31C3-CB4D-B3E3-8823E1187BC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00746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dirty="0">
                <a:solidFill>
                  <a:schemeClr val="tx1"/>
                </a:solidFill>
              </a:rPr>
              <a:t>Simplicity &amp; Detail</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p:txBody>
          <a:bodyPr/>
          <a:lstStyle/>
          <a:p>
            <a:pPr marL="0" indent="0">
              <a:buNone/>
            </a:pPr>
            <a:r>
              <a:rPr lang="en-US" dirty="0">
                <a:solidFill>
                  <a:schemeClr val="tx1"/>
                </a:solidFill>
              </a:rPr>
              <a:t>Typically we want to provide a clear, truthful message to the people we are communicating with.</a:t>
            </a:r>
          </a:p>
          <a:p>
            <a:pPr marL="0" indent="0">
              <a:buNone/>
            </a:pPr>
            <a:endParaRPr lang="en-US" dirty="0">
              <a:solidFill>
                <a:schemeClr val="tx1"/>
              </a:solidFill>
            </a:endParaRPr>
          </a:p>
          <a:p>
            <a:pPr marL="0" indent="0">
              <a:buNone/>
            </a:pPr>
            <a:r>
              <a:rPr lang="en-US" dirty="0">
                <a:solidFill>
                  <a:schemeClr val="tx1"/>
                </a:solidFill>
              </a:rPr>
              <a:t>Communication is inherently a rhetorical act: meaning we are trying to </a:t>
            </a:r>
            <a:r>
              <a:rPr lang="en-US" b="1" dirty="0">
                <a:solidFill>
                  <a:schemeClr val="tx1"/>
                </a:solidFill>
              </a:rPr>
              <a:t>persuade</a:t>
            </a:r>
            <a:r>
              <a:rPr lang="en-US" dirty="0">
                <a:solidFill>
                  <a:schemeClr val="tx1"/>
                </a:solidFill>
              </a:rPr>
              <a:t> our reader of something.</a:t>
            </a:r>
          </a:p>
          <a:p>
            <a:pPr marL="0" indent="0">
              <a:buNone/>
            </a:pPr>
            <a:endParaRPr lang="en-US" dirty="0">
              <a:solidFill>
                <a:schemeClr val="tx1"/>
              </a:solidFill>
            </a:endParaRPr>
          </a:p>
          <a:p>
            <a:pPr marL="0" indent="0">
              <a:buNone/>
            </a:pPr>
            <a:r>
              <a:rPr lang="en-US" dirty="0">
                <a:solidFill>
                  <a:schemeClr val="tx1"/>
                </a:solidFill>
              </a:rPr>
              <a:t>"Who will win in an agonistic encounter between two authors, and between them and all the others they need to build up a statement ? Answer: the one able to muster on the spot the largest number of well aligned and faithful allies" -Bruno Latour</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18</a:t>
            </a:fld>
            <a:endParaRPr lang="en-US" dirty="0"/>
          </a:p>
        </p:txBody>
      </p:sp>
    </p:spTree>
    <p:extLst>
      <p:ext uri="{BB962C8B-B14F-4D97-AF65-F5344CB8AC3E}">
        <p14:creationId xmlns:p14="http://schemas.microsoft.com/office/powerpoint/2010/main" val="3796342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dirty="0">
                <a:solidFill>
                  <a:schemeClr val="tx1"/>
                </a:solidFill>
              </a:rPr>
              <a:t>Simplicity &amp; Detail (2)</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a:xfrm>
            <a:off x="838200" y="1388304"/>
            <a:ext cx="10515600" cy="4351338"/>
          </a:xfrm>
        </p:spPr>
        <p:txBody>
          <a:bodyPr/>
          <a:lstStyle/>
          <a:p>
            <a:pPr marL="0" indent="0">
              <a:spcAft>
                <a:spcPts val="1200"/>
              </a:spcAft>
              <a:buNone/>
            </a:pPr>
            <a:r>
              <a:rPr lang="en-US" dirty="0">
                <a:solidFill>
                  <a:schemeClr val="tx1"/>
                </a:solidFill>
              </a:rPr>
              <a:t>As we saw with The Economist’s visualizations, </a:t>
            </a:r>
            <a:r>
              <a:rPr lang="en-US" b="1" dirty="0">
                <a:solidFill>
                  <a:schemeClr val="tx1"/>
                </a:solidFill>
              </a:rPr>
              <a:t>making charts entails decisions</a:t>
            </a:r>
            <a:r>
              <a:rPr lang="en-US" dirty="0">
                <a:solidFill>
                  <a:schemeClr val="tx1"/>
                </a:solidFill>
              </a:rPr>
              <a:t> around what to highlight, where to draw attention, when to smooth, when to show detail.</a:t>
            </a:r>
          </a:p>
          <a:p>
            <a:pPr marL="0" indent="0">
              <a:spcAft>
                <a:spcPts val="1200"/>
              </a:spcAft>
              <a:buNone/>
            </a:pPr>
            <a:r>
              <a:rPr lang="en-US" dirty="0">
                <a:solidFill>
                  <a:schemeClr val="tx1"/>
                </a:solidFill>
              </a:rPr>
              <a:t>These decisions are done essentially </a:t>
            </a:r>
            <a:r>
              <a:rPr lang="en-US" b="1" dirty="0">
                <a:solidFill>
                  <a:schemeClr val="tx1"/>
                </a:solidFill>
              </a:rPr>
              <a:t>to present information to others</a:t>
            </a:r>
            <a:r>
              <a:rPr lang="en-US" dirty="0">
                <a:solidFill>
                  <a:schemeClr val="tx1"/>
                </a:solidFill>
              </a:rPr>
              <a:t>, and the goal is typically to support the point we are making.</a:t>
            </a:r>
          </a:p>
          <a:p>
            <a:pPr marL="0" indent="0">
              <a:spcAft>
                <a:spcPts val="1200"/>
              </a:spcAft>
              <a:buNone/>
            </a:pPr>
            <a:r>
              <a:rPr lang="en-US" dirty="0">
                <a:solidFill>
                  <a:schemeClr val="tx1"/>
                </a:solidFill>
              </a:rPr>
              <a:t>This is </a:t>
            </a:r>
            <a:r>
              <a:rPr lang="en-US" b="1" dirty="0">
                <a:solidFill>
                  <a:schemeClr val="tx1"/>
                </a:solidFill>
              </a:rPr>
              <a:t>not to imply one is trying to mislead</a:t>
            </a:r>
            <a:r>
              <a:rPr lang="en-US" dirty="0">
                <a:solidFill>
                  <a:schemeClr val="tx1"/>
                </a:solidFill>
              </a:rPr>
              <a:t>, but just that that data visualizations are presented in order to communicate a message and convince readers that the message is </a:t>
            </a:r>
            <a:r>
              <a:rPr lang="en-US" b="1" dirty="0">
                <a:solidFill>
                  <a:schemeClr val="tx1"/>
                </a:solidFill>
              </a:rPr>
              <a:t>reliable and true</a:t>
            </a:r>
            <a:r>
              <a:rPr lang="en-US" dirty="0">
                <a:solidFill>
                  <a:schemeClr val="tx1"/>
                </a:solidFill>
              </a:rPr>
              <a:t>.</a:t>
            </a:r>
          </a:p>
          <a:p>
            <a:pPr marL="0" indent="0">
              <a:spcAft>
                <a:spcPts val="1200"/>
              </a:spcAft>
              <a:buNone/>
            </a:pPr>
            <a:r>
              <a:rPr lang="en-US" dirty="0">
                <a:solidFill>
                  <a:schemeClr val="tx1"/>
                </a:solidFill>
              </a:rPr>
              <a:t>Therefore, our visualization </a:t>
            </a:r>
            <a:r>
              <a:rPr lang="en-US" b="1" dirty="0">
                <a:solidFill>
                  <a:schemeClr val="tx1"/>
                </a:solidFill>
              </a:rPr>
              <a:t>design choices are rhetorical decisions</a:t>
            </a:r>
            <a:r>
              <a:rPr lang="en-US" dirty="0">
                <a:solidFill>
                  <a:schemeClr val="tx1"/>
                </a:solidFill>
              </a:rPr>
              <a:t>, and we should make our design choices ethically.</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19</a:t>
            </a:fld>
            <a:endParaRPr lang="en-US" dirty="0"/>
          </a:p>
        </p:txBody>
      </p:sp>
    </p:spTree>
    <p:extLst>
      <p:ext uri="{BB962C8B-B14F-4D97-AF65-F5344CB8AC3E}">
        <p14:creationId xmlns:p14="http://schemas.microsoft.com/office/powerpoint/2010/main" val="3988089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dirty="0">
                <a:solidFill>
                  <a:schemeClr val="tx1"/>
                </a:solidFill>
              </a:rPr>
              <a:t>Learning Objectives</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p:txBody>
          <a:bodyPr/>
          <a:lstStyle/>
          <a:p>
            <a:r>
              <a:rPr lang="en-US" dirty="0">
                <a:solidFill>
                  <a:schemeClr val="tx1"/>
                </a:solidFill>
              </a:rPr>
              <a:t>Students will be able to critique how different common chart design decisions present or obscure uncertainty in research findings.</a:t>
            </a:r>
          </a:p>
          <a:p>
            <a:r>
              <a:rPr lang="en-US" dirty="0">
                <a:solidFill>
                  <a:schemeClr val="tx1"/>
                </a:solidFill>
              </a:rPr>
              <a:t>Explain how diverse view points may be ignored in data visualizations</a:t>
            </a:r>
          </a:p>
          <a:p>
            <a:r>
              <a:rPr lang="en-US" dirty="0">
                <a:solidFill>
                  <a:schemeClr val="tx1"/>
                </a:solidFill>
              </a:rPr>
              <a:t>Compare the benefits and drawbacks of design choices relating to simplified messaging in charts</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2</a:t>
            </a:fld>
            <a:endParaRPr lang="en-US" dirty="0"/>
          </a:p>
        </p:txBody>
      </p:sp>
    </p:spTree>
    <p:extLst>
      <p:ext uri="{BB962C8B-B14F-4D97-AF65-F5344CB8AC3E}">
        <p14:creationId xmlns:p14="http://schemas.microsoft.com/office/powerpoint/2010/main" val="543006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a:xfrm>
            <a:off x="6404296" y="136525"/>
            <a:ext cx="10515600" cy="1325563"/>
          </a:xfrm>
        </p:spPr>
        <p:txBody>
          <a:bodyPr/>
          <a:lstStyle/>
          <a:p>
            <a:r>
              <a:rPr lang="en-US" dirty="0">
                <a:solidFill>
                  <a:schemeClr val="tx1"/>
                </a:solidFill>
              </a:rPr>
              <a:t>Visualization in Context</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a:xfrm>
            <a:off x="271853" y="491018"/>
            <a:ext cx="6132443" cy="4351338"/>
          </a:xfrm>
        </p:spPr>
        <p:txBody>
          <a:bodyPr/>
          <a:lstStyle/>
          <a:p>
            <a:pPr marL="0" indent="0">
              <a:spcAft>
                <a:spcPts val="1200"/>
              </a:spcAft>
              <a:buNone/>
            </a:pPr>
            <a:r>
              <a:rPr lang="en-US" dirty="0">
                <a:solidFill>
                  <a:schemeClr val="tx1"/>
                </a:solidFill>
              </a:rPr>
              <a:t>Data visualization as a practice has increased greatly with the increased use of computers and data collection.</a:t>
            </a:r>
          </a:p>
          <a:p>
            <a:pPr marL="0" indent="0">
              <a:spcAft>
                <a:spcPts val="1200"/>
              </a:spcAft>
              <a:buNone/>
            </a:pPr>
            <a:r>
              <a:rPr lang="en-US" dirty="0">
                <a:solidFill>
                  <a:schemeClr val="tx1"/>
                </a:solidFill>
              </a:rPr>
              <a:t>Historically early examples include William Playfair, John Snow, and Minard presenting data on British commerce, epidemiology and the Napoleonic wars, respectively.</a:t>
            </a:r>
          </a:p>
          <a:p>
            <a:pPr marL="0" indent="0">
              <a:spcAft>
                <a:spcPts val="1200"/>
              </a:spcAft>
              <a:buNone/>
            </a:pPr>
            <a:r>
              <a:rPr lang="en-US" dirty="0">
                <a:solidFill>
                  <a:schemeClr val="tx1"/>
                </a:solidFill>
              </a:rPr>
              <a:t>In more contemporary times, a wealth of data visualization experts, thought leaders and gurus have sprung up: Edward Tufte, Cole Nussbaum </a:t>
            </a:r>
            <a:r>
              <a:rPr lang="en-US" dirty="0" err="1">
                <a:solidFill>
                  <a:schemeClr val="tx1"/>
                </a:solidFill>
              </a:rPr>
              <a:t>Knaflic</a:t>
            </a:r>
            <a:r>
              <a:rPr lang="en-US" dirty="0">
                <a:solidFill>
                  <a:schemeClr val="tx1"/>
                </a:solidFill>
              </a:rPr>
              <a:t> and Alberto Cairo to name a few.</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20</a:t>
            </a:fld>
            <a:endParaRPr lang="en-US" dirty="0"/>
          </a:p>
        </p:txBody>
      </p:sp>
      <p:pic>
        <p:nvPicPr>
          <p:cNvPr id="2050" name="Picture 2" descr="William Playfair - Scientist of the Day - Linda Hall Library">
            <a:extLst>
              <a:ext uri="{FF2B5EF4-FFF2-40B4-BE49-F238E27FC236}">
                <a16:creationId xmlns:a16="http://schemas.microsoft.com/office/drawing/2014/main" id="{F20F5408-AFD8-7445-804E-64FD1DDB7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530" y="1656521"/>
            <a:ext cx="5456399" cy="4092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68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dirty="0">
                <a:solidFill>
                  <a:schemeClr val="tx1"/>
                </a:solidFill>
              </a:rPr>
              <a:t>Visualization in Context (1)</a:t>
            </a:r>
          </a:p>
        </p:txBody>
      </p:sp>
      <p:pic>
        <p:nvPicPr>
          <p:cNvPr id="3074" name="Picture 2" descr="Graphical Integrity">
            <a:extLst>
              <a:ext uri="{FF2B5EF4-FFF2-40B4-BE49-F238E27FC236}">
                <a16:creationId xmlns:a16="http://schemas.microsoft.com/office/drawing/2014/main" id="{E8110DA7-FA55-8F4E-A7BF-2F16AD213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2488" y="4207911"/>
            <a:ext cx="2378440" cy="22849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p:txBody>
          <a:bodyPr/>
          <a:lstStyle/>
          <a:p>
            <a:pPr marL="0" indent="0">
              <a:spcAft>
                <a:spcPts val="1200"/>
              </a:spcAft>
              <a:buNone/>
            </a:pPr>
            <a:r>
              <a:rPr lang="en-US" dirty="0">
                <a:solidFill>
                  <a:schemeClr val="tx1"/>
                </a:solidFill>
              </a:rPr>
              <a:t>Many of these experts espouse a philosophy that visualizations should be clear, draw your attention to the points you want to make, and minimize clutter or “visual load.”</a:t>
            </a:r>
          </a:p>
          <a:p>
            <a:pPr marL="0" indent="0">
              <a:spcAft>
                <a:spcPts val="1200"/>
              </a:spcAft>
              <a:buNone/>
            </a:pPr>
            <a:r>
              <a:rPr lang="en-US" dirty="0">
                <a:solidFill>
                  <a:schemeClr val="tx1"/>
                </a:solidFill>
              </a:rPr>
              <a:t>For example Tufte(2001) recommends minimizing the “data-ink ratio” where any “ink” (or on computers bits) that are not conveying information are undesirable.</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21</a:t>
            </a:fld>
            <a:endParaRPr lang="en-US" dirty="0"/>
          </a:p>
        </p:txBody>
      </p:sp>
    </p:spTree>
    <p:extLst>
      <p:ext uri="{BB962C8B-B14F-4D97-AF65-F5344CB8AC3E}">
        <p14:creationId xmlns:p14="http://schemas.microsoft.com/office/powerpoint/2010/main" val="3330598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dirty="0">
                <a:solidFill>
                  <a:schemeClr val="tx1"/>
                </a:solidFill>
              </a:rPr>
              <a:t>Visualization in Context (2)</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p:txBody>
          <a:bodyPr/>
          <a:lstStyle/>
          <a:p>
            <a:pPr marL="0" indent="0">
              <a:spcAft>
                <a:spcPts val="1200"/>
              </a:spcAft>
              <a:buNone/>
            </a:pPr>
            <a:r>
              <a:rPr lang="en-US" dirty="0" err="1">
                <a:solidFill>
                  <a:schemeClr val="tx1"/>
                </a:solidFill>
              </a:rPr>
              <a:t>Knaflic</a:t>
            </a:r>
            <a:r>
              <a:rPr lang="en-US" dirty="0">
                <a:solidFill>
                  <a:schemeClr val="tx1"/>
                </a:solidFill>
              </a:rPr>
              <a:t> (2015) recommends highlighting key data points of interest and graying out other information. For example Tufte(2001) recommends minimizing the “data-ink ratio” where any “ink” (or on computers bits) that are not conveying information are undesirable.</a:t>
            </a:r>
          </a:p>
          <a:p>
            <a:pPr marL="0" indent="0">
              <a:spcAft>
                <a:spcPts val="1200"/>
              </a:spcAft>
              <a:buNone/>
            </a:pPr>
            <a:r>
              <a:rPr lang="en-US" dirty="0">
                <a:solidFill>
                  <a:schemeClr val="tx1"/>
                </a:solidFill>
              </a:rPr>
              <a:t>Designers and researchers point to </a:t>
            </a:r>
            <a:r>
              <a:rPr lang="en-US" dirty="0" err="1">
                <a:solidFill>
                  <a:schemeClr val="tx1"/>
                </a:solidFill>
              </a:rPr>
              <a:t>Gestahlt</a:t>
            </a:r>
            <a:r>
              <a:rPr lang="en-US" dirty="0">
                <a:solidFill>
                  <a:schemeClr val="tx1"/>
                </a:solidFill>
              </a:rPr>
              <a:t> Psychology and ideas of visual load to recommend a “cleaner” design of data visualization.</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22</a:t>
            </a:fld>
            <a:endParaRPr lang="en-US" dirty="0"/>
          </a:p>
        </p:txBody>
      </p:sp>
      <p:pic>
        <p:nvPicPr>
          <p:cNvPr id="5" name="Picture 4" descr="A basic line chart showing three lines that appear to have the same ups and downs.">
            <a:extLst>
              <a:ext uri="{FF2B5EF4-FFF2-40B4-BE49-F238E27FC236}">
                <a16:creationId xmlns:a16="http://schemas.microsoft.com/office/drawing/2014/main" id="{F6087F36-503A-9A43-96E9-7F4BF951FB5E}"/>
              </a:ext>
            </a:extLst>
          </p:cNvPr>
          <p:cNvPicPr>
            <a:picLocks noChangeAspect="1"/>
          </p:cNvPicPr>
          <p:nvPr/>
        </p:nvPicPr>
        <p:blipFill>
          <a:blip r:embed="rId2"/>
          <a:stretch>
            <a:fillRect/>
          </a:stretch>
        </p:blipFill>
        <p:spPr>
          <a:xfrm>
            <a:off x="8216348" y="4605385"/>
            <a:ext cx="3479248" cy="2079774"/>
          </a:xfrm>
          <a:prstGeom prst="rect">
            <a:avLst/>
          </a:prstGeom>
        </p:spPr>
      </p:pic>
    </p:spTree>
    <p:extLst>
      <p:ext uri="{BB962C8B-B14F-4D97-AF65-F5344CB8AC3E}">
        <p14:creationId xmlns:p14="http://schemas.microsoft.com/office/powerpoint/2010/main" val="656690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dirty="0">
                <a:solidFill>
                  <a:schemeClr val="tx1"/>
                </a:solidFill>
              </a:rPr>
              <a:t>Visualization in Context (3)</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a:xfrm>
            <a:off x="838200" y="1825625"/>
            <a:ext cx="6776801" cy="4351338"/>
          </a:xfrm>
        </p:spPr>
        <p:txBody>
          <a:bodyPr/>
          <a:lstStyle/>
          <a:p>
            <a:pPr marL="0" indent="0">
              <a:spcAft>
                <a:spcPts val="1200"/>
              </a:spcAft>
              <a:buNone/>
            </a:pPr>
            <a:r>
              <a:rPr lang="en-US" dirty="0">
                <a:solidFill>
                  <a:schemeClr val="tx1"/>
                </a:solidFill>
              </a:rPr>
              <a:t>Conversely, Bateman et. al. (2010) tested out showing minimal, “Tufte-approved” type charts to a chart from a newspaper. </a:t>
            </a:r>
          </a:p>
          <a:p>
            <a:pPr marL="0" indent="0">
              <a:spcAft>
                <a:spcPts val="1200"/>
              </a:spcAft>
              <a:buNone/>
            </a:pPr>
            <a:r>
              <a:rPr lang="en-US" dirty="0">
                <a:solidFill>
                  <a:schemeClr val="tx1"/>
                </a:solidFill>
              </a:rPr>
              <a:t>Their study found that there did not seem to be any clear advantage in comprehension of either chart type.</a:t>
            </a:r>
          </a:p>
          <a:p>
            <a:pPr marL="0" indent="0">
              <a:spcAft>
                <a:spcPts val="1200"/>
              </a:spcAft>
              <a:buNone/>
            </a:pPr>
            <a:r>
              <a:rPr lang="en-US" dirty="0">
                <a:solidFill>
                  <a:schemeClr val="tx1"/>
                </a:solidFill>
              </a:rPr>
              <a:t>The  heavily designed chart may have improved recall</a:t>
            </a:r>
          </a:p>
        </p:txBody>
      </p:sp>
      <p:pic>
        <p:nvPicPr>
          <p:cNvPr id="4098" name="Picture 2" descr="Chart used by Bateman et al. (2010), provided by Nigel Holmes | Download  Scientific Diagram">
            <a:extLst>
              <a:ext uri="{FF2B5EF4-FFF2-40B4-BE49-F238E27FC236}">
                <a16:creationId xmlns:a16="http://schemas.microsoft.com/office/drawing/2014/main" id="{5E4C6913-AB9C-5F4E-9C4E-E5B117B53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36525"/>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dapted version of the plain graphs used by Bateman et al. (2010),... |  Download Scientific Diagram">
            <a:extLst>
              <a:ext uri="{FF2B5EF4-FFF2-40B4-BE49-F238E27FC236}">
                <a16:creationId xmlns:a16="http://schemas.microsoft.com/office/drawing/2014/main" id="{2DCE4006-A4BD-D94D-A7E7-9C6A022F6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001" y="3445912"/>
            <a:ext cx="4576999" cy="344591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23</a:t>
            </a:fld>
            <a:endParaRPr lang="en-US" dirty="0"/>
          </a:p>
        </p:txBody>
      </p:sp>
    </p:spTree>
    <p:extLst>
      <p:ext uri="{BB962C8B-B14F-4D97-AF65-F5344CB8AC3E}">
        <p14:creationId xmlns:p14="http://schemas.microsoft.com/office/powerpoint/2010/main" val="2218216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dirty="0">
                <a:solidFill>
                  <a:schemeClr val="tx1"/>
                </a:solidFill>
              </a:rPr>
              <a:t>Visualization in Context (4)</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p:txBody>
          <a:bodyPr/>
          <a:lstStyle/>
          <a:p>
            <a:pPr marL="0" indent="0">
              <a:spcAft>
                <a:spcPts val="1200"/>
              </a:spcAft>
              <a:buNone/>
            </a:pPr>
            <a:r>
              <a:rPr lang="en-US" sz="3600" dirty="0">
                <a:solidFill>
                  <a:schemeClr val="tx1"/>
                </a:solidFill>
              </a:rPr>
              <a:t>A growing body of “critical data” researchers assert that the recommendation for simplicity, in the sense of minimal, uncluttered and clear designs is a rhetorical act aiming to create the appearance of authority (an appeal to ethos) and logic (an appeal to logos). (Wikipedia Modes of Persuasion 2019).</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24</a:t>
            </a:fld>
            <a:endParaRPr lang="en-US" dirty="0"/>
          </a:p>
        </p:txBody>
      </p:sp>
    </p:spTree>
    <p:extLst>
      <p:ext uri="{BB962C8B-B14F-4D97-AF65-F5344CB8AC3E}">
        <p14:creationId xmlns:p14="http://schemas.microsoft.com/office/powerpoint/2010/main" val="3133340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dirty="0">
                <a:solidFill>
                  <a:schemeClr val="tx1"/>
                </a:solidFill>
              </a:rPr>
              <a:t>Visualization in Context (5)</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p:txBody>
          <a:bodyPr/>
          <a:lstStyle/>
          <a:p>
            <a:pPr marL="0" indent="0">
              <a:spcAft>
                <a:spcPts val="1200"/>
              </a:spcAft>
              <a:buNone/>
            </a:pPr>
            <a:r>
              <a:rPr lang="en-US" sz="3600" dirty="0" err="1">
                <a:solidFill>
                  <a:schemeClr val="tx1"/>
                </a:solidFill>
              </a:rPr>
              <a:t>Kostelnick</a:t>
            </a:r>
            <a:r>
              <a:rPr lang="en-US" sz="3600" dirty="0">
                <a:solidFill>
                  <a:schemeClr val="tx1"/>
                </a:solidFill>
              </a:rPr>
              <a:t> (2008) notes that clarity may be context specific, for example in how much granular detail is provided. For example, information provided to library stakeholders about spending and resources may be much more granular to make decisions than those that a casual library patron would be interested in.</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25</a:t>
            </a:fld>
            <a:endParaRPr lang="en-US" dirty="0"/>
          </a:p>
        </p:txBody>
      </p:sp>
    </p:spTree>
    <p:extLst>
      <p:ext uri="{BB962C8B-B14F-4D97-AF65-F5344CB8AC3E}">
        <p14:creationId xmlns:p14="http://schemas.microsoft.com/office/powerpoint/2010/main" val="2175799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dirty="0">
                <a:solidFill>
                  <a:schemeClr val="tx1"/>
                </a:solidFill>
              </a:rPr>
              <a:t>Data and Rhetoric</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p:txBody>
          <a:bodyPr/>
          <a:lstStyle/>
          <a:p>
            <a:pPr marL="0" indent="0">
              <a:spcAft>
                <a:spcPts val="1200"/>
              </a:spcAft>
              <a:buNone/>
            </a:pPr>
            <a:r>
              <a:rPr lang="en-US" dirty="0">
                <a:solidFill>
                  <a:schemeClr val="tx1"/>
                </a:solidFill>
              </a:rPr>
              <a:t>Data driven communications are rhetorical, meaning they are used to express and support an argument. Therefore, ethical considerations driving visualization design decisions are more complex than avoiding deception, since honesty and clarity are complex considerations themselves. </a:t>
            </a:r>
          </a:p>
          <a:p>
            <a:pPr marL="0" indent="0">
              <a:spcAft>
                <a:spcPts val="1200"/>
              </a:spcAft>
              <a:buNone/>
            </a:pPr>
            <a:r>
              <a:rPr lang="en-US" dirty="0">
                <a:solidFill>
                  <a:schemeClr val="tx1"/>
                </a:solidFill>
              </a:rPr>
              <a:t>Visualizing data entails many decisions, and the decisions we make are shaped by ethical and rhetorical concerns as much or more than “clarity.”</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26</a:t>
            </a:fld>
            <a:endParaRPr lang="en-US" dirty="0"/>
          </a:p>
        </p:txBody>
      </p:sp>
    </p:spTree>
    <p:extLst>
      <p:ext uri="{BB962C8B-B14F-4D97-AF65-F5344CB8AC3E}">
        <p14:creationId xmlns:p14="http://schemas.microsoft.com/office/powerpoint/2010/main" val="3816597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a:xfrm>
            <a:off x="838200" y="365125"/>
            <a:ext cx="10515600" cy="5439327"/>
          </a:xfrm>
        </p:spPr>
        <p:txBody>
          <a:bodyPr/>
          <a:lstStyle/>
          <a:p>
            <a:r>
              <a:rPr lang="en-US" sz="8000" dirty="0">
                <a:solidFill>
                  <a:schemeClr val="tx1"/>
                </a:solidFill>
              </a:rPr>
              <a:t>Ignored Voices</a:t>
            </a:r>
            <a:br>
              <a:rPr lang="en-US" sz="8000" dirty="0">
                <a:solidFill>
                  <a:schemeClr val="tx1"/>
                </a:solidFill>
              </a:rPr>
            </a:br>
            <a:r>
              <a:rPr lang="en-US" sz="8000" dirty="0">
                <a:solidFill>
                  <a:schemeClr val="tx1"/>
                </a:solidFill>
              </a:rPr>
              <a:t>&amp;</a:t>
            </a:r>
            <a:br>
              <a:rPr lang="en-US" sz="8000" dirty="0">
                <a:solidFill>
                  <a:schemeClr val="tx1"/>
                </a:solidFill>
              </a:rPr>
            </a:br>
            <a:r>
              <a:rPr lang="en-US" sz="8000" dirty="0">
                <a:solidFill>
                  <a:schemeClr val="tx1"/>
                </a:solidFill>
              </a:rPr>
              <a:t>Privileged Perspectives</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27</a:t>
            </a:fld>
            <a:endParaRPr lang="en-US" dirty="0"/>
          </a:p>
        </p:txBody>
      </p:sp>
    </p:spTree>
    <p:extLst>
      <p:ext uri="{BB962C8B-B14F-4D97-AF65-F5344CB8AC3E}">
        <p14:creationId xmlns:p14="http://schemas.microsoft.com/office/powerpoint/2010/main" val="1393375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dirty="0">
                <a:solidFill>
                  <a:schemeClr val="tx1"/>
                </a:solidFill>
              </a:rPr>
              <a:t>Ignored Voices and Privileged Perspectives</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p:txBody>
          <a:bodyPr/>
          <a:lstStyle/>
          <a:p>
            <a:pPr marL="0" indent="0">
              <a:spcAft>
                <a:spcPts val="1200"/>
              </a:spcAft>
              <a:buNone/>
            </a:pPr>
            <a:r>
              <a:rPr lang="en-US" dirty="0">
                <a:solidFill>
                  <a:schemeClr val="tx1"/>
                </a:solidFill>
              </a:rPr>
              <a:t>Kennedy, Hill, Aiello &amp; Allen (2016) argue that visual conventions (e.g. using recognizable chart types in a clean, efficient way) both decrease the amount of work the reader has to do to understand what is being presented, but also bolster the argument by appearing to be objective and scientific, regardless of the data presented.</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28</a:t>
            </a:fld>
            <a:endParaRPr lang="en-US" dirty="0"/>
          </a:p>
        </p:txBody>
      </p:sp>
      <p:pic>
        <p:nvPicPr>
          <p:cNvPr id="5122" name="Picture 2" descr="Big data and their visualisation: the ideological work of data  visualisation conventions - Seeing Data">
            <a:extLst>
              <a:ext uri="{FF2B5EF4-FFF2-40B4-BE49-F238E27FC236}">
                <a16:creationId xmlns:a16="http://schemas.microsoft.com/office/drawing/2014/main" id="{9A937597-51D4-2149-BDF4-D30707B6B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0" y="3908839"/>
            <a:ext cx="2743200" cy="295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305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sz="4300" dirty="0">
                <a:solidFill>
                  <a:schemeClr val="tx1"/>
                </a:solidFill>
              </a:rPr>
              <a:t>Ignored Voices and Privileged Perspectives (2)</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a:xfrm>
            <a:off x="838200" y="1825625"/>
            <a:ext cx="7590183" cy="4351338"/>
          </a:xfrm>
        </p:spPr>
        <p:txBody>
          <a:bodyPr/>
          <a:lstStyle/>
          <a:p>
            <a:pPr marL="0" indent="0">
              <a:spcAft>
                <a:spcPts val="1200"/>
              </a:spcAft>
              <a:buNone/>
            </a:pPr>
            <a:r>
              <a:rPr lang="en-US" sz="3200" dirty="0">
                <a:solidFill>
                  <a:schemeClr val="tx1"/>
                </a:solidFill>
              </a:rPr>
              <a:t>Kinross (1985) argues that in the post-war period, the use of minimal designs (think sans serif fonts and clean spaces) was done to present an ideal of universalism and reason. By employing these design motifs we are effectively making a rhetorical argument that our data is not biased.</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29</a:t>
            </a:fld>
            <a:endParaRPr lang="en-US" dirty="0"/>
          </a:p>
        </p:txBody>
      </p:sp>
      <p:pic>
        <p:nvPicPr>
          <p:cNvPr id="5" name="Picture 4" descr="A picture of an older document that appears to be blueprints, with building blocks and measurements on it.">
            <a:extLst>
              <a:ext uri="{FF2B5EF4-FFF2-40B4-BE49-F238E27FC236}">
                <a16:creationId xmlns:a16="http://schemas.microsoft.com/office/drawing/2014/main" id="{F4ED9A2F-B034-4545-92EC-5D04418B0BCE}"/>
              </a:ext>
            </a:extLst>
          </p:cNvPr>
          <p:cNvPicPr>
            <a:picLocks noChangeAspect="1"/>
          </p:cNvPicPr>
          <p:nvPr/>
        </p:nvPicPr>
        <p:blipFill>
          <a:blip r:embed="rId2"/>
          <a:stretch>
            <a:fillRect/>
          </a:stretch>
        </p:blipFill>
        <p:spPr>
          <a:xfrm>
            <a:off x="8572224" y="1690688"/>
            <a:ext cx="3377596" cy="4848224"/>
          </a:xfrm>
          <a:prstGeom prst="rect">
            <a:avLst/>
          </a:prstGeom>
        </p:spPr>
      </p:pic>
    </p:spTree>
    <p:extLst>
      <p:ext uri="{BB962C8B-B14F-4D97-AF65-F5344CB8AC3E}">
        <p14:creationId xmlns:p14="http://schemas.microsoft.com/office/powerpoint/2010/main" val="55902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dirty="0">
                <a:solidFill>
                  <a:schemeClr val="tx1"/>
                </a:solidFill>
              </a:rPr>
              <a:t>Why might we communicate with data, for example in charts and graphs?</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p:txBody>
          <a:bodyPr/>
          <a:lstStyle/>
          <a:p>
            <a:pPr marL="0" indent="0">
              <a:buNone/>
            </a:pPr>
            <a:r>
              <a:rPr lang="en-US" dirty="0">
                <a:solidFill>
                  <a:schemeClr val="tx1"/>
                </a:solidFill>
              </a:rPr>
              <a:t>Add your answer to the chat</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3</a:t>
            </a:fld>
            <a:endParaRPr lang="en-US" dirty="0"/>
          </a:p>
        </p:txBody>
      </p:sp>
    </p:spTree>
    <p:extLst>
      <p:ext uri="{BB962C8B-B14F-4D97-AF65-F5344CB8AC3E}">
        <p14:creationId xmlns:p14="http://schemas.microsoft.com/office/powerpoint/2010/main" val="4087682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sz="4300" dirty="0">
                <a:solidFill>
                  <a:schemeClr val="tx1"/>
                </a:solidFill>
              </a:rPr>
              <a:t>Ignored Voices and Privileged Perspectives (3)</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p:txBody>
          <a:bodyPr/>
          <a:lstStyle/>
          <a:p>
            <a:pPr marL="0" indent="0">
              <a:spcAft>
                <a:spcPts val="1200"/>
              </a:spcAft>
              <a:buNone/>
            </a:pPr>
            <a:r>
              <a:rPr lang="en-US" sz="3200" dirty="0">
                <a:solidFill>
                  <a:schemeClr val="tx1"/>
                </a:solidFill>
              </a:rPr>
              <a:t>Kennedy, Hill, Aiello &amp; Allen (2016): “The association of abstraction, including geometric shapes and lines, with the universal </a:t>
            </a:r>
            <a:r>
              <a:rPr lang="en-US" sz="3200" dirty="0" err="1">
                <a:solidFill>
                  <a:schemeClr val="tx1"/>
                </a:solidFill>
              </a:rPr>
              <a:t>emphasises</a:t>
            </a:r>
            <a:r>
              <a:rPr lang="en-US" sz="3200" dirty="0">
                <a:solidFill>
                  <a:schemeClr val="tx1"/>
                </a:solidFill>
              </a:rPr>
              <a:t> a belief in their ability to offer the same meaning to all viewers and to present data which are universally true.” </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30</a:t>
            </a:fld>
            <a:endParaRPr lang="en-US" dirty="0"/>
          </a:p>
        </p:txBody>
      </p:sp>
    </p:spTree>
    <p:extLst>
      <p:ext uri="{BB962C8B-B14F-4D97-AF65-F5344CB8AC3E}">
        <p14:creationId xmlns:p14="http://schemas.microsoft.com/office/powerpoint/2010/main" val="2138351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1BA2-CAAE-B544-A4C9-2A51BED128EE}"/>
              </a:ext>
            </a:extLst>
          </p:cNvPr>
          <p:cNvSpPr>
            <a:spLocks noGrp="1"/>
          </p:cNvSpPr>
          <p:nvPr>
            <p:ph type="title"/>
          </p:nvPr>
        </p:nvSpPr>
        <p:spPr>
          <a:xfrm>
            <a:off x="3740426" y="5693568"/>
            <a:ext cx="10515600" cy="1325563"/>
          </a:xfrm>
        </p:spPr>
        <p:txBody>
          <a:bodyPr/>
          <a:lstStyle/>
          <a:p>
            <a:r>
              <a:rPr lang="en-US" dirty="0"/>
              <a:t>Visualizations</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a:xfrm>
            <a:off x="280780" y="266700"/>
            <a:ext cx="7909063" cy="4351338"/>
          </a:xfrm>
        </p:spPr>
        <p:txBody>
          <a:bodyPr/>
          <a:lstStyle/>
          <a:p>
            <a:pPr marL="0" indent="0">
              <a:spcAft>
                <a:spcPts val="1200"/>
              </a:spcAft>
              <a:buNone/>
            </a:pPr>
            <a:r>
              <a:rPr lang="en-US" dirty="0">
                <a:solidFill>
                  <a:schemeClr val="tx1"/>
                </a:solidFill>
              </a:rPr>
              <a:t>Cairo is quoted by </a:t>
            </a:r>
            <a:r>
              <a:rPr lang="en-US" dirty="0" err="1">
                <a:solidFill>
                  <a:schemeClr val="tx1"/>
                </a:solidFill>
              </a:rPr>
              <a:t>Zer</a:t>
            </a:r>
            <a:r>
              <a:rPr lang="en-US" dirty="0">
                <a:solidFill>
                  <a:schemeClr val="tx1"/>
                </a:solidFill>
              </a:rPr>
              <a:t>-Aviv (2015) expressing doubts on empathy in visualization: “By hiding faces, we reduce empathy, which might be actually good, as it lets us approach issues in a more dispassionate and neutral manner”</a:t>
            </a:r>
          </a:p>
          <a:p>
            <a:pPr marL="0" indent="0">
              <a:spcAft>
                <a:spcPts val="1200"/>
              </a:spcAft>
              <a:buNone/>
            </a:pPr>
            <a:r>
              <a:rPr lang="en-US" dirty="0" err="1">
                <a:solidFill>
                  <a:schemeClr val="tx1"/>
                </a:solidFill>
              </a:rPr>
              <a:t>Dragga</a:t>
            </a:r>
            <a:r>
              <a:rPr lang="en-US" dirty="0">
                <a:solidFill>
                  <a:schemeClr val="tx1"/>
                </a:solidFill>
              </a:rPr>
              <a:t> and Voss (2001) note that often statistics and plain charts may elide a humanitarian concerns by expressing injury and loss of life as blandly as logistical values.</a:t>
            </a:r>
          </a:p>
          <a:p>
            <a:pPr marL="0" indent="0">
              <a:spcAft>
                <a:spcPts val="1200"/>
              </a:spcAft>
              <a:buNone/>
            </a:pPr>
            <a:r>
              <a:rPr lang="en-US" dirty="0" err="1">
                <a:solidFill>
                  <a:schemeClr val="tx1"/>
                </a:solidFill>
              </a:rPr>
              <a:t>Correll</a:t>
            </a:r>
            <a:r>
              <a:rPr lang="en-US" dirty="0">
                <a:solidFill>
                  <a:schemeClr val="tx1"/>
                </a:solidFill>
              </a:rPr>
              <a:t> (2018) highlights this issue starkly in the contrast between the dispassionate view of these Nazi maps and the actual subject matter of forced repopulation and genocide.</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31</a:t>
            </a:fld>
            <a:endParaRPr lang="en-US" dirty="0"/>
          </a:p>
        </p:txBody>
      </p:sp>
      <p:pic>
        <p:nvPicPr>
          <p:cNvPr id="5" name="Picture 4" descr="Two visualizations from the Nazi regime's &quot;Heim ins Reich&quot; (Home to the Reich) campaign. They are two maps showing resettlements and movements.">
            <a:extLst>
              <a:ext uri="{FF2B5EF4-FFF2-40B4-BE49-F238E27FC236}">
                <a16:creationId xmlns:a16="http://schemas.microsoft.com/office/drawing/2014/main" id="{7C07422B-0B4A-0F40-8D1D-F0BCC1A617A4}"/>
              </a:ext>
            </a:extLst>
          </p:cNvPr>
          <p:cNvPicPr>
            <a:picLocks noChangeAspect="1"/>
          </p:cNvPicPr>
          <p:nvPr/>
        </p:nvPicPr>
        <p:blipFill>
          <a:blip r:embed="rId3"/>
          <a:stretch>
            <a:fillRect/>
          </a:stretch>
        </p:blipFill>
        <p:spPr>
          <a:xfrm>
            <a:off x="7834520" y="266700"/>
            <a:ext cx="4076700" cy="6591300"/>
          </a:xfrm>
          <a:prstGeom prst="rect">
            <a:avLst/>
          </a:prstGeom>
        </p:spPr>
      </p:pic>
    </p:spTree>
    <p:extLst>
      <p:ext uri="{BB962C8B-B14F-4D97-AF65-F5344CB8AC3E}">
        <p14:creationId xmlns:p14="http://schemas.microsoft.com/office/powerpoint/2010/main" val="878649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a:xfrm>
            <a:off x="838200" y="2220430"/>
            <a:ext cx="10515600" cy="1325563"/>
          </a:xfrm>
        </p:spPr>
        <p:txBody>
          <a:bodyPr/>
          <a:lstStyle/>
          <a:p>
            <a:r>
              <a:rPr lang="en-US" sz="13800" dirty="0">
                <a:solidFill>
                  <a:schemeClr val="tx1"/>
                </a:solidFill>
              </a:rPr>
              <a:t>Case Study </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32</a:t>
            </a:fld>
            <a:endParaRPr lang="en-US" dirty="0"/>
          </a:p>
        </p:txBody>
      </p:sp>
    </p:spTree>
    <p:extLst>
      <p:ext uri="{BB962C8B-B14F-4D97-AF65-F5344CB8AC3E}">
        <p14:creationId xmlns:p14="http://schemas.microsoft.com/office/powerpoint/2010/main" val="4192167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a:xfrm>
            <a:off x="626165" y="-238537"/>
            <a:ext cx="10515600" cy="1325563"/>
          </a:xfrm>
        </p:spPr>
        <p:txBody>
          <a:bodyPr/>
          <a:lstStyle/>
          <a:p>
            <a:r>
              <a:rPr lang="en-US" dirty="0">
                <a:solidFill>
                  <a:schemeClr val="tx1"/>
                </a:solidFill>
              </a:rPr>
              <a:t>Casework</a:t>
            </a:r>
          </a:p>
        </p:txBody>
      </p:sp>
      <p:graphicFrame>
        <p:nvGraphicFramePr>
          <p:cNvPr id="6" name="Table 6">
            <a:extLst>
              <a:ext uri="{FF2B5EF4-FFF2-40B4-BE49-F238E27FC236}">
                <a16:creationId xmlns:a16="http://schemas.microsoft.com/office/drawing/2014/main" id="{0AB29A91-A1C0-3944-AC9E-81BF32B963B9}"/>
              </a:ext>
            </a:extLst>
          </p:cNvPr>
          <p:cNvGraphicFramePr>
            <a:graphicFrameLocks noGrp="1"/>
          </p:cNvGraphicFramePr>
          <p:nvPr>
            <p:extLst>
              <p:ext uri="{D42A27DB-BD31-4B8C-83A1-F6EECF244321}">
                <p14:modId xmlns:p14="http://schemas.microsoft.com/office/powerpoint/2010/main" val="805256495"/>
              </p:ext>
            </p:extLst>
          </p:nvPr>
        </p:nvGraphicFramePr>
        <p:xfrm>
          <a:off x="8123582" y="3152157"/>
          <a:ext cx="3922644" cy="1112520"/>
        </p:xfrm>
        <a:graphic>
          <a:graphicData uri="http://schemas.openxmlformats.org/drawingml/2006/table">
            <a:tbl>
              <a:tblPr firstRow="1" bandRow="1">
                <a:tableStyleId>{7DF18680-E054-41AD-8BC1-D1AEF772440D}</a:tableStyleId>
              </a:tblPr>
              <a:tblGrid>
                <a:gridCol w="843273">
                  <a:extLst>
                    <a:ext uri="{9D8B030D-6E8A-4147-A177-3AD203B41FA5}">
                      <a16:colId xmlns:a16="http://schemas.microsoft.com/office/drawing/2014/main" val="3303808913"/>
                    </a:ext>
                  </a:extLst>
                </a:gridCol>
                <a:gridCol w="1430362">
                  <a:extLst>
                    <a:ext uri="{9D8B030D-6E8A-4147-A177-3AD203B41FA5}">
                      <a16:colId xmlns:a16="http://schemas.microsoft.com/office/drawing/2014/main" val="975060624"/>
                    </a:ext>
                  </a:extLst>
                </a:gridCol>
                <a:gridCol w="1649009">
                  <a:extLst>
                    <a:ext uri="{9D8B030D-6E8A-4147-A177-3AD203B41FA5}">
                      <a16:colId xmlns:a16="http://schemas.microsoft.com/office/drawing/2014/main" val="2878479488"/>
                    </a:ext>
                  </a:extLst>
                </a:gridCol>
              </a:tblGrid>
              <a:tr h="370840">
                <a:tc>
                  <a:txBody>
                    <a:bodyPr/>
                    <a:lstStyle/>
                    <a:p>
                      <a:endParaRPr lang="en-US" b="1">
                        <a:solidFill>
                          <a:schemeClr val="bg1"/>
                        </a:solidFill>
                      </a:endParaRPr>
                    </a:p>
                  </a:txBody>
                  <a:tcPr/>
                </a:tc>
                <a:tc>
                  <a:txBody>
                    <a:bodyPr/>
                    <a:lstStyle/>
                    <a:p>
                      <a:r>
                        <a:rPr lang="en-US" dirty="0"/>
                        <a:t>Program A</a:t>
                      </a:r>
                    </a:p>
                  </a:txBody>
                  <a:tcPr/>
                </a:tc>
                <a:tc>
                  <a:txBody>
                    <a:bodyPr/>
                    <a:lstStyle/>
                    <a:p>
                      <a:r>
                        <a:rPr lang="en-US" dirty="0"/>
                        <a:t>Program B</a:t>
                      </a:r>
                    </a:p>
                  </a:txBody>
                  <a:tcPr/>
                </a:tc>
                <a:extLst>
                  <a:ext uri="{0D108BD9-81ED-4DB2-BD59-A6C34878D82A}">
                    <a16:rowId xmlns:a16="http://schemas.microsoft.com/office/drawing/2014/main" val="3501712089"/>
                  </a:ext>
                </a:extLst>
              </a:tr>
              <a:tr h="370840">
                <a:tc>
                  <a:txBody>
                    <a:bodyPr/>
                    <a:lstStyle/>
                    <a:p>
                      <a:r>
                        <a:rPr lang="en-US" dirty="0"/>
                        <a:t>Like</a:t>
                      </a:r>
                      <a:endParaRPr lang="en-US" b="1" dirty="0">
                        <a:solidFill>
                          <a:schemeClr val="bg1"/>
                        </a:solidFill>
                      </a:endParaRPr>
                    </a:p>
                  </a:txBody>
                  <a:tcPr/>
                </a:tc>
                <a:tc>
                  <a:txBody>
                    <a:bodyPr/>
                    <a:lstStyle/>
                    <a:p>
                      <a:r>
                        <a:rPr lang="en-US" dirty="0"/>
                        <a:t>n = 50 (77%)</a:t>
                      </a:r>
                    </a:p>
                  </a:txBody>
                  <a:tcPr/>
                </a:tc>
                <a:tc>
                  <a:txBody>
                    <a:bodyPr/>
                    <a:lstStyle/>
                    <a:p>
                      <a:r>
                        <a:rPr lang="en-US" dirty="0"/>
                        <a:t>n = 25 (45.5%)</a:t>
                      </a:r>
                    </a:p>
                  </a:txBody>
                  <a:tcPr/>
                </a:tc>
                <a:extLst>
                  <a:ext uri="{0D108BD9-81ED-4DB2-BD59-A6C34878D82A}">
                    <a16:rowId xmlns:a16="http://schemas.microsoft.com/office/drawing/2014/main" val="1341216725"/>
                  </a:ext>
                </a:extLst>
              </a:tr>
              <a:tr h="370840">
                <a:tc>
                  <a:txBody>
                    <a:bodyPr/>
                    <a:lstStyle/>
                    <a:p>
                      <a:r>
                        <a:rPr lang="en-US" dirty="0"/>
                        <a:t>Dislike</a:t>
                      </a:r>
                      <a:endParaRPr lang="en-US" b="1" dirty="0">
                        <a:solidFill>
                          <a:schemeClr val="bg1"/>
                        </a:solidFill>
                      </a:endParaRPr>
                    </a:p>
                  </a:txBody>
                  <a:tcPr/>
                </a:tc>
                <a:tc>
                  <a:txBody>
                    <a:bodyPr/>
                    <a:lstStyle/>
                    <a:p>
                      <a:r>
                        <a:rPr lang="en-US" dirty="0"/>
                        <a:t>n = 15 (23%)</a:t>
                      </a:r>
                    </a:p>
                  </a:txBody>
                  <a:tcPr/>
                </a:tc>
                <a:tc>
                  <a:txBody>
                    <a:bodyPr/>
                    <a:lstStyle/>
                    <a:p>
                      <a:r>
                        <a:rPr lang="en-US" dirty="0"/>
                        <a:t>n = 30 (54.5%)</a:t>
                      </a:r>
                    </a:p>
                  </a:txBody>
                  <a:tcPr/>
                </a:tc>
                <a:extLst>
                  <a:ext uri="{0D108BD9-81ED-4DB2-BD59-A6C34878D82A}">
                    <a16:rowId xmlns:a16="http://schemas.microsoft.com/office/drawing/2014/main" val="3428497209"/>
                  </a:ext>
                </a:extLst>
              </a:tr>
            </a:tbl>
          </a:graphicData>
        </a:graphic>
      </p:graphicFrame>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a:xfrm>
            <a:off x="626165" y="701917"/>
            <a:ext cx="10515600" cy="4351338"/>
          </a:xfrm>
        </p:spPr>
        <p:txBody>
          <a:bodyPr/>
          <a:lstStyle/>
          <a:p>
            <a:pPr marL="0" indent="0">
              <a:spcAft>
                <a:spcPts val="1200"/>
              </a:spcAft>
              <a:buNone/>
            </a:pPr>
            <a:r>
              <a:rPr lang="en-US" dirty="0">
                <a:solidFill>
                  <a:schemeClr val="tx1"/>
                </a:solidFill>
              </a:rPr>
              <a:t>Colleagues of yours are making a comparison of the popularity of two different programs at the library. They are basing outcomes on patron evaluations where users could rate how much they liked workshops on a 4 point scale of dislike a lot - dislike a bit - like a bit - like a lot. They condense these data down into like vs dislike and run a Chi Square analysis. They conclude that one program is significantly more popular than another due to a p value &lt; .05.</a:t>
            </a:r>
          </a:p>
          <a:p>
            <a:pPr marL="0" indent="0">
              <a:spcAft>
                <a:spcPts val="1200"/>
              </a:spcAft>
              <a:buNone/>
            </a:pPr>
            <a:r>
              <a:rPr lang="en-US" dirty="0">
                <a:solidFill>
                  <a:schemeClr val="tx1"/>
                </a:solidFill>
              </a:rPr>
              <a:t>What information is missed by this explanation?</a:t>
            </a:r>
          </a:p>
          <a:p>
            <a:pPr marL="0" indent="0">
              <a:spcAft>
                <a:spcPts val="1200"/>
              </a:spcAft>
              <a:buNone/>
            </a:pPr>
            <a:r>
              <a:rPr lang="en-US" dirty="0">
                <a:solidFill>
                  <a:schemeClr val="tx1"/>
                </a:solidFill>
              </a:rPr>
              <a:t>What other voices/points of view may be </a:t>
            </a:r>
            <a:br>
              <a:rPr lang="en-US" dirty="0">
                <a:solidFill>
                  <a:schemeClr val="tx1"/>
                </a:solidFill>
              </a:rPr>
            </a:br>
            <a:r>
              <a:rPr lang="en-US" dirty="0">
                <a:solidFill>
                  <a:schemeClr val="tx1"/>
                </a:solidFill>
              </a:rPr>
              <a:t>important?</a:t>
            </a:r>
          </a:p>
          <a:p>
            <a:pPr marL="0" indent="0">
              <a:spcAft>
                <a:spcPts val="1200"/>
              </a:spcAft>
              <a:buNone/>
            </a:pPr>
            <a:r>
              <a:rPr lang="en-US" dirty="0">
                <a:solidFill>
                  <a:schemeClr val="tx1"/>
                </a:solidFill>
              </a:rPr>
              <a:t>What issues may arise from relying on p values </a:t>
            </a:r>
            <a:br>
              <a:rPr lang="en-US" dirty="0">
                <a:solidFill>
                  <a:schemeClr val="tx1"/>
                </a:solidFill>
              </a:rPr>
            </a:br>
            <a:r>
              <a:rPr lang="en-US" dirty="0">
                <a:solidFill>
                  <a:schemeClr val="tx1"/>
                </a:solidFill>
              </a:rPr>
              <a:t>and significance?</a:t>
            </a:r>
          </a:p>
          <a:p>
            <a:pPr marL="0" indent="0">
              <a:spcAft>
                <a:spcPts val="1200"/>
              </a:spcAf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33</a:t>
            </a:fld>
            <a:endParaRPr lang="en-US" dirty="0"/>
          </a:p>
        </p:txBody>
      </p:sp>
      <p:pic>
        <p:nvPicPr>
          <p:cNvPr id="5" name="Picture 4" descr="Two basic bar charts showing blue and pink for dislike and like, respectively. One bar is 23% dislike (blue) and 77% like (pink), while the other is 54.5% dislike and 45.5% like.">
            <a:extLst>
              <a:ext uri="{FF2B5EF4-FFF2-40B4-BE49-F238E27FC236}">
                <a16:creationId xmlns:a16="http://schemas.microsoft.com/office/drawing/2014/main" id="{8551743A-2E17-F942-95CC-70CB77C05AE9}"/>
              </a:ext>
            </a:extLst>
          </p:cNvPr>
          <p:cNvPicPr>
            <a:picLocks noChangeAspect="1"/>
          </p:cNvPicPr>
          <p:nvPr/>
        </p:nvPicPr>
        <p:blipFill>
          <a:blip r:embed="rId3"/>
          <a:stretch>
            <a:fillRect/>
          </a:stretch>
        </p:blipFill>
        <p:spPr>
          <a:xfrm>
            <a:off x="7694264" y="4399720"/>
            <a:ext cx="4497736" cy="2298216"/>
          </a:xfrm>
          <a:prstGeom prst="rect">
            <a:avLst/>
          </a:prstGeom>
        </p:spPr>
      </p:pic>
    </p:spTree>
    <p:extLst>
      <p:ext uri="{BB962C8B-B14F-4D97-AF65-F5344CB8AC3E}">
        <p14:creationId xmlns:p14="http://schemas.microsoft.com/office/powerpoint/2010/main" val="3895067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34A51-4410-464E-ADC3-B3FFAF4A50E4}"/>
              </a:ext>
            </a:extLst>
          </p:cNvPr>
          <p:cNvSpPr>
            <a:spLocks noGrp="1"/>
          </p:cNvSpPr>
          <p:nvPr>
            <p:ph type="title"/>
          </p:nvPr>
        </p:nvSpPr>
        <p:spPr/>
        <p:txBody>
          <a:bodyPr/>
          <a:lstStyle/>
          <a:p>
            <a:r>
              <a:rPr lang="en-US" dirty="0">
                <a:solidFill>
                  <a:schemeClr val="tx1"/>
                </a:solidFill>
              </a:rPr>
              <a:t>Review Questions</a:t>
            </a:r>
          </a:p>
        </p:txBody>
      </p:sp>
      <p:sp>
        <p:nvSpPr>
          <p:cNvPr id="3" name="Content Placeholder 2">
            <a:extLst>
              <a:ext uri="{FF2B5EF4-FFF2-40B4-BE49-F238E27FC236}">
                <a16:creationId xmlns:a16="http://schemas.microsoft.com/office/drawing/2014/main" id="{5B7761CD-C7D0-8746-B1E4-5CBF8950FF1B}"/>
              </a:ext>
            </a:extLst>
          </p:cNvPr>
          <p:cNvSpPr>
            <a:spLocks noGrp="1"/>
          </p:cNvSpPr>
          <p:nvPr>
            <p:ph idx="1"/>
          </p:nvPr>
        </p:nvSpPr>
        <p:spPr/>
        <p:txBody>
          <a:bodyPr/>
          <a:lstStyle/>
          <a:p>
            <a:r>
              <a:rPr lang="en-US" dirty="0">
                <a:solidFill>
                  <a:schemeClr val="tx1"/>
                </a:solidFill>
              </a:rPr>
              <a:t>Why can “significance” be problematic to communicate?</a:t>
            </a:r>
          </a:p>
          <a:p>
            <a:r>
              <a:rPr lang="en-US" dirty="0">
                <a:solidFill>
                  <a:schemeClr val="tx1"/>
                </a:solidFill>
              </a:rPr>
              <a:t>What are drawbacks of “simple” visualizations?</a:t>
            </a:r>
          </a:p>
          <a:p>
            <a:r>
              <a:rPr lang="en-US" dirty="0">
                <a:solidFill>
                  <a:schemeClr val="tx1"/>
                </a:solidFill>
              </a:rPr>
              <a:t>What are some ways we might present ambiguity?</a:t>
            </a:r>
          </a:p>
        </p:txBody>
      </p:sp>
      <p:sp>
        <p:nvSpPr>
          <p:cNvPr id="4" name="Slide Number Placeholder 3">
            <a:extLst>
              <a:ext uri="{FF2B5EF4-FFF2-40B4-BE49-F238E27FC236}">
                <a16:creationId xmlns:a16="http://schemas.microsoft.com/office/drawing/2014/main" id="{24DA57B7-9108-8A43-9699-656406169EDF}"/>
              </a:ext>
            </a:extLst>
          </p:cNvPr>
          <p:cNvSpPr>
            <a:spLocks noGrp="1"/>
          </p:cNvSpPr>
          <p:nvPr>
            <p:ph type="sldNum" sz="quarter" idx="10"/>
          </p:nvPr>
        </p:nvSpPr>
        <p:spPr/>
        <p:txBody>
          <a:bodyPr/>
          <a:lstStyle/>
          <a:p>
            <a:pPr>
              <a:defRPr/>
            </a:pPr>
            <a:fld id="{025F9F99-9BD9-4422-B838-F0A597D458BC}" type="slidenum">
              <a:rPr lang="en-US" smtClean="0"/>
              <a:pPr>
                <a:defRPr/>
              </a:pPr>
              <a:t>34</a:t>
            </a:fld>
            <a:endParaRPr lang="en-US" dirty="0"/>
          </a:p>
        </p:txBody>
      </p:sp>
    </p:spTree>
    <p:extLst>
      <p:ext uri="{BB962C8B-B14F-4D97-AF65-F5344CB8AC3E}">
        <p14:creationId xmlns:p14="http://schemas.microsoft.com/office/powerpoint/2010/main" val="4280907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a:xfrm>
            <a:off x="838200" y="2220430"/>
            <a:ext cx="10515600" cy="1325563"/>
          </a:xfrm>
        </p:spPr>
        <p:txBody>
          <a:bodyPr/>
          <a:lstStyle/>
          <a:p>
            <a:r>
              <a:rPr lang="en-US" sz="13800" dirty="0">
                <a:solidFill>
                  <a:schemeClr val="tx1"/>
                </a:solidFill>
              </a:rPr>
              <a:t>Guest Lecture</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35</a:t>
            </a:fld>
            <a:endParaRPr lang="en-US" dirty="0"/>
          </a:p>
        </p:txBody>
      </p:sp>
    </p:spTree>
    <p:extLst>
      <p:ext uri="{BB962C8B-B14F-4D97-AF65-F5344CB8AC3E}">
        <p14:creationId xmlns:p14="http://schemas.microsoft.com/office/powerpoint/2010/main" val="1713805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423CD2-E18F-474C-99B6-7F8A184A3E95}"/>
              </a:ext>
            </a:extLst>
          </p:cNvPr>
          <p:cNvSpPr>
            <a:spLocks noGrp="1"/>
          </p:cNvSpPr>
          <p:nvPr>
            <p:ph type="title"/>
          </p:nvPr>
        </p:nvSpPr>
        <p:spPr/>
        <p:txBody>
          <a:bodyPr/>
          <a:lstStyle/>
          <a:p>
            <a:r>
              <a:rPr lang="en-US" dirty="0"/>
              <a:t>Bibliography</a:t>
            </a:r>
          </a:p>
        </p:txBody>
      </p:sp>
      <p:sp>
        <p:nvSpPr>
          <p:cNvPr id="2" name="Rectangle 1">
            <a:hlinkClick r:id="rId3"/>
            <a:extLst>
              <a:ext uri="{FF2B5EF4-FFF2-40B4-BE49-F238E27FC236}">
                <a16:creationId xmlns:a16="http://schemas.microsoft.com/office/drawing/2014/main" id="{A0FCDEB9-F4D6-6B4C-905B-B795C78F492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
              </a:rPr>
              <a:t>My presentations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Saved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20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21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23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24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25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26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27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28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29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30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31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32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33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34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35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36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37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38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39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41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42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43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44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45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46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47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48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
              </a:rPr>
              <a:t>My presentations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You have reached the end of the presentation!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Go to </a:t>
            </a:r>
            <a:r>
              <a:rPr kumimoji="0" lang="en-US" altLang="en-US" sz="1800" b="0" i="0" u="none" strike="noStrike" cap="none" normalizeH="0" baseline="0" dirty="0" err="1">
                <a:ln>
                  <a:noFill/>
                </a:ln>
                <a:solidFill>
                  <a:schemeClr val="tx1"/>
                </a:solidFill>
                <a:effectLst/>
                <a:latin typeface="Arial" panose="020B0604020202020204" pitchFamily="34" charset="0"/>
              </a:rPr>
              <a:t>www.menti.com</a:t>
            </a:r>
            <a:r>
              <a:rPr kumimoji="0" lang="en-US" altLang="en-US" sz="1800" b="0" i="0" u="none" strike="noStrike" cap="none" normalizeH="0" baseline="0" dirty="0">
                <a:ln>
                  <a:noFill/>
                </a:ln>
                <a:solidFill>
                  <a:schemeClr val="tx1"/>
                </a:solidFill>
                <a:effectLst/>
                <a:latin typeface="Arial" panose="020B0604020202020204" pitchFamily="34" charset="0"/>
              </a:rPr>
              <a:t> and use the code 6946 8834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855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The slide image appears in your audience’s devices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
              </a:rPr>
              <a:t>Add meta description</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Image caption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Media layout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Centered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As background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Image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Reactions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523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Alt text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CommunicatingWithData2022 - </a:t>
            </a:r>
            <a:r>
              <a:rPr kumimoji="0" lang="en-US" altLang="en-US" sz="1800" b="0" i="0" u="none" strike="noStrike" cap="none" normalizeH="0" baseline="0" dirty="0" err="1">
                <a:ln>
                  <a:noFill/>
                </a:ln>
                <a:solidFill>
                  <a:schemeClr val="tx1"/>
                </a:solidFill>
                <a:effectLst/>
                <a:latin typeface="Arial" panose="020B0604020202020204" pitchFamily="34" charset="0"/>
              </a:rPr>
              <a:t>Mentimeter</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B4EE5C28-F12C-487C-94C8-4573EA32C0E3}"/>
              </a:ext>
            </a:extLst>
          </p:cNvPr>
          <p:cNvSpPr>
            <a:spLocks noGrp="1"/>
          </p:cNvSpPr>
          <p:nvPr>
            <p:ph sz="half" idx="1"/>
          </p:nvPr>
        </p:nvSpPr>
        <p:spPr/>
        <p:txBody>
          <a:bodyPr/>
          <a:lstStyle/>
          <a:p>
            <a:endParaRPr lang="en-US"/>
          </a:p>
        </p:txBody>
      </p:sp>
      <p:sp>
        <p:nvSpPr>
          <p:cNvPr id="7" name="Content Placeholder 6">
            <a:extLst>
              <a:ext uri="{FF2B5EF4-FFF2-40B4-BE49-F238E27FC236}">
                <a16:creationId xmlns:a16="http://schemas.microsoft.com/office/drawing/2014/main" id="{0513396F-5714-470C-84BF-2DB57BBFA4ED}"/>
              </a:ext>
            </a:extLst>
          </p:cNvPr>
          <p:cNvSpPr>
            <a:spLocks noGrp="1"/>
          </p:cNvSpPr>
          <p:nvPr>
            <p:ph sz="half" idx="2"/>
          </p:nvPr>
        </p:nvSpPr>
        <p:spPr/>
        <p:txBody>
          <a:bodyPr/>
          <a:lstStyle/>
          <a:p>
            <a:endParaRPr lang="en-US"/>
          </a:p>
        </p:txBody>
      </p:sp>
      <p:sp>
        <p:nvSpPr>
          <p:cNvPr id="4" name="Slide Number Placeholder 3">
            <a:extLst>
              <a:ext uri="{FF2B5EF4-FFF2-40B4-BE49-F238E27FC236}">
                <a16:creationId xmlns:a16="http://schemas.microsoft.com/office/drawing/2014/main" id="{2ABED6AD-0922-444B-845C-6DB20168C1B6}"/>
              </a:ext>
            </a:extLst>
          </p:cNvPr>
          <p:cNvSpPr>
            <a:spLocks noGrp="1"/>
          </p:cNvSpPr>
          <p:nvPr>
            <p:ph type="sldNum" sz="quarter" idx="10"/>
          </p:nvPr>
        </p:nvSpPr>
        <p:spPr/>
        <p:txBody>
          <a:bodyPr/>
          <a:lstStyle/>
          <a:p>
            <a:pPr>
              <a:defRPr/>
            </a:pPr>
            <a:fld id="{025F9F99-9BD9-4422-B838-F0A597D458BC}" type="slidenum">
              <a:rPr lang="en-US" smtClean="0"/>
              <a:pPr>
                <a:defRPr/>
              </a:pPr>
              <a:t>36</a:t>
            </a:fld>
            <a:endParaRPr lang="en-US" dirty="0"/>
          </a:p>
        </p:txBody>
      </p:sp>
      <p:pic>
        <p:nvPicPr>
          <p:cNvPr id="1027" name="Picture 3" descr="A bibliography listing works cited.">
            <a:extLst>
              <a:ext uri="{FF2B5EF4-FFF2-40B4-BE49-F238E27FC236}">
                <a16:creationId xmlns:a16="http://schemas.microsoft.com/office/drawing/2014/main" id="{5623E314-C9D9-0346-BBF6-DDEBD31B1E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285"/>
            <a:ext cx="12843563" cy="6865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246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D4E3-55B7-314C-AABD-63C296E5A856}"/>
              </a:ext>
            </a:extLst>
          </p:cNvPr>
          <p:cNvSpPr>
            <a:spLocks noGrp="1"/>
          </p:cNvSpPr>
          <p:nvPr>
            <p:ph type="title"/>
          </p:nvPr>
        </p:nvSpPr>
        <p:spPr>
          <a:xfrm>
            <a:off x="838200" y="18255"/>
            <a:ext cx="10515600" cy="1325563"/>
          </a:xfrm>
        </p:spPr>
        <p:txBody>
          <a:bodyPr/>
          <a:lstStyle/>
          <a:p>
            <a:r>
              <a:rPr lang="en-US" dirty="0">
                <a:solidFill>
                  <a:schemeClr val="tx1"/>
                </a:solidFill>
              </a:rPr>
              <a:t>Bibliography (2)</a:t>
            </a:r>
          </a:p>
        </p:txBody>
      </p:sp>
      <p:sp>
        <p:nvSpPr>
          <p:cNvPr id="3" name="Content Placeholder 2">
            <a:extLst>
              <a:ext uri="{FF2B5EF4-FFF2-40B4-BE49-F238E27FC236}">
                <a16:creationId xmlns:a16="http://schemas.microsoft.com/office/drawing/2014/main" id="{8E9E2343-01B4-4343-B759-9990D5F52614}"/>
              </a:ext>
            </a:extLst>
          </p:cNvPr>
          <p:cNvSpPr>
            <a:spLocks noGrp="1"/>
          </p:cNvSpPr>
          <p:nvPr>
            <p:ph sz="half" idx="1"/>
          </p:nvPr>
        </p:nvSpPr>
        <p:spPr>
          <a:xfrm>
            <a:off x="839856" y="1051235"/>
            <a:ext cx="10664687" cy="4351338"/>
          </a:xfrm>
        </p:spPr>
        <p:txBody>
          <a:bodyPr>
            <a:noAutofit/>
          </a:bodyPr>
          <a:lstStyle/>
          <a:p>
            <a:pPr marL="514350" indent="-514350">
              <a:buFont typeface="+mj-lt"/>
              <a:buAutoNum type="arabicPeriod"/>
            </a:pPr>
            <a:r>
              <a:rPr lang="en-US" sz="1400" dirty="0"/>
              <a:t>Library of Congress, Washington, D.C. 20540 USA. “[A Series of Statistical Charts Illustrating the Condition of the Descendants of Former African Slaves Now in Residence in the United States of America] Proportion of Freemen and Slaves among American Negroes.” Image. Accessed September 4, 2020. </a:t>
            </a:r>
            <a:r>
              <a:rPr lang="en-US" sz="1400" dirty="0">
                <a:hlinkClick r:id="rId2"/>
              </a:rPr>
              <a:t>https://www.loc.gov/item/2014645356/</a:t>
            </a:r>
            <a:r>
              <a:rPr lang="en-US" sz="1400" dirty="0"/>
              <a:t>.</a:t>
            </a:r>
          </a:p>
          <a:p>
            <a:pPr marL="514350" indent="-514350">
              <a:buFont typeface="+mj-lt"/>
              <a:buAutoNum type="arabicPeriod"/>
            </a:pPr>
            <a:r>
              <a:rPr lang="en-US" sz="1400" dirty="0"/>
              <a:t>Aiello, </a:t>
            </a:r>
            <a:r>
              <a:rPr lang="en-US" sz="1400" dirty="0" err="1"/>
              <a:t>Giorgia</a:t>
            </a:r>
            <a:r>
              <a:rPr lang="en-US" sz="1400" dirty="0"/>
              <a:t>. “Theoretical Advances in Critical Visual Analysis: Perception, Ideology, Mythologies, and Social Semiotics.” </a:t>
            </a:r>
            <a:r>
              <a:rPr lang="en-US" sz="1400" i="1" dirty="0"/>
              <a:t>Journal of Visual Literacy</a:t>
            </a:r>
            <a:r>
              <a:rPr lang="en-US" sz="1400" dirty="0"/>
              <a:t> 26, no. 2 (January 1, 2006): 89–102. </a:t>
            </a:r>
            <a:r>
              <a:rPr lang="en-US" sz="1400" dirty="0">
                <a:hlinkClick r:id="rId3"/>
              </a:rPr>
              <a:t>https://doi.org/10.1080/23796529.2006.11674635</a:t>
            </a:r>
            <a:r>
              <a:rPr lang="en-US" sz="1400" dirty="0"/>
              <a:t>.</a:t>
            </a:r>
          </a:p>
          <a:p>
            <a:pPr marL="514350" indent="-514350">
              <a:buFont typeface="+mj-lt"/>
              <a:buAutoNum type="arabicPeriod"/>
            </a:pPr>
            <a:r>
              <a:rPr lang="en-US" sz="1400" dirty="0"/>
              <a:t>Alexander, Larry, and Michael Moore. “Deontological Ethics.” In </a:t>
            </a:r>
            <a:r>
              <a:rPr lang="en-US" sz="1400" i="1" dirty="0"/>
              <a:t>Stanford Encyclopedia of Philosophy</a:t>
            </a:r>
            <a:r>
              <a:rPr lang="en-US" sz="1400" dirty="0"/>
              <a:t>, n.d. </a:t>
            </a:r>
            <a:r>
              <a:rPr lang="en-US" sz="1400" dirty="0">
                <a:hlinkClick r:id="rId4"/>
              </a:rPr>
              <a:t>https://plato.stanford.edu/entries/ethics-deontological/</a:t>
            </a:r>
            <a:r>
              <a:rPr lang="en-US" sz="1400" dirty="0"/>
              <a:t>.</a:t>
            </a:r>
          </a:p>
          <a:p>
            <a:pPr marL="514350" indent="-514350">
              <a:buFont typeface="+mj-lt"/>
              <a:buAutoNum type="arabicPeriod"/>
            </a:pPr>
            <a:r>
              <a:rPr lang="en-US" sz="1400" dirty="0" err="1"/>
              <a:t>Amrhein</a:t>
            </a:r>
            <a:r>
              <a:rPr lang="en-US" sz="1400" dirty="0"/>
              <a:t>, Valentin, Sander Greenland, and Blake McShane. “Scientists Rise up against Statistical Significance.” </a:t>
            </a:r>
            <a:r>
              <a:rPr lang="en-US" sz="1400" i="1" dirty="0"/>
              <a:t>Nature</a:t>
            </a:r>
            <a:r>
              <a:rPr lang="en-US" sz="1400" dirty="0"/>
              <a:t> 567, no. 7748 (March 2019): 305–7. </a:t>
            </a:r>
            <a:r>
              <a:rPr lang="en-US" sz="1400" dirty="0">
                <a:hlinkClick r:id="rId5"/>
              </a:rPr>
              <a:t>https://doi.org/10.1038/d41586-019-00857-9</a:t>
            </a:r>
            <a:r>
              <a:rPr lang="en-US" sz="1400" dirty="0"/>
              <a:t>.</a:t>
            </a:r>
          </a:p>
          <a:p>
            <a:pPr marL="514350" indent="-514350">
              <a:buFont typeface="+mj-lt"/>
              <a:buAutoNum type="arabicPeriod"/>
            </a:pPr>
            <a:r>
              <a:rPr lang="en-US" sz="1400" dirty="0"/>
              <a:t>Anscombe, GEM. “Modern Moral Philosophy.” </a:t>
            </a:r>
            <a:r>
              <a:rPr lang="en-US" sz="1400" i="1" dirty="0"/>
              <a:t>Philosophy</a:t>
            </a:r>
            <a:r>
              <a:rPr lang="en-US" sz="1400" dirty="0"/>
              <a:t> 33 (1958): 1–19.</a:t>
            </a:r>
          </a:p>
          <a:p>
            <a:pPr marL="514350" indent="-514350">
              <a:buFont typeface="+mj-lt"/>
              <a:buAutoNum type="arabicPeriod"/>
            </a:pPr>
            <a:r>
              <a:rPr lang="en-US" sz="1400" dirty="0"/>
              <a:t>BARTON, BEN F., and MARTHALEE S. BARTON. “Modes of Power in Technical and Professional Visuals.” </a:t>
            </a:r>
            <a:r>
              <a:rPr lang="en-US" sz="1400" i="1" dirty="0"/>
              <a:t>Journal of Business and Technical Communication</a:t>
            </a:r>
            <a:r>
              <a:rPr lang="en-US" sz="1400" dirty="0"/>
              <a:t> 7, no. 1 (January 1, 1993): 138–62. </a:t>
            </a:r>
            <a:r>
              <a:rPr lang="en-US" sz="1400" dirty="0">
                <a:hlinkClick r:id="rId6"/>
              </a:rPr>
              <a:t>https://doi.org/10.1177/1050651993007001007</a:t>
            </a:r>
            <a:r>
              <a:rPr lang="en-US" sz="1400" dirty="0"/>
              <a:t>.</a:t>
            </a:r>
          </a:p>
          <a:p>
            <a:pPr marL="514350" indent="-514350">
              <a:buFont typeface="+mj-lt"/>
              <a:buAutoNum type="arabicPeriod"/>
            </a:pPr>
            <a:r>
              <a:rPr lang="en-US" sz="1400" dirty="0"/>
              <a:t>Bateman, Scott, Regan L. </a:t>
            </a:r>
            <a:r>
              <a:rPr lang="en-US" sz="1400" dirty="0" err="1"/>
              <a:t>Mandryk</a:t>
            </a:r>
            <a:r>
              <a:rPr lang="en-US" sz="1400" dirty="0"/>
              <a:t>, Carl </a:t>
            </a:r>
            <a:r>
              <a:rPr lang="en-US" sz="1400" dirty="0" err="1"/>
              <a:t>Gutwin</a:t>
            </a:r>
            <a:r>
              <a:rPr lang="en-US" sz="1400" dirty="0"/>
              <a:t>, Aaron Genest, David </a:t>
            </a:r>
            <a:r>
              <a:rPr lang="en-US" sz="1400" dirty="0" err="1"/>
              <a:t>McDine</a:t>
            </a:r>
            <a:r>
              <a:rPr lang="en-US" sz="1400" dirty="0"/>
              <a:t>, and Christopher Brooks. “Useful Junk?: The Effects of Visual Embellishment on Comprehension and Memorability of Charts.” In </a:t>
            </a:r>
            <a:r>
              <a:rPr lang="en-US" sz="1400" i="1" dirty="0"/>
              <a:t>Proceedings of the 28th International Conference on Human Factors in Computing Systems - CHI ’10</a:t>
            </a:r>
            <a:r>
              <a:rPr lang="en-US" sz="1400" dirty="0"/>
              <a:t>, 2573. Atlanta, Georgia, USA: ACM Press, 2010. </a:t>
            </a:r>
            <a:r>
              <a:rPr lang="en-US" sz="1400" dirty="0">
                <a:hlinkClick r:id="rId7"/>
              </a:rPr>
              <a:t>https://doi.org/10.1145/1753326.1753716</a:t>
            </a:r>
            <a:r>
              <a:rPr lang="en-US" sz="1400" dirty="0"/>
              <a:t>.</a:t>
            </a:r>
          </a:p>
          <a:p>
            <a:pPr marL="514350" indent="-514350">
              <a:buFont typeface="+mj-lt"/>
              <a:buAutoNum type="arabicPeriod"/>
            </a:pPr>
            <a:r>
              <a:rPr lang="en-US" sz="1400" dirty="0"/>
              <a:t>Belia, Sarah, Fiona Fidler, Jennifer Williams, and Geoff Cumming. “Researchers Misunderstand Confidence Intervals and Standard Error Bars.” </a:t>
            </a:r>
            <a:r>
              <a:rPr lang="en-US" sz="1400" i="1" dirty="0"/>
              <a:t>Psychological Methods</a:t>
            </a:r>
            <a:r>
              <a:rPr lang="en-US" sz="1400" dirty="0"/>
              <a:t> 10, no. 4 (December 2005): 389–96. </a:t>
            </a:r>
            <a:r>
              <a:rPr lang="en-US" sz="1400" dirty="0">
                <a:hlinkClick r:id="rId8"/>
              </a:rPr>
              <a:t>https://doi.org/10.1037/1082-989X.10.4.389</a:t>
            </a:r>
            <a:r>
              <a:rPr lang="en-US" sz="1400" dirty="0"/>
              <a:t>.</a:t>
            </a:r>
          </a:p>
          <a:p>
            <a:pPr marL="514350" indent="-514350">
              <a:buFont typeface="+mj-lt"/>
              <a:buAutoNum type="arabicPeriod"/>
            </a:pPr>
            <a:r>
              <a:rPr lang="en-US" sz="1400" dirty="0"/>
              <a:t>Bentham, Jeremy. </a:t>
            </a:r>
            <a:r>
              <a:rPr lang="en-US" sz="1400" i="1" dirty="0"/>
              <a:t>An Introduction to the Principles of Morals and Legislation</a:t>
            </a:r>
            <a:r>
              <a:rPr lang="en-US" sz="1400" dirty="0"/>
              <a:t>. Oxford: Clarendon Press, 1907.</a:t>
            </a:r>
          </a:p>
          <a:p>
            <a:pPr marL="514350" indent="-514350">
              <a:buFont typeface="+mj-lt"/>
              <a:buAutoNum type="arabicPeriod"/>
            </a:pPr>
            <a:r>
              <a:rPr lang="en-US" sz="1400" dirty="0"/>
              <a:t>Boden, Catherine, Marie T. Ascher, and Jonathan D. Eldredge. “Learning While Doing: Program Evaluation of the Medical Library Association Systematic Review Project.” </a:t>
            </a:r>
            <a:r>
              <a:rPr lang="en-US" sz="1400" i="1" dirty="0"/>
              <a:t>Journal of the Medical Library Association</a:t>
            </a:r>
            <a:r>
              <a:rPr lang="en-US" sz="1400" dirty="0"/>
              <a:t> 106 (July 2, 2018): 284–93. </a:t>
            </a:r>
            <a:r>
              <a:rPr lang="en-US" sz="1400" dirty="0">
                <a:hlinkClick r:id="rId9"/>
              </a:rPr>
              <a:t>https://doi.org/10.5195/jmla.2018.286</a:t>
            </a:r>
            <a:r>
              <a:rPr lang="en-US" sz="1400" dirty="0"/>
              <a:t>.</a:t>
            </a:r>
          </a:p>
        </p:txBody>
      </p:sp>
      <p:sp>
        <p:nvSpPr>
          <p:cNvPr id="4" name="Content Placeholder 3">
            <a:extLst>
              <a:ext uri="{FF2B5EF4-FFF2-40B4-BE49-F238E27FC236}">
                <a16:creationId xmlns:a16="http://schemas.microsoft.com/office/drawing/2014/main" id="{21FA46B9-DC0D-D049-9FF2-FBBC2A079EA8}"/>
              </a:ext>
            </a:extLst>
          </p:cNvPr>
          <p:cNvSpPr>
            <a:spLocks noGrp="1"/>
          </p:cNvSpPr>
          <p:nvPr>
            <p:ph sz="half" idx="2"/>
          </p:nvPr>
        </p:nvSpPr>
        <p:spPr/>
        <p:txBody>
          <a:bodyPr/>
          <a:lstStyle/>
          <a:p>
            <a:endParaRPr lang="en-US" dirty="0"/>
          </a:p>
        </p:txBody>
      </p:sp>
      <p:sp>
        <p:nvSpPr>
          <p:cNvPr id="5" name="Slide Number Placeholder 4">
            <a:extLst>
              <a:ext uri="{FF2B5EF4-FFF2-40B4-BE49-F238E27FC236}">
                <a16:creationId xmlns:a16="http://schemas.microsoft.com/office/drawing/2014/main" id="{46D47C18-6B8A-2940-8086-FE7C788AD953}"/>
              </a:ext>
            </a:extLst>
          </p:cNvPr>
          <p:cNvSpPr>
            <a:spLocks noGrp="1"/>
          </p:cNvSpPr>
          <p:nvPr>
            <p:ph type="sldNum" sz="quarter" idx="10"/>
          </p:nvPr>
        </p:nvSpPr>
        <p:spPr/>
        <p:txBody>
          <a:bodyPr/>
          <a:lstStyle/>
          <a:p>
            <a:pPr>
              <a:defRPr/>
            </a:pPr>
            <a:fld id="{372B0271-B012-4ED1-8CE3-476E6D0A5B1D}" type="slidenum">
              <a:rPr lang="en-US" smtClean="0"/>
              <a:pPr>
                <a:defRPr/>
              </a:pPr>
              <a:t>37</a:t>
            </a:fld>
            <a:endParaRPr lang="en-US" dirty="0"/>
          </a:p>
        </p:txBody>
      </p:sp>
    </p:spTree>
    <p:extLst>
      <p:ext uri="{BB962C8B-B14F-4D97-AF65-F5344CB8AC3E}">
        <p14:creationId xmlns:p14="http://schemas.microsoft.com/office/powerpoint/2010/main" val="3106533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D4E3-55B7-314C-AABD-63C296E5A856}"/>
              </a:ext>
            </a:extLst>
          </p:cNvPr>
          <p:cNvSpPr>
            <a:spLocks noGrp="1"/>
          </p:cNvSpPr>
          <p:nvPr>
            <p:ph type="title"/>
          </p:nvPr>
        </p:nvSpPr>
        <p:spPr>
          <a:xfrm>
            <a:off x="838200" y="18255"/>
            <a:ext cx="10515600" cy="1325563"/>
          </a:xfrm>
        </p:spPr>
        <p:txBody>
          <a:bodyPr/>
          <a:lstStyle/>
          <a:p>
            <a:r>
              <a:rPr lang="en-US" dirty="0">
                <a:solidFill>
                  <a:schemeClr val="tx1"/>
                </a:solidFill>
              </a:rPr>
              <a:t>Bibliography (3)</a:t>
            </a:r>
          </a:p>
        </p:txBody>
      </p:sp>
      <p:sp>
        <p:nvSpPr>
          <p:cNvPr id="3" name="Content Placeholder 2">
            <a:extLst>
              <a:ext uri="{FF2B5EF4-FFF2-40B4-BE49-F238E27FC236}">
                <a16:creationId xmlns:a16="http://schemas.microsoft.com/office/drawing/2014/main" id="{8E9E2343-01B4-4343-B759-9990D5F52614}"/>
              </a:ext>
            </a:extLst>
          </p:cNvPr>
          <p:cNvSpPr>
            <a:spLocks noGrp="1"/>
          </p:cNvSpPr>
          <p:nvPr>
            <p:ph sz="half" idx="1"/>
          </p:nvPr>
        </p:nvSpPr>
        <p:spPr>
          <a:xfrm>
            <a:off x="839856" y="998227"/>
            <a:ext cx="10664687" cy="4351338"/>
          </a:xfrm>
        </p:spPr>
        <p:txBody>
          <a:bodyPr>
            <a:noAutofit/>
          </a:bodyPr>
          <a:lstStyle/>
          <a:p>
            <a:pPr marL="342900" indent="-342900">
              <a:buFont typeface="+mj-lt"/>
              <a:buAutoNum type="arabicPeriod" startAt="11"/>
            </a:pPr>
            <a:r>
              <a:rPr lang="en-US" sz="1400" dirty="0" err="1"/>
              <a:t>Boukhelifa</a:t>
            </a:r>
            <a:r>
              <a:rPr lang="en-US" sz="1400" dirty="0"/>
              <a:t>, Nadia, and David John Duke. “Uncertainty Visualization: Why Might It Fail?” </a:t>
            </a:r>
            <a:r>
              <a:rPr lang="en-US" sz="1400" i="1" dirty="0"/>
              <a:t>CHI ’09 Extended Abstracts on Human Factors in Computing Systems</a:t>
            </a:r>
            <a:r>
              <a:rPr lang="en-US" sz="1400" dirty="0"/>
              <a:t>. Boston, MA, USA: Association for Computing Machinery, 2009. </a:t>
            </a:r>
            <a:r>
              <a:rPr lang="en-US" sz="1400" dirty="0">
                <a:hlinkClick r:id="rId2"/>
              </a:rPr>
              <a:t>https://doi.org/10.1145/1520340.1520616</a:t>
            </a:r>
            <a:r>
              <a:rPr lang="en-US" sz="1400" dirty="0"/>
              <a:t>.</a:t>
            </a:r>
          </a:p>
          <a:p>
            <a:pPr marL="342900" indent="-342900">
              <a:buFont typeface="+mj-lt"/>
              <a:buAutoNum type="arabicPeriod" startAt="11"/>
            </a:pPr>
            <a:r>
              <a:rPr lang="en-US" sz="1400" dirty="0"/>
              <a:t>12Boy, Jeremy, Anshul Vikram Pandey, John Emerson, Margaret Satterthwaite, Oded Nov, and Enrico </a:t>
            </a:r>
            <a:r>
              <a:rPr lang="en-US" sz="1400" dirty="0" err="1"/>
              <a:t>Bertini</a:t>
            </a:r>
            <a:r>
              <a:rPr lang="en-US" sz="1400" dirty="0"/>
              <a:t>. “Showing People Behind Data: Does Anthropomorphizing Visualizations Elicit More Empathy for Human Rights Data?” In </a:t>
            </a:r>
            <a:r>
              <a:rPr lang="en-US" sz="1400" i="1" dirty="0"/>
              <a:t>Proceedings of the 2017 CHI Conference on Human Factors in Computing Systems</a:t>
            </a:r>
            <a:r>
              <a:rPr lang="en-US" sz="1400" dirty="0"/>
              <a:t>, 5462–74. CHI ’17. New York, NY, USA: Association for Computing Machinery, 2017. </a:t>
            </a:r>
            <a:r>
              <a:rPr lang="en-US" sz="1400" dirty="0">
                <a:hlinkClick r:id="rId3"/>
              </a:rPr>
              <a:t>https://doi.org/10.1145/3025453.3025512</a:t>
            </a:r>
            <a:r>
              <a:rPr lang="en-US" sz="1400" dirty="0"/>
              <a:t>.</a:t>
            </a:r>
          </a:p>
          <a:p>
            <a:pPr marL="342900" indent="-342900">
              <a:buFont typeface="+mj-lt"/>
              <a:buAutoNum type="arabicPeriod" startAt="11"/>
            </a:pPr>
            <a:r>
              <a:rPr lang="en-US" sz="1400" dirty="0"/>
              <a:t>13.  Boyd, Solon </a:t>
            </a:r>
            <a:r>
              <a:rPr lang="en-US" sz="1400" dirty="0" err="1"/>
              <a:t>Barocas</a:t>
            </a:r>
            <a:r>
              <a:rPr lang="en-US" sz="1400" dirty="0"/>
              <a:t>, </a:t>
            </a:r>
            <a:r>
              <a:rPr lang="en-US" sz="1400" dirty="0" err="1"/>
              <a:t>Danah</a:t>
            </a:r>
            <a:r>
              <a:rPr lang="en-US" sz="1400" dirty="0"/>
              <a:t>. “Engaging the Ethics of Data Science in Practice.” Accessed September 3, 2020. </a:t>
            </a:r>
            <a:r>
              <a:rPr lang="en-US" sz="1400" dirty="0">
                <a:hlinkClick r:id="rId4"/>
              </a:rPr>
              <a:t>https://cacm.acm.org/magazines/2017/11/222176-engaging-the-ethics-of-data-science-in-practice/fulltext</a:t>
            </a:r>
            <a:r>
              <a:rPr lang="en-US" sz="1400" dirty="0"/>
              <a:t>.</a:t>
            </a:r>
          </a:p>
          <a:p>
            <a:pPr marL="342900" indent="-342900">
              <a:buFont typeface="+mj-lt"/>
              <a:buAutoNum type="arabicPeriod" startAt="11"/>
            </a:pPr>
            <a:r>
              <a:rPr lang="en-US" sz="1400" dirty="0"/>
              <a:t>14.  </a:t>
            </a:r>
            <a:r>
              <a:rPr lang="en-US" sz="1400" dirty="0" err="1"/>
              <a:t>Burgio</a:t>
            </a:r>
            <a:r>
              <a:rPr lang="en-US" sz="1400" dirty="0"/>
              <a:t>, Valeria. “Uncertain Infographics: Expressing Doubt in Data Visualization.” </a:t>
            </a:r>
            <a:r>
              <a:rPr lang="en-US" sz="1400" i="1" dirty="0" err="1"/>
              <a:t>Semiotica</a:t>
            </a:r>
            <a:r>
              <a:rPr lang="en-US" sz="1400" dirty="0"/>
              <a:t> 2019, no. 230 (October 25, 2019): 143–66. </a:t>
            </a:r>
            <a:r>
              <a:rPr lang="en-US" sz="1400" dirty="0">
                <a:hlinkClick r:id="rId5"/>
              </a:rPr>
              <a:t>https://doi.org/10.1515/sem-2018-0114</a:t>
            </a:r>
            <a:r>
              <a:rPr lang="en-US" sz="1400" dirty="0"/>
              <a:t>.</a:t>
            </a:r>
          </a:p>
          <a:p>
            <a:pPr marL="342900" indent="-342900">
              <a:buFont typeface="+mj-lt"/>
              <a:buAutoNum type="arabicPeriod" startAt="11"/>
            </a:pPr>
            <a:r>
              <a:rPr lang="en-US" sz="1400" dirty="0"/>
              <a:t>15.  Burns, Lynette Sheridan, and Benjamin J. Matthews. “First Things First: Teaching Data Journalism as a Core Skill.” </a:t>
            </a:r>
            <a:r>
              <a:rPr lang="en-US" sz="1400" i="1" dirty="0"/>
              <a:t>Asia Pacific Media Educator</a:t>
            </a:r>
            <a:r>
              <a:rPr lang="en-US" sz="1400" dirty="0"/>
              <a:t> 28, no. 1 (June 2018): 91–105. </a:t>
            </a:r>
            <a:r>
              <a:rPr lang="en-US" sz="1400" dirty="0">
                <a:hlinkClick r:id="rId6"/>
              </a:rPr>
              <a:t>https://doi.org/10.1177/1326365X18765530</a:t>
            </a:r>
            <a:r>
              <a:rPr lang="en-US" sz="1400" dirty="0"/>
              <a:t>.</a:t>
            </a:r>
          </a:p>
          <a:p>
            <a:pPr marL="342900" indent="-342900">
              <a:buFont typeface="+mj-lt"/>
              <a:buAutoNum type="arabicPeriod" startAt="11"/>
            </a:pPr>
            <a:r>
              <a:rPr lang="en-US" sz="1400" dirty="0"/>
              <a:t>C. </a:t>
            </a:r>
            <a:r>
              <a:rPr lang="en-US" sz="1400" dirty="0" err="1"/>
              <a:t>Kostelnick</a:t>
            </a:r>
            <a:r>
              <a:rPr lang="en-US" sz="1400" dirty="0"/>
              <a:t>. “The Visual Rhetoric of Data Displays: The Conundrum of Clarity*.” </a:t>
            </a:r>
            <a:r>
              <a:rPr lang="en-US" sz="1400" i="1" dirty="0"/>
              <a:t>IEEE Transactions on Professional Communication</a:t>
            </a:r>
            <a:r>
              <a:rPr lang="en-US" sz="1400" dirty="0"/>
              <a:t> 51, no. 1 (March 2008): 116–30. </a:t>
            </a:r>
            <a:r>
              <a:rPr lang="en-US" sz="1400" dirty="0">
                <a:hlinkClick r:id="rId7"/>
              </a:rPr>
              <a:t>https://doi.org/10.1109/TPC.2007.914869</a:t>
            </a:r>
            <a:r>
              <a:rPr lang="en-US" sz="1400" dirty="0"/>
              <a:t>.</a:t>
            </a:r>
          </a:p>
          <a:p>
            <a:pPr marL="342900" indent="-342900">
              <a:buFont typeface="+mj-lt"/>
              <a:buAutoNum type="arabicPeriod" startAt="11"/>
            </a:pPr>
            <a:r>
              <a:rPr lang="en-US" sz="1400" dirty="0"/>
              <a:t>C. T. Silva, J. Freire, and S. P. Callahan. “Provenance for Visualizations: Reproducibility and Beyond.” </a:t>
            </a:r>
            <a:r>
              <a:rPr lang="en-US" sz="1400" i="1" dirty="0"/>
              <a:t>Computing in Science &amp; Engineering</a:t>
            </a:r>
            <a:r>
              <a:rPr lang="en-US" sz="1400" dirty="0"/>
              <a:t> 9, no. 5 (October 2007): 82–89. </a:t>
            </a:r>
            <a:r>
              <a:rPr lang="en-US" sz="1400" dirty="0">
                <a:hlinkClick r:id="rId8"/>
              </a:rPr>
              <a:t>https://doi.org/10.1109/MCSE.2007.106</a:t>
            </a:r>
            <a:r>
              <a:rPr lang="en-US" sz="1400" dirty="0"/>
              <a:t>.</a:t>
            </a:r>
          </a:p>
          <a:p>
            <a:pPr marL="342900" indent="-342900">
              <a:buFont typeface="+mj-lt"/>
              <a:buAutoNum type="arabicPeriod" startAt="11"/>
            </a:pPr>
            <a:r>
              <a:rPr lang="en-US" sz="1400" dirty="0"/>
              <a:t>Caplan, Arthur, and Phoebe Friesen. “Health Disparities and Clinical Trial Recruitment: Is There a Duty to Tweet?” </a:t>
            </a:r>
            <a:r>
              <a:rPr lang="en-US" sz="1400" i="1" dirty="0"/>
              <a:t>PLOS Biology</a:t>
            </a:r>
            <a:r>
              <a:rPr lang="en-US" sz="1400" dirty="0"/>
              <a:t> 15, no. 3 (March 1, 2017): e2002040. </a:t>
            </a:r>
            <a:r>
              <a:rPr lang="en-US" sz="1400" dirty="0">
                <a:hlinkClick r:id="rId9"/>
              </a:rPr>
              <a:t>https://doi.org/10.1371/journal.pbio.2002040</a:t>
            </a:r>
            <a:r>
              <a:rPr lang="en-US" sz="1400" dirty="0"/>
              <a:t>.</a:t>
            </a:r>
          </a:p>
          <a:p>
            <a:pPr marL="342900" indent="-342900">
              <a:buFont typeface="+mj-lt"/>
              <a:buAutoNum type="arabicPeriod" startAt="11"/>
            </a:pPr>
            <a:r>
              <a:rPr lang="en-US" sz="1400" dirty="0" err="1"/>
              <a:t>Cassim</a:t>
            </a:r>
            <a:r>
              <a:rPr lang="en-US" sz="1400" dirty="0"/>
              <a:t>, Fatima. “Hands On, Hearts On, Minds On: Design Thinking within an Education Context.” </a:t>
            </a:r>
            <a:r>
              <a:rPr lang="en-US" sz="1400" i="1" dirty="0"/>
              <a:t>International Journal of Art &amp; Design Education</a:t>
            </a:r>
            <a:r>
              <a:rPr lang="en-US" sz="1400" dirty="0"/>
              <a:t> 32, no. 2 (June 2013): 190–202. </a:t>
            </a:r>
            <a:r>
              <a:rPr lang="en-US" sz="1400" dirty="0">
                <a:hlinkClick r:id="rId10"/>
              </a:rPr>
              <a:t>https://doi.org/10.1111/j.1476-8070.2013.01752.x</a:t>
            </a:r>
            <a:r>
              <a:rPr lang="en-US" sz="1400" dirty="0"/>
              <a:t>.</a:t>
            </a:r>
          </a:p>
          <a:p>
            <a:pPr marL="342900" indent="-342900">
              <a:buFont typeface="+mj-lt"/>
              <a:buAutoNum type="arabicPeriod" startAt="11"/>
            </a:pPr>
            <a:r>
              <a:rPr lang="en-US" sz="1400" dirty="0" err="1"/>
              <a:t>Correll</a:t>
            </a:r>
            <a:r>
              <a:rPr lang="en-US" sz="1400" dirty="0"/>
              <a:t>, M, </a:t>
            </a:r>
            <a:r>
              <a:rPr lang="en-US" sz="1400" dirty="0" err="1"/>
              <a:t>Heer</a:t>
            </a:r>
            <a:r>
              <a:rPr lang="en-US" sz="1400" dirty="0"/>
              <a:t> J. “Black Hat Visualization.” In </a:t>
            </a:r>
            <a:r>
              <a:rPr lang="en-US" sz="1400" i="1" dirty="0"/>
              <a:t>Workshop on Dealing with Cognitive Biases in </a:t>
            </a:r>
            <a:r>
              <a:rPr lang="en-US" sz="1400" i="1" dirty="0" err="1"/>
              <a:t>Visualisations</a:t>
            </a:r>
            <a:r>
              <a:rPr lang="en-US" sz="1400" i="1" dirty="0"/>
              <a:t> (</a:t>
            </a:r>
            <a:r>
              <a:rPr lang="en-US" sz="1400" i="1" dirty="0" err="1"/>
              <a:t>DECISIVe</a:t>
            </a:r>
            <a:r>
              <a:rPr lang="en-US" sz="1400" i="1" dirty="0"/>
              <a:t>)</a:t>
            </a:r>
            <a:r>
              <a:rPr lang="en-US" sz="1400" dirty="0"/>
              <a:t>. IEEE Vis, 2017. </a:t>
            </a:r>
            <a:r>
              <a:rPr lang="en-US" sz="1400" dirty="0">
                <a:hlinkClick r:id="rId11"/>
              </a:rPr>
              <a:t>http://idl.cs.washington.edu/papers/blackhatvis</a:t>
            </a:r>
            <a:r>
              <a:rPr lang="en-US" sz="1400" dirty="0"/>
              <a:t>.</a:t>
            </a:r>
          </a:p>
        </p:txBody>
      </p:sp>
      <p:sp>
        <p:nvSpPr>
          <p:cNvPr id="5" name="Slide Number Placeholder 4">
            <a:extLst>
              <a:ext uri="{FF2B5EF4-FFF2-40B4-BE49-F238E27FC236}">
                <a16:creationId xmlns:a16="http://schemas.microsoft.com/office/drawing/2014/main" id="{46D47C18-6B8A-2940-8086-FE7C788AD953}"/>
              </a:ext>
            </a:extLst>
          </p:cNvPr>
          <p:cNvSpPr>
            <a:spLocks noGrp="1"/>
          </p:cNvSpPr>
          <p:nvPr>
            <p:ph type="sldNum" sz="quarter" idx="10"/>
          </p:nvPr>
        </p:nvSpPr>
        <p:spPr/>
        <p:txBody>
          <a:bodyPr/>
          <a:lstStyle/>
          <a:p>
            <a:pPr>
              <a:defRPr/>
            </a:pPr>
            <a:fld id="{372B0271-B012-4ED1-8CE3-476E6D0A5B1D}" type="slidenum">
              <a:rPr lang="en-US" smtClean="0"/>
              <a:pPr>
                <a:defRPr/>
              </a:pPr>
              <a:t>38</a:t>
            </a:fld>
            <a:endParaRPr lang="en-US" dirty="0"/>
          </a:p>
        </p:txBody>
      </p:sp>
    </p:spTree>
    <p:extLst>
      <p:ext uri="{BB962C8B-B14F-4D97-AF65-F5344CB8AC3E}">
        <p14:creationId xmlns:p14="http://schemas.microsoft.com/office/powerpoint/2010/main" val="557538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D4E3-55B7-314C-AABD-63C296E5A856}"/>
              </a:ext>
            </a:extLst>
          </p:cNvPr>
          <p:cNvSpPr>
            <a:spLocks noGrp="1"/>
          </p:cNvSpPr>
          <p:nvPr>
            <p:ph type="title"/>
          </p:nvPr>
        </p:nvSpPr>
        <p:spPr>
          <a:xfrm>
            <a:off x="838200" y="18255"/>
            <a:ext cx="10515600" cy="1325563"/>
          </a:xfrm>
        </p:spPr>
        <p:txBody>
          <a:bodyPr/>
          <a:lstStyle/>
          <a:p>
            <a:r>
              <a:rPr lang="en-US" dirty="0">
                <a:solidFill>
                  <a:schemeClr val="tx1"/>
                </a:solidFill>
              </a:rPr>
              <a:t>Bibliography (4)</a:t>
            </a:r>
          </a:p>
        </p:txBody>
      </p:sp>
      <p:sp>
        <p:nvSpPr>
          <p:cNvPr id="3" name="Content Placeholder 2">
            <a:extLst>
              <a:ext uri="{FF2B5EF4-FFF2-40B4-BE49-F238E27FC236}">
                <a16:creationId xmlns:a16="http://schemas.microsoft.com/office/drawing/2014/main" id="{8E9E2343-01B4-4343-B759-9990D5F52614}"/>
              </a:ext>
            </a:extLst>
          </p:cNvPr>
          <p:cNvSpPr>
            <a:spLocks noGrp="1"/>
          </p:cNvSpPr>
          <p:nvPr>
            <p:ph sz="half" idx="1"/>
          </p:nvPr>
        </p:nvSpPr>
        <p:spPr>
          <a:xfrm>
            <a:off x="839856" y="998227"/>
            <a:ext cx="10664687" cy="4351338"/>
          </a:xfrm>
        </p:spPr>
        <p:txBody>
          <a:bodyPr>
            <a:noAutofit/>
          </a:bodyPr>
          <a:lstStyle/>
          <a:p>
            <a:pPr marL="342900" indent="-342900">
              <a:buFont typeface="+mj-lt"/>
              <a:buAutoNum type="arabicPeriod" startAt="21"/>
            </a:pPr>
            <a:r>
              <a:rPr lang="en-US" sz="1400" dirty="0" err="1"/>
              <a:t>Correll</a:t>
            </a:r>
            <a:r>
              <a:rPr lang="en-US" sz="1400" dirty="0"/>
              <a:t>, Michael. “Ethical Dimensions of Visualization Research.” In </a:t>
            </a:r>
            <a:r>
              <a:rPr lang="en-US" sz="1400" i="1" dirty="0"/>
              <a:t>Proceedings of the 2019 CHI Conference on Human Factors in Computing Systems  - CHI ’19</a:t>
            </a:r>
            <a:r>
              <a:rPr lang="en-US" sz="1400" dirty="0"/>
              <a:t>, 1–13. Glasgow, Scotland </a:t>
            </a:r>
            <a:r>
              <a:rPr lang="en-US" sz="1400" dirty="0" err="1"/>
              <a:t>Uk</a:t>
            </a:r>
            <a:r>
              <a:rPr lang="en-US" sz="1400" dirty="0"/>
              <a:t>: ACM Press, 2019. </a:t>
            </a:r>
            <a:r>
              <a:rPr lang="en-US" sz="1400" dirty="0">
                <a:hlinkClick r:id="rId2"/>
              </a:rPr>
              <a:t>https://doi.org/10.1145/3290605.3300418</a:t>
            </a:r>
            <a:r>
              <a:rPr lang="en-US" sz="1400" dirty="0"/>
              <a:t>.</a:t>
            </a:r>
          </a:p>
          <a:p>
            <a:pPr marL="342900" indent="-342900">
              <a:buFont typeface="+mj-lt"/>
              <a:buAutoNum type="arabicPeriod" startAt="21"/>
            </a:pPr>
            <a:r>
              <a:rPr lang="en-US" sz="1400" dirty="0" err="1"/>
              <a:t>Correll</a:t>
            </a:r>
            <a:r>
              <a:rPr lang="en-US" sz="1400" dirty="0"/>
              <a:t>, Michael, and Michael </a:t>
            </a:r>
            <a:r>
              <a:rPr lang="en-US" sz="1400" dirty="0" err="1"/>
              <a:t>Gleicher</a:t>
            </a:r>
            <a:r>
              <a:rPr lang="en-US" sz="1400" dirty="0"/>
              <a:t>. “Error Bars Considered Harmful: Exploring Alternate Encodings for Mean and Error.” </a:t>
            </a:r>
            <a:r>
              <a:rPr lang="en-US" sz="1400" i="1" dirty="0"/>
              <a:t>IEEE Transactions on Visualization and Computer Graphics</a:t>
            </a:r>
            <a:r>
              <a:rPr lang="en-US" sz="1400" dirty="0"/>
              <a:t> 20, no. 12 (December 31, 2014): 2142–51. </a:t>
            </a:r>
            <a:r>
              <a:rPr lang="en-US" sz="1400" dirty="0">
                <a:hlinkClick r:id="rId3"/>
              </a:rPr>
              <a:t>https://doi.org/10.1109/TVCG.2014.2346298</a:t>
            </a:r>
            <a:r>
              <a:rPr lang="en-US" sz="1400" dirty="0"/>
              <a:t>.</a:t>
            </a:r>
          </a:p>
          <a:p>
            <a:pPr marL="342900" indent="-342900">
              <a:buFont typeface="+mj-lt"/>
              <a:buAutoNum type="arabicPeriod" startAt="21"/>
            </a:pPr>
            <a:r>
              <a:rPr lang="en-US" sz="1400" dirty="0"/>
              <a:t>D. Hahn, R. </a:t>
            </a:r>
            <a:r>
              <a:rPr lang="en-US" sz="1400" dirty="0" err="1"/>
              <a:t>Shangraw</a:t>
            </a:r>
            <a:r>
              <a:rPr lang="en-US" sz="1400" dirty="0"/>
              <a:t>, M. Keith, and D. </a:t>
            </a:r>
            <a:r>
              <a:rPr lang="en-US" sz="1400" dirty="0" err="1"/>
              <a:t>Coursey</a:t>
            </a:r>
            <a:r>
              <a:rPr lang="en-US" sz="1400" dirty="0"/>
              <a:t>. “Does Visualization Affect Perceptions of Ethically Complex Policy Decisions: An Experimental Study.” In </a:t>
            </a:r>
            <a:r>
              <a:rPr lang="en-US" sz="1400" i="1" dirty="0"/>
              <a:t>2007 40th Annual Hawaii International Conference on System Sciences (HICSS’07)</a:t>
            </a:r>
            <a:r>
              <a:rPr lang="en-US" sz="1400" dirty="0"/>
              <a:t>, 96–96, 2007. </a:t>
            </a:r>
            <a:r>
              <a:rPr lang="en-US" sz="1400" dirty="0">
                <a:hlinkClick r:id="rId4"/>
              </a:rPr>
              <a:t>https://doi.org/10.1109/HICSS.2007.185</a:t>
            </a:r>
            <a:r>
              <a:rPr lang="en-US" sz="1400" dirty="0"/>
              <a:t>.</a:t>
            </a:r>
          </a:p>
          <a:p>
            <a:pPr marL="342900" indent="-342900">
              <a:buFont typeface="+mj-lt"/>
              <a:buAutoNum type="arabicPeriod" startAt="21"/>
            </a:pPr>
            <a:r>
              <a:rPr lang="en-US" sz="1400" dirty="0"/>
              <a:t>D’Agostino, Fred, Gerald </a:t>
            </a:r>
            <a:r>
              <a:rPr lang="en-US" sz="1400" dirty="0" err="1"/>
              <a:t>Gaus</a:t>
            </a:r>
            <a:r>
              <a:rPr lang="en-US" sz="1400" dirty="0"/>
              <a:t>, and John Thrasher. “Contemporary Approaches to the Social Contract.” In </a:t>
            </a:r>
            <a:r>
              <a:rPr lang="en-US" sz="1400" i="1" dirty="0"/>
              <a:t>Stanford Encyclopedia of Philosophy</a:t>
            </a:r>
            <a:r>
              <a:rPr lang="en-US" sz="1400" dirty="0"/>
              <a:t>, n.d. </a:t>
            </a:r>
            <a:r>
              <a:rPr lang="en-US" sz="1400" dirty="0">
                <a:hlinkClick r:id="rId5"/>
              </a:rPr>
              <a:t>https://plato.stanford.edu/archives/fall2019/entries/contractarianism-contemporary</a:t>
            </a:r>
            <a:r>
              <a:rPr lang="en-US" sz="1400" dirty="0"/>
              <a:t>.</a:t>
            </a:r>
          </a:p>
          <a:p>
            <a:pPr marL="342900" indent="-342900">
              <a:buFont typeface="+mj-lt"/>
              <a:buAutoNum type="arabicPeriod" startAt="21"/>
            </a:pPr>
            <a:r>
              <a:rPr lang="en-US" sz="1400" dirty="0"/>
              <a:t>Dalton, C; Thatcher, J. “What Does A Critical Data Studies Look Like, And Why Do We Care?” https://</a:t>
            </a:r>
            <a:r>
              <a:rPr lang="en-US" sz="1400" dirty="0" err="1"/>
              <a:t>www.societyandspace.org</a:t>
            </a:r>
            <a:r>
              <a:rPr lang="en-US" sz="1400" dirty="0"/>
              <a:t>/articles/what-does-a-critical-data-studies-look-like-and-why-do-we-care. Accessed September 4, 2020. </a:t>
            </a:r>
            <a:r>
              <a:rPr lang="en-US" sz="1400" dirty="0">
                <a:hlinkClick r:id="rId6"/>
              </a:rPr>
              <a:t>https://www.societyandspace.org/articles/what-does-a-critical-data-studies-look-like-and-why-do-we-care</a:t>
            </a:r>
            <a:r>
              <a:rPr lang="en-US" sz="1400" dirty="0"/>
              <a:t>.</a:t>
            </a:r>
          </a:p>
          <a:p>
            <a:pPr marL="342900" indent="-342900">
              <a:buFont typeface="+mj-lt"/>
              <a:buAutoNum type="arabicPeriod" startAt="21"/>
            </a:pPr>
            <a:r>
              <a:rPr lang="en-US" sz="1400" dirty="0"/>
              <a:t>“Data Doesn’t Speak for Itself — Storytelling with Data.” Accessed February 3, 2021. </a:t>
            </a:r>
            <a:r>
              <a:rPr lang="en-US" sz="1400" dirty="0">
                <a:hlinkClick r:id="rId7"/>
              </a:rPr>
              <a:t>http://www.storytellingwithdata.com/blog/2021/1/14/data-doesnt-speak-for-itself</a:t>
            </a:r>
            <a:r>
              <a:rPr lang="en-US" sz="1400" dirty="0"/>
              <a:t>.</a:t>
            </a:r>
          </a:p>
          <a:p>
            <a:pPr marL="342900" indent="-342900">
              <a:buFont typeface="+mj-lt"/>
              <a:buAutoNum type="arabicPeriod" startAt="21"/>
            </a:pPr>
            <a:r>
              <a:rPr lang="en-US" sz="1400" dirty="0" err="1"/>
              <a:t>D’Ignazio</a:t>
            </a:r>
            <a:r>
              <a:rPr lang="en-US" sz="1400" dirty="0"/>
              <a:t>, C., and Lauren F. Klein. “Feminist Data Visualization,” 2016.</a:t>
            </a:r>
          </a:p>
          <a:p>
            <a:pPr marL="342900" indent="-342900">
              <a:buFont typeface="+mj-lt"/>
              <a:buAutoNum type="arabicPeriod" startAt="21"/>
            </a:pPr>
            <a:r>
              <a:rPr lang="en-US" sz="1400" dirty="0" err="1"/>
              <a:t>D’Ignazio</a:t>
            </a:r>
            <a:r>
              <a:rPr lang="en-US" sz="1400" dirty="0"/>
              <a:t>, Catherine. “What Would Feminist Data Visualization Look Like?” </a:t>
            </a:r>
            <a:r>
              <a:rPr lang="en-US" sz="1400" i="1" dirty="0"/>
              <a:t>MIT Civic Media</a:t>
            </a:r>
            <a:r>
              <a:rPr lang="en-US" sz="1400" dirty="0"/>
              <a:t> (blog), December 1, 2015. </a:t>
            </a:r>
            <a:r>
              <a:rPr lang="en-US" sz="1400" dirty="0">
                <a:hlinkClick r:id="rId8"/>
              </a:rPr>
              <a:t>https://civic.mit.edu/feminist-data-visualization</a:t>
            </a:r>
            <a:r>
              <a:rPr lang="en-US" sz="1400" dirty="0"/>
              <a:t>.</a:t>
            </a:r>
          </a:p>
          <a:p>
            <a:pPr marL="342900" indent="-342900">
              <a:buFont typeface="+mj-lt"/>
              <a:buAutoNum type="arabicPeriod" startAt="21"/>
            </a:pPr>
            <a:r>
              <a:rPr lang="en-US" sz="1400" dirty="0"/>
              <a:t>Dombrowski, Paul M. “Ethics and Technical Communication: The Past Quarter Century.” </a:t>
            </a:r>
            <a:r>
              <a:rPr lang="en-US" sz="1400" i="1" dirty="0"/>
              <a:t>Journal of Technical Writing and Communication</a:t>
            </a:r>
            <a:r>
              <a:rPr lang="en-US" sz="1400" dirty="0"/>
              <a:t> 30, no. 1 (January 1, 2000): 3–29. </a:t>
            </a:r>
            <a:r>
              <a:rPr lang="en-US" sz="1400" dirty="0">
                <a:hlinkClick r:id="rId9"/>
              </a:rPr>
              <a:t>https://doi.org/10.2190/3YBY-TYNY-EQG8-N9FC</a:t>
            </a:r>
            <a:r>
              <a:rPr lang="en-US" sz="1400" dirty="0"/>
              <a:t>.</a:t>
            </a:r>
          </a:p>
          <a:p>
            <a:pPr marL="342900" indent="-342900">
              <a:buFont typeface="+mj-lt"/>
              <a:buAutoNum type="arabicPeriod" startAt="21"/>
            </a:pPr>
            <a:r>
              <a:rPr lang="en-US" sz="1400" dirty="0"/>
              <a:t>Dong, </a:t>
            </a:r>
            <a:r>
              <a:rPr lang="en-US" sz="1400" dirty="0" err="1"/>
              <a:t>Xiaoxu</a:t>
            </a:r>
            <a:r>
              <a:rPr lang="en-US" sz="1400" dirty="0"/>
              <a:t>. “Data Visualization: A Unique Storyteller.” </a:t>
            </a:r>
            <a:r>
              <a:rPr lang="en-US" sz="1400" i="1" dirty="0" err="1"/>
              <a:t>Technoetic</a:t>
            </a:r>
            <a:r>
              <a:rPr lang="en-US" sz="1400" i="1" dirty="0"/>
              <a:t> Arts</a:t>
            </a:r>
            <a:r>
              <a:rPr lang="en-US" sz="1400" dirty="0"/>
              <a:t> 17, no. 3 (October 1, 2019): 259–79. </a:t>
            </a:r>
            <a:r>
              <a:rPr lang="en-US" sz="1400" dirty="0">
                <a:hlinkClick r:id="rId10"/>
              </a:rPr>
              <a:t>https://doi.org/10.1386/tear_00020_1</a:t>
            </a:r>
            <a:r>
              <a:rPr lang="en-US" sz="1400" dirty="0"/>
              <a:t>.</a:t>
            </a:r>
          </a:p>
        </p:txBody>
      </p:sp>
      <p:sp>
        <p:nvSpPr>
          <p:cNvPr id="5" name="Slide Number Placeholder 4">
            <a:extLst>
              <a:ext uri="{FF2B5EF4-FFF2-40B4-BE49-F238E27FC236}">
                <a16:creationId xmlns:a16="http://schemas.microsoft.com/office/drawing/2014/main" id="{46D47C18-6B8A-2940-8086-FE7C788AD953}"/>
              </a:ext>
            </a:extLst>
          </p:cNvPr>
          <p:cNvSpPr>
            <a:spLocks noGrp="1"/>
          </p:cNvSpPr>
          <p:nvPr>
            <p:ph type="sldNum" sz="quarter" idx="10"/>
          </p:nvPr>
        </p:nvSpPr>
        <p:spPr/>
        <p:txBody>
          <a:bodyPr/>
          <a:lstStyle/>
          <a:p>
            <a:pPr>
              <a:defRPr/>
            </a:pPr>
            <a:fld id="{372B0271-B012-4ED1-8CE3-476E6D0A5B1D}" type="slidenum">
              <a:rPr lang="en-US" smtClean="0"/>
              <a:pPr>
                <a:defRPr/>
              </a:pPr>
              <a:t>39</a:t>
            </a:fld>
            <a:endParaRPr lang="en-US" dirty="0"/>
          </a:p>
        </p:txBody>
      </p:sp>
    </p:spTree>
    <p:extLst>
      <p:ext uri="{BB962C8B-B14F-4D97-AF65-F5344CB8AC3E}">
        <p14:creationId xmlns:p14="http://schemas.microsoft.com/office/powerpoint/2010/main" val="267662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a:xfrm>
            <a:off x="838200" y="365125"/>
            <a:ext cx="10515600" cy="5439327"/>
          </a:xfrm>
        </p:spPr>
        <p:txBody>
          <a:bodyPr/>
          <a:lstStyle/>
          <a:p>
            <a:r>
              <a:rPr lang="en-US" sz="13800" dirty="0">
                <a:solidFill>
                  <a:schemeClr val="tx1"/>
                </a:solidFill>
              </a:rPr>
              <a:t>Uncertainty</a:t>
            </a:r>
            <a:br>
              <a:rPr lang="en-US" sz="13800" dirty="0">
                <a:solidFill>
                  <a:schemeClr val="tx1"/>
                </a:solidFill>
              </a:rPr>
            </a:br>
            <a:r>
              <a:rPr lang="en-US" sz="13800" dirty="0">
                <a:solidFill>
                  <a:schemeClr val="tx1"/>
                </a:solidFill>
              </a:rPr>
              <a:t>&amp;</a:t>
            </a:r>
            <a:br>
              <a:rPr lang="en-US" sz="13800" dirty="0">
                <a:solidFill>
                  <a:schemeClr val="tx1"/>
                </a:solidFill>
              </a:rPr>
            </a:br>
            <a:r>
              <a:rPr lang="en-US" sz="13800" dirty="0">
                <a:solidFill>
                  <a:schemeClr val="tx1"/>
                </a:solidFill>
              </a:rPr>
              <a:t>Error</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4</a:t>
            </a:fld>
            <a:endParaRPr lang="en-US" dirty="0"/>
          </a:p>
        </p:txBody>
      </p:sp>
    </p:spTree>
    <p:extLst>
      <p:ext uri="{BB962C8B-B14F-4D97-AF65-F5344CB8AC3E}">
        <p14:creationId xmlns:p14="http://schemas.microsoft.com/office/powerpoint/2010/main" val="828811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D4E3-55B7-314C-AABD-63C296E5A856}"/>
              </a:ext>
            </a:extLst>
          </p:cNvPr>
          <p:cNvSpPr>
            <a:spLocks noGrp="1"/>
          </p:cNvSpPr>
          <p:nvPr>
            <p:ph type="title"/>
          </p:nvPr>
        </p:nvSpPr>
        <p:spPr>
          <a:xfrm>
            <a:off x="838200" y="18255"/>
            <a:ext cx="10515600" cy="1325563"/>
          </a:xfrm>
        </p:spPr>
        <p:txBody>
          <a:bodyPr/>
          <a:lstStyle/>
          <a:p>
            <a:r>
              <a:rPr lang="en-US" dirty="0">
                <a:solidFill>
                  <a:schemeClr val="tx1"/>
                </a:solidFill>
              </a:rPr>
              <a:t>Bibliography (5)</a:t>
            </a:r>
          </a:p>
        </p:txBody>
      </p:sp>
      <p:sp>
        <p:nvSpPr>
          <p:cNvPr id="3" name="Content Placeholder 2">
            <a:extLst>
              <a:ext uri="{FF2B5EF4-FFF2-40B4-BE49-F238E27FC236}">
                <a16:creationId xmlns:a16="http://schemas.microsoft.com/office/drawing/2014/main" id="{8E9E2343-01B4-4343-B759-9990D5F52614}"/>
              </a:ext>
            </a:extLst>
          </p:cNvPr>
          <p:cNvSpPr>
            <a:spLocks noGrp="1"/>
          </p:cNvSpPr>
          <p:nvPr>
            <p:ph sz="half" idx="1"/>
          </p:nvPr>
        </p:nvSpPr>
        <p:spPr>
          <a:xfrm>
            <a:off x="839856" y="1051235"/>
            <a:ext cx="10664687" cy="4351338"/>
          </a:xfrm>
        </p:spPr>
        <p:txBody>
          <a:bodyPr>
            <a:noAutofit/>
          </a:bodyPr>
          <a:lstStyle/>
          <a:p>
            <a:pPr marL="342900" indent="-342900">
              <a:buFont typeface="+mj-lt"/>
              <a:buAutoNum type="arabicPeriod" startAt="31"/>
            </a:pPr>
            <a:r>
              <a:rPr lang="en-US" sz="1400" dirty="0" err="1"/>
              <a:t>Dörk</a:t>
            </a:r>
            <a:r>
              <a:rPr lang="en-US" sz="1400" dirty="0"/>
              <a:t>, Marian, Patrick Feng, Christopher Collins, and Sheelagh </a:t>
            </a:r>
            <a:r>
              <a:rPr lang="en-US" sz="1400" dirty="0" err="1"/>
              <a:t>Carpendale</a:t>
            </a:r>
            <a:r>
              <a:rPr lang="en-US" sz="1400" dirty="0"/>
              <a:t>. “Critical </a:t>
            </a:r>
            <a:r>
              <a:rPr lang="en-US" sz="1400" dirty="0" err="1"/>
              <a:t>InfoVis</a:t>
            </a:r>
            <a:r>
              <a:rPr lang="en-US" sz="1400" dirty="0"/>
              <a:t>: Exploring the Politics of Visualization.” In </a:t>
            </a:r>
            <a:r>
              <a:rPr lang="en-US" sz="1400" i="1" dirty="0"/>
              <a:t>CHI ’13 Extended Abstracts on Human Factors in Computing Systems</a:t>
            </a:r>
            <a:r>
              <a:rPr lang="en-US" sz="1400" dirty="0"/>
              <a:t>, 2189–98. CHI EA ’13. New York, NY, USA: Association for Computing Machinery, 2013. </a:t>
            </a:r>
            <a:r>
              <a:rPr lang="en-US" sz="1400" dirty="0">
                <a:hlinkClick r:id="rId2"/>
              </a:rPr>
              <a:t>https://doi.org/10.1145/2468356.2468739</a:t>
            </a:r>
            <a:r>
              <a:rPr lang="en-US" sz="1400" dirty="0"/>
              <a:t>.</a:t>
            </a:r>
          </a:p>
          <a:p>
            <a:pPr marL="342900" indent="-342900">
              <a:buFont typeface="+mj-lt"/>
              <a:buAutoNum type="arabicPeriod" startAt="31"/>
            </a:pPr>
            <a:r>
              <a:rPr lang="en-US" sz="1400" dirty="0" err="1"/>
              <a:t>Dragga</a:t>
            </a:r>
            <a:r>
              <a:rPr lang="en-US" sz="1400" dirty="0"/>
              <a:t>, Sam, and Dan Voss. “Cruel Pies: The Inhumanity of Technical Illustrations.” </a:t>
            </a:r>
            <a:r>
              <a:rPr lang="en-US" sz="1400" i="1" dirty="0"/>
              <a:t>Technical Communication</a:t>
            </a:r>
            <a:r>
              <a:rPr lang="en-US" sz="1400" dirty="0"/>
              <a:t> 48, no. 3 (August 2001): 265.</a:t>
            </a:r>
          </a:p>
          <a:p>
            <a:pPr marL="342900" indent="-342900">
              <a:buFont typeface="+mj-lt"/>
              <a:buAutoNum type="arabicPeriod" startAt="31"/>
            </a:pPr>
            <a:r>
              <a:rPr lang="en-US" sz="1400" dirty="0"/>
              <a:t>Fairfield, Joshua, and Hannah </a:t>
            </a:r>
            <a:r>
              <a:rPr lang="en-US" sz="1400" dirty="0" err="1"/>
              <a:t>Shtein</a:t>
            </a:r>
            <a:r>
              <a:rPr lang="en-US" sz="1400" dirty="0"/>
              <a:t>. “Big Data, Big Problems: Emerging Issues in the Ethics of Data Science and Journalism.” </a:t>
            </a:r>
            <a:r>
              <a:rPr lang="en-US" sz="1400" i="1" dirty="0"/>
              <a:t>Journal of Mass Media Ethics</a:t>
            </a:r>
            <a:r>
              <a:rPr lang="en-US" sz="1400" dirty="0"/>
              <a:t> 29, no. 1 (January 2, 2014): 38–51. </a:t>
            </a:r>
            <a:r>
              <a:rPr lang="en-US" sz="1400" dirty="0">
                <a:hlinkClick r:id="rId3"/>
              </a:rPr>
              <a:t>https://doi.org/10.1080/08900523.2014.863126</a:t>
            </a:r>
            <a:r>
              <a:rPr lang="en-US" sz="1400" dirty="0"/>
              <a:t>.</a:t>
            </a:r>
          </a:p>
          <a:p>
            <a:pPr marL="342900" indent="-342900">
              <a:buFont typeface="+mj-lt"/>
              <a:buAutoNum type="arabicPeriod" startAt="31"/>
            </a:pPr>
            <a:r>
              <a:rPr lang="en-US" sz="1400" dirty="0" err="1"/>
              <a:t>Feyman</a:t>
            </a:r>
            <a:r>
              <a:rPr lang="en-US" sz="1400" dirty="0"/>
              <a:t>, Yevgeniy, Frank Provenzano, and Frank S. David. “Disparities in Clinical Trial Access Across US Urban Areas.” </a:t>
            </a:r>
            <a:r>
              <a:rPr lang="en-US" sz="1400" i="1" dirty="0"/>
              <a:t>JAMA Network Open</a:t>
            </a:r>
            <a:r>
              <a:rPr lang="en-US" sz="1400" dirty="0"/>
              <a:t> 3, no. 2 (February 5, 2020): e200172–e200172. </a:t>
            </a:r>
            <a:r>
              <a:rPr lang="en-US" sz="1400" dirty="0">
                <a:hlinkClick r:id="rId4"/>
              </a:rPr>
              <a:t>https://doi.org/10.1001/jamanetworkopen.2020.0172</a:t>
            </a:r>
            <a:r>
              <a:rPr lang="en-US" sz="1400" dirty="0"/>
              <a:t>.</a:t>
            </a:r>
          </a:p>
          <a:p>
            <a:pPr marL="342900" indent="-342900">
              <a:buFont typeface="+mj-lt"/>
              <a:buAutoNum type="arabicPeriod" startAt="31"/>
            </a:pPr>
            <a:r>
              <a:rPr lang="en-US" sz="1400" dirty="0"/>
              <a:t>Foley, Katherine Ellen. “How Bad Covid-19 Data Visualizations Mislead the Public.” Quartz. Accessed September 1, 2020. </a:t>
            </a:r>
            <a:r>
              <a:rPr lang="en-US" sz="1400" dirty="0">
                <a:hlinkClick r:id="rId5"/>
              </a:rPr>
              <a:t>https://qz.com/1872980/how-bad-covid-19-data-visualizations-mislead-the-public/</a:t>
            </a:r>
            <a:r>
              <a:rPr lang="en-US" sz="1400" dirty="0"/>
              <a:t>.</a:t>
            </a:r>
          </a:p>
          <a:p>
            <a:pPr marL="342900" indent="-342900">
              <a:buFont typeface="+mj-lt"/>
              <a:buAutoNum type="arabicPeriod" startAt="31"/>
            </a:pPr>
            <a:r>
              <a:rPr lang="en-US" sz="1400" dirty="0" err="1"/>
              <a:t>Fortun</a:t>
            </a:r>
            <a:r>
              <a:rPr lang="en-US" sz="1400" dirty="0"/>
              <a:t>, K. </a:t>
            </a:r>
            <a:r>
              <a:rPr lang="en-US" sz="1400" i="1" dirty="0"/>
              <a:t>Net Risk: Environmental Information Design, Access, and Literacy</a:t>
            </a:r>
            <a:r>
              <a:rPr lang="en-US" sz="1400" dirty="0"/>
              <a:t>. Edited by T. </a:t>
            </a:r>
            <a:r>
              <a:rPr lang="en-US" sz="1400" dirty="0" err="1"/>
              <a:t>Cherkasky</a:t>
            </a:r>
            <a:r>
              <a:rPr lang="en-US" sz="1400" dirty="0"/>
              <a:t>, J. Greenbaum, P. </a:t>
            </a:r>
            <a:r>
              <a:rPr lang="en-US" sz="1400" dirty="0" err="1"/>
              <a:t>Mambrey</a:t>
            </a:r>
            <a:r>
              <a:rPr lang="en-US" sz="1400" dirty="0"/>
              <a:t>, and J. K. </a:t>
            </a:r>
            <a:r>
              <a:rPr lang="en-US" sz="1400" dirty="0" err="1"/>
              <a:t>Pors</a:t>
            </a:r>
            <a:r>
              <a:rPr lang="en-US" sz="1400" dirty="0"/>
              <a:t>. </a:t>
            </a:r>
            <a:r>
              <a:rPr lang="en-US" sz="1400" i="1" dirty="0" err="1"/>
              <a:t>Pdc</a:t>
            </a:r>
            <a:r>
              <a:rPr lang="en-US" sz="1400" i="1" dirty="0"/>
              <a:t> 2000: Proceedings of the Participatory Design Conference</a:t>
            </a:r>
            <a:r>
              <a:rPr lang="en-US" sz="1400" dirty="0"/>
              <a:t>. Palo Alto: Computer Professionals Social Responsibility, 2000.</a:t>
            </a:r>
          </a:p>
          <a:p>
            <a:pPr marL="342900" indent="-342900">
              <a:buFont typeface="+mj-lt"/>
              <a:buAutoNum type="arabicPeriod" startAt="31"/>
            </a:pPr>
            <a:r>
              <a:rPr lang="en-US" sz="1400" dirty="0"/>
              <a:t>“Graphical Redesign.” Accessed February 23, 2021. </a:t>
            </a:r>
            <a:r>
              <a:rPr lang="en-US" sz="1400" dirty="0">
                <a:hlinkClick r:id="rId6"/>
              </a:rPr>
              <a:t>http://jcsites.juniata.edu/faculty/rhodes/ida/graphicalredes.html</a:t>
            </a:r>
            <a:r>
              <a:rPr lang="en-US" sz="1400" dirty="0"/>
              <a:t>.</a:t>
            </a:r>
          </a:p>
          <a:p>
            <a:pPr marL="342900" indent="-342900">
              <a:buFont typeface="+mj-lt"/>
              <a:buAutoNum type="arabicPeriod" startAt="31"/>
            </a:pPr>
            <a:r>
              <a:rPr lang="en-US" sz="1400" dirty="0"/>
              <a:t>Hepworth, Katherine, and Christopher Church. “Racism in the Machine: Visualization Ethics in Digital Humanities Projects.” </a:t>
            </a:r>
            <a:r>
              <a:rPr lang="en-US" sz="1400" i="1" dirty="0"/>
              <a:t>Digital Humanities Quarterly</a:t>
            </a:r>
            <a:r>
              <a:rPr lang="en-US" sz="1400" dirty="0"/>
              <a:t> 12, no. 4 (2018): UNSP 05.</a:t>
            </a:r>
          </a:p>
          <a:p>
            <a:pPr marL="342900" indent="-342900">
              <a:buFont typeface="+mj-lt"/>
              <a:buAutoNum type="arabicPeriod" startAt="31"/>
            </a:pPr>
            <a:r>
              <a:rPr lang="en-US" sz="1400" dirty="0"/>
              <a:t>Hepworth, Katherine J. “Make Me Care: Ethical Visualization for Impact in the Sciences and Data Sciences.” In </a:t>
            </a:r>
            <a:r>
              <a:rPr lang="en-US" sz="1400" i="1" dirty="0"/>
              <a:t>Design, User Experience, and Usability. Interaction Design</a:t>
            </a:r>
            <a:r>
              <a:rPr lang="en-US" sz="1400" dirty="0"/>
              <a:t>, edited by Aaron Marcus and Elizabeth Rosenzweig, 12200:385–404. Lecture Notes in Computer Science. Cham: Springer International Publishing, 2020. </a:t>
            </a:r>
            <a:r>
              <a:rPr lang="en-US" sz="1400" dirty="0">
                <a:hlinkClick r:id="rId7"/>
              </a:rPr>
              <a:t>https://doi.org/10.1007/978-3-030-49713-2_27</a:t>
            </a:r>
            <a:r>
              <a:rPr lang="en-US" sz="1400" dirty="0"/>
              <a:t>.</a:t>
            </a:r>
          </a:p>
          <a:p>
            <a:pPr marL="342900" indent="-342900">
              <a:buFont typeface="+mj-lt"/>
              <a:buAutoNum type="arabicPeriod" startAt="31"/>
            </a:pPr>
            <a:r>
              <a:rPr lang="en-US" sz="1400" dirty="0"/>
              <a:t>Hickey, Walt. “EXPOSED: Here Are The Tricks That Fox News Uses To Manipulate Statistics On Its Graphics.” Business Insider. Accessed September 1, 2020. </a:t>
            </a:r>
            <a:r>
              <a:rPr lang="en-US" sz="1400" dirty="0">
                <a:hlinkClick r:id="rId8"/>
              </a:rPr>
              <a:t>https://www.businessinsider.com/fox-news-charts-tricks-data-2012-11</a:t>
            </a:r>
            <a:r>
              <a:rPr lang="en-US" sz="1400" dirty="0"/>
              <a:t>.</a:t>
            </a:r>
          </a:p>
          <a:p>
            <a:pPr marL="342900" indent="-342900">
              <a:buFont typeface="+mj-lt"/>
              <a:buAutoNum type="arabicPeriod" startAt="31"/>
            </a:pPr>
            <a:endParaRPr lang="en-US" sz="1400" dirty="0"/>
          </a:p>
        </p:txBody>
      </p:sp>
      <p:sp>
        <p:nvSpPr>
          <p:cNvPr id="5" name="Slide Number Placeholder 4">
            <a:extLst>
              <a:ext uri="{FF2B5EF4-FFF2-40B4-BE49-F238E27FC236}">
                <a16:creationId xmlns:a16="http://schemas.microsoft.com/office/drawing/2014/main" id="{46D47C18-6B8A-2940-8086-FE7C788AD953}"/>
              </a:ext>
            </a:extLst>
          </p:cNvPr>
          <p:cNvSpPr>
            <a:spLocks noGrp="1"/>
          </p:cNvSpPr>
          <p:nvPr>
            <p:ph type="sldNum" sz="quarter" idx="10"/>
          </p:nvPr>
        </p:nvSpPr>
        <p:spPr/>
        <p:txBody>
          <a:bodyPr/>
          <a:lstStyle/>
          <a:p>
            <a:pPr>
              <a:defRPr/>
            </a:pPr>
            <a:fld id="{372B0271-B012-4ED1-8CE3-476E6D0A5B1D}" type="slidenum">
              <a:rPr lang="en-US" smtClean="0"/>
              <a:pPr>
                <a:defRPr/>
              </a:pPr>
              <a:t>40</a:t>
            </a:fld>
            <a:endParaRPr lang="en-US" dirty="0"/>
          </a:p>
        </p:txBody>
      </p:sp>
    </p:spTree>
    <p:extLst>
      <p:ext uri="{BB962C8B-B14F-4D97-AF65-F5344CB8AC3E}">
        <p14:creationId xmlns:p14="http://schemas.microsoft.com/office/powerpoint/2010/main" val="3740863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D4E3-55B7-314C-AABD-63C296E5A856}"/>
              </a:ext>
            </a:extLst>
          </p:cNvPr>
          <p:cNvSpPr>
            <a:spLocks noGrp="1"/>
          </p:cNvSpPr>
          <p:nvPr>
            <p:ph type="title"/>
          </p:nvPr>
        </p:nvSpPr>
        <p:spPr>
          <a:xfrm>
            <a:off x="838200" y="18255"/>
            <a:ext cx="10515600" cy="1325563"/>
          </a:xfrm>
        </p:spPr>
        <p:txBody>
          <a:bodyPr/>
          <a:lstStyle/>
          <a:p>
            <a:r>
              <a:rPr lang="en-US" dirty="0">
                <a:solidFill>
                  <a:schemeClr val="tx1"/>
                </a:solidFill>
              </a:rPr>
              <a:t>Bibliography (6)</a:t>
            </a:r>
          </a:p>
        </p:txBody>
      </p:sp>
      <p:sp>
        <p:nvSpPr>
          <p:cNvPr id="3" name="Content Placeholder 2">
            <a:extLst>
              <a:ext uri="{FF2B5EF4-FFF2-40B4-BE49-F238E27FC236}">
                <a16:creationId xmlns:a16="http://schemas.microsoft.com/office/drawing/2014/main" id="{8E9E2343-01B4-4343-B759-9990D5F52614}"/>
              </a:ext>
            </a:extLst>
          </p:cNvPr>
          <p:cNvSpPr>
            <a:spLocks noGrp="1"/>
          </p:cNvSpPr>
          <p:nvPr>
            <p:ph sz="half" idx="1"/>
          </p:nvPr>
        </p:nvSpPr>
        <p:spPr>
          <a:xfrm>
            <a:off x="839856" y="1051235"/>
            <a:ext cx="10664687" cy="4351338"/>
          </a:xfrm>
        </p:spPr>
        <p:txBody>
          <a:bodyPr>
            <a:noAutofit/>
          </a:bodyPr>
          <a:lstStyle/>
          <a:p>
            <a:pPr marL="342900" indent="-342900">
              <a:buFont typeface="+mj-lt"/>
              <a:buAutoNum type="arabicPeriod" startAt="41"/>
            </a:pPr>
            <a:r>
              <a:rPr lang="en-US" sz="1400" dirty="0"/>
              <a:t>Hill, Rosemary Lucy, Helen Kennedy, and Ysabel Gerrard. “Visualizing Junk: Big Data Visualizations and the Need for Feminist Data Studies.” </a:t>
            </a:r>
            <a:r>
              <a:rPr lang="en-US" sz="1400" i="1" dirty="0"/>
              <a:t>Journal of Communication Inquiry</a:t>
            </a:r>
            <a:r>
              <a:rPr lang="en-US" sz="1400" dirty="0"/>
              <a:t> 40, no. 4 (August 22, 2016): 331–50. </a:t>
            </a:r>
            <a:r>
              <a:rPr lang="en-US" sz="1400" dirty="0">
                <a:hlinkClick r:id="rId2"/>
              </a:rPr>
              <a:t>https://doi.org/10.1177/0196859916666041</a:t>
            </a:r>
            <a:r>
              <a:rPr lang="en-US" sz="1400" dirty="0"/>
              <a:t>.</a:t>
            </a:r>
          </a:p>
          <a:p>
            <a:pPr marL="342900" indent="-342900">
              <a:buFont typeface="+mj-lt"/>
              <a:buAutoNum type="arabicPeriod" startAt="41"/>
            </a:pPr>
            <a:r>
              <a:rPr lang="en-US" sz="1400" dirty="0" err="1"/>
              <a:t>Hullman</a:t>
            </a:r>
            <a:r>
              <a:rPr lang="en-US" sz="1400" dirty="0"/>
              <a:t>, J., X. </a:t>
            </a:r>
            <a:r>
              <a:rPr lang="en-US" sz="1400" dirty="0" err="1"/>
              <a:t>Qiao</a:t>
            </a:r>
            <a:r>
              <a:rPr lang="en-US" sz="1400" dirty="0"/>
              <a:t>, M. </a:t>
            </a:r>
            <a:r>
              <a:rPr lang="en-US" sz="1400" dirty="0" err="1"/>
              <a:t>Correll</a:t>
            </a:r>
            <a:r>
              <a:rPr lang="en-US" sz="1400" dirty="0"/>
              <a:t>, A. Kale, and M. Kay. “In Pursuit of Error: A Survey of Uncertainty Visualization Evaluation.” </a:t>
            </a:r>
            <a:r>
              <a:rPr lang="en-US" sz="1400" i="1" dirty="0"/>
              <a:t>IEEE Transactions on Visualization and Computer Graphics</a:t>
            </a:r>
            <a:r>
              <a:rPr lang="en-US" sz="1400" dirty="0"/>
              <a:t> 25, no. 1 (January 2019): 903–13. </a:t>
            </a:r>
            <a:r>
              <a:rPr lang="en-US" sz="1400" dirty="0">
                <a:hlinkClick r:id="rId3"/>
              </a:rPr>
              <a:t>https://doi.org/10.1109/TVCG.2018.2864889</a:t>
            </a:r>
            <a:r>
              <a:rPr lang="en-US" sz="1400" dirty="0"/>
              <a:t>.</a:t>
            </a:r>
          </a:p>
          <a:p>
            <a:pPr marL="342900" indent="-342900">
              <a:buFont typeface="+mj-lt"/>
              <a:buAutoNum type="arabicPeriod" startAt="41"/>
            </a:pPr>
            <a:r>
              <a:rPr lang="en-US" sz="1400" dirty="0" err="1"/>
              <a:t>Hullman</a:t>
            </a:r>
            <a:r>
              <a:rPr lang="en-US" sz="1400" dirty="0"/>
              <a:t>, Jessica. “What Is Visualization Research? What Should It Be?” Medium, November 13, 2018. </a:t>
            </a:r>
            <a:r>
              <a:rPr lang="en-US" sz="1400" dirty="0">
                <a:hlinkClick r:id="rId4"/>
              </a:rPr>
              <a:t>https://medium.com/multiple-views-visualization-research-explained/what-is-visualization-research-what-should-it-be-8840a9ba658</a:t>
            </a:r>
            <a:r>
              <a:rPr lang="en-US" sz="1400" dirty="0"/>
              <a:t>.</a:t>
            </a:r>
          </a:p>
          <a:p>
            <a:pPr marL="342900" indent="-342900">
              <a:buFont typeface="+mj-lt"/>
              <a:buAutoNum type="arabicPeriod" startAt="41"/>
            </a:pPr>
            <a:r>
              <a:rPr lang="en-US" sz="1400" dirty="0" err="1"/>
              <a:t>Hursthouse</a:t>
            </a:r>
            <a:r>
              <a:rPr lang="en-US" sz="1400" dirty="0"/>
              <a:t>, Rosalind, and Glen </a:t>
            </a:r>
            <a:r>
              <a:rPr lang="en-US" sz="1400" dirty="0" err="1"/>
              <a:t>Pettigrove</a:t>
            </a:r>
            <a:r>
              <a:rPr lang="en-US" sz="1400" dirty="0"/>
              <a:t>. “Virtue Ethics.” In </a:t>
            </a:r>
            <a:r>
              <a:rPr lang="en-US" sz="1400" i="1" dirty="0"/>
              <a:t>Stanford Encyclopedia of Philosophy</a:t>
            </a:r>
            <a:r>
              <a:rPr lang="en-US" sz="1400" dirty="0"/>
              <a:t>, n.d. </a:t>
            </a:r>
            <a:r>
              <a:rPr lang="en-US" sz="1400" dirty="0">
                <a:hlinkClick r:id="rId5"/>
              </a:rPr>
              <a:t>https://plato.stanford.edu/archives/win2018/entries/ethics-virtue/</a:t>
            </a:r>
            <a:r>
              <a:rPr lang="en-US" sz="1400" dirty="0"/>
              <a:t>.</a:t>
            </a:r>
          </a:p>
          <a:p>
            <a:pPr marL="342900" indent="-342900">
              <a:buFont typeface="+mj-lt"/>
              <a:buAutoNum type="arabicPeriod" startAt="41"/>
            </a:pPr>
            <a:r>
              <a:rPr lang="en-US" sz="1400" dirty="0"/>
              <a:t>J. Fekete and J. Freire. “Exploring Reproducibility in Visualization.” </a:t>
            </a:r>
            <a:r>
              <a:rPr lang="en-US" sz="1400" i="1" dirty="0"/>
              <a:t>IEEE Computer Graphics and Applications</a:t>
            </a:r>
            <a:r>
              <a:rPr lang="en-US" sz="1400" dirty="0"/>
              <a:t> 40, no. 5 (October 1, 2020): 108–19. </a:t>
            </a:r>
            <a:r>
              <a:rPr lang="en-US" sz="1400" dirty="0">
                <a:hlinkClick r:id="rId6"/>
              </a:rPr>
              <a:t>https://doi.org/10.1109/MCG.2020.3006412</a:t>
            </a:r>
            <a:r>
              <a:rPr lang="en-US" sz="1400" dirty="0"/>
              <a:t>.</a:t>
            </a:r>
          </a:p>
          <a:p>
            <a:pPr marL="342900" indent="-342900">
              <a:buFont typeface="+mj-lt"/>
              <a:buAutoNum type="arabicPeriod" startAt="41"/>
            </a:pPr>
            <a:r>
              <a:rPr lang="en-US" sz="1400" dirty="0"/>
              <a:t>The Metropolitan Museum of Art. “James Peale | Still Life: Balsam Apple and Vegetables | American | The Met.” Accessed October 16, 2020. </a:t>
            </a:r>
            <a:r>
              <a:rPr lang="en-US" sz="1400" dirty="0">
                <a:hlinkClick r:id="rId7"/>
              </a:rPr>
              <a:t>https://www.metmuseum.org/art/collection/search/11734</a:t>
            </a:r>
            <a:r>
              <a:rPr lang="en-US" sz="1400" dirty="0"/>
              <a:t>.</a:t>
            </a:r>
          </a:p>
          <a:p>
            <a:pPr marL="342900" indent="-342900">
              <a:buFont typeface="+mj-lt"/>
              <a:buAutoNum type="arabicPeriod" startAt="41"/>
            </a:pPr>
            <a:r>
              <a:rPr lang="en-US" sz="1400" dirty="0"/>
              <a:t>Kennedy, Helen, Rosemary Lucy Hill, </a:t>
            </a:r>
            <a:r>
              <a:rPr lang="en-US" sz="1400" dirty="0" err="1"/>
              <a:t>Giorgia</a:t>
            </a:r>
            <a:r>
              <a:rPr lang="en-US" sz="1400" dirty="0"/>
              <a:t> Aiello, and William Allen. “The Work That </a:t>
            </a:r>
            <a:r>
              <a:rPr lang="en-US" sz="1400" dirty="0" err="1"/>
              <a:t>Visualisation</a:t>
            </a:r>
            <a:r>
              <a:rPr lang="en-US" sz="1400" dirty="0"/>
              <a:t> Conventions Do.” </a:t>
            </a:r>
            <a:r>
              <a:rPr lang="en-US" sz="1400" i="1" dirty="0"/>
              <a:t>Information, Communication &amp; Society</a:t>
            </a:r>
            <a:r>
              <a:rPr lang="en-US" sz="1400" dirty="0"/>
              <a:t> 19, no. 6 (June 2, 2016): 715–35. </a:t>
            </a:r>
            <a:r>
              <a:rPr lang="en-US" sz="1400" dirty="0">
                <a:hlinkClick r:id="rId8"/>
              </a:rPr>
              <a:t>https://doi.org/10.1080/1369118X.2016.1153126</a:t>
            </a:r>
            <a:r>
              <a:rPr lang="en-US" sz="1400" dirty="0"/>
              <a:t>.</a:t>
            </a:r>
          </a:p>
          <a:p>
            <a:pPr marL="342900" indent="-342900">
              <a:buFont typeface="+mj-lt"/>
              <a:buAutoNum type="arabicPeriod" startAt="41"/>
            </a:pPr>
            <a:r>
              <a:rPr lang="en-US" sz="1400" dirty="0"/>
              <a:t>Kinross, Robin. “The Rhetoric of Neutrality.” </a:t>
            </a:r>
            <a:r>
              <a:rPr lang="en-US" sz="1400" i="1" dirty="0"/>
              <a:t>Design Issues</a:t>
            </a:r>
            <a:r>
              <a:rPr lang="en-US" sz="1400" dirty="0"/>
              <a:t> 2, no. 2 (1985): 18–30. </a:t>
            </a:r>
            <a:r>
              <a:rPr lang="en-US" sz="1400" dirty="0">
                <a:hlinkClick r:id="rId9"/>
              </a:rPr>
              <a:t>https://doi.org/10.2307/1511415</a:t>
            </a:r>
            <a:r>
              <a:rPr lang="en-US" sz="1400" dirty="0"/>
              <a:t>.</a:t>
            </a:r>
          </a:p>
          <a:p>
            <a:pPr marL="342900" indent="-342900">
              <a:buFont typeface="+mj-lt"/>
              <a:buAutoNum type="arabicPeriod" startAt="41"/>
            </a:pPr>
            <a:r>
              <a:rPr lang="en-US" sz="1400" dirty="0"/>
              <a:t>Kirby, Jay. “A Unified Theory of Information Design: Visuals, Text &amp; Ethics.” </a:t>
            </a:r>
            <a:r>
              <a:rPr lang="en-US" sz="1400" i="1" dirty="0"/>
              <a:t>Technical Communication</a:t>
            </a:r>
            <a:r>
              <a:rPr lang="en-US" sz="1400" dirty="0"/>
              <a:t> 61, no. 1 (February 2014): 53–54.</a:t>
            </a:r>
          </a:p>
          <a:p>
            <a:pPr marL="342900" indent="-342900">
              <a:buFont typeface="+mj-lt"/>
              <a:buAutoNum type="arabicPeriod" startAt="41"/>
            </a:pPr>
            <a:r>
              <a:rPr lang="en-US" sz="1400" dirty="0" err="1"/>
              <a:t>Knaflic</a:t>
            </a:r>
            <a:r>
              <a:rPr lang="en-US" sz="1400" dirty="0"/>
              <a:t>, Cole </a:t>
            </a:r>
            <a:r>
              <a:rPr lang="en-US" sz="1400" dirty="0" err="1"/>
              <a:t>Nussbaumer</a:t>
            </a:r>
            <a:r>
              <a:rPr lang="en-US" sz="1400" dirty="0"/>
              <a:t>, author. </a:t>
            </a:r>
            <a:r>
              <a:rPr lang="en-US" sz="1400" i="1" dirty="0"/>
              <a:t>Storytelling with Data : A Data Visualization Guide for Business Professionals</a:t>
            </a:r>
            <a:r>
              <a:rPr lang="en-US" sz="1400" dirty="0"/>
              <a:t>. Hoboken, New Jersey : Wiley, 2015.</a:t>
            </a:r>
          </a:p>
          <a:p>
            <a:pPr marL="342900" indent="-342900">
              <a:buFont typeface="+mj-lt"/>
              <a:buAutoNum type="arabicPeriod" startAt="41"/>
            </a:pPr>
            <a:endParaRPr lang="en-US" sz="1400" dirty="0"/>
          </a:p>
        </p:txBody>
      </p:sp>
      <p:sp>
        <p:nvSpPr>
          <p:cNvPr id="5" name="Slide Number Placeholder 4">
            <a:extLst>
              <a:ext uri="{FF2B5EF4-FFF2-40B4-BE49-F238E27FC236}">
                <a16:creationId xmlns:a16="http://schemas.microsoft.com/office/drawing/2014/main" id="{46D47C18-6B8A-2940-8086-FE7C788AD953}"/>
              </a:ext>
            </a:extLst>
          </p:cNvPr>
          <p:cNvSpPr>
            <a:spLocks noGrp="1"/>
          </p:cNvSpPr>
          <p:nvPr>
            <p:ph type="sldNum" sz="quarter" idx="10"/>
          </p:nvPr>
        </p:nvSpPr>
        <p:spPr/>
        <p:txBody>
          <a:bodyPr/>
          <a:lstStyle/>
          <a:p>
            <a:pPr>
              <a:defRPr/>
            </a:pPr>
            <a:fld id="{372B0271-B012-4ED1-8CE3-476E6D0A5B1D}" type="slidenum">
              <a:rPr lang="en-US" smtClean="0"/>
              <a:pPr>
                <a:defRPr/>
              </a:pPr>
              <a:t>41</a:t>
            </a:fld>
            <a:endParaRPr lang="en-US" dirty="0"/>
          </a:p>
        </p:txBody>
      </p:sp>
    </p:spTree>
    <p:extLst>
      <p:ext uri="{BB962C8B-B14F-4D97-AF65-F5344CB8AC3E}">
        <p14:creationId xmlns:p14="http://schemas.microsoft.com/office/powerpoint/2010/main" val="631695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D4E3-55B7-314C-AABD-63C296E5A856}"/>
              </a:ext>
            </a:extLst>
          </p:cNvPr>
          <p:cNvSpPr>
            <a:spLocks noGrp="1"/>
          </p:cNvSpPr>
          <p:nvPr>
            <p:ph type="title"/>
          </p:nvPr>
        </p:nvSpPr>
        <p:spPr>
          <a:xfrm>
            <a:off x="838200" y="18255"/>
            <a:ext cx="10515600" cy="1325563"/>
          </a:xfrm>
        </p:spPr>
        <p:txBody>
          <a:bodyPr/>
          <a:lstStyle/>
          <a:p>
            <a:r>
              <a:rPr lang="en-US" dirty="0">
                <a:solidFill>
                  <a:schemeClr val="tx1"/>
                </a:solidFill>
              </a:rPr>
              <a:t>Bibliography (7)</a:t>
            </a:r>
          </a:p>
        </p:txBody>
      </p:sp>
      <p:sp>
        <p:nvSpPr>
          <p:cNvPr id="3" name="Content Placeholder 2">
            <a:extLst>
              <a:ext uri="{FF2B5EF4-FFF2-40B4-BE49-F238E27FC236}">
                <a16:creationId xmlns:a16="http://schemas.microsoft.com/office/drawing/2014/main" id="{8E9E2343-01B4-4343-B759-9990D5F52614}"/>
              </a:ext>
            </a:extLst>
          </p:cNvPr>
          <p:cNvSpPr>
            <a:spLocks noGrp="1"/>
          </p:cNvSpPr>
          <p:nvPr>
            <p:ph sz="half" idx="1"/>
          </p:nvPr>
        </p:nvSpPr>
        <p:spPr>
          <a:xfrm>
            <a:off x="839856" y="1051235"/>
            <a:ext cx="10664687" cy="4351338"/>
          </a:xfrm>
        </p:spPr>
        <p:txBody>
          <a:bodyPr>
            <a:noAutofit/>
          </a:bodyPr>
          <a:lstStyle/>
          <a:p>
            <a:pPr marL="342900" indent="-342900">
              <a:buFont typeface="+mj-lt"/>
              <a:buAutoNum type="arabicPeriod" startAt="51"/>
            </a:pPr>
            <a:r>
              <a:rPr lang="en-US" sz="1400" dirty="0"/>
              <a:t>Kong, Ha-Kyung, </a:t>
            </a:r>
            <a:r>
              <a:rPr lang="en-US" sz="1400" dirty="0" err="1"/>
              <a:t>Zhicheng</a:t>
            </a:r>
            <a:r>
              <a:rPr lang="en-US" sz="1400" dirty="0"/>
              <a:t> Liu, and Karrie </a:t>
            </a:r>
            <a:r>
              <a:rPr lang="en-US" sz="1400" dirty="0" err="1"/>
              <a:t>Karahalios</a:t>
            </a:r>
            <a:r>
              <a:rPr lang="en-US" sz="1400" dirty="0"/>
              <a:t>. “Frames and Slants in Titles of Visualizations on Controversial Topics.” In </a:t>
            </a:r>
            <a:r>
              <a:rPr lang="en-US" sz="1400" i="1" dirty="0"/>
              <a:t>Proceedings of the 2018 CHI Conference on Human Factors in Computing Systems</a:t>
            </a:r>
            <a:r>
              <a:rPr lang="en-US" sz="1400" dirty="0"/>
              <a:t>, 1–12. CHI ’18. New York, NY, USA: Association for Computing Machinery, 2018. </a:t>
            </a:r>
            <a:r>
              <a:rPr lang="en-US" sz="1400" dirty="0">
                <a:hlinkClick r:id="rId2"/>
              </a:rPr>
              <a:t>https://doi.org/10.1145/3173574.3174012</a:t>
            </a:r>
            <a:r>
              <a:rPr lang="en-US" sz="1400" dirty="0"/>
              <a:t>.</a:t>
            </a:r>
          </a:p>
          <a:p>
            <a:pPr marL="342900" indent="-342900">
              <a:buFont typeface="+mj-lt"/>
              <a:buAutoNum type="arabicPeriod" startAt="51"/>
            </a:pPr>
            <a:r>
              <a:rPr lang="en-US" sz="1400" dirty="0"/>
              <a:t>LaPolla, Fred WZ, and Nicole </a:t>
            </a:r>
            <a:r>
              <a:rPr lang="en-US" sz="1400" dirty="0" err="1"/>
              <a:t>Contaxis</a:t>
            </a:r>
            <a:r>
              <a:rPr lang="en-US" sz="1400" dirty="0"/>
              <a:t>. “The Charts Are Off: Approaches to Ethical Decision-Making in Data Visualization.” Webinar presented at the NNLM Research Data Management Webinar Series, October 14, 2020. </a:t>
            </a:r>
            <a:r>
              <a:rPr lang="en-US" sz="1400" dirty="0">
                <a:hlinkClick r:id="rId3"/>
              </a:rPr>
              <a:t>https://news.nnlm.gov/sea/2020/10/14/the-charts-are-off-approaches-to-ethical-decision-making-in-data-visualization/</a:t>
            </a:r>
            <a:r>
              <a:rPr lang="en-US" sz="1400" dirty="0"/>
              <a:t>.</a:t>
            </a:r>
          </a:p>
          <a:p>
            <a:pPr marL="342900" indent="-342900">
              <a:buFont typeface="+mj-lt"/>
              <a:buAutoNum type="arabicPeriod" startAt="51"/>
            </a:pPr>
            <a:r>
              <a:rPr lang="en-US" sz="1400" dirty="0"/>
              <a:t>Latour, Bruno. “« </a:t>
            </a:r>
            <a:r>
              <a:rPr lang="en-US" sz="1400" dirty="0" err="1"/>
              <a:t>Visualisation</a:t>
            </a:r>
            <a:r>
              <a:rPr lang="en-US" sz="1400" dirty="0"/>
              <a:t> and Cognition: Drawing Things Together ».” In </a:t>
            </a:r>
            <a:r>
              <a:rPr lang="en-US" sz="1400" i="1" dirty="0"/>
              <a:t>Knowledge and Society Studies in the Sociology of Culture Past and Present</a:t>
            </a:r>
            <a:r>
              <a:rPr lang="en-US" sz="1400" dirty="0"/>
              <a:t>, edited by H </a:t>
            </a:r>
            <a:r>
              <a:rPr lang="en-US" sz="1400" dirty="0" err="1"/>
              <a:t>Kuklick</a:t>
            </a:r>
            <a:r>
              <a:rPr lang="en-US" sz="1400" dirty="0"/>
              <a:t>, 6:33. Jai Press, 1986.</a:t>
            </a:r>
          </a:p>
          <a:p>
            <a:pPr marL="342900" indent="-342900">
              <a:buFont typeface="+mj-lt"/>
              <a:buAutoNum type="arabicPeriod" startAt="51"/>
            </a:pPr>
            <a:r>
              <a:rPr lang="en-US" sz="1400" dirty="0"/>
              <a:t>Leo, Sarah. “Mistakes, We’ve Drawn a Few.” Medium, May 15, 2019. </a:t>
            </a:r>
            <a:r>
              <a:rPr lang="en-US" sz="1400" dirty="0">
                <a:hlinkClick r:id="rId4"/>
              </a:rPr>
              <a:t>https://medium.economist.com/mistakes-weve-drawn-a-few-8cdd8a42d368</a:t>
            </a:r>
            <a:r>
              <a:rPr lang="en-US" sz="1400" dirty="0"/>
              <a:t>.</a:t>
            </a:r>
          </a:p>
          <a:p>
            <a:pPr marL="342900" indent="-342900">
              <a:buFont typeface="+mj-lt"/>
              <a:buAutoNum type="arabicPeriod" startAt="51"/>
            </a:pPr>
            <a:r>
              <a:rPr lang="en-US" sz="1400" dirty="0"/>
              <a:t>Mill, John Stuart. </a:t>
            </a:r>
            <a:r>
              <a:rPr lang="en-US" sz="1400" i="1" dirty="0"/>
              <a:t>Utilitarianism</a:t>
            </a:r>
            <a:r>
              <a:rPr lang="en-US" sz="1400" dirty="0"/>
              <a:t>. Oxford: Oxford University Press, 1998.</a:t>
            </a:r>
          </a:p>
          <a:p>
            <a:pPr marL="342900" indent="-342900">
              <a:buFont typeface="+mj-lt"/>
              <a:buAutoNum type="arabicPeriod" startAt="51"/>
            </a:pPr>
            <a:r>
              <a:rPr lang="en-US" sz="1400" dirty="0"/>
              <a:t>“Modes of Persuasion.” In </a:t>
            </a:r>
            <a:r>
              <a:rPr lang="en-US" sz="1400" i="1" dirty="0"/>
              <a:t>Wikipedia</a:t>
            </a:r>
            <a:r>
              <a:rPr lang="en-US" sz="1400" dirty="0"/>
              <a:t>, August 19, 2020. </a:t>
            </a:r>
            <a:r>
              <a:rPr lang="en-US" sz="1400" dirty="0">
                <a:hlinkClick r:id="rId5"/>
              </a:rPr>
              <a:t>https://en.wikipedia.org/w/index.php?title=Modes_of_persuasion&amp;oldid=973839933</a:t>
            </a:r>
            <a:r>
              <a:rPr lang="en-US" sz="1400" dirty="0"/>
              <a:t>.</a:t>
            </a:r>
          </a:p>
          <a:p>
            <a:pPr marL="342900" indent="-342900">
              <a:buFont typeface="+mj-lt"/>
              <a:buAutoNum type="arabicPeriod" startAt="51"/>
            </a:pPr>
            <a:r>
              <a:rPr lang="en-US" sz="1400" dirty="0"/>
              <a:t>Rawls, John. </a:t>
            </a:r>
            <a:r>
              <a:rPr lang="en-US" sz="1400" i="1" dirty="0"/>
              <a:t>A Theory of Justice</a:t>
            </a:r>
            <a:r>
              <a:rPr lang="en-US" sz="1400" dirty="0"/>
              <a:t>. New York: Columbia University Press, 1999.</a:t>
            </a:r>
          </a:p>
          <a:p>
            <a:pPr marL="342900" indent="-342900">
              <a:buFont typeface="+mj-lt"/>
              <a:buAutoNum type="arabicPeriod" startAt="51"/>
            </a:pPr>
            <a:r>
              <a:rPr lang="en-US" sz="1400" dirty="0"/>
              <a:t>Richards, Anne R. “Argument and Authority in the Visual Representations of Science.” </a:t>
            </a:r>
            <a:r>
              <a:rPr lang="en-US" sz="1400" i="1" dirty="0"/>
              <a:t>Technical Communication Quarterly</a:t>
            </a:r>
            <a:r>
              <a:rPr lang="en-US" sz="1400" dirty="0"/>
              <a:t> 12, no. 2 (April 1, 2003): 183–206. </a:t>
            </a:r>
            <a:r>
              <a:rPr lang="en-US" sz="1400" dirty="0">
                <a:hlinkClick r:id="rId6"/>
              </a:rPr>
              <a:t>https://doi.org/10.1207/s15427625tcq1202_3</a:t>
            </a:r>
            <a:r>
              <a:rPr lang="en-US" sz="1400" dirty="0"/>
              <a:t>.</a:t>
            </a:r>
          </a:p>
          <a:p>
            <a:pPr marL="342900" indent="-342900">
              <a:buFont typeface="+mj-lt"/>
              <a:buAutoNum type="arabicPeriod" startAt="51"/>
            </a:pPr>
            <a:r>
              <a:rPr lang="en-US" sz="1400" dirty="0"/>
              <a:t>Rieger, Kendra L., Christina H. West, Amanda Kenny, </a:t>
            </a:r>
            <a:r>
              <a:rPr lang="en-US" sz="1400" dirty="0" err="1"/>
              <a:t>Rishma</a:t>
            </a:r>
            <a:r>
              <a:rPr lang="en-US" sz="1400" dirty="0"/>
              <a:t> </a:t>
            </a:r>
            <a:r>
              <a:rPr lang="en-US" sz="1400" dirty="0" err="1"/>
              <a:t>Chooniedass</a:t>
            </a:r>
            <a:r>
              <a:rPr lang="en-US" sz="1400" dirty="0"/>
              <a:t>, Lisa </a:t>
            </a:r>
            <a:r>
              <a:rPr lang="en-US" sz="1400" dirty="0" err="1"/>
              <a:t>Demczuk</a:t>
            </a:r>
            <a:r>
              <a:rPr lang="en-US" sz="1400" dirty="0"/>
              <a:t>, Kim M. Mitchell, Joanne Chateau, and Shannon D. Scott. “Digital Storytelling as a Method in Health Research: A Systematic Review Protocol.” </a:t>
            </a:r>
            <a:r>
              <a:rPr lang="en-US" sz="1400" i="1" dirty="0"/>
              <a:t>Systematic Reviews</a:t>
            </a:r>
            <a:r>
              <a:rPr lang="en-US" sz="1400" dirty="0"/>
              <a:t> 7 (March 5, 2018): 41. </a:t>
            </a:r>
            <a:r>
              <a:rPr lang="en-US" sz="1400" dirty="0">
                <a:hlinkClick r:id="rId7"/>
              </a:rPr>
              <a:t>https://doi.org/10.1186/s13643-018-0704-y</a:t>
            </a:r>
            <a:r>
              <a:rPr lang="en-US" sz="1400" dirty="0"/>
              <a:t>.</a:t>
            </a:r>
          </a:p>
          <a:p>
            <a:pPr marL="342900" indent="-342900">
              <a:buFont typeface="+mj-lt"/>
              <a:buAutoNum type="arabicPeriod" startAt="51"/>
            </a:pPr>
            <a:r>
              <a:rPr lang="en-US" sz="1400" dirty="0"/>
              <a:t>Rosenquist, Christina. “Visual Form, Ethics, and a Typology of Purpose: Teaching Effective Information Design.” </a:t>
            </a:r>
            <a:r>
              <a:rPr lang="en-US" sz="1400" i="1" dirty="0"/>
              <a:t>Business and Professional Communication Quarterly</a:t>
            </a:r>
            <a:r>
              <a:rPr lang="en-US" sz="1400" dirty="0"/>
              <a:t> 75, no. 1 (March 2012): 45–60. </a:t>
            </a:r>
            <a:r>
              <a:rPr lang="en-US" sz="1400" dirty="0">
                <a:hlinkClick r:id="rId8"/>
              </a:rPr>
              <a:t>https://doi.org/10.1177/1080569911428670</a:t>
            </a:r>
            <a:r>
              <a:rPr lang="en-US" sz="1400" dirty="0"/>
              <a:t>.</a:t>
            </a:r>
          </a:p>
          <a:p>
            <a:pPr marL="342900" indent="-342900">
              <a:buFont typeface="+mj-lt"/>
              <a:buAutoNum type="arabicPeriod" startAt="51"/>
            </a:pPr>
            <a:endParaRPr lang="en-US" sz="1400" dirty="0"/>
          </a:p>
        </p:txBody>
      </p:sp>
      <p:sp>
        <p:nvSpPr>
          <p:cNvPr id="5" name="Slide Number Placeholder 4">
            <a:extLst>
              <a:ext uri="{FF2B5EF4-FFF2-40B4-BE49-F238E27FC236}">
                <a16:creationId xmlns:a16="http://schemas.microsoft.com/office/drawing/2014/main" id="{46D47C18-6B8A-2940-8086-FE7C788AD953}"/>
              </a:ext>
            </a:extLst>
          </p:cNvPr>
          <p:cNvSpPr>
            <a:spLocks noGrp="1"/>
          </p:cNvSpPr>
          <p:nvPr>
            <p:ph type="sldNum" sz="quarter" idx="10"/>
          </p:nvPr>
        </p:nvSpPr>
        <p:spPr/>
        <p:txBody>
          <a:bodyPr/>
          <a:lstStyle/>
          <a:p>
            <a:pPr>
              <a:defRPr/>
            </a:pPr>
            <a:fld id="{372B0271-B012-4ED1-8CE3-476E6D0A5B1D}" type="slidenum">
              <a:rPr lang="en-US" smtClean="0"/>
              <a:pPr>
                <a:defRPr/>
              </a:pPr>
              <a:t>42</a:t>
            </a:fld>
            <a:endParaRPr lang="en-US" dirty="0"/>
          </a:p>
        </p:txBody>
      </p:sp>
    </p:spTree>
    <p:extLst>
      <p:ext uri="{BB962C8B-B14F-4D97-AF65-F5344CB8AC3E}">
        <p14:creationId xmlns:p14="http://schemas.microsoft.com/office/powerpoint/2010/main" val="3317613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D4E3-55B7-314C-AABD-63C296E5A856}"/>
              </a:ext>
            </a:extLst>
          </p:cNvPr>
          <p:cNvSpPr>
            <a:spLocks noGrp="1"/>
          </p:cNvSpPr>
          <p:nvPr>
            <p:ph type="title"/>
          </p:nvPr>
        </p:nvSpPr>
        <p:spPr>
          <a:xfrm>
            <a:off x="838200" y="18255"/>
            <a:ext cx="10515600" cy="1325563"/>
          </a:xfrm>
        </p:spPr>
        <p:txBody>
          <a:bodyPr/>
          <a:lstStyle/>
          <a:p>
            <a:r>
              <a:rPr lang="en-US" dirty="0">
                <a:solidFill>
                  <a:schemeClr val="tx1"/>
                </a:solidFill>
              </a:rPr>
              <a:t>Bibliography (8)</a:t>
            </a:r>
          </a:p>
        </p:txBody>
      </p:sp>
      <p:sp>
        <p:nvSpPr>
          <p:cNvPr id="3" name="Content Placeholder 2">
            <a:extLst>
              <a:ext uri="{FF2B5EF4-FFF2-40B4-BE49-F238E27FC236}">
                <a16:creationId xmlns:a16="http://schemas.microsoft.com/office/drawing/2014/main" id="{8E9E2343-01B4-4343-B759-9990D5F52614}"/>
              </a:ext>
            </a:extLst>
          </p:cNvPr>
          <p:cNvSpPr>
            <a:spLocks noGrp="1"/>
          </p:cNvSpPr>
          <p:nvPr>
            <p:ph sz="half" idx="1"/>
          </p:nvPr>
        </p:nvSpPr>
        <p:spPr>
          <a:xfrm>
            <a:off x="839856" y="1051235"/>
            <a:ext cx="10664687" cy="4351338"/>
          </a:xfrm>
        </p:spPr>
        <p:txBody>
          <a:bodyPr>
            <a:noAutofit/>
          </a:bodyPr>
          <a:lstStyle/>
          <a:p>
            <a:pPr marL="342900" indent="-342900">
              <a:buFont typeface="+mj-lt"/>
              <a:buAutoNum type="arabicPeriod" startAt="61"/>
            </a:pPr>
            <a:r>
              <a:rPr lang="en-US" sz="1400"/>
              <a:t>Singer</a:t>
            </a:r>
            <a:r>
              <a:rPr lang="en-US" sz="1400" dirty="0"/>
              <a:t>, Peter. </a:t>
            </a:r>
            <a:r>
              <a:rPr lang="en-US" sz="1400" i="1" dirty="0"/>
              <a:t>How Are We to Live? Ethics in an Age of Self-Interest</a:t>
            </a:r>
            <a:r>
              <a:rPr lang="en-US" sz="1400" dirty="0"/>
              <a:t>. Oxford: Oxford University Press, 1997.</a:t>
            </a:r>
          </a:p>
          <a:p>
            <a:pPr marL="342900" indent="-342900">
              <a:buFont typeface="+mj-lt"/>
              <a:buAutoNum type="arabicPeriod" startAt="61"/>
            </a:pPr>
            <a:r>
              <a:rPr lang="en-US" sz="1400" dirty="0" err="1"/>
              <a:t>SInnott</a:t>
            </a:r>
            <a:r>
              <a:rPr lang="en-US" sz="1400" dirty="0"/>
              <a:t>-Armstrong, Walter. “Consequentialism.” In </a:t>
            </a:r>
            <a:r>
              <a:rPr lang="en-US" sz="1400" i="1" dirty="0"/>
              <a:t>The Stanford Encyclopedia of Philosophy</a:t>
            </a:r>
            <a:r>
              <a:rPr lang="en-US" sz="1400" dirty="0"/>
              <a:t>, n.d. </a:t>
            </a:r>
            <a:r>
              <a:rPr lang="en-US" sz="1400" dirty="0">
                <a:hlinkClick r:id="rId2"/>
              </a:rPr>
              <a:t>https://plato.stanford.edu/archives/sum2019/entries/consequentialism/</a:t>
            </a:r>
            <a:r>
              <a:rPr lang="en-US" sz="1400" dirty="0"/>
              <a:t>.</a:t>
            </a:r>
          </a:p>
          <a:p>
            <a:pPr marL="342900" indent="-342900">
              <a:buFont typeface="+mj-lt"/>
              <a:buAutoNum type="arabicPeriod" startAt="61"/>
            </a:pPr>
            <a:r>
              <a:rPr lang="en-US" sz="1400" dirty="0"/>
              <a:t>Tufte, Edward R., 1942-. </a:t>
            </a:r>
            <a:r>
              <a:rPr lang="en-US" sz="1400" i="1" dirty="0"/>
              <a:t>The Visual Display of Quantitative Information</a:t>
            </a:r>
            <a:r>
              <a:rPr lang="en-US" sz="1400" dirty="0"/>
              <a:t>. 2nd ed.. Cheshire, Conn. : Graphics Press, 2001.</a:t>
            </a:r>
          </a:p>
          <a:p>
            <a:pPr marL="342900" indent="-342900">
              <a:buFont typeface="+mj-lt"/>
              <a:buAutoNum type="arabicPeriod" startAt="61"/>
            </a:pPr>
            <a:r>
              <a:rPr lang="en-US" sz="1400" dirty="0" err="1"/>
              <a:t>Weissgerber</a:t>
            </a:r>
            <a:r>
              <a:rPr lang="en-US" sz="1400" dirty="0"/>
              <a:t>, Tracey L., Stacey J. </a:t>
            </a:r>
            <a:r>
              <a:rPr lang="en-US" sz="1400" dirty="0" err="1"/>
              <a:t>Winham</a:t>
            </a:r>
            <a:r>
              <a:rPr lang="en-US" sz="1400" dirty="0"/>
              <a:t>, Ethan P. Heinzen, Jelena S. </a:t>
            </a:r>
            <a:r>
              <a:rPr lang="en-US" sz="1400" dirty="0" err="1"/>
              <a:t>Milin-Lazovic</a:t>
            </a:r>
            <a:r>
              <a:rPr lang="en-US" sz="1400" dirty="0"/>
              <a:t>, Oscar Garcia-Valencia, Zoran </a:t>
            </a:r>
            <a:r>
              <a:rPr lang="en-US" sz="1400" dirty="0" err="1"/>
              <a:t>Bukumiric</a:t>
            </a:r>
            <a:r>
              <a:rPr lang="en-US" sz="1400" dirty="0"/>
              <a:t>, Marko D. </a:t>
            </a:r>
            <a:r>
              <a:rPr lang="en-US" sz="1400" dirty="0" err="1"/>
              <a:t>Savic</a:t>
            </a:r>
            <a:r>
              <a:rPr lang="en-US" sz="1400" dirty="0"/>
              <a:t>, Vesna D. </a:t>
            </a:r>
            <a:r>
              <a:rPr lang="en-US" sz="1400" dirty="0" err="1"/>
              <a:t>Garovic</a:t>
            </a:r>
            <a:r>
              <a:rPr lang="en-US" sz="1400" dirty="0"/>
              <a:t>, and </a:t>
            </a:r>
            <a:r>
              <a:rPr lang="en-US" sz="1400" dirty="0" err="1"/>
              <a:t>Natasa</a:t>
            </a:r>
            <a:r>
              <a:rPr lang="en-US" sz="1400" dirty="0"/>
              <a:t> M. Milic. “Reveal, Don’t Conceal: Transforming Data Visualization to Improve Transparency.” </a:t>
            </a:r>
            <a:r>
              <a:rPr lang="en-US" sz="1400" i="1" dirty="0"/>
              <a:t>Circulation</a:t>
            </a:r>
            <a:r>
              <a:rPr lang="en-US" sz="1400" dirty="0"/>
              <a:t> 140, no. 18 (October 29, 2019): 1506–18. </a:t>
            </a:r>
            <a:r>
              <a:rPr lang="en-US" sz="1400" dirty="0">
                <a:hlinkClick r:id="rId3"/>
              </a:rPr>
              <a:t>https://doi.org/10.1161/CIRCULATIONAHA.118.037777</a:t>
            </a:r>
            <a:r>
              <a:rPr lang="en-US" sz="1400" dirty="0"/>
              <a:t>.</a:t>
            </a:r>
          </a:p>
          <a:p>
            <a:pPr marL="342900" indent="-342900">
              <a:buFont typeface="+mj-lt"/>
              <a:buAutoNum type="arabicPeriod" startAt="61"/>
            </a:pPr>
            <a:r>
              <a:rPr lang="en-US" sz="1400" dirty="0"/>
              <a:t>“William Playfair.” In </a:t>
            </a:r>
            <a:r>
              <a:rPr lang="en-US" sz="1400" i="1" dirty="0"/>
              <a:t>Wikipedia</a:t>
            </a:r>
            <a:r>
              <a:rPr lang="en-US" sz="1400" dirty="0"/>
              <a:t>, February 23, 2021. </a:t>
            </a:r>
            <a:r>
              <a:rPr lang="en-US" sz="1400" dirty="0">
                <a:hlinkClick r:id="rId4"/>
              </a:rPr>
              <a:t>https://en.wikipedia.org/w/index.php?title=William_Playfair&amp;oldid=1008484691</a:t>
            </a:r>
            <a:r>
              <a:rPr lang="en-US" sz="1400" dirty="0"/>
              <a:t>.</a:t>
            </a:r>
          </a:p>
          <a:p>
            <a:pPr marL="342900" indent="-342900">
              <a:buFont typeface="+mj-lt"/>
              <a:buAutoNum type="arabicPeriod" startAt="61"/>
            </a:pPr>
            <a:r>
              <a:rPr lang="en-US" sz="1400" dirty="0"/>
              <a:t>Williams, Sean D. </a:t>
            </a:r>
            <a:r>
              <a:rPr lang="en-US" sz="1400" i="1" dirty="0"/>
              <a:t>User Experience Design for Technical Communication: Expanding Our Notions of Quality Information Design</a:t>
            </a:r>
            <a:r>
              <a:rPr lang="en-US" sz="1400" dirty="0"/>
              <a:t>. </a:t>
            </a:r>
            <a:r>
              <a:rPr lang="en-US" sz="1400" i="1" dirty="0"/>
              <a:t>2007 </a:t>
            </a:r>
            <a:r>
              <a:rPr lang="en-US" sz="1400" i="1" dirty="0" err="1"/>
              <a:t>Ieee</a:t>
            </a:r>
            <a:r>
              <a:rPr lang="en-US" sz="1400" i="1" dirty="0"/>
              <a:t> International Professional Communication Conference</a:t>
            </a:r>
            <a:r>
              <a:rPr lang="en-US" sz="1400" dirty="0"/>
              <a:t>. New York: </a:t>
            </a:r>
            <a:r>
              <a:rPr lang="en-US" sz="1400" dirty="0" err="1"/>
              <a:t>Ieee</a:t>
            </a:r>
            <a:r>
              <a:rPr lang="en-US" sz="1400" dirty="0"/>
              <a:t>, 2007.</a:t>
            </a:r>
          </a:p>
          <a:p>
            <a:pPr marL="342900" indent="-342900">
              <a:buFont typeface="+mj-lt"/>
              <a:buAutoNum type="arabicPeriod" startAt="61"/>
            </a:pPr>
            <a:r>
              <a:rPr lang="en-US" sz="1400" dirty="0" err="1"/>
              <a:t>Yau</a:t>
            </a:r>
            <a:r>
              <a:rPr lang="en-US" sz="1400" dirty="0"/>
              <a:t>, Nathan. “Fox News Continues Charting Excellence.” </a:t>
            </a:r>
            <a:r>
              <a:rPr lang="en-US" sz="1400" i="1" dirty="0" err="1"/>
              <a:t>FlowingData</a:t>
            </a:r>
            <a:r>
              <a:rPr lang="en-US" sz="1400" dirty="0"/>
              <a:t> (blog), August 6, 2012. </a:t>
            </a:r>
            <a:r>
              <a:rPr lang="en-US" sz="1400" dirty="0">
                <a:hlinkClick r:id="rId5"/>
              </a:rPr>
              <a:t>https://flowingdata.com/2012/08/06/fox-news-continues-charting-excellence/</a:t>
            </a:r>
            <a:r>
              <a:rPr lang="en-US" sz="1400" dirty="0"/>
              <a:t>.</a:t>
            </a:r>
          </a:p>
          <a:p>
            <a:pPr marL="342900" indent="-342900">
              <a:buFont typeface="+mj-lt"/>
              <a:buAutoNum type="arabicPeriod" startAt="61"/>
            </a:pPr>
            <a:r>
              <a:rPr lang="en-US" sz="1400" dirty="0"/>
              <a:t>Young, Bessie A. “Health Disparities in Advanced Heart Failure Treatment: The Intersection of Race and Sex.” </a:t>
            </a:r>
            <a:r>
              <a:rPr lang="en-US" sz="1400" i="1" dirty="0"/>
              <a:t>JAMA Network Open</a:t>
            </a:r>
            <a:r>
              <a:rPr lang="en-US" sz="1400" dirty="0"/>
              <a:t> 3, no. 7 (July 1, 2020): e2011034–e2011034. </a:t>
            </a:r>
            <a:r>
              <a:rPr lang="en-US" sz="1400" dirty="0">
                <a:hlinkClick r:id="rId6"/>
              </a:rPr>
              <a:t>https://doi.org/10.1001/jamanetworkopen.2020.11034</a:t>
            </a:r>
            <a:r>
              <a:rPr lang="en-US" sz="1400" dirty="0"/>
              <a:t>.</a:t>
            </a:r>
          </a:p>
          <a:p>
            <a:pPr marL="342900" indent="-342900">
              <a:buFont typeface="+mj-lt"/>
              <a:buAutoNum type="arabicPeriod" startAt="61"/>
            </a:pPr>
            <a:r>
              <a:rPr lang="en-US" sz="1400" dirty="0" err="1"/>
              <a:t>Zer</a:t>
            </a:r>
            <a:r>
              <a:rPr lang="en-US" sz="1400" dirty="0"/>
              <a:t>-Aviv, M. “DataViz—The </a:t>
            </a:r>
            <a:r>
              <a:rPr lang="en-US" sz="1400" dirty="0" err="1"/>
              <a:t>UnEmpathetic</a:t>
            </a:r>
            <a:r>
              <a:rPr lang="en-US" sz="1400" dirty="0"/>
              <a:t> Art.” </a:t>
            </a:r>
            <a:r>
              <a:rPr lang="en-US" sz="1400" i="1" dirty="0"/>
              <a:t>Responsible Data</a:t>
            </a:r>
            <a:r>
              <a:rPr lang="en-US" sz="1400" dirty="0"/>
              <a:t> (blog), October 19, 2015. </a:t>
            </a:r>
            <a:r>
              <a:rPr lang="en-US" sz="1400" dirty="0">
                <a:hlinkClick r:id="rId7"/>
              </a:rPr>
              <a:t>https://responsibledata.io/2015/10/19/dataviz-the-unempathetic-art/</a:t>
            </a:r>
            <a:r>
              <a:rPr lang="en-US" sz="1400" dirty="0"/>
              <a:t>.</a:t>
            </a:r>
          </a:p>
          <a:p>
            <a:pPr marL="342900" indent="-342900">
              <a:buFont typeface="+mj-lt"/>
              <a:buAutoNum type="arabicPeriod" startAt="61"/>
            </a:pPr>
            <a:endParaRPr lang="en-US" sz="1400" dirty="0"/>
          </a:p>
        </p:txBody>
      </p:sp>
      <p:sp>
        <p:nvSpPr>
          <p:cNvPr id="5" name="Slide Number Placeholder 4">
            <a:extLst>
              <a:ext uri="{FF2B5EF4-FFF2-40B4-BE49-F238E27FC236}">
                <a16:creationId xmlns:a16="http://schemas.microsoft.com/office/drawing/2014/main" id="{46D47C18-6B8A-2940-8086-FE7C788AD953}"/>
              </a:ext>
            </a:extLst>
          </p:cNvPr>
          <p:cNvSpPr>
            <a:spLocks noGrp="1"/>
          </p:cNvSpPr>
          <p:nvPr>
            <p:ph type="sldNum" sz="quarter" idx="10"/>
          </p:nvPr>
        </p:nvSpPr>
        <p:spPr/>
        <p:txBody>
          <a:bodyPr/>
          <a:lstStyle/>
          <a:p>
            <a:pPr>
              <a:defRPr/>
            </a:pPr>
            <a:fld id="{372B0271-B012-4ED1-8CE3-476E6D0A5B1D}" type="slidenum">
              <a:rPr lang="en-US" smtClean="0"/>
              <a:pPr>
                <a:defRPr/>
              </a:pPr>
              <a:t>43</a:t>
            </a:fld>
            <a:endParaRPr lang="en-US" dirty="0"/>
          </a:p>
        </p:txBody>
      </p:sp>
    </p:spTree>
    <p:extLst>
      <p:ext uri="{BB962C8B-B14F-4D97-AF65-F5344CB8AC3E}">
        <p14:creationId xmlns:p14="http://schemas.microsoft.com/office/powerpoint/2010/main" val="292150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dirty="0">
                <a:solidFill>
                  <a:schemeClr val="tx1"/>
                </a:solidFill>
              </a:rPr>
              <a:t>How would you define error?</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p:txBody>
          <a:bodyPr/>
          <a:lstStyle/>
          <a:p>
            <a:pPr marL="0" indent="0">
              <a:buNone/>
            </a:pPr>
            <a:r>
              <a:rPr lang="en-US" dirty="0">
                <a:solidFill>
                  <a:schemeClr val="tx1"/>
                </a:solidFill>
              </a:rPr>
              <a:t>Add your answer to the chat</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5</a:t>
            </a:fld>
            <a:endParaRPr lang="en-US" dirty="0"/>
          </a:p>
        </p:txBody>
      </p:sp>
    </p:spTree>
    <p:extLst>
      <p:ext uri="{BB962C8B-B14F-4D97-AF65-F5344CB8AC3E}">
        <p14:creationId xmlns:p14="http://schemas.microsoft.com/office/powerpoint/2010/main" val="58209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sz="8000" dirty="0">
                <a:solidFill>
                  <a:schemeClr val="tx1"/>
                </a:solidFill>
              </a:rPr>
              <a:t>Error</a:t>
            </a:r>
            <a:endParaRPr lang="en-US" dirty="0">
              <a:solidFill>
                <a:schemeClr val="tx1"/>
              </a:solidFill>
            </a:endParaRP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a:xfrm>
            <a:off x="838200" y="2766529"/>
            <a:ext cx="10515600" cy="4351338"/>
          </a:xfrm>
        </p:spPr>
        <p:txBody>
          <a:bodyPr/>
          <a:lstStyle/>
          <a:p>
            <a:pPr marL="0" indent="0">
              <a:buNone/>
            </a:pPr>
            <a:r>
              <a:rPr lang="en-US" sz="5400" dirty="0">
                <a:solidFill>
                  <a:schemeClr val="tx1"/>
                </a:solidFill>
              </a:rPr>
              <a:t>The difference between observed values and true values</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6</a:t>
            </a:fld>
            <a:endParaRPr lang="en-US" dirty="0"/>
          </a:p>
        </p:txBody>
      </p:sp>
    </p:spTree>
    <p:extLst>
      <p:ext uri="{BB962C8B-B14F-4D97-AF65-F5344CB8AC3E}">
        <p14:creationId xmlns:p14="http://schemas.microsoft.com/office/powerpoint/2010/main" val="259605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dirty="0">
                <a:solidFill>
                  <a:schemeClr val="tx1"/>
                </a:solidFill>
              </a:rPr>
              <a:t>Most measurements have some degree of error</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p:txBody>
          <a:bodyPr/>
          <a:lstStyle/>
          <a:p>
            <a:pPr marL="0" indent="0">
              <a:buNone/>
            </a:pPr>
            <a:r>
              <a:rPr lang="en-US" sz="3600" dirty="0">
                <a:solidFill>
                  <a:schemeClr val="tx1"/>
                </a:solidFill>
              </a:rPr>
              <a:t>Variability inherent to a sample</a:t>
            </a:r>
          </a:p>
          <a:p>
            <a:pPr marL="0" indent="0">
              <a:buNone/>
            </a:pPr>
            <a:endParaRPr lang="en-US" sz="3600" dirty="0">
              <a:solidFill>
                <a:schemeClr val="tx1"/>
              </a:solidFill>
            </a:endParaRPr>
          </a:p>
          <a:p>
            <a:pPr marL="0" indent="0">
              <a:buNone/>
            </a:pPr>
            <a:r>
              <a:rPr lang="en-US" sz="3600" dirty="0">
                <a:solidFill>
                  <a:schemeClr val="tx1"/>
                </a:solidFill>
              </a:rPr>
              <a:t>Imprecise measures</a:t>
            </a:r>
          </a:p>
          <a:p>
            <a:pPr marL="0" indent="0">
              <a:buNone/>
            </a:pPr>
            <a:endParaRPr lang="en-US" sz="3600" dirty="0">
              <a:solidFill>
                <a:schemeClr val="tx1"/>
              </a:solidFill>
            </a:endParaRPr>
          </a:p>
          <a:p>
            <a:pPr marL="0" indent="0">
              <a:buNone/>
            </a:pPr>
            <a:r>
              <a:rPr lang="en-US" sz="3600" dirty="0">
                <a:solidFill>
                  <a:schemeClr val="tx1"/>
                </a:solidFill>
              </a:rPr>
              <a:t>Inaccurate tools</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7</a:t>
            </a:fld>
            <a:endParaRPr lang="en-US" dirty="0"/>
          </a:p>
        </p:txBody>
      </p:sp>
    </p:spTree>
    <p:extLst>
      <p:ext uri="{BB962C8B-B14F-4D97-AF65-F5344CB8AC3E}">
        <p14:creationId xmlns:p14="http://schemas.microsoft.com/office/powerpoint/2010/main" val="148928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dirty="0">
                <a:solidFill>
                  <a:schemeClr val="tx1"/>
                </a:solidFill>
              </a:rPr>
              <a:t>Case Study</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a:xfrm>
            <a:off x="838200" y="1690688"/>
            <a:ext cx="3627783" cy="4351338"/>
          </a:xfrm>
        </p:spPr>
        <p:txBody>
          <a:bodyPr/>
          <a:lstStyle/>
          <a:p>
            <a:pPr marL="0" indent="0">
              <a:buNone/>
            </a:pPr>
            <a:r>
              <a:rPr lang="en-US" dirty="0">
                <a:solidFill>
                  <a:schemeClr val="tx1"/>
                </a:solidFill>
              </a:rPr>
              <a:t>Let’s say you survey participants in three different library programs as to how they would rate a workshop’s overall utility to them. The three workshops average 4, but with different sort of responses:</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8</a:t>
            </a:fld>
            <a:endParaRPr lang="en-US" dirty="0"/>
          </a:p>
        </p:txBody>
      </p:sp>
      <p:graphicFrame>
        <p:nvGraphicFramePr>
          <p:cNvPr id="5" name="Table 5">
            <a:extLst>
              <a:ext uri="{FF2B5EF4-FFF2-40B4-BE49-F238E27FC236}">
                <a16:creationId xmlns:a16="http://schemas.microsoft.com/office/drawing/2014/main" id="{93D57DAE-4ECE-B04C-97AA-7E17C9C5244D}"/>
              </a:ext>
            </a:extLst>
          </p:cNvPr>
          <p:cNvGraphicFramePr>
            <a:graphicFrameLocks noGrp="1"/>
          </p:cNvGraphicFramePr>
          <p:nvPr>
            <p:extLst>
              <p:ext uri="{D42A27DB-BD31-4B8C-83A1-F6EECF244321}">
                <p14:modId xmlns:p14="http://schemas.microsoft.com/office/powerpoint/2010/main" val="2985782624"/>
              </p:ext>
            </p:extLst>
          </p:nvPr>
        </p:nvGraphicFramePr>
        <p:xfrm>
          <a:off x="4625009" y="87889"/>
          <a:ext cx="7248941" cy="6398045"/>
        </p:xfrm>
        <a:graphic>
          <a:graphicData uri="http://schemas.openxmlformats.org/drawingml/2006/table">
            <a:tbl>
              <a:tblPr firstRow="1" bandRow="1">
                <a:tableStyleId>{7DF18680-E054-41AD-8BC1-D1AEF772440D}</a:tableStyleId>
              </a:tblPr>
              <a:tblGrid>
                <a:gridCol w="1812235">
                  <a:extLst>
                    <a:ext uri="{9D8B030D-6E8A-4147-A177-3AD203B41FA5}">
                      <a16:colId xmlns:a16="http://schemas.microsoft.com/office/drawing/2014/main" val="4088840632"/>
                    </a:ext>
                  </a:extLst>
                </a:gridCol>
                <a:gridCol w="1640713">
                  <a:extLst>
                    <a:ext uri="{9D8B030D-6E8A-4147-A177-3AD203B41FA5}">
                      <a16:colId xmlns:a16="http://schemas.microsoft.com/office/drawing/2014/main" val="2372044172"/>
                    </a:ext>
                  </a:extLst>
                </a:gridCol>
                <a:gridCol w="1636496">
                  <a:extLst>
                    <a:ext uri="{9D8B030D-6E8A-4147-A177-3AD203B41FA5}">
                      <a16:colId xmlns:a16="http://schemas.microsoft.com/office/drawing/2014/main" val="1228495714"/>
                    </a:ext>
                  </a:extLst>
                </a:gridCol>
                <a:gridCol w="2159497">
                  <a:extLst>
                    <a:ext uri="{9D8B030D-6E8A-4147-A177-3AD203B41FA5}">
                      <a16:colId xmlns:a16="http://schemas.microsoft.com/office/drawing/2014/main" val="863131121"/>
                    </a:ext>
                  </a:extLst>
                </a:gridCol>
              </a:tblGrid>
              <a:tr h="535027">
                <a:tc>
                  <a:txBody>
                    <a:bodyPr/>
                    <a:lstStyle/>
                    <a:p>
                      <a:endParaRPr lang="en-US"/>
                    </a:p>
                  </a:txBody>
                  <a:tcPr/>
                </a:tc>
                <a:tc>
                  <a:txBody>
                    <a:bodyPr/>
                    <a:lstStyle/>
                    <a:p>
                      <a:r>
                        <a:rPr lang="en-US" dirty="0"/>
                        <a:t>Program A</a:t>
                      </a:r>
                    </a:p>
                  </a:txBody>
                  <a:tcPr/>
                </a:tc>
                <a:tc>
                  <a:txBody>
                    <a:bodyPr/>
                    <a:lstStyle/>
                    <a:p>
                      <a:r>
                        <a:rPr lang="en-US" dirty="0"/>
                        <a:t>Program B</a:t>
                      </a:r>
                    </a:p>
                  </a:txBody>
                  <a:tcPr/>
                </a:tc>
                <a:tc>
                  <a:txBody>
                    <a:bodyPr/>
                    <a:lstStyle/>
                    <a:p>
                      <a:r>
                        <a:rPr lang="en-US" dirty="0"/>
                        <a:t>Program C</a:t>
                      </a:r>
                    </a:p>
                  </a:txBody>
                  <a:tcPr/>
                </a:tc>
                <a:extLst>
                  <a:ext uri="{0D108BD9-81ED-4DB2-BD59-A6C34878D82A}">
                    <a16:rowId xmlns:a16="http://schemas.microsoft.com/office/drawing/2014/main" val="2034331241"/>
                  </a:ext>
                </a:extLst>
              </a:tr>
              <a:tr h="373067">
                <a:tc>
                  <a:txBody>
                    <a:bodyPr/>
                    <a:lstStyle/>
                    <a:p>
                      <a:endParaRPr lang="en-US"/>
                    </a:p>
                  </a:txBody>
                  <a:tcPr/>
                </a:tc>
                <a:tc>
                  <a:txBody>
                    <a:bodyPr/>
                    <a:lstStyle/>
                    <a:p>
                      <a:r>
                        <a:rPr lang="en-US" dirty="0"/>
                        <a:t>5</a:t>
                      </a:r>
                    </a:p>
                  </a:txBody>
                  <a:tcPr/>
                </a:tc>
                <a:tc>
                  <a:txBody>
                    <a:bodyPr/>
                    <a:lstStyle/>
                    <a:p>
                      <a:r>
                        <a:rPr lang="en-US" dirty="0"/>
                        <a:t>4</a:t>
                      </a:r>
                    </a:p>
                  </a:txBody>
                  <a:tcPr/>
                </a:tc>
                <a:tc>
                  <a:txBody>
                    <a:bodyPr/>
                    <a:lstStyle/>
                    <a:p>
                      <a:r>
                        <a:rPr lang="en-US" dirty="0"/>
                        <a:t>2</a:t>
                      </a:r>
                    </a:p>
                  </a:txBody>
                  <a:tcPr/>
                </a:tc>
                <a:extLst>
                  <a:ext uri="{0D108BD9-81ED-4DB2-BD59-A6C34878D82A}">
                    <a16:rowId xmlns:a16="http://schemas.microsoft.com/office/drawing/2014/main" val="1620564635"/>
                  </a:ext>
                </a:extLst>
              </a:tr>
              <a:tr h="373067">
                <a:tc>
                  <a:txBody>
                    <a:bodyPr/>
                    <a:lstStyle/>
                    <a:p>
                      <a:endParaRPr lang="en-US" dirty="0"/>
                    </a:p>
                  </a:txBody>
                  <a:tcPr/>
                </a:tc>
                <a:tc>
                  <a:txBody>
                    <a:bodyPr/>
                    <a:lstStyle/>
                    <a:p>
                      <a:r>
                        <a:rPr lang="en-US" dirty="0"/>
                        <a:t>5</a:t>
                      </a:r>
                    </a:p>
                  </a:txBody>
                  <a:tcPr/>
                </a:tc>
                <a:tc>
                  <a:txBody>
                    <a:bodyPr/>
                    <a:lstStyle/>
                    <a:p>
                      <a:r>
                        <a:rPr lang="en-US" dirty="0"/>
                        <a:t>5</a:t>
                      </a:r>
                    </a:p>
                  </a:txBody>
                  <a:tcPr/>
                </a:tc>
                <a:tc>
                  <a:txBody>
                    <a:bodyPr/>
                    <a:lstStyle/>
                    <a:p>
                      <a:r>
                        <a:rPr lang="en-US" dirty="0"/>
                        <a:t>4</a:t>
                      </a:r>
                    </a:p>
                  </a:txBody>
                  <a:tcPr/>
                </a:tc>
                <a:extLst>
                  <a:ext uri="{0D108BD9-81ED-4DB2-BD59-A6C34878D82A}">
                    <a16:rowId xmlns:a16="http://schemas.microsoft.com/office/drawing/2014/main" val="3481895988"/>
                  </a:ext>
                </a:extLst>
              </a:tr>
              <a:tr h="373067">
                <a:tc>
                  <a:txBody>
                    <a:bodyPr/>
                    <a:lstStyle/>
                    <a:p>
                      <a:endParaRPr lang="en-US"/>
                    </a:p>
                  </a:txBody>
                  <a:tcPr/>
                </a:tc>
                <a:tc>
                  <a:txBody>
                    <a:bodyPr/>
                    <a:lstStyle/>
                    <a:p>
                      <a:r>
                        <a:rPr lang="en-US" dirty="0"/>
                        <a:t>5</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656819795"/>
                  </a:ext>
                </a:extLst>
              </a:tr>
              <a:tr h="373067">
                <a:tc>
                  <a:txBody>
                    <a:bodyPr/>
                    <a:lstStyle/>
                    <a:p>
                      <a:endParaRPr lang="en-US" dirty="0"/>
                    </a:p>
                  </a:txBody>
                  <a:tcPr/>
                </a:tc>
                <a:tc>
                  <a:txBody>
                    <a:bodyPr/>
                    <a:lstStyle/>
                    <a:p>
                      <a:r>
                        <a:rPr lang="en-US" dirty="0"/>
                        <a:t>5</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3461307546"/>
                  </a:ext>
                </a:extLst>
              </a:tr>
              <a:tr h="373067">
                <a:tc>
                  <a:txBody>
                    <a:bodyPr/>
                    <a:lstStyle/>
                    <a:p>
                      <a:endParaRPr lang="en-US" dirty="0"/>
                    </a:p>
                  </a:txBody>
                  <a:tcPr/>
                </a:tc>
                <a:tc>
                  <a:txBody>
                    <a:bodyPr/>
                    <a:lstStyle/>
                    <a:p>
                      <a:r>
                        <a:rPr lang="en-US" dirty="0"/>
                        <a:t>5</a:t>
                      </a:r>
                    </a:p>
                  </a:txBody>
                  <a:tcPr/>
                </a:tc>
                <a:tc>
                  <a:txBody>
                    <a:bodyPr/>
                    <a:lstStyle/>
                    <a:p>
                      <a:r>
                        <a:rPr lang="en-US" dirty="0"/>
                        <a:t>5</a:t>
                      </a:r>
                    </a:p>
                  </a:txBody>
                  <a:tcPr/>
                </a:tc>
                <a:tc>
                  <a:txBody>
                    <a:bodyPr/>
                    <a:lstStyle/>
                    <a:p>
                      <a:r>
                        <a:rPr lang="en-US" dirty="0"/>
                        <a:t>4</a:t>
                      </a:r>
                    </a:p>
                  </a:txBody>
                  <a:tcPr/>
                </a:tc>
                <a:extLst>
                  <a:ext uri="{0D108BD9-81ED-4DB2-BD59-A6C34878D82A}">
                    <a16:rowId xmlns:a16="http://schemas.microsoft.com/office/drawing/2014/main" val="1491622455"/>
                  </a:ext>
                </a:extLst>
              </a:tr>
              <a:tr h="373067">
                <a:tc>
                  <a:txBody>
                    <a:bodyPr/>
                    <a:lstStyle/>
                    <a:p>
                      <a:endParaRPr lang="en-US" dirty="0"/>
                    </a:p>
                  </a:txBody>
                  <a:tcPr/>
                </a:tc>
                <a:tc>
                  <a:txBody>
                    <a:bodyPr/>
                    <a:lstStyle/>
                    <a:p>
                      <a:r>
                        <a:rPr lang="en-US" dirty="0"/>
                        <a:t>5</a:t>
                      </a:r>
                    </a:p>
                  </a:txBody>
                  <a:tcPr/>
                </a:tc>
                <a:tc>
                  <a:txBody>
                    <a:bodyPr/>
                    <a:lstStyle/>
                    <a:p>
                      <a:r>
                        <a:rPr lang="en-US" dirty="0"/>
                        <a:t>3</a:t>
                      </a:r>
                    </a:p>
                  </a:txBody>
                  <a:tcPr/>
                </a:tc>
                <a:tc>
                  <a:txBody>
                    <a:bodyPr/>
                    <a:lstStyle/>
                    <a:p>
                      <a:endParaRPr lang="en-US" dirty="0"/>
                    </a:p>
                  </a:txBody>
                  <a:tcPr/>
                </a:tc>
                <a:extLst>
                  <a:ext uri="{0D108BD9-81ED-4DB2-BD59-A6C34878D82A}">
                    <a16:rowId xmlns:a16="http://schemas.microsoft.com/office/drawing/2014/main" val="4017207691"/>
                  </a:ext>
                </a:extLst>
              </a:tr>
              <a:tr h="373067">
                <a:tc>
                  <a:txBody>
                    <a:bodyPr/>
                    <a:lstStyle/>
                    <a:p>
                      <a:endParaRPr lang="en-US" dirty="0"/>
                    </a:p>
                  </a:txBody>
                  <a:tcPr/>
                </a:tc>
                <a:tc>
                  <a:txBody>
                    <a:bodyPr/>
                    <a:lstStyle/>
                    <a:p>
                      <a:r>
                        <a:rPr lang="en-US" dirty="0"/>
                        <a:t>5</a:t>
                      </a:r>
                    </a:p>
                  </a:txBody>
                  <a:tcPr/>
                </a:tc>
                <a:tc>
                  <a:txBody>
                    <a:bodyPr/>
                    <a:lstStyle/>
                    <a:p>
                      <a:r>
                        <a:rPr lang="en-US" dirty="0"/>
                        <a:t>2</a:t>
                      </a:r>
                    </a:p>
                  </a:txBody>
                  <a:tcPr/>
                </a:tc>
                <a:tc>
                  <a:txBody>
                    <a:bodyPr/>
                    <a:lstStyle/>
                    <a:p>
                      <a:endParaRPr lang="en-US" dirty="0"/>
                    </a:p>
                  </a:txBody>
                  <a:tcPr/>
                </a:tc>
                <a:extLst>
                  <a:ext uri="{0D108BD9-81ED-4DB2-BD59-A6C34878D82A}">
                    <a16:rowId xmlns:a16="http://schemas.microsoft.com/office/drawing/2014/main" val="2527481133"/>
                  </a:ext>
                </a:extLst>
              </a:tr>
              <a:tr h="373067">
                <a:tc>
                  <a:txBody>
                    <a:bodyPr/>
                    <a:lstStyle/>
                    <a:p>
                      <a:endParaRPr lang="en-US" dirty="0"/>
                    </a:p>
                  </a:txBody>
                  <a:tcPr/>
                </a:tc>
                <a:tc>
                  <a:txBody>
                    <a:bodyPr/>
                    <a:lstStyle/>
                    <a:p>
                      <a:r>
                        <a:rPr lang="en-US" dirty="0"/>
                        <a:t>3</a:t>
                      </a:r>
                    </a:p>
                  </a:txBody>
                  <a:tcPr/>
                </a:tc>
                <a:tc>
                  <a:txBody>
                    <a:bodyPr/>
                    <a:lstStyle/>
                    <a:p>
                      <a:r>
                        <a:rPr lang="en-US" dirty="0"/>
                        <a:t>4</a:t>
                      </a:r>
                    </a:p>
                  </a:txBody>
                  <a:tcPr/>
                </a:tc>
                <a:tc>
                  <a:txBody>
                    <a:bodyPr/>
                    <a:lstStyle/>
                    <a:p>
                      <a:endParaRPr lang="en-US" dirty="0"/>
                    </a:p>
                  </a:txBody>
                  <a:tcPr/>
                </a:tc>
                <a:extLst>
                  <a:ext uri="{0D108BD9-81ED-4DB2-BD59-A6C34878D82A}">
                    <a16:rowId xmlns:a16="http://schemas.microsoft.com/office/drawing/2014/main" val="489016123"/>
                  </a:ext>
                </a:extLst>
              </a:tr>
              <a:tr h="373067">
                <a:tc>
                  <a:txBody>
                    <a:bodyPr/>
                    <a:lstStyle/>
                    <a:p>
                      <a:endParaRPr lang="en-US" dirty="0"/>
                    </a:p>
                  </a:txBody>
                  <a:tcPr/>
                </a:tc>
                <a:tc>
                  <a:txBody>
                    <a:bodyPr/>
                    <a:lstStyle/>
                    <a:p>
                      <a:r>
                        <a:rPr lang="en-US" dirty="0"/>
                        <a:t>1</a:t>
                      </a:r>
                    </a:p>
                  </a:txBody>
                  <a:tcPr/>
                </a:tc>
                <a:tc>
                  <a:txBody>
                    <a:bodyPr/>
                    <a:lstStyle/>
                    <a:p>
                      <a:r>
                        <a:rPr lang="en-US" dirty="0"/>
                        <a:t>5</a:t>
                      </a:r>
                    </a:p>
                  </a:txBody>
                  <a:tcPr/>
                </a:tc>
                <a:tc>
                  <a:txBody>
                    <a:bodyPr/>
                    <a:lstStyle/>
                    <a:p>
                      <a:endParaRPr lang="en-US" dirty="0"/>
                    </a:p>
                  </a:txBody>
                  <a:tcPr/>
                </a:tc>
                <a:extLst>
                  <a:ext uri="{0D108BD9-81ED-4DB2-BD59-A6C34878D82A}">
                    <a16:rowId xmlns:a16="http://schemas.microsoft.com/office/drawing/2014/main" val="1457679434"/>
                  </a:ext>
                </a:extLst>
              </a:tr>
              <a:tr h="373067">
                <a:tc>
                  <a:txBody>
                    <a:bodyPr/>
                    <a:lstStyle/>
                    <a:p>
                      <a:endParaRPr lang="en-US" dirty="0"/>
                    </a:p>
                  </a:txBody>
                  <a:tcPr/>
                </a:tc>
                <a:tc>
                  <a:txBody>
                    <a:bodyPr/>
                    <a:lstStyle/>
                    <a:p>
                      <a:r>
                        <a:rPr lang="en-US" dirty="0"/>
                        <a:t>1</a:t>
                      </a:r>
                    </a:p>
                  </a:txBody>
                  <a:tcPr/>
                </a:tc>
                <a:tc>
                  <a:txBody>
                    <a:bodyPr/>
                    <a:lstStyle/>
                    <a:p>
                      <a:r>
                        <a:rPr lang="en-US" dirty="0"/>
                        <a:t>4</a:t>
                      </a:r>
                    </a:p>
                  </a:txBody>
                  <a:tcPr/>
                </a:tc>
                <a:tc>
                  <a:txBody>
                    <a:bodyPr/>
                    <a:lstStyle/>
                    <a:p>
                      <a:endParaRPr lang="en-US" dirty="0"/>
                    </a:p>
                  </a:txBody>
                  <a:tcPr/>
                </a:tc>
                <a:extLst>
                  <a:ext uri="{0D108BD9-81ED-4DB2-BD59-A6C34878D82A}">
                    <a16:rowId xmlns:a16="http://schemas.microsoft.com/office/drawing/2014/main" val="1443998537"/>
                  </a:ext>
                </a:extLst>
              </a:tr>
              <a:tr h="373067">
                <a:tc>
                  <a:txBody>
                    <a:bodyPr/>
                    <a:lstStyle/>
                    <a:p>
                      <a:endParaRPr lang="en-US" dirty="0"/>
                    </a:p>
                  </a:txBody>
                  <a:tcPr/>
                </a:tc>
                <a:tc>
                  <a:txBody>
                    <a:bodyPr/>
                    <a:lstStyle/>
                    <a:p>
                      <a:r>
                        <a:rPr lang="en-US" dirty="0"/>
                        <a:t>4</a:t>
                      </a:r>
                    </a:p>
                  </a:txBody>
                  <a:tcPr/>
                </a:tc>
                <a:tc>
                  <a:txBody>
                    <a:bodyPr/>
                    <a:lstStyle/>
                    <a:p>
                      <a:r>
                        <a:rPr lang="en-US" dirty="0"/>
                        <a:t>4</a:t>
                      </a:r>
                    </a:p>
                  </a:txBody>
                  <a:tcPr/>
                </a:tc>
                <a:tc>
                  <a:txBody>
                    <a:bodyPr/>
                    <a:lstStyle/>
                    <a:p>
                      <a:endParaRPr lang="en-US" dirty="0"/>
                    </a:p>
                  </a:txBody>
                  <a:tcPr/>
                </a:tc>
                <a:extLst>
                  <a:ext uri="{0D108BD9-81ED-4DB2-BD59-A6C34878D82A}">
                    <a16:rowId xmlns:a16="http://schemas.microsoft.com/office/drawing/2014/main" val="3409584104"/>
                  </a:ext>
                </a:extLst>
              </a:tr>
              <a:tr h="373067">
                <a:tc>
                  <a:txBody>
                    <a:bodyPr/>
                    <a:lstStyle/>
                    <a:p>
                      <a:r>
                        <a:rPr lang="en-US" dirty="0"/>
                        <a:t>Mean</a:t>
                      </a:r>
                    </a:p>
                  </a:txBody>
                  <a:tcPr/>
                </a:tc>
                <a:tc>
                  <a:txBody>
                    <a:bodyPr/>
                    <a:lstStyle/>
                    <a:p>
                      <a:pPr algn="r" fontAlgn="b"/>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2710442"/>
                  </a:ext>
                </a:extLst>
              </a:tr>
              <a:tr h="373067">
                <a:tc>
                  <a:txBody>
                    <a:bodyPr/>
                    <a:lstStyle/>
                    <a:p>
                      <a:r>
                        <a:rPr lang="en-US" dirty="0"/>
                        <a:t>Median</a:t>
                      </a:r>
                    </a:p>
                  </a:txBody>
                  <a:tcPr/>
                </a:tc>
                <a:tc>
                  <a:txBody>
                    <a:bodyPr/>
                    <a:lstStyle/>
                    <a:p>
                      <a:pPr algn="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56068069"/>
                  </a:ext>
                </a:extLst>
              </a:tr>
              <a:tr h="373067">
                <a:tc>
                  <a:txBody>
                    <a:bodyPr/>
                    <a:lstStyle/>
                    <a:p>
                      <a:r>
                        <a:rPr lang="en-US" dirty="0"/>
                        <a:t>Standard Deviation</a:t>
                      </a:r>
                    </a:p>
                  </a:txBody>
                  <a:tcPr/>
                </a:tc>
                <a:tc>
                  <a:txBody>
                    <a:bodyPr/>
                    <a:lstStyle/>
                    <a:p>
                      <a:pPr algn="r" fontAlgn="b"/>
                      <a:r>
                        <a:rPr lang="en-US" sz="1800" u="none" strike="noStrike" dirty="0">
                          <a:effectLst/>
                        </a:rPr>
                        <a:t>1.61245155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0.89442719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1.22474487</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2785255"/>
                  </a:ext>
                </a:extLst>
              </a:tr>
              <a:tr h="373067">
                <a:tc>
                  <a:txBody>
                    <a:bodyPr/>
                    <a:lstStyle/>
                    <a:p>
                      <a:r>
                        <a:rPr lang="en-US" dirty="0"/>
                        <a:t>Standard Error</a:t>
                      </a:r>
                    </a:p>
                  </a:txBody>
                  <a:tcPr/>
                </a:tc>
                <a:tc>
                  <a:txBody>
                    <a:bodyPr/>
                    <a:lstStyle/>
                    <a:p>
                      <a:pPr algn="r" fontAlgn="b"/>
                      <a:r>
                        <a:rPr lang="en-US" sz="1800" u="none" strike="noStrike">
                          <a:effectLst/>
                        </a:rPr>
                        <a:t>0.48617243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0.26967994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0.54772256</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0193729"/>
                  </a:ext>
                </a:extLst>
              </a:tr>
            </a:tbl>
          </a:graphicData>
        </a:graphic>
      </p:graphicFrame>
    </p:spTree>
    <p:extLst>
      <p:ext uri="{BB962C8B-B14F-4D97-AF65-F5344CB8AC3E}">
        <p14:creationId xmlns:p14="http://schemas.microsoft.com/office/powerpoint/2010/main" val="2814888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32E5-C93A-744F-A174-1D4F01EE71DB}"/>
              </a:ext>
            </a:extLst>
          </p:cNvPr>
          <p:cNvSpPr>
            <a:spLocks noGrp="1"/>
          </p:cNvSpPr>
          <p:nvPr>
            <p:ph type="title"/>
          </p:nvPr>
        </p:nvSpPr>
        <p:spPr/>
        <p:txBody>
          <a:bodyPr/>
          <a:lstStyle/>
          <a:p>
            <a:r>
              <a:rPr lang="en-US" dirty="0">
                <a:solidFill>
                  <a:schemeClr val="tx1"/>
                </a:solidFill>
              </a:rPr>
              <a:t>“Significance”</a:t>
            </a:r>
          </a:p>
        </p:txBody>
      </p:sp>
      <p:sp>
        <p:nvSpPr>
          <p:cNvPr id="3" name="Content Placeholder 2">
            <a:extLst>
              <a:ext uri="{FF2B5EF4-FFF2-40B4-BE49-F238E27FC236}">
                <a16:creationId xmlns:a16="http://schemas.microsoft.com/office/drawing/2014/main" id="{74717049-0F6E-9A46-82BD-97F6DF668855}"/>
              </a:ext>
            </a:extLst>
          </p:cNvPr>
          <p:cNvSpPr>
            <a:spLocks noGrp="1"/>
          </p:cNvSpPr>
          <p:nvPr>
            <p:ph idx="1"/>
          </p:nvPr>
        </p:nvSpPr>
        <p:spPr>
          <a:xfrm>
            <a:off x="467139" y="1300162"/>
            <a:ext cx="6689035" cy="4351338"/>
          </a:xfrm>
        </p:spPr>
        <p:txBody>
          <a:bodyPr/>
          <a:lstStyle/>
          <a:p>
            <a:pPr marL="0" indent="0">
              <a:buNone/>
            </a:pPr>
            <a:r>
              <a:rPr lang="en-US" dirty="0">
                <a:solidFill>
                  <a:schemeClr val="tx1"/>
                </a:solidFill>
              </a:rPr>
              <a:t>A p value is a probability that if the null hypothesis were true that we would see the results we saw.</a:t>
            </a:r>
          </a:p>
          <a:p>
            <a:pPr marL="0" indent="0">
              <a:buNone/>
            </a:pPr>
            <a:r>
              <a:rPr lang="en-US" dirty="0">
                <a:solidFill>
                  <a:schemeClr val="tx1"/>
                </a:solidFill>
              </a:rPr>
              <a:t>Alpha, </a:t>
            </a:r>
            <a:r>
              <a:rPr lang="el-GR" dirty="0">
                <a:solidFill>
                  <a:schemeClr val="tx1"/>
                </a:solidFill>
              </a:rPr>
              <a:t>α, </a:t>
            </a:r>
            <a:r>
              <a:rPr lang="en-US" dirty="0">
                <a:solidFill>
                  <a:schemeClr val="tx1"/>
                </a:solidFill>
              </a:rPr>
              <a:t>is a threshold at which we would say it is unlikely that our experimental results are as “far” from our control group if they are actually the same thing. Often it is .05.</a:t>
            </a:r>
          </a:p>
          <a:p>
            <a:pPr marL="0" indent="0">
              <a:buNone/>
            </a:pPr>
            <a:r>
              <a:rPr lang="en-US" dirty="0">
                <a:solidFill>
                  <a:schemeClr val="tx1"/>
                </a:solidFill>
              </a:rPr>
              <a:t>So, if p = .05, we are saying, in 5 out of 100 repetitions we would expect our results if there was no difference.</a:t>
            </a:r>
          </a:p>
        </p:txBody>
      </p:sp>
      <p:sp>
        <p:nvSpPr>
          <p:cNvPr id="4" name="Slide Number Placeholder 3">
            <a:extLst>
              <a:ext uri="{FF2B5EF4-FFF2-40B4-BE49-F238E27FC236}">
                <a16:creationId xmlns:a16="http://schemas.microsoft.com/office/drawing/2014/main" id="{C6C3E624-89FD-014F-9C66-B6BA2DFD5288}"/>
              </a:ext>
            </a:extLst>
          </p:cNvPr>
          <p:cNvSpPr>
            <a:spLocks noGrp="1"/>
          </p:cNvSpPr>
          <p:nvPr>
            <p:ph type="sldNum" sz="quarter" idx="10"/>
          </p:nvPr>
        </p:nvSpPr>
        <p:spPr/>
        <p:txBody>
          <a:bodyPr/>
          <a:lstStyle/>
          <a:p>
            <a:pPr>
              <a:defRPr/>
            </a:pPr>
            <a:fld id="{025F9F99-9BD9-4422-B838-F0A597D458BC}" type="slidenum">
              <a:rPr lang="en-US" smtClean="0"/>
              <a:pPr>
                <a:defRPr/>
              </a:pPr>
              <a:t>9</a:t>
            </a:fld>
            <a:endParaRPr lang="en-US" dirty="0"/>
          </a:p>
        </p:txBody>
      </p:sp>
      <p:pic>
        <p:nvPicPr>
          <p:cNvPr id="1026" name="Picture 2" descr="A graph of two waves showing the findings of a null hypothesis versus the findings of an alternative hypothesis. It shows the overlap between the two and the depiction of Type I and Type II statistical errors.">
            <a:extLst>
              <a:ext uri="{FF2B5EF4-FFF2-40B4-BE49-F238E27FC236}">
                <a16:creationId xmlns:a16="http://schemas.microsoft.com/office/drawing/2014/main" id="{9B3464BC-E50E-D24F-B6F0-D300467F3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174" y="1206500"/>
            <a:ext cx="4725504"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877761"/>
      </p:ext>
    </p:extLst>
  </p:cSld>
  <p:clrMapOvr>
    <a:masterClrMapping/>
  </p:clrMapOvr>
</p:sld>
</file>

<file path=ppt/theme/theme1.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3D409730-F812-4239-906C-280BA1B06B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937C965FE09E42A59636358EC31B43" ma:contentTypeVersion="3" ma:contentTypeDescription="Create a new document." ma:contentTypeScope="" ma:versionID="3591d2a78679261f1d460d4b78738b62">
  <xsd:schema xmlns:xsd="http://www.w3.org/2001/XMLSchema" xmlns:xs="http://www.w3.org/2001/XMLSchema" xmlns:p="http://schemas.microsoft.com/office/2006/metadata/properties" targetNamespace="http://schemas.microsoft.com/office/2006/metadata/properties" ma:root="true" ma:fieldsID="c235e85ecd810885c1566fbfa026e81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A1740C-83F8-4615-B915-DF90AAF187D4}">
  <ds:schemaRefs>
    <ds:schemaRef ds:uri="http://schemas.microsoft.com/sharepoint/v3/contenttype/forms"/>
  </ds:schemaRefs>
</ds:datastoreItem>
</file>

<file path=customXml/itemProps2.xml><?xml version="1.0" encoding="utf-8"?>
<ds:datastoreItem xmlns:ds="http://schemas.openxmlformats.org/officeDocument/2006/customXml" ds:itemID="{DB9320D0-1373-48A5-B29D-10B6BC5CB0C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D6F729B-8841-4CDC-A8F3-63CD745238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NTO Template (NEW LOGO 4-27-17)</Template>
  <TotalTime>4614</TotalTime>
  <Words>4880</Words>
  <Application>Microsoft Macintosh PowerPoint</Application>
  <PresentationFormat>Widescreen</PresentationFormat>
  <Paragraphs>339</Paragraphs>
  <Slides>43</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NTO White w gray text</vt:lpstr>
      <vt:lpstr>Ethical Communication with Data </vt:lpstr>
      <vt:lpstr>Learning Objectives</vt:lpstr>
      <vt:lpstr>Why might we communicate with data, for example in charts and graphs?</vt:lpstr>
      <vt:lpstr>Uncertainty &amp; Error</vt:lpstr>
      <vt:lpstr>How would you define error?</vt:lpstr>
      <vt:lpstr>Error</vt:lpstr>
      <vt:lpstr>Most measurements have some degree of error</vt:lpstr>
      <vt:lpstr>Case Study</vt:lpstr>
      <vt:lpstr>“Significance”</vt:lpstr>
      <vt:lpstr>Presenting uncertainty</vt:lpstr>
      <vt:lpstr>Presenting uncertainty (2)</vt:lpstr>
      <vt:lpstr>How might you provide information on uncertainty in your communications?</vt:lpstr>
      <vt:lpstr>Simplicity &amp; Detail</vt:lpstr>
      <vt:lpstr>Hold for Economist 1</vt:lpstr>
      <vt:lpstr>Hold for Economist 2</vt:lpstr>
      <vt:lpstr>What if anything would you change about these charts?</vt:lpstr>
      <vt:lpstr>What if anything would you change about these charts? (2)</vt:lpstr>
      <vt:lpstr>Simplicity &amp; Detail</vt:lpstr>
      <vt:lpstr>Simplicity &amp; Detail (2)</vt:lpstr>
      <vt:lpstr>Visualization in Context</vt:lpstr>
      <vt:lpstr>Visualization in Context (1)</vt:lpstr>
      <vt:lpstr>Visualization in Context (2)</vt:lpstr>
      <vt:lpstr>Visualization in Context (3)</vt:lpstr>
      <vt:lpstr>Visualization in Context (4)</vt:lpstr>
      <vt:lpstr>Visualization in Context (5)</vt:lpstr>
      <vt:lpstr>Data and Rhetoric</vt:lpstr>
      <vt:lpstr>Ignored Voices &amp; Privileged Perspectives</vt:lpstr>
      <vt:lpstr>Ignored Voices and Privileged Perspectives</vt:lpstr>
      <vt:lpstr>Ignored Voices and Privileged Perspectives (2)</vt:lpstr>
      <vt:lpstr>Ignored Voices and Privileged Perspectives (3)</vt:lpstr>
      <vt:lpstr>Visualizations</vt:lpstr>
      <vt:lpstr>Case Study </vt:lpstr>
      <vt:lpstr>Casework</vt:lpstr>
      <vt:lpstr>Review Questions</vt:lpstr>
      <vt:lpstr>Guest Lecture</vt:lpstr>
      <vt:lpstr>Bibliography</vt:lpstr>
      <vt:lpstr>Bibliography (2)</vt:lpstr>
      <vt:lpstr>Bibliography (3)</vt:lpstr>
      <vt:lpstr>Bibliography (4)</vt:lpstr>
      <vt:lpstr>Bibliography (5)</vt:lpstr>
      <vt:lpstr>Bibliography (6)</vt:lpstr>
      <vt:lpstr>Bibliography (7)</vt:lpstr>
      <vt:lpstr>Bibliography (8)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mknapp</dc:creator>
  <cp:lastModifiedBy>Microsoft Office User</cp:lastModifiedBy>
  <cp:revision>111</cp:revision>
  <cp:lastPrinted>2018-03-12T21:16:57Z</cp:lastPrinted>
  <dcterms:created xsi:type="dcterms:W3CDTF">2017-05-15T23:46:48Z</dcterms:created>
  <dcterms:modified xsi:type="dcterms:W3CDTF">2022-04-19T14:17:54Z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0x01010049937C965FE09E42A59636358EC31B43</vt:lpwstr>
  </property>
</Properties>
</file>