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tags/tag33.xml" ContentType="application/vnd.openxmlformats-officedocument.presentationml.tags+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475" r:id="rId2"/>
    <p:sldId id="428" r:id="rId3"/>
    <p:sldId id="424" r:id="rId4"/>
    <p:sldId id="258" r:id="rId5"/>
    <p:sldId id="429" r:id="rId6"/>
    <p:sldId id="261" r:id="rId7"/>
    <p:sldId id="430" r:id="rId8"/>
    <p:sldId id="264" r:id="rId9"/>
    <p:sldId id="439" r:id="rId10"/>
    <p:sldId id="431" r:id="rId11"/>
    <p:sldId id="265" r:id="rId12"/>
    <p:sldId id="266" r:id="rId13"/>
    <p:sldId id="455" r:id="rId14"/>
    <p:sldId id="463" r:id="rId15"/>
    <p:sldId id="432" r:id="rId16"/>
    <p:sldId id="464" r:id="rId17"/>
    <p:sldId id="433" r:id="rId18"/>
    <p:sldId id="268" r:id="rId19"/>
    <p:sldId id="442" r:id="rId20"/>
    <p:sldId id="440" r:id="rId21"/>
    <p:sldId id="466" r:id="rId22"/>
    <p:sldId id="443" r:id="rId23"/>
    <p:sldId id="456" r:id="rId24"/>
    <p:sldId id="441" r:id="rId25"/>
    <p:sldId id="444" r:id="rId26"/>
    <p:sldId id="445" r:id="rId27"/>
    <p:sldId id="452" r:id="rId28"/>
    <p:sldId id="457" r:id="rId29"/>
    <p:sldId id="270" r:id="rId30"/>
    <p:sldId id="271" r:id="rId31"/>
    <p:sldId id="272" r:id="rId32"/>
    <p:sldId id="446" r:id="rId33"/>
    <p:sldId id="273" r:id="rId34"/>
    <p:sldId id="274" r:id="rId35"/>
    <p:sldId id="474" r:id="rId36"/>
    <p:sldId id="461" r:id="rId37"/>
    <p:sldId id="467" r:id="rId38"/>
    <p:sldId id="473" r:id="rId39"/>
    <p:sldId id="449" r:id="rId40"/>
    <p:sldId id="462" r:id="rId41"/>
    <p:sldId id="471" r:id="rId42"/>
    <p:sldId id="469" r:id="rId43"/>
    <p:sldId id="470" r:id="rId44"/>
    <p:sldId id="346" r:id="rId45"/>
    <p:sldId id="365" r:id="rId46"/>
    <p:sldId id="426" r:id="rId47"/>
    <p:sldId id="460" r:id="rId48"/>
    <p:sldId id="451" r:id="rId49"/>
    <p:sldId id="259" r:id="rId50"/>
    <p:sldId id="3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97"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hyperlink" Target="https://www.countyhealthrankings.org/" TargetMode="External"/><Relationship Id="rId1" Type="http://schemas.openxmlformats.org/officeDocument/2006/relationships/hyperlink" Target="https://www.kff.org/statedata/"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hyperlink" Target="https://www.countyhealthrankings.org/" TargetMode="External"/><Relationship Id="rId1" Type="http://schemas.openxmlformats.org/officeDocument/2006/relationships/hyperlink" Target="https://www.kff.org/statedata/"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3456B-C727-444F-9F5E-65B24A03E3A9}"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586AED7F-E67F-4BF1-B551-8626DCAD2234}">
      <dgm:prSet custT="1"/>
      <dgm:spPr/>
      <dgm:t>
        <a:bodyPr/>
        <a:lstStyle/>
        <a:p>
          <a:r>
            <a:rPr lang="en-US" sz="2400" dirty="0"/>
            <a:t>Why health outreach programs?</a:t>
          </a:r>
        </a:p>
      </dgm:t>
    </dgm:pt>
    <dgm:pt modelId="{443328DC-6EEE-4E7C-9BC1-E7320218CB3D}" type="parTrans" cxnId="{B1D524FC-A7AA-4CD8-B79B-57724D009B99}">
      <dgm:prSet/>
      <dgm:spPr/>
      <dgm:t>
        <a:bodyPr/>
        <a:lstStyle/>
        <a:p>
          <a:endParaRPr lang="en-US" sz="2400"/>
        </a:p>
      </dgm:t>
    </dgm:pt>
    <dgm:pt modelId="{FADB1F8C-45BF-4B0A-A4FC-D9009334A6D8}" type="sibTrans" cxnId="{B1D524FC-A7AA-4CD8-B79B-57724D009B99}">
      <dgm:prSet/>
      <dgm:spPr/>
      <dgm:t>
        <a:bodyPr/>
        <a:lstStyle/>
        <a:p>
          <a:endParaRPr lang="en-US" sz="2400"/>
        </a:p>
      </dgm:t>
    </dgm:pt>
    <dgm:pt modelId="{2D6EDB0D-48C3-4E19-9CBE-2CDCEEB6FC0B}">
      <dgm:prSet custT="1"/>
      <dgm:spPr/>
      <dgm:t>
        <a:bodyPr/>
        <a:lstStyle/>
        <a:p>
          <a:r>
            <a:rPr lang="en-US" sz="2400"/>
            <a:t>Planning for health programs: ideas and implementation</a:t>
          </a:r>
        </a:p>
      </dgm:t>
    </dgm:pt>
    <dgm:pt modelId="{CB5DCA3D-DD48-47BA-9C63-B0015617E8D1}" type="parTrans" cxnId="{FD9ADBD3-6C6B-4D15-9397-A76574FB0429}">
      <dgm:prSet/>
      <dgm:spPr/>
      <dgm:t>
        <a:bodyPr/>
        <a:lstStyle/>
        <a:p>
          <a:endParaRPr lang="en-US" sz="2400"/>
        </a:p>
      </dgm:t>
    </dgm:pt>
    <dgm:pt modelId="{3D6CA46D-7A07-42FC-ACB5-13D0F3FB39DD}" type="sibTrans" cxnId="{FD9ADBD3-6C6B-4D15-9397-A76574FB0429}">
      <dgm:prSet/>
      <dgm:spPr/>
      <dgm:t>
        <a:bodyPr/>
        <a:lstStyle/>
        <a:p>
          <a:endParaRPr lang="en-US" sz="2400"/>
        </a:p>
      </dgm:t>
    </dgm:pt>
    <dgm:pt modelId="{0608DCA8-6D8D-402E-8BF1-FF0637C0E128}">
      <dgm:prSet custT="1"/>
      <dgm:spPr/>
      <dgm:t>
        <a:bodyPr/>
        <a:lstStyle/>
        <a:p>
          <a:r>
            <a:rPr lang="en-US" sz="2400"/>
            <a:t>Partners in programming</a:t>
          </a:r>
        </a:p>
      </dgm:t>
    </dgm:pt>
    <dgm:pt modelId="{E06F29A7-16DB-4AB8-9A16-4D79E1CC3C1A}" type="parTrans" cxnId="{C8542301-1C63-4F07-8829-684CC0BD821D}">
      <dgm:prSet/>
      <dgm:spPr/>
      <dgm:t>
        <a:bodyPr/>
        <a:lstStyle/>
        <a:p>
          <a:endParaRPr lang="en-US" sz="2400"/>
        </a:p>
      </dgm:t>
    </dgm:pt>
    <dgm:pt modelId="{BFD9512B-B8C6-4AFE-B5DC-B38BE969B4E0}" type="sibTrans" cxnId="{C8542301-1C63-4F07-8829-684CC0BD821D}">
      <dgm:prSet/>
      <dgm:spPr/>
      <dgm:t>
        <a:bodyPr/>
        <a:lstStyle/>
        <a:p>
          <a:endParaRPr lang="en-US" sz="2400"/>
        </a:p>
      </dgm:t>
    </dgm:pt>
    <dgm:pt modelId="{A1CE41FD-461C-4BDD-91F5-59E551DE63C7}">
      <dgm:prSet custT="1"/>
      <dgm:spPr/>
      <dgm:t>
        <a:bodyPr/>
        <a:lstStyle/>
        <a:p>
          <a:r>
            <a:rPr lang="en-US" sz="2400"/>
            <a:t>Resources and support </a:t>
          </a:r>
        </a:p>
      </dgm:t>
    </dgm:pt>
    <dgm:pt modelId="{61D02F3D-60C4-4107-86EF-D86E0FADB764}" type="parTrans" cxnId="{A48836D9-016D-4737-8471-C276697DFD0B}">
      <dgm:prSet/>
      <dgm:spPr/>
      <dgm:t>
        <a:bodyPr/>
        <a:lstStyle/>
        <a:p>
          <a:endParaRPr lang="en-US" sz="2400"/>
        </a:p>
      </dgm:t>
    </dgm:pt>
    <dgm:pt modelId="{0FE67387-34DB-4702-87AA-2BD0326F5B82}" type="sibTrans" cxnId="{A48836D9-016D-4737-8471-C276697DFD0B}">
      <dgm:prSet/>
      <dgm:spPr/>
      <dgm:t>
        <a:bodyPr/>
        <a:lstStyle/>
        <a:p>
          <a:endParaRPr lang="en-US" sz="2400"/>
        </a:p>
      </dgm:t>
    </dgm:pt>
    <dgm:pt modelId="{B23F081B-04BF-4FDF-B159-8B4B5CDE5CE0}" type="pres">
      <dgm:prSet presAssocID="{BCF3456B-C727-444F-9F5E-65B24A03E3A9}" presName="linear" presStyleCnt="0">
        <dgm:presLayoutVars>
          <dgm:dir/>
          <dgm:animLvl val="lvl"/>
          <dgm:resizeHandles val="exact"/>
        </dgm:presLayoutVars>
      </dgm:prSet>
      <dgm:spPr/>
    </dgm:pt>
    <dgm:pt modelId="{EC1D0306-DA54-4ED7-862C-1F65340EAF8D}" type="pres">
      <dgm:prSet presAssocID="{586AED7F-E67F-4BF1-B551-8626DCAD2234}" presName="parentLin" presStyleCnt="0"/>
      <dgm:spPr/>
    </dgm:pt>
    <dgm:pt modelId="{B7C8BB4F-7C65-471A-8995-A11C0A453EDC}" type="pres">
      <dgm:prSet presAssocID="{586AED7F-E67F-4BF1-B551-8626DCAD2234}" presName="parentLeftMargin" presStyleLbl="node1" presStyleIdx="0" presStyleCnt="4"/>
      <dgm:spPr/>
    </dgm:pt>
    <dgm:pt modelId="{BE391B34-C2C6-4D0E-B0C1-552242EBC4F7}" type="pres">
      <dgm:prSet presAssocID="{586AED7F-E67F-4BF1-B551-8626DCAD2234}" presName="parentText" presStyleLbl="node1" presStyleIdx="0" presStyleCnt="4">
        <dgm:presLayoutVars>
          <dgm:chMax val="0"/>
          <dgm:bulletEnabled val="1"/>
        </dgm:presLayoutVars>
      </dgm:prSet>
      <dgm:spPr/>
    </dgm:pt>
    <dgm:pt modelId="{2F7C8C91-55BE-4A5F-9391-BE68C71A574A}" type="pres">
      <dgm:prSet presAssocID="{586AED7F-E67F-4BF1-B551-8626DCAD2234}" presName="negativeSpace" presStyleCnt="0"/>
      <dgm:spPr/>
    </dgm:pt>
    <dgm:pt modelId="{EA84F4D4-9047-4195-8BF7-59D162B5EED7}" type="pres">
      <dgm:prSet presAssocID="{586AED7F-E67F-4BF1-B551-8626DCAD2234}" presName="childText" presStyleLbl="conFgAcc1" presStyleIdx="0" presStyleCnt="4">
        <dgm:presLayoutVars>
          <dgm:bulletEnabled val="1"/>
        </dgm:presLayoutVars>
      </dgm:prSet>
      <dgm:spPr/>
    </dgm:pt>
    <dgm:pt modelId="{35BD9ED5-0CA9-4C99-B6D4-EBDE9AE90CCA}" type="pres">
      <dgm:prSet presAssocID="{FADB1F8C-45BF-4B0A-A4FC-D9009334A6D8}" presName="spaceBetweenRectangles" presStyleCnt="0"/>
      <dgm:spPr/>
    </dgm:pt>
    <dgm:pt modelId="{655A0A24-5E91-4094-B1C8-1DEA8EC16341}" type="pres">
      <dgm:prSet presAssocID="{2D6EDB0D-48C3-4E19-9CBE-2CDCEEB6FC0B}" presName="parentLin" presStyleCnt="0"/>
      <dgm:spPr/>
    </dgm:pt>
    <dgm:pt modelId="{6867CDD9-4CC8-41C8-A856-DFDAAD6E2C16}" type="pres">
      <dgm:prSet presAssocID="{2D6EDB0D-48C3-4E19-9CBE-2CDCEEB6FC0B}" presName="parentLeftMargin" presStyleLbl="node1" presStyleIdx="0" presStyleCnt="4"/>
      <dgm:spPr/>
    </dgm:pt>
    <dgm:pt modelId="{C619285B-90EF-457F-96F5-42E56AB16909}" type="pres">
      <dgm:prSet presAssocID="{2D6EDB0D-48C3-4E19-9CBE-2CDCEEB6FC0B}" presName="parentText" presStyleLbl="node1" presStyleIdx="1" presStyleCnt="4">
        <dgm:presLayoutVars>
          <dgm:chMax val="0"/>
          <dgm:bulletEnabled val="1"/>
        </dgm:presLayoutVars>
      </dgm:prSet>
      <dgm:spPr/>
    </dgm:pt>
    <dgm:pt modelId="{B1E69A00-332B-48C9-85CB-544D9FF6020D}" type="pres">
      <dgm:prSet presAssocID="{2D6EDB0D-48C3-4E19-9CBE-2CDCEEB6FC0B}" presName="negativeSpace" presStyleCnt="0"/>
      <dgm:spPr/>
    </dgm:pt>
    <dgm:pt modelId="{26B17AB3-5DF4-49BD-A0F6-E01F077DB0F1}" type="pres">
      <dgm:prSet presAssocID="{2D6EDB0D-48C3-4E19-9CBE-2CDCEEB6FC0B}" presName="childText" presStyleLbl="conFgAcc1" presStyleIdx="1" presStyleCnt="4">
        <dgm:presLayoutVars>
          <dgm:bulletEnabled val="1"/>
        </dgm:presLayoutVars>
      </dgm:prSet>
      <dgm:spPr/>
    </dgm:pt>
    <dgm:pt modelId="{5BAC49F5-19A9-4168-8BDC-33D6E68486F1}" type="pres">
      <dgm:prSet presAssocID="{3D6CA46D-7A07-42FC-ACB5-13D0F3FB39DD}" presName="spaceBetweenRectangles" presStyleCnt="0"/>
      <dgm:spPr/>
    </dgm:pt>
    <dgm:pt modelId="{09F15CCA-E401-4C33-A56A-147D3871FCF6}" type="pres">
      <dgm:prSet presAssocID="{0608DCA8-6D8D-402E-8BF1-FF0637C0E128}" presName="parentLin" presStyleCnt="0"/>
      <dgm:spPr/>
    </dgm:pt>
    <dgm:pt modelId="{60F1A52A-4556-4743-A895-B7B2DB96D354}" type="pres">
      <dgm:prSet presAssocID="{0608DCA8-6D8D-402E-8BF1-FF0637C0E128}" presName="parentLeftMargin" presStyleLbl="node1" presStyleIdx="1" presStyleCnt="4"/>
      <dgm:spPr/>
    </dgm:pt>
    <dgm:pt modelId="{B8791214-F5AC-4A2C-B8D5-4C0D6F0377BF}" type="pres">
      <dgm:prSet presAssocID="{0608DCA8-6D8D-402E-8BF1-FF0637C0E128}" presName="parentText" presStyleLbl="node1" presStyleIdx="2" presStyleCnt="4">
        <dgm:presLayoutVars>
          <dgm:chMax val="0"/>
          <dgm:bulletEnabled val="1"/>
        </dgm:presLayoutVars>
      </dgm:prSet>
      <dgm:spPr/>
    </dgm:pt>
    <dgm:pt modelId="{D9F4454D-71D9-49B1-B775-C639E24A2770}" type="pres">
      <dgm:prSet presAssocID="{0608DCA8-6D8D-402E-8BF1-FF0637C0E128}" presName="negativeSpace" presStyleCnt="0"/>
      <dgm:spPr/>
    </dgm:pt>
    <dgm:pt modelId="{47EBC3E9-EDB3-4C6B-9A75-8C30298653B4}" type="pres">
      <dgm:prSet presAssocID="{0608DCA8-6D8D-402E-8BF1-FF0637C0E128}" presName="childText" presStyleLbl="conFgAcc1" presStyleIdx="2" presStyleCnt="4">
        <dgm:presLayoutVars>
          <dgm:bulletEnabled val="1"/>
        </dgm:presLayoutVars>
      </dgm:prSet>
      <dgm:spPr/>
    </dgm:pt>
    <dgm:pt modelId="{7CB700AB-B6FE-4424-8D66-2B3BE1EDA374}" type="pres">
      <dgm:prSet presAssocID="{BFD9512B-B8C6-4AFE-B5DC-B38BE969B4E0}" presName="spaceBetweenRectangles" presStyleCnt="0"/>
      <dgm:spPr/>
    </dgm:pt>
    <dgm:pt modelId="{CC24EAFC-585D-4CDF-BC02-B0CA0E23AE63}" type="pres">
      <dgm:prSet presAssocID="{A1CE41FD-461C-4BDD-91F5-59E551DE63C7}" presName="parentLin" presStyleCnt="0"/>
      <dgm:spPr/>
    </dgm:pt>
    <dgm:pt modelId="{06B1B1DE-971F-4639-99C0-23388B0D7ABD}" type="pres">
      <dgm:prSet presAssocID="{A1CE41FD-461C-4BDD-91F5-59E551DE63C7}" presName="parentLeftMargin" presStyleLbl="node1" presStyleIdx="2" presStyleCnt="4"/>
      <dgm:spPr/>
    </dgm:pt>
    <dgm:pt modelId="{6E9D04D1-BFFB-44E2-85E6-451EAE319968}" type="pres">
      <dgm:prSet presAssocID="{A1CE41FD-461C-4BDD-91F5-59E551DE63C7}" presName="parentText" presStyleLbl="node1" presStyleIdx="3" presStyleCnt="4">
        <dgm:presLayoutVars>
          <dgm:chMax val="0"/>
          <dgm:bulletEnabled val="1"/>
        </dgm:presLayoutVars>
      </dgm:prSet>
      <dgm:spPr/>
    </dgm:pt>
    <dgm:pt modelId="{C2774E08-B412-473E-A93C-4BF358A8EFF6}" type="pres">
      <dgm:prSet presAssocID="{A1CE41FD-461C-4BDD-91F5-59E551DE63C7}" presName="negativeSpace" presStyleCnt="0"/>
      <dgm:spPr/>
    </dgm:pt>
    <dgm:pt modelId="{0E77EA6E-4F9A-43B4-8431-FC2DD5894D0E}" type="pres">
      <dgm:prSet presAssocID="{A1CE41FD-461C-4BDD-91F5-59E551DE63C7}" presName="childText" presStyleLbl="conFgAcc1" presStyleIdx="3" presStyleCnt="4">
        <dgm:presLayoutVars>
          <dgm:bulletEnabled val="1"/>
        </dgm:presLayoutVars>
      </dgm:prSet>
      <dgm:spPr/>
    </dgm:pt>
  </dgm:ptLst>
  <dgm:cxnLst>
    <dgm:cxn modelId="{C8542301-1C63-4F07-8829-684CC0BD821D}" srcId="{BCF3456B-C727-444F-9F5E-65B24A03E3A9}" destId="{0608DCA8-6D8D-402E-8BF1-FF0637C0E128}" srcOrd="2" destOrd="0" parTransId="{E06F29A7-16DB-4AB8-9A16-4D79E1CC3C1A}" sibTransId="{BFD9512B-B8C6-4AFE-B5DC-B38BE969B4E0}"/>
    <dgm:cxn modelId="{6764A908-6FA8-4C89-91F6-E25A97BF914E}" type="presOf" srcId="{A1CE41FD-461C-4BDD-91F5-59E551DE63C7}" destId="{06B1B1DE-971F-4639-99C0-23388B0D7ABD}" srcOrd="0" destOrd="0" presId="urn:microsoft.com/office/officeart/2005/8/layout/list1"/>
    <dgm:cxn modelId="{F2572509-A68C-4E3B-B0C2-1223B971A1A3}" type="presOf" srcId="{0608DCA8-6D8D-402E-8BF1-FF0637C0E128}" destId="{60F1A52A-4556-4743-A895-B7B2DB96D354}" srcOrd="0" destOrd="0" presId="urn:microsoft.com/office/officeart/2005/8/layout/list1"/>
    <dgm:cxn modelId="{D94C2E12-DC39-4FB1-899A-AB556876B609}" type="presOf" srcId="{586AED7F-E67F-4BF1-B551-8626DCAD2234}" destId="{B7C8BB4F-7C65-471A-8995-A11C0A453EDC}" srcOrd="0" destOrd="0" presId="urn:microsoft.com/office/officeart/2005/8/layout/list1"/>
    <dgm:cxn modelId="{C44A2F40-DA90-4BE1-A7B3-1CEE3C10AA99}" type="presOf" srcId="{A1CE41FD-461C-4BDD-91F5-59E551DE63C7}" destId="{6E9D04D1-BFFB-44E2-85E6-451EAE319968}" srcOrd="1" destOrd="0" presId="urn:microsoft.com/office/officeart/2005/8/layout/list1"/>
    <dgm:cxn modelId="{68682D58-7617-4B69-AABA-5A83000C81AE}" type="presOf" srcId="{2D6EDB0D-48C3-4E19-9CBE-2CDCEEB6FC0B}" destId="{6867CDD9-4CC8-41C8-A856-DFDAAD6E2C16}" srcOrd="0" destOrd="0" presId="urn:microsoft.com/office/officeart/2005/8/layout/list1"/>
    <dgm:cxn modelId="{38335BA4-8F3E-4F16-A8BC-19F50C405C3E}" type="presOf" srcId="{586AED7F-E67F-4BF1-B551-8626DCAD2234}" destId="{BE391B34-C2C6-4D0E-B0C1-552242EBC4F7}" srcOrd="1" destOrd="0" presId="urn:microsoft.com/office/officeart/2005/8/layout/list1"/>
    <dgm:cxn modelId="{FD9ADBD3-6C6B-4D15-9397-A76574FB0429}" srcId="{BCF3456B-C727-444F-9F5E-65B24A03E3A9}" destId="{2D6EDB0D-48C3-4E19-9CBE-2CDCEEB6FC0B}" srcOrd="1" destOrd="0" parTransId="{CB5DCA3D-DD48-47BA-9C63-B0015617E8D1}" sibTransId="{3D6CA46D-7A07-42FC-ACB5-13D0F3FB39DD}"/>
    <dgm:cxn modelId="{FC1BE7D3-6121-4A8D-991E-ACA9FC905AF9}" type="presOf" srcId="{BCF3456B-C727-444F-9F5E-65B24A03E3A9}" destId="{B23F081B-04BF-4FDF-B159-8B4B5CDE5CE0}" srcOrd="0" destOrd="0" presId="urn:microsoft.com/office/officeart/2005/8/layout/list1"/>
    <dgm:cxn modelId="{A48836D9-016D-4737-8471-C276697DFD0B}" srcId="{BCF3456B-C727-444F-9F5E-65B24A03E3A9}" destId="{A1CE41FD-461C-4BDD-91F5-59E551DE63C7}" srcOrd="3" destOrd="0" parTransId="{61D02F3D-60C4-4107-86EF-D86E0FADB764}" sibTransId="{0FE67387-34DB-4702-87AA-2BD0326F5B82}"/>
    <dgm:cxn modelId="{98F3DCF8-8CFD-4845-90DD-8A76EDF37CF4}" type="presOf" srcId="{2D6EDB0D-48C3-4E19-9CBE-2CDCEEB6FC0B}" destId="{C619285B-90EF-457F-96F5-42E56AB16909}" srcOrd="1" destOrd="0" presId="urn:microsoft.com/office/officeart/2005/8/layout/list1"/>
    <dgm:cxn modelId="{AD8AABF9-E107-454D-B799-673970348D7A}" type="presOf" srcId="{0608DCA8-6D8D-402E-8BF1-FF0637C0E128}" destId="{B8791214-F5AC-4A2C-B8D5-4C0D6F0377BF}" srcOrd="1" destOrd="0" presId="urn:microsoft.com/office/officeart/2005/8/layout/list1"/>
    <dgm:cxn modelId="{B1D524FC-A7AA-4CD8-B79B-57724D009B99}" srcId="{BCF3456B-C727-444F-9F5E-65B24A03E3A9}" destId="{586AED7F-E67F-4BF1-B551-8626DCAD2234}" srcOrd="0" destOrd="0" parTransId="{443328DC-6EEE-4E7C-9BC1-E7320218CB3D}" sibTransId="{FADB1F8C-45BF-4B0A-A4FC-D9009334A6D8}"/>
    <dgm:cxn modelId="{88B0D9B5-4341-409E-A17D-6841F7F6DD83}" type="presParOf" srcId="{B23F081B-04BF-4FDF-B159-8B4B5CDE5CE0}" destId="{EC1D0306-DA54-4ED7-862C-1F65340EAF8D}" srcOrd="0" destOrd="0" presId="urn:microsoft.com/office/officeart/2005/8/layout/list1"/>
    <dgm:cxn modelId="{0D54688E-7B60-4AD9-8D40-39F36BE13FF8}" type="presParOf" srcId="{EC1D0306-DA54-4ED7-862C-1F65340EAF8D}" destId="{B7C8BB4F-7C65-471A-8995-A11C0A453EDC}" srcOrd="0" destOrd="0" presId="urn:microsoft.com/office/officeart/2005/8/layout/list1"/>
    <dgm:cxn modelId="{B20B3A93-8D28-4897-8AD5-C75D2938BC3E}" type="presParOf" srcId="{EC1D0306-DA54-4ED7-862C-1F65340EAF8D}" destId="{BE391B34-C2C6-4D0E-B0C1-552242EBC4F7}" srcOrd="1" destOrd="0" presId="urn:microsoft.com/office/officeart/2005/8/layout/list1"/>
    <dgm:cxn modelId="{15BD82B6-20C9-4C24-AA56-33D2408F02AA}" type="presParOf" srcId="{B23F081B-04BF-4FDF-B159-8B4B5CDE5CE0}" destId="{2F7C8C91-55BE-4A5F-9391-BE68C71A574A}" srcOrd="1" destOrd="0" presId="urn:microsoft.com/office/officeart/2005/8/layout/list1"/>
    <dgm:cxn modelId="{F0DFA92E-C954-4D83-B594-1F859CEFCF21}" type="presParOf" srcId="{B23F081B-04BF-4FDF-B159-8B4B5CDE5CE0}" destId="{EA84F4D4-9047-4195-8BF7-59D162B5EED7}" srcOrd="2" destOrd="0" presId="urn:microsoft.com/office/officeart/2005/8/layout/list1"/>
    <dgm:cxn modelId="{37F75547-885E-442F-9E42-6A879B3D3126}" type="presParOf" srcId="{B23F081B-04BF-4FDF-B159-8B4B5CDE5CE0}" destId="{35BD9ED5-0CA9-4C99-B6D4-EBDE9AE90CCA}" srcOrd="3" destOrd="0" presId="urn:microsoft.com/office/officeart/2005/8/layout/list1"/>
    <dgm:cxn modelId="{3A537CE7-BFA9-4BE6-9C6C-6CECECB96225}" type="presParOf" srcId="{B23F081B-04BF-4FDF-B159-8B4B5CDE5CE0}" destId="{655A0A24-5E91-4094-B1C8-1DEA8EC16341}" srcOrd="4" destOrd="0" presId="urn:microsoft.com/office/officeart/2005/8/layout/list1"/>
    <dgm:cxn modelId="{E83A707D-2822-49F8-BE4A-EDF42BAA2690}" type="presParOf" srcId="{655A0A24-5E91-4094-B1C8-1DEA8EC16341}" destId="{6867CDD9-4CC8-41C8-A856-DFDAAD6E2C16}" srcOrd="0" destOrd="0" presId="urn:microsoft.com/office/officeart/2005/8/layout/list1"/>
    <dgm:cxn modelId="{01523ABA-D534-4A67-A5A6-96C1343A6A1A}" type="presParOf" srcId="{655A0A24-5E91-4094-B1C8-1DEA8EC16341}" destId="{C619285B-90EF-457F-96F5-42E56AB16909}" srcOrd="1" destOrd="0" presId="urn:microsoft.com/office/officeart/2005/8/layout/list1"/>
    <dgm:cxn modelId="{63C23732-F224-4F9D-913D-64C04987CC98}" type="presParOf" srcId="{B23F081B-04BF-4FDF-B159-8B4B5CDE5CE0}" destId="{B1E69A00-332B-48C9-85CB-544D9FF6020D}" srcOrd="5" destOrd="0" presId="urn:microsoft.com/office/officeart/2005/8/layout/list1"/>
    <dgm:cxn modelId="{B79B37A4-464F-4535-BDB8-5DA415643CE9}" type="presParOf" srcId="{B23F081B-04BF-4FDF-B159-8B4B5CDE5CE0}" destId="{26B17AB3-5DF4-49BD-A0F6-E01F077DB0F1}" srcOrd="6" destOrd="0" presId="urn:microsoft.com/office/officeart/2005/8/layout/list1"/>
    <dgm:cxn modelId="{605B57A2-5466-4644-A82F-3CF24713AB3A}" type="presParOf" srcId="{B23F081B-04BF-4FDF-B159-8B4B5CDE5CE0}" destId="{5BAC49F5-19A9-4168-8BDC-33D6E68486F1}" srcOrd="7" destOrd="0" presId="urn:microsoft.com/office/officeart/2005/8/layout/list1"/>
    <dgm:cxn modelId="{36838B83-81FE-49F0-B8AC-B459DA275E20}" type="presParOf" srcId="{B23F081B-04BF-4FDF-B159-8B4B5CDE5CE0}" destId="{09F15CCA-E401-4C33-A56A-147D3871FCF6}" srcOrd="8" destOrd="0" presId="urn:microsoft.com/office/officeart/2005/8/layout/list1"/>
    <dgm:cxn modelId="{3A2E6A31-63DE-47F4-BF34-690C9DAEA344}" type="presParOf" srcId="{09F15CCA-E401-4C33-A56A-147D3871FCF6}" destId="{60F1A52A-4556-4743-A895-B7B2DB96D354}" srcOrd="0" destOrd="0" presId="urn:microsoft.com/office/officeart/2005/8/layout/list1"/>
    <dgm:cxn modelId="{DCFB83A5-B0B9-4ABD-826A-66B021DBD1AB}" type="presParOf" srcId="{09F15CCA-E401-4C33-A56A-147D3871FCF6}" destId="{B8791214-F5AC-4A2C-B8D5-4C0D6F0377BF}" srcOrd="1" destOrd="0" presId="urn:microsoft.com/office/officeart/2005/8/layout/list1"/>
    <dgm:cxn modelId="{541F9BCF-5625-437E-B2FC-70E9604E0E63}" type="presParOf" srcId="{B23F081B-04BF-4FDF-B159-8B4B5CDE5CE0}" destId="{D9F4454D-71D9-49B1-B775-C639E24A2770}" srcOrd="9" destOrd="0" presId="urn:microsoft.com/office/officeart/2005/8/layout/list1"/>
    <dgm:cxn modelId="{9D12DEB3-362D-49FD-A63A-1ED73087DB2F}" type="presParOf" srcId="{B23F081B-04BF-4FDF-B159-8B4B5CDE5CE0}" destId="{47EBC3E9-EDB3-4C6B-9A75-8C30298653B4}" srcOrd="10" destOrd="0" presId="urn:microsoft.com/office/officeart/2005/8/layout/list1"/>
    <dgm:cxn modelId="{82396B3D-C843-4204-B08F-5DC5D33204C6}" type="presParOf" srcId="{B23F081B-04BF-4FDF-B159-8B4B5CDE5CE0}" destId="{7CB700AB-B6FE-4424-8D66-2B3BE1EDA374}" srcOrd="11" destOrd="0" presId="urn:microsoft.com/office/officeart/2005/8/layout/list1"/>
    <dgm:cxn modelId="{3A4E77EF-6A3D-44AD-9CA8-37995E368B2C}" type="presParOf" srcId="{B23F081B-04BF-4FDF-B159-8B4B5CDE5CE0}" destId="{CC24EAFC-585D-4CDF-BC02-B0CA0E23AE63}" srcOrd="12" destOrd="0" presId="urn:microsoft.com/office/officeart/2005/8/layout/list1"/>
    <dgm:cxn modelId="{88BB22F0-80C6-46DF-8DB5-804767B25F16}" type="presParOf" srcId="{CC24EAFC-585D-4CDF-BC02-B0CA0E23AE63}" destId="{06B1B1DE-971F-4639-99C0-23388B0D7ABD}" srcOrd="0" destOrd="0" presId="urn:microsoft.com/office/officeart/2005/8/layout/list1"/>
    <dgm:cxn modelId="{70C54115-FAD4-4BEF-A39F-F30AC41ADC22}" type="presParOf" srcId="{CC24EAFC-585D-4CDF-BC02-B0CA0E23AE63}" destId="{6E9D04D1-BFFB-44E2-85E6-451EAE319968}" srcOrd="1" destOrd="0" presId="urn:microsoft.com/office/officeart/2005/8/layout/list1"/>
    <dgm:cxn modelId="{AB37E978-7FB5-4ED1-8DD4-E94654BC7611}" type="presParOf" srcId="{B23F081B-04BF-4FDF-B159-8B4B5CDE5CE0}" destId="{C2774E08-B412-473E-A93C-4BF358A8EFF6}" srcOrd="13" destOrd="0" presId="urn:microsoft.com/office/officeart/2005/8/layout/list1"/>
    <dgm:cxn modelId="{67E16305-1C04-4F8D-9529-280C6493F169}" type="presParOf" srcId="{B23F081B-04BF-4FDF-B159-8B4B5CDE5CE0}" destId="{0E77EA6E-4F9A-43B4-8431-FC2DD5894D0E}"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5E040-79BB-4B95-9D76-DA02EFB7B451}"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A97E353-5557-492B-9ADE-FC80A79F4B00}">
      <dgm:prSe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State Health Facts</a:t>
          </a:r>
          <a:endParaRPr lang="en-US" dirty="0">
            <a:solidFill>
              <a:schemeClr val="bg1"/>
            </a:solidFill>
          </a:endParaRPr>
        </a:p>
      </dgm:t>
    </dgm:pt>
    <dgm:pt modelId="{752CAD78-2DF4-4A3C-B072-9483B48B5B09}" type="parTrans" cxnId="{8746C1EA-288A-4741-89E5-635EC16B8BA5}">
      <dgm:prSet/>
      <dgm:spPr/>
      <dgm:t>
        <a:bodyPr/>
        <a:lstStyle/>
        <a:p>
          <a:endParaRPr lang="en-US"/>
        </a:p>
      </dgm:t>
    </dgm:pt>
    <dgm:pt modelId="{B7660F33-E406-4B73-A33B-F1BADEAA43E9}" type="sibTrans" cxnId="{8746C1EA-288A-4741-89E5-635EC16B8BA5}">
      <dgm:prSet/>
      <dgm:spPr/>
      <dgm:t>
        <a:bodyPr/>
        <a:lstStyle/>
        <a:p>
          <a:endParaRPr lang="en-US"/>
        </a:p>
      </dgm:t>
    </dgm:pt>
    <dgm:pt modelId="{7A4A71C8-450B-4A6D-A503-229C45CC662A}">
      <dgm:prSet/>
      <dgm:spPr/>
      <dgm:t>
        <a:bodyPr/>
        <a:lstStyle/>
        <a:p>
          <a:endParaRPr lang="en-US" dirty="0"/>
        </a:p>
      </dgm:t>
    </dgm:pt>
    <dgm:pt modelId="{A7C961BA-68B2-46C5-AC94-00585315C32A}" type="parTrans" cxnId="{4F8A055D-014E-468D-B6E5-C7CE7D609C9C}">
      <dgm:prSet/>
      <dgm:spPr/>
      <dgm:t>
        <a:bodyPr/>
        <a:lstStyle/>
        <a:p>
          <a:endParaRPr lang="en-US"/>
        </a:p>
      </dgm:t>
    </dgm:pt>
    <dgm:pt modelId="{E0135CF1-470F-4231-9FB7-1E2BD6167A91}" type="sibTrans" cxnId="{4F8A055D-014E-468D-B6E5-C7CE7D609C9C}">
      <dgm:prSet/>
      <dgm:spPr/>
      <dgm:t>
        <a:bodyPr/>
        <a:lstStyle/>
        <a:p>
          <a:endParaRPr lang="en-US"/>
        </a:p>
      </dgm:t>
    </dgm:pt>
    <dgm:pt modelId="{E6354ED1-C555-4DA0-B4C9-581FAF3EFD68}">
      <dgm:prSe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County Health Rankings and Roadmaps</a:t>
          </a:r>
          <a:endParaRPr lang="en-US" dirty="0">
            <a:solidFill>
              <a:schemeClr val="bg1"/>
            </a:solidFill>
          </a:endParaRPr>
        </a:p>
      </dgm:t>
    </dgm:pt>
    <dgm:pt modelId="{D2F24D37-8488-466D-8D76-BA1869DE9881}" type="parTrans" cxnId="{160C439B-0D4A-4409-A089-E3E454ABC8D0}">
      <dgm:prSet/>
      <dgm:spPr/>
      <dgm:t>
        <a:bodyPr/>
        <a:lstStyle/>
        <a:p>
          <a:endParaRPr lang="en-US"/>
        </a:p>
      </dgm:t>
    </dgm:pt>
    <dgm:pt modelId="{30C58846-A6B3-4F83-B427-57B6A66F75D3}" type="sibTrans" cxnId="{160C439B-0D4A-4409-A089-E3E454ABC8D0}">
      <dgm:prSet/>
      <dgm:spPr/>
      <dgm:t>
        <a:bodyPr/>
        <a:lstStyle/>
        <a:p>
          <a:endParaRPr lang="en-US"/>
        </a:p>
      </dgm:t>
    </dgm:pt>
    <dgm:pt modelId="{DF7C3395-CB80-44DE-BD87-5C386E1124E3}">
      <dgm:prSet/>
      <dgm:spPr/>
      <dgm:t>
        <a:bodyPr/>
        <a:lstStyle/>
        <a:p>
          <a:endParaRPr lang="en-US" dirty="0"/>
        </a:p>
      </dgm:t>
    </dgm:pt>
    <dgm:pt modelId="{6683C652-D425-4971-9CD3-2DEA6A28B5EA}" type="parTrans" cxnId="{1A19B8D1-2018-40AB-B3FE-9235A477582E}">
      <dgm:prSet/>
      <dgm:spPr/>
      <dgm:t>
        <a:bodyPr/>
        <a:lstStyle/>
        <a:p>
          <a:endParaRPr lang="en-US"/>
        </a:p>
      </dgm:t>
    </dgm:pt>
    <dgm:pt modelId="{5B7231A7-0D9D-4CE0-A659-16EEC580D37F}" type="sibTrans" cxnId="{1A19B8D1-2018-40AB-B3FE-9235A477582E}">
      <dgm:prSet/>
      <dgm:spPr/>
      <dgm:t>
        <a:bodyPr/>
        <a:lstStyle/>
        <a:p>
          <a:endParaRPr lang="en-US"/>
        </a:p>
      </dgm:t>
    </dgm:pt>
    <dgm:pt modelId="{DA32534E-A791-4758-BA3A-861BC8699B3B}">
      <dgm:prSet/>
      <dgm:spPr/>
      <dgm:t>
        <a:bodyPr/>
        <a:lstStyle/>
        <a:p>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City Health Dashboard</a:t>
          </a:r>
          <a:endParaRPr lang="en-US" dirty="0">
            <a:solidFill>
              <a:schemeClr val="bg1"/>
            </a:solidFill>
          </a:endParaRPr>
        </a:p>
      </dgm:t>
    </dgm:pt>
    <dgm:pt modelId="{AC4B590D-0CB9-422C-9136-6E28C946B810}" type="parTrans" cxnId="{E92E2DC7-A552-4129-A957-3B8DDA3DB535}">
      <dgm:prSet/>
      <dgm:spPr/>
      <dgm:t>
        <a:bodyPr/>
        <a:lstStyle/>
        <a:p>
          <a:endParaRPr lang="en-US"/>
        </a:p>
      </dgm:t>
    </dgm:pt>
    <dgm:pt modelId="{E0C3D608-550D-4120-A09D-AF518AE2D49A}" type="sibTrans" cxnId="{E92E2DC7-A552-4129-A957-3B8DDA3DB535}">
      <dgm:prSet/>
      <dgm:spPr/>
      <dgm:t>
        <a:bodyPr/>
        <a:lstStyle/>
        <a:p>
          <a:endParaRPr lang="en-US"/>
        </a:p>
      </dgm:t>
    </dgm:pt>
    <dgm:pt modelId="{1BA272F8-DD14-4F61-855E-2D712FC851B7}">
      <dgm:prSet/>
      <dgm:spPr/>
      <dgm:t>
        <a:bodyPr/>
        <a:lstStyle/>
        <a:p>
          <a:endParaRPr lang="en-US" dirty="0"/>
        </a:p>
      </dgm:t>
    </dgm:pt>
    <dgm:pt modelId="{3B889536-7409-4899-AA34-EA8B15147E0C}" type="parTrans" cxnId="{12F50C5E-36CA-4D19-9368-ECA83888C0AF}">
      <dgm:prSet/>
      <dgm:spPr/>
      <dgm:t>
        <a:bodyPr/>
        <a:lstStyle/>
        <a:p>
          <a:endParaRPr lang="en-US"/>
        </a:p>
      </dgm:t>
    </dgm:pt>
    <dgm:pt modelId="{A9F804E6-FBD5-46FE-AFD1-F52BB8C7DA66}" type="sibTrans" cxnId="{12F50C5E-36CA-4D19-9368-ECA83888C0AF}">
      <dgm:prSet/>
      <dgm:spPr/>
      <dgm:t>
        <a:bodyPr/>
        <a:lstStyle/>
        <a:p>
          <a:endParaRPr lang="en-US"/>
        </a:p>
      </dgm:t>
    </dgm:pt>
    <dgm:pt modelId="{10DC9955-226A-4F10-9299-65E6B44610A7}" type="pres">
      <dgm:prSet presAssocID="{0225E040-79BB-4B95-9D76-DA02EFB7B451}" presName="linear" presStyleCnt="0">
        <dgm:presLayoutVars>
          <dgm:animLvl val="lvl"/>
          <dgm:resizeHandles val="exact"/>
        </dgm:presLayoutVars>
      </dgm:prSet>
      <dgm:spPr/>
    </dgm:pt>
    <dgm:pt modelId="{E7BE630B-86DA-46C1-AEA3-65D5FF4D2EB1}" type="pres">
      <dgm:prSet presAssocID="{3A97E353-5557-492B-9ADE-FC80A79F4B00}" presName="parentText" presStyleLbl="node1" presStyleIdx="0" presStyleCnt="3">
        <dgm:presLayoutVars>
          <dgm:chMax val="0"/>
          <dgm:bulletEnabled val="1"/>
        </dgm:presLayoutVars>
      </dgm:prSet>
      <dgm:spPr/>
    </dgm:pt>
    <dgm:pt modelId="{8A09376D-2BC9-4BA8-811F-2ADC39A1C297}" type="pres">
      <dgm:prSet presAssocID="{3A97E353-5557-492B-9ADE-FC80A79F4B00}" presName="childText" presStyleLbl="revTx" presStyleIdx="0" presStyleCnt="3">
        <dgm:presLayoutVars>
          <dgm:bulletEnabled val="1"/>
        </dgm:presLayoutVars>
      </dgm:prSet>
      <dgm:spPr/>
    </dgm:pt>
    <dgm:pt modelId="{D7E8661F-E7FC-4DD3-AD54-07FFD043F2DD}" type="pres">
      <dgm:prSet presAssocID="{E6354ED1-C555-4DA0-B4C9-581FAF3EFD68}" presName="parentText" presStyleLbl="node1" presStyleIdx="1" presStyleCnt="3">
        <dgm:presLayoutVars>
          <dgm:chMax val="0"/>
          <dgm:bulletEnabled val="1"/>
        </dgm:presLayoutVars>
      </dgm:prSet>
      <dgm:spPr/>
    </dgm:pt>
    <dgm:pt modelId="{EDCEAB5A-EBB4-46D8-9968-FED6844DA13F}" type="pres">
      <dgm:prSet presAssocID="{E6354ED1-C555-4DA0-B4C9-581FAF3EFD68}" presName="childText" presStyleLbl="revTx" presStyleIdx="1" presStyleCnt="3">
        <dgm:presLayoutVars>
          <dgm:bulletEnabled val="1"/>
        </dgm:presLayoutVars>
      </dgm:prSet>
      <dgm:spPr/>
    </dgm:pt>
    <dgm:pt modelId="{707D3F15-2F2A-44F0-9810-1CA07D065D4D}" type="pres">
      <dgm:prSet presAssocID="{DA32534E-A791-4758-BA3A-861BC8699B3B}" presName="parentText" presStyleLbl="node1" presStyleIdx="2" presStyleCnt="3">
        <dgm:presLayoutVars>
          <dgm:chMax val="0"/>
          <dgm:bulletEnabled val="1"/>
        </dgm:presLayoutVars>
      </dgm:prSet>
      <dgm:spPr/>
    </dgm:pt>
    <dgm:pt modelId="{F3154839-7829-4272-B252-120CA1FEEA30}" type="pres">
      <dgm:prSet presAssocID="{DA32534E-A791-4758-BA3A-861BC8699B3B}" presName="childText" presStyleLbl="revTx" presStyleIdx="2" presStyleCnt="3">
        <dgm:presLayoutVars>
          <dgm:bulletEnabled val="1"/>
        </dgm:presLayoutVars>
      </dgm:prSet>
      <dgm:spPr/>
    </dgm:pt>
  </dgm:ptLst>
  <dgm:cxnLst>
    <dgm:cxn modelId="{60620F05-2EA2-4E7E-8B08-DDDBC348EE27}" type="presOf" srcId="{7A4A71C8-450B-4A6D-A503-229C45CC662A}" destId="{8A09376D-2BC9-4BA8-811F-2ADC39A1C297}" srcOrd="0" destOrd="0" presId="urn:microsoft.com/office/officeart/2005/8/layout/vList2"/>
    <dgm:cxn modelId="{096BFA1F-476A-497E-A3B6-E4DEA3BCB3BB}" type="presOf" srcId="{3A97E353-5557-492B-9ADE-FC80A79F4B00}" destId="{E7BE630B-86DA-46C1-AEA3-65D5FF4D2EB1}" srcOrd="0" destOrd="0" presId="urn:microsoft.com/office/officeart/2005/8/layout/vList2"/>
    <dgm:cxn modelId="{4F8A055D-014E-468D-B6E5-C7CE7D609C9C}" srcId="{3A97E353-5557-492B-9ADE-FC80A79F4B00}" destId="{7A4A71C8-450B-4A6D-A503-229C45CC662A}" srcOrd="0" destOrd="0" parTransId="{A7C961BA-68B2-46C5-AC94-00585315C32A}" sibTransId="{E0135CF1-470F-4231-9FB7-1E2BD6167A91}"/>
    <dgm:cxn modelId="{12F50C5E-36CA-4D19-9368-ECA83888C0AF}" srcId="{DA32534E-A791-4758-BA3A-861BC8699B3B}" destId="{1BA272F8-DD14-4F61-855E-2D712FC851B7}" srcOrd="0" destOrd="0" parTransId="{3B889536-7409-4899-AA34-EA8B15147E0C}" sibTransId="{A9F804E6-FBD5-46FE-AFD1-F52BB8C7DA66}"/>
    <dgm:cxn modelId="{C6D09053-4F12-4ABF-BC5C-9ECCDB28245C}" type="presOf" srcId="{DA32534E-A791-4758-BA3A-861BC8699B3B}" destId="{707D3F15-2F2A-44F0-9810-1CA07D065D4D}" srcOrd="0" destOrd="0" presId="urn:microsoft.com/office/officeart/2005/8/layout/vList2"/>
    <dgm:cxn modelId="{160C439B-0D4A-4409-A089-E3E454ABC8D0}" srcId="{0225E040-79BB-4B95-9D76-DA02EFB7B451}" destId="{E6354ED1-C555-4DA0-B4C9-581FAF3EFD68}" srcOrd="1" destOrd="0" parTransId="{D2F24D37-8488-466D-8D76-BA1869DE9881}" sibTransId="{30C58846-A6B3-4F83-B427-57B6A66F75D3}"/>
    <dgm:cxn modelId="{395EFB9C-8F5E-48CD-AAEE-8561DCE2725D}" type="presOf" srcId="{DF7C3395-CB80-44DE-BD87-5C386E1124E3}" destId="{EDCEAB5A-EBB4-46D8-9968-FED6844DA13F}" srcOrd="0" destOrd="0" presId="urn:microsoft.com/office/officeart/2005/8/layout/vList2"/>
    <dgm:cxn modelId="{9B1605B6-9ADD-44B4-A0BB-6F2E1407EE12}" type="presOf" srcId="{E6354ED1-C555-4DA0-B4C9-581FAF3EFD68}" destId="{D7E8661F-E7FC-4DD3-AD54-07FFD043F2DD}" srcOrd="0" destOrd="0" presId="urn:microsoft.com/office/officeart/2005/8/layout/vList2"/>
    <dgm:cxn modelId="{E92E2DC7-A552-4129-A957-3B8DDA3DB535}" srcId="{0225E040-79BB-4B95-9D76-DA02EFB7B451}" destId="{DA32534E-A791-4758-BA3A-861BC8699B3B}" srcOrd="2" destOrd="0" parTransId="{AC4B590D-0CB9-422C-9136-6E28C946B810}" sibTransId="{E0C3D608-550D-4120-A09D-AF518AE2D49A}"/>
    <dgm:cxn modelId="{1A19B8D1-2018-40AB-B3FE-9235A477582E}" srcId="{E6354ED1-C555-4DA0-B4C9-581FAF3EFD68}" destId="{DF7C3395-CB80-44DE-BD87-5C386E1124E3}" srcOrd="0" destOrd="0" parTransId="{6683C652-D425-4971-9CD3-2DEA6A28B5EA}" sibTransId="{5B7231A7-0D9D-4CE0-A659-16EEC580D37F}"/>
    <dgm:cxn modelId="{0FEF5CE3-2FDC-46C5-9303-C650D753F812}" type="presOf" srcId="{1BA272F8-DD14-4F61-855E-2D712FC851B7}" destId="{F3154839-7829-4272-B252-120CA1FEEA30}" srcOrd="0" destOrd="0" presId="urn:microsoft.com/office/officeart/2005/8/layout/vList2"/>
    <dgm:cxn modelId="{691A98E6-1517-4E5C-B583-92212732E9BA}" type="presOf" srcId="{0225E040-79BB-4B95-9D76-DA02EFB7B451}" destId="{10DC9955-226A-4F10-9299-65E6B44610A7}" srcOrd="0" destOrd="0" presId="urn:microsoft.com/office/officeart/2005/8/layout/vList2"/>
    <dgm:cxn modelId="{8746C1EA-288A-4741-89E5-635EC16B8BA5}" srcId="{0225E040-79BB-4B95-9D76-DA02EFB7B451}" destId="{3A97E353-5557-492B-9ADE-FC80A79F4B00}" srcOrd="0" destOrd="0" parTransId="{752CAD78-2DF4-4A3C-B072-9483B48B5B09}" sibTransId="{B7660F33-E406-4B73-A33B-F1BADEAA43E9}"/>
    <dgm:cxn modelId="{B39B432F-ADBE-4F4C-A67D-4418F2F13423}" type="presParOf" srcId="{10DC9955-226A-4F10-9299-65E6B44610A7}" destId="{E7BE630B-86DA-46C1-AEA3-65D5FF4D2EB1}" srcOrd="0" destOrd="0" presId="urn:microsoft.com/office/officeart/2005/8/layout/vList2"/>
    <dgm:cxn modelId="{5AD81F1F-6EFE-4E17-880A-8A62879D197C}" type="presParOf" srcId="{10DC9955-226A-4F10-9299-65E6B44610A7}" destId="{8A09376D-2BC9-4BA8-811F-2ADC39A1C297}" srcOrd="1" destOrd="0" presId="urn:microsoft.com/office/officeart/2005/8/layout/vList2"/>
    <dgm:cxn modelId="{9A77BC8E-F3F0-4E8F-8010-5B8278D23FBD}" type="presParOf" srcId="{10DC9955-226A-4F10-9299-65E6B44610A7}" destId="{D7E8661F-E7FC-4DD3-AD54-07FFD043F2DD}" srcOrd="2" destOrd="0" presId="urn:microsoft.com/office/officeart/2005/8/layout/vList2"/>
    <dgm:cxn modelId="{0B3DB6AD-8E5D-4C19-9C04-269BE328DE61}" type="presParOf" srcId="{10DC9955-226A-4F10-9299-65E6B44610A7}" destId="{EDCEAB5A-EBB4-46D8-9968-FED6844DA13F}" srcOrd="3" destOrd="0" presId="urn:microsoft.com/office/officeart/2005/8/layout/vList2"/>
    <dgm:cxn modelId="{862D32BF-7AF1-4D03-896C-756B933EC2B0}" type="presParOf" srcId="{10DC9955-226A-4F10-9299-65E6B44610A7}" destId="{707D3F15-2F2A-44F0-9810-1CA07D065D4D}" srcOrd="4" destOrd="0" presId="urn:microsoft.com/office/officeart/2005/8/layout/vList2"/>
    <dgm:cxn modelId="{B95B9CB2-0428-4DE5-8FA3-ED8429E0294C}" type="presParOf" srcId="{10DC9955-226A-4F10-9299-65E6B44610A7}" destId="{F3154839-7829-4272-B252-120CA1FEEA3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F1E5C-24DE-49D3-8C58-3B00AD3CD28A}" type="doc">
      <dgm:prSet loTypeId="urn:microsoft.com/office/officeart/2005/8/layout/process4" loCatId="process" qsTypeId="urn:microsoft.com/office/officeart/2005/8/quickstyle/simple2" qsCatId="simple" csTypeId="urn:microsoft.com/office/officeart/2005/8/colors/accent0_3" csCatId="mainScheme" phldr="1"/>
      <dgm:spPr/>
    </dgm:pt>
    <dgm:pt modelId="{FDB529F9-9904-4ADC-AD40-385705C3034F}">
      <dgm:prSet phldrT="[Text]" custT="1"/>
      <dgm:spPr/>
      <dgm:t>
        <a:bodyPr/>
        <a:lstStyle/>
        <a:p>
          <a:r>
            <a:rPr lang="en-US" sz="2800" dirty="0"/>
            <a:t>Information</a:t>
          </a:r>
        </a:p>
      </dgm:t>
    </dgm:pt>
    <dgm:pt modelId="{F5AE077B-BF9B-4F32-A13B-D74DAAFCB810}" type="parTrans" cxnId="{164CAA81-BEC9-4C98-BF08-5C4793CFC8A1}">
      <dgm:prSet/>
      <dgm:spPr/>
      <dgm:t>
        <a:bodyPr/>
        <a:lstStyle/>
        <a:p>
          <a:endParaRPr lang="en-US" sz="2800"/>
        </a:p>
      </dgm:t>
    </dgm:pt>
    <dgm:pt modelId="{6E79E1BD-CB34-4248-9D05-6AC1479A25AE}" type="sibTrans" cxnId="{164CAA81-BEC9-4C98-BF08-5C4793CFC8A1}">
      <dgm:prSet/>
      <dgm:spPr/>
      <dgm:t>
        <a:bodyPr/>
        <a:lstStyle/>
        <a:p>
          <a:endParaRPr lang="en-US" sz="2800"/>
        </a:p>
      </dgm:t>
    </dgm:pt>
    <dgm:pt modelId="{83902DBC-4E0A-4D35-B80A-B15E734D56D8}">
      <dgm:prSet phldrT="[Text]" custT="1"/>
      <dgm:spPr/>
      <dgm:t>
        <a:bodyPr/>
        <a:lstStyle/>
        <a:p>
          <a:r>
            <a:rPr lang="en-US" sz="2800" dirty="0"/>
            <a:t>Programming</a:t>
          </a:r>
        </a:p>
      </dgm:t>
    </dgm:pt>
    <dgm:pt modelId="{833E323D-D529-409E-A5CB-750574C4D987}" type="parTrans" cxnId="{B14CF8A2-8E60-4F8F-9ECC-3404721E2214}">
      <dgm:prSet/>
      <dgm:spPr/>
      <dgm:t>
        <a:bodyPr/>
        <a:lstStyle/>
        <a:p>
          <a:endParaRPr lang="en-US" sz="2800"/>
        </a:p>
      </dgm:t>
    </dgm:pt>
    <dgm:pt modelId="{AC54AEFE-1AE5-4E41-999A-51D6EB5FC6BF}" type="sibTrans" cxnId="{B14CF8A2-8E60-4F8F-9ECC-3404721E2214}">
      <dgm:prSet/>
      <dgm:spPr/>
      <dgm:t>
        <a:bodyPr/>
        <a:lstStyle/>
        <a:p>
          <a:endParaRPr lang="en-US" sz="2800"/>
        </a:p>
      </dgm:t>
    </dgm:pt>
    <dgm:pt modelId="{EF925260-1D65-48D6-90E6-1A7950772B70}">
      <dgm:prSet phldrT="[Text]" custT="1"/>
      <dgm:spPr/>
      <dgm:t>
        <a:bodyPr/>
        <a:lstStyle/>
        <a:p>
          <a:r>
            <a:rPr lang="en-US" sz="2800" dirty="0"/>
            <a:t>Training</a:t>
          </a:r>
        </a:p>
      </dgm:t>
    </dgm:pt>
    <dgm:pt modelId="{591C5896-AC1F-4CFC-B475-2B6A09338E15}" type="parTrans" cxnId="{8E8FA10F-4E2C-4435-A2C1-0C55EF07BBE7}">
      <dgm:prSet/>
      <dgm:spPr/>
      <dgm:t>
        <a:bodyPr/>
        <a:lstStyle/>
        <a:p>
          <a:endParaRPr lang="en-US" sz="2800"/>
        </a:p>
      </dgm:t>
    </dgm:pt>
    <dgm:pt modelId="{DB6B1B55-298E-45C2-B89F-0191A36F31EE}" type="sibTrans" cxnId="{8E8FA10F-4E2C-4435-A2C1-0C55EF07BBE7}">
      <dgm:prSet/>
      <dgm:spPr/>
      <dgm:t>
        <a:bodyPr/>
        <a:lstStyle/>
        <a:p>
          <a:endParaRPr lang="en-US" sz="2800"/>
        </a:p>
      </dgm:t>
    </dgm:pt>
    <dgm:pt modelId="{69D59877-D676-4B5D-AE8C-69A7DBDCE7E3}">
      <dgm:prSet phldrT="[Text]" custT="1"/>
      <dgm:spPr/>
      <dgm:t>
        <a:bodyPr/>
        <a:lstStyle/>
        <a:p>
          <a:r>
            <a:rPr lang="en-US" sz="2800" dirty="0"/>
            <a:t>Primary Audience</a:t>
          </a:r>
        </a:p>
      </dgm:t>
    </dgm:pt>
    <dgm:pt modelId="{F493DEC7-7081-429B-89A7-4643B771332E}" type="parTrans" cxnId="{C78AD956-8D51-414E-A00E-5BFDA5980F9B}">
      <dgm:prSet/>
      <dgm:spPr/>
      <dgm:t>
        <a:bodyPr/>
        <a:lstStyle/>
        <a:p>
          <a:endParaRPr lang="en-US"/>
        </a:p>
      </dgm:t>
    </dgm:pt>
    <dgm:pt modelId="{AA8ADFB8-B750-432D-9F8D-35017B885497}" type="sibTrans" cxnId="{C78AD956-8D51-414E-A00E-5BFDA5980F9B}">
      <dgm:prSet/>
      <dgm:spPr/>
      <dgm:t>
        <a:bodyPr/>
        <a:lstStyle/>
        <a:p>
          <a:endParaRPr lang="en-US"/>
        </a:p>
      </dgm:t>
    </dgm:pt>
    <dgm:pt modelId="{3DA0CFB9-00B5-4E01-B2D3-FC655CD9AEE2}">
      <dgm:prSet phldrT="[Text]" custT="1"/>
      <dgm:spPr/>
      <dgm:t>
        <a:bodyPr/>
        <a:lstStyle/>
        <a:p>
          <a:r>
            <a:rPr lang="en-US" sz="2800" dirty="0"/>
            <a:t>Type of Outreach</a:t>
          </a:r>
        </a:p>
      </dgm:t>
    </dgm:pt>
    <dgm:pt modelId="{8CCE1ED6-4106-46FB-9DF3-1BCC81C0C7AD}" type="parTrans" cxnId="{0AC00F4F-E45B-4CBF-9375-50F4C8D06A78}">
      <dgm:prSet/>
      <dgm:spPr/>
      <dgm:t>
        <a:bodyPr/>
        <a:lstStyle/>
        <a:p>
          <a:endParaRPr lang="en-US"/>
        </a:p>
      </dgm:t>
    </dgm:pt>
    <dgm:pt modelId="{33BC023A-228A-4F43-AC77-5D9B07666B61}" type="sibTrans" cxnId="{0AC00F4F-E45B-4CBF-9375-50F4C8D06A78}">
      <dgm:prSet/>
      <dgm:spPr/>
      <dgm:t>
        <a:bodyPr/>
        <a:lstStyle/>
        <a:p>
          <a:endParaRPr lang="en-US"/>
        </a:p>
      </dgm:t>
    </dgm:pt>
    <dgm:pt modelId="{058D5950-07F3-4532-AED8-A32A545A3046}">
      <dgm:prSet phldrT="[Text]" custT="1"/>
      <dgm:spPr/>
      <dgm:t>
        <a:bodyPr/>
        <a:lstStyle/>
        <a:p>
          <a:r>
            <a:rPr lang="en-US" sz="2800" dirty="0"/>
            <a:t>Available resources and capacity</a:t>
          </a:r>
        </a:p>
      </dgm:t>
    </dgm:pt>
    <dgm:pt modelId="{2C762E26-B3A1-48B8-B342-1A36804F049B}" type="parTrans" cxnId="{5A41CEDA-7C84-4FD8-9FE7-0E3EAEC2BE8E}">
      <dgm:prSet/>
      <dgm:spPr/>
      <dgm:t>
        <a:bodyPr/>
        <a:lstStyle/>
        <a:p>
          <a:endParaRPr lang="en-US"/>
        </a:p>
      </dgm:t>
    </dgm:pt>
    <dgm:pt modelId="{DA92A3C4-4E41-4290-8B3F-CB02BA67E1DC}" type="sibTrans" cxnId="{5A41CEDA-7C84-4FD8-9FE7-0E3EAEC2BE8E}">
      <dgm:prSet/>
      <dgm:spPr/>
      <dgm:t>
        <a:bodyPr/>
        <a:lstStyle/>
        <a:p>
          <a:endParaRPr lang="en-US"/>
        </a:p>
      </dgm:t>
    </dgm:pt>
    <dgm:pt modelId="{71CE2059-87A1-444C-890E-9572F22C758B}" type="pres">
      <dgm:prSet presAssocID="{1ABF1E5C-24DE-49D3-8C58-3B00AD3CD28A}" presName="Name0" presStyleCnt="0">
        <dgm:presLayoutVars>
          <dgm:dir/>
          <dgm:animLvl val="lvl"/>
          <dgm:resizeHandles val="exact"/>
        </dgm:presLayoutVars>
      </dgm:prSet>
      <dgm:spPr/>
    </dgm:pt>
    <dgm:pt modelId="{0BD38568-6E35-4AE9-9E26-9F2ACE9A4E4D}" type="pres">
      <dgm:prSet presAssocID="{058D5950-07F3-4532-AED8-A32A545A3046}" presName="boxAndChildren" presStyleCnt="0"/>
      <dgm:spPr/>
    </dgm:pt>
    <dgm:pt modelId="{35691493-FA5C-4E47-A0C9-855857C41F8A}" type="pres">
      <dgm:prSet presAssocID="{058D5950-07F3-4532-AED8-A32A545A3046}" presName="parentTextBox" presStyleLbl="node1" presStyleIdx="0" presStyleCnt="3" custLinFactNeighborX="-511" custLinFactNeighborY="21956"/>
      <dgm:spPr/>
    </dgm:pt>
    <dgm:pt modelId="{F325E587-A72D-414F-867C-050DE6B34F17}" type="pres">
      <dgm:prSet presAssocID="{33BC023A-228A-4F43-AC77-5D9B07666B61}" presName="sp" presStyleCnt="0"/>
      <dgm:spPr/>
    </dgm:pt>
    <dgm:pt modelId="{EAA4C56B-65CE-44DC-B935-B6E160B2006B}" type="pres">
      <dgm:prSet presAssocID="{3DA0CFB9-00B5-4E01-B2D3-FC655CD9AEE2}" presName="arrowAndChildren" presStyleCnt="0"/>
      <dgm:spPr/>
    </dgm:pt>
    <dgm:pt modelId="{0BB12B0B-0C06-44DA-ACA3-9C2A707AF003}" type="pres">
      <dgm:prSet presAssocID="{3DA0CFB9-00B5-4E01-B2D3-FC655CD9AEE2}" presName="parentTextArrow" presStyleLbl="node1" presStyleIdx="0" presStyleCnt="3"/>
      <dgm:spPr/>
    </dgm:pt>
    <dgm:pt modelId="{3C54C03A-2CE6-4E67-9E9D-C23301173B50}" type="pres">
      <dgm:prSet presAssocID="{3DA0CFB9-00B5-4E01-B2D3-FC655CD9AEE2}" presName="arrow" presStyleLbl="node1" presStyleIdx="1" presStyleCnt="3"/>
      <dgm:spPr/>
    </dgm:pt>
    <dgm:pt modelId="{24B60A95-548D-4483-9FB9-DA7D5CD1A447}" type="pres">
      <dgm:prSet presAssocID="{3DA0CFB9-00B5-4E01-B2D3-FC655CD9AEE2}" presName="descendantArrow" presStyleCnt="0"/>
      <dgm:spPr/>
    </dgm:pt>
    <dgm:pt modelId="{1E79CE2B-F5E1-4A8F-B6B9-32BBEBAF7126}" type="pres">
      <dgm:prSet presAssocID="{FDB529F9-9904-4ADC-AD40-385705C3034F}" presName="childTextArrow" presStyleLbl="fgAccFollowNode1" presStyleIdx="0" presStyleCnt="3">
        <dgm:presLayoutVars>
          <dgm:bulletEnabled val="1"/>
        </dgm:presLayoutVars>
      </dgm:prSet>
      <dgm:spPr/>
    </dgm:pt>
    <dgm:pt modelId="{4BA98024-0497-4ED2-BAE9-6C872E8659F5}" type="pres">
      <dgm:prSet presAssocID="{83902DBC-4E0A-4D35-B80A-B15E734D56D8}" presName="childTextArrow" presStyleLbl="fgAccFollowNode1" presStyleIdx="1" presStyleCnt="3">
        <dgm:presLayoutVars>
          <dgm:bulletEnabled val="1"/>
        </dgm:presLayoutVars>
      </dgm:prSet>
      <dgm:spPr/>
    </dgm:pt>
    <dgm:pt modelId="{ABDF5BB1-FB2D-4DC0-9AA3-14ACC6793399}" type="pres">
      <dgm:prSet presAssocID="{EF925260-1D65-48D6-90E6-1A7950772B70}" presName="childTextArrow" presStyleLbl="fgAccFollowNode1" presStyleIdx="2" presStyleCnt="3">
        <dgm:presLayoutVars>
          <dgm:bulletEnabled val="1"/>
        </dgm:presLayoutVars>
      </dgm:prSet>
      <dgm:spPr/>
    </dgm:pt>
    <dgm:pt modelId="{1624EB39-87C9-44EF-AA99-97F6896F80B2}" type="pres">
      <dgm:prSet presAssocID="{AA8ADFB8-B750-432D-9F8D-35017B885497}" presName="sp" presStyleCnt="0"/>
      <dgm:spPr/>
    </dgm:pt>
    <dgm:pt modelId="{EA79C771-F9EA-4E78-AB96-617D0264EFD3}" type="pres">
      <dgm:prSet presAssocID="{69D59877-D676-4B5D-AE8C-69A7DBDCE7E3}" presName="arrowAndChildren" presStyleCnt="0"/>
      <dgm:spPr/>
    </dgm:pt>
    <dgm:pt modelId="{5914BBB0-9167-4472-A013-01F6D2018CFD}" type="pres">
      <dgm:prSet presAssocID="{69D59877-D676-4B5D-AE8C-69A7DBDCE7E3}" presName="parentTextArrow" presStyleLbl="node1" presStyleIdx="2" presStyleCnt="3" custLinFactNeighborX="125" custLinFactNeighborY="441"/>
      <dgm:spPr/>
    </dgm:pt>
  </dgm:ptLst>
  <dgm:cxnLst>
    <dgm:cxn modelId="{C7772C00-5F55-4AD3-9CE9-F40B770B9955}" type="presOf" srcId="{83902DBC-4E0A-4D35-B80A-B15E734D56D8}" destId="{4BA98024-0497-4ED2-BAE9-6C872E8659F5}" srcOrd="0" destOrd="0" presId="urn:microsoft.com/office/officeart/2005/8/layout/process4"/>
    <dgm:cxn modelId="{8E8FA10F-4E2C-4435-A2C1-0C55EF07BBE7}" srcId="{3DA0CFB9-00B5-4E01-B2D3-FC655CD9AEE2}" destId="{EF925260-1D65-48D6-90E6-1A7950772B70}" srcOrd="2" destOrd="0" parTransId="{591C5896-AC1F-4CFC-B475-2B6A09338E15}" sibTransId="{DB6B1B55-298E-45C2-B89F-0191A36F31EE}"/>
    <dgm:cxn modelId="{740EF320-C89B-4FD0-A131-EA28B48A8389}" type="presOf" srcId="{FDB529F9-9904-4ADC-AD40-385705C3034F}" destId="{1E79CE2B-F5E1-4A8F-B6B9-32BBEBAF7126}" srcOrd="0" destOrd="0" presId="urn:microsoft.com/office/officeart/2005/8/layout/process4"/>
    <dgm:cxn modelId="{C96A555F-BCEB-4DE0-AEAF-95668F02E02A}" type="presOf" srcId="{EF925260-1D65-48D6-90E6-1A7950772B70}" destId="{ABDF5BB1-FB2D-4DC0-9AA3-14ACC6793399}" srcOrd="0" destOrd="0" presId="urn:microsoft.com/office/officeart/2005/8/layout/process4"/>
    <dgm:cxn modelId="{B0259A4E-882F-4378-8423-E1BBDBE9E7D5}" type="presOf" srcId="{69D59877-D676-4B5D-AE8C-69A7DBDCE7E3}" destId="{5914BBB0-9167-4472-A013-01F6D2018CFD}" srcOrd="0" destOrd="0" presId="urn:microsoft.com/office/officeart/2005/8/layout/process4"/>
    <dgm:cxn modelId="{0AC00F4F-E45B-4CBF-9375-50F4C8D06A78}" srcId="{1ABF1E5C-24DE-49D3-8C58-3B00AD3CD28A}" destId="{3DA0CFB9-00B5-4E01-B2D3-FC655CD9AEE2}" srcOrd="1" destOrd="0" parTransId="{8CCE1ED6-4106-46FB-9DF3-1BCC81C0C7AD}" sibTransId="{33BC023A-228A-4F43-AC77-5D9B07666B61}"/>
    <dgm:cxn modelId="{92FB3A70-7E13-40A5-AE1F-0491CFC94315}" type="presOf" srcId="{3DA0CFB9-00B5-4E01-B2D3-FC655CD9AEE2}" destId="{3C54C03A-2CE6-4E67-9E9D-C23301173B50}" srcOrd="1" destOrd="0" presId="urn:microsoft.com/office/officeart/2005/8/layout/process4"/>
    <dgm:cxn modelId="{C78AD956-8D51-414E-A00E-5BFDA5980F9B}" srcId="{1ABF1E5C-24DE-49D3-8C58-3B00AD3CD28A}" destId="{69D59877-D676-4B5D-AE8C-69A7DBDCE7E3}" srcOrd="0" destOrd="0" parTransId="{F493DEC7-7081-429B-89A7-4643B771332E}" sibTransId="{AA8ADFB8-B750-432D-9F8D-35017B885497}"/>
    <dgm:cxn modelId="{164CAA81-BEC9-4C98-BF08-5C4793CFC8A1}" srcId="{3DA0CFB9-00B5-4E01-B2D3-FC655CD9AEE2}" destId="{FDB529F9-9904-4ADC-AD40-385705C3034F}" srcOrd="0" destOrd="0" parTransId="{F5AE077B-BF9B-4F32-A13B-D74DAAFCB810}" sibTransId="{6E79E1BD-CB34-4248-9D05-6AC1479A25AE}"/>
    <dgm:cxn modelId="{B14CF8A2-8E60-4F8F-9ECC-3404721E2214}" srcId="{3DA0CFB9-00B5-4E01-B2D3-FC655CD9AEE2}" destId="{83902DBC-4E0A-4D35-B80A-B15E734D56D8}" srcOrd="1" destOrd="0" parTransId="{833E323D-D529-409E-A5CB-750574C4D987}" sibTransId="{AC54AEFE-1AE5-4E41-999A-51D6EB5FC6BF}"/>
    <dgm:cxn modelId="{CC1FBDB0-1D2F-42E0-8515-BFFEDC2EAD1C}" type="presOf" srcId="{058D5950-07F3-4532-AED8-A32A545A3046}" destId="{35691493-FA5C-4E47-A0C9-855857C41F8A}" srcOrd="0" destOrd="0" presId="urn:microsoft.com/office/officeart/2005/8/layout/process4"/>
    <dgm:cxn modelId="{5A41CEDA-7C84-4FD8-9FE7-0E3EAEC2BE8E}" srcId="{1ABF1E5C-24DE-49D3-8C58-3B00AD3CD28A}" destId="{058D5950-07F3-4532-AED8-A32A545A3046}" srcOrd="2" destOrd="0" parTransId="{2C762E26-B3A1-48B8-B342-1A36804F049B}" sibTransId="{DA92A3C4-4E41-4290-8B3F-CB02BA67E1DC}"/>
    <dgm:cxn modelId="{2995C6E5-1F81-4B0E-B0C7-76A39322284E}" type="presOf" srcId="{3DA0CFB9-00B5-4E01-B2D3-FC655CD9AEE2}" destId="{0BB12B0B-0C06-44DA-ACA3-9C2A707AF003}" srcOrd="0" destOrd="0" presId="urn:microsoft.com/office/officeart/2005/8/layout/process4"/>
    <dgm:cxn modelId="{97A262F8-797A-4B94-A124-FC14A0463A62}" type="presOf" srcId="{1ABF1E5C-24DE-49D3-8C58-3B00AD3CD28A}" destId="{71CE2059-87A1-444C-890E-9572F22C758B}" srcOrd="0" destOrd="0" presId="urn:microsoft.com/office/officeart/2005/8/layout/process4"/>
    <dgm:cxn modelId="{1B5FE3C6-9A56-4CB4-99CF-10A0CBEB0720}" type="presParOf" srcId="{71CE2059-87A1-444C-890E-9572F22C758B}" destId="{0BD38568-6E35-4AE9-9E26-9F2ACE9A4E4D}" srcOrd="0" destOrd="0" presId="urn:microsoft.com/office/officeart/2005/8/layout/process4"/>
    <dgm:cxn modelId="{1460120B-949A-4926-BABB-2DAE0C817115}" type="presParOf" srcId="{0BD38568-6E35-4AE9-9E26-9F2ACE9A4E4D}" destId="{35691493-FA5C-4E47-A0C9-855857C41F8A}" srcOrd="0" destOrd="0" presId="urn:microsoft.com/office/officeart/2005/8/layout/process4"/>
    <dgm:cxn modelId="{0074F985-9A7B-4389-80D7-7150E2CBCF16}" type="presParOf" srcId="{71CE2059-87A1-444C-890E-9572F22C758B}" destId="{F325E587-A72D-414F-867C-050DE6B34F17}" srcOrd="1" destOrd="0" presId="urn:microsoft.com/office/officeart/2005/8/layout/process4"/>
    <dgm:cxn modelId="{3830F5BC-A027-4EE2-889D-32E46220416D}" type="presParOf" srcId="{71CE2059-87A1-444C-890E-9572F22C758B}" destId="{EAA4C56B-65CE-44DC-B935-B6E160B2006B}" srcOrd="2" destOrd="0" presId="urn:microsoft.com/office/officeart/2005/8/layout/process4"/>
    <dgm:cxn modelId="{35575D64-A32D-49DF-9A3B-5960D0500D39}" type="presParOf" srcId="{EAA4C56B-65CE-44DC-B935-B6E160B2006B}" destId="{0BB12B0B-0C06-44DA-ACA3-9C2A707AF003}" srcOrd="0" destOrd="0" presId="urn:microsoft.com/office/officeart/2005/8/layout/process4"/>
    <dgm:cxn modelId="{D60DDE10-C7C7-46EC-8ACD-B7EF359F2925}" type="presParOf" srcId="{EAA4C56B-65CE-44DC-B935-B6E160B2006B}" destId="{3C54C03A-2CE6-4E67-9E9D-C23301173B50}" srcOrd="1" destOrd="0" presId="urn:microsoft.com/office/officeart/2005/8/layout/process4"/>
    <dgm:cxn modelId="{24EBB3BD-38D7-4466-83D2-B38621C18A8A}" type="presParOf" srcId="{EAA4C56B-65CE-44DC-B935-B6E160B2006B}" destId="{24B60A95-548D-4483-9FB9-DA7D5CD1A447}" srcOrd="2" destOrd="0" presId="urn:microsoft.com/office/officeart/2005/8/layout/process4"/>
    <dgm:cxn modelId="{BFD27742-0321-47E7-856E-346F72336F83}" type="presParOf" srcId="{24B60A95-548D-4483-9FB9-DA7D5CD1A447}" destId="{1E79CE2B-F5E1-4A8F-B6B9-32BBEBAF7126}" srcOrd="0" destOrd="0" presId="urn:microsoft.com/office/officeart/2005/8/layout/process4"/>
    <dgm:cxn modelId="{DFF6F7E4-2625-401D-A29C-126769857AB2}" type="presParOf" srcId="{24B60A95-548D-4483-9FB9-DA7D5CD1A447}" destId="{4BA98024-0497-4ED2-BAE9-6C872E8659F5}" srcOrd="1" destOrd="0" presId="urn:microsoft.com/office/officeart/2005/8/layout/process4"/>
    <dgm:cxn modelId="{B3CB4704-41F3-49FF-A6AD-CA66EDCEFA90}" type="presParOf" srcId="{24B60A95-548D-4483-9FB9-DA7D5CD1A447}" destId="{ABDF5BB1-FB2D-4DC0-9AA3-14ACC6793399}" srcOrd="2" destOrd="0" presId="urn:microsoft.com/office/officeart/2005/8/layout/process4"/>
    <dgm:cxn modelId="{6C6F4F10-6FD9-40F2-86C6-EF42E158C79A}" type="presParOf" srcId="{71CE2059-87A1-444C-890E-9572F22C758B}" destId="{1624EB39-87C9-44EF-AA99-97F6896F80B2}" srcOrd="3" destOrd="0" presId="urn:microsoft.com/office/officeart/2005/8/layout/process4"/>
    <dgm:cxn modelId="{1209DD34-9E37-4CC9-B4CD-6BB225C6B23C}" type="presParOf" srcId="{71CE2059-87A1-444C-890E-9572F22C758B}" destId="{EA79C771-F9EA-4E78-AB96-617D0264EFD3}" srcOrd="4" destOrd="0" presId="urn:microsoft.com/office/officeart/2005/8/layout/process4"/>
    <dgm:cxn modelId="{3F32C5F3-CDE4-496E-820D-1D079C4750D0}" type="presParOf" srcId="{EA79C771-F9EA-4E78-AB96-617D0264EFD3}" destId="{5914BBB0-9167-4472-A013-01F6D2018CFD}"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D6496-4DE2-4404-AB9C-049F4E6ABA7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BE7536E-061C-4250-ABB0-7E816BDAA086}">
      <dgm:prSet/>
      <dgm:spPr/>
      <dgm:t>
        <a:bodyPr/>
        <a:lstStyle/>
        <a:p>
          <a:pPr>
            <a:lnSpc>
              <a:spcPct val="100000"/>
            </a:lnSpc>
          </a:pPr>
          <a:r>
            <a:rPr lang="en-US" dirty="0"/>
            <a:t>Local government or public health</a:t>
          </a:r>
        </a:p>
      </dgm:t>
    </dgm:pt>
    <dgm:pt modelId="{9BB06863-8D82-4F40-ADB2-558F2DD01E77}" type="parTrans" cxnId="{CE7E22D4-1909-4477-BE34-4311A5B4C66E}">
      <dgm:prSet/>
      <dgm:spPr/>
      <dgm:t>
        <a:bodyPr/>
        <a:lstStyle/>
        <a:p>
          <a:endParaRPr lang="en-US"/>
        </a:p>
      </dgm:t>
    </dgm:pt>
    <dgm:pt modelId="{2CC83638-7499-45F0-A774-F953F0F04CD3}" type="sibTrans" cxnId="{CE7E22D4-1909-4477-BE34-4311A5B4C66E}">
      <dgm:prSet/>
      <dgm:spPr/>
      <dgm:t>
        <a:bodyPr/>
        <a:lstStyle/>
        <a:p>
          <a:pPr>
            <a:lnSpc>
              <a:spcPct val="100000"/>
            </a:lnSpc>
          </a:pPr>
          <a:endParaRPr lang="en-US"/>
        </a:p>
      </dgm:t>
    </dgm:pt>
    <dgm:pt modelId="{9B5264DB-D569-406A-84A5-65ABEFAF3E3C}">
      <dgm:prSet/>
      <dgm:spPr/>
      <dgm:t>
        <a:bodyPr/>
        <a:lstStyle/>
        <a:p>
          <a:pPr>
            <a:lnSpc>
              <a:spcPct val="100000"/>
            </a:lnSpc>
          </a:pPr>
          <a:r>
            <a:rPr lang="en-US"/>
            <a:t>Healthcare providers</a:t>
          </a:r>
        </a:p>
      </dgm:t>
    </dgm:pt>
    <dgm:pt modelId="{339BBFE4-E9B3-4784-AB7D-F219B00DD00D}" type="parTrans" cxnId="{4EEB4377-EC86-41E2-B0FC-9C45FB01F8E9}">
      <dgm:prSet/>
      <dgm:spPr/>
      <dgm:t>
        <a:bodyPr/>
        <a:lstStyle/>
        <a:p>
          <a:endParaRPr lang="en-US"/>
        </a:p>
      </dgm:t>
    </dgm:pt>
    <dgm:pt modelId="{B4EAEC72-AEB6-4B54-AC94-3DC4B236309A}" type="sibTrans" cxnId="{4EEB4377-EC86-41E2-B0FC-9C45FB01F8E9}">
      <dgm:prSet/>
      <dgm:spPr/>
      <dgm:t>
        <a:bodyPr/>
        <a:lstStyle/>
        <a:p>
          <a:pPr>
            <a:lnSpc>
              <a:spcPct val="100000"/>
            </a:lnSpc>
          </a:pPr>
          <a:endParaRPr lang="en-US"/>
        </a:p>
      </dgm:t>
    </dgm:pt>
    <dgm:pt modelId="{5DA37B77-C59E-4D01-B4B4-FA406B9738C9}">
      <dgm:prSet/>
      <dgm:spPr/>
      <dgm:t>
        <a:bodyPr/>
        <a:lstStyle/>
        <a:p>
          <a:pPr>
            <a:lnSpc>
              <a:spcPct val="100000"/>
            </a:lnSpc>
          </a:pPr>
          <a:r>
            <a:rPr lang="en-US"/>
            <a:t>Food banks, agriculture nonprofits</a:t>
          </a:r>
        </a:p>
      </dgm:t>
    </dgm:pt>
    <dgm:pt modelId="{38E10F70-865A-459C-A933-3F7CD432DDDD}" type="parTrans" cxnId="{FE1E3BF4-49B3-4DD7-9351-E45589AA4357}">
      <dgm:prSet/>
      <dgm:spPr/>
      <dgm:t>
        <a:bodyPr/>
        <a:lstStyle/>
        <a:p>
          <a:endParaRPr lang="en-US"/>
        </a:p>
      </dgm:t>
    </dgm:pt>
    <dgm:pt modelId="{B730E1C2-DCF2-4A4D-A878-1C834EEBAD45}" type="sibTrans" cxnId="{FE1E3BF4-49B3-4DD7-9351-E45589AA4357}">
      <dgm:prSet/>
      <dgm:spPr/>
      <dgm:t>
        <a:bodyPr/>
        <a:lstStyle/>
        <a:p>
          <a:pPr>
            <a:lnSpc>
              <a:spcPct val="100000"/>
            </a:lnSpc>
          </a:pPr>
          <a:endParaRPr lang="en-US"/>
        </a:p>
      </dgm:t>
    </dgm:pt>
    <dgm:pt modelId="{9FC0E982-0883-41F7-B132-74191744F9CF}">
      <dgm:prSet/>
      <dgm:spPr/>
      <dgm:t>
        <a:bodyPr/>
        <a:lstStyle/>
        <a:p>
          <a:pPr>
            <a:lnSpc>
              <a:spcPct val="100000"/>
            </a:lnSpc>
          </a:pPr>
          <a:r>
            <a:rPr lang="en-US"/>
            <a:t>Cooperative extensions</a:t>
          </a:r>
        </a:p>
      </dgm:t>
    </dgm:pt>
    <dgm:pt modelId="{6A83056A-DE47-4B7C-95DA-A97AEF4566AB}" type="parTrans" cxnId="{B55A82E5-6CAE-486D-BFB2-5030FF9A693D}">
      <dgm:prSet/>
      <dgm:spPr/>
      <dgm:t>
        <a:bodyPr/>
        <a:lstStyle/>
        <a:p>
          <a:endParaRPr lang="en-US"/>
        </a:p>
      </dgm:t>
    </dgm:pt>
    <dgm:pt modelId="{23AD8358-0891-46A4-AFBD-8CB27D1511E6}" type="sibTrans" cxnId="{B55A82E5-6CAE-486D-BFB2-5030FF9A693D}">
      <dgm:prSet/>
      <dgm:spPr/>
      <dgm:t>
        <a:bodyPr/>
        <a:lstStyle/>
        <a:p>
          <a:pPr>
            <a:lnSpc>
              <a:spcPct val="100000"/>
            </a:lnSpc>
          </a:pPr>
          <a:endParaRPr lang="en-US"/>
        </a:p>
      </dgm:t>
    </dgm:pt>
    <dgm:pt modelId="{1579D706-DA23-4974-8947-070521AEC7D3}">
      <dgm:prSet/>
      <dgm:spPr/>
      <dgm:t>
        <a:bodyPr/>
        <a:lstStyle/>
        <a:p>
          <a:pPr>
            <a:lnSpc>
              <a:spcPct val="100000"/>
            </a:lnSpc>
          </a:pPr>
          <a:r>
            <a:rPr lang="en-US"/>
            <a:t>Local authors, businesses</a:t>
          </a:r>
        </a:p>
      </dgm:t>
    </dgm:pt>
    <dgm:pt modelId="{8E2DBDF0-CDE9-4037-A5A6-BD032BC8658E}" type="parTrans" cxnId="{6CE9A63B-B92F-463A-8887-F83AFDB63AAA}">
      <dgm:prSet/>
      <dgm:spPr/>
      <dgm:t>
        <a:bodyPr/>
        <a:lstStyle/>
        <a:p>
          <a:endParaRPr lang="en-US"/>
        </a:p>
      </dgm:t>
    </dgm:pt>
    <dgm:pt modelId="{1B92BACE-4380-4D9B-A641-C96F7177E70C}" type="sibTrans" cxnId="{6CE9A63B-B92F-463A-8887-F83AFDB63AAA}">
      <dgm:prSet/>
      <dgm:spPr/>
      <dgm:t>
        <a:bodyPr/>
        <a:lstStyle/>
        <a:p>
          <a:pPr>
            <a:lnSpc>
              <a:spcPct val="100000"/>
            </a:lnSpc>
          </a:pPr>
          <a:endParaRPr lang="en-US"/>
        </a:p>
      </dgm:t>
    </dgm:pt>
    <dgm:pt modelId="{831FD676-813D-40BB-9D3D-A2FA4F65181E}">
      <dgm:prSet/>
      <dgm:spPr/>
      <dgm:t>
        <a:bodyPr/>
        <a:lstStyle/>
        <a:p>
          <a:pPr>
            <a:lnSpc>
              <a:spcPct val="100000"/>
            </a:lnSpc>
          </a:pPr>
          <a:r>
            <a:rPr lang="en-US"/>
            <a:t>Health Non-Profits</a:t>
          </a:r>
        </a:p>
      </dgm:t>
    </dgm:pt>
    <dgm:pt modelId="{772FBD94-C596-434F-A7A7-F6DC3069E92D}" type="parTrans" cxnId="{443F3AC3-C472-404D-A104-B7CF2028567C}">
      <dgm:prSet/>
      <dgm:spPr/>
      <dgm:t>
        <a:bodyPr/>
        <a:lstStyle/>
        <a:p>
          <a:endParaRPr lang="en-US"/>
        </a:p>
      </dgm:t>
    </dgm:pt>
    <dgm:pt modelId="{DA4762F7-D57D-49A8-8787-8BF3761F074F}" type="sibTrans" cxnId="{443F3AC3-C472-404D-A104-B7CF2028567C}">
      <dgm:prSet/>
      <dgm:spPr/>
      <dgm:t>
        <a:bodyPr/>
        <a:lstStyle/>
        <a:p>
          <a:endParaRPr lang="en-US"/>
        </a:p>
      </dgm:t>
    </dgm:pt>
    <dgm:pt modelId="{A00F7745-7C1F-444A-8FD7-957751EB21E8}" type="pres">
      <dgm:prSet presAssocID="{04CD6496-4DE2-4404-AB9C-049F4E6ABA7B}" presName="root" presStyleCnt="0">
        <dgm:presLayoutVars>
          <dgm:dir/>
          <dgm:resizeHandles val="exact"/>
        </dgm:presLayoutVars>
      </dgm:prSet>
      <dgm:spPr/>
    </dgm:pt>
    <dgm:pt modelId="{4F81F960-F413-4E14-8E4B-C760B75F2F4A}" type="pres">
      <dgm:prSet presAssocID="{04CD6496-4DE2-4404-AB9C-049F4E6ABA7B}" presName="container" presStyleCnt="0">
        <dgm:presLayoutVars>
          <dgm:dir/>
          <dgm:resizeHandles val="exact"/>
        </dgm:presLayoutVars>
      </dgm:prSet>
      <dgm:spPr/>
    </dgm:pt>
    <dgm:pt modelId="{A8171770-4BD6-4EF5-932E-B0477F7ED69C}" type="pres">
      <dgm:prSet presAssocID="{6BE7536E-061C-4250-ABB0-7E816BDAA086}" presName="compNode" presStyleCnt="0"/>
      <dgm:spPr/>
    </dgm:pt>
    <dgm:pt modelId="{1F55C4C8-4D3F-4EAE-A00A-F8895A5C36E4}" type="pres">
      <dgm:prSet presAssocID="{6BE7536E-061C-4250-ABB0-7E816BDAA086}" presName="iconBgRect" presStyleLbl="bgShp" presStyleIdx="0" presStyleCnt="6"/>
      <dgm:spPr/>
    </dgm:pt>
    <dgm:pt modelId="{8D53A510-6E3F-4234-B5BE-DB445006FEBB}" type="pres">
      <dgm:prSet presAssocID="{6BE7536E-061C-4250-ABB0-7E816BDAA08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C22B3833-0CE7-48E5-A3B3-9181C508E0EA}" type="pres">
      <dgm:prSet presAssocID="{6BE7536E-061C-4250-ABB0-7E816BDAA086}" presName="spaceRect" presStyleCnt="0"/>
      <dgm:spPr/>
    </dgm:pt>
    <dgm:pt modelId="{3731EAEF-C58D-4E1D-AA46-20CB6DFC9829}" type="pres">
      <dgm:prSet presAssocID="{6BE7536E-061C-4250-ABB0-7E816BDAA086}" presName="textRect" presStyleLbl="revTx" presStyleIdx="0" presStyleCnt="6">
        <dgm:presLayoutVars>
          <dgm:chMax val="1"/>
          <dgm:chPref val="1"/>
        </dgm:presLayoutVars>
      </dgm:prSet>
      <dgm:spPr/>
    </dgm:pt>
    <dgm:pt modelId="{D5318400-F3C1-4D03-AD9C-3B78D4E8D857}" type="pres">
      <dgm:prSet presAssocID="{2CC83638-7499-45F0-A774-F953F0F04CD3}" presName="sibTrans" presStyleLbl="sibTrans2D1" presStyleIdx="0" presStyleCnt="0"/>
      <dgm:spPr/>
    </dgm:pt>
    <dgm:pt modelId="{91154979-3027-4D76-969C-B5AACEC4CDFB}" type="pres">
      <dgm:prSet presAssocID="{9B5264DB-D569-406A-84A5-65ABEFAF3E3C}" presName="compNode" presStyleCnt="0"/>
      <dgm:spPr/>
    </dgm:pt>
    <dgm:pt modelId="{AEA23180-79B8-4EDD-865F-1CC254BC6B16}" type="pres">
      <dgm:prSet presAssocID="{9B5264DB-D569-406A-84A5-65ABEFAF3E3C}" presName="iconBgRect" presStyleLbl="bgShp" presStyleIdx="1" presStyleCnt="6"/>
      <dgm:spPr/>
    </dgm:pt>
    <dgm:pt modelId="{FAEAF6F4-6767-4677-9733-F52C1736EC10}" type="pres">
      <dgm:prSet presAssocID="{9B5264DB-D569-406A-84A5-65ABEFAF3E3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9084B7E4-72B6-4BD0-9098-123CF20494C3}" type="pres">
      <dgm:prSet presAssocID="{9B5264DB-D569-406A-84A5-65ABEFAF3E3C}" presName="spaceRect" presStyleCnt="0"/>
      <dgm:spPr/>
    </dgm:pt>
    <dgm:pt modelId="{451D0197-DFDF-4ED8-9EBE-CA54F8DD8A72}" type="pres">
      <dgm:prSet presAssocID="{9B5264DB-D569-406A-84A5-65ABEFAF3E3C}" presName="textRect" presStyleLbl="revTx" presStyleIdx="1" presStyleCnt="6">
        <dgm:presLayoutVars>
          <dgm:chMax val="1"/>
          <dgm:chPref val="1"/>
        </dgm:presLayoutVars>
      </dgm:prSet>
      <dgm:spPr/>
    </dgm:pt>
    <dgm:pt modelId="{C721EFD7-2363-4D12-81EE-A3E1BB9FC4FB}" type="pres">
      <dgm:prSet presAssocID="{B4EAEC72-AEB6-4B54-AC94-3DC4B236309A}" presName="sibTrans" presStyleLbl="sibTrans2D1" presStyleIdx="0" presStyleCnt="0"/>
      <dgm:spPr/>
    </dgm:pt>
    <dgm:pt modelId="{9B39B67D-6E1B-4FFD-B92F-33B7EB7425AD}" type="pres">
      <dgm:prSet presAssocID="{5DA37B77-C59E-4D01-B4B4-FA406B9738C9}" presName="compNode" presStyleCnt="0"/>
      <dgm:spPr/>
    </dgm:pt>
    <dgm:pt modelId="{F491EE78-6355-4532-9A24-0B568FB04DA1}" type="pres">
      <dgm:prSet presAssocID="{5DA37B77-C59E-4D01-B4B4-FA406B9738C9}" presName="iconBgRect" presStyleLbl="bgShp" presStyleIdx="2" presStyleCnt="6"/>
      <dgm:spPr/>
    </dgm:pt>
    <dgm:pt modelId="{8DB488CB-4912-4C3A-987C-D05DE4B618BB}" type="pres">
      <dgm:prSet presAssocID="{5DA37B77-C59E-4D01-B4B4-FA406B9738C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rm scene"/>
        </a:ext>
      </dgm:extLst>
    </dgm:pt>
    <dgm:pt modelId="{122B6D99-D1C3-41EF-95F7-A5E780826A11}" type="pres">
      <dgm:prSet presAssocID="{5DA37B77-C59E-4D01-B4B4-FA406B9738C9}" presName="spaceRect" presStyleCnt="0"/>
      <dgm:spPr/>
    </dgm:pt>
    <dgm:pt modelId="{B935AACD-B13F-4578-822C-B6097BE23840}" type="pres">
      <dgm:prSet presAssocID="{5DA37B77-C59E-4D01-B4B4-FA406B9738C9}" presName="textRect" presStyleLbl="revTx" presStyleIdx="2" presStyleCnt="6">
        <dgm:presLayoutVars>
          <dgm:chMax val="1"/>
          <dgm:chPref val="1"/>
        </dgm:presLayoutVars>
      </dgm:prSet>
      <dgm:spPr/>
    </dgm:pt>
    <dgm:pt modelId="{CD7E71FE-2B40-4741-AD13-48D98750424E}" type="pres">
      <dgm:prSet presAssocID="{B730E1C2-DCF2-4A4D-A878-1C834EEBAD45}" presName="sibTrans" presStyleLbl="sibTrans2D1" presStyleIdx="0" presStyleCnt="0"/>
      <dgm:spPr/>
    </dgm:pt>
    <dgm:pt modelId="{8B641D6C-2FFA-4A95-8911-65B8B02A1CFF}" type="pres">
      <dgm:prSet presAssocID="{9FC0E982-0883-41F7-B132-74191744F9CF}" presName="compNode" presStyleCnt="0"/>
      <dgm:spPr/>
    </dgm:pt>
    <dgm:pt modelId="{226E4938-B413-4D30-8E92-0CB1ACFC905C}" type="pres">
      <dgm:prSet presAssocID="{9FC0E982-0883-41F7-B132-74191744F9CF}" presName="iconBgRect" presStyleLbl="bgShp" presStyleIdx="3" presStyleCnt="6"/>
      <dgm:spPr/>
    </dgm:pt>
    <dgm:pt modelId="{79F399BC-A7C6-47C9-A49F-F286626C08D4}" type="pres">
      <dgm:prSet presAssocID="{9FC0E982-0883-41F7-B132-74191744F9C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nch Box with solid fill"/>
        </a:ext>
      </dgm:extLst>
    </dgm:pt>
    <dgm:pt modelId="{0C0F3C1C-6838-48FE-9465-CADC3E575134}" type="pres">
      <dgm:prSet presAssocID="{9FC0E982-0883-41F7-B132-74191744F9CF}" presName="spaceRect" presStyleCnt="0"/>
      <dgm:spPr/>
    </dgm:pt>
    <dgm:pt modelId="{89704B37-ADFC-453E-A37E-737331B8515F}" type="pres">
      <dgm:prSet presAssocID="{9FC0E982-0883-41F7-B132-74191744F9CF}" presName="textRect" presStyleLbl="revTx" presStyleIdx="3" presStyleCnt="6">
        <dgm:presLayoutVars>
          <dgm:chMax val="1"/>
          <dgm:chPref val="1"/>
        </dgm:presLayoutVars>
      </dgm:prSet>
      <dgm:spPr/>
    </dgm:pt>
    <dgm:pt modelId="{362A5A62-A328-4BD6-8688-C6F8D3D2B448}" type="pres">
      <dgm:prSet presAssocID="{23AD8358-0891-46A4-AFBD-8CB27D1511E6}" presName="sibTrans" presStyleLbl="sibTrans2D1" presStyleIdx="0" presStyleCnt="0"/>
      <dgm:spPr/>
    </dgm:pt>
    <dgm:pt modelId="{F4A0F8C1-32A0-40EB-ADD4-B46C817A301F}" type="pres">
      <dgm:prSet presAssocID="{1579D706-DA23-4974-8947-070521AEC7D3}" presName="compNode" presStyleCnt="0"/>
      <dgm:spPr/>
    </dgm:pt>
    <dgm:pt modelId="{EC3E7424-EE4E-42D3-9272-BB9E524BFC08}" type="pres">
      <dgm:prSet presAssocID="{1579D706-DA23-4974-8947-070521AEC7D3}" presName="iconBgRect" presStyleLbl="bgShp" presStyleIdx="4" presStyleCnt="6"/>
      <dgm:spPr/>
    </dgm:pt>
    <dgm:pt modelId="{649C3CD0-8AB8-42FA-9A46-A916FB2354D8}" type="pres">
      <dgm:prSet presAssocID="{1579D706-DA23-4974-8947-070521AEC7D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ity"/>
        </a:ext>
      </dgm:extLst>
    </dgm:pt>
    <dgm:pt modelId="{83D88347-53E8-4749-ACB1-8E319EDD2570}" type="pres">
      <dgm:prSet presAssocID="{1579D706-DA23-4974-8947-070521AEC7D3}" presName="spaceRect" presStyleCnt="0"/>
      <dgm:spPr/>
    </dgm:pt>
    <dgm:pt modelId="{B57EECC2-317A-4FAB-AAEB-13CA1DE03228}" type="pres">
      <dgm:prSet presAssocID="{1579D706-DA23-4974-8947-070521AEC7D3}" presName="textRect" presStyleLbl="revTx" presStyleIdx="4" presStyleCnt="6">
        <dgm:presLayoutVars>
          <dgm:chMax val="1"/>
          <dgm:chPref val="1"/>
        </dgm:presLayoutVars>
      </dgm:prSet>
      <dgm:spPr/>
    </dgm:pt>
    <dgm:pt modelId="{11078CE5-3E58-485A-8F49-0B3F6659B1DB}" type="pres">
      <dgm:prSet presAssocID="{1B92BACE-4380-4D9B-A641-C96F7177E70C}" presName="sibTrans" presStyleLbl="sibTrans2D1" presStyleIdx="0" presStyleCnt="0"/>
      <dgm:spPr/>
    </dgm:pt>
    <dgm:pt modelId="{47F485C9-73D6-432F-9CF3-6E5034962940}" type="pres">
      <dgm:prSet presAssocID="{831FD676-813D-40BB-9D3D-A2FA4F65181E}" presName="compNode" presStyleCnt="0"/>
      <dgm:spPr/>
    </dgm:pt>
    <dgm:pt modelId="{9F1FB469-A8A2-430E-BC11-D72685C9A9CE}" type="pres">
      <dgm:prSet presAssocID="{831FD676-813D-40BB-9D3D-A2FA4F65181E}" presName="iconBgRect" presStyleLbl="bgShp" presStyleIdx="5" presStyleCnt="6"/>
      <dgm:spPr/>
    </dgm:pt>
    <dgm:pt modelId="{86381E0D-FA8F-4692-A2A4-9CDBD1234F66}" type="pres">
      <dgm:prSet presAssocID="{831FD676-813D-40BB-9D3D-A2FA4F65181E}"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editation with solid fill"/>
        </a:ext>
      </dgm:extLst>
    </dgm:pt>
    <dgm:pt modelId="{2EE47BA4-38F1-4D45-A4D3-45CC1707833D}" type="pres">
      <dgm:prSet presAssocID="{831FD676-813D-40BB-9D3D-A2FA4F65181E}" presName="spaceRect" presStyleCnt="0"/>
      <dgm:spPr/>
    </dgm:pt>
    <dgm:pt modelId="{5B6E6954-DE53-4CF9-8D4D-1D9E201501F6}" type="pres">
      <dgm:prSet presAssocID="{831FD676-813D-40BB-9D3D-A2FA4F65181E}" presName="textRect" presStyleLbl="revTx" presStyleIdx="5" presStyleCnt="6">
        <dgm:presLayoutVars>
          <dgm:chMax val="1"/>
          <dgm:chPref val="1"/>
        </dgm:presLayoutVars>
      </dgm:prSet>
      <dgm:spPr/>
    </dgm:pt>
  </dgm:ptLst>
  <dgm:cxnLst>
    <dgm:cxn modelId="{16324019-896C-4B27-BA3A-A677F6A9986C}" type="presOf" srcId="{831FD676-813D-40BB-9D3D-A2FA4F65181E}" destId="{5B6E6954-DE53-4CF9-8D4D-1D9E201501F6}" srcOrd="0" destOrd="0" presId="urn:microsoft.com/office/officeart/2018/2/layout/IconCircleList"/>
    <dgm:cxn modelId="{13DEC21C-88C4-43F3-B516-8109C5887A12}" type="presOf" srcId="{B4EAEC72-AEB6-4B54-AC94-3DC4B236309A}" destId="{C721EFD7-2363-4D12-81EE-A3E1BB9FC4FB}" srcOrd="0" destOrd="0" presId="urn:microsoft.com/office/officeart/2018/2/layout/IconCircleList"/>
    <dgm:cxn modelId="{8B43322F-33FD-4494-8B8C-8EE5EF5470D6}" type="presOf" srcId="{04CD6496-4DE2-4404-AB9C-049F4E6ABA7B}" destId="{A00F7745-7C1F-444A-8FD7-957751EB21E8}" srcOrd="0" destOrd="0" presId="urn:microsoft.com/office/officeart/2018/2/layout/IconCircleList"/>
    <dgm:cxn modelId="{2310BB34-929B-48EF-841F-6A9BFA1CDCC0}" type="presOf" srcId="{B730E1C2-DCF2-4A4D-A878-1C834EEBAD45}" destId="{CD7E71FE-2B40-4741-AD13-48D98750424E}" srcOrd="0" destOrd="0" presId="urn:microsoft.com/office/officeart/2018/2/layout/IconCircleList"/>
    <dgm:cxn modelId="{6CE9A63B-B92F-463A-8887-F83AFDB63AAA}" srcId="{04CD6496-4DE2-4404-AB9C-049F4E6ABA7B}" destId="{1579D706-DA23-4974-8947-070521AEC7D3}" srcOrd="4" destOrd="0" parTransId="{8E2DBDF0-CDE9-4037-A5A6-BD032BC8658E}" sibTransId="{1B92BACE-4380-4D9B-A641-C96F7177E70C}"/>
    <dgm:cxn modelId="{70A29E5F-5CBD-4B3F-8CDE-36F088F6D313}" type="presOf" srcId="{1579D706-DA23-4974-8947-070521AEC7D3}" destId="{B57EECC2-317A-4FAB-AAEB-13CA1DE03228}" srcOrd="0" destOrd="0" presId="urn:microsoft.com/office/officeart/2018/2/layout/IconCircleList"/>
    <dgm:cxn modelId="{7F2A3A62-BFC9-4649-B887-E81F580CA853}" type="presOf" srcId="{2CC83638-7499-45F0-A774-F953F0F04CD3}" destId="{D5318400-F3C1-4D03-AD9C-3B78D4E8D857}" srcOrd="0" destOrd="0" presId="urn:microsoft.com/office/officeart/2018/2/layout/IconCircleList"/>
    <dgm:cxn modelId="{7957D676-F811-4775-8532-3A922D0E7DDA}" type="presOf" srcId="{6BE7536E-061C-4250-ABB0-7E816BDAA086}" destId="{3731EAEF-C58D-4E1D-AA46-20CB6DFC9829}" srcOrd="0" destOrd="0" presId="urn:microsoft.com/office/officeart/2018/2/layout/IconCircleList"/>
    <dgm:cxn modelId="{4EEB4377-EC86-41E2-B0FC-9C45FB01F8E9}" srcId="{04CD6496-4DE2-4404-AB9C-049F4E6ABA7B}" destId="{9B5264DB-D569-406A-84A5-65ABEFAF3E3C}" srcOrd="1" destOrd="0" parTransId="{339BBFE4-E9B3-4784-AB7D-F219B00DD00D}" sibTransId="{B4EAEC72-AEB6-4B54-AC94-3DC4B236309A}"/>
    <dgm:cxn modelId="{5E6AD088-9F07-4AE9-B99C-561F7C827C03}" type="presOf" srcId="{5DA37B77-C59E-4D01-B4B4-FA406B9738C9}" destId="{B935AACD-B13F-4578-822C-B6097BE23840}" srcOrd="0" destOrd="0" presId="urn:microsoft.com/office/officeart/2018/2/layout/IconCircleList"/>
    <dgm:cxn modelId="{B191D2A6-C4C5-422F-8E92-981F0ADB4BE8}" type="presOf" srcId="{23AD8358-0891-46A4-AFBD-8CB27D1511E6}" destId="{362A5A62-A328-4BD6-8688-C6F8D3D2B448}" srcOrd="0" destOrd="0" presId="urn:microsoft.com/office/officeart/2018/2/layout/IconCircleList"/>
    <dgm:cxn modelId="{443F3AC3-C472-404D-A104-B7CF2028567C}" srcId="{04CD6496-4DE2-4404-AB9C-049F4E6ABA7B}" destId="{831FD676-813D-40BB-9D3D-A2FA4F65181E}" srcOrd="5" destOrd="0" parTransId="{772FBD94-C596-434F-A7A7-F6DC3069E92D}" sibTransId="{DA4762F7-D57D-49A8-8787-8BF3761F074F}"/>
    <dgm:cxn modelId="{CE7E22D4-1909-4477-BE34-4311A5B4C66E}" srcId="{04CD6496-4DE2-4404-AB9C-049F4E6ABA7B}" destId="{6BE7536E-061C-4250-ABB0-7E816BDAA086}" srcOrd="0" destOrd="0" parTransId="{9BB06863-8D82-4F40-ADB2-558F2DD01E77}" sibTransId="{2CC83638-7499-45F0-A774-F953F0F04CD3}"/>
    <dgm:cxn modelId="{68785EDC-D094-44A1-B99E-6EB8D50EB9F7}" type="presOf" srcId="{1B92BACE-4380-4D9B-A641-C96F7177E70C}" destId="{11078CE5-3E58-485A-8F49-0B3F6659B1DB}" srcOrd="0" destOrd="0" presId="urn:microsoft.com/office/officeart/2018/2/layout/IconCircleList"/>
    <dgm:cxn modelId="{B55A82E5-6CAE-486D-BFB2-5030FF9A693D}" srcId="{04CD6496-4DE2-4404-AB9C-049F4E6ABA7B}" destId="{9FC0E982-0883-41F7-B132-74191744F9CF}" srcOrd="3" destOrd="0" parTransId="{6A83056A-DE47-4B7C-95DA-A97AEF4566AB}" sibTransId="{23AD8358-0891-46A4-AFBD-8CB27D1511E6}"/>
    <dgm:cxn modelId="{3A241DEA-F278-40EB-B6B5-AC59A6CCBB1D}" type="presOf" srcId="{9B5264DB-D569-406A-84A5-65ABEFAF3E3C}" destId="{451D0197-DFDF-4ED8-9EBE-CA54F8DD8A72}" srcOrd="0" destOrd="0" presId="urn:microsoft.com/office/officeart/2018/2/layout/IconCircleList"/>
    <dgm:cxn modelId="{380958F3-2872-4D1A-AB84-A55638897149}" type="presOf" srcId="{9FC0E982-0883-41F7-B132-74191744F9CF}" destId="{89704B37-ADFC-453E-A37E-737331B8515F}" srcOrd="0" destOrd="0" presId="urn:microsoft.com/office/officeart/2018/2/layout/IconCircleList"/>
    <dgm:cxn modelId="{FE1E3BF4-49B3-4DD7-9351-E45589AA4357}" srcId="{04CD6496-4DE2-4404-AB9C-049F4E6ABA7B}" destId="{5DA37B77-C59E-4D01-B4B4-FA406B9738C9}" srcOrd="2" destOrd="0" parTransId="{38E10F70-865A-459C-A933-3F7CD432DDDD}" sibTransId="{B730E1C2-DCF2-4A4D-A878-1C834EEBAD45}"/>
    <dgm:cxn modelId="{E2D2C677-5C19-4235-908D-782FD8F07CB3}" type="presParOf" srcId="{A00F7745-7C1F-444A-8FD7-957751EB21E8}" destId="{4F81F960-F413-4E14-8E4B-C760B75F2F4A}" srcOrd="0" destOrd="0" presId="urn:microsoft.com/office/officeart/2018/2/layout/IconCircleList"/>
    <dgm:cxn modelId="{861A2708-BC9D-4E1E-BB8B-0CEF0BBC9517}" type="presParOf" srcId="{4F81F960-F413-4E14-8E4B-C760B75F2F4A}" destId="{A8171770-4BD6-4EF5-932E-B0477F7ED69C}" srcOrd="0" destOrd="0" presId="urn:microsoft.com/office/officeart/2018/2/layout/IconCircleList"/>
    <dgm:cxn modelId="{3671894A-95D4-4730-B377-4B7581042DDD}" type="presParOf" srcId="{A8171770-4BD6-4EF5-932E-B0477F7ED69C}" destId="{1F55C4C8-4D3F-4EAE-A00A-F8895A5C36E4}" srcOrd="0" destOrd="0" presId="urn:microsoft.com/office/officeart/2018/2/layout/IconCircleList"/>
    <dgm:cxn modelId="{5414B9D0-A6F0-4187-92F7-91787A5D74A2}" type="presParOf" srcId="{A8171770-4BD6-4EF5-932E-B0477F7ED69C}" destId="{8D53A510-6E3F-4234-B5BE-DB445006FEBB}" srcOrd="1" destOrd="0" presId="urn:microsoft.com/office/officeart/2018/2/layout/IconCircleList"/>
    <dgm:cxn modelId="{57972976-6658-4AF9-BFE7-6D19CEBD449A}" type="presParOf" srcId="{A8171770-4BD6-4EF5-932E-B0477F7ED69C}" destId="{C22B3833-0CE7-48E5-A3B3-9181C508E0EA}" srcOrd="2" destOrd="0" presId="urn:microsoft.com/office/officeart/2018/2/layout/IconCircleList"/>
    <dgm:cxn modelId="{E534A6A5-236A-4BC9-AC4E-CCDB2AE04292}" type="presParOf" srcId="{A8171770-4BD6-4EF5-932E-B0477F7ED69C}" destId="{3731EAEF-C58D-4E1D-AA46-20CB6DFC9829}" srcOrd="3" destOrd="0" presId="urn:microsoft.com/office/officeart/2018/2/layout/IconCircleList"/>
    <dgm:cxn modelId="{93464236-288B-4B67-9EA6-752DB3B47039}" type="presParOf" srcId="{4F81F960-F413-4E14-8E4B-C760B75F2F4A}" destId="{D5318400-F3C1-4D03-AD9C-3B78D4E8D857}" srcOrd="1" destOrd="0" presId="urn:microsoft.com/office/officeart/2018/2/layout/IconCircleList"/>
    <dgm:cxn modelId="{8673A09E-9C68-4607-AD4D-252F1D4EAD20}" type="presParOf" srcId="{4F81F960-F413-4E14-8E4B-C760B75F2F4A}" destId="{91154979-3027-4D76-969C-B5AACEC4CDFB}" srcOrd="2" destOrd="0" presId="urn:microsoft.com/office/officeart/2018/2/layout/IconCircleList"/>
    <dgm:cxn modelId="{0D12BCF5-13FB-41C3-B190-E61DBF2B400F}" type="presParOf" srcId="{91154979-3027-4D76-969C-B5AACEC4CDFB}" destId="{AEA23180-79B8-4EDD-865F-1CC254BC6B16}" srcOrd="0" destOrd="0" presId="urn:microsoft.com/office/officeart/2018/2/layout/IconCircleList"/>
    <dgm:cxn modelId="{BEEE97C8-E4BA-461E-ACE5-BBE348AFA174}" type="presParOf" srcId="{91154979-3027-4D76-969C-B5AACEC4CDFB}" destId="{FAEAF6F4-6767-4677-9733-F52C1736EC10}" srcOrd="1" destOrd="0" presId="urn:microsoft.com/office/officeart/2018/2/layout/IconCircleList"/>
    <dgm:cxn modelId="{5560AEBF-006A-44D5-BD14-8D07A5E3E45C}" type="presParOf" srcId="{91154979-3027-4D76-969C-B5AACEC4CDFB}" destId="{9084B7E4-72B6-4BD0-9098-123CF20494C3}" srcOrd="2" destOrd="0" presId="urn:microsoft.com/office/officeart/2018/2/layout/IconCircleList"/>
    <dgm:cxn modelId="{5B127D9B-B3B2-40DB-9E6C-7151419BDB77}" type="presParOf" srcId="{91154979-3027-4D76-969C-B5AACEC4CDFB}" destId="{451D0197-DFDF-4ED8-9EBE-CA54F8DD8A72}" srcOrd="3" destOrd="0" presId="urn:microsoft.com/office/officeart/2018/2/layout/IconCircleList"/>
    <dgm:cxn modelId="{AD541B41-0FD7-4DC0-A4C8-F0B4382A631C}" type="presParOf" srcId="{4F81F960-F413-4E14-8E4B-C760B75F2F4A}" destId="{C721EFD7-2363-4D12-81EE-A3E1BB9FC4FB}" srcOrd="3" destOrd="0" presId="urn:microsoft.com/office/officeart/2018/2/layout/IconCircleList"/>
    <dgm:cxn modelId="{6E87F207-2B02-4501-87CA-F789B75C34EA}" type="presParOf" srcId="{4F81F960-F413-4E14-8E4B-C760B75F2F4A}" destId="{9B39B67D-6E1B-4FFD-B92F-33B7EB7425AD}" srcOrd="4" destOrd="0" presId="urn:microsoft.com/office/officeart/2018/2/layout/IconCircleList"/>
    <dgm:cxn modelId="{986BF4A8-38E7-4789-A795-8B10D58CD006}" type="presParOf" srcId="{9B39B67D-6E1B-4FFD-B92F-33B7EB7425AD}" destId="{F491EE78-6355-4532-9A24-0B568FB04DA1}" srcOrd="0" destOrd="0" presId="urn:microsoft.com/office/officeart/2018/2/layout/IconCircleList"/>
    <dgm:cxn modelId="{1DB8C492-1D4E-46F4-A7F7-B799A5D4DE06}" type="presParOf" srcId="{9B39B67D-6E1B-4FFD-B92F-33B7EB7425AD}" destId="{8DB488CB-4912-4C3A-987C-D05DE4B618BB}" srcOrd="1" destOrd="0" presId="urn:microsoft.com/office/officeart/2018/2/layout/IconCircleList"/>
    <dgm:cxn modelId="{B5F31F2E-8408-4810-AFAC-B7B2B256A9B4}" type="presParOf" srcId="{9B39B67D-6E1B-4FFD-B92F-33B7EB7425AD}" destId="{122B6D99-D1C3-41EF-95F7-A5E780826A11}" srcOrd="2" destOrd="0" presId="urn:microsoft.com/office/officeart/2018/2/layout/IconCircleList"/>
    <dgm:cxn modelId="{6AD69D21-CA48-45F8-ACCE-5C2C1F5D443B}" type="presParOf" srcId="{9B39B67D-6E1B-4FFD-B92F-33B7EB7425AD}" destId="{B935AACD-B13F-4578-822C-B6097BE23840}" srcOrd="3" destOrd="0" presId="urn:microsoft.com/office/officeart/2018/2/layout/IconCircleList"/>
    <dgm:cxn modelId="{D2BFDE24-6639-4A12-9AB8-0321A8EB0966}" type="presParOf" srcId="{4F81F960-F413-4E14-8E4B-C760B75F2F4A}" destId="{CD7E71FE-2B40-4741-AD13-48D98750424E}" srcOrd="5" destOrd="0" presId="urn:microsoft.com/office/officeart/2018/2/layout/IconCircleList"/>
    <dgm:cxn modelId="{9A90F87C-4897-405C-867F-67B240DCD2E5}" type="presParOf" srcId="{4F81F960-F413-4E14-8E4B-C760B75F2F4A}" destId="{8B641D6C-2FFA-4A95-8911-65B8B02A1CFF}" srcOrd="6" destOrd="0" presId="urn:microsoft.com/office/officeart/2018/2/layout/IconCircleList"/>
    <dgm:cxn modelId="{A1178245-7279-4642-8C08-074C6360FCB3}" type="presParOf" srcId="{8B641D6C-2FFA-4A95-8911-65B8B02A1CFF}" destId="{226E4938-B413-4D30-8E92-0CB1ACFC905C}" srcOrd="0" destOrd="0" presId="urn:microsoft.com/office/officeart/2018/2/layout/IconCircleList"/>
    <dgm:cxn modelId="{C58C0397-8ECF-465C-8042-B374BAA68F9F}" type="presParOf" srcId="{8B641D6C-2FFA-4A95-8911-65B8B02A1CFF}" destId="{79F399BC-A7C6-47C9-A49F-F286626C08D4}" srcOrd="1" destOrd="0" presId="urn:microsoft.com/office/officeart/2018/2/layout/IconCircleList"/>
    <dgm:cxn modelId="{24870695-C487-42D0-A00D-1866373AAFEC}" type="presParOf" srcId="{8B641D6C-2FFA-4A95-8911-65B8B02A1CFF}" destId="{0C0F3C1C-6838-48FE-9465-CADC3E575134}" srcOrd="2" destOrd="0" presId="urn:microsoft.com/office/officeart/2018/2/layout/IconCircleList"/>
    <dgm:cxn modelId="{949396DF-F723-4845-90DD-160A7044A793}" type="presParOf" srcId="{8B641D6C-2FFA-4A95-8911-65B8B02A1CFF}" destId="{89704B37-ADFC-453E-A37E-737331B8515F}" srcOrd="3" destOrd="0" presId="urn:microsoft.com/office/officeart/2018/2/layout/IconCircleList"/>
    <dgm:cxn modelId="{21111973-2014-4362-9B55-AB348E609BEE}" type="presParOf" srcId="{4F81F960-F413-4E14-8E4B-C760B75F2F4A}" destId="{362A5A62-A328-4BD6-8688-C6F8D3D2B448}" srcOrd="7" destOrd="0" presId="urn:microsoft.com/office/officeart/2018/2/layout/IconCircleList"/>
    <dgm:cxn modelId="{E8206606-50FC-42C0-B2C6-85D6B12A263D}" type="presParOf" srcId="{4F81F960-F413-4E14-8E4B-C760B75F2F4A}" destId="{F4A0F8C1-32A0-40EB-ADD4-B46C817A301F}" srcOrd="8" destOrd="0" presId="urn:microsoft.com/office/officeart/2018/2/layout/IconCircleList"/>
    <dgm:cxn modelId="{EE1F6809-8AEC-4824-B972-B392937C6382}" type="presParOf" srcId="{F4A0F8C1-32A0-40EB-ADD4-B46C817A301F}" destId="{EC3E7424-EE4E-42D3-9272-BB9E524BFC08}" srcOrd="0" destOrd="0" presId="urn:microsoft.com/office/officeart/2018/2/layout/IconCircleList"/>
    <dgm:cxn modelId="{B0A9D046-1CAC-45E1-AA28-17658EF9ECC1}" type="presParOf" srcId="{F4A0F8C1-32A0-40EB-ADD4-B46C817A301F}" destId="{649C3CD0-8AB8-42FA-9A46-A916FB2354D8}" srcOrd="1" destOrd="0" presId="urn:microsoft.com/office/officeart/2018/2/layout/IconCircleList"/>
    <dgm:cxn modelId="{EB16F957-869D-4EFF-BDF8-64D5FF4C7DE1}" type="presParOf" srcId="{F4A0F8C1-32A0-40EB-ADD4-B46C817A301F}" destId="{83D88347-53E8-4749-ACB1-8E319EDD2570}" srcOrd="2" destOrd="0" presId="urn:microsoft.com/office/officeart/2018/2/layout/IconCircleList"/>
    <dgm:cxn modelId="{EA9D2C7B-E0A1-4AB2-9F9B-DB6792D1BB9A}" type="presParOf" srcId="{F4A0F8C1-32A0-40EB-ADD4-B46C817A301F}" destId="{B57EECC2-317A-4FAB-AAEB-13CA1DE03228}" srcOrd="3" destOrd="0" presId="urn:microsoft.com/office/officeart/2018/2/layout/IconCircleList"/>
    <dgm:cxn modelId="{42D9435A-5CCD-4427-8489-44A5C63A90B1}" type="presParOf" srcId="{4F81F960-F413-4E14-8E4B-C760B75F2F4A}" destId="{11078CE5-3E58-485A-8F49-0B3F6659B1DB}" srcOrd="9" destOrd="0" presId="urn:microsoft.com/office/officeart/2018/2/layout/IconCircleList"/>
    <dgm:cxn modelId="{E3FF9DAD-D4F8-414C-BC6A-43985FE6CF60}" type="presParOf" srcId="{4F81F960-F413-4E14-8E4B-C760B75F2F4A}" destId="{47F485C9-73D6-432F-9CF3-6E5034962940}" srcOrd="10" destOrd="0" presId="urn:microsoft.com/office/officeart/2018/2/layout/IconCircleList"/>
    <dgm:cxn modelId="{9C38FAF5-2891-4313-8716-682211FBD383}" type="presParOf" srcId="{47F485C9-73D6-432F-9CF3-6E5034962940}" destId="{9F1FB469-A8A2-430E-BC11-D72685C9A9CE}" srcOrd="0" destOrd="0" presId="urn:microsoft.com/office/officeart/2018/2/layout/IconCircleList"/>
    <dgm:cxn modelId="{E33CB0EE-0906-4677-8282-5BFC7E9B3450}" type="presParOf" srcId="{47F485C9-73D6-432F-9CF3-6E5034962940}" destId="{86381E0D-FA8F-4692-A2A4-9CDBD1234F66}" srcOrd="1" destOrd="0" presId="urn:microsoft.com/office/officeart/2018/2/layout/IconCircleList"/>
    <dgm:cxn modelId="{EF2449C4-69A5-4861-85F6-4DEEBBF6468F}" type="presParOf" srcId="{47F485C9-73D6-432F-9CF3-6E5034962940}" destId="{2EE47BA4-38F1-4D45-A4D3-45CC1707833D}" srcOrd="2" destOrd="0" presId="urn:microsoft.com/office/officeart/2018/2/layout/IconCircleList"/>
    <dgm:cxn modelId="{97C8980B-00E5-4521-9B70-E10809D5F427}" type="presParOf" srcId="{47F485C9-73D6-432F-9CF3-6E5034962940}" destId="{5B6E6954-DE53-4CF9-8D4D-1D9E201501F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4F4D4-9047-4195-8BF7-59D162B5EED7}">
      <dsp:nvSpPr>
        <dsp:cNvPr id="0" name=""/>
        <dsp:cNvSpPr/>
      </dsp:nvSpPr>
      <dsp:spPr>
        <a:xfrm>
          <a:off x="0" y="41742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391B34-C2C6-4D0E-B0C1-552242EBC4F7}">
      <dsp:nvSpPr>
        <dsp:cNvPr id="0" name=""/>
        <dsp:cNvSpPr/>
      </dsp:nvSpPr>
      <dsp:spPr>
        <a:xfrm>
          <a:off x="394335" y="6318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dirty="0"/>
            <a:t>Why health outreach programs?</a:t>
          </a:r>
        </a:p>
      </dsp:txBody>
      <dsp:txXfrm>
        <a:off x="428920" y="97774"/>
        <a:ext cx="5451520" cy="639310"/>
      </dsp:txXfrm>
    </dsp:sp>
    <dsp:sp modelId="{26B17AB3-5DF4-49BD-A0F6-E01F077DB0F1}">
      <dsp:nvSpPr>
        <dsp:cNvPr id="0" name=""/>
        <dsp:cNvSpPr/>
      </dsp:nvSpPr>
      <dsp:spPr>
        <a:xfrm>
          <a:off x="0" y="150606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9285B-90EF-457F-96F5-42E56AB16909}">
      <dsp:nvSpPr>
        <dsp:cNvPr id="0" name=""/>
        <dsp:cNvSpPr/>
      </dsp:nvSpPr>
      <dsp:spPr>
        <a:xfrm>
          <a:off x="394335" y="115182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Planning for health programs: ideas and implementation</a:t>
          </a:r>
        </a:p>
      </dsp:txBody>
      <dsp:txXfrm>
        <a:off x="428920" y="1186414"/>
        <a:ext cx="5451520" cy="639310"/>
      </dsp:txXfrm>
    </dsp:sp>
    <dsp:sp modelId="{47EBC3E9-EDB3-4C6B-9A75-8C30298653B4}">
      <dsp:nvSpPr>
        <dsp:cNvPr id="0" name=""/>
        <dsp:cNvSpPr/>
      </dsp:nvSpPr>
      <dsp:spPr>
        <a:xfrm>
          <a:off x="0" y="259470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91214-F5AC-4A2C-B8D5-4C0D6F0377BF}">
      <dsp:nvSpPr>
        <dsp:cNvPr id="0" name=""/>
        <dsp:cNvSpPr/>
      </dsp:nvSpPr>
      <dsp:spPr>
        <a:xfrm>
          <a:off x="394335" y="224046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Partners in programming</a:t>
          </a:r>
        </a:p>
      </dsp:txBody>
      <dsp:txXfrm>
        <a:off x="428920" y="2275054"/>
        <a:ext cx="5451520" cy="639310"/>
      </dsp:txXfrm>
    </dsp:sp>
    <dsp:sp modelId="{0E77EA6E-4F9A-43B4-8431-FC2DD5894D0E}">
      <dsp:nvSpPr>
        <dsp:cNvPr id="0" name=""/>
        <dsp:cNvSpPr/>
      </dsp:nvSpPr>
      <dsp:spPr>
        <a:xfrm>
          <a:off x="0" y="368334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9D04D1-BFFB-44E2-85E6-451EAE319968}">
      <dsp:nvSpPr>
        <dsp:cNvPr id="0" name=""/>
        <dsp:cNvSpPr/>
      </dsp:nvSpPr>
      <dsp:spPr>
        <a:xfrm>
          <a:off x="394335" y="332910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Resources and support </a:t>
          </a:r>
        </a:p>
      </dsp:txBody>
      <dsp:txXfrm>
        <a:off x="428920" y="3363694"/>
        <a:ext cx="545152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E630B-86DA-46C1-AEA3-65D5FF4D2EB1}">
      <dsp:nvSpPr>
        <dsp:cNvPr id="0" name=""/>
        <dsp:cNvSpPr/>
      </dsp:nvSpPr>
      <dsp:spPr>
        <a:xfrm>
          <a:off x="0" y="62364"/>
          <a:ext cx="6760283" cy="11027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State Health Facts</a:t>
          </a:r>
          <a:endParaRPr lang="en-US" sz="2900" kern="1200" dirty="0">
            <a:solidFill>
              <a:schemeClr val="bg1"/>
            </a:solidFill>
          </a:endParaRPr>
        </a:p>
      </dsp:txBody>
      <dsp:txXfrm>
        <a:off x="53831" y="116195"/>
        <a:ext cx="6652621" cy="995063"/>
      </dsp:txXfrm>
    </dsp:sp>
    <dsp:sp modelId="{8A09376D-2BC9-4BA8-811F-2ADC39A1C297}">
      <dsp:nvSpPr>
        <dsp:cNvPr id="0" name=""/>
        <dsp:cNvSpPr/>
      </dsp:nvSpPr>
      <dsp:spPr>
        <a:xfrm>
          <a:off x="0" y="1165090"/>
          <a:ext cx="676028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p>
      </dsp:txBody>
      <dsp:txXfrm>
        <a:off x="0" y="1165090"/>
        <a:ext cx="6760283" cy="480240"/>
      </dsp:txXfrm>
    </dsp:sp>
    <dsp:sp modelId="{D7E8661F-E7FC-4DD3-AD54-07FFD043F2DD}">
      <dsp:nvSpPr>
        <dsp:cNvPr id="0" name=""/>
        <dsp:cNvSpPr/>
      </dsp:nvSpPr>
      <dsp:spPr>
        <a:xfrm>
          <a:off x="0" y="1645329"/>
          <a:ext cx="6760283" cy="11027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County Health Rankings and Roadmaps</a:t>
          </a:r>
          <a:endParaRPr lang="en-US" sz="2900" kern="1200" dirty="0">
            <a:solidFill>
              <a:schemeClr val="bg1"/>
            </a:solidFill>
          </a:endParaRPr>
        </a:p>
      </dsp:txBody>
      <dsp:txXfrm>
        <a:off x="53831" y="1699160"/>
        <a:ext cx="6652621" cy="995063"/>
      </dsp:txXfrm>
    </dsp:sp>
    <dsp:sp modelId="{EDCEAB5A-EBB4-46D8-9968-FED6844DA13F}">
      <dsp:nvSpPr>
        <dsp:cNvPr id="0" name=""/>
        <dsp:cNvSpPr/>
      </dsp:nvSpPr>
      <dsp:spPr>
        <a:xfrm>
          <a:off x="0" y="2748055"/>
          <a:ext cx="676028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p>
      </dsp:txBody>
      <dsp:txXfrm>
        <a:off x="0" y="2748055"/>
        <a:ext cx="6760283" cy="480240"/>
      </dsp:txXfrm>
    </dsp:sp>
    <dsp:sp modelId="{707D3F15-2F2A-44F0-9810-1CA07D065D4D}">
      <dsp:nvSpPr>
        <dsp:cNvPr id="0" name=""/>
        <dsp:cNvSpPr/>
      </dsp:nvSpPr>
      <dsp:spPr>
        <a:xfrm>
          <a:off x="0" y="3228295"/>
          <a:ext cx="6760283" cy="11027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City Health Dashboard</a:t>
          </a:r>
          <a:endParaRPr lang="en-US" sz="2900" kern="1200" dirty="0">
            <a:solidFill>
              <a:schemeClr val="bg1"/>
            </a:solidFill>
          </a:endParaRPr>
        </a:p>
      </dsp:txBody>
      <dsp:txXfrm>
        <a:off x="53831" y="3282126"/>
        <a:ext cx="6652621" cy="995063"/>
      </dsp:txXfrm>
    </dsp:sp>
    <dsp:sp modelId="{F3154839-7829-4272-B252-120CA1FEEA30}">
      <dsp:nvSpPr>
        <dsp:cNvPr id="0" name=""/>
        <dsp:cNvSpPr/>
      </dsp:nvSpPr>
      <dsp:spPr>
        <a:xfrm>
          <a:off x="0" y="4331020"/>
          <a:ext cx="676028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p>
      </dsp:txBody>
      <dsp:txXfrm>
        <a:off x="0" y="4331020"/>
        <a:ext cx="6760283" cy="480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91493-FA5C-4E47-A0C9-855857C41F8A}">
      <dsp:nvSpPr>
        <dsp:cNvPr id="0" name=""/>
        <dsp:cNvSpPr/>
      </dsp:nvSpPr>
      <dsp:spPr>
        <a:xfrm>
          <a:off x="0" y="4264507"/>
          <a:ext cx="7737230" cy="1399378"/>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Available resources and capacity</a:t>
          </a:r>
        </a:p>
      </dsp:txBody>
      <dsp:txXfrm>
        <a:off x="0" y="4264507"/>
        <a:ext cx="7737230" cy="1399378"/>
      </dsp:txXfrm>
    </dsp:sp>
    <dsp:sp modelId="{3C54C03A-2CE6-4E67-9E9D-C23301173B50}">
      <dsp:nvSpPr>
        <dsp:cNvPr id="0" name=""/>
        <dsp:cNvSpPr/>
      </dsp:nvSpPr>
      <dsp:spPr>
        <a:xfrm rot="10800000">
          <a:off x="0" y="2132253"/>
          <a:ext cx="7737230" cy="2152243"/>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Type of Outreach</a:t>
          </a:r>
        </a:p>
      </dsp:txBody>
      <dsp:txXfrm rot="-10800000">
        <a:off x="0" y="2132253"/>
        <a:ext cx="7737230" cy="755437"/>
      </dsp:txXfrm>
    </dsp:sp>
    <dsp:sp modelId="{1E79CE2B-F5E1-4A8F-B6B9-32BBEBAF7126}">
      <dsp:nvSpPr>
        <dsp:cNvPr id="0" name=""/>
        <dsp:cNvSpPr/>
      </dsp:nvSpPr>
      <dsp:spPr>
        <a:xfrm>
          <a:off x="3777" y="2887691"/>
          <a:ext cx="2576558" cy="6435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Information</a:t>
          </a:r>
        </a:p>
      </dsp:txBody>
      <dsp:txXfrm>
        <a:off x="3777" y="2887691"/>
        <a:ext cx="2576558" cy="643520"/>
      </dsp:txXfrm>
    </dsp:sp>
    <dsp:sp modelId="{4BA98024-0497-4ED2-BAE9-6C872E8659F5}">
      <dsp:nvSpPr>
        <dsp:cNvPr id="0" name=""/>
        <dsp:cNvSpPr/>
      </dsp:nvSpPr>
      <dsp:spPr>
        <a:xfrm>
          <a:off x="2580335" y="2887691"/>
          <a:ext cx="2576558" cy="6435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Programming</a:t>
          </a:r>
        </a:p>
      </dsp:txBody>
      <dsp:txXfrm>
        <a:off x="2580335" y="2887691"/>
        <a:ext cx="2576558" cy="643520"/>
      </dsp:txXfrm>
    </dsp:sp>
    <dsp:sp modelId="{ABDF5BB1-FB2D-4DC0-9AA3-14ACC6793399}">
      <dsp:nvSpPr>
        <dsp:cNvPr id="0" name=""/>
        <dsp:cNvSpPr/>
      </dsp:nvSpPr>
      <dsp:spPr>
        <a:xfrm>
          <a:off x="5156894" y="2887691"/>
          <a:ext cx="2576558" cy="6435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Training</a:t>
          </a:r>
        </a:p>
      </dsp:txBody>
      <dsp:txXfrm>
        <a:off x="5156894" y="2887691"/>
        <a:ext cx="2576558" cy="643520"/>
      </dsp:txXfrm>
    </dsp:sp>
    <dsp:sp modelId="{5914BBB0-9167-4472-A013-01F6D2018CFD}">
      <dsp:nvSpPr>
        <dsp:cNvPr id="0" name=""/>
        <dsp:cNvSpPr/>
      </dsp:nvSpPr>
      <dsp:spPr>
        <a:xfrm rot="10800000">
          <a:off x="0" y="10492"/>
          <a:ext cx="7737230" cy="2152243"/>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Primary Audience</a:t>
          </a:r>
        </a:p>
      </dsp:txBody>
      <dsp:txXfrm rot="10800000">
        <a:off x="0" y="10492"/>
        <a:ext cx="7737230" cy="1398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5C4C8-4D3F-4EAE-A00A-F8895A5C36E4}">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3A510-6E3F-4234-B5BE-DB445006FEBB}">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1EAEF-C58D-4E1D-AA46-20CB6DFC9829}">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Local government or public health</a:t>
          </a:r>
        </a:p>
      </dsp:txBody>
      <dsp:txXfrm>
        <a:off x="1172126" y="908559"/>
        <a:ext cx="2114937" cy="897246"/>
      </dsp:txXfrm>
    </dsp:sp>
    <dsp:sp modelId="{AEA23180-79B8-4EDD-865F-1CC254BC6B16}">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AF6F4-6767-4677-9733-F52C1736EC10}">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D0197-DFDF-4ED8-9EBE-CA54F8DD8A72}">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Healthcare providers</a:t>
          </a:r>
        </a:p>
      </dsp:txBody>
      <dsp:txXfrm>
        <a:off x="4745088" y="908559"/>
        <a:ext cx="2114937" cy="897246"/>
      </dsp:txXfrm>
    </dsp:sp>
    <dsp:sp modelId="{F491EE78-6355-4532-9A24-0B568FB04DA1}">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488CB-4912-4C3A-987C-D05DE4B618BB}">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5AACD-B13F-4578-822C-B6097BE23840}">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Food banks, agriculture nonprofits</a:t>
          </a:r>
        </a:p>
      </dsp:txBody>
      <dsp:txXfrm>
        <a:off x="8318049" y="908559"/>
        <a:ext cx="2114937" cy="897246"/>
      </dsp:txXfrm>
    </dsp:sp>
    <dsp:sp modelId="{226E4938-B413-4D30-8E92-0CB1ACFC905C}">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399BC-A7C6-47C9-A49F-F286626C08D4}">
      <dsp:nvSpPr>
        <dsp:cNvPr id="0" name=""/>
        <dsp:cNvSpPr/>
      </dsp:nvSpPr>
      <dsp:spPr>
        <a:xfrm>
          <a:off x="271034" y="2733954"/>
          <a:ext cx="520402" cy="5204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04B37-ADFC-453E-A37E-737331B8515F}">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Cooperative extensions</a:t>
          </a:r>
        </a:p>
      </dsp:txBody>
      <dsp:txXfrm>
        <a:off x="1172126" y="2545532"/>
        <a:ext cx="2114937" cy="897246"/>
      </dsp:txXfrm>
    </dsp:sp>
    <dsp:sp modelId="{EC3E7424-EE4E-42D3-9272-BB9E524BFC08}">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C3CD0-8AB8-42FA-9A46-A916FB2354D8}">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7EECC2-317A-4FAB-AAEB-13CA1DE03228}">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Local authors, businesses</a:t>
          </a:r>
        </a:p>
      </dsp:txBody>
      <dsp:txXfrm>
        <a:off x="4745088" y="2545532"/>
        <a:ext cx="2114937" cy="897246"/>
      </dsp:txXfrm>
    </dsp:sp>
    <dsp:sp modelId="{9F1FB469-A8A2-430E-BC11-D72685C9A9CE}">
      <dsp:nvSpPr>
        <dsp:cNvPr id="0" name=""/>
        <dsp:cNvSpPr/>
      </dsp:nvSpPr>
      <dsp:spPr>
        <a:xfrm>
          <a:off x="7228536"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81E0D-FA8F-4692-A2A4-9CDBD1234F66}">
      <dsp:nvSpPr>
        <dsp:cNvPr id="0" name=""/>
        <dsp:cNvSpPr/>
      </dsp:nvSpPr>
      <dsp:spPr>
        <a:xfrm>
          <a:off x="7416958" y="2733954"/>
          <a:ext cx="520402" cy="52040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E6954-DE53-4CF9-8D4D-1D9E201501F6}">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Health Non-Profits</a:t>
          </a:r>
        </a:p>
      </dsp:txBody>
      <dsp:txXfrm>
        <a:off x="8318049"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4D79F-0D2F-4757-AE99-F4E3A68559D6}"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9489-CB77-4B18-9E55-7587094A2450}" type="slidenum">
              <a:rPr lang="en-US" smtClean="0"/>
              <a:t>‹#›</a:t>
            </a:fld>
            <a:endParaRPr lang="en-US"/>
          </a:p>
        </p:txBody>
      </p:sp>
    </p:spTree>
    <p:extLst>
      <p:ext uri="{BB962C8B-B14F-4D97-AF65-F5344CB8AC3E}">
        <p14:creationId xmlns:p14="http://schemas.microsoft.com/office/powerpoint/2010/main" val="370027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a:t>
            </a:fld>
            <a:endParaRPr lang="en-US"/>
          </a:p>
        </p:txBody>
      </p:sp>
    </p:spTree>
    <p:extLst>
      <p:ext uri="{BB962C8B-B14F-4D97-AF65-F5344CB8AC3E}">
        <p14:creationId xmlns:p14="http://schemas.microsoft.com/office/powerpoint/2010/main" val="27478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r>
              <a:rPr lang="en-US" dirty="0"/>
              <a:t>The second resource is the County Health Rankings and Roadmaps, a service from the Robert Wood Johnson Foundation, is another excellent place to start looking for information about health issues in your community. </a:t>
            </a:r>
          </a:p>
          <a:p>
            <a:pPr marL="158750" lvl="0" indent="0" algn="l" rtl="0">
              <a:spcBef>
                <a:spcPts val="360"/>
              </a:spcBef>
              <a:spcAft>
                <a:spcPts val="0"/>
              </a:spcAft>
              <a:buClr>
                <a:schemeClr val="dk1"/>
              </a:buClr>
              <a:buSzPts val="1200"/>
              <a:buFont typeface="Calibri"/>
              <a:buNone/>
            </a:pPr>
            <a:r>
              <a:rPr lang="en-US" dirty="0"/>
              <a:t>As you might guess, This website provides health data at the county level. </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Choose your state and county, then scan through the data to get a sense of the information provided. </a:t>
            </a:r>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6AD7-DB55-4C21-A3E2-E144C78DA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7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522395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15</a:t>
            </a:fld>
            <a:endParaRPr lang="en-US"/>
          </a:p>
        </p:txBody>
      </p:sp>
    </p:spTree>
    <p:extLst>
      <p:ext uri="{BB962C8B-B14F-4D97-AF65-F5344CB8AC3E}">
        <p14:creationId xmlns:p14="http://schemas.microsoft.com/office/powerpoint/2010/main" val="225628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6AD7-DB55-4C21-A3E2-E144C78DA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16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17</a:t>
            </a:fld>
            <a:endParaRPr lang="en-US"/>
          </a:p>
        </p:txBody>
      </p:sp>
    </p:spTree>
    <p:extLst>
      <p:ext uri="{BB962C8B-B14F-4D97-AF65-F5344CB8AC3E}">
        <p14:creationId xmlns:p14="http://schemas.microsoft.com/office/powerpoint/2010/main" val="88762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19</a:t>
            </a:fld>
            <a:endParaRPr lang="en-US"/>
          </a:p>
        </p:txBody>
      </p:sp>
    </p:spTree>
    <p:extLst>
      <p:ext uri="{BB962C8B-B14F-4D97-AF65-F5344CB8AC3E}">
        <p14:creationId xmlns:p14="http://schemas.microsoft.com/office/powerpoint/2010/main" val="1140451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20</a:t>
            </a:fld>
            <a:endParaRPr lang="en-US"/>
          </a:p>
        </p:txBody>
      </p:sp>
    </p:spTree>
    <p:extLst>
      <p:ext uri="{BB962C8B-B14F-4D97-AF65-F5344CB8AC3E}">
        <p14:creationId xmlns:p14="http://schemas.microsoft.com/office/powerpoint/2010/main" val="3338537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3</a:t>
            </a:fld>
            <a:endParaRPr lang="en-US"/>
          </a:p>
        </p:txBody>
      </p:sp>
    </p:spTree>
    <p:extLst>
      <p:ext uri="{BB962C8B-B14F-4D97-AF65-F5344CB8AC3E}">
        <p14:creationId xmlns:p14="http://schemas.microsoft.com/office/powerpoint/2010/main" val="167916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6AD7-DB55-4C21-A3E2-E144C78DA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1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22</a:t>
            </a:fld>
            <a:endParaRPr lang="en-US"/>
          </a:p>
        </p:txBody>
      </p:sp>
    </p:spTree>
    <p:extLst>
      <p:ext uri="{BB962C8B-B14F-4D97-AF65-F5344CB8AC3E}">
        <p14:creationId xmlns:p14="http://schemas.microsoft.com/office/powerpoint/2010/main" val="3486766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23</a:t>
            </a:fld>
            <a:endParaRPr lang="en-US"/>
          </a:p>
        </p:txBody>
      </p:sp>
    </p:spTree>
    <p:extLst>
      <p:ext uri="{BB962C8B-B14F-4D97-AF65-F5344CB8AC3E}">
        <p14:creationId xmlns:p14="http://schemas.microsoft.com/office/powerpoint/2010/main" val="134301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24</a:t>
            </a:fld>
            <a:endParaRPr lang="en-US"/>
          </a:p>
        </p:txBody>
      </p:sp>
    </p:spTree>
    <p:extLst>
      <p:ext uri="{BB962C8B-B14F-4D97-AF65-F5344CB8AC3E}">
        <p14:creationId xmlns:p14="http://schemas.microsoft.com/office/powerpoint/2010/main" val="2857963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None/>
            </a:pPr>
            <a:endParaRPr dirty="0"/>
          </a:p>
        </p:txBody>
      </p:sp>
    </p:spTree>
    <p:extLst>
      <p:ext uri="{BB962C8B-B14F-4D97-AF65-F5344CB8AC3E}">
        <p14:creationId xmlns:p14="http://schemas.microsoft.com/office/powerpoint/2010/main" val="144546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26</a:t>
            </a:fld>
            <a:endParaRPr lang="en-US"/>
          </a:p>
        </p:txBody>
      </p:sp>
    </p:spTree>
    <p:extLst>
      <p:ext uri="{BB962C8B-B14F-4D97-AF65-F5344CB8AC3E}">
        <p14:creationId xmlns:p14="http://schemas.microsoft.com/office/powerpoint/2010/main" val="3382978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27</a:t>
            </a:fld>
            <a:endParaRPr lang="en-US"/>
          </a:p>
        </p:txBody>
      </p:sp>
    </p:spTree>
    <p:extLst>
      <p:ext uri="{BB962C8B-B14F-4D97-AF65-F5344CB8AC3E}">
        <p14:creationId xmlns:p14="http://schemas.microsoft.com/office/powerpoint/2010/main" val="408137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5: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endParaRPr b="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Before we get into our class today, a word about who we are!</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Though you may be familiar with some of these acronyms, I think this helps set the stage for why I’m here today. </a:t>
            </a:r>
          </a:p>
          <a:p>
            <a:pPr marL="0" lvl="0" indent="0" algn="l" rtl="0">
              <a:spcBef>
                <a:spcPts val="360"/>
              </a:spcBef>
              <a:spcAft>
                <a:spcPts val="0"/>
              </a:spcAft>
              <a:buNone/>
            </a:pPr>
            <a:endParaRPr lang="en-US" dirty="0"/>
          </a:p>
          <a:p>
            <a:pPr marL="171450" lvl="0" indent="-171450" algn="l" rtl="0">
              <a:spcBef>
                <a:spcPts val="360"/>
              </a:spcBef>
              <a:spcAft>
                <a:spcPts val="0"/>
              </a:spcAft>
              <a:buClr>
                <a:schemeClr val="dk1"/>
              </a:buClr>
              <a:buSzPts val="1200"/>
              <a:buFont typeface="Arial"/>
              <a:buChar char="•"/>
            </a:pPr>
            <a:r>
              <a:rPr lang="en-US" dirty="0"/>
              <a:t>The National Institutes of Health is the nation’s leading medical research agency. Many of you might be familiar with the National Cancer Institute which is one of the many institutes and centers at NIH.</a:t>
            </a:r>
          </a:p>
          <a:p>
            <a:pPr marL="171450" lvl="0" indent="-95250" algn="l" rtl="0">
              <a:spcBef>
                <a:spcPts val="360"/>
              </a:spcBef>
              <a:spcAft>
                <a:spcPts val="0"/>
              </a:spcAft>
              <a:buClr>
                <a:schemeClr val="dk1"/>
              </a:buClr>
              <a:buSzPts val="1200"/>
              <a:buFont typeface="Arial"/>
              <a:buNone/>
            </a:pPr>
            <a:endParaRPr lang="en-US" dirty="0"/>
          </a:p>
          <a:p>
            <a:pPr marL="171450" lvl="0" indent="-171450" algn="l" rtl="0">
              <a:spcBef>
                <a:spcPts val="360"/>
              </a:spcBef>
              <a:spcAft>
                <a:spcPts val="0"/>
              </a:spcAft>
              <a:buClr>
                <a:schemeClr val="dk1"/>
              </a:buClr>
              <a:buSzPts val="1200"/>
              <a:buFont typeface="Arial"/>
              <a:buChar char="•"/>
            </a:pPr>
            <a:r>
              <a:rPr lang="en-US" dirty="0"/>
              <a:t>The National Library of Medicine is also an institute at NIH. It is the world’s largest biomedical library which maintains and makes available a vast print collection and produces electronic information resources like MedlinePlus and PubMed.</a:t>
            </a:r>
          </a:p>
          <a:p>
            <a:pPr marL="171450" lvl="0" indent="-95250" algn="l" rtl="0">
              <a:spcBef>
                <a:spcPts val="360"/>
              </a:spcBef>
              <a:spcAft>
                <a:spcPts val="0"/>
              </a:spcAft>
              <a:buClr>
                <a:schemeClr val="dk1"/>
              </a:buClr>
              <a:buSzPts val="1200"/>
              <a:buFont typeface="Arial"/>
              <a:buNone/>
            </a:pPr>
            <a:endParaRPr lang="en-US" dirty="0"/>
          </a:p>
          <a:p>
            <a:pPr marL="171450" lvl="0" indent="-171450" algn="l" rtl="0">
              <a:spcBef>
                <a:spcPts val="360"/>
              </a:spcBef>
              <a:spcAft>
                <a:spcPts val="0"/>
              </a:spcAft>
              <a:buClr>
                <a:schemeClr val="dk1"/>
              </a:buClr>
              <a:buSzPts val="1200"/>
              <a:buFont typeface="Arial"/>
              <a:buChar char="•"/>
            </a:pPr>
            <a:r>
              <a:rPr lang="en-US" dirty="0"/>
              <a:t>NNLM is the Network of the National Library of Medicine and is an outreach program of NLM.</a:t>
            </a:r>
          </a:p>
          <a:p>
            <a:pPr marL="171450" lvl="0" indent="-95250" algn="l" rtl="0">
              <a:spcBef>
                <a:spcPts val="360"/>
              </a:spcBef>
              <a:spcAft>
                <a:spcPts val="0"/>
              </a:spcAft>
              <a:buClr>
                <a:schemeClr val="dk1"/>
              </a:buClr>
              <a:buSzPts val="1200"/>
              <a:buFont typeface="Arial"/>
              <a:buNone/>
            </a:pPr>
            <a:endParaRPr lang="en-US" dirty="0"/>
          </a:p>
          <a:p>
            <a:pPr marL="171450" lvl="0" indent="-171450" algn="l" rtl="0">
              <a:spcBef>
                <a:spcPts val="360"/>
              </a:spcBef>
              <a:spcAft>
                <a:spcPts val="0"/>
              </a:spcAft>
              <a:buClr>
                <a:schemeClr val="dk1"/>
              </a:buClr>
              <a:buSzPts val="1200"/>
              <a:buFont typeface="Arial"/>
              <a:buChar char="•"/>
            </a:pPr>
            <a:r>
              <a:rPr lang="en-US" dirty="0"/>
              <a:t>The NNLM is made up of 7 geographic regions. I’m from the Network of the National Library of Medicine Training Office (NTO) supports the training and educational missions of the Network of the National Library of Medicine (NNLM). </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At NNLM, our mission is to provide equal access to biomedical information to health professionals as well as access to quality health information for the general public, so they are better able to make informed decisions about their health.</a:t>
            </a:r>
          </a:p>
          <a:p>
            <a:pPr marL="158750" lvl="0" indent="0" algn="l" rtl="0">
              <a:spcBef>
                <a:spcPts val="0"/>
              </a:spcBef>
              <a:spcAft>
                <a:spcPts val="0"/>
              </a:spcAft>
              <a:buClr>
                <a:schemeClr val="dk1"/>
              </a:buClr>
              <a:buSzPts val="1200"/>
              <a:buFont typeface="Calibri"/>
              <a:buNone/>
            </a:pPr>
            <a:endParaRPr lang="en-US" dirty="0"/>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NNLM is made up of 7 geographic regions. I’m from the Network of the National Library of Medicine Training Office (NTO) supports the training and educational missions of the Network of the National Library of Medicine (NNLM).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We do this through resources on our website, funding of projects, in person trainings, and webinars – just like this one, and by partnering with great organizations to support health information access in their communities.</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32</a:t>
            </a:fld>
            <a:endParaRPr lang="en-US"/>
          </a:p>
        </p:txBody>
      </p:sp>
    </p:spTree>
    <p:extLst>
      <p:ext uri="{BB962C8B-B14F-4D97-AF65-F5344CB8AC3E}">
        <p14:creationId xmlns:p14="http://schemas.microsoft.com/office/powerpoint/2010/main" val="2295101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8: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302" name="Google Shape;302;p18:notes"/>
          <p:cNvSpPr txBox="1">
            <a:spLocks noGrp="1"/>
          </p:cNvSpPr>
          <p:nvPr>
            <p:ph type="sldNum" idx="12"/>
          </p:nvPr>
        </p:nvSpPr>
        <p:spPr>
          <a:xfrm>
            <a:off x="3897313" y="8829675"/>
            <a:ext cx="2982912" cy="466725"/>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9: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National Institutes of Health have digital materials that you are free to reuse</a:t>
            </a:r>
          </a:p>
          <a:p>
            <a:endParaRPr lang="en-US" dirty="0"/>
          </a:p>
          <a:p>
            <a:r>
              <a:rPr lang="en-US" dirty="0"/>
              <a:t>Look under community outreach or materials on their websites.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https://www.nimh.nih.gov/get-involved/digital-shareables</a:t>
            </a:r>
          </a:p>
          <a:p>
            <a:r>
              <a:rPr lang="en-US" dirty="0"/>
              <a:t>National institutes of mental health</a:t>
            </a:r>
          </a:p>
          <a:p>
            <a:endParaRPr lang="en-US" dirty="0"/>
          </a:p>
          <a:p>
            <a:endParaRPr lang="en-US" dirty="0"/>
          </a:p>
        </p:txBody>
      </p:sp>
      <p:sp>
        <p:nvSpPr>
          <p:cNvPr id="4" name="Slide Number Placeholder 3"/>
          <p:cNvSpPr>
            <a:spLocks noGrp="1"/>
          </p:cNvSpPr>
          <p:nvPr>
            <p:ph type="sldNum" sz="quarter" idx="5"/>
          </p:nvPr>
        </p:nvSpPr>
        <p:spPr/>
        <p:txBody>
          <a:bodyPr/>
          <a:lstStyle/>
          <a:p>
            <a:fld id="{AF659489-CB77-4B18-9E55-7587094A2450}" type="slidenum">
              <a:rPr lang="en-US" smtClean="0"/>
              <a:t>35</a:t>
            </a:fld>
            <a:endParaRPr lang="en-US"/>
          </a:p>
        </p:txBody>
      </p:sp>
    </p:spTree>
    <p:extLst>
      <p:ext uri="{BB962C8B-B14F-4D97-AF65-F5344CB8AC3E}">
        <p14:creationId xmlns:p14="http://schemas.microsoft.com/office/powerpoint/2010/main" val="177708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https://www.nichd.nih.gov/ncmhep/materials </a:t>
            </a:r>
          </a:p>
          <a:p>
            <a:r>
              <a:rPr lang="en-US" dirty="0"/>
              <a:t>National institute of child health and human development</a:t>
            </a:r>
          </a:p>
        </p:txBody>
      </p:sp>
      <p:sp>
        <p:nvSpPr>
          <p:cNvPr id="4" name="Slide Number Placeholder 3"/>
          <p:cNvSpPr>
            <a:spLocks noGrp="1"/>
          </p:cNvSpPr>
          <p:nvPr>
            <p:ph type="sldNum" sz="quarter" idx="5"/>
          </p:nvPr>
        </p:nvSpPr>
        <p:spPr/>
        <p:txBody>
          <a:bodyPr/>
          <a:lstStyle/>
          <a:p>
            <a:fld id="{AF659489-CB77-4B18-9E55-7587094A2450}" type="slidenum">
              <a:rPr lang="en-US" smtClean="0"/>
              <a:t>36</a:t>
            </a:fld>
            <a:endParaRPr lang="en-US"/>
          </a:p>
        </p:txBody>
      </p:sp>
    </p:spTree>
    <p:extLst>
      <p:ext uri="{BB962C8B-B14F-4D97-AF65-F5344CB8AC3E}">
        <p14:creationId xmlns:p14="http://schemas.microsoft.com/office/powerpoint/2010/main" val="1413372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37</a:t>
            </a:fld>
            <a:endParaRPr lang="en-US"/>
          </a:p>
        </p:txBody>
      </p:sp>
    </p:spTree>
    <p:extLst>
      <p:ext uri="{BB962C8B-B14F-4D97-AF65-F5344CB8AC3E}">
        <p14:creationId xmlns:p14="http://schemas.microsoft.com/office/powerpoint/2010/main" val="871647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846138"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745188" y="4620579"/>
            <a:ext cx="5961508" cy="3780473"/>
          </a:xfrm>
          <a:prstGeom prst="rect">
            <a:avLst/>
          </a:prstGeom>
          <a:noFill/>
          <a:ln>
            <a:noFill/>
          </a:ln>
        </p:spPr>
        <p:txBody>
          <a:bodyPr spcFirstLastPara="1" wrap="square" lIns="96636" tIns="48318" rIns="96636" bIns="48318" anchor="t" anchorCtr="0">
            <a:noAutofit/>
          </a:bodyPr>
          <a:lstStyle/>
          <a:p>
            <a:pPr>
              <a:spcBef>
                <a:spcPts val="0"/>
              </a:spcBef>
              <a:spcAft>
                <a:spcPts val="0"/>
              </a:spcAft>
              <a:buSzPts val="1400"/>
            </a:pPr>
            <a:endParaRPr lang="en-US" dirty="0">
              <a:solidFill>
                <a:schemeClr val="dk1"/>
              </a:solidFill>
              <a:latin typeface="Calibri"/>
              <a:ea typeface="Calibri"/>
              <a:cs typeface="Calibri"/>
              <a:sym typeface="Calibri"/>
            </a:endParaRPr>
          </a:p>
        </p:txBody>
      </p:sp>
      <p:sp>
        <p:nvSpPr>
          <p:cNvPr id="236" name="Google Shape;236;p6:notes"/>
          <p:cNvSpPr txBox="1">
            <a:spLocks noGrp="1"/>
          </p:cNvSpPr>
          <p:nvPr>
            <p:ph type="sldNum" idx="12"/>
          </p:nvPr>
        </p:nvSpPr>
        <p:spPr>
          <a:xfrm>
            <a:off x="4221010" y="9119475"/>
            <a:ext cx="3229150" cy="481726"/>
          </a:xfrm>
          <a:prstGeom prst="rect">
            <a:avLst/>
          </a:prstGeom>
          <a:noFill/>
          <a:ln>
            <a:noFill/>
          </a:ln>
        </p:spPr>
        <p:txBody>
          <a:bodyPr spcFirstLastPara="1" wrap="square" lIns="96636" tIns="48318" rIns="96636" bIns="48318" anchor="b" anchorCtr="0">
            <a:noAutofit/>
          </a:bodyPr>
          <a:lstStyle/>
          <a:p>
            <a:pPr>
              <a:buSzPts val="1400"/>
            </a:pPr>
            <a:fld id="{00000000-1234-1234-1234-123412341234}" type="slidenum">
              <a:rPr lang="en-US"/>
              <a:pPr>
                <a:buSzPts val="1400"/>
              </a:pPr>
              <a:t>39</a:t>
            </a:fld>
            <a:endParaRPr/>
          </a:p>
        </p:txBody>
      </p:sp>
    </p:spTree>
    <p:extLst>
      <p:ext uri="{BB962C8B-B14F-4D97-AF65-F5344CB8AC3E}">
        <p14:creationId xmlns:p14="http://schemas.microsoft.com/office/powerpoint/2010/main" val="2317615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Each topic has a curated list of resources, such as videos on Dementia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And several books select for the health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Each book then includes a discussion guide to download and social media toolkit, making it easy to host a discussion.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659489-CB77-4B18-9E55-7587094A2450}" type="slidenum">
              <a:rPr lang="en-US" smtClean="0"/>
              <a:t>40</a:t>
            </a:fld>
            <a:endParaRPr lang="en-US"/>
          </a:p>
        </p:txBody>
      </p:sp>
    </p:spTree>
    <p:extLst>
      <p:ext uri="{BB962C8B-B14F-4D97-AF65-F5344CB8AC3E}">
        <p14:creationId xmlns:p14="http://schemas.microsoft.com/office/powerpoint/2010/main" val="2040316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41</a:t>
            </a:fld>
            <a:endParaRPr lang="en-US"/>
          </a:p>
        </p:txBody>
      </p:sp>
    </p:spTree>
    <p:extLst>
      <p:ext uri="{BB962C8B-B14F-4D97-AF65-F5344CB8AC3E}">
        <p14:creationId xmlns:p14="http://schemas.microsoft.com/office/powerpoint/2010/main" val="1310148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42</a:t>
            </a:fld>
            <a:endParaRPr lang="en-US"/>
          </a:p>
        </p:txBody>
      </p:sp>
    </p:spTree>
    <p:extLst>
      <p:ext uri="{BB962C8B-B14F-4D97-AF65-F5344CB8AC3E}">
        <p14:creationId xmlns:p14="http://schemas.microsoft.com/office/powerpoint/2010/main" val="183935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resources that you will need for today’s sessions. The slides and the handout allow you to follow along to start planning your health program. </a:t>
            </a:r>
          </a:p>
        </p:txBody>
      </p:sp>
      <p:sp>
        <p:nvSpPr>
          <p:cNvPr id="4" name="Slide Number Placeholder 3"/>
          <p:cNvSpPr>
            <a:spLocks noGrp="1"/>
          </p:cNvSpPr>
          <p:nvPr>
            <p:ph type="sldNum" sz="quarter" idx="5"/>
          </p:nvPr>
        </p:nvSpPr>
        <p:spPr/>
        <p:txBody>
          <a:bodyPr/>
          <a:lstStyle/>
          <a:p>
            <a:fld id="{1C7E6AD7-DB55-4C21-A3E2-E144C78DA0A5}" type="slidenum">
              <a:rPr lang="en-US" smtClean="0"/>
              <a:t>5</a:t>
            </a:fld>
            <a:endParaRPr lang="en-US"/>
          </a:p>
        </p:txBody>
      </p:sp>
    </p:spTree>
    <p:extLst>
      <p:ext uri="{BB962C8B-B14F-4D97-AF65-F5344CB8AC3E}">
        <p14:creationId xmlns:p14="http://schemas.microsoft.com/office/powerpoint/2010/main" val="2453052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E6AD7-DB55-4C21-A3E2-E144C78DA0A5}" type="slidenum">
              <a:rPr lang="en-US" smtClean="0"/>
              <a:t>43</a:t>
            </a:fld>
            <a:endParaRPr lang="en-US"/>
          </a:p>
        </p:txBody>
      </p:sp>
    </p:spTree>
    <p:extLst>
      <p:ext uri="{BB962C8B-B14F-4D97-AF65-F5344CB8AC3E}">
        <p14:creationId xmlns:p14="http://schemas.microsoft.com/office/powerpoint/2010/main" val="1325244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a:spLocks noGrp="1" noRot="1" noChangeAspect="1"/>
          </p:cNvSpPr>
          <p:nvPr>
            <p:ph type="sldImg" idx="2"/>
          </p:nvPr>
        </p:nvSpPr>
        <p:spPr>
          <a:xfrm>
            <a:off x="719138" y="1162050"/>
            <a:ext cx="5573712"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7:notes"/>
          <p:cNvSpPr txBox="1">
            <a:spLocks noGrp="1"/>
          </p:cNvSpPr>
          <p:nvPr>
            <p:ph type="body" idx="1"/>
          </p:nvPr>
        </p:nvSpPr>
        <p:spPr>
          <a:xfrm>
            <a:off x="701848" y="4473576"/>
            <a:ext cx="5608320" cy="3660775"/>
          </a:xfrm>
          <a:prstGeom prst="rect">
            <a:avLst/>
          </a:prstGeom>
          <a:noFill/>
          <a:ln>
            <a:noFill/>
          </a:ln>
        </p:spPr>
        <p:txBody>
          <a:bodyPr spcFirstLastPara="1" wrap="square" lIns="92411" tIns="46193" rIns="92411" bIns="46193" anchor="t" anchorCtr="0">
            <a:noAutofit/>
          </a:bodyPr>
          <a:lstStyle/>
          <a:p>
            <a:pPr>
              <a:lnSpc>
                <a:spcPct val="115000"/>
              </a:lnSpc>
              <a:spcBef>
                <a:spcPts val="0"/>
              </a:spcBef>
              <a:spcAft>
                <a:spcPts val="0"/>
              </a:spcAft>
              <a:buClr>
                <a:prstClr val="black"/>
              </a:buClr>
              <a:buSzPts val="1100"/>
            </a:pPr>
            <a:endParaRPr lang="en-US" sz="2800" dirty="0">
              <a:solidFill>
                <a:srgbClr val="484848"/>
              </a:solidFill>
              <a:latin typeface="Arial"/>
              <a:cs typeface="Arial"/>
            </a:endParaRPr>
          </a:p>
          <a:p>
            <a:pPr>
              <a:spcBef>
                <a:spcPts val="0"/>
              </a:spcBef>
              <a:spcAft>
                <a:spcPts val="0"/>
              </a:spcAft>
              <a:buClr>
                <a:srgbClr val="484848"/>
              </a:buClr>
              <a:buSzPts val="1100"/>
              <a:buFont typeface="Arial"/>
            </a:pPr>
            <a:endParaRPr lang="en-US" sz="2800" dirty="0">
              <a:cs typeface="Calibri" panose="020F0502020204030204"/>
            </a:endParaRPr>
          </a:p>
        </p:txBody>
      </p:sp>
      <p:sp>
        <p:nvSpPr>
          <p:cNvPr id="217" name="Google Shape;217;p17:notes"/>
          <p:cNvSpPr txBox="1">
            <a:spLocks noGrp="1"/>
          </p:cNvSpPr>
          <p:nvPr>
            <p:ph type="sldNum" idx="12"/>
          </p:nvPr>
        </p:nvSpPr>
        <p:spPr>
          <a:xfrm>
            <a:off x="3970135" y="8829677"/>
            <a:ext cx="3038648" cy="466725"/>
          </a:xfrm>
          <a:prstGeom prst="rect">
            <a:avLst/>
          </a:prstGeom>
          <a:noFill/>
          <a:ln>
            <a:noFill/>
          </a:ln>
        </p:spPr>
        <p:txBody>
          <a:bodyPr spcFirstLastPara="1" wrap="square" lIns="92411" tIns="46193" rIns="92411" bIns="46193" anchor="b"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44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07887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45</a:t>
            </a:fld>
            <a:endParaRPr lang="en-US"/>
          </a:p>
        </p:txBody>
      </p:sp>
    </p:spTree>
    <p:extLst>
      <p:ext uri="{BB962C8B-B14F-4D97-AF65-F5344CB8AC3E}">
        <p14:creationId xmlns:p14="http://schemas.microsoft.com/office/powerpoint/2010/main" val="6096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4445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98614" y="4343401"/>
            <a:ext cx="5588914" cy="4114800"/>
          </a:xfrm>
          <a:prstGeom prst="rect">
            <a:avLst/>
          </a:prstGeom>
        </p:spPr>
        <p:txBody>
          <a:bodyPr spcFirstLastPara="1" wrap="square" lIns="91411" tIns="91411" rIns="91411" bIns="91411" anchor="t" anchorCtr="0">
            <a:noAutofit/>
          </a:bodyPr>
          <a:lstStyle/>
          <a:p>
            <a:pPr>
              <a:lnSpc>
                <a:spcPct val="120000"/>
              </a:lnSpc>
            </a:pPr>
            <a:endParaRPr lang="en-US" dirty="0">
              <a:ea typeface="Calibri"/>
              <a:cs typeface="Calibri"/>
            </a:endParaRPr>
          </a:p>
        </p:txBody>
      </p:sp>
    </p:spTree>
    <p:extLst>
      <p:ext uri="{BB962C8B-B14F-4D97-AF65-F5344CB8AC3E}">
        <p14:creationId xmlns:p14="http://schemas.microsoft.com/office/powerpoint/2010/main" val="1250916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48</a:t>
            </a:fld>
            <a:endParaRPr lang="en-US"/>
          </a:p>
        </p:txBody>
      </p:sp>
    </p:spTree>
    <p:extLst>
      <p:ext uri="{BB962C8B-B14F-4D97-AF65-F5344CB8AC3E}">
        <p14:creationId xmlns:p14="http://schemas.microsoft.com/office/powerpoint/2010/main" val="2091209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090999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360"/>
              </a:spcBef>
              <a:spcAft>
                <a:spcPts val="0"/>
              </a:spcAft>
              <a:buNone/>
            </a:pPr>
            <a:endParaRPr dirty="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Image by Freepik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7</a:t>
            </a:fld>
            <a:endParaRPr lang="en-US"/>
          </a:p>
        </p:txBody>
      </p:sp>
    </p:spTree>
    <p:extLst>
      <p:ext uri="{BB962C8B-B14F-4D97-AF65-F5344CB8AC3E}">
        <p14:creationId xmlns:p14="http://schemas.microsoft.com/office/powerpoint/2010/main" val="214248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9</a:t>
            </a:fld>
            <a:endParaRPr lang="en-US"/>
          </a:p>
        </p:txBody>
      </p:sp>
    </p:spTree>
    <p:extLst>
      <p:ext uri="{BB962C8B-B14F-4D97-AF65-F5344CB8AC3E}">
        <p14:creationId xmlns:p14="http://schemas.microsoft.com/office/powerpoint/2010/main" val="88893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10</a:t>
            </a:fld>
            <a:endParaRPr lang="en-US"/>
          </a:p>
        </p:txBody>
      </p:sp>
    </p:spTree>
    <p:extLst>
      <p:ext uri="{BB962C8B-B14F-4D97-AF65-F5344CB8AC3E}">
        <p14:creationId xmlns:p14="http://schemas.microsoft.com/office/powerpoint/2010/main" val="377373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28" name="Google Shape;28;p26"/>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29" name="Google Shape;29;p2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70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88"/>
        <p:cNvGrpSpPr/>
        <p:nvPr/>
      </p:nvGrpSpPr>
      <p:grpSpPr>
        <a:xfrm>
          <a:off x="0" y="0"/>
          <a:ext cx="0" cy="0"/>
          <a:chOff x="0" y="0"/>
          <a:chExt cx="0" cy="0"/>
        </a:xfrm>
      </p:grpSpPr>
      <p:sp>
        <p:nvSpPr>
          <p:cNvPr id="89" name="Google Shape;89;g167f9f9a1e8_0_409"/>
          <p:cNvSpPr txBox="1">
            <a:spLocks noGrp="1"/>
          </p:cNvSpPr>
          <p:nvPr>
            <p:ph type="body" idx="1"/>
          </p:nvPr>
        </p:nvSpPr>
        <p:spPr>
          <a:xfrm>
            <a:off x="6096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0" name="Google Shape;90;g167f9f9a1e8_0_409"/>
          <p:cNvSpPr txBox="1">
            <a:spLocks noGrp="1"/>
          </p:cNvSpPr>
          <p:nvPr>
            <p:ph type="body" idx="2"/>
          </p:nvPr>
        </p:nvSpPr>
        <p:spPr>
          <a:xfrm>
            <a:off x="64008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3" name="Google Shape;93;g167f9f9a1e8_0_409"/>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4064170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94"/>
        <p:cNvGrpSpPr/>
        <p:nvPr/>
      </p:nvGrpSpPr>
      <p:grpSpPr>
        <a:xfrm>
          <a:off x="0" y="0"/>
          <a:ext cx="0" cy="0"/>
          <a:chOff x="0" y="0"/>
          <a:chExt cx="0" cy="0"/>
        </a:xfrm>
      </p:grpSpPr>
      <p:sp>
        <p:nvSpPr>
          <p:cNvPr id="95" name="Google Shape;95;g2b91989fa34_0_173"/>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6" name="Google Shape;96;g2b91989fa34_0_173"/>
          <p:cNvSpPr txBox="1">
            <a:spLocks noGrp="1"/>
          </p:cNvSpPr>
          <p:nvPr>
            <p:ph type="body" idx="1"/>
          </p:nvPr>
        </p:nvSpPr>
        <p:spPr>
          <a:xfrm>
            <a:off x="609599" y="1780032"/>
            <a:ext cx="109728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768398003"/>
      </p:ext>
    </p:extLst>
  </p:cSld>
  <p:clrMapOvr>
    <a:masterClrMapping/>
  </p:clrMapOvr>
  <p:extLst>
    <p:ext uri="{DCECCB84-F9BA-43D5-87BE-67443E8EF086}">
      <p15:sldGuideLst xmlns:p15="http://schemas.microsoft.com/office/powerpoint/2012/main">
        <p15:guide id="1" orient="horz" pos="3824">
          <p15:clr>
            <a:srgbClr val="FBAE40"/>
          </p15:clr>
        </p15:guide>
        <p15:guide id="2" pos="3840">
          <p15:clr>
            <a:srgbClr val="FBAE40"/>
          </p15:clr>
        </p15:guide>
        <p15:guide id="3" pos="5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375"/>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 name="Google Shape;18;p49"/>
          <p:cNvSpPr txBox="1">
            <a:spLocks noGrp="1"/>
          </p:cNvSpPr>
          <p:nvPr>
            <p:ph type="subTitle" idx="1"/>
          </p:nvPr>
        </p:nvSpPr>
        <p:spPr>
          <a:xfrm>
            <a:off x="1524000" y="3602038"/>
            <a:ext cx="9144000" cy="396648"/>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616265"/>
              </a:buClr>
              <a:buSzPts val="1800"/>
              <a:buNone/>
              <a:defRPr sz="1350"/>
            </a:lvl1pPr>
            <a:lvl2pPr lvl="1" algn="ctr">
              <a:lnSpc>
                <a:spcPct val="90000"/>
              </a:lnSpc>
              <a:spcBef>
                <a:spcPts val="375"/>
              </a:spcBef>
              <a:spcAft>
                <a:spcPts val="0"/>
              </a:spcAft>
              <a:buClr>
                <a:srgbClr val="616265"/>
              </a:buClr>
              <a:buSzPts val="1500"/>
              <a:buNone/>
              <a:defRPr sz="1125"/>
            </a:lvl2pPr>
            <a:lvl3pPr lvl="2" algn="ctr">
              <a:lnSpc>
                <a:spcPct val="90000"/>
              </a:lnSpc>
              <a:spcBef>
                <a:spcPts val="375"/>
              </a:spcBef>
              <a:spcAft>
                <a:spcPts val="0"/>
              </a:spcAft>
              <a:buClr>
                <a:srgbClr val="616265"/>
              </a:buClr>
              <a:buSzPts val="1350"/>
              <a:buNone/>
              <a:defRPr sz="1013"/>
            </a:lvl3pPr>
            <a:lvl4pPr lvl="3" algn="ctr">
              <a:lnSpc>
                <a:spcPct val="90000"/>
              </a:lnSpc>
              <a:spcBef>
                <a:spcPts val="375"/>
              </a:spcBef>
              <a:spcAft>
                <a:spcPts val="0"/>
              </a:spcAft>
              <a:buClr>
                <a:srgbClr val="616265"/>
              </a:buClr>
              <a:buSzPts val="1200"/>
              <a:buNone/>
              <a:defRPr sz="900"/>
            </a:lvl4pPr>
            <a:lvl5pPr lvl="4" algn="ctr">
              <a:lnSpc>
                <a:spcPct val="90000"/>
              </a:lnSpc>
              <a:spcBef>
                <a:spcPts val="375"/>
              </a:spcBef>
              <a:spcAft>
                <a:spcPts val="0"/>
              </a:spcAft>
              <a:buClr>
                <a:srgbClr val="616265"/>
              </a:buClr>
              <a:buSzPts val="1200"/>
              <a:buNone/>
              <a:defRPr sz="900"/>
            </a:lvl5pPr>
            <a:lvl6pPr lvl="5" algn="ctr">
              <a:lnSpc>
                <a:spcPct val="90000"/>
              </a:lnSpc>
              <a:spcBef>
                <a:spcPts val="375"/>
              </a:spcBef>
              <a:spcAft>
                <a:spcPts val="0"/>
              </a:spcAft>
              <a:buClr>
                <a:schemeClr val="dk1"/>
              </a:buClr>
              <a:buSzPts val="1200"/>
              <a:buNone/>
              <a:defRPr sz="900"/>
            </a:lvl6pPr>
            <a:lvl7pPr lvl="6" algn="ctr">
              <a:lnSpc>
                <a:spcPct val="90000"/>
              </a:lnSpc>
              <a:spcBef>
                <a:spcPts val="375"/>
              </a:spcBef>
              <a:spcAft>
                <a:spcPts val="0"/>
              </a:spcAft>
              <a:buClr>
                <a:schemeClr val="dk1"/>
              </a:buClr>
              <a:buSzPts val="1200"/>
              <a:buNone/>
              <a:defRPr sz="900"/>
            </a:lvl7pPr>
            <a:lvl8pPr lvl="7" algn="ctr">
              <a:lnSpc>
                <a:spcPct val="90000"/>
              </a:lnSpc>
              <a:spcBef>
                <a:spcPts val="375"/>
              </a:spcBef>
              <a:spcAft>
                <a:spcPts val="0"/>
              </a:spcAft>
              <a:buClr>
                <a:schemeClr val="dk1"/>
              </a:buClr>
              <a:buSzPts val="1200"/>
              <a:buNone/>
              <a:defRPr sz="900"/>
            </a:lvl8pPr>
            <a:lvl9pPr lvl="8" algn="ctr">
              <a:lnSpc>
                <a:spcPct val="90000"/>
              </a:lnSpc>
              <a:spcBef>
                <a:spcPts val="375"/>
              </a:spcBef>
              <a:spcAft>
                <a:spcPts val="0"/>
              </a:spcAft>
              <a:buClr>
                <a:schemeClr val="dk1"/>
              </a:buClr>
              <a:buSzPts val="1200"/>
              <a:buNone/>
              <a:defRPr sz="900"/>
            </a:lvl9pPr>
          </a:lstStyle>
          <a:p>
            <a:endParaRPr/>
          </a:p>
        </p:txBody>
      </p:sp>
      <p:sp>
        <p:nvSpPr>
          <p:cNvPr id="19" name="Google Shape;19;p49"/>
          <p:cNvSpPr txBox="1">
            <a:spLocks noGrp="1"/>
          </p:cNvSpPr>
          <p:nvPr>
            <p:ph type="sldNum" idx="12"/>
          </p:nvPr>
        </p:nvSpPr>
        <p:spPr>
          <a:xfrm>
            <a:off x="10248902" y="6356356"/>
            <a:ext cx="11049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75" b="0" i="0" u="none" strike="noStrike" cap="none">
                <a:solidFill>
                  <a:schemeClr val="lt1"/>
                </a:solidFill>
                <a:latin typeface="Calibri"/>
                <a:ea typeface="Calibri"/>
                <a:cs typeface="Calibri"/>
                <a:sym typeface="Calibri"/>
              </a:defRPr>
            </a:lvl1pPr>
            <a:lvl2pPr marL="0" marR="0" lvl="1" indent="0" algn="r">
              <a:spcBef>
                <a:spcPts val="0"/>
              </a:spcBef>
              <a:spcAft>
                <a:spcPts val="0"/>
              </a:spcAft>
              <a:buNone/>
              <a:defRPr sz="675" b="0" i="0" u="none" strike="noStrike" cap="none">
                <a:solidFill>
                  <a:schemeClr val="lt1"/>
                </a:solidFill>
                <a:latin typeface="Calibri"/>
                <a:ea typeface="Calibri"/>
                <a:cs typeface="Calibri"/>
                <a:sym typeface="Calibri"/>
              </a:defRPr>
            </a:lvl2pPr>
            <a:lvl3pPr marL="0" marR="0" lvl="2" indent="0" algn="r">
              <a:spcBef>
                <a:spcPts val="0"/>
              </a:spcBef>
              <a:spcAft>
                <a:spcPts val="0"/>
              </a:spcAft>
              <a:buNone/>
              <a:defRPr sz="675" b="0" i="0" u="none" strike="noStrike" cap="none">
                <a:solidFill>
                  <a:schemeClr val="lt1"/>
                </a:solidFill>
                <a:latin typeface="Calibri"/>
                <a:ea typeface="Calibri"/>
                <a:cs typeface="Calibri"/>
                <a:sym typeface="Calibri"/>
              </a:defRPr>
            </a:lvl3pPr>
            <a:lvl4pPr marL="0" marR="0" lvl="3" indent="0" algn="r">
              <a:spcBef>
                <a:spcPts val="0"/>
              </a:spcBef>
              <a:spcAft>
                <a:spcPts val="0"/>
              </a:spcAft>
              <a:buNone/>
              <a:defRPr sz="675" b="0" i="0" u="none" strike="noStrike" cap="none">
                <a:solidFill>
                  <a:schemeClr val="lt1"/>
                </a:solidFill>
                <a:latin typeface="Calibri"/>
                <a:ea typeface="Calibri"/>
                <a:cs typeface="Calibri"/>
                <a:sym typeface="Calibri"/>
              </a:defRPr>
            </a:lvl4pPr>
            <a:lvl5pPr marL="0" marR="0" lvl="4" indent="0" algn="r">
              <a:spcBef>
                <a:spcPts val="0"/>
              </a:spcBef>
              <a:spcAft>
                <a:spcPts val="0"/>
              </a:spcAft>
              <a:buNone/>
              <a:defRPr sz="675" b="0" i="0" u="none" strike="noStrike" cap="none">
                <a:solidFill>
                  <a:schemeClr val="lt1"/>
                </a:solidFill>
                <a:latin typeface="Calibri"/>
                <a:ea typeface="Calibri"/>
                <a:cs typeface="Calibri"/>
                <a:sym typeface="Calibri"/>
              </a:defRPr>
            </a:lvl5pPr>
            <a:lvl6pPr marL="0" marR="0" lvl="5" indent="0" algn="r">
              <a:spcBef>
                <a:spcPts val="0"/>
              </a:spcBef>
              <a:spcAft>
                <a:spcPts val="0"/>
              </a:spcAft>
              <a:buNone/>
              <a:defRPr sz="675" b="0" i="0" u="none" strike="noStrike" cap="none">
                <a:solidFill>
                  <a:schemeClr val="lt1"/>
                </a:solidFill>
                <a:latin typeface="Calibri"/>
                <a:ea typeface="Calibri"/>
                <a:cs typeface="Calibri"/>
                <a:sym typeface="Calibri"/>
              </a:defRPr>
            </a:lvl6pPr>
            <a:lvl7pPr marL="0" marR="0" lvl="6" indent="0" algn="r">
              <a:spcBef>
                <a:spcPts val="0"/>
              </a:spcBef>
              <a:spcAft>
                <a:spcPts val="0"/>
              </a:spcAft>
              <a:buNone/>
              <a:defRPr sz="675" b="0" i="0" u="none" strike="noStrike" cap="none">
                <a:solidFill>
                  <a:schemeClr val="lt1"/>
                </a:solidFill>
                <a:latin typeface="Calibri"/>
                <a:ea typeface="Calibri"/>
                <a:cs typeface="Calibri"/>
                <a:sym typeface="Calibri"/>
              </a:defRPr>
            </a:lvl7pPr>
            <a:lvl8pPr marL="0" marR="0" lvl="7" indent="0" algn="r">
              <a:spcBef>
                <a:spcPts val="0"/>
              </a:spcBef>
              <a:spcAft>
                <a:spcPts val="0"/>
              </a:spcAft>
              <a:buNone/>
              <a:defRPr sz="675" b="0" i="0" u="none" strike="noStrike" cap="none">
                <a:solidFill>
                  <a:schemeClr val="lt1"/>
                </a:solidFill>
                <a:latin typeface="Calibri"/>
                <a:ea typeface="Calibri"/>
                <a:cs typeface="Calibri"/>
                <a:sym typeface="Calibri"/>
              </a:defRPr>
            </a:lvl8pPr>
            <a:lvl9pPr marL="0" marR="0" lvl="8" indent="0" algn="r">
              <a:spcBef>
                <a:spcPts val="0"/>
              </a:spcBef>
              <a:spcAft>
                <a:spcPts val="0"/>
              </a:spcAft>
              <a:buNone/>
              <a:defRPr sz="67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0" name="Google Shape;20;p49"/>
          <p:cNvSpPr txBox="1">
            <a:spLocks noGrp="1"/>
          </p:cNvSpPr>
          <p:nvPr>
            <p:ph type="ftr" idx="11"/>
          </p:nvPr>
        </p:nvSpPr>
        <p:spPr>
          <a:xfrm>
            <a:off x="4157664" y="6356356"/>
            <a:ext cx="609123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0173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3118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5493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a:spLocks noGrp="1"/>
          </p:cNvSpPr>
          <p:nvPr>
            <p:ph type="pic" idx="2"/>
          </p:nvPr>
        </p:nvSpPr>
        <p:spPr>
          <a:xfrm>
            <a:off x="5413248" y="1069847"/>
            <a:ext cx="6099048" cy="4800600"/>
          </a:xfrm>
          <a:prstGeom prst="rect">
            <a:avLst/>
          </a:prstGeom>
          <a:noFill/>
          <a:ln>
            <a:noFill/>
          </a:ln>
        </p:spPr>
      </p:sp>
      <p:sp>
        <p:nvSpPr>
          <p:cNvPr id="34" name="Google Shape;34;p30"/>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35" name="Google Shape;35;p3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25"/>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dk1"/>
              </a:buClr>
              <a:buSzPts val="72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dk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40" name="Google Shape;40;p2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25"/>
          <p:cNvCxnSpPr/>
          <p:nvPr/>
        </p:nvCxnSpPr>
        <p:spPr>
          <a:xfrm>
            <a:off x="1981200" y="4020408"/>
            <a:ext cx="8229601" cy="0"/>
          </a:xfrm>
          <a:prstGeom prst="straightConnector1">
            <a:avLst/>
          </a:prstGeom>
          <a:noFill/>
          <a:ln w="10000"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128219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2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276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8" name="Google Shape;58;p27"/>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9" name="Google Shape;59;p27"/>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60" name="Google Shape;60;p27"/>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61" name="Google Shape;61;p2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203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sp>
        <p:nvSpPr>
          <p:cNvPr id="64" name="Google Shape;64;p28"/>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361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70" name="Google Shape;70;p29"/>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71" name="Google Shape;71;p2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body" idx="1"/>
          </p:nvPr>
        </p:nvSpPr>
        <p:spPr>
          <a:xfrm rot="5400000">
            <a:off x="4060136" y="-859735"/>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76" name="Google Shape;76;p3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117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Tree>
    <p:extLst>
      <p:ext uri="{BB962C8B-B14F-4D97-AF65-F5344CB8AC3E}">
        <p14:creationId xmlns:p14="http://schemas.microsoft.com/office/powerpoint/2010/main" val="319652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12" name="Google Shape;12;p2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3" name="Google Shape;13;p2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2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1"/>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6" name="Google Shape;16;p21"/>
          <p:cNvPicPr preferRelativeResize="0"/>
          <p:nvPr/>
        </p:nvPicPr>
        <p:blipFill>
          <a:blip r:embed="rId16">
            <a:extLst>
              <a:ext uri="{28A0092B-C50C-407E-A947-70E740481C1C}">
                <a14:useLocalDpi xmlns:a14="http://schemas.microsoft.com/office/drawing/2010/main" val="0"/>
              </a:ext>
            </a:extLst>
          </a:blip>
          <a:srcRect/>
          <a:stretch/>
        </p:blipFill>
        <p:spPr>
          <a:xfrm>
            <a:off x="81041" y="6275073"/>
            <a:ext cx="3556464" cy="429301"/>
          </a:xfrm>
          <a:prstGeom prst="rect">
            <a:avLst/>
          </a:prstGeom>
          <a:noFill/>
          <a:ln>
            <a:noFill/>
          </a:ln>
        </p:spPr>
      </p:pic>
    </p:spTree>
    <p:extLst>
      <p:ext uri="{BB962C8B-B14F-4D97-AF65-F5344CB8AC3E}">
        <p14:creationId xmlns:p14="http://schemas.microsoft.com/office/powerpoint/2010/main" val="1819768716"/>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669" r:id="rId7"/>
    <p:sldLayoutId id="2147483670" r:id="rId8"/>
    <p:sldLayoutId id="2147483671" r:id="rId9"/>
    <p:sldLayoutId id="2147483673" r:id="rId10"/>
    <p:sldLayoutId id="2147483674"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hyperlink" Target="https://www.kff.org/statedata/"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hyperlink" Target="https://www.countyhealthranking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hyperlink" Target="https://www.countyhealthrankings.org/"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hyperlink" Target="https://www.cityhealthdashboard.com/"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hyperlink" Target="https://www.ready.gov/" TargetMode="External"/><Relationship Id="rId13" Type="http://schemas.openxmlformats.org/officeDocument/2006/relationships/image" Target="../media/image27.png"/><Relationship Id="rId3" Type="http://schemas.openxmlformats.org/officeDocument/2006/relationships/notesSlide" Target="../notesSlides/notesSlide21.xml"/><Relationship Id="rId7" Type="http://schemas.openxmlformats.org/officeDocument/2006/relationships/hyperlink" Target="https://www.ruralhealthinfo.org/toolkits/health-literacy/2/community/public-libraries" TargetMode="External"/><Relationship Id="rId12"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hyperlink" Target="https://www.webjunction.org/explore-topics/ehealth.html" TargetMode="External"/><Relationship Id="rId11" Type="http://schemas.openxmlformats.org/officeDocument/2006/relationships/image" Target="../media/image25.png"/><Relationship Id="rId5" Type="http://schemas.openxmlformats.org/officeDocument/2006/relationships/hyperlink" Target="https://programminglibrarian.org/ideas/topic?topic=948" TargetMode="External"/><Relationship Id="rId10" Type="http://schemas.openxmlformats.org/officeDocument/2006/relationships/hyperlink" Target="https://www.nnlm.gov/funding/funded" TargetMode="External"/><Relationship Id="rId4" Type="http://schemas.openxmlformats.org/officeDocument/2006/relationships/hyperlink" Target="https://letsmovelibraries.org/program-ideas/" TargetMode="External"/><Relationship Id="rId9" Type="http://schemas.openxmlformats.org/officeDocument/2006/relationships/hyperlink" Target="https://jbrary.com/youtube-playlist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jbrary.com/youtube-playlists/" TargetMode="External"/><Relationship Id="rId3" Type="http://schemas.openxmlformats.org/officeDocument/2006/relationships/hyperlink" Target="https://letsmovelibraries.org/program-ideas/" TargetMode="External"/><Relationship Id="rId7" Type="http://schemas.openxmlformats.org/officeDocument/2006/relationships/hyperlink" Target="https://www.ready.go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ruralhealthinfo.org/toolkits/health-literacy/2/community/public-libraries" TargetMode="External"/><Relationship Id="rId5" Type="http://schemas.openxmlformats.org/officeDocument/2006/relationships/hyperlink" Target="https://www.webjunction.org/explore-topics/ehealth.html" TargetMode="External"/><Relationship Id="rId10" Type="http://schemas.openxmlformats.org/officeDocument/2006/relationships/hyperlink" Target="https://odphp.health.gov/news/category/national-health-observances" TargetMode="External"/><Relationship Id="rId4" Type="http://schemas.openxmlformats.org/officeDocument/2006/relationships/hyperlink" Target="https://programminglibrarian.org/ideas/topic?topic=948" TargetMode="External"/><Relationship Id="rId9" Type="http://schemas.openxmlformats.org/officeDocument/2006/relationships/hyperlink" Target="https://www.nnlm.gov/funding/funded"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www.cbsnews.com/newyork/news/central-library-provides-free-menstrual-products/" TargetMode="Externa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hyperlink" Target="https://youtu.be/pV32iJ4WL-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3.png"/><Relationship Id="rId4" Type="http://schemas.openxmlformats.org/officeDocument/2006/relationships/hyperlink" Target="https://www.nnlm.gov/sites/default/files/2021-08/Logic%20Model.pdf"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hyperlink" Target="https://acrl.libguides.com/marketingresources/readings_videos" TargetMode="External"/><Relationship Id="rId5" Type="http://schemas.openxmlformats.org/officeDocument/2006/relationships/hyperlink" Target="http://www.ala.org/pla/resources/tools/public-relations-marketing/marketing-strategies" TargetMode="Externa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hyperlink" Target="nnlm.gov/reading-club"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s://www.nnlm.gov/guides/mental-health-information-community-partnerships-toolkit" TargetMode="External"/><Relationship Id="rId3" Type="http://schemas.openxmlformats.org/officeDocument/2006/relationships/notesSlide" Target="../notesSlides/notesSlide38.xml"/><Relationship Id="rId7" Type="http://schemas.openxmlformats.org/officeDocument/2006/relationships/hyperlink" Target="https://www.nnlm.gov/guides/community-engagement-resource-guide" TargetMode="Externa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hyperlink" Target="https://www.nnlm.gov/public-libraries/resources-for-public-libraries" TargetMode="External"/><Relationship Id="rId5" Type="http://schemas.openxmlformats.org/officeDocument/2006/relationships/hyperlink" Target="https://www.nnlm.gov/guides/nnlm-proposal-writing-toolkit" TargetMode="External"/><Relationship Id="rId4" Type="http://schemas.openxmlformats.org/officeDocument/2006/relationships/hyperlink" Target="https://www.nnlm.gov/guides/order" TargetMode="External"/><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hyperlink" Target="https://nnlm.gov/membership/join" TargetMode="External"/><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nnlm.gov/membership/directory"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hyperlink" Target="https://nnlm.gov/funding"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hyperlink" Target="https://www.nnlm.gov/guides/nnlm-proposal-writing-toolkit"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34.xml"/><Relationship Id="rId6" Type="http://schemas.openxmlformats.org/officeDocument/2006/relationships/hyperlink" Target="https://nnlm.gov/guides/consumer-health-information-specialization"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hyperlink" Target="https://www.nnlm.gov/training/class-catalog/librarians-guide-consumer-health" TargetMode="External"/><Relationship Id="rId2" Type="http://schemas.openxmlformats.org/officeDocument/2006/relationships/image" Target="../media/image62.jpg"/><Relationship Id="rId1" Type="http://schemas.openxmlformats.org/officeDocument/2006/relationships/slideLayout" Target="../slideLayouts/slideLayout1.xml"/><Relationship Id="rId6" Type="http://schemas.openxmlformats.org/officeDocument/2006/relationships/hyperlink" Target="https://www.nnlm.gov/training/class-catalog/providing-mental-health-resources-your-library" TargetMode="External"/><Relationship Id="rId5" Type="http://schemas.openxmlformats.org/officeDocument/2006/relationships/hyperlink" Target="https://www.nnlm.gov/training/class/medlineplus-tutorial-librarians-and-health-educators" TargetMode="External"/><Relationship Id="rId4" Type="http://schemas.openxmlformats.org/officeDocument/2006/relationships/hyperlink" Target="https://www.nnlm.gov/training/class/prescription-and-over-counter-drugs-supporting-patients-evidence-based-informa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hyperlink" Target="https://www.nnlm.gov/FpS5Z" TargetMode="External"/><Relationship Id="rId4" Type="http://schemas.openxmlformats.org/officeDocument/2006/relationships/hyperlink" Target="https://lor.nnlm.gov/op/op.Download_Share.php?documentid=5600"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3CA580-CBCF-59B3-B813-5A65A17B5037}"/>
              </a:ext>
            </a:extLst>
          </p:cNvPr>
          <p:cNvSpPr>
            <a:spLocks noGrp="1"/>
          </p:cNvSpPr>
          <p:nvPr>
            <p:ph type="title" idx="4294967295"/>
          </p:nvPr>
        </p:nvSpPr>
        <p:spPr>
          <a:xfrm>
            <a:off x="1356360" y="-1859280"/>
            <a:ext cx="9875520" cy="1356360"/>
          </a:xfrm>
        </p:spPr>
        <p:txBody>
          <a:bodyPr/>
          <a:lstStyle/>
          <a:p>
            <a:r>
              <a:rPr lang="en-US" dirty="0"/>
              <a:t>Health Programming at Your Library</a:t>
            </a:r>
          </a:p>
        </p:txBody>
      </p:sp>
      <p:pic>
        <p:nvPicPr>
          <p:cNvPr id="5" name="Picture 4" descr="Title slide for Health Programming at your Library. Shows people sitting at computers in a library. Presentation given by Jessi Van Der Volgen&#10;Associate Director. Network of the National Library of Medicine&#10;Training Office.&#10;">
            <a:extLst>
              <a:ext uri="{FF2B5EF4-FFF2-40B4-BE49-F238E27FC236}">
                <a16:creationId xmlns:a16="http://schemas.microsoft.com/office/drawing/2014/main" id="{F0D5B8AB-A9CC-8C70-5457-3D1503EC9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73" y="-85436"/>
            <a:ext cx="12437145" cy="7028871"/>
          </a:xfrm>
          <a:prstGeom prst="rect">
            <a:avLst/>
          </a:prstGeom>
        </p:spPr>
      </p:pic>
    </p:spTree>
    <p:extLst>
      <p:ext uri="{BB962C8B-B14F-4D97-AF65-F5344CB8AC3E}">
        <p14:creationId xmlns:p14="http://schemas.microsoft.com/office/powerpoint/2010/main" val="281887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2D49C-CD94-0F83-A7A5-54DAB395D896}"/>
              </a:ext>
            </a:extLst>
          </p:cNvPr>
          <p:cNvSpPr>
            <a:spLocks noGrp="1"/>
          </p:cNvSpPr>
          <p:nvPr>
            <p:ph type="ctrTitle"/>
          </p:nvPr>
        </p:nvSpPr>
        <p:spPr>
          <a:xfrm>
            <a:off x="933856" y="280457"/>
            <a:ext cx="10124997" cy="1352144"/>
          </a:xfrm>
        </p:spPr>
        <p:txBody>
          <a:bodyPr>
            <a:noAutofit/>
          </a:bodyPr>
          <a:lstStyle/>
          <a:p>
            <a:br>
              <a:rPr lang="en-US" sz="4400" b="1" dirty="0"/>
            </a:br>
            <a:r>
              <a:rPr lang="en-US" sz="4400" dirty="0"/>
              <a:t>Where to begin?</a:t>
            </a:r>
            <a:br>
              <a:rPr lang="en-US" sz="4400" dirty="0"/>
            </a:br>
            <a:r>
              <a:rPr lang="en-US" sz="4400" b="1" dirty="0"/>
              <a:t>Know Your Community</a:t>
            </a:r>
            <a:endParaRPr lang="en-US" sz="4400" b="1" dirty="0">
              <a:cs typeface="Calibri"/>
            </a:endParaRPr>
          </a:p>
        </p:txBody>
      </p:sp>
      <p:pic>
        <p:nvPicPr>
          <p:cNvPr id="4" name="Picture 3" descr="A group of people sitting on the floor">
            <a:extLst>
              <a:ext uri="{FF2B5EF4-FFF2-40B4-BE49-F238E27FC236}">
                <a16:creationId xmlns:a16="http://schemas.microsoft.com/office/drawing/2014/main" id="{7B65C805-AE02-E5F7-D9F9-1E652D19833C}"/>
              </a:ext>
            </a:extLst>
          </p:cNvPr>
          <p:cNvPicPr>
            <a:picLocks noChangeAspect="1"/>
          </p:cNvPicPr>
          <p:nvPr/>
        </p:nvPicPr>
        <p:blipFill rotWithShape="1">
          <a:blip r:embed="rId4"/>
          <a:srcRect t="42619" r="235" b="1455"/>
          <a:stretch/>
        </p:blipFill>
        <p:spPr>
          <a:xfrm>
            <a:off x="664803" y="2083532"/>
            <a:ext cx="10862394" cy="3419105"/>
          </a:xfrm>
          <a:prstGeom prst="rect">
            <a:avLst/>
          </a:prstGeom>
        </p:spPr>
      </p:pic>
      <p:sp>
        <p:nvSpPr>
          <p:cNvPr id="2" name="Slide Number Placeholder 2">
            <a:extLst>
              <a:ext uri="{FF2B5EF4-FFF2-40B4-BE49-F238E27FC236}">
                <a16:creationId xmlns:a16="http://schemas.microsoft.com/office/drawing/2014/main" id="{C5F3332E-B9CD-7483-2553-6A7DB0F324A3}"/>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10</a:t>
            </a:fld>
            <a:endParaRPr lang="en-US" dirty="0"/>
          </a:p>
        </p:txBody>
      </p:sp>
    </p:spTree>
    <p:custDataLst>
      <p:tags r:id="rId1"/>
    </p:custDataLst>
    <p:extLst>
      <p:ext uri="{BB962C8B-B14F-4D97-AF65-F5344CB8AC3E}">
        <p14:creationId xmlns:p14="http://schemas.microsoft.com/office/powerpoint/2010/main" val="364316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30" name="Title 1">
            <a:extLst>
              <a:ext uri="{FF2B5EF4-FFF2-40B4-BE49-F238E27FC236}">
                <a16:creationId xmlns:a16="http://schemas.microsoft.com/office/drawing/2014/main" id="{BCA8244E-823A-8A18-372C-CF4059F9BCBB}"/>
              </a:ext>
            </a:extLst>
          </p:cNvPr>
          <p:cNvSpPr>
            <a:spLocks noGrp="1"/>
          </p:cNvSpPr>
          <p:nvPr>
            <p:ph type="title"/>
          </p:nvPr>
        </p:nvSpPr>
        <p:spPr>
          <a:xfrm>
            <a:off x="329240" y="2244103"/>
            <a:ext cx="4424605" cy="779585"/>
          </a:xfrm>
        </p:spPr>
        <p:txBody>
          <a:bodyPr>
            <a:normAutofit fontScale="90000"/>
          </a:bodyPr>
          <a:lstStyle/>
          <a:p>
            <a:r>
              <a:rPr lang="en-US" sz="4400" b="1" dirty="0"/>
              <a:t>State Health Facts</a:t>
            </a:r>
            <a:endParaRPr lang="en-US" sz="4400" b="1" dirty="0">
              <a:cs typeface="Calibri"/>
            </a:endParaRPr>
          </a:p>
        </p:txBody>
      </p:sp>
      <p:pic>
        <p:nvPicPr>
          <p:cNvPr id="225" name="Google Shape;225;p10" descr="Screenshot from State Health Facts"/>
          <p:cNvPicPr preferRelativeResize="0"/>
          <p:nvPr/>
        </p:nvPicPr>
        <p:blipFill rotWithShape="1">
          <a:blip r:embed="rId4"/>
          <a:stretch/>
        </p:blipFill>
        <p:spPr>
          <a:xfrm>
            <a:off x="5056590" y="215718"/>
            <a:ext cx="6995014" cy="5615940"/>
          </a:xfrm>
          <a:prstGeom prst="rect">
            <a:avLst/>
          </a:prstGeom>
          <a:noFill/>
          <a:ln w="3175">
            <a:solidFill>
              <a:schemeClr val="tx1"/>
            </a:solidFill>
          </a:ln>
        </p:spPr>
      </p:pic>
      <p:sp>
        <p:nvSpPr>
          <p:cNvPr id="232" name="Text Placeholder 3">
            <a:extLst>
              <a:ext uri="{FF2B5EF4-FFF2-40B4-BE49-F238E27FC236}">
                <a16:creationId xmlns:a16="http://schemas.microsoft.com/office/drawing/2014/main" id="{1E189B69-4769-B6CD-1C8E-0CAD96AFBB6D}"/>
              </a:ext>
            </a:extLst>
          </p:cNvPr>
          <p:cNvSpPr>
            <a:spLocks noGrp="1"/>
          </p:cNvSpPr>
          <p:nvPr>
            <p:ph type="body" sz="half" idx="2"/>
          </p:nvPr>
        </p:nvSpPr>
        <p:spPr>
          <a:xfrm>
            <a:off x="6073557" y="6198058"/>
            <a:ext cx="4816475" cy="444224"/>
          </a:xfrm>
        </p:spPr>
        <p:txBody>
          <a:bodyPr>
            <a:noAutofit/>
          </a:bodyPr>
          <a:lstStyle/>
          <a:p>
            <a:pPr algn="ctr"/>
            <a:r>
              <a:rPr lang="en-US" dirty="0">
                <a:solidFill>
                  <a:schemeClr val="bg1"/>
                </a:solidFill>
                <a:hlinkClick r:id="rId5">
                  <a:extLst>
                    <a:ext uri="{A12FA001-AC4F-418D-AE19-62706E023703}">
                      <ahyp:hlinkClr xmlns:ahyp="http://schemas.microsoft.com/office/drawing/2018/hyperlinkcolor" val="tx"/>
                    </a:ext>
                  </a:extLst>
                </a:hlinkClick>
              </a:rPr>
              <a:t>Visit the Kaiser Family Foundation</a:t>
            </a:r>
            <a:endParaRPr lang="en-US" dirty="0">
              <a:solidFill>
                <a:schemeClr val="bg1"/>
              </a:solidFill>
            </a:endParaRPr>
          </a:p>
        </p:txBody>
      </p:sp>
      <p:sp>
        <p:nvSpPr>
          <p:cNvPr id="2" name="Slide Number Placeholder 1">
            <a:extLst>
              <a:ext uri="{FF2B5EF4-FFF2-40B4-BE49-F238E27FC236}">
                <a16:creationId xmlns:a16="http://schemas.microsoft.com/office/drawing/2014/main" id="{B5ECE90A-DE5F-FE97-AA25-189729DC4728}"/>
              </a:ex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F813DF46-D727-42FF-B33D-5AD4637A71FA}" type="slidenum">
              <a:rPr lang="en-US" sz="1800" smtClean="0">
                <a:solidFill>
                  <a:schemeClr val="bg1"/>
                </a:solidFill>
              </a:rPr>
              <a:pPr>
                <a:defRPr/>
              </a:pPr>
              <a:t>11</a:t>
            </a:fld>
            <a:endParaRPr lang="en-US" dirty="0">
              <a:solidFill>
                <a:schemeClr val="bg1"/>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E0F07036-592C-0768-7C35-29584F5946E2}"/>
              </a:ext>
            </a:extLst>
          </p:cNvPr>
          <p:cNvSpPr>
            <a:spLocks noGrp="1"/>
          </p:cNvSpPr>
          <p:nvPr>
            <p:ph type="title"/>
          </p:nvPr>
        </p:nvSpPr>
        <p:spPr>
          <a:xfrm>
            <a:off x="156048" y="1280185"/>
            <a:ext cx="5320624" cy="2148815"/>
          </a:xfrm>
        </p:spPr>
        <p:txBody>
          <a:bodyPr/>
          <a:lstStyle/>
          <a:p>
            <a:pPr algn="ctr"/>
            <a:r>
              <a:rPr lang="en-US" sz="4400" b="1" dirty="0"/>
              <a:t>County Health Rankings and Roadmaps</a:t>
            </a:r>
            <a:endParaRPr lang="en-US" sz="4400" b="1" dirty="0">
              <a:cs typeface="Calibri"/>
            </a:endParaRPr>
          </a:p>
        </p:txBody>
      </p:sp>
      <p:sp>
        <p:nvSpPr>
          <p:cNvPr id="4" name="Text Placeholder 3">
            <a:extLst>
              <a:ext uri="{FF2B5EF4-FFF2-40B4-BE49-F238E27FC236}">
                <a16:creationId xmlns:a16="http://schemas.microsoft.com/office/drawing/2014/main" id="{A0A9F6E8-27F1-4F87-8923-814259CCAA86}"/>
              </a:ext>
            </a:extLst>
          </p:cNvPr>
          <p:cNvSpPr>
            <a:spLocks noGrp="1"/>
          </p:cNvSpPr>
          <p:nvPr>
            <p:ph type="body" sz="half" idx="2"/>
          </p:nvPr>
        </p:nvSpPr>
        <p:spPr>
          <a:xfrm>
            <a:off x="5323562" y="6098651"/>
            <a:ext cx="5248405" cy="622824"/>
          </a:xfrm>
        </p:spPr>
        <p:txBody>
          <a:bodyPr>
            <a:noAutofit/>
          </a:bodyPr>
          <a:lstStyle/>
          <a:p>
            <a:pPr algn="ctr"/>
            <a:r>
              <a:rPr lang="en-US" sz="2000" dirty="0">
                <a:solidFill>
                  <a:schemeClr val="bg1"/>
                </a:solidFill>
                <a:hlinkClick r:id="rId4">
                  <a:extLst>
                    <a:ext uri="{A12FA001-AC4F-418D-AE19-62706E023703}">
                      <ahyp:hlinkClr xmlns:ahyp="http://schemas.microsoft.com/office/drawing/2018/hyperlinkcolor" val="tx"/>
                    </a:ext>
                  </a:extLst>
                </a:hlinkClick>
              </a:rPr>
              <a:t>Visit County Health Rankings and Roadmaps</a:t>
            </a:r>
            <a:endParaRPr lang="en-US" sz="2000" dirty="0">
              <a:solidFill>
                <a:schemeClr val="bg1"/>
              </a:solidFill>
            </a:endParaRPr>
          </a:p>
        </p:txBody>
      </p:sp>
      <p:sp>
        <p:nvSpPr>
          <p:cNvPr id="5" name="Slide Number Placeholder 4">
            <a:extLst>
              <a:ext uri="{FF2B5EF4-FFF2-40B4-BE49-F238E27FC236}">
                <a16:creationId xmlns:a16="http://schemas.microsoft.com/office/drawing/2014/main" id="{D931A101-8059-ACB7-2DE6-CA4FCC2F3D6E}"/>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12</a:t>
            </a:fld>
            <a:endParaRPr lang="en-US"/>
          </a:p>
        </p:txBody>
      </p:sp>
      <p:pic>
        <p:nvPicPr>
          <p:cNvPr id="3" name="Picture 2" descr="County Health Ranking and Roadmaps home page">
            <a:extLst>
              <a:ext uri="{FF2B5EF4-FFF2-40B4-BE49-F238E27FC236}">
                <a16:creationId xmlns:a16="http://schemas.microsoft.com/office/drawing/2014/main" id="{72BE7890-B75F-85F7-011F-758816CE40DB}"/>
              </a:ext>
            </a:extLst>
          </p:cNvPr>
          <p:cNvPicPr>
            <a:picLocks noChangeAspect="1"/>
          </p:cNvPicPr>
          <p:nvPr/>
        </p:nvPicPr>
        <p:blipFill>
          <a:blip r:embed="rId5"/>
          <a:stretch>
            <a:fillRect/>
          </a:stretch>
        </p:blipFill>
        <p:spPr>
          <a:xfrm>
            <a:off x="5840027" y="330994"/>
            <a:ext cx="5513773" cy="5234594"/>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9C088B-9777-F064-81AC-7346259E837E}"/>
              </a:ext>
            </a:extLst>
          </p:cNvPr>
          <p:cNvSpPr>
            <a:spLocks noGrp="1"/>
          </p:cNvSpPr>
          <p:nvPr>
            <p:ph type="title"/>
          </p:nvPr>
        </p:nvSpPr>
        <p:spPr>
          <a:xfrm>
            <a:off x="285750" y="167386"/>
            <a:ext cx="10515600" cy="1325563"/>
          </a:xfrm>
        </p:spPr>
        <p:txBody>
          <a:bodyPr wrap="square" anchor="ctr">
            <a:normAutofit/>
          </a:bodyPr>
          <a:lstStyle/>
          <a:p>
            <a:r>
              <a:rPr lang="en-US" dirty="0"/>
              <a:t>County Health Rankings - Example</a:t>
            </a:r>
          </a:p>
        </p:txBody>
      </p:sp>
      <p:pic>
        <p:nvPicPr>
          <p:cNvPr id="10" name="Picture 9" descr="Screen capture of County Health rankings for Salt Lake County, with arrows indicating where to find trends, and last updated date">
            <a:extLst>
              <a:ext uri="{FF2B5EF4-FFF2-40B4-BE49-F238E27FC236}">
                <a16:creationId xmlns:a16="http://schemas.microsoft.com/office/drawing/2014/main" id="{5C65C532-42DC-EBA8-FBAE-CD2D4E0FDBCA}"/>
              </a:ext>
            </a:extLst>
          </p:cNvPr>
          <p:cNvPicPr>
            <a:picLocks noChangeAspect="1"/>
          </p:cNvPicPr>
          <p:nvPr/>
        </p:nvPicPr>
        <p:blipFill>
          <a:blip r:embed="rId3"/>
          <a:stretch>
            <a:fillRect/>
          </a:stretch>
        </p:blipFill>
        <p:spPr>
          <a:xfrm>
            <a:off x="3642852" y="1194167"/>
            <a:ext cx="8061822" cy="4668843"/>
          </a:xfrm>
          <a:prstGeom prst="rect">
            <a:avLst/>
          </a:prstGeom>
          <a:noFill/>
        </p:spPr>
      </p:pic>
      <p:sp>
        <p:nvSpPr>
          <p:cNvPr id="5" name="Slide Number Placeholder 4">
            <a:extLst>
              <a:ext uri="{FF2B5EF4-FFF2-40B4-BE49-F238E27FC236}">
                <a16:creationId xmlns:a16="http://schemas.microsoft.com/office/drawing/2014/main" id="{8DB0FF15-88D8-BB6B-3D56-A64586B6188C}"/>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EC528A-CA5A-46BB-8272-1C12E9D32C7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816038FC-74C6-927E-5190-3730DE0FCFC1}"/>
              </a:ext>
              <a:ext uri="{C183D7F6-B498-43B3-948B-1728B52AA6E4}">
                <adec:decorative xmlns:adec="http://schemas.microsoft.com/office/drawing/2017/decorative" val="1"/>
              </a:ext>
            </a:extLst>
          </p:cNvPr>
          <p:cNvCxnSpPr/>
          <p:nvPr/>
        </p:nvCxnSpPr>
        <p:spPr>
          <a:xfrm>
            <a:off x="2207743" y="5462042"/>
            <a:ext cx="156503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5111DF-95A4-88B1-DD40-C36953AD2C0E}"/>
              </a:ext>
              <a:ext uri="{C183D7F6-B498-43B3-948B-1728B52AA6E4}">
                <adec:decorative xmlns:adec="http://schemas.microsoft.com/office/drawing/2017/decorative" val="1"/>
              </a:ext>
            </a:extLst>
          </p:cNvPr>
          <p:cNvCxnSpPr/>
          <p:nvPr/>
        </p:nvCxnSpPr>
        <p:spPr>
          <a:xfrm>
            <a:off x="6616014" y="3429000"/>
            <a:ext cx="0" cy="9671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6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E0F07036-592C-0768-7C35-29584F5946E2}"/>
              </a:ext>
            </a:extLst>
          </p:cNvPr>
          <p:cNvSpPr>
            <a:spLocks noGrp="1"/>
          </p:cNvSpPr>
          <p:nvPr>
            <p:ph type="title"/>
          </p:nvPr>
        </p:nvSpPr>
        <p:spPr>
          <a:xfrm>
            <a:off x="507443" y="691662"/>
            <a:ext cx="4510768" cy="2274571"/>
          </a:xfrm>
        </p:spPr>
        <p:txBody>
          <a:bodyPr/>
          <a:lstStyle/>
          <a:p>
            <a:r>
              <a:rPr lang="en-US" sz="4000" b="1" dirty="0"/>
              <a:t>County Health Rankings and Roadmaps - Snapshot</a:t>
            </a:r>
          </a:p>
        </p:txBody>
      </p:sp>
      <p:pic>
        <p:nvPicPr>
          <p:cNvPr id="8" name="Picture 7" descr="A screenshot of Los Angeles County health rankings">
            <a:extLst>
              <a:ext uri="{FF2B5EF4-FFF2-40B4-BE49-F238E27FC236}">
                <a16:creationId xmlns:a16="http://schemas.microsoft.com/office/drawing/2014/main" id="{BB70993B-E120-3071-C78C-CDB4AFD90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442" y="285111"/>
            <a:ext cx="7451995" cy="5362244"/>
          </a:xfrm>
          <a:prstGeom prst="rect">
            <a:avLst/>
          </a:prstGeom>
        </p:spPr>
      </p:pic>
      <p:sp>
        <p:nvSpPr>
          <p:cNvPr id="3" name="TextBox 2">
            <a:extLst>
              <a:ext uri="{FF2B5EF4-FFF2-40B4-BE49-F238E27FC236}">
                <a16:creationId xmlns:a16="http://schemas.microsoft.com/office/drawing/2014/main" id="{D82318D7-DF08-B652-B570-F47E1FAE62F9}"/>
              </a:ext>
            </a:extLst>
          </p:cNvPr>
          <p:cNvSpPr txBox="1"/>
          <p:nvPr/>
        </p:nvSpPr>
        <p:spPr>
          <a:xfrm>
            <a:off x="6599917" y="6249418"/>
            <a:ext cx="3200400"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Visit County Health Rankings</a:t>
            </a:r>
            <a:endParaRPr lang="en-US" dirty="0">
              <a:solidFill>
                <a:schemeClr val="bg1"/>
              </a:solidFill>
            </a:endParaRPr>
          </a:p>
        </p:txBody>
      </p:sp>
      <p:sp>
        <p:nvSpPr>
          <p:cNvPr id="4" name="Slide Number Placeholder 2">
            <a:extLst>
              <a:ext uri="{FF2B5EF4-FFF2-40B4-BE49-F238E27FC236}">
                <a16:creationId xmlns:a16="http://schemas.microsoft.com/office/drawing/2014/main" id="{74AD16EE-C9E5-D56A-EECA-49D4774BD71A}"/>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273291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3D79-1893-B3B1-BBE1-354AEC1D006D}"/>
              </a:ext>
            </a:extLst>
          </p:cNvPr>
          <p:cNvSpPr>
            <a:spLocks noGrp="1"/>
          </p:cNvSpPr>
          <p:nvPr>
            <p:ph type="title"/>
          </p:nvPr>
        </p:nvSpPr>
        <p:spPr>
          <a:xfrm>
            <a:off x="427368" y="1744879"/>
            <a:ext cx="3068308" cy="1550772"/>
          </a:xfrm>
        </p:spPr>
        <p:txBody>
          <a:bodyPr wrap="square" anchor="b">
            <a:normAutofit/>
          </a:bodyPr>
          <a:lstStyle/>
          <a:p>
            <a:r>
              <a:rPr lang="en-US" sz="4400" b="1" dirty="0"/>
              <a:t>City Health Dashboard</a:t>
            </a:r>
            <a:endParaRPr lang="en-US" sz="4400" b="1" dirty="0">
              <a:cs typeface="Calibri"/>
            </a:endParaRPr>
          </a:p>
        </p:txBody>
      </p:sp>
      <p:pic>
        <p:nvPicPr>
          <p:cNvPr id="10" name="Content Placeholder 9" descr="A screenshot of the air pollution in Los Angeles, California which is using the city health dashboard.">
            <a:extLst>
              <a:ext uri="{FF2B5EF4-FFF2-40B4-BE49-F238E27FC236}">
                <a16:creationId xmlns:a16="http://schemas.microsoft.com/office/drawing/2014/main" id="{87150962-E0D0-E732-AD56-538811835D7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27304" y="714266"/>
            <a:ext cx="7942129" cy="4648417"/>
          </a:xfrm>
        </p:spPr>
      </p:pic>
      <p:sp>
        <p:nvSpPr>
          <p:cNvPr id="14" name="Text Placeholder 3">
            <a:extLst>
              <a:ext uri="{FF2B5EF4-FFF2-40B4-BE49-F238E27FC236}">
                <a16:creationId xmlns:a16="http://schemas.microsoft.com/office/drawing/2014/main" id="{C36E90B2-7F36-48D9-A233-408231718712}"/>
              </a:ext>
            </a:extLst>
          </p:cNvPr>
          <p:cNvSpPr>
            <a:spLocks noGrp="1"/>
          </p:cNvSpPr>
          <p:nvPr>
            <p:ph type="body" sz="half" idx="2"/>
          </p:nvPr>
        </p:nvSpPr>
        <p:spPr>
          <a:xfrm>
            <a:off x="5974269" y="6143734"/>
            <a:ext cx="4127304" cy="588981"/>
          </a:xfrm>
        </p:spPr>
        <p:txBody>
          <a:bodyPr/>
          <a:lstStyle/>
          <a:p>
            <a:pPr algn="ctr"/>
            <a:r>
              <a:rPr lang="en-US" sz="2000" dirty="0">
                <a:solidFill>
                  <a:schemeClr val="bg1"/>
                </a:solidFill>
                <a:hlinkClick r:id="rId5">
                  <a:extLst>
                    <a:ext uri="{A12FA001-AC4F-418D-AE19-62706E023703}">
                      <ahyp:hlinkClr xmlns:ahyp="http://schemas.microsoft.com/office/drawing/2018/hyperlinkcolor" val="tx"/>
                    </a:ext>
                  </a:extLst>
                </a:hlinkClick>
              </a:rPr>
              <a:t>Visit the City Health Dashboard</a:t>
            </a:r>
            <a:endParaRPr lang="en-US" sz="2000" dirty="0">
              <a:solidFill>
                <a:schemeClr val="bg1"/>
              </a:solidFill>
            </a:endParaRPr>
          </a:p>
        </p:txBody>
      </p:sp>
      <p:sp>
        <p:nvSpPr>
          <p:cNvPr id="3" name="Slide Number Placeholder 2">
            <a:extLst>
              <a:ext uri="{FF2B5EF4-FFF2-40B4-BE49-F238E27FC236}">
                <a16:creationId xmlns:a16="http://schemas.microsoft.com/office/drawing/2014/main" id="{64E31A08-2BB9-D64D-DE66-608377FC9CBA}"/>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15</a:t>
            </a:fld>
            <a:endParaRPr lang="en-US" dirty="0"/>
          </a:p>
        </p:txBody>
      </p:sp>
    </p:spTree>
    <p:custDataLst>
      <p:tags r:id="rId1"/>
    </p:custDataLst>
    <p:extLst>
      <p:ext uri="{BB962C8B-B14F-4D97-AF65-F5344CB8AC3E}">
        <p14:creationId xmlns:p14="http://schemas.microsoft.com/office/powerpoint/2010/main" val="142616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B85A-64BF-2ECB-9473-A4B2EDAEE311}"/>
              </a:ext>
            </a:extLst>
          </p:cNvPr>
          <p:cNvSpPr>
            <a:spLocks noGrp="1"/>
          </p:cNvSpPr>
          <p:nvPr>
            <p:ph type="title"/>
          </p:nvPr>
        </p:nvSpPr>
        <p:spPr>
          <a:xfrm>
            <a:off x="218617" y="335036"/>
            <a:ext cx="4936188" cy="1413378"/>
          </a:xfrm>
        </p:spPr>
        <p:txBody>
          <a:bodyPr/>
          <a:lstStyle/>
          <a:p>
            <a:r>
              <a:rPr lang="en-US" sz="4000" b="1" dirty="0"/>
              <a:t>City Health Dashboard Sample</a:t>
            </a:r>
            <a:endParaRPr lang="en-US" sz="4000" b="1" dirty="0">
              <a:cs typeface="Calibri"/>
            </a:endParaRPr>
          </a:p>
        </p:txBody>
      </p:sp>
      <p:pic>
        <p:nvPicPr>
          <p:cNvPr id="9" name="Content Placeholder 8" descr="Color graph of percentage of adults with high blood pressure in Charleston, SC, compared to the average of cities in the dashboard. Also includes a map">
            <a:extLst>
              <a:ext uri="{FF2B5EF4-FFF2-40B4-BE49-F238E27FC236}">
                <a16:creationId xmlns:a16="http://schemas.microsoft.com/office/drawing/2014/main" id="{0C465DCA-72EC-FC31-897D-D4CB5C1B2816}"/>
              </a:ext>
            </a:extLst>
          </p:cNvPr>
          <p:cNvPicPr>
            <a:picLocks noGrp="1" noChangeAspect="1"/>
          </p:cNvPicPr>
          <p:nvPr>
            <p:ph idx="1"/>
          </p:nvPr>
        </p:nvPicPr>
        <p:blipFill>
          <a:blip r:embed="rId4"/>
          <a:stretch>
            <a:fillRect/>
          </a:stretch>
        </p:blipFill>
        <p:spPr>
          <a:xfrm>
            <a:off x="5868774" y="406821"/>
            <a:ext cx="5214558" cy="2486553"/>
          </a:xfrm>
        </p:spPr>
      </p:pic>
      <p:pic>
        <p:nvPicPr>
          <p:cNvPr id="11" name="Picture 10" descr="Physical environment characteristics, comparing the city to other cities">
            <a:extLst>
              <a:ext uri="{FF2B5EF4-FFF2-40B4-BE49-F238E27FC236}">
                <a16:creationId xmlns:a16="http://schemas.microsoft.com/office/drawing/2014/main" id="{4B05BFEE-968E-5836-938A-FE2EB55FC7DD}"/>
              </a:ext>
            </a:extLst>
          </p:cNvPr>
          <p:cNvPicPr>
            <a:picLocks noChangeAspect="1"/>
          </p:cNvPicPr>
          <p:nvPr/>
        </p:nvPicPr>
        <p:blipFill>
          <a:blip r:embed="rId5"/>
          <a:srcRect t="47808"/>
          <a:stretch/>
        </p:blipFill>
        <p:spPr>
          <a:xfrm>
            <a:off x="1133106" y="2987368"/>
            <a:ext cx="9668244" cy="2813817"/>
          </a:xfrm>
          <a:prstGeom prst="rect">
            <a:avLst/>
          </a:prstGeom>
        </p:spPr>
      </p:pic>
      <p:sp>
        <p:nvSpPr>
          <p:cNvPr id="3" name="Slide Number Placeholder 2">
            <a:extLst>
              <a:ext uri="{FF2B5EF4-FFF2-40B4-BE49-F238E27FC236}">
                <a16:creationId xmlns:a16="http://schemas.microsoft.com/office/drawing/2014/main" id="{3389DE48-7052-95DC-98B0-F65CB912D772}"/>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3EC528A-CA5A-46BB-8272-1C12E9D32C7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9018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5450CD-CE4C-9610-9154-BD650DAA4CEF}"/>
              </a:ext>
            </a:extLst>
          </p:cNvPr>
          <p:cNvSpPr>
            <a:spLocks noGrp="1"/>
          </p:cNvSpPr>
          <p:nvPr>
            <p:ph type="title"/>
          </p:nvPr>
        </p:nvSpPr>
        <p:spPr>
          <a:xfrm>
            <a:off x="394667" y="179883"/>
            <a:ext cx="11083459" cy="937717"/>
          </a:xfrm>
        </p:spPr>
        <p:txBody>
          <a:bodyPr wrap="square" anchor="b">
            <a:normAutofit/>
          </a:bodyPr>
          <a:lstStyle/>
          <a:p>
            <a:r>
              <a:rPr lang="en-US" sz="4400" b="1" dirty="0"/>
              <a:t>Activity 1:</a:t>
            </a:r>
            <a:r>
              <a:rPr lang="en-US" sz="4400" b="1" dirty="0">
                <a:cs typeface="Calibri"/>
              </a:rPr>
              <a:t> </a:t>
            </a:r>
            <a:r>
              <a:rPr lang="en-US" sz="4400" b="1" dirty="0"/>
              <a:t>Choose Your Own Adventure</a:t>
            </a:r>
            <a:endParaRPr lang="en-US" sz="4400" b="1" dirty="0">
              <a:cs typeface="Calibri"/>
            </a:endParaRPr>
          </a:p>
        </p:txBody>
      </p:sp>
      <p:sp>
        <p:nvSpPr>
          <p:cNvPr id="17" name="Text Placeholder 3">
            <a:extLst>
              <a:ext uri="{FF2B5EF4-FFF2-40B4-BE49-F238E27FC236}">
                <a16:creationId xmlns:a16="http://schemas.microsoft.com/office/drawing/2014/main" id="{4653F289-AF81-19F0-D52F-AF44B8F01257}"/>
              </a:ext>
            </a:extLst>
          </p:cNvPr>
          <p:cNvSpPr>
            <a:spLocks noGrp="1"/>
          </p:cNvSpPr>
          <p:nvPr>
            <p:ph type="body" sz="half" idx="2"/>
          </p:nvPr>
        </p:nvSpPr>
        <p:spPr>
          <a:xfrm>
            <a:off x="502235" y="1929410"/>
            <a:ext cx="3932237" cy="2999179"/>
          </a:xfrm>
        </p:spPr>
        <p:txBody>
          <a:bodyPr>
            <a:normAutofit lnSpcReduction="10000"/>
          </a:bodyPr>
          <a:lstStyle/>
          <a:p>
            <a:pPr marL="342900" indent="-342900">
              <a:buAutoNum type="arabicPeriod"/>
            </a:pPr>
            <a:r>
              <a:rPr lang="en-US" sz="2800" dirty="0"/>
              <a:t>Pick a resource</a:t>
            </a:r>
          </a:p>
          <a:p>
            <a:pPr marL="342900" indent="-342900">
              <a:buAutoNum type="arabicPeriod"/>
            </a:pPr>
            <a:r>
              <a:rPr lang="en-US" sz="2800" dirty="0"/>
              <a:t>Explore and learn about your area</a:t>
            </a:r>
          </a:p>
          <a:p>
            <a:pPr marL="342900" indent="-342900">
              <a:buAutoNum type="arabicPeriod"/>
            </a:pPr>
            <a:r>
              <a:rPr lang="en-US" sz="2800" dirty="0"/>
              <a:t>Share what you used and what you learned or confirmed</a:t>
            </a:r>
          </a:p>
        </p:txBody>
      </p:sp>
      <p:graphicFrame>
        <p:nvGraphicFramePr>
          <p:cNvPr id="11" name="Content Placeholder 10" descr="Links to various state websites &#10;&#10;State Health Facts​&#10;&#10;https://www.kff.org/statedata/​&#10;&#10;County Health Rankings and Roadmaps​&#10;&#10;https://www.countyhealthrankings.org/​&#10;&#10;City Health Dashboard​&#10;&#10;https://www.cityhealthdashboard.com/ ​">
            <a:extLst>
              <a:ext uri="{FF2B5EF4-FFF2-40B4-BE49-F238E27FC236}">
                <a16:creationId xmlns:a16="http://schemas.microsoft.com/office/drawing/2014/main" id="{C136927C-F45C-E466-F54B-94E46F406693}"/>
              </a:ext>
            </a:extLst>
          </p:cNvPr>
          <p:cNvGraphicFramePr>
            <a:graphicFrameLocks noGrp="1"/>
          </p:cNvGraphicFramePr>
          <p:nvPr>
            <p:ph idx="1"/>
          </p:nvPr>
        </p:nvGraphicFramePr>
        <p:xfrm>
          <a:off x="5037050" y="1482725"/>
          <a:ext cx="6760283"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776CA043-979E-130B-2011-5BCA6331C22B}"/>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17</a:t>
            </a:fld>
            <a:endParaRPr lang="en-US">
              <a:solidFill>
                <a:schemeClr val="tx1"/>
              </a:solidFill>
            </a:endParaRPr>
          </a:p>
        </p:txBody>
      </p:sp>
    </p:spTree>
    <p:custDataLst>
      <p:tags r:id="rId1"/>
    </p:custDataLst>
    <p:extLst>
      <p:ext uri="{BB962C8B-B14F-4D97-AF65-F5344CB8AC3E}">
        <p14:creationId xmlns:p14="http://schemas.microsoft.com/office/powerpoint/2010/main" val="328475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0" y="1666385"/>
            <a:ext cx="3305908" cy="1351838"/>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Initial Planning</a:t>
            </a:r>
            <a:endParaRPr lang="en-US" b="1" dirty="0">
              <a:cs typeface="Calibri"/>
            </a:endParaRPr>
          </a:p>
        </p:txBody>
      </p:sp>
      <p:graphicFrame>
        <p:nvGraphicFramePr>
          <p:cNvPr id="4" name="Content Placeholder 3" descr="chart with information, programming, and training listed.">
            <a:extLst>
              <a:ext uri="{FF2B5EF4-FFF2-40B4-BE49-F238E27FC236}">
                <a16:creationId xmlns:a16="http://schemas.microsoft.com/office/drawing/2014/main" id="{858F361F-090C-2B05-5224-07543BC25047}"/>
              </a:ext>
              <a:ext uri="{C183D7F6-B498-43B3-948B-1728B52AA6E4}">
                <adec:decorative xmlns:adec="http://schemas.microsoft.com/office/drawing/2017/decorative" val="0"/>
              </a:ext>
            </a:extLst>
          </p:cNvPr>
          <p:cNvGraphicFramePr>
            <a:graphicFrameLocks noGrp="1"/>
          </p:cNvGraphicFramePr>
          <p:nvPr>
            <p:ph sz="half" idx="2"/>
            <p:extLst>
              <p:ext uri="{D42A27DB-BD31-4B8C-83A1-F6EECF244321}">
                <p14:modId xmlns:p14="http://schemas.microsoft.com/office/powerpoint/2010/main" val="2311038155"/>
              </p:ext>
            </p:extLst>
          </p:nvPr>
        </p:nvGraphicFramePr>
        <p:xfrm>
          <a:off x="4220308" y="365125"/>
          <a:ext cx="7737230" cy="5663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a:extLst>
              <a:ext uri="{FF2B5EF4-FFF2-40B4-BE49-F238E27FC236}">
                <a16:creationId xmlns:a16="http://schemas.microsoft.com/office/drawing/2014/main" id="{159D297D-4DDE-96E0-927C-A88B82C25E83}"/>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18</a:t>
            </a:fld>
            <a:endParaRPr lang="en-US">
              <a:solidFill>
                <a:schemeClr val="tx1"/>
              </a:solidFill>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24" y="320606"/>
            <a:ext cx="4625676" cy="1066170"/>
          </a:xfrm>
        </p:spPr>
        <p:txBody>
          <a:bodyPr>
            <a:normAutofit fontScale="90000"/>
          </a:bodyPr>
          <a:lstStyle/>
          <a:p>
            <a:r>
              <a:rPr lang="en-US" b="1" dirty="0"/>
              <a:t>Types of Projects &amp; Programs</a:t>
            </a:r>
            <a:endParaRPr lang="en-US" b="1" dirty="0">
              <a:cs typeface="Calibri"/>
            </a:endParaRPr>
          </a:p>
        </p:txBody>
      </p:sp>
      <p:sp>
        <p:nvSpPr>
          <p:cNvPr id="3" name="Content Placeholder 2"/>
          <p:cNvSpPr>
            <a:spLocks noGrp="1"/>
          </p:cNvSpPr>
          <p:nvPr>
            <p:ph idx="1"/>
          </p:nvPr>
        </p:nvSpPr>
        <p:spPr>
          <a:xfrm>
            <a:off x="223932" y="1793197"/>
            <a:ext cx="5393098" cy="4014768"/>
          </a:xfrm>
        </p:spPr>
        <p:txBody>
          <a:bodyPr/>
          <a:lstStyle/>
          <a:p>
            <a:r>
              <a:rPr lang="en-US" dirty="0"/>
              <a:t>Food Access</a:t>
            </a:r>
          </a:p>
          <a:p>
            <a:r>
              <a:rPr lang="en-US" dirty="0"/>
              <a:t>Movement</a:t>
            </a:r>
          </a:p>
          <a:p>
            <a:r>
              <a:rPr lang="en-US" dirty="0"/>
              <a:t>Access to Care </a:t>
            </a:r>
            <a:endParaRPr lang="en-US" dirty="0">
              <a:cs typeface="Calibri"/>
            </a:endParaRPr>
          </a:p>
          <a:p>
            <a:r>
              <a:rPr lang="en-US" dirty="0">
                <a:ea typeface="Calibri"/>
                <a:cs typeface="Calibri"/>
              </a:rPr>
              <a:t>Social Work</a:t>
            </a:r>
          </a:p>
          <a:p>
            <a:r>
              <a:rPr lang="en-US" dirty="0"/>
              <a:t>Technology</a:t>
            </a:r>
            <a:endParaRPr lang="en-US" dirty="0">
              <a:cs typeface="Calibri"/>
            </a:endParaRPr>
          </a:p>
          <a:p>
            <a:r>
              <a:rPr lang="en-US" dirty="0"/>
              <a:t>Children and Families</a:t>
            </a:r>
          </a:p>
          <a:p>
            <a:r>
              <a:rPr lang="en-US" dirty="0">
                <a:cs typeface="Calibri"/>
              </a:rPr>
              <a:t>Veterinary</a:t>
            </a:r>
          </a:p>
          <a:p>
            <a:r>
              <a:rPr lang="en-US" dirty="0">
                <a:ea typeface="Calibri" panose="020F0502020204030204"/>
                <a:cs typeface="Calibri"/>
              </a:rPr>
              <a:t>Information and Reference Services</a:t>
            </a:r>
          </a:p>
          <a:p>
            <a:endParaRPr lang="en-US" dirty="0">
              <a:solidFill>
                <a:srgbClr val="353432"/>
              </a:solidFill>
              <a:ea typeface="Calibri" panose="020F0502020204030204"/>
              <a:cs typeface="Calibri"/>
            </a:endParaRPr>
          </a:p>
          <a:p>
            <a:endParaRPr lang="en-US" dirty="0">
              <a:solidFill>
                <a:srgbClr val="353432"/>
              </a:solidFill>
              <a:ea typeface="Calibri" panose="020F0502020204030204"/>
              <a:cs typeface="Calibri"/>
            </a:endParaRPr>
          </a:p>
          <a:p>
            <a:endParaRPr lang="en-US" dirty="0">
              <a:solidFill>
                <a:srgbClr val="353432"/>
              </a:solidFill>
              <a:ea typeface="Calibri" panose="020F0502020204030204"/>
              <a:cs typeface="Calibri"/>
            </a:endParaRPr>
          </a:p>
        </p:txBody>
      </p:sp>
      <p:pic>
        <p:nvPicPr>
          <p:cNvPr id="9" name="Picture 8" title="image of library bookmark"/>
          <p:cNvPicPr>
            <a:picLocks noChangeAspect="1"/>
          </p:cNvPicPr>
          <p:nvPr/>
        </p:nvPicPr>
        <p:blipFill>
          <a:blip r:embed="rId4"/>
          <a:stretch>
            <a:fillRect/>
          </a:stretch>
        </p:blipFill>
        <p:spPr>
          <a:xfrm>
            <a:off x="8032932" y="50615"/>
            <a:ext cx="4078181" cy="592825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5"/>
          <a:srcRect t="22311"/>
          <a:stretch/>
        </p:blipFill>
        <p:spPr>
          <a:xfrm>
            <a:off x="6176303" y="430941"/>
            <a:ext cx="1781936" cy="1778402"/>
          </a:xfrm>
          <a:prstGeom prst="ellipse">
            <a:avLst/>
          </a:prstGeom>
        </p:spPr>
      </p:pic>
      <p:pic>
        <p:nvPicPr>
          <p:cNvPr id="4" name="Picture 3">
            <a:extLst>
              <a:ext uri="{FF2B5EF4-FFF2-40B4-BE49-F238E27FC236}">
                <a16:creationId xmlns:a16="http://schemas.microsoft.com/office/drawing/2014/main" id="{FEAC26B2-BDF6-7DA5-19A2-AC7EB23B3822}"/>
              </a:ext>
              <a:ext uri="{C183D7F6-B498-43B3-948B-1728B52AA6E4}">
                <adec:decorative xmlns:adec="http://schemas.microsoft.com/office/drawing/2017/decorative" val="1"/>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184566" y="2244156"/>
            <a:ext cx="1783080" cy="1783080"/>
          </a:xfrm>
          <a:prstGeom prst="ellipse">
            <a:avLst/>
          </a:prstGeom>
          <a:ln w="190500" cap="rnd">
            <a:noFill/>
            <a:prstDash val="solid"/>
          </a:ln>
          <a:effectLst>
            <a:glow>
              <a:schemeClr val="accent1">
                <a:alpha val="40000"/>
              </a:schemeClr>
            </a:glow>
          </a:effectLst>
          <a:scene3d>
            <a:camera prst="perspectiveFront" fov="5400000"/>
            <a:lightRig rig="threePt" dir="t">
              <a:rot lat="0" lon="0" rev="19200000"/>
            </a:lightRig>
          </a:scene3d>
          <a:sp3d extrusionH="25400">
            <a:extrusionClr>
              <a:srgbClr val="000000"/>
            </a:extrusionClr>
          </a:sp3d>
        </p:spPr>
      </p:pic>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19" t="11488" r="11019" b="4499"/>
          <a:stretch/>
        </p:blipFill>
        <p:spPr bwMode="auto">
          <a:xfrm>
            <a:off x="6088513" y="4109050"/>
            <a:ext cx="1855853" cy="1759102"/>
          </a:xfrm>
          <a:prstGeom prst="ellipse">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04002C2B-588C-0B03-4BEE-A31740858807}"/>
              </a:ex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19</a:t>
            </a:fld>
            <a:endParaRPr lang="en-US" dirty="0">
              <a:solidFill>
                <a:schemeClr val="bg1"/>
              </a:solidFill>
            </a:endParaRPr>
          </a:p>
        </p:txBody>
      </p:sp>
    </p:spTree>
    <p:custDataLst>
      <p:tags r:id="rId1"/>
    </p:custDataLst>
    <p:extLst>
      <p:ext uri="{BB962C8B-B14F-4D97-AF65-F5344CB8AC3E}">
        <p14:creationId xmlns:p14="http://schemas.microsoft.com/office/powerpoint/2010/main" val="325475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1E2D-D772-FB55-71CA-58B8E35D8D08}"/>
              </a:ext>
            </a:extLst>
          </p:cNvPr>
          <p:cNvSpPr>
            <a:spLocks noGrp="1"/>
          </p:cNvSpPr>
          <p:nvPr>
            <p:ph type="ctrTitle"/>
          </p:nvPr>
        </p:nvSpPr>
        <p:spPr>
          <a:xfrm>
            <a:off x="268437" y="465684"/>
            <a:ext cx="11657090" cy="1296119"/>
          </a:xfrm>
        </p:spPr>
        <p:txBody>
          <a:bodyPr/>
          <a:lstStyle/>
          <a:p>
            <a:r>
              <a:rPr lang="en-US" sz="4400" b="1" dirty="0"/>
              <a:t>Which picture most closely matches how you feel about health programming?</a:t>
            </a:r>
            <a:r>
              <a:rPr lang="en-US" sz="3350" b="1" dirty="0"/>
              <a:t> </a:t>
            </a:r>
            <a:endParaRPr lang="en-US" sz="3350" b="1" dirty="0">
              <a:cs typeface="Calibri"/>
            </a:endParaRPr>
          </a:p>
        </p:txBody>
      </p:sp>
      <p:pic>
        <p:nvPicPr>
          <p:cNvPr id="6" name="Picture 5" descr="Hands planting seeds in dirt">
            <a:extLst>
              <a:ext uri="{FF2B5EF4-FFF2-40B4-BE49-F238E27FC236}">
                <a16:creationId xmlns:a16="http://schemas.microsoft.com/office/drawing/2014/main" id="{779ED31D-D12D-7C1E-5C34-0DF7F2931DA4}"/>
              </a:ext>
            </a:extLst>
          </p:cNvPr>
          <p:cNvPicPr>
            <a:picLocks noChangeAspect="1"/>
          </p:cNvPicPr>
          <p:nvPr/>
        </p:nvPicPr>
        <p:blipFill rotWithShape="1">
          <a:blip r:embed="rId4">
            <a:extLst>
              <a:ext uri="{28A0092B-C50C-407E-A947-70E740481C1C}">
                <a14:useLocalDpi xmlns:a14="http://schemas.microsoft.com/office/drawing/2010/main" val="0"/>
              </a:ext>
            </a:extLst>
          </a:blip>
          <a:srcRect l="30994" r="292" b="439"/>
          <a:stretch/>
        </p:blipFill>
        <p:spPr>
          <a:xfrm>
            <a:off x="963663" y="2154069"/>
            <a:ext cx="2519199" cy="2433195"/>
          </a:xfrm>
          <a:prstGeom prst="ellipse">
            <a:avLst/>
          </a:prstGeom>
        </p:spPr>
      </p:pic>
      <p:sp>
        <p:nvSpPr>
          <p:cNvPr id="3" name="TextBox 2">
            <a:extLst>
              <a:ext uri="{FF2B5EF4-FFF2-40B4-BE49-F238E27FC236}">
                <a16:creationId xmlns:a16="http://schemas.microsoft.com/office/drawing/2014/main" id="{9EFC7961-9A8B-AED9-BBD9-703A1E1397F1}"/>
              </a:ext>
            </a:extLst>
          </p:cNvPr>
          <p:cNvSpPr txBox="1"/>
          <p:nvPr/>
        </p:nvSpPr>
        <p:spPr>
          <a:xfrm>
            <a:off x="980172" y="4873151"/>
            <a:ext cx="2486179" cy="707886"/>
          </a:xfrm>
          <a:prstGeom prst="rect">
            <a:avLst/>
          </a:prstGeom>
          <a:noFill/>
        </p:spPr>
        <p:txBody>
          <a:bodyPr wrap="square" rtlCol="0">
            <a:spAutoFit/>
          </a:bodyPr>
          <a:lstStyle/>
          <a:p>
            <a:r>
              <a:rPr lang="en-US" dirty="0"/>
              <a:t>	</a:t>
            </a:r>
            <a:r>
              <a:rPr lang="en-US" sz="4000" b="1" dirty="0"/>
              <a:t> A</a:t>
            </a:r>
          </a:p>
        </p:txBody>
      </p:sp>
      <p:pic>
        <p:nvPicPr>
          <p:cNvPr id="10" name="Picture 9" descr="3 people in a blue raft in rapids&#10;">
            <a:extLst>
              <a:ext uri="{FF2B5EF4-FFF2-40B4-BE49-F238E27FC236}">
                <a16:creationId xmlns:a16="http://schemas.microsoft.com/office/drawing/2014/main" id="{49F5A52B-62F7-2ADA-2AB1-60E785E4EF5D}"/>
              </a:ext>
            </a:extLst>
          </p:cNvPr>
          <p:cNvPicPr>
            <a:picLocks noChangeAspect="1"/>
          </p:cNvPicPr>
          <p:nvPr/>
        </p:nvPicPr>
        <p:blipFill rotWithShape="1">
          <a:blip r:embed="rId5">
            <a:extLst>
              <a:ext uri="{28A0092B-C50C-407E-A947-70E740481C1C}">
                <a14:useLocalDpi xmlns:a14="http://schemas.microsoft.com/office/drawing/2010/main" val="0"/>
              </a:ext>
            </a:extLst>
          </a:blip>
          <a:srcRect l="11212" r="16667" b="455"/>
          <a:stretch/>
        </p:blipFill>
        <p:spPr>
          <a:xfrm>
            <a:off x="3571182" y="2152715"/>
            <a:ext cx="2486179" cy="2432813"/>
          </a:xfrm>
          <a:prstGeom prst="ellipse">
            <a:avLst/>
          </a:prstGeom>
        </p:spPr>
      </p:pic>
      <p:sp>
        <p:nvSpPr>
          <p:cNvPr id="4" name="TextBox 3">
            <a:extLst>
              <a:ext uri="{FF2B5EF4-FFF2-40B4-BE49-F238E27FC236}">
                <a16:creationId xmlns:a16="http://schemas.microsoft.com/office/drawing/2014/main" id="{74B85C91-5963-A7FE-B728-312D138C8A44}"/>
              </a:ext>
            </a:extLst>
          </p:cNvPr>
          <p:cNvSpPr txBox="1"/>
          <p:nvPr/>
        </p:nvSpPr>
        <p:spPr>
          <a:xfrm>
            <a:off x="4722312" y="4873151"/>
            <a:ext cx="471604" cy="707886"/>
          </a:xfrm>
          <a:prstGeom prst="rect">
            <a:avLst/>
          </a:prstGeom>
          <a:noFill/>
        </p:spPr>
        <p:txBody>
          <a:bodyPr wrap="none" rtlCol="0">
            <a:spAutoFit/>
          </a:bodyPr>
          <a:lstStyle/>
          <a:p>
            <a:r>
              <a:rPr lang="en-US" sz="4000" b="1" dirty="0"/>
              <a:t>B</a:t>
            </a:r>
          </a:p>
        </p:txBody>
      </p:sp>
      <p:pic>
        <p:nvPicPr>
          <p:cNvPr id="8" name="Picture 7" descr="View of a green hedge maze from above">
            <a:extLst>
              <a:ext uri="{FF2B5EF4-FFF2-40B4-BE49-F238E27FC236}">
                <a16:creationId xmlns:a16="http://schemas.microsoft.com/office/drawing/2014/main" id="{9A9ABE90-2D80-CD49-BA33-B34D39FE406D}"/>
              </a:ext>
            </a:extLst>
          </p:cNvPr>
          <p:cNvPicPr>
            <a:picLocks noChangeAspect="1"/>
          </p:cNvPicPr>
          <p:nvPr/>
        </p:nvPicPr>
        <p:blipFill rotWithShape="1">
          <a:blip r:embed="rId6">
            <a:extLst>
              <a:ext uri="{28A0092B-C50C-407E-A947-70E740481C1C}">
                <a14:useLocalDpi xmlns:a14="http://schemas.microsoft.com/office/drawing/2010/main" val="0"/>
              </a:ext>
            </a:extLst>
          </a:blip>
          <a:srcRect t="13864" b="15634"/>
          <a:stretch/>
        </p:blipFill>
        <p:spPr>
          <a:xfrm>
            <a:off x="6256986" y="2160464"/>
            <a:ext cx="2451421" cy="2427540"/>
          </a:xfrm>
          <a:prstGeom prst="ellipse">
            <a:avLst/>
          </a:prstGeom>
        </p:spPr>
      </p:pic>
      <p:sp>
        <p:nvSpPr>
          <p:cNvPr id="5" name="TextBox 4">
            <a:extLst>
              <a:ext uri="{FF2B5EF4-FFF2-40B4-BE49-F238E27FC236}">
                <a16:creationId xmlns:a16="http://schemas.microsoft.com/office/drawing/2014/main" id="{4F38090F-44C8-A7E8-5F3F-500B25C22B7C}"/>
              </a:ext>
            </a:extLst>
          </p:cNvPr>
          <p:cNvSpPr txBox="1"/>
          <p:nvPr/>
        </p:nvSpPr>
        <p:spPr>
          <a:xfrm>
            <a:off x="7253306" y="4901944"/>
            <a:ext cx="458780" cy="707886"/>
          </a:xfrm>
          <a:prstGeom prst="rect">
            <a:avLst/>
          </a:prstGeom>
          <a:noFill/>
        </p:spPr>
        <p:txBody>
          <a:bodyPr wrap="none" rtlCol="0">
            <a:spAutoFit/>
          </a:bodyPr>
          <a:lstStyle/>
          <a:p>
            <a:r>
              <a:rPr lang="en-US" sz="4000" b="1" dirty="0"/>
              <a:t>C</a:t>
            </a:r>
          </a:p>
        </p:txBody>
      </p:sp>
      <p:pic>
        <p:nvPicPr>
          <p:cNvPr id="12" name="Picture 11" descr="A person in a blue shirt and jeans jumping in the air">
            <a:extLst>
              <a:ext uri="{FF2B5EF4-FFF2-40B4-BE49-F238E27FC236}">
                <a16:creationId xmlns:a16="http://schemas.microsoft.com/office/drawing/2014/main" id="{7F9C71D2-D890-4C83-0C9B-30CA2BBCEDF7}"/>
              </a:ext>
            </a:extLst>
          </p:cNvPr>
          <p:cNvPicPr>
            <a:picLocks noChangeAspect="1"/>
          </p:cNvPicPr>
          <p:nvPr/>
        </p:nvPicPr>
        <p:blipFill rotWithShape="1">
          <a:blip r:embed="rId7">
            <a:extLst>
              <a:ext uri="{28A0092B-C50C-407E-A947-70E740481C1C}">
                <a14:useLocalDpi xmlns:a14="http://schemas.microsoft.com/office/drawing/2010/main" val="0"/>
              </a:ext>
            </a:extLst>
          </a:blip>
          <a:srcRect l="22000" t="23503" r="8137" b="3783"/>
          <a:stretch/>
        </p:blipFill>
        <p:spPr>
          <a:xfrm>
            <a:off x="8932234" y="2253721"/>
            <a:ext cx="2361303" cy="2330809"/>
          </a:xfrm>
          <a:prstGeom prst="ellipse">
            <a:avLst/>
          </a:prstGeom>
        </p:spPr>
      </p:pic>
      <p:sp>
        <p:nvSpPr>
          <p:cNvPr id="9" name="TextBox 8">
            <a:extLst>
              <a:ext uri="{FF2B5EF4-FFF2-40B4-BE49-F238E27FC236}">
                <a16:creationId xmlns:a16="http://schemas.microsoft.com/office/drawing/2014/main" id="{147508DA-A57D-2FED-14A9-0640FF7200E6}"/>
              </a:ext>
            </a:extLst>
          </p:cNvPr>
          <p:cNvSpPr txBox="1"/>
          <p:nvPr/>
        </p:nvSpPr>
        <p:spPr>
          <a:xfrm>
            <a:off x="9858648" y="4901944"/>
            <a:ext cx="508473" cy="707886"/>
          </a:xfrm>
          <a:prstGeom prst="rect">
            <a:avLst/>
          </a:prstGeom>
          <a:noFill/>
        </p:spPr>
        <p:txBody>
          <a:bodyPr wrap="none" rtlCol="0">
            <a:spAutoFit/>
          </a:bodyPr>
          <a:lstStyle/>
          <a:p>
            <a:r>
              <a:rPr lang="en-US" sz="4000" b="1" dirty="0"/>
              <a:t>D</a:t>
            </a:r>
          </a:p>
        </p:txBody>
      </p:sp>
      <p:sp>
        <p:nvSpPr>
          <p:cNvPr id="7" name="Slide Number Placeholder 2">
            <a:extLst>
              <a:ext uri="{FF2B5EF4-FFF2-40B4-BE49-F238E27FC236}">
                <a16:creationId xmlns:a16="http://schemas.microsoft.com/office/drawing/2014/main" id="{A506D8B2-9811-DEE8-1410-EB7A16D918AB}"/>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2</a:t>
            </a:fld>
            <a:endParaRPr lang="en-US" dirty="0"/>
          </a:p>
        </p:txBody>
      </p:sp>
    </p:spTree>
    <p:custDataLst>
      <p:tags r:id="rId1"/>
    </p:custDataLst>
    <p:extLst>
      <p:ext uri="{BB962C8B-B14F-4D97-AF65-F5344CB8AC3E}">
        <p14:creationId xmlns:p14="http://schemas.microsoft.com/office/powerpoint/2010/main" val="296813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517" y="195067"/>
            <a:ext cx="4896965" cy="811421"/>
          </a:xfrm>
        </p:spPr>
        <p:txBody>
          <a:bodyPr wrap="square" anchor="b">
            <a:normAutofit/>
          </a:bodyPr>
          <a:lstStyle/>
          <a:p>
            <a:r>
              <a:rPr lang="en-US" b="1" dirty="0"/>
              <a:t>Getting Started</a:t>
            </a:r>
            <a:endParaRPr lang="en-US" dirty="0">
              <a:cs typeface="Calibri"/>
            </a:endParaRPr>
          </a:p>
        </p:txBody>
      </p:sp>
      <p:sp>
        <p:nvSpPr>
          <p:cNvPr id="9" name="Text Placeholder 8">
            <a:extLst>
              <a:ext uri="{FF2B5EF4-FFF2-40B4-BE49-F238E27FC236}">
                <a16:creationId xmlns:a16="http://schemas.microsoft.com/office/drawing/2014/main" id="{A16F67C4-E7F1-6B69-6D27-4099BD8A71CE}"/>
              </a:ext>
            </a:extLst>
          </p:cNvPr>
          <p:cNvSpPr>
            <a:spLocks noGrp="1"/>
          </p:cNvSpPr>
          <p:nvPr>
            <p:ph type="body" idx="4294967295"/>
          </p:nvPr>
        </p:nvSpPr>
        <p:spPr>
          <a:xfrm>
            <a:off x="849038" y="1693654"/>
            <a:ext cx="4245887" cy="811421"/>
          </a:xfrm>
          <a:solidFill>
            <a:srgbClr val="002060"/>
          </a:solidFill>
          <a:effectLst>
            <a:outerShdw blurRad="76200" dir="13500000" sy="23000" kx="1200000" algn="br" rotWithShape="0">
              <a:prstClr val="black">
                <a:alpha val="20000"/>
              </a:prstClr>
            </a:outerShdw>
          </a:effectLst>
        </p:spPr>
        <p:txBody>
          <a:bodyPr/>
          <a:lstStyle/>
          <a:p>
            <a:pPr marL="0" indent="0">
              <a:buNone/>
            </a:pPr>
            <a:r>
              <a:rPr lang="en-US" sz="3200" b="1" dirty="0">
                <a:solidFill>
                  <a:schemeClr val="bg1"/>
                </a:solidFill>
              </a:rPr>
              <a:t>Considerations</a:t>
            </a:r>
            <a:endParaRPr lang="en-US" sz="3200" b="1" dirty="0">
              <a:solidFill>
                <a:schemeClr val="bg1"/>
              </a:solidFill>
              <a:cs typeface="Calibri"/>
            </a:endParaRPr>
          </a:p>
        </p:txBody>
      </p:sp>
      <p:sp>
        <p:nvSpPr>
          <p:cNvPr id="4" name="Content Placeholder 3">
            <a:extLst>
              <a:ext uri="{FF2B5EF4-FFF2-40B4-BE49-F238E27FC236}">
                <a16:creationId xmlns:a16="http://schemas.microsoft.com/office/drawing/2014/main" id="{160DE623-1A87-768D-49D5-1436DEEBAE56}"/>
              </a:ext>
            </a:extLst>
          </p:cNvPr>
          <p:cNvSpPr>
            <a:spLocks noGrp="1"/>
          </p:cNvSpPr>
          <p:nvPr>
            <p:ph sz="half" idx="1"/>
          </p:nvPr>
        </p:nvSpPr>
        <p:spPr>
          <a:xfrm>
            <a:off x="838200" y="2678247"/>
            <a:ext cx="5181600" cy="3498716"/>
          </a:xfrm>
        </p:spPr>
        <p:txBody>
          <a:bodyPr/>
          <a:lstStyle/>
          <a:p>
            <a:r>
              <a:rPr lang="en-US" dirty="0"/>
              <a:t>Unique to your community</a:t>
            </a:r>
          </a:p>
          <a:p>
            <a:r>
              <a:rPr lang="en-US" dirty="0"/>
              <a:t>Evidence of need</a:t>
            </a:r>
          </a:p>
          <a:p>
            <a:r>
              <a:rPr lang="en-US" dirty="0"/>
              <a:t>The next big thing vs. basics</a:t>
            </a:r>
          </a:p>
          <a:p>
            <a:r>
              <a:rPr lang="en-US" dirty="0"/>
              <a:t>Is your project easy to explain?</a:t>
            </a:r>
          </a:p>
          <a:p>
            <a:endParaRPr lang="en-US" dirty="0"/>
          </a:p>
        </p:txBody>
      </p:sp>
      <p:sp>
        <p:nvSpPr>
          <p:cNvPr id="10" name="Text Placeholder 9">
            <a:extLst>
              <a:ext uri="{FF2B5EF4-FFF2-40B4-BE49-F238E27FC236}">
                <a16:creationId xmlns:a16="http://schemas.microsoft.com/office/drawing/2014/main" id="{561D06D8-30F7-20E5-978F-12F8F751DBC7}"/>
              </a:ext>
            </a:extLst>
          </p:cNvPr>
          <p:cNvSpPr>
            <a:spLocks noGrp="1"/>
          </p:cNvSpPr>
          <p:nvPr>
            <p:ph type="body" sz="quarter" idx="4294967295"/>
          </p:nvPr>
        </p:nvSpPr>
        <p:spPr>
          <a:xfrm>
            <a:off x="6261064" y="1715119"/>
            <a:ext cx="4021450" cy="811421"/>
          </a:xfrm>
          <a:solidFill>
            <a:schemeClr val="accent2">
              <a:lumMod val="75000"/>
            </a:schemeClr>
          </a:solidFill>
          <a:effectLst>
            <a:outerShdw blurRad="76200" dir="13500000" sy="23000" kx="1200000" algn="br" rotWithShape="0">
              <a:prstClr val="black">
                <a:alpha val="20000"/>
              </a:prstClr>
            </a:outerShdw>
          </a:effectLst>
        </p:spPr>
        <p:txBody>
          <a:bodyPr/>
          <a:lstStyle/>
          <a:p>
            <a:pPr marL="0" indent="0">
              <a:buNone/>
            </a:pPr>
            <a:r>
              <a:rPr lang="en-US" sz="3200" b="1">
                <a:solidFill>
                  <a:schemeClr val="bg1"/>
                </a:solidFill>
              </a:rPr>
              <a:t>Cautions</a:t>
            </a:r>
            <a:endParaRPr lang="en-US" sz="3200" b="1">
              <a:solidFill>
                <a:schemeClr val="bg1"/>
              </a:solidFill>
              <a:cs typeface="Calibri"/>
            </a:endParaRPr>
          </a:p>
        </p:txBody>
      </p:sp>
      <p:sp>
        <p:nvSpPr>
          <p:cNvPr id="15" name="Content Placeholder 14">
            <a:extLst>
              <a:ext uri="{FF2B5EF4-FFF2-40B4-BE49-F238E27FC236}">
                <a16:creationId xmlns:a16="http://schemas.microsoft.com/office/drawing/2014/main" id="{2ACBBA5B-A649-D6D9-4262-0131628ABC1F}"/>
              </a:ext>
            </a:extLst>
          </p:cNvPr>
          <p:cNvSpPr>
            <a:spLocks noGrp="1"/>
          </p:cNvSpPr>
          <p:nvPr>
            <p:ph sz="half" idx="2"/>
          </p:nvPr>
        </p:nvSpPr>
        <p:spPr>
          <a:xfrm>
            <a:off x="6259112" y="2678247"/>
            <a:ext cx="5181600" cy="3349357"/>
          </a:xfrm>
        </p:spPr>
        <p:txBody>
          <a:bodyPr/>
          <a:lstStyle/>
          <a:p>
            <a:pPr lvl="0"/>
            <a:r>
              <a:rPr lang="en-US" dirty="0"/>
              <a:t>Competitions</a:t>
            </a:r>
          </a:p>
          <a:p>
            <a:pPr lvl="0"/>
            <a:r>
              <a:rPr lang="en-US" dirty="0"/>
              <a:t>Know who you’re inviting</a:t>
            </a:r>
          </a:p>
          <a:p>
            <a:pPr lvl="1"/>
            <a:r>
              <a:rPr lang="en-US" dirty="0"/>
              <a:t>Sales</a:t>
            </a:r>
          </a:p>
          <a:p>
            <a:pPr lvl="1"/>
            <a:r>
              <a:rPr lang="en-US" dirty="0"/>
              <a:t>Registered Dietician vs Nutritionist</a:t>
            </a:r>
          </a:p>
          <a:p>
            <a:pPr lvl="0"/>
            <a:r>
              <a:rPr lang="en-US" dirty="0"/>
              <a:t>Differing opinions and care</a:t>
            </a:r>
          </a:p>
          <a:p>
            <a:endParaRPr lang="en-US" dirty="0"/>
          </a:p>
        </p:txBody>
      </p:sp>
      <p:sp>
        <p:nvSpPr>
          <p:cNvPr id="3" name="Slide Number Placeholder 2">
            <a:extLst>
              <a:ext uri="{FF2B5EF4-FFF2-40B4-BE49-F238E27FC236}">
                <a16:creationId xmlns:a16="http://schemas.microsoft.com/office/drawing/2014/main" id="{D271207A-495A-D393-CF14-49E5ACD0666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20</a:t>
            </a:fld>
            <a:endParaRPr lang="en-US"/>
          </a:p>
        </p:txBody>
      </p:sp>
    </p:spTree>
    <p:custDataLst>
      <p:tags r:id="rId1"/>
    </p:custDataLst>
    <p:extLst>
      <p:ext uri="{BB962C8B-B14F-4D97-AF65-F5344CB8AC3E}">
        <p14:creationId xmlns:p14="http://schemas.microsoft.com/office/powerpoint/2010/main" val="2201042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D387-447A-EEE4-BC32-E6ABE7A9AA27}"/>
              </a:ext>
            </a:extLst>
          </p:cNvPr>
          <p:cNvSpPr>
            <a:spLocks noGrp="1"/>
          </p:cNvSpPr>
          <p:nvPr>
            <p:ph type="title"/>
          </p:nvPr>
        </p:nvSpPr>
        <p:spPr>
          <a:xfrm>
            <a:off x="285750" y="136524"/>
            <a:ext cx="5253813" cy="865831"/>
          </a:xfrm>
        </p:spPr>
        <p:txBody>
          <a:bodyPr wrap="square" anchor="ctr">
            <a:normAutofit/>
          </a:bodyPr>
          <a:lstStyle/>
          <a:p>
            <a:r>
              <a:rPr lang="en-US" dirty="0"/>
              <a:t>Inspiration and Ideas</a:t>
            </a:r>
          </a:p>
        </p:txBody>
      </p:sp>
      <p:pic>
        <p:nvPicPr>
          <p:cNvPr id="19" name="Picture 18" descr="Adult helping child prepare food">
            <a:extLst>
              <a:ext uri="{FF2B5EF4-FFF2-40B4-BE49-F238E27FC236}">
                <a16:creationId xmlns:a16="http://schemas.microsoft.com/office/drawing/2014/main" id="{14CD6B39-F5AF-2C2E-9823-91634C45C5CF}"/>
              </a:ext>
            </a:extLst>
          </p:cNvPr>
          <p:cNvPicPr>
            <a:picLocks noChangeAspect="1"/>
          </p:cNvPicPr>
          <p:nvPr/>
        </p:nvPicPr>
        <p:blipFill>
          <a:blip r:embed="rId3"/>
          <a:stretch>
            <a:fillRect/>
          </a:stretch>
        </p:blipFill>
        <p:spPr>
          <a:xfrm>
            <a:off x="2681632" y="1258662"/>
            <a:ext cx="4692418" cy="3253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descr="Sample calendar including Yoga, vaccines and Medicare counseling&#10;&#10;">
            <a:extLst>
              <a:ext uri="{FF2B5EF4-FFF2-40B4-BE49-F238E27FC236}">
                <a16:creationId xmlns:a16="http://schemas.microsoft.com/office/drawing/2014/main" id="{18AFF152-BBF3-1A60-1015-CCEF6F06DA17}"/>
              </a:ext>
            </a:extLst>
          </p:cNvPr>
          <p:cNvPicPr>
            <a:picLocks noGrp="1" noChangeAspect="1"/>
          </p:cNvPicPr>
          <p:nvPr>
            <p:ph idx="1"/>
          </p:nvPr>
        </p:nvPicPr>
        <p:blipFill>
          <a:blip r:embed="rId4"/>
          <a:stretch>
            <a:fillRect/>
          </a:stretch>
        </p:blipFill>
        <p:spPr>
          <a:xfrm>
            <a:off x="1117022" y="4768062"/>
            <a:ext cx="7705243" cy="1566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Photo for a nurse preparing to take a blood pressure.">
            <a:extLst>
              <a:ext uri="{FF2B5EF4-FFF2-40B4-BE49-F238E27FC236}">
                <a16:creationId xmlns:a16="http://schemas.microsoft.com/office/drawing/2014/main" id="{104CF839-28E5-0D0E-A857-496A4A3FE609}"/>
              </a:ext>
            </a:extLst>
          </p:cNvPr>
          <p:cNvPicPr>
            <a:picLocks noChangeAspect="1"/>
          </p:cNvPicPr>
          <p:nvPr/>
        </p:nvPicPr>
        <p:blipFill>
          <a:blip r:embed="rId5"/>
          <a:stretch>
            <a:fillRect/>
          </a:stretch>
        </p:blipFill>
        <p:spPr>
          <a:xfrm>
            <a:off x="9256670" y="242887"/>
            <a:ext cx="2722160" cy="6372225"/>
          </a:xfrm>
          <a:prstGeom prst="rect">
            <a:avLst/>
          </a:prstGeom>
        </p:spPr>
      </p:pic>
    </p:spTree>
    <p:extLst>
      <p:ext uri="{BB962C8B-B14F-4D97-AF65-F5344CB8AC3E}">
        <p14:creationId xmlns:p14="http://schemas.microsoft.com/office/powerpoint/2010/main" val="23573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8055" y="317605"/>
            <a:ext cx="10986631" cy="1325563"/>
          </a:xfrm>
        </p:spPr>
        <p:txBody>
          <a:bodyPr/>
          <a:lstStyle/>
          <a:p>
            <a:r>
              <a:rPr lang="en-US" b="1" dirty="0"/>
              <a:t>Finding Programming Inspiration and Ideas</a:t>
            </a:r>
            <a:endParaRPr lang="en-US" b="1" dirty="0">
              <a:cs typeface="Calibri"/>
            </a:endParaRPr>
          </a:p>
        </p:txBody>
      </p:sp>
      <p:sp>
        <p:nvSpPr>
          <p:cNvPr id="2" name="Content Placeholder 1"/>
          <p:cNvSpPr>
            <a:spLocks noGrp="1"/>
          </p:cNvSpPr>
          <p:nvPr>
            <p:ph idx="1"/>
          </p:nvPr>
        </p:nvSpPr>
        <p:spPr>
          <a:xfrm>
            <a:off x="511728" y="1612717"/>
            <a:ext cx="5603010" cy="4162590"/>
          </a:xfrm>
        </p:spPr>
        <p:txBody>
          <a:bodyPr spcFirstLastPara="1" vert="horz" wrap="square" lIns="0" tIns="0" rIns="0" bIns="0" numCol="1" spcCol="914400" rtlCol="0" anchor="t" anchorCtr="0" compatLnSpc="1">
            <a:prstTxWarp prst="textNoShape">
              <a:avLst/>
            </a:prstTxWarp>
            <a:noAutofit/>
          </a:bodyPr>
          <a:lstStyle/>
          <a:p>
            <a:r>
              <a:rPr lang="en-US" dirty="0">
                <a:hlinkClick r:id="rId4"/>
              </a:rPr>
              <a:t>Let’s Move in Libraries</a:t>
            </a:r>
            <a:endParaRPr lang="en-US" dirty="0">
              <a:ea typeface="Calibri" panose="020F0502020204030204"/>
              <a:cs typeface="Arial" panose="020B0604020202020204"/>
            </a:endParaRPr>
          </a:p>
          <a:p>
            <a:r>
              <a:rPr lang="en-US" dirty="0">
                <a:hlinkClick r:id="rId5"/>
              </a:rPr>
              <a:t>ALA: Programming Librarian</a:t>
            </a:r>
            <a:endParaRPr lang="en-US" dirty="0">
              <a:cs typeface="Calibri"/>
            </a:endParaRPr>
          </a:p>
          <a:p>
            <a:r>
              <a:rPr lang="en-US" dirty="0">
                <a:cs typeface="Arial" panose="020B0604020202020204"/>
                <a:hlinkClick r:id="rId6"/>
              </a:rPr>
              <a:t>WebJunction: </a:t>
            </a:r>
            <a:r>
              <a:rPr lang="en-US" dirty="0">
                <a:cs typeface="Arial" panose="020B0604020202020204"/>
              </a:rPr>
              <a:t>Health Happens in Libraries</a:t>
            </a:r>
          </a:p>
          <a:p>
            <a:r>
              <a:rPr lang="en-US" dirty="0">
                <a:solidFill>
                  <a:srgbClr val="000000"/>
                </a:solidFill>
                <a:ea typeface="+mn-lt"/>
                <a:cs typeface="+mn-lt"/>
                <a:hlinkClick r:id="rId7">
                  <a:extLst>
                    <a:ext uri="{A12FA001-AC4F-418D-AE19-62706E023703}">
                      <ahyp:hlinkClr xmlns:ahyp="http://schemas.microsoft.com/office/drawing/2018/hyperlinkcolor" val="tx"/>
                    </a:ext>
                  </a:extLst>
                </a:hlinkClick>
              </a:rPr>
              <a:t>Rural Health Literacy Toolkit</a:t>
            </a:r>
            <a:endParaRPr lang="en-US" dirty="0">
              <a:solidFill>
                <a:srgbClr val="000000"/>
              </a:solidFill>
              <a:ea typeface="+mn-lt"/>
              <a:cs typeface="+mn-lt"/>
            </a:endParaRPr>
          </a:p>
          <a:p>
            <a:r>
              <a:rPr lang="en-US" dirty="0">
                <a:solidFill>
                  <a:srgbClr val="000000"/>
                </a:solidFill>
                <a:ea typeface="Calibri" panose="020F0502020204030204"/>
                <a:cs typeface="Arial" panose="020B0604020202020204"/>
                <a:hlinkClick r:id="rId8">
                  <a:extLst>
                    <a:ext uri="{A12FA001-AC4F-418D-AE19-62706E023703}">
                      <ahyp:hlinkClr xmlns:ahyp="http://schemas.microsoft.com/office/drawing/2018/hyperlinkcolor" val="tx"/>
                    </a:ext>
                  </a:extLst>
                </a:hlinkClick>
              </a:rPr>
              <a:t>Ready.gov</a:t>
            </a:r>
            <a:endParaRPr lang="en-US" dirty="0">
              <a:solidFill>
                <a:srgbClr val="000000"/>
              </a:solidFill>
              <a:ea typeface="Calibri" panose="020F0502020204030204"/>
              <a:cs typeface="Arial" panose="020B0604020202020204"/>
            </a:endParaRPr>
          </a:p>
          <a:p>
            <a:r>
              <a:rPr lang="en-US" dirty="0">
                <a:solidFill>
                  <a:srgbClr val="000000"/>
                </a:solidFill>
                <a:cs typeface="Calibri"/>
                <a:hlinkClick r:id="rId9">
                  <a:extLst>
                    <a:ext uri="{A12FA001-AC4F-418D-AE19-62706E023703}">
                      <ahyp:hlinkClr xmlns:ahyp="http://schemas.microsoft.com/office/drawing/2018/hyperlinkcolor" val="tx"/>
                    </a:ext>
                  </a:extLst>
                </a:hlinkClick>
              </a:rPr>
              <a:t>Jbrary Storytime Resources</a:t>
            </a:r>
            <a:endParaRPr lang="en-US" dirty="0">
              <a:solidFill>
                <a:srgbClr val="000000"/>
              </a:solidFill>
              <a:ea typeface="Calibri"/>
              <a:cs typeface="Arial" panose="020B0604020202020204"/>
            </a:endParaRPr>
          </a:p>
          <a:p>
            <a:r>
              <a:rPr lang="en-US" dirty="0">
                <a:cs typeface="Arial" panose="020B0604020202020204"/>
                <a:hlinkClick r:id="rId10"/>
              </a:rPr>
              <a:t>NNLM Past Funded Projects</a:t>
            </a:r>
            <a:endParaRPr lang="en-US" dirty="0">
              <a:cs typeface="Arial" panose="020B0604020202020204"/>
            </a:endParaRPr>
          </a:p>
          <a:p>
            <a:r>
              <a:rPr lang="en-US" dirty="0">
                <a:ea typeface="Calibri" panose="020F0502020204030204"/>
                <a:cs typeface="Arial" panose="020B0604020202020204"/>
                <a:hlinkClick r:id="" action="ppaction://noaction"/>
              </a:rPr>
              <a:t>National Health Observances</a:t>
            </a:r>
          </a:p>
          <a:p>
            <a:pPr marL="508992" lvl="1" indent="-256818">
              <a:lnSpc>
                <a:spcPct val="113999"/>
              </a:lnSpc>
              <a:buSzPct val="114999"/>
            </a:pPr>
            <a:endParaRPr lang="en-US" sz="3200" dirty="0">
              <a:cs typeface="Arial" panose="020B0604020202020204"/>
            </a:endParaRPr>
          </a:p>
        </p:txBody>
      </p:sp>
      <p:pic>
        <p:nvPicPr>
          <p:cNvPr id="3" name="Picture 4">
            <a:extLst>
              <a:ext uri="{FF2B5EF4-FFF2-40B4-BE49-F238E27FC236}">
                <a16:creationId xmlns:a16="http://schemas.microsoft.com/office/drawing/2014/main" id="{2F736491-7BA7-6B74-09D9-45FD08A9062B}"/>
              </a:ext>
              <a:ext uri="{C183D7F6-B498-43B3-948B-1728B52AA6E4}">
                <adec:decorative xmlns:adec="http://schemas.microsoft.com/office/drawing/2017/decorative" val="1"/>
              </a:ext>
            </a:extLst>
          </p:cNvPr>
          <p:cNvPicPr>
            <a:picLocks noChangeAspect="1"/>
          </p:cNvPicPr>
          <p:nvPr/>
        </p:nvPicPr>
        <p:blipFill rotWithShape="1">
          <a:blip r:embed="rId11"/>
          <a:srcRect t="425" r="76923" b="70639"/>
          <a:stretch/>
        </p:blipFill>
        <p:spPr>
          <a:xfrm>
            <a:off x="6698768" y="1717962"/>
            <a:ext cx="2701101" cy="3095811"/>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742806" y="2358665"/>
            <a:ext cx="1607344" cy="26789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854811" y="3342053"/>
            <a:ext cx="1825461" cy="1034077"/>
          </a:xfrm>
          <a:prstGeom prst="rect">
            <a:avLst/>
          </a:prstGeom>
        </p:spPr>
      </p:pic>
      <p:sp>
        <p:nvSpPr>
          <p:cNvPr id="8" name="Slide Number Placeholder 7">
            <a:extLst>
              <a:ext uri="{FF2B5EF4-FFF2-40B4-BE49-F238E27FC236}">
                <a16:creationId xmlns:a16="http://schemas.microsoft.com/office/drawing/2014/main" id="{21EBB0F9-31E7-78AF-19D2-68F20F91C6A2}"/>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22</a:t>
            </a:fld>
            <a:endParaRPr lang="en-US" dirty="0">
              <a:solidFill>
                <a:schemeClr val="bg1"/>
              </a:solidFill>
            </a:endParaRPr>
          </a:p>
        </p:txBody>
      </p:sp>
    </p:spTree>
    <p:custDataLst>
      <p:tags r:id="rId1"/>
    </p:custDataLst>
    <p:extLst>
      <p:ext uri="{BB962C8B-B14F-4D97-AF65-F5344CB8AC3E}">
        <p14:creationId xmlns:p14="http://schemas.microsoft.com/office/powerpoint/2010/main" val="125078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812F-60B3-095C-928D-E4AB9841630C}"/>
              </a:ext>
            </a:extLst>
          </p:cNvPr>
          <p:cNvSpPr>
            <a:spLocks noGrp="1"/>
          </p:cNvSpPr>
          <p:nvPr>
            <p:ph type="title"/>
          </p:nvPr>
        </p:nvSpPr>
        <p:spPr>
          <a:xfrm>
            <a:off x="284955" y="188912"/>
            <a:ext cx="7343066" cy="800100"/>
          </a:xfrm>
        </p:spPr>
        <p:txBody>
          <a:bodyPr wrap="square" anchor="b">
            <a:noAutofit/>
          </a:bodyPr>
          <a:lstStyle/>
          <a:p>
            <a:r>
              <a:rPr lang="en-US" sz="4000" b="1" dirty="0"/>
              <a:t>Activity 2: Choose a Resource</a:t>
            </a:r>
          </a:p>
        </p:txBody>
      </p:sp>
      <p:sp>
        <p:nvSpPr>
          <p:cNvPr id="7" name="Text Placeholder 6">
            <a:extLst>
              <a:ext uri="{FF2B5EF4-FFF2-40B4-BE49-F238E27FC236}">
                <a16:creationId xmlns:a16="http://schemas.microsoft.com/office/drawing/2014/main" id="{0B1D46C3-A431-ADB9-1902-BF8976F149DB}"/>
              </a:ext>
            </a:extLst>
          </p:cNvPr>
          <p:cNvSpPr>
            <a:spLocks noGrp="1"/>
          </p:cNvSpPr>
          <p:nvPr>
            <p:ph type="body" sz="half" idx="2"/>
          </p:nvPr>
        </p:nvSpPr>
        <p:spPr>
          <a:xfrm>
            <a:off x="284954" y="1897532"/>
            <a:ext cx="5811045" cy="3811588"/>
          </a:xfrm>
        </p:spPr>
        <p:txBody>
          <a:bodyPr wrap="square" anchor="t">
            <a:normAutofit/>
          </a:bodyPr>
          <a:lstStyle/>
          <a:p>
            <a:pPr marL="0" indent="0">
              <a:spcAft>
                <a:spcPts val="600"/>
              </a:spcAft>
            </a:pPr>
            <a:r>
              <a:rPr lang="en-US" sz="3200" dirty="0"/>
              <a:t>1) Select a Programming Resource</a:t>
            </a:r>
          </a:p>
          <a:p>
            <a:pPr marL="0" indent="0"/>
            <a:r>
              <a:rPr lang="en-US" sz="3200" dirty="0"/>
              <a:t>2) Find an interesting or promising idea for your community</a:t>
            </a:r>
          </a:p>
        </p:txBody>
      </p:sp>
      <p:sp>
        <p:nvSpPr>
          <p:cNvPr id="5" name="Content Placeholder 4">
            <a:extLst>
              <a:ext uri="{FF2B5EF4-FFF2-40B4-BE49-F238E27FC236}">
                <a16:creationId xmlns:a16="http://schemas.microsoft.com/office/drawing/2014/main" id="{7B92C66F-3AAE-C7A3-0AEC-52608C656D88}"/>
              </a:ext>
            </a:extLst>
          </p:cNvPr>
          <p:cNvSpPr>
            <a:spLocks noGrp="1"/>
          </p:cNvSpPr>
          <p:nvPr>
            <p:ph idx="1"/>
          </p:nvPr>
        </p:nvSpPr>
        <p:spPr>
          <a:xfrm>
            <a:off x="6661580" y="1325815"/>
            <a:ext cx="4682172" cy="4453662"/>
          </a:xfrm>
          <a:solidFill>
            <a:schemeClr val="accent1"/>
          </a:solidFill>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hlinkClick r:id="rId3">
                  <a:extLst>
                    <a:ext uri="{A12FA001-AC4F-418D-AE19-62706E023703}">
                      <ahyp:hlinkClr xmlns:ahyp="http://schemas.microsoft.com/office/drawing/2018/hyperlinkcolor" val="tx"/>
                    </a:ext>
                  </a:extLst>
                </a:hlinkClick>
              </a:rPr>
              <a:t>Let’s Move in Libraries</a:t>
            </a:r>
            <a:endParaRPr kumimoji="0" lang="en-US"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indent="0" eaLnBrk="1" fontAlgn="auto" hangingPunct="1">
              <a:lnSpc>
                <a:spcPct val="100000"/>
              </a:lnSpc>
              <a:spcBef>
                <a:spcPts val="0"/>
              </a:spcBef>
              <a:spcAft>
                <a:spcPts val="0"/>
              </a:spcAft>
              <a:buNone/>
              <a:defRPr/>
            </a:pPr>
            <a:r>
              <a:rPr lang="en-US" sz="2000" dirty="0">
                <a:solidFill>
                  <a:schemeClr val="bg1"/>
                </a:solidFill>
                <a:hlinkClick r:id="rId4">
                  <a:extLst>
                    <a:ext uri="{A12FA001-AC4F-418D-AE19-62706E023703}">
                      <ahyp:hlinkClr xmlns:ahyp="http://schemas.microsoft.com/office/drawing/2018/hyperlinkcolor" val="tx"/>
                    </a:ext>
                  </a:extLst>
                </a:hlinkClick>
              </a:rPr>
              <a:t>ALA: Programming Librarian</a:t>
            </a:r>
            <a:endParaRPr lang="en-US" sz="2000" dirty="0">
              <a:solidFill>
                <a:schemeClr val="bg1"/>
              </a:solidFill>
            </a:endParaRPr>
          </a:p>
          <a:p>
            <a:pPr marL="0" indent="0" eaLnBrk="1" fontAlgn="auto" hangingPunct="1">
              <a:lnSpc>
                <a:spcPct val="100000"/>
              </a:lnSpc>
              <a:spcBef>
                <a:spcPts val="0"/>
              </a:spcBef>
              <a:spcAft>
                <a:spcPts val="0"/>
              </a:spcAft>
              <a:buNone/>
              <a:defRPr/>
            </a:pPr>
            <a:endParaRPr lang="en-US" sz="1200" dirty="0">
              <a:solidFill>
                <a:schemeClr val="bg1"/>
              </a:solidFill>
            </a:endParaRPr>
          </a:p>
          <a:p>
            <a:pPr marL="0" indent="0" eaLnBrk="1" fontAlgn="auto" hangingPunct="1">
              <a:lnSpc>
                <a:spcPct val="100000"/>
              </a:lnSpc>
              <a:spcBef>
                <a:spcPts val="0"/>
              </a:spcBef>
              <a:spcAft>
                <a:spcPts val="0"/>
              </a:spcAft>
              <a:buNone/>
              <a:defRPr/>
            </a:pPr>
            <a:r>
              <a:rPr lang="en-US" sz="2000" dirty="0">
                <a:solidFill>
                  <a:schemeClr val="bg1"/>
                </a:solidFill>
                <a:hlinkClick r:id="rId5">
                  <a:extLst>
                    <a:ext uri="{A12FA001-AC4F-418D-AE19-62706E023703}">
                      <ahyp:hlinkClr xmlns:ahyp="http://schemas.microsoft.com/office/drawing/2018/hyperlinkcolor" val="tx"/>
                    </a:ext>
                  </a:extLst>
                </a:hlinkClick>
              </a:rPr>
              <a:t>WebJunction: </a:t>
            </a:r>
            <a:r>
              <a:rPr lang="en-US" sz="2000" dirty="0">
                <a:solidFill>
                  <a:schemeClr val="bg1"/>
                </a:solidFill>
              </a:rPr>
              <a:t>Health Happens in Libraries</a:t>
            </a:r>
          </a:p>
          <a:p>
            <a:pPr marL="0" indent="0" eaLnBrk="1" fontAlgn="auto" hangingPunct="1">
              <a:lnSpc>
                <a:spcPct val="100000"/>
              </a:lnSpc>
              <a:spcBef>
                <a:spcPts val="0"/>
              </a:spcBef>
              <a:spcAft>
                <a:spcPts val="0"/>
              </a:spcAft>
              <a:buNone/>
              <a:defRPr/>
            </a:pPr>
            <a:endParaRPr lang="en-US" sz="1600" dirty="0">
              <a:solidFill>
                <a:schemeClr val="bg1"/>
              </a:solidFill>
            </a:endParaRPr>
          </a:p>
          <a:p>
            <a:pPr marL="0" indent="0" eaLnBrk="1" fontAlgn="auto" hangingPunct="1">
              <a:lnSpc>
                <a:spcPct val="100000"/>
              </a:lnSpc>
              <a:spcBef>
                <a:spcPts val="0"/>
              </a:spcBef>
              <a:spcAft>
                <a:spcPts val="0"/>
              </a:spcAft>
              <a:buNone/>
              <a:defRPr/>
            </a:pPr>
            <a:r>
              <a:rPr lang="en-US" sz="2000" dirty="0">
                <a:solidFill>
                  <a:schemeClr val="bg1"/>
                </a:solidFill>
                <a:hlinkClick r:id="rId6">
                  <a:extLst>
                    <a:ext uri="{A12FA001-AC4F-418D-AE19-62706E023703}">
                      <ahyp:hlinkClr xmlns:ahyp="http://schemas.microsoft.com/office/drawing/2018/hyperlinkcolor" val="tx"/>
                    </a:ext>
                  </a:extLst>
                </a:hlinkClick>
              </a:rPr>
              <a:t>Rural Health Literacy Toolkit</a:t>
            </a:r>
            <a:endParaRPr lang="en-US" sz="2000" dirty="0">
              <a:solidFill>
                <a:schemeClr val="bg1"/>
              </a:solidFill>
            </a:endParaRPr>
          </a:p>
          <a:p>
            <a:pPr marL="0" indent="0" eaLnBrk="1" fontAlgn="auto" hangingPunct="1">
              <a:lnSpc>
                <a:spcPct val="100000"/>
              </a:lnSpc>
              <a:spcBef>
                <a:spcPts val="0"/>
              </a:spcBef>
              <a:spcAft>
                <a:spcPts val="0"/>
              </a:spcAft>
              <a:buNone/>
              <a:defRPr/>
            </a:pPr>
            <a:endParaRPr kumimoji="0" lang="en-US" sz="2000" b="0" i="0" u="none" strike="noStrike" kern="0" cap="none" spc="0" normalizeH="0" baseline="0" noProof="0" dirty="0">
              <a:ln>
                <a:noFill/>
              </a:ln>
              <a:solidFill>
                <a:schemeClr val="bg1"/>
              </a:solidFill>
              <a:effectLst/>
              <a:uLnTx/>
              <a:uFillTx/>
            </a:endParaRPr>
          </a:p>
          <a:p>
            <a:pPr marL="0" indent="0">
              <a:lnSpc>
                <a:spcPct val="100000"/>
              </a:lnSpc>
              <a:spcBef>
                <a:spcPts val="0"/>
              </a:spcBef>
              <a:buNone/>
            </a:pPr>
            <a:r>
              <a:rPr lang="en-US" sz="2000" dirty="0">
                <a:solidFill>
                  <a:schemeClr val="bg1"/>
                </a:solidFill>
                <a:hlinkClick r:id="rId7">
                  <a:extLst>
                    <a:ext uri="{A12FA001-AC4F-418D-AE19-62706E023703}">
                      <ahyp:hlinkClr xmlns:ahyp="http://schemas.microsoft.com/office/drawing/2018/hyperlinkcolor" val="tx"/>
                    </a:ext>
                  </a:extLst>
                </a:hlinkClick>
              </a:rPr>
              <a:t>Ready.gov</a:t>
            </a:r>
            <a:br>
              <a:rPr lang="en-US" sz="2000" dirty="0">
                <a:solidFill>
                  <a:schemeClr val="bg1"/>
                </a:solidFill>
              </a:rPr>
            </a:br>
            <a:endParaRPr lang="en-US" sz="2000" dirty="0">
              <a:solidFill>
                <a:schemeClr val="bg1"/>
              </a:solidFill>
            </a:endParaRPr>
          </a:p>
          <a:p>
            <a:pPr marL="0" indent="0">
              <a:lnSpc>
                <a:spcPct val="100000"/>
              </a:lnSpc>
              <a:spcBef>
                <a:spcPts val="0"/>
              </a:spcBef>
              <a:buNone/>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Jbrary Storytime Resources</a:t>
            </a:r>
            <a:endParaRPr lang="en-US" sz="2000" dirty="0">
              <a:solidFill>
                <a:schemeClr val="bg1"/>
              </a:solidFill>
            </a:endParaRPr>
          </a:p>
          <a:p>
            <a:pPr marL="0" indent="0">
              <a:lnSpc>
                <a:spcPct val="100000"/>
              </a:lnSpc>
              <a:spcBef>
                <a:spcPts val="0"/>
              </a:spcBef>
              <a:buNone/>
            </a:pPr>
            <a:endParaRPr lang="en-US" sz="2000" dirty="0">
              <a:solidFill>
                <a:schemeClr val="bg1"/>
              </a:solidFill>
            </a:endParaRPr>
          </a:p>
          <a:p>
            <a:pPr marL="0" indent="0">
              <a:lnSpc>
                <a:spcPct val="100000"/>
              </a:lnSpc>
              <a:spcBef>
                <a:spcPts val="0"/>
              </a:spcBef>
              <a:buNone/>
            </a:pPr>
            <a:r>
              <a:rPr lang="en-US" sz="2000" dirty="0">
                <a:solidFill>
                  <a:schemeClr val="bg1"/>
                </a:solidFill>
                <a:hlinkClick r:id="rId9">
                  <a:extLst>
                    <a:ext uri="{A12FA001-AC4F-418D-AE19-62706E023703}">
                      <ahyp:hlinkClr xmlns:ahyp="http://schemas.microsoft.com/office/drawing/2018/hyperlinkcolor" val="tx"/>
                    </a:ext>
                  </a:extLst>
                </a:hlinkClick>
              </a:rPr>
              <a:t>NNLM Past Funded Projects</a:t>
            </a:r>
            <a:br>
              <a:rPr lang="en-US" sz="2000" dirty="0">
                <a:solidFill>
                  <a:schemeClr val="bg1"/>
                </a:solidFill>
              </a:rPr>
            </a:br>
            <a:endParaRPr lang="en-US" sz="2000" dirty="0">
              <a:solidFill>
                <a:schemeClr val="bg1"/>
              </a:solidFill>
            </a:endParaRPr>
          </a:p>
          <a:p>
            <a:pPr marL="0" indent="0">
              <a:lnSpc>
                <a:spcPct val="100000"/>
              </a:lnSpc>
              <a:spcBef>
                <a:spcPts val="0"/>
              </a:spcBef>
              <a:buNone/>
            </a:pPr>
            <a:r>
              <a:rPr lang="en-US" sz="2000" dirty="0">
                <a:solidFill>
                  <a:schemeClr val="bg1"/>
                </a:solidFill>
                <a:hlinkClick r:id="rId10">
                  <a:extLst>
                    <a:ext uri="{A12FA001-AC4F-418D-AE19-62706E023703}">
                      <ahyp:hlinkClr xmlns:ahyp="http://schemas.microsoft.com/office/drawing/2018/hyperlinkcolor" val="tx"/>
                    </a:ext>
                  </a:extLst>
                </a:hlinkClick>
              </a:rPr>
              <a:t>National Health Observances</a:t>
            </a:r>
            <a:endParaRPr lang="en-US" sz="2000" dirty="0">
              <a:solidFill>
                <a:schemeClr val="bg1"/>
              </a:solidFill>
            </a:endParaRPr>
          </a:p>
          <a:p>
            <a:pPr marL="0" indent="0">
              <a:lnSpc>
                <a:spcPct val="100000"/>
              </a:lnSpc>
              <a:spcBef>
                <a:spcPts val="0"/>
              </a:spcBef>
              <a:buNone/>
            </a:pPr>
            <a:endParaRPr lang="en-US" sz="2000" dirty="0"/>
          </a:p>
          <a:p>
            <a:pPr marL="0" indent="0">
              <a:buNone/>
            </a:pPr>
            <a:endParaRPr lang="en-US" dirty="0"/>
          </a:p>
        </p:txBody>
      </p:sp>
      <p:sp>
        <p:nvSpPr>
          <p:cNvPr id="3" name="Slide Number Placeholder 2">
            <a:extLst>
              <a:ext uri="{FF2B5EF4-FFF2-40B4-BE49-F238E27FC236}">
                <a16:creationId xmlns:a16="http://schemas.microsoft.com/office/drawing/2014/main" id="{C3ED6ADE-68E3-11F6-0E39-64729788D386}"/>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23</a:t>
            </a:fld>
            <a:endParaRPr lang="en-US" dirty="0"/>
          </a:p>
        </p:txBody>
      </p:sp>
    </p:spTree>
    <p:extLst>
      <p:ext uri="{BB962C8B-B14F-4D97-AF65-F5344CB8AC3E}">
        <p14:creationId xmlns:p14="http://schemas.microsoft.com/office/powerpoint/2010/main" val="6120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wrap="square" anchor="ctr">
            <a:normAutofit/>
          </a:bodyPr>
          <a:lstStyle/>
          <a:p>
            <a:r>
              <a:rPr lang="en-US" b="1" dirty="0"/>
              <a:t>Getting Started: Partnerships</a:t>
            </a:r>
            <a:endParaRPr lang="en-US">
              <a:cs typeface="Calibri"/>
            </a:endParaRPr>
          </a:p>
        </p:txBody>
      </p:sp>
      <p:graphicFrame>
        <p:nvGraphicFramePr>
          <p:cNvPr id="8" name="Content Placeholder 3" descr="List of possible partnerships: &#10;&#10;Local government/public health​&#10;&#10;Healthcare providers​&#10;&#10;Food banks, agriculture nonprofits​&#10;&#10;Cooperative extensions​&#10;&#10;Local authors, businesses​&#10;&#10;Health Non-Profits​">
            <a:extLst>
              <a:ext uri="{FF2B5EF4-FFF2-40B4-BE49-F238E27FC236}">
                <a16:creationId xmlns:a16="http://schemas.microsoft.com/office/drawing/2014/main" id="{86C5377D-FCE5-63DB-CBCD-165506BE4446}"/>
              </a:ext>
            </a:extLst>
          </p:cNvPr>
          <p:cNvGraphicFramePr>
            <a:graphicFrameLocks noGrp="1"/>
          </p:cNvGraphicFramePr>
          <p:nvPr>
            <p:ph idx="1"/>
            <p:extLst>
              <p:ext uri="{D42A27DB-BD31-4B8C-83A1-F6EECF244321}">
                <p14:modId xmlns:p14="http://schemas.microsoft.com/office/powerpoint/2010/main" val="3864387939"/>
              </p:ext>
            </p:extLst>
          </p:nvPr>
        </p:nvGraphicFramePr>
        <p:xfrm>
          <a:off x="641044" y="1464346"/>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4EE525D-EF33-CA91-AB06-7CAA4B76740F}"/>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24</a:t>
            </a:fld>
            <a:endParaRPr lang="en-US" dirty="0">
              <a:solidFill>
                <a:schemeClr val="bg1"/>
              </a:solidFill>
            </a:endParaRPr>
          </a:p>
        </p:txBody>
      </p:sp>
    </p:spTree>
    <p:custDataLst>
      <p:tags r:id="rId1"/>
    </p:custDataLst>
    <p:extLst>
      <p:ext uri="{BB962C8B-B14F-4D97-AF65-F5344CB8AC3E}">
        <p14:creationId xmlns:p14="http://schemas.microsoft.com/office/powerpoint/2010/main" val="19189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idx="4294967295"/>
          </p:nvPr>
        </p:nvSpPr>
        <p:spPr>
          <a:xfrm>
            <a:off x="545310" y="341644"/>
            <a:ext cx="4875065" cy="3185327"/>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r>
              <a:rPr lang="en-US" sz="4900" b="1" dirty="0">
                <a:solidFill>
                  <a:schemeClr val="dk1"/>
                </a:solidFill>
              </a:rPr>
              <a:t>"Period Pantry" at the Brooklyn Public Central Library</a:t>
            </a:r>
            <a:br>
              <a:rPr lang="en-US" sz="4900" b="1" dirty="0"/>
            </a:br>
            <a:r>
              <a:rPr lang="en-US" sz="4900" b="1" dirty="0"/>
              <a:t>             </a:t>
            </a:r>
            <a:r>
              <a:rPr lang="en-US" sz="1800" dirty="0"/>
              <a:t>(Kings County, NY)</a:t>
            </a:r>
            <a:endParaRPr lang="en-US" dirty="0">
              <a:cs typeface="Calibri" panose="020F0502020204030204"/>
            </a:endParaRPr>
          </a:p>
        </p:txBody>
      </p:sp>
      <p:pic>
        <p:nvPicPr>
          <p:cNvPr id="497" name="Google Shape;497;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72709" y="253738"/>
            <a:ext cx="4727118" cy="5416598"/>
          </a:xfrm>
          <a:prstGeom prst="rect">
            <a:avLst/>
          </a:prstGeom>
          <a:noFill/>
          <a:ln w="3175">
            <a:solidFill>
              <a:schemeClr val="tx1"/>
            </a:solidFill>
          </a:ln>
        </p:spPr>
      </p:pic>
      <p:sp>
        <p:nvSpPr>
          <p:cNvPr id="2" name="TextBox 1">
            <a:extLst>
              <a:ext uri="{FF2B5EF4-FFF2-40B4-BE49-F238E27FC236}">
                <a16:creationId xmlns:a16="http://schemas.microsoft.com/office/drawing/2014/main" id="{66AECFE6-648C-A3BC-BD38-244855254CF8}"/>
              </a:ext>
              <a:ext uri="{C183D7F6-B498-43B3-948B-1728B52AA6E4}">
                <adec:decorative xmlns:adec="http://schemas.microsoft.com/office/drawing/2017/decorative" val="0"/>
              </a:ext>
            </a:extLst>
          </p:cNvPr>
          <p:cNvSpPr txBox="1"/>
          <p:nvPr/>
        </p:nvSpPr>
        <p:spPr>
          <a:xfrm>
            <a:off x="5126229" y="6234930"/>
            <a:ext cx="5361632" cy="369332"/>
          </a:xfrm>
          <a:prstGeom prst="rect">
            <a:avLst/>
          </a:prstGeom>
          <a:noFill/>
        </p:spPr>
        <p:txBody>
          <a:bodyPr wrap="square" rtlCol="0">
            <a:spAutoFit/>
          </a:bodyPr>
          <a:lstStyle/>
          <a:p>
            <a:r>
              <a:rPr lang="en-US" u="sng" dirty="0">
                <a:solidFill>
                  <a:schemeClr val="bg1"/>
                </a:solidFill>
                <a:hlinkClick r:id="rId5">
                  <a:extLst>
                    <a:ext uri="{A12FA001-AC4F-418D-AE19-62706E023703}">
                      <ahyp:hlinkClr xmlns:ahyp="http://schemas.microsoft.com/office/drawing/2018/hyperlinkcolor" val="tx"/>
                    </a:ext>
                  </a:extLst>
                </a:hlinkClick>
              </a:rPr>
              <a:t>Read about the Brooklyn Public Library Project</a:t>
            </a:r>
            <a:r>
              <a:rPr lang="en-US" dirty="0">
                <a:solidFill>
                  <a:schemeClr val="bg1"/>
                </a:solidFill>
              </a:rPr>
              <a:t> </a:t>
            </a:r>
          </a:p>
        </p:txBody>
      </p:sp>
      <p:sp>
        <p:nvSpPr>
          <p:cNvPr id="4" name="Slide Number Placeholder 3">
            <a:extLst>
              <a:ext uri="{FF2B5EF4-FFF2-40B4-BE49-F238E27FC236}">
                <a16:creationId xmlns:a16="http://schemas.microsoft.com/office/drawing/2014/main" id="{3DD7C370-83C0-6C9A-89E8-7A9A42110250}"/>
              </a:ext>
              <a:ext uri="{C183D7F6-B498-43B3-948B-1728B52AA6E4}">
                <adec:decorative xmlns:adec="http://schemas.microsoft.com/office/drawing/2017/decorative" val="0"/>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25</a:t>
            </a:fld>
            <a:endParaRPr lang="en-US"/>
          </a:p>
        </p:txBody>
      </p:sp>
    </p:spTree>
    <p:custDataLst>
      <p:tags r:id="rId1"/>
    </p:custDataLst>
    <p:extLst>
      <p:ext uri="{BB962C8B-B14F-4D97-AF65-F5344CB8AC3E}">
        <p14:creationId xmlns:p14="http://schemas.microsoft.com/office/powerpoint/2010/main" val="47557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D0C53-F4AF-39DA-265F-CC456367A5D3}"/>
              </a:ext>
            </a:extLst>
          </p:cNvPr>
          <p:cNvSpPr>
            <a:spLocks noGrp="1"/>
          </p:cNvSpPr>
          <p:nvPr>
            <p:ph type="title"/>
          </p:nvPr>
        </p:nvSpPr>
        <p:spPr>
          <a:xfrm>
            <a:off x="391811" y="553461"/>
            <a:ext cx="6089376" cy="1677273"/>
          </a:xfrm>
        </p:spPr>
        <p:txBody>
          <a:bodyPr/>
          <a:lstStyle/>
          <a:p>
            <a:r>
              <a:rPr lang="en-US" sz="4400" b="1" dirty="0"/>
              <a:t>Virtual Health at the Pottsboro Public Library</a:t>
            </a:r>
          </a:p>
        </p:txBody>
      </p:sp>
      <p:sp>
        <p:nvSpPr>
          <p:cNvPr id="6" name="Text Placeholder 5">
            <a:extLst>
              <a:ext uri="{FF2B5EF4-FFF2-40B4-BE49-F238E27FC236}">
                <a16:creationId xmlns:a16="http://schemas.microsoft.com/office/drawing/2014/main" id="{E36E7005-1264-86AB-0EE7-3CEAB06A2D28}"/>
              </a:ext>
            </a:extLst>
          </p:cNvPr>
          <p:cNvSpPr>
            <a:spLocks noGrp="1"/>
          </p:cNvSpPr>
          <p:nvPr>
            <p:ph type="body" sz="half" idx="2"/>
          </p:nvPr>
        </p:nvSpPr>
        <p:spPr>
          <a:xfrm>
            <a:off x="2783356" y="2990668"/>
            <a:ext cx="5988855" cy="1481694"/>
          </a:xfrm>
        </p:spPr>
        <p:txBody>
          <a:bodyPr/>
          <a:lstStyle/>
          <a:p>
            <a:endParaRPr lang="en-US" dirty="0"/>
          </a:p>
          <a:p>
            <a:pPr algn="ctr"/>
            <a:r>
              <a:rPr lang="en-US" sz="2400" dirty="0">
                <a:hlinkClick r:id="rId4"/>
              </a:rPr>
              <a:t>View the Pottsboro Video on YouTube</a:t>
            </a:r>
            <a:endParaRPr lang="en-US" sz="2400" dirty="0"/>
          </a:p>
        </p:txBody>
      </p:sp>
      <p:sp>
        <p:nvSpPr>
          <p:cNvPr id="3" name="Slide Number Placeholder 2">
            <a:extLst>
              <a:ext uri="{FF2B5EF4-FFF2-40B4-BE49-F238E27FC236}">
                <a16:creationId xmlns:a16="http://schemas.microsoft.com/office/drawing/2014/main" id="{78C8243C-D42B-98A8-2124-44E301A8443F}"/>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26</a:t>
            </a:fld>
            <a:endParaRPr lang="en-US"/>
          </a:p>
        </p:txBody>
      </p:sp>
    </p:spTree>
    <p:custDataLst>
      <p:tags r:id="rId1"/>
    </p:custDataLst>
    <p:extLst>
      <p:ext uri="{BB962C8B-B14F-4D97-AF65-F5344CB8AC3E}">
        <p14:creationId xmlns:p14="http://schemas.microsoft.com/office/powerpoint/2010/main" val="2065363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B9B6-55DE-528A-04FD-2F062F21CDF9}"/>
              </a:ext>
            </a:extLst>
          </p:cNvPr>
          <p:cNvSpPr>
            <a:spLocks noGrp="1"/>
          </p:cNvSpPr>
          <p:nvPr>
            <p:ph type="title"/>
          </p:nvPr>
        </p:nvSpPr>
        <p:spPr>
          <a:xfrm>
            <a:off x="493294" y="193326"/>
            <a:ext cx="10373179" cy="1316497"/>
          </a:xfrm>
        </p:spPr>
        <p:txBody>
          <a:bodyPr/>
          <a:lstStyle/>
          <a:p>
            <a:pPr algn="ctr"/>
            <a:r>
              <a:rPr lang="en-US" dirty="0"/>
              <a:t>Planning for Health Programming: Implementation Tips</a:t>
            </a:r>
          </a:p>
        </p:txBody>
      </p:sp>
      <p:sp>
        <p:nvSpPr>
          <p:cNvPr id="4" name="Slide Number Placeholder 3">
            <a:extLst>
              <a:ext uri="{FF2B5EF4-FFF2-40B4-BE49-F238E27FC236}">
                <a16:creationId xmlns:a16="http://schemas.microsoft.com/office/drawing/2014/main" id="{1EB44FEA-3D45-D1D9-9852-9D6E370861E9}"/>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27</a:t>
            </a:fld>
            <a:endParaRPr lang="en-US"/>
          </a:p>
        </p:txBody>
      </p:sp>
      <p:pic>
        <p:nvPicPr>
          <p:cNvPr id="5" name="Picture 4" descr="5 women standing around a table at a planning meeting.">
            <a:extLst>
              <a:ext uri="{FF2B5EF4-FFF2-40B4-BE49-F238E27FC236}">
                <a16:creationId xmlns:a16="http://schemas.microsoft.com/office/drawing/2014/main" id="{CA6D7AFD-BDB8-0CB2-825B-99512D0D8366}"/>
              </a:ext>
            </a:extLst>
          </p:cNvPr>
          <p:cNvPicPr>
            <a:picLocks noChangeAspect="1"/>
          </p:cNvPicPr>
          <p:nvPr/>
        </p:nvPicPr>
        <p:blipFill>
          <a:blip r:embed="rId3"/>
          <a:stretch>
            <a:fillRect/>
          </a:stretch>
        </p:blipFill>
        <p:spPr>
          <a:xfrm>
            <a:off x="3504975" y="1509823"/>
            <a:ext cx="5182049" cy="4352921"/>
          </a:xfrm>
          <a:prstGeom prst="rect">
            <a:avLst/>
          </a:prstGeom>
        </p:spPr>
      </p:pic>
    </p:spTree>
    <p:extLst>
      <p:ext uri="{BB962C8B-B14F-4D97-AF65-F5344CB8AC3E}">
        <p14:creationId xmlns:p14="http://schemas.microsoft.com/office/powerpoint/2010/main" val="2145800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822B-1265-2356-753F-AFB38D843CCD}"/>
              </a:ext>
            </a:extLst>
          </p:cNvPr>
          <p:cNvSpPr>
            <a:spLocks noGrp="1"/>
          </p:cNvSpPr>
          <p:nvPr>
            <p:ph type="title"/>
          </p:nvPr>
        </p:nvSpPr>
        <p:spPr>
          <a:xfrm>
            <a:off x="838200" y="205466"/>
            <a:ext cx="10515600" cy="784945"/>
          </a:xfrm>
        </p:spPr>
        <p:txBody>
          <a:bodyPr/>
          <a:lstStyle/>
          <a:p>
            <a:pPr algn="ctr"/>
            <a:r>
              <a:rPr lang="en-US" dirty="0"/>
              <a:t>7 Key Questions</a:t>
            </a:r>
          </a:p>
        </p:txBody>
      </p:sp>
      <p:pic>
        <p:nvPicPr>
          <p:cNvPr id="6" name="Content Placeholder 5" descr="7 Key questions are: Who, What, When, Where, Why, How, and How much?">
            <a:extLst>
              <a:ext uri="{FF2B5EF4-FFF2-40B4-BE49-F238E27FC236}">
                <a16:creationId xmlns:a16="http://schemas.microsoft.com/office/drawing/2014/main" id="{3A31FEDA-0E4A-C692-6442-AECE15E4D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626" y="990411"/>
            <a:ext cx="11030747" cy="5015723"/>
          </a:xfrm>
        </p:spPr>
      </p:pic>
      <p:sp>
        <p:nvSpPr>
          <p:cNvPr id="4" name="Slide Number Placeholder 3">
            <a:extLst>
              <a:ext uri="{FF2B5EF4-FFF2-40B4-BE49-F238E27FC236}">
                <a16:creationId xmlns:a16="http://schemas.microsoft.com/office/drawing/2014/main" id="{89E9D875-BA1C-D3AE-CCAC-535CE3005624}"/>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28</a:t>
            </a:fld>
            <a:endParaRPr lang="en-US" dirty="0">
              <a:solidFill>
                <a:schemeClr val="bg1"/>
              </a:solidFill>
            </a:endParaRPr>
          </a:p>
        </p:txBody>
      </p:sp>
    </p:spTree>
    <p:extLst>
      <p:ext uri="{BB962C8B-B14F-4D97-AF65-F5344CB8AC3E}">
        <p14:creationId xmlns:p14="http://schemas.microsoft.com/office/powerpoint/2010/main" val="15090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itle 1">
            <a:extLst>
              <a:ext uri="{FF2B5EF4-FFF2-40B4-BE49-F238E27FC236}">
                <a16:creationId xmlns:a16="http://schemas.microsoft.com/office/drawing/2014/main" id="{C933ED58-B6AD-1B5C-D08F-288CA8BD8944}"/>
              </a:ext>
            </a:extLst>
          </p:cNvPr>
          <p:cNvSpPr>
            <a:spLocks noGrp="1"/>
          </p:cNvSpPr>
          <p:nvPr>
            <p:ph type="title"/>
          </p:nvPr>
        </p:nvSpPr>
        <p:spPr>
          <a:xfrm>
            <a:off x="839788" y="457200"/>
            <a:ext cx="3932237" cy="861647"/>
          </a:xfrm>
        </p:spPr>
        <p:txBody>
          <a:bodyPr/>
          <a:lstStyle/>
          <a:p>
            <a:r>
              <a:rPr lang="en-US" sz="4400" b="1" dirty="0"/>
              <a:t>Logic Model</a:t>
            </a:r>
          </a:p>
        </p:txBody>
      </p:sp>
      <p:sp>
        <p:nvSpPr>
          <p:cNvPr id="3" name="Text Placeholder 2">
            <a:extLst>
              <a:ext uri="{FF2B5EF4-FFF2-40B4-BE49-F238E27FC236}">
                <a16:creationId xmlns:a16="http://schemas.microsoft.com/office/drawing/2014/main" id="{BEB02189-4AC7-B45E-1F9A-BF219E6C7449}"/>
              </a:ext>
            </a:extLst>
          </p:cNvPr>
          <p:cNvSpPr>
            <a:spLocks noGrp="1"/>
          </p:cNvSpPr>
          <p:nvPr>
            <p:ph type="body" sz="half" idx="2"/>
          </p:nvPr>
        </p:nvSpPr>
        <p:spPr>
          <a:xfrm>
            <a:off x="573550" y="1499760"/>
            <a:ext cx="3932237" cy="3024114"/>
          </a:xfrm>
        </p:spPr>
        <p:txBody>
          <a:bodyPr>
            <a:normAutofit lnSpcReduction="10000"/>
          </a:bodyPr>
          <a:lstStyle/>
          <a:p>
            <a:r>
              <a:rPr lang="en-US" sz="2400" dirty="0"/>
              <a:t>A visual representation of a program that illustrates how </a:t>
            </a:r>
            <a:r>
              <a:rPr lang="en-US" sz="2400" b="1" dirty="0"/>
              <a:t>planned activities </a:t>
            </a:r>
            <a:r>
              <a:rPr lang="en-US" sz="2400" dirty="0"/>
              <a:t>are linked to </a:t>
            </a:r>
            <a:r>
              <a:rPr lang="en-US" sz="2400" b="1" dirty="0"/>
              <a:t>program results</a:t>
            </a:r>
            <a:endParaRPr lang="en-US" sz="2400" dirty="0">
              <a:cs typeface="Calibri" panose="020F0502020204030204"/>
            </a:endParaRPr>
          </a:p>
          <a:p>
            <a:endParaRPr lang="en-US" sz="2400" b="1" dirty="0"/>
          </a:p>
          <a:p>
            <a:r>
              <a:rPr lang="en-US" sz="2400" b="1" dirty="0">
                <a:hlinkClick r:id="rId4"/>
              </a:rPr>
              <a:t>NNLM Logic Model</a:t>
            </a:r>
            <a:endParaRPr lang="en-US" sz="2400" b="1" dirty="0">
              <a:cs typeface="Calibri"/>
            </a:endParaRPr>
          </a:p>
        </p:txBody>
      </p:sp>
      <p:pic>
        <p:nvPicPr>
          <p:cNvPr id="286" name="Google Shape;286;p15" descr="NN/LM Sample Logic Model for Outreach (blank)"/>
          <p:cNvPicPr preferRelativeResize="0">
            <a:picLocks noGrp="1"/>
          </p:cNvPicPr>
          <p:nvPr>
            <p:ph idx="1"/>
          </p:nvPr>
        </p:nvPicPr>
        <p:blipFill rotWithShape="1">
          <a:blip r:embed="rId5">
            <a:alphaModFix/>
          </a:blip>
          <a:stretch/>
        </p:blipFill>
        <p:spPr>
          <a:xfrm>
            <a:off x="4991518" y="457200"/>
            <a:ext cx="6792685" cy="5472354"/>
          </a:xfrm>
          <a:prstGeom prst="rect">
            <a:avLst/>
          </a:prstGeom>
          <a:noFill/>
          <a:ln w="9525" cap="flat" cmpd="sng">
            <a:solidFill>
              <a:schemeClr val="accent1"/>
            </a:solidFill>
            <a:prstDash val="solid"/>
            <a:round/>
            <a:headEnd type="none" w="sm" len="sm"/>
            <a:tailEnd type="none" w="sm" len="sm"/>
          </a:ln>
        </p:spPr>
      </p:pic>
      <p:sp>
        <p:nvSpPr>
          <p:cNvPr id="5" name="Slide Number Placeholder 4">
            <a:extLst>
              <a:ext uri="{FF2B5EF4-FFF2-40B4-BE49-F238E27FC236}">
                <a16:creationId xmlns:a16="http://schemas.microsoft.com/office/drawing/2014/main" id="{EE452F29-D969-E427-B78D-B7C5A349A2E7}"/>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29</a:t>
            </a:fld>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B33D-B159-AD21-C25C-0C78452DAD2C}"/>
              </a:ext>
            </a:extLst>
          </p:cNvPr>
          <p:cNvSpPr>
            <a:spLocks noGrp="1"/>
          </p:cNvSpPr>
          <p:nvPr>
            <p:ph type="title"/>
          </p:nvPr>
        </p:nvSpPr>
        <p:spPr>
          <a:xfrm>
            <a:off x="307118" y="152537"/>
            <a:ext cx="9875520" cy="1356360"/>
          </a:xfrm>
        </p:spPr>
        <p:txBody>
          <a:bodyPr/>
          <a:lstStyle/>
          <a:p>
            <a:r>
              <a:rPr lang="en-US" b="1" dirty="0"/>
              <a:t>Learning Objectives</a:t>
            </a:r>
            <a:endParaRPr lang="en-US" b="1" dirty="0">
              <a:cs typeface="Calibri"/>
            </a:endParaRPr>
          </a:p>
        </p:txBody>
      </p:sp>
      <p:graphicFrame>
        <p:nvGraphicFramePr>
          <p:cNvPr id="4" name="Diagram 3" descr="Why health outreach programs? &#10;Planning for health programs: Ideas and implementation &#10;Partners in programming &#10;Resources and support ">
            <a:extLst>
              <a:ext uri="{FF2B5EF4-FFF2-40B4-BE49-F238E27FC236}">
                <a16:creationId xmlns:a16="http://schemas.microsoft.com/office/drawing/2014/main" id="{5E6AA0E4-28D1-2C05-C7EC-F12333048027}"/>
              </a:ext>
            </a:extLst>
          </p:cNvPr>
          <p:cNvGraphicFramePr/>
          <p:nvPr/>
        </p:nvGraphicFramePr>
        <p:xfrm>
          <a:off x="2152649" y="1690693"/>
          <a:ext cx="7886700" cy="4351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5ADC2AF3-F6DA-6538-8771-4CBA18BA163D}"/>
              </a:ext>
            </a:extLst>
          </p:cNvPr>
          <p:cNvSpPr>
            <a:spLocks noGrp="1"/>
          </p:cNvSpPr>
          <p:nvPr>
            <p:ph type="sldNum" sz="quarter" idx="10"/>
          </p:nvPr>
        </p:nvSpPr>
        <p:spPr/>
        <p:txBody>
          <a:bodyPr/>
          <a:lstStyle/>
          <a:p>
            <a:pPr>
              <a:defRPr/>
            </a:pPr>
            <a:fld id="{025F9F99-9BD9-4422-B838-F0A597D458BC}" type="slidenum">
              <a:rPr lang="en-US" sz="2000" smtClean="0">
                <a:solidFill>
                  <a:schemeClr val="bg1"/>
                </a:solidFill>
              </a:rPr>
              <a:pPr>
                <a:defRPr/>
              </a:pPr>
              <a:t>3</a:t>
            </a:fld>
            <a:endParaRPr lang="en-US" sz="2000" dirty="0">
              <a:solidFill>
                <a:schemeClr val="bg1"/>
              </a:solidFill>
            </a:endParaRPr>
          </a:p>
        </p:txBody>
      </p:sp>
    </p:spTree>
    <p:custDataLst>
      <p:tags r:id="rId1"/>
    </p:custDataLst>
    <p:extLst>
      <p:ext uri="{BB962C8B-B14F-4D97-AF65-F5344CB8AC3E}">
        <p14:creationId xmlns:p14="http://schemas.microsoft.com/office/powerpoint/2010/main" val="126983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6"/>
          <p:cNvSpPr txBox="1">
            <a:spLocks noGrp="1"/>
          </p:cNvSpPr>
          <p:nvPr>
            <p:ph type="title" idx="4294967295"/>
          </p:nvPr>
        </p:nvSpPr>
        <p:spPr>
          <a:xfrm>
            <a:off x="467802" y="182931"/>
            <a:ext cx="5915025"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Completed Logic Model</a:t>
            </a:r>
            <a:endParaRPr b="1" dirty="0"/>
          </a:p>
        </p:txBody>
      </p:sp>
      <p:pic>
        <p:nvPicPr>
          <p:cNvPr id="292" name="Google Shape;292;p16" descr="Health Information Outreach Program Logic Model"/>
          <p:cNvPicPr preferRelativeResize="0">
            <a:picLocks noGrp="1"/>
          </p:cNvPicPr>
          <p:nvPr>
            <p:ph type="body" idx="4294967295"/>
          </p:nvPr>
        </p:nvPicPr>
        <p:blipFill rotWithShape="1">
          <a:blip r:embed="rId4">
            <a:alphaModFix/>
          </a:blip>
          <a:srcRect b="4799"/>
          <a:stretch/>
        </p:blipFill>
        <p:spPr>
          <a:xfrm>
            <a:off x="1645418" y="1177104"/>
            <a:ext cx="9041842" cy="4503792"/>
          </a:xfrm>
          <a:prstGeom prst="rect">
            <a:avLst/>
          </a:prstGeom>
          <a:noFill/>
          <a:ln w="9525" cap="flat" cmpd="sng">
            <a:solidFill>
              <a:schemeClr val="accent1"/>
            </a:solidFill>
            <a:prstDash val="solid"/>
            <a:round/>
            <a:headEnd type="none" w="sm" len="sm"/>
            <a:tailEnd type="none" w="sm" len="sm"/>
          </a:ln>
        </p:spPr>
      </p:pic>
      <p:sp>
        <p:nvSpPr>
          <p:cNvPr id="3" name="Slide Number Placeholder 2">
            <a:extLst>
              <a:ext uri="{FF2B5EF4-FFF2-40B4-BE49-F238E27FC236}">
                <a16:creationId xmlns:a16="http://schemas.microsoft.com/office/drawing/2014/main" id="{BC52948F-47FF-3A4E-C3EB-F9C23268F71C}"/>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30</a:t>
            </a:fld>
            <a:endParaRPr lang="en-US"/>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0" name="Title 1">
            <a:extLst>
              <a:ext uri="{FF2B5EF4-FFF2-40B4-BE49-F238E27FC236}">
                <a16:creationId xmlns:a16="http://schemas.microsoft.com/office/drawing/2014/main" id="{6BD26A08-D0C3-1DD9-5892-37962644F962}"/>
              </a:ext>
            </a:extLst>
          </p:cNvPr>
          <p:cNvSpPr>
            <a:spLocks noGrp="1"/>
          </p:cNvSpPr>
          <p:nvPr>
            <p:ph type="title"/>
          </p:nvPr>
        </p:nvSpPr>
        <p:spPr>
          <a:xfrm>
            <a:off x="369885" y="187824"/>
            <a:ext cx="10515600" cy="1072734"/>
          </a:xfrm>
        </p:spPr>
        <p:txBody>
          <a:bodyPr/>
          <a:lstStyle/>
          <a:p>
            <a:r>
              <a:rPr lang="en-US" b="1" dirty="0"/>
              <a:t>Storytime Logic Model</a:t>
            </a:r>
          </a:p>
        </p:txBody>
      </p:sp>
      <p:pic>
        <p:nvPicPr>
          <p:cNvPr id="5" name="Content Placeholder 4" descr="Sample logic model with inputs, activities, outputs, and outcomes. Assumptions and external factors underneath&#10;">
            <a:extLst>
              <a:ext uri="{FF2B5EF4-FFF2-40B4-BE49-F238E27FC236}">
                <a16:creationId xmlns:a16="http://schemas.microsoft.com/office/drawing/2014/main" id="{F47758CC-5EE5-4B1F-4DE1-DEE94D6E3EC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7714" y="1040639"/>
            <a:ext cx="9136571" cy="4943472"/>
          </a:xfrm>
          <a:noFill/>
        </p:spPr>
      </p:pic>
      <p:sp>
        <p:nvSpPr>
          <p:cNvPr id="2" name="Slide Number Placeholder 1">
            <a:extLst>
              <a:ext uri="{FF2B5EF4-FFF2-40B4-BE49-F238E27FC236}">
                <a16:creationId xmlns:a16="http://schemas.microsoft.com/office/drawing/2014/main" id="{FF05C052-305E-99D4-D8B1-1033FC333E3C}"/>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31</a:t>
            </a:fld>
            <a:endParaRPr lang="en-US" dirty="0">
              <a:solidFill>
                <a:schemeClr val="bg1"/>
              </a:solidFill>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290E-B0BB-FCE0-2468-51777108171A}"/>
              </a:ext>
            </a:extLst>
          </p:cNvPr>
          <p:cNvSpPr>
            <a:spLocks noGrp="1"/>
          </p:cNvSpPr>
          <p:nvPr>
            <p:ph type="title" idx="4294967295"/>
          </p:nvPr>
        </p:nvSpPr>
        <p:spPr>
          <a:xfrm>
            <a:off x="432079" y="258239"/>
            <a:ext cx="7115175" cy="1008062"/>
          </a:xfrm>
        </p:spPr>
        <p:txBody>
          <a:bodyPr wrap="square" anchor="b">
            <a:normAutofit/>
          </a:bodyPr>
          <a:lstStyle/>
          <a:p>
            <a:r>
              <a:rPr lang="en-US" b="1" dirty="0"/>
              <a:t>Activity 3: Your Turn</a:t>
            </a:r>
          </a:p>
        </p:txBody>
      </p:sp>
      <p:sp>
        <p:nvSpPr>
          <p:cNvPr id="3" name="Content Placeholder 2">
            <a:extLst>
              <a:ext uri="{FF2B5EF4-FFF2-40B4-BE49-F238E27FC236}">
                <a16:creationId xmlns:a16="http://schemas.microsoft.com/office/drawing/2014/main" id="{D96865BD-3303-AC7D-7777-B1F361BD9236}"/>
              </a:ext>
            </a:extLst>
          </p:cNvPr>
          <p:cNvSpPr>
            <a:spLocks noGrp="1"/>
          </p:cNvSpPr>
          <p:nvPr>
            <p:ph type="body" idx="4294967295"/>
          </p:nvPr>
        </p:nvSpPr>
        <p:spPr>
          <a:xfrm>
            <a:off x="984738" y="1744732"/>
            <a:ext cx="5029200" cy="3127375"/>
          </a:xfrm>
        </p:spPr>
        <p:txBody>
          <a:bodyPr wrap="square" anchor="t">
            <a:noAutofit/>
          </a:bodyPr>
          <a:lstStyle/>
          <a:p>
            <a:pPr marL="0" indent="0">
              <a:buNone/>
            </a:pPr>
            <a:r>
              <a:rPr lang="en-US" sz="3600" dirty="0"/>
              <a:t>Choose either the 7 questions or logic model from your class guide and begin filling in the key pieces to implement your idea. </a:t>
            </a:r>
          </a:p>
        </p:txBody>
      </p:sp>
      <p:pic>
        <p:nvPicPr>
          <p:cNvPr id="4" name="Picture 3" descr="A graphic representation of a to-do list.">
            <a:extLst>
              <a:ext uri="{FF2B5EF4-FFF2-40B4-BE49-F238E27FC236}">
                <a16:creationId xmlns:a16="http://schemas.microsoft.com/office/drawing/2014/main" id="{F6268F2F-C816-000D-C519-871DF972B8FC}"/>
              </a:ext>
            </a:extLst>
          </p:cNvPr>
          <p:cNvPicPr>
            <a:picLocks noChangeAspect="1"/>
          </p:cNvPicPr>
          <p:nvPr/>
        </p:nvPicPr>
        <p:blipFill>
          <a:blip r:embed="rId4"/>
          <a:stretch>
            <a:fillRect/>
          </a:stretch>
        </p:blipFill>
        <p:spPr>
          <a:xfrm>
            <a:off x="7413096" y="990840"/>
            <a:ext cx="4346825" cy="4352921"/>
          </a:xfrm>
          <a:prstGeom prst="rect">
            <a:avLst/>
          </a:prstGeom>
        </p:spPr>
      </p:pic>
      <p:sp>
        <p:nvSpPr>
          <p:cNvPr id="5" name="Slide Number Placeholder 2">
            <a:extLst>
              <a:ext uri="{FF2B5EF4-FFF2-40B4-BE49-F238E27FC236}">
                <a16:creationId xmlns:a16="http://schemas.microsoft.com/office/drawing/2014/main" id="{AFCB7478-B708-FC14-07B6-412EF3D4DCBA}"/>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32</a:t>
            </a:fld>
            <a:endParaRPr lang="en-US" dirty="0"/>
          </a:p>
        </p:txBody>
      </p:sp>
    </p:spTree>
    <p:custDataLst>
      <p:tags r:id="rId1"/>
    </p:custDataLst>
    <p:extLst>
      <p:ext uri="{BB962C8B-B14F-4D97-AF65-F5344CB8AC3E}">
        <p14:creationId xmlns:p14="http://schemas.microsoft.com/office/powerpoint/2010/main" val="777562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a:spLocks noGrp="1"/>
          </p:cNvSpPr>
          <p:nvPr>
            <p:ph type="title"/>
          </p:nvPr>
        </p:nvSpPr>
        <p:spPr>
          <a:xfrm>
            <a:off x="391633" y="195004"/>
            <a:ext cx="3170274" cy="1325563"/>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rgbClr val="1E4E79"/>
              </a:buClr>
              <a:buSzPts val="3400"/>
            </a:pPr>
            <a:r>
              <a:rPr lang="en-US" sz="4000" b="1" dirty="0">
                <a:cs typeface="Calibri" panose="020F0502020204030204"/>
              </a:rPr>
              <a:t>Marketing</a:t>
            </a:r>
          </a:p>
        </p:txBody>
      </p:sp>
      <p:sp>
        <p:nvSpPr>
          <p:cNvPr id="4" name="Content Placeholder 3">
            <a:extLst>
              <a:ext uri="{FF2B5EF4-FFF2-40B4-BE49-F238E27FC236}">
                <a16:creationId xmlns:a16="http://schemas.microsoft.com/office/drawing/2014/main" id="{6A9621A6-42C9-5548-42E7-B4BB104B7A57}"/>
              </a:ext>
            </a:extLst>
          </p:cNvPr>
          <p:cNvSpPr>
            <a:spLocks noGrp="1"/>
          </p:cNvSpPr>
          <p:nvPr>
            <p:ph sz="half" idx="1"/>
          </p:nvPr>
        </p:nvSpPr>
        <p:spPr>
          <a:xfrm>
            <a:off x="743594" y="2009552"/>
            <a:ext cx="4116572" cy="1860699"/>
          </a:xfrm>
        </p:spPr>
        <p:txBody>
          <a:bodyPr/>
          <a:lstStyle/>
          <a:p>
            <a:pPr marL="0" indent="0">
              <a:buNone/>
            </a:pPr>
            <a:r>
              <a:rPr lang="en-US" b="1" dirty="0"/>
              <a:t>What marketing ideas have you already used or have seen that you might like to use?</a:t>
            </a:r>
            <a:endParaRPr lang="en-US" dirty="0"/>
          </a:p>
        </p:txBody>
      </p:sp>
      <p:sp>
        <p:nvSpPr>
          <p:cNvPr id="3" name="Slide Number Placeholder 2">
            <a:extLst>
              <a:ext uri="{FF2B5EF4-FFF2-40B4-BE49-F238E27FC236}">
                <a16:creationId xmlns:a16="http://schemas.microsoft.com/office/drawing/2014/main" id="{D28EB5CB-3422-E618-FC1E-CFC99655BF3B}"/>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33</a:t>
            </a:fld>
            <a:endParaRPr lang="en-US"/>
          </a:p>
        </p:txBody>
      </p:sp>
      <p:pic>
        <p:nvPicPr>
          <p:cNvPr id="2" name="Picture 1">
            <a:extLst>
              <a:ext uri="{FF2B5EF4-FFF2-40B4-BE49-F238E27FC236}">
                <a16:creationId xmlns:a16="http://schemas.microsoft.com/office/drawing/2014/main" id="{40D4CCB2-7D6E-0B06-B83D-BBC71A96DDDA}"/>
              </a:ext>
              <a:ext uri="{C183D7F6-B498-43B3-948B-1728B52AA6E4}">
                <adec:decorative xmlns:adec="http://schemas.microsoft.com/office/drawing/2017/decorative" val="1"/>
              </a:ext>
            </a:extLst>
          </p:cNvPr>
          <p:cNvPicPr>
            <a:picLocks noChangeAspect="1"/>
          </p:cNvPicPr>
          <p:nvPr/>
        </p:nvPicPr>
        <p:blipFill rotWithShape="1">
          <a:blip r:embed="rId4"/>
          <a:srcRect t="11182" r="478" b="21086"/>
          <a:stretch/>
        </p:blipFill>
        <p:spPr>
          <a:xfrm>
            <a:off x="5880538" y="195004"/>
            <a:ext cx="5567868" cy="5716782"/>
          </a:xfrm>
          <a:prstGeom prst="ellipse">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txBox="1">
            <a:spLocks noGrp="1"/>
          </p:cNvSpPr>
          <p:nvPr>
            <p:ph type="title"/>
          </p:nvPr>
        </p:nvSpPr>
        <p:spPr>
          <a:xfrm>
            <a:off x="217523" y="173674"/>
            <a:ext cx="5632671" cy="1234121"/>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r>
              <a:rPr lang="en-US" b="1" dirty="0"/>
              <a:t>Marketing and Publicity</a:t>
            </a:r>
            <a:endParaRPr lang="en-US" b="1" dirty="0">
              <a:cs typeface="Calibri"/>
            </a:endParaRPr>
          </a:p>
        </p:txBody>
      </p:sp>
      <p:pic>
        <p:nvPicPr>
          <p:cNvPr id="312" name="Google Shape;312;p19">
            <a:extLst>
              <a:ext uri="{C183D7F6-B498-43B3-948B-1728B52AA6E4}">
                <adec:decorative xmlns:adec="http://schemas.microsoft.com/office/drawing/2017/decorative" val="1"/>
              </a:ext>
            </a:extLst>
          </p:cNvPr>
          <p:cNvPicPr preferRelativeResize="0">
            <a:picLocks noGrp="1"/>
          </p:cNvPicPr>
          <p:nvPr>
            <p:ph sz="half" idx="1"/>
          </p:nvPr>
        </p:nvPicPr>
        <p:blipFill rotWithShape="1">
          <a:blip r:embed="rId4">
            <a:alphaModFix/>
          </a:blip>
          <a:stretch/>
        </p:blipFill>
        <p:spPr>
          <a:xfrm>
            <a:off x="457089" y="1599247"/>
            <a:ext cx="5181600" cy="3659505"/>
          </a:xfrm>
          <a:prstGeom prst="rect">
            <a:avLst/>
          </a:prstGeom>
          <a:noFill/>
          <a:ln>
            <a:noFill/>
          </a:ln>
        </p:spPr>
      </p:pic>
      <p:sp>
        <p:nvSpPr>
          <p:cNvPr id="2" name="Content Placeholder 1">
            <a:extLst>
              <a:ext uri="{FF2B5EF4-FFF2-40B4-BE49-F238E27FC236}">
                <a16:creationId xmlns:a16="http://schemas.microsoft.com/office/drawing/2014/main" id="{913E351F-F3C2-4C38-FA8B-3A5AF0398CA7}"/>
              </a:ext>
            </a:extLst>
          </p:cNvPr>
          <p:cNvSpPr>
            <a:spLocks noGrp="1"/>
          </p:cNvSpPr>
          <p:nvPr>
            <p:ph sz="half" idx="2"/>
          </p:nvPr>
        </p:nvSpPr>
        <p:spPr>
          <a:xfrm>
            <a:off x="6410768" y="1824501"/>
            <a:ext cx="4848225" cy="2545479"/>
          </a:xfrm>
        </p:spPr>
        <p:txBody>
          <a:bodyPr/>
          <a:lstStyle/>
          <a:p>
            <a:pPr marL="0" indent="0" algn="ctr">
              <a:buNone/>
            </a:pPr>
            <a:r>
              <a:rPr lang="en-US" dirty="0">
                <a:hlinkClick r:id="rId5"/>
              </a:rPr>
              <a:t>Public Library Association's Marketing Strategies Page</a:t>
            </a:r>
            <a:endParaRPr lang="en-US" dirty="0"/>
          </a:p>
          <a:p>
            <a:pPr marL="0" indent="0" algn="ctr">
              <a:buNone/>
            </a:pPr>
            <a:endParaRPr lang="en-US" dirty="0"/>
          </a:p>
          <a:p>
            <a:pPr marL="0" indent="0" algn="ctr">
              <a:buNone/>
            </a:pPr>
            <a:r>
              <a:rPr lang="en-US" dirty="0">
                <a:hlinkClick r:id="rId6"/>
              </a:rPr>
              <a:t>ACRL Library Marketing Outreach Library Guide</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9FF81CC1-57DE-B351-F789-706637D39FCC}"/>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34</a:t>
            </a:fld>
            <a:endParaRPr lang="en-US"/>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F143-605D-69BF-AEF7-AC2D83C44A6B}"/>
              </a:ext>
            </a:extLst>
          </p:cNvPr>
          <p:cNvSpPr>
            <a:spLocks noGrp="1"/>
          </p:cNvSpPr>
          <p:nvPr>
            <p:ph type="title"/>
          </p:nvPr>
        </p:nvSpPr>
        <p:spPr>
          <a:xfrm>
            <a:off x="426719" y="304800"/>
            <a:ext cx="10972800" cy="418500"/>
          </a:xfrm>
        </p:spPr>
        <p:txBody>
          <a:bodyPr/>
          <a:lstStyle/>
          <a:p>
            <a:r>
              <a:rPr lang="en-US" dirty="0"/>
              <a:t>Check NIH Institutes</a:t>
            </a:r>
          </a:p>
        </p:txBody>
      </p:sp>
      <p:pic>
        <p:nvPicPr>
          <p:cNvPr id="9" name="Picture 8" descr="Many National Institutes of Health have digital materials that you are free to reuse. Look under community outreach or materials on their websites. &#10;">
            <a:extLst>
              <a:ext uri="{FF2B5EF4-FFF2-40B4-BE49-F238E27FC236}">
                <a16:creationId xmlns:a16="http://schemas.microsoft.com/office/drawing/2014/main" id="{6606B230-B7FE-8029-3BD3-B58187291A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38" y="1038579"/>
            <a:ext cx="10478123" cy="5003902"/>
          </a:xfrm>
          <a:prstGeom prst="rect">
            <a:avLst/>
          </a:prstGeom>
          <a:ln w="6350">
            <a:solidFill>
              <a:schemeClr val="tx1"/>
            </a:solidFill>
          </a:ln>
        </p:spPr>
      </p:pic>
      <p:sp>
        <p:nvSpPr>
          <p:cNvPr id="4" name="TextBox 3">
            <a:extLst>
              <a:ext uri="{FF2B5EF4-FFF2-40B4-BE49-F238E27FC236}">
                <a16:creationId xmlns:a16="http://schemas.microsoft.com/office/drawing/2014/main" id="{4689915D-ABBA-4254-AD30-00151F706CE0}"/>
              </a:ext>
            </a:extLst>
          </p:cNvPr>
          <p:cNvSpPr txBox="1"/>
          <p:nvPr/>
        </p:nvSpPr>
        <p:spPr>
          <a:xfrm>
            <a:off x="3042356" y="3247156"/>
            <a:ext cx="6107288" cy="369332"/>
          </a:xfrm>
          <a:prstGeom prst="rect">
            <a:avLst/>
          </a:prstGeom>
          <a:noFill/>
        </p:spPr>
        <p:txBody>
          <a:bodyPr wrap="square">
            <a:spAutoFit/>
          </a:bodyPr>
          <a:lstStyle/>
          <a:p>
            <a:fld id="{53385912-A4F2-414C-811D-22BA556D6430}" type="slidenum">
              <a:rPr lang="en-US" smtClean="0"/>
              <a:pPr/>
              <a:t>35</a:t>
            </a:fld>
            <a:endParaRPr lang="en-US" dirty="0"/>
          </a:p>
        </p:txBody>
      </p:sp>
      <p:sp>
        <p:nvSpPr>
          <p:cNvPr id="5" name="Slide Number Placeholder 2">
            <a:extLst>
              <a:ext uri="{FF2B5EF4-FFF2-40B4-BE49-F238E27FC236}">
                <a16:creationId xmlns:a16="http://schemas.microsoft.com/office/drawing/2014/main" id="{CF49BC57-C719-8D43-037F-117516441449}"/>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35</a:t>
            </a:fld>
            <a:endParaRPr lang="en-US" dirty="0"/>
          </a:p>
        </p:txBody>
      </p:sp>
    </p:spTree>
    <p:extLst>
      <p:ext uri="{BB962C8B-B14F-4D97-AF65-F5344CB8AC3E}">
        <p14:creationId xmlns:p14="http://schemas.microsoft.com/office/powerpoint/2010/main" val="4086884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1D04-D12C-5488-DF71-322B209CF3F9}"/>
              </a:ext>
            </a:extLst>
          </p:cNvPr>
          <p:cNvSpPr>
            <a:spLocks noGrp="1"/>
          </p:cNvSpPr>
          <p:nvPr>
            <p:ph type="title"/>
          </p:nvPr>
        </p:nvSpPr>
        <p:spPr>
          <a:xfrm>
            <a:off x="425260" y="481584"/>
            <a:ext cx="3932237" cy="810768"/>
          </a:xfrm>
        </p:spPr>
        <p:txBody>
          <a:bodyPr wrap="square" anchor="b">
            <a:normAutofit/>
          </a:bodyPr>
          <a:lstStyle/>
          <a:p>
            <a:r>
              <a:rPr lang="en-US" sz="4000" b="1" dirty="0"/>
              <a:t>Printable Flyers </a:t>
            </a:r>
          </a:p>
        </p:txBody>
      </p:sp>
      <p:pic>
        <p:nvPicPr>
          <p:cNvPr id="5" name="Picture 4" descr="Printable flyers are available for download from the National institute of child health and human development in Spanish and English.">
            <a:extLst>
              <a:ext uri="{FF2B5EF4-FFF2-40B4-BE49-F238E27FC236}">
                <a16:creationId xmlns:a16="http://schemas.microsoft.com/office/drawing/2014/main" id="{8015FC1C-2EC1-FF30-5834-1398DD927EAB}"/>
              </a:ext>
            </a:extLst>
          </p:cNvPr>
          <p:cNvPicPr>
            <a:picLocks noChangeAspect="1"/>
          </p:cNvPicPr>
          <p:nvPr/>
        </p:nvPicPr>
        <p:blipFill>
          <a:blip r:embed="rId3">
            <a:extLst>
              <a:ext uri="{28A0092B-C50C-407E-A947-70E740481C1C}">
                <a14:useLocalDpi xmlns:a14="http://schemas.microsoft.com/office/drawing/2010/main" val="0"/>
              </a:ext>
            </a:extLst>
          </a:blip>
          <a:srcRect l="2029" r="11219"/>
          <a:stretch>
            <a:fillRect/>
          </a:stretch>
        </p:blipFill>
        <p:spPr>
          <a:xfrm>
            <a:off x="4772025" y="295803"/>
            <a:ext cx="7419975" cy="5573185"/>
          </a:xfrm>
          <a:prstGeom prst="rect">
            <a:avLst/>
          </a:prstGeom>
          <a:noFill/>
        </p:spPr>
      </p:pic>
      <p:sp>
        <p:nvSpPr>
          <p:cNvPr id="3" name="Slide Number Placeholder 2">
            <a:extLst>
              <a:ext uri="{FF2B5EF4-FFF2-40B4-BE49-F238E27FC236}">
                <a16:creationId xmlns:a16="http://schemas.microsoft.com/office/drawing/2014/main" id="{143ED0B3-9A81-E7AA-5F84-544A33A96B6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36</a:t>
            </a:fld>
            <a:endParaRPr lang="en-US" dirty="0"/>
          </a:p>
        </p:txBody>
      </p:sp>
    </p:spTree>
    <p:extLst>
      <p:ext uri="{BB962C8B-B14F-4D97-AF65-F5344CB8AC3E}">
        <p14:creationId xmlns:p14="http://schemas.microsoft.com/office/powerpoint/2010/main" val="65122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0E26-D50F-BC24-A16A-97F1C92C4D2C}"/>
              </a:ext>
            </a:extLst>
          </p:cNvPr>
          <p:cNvSpPr>
            <a:spLocks noGrp="1"/>
          </p:cNvSpPr>
          <p:nvPr>
            <p:ph type="title"/>
          </p:nvPr>
        </p:nvSpPr>
        <p:spPr>
          <a:xfrm>
            <a:off x="836612" y="1364268"/>
            <a:ext cx="3932237" cy="2864102"/>
          </a:xfrm>
        </p:spPr>
        <p:txBody>
          <a:bodyPr wrap="square" anchor="b">
            <a:normAutofit/>
          </a:bodyPr>
          <a:lstStyle/>
          <a:p>
            <a:pPr algn="ctr"/>
            <a:r>
              <a:rPr lang="en-US" sz="4400" b="1" dirty="0"/>
              <a:t>Getting a jump start with NLM and NNLM Resources </a:t>
            </a:r>
          </a:p>
        </p:txBody>
      </p:sp>
      <p:pic>
        <p:nvPicPr>
          <p:cNvPr id="7" name="Content Placeholder 6">
            <a:extLst>
              <a:ext uri="{FF2B5EF4-FFF2-40B4-BE49-F238E27FC236}">
                <a16:creationId xmlns:a16="http://schemas.microsoft.com/office/drawing/2014/main" id="{B0B6A906-22D5-2E1C-33A2-737E5F2ED1B9}"/>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1364268"/>
            <a:ext cx="6172200" cy="4119943"/>
          </a:xfrm>
          <a:noFill/>
        </p:spPr>
      </p:pic>
      <p:sp>
        <p:nvSpPr>
          <p:cNvPr id="2" name="Slide Number Placeholder 1">
            <a:extLst>
              <a:ext uri="{FF2B5EF4-FFF2-40B4-BE49-F238E27FC236}">
                <a16:creationId xmlns:a16="http://schemas.microsoft.com/office/drawing/2014/main" id="{B3B045A8-AE00-B34D-EA32-4760C5302A90}"/>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normAutofit/>
          </a:bodyP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73EC528A-CA5A-46BB-8272-1C12E9D32C74}" type="slidenum">
              <a:rPr lang="en-US" smtClean="0"/>
              <a:pPr>
                <a:spcAft>
                  <a:spcPts val="600"/>
                </a:spcAft>
                <a:defRPr/>
              </a:pPr>
              <a:t>37</a:t>
            </a:fld>
            <a:endParaRPr lang="en-US"/>
          </a:p>
        </p:txBody>
      </p:sp>
    </p:spTree>
    <p:extLst>
      <p:ext uri="{BB962C8B-B14F-4D97-AF65-F5344CB8AC3E}">
        <p14:creationId xmlns:p14="http://schemas.microsoft.com/office/powerpoint/2010/main" val="2148973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3D21-7019-C6EC-6A87-7F68EF10BC67}"/>
              </a:ext>
            </a:extLst>
          </p:cNvPr>
          <p:cNvSpPr>
            <a:spLocks noGrp="1"/>
          </p:cNvSpPr>
          <p:nvPr>
            <p:ph type="title"/>
          </p:nvPr>
        </p:nvSpPr>
        <p:spPr>
          <a:xfrm>
            <a:off x="409937" y="136526"/>
            <a:ext cx="10602192" cy="748378"/>
          </a:xfrm>
        </p:spPr>
        <p:txBody>
          <a:bodyPr/>
          <a:lstStyle/>
          <a:p>
            <a:r>
              <a:rPr lang="en-US" b="1" dirty="0"/>
              <a:t>Activities with NNLM Partners!</a:t>
            </a:r>
            <a:endParaRPr lang="en-US" dirty="0"/>
          </a:p>
        </p:txBody>
      </p:sp>
      <p:sp>
        <p:nvSpPr>
          <p:cNvPr id="5" name="Slide Number Placeholder 4">
            <a:extLst>
              <a:ext uri="{FF2B5EF4-FFF2-40B4-BE49-F238E27FC236}">
                <a16:creationId xmlns:a16="http://schemas.microsoft.com/office/drawing/2014/main" id="{46B66B7B-5573-C1CC-F5B2-B0B3E5510262}"/>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38</a:t>
            </a:fld>
            <a:endParaRPr lang="en-US"/>
          </a:p>
        </p:txBody>
      </p:sp>
      <p:pic>
        <p:nvPicPr>
          <p:cNvPr id="7" name="Content Placeholder 6" descr="Citizen science month is in april">
            <a:extLst>
              <a:ext uri="{FF2B5EF4-FFF2-40B4-BE49-F238E27FC236}">
                <a16:creationId xmlns:a16="http://schemas.microsoft.com/office/drawing/2014/main" id="{DDED5285-051A-3137-CAFF-82CAF377D85D}"/>
              </a:ext>
            </a:extLst>
          </p:cNvPr>
          <p:cNvPicPr>
            <a:picLocks noGrp="1" noChangeAspect="1"/>
          </p:cNvPicPr>
          <p:nvPr>
            <p:ph sz="half" idx="2"/>
          </p:nvPr>
        </p:nvPicPr>
        <p:blipFill>
          <a:blip r:embed="rId2"/>
          <a:stretch>
            <a:fillRect/>
          </a:stretch>
        </p:blipFill>
        <p:spPr>
          <a:xfrm>
            <a:off x="4364835" y="1639322"/>
            <a:ext cx="2917551" cy="3291596"/>
          </a:xfrm>
          <a:prstGeom prst="rect">
            <a:avLst/>
          </a:prstGeom>
        </p:spPr>
      </p:pic>
      <p:sp>
        <p:nvSpPr>
          <p:cNvPr id="9" name="Freeform: Shape 8">
            <a:extLst>
              <a:ext uri="{FF2B5EF4-FFF2-40B4-BE49-F238E27FC236}">
                <a16:creationId xmlns:a16="http://schemas.microsoft.com/office/drawing/2014/main" id="{4F21D263-B723-B15E-1570-E15E4A7E360D}"/>
              </a:ext>
            </a:extLst>
          </p:cNvPr>
          <p:cNvSpPr/>
          <p:nvPr/>
        </p:nvSpPr>
        <p:spPr>
          <a:xfrm>
            <a:off x="4139632" y="4930918"/>
            <a:ext cx="3367958" cy="1098780"/>
          </a:xfrm>
          <a:custGeom>
            <a:avLst/>
            <a:gdLst>
              <a:gd name="connsiteX0" fmla="*/ 0 w 3459537"/>
              <a:gd name="connsiteY0" fmla="*/ 0 h 1283488"/>
              <a:gd name="connsiteX1" fmla="*/ 3459537 w 3459537"/>
              <a:gd name="connsiteY1" fmla="*/ 0 h 1283488"/>
              <a:gd name="connsiteX2" fmla="*/ 3459537 w 3459537"/>
              <a:gd name="connsiteY2" fmla="*/ 1283488 h 1283488"/>
              <a:gd name="connsiteX3" fmla="*/ 0 w 3459537"/>
              <a:gd name="connsiteY3" fmla="*/ 1283488 h 1283488"/>
              <a:gd name="connsiteX4" fmla="*/ 0 w 3459537"/>
              <a:gd name="connsiteY4" fmla="*/ 0 h 128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537" h="1283488">
                <a:moveTo>
                  <a:pt x="0" y="0"/>
                </a:moveTo>
                <a:lnTo>
                  <a:pt x="3459537" y="0"/>
                </a:lnTo>
                <a:lnTo>
                  <a:pt x="3459537" y="1283488"/>
                </a:lnTo>
                <a:lnTo>
                  <a:pt x="0" y="12834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a:t>Citizen Science</a:t>
            </a:r>
          </a:p>
        </p:txBody>
      </p:sp>
    </p:spTree>
    <p:extLst>
      <p:ext uri="{BB962C8B-B14F-4D97-AF65-F5344CB8AC3E}">
        <p14:creationId xmlns:p14="http://schemas.microsoft.com/office/powerpoint/2010/main" val="66817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a:spLocks noGrp="1"/>
          </p:cNvSpPr>
          <p:nvPr>
            <p:ph type="title"/>
          </p:nvPr>
        </p:nvSpPr>
        <p:spPr>
          <a:xfrm>
            <a:off x="465963" y="300158"/>
            <a:ext cx="5950511" cy="11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b="1" dirty="0">
                <a:solidFill>
                  <a:schemeClr val="tx1"/>
                </a:solidFill>
                <a:latin typeface="Calibri" panose="020F0502020204030204" pitchFamily="34" charset="0"/>
                <a:ea typeface="Helvetica Neue"/>
                <a:cs typeface="Calibri" panose="020F0502020204030204" pitchFamily="34" charset="0"/>
                <a:sym typeface="Helvetica Neue"/>
              </a:rPr>
              <a:t>NNLM Reading Club</a:t>
            </a:r>
            <a:endParaRPr b="1" dirty="0">
              <a:solidFill>
                <a:schemeClr val="tx1"/>
              </a:solidFill>
              <a:latin typeface="Calibri" panose="020F0502020204030204" pitchFamily="34" charset="0"/>
              <a:ea typeface="Helvetica Neue"/>
              <a:cs typeface="Calibri" panose="020F0502020204030204" pitchFamily="34" charset="0"/>
              <a:sym typeface="Helvetica Neue"/>
            </a:endParaRPr>
          </a:p>
        </p:txBody>
      </p:sp>
      <p:sp>
        <p:nvSpPr>
          <p:cNvPr id="4" name="TextBox 3">
            <a:extLst>
              <a:ext uri="{FF2B5EF4-FFF2-40B4-BE49-F238E27FC236}">
                <a16:creationId xmlns:a16="http://schemas.microsoft.com/office/drawing/2014/main" id="{E4A96F2F-2670-F0DC-C129-013CD750604E}"/>
              </a:ext>
            </a:extLst>
          </p:cNvPr>
          <p:cNvSpPr txBox="1"/>
          <p:nvPr/>
        </p:nvSpPr>
        <p:spPr>
          <a:xfrm>
            <a:off x="310662" y="1816592"/>
            <a:ext cx="6105812" cy="32441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Helvetica" pitchFamily="2" charset="0"/>
              </a:rPr>
              <a:t>Ready-to-use toolkit for hosting health-topic book discussions</a:t>
            </a:r>
          </a:p>
          <a:p>
            <a:pPr marL="285750" indent="-285750">
              <a:lnSpc>
                <a:spcPct val="150000"/>
              </a:lnSpc>
              <a:buFont typeface="Arial" panose="020B0604020202020204" pitchFamily="34" charset="0"/>
              <a:buChar char="•"/>
            </a:pPr>
            <a:r>
              <a:rPr lang="en-US" sz="2800" dirty="0">
                <a:latin typeface="Helvetica" pitchFamily="2" charset="0"/>
              </a:rPr>
              <a:t>Books, discussion guides, and health resources</a:t>
            </a:r>
          </a:p>
          <a:p>
            <a:pPr marL="285750" indent="-285750">
              <a:lnSpc>
                <a:spcPct val="150000"/>
              </a:lnSpc>
              <a:buFont typeface="Arial" panose="020B0604020202020204" pitchFamily="34" charset="0"/>
              <a:buChar char="•"/>
            </a:pPr>
            <a:r>
              <a:rPr lang="en-US" sz="2800" dirty="0">
                <a:latin typeface="Helvetica" pitchFamily="2" charset="0"/>
              </a:rPr>
              <a:t>Over 40 topics and 130 titles</a:t>
            </a:r>
          </a:p>
        </p:txBody>
      </p:sp>
      <p:pic>
        <p:nvPicPr>
          <p:cNvPr id="2" name="Picture 1" descr="NNLM reading club highlighting picks about complementary and integrative medicine">
            <a:extLst>
              <a:ext uri="{FF2B5EF4-FFF2-40B4-BE49-F238E27FC236}">
                <a16:creationId xmlns:a16="http://schemas.microsoft.com/office/drawing/2014/main" id="{2039E7CC-2D3C-4751-F7B7-08DB6EFC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153" y="857408"/>
            <a:ext cx="4888523" cy="4888523"/>
          </a:xfrm>
          <a:prstGeom prst="rect">
            <a:avLst/>
          </a:prstGeom>
        </p:spPr>
      </p:pic>
      <p:sp>
        <p:nvSpPr>
          <p:cNvPr id="5" name="TextBox 4">
            <a:extLst>
              <a:ext uri="{FF2B5EF4-FFF2-40B4-BE49-F238E27FC236}">
                <a16:creationId xmlns:a16="http://schemas.microsoft.com/office/drawing/2014/main" id="{607E6C80-A138-1B35-21E4-E56050C8304F}"/>
              </a:ext>
            </a:extLst>
          </p:cNvPr>
          <p:cNvSpPr txBox="1"/>
          <p:nvPr/>
        </p:nvSpPr>
        <p:spPr>
          <a:xfrm>
            <a:off x="5199186" y="6155908"/>
            <a:ext cx="5404043" cy="523220"/>
          </a:xfrm>
          <a:prstGeom prst="rect">
            <a:avLst/>
          </a:prstGeom>
          <a:noFill/>
        </p:spPr>
        <p:txBody>
          <a:bodyPr wrap="none" rtlCol="0">
            <a:spAutoFit/>
          </a:bodyPr>
          <a:lstStyle/>
          <a:p>
            <a:r>
              <a:rPr lang="en-US" sz="2800" dirty="0">
                <a:solidFill>
                  <a:schemeClr val="bg1"/>
                </a:solidFill>
                <a:latin typeface="Helvetica" pitchFamily="2" charset="0"/>
                <a:hlinkClick r:id="rId4">
                  <a:extLst>
                    <a:ext uri="{A12FA001-AC4F-418D-AE19-62706E023703}">
                      <ahyp:hlinkClr xmlns:ahyp="http://schemas.microsoft.com/office/drawing/2018/hyperlinkcolor" val="tx"/>
                    </a:ext>
                  </a:extLst>
                </a:hlinkClick>
              </a:rPr>
              <a:t>Explore the NNLM Reading Club</a:t>
            </a:r>
            <a:endParaRPr lang="en-US" sz="2800" dirty="0">
              <a:solidFill>
                <a:schemeClr val="bg1"/>
              </a:solidFill>
              <a:latin typeface="Helvetica" pitchFamily="2" charset="0"/>
            </a:endParaRPr>
          </a:p>
        </p:txBody>
      </p:sp>
      <p:sp>
        <p:nvSpPr>
          <p:cNvPr id="3" name="Slide Number Placeholder 2">
            <a:extLst>
              <a:ext uri="{FF2B5EF4-FFF2-40B4-BE49-F238E27FC236}">
                <a16:creationId xmlns:a16="http://schemas.microsoft.com/office/drawing/2014/main" id="{4F78A77A-9A8F-0E1B-E1EF-11DE7E4C63E8}"/>
              </a:ext>
              <a:ext uri="{C183D7F6-B498-43B3-948B-1728B52AA6E4}">
                <adec:decorative xmlns:adec="http://schemas.microsoft.com/office/drawing/2017/decorative" val="1"/>
              </a:ext>
            </a:extLst>
          </p:cNvPr>
          <p:cNvSpPr>
            <a:spLocks noGrp="1"/>
          </p:cNvSpPr>
          <p:nvPr>
            <p:ph type="sldNum" sz="quarter" idx="10"/>
          </p:nvPr>
        </p:nvSpPr>
        <p:spPr>
          <a:xfrm>
            <a:off x="10846776" y="6314003"/>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39</a:t>
            </a:fld>
            <a:endParaRPr lang="en-US" dirty="0"/>
          </a:p>
        </p:txBody>
      </p:sp>
    </p:spTree>
    <p:extLst>
      <p:ext uri="{BB962C8B-B14F-4D97-AF65-F5344CB8AC3E}">
        <p14:creationId xmlns:p14="http://schemas.microsoft.com/office/powerpoint/2010/main" val="21033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title"/>
          </p:nvPr>
        </p:nvSpPr>
        <p:spPr>
          <a:xfrm>
            <a:off x="371061" y="365125"/>
            <a:ext cx="11675165" cy="1325563"/>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Network of the National Library of Medicine (NNLM)</a:t>
            </a:r>
            <a:endParaRPr lang="en-US" b="1" dirty="0">
              <a:cs typeface="Calibri"/>
            </a:endParaRPr>
          </a:p>
        </p:txBody>
      </p:sp>
      <p:pic>
        <p:nvPicPr>
          <p:cNvPr id="4" name="Picture 3" descr="A map of the united states, with the 7 regions of the NNLM marked by numbers">
            <a:extLst>
              <a:ext uri="{FF2B5EF4-FFF2-40B4-BE49-F238E27FC236}">
                <a16:creationId xmlns:a16="http://schemas.microsoft.com/office/drawing/2014/main" id="{27DC6D2D-EFF4-DFC7-A07A-5E28932986BF}"/>
              </a:ext>
            </a:extLst>
          </p:cNvPr>
          <p:cNvPicPr>
            <a:picLocks noChangeAspect="1"/>
          </p:cNvPicPr>
          <p:nvPr/>
        </p:nvPicPr>
        <p:blipFill>
          <a:blip r:embed="rId4"/>
          <a:stretch>
            <a:fillRect/>
          </a:stretch>
        </p:blipFill>
        <p:spPr>
          <a:xfrm>
            <a:off x="525523" y="1690688"/>
            <a:ext cx="5693569" cy="3795712"/>
          </a:xfrm>
          <a:prstGeom prst="rect">
            <a:avLst/>
          </a:prstGeom>
        </p:spPr>
      </p:pic>
      <p:sp>
        <p:nvSpPr>
          <p:cNvPr id="158" name="Google Shape;158;p3"/>
          <p:cNvSpPr txBox="1">
            <a:spLocks noGrp="1"/>
          </p:cNvSpPr>
          <p:nvPr>
            <p:ph idx="1"/>
          </p:nvPr>
        </p:nvSpPr>
        <p:spPr>
          <a:xfrm>
            <a:off x="6515562" y="1825625"/>
            <a:ext cx="4838237" cy="435133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spcBef>
                <a:spcPts val="0"/>
              </a:spcBef>
              <a:buSzPct val="100000"/>
              <a:buNone/>
            </a:pPr>
            <a:r>
              <a:rPr lang="en-US" sz="2400" dirty="0"/>
              <a:t>The mission of NNLM is to advance the progress of medicine and </a:t>
            </a:r>
            <a:r>
              <a:rPr lang="en-US" sz="2400" b="1" dirty="0"/>
              <a:t>improve the public health</a:t>
            </a:r>
            <a:r>
              <a:rPr lang="en-US" sz="2400" dirty="0"/>
              <a:t> by:</a:t>
            </a:r>
            <a:br>
              <a:rPr lang="en-US" sz="2400" dirty="0"/>
            </a:br>
            <a:endParaRPr lang="en-US" sz="2400" dirty="0">
              <a:cs typeface="Calibri"/>
            </a:endParaRPr>
          </a:p>
          <a:p>
            <a:pPr marL="628650" lvl="1">
              <a:buSzPct val="100000"/>
              <a:buFont typeface="Noto Sans Symbols"/>
              <a:buChar char="▪"/>
            </a:pPr>
            <a:r>
              <a:rPr lang="en-US" sz="2000" dirty="0"/>
              <a:t>Providing all U.S. health </a:t>
            </a:r>
            <a:br>
              <a:rPr lang="en-US" sz="2000" dirty="0"/>
            </a:br>
            <a:r>
              <a:rPr lang="en-US" sz="2000" dirty="0"/>
              <a:t>professionals with equal </a:t>
            </a:r>
            <a:br>
              <a:rPr lang="en-US" sz="2000" dirty="0"/>
            </a:br>
            <a:r>
              <a:rPr lang="en-US" sz="2000" dirty="0"/>
              <a:t>access to biomedical </a:t>
            </a:r>
            <a:br>
              <a:rPr lang="en-US" sz="2000" dirty="0"/>
            </a:br>
            <a:r>
              <a:rPr lang="en-US" sz="2000" dirty="0"/>
              <a:t>information</a:t>
            </a:r>
            <a:endParaRPr sz="2000" dirty="0">
              <a:cs typeface="Calibri"/>
            </a:endParaRPr>
          </a:p>
          <a:p>
            <a:pPr marL="628650" lvl="1">
              <a:buSzPct val="100000"/>
              <a:buFont typeface="Noto Sans Symbols"/>
              <a:buChar char="▪"/>
            </a:pPr>
            <a:r>
              <a:rPr lang="en-US" sz="2000" dirty="0"/>
              <a:t>Improving the public's access to information to enable them to make informed decisions about their health</a:t>
            </a:r>
            <a:endParaRPr sz="2000" dirty="0">
              <a:cs typeface="Calibri"/>
            </a:endParaRPr>
          </a:p>
        </p:txBody>
      </p:sp>
      <p:sp>
        <p:nvSpPr>
          <p:cNvPr id="2" name="Slide Number Placeholder 2">
            <a:extLst>
              <a:ext uri="{FF2B5EF4-FFF2-40B4-BE49-F238E27FC236}">
                <a16:creationId xmlns:a16="http://schemas.microsoft.com/office/drawing/2014/main" id="{E59AA12F-BB70-2958-6CB7-5C8548F7640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a:t>
            </a:fld>
            <a:endParaRPr lang="en-US" dirty="0"/>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F21F4-A494-D6F7-905D-18C2EEE60368}"/>
              </a:ext>
            </a:extLst>
          </p:cNvPr>
          <p:cNvSpPr>
            <a:spLocks noGrp="1"/>
          </p:cNvSpPr>
          <p:nvPr>
            <p:ph type="title"/>
          </p:nvPr>
        </p:nvSpPr>
        <p:spPr>
          <a:xfrm>
            <a:off x="218768" y="83820"/>
            <a:ext cx="9875520" cy="1356360"/>
          </a:xfrm>
        </p:spPr>
        <p:txBody>
          <a:bodyPr wrap="square" anchor="ctr">
            <a:normAutofit/>
          </a:bodyPr>
          <a:lstStyle/>
          <a:p>
            <a:r>
              <a:rPr lang="en-US" sz="3700" dirty="0"/>
              <a:t>Host a Book Discussion</a:t>
            </a:r>
          </a:p>
        </p:txBody>
      </p:sp>
      <p:pic>
        <p:nvPicPr>
          <p:cNvPr id="5" name="Picture 4" descr="Example of one of the books from the NNLM reading club. Titles include a curated list of resources, such as videos and a discussion guide so you can host a discussion at your library.">
            <a:extLst>
              <a:ext uri="{FF2B5EF4-FFF2-40B4-BE49-F238E27FC236}">
                <a16:creationId xmlns:a16="http://schemas.microsoft.com/office/drawing/2014/main" id="{1879E596-D9E8-ACAB-93F7-18A644441C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8197" y="1440180"/>
            <a:ext cx="11015605" cy="4197325"/>
          </a:xfrm>
          <a:prstGeom prst="rect">
            <a:avLst/>
          </a:prstGeom>
          <a:noFill/>
        </p:spPr>
      </p:pic>
      <p:sp>
        <p:nvSpPr>
          <p:cNvPr id="2" name="Slide Number Placeholder 2">
            <a:extLst>
              <a:ext uri="{FF2B5EF4-FFF2-40B4-BE49-F238E27FC236}">
                <a16:creationId xmlns:a16="http://schemas.microsoft.com/office/drawing/2014/main" id="{836D5C41-3154-608C-35C6-8F77428D6073}"/>
              </a:ext>
            </a:extLst>
          </p:cNvPr>
          <p:cNvSpPr>
            <a:spLocks noGrp="1"/>
          </p:cNvSpPr>
          <p:nvPr>
            <p:ph type="sldNum" sz="quarter" idx="10"/>
          </p:nvPr>
        </p:nvSpPr>
        <p:spPr>
          <a:xfrm>
            <a:off x="10892366" y="6345061"/>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40</a:t>
            </a:fld>
            <a:endParaRPr lang="en-US" dirty="0"/>
          </a:p>
        </p:txBody>
      </p:sp>
    </p:spTree>
    <p:extLst>
      <p:ext uri="{BB962C8B-B14F-4D97-AF65-F5344CB8AC3E}">
        <p14:creationId xmlns:p14="http://schemas.microsoft.com/office/powerpoint/2010/main" val="1241164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B613-DED2-723F-3A3B-AA7163AFA2D6}"/>
              </a:ext>
            </a:extLst>
          </p:cNvPr>
          <p:cNvSpPr>
            <a:spLocks noGrp="1"/>
          </p:cNvSpPr>
          <p:nvPr>
            <p:ph type="title"/>
          </p:nvPr>
        </p:nvSpPr>
        <p:spPr>
          <a:xfrm>
            <a:off x="417786" y="430815"/>
            <a:ext cx="10515600" cy="1325563"/>
          </a:xfrm>
        </p:spPr>
        <p:txBody>
          <a:bodyPr/>
          <a:lstStyle/>
          <a:p>
            <a:r>
              <a:rPr lang="en-US" b="1">
                <a:cs typeface="Calibri"/>
              </a:rPr>
              <a:t>NNLM Guides &amp; Resources</a:t>
            </a:r>
          </a:p>
        </p:txBody>
      </p:sp>
      <p:sp>
        <p:nvSpPr>
          <p:cNvPr id="4" name="Content Placeholder 3">
            <a:extLst>
              <a:ext uri="{FF2B5EF4-FFF2-40B4-BE49-F238E27FC236}">
                <a16:creationId xmlns:a16="http://schemas.microsoft.com/office/drawing/2014/main" id="{58E55A69-1A27-0D47-EF13-6AF9E6FD8822}"/>
              </a:ext>
            </a:extLst>
          </p:cNvPr>
          <p:cNvSpPr>
            <a:spLocks noGrp="1"/>
          </p:cNvSpPr>
          <p:nvPr>
            <p:ph sz="half" idx="2"/>
          </p:nvPr>
        </p:nvSpPr>
        <p:spPr>
          <a:xfrm>
            <a:off x="414420" y="1756834"/>
            <a:ext cx="5649686" cy="4351338"/>
          </a:xfrm>
        </p:spPr>
        <p:txBody>
          <a:bodyPr/>
          <a:lstStyle/>
          <a:p>
            <a:r>
              <a:rPr lang="en-US" dirty="0">
                <a:ea typeface="+mn-lt"/>
                <a:cs typeface="+mn-lt"/>
                <a:hlinkClick r:id="rId4"/>
              </a:rPr>
              <a:t>Order Free Informational Materials</a:t>
            </a:r>
            <a:endParaRPr lang="en-US" dirty="0">
              <a:ea typeface="+mn-lt"/>
              <a:cs typeface="+mn-lt"/>
            </a:endParaRPr>
          </a:p>
          <a:p>
            <a:r>
              <a:rPr lang="en-US" dirty="0">
                <a:ea typeface="+mn-lt"/>
                <a:cs typeface="+mn-lt"/>
                <a:hlinkClick r:id="rId5"/>
              </a:rPr>
              <a:t>NNLM Proposal Writing Toolkit</a:t>
            </a:r>
            <a:endParaRPr lang="en-US" dirty="0">
              <a:solidFill>
                <a:schemeClr val="tx1"/>
              </a:solidFill>
              <a:ea typeface="+mn-lt"/>
              <a:cs typeface="+mn-lt"/>
            </a:endParaRPr>
          </a:p>
          <a:p>
            <a:pPr>
              <a:lnSpc>
                <a:spcPct val="107000"/>
              </a:lnSpc>
              <a:spcAft>
                <a:spcPts val="800"/>
              </a:spcAft>
            </a:pP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Resources for Public Libraries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Community Engagement Resource Guide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u="sng" kern="100" spc="-75"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Mental Health Information Community Partnerships Toolkit</a:t>
            </a:r>
            <a:r>
              <a:rPr lang="en-US" kern="100" spc="-75" dirty="0">
                <a:effectLst/>
                <a:latin typeface="Calibri" panose="020F0502020204030204" pitchFamily="34" charset="0"/>
                <a:ea typeface="Calibri" panose="020F0502020204030204" pitchFamily="34" charset="0"/>
                <a:cs typeface="Calibri" panose="020F0502020204030204" pitchFamily="34"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solidFill>
                <a:schemeClr val="tx1"/>
              </a:solidFill>
              <a:ea typeface="Calibri"/>
              <a:cs typeface="Calibri"/>
            </a:endParaRPr>
          </a:p>
        </p:txBody>
      </p:sp>
      <p:pic>
        <p:nvPicPr>
          <p:cNvPr id="6" name="Picture 6" descr="MedlinePlus database informational flyer">
            <a:extLst>
              <a:ext uri="{FF2B5EF4-FFF2-40B4-BE49-F238E27FC236}">
                <a16:creationId xmlns:a16="http://schemas.microsoft.com/office/drawing/2014/main" id="{ADD756A9-A3D5-7251-420D-5F5485B7050D}"/>
              </a:ext>
            </a:extLst>
          </p:cNvPr>
          <p:cNvPicPr>
            <a:picLocks noChangeAspect="1"/>
          </p:cNvPicPr>
          <p:nvPr/>
        </p:nvPicPr>
        <p:blipFill>
          <a:blip r:embed="rId9"/>
          <a:stretch>
            <a:fillRect/>
          </a:stretch>
        </p:blipFill>
        <p:spPr>
          <a:xfrm>
            <a:off x="8170779" y="179548"/>
            <a:ext cx="2762607" cy="5738932"/>
          </a:xfrm>
          <a:prstGeom prst="rect">
            <a:avLst/>
          </a:prstGeom>
        </p:spPr>
      </p:pic>
      <p:sp>
        <p:nvSpPr>
          <p:cNvPr id="3" name="Slide Number Placeholder 2">
            <a:extLst>
              <a:ext uri="{FF2B5EF4-FFF2-40B4-BE49-F238E27FC236}">
                <a16:creationId xmlns:a16="http://schemas.microsoft.com/office/drawing/2014/main" id="{96A56572-FD0B-A8C1-FDC5-7A0236A350AC}"/>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41</a:t>
            </a:fld>
            <a:endParaRPr lang="en-US"/>
          </a:p>
        </p:txBody>
      </p:sp>
    </p:spTree>
    <p:custDataLst>
      <p:tags r:id="rId1"/>
    </p:custDataLst>
    <p:extLst>
      <p:ext uri="{BB962C8B-B14F-4D97-AF65-F5344CB8AC3E}">
        <p14:creationId xmlns:p14="http://schemas.microsoft.com/office/powerpoint/2010/main" val="1183207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5B2A3C-5548-EA1A-2A8A-D8EC12F86A7A}"/>
              </a:ext>
              <a:ext uri="{C183D7F6-B498-43B3-948B-1728B52AA6E4}">
                <adec:decorative xmlns:adec="http://schemas.microsoft.com/office/drawing/2017/decorative" val="1"/>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8BD5518-C465-4C1F-8E36-9195006C4AB9}" type="slidenum">
              <a:rPr lang="en-US" smtClean="0"/>
              <a:pPr>
                <a:defRPr/>
              </a:pPr>
              <a:t>42</a:t>
            </a:fld>
            <a:endParaRPr lang="en-US"/>
          </a:p>
        </p:txBody>
      </p:sp>
      <p:sp>
        <p:nvSpPr>
          <p:cNvPr id="2" name="Title 1"/>
          <p:cNvSpPr>
            <a:spLocks noGrp="1"/>
          </p:cNvSpPr>
          <p:nvPr>
            <p:ph type="title" idx="4294967295"/>
          </p:nvPr>
        </p:nvSpPr>
        <p:spPr>
          <a:xfrm>
            <a:off x="1934437" y="129969"/>
            <a:ext cx="7886700" cy="828675"/>
          </a:xfrm>
        </p:spPr>
        <p:txBody>
          <a:bodyPr/>
          <a:lstStyle/>
          <a:p>
            <a:pPr algn="ctr"/>
            <a:r>
              <a:rPr lang="en-US" sz="4400" b="1" dirty="0"/>
              <a:t>Partner with NNLM</a:t>
            </a:r>
            <a:endParaRPr lang="en-US" sz="4400" b="1" dirty="0">
              <a:cs typeface="Calibri"/>
            </a:endParaRPr>
          </a:p>
        </p:txBody>
      </p:sp>
      <p:sp>
        <p:nvSpPr>
          <p:cNvPr id="4" name="Text Placeholder 3">
            <a:extLst>
              <a:ext uri="{FF2B5EF4-FFF2-40B4-BE49-F238E27FC236}">
                <a16:creationId xmlns:a16="http://schemas.microsoft.com/office/drawing/2014/main" id="{A3DB7BF1-17CD-616F-2AD3-75179DCD4B5D}"/>
              </a:ext>
            </a:extLst>
          </p:cNvPr>
          <p:cNvSpPr>
            <a:spLocks noGrp="1"/>
          </p:cNvSpPr>
          <p:nvPr>
            <p:ph type="body" idx="4294967295"/>
          </p:nvPr>
        </p:nvSpPr>
        <p:spPr>
          <a:xfrm>
            <a:off x="2964662" y="5259375"/>
            <a:ext cx="5826250" cy="639980"/>
          </a:xfrm>
        </p:spPr>
        <p:txBody>
          <a:bodyPr>
            <a:normAutofit fontScale="92500" lnSpcReduction="10000"/>
          </a:bodyPr>
          <a:lstStyle/>
          <a:p>
            <a:pPr marL="116840" indent="0" algn="ctr">
              <a:buNone/>
            </a:pPr>
            <a:r>
              <a:rPr lang="en-US" sz="3200" dirty="0">
                <a:latin typeface="+mj-lt"/>
                <a:cs typeface="Calibri"/>
              </a:rPr>
              <a:t>Membership Funding  </a:t>
            </a:r>
            <a:endParaRPr lang="en-US" sz="3200" dirty="0">
              <a:latin typeface="+mj-lt"/>
            </a:endParaRPr>
          </a:p>
        </p:txBody>
      </p:sp>
      <p:pic>
        <p:nvPicPr>
          <p:cNvPr id="8" name="Picture 7" descr="A map of the united states labeled with NNLM Regions 1 thru 7&#10;&#10;">
            <a:extLst>
              <a:ext uri="{FF2B5EF4-FFF2-40B4-BE49-F238E27FC236}">
                <a16:creationId xmlns:a16="http://schemas.microsoft.com/office/drawing/2014/main" id="{29881BCB-F1FB-35D3-4CF1-8637838F6A44}"/>
              </a:ext>
            </a:extLst>
          </p:cNvPr>
          <p:cNvPicPr>
            <a:picLocks noChangeAspect="1"/>
          </p:cNvPicPr>
          <p:nvPr/>
        </p:nvPicPr>
        <p:blipFill>
          <a:blip r:embed="rId4">
            <a:extLst>
              <a:ext uri="{28A0092B-C50C-407E-A947-70E740481C1C}">
                <a14:useLocalDpi xmlns:a14="http://schemas.microsoft.com/office/drawing/2010/main" val="0"/>
              </a:ext>
            </a:extLst>
          </a:blip>
          <a:srcRect b="16410"/>
          <a:stretch/>
        </p:blipFill>
        <p:spPr>
          <a:xfrm>
            <a:off x="2332966" y="1041616"/>
            <a:ext cx="6401385" cy="4134787"/>
          </a:xfrm>
          <a:prstGeom prst="rect">
            <a:avLst/>
          </a:prstGeom>
        </p:spPr>
      </p:pic>
    </p:spTree>
    <p:custDataLst>
      <p:tags r:id="rId1"/>
    </p:custDataLst>
    <p:extLst>
      <p:ext uri="{BB962C8B-B14F-4D97-AF65-F5344CB8AC3E}">
        <p14:creationId xmlns:p14="http://schemas.microsoft.com/office/powerpoint/2010/main" val="1632655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7875" y="147607"/>
            <a:ext cx="8313127" cy="1325563"/>
          </a:xfrm>
        </p:spPr>
        <p:txBody>
          <a:bodyPr/>
          <a:lstStyle/>
          <a:p>
            <a:r>
              <a:rPr lang="en-US" b="1" dirty="0"/>
              <a:t>NNLM Membership – always free</a:t>
            </a:r>
            <a:endParaRPr lang="en-US" b="1" dirty="0">
              <a:ea typeface="Calibri"/>
              <a:cs typeface="Calibri"/>
            </a:endParaRPr>
          </a:p>
        </p:txBody>
      </p:sp>
      <p:sp>
        <p:nvSpPr>
          <p:cNvPr id="7" name="Content Placeholder 6"/>
          <p:cNvSpPr>
            <a:spLocks noGrp="1"/>
          </p:cNvSpPr>
          <p:nvPr>
            <p:ph sz="half" idx="1"/>
          </p:nvPr>
        </p:nvSpPr>
        <p:spPr>
          <a:xfrm>
            <a:off x="181183" y="1542941"/>
            <a:ext cx="5025536" cy="3965024"/>
          </a:xfrm>
        </p:spPr>
        <p:txBody>
          <a:bodyPr/>
          <a:lstStyle/>
          <a:p>
            <a:r>
              <a:rPr lang="en-US" dirty="0">
                <a:solidFill>
                  <a:schemeClr val="tx1"/>
                </a:solidFill>
              </a:rPr>
              <a:t>Over 8,500 Member Organizations: libraries, schools, community organizations, and more</a:t>
            </a:r>
            <a:endParaRPr lang="en-US" dirty="0">
              <a:solidFill>
                <a:schemeClr val="tx1"/>
              </a:solidFill>
              <a:cs typeface="Calibri"/>
            </a:endParaRPr>
          </a:p>
          <a:p>
            <a:r>
              <a:rPr lang="en-US" dirty="0">
                <a:solidFill>
                  <a:schemeClr val="tx1"/>
                </a:solidFill>
                <a:cs typeface="Calibri"/>
              </a:rPr>
              <a:t>Full access to NNLM offerings and support</a:t>
            </a:r>
          </a:p>
          <a:p>
            <a:r>
              <a:rPr lang="en-US" dirty="0">
                <a:hlinkClick r:id="rId4"/>
              </a:rPr>
              <a:t>NNLM Membership Directory</a:t>
            </a:r>
            <a:endParaRPr lang="en-US" dirty="0">
              <a:cs typeface="Calibri"/>
            </a:endParaRPr>
          </a:p>
          <a:p>
            <a:pPr lvl="1"/>
            <a:r>
              <a:rPr lang="en-US" dirty="0">
                <a:solidFill>
                  <a:schemeClr val="tx1"/>
                </a:solidFill>
                <a:cs typeface="Calibri"/>
              </a:rPr>
              <a:t>Check out other NNLM Members in your community</a:t>
            </a:r>
            <a:endParaRPr lang="en-US" dirty="0">
              <a:solidFill>
                <a:schemeClr val="tx1"/>
              </a:solidFill>
              <a:ea typeface="Calibri"/>
              <a:cs typeface="Calibri"/>
            </a:endParaRPr>
          </a:p>
        </p:txBody>
      </p:sp>
      <p:pic>
        <p:nvPicPr>
          <p:cNvPr id="6" name="Picture 7" descr="Screenshot of NNLM members directory icon">
            <a:extLst>
              <a:ext uri="{FF2B5EF4-FFF2-40B4-BE49-F238E27FC236}">
                <a16:creationId xmlns:a16="http://schemas.microsoft.com/office/drawing/2014/main" id="{2E623951-5D6D-FAC1-009D-48E1F42BB260}"/>
              </a:ext>
            </a:extLst>
          </p:cNvPr>
          <p:cNvPicPr>
            <a:picLocks noChangeAspect="1"/>
          </p:cNvPicPr>
          <p:nvPr/>
        </p:nvPicPr>
        <p:blipFill rotWithShape="1">
          <a:blip r:embed="rId5"/>
          <a:srcRect l="1896" t="6878" r="3081" b="19048"/>
          <a:stretch/>
        </p:blipFill>
        <p:spPr>
          <a:xfrm>
            <a:off x="6836909" y="1341094"/>
            <a:ext cx="4618365" cy="2853749"/>
          </a:xfrm>
          <a:prstGeom prst="rect">
            <a:avLst/>
          </a:prstGeom>
        </p:spPr>
      </p:pic>
      <p:grpSp>
        <p:nvGrpSpPr>
          <p:cNvPr id="8" name="Group 7">
            <a:extLst>
              <a:ext uri="{FF2B5EF4-FFF2-40B4-BE49-F238E27FC236}">
                <a16:creationId xmlns:a16="http://schemas.microsoft.com/office/drawing/2014/main" id="{841A0E1D-A5C1-2FC8-F49A-BD66E3F28F04}"/>
              </a:ext>
              <a:ext uri="{C183D7F6-B498-43B3-948B-1728B52AA6E4}">
                <adec:decorative xmlns:adec="http://schemas.microsoft.com/office/drawing/2017/decorative" val="1"/>
              </a:ext>
            </a:extLst>
          </p:cNvPr>
          <p:cNvGrpSpPr/>
          <p:nvPr/>
        </p:nvGrpSpPr>
        <p:grpSpPr>
          <a:xfrm>
            <a:off x="5663257" y="4894093"/>
            <a:ext cx="6519891" cy="1121672"/>
            <a:chOff x="3890513" y="5254444"/>
            <a:chExt cx="5082155" cy="1035408"/>
          </a:xfrm>
        </p:grpSpPr>
        <p:sp>
          <p:nvSpPr>
            <p:cNvPr id="12" name="Flowchart: Delay 11">
              <a:extLst>
                <a:ext uri="{FF2B5EF4-FFF2-40B4-BE49-F238E27FC236}">
                  <a16:creationId xmlns:a16="http://schemas.microsoft.com/office/drawing/2014/main" id="{198364E1-AF3A-B47B-C6D5-8BF9BDC4516B}"/>
                </a:ext>
              </a:extLst>
            </p:cNvPr>
            <p:cNvSpPr/>
            <p:nvPr/>
          </p:nvSpPr>
          <p:spPr>
            <a:xfrm rot="10800000">
              <a:off x="3890513" y="5254683"/>
              <a:ext cx="977660" cy="1035169"/>
            </a:xfrm>
            <a:prstGeom prst="flowChartDelay">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9E0567C-7325-679B-493A-5898D34D6AD0}"/>
                </a:ext>
              </a:extLst>
            </p:cNvPr>
            <p:cNvSpPr/>
            <p:nvPr/>
          </p:nvSpPr>
          <p:spPr>
            <a:xfrm>
              <a:off x="4702593" y="5254444"/>
              <a:ext cx="4270075" cy="103516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576836C-1DB6-6C2E-E5C3-54C69FE28D8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50805" y="5236661"/>
            <a:ext cx="600975" cy="600975"/>
          </a:xfrm>
          <a:prstGeom prst="rect">
            <a:avLst/>
          </a:prstGeom>
        </p:spPr>
      </p:pic>
      <p:sp>
        <p:nvSpPr>
          <p:cNvPr id="11" name="Oval 10">
            <a:extLst>
              <a:ext uri="{FF2B5EF4-FFF2-40B4-BE49-F238E27FC236}">
                <a16:creationId xmlns:a16="http://schemas.microsoft.com/office/drawing/2014/main" id="{50654800-6EE0-4B44-CB0F-FE5D1CFB36D4}"/>
              </a:ext>
              <a:ext uri="{C183D7F6-B498-43B3-948B-1728B52AA6E4}">
                <adec:decorative xmlns:adec="http://schemas.microsoft.com/office/drawing/2017/decorative" val="1"/>
              </a:ext>
            </a:extLst>
          </p:cNvPr>
          <p:cNvSpPr/>
          <p:nvPr/>
        </p:nvSpPr>
        <p:spPr>
          <a:xfrm>
            <a:off x="5806073" y="5055359"/>
            <a:ext cx="891397" cy="833887"/>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FBC5CC-7C8C-9CBB-05C1-014113043770}"/>
              </a:ext>
            </a:extLst>
          </p:cNvPr>
          <p:cNvSpPr txBox="1"/>
          <p:nvPr/>
        </p:nvSpPr>
        <p:spPr>
          <a:xfrm>
            <a:off x="6082289" y="5294744"/>
            <a:ext cx="3355205" cy="42127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r"/>
            <a:r>
              <a:rPr lang="en-US" sz="2400" dirty="0">
                <a:solidFill>
                  <a:srgbClr val="FFFFFF"/>
                </a:solidFill>
                <a:latin typeface="Calibri"/>
                <a:cs typeface="Calibri"/>
                <a:hlinkClick r:id="rId7">
                  <a:extLst>
                    <a:ext uri="{A12FA001-AC4F-418D-AE19-62706E023703}">
                      <ahyp:hlinkClr xmlns:ahyp="http://schemas.microsoft.com/office/drawing/2018/hyperlinkcolor" val="tx"/>
                    </a:ext>
                  </a:extLst>
                </a:hlinkClick>
              </a:rPr>
              <a:t>Become a Member</a:t>
            </a:r>
            <a:endParaRPr lang="en-US" sz="2400" dirty="0">
              <a:solidFill>
                <a:srgbClr val="FFFFFF"/>
              </a:solidFill>
              <a:latin typeface="Calibri"/>
              <a:cs typeface="Calibri"/>
            </a:endParaRPr>
          </a:p>
        </p:txBody>
      </p:sp>
      <p:sp>
        <p:nvSpPr>
          <p:cNvPr id="3" name="Slide Number Placeholder 2">
            <a:extLst>
              <a:ext uri="{FF2B5EF4-FFF2-40B4-BE49-F238E27FC236}">
                <a16:creationId xmlns:a16="http://schemas.microsoft.com/office/drawing/2014/main" id="{C4423613-B3A9-6356-2B3B-4E33DFCA75A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43</a:t>
            </a:fld>
            <a:endParaRPr lang="en-US"/>
          </a:p>
        </p:txBody>
      </p:sp>
    </p:spTree>
    <p:custDataLst>
      <p:tags r:id="rId1"/>
    </p:custDataLst>
    <p:extLst>
      <p:ext uri="{BB962C8B-B14F-4D97-AF65-F5344CB8AC3E}">
        <p14:creationId xmlns:p14="http://schemas.microsoft.com/office/powerpoint/2010/main" val="4217657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a:spLocks noGrp="1"/>
          </p:cNvSpPr>
          <p:nvPr>
            <p:ph type="title"/>
          </p:nvPr>
        </p:nvSpPr>
        <p:spPr>
          <a:xfrm>
            <a:off x="526960" y="311463"/>
            <a:ext cx="9721939" cy="1041087"/>
          </a:xfrm>
          <a:prstGeom prst="rect">
            <a:avLst/>
          </a:prstGeom>
          <a:noFill/>
          <a:ln>
            <a:noFill/>
          </a:ln>
        </p:spPr>
        <p:txBody>
          <a:bodyPr spcFirstLastPara="1" vert="horz" wrap="square" lIns="51427" tIns="25706" rIns="51427" bIns="25706" numCol="1" anchor="ctr" anchorCtr="0" compatLnSpc="1">
            <a:prstTxWarp prst="textNoShape">
              <a:avLst/>
            </a:prstTxWarp>
            <a:noAutofit/>
          </a:bodyPr>
          <a:lstStyle/>
          <a:p>
            <a:r>
              <a:rPr lang="en-US" sz="4000" b="1" dirty="0">
                <a:ea typeface="Calibri"/>
                <a:cs typeface="Calibri"/>
                <a:sym typeface="Calibri"/>
              </a:rPr>
              <a:t>NNLM Funding Opportunities</a:t>
            </a:r>
            <a:endParaRPr lang="en-US" sz="4000" b="1" dirty="0">
              <a:ea typeface="Calibri"/>
              <a:cs typeface="Calibri"/>
            </a:endParaRPr>
          </a:p>
        </p:txBody>
      </p:sp>
      <p:sp>
        <p:nvSpPr>
          <p:cNvPr id="220" name="Google Shape;220;p17"/>
          <p:cNvSpPr txBox="1">
            <a:spLocks noGrp="1"/>
          </p:cNvSpPr>
          <p:nvPr>
            <p:ph sz="half" idx="1"/>
          </p:nvPr>
        </p:nvSpPr>
        <p:spPr>
          <a:xfrm>
            <a:off x="1116768" y="1611879"/>
            <a:ext cx="7846361" cy="3950109"/>
          </a:xfrm>
          <a:prstGeom prst="rect">
            <a:avLst/>
          </a:prstGeom>
          <a:noFill/>
          <a:ln>
            <a:noFill/>
          </a:ln>
        </p:spPr>
        <p:txBody>
          <a:bodyPr spcFirstLastPara="1" vert="horz" wrap="square" lIns="51427" tIns="25706" rIns="51427" bIns="25706" numCol="1" anchor="t" anchorCtr="0" compatLnSpc="1">
            <a:prstTxWarp prst="textNoShape">
              <a:avLst/>
            </a:prstTxWarp>
            <a:noAutofit/>
          </a:bodyPr>
          <a:lstStyle/>
          <a:p>
            <a:pPr marL="85725" indent="0">
              <a:lnSpc>
                <a:spcPct val="100000"/>
              </a:lnSpc>
              <a:buNone/>
            </a:pPr>
            <a:r>
              <a:rPr lang="en-US" sz="2400" dirty="0"/>
              <a:t>Various opportunities, timelines, </a:t>
            </a:r>
            <a:r>
              <a:rPr lang="en-US" dirty="0"/>
              <a:t> </a:t>
            </a:r>
            <a:r>
              <a:rPr lang="en-US" sz="2400" dirty="0"/>
              <a:t>and amounts by region.</a:t>
            </a:r>
            <a:br>
              <a:rPr lang="en-US" sz="2400" dirty="0"/>
            </a:br>
            <a:endParaRPr lang="en-US" dirty="0">
              <a:cs typeface="Calibri"/>
            </a:endParaRPr>
          </a:p>
          <a:p>
            <a:pPr marL="85725" indent="0">
              <a:lnSpc>
                <a:spcPct val="100000"/>
              </a:lnSpc>
              <a:buNone/>
            </a:pPr>
            <a:r>
              <a:rPr lang="en-US" sz="2400" b="1" dirty="0"/>
              <a:t>Example Award Types:</a:t>
            </a:r>
            <a:endParaRPr sz="2400" b="1" dirty="0"/>
          </a:p>
          <a:p>
            <a:pPr marL="385445" lvl="1" indent="-128270">
              <a:lnSpc>
                <a:spcPct val="100000"/>
              </a:lnSpc>
              <a:spcBef>
                <a:spcPts val="281"/>
              </a:spcBef>
              <a:buSzPts val="3200"/>
            </a:pPr>
            <a:r>
              <a:rPr lang="en-US" dirty="0">
                <a:ea typeface="Calibri"/>
                <a:cs typeface="Calibri"/>
                <a:sym typeface="Calibri"/>
              </a:rPr>
              <a:t>Outreach</a:t>
            </a:r>
            <a:endParaRPr dirty="0">
              <a:cs typeface="Calibri"/>
            </a:endParaRPr>
          </a:p>
          <a:p>
            <a:pPr marL="385445" lvl="1" indent="-128270">
              <a:lnSpc>
                <a:spcPct val="100000"/>
              </a:lnSpc>
              <a:spcBef>
                <a:spcPts val="281"/>
              </a:spcBef>
              <a:buSzPts val="3200"/>
            </a:pPr>
            <a:r>
              <a:rPr lang="en-US" dirty="0">
                <a:ea typeface="Calibri"/>
                <a:cs typeface="Calibri"/>
                <a:sym typeface="Calibri"/>
              </a:rPr>
              <a:t>Technology</a:t>
            </a:r>
            <a:endParaRPr dirty="0">
              <a:cs typeface="Calibri" panose="020F0502020204030204"/>
            </a:endParaRPr>
          </a:p>
          <a:p>
            <a:pPr marL="385445" lvl="1" indent="-128270">
              <a:lnSpc>
                <a:spcPct val="100000"/>
              </a:lnSpc>
              <a:spcBef>
                <a:spcPts val="281"/>
              </a:spcBef>
              <a:buSzPts val="3200"/>
            </a:pPr>
            <a:r>
              <a:rPr lang="en-US" dirty="0">
                <a:ea typeface="Calibri"/>
                <a:cs typeface="Calibri"/>
                <a:sym typeface="Calibri"/>
              </a:rPr>
              <a:t>Professional Development</a:t>
            </a:r>
            <a:endParaRPr dirty="0">
              <a:cs typeface="Calibri" panose="020F0502020204030204"/>
            </a:endParaRPr>
          </a:p>
          <a:p>
            <a:pPr marL="385445" lvl="1" indent="-128270">
              <a:lnSpc>
                <a:spcPct val="100000"/>
              </a:lnSpc>
              <a:spcBef>
                <a:spcPts val="281"/>
              </a:spcBef>
              <a:buSzPts val="3200"/>
            </a:pPr>
            <a:r>
              <a:rPr lang="en-US" dirty="0">
                <a:ea typeface="Calibri"/>
                <a:cs typeface="Calibri"/>
                <a:sym typeface="Calibri"/>
              </a:rPr>
              <a:t>Data Science</a:t>
            </a:r>
            <a:endParaRPr lang="en-US" dirty="0">
              <a:ea typeface="Calibri"/>
              <a:cs typeface="Calibri"/>
            </a:endParaRPr>
          </a:p>
        </p:txBody>
      </p:sp>
      <p:sp>
        <p:nvSpPr>
          <p:cNvPr id="2" name="Content Placeholder 1"/>
          <p:cNvSpPr>
            <a:spLocks noGrp="1"/>
          </p:cNvSpPr>
          <p:nvPr>
            <p:ph sz="half" idx="2"/>
          </p:nvPr>
        </p:nvSpPr>
        <p:spPr>
          <a:xfrm>
            <a:off x="6277890" y="6213271"/>
            <a:ext cx="4355214" cy="508203"/>
          </a:xfrm>
        </p:spPr>
        <p:txBody>
          <a:bodyPr>
            <a:noAutofit/>
          </a:bodyPr>
          <a:lstStyle/>
          <a:p>
            <a:pPr marL="0" indent="0" algn="ctr">
              <a:buNone/>
            </a:pPr>
            <a:r>
              <a:rPr lang="en-US" sz="1600" b="1" dirty="0">
                <a:solidFill>
                  <a:schemeClr val="bg1"/>
                </a:solidFill>
                <a:hlinkClick r:id="rId4">
                  <a:extLst>
                    <a:ext uri="{A12FA001-AC4F-418D-AE19-62706E023703}">
                      <ahyp:hlinkClr xmlns:ahyp="http://schemas.microsoft.com/office/drawing/2018/hyperlinkcolor" val="tx"/>
                    </a:ext>
                  </a:extLst>
                </a:hlinkClick>
              </a:rPr>
              <a:t>Explore Available Funding</a:t>
            </a:r>
            <a:endParaRPr lang="en-US" sz="1600" b="1" dirty="0">
              <a:solidFill>
                <a:schemeClr val="bg1"/>
              </a:solidFill>
              <a:cs typeface="Calibri"/>
            </a:endParaRPr>
          </a:p>
        </p:txBody>
      </p:sp>
      <p:sp>
        <p:nvSpPr>
          <p:cNvPr id="6" name="Slide Number Placeholder 5">
            <a:extLst>
              <a:ext uri="{FF2B5EF4-FFF2-40B4-BE49-F238E27FC236}">
                <a16:creationId xmlns:a16="http://schemas.microsoft.com/office/drawing/2014/main" id="{93A7C140-7ED3-1691-6B4E-B04E8DCC1265}"/>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44</a:t>
            </a:fld>
            <a:endParaRPr lang="en-US"/>
          </a:p>
        </p:txBody>
      </p:sp>
    </p:spTree>
    <p:custDataLst>
      <p:tags r:id="rId1"/>
    </p:custDataLst>
    <p:extLst>
      <p:ext uri="{BB962C8B-B14F-4D97-AF65-F5344CB8AC3E}">
        <p14:creationId xmlns:p14="http://schemas.microsoft.com/office/powerpoint/2010/main" val="259657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5972-5E27-32AF-56C1-0D3762AD89F0}"/>
              </a:ext>
            </a:extLst>
          </p:cNvPr>
          <p:cNvSpPr>
            <a:spLocks noGrp="1"/>
          </p:cNvSpPr>
          <p:nvPr>
            <p:ph type="title"/>
          </p:nvPr>
        </p:nvSpPr>
        <p:spPr>
          <a:xfrm>
            <a:off x="285750" y="136526"/>
            <a:ext cx="10515600" cy="1095580"/>
          </a:xfrm>
        </p:spPr>
        <p:txBody>
          <a:bodyPr wrap="square" anchor="ctr">
            <a:normAutofit/>
          </a:bodyPr>
          <a:lstStyle/>
          <a:p>
            <a:r>
              <a:rPr lang="en-US" b="1" dirty="0"/>
              <a:t>Tools for NNLM Funding</a:t>
            </a:r>
          </a:p>
        </p:txBody>
      </p:sp>
      <p:sp>
        <p:nvSpPr>
          <p:cNvPr id="4" name="Slide Number Placeholder 3">
            <a:extLst>
              <a:ext uri="{FF2B5EF4-FFF2-40B4-BE49-F238E27FC236}">
                <a16:creationId xmlns:a16="http://schemas.microsoft.com/office/drawing/2014/main" id="{C8F56335-6031-1489-13EF-17C157D0F3E1}"/>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normAutofit/>
          </a:bodyP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2B0271-B012-4ED1-8CE3-476E6D0A5B1D}" type="slidenum">
              <a:rPr lang="en-US" smtClean="0"/>
              <a:pPr>
                <a:spcAft>
                  <a:spcPts val="600"/>
                </a:spcAft>
                <a:defRPr/>
              </a:pPr>
              <a:t>45</a:t>
            </a:fld>
            <a:endParaRPr lang="en-US"/>
          </a:p>
        </p:txBody>
      </p:sp>
      <p:pic>
        <p:nvPicPr>
          <p:cNvPr id="6" name="Content Placeholder 6" descr="NNLM proposal writing toolkit">
            <a:extLst>
              <a:ext uri="{FF2B5EF4-FFF2-40B4-BE49-F238E27FC236}">
                <a16:creationId xmlns:a16="http://schemas.microsoft.com/office/drawing/2014/main" id="{5F544205-EA5B-DFAA-4097-C930F4871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6609" y="971892"/>
            <a:ext cx="6525738" cy="262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F7C9E3C-FC4C-B905-9CA7-2255853D8AAC}"/>
              </a:ext>
            </a:extLst>
          </p:cNvPr>
          <p:cNvSpPr>
            <a:spLocks noGrp="1"/>
          </p:cNvSpPr>
          <p:nvPr>
            <p:ph sz="half" idx="2"/>
          </p:nvPr>
        </p:nvSpPr>
        <p:spPr>
          <a:xfrm>
            <a:off x="4468136" y="3813087"/>
            <a:ext cx="7276960" cy="2199006"/>
          </a:xfrm>
        </p:spPr>
        <p:txBody>
          <a:bodyPr wrap="square" anchor="t">
            <a:normAutofit/>
          </a:bodyPr>
          <a:lstStyle/>
          <a:p>
            <a:pPr marL="0" indent="0">
              <a:buNone/>
            </a:pPr>
            <a:r>
              <a:rPr lang="en-US" sz="2400" dirty="0">
                <a:hlinkClick r:id="rId5"/>
              </a:rPr>
              <a:t>NNLM Proposal Writing Toolkit</a:t>
            </a:r>
            <a:endParaRPr lang="en-US" sz="2400" dirty="0"/>
          </a:p>
          <a:p>
            <a:r>
              <a:rPr lang="en-US" sz="2400" dirty="0"/>
              <a:t>Tips and resources to use while developing and submitting your NNLM funding application</a:t>
            </a:r>
          </a:p>
          <a:p>
            <a:r>
              <a:rPr lang="en-US" sz="2400" dirty="0"/>
              <a:t>General proposal writing resources included</a:t>
            </a:r>
          </a:p>
          <a:p>
            <a:pPr marL="0" indent="0">
              <a:buNone/>
            </a:pPr>
            <a:endParaRPr lang="en-US" sz="2400" dirty="0"/>
          </a:p>
        </p:txBody>
      </p:sp>
    </p:spTree>
    <p:custDataLst>
      <p:tags r:id="rId1"/>
    </p:custDataLst>
    <p:extLst>
      <p:ext uri="{BB962C8B-B14F-4D97-AF65-F5344CB8AC3E}">
        <p14:creationId xmlns:p14="http://schemas.microsoft.com/office/powerpoint/2010/main" val="3474638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48689" y="273738"/>
            <a:ext cx="11069706" cy="745629"/>
          </a:xfrm>
          <a:prstGeom prst="rect">
            <a:avLst/>
          </a:prstGeom>
        </p:spPr>
        <p:txBody>
          <a:bodyPr spcFirstLastPara="1" vert="horz" wrap="square" lIns="68569" tIns="68569" rIns="68569" bIns="68569" numCol="1" anchor="t" anchorCtr="0" compatLnSpc="1">
            <a:prstTxWarp prst="textNoShape">
              <a:avLst/>
            </a:prstTxWarp>
            <a:noAutofit/>
          </a:bodyPr>
          <a:lstStyle/>
          <a:p>
            <a:r>
              <a:rPr lang="en" b="1" dirty="0"/>
              <a:t>Consumer Health Information Specialization (</a:t>
            </a:r>
            <a:r>
              <a:rPr lang="en-US" b="1" dirty="0"/>
              <a:t>CHIS)</a:t>
            </a:r>
            <a:endParaRPr lang="en-US" b="1" dirty="0">
              <a:ea typeface="Calibri"/>
              <a:cs typeface="Calibri"/>
            </a:endParaRPr>
          </a:p>
        </p:txBody>
      </p:sp>
      <p:pic>
        <p:nvPicPr>
          <p:cNvPr id="3" name="Picture 5" descr="MLA CHIS badge">
            <a:extLst>
              <a:ext uri="{FF2B5EF4-FFF2-40B4-BE49-F238E27FC236}">
                <a16:creationId xmlns:a16="http://schemas.microsoft.com/office/drawing/2014/main" id="{749103AB-4687-C3B2-C7DB-4A700ECBCF2E}"/>
              </a:ext>
            </a:extLst>
          </p:cNvPr>
          <p:cNvPicPr>
            <a:picLocks noChangeAspect="1"/>
          </p:cNvPicPr>
          <p:nvPr/>
        </p:nvPicPr>
        <p:blipFill>
          <a:blip r:embed="rId4"/>
          <a:stretch>
            <a:fillRect/>
          </a:stretch>
        </p:blipFill>
        <p:spPr>
          <a:xfrm>
            <a:off x="964172" y="2053946"/>
            <a:ext cx="3114984" cy="3146116"/>
          </a:xfrm>
          <a:prstGeom prst="rect">
            <a:avLst/>
          </a:prstGeom>
        </p:spPr>
      </p:pic>
      <p:pic>
        <p:nvPicPr>
          <p:cNvPr id="6" name="Picture 5" descr="Chart your way to CHIS screenshot listing skills CHIS offers:&#10;Understanding your community &#10;Health literacy &#10;Mental health resources&#10;Evaluating health information&#10;Health disparities &#10;Health equity ">
            <a:extLst>
              <a:ext uri="{FF2B5EF4-FFF2-40B4-BE49-F238E27FC236}">
                <a16:creationId xmlns:a16="http://schemas.microsoft.com/office/drawing/2014/main" id="{4189DB9A-8299-56C8-0F55-BC68B98415BD}"/>
              </a:ext>
            </a:extLst>
          </p:cNvPr>
          <p:cNvPicPr>
            <a:picLocks noChangeAspect="1"/>
          </p:cNvPicPr>
          <p:nvPr/>
        </p:nvPicPr>
        <p:blipFill rotWithShape="1">
          <a:blip r:embed="rId5"/>
          <a:srcRect l="6638" t="3291" r="6215" b="739"/>
          <a:stretch/>
        </p:blipFill>
        <p:spPr>
          <a:xfrm>
            <a:off x="4798601" y="1858199"/>
            <a:ext cx="5592960" cy="3537611"/>
          </a:xfrm>
          <a:prstGeom prst="rect">
            <a:avLst/>
          </a:prstGeom>
        </p:spPr>
      </p:pic>
      <p:sp>
        <p:nvSpPr>
          <p:cNvPr id="4" name="TextBox 3"/>
          <p:cNvSpPr txBox="1"/>
          <p:nvPr/>
        </p:nvSpPr>
        <p:spPr>
          <a:xfrm>
            <a:off x="5686945" y="6255325"/>
            <a:ext cx="4198108" cy="328937"/>
          </a:xfrm>
          <a:prstGeom prst="rect">
            <a:avLst/>
          </a:prstGeom>
          <a:noFill/>
        </p:spPr>
        <p:txBody>
          <a:bodyPr wrap="square" lIns="51435" tIns="25718" rIns="51435" bIns="25718" rtlCol="0" anchor="t">
            <a:spAutoFit/>
          </a:bodyPr>
          <a:lstStyle/>
          <a:p>
            <a:pPr marL="85368" algn="ctr" defTabSz="685784">
              <a:spcBef>
                <a:spcPts val="450"/>
              </a:spcBef>
            </a:pPr>
            <a:r>
              <a:rPr lang="en-US" b="1" dirty="0">
                <a:solidFill>
                  <a:schemeClr val="bg1"/>
                </a:solidFill>
                <a:latin typeface="Calibri"/>
                <a:ea typeface="Calibri"/>
                <a:cs typeface="Calibri"/>
                <a:hlinkClick r:id="rId6">
                  <a:extLst>
                    <a:ext uri="{A12FA001-AC4F-418D-AE19-62706E023703}">
                      <ahyp:hlinkClr xmlns:ahyp="http://schemas.microsoft.com/office/drawing/2018/hyperlinkcolor" val="tx"/>
                    </a:ext>
                  </a:extLst>
                </a:hlinkClick>
              </a:rPr>
              <a:t>Learn more about CHIS</a:t>
            </a:r>
            <a:endParaRPr lang="en-US" b="1" dirty="0">
              <a:solidFill>
                <a:schemeClr val="bg1"/>
              </a:solidFill>
              <a:ea typeface="Calibri"/>
              <a:cs typeface="Calibri"/>
            </a:endParaRPr>
          </a:p>
        </p:txBody>
      </p:sp>
      <p:sp>
        <p:nvSpPr>
          <p:cNvPr id="5" name="Slide Number Placeholder 4">
            <a:extLst>
              <a:ext uri="{FF2B5EF4-FFF2-40B4-BE49-F238E27FC236}">
                <a16:creationId xmlns:a16="http://schemas.microsoft.com/office/drawing/2014/main" id="{105726AB-5490-24DD-8F47-7E3005976323}"/>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46</a:t>
            </a:fld>
            <a:endParaRPr lang="en-US" dirty="0">
              <a:solidFill>
                <a:schemeClr val="bg1"/>
              </a:solidFill>
            </a:endParaRPr>
          </a:p>
        </p:txBody>
      </p:sp>
    </p:spTree>
    <p:custDataLst>
      <p:tags r:id="rId1"/>
    </p:custDataLst>
    <p:extLst>
      <p:ext uri="{BB962C8B-B14F-4D97-AF65-F5344CB8AC3E}">
        <p14:creationId xmlns:p14="http://schemas.microsoft.com/office/powerpoint/2010/main" val="314860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33DF-4F56-3165-F7B3-DF1307905240}"/>
              </a:ext>
            </a:extLst>
          </p:cNvPr>
          <p:cNvSpPr>
            <a:spLocks noGrp="1"/>
          </p:cNvSpPr>
          <p:nvPr>
            <p:ph type="title"/>
          </p:nvPr>
        </p:nvSpPr>
        <p:spPr>
          <a:xfrm>
            <a:off x="132521" y="245856"/>
            <a:ext cx="3057939" cy="907084"/>
          </a:xfrm>
        </p:spPr>
        <p:txBody>
          <a:bodyPr>
            <a:normAutofit fontScale="90000"/>
          </a:bodyPr>
          <a:lstStyle/>
          <a:p>
            <a:r>
              <a:rPr lang="en-US" dirty="0"/>
              <a:t>CHIS Classes</a:t>
            </a:r>
          </a:p>
        </p:txBody>
      </p:sp>
      <p:pic>
        <p:nvPicPr>
          <p:cNvPr id="8" name="Content Placeholder 7" descr="Information about acquiring CHIS level 1: 12 CE credits across 5 competencies, free classes via NNLM, NNLM sponsored application fee and the specialization is good for 3 years.">
            <a:extLst>
              <a:ext uri="{FF2B5EF4-FFF2-40B4-BE49-F238E27FC236}">
                <a16:creationId xmlns:a16="http://schemas.microsoft.com/office/drawing/2014/main" id="{A9F7AB68-1A41-14BA-61B8-72A3C4894DB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4158" y="1515388"/>
            <a:ext cx="4075042" cy="4290033"/>
          </a:xfrm>
        </p:spPr>
      </p:pic>
      <p:sp>
        <p:nvSpPr>
          <p:cNvPr id="6" name="TextBox 5">
            <a:extLst>
              <a:ext uri="{FF2B5EF4-FFF2-40B4-BE49-F238E27FC236}">
                <a16:creationId xmlns:a16="http://schemas.microsoft.com/office/drawing/2014/main" id="{E93BB165-6A0F-EC48-D21C-119D5FA50563}"/>
              </a:ext>
            </a:extLst>
          </p:cNvPr>
          <p:cNvSpPr txBox="1"/>
          <p:nvPr/>
        </p:nvSpPr>
        <p:spPr bwMode="auto">
          <a:xfrm>
            <a:off x="6297394" y="505680"/>
            <a:ext cx="5181600" cy="4574319"/>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normAutofit/>
          </a:bodyPr>
          <a:lstStyle/>
          <a:p>
            <a:pPr eaLnBrk="0" fontAlgn="base" hangingPunct="0">
              <a:lnSpc>
                <a:spcPct val="90000"/>
              </a:lnSpc>
              <a:spcAft>
                <a:spcPts val="600"/>
              </a:spcAft>
            </a:pPr>
            <a:r>
              <a:rPr lang="en-US" sz="2400" b="1" dirty="0"/>
              <a:t>Select CHIS Courses:</a:t>
            </a:r>
            <a:endParaRPr lang="en-US" sz="2400" dirty="0"/>
          </a:p>
          <a:p>
            <a:pPr marL="192881" indent="-228600" eaLnBrk="0" fontAlgn="base" hangingPunct="0">
              <a:spcAft>
                <a:spcPts val="1800"/>
              </a:spcAft>
              <a:buFont typeface="Arial" panose="020B0604020202020204" pitchFamily="34" charset="0"/>
              <a:buChar char="•"/>
            </a:pPr>
            <a:r>
              <a:rPr lang="en-US" sz="2400" dirty="0">
                <a:hlinkClick r:id="rId3"/>
              </a:rPr>
              <a:t>A Librarian’s Guide to Consumer Health</a:t>
            </a:r>
            <a:endParaRPr lang="en-US" sz="2400" dirty="0"/>
          </a:p>
          <a:p>
            <a:pPr marL="192881" indent="-228600" eaLnBrk="0" fontAlgn="base" hangingPunct="0">
              <a:lnSpc>
                <a:spcPct val="90000"/>
              </a:lnSpc>
              <a:spcAft>
                <a:spcPts val="600"/>
              </a:spcAft>
              <a:buFont typeface="Arial" panose="020B0604020202020204" pitchFamily="34" charset="0"/>
              <a:buChar char="•"/>
            </a:pPr>
            <a:r>
              <a:rPr lang="en-US" sz="2400" dirty="0">
                <a:hlinkClick r:id="rId4"/>
              </a:rPr>
              <a:t>Prescription and Over the Counter Drugs: Supporting Patients with Evidence-Based Information</a:t>
            </a:r>
            <a:br>
              <a:rPr lang="en-US" sz="2400" dirty="0"/>
            </a:br>
            <a:endParaRPr lang="en-US" sz="2400" dirty="0"/>
          </a:p>
          <a:p>
            <a:pPr marL="192881" indent="-228600" eaLnBrk="0" fontAlgn="base" hangingPunct="0">
              <a:lnSpc>
                <a:spcPct val="90000"/>
              </a:lnSpc>
              <a:spcAft>
                <a:spcPts val="600"/>
              </a:spcAft>
              <a:buFont typeface="Arial" panose="020B0604020202020204" pitchFamily="34" charset="0"/>
              <a:buChar char="•"/>
            </a:pPr>
            <a:r>
              <a:rPr lang="en-US" sz="2400" dirty="0">
                <a:hlinkClick r:id="rId5"/>
              </a:rPr>
              <a:t>MedlinePlus Tutorial for Librarians and Health Educators</a:t>
            </a:r>
            <a:br>
              <a:rPr lang="en-US" sz="2400" dirty="0"/>
            </a:br>
            <a:endParaRPr lang="en-US" sz="2400" dirty="0"/>
          </a:p>
          <a:p>
            <a:pPr marL="192881" indent="-228600" eaLnBrk="0" fontAlgn="base" hangingPunct="0">
              <a:lnSpc>
                <a:spcPct val="90000"/>
              </a:lnSpc>
              <a:spcAft>
                <a:spcPts val="600"/>
              </a:spcAft>
              <a:buFont typeface="Arial" panose="020B0604020202020204" pitchFamily="34" charset="0"/>
              <a:buChar char="•"/>
            </a:pPr>
            <a:r>
              <a:rPr lang="en-US" sz="2400" dirty="0">
                <a:hlinkClick r:id="rId6"/>
              </a:rPr>
              <a:t>Providing Mental Health Resources at Your Library</a:t>
            </a:r>
            <a:endParaRPr lang="en-US" sz="2400" dirty="0"/>
          </a:p>
        </p:txBody>
      </p:sp>
      <p:sp>
        <p:nvSpPr>
          <p:cNvPr id="3" name="Slide Number Placeholder 2">
            <a:extLst>
              <a:ext uri="{FF2B5EF4-FFF2-40B4-BE49-F238E27FC236}">
                <a16:creationId xmlns:a16="http://schemas.microsoft.com/office/drawing/2014/main" id="{F85651DD-1E19-1D53-A7DC-8A9F59D9A3F5}"/>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47</a:t>
            </a:fld>
            <a:endParaRPr lang="en-US" dirty="0"/>
          </a:p>
        </p:txBody>
      </p:sp>
    </p:spTree>
    <p:extLst>
      <p:ext uri="{BB962C8B-B14F-4D97-AF65-F5344CB8AC3E}">
        <p14:creationId xmlns:p14="http://schemas.microsoft.com/office/powerpoint/2010/main" val="1104312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6794DDD-794F-7BC0-38DC-31CACBC91306}"/>
              </a:ext>
            </a:extLst>
          </p:cNvPr>
          <p:cNvSpPr>
            <a:spLocks noGrp="1"/>
          </p:cNvSpPr>
          <p:nvPr>
            <p:ph type="title"/>
          </p:nvPr>
        </p:nvSpPr>
        <p:spPr>
          <a:xfrm>
            <a:off x="421511" y="214654"/>
            <a:ext cx="3125557" cy="1325563"/>
          </a:xfrm>
        </p:spPr>
        <p:txBody>
          <a:bodyPr/>
          <a:lstStyle/>
          <a:p>
            <a:r>
              <a:rPr lang="en-US" b="1" dirty="0"/>
              <a:t>Reflection</a:t>
            </a:r>
          </a:p>
        </p:txBody>
      </p:sp>
      <p:sp>
        <p:nvSpPr>
          <p:cNvPr id="4" name="Text Placeholder 3">
            <a:extLst>
              <a:ext uri="{FF2B5EF4-FFF2-40B4-BE49-F238E27FC236}">
                <a16:creationId xmlns:a16="http://schemas.microsoft.com/office/drawing/2014/main" id="{0C536186-A4AB-8667-3EA7-25B975720983}"/>
              </a:ext>
            </a:extLst>
          </p:cNvPr>
          <p:cNvSpPr>
            <a:spLocks noGrp="1"/>
          </p:cNvSpPr>
          <p:nvPr>
            <p:ph sz="half" idx="1"/>
          </p:nvPr>
        </p:nvSpPr>
        <p:spPr>
          <a:xfrm>
            <a:off x="243068" y="1253331"/>
            <a:ext cx="5150736" cy="4351338"/>
          </a:xfrm>
        </p:spPr>
        <p:txBody>
          <a:bodyPr wrap="square" anchor="t">
            <a:normAutofit/>
          </a:bodyPr>
          <a:lstStyle/>
          <a:p>
            <a:pPr marL="0" indent="0">
              <a:buNone/>
            </a:pPr>
            <a:endParaRPr lang="en-US" sz="4000" dirty="0"/>
          </a:p>
          <a:p>
            <a:pPr marL="0" indent="0">
              <a:buNone/>
            </a:pPr>
            <a:r>
              <a:rPr lang="en-US" sz="4000" dirty="0"/>
              <a:t>What 3 things stood out to you?</a:t>
            </a:r>
          </a:p>
          <a:p>
            <a:pPr marL="0" indent="0">
              <a:buNone/>
            </a:pPr>
            <a:endParaRPr lang="en-US" sz="4000" dirty="0"/>
          </a:p>
          <a:p>
            <a:pPr marL="0" indent="0">
              <a:buNone/>
            </a:pPr>
            <a:r>
              <a:rPr lang="en-US" sz="4000" dirty="0"/>
              <a:t>What is your next step?</a:t>
            </a:r>
          </a:p>
        </p:txBody>
      </p:sp>
      <p:pic>
        <p:nvPicPr>
          <p:cNvPr id="7" name="Content Placeholder 6" descr="A person sitting at a desk">
            <a:extLst>
              <a:ext uri="{FF2B5EF4-FFF2-40B4-BE49-F238E27FC236}">
                <a16:creationId xmlns:a16="http://schemas.microsoft.com/office/drawing/2014/main" id="{B7895D64-AF05-FF58-979F-A0AD2C6C9C7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025" r="1" b="20921"/>
          <a:stretch/>
        </p:blipFill>
        <p:spPr>
          <a:xfrm>
            <a:off x="6481822" y="1422217"/>
            <a:ext cx="4779379" cy="4013566"/>
          </a:xfrm>
          <a:noFill/>
        </p:spPr>
      </p:pic>
      <p:sp>
        <p:nvSpPr>
          <p:cNvPr id="5" name="Slide Number Placeholder 4">
            <a:extLst>
              <a:ext uri="{FF2B5EF4-FFF2-40B4-BE49-F238E27FC236}">
                <a16:creationId xmlns:a16="http://schemas.microsoft.com/office/drawing/2014/main" id="{A23B7FE6-07D6-2835-FD36-FB1F82678E5B}"/>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normAutofit/>
          </a:bodyP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2B0271-B012-4ED1-8CE3-476E6D0A5B1D}" type="slidenum">
              <a:rPr lang="en-US" smtClean="0"/>
              <a:pPr>
                <a:spcAft>
                  <a:spcPts val="600"/>
                </a:spcAft>
                <a:defRPr/>
              </a:pPr>
              <a:t>48</a:t>
            </a:fld>
            <a:endParaRPr lang="en-US"/>
          </a:p>
        </p:txBody>
      </p:sp>
    </p:spTree>
    <p:extLst>
      <p:ext uri="{BB962C8B-B14F-4D97-AF65-F5344CB8AC3E}">
        <p14:creationId xmlns:p14="http://schemas.microsoft.com/office/powerpoint/2010/main" val="4046397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title" idx="4294967295"/>
          </p:nvPr>
        </p:nvSpPr>
        <p:spPr>
          <a:xfrm>
            <a:off x="217324" y="132278"/>
            <a:ext cx="974059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r>
              <a:rPr lang="en-US" b="1" dirty="0"/>
              <a:t>Connect with NIH, NLM &amp; NNLM</a:t>
            </a:r>
          </a:p>
        </p:txBody>
      </p:sp>
      <p:pic>
        <p:nvPicPr>
          <p:cNvPr id="1026" name="Picture 2" descr="NNLM training office LinkedIn page">
            <a:extLst>
              <a:ext uri="{FF2B5EF4-FFF2-40B4-BE49-F238E27FC236}">
                <a16:creationId xmlns:a16="http://schemas.microsoft.com/office/drawing/2014/main" id="{02A97E60-2B0A-BC1A-5026-1D415F0CE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870" y="1126450"/>
            <a:ext cx="9893416" cy="3399935"/>
          </a:xfrm>
          <a:prstGeom prst="rect">
            <a:avLst/>
          </a:prstGeom>
          <a:noFill/>
          <a:extLst>
            <a:ext uri="{909E8E84-426E-40DD-AFC4-6F175D3DCCD1}">
              <a14:hiddenFill xmlns:a14="http://schemas.microsoft.com/office/drawing/2010/main">
                <a:solidFill>
                  <a:srgbClr val="FFFFFF"/>
                </a:solidFill>
              </a14:hiddenFill>
            </a:ext>
          </a:extLst>
        </p:spPr>
      </p:pic>
      <p:sp>
        <p:nvSpPr>
          <p:cNvPr id="165" name="Google Shape;165;p4"/>
          <p:cNvSpPr txBox="1">
            <a:spLocks noGrp="1"/>
          </p:cNvSpPr>
          <p:nvPr>
            <p:ph type="body" idx="4294967295"/>
          </p:nvPr>
        </p:nvSpPr>
        <p:spPr>
          <a:xfrm>
            <a:off x="3525860" y="4687159"/>
            <a:ext cx="7334426" cy="1352909"/>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spcBef>
                <a:spcPts val="0"/>
              </a:spcBef>
              <a:buFont typeface="Noto Sans Symbols"/>
              <a:buChar char="▪"/>
            </a:pPr>
            <a:r>
              <a:rPr lang="en-US" sz="2400" dirty="0"/>
              <a:t>Connect with us!</a:t>
            </a:r>
            <a:endParaRPr sz="2400" dirty="0"/>
          </a:p>
          <a:p>
            <a:pPr marL="171450" indent="-171450">
              <a:buFont typeface="Noto Sans Symbols"/>
              <a:buChar char="▪"/>
            </a:pPr>
            <a:r>
              <a:rPr lang="en-US" sz="2400" dirty="0"/>
              <a:t>Add NLM resources and news feed information to your organization’s web and social media sites! </a:t>
            </a:r>
            <a:endParaRPr sz="2400" dirty="0"/>
          </a:p>
        </p:txBody>
      </p:sp>
      <p:sp>
        <p:nvSpPr>
          <p:cNvPr id="2" name="Slide Number Placeholder 2">
            <a:extLst>
              <a:ext uri="{FF2B5EF4-FFF2-40B4-BE49-F238E27FC236}">
                <a16:creationId xmlns:a16="http://schemas.microsoft.com/office/drawing/2014/main" id="{89AF4801-03ED-407D-FFDF-20E601446CDF}"/>
              </a:ext>
              <a:ext uri="{C183D7F6-B498-43B3-948B-1728B52AA6E4}">
                <adec:decorative xmlns:adec="http://schemas.microsoft.com/office/drawing/2017/decorative" val="1"/>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49</a:t>
            </a:fld>
            <a:endParaRPr lang="en-US" dirty="0"/>
          </a:p>
        </p:txBody>
      </p:sp>
    </p:spTree>
    <p:custDataLst>
      <p:tags r:id="rId1"/>
    </p:custDataLst>
    <p:extLst>
      <p:ext uri="{BB962C8B-B14F-4D97-AF65-F5344CB8AC3E}">
        <p14:creationId xmlns:p14="http://schemas.microsoft.com/office/powerpoint/2010/main" val="48360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B990A-DF32-D603-4022-F54B5100B37B}"/>
              </a:ext>
            </a:extLst>
          </p:cNvPr>
          <p:cNvSpPr>
            <a:spLocks noGrp="1"/>
          </p:cNvSpPr>
          <p:nvPr>
            <p:ph type="title"/>
          </p:nvPr>
        </p:nvSpPr>
        <p:spPr/>
        <p:txBody>
          <a:bodyPr/>
          <a:lstStyle/>
          <a:p>
            <a:r>
              <a:rPr lang="en-US" b="1" dirty="0"/>
              <a:t>Class Resources</a:t>
            </a:r>
          </a:p>
        </p:txBody>
      </p:sp>
      <p:sp>
        <p:nvSpPr>
          <p:cNvPr id="4" name="Content Placeholder 3">
            <a:extLst>
              <a:ext uri="{FF2B5EF4-FFF2-40B4-BE49-F238E27FC236}">
                <a16:creationId xmlns:a16="http://schemas.microsoft.com/office/drawing/2014/main" id="{DC489F6A-9A80-02D1-C088-E22FDCDED17E}"/>
              </a:ext>
            </a:extLst>
          </p:cNvPr>
          <p:cNvSpPr>
            <a:spLocks noGrp="1"/>
          </p:cNvSpPr>
          <p:nvPr>
            <p:ph idx="1"/>
          </p:nvPr>
        </p:nvSpPr>
        <p:spPr>
          <a:xfrm>
            <a:off x="838200" y="1825625"/>
            <a:ext cx="4276725" cy="2660650"/>
          </a:xfrm>
        </p:spPr>
        <p:txBody>
          <a:bodyPr/>
          <a:lstStyle/>
          <a:p>
            <a:pPr marL="0" indent="0">
              <a:buNone/>
            </a:pPr>
            <a:r>
              <a:rPr lang="en-US" sz="4000" dirty="0">
                <a:hlinkClick r:id="rId4"/>
              </a:rPr>
              <a:t>Slides</a:t>
            </a:r>
            <a:r>
              <a:rPr lang="en-US" sz="4000" dirty="0"/>
              <a:t> </a:t>
            </a:r>
          </a:p>
          <a:p>
            <a:pPr marL="0" indent="0">
              <a:buNone/>
            </a:pPr>
            <a:endParaRPr lang="en-US" sz="4000" dirty="0"/>
          </a:p>
          <a:p>
            <a:pPr marL="0" indent="0">
              <a:buNone/>
            </a:pPr>
            <a:r>
              <a:rPr lang="en-US" sz="4000" dirty="0">
                <a:hlinkClick r:id="rId5"/>
              </a:rPr>
              <a:t>Class Handout</a:t>
            </a:r>
            <a:endParaRPr lang="en-US" sz="4000" dirty="0"/>
          </a:p>
        </p:txBody>
      </p:sp>
      <p:sp>
        <p:nvSpPr>
          <p:cNvPr id="5" name="Slide Number Placeholder 4">
            <a:extLst>
              <a:ext uri="{FF2B5EF4-FFF2-40B4-BE49-F238E27FC236}">
                <a16:creationId xmlns:a16="http://schemas.microsoft.com/office/drawing/2014/main" id="{7711C9F8-2A7E-3E8B-B62D-E8D853201CA1}"/>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5</a:t>
            </a:fld>
            <a:endParaRPr lang="en-US" sz="1800" dirty="0">
              <a:solidFill>
                <a:schemeClr val="bg1"/>
              </a:solidFill>
            </a:endParaRPr>
          </a:p>
        </p:txBody>
      </p:sp>
    </p:spTree>
    <p:custDataLst>
      <p:tags r:id="rId1"/>
    </p:custDataLst>
    <p:extLst>
      <p:ext uri="{BB962C8B-B14F-4D97-AF65-F5344CB8AC3E}">
        <p14:creationId xmlns:p14="http://schemas.microsoft.com/office/powerpoint/2010/main" val="4096265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7"/>
          <p:cNvSpPr txBox="1">
            <a:spLocks noGrp="1"/>
          </p:cNvSpPr>
          <p:nvPr>
            <p:ph type="title"/>
          </p:nvPr>
        </p:nvSpPr>
        <p:spPr>
          <a:xfrm>
            <a:off x="312249" y="281354"/>
            <a:ext cx="3932237" cy="902677"/>
          </a:xfrm>
        </p:spPr>
        <p:txBody>
          <a:bodyPr spcFirstLastPara="1" vert="horz" wrap="square" lIns="68569" tIns="34275" rIns="68569" bIns="34275" numCol="1" anchor="b" anchorCtr="0" compatLnSpc="1">
            <a:prstTxWarp prst="textNoShape">
              <a:avLst/>
            </a:prstTxWarp>
            <a:normAutofit/>
          </a:bodyPr>
          <a:lstStyle/>
          <a:p>
            <a:r>
              <a:rPr lang="en-US" sz="4400" b="1" dirty="0"/>
              <a:t>Questions?</a:t>
            </a:r>
          </a:p>
        </p:txBody>
      </p:sp>
      <p:sp>
        <p:nvSpPr>
          <p:cNvPr id="514" name="Google Shape;514;p47"/>
          <p:cNvSpPr txBox="1">
            <a:spLocks noGrp="1"/>
          </p:cNvSpPr>
          <p:nvPr>
            <p:ph type="body" sz="half" idx="2"/>
          </p:nvPr>
        </p:nvSpPr>
        <p:spPr>
          <a:xfrm>
            <a:off x="148125" y="1530517"/>
            <a:ext cx="8051977" cy="4273197"/>
          </a:xfrm>
        </p:spPr>
        <p:txBody>
          <a:bodyPr spcFirstLastPara="1" vert="horz" wrap="square" lIns="91425" tIns="45713" rIns="91425" bIns="45713" numCol="1" anchor="t" anchorCtr="0" compatLnSpc="1">
            <a:prstTxWarp prst="textNoShape">
              <a:avLst/>
            </a:prstTxWarp>
            <a:noAutofit/>
          </a:bodyPr>
          <a:lstStyle/>
          <a:p>
            <a:pPr marL="0" indent="0">
              <a:lnSpc>
                <a:spcPct val="100000"/>
              </a:lnSpc>
              <a:spcBef>
                <a:spcPts val="0"/>
              </a:spcBef>
              <a:spcAft>
                <a:spcPts val="800"/>
              </a:spcAft>
              <a:buSzPts val="1867"/>
              <a:buNone/>
            </a:pPr>
            <a:r>
              <a:rPr lang="en-US" sz="2200" b="1" dirty="0"/>
              <a:t>Jessi Van Der Volgen</a:t>
            </a:r>
          </a:p>
          <a:p>
            <a:pPr marL="0" indent="0">
              <a:lnSpc>
                <a:spcPct val="110000"/>
              </a:lnSpc>
              <a:spcBef>
                <a:spcPts val="0"/>
              </a:spcBef>
              <a:spcAft>
                <a:spcPts val="1000"/>
              </a:spcAft>
              <a:buSzPts val="1867"/>
              <a:buNone/>
            </a:pPr>
            <a:r>
              <a:rPr lang="en-US" sz="2200" dirty="0"/>
              <a:t>Network of the National Library of Medicine Training Office (NTO)</a:t>
            </a:r>
          </a:p>
          <a:p>
            <a:pPr marL="0" indent="0">
              <a:lnSpc>
                <a:spcPct val="110000"/>
              </a:lnSpc>
              <a:spcBef>
                <a:spcPts val="0"/>
              </a:spcBef>
              <a:spcAft>
                <a:spcPts val="1000"/>
              </a:spcAft>
              <a:buSzPts val="1867"/>
              <a:buNone/>
            </a:pPr>
            <a:r>
              <a:rPr lang="en-US" sz="2200" b="1" dirty="0"/>
              <a:t>j.vandervolgen@utah.edu</a:t>
            </a:r>
            <a:br>
              <a:rPr lang="en-US" sz="2200" dirty="0"/>
            </a:br>
            <a:r>
              <a:rPr lang="en-US" sz="2200" dirty="0"/>
              <a:t>-------------------------------</a:t>
            </a:r>
            <a:endParaRPr lang="en-US" sz="2200" b="1" dirty="0"/>
          </a:p>
          <a:p>
            <a:pPr marL="0" indent="0">
              <a:spcBef>
                <a:spcPts val="0"/>
              </a:spcBef>
              <a:buSzPts val="1867"/>
              <a:buNone/>
            </a:pPr>
            <a:r>
              <a:rPr lang="en-US" sz="2200" b="1" dirty="0"/>
              <a:t>Jamia Williams</a:t>
            </a:r>
            <a:br>
              <a:rPr lang="en-US" sz="2200" b="1" dirty="0"/>
            </a:br>
            <a:r>
              <a:rPr lang="en-US" sz="2200" dirty="0"/>
              <a:t>Network of the National Library of Medicine </a:t>
            </a:r>
            <a:br>
              <a:rPr lang="en-US" sz="2200" dirty="0"/>
            </a:br>
            <a:r>
              <a:rPr lang="en-US" sz="2200" dirty="0"/>
              <a:t>Training Office (NTO)</a:t>
            </a:r>
            <a:br>
              <a:rPr lang="en-US" sz="2200" dirty="0"/>
            </a:br>
            <a:r>
              <a:rPr lang="en-US" sz="2200" b="1" dirty="0"/>
              <a:t>jamia.williams@utah.edu</a:t>
            </a:r>
          </a:p>
          <a:p>
            <a:pPr marL="0" indent="0">
              <a:buSzPts val="1400"/>
              <a:buNone/>
            </a:pPr>
            <a:endParaRPr lang="en-US" sz="2200" b="1" dirty="0"/>
          </a:p>
          <a:p>
            <a:pPr marL="0" indent="0">
              <a:buNone/>
            </a:pPr>
            <a:endParaRPr dirty="0"/>
          </a:p>
        </p:txBody>
      </p:sp>
      <p:pic>
        <p:nvPicPr>
          <p:cNvPr id="4" name="Picture 3" descr="A bee on a flower">
            <a:extLst>
              <a:ext uri="{FF2B5EF4-FFF2-40B4-BE49-F238E27FC236}">
                <a16:creationId xmlns:a16="http://schemas.microsoft.com/office/drawing/2014/main" id="{1FA34544-CC53-CD7F-D112-5516A78C06C6}"/>
              </a:ext>
            </a:extLst>
          </p:cNvPr>
          <p:cNvPicPr>
            <a:picLocks noChangeAspect="1"/>
          </p:cNvPicPr>
          <p:nvPr/>
        </p:nvPicPr>
        <p:blipFill>
          <a:blip r:embed="rId4">
            <a:extLst>
              <a:ext uri="{28A0092B-C50C-407E-A947-70E740481C1C}">
                <a14:useLocalDpi xmlns:a14="http://schemas.microsoft.com/office/drawing/2010/main" val="0"/>
              </a:ext>
            </a:extLst>
          </a:blip>
          <a:srcRect r="40779"/>
          <a:stretch/>
        </p:blipFill>
        <p:spPr>
          <a:xfrm rot="5400000">
            <a:off x="8818982" y="1915559"/>
            <a:ext cx="2390053" cy="3026881"/>
          </a:xfrm>
          <a:prstGeom prst="rect">
            <a:avLst/>
          </a:prstGeom>
          <a:noFill/>
        </p:spPr>
      </p:pic>
      <p:sp>
        <p:nvSpPr>
          <p:cNvPr id="2" name="Slide Number Placeholder 2">
            <a:extLst>
              <a:ext uri="{FF2B5EF4-FFF2-40B4-BE49-F238E27FC236}">
                <a16:creationId xmlns:a16="http://schemas.microsoft.com/office/drawing/2014/main" id="{0C85F2A3-3540-1CD2-A998-56C4C9A0CCD1}"/>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50</a:t>
            </a:fld>
            <a:endParaRPr lang="en-US"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6"/>
          <p:cNvSpPr txBox="1">
            <a:spLocks noGrp="1"/>
          </p:cNvSpPr>
          <p:nvPr>
            <p:ph type="title"/>
          </p:nvPr>
        </p:nvSpPr>
        <p:spPr>
          <a:xfrm>
            <a:off x="838200" y="2629958"/>
            <a:ext cx="5202767" cy="1346729"/>
          </a:xfrm>
        </p:spPr>
        <p:txBody>
          <a:bodyPr spcFirstLastPara="1" vert="horz" wrap="square" lIns="91425" tIns="45713" rIns="91425" bIns="45713" numCol="1" anchor="ctr" anchorCtr="0" compatLnSpc="1">
            <a:prstTxWarp prst="textNoShape">
              <a:avLst/>
            </a:prstTxWarp>
            <a:noAutofit/>
          </a:bodyPr>
          <a:lstStyle/>
          <a:p>
            <a:pPr marL="0" indent="0">
              <a:spcBef>
                <a:spcPts val="0"/>
              </a:spcBef>
              <a:buClr>
                <a:srgbClr val="1E4E79"/>
              </a:buClr>
              <a:buSzPts val="2800"/>
              <a:buNone/>
            </a:pPr>
            <a:r>
              <a:rPr lang="en-US" b="1" dirty="0"/>
              <a:t>What is an example of health outreach or programming that you have seen recently?</a:t>
            </a:r>
            <a:r>
              <a:rPr lang="en-US" dirty="0"/>
              <a:t> </a:t>
            </a:r>
          </a:p>
        </p:txBody>
      </p:sp>
      <p:pic>
        <p:nvPicPr>
          <p:cNvPr id="3" name="Picture 2" descr="A basket full of menstrual products">
            <a:extLst>
              <a:ext uri="{FF2B5EF4-FFF2-40B4-BE49-F238E27FC236}">
                <a16:creationId xmlns:a16="http://schemas.microsoft.com/office/drawing/2014/main" id="{FDC1EF85-3F45-9E71-2531-B90BBBDBADA5}"/>
              </a:ext>
            </a:extLst>
          </p:cNvPr>
          <p:cNvPicPr>
            <a:picLocks noChangeAspect="1"/>
          </p:cNvPicPr>
          <p:nvPr/>
        </p:nvPicPr>
        <p:blipFill rotWithShape="1">
          <a:blip r:embed="rId4">
            <a:extLst>
              <a:ext uri="{28A0092B-C50C-407E-A947-70E740481C1C}">
                <a14:useLocalDpi xmlns:a14="http://schemas.microsoft.com/office/drawing/2010/main" val="0"/>
              </a:ext>
            </a:extLst>
          </a:blip>
          <a:srcRect l="10396" r="14191"/>
          <a:stretch/>
        </p:blipFill>
        <p:spPr>
          <a:xfrm>
            <a:off x="6439607" y="866534"/>
            <a:ext cx="4837555" cy="3608315"/>
          </a:xfrm>
          <a:prstGeom prst="rect">
            <a:avLst/>
          </a:prstGeom>
          <a:noFill/>
        </p:spPr>
      </p:pic>
      <p:sp>
        <p:nvSpPr>
          <p:cNvPr id="4" name="Slide Number Placeholder 3">
            <a:extLst>
              <a:ext uri="{FF2B5EF4-FFF2-40B4-BE49-F238E27FC236}">
                <a16:creationId xmlns:a16="http://schemas.microsoft.com/office/drawing/2014/main" id="{02D0180B-7529-12F8-AC96-EEECCF6431A1}"/>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6</a:t>
            </a:fld>
            <a:endParaRPr lang="en-US" sz="1800" dirty="0">
              <a:solidFill>
                <a:schemeClr val="bg1"/>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5669-4C4A-A6F5-5409-0FEEEE7DBB39}"/>
              </a:ext>
            </a:extLst>
          </p:cNvPr>
          <p:cNvSpPr>
            <a:spLocks noGrp="1"/>
          </p:cNvSpPr>
          <p:nvPr>
            <p:ph type="title"/>
          </p:nvPr>
        </p:nvSpPr>
        <p:spPr>
          <a:xfrm>
            <a:off x="358351" y="1450373"/>
            <a:ext cx="4605616" cy="3040911"/>
          </a:xfrm>
        </p:spPr>
        <p:txBody>
          <a:bodyPr wrap="square" anchor="ctr">
            <a:noAutofit/>
          </a:bodyPr>
          <a:lstStyle/>
          <a:p>
            <a:r>
              <a:rPr lang="en-US" dirty="0">
                <a:latin typeface="+mj-lt"/>
              </a:rPr>
              <a:t>Why might libraries conduct health outreach?</a:t>
            </a:r>
          </a:p>
        </p:txBody>
      </p:sp>
      <p:pic>
        <p:nvPicPr>
          <p:cNvPr id="5" name="Picture 4" descr="A person measuring blood pressure on another person">
            <a:extLst>
              <a:ext uri="{FF2B5EF4-FFF2-40B4-BE49-F238E27FC236}">
                <a16:creationId xmlns:a16="http://schemas.microsoft.com/office/drawing/2014/main" id="{2123E1BC-C2EA-31D9-4808-4815F99E6773}"/>
              </a:ext>
            </a:extLst>
          </p:cNvPr>
          <p:cNvPicPr>
            <a:picLocks noChangeAspect="1"/>
          </p:cNvPicPr>
          <p:nvPr/>
        </p:nvPicPr>
        <p:blipFill>
          <a:blip r:embed="rId4"/>
          <a:stretch>
            <a:fillRect/>
          </a:stretch>
        </p:blipFill>
        <p:spPr>
          <a:xfrm>
            <a:off x="5460976" y="0"/>
            <a:ext cx="5890892" cy="5717241"/>
          </a:xfrm>
          <a:prstGeom prst="ellipse">
            <a:avLst/>
          </a:prstGeom>
        </p:spPr>
      </p:pic>
      <p:sp>
        <p:nvSpPr>
          <p:cNvPr id="6" name="Slide Number Placeholder 5">
            <a:extLst>
              <a:ext uri="{FF2B5EF4-FFF2-40B4-BE49-F238E27FC236}">
                <a16:creationId xmlns:a16="http://schemas.microsoft.com/office/drawing/2014/main" id="{97DE2D25-7655-4D81-62D2-DCEAAB39E6FA}"/>
              </a:ext>
              <a:ext uri="{C183D7F6-B498-43B3-948B-1728B52AA6E4}">
                <adec:decorative xmlns:adec="http://schemas.microsoft.com/office/drawing/2017/decorative" val="0"/>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7</a:t>
            </a:fld>
            <a:endParaRPr lang="en-US" sz="1800" dirty="0">
              <a:solidFill>
                <a:schemeClr val="bg1"/>
              </a:solidFill>
            </a:endParaRPr>
          </a:p>
        </p:txBody>
      </p:sp>
    </p:spTree>
    <p:custDataLst>
      <p:tags r:id="rId1"/>
    </p:custDataLst>
    <p:extLst>
      <p:ext uri="{BB962C8B-B14F-4D97-AF65-F5344CB8AC3E}">
        <p14:creationId xmlns:p14="http://schemas.microsoft.com/office/powerpoint/2010/main" val="168462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idx="4294967295"/>
          </p:nvPr>
        </p:nvSpPr>
        <p:spPr>
          <a:xfrm>
            <a:off x="1394850" y="136910"/>
            <a:ext cx="94065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Health Outreach at Your Organization</a:t>
            </a:r>
            <a:endParaRPr lang="en-US" b="1" dirty="0">
              <a:cs typeface="Calibri"/>
            </a:endParaRPr>
          </a:p>
        </p:txBody>
      </p:sp>
      <p:grpSp>
        <p:nvGrpSpPr>
          <p:cNvPr id="209" name="Google Shape;209;p9" descr="List of reasons in a chart: &#10;Show value &#10;Enhance image &#10;Maintain relevance &#10;Increase visibility &#10;Stay currently "/>
          <p:cNvGrpSpPr/>
          <p:nvPr/>
        </p:nvGrpSpPr>
        <p:grpSpPr>
          <a:xfrm>
            <a:off x="3345751" y="1609576"/>
            <a:ext cx="4969565" cy="4174435"/>
            <a:chOff x="0" y="18732"/>
            <a:chExt cx="3900488" cy="3680460"/>
          </a:xfrm>
        </p:grpSpPr>
        <p:sp>
          <p:nvSpPr>
            <p:cNvPr id="210" name="Google Shape;210;p9"/>
            <p:cNvSpPr/>
            <p:nvPr/>
          </p:nvSpPr>
          <p:spPr>
            <a:xfrm>
              <a:off x="0" y="1873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1" name="Google Shape;211;p9"/>
            <p:cNvSpPr txBox="1"/>
            <p:nvPr/>
          </p:nvSpPr>
          <p:spPr>
            <a:xfrm>
              <a:off x="32784" y="5151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Show Value</a:t>
              </a:r>
              <a:endParaRPr sz="1050" dirty="0">
                <a:solidFill>
                  <a:srgbClr val="000000"/>
                </a:solidFill>
              </a:endParaRPr>
            </a:p>
          </p:txBody>
        </p:sp>
        <p:sp>
          <p:nvSpPr>
            <p:cNvPr id="212" name="Google Shape;212;p9"/>
            <p:cNvSpPr/>
            <p:nvPr/>
          </p:nvSpPr>
          <p:spPr>
            <a:xfrm>
              <a:off x="0" y="77095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3" name="Google Shape;213;p9"/>
            <p:cNvSpPr txBox="1"/>
            <p:nvPr/>
          </p:nvSpPr>
          <p:spPr>
            <a:xfrm>
              <a:off x="32784" y="80373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Enhance Image</a:t>
              </a:r>
              <a:endParaRPr sz="1050" dirty="0">
                <a:solidFill>
                  <a:srgbClr val="000000"/>
                </a:solidFill>
              </a:endParaRPr>
            </a:p>
          </p:txBody>
        </p:sp>
        <p:sp>
          <p:nvSpPr>
            <p:cNvPr id="214" name="Google Shape;214;p9"/>
            <p:cNvSpPr/>
            <p:nvPr/>
          </p:nvSpPr>
          <p:spPr>
            <a:xfrm>
              <a:off x="0" y="152317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5" name="Google Shape;215;p9"/>
            <p:cNvSpPr txBox="1"/>
            <p:nvPr/>
          </p:nvSpPr>
          <p:spPr>
            <a:xfrm>
              <a:off x="32784" y="155595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Maintain Relevance</a:t>
              </a:r>
              <a:endParaRPr sz="1050" dirty="0">
                <a:solidFill>
                  <a:srgbClr val="000000"/>
                </a:solidFill>
              </a:endParaRPr>
            </a:p>
          </p:txBody>
        </p:sp>
        <p:sp>
          <p:nvSpPr>
            <p:cNvPr id="216" name="Google Shape;216;p9"/>
            <p:cNvSpPr/>
            <p:nvPr/>
          </p:nvSpPr>
          <p:spPr>
            <a:xfrm>
              <a:off x="0" y="227539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7" name="Google Shape;217;p9"/>
            <p:cNvSpPr txBox="1"/>
            <p:nvPr/>
          </p:nvSpPr>
          <p:spPr>
            <a:xfrm>
              <a:off x="32784" y="230817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Increase Visibility</a:t>
              </a:r>
              <a:endParaRPr sz="1050" dirty="0">
                <a:solidFill>
                  <a:srgbClr val="000000"/>
                </a:solidFill>
              </a:endParaRPr>
            </a:p>
          </p:txBody>
        </p:sp>
        <p:sp>
          <p:nvSpPr>
            <p:cNvPr id="218" name="Google Shape;218;p9"/>
            <p:cNvSpPr/>
            <p:nvPr/>
          </p:nvSpPr>
          <p:spPr>
            <a:xfrm>
              <a:off x="0" y="302761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9" name="Google Shape;219;p9"/>
            <p:cNvSpPr txBox="1"/>
            <p:nvPr/>
          </p:nvSpPr>
          <p:spPr>
            <a:xfrm>
              <a:off x="32784" y="306039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Stay Current</a:t>
              </a:r>
              <a:endParaRPr sz="1050" dirty="0">
                <a:solidFill>
                  <a:srgbClr val="000000"/>
                </a:solidFill>
              </a:endParaRPr>
            </a:p>
          </p:txBody>
        </p:sp>
      </p:grpSp>
      <p:sp>
        <p:nvSpPr>
          <p:cNvPr id="220" name="Google Shape;220;p9">
            <a:extLst>
              <a:ext uri="{C183D7F6-B498-43B3-948B-1728B52AA6E4}">
                <adec:decorative xmlns:adec="http://schemas.microsoft.com/office/drawing/2017/decorative" val="1"/>
              </a:ext>
            </a:extLst>
          </p:cNvPr>
          <p:cNvSpPr txBox="1"/>
          <p:nvPr/>
        </p:nvSpPr>
        <p:spPr>
          <a:xfrm>
            <a:off x="5958433" y="6401990"/>
            <a:ext cx="3903785" cy="273844"/>
          </a:xfrm>
          <a:prstGeom prst="rect">
            <a:avLst/>
          </a:prstGeom>
          <a:noFill/>
          <a:ln>
            <a:noFill/>
          </a:ln>
        </p:spPr>
        <p:txBody>
          <a:bodyPr spcFirstLastPara="1" wrap="square" lIns="68569" tIns="34275" rIns="68569" bIns="34275" anchor="t" anchorCtr="0">
            <a:normAutofit/>
          </a:bodyPr>
          <a:lstStyle/>
          <a:p>
            <a:pPr marL="128588" indent="-128588" algn="r">
              <a:lnSpc>
                <a:spcPct val="90000"/>
              </a:lnSpc>
              <a:buClr>
                <a:schemeClr val="dk1"/>
              </a:buClr>
              <a:buSzPts val="1200"/>
            </a:pPr>
            <a:r>
              <a:rPr lang="en-US" sz="1100" dirty="0">
                <a:solidFill>
                  <a:schemeClr val="bg1"/>
                </a:solidFill>
                <a:latin typeface="Calibri"/>
                <a:ea typeface="Calibri"/>
                <a:cs typeface="Calibri"/>
                <a:sym typeface="Calibri"/>
              </a:rPr>
              <a:t>Adapted from: University of Illinois Current LIS Clips (2003)</a:t>
            </a:r>
            <a:endParaRPr sz="1100" dirty="0">
              <a:solidFill>
                <a:schemeClr val="bg1"/>
              </a:solidFill>
            </a:endParaRPr>
          </a:p>
          <a:p>
            <a:pPr marL="128588" indent="-28575">
              <a:lnSpc>
                <a:spcPct val="90000"/>
              </a:lnSpc>
              <a:spcBef>
                <a:spcPts val="563"/>
              </a:spcBef>
              <a:buClr>
                <a:schemeClr val="dk1"/>
              </a:buClr>
              <a:buSzPts val="2100"/>
            </a:pPr>
            <a:endParaRPr sz="1100" dirty="0">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8C382D7F-0179-E369-F17B-A51B2C588FF0}"/>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8</a:t>
            </a:fld>
            <a:endParaRPr lang="en-US" dirty="0"/>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DD16-9C89-E9D1-10C6-FB794A91AC7F}"/>
              </a:ext>
            </a:extLst>
          </p:cNvPr>
          <p:cNvSpPr>
            <a:spLocks noGrp="1"/>
          </p:cNvSpPr>
          <p:nvPr>
            <p:ph type="title"/>
          </p:nvPr>
        </p:nvSpPr>
        <p:spPr>
          <a:xfrm>
            <a:off x="250449" y="288587"/>
            <a:ext cx="11691101" cy="1356360"/>
          </a:xfrm>
        </p:spPr>
        <p:txBody>
          <a:bodyPr/>
          <a:lstStyle/>
          <a:p>
            <a:pPr algn="ctr"/>
            <a:r>
              <a:rPr lang="en-US" b="1" dirty="0">
                <a:cs typeface="Calibri"/>
              </a:rPr>
              <a:t>Health Outreach &amp; Programming Landscape </a:t>
            </a:r>
            <a:endParaRPr lang="en-US" b="1" dirty="0">
              <a:ea typeface="Calibri"/>
              <a:cs typeface="Calibri"/>
            </a:endParaRPr>
          </a:p>
        </p:txBody>
      </p:sp>
      <p:sp>
        <p:nvSpPr>
          <p:cNvPr id="6" name="Content Placeholder 5"/>
          <p:cNvSpPr>
            <a:spLocks noGrp="1"/>
          </p:cNvSpPr>
          <p:nvPr>
            <p:ph sz="half" idx="1"/>
          </p:nvPr>
        </p:nvSpPr>
        <p:spPr>
          <a:xfrm>
            <a:off x="538451" y="2153318"/>
            <a:ext cx="5769935" cy="2572854"/>
          </a:xfrm>
        </p:spPr>
        <p:txBody>
          <a:bodyPr/>
          <a:lstStyle/>
          <a:p>
            <a:pPr marL="0" indent="0">
              <a:buNone/>
            </a:pPr>
            <a:r>
              <a:rPr lang="en-US" b="1" dirty="0">
                <a:solidFill>
                  <a:schemeClr val="tx1"/>
                </a:solidFill>
              </a:rPr>
              <a:t>About Today</a:t>
            </a:r>
          </a:p>
          <a:p>
            <a:r>
              <a:rPr lang="en-US" dirty="0">
                <a:solidFill>
                  <a:schemeClr val="tx1"/>
                </a:solidFill>
              </a:rPr>
              <a:t>Ideas not best practices</a:t>
            </a:r>
          </a:p>
          <a:p>
            <a:r>
              <a:rPr lang="en-US" dirty="0">
                <a:solidFill>
                  <a:schemeClr val="tx1"/>
                </a:solidFill>
              </a:rPr>
              <a:t>Consider your library and community</a:t>
            </a:r>
          </a:p>
          <a:p>
            <a:r>
              <a:rPr lang="en-US" dirty="0">
                <a:solidFill>
                  <a:schemeClr val="tx1"/>
                </a:solidFill>
              </a:rPr>
              <a:t>Consider your capacity</a:t>
            </a:r>
          </a:p>
        </p:txBody>
      </p:sp>
      <p:sp>
        <p:nvSpPr>
          <p:cNvPr id="4" name="Content Placeholder 3">
            <a:extLst>
              <a:ext uri="{FF2B5EF4-FFF2-40B4-BE49-F238E27FC236}">
                <a16:creationId xmlns:a16="http://schemas.microsoft.com/office/drawing/2014/main" id="{D8668695-5571-875E-B1EB-7A0AC15B6299}"/>
              </a:ext>
            </a:extLst>
          </p:cNvPr>
          <p:cNvSpPr>
            <a:spLocks noGrp="1"/>
          </p:cNvSpPr>
          <p:nvPr>
            <p:ph sz="half" idx="2"/>
          </p:nvPr>
        </p:nvSpPr>
        <p:spPr>
          <a:xfrm>
            <a:off x="6759950" y="2153318"/>
            <a:ext cx="5181600" cy="2413366"/>
          </a:xfrm>
        </p:spPr>
        <p:txBody>
          <a:bodyPr/>
          <a:lstStyle/>
          <a:p>
            <a:pPr marL="0" indent="0">
              <a:buNone/>
            </a:pPr>
            <a:r>
              <a:rPr lang="en-US" b="1" dirty="0">
                <a:solidFill>
                  <a:schemeClr val="tx1"/>
                </a:solidFill>
                <a:cs typeface="Calibri"/>
              </a:rPr>
              <a:t>Challenges</a:t>
            </a:r>
          </a:p>
          <a:p>
            <a:r>
              <a:rPr lang="en-US" dirty="0">
                <a:solidFill>
                  <a:schemeClr val="tx1"/>
                </a:solidFill>
                <a:cs typeface="Calibri"/>
              </a:rPr>
              <a:t>Staff capacity</a:t>
            </a:r>
          </a:p>
          <a:p>
            <a:r>
              <a:rPr lang="en-US" dirty="0">
                <a:solidFill>
                  <a:schemeClr val="tx1"/>
                </a:solidFill>
                <a:cs typeface="Calibri"/>
              </a:rPr>
              <a:t>Funding insecurity</a:t>
            </a:r>
          </a:p>
          <a:p>
            <a:r>
              <a:rPr lang="en-US" dirty="0">
                <a:solidFill>
                  <a:schemeClr val="tx1"/>
                </a:solidFill>
                <a:cs typeface="Calibri"/>
              </a:rPr>
              <a:t>Social and political pressures</a:t>
            </a:r>
          </a:p>
          <a:p>
            <a:endParaRPr lang="en-US" sz="1238" dirty="0">
              <a:solidFill>
                <a:srgbClr val="353432"/>
              </a:solidFill>
            </a:endParaRPr>
          </a:p>
        </p:txBody>
      </p:sp>
      <p:sp>
        <p:nvSpPr>
          <p:cNvPr id="3" name="Slide Number Placeholder 2">
            <a:extLst>
              <a:ext uri="{FF2B5EF4-FFF2-40B4-BE49-F238E27FC236}">
                <a16:creationId xmlns:a16="http://schemas.microsoft.com/office/drawing/2014/main" id="{A6833A28-2E2C-17A0-319E-7C843CBA8F5E}"/>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9</a:t>
            </a:fld>
            <a:endParaRPr lang="en-US"/>
          </a:p>
        </p:txBody>
      </p:sp>
    </p:spTree>
    <p:custDataLst>
      <p:tags r:id="rId1"/>
    </p:custDataLst>
    <p:extLst>
      <p:ext uri="{BB962C8B-B14F-4D97-AF65-F5344CB8AC3E}">
        <p14:creationId xmlns:p14="http://schemas.microsoft.com/office/powerpoint/2010/main" val="2949164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1523</Words>
  <Application>Microsoft Office PowerPoint</Application>
  <PresentationFormat>Widescreen</PresentationFormat>
  <Paragraphs>311</Paragraphs>
  <Slides>50</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Aptos</vt:lpstr>
      <vt:lpstr>Arial</vt:lpstr>
      <vt:lpstr>Calibri</vt:lpstr>
      <vt:lpstr>Corbel</vt:lpstr>
      <vt:lpstr>Helvetica</vt:lpstr>
      <vt:lpstr>Helvetica Neue</vt:lpstr>
      <vt:lpstr>Noto Sans Symbols</vt:lpstr>
      <vt:lpstr>Basis</vt:lpstr>
      <vt:lpstr>Health Programming at Your Library</vt:lpstr>
      <vt:lpstr>Which picture most closely matches how you feel about health programming? </vt:lpstr>
      <vt:lpstr>Learning Objectives</vt:lpstr>
      <vt:lpstr>Network of the National Library of Medicine (NNLM)</vt:lpstr>
      <vt:lpstr>Class Resources</vt:lpstr>
      <vt:lpstr>What is an example of health outreach or programming that you have seen recently? </vt:lpstr>
      <vt:lpstr>Why might libraries conduct health outreach?</vt:lpstr>
      <vt:lpstr>Health Outreach at Your Organization</vt:lpstr>
      <vt:lpstr>Health Outreach &amp; Programming Landscape </vt:lpstr>
      <vt:lpstr> Where to begin? Know Your Community</vt:lpstr>
      <vt:lpstr>State Health Facts</vt:lpstr>
      <vt:lpstr>County Health Rankings and Roadmaps</vt:lpstr>
      <vt:lpstr>County Health Rankings - Example</vt:lpstr>
      <vt:lpstr>County Health Rankings and Roadmaps - Snapshot</vt:lpstr>
      <vt:lpstr>City Health Dashboard</vt:lpstr>
      <vt:lpstr>City Health Dashboard Sample</vt:lpstr>
      <vt:lpstr>Activity 1: Choose Your Own Adventure</vt:lpstr>
      <vt:lpstr>Initial Planning</vt:lpstr>
      <vt:lpstr>Types of Projects &amp; Programs</vt:lpstr>
      <vt:lpstr>Getting Started</vt:lpstr>
      <vt:lpstr>Inspiration and Ideas</vt:lpstr>
      <vt:lpstr>Finding Programming Inspiration and Ideas</vt:lpstr>
      <vt:lpstr>Activity 2: Choose a Resource</vt:lpstr>
      <vt:lpstr>Getting Started: Partnerships</vt:lpstr>
      <vt:lpstr>"Period Pantry" at the Brooklyn Public Central Library              (Kings County, NY)</vt:lpstr>
      <vt:lpstr>Virtual Health at the Pottsboro Public Library</vt:lpstr>
      <vt:lpstr>Planning for Health Programming: Implementation Tips</vt:lpstr>
      <vt:lpstr>7 Key Questions</vt:lpstr>
      <vt:lpstr>Logic Model</vt:lpstr>
      <vt:lpstr>Completed Logic Model</vt:lpstr>
      <vt:lpstr>Storytime Logic Model</vt:lpstr>
      <vt:lpstr>Activity 3: Your Turn</vt:lpstr>
      <vt:lpstr>Marketing</vt:lpstr>
      <vt:lpstr>Marketing and Publicity</vt:lpstr>
      <vt:lpstr>Check NIH Institutes</vt:lpstr>
      <vt:lpstr>Printable Flyers </vt:lpstr>
      <vt:lpstr>Getting a jump start with NLM and NNLM Resources </vt:lpstr>
      <vt:lpstr>Activities with NNLM Partners!</vt:lpstr>
      <vt:lpstr>NNLM Reading Club</vt:lpstr>
      <vt:lpstr>Host a Book Discussion</vt:lpstr>
      <vt:lpstr>NNLM Guides &amp; Resources</vt:lpstr>
      <vt:lpstr>Partner with NNLM</vt:lpstr>
      <vt:lpstr>NNLM Membership – always free</vt:lpstr>
      <vt:lpstr>NNLM Funding Opportunities</vt:lpstr>
      <vt:lpstr>Tools for NNLM Funding</vt:lpstr>
      <vt:lpstr>Consumer Health Information Specialization (CHIS)</vt:lpstr>
      <vt:lpstr>CHIS Classes</vt:lpstr>
      <vt:lpstr>Reflection</vt:lpstr>
      <vt:lpstr>Connect with NIH, NLM &amp; NNLM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Brown</dc:creator>
  <cp:lastModifiedBy>Rebecca Brown</cp:lastModifiedBy>
  <cp:revision>77</cp:revision>
  <dcterms:created xsi:type="dcterms:W3CDTF">2024-10-31T20:28:02Z</dcterms:created>
  <dcterms:modified xsi:type="dcterms:W3CDTF">2025-10-22T15:13:29Z</dcterms:modified>
</cp:coreProperties>
</file>