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3"/>
  </p:notesMasterIdLst>
  <p:handoutMasterIdLst>
    <p:handoutMasterId r:id="rId14"/>
  </p:handoutMasterIdLst>
  <p:sldIdLst>
    <p:sldId id="316" r:id="rId2"/>
    <p:sldId id="357" r:id="rId3"/>
    <p:sldId id="317" r:id="rId4"/>
    <p:sldId id="318" r:id="rId5"/>
    <p:sldId id="341" r:id="rId6"/>
    <p:sldId id="351" r:id="rId7"/>
    <p:sldId id="358" r:id="rId8"/>
    <p:sldId id="353" r:id="rId9"/>
    <p:sldId id="354" r:id="rId10"/>
    <p:sldId id="355" r:id="rId11"/>
    <p:sldId id="329"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65279-7C9E-4AF1-85B8-F63E2ACEC6B3}" v="2" dt="2019-09-12T14:18:07.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59824" autoAdjust="0"/>
  </p:normalViewPr>
  <p:slideViewPr>
    <p:cSldViewPr snapToGrid="0">
      <p:cViewPr varScale="1">
        <p:scale>
          <a:sx n="54" d="100"/>
          <a:sy n="54" d="100"/>
        </p:scale>
        <p:origin x="138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2565279-7C9E-4AF1-85B8-F63E2ACEC6B3}"/>
    <pc:docChg chg="modSld">
      <pc:chgData name="" userId="" providerId="" clId="Web-{12565279-7C9E-4AF1-85B8-F63E2ACEC6B3}" dt="2019-09-12T14:18:07.392" v="1" actId="20577"/>
      <pc:docMkLst>
        <pc:docMk/>
      </pc:docMkLst>
      <pc:sldChg chg="modSp">
        <pc:chgData name="" userId="" providerId="" clId="Web-{12565279-7C9E-4AF1-85B8-F63E2ACEC6B3}" dt="2019-09-12T14:18:07.392" v="1" actId="20577"/>
        <pc:sldMkLst>
          <pc:docMk/>
          <pc:sldMk cId="3856720399" sldId="351"/>
        </pc:sldMkLst>
        <pc:spChg chg="mod">
          <ac:chgData name="" userId="" providerId="" clId="Web-{12565279-7C9E-4AF1-85B8-F63E2ACEC6B3}" dt="2019-09-12T14:18:07.392" v="1" actId="20577"/>
          <ac:spMkLst>
            <pc:docMk/>
            <pc:sldMk cId="3856720399" sldId="35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So you’ve decided on your MeSH term and you’re ready to go. Great! You can start building your search using the Search Builder tool on the upper right side of the page. From any MeSH term page, click either “Search PubMed” to search right away, or click “add to search builder” if you want to add more terms. Don’t worry – if you navigate to another MeSH page, it will save what you’ve already added to the search builder, so you can add multiple MeSH terms easily. You can choose to combine the term you’re adding to what’s already there with </a:t>
            </a:r>
            <a:r>
              <a:rPr lang="en-US" b="0" baseline="0" dirty="0" smtClean="0"/>
              <a:t>AND </a:t>
            </a:r>
            <a:r>
              <a:rPr lang="en-US" b="0" baseline="0" dirty="0"/>
              <a:t>or </a:t>
            </a:r>
            <a:r>
              <a:rPr lang="en-US" b="0" baseline="0" dirty="0" smtClean="0"/>
              <a:t>OR </a:t>
            </a:r>
            <a:r>
              <a:rPr lang="en-US" b="0" baseline="0" dirty="0"/>
              <a:t>here as well. </a:t>
            </a:r>
            <a:r>
              <a:rPr lang="en-US" b="0" baseline="0" dirty="0" smtClean="0"/>
              <a:t>(NOT </a:t>
            </a:r>
            <a:r>
              <a:rPr lang="en-US" b="0" baseline="0" dirty="0"/>
              <a:t>is an option too, but using this is NOT </a:t>
            </a:r>
            <a:r>
              <a:rPr lang="en-US" b="0" baseline="0" dirty="0" smtClean="0"/>
              <a:t>recommended) </a:t>
            </a:r>
            <a:endParaRPr lang="en-US" b="0" baseline="0" dirty="0"/>
          </a:p>
          <a:p>
            <a:endParaRPr lang="en-US" b="0" baseline="0" dirty="0"/>
          </a:p>
          <a:p>
            <a:r>
              <a:rPr lang="en-US" b="0" baseline="0" dirty="0"/>
              <a:t>A word of warning: be careful to review your Search Builder entry before searching if you’ve added multiple terms with </a:t>
            </a:r>
            <a:r>
              <a:rPr lang="en-US" b="0" baseline="0" dirty="0" smtClean="0"/>
              <a:t>AND/OR. It </a:t>
            </a:r>
            <a:r>
              <a:rPr lang="en-US" b="0" baseline="0" dirty="0"/>
              <a:t>can do strange things with parentheses, so make sure everything is arranged and nested correctly before you search. </a:t>
            </a: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86149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Now that you’ve learned about using MeSH headings to search in PubMed, think about </a:t>
            </a:r>
            <a:r>
              <a:rPr lang="en-US" sz="1400" dirty="0">
                <a:solidFill>
                  <a:schemeClr val="tx1"/>
                </a:solidFill>
              </a:rPr>
              <a:t>what you might do if you find that one of your terms does not have an appropriate MeSH term to </a:t>
            </a:r>
            <a:r>
              <a:rPr lang="en-US" sz="1400" dirty="0" smtClean="0">
                <a:solidFill>
                  <a:schemeClr val="tx1"/>
                </a:solidFill>
              </a:rPr>
              <a:t>use.</a:t>
            </a:r>
            <a:endParaRPr lang="en-US"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 main takeaways for today are that PubMed utilizes a controlled vocabulary called MeSH, which is like a thesaurus</a:t>
            </a:r>
            <a:r>
              <a:rPr lang="en-US" sz="1400" baseline="0" dirty="0">
                <a:solidFill>
                  <a:schemeClr val="tx1"/>
                </a:solidFill>
              </a:rPr>
              <a:t> with a hierarchical structure. Using MeSH terms can make your search both more thorough and simpler, and PubMed will also automatically find MeSH headings based on your search terms when possible. You can also find your own MeSH terms for your search in the MeSH database, which is accessible from the PubMed homepage and main search bar</a:t>
            </a:r>
            <a:r>
              <a:rPr lang="en-US" sz="1400" baseline="0" dirty="0" smtClean="0">
                <a:solidFill>
                  <a:schemeClr val="tx1"/>
                </a:solidFill>
              </a:rPr>
              <a:t>.</a:t>
            </a:r>
            <a:endParaRPr lang="en-US" sz="1400" baseline="0" dirty="0">
              <a:solidFill>
                <a:schemeClr val="tx1"/>
              </a:solidFill>
            </a:endParaRPr>
          </a:p>
          <a:p>
            <a:endParaRPr lang="en-US" sz="14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a:p>
            <a:endParaRPr lang="en-US" sz="1400"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29844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we talk about what MeSH is, let’s examine why it exists. Give me some ideas for what you might search for to find articles about this common pink anti-inflammatory drug?</a:t>
            </a:r>
          </a:p>
          <a:p>
            <a:r>
              <a:rPr lang="en-US" baseline="0" dirty="0"/>
              <a:t>[ibuprofen, </a:t>
            </a:r>
            <a:r>
              <a:rPr lang="en-US" baseline="0" dirty="0" err="1"/>
              <a:t>advil</a:t>
            </a:r>
            <a:r>
              <a:rPr lang="en-US" baseline="0" dirty="0"/>
              <a:t>, </a:t>
            </a:r>
            <a:r>
              <a:rPr lang="en-US" baseline="0" dirty="0" err="1"/>
              <a:t>motrin</a:t>
            </a:r>
            <a:r>
              <a:rPr lang="en-US" baseline="0" dirty="0" smtClean="0"/>
              <a:t>…]</a:t>
            </a:r>
          </a:p>
          <a:p>
            <a:endParaRPr lang="en-US" baseline="0" dirty="0"/>
          </a:p>
          <a:p>
            <a:r>
              <a:rPr lang="en-US" baseline="0" dirty="0"/>
              <a:t>Those are the most common terms. </a:t>
            </a:r>
            <a:r>
              <a:rPr lang="en-US" baseline="0" dirty="0" smtClean="0"/>
              <a:t>But, </a:t>
            </a:r>
            <a:r>
              <a:rPr lang="en-US" baseline="0" dirty="0"/>
              <a:t>it can also be referred to 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2-(4-Isobutylphenyl)</a:t>
            </a:r>
            <a:r>
              <a:rPr lang="en-US" sz="1200" b="0" i="0" kern="1200" dirty="0" err="1">
                <a:solidFill>
                  <a:schemeClr val="tx1"/>
                </a:solidFill>
                <a:effectLst/>
                <a:latin typeface="+mn-lt"/>
                <a:ea typeface="+mn-ea"/>
                <a:cs typeface="+mn-cs"/>
              </a:rPr>
              <a:t>propanoic</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Nuprin</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Rufen</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Brufen</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more. </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baseline="0" dirty="0"/>
              <a:t>If you wanted to find </a:t>
            </a:r>
            <a:r>
              <a:rPr lang="en-US" i="1" baseline="0" dirty="0"/>
              <a:t>all </a:t>
            </a:r>
            <a:r>
              <a:rPr lang="en-US" i="0" baseline="0" dirty="0"/>
              <a:t>the articles about this drug, you might assume you need to put all these terms into your search box. After all, you wouldn’t want to search for Advil and miss articles that call the drug Motrin instead. </a:t>
            </a:r>
            <a:endParaRPr lang="en-US" baseline="0" dirty="0"/>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Luckily, most databases make use of a </a:t>
            </a:r>
            <a:r>
              <a:rPr lang="en-US" b="1" baseline="0" dirty="0"/>
              <a:t>controlled vocabulary</a:t>
            </a:r>
            <a:r>
              <a:rPr lang="en-US" b="0" baseline="0" dirty="0"/>
              <a:t> to make the searching process much easier. A controlled vocabulary is like a thesaurus. It’s a set of terms used to index content and facilitate retrieval. PubMed’s vocabulary is called MeSH, which stands for Medical Subject Headings. </a:t>
            </a:r>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MeSH and other database vocabularies work by placing a number of search terms under one “MeSH heading.” These terms are then used to describe articles. When you search for a MeSH term, </a:t>
            </a:r>
            <a:r>
              <a:rPr lang="en-US" b="0" baseline="0" dirty="0" smtClean="0"/>
              <a:t>you </a:t>
            </a:r>
            <a:r>
              <a:rPr lang="en-US" b="0" baseline="0" dirty="0"/>
              <a:t>are searching for articles that have been described as having that term (or one of its listed synonyms, or entry terms) as a subject. Remember, MeSH is like a thesaurus. So, the MeSH heading is like the thesaurus entry term, and the entry terms are like the listed synonyms. </a:t>
            </a:r>
          </a:p>
          <a:p>
            <a:endParaRPr lang="en-US" b="0" baseline="0" dirty="0"/>
          </a:p>
          <a:p>
            <a:r>
              <a:rPr lang="en-US" b="0" baseline="0" dirty="0"/>
              <a:t>The most important point here is that searching for a MeSH term automatically searches for all of the entry terms as well! And, if you search for one of the synonymous terms, PubMed will automatically map it to the MeSH term and search for it (and therefore all the other entry terms) as well. Using MeSH terms is a great way to simplify your search and make sure you’re getting as much of the relevant literature as possible. However, be aware that not every article in PubMed is indexed with MeSH terms, so searching with MeSH terms alone will not give you comprehensive results. </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71011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to access the </a:t>
            </a:r>
            <a:r>
              <a:rPr lang="en-US" dirty="0" err="1" smtClean="0"/>
              <a:t>MeSH</a:t>
            </a:r>
            <a:r>
              <a:rPr lang="en-US" dirty="0" smtClean="0"/>
              <a:t> database. On the bottom of the PubMed homepage, you can click “</a:t>
            </a:r>
            <a:r>
              <a:rPr lang="en-US" dirty="0" err="1" smtClean="0"/>
              <a:t>MeSH</a:t>
            </a:r>
            <a:r>
              <a:rPr lang="en-US" dirty="0" smtClean="0"/>
              <a:t> database</a:t>
            </a:r>
            <a:r>
              <a:rPr lang="en-US" dirty="0" smtClean="0"/>
              <a:t>” under the icon that says “explore”. </a:t>
            </a:r>
            <a:r>
              <a:rPr lang="en-US" dirty="0" smtClean="0"/>
              <a:t>Here you’ll find a search bar to search the </a:t>
            </a:r>
            <a:r>
              <a:rPr lang="en-US" dirty="0" err="1" smtClean="0"/>
              <a:t>MeSH</a:t>
            </a:r>
            <a:r>
              <a:rPr lang="en-US" dirty="0" smtClean="0"/>
              <a:t> database as well as links to some help, tutorials, and more information about </a:t>
            </a:r>
            <a:r>
              <a:rPr lang="en-US" dirty="0" err="1" smtClean="0"/>
              <a:t>MeSH</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208178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Now let’s take a closer look using our ibuprofen example. </a:t>
            </a:r>
            <a:endParaRPr lang="en-US" b="0" baseline="0" dirty="0" smtClean="0"/>
          </a:p>
          <a:p>
            <a:endParaRPr lang="en-US" b="0" baseline="0" dirty="0"/>
          </a:p>
          <a:p>
            <a:r>
              <a:rPr lang="en-US" b="0" baseline="0" dirty="0"/>
              <a:t>I searched the MeSH database for Advil. </a:t>
            </a:r>
            <a:r>
              <a:rPr lang="en-US" b="0" baseline="0" dirty="0" smtClean="0"/>
              <a:t>This </a:t>
            </a:r>
            <a:r>
              <a:rPr lang="en-US" b="0" baseline="0" dirty="0"/>
              <a:t>immediately brings up the page for Ibuprofen. In some cases, you’ll get a results page and you can then select the term you were looking for. For instance, if you search for diabetes, you can select between several MeSH headings </a:t>
            </a:r>
            <a:r>
              <a:rPr lang="en-US" b="0" baseline="0" dirty="0" smtClean="0"/>
              <a:t>related </a:t>
            </a:r>
            <a:r>
              <a:rPr lang="en-US" b="0" baseline="0" dirty="0"/>
              <a:t>to diabetes.</a:t>
            </a:r>
          </a:p>
          <a:p>
            <a:endParaRPr lang="en-US" b="0" baseline="0" dirty="0"/>
          </a:p>
          <a:p>
            <a:r>
              <a:rPr lang="en-US" b="0" baseline="0" dirty="0"/>
              <a:t>On the entry page, there are a few things to point out. First, at the top is the definition (you can check this to make sure you’ve selected the right </a:t>
            </a:r>
            <a:r>
              <a:rPr lang="en-US" b="0" baseline="0" dirty="0" smtClean="0"/>
              <a:t>term). </a:t>
            </a:r>
            <a:r>
              <a:rPr lang="en-US" b="0" baseline="0" dirty="0"/>
              <a:t>Further down the page are the entry terms, or the synonyms. Remember, when you search for a MeSH term in PubMed it’s also searching for all of these terms! </a:t>
            </a: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87492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At the bottom is a hierarchy depicting where the MeSH term falls in the structure of MeSH. MeSH is structured </a:t>
            </a:r>
            <a:r>
              <a:rPr lang="en-US" b="0" baseline="0" dirty="0" smtClean="0"/>
              <a:t>hierarchically, </a:t>
            </a:r>
            <a:r>
              <a:rPr lang="en-US" b="0" baseline="0" dirty="0"/>
              <a:t>with categories of increasing specificity the further down (or the further indented, in this case) you go. </a:t>
            </a:r>
            <a:endParaRPr lang="en-US" b="0" baseline="0" dirty="0" smtClean="0"/>
          </a:p>
          <a:p>
            <a:endParaRPr lang="en-US" b="0" baseline="0" dirty="0"/>
          </a:p>
          <a:p>
            <a:r>
              <a:rPr lang="en-US" b="0" baseline="0" dirty="0"/>
              <a:t>I’ve included an image of part of the MeSH hierarchy for asthma here so you can visualize this. Notice that the terms start very broad and get more specific the farther down you move. Below asthma you can also see that there are some narrower MeSH terms. </a:t>
            </a:r>
            <a:endParaRPr lang="en-US" b="0" baseline="0" dirty="0" smtClean="0"/>
          </a:p>
          <a:p>
            <a:endParaRPr lang="en-US" b="0" baseline="0" dirty="0"/>
          </a:p>
          <a:p>
            <a:r>
              <a:rPr lang="en-US" b="0" baseline="0" dirty="0"/>
              <a:t>Looking at these terms is a good way to be sure you’re searching at the correct focus level – in other words, you might see that you actually want to search for a bit broader of a category, or you might see a narrower term that is more useful to you. </a:t>
            </a: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617440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6/4/2020</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6/4/2020</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6/4/2020</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6/4/2020</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6/4/2020</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6/4/2020</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6/4/2020</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6/4/2020</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6/4/2020</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6/4/2020</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6/4/2020</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How do I search in PubMed using MeSH?</a:t>
            </a:r>
          </a:p>
        </p:txBody>
      </p:sp>
      <p:sp>
        <p:nvSpPr>
          <p:cNvPr id="2" name="Subtitle 1"/>
          <p:cNvSpPr>
            <a:spLocks noGrp="1"/>
          </p:cNvSpPr>
          <p:nvPr>
            <p:ph type="subTitle" idx="1"/>
          </p:nvPr>
        </p:nvSpPr>
        <p:spPr/>
        <p:txBody>
          <a:bodyPr/>
          <a:lstStyle/>
          <a:p>
            <a:r>
              <a:rPr lang="en-US" i="1" dirty="0"/>
              <a:t>Acquire</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Search Builder</a:t>
            </a:r>
          </a:p>
        </p:txBody>
      </p:sp>
      <p:pic>
        <p:nvPicPr>
          <p:cNvPr id="5" name="Picture 4" descr="PubMed search build"/>
          <p:cNvPicPr>
            <a:picLocks noChangeAspect="1"/>
          </p:cNvPicPr>
          <p:nvPr/>
        </p:nvPicPr>
        <p:blipFill>
          <a:blip r:embed="rId3"/>
          <a:stretch>
            <a:fillRect/>
          </a:stretch>
        </p:blipFill>
        <p:spPr>
          <a:xfrm>
            <a:off x="3080411" y="1690688"/>
            <a:ext cx="6031177" cy="3695700"/>
          </a:xfrm>
          <a:prstGeom prst="rect">
            <a:avLst/>
          </a:prstGeom>
        </p:spPr>
      </p:pic>
      <p:sp>
        <p:nvSpPr>
          <p:cNvPr id="6" name="Oval 5" descr="Circle"/>
          <p:cNvSpPr/>
          <p:nvPr/>
        </p:nvSpPr>
        <p:spPr>
          <a:xfrm>
            <a:off x="5486400" y="2324100"/>
            <a:ext cx="4152900" cy="3733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41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a:xfrm>
            <a:off x="838200" y="1413798"/>
            <a:ext cx="6564682" cy="4567901"/>
          </a:xfrm>
        </p:spPr>
        <p:txBody>
          <a:bodyPr>
            <a:normAutofit/>
          </a:bodyPr>
          <a:lstStyle/>
          <a:p>
            <a:pPr marL="0" indent="0">
              <a:buNone/>
            </a:pPr>
            <a:r>
              <a:rPr lang="en-US" i="1" dirty="0"/>
              <a:t>Consider: </a:t>
            </a:r>
          </a:p>
          <a:p>
            <a:r>
              <a:rPr lang="en-US" dirty="0"/>
              <a:t>If you’re building a search with MeSH terms, what might you do if you find that one of your terms does not have an appropriate MeSH term to use?</a:t>
            </a:r>
          </a:p>
          <a:p>
            <a:pPr marL="0" indent="0">
              <a:buNone/>
            </a:pPr>
            <a:r>
              <a:rPr lang="en-US" i="1" dirty="0"/>
              <a:t>Remember:</a:t>
            </a:r>
          </a:p>
          <a:p>
            <a:pPr lvl="0"/>
            <a:r>
              <a:rPr lang="en-US" dirty="0"/>
              <a:t>MeSH is a controlled vocabulary, like a thesaurus, with a hierarchical structure</a:t>
            </a:r>
          </a:p>
          <a:p>
            <a:pPr lvl="0"/>
            <a:r>
              <a:rPr lang="en-US" dirty="0"/>
              <a:t>You can find MeSH terms for your search in the MeSH database</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1265237" y="2008094"/>
            <a:ext cx="4418387" cy="3636577"/>
          </a:xfrm>
        </p:spPr>
        <p:txBody>
          <a:bodyPr>
            <a:normAutofit/>
          </a:bodyPr>
          <a:lstStyle/>
          <a:p>
            <a:pPr marL="0" indent="0">
              <a:buNone/>
            </a:pPr>
            <a:r>
              <a:rPr lang="en-US" sz="3200" dirty="0"/>
              <a:t>What are some ways you have used PubMed to narrow search results?</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498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Describe basic information and use of </a:t>
            </a:r>
            <a:r>
              <a:rPr lang="en-US" dirty="0" err="1"/>
              <a:t>MeSH</a:t>
            </a:r>
            <a:r>
              <a:rPr lang="en-US" dirty="0"/>
              <a:t> controlled vocabulary</a:t>
            </a:r>
          </a:p>
        </p:txBody>
      </p:sp>
      <p:pic>
        <p:nvPicPr>
          <p:cNvPr id="4" name="Picture 3" descr="Lightbulb with thought bubble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a:xfrm>
            <a:off x="838201" y="1782787"/>
            <a:ext cx="5810249" cy="3861884"/>
          </a:xfrm>
        </p:spPr>
        <p:txBody>
          <a:bodyPr>
            <a:normAutofit/>
          </a:bodyPr>
          <a:lstStyle/>
          <a:p>
            <a:pPr marL="0" indent="0">
              <a:buNone/>
            </a:pPr>
            <a:r>
              <a:rPr lang="en-US" sz="3200" dirty="0"/>
              <a:t>What might you call this common pink anti-inflammatory drug?</a:t>
            </a:r>
            <a:endParaRPr lang="en-US" dirty="0"/>
          </a:p>
        </p:txBody>
      </p:sp>
      <p:pic>
        <p:nvPicPr>
          <p:cNvPr id="1026" name="Picture 2" descr="Bottle of pills"/>
          <p:cNvPicPr>
            <a:picLocks noChangeAspect="1" noChangeArrowheads="1"/>
          </p:cNvPicPr>
          <p:nvPr/>
        </p:nvPicPr>
        <p:blipFill rotWithShape="1">
          <a:blip r:embed="rId3">
            <a:extLst>
              <a:ext uri="{28A0092B-C50C-407E-A947-70E740481C1C}">
                <a14:useLocalDpi xmlns:a14="http://schemas.microsoft.com/office/drawing/2010/main" val="0"/>
              </a:ext>
            </a:extLst>
          </a:blip>
          <a:srcRect l="7749" r="7692"/>
          <a:stretch/>
        </p:blipFill>
        <p:spPr bwMode="auto">
          <a:xfrm>
            <a:off x="6896101" y="1782787"/>
            <a:ext cx="4781550" cy="376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4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840" y="2062956"/>
            <a:ext cx="4069080" cy="1325563"/>
          </a:xfrm>
        </p:spPr>
        <p:txBody>
          <a:bodyPr/>
          <a:lstStyle/>
          <a:p>
            <a:r>
              <a:rPr lang="en-US" dirty="0" smtClean="0"/>
              <a:t>Medical Subject Headings</a:t>
            </a:r>
            <a:endParaRPr lang="en-US" dirty="0"/>
          </a:p>
        </p:txBody>
      </p:sp>
      <p:sp>
        <p:nvSpPr>
          <p:cNvPr id="3" name="Content Placeholder 2"/>
          <p:cNvSpPr>
            <a:spLocks noGrp="1"/>
          </p:cNvSpPr>
          <p:nvPr>
            <p:ph idx="4294967295"/>
          </p:nvPr>
        </p:nvSpPr>
        <p:spPr>
          <a:xfrm>
            <a:off x="350520" y="1359694"/>
            <a:ext cx="5519738" cy="4057650"/>
          </a:xfrm>
        </p:spPr>
        <p:txBody>
          <a:bodyPr>
            <a:noAutofit/>
          </a:bodyPr>
          <a:lstStyle/>
          <a:p>
            <a:pPr marL="0" indent="0" algn="ctr">
              <a:lnSpc>
                <a:spcPct val="100000"/>
              </a:lnSpc>
              <a:buNone/>
            </a:pPr>
            <a:r>
              <a:rPr lang="en-US" sz="4000" dirty="0"/>
              <a:t>MeSH (</a:t>
            </a:r>
            <a:r>
              <a:rPr lang="en-US" sz="4000" b="1" dirty="0"/>
              <a:t>Me</a:t>
            </a:r>
            <a:r>
              <a:rPr lang="en-US" sz="4000" dirty="0"/>
              <a:t>dical </a:t>
            </a:r>
            <a:r>
              <a:rPr lang="en-US" sz="4000" b="1" dirty="0"/>
              <a:t>S</a:t>
            </a:r>
            <a:r>
              <a:rPr lang="en-US" sz="4000" dirty="0"/>
              <a:t>ubject </a:t>
            </a:r>
            <a:r>
              <a:rPr lang="en-US" sz="4000" b="1" dirty="0"/>
              <a:t>H</a:t>
            </a:r>
            <a:r>
              <a:rPr lang="en-US" sz="4000" dirty="0"/>
              <a:t>eadings) is a </a:t>
            </a:r>
            <a:r>
              <a:rPr lang="en-US" sz="4000" b="1" dirty="0"/>
              <a:t>controlled vocabulary</a:t>
            </a:r>
            <a:r>
              <a:rPr lang="en-US" sz="4000" dirty="0"/>
              <a:t>, which means it is a set of terms used to index content and facilitate retrieval.</a:t>
            </a:r>
            <a:endParaRPr lang="en-US" sz="4000" baseline="30000" dirty="0"/>
          </a:p>
        </p:txBody>
      </p:sp>
      <p:pic>
        <p:nvPicPr>
          <p:cNvPr id="5" name="Picture 4" descr="MeSH com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1750" y="642938"/>
            <a:ext cx="5491162" cy="5491162"/>
          </a:xfrm>
          <a:prstGeom prst="rect">
            <a:avLst/>
          </a:prstGeom>
        </p:spPr>
      </p:pic>
    </p:spTree>
    <p:extLst>
      <p:ext uri="{BB962C8B-B14F-4D97-AF65-F5344CB8AC3E}">
        <p14:creationId xmlns:p14="http://schemas.microsoft.com/office/powerpoint/2010/main" val="205258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MeSH</a:t>
            </a:r>
          </a:p>
        </p:txBody>
      </p:sp>
      <p:sp>
        <p:nvSpPr>
          <p:cNvPr id="3" name="Content Placeholder 2"/>
          <p:cNvSpPr>
            <a:spLocks noGrp="1"/>
          </p:cNvSpPr>
          <p:nvPr>
            <p:ph idx="1"/>
          </p:nvPr>
        </p:nvSpPr>
        <p:spPr>
          <a:xfrm>
            <a:off x="838200" y="1690688"/>
            <a:ext cx="11156576" cy="4138332"/>
          </a:xfrm>
        </p:spPr>
        <p:txBody>
          <a:bodyPr vert="horz" lIns="91440" tIns="45720" rIns="91440" bIns="45720" rtlCol="0" anchor="t">
            <a:noAutofit/>
          </a:bodyPr>
          <a:lstStyle/>
          <a:p>
            <a:pPr marL="0" indent="0">
              <a:lnSpc>
                <a:spcPct val="100000"/>
              </a:lnSpc>
              <a:buNone/>
            </a:pPr>
            <a:r>
              <a:rPr lang="en-US" sz="3600" dirty="0"/>
              <a:t>Numerous search terms are placed under one </a:t>
            </a:r>
            <a:r>
              <a:rPr lang="en-US" sz="3600" b="1" dirty="0"/>
              <a:t>MeSH heading</a:t>
            </a:r>
            <a:r>
              <a:rPr lang="en-US" sz="3600" dirty="0"/>
              <a:t>, which is what MeSH terms are called. </a:t>
            </a:r>
            <a:endParaRPr lang="en-US" dirty="0"/>
          </a:p>
          <a:p>
            <a:pPr lvl="1">
              <a:lnSpc>
                <a:spcPct val="100000"/>
              </a:lnSpc>
            </a:pPr>
            <a:r>
              <a:rPr lang="en-US" sz="3200" dirty="0"/>
              <a:t>Similar to a thesaurus entry term</a:t>
            </a:r>
          </a:p>
          <a:p>
            <a:pPr marL="0" indent="0">
              <a:lnSpc>
                <a:spcPct val="100000"/>
              </a:lnSpc>
              <a:buNone/>
            </a:pPr>
            <a:r>
              <a:rPr lang="en-US" sz="3600" dirty="0"/>
              <a:t>These </a:t>
            </a:r>
            <a:r>
              <a:rPr lang="en-US" sz="3600" dirty="0" smtClean="0"/>
              <a:t>synonymous or nearly-synonymous terms </a:t>
            </a:r>
            <a:r>
              <a:rPr lang="en-US" sz="3600" dirty="0"/>
              <a:t>are listed as </a:t>
            </a:r>
            <a:r>
              <a:rPr lang="en-US" sz="3600" b="1" dirty="0"/>
              <a:t>entry terms</a:t>
            </a:r>
            <a:r>
              <a:rPr lang="en-US" sz="3600" dirty="0"/>
              <a:t> under that </a:t>
            </a:r>
            <a:r>
              <a:rPr lang="en-US" sz="3600" dirty="0" err="1"/>
              <a:t>MeSH</a:t>
            </a:r>
            <a:r>
              <a:rPr lang="en-US" sz="3600" dirty="0"/>
              <a:t> heading. </a:t>
            </a:r>
            <a:endParaRPr lang="en-US" sz="3600" dirty="0">
              <a:cs typeface="Calibri" panose="020F0502020204030204"/>
            </a:endParaRPr>
          </a:p>
          <a:p>
            <a:pPr lvl="1">
              <a:lnSpc>
                <a:spcPct val="100000"/>
              </a:lnSpc>
            </a:pPr>
            <a:r>
              <a:rPr lang="en-US" sz="3200" dirty="0"/>
              <a:t>Similar to the synonyms in a thesaurus</a:t>
            </a:r>
            <a:endParaRPr lang="en-US" sz="3200" baseline="30000" dirty="0"/>
          </a:p>
          <a:p>
            <a:pPr marL="0" indent="0">
              <a:lnSpc>
                <a:spcPct val="100000"/>
              </a:lnSpc>
              <a:buNone/>
            </a:pPr>
            <a:endParaRPr lang="en-US" sz="4000" baseline="30000" dirty="0"/>
          </a:p>
        </p:txBody>
      </p:sp>
    </p:spTree>
    <p:extLst>
      <p:ext uri="{BB962C8B-B14F-4D97-AF65-F5344CB8AC3E}">
        <p14:creationId xmlns:p14="http://schemas.microsoft.com/office/powerpoint/2010/main" val="385672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MeSH</a:t>
            </a:r>
            <a:r>
              <a:rPr lang="en-US" dirty="0"/>
              <a:t> Database (1)</a:t>
            </a:r>
          </a:p>
        </p:txBody>
      </p:sp>
      <p:pic>
        <p:nvPicPr>
          <p:cNvPr id="4" name="Picture 3" descr="Access MeSH from the PubMed homepage"/>
          <p:cNvPicPr>
            <a:picLocks noChangeAspect="1"/>
          </p:cNvPicPr>
          <p:nvPr/>
        </p:nvPicPr>
        <p:blipFill rotWithShape="1">
          <a:blip r:embed="rId3"/>
          <a:srcRect l="81301" t="7375" r="5177" b="11130"/>
          <a:stretch/>
        </p:blipFill>
        <p:spPr>
          <a:xfrm>
            <a:off x="9323133" y="174327"/>
            <a:ext cx="2325949" cy="3586579"/>
          </a:xfrm>
          <a:prstGeom prst="rect">
            <a:avLst/>
          </a:prstGeom>
          <a:ln>
            <a:noFill/>
          </a:ln>
          <a:effectLst>
            <a:outerShdw blurRad="292100" dist="139700" dir="2700000" algn="tl" rotWithShape="0">
              <a:srgbClr val="333333">
                <a:alpha val="65000"/>
              </a:srgbClr>
            </a:outerShdw>
          </a:effectLst>
        </p:spPr>
      </p:pic>
      <p:pic>
        <p:nvPicPr>
          <p:cNvPr id="5" name="Picture 4" descr="PubMed's MeSH Database "/>
          <p:cNvPicPr>
            <a:picLocks noChangeAspect="1"/>
          </p:cNvPicPr>
          <p:nvPr/>
        </p:nvPicPr>
        <p:blipFill rotWithShape="1">
          <a:blip r:embed="rId4"/>
          <a:srcRect l="12176" r="12207"/>
          <a:stretch/>
        </p:blipFill>
        <p:spPr>
          <a:xfrm>
            <a:off x="463019" y="1563926"/>
            <a:ext cx="8200410" cy="4144416"/>
          </a:xfrm>
          <a:prstGeom prst="rect">
            <a:avLst/>
          </a:prstGeom>
        </p:spPr>
      </p:pic>
      <p:sp>
        <p:nvSpPr>
          <p:cNvPr id="6" name="Circular Arrow 5" descr="Arrow indicating selecting the icon on the homepage to get to the MeSH database."/>
          <p:cNvSpPr/>
          <p:nvPr/>
        </p:nvSpPr>
        <p:spPr>
          <a:xfrm rot="4066702">
            <a:off x="8263769" y="3171371"/>
            <a:ext cx="2304546" cy="2524278"/>
          </a:xfrm>
          <a:prstGeom prst="circularArrow">
            <a:avLst>
              <a:gd name="adj1" fmla="val 12166"/>
              <a:gd name="adj2" fmla="val 1435868"/>
              <a:gd name="adj3" fmla="val 1685914"/>
              <a:gd name="adj4" fmla="val 166015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99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The </a:t>
            </a:r>
            <a:r>
              <a:rPr lang="en-US" dirty="0" err="1"/>
              <a:t>MeSH</a:t>
            </a:r>
            <a:r>
              <a:rPr lang="en-US" dirty="0"/>
              <a:t> </a:t>
            </a:r>
            <a:r>
              <a:rPr lang="en-US" dirty="0" smtClean="0"/>
              <a:t>Database (2)</a:t>
            </a:r>
            <a:endParaRPr lang="en-US" dirty="0"/>
          </a:p>
        </p:txBody>
      </p:sp>
      <p:pic>
        <p:nvPicPr>
          <p:cNvPr id="2" name="Picture 1" descr="MeSH searh for Advil"/>
          <p:cNvPicPr>
            <a:picLocks noChangeAspect="1"/>
          </p:cNvPicPr>
          <p:nvPr/>
        </p:nvPicPr>
        <p:blipFill>
          <a:blip r:embed="rId3"/>
          <a:stretch>
            <a:fillRect/>
          </a:stretch>
        </p:blipFill>
        <p:spPr>
          <a:xfrm>
            <a:off x="323850" y="1545411"/>
            <a:ext cx="8629650" cy="778711"/>
          </a:xfrm>
          <a:prstGeom prst="rect">
            <a:avLst/>
          </a:prstGeom>
        </p:spPr>
      </p:pic>
      <p:pic>
        <p:nvPicPr>
          <p:cNvPr id="11" name="Snagit_SNG849" descr="Results for Ibuprof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826" y="2718197"/>
            <a:ext cx="6019048" cy="3714286"/>
          </a:xfrm>
          <a:prstGeom prst="rect">
            <a:avLst/>
          </a:prstGeom>
        </p:spPr>
      </p:pic>
      <p:cxnSp>
        <p:nvCxnSpPr>
          <p:cNvPr id="8" name="Straight Arrow Connector 7" descr="Arrow"/>
          <p:cNvCxnSpPr/>
          <p:nvPr/>
        </p:nvCxnSpPr>
        <p:spPr>
          <a:xfrm flipH="1">
            <a:off x="6343650" y="2049110"/>
            <a:ext cx="2057400" cy="7453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87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The MeSH Database</a:t>
            </a:r>
          </a:p>
        </p:txBody>
      </p:sp>
      <p:sp>
        <p:nvSpPr>
          <p:cNvPr id="7" name="Content Placeholder 2"/>
          <p:cNvSpPr>
            <a:spLocks noGrp="1"/>
          </p:cNvSpPr>
          <p:nvPr>
            <p:ph idx="1"/>
          </p:nvPr>
        </p:nvSpPr>
        <p:spPr>
          <a:xfrm>
            <a:off x="838200" y="1690688"/>
            <a:ext cx="5562801" cy="3848100"/>
          </a:xfrm>
        </p:spPr>
        <p:txBody>
          <a:bodyPr>
            <a:noAutofit/>
          </a:bodyPr>
          <a:lstStyle/>
          <a:p>
            <a:pPr marL="0" indent="0">
              <a:lnSpc>
                <a:spcPct val="100000"/>
              </a:lnSpc>
              <a:buNone/>
            </a:pPr>
            <a:r>
              <a:rPr lang="en-US" sz="3200" dirty="0"/>
              <a:t>MeSH has a hierarchical structure. </a:t>
            </a:r>
          </a:p>
          <a:p>
            <a:pPr marL="0" indent="0">
              <a:lnSpc>
                <a:spcPct val="100000"/>
              </a:lnSpc>
              <a:buNone/>
            </a:pPr>
            <a:r>
              <a:rPr lang="en-US" sz="3200" dirty="0"/>
              <a:t>MeSH headings can be located in multiple places within this hierarchy.</a:t>
            </a:r>
            <a:endParaRPr lang="en-US" sz="3200" baseline="30000" dirty="0"/>
          </a:p>
          <a:p>
            <a:pPr marL="0" indent="0">
              <a:lnSpc>
                <a:spcPct val="100000"/>
              </a:lnSpc>
              <a:buNone/>
            </a:pPr>
            <a:endParaRPr lang="en-US" sz="3200" baseline="30000" dirty="0"/>
          </a:p>
        </p:txBody>
      </p:sp>
      <p:pic>
        <p:nvPicPr>
          <p:cNvPr id="3" name="Picture 2" descr="MeSh headings and hierarchical structure for asthma"/>
          <p:cNvPicPr>
            <a:picLocks noChangeAspect="1"/>
          </p:cNvPicPr>
          <p:nvPr/>
        </p:nvPicPr>
        <p:blipFill>
          <a:blip r:embed="rId3"/>
          <a:stretch>
            <a:fillRect/>
          </a:stretch>
        </p:blipFill>
        <p:spPr>
          <a:xfrm>
            <a:off x="6401001" y="876300"/>
            <a:ext cx="5790999" cy="5157788"/>
          </a:xfrm>
          <a:prstGeom prst="rect">
            <a:avLst/>
          </a:prstGeom>
        </p:spPr>
      </p:pic>
    </p:spTree>
    <p:extLst>
      <p:ext uri="{BB962C8B-B14F-4D97-AF65-F5344CB8AC3E}">
        <p14:creationId xmlns:p14="http://schemas.microsoft.com/office/powerpoint/2010/main" val="14070193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7347</TotalTime>
  <Words>1445</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How do I search in PubMed using MeSH?</vt:lpstr>
      <vt:lpstr>Discussion question</vt:lpstr>
      <vt:lpstr>Objectives</vt:lpstr>
      <vt:lpstr>What do you think?</vt:lpstr>
      <vt:lpstr>Medical Subject Headings</vt:lpstr>
      <vt:lpstr>MeSH</vt:lpstr>
      <vt:lpstr>The MeSH Database (1)</vt:lpstr>
      <vt:lpstr>The MeSH Database (2)</vt:lpstr>
      <vt:lpstr>The MeSH Database</vt:lpstr>
      <vt:lpstr>Search Builder</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397</cp:revision>
  <cp:lastPrinted>2019-07-12T16:33:52Z</cp:lastPrinted>
  <dcterms:created xsi:type="dcterms:W3CDTF">2018-06-07T18:55:41Z</dcterms:created>
  <dcterms:modified xsi:type="dcterms:W3CDTF">2020-06-05T01:42:35Z</dcterms:modified>
</cp:coreProperties>
</file>