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74" r:id="rId5"/>
    <p:sldId id="260" r:id="rId6"/>
    <p:sldId id="276" r:id="rId7"/>
    <p:sldId id="277" r:id="rId8"/>
    <p:sldId id="278" r:id="rId9"/>
    <p:sldId id="279" r:id="rId10"/>
    <p:sldId id="265" r:id="rId11"/>
    <p:sldId id="266" r:id="rId12"/>
    <p:sldId id="267" r:id="rId13"/>
    <p:sldId id="268" r:id="rId14"/>
    <p:sldId id="269" r:id="rId15"/>
    <p:sldId id="280" r:id="rId16"/>
    <p:sldId id="271" r:id="rId17"/>
    <p:sldId id="273" r:id="rId18"/>
    <p:sldId id="272" r:id="rId1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Medium" panose="00000600000000000000" pitchFamily="2" charset="0"/>
      <p:regular r:id="rId25"/>
      <p:bold r:id="rId26"/>
      <p:italic r:id="rId27"/>
      <p:boldItalic r:id="rId28"/>
    </p:embeddedFont>
    <p:embeddedFont>
      <p:font typeface="Montserrat SemiBold" panose="00000700000000000000" pitchFamily="2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Open Sans Light" panose="020B0306030504020204" pitchFamily="34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75" autoAdjust="0"/>
    <p:restoredTop sz="57161" autoAdjust="0"/>
  </p:normalViewPr>
  <p:slideViewPr>
    <p:cSldViewPr snapToGrid="0">
      <p:cViewPr varScale="1">
        <p:scale>
          <a:sx n="65" d="100"/>
          <a:sy n="65" d="100"/>
        </p:scale>
        <p:origin x="595" y="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66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viewProps" Target="viewProp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878f612ba_2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22878f612ba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2878f612ba_2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g22878f612ba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2878f612ba_2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22878f612ba_2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262" name="Google Shape;262;g22878f612ba_2_1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2878f612ba_2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22878f612ba_2_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g22878f612ba_2_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40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2878f612ba_2_2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2878f612ba_2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2878f612ba_2_2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22878f612ba_2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2878f612ba_2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22878f612ba_2_2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g22878f612ba_2_2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878f612ba_2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2878f612ba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878f612ba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2878f612ba_2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22878f612ba_2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0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878f612ba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22878f612ba_2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g22878f612ba_2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57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878f612ba_2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g22878f612ba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2878f612ba_2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242" name="Google Shape;242;g22878f612ba_2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hsbaltimore.org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ts val="3200"/>
              <a:buFont typeface="Montserrat SemiBold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164995"/>
              </a:buClr>
              <a:buSzPts val="1800"/>
              <a:buNone/>
              <a:defRPr sz="1800">
                <a:solidFill>
                  <a:srgbClr val="164995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ts val="2000"/>
              <a:buFont typeface="Montserrat SemiBold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spcBef>
                <a:spcPts val="500"/>
              </a:spcBef>
              <a:spcAft>
                <a:spcPts val="0"/>
              </a:spcAft>
              <a:buClr>
                <a:srgbClr val="1D3362"/>
              </a:buClr>
              <a:buSzPts val="2500"/>
              <a:buChar char="•"/>
              <a:defRPr sz="25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»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164995"/>
              </a:buClr>
              <a:buSzPts val="1400"/>
              <a:buNone/>
              <a:defRPr sz="1400">
                <a:solidFill>
                  <a:srgbClr val="164995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1D3362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1D3362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1D3362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1D3362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ts val="2000"/>
              <a:buFont typeface="Montserrat SemiBold"/>
              <a:buNone/>
              <a:defRPr sz="20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164995"/>
              </a:buClr>
              <a:buSzPts val="1400"/>
              <a:buNone/>
              <a:defRPr sz="1400">
                <a:solidFill>
                  <a:srgbClr val="164995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1D3362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1D3362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1D3362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1D3362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44F54"/>
              </a:buClr>
              <a:buSzPts val="2250"/>
              <a:buFont typeface="Open Sans"/>
              <a:buNone/>
              <a:defRPr sz="2250" b="1" cap="none">
                <a:solidFill>
                  <a:srgbClr val="D44F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25" descr="bhsb-rgb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4" y="1543051"/>
            <a:ext cx="3009362" cy="699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 txBox="1"/>
          <p:nvPr/>
        </p:nvSpPr>
        <p:spPr>
          <a:xfrm>
            <a:off x="4238043" y="2534477"/>
            <a:ext cx="4448757" cy="167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100 S. Charles Street,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Tower 2, 8</a:t>
            </a:r>
            <a:r>
              <a:rPr lang="en" sz="1200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Floor,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Baltimore, MD, 21201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Phone: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410-637-1900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Web: </a:t>
            </a:r>
            <a:r>
              <a:rPr lang="en" sz="1200" b="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www.BHSBaltimore.org</a:t>
            </a:r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Facebook: </a:t>
            </a:r>
            <a:r>
              <a:rPr lang="en" sz="1200" b="1">
                <a:solidFill>
                  <a:srgbClr val="4A6A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BHSBaltimore 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Twitter: </a:t>
            </a:r>
            <a:r>
              <a:rPr lang="en" sz="1200" b="1">
                <a:solidFill>
                  <a:srgbClr val="4A6A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@BHSBaltimore</a:t>
            </a:r>
            <a:endParaRPr sz="1200" b="1">
              <a:solidFill>
                <a:srgbClr val="4A6A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4238044" y="1760849"/>
            <a:ext cx="4448756" cy="27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2"/>
          </p:nvPr>
        </p:nvSpPr>
        <p:spPr>
          <a:xfrm>
            <a:off x="4238044" y="2040361"/>
            <a:ext cx="4448757" cy="25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4A6A7F"/>
              </a:buClr>
              <a:buSzPts val="1500"/>
              <a:buNone/>
              <a:defRPr sz="1500" b="0">
                <a:solidFill>
                  <a:srgbClr val="4A6A7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/>
          <p:nvPr/>
        </p:nvSpPr>
        <p:spPr>
          <a:xfrm>
            <a:off x="1019432" y="2295160"/>
            <a:ext cx="2711395" cy="43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i="1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Envisioning a city where people live and thrive in communities that promote and support behavioral health.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1" y="0"/>
            <a:ext cx="4587903" cy="5143500"/>
          </a:xfrm>
          <a:prstGeom prst="rect">
            <a:avLst/>
          </a:prstGeom>
          <a:solidFill>
            <a:srgbClr val="4A6A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3828553" cy="85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Montserrat SemiBold"/>
              <a:buNone/>
              <a:defRPr sz="225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57200" y="1655065"/>
            <a:ext cx="3828552" cy="313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662" algn="l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75"/>
              <a:buChar char="•"/>
              <a:defRPr sz="1875">
                <a:solidFill>
                  <a:schemeClr val="lt1"/>
                </a:solidFill>
              </a:defRPr>
            </a:lvl1pPr>
            <a:lvl2pPr marL="914400" lvl="1" indent="-333375" algn="l">
              <a:spcBef>
                <a:spcPts val="330"/>
              </a:spcBef>
              <a:spcAft>
                <a:spcPts val="0"/>
              </a:spcAft>
              <a:buClr>
                <a:schemeClr val="lt1"/>
              </a:buClr>
              <a:buSzPts val="1650"/>
              <a:buChar char="–"/>
              <a:defRPr sz="1650">
                <a:solidFill>
                  <a:schemeClr val="lt1"/>
                </a:solidFill>
              </a:defRPr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Char char="–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Char char="»"/>
              <a:defRPr sz="1350">
                <a:solidFill>
                  <a:schemeClr val="lt1"/>
                </a:solidFill>
              </a:defRPr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73" name="Google Shape;73;p16"/>
          <p:cNvSpPr>
            <a:spLocks noGrp="1"/>
          </p:cNvSpPr>
          <p:nvPr>
            <p:ph type="pic" idx="2"/>
          </p:nvPr>
        </p:nvSpPr>
        <p:spPr>
          <a:xfrm>
            <a:off x="4587903" y="0"/>
            <a:ext cx="4556098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0" y="-47708"/>
            <a:ext cx="9144000" cy="5191208"/>
          </a:xfrm>
          <a:prstGeom prst="rect">
            <a:avLst/>
          </a:prstGeom>
          <a:solidFill>
            <a:srgbClr val="D44F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1192696"/>
            <a:ext cx="2429123" cy="1675738"/>
          </a:xfrm>
          <a:prstGeom prst="rect">
            <a:avLst/>
          </a:prstGeom>
          <a:solidFill>
            <a:srgbClr val="D44F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sz="45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2971800" y="1246367"/>
            <a:ext cx="5715000" cy="353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Montserrat Medium"/>
              <a:buNone/>
              <a:defRPr sz="225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Montserrat Medium"/>
              <a:buNone/>
              <a:defRPr sz="2250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Montserrat Medium"/>
              <a:buNone/>
              <a:defRPr sz="2250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Montserrat Medium"/>
              <a:buNone/>
              <a:defRPr sz="2250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Montserrat Medium"/>
              <a:buNone/>
              <a:defRPr sz="2250" b="1">
                <a:solidFill>
                  <a:schemeClr val="lt1"/>
                </a:solidFill>
              </a:defRPr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ts val="3200"/>
              <a:buFont typeface="Montserrat SemiBold"/>
              <a:buNone/>
              <a:defRPr sz="3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1D336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1D3362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1D3362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1D3362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1D3362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1D3362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1D336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1D3362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1D3362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1D3362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1D3362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1D3362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16499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16499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0900" y="3695293"/>
            <a:ext cx="1771650" cy="93813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rgbClr val="164995"/>
              </a:buClr>
              <a:buSzPts val="1800"/>
              <a:buNone/>
              <a:defRPr sz="1800">
                <a:solidFill>
                  <a:srgbClr val="164995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20" descr="bhsb-rgb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1" y="4179652"/>
            <a:ext cx="2613242" cy="612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ts val="3200"/>
              <a:buFont typeface="Montserrat SemiBold"/>
              <a:buNone/>
              <a:defRPr sz="3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6499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6499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rgbClr val="1D336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D336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D336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1D336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D336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1D336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D336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1D336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1D336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16499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1ioyjMZZ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-0KfwFCMR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lm.gov/training/class/stigma-trauma-and-people-who-use-drugs-part-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hsbaltimore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UFc_xZJ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284023" y="1411061"/>
            <a:ext cx="4133105" cy="169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ts val="3200"/>
              <a:buFont typeface="Montserrat SemiBold"/>
              <a:buNone/>
            </a:pPr>
            <a:r>
              <a:rPr lang="en" dirty="0"/>
              <a:t>STIGMA, TRAUMA, </a:t>
            </a:r>
            <a:br>
              <a:rPr lang="en" dirty="0"/>
            </a:br>
            <a:r>
              <a:rPr lang="en" dirty="0"/>
              <a:t>AND PEOPLE WHO USE DRUGS</a:t>
            </a:r>
            <a:endParaRPr dirty="0"/>
          </a:p>
        </p:txBody>
      </p:sp>
      <p:sp>
        <p:nvSpPr>
          <p:cNvPr id="136" name="Google Shape;136;p26"/>
          <p:cNvSpPr txBox="1"/>
          <p:nvPr/>
        </p:nvSpPr>
        <p:spPr>
          <a:xfrm>
            <a:off x="2847984" y="3110592"/>
            <a:ext cx="2657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April 13, 2023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242596" y="230873"/>
            <a:ext cx="7170575" cy="719062"/>
          </a:xfrm>
          <a:prstGeom prst="rect">
            <a:avLst/>
          </a:prstGeom>
          <a:solidFill>
            <a:srgbClr val="D44F5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" sz="4000" dirty="0"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The war on drugs (part 5)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235" name="Google Shape;235;p35"/>
          <p:cNvSpPr txBox="1">
            <a:spLocks noGrp="1"/>
          </p:cNvSpPr>
          <p:nvPr>
            <p:ph type="body" idx="1"/>
          </p:nvPr>
        </p:nvSpPr>
        <p:spPr>
          <a:xfrm>
            <a:off x="457202" y="1449995"/>
            <a:ext cx="7419768" cy="243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4000"/>
              <a:buFont typeface="Courier New"/>
              <a:buNone/>
            </a:pPr>
            <a:r>
              <a:rPr lang="en" sz="4000" b="1" i="1" dirty="0">
                <a:solidFill>
                  <a:srgbClr val="1D1B10"/>
                </a:solidFill>
                <a:latin typeface="Courier New"/>
                <a:ea typeface="Courier New"/>
                <a:cs typeface="Courier New"/>
                <a:sym typeface="Courier New"/>
              </a:rPr>
              <a:t>“DID WE KNOW</a:t>
            </a:r>
            <a:r>
              <a:rPr lang="en" dirty="0">
                <a:ea typeface="Courier New"/>
                <a:cs typeface="Courier New"/>
              </a:rPr>
              <a:t> </a:t>
            </a:r>
            <a:r>
              <a:rPr lang="en" sz="4000" b="1" i="1" dirty="0">
                <a:solidFill>
                  <a:srgbClr val="1D1B10"/>
                </a:solidFill>
                <a:latin typeface="Courier New"/>
                <a:ea typeface="Courier New"/>
                <a:cs typeface="Courier New"/>
                <a:sym typeface="Courier New"/>
              </a:rPr>
              <a:t>WE WERE LYING </a:t>
            </a:r>
            <a:r>
              <a:rPr lang="en" dirty="0">
                <a:ea typeface="Courier New"/>
                <a:cs typeface="Courier New"/>
              </a:rPr>
              <a:t> </a:t>
            </a:r>
            <a:r>
              <a:rPr lang="en" sz="4000" b="1" i="1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ABOUT THE DRUGS?</a:t>
            </a:r>
          </a:p>
          <a:p>
            <a:pPr marL="0" indent="0">
              <a:spcBef>
                <a:spcPts val="800"/>
              </a:spcBef>
              <a:buClr>
                <a:srgbClr val="22210B"/>
              </a:buClr>
              <a:buSzPts val="4000"/>
            </a:pPr>
            <a:r>
              <a:rPr lang="en-US" sz="4000" b="1" u="sng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OF COURSE WE DID</a:t>
            </a:r>
            <a:r>
              <a:rPr lang="en-US" sz="4000" b="1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.”</a:t>
            </a:r>
            <a:endParaRPr lang="en-US" sz="4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22210B"/>
              </a:buClr>
              <a:buSzPts val="4000"/>
              <a:buFont typeface="Courier New"/>
              <a:buNone/>
            </a:pPr>
            <a:endParaRPr sz="4000" b="1" i="1" dirty="0">
              <a:solidFill>
                <a:srgbClr val="1D1B1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242596" y="4172020"/>
            <a:ext cx="849941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JOHN EHRLICHMAN</a:t>
            </a:r>
            <a:r>
              <a:rPr lang="en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2400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DOMESTIC POLICY CHIEF</a:t>
            </a:r>
            <a:r>
              <a:rPr lang="en" dirty="0">
                <a:solidFill>
                  <a:schemeClr val="tx1"/>
                </a:solidFill>
                <a:ea typeface="Times New Roman"/>
              </a:rPr>
              <a:t>, </a:t>
            </a:r>
            <a:r>
              <a:rPr lang="en" sz="2400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NIXON ADMINISTRATION</a:t>
            </a:r>
            <a:r>
              <a:rPr lang="en" dirty="0">
                <a:solidFill>
                  <a:schemeClr val="tx1"/>
                </a:solidFill>
                <a:ea typeface="Times New Roman"/>
              </a:rPr>
              <a:t>. </a:t>
            </a:r>
            <a:r>
              <a:rPr lang="en" sz="2400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HARPER’S MAGAZINE, 1994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350180" y="1377792"/>
            <a:ext cx="8229600" cy="137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ct val="100000"/>
              <a:buFont typeface="Montserrat SemiBold"/>
              <a:buNone/>
            </a:pPr>
            <a:r>
              <a:rPr lang="en" u="sng" dirty="0">
                <a:hlinkClick r:id="rId3"/>
              </a:rPr>
              <a:t>Video: </a:t>
            </a:r>
            <a:br>
              <a:rPr lang="en" u="sng" dirty="0">
                <a:hlinkClick r:id="rId3"/>
              </a:rPr>
            </a:br>
            <a:r>
              <a:rPr lang="en" i="1" u="sng" dirty="0">
                <a:hlinkClick r:id="rId3"/>
              </a:rPr>
              <a:t>a history of the war on drugs: from prohibition to gold rush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title"/>
          </p:nvPr>
        </p:nvSpPr>
        <p:spPr>
          <a:xfrm>
            <a:off x="129653" y="88636"/>
            <a:ext cx="6571398" cy="547394"/>
          </a:xfrm>
          <a:prstGeom prst="rect">
            <a:avLst/>
          </a:prstGeom>
          <a:solidFill>
            <a:srgbClr val="D44F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SemiBold"/>
              <a:buNone/>
            </a:pPr>
            <a:r>
              <a:rPr lang="en" sz="2800" u="sng"/>
              <a:t>Stigma, defined – Goffman (1963)</a:t>
            </a:r>
            <a:endParaRPr/>
          </a:p>
        </p:txBody>
      </p:sp>
      <p:pic>
        <p:nvPicPr>
          <p:cNvPr id="252" name="Google Shape;252;p37" descr="Erving Gofman sitting at a desk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05" t="16507" r="2055" b="15057"/>
          <a:stretch/>
        </p:blipFill>
        <p:spPr>
          <a:xfrm>
            <a:off x="-1" y="593672"/>
            <a:ext cx="9160785" cy="228258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7"/>
          <p:cNvSpPr txBox="1"/>
          <p:nvPr/>
        </p:nvSpPr>
        <p:spPr>
          <a:xfrm>
            <a:off x="37531" y="2889129"/>
            <a:ext cx="4534470" cy="1477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“The term stigma, then, will be used to refer to an attribute that is deeply discrediting, but it should be seen that a language of relationships, not attributes, is really needed.”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7"/>
          <p:cNvSpPr txBox="1"/>
          <p:nvPr/>
        </p:nvSpPr>
        <p:spPr>
          <a:xfrm>
            <a:off x="4609530" y="3051344"/>
            <a:ext cx="4534470" cy="1323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“By definition, of course, we believe the person with a stigma is not quite human. On this assumption we exercise varieties of discrimination, through which we effectively, if often unthinkingly, reduce his life chances.”             </a:t>
            </a: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56;p37">
            <a:extLst>
              <a:ext uri="{FF2B5EF4-FFF2-40B4-BE49-F238E27FC236}">
                <a16:creationId xmlns:a16="http://schemas.microsoft.com/office/drawing/2014/main" id="{36EB2528-4E39-1146-74D2-26F169969E2D}"/>
              </a:ext>
            </a:extLst>
          </p:cNvPr>
          <p:cNvSpPr txBox="1"/>
          <p:nvPr/>
        </p:nvSpPr>
        <p:spPr>
          <a:xfrm>
            <a:off x="363268" y="4549828"/>
            <a:ext cx="80949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Stigma is a relational / social phenomenon, </a:t>
            </a:r>
            <a:endParaRPr sz="1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 manifests differently both by </a:t>
            </a:r>
            <a:r>
              <a:rPr lang="en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society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 time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>
            <a:spLocks noGrp="1"/>
          </p:cNvSpPr>
          <p:nvPr>
            <p:ph type="title"/>
          </p:nvPr>
        </p:nvSpPr>
        <p:spPr>
          <a:xfrm>
            <a:off x="225188" y="20483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ts val="3200"/>
              <a:buFont typeface="Montserrat SemiBold"/>
              <a:buNone/>
            </a:pPr>
            <a:r>
              <a:rPr lang="en" sz="3100" u="sng"/>
              <a:t>Stigma, defined – Link &amp; Phelan (2001)</a:t>
            </a:r>
            <a:endParaRPr sz="3100"/>
          </a:p>
        </p:txBody>
      </p:sp>
      <p:sp>
        <p:nvSpPr>
          <p:cNvPr id="265" name="Google Shape;265;p38"/>
          <p:cNvSpPr txBox="1">
            <a:spLocks noGrp="1"/>
          </p:cNvSpPr>
          <p:nvPr>
            <p:ph type="body" idx="1"/>
          </p:nvPr>
        </p:nvSpPr>
        <p:spPr>
          <a:xfrm>
            <a:off x="447000" y="763425"/>
            <a:ext cx="8250000" cy="4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ts val="2400"/>
              <a:buNone/>
            </a:pPr>
            <a:r>
              <a:rPr lang="en" sz="2300" b="1"/>
              <a:t>“We define stigma as the co-occurrence of its components –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1D3362"/>
              </a:buClr>
              <a:buSzPts val="2400"/>
              <a:buNone/>
            </a:pPr>
            <a:endParaRPr sz="2300"/>
          </a:p>
          <a:p>
            <a:pPr marL="342900" lvl="0" indent="-3365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1D3362"/>
              </a:buClr>
              <a:buSzPts val="2300"/>
              <a:buFont typeface="Arial"/>
              <a:buAutoNum type="arabicPeriod"/>
            </a:pPr>
            <a:r>
              <a:rPr lang="en" sz="2300" b="1"/>
              <a:t>Labeling</a:t>
            </a:r>
            <a:endParaRPr sz="1900"/>
          </a:p>
          <a:p>
            <a:pPr marL="342900" lvl="0" indent="-3365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1D3362"/>
              </a:buClr>
              <a:buSzPts val="2300"/>
              <a:buFont typeface="Arial"/>
              <a:buAutoNum type="arabicPeriod"/>
            </a:pPr>
            <a:r>
              <a:rPr lang="en" sz="2300" b="1"/>
              <a:t>Stereotyping</a:t>
            </a:r>
            <a:endParaRPr sz="190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1D3362"/>
              </a:buClr>
              <a:buSzPts val="2400"/>
              <a:buFont typeface="Arial"/>
              <a:buAutoNum type="arabicPeriod"/>
            </a:pPr>
            <a:r>
              <a:rPr lang="en" sz="2300" b="1"/>
              <a:t>Separation</a:t>
            </a:r>
            <a:r>
              <a:rPr lang="en" sz="2300"/>
              <a:t> </a:t>
            </a:r>
            <a:r>
              <a:rPr lang="en" sz="1800" i="1"/>
              <a:t>(from the non-stigmatized)</a:t>
            </a:r>
            <a:endParaRPr sz="180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1D3362"/>
              </a:buClr>
              <a:buSzPts val="2400"/>
              <a:buFont typeface="Arial"/>
              <a:buAutoNum type="arabicPeriod"/>
            </a:pPr>
            <a:r>
              <a:rPr lang="en" sz="2300" b="1"/>
              <a:t>Status Loss </a:t>
            </a:r>
            <a:r>
              <a:rPr lang="en" sz="1800" i="1"/>
              <a:t>(as a result of components 1-3)</a:t>
            </a:r>
            <a:endParaRPr sz="180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1D3362"/>
              </a:buClr>
              <a:buSzPts val="2400"/>
              <a:buFont typeface="Arial"/>
              <a:buAutoNum type="arabicPeriod"/>
            </a:pPr>
            <a:r>
              <a:rPr lang="en" sz="2300" b="1"/>
              <a:t>Discrimination</a:t>
            </a:r>
            <a:r>
              <a:rPr lang="en" sz="2300"/>
              <a:t> </a:t>
            </a:r>
            <a:r>
              <a:rPr lang="en" sz="1800" i="1"/>
              <a:t>(perpetrated by the non-stigmatized with greater access to social / economic / political power, manifests as discrimination)</a:t>
            </a:r>
            <a:endParaRPr sz="1800"/>
          </a:p>
          <a:p>
            <a:pPr marL="342900" lvl="0" indent="-1905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1D3362"/>
              </a:buClr>
              <a:buSzPts val="2400"/>
              <a:buFont typeface="Arial"/>
              <a:buNone/>
            </a:pPr>
            <a:endParaRPr sz="2300"/>
          </a:p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1D3362"/>
              </a:buClr>
              <a:buSzPts val="2400"/>
              <a:buNone/>
            </a:pPr>
            <a:r>
              <a:rPr lang="en" sz="2300"/>
              <a:t>– and further indicate that </a:t>
            </a:r>
            <a:r>
              <a:rPr lang="en" sz="2300" b="1"/>
              <a:t>for stigmatization to occur, power must be exercised.”</a:t>
            </a: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title"/>
          </p:nvPr>
        </p:nvSpPr>
        <p:spPr>
          <a:xfrm>
            <a:off x="116006" y="0"/>
            <a:ext cx="4032913" cy="85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</a:pPr>
            <a:r>
              <a:rPr lang="en" sz="2050" u="sng" dirty="0"/>
              <a:t>INTERNALIZED STIGMA / INTERNALIZED OPPRESSION</a:t>
            </a:r>
            <a:endParaRPr sz="2050" dirty="0"/>
          </a:p>
        </p:txBody>
      </p:sp>
      <p:sp>
        <p:nvSpPr>
          <p:cNvPr id="273" name="Google Shape;273;p39"/>
          <p:cNvSpPr txBox="1">
            <a:spLocks noGrp="1"/>
          </p:cNvSpPr>
          <p:nvPr>
            <p:ph type="body" idx="1"/>
          </p:nvPr>
        </p:nvSpPr>
        <p:spPr>
          <a:xfrm>
            <a:off x="218175" y="838624"/>
            <a:ext cx="4135500" cy="42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30"/>
              <a:buChar char="•"/>
            </a:pPr>
            <a:r>
              <a:rPr lang="en" sz="1493" dirty="0"/>
              <a:t>Parallel frameworks – the stigmatized / oppressed come to believe the negative traits attributed to them</a:t>
            </a:r>
            <a:endParaRPr sz="1493" dirty="0"/>
          </a:p>
          <a:p>
            <a:pPr marL="0" lvl="0" indent="0" algn="l" rtl="0">
              <a:lnSpc>
                <a:spcPct val="80000"/>
              </a:lnSpc>
              <a:spcBef>
                <a:spcPts val="319"/>
              </a:spcBef>
              <a:spcAft>
                <a:spcPts val="0"/>
              </a:spcAft>
              <a:buSzPts val="1594"/>
              <a:buNone/>
            </a:pPr>
            <a:endParaRPr sz="1493" dirty="0"/>
          </a:p>
          <a:p>
            <a:pPr marL="342900" lvl="0" indent="-33655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lt1"/>
              </a:buClr>
              <a:buSzPts val="1430"/>
              <a:buChar char="•"/>
            </a:pPr>
            <a:r>
              <a:rPr lang="en" sz="1493" dirty="0"/>
              <a:t>Internalized stigma can be an extremely powerful influence on PWUD </a:t>
            </a:r>
            <a:endParaRPr sz="1493" dirty="0"/>
          </a:p>
          <a:p>
            <a:pPr marL="0" lvl="0" indent="0" algn="l" rtl="0">
              <a:lnSpc>
                <a:spcPct val="80000"/>
              </a:lnSpc>
              <a:spcBef>
                <a:spcPts val="319"/>
              </a:spcBef>
              <a:spcAft>
                <a:spcPts val="0"/>
              </a:spcAft>
              <a:buSzPts val="1594"/>
              <a:buNone/>
            </a:pPr>
            <a:endParaRPr sz="1493" dirty="0"/>
          </a:p>
          <a:p>
            <a:pPr marL="342900" lvl="0" indent="-33655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lt1"/>
              </a:buClr>
              <a:buSzPts val="1430"/>
              <a:buChar char="•"/>
            </a:pPr>
            <a:r>
              <a:rPr lang="en" sz="1493" dirty="0"/>
              <a:t>Stigmatized persons in turn may stigmatize their peers</a:t>
            </a:r>
            <a:endParaRPr sz="1493" dirty="0"/>
          </a:p>
          <a:p>
            <a:pPr marL="0" lvl="0" indent="0" algn="l" rtl="0">
              <a:lnSpc>
                <a:spcPct val="80000"/>
              </a:lnSpc>
              <a:spcBef>
                <a:spcPts val="319"/>
              </a:spcBef>
              <a:spcAft>
                <a:spcPts val="0"/>
              </a:spcAft>
              <a:buSzPts val="1594"/>
              <a:buNone/>
            </a:pPr>
            <a:endParaRPr sz="1493" dirty="0"/>
          </a:p>
          <a:p>
            <a:pPr marL="342900" lvl="0" indent="-33655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lt1"/>
              </a:buClr>
              <a:buSzPts val="1430"/>
              <a:buChar char="•"/>
            </a:pPr>
            <a:r>
              <a:rPr lang="en" sz="1493" dirty="0"/>
              <a:t>Acting out related to internalized stigma can look like anything from “passive powerlessness” to aggressive violence</a:t>
            </a:r>
            <a:endParaRPr sz="1493" dirty="0"/>
          </a:p>
          <a:p>
            <a:pPr marL="0" lvl="0" indent="0" algn="l" rtl="0">
              <a:lnSpc>
                <a:spcPct val="80000"/>
              </a:lnSpc>
              <a:spcBef>
                <a:spcPts val="319"/>
              </a:spcBef>
              <a:spcAft>
                <a:spcPts val="0"/>
              </a:spcAft>
              <a:buSzPts val="1594"/>
              <a:buNone/>
            </a:pPr>
            <a:endParaRPr sz="1493" dirty="0"/>
          </a:p>
          <a:p>
            <a:pPr marL="342900" lvl="0" indent="-33655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lt1"/>
              </a:buClr>
              <a:buSzPts val="1430"/>
              <a:buChar char="•"/>
            </a:pPr>
            <a:r>
              <a:rPr lang="en" sz="1493" dirty="0"/>
              <a:t>Internalized stigma has been found to be an independent risk for “substance use problems,” and may represent a unique contributor</a:t>
            </a:r>
            <a:endParaRPr sz="1493" dirty="0"/>
          </a:p>
        </p:txBody>
      </p:sp>
      <p:pic>
        <p:nvPicPr>
          <p:cNvPr id="274" name="Google Shape;274;p39" descr="The 4 I's of oppression are: ideological, institutional, interpersonal, and internalized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5647" y="92124"/>
            <a:ext cx="4280767" cy="4839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B383-4A2D-D805-5B98-1C8B59A3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BRAIN DISEASE MODEL OF Addiction:</a:t>
            </a:r>
            <a:br>
              <a:rPr lang="en" sz="3200" dirty="0">
                <a:solidFill>
                  <a:schemeClr val="tx1"/>
                </a:solidFill>
              </a:rPr>
            </a:br>
            <a:r>
              <a:rPr lang="en" sz="3200" dirty="0">
                <a:solidFill>
                  <a:schemeClr val="tx1"/>
                </a:solidFill>
              </a:rPr>
              <a:t>A COMPLICATED RELATIONSHIP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A837B-0768-E2CD-C458-B2F990E3B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COUNTERING OLD STIGMA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58BCD-7282-7DAA-0C10-F6A19FD5923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9292" y="1631156"/>
            <a:ext cx="4298096" cy="3421490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Alternative theory counters damaging “moral failing” / “lacking willpower” narratives</a:t>
            </a:r>
          </a:p>
          <a:p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Enables investigation into novel treatment approaches</a:t>
            </a:r>
          </a:p>
          <a:p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Adds to our broader understanding of substance use disorder (SUD)</a:t>
            </a:r>
          </a:p>
          <a:p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Offers additional evidence for health-based vs. punitive approaches to solutions  </a:t>
            </a:r>
          </a:p>
          <a:p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May help alleviate self-blame among some people who use drugs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04F49-A095-25CA-8EA9-31BCC0F3CF5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sz="2000" u="sng" dirty="0">
                <a:solidFill>
                  <a:schemeClr val="tx1"/>
                </a:solidFill>
              </a:rPr>
              <a:t>CREATING NEW STIGMA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E202B8-3080-B277-E43C-4EE740F79B42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645027" y="1631155"/>
            <a:ext cx="4298096" cy="3421489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Pathologizes PWUD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Disease models require “sick” patients – not all PWUD should be considered, or consider themselves sick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May be interpreted that PWUD aren’t to ever be trusted, because of their “disease” that could reappear</a:t>
            </a:r>
          </a:p>
          <a:p>
            <a:r>
              <a:rPr lang="en-US" sz="1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“Addiction” is not a “Disease,” per se</a:t>
            </a:r>
            <a:endParaRPr lang="en-US"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pathogen or infection, no standard diagnostic criteria – listed as “disorder(s)” in DSM-V</a:t>
            </a:r>
            <a:endParaRPr lang="en-US" sz="1200" dirty="0">
              <a:ea typeface="Arial"/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similar to mental health “disorders” – a deviation from the norm, w/ diagnostic criteria that may be refined over time</a:t>
            </a:r>
            <a:endParaRPr lang="en-US" sz="1200" dirty="0"/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Can be disempowering, suggesting biological problems “healed” through medical intervention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Could actually support punitive measures – can &amp; has been used to support coercive, forced “treatment” / “rehabilitation” </a:t>
            </a: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16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>
            <a:spLocks noGrp="1"/>
          </p:cNvSpPr>
          <p:nvPr>
            <p:ph type="title"/>
          </p:nvPr>
        </p:nvSpPr>
        <p:spPr>
          <a:xfrm>
            <a:off x="311691" y="1586170"/>
            <a:ext cx="8229600" cy="11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ct val="100000"/>
              <a:buFont typeface="Montserrat SemiBold"/>
              <a:buNone/>
            </a:pPr>
            <a:r>
              <a:rPr lang="en" u="sng" dirty="0">
                <a:hlinkClick r:id="rId3"/>
              </a:rPr>
              <a:t>Video: </a:t>
            </a:r>
            <a:br>
              <a:rPr lang="en" u="sng" dirty="0">
                <a:hlinkClick r:id="rId3"/>
              </a:rPr>
            </a:br>
            <a:r>
              <a:rPr lang="en" i="1" u="sng" dirty="0">
                <a:hlinkClick r:id="rId3"/>
              </a:rPr>
              <a:t>Did rats start the drug war?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D9CEAD-BFB2-BDC6-4997-D35B51BA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us for Part 2</a:t>
            </a:r>
          </a:p>
        </p:txBody>
      </p:sp>
      <p:sp>
        <p:nvSpPr>
          <p:cNvPr id="329" name="Google Shape;329;p43"/>
          <p:cNvSpPr txBox="1">
            <a:spLocks noGrp="1"/>
          </p:cNvSpPr>
          <p:nvPr>
            <p:ph type="body" idx="1"/>
          </p:nvPr>
        </p:nvSpPr>
        <p:spPr>
          <a:xfrm>
            <a:off x="242596" y="1714499"/>
            <a:ext cx="8901404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64995"/>
              </a:buClr>
              <a:buSzPts val="1800"/>
              <a:buNone/>
            </a:pPr>
            <a:r>
              <a:rPr lang="en" dirty="0">
                <a:solidFill>
                  <a:schemeClr val="tx1"/>
                </a:solidFill>
                <a:hlinkClick r:id="rId3"/>
              </a:rPr>
              <a:t>Join us for part 2 of Stigma, Trauma, and PWUD on April 20</a:t>
            </a:r>
            <a:r>
              <a:rPr lang="en" baseline="30000" dirty="0">
                <a:solidFill>
                  <a:schemeClr val="tx1"/>
                </a:solidFill>
                <a:hlinkClick r:id="rId3"/>
              </a:rPr>
              <a:t>th</a:t>
            </a:r>
            <a:r>
              <a:rPr lang="en" dirty="0">
                <a:solidFill>
                  <a:schemeClr val="tx1"/>
                </a:solidFill>
                <a:hlinkClick r:id="rId3"/>
              </a:rPr>
              <a:t>, 2023! </a:t>
            </a:r>
            <a:endParaRPr lang="e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Montserrat SemiBold"/>
              <a:buNone/>
            </a:pPr>
            <a:r>
              <a:rPr lang="en" sz="4000">
                <a:solidFill>
                  <a:srgbClr val="0070C0"/>
                </a:solidFill>
              </a:rPr>
              <a:t>Thank you!</a:t>
            </a:r>
            <a:endParaRPr/>
          </a:p>
        </p:txBody>
      </p:sp>
      <p:sp>
        <p:nvSpPr>
          <p:cNvPr id="323" name="Google Shape;323;p42"/>
          <p:cNvSpPr txBox="1"/>
          <p:nvPr/>
        </p:nvSpPr>
        <p:spPr>
          <a:xfrm>
            <a:off x="341324" y="1388962"/>
            <a:ext cx="33841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Miera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 Corey</a:t>
            </a:r>
            <a:endParaRPr lang="en" sz="2000" dirty="0">
              <a:solidFill>
                <a:schemeClr val="tx1"/>
              </a:solidFill>
              <a:latin typeface="+mn-lt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MaHRTI Associate Director </a:t>
            </a:r>
            <a:endParaRPr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2" name="Google Shape;322;p42"/>
          <p:cNvSpPr txBox="1">
            <a:spLocks noGrp="1"/>
          </p:cNvSpPr>
          <p:nvPr>
            <p:ph type="body" idx="2"/>
          </p:nvPr>
        </p:nvSpPr>
        <p:spPr>
          <a:xfrm>
            <a:off x="457200" y="2231907"/>
            <a:ext cx="3931920" cy="2291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ts val="1250"/>
              <a:buNone/>
            </a:pPr>
            <a:endParaRPr sz="1250" dirty="0">
              <a:solidFill>
                <a:srgbClr val="D44F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255"/>
              </a:spcBef>
              <a:spcAft>
                <a:spcPts val="0"/>
              </a:spcAft>
              <a:buClr>
                <a:srgbClr val="1D3362"/>
              </a:buClr>
              <a:buSzPts val="1275"/>
              <a:buNone/>
            </a:pPr>
            <a:r>
              <a:rPr lang="en" sz="1400" dirty="0">
                <a:solidFill>
                  <a:schemeClr val="tx1"/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100 S. Charles Street,</a:t>
            </a:r>
            <a:endParaRPr sz="2000" dirty="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spcBef>
                <a:spcPts val="255"/>
              </a:spcBef>
              <a:spcAft>
                <a:spcPts val="0"/>
              </a:spcAft>
              <a:buClr>
                <a:srgbClr val="1D3362"/>
              </a:buClr>
              <a:buSzPts val="1275"/>
              <a:buNone/>
            </a:pPr>
            <a:r>
              <a:rPr lang="en" sz="1400" dirty="0">
                <a:solidFill>
                  <a:schemeClr val="tx1"/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Tower II, 8</a:t>
            </a:r>
            <a:r>
              <a:rPr lang="en" sz="1400" baseline="30000" dirty="0">
                <a:solidFill>
                  <a:schemeClr val="tx1"/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th</a:t>
            </a:r>
            <a:r>
              <a:rPr lang="en" sz="1400" dirty="0">
                <a:solidFill>
                  <a:schemeClr val="tx1"/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 Floor,</a:t>
            </a:r>
            <a:endParaRPr sz="2000" dirty="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spcBef>
                <a:spcPts val="255"/>
              </a:spcBef>
              <a:spcAft>
                <a:spcPts val="0"/>
              </a:spcAft>
              <a:buClr>
                <a:srgbClr val="1D3362"/>
              </a:buClr>
              <a:buSzPts val="1275"/>
              <a:buNone/>
            </a:pPr>
            <a:r>
              <a:rPr lang="en" sz="1400" dirty="0">
                <a:solidFill>
                  <a:schemeClr val="tx1"/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Baltimore, MD, 21201</a:t>
            </a:r>
            <a:endParaRPr sz="2000" dirty="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spcBef>
                <a:spcPts val="255"/>
              </a:spcBef>
              <a:spcAft>
                <a:spcPts val="0"/>
              </a:spcAft>
              <a:buClr>
                <a:srgbClr val="1D3362"/>
              </a:buClr>
              <a:buSzPts val="1275"/>
              <a:buNone/>
            </a:pPr>
            <a:endParaRPr sz="1400" dirty="0">
              <a:solidFill>
                <a:schemeClr val="tx1"/>
              </a:solidFill>
              <a:latin typeface="+mn-lt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255"/>
              </a:spcBef>
              <a:spcAft>
                <a:spcPts val="0"/>
              </a:spcAft>
              <a:buClr>
                <a:srgbClr val="1D3362"/>
              </a:buClr>
              <a:buSzPts val="1275"/>
              <a:buNone/>
            </a:pPr>
            <a:r>
              <a:rPr lang="en" sz="1400" dirty="0">
                <a:solidFill>
                  <a:schemeClr val="tx1"/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Phone: 410-637-1900</a:t>
            </a:r>
            <a:endParaRPr sz="2000" dirty="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spcBef>
                <a:spcPts val="255"/>
              </a:spcBef>
              <a:spcAft>
                <a:spcPts val="0"/>
              </a:spcAft>
              <a:buClr>
                <a:srgbClr val="1D3362"/>
              </a:buClr>
              <a:buSzPts val="1275"/>
              <a:buNone/>
            </a:pPr>
            <a:r>
              <a:rPr lang="en" sz="1400" dirty="0">
                <a:solidFill>
                  <a:schemeClr val="tx1"/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Website: </a:t>
            </a:r>
            <a:r>
              <a:rPr lang="en" sz="1400" u="sng" dirty="0">
                <a:solidFill>
                  <a:schemeClr val="tx1"/>
                </a:solidFill>
                <a:latin typeface="+mn-lt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www.mahrti.org</a:t>
            </a:r>
            <a:endParaRPr sz="1400" dirty="0">
              <a:solidFill>
                <a:schemeClr val="tx1"/>
              </a:solidFill>
              <a:latin typeface="+mn-lt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255"/>
              </a:spcBef>
              <a:spcAft>
                <a:spcPts val="0"/>
              </a:spcAft>
              <a:buClr>
                <a:srgbClr val="1D3362"/>
              </a:buClr>
              <a:buSzPts val="1275"/>
              <a:buNone/>
            </a:pPr>
            <a:r>
              <a:rPr lang="en" sz="1400" dirty="0">
                <a:solidFill>
                  <a:schemeClr val="tx1"/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Facebook: www.facebook.com/BHSBaltimore</a:t>
            </a:r>
            <a:endParaRPr sz="2000" dirty="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spcBef>
                <a:spcPts val="250"/>
              </a:spcBef>
              <a:spcAft>
                <a:spcPts val="0"/>
              </a:spcAft>
              <a:buClr>
                <a:srgbClr val="1D3362"/>
              </a:buClr>
              <a:buSzPts val="1250"/>
              <a:buNone/>
            </a:pPr>
            <a:r>
              <a:rPr lang="en" sz="1400" dirty="0">
                <a:solidFill>
                  <a:schemeClr val="tx1"/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Twitter: @BHSBaltimore</a:t>
            </a:r>
            <a:endParaRPr sz="2000" dirty="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D3362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457200" y="19425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ts val="3200"/>
              <a:buFont typeface="Montserrat SemiBold"/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Training Objectives &amp; Agenda</a:t>
            </a: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457200" y="1063227"/>
            <a:ext cx="4038600" cy="3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ts val="2000"/>
              <a:buNone/>
            </a:pPr>
            <a:r>
              <a:rPr lang="en" dirty="0"/>
              <a:t>By the end of this training, participants should be able to: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None/>
            </a:pPr>
            <a:endParaRPr dirty="0"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AutoNum type="arabicPeriod"/>
            </a:pPr>
            <a:r>
              <a:rPr lang="en" dirty="0"/>
              <a:t>Understand stigma and the impact it has on people who use drugs. </a:t>
            </a:r>
            <a:endParaRPr dirty="0"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AutoNum type="arabicPeriod"/>
            </a:pPr>
            <a:r>
              <a:rPr lang="en" dirty="0"/>
              <a:t>Understand how trauma and racial injustice have impacted communities. </a:t>
            </a:r>
            <a:endParaRPr dirty="0"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AutoNum type="arabicPeriod"/>
            </a:pPr>
            <a:r>
              <a:rPr lang="en" dirty="0"/>
              <a:t>Understand how to respond to stigma in the workplace. </a:t>
            </a: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None/>
            </a:pPr>
            <a:endParaRPr dirty="0"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2"/>
          </p:nvPr>
        </p:nvSpPr>
        <p:spPr>
          <a:xfrm>
            <a:off x="4648201" y="1458651"/>
            <a:ext cx="4038600" cy="302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ts val="2000"/>
              <a:buChar char="•"/>
            </a:pPr>
            <a:r>
              <a:rPr lang="en" dirty="0"/>
              <a:t>Defining stigma and its impact on people who use drugs 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Char char="•"/>
            </a:pPr>
            <a:r>
              <a:rPr lang="en" dirty="0"/>
              <a:t>Science behind stigma  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Char char="•"/>
            </a:pPr>
            <a:r>
              <a:rPr lang="en" dirty="0"/>
              <a:t>History of drug criminalization in America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Char char="•"/>
            </a:pPr>
            <a:r>
              <a:rPr lang="en" dirty="0"/>
              <a:t>Questions &amp; Wrap-up</a:t>
            </a: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1D3362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500700" y="109331"/>
            <a:ext cx="382860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</a:pPr>
            <a:r>
              <a:rPr lang="en" u="sng"/>
              <a:t>STIGMA, NOT-QUITE-DEFINED</a:t>
            </a:r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457200" y="964324"/>
            <a:ext cx="38286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sz="7200" i="1"/>
              <a:t>“I know it when I see it.”</a:t>
            </a:r>
            <a:endParaRPr/>
          </a:p>
        </p:txBody>
      </p:sp>
      <p:sp>
        <p:nvSpPr>
          <p:cNvPr id="153" name="Google Shape;153;p28"/>
          <p:cNvSpPr txBox="1"/>
          <p:nvPr/>
        </p:nvSpPr>
        <p:spPr>
          <a:xfrm>
            <a:off x="457200" y="3759620"/>
            <a:ext cx="3828553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U.S. Supreme Court Justice Potter Stewart, in </a:t>
            </a:r>
            <a:r>
              <a:rPr lang="en" sz="18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Jacobellis v Ohio, 1964, 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 the concept of “obscenity”</a:t>
            </a:r>
            <a:endParaRPr dirty="0"/>
          </a:p>
        </p:txBody>
      </p:sp>
      <p:pic>
        <p:nvPicPr>
          <p:cNvPr id="152" name="Google Shape;152;p28" descr="Former Justice Potter Stewart wearing his supreme court robe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979" r="9978"/>
          <a:stretch/>
        </p:blipFill>
        <p:spPr>
          <a:xfrm>
            <a:off x="4587903" y="0"/>
            <a:ext cx="4556098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A8B4A7-2C86-9803-A8C9-D8042DA2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u="sng" dirty="0"/>
              <a:t>STIGMA &amp; Drug Criminalization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BAF817-8942-2FC9-BFFA-310138EC0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64" y="1389800"/>
            <a:ext cx="3632132" cy="3315210"/>
          </a:xfrm>
        </p:spPr>
        <p:txBody>
          <a:bodyPr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2800"/>
              <a:buFont typeface="Noto Sans Symbols"/>
              <a:buChar char="⮚"/>
            </a:pPr>
            <a:r>
              <a:rPr lang="en-US" sz="2000" dirty="0">
                <a:solidFill>
                  <a:schemeClr val="tx1"/>
                </a:solidFill>
              </a:rPr>
              <a:t> Why does 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rgbClr val="205867"/>
              </a:buClr>
              <a:buSzPts val="2600"/>
              <a:buNone/>
            </a:pPr>
            <a:r>
              <a:rPr lang="en-US" sz="2000" dirty="0">
                <a:solidFill>
                  <a:schemeClr val="tx1"/>
                </a:solidFill>
              </a:rPr>
              <a:t>DRUG CRIMINALIZATION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rgbClr val="205867"/>
              </a:buClr>
              <a:buSzPts val="2600"/>
              <a:buNone/>
            </a:pPr>
            <a:r>
              <a:rPr lang="en-US" sz="2000" dirty="0">
                <a:solidFill>
                  <a:schemeClr val="tx1"/>
                </a:solidFill>
              </a:rPr>
              <a:t>matter in a discussion about STIGMA?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1D3362"/>
              </a:buClr>
              <a:buSzPts val="280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rgbClr val="205867"/>
              </a:buClr>
              <a:buSzPts val="2600"/>
              <a:buFont typeface="Noto Sans Symbols"/>
              <a:buChar char="⮚"/>
            </a:pPr>
            <a:r>
              <a:rPr lang="en-US" sz="2000" dirty="0">
                <a:solidFill>
                  <a:schemeClr val="tx1"/>
                </a:solidFill>
              </a:rPr>
              <a:t> What third key factor is missing?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8" name="Picture 7" descr="A diagram that shows a cycle: 1) SOCIAL STIGMA&#10;(poor outcomes may in turn also reinforce)&#10;&#10;2) Societal Rationale for Criminalization&#10;&#10;3) Criminalization Compounds &amp; Reinforces Stigma&#10;&#10;4) Poor Health &amp; Other Outcomes">
            <a:extLst>
              <a:ext uri="{FF2B5EF4-FFF2-40B4-BE49-F238E27FC236}">
                <a16:creationId xmlns:a16="http://schemas.microsoft.com/office/drawing/2014/main" id="{E036A809-A6FC-7C9E-FDE4-C4094F47F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596" y="987921"/>
            <a:ext cx="5356748" cy="39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5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327635" y="969460"/>
            <a:ext cx="8229600" cy="144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D3362"/>
              </a:buClr>
              <a:buSzPct val="100000"/>
              <a:buFont typeface="Montserrat SemiBold"/>
              <a:buNone/>
            </a:pPr>
            <a:r>
              <a:rPr lang="en" u="sng" dirty="0"/>
              <a:t>Video:</a:t>
            </a:r>
            <a:br>
              <a:rPr lang="en" u="sng" dirty="0"/>
            </a:br>
            <a:r>
              <a:rPr lang="en" i="1" u="sng" dirty="0">
                <a:hlinkClick r:id="rId3"/>
              </a:rPr>
              <a:t>Clip from “the house I live in,” </a:t>
            </a:r>
            <a:br>
              <a:rPr lang="en" u="sng" dirty="0">
                <a:hlinkClick r:id="rId3"/>
              </a:rPr>
            </a:br>
            <a:r>
              <a:rPr lang="en" i="1" u="sng" dirty="0">
                <a:hlinkClick r:id="rId3"/>
              </a:rPr>
              <a:t>A brief history of drug laws in America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E541-52D3-71C4-BDC6-8F0305CC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98255"/>
            <a:ext cx="7739743" cy="74266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 war on drugs (part 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BE643-21D0-70E7-452E-0308607F6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171" y="1246367"/>
            <a:ext cx="8131629" cy="3531072"/>
          </a:xfrm>
        </p:spPr>
        <p:txBody>
          <a:bodyPr>
            <a:normAutofit lnSpcReduction="10000"/>
          </a:bodyPr>
          <a:lstStyle/>
          <a:p>
            <a:r>
              <a:rPr lang="en-US" sz="2400" b="1" i="1" dirty="0">
                <a:solidFill>
                  <a:srgbClr val="1D1B10"/>
                </a:solidFill>
                <a:latin typeface="Courier New"/>
                <a:ea typeface="Courier New"/>
                <a:cs typeface="Courier New"/>
                <a:sym typeface="Courier New"/>
              </a:rPr>
              <a:t>“YOU WANT TO KNOW WHAT THIS WAS REALLY         ALL ABOUT?</a:t>
            </a:r>
            <a:r>
              <a:rPr lang="en-US" sz="2400" i="1" dirty="0">
                <a:solidFill>
                  <a:srgbClr val="1D1B1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endParaRPr lang="en-US" sz="2400" i="1" dirty="0">
              <a:solidFill>
                <a:srgbClr val="1D1B1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2400" i="1" cap="none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THE NIXON CAMPAIGN IN 1968,</a:t>
            </a:r>
            <a:r>
              <a:rPr lang="en-US" sz="2400" i="1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 AND </a:t>
            </a:r>
            <a:r>
              <a:rPr lang="en-US" sz="2400" b="1" i="1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THE NIXON WHITE HOUSE </a:t>
            </a:r>
            <a:r>
              <a:rPr lang="en-US" sz="2400" i="1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AFTER THAT,</a:t>
            </a:r>
            <a:r>
              <a:rPr lang="en-US" sz="2400" b="1" i="1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HAD TWO ENEMIES:</a:t>
            </a:r>
          </a:p>
          <a:p>
            <a:endParaRPr lang="en" sz="2400" b="1" i="1" cap="none" dirty="0">
              <a:solidFill>
                <a:srgbClr val="22210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" sz="2400" b="1" i="1" cap="none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THE ANTIWAR LEFT </a:t>
            </a:r>
            <a:r>
              <a:rPr lang="en-US" sz="2800" i="1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AND </a:t>
            </a:r>
            <a:r>
              <a:rPr lang="en-US" sz="2400" b="1" i="1" dirty="0">
                <a:solidFill>
                  <a:srgbClr val="22210B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BLACK PEOPLE.”</a:t>
            </a:r>
            <a:endParaRPr lang="en-US" sz="2400" dirty="0"/>
          </a:p>
          <a:p>
            <a:r>
              <a:rPr lang="en-US" sz="2400" b="1" i="1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cap="none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lang="en-US" sz="2400" b="1" i="1" cap="none" dirty="0">
              <a:solidFill>
                <a:srgbClr val="22210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7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4AA3-3DBA-712C-E363-C93BC771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1339"/>
            <a:ext cx="7756071" cy="1003497"/>
          </a:xfrm>
        </p:spPr>
        <p:txBody>
          <a:bodyPr>
            <a:normAutofit fontScale="90000"/>
          </a:bodyPr>
          <a:lstStyle/>
          <a:p>
            <a:pPr algn="l"/>
            <a:r>
              <a:rPr lang="en" sz="4800" dirty="0"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The war on drugs (part 2)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6823C-0775-08F5-0C12-C6ED0C23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565" y="1687239"/>
            <a:ext cx="7176406" cy="2541861"/>
          </a:xfrm>
        </p:spPr>
        <p:txBody>
          <a:bodyPr/>
          <a:lstStyle/>
          <a:p>
            <a:r>
              <a:rPr lang="en-US" sz="2400" b="1" i="1" cap="none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“YOU UNDERSTAND WHAT I’M SAYING?</a:t>
            </a:r>
          </a:p>
          <a:p>
            <a:endParaRPr lang="en" sz="2400" i="1" cap="none" dirty="0">
              <a:solidFill>
                <a:srgbClr val="22210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" sz="2400" i="1" cap="none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WE KNEW WE COULDN’T MAKE IT </a:t>
            </a:r>
            <a:r>
              <a:rPr lang="en-US" sz="2400" b="1" i="1" cap="none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ILLEGAL</a:t>
            </a:r>
          </a:p>
          <a:p>
            <a:r>
              <a:rPr lang="en-US" sz="2400" i="1" cap="none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TO BE EITHER </a:t>
            </a:r>
            <a:r>
              <a:rPr lang="en-US" sz="2400" b="1" i="1" cap="none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AGAINST</a:t>
            </a:r>
            <a:r>
              <a:rPr lang="en-US" sz="2400" i="1" cap="none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1" i="1" cap="none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the war </a:t>
            </a:r>
            <a:r>
              <a:rPr lang="en-US" sz="2400" i="1" cap="none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or</a:t>
            </a:r>
          </a:p>
          <a:p>
            <a:r>
              <a:rPr lang="en-US" sz="2400" b="1" i="1" cap="none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BLACK</a:t>
            </a:r>
            <a:r>
              <a:rPr lang="en-US" sz="2400" i="1" cap="none" dirty="0">
                <a:solidFill>
                  <a:srgbClr val="22210B"/>
                </a:solidFill>
                <a:latin typeface="Courier New"/>
                <a:ea typeface="Courier New"/>
                <a:cs typeface="Courier New"/>
                <a:sym typeface="Courier New"/>
              </a:rPr>
              <a:t>…”</a:t>
            </a:r>
            <a:endParaRPr lang="en-US" sz="1600" dirty="0"/>
          </a:p>
          <a:p>
            <a:endParaRPr lang="en-US" sz="2400" i="1" cap="none" dirty="0">
              <a:solidFill>
                <a:srgbClr val="22210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8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F1AA-01BC-65A7-EFE6-12053AE6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86460"/>
            <a:ext cx="7813221" cy="1452533"/>
          </a:xfrm>
        </p:spPr>
        <p:txBody>
          <a:bodyPr/>
          <a:lstStyle/>
          <a:p>
            <a:pPr algn="l"/>
            <a:r>
              <a:rPr lang="en-US" dirty="0"/>
              <a:t>The war on drugs (part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87FDB-19B5-BAF7-D179-E6CC8380F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636" y="1197382"/>
            <a:ext cx="6996792" cy="3531072"/>
          </a:xfrm>
        </p:spPr>
        <p:txBody>
          <a:bodyPr>
            <a:normAutofit lnSpcReduction="10000"/>
          </a:bodyPr>
          <a:lstStyle/>
          <a:p>
            <a:r>
              <a:rPr lang="en" sz="2400" i="1" dirty="0">
                <a:solidFill>
                  <a:srgbClr val="1D1B10"/>
                </a:solidFill>
                <a:latin typeface="Courier New"/>
                <a:ea typeface="Courier New"/>
                <a:cs typeface="Courier New"/>
                <a:sym typeface="Courier New"/>
              </a:rPr>
              <a:t>“BUT BY </a:t>
            </a:r>
            <a:r>
              <a:rPr lang="en" sz="2400" b="1" i="1" dirty="0">
                <a:solidFill>
                  <a:srgbClr val="1D1B10"/>
                </a:solidFill>
                <a:latin typeface="Courier New"/>
                <a:ea typeface="Courier New"/>
                <a:cs typeface="Courier New"/>
                <a:sym typeface="Courier New"/>
              </a:rPr>
              <a:t>GETTING THE PUBLIC </a:t>
            </a:r>
            <a:r>
              <a:rPr lang="en" sz="2400" i="1" dirty="0">
                <a:solidFill>
                  <a:srgbClr val="1D1B10"/>
                </a:solidFill>
                <a:latin typeface="Courier New"/>
                <a:ea typeface="Courier New"/>
                <a:cs typeface="Courier New"/>
                <a:sym typeface="Courier New"/>
              </a:rPr>
              <a:t>TO</a:t>
            </a:r>
          </a:p>
          <a:p>
            <a:br>
              <a:rPr lang="en" sz="2400" b="1" i="1" dirty="0">
                <a:solidFill>
                  <a:srgbClr val="1D1B1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400" b="1" i="1" dirty="0">
                <a:solidFill>
                  <a:srgbClr val="1D1B10"/>
                </a:solidFill>
                <a:latin typeface="Courier New"/>
                <a:ea typeface="Courier New"/>
                <a:cs typeface="Courier New"/>
                <a:sym typeface="Courier New"/>
              </a:rPr>
              <a:t>ASSOCIATE THE HIPPIES WITH MARIJUANA AND BLACKS WITH HEROIN AND THEN CRIMINALIZING BOTH HEAVILY,</a:t>
            </a:r>
            <a:br>
              <a:rPr lang="en" sz="2400" b="1" i="1" dirty="0">
                <a:solidFill>
                  <a:srgbClr val="1D1B1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lang="en" sz="2400" b="1" i="1" dirty="0">
              <a:solidFill>
                <a:srgbClr val="1D1B1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" sz="2400" b="1" i="1" dirty="0">
                <a:solidFill>
                  <a:srgbClr val="1D1B1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2400" i="1" dirty="0">
                <a:solidFill>
                  <a:srgbClr val="1D1B10"/>
                </a:solidFill>
                <a:latin typeface="Courier New"/>
                <a:ea typeface="Courier New"/>
                <a:cs typeface="Courier New"/>
                <a:sym typeface="Courier New"/>
              </a:rPr>
              <a:t>WE COULD </a:t>
            </a:r>
            <a:r>
              <a:rPr lang="en" sz="2400" b="1" i="1" dirty="0">
                <a:solidFill>
                  <a:srgbClr val="1D1B10"/>
                </a:solidFill>
                <a:latin typeface="Courier New"/>
                <a:ea typeface="Courier New"/>
                <a:cs typeface="Courier New"/>
                <a:sym typeface="Courier New"/>
              </a:rPr>
              <a:t>DISRUPT THOSE COMMUNITIES.”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2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CB0E-794A-F8AA-2124-E2DEDF55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07" y="180326"/>
            <a:ext cx="8001000" cy="905524"/>
          </a:xfrm>
        </p:spPr>
        <p:txBody>
          <a:bodyPr/>
          <a:lstStyle/>
          <a:p>
            <a:pPr algn="l"/>
            <a:r>
              <a:rPr lang="en-US" dirty="0"/>
              <a:t>The war on drugs (part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E1B3E-5820-6D5D-E9FD-FF4D1B9B7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857" y="1140231"/>
            <a:ext cx="7943850" cy="3531072"/>
          </a:xfrm>
        </p:spPr>
        <p:txBody>
          <a:bodyPr/>
          <a:lstStyle/>
          <a:p>
            <a:r>
              <a:rPr lang="en-US" b="1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“WE COULD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ARREST THEIR LEADERS, RAID THEIR HOMES, BREAK UP THEIR MEETINGS,</a:t>
            </a:r>
          </a:p>
          <a:p>
            <a:endParaRPr lang="en-US" b="1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VILIFY THEM NIGHT AFTER NIGHT ON THE EVENING NEWS.”</a:t>
            </a:r>
          </a:p>
        </p:txBody>
      </p:sp>
    </p:spTree>
    <p:extLst>
      <p:ext uri="{BB962C8B-B14F-4D97-AF65-F5344CB8AC3E}">
        <p14:creationId xmlns:p14="http://schemas.microsoft.com/office/powerpoint/2010/main" val="1465717508"/>
      </p:ext>
    </p:extLst>
  </p:cSld>
  <p:clrMapOvr>
    <a:masterClrMapping/>
  </p:clrMapOvr>
</p:sld>
</file>

<file path=ppt/theme/theme1.xml><?xml version="1.0" encoding="utf-8"?>
<a:theme xmlns:a="http://schemas.openxmlformats.org/drawingml/2006/main" name="MaHRTI Slide Template 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924</Words>
  <Application>Microsoft Office PowerPoint</Application>
  <PresentationFormat>On-screen Show (16:9)</PresentationFormat>
  <Paragraphs>119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Noto Sans Symbols</vt:lpstr>
      <vt:lpstr>Verdana</vt:lpstr>
      <vt:lpstr>Montserrat SemiBold</vt:lpstr>
      <vt:lpstr>Montserrat Medium</vt:lpstr>
      <vt:lpstr>Open Sans Light</vt:lpstr>
      <vt:lpstr>Arial</vt:lpstr>
      <vt:lpstr>Open Sans</vt:lpstr>
      <vt:lpstr>Montserrat</vt:lpstr>
      <vt:lpstr>Courier New</vt:lpstr>
      <vt:lpstr>Times New Roman</vt:lpstr>
      <vt:lpstr>MaHRTI Slide Template </vt:lpstr>
      <vt:lpstr>STIGMA, TRAUMA,  AND PEOPLE WHO USE DRUGS</vt:lpstr>
      <vt:lpstr>Training Objectives &amp; Agenda</vt:lpstr>
      <vt:lpstr>STIGMA, NOT-QUITE-DEFINED</vt:lpstr>
      <vt:lpstr>STIGMA &amp; Drug Criminalization</vt:lpstr>
      <vt:lpstr>Video: Clip from “the house I live in,”  A brief history of drug laws in America</vt:lpstr>
      <vt:lpstr>The war on drugs (part 1)</vt:lpstr>
      <vt:lpstr>The war on drugs (part 2)</vt:lpstr>
      <vt:lpstr>The war on drugs (part 3)</vt:lpstr>
      <vt:lpstr>The war on drugs (part 4)</vt:lpstr>
      <vt:lpstr>The war on drugs (part 5)</vt:lpstr>
      <vt:lpstr>Video:  a history of the war on drugs: from prohibition to gold rush</vt:lpstr>
      <vt:lpstr>Stigma, defined – Goffman (1963)</vt:lpstr>
      <vt:lpstr>Stigma, defined – Link &amp; Phelan (2001)</vt:lpstr>
      <vt:lpstr>INTERNALIZED STIGMA / INTERNALIZED OPPRESSION</vt:lpstr>
      <vt:lpstr>BRAIN DISEASE MODEL OF Addiction: A COMPLICATED RELATIONSHIP</vt:lpstr>
      <vt:lpstr>Video:  Did rats start the drug war?</vt:lpstr>
      <vt:lpstr>Join us for Part 2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STIGMA, TRAUMA, AND PEOPLE WHO USE DRUGS</dc:title>
  <dc:creator>RBrown</dc:creator>
  <cp:lastModifiedBy>Rebecca Brown</cp:lastModifiedBy>
  <cp:revision>40</cp:revision>
  <dcterms:modified xsi:type="dcterms:W3CDTF">2023-04-04T15:52:34Z</dcterms:modified>
</cp:coreProperties>
</file>