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20"/>
  </p:notesMasterIdLst>
  <p:sldIdLst>
    <p:sldId id="256" r:id="rId2"/>
    <p:sldId id="257" r:id="rId3"/>
    <p:sldId id="258" r:id="rId4"/>
    <p:sldId id="274" r:id="rId5"/>
    <p:sldId id="260" r:id="rId6"/>
    <p:sldId id="276" r:id="rId7"/>
    <p:sldId id="277" r:id="rId8"/>
    <p:sldId id="278" r:id="rId9"/>
    <p:sldId id="279" r:id="rId10"/>
    <p:sldId id="265" r:id="rId11"/>
    <p:sldId id="266" r:id="rId12"/>
    <p:sldId id="267" r:id="rId13"/>
    <p:sldId id="268" r:id="rId14"/>
    <p:sldId id="269" r:id="rId15"/>
    <p:sldId id="280" r:id="rId16"/>
    <p:sldId id="271" r:id="rId17"/>
    <p:sldId id="273" r:id="rId18"/>
    <p:sldId id="272" r:id="rId19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21"/>
      <p:bold r:id="rId22"/>
      <p:italic r:id="rId23"/>
      <p:boldItalic r:id="rId24"/>
    </p:embeddedFont>
    <p:embeddedFont>
      <p:font typeface="Montserrat Medium" panose="00000600000000000000" pitchFamily="2" charset="0"/>
      <p:regular r:id="rId25"/>
      <p:bold r:id="rId26"/>
      <p:italic r:id="rId27"/>
      <p:boldItalic r:id="rId28"/>
    </p:embeddedFont>
    <p:embeddedFont>
      <p:font typeface="Montserrat SemiBold" panose="00000700000000000000" pitchFamily="2" charset="0"/>
      <p:regular r:id="rId29"/>
      <p:bold r:id="rId30"/>
      <p:italic r:id="rId31"/>
      <p:boldItalic r:id="rId32"/>
    </p:embeddedFont>
    <p:embeddedFont>
      <p:font typeface="Open Sans" panose="020B0606030504020204" pitchFamily="34" charset="0"/>
      <p:regular r:id="rId33"/>
      <p:bold r:id="rId34"/>
      <p:italic r:id="rId35"/>
      <p:boldItalic r:id="rId36"/>
    </p:embeddedFont>
    <p:embeddedFont>
      <p:font typeface="Open Sans Light" panose="020B0306030504020204" pitchFamily="34" charset="0"/>
      <p:regular r:id="rId37"/>
      <p:bold r:id="rId38"/>
      <p:italic r:id="rId39"/>
      <p:boldItalic r:id="rId40"/>
    </p:embeddedFont>
    <p:embeddedFont>
      <p:font typeface="Verdana" panose="020B0604030504040204" pitchFamily="3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875" autoAdjust="0"/>
    <p:restoredTop sz="57161" autoAdjust="0"/>
  </p:normalViewPr>
  <p:slideViewPr>
    <p:cSldViewPr snapToGrid="0">
      <p:cViewPr varScale="1">
        <p:scale>
          <a:sx n="65" d="100"/>
          <a:sy n="65" d="100"/>
        </p:scale>
        <p:origin x="595" y="3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8669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font" Target="fonts/font22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4" Type="http://schemas.openxmlformats.org/officeDocument/2006/relationships/font" Target="fonts/font2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font" Target="fonts/font23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viewProps" Target="viewProps.xml"/><Relationship Id="rId20" Type="http://schemas.openxmlformats.org/officeDocument/2006/relationships/notesMaster" Target="notesMasters/notesMaster1.xml"/><Relationship Id="rId41" Type="http://schemas.openxmlformats.org/officeDocument/2006/relationships/font" Target="fonts/font2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2878f612ba_2_8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33;g22878f612ba_2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2878f612ba_2_1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9" name="Google Shape;249;g22878f612ba_2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22878f612ba_2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1" name="Google Shape;261;g22878f612ba_2_19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dirty="0"/>
          </a:p>
        </p:txBody>
      </p:sp>
      <p:sp>
        <p:nvSpPr>
          <p:cNvPr id="262" name="Google Shape;262;g22878f612ba_2_19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2878f612ba_2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" name="Google Shape;269;g22878f612ba_2_2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0" name="Google Shape;270;g22878f612ba_2_20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2404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22878f612ba_2_2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1" name="Google Shape;311;g22878f612ba_2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22878f612ba_2_2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g22878f612ba_2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22878f612ba_2_2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g22878f612ba_2_2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9" name="Google Shape;319;g22878f612ba_2_2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2878f612ba_2_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g22878f612ba_2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2878f612ba_2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g22878f612ba_2_9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Google Shape;148;g22878f612ba_2_9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701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2878f612ba_2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g22878f612ba_2_1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8" name="Google Shape;178;g22878f612ba_2_1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30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3577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2878f612ba_2_1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2" name="Google Shape;232;g22878f612ba_2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2878f612ba_2_18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dirty="0"/>
          </a:p>
        </p:txBody>
      </p:sp>
      <p:sp>
        <p:nvSpPr>
          <p:cNvPr id="242" name="Google Shape;242;g22878f612ba_2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hsbaltimore.org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D3362"/>
              </a:buClr>
              <a:buSzPts val="3200"/>
              <a:buFont typeface="Montserrat SemiBold"/>
              <a:buNone/>
              <a:defRPr sz="32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rgbClr val="164995"/>
              </a:buClr>
              <a:buSzPts val="1800"/>
              <a:buNone/>
              <a:defRPr sz="1800">
                <a:solidFill>
                  <a:srgbClr val="164995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0" lvl="1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0" lvl="2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0" lvl="3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0" lvl="4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0" lvl="5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0" lvl="6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0" lvl="7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0" lvl="8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3"/>
          <p:cNvSpPr txBox="1"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D3362"/>
              </a:buClr>
              <a:buSzPts val="2000"/>
              <a:buFont typeface="Montserrat SemiBold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3"/>
          <p:cNvSpPr txBox="1">
            <a:spLocks noGrp="1"/>
          </p:cNvSpPr>
          <p:nvPr>
            <p:ph type="body" idx="1"/>
          </p:nvPr>
        </p:nvSpPr>
        <p:spPr>
          <a:xfrm>
            <a:off x="3575050" y="204789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7350" algn="l">
              <a:spcBef>
                <a:spcPts val="500"/>
              </a:spcBef>
              <a:spcAft>
                <a:spcPts val="0"/>
              </a:spcAft>
              <a:buClr>
                <a:srgbClr val="1D3362"/>
              </a:buClr>
              <a:buSzPts val="2500"/>
              <a:buChar char="•"/>
              <a:defRPr sz="25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1D3362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•"/>
              <a:defRPr sz="18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»"/>
              <a:defRPr sz="18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13" name="Google Shape;113;p23"/>
          <p:cNvSpPr txBox="1">
            <a:spLocks noGrp="1"/>
          </p:cNvSpPr>
          <p:nvPr>
            <p:ph type="body" idx="2"/>
          </p:nvPr>
        </p:nvSpPr>
        <p:spPr>
          <a:xfrm>
            <a:off x="457202" y="1076327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rgbClr val="164995"/>
              </a:buClr>
              <a:buSzPts val="1400"/>
              <a:buNone/>
              <a:defRPr sz="1400">
                <a:solidFill>
                  <a:srgbClr val="164995"/>
                </a:solidFill>
              </a:defRPr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1D3362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1D3362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1D3362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1D3362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4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D3362"/>
              </a:buClr>
              <a:buSzPts val="2000"/>
              <a:buFont typeface="Montserrat SemiBold"/>
              <a:buNone/>
              <a:defRPr sz="2000" b="1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4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120" name="Google Shape;120;p24"/>
          <p:cNvSpPr txBox="1">
            <a:spLocks noGrp="1"/>
          </p:cNvSpPr>
          <p:nvPr>
            <p:ph type="body" idx="1"/>
          </p:nvPr>
        </p:nvSpPr>
        <p:spPr>
          <a:xfrm>
            <a:off x="1792288" y="4025504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rgbClr val="164995"/>
              </a:buClr>
              <a:buSzPts val="1400"/>
              <a:buNone/>
              <a:defRPr sz="1400">
                <a:solidFill>
                  <a:srgbClr val="164995"/>
                </a:solidFill>
              </a:defRPr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1D3362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1D3362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1D3362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1D3362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5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D44F54"/>
              </a:buClr>
              <a:buSzPts val="2250"/>
              <a:buFont typeface="Open Sans"/>
              <a:buNone/>
              <a:defRPr sz="2250" b="1" cap="none">
                <a:solidFill>
                  <a:srgbClr val="D44F5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26" name="Google Shape;126;p25" descr="bhsb-rgb-0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4" y="1543051"/>
            <a:ext cx="3009362" cy="699218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5"/>
          <p:cNvSpPr txBox="1"/>
          <p:nvPr/>
        </p:nvSpPr>
        <p:spPr>
          <a:xfrm>
            <a:off x="4238043" y="2534477"/>
            <a:ext cx="4448757" cy="1670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100 S. Charles Street,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Tower 2, 8</a:t>
            </a:r>
            <a:r>
              <a:rPr lang="en" sz="1200" baseline="30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Floor,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Baltimore, MD, 21201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Phone: 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410-637-1900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Web: </a:t>
            </a:r>
            <a:r>
              <a:rPr lang="en" sz="1200" b="0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www.BHSBaltimore.org</a:t>
            </a:r>
            <a:endParaRPr sz="1200" b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None/>
            </a:pPr>
            <a:r>
              <a:rPr lang="en" sz="1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Facebook: </a:t>
            </a:r>
            <a:r>
              <a:rPr lang="en" sz="1200" b="1">
                <a:solidFill>
                  <a:srgbClr val="4A6A7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BHSBaltimore 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None/>
            </a:pPr>
            <a:r>
              <a:rPr lang="en" sz="1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Twitter: </a:t>
            </a:r>
            <a:r>
              <a:rPr lang="en" sz="1200" b="1">
                <a:solidFill>
                  <a:srgbClr val="4A6A7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@BHSBaltimore</a:t>
            </a:r>
            <a:endParaRPr sz="1200" b="1">
              <a:solidFill>
                <a:srgbClr val="4A6A7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8" name="Google Shape;128;p25"/>
          <p:cNvSpPr txBox="1">
            <a:spLocks noGrp="1"/>
          </p:cNvSpPr>
          <p:nvPr>
            <p:ph type="body" idx="1"/>
          </p:nvPr>
        </p:nvSpPr>
        <p:spPr>
          <a:xfrm>
            <a:off x="4238044" y="1760849"/>
            <a:ext cx="4448756" cy="278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 sz="1500" b="1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body" idx="2"/>
          </p:nvPr>
        </p:nvSpPr>
        <p:spPr>
          <a:xfrm>
            <a:off x="4238044" y="2040361"/>
            <a:ext cx="4448757" cy="25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Clr>
                <a:srgbClr val="4A6A7F"/>
              </a:buClr>
              <a:buSzPts val="1500"/>
              <a:buNone/>
              <a:defRPr sz="1500" b="0">
                <a:solidFill>
                  <a:srgbClr val="4A6A7F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25"/>
          <p:cNvSpPr txBox="1"/>
          <p:nvPr/>
        </p:nvSpPr>
        <p:spPr>
          <a:xfrm>
            <a:off x="1019432" y="2295160"/>
            <a:ext cx="2711395" cy="432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Envisioning a city where people live and thrive in communities that promote and support behavioral health.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D3362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Clr>
                <a:srgbClr val="1D3362"/>
              </a:buClr>
              <a:buSzPts val="2000"/>
              <a:buChar char="•"/>
              <a:defRPr sz="20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–"/>
              <a:defRPr sz="18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•"/>
              <a:defRPr sz="18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body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Clr>
                <a:srgbClr val="1D3362"/>
              </a:buClr>
              <a:buSzPts val="2000"/>
              <a:buChar char="•"/>
              <a:defRPr sz="20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–"/>
              <a:defRPr sz="18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•"/>
              <a:defRPr sz="18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/>
          <p:nvPr/>
        </p:nvSpPr>
        <p:spPr>
          <a:xfrm>
            <a:off x="1" y="0"/>
            <a:ext cx="4587903" cy="5143500"/>
          </a:xfrm>
          <a:prstGeom prst="rect">
            <a:avLst/>
          </a:prstGeom>
          <a:solidFill>
            <a:srgbClr val="4A6A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457200" y="400050"/>
            <a:ext cx="3828553" cy="85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Montserrat SemiBold"/>
              <a:buNone/>
              <a:defRPr sz="2250" b="1" cap="none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457200" y="1655065"/>
            <a:ext cx="3828552" cy="3138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7662" algn="l"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75"/>
              <a:buChar char="•"/>
              <a:defRPr sz="1875">
                <a:solidFill>
                  <a:schemeClr val="lt1"/>
                </a:solidFill>
              </a:defRPr>
            </a:lvl1pPr>
            <a:lvl2pPr marL="914400" lvl="1" indent="-333375" algn="l">
              <a:spcBef>
                <a:spcPts val="330"/>
              </a:spcBef>
              <a:spcAft>
                <a:spcPts val="0"/>
              </a:spcAft>
              <a:buClr>
                <a:schemeClr val="lt1"/>
              </a:buClr>
              <a:buSzPts val="1650"/>
              <a:buChar char="–"/>
              <a:defRPr sz="1650">
                <a:solidFill>
                  <a:schemeClr val="lt1"/>
                </a:solidFill>
              </a:defRPr>
            </a:lvl2pPr>
            <a:lvl3pPr marL="1371600" lvl="2" indent="-314325" algn="l"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1350"/>
              <a:buChar char="•"/>
              <a:defRPr sz="1350">
                <a:solidFill>
                  <a:schemeClr val="lt1"/>
                </a:solidFill>
              </a:defRPr>
            </a:lvl3pPr>
            <a:lvl4pPr marL="1828800" lvl="3" indent="-314325" algn="l"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1350"/>
              <a:buChar char="–"/>
              <a:defRPr sz="1350">
                <a:solidFill>
                  <a:schemeClr val="lt1"/>
                </a:solidFill>
              </a:defRPr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1350"/>
              <a:buChar char="»"/>
              <a:defRPr sz="1350">
                <a:solidFill>
                  <a:schemeClr val="lt1"/>
                </a:solidFill>
              </a:defRPr>
            </a:lvl5pPr>
            <a:lvl6pPr marL="2743200" lvl="5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marL="3200400" lvl="6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73" name="Google Shape;73;p16"/>
          <p:cNvSpPr>
            <a:spLocks noGrp="1"/>
          </p:cNvSpPr>
          <p:nvPr>
            <p:ph type="pic" idx="2"/>
          </p:nvPr>
        </p:nvSpPr>
        <p:spPr>
          <a:xfrm>
            <a:off x="4587903" y="0"/>
            <a:ext cx="4556098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D3362"/>
              </a:buClr>
              <a:buSzPts val="3200"/>
              <a:buFont typeface="Montserrat SemiBold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ith Caption">
  <p:cSld name="1_Content with Ca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/>
          <p:nvPr/>
        </p:nvSpPr>
        <p:spPr>
          <a:xfrm>
            <a:off x="0" y="-47708"/>
            <a:ext cx="9144000" cy="5191208"/>
          </a:xfrm>
          <a:prstGeom prst="rect">
            <a:avLst/>
          </a:prstGeom>
          <a:solidFill>
            <a:srgbClr val="D44F5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457200" y="1192696"/>
            <a:ext cx="2429123" cy="1675738"/>
          </a:xfrm>
          <a:prstGeom prst="rect">
            <a:avLst/>
          </a:prstGeom>
          <a:solidFill>
            <a:srgbClr val="D44F5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Montserrat SemiBold"/>
              <a:buNone/>
              <a:defRPr sz="45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2971800" y="1246367"/>
            <a:ext cx="5715000" cy="3531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Montserrat Medium"/>
              <a:buNone/>
              <a:defRPr sz="2250" b="0" cap="none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Montserrat Medium"/>
              <a:buNone/>
              <a:defRPr sz="2250" b="1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Montserrat Medium"/>
              <a:buNone/>
              <a:defRPr sz="2250" b="1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Montserrat Medium"/>
              <a:buNone/>
              <a:defRPr sz="2250" b="1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Montserrat Medium"/>
              <a:buNone/>
              <a:defRPr sz="2250" b="1">
                <a:solidFill>
                  <a:schemeClr val="lt1"/>
                </a:solidFill>
              </a:defRPr>
            </a:lvl5pPr>
            <a:lvl6pPr marL="2743200" lvl="5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D3362"/>
              </a:buClr>
              <a:buSzPts val="3200"/>
              <a:buFont typeface="Montserrat SemiBold"/>
              <a:buNone/>
              <a:defRPr sz="3200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1D3362"/>
              </a:buClr>
              <a:buSzPts val="2000"/>
              <a:buNone/>
              <a:defRPr sz="20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1D3362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1D3362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1D3362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•"/>
              <a:defRPr sz="1800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Clr>
                <a:srgbClr val="1D3362"/>
              </a:buClr>
              <a:buSzPts val="1600"/>
              <a:buChar char="–"/>
              <a:defRPr sz="1600"/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rgbClr val="1D3362"/>
              </a:buClr>
              <a:buSzPts val="1600"/>
              <a:buChar char="•"/>
              <a:defRPr sz="16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1D3362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1D3362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3"/>
          </p:nvPr>
        </p:nvSpPr>
        <p:spPr>
          <a:xfrm>
            <a:off x="4645027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1D3362"/>
              </a:buClr>
              <a:buSzPts val="2000"/>
              <a:buNone/>
              <a:defRPr sz="20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1D3362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1D3362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1D3362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4"/>
          </p:nvPr>
        </p:nvSpPr>
        <p:spPr>
          <a:xfrm>
            <a:off x="4645027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Char char="•"/>
              <a:defRPr sz="1800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Clr>
                <a:srgbClr val="1D3362"/>
              </a:buClr>
              <a:buSzPts val="1600"/>
              <a:buChar char="–"/>
              <a:defRPr sz="1600"/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rgbClr val="1D3362"/>
              </a:buClr>
              <a:buSzPts val="1600"/>
              <a:buChar char="•"/>
              <a:defRPr sz="16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1D3362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1D3362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16499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16499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90900" y="3695293"/>
            <a:ext cx="1771650" cy="938131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0"/>
          <p:cNvSpPr txBox="1"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D3362"/>
              </a:buClr>
              <a:buSzPts val="3200"/>
              <a:buFont typeface="Montserrat SemiBold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164995"/>
              </a:buClr>
              <a:buSzPts val="1800"/>
              <a:buNone/>
              <a:defRPr sz="1800">
                <a:solidFill>
                  <a:srgbClr val="164995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0" name="Google Shape;100;p20" descr="bhsb-rgb-0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5801" y="4179652"/>
            <a:ext cx="2613242" cy="612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D3362"/>
              </a:buClr>
              <a:buSzPts val="3200"/>
              <a:buFont typeface="Montserrat SemiBold"/>
              <a:buNone/>
              <a:defRPr sz="3200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16499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16499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1D3362"/>
              </a:buClr>
              <a:buSzPts val="3200"/>
              <a:buFont typeface="Montserrat SemiBold"/>
              <a:buNone/>
              <a:defRPr sz="3200" b="1" i="0" u="none" strike="noStrike" cap="none">
                <a:solidFill>
                  <a:srgbClr val="1D336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rgbClr val="1D336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1D336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1D336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1D336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1D336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1D3362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1D336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1D3362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1D336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16499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k1ioyjMZZY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-0KfwFCMRM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nlm.gov/training/class/stigma-trauma-and-people-who-use-drugs-part-2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hsbaltimore.org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UFc_xZJSV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6"/>
          <p:cNvSpPr txBox="1">
            <a:spLocks noGrp="1"/>
          </p:cNvSpPr>
          <p:nvPr>
            <p:ph type="title"/>
          </p:nvPr>
        </p:nvSpPr>
        <p:spPr>
          <a:xfrm>
            <a:off x="2284023" y="1411061"/>
            <a:ext cx="4133105" cy="169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1D3362"/>
              </a:buClr>
              <a:buSzPts val="3200"/>
              <a:buFont typeface="Montserrat SemiBold"/>
              <a:buNone/>
            </a:pPr>
            <a:r>
              <a:rPr lang="en" dirty="0"/>
              <a:t>STIGMA, TRAUMA, </a:t>
            </a:r>
            <a:br>
              <a:rPr lang="en" dirty="0"/>
            </a:br>
            <a:r>
              <a:rPr lang="en" dirty="0"/>
              <a:t>AND PEOPLE WHO USE DRUGS</a:t>
            </a:r>
            <a:endParaRPr dirty="0"/>
          </a:p>
        </p:txBody>
      </p:sp>
      <p:sp>
        <p:nvSpPr>
          <p:cNvPr id="136" name="Google Shape;136;p26"/>
          <p:cNvSpPr txBox="1"/>
          <p:nvPr/>
        </p:nvSpPr>
        <p:spPr>
          <a:xfrm>
            <a:off x="2847984" y="3110592"/>
            <a:ext cx="26577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April 13, 2023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5"/>
          <p:cNvSpPr txBox="1">
            <a:spLocks noGrp="1"/>
          </p:cNvSpPr>
          <p:nvPr>
            <p:ph type="title"/>
          </p:nvPr>
        </p:nvSpPr>
        <p:spPr>
          <a:xfrm>
            <a:off x="242596" y="230873"/>
            <a:ext cx="7170575" cy="719062"/>
          </a:xfrm>
          <a:prstGeom prst="rect">
            <a:avLst/>
          </a:prstGeom>
          <a:solidFill>
            <a:srgbClr val="D44F54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imes New Roman"/>
              <a:buNone/>
            </a:pPr>
            <a:r>
              <a:rPr lang="en" sz="4000" dirty="0">
                <a:latin typeface="Montserrat" panose="00000500000000000000" pitchFamily="2" charset="0"/>
                <a:ea typeface="Times New Roman"/>
                <a:cs typeface="Times New Roman"/>
                <a:sym typeface="Times New Roman"/>
              </a:rPr>
              <a:t>The war on drugs (part 5)</a:t>
            </a:r>
            <a:endParaRPr dirty="0">
              <a:latin typeface="Montserrat" panose="00000500000000000000" pitchFamily="2" charset="0"/>
            </a:endParaRPr>
          </a:p>
        </p:txBody>
      </p:sp>
      <p:sp>
        <p:nvSpPr>
          <p:cNvPr id="235" name="Google Shape;235;p35"/>
          <p:cNvSpPr txBox="1">
            <a:spLocks noGrp="1"/>
          </p:cNvSpPr>
          <p:nvPr>
            <p:ph type="body" idx="1"/>
          </p:nvPr>
        </p:nvSpPr>
        <p:spPr>
          <a:xfrm>
            <a:off x="457202" y="1449995"/>
            <a:ext cx="7419768" cy="2438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1D1B10"/>
              </a:buClr>
              <a:buSzPts val="4000"/>
              <a:buFont typeface="Courier New"/>
              <a:buNone/>
            </a:pPr>
            <a:r>
              <a:rPr lang="en" sz="4000" b="1" i="1" dirty="0">
                <a:solidFill>
                  <a:srgbClr val="1D1B10"/>
                </a:solidFill>
                <a:latin typeface="Courier New"/>
                <a:ea typeface="Courier New"/>
                <a:cs typeface="Courier New"/>
                <a:sym typeface="Courier New"/>
              </a:rPr>
              <a:t>“DID WE KNOW</a:t>
            </a:r>
            <a:r>
              <a:rPr lang="en" dirty="0">
                <a:ea typeface="Courier New"/>
                <a:cs typeface="Courier New"/>
              </a:rPr>
              <a:t> </a:t>
            </a:r>
            <a:r>
              <a:rPr lang="en" sz="4000" b="1" i="1" dirty="0">
                <a:solidFill>
                  <a:srgbClr val="1D1B10"/>
                </a:solidFill>
                <a:latin typeface="Courier New"/>
                <a:ea typeface="Courier New"/>
                <a:cs typeface="Courier New"/>
                <a:sym typeface="Courier New"/>
              </a:rPr>
              <a:t>WE WERE LYING </a:t>
            </a:r>
            <a:r>
              <a:rPr lang="en" dirty="0">
                <a:ea typeface="Courier New"/>
                <a:cs typeface="Courier New"/>
              </a:rPr>
              <a:t> </a:t>
            </a:r>
            <a:r>
              <a:rPr lang="en" sz="4000" b="1" i="1" dirty="0">
                <a:solidFill>
                  <a:srgbClr val="22210B"/>
                </a:solidFill>
                <a:latin typeface="Courier New"/>
                <a:ea typeface="Courier New"/>
                <a:cs typeface="Courier New"/>
                <a:sym typeface="Courier New"/>
              </a:rPr>
              <a:t>ABOUT THE DRUGS?</a:t>
            </a:r>
          </a:p>
          <a:p>
            <a:pPr marL="0" indent="0">
              <a:spcBef>
                <a:spcPts val="800"/>
              </a:spcBef>
              <a:buClr>
                <a:srgbClr val="22210B"/>
              </a:buClr>
              <a:buSzPts val="4000"/>
            </a:pPr>
            <a:r>
              <a:rPr lang="en-US" sz="4000" b="1" u="sng" dirty="0">
                <a:solidFill>
                  <a:srgbClr val="22210B"/>
                </a:solidFill>
                <a:latin typeface="Courier New"/>
                <a:ea typeface="Courier New"/>
                <a:cs typeface="Courier New"/>
                <a:sym typeface="Courier New"/>
              </a:rPr>
              <a:t>OF COURSE WE DID</a:t>
            </a:r>
            <a:r>
              <a:rPr lang="en-US" sz="4000" b="1" dirty="0">
                <a:solidFill>
                  <a:srgbClr val="22210B"/>
                </a:solidFill>
                <a:latin typeface="Courier New"/>
                <a:ea typeface="Courier New"/>
                <a:cs typeface="Courier New"/>
                <a:sym typeface="Courier New"/>
              </a:rPr>
              <a:t>.”</a:t>
            </a:r>
            <a:endParaRPr lang="en-US" sz="40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Clr>
                <a:srgbClr val="22210B"/>
              </a:buClr>
              <a:buSzPts val="4000"/>
              <a:buFont typeface="Courier New"/>
              <a:buNone/>
            </a:pPr>
            <a:endParaRPr sz="4000" b="1" i="1" dirty="0">
              <a:solidFill>
                <a:srgbClr val="1D1B10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37" name="Google Shape;237;p35"/>
          <p:cNvSpPr txBox="1"/>
          <p:nvPr/>
        </p:nvSpPr>
        <p:spPr>
          <a:xfrm>
            <a:off x="242596" y="4172020"/>
            <a:ext cx="849941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JOHN EHRLICHMAN</a:t>
            </a:r>
            <a:r>
              <a:rPr lang="en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" sz="2400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DOMESTIC POLICY CHIEF</a:t>
            </a:r>
            <a:r>
              <a:rPr lang="en" dirty="0">
                <a:solidFill>
                  <a:schemeClr val="tx1"/>
                </a:solidFill>
                <a:ea typeface="Times New Roman"/>
              </a:rPr>
              <a:t>, </a:t>
            </a:r>
            <a:r>
              <a:rPr lang="en" sz="2400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NIXON ADMINISTRATION</a:t>
            </a:r>
            <a:r>
              <a:rPr lang="en" dirty="0">
                <a:solidFill>
                  <a:schemeClr val="tx1"/>
                </a:solidFill>
                <a:ea typeface="Times New Roman"/>
              </a:rPr>
              <a:t>. </a:t>
            </a:r>
            <a:r>
              <a:rPr lang="en" sz="2400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HARPER’S MAGAZINE, 1994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6"/>
          <p:cNvSpPr txBox="1">
            <a:spLocks noGrp="1"/>
          </p:cNvSpPr>
          <p:nvPr>
            <p:ph type="title"/>
          </p:nvPr>
        </p:nvSpPr>
        <p:spPr>
          <a:xfrm>
            <a:off x="350180" y="1377792"/>
            <a:ext cx="8229600" cy="137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D3362"/>
              </a:buClr>
              <a:buSzPct val="100000"/>
              <a:buFont typeface="Montserrat SemiBold"/>
              <a:buNone/>
            </a:pPr>
            <a:r>
              <a:rPr lang="en" u="sng" dirty="0">
                <a:hlinkClick r:id="rId3"/>
              </a:rPr>
              <a:t>Video: </a:t>
            </a:r>
            <a:br>
              <a:rPr lang="en" u="sng" dirty="0">
                <a:hlinkClick r:id="rId3"/>
              </a:rPr>
            </a:br>
            <a:r>
              <a:rPr lang="en" i="1" u="sng" dirty="0">
                <a:hlinkClick r:id="rId3"/>
              </a:rPr>
              <a:t>a history of the war on drugs: from prohibition to gold rush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7"/>
          <p:cNvSpPr txBox="1">
            <a:spLocks noGrp="1"/>
          </p:cNvSpPr>
          <p:nvPr>
            <p:ph type="title"/>
          </p:nvPr>
        </p:nvSpPr>
        <p:spPr>
          <a:xfrm>
            <a:off x="129653" y="88636"/>
            <a:ext cx="6571398" cy="547394"/>
          </a:xfrm>
          <a:prstGeom prst="rect">
            <a:avLst/>
          </a:prstGeom>
          <a:solidFill>
            <a:srgbClr val="D44F5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 SemiBold"/>
              <a:buNone/>
            </a:pPr>
            <a:r>
              <a:rPr lang="en" sz="2800" u="sng"/>
              <a:t>Stigma, defined – Goffman (1963)</a:t>
            </a:r>
            <a:endParaRPr/>
          </a:p>
        </p:txBody>
      </p:sp>
      <p:pic>
        <p:nvPicPr>
          <p:cNvPr id="252" name="Google Shape;252;p37" descr="Erving Gofman sitting at a desk.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005" t="16507" r="2055" b="15057"/>
          <a:stretch/>
        </p:blipFill>
        <p:spPr>
          <a:xfrm>
            <a:off x="-1" y="593672"/>
            <a:ext cx="9160785" cy="2282588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37"/>
          <p:cNvSpPr txBox="1"/>
          <p:nvPr/>
        </p:nvSpPr>
        <p:spPr>
          <a:xfrm>
            <a:off x="37531" y="2889129"/>
            <a:ext cx="4534470" cy="14772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“The term stigma, then, will be used to refer to an attribute that is deeply discrediting, but it should be seen that a language of relationships, not attributes, is really needed.”</a:t>
            </a: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37"/>
          <p:cNvSpPr txBox="1"/>
          <p:nvPr/>
        </p:nvSpPr>
        <p:spPr>
          <a:xfrm>
            <a:off x="4609530" y="3051344"/>
            <a:ext cx="4534470" cy="13233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“By definition, of course, we believe the person with a stigma is not quite human. On this assumption we exercise varieties of discrimination, through which we effectively, if often unthinkingly, reduce his life chances.”             </a:t>
            </a:r>
            <a:endParaRPr sz="16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56;p37">
            <a:extLst>
              <a:ext uri="{FF2B5EF4-FFF2-40B4-BE49-F238E27FC236}">
                <a16:creationId xmlns:a16="http://schemas.microsoft.com/office/drawing/2014/main" id="{36EB2528-4E39-1146-74D2-26F169969E2D}"/>
              </a:ext>
            </a:extLst>
          </p:cNvPr>
          <p:cNvSpPr txBox="1"/>
          <p:nvPr/>
        </p:nvSpPr>
        <p:spPr>
          <a:xfrm>
            <a:off x="363268" y="4549828"/>
            <a:ext cx="809493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Note</a:t>
            </a:r>
            <a:r>
              <a:rPr lang="en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Stigma is a relational / social phenomenon, </a:t>
            </a:r>
            <a:endParaRPr sz="10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 manifests differently both by </a:t>
            </a:r>
            <a:r>
              <a:rPr lang="en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society</a:t>
            </a:r>
            <a:r>
              <a:rPr lang="en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over time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8"/>
          <p:cNvSpPr txBox="1">
            <a:spLocks noGrp="1"/>
          </p:cNvSpPr>
          <p:nvPr>
            <p:ph type="title"/>
          </p:nvPr>
        </p:nvSpPr>
        <p:spPr>
          <a:xfrm>
            <a:off x="225188" y="20483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D3362"/>
              </a:buClr>
              <a:buSzPts val="3200"/>
              <a:buFont typeface="Montserrat SemiBold"/>
              <a:buNone/>
            </a:pPr>
            <a:r>
              <a:rPr lang="en" sz="3100" u="sng"/>
              <a:t>Stigma, defined – Link &amp; Phelan (2001)</a:t>
            </a:r>
            <a:endParaRPr sz="3100"/>
          </a:p>
        </p:txBody>
      </p:sp>
      <p:sp>
        <p:nvSpPr>
          <p:cNvPr id="265" name="Google Shape;265;p38"/>
          <p:cNvSpPr txBox="1">
            <a:spLocks noGrp="1"/>
          </p:cNvSpPr>
          <p:nvPr>
            <p:ph type="body" idx="1"/>
          </p:nvPr>
        </p:nvSpPr>
        <p:spPr>
          <a:xfrm>
            <a:off x="447000" y="763425"/>
            <a:ext cx="8250000" cy="43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D3362"/>
              </a:buClr>
              <a:buSzPts val="2400"/>
              <a:buNone/>
            </a:pPr>
            <a:r>
              <a:rPr lang="en" sz="2300" b="1"/>
              <a:t>“We define stigma as the co-occurrence of its components –</a:t>
            </a:r>
            <a:endParaRPr sz="1900"/>
          </a:p>
          <a:p>
            <a:pPr marL="0" lvl="0" indent="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1D3362"/>
              </a:buClr>
              <a:buSzPts val="2400"/>
              <a:buNone/>
            </a:pPr>
            <a:endParaRPr sz="2300"/>
          </a:p>
          <a:p>
            <a:pPr marL="342900" lvl="0" indent="-33655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1D3362"/>
              </a:buClr>
              <a:buSzPts val="2300"/>
              <a:buFont typeface="Arial"/>
              <a:buAutoNum type="arabicPeriod"/>
            </a:pPr>
            <a:r>
              <a:rPr lang="en" sz="2300" b="1"/>
              <a:t>Labeling</a:t>
            </a:r>
            <a:endParaRPr sz="1900"/>
          </a:p>
          <a:p>
            <a:pPr marL="342900" lvl="0" indent="-33655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1D3362"/>
              </a:buClr>
              <a:buSzPts val="2300"/>
              <a:buFont typeface="Arial"/>
              <a:buAutoNum type="arabicPeriod"/>
            </a:pPr>
            <a:r>
              <a:rPr lang="en" sz="2300" b="1"/>
              <a:t>Stereotyping</a:t>
            </a:r>
            <a:endParaRPr sz="1900"/>
          </a:p>
          <a:p>
            <a:pPr marL="34290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1D3362"/>
              </a:buClr>
              <a:buSzPts val="2400"/>
              <a:buFont typeface="Arial"/>
              <a:buAutoNum type="arabicPeriod"/>
            </a:pPr>
            <a:r>
              <a:rPr lang="en" sz="2300" b="1"/>
              <a:t>Separation</a:t>
            </a:r>
            <a:r>
              <a:rPr lang="en" sz="2300"/>
              <a:t> </a:t>
            </a:r>
            <a:r>
              <a:rPr lang="en" sz="1800" i="1"/>
              <a:t>(from the non-stigmatized)</a:t>
            </a:r>
            <a:endParaRPr sz="1800"/>
          </a:p>
          <a:p>
            <a:pPr marL="34290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1D3362"/>
              </a:buClr>
              <a:buSzPts val="2400"/>
              <a:buFont typeface="Arial"/>
              <a:buAutoNum type="arabicPeriod"/>
            </a:pPr>
            <a:r>
              <a:rPr lang="en" sz="2300" b="1"/>
              <a:t>Status Loss </a:t>
            </a:r>
            <a:r>
              <a:rPr lang="en" sz="1800" i="1"/>
              <a:t>(as a result of components 1-3)</a:t>
            </a:r>
            <a:endParaRPr sz="1800"/>
          </a:p>
          <a:p>
            <a:pPr marL="34290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1D3362"/>
              </a:buClr>
              <a:buSzPts val="2400"/>
              <a:buFont typeface="Arial"/>
              <a:buAutoNum type="arabicPeriod"/>
            </a:pPr>
            <a:r>
              <a:rPr lang="en" sz="2300" b="1"/>
              <a:t>Discrimination</a:t>
            </a:r>
            <a:r>
              <a:rPr lang="en" sz="2300"/>
              <a:t> </a:t>
            </a:r>
            <a:r>
              <a:rPr lang="en" sz="1800" i="1"/>
              <a:t>(perpetrated by the non-stigmatized with greater access to social / economic / political power, manifests as discrimination)</a:t>
            </a:r>
            <a:endParaRPr sz="1800"/>
          </a:p>
          <a:p>
            <a:pPr marL="342900" lvl="0" indent="-1905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1D3362"/>
              </a:buClr>
              <a:buSzPts val="2400"/>
              <a:buFont typeface="Arial"/>
              <a:buNone/>
            </a:pPr>
            <a:endParaRPr sz="2300"/>
          </a:p>
          <a:p>
            <a:pPr marL="0" lvl="0" indent="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1D3362"/>
              </a:buClr>
              <a:buSzPts val="2400"/>
              <a:buNone/>
            </a:pPr>
            <a:r>
              <a:rPr lang="en" sz="2300"/>
              <a:t>– and further indicate that </a:t>
            </a:r>
            <a:r>
              <a:rPr lang="en" sz="2300" b="1"/>
              <a:t>for stigmatization to occur, power must be exercised.”</a:t>
            </a:r>
            <a:endParaRPr sz="19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9"/>
          <p:cNvSpPr txBox="1">
            <a:spLocks noGrp="1"/>
          </p:cNvSpPr>
          <p:nvPr>
            <p:ph type="title"/>
          </p:nvPr>
        </p:nvSpPr>
        <p:spPr>
          <a:xfrm>
            <a:off x="116006" y="0"/>
            <a:ext cx="4032913" cy="85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SemiBold"/>
              <a:buNone/>
            </a:pPr>
            <a:r>
              <a:rPr lang="en" sz="2050" u="sng" dirty="0"/>
              <a:t>INTERNALIZED STIGMA / INTERNALIZED OPPRESSION</a:t>
            </a:r>
            <a:endParaRPr sz="2050" dirty="0"/>
          </a:p>
        </p:txBody>
      </p:sp>
      <p:sp>
        <p:nvSpPr>
          <p:cNvPr id="273" name="Google Shape;273;p39"/>
          <p:cNvSpPr txBox="1">
            <a:spLocks noGrp="1"/>
          </p:cNvSpPr>
          <p:nvPr>
            <p:ph type="body" idx="1"/>
          </p:nvPr>
        </p:nvSpPr>
        <p:spPr>
          <a:xfrm>
            <a:off x="218175" y="838624"/>
            <a:ext cx="4135500" cy="42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365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30"/>
              <a:buChar char="•"/>
            </a:pPr>
            <a:r>
              <a:rPr lang="en" sz="1493" dirty="0"/>
              <a:t>Parallel frameworks – the stigmatized / oppressed come to believe the negative traits attributed to them</a:t>
            </a:r>
            <a:endParaRPr sz="1493" dirty="0"/>
          </a:p>
          <a:p>
            <a:pPr marL="0" lvl="0" indent="0" algn="l" rtl="0">
              <a:lnSpc>
                <a:spcPct val="80000"/>
              </a:lnSpc>
              <a:spcBef>
                <a:spcPts val="319"/>
              </a:spcBef>
              <a:spcAft>
                <a:spcPts val="0"/>
              </a:spcAft>
              <a:buSzPts val="1594"/>
              <a:buNone/>
            </a:pPr>
            <a:endParaRPr sz="1493" dirty="0"/>
          </a:p>
          <a:p>
            <a:pPr marL="342900" lvl="0" indent="-336550" algn="l" rtl="0">
              <a:lnSpc>
                <a:spcPct val="80000"/>
              </a:lnSpc>
              <a:spcBef>
                <a:spcPts val="306"/>
              </a:spcBef>
              <a:spcAft>
                <a:spcPts val="0"/>
              </a:spcAft>
              <a:buClr>
                <a:schemeClr val="lt1"/>
              </a:buClr>
              <a:buSzPts val="1430"/>
              <a:buChar char="•"/>
            </a:pPr>
            <a:r>
              <a:rPr lang="en" sz="1493" dirty="0"/>
              <a:t>Internalized stigma can be an extremely powerful influence on PWUD </a:t>
            </a:r>
            <a:endParaRPr sz="1493" dirty="0"/>
          </a:p>
          <a:p>
            <a:pPr marL="0" lvl="0" indent="0" algn="l" rtl="0">
              <a:lnSpc>
                <a:spcPct val="80000"/>
              </a:lnSpc>
              <a:spcBef>
                <a:spcPts val="319"/>
              </a:spcBef>
              <a:spcAft>
                <a:spcPts val="0"/>
              </a:spcAft>
              <a:buSzPts val="1594"/>
              <a:buNone/>
            </a:pPr>
            <a:endParaRPr sz="1493" dirty="0"/>
          </a:p>
          <a:p>
            <a:pPr marL="342900" lvl="0" indent="-336550" algn="l" rtl="0">
              <a:lnSpc>
                <a:spcPct val="80000"/>
              </a:lnSpc>
              <a:spcBef>
                <a:spcPts val="306"/>
              </a:spcBef>
              <a:spcAft>
                <a:spcPts val="0"/>
              </a:spcAft>
              <a:buClr>
                <a:schemeClr val="lt1"/>
              </a:buClr>
              <a:buSzPts val="1430"/>
              <a:buChar char="•"/>
            </a:pPr>
            <a:r>
              <a:rPr lang="en" sz="1493" dirty="0"/>
              <a:t>Stigmatized persons in turn may stigmatize their peers</a:t>
            </a:r>
            <a:endParaRPr sz="1493" dirty="0"/>
          </a:p>
          <a:p>
            <a:pPr marL="0" lvl="0" indent="0" algn="l" rtl="0">
              <a:lnSpc>
                <a:spcPct val="80000"/>
              </a:lnSpc>
              <a:spcBef>
                <a:spcPts val="319"/>
              </a:spcBef>
              <a:spcAft>
                <a:spcPts val="0"/>
              </a:spcAft>
              <a:buSzPts val="1594"/>
              <a:buNone/>
            </a:pPr>
            <a:endParaRPr sz="1493" dirty="0"/>
          </a:p>
          <a:p>
            <a:pPr marL="342900" lvl="0" indent="-336550" algn="l" rtl="0">
              <a:lnSpc>
                <a:spcPct val="80000"/>
              </a:lnSpc>
              <a:spcBef>
                <a:spcPts val="306"/>
              </a:spcBef>
              <a:spcAft>
                <a:spcPts val="0"/>
              </a:spcAft>
              <a:buClr>
                <a:schemeClr val="lt1"/>
              </a:buClr>
              <a:buSzPts val="1430"/>
              <a:buChar char="•"/>
            </a:pPr>
            <a:r>
              <a:rPr lang="en" sz="1493" dirty="0"/>
              <a:t>Acting out related to internalized stigma can look like anything from “passive powerlessness” to aggressive violence</a:t>
            </a:r>
            <a:endParaRPr sz="1493" dirty="0"/>
          </a:p>
          <a:p>
            <a:pPr marL="0" lvl="0" indent="0" algn="l" rtl="0">
              <a:lnSpc>
                <a:spcPct val="80000"/>
              </a:lnSpc>
              <a:spcBef>
                <a:spcPts val="319"/>
              </a:spcBef>
              <a:spcAft>
                <a:spcPts val="0"/>
              </a:spcAft>
              <a:buSzPts val="1594"/>
              <a:buNone/>
            </a:pPr>
            <a:endParaRPr sz="1493" dirty="0"/>
          </a:p>
          <a:p>
            <a:pPr marL="342900" lvl="0" indent="-336550" algn="l" rtl="0">
              <a:lnSpc>
                <a:spcPct val="80000"/>
              </a:lnSpc>
              <a:spcBef>
                <a:spcPts val="306"/>
              </a:spcBef>
              <a:spcAft>
                <a:spcPts val="0"/>
              </a:spcAft>
              <a:buClr>
                <a:schemeClr val="lt1"/>
              </a:buClr>
              <a:buSzPts val="1430"/>
              <a:buChar char="•"/>
            </a:pPr>
            <a:r>
              <a:rPr lang="en" sz="1493" dirty="0"/>
              <a:t>Internalized stigma has been found to be an independent risk for “substance use problems,” and may represent a unique contributor</a:t>
            </a:r>
            <a:endParaRPr sz="1493" dirty="0"/>
          </a:p>
        </p:txBody>
      </p:sp>
      <p:pic>
        <p:nvPicPr>
          <p:cNvPr id="274" name="Google Shape;274;p39" descr="The 4 I's of oppression are: ideological, institutional, interpersonal, and internalized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85647" y="92124"/>
            <a:ext cx="4280767" cy="48391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4B383-4A2D-D805-5B98-1C8B59A3D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" sz="3200" dirty="0">
                <a:solidFill>
                  <a:schemeClr val="tx1"/>
                </a:solidFill>
              </a:rPr>
              <a:t>BRAIN DISEASE MODEL OF Addiction:</a:t>
            </a:r>
            <a:br>
              <a:rPr lang="en" sz="3200" dirty="0">
                <a:solidFill>
                  <a:schemeClr val="tx1"/>
                </a:solidFill>
              </a:rPr>
            </a:br>
            <a:r>
              <a:rPr lang="en" sz="3200" dirty="0">
                <a:solidFill>
                  <a:schemeClr val="tx1"/>
                </a:solidFill>
              </a:rPr>
              <a:t>A COMPLICATED RELATIONSHIP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2A837B-0768-E2CD-C458-B2F990E3B3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>
                <a:solidFill>
                  <a:schemeClr val="tx1"/>
                </a:solidFill>
              </a:rPr>
              <a:t>COUNTERING OLD STIGMA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58BCD-7282-7DAA-0C10-F6A19FD59232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99292" y="1631156"/>
            <a:ext cx="4298096" cy="3421490"/>
          </a:xfrm>
          <a:ln w="12700"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US" sz="1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Alternative theory counters damaging “moral failing” / “lacking willpower” narratives</a:t>
            </a:r>
          </a:p>
          <a:p>
            <a:r>
              <a:rPr lang="en-US" sz="1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Enables investigation into novel treatment approaches</a:t>
            </a:r>
          </a:p>
          <a:p>
            <a:r>
              <a:rPr lang="en-US" sz="1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Adds to our broader understanding of substance use disorder (SUD)</a:t>
            </a:r>
          </a:p>
          <a:p>
            <a:r>
              <a:rPr lang="en-US" sz="1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Offers additional evidence for health-based vs. punitive approaches to solutions  </a:t>
            </a:r>
          </a:p>
          <a:p>
            <a:r>
              <a:rPr lang="en-US" sz="1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May help alleviate self-blame among some people who use drugs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D04F49-A095-25CA-8EA9-31BCC0F3CF5C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sz="2000" u="sng" dirty="0">
                <a:solidFill>
                  <a:schemeClr val="tx1"/>
                </a:solidFill>
              </a:rPr>
              <a:t>CREATING NEW STIGMA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6E202B8-3080-B277-E43C-4EE740F79B42}"/>
              </a:ext>
            </a:extLst>
          </p:cNvPr>
          <p:cNvSpPr>
            <a:spLocks noGrp="1"/>
          </p:cNvSpPr>
          <p:nvPr>
            <p:ph type="body" idx="4"/>
          </p:nvPr>
        </p:nvSpPr>
        <p:spPr>
          <a:xfrm>
            <a:off x="4645027" y="1631155"/>
            <a:ext cx="4298096" cy="3421489"/>
          </a:xfrm>
          <a:ln w="12700"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US" sz="16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Pathologizes PWUD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Disease models require “sick” patients – not all PWUD should be considered, or consider themselves sick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May be interpreted that PWUD aren’t to ever be trusted, because of their “disease” that could reappear</a:t>
            </a:r>
          </a:p>
          <a:p>
            <a:r>
              <a:rPr lang="en-US" sz="16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“Addiction” is not a “Disease,” per se</a:t>
            </a:r>
            <a:endParaRPr lang="en-US" sz="16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pathogen or infection, no standard diagnostic criteria – listed as “disorder(s)” in DSM-V</a:t>
            </a:r>
            <a:endParaRPr lang="en-US" sz="1200" dirty="0">
              <a:ea typeface="Arial"/>
              <a:cs typeface="Arial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More similar to mental health “disorders” – a deviation from the norm, w/ diagnostic criteria that may be refined over time</a:t>
            </a:r>
            <a:endParaRPr lang="en-US" sz="1200" dirty="0"/>
          </a:p>
          <a:p>
            <a:r>
              <a:rPr lang="en-US" sz="1600" dirty="0">
                <a:solidFill>
                  <a:schemeClr val="tx1"/>
                </a:solidFill>
                <a:latin typeface="+mn-lt"/>
              </a:rPr>
              <a:t>Can be disempowering, suggesting biological problems “healed” through medical intervention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</a:rPr>
              <a:t>Could actually support punitive measures – can &amp; has been used to support coercive, forced “treatment” / “rehabilitation” </a:t>
            </a:r>
          </a:p>
          <a:p>
            <a:endParaRPr lang="en-US" sz="1600" dirty="0">
              <a:solidFill>
                <a:schemeClr val="tx1"/>
              </a:solidFill>
              <a:latin typeface="+mn-lt"/>
            </a:endParaRPr>
          </a:p>
          <a:p>
            <a:endParaRPr lang="en-US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416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1"/>
          <p:cNvSpPr txBox="1">
            <a:spLocks noGrp="1"/>
          </p:cNvSpPr>
          <p:nvPr>
            <p:ph type="title"/>
          </p:nvPr>
        </p:nvSpPr>
        <p:spPr>
          <a:xfrm>
            <a:off x="311691" y="1586170"/>
            <a:ext cx="8229600" cy="11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D3362"/>
              </a:buClr>
              <a:buSzPct val="100000"/>
              <a:buFont typeface="Montserrat SemiBold"/>
              <a:buNone/>
            </a:pPr>
            <a:r>
              <a:rPr lang="en" u="sng" dirty="0">
                <a:hlinkClick r:id="rId3"/>
              </a:rPr>
              <a:t>Video: </a:t>
            </a:r>
            <a:br>
              <a:rPr lang="en" u="sng" dirty="0">
                <a:hlinkClick r:id="rId3"/>
              </a:rPr>
            </a:br>
            <a:r>
              <a:rPr lang="en" i="1" u="sng" dirty="0">
                <a:hlinkClick r:id="rId3"/>
              </a:rPr>
              <a:t>Did rats start the drug war?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D9CEAD-BFB2-BDC6-4997-D35B51BAF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 us for Part 2</a:t>
            </a:r>
          </a:p>
        </p:txBody>
      </p:sp>
      <p:sp>
        <p:nvSpPr>
          <p:cNvPr id="329" name="Google Shape;329;p43"/>
          <p:cNvSpPr txBox="1">
            <a:spLocks noGrp="1"/>
          </p:cNvSpPr>
          <p:nvPr>
            <p:ph type="body" idx="1"/>
          </p:nvPr>
        </p:nvSpPr>
        <p:spPr>
          <a:xfrm>
            <a:off x="242596" y="1714499"/>
            <a:ext cx="8901404" cy="857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164995"/>
              </a:buClr>
              <a:buSzPts val="1800"/>
              <a:buNone/>
            </a:pPr>
            <a:r>
              <a:rPr lang="en" dirty="0">
                <a:solidFill>
                  <a:schemeClr val="tx1"/>
                </a:solidFill>
                <a:hlinkClick r:id="rId3"/>
              </a:rPr>
              <a:t>Join us for part 2 of Stigma, Trauma, and PWUD on April 20</a:t>
            </a:r>
            <a:r>
              <a:rPr lang="en" baseline="30000" dirty="0">
                <a:solidFill>
                  <a:schemeClr val="tx1"/>
                </a:solidFill>
                <a:hlinkClick r:id="rId3"/>
              </a:rPr>
              <a:t>th</a:t>
            </a:r>
            <a:r>
              <a:rPr lang="en" dirty="0">
                <a:solidFill>
                  <a:schemeClr val="tx1"/>
                </a:solidFill>
                <a:hlinkClick r:id="rId3"/>
              </a:rPr>
              <a:t>, 2023! </a:t>
            </a:r>
            <a:endParaRPr lang="en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2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Montserrat SemiBold"/>
              <a:buNone/>
            </a:pPr>
            <a:r>
              <a:rPr lang="en" sz="4000">
                <a:solidFill>
                  <a:srgbClr val="0070C0"/>
                </a:solidFill>
              </a:rPr>
              <a:t>Thank you!</a:t>
            </a:r>
            <a:endParaRPr/>
          </a:p>
        </p:txBody>
      </p:sp>
      <p:sp>
        <p:nvSpPr>
          <p:cNvPr id="323" name="Google Shape;323;p42"/>
          <p:cNvSpPr txBox="1"/>
          <p:nvPr/>
        </p:nvSpPr>
        <p:spPr>
          <a:xfrm>
            <a:off x="341324" y="1388962"/>
            <a:ext cx="3384187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000" dirty="0" err="1">
                <a:solidFill>
                  <a:schemeClr val="tx1"/>
                </a:solidFill>
                <a:latin typeface="+mn-lt"/>
                <a:ea typeface="Montserrat Medium"/>
                <a:cs typeface="Montserrat Medium"/>
                <a:sym typeface="Montserrat Medium"/>
              </a:rPr>
              <a:t>Miera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Montserrat Medium"/>
                <a:cs typeface="Montserrat Medium"/>
                <a:sym typeface="Montserrat Medium"/>
              </a:rPr>
              <a:t> Corey</a:t>
            </a:r>
            <a:endParaRPr lang="en" sz="2000" dirty="0">
              <a:solidFill>
                <a:schemeClr val="tx1"/>
              </a:solidFill>
              <a:latin typeface="+mn-lt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tx1"/>
                </a:solidFill>
                <a:latin typeface="+mn-lt"/>
                <a:ea typeface="Montserrat Medium"/>
                <a:cs typeface="Montserrat Medium"/>
                <a:sym typeface="Montserrat Medium"/>
              </a:rPr>
              <a:t>MaHRTI Associate Director </a:t>
            </a:r>
            <a:endParaRPr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22" name="Google Shape;322;p42"/>
          <p:cNvSpPr txBox="1">
            <a:spLocks noGrp="1"/>
          </p:cNvSpPr>
          <p:nvPr>
            <p:ph type="body" idx="2"/>
          </p:nvPr>
        </p:nvSpPr>
        <p:spPr>
          <a:xfrm>
            <a:off x="457200" y="2231907"/>
            <a:ext cx="3931920" cy="2291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1D3362"/>
              </a:buClr>
              <a:buSzPts val="1250"/>
              <a:buNone/>
            </a:pPr>
            <a:endParaRPr sz="1250" dirty="0">
              <a:solidFill>
                <a:srgbClr val="D44F5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255"/>
              </a:spcBef>
              <a:spcAft>
                <a:spcPts val="0"/>
              </a:spcAft>
              <a:buClr>
                <a:srgbClr val="1D3362"/>
              </a:buClr>
              <a:buSzPts val="1275"/>
              <a:buNone/>
            </a:pPr>
            <a:r>
              <a:rPr lang="en" sz="1400" dirty="0">
                <a:solidFill>
                  <a:schemeClr val="tx1"/>
                </a:solidFill>
                <a:latin typeface="+mn-lt"/>
                <a:ea typeface="Montserrat Medium"/>
                <a:cs typeface="Montserrat Medium"/>
                <a:sym typeface="Montserrat Medium"/>
              </a:rPr>
              <a:t>100 S. Charles Street,</a:t>
            </a:r>
            <a:endParaRPr sz="2000" dirty="0">
              <a:solidFill>
                <a:schemeClr val="tx1"/>
              </a:solidFill>
              <a:latin typeface="+mn-lt"/>
            </a:endParaRPr>
          </a:p>
          <a:p>
            <a:pPr marL="0" lvl="0" indent="0" algn="l" rtl="0">
              <a:spcBef>
                <a:spcPts val="255"/>
              </a:spcBef>
              <a:spcAft>
                <a:spcPts val="0"/>
              </a:spcAft>
              <a:buClr>
                <a:srgbClr val="1D3362"/>
              </a:buClr>
              <a:buSzPts val="1275"/>
              <a:buNone/>
            </a:pPr>
            <a:r>
              <a:rPr lang="en" sz="1400" dirty="0">
                <a:solidFill>
                  <a:schemeClr val="tx1"/>
                </a:solidFill>
                <a:latin typeface="+mn-lt"/>
                <a:ea typeface="Montserrat Medium"/>
                <a:cs typeface="Montserrat Medium"/>
                <a:sym typeface="Montserrat Medium"/>
              </a:rPr>
              <a:t>Tower II, 8</a:t>
            </a:r>
            <a:r>
              <a:rPr lang="en" sz="1400" baseline="30000" dirty="0">
                <a:solidFill>
                  <a:schemeClr val="tx1"/>
                </a:solidFill>
                <a:latin typeface="+mn-lt"/>
                <a:ea typeface="Montserrat Medium"/>
                <a:cs typeface="Montserrat Medium"/>
                <a:sym typeface="Montserrat Medium"/>
              </a:rPr>
              <a:t>th</a:t>
            </a:r>
            <a:r>
              <a:rPr lang="en" sz="1400" dirty="0">
                <a:solidFill>
                  <a:schemeClr val="tx1"/>
                </a:solidFill>
                <a:latin typeface="+mn-lt"/>
                <a:ea typeface="Montserrat Medium"/>
                <a:cs typeface="Montserrat Medium"/>
                <a:sym typeface="Montserrat Medium"/>
              </a:rPr>
              <a:t> Floor,</a:t>
            </a:r>
            <a:endParaRPr sz="2000" dirty="0">
              <a:solidFill>
                <a:schemeClr val="tx1"/>
              </a:solidFill>
              <a:latin typeface="+mn-lt"/>
            </a:endParaRPr>
          </a:p>
          <a:p>
            <a:pPr marL="0" lvl="0" indent="0" algn="l" rtl="0">
              <a:spcBef>
                <a:spcPts val="255"/>
              </a:spcBef>
              <a:spcAft>
                <a:spcPts val="0"/>
              </a:spcAft>
              <a:buClr>
                <a:srgbClr val="1D3362"/>
              </a:buClr>
              <a:buSzPts val="1275"/>
              <a:buNone/>
            </a:pPr>
            <a:r>
              <a:rPr lang="en" sz="1400" dirty="0">
                <a:solidFill>
                  <a:schemeClr val="tx1"/>
                </a:solidFill>
                <a:latin typeface="+mn-lt"/>
                <a:ea typeface="Montserrat Medium"/>
                <a:cs typeface="Montserrat Medium"/>
                <a:sym typeface="Montserrat Medium"/>
              </a:rPr>
              <a:t>Baltimore, MD, 21201</a:t>
            </a:r>
            <a:endParaRPr sz="2000" dirty="0">
              <a:solidFill>
                <a:schemeClr val="tx1"/>
              </a:solidFill>
              <a:latin typeface="+mn-lt"/>
            </a:endParaRPr>
          </a:p>
          <a:p>
            <a:pPr marL="0" lvl="0" indent="0" algn="l" rtl="0">
              <a:spcBef>
                <a:spcPts val="255"/>
              </a:spcBef>
              <a:spcAft>
                <a:spcPts val="0"/>
              </a:spcAft>
              <a:buClr>
                <a:srgbClr val="1D3362"/>
              </a:buClr>
              <a:buSzPts val="1275"/>
              <a:buNone/>
            </a:pPr>
            <a:endParaRPr sz="1400" dirty="0">
              <a:solidFill>
                <a:schemeClr val="tx1"/>
              </a:solidFill>
              <a:latin typeface="+mn-lt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255"/>
              </a:spcBef>
              <a:spcAft>
                <a:spcPts val="0"/>
              </a:spcAft>
              <a:buClr>
                <a:srgbClr val="1D3362"/>
              </a:buClr>
              <a:buSzPts val="1275"/>
              <a:buNone/>
            </a:pPr>
            <a:r>
              <a:rPr lang="en" sz="1400" dirty="0">
                <a:solidFill>
                  <a:schemeClr val="tx1"/>
                </a:solidFill>
                <a:latin typeface="+mn-lt"/>
                <a:ea typeface="Montserrat Medium"/>
                <a:cs typeface="Montserrat Medium"/>
                <a:sym typeface="Montserrat Medium"/>
              </a:rPr>
              <a:t>Phone: 410-637-1900</a:t>
            </a:r>
            <a:endParaRPr sz="2000" dirty="0">
              <a:solidFill>
                <a:schemeClr val="tx1"/>
              </a:solidFill>
              <a:latin typeface="+mn-lt"/>
            </a:endParaRPr>
          </a:p>
          <a:p>
            <a:pPr marL="0" lvl="0" indent="0" algn="l" rtl="0">
              <a:spcBef>
                <a:spcPts val="255"/>
              </a:spcBef>
              <a:spcAft>
                <a:spcPts val="0"/>
              </a:spcAft>
              <a:buClr>
                <a:srgbClr val="1D3362"/>
              </a:buClr>
              <a:buSzPts val="1275"/>
              <a:buNone/>
            </a:pPr>
            <a:r>
              <a:rPr lang="en" sz="1400" dirty="0">
                <a:solidFill>
                  <a:schemeClr val="tx1"/>
                </a:solidFill>
                <a:latin typeface="+mn-lt"/>
                <a:ea typeface="Montserrat Medium"/>
                <a:cs typeface="Montserrat Medium"/>
                <a:sym typeface="Montserrat Medium"/>
              </a:rPr>
              <a:t>Website: </a:t>
            </a:r>
            <a:r>
              <a:rPr lang="en" sz="1400" u="sng" dirty="0">
                <a:solidFill>
                  <a:schemeClr val="tx1"/>
                </a:solidFill>
                <a:latin typeface="+mn-lt"/>
                <a:ea typeface="Montserrat Medium"/>
                <a:cs typeface="Montserrat Medium"/>
                <a:sym typeface="Montserrat Mediu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www.mahrti.org</a:t>
            </a:r>
            <a:endParaRPr sz="1400" dirty="0">
              <a:solidFill>
                <a:schemeClr val="tx1"/>
              </a:solidFill>
              <a:latin typeface="+mn-lt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255"/>
              </a:spcBef>
              <a:spcAft>
                <a:spcPts val="0"/>
              </a:spcAft>
              <a:buClr>
                <a:srgbClr val="1D3362"/>
              </a:buClr>
              <a:buSzPts val="1275"/>
              <a:buNone/>
            </a:pPr>
            <a:r>
              <a:rPr lang="en" sz="1400" dirty="0">
                <a:solidFill>
                  <a:schemeClr val="tx1"/>
                </a:solidFill>
                <a:latin typeface="+mn-lt"/>
                <a:ea typeface="Montserrat Medium"/>
                <a:cs typeface="Montserrat Medium"/>
                <a:sym typeface="Montserrat Medium"/>
              </a:rPr>
              <a:t>Facebook: www.facebook.com/BHSBaltimore</a:t>
            </a:r>
            <a:endParaRPr sz="2000" dirty="0">
              <a:solidFill>
                <a:schemeClr val="tx1"/>
              </a:solidFill>
              <a:latin typeface="+mn-lt"/>
            </a:endParaRPr>
          </a:p>
          <a:p>
            <a:pPr marL="0" lvl="0" indent="0" algn="l" rtl="0">
              <a:spcBef>
                <a:spcPts val="250"/>
              </a:spcBef>
              <a:spcAft>
                <a:spcPts val="0"/>
              </a:spcAft>
              <a:buClr>
                <a:srgbClr val="1D3362"/>
              </a:buClr>
              <a:buSzPts val="1250"/>
              <a:buNone/>
            </a:pPr>
            <a:r>
              <a:rPr lang="en" sz="1400" dirty="0">
                <a:solidFill>
                  <a:schemeClr val="tx1"/>
                </a:solidFill>
                <a:latin typeface="+mn-lt"/>
                <a:ea typeface="Montserrat Medium"/>
                <a:cs typeface="Montserrat Medium"/>
                <a:sym typeface="Montserrat Medium"/>
              </a:rPr>
              <a:t>Twitter: @BHSBaltimore</a:t>
            </a:r>
            <a:endParaRPr sz="2000" dirty="0">
              <a:solidFill>
                <a:schemeClr val="tx1"/>
              </a:solidFill>
              <a:latin typeface="+mn-lt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None/>
            </a:pP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None/>
            </a:pP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rgbClr val="1D3362"/>
              </a:buClr>
              <a:buSzPts val="1800"/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7"/>
          <p:cNvSpPr txBox="1">
            <a:spLocks noGrp="1"/>
          </p:cNvSpPr>
          <p:nvPr>
            <p:ph type="title"/>
          </p:nvPr>
        </p:nvSpPr>
        <p:spPr>
          <a:xfrm>
            <a:off x="457200" y="19425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D3362"/>
              </a:buClr>
              <a:buSzPts val="3200"/>
              <a:buFont typeface="Montserrat SemiBold"/>
              <a:buNone/>
            </a:pP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Training Objectives &amp; Agenda</a:t>
            </a:r>
            <a:endParaRPr/>
          </a:p>
        </p:txBody>
      </p:sp>
      <p:sp>
        <p:nvSpPr>
          <p:cNvPr id="142" name="Google Shape;142;p27"/>
          <p:cNvSpPr txBox="1">
            <a:spLocks noGrp="1"/>
          </p:cNvSpPr>
          <p:nvPr>
            <p:ph type="body" idx="1"/>
          </p:nvPr>
        </p:nvSpPr>
        <p:spPr>
          <a:xfrm>
            <a:off x="457200" y="1063227"/>
            <a:ext cx="4038600" cy="38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1D3362"/>
              </a:buClr>
              <a:buSzPts val="2000"/>
              <a:buNone/>
            </a:pPr>
            <a:r>
              <a:rPr lang="en" dirty="0"/>
              <a:t>By the end of this training, participants should be able to: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rgbClr val="1D3362"/>
              </a:buClr>
              <a:buSzPts val="2000"/>
              <a:buNone/>
            </a:pPr>
            <a:endParaRPr dirty="0"/>
          </a:p>
          <a:p>
            <a:pPr marL="457200" lvl="0" indent="-457200" algn="l" rtl="0">
              <a:spcBef>
                <a:spcPts val="400"/>
              </a:spcBef>
              <a:spcAft>
                <a:spcPts val="0"/>
              </a:spcAft>
              <a:buClr>
                <a:srgbClr val="1D3362"/>
              </a:buClr>
              <a:buSzPts val="2000"/>
              <a:buAutoNum type="arabicPeriod"/>
            </a:pPr>
            <a:r>
              <a:rPr lang="en" dirty="0"/>
              <a:t>Understand stigma and the impact it has on people who use drugs. </a:t>
            </a:r>
            <a:endParaRPr dirty="0"/>
          </a:p>
          <a:p>
            <a:pPr marL="457200" lvl="0" indent="-457200" algn="l" rtl="0">
              <a:spcBef>
                <a:spcPts val="400"/>
              </a:spcBef>
              <a:spcAft>
                <a:spcPts val="0"/>
              </a:spcAft>
              <a:buClr>
                <a:srgbClr val="1D3362"/>
              </a:buClr>
              <a:buSzPts val="2000"/>
              <a:buAutoNum type="arabicPeriod"/>
            </a:pPr>
            <a:r>
              <a:rPr lang="en" dirty="0"/>
              <a:t>Understand how trauma and racial injustice have impacted communities. </a:t>
            </a:r>
            <a:endParaRPr dirty="0"/>
          </a:p>
          <a:p>
            <a:pPr marL="457200" lvl="0" indent="-457200" algn="l" rtl="0">
              <a:spcBef>
                <a:spcPts val="400"/>
              </a:spcBef>
              <a:spcAft>
                <a:spcPts val="0"/>
              </a:spcAft>
              <a:buClr>
                <a:srgbClr val="1D3362"/>
              </a:buClr>
              <a:buSzPts val="2000"/>
              <a:buAutoNum type="arabicPeriod"/>
            </a:pPr>
            <a:r>
              <a:rPr lang="en" dirty="0"/>
              <a:t>Understand how to respond to stigma in the workplace. </a:t>
            </a:r>
            <a:endParaRPr dirty="0"/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rgbClr val="1D3362"/>
              </a:buClr>
              <a:buSzPts val="2000"/>
              <a:buNone/>
            </a:pPr>
            <a:endParaRPr dirty="0"/>
          </a:p>
        </p:txBody>
      </p:sp>
      <p:sp>
        <p:nvSpPr>
          <p:cNvPr id="143" name="Google Shape;143;p27"/>
          <p:cNvSpPr txBox="1">
            <a:spLocks noGrp="1"/>
          </p:cNvSpPr>
          <p:nvPr>
            <p:ph type="body" idx="2"/>
          </p:nvPr>
        </p:nvSpPr>
        <p:spPr>
          <a:xfrm>
            <a:off x="4648201" y="1458651"/>
            <a:ext cx="4038600" cy="3023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1D3362"/>
              </a:buClr>
              <a:buSzPts val="2000"/>
              <a:buChar char="•"/>
            </a:pPr>
            <a:r>
              <a:rPr lang="en" dirty="0"/>
              <a:t>Defining stigma and its impact on people who use drugs </a:t>
            </a:r>
            <a:endParaRPr dirty="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rgbClr val="1D3362"/>
              </a:buClr>
              <a:buSzPts val="2000"/>
              <a:buChar char="•"/>
            </a:pPr>
            <a:r>
              <a:rPr lang="en" dirty="0"/>
              <a:t>Science behind stigma  </a:t>
            </a:r>
            <a:endParaRPr dirty="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rgbClr val="1D3362"/>
              </a:buClr>
              <a:buSzPts val="2000"/>
              <a:buChar char="•"/>
            </a:pPr>
            <a:r>
              <a:rPr lang="en" dirty="0"/>
              <a:t>History of drug criminalization in America</a:t>
            </a:r>
            <a:endParaRPr dirty="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rgbClr val="1D3362"/>
              </a:buClr>
              <a:buSzPts val="2000"/>
              <a:buChar char="•"/>
            </a:pPr>
            <a:r>
              <a:rPr lang="en" dirty="0"/>
              <a:t>Questions &amp; Wrap-up</a:t>
            </a:r>
            <a:endParaRPr dirty="0"/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rgbClr val="1D3362"/>
              </a:buClr>
              <a:buSzPts val="2000"/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8"/>
          <p:cNvSpPr txBox="1">
            <a:spLocks noGrp="1"/>
          </p:cNvSpPr>
          <p:nvPr>
            <p:ph type="title"/>
          </p:nvPr>
        </p:nvSpPr>
        <p:spPr>
          <a:xfrm>
            <a:off x="500700" y="109331"/>
            <a:ext cx="3828600" cy="8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SemiBold"/>
              <a:buNone/>
            </a:pPr>
            <a:r>
              <a:rPr lang="en" u="sng"/>
              <a:t>STIGMA, NOT-QUITE-DEFINED</a:t>
            </a:r>
            <a:endParaRPr/>
          </a:p>
        </p:txBody>
      </p:sp>
      <p:sp>
        <p:nvSpPr>
          <p:cNvPr id="151" name="Google Shape;151;p28"/>
          <p:cNvSpPr txBox="1">
            <a:spLocks noGrp="1"/>
          </p:cNvSpPr>
          <p:nvPr>
            <p:ph type="body" idx="1"/>
          </p:nvPr>
        </p:nvSpPr>
        <p:spPr>
          <a:xfrm>
            <a:off x="457200" y="964324"/>
            <a:ext cx="3828600" cy="2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" sz="7200" i="1"/>
              <a:t>“I know it when I see it.”</a:t>
            </a:r>
            <a:endParaRPr/>
          </a:p>
        </p:txBody>
      </p:sp>
      <p:sp>
        <p:nvSpPr>
          <p:cNvPr id="153" name="Google Shape;153;p28"/>
          <p:cNvSpPr txBox="1"/>
          <p:nvPr/>
        </p:nvSpPr>
        <p:spPr>
          <a:xfrm>
            <a:off x="457200" y="3759620"/>
            <a:ext cx="3828553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U.S. Supreme Court Justice Potter Stewart, in </a:t>
            </a:r>
            <a:r>
              <a:rPr lang="en" sz="18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Jacobellis v Ohio, 1964, </a:t>
            </a:r>
            <a:r>
              <a:rPr lang="en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 the concept of “obscenity”</a:t>
            </a:r>
            <a:endParaRPr dirty="0"/>
          </a:p>
        </p:txBody>
      </p:sp>
      <p:pic>
        <p:nvPicPr>
          <p:cNvPr id="152" name="Google Shape;152;p28" descr="Former Justice Potter Stewart wearing his supreme court robe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9979" r="9978"/>
          <a:stretch/>
        </p:blipFill>
        <p:spPr>
          <a:xfrm>
            <a:off x="4587903" y="0"/>
            <a:ext cx="4556098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EA8B4A7-2C86-9803-A8C9-D8042DA2A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u="sng" dirty="0"/>
              <a:t>STIGMA &amp; Drug Criminalization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BAF817-8942-2FC9-BFFA-310138EC0D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464" y="1389800"/>
            <a:ext cx="3632132" cy="3315210"/>
          </a:xfrm>
        </p:spPr>
        <p:txBody>
          <a:bodyPr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800"/>
              <a:buFont typeface="Noto Sans Symbols"/>
              <a:buChar char="⮚"/>
            </a:pPr>
            <a:r>
              <a:rPr lang="en-US" sz="2000" dirty="0">
                <a:solidFill>
                  <a:schemeClr val="tx1"/>
                </a:solidFill>
              </a:rPr>
              <a:t> Why does </a:t>
            </a:r>
            <a:endParaRPr lang="en-US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Clr>
                <a:srgbClr val="205867"/>
              </a:buClr>
              <a:buSzPts val="2600"/>
              <a:buNone/>
            </a:pPr>
            <a:r>
              <a:rPr lang="en-US" sz="2000" dirty="0">
                <a:solidFill>
                  <a:schemeClr val="tx1"/>
                </a:solidFill>
              </a:rPr>
              <a:t>DRUG CRIMINALIZATION</a:t>
            </a:r>
            <a:endParaRPr lang="en-US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Clr>
                <a:srgbClr val="205867"/>
              </a:buClr>
              <a:buSzPts val="2600"/>
              <a:buNone/>
            </a:pPr>
            <a:r>
              <a:rPr lang="en-US" sz="2000" dirty="0">
                <a:solidFill>
                  <a:schemeClr val="tx1"/>
                </a:solidFill>
              </a:rPr>
              <a:t>matter in a discussion about STIGMA?</a:t>
            </a:r>
            <a:endParaRPr lang="en-US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Clr>
                <a:srgbClr val="1D3362"/>
              </a:buClr>
              <a:buSzPts val="2800"/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342900" lvl="0" indent="-342900" algn="l" rtl="0">
              <a:spcBef>
                <a:spcPts val="520"/>
              </a:spcBef>
              <a:spcAft>
                <a:spcPts val="0"/>
              </a:spcAft>
              <a:buClr>
                <a:srgbClr val="205867"/>
              </a:buClr>
              <a:buSzPts val="2600"/>
              <a:buFont typeface="Noto Sans Symbols"/>
              <a:buChar char="⮚"/>
            </a:pPr>
            <a:r>
              <a:rPr lang="en-US" sz="2000" dirty="0">
                <a:solidFill>
                  <a:schemeClr val="tx1"/>
                </a:solidFill>
              </a:rPr>
              <a:t> What third key factor is missing?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pic>
        <p:nvPicPr>
          <p:cNvPr id="8" name="Picture 7" descr="A diagram that shows a cycle: 1) SOCIAL STIGMA&#10;(poor outcomes may in turn also reinforce)&#10;&#10;2) Societal Rationale for Criminalization&#10;&#10;3) Criminalization Compounds &amp; Reinforces Stigma&#10;&#10;4) Poor Health &amp; Other Outcomes">
            <a:extLst>
              <a:ext uri="{FF2B5EF4-FFF2-40B4-BE49-F238E27FC236}">
                <a16:creationId xmlns:a16="http://schemas.microsoft.com/office/drawing/2014/main" id="{E036A809-A6FC-7C9E-FDE4-C4094F47F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4596" y="987921"/>
            <a:ext cx="5356748" cy="39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353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0"/>
          <p:cNvSpPr txBox="1">
            <a:spLocks noGrp="1"/>
          </p:cNvSpPr>
          <p:nvPr>
            <p:ph type="title"/>
          </p:nvPr>
        </p:nvSpPr>
        <p:spPr>
          <a:xfrm>
            <a:off x="327635" y="969460"/>
            <a:ext cx="8229600" cy="1448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D3362"/>
              </a:buClr>
              <a:buSzPct val="100000"/>
              <a:buFont typeface="Montserrat SemiBold"/>
              <a:buNone/>
            </a:pPr>
            <a:r>
              <a:rPr lang="en" u="sng" dirty="0"/>
              <a:t>Video:</a:t>
            </a:r>
            <a:br>
              <a:rPr lang="en" u="sng" dirty="0"/>
            </a:br>
            <a:r>
              <a:rPr lang="en" i="1" u="sng" dirty="0">
                <a:hlinkClick r:id="rId3"/>
              </a:rPr>
              <a:t>Clip from “the house I live in,” </a:t>
            </a:r>
            <a:br>
              <a:rPr lang="en" u="sng" dirty="0">
                <a:hlinkClick r:id="rId3"/>
              </a:rPr>
            </a:br>
            <a:r>
              <a:rPr lang="en" i="1" u="sng" dirty="0">
                <a:hlinkClick r:id="rId3"/>
              </a:rPr>
              <a:t>A brief history of drug laws in America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BE541-52D3-71C4-BDC6-8F0305CC9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914" y="98255"/>
            <a:ext cx="7739743" cy="742666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The war on drugs (part 1)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0BE643-21D0-70E7-452E-0308607F6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5171" y="1246367"/>
            <a:ext cx="8131629" cy="3531072"/>
          </a:xfrm>
        </p:spPr>
        <p:txBody>
          <a:bodyPr>
            <a:normAutofit lnSpcReduction="10000"/>
          </a:bodyPr>
          <a:lstStyle/>
          <a:p>
            <a:r>
              <a:rPr lang="en-US" sz="2400" b="1" i="1" dirty="0">
                <a:solidFill>
                  <a:srgbClr val="1D1B10"/>
                </a:solidFill>
                <a:latin typeface="Courier New"/>
                <a:ea typeface="Courier New"/>
                <a:cs typeface="Courier New"/>
                <a:sym typeface="Courier New"/>
              </a:rPr>
              <a:t>“YOU WANT TO KNOW WHAT THIS WAS REALLY         ALL ABOUT?</a:t>
            </a:r>
            <a:r>
              <a:rPr lang="en-US" sz="2400" i="1" dirty="0">
                <a:solidFill>
                  <a:srgbClr val="1D1B1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</a:p>
          <a:p>
            <a:endParaRPr lang="en-US" sz="2400" i="1" dirty="0">
              <a:solidFill>
                <a:srgbClr val="1D1B1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r>
              <a:rPr lang="en-US" sz="2400" i="1" cap="none" dirty="0">
                <a:solidFill>
                  <a:srgbClr val="22210B"/>
                </a:solidFill>
                <a:latin typeface="Courier New"/>
                <a:ea typeface="Courier New"/>
                <a:cs typeface="Courier New"/>
                <a:sym typeface="Courier New"/>
              </a:rPr>
              <a:t>THE NIXON CAMPAIGN IN 1968,</a:t>
            </a:r>
            <a:r>
              <a:rPr lang="en-US" sz="2400" i="1" dirty="0">
                <a:solidFill>
                  <a:srgbClr val="22210B"/>
                </a:solidFill>
                <a:latin typeface="Courier New"/>
                <a:ea typeface="Courier New"/>
                <a:cs typeface="Courier New"/>
                <a:sym typeface="Courier New"/>
              </a:rPr>
              <a:t> AND </a:t>
            </a:r>
            <a:r>
              <a:rPr lang="en-US" sz="2400" b="1" i="1" dirty="0">
                <a:solidFill>
                  <a:srgbClr val="22210B"/>
                </a:solidFill>
                <a:latin typeface="Courier New"/>
                <a:ea typeface="Courier New"/>
                <a:cs typeface="Courier New"/>
                <a:sym typeface="Courier New"/>
              </a:rPr>
              <a:t>THE NIXON WHITE HOUSE </a:t>
            </a:r>
            <a:r>
              <a:rPr lang="en-US" sz="2400" i="1" dirty="0">
                <a:solidFill>
                  <a:srgbClr val="22210B"/>
                </a:solidFill>
                <a:latin typeface="Courier New"/>
                <a:ea typeface="Courier New"/>
                <a:cs typeface="Courier New"/>
                <a:sym typeface="Courier New"/>
              </a:rPr>
              <a:t>AFTER THAT,</a:t>
            </a:r>
            <a:r>
              <a:rPr lang="en-US" sz="2400" b="1" i="1" dirty="0">
                <a:solidFill>
                  <a:srgbClr val="22210B"/>
                </a:solidFill>
                <a:latin typeface="Courier New"/>
                <a:ea typeface="Courier New"/>
                <a:cs typeface="Courier New"/>
                <a:sym typeface="Courier New"/>
              </a:rPr>
              <a:t>HAD TWO ENEMIES:</a:t>
            </a:r>
          </a:p>
          <a:p>
            <a:endParaRPr lang="en" sz="2400" b="1" i="1" cap="none" dirty="0">
              <a:solidFill>
                <a:srgbClr val="22210B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r>
              <a:rPr lang="en" sz="2400" b="1" i="1" cap="none" dirty="0">
                <a:solidFill>
                  <a:srgbClr val="22210B"/>
                </a:solidFill>
                <a:latin typeface="Courier New"/>
                <a:ea typeface="Courier New"/>
                <a:cs typeface="Courier New"/>
                <a:sym typeface="Courier New"/>
              </a:rPr>
              <a:t>THE ANTIWAR LEFT </a:t>
            </a:r>
            <a:r>
              <a:rPr lang="en-US" sz="2800" i="1" dirty="0">
                <a:solidFill>
                  <a:srgbClr val="22210B"/>
                </a:solidFill>
                <a:latin typeface="Courier New"/>
                <a:ea typeface="Courier New"/>
                <a:cs typeface="Courier New"/>
                <a:sym typeface="Courier New"/>
              </a:rPr>
              <a:t>AND </a:t>
            </a:r>
            <a:r>
              <a:rPr lang="en-US" sz="2400" b="1" i="1" dirty="0">
                <a:solidFill>
                  <a:srgbClr val="22210B"/>
                </a:solidFill>
                <a:latin typeface="Courier New" panose="02070309020205020404" pitchFamily="49" charset="0"/>
                <a:ea typeface="Courier New"/>
                <a:cs typeface="Courier New" panose="02070309020205020404" pitchFamily="49" charset="0"/>
                <a:sym typeface="Courier New"/>
              </a:rPr>
              <a:t>BLACK PEOPLE.”</a:t>
            </a:r>
            <a:endParaRPr lang="en-US" sz="2400" dirty="0"/>
          </a:p>
          <a:p>
            <a:r>
              <a:rPr lang="en-US" sz="2400" b="1" i="1" dirty="0">
                <a:solidFill>
                  <a:srgbClr val="22210B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 cap="none" dirty="0">
                <a:solidFill>
                  <a:srgbClr val="22210B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lang="en-US" sz="2400" b="1" i="1" cap="none" dirty="0">
              <a:solidFill>
                <a:srgbClr val="22210B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70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D4AA3-3DBA-712C-E363-C93BC7714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1339"/>
            <a:ext cx="7756071" cy="1003497"/>
          </a:xfrm>
        </p:spPr>
        <p:txBody>
          <a:bodyPr>
            <a:normAutofit fontScale="90000"/>
          </a:bodyPr>
          <a:lstStyle/>
          <a:p>
            <a:pPr algn="l"/>
            <a:r>
              <a:rPr lang="en" sz="4800" dirty="0">
                <a:latin typeface="Montserrat" panose="00000500000000000000" pitchFamily="2" charset="0"/>
                <a:ea typeface="Times New Roman"/>
                <a:cs typeface="Times New Roman"/>
                <a:sym typeface="Times New Roman"/>
              </a:rPr>
              <a:t>The war on drugs (part 2)</a:t>
            </a:r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C6823C-0775-08F5-0C12-C6ED0C23B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2565" y="1687239"/>
            <a:ext cx="7176406" cy="2541861"/>
          </a:xfrm>
        </p:spPr>
        <p:txBody>
          <a:bodyPr/>
          <a:lstStyle/>
          <a:p>
            <a:r>
              <a:rPr lang="en-US" sz="2400" b="1" i="1" cap="none" dirty="0">
                <a:solidFill>
                  <a:srgbClr val="22210B"/>
                </a:solidFill>
                <a:latin typeface="Courier New"/>
                <a:ea typeface="Courier New"/>
                <a:cs typeface="Courier New"/>
                <a:sym typeface="Courier New"/>
              </a:rPr>
              <a:t>“YOU UNDERSTAND WHAT I’M SAYING?</a:t>
            </a:r>
          </a:p>
          <a:p>
            <a:endParaRPr lang="en" sz="2400" i="1" cap="none" dirty="0">
              <a:solidFill>
                <a:srgbClr val="22210B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r>
              <a:rPr lang="en" sz="2400" i="1" cap="none" dirty="0">
                <a:solidFill>
                  <a:srgbClr val="22210B"/>
                </a:solidFill>
                <a:latin typeface="Courier New"/>
                <a:ea typeface="Courier New"/>
                <a:cs typeface="Courier New"/>
                <a:sym typeface="Courier New"/>
              </a:rPr>
              <a:t>WE KNEW WE COULDN’T MAKE IT </a:t>
            </a:r>
            <a:r>
              <a:rPr lang="en-US" sz="2400" b="1" i="1" cap="none" dirty="0">
                <a:solidFill>
                  <a:srgbClr val="22210B"/>
                </a:solidFill>
                <a:latin typeface="Courier New"/>
                <a:ea typeface="Courier New"/>
                <a:cs typeface="Courier New"/>
                <a:sym typeface="Courier New"/>
              </a:rPr>
              <a:t>ILLEGAL</a:t>
            </a:r>
          </a:p>
          <a:p>
            <a:r>
              <a:rPr lang="en-US" sz="2400" i="1" cap="none" dirty="0">
                <a:solidFill>
                  <a:srgbClr val="22210B"/>
                </a:solidFill>
                <a:latin typeface="Courier New"/>
                <a:ea typeface="Courier New"/>
                <a:cs typeface="Courier New"/>
                <a:sym typeface="Courier New"/>
              </a:rPr>
              <a:t>TO BE EITHER </a:t>
            </a:r>
            <a:r>
              <a:rPr lang="en-US" sz="2400" b="1" i="1" cap="none" dirty="0">
                <a:solidFill>
                  <a:srgbClr val="22210B"/>
                </a:solidFill>
                <a:latin typeface="Courier New"/>
                <a:ea typeface="Courier New"/>
                <a:cs typeface="Courier New"/>
                <a:sym typeface="Courier New"/>
              </a:rPr>
              <a:t>AGAINST</a:t>
            </a:r>
            <a:r>
              <a:rPr lang="en-US" sz="2400" i="1" cap="none" dirty="0">
                <a:solidFill>
                  <a:srgbClr val="22210B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sz="2400" b="1" i="1" cap="none" dirty="0">
                <a:solidFill>
                  <a:srgbClr val="22210B"/>
                </a:solidFill>
                <a:latin typeface="Courier New"/>
                <a:ea typeface="Courier New"/>
                <a:cs typeface="Courier New"/>
                <a:sym typeface="Courier New"/>
              </a:rPr>
              <a:t>the war </a:t>
            </a:r>
            <a:r>
              <a:rPr lang="en-US" sz="2400" i="1" cap="none" dirty="0">
                <a:solidFill>
                  <a:srgbClr val="22210B"/>
                </a:solidFill>
                <a:latin typeface="Courier New"/>
                <a:ea typeface="Courier New"/>
                <a:cs typeface="Courier New"/>
                <a:sym typeface="Courier New"/>
              </a:rPr>
              <a:t>or</a:t>
            </a:r>
          </a:p>
          <a:p>
            <a:r>
              <a:rPr lang="en-US" sz="2400" b="1" i="1" cap="none" dirty="0">
                <a:solidFill>
                  <a:srgbClr val="22210B"/>
                </a:solidFill>
                <a:latin typeface="Courier New"/>
                <a:ea typeface="Courier New"/>
                <a:cs typeface="Courier New"/>
                <a:sym typeface="Courier New"/>
              </a:rPr>
              <a:t>BLACK</a:t>
            </a:r>
            <a:r>
              <a:rPr lang="en-US" sz="2400" i="1" cap="none" dirty="0">
                <a:solidFill>
                  <a:srgbClr val="22210B"/>
                </a:solidFill>
                <a:latin typeface="Courier New"/>
                <a:ea typeface="Courier New"/>
                <a:cs typeface="Courier New"/>
                <a:sym typeface="Courier New"/>
              </a:rPr>
              <a:t>…”</a:t>
            </a:r>
            <a:endParaRPr lang="en-US" sz="1600" dirty="0"/>
          </a:p>
          <a:p>
            <a:endParaRPr lang="en-US" sz="2400" i="1" cap="none" dirty="0">
              <a:solidFill>
                <a:srgbClr val="22210B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889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1F1AA-01BC-65A7-EFE6-12053AE6E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286460"/>
            <a:ext cx="7813221" cy="1452533"/>
          </a:xfrm>
        </p:spPr>
        <p:txBody>
          <a:bodyPr/>
          <a:lstStyle/>
          <a:p>
            <a:pPr algn="l"/>
            <a:r>
              <a:rPr lang="en-US" dirty="0"/>
              <a:t>The war on drugs (part 3)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B87FDB-19B5-BAF7-D179-E6CC8380F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636" y="1197382"/>
            <a:ext cx="6996792" cy="3531072"/>
          </a:xfrm>
        </p:spPr>
        <p:txBody>
          <a:bodyPr>
            <a:normAutofit lnSpcReduction="10000"/>
          </a:bodyPr>
          <a:lstStyle/>
          <a:p>
            <a:r>
              <a:rPr lang="en" sz="2400" i="1" dirty="0">
                <a:solidFill>
                  <a:srgbClr val="1D1B10"/>
                </a:solidFill>
                <a:latin typeface="Courier New"/>
                <a:ea typeface="Courier New"/>
                <a:cs typeface="Courier New"/>
                <a:sym typeface="Courier New"/>
              </a:rPr>
              <a:t>“BUT BY </a:t>
            </a:r>
            <a:r>
              <a:rPr lang="en" sz="2400" b="1" i="1" dirty="0">
                <a:solidFill>
                  <a:srgbClr val="1D1B10"/>
                </a:solidFill>
                <a:latin typeface="Courier New"/>
                <a:ea typeface="Courier New"/>
                <a:cs typeface="Courier New"/>
                <a:sym typeface="Courier New"/>
              </a:rPr>
              <a:t>GETTING THE PUBLIC </a:t>
            </a:r>
            <a:r>
              <a:rPr lang="en" sz="2400" i="1" dirty="0">
                <a:solidFill>
                  <a:srgbClr val="1D1B10"/>
                </a:solidFill>
                <a:latin typeface="Courier New"/>
                <a:ea typeface="Courier New"/>
                <a:cs typeface="Courier New"/>
                <a:sym typeface="Courier New"/>
              </a:rPr>
              <a:t>TO</a:t>
            </a:r>
          </a:p>
          <a:p>
            <a:br>
              <a:rPr lang="en" sz="2400" b="1" i="1" dirty="0">
                <a:solidFill>
                  <a:srgbClr val="1D1B10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2400" b="1" i="1" dirty="0">
                <a:solidFill>
                  <a:srgbClr val="1D1B10"/>
                </a:solidFill>
                <a:latin typeface="Courier New"/>
                <a:ea typeface="Courier New"/>
                <a:cs typeface="Courier New"/>
                <a:sym typeface="Courier New"/>
              </a:rPr>
              <a:t>ASSOCIATE THE HIPPIES WITH MARIJUANA AND BLACKS WITH HEROIN AND THEN CRIMINALIZING BOTH HEAVILY,</a:t>
            </a:r>
            <a:br>
              <a:rPr lang="en" sz="2400" b="1" i="1" dirty="0">
                <a:solidFill>
                  <a:srgbClr val="1D1B10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endParaRPr lang="en" sz="2400" b="1" i="1" dirty="0">
              <a:solidFill>
                <a:srgbClr val="1D1B1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r>
              <a:rPr lang="en" sz="2400" b="1" i="1" dirty="0">
                <a:solidFill>
                  <a:srgbClr val="1D1B10"/>
                </a:solidFill>
                <a:latin typeface="Courier New"/>
                <a:ea typeface="Courier New"/>
                <a:cs typeface="Courier New"/>
                <a:sym typeface="Courier New"/>
              </a:rPr>
              <a:t>	</a:t>
            </a:r>
            <a:r>
              <a:rPr lang="en" sz="2400" i="1" dirty="0">
                <a:solidFill>
                  <a:srgbClr val="1D1B10"/>
                </a:solidFill>
                <a:latin typeface="Courier New"/>
                <a:ea typeface="Courier New"/>
                <a:cs typeface="Courier New"/>
                <a:sym typeface="Courier New"/>
              </a:rPr>
              <a:t>WE COULD </a:t>
            </a:r>
            <a:r>
              <a:rPr lang="en" sz="2400" b="1" i="1" dirty="0">
                <a:solidFill>
                  <a:srgbClr val="1D1B10"/>
                </a:solidFill>
                <a:latin typeface="Courier New"/>
                <a:ea typeface="Courier New"/>
                <a:cs typeface="Courier New"/>
                <a:sym typeface="Courier New"/>
              </a:rPr>
              <a:t>DISRUPT THOSE COMMUNITIES.”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526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ACB0E-794A-F8AA-2124-E2DEDF555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707" y="180326"/>
            <a:ext cx="8001000" cy="905524"/>
          </a:xfrm>
        </p:spPr>
        <p:txBody>
          <a:bodyPr/>
          <a:lstStyle/>
          <a:p>
            <a:pPr algn="l"/>
            <a:r>
              <a:rPr lang="en-US" dirty="0"/>
              <a:t>The war on drugs (part 4)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7E1B3E-5820-6D5D-E9FD-FF4D1B9B7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9857" y="1140231"/>
            <a:ext cx="7943850" cy="3531072"/>
          </a:xfrm>
        </p:spPr>
        <p:txBody>
          <a:bodyPr/>
          <a:lstStyle/>
          <a:p>
            <a:r>
              <a:rPr lang="en-US" b="1" i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“WE COULD </a:t>
            </a:r>
          </a:p>
          <a:p>
            <a:endParaRPr lang="en-US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i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ARREST THEIR LEADERS, RAID THEIR HOMES, BREAK UP THEIR MEETINGS,</a:t>
            </a:r>
          </a:p>
          <a:p>
            <a:endParaRPr lang="en-US" b="1" i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i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 VILIFY THEM NIGHT AFTER NIGHT ON THE EVENING NEWS.”</a:t>
            </a:r>
          </a:p>
        </p:txBody>
      </p:sp>
    </p:spTree>
    <p:extLst>
      <p:ext uri="{BB962C8B-B14F-4D97-AF65-F5344CB8AC3E}">
        <p14:creationId xmlns:p14="http://schemas.microsoft.com/office/powerpoint/2010/main" val="1465717508"/>
      </p:ext>
    </p:extLst>
  </p:cSld>
  <p:clrMapOvr>
    <a:masterClrMapping/>
  </p:clrMapOvr>
</p:sld>
</file>

<file path=ppt/theme/theme1.xml><?xml version="1.0" encoding="utf-8"?>
<a:theme xmlns:a="http://schemas.openxmlformats.org/drawingml/2006/main" name="MaHRTI Slide Template 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924</Words>
  <Application>Microsoft Office PowerPoint</Application>
  <PresentationFormat>On-screen Show (16:9)</PresentationFormat>
  <Paragraphs>119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Noto Sans Symbols</vt:lpstr>
      <vt:lpstr>Verdana</vt:lpstr>
      <vt:lpstr>Montserrat SemiBold</vt:lpstr>
      <vt:lpstr>Montserrat Medium</vt:lpstr>
      <vt:lpstr>Open Sans Light</vt:lpstr>
      <vt:lpstr>Arial</vt:lpstr>
      <vt:lpstr>Open Sans</vt:lpstr>
      <vt:lpstr>Montserrat</vt:lpstr>
      <vt:lpstr>Courier New</vt:lpstr>
      <vt:lpstr>Times New Roman</vt:lpstr>
      <vt:lpstr>MaHRTI Slide Template </vt:lpstr>
      <vt:lpstr>STIGMA, TRAUMA,  AND PEOPLE WHO USE DRUGS</vt:lpstr>
      <vt:lpstr>Training Objectives &amp; Agenda</vt:lpstr>
      <vt:lpstr>STIGMA, NOT-QUITE-DEFINED</vt:lpstr>
      <vt:lpstr>STIGMA &amp; Drug Criminalization</vt:lpstr>
      <vt:lpstr>Video: Clip from “the house I live in,”  A brief history of drug laws in America</vt:lpstr>
      <vt:lpstr>The war on drugs (part 1)</vt:lpstr>
      <vt:lpstr>The war on drugs (part 2)</vt:lpstr>
      <vt:lpstr>The war on drugs (part 3)</vt:lpstr>
      <vt:lpstr>The war on drugs (part 4)</vt:lpstr>
      <vt:lpstr>The war on drugs (part 5)</vt:lpstr>
      <vt:lpstr>Video:  a history of the war on drugs: from prohibition to gold rush</vt:lpstr>
      <vt:lpstr>Stigma, defined – Goffman (1963)</vt:lpstr>
      <vt:lpstr>Stigma, defined – Link &amp; Phelan (2001)</vt:lpstr>
      <vt:lpstr>INTERNALIZED STIGMA / INTERNALIZED OPPRESSION</vt:lpstr>
      <vt:lpstr>BRAIN DISEASE MODEL OF Addiction: A COMPLICATED RELATIONSHIP</vt:lpstr>
      <vt:lpstr>Video:  Did rats start the drug war?</vt:lpstr>
      <vt:lpstr>Join us for Part 2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STIGMA, TRAUMA, AND PEOPLE WHO USE DRUGS</dc:title>
  <dc:creator>RBrown</dc:creator>
  <cp:lastModifiedBy>Rebecca Brown</cp:lastModifiedBy>
  <cp:revision>40</cp:revision>
  <dcterms:modified xsi:type="dcterms:W3CDTF">2023-04-04T15:52:34Z</dcterms:modified>
</cp:coreProperties>
</file>