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145706187" r:id="rId2"/>
    <p:sldId id="2145706180" r:id="rId3"/>
    <p:sldId id="2145706181" r:id="rId4"/>
    <p:sldId id="2145706202" r:id="rId5"/>
    <p:sldId id="1094" r:id="rId6"/>
    <p:sldId id="1085" r:id="rId7"/>
    <p:sldId id="2145706183" r:id="rId8"/>
    <p:sldId id="2145706182" r:id="rId9"/>
    <p:sldId id="2145706184" r:id="rId10"/>
    <p:sldId id="2145706185" r:id="rId11"/>
    <p:sldId id="1035" r:id="rId12"/>
    <p:sldId id="1082" r:id="rId13"/>
    <p:sldId id="1083" r:id="rId14"/>
    <p:sldId id="2145706176" r:id="rId15"/>
    <p:sldId id="1025" r:id="rId16"/>
    <p:sldId id="2145706186" r:id="rId17"/>
    <p:sldId id="1031" r:id="rId18"/>
    <p:sldId id="2145706203" r:id="rId19"/>
    <p:sldId id="2145706211" r:id="rId20"/>
    <p:sldId id="2145706213" r:id="rId21"/>
    <p:sldId id="2145706212" r:id="rId22"/>
    <p:sldId id="2145706209" r:id="rId23"/>
    <p:sldId id="2145706214" r:id="rId24"/>
    <p:sldId id="2145706189" r:id="rId25"/>
    <p:sldId id="2145706177" r:id="rId26"/>
    <p:sldId id="2145706204" r:id="rId27"/>
    <p:sldId id="2145706205" r:id="rId28"/>
    <p:sldId id="2145706206" r:id="rId29"/>
    <p:sldId id="2145706178" r:id="rId30"/>
    <p:sldId id="10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IH DMS Policy Presentation" id="{B1DE97B9-5FA6-457F-ADB4-DF9BBF42B18A}">
          <p14:sldIdLst>
            <p14:sldId id="2145706187"/>
            <p14:sldId id="2145706180"/>
            <p14:sldId id="2145706181"/>
            <p14:sldId id="2145706202"/>
            <p14:sldId id="1094"/>
            <p14:sldId id="1085"/>
            <p14:sldId id="2145706183"/>
            <p14:sldId id="2145706182"/>
            <p14:sldId id="2145706184"/>
            <p14:sldId id="2145706185"/>
            <p14:sldId id="1035"/>
            <p14:sldId id="1082"/>
            <p14:sldId id="1083"/>
            <p14:sldId id="2145706176"/>
            <p14:sldId id="1025"/>
            <p14:sldId id="2145706186"/>
            <p14:sldId id="1031"/>
            <p14:sldId id="2145706203"/>
            <p14:sldId id="2145706211"/>
            <p14:sldId id="2145706213"/>
            <p14:sldId id="2145706212"/>
            <p14:sldId id="2145706209"/>
            <p14:sldId id="2145706214"/>
            <p14:sldId id="2145706189"/>
            <p14:sldId id="2145706177"/>
            <p14:sldId id="2145706204"/>
            <p14:sldId id="2145706205"/>
            <p14:sldId id="2145706206"/>
            <p14:sldId id="2145706178"/>
            <p14:sldId id="10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ine, Taunton (NIH/OD) [E]" initials="PT([" lastIdx="3" clrIdx="0">
    <p:extLst>
      <p:ext uri="{19B8F6BF-5375-455C-9EA6-DF929625EA0E}">
        <p15:presenceInfo xmlns:p15="http://schemas.microsoft.com/office/powerpoint/2012/main" userId="S::painett@nih.gov::f5ac9aea-50a8-42ad-8989-c181e6361b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8DA"/>
    <a:srgbClr val="E8D8E6"/>
    <a:srgbClr val="DE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1" autoAdjust="0"/>
    <p:restoredTop sz="67710" autoAdjust="0"/>
  </p:normalViewPr>
  <p:slideViewPr>
    <p:cSldViewPr snapToGrid="0">
      <p:cViewPr varScale="1">
        <p:scale>
          <a:sx n="86" d="100"/>
          <a:sy n="86" d="100"/>
        </p:scale>
        <p:origin x="600" y="200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ine, Taunton (NIH/OD) [E]" userId="f5ac9aea-50a8-42ad-8989-c181e6361b0b" providerId="ADAL" clId="{BFCF876E-7379-43F1-9B51-C596134D03A0}"/>
    <pc:docChg chg="modSld">
      <pc:chgData name="Paine, Taunton (NIH/OD) [E]" userId="f5ac9aea-50a8-42ad-8989-c181e6361b0b" providerId="ADAL" clId="{BFCF876E-7379-43F1-9B51-C596134D03A0}" dt="2022-05-25T00:07:09.544" v="39" actId="20577"/>
      <pc:docMkLst>
        <pc:docMk/>
      </pc:docMkLst>
      <pc:sldChg chg="modNotesTx">
        <pc:chgData name="Paine, Taunton (NIH/OD) [E]" userId="f5ac9aea-50a8-42ad-8989-c181e6361b0b" providerId="ADAL" clId="{BFCF876E-7379-43F1-9B51-C596134D03A0}" dt="2022-05-25T00:07:09.544" v="39" actId="20577"/>
        <pc:sldMkLst>
          <pc:docMk/>
          <pc:sldMk cId="2567129088" sldId="1023"/>
        </pc:sldMkLst>
      </pc:sldChg>
      <pc:sldChg chg="modNotesTx">
        <pc:chgData name="Paine, Taunton (NIH/OD) [E]" userId="f5ac9aea-50a8-42ad-8989-c181e6361b0b" providerId="ADAL" clId="{BFCF876E-7379-43F1-9B51-C596134D03A0}" dt="2022-05-25T00:06:32.438" v="26" actId="20577"/>
        <pc:sldMkLst>
          <pc:docMk/>
          <pc:sldMk cId="1096763104" sldId="1025"/>
        </pc:sldMkLst>
      </pc:sldChg>
      <pc:sldChg chg="modNotesTx">
        <pc:chgData name="Paine, Taunton (NIH/OD) [E]" userId="f5ac9aea-50a8-42ad-8989-c181e6361b0b" providerId="ADAL" clId="{BFCF876E-7379-43F1-9B51-C596134D03A0}" dt="2022-05-25T00:06:37.380" v="28" actId="20577"/>
        <pc:sldMkLst>
          <pc:docMk/>
          <pc:sldMk cId="380571170" sldId="1031"/>
        </pc:sldMkLst>
      </pc:sldChg>
      <pc:sldChg chg="modNotesTx">
        <pc:chgData name="Paine, Taunton (NIH/OD) [E]" userId="f5ac9aea-50a8-42ad-8989-c181e6361b0b" providerId="ADAL" clId="{BFCF876E-7379-43F1-9B51-C596134D03A0}" dt="2022-05-25T00:06:21.456" v="22" actId="20577"/>
        <pc:sldMkLst>
          <pc:docMk/>
          <pc:sldMk cId="3853882485" sldId="1035"/>
        </pc:sldMkLst>
      </pc:sldChg>
      <pc:sldChg chg="modNotesTx">
        <pc:chgData name="Paine, Taunton (NIH/OD) [E]" userId="f5ac9aea-50a8-42ad-8989-c181e6361b0b" providerId="ADAL" clId="{BFCF876E-7379-43F1-9B51-C596134D03A0}" dt="2022-05-25T00:06:23.927" v="23" actId="20577"/>
        <pc:sldMkLst>
          <pc:docMk/>
          <pc:sldMk cId="4020491965" sldId="1082"/>
        </pc:sldMkLst>
      </pc:sldChg>
      <pc:sldChg chg="modNotesTx">
        <pc:chgData name="Paine, Taunton (NIH/OD) [E]" userId="f5ac9aea-50a8-42ad-8989-c181e6361b0b" providerId="ADAL" clId="{BFCF876E-7379-43F1-9B51-C596134D03A0}" dt="2022-05-25T00:06:27.007" v="24" actId="20577"/>
        <pc:sldMkLst>
          <pc:docMk/>
          <pc:sldMk cId="1615820006" sldId="1083"/>
        </pc:sldMkLst>
      </pc:sldChg>
      <pc:sldChg chg="modNotesTx">
        <pc:chgData name="Paine, Taunton (NIH/OD) [E]" userId="f5ac9aea-50a8-42ad-8989-c181e6361b0b" providerId="ADAL" clId="{BFCF876E-7379-43F1-9B51-C596134D03A0}" dt="2022-05-25T00:06:07.324" v="17" actId="20577"/>
        <pc:sldMkLst>
          <pc:docMk/>
          <pc:sldMk cId="1792715638" sldId="1085"/>
        </pc:sldMkLst>
      </pc:sldChg>
      <pc:sldChg chg="modNotesTx">
        <pc:chgData name="Paine, Taunton (NIH/OD) [E]" userId="f5ac9aea-50a8-42ad-8989-c181e6361b0b" providerId="ADAL" clId="{BFCF876E-7379-43F1-9B51-C596134D03A0}" dt="2022-05-25T00:06:04.906" v="16" actId="20577"/>
        <pc:sldMkLst>
          <pc:docMk/>
          <pc:sldMk cId="2308108498" sldId="1094"/>
        </pc:sldMkLst>
      </pc:sldChg>
      <pc:sldChg chg="modNotesTx">
        <pc:chgData name="Paine, Taunton (NIH/OD) [E]" userId="f5ac9aea-50a8-42ad-8989-c181e6361b0b" providerId="ADAL" clId="{BFCF876E-7379-43F1-9B51-C596134D03A0}" dt="2022-05-25T00:06:30.127" v="25" actId="20577"/>
        <pc:sldMkLst>
          <pc:docMk/>
          <pc:sldMk cId="1409263449" sldId="2145706176"/>
        </pc:sldMkLst>
      </pc:sldChg>
      <pc:sldChg chg="modNotesTx">
        <pc:chgData name="Paine, Taunton (NIH/OD) [E]" userId="f5ac9aea-50a8-42ad-8989-c181e6361b0b" providerId="ADAL" clId="{BFCF876E-7379-43F1-9B51-C596134D03A0}" dt="2022-05-25T00:06:58.943" v="36" actId="20577"/>
        <pc:sldMkLst>
          <pc:docMk/>
          <pc:sldMk cId="642290494" sldId="2145706177"/>
        </pc:sldMkLst>
      </pc:sldChg>
      <pc:sldChg chg="modNotesTx">
        <pc:chgData name="Paine, Taunton (NIH/OD) [E]" userId="f5ac9aea-50a8-42ad-8989-c181e6361b0b" providerId="ADAL" clId="{BFCF876E-7379-43F1-9B51-C596134D03A0}" dt="2022-05-25T00:07:07.247" v="38" actId="20577"/>
        <pc:sldMkLst>
          <pc:docMk/>
          <pc:sldMk cId="121608071" sldId="2145706178"/>
        </pc:sldMkLst>
      </pc:sldChg>
      <pc:sldChg chg="modNotesTx">
        <pc:chgData name="Paine, Taunton (NIH/OD) [E]" userId="f5ac9aea-50a8-42ad-8989-c181e6361b0b" providerId="ADAL" clId="{BFCF876E-7379-43F1-9B51-C596134D03A0}" dt="2022-05-25T00:05:59.206" v="15" actId="20577"/>
        <pc:sldMkLst>
          <pc:docMk/>
          <pc:sldMk cId="2411995094" sldId="2145706180"/>
        </pc:sldMkLst>
      </pc:sldChg>
      <pc:sldChg chg="modNotesTx">
        <pc:chgData name="Paine, Taunton (NIH/OD) [E]" userId="f5ac9aea-50a8-42ad-8989-c181e6361b0b" providerId="ADAL" clId="{BFCF876E-7379-43F1-9B51-C596134D03A0}" dt="2022-05-25T00:06:12.835" v="19" actId="20577"/>
        <pc:sldMkLst>
          <pc:docMk/>
          <pc:sldMk cId="733756457" sldId="2145706182"/>
        </pc:sldMkLst>
      </pc:sldChg>
      <pc:sldChg chg="modNotesTx">
        <pc:chgData name="Paine, Taunton (NIH/OD) [E]" userId="f5ac9aea-50a8-42ad-8989-c181e6361b0b" providerId="ADAL" clId="{BFCF876E-7379-43F1-9B51-C596134D03A0}" dt="2022-05-25T00:06:09.520" v="18" actId="20577"/>
        <pc:sldMkLst>
          <pc:docMk/>
          <pc:sldMk cId="2239850698" sldId="2145706183"/>
        </pc:sldMkLst>
      </pc:sldChg>
      <pc:sldChg chg="modNotesTx">
        <pc:chgData name="Paine, Taunton (NIH/OD) [E]" userId="f5ac9aea-50a8-42ad-8989-c181e6361b0b" providerId="ADAL" clId="{BFCF876E-7379-43F1-9B51-C596134D03A0}" dt="2022-05-25T00:06:15.201" v="20" actId="20577"/>
        <pc:sldMkLst>
          <pc:docMk/>
          <pc:sldMk cId="2835373255" sldId="2145706184"/>
        </pc:sldMkLst>
      </pc:sldChg>
      <pc:sldChg chg="modNotesTx">
        <pc:chgData name="Paine, Taunton (NIH/OD) [E]" userId="f5ac9aea-50a8-42ad-8989-c181e6361b0b" providerId="ADAL" clId="{BFCF876E-7379-43F1-9B51-C596134D03A0}" dt="2022-05-25T00:06:18.421" v="21" actId="20577"/>
        <pc:sldMkLst>
          <pc:docMk/>
          <pc:sldMk cId="1781025530" sldId="2145706185"/>
        </pc:sldMkLst>
      </pc:sldChg>
      <pc:sldChg chg="modNotesTx">
        <pc:chgData name="Paine, Taunton (NIH/OD) [E]" userId="f5ac9aea-50a8-42ad-8989-c181e6361b0b" providerId="ADAL" clId="{BFCF876E-7379-43F1-9B51-C596134D03A0}" dt="2022-05-25T00:06:34.832" v="27" actId="20577"/>
        <pc:sldMkLst>
          <pc:docMk/>
          <pc:sldMk cId="2456545132" sldId="2145706186"/>
        </pc:sldMkLst>
      </pc:sldChg>
      <pc:sldChg chg="modNotesTx">
        <pc:chgData name="Paine, Taunton (NIH/OD) [E]" userId="f5ac9aea-50a8-42ad-8989-c181e6361b0b" providerId="ADAL" clId="{BFCF876E-7379-43F1-9B51-C596134D03A0}" dt="2022-05-24T17:56:59.462" v="14" actId="20577"/>
        <pc:sldMkLst>
          <pc:docMk/>
          <pc:sldMk cId="118786183" sldId="2145706187"/>
        </pc:sldMkLst>
      </pc:sldChg>
      <pc:sldChg chg="modNotesTx">
        <pc:chgData name="Paine, Taunton (NIH/OD) [E]" userId="f5ac9aea-50a8-42ad-8989-c181e6361b0b" providerId="ADAL" clId="{BFCF876E-7379-43F1-9B51-C596134D03A0}" dt="2022-05-25T00:06:56.622" v="35" actId="20577"/>
        <pc:sldMkLst>
          <pc:docMk/>
          <pc:sldMk cId="2045051967" sldId="2145706189"/>
        </pc:sldMkLst>
      </pc:sldChg>
      <pc:sldChg chg="modNotesTx">
        <pc:chgData name="Paine, Taunton (NIH/OD) [E]" userId="f5ac9aea-50a8-42ad-8989-c181e6361b0b" providerId="ADAL" clId="{BFCF876E-7379-43F1-9B51-C596134D03A0}" dt="2022-05-25T00:06:40.659" v="29" actId="20577"/>
        <pc:sldMkLst>
          <pc:docMk/>
          <pc:sldMk cId="2489362601" sldId="2145706203"/>
        </pc:sldMkLst>
      </pc:sldChg>
      <pc:sldChg chg="modNotesTx">
        <pc:chgData name="Paine, Taunton (NIH/OD) [E]" userId="f5ac9aea-50a8-42ad-8989-c181e6361b0b" providerId="ADAL" clId="{BFCF876E-7379-43F1-9B51-C596134D03A0}" dt="2022-05-25T00:07:01.601" v="37" actId="20577"/>
        <pc:sldMkLst>
          <pc:docMk/>
          <pc:sldMk cId="1858137929" sldId="2145706204"/>
        </pc:sldMkLst>
      </pc:sldChg>
      <pc:sldChg chg="modSp mod">
        <pc:chgData name="Paine, Taunton (NIH/OD) [E]" userId="f5ac9aea-50a8-42ad-8989-c181e6361b0b" providerId="ADAL" clId="{BFCF876E-7379-43F1-9B51-C596134D03A0}" dt="2022-05-24T17:36:02.137" v="13" actId="20577"/>
        <pc:sldMkLst>
          <pc:docMk/>
          <pc:sldMk cId="1609517943" sldId="2145706205"/>
        </pc:sldMkLst>
        <pc:spChg chg="mod">
          <ac:chgData name="Paine, Taunton (NIH/OD) [E]" userId="f5ac9aea-50a8-42ad-8989-c181e6361b0b" providerId="ADAL" clId="{BFCF876E-7379-43F1-9B51-C596134D03A0}" dt="2022-05-24T17:36:02.137" v="13" actId="20577"/>
          <ac:spMkLst>
            <pc:docMk/>
            <pc:sldMk cId="1609517943" sldId="2145706205"/>
            <ac:spMk id="7" creationId="{8C29CA89-FE5B-41DD-8E4F-1BEEABB5B1CC}"/>
          </ac:spMkLst>
        </pc:spChg>
      </pc:sldChg>
      <pc:sldChg chg="modNotesTx">
        <pc:chgData name="Paine, Taunton (NIH/OD) [E]" userId="f5ac9aea-50a8-42ad-8989-c181e6361b0b" providerId="ADAL" clId="{BFCF876E-7379-43F1-9B51-C596134D03A0}" dt="2022-05-25T00:06:51.386" v="33" actId="20577"/>
        <pc:sldMkLst>
          <pc:docMk/>
          <pc:sldMk cId="3771662300" sldId="2145706209"/>
        </pc:sldMkLst>
      </pc:sldChg>
      <pc:sldChg chg="modNotesTx">
        <pc:chgData name="Paine, Taunton (NIH/OD) [E]" userId="f5ac9aea-50a8-42ad-8989-c181e6361b0b" providerId="ADAL" clId="{BFCF876E-7379-43F1-9B51-C596134D03A0}" dt="2022-05-25T00:06:42.982" v="30" actId="20577"/>
        <pc:sldMkLst>
          <pc:docMk/>
          <pc:sldMk cId="687394943" sldId="2145706211"/>
        </pc:sldMkLst>
      </pc:sldChg>
      <pc:sldChg chg="modNotesTx">
        <pc:chgData name="Paine, Taunton (NIH/OD) [E]" userId="f5ac9aea-50a8-42ad-8989-c181e6361b0b" providerId="ADAL" clId="{BFCF876E-7379-43F1-9B51-C596134D03A0}" dt="2022-05-25T00:06:48.504" v="32" actId="20577"/>
        <pc:sldMkLst>
          <pc:docMk/>
          <pc:sldMk cId="3925667832" sldId="2145706212"/>
        </pc:sldMkLst>
      </pc:sldChg>
      <pc:sldChg chg="modNotesTx">
        <pc:chgData name="Paine, Taunton (NIH/OD) [E]" userId="f5ac9aea-50a8-42ad-8989-c181e6361b0b" providerId="ADAL" clId="{BFCF876E-7379-43F1-9B51-C596134D03A0}" dt="2022-05-25T00:06:45.402" v="31" actId="20577"/>
        <pc:sldMkLst>
          <pc:docMk/>
          <pc:sldMk cId="1877618727" sldId="2145706213"/>
        </pc:sldMkLst>
      </pc:sldChg>
      <pc:sldChg chg="modNotesTx">
        <pc:chgData name="Paine, Taunton (NIH/OD) [E]" userId="f5ac9aea-50a8-42ad-8989-c181e6361b0b" providerId="ADAL" clId="{BFCF876E-7379-43F1-9B51-C596134D03A0}" dt="2022-05-25T00:06:53.667" v="34" actId="20577"/>
        <pc:sldMkLst>
          <pc:docMk/>
          <pc:sldMk cId="3039027792" sldId="2145706214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2T18:09:48.932" idx="3">
    <p:pos x="4361" y="8111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69CFD-B306-8142-86AA-A469C9C16DD3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F080E-C88D-714E-9C9C-61D2B3DD940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Implement consistent capabilities (NOT-OD-21-016)</a:t>
          </a:r>
        </a:p>
      </dgm:t>
    </dgm:pt>
    <dgm:pt modelId="{0D165B16-1B69-2341-A0BC-8C69964BB83E}" type="parTrans" cxnId="{EEA96FB9-74CD-E44C-8AFC-1C1C89A3DD81}">
      <dgm:prSet/>
      <dgm:spPr/>
      <dgm:t>
        <a:bodyPr/>
        <a:lstStyle/>
        <a:p>
          <a:endParaRPr lang="en-US"/>
        </a:p>
      </dgm:t>
    </dgm:pt>
    <dgm:pt modelId="{3DD3FA31-8242-384D-A18A-7ADD723ECD22}" type="sibTrans" cxnId="{EEA96FB9-74CD-E44C-8AFC-1C1C89A3DD81}">
      <dgm:prSet/>
      <dgm:spPr/>
      <dgm:t>
        <a:bodyPr/>
        <a:lstStyle/>
        <a:p>
          <a:endParaRPr lang="en-US"/>
        </a:p>
      </dgm:t>
    </dgm:pt>
    <dgm:pt modelId="{A12632A9-2FCC-334D-9331-07B7F86EB584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n-US"/>
            <a:t>Engage the research community</a:t>
          </a:r>
          <a:r>
            <a:rPr lang="en-US">
              <a:latin typeface="Arial" panose="020B0604020202020204"/>
            </a:rPr>
            <a:t> </a:t>
          </a:r>
          <a:endParaRPr lang="en-US"/>
        </a:p>
      </dgm:t>
    </dgm:pt>
    <dgm:pt modelId="{BB889505-EE69-6E4F-A1B2-5D55E73DC891}" type="parTrans" cxnId="{202E3581-C861-A34C-8E65-76B7C8117756}">
      <dgm:prSet/>
      <dgm:spPr/>
      <dgm:t>
        <a:bodyPr/>
        <a:lstStyle/>
        <a:p>
          <a:endParaRPr lang="en-US"/>
        </a:p>
      </dgm:t>
    </dgm:pt>
    <dgm:pt modelId="{E620A667-1B26-E248-85F6-A4A0A33A98D8}" type="sibTrans" cxnId="{202E3581-C861-A34C-8E65-76B7C8117756}">
      <dgm:prSet/>
      <dgm:spPr/>
      <dgm:t>
        <a:bodyPr/>
        <a:lstStyle/>
        <a:p>
          <a:endParaRPr lang="en-US"/>
        </a:p>
      </dgm:t>
    </dgm:pt>
    <dgm:pt modelId="{80DA65EA-F081-DD43-82D4-335FD0C31EC7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n-US" dirty="0">
              <a:latin typeface="Arial" panose="020B0604020202020204"/>
            </a:rPr>
            <a:t>Create better</a:t>
          </a:r>
          <a:r>
            <a:rPr lang="en-US" dirty="0"/>
            <a:t> access</a:t>
          </a:r>
          <a:r>
            <a:rPr lang="en-US" dirty="0">
              <a:latin typeface="Arial" panose="020B0604020202020204"/>
            </a:rPr>
            <a:t> to</a:t>
          </a:r>
          <a:r>
            <a:rPr lang="en-US" dirty="0"/>
            <a:t> &amp; </a:t>
          </a:r>
          <a:r>
            <a:rPr lang="en-US" dirty="0">
              <a:latin typeface="Arial" panose="020B0604020202020204"/>
            </a:rPr>
            <a:t>discovery</a:t>
          </a:r>
          <a:r>
            <a:rPr lang="en-US" dirty="0"/>
            <a:t> </a:t>
          </a:r>
          <a:r>
            <a:rPr lang="en-US" dirty="0">
              <a:latin typeface="Arial" panose="020B0604020202020204"/>
            </a:rPr>
            <a:t>of </a:t>
          </a:r>
          <a:r>
            <a:rPr lang="en-US" dirty="0"/>
            <a:t>NIH funded data</a:t>
          </a:r>
        </a:p>
      </dgm:t>
    </dgm:pt>
    <dgm:pt modelId="{676692DA-25CC-464B-A580-B469EB574973}" type="parTrans" cxnId="{C5046D0B-B2B2-E741-9C33-C60E90CA9902}">
      <dgm:prSet/>
      <dgm:spPr/>
      <dgm:t>
        <a:bodyPr/>
        <a:lstStyle/>
        <a:p>
          <a:endParaRPr lang="en-US"/>
        </a:p>
      </dgm:t>
    </dgm:pt>
    <dgm:pt modelId="{ECB360D6-43C6-6147-9418-40137DFBCA45}" type="sibTrans" cxnId="{C5046D0B-B2B2-E741-9C33-C60E90CA9902}">
      <dgm:prSet/>
      <dgm:spPr/>
      <dgm:t>
        <a:bodyPr/>
        <a:lstStyle/>
        <a:p>
          <a:endParaRPr lang="en-US"/>
        </a:p>
      </dgm:t>
    </dgm:pt>
    <dgm:pt modelId="{B31EF11C-CA08-7949-8550-54ABAD0F8989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Conduct outreach &amp; train on FAIR data practices</a:t>
          </a:r>
        </a:p>
      </dgm:t>
    </dgm:pt>
    <dgm:pt modelId="{727D2689-4295-E84E-92CD-3482503A7D98}" type="parTrans" cxnId="{43F4A962-9608-E540-9334-28ED7A1848D7}">
      <dgm:prSet/>
      <dgm:spPr/>
      <dgm:t>
        <a:bodyPr/>
        <a:lstStyle/>
        <a:p>
          <a:endParaRPr lang="en-US"/>
        </a:p>
      </dgm:t>
    </dgm:pt>
    <dgm:pt modelId="{AE174F39-E313-564B-A6B9-D3CFC5922C79}" type="sibTrans" cxnId="{43F4A962-9608-E540-9334-28ED7A1848D7}">
      <dgm:prSet/>
      <dgm:spPr/>
      <dgm:t>
        <a:bodyPr/>
        <a:lstStyle/>
        <a:p>
          <a:endParaRPr lang="en-US"/>
        </a:p>
      </dgm:t>
    </dgm:pt>
    <dgm:pt modelId="{5FFB51B0-BE24-A447-B535-7BFC122BDB87}" type="pres">
      <dgm:prSet presAssocID="{A1E69CFD-B306-8142-86AA-A469C9C16DD3}" presName="linear" presStyleCnt="0">
        <dgm:presLayoutVars>
          <dgm:dir/>
          <dgm:resizeHandles val="exact"/>
        </dgm:presLayoutVars>
      </dgm:prSet>
      <dgm:spPr/>
    </dgm:pt>
    <dgm:pt modelId="{A6103053-3D8D-2446-A647-960035D59073}" type="pres">
      <dgm:prSet presAssocID="{84DF080E-C88D-714E-9C9C-61D2B3DD9403}" presName="comp" presStyleCnt="0"/>
      <dgm:spPr/>
    </dgm:pt>
    <dgm:pt modelId="{0313D00A-44D7-0E40-986D-ED02D8EE8420}" type="pres">
      <dgm:prSet presAssocID="{84DF080E-C88D-714E-9C9C-61D2B3DD9403}" presName="box" presStyleLbl="node1" presStyleIdx="0" presStyleCnt="4" custLinFactNeighborX="-503" custLinFactNeighborY="-25937"/>
      <dgm:spPr/>
    </dgm:pt>
    <dgm:pt modelId="{7D1561B3-60AE-AB4E-B467-3D2DBA0E54D3}" type="pres">
      <dgm:prSet presAssocID="{84DF080E-C88D-714E-9C9C-61D2B3DD9403}" presName="img" presStyleLbl="fgImgPlace1" presStyleIdx="0" presStyleCnt="4" custScaleX="73938" custScaleY="60459"/>
      <dgm:spPr>
        <a:blipFill>
          <a:blip xmlns:r="http://schemas.openxmlformats.org/officeDocument/2006/relationships" r:embed="rId1"/>
          <a:srcRect/>
          <a:stretch>
            <a:fillRect t="-38000" b="-38000"/>
          </a:stretch>
        </a:blipFill>
      </dgm:spPr>
    </dgm:pt>
    <dgm:pt modelId="{F5E31B03-9B90-A849-B27E-88970D2EFF2F}" type="pres">
      <dgm:prSet presAssocID="{84DF080E-C88D-714E-9C9C-61D2B3DD9403}" presName="text" presStyleLbl="node1" presStyleIdx="0" presStyleCnt="4">
        <dgm:presLayoutVars>
          <dgm:bulletEnabled val="1"/>
        </dgm:presLayoutVars>
      </dgm:prSet>
      <dgm:spPr/>
    </dgm:pt>
    <dgm:pt modelId="{B51BA6ED-E9CC-8C40-A4E8-857989874180}" type="pres">
      <dgm:prSet presAssocID="{3DD3FA31-8242-384D-A18A-7ADD723ECD22}" presName="spacer" presStyleCnt="0"/>
      <dgm:spPr/>
    </dgm:pt>
    <dgm:pt modelId="{F53ACF93-5DBE-F34F-8A19-A65531C21BBD}" type="pres">
      <dgm:prSet presAssocID="{80DA65EA-F081-DD43-82D4-335FD0C31EC7}" presName="comp" presStyleCnt="0"/>
      <dgm:spPr/>
    </dgm:pt>
    <dgm:pt modelId="{A8A53084-8E88-334F-ACDA-51FC21AF95CE}" type="pres">
      <dgm:prSet presAssocID="{80DA65EA-F081-DD43-82D4-335FD0C31EC7}" presName="box" presStyleLbl="node1" presStyleIdx="1" presStyleCnt="4"/>
      <dgm:spPr/>
    </dgm:pt>
    <dgm:pt modelId="{0692D3D2-1D67-2C4C-8271-CBB533687723}" type="pres">
      <dgm:prSet presAssocID="{80DA65EA-F081-DD43-82D4-335FD0C31EC7}" presName="img" presStyleLbl="fgImgPlace1" presStyleIdx="1" presStyleCnt="4" custScaleX="77894" custScaleY="5346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</dgm:pt>
    <dgm:pt modelId="{DE47738E-3D43-F845-A39D-FF7564E31601}" type="pres">
      <dgm:prSet presAssocID="{80DA65EA-F081-DD43-82D4-335FD0C31EC7}" presName="text" presStyleLbl="node1" presStyleIdx="1" presStyleCnt="4">
        <dgm:presLayoutVars>
          <dgm:bulletEnabled val="1"/>
        </dgm:presLayoutVars>
      </dgm:prSet>
      <dgm:spPr/>
    </dgm:pt>
    <dgm:pt modelId="{13418832-867E-484C-9685-6A43D146CCF4}" type="pres">
      <dgm:prSet presAssocID="{ECB360D6-43C6-6147-9418-40137DFBCA45}" presName="spacer" presStyleCnt="0"/>
      <dgm:spPr/>
    </dgm:pt>
    <dgm:pt modelId="{44C2704D-DB98-094A-B9AD-7EAD1B2BEC53}" type="pres">
      <dgm:prSet presAssocID="{B31EF11C-CA08-7949-8550-54ABAD0F8989}" presName="comp" presStyleCnt="0"/>
      <dgm:spPr/>
    </dgm:pt>
    <dgm:pt modelId="{82322786-2B4B-B844-9662-5ED8AE802AB2}" type="pres">
      <dgm:prSet presAssocID="{B31EF11C-CA08-7949-8550-54ABAD0F8989}" presName="box" presStyleLbl="node1" presStyleIdx="2" presStyleCnt="4"/>
      <dgm:spPr/>
    </dgm:pt>
    <dgm:pt modelId="{6A0F6BE4-FFCD-344F-8328-9AE5E173E351}" type="pres">
      <dgm:prSet presAssocID="{B31EF11C-CA08-7949-8550-54ABAD0F8989}" presName="img" presStyleLbl="fgImgPlace1" presStyleIdx="2" presStyleCnt="4" custScaleX="84223" custScaleY="55413"/>
      <dgm:spPr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</dgm:spPr>
    </dgm:pt>
    <dgm:pt modelId="{EE17C292-5364-D645-8797-30AFEC474F17}" type="pres">
      <dgm:prSet presAssocID="{B31EF11C-CA08-7949-8550-54ABAD0F8989}" presName="text" presStyleLbl="node1" presStyleIdx="2" presStyleCnt="4">
        <dgm:presLayoutVars>
          <dgm:bulletEnabled val="1"/>
        </dgm:presLayoutVars>
      </dgm:prSet>
      <dgm:spPr/>
    </dgm:pt>
    <dgm:pt modelId="{66995179-19FF-8C45-A7AA-4ECF5F3313F7}" type="pres">
      <dgm:prSet presAssocID="{AE174F39-E313-564B-A6B9-D3CFC5922C79}" presName="spacer" presStyleCnt="0"/>
      <dgm:spPr/>
    </dgm:pt>
    <dgm:pt modelId="{106C02F5-A451-0747-8773-BE4A6F047596}" type="pres">
      <dgm:prSet presAssocID="{A12632A9-2FCC-334D-9331-07B7F86EB584}" presName="comp" presStyleCnt="0"/>
      <dgm:spPr/>
    </dgm:pt>
    <dgm:pt modelId="{8FE87885-A15A-934D-924C-6C89ADFAE909}" type="pres">
      <dgm:prSet presAssocID="{A12632A9-2FCC-334D-9331-07B7F86EB584}" presName="box" presStyleLbl="node1" presStyleIdx="3" presStyleCnt="4"/>
      <dgm:spPr/>
    </dgm:pt>
    <dgm:pt modelId="{AF11D725-67DF-7245-8C2C-8BB370DA6C54}" type="pres">
      <dgm:prSet presAssocID="{A12632A9-2FCC-334D-9331-07B7F86EB584}" presName="img" presStyleLbl="fgImgPlace1" presStyleIdx="3" presStyleCnt="4" custScaleX="87387" custScaleY="7079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82C1FF47-1ADF-2049-9030-3981E3697E90}" type="pres">
      <dgm:prSet presAssocID="{A12632A9-2FCC-334D-9331-07B7F86EB584}" presName="text" presStyleLbl="node1" presStyleIdx="3" presStyleCnt="4">
        <dgm:presLayoutVars>
          <dgm:bulletEnabled val="1"/>
        </dgm:presLayoutVars>
      </dgm:prSet>
      <dgm:spPr/>
    </dgm:pt>
  </dgm:ptLst>
  <dgm:cxnLst>
    <dgm:cxn modelId="{614BD900-A333-6A44-9C0A-12867276C004}" type="presOf" srcId="{A1E69CFD-B306-8142-86AA-A469C9C16DD3}" destId="{5FFB51B0-BE24-A447-B535-7BFC122BDB87}" srcOrd="0" destOrd="0" presId="urn:microsoft.com/office/officeart/2005/8/layout/vList4"/>
    <dgm:cxn modelId="{C5046D0B-B2B2-E741-9C33-C60E90CA9902}" srcId="{A1E69CFD-B306-8142-86AA-A469C9C16DD3}" destId="{80DA65EA-F081-DD43-82D4-335FD0C31EC7}" srcOrd="1" destOrd="0" parTransId="{676692DA-25CC-464B-A580-B469EB574973}" sibTransId="{ECB360D6-43C6-6147-9418-40137DFBCA45}"/>
    <dgm:cxn modelId="{D373840C-9599-5C4C-AD56-9B2262A2B107}" type="presOf" srcId="{B31EF11C-CA08-7949-8550-54ABAD0F8989}" destId="{EE17C292-5364-D645-8797-30AFEC474F17}" srcOrd="1" destOrd="0" presId="urn:microsoft.com/office/officeart/2005/8/layout/vList4"/>
    <dgm:cxn modelId="{B88B221D-F918-BD42-AE25-01C02CDAD68E}" type="presOf" srcId="{80DA65EA-F081-DD43-82D4-335FD0C31EC7}" destId="{DE47738E-3D43-F845-A39D-FF7564E31601}" srcOrd="1" destOrd="0" presId="urn:microsoft.com/office/officeart/2005/8/layout/vList4"/>
    <dgm:cxn modelId="{544B5121-952F-E343-84A3-E59F9D37E8EF}" type="presOf" srcId="{84DF080E-C88D-714E-9C9C-61D2B3DD9403}" destId="{F5E31B03-9B90-A849-B27E-88970D2EFF2F}" srcOrd="1" destOrd="0" presId="urn:microsoft.com/office/officeart/2005/8/layout/vList4"/>
    <dgm:cxn modelId="{B73C7E58-0E35-8849-B1A4-FD75ACA8BF65}" type="presOf" srcId="{80DA65EA-F081-DD43-82D4-335FD0C31EC7}" destId="{A8A53084-8E88-334F-ACDA-51FC21AF95CE}" srcOrd="0" destOrd="0" presId="urn:microsoft.com/office/officeart/2005/8/layout/vList4"/>
    <dgm:cxn modelId="{3F50AC5D-EC02-3F41-947F-270C77E9C7F0}" type="presOf" srcId="{A12632A9-2FCC-334D-9331-07B7F86EB584}" destId="{8FE87885-A15A-934D-924C-6C89ADFAE909}" srcOrd="0" destOrd="0" presId="urn:microsoft.com/office/officeart/2005/8/layout/vList4"/>
    <dgm:cxn modelId="{43F4A962-9608-E540-9334-28ED7A1848D7}" srcId="{A1E69CFD-B306-8142-86AA-A469C9C16DD3}" destId="{B31EF11C-CA08-7949-8550-54ABAD0F8989}" srcOrd="2" destOrd="0" parTransId="{727D2689-4295-E84E-92CD-3482503A7D98}" sibTransId="{AE174F39-E313-564B-A6B9-D3CFC5922C79}"/>
    <dgm:cxn modelId="{202E3581-C861-A34C-8E65-76B7C8117756}" srcId="{A1E69CFD-B306-8142-86AA-A469C9C16DD3}" destId="{A12632A9-2FCC-334D-9331-07B7F86EB584}" srcOrd="3" destOrd="0" parTransId="{BB889505-EE69-6E4F-A1B2-5D55E73DC891}" sibTransId="{E620A667-1B26-E248-85F6-A4A0A33A98D8}"/>
    <dgm:cxn modelId="{EEA96FB9-74CD-E44C-8AFC-1C1C89A3DD81}" srcId="{A1E69CFD-B306-8142-86AA-A469C9C16DD3}" destId="{84DF080E-C88D-714E-9C9C-61D2B3DD9403}" srcOrd="0" destOrd="0" parTransId="{0D165B16-1B69-2341-A0BC-8C69964BB83E}" sibTransId="{3DD3FA31-8242-384D-A18A-7ADD723ECD22}"/>
    <dgm:cxn modelId="{B9735AF0-3B0F-5D49-ADB6-0C33F1EBA7DF}" type="presOf" srcId="{A12632A9-2FCC-334D-9331-07B7F86EB584}" destId="{82C1FF47-1ADF-2049-9030-3981E3697E90}" srcOrd="1" destOrd="0" presId="urn:microsoft.com/office/officeart/2005/8/layout/vList4"/>
    <dgm:cxn modelId="{CB4433FA-8196-9B46-99EA-A8D735A5686C}" type="presOf" srcId="{84DF080E-C88D-714E-9C9C-61D2B3DD9403}" destId="{0313D00A-44D7-0E40-986D-ED02D8EE8420}" srcOrd="0" destOrd="0" presId="urn:microsoft.com/office/officeart/2005/8/layout/vList4"/>
    <dgm:cxn modelId="{1A43CDFB-82EB-DC42-911E-1282722C031C}" type="presOf" srcId="{B31EF11C-CA08-7949-8550-54ABAD0F8989}" destId="{82322786-2B4B-B844-9662-5ED8AE802AB2}" srcOrd="0" destOrd="0" presId="urn:microsoft.com/office/officeart/2005/8/layout/vList4"/>
    <dgm:cxn modelId="{13AAA341-9D9E-0C42-A019-EC41095C5CF6}" type="presParOf" srcId="{5FFB51B0-BE24-A447-B535-7BFC122BDB87}" destId="{A6103053-3D8D-2446-A647-960035D59073}" srcOrd="0" destOrd="0" presId="urn:microsoft.com/office/officeart/2005/8/layout/vList4"/>
    <dgm:cxn modelId="{F3BB9AD3-2339-7340-BC8F-42EA0D60A3D1}" type="presParOf" srcId="{A6103053-3D8D-2446-A647-960035D59073}" destId="{0313D00A-44D7-0E40-986D-ED02D8EE8420}" srcOrd="0" destOrd="0" presId="urn:microsoft.com/office/officeart/2005/8/layout/vList4"/>
    <dgm:cxn modelId="{F89A13FF-3747-F64C-A55C-BDF9BD1F78A9}" type="presParOf" srcId="{A6103053-3D8D-2446-A647-960035D59073}" destId="{7D1561B3-60AE-AB4E-B467-3D2DBA0E54D3}" srcOrd="1" destOrd="0" presId="urn:microsoft.com/office/officeart/2005/8/layout/vList4"/>
    <dgm:cxn modelId="{ABB84F94-0972-FD45-9330-7471AECD8541}" type="presParOf" srcId="{A6103053-3D8D-2446-A647-960035D59073}" destId="{F5E31B03-9B90-A849-B27E-88970D2EFF2F}" srcOrd="2" destOrd="0" presId="urn:microsoft.com/office/officeart/2005/8/layout/vList4"/>
    <dgm:cxn modelId="{55C34F75-1EAE-B64A-B531-8F6302FF5A51}" type="presParOf" srcId="{5FFB51B0-BE24-A447-B535-7BFC122BDB87}" destId="{B51BA6ED-E9CC-8C40-A4E8-857989874180}" srcOrd="1" destOrd="0" presId="urn:microsoft.com/office/officeart/2005/8/layout/vList4"/>
    <dgm:cxn modelId="{9BE47016-4E45-A34C-AC78-014031D402CA}" type="presParOf" srcId="{5FFB51B0-BE24-A447-B535-7BFC122BDB87}" destId="{F53ACF93-5DBE-F34F-8A19-A65531C21BBD}" srcOrd="2" destOrd="0" presId="urn:microsoft.com/office/officeart/2005/8/layout/vList4"/>
    <dgm:cxn modelId="{64F5F0B3-2FA9-424C-9ACA-377E627A906A}" type="presParOf" srcId="{F53ACF93-5DBE-F34F-8A19-A65531C21BBD}" destId="{A8A53084-8E88-334F-ACDA-51FC21AF95CE}" srcOrd="0" destOrd="0" presId="urn:microsoft.com/office/officeart/2005/8/layout/vList4"/>
    <dgm:cxn modelId="{63CE204A-1C4D-D448-BED9-58093FCCCE82}" type="presParOf" srcId="{F53ACF93-5DBE-F34F-8A19-A65531C21BBD}" destId="{0692D3D2-1D67-2C4C-8271-CBB533687723}" srcOrd="1" destOrd="0" presId="urn:microsoft.com/office/officeart/2005/8/layout/vList4"/>
    <dgm:cxn modelId="{4D09DFA8-6205-7547-A24E-A07817855635}" type="presParOf" srcId="{F53ACF93-5DBE-F34F-8A19-A65531C21BBD}" destId="{DE47738E-3D43-F845-A39D-FF7564E31601}" srcOrd="2" destOrd="0" presId="urn:microsoft.com/office/officeart/2005/8/layout/vList4"/>
    <dgm:cxn modelId="{4B8A3B6A-6ACA-2B41-8282-D0F442F839DE}" type="presParOf" srcId="{5FFB51B0-BE24-A447-B535-7BFC122BDB87}" destId="{13418832-867E-484C-9685-6A43D146CCF4}" srcOrd="3" destOrd="0" presId="urn:microsoft.com/office/officeart/2005/8/layout/vList4"/>
    <dgm:cxn modelId="{B5B4B3DC-78B5-C847-BCB8-9435DED015DA}" type="presParOf" srcId="{5FFB51B0-BE24-A447-B535-7BFC122BDB87}" destId="{44C2704D-DB98-094A-B9AD-7EAD1B2BEC53}" srcOrd="4" destOrd="0" presId="urn:microsoft.com/office/officeart/2005/8/layout/vList4"/>
    <dgm:cxn modelId="{D2619D03-D5FB-4940-8F5E-DC75C6F17CEF}" type="presParOf" srcId="{44C2704D-DB98-094A-B9AD-7EAD1B2BEC53}" destId="{82322786-2B4B-B844-9662-5ED8AE802AB2}" srcOrd="0" destOrd="0" presId="urn:microsoft.com/office/officeart/2005/8/layout/vList4"/>
    <dgm:cxn modelId="{652BE780-D248-574E-8D50-D43CA752693E}" type="presParOf" srcId="{44C2704D-DB98-094A-B9AD-7EAD1B2BEC53}" destId="{6A0F6BE4-FFCD-344F-8328-9AE5E173E351}" srcOrd="1" destOrd="0" presId="urn:microsoft.com/office/officeart/2005/8/layout/vList4"/>
    <dgm:cxn modelId="{40E52753-1EB6-C04F-AFD1-F5EABC28C0BC}" type="presParOf" srcId="{44C2704D-DB98-094A-B9AD-7EAD1B2BEC53}" destId="{EE17C292-5364-D645-8797-30AFEC474F17}" srcOrd="2" destOrd="0" presId="urn:microsoft.com/office/officeart/2005/8/layout/vList4"/>
    <dgm:cxn modelId="{6085D35C-86C7-B543-9F9A-C2FBBC3AFDF8}" type="presParOf" srcId="{5FFB51B0-BE24-A447-B535-7BFC122BDB87}" destId="{66995179-19FF-8C45-A7AA-4ECF5F3313F7}" srcOrd="5" destOrd="0" presId="urn:microsoft.com/office/officeart/2005/8/layout/vList4"/>
    <dgm:cxn modelId="{A896E219-A420-0C44-888C-94D827A7EE90}" type="presParOf" srcId="{5FFB51B0-BE24-A447-B535-7BFC122BDB87}" destId="{106C02F5-A451-0747-8773-BE4A6F047596}" srcOrd="6" destOrd="0" presId="urn:microsoft.com/office/officeart/2005/8/layout/vList4"/>
    <dgm:cxn modelId="{8A4DDDF6-DC61-AD4C-B0EB-C27812166D41}" type="presParOf" srcId="{106C02F5-A451-0747-8773-BE4A6F047596}" destId="{8FE87885-A15A-934D-924C-6C89ADFAE909}" srcOrd="0" destOrd="0" presId="urn:microsoft.com/office/officeart/2005/8/layout/vList4"/>
    <dgm:cxn modelId="{37727C2F-9A50-4543-A84A-0D89BA868BD6}" type="presParOf" srcId="{106C02F5-A451-0747-8773-BE4A6F047596}" destId="{AF11D725-67DF-7245-8C2C-8BB370DA6C54}" srcOrd="1" destOrd="0" presId="urn:microsoft.com/office/officeart/2005/8/layout/vList4"/>
    <dgm:cxn modelId="{85018D4E-C8D4-BB42-B29E-6D51D5179F94}" type="presParOf" srcId="{106C02F5-A451-0747-8773-BE4A6F047596}" destId="{82C1FF47-1ADF-2049-9030-3981E3697E90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E69CFD-B306-8142-86AA-A469C9C16DD3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F080E-C88D-714E-9C9C-61D2B3DD9403}">
      <dgm:prSet/>
      <dgm:spPr/>
      <dgm:t>
        <a:bodyPr/>
        <a:lstStyle/>
        <a:p>
          <a:r>
            <a:rPr lang="en-US" dirty="0"/>
            <a:t>Make data sharing easier</a:t>
          </a:r>
        </a:p>
      </dgm:t>
    </dgm:pt>
    <dgm:pt modelId="{0D165B16-1B69-2341-A0BC-8C69964BB83E}" type="parTrans" cxnId="{EEA96FB9-74CD-E44C-8AFC-1C1C89A3DD81}">
      <dgm:prSet/>
      <dgm:spPr/>
      <dgm:t>
        <a:bodyPr/>
        <a:lstStyle/>
        <a:p>
          <a:endParaRPr lang="en-US"/>
        </a:p>
      </dgm:t>
    </dgm:pt>
    <dgm:pt modelId="{3DD3FA31-8242-384D-A18A-7ADD723ECD22}" type="sibTrans" cxnId="{EEA96FB9-74CD-E44C-8AFC-1C1C89A3DD81}">
      <dgm:prSet/>
      <dgm:spPr/>
      <dgm:t>
        <a:bodyPr/>
        <a:lstStyle/>
        <a:p>
          <a:endParaRPr lang="en-US"/>
        </a:p>
      </dgm:t>
    </dgm:pt>
    <dgm:pt modelId="{A12632A9-2FCC-334D-9331-07B7F86EB584}">
      <dgm:prSet/>
      <dgm:spPr/>
      <dgm:t>
        <a:bodyPr/>
        <a:lstStyle/>
        <a:p>
          <a:r>
            <a:rPr lang="en-US"/>
            <a:t>Encourage secondary use of data</a:t>
          </a:r>
        </a:p>
      </dgm:t>
    </dgm:pt>
    <dgm:pt modelId="{BB889505-EE69-6E4F-A1B2-5D55E73DC891}" type="parTrans" cxnId="{202E3581-C861-A34C-8E65-76B7C8117756}">
      <dgm:prSet/>
      <dgm:spPr/>
      <dgm:t>
        <a:bodyPr/>
        <a:lstStyle/>
        <a:p>
          <a:endParaRPr lang="en-US"/>
        </a:p>
      </dgm:t>
    </dgm:pt>
    <dgm:pt modelId="{E620A667-1B26-E248-85F6-A4A0A33A98D8}" type="sibTrans" cxnId="{202E3581-C861-A34C-8E65-76B7C8117756}">
      <dgm:prSet/>
      <dgm:spPr/>
      <dgm:t>
        <a:bodyPr/>
        <a:lstStyle/>
        <a:p>
          <a:endParaRPr lang="en-US"/>
        </a:p>
      </dgm:t>
    </dgm:pt>
    <dgm:pt modelId="{80DA65EA-F081-DD43-82D4-335FD0C31EC7}">
      <dgm:prSet/>
      <dgm:spPr/>
      <dgm:t>
        <a:bodyPr/>
        <a:lstStyle/>
        <a:p>
          <a:r>
            <a:rPr lang="en-US"/>
            <a:t>Improve discoverability</a:t>
          </a:r>
        </a:p>
      </dgm:t>
    </dgm:pt>
    <dgm:pt modelId="{676692DA-25CC-464B-A580-B469EB574973}" type="parTrans" cxnId="{C5046D0B-B2B2-E741-9C33-C60E90CA9902}">
      <dgm:prSet/>
      <dgm:spPr/>
      <dgm:t>
        <a:bodyPr/>
        <a:lstStyle/>
        <a:p>
          <a:endParaRPr lang="en-US"/>
        </a:p>
      </dgm:t>
    </dgm:pt>
    <dgm:pt modelId="{ECB360D6-43C6-6147-9418-40137DFBCA45}" type="sibTrans" cxnId="{C5046D0B-B2B2-E741-9C33-C60E90CA9902}">
      <dgm:prSet/>
      <dgm:spPr/>
      <dgm:t>
        <a:bodyPr/>
        <a:lstStyle/>
        <a:p>
          <a:endParaRPr lang="en-US"/>
        </a:p>
      </dgm:t>
    </dgm:pt>
    <dgm:pt modelId="{B31EF11C-CA08-7949-8550-54ABAD0F8989}">
      <dgm:prSet/>
      <dgm:spPr/>
      <dgm:t>
        <a:bodyPr/>
        <a:lstStyle/>
        <a:p>
          <a:r>
            <a:rPr lang="en-US" dirty="0">
              <a:latin typeface="+mn-lt"/>
            </a:rPr>
            <a:t>Increase reproducibility </a:t>
          </a:r>
          <a:r>
            <a:rPr lang="en-US" dirty="0"/>
            <a:t>of research</a:t>
          </a:r>
        </a:p>
      </dgm:t>
    </dgm:pt>
    <dgm:pt modelId="{727D2689-4295-E84E-92CD-3482503A7D98}" type="parTrans" cxnId="{43F4A962-9608-E540-9334-28ED7A1848D7}">
      <dgm:prSet/>
      <dgm:spPr/>
      <dgm:t>
        <a:bodyPr/>
        <a:lstStyle/>
        <a:p>
          <a:endParaRPr lang="en-US"/>
        </a:p>
      </dgm:t>
    </dgm:pt>
    <dgm:pt modelId="{AE174F39-E313-564B-A6B9-D3CFC5922C79}" type="sibTrans" cxnId="{43F4A962-9608-E540-9334-28ED7A1848D7}">
      <dgm:prSet/>
      <dgm:spPr/>
      <dgm:t>
        <a:bodyPr/>
        <a:lstStyle/>
        <a:p>
          <a:endParaRPr lang="en-US"/>
        </a:p>
      </dgm:t>
    </dgm:pt>
    <dgm:pt modelId="{5FFB51B0-BE24-A447-B535-7BFC122BDB87}" type="pres">
      <dgm:prSet presAssocID="{A1E69CFD-B306-8142-86AA-A469C9C16DD3}" presName="linear" presStyleCnt="0">
        <dgm:presLayoutVars>
          <dgm:dir/>
          <dgm:resizeHandles val="exact"/>
        </dgm:presLayoutVars>
      </dgm:prSet>
      <dgm:spPr/>
    </dgm:pt>
    <dgm:pt modelId="{A6103053-3D8D-2446-A647-960035D59073}" type="pres">
      <dgm:prSet presAssocID="{84DF080E-C88D-714E-9C9C-61D2B3DD9403}" presName="comp" presStyleCnt="0"/>
      <dgm:spPr/>
    </dgm:pt>
    <dgm:pt modelId="{0313D00A-44D7-0E40-986D-ED02D8EE8420}" type="pres">
      <dgm:prSet presAssocID="{84DF080E-C88D-714E-9C9C-61D2B3DD9403}" presName="box" presStyleLbl="node1" presStyleIdx="0" presStyleCnt="4" custLinFactNeighborX="-84549" custLinFactNeighborY="0"/>
      <dgm:spPr/>
    </dgm:pt>
    <dgm:pt modelId="{7D1561B3-60AE-AB4E-B467-3D2DBA0E54D3}" type="pres">
      <dgm:prSet presAssocID="{84DF080E-C88D-714E-9C9C-61D2B3DD9403}" presName="img" presStyleLbl="fgImgPlace1" presStyleIdx="0" presStyleCnt="4" custScaleX="73938" custScaleY="604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F5E31B03-9B90-A849-B27E-88970D2EFF2F}" type="pres">
      <dgm:prSet presAssocID="{84DF080E-C88D-714E-9C9C-61D2B3DD9403}" presName="text" presStyleLbl="node1" presStyleIdx="0" presStyleCnt="4">
        <dgm:presLayoutVars>
          <dgm:bulletEnabled val="1"/>
        </dgm:presLayoutVars>
      </dgm:prSet>
      <dgm:spPr/>
    </dgm:pt>
    <dgm:pt modelId="{B51BA6ED-E9CC-8C40-A4E8-857989874180}" type="pres">
      <dgm:prSet presAssocID="{3DD3FA31-8242-384D-A18A-7ADD723ECD22}" presName="spacer" presStyleCnt="0"/>
      <dgm:spPr/>
    </dgm:pt>
    <dgm:pt modelId="{F53ACF93-5DBE-F34F-8A19-A65531C21BBD}" type="pres">
      <dgm:prSet presAssocID="{80DA65EA-F081-DD43-82D4-335FD0C31EC7}" presName="comp" presStyleCnt="0"/>
      <dgm:spPr/>
    </dgm:pt>
    <dgm:pt modelId="{A8A53084-8E88-334F-ACDA-51FC21AF95CE}" type="pres">
      <dgm:prSet presAssocID="{80DA65EA-F081-DD43-82D4-335FD0C31EC7}" presName="box" presStyleLbl="node1" presStyleIdx="1" presStyleCnt="4"/>
      <dgm:spPr/>
    </dgm:pt>
    <dgm:pt modelId="{0692D3D2-1D67-2C4C-8271-CBB533687723}" type="pres">
      <dgm:prSet presAssocID="{80DA65EA-F081-DD43-82D4-335FD0C31EC7}" presName="img" presStyleLbl="fgImgPlace1" presStyleIdx="1" presStyleCnt="4" custScaleX="77894" custScaleY="53460"/>
      <dgm:spPr>
        <a:blipFill>
          <a:blip xmlns:r="http://schemas.openxmlformats.org/officeDocument/2006/relationships" r:embed="rId2"/>
          <a:srcRect/>
          <a:stretch>
            <a:fillRect t="-55000" b="-55000"/>
          </a:stretch>
        </a:blipFill>
      </dgm:spPr>
    </dgm:pt>
    <dgm:pt modelId="{DE47738E-3D43-F845-A39D-FF7564E31601}" type="pres">
      <dgm:prSet presAssocID="{80DA65EA-F081-DD43-82D4-335FD0C31EC7}" presName="text" presStyleLbl="node1" presStyleIdx="1" presStyleCnt="4">
        <dgm:presLayoutVars>
          <dgm:bulletEnabled val="1"/>
        </dgm:presLayoutVars>
      </dgm:prSet>
      <dgm:spPr/>
    </dgm:pt>
    <dgm:pt modelId="{13418832-867E-484C-9685-6A43D146CCF4}" type="pres">
      <dgm:prSet presAssocID="{ECB360D6-43C6-6147-9418-40137DFBCA45}" presName="spacer" presStyleCnt="0"/>
      <dgm:spPr/>
    </dgm:pt>
    <dgm:pt modelId="{44C2704D-DB98-094A-B9AD-7EAD1B2BEC53}" type="pres">
      <dgm:prSet presAssocID="{B31EF11C-CA08-7949-8550-54ABAD0F8989}" presName="comp" presStyleCnt="0"/>
      <dgm:spPr/>
    </dgm:pt>
    <dgm:pt modelId="{82322786-2B4B-B844-9662-5ED8AE802AB2}" type="pres">
      <dgm:prSet presAssocID="{B31EF11C-CA08-7949-8550-54ABAD0F8989}" presName="box" presStyleLbl="node1" presStyleIdx="2" presStyleCnt="4"/>
      <dgm:spPr/>
    </dgm:pt>
    <dgm:pt modelId="{6A0F6BE4-FFCD-344F-8328-9AE5E173E351}" type="pres">
      <dgm:prSet presAssocID="{B31EF11C-CA08-7949-8550-54ABAD0F8989}" presName="img" presStyleLbl="fgImgPlace1" presStyleIdx="2" presStyleCnt="4" custScaleX="84223" custScaleY="55413"/>
      <dgm:spPr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</dgm:spPr>
    </dgm:pt>
    <dgm:pt modelId="{EE17C292-5364-D645-8797-30AFEC474F17}" type="pres">
      <dgm:prSet presAssocID="{B31EF11C-CA08-7949-8550-54ABAD0F8989}" presName="text" presStyleLbl="node1" presStyleIdx="2" presStyleCnt="4">
        <dgm:presLayoutVars>
          <dgm:bulletEnabled val="1"/>
        </dgm:presLayoutVars>
      </dgm:prSet>
      <dgm:spPr/>
    </dgm:pt>
    <dgm:pt modelId="{66995179-19FF-8C45-A7AA-4ECF5F3313F7}" type="pres">
      <dgm:prSet presAssocID="{AE174F39-E313-564B-A6B9-D3CFC5922C79}" presName="spacer" presStyleCnt="0"/>
      <dgm:spPr/>
    </dgm:pt>
    <dgm:pt modelId="{106C02F5-A451-0747-8773-BE4A6F047596}" type="pres">
      <dgm:prSet presAssocID="{A12632A9-2FCC-334D-9331-07B7F86EB584}" presName="comp" presStyleCnt="0"/>
      <dgm:spPr/>
    </dgm:pt>
    <dgm:pt modelId="{8FE87885-A15A-934D-924C-6C89ADFAE909}" type="pres">
      <dgm:prSet presAssocID="{A12632A9-2FCC-334D-9331-07B7F86EB584}" presName="box" presStyleLbl="node1" presStyleIdx="3" presStyleCnt="4"/>
      <dgm:spPr/>
    </dgm:pt>
    <dgm:pt modelId="{AF11D725-67DF-7245-8C2C-8BB370DA6C54}" type="pres">
      <dgm:prSet presAssocID="{A12632A9-2FCC-334D-9331-07B7F86EB584}" presName="img" presStyleLbl="fgImgPlace1" presStyleIdx="3" presStyleCnt="4" custScaleX="87387" custScaleY="7079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82C1FF47-1ADF-2049-9030-3981E3697E90}" type="pres">
      <dgm:prSet presAssocID="{A12632A9-2FCC-334D-9331-07B7F86EB584}" presName="text" presStyleLbl="node1" presStyleIdx="3" presStyleCnt="4">
        <dgm:presLayoutVars>
          <dgm:bulletEnabled val="1"/>
        </dgm:presLayoutVars>
      </dgm:prSet>
      <dgm:spPr/>
    </dgm:pt>
  </dgm:ptLst>
  <dgm:cxnLst>
    <dgm:cxn modelId="{614BD900-A333-6A44-9C0A-12867276C004}" type="presOf" srcId="{A1E69CFD-B306-8142-86AA-A469C9C16DD3}" destId="{5FFB51B0-BE24-A447-B535-7BFC122BDB87}" srcOrd="0" destOrd="0" presId="urn:microsoft.com/office/officeart/2005/8/layout/vList4"/>
    <dgm:cxn modelId="{C5046D0B-B2B2-E741-9C33-C60E90CA9902}" srcId="{A1E69CFD-B306-8142-86AA-A469C9C16DD3}" destId="{80DA65EA-F081-DD43-82D4-335FD0C31EC7}" srcOrd="1" destOrd="0" parTransId="{676692DA-25CC-464B-A580-B469EB574973}" sibTransId="{ECB360D6-43C6-6147-9418-40137DFBCA45}"/>
    <dgm:cxn modelId="{D373840C-9599-5C4C-AD56-9B2262A2B107}" type="presOf" srcId="{B31EF11C-CA08-7949-8550-54ABAD0F8989}" destId="{EE17C292-5364-D645-8797-30AFEC474F17}" srcOrd="1" destOrd="0" presId="urn:microsoft.com/office/officeart/2005/8/layout/vList4"/>
    <dgm:cxn modelId="{B88B221D-F918-BD42-AE25-01C02CDAD68E}" type="presOf" srcId="{80DA65EA-F081-DD43-82D4-335FD0C31EC7}" destId="{DE47738E-3D43-F845-A39D-FF7564E31601}" srcOrd="1" destOrd="0" presId="urn:microsoft.com/office/officeart/2005/8/layout/vList4"/>
    <dgm:cxn modelId="{544B5121-952F-E343-84A3-E59F9D37E8EF}" type="presOf" srcId="{84DF080E-C88D-714E-9C9C-61D2B3DD9403}" destId="{F5E31B03-9B90-A849-B27E-88970D2EFF2F}" srcOrd="1" destOrd="0" presId="urn:microsoft.com/office/officeart/2005/8/layout/vList4"/>
    <dgm:cxn modelId="{B73C7E58-0E35-8849-B1A4-FD75ACA8BF65}" type="presOf" srcId="{80DA65EA-F081-DD43-82D4-335FD0C31EC7}" destId="{A8A53084-8E88-334F-ACDA-51FC21AF95CE}" srcOrd="0" destOrd="0" presId="urn:microsoft.com/office/officeart/2005/8/layout/vList4"/>
    <dgm:cxn modelId="{3F50AC5D-EC02-3F41-947F-270C77E9C7F0}" type="presOf" srcId="{A12632A9-2FCC-334D-9331-07B7F86EB584}" destId="{8FE87885-A15A-934D-924C-6C89ADFAE909}" srcOrd="0" destOrd="0" presId="urn:microsoft.com/office/officeart/2005/8/layout/vList4"/>
    <dgm:cxn modelId="{43F4A962-9608-E540-9334-28ED7A1848D7}" srcId="{A1E69CFD-B306-8142-86AA-A469C9C16DD3}" destId="{B31EF11C-CA08-7949-8550-54ABAD0F8989}" srcOrd="2" destOrd="0" parTransId="{727D2689-4295-E84E-92CD-3482503A7D98}" sibTransId="{AE174F39-E313-564B-A6B9-D3CFC5922C79}"/>
    <dgm:cxn modelId="{202E3581-C861-A34C-8E65-76B7C8117756}" srcId="{A1E69CFD-B306-8142-86AA-A469C9C16DD3}" destId="{A12632A9-2FCC-334D-9331-07B7F86EB584}" srcOrd="3" destOrd="0" parTransId="{BB889505-EE69-6E4F-A1B2-5D55E73DC891}" sibTransId="{E620A667-1B26-E248-85F6-A4A0A33A98D8}"/>
    <dgm:cxn modelId="{EEA96FB9-74CD-E44C-8AFC-1C1C89A3DD81}" srcId="{A1E69CFD-B306-8142-86AA-A469C9C16DD3}" destId="{84DF080E-C88D-714E-9C9C-61D2B3DD9403}" srcOrd="0" destOrd="0" parTransId="{0D165B16-1B69-2341-A0BC-8C69964BB83E}" sibTransId="{3DD3FA31-8242-384D-A18A-7ADD723ECD22}"/>
    <dgm:cxn modelId="{B9735AF0-3B0F-5D49-ADB6-0C33F1EBA7DF}" type="presOf" srcId="{A12632A9-2FCC-334D-9331-07B7F86EB584}" destId="{82C1FF47-1ADF-2049-9030-3981E3697E90}" srcOrd="1" destOrd="0" presId="urn:microsoft.com/office/officeart/2005/8/layout/vList4"/>
    <dgm:cxn modelId="{CB4433FA-8196-9B46-99EA-A8D735A5686C}" type="presOf" srcId="{84DF080E-C88D-714E-9C9C-61D2B3DD9403}" destId="{0313D00A-44D7-0E40-986D-ED02D8EE8420}" srcOrd="0" destOrd="0" presId="urn:microsoft.com/office/officeart/2005/8/layout/vList4"/>
    <dgm:cxn modelId="{1A43CDFB-82EB-DC42-911E-1282722C031C}" type="presOf" srcId="{B31EF11C-CA08-7949-8550-54ABAD0F8989}" destId="{82322786-2B4B-B844-9662-5ED8AE802AB2}" srcOrd="0" destOrd="0" presId="urn:microsoft.com/office/officeart/2005/8/layout/vList4"/>
    <dgm:cxn modelId="{13AAA341-9D9E-0C42-A019-EC41095C5CF6}" type="presParOf" srcId="{5FFB51B0-BE24-A447-B535-7BFC122BDB87}" destId="{A6103053-3D8D-2446-A647-960035D59073}" srcOrd="0" destOrd="0" presId="urn:microsoft.com/office/officeart/2005/8/layout/vList4"/>
    <dgm:cxn modelId="{F3BB9AD3-2339-7340-BC8F-42EA0D60A3D1}" type="presParOf" srcId="{A6103053-3D8D-2446-A647-960035D59073}" destId="{0313D00A-44D7-0E40-986D-ED02D8EE8420}" srcOrd="0" destOrd="0" presId="urn:microsoft.com/office/officeart/2005/8/layout/vList4"/>
    <dgm:cxn modelId="{F89A13FF-3747-F64C-A55C-BDF9BD1F78A9}" type="presParOf" srcId="{A6103053-3D8D-2446-A647-960035D59073}" destId="{7D1561B3-60AE-AB4E-B467-3D2DBA0E54D3}" srcOrd="1" destOrd="0" presId="urn:microsoft.com/office/officeart/2005/8/layout/vList4"/>
    <dgm:cxn modelId="{ABB84F94-0972-FD45-9330-7471AECD8541}" type="presParOf" srcId="{A6103053-3D8D-2446-A647-960035D59073}" destId="{F5E31B03-9B90-A849-B27E-88970D2EFF2F}" srcOrd="2" destOrd="0" presId="urn:microsoft.com/office/officeart/2005/8/layout/vList4"/>
    <dgm:cxn modelId="{55C34F75-1EAE-B64A-B531-8F6302FF5A51}" type="presParOf" srcId="{5FFB51B0-BE24-A447-B535-7BFC122BDB87}" destId="{B51BA6ED-E9CC-8C40-A4E8-857989874180}" srcOrd="1" destOrd="0" presId="urn:microsoft.com/office/officeart/2005/8/layout/vList4"/>
    <dgm:cxn modelId="{9BE47016-4E45-A34C-AC78-014031D402CA}" type="presParOf" srcId="{5FFB51B0-BE24-A447-B535-7BFC122BDB87}" destId="{F53ACF93-5DBE-F34F-8A19-A65531C21BBD}" srcOrd="2" destOrd="0" presId="urn:microsoft.com/office/officeart/2005/8/layout/vList4"/>
    <dgm:cxn modelId="{64F5F0B3-2FA9-424C-9ACA-377E627A906A}" type="presParOf" srcId="{F53ACF93-5DBE-F34F-8A19-A65531C21BBD}" destId="{A8A53084-8E88-334F-ACDA-51FC21AF95CE}" srcOrd="0" destOrd="0" presId="urn:microsoft.com/office/officeart/2005/8/layout/vList4"/>
    <dgm:cxn modelId="{63CE204A-1C4D-D448-BED9-58093FCCCE82}" type="presParOf" srcId="{F53ACF93-5DBE-F34F-8A19-A65531C21BBD}" destId="{0692D3D2-1D67-2C4C-8271-CBB533687723}" srcOrd="1" destOrd="0" presId="urn:microsoft.com/office/officeart/2005/8/layout/vList4"/>
    <dgm:cxn modelId="{4D09DFA8-6205-7547-A24E-A07817855635}" type="presParOf" srcId="{F53ACF93-5DBE-F34F-8A19-A65531C21BBD}" destId="{DE47738E-3D43-F845-A39D-FF7564E31601}" srcOrd="2" destOrd="0" presId="urn:microsoft.com/office/officeart/2005/8/layout/vList4"/>
    <dgm:cxn modelId="{4B8A3B6A-6ACA-2B41-8282-D0F442F839DE}" type="presParOf" srcId="{5FFB51B0-BE24-A447-B535-7BFC122BDB87}" destId="{13418832-867E-484C-9685-6A43D146CCF4}" srcOrd="3" destOrd="0" presId="urn:microsoft.com/office/officeart/2005/8/layout/vList4"/>
    <dgm:cxn modelId="{B5B4B3DC-78B5-C847-BCB8-9435DED015DA}" type="presParOf" srcId="{5FFB51B0-BE24-A447-B535-7BFC122BDB87}" destId="{44C2704D-DB98-094A-B9AD-7EAD1B2BEC53}" srcOrd="4" destOrd="0" presId="urn:microsoft.com/office/officeart/2005/8/layout/vList4"/>
    <dgm:cxn modelId="{D2619D03-D5FB-4940-8F5E-DC75C6F17CEF}" type="presParOf" srcId="{44C2704D-DB98-094A-B9AD-7EAD1B2BEC53}" destId="{82322786-2B4B-B844-9662-5ED8AE802AB2}" srcOrd="0" destOrd="0" presId="urn:microsoft.com/office/officeart/2005/8/layout/vList4"/>
    <dgm:cxn modelId="{652BE780-D248-574E-8D50-D43CA752693E}" type="presParOf" srcId="{44C2704D-DB98-094A-B9AD-7EAD1B2BEC53}" destId="{6A0F6BE4-FFCD-344F-8328-9AE5E173E351}" srcOrd="1" destOrd="0" presId="urn:microsoft.com/office/officeart/2005/8/layout/vList4"/>
    <dgm:cxn modelId="{40E52753-1EB6-C04F-AFD1-F5EABC28C0BC}" type="presParOf" srcId="{44C2704D-DB98-094A-B9AD-7EAD1B2BEC53}" destId="{EE17C292-5364-D645-8797-30AFEC474F17}" srcOrd="2" destOrd="0" presId="urn:microsoft.com/office/officeart/2005/8/layout/vList4"/>
    <dgm:cxn modelId="{6085D35C-86C7-B543-9F9A-C2FBBC3AFDF8}" type="presParOf" srcId="{5FFB51B0-BE24-A447-B535-7BFC122BDB87}" destId="{66995179-19FF-8C45-A7AA-4ECF5F3313F7}" srcOrd="5" destOrd="0" presId="urn:microsoft.com/office/officeart/2005/8/layout/vList4"/>
    <dgm:cxn modelId="{A896E219-A420-0C44-888C-94D827A7EE90}" type="presParOf" srcId="{5FFB51B0-BE24-A447-B535-7BFC122BDB87}" destId="{106C02F5-A451-0747-8773-BE4A6F047596}" srcOrd="6" destOrd="0" presId="urn:microsoft.com/office/officeart/2005/8/layout/vList4"/>
    <dgm:cxn modelId="{8A4DDDF6-DC61-AD4C-B0EB-C27812166D41}" type="presParOf" srcId="{106C02F5-A451-0747-8773-BE4A6F047596}" destId="{8FE87885-A15A-934D-924C-6C89ADFAE909}" srcOrd="0" destOrd="0" presId="urn:microsoft.com/office/officeart/2005/8/layout/vList4"/>
    <dgm:cxn modelId="{37727C2F-9A50-4543-A84A-0D89BA868BD6}" type="presParOf" srcId="{106C02F5-A451-0747-8773-BE4A6F047596}" destId="{AF11D725-67DF-7245-8C2C-8BB370DA6C54}" srcOrd="1" destOrd="0" presId="urn:microsoft.com/office/officeart/2005/8/layout/vList4"/>
    <dgm:cxn modelId="{85018D4E-C8D4-BB42-B29E-6D51D5179F94}" type="presParOf" srcId="{106C02F5-A451-0747-8773-BE4A6F047596}" destId="{82C1FF47-1ADF-2049-9030-3981E3697E9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792B47-12AC-4EFC-B34F-2786B9FA832C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293D8F-FA17-480F-83F3-3D8824A5FE92}">
      <dgm:prSet custT="1"/>
      <dgm:spPr/>
      <dgm:t>
        <a:bodyPr/>
        <a:lstStyle/>
        <a:p>
          <a:r>
            <a:rPr lang="en-US" sz="2200" b="1" dirty="0">
              <a:solidFill>
                <a:schemeClr val="accent5">
                  <a:lumMod val="50000"/>
                </a:schemeClr>
              </a:solidFill>
            </a:rPr>
            <a:t>Plan Submission</a:t>
          </a:r>
        </a:p>
        <a:p>
          <a:endParaRPr lang="en-US" sz="105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en-US" sz="2000" b="0" dirty="0">
              <a:solidFill>
                <a:schemeClr val="tx1"/>
              </a:solidFill>
            </a:rPr>
            <a:t>With application </a:t>
          </a:r>
        </a:p>
        <a:p>
          <a:r>
            <a:rPr lang="en-US" sz="2000" b="0" dirty="0">
              <a:solidFill>
                <a:schemeClr val="tx1"/>
              </a:solidFill>
            </a:rPr>
            <a:t>Brief Plan description in Budget Justification</a:t>
          </a:r>
        </a:p>
        <a:p>
          <a:r>
            <a:rPr lang="en-US" sz="2000" b="0" dirty="0">
              <a:solidFill>
                <a:schemeClr val="tx1"/>
              </a:solidFill>
            </a:rPr>
            <a:t>Full Plan as separate attachment</a:t>
          </a:r>
        </a:p>
      </dgm:t>
    </dgm:pt>
    <dgm:pt modelId="{81061012-3024-4390-9CF0-5F335879C873}" type="parTrans" cxnId="{4813E663-9511-4456-84BC-815FF134DCD7}">
      <dgm:prSet/>
      <dgm:spPr/>
      <dgm:t>
        <a:bodyPr/>
        <a:lstStyle/>
        <a:p>
          <a:endParaRPr lang="en-US"/>
        </a:p>
      </dgm:t>
    </dgm:pt>
    <dgm:pt modelId="{21F5D422-467A-4ED8-BD85-4D0A2D94B08A}" type="sibTrans" cxnId="{4813E663-9511-4456-84BC-815FF134DCD7}">
      <dgm:prSet/>
      <dgm:spPr/>
      <dgm:t>
        <a:bodyPr/>
        <a:lstStyle/>
        <a:p>
          <a:endParaRPr lang="en-US"/>
        </a:p>
      </dgm:t>
    </dgm:pt>
    <dgm:pt modelId="{82852D58-F26D-4A1D-BF81-BE19DEE9DC2B}">
      <dgm:prSet custT="1"/>
      <dgm:spPr/>
      <dgm:t>
        <a:bodyPr/>
        <a:lstStyle/>
        <a:p>
          <a:r>
            <a:rPr lang="en-US" sz="2200" b="1" dirty="0">
              <a:solidFill>
                <a:schemeClr val="accent5">
                  <a:lumMod val="50000"/>
                </a:schemeClr>
              </a:solidFill>
            </a:rPr>
            <a:t>Plan Assessment</a:t>
          </a:r>
        </a:p>
        <a:p>
          <a:endParaRPr lang="en-US" sz="105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r>
            <a:rPr lang="en-US" sz="2000" b="0" dirty="0">
              <a:solidFill>
                <a:schemeClr val="tx1"/>
              </a:solidFill>
            </a:rPr>
            <a:t>Peer reviewers comment on (not score) budget</a:t>
          </a:r>
        </a:p>
        <a:p>
          <a:endParaRPr lang="en-US" sz="1000" b="0" dirty="0">
            <a:solidFill>
              <a:schemeClr val="tx1"/>
            </a:solidFill>
          </a:endParaRPr>
        </a:p>
        <a:p>
          <a:r>
            <a:rPr lang="en-US" sz="2000" b="0" dirty="0">
              <a:solidFill>
                <a:schemeClr val="tx1"/>
              </a:solidFill>
            </a:rPr>
            <a:t>NIH program staff assess Plans</a:t>
          </a:r>
        </a:p>
        <a:p>
          <a:endParaRPr lang="en-US" sz="1000" b="0" dirty="0">
            <a:solidFill>
              <a:schemeClr val="tx1"/>
            </a:solidFill>
          </a:endParaRPr>
        </a:p>
        <a:p>
          <a:r>
            <a:rPr lang="en-US" sz="2000" b="0" dirty="0">
              <a:solidFill>
                <a:schemeClr val="tx1"/>
              </a:solidFill>
            </a:rPr>
            <a:t>Plans can be revised</a:t>
          </a:r>
        </a:p>
      </dgm:t>
    </dgm:pt>
    <dgm:pt modelId="{E9858D04-D996-414B-8729-E44F0CFE5420}" type="parTrans" cxnId="{A7040500-ACD3-48F9-89B2-4D809CD4EAFE}">
      <dgm:prSet/>
      <dgm:spPr/>
      <dgm:t>
        <a:bodyPr/>
        <a:lstStyle/>
        <a:p>
          <a:endParaRPr lang="en-US"/>
        </a:p>
      </dgm:t>
    </dgm:pt>
    <dgm:pt modelId="{0197CC76-AC47-4792-8CCE-DB2E8192EB74}" type="sibTrans" cxnId="{A7040500-ACD3-48F9-89B2-4D809CD4EAFE}">
      <dgm:prSet/>
      <dgm:spPr/>
      <dgm:t>
        <a:bodyPr/>
        <a:lstStyle/>
        <a:p>
          <a:endParaRPr lang="en-US"/>
        </a:p>
      </dgm:t>
    </dgm:pt>
    <dgm:pt modelId="{495E5D8C-8B0F-4CC4-B895-4EFDE90CE7A0}">
      <dgm:prSet custT="1"/>
      <dgm:spPr/>
      <dgm:t>
        <a:bodyPr/>
        <a:lstStyle/>
        <a:p>
          <a:r>
            <a:rPr lang="en-US" sz="2200" b="1" dirty="0">
              <a:solidFill>
                <a:schemeClr val="accent5">
                  <a:lumMod val="50000"/>
                </a:schemeClr>
              </a:solidFill>
            </a:rPr>
            <a:t>Plan Compliance</a:t>
          </a:r>
        </a:p>
        <a:p>
          <a:endParaRPr lang="en-US" sz="1050" dirty="0">
            <a:solidFill>
              <a:schemeClr val="tx1"/>
            </a:solidFill>
          </a:endParaRPr>
        </a:p>
        <a:p>
          <a:r>
            <a:rPr lang="en-US" sz="2000" dirty="0">
              <a:solidFill>
                <a:schemeClr val="tx1"/>
              </a:solidFill>
            </a:rPr>
            <a:t>Incorporated into </a:t>
          </a:r>
          <a:r>
            <a:rPr lang="en-US" sz="2000" b="0" dirty="0">
              <a:solidFill>
                <a:schemeClr val="tx1"/>
              </a:solidFill>
            </a:rPr>
            <a:t>Terms and Conditions</a:t>
          </a: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2000" dirty="0">
              <a:solidFill>
                <a:schemeClr val="tx1"/>
              </a:solidFill>
            </a:rPr>
            <a:t>Monitored at regular reporting intervals – me</a:t>
          </a:r>
          <a:r>
            <a:rPr lang="en-US" sz="2000" dirty="0"/>
            <a:t>chanisms and tools to support oversight under development</a:t>
          </a:r>
          <a:endParaRPr lang="en-US" sz="2000" dirty="0">
            <a:solidFill>
              <a:schemeClr val="tx1"/>
            </a:solidFill>
          </a:endParaRP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2000" dirty="0">
              <a:solidFill>
                <a:schemeClr val="tx1"/>
              </a:solidFill>
            </a:rPr>
            <a:t>Compliance may factor into future funding decisions</a:t>
          </a:r>
        </a:p>
      </dgm:t>
    </dgm:pt>
    <dgm:pt modelId="{D891A36D-0877-4AC4-8F7B-C82FE1353798}" type="parTrans" cxnId="{962D853C-13FC-446E-89AA-AD9F956461D9}">
      <dgm:prSet/>
      <dgm:spPr/>
      <dgm:t>
        <a:bodyPr/>
        <a:lstStyle/>
        <a:p>
          <a:endParaRPr lang="en-US"/>
        </a:p>
      </dgm:t>
    </dgm:pt>
    <dgm:pt modelId="{694428C5-FC54-46A7-BEAC-817AADB3FE47}" type="sibTrans" cxnId="{962D853C-13FC-446E-89AA-AD9F956461D9}">
      <dgm:prSet/>
      <dgm:spPr/>
      <dgm:t>
        <a:bodyPr/>
        <a:lstStyle/>
        <a:p>
          <a:endParaRPr lang="en-US"/>
        </a:p>
      </dgm:t>
    </dgm:pt>
    <dgm:pt modelId="{B50C1C3C-260D-42E7-BCA3-4156DC2FCB44}" type="pres">
      <dgm:prSet presAssocID="{CA792B47-12AC-4EFC-B34F-2786B9FA832C}" presName="rootnode" presStyleCnt="0">
        <dgm:presLayoutVars>
          <dgm:chMax/>
          <dgm:chPref/>
          <dgm:dir/>
          <dgm:animLvl val="lvl"/>
        </dgm:presLayoutVars>
      </dgm:prSet>
      <dgm:spPr/>
    </dgm:pt>
    <dgm:pt modelId="{6E5431EA-BD46-46BC-A9F0-7499B849025C}" type="pres">
      <dgm:prSet presAssocID="{E0293D8F-FA17-480F-83F3-3D8824A5FE92}" presName="composite" presStyleCnt="0"/>
      <dgm:spPr/>
    </dgm:pt>
    <dgm:pt modelId="{D6501EC6-22FF-4D1E-BC5C-40A9EC1DCA01}" type="pres">
      <dgm:prSet presAssocID="{E0293D8F-FA17-480F-83F3-3D8824A5FE92}" presName="LShape" presStyleLbl="alignNode1" presStyleIdx="0" presStyleCnt="5" custLinFactNeighborX="309" custLinFactNeighborY="-2612"/>
      <dgm:spPr/>
    </dgm:pt>
    <dgm:pt modelId="{DDE8BFD1-DE91-459D-9CFA-239F504D5217}" type="pres">
      <dgm:prSet presAssocID="{E0293D8F-FA17-480F-83F3-3D8824A5FE92}" presName="ParentText" presStyleLbl="revTx" presStyleIdx="0" presStyleCnt="3" custLinFactNeighborX="4485" custLinFactNeighborY="-2248">
        <dgm:presLayoutVars>
          <dgm:chMax val="0"/>
          <dgm:chPref val="0"/>
          <dgm:bulletEnabled val="1"/>
        </dgm:presLayoutVars>
      </dgm:prSet>
      <dgm:spPr/>
    </dgm:pt>
    <dgm:pt modelId="{EBEE0B0D-4D5B-4305-A65F-7348E5B0C7CC}" type="pres">
      <dgm:prSet presAssocID="{E0293D8F-FA17-480F-83F3-3D8824A5FE92}" presName="Triangle" presStyleLbl="alignNode1" presStyleIdx="1" presStyleCnt="5"/>
      <dgm:spPr/>
    </dgm:pt>
    <dgm:pt modelId="{C20BA097-F5AA-41C3-8761-B5F57224DBA2}" type="pres">
      <dgm:prSet presAssocID="{21F5D422-467A-4ED8-BD85-4D0A2D94B08A}" presName="sibTrans" presStyleCnt="0"/>
      <dgm:spPr/>
    </dgm:pt>
    <dgm:pt modelId="{64C69231-0DEA-4486-9D0A-788F10674D7B}" type="pres">
      <dgm:prSet presAssocID="{21F5D422-467A-4ED8-BD85-4D0A2D94B08A}" presName="space" presStyleCnt="0"/>
      <dgm:spPr/>
    </dgm:pt>
    <dgm:pt modelId="{FF06AC52-F687-4FF3-A0EA-5CA5B1BE6292}" type="pres">
      <dgm:prSet presAssocID="{82852D58-F26D-4A1D-BF81-BE19DEE9DC2B}" presName="composite" presStyleCnt="0"/>
      <dgm:spPr/>
    </dgm:pt>
    <dgm:pt modelId="{1C796F7A-7B17-4B41-AA31-8168F88C5194}" type="pres">
      <dgm:prSet presAssocID="{82852D58-F26D-4A1D-BF81-BE19DEE9DC2B}" presName="LShape" presStyleLbl="alignNode1" presStyleIdx="2" presStyleCnt="5"/>
      <dgm:spPr/>
    </dgm:pt>
    <dgm:pt modelId="{F95F8F99-801D-45B8-BF24-B5D8DAFAD0B0}" type="pres">
      <dgm:prSet presAssocID="{82852D58-F26D-4A1D-BF81-BE19DEE9DC2B}" presName="ParentText" presStyleLbl="revTx" presStyleIdx="1" presStyleCnt="3" custLinFactNeighborX="4343">
        <dgm:presLayoutVars>
          <dgm:chMax val="0"/>
          <dgm:chPref val="0"/>
          <dgm:bulletEnabled val="1"/>
        </dgm:presLayoutVars>
      </dgm:prSet>
      <dgm:spPr/>
    </dgm:pt>
    <dgm:pt modelId="{ADCA4AA3-95FA-4C53-855F-B50325ADABB9}" type="pres">
      <dgm:prSet presAssocID="{82852D58-F26D-4A1D-BF81-BE19DEE9DC2B}" presName="Triangle" presStyleLbl="alignNode1" presStyleIdx="3" presStyleCnt="5"/>
      <dgm:spPr/>
    </dgm:pt>
    <dgm:pt modelId="{E033B8B4-9107-4872-8593-5DA22745929B}" type="pres">
      <dgm:prSet presAssocID="{0197CC76-AC47-4792-8CCE-DB2E8192EB74}" presName="sibTrans" presStyleCnt="0"/>
      <dgm:spPr/>
    </dgm:pt>
    <dgm:pt modelId="{F177E37F-D149-4FE5-8369-63C50A320E64}" type="pres">
      <dgm:prSet presAssocID="{0197CC76-AC47-4792-8CCE-DB2E8192EB74}" presName="space" presStyleCnt="0"/>
      <dgm:spPr/>
    </dgm:pt>
    <dgm:pt modelId="{D0499BA1-479C-41E1-89B4-511F16863DBA}" type="pres">
      <dgm:prSet presAssocID="{495E5D8C-8B0F-4CC4-B895-4EFDE90CE7A0}" presName="composite" presStyleCnt="0"/>
      <dgm:spPr/>
    </dgm:pt>
    <dgm:pt modelId="{3AF52C7A-B133-448D-985E-889D3DCC531C}" type="pres">
      <dgm:prSet presAssocID="{495E5D8C-8B0F-4CC4-B895-4EFDE90CE7A0}" presName="LShape" presStyleLbl="alignNode1" presStyleIdx="4" presStyleCnt="5"/>
      <dgm:spPr/>
    </dgm:pt>
    <dgm:pt modelId="{B2754ECE-784F-4F98-8879-02D7EB5AAB1A}" type="pres">
      <dgm:prSet presAssocID="{495E5D8C-8B0F-4CC4-B895-4EFDE90CE7A0}" presName="ParentText" presStyleLbl="revTx" presStyleIdx="2" presStyleCnt="3" custScaleX="96993" custLinFactNeighborX="3377">
        <dgm:presLayoutVars>
          <dgm:chMax val="0"/>
          <dgm:chPref val="0"/>
          <dgm:bulletEnabled val="1"/>
        </dgm:presLayoutVars>
      </dgm:prSet>
      <dgm:spPr/>
    </dgm:pt>
  </dgm:ptLst>
  <dgm:cxnLst>
    <dgm:cxn modelId="{A7040500-ACD3-48F9-89B2-4D809CD4EAFE}" srcId="{CA792B47-12AC-4EFC-B34F-2786B9FA832C}" destId="{82852D58-F26D-4A1D-BF81-BE19DEE9DC2B}" srcOrd="1" destOrd="0" parTransId="{E9858D04-D996-414B-8729-E44F0CFE5420}" sibTransId="{0197CC76-AC47-4792-8CCE-DB2E8192EB74}"/>
    <dgm:cxn modelId="{17B6CF23-8D47-4EFF-85B9-593E2C25A235}" type="presOf" srcId="{495E5D8C-8B0F-4CC4-B895-4EFDE90CE7A0}" destId="{B2754ECE-784F-4F98-8879-02D7EB5AAB1A}" srcOrd="0" destOrd="0" presId="urn:microsoft.com/office/officeart/2009/3/layout/StepUpProcess"/>
    <dgm:cxn modelId="{B667A92A-2D6D-4E64-83B4-53DC713322D8}" type="presOf" srcId="{82852D58-F26D-4A1D-BF81-BE19DEE9DC2B}" destId="{F95F8F99-801D-45B8-BF24-B5D8DAFAD0B0}" srcOrd="0" destOrd="0" presId="urn:microsoft.com/office/officeart/2009/3/layout/StepUpProcess"/>
    <dgm:cxn modelId="{962D853C-13FC-446E-89AA-AD9F956461D9}" srcId="{CA792B47-12AC-4EFC-B34F-2786B9FA832C}" destId="{495E5D8C-8B0F-4CC4-B895-4EFDE90CE7A0}" srcOrd="2" destOrd="0" parTransId="{D891A36D-0877-4AC4-8F7B-C82FE1353798}" sibTransId="{694428C5-FC54-46A7-BEAC-817AADB3FE47}"/>
    <dgm:cxn modelId="{4813E663-9511-4456-84BC-815FF134DCD7}" srcId="{CA792B47-12AC-4EFC-B34F-2786B9FA832C}" destId="{E0293D8F-FA17-480F-83F3-3D8824A5FE92}" srcOrd="0" destOrd="0" parTransId="{81061012-3024-4390-9CF0-5F335879C873}" sibTransId="{21F5D422-467A-4ED8-BD85-4D0A2D94B08A}"/>
    <dgm:cxn modelId="{76C32976-8EB9-40CA-BF78-AD04D3F93F8E}" type="presOf" srcId="{CA792B47-12AC-4EFC-B34F-2786B9FA832C}" destId="{B50C1C3C-260D-42E7-BCA3-4156DC2FCB44}" srcOrd="0" destOrd="0" presId="urn:microsoft.com/office/officeart/2009/3/layout/StepUpProcess"/>
    <dgm:cxn modelId="{C66F5578-56A3-4AA1-8DD0-885C386CAD82}" type="presOf" srcId="{E0293D8F-FA17-480F-83F3-3D8824A5FE92}" destId="{DDE8BFD1-DE91-459D-9CFA-239F504D5217}" srcOrd="0" destOrd="0" presId="urn:microsoft.com/office/officeart/2009/3/layout/StepUpProcess"/>
    <dgm:cxn modelId="{A3396271-4802-4808-BED0-703CE711290E}" type="presParOf" srcId="{B50C1C3C-260D-42E7-BCA3-4156DC2FCB44}" destId="{6E5431EA-BD46-46BC-A9F0-7499B849025C}" srcOrd="0" destOrd="0" presId="urn:microsoft.com/office/officeart/2009/3/layout/StepUpProcess"/>
    <dgm:cxn modelId="{F5899CC8-C052-4AD3-A840-956D48A07E35}" type="presParOf" srcId="{6E5431EA-BD46-46BC-A9F0-7499B849025C}" destId="{D6501EC6-22FF-4D1E-BC5C-40A9EC1DCA01}" srcOrd="0" destOrd="0" presId="urn:microsoft.com/office/officeart/2009/3/layout/StepUpProcess"/>
    <dgm:cxn modelId="{2CF322A5-6C25-417E-887E-C664D14410E9}" type="presParOf" srcId="{6E5431EA-BD46-46BC-A9F0-7499B849025C}" destId="{DDE8BFD1-DE91-459D-9CFA-239F504D5217}" srcOrd="1" destOrd="0" presId="urn:microsoft.com/office/officeart/2009/3/layout/StepUpProcess"/>
    <dgm:cxn modelId="{088C3425-5F76-4743-A5EB-85C77B49A920}" type="presParOf" srcId="{6E5431EA-BD46-46BC-A9F0-7499B849025C}" destId="{EBEE0B0D-4D5B-4305-A65F-7348E5B0C7CC}" srcOrd="2" destOrd="0" presId="urn:microsoft.com/office/officeart/2009/3/layout/StepUpProcess"/>
    <dgm:cxn modelId="{A9A1CAC7-9712-441E-80FD-2D2047889216}" type="presParOf" srcId="{B50C1C3C-260D-42E7-BCA3-4156DC2FCB44}" destId="{C20BA097-F5AA-41C3-8761-B5F57224DBA2}" srcOrd="1" destOrd="0" presId="urn:microsoft.com/office/officeart/2009/3/layout/StepUpProcess"/>
    <dgm:cxn modelId="{6C2480D1-7347-46D2-8006-7F6B860863E1}" type="presParOf" srcId="{C20BA097-F5AA-41C3-8761-B5F57224DBA2}" destId="{64C69231-0DEA-4486-9D0A-788F10674D7B}" srcOrd="0" destOrd="0" presId="urn:microsoft.com/office/officeart/2009/3/layout/StepUpProcess"/>
    <dgm:cxn modelId="{BA3FBA0C-3949-4702-BF4B-285D1514A28D}" type="presParOf" srcId="{B50C1C3C-260D-42E7-BCA3-4156DC2FCB44}" destId="{FF06AC52-F687-4FF3-A0EA-5CA5B1BE6292}" srcOrd="2" destOrd="0" presId="urn:microsoft.com/office/officeart/2009/3/layout/StepUpProcess"/>
    <dgm:cxn modelId="{87A732A7-F466-48CB-93BD-5B3E0B331B42}" type="presParOf" srcId="{FF06AC52-F687-4FF3-A0EA-5CA5B1BE6292}" destId="{1C796F7A-7B17-4B41-AA31-8168F88C5194}" srcOrd="0" destOrd="0" presId="urn:microsoft.com/office/officeart/2009/3/layout/StepUpProcess"/>
    <dgm:cxn modelId="{AC97BF6E-E538-43EB-809D-31F5952E4914}" type="presParOf" srcId="{FF06AC52-F687-4FF3-A0EA-5CA5B1BE6292}" destId="{F95F8F99-801D-45B8-BF24-B5D8DAFAD0B0}" srcOrd="1" destOrd="0" presId="urn:microsoft.com/office/officeart/2009/3/layout/StepUpProcess"/>
    <dgm:cxn modelId="{D0286180-EAD0-439F-9F39-5EA6254746E3}" type="presParOf" srcId="{FF06AC52-F687-4FF3-A0EA-5CA5B1BE6292}" destId="{ADCA4AA3-95FA-4C53-855F-B50325ADABB9}" srcOrd="2" destOrd="0" presId="urn:microsoft.com/office/officeart/2009/3/layout/StepUpProcess"/>
    <dgm:cxn modelId="{20CD259E-B041-4F2F-9614-811A8073B81A}" type="presParOf" srcId="{B50C1C3C-260D-42E7-BCA3-4156DC2FCB44}" destId="{E033B8B4-9107-4872-8593-5DA22745929B}" srcOrd="3" destOrd="0" presId="urn:microsoft.com/office/officeart/2009/3/layout/StepUpProcess"/>
    <dgm:cxn modelId="{8646D9A7-43CC-4BFD-B784-A291B87AE83D}" type="presParOf" srcId="{E033B8B4-9107-4872-8593-5DA22745929B}" destId="{F177E37F-D149-4FE5-8369-63C50A320E64}" srcOrd="0" destOrd="0" presId="urn:microsoft.com/office/officeart/2009/3/layout/StepUpProcess"/>
    <dgm:cxn modelId="{346D1C91-34F4-4ED8-9B16-30EEEABEC090}" type="presParOf" srcId="{B50C1C3C-260D-42E7-BCA3-4156DC2FCB44}" destId="{D0499BA1-479C-41E1-89B4-511F16863DBA}" srcOrd="4" destOrd="0" presId="urn:microsoft.com/office/officeart/2009/3/layout/StepUpProcess"/>
    <dgm:cxn modelId="{087E8619-9748-42E4-8D17-61A06B4FE643}" type="presParOf" srcId="{D0499BA1-479C-41E1-89B4-511F16863DBA}" destId="{3AF52C7A-B133-448D-985E-889D3DCC531C}" srcOrd="0" destOrd="0" presId="urn:microsoft.com/office/officeart/2009/3/layout/StepUpProcess"/>
    <dgm:cxn modelId="{BC58E6D6-96CA-4273-BB70-8A1255132FA0}" type="presParOf" srcId="{D0499BA1-479C-41E1-89B4-511F16863DBA}" destId="{B2754ECE-784F-4F98-8879-02D7EB5AAB1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3D00A-44D7-0E40-986D-ED02D8EE8420}">
      <dsp:nvSpPr>
        <dsp:cNvPr id="0" name=""/>
        <dsp:cNvSpPr/>
      </dsp:nvSpPr>
      <dsp:spPr>
        <a:xfrm>
          <a:off x="0" y="0"/>
          <a:ext cx="5453648" cy="94574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Implement consistent capabilities (NOT-OD-21-016)</a:t>
          </a:r>
        </a:p>
      </dsp:txBody>
      <dsp:txXfrm>
        <a:off x="1185304" y="0"/>
        <a:ext cx="4268343" cy="945746"/>
      </dsp:txXfrm>
    </dsp:sp>
    <dsp:sp modelId="{7D1561B3-60AE-AB4E-B467-3D2DBA0E54D3}">
      <dsp:nvSpPr>
        <dsp:cNvPr id="0" name=""/>
        <dsp:cNvSpPr/>
      </dsp:nvSpPr>
      <dsp:spPr>
        <a:xfrm>
          <a:off x="236707" y="244157"/>
          <a:ext cx="806463" cy="457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38000" b="-3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A53084-8E88-334F-ACDA-51FC21AF95CE}">
      <dsp:nvSpPr>
        <dsp:cNvPr id="0" name=""/>
        <dsp:cNvSpPr/>
      </dsp:nvSpPr>
      <dsp:spPr>
        <a:xfrm>
          <a:off x="0" y="1040321"/>
          <a:ext cx="5453648" cy="94574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/>
            </a:rPr>
            <a:t>Create better</a:t>
          </a:r>
          <a:r>
            <a:rPr lang="en-US" sz="2600" kern="1200" dirty="0"/>
            <a:t> access</a:t>
          </a:r>
          <a:r>
            <a:rPr lang="en-US" sz="2600" kern="1200" dirty="0">
              <a:latin typeface="Arial" panose="020B0604020202020204"/>
            </a:rPr>
            <a:t> to</a:t>
          </a:r>
          <a:r>
            <a:rPr lang="en-US" sz="2600" kern="1200" dirty="0"/>
            <a:t> &amp; </a:t>
          </a:r>
          <a:r>
            <a:rPr lang="en-US" sz="2600" kern="1200" dirty="0">
              <a:latin typeface="Arial" panose="020B0604020202020204"/>
            </a:rPr>
            <a:t>discovery</a:t>
          </a:r>
          <a:r>
            <a:rPr lang="en-US" sz="2600" kern="1200" dirty="0"/>
            <a:t> </a:t>
          </a:r>
          <a:r>
            <a:rPr lang="en-US" sz="2600" kern="1200" dirty="0">
              <a:latin typeface="Arial" panose="020B0604020202020204"/>
            </a:rPr>
            <a:t>of </a:t>
          </a:r>
          <a:r>
            <a:rPr lang="en-US" sz="2600" kern="1200" dirty="0"/>
            <a:t>NIH funded data</a:t>
          </a:r>
        </a:p>
      </dsp:txBody>
      <dsp:txXfrm>
        <a:off x="1185304" y="1040321"/>
        <a:ext cx="4268343" cy="945746"/>
      </dsp:txXfrm>
    </dsp:sp>
    <dsp:sp modelId="{0692D3D2-1D67-2C4C-8271-CBB533687723}">
      <dsp:nvSpPr>
        <dsp:cNvPr id="0" name=""/>
        <dsp:cNvSpPr/>
      </dsp:nvSpPr>
      <dsp:spPr>
        <a:xfrm>
          <a:off x="215133" y="1310956"/>
          <a:ext cx="849612" cy="4044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322786-2B4B-B844-9662-5ED8AE802AB2}">
      <dsp:nvSpPr>
        <dsp:cNvPr id="0" name=""/>
        <dsp:cNvSpPr/>
      </dsp:nvSpPr>
      <dsp:spPr>
        <a:xfrm>
          <a:off x="0" y="2080643"/>
          <a:ext cx="5453648" cy="94574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Conduct outreach &amp; train on FAIR data practices</a:t>
          </a:r>
        </a:p>
      </dsp:txBody>
      <dsp:txXfrm>
        <a:off x="1185304" y="2080643"/>
        <a:ext cx="4268343" cy="945746"/>
      </dsp:txXfrm>
    </dsp:sp>
    <dsp:sp modelId="{6A0F6BE4-FFCD-344F-8328-9AE5E173E351}">
      <dsp:nvSpPr>
        <dsp:cNvPr id="0" name=""/>
        <dsp:cNvSpPr/>
      </dsp:nvSpPr>
      <dsp:spPr>
        <a:xfrm>
          <a:off x="180616" y="2343889"/>
          <a:ext cx="918645" cy="4192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E87885-A15A-934D-924C-6C89ADFAE909}">
      <dsp:nvSpPr>
        <dsp:cNvPr id="0" name=""/>
        <dsp:cNvSpPr/>
      </dsp:nvSpPr>
      <dsp:spPr>
        <a:xfrm>
          <a:off x="0" y="3120964"/>
          <a:ext cx="5453648" cy="94574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Engage the research community</a:t>
          </a:r>
          <a:r>
            <a:rPr lang="en-US" sz="2600" kern="1200">
              <a:latin typeface="Arial" panose="020B0604020202020204"/>
            </a:rPr>
            <a:t> </a:t>
          </a:r>
          <a:endParaRPr lang="en-US" sz="2600" kern="1200"/>
        </a:p>
      </dsp:txBody>
      <dsp:txXfrm>
        <a:off x="1185304" y="3120964"/>
        <a:ext cx="4268343" cy="945746"/>
      </dsp:txXfrm>
    </dsp:sp>
    <dsp:sp modelId="{AF11D725-67DF-7245-8C2C-8BB370DA6C54}">
      <dsp:nvSpPr>
        <dsp:cNvPr id="0" name=""/>
        <dsp:cNvSpPr/>
      </dsp:nvSpPr>
      <dsp:spPr>
        <a:xfrm>
          <a:off x="163361" y="3326021"/>
          <a:ext cx="953155" cy="5356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3D00A-44D7-0E40-986D-ED02D8EE8420}">
      <dsp:nvSpPr>
        <dsp:cNvPr id="0" name=""/>
        <dsp:cNvSpPr/>
      </dsp:nvSpPr>
      <dsp:spPr>
        <a:xfrm>
          <a:off x="0" y="0"/>
          <a:ext cx="5453648" cy="945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Make data sharing easier</a:t>
          </a:r>
        </a:p>
      </dsp:txBody>
      <dsp:txXfrm>
        <a:off x="1185304" y="0"/>
        <a:ext cx="4268343" cy="945746"/>
      </dsp:txXfrm>
    </dsp:sp>
    <dsp:sp modelId="{7D1561B3-60AE-AB4E-B467-3D2DBA0E54D3}">
      <dsp:nvSpPr>
        <dsp:cNvPr id="0" name=""/>
        <dsp:cNvSpPr/>
      </dsp:nvSpPr>
      <dsp:spPr>
        <a:xfrm>
          <a:off x="236707" y="244157"/>
          <a:ext cx="806463" cy="4574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A53084-8E88-334F-ACDA-51FC21AF95CE}">
      <dsp:nvSpPr>
        <dsp:cNvPr id="0" name=""/>
        <dsp:cNvSpPr/>
      </dsp:nvSpPr>
      <dsp:spPr>
        <a:xfrm>
          <a:off x="0" y="1040321"/>
          <a:ext cx="5453648" cy="945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Improve discoverability</a:t>
          </a:r>
        </a:p>
      </dsp:txBody>
      <dsp:txXfrm>
        <a:off x="1185304" y="1040321"/>
        <a:ext cx="4268343" cy="945746"/>
      </dsp:txXfrm>
    </dsp:sp>
    <dsp:sp modelId="{0692D3D2-1D67-2C4C-8271-CBB533687723}">
      <dsp:nvSpPr>
        <dsp:cNvPr id="0" name=""/>
        <dsp:cNvSpPr/>
      </dsp:nvSpPr>
      <dsp:spPr>
        <a:xfrm>
          <a:off x="215133" y="1310956"/>
          <a:ext cx="849612" cy="4044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5000" b="-5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322786-2B4B-B844-9662-5ED8AE802AB2}">
      <dsp:nvSpPr>
        <dsp:cNvPr id="0" name=""/>
        <dsp:cNvSpPr/>
      </dsp:nvSpPr>
      <dsp:spPr>
        <a:xfrm>
          <a:off x="0" y="2080643"/>
          <a:ext cx="5453648" cy="945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+mn-lt"/>
            </a:rPr>
            <a:t>Increase reproducibility </a:t>
          </a:r>
          <a:r>
            <a:rPr lang="en-US" sz="2600" kern="1200" dirty="0"/>
            <a:t>of research</a:t>
          </a:r>
        </a:p>
      </dsp:txBody>
      <dsp:txXfrm>
        <a:off x="1185304" y="2080643"/>
        <a:ext cx="4268343" cy="945746"/>
      </dsp:txXfrm>
    </dsp:sp>
    <dsp:sp modelId="{6A0F6BE4-FFCD-344F-8328-9AE5E173E351}">
      <dsp:nvSpPr>
        <dsp:cNvPr id="0" name=""/>
        <dsp:cNvSpPr/>
      </dsp:nvSpPr>
      <dsp:spPr>
        <a:xfrm>
          <a:off x="180616" y="2343889"/>
          <a:ext cx="918645" cy="4192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60000" b="-6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E87885-A15A-934D-924C-6C89ADFAE909}">
      <dsp:nvSpPr>
        <dsp:cNvPr id="0" name=""/>
        <dsp:cNvSpPr/>
      </dsp:nvSpPr>
      <dsp:spPr>
        <a:xfrm>
          <a:off x="0" y="3120964"/>
          <a:ext cx="5453648" cy="945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Encourage secondary use of data</a:t>
          </a:r>
        </a:p>
      </dsp:txBody>
      <dsp:txXfrm>
        <a:off x="1185304" y="3120964"/>
        <a:ext cx="4268343" cy="945746"/>
      </dsp:txXfrm>
    </dsp:sp>
    <dsp:sp modelId="{AF11D725-67DF-7245-8C2C-8BB370DA6C54}">
      <dsp:nvSpPr>
        <dsp:cNvPr id="0" name=""/>
        <dsp:cNvSpPr/>
      </dsp:nvSpPr>
      <dsp:spPr>
        <a:xfrm>
          <a:off x="163361" y="3326021"/>
          <a:ext cx="953155" cy="5356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01EC6-22FF-4D1E-BC5C-40A9EC1DCA01}">
      <dsp:nvSpPr>
        <dsp:cNvPr id="0" name=""/>
        <dsp:cNvSpPr/>
      </dsp:nvSpPr>
      <dsp:spPr>
        <a:xfrm rot="5400000">
          <a:off x="967930" y="1091539"/>
          <a:ext cx="1972394" cy="328201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8BFD1-DE91-459D-9CFA-239F504D5217}">
      <dsp:nvSpPr>
        <dsp:cNvPr id="0" name=""/>
        <dsp:cNvSpPr/>
      </dsp:nvSpPr>
      <dsp:spPr>
        <a:xfrm>
          <a:off x="761439" y="2065288"/>
          <a:ext cx="2963025" cy="259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5">
                  <a:lumMod val="50000"/>
                </a:schemeClr>
              </a:solidFill>
            </a:rPr>
            <a:t>Plan Submission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With application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Brief Plan description in Budget Justification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Full Plan as separate attachment</a:t>
          </a:r>
        </a:p>
      </dsp:txBody>
      <dsp:txXfrm>
        <a:off x="761439" y="2065288"/>
        <a:ext cx="2963025" cy="2597265"/>
      </dsp:txXfrm>
    </dsp:sp>
    <dsp:sp modelId="{EBEE0B0D-4D5B-4305-A65F-7348E5B0C7CC}">
      <dsp:nvSpPr>
        <dsp:cNvPr id="0" name=""/>
        <dsp:cNvSpPr/>
      </dsp:nvSpPr>
      <dsp:spPr>
        <a:xfrm>
          <a:off x="3032511" y="901432"/>
          <a:ext cx="559061" cy="559061"/>
        </a:xfrm>
        <a:prstGeom prst="triangle">
          <a:avLst>
            <a:gd name="adj" fmla="val 100000"/>
          </a:avLst>
        </a:prstGeom>
        <a:solidFill>
          <a:schemeClr val="accent4">
            <a:hueOff val="-177119"/>
            <a:satOff val="-7460"/>
            <a:lumOff val="3873"/>
            <a:alphaOff val="0"/>
          </a:schemeClr>
        </a:solidFill>
        <a:ln w="25400" cap="flat" cmpd="sng" algn="ctr">
          <a:solidFill>
            <a:schemeClr val="accent4">
              <a:hueOff val="-177119"/>
              <a:satOff val="-7460"/>
              <a:lumOff val="38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96F7A-7B17-4B41-AA31-8168F88C5194}">
      <dsp:nvSpPr>
        <dsp:cNvPr id="0" name=""/>
        <dsp:cNvSpPr/>
      </dsp:nvSpPr>
      <dsp:spPr>
        <a:xfrm rot="5400000">
          <a:off x="4585111" y="245474"/>
          <a:ext cx="1972394" cy="328201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354239"/>
            <a:satOff val="-14919"/>
            <a:lumOff val="7745"/>
            <a:alphaOff val="0"/>
          </a:schemeClr>
        </a:solidFill>
        <a:ln w="25400" cap="flat" cmpd="sng" algn="ctr">
          <a:solidFill>
            <a:schemeClr val="accent4">
              <a:hueOff val="-354239"/>
              <a:satOff val="-14919"/>
              <a:lumOff val="7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F8F99-801D-45B8-BF24-B5D8DAFAD0B0}">
      <dsp:nvSpPr>
        <dsp:cNvPr id="0" name=""/>
        <dsp:cNvSpPr/>
      </dsp:nvSpPr>
      <dsp:spPr>
        <a:xfrm>
          <a:off x="4384554" y="1226090"/>
          <a:ext cx="2963025" cy="259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5">
                  <a:lumMod val="50000"/>
                </a:schemeClr>
              </a:solidFill>
            </a:rPr>
            <a:t>Plan Assessment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Peer reviewers comment on (not score) budget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NIH program staff assess Plans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Plans can be revised</a:t>
          </a:r>
        </a:p>
      </dsp:txBody>
      <dsp:txXfrm>
        <a:off x="4384554" y="1226090"/>
        <a:ext cx="2963025" cy="2597265"/>
      </dsp:txXfrm>
    </dsp:sp>
    <dsp:sp modelId="{ADCA4AA3-95FA-4C53-855F-B50325ADABB9}">
      <dsp:nvSpPr>
        <dsp:cNvPr id="0" name=""/>
        <dsp:cNvSpPr/>
      </dsp:nvSpPr>
      <dsp:spPr>
        <a:xfrm>
          <a:off x="6659833" y="3848"/>
          <a:ext cx="559061" cy="559061"/>
        </a:xfrm>
        <a:prstGeom prst="triangle">
          <a:avLst>
            <a:gd name="adj" fmla="val 100000"/>
          </a:avLst>
        </a:prstGeom>
        <a:solidFill>
          <a:schemeClr val="accent4">
            <a:hueOff val="-531358"/>
            <a:satOff val="-22379"/>
            <a:lumOff val="11618"/>
            <a:alphaOff val="0"/>
          </a:schemeClr>
        </a:solidFill>
        <a:ln w="25400" cap="flat" cmpd="sng" algn="ctr">
          <a:solidFill>
            <a:schemeClr val="accent4">
              <a:hueOff val="-531358"/>
              <a:satOff val="-22379"/>
              <a:lumOff val="116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52C7A-B133-448D-985E-889D3DCC531C}">
      <dsp:nvSpPr>
        <dsp:cNvPr id="0" name=""/>
        <dsp:cNvSpPr/>
      </dsp:nvSpPr>
      <dsp:spPr>
        <a:xfrm rot="5400000">
          <a:off x="8212433" y="-652110"/>
          <a:ext cx="1972394" cy="328201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-708477"/>
            <a:satOff val="-29838"/>
            <a:lumOff val="15491"/>
            <a:alphaOff val="0"/>
          </a:schemeClr>
        </a:solidFill>
        <a:ln w="25400" cap="flat" cmpd="sng" algn="ctr">
          <a:solidFill>
            <a:schemeClr val="accent4">
              <a:hueOff val="-708477"/>
              <a:satOff val="-29838"/>
              <a:lumOff val="15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54ECE-784F-4F98-8879-02D7EB5AAB1A}">
      <dsp:nvSpPr>
        <dsp:cNvPr id="0" name=""/>
        <dsp:cNvSpPr/>
      </dsp:nvSpPr>
      <dsp:spPr>
        <a:xfrm>
          <a:off x="8027802" y="328506"/>
          <a:ext cx="2873927" cy="259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5">
                  <a:lumMod val="50000"/>
                </a:schemeClr>
              </a:solidFill>
            </a:rPr>
            <a:t>Plan Compliance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Incorporated into </a:t>
          </a:r>
          <a:r>
            <a:rPr lang="en-US" sz="2000" b="0" kern="1200" dirty="0">
              <a:solidFill>
                <a:schemeClr val="tx1"/>
              </a:solidFill>
            </a:rPr>
            <a:t>Terms and Conditions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Monitored at regular reporting intervals – me</a:t>
          </a:r>
          <a:r>
            <a:rPr lang="en-US" sz="2000" kern="1200" dirty="0"/>
            <a:t>chanisms and tools to support oversight under development</a:t>
          </a:r>
          <a:endParaRPr lang="en-US" sz="200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Compliance may factor into future funding decisions</a:t>
          </a:r>
        </a:p>
      </dsp:txBody>
      <dsp:txXfrm>
        <a:off x="8027802" y="328506"/>
        <a:ext cx="2873927" cy="259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65F16-BF7C-459F-ABD7-7CF93F431D01}" type="datetimeFigureOut">
              <a:rPr lang="en-US" smtClean="0"/>
              <a:t>5/26/22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F0642-9062-4FFF-8747-8A114E736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5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829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3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99A86-2501-41D3-8639-406C9D118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5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76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16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26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00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85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1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45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8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89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01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93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78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85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FA9FF-7BE1-4F3F-BEEE-64E50FB0EC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59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82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98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30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8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F0642-9062-4FFF-8747-8A114E73695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8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99A86-2501-41D3-8639-406C9D118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15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99A86-2501-41D3-8639-406C9D118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6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5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99A86-2501-41D3-8639-406C9D1187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4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DFFC2-2AEB-43D3-9FAB-31C0719B9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4680" y="2242753"/>
            <a:ext cx="7924800" cy="1470025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2971" y="4209538"/>
            <a:ext cx="7924800" cy="6858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72F4A-65EB-4856-8CA1-E4807225F0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551" y="959675"/>
            <a:ext cx="7019775" cy="929735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A306E88-94BC-47DA-87FF-F474B34967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664" y="5835411"/>
            <a:ext cx="7924800" cy="348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>
                <a:solidFill>
                  <a:srgbClr val="30619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277EFB1-652A-4A55-9DB2-D2CD7CF862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152" y="6204680"/>
            <a:ext cx="7924800" cy="34852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0" i="1">
                <a:solidFill>
                  <a:srgbClr val="30619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47F7447-54B3-4095-AC61-1EAEF8C60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5664" y="3929452"/>
            <a:ext cx="7924800" cy="24244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18078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A36B80-AF5D-4F88-9E49-033CDB3B7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981201"/>
            <a:ext cx="10972800" cy="4061706"/>
          </a:xfrm>
        </p:spPr>
        <p:txBody>
          <a:bodyPr>
            <a:normAutofit/>
          </a:bodyPr>
          <a:lstStyle>
            <a:lvl1pPr marL="346075" indent="-230188"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1568" y="731837"/>
            <a:ext cx="10972800" cy="1143000"/>
          </a:xfrm>
        </p:spPr>
        <p:txBody>
          <a:bodyPr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j-lt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320D0D2-2AED-4BA7-B125-A9B549DC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F0CE77E-51FF-417C-B753-5A0C3729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5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A36B80-AF5D-4F88-9E49-033CDB3B7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1568" y="731838"/>
            <a:ext cx="10972800" cy="682377"/>
          </a:xfrm>
        </p:spPr>
        <p:txBody>
          <a:bodyPr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j-lt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320D0D2-2AED-4BA7-B125-A9B549DC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F0CE77E-51FF-417C-B753-5A0C3729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2DC3B-33E5-4CA5-BEBF-7382FDA12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1233489"/>
            <a:ext cx="10972800" cy="566737"/>
          </a:xfrm>
        </p:spPr>
        <p:txBody>
          <a:bodyPr>
            <a:noAutofit/>
          </a:bodyPr>
          <a:lstStyle>
            <a:lvl1pPr marL="0" indent="0">
              <a:buNone/>
              <a:defRPr sz="2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Supporting Description</a:t>
            </a:r>
          </a:p>
        </p:txBody>
      </p:sp>
    </p:spTree>
    <p:extLst>
      <p:ext uri="{BB962C8B-B14F-4D97-AF65-F5344CB8AC3E}">
        <p14:creationId xmlns:p14="http://schemas.microsoft.com/office/powerpoint/2010/main" val="133507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B2BCF6-373C-43B2-8B90-F0F8F54F8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8"/>
            <a:ext cx="12192000" cy="68662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60400" y="1981200"/>
            <a:ext cx="7010400" cy="38559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60400" y="746224"/>
            <a:ext cx="7010400" cy="1143000"/>
          </a:xfrm>
        </p:spPr>
        <p:txBody>
          <a:bodyPr>
            <a:noAutofit/>
          </a:bodyPr>
          <a:lstStyle>
            <a:lvl1pPr algn="l">
              <a:defRPr sz="3800" b="1" i="0">
                <a:solidFill>
                  <a:schemeClr val="tx1"/>
                </a:solidFill>
                <a:latin typeface="+mj-lt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Slide Heading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333" r="66667" b="16666"/>
          <a:stretch/>
        </p:blipFill>
        <p:spPr>
          <a:xfrm>
            <a:off x="8331200" y="1066800"/>
            <a:ext cx="3556000" cy="4778829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367523B-F5E8-486E-AF07-AABEB393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7A6236F-71E5-4CF9-8E01-2D9FA077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2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614DFFB-67E7-414D-B898-E4E30553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96A158-115C-487A-9520-89606CEC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9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954BA-E66E-43E2-9155-FCEDB7B3D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14370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864E5F6-8FAD-4D1D-8E1C-40A78536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ACDB7-5612-40D9-A41B-9EC476820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0" y="0"/>
            <a:ext cx="121813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D57E15-2DFF-466B-B4AF-908D4694805B}"/>
              </a:ext>
            </a:extLst>
          </p:cNvPr>
          <p:cNvSpPr/>
          <p:nvPr userDrawn="1"/>
        </p:nvSpPr>
        <p:spPr>
          <a:xfrm>
            <a:off x="0" y="6003324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35D1B-D348-4D91-9EAD-DF8CF84012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6042906"/>
            <a:ext cx="4171571" cy="56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0972800" cy="1143000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CAD2278-D757-4A8D-9604-8A7B3489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470" y="6175115"/>
            <a:ext cx="35119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22B4EC7-11D2-4F30-8320-1578F99D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5115"/>
            <a:ext cx="2844800" cy="365125"/>
          </a:xfrm>
          <a:prstGeom prst="rect">
            <a:avLst/>
          </a:prstGeom>
        </p:spPr>
        <p:txBody>
          <a:bodyPr/>
          <a:lstStyle/>
          <a:p>
            <a:fld id="{C4DB34C1-EB1A-4537-BC1D-3975820F5E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5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3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166878"/>
            <a:ext cx="345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166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34C1-EB1A-4537-BC1D-3975820F5E3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F9D61E-C1E5-476C-BCA4-3D8234CD530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42900" y="6042906"/>
            <a:ext cx="4171571" cy="5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800" b="1" i="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Arial" charset="0"/>
          <a:cs typeface="Arial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Arial" charset="0"/>
          <a:cs typeface="Arial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Arial" charset="0"/>
          <a:cs typeface="Arial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Arial" charset="0"/>
          <a:cs typeface="Arial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iencepolicy@mail.nih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icpedia.org/clipboard/trust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lm.nih.gov/NIHbmic/nih_data_sharing_repositorie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lourdesmunozsantamaria/23543687643" TargetMode="Externa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jpe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ubpenguinreporters.blogspot.com/2013/05/club-penguin-daily-items10513-marvel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osp.od.nih.gov/scientific-sharing/nih-policy-for-data-management-and-sharing-faq/#27009886d44bb24ce" TargetMode="External"/><Relationship Id="rId3" Type="http://schemas.openxmlformats.org/officeDocument/2006/relationships/hyperlink" Target="https://osp.od.nih.gov/scientific-sharing/nih-policy-for-data-management-and-sharing-faq/#fc9ea8cb392d0a2b2" TargetMode="External"/><Relationship Id="rId7" Type="http://schemas.openxmlformats.org/officeDocument/2006/relationships/hyperlink" Target="https://osp.od.nih.gov/scientific-sharing/nih-policy-for-data-management-and-sharing-faq/#3487666a72b8040d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p.od.nih.gov/scientific-sharing/nih-policy-for-data-management-and-sharing-faq/#c3f9c0754258459b4" TargetMode="External"/><Relationship Id="rId11" Type="http://schemas.openxmlformats.org/officeDocument/2006/relationships/hyperlink" Target="https://osp.od.nih.gov/scientific-sharing/nih-policy-for-data-management-and-sharing-faq/#69ef31222a6445920" TargetMode="External"/><Relationship Id="rId5" Type="http://schemas.openxmlformats.org/officeDocument/2006/relationships/hyperlink" Target="https://osp.od.nih.gov/scientific-sharing/nih-policy-for-data-management-and-sharing-faq/#84a00ddbb16a0b1fa" TargetMode="External"/><Relationship Id="rId10" Type="http://schemas.openxmlformats.org/officeDocument/2006/relationships/hyperlink" Target="https://osp.od.nih.gov/scientific-sharing/nih-policy-for-data-management-and-sharing-faq/#7672d42ea70ec4aea" TargetMode="External"/><Relationship Id="rId4" Type="http://schemas.openxmlformats.org/officeDocument/2006/relationships/hyperlink" Target="https://osp.od.nih.gov/scientific-sharing/nih-policy-for-data-management-and-sharing-faq/#21c8a2d13db97c68e" TargetMode="External"/><Relationship Id="rId9" Type="http://schemas.openxmlformats.org/officeDocument/2006/relationships/hyperlink" Target="https://osp.od.nih.gov/scientific-sharing/nih-policy-for-data-management-and-sharing-faq/#153b67b63d712de7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21-014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ga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hyperlink" Target="https://osp.od.nih.gov/scientific-sharing/data-repositories-and-trusted-partners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notice-files/NOT-OD-21-016.html" TargetMode="External"/><Relationship Id="rId3" Type="http://schemas.openxmlformats.org/officeDocument/2006/relationships/hyperlink" Target="sharing.nih.gov" TargetMode="External"/><Relationship Id="rId7" Type="http://schemas.openxmlformats.org/officeDocument/2006/relationships/hyperlink" Target="https://grants.nih.gov/grants/guide/notice-files/NOT-OD-21-015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nts.nih.gov/grants/guide/notice-files/NOT-OD-21-014.html" TargetMode="External"/><Relationship Id="rId5" Type="http://schemas.openxmlformats.org/officeDocument/2006/relationships/hyperlink" Target="https://grants.nih.gov/grants/guide/notice-files/NOT-OD-21-013.html" TargetMode="External"/><Relationship Id="rId4" Type="http://schemas.openxmlformats.org/officeDocument/2006/relationships/hyperlink" Target="https://osp.od.nih.gov/scientific-sharing/nih-data-management-and-sharing-activities-related-to-public-access-and-open-science/" TargetMode="External"/><Relationship Id="rId9" Type="http://schemas.openxmlformats.org/officeDocument/2006/relationships/hyperlink" Target="mailto:sciencepolicy@mail.nih.gov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lm.nih.gov/NIHbmic/nih_data_sharing_policies.html" TargetMode="External"/><Relationship Id="rId3" Type="http://schemas.openxmlformats.org/officeDocument/2006/relationships/hyperlink" Target="https://grants.nih.gov/grants/guide/notice-files/NOT-MH-20-010.html" TargetMode="External"/><Relationship Id="rId7" Type="http://schemas.openxmlformats.org/officeDocument/2006/relationships/hyperlink" Target="https://heal.nih.gov/data/public-access-dat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ncer.gov/research/key-initiatives/moonshot-cancer-initiative/funding/public-access-policy" TargetMode="External"/><Relationship Id="rId5" Type="http://schemas.openxmlformats.org/officeDocument/2006/relationships/hyperlink" Target="https://www.nhlbi.nih.gov/grants-and-training/policies-and-guidelines/nhlbi-policy-for-data-sharing-from-clinical-trials-and-epidemiological-studies" TargetMode="External"/><Relationship Id="rId4" Type="http://schemas.openxmlformats.org/officeDocument/2006/relationships/hyperlink" Target="https://grants.nih.gov/grants/guide/notice-files/NOT-MH-19-033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science/wp-content/uploads/sites/16/2019/08/PS_08.02.19_trust.in_.scientists_FULLREPORT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p.od.nih.gov/wp-content/uploads/Tribal_Report_Final_508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75DE4-FD03-4C05-A2C4-CD1BB49F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662" y="2155448"/>
            <a:ext cx="9689175" cy="24384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on the NIH Data Management and Sharing Policy and Implementation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/>
              <a:t>Presentation to the Network of the National Library of Medicine National Center for Data Services</a:t>
            </a:r>
            <a:br>
              <a:rPr lang="en-US" sz="3100" dirty="0"/>
            </a:br>
            <a:r>
              <a:rPr lang="en-US" sz="3100" dirty="0"/>
              <a:t>May 24, 2022</a:t>
            </a:r>
            <a:r>
              <a:rPr lang="en-US" sz="2000" dirty="0"/>
              <a:t> </a:t>
            </a:r>
            <a:endParaRPr lang="en-US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955F3-6383-4EC6-BBE8-5FEDDFF0D46D}"/>
              </a:ext>
            </a:extLst>
          </p:cNvPr>
          <p:cNvSpPr txBox="1"/>
          <p:nvPr/>
        </p:nvSpPr>
        <p:spPr>
          <a:xfrm>
            <a:off x="4648200" y="6382434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hlinkClick r:id="rId3"/>
              </a:rPr>
              <a:t>sciencepolicy@mail.nih.gov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5" descr="NIH Office of Science Policy logo">
            <a:extLst>
              <a:ext uri="{FF2B5EF4-FFF2-40B4-BE49-F238E27FC236}">
                <a16:creationId xmlns:a16="http://schemas.microsoft.com/office/drawing/2014/main" id="{72610CF2-5199-4BB1-86B0-C9A983967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52400"/>
            <a:ext cx="3502688" cy="618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D30B33-D439-4996-813A-E017AA2ABFC6}"/>
              </a:ext>
            </a:extLst>
          </p:cNvPr>
          <p:cNvSpPr/>
          <p:nvPr/>
        </p:nvSpPr>
        <p:spPr>
          <a:xfrm>
            <a:off x="1479283" y="5256514"/>
            <a:ext cx="41207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Taunton Paine, MA</a:t>
            </a:r>
          </a:p>
          <a:p>
            <a:pPr algn="ctr"/>
            <a:r>
              <a:rPr lang="en-US" sz="1600" dirty="0"/>
              <a:t>Director, Scientific Data Sharing Policy Division</a:t>
            </a:r>
          </a:p>
          <a:p>
            <a:pPr algn="ctr"/>
            <a:r>
              <a:rPr lang="en-US" sz="1600" dirty="0"/>
              <a:t>Office of Science Policy</a:t>
            </a:r>
          </a:p>
          <a:p>
            <a:pPr algn="ctr"/>
            <a:r>
              <a:rPr lang="en-US" sz="1600" dirty="0"/>
              <a:t>National Institutes of Health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B9FBC6-C2B9-422D-8784-3ACF6B3FF4A4}"/>
              </a:ext>
            </a:extLst>
          </p:cNvPr>
          <p:cNvSpPr/>
          <p:nvPr/>
        </p:nvSpPr>
        <p:spPr>
          <a:xfrm>
            <a:off x="6551944" y="525651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Cindy Danielson, PhD</a:t>
            </a:r>
          </a:p>
          <a:p>
            <a:pPr algn="ctr"/>
            <a:r>
              <a:rPr lang="en-US" sz="1600" dirty="0"/>
              <a:t>Associate Director, Systems Integration, </a:t>
            </a:r>
          </a:p>
          <a:p>
            <a:pPr algn="ctr"/>
            <a:r>
              <a:rPr lang="en-US" sz="1600" dirty="0"/>
              <a:t>Office of Research Reporting and Analysis</a:t>
            </a:r>
          </a:p>
          <a:p>
            <a:pPr algn="ctr"/>
            <a:r>
              <a:rPr lang="en-US" sz="1600" dirty="0"/>
              <a:t>Office of Extramural Research</a:t>
            </a:r>
          </a:p>
          <a:p>
            <a:pPr algn="ctr"/>
            <a:r>
              <a:rPr lang="en-US" sz="1600" dirty="0"/>
              <a:t>National Institutes of Health</a:t>
            </a:r>
          </a:p>
        </p:txBody>
      </p:sp>
    </p:spTree>
    <p:extLst>
      <p:ext uri="{BB962C8B-B14F-4D97-AF65-F5344CB8AC3E}">
        <p14:creationId xmlns:p14="http://schemas.microsoft.com/office/powerpoint/2010/main" val="11878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CE6696-8B8E-40ED-97B4-F61640C8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56613"/>
            <a:ext cx="10972800" cy="114300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60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Additional Expectations for Plans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27231B-0853-42C0-8BE1-2540247FA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609344"/>
            <a:ext cx="10972800" cy="50925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SHOULD BE …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</a:rPr>
              <a:t>The default practice</a:t>
            </a:r>
          </a:p>
          <a:p>
            <a:pPr marL="914400" lvl="2" indent="-2317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5000"/>
            </a:pPr>
            <a:r>
              <a:rPr lang="en-US" sz="2300" dirty="0">
                <a:solidFill>
                  <a:schemeClr val="tx1"/>
                </a:solidFill>
              </a:rPr>
              <a:t>Data sharing should be maximized (with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justifiable limitations)</a:t>
            </a:r>
            <a:endParaRPr lang="en-US" sz="2000" dirty="0">
              <a:solidFill>
                <a:schemeClr val="tx1"/>
              </a:solidFill>
            </a:endParaRPr>
          </a:p>
          <a:p>
            <a:pPr marL="914400" lvl="2" indent="-2317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5000"/>
            </a:pPr>
            <a:r>
              <a:rPr lang="en-US" sz="2300" dirty="0">
                <a:solidFill>
                  <a:schemeClr val="tx1"/>
                </a:solidFill>
              </a:rPr>
              <a:t>All data should be managed; </a:t>
            </a:r>
            <a:r>
              <a:rPr lang="en-US" sz="2300" b="1" u="sng" dirty="0">
                <a:solidFill>
                  <a:schemeClr val="tx1"/>
                </a:solidFill>
              </a:rPr>
              <a:t>not all must </a:t>
            </a:r>
            <a:br>
              <a:rPr lang="en-US" sz="2300" b="1" u="sng" dirty="0">
                <a:solidFill>
                  <a:schemeClr val="tx1"/>
                </a:solidFill>
              </a:rPr>
            </a:br>
            <a:r>
              <a:rPr lang="en-US" sz="2300" b="1" u="sng" dirty="0">
                <a:solidFill>
                  <a:schemeClr val="tx1"/>
                </a:solidFill>
              </a:rPr>
              <a:t>be shared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  <a:defRPr/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Responsibly implemented</a:t>
            </a:r>
          </a:p>
          <a:p>
            <a:pPr marL="914400" lvl="2" indent="-23018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  <a:defRPr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Plans should outline protection of privacy, rights, and confidentiality </a:t>
            </a:r>
          </a:p>
          <a:p>
            <a:pPr marL="914400" lvl="2" indent="-23018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  <a:defRPr/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Abide by existing laws, regulations, and policies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Prospectively planned for at all stages of the research process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Picture 11" descr="Clipboard with 'Trust' printed on paper">
            <a:extLst>
              <a:ext uri="{FF2B5EF4-FFF2-40B4-BE49-F238E27FC236}">
                <a16:creationId xmlns:a16="http://schemas.microsoft.com/office/drawing/2014/main" id="{FA84E047-7089-4529-B69A-E79D9309D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432" r="4704"/>
          <a:stretch/>
        </p:blipFill>
        <p:spPr>
          <a:xfrm>
            <a:off x="6629401" y="1678544"/>
            <a:ext cx="3856901" cy="2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5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C1740-F1C7-4428-81ED-6C5017CB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287" y="731837"/>
            <a:ext cx="101367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Supplemental Information: </a:t>
            </a:r>
            <a:r>
              <a:rPr lang="en-US" sz="4000" spc="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Elements of a Data Management and Sharing Plan</a:t>
            </a:r>
            <a:b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E532D-BE11-4DB6-98CC-AE181B5B2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9" y="1676401"/>
            <a:ext cx="11969931" cy="5181599"/>
          </a:xfrm>
        </p:spPr>
        <p:txBody>
          <a:bodyPr>
            <a:normAutofit fontScale="92500" lnSpcReduction="20000"/>
          </a:bodyPr>
          <a:lstStyle/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b="1" dirty="0">
                <a:solidFill>
                  <a:schemeClr val="tx1"/>
                </a:solidFill>
                <a:ea typeface="+mn-ea"/>
                <a:cs typeface="+mn-cs"/>
              </a:rPr>
              <a:t>Recommended elements of a Plan: </a:t>
            </a:r>
          </a:p>
          <a:p>
            <a:pPr marL="971550" lvl="1" indent="-457200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Data type</a:t>
            </a:r>
          </a:p>
          <a:p>
            <a:pPr marL="1258888" lvl="2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Identifying data to be preserved and shared</a:t>
            </a:r>
          </a:p>
          <a:p>
            <a:pPr marL="971550" lvl="1" indent="-457200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Related tools, software, code </a:t>
            </a:r>
          </a:p>
          <a:p>
            <a:pPr marL="1258888" lvl="2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Tools and software needed to access and manipulate data</a:t>
            </a:r>
          </a:p>
          <a:p>
            <a:pPr marL="971550" lvl="1" indent="-457200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Standards </a:t>
            </a:r>
          </a:p>
          <a:p>
            <a:pPr marL="1258888" lvl="2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Standards to be applied to scientific data and metadata</a:t>
            </a:r>
            <a:endParaRPr lang="en-US" sz="2000" dirty="0">
              <a:solidFill>
                <a:schemeClr val="tx1"/>
              </a:solidFill>
              <a:ea typeface="+mn-ea"/>
              <a:cs typeface="+mn-cs"/>
            </a:endParaRPr>
          </a:p>
          <a:p>
            <a:pPr marL="971550" lvl="1" indent="-457200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Data preservation, access, timelines </a:t>
            </a:r>
          </a:p>
          <a:p>
            <a:pPr marL="1258888" lvl="2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Repository to be used, persistent unique identifier, and when/ how long data will be available</a:t>
            </a:r>
          </a:p>
          <a:p>
            <a:pPr marL="971550" lvl="1" indent="-457200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Access, distribution, reuse considerations </a:t>
            </a:r>
          </a:p>
          <a:p>
            <a:pPr marL="1258888" lvl="2"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Description of factors for data access, distribution, or reuse</a:t>
            </a:r>
            <a:endParaRPr lang="en-US" sz="2000" dirty="0">
              <a:solidFill>
                <a:schemeClr val="tx1"/>
              </a:solidFill>
              <a:ea typeface="+mn-ea"/>
              <a:cs typeface="+mn-cs"/>
            </a:endParaRPr>
          </a:p>
          <a:p>
            <a:pPr marL="971550" lvl="1" indent="-457200">
              <a:spcBef>
                <a:spcPts val="600"/>
              </a:spcBef>
              <a:buClr>
                <a:srgbClr val="005F7A"/>
              </a:buClr>
              <a:buFont typeface="Calibri" panose="020F0502020204030204" pitchFamily="34" charset="0"/>
              <a:buChar char="–"/>
              <a:defRPr/>
            </a:pPr>
            <a:r>
              <a:rPr lang="en-US" sz="2600" b="1" dirty="0">
                <a:solidFill>
                  <a:schemeClr val="tx1"/>
                </a:solidFill>
                <a:ea typeface="+mn-ea"/>
                <a:cs typeface="+mn-cs"/>
              </a:rPr>
              <a:t>Oversight of data management </a:t>
            </a:r>
          </a:p>
          <a:p>
            <a:pPr marL="1258888" lvl="2">
              <a:spcBef>
                <a:spcPts val="600"/>
              </a:spcBef>
              <a:buClr>
                <a:srgbClr val="005F7A"/>
              </a:buClr>
              <a:defRPr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Plan compliance will be monitored/ managed and by whom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8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2B4C-625F-424B-B288-5805B4BC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19" y="444150"/>
            <a:ext cx="7576457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Supplemental Information: </a:t>
            </a:r>
            <a:r>
              <a:rPr lang="en-US" sz="3600" spc="200" dirty="0"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Repository Selection</a:t>
            </a:r>
            <a:endParaRPr lang="en-US" sz="3600" dirty="0">
              <a:solidFill>
                <a:srgbClr val="007F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59543-1B11-4DCA-B0ED-ABC6E9D21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6" y="1871837"/>
            <a:ext cx="6871063" cy="47902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800" b="1" dirty="0">
                <a:solidFill>
                  <a:schemeClr val="tx1"/>
                </a:solidFill>
                <a:ea typeface="+mn-ea"/>
                <a:cs typeface="+mn-cs"/>
              </a:rPr>
              <a:t>Encourages use of established repositories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</a:pPr>
            <a:r>
              <a:rPr lang="en-US" sz="2800" b="1" dirty="0">
                <a:solidFill>
                  <a:schemeClr val="tx1"/>
                </a:solidFill>
                <a:ea typeface="+mn-ea"/>
                <a:cs typeface="+mn-cs"/>
              </a:rPr>
              <a:t>Helps investigators identify appropriate data repositories </a:t>
            </a:r>
          </a:p>
          <a:p>
            <a:pPr lvl="1" indent="-228600"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E.g., use of persistent unique identifiers, attached metadata, facilitates quality assurance</a:t>
            </a:r>
          </a:p>
          <a:p>
            <a:pPr lvl="1" indent="-228600"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Refers to list of 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  <a:hlinkClick r:id="rId3"/>
              </a:rPr>
              <a:t>NIH-supported Data Repositories  </a:t>
            </a: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800" b="1" dirty="0">
                <a:solidFill>
                  <a:schemeClr val="tx1"/>
                </a:solidFill>
              </a:rPr>
              <a:t>NIH ICs may designate specific data repository(</a:t>
            </a:r>
            <a:r>
              <a:rPr lang="en-US" sz="2800" b="1" dirty="0" err="1">
                <a:solidFill>
                  <a:schemeClr val="tx1"/>
                </a:solidFill>
              </a:rPr>
              <a:t>ies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170B8-CB11-4BB8-8653-8B1CDEFD6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89" r="35430"/>
          <a:stretch/>
        </p:blipFill>
        <p:spPr>
          <a:xfrm>
            <a:off x="7763776" y="444150"/>
            <a:ext cx="4428224" cy="641385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049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10BF-F8E5-4607-AA79-4A86B5C8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8" y="436805"/>
            <a:ext cx="10559143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Examples of Established Generalist Repositories</a:t>
            </a: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8523972-DD2A-4402-ADDC-F1FED1E9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579805"/>
            <a:ext cx="10722428" cy="5049595"/>
          </a:xfrm>
        </p:spPr>
        <p:txBody>
          <a:bodyPr numCol="2">
            <a:normAutofit/>
          </a:bodyPr>
          <a:lstStyle/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 err="1">
                <a:solidFill>
                  <a:schemeClr val="tx1"/>
                </a:solidFill>
                <a:ea typeface="+mn-ea"/>
                <a:cs typeface="+mn-cs"/>
              </a:rPr>
              <a:t>Dataverse</a:t>
            </a:r>
            <a:endParaRPr lang="en-US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 err="1">
                <a:solidFill>
                  <a:schemeClr val="tx1"/>
                </a:solidFill>
                <a:ea typeface="+mn-ea"/>
                <a:cs typeface="+mn-cs"/>
              </a:rPr>
              <a:t>Zenodo</a:t>
            </a:r>
            <a:endParaRPr lang="en-US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4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Open Science Framework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Dryad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 err="1">
                <a:solidFill>
                  <a:schemeClr val="tx1"/>
                </a:solidFill>
                <a:ea typeface="+mn-ea"/>
                <a:cs typeface="+mn-cs"/>
              </a:rPr>
              <a:t>Figshare</a:t>
            </a:r>
            <a:endParaRPr lang="en-US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Mendeley Data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PubMed Central (small datasets only)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Synapse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 err="1">
                <a:solidFill>
                  <a:schemeClr val="tx1"/>
                </a:solidFill>
                <a:ea typeface="+mn-ea"/>
                <a:cs typeface="+mn-cs"/>
              </a:rPr>
              <a:t>Vivli</a:t>
            </a:r>
            <a:endParaRPr lang="en-US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re3data.org (1500+ repositories)</a:t>
            </a:r>
          </a:p>
        </p:txBody>
      </p:sp>
    </p:spTree>
    <p:extLst>
      <p:ext uri="{BB962C8B-B14F-4D97-AF65-F5344CB8AC3E}">
        <p14:creationId xmlns:p14="http://schemas.microsoft.com/office/powerpoint/2010/main" val="161582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10BF-F8E5-4607-AA79-4A86B5C8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634"/>
            <a:ext cx="12192000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NEW: The Generalist Repository Ecosystem Initiative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E212AB-2183-42C1-9341-7343458C40D4}"/>
              </a:ext>
            </a:extLst>
          </p:cNvPr>
          <p:cNvSpPr txBox="1">
            <a:spLocks/>
          </p:cNvSpPr>
          <p:nvPr/>
        </p:nvSpPr>
        <p:spPr>
          <a:xfrm>
            <a:off x="492030" y="936199"/>
            <a:ext cx="5408123" cy="836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963A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200" b="0" dirty="0">
                <a:solidFill>
                  <a:srgbClr val="080808"/>
                </a:solidFill>
                <a:latin typeface="Arial"/>
                <a:cs typeface="Arial"/>
              </a:rPr>
              <a:t>Solicit applications from generalist repositories working together to: </a:t>
            </a:r>
            <a:endParaRPr lang="en-US" sz="2200" b="0" dirty="0">
              <a:solidFill>
                <a:srgbClr val="080808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B0A34-E2A4-4786-B171-A01656632C1D}"/>
              </a:ext>
            </a:extLst>
          </p:cNvPr>
          <p:cNvSpPr txBox="1">
            <a:spLocks/>
          </p:cNvSpPr>
          <p:nvPr/>
        </p:nvSpPr>
        <p:spPr>
          <a:xfrm>
            <a:off x="6612487" y="963265"/>
            <a:ext cx="4812368" cy="836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4963A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857276">
              <a:defRPr/>
            </a:pPr>
            <a:r>
              <a:rPr lang="en-US" sz="2200" b="0" dirty="0">
                <a:solidFill>
                  <a:srgbClr val="080808"/>
                </a:solidFill>
                <a:latin typeface="Arial"/>
                <a:cs typeface="Arial"/>
              </a:rPr>
              <a:t>Expected Outcomes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DAC2FEA-3B9C-46E8-B8F8-161EBA7BC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397443"/>
              </p:ext>
            </p:extLst>
          </p:nvPr>
        </p:nvGraphicFramePr>
        <p:xfrm>
          <a:off x="492030" y="1708243"/>
          <a:ext cx="5453648" cy="4069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1F676D6-4D0B-4A63-AC83-A0C552F45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759185"/>
              </p:ext>
            </p:extLst>
          </p:nvPr>
        </p:nvGraphicFramePr>
        <p:xfrm>
          <a:off x="6291847" y="1708243"/>
          <a:ext cx="5453648" cy="4069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Graphic 4" descr="Arrow: Slight curve with solid fill">
            <a:extLst>
              <a:ext uri="{FF2B5EF4-FFF2-40B4-BE49-F238E27FC236}">
                <a16:creationId xmlns:a16="http://schemas.microsoft.com/office/drawing/2014/main" id="{27A98B20-566F-402E-A70D-C43633928B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96222" y="3061752"/>
            <a:ext cx="1371600" cy="1362075"/>
          </a:xfrm>
          <a:prstGeom prst="rect">
            <a:avLst/>
          </a:prstGeom>
        </p:spPr>
      </p:pic>
      <p:pic>
        <p:nvPicPr>
          <p:cNvPr id="7" name="Picture 6" descr="HARVARD DATAVERSE logo">
            <a:extLst>
              <a:ext uri="{FF2B5EF4-FFF2-40B4-BE49-F238E27FC236}">
                <a16:creationId xmlns:a16="http://schemas.microsoft.com/office/drawing/2014/main" id="{F03816AE-0D3A-4D63-A10D-EFD5C5DE25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68" y="5982551"/>
            <a:ext cx="1022518" cy="756024"/>
          </a:xfrm>
          <a:prstGeom prst="rect">
            <a:avLst/>
          </a:prstGeom>
        </p:spPr>
      </p:pic>
      <p:pic>
        <p:nvPicPr>
          <p:cNvPr id="9" name="Picture 2" descr="DRYAD logo">
            <a:extLst>
              <a:ext uri="{FF2B5EF4-FFF2-40B4-BE49-F238E27FC236}">
                <a16:creationId xmlns:a16="http://schemas.microsoft.com/office/drawing/2014/main" id="{DF9A2433-8E96-4E02-B561-C565DB73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934" y="5938709"/>
            <a:ext cx="1507681" cy="8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igshare logo">
            <a:extLst>
              <a:ext uri="{FF2B5EF4-FFF2-40B4-BE49-F238E27FC236}">
                <a16:creationId xmlns:a16="http://schemas.microsoft.com/office/drawing/2014/main" id="{631D7889-9BCB-4905-8BB7-33FE076C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0" y="6151064"/>
            <a:ext cx="1728643" cy="5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ENDELEY DATA logo">
            <a:extLst>
              <a:ext uri="{FF2B5EF4-FFF2-40B4-BE49-F238E27FC236}">
                <a16:creationId xmlns:a16="http://schemas.microsoft.com/office/drawing/2014/main" id="{F0C38D31-63F8-4571-BC03-A44ABA36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327" y="6225239"/>
            <a:ext cx="3360899" cy="3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SF logo">
            <a:extLst>
              <a:ext uri="{FF2B5EF4-FFF2-40B4-BE49-F238E27FC236}">
                <a16:creationId xmlns:a16="http://schemas.microsoft.com/office/drawing/2014/main" id="{104CA4AB-DCE9-49F2-B9A4-E86F63B2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294" y="6078931"/>
            <a:ext cx="1805113" cy="6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ivli logo">
            <a:extLst>
              <a:ext uri="{FF2B5EF4-FFF2-40B4-BE49-F238E27FC236}">
                <a16:creationId xmlns:a16="http://schemas.microsoft.com/office/drawing/2014/main" id="{FEC81A5C-C742-46B9-8740-821AA789E9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3476" y="6040628"/>
            <a:ext cx="1557356" cy="6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6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7C1A-9526-4AB4-B6A4-9893E9BE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533403"/>
            <a:ext cx="9461863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Supplemental Information: </a:t>
            </a:r>
            <a:b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r>
              <a:rPr lang="en-US" sz="3600" spc="200" dirty="0"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Allowable Costs</a:t>
            </a:r>
            <a:endParaRPr lang="en-US" sz="3600" dirty="0">
              <a:solidFill>
                <a:srgbClr val="007F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Bag with dollar symbol">
            <a:extLst>
              <a:ext uri="{FF2B5EF4-FFF2-40B4-BE49-F238E27FC236}">
                <a16:creationId xmlns:a16="http://schemas.microsoft.com/office/drawing/2014/main" id="{73B277C6-2856-412A-8188-45B181148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295" t="-1" r="16005" b="-4"/>
          <a:stretch/>
        </p:blipFill>
        <p:spPr>
          <a:xfrm>
            <a:off x="0" y="685801"/>
            <a:ext cx="3124179" cy="6172199"/>
          </a:xfrm>
          <a:prstGeom prst="rect">
            <a:avLst/>
          </a:prstGeom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5CB07B-B0AA-4503-AC8F-5033D31E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9" y="1828802"/>
            <a:ext cx="8887098" cy="46482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</a:pPr>
            <a:r>
              <a:rPr lang="en-US" sz="2400" b="1" dirty="0">
                <a:solidFill>
                  <a:schemeClr val="tx1"/>
                </a:solidFill>
                <a:ea typeface="+mn-ea"/>
                <a:cs typeface="+mn-cs"/>
              </a:rPr>
              <a:t>Reasonable costs allowed in budget requests (must be incurred during the performance period)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Curating data/developing supporting documentation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Preserving/sharing data through repositories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Local data management considerations</a:t>
            </a: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</a:pPr>
            <a:r>
              <a:rPr lang="en-US" sz="2400" b="1" u="sng" dirty="0">
                <a:solidFill>
                  <a:schemeClr val="tx1"/>
                </a:solidFill>
                <a:ea typeface="+mn-ea"/>
                <a:cs typeface="+mn-cs"/>
              </a:rPr>
              <a:t>NOT</a:t>
            </a:r>
            <a:r>
              <a:rPr lang="en-US" sz="2400" b="1" dirty="0">
                <a:solidFill>
                  <a:schemeClr val="tx1"/>
                </a:solidFill>
                <a:ea typeface="+mn-ea"/>
                <a:cs typeface="+mn-cs"/>
              </a:rPr>
              <a:t> considered data sharing costs 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Infrastructure costs typically included in indirect costs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Costs associated with the routine conduct of research (e.g., costs of gaining access to research data)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Over time NIH</a:t>
            </a:r>
            <a:r>
              <a:rPr lang="en-US" sz="2400" b="1" dirty="0">
                <a:solidFill>
                  <a:schemeClr val="tx1"/>
                </a:solidFill>
              </a:rPr>
              <a:t> hopes to learn more about what constitutes reasonable costs </a:t>
            </a:r>
            <a:r>
              <a:rPr lang="en-US" sz="2400" dirty="0">
                <a:solidFill>
                  <a:schemeClr val="tx1"/>
                </a:solidFill>
              </a:rPr>
              <a:t>for various data management and sharing activities</a:t>
            </a:r>
            <a:endParaRPr lang="en-US" sz="220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6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386B0-61AD-46DB-A9BC-16F09F05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57200"/>
            <a:ext cx="10972800" cy="114300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60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Plan Submission and Review: A Guide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58EEC5-FC0A-4857-876B-5CB06B5724BB}"/>
              </a:ext>
            </a:extLst>
          </p:cNvPr>
          <p:cNvSpPr txBox="1"/>
          <p:nvPr/>
        </p:nvSpPr>
        <p:spPr>
          <a:xfrm>
            <a:off x="1545772" y="1600200"/>
            <a:ext cx="465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Extramural Grant Awards* 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F9A6B244-4EAD-447B-998D-44DE3A29F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964370"/>
              </p:ext>
            </p:extLst>
          </p:nvPr>
        </p:nvGraphicFramePr>
        <p:xfrm>
          <a:off x="524691" y="1820848"/>
          <a:ext cx="11142617" cy="472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72187D-3BF4-4F21-A91B-7B98A4E14619}"/>
              </a:ext>
            </a:extLst>
          </p:cNvPr>
          <p:cNvSpPr txBox="1"/>
          <p:nvPr/>
        </p:nvSpPr>
        <p:spPr>
          <a:xfrm>
            <a:off x="1084218" y="6365029"/>
            <a:ext cx="10857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*Analogous requirements for contracts, Other Transaction Awards, NIH Intramural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245654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CBFC1-7FFE-454C-A8D2-C31314E6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48" y="5225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Areas of Consideration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EF58CA-95F4-4D1B-A67F-76830ECF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5" y="1295400"/>
            <a:ext cx="10593977" cy="5410200"/>
          </a:xfrm>
        </p:spPr>
        <p:txBody>
          <a:bodyPr>
            <a:normAutofit fontScale="92500" lnSpcReduction="10000"/>
          </a:bodyPr>
          <a:lstStyle/>
          <a:p>
            <a:pPr marL="115887"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None/>
            </a:pPr>
            <a:r>
              <a:rPr lang="en-US" sz="2800" b="1" dirty="0">
                <a:solidFill>
                  <a:schemeClr val="accent4"/>
                </a:solidFill>
              </a:rPr>
              <a:t>Activities for the implementation window (through Jan 2023)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pPr marL="557784" lvl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chemeClr val="tx1"/>
                </a:solidFill>
              </a:rPr>
              <a:t>Collaborative trans-NIH effort </a:t>
            </a:r>
            <a:r>
              <a:rPr lang="en-US" sz="2400" dirty="0">
                <a:solidFill>
                  <a:schemeClr val="tx1"/>
                </a:solidFill>
              </a:rPr>
              <a:t>– Working with trans-NIH stakeholders and committees to implement the policy</a:t>
            </a:r>
            <a:endParaRPr lang="en-US" sz="2400" b="1" dirty="0">
              <a:solidFill>
                <a:schemeClr val="tx1"/>
              </a:solidFill>
            </a:endParaRPr>
          </a:p>
          <a:p>
            <a:pPr marL="557784" lvl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chemeClr val="tx1"/>
                </a:solidFill>
              </a:rPr>
              <a:t>Approaches and workflows </a:t>
            </a:r>
            <a:r>
              <a:rPr lang="en-US" sz="2400" dirty="0">
                <a:solidFill>
                  <a:schemeClr val="tx1"/>
                </a:solidFill>
              </a:rPr>
              <a:t>– Determine the appropriate roles, responsibilities, and processes by which ICs will assess Plans and monitor compliance</a:t>
            </a:r>
            <a:endParaRPr lang="en-US" sz="2400" b="1" dirty="0">
              <a:solidFill>
                <a:schemeClr val="tx1"/>
              </a:solidFill>
            </a:endParaRPr>
          </a:p>
          <a:p>
            <a:pPr marL="557784"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chemeClr val="tx1"/>
                </a:solidFill>
              </a:rPr>
              <a:t>System changes </a:t>
            </a:r>
            <a:r>
              <a:rPr lang="en-US" sz="2400" dirty="0">
                <a:solidFill>
                  <a:schemeClr val="tx1"/>
                </a:solidFill>
              </a:rPr>
              <a:t>– Enhance award management systems and develop tools to support the submission, assessment, and compliance monitoring of Plans</a:t>
            </a:r>
          </a:p>
          <a:p>
            <a:pPr marL="557784"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chemeClr val="tx1"/>
                </a:solidFill>
              </a:rPr>
              <a:t>Considering approaches for public posting of Plans </a:t>
            </a:r>
            <a:r>
              <a:rPr lang="en-US" sz="2400" dirty="0">
                <a:solidFill>
                  <a:schemeClr val="tx1"/>
                </a:solidFill>
              </a:rPr>
              <a:t>including how they will link to repositories, employment of persistent identifiers such as DOI, and FAIR principles</a:t>
            </a:r>
            <a:endParaRPr lang="en-US" sz="2400" b="1" dirty="0">
              <a:solidFill>
                <a:schemeClr val="tx1"/>
              </a:solidFill>
            </a:endParaRPr>
          </a:p>
          <a:p>
            <a:pPr marL="557784"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chemeClr val="tx1"/>
                </a:solidFill>
              </a:rPr>
              <a:t>Planning communications and guidance </a:t>
            </a:r>
            <a:r>
              <a:rPr lang="en-US" sz="2400" dirty="0">
                <a:solidFill>
                  <a:schemeClr val="tx1"/>
                </a:solidFill>
              </a:rPr>
              <a:t>to ensure investigators, institutions, and NIH staff are prepared for the Policy</a:t>
            </a:r>
          </a:p>
        </p:txBody>
      </p:sp>
    </p:spTree>
    <p:extLst>
      <p:ext uri="{BB962C8B-B14F-4D97-AF65-F5344CB8AC3E}">
        <p14:creationId xmlns:p14="http://schemas.microsoft.com/office/powerpoint/2010/main" val="38057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website released April 5: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sharing.nih.gov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Provides a central source of guidance related to multiple NIH data sharing policies</a:t>
            </a:r>
          </a:p>
          <a:p>
            <a:endParaRPr lang="en-US" sz="2400" dirty="0"/>
          </a:p>
          <a:p>
            <a:r>
              <a:rPr lang="en-US" sz="2400" dirty="0"/>
              <a:t>Covers Data Management and Sharing, Genomic Data Sharing, Model Organisms, and Research Tools policies</a:t>
            </a:r>
          </a:p>
          <a:p>
            <a:endParaRPr lang="en-US" sz="2400" dirty="0"/>
          </a:p>
          <a:p>
            <a:r>
              <a:rPr lang="en-US" sz="2400" dirty="0"/>
              <a:t>Content will be updated</a:t>
            </a:r>
          </a:p>
        </p:txBody>
      </p:sp>
      <p:pic>
        <p:nvPicPr>
          <p:cNvPr id="13" name="Picture 12" descr="Website screenshot: Sharing Scientific Data">
            <a:extLst>
              <a:ext uri="{FF2B5EF4-FFF2-40B4-BE49-F238E27FC236}">
                <a16:creationId xmlns:a16="http://schemas.microsoft.com/office/drawing/2014/main" id="{91893681-AFB8-4267-A840-4935B02A0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664207"/>
            <a:ext cx="8523593" cy="47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62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Provides a central source of guidance related to multiple NIH data sharing policies</a:t>
            </a:r>
          </a:p>
          <a:p>
            <a:endParaRPr lang="en-US" sz="2400" dirty="0"/>
          </a:p>
          <a:p>
            <a:r>
              <a:rPr lang="en-US" sz="2400" dirty="0"/>
              <a:t>Covers Data Management and Sharing, Genomic Data Sharing, Model Organisms, and Research Tools policies</a:t>
            </a:r>
          </a:p>
          <a:p>
            <a:endParaRPr lang="en-US" sz="2400" dirty="0"/>
          </a:p>
          <a:p>
            <a:r>
              <a:rPr lang="en-US" sz="2400" dirty="0"/>
              <a:t>Content will be updated</a:t>
            </a:r>
          </a:p>
        </p:txBody>
      </p:sp>
      <p:pic>
        <p:nvPicPr>
          <p:cNvPr id="4" name="Picture 3" descr="Website screenshot: Sharing Scientific Data" hidden="1">
            <a:extLst>
              <a:ext uri="{FF2B5EF4-FFF2-40B4-BE49-F238E27FC236}">
                <a16:creationId xmlns:a16="http://schemas.microsoft.com/office/drawing/2014/main" id="{5F464EA8-34D6-4E20-A91F-51F9A8F7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t="11667" r="3718" b="5068"/>
          <a:stretch/>
        </p:blipFill>
        <p:spPr>
          <a:xfrm>
            <a:off x="3657600" y="1667535"/>
            <a:ext cx="8523593" cy="4245585"/>
          </a:xfrm>
          <a:prstGeom prst="rect">
            <a:avLst/>
          </a:prstGeom>
        </p:spPr>
      </p:pic>
      <p:pic>
        <p:nvPicPr>
          <p:cNvPr id="13" name="Picture 12" descr="Website screenshot: Sharing Scientific Data">
            <a:extLst>
              <a:ext uri="{FF2B5EF4-FFF2-40B4-BE49-F238E27FC236}">
                <a16:creationId xmlns:a16="http://schemas.microsoft.com/office/drawing/2014/main" id="{91893681-AFB8-4267-A840-4935B02A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64207"/>
            <a:ext cx="8523593" cy="4749879"/>
          </a:xfrm>
          <a:prstGeom prst="rect">
            <a:avLst/>
          </a:prstGeom>
        </p:spPr>
      </p:pic>
      <p:pic>
        <p:nvPicPr>
          <p:cNvPr id="15" name="Picture 14" descr="Screenshot of NIH Scientific Data Sharing website that includes a menu with Data Management and Sharing Policy, Genomic Data Sharing Policy, Other Sharing Policies, and Accessing Data.">
            <a:extLst>
              <a:ext uri="{FF2B5EF4-FFF2-40B4-BE49-F238E27FC236}">
                <a16:creationId xmlns:a16="http://schemas.microsoft.com/office/drawing/2014/main" id="{71351BB4-1747-4A4D-A7CA-6024F354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671866"/>
            <a:ext cx="8522208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9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4A2285-B40C-4641-87EA-3E554E3C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45688"/>
            <a:ext cx="9786232" cy="1143000"/>
          </a:xfrm>
        </p:spPr>
        <p:txBody>
          <a:bodyPr>
            <a:normAutofit/>
          </a:bodyPr>
          <a:lstStyle/>
          <a:p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Why does NIH Want Data to be Shared?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0FBA43-7540-485D-8D8C-70A54AE68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572768"/>
            <a:ext cx="7607808" cy="2185416"/>
          </a:xfrm>
        </p:spPr>
        <p:txBody>
          <a:bodyPr>
            <a:noAutofit/>
          </a:bodyPr>
          <a:lstStyle/>
          <a:p>
            <a:pPr indent="-164592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 Advance rigorous and reproducible research </a:t>
            </a:r>
          </a:p>
          <a:p>
            <a:pPr marL="688975" indent="-283464"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200" dirty="0">
                <a:solidFill>
                  <a:schemeClr val="tx1"/>
                </a:solidFill>
              </a:rPr>
              <a:t>Enable validation of research results</a:t>
            </a:r>
          </a:p>
          <a:p>
            <a:pPr marL="688975" indent="-283464"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200" dirty="0">
                <a:solidFill>
                  <a:schemeClr val="tx1"/>
                </a:solidFill>
              </a:rPr>
              <a:t>Make high-value datasets accessible </a:t>
            </a:r>
          </a:p>
          <a:p>
            <a:pPr marL="688975" indent="-283464"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200" dirty="0">
                <a:solidFill>
                  <a:schemeClr val="tx1"/>
                </a:solidFill>
              </a:rPr>
              <a:t>Accelerate future research directions</a:t>
            </a:r>
          </a:p>
          <a:p>
            <a:pPr marL="688975" indent="-283464"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200" dirty="0">
                <a:solidFill>
                  <a:schemeClr val="tx1"/>
                </a:solidFill>
              </a:rPr>
              <a:t>Increase opportunities for citation and collaboration</a:t>
            </a:r>
          </a:p>
        </p:txBody>
      </p:sp>
      <p:pic>
        <p:nvPicPr>
          <p:cNvPr id="1026" name="Picture 2" descr="Lightbulb">
            <a:extLst>
              <a:ext uri="{FF2B5EF4-FFF2-40B4-BE49-F238E27FC236}">
                <a16:creationId xmlns:a16="http://schemas.microsoft.com/office/drawing/2014/main" id="{584E0CF1-3F72-48FC-88CF-DAD58D3C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54" y="1733695"/>
            <a:ext cx="1965251" cy="19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 descr="Illustration of people with ideas and information connecting them">
            <a:extLst>
              <a:ext uri="{FF2B5EF4-FFF2-40B4-BE49-F238E27FC236}">
                <a16:creationId xmlns:a16="http://schemas.microsoft.com/office/drawing/2014/main" id="{E2210FDE-5F18-45F0-8718-57DE104A8F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780191" y="4037177"/>
            <a:ext cx="3013877" cy="2462213"/>
          </a:xfrm>
          <a:prstGeom prst="rect">
            <a:avLst/>
          </a:prstGeom>
          <a:blipFill rotWithShape="1">
            <a:blip r:embed="rId4"/>
            <a:srcRect/>
            <a:stretch>
              <a:fillRect l="-7738" t="-11165" r="-55378" b="-892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alibri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73CDCAA-3D32-4D8D-B816-C5C75687F5F4}"/>
              </a:ext>
            </a:extLst>
          </p:cNvPr>
          <p:cNvSpPr txBox="1">
            <a:spLocks/>
          </p:cNvSpPr>
          <p:nvPr/>
        </p:nvSpPr>
        <p:spPr>
          <a:xfrm>
            <a:off x="5980176" y="4142232"/>
            <a:ext cx="6327648" cy="2459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6075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1645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F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Promote public trust in research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Foster transparency and accountability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 stewardship over taxpayer funds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Maximize research participants’ contributions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appropriate protections of research participants’ data </a:t>
            </a:r>
          </a:p>
        </p:txBody>
      </p:sp>
    </p:spTree>
    <p:extLst>
      <p:ext uri="{BB962C8B-B14F-4D97-AF65-F5344CB8AC3E}">
        <p14:creationId xmlns:p14="http://schemas.microsoft.com/office/powerpoint/2010/main" val="2411995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for: Planning and Budgeting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Expectations for writing a Data Management &amp; Sharing Plan</a:t>
            </a:r>
          </a:p>
          <a:p>
            <a:endParaRPr lang="en-US" sz="2400" dirty="0"/>
          </a:p>
          <a:p>
            <a:r>
              <a:rPr lang="en-US" sz="2400" dirty="0"/>
              <a:t>Budgeting for data management &amp; sharing in your application for funding</a:t>
            </a:r>
          </a:p>
          <a:p>
            <a:endParaRPr lang="en-US" sz="2400" dirty="0"/>
          </a:p>
          <a:p>
            <a:r>
              <a:rPr lang="en-US" sz="2400" dirty="0"/>
              <a:t>Will be updated by early fall with instructions and format for submitting Plans</a:t>
            </a:r>
          </a:p>
        </p:txBody>
      </p:sp>
      <p:pic>
        <p:nvPicPr>
          <p:cNvPr id="4" name="Picture 3" descr="Website screenshot: Sharing Scientific Data" hidden="1">
            <a:extLst>
              <a:ext uri="{FF2B5EF4-FFF2-40B4-BE49-F238E27FC236}">
                <a16:creationId xmlns:a16="http://schemas.microsoft.com/office/drawing/2014/main" id="{5F464EA8-34D6-4E20-A91F-51F9A8F7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t="11667" r="3718" b="5068"/>
          <a:stretch/>
        </p:blipFill>
        <p:spPr>
          <a:xfrm>
            <a:off x="3657600" y="1667535"/>
            <a:ext cx="8523593" cy="4245585"/>
          </a:xfrm>
          <a:prstGeom prst="rect">
            <a:avLst/>
          </a:prstGeom>
        </p:spPr>
      </p:pic>
      <p:pic>
        <p:nvPicPr>
          <p:cNvPr id="7" name="Picture 6" descr="Website screenshot: Planning and Budgeting for Data Management and Sharing.">
            <a:extLst>
              <a:ext uri="{FF2B5EF4-FFF2-40B4-BE49-F238E27FC236}">
                <a16:creationId xmlns:a16="http://schemas.microsoft.com/office/drawing/2014/main" id="{7FC37BE8-E0D6-4076-A490-3F59F731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64208"/>
            <a:ext cx="8215879" cy="4886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618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for: Sharing Scientific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/>
          </a:bodyPr>
          <a:lstStyle/>
          <a:p>
            <a:r>
              <a:rPr lang="en-US" sz="2400" dirty="0"/>
              <a:t>Data sharing approaches</a:t>
            </a:r>
          </a:p>
          <a:p>
            <a:endParaRPr lang="en-US" sz="2400" dirty="0"/>
          </a:p>
          <a:p>
            <a:r>
              <a:rPr lang="en-US" sz="2400" dirty="0"/>
              <a:t>Selecting data repositories</a:t>
            </a:r>
          </a:p>
        </p:txBody>
      </p:sp>
      <p:pic>
        <p:nvPicPr>
          <p:cNvPr id="4" name="Picture 3" descr="Website screenshot: Sharing Scientific Data" hidden="1">
            <a:extLst>
              <a:ext uri="{FF2B5EF4-FFF2-40B4-BE49-F238E27FC236}">
                <a16:creationId xmlns:a16="http://schemas.microsoft.com/office/drawing/2014/main" id="{5F464EA8-34D6-4E20-A91F-51F9A8F7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t="11667" r="3718" b="5068"/>
          <a:stretch/>
        </p:blipFill>
        <p:spPr>
          <a:xfrm>
            <a:off x="3657600" y="1667535"/>
            <a:ext cx="8523593" cy="4245585"/>
          </a:xfrm>
          <a:prstGeom prst="rect">
            <a:avLst/>
          </a:prstGeom>
        </p:spPr>
      </p:pic>
      <p:pic>
        <p:nvPicPr>
          <p:cNvPr id="8" name="Picture 7" descr="Website screenshot: Sharing Scientific Data, section on Sharing Scientific Data">
            <a:extLst>
              <a:ext uri="{FF2B5EF4-FFF2-40B4-BE49-F238E27FC236}">
                <a16:creationId xmlns:a16="http://schemas.microsoft.com/office/drawing/2014/main" id="{7BA38F74-BD30-402E-BD96-654543910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64208"/>
            <a:ext cx="6560692" cy="514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66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for: Understanding Sharing Policies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/>
          </a:bodyPr>
          <a:lstStyle/>
          <a:p>
            <a:r>
              <a:rPr lang="en-US" sz="2400" dirty="0"/>
              <a:t>Explore NIH sharing policies</a:t>
            </a:r>
          </a:p>
          <a:p>
            <a:endParaRPr lang="en-US" sz="2400" dirty="0"/>
          </a:p>
          <a:p>
            <a:r>
              <a:rPr lang="en-US" sz="2400" dirty="0"/>
              <a:t>Tool to find which policies apply to you</a:t>
            </a:r>
          </a:p>
          <a:p>
            <a:endParaRPr lang="en-US" sz="2400" dirty="0"/>
          </a:p>
        </p:txBody>
      </p:sp>
      <p:pic>
        <p:nvPicPr>
          <p:cNvPr id="4" name="Picture 3" descr="Scientific Data Sharing website">
            <a:extLst>
              <a:ext uri="{FF2B5EF4-FFF2-40B4-BE49-F238E27FC236}">
                <a16:creationId xmlns:a16="http://schemas.microsoft.com/office/drawing/2014/main" id="{5F464EA8-34D6-4E20-A91F-51F9A8F7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t="11667" r="3718" b="5068"/>
          <a:stretch/>
        </p:blipFill>
        <p:spPr>
          <a:xfrm>
            <a:off x="3657600" y="1667535"/>
            <a:ext cx="8523593" cy="4245585"/>
          </a:xfrm>
          <a:prstGeom prst="rect">
            <a:avLst/>
          </a:prstGeom>
        </p:spPr>
      </p:pic>
      <p:pic>
        <p:nvPicPr>
          <p:cNvPr id="7" name="Picture 6" descr="Website screenshot: Explore the areas in which NIH has sharing policies. Scientific Data, Genomic Data, Research Tools, Model Organisms, Clinical Trials">
            <a:extLst>
              <a:ext uri="{FF2B5EF4-FFF2-40B4-BE49-F238E27FC236}">
                <a16:creationId xmlns:a16="http://schemas.microsoft.com/office/drawing/2014/main" id="{CB7791A0-D8AA-451E-BBAC-9F8FB270A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1664209"/>
            <a:ext cx="8534400" cy="497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662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50F9-3DEA-44C1-906E-5282F8F3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419100"/>
            <a:ext cx="9569884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for: Which Policies Apply to You?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2996F-A2AA-4E53-B77B-60530933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664208"/>
            <a:ext cx="3511296" cy="4700016"/>
          </a:xfrm>
        </p:spPr>
        <p:txBody>
          <a:bodyPr>
            <a:normAutofit/>
          </a:bodyPr>
          <a:lstStyle/>
          <a:p>
            <a:r>
              <a:rPr lang="en-US" sz="2400" dirty="0"/>
              <a:t>Explore NIH sharing policies</a:t>
            </a:r>
          </a:p>
          <a:p>
            <a:endParaRPr lang="en-US" sz="2400" dirty="0"/>
          </a:p>
          <a:p>
            <a:r>
              <a:rPr lang="en-US" sz="2400" dirty="0"/>
              <a:t>Tool to find which policies apply to you</a:t>
            </a:r>
          </a:p>
          <a:p>
            <a:endParaRPr lang="en-US" sz="2400" dirty="0"/>
          </a:p>
        </p:txBody>
      </p:sp>
      <p:pic>
        <p:nvPicPr>
          <p:cNvPr id="4" name="Picture 3" descr="Scientific Data Sharing website">
            <a:extLst>
              <a:ext uri="{FF2B5EF4-FFF2-40B4-BE49-F238E27FC236}">
                <a16:creationId xmlns:a16="http://schemas.microsoft.com/office/drawing/2014/main" id="{5F464EA8-34D6-4E20-A91F-51F9A8F7D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" t="11667" r="3718" b="5068"/>
          <a:stretch/>
        </p:blipFill>
        <p:spPr>
          <a:xfrm>
            <a:off x="3657600" y="1667535"/>
            <a:ext cx="8523593" cy="4245585"/>
          </a:xfrm>
          <a:prstGeom prst="rect">
            <a:avLst/>
          </a:prstGeom>
        </p:spPr>
      </p:pic>
      <p:pic>
        <p:nvPicPr>
          <p:cNvPr id="7" name="Picture 6" descr="Website screenshot: Explore the areas in which NIH has sharing policies. Scientific Data, Genomic Data, Research Tools, Model Organisms, Clinical Trials">
            <a:extLst>
              <a:ext uri="{FF2B5EF4-FFF2-40B4-BE49-F238E27FC236}">
                <a16:creationId xmlns:a16="http://schemas.microsoft.com/office/drawing/2014/main" id="{CB7791A0-D8AA-451E-BBAC-9F8FB270A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1664209"/>
            <a:ext cx="8534400" cy="497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Website screenshot: Which Policies Apply to My Research?">
            <a:extLst>
              <a:ext uri="{FF2B5EF4-FFF2-40B4-BE49-F238E27FC236}">
                <a16:creationId xmlns:a16="http://schemas.microsoft.com/office/drawing/2014/main" id="{49D89593-6343-4FA4-B737-11D1B5B1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599" y="1664208"/>
            <a:ext cx="7498542" cy="49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CBFC1-7FFE-454C-A8D2-C31314E6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91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to 2023 and Beyond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F1476B6-B5BA-4D08-A440-1B92E8B74C6A}"/>
              </a:ext>
            </a:extLst>
          </p:cNvPr>
          <p:cNvSpPr txBox="1">
            <a:spLocks/>
          </p:cNvSpPr>
          <p:nvPr/>
        </p:nvSpPr>
        <p:spPr>
          <a:xfrm>
            <a:off x="-1" y="2913976"/>
            <a:ext cx="11649077" cy="3839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6075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2400" b="1" dirty="0">
                <a:solidFill>
                  <a:schemeClr val="tx1"/>
                </a:solidFill>
              </a:rPr>
              <a:t>Out now!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Webinars &amp; FAQs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DRAFT supplemental information for researchers working with AI/AN Participants—</a:t>
            </a:r>
            <a:r>
              <a:rPr lang="en-US" i="1" dirty="0">
                <a:solidFill>
                  <a:schemeClr val="tx1"/>
                </a:solidFill>
              </a:rPr>
              <a:t>comments due April 28, 2022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2400" b="1" dirty="0">
                <a:solidFill>
                  <a:schemeClr val="tx1"/>
                </a:solidFill>
              </a:rPr>
              <a:t>Before 2023: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Additional supplemental information (i.e., budget considerations, protecting privacy)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Sample Plans and templates, additional webinars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Harmonization of GDS Policy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2400" b="1" dirty="0">
                <a:solidFill>
                  <a:schemeClr val="tx1"/>
                </a:solidFill>
              </a:rPr>
              <a:t>Beyond 2023: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Ongoing assessment of the Policy for short- and long-term goals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dirty="0">
                <a:solidFill>
                  <a:schemeClr val="tx1"/>
                </a:solidFill>
              </a:rPr>
              <a:t>Incentives for data sharing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EF58CA-95F4-4D1B-A67F-76830ECF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1593497"/>
            <a:ext cx="6177811" cy="1564970"/>
          </a:xfrm>
        </p:spPr>
        <p:txBody>
          <a:bodyPr>
            <a:normAutofit/>
          </a:bodyPr>
          <a:lstStyle/>
          <a:p>
            <a:pPr marL="234950" indent="-23495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Calibri" panose="020F0502020204030204" pitchFamily="34" charset="0"/>
              <a:buChar char="–"/>
            </a:pPr>
            <a:r>
              <a:rPr lang="en-US" sz="2200" dirty="0">
                <a:solidFill>
                  <a:schemeClr val="tx1"/>
                </a:solidFill>
              </a:rPr>
              <a:t>Recent </a:t>
            </a:r>
            <a:r>
              <a:rPr lang="en-US" sz="2200" b="1" dirty="0">
                <a:solidFill>
                  <a:schemeClr val="tx1"/>
                </a:solidFill>
              </a:rPr>
              <a:t>OSP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i="1" dirty="0">
                <a:solidFill>
                  <a:schemeClr val="tx1"/>
                </a:solidFill>
              </a:rPr>
              <a:t>Under the </a:t>
            </a:r>
            <a:r>
              <a:rPr lang="en-US" sz="2200" b="1" i="1" dirty="0" err="1">
                <a:solidFill>
                  <a:schemeClr val="tx1"/>
                </a:solidFill>
              </a:rPr>
              <a:t>Poliscope</a:t>
            </a:r>
            <a:r>
              <a:rPr lang="en-US" sz="2200" b="1" dirty="0">
                <a:solidFill>
                  <a:schemeClr val="tx1"/>
                </a:solidFill>
              </a:rPr>
              <a:t> and </a:t>
            </a:r>
            <a:r>
              <a:rPr lang="en-US" sz="2200" b="1" i="1" dirty="0">
                <a:solidFill>
                  <a:schemeClr val="tx1"/>
                </a:solidFill>
              </a:rPr>
              <a:t>Open Mike </a:t>
            </a:r>
            <a:r>
              <a:rPr lang="en-US" sz="2200" b="1" dirty="0">
                <a:solidFill>
                  <a:schemeClr val="tx1"/>
                </a:solidFill>
              </a:rPr>
              <a:t>blogs </a:t>
            </a:r>
            <a:r>
              <a:rPr lang="en-US" sz="2200" dirty="0">
                <a:solidFill>
                  <a:schemeClr val="tx1"/>
                </a:solidFill>
              </a:rPr>
              <a:t>provide a general roadmap for what to expect leading to 2023 and afterward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Under The Poliscope circle image">
            <a:extLst>
              <a:ext uri="{FF2B5EF4-FFF2-40B4-BE49-F238E27FC236}">
                <a16:creationId xmlns:a16="http://schemas.microsoft.com/office/drawing/2014/main" id="{313485C2-8012-4E5A-8B62-31D5A811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900" y="1857037"/>
            <a:ext cx="1763100" cy="18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Open Mike blog image">
            <a:extLst>
              <a:ext uri="{FF2B5EF4-FFF2-40B4-BE49-F238E27FC236}">
                <a16:creationId xmlns:a16="http://schemas.microsoft.com/office/drawing/2014/main" id="{83404BA7-9520-41C7-A011-4466D6354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7" t="38344" r="39443" b="38385"/>
          <a:stretch/>
        </p:blipFill>
        <p:spPr>
          <a:xfrm>
            <a:off x="6893019" y="1289460"/>
            <a:ext cx="5126698" cy="15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51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CBFC1-7FFE-454C-A8D2-C31314E6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074" y="419100"/>
            <a:ext cx="904385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DMS Policy FAQs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EF58CA-95F4-4D1B-A67F-76830ECF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7" y="1345474"/>
            <a:ext cx="11247119" cy="5394959"/>
          </a:xfrm>
        </p:spPr>
        <p:txBody>
          <a:bodyPr>
            <a:normAutofit fontScale="92500" lnSpcReduction="10000"/>
          </a:bodyPr>
          <a:lstStyle/>
          <a:p>
            <a:pPr marL="115887" indent="0" algn="l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-medium"/>
              </a:rPr>
              <a:t>Policy Scope</a:t>
            </a: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How does the DMS Policy fit in with other NIH data sharing policies and requirements?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3"/>
            </a:endParaRP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How does the DMS Policy interact with the data sharing expectations of other research partners (e.g., other funding agencies, collaborators)?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4"/>
            </a:endParaRP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Are projects establishing repositories or creating data infrastructure subject to the DMS Policy (i.e., establishing a data coordinating center with no research question proposed)?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5"/>
            </a:endParaRPr>
          </a:p>
          <a:p>
            <a:pPr marL="115887" indent="0" algn="l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-medium"/>
              </a:rPr>
              <a:t>Managing and Sharing Scientific Data</a:t>
            </a: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Does the timeline for sharing scientific data change in the event of a no cost extension?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6"/>
            </a:endParaRP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What are justifiable reasons for limiting sharing of data?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7"/>
            </a:endParaRP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Do SBIR/STTR projects have to share scientific data under the DMS Policy?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8"/>
            </a:endParaRPr>
          </a:p>
          <a:p>
            <a:pPr marL="115887" indent="0" algn="l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-medium"/>
              </a:rPr>
              <a:t>Considerations for Scientific Data Derived from Human Participants</a:t>
            </a: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What steps does the DMS Policy take to ensure institutions and researchers protect research participants?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9"/>
            </a:endParaRP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Does the DMS Policy expect that when consent is obtained for research involving human participants, it must be for broad sharing and the future use of data?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10"/>
            </a:endParaRPr>
          </a:p>
          <a:p>
            <a:pPr marL="115887" indent="0" algn="l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roboto-medium"/>
              </a:rPr>
              <a:t>Compliance and Enforcement</a:t>
            </a:r>
          </a:p>
          <a:p>
            <a:pPr algn="l"/>
            <a:r>
              <a:rPr lang="en-US" sz="2000" b="1" i="0" u="none" strike="noStrike" dirty="0">
                <a:solidFill>
                  <a:srgbClr val="0072BB"/>
                </a:solidFill>
                <a:effectLst/>
                <a:latin typeface="roboto-medium"/>
              </a:rPr>
              <a:t>How will noncompliance with the NIH DMS Policy be handled?</a:t>
            </a:r>
            <a:r>
              <a:rPr lang="en-US" sz="2000" b="0" i="1" u="none" strike="noStrike" dirty="0">
                <a:solidFill>
                  <a:srgbClr val="0072BB"/>
                </a:solidFill>
                <a:effectLst/>
                <a:latin typeface="roboto-medium"/>
              </a:rPr>
              <a:t> </a:t>
            </a:r>
            <a:endParaRPr lang="en-US" sz="2000" b="0" i="0" u="none" strike="noStrike" dirty="0">
              <a:solidFill>
                <a:srgbClr val="0072BB"/>
              </a:solidFill>
              <a:effectLst/>
              <a:latin typeface="roboto-medium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64229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6CBF-E677-4DD6-B1C0-6659F8E2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29" y="756888"/>
            <a:ext cx="11243315" cy="1000791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Resource: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Informed Consent for Secondary Research with Data and Biospecimens: Points to Consider and Sample Language for Future Use and/or Sharing</a:t>
            </a:r>
            <a:endParaRPr lang="en-US" sz="3200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4DDEDF5-2FF3-47A6-A9D6-EEBB3319455A}"/>
              </a:ext>
            </a:extLst>
          </p:cNvPr>
          <p:cNvSpPr txBox="1">
            <a:spLocks/>
          </p:cNvSpPr>
          <p:nvPr/>
        </p:nvSpPr>
        <p:spPr>
          <a:xfrm>
            <a:off x="342166" y="1970598"/>
            <a:ext cx="11507665" cy="140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6075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b="1" dirty="0">
                <a:solidFill>
                  <a:schemeClr val="tx1"/>
                </a:solidFill>
              </a:rPr>
              <a:t>Both data and biospecimens can be reused to benefit science and society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200" dirty="0">
                <a:solidFill>
                  <a:schemeClr val="tx1"/>
                </a:solidFill>
              </a:rPr>
              <a:t>Responsible stewardship is essential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200" dirty="0">
                <a:solidFill>
                  <a:schemeClr val="tx1"/>
                </a:solidFill>
              </a:rPr>
              <a:t>Effective consent is needed to facilitate data and biospecimen storage and sharing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55D10E4-13DD-4EC8-A74D-FC602BE2DFD1}"/>
              </a:ext>
            </a:extLst>
          </p:cNvPr>
          <p:cNvSpPr txBox="1">
            <a:spLocks/>
          </p:cNvSpPr>
          <p:nvPr/>
        </p:nvSpPr>
        <p:spPr>
          <a:xfrm>
            <a:off x="342167" y="3367709"/>
            <a:ext cx="8373208" cy="3426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6075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600" b="1" dirty="0">
                <a:solidFill>
                  <a:schemeClr val="tx1"/>
                </a:solidFill>
              </a:rPr>
              <a:t>Serves as a resource to:</a:t>
            </a:r>
            <a:endParaRPr lang="en-US" sz="2600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Uphold individual autonomy, strengthen trust in research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Communicate clearly the potential risks, benefits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600" b="1" dirty="0">
                <a:solidFill>
                  <a:schemeClr val="tx1"/>
                </a:solidFill>
              </a:rPr>
              <a:t>Revised based on community input</a:t>
            </a:r>
            <a:endParaRPr lang="en-US" sz="2600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“Points to consider" for investigators, IRBs when modifying consent language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Sample consent language for data, biospecimen storage, sharing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chemeClr val="tx1"/>
                </a:solidFill>
              </a:rPr>
              <a:t>Use is completely voluntary</a:t>
            </a:r>
          </a:p>
        </p:txBody>
      </p:sp>
      <p:pic>
        <p:nvPicPr>
          <p:cNvPr id="9" name="Picture 2" descr="Community Resources">
            <a:extLst>
              <a:ext uri="{FF2B5EF4-FFF2-40B4-BE49-F238E27FC236}">
                <a16:creationId xmlns:a16="http://schemas.microsoft.com/office/drawing/2014/main" id="{C225FB61-A394-4842-8AFA-8BE03D18F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4371"/>
          <a:stretch/>
        </p:blipFill>
        <p:spPr bwMode="auto">
          <a:xfrm>
            <a:off x="8242552" y="3613962"/>
            <a:ext cx="3607279" cy="20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37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10B3D-579B-4D45-AA16-C8E9F6C5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24" y="481317"/>
            <a:ext cx="10629331" cy="114300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  <a:t>Draft Supplemental Information: </a:t>
            </a:r>
            <a: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  <a:t>Privacy and </a:t>
            </a:r>
            <a:b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</a:br>
            <a: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  <a:t>De-identification of Human Research Data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9CA89-FE5B-41DD-8E4F-1BEEABB5B1CC}"/>
              </a:ext>
            </a:extLst>
          </p:cNvPr>
          <p:cNvSpPr txBox="1"/>
          <p:nvPr/>
        </p:nvSpPr>
        <p:spPr>
          <a:xfrm>
            <a:off x="526847" y="1749010"/>
            <a:ext cx="11308702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1645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F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Principles for Protecting Participant Privacy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Considering protections beyond de-identification (e.g., controlled access)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Institutional review of conditions for data sharing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Communicating in consent forms how data will be shared and used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Considering protections for data generated in non-research settings</a:t>
            </a:r>
          </a:p>
          <a:p>
            <a:pPr marL="342900" marR="0" lvl="0" indent="-1645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F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Practices for Protecting Participant Privacy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De-identifying to the greatest extent possible, while maintaining utility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Agreements for data sharing and use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Legal protections against disclosure and misuse (Certificates of Confidentiality)</a:t>
            </a:r>
          </a:p>
          <a:p>
            <a:pPr marL="342900" marR="0" lvl="0" indent="-1645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F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 to Consider for Designating Data for Controlled-Access 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Situations where de-identification cannot sufficiently reduce the possibility of re-identification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Considerations for sensitive data, new risks, and as imposed by regulations, laws, and policies</a:t>
            </a:r>
          </a:p>
        </p:txBody>
      </p:sp>
    </p:spTree>
    <p:extLst>
      <p:ext uri="{BB962C8B-B14F-4D97-AF65-F5344CB8AC3E}">
        <p14:creationId xmlns:p14="http://schemas.microsoft.com/office/powerpoint/2010/main" val="160951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5498-3F9E-4D78-8C43-37D8CF76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47" y="568999"/>
            <a:ext cx="11282599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  <a:t>Draft Supplemental Information: </a:t>
            </a:r>
            <a:r>
              <a:rPr kumimoji="0" lang="en-US" sz="4000" b="1" i="0" u="none" strike="noStrike" kern="1200" cap="none" spc="200" normalizeH="0" baseline="0" noProof="0" dirty="0">
                <a:ln>
                  <a:noFill/>
                </a:ln>
                <a:solidFill>
                  <a:srgbClr val="007F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Roboto" charset="0"/>
                <a:cs typeface="+mj-cs"/>
              </a:rPr>
              <a:t>Responsible Management and Sharing of AI/AN Participant Data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B30C0-0516-43BE-8AF6-6AF74AAFA27E}"/>
              </a:ext>
            </a:extLst>
          </p:cNvPr>
          <p:cNvSpPr txBox="1"/>
          <p:nvPr/>
        </p:nvSpPr>
        <p:spPr>
          <a:xfrm>
            <a:off x="550506" y="1702172"/>
            <a:ext cx="1130870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F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 is to support NIH funded researchers conducting research with American Indian and Alaska Native (AI/AN) Tribes to: </a:t>
            </a: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Bolster understanding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Tribal sovereignty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Tribal research laws, policies, and processes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awareness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 harms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AI/AN Tribes in relation to data oversight and privacy, and provide guidance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minimize potential risks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associated with informed consent, data oversight, privacy/confidentiality, and security;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Cultivate partnerships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AI/AN Tribes that are built upon proactive engagement and are respectful, sustained, and equitable;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287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SzTx/>
              <a:buFont typeface="Calibri" panose="020F0502020204030204" pitchFamily="34" charset="0"/>
              <a:buChar char="─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 an appropriate,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mutually agreed upon, and culturally aware Plan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data management and sharing when conducting research with AI/AN Tribes</a:t>
            </a:r>
          </a:p>
        </p:txBody>
      </p:sp>
    </p:spTree>
    <p:extLst>
      <p:ext uri="{BB962C8B-B14F-4D97-AF65-F5344CB8AC3E}">
        <p14:creationId xmlns:p14="http://schemas.microsoft.com/office/powerpoint/2010/main" val="3964613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CBFC1-7FFE-454C-A8D2-C31314E6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074" y="419100"/>
            <a:ext cx="904385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2023—No Time like the Present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EF58CA-95F4-4D1B-A67F-76830ECF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8" y="1562100"/>
            <a:ext cx="10672354" cy="47472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None/>
            </a:pPr>
            <a:r>
              <a:rPr lang="en-US" b="1" dirty="0">
                <a:solidFill>
                  <a:schemeClr val="tx1"/>
                </a:solidFill>
              </a:rPr>
              <a:t>Steps you can take to begin preparing for the Policy: </a:t>
            </a:r>
            <a:endParaRPr lang="en-US" sz="20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2800" dirty="0">
                <a:solidFill>
                  <a:schemeClr val="tx1"/>
                </a:solidFill>
              </a:rPr>
              <a:t>Try </a:t>
            </a:r>
            <a:r>
              <a:rPr lang="en-US" sz="2800" b="1" dirty="0">
                <a:solidFill>
                  <a:schemeClr val="tx1"/>
                </a:solidFill>
              </a:rPr>
              <a:t>drafting a data management and sharing plan</a:t>
            </a:r>
            <a:r>
              <a:rPr lang="en-US" sz="2800" dirty="0">
                <a:solidFill>
                  <a:schemeClr val="tx1"/>
                </a:solidFill>
              </a:rPr>
              <a:t> for your work based on the recommended elements (</a:t>
            </a:r>
            <a:r>
              <a:rPr lang="en-US" sz="2800" u="sng" dirty="0">
                <a:hlinkClick r:id="rId3"/>
              </a:rPr>
              <a:t>NOT-OD-21-014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2800" b="1" dirty="0">
                <a:solidFill>
                  <a:schemeClr val="tx1"/>
                </a:solidFill>
              </a:rPr>
              <a:t>Identify existing resources within your institution</a:t>
            </a:r>
            <a:r>
              <a:rPr lang="en-US" sz="2800" dirty="0">
                <a:solidFill>
                  <a:schemeClr val="tx1"/>
                </a:solidFill>
              </a:rPr>
              <a:t> that may be able to assist you, such as data librarians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2800" b="1" dirty="0">
                <a:solidFill>
                  <a:schemeClr val="tx1"/>
                </a:solidFill>
              </a:rPr>
              <a:t>Review your past data sharing practices</a:t>
            </a:r>
            <a:r>
              <a:rPr lang="en-US" sz="2800" dirty="0">
                <a:solidFill>
                  <a:schemeClr val="tx1"/>
                </a:solidFill>
              </a:rPr>
              <a:t> to meet other funder or publisher expectations and consider what you may need to update for the new Policy in the future </a:t>
            </a:r>
          </a:p>
        </p:txBody>
      </p:sp>
    </p:spTree>
    <p:extLst>
      <p:ext uri="{BB962C8B-B14F-4D97-AF65-F5344CB8AC3E}">
        <p14:creationId xmlns:p14="http://schemas.microsoft.com/office/powerpoint/2010/main" val="12160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61DE-04E1-4EDA-937C-B7AF3CAE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56738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Major NIH-wide Data Sharing Policies</a:t>
            </a:r>
            <a:endParaRPr lang="en-US" sz="36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C96E0FA-4E81-4543-A682-74E89FE33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92143"/>
              </p:ext>
            </p:extLst>
          </p:nvPr>
        </p:nvGraphicFramePr>
        <p:xfrm>
          <a:off x="296091" y="1233714"/>
          <a:ext cx="11599817" cy="53944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3065">
                  <a:extLst>
                    <a:ext uri="{9D8B030D-6E8A-4147-A177-3AD203B41FA5}">
                      <a16:colId xmlns:a16="http://schemas.microsoft.com/office/drawing/2014/main" val="3941246481"/>
                    </a:ext>
                  </a:extLst>
                </a:gridCol>
                <a:gridCol w="8417566">
                  <a:extLst>
                    <a:ext uri="{9D8B030D-6E8A-4147-A177-3AD203B41FA5}">
                      <a16:colId xmlns:a16="http://schemas.microsoft.com/office/drawing/2014/main" val="2925214076"/>
                    </a:ext>
                  </a:extLst>
                </a:gridCol>
                <a:gridCol w="1129186">
                  <a:extLst>
                    <a:ext uri="{9D8B030D-6E8A-4147-A177-3AD203B41FA5}">
                      <a16:colId xmlns:a16="http://schemas.microsoft.com/office/drawing/2014/main" val="1644792593"/>
                    </a:ext>
                  </a:extLst>
                </a:gridCol>
              </a:tblGrid>
              <a:tr h="370709">
                <a:tc>
                  <a:txBody>
                    <a:bodyPr/>
                    <a:lstStyle/>
                    <a:p>
                      <a:r>
                        <a:rPr lang="en-US" sz="2400" dirty="0"/>
                        <a:t>Policy</a:t>
                      </a:r>
                      <a:endParaRPr lang="en-US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Expectations</a:t>
                      </a:r>
                      <a:endParaRPr lang="en-US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  <a:endParaRPr lang="en-US" sz="2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47021"/>
                  </a:ext>
                </a:extLst>
              </a:tr>
              <a:tr h="918702">
                <a:tc>
                  <a:txBody>
                    <a:bodyPr/>
                    <a:lstStyle/>
                    <a:p>
                      <a:pPr algn="l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NIH Data Sharing Policy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Expects investigators seeking more than $500K in direct support in any given year to submit a data sharing plan with their application or to indicate why data sharing is not possible.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934372"/>
                  </a:ext>
                </a:extLst>
              </a:tr>
              <a:tr h="1853444">
                <a:tc>
                  <a:txBody>
                    <a:bodyPr/>
                    <a:lstStyle/>
                    <a:p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Genomic Data Sharing Policy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Expects sharing of large-scale human and non-human genomic data from NIH-funded studies through a publicly available data repository. All studies with human genomic data should be registered in </a:t>
                      </a:r>
                      <a:r>
                        <a:rPr lang="en-US" sz="2400" u="none" strike="noStrike" dirty="0" err="1">
                          <a:solidFill>
                            <a:srgbClr val="376FAA"/>
                          </a:solidFill>
                          <a:effectLst/>
                          <a:hlinkClick r:id="rId3"/>
                        </a:rPr>
                        <a:t>dbGaP</a:t>
                      </a:r>
                      <a:r>
                        <a:rPr lang="en-US" sz="2400" dirty="0">
                          <a:effectLst/>
                        </a:rPr>
                        <a:t>, and the data should be submitted to an </a:t>
                      </a:r>
                      <a:r>
                        <a:rPr lang="en-US" sz="2400" u="none" strike="noStrike" dirty="0">
                          <a:solidFill>
                            <a:srgbClr val="376FAA"/>
                          </a:solidFill>
                          <a:effectLst/>
                          <a:hlinkClick r:id="rId4"/>
                        </a:rPr>
                        <a:t>NIH-designated data repository</a:t>
                      </a:r>
                      <a:r>
                        <a:rPr lang="en-US" sz="2400" dirty="0">
                          <a:effectLst/>
                        </a:rPr>
                        <a:t>.  Non-human data may be submitted to any widely used data repository.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89465"/>
                  </a:ext>
                </a:extLst>
              </a:tr>
              <a:tr h="146252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Intramural Human Data Sharing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Expects all intramural investigators generating or collecting human research data to develop a data sharing plan describing how data will be shared.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165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845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83763-092F-4C96-A3C0-40A9BD29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47219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540B3C-DA7E-40C2-92E8-2D65A6F5E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8" y="1615194"/>
            <a:ext cx="11186161" cy="406170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u="sng" dirty="0">
                <a:hlinkClick r:id="rId3"/>
              </a:rPr>
              <a:t>sharing.nih.gov</a:t>
            </a:r>
            <a:endParaRPr lang="en-US" sz="2000" dirty="0">
              <a:hlinkClick r:id="rId4"/>
            </a:endParaRP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u="sng" dirty="0">
                <a:hlinkClick r:id="rId4"/>
              </a:rPr>
              <a:t>OSP Data Management and Sharing Website: </a:t>
            </a: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u="sng" dirty="0">
                <a:hlinkClick r:id="rId5"/>
              </a:rPr>
              <a:t>NOT-OD-21-013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Final NIH Policy for Data Management and Sharing</a:t>
            </a:r>
            <a:endParaRPr lang="en-US" sz="1800" u="sng" dirty="0">
              <a:solidFill>
                <a:schemeClr val="tx1"/>
              </a:solidFill>
              <a:hlinkClick r:id="rId6"/>
            </a:endParaRP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u="sng" dirty="0">
                <a:hlinkClick r:id="rId6"/>
              </a:rPr>
              <a:t>NOT-OD-21-014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Supplemental Information to the NIH Policy for Data Management and Sharing: Elements of an NIH Data Management and Sharing Plan</a:t>
            </a:r>
            <a:endParaRPr lang="en-US" sz="1800" u="sng" dirty="0">
              <a:solidFill>
                <a:schemeClr val="tx1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u="sng" dirty="0">
                <a:solidFill>
                  <a:srgbClr val="34609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NOT-OD-21-015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Supplemental Information to the NIH Policy for Data Management and Sharing: Allowable Costs for Data Management and Sharing</a:t>
            </a:r>
            <a:endParaRPr lang="en-US" sz="1800" u="sng" dirty="0">
              <a:solidFill>
                <a:schemeClr val="tx1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4"/>
              </a:buClr>
            </a:pPr>
            <a:r>
              <a:rPr lang="en-US" sz="2000" u="sng" dirty="0">
                <a:solidFill>
                  <a:srgbClr val="34609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NOT-OD-21-016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Supplemental Information to the NIH Policy for Data Management and Sharing: Selecting a Repository for Data Resulting from NIH-Supported Research</a:t>
            </a:r>
            <a:endParaRPr lang="en-US" sz="1100" dirty="0">
              <a:solidFill>
                <a:schemeClr val="tx1"/>
              </a:solidFill>
            </a:endParaRPr>
          </a:p>
          <a:p>
            <a:pPr marL="115887" indent="0" algn="ctr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Questions?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hlinkClick r:id="rId9"/>
              </a:rPr>
              <a:t>sciencepolicy@mail.nih.gov</a:t>
            </a:r>
            <a:endParaRPr lang="en-US" sz="2800" dirty="0"/>
          </a:p>
          <a:p>
            <a:pPr marL="115887" indent="0" algn="ctr">
              <a:buNone/>
            </a:pPr>
            <a:r>
              <a:rPr lang="en-US" sz="2800" b="1" dirty="0"/>
              <a:t>Follow us on Twitter</a:t>
            </a:r>
            <a:r>
              <a:rPr lang="en-US" sz="2800" dirty="0"/>
              <a:t>: @NIH_OSP </a:t>
            </a:r>
          </a:p>
          <a:p>
            <a:pPr marL="115887" indent="0">
              <a:buNone/>
            </a:pPr>
            <a:endParaRPr lang="en-US" sz="1800" dirty="0"/>
          </a:p>
          <a:p>
            <a:pPr marL="115887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712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775BA1-8D2F-459F-ADDD-752884B10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682495"/>
            <a:ext cx="10085832" cy="4992624"/>
          </a:xfrm>
        </p:spPr>
        <p:txBody>
          <a:bodyPr>
            <a:normAutofit lnSpcReduction="10000"/>
          </a:bodyPr>
          <a:lstStyle/>
          <a:p>
            <a:r>
              <a:rPr lang="en-US" sz="2200" b="1" dirty="0">
                <a:solidFill>
                  <a:srgbClr val="007FA9"/>
                </a:solidFill>
                <a:hlinkClick r:id="rId3"/>
              </a:rPr>
              <a:t>NIH Data Sharing Policy for Autism Data </a:t>
            </a:r>
            <a:endParaRPr lang="en-US" sz="2200" b="1" dirty="0">
              <a:solidFill>
                <a:srgbClr val="007FA9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Expects all raw and analyzed data from human subjects research related to autism to be deposited into the NIMH Data Archive</a:t>
            </a:r>
          </a:p>
          <a:p>
            <a:r>
              <a:rPr lang="en-US" sz="2200" b="1" dirty="0">
                <a:solidFill>
                  <a:srgbClr val="007FA9"/>
                </a:solidFill>
                <a:hlinkClick r:id="rId4"/>
              </a:rPr>
              <a:t>NIMH Data Sharing Policy</a:t>
            </a:r>
            <a:endParaRPr lang="en-US" sz="2200" b="1" dirty="0">
              <a:solidFill>
                <a:srgbClr val="007FA9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Expects all raw and analyzed data from NIMH-funded human subjects research to be deposited into the NIMH Data Archive</a:t>
            </a:r>
          </a:p>
          <a:p>
            <a:r>
              <a:rPr lang="en-US" sz="2200" b="1" dirty="0">
                <a:solidFill>
                  <a:srgbClr val="007FA9"/>
                </a:solidFill>
                <a:hlinkClick r:id="rId5"/>
              </a:rPr>
              <a:t>NHLBI Clinical Trials and Epidemiological Studies Data Sharing Policy</a:t>
            </a:r>
            <a:endParaRPr lang="en-US" sz="2200" b="1" dirty="0">
              <a:solidFill>
                <a:srgbClr val="007FA9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Expects data submission to </a:t>
            </a:r>
            <a:r>
              <a:rPr lang="en-US" sz="1700" dirty="0" err="1">
                <a:solidFill>
                  <a:schemeClr val="tx1"/>
                </a:solidFill>
              </a:rPr>
              <a:t>BioLINCC</a:t>
            </a:r>
            <a:r>
              <a:rPr lang="en-US" sz="1700" dirty="0">
                <a:solidFill>
                  <a:schemeClr val="tx1"/>
                </a:solidFill>
              </a:rPr>
              <a:t> or another suitable repository no later than 3 years after clinical trial or epidemiological study completion or 2 years after the main paper is published</a:t>
            </a:r>
          </a:p>
          <a:p>
            <a:r>
              <a:rPr lang="en-US" sz="2200" b="1" dirty="0">
                <a:solidFill>
                  <a:srgbClr val="007FA9"/>
                </a:solidFill>
                <a:hlinkClick r:id="rId6"/>
              </a:rPr>
              <a:t>NCI Cancer Moonshot Public Access and Data Sharing Policy</a:t>
            </a:r>
            <a:endParaRPr lang="en-US" sz="2200" b="1" dirty="0">
              <a:solidFill>
                <a:srgbClr val="007FA9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Expects a Public Access and Data Sharing Plan for making publications resulting from Cancer Moonshot funding and their underlying primary data publicly available immediately to the extent possible</a:t>
            </a:r>
          </a:p>
          <a:p>
            <a:r>
              <a:rPr lang="en-US" sz="2200" b="1" dirty="0">
                <a:solidFill>
                  <a:schemeClr val="tx1"/>
                </a:solidFill>
                <a:hlinkClick r:id="rId7"/>
              </a:rPr>
              <a:t>HEAL Initiative Public Access and Data Sharing Policy</a:t>
            </a:r>
            <a:endParaRPr lang="en-US" sz="2200" b="1" dirty="0">
              <a:solidFill>
                <a:schemeClr val="tx1"/>
              </a:solidFill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Expects a Public Access and Data Sharing Plan from HEAL funding with proposed process for making and their underlying primary data publicly available immediately to the extent possible</a:t>
            </a:r>
          </a:p>
          <a:p>
            <a:pPr marL="457200" lvl="1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115887" indent="0" algn="ctr">
              <a:buNone/>
            </a:pPr>
            <a:r>
              <a:rPr lang="en-US" sz="1700" dirty="0">
                <a:solidFill>
                  <a:schemeClr val="tx1"/>
                </a:solidFill>
              </a:rPr>
              <a:t>*</a:t>
            </a:r>
            <a:r>
              <a:rPr lang="en-US" sz="1700" dirty="0">
                <a:solidFill>
                  <a:schemeClr val="tx1"/>
                </a:solidFill>
                <a:hlinkClick r:id="rId8"/>
              </a:rPr>
              <a:t>Non-comprehensive list of NIH data sharing policies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FDBE2-D983-4BFE-BE2C-6050E851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16" y="539580"/>
            <a:ext cx="103881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NIH ICO and Domain Specific Data Sharing Policies*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9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6767-F111-487C-AED1-52878FE5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Accessibility: Still Work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BC36D-C88E-4E4D-A48F-304FDF9BC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646" y="1447800"/>
            <a:ext cx="10646228" cy="5029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</a:rPr>
              <a:t>“Data sharing practices and data availability upon request differ across scientific disciplines,” </a:t>
            </a:r>
            <a:r>
              <a:rPr lang="en-US" sz="2200" b="1" dirty="0" err="1">
                <a:solidFill>
                  <a:schemeClr val="accent2"/>
                </a:solidFill>
              </a:rPr>
              <a:t>Tedersoo</a:t>
            </a:r>
            <a:r>
              <a:rPr lang="en-US" sz="2200" b="1" dirty="0">
                <a:solidFill>
                  <a:schemeClr val="accent2"/>
                </a:solidFill>
              </a:rPr>
              <a:t> et al., </a:t>
            </a:r>
            <a:r>
              <a:rPr lang="en-US" sz="2200" b="1" i="1" dirty="0">
                <a:solidFill>
                  <a:schemeClr val="accent2"/>
                </a:solidFill>
              </a:rPr>
              <a:t>Scientific Data</a:t>
            </a:r>
            <a:r>
              <a:rPr lang="en-US" sz="2200" b="1" dirty="0">
                <a:solidFill>
                  <a:schemeClr val="accent2"/>
                </a:solidFill>
              </a:rPr>
              <a:t> volume 8, Article number: 192 (2021)</a:t>
            </a:r>
          </a:p>
          <a:p>
            <a:pPr marL="6858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1000" dirty="0"/>
          </a:p>
          <a:p>
            <a:pPr marL="4572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tx1"/>
                </a:solidFill>
              </a:rPr>
              <a:t>Evaluated data availability in </a:t>
            </a:r>
            <a:r>
              <a:rPr lang="en-US" sz="2000" b="1" dirty="0">
                <a:solidFill>
                  <a:schemeClr val="tx1"/>
                </a:solidFill>
              </a:rPr>
              <a:t>875 </a:t>
            </a:r>
            <a:r>
              <a:rPr lang="en-US" sz="2000" b="1" i="1" dirty="0">
                <a:solidFill>
                  <a:schemeClr val="tx1"/>
                </a:solidFill>
              </a:rPr>
              <a:t>Nature </a:t>
            </a:r>
            <a:r>
              <a:rPr lang="en-US" sz="2000" b="1" dirty="0">
                <a:solidFill>
                  <a:schemeClr val="tx1"/>
                </a:solidFill>
              </a:rPr>
              <a:t>and </a:t>
            </a:r>
            <a:r>
              <a:rPr lang="en-US" sz="2000" b="1" i="1" dirty="0">
                <a:solidFill>
                  <a:schemeClr val="tx1"/>
                </a:solidFill>
              </a:rPr>
              <a:t>Science</a:t>
            </a:r>
            <a:r>
              <a:rPr lang="en-US" sz="2000" b="1" dirty="0">
                <a:solidFill>
                  <a:schemeClr val="tx1"/>
                </a:solidFill>
              </a:rPr>
              <a:t> papers across nine disciplines </a:t>
            </a:r>
            <a:r>
              <a:rPr lang="en-US" sz="2000" dirty="0">
                <a:solidFill>
                  <a:schemeClr val="tx1"/>
                </a:solidFill>
              </a:rPr>
              <a:t>published 2000-2019</a:t>
            </a:r>
          </a:p>
          <a:p>
            <a:pPr marL="4572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tx1"/>
                </a:solidFill>
              </a:rPr>
              <a:t>Data </a:t>
            </a:r>
            <a:r>
              <a:rPr lang="en-US" sz="2000" b="1" dirty="0">
                <a:solidFill>
                  <a:schemeClr val="tx1"/>
                </a:solidFill>
              </a:rPr>
              <a:t>initially obtained from authors in 39.4% of requests </a:t>
            </a:r>
            <a:r>
              <a:rPr lang="en-US" sz="2000" dirty="0">
                <a:solidFill>
                  <a:schemeClr val="tx1"/>
                </a:solidFill>
              </a:rPr>
              <a:t>on average; ranged 27.9–56.1% among research fields, improved with repeated follow-up</a:t>
            </a:r>
          </a:p>
          <a:p>
            <a:pPr marL="6858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1100" b="1" dirty="0">
              <a:solidFill>
                <a:schemeClr val="tx1"/>
              </a:solidFill>
            </a:endParaRPr>
          </a:p>
          <a:p>
            <a:pPr marL="519113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b="1" dirty="0">
                <a:solidFill>
                  <a:schemeClr val="tx1"/>
                </a:solidFill>
              </a:rPr>
              <a:t>19.4% of data requests were declined</a:t>
            </a:r>
            <a:r>
              <a:rPr lang="en-US" sz="2000" dirty="0">
                <a:solidFill>
                  <a:schemeClr val="tx1"/>
                </a:solidFill>
              </a:rPr>
              <a:t> on average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200" b="1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</a:rPr>
              <a:t>“Reproducibility in Cancer Biology: Challenges for assessing replicability in preclinical cancer biology,” Errington et al., </a:t>
            </a:r>
            <a:r>
              <a:rPr lang="en-US" sz="2200" b="1" i="1" dirty="0" err="1">
                <a:solidFill>
                  <a:schemeClr val="accent2"/>
                </a:solidFill>
              </a:rPr>
              <a:t>eLife</a:t>
            </a:r>
            <a:r>
              <a:rPr lang="en-US" sz="2200" b="1" dirty="0">
                <a:solidFill>
                  <a:schemeClr val="accent2"/>
                </a:solidFill>
              </a:rPr>
              <a:t> 2021;10:e67995 (published Dec. 7, 2021)</a:t>
            </a:r>
          </a:p>
          <a:p>
            <a:pPr marL="68580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900" dirty="0"/>
          </a:p>
          <a:p>
            <a:pPr marL="50292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tx1"/>
                </a:solidFill>
              </a:rPr>
              <a:t>Attempted to </a:t>
            </a:r>
            <a:r>
              <a:rPr lang="en-US" sz="2000" b="1" dirty="0">
                <a:solidFill>
                  <a:schemeClr val="tx1"/>
                </a:solidFill>
              </a:rPr>
              <a:t>repeat 193 experiments from 53 high-impact cancer biology papers</a:t>
            </a:r>
            <a:endParaRPr lang="en-US" sz="2000" dirty="0">
              <a:solidFill>
                <a:schemeClr val="tx1"/>
              </a:solidFill>
            </a:endParaRPr>
          </a:p>
          <a:p>
            <a:pPr marL="50292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1000" dirty="0">
              <a:solidFill>
                <a:schemeClr val="tx1"/>
              </a:solidFill>
            </a:endParaRPr>
          </a:p>
          <a:p>
            <a:pPr marL="50292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tx1"/>
                </a:solidFill>
              </a:rPr>
              <a:t>Unable to obtain data for </a:t>
            </a:r>
            <a:r>
              <a:rPr lang="en-US" sz="2000" b="1" dirty="0">
                <a:solidFill>
                  <a:schemeClr val="tx1"/>
                </a:solidFill>
              </a:rPr>
              <a:t>68% of experiments</a:t>
            </a:r>
          </a:p>
          <a:p>
            <a:pPr marL="50292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endParaRPr lang="en-US" sz="1000" b="1" dirty="0">
              <a:solidFill>
                <a:schemeClr val="tx1"/>
              </a:solidFill>
            </a:endParaRPr>
          </a:p>
          <a:p>
            <a:pPr marL="502920" indent="-287338">
              <a:spcBef>
                <a:spcPts val="0"/>
              </a:spcBef>
              <a:buClr>
                <a:srgbClr val="007FA9"/>
              </a:buClr>
              <a:buFont typeface="Calibri" panose="020F0502020204030204" pitchFamily="34" charset="0"/>
              <a:buChar char="─"/>
            </a:pPr>
            <a:r>
              <a:rPr lang="en-US" sz="2000" b="1" dirty="0">
                <a:solidFill>
                  <a:schemeClr val="tx1"/>
                </a:solidFill>
              </a:rPr>
              <a:t>39 of 53 papers cited NIH funding </a:t>
            </a:r>
            <a:r>
              <a:rPr lang="en-US" sz="2000" dirty="0">
                <a:solidFill>
                  <a:schemeClr val="tx1"/>
                </a:solidFill>
              </a:rPr>
              <a:t>(75%)</a:t>
            </a:r>
          </a:p>
          <a:p>
            <a:pPr marL="398462" indent="0">
              <a:spcBef>
                <a:spcPts val="0"/>
              </a:spcBef>
              <a:buClr>
                <a:srgbClr val="007FA9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0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4605CE-C9B3-4E2A-BB5D-58137694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86" y="449425"/>
            <a:ext cx="11351623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Matter of Trust</a:t>
            </a:r>
          </a:p>
        </p:txBody>
      </p:sp>
      <p:pic>
        <p:nvPicPr>
          <p:cNvPr id="5" name="Picture 4" descr="% of U.S. adults who say when they hear each of the following, they trust scientific research findings">
            <a:extLst>
              <a:ext uri="{FF2B5EF4-FFF2-40B4-BE49-F238E27FC236}">
                <a16:creationId xmlns:a16="http://schemas.microsoft.com/office/drawing/2014/main" id="{4A19B3AD-FB2C-4CB7-BA49-B0AB83D8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73" y="1707587"/>
            <a:ext cx="10271051" cy="4329953"/>
          </a:xfrm>
          <a:prstGeom prst="rect">
            <a:avLst/>
          </a:prstGeom>
        </p:spPr>
      </p:pic>
      <p:sp>
        <p:nvSpPr>
          <p:cNvPr id="6" name="Rectangle 5" descr="Data is openly available to the public - 8% Less, 57% More, 34% Makes no difference">
            <a:extLst>
              <a:ext uri="{FF2B5EF4-FFF2-40B4-BE49-F238E27FC236}">
                <a16:creationId xmlns:a16="http://schemas.microsoft.com/office/drawing/2014/main" id="{500A6F95-5F13-4947-8F01-F174EE0CEF6E}"/>
              </a:ext>
            </a:extLst>
          </p:cNvPr>
          <p:cNvSpPr/>
          <p:nvPr/>
        </p:nvSpPr>
        <p:spPr>
          <a:xfrm>
            <a:off x="1086394" y="2933700"/>
            <a:ext cx="995172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F78D9-0AFC-44F9-84BC-22994613C11A}"/>
              </a:ext>
            </a:extLst>
          </p:cNvPr>
          <p:cNvSpPr txBox="1"/>
          <p:nvPr/>
        </p:nvSpPr>
        <p:spPr>
          <a:xfrm>
            <a:off x="1086394" y="6114100"/>
            <a:ext cx="115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https://www.pewresearch.org/science/wp-content/uploads/sites/16/2019/08/PS_08.02.19_trust.in_.scientists_FULLREPORT.pdf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1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F6A5-2D0F-4B23-AD33-97C622F7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15" y="539580"/>
            <a:ext cx="10388170" cy="1143000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600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Iterative Policy Development through Consistent Community Engagement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0D396-DEC0-4747-BF3F-0943067410D4}"/>
              </a:ext>
            </a:extLst>
          </p:cNvPr>
          <p:cNvSpPr txBox="1"/>
          <p:nvPr/>
        </p:nvSpPr>
        <p:spPr>
          <a:xfrm>
            <a:off x="86763" y="1650855"/>
            <a:ext cx="443927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56032">
              <a:spcAft>
                <a:spcPts val="1600"/>
              </a:spcAft>
              <a:buClr>
                <a:srgbClr val="007FA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Tribal Consultation*</a:t>
            </a:r>
          </a:p>
          <a:p>
            <a:pPr marL="342900" indent="-256032">
              <a:spcAft>
                <a:spcPts val="1600"/>
              </a:spcAft>
              <a:buClr>
                <a:srgbClr val="007FA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Input from Secretary’s Advisory Committee for Human Research Protections &amp; other agencies</a:t>
            </a:r>
          </a:p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75F757-DE4A-43F5-9858-D35DF15ED957}"/>
              </a:ext>
            </a:extLst>
          </p:cNvPr>
          <p:cNvSpPr/>
          <p:nvPr/>
        </p:nvSpPr>
        <p:spPr>
          <a:xfrm>
            <a:off x="13815" y="4268225"/>
            <a:ext cx="2651443" cy="998068"/>
          </a:xfrm>
          <a:custGeom>
            <a:avLst/>
            <a:gdLst>
              <a:gd name="connsiteX0" fmla="*/ 0 w 1712562"/>
              <a:gd name="connsiteY0" fmla="*/ 0 h 1070000"/>
              <a:gd name="connsiteX1" fmla="*/ 1712562 w 1712562"/>
              <a:gd name="connsiteY1" fmla="*/ 0 h 1070000"/>
              <a:gd name="connsiteX2" fmla="*/ 1712562 w 1712562"/>
              <a:gd name="connsiteY2" fmla="*/ 1070000 h 1070000"/>
              <a:gd name="connsiteX3" fmla="*/ 0 w 1712562"/>
              <a:gd name="connsiteY3" fmla="*/ 1070000 h 1070000"/>
              <a:gd name="connsiteX4" fmla="*/ 0 w 1712562"/>
              <a:gd name="connsiteY4" fmla="*/ 0 h 10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562" h="1070000">
                <a:moveTo>
                  <a:pt x="0" y="0"/>
                </a:moveTo>
                <a:lnTo>
                  <a:pt x="1712562" y="0"/>
                </a:lnTo>
                <a:lnTo>
                  <a:pt x="1712562" y="1070000"/>
                </a:lnTo>
                <a:lnTo>
                  <a:pt x="0" y="107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66" tIns="0" rIns="0" bIns="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2016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RFI</a:t>
            </a:r>
            <a:r>
              <a:rPr lang="en-US" sz="2000" i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: Strategies on Data Management, Sharing, and Citation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754681B-EF80-4F08-9D2A-6A02F5123258}"/>
              </a:ext>
            </a:extLst>
          </p:cNvPr>
          <p:cNvSpPr/>
          <p:nvPr/>
        </p:nvSpPr>
        <p:spPr>
          <a:xfrm>
            <a:off x="1651057" y="3311237"/>
            <a:ext cx="2605484" cy="902930"/>
          </a:xfrm>
          <a:custGeom>
            <a:avLst/>
            <a:gdLst>
              <a:gd name="connsiteX0" fmla="*/ 0 w 1712562"/>
              <a:gd name="connsiteY0" fmla="*/ 0 h 1070000"/>
              <a:gd name="connsiteX1" fmla="*/ 1712562 w 1712562"/>
              <a:gd name="connsiteY1" fmla="*/ 0 h 1070000"/>
              <a:gd name="connsiteX2" fmla="*/ 1712562 w 1712562"/>
              <a:gd name="connsiteY2" fmla="*/ 1070000 h 1070000"/>
              <a:gd name="connsiteX3" fmla="*/ 0 w 1712562"/>
              <a:gd name="connsiteY3" fmla="*/ 1070000 h 1070000"/>
              <a:gd name="connsiteX4" fmla="*/ 0 w 1712562"/>
              <a:gd name="connsiteY4" fmla="*/ 0 h 10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562" h="1070000">
                <a:moveTo>
                  <a:pt x="0" y="0"/>
                </a:moveTo>
                <a:lnTo>
                  <a:pt x="1712562" y="0"/>
                </a:lnTo>
                <a:lnTo>
                  <a:pt x="1712562" y="1070000"/>
                </a:lnTo>
                <a:lnTo>
                  <a:pt x="0" y="107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66" tIns="0" rIns="0" bIns="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2018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RFI</a:t>
            </a:r>
            <a:r>
              <a:rPr lang="en-US" sz="2000" i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: Proposed Provisions for a Draft Policy </a:t>
            </a:r>
            <a:endParaRPr lang="en-US" sz="2000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3C180B-0294-4729-A51C-BC54BD24548D}"/>
              </a:ext>
            </a:extLst>
          </p:cNvPr>
          <p:cNvSpPr/>
          <p:nvPr/>
        </p:nvSpPr>
        <p:spPr>
          <a:xfrm>
            <a:off x="3963156" y="2666999"/>
            <a:ext cx="2432983" cy="822951"/>
          </a:xfrm>
          <a:custGeom>
            <a:avLst/>
            <a:gdLst>
              <a:gd name="connsiteX0" fmla="*/ 0 w 1754790"/>
              <a:gd name="connsiteY0" fmla="*/ 0 h 2555604"/>
              <a:gd name="connsiteX1" fmla="*/ 1754790 w 1754790"/>
              <a:gd name="connsiteY1" fmla="*/ 0 h 2555604"/>
              <a:gd name="connsiteX2" fmla="*/ 1754790 w 1754790"/>
              <a:gd name="connsiteY2" fmla="*/ 2555604 h 2555604"/>
              <a:gd name="connsiteX3" fmla="*/ 0 w 1754790"/>
              <a:gd name="connsiteY3" fmla="*/ 2555604 h 2555604"/>
              <a:gd name="connsiteX4" fmla="*/ 0 w 1754790"/>
              <a:gd name="connsiteY4" fmla="*/ 0 h 255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90" h="2555604">
                <a:moveTo>
                  <a:pt x="0" y="0"/>
                </a:moveTo>
                <a:lnTo>
                  <a:pt x="1754790" y="0"/>
                </a:lnTo>
                <a:lnTo>
                  <a:pt x="1754790" y="2555604"/>
                </a:lnTo>
                <a:lnTo>
                  <a:pt x="0" y="25556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2013" tIns="0" rIns="0" bIns="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2019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RFC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: Draft Policy and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Guidance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EE5D98-1EF8-4ECB-97DC-49EB265680B8}"/>
              </a:ext>
            </a:extLst>
          </p:cNvPr>
          <p:cNvSpPr/>
          <p:nvPr/>
        </p:nvSpPr>
        <p:spPr>
          <a:xfrm>
            <a:off x="6013743" y="2212838"/>
            <a:ext cx="2432983" cy="497595"/>
          </a:xfrm>
          <a:custGeom>
            <a:avLst/>
            <a:gdLst>
              <a:gd name="connsiteX0" fmla="*/ 0 w 2029143"/>
              <a:gd name="connsiteY0" fmla="*/ 0 h 3010641"/>
              <a:gd name="connsiteX1" fmla="*/ 2029143 w 2029143"/>
              <a:gd name="connsiteY1" fmla="*/ 0 h 3010641"/>
              <a:gd name="connsiteX2" fmla="*/ 2029143 w 2029143"/>
              <a:gd name="connsiteY2" fmla="*/ 3010641 h 3010641"/>
              <a:gd name="connsiteX3" fmla="*/ 0 w 2029143"/>
              <a:gd name="connsiteY3" fmla="*/ 3010641 h 3010641"/>
              <a:gd name="connsiteX4" fmla="*/ 0 w 2029143"/>
              <a:gd name="connsiteY4" fmla="*/ 0 h 301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143" h="3010641">
                <a:moveTo>
                  <a:pt x="0" y="0"/>
                </a:moveTo>
                <a:lnTo>
                  <a:pt x="2029143" y="0"/>
                </a:lnTo>
                <a:lnTo>
                  <a:pt x="2029143" y="3010641"/>
                </a:lnTo>
                <a:lnTo>
                  <a:pt x="0" y="3010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621" tIns="0" rIns="0" bIns="0" numCol="1" spcCol="1270" anchor="t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2020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Final Policy Released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96DC31-8E9E-4D9A-AF11-75E038E9EC43}"/>
              </a:ext>
            </a:extLst>
          </p:cNvPr>
          <p:cNvSpPr/>
          <p:nvPr/>
        </p:nvSpPr>
        <p:spPr>
          <a:xfrm>
            <a:off x="8440846" y="2101644"/>
            <a:ext cx="2041204" cy="852407"/>
          </a:xfrm>
          <a:custGeom>
            <a:avLst/>
            <a:gdLst>
              <a:gd name="connsiteX0" fmla="*/ 0 w 2029143"/>
              <a:gd name="connsiteY0" fmla="*/ 0 h 3010641"/>
              <a:gd name="connsiteX1" fmla="*/ 2029143 w 2029143"/>
              <a:gd name="connsiteY1" fmla="*/ 0 h 3010641"/>
              <a:gd name="connsiteX2" fmla="*/ 2029143 w 2029143"/>
              <a:gd name="connsiteY2" fmla="*/ 3010641 h 3010641"/>
              <a:gd name="connsiteX3" fmla="*/ 0 w 2029143"/>
              <a:gd name="connsiteY3" fmla="*/ 3010641 h 3010641"/>
              <a:gd name="connsiteX4" fmla="*/ 0 w 2029143"/>
              <a:gd name="connsiteY4" fmla="*/ 0 h 301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143" h="3010641">
                <a:moveTo>
                  <a:pt x="0" y="0"/>
                </a:moveTo>
                <a:lnTo>
                  <a:pt x="2029143" y="0"/>
                </a:lnTo>
                <a:lnTo>
                  <a:pt x="2029143" y="3010641"/>
                </a:lnTo>
                <a:lnTo>
                  <a:pt x="0" y="3010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621" tIns="0" rIns="0" bIns="0" numCol="1" spcCol="1270" anchor="t" anchorCtr="0">
            <a:noAutofit/>
          </a:bodyPr>
          <a:lstStyle/>
          <a:p>
            <a:pPr algn="ctr" defTabSz="8890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2023</a:t>
            </a:r>
          </a:p>
          <a:p>
            <a:pPr algn="ctr" defTabSz="8890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</a:rPr>
              <a:t>Policy Effective</a:t>
            </a:r>
          </a:p>
        </p:txBody>
      </p:sp>
      <p:sp>
        <p:nvSpPr>
          <p:cNvPr id="7" name="Shape 6" descr="Arrow beginning with 2016 pointing towards 2023">
            <a:extLst>
              <a:ext uri="{FF2B5EF4-FFF2-40B4-BE49-F238E27FC236}">
                <a16:creationId xmlns:a16="http://schemas.microsoft.com/office/drawing/2014/main" id="{8FCE9E4B-CBAE-43C9-820E-F6C1F0FBF753}"/>
              </a:ext>
            </a:extLst>
          </p:cNvPr>
          <p:cNvSpPr/>
          <p:nvPr/>
        </p:nvSpPr>
        <p:spPr>
          <a:xfrm>
            <a:off x="1446779" y="2551744"/>
            <a:ext cx="10388170" cy="3766676"/>
          </a:xfrm>
          <a:prstGeom prst="swooshArrow">
            <a:avLst>
              <a:gd name="adj1" fmla="val 31225"/>
              <a:gd name="adj2" fmla="val 35672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AEC7E1-CC2D-4C29-996C-E9421D7D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328185" y="3632271"/>
            <a:ext cx="576970" cy="521404"/>
          </a:xfrm>
          <a:prstGeom prst="ellipse">
            <a:avLst/>
          </a:prstGeom>
          <a:solidFill>
            <a:schemeClr val="accent6">
              <a:lumMod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964919"/>
              <a:satOff val="0"/>
              <a:lumOff val="-3726"/>
              <a:alphaOff val="0"/>
            </a:schemeClr>
          </a:fillRef>
          <a:effectRef idx="1">
            <a:schemeClr val="accent3">
              <a:hueOff val="6964919"/>
              <a:satOff val="0"/>
              <a:lumOff val="-3726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6EF182-5EBF-4EC2-BEB7-644E5CC08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9700" y="4069548"/>
            <a:ext cx="418123" cy="38087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643279"/>
              <a:satOff val="0"/>
              <a:lumOff val="-2484"/>
              <a:alphaOff val="0"/>
            </a:schemeClr>
          </a:fillRef>
          <a:effectRef idx="1">
            <a:schemeClr val="accent3">
              <a:hueOff val="4643279"/>
              <a:satOff val="0"/>
              <a:lumOff val="-2484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034DDDF-AD60-44A9-86DD-CA03A5C8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9840" y="4553462"/>
            <a:ext cx="296195" cy="259171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643279"/>
              <a:satOff val="0"/>
              <a:lumOff val="-2484"/>
              <a:alphaOff val="0"/>
            </a:schemeClr>
          </a:fillRef>
          <a:effectRef idx="1">
            <a:schemeClr val="accent3">
              <a:hueOff val="4643279"/>
              <a:satOff val="0"/>
              <a:lumOff val="-2484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DCDC3A-BEF6-4257-8751-2DB719A6C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0227" y="5083762"/>
            <a:ext cx="135448" cy="123383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F21ADB-7ABC-44BA-B6CB-0463572B5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1448" y="3283689"/>
            <a:ext cx="674698" cy="65005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964919"/>
              <a:satOff val="0"/>
              <a:lumOff val="-3726"/>
              <a:alphaOff val="0"/>
            </a:schemeClr>
          </a:fillRef>
          <a:effectRef idx="1">
            <a:schemeClr val="accent3">
              <a:hueOff val="6964919"/>
              <a:satOff val="0"/>
              <a:lumOff val="-3726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867CA-2CD3-4B40-BD6F-37A4C89B5E44}"/>
              </a:ext>
            </a:extLst>
          </p:cNvPr>
          <p:cNvSpPr txBox="1"/>
          <p:nvPr/>
        </p:nvSpPr>
        <p:spPr>
          <a:xfrm>
            <a:off x="3060227" y="6282921"/>
            <a:ext cx="871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*See “</a:t>
            </a:r>
            <a:r>
              <a:rPr lang="en-US" i="1" dirty="0">
                <a:solidFill>
                  <a:srgbClr val="000000"/>
                </a:solidFill>
                <a:hlinkClick r:id="rId3"/>
              </a:rPr>
              <a:t>NIH Tribal Consultation Report: NIH Draft Policy for Data Management and Sharing</a:t>
            </a:r>
            <a:r>
              <a:rPr lang="en-US" i="1" dirty="0">
                <a:solidFill>
                  <a:srgbClr val="000000"/>
                </a:solidFill>
              </a:rPr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5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uilding labeled as NATIONAL INSTITUTES OF HEALTH">
            <a:extLst>
              <a:ext uri="{FF2B5EF4-FFF2-40B4-BE49-F238E27FC236}">
                <a16:creationId xmlns:a16="http://schemas.microsoft.com/office/drawing/2014/main" id="{BA22761E-84BE-4229-B0A5-8A3C0EAB7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2581" b="15183"/>
          <a:stretch/>
        </p:blipFill>
        <p:spPr bwMode="auto">
          <a:xfrm>
            <a:off x="-34122" y="1"/>
            <a:ext cx="12226121" cy="29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C1A0E-0F1C-43D5-A048-4F9CCA59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8204" y="2955390"/>
            <a:ext cx="12226121" cy="806713"/>
          </a:xfrm>
          <a:prstGeom prst="rect">
            <a:avLst/>
          </a:prstGeom>
          <a:solidFill>
            <a:schemeClr val="accent6">
              <a:lumMod val="2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spc="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977C46-BA44-4804-A93F-8BBDEBC8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8" y="2787246"/>
            <a:ext cx="10972800" cy="1143000"/>
          </a:xfrm>
        </p:spPr>
        <p:txBody>
          <a:bodyPr/>
          <a:lstStyle/>
          <a:p>
            <a:pPr algn="ctr"/>
            <a:r>
              <a:rPr kumimoji="0" lang="en-US" sz="32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NIH Policy for Data Management and Sharing</a:t>
            </a: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6B3EA91-07E8-43A0-B3AA-ABF4E73B559E}"/>
              </a:ext>
            </a:extLst>
          </p:cNvPr>
          <p:cNvSpPr txBox="1">
            <a:spLocks/>
          </p:cNvSpPr>
          <p:nvPr/>
        </p:nvSpPr>
        <p:spPr>
          <a:xfrm>
            <a:off x="365759" y="3905794"/>
            <a:ext cx="11625943" cy="287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6075" indent="-2301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Submission of Data Management &amp; Sharing Plan for all NIH-funded research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(how/where/when)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Compliance with the ICO-approved Plan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(may affect future funding)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400" b="1" u="sng" dirty="0">
                <a:solidFill>
                  <a:srgbClr val="000000"/>
                </a:solidFill>
                <a:latin typeface="Calibri"/>
              </a:rPr>
              <a:t>Effective January 25, 2023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/>
              </a:rPr>
              <a:t>(replaces 2003 Data Sharing Policy)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7FA9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Aims to foster data stewardship</a:t>
            </a:r>
          </a:p>
        </p:txBody>
      </p:sp>
    </p:spTree>
    <p:extLst>
      <p:ext uri="{BB962C8B-B14F-4D97-AF65-F5344CB8AC3E}">
        <p14:creationId xmlns:p14="http://schemas.microsoft.com/office/powerpoint/2010/main" val="73375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605E-B2AA-49CE-AF3D-89731ECE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6373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spc="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Details [of the Policy] Matter!</a:t>
            </a:r>
            <a:endParaRPr lang="en-US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2B81A6-8717-49AE-9A5B-F289D08C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6" y="1371600"/>
            <a:ext cx="11594592" cy="533028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Scope: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All NIH-supported research generating </a:t>
            </a:r>
            <a:r>
              <a:rPr lang="en-US" sz="2400" i="1" u="sng" dirty="0">
                <a:solidFill>
                  <a:srgbClr val="000000"/>
                </a:solidFill>
                <a:latin typeface="Calibri"/>
              </a:rPr>
              <a:t>scientific data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5F7A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What’s in: “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Recorded factual material… of </a:t>
            </a:r>
            <a:r>
              <a:rPr lang="en-US" sz="2400" u="sng" dirty="0">
                <a:solidFill>
                  <a:srgbClr val="000000"/>
                </a:solidFill>
                <a:latin typeface="Calibri"/>
              </a:rPr>
              <a:t>sufficient quality to validate and replicate research findings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, regardless of whether the data are used to support scholarly publications”—relates to the proposed research questions and findings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can include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unpublished null results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5F7A"/>
              </a:buClr>
            </a:pPr>
            <a:endParaRPr lang="en-US" sz="600" b="1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What’s out: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lab notebooks, preliminary analyses, case report forms, physical objects </a:t>
            </a:r>
          </a:p>
          <a:p>
            <a:pPr marL="347472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FA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Timelines:</a:t>
            </a:r>
            <a:endParaRPr lang="en-US" sz="2400" b="1" i="1" u="sng" dirty="0">
              <a:solidFill>
                <a:srgbClr val="000000"/>
              </a:solidFill>
              <a:latin typeface="Calibri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5F7A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When to share data?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no later than </a:t>
            </a:r>
            <a:r>
              <a:rPr lang="en-US" sz="2400" u="sng" dirty="0">
                <a:solidFill>
                  <a:srgbClr val="000000"/>
                </a:solidFill>
                <a:latin typeface="Calibri"/>
              </a:rPr>
              <a:t>publication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US" sz="2400" u="sng" dirty="0">
                <a:solidFill>
                  <a:srgbClr val="000000"/>
                </a:solidFill>
                <a:latin typeface="Calibri"/>
              </a:rPr>
              <a:t>end of </a:t>
            </a:r>
            <a:br>
              <a:rPr lang="en-US" sz="2400" u="sng" dirty="0">
                <a:solidFill>
                  <a:srgbClr val="000000"/>
                </a:solidFill>
                <a:latin typeface="Calibri"/>
              </a:rPr>
            </a:br>
            <a:r>
              <a:rPr lang="en-US" sz="2400" u="sng" dirty="0">
                <a:solidFill>
                  <a:srgbClr val="000000"/>
                </a:solidFill>
                <a:latin typeface="Calibri"/>
              </a:rPr>
              <a:t>award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(for data underlying findings not published in peer-</a:t>
            </a:r>
            <a:br>
              <a:rPr lang="en-US" sz="2400" dirty="0">
                <a:solidFill>
                  <a:srgbClr val="000000"/>
                </a:solidFill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</a:rPr>
              <a:t>reviewed journals)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Clr>
                <a:srgbClr val="005F7A"/>
              </a:buClr>
              <a:buFont typeface="Calibri" panose="020F0502020204030204" pitchFamily="34" charset="0"/>
              <a:buChar char="–"/>
            </a:pPr>
            <a:endParaRPr lang="en-US" sz="1200" dirty="0">
              <a:solidFill>
                <a:srgbClr val="000000"/>
              </a:solidFill>
              <a:latin typeface="Calibri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5F7A"/>
              </a:buClr>
              <a:buFont typeface="Calibri" panose="020F0502020204030204" pitchFamily="34" charset="0"/>
              <a:buChar char="–"/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How long to share data?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consider other relevant requirements </a:t>
            </a:r>
            <a:br>
              <a:rPr lang="en-US" sz="2400" dirty="0">
                <a:solidFill>
                  <a:srgbClr val="000000"/>
                </a:solidFill>
                <a:latin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</a:rPr>
              <a:t>and expectations (e.g., journal policies, repository policies)</a:t>
            </a:r>
            <a:endParaRPr lang="en-US" dirty="0"/>
          </a:p>
        </p:txBody>
      </p:sp>
      <p:pic>
        <p:nvPicPr>
          <p:cNvPr id="8200" name="Picture 8" descr="Cartoon with people at conference table looking at projector showing upside-down image of 'Attention to Detail'">
            <a:extLst>
              <a:ext uri="{FF2B5EF4-FFF2-40B4-BE49-F238E27FC236}">
                <a16:creationId xmlns:a16="http://schemas.microsoft.com/office/drawing/2014/main" id="{205B34A5-ED33-42CE-B7F5-F2D45D743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714"/>
          <a:stretch/>
        </p:blipFill>
        <p:spPr bwMode="auto">
          <a:xfrm>
            <a:off x="9493925" y="4101737"/>
            <a:ext cx="2589216" cy="27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732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SP">
      <a:dk1>
        <a:srgbClr val="000000"/>
      </a:dk1>
      <a:lt1>
        <a:srgbClr val="FFFFFF"/>
      </a:lt1>
      <a:dk2>
        <a:srgbClr val="005F7A"/>
      </a:dk2>
      <a:lt2>
        <a:srgbClr val="FEFFFF"/>
      </a:lt2>
      <a:accent1>
        <a:srgbClr val="783CBD"/>
      </a:accent1>
      <a:accent2>
        <a:srgbClr val="005F7A"/>
      </a:accent2>
      <a:accent3>
        <a:srgbClr val="81BC00"/>
      </a:accent3>
      <a:accent4>
        <a:srgbClr val="007FA9"/>
      </a:accent4>
      <a:accent5>
        <a:srgbClr val="25CAD3"/>
      </a:accent5>
      <a:accent6>
        <a:srgbClr val="D1E8F6"/>
      </a:accent6>
      <a:hlink>
        <a:srgbClr val="346094"/>
      </a:hlink>
      <a:folHlink>
        <a:srgbClr val="783C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28831</TotalTime>
  <Words>2557</Words>
  <Application>Microsoft Macintosh PowerPoint</Application>
  <PresentationFormat>Widescreen</PresentationFormat>
  <Paragraphs>322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roboto-medium</vt:lpstr>
      <vt:lpstr>1_Office Theme</vt:lpstr>
      <vt:lpstr>Update on the NIH Data Management and Sharing Policy and Implementation  Presentation to the Network of the National Library of Medicine National Center for Data Services May 24, 2022 </vt:lpstr>
      <vt:lpstr>Why does NIH Want Data to be Shared?</vt:lpstr>
      <vt:lpstr>Major NIH-wide Data Sharing Policies</vt:lpstr>
      <vt:lpstr>Examples of NIH ICO and Domain Specific Data Sharing Policies*</vt:lpstr>
      <vt:lpstr>Data Accessibility: Still Work to Do</vt:lpstr>
      <vt:lpstr>A Matter of Trust</vt:lpstr>
      <vt:lpstr>Iterative Policy Development through Consistent Community Engagement</vt:lpstr>
      <vt:lpstr> NIH Policy for Data Management and Sharing</vt:lpstr>
      <vt:lpstr>Details [of the Policy] Matter!</vt:lpstr>
      <vt:lpstr>Additional Expectations for Plans</vt:lpstr>
      <vt:lpstr>Supplemental Information: Elements of a Data Management and Sharing Plan </vt:lpstr>
      <vt:lpstr>Supplemental Information: Repository Selection</vt:lpstr>
      <vt:lpstr>Examples of Established Generalist Repositories</vt:lpstr>
      <vt:lpstr>NEW: The Generalist Repository Ecosystem Initiative</vt:lpstr>
      <vt:lpstr>Supplemental Information:  Allowable Costs</vt:lpstr>
      <vt:lpstr>Plan Submission and Review: A Guide</vt:lpstr>
      <vt:lpstr>Implementation Areas of Consideration</vt:lpstr>
      <vt:lpstr>New website released April 5: sharing.nih.gov</vt:lpstr>
      <vt:lpstr>Resources for…</vt:lpstr>
      <vt:lpstr>Resources for: Planning and Budgeting</vt:lpstr>
      <vt:lpstr>Resources for: Sharing Scientific Data</vt:lpstr>
      <vt:lpstr>Resources for: Understanding Sharing Policies</vt:lpstr>
      <vt:lpstr>Resources for: Which Policies Apply to You?</vt:lpstr>
      <vt:lpstr>Roadmap to 2023 and Beyond</vt:lpstr>
      <vt:lpstr>DMS Policy FAQs</vt:lpstr>
      <vt:lpstr>New Resource: Informed Consent for Secondary Research with Data and Biospecimens: Points to Consider and Sample Language for Future Use and/or Sharing</vt:lpstr>
      <vt:lpstr>Draft Supplemental Information: Privacy and  De-identification of Human Research Data</vt:lpstr>
      <vt:lpstr>Draft Supplemental Information: Responsible Management and Sharing of AI/AN Participant Data</vt:lpstr>
      <vt:lpstr>Preparing for 2023—No Time like the Present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Nitenson, Arielle</dc:creator>
  <cp:lastModifiedBy>Microsoft Office User</cp:lastModifiedBy>
  <cp:revision>62</cp:revision>
  <dcterms:created xsi:type="dcterms:W3CDTF">2021-01-14T18:27:49Z</dcterms:created>
  <dcterms:modified xsi:type="dcterms:W3CDTF">2022-05-27T03:05:24Z</dcterms:modified>
</cp:coreProperties>
</file>