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791" r:id="rId2"/>
  </p:sldMasterIdLst>
  <p:notesMasterIdLst>
    <p:notesMasterId r:id="rId16"/>
  </p:notesMasterIdLst>
  <p:sldIdLst>
    <p:sldId id="273" r:id="rId3"/>
    <p:sldId id="311" r:id="rId4"/>
    <p:sldId id="312" r:id="rId5"/>
    <p:sldId id="313" r:id="rId6"/>
    <p:sldId id="315" r:id="rId7"/>
    <p:sldId id="317" r:id="rId8"/>
    <p:sldId id="316" r:id="rId9"/>
    <p:sldId id="318" r:id="rId10"/>
    <p:sldId id="319" r:id="rId11"/>
    <p:sldId id="320" r:id="rId12"/>
    <p:sldId id="321" r:id="rId13"/>
    <p:sldId id="322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A43"/>
    <a:srgbClr val="DC6016"/>
    <a:srgbClr val="F6A5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58" autoAdjust="0"/>
  </p:normalViewPr>
  <p:slideViewPr>
    <p:cSldViewPr snapToGrid="0">
      <p:cViewPr varScale="1">
        <p:scale>
          <a:sx n="140" d="100"/>
          <a:sy n="140" d="100"/>
        </p:scale>
        <p:origin x="4170" y="126"/>
      </p:cViewPr>
      <p:guideLst/>
    </p:cSldViewPr>
  </p:slideViewPr>
  <p:outlineViewPr>
    <p:cViewPr>
      <p:scale>
        <a:sx n="33" d="100"/>
        <a:sy n="33" d="100"/>
      </p:scale>
      <p:origin x="0" y="-1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8A3B-F1D1-4535-B847-CB63401DE92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474D-2F44-4A7D-80FA-48EF11939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0A9F-BB62-427C-B282-519D1B8B5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4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6E8E5-15AD-4DDC-8C9A-B56306B654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64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5087695"/>
            <a:ext cx="9144000" cy="17703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RHIhub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90054"/>
            <a:ext cx="4217170" cy="1178994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8961" y="1455499"/>
            <a:ext cx="5031864" cy="3199609"/>
          </a:xfrm>
          <a:prstGeom prst="rect">
            <a:avLst/>
          </a:prstGeom>
        </p:spPr>
      </p:pic>
      <p:pic>
        <p:nvPicPr>
          <p:cNvPr id="10" name="Picture 9" descr="Your first stop for rural health information. 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05044" y="2092663"/>
            <a:ext cx="5303723" cy="1694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087696"/>
            <a:ext cx="9144000" cy="7937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727284" y="774315"/>
            <a:ext cx="223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ruralhealthinfo.org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83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70" y="6280103"/>
            <a:ext cx="1962994" cy="548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133"/>
            <a:ext cx="9144000" cy="492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17555" y="6346005"/>
            <a:ext cx="223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ruralhealthinfo.org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81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85878" y="274638"/>
            <a:ext cx="660092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" y="68648"/>
            <a:ext cx="1962994" cy="5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5087695"/>
            <a:ext cx="9144000" cy="17703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90054"/>
            <a:ext cx="4217170" cy="1178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8961" y="1455499"/>
            <a:ext cx="5031864" cy="3199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05044" y="2092663"/>
            <a:ext cx="5303723" cy="1694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087696"/>
            <a:ext cx="9144000" cy="7937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727284" y="774315"/>
            <a:ext cx="223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ruralhealthinfo.org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1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70" y="6280103"/>
            <a:ext cx="1962994" cy="548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133"/>
            <a:ext cx="9144000" cy="492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17555" y="6346005"/>
            <a:ext cx="223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ruralhealthinfo.org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5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85878" y="274638"/>
            <a:ext cx="660092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" y="68648"/>
            <a:ext cx="1962994" cy="5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822960"/>
            <a:ext cx="9144000" cy="91440"/>
          </a:xfrm>
          <a:prstGeom prst="rect">
            <a:avLst/>
          </a:prstGeom>
          <a:solidFill>
            <a:srgbClr val="B741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7" name="Picture 16" descr="RAC_logo_2pg.png"/>
          <p:cNvPicPr>
            <a:picLocks noChangeAspect="1"/>
          </p:cNvPicPr>
          <p:nvPr userDrawn="1"/>
        </p:nvPicPr>
        <p:blipFill>
          <a:blip r:embed="rId2" cstate="print"/>
          <a:srcRect r="19715"/>
          <a:stretch>
            <a:fillRect/>
          </a:stretch>
        </p:blipFill>
        <p:spPr>
          <a:xfrm>
            <a:off x="-16438" y="5979884"/>
            <a:ext cx="9171690" cy="57458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-171442" y="649515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www.raconline.org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832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4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78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6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toolkits/transportation" TargetMode="External"/><Relationship Id="rId2" Type="http://schemas.openxmlformats.org/officeDocument/2006/relationships/hyperlink" Target="https://www.ruralhealthinfo.org/project-examp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topics/grantwriting" TargetMode="External"/><Relationship Id="rId2" Type="http://schemas.openxmlformats.org/officeDocument/2006/relationships/hyperlink" Target="https://www.ruralhealthinfo.org/fund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uralhealthinfo.org/topics/scholarships-loans-loan-repayment" TargetMode="External"/><Relationship Id="rId4" Type="http://schemas.openxmlformats.org/officeDocument/2006/relationships/hyperlink" Target="https://www.ruralhealthinfo.org/topics/capital-fundi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uralhealthinfo.org/custom-alerts" TargetMode="External"/><Relationship Id="rId3" Type="http://schemas.openxmlformats.org/officeDocument/2006/relationships/hyperlink" Target="https://www.ruralhealthinfo.org/podcast" TargetMode="External"/><Relationship Id="rId7" Type="http://schemas.openxmlformats.org/officeDocument/2006/relationships/hyperlink" Target="https://www.ruralhealthinfo.org/updates" TargetMode="External"/><Relationship Id="rId2" Type="http://schemas.openxmlformats.org/officeDocument/2006/relationships/hyperlink" Target="https://www.ruralhealthinfo.org/cont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uralhealthinfo.org/videos" TargetMode="External"/><Relationship Id="rId5" Type="http://schemas.openxmlformats.org/officeDocument/2006/relationships/hyperlink" Target="https://www.ruralhealthinfo.org/webinars" TargetMode="External"/><Relationship Id="rId4" Type="http://schemas.openxmlformats.org/officeDocument/2006/relationships/hyperlink" Target="https://www.ruralhealthinfo.org/rural-monito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ralhealthinfo.org/topics/rural-health-dispariti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states" TargetMode="External"/><Relationship Id="rId2" Type="http://schemas.openxmlformats.org/officeDocument/2006/relationships/hyperlink" Target="https://www.ruralhealthinfo.org/libr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uralhealthinfo.org/topic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topics/what-is-rural" TargetMode="External"/><Relationship Id="rId2" Type="http://schemas.openxmlformats.org/officeDocument/2006/relationships/hyperlink" Target="https://www.ruralhealthinfo.org/am-i-rur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topics/statistics-and-data" TargetMode="External"/><Relationship Id="rId2" Type="http://schemas.openxmlformats.org/officeDocument/2006/relationships/hyperlink" Target="https://www.ruralhealthinfo.org/data-explor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uralhealthinfo.org/topics/social-determinants-of-heal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F04B6D-72ED-5513-3F7D-6A1DC76B81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669688"/>
            <a:ext cx="9144000" cy="9413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</a:t>
            </a:r>
            <a:r>
              <a:rPr lang="en-US" sz="3200" b="1" baseline="0" dirty="0">
                <a:solidFill>
                  <a:schemeClr val="bg1"/>
                </a:solidFill>
              </a:rPr>
              <a:t> Rural Health Information with RHIhub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276" y="4098052"/>
            <a:ext cx="5026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Sarah Dauterive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National Rural Health Day, November 16, 2023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1E1-34BE-15AC-01A6-826B3568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Questions for Research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94B11-54D2-7457-69A4-7243EAF5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84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Do you have mobile healthcare unit policies that I could review?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FE84E-464F-6729-D530-A7E37378FDC4}"/>
              </a:ext>
            </a:extLst>
          </p:cNvPr>
          <p:cNvSpPr txBox="1"/>
          <p:nvPr/>
        </p:nvSpPr>
        <p:spPr>
          <a:xfrm>
            <a:off x="457200" y="5373384"/>
            <a:ext cx="391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 used: </a:t>
            </a:r>
            <a:r>
              <a:rPr lang="en-US" dirty="0">
                <a:hlinkClick r:id="rId2"/>
              </a:rPr>
              <a:t>Models and Innovations</a:t>
            </a:r>
            <a:endParaRPr lang="en-US" dirty="0"/>
          </a:p>
          <a:p>
            <a:r>
              <a:rPr lang="en-US" dirty="0"/>
              <a:t>Toolkit used: </a:t>
            </a:r>
            <a:r>
              <a:rPr lang="en-US" dirty="0">
                <a:hlinkClick r:id="rId3"/>
              </a:rPr>
              <a:t>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1E1-34BE-15AC-01A6-826B3568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Questions for Research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94B11-54D2-7457-69A4-7243EAF5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84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Where can I get a grant for dental equipment for my clinic in California?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79E64-F5A7-F18E-5AF3-F59B2FE3CBD5}"/>
              </a:ext>
            </a:extLst>
          </p:cNvPr>
          <p:cNvSpPr txBox="1"/>
          <p:nvPr/>
        </p:nvSpPr>
        <p:spPr>
          <a:xfrm>
            <a:off x="457200" y="4828854"/>
            <a:ext cx="630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 used: </a:t>
            </a:r>
            <a:r>
              <a:rPr lang="en-US" dirty="0">
                <a:hlinkClick r:id="rId2"/>
              </a:rPr>
              <a:t>Funding</a:t>
            </a:r>
            <a:endParaRPr lang="en-US" dirty="0"/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Guides used: </a:t>
            </a:r>
            <a:r>
              <a:rPr lang="en-US" sz="1800" dirty="0">
                <a:effectLst/>
                <a:latin typeface="Calibri" panose="020F0502020204030204" pitchFamily="34" charset="0"/>
                <a:hlinkClick r:id="rId3"/>
              </a:rPr>
              <a:t>Applying for Grants to Support Rural Health Projects</a:t>
            </a:r>
            <a:endParaRPr lang="en-US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37E5D-D27D-FF06-D961-DA0B7F2C49A0}"/>
              </a:ext>
            </a:extLst>
          </p:cNvPr>
          <p:cNvSpPr txBox="1"/>
          <p:nvPr/>
        </p:nvSpPr>
        <p:spPr>
          <a:xfrm>
            <a:off x="1695236" y="5396468"/>
            <a:ext cx="357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Capital Funding for Rural Healthcare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3A31A-5957-76D9-DC03-C42E1EED06C4}"/>
              </a:ext>
            </a:extLst>
          </p:cNvPr>
          <p:cNvSpPr txBox="1"/>
          <p:nvPr/>
        </p:nvSpPr>
        <p:spPr>
          <a:xfrm>
            <a:off x="1695236" y="5714496"/>
            <a:ext cx="673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5"/>
              </a:rPr>
              <a:t>Scholarships, Loans, and Loan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R</a:t>
            </a:r>
            <a:r>
              <a:rPr lang="en-US" sz="1800" dirty="0">
                <a:effectLst/>
                <a:latin typeface="Calibri" panose="020F0502020204030204" pitchFamily="34" charset="0"/>
                <a:hlinkClick r:id="rId5"/>
              </a:rPr>
              <a:t>epayment for Rural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hlinkClick r:id="rId5"/>
              </a:rPr>
              <a:t>ealth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hlinkClick r:id="rId5"/>
              </a:rPr>
              <a:t>rofessions</a:t>
            </a:r>
            <a:endParaRPr lang="en-US" sz="1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BB71487-2578-D5E2-6FA3-3992CB34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DC601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Contact, Connect, &amp; Stay Informed 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C9DDB-738F-48D8-3D7C-A51FDD203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Resource and Referral</a:t>
            </a:r>
            <a:endParaRPr lang="en-US" dirty="0"/>
          </a:p>
          <a:p>
            <a:r>
              <a:rPr lang="en-US" dirty="0">
                <a:hlinkClick r:id="rId3"/>
              </a:rPr>
              <a:t>Exploring Rural Health Podcast</a:t>
            </a:r>
            <a:endParaRPr lang="en-US" dirty="0"/>
          </a:p>
          <a:p>
            <a:r>
              <a:rPr lang="en-US" i="1" dirty="0">
                <a:hlinkClick r:id="rId4"/>
              </a:rPr>
              <a:t>Rural Monitor</a:t>
            </a:r>
            <a:endParaRPr lang="en-US" i="1" dirty="0"/>
          </a:p>
          <a:p>
            <a:r>
              <a:rPr lang="en-US" dirty="0">
                <a:hlinkClick r:id="rId5"/>
              </a:rPr>
              <a:t>Webinars</a:t>
            </a:r>
            <a:endParaRPr lang="en-US" dirty="0"/>
          </a:p>
          <a:p>
            <a:r>
              <a:rPr lang="en-US" dirty="0">
                <a:hlinkClick r:id="rId6"/>
              </a:rPr>
              <a:t>Videos</a:t>
            </a:r>
            <a:endParaRPr lang="en-US" dirty="0"/>
          </a:p>
          <a:p>
            <a:r>
              <a:rPr lang="en-US" i="1" dirty="0">
                <a:hlinkClick r:id="rId7"/>
              </a:rPr>
              <a:t>RHIhub This Week</a:t>
            </a:r>
            <a:endParaRPr lang="en-US" i="1" dirty="0"/>
          </a:p>
          <a:p>
            <a:r>
              <a:rPr lang="en-US" dirty="0">
                <a:hlinkClick r:id="rId8"/>
              </a:rPr>
              <a:t>Custom Alerts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457" y="327026"/>
            <a:ext cx="8409085" cy="685548"/>
          </a:xfrm>
        </p:spPr>
        <p:txBody>
          <a:bodyPr/>
          <a:lstStyle/>
          <a:p>
            <a:r>
              <a:rPr lang="en-US" b="1" dirty="0">
                <a:solidFill>
                  <a:srgbClr val="DC6016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Contact, Connect, &amp; Stay Informed 2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66615" y="1004189"/>
            <a:ext cx="6585848" cy="165617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3600" dirty="0" err="1"/>
              <a:t>RHIhub</a:t>
            </a:r>
            <a:r>
              <a:rPr lang="en-US" sz="3600" dirty="0"/>
              <a:t> Contact Info: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3600" dirty="0">
                <a:solidFill>
                  <a:srgbClr val="9E2A43"/>
                </a:solidFill>
                <a:latin typeface="+mj-lt"/>
              </a:rPr>
              <a:t>1-800-270-1898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3600" dirty="0">
                <a:solidFill>
                  <a:srgbClr val="9E2A43"/>
                </a:solidFill>
                <a:latin typeface="+mj-lt"/>
              </a:rPr>
              <a:t>Email: info@ruralhealthinfo.org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3600" u="sng" dirty="0">
              <a:solidFill>
                <a:srgbClr val="9E2A43"/>
              </a:solidFill>
            </a:endParaRPr>
          </a:p>
        </p:txBody>
      </p:sp>
      <p:sp>
        <p:nvSpPr>
          <p:cNvPr id="3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" y="-220663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300" y="-68263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61036-E127-4B4A-AF5A-3468D06E357C}"/>
              </a:ext>
            </a:extLst>
          </p:cNvPr>
          <p:cNvSpPr txBox="1"/>
          <p:nvPr/>
        </p:nvSpPr>
        <p:spPr>
          <a:xfrm>
            <a:off x="3534770" y="3169707"/>
            <a:ext cx="524177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Sign up for updates &amp; alerts at ruralhealthinfo.org/alerts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7004" y="4881674"/>
            <a:ext cx="6975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facebook.com/RHIhub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7" y="2870733"/>
            <a:ext cx="2885822" cy="1835006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16112"/>
            <a:ext cx="485216" cy="485216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" y="5401328"/>
            <a:ext cx="658156" cy="658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2CCBB-3831-F948-BAFC-4DD5278D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6" y="5369406"/>
            <a:ext cx="498980" cy="423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980CF-2056-4F12-B579-EDD404A334EF}"/>
              </a:ext>
            </a:extLst>
          </p:cNvPr>
          <p:cNvSpPr txBox="1"/>
          <p:nvPr/>
        </p:nvSpPr>
        <p:spPr>
          <a:xfrm>
            <a:off x="1158875" y="5435672"/>
            <a:ext cx="2840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@</a:t>
            </a:r>
            <a:r>
              <a:rPr lang="en-US" sz="2800" dirty="0" err="1">
                <a:solidFill>
                  <a:prstClr val="black"/>
                </a:solidFill>
              </a:rPr>
              <a:t>ruralhealthinfo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58DDC-0593-634B-86E3-A37F1AF9DEC3}"/>
              </a:ext>
            </a:extLst>
          </p:cNvPr>
          <p:cNvSpPr txBox="1"/>
          <p:nvPr/>
        </p:nvSpPr>
        <p:spPr>
          <a:xfrm>
            <a:off x="5566761" y="5269662"/>
            <a:ext cx="271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ruralhealthinfo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7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DD9-94F4-D605-EE88-7A2ED9ED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54BD-F8A6-F0F3-F40A-BB13EC6D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sz="7200" dirty="0"/>
              <a:t>What is your professional background?</a:t>
            </a:r>
          </a:p>
        </p:txBody>
      </p:sp>
    </p:spTree>
    <p:extLst>
      <p:ext uri="{BB962C8B-B14F-4D97-AF65-F5344CB8AC3E}">
        <p14:creationId xmlns:p14="http://schemas.microsoft.com/office/powerpoint/2010/main" val="26329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DD9-94F4-D605-EE88-7A2ED9ED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54BD-F8A6-F0F3-F40A-BB13EC6D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sz="7200" dirty="0"/>
              <a:t>How familiar are you with common rural health issues?</a:t>
            </a:r>
          </a:p>
        </p:txBody>
      </p:sp>
    </p:spTree>
    <p:extLst>
      <p:ext uri="{BB962C8B-B14F-4D97-AF65-F5344CB8AC3E}">
        <p14:creationId xmlns:p14="http://schemas.microsoft.com/office/powerpoint/2010/main" val="40824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1E1-34BE-15AC-01A6-826B3568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Overview of Rural Health Issues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8DDFA-642A-7751-EBAA-86FC8E60611C}"/>
              </a:ext>
            </a:extLst>
          </p:cNvPr>
          <p:cNvSpPr txBox="1"/>
          <p:nvPr/>
        </p:nvSpPr>
        <p:spPr>
          <a:xfrm>
            <a:off x="475661" y="911558"/>
            <a:ext cx="383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Rural residents have…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764335-2E15-75E9-3958-8C0FA6E3B836}"/>
              </a:ext>
            </a:extLst>
          </p:cNvPr>
          <p:cNvSpPr txBox="1"/>
          <p:nvPr/>
        </p:nvSpPr>
        <p:spPr>
          <a:xfrm>
            <a:off x="1790700" y="1798122"/>
            <a:ext cx="252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rates of mortality.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E92F7-EFA3-D9C2-8E4A-BDC5988E51A2}"/>
              </a:ext>
            </a:extLst>
          </p:cNvPr>
          <p:cNvSpPr txBox="1"/>
          <p:nvPr/>
        </p:nvSpPr>
        <p:spPr>
          <a:xfrm>
            <a:off x="1790700" y="2761250"/>
            <a:ext cx="335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rates of uninsured people.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429BE5-6778-C215-AA2D-FD4367C1B9F3}"/>
              </a:ext>
            </a:extLst>
          </p:cNvPr>
          <p:cNvSpPr txBox="1"/>
          <p:nvPr/>
        </p:nvSpPr>
        <p:spPr>
          <a:xfrm>
            <a:off x="1790700" y="3684973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incidence of disease.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AADE7-208E-EB49-7378-E18232AC95D3}"/>
              </a:ext>
            </a:extLst>
          </p:cNvPr>
          <p:cNvSpPr txBox="1"/>
          <p:nvPr/>
        </p:nvSpPr>
        <p:spPr>
          <a:xfrm>
            <a:off x="1790700" y="4628400"/>
            <a:ext cx="29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incidence of disability.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43C983-A85C-18D1-98B7-5774786546E8}"/>
              </a:ext>
            </a:extLst>
          </p:cNvPr>
          <p:cNvSpPr txBox="1"/>
          <p:nvPr/>
        </p:nvSpPr>
        <p:spPr>
          <a:xfrm>
            <a:off x="1790700" y="5575872"/>
            <a:ext cx="28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rates of chronic pain.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88B293-8128-91F0-308D-19D93B514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902" y="1525588"/>
            <a:ext cx="914400" cy="914400"/>
          </a:xfr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611A8DB-1876-6C20-0A1B-AA0990C46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902" y="2469014"/>
            <a:ext cx="9144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3BB62A0-63B4-79E0-82B0-BC463BA6D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902" y="3412440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1B21BFC-2192-BFC4-8EDE-A950325D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300" y="4355866"/>
            <a:ext cx="914400" cy="914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EEAA84A-6F44-67BF-4D71-D0525AA3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902" y="52992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1E1-34BE-15AC-01A6-826B3568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Overview of Rural Health Issues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8DDFA-642A-7751-EBAA-86FC8E60611C}"/>
              </a:ext>
            </a:extLst>
          </p:cNvPr>
          <p:cNvSpPr txBox="1"/>
          <p:nvPr/>
        </p:nvSpPr>
        <p:spPr>
          <a:xfrm>
            <a:off x="475661" y="911558"/>
            <a:ext cx="6128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Reasons for Rural Health Disparities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21C8A-F017-924A-AAA1-98A6EC70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2949"/>
          </a:xfrm>
        </p:spPr>
        <p:txBody>
          <a:bodyPr/>
          <a:lstStyle/>
          <a:p>
            <a:r>
              <a:rPr lang="en-US" dirty="0"/>
              <a:t>Access to healthcare</a:t>
            </a:r>
          </a:p>
          <a:p>
            <a:pPr lvl="1"/>
            <a:r>
              <a:rPr lang="en-US" dirty="0"/>
              <a:t>Under and uninsured people</a:t>
            </a:r>
          </a:p>
          <a:p>
            <a:pPr lvl="1"/>
            <a:r>
              <a:rPr lang="en-US" dirty="0"/>
              <a:t>Healthcare workforce shortages</a:t>
            </a:r>
          </a:p>
          <a:p>
            <a:pPr lvl="1"/>
            <a:r>
              <a:rPr lang="en-US" dirty="0"/>
              <a:t>Lack of specialty care</a:t>
            </a:r>
          </a:p>
          <a:p>
            <a:pPr lvl="1"/>
            <a:r>
              <a:rPr lang="en-US" dirty="0"/>
              <a:t>Distance to healthcare/Transportation issues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Social determinants of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0C576-79E6-BA80-BDEB-E7249754CA61}"/>
              </a:ext>
            </a:extLst>
          </p:cNvPr>
          <p:cNvSpPr txBox="1"/>
          <p:nvPr/>
        </p:nvSpPr>
        <p:spPr>
          <a:xfrm>
            <a:off x="457200" y="5373384"/>
            <a:ext cx="355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 used: </a:t>
            </a:r>
            <a:r>
              <a:rPr lang="en-US" dirty="0">
                <a:hlinkClick r:id="rId2"/>
              </a:rPr>
              <a:t>Rural Health Disparities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38A1-0C1C-D11F-A061-19ED51A3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Let’s talk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797A8-9BBA-76F7-657D-285801DE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Online Library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State Guides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Topic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1E1-34BE-15AC-01A6-826B3568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Questions for Research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94B11-54D2-7457-69A4-7243EAF5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846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Is my town/zip code/county rural?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What are the recent social determinants of health-related statistics for Nebraska?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Do you have mobile healthcare unit policies that I could review?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Where can I get a grant for dental equipment for my clinic in California?</a:t>
            </a:r>
          </a:p>
        </p:txBody>
      </p:sp>
    </p:spTree>
    <p:extLst>
      <p:ext uri="{BB962C8B-B14F-4D97-AF65-F5344CB8AC3E}">
        <p14:creationId xmlns:p14="http://schemas.microsoft.com/office/powerpoint/2010/main" val="20675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1E1-34BE-15AC-01A6-826B3568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Questions for Research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94B11-54D2-7457-69A4-7243EAF5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84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Is my town/zip code/county rural?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00A38-CEFA-F3EB-20EC-B8DE58574F5C}"/>
              </a:ext>
            </a:extLst>
          </p:cNvPr>
          <p:cNvSpPr txBox="1"/>
          <p:nvPr/>
        </p:nvSpPr>
        <p:spPr>
          <a:xfrm>
            <a:off x="616449" y="2644170"/>
            <a:ext cx="403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Scooba, MS</a:t>
            </a:r>
          </a:p>
          <a:p>
            <a:r>
              <a:rPr lang="en-US" sz="2400" b="1" dirty="0"/>
              <a:t>Population: </a:t>
            </a:r>
            <a:r>
              <a:rPr lang="en-US" sz="2400" dirty="0"/>
              <a:t>744 (2020 Census)</a:t>
            </a:r>
          </a:p>
          <a:p>
            <a:r>
              <a:rPr lang="en-US" sz="2400" b="1" dirty="0"/>
              <a:t>Square Miles: </a:t>
            </a:r>
            <a:r>
              <a:rPr lang="en-US" sz="2400" dirty="0"/>
              <a:t>2.5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44A22-FBB6-7A88-6938-37081AF10194}"/>
              </a:ext>
            </a:extLst>
          </p:cNvPr>
          <p:cNvSpPr txBox="1"/>
          <p:nvPr/>
        </p:nvSpPr>
        <p:spPr>
          <a:xfrm>
            <a:off x="4813442" y="2647882"/>
            <a:ext cx="4397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Ruston, LA</a:t>
            </a:r>
          </a:p>
          <a:p>
            <a:r>
              <a:rPr lang="en-US" sz="2400" b="1" dirty="0"/>
              <a:t>Population: </a:t>
            </a:r>
            <a:r>
              <a:rPr lang="en-US" sz="2400" dirty="0"/>
              <a:t>22,166 (2020 Census)</a:t>
            </a:r>
          </a:p>
          <a:p>
            <a:r>
              <a:rPr lang="en-US" sz="2400" b="1" dirty="0"/>
              <a:t>Square Miles: </a:t>
            </a:r>
            <a:r>
              <a:rPr lang="en-US" sz="2400" dirty="0"/>
              <a:t>21.26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3EE28-0B2F-9F9E-5AE7-B637B06A62F4}"/>
              </a:ext>
            </a:extLst>
          </p:cNvPr>
          <p:cNvSpPr txBox="1"/>
          <p:nvPr/>
        </p:nvSpPr>
        <p:spPr>
          <a:xfrm>
            <a:off x="457200" y="5373384"/>
            <a:ext cx="271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 used: </a:t>
            </a:r>
            <a:r>
              <a:rPr lang="en-US" dirty="0">
                <a:hlinkClick r:id="rId2"/>
              </a:rPr>
              <a:t>Am I Rural?</a:t>
            </a:r>
            <a:endParaRPr lang="en-US" dirty="0"/>
          </a:p>
          <a:p>
            <a:r>
              <a:rPr lang="en-US" dirty="0"/>
              <a:t>Guide used: </a:t>
            </a:r>
            <a:r>
              <a:rPr lang="en-US" dirty="0">
                <a:hlinkClick r:id="rId3"/>
              </a:rPr>
              <a:t>What is Rural?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1E1-34BE-15AC-01A6-826B3568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6016"/>
                </a:solidFill>
              </a:rPr>
              <a:t>Questions for Research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94B11-54D2-7457-69A4-7243EAF5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84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What are the recent social determinants of health-related statistics for Nebraska?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05207-6226-3610-6ED0-11980D4DD45B}"/>
              </a:ext>
            </a:extLst>
          </p:cNvPr>
          <p:cNvSpPr txBox="1"/>
          <p:nvPr/>
        </p:nvSpPr>
        <p:spPr>
          <a:xfrm>
            <a:off x="457200" y="5198724"/>
            <a:ext cx="604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 used: </a:t>
            </a:r>
            <a:r>
              <a:rPr lang="en-US" dirty="0">
                <a:hlinkClick r:id="rId2"/>
              </a:rPr>
              <a:t>Rural Data Explorer</a:t>
            </a:r>
            <a:endParaRPr lang="en-US" dirty="0"/>
          </a:p>
          <a:p>
            <a:r>
              <a:rPr lang="en-US" dirty="0"/>
              <a:t>Guide used: </a:t>
            </a:r>
            <a:r>
              <a:rPr lang="en-US" dirty="0">
                <a:hlinkClick r:id="rId3"/>
              </a:rPr>
              <a:t>Finding Statistics and Data Related to Rural Health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DED83-C123-A649-1CE1-88338C08DE50}"/>
              </a:ext>
            </a:extLst>
          </p:cNvPr>
          <p:cNvSpPr txBox="1"/>
          <p:nvPr/>
        </p:nvSpPr>
        <p:spPr>
          <a:xfrm>
            <a:off x="1633592" y="5752722"/>
            <a:ext cx="453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Social Determinants of Health for Rural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37E5CC-CBC7-4CF3-ABA7-51D47583F7F3}" vid="{BEEAF8FE-2CA9-4D3B-B91F-809A8D9F2C82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37E5CC-CBC7-4CF3-ABA7-51D47583F7F3}" vid="{BEEAF8FE-2CA9-4D3B-B91F-809A8D9F2C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418</Words>
  <Application>Microsoft Office PowerPoint</Application>
  <PresentationFormat>On-screen Show (4:3)</PresentationFormat>
  <Paragraphs>81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Garamond</vt:lpstr>
      <vt:lpstr>Times New Roman</vt:lpstr>
      <vt:lpstr>Office Theme</vt:lpstr>
      <vt:lpstr>1_Office Theme</vt:lpstr>
      <vt:lpstr>Finding Rural Health Information with RHIhub</vt:lpstr>
      <vt:lpstr>Poll 1</vt:lpstr>
      <vt:lpstr>Poll 2</vt:lpstr>
      <vt:lpstr>Overview of Rural Health Issues 1</vt:lpstr>
      <vt:lpstr>Overview of Rural Health Issues 2</vt:lpstr>
      <vt:lpstr>Let’s talk about…</vt:lpstr>
      <vt:lpstr>Questions for Research</vt:lpstr>
      <vt:lpstr>Questions for Research 1</vt:lpstr>
      <vt:lpstr>Questions for Research 2</vt:lpstr>
      <vt:lpstr>Questions for Research 3</vt:lpstr>
      <vt:lpstr>Questions for Research 4</vt:lpstr>
      <vt:lpstr>Contact, Connect, &amp; Stay Informed 1 </vt:lpstr>
      <vt:lpstr>Contact, Connect, &amp; Stay Informed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Alexandra</dc:creator>
  <cp:lastModifiedBy>Dauterive, Sarah</cp:lastModifiedBy>
  <cp:revision>76</cp:revision>
  <dcterms:created xsi:type="dcterms:W3CDTF">2020-04-06T19:03:00Z</dcterms:created>
  <dcterms:modified xsi:type="dcterms:W3CDTF">2023-11-16T18:24:48Z</dcterms:modified>
</cp:coreProperties>
</file>