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  <p:sldMasterId id="2147483791" r:id="rId2"/>
  </p:sldMasterIdLst>
  <p:notesMasterIdLst>
    <p:notesMasterId r:id="rId16"/>
  </p:notesMasterIdLst>
  <p:sldIdLst>
    <p:sldId id="273" r:id="rId3"/>
    <p:sldId id="311" r:id="rId4"/>
    <p:sldId id="312" r:id="rId5"/>
    <p:sldId id="313" r:id="rId6"/>
    <p:sldId id="315" r:id="rId7"/>
    <p:sldId id="317" r:id="rId8"/>
    <p:sldId id="316" r:id="rId9"/>
    <p:sldId id="318" r:id="rId10"/>
    <p:sldId id="319" r:id="rId11"/>
    <p:sldId id="320" r:id="rId12"/>
    <p:sldId id="321" r:id="rId13"/>
    <p:sldId id="322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A43"/>
    <a:srgbClr val="DC6016"/>
    <a:srgbClr val="F6A5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358" autoAdjust="0"/>
  </p:normalViewPr>
  <p:slideViewPr>
    <p:cSldViewPr snapToGrid="0">
      <p:cViewPr varScale="1">
        <p:scale>
          <a:sx n="140" d="100"/>
          <a:sy n="140" d="100"/>
        </p:scale>
        <p:origin x="4170" y="126"/>
      </p:cViewPr>
      <p:guideLst/>
    </p:cSldViewPr>
  </p:slideViewPr>
  <p:outlineViewPr>
    <p:cViewPr>
      <p:scale>
        <a:sx n="33" d="100"/>
        <a:sy n="33" d="100"/>
      </p:scale>
      <p:origin x="0" y="-10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18A3B-F1D1-4535-B847-CB63401DE925}" type="datetimeFigureOut">
              <a:rPr lang="en-US" smtClean="0"/>
              <a:t>11/16/2023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C474D-2F44-4A7D-80FA-48EF11939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88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FF0A9F-BB62-427C-B282-519D1B8B55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047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56E8E5-15AD-4DDC-8C9A-B56306B654C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3647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0" y="5087695"/>
            <a:ext cx="9144000" cy="17703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RHIhub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90054"/>
            <a:ext cx="4217170" cy="1178994"/>
          </a:xfrm>
          <a:prstGeom prst="rect">
            <a:avLst/>
          </a:prstGeom>
        </p:spPr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48961" y="1455499"/>
            <a:ext cx="5031864" cy="3199609"/>
          </a:xfrm>
          <a:prstGeom prst="rect">
            <a:avLst/>
          </a:prstGeom>
        </p:spPr>
      </p:pic>
      <p:pic>
        <p:nvPicPr>
          <p:cNvPr id="10" name="Picture 9" descr="Your first stop for rural health information. 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705044" y="2092663"/>
            <a:ext cx="5303723" cy="16942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087696"/>
            <a:ext cx="9144000" cy="7937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727284" y="774315"/>
            <a:ext cx="223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ruralhealthinfo.org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3837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logo.a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770" y="6280103"/>
            <a:ext cx="1962994" cy="5487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03133"/>
            <a:ext cx="9144000" cy="4921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17555" y="6346005"/>
            <a:ext cx="223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ruralhealthinfo.org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981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85878" y="274638"/>
            <a:ext cx="6600921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logo.a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" y="68648"/>
            <a:ext cx="1962994" cy="54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2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0" y="5087695"/>
            <a:ext cx="9144000" cy="177030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logo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90054"/>
            <a:ext cx="4217170" cy="11789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48961" y="1455499"/>
            <a:ext cx="5031864" cy="31996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705044" y="2092663"/>
            <a:ext cx="5303723" cy="16942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087696"/>
            <a:ext cx="9144000" cy="7937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727284" y="774315"/>
            <a:ext cx="223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ruralhealthinfo.org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8616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logo.a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770" y="6280103"/>
            <a:ext cx="1962994" cy="5487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03133"/>
            <a:ext cx="9144000" cy="4921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17555" y="6346005"/>
            <a:ext cx="2232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ruralhealthinfo.org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entury Gothic"/>
              <a:ea typeface="+mn-ea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253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85878" y="274638"/>
            <a:ext cx="6600921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logo.a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" y="68648"/>
            <a:ext cx="1962994" cy="54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0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85725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 bwMode="auto">
          <a:xfrm>
            <a:off x="0" y="822960"/>
            <a:ext cx="9144000" cy="91440"/>
          </a:xfrm>
          <a:prstGeom prst="rect">
            <a:avLst/>
          </a:prstGeom>
          <a:solidFill>
            <a:srgbClr val="B7415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1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pic>
        <p:nvPicPr>
          <p:cNvPr id="17" name="Picture 16" descr="RAC_logo_2pg.png"/>
          <p:cNvPicPr>
            <a:picLocks noChangeAspect="1"/>
          </p:cNvPicPr>
          <p:nvPr userDrawn="1"/>
        </p:nvPicPr>
        <p:blipFill>
          <a:blip r:embed="rId2" cstate="print"/>
          <a:srcRect r="19715"/>
          <a:stretch>
            <a:fillRect/>
          </a:stretch>
        </p:blipFill>
        <p:spPr>
          <a:xfrm>
            <a:off x="-16438" y="5979884"/>
            <a:ext cx="9171690" cy="574582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-171442" y="6495150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www.raconline.org</a:t>
            </a:r>
          </a:p>
        </p:txBody>
      </p:sp>
      <p:sp>
        <p:nvSpPr>
          <p:cNvPr id="21" name="Rectangle 20"/>
          <p:cNvSpPr/>
          <p:nvPr userDrawn="1"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1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0832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241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786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260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ralhealthinfo.org/toolkits/transportation" TargetMode="External"/><Relationship Id="rId2" Type="http://schemas.openxmlformats.org/officeDocument/2006/relationships/hyperlink" Target="https://www.ruralhealthinfo.org/project-example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ralhealthinfo.org/topics/grantwriting" TargetMode="External"/><Relationship Id="rId2" Type="http://schemas.openxmlformats.org/officeDocument/2006/relationships/hyperlink" Target="https://www.ruralhealthinfo.org/fund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uralhealthinfo.org/topics/scholarships-loans-loan-repayment" TargetMode="External"/><Relationship Id="rId4" Type="http://schemas.openxmlformats.org/officeDocument/2006/relationships/hyperlink" Target="https://www.ruralhealthinfo.org/topics/capital-fundin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uralhealthinfo.org/custom-alerts" TargetMode="External"/><Relationship Id="rId3" Type="http://schemas.openxmlformats.org/officeDocument/2006/relationships/hyperlink" Target="https://www.ruralhealthinfo.org/podcast" TargetMode="External"/><Relationship Id="rId7" Type="http://schemas.openxmlformats.org/officeDocument/2006/relationships/hyperlink" Target="https://www.ruralhealthinfo.org/updates" TargetMode="External"/><Relationship Id="rId2" Type="http://schemas.openxmlformats.org/officeDocument/2006/relationships/hyperlink" Target="https://www.ruralhealthinfo.org/contac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uralhealthinfo.org/videos" TargetMode="External"/><Relationship Id="rId5" Type="http://schemas.openxmlformats.org/officeDocument/2006/relationships/hyperlink" Target="https://www.ruralhealthinfo.org/webinars" TargetMode="External"/><Relationship Id="rId4" Type="http://schemas.openxmlformats.org/officeDocument/2006/relationships/hyperlink" Target="https://www.ruralhealthinfo.org/rural-monito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uralhealthinfo.org/topics/rural-health-dispariti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ralhealthinfo.org/states" TargetMode="External"/><Relationship Id="rId2" Type="http://schemas.openxmlformats.org/officeDocument/2006/relationships/hyperlink" Target="https://www.ruralhealthinfo.org/librar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uralhealthinfo.org/topics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ralhealthinfo.org/topics/what-is-rural" TargetMode="External"/><Relationship Id="rId2" Type="http://schemas.openxmlformats.org/officeDocument/2006/relationships/hyperlink" Target="https://www.ruralhealthinfo.org/am-i-rura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ralhealthinfo.org/topics/statistics-and-data" TargetMode="External"/><Relationship Id="rId2" Type="http://schemas.openxmlformats.org/officeDocument/2006/relationships/hyperlink" Target="https://www.ruralhealthinfo.org/data-explor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uralhealthinfo.org/topics/social-determinants-of-healt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F04B6D-72ED-5513-3F7D-6A1DC76B81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669688"/>
            <a:ext cx="9144000" cy="94132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Finding</a:t>
            </a:r>
            <a:r>
              <a:rPr lang="en-US" sz="3200" b="1" baseline="0" dirty="0">
                <a:solidFill>
                  <a:schemeClr val="bg1"/>
                </a:solidFill>
              </a:rPr>
              <a:t> Rural Health Information with RHIhub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7276" y="4098052"/>
            <a:ext cx="50266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Verdana" panose="020B0604030504040204" pitchFamily="34" charset="0"/>
                <a:cs typeface="Times New Roman" panose="02020603050405020304" pitchFamily="18" charset="0"/>
              </a:rPr>
              <a:t>Sarah Dauterive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National Rural Health Day, November 16, 2023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88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D61E1-34BE-15AC-01A6-826B3568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Questions for Research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94B11-54D2-7457-69A4-7243EAF5C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200"/>
            <a:ext cx="8229600" cy="48463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/>
              <a:t>Do you have mobile healthcare unit policies that I could review?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BFE84E-464F-6729-D530-A7E37378FDC4}"/>
              </a:ext>
            </a:extLst>
          </p:cNvPr>
          <p:cNvSpPr txBox="1"/>
          <p:nvPr/>
        </p:nvSpPr>
        <p:spPr>
          <a:xfrm>
            <a:off x="457200" y="5373384"/>
            <a:ext cx="3915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 used: </a:t>
            </a:r>
            <a:r>
              <a:rPr lang="en-US" dirty="0">
                <a:hlinkClick r:id="rId2"/>
              </a:rPr>
              <a:t>Models and Innovations</a:t>
            </a:r>
            <a:endParaRPr lang="en-US" dirty="0"/>
          </a:p>
          <a:p>
            <a:r>
              <a:rPr lang="en-US" dirty="0"/>
              <a:t>Toolkit used: </a:t>
            </a:r>
            <a:r>
              <a:rPr lang="en-US" dirty="0">
                <a:hlinkClick r:id="rId3"/>
              </a:rPr>
              <a:t>Transportation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17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D61E1-34BE-15AC-01A6-826B3568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Questions for Research 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94B11-54D2-7457-69A4-7243EAF5C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200"/>
            <a:ext cx="8229600" cy="48463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/>
              <a:t>Where can I get a grant for dental equipment for my clinic in California?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279E64-F5A7-F18E-5AF3-F59B2FE3CBD5}"/>
              </a:ext>
            </a:extLst>
          </p:cNvPr>
          <p:cNvSpPr txBox="1"/>
          <p:nvPr/>
        </p:nvSpPr>
        <p:spPr>
          <a:xfrm>
            <a:off x="457200" y="4828854"/>
            <a:ext cx="6306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 used: </a:t>
            </a:r>
            <a:r>
              <a:rPr lang="en-US" dirty="0">
                <a:hlinkClick r:id="rId2"/>
              </a:rPr>
              <a:t>Funding</a:t>
            </a:r>
            <a:endParaRPr lang="en-US" dirty="0"/>
          </a:p>
          <a:p>
            <a:pPr rtl="0" fontAlgn="ctr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Guides used: </a:t>
            </a:r>
            <a:r>
              <a:rPr lang="en-US" sz="1800" dirty="0">
                <a:effectLst/>
                <a:latin typeface="Calibri" panose="020F0502020204030204" pitchFamily="34" charset="0"/>
                <a:hlinkClick r:id="rId3"/>
              </a:rPr>
              <a:t>Applying for Grants to Support Rural Health Projects</a:t>
            </a:r>
            <a:endParaRPr lang="en-US" sz="18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137E5D-D27D-FF06-D961-DA0B7F2C49A0}"/>
              </a:ext>
            </a:extLst>
          </p:cNvPr>
          <p:cNvSpPr txBox="1"/>
          <p:nvPr/>
        </p:nvSpPr>
        <p:spPr>
          <a:xfrm>
            <a:off x="1695236" y="5396468"/>
            <a:ext cx="357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Capital Funding for Rural Healthcare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43A31A-5957-76D9-DC03-C42E1EED06C4}"/>
              </a:ext>
            </a:extLst>
          </p:cNvPr>
          <p:cNvSpPr txBox="1"/>
          <p:nvPr/>
        </p:nvSpPr>
        <p:spPr>
          <a:xfrm>
            <a:off x="1695236" y="5714496"/>
            <a:ext cx="6736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 fontAlgn="ctr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hlinkClick r:id="rId5"/>
              </a:rPr>
              <a:t>Scholarships, Loans, and Loan </a:t>
            </a:r>
            <a:r>
              <a:rPr lang="en-US" dirty="0">
                <a:latin typeface="Calibri" panose="020F0502020204030204" pitchFamily="34" charset="0"/>
                <a:hlinkClick r:id="rId5"/>
              </a:rPr>
              <a:t>R</a:t>
            </a:r>
            <a:r>
              <a:rPr lang="en-US" sz="1800" dirty="0">
                <a:effectLst/>
                <a:latin typeface="Calibri" panose="020F0502020204030204" pitchFamily="34" charset="0"/>
                <a:hlinkClick r:id="rId5"/>
              </a:rPr>
              <a:t>epayment for Rural </a:t>
            </a:r>
            <a:r>
              <a:rPr lang="en-US" dirty="0">
                <a:latin typeface="Calibri" panose="020F0502020204030204" pitchFamily="34" charset="0"/>
                <a:hlinkClick r:id="rId5"/>
              </a:rPr>
              <a:t>H</a:t>
            </a:r>
            <a:r>
              <a:rPr lang="en-US" sz="1800" dirty="0">
                <a:effectLst/>
                <a:latin typeface="Calibri" panose="020F0502020204030204" pitchFamily="34" charset="0"/>
                <a:hlinkClick r:id="rId5"/>
              </a:rPr>
              <a:t>ealth </a:t>
            </a:r>
            <a:r>
              <a:rPr lang="en-US" dirty="0">
                <a:latin typeface="Calibri" panose="020F0502020204030204" pitchFamily="34" charset="0"/>
                <a:hlinkClick r:id="rId5"/>
              </a:rPr>
              <a:t>P</a:t>
            </a:r>
            <a:r>
              <a:rPr lang="en-US" sz="1800" dirty="0">
                <a:effectLst/>
                <a:latin typeface="Calibri" panose="020F0502020204030204" pitchFamily="34" charset="0"/>
                <a:hlinkClick r:id="rId5"/>
              </a:rPr>
              <a:t>rofessions</a:t>
            </a:r>
            <a:endParaRPr lang="en-US" sz="1800" dirty="0"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02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9BB71487-2578-D5E2-6FA3-3992CB344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DC6016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Contact, Connect, &amp; Stay Informed 1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C9DDB-738F-48D8-3D7C-A51FDD203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Resource and Referral</a:t>
            </a:r>
            <a:endParaRPr lang="en-US" dirty="0"/>
          </a:p>
          <a:p>
            <a:r>
              <a:rPr lang="en-US" dirty="0">
                <a:hlinkClick r:id="rId3"/>
              </a:rPr>
              <a:t>Exploring Rural Health Podcast</a:t>
            </a:r>
            <a:endParaRPr lang="en-US" dirty="0"/>
          </a:p>
          <a:p>
            <a:r>
              <a:rPr lang="en-US" i="1" dirty="0">
                <a:hlinkClick r:id="rId4"/>
              </a:rPr>
              <a:t>Rural Monitor</a:t>
            </a:r>
            <a:endParaRPr lang="en-US" i="1" dirty="0"/>
          </a:p>
          <a:p>
            <a:r>
              <a:rPr lang="en-US" dirty="0">
                <a:hlinkClick r:id="rId5"/>
              </a:rPr>
              <a:t>Webinars</a:t>
            </a:r>
            <a:endParaRPr lang="en-US" dirty="0"/>
          </a:p>
          <a:p>
            <a:r>
              <a:rPr lang="en-US" dirty="0">
                <a:hlinkClick r:id="rId6"/>
              </a:rPr>
              <a:t>Videos</a:t>
            </a:r>
            <a:endParaRPr lang="en-US" dirty="0"/>
          </a:p>
          <a:p>
            <a:r>
              <a:rPr lang="en-US" i="1" dirty="0">
                <a:hlinkClick r:id="rId7"/>
              </a:rPr>
              <a:t>RHIhub This Week</a:t>
            </a:r>
            <a:endParaRPr lang="en-US" i="1" dirty="0"/>
          </a:p>
          <a:p>
            <a:r>
              <a:rPr lang="en-US" dirty="0">
                <a:hlinkClick r:id="rId8"/>
              </a:rPr>
              <a:t>Custom Alerts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2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7457" y="327026"/>
            <a:ext cx="8409085" cy="685548"/>
          </a:xfrm>
        </p:spPr>
        <p:txBody>
          <a:bodyPr/>
          <a:lstStyle/>
          <a:p>
            <a:r>
              <a:rPr lang="en-US" b="1" dirty="0">
                <a:solidFill>
                  <a:srgbClr val="DC6016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Contact, Connect, &amp; Stay Informed 2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8595" name="Rectangle 3"/>
          <p:cNvSpPr>
            <a:spLocks noGrp="1" noChangeArrowheads="1"/>
          </p:cNvSpPr>
          <p:nvPr>
            <p:ph idx="1"/>
          </p:nvPr>
        </p:nvSpPr>
        <p:spPr>
          <a:xfrm>
            <a:off x="366615" y="1004189"/>
            <a:ext cx="6585848" cy="165617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buFontTx/>
              <a:buNone/>
            </a:pPr>
            <a:r>
              <a:rPr lang="en-US" sz="3600" dirty="0" err="1"/>
              <a:t>RHIhub</a:t>
            </a:r>
            <a:r>
              <a:rPr lang="en-US" sz="3600" dirty="0"/>
              <a:t> Contact Info: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3600" dirty="0">
                <a:solidFill>
                  <a:srgbClr val="9E2A43"/>
                </a:solidFill>
                <a:latin typeface="+mj-lt"/>
              </a:rPr>
              <a:t>1-800-270-1898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en-US" sz="3600" dirty="0">
                <a:solidFill>
                  <a:srgbClr val="9E2A43"/>
                </a:solidFill>
                <a:latin typeface="+mj-lt"/>
              </a:rPr>
              <a:t>Email: info@ruralhealthinfo.org</a:t>
            </a:r>
          </a:p>
          <a:p>
            <a:pPr>
              <a:spcBef>
                <a:spcPts val="0"/>
              </a:spcBef>
              <a:buFontTx/>
              <a:buNone/>
            </a:pPr>
            <a:endParaRPr lang="en-US" sz="3600" u="sng" dirty="0">
              <a:solidFill>
                <a:srgbClr val="9E2A43"/>
              </a:solidFill>
            </a:endParaRPr>
          </a:p>
        </p:txBody>
      </p:sp>
      <p:sp>
        <p:nvSpPr>
          <p:cNvPr id="3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500" y="-373063"/>
            <a:ext cx="790575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5900" y="-220663"/>
            <a:ext cx="790575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8300" y="-68263"/>
            <a:ext cx="790575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761036-E127-4B4A-AF5A-3468D06E357C}"/>
              </a:ext>
            </a:extLst>
          </p:cNvPr>
          <p:cNvSpPr txBox="1"/>
          <p:nvPr/>
        </p:nvSpPr>
        <p:spPr>
          <a:xfrm>
            <a:off x="3534770" y="3169707"/>
            <a:ext cx="524177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Sign up for updates &amp; alerts at ruralhealthinfo.org/alerts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7004" y="4881674"/>
            <a:ext cx="69759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facebook.com/RHIhub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87" y="2870733"/>
            <a:ext cx="2885822" cy="1835006"/>
          </a:xfrm>
          <a:prstGeom prst="rect">
            <a:avLst/>
          </a:prstGeom>
        </p:spPr>
      </p:pic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9" y="4916112"/>
            <a:ext cx="485216" cy="485216"/>
          </a:xfrm>
          <a:prstGeom prst="rect">
            <a:avLst/>
          </a:prstGeom>
        </p:spPr>
      </p:pic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0" y="5401328"/>
            <a:ext cx="658156" cy="658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62CCBB-3831-F948-BAFC-4DD5278D7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076" y="5369406"/>
            <a:ext cx="498980" cy="42347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980CF-2056-4F12-B579-EDD404A334EF}"/>
              </a:ext>
            </a:extLst>
          </p:cNvPr>
          <p:cNvSpPr txBox="1"/>
          <p:nvPr/>
        </p:nvSpPr>
        <p:spPr>
          <a:xfrm>
            <a:off x="1158875" y="5435672"/>
            <a:ext cx="2840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@</a:t>
            </a:r>
            <a:r>
              <a:rPr lang="en-US" sz="2800" dirty="0" err="1">
                <a:solidFill>
                  <a:prstClr val="black"/>
                </a:solidFill>
              </a:rPr>
              <a:t>ruralhealthinfo</a:t>
            </a:r>
            <a:endParaRPr lang="en-US" sz="2800" dirty="0">
              <a:solidFill>
                <a:prstClr val="black"/>
              </a:solidFill>
            </a:endParaRPr>
          </a:p>
          <a:p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058DDC-0593-634B-86E3-A37F1AF9DEC3}"/>
              </a:ext>
            </a:extLst>
          </p:cNvPr>
          <p:cNvSpPr txBox="1"/>
          <p:nvPr/>
        </p:nvSpPr>
        <p:spPr>
          <a:xfrm>
            <a:off x="5566761" y="5269662"/>
            <a:ext cx="2716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ruralhealthinfo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671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36DD9-94F4-D605-EE88-7A2ED9ED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Poll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754BD-F8A6-F0F3-F40A-BB13EC6DE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 algn="ctr">
              <a:buNone/>
            </a:pPr>
            <a:r>
              <a:rPr lang="en-US" sz="7200" dirty="0"/>
              <a:t>What is your professional background?</a:t>
            </a:r>
          </a:p>
        </p:txBody>
      </p:sp>
    </p:spTree>
    <p:extLst>
      <p:ext uri="{BB962C8B-B14F-4D97-AF65-F5344CB8AC3E}">
        <p14:creationId xmlns:p14="http://schemas.microsoft.com/office/powerpoint/2010/main" val="263295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36DD9-94F4-D605-EE88-7A2ED9ED6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Poll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754BD-F8A6-F0F3-F40A-BB13EC6DE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 algn="ctr">
              <a:buNone/>
            </a:pPr>
            <a:r>
              <a:rPr lang="en-US" sz="7200" dirty="0"/>
              <a:t>How familiar are you with common rural health issues?</a:t>
            </a:r>
          </a:p>
        </p:txBody>
      </p:sp>
    </p:spTree>
    <p:extLst>
      <p:ext uri="{BB962C8B-B14F-4D97-AF65-F5344CB8AC3E}">
        <p14:creationId xmlns:p14="http://schemas.microsoft.com/office/powerpoint/2010/main" val="408243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D61E1-34BE-15AC-01A6-826B3568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Overview of Rural Health Issues 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48DDFA-642A-7751-EBAA-86FC8E60611C}"/>
              </a:ext>
            </a:extLst>
          </p:cNvPr>
          <p:cNvSpPr txBox="1"/>
          <p:nvPr/>
        </p:nvSpPr>
        <p:spPr>
          <a:xfrm>
            <a:off x="475661" y="911558"/>
            <a:ext cx="3838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Rural residents have…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764335-2E15-75E9-3958-8C0FA6E3B836}"/>
              </a:ext>
            </a:extLst>
          </p:cNvPr>
          <p:cNvSpPr txBox="1"/>
          <p:nvPr/>
        </p:nvSpPr>
        <p:spPr>
          <a:xfrm>
            <a:off x="1790700" y="1798122"/>
            <a:ext cx="2523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Higher rates of mortality.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2E92F7-EFA3-D9C2-8E4A-BDC5988E51A2}"/>
              </a:ext>
            </a:extLst>
          </p:cNvPr>
          <p:cNvSpPr txBox="1"/>
          <p:nvPr/>
        </p:nvSpPr>
        <p:spPr>
          <a:xfrm>
            <a:off x="1790700" y="2761250"/>
            <a:ext cx="3357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Higher rates of uninsured people.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429BE5-6778-C215-AA2D-FD4367C1B9F3}"/>
              </a:ext>
            </a:extLst>
          </p:cNvPr>
          <p:cNvSpPr txBox="1"/>
          <p:nvPr/>
        </p:nvSpPr>
        <p:spPr>
          <a:xfrm>
            <a:off x="1790700" y="3684973"/>
            <a:ext cx="2810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Higher incidence of disease.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7AADE7-208E-EB49-7378-E18232AC95D3}"/>
              </a:ext>
            </a:extLst>
          </p:cNvPr>
          <p:cNvSpPr txBox="1"/>
          <p:nvPr/>
        </p:nvSpPr>
        <p:spPr>
          <a:xfrm>
            <a:off x="1790700" y="4628400"/>
            <a:ext cx="2936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Higher incidence of disability.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43C983-A85C-18D1-98B7-5774786546E8}"/>
              </a:ext>
            </a:extLst>
          </p:cNvPr>
          <p:cNvSpPr txBox="1"/>
          <p:nvPr/>
        </p:nvSpPr>
        <p:spPr>
          <a:xfrm>
            <a:off x="1790700" y="5575872"/>
            <a:ext cx="2830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Higher rates of chronic pain.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88B293-8128-91F0-308D-19D93B514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0902" y="1525588"/>
            <a:ext cx="914400" cy="914400"/>
          </a:xfr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611A8DB-1876-6C20-0A1B-AA0990C46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0902" y="2469014"/>
            <a:ext cx="914400" cy="914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3BB62A0-63B4-79E0-82B0-BC463BA6D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0902" y="3412440"/>
            <a:ext cx="914400" cy="9144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1B21BFC-2192-BFC4-8EDE-A950325D5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6300" y="4355866"/>
            <a:ext cx="914400" cy="9144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9EEAA84A-6F44-67BF-4D71-D0525AA3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0902" y="52992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D61E1-34BE-15AC-01A6-826B3568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Overview of Rural Health Issues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48DDFA-642A-7751-EBAA-86FC8E60611C}"/>
              </a:ext>
            </a:extLst>
          </p:cNvPr>
          <p:cNvSpPr txBox="1"/>
          <p:nvPr/>
        </p:nvSpPr>
        <p:spPr>
          <a:xfrm>
            <a:off x="475661" y="911558"/>
            <a:ext cx="6128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Reasons for Rural Health Disparities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21C8A-F017-924A-AAA1-98A6EC70C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52949"/>
          </a:xfrm>
        </p:spPr>
        <p:txBody>
          <a:bodyPr/>
          <a:lstStyle/>
          <a:p>
            <a:r>
              <a:rPr lang="en-US" dirty="0"/>
              <a:t>Access to healthcare</a:t>
            </a:r>
          </a:p>
          <a:p>
            <a:pPr lvl="1"/>
            <a:r>
              <a:rPr lang="en-US" dirty="0"/>
              <a:t>Under and uninsured people</a:t>
            </a:r>
          </a:p>
          <a:p>
            <a:pPr lvl="1"/>
            <a:r>
              <a:rPr lang="en-US" dirty="0"/>
              <a:t>Healthcare workforce shortages</a:t>
            </a:r>
          </a:p>
          <a:p>
            <a:pPr lvl="1"/>
            <a:r>
              <a:rPr lang="en-US" dirty="0"/>
              <a:t>Lack of specialty care</a:t>
            </a:r>
          </a:p>
          <a:p>
            <a:pPr lvl="1"/>
            <a:r>
              <a:rPr lang="en-US" dirty="0"/>
              <a:t>Distance to healthcare/Transportation issues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Social determinants of health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E0C576-79E6-BA80-BDEB-E7249754CA61}"/>
              </a:ext>
            </a:extLst>
          </p:cNvPr>
          <p:cNvSpPr txBox="1"/>
          <p:nvPr/>
        </p:nvSpPr>
        <p:spPr>
          <a:xfrm>
            <a:off x="457200" y="5373384"/>
            <a:ext cx="3559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Guide used: </a:t>
            </a:r>
            <a:r>
              <a:rPr lang="en-US" dirty="0">
                <a:hlinkClick r:id="rId2"/>
              </a:rPr>
              <a:t>Rural Health Disparities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94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F38A1-0C1C-D11F-A061-19ED51A3E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Let’s talk about…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797A8-9BBA-76F7-657D-285801DEA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The Online Library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State Guides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Topic Guides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10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D61E1-34BE-15AC-01A6-826B3568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Questions for Research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94B11-54D2-7457-69A4-7243EAF5C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200"/>
            <a:ext cx="8229600" cy="48463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/>
              <a:t>Is my town/zip code/county rural?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What are the recent social determinants of health-related statistics for Nebraska?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Do you have mobile healthcare unit policies that I could review?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Where can I get a grant for dental equipment for my clinic in California?</a:t>
            </a:r>
          </a:p>
        </p:txBody>
      </p:sp>
    </p:spTree>
    <p:extLst>
      <p:ext uri="{BB962C8B-B14F-4D97-AF65-F5344CB8AC3E}">
        <p14:creationId xmlns:p14="http://schemas.microsoft.com/office/powerpoint/2010/main" val="206751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D61E1-34BE-15AC-01A6-826B3568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Questions for Research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94B11-54D2-7457-69A4-7243EAF5C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200"/>
            <a:ext cx="8229600" cy="48463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/>
              <a:t>Is my town/zip code/county rural?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700A38-CEFA-F3EB-20EC-B8DE58574F5C}"/>
              </a:ext>
            </a:extLst>
          </p:cNvPr>
          <p:cNvSpPr txBox="1"/>
          <p:nvPr/>
        </p:nvSpPr>
        <p:spPr>
          <a:xfrm>
            <a:off x="616449" y="2644170"/>
            <a:ext cx="4037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Scooba, MS</a:t>
            </a:r>
          </a:p>
          <a:p>
            <a:r>
              <a:rPr lang="en-US" sz="2400" b="1" dirty="0"/>
              <a:t>Population: </a:t>
            </a:r>
            <a:r>
              <a:rPr lang="en-US" sz="2400" dirty="0"/>
              <a:t>744 (2020 Census)</a:t>
            </a:r>
          </a:p>
          <a:p>
            <a:r>
              <a:rPr lang="en-US" sz="2400" b="1" dirty="0"/>
              <a:t>Square Miles: </a:t>
            </a:r>
            <a:r>
              <a:rPr lang="en-US" sz="2400" dirty="0"/>
              <a:t>2.5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944A22-FBB6-7A88-6938-37081AF10194}"/>
              </a:ext>
            </a:extLst>
          </p:cNvPr>
          <p:cNvSpPr txBox="1"/>
          <p:nvPr/>
        </p:nvSpPr>
        <p:spPr>
          <a:xfrm>
            <a:off x="4813442" y="2647882"/>
            <a:ext cx="43973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Ruston, LA</a:t>
            </a:r>
          </a:p>
          <a:p>
            <a:r>
              <a:rPr lang="en-US" sz="2400" b="1" dirty="0"/>
              <a:t>Population: </a:t>
            </a:r>
            <a:r>
              <a:rPr lang="en-US" sz="2400" dirty="0"/>
              <a:t>22,166 (2020 Census)</a:t>
            </a:r>
          </a:p>
          <a:p>
            <a:r>
              <a:rPr lang="en-US" sz="2400" b="1" dirty="0"/>
              <a:t>Square Miles: </a:t>
            </a:r>
            <a:r>
              <a:rPr lang="en-US" sz="2400" dirty="0"/>
              <a:t>21.26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73EE28-0B2F-9F9E-5AE7-B637B06A62F4}"/>
              </a:ext>
            </a:extLst>
          </p:cNvPr>
          <p:cNvSpPr txBox="1"/>
          <p:nvPr/>
        </p:nvSpPr>
        <p:spPr>
          <a:xfrm>
            <a:off x="457200" y="5373384"/>
            <a:ext cx="2713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Tool used: </a:t>
            </a:r>
            <a:r>
              <a:rPr lang="en-US" dirty="0">
                <a:hlinkClick r:id="rId2"/>
              </a:rPr>
              <a:t>Am I Rural?</a:t>
            </a:r>
            <a:endParaRPr lang="en-US" dirty="0"/>
          </a:p>
          <a:p>
            <a:r>
              <a:rPr lang="en-US" dirty="0"/>
              <a:t>Guide used: </a:t>
            </a:r>
            <a:r>
              <a:rPr lang="en-US" dirty="0">
                <a:hlinkClick r:id="rId3"/>
              </a:rPr>
              <a:t>What is Rural?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6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D61E1-34BE-15AC-01A6-826B35685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DC6016"/>
                </a:solidFill>
              </a:rPr>
              <a:t>Questions for Research 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794B11-54D2-7457-69A4-7243EAF5C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2200"/>
            <a:ext cx="8229600" cy="48463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b="1" dirty="0"/>
              <a:t>What are the recent social determinants of health-related statistics for Nebraska?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D05207-6226-3610-6ED0-11980D4DD45B}"/>
              </a:ext>
            </a:extLst>
          </p:cNvPr>
          <p:cNvSpPr txBox="1"/>
          <p:nvPr/>
        </p:nvSpPr>
        <p:spPr>
          <a:xfrm>
            <a:off x="457200" y="5198724"/>
            <a:ext cx="60428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Tool used: </a:t>
            </a:r>
            <a:r>
              <a:rPr lang="en-US" dirty="0">
                <a:hlinkClick r:id="rId2"/>
              </a:rPr>
              <a:t>Rural Data Explorer</a:t>
            </a:r>
            <a:endParaRPr lang="en-US" dirty="0"/>
          </a:p>
          <a:p>
            <a:r>
              <a:rPr lang="en-US" dirty="0"/>
              <a:t>Guide used: </a:t>
            </a:r>
            <a:r>
              <a:rPr lang="en-US" dirty="0">
                <a:hlinkClick r:id="rId3"/>
              </a:rPr>
              <a:t>Finding Statistics and Data Related to Rural Health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7DED83-C123-A649-1CE1-88338C08DE50}"/>
              </a:ext>
            </a:extLst>
          </p:cNvPr>
          <p:cNvSpPr txBox="1"/>
          <p:nvPr/>
        </p:nvSpPr>
        <p:spPr>
          <a:xfrm>
            <a:off x="1633592" y="5752722"/>
            <a:ext cx="4535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Social Determinants of Health for Rural People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7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0"/>
    </mc:Choice>
    <mc:Fallback xmlns="">
      <p:transition spd="slow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937E5CC-CBC7-4CF3-ABA7-51D47583F7F3}" vid="{BEEAF8FE-2CA9-4D3B-B91F-809A8D9F2C82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937E5CC-CBC7-4CF3-ABA7-51D47583F7F3}" vid="{BEEAF8FE-2CA9-4D3B-B91F-809A8D9F2C8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3346</TotalTime>
  <Words>418</Words>
  <Application>Microsoft Office PowerPoint</Application>
  <PresentationFormat>On-screen Show (4:3)</PresentationFormat>
  <Paragraphs>81</Paragraphs>
  <Slides>13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Garamond</vt:lpstr>
      <vt:lpstr>Times New Roman</vt:lpstr>
      <vt:lpstr>Office Theme</vt:lpstr>
      <vt:lpstr>1_Office Theme</vt:lpstr>
      <vt:lpstr>Finding Rural Health Information with RHIhub</vt:lpstr>
      <vt:lpstr>Poll 1</vt:lpstr>
      <vt:lpstr>Poll 2</vt:lpstr>
      <vt:lpstr>Overview of Rural Health Issues 1</vt:lpstr>
      <vt:lpstr>Overview of Rural Health Issues 2</vt:lpstr>
      <vt:lpstr>Let’s talk about…</vt:lpstr>
      <vt:lpstr>Questions for Research</vt:lpstr>
      <vt:lpstr>Questions for Research 1</vt:lpstr>
      <vt:lpstr>Questions for Research 2</vt:lpstr>
      <vt:lpstr>Questions for Research 3</vt:lpstr>
      <vt:lpstr>Questions for Research 4</vt:lpstr>
      <vt:lpstr>Contact, Connect, &amp; Stay Informed 1 </vt:lpstr>
      <vt:lpstr>Contact, Connect, &amp; Stay Informed 2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Schmidt, Alexandra</dc:creator>
  <cp:lastModifiedBy>Dauterive, Sarah</cp:lastModifiedBy>
  <cp:revision>76</cp:revision>
  <dcterms:created xsi:type="dcterms:W3CDTF">2020-04-06T19:03:00Z</dcterms:created>
  <dcterms:modified xsi:type="dcterms:W3CDTF">2023-11-16T18:24:48Z</dcterms:modified>
</cp:coreProperties>
</file>