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2"/>
  </p:notesMasterIdLst>
  <p:handoutMasterIdLst>
    <p:handoutMasterId r:id="rId13"/>
  </p:handoutMasterIdLst>
  <p:sldIdLst>
    <p:sldId id="316" r:id="rId2"/>
    <p:sldId id="318" r:id="rId3"/>
    <p:sldId id="317" r:id="rId4"/>
    <p:sldId id="341" r:id="rId5"/>
    <p:sldId id="334" r:id="rId6"/>
    <p:sldId id="335" r:id="rId7"/>
    <p:sldId id="342" r:id="rId8"/>
    <p:sldId id="339" r:id="rId9"/>
    <p:sldId id="329" r:id="rId10"/>
    <p:sldId id="338"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57977" autoAdjust="0"/>
  </p:normalViewPr>
  <p:slideViewPr>
    <p:cSldViewPr snapToGrid="0">
      <p:cViewPr varScale="1">
        <p:scale>
          <a:sx n="52" d="100"/>
          <a:sy n="52" d="100"/>
        </p:scale>
        <p:origin x="1992" y="7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23671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[NOTE TO FACILITATOR: If you are completing these modules in an order other than suggested in the facilitation guide, you may need to adjust these discussion points.]</a:t>
            </a:r>
            <a:endParaRPr lang="en-US" b="1"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moving on to the preparation stage. For this stage, because someone has decided that they want to make a change, the goal is to consider a plan</a:t>
            </a:r>
            <a:r>
              <a:rPr lang="en-US" baseline="30000" dirty="0"/>
              <a:t>1</a:t>
            </a:r>
            <a:r>
              <a:rPr lang="en-US" dirty="0" smtClean="0"/>
              <a:t>. The </a:t>
            </a:r>
            <a:r>
              <a:rPr lang="en-US" dirty="0"/>
              <a:t>MI technique suggested for this stage is supporting self-efficacy</a:t>
            </a:r>
            <a:r>
              <a:rPr lang="en-US" baseline="30000" dirty="0"/>
              <a:t>1</a:t>
            </a:r>
            <a:r>
              <a:rPr lang="en-US" dirty="0"/>
              <a:t>. Self-efficacy is part of motivation, along with someone’s belief that a behavior is important</a:t>
            </a:r>
            <a:r>
              <a:rPr lang="en-US" baseline="30000" dirty="0"/>
              <a:t>4</a:t>
            </a:r>
            <a:r>
              <a:rPr lang="en-US" dirty="0"/>
              <a:t>. </a:t>
            </a:r>
            <a:endParaRPr lang="en-US" b="0" dirty="0">
              <a:highlight>
                <a:srgbClr val="FFFF00"/>
              </a:highlight>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47980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 who is in</a:t>
            </a:r>
            <a:r>
              <a:rPr lang="en-US" baseline="0" dirty="0"/>
              <a:t> the preparation stage intends to take action to change a behavior soon, usually defined within the next month. They are different from the contemplators because the scale has tipped in the direction of making a change and they are planning for how they can take action.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340975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Patients in preparation will probably be easier to place in a stage of change than contemplators or </a:t>
            </a:r>
            <a:r>
              <a:rPr lang="en-US" baseline="0" dirty="0" err="1"/>
              <a:t>precontemplators</a:t>
            </a:r>
            <a:r>
              <a:rPr lang="en-US" baseline="0" dirty="0"/>
              <a:t>. They will tell you that they have done something to get ready for change</a:t>
            </a:r>
            <a:r>
              <a:rPr lang="en-US" baseline="30000" dirty="0"/>
              <a:t>3</a:t>
            </a:r>
            <a:r>
              <a:rPr lang="en-US" baseline="0" dirty="0"/>
              <a:t> such as joined weight watchers or obtained nicotine replacement therapy to quit smoking. Or, they will make other statements about the need for change or their preparation efforts where you will know they are getting ready to make a change</a:t>
            </a:r>
            <a:r>
              <a:rPr lang="en-US" baseline="30000" dirty="0"/>
              <a:t>4</a:t>
            </a:r>
            <a:r>
              <a:rPr lang="en-US" baseline="0" dirty="0"/>
              <a:t>. </a:t>
            </a:r>
            <a:endParaRPr lang="en-US" baseline="30000"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66045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primary thing to focus on in this stage is the patient’s self efficacy</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If you remember discussing some of our MI techniques in previous conversations, affirmations are one way to support self-efficacy</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4</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This is when you highlight a positive attribute about the patient</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4</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such as, “By developing this plan, you’ve really shown how committed you are to lowering your blood pressure.” In addition to supporting their self-efficacy, you can consider helping them find an accountability partner to support them</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3</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This could be a friend or family member who will help them stick with what they have planned or take action alongside them. You can also help them further develop their plan or set a specific goal</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3</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For example, if they have made a plan to walk more, you may want to see if they are open to discussing how many days a week they think is realistic for them to do this or what time of day they think will be the easiest for them to do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[NOTE TO FACILITATOR: If you are completing these modules in an order other than suggested in the facilitation guide, you may need to adjust this note.]</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endParaRPr lang="en-US" b="0" dirty="0">
              <a:highlight>
                <a:srgbClr val="FFFF00"/>
              </a:highlight>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33232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great tip sheet from NIH that offers suggestions for making healthy</a:t>
            </a:r>
            <a:r>
              <a:rPr lang="en-US" baseline="0" dirty="0"/>
              <a:t> </a:t>
            </a:r>
            <a:r>
              <a:rPr lang="en-US" baseline="0" dirty="0" smtClean="0"/>
              <a:t>changes - </a:t>
            </a:r>
            <a:r>
              <a:rPr lang="en-US" baseline="0" dirty="0"/>
              <a:t>this was accessed easily from MedlinePlus and would be useful for someone who is getting ready to make a behavior change. This is a great way to consider how health information ties into behavior change. Patients who are getting ready to change might be looking for information </a:t>
            </a:r>
            <a:r>
              <a:rPr lang="en-US" baseline="0" dirty="0" smtClean="0"/>
              <a:t>online - </a:t>
            </a:r>
            <a:r>
              <a:rPr lang="en-US" baseline="0" dirty="0"/>
              <a:t>if they know about MedlinePlus, they may come across this type of information before they see sponsored content.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1676059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As we wrap up today, some things to keep in mind are: what shows you that a patient is in preparation and when you notice this, which strategies from today do you think will work the best for you when working with them?</a:t>
            </a:r>
          </a:p>
          <a:p>
            <a:endParaRPr lang="en-US" sz="1400" baseline="0" dirty="0" smtClean="0">
              <a:solidFill>
                <a:schemeClr val="tx1"/>
              </a:solidFill>
            </a:endParaRPr>
          </a:p>
          <a:p>
            <a:r>
              <a:rPr lang="en-US" sz="1200" b="1" i="0"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baseline="0" dirty="0">
              <a:solidFill>
                <a:schemeClr val="tx1"/>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396974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hrq.gov/ncepcr/tools/obesity/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ahrq.gov/sites/default/files/publications/files/obesity-toolki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Preparation</a:t>
            </a:r>
          </a:p>
        </p:txBody>
      </p:sp>
      <p:sp>
        <p:nvSpPr>
          <p:cNvPr id="2" name="Subtitle 1"/>
          <p:cNvSpPr>
            <a:spLocks noGrp="1"/>
          </p:cNvSpPr>
          <p:nvPr>
            <p:ph type="subTitle" idx="1"/>
          </p:nvPr>
        </p:nvSpPr>
        <p:spPr/>
        <p:txBody>
          <a:bodyPr/>
          <a:lstStyle/>
          <a:p>
            <a:r>
              <a:rPr lang="en-US" i="1" dirty="0"/>
              <a:t>“I’m getting ready for it”</a:t>
            </a:r>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sz="2900" dirty="0"/>
              <a:t>Tuccero, </a:t>
            </a:r>
            <a:r>
              <a:rPr lang="en-US" sz="2900" dirty="0" err="1"/>
              <a:t>Railey</a:t>
            </a:r>
            <a:r>
              <a:rPr lang="en-US" sz="2900" dirty="0"/>
              <a:t>, Briggs &amp; Hull (2016). Behavioral Health in Prevention and Chronic Illness Management, Primary Care: Clinics in Office Practice, 43, 191-102. </a:t>
            </a:r>
            <a:r>
              <a:rPr lang="en-US" sz="2900" dirty="0" err="1"/>
              <a:t>doi</a:t>
            </a:r>
            <a:r>
              <a:rPr lang="en-US" sz="2900" dirty="0"/>
              <a:t>: 10.1016/j.pop.2016.01.006</a:t>
            </a:r>
          </a:p>
          <a:p>
            <a:pPr marL="514350" indent="-514350">
              <a:buFont typeface="+mj-lt"/>
              <a:buAutoNum type="arabicPeriod"/>
            </a:pPr>
            <a:r>
              <a:rPr lang="en-US" sz="2900" dirty="0" err="1"/>
              <a:t>Glanz</a:t>
            </a:r>
            <a:r>
              <a:rPr lang="en-US" sz="2900" dirty="0"/>
              <a:t>, K., </a:t>
            </a:r>
            <a:r>
              <a:rPr lang="en-US" sz="2900" dirty="0" err="1"/>
              <a:t>Rimer</a:t>
            </a:r>
            <a:r>
              <a:rPr lang="en-US" sz="2900" dirty="0"/>
              <a:t>, B. &amp; </a:t>
            </a:r>
            <a:r>
              <a:rPr lang="en-US" sz="2900" dirty="0" err="1"/>
              <a:t>Viswanath</a:t>
            </a:r>
            <a:r>
              <a:rPr lang="en-US" sz="2900" dirty="0"/>
              <a:t>, K. (Eds.). (2015). </a:t>
            </a:r>
            <a:r>
              <a:rPr lang="en-US" sz="2900" i="1" dirty="0"/>
              <a:t>Health Behavior: theory, research and practice</a:t>
            </a:r>
            <a:r>
              <a:rPr lang="en-US" sz="2900" dirty="0"/>
              <a:t>. San Francisco: </a:t>
            </a:r>
            <a:r>
              <a:rPr lang="en-US" sz="2900" dirty="0" err="1"/>
              <a:t>Jossey</a:t>
            </a:r>
            <a:r>
              <a:rPr lang="en-US" sz="2900" dirty="0"/>
              <a:t>-Bass. </a:t>
            </a:r>
          </a:p>
          <a:p>
            <a:pPr marL="514350" indent="-514350">
              <a:buFont typeface="+mj-lt"/>
              <a:buAutoNum type="arabicPeriod"/>
            </a:pPr>
            <a:r>
              <a:rPr lang="en-US" sz="2900" dirty="0"/>
              <a:t>Constance, A. &amp; </a:t>
            </a:r>
            <a:r>
              <a:rPr lang="en-US" sz="2900" dirty="0" err="1"/>
              <a:t>Sauter</a:t>
            </a:r>
            <a:r>
              <a:rPr lang="en-US" sz="2900" dirty="0"/>
              <a:t>, C. (2011). </a:t>
            </a:r>
            <a:r>
              <a:rPr lang="en-US" sz="2900" i="1" dirty="0"/>
              <a:t>Inspiring and Supporting Behavior Change</a:t>
            </a:r>
            <a:r>
              <a:rPr lang="en-US" sz="2900" dirty="0"/>
              <a:t>. United States: American Dietetic Association. </a:t>
            </a:r>
          </a:p>
          <a:p>
            <a:pPr marL="514350" indent="-514350">
              <a:buFont typeface="+mj-lt"/>
              <a:buAutoNum type="arabicPeriod"/>
            </a:pPr>
            <a:r>
              <a:rPr lang="en-US" sz="2900" dirty="0"/>
              <a:t>Gold, M., Kelly, T., </a:t>
            </a:r>
            <a:r>
              <a:rPr lang="en-US" sz="2900" dirty="0" err="1"/>
              <a:t>Douihy</a:t>
            </a:r>
            <a:r>
              <a:rPr lang="en-US" sz="2900" dirty="0"/>
              <a:t>, A. (2015). </a:t>
            </a:r>
            <a:r>
              <a:rPr lang="en-US" sz="2900" i="1" dirty="0"/>
              <a:t>Motivational Interviewing : A Guide for Medical Trainees. </a:t>
            </a:r>
            <a:r>
              <a:rPr lang="en-US" sz="2900" dirty="0"/>
              <a:t>New York: Oxford University </a:t>
            </a:r>
            <a:r>
              <a:rPr lang="en-US" sz="2900" dirty="0" smtClean="0"/>
              <a:t>Press.</a:t>
            </a:r>
          </a:p>
          <a:p>
            <a:pPr marL="514350" indent="-514350">
              <a:buFont typeface="+mj-lt"/>
              <a:buAutoNum type="arabicPeriod"/>
            </a:pPr>
            <a:r>
              <a:rPr lang="en-US" sz="2900" dirty="0" smtClean="0"/>
              <a:t>McGinnis </a:t>
            </a:r>
            <a:r>
              <a:rPr lang="en-US" sz="2900" dirty="0"/>
              <a:t>P., Davis M., </a:t>
            </a:r>
            <a:r>
              <a:rPr lang="en-US" sz="2900" dirty="0" err="1"/>
              <a:t>Howk</a:t>
            </a:r>
            <a:r>
              <a:rPr lang="en-US" sz="2900" dirty="0"/>
              <a:t> S., </a:t>
            </a:r>
            <a:r>
              <a:rPr lang="en-US" sz="2900" dirty="0" err="1"/>
              <a:t>DeSordi</a:t>
            </a:r>
            <a:r>
              <a:rPr lang="en-US" sz="2900" dirty="0"/>
              <a:t> M. &amp; Thomas M. (2014). Integrating Primary Care Practices and Community-based Resources to Manage Obesity: A Bridge-building Toolkit for Rural Primary Care Practice Transformation. Rockville, MD: Agency for Healthcare Research and Quality: AHRQ Publication No. 14-0043-EF. Retrieved from </a:t>
            </a:r>
            <a:r>
              <a:rPr lang="en-US" sz="2900" u="sng" dirty="0">
                <a:hlinkClick r:id="rId3"/>
              </a:rPr>
              <a:t>URL to </a:t>
            </a:r>
            <a:r>
              <a:rPr lang="en-US" sz="2900" u="sng" dirty="0" smtClean="0">
                <a:hlinkClick r:id="rId3"/>
              </a:rPr>
              <a:t>source</a:t>
            </a:r>
            <a:endParaRPr lang="en-US" sz="2900" dirty="0"/>
          </a:p>
          <a:p>
            <a:pPr marL="514350" indent="-514350">
              <a:buFont typeface="+mj-lt"/>
              <a:buAutoNum type="arabicPeriod"/>
            </a:pPr>
            <a:r>
              <a:rPr lang="en-US" sz="2900" dirty="0" smtClean="0"/>
              <a:t>Stewart</a:t>
            </a:r>
            <a:r>
              <a:rPr lang="en-US" sz="2900" dirty="0"/>
              <a:t>, E., Taylor-Post, N., Nichols L., </a:t>
            </a:r>
            <a:r>
              <a:rPr lang="en-US" sz="2900" dirty="0" err="1"/>
              <a:t>Staton</a:t>
            </a:r>
            <a:r>
              <a:rPr lang="en-US" sz="2900" dirty="0"/>
              <a:t> E., &amp; </a:t>
            </a:r>
            <a:r>
              <a:rPr lang="en-US" sz="2900" dirty="0" err="1"/>
              <a:t>Schleuning</a:t>
            </a:r>
            <a:r>
              <a:rPr lang="en-US" sz="2900" dirty="0"/>
              <a:t> A. (2014). Community Connections: Linking Primary Care Patients to Local Resources for Better Management of Obesity. Rockville, MD: Agency for Healthcare Research and Quality; AHRQ Publication No. 14-0030-EF. Retrieved from </a:t>
            </a:r>
            <a:r>
              <a:rPr lang="en-US" sz="2900" u="sng" dirty="0">
                <a:hlinkClick r:id="rId4"/>
              </a:rPr>
              <a:t>URL to Source</a:t>
            </a:r>
            <a:endParaRPr lang="en-US" sz="2900" dirty="0"/>
          </a:p>
          <a:p>
            <a:pPr marL="514350" indent="-514350">
              <a:buFont typeface="+mj-lt"/>
              <a:buAutoNum type="arabicPeriod"/>
            </a:pPr>
            <a:r>
              <a:rPr lang="en-US" sz="2900" dirty="0" smtClean="0"/>
              <a:t>Center </a:t>
            </a:r>
            <a:r>
              <a:rPr lang="en-US" sz="2900" dirty="0"/>
              <a:t>for Substance Abuse Treatment (1999). Enhancing Motivation for Change in Substance Abuse Treatment. Treatment Improvement Protocol (TIP) Series, No. 35. HHS Publication No. (SMA) 12-4212. Rockville, MD: Substance Abuse and Mental Health Services Administration. Retrieved from URL to Source</a:t>
            </a:r>
          </a:p>
          <a:p>
            <a:pPr marL="514350" indent="-514350">
              <a:buFont typeface="+mj-lt"/>
              <a:buAutoNum type="arabicPeriod"/>
            </a:pPr>
            <a:endParaRPr lang="en-US" dirty="0"/>
          </a:p>
          <a:p>
            <a:pPr marL="514350" indent="-514350">
              <a:buFont typeface="+mj-lt"/>
              <a:buAutoNum type="arabicPeriod"/>
            </a:pPr>
            <a:endParaRPr lang="en-US" i="1" dirty="0"/>
          </a:p>
        </p:txBody>
      </p:sp>
    </p:spTree>
    <p:extLst>
      <p:ext uri="{BB962C8B-B14F-4D97-AF65-F5344CB8AC3E}">
        <p14:creationId xmlns:p14="http://schemas.microsoft.com/office/powerpoint/2010/main" val="1646597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1082351" y="1825625"/>
            <a:ext cx="4627985" cy="3780696"/>
          </a:xfrm>
        </p:spPr>
        <p:txBody>
          <a:bodyPr>
            <a:normAutofit/>
          </a:bodyPr>
          <a:lstStyle/>
          <a:p>
            <a:pPr marL="0" indent="0">
              <a:buNone/>
            </a:pPr>
            <a:r>
              <a:rPr lang="en-US" sz="3200" dirty="0"/>
              <a:t>What shows you that a patient is in contemplation?</a:t>
            </a:r>
          </a:p>
          <a:p>
            <a:pPr marL="0" indent="0">
              <a:buNone/>
            </a:pPr>
            <a:r>
              <a:rPr lang="en-US" sz="3200" dirty="0"/>
              <a:t>When you notice patients in contemplation, what strategies discussed last time work best for you?</a:t>
            </a:r>
          </a:p>
          <a:p>
            <a:pPr marL="0" indent="0">
              <a:buNone/>
            </a:pPr>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Define the preparation stage</a:t>
            </a:r>
          </a:p>
          <a:p>
            <a:r>
              <a:rPr lang="en-US" dirty="0"/>
              <a:t>Discuss MI techniques for patients in preparation</a:t>
            </a:r>
          </a:p>
          <a:p>
            <a:pPr marL="0" indent="0">
              <a:buNone/>
            </a:pPr>
            <a:endParaRPr lang="en-US" dirty="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a:t>
            </a:r>
          </a:p>
        </p:txBody>
      </p:sp>
      <p:pic>
        <p:nvPicPr>
          <p:cNvPr id="8" name="Picture 7" descr="Picture of TTM"/>
          <p:cNvPicPr>
            <a:picLocks noChangeAspect="1"/>
          </p:cNvPicPr>
          <p:nvPr/>
        </p:nvPicPr>
        <p:blipFill>
          <a:blip r:embed="rId3"/>
          <a:stretch>
            <a:fillRect/>
          </a:stretch>
        </p:blipFill>
        <p:spPr>
          <a:xfrm>
            <a:off x="397945" y="2185571"/>
            <a:ext cx="5247061" cy="3054627"/>
          </a:xfrm>
          <a:prstGeom prst="rect">
            <a:avLst/>
          </a:prstGeom>
        </p:spPr>
      </p:pic>
      <p:sp>
        <p:nvSpPr>
          <p:cNvPr id="26" name="Oval 25" descr="Circle around the word preparation"/>
          <p:cNvSpPr/>
          <p:nvPr/>
        </p:nvSpPr>
        <p:spPr>
          <a:xfrm>
            <a:off x="3130826" y="4801117"/>
            <a:ext cx="1610436" cy="598037"/>
          </a:xfrm>
          <a:prstGeom prst="ellipse">
            <a:avLst/>
          </a:prstGeom>
          <a:noFill/>
          <a:ln w="539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a:r>
              <a:rPr lang="en-US" sz="2800" b="1" i="1" dirty="0">
                <a:solidFill>
                  <a:schemeClr val="accent1">
                    <a:lumMod val="75000"/>
                  </a:schemeClr>
                </a:solidFill>
              </a:rPr>
              <a:t>Support self-efficacy &amp; </a:t>
            </a:r>
            <a:r>
              <a:rPr lang="en-US" sz="2800" b="1" i="1" dirty="0" smtClean="0">
                <a:solidFill>
                  <a:schemeClr val="accent1">
                    <a:lumMod val="75000"/>
                  </a:schemeClr>
                </a:solidFill>
              </a:rPr>
              <a:t>motivation</a:t>
            </a:r>
            <a:endParaRPr lang="en-US" sz="2800" b="1" i="1" dirty="0">
              <a:solidFill>
                <a:schemeClr val="accent1">
                  <a:lumMod val="75000"/>
                </a:schemeClr>
              </a:solidFill>
            </a:endParaRPr>
          </a:p>
        </p:txBody>
      </p:sp>
      <p:sp>
        <p:nvSpPr>
          <p:cNvPr id="5" name="Rectangle 4"/>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1125"/>
            <a:r>
              <a:rPr lang="en-US" sz="2800" b="1" i="1" dirty="0">
                <a:solidFill>
                  <a:schemeClr val="accent1">
                    <a:lumMod val="75000"/>
                  </a:schemeClr>
                </a:solidFill>
              </a:rPr>
              <a:t>Discuss a </a:t>
            </a:r>
            <a:r>
              <a:rPr lang="en-US" sz="2800" b="1" i="1" dirty="0" smtClean="0">
                <a:solidFill>
                  <a:schemeClr val="accent1">
                    <a:lumMod val="75000"/>
                  </a:schemeClr>
                </a:solidFill>
              </a:rPr>
              <a:t>plan</a:t>
            </a:r>
            <a:endParaRPr lang="en-US" sz="2800" b="1" i="1" dirty="0">
              <a:solidFill>
                <a:schemeClr val="accent1">
                  <a:lumMod val="75000"/>
                </a:schemeClr>
              </a:solidFill>
            </a:endParaRPr>
          </a:p>
        </p:txBody>
      </p:sp>
      <p:sp>
        <p:nvSpPr>
          <p:cNvPr id="6" name="Rectangle 5"/>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1125"/>
            <a:r>
              <a:rPr lang="en-US" sz="2800" b="1" i="1" dirty="0">
                <a:solidFill>
                  <a:schemeClr val="bg1">
                    <a:lumMod val="95000"/>
                  </a:schemeClr>
                </a:solidFill>
              </a:rPr>
              <a:t>Committed to making a </a:t>
            </a:r>
            <a:endParaRPr lang="en-US" sz="2800" b="1" i="1" dirty="0" smtClean="0">
              <a:solidFill>
                <a:schemeClr val="bg1">
                  <a:lumMod val="95000"/>
                </a:schemeClr>
              </a:solidFill>
            </a:endParaRPr>
          </a:p>
          <a:p>
            <a:pPr indent="111125"/>
            <a:r>
              <a:rPr lang="en-US" sz="2800" b="1" i="1" dirty="0" smtClean="0">
                <a:solidFill>
                  <a:schemeClr val="bg1">
                    <a:lumMod val="95000"/>
                  </a:schemeClr>
                </a:solidFill>
              </a:rPr>
              <a:t>change</a:t>
            </a:r>
            <a:endParaRPr lang="en-US" sz="2800" b="1" i="1" dirty="0">
              <a:solidFill>
                <a:schemeClr val="bg1">
                  <a:lumMod val="95000"/>
                </a:schemeClr>
              </a:solidFill>
            </a:endParaRPr>
          </a:p>
        </p:txBody>
      </p:sp>
      <p:sp>
        <p:nvSpPr>
          <p:cNvPr id="7" name="Rectangle 6"/>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1125"/>
            <a:r>
              <a:rPr lang="en-US" sz="2800" b="1" i="1" dirty="0" smtClean="0">
                <a:solidFill>
                  <a:schemeClr val="bg1">
                    <a:lumMod val="95000"/>
                  </a:schemeClr>
                </a:solidFill>
              </a:rPr>
              <a:t>Preparation</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16" name="Picture 15" descr="Runne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149780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Preparation?</a:t>
            </a:r>
          </a:p>
        </p:txBody>
      </p:sp>
      <p:sp>
        <p:nvSpPr>
          <p:cNvPr id="3" name="Content Placeholder 2"/>
          <p:cNvSpPr>
            <a:spLocks noGrp="1"/>
          </p:cNvSpPr>
          <p:nvPr>
            <p:ph idx="1"/>
          </p:nvPr>
        </p:nvSpPr>
        <p:spPr/>
        <p:txBody>
          <a:bodyPr>
            <a:normAutofit/>
          </a:bodyPr>
          <a:lstStyle/>
          <a:p>
            <a:pPr>
              <a:lnSpc>
                <a:spcPct val="100000"/>
              </a:lnSpc>
            </a:pPr>
            <a:r>
              <a:rPr lang="en-US" sz="3200" dirty="0"/>
              <a:t>A patient intends to take action to change a behavior soon, usually within the next month</a:t>
            </a:r>
            <a:r>
              <a:rPr lang="en-US" sz="3200" baseline="30000" dirty="0"/>
              <a:t>2</a:t>
            </a:r>
          </a:p>
          <a:p>
            <a:pPr>
              <a:lnSpc>
                <a:spcPct val="100000"/>
              </a:lnSpc>
            </a:pPr>
            <a:r>
              <a:rPr lang="en-US" sz="3200" dirty="0"/>
              <a:t>They have a plan for how to make change</a:t>
            </a:r>
            <a:r>
              <a:rPr lang="en-US" sz="3200" baseline="30000" dirty="0"/>
              <a:t>2</a:t>
            </a:r>
          </a:p>
          <a:p>
            <a:pPr>
              <a:lnSpc>
                <a:spcPct val="100000"/>
              </a:lnSpc>
            </a:pPr>
            <a:endParaRPr lang="en-US" sz="3200" dirty="0"/>
          </a:p>
        </p:txBody>
      </p:sp>
    </p:spTree>
    <p:extLst>
      <p:ext uri="{BB962C8B-B14F-4D97-AF65-F5344CB8AC3E}">
        <p14:creationId xmlns:p14="http://schemas.microsoft.com/office/powerpoint/2010/main" val="856306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a:t>
            </a:r>
            <a:r>
              <a:rPr lang="en-US" dirty="0" smtClean="0"/>
              <a:t>Preparation</a:t>
            </a:r>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US" sz="3600" dirty="0"/>
              <a:t>Patients in preparation may:</a:t>
            </a:r>
          </a:p>
          <a:p>
            <a:pPr>
              <a:lnSpc>
                <a:spcPct val="100000"/>
              </a:lnSpc>
            </a:pPr>
            <a:r>
              <a:rPr lang="en-US" sz="3200" dirty="0"/>
              <a:t>Be </a:t>
            </a:r>
            <a:r>
              <a:rPr lang="en-US" sz="3200" dirty="0" smtClean="0"/>
              <a:t>open </a:t>
            </a:r>
            <a:r>
              <a:rPr lang="en-US" sz="3200" dirty="0"/>
              <a:t>with change talk</a:t>
            </a:r>
            <a:r>
              <a:rPr lang="en-US" sz="3200" baseline="30000" dirty="0"/>
              <a:t>4</a:t>
            </a:r>
          </a:p>
          <a:p>
            <a:pPr>
              <a:lnSpc>
                <a:spcPct val="100000"/>
              </a:lnSpc>
            </a:pPr>
            <a:r>
              <a:rPr lang="en-US" sz="3200" dirty="0"/>
              <a:t>Have taken steps to prepare</a:t>
            </a:r>
            <a:r>
              <a:rPr lang="en-US" sz="3200" baseline="30000" dirty="0"/>
              <a:t>4</a:t>
            </a:r>
          </a:p>
          <a:p>
            <a:pPr lvl="1">
              <a:lnSpc>
                <a:spcPct val="100000"/>
              </a:lnSpc>
            </a:pPr>
            <a:r>
              <a:rPr lang="en-US" sz="2800" dirty="0"/>
              <a:t>Joined Weight Watchers</a:t>
            </a:r>
          </a:p>
          <a:p>
            <a:pPr lvl="1">
              <a:lnSpc>
                <a:spcPct val="100000"/>
              </a:lnSpc>
            </a:pPr>
            <a:r>
              <a:rPr lang="en-US" sz="2800" dirty="0"/>
              <a:t>Bought exercise shoes </a:t>
            </a:r>
          </a:p>
          <a:p>
            <a:pPr lvl="1">
              <a:lnSpc>
                <a:spcPct val="100000"/>
              </a:lnSpc>
            </a:pPr>
            <a:r>
              <a:rPr lang="en-US" sz="2800" dirty="0"/>
              <a:t>Obtained nicotine replacement therapy</a:t>
            </a:r>
          </a:p>
          <a:p>
            <a:pPr lvl="1">
              <a:lnSpc>
                <a:spcPct val="100000"/>
              </a:lnSpc>
            </a:pPr>
            <a:endParaRPr lang="en-US" sz="2800" dirty="0"/>
          </a:p>
          <a:p>
            <a:pPr>
              <a:lnSpc>
                <a:spcPct val="100000"/>
              </a:lnSpc>
            </a:pPr>
            <a:endParaRPr lang="en-US" sz="3200" baseline="30000" dirty="0"/>
          </a:p>
        </p:txBody>
      </p:sp>
    </p:spTree>
    <p:extLst>
      <p:ext uri="{BB962C8B-B14F-4D97-AF65-F5344CB8AC3E}">
        <p14:creationId xmlns:p14="http://schemas.microsoft.com/office/powerpoint/2010/main" val="53009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 what to do?</a:t>
            </a:r>
            <a:endParaRPr lang="en-US" dirty="0"/>
          </a:p>
        </p:txBody>
      </p:sp>
      <p:sp>
        <p:nvSpPr>
          <p:cNvPr id="3" name="TextBox 2"/>
          <p:cNvSpPr txBox="1"/>
          <p:nvPr/>
        </p:nvSpPr>
        <p:spPr>
          <a:xfrm>
            <a:off x="698843" y="2152789"/>
            <a:ext cx="5085520" cy="3247043"/>
          </a:xfrm>
          <a:prstGeom prst="rect">
            <a:avLst/>
          </a:prstGeom>
          <a:noFill/>
        </p:spPr>
        <p:txBody>
          <a:bodyPr wrap="square" rtlCol="0">
            <a:spAutoFit/>
          </a:bodyPr>
          <a:lstStyle/>
          <a:p>
            <a:pPr marL="228600" lvl="0" indent="-228600" defTabSz="914400">
              <a:spcBef>
                <a:spcPts val="1000"/>
              </a:spcBef>
              <a:buFont typeface="Arial" panose="020B0604020202020204" pitchFamily="34" charset="0"/>
              <a:buChar char="•"/>
            </a:pPr>
            <a:r>
              <a:rPr lang="en-US" sz="3000" dirty="0">
                <a:solidFill>
                  <a:prstClr val="black"/>
                </a:solidFill>
              </a:rPr>
              <a:t>Support </a:t>
            </a:r>
            <a:r>
              <a:rPr lang="en-US" sz="3000" dirty="0" smtClean="0">
                <a:solidFill>
                  <a:prstClr val="black"/>
                </a:solidFill>
              </a:rPr>
              <a:t>self-efficacy</a:t>
            </a:r>
            <a:r>
              <a:rPr lang="en-US" sz="3000" baseline="30000" dirty="0" smtClean="0">
                <a:solidFill>
                  <a:prstClr val="black"/>
                </a:solidFill>
              </a:rPr>
              <a:t>1</a:t>
            </a:r>
          </a:p>
          <a:p>
            <a:pPr marL="685800" lvl="1" indent="-228600" defTabSz="914400">
              <a:spcBef>
                <a:spcPts val="1000"/>
              </a:spcBef>
              <a:buFont typeface="Arial" panose="020B0604020202020204" pitchFamily="34" charset="0"/>
              <a:buChar char="•"/>
            </a:pPr>
            <a:r>
              <a:rPr lang="en-US" sz="3000" dirty="0" smtClean="0">
                <a:solidFill>
                  <a:prstClr val="black"/>
                </a:solidFill>
              </a:rPr>
              <a:t>Affirmations</a:t>
            </a:r>
            <a:r>
              <a:rPr lang="en-US" sz="3000" baseline="30000" dirty="0" smtClean="0">
                <a:solidFill>
                  <a:prstClr val="black"/>
                </a:solidFill>
              </a:rPr>
              <a:t>4</a:t>
            </a:r>
            <a:endParaRPr lang="en-US" sz="3000" baseline="30000" dirty="0">
              <a:solidFill>
                <a:prstClr val="black"/>
              </a:solidFill>
            </a:endParaRPr>
          </a:p>
          <a:p>
            <a:pPr marL="228600" lvl="0" indent="-228600" defTabSz="914400">
              <a:spcBef>
                <a:spcPts val="1000"/>
              </a:spcBef>
              <a:buFont typeface="Arial" panose="020B0604020202020204" pitchFamily="34" charset="0"/>
              <a:buChar char="•"/>
            </a:pPr>
            <a:r>
              <a:rPr lang="en-US" sz="3000" dirty="0">
                <a:solidFill>
                  <a:prstClr val="black"/>
                </a:solidFill>
              </a:rPr>
              <a:t>Help them identify a support or an accountability partner</a:t>
            </a:r>
            <a:r>
              <a:rPr lang="en-US" sz="3000" baseline="30000" dirty="0">
                <a:solidFill>
                  <a:prstClr val="black"/>
                </a:solidFill>
              </a:rPr>
              <a:t>3</a:t>
            </a:r>
          </a:p>
          <a:p>
            <a:pPr marL="228600" lvl="0" indent="-228600" defTabSz="914400">
              <a:spcBef>
                <a:spcPts val="1000"/>
              </a:spcBef>
              <a:buFont typeface="Arial" panose="020B0604020202020204" pitchFamily="34" charset="0"/>
              <a:buChar char="•"/>
            </a:pPr>
            <a:r>
              <a:rPr lang="en-US" sz="3000" dirty="0">
                <a:solidFill>
                  <a:prstClr val="black"/>
                </a:solidFill>
              </a:rPr>
              <a:t>Help them make a plan or set a goal</a:t>
            </a:r>
            <a:r>
              <a:rPr lang="en-US" sz="3000" baseline="30000" dirty="0">
                <a:solidFill>
                  <a:prstClr val="black"/>
                </a:solidFill>
              </a:rPr>
              <a:t>3</a:t>
            </a:r>
          </a:p>
        </p:txBody>
      </p:sp>
      <p:sp>
        <p:nvSpPr>
          <p:cNvPr id="15" name="Rectangle 14"/>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a:r>
              <a:rPr lang="en-US" sz="2800" b="1" i="1" dirty="0">
                <a:solidFill>
                  <a:schemeClr val="accent1">
                    <a:lumMod val="75000"/>
                  </a:schemeClr>
                </a:solidFill>
              </a:rPr>
              <a:t>Support self-efficacy &amp; </a:t>
            </a:r>
            <a:r>
              <a:rPr lang="en-US" sz="2800" b="1" i="1" dirty="0" smtClean="0">
                <a:solidFill>
                  <a:schemeClr val="accent1">
                    <a:lumMod val="75000"/>
                  </a:schemeClr>
                </a:solidFill>
              </a:rPr>
              <a:t>motivation</a:t>
            </a:r>
            <a:endParaRPr lang="en-US" sz="2800" b="1" i="1" dirty="0">
              <a:solidFill>
                <a:schemeClr val="accent1">
                  <a:lumMod val="75000"/>
                </a:schemeClr>
              </a:solidFill>
            </a:endParaRPr>
          </a:p>
        </p:txBody>
      </p:sp>
      <p:sp>
        <p:nvSpPr>
          <p:cNvPr id="17" name="Rectangle 16"/>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1125"/>
            <a:r>
              <a:rPr lang="en-US" sz="2800" b="1" i="1" dirty="0">
                <a:solidFill>
                  <a:schemeClr val="accent1">
                    <a:lumMod val="75000"/>
                  </a:schemeClr>
                </a:solidFill>
              </a:rPr>
              <a:t>Discuss a </a:t>
            </a:r>
            <a:r>
              <a:rPr lang="en-US" sz="2800" b="1" i="1" dirty="0" smtClean="0">
                <a:solidFill>
                  <a:schemeClr val="accent1">
                    <a:lumMod val="75000"/>
                  </a:schemeClr>
                </a:solidFill>
              </a:rPr>
              <a:t>plan</a:t>
            </a:r>
            <a:endParaRPr lang="en-US" sz="2800" b="1" i="1" dirty="0">
              <a:solidFill>
                <a:schemeClr val="accent1">
                  <a:lumMod val="75000"/>
                </a:schemeClr>
              </a:solidFill>
            </a:endParaRPr>
          </a:p>
        </p:txBody>
      </p:sp>
      <p:sp>
        <p:nvSpPr>
          <p:cNvPr id="18" name="Rectangle 17"/>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1125"/>
            <a:r>
              <a:rPr lang="en-US" sz="2800" b="1" i="1" dirty="0">
                <a:solidFill>
                  <a:schemeClr val="bg1">
                    <a:lumMod val="95000"/>
                  </a:schemeClr>
                </a:solidFill>
              </a:rPr>
              <a:t>Committed to making a </a:t>
            </a:r>
            <a:endParaRPr lang="en-US" sz="2800" b="1" i="1" dirty="0" smtClean="0">
              <a:solidFill>
                <a:schemeClr val="bg1">
                  <a:lumMod val="95000"/>
                </a:schemeClr>
              </a:solidFill>
            </a:endParaRPr>
          </a:p>
          <a:p>
            <a:pPr indent="111125"/>
            <a:r>
              <a:rPr lang="en-US" sz="2800" b="1" i="1" dirty="0" smtClean="0">
                <a:solidFill>
                  <a:schemeClr val="bg1">
                    <a:lumMod val="95000"/>
                  </a:schemeClr>
                </a:solidFill>
              </a:rPr>
              <a:t>change</a:t>
            </a:r>
            <a:endParaRPr lang="en-US" sz="2800" b="1" i="1" dirty="0">
              <a:solidFill>
                <a:schemeClr val="bg1">
                  <a:lumMod val="95000"/>
                </a:schemeClr>
              </a:solidFill>
            </a:endParaRPr>
          </a:p>
        </p:txBody>
      </p:sp>
      <p:sp>
        <p:nvSpPr>
          <p:cNvPr id="19" name="Rectangle 18"/>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1125"/>
            <a:r>
              <a:rPr lang="en-US" sz="2800" b="1" i="1" dirty="0" smtClean="0">
                <a:solidFill>
                  <a:schemeClr val="bg1">
                    <a:lumMod val="95000"/>
                  </a:schemeClr>
                </a:solidFill>
              </a:rPr>
              <a:t>Preparation</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20" name="Picture 19" descr="Runne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1216332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880" y="365125"/>
            <a:ext cx="7787640" cy="1325563"/>
          </a:xfrm>
        </p:spPr>
        <p:txBody>
          <a:bodyPr/>
          <a:lstStyle/>
          <a:p>
            <a:r>
              <a:rPr lang="en-US" dirty="0"/>
              <a:t>Materials to support this stage</a:t>
            </a:r>
          </a:p>
        </p:txBody>
      </p:sp>
      <p:pic>
        <p:nvPicPr>
          <p:cNvPr id="4" name="Picture 3" descr="Screenshot of NIH newsletter on creating healthy habits"/>
          <p:cNvPicPr>
            <a:picLocks noChangeAspect="1"/>
          </p:cNvPicPr>
          <p:nvPr/>
        </p:nvPicPr>
        <p:blipFill>
          <a:blip r:embed="rId3"/>
          <a:stretch>
            <a:fillRect/>
          </a:stretch>
        </p:blipFill>
        <p:spPr>
          <a:xfrm>
            <a:off x="1844040" y="216336"/>
            <a:ext cx="8504526" cy="5788859"/>
          </a:xfrm>
          <a:prstGeom prst="rect">
            <a:avLst/>
          </a:prstGeom>
        </p:spPr>
      </p:pic>
    </p:spTree>
    <p:extLst>
      <p:ext uri="{BB962C8B-B14F-4D97-AF65-F5344CB8AC3E}">
        <p14:creationId xmlns:p14="http://schemas.microsoft.com/office/powerpoint/2010/main" val="402968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200" y="1690688"/>
            <a:ext cx="6564682" cy="4351338"/>
          </a:xfrm>
        </p:spPr>
        <p:txBody>
          <a:bodyPr>
            <a:normAutofit/>
          </a:bodyPr>
          <a:lstStyle/>
          <a:p>
            <a:pPr marL="0" indent="0">
              <a:buNone/>
            </a:pPr>
            <a:r>
              <a:rPr lang="en-US" i="1" dirty="0"/>
              <a:t>Consider: </a:t>
            </a:r>
          </a:p>
          <a:p>
            <a:r>
              <a:rPr lang="en-US" dirty="0"/>
              <a:t>What shows you that a patient is in p</a:t>
            </a:r>
            <a:r>
              <a:rPr lang="en-US" dirty="0" smtClean="0"/>
              <a:t>reparation?</a:t>
            </a:r>
            <a:endParaRPr lang="en-US" dirty="0"/>
          </a:p>
          <a:p>
            <a:pPr marL="0" indent="0">
              <a:buNone/>
            </a:pPr>
            <a:r>
              <a:rPr lang="en-US" i="1" dirty="0"/>
              <a:t>Practice:</a:t>
            </a:r>
            <a:endParaRPr lang="en-US" dirty="0"/>
          </a:p>
          <a:p>
            <a:pPr lvl="0"/>
            <a:r>
              <a:rPr lang="en-US" dirty="0"/>
              <a:t>When you notice patients in preparation, what strategies discussed today work best for you?</a:t>
            </a:r>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3757</TotalTime>
  <Words>1315</Words>
  <Application>Microsoft Office PowerPoint</Application>
  <PresentationFormat>Widescreen</PresentationFormat>
  <Paragraphs>75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Preparation</vt:lpstr>
      <vt:lpstr>Discussion points from last module</vt:lpstr>
      <vt:lpstr>Objectives</vt:lpstr>
      <vt:lpstr>Preparation</vt:lpstr>
      <vt:lpstr>What is Preparation?</vt:lpstr>
      <vt:lpstr>Recognizing Preparation</vt:lpstr>
      <vt:lpstr>Preparation - what to do?</vt:lpstr>
      <vt:lpstr>Materials to support this stage</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257</cp:revision>
  <cp:lastPrinted>2019-09-18T18:47:45Z</cp:lastPrinted>
  <dcterms:created xsi:type="dcterms:W3CDTF">2018-06-07T18:55:41Z</dcterms:created>
  <dcterms:modified xsi:type="dcterms:W3CDTF">2019-11-21T19:17:14Z</dcterms:modified>
</cp:coreProperties>
</file>