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7"/>
  </p:notesMasterIdLst>
  <p:handoutMasterIdLst>
    <p:handoutMasterId r:id="rId18"/>
  </p:handoutMasterIdLst>
  <p:sldIdLst>
    <p:sldId id="316" r:id="rId2"/>
    <p:sldId id="318" r:id="rId3"/>
    <p:sldId id="317" r:id="rId4"/>
    <p:sldId id="342" r:id="rId5"/>
    <p:sldId id="330" r:id="rId6"/>
    <p:sldId id="341" r:id="rId7"/>
    <p:sldId id="343" r:id="rId8"/>
    <p:sldId id="344" r:id="rId9"/>
    <p:sldId id="331" r:id="rId10"/>
    <p:sldId id="332" r:id="rId11"/>
    <p:sldId id="333" r:id="rId12"/>
    <p:sldId id="334" r:id="rId13"/>
    <p:sldId id="335" r:id="rId14"/>
    <p:sldId id="329" r:id="rId15"/>
    <p:sldId id="345"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72794" autoAdjust="0"/>
  </p:normalViewPr>
  <p:slideViewPr>
    <p:cSldViewPr snapToGrid="0">
      <p:cViewPr varScale="1">
        <p:scale>
          <a:sx n="66" d="100"/>
          <a:sy n="66" d="100"/>
        </p:scale>
        <p:origin x="1698" y="66"/>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 in OARS stands for for open-ended questions</a:t>
            </a:r>
            <a:r>
              <a:rPr lang="en-US" baseline="30000" dirty="0"/>
              <a:t>2,3,6</a:t>
            </a:r>
            <a:r>
              <a:rPr lang="en-US" baseline="0" dirty="0"/>
              <a:t>. This means that a question is phrased in such a way that the patient’s response will be something that allows them to expand on their thoughts and feelings as opposed to just a “yes” or “no” response</a:t>
            </a:r>
            <a:r>
              <a:rPr lang="en-US" baseline="30000" dirty="0"/>
              <a:t>2,3,6</a:t>
            </a:r>
            <a:r>
              <a:rPr lang="en-US" baseline="0" dirty="0"/>
              <a:t>. Using open-ended questions focuses the conversation on change</a:t>
            </a:r>
            <a:r>
              <a:rPr lang="en-US" baseline="30000" dirty="0"/>
              <a:t>6</a:t>
            </a:r>
            <a:r>
              <a:rPr lang="en-US" baseline="0" dirty="0"/>
              <a:t>, helps you understand if this person has ever considered change</a:t>
            </a:r>
            <a:r>
              <a:rPr lang="en-US" baseline="30000" dirty="0"/>
              <a:t>2</a:t>
            </a:r>
            <a:r>
              <a:rPr lang="en-US" baseline="0" dirty="0"/>
              <a:t>, and gives you insight into their perspective</a:t>
            </a:r>
            <a:r>
              <a:rPr lang="en-US" baseline="30000" dirty="0"/>
              <a:t>3</a:t>
            </a:r>
            <a:r>
              <a:rPr lang="en-US" baseline="0" dirty="0"/>
              <a:t>. Open-ended questions typically begin with “tell me…”, “what” or “how”</a:t>
            </a:r>
            <a:r>
              <a:rPr lang="en-US" baseline="30000" dirty="0"/>
              <a:t>2</a:t>
            </a:r>
            <a:r>
              <a:rPr lang="en-US" baseline="0" dirty="0"/>
              <a:t>. This is shown in the quote on the right that says, “If you decided to try and achieve a healthier weight, how would you go about doing it?”</a:t>
            </a:r>
            <a:r>
              <a:rPr lang="en-US" baseline="30000" dirty="0"/>
              <a:t>6</a:t>
            </a:r>
            <a:r>
              <a:rPr lang="en-US" baseline="0" dirty="0"/>
              <a:t> Consider how the response would be different if the question was “have you ever tried to lose weight before?” You’ll learn a lot more about a person’s motivations, previous experience, or thoughts on the subject with the open ended question. One caution with these questions is to avoid starting them with “why” because despite being open-ended, it can sound judgmental</a:t>
            </a:r>
            <a:r>
              <a:rPr lang="en-US" baseline="30000" dirty="0"/>
              <a:t>2</a:t>
            </a:r>
            <a:r>
              <a:rPr lang="en-US" baseline="0" dirty="0"/>
              <a:t>. Think about how you felt if someone has ever asked “why did you</a:t>
            </a:r>
            <a:r>
              <a:rPr lang="en-US" baseline="0" dirty="0" smtClean="0"/>
              <a:t>…”. </a:t>
            </a:r>
            <a:r>
              <a:rPr lang="en-US" baseline="0" dirty="0"/>
              <a:t>It can make someone feel defensive from the beginning, which goes against the spirit of MI.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359966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Affirmations are a positive</a:t>
            </a:r>
            <a:r>
              <a:rPr lang="en-US" baseline="0" dirty="0"/>
              <a:t> statement about something that the patient has done or attempted</a:t>
            </a:r>
            <a:r>
              <a:rPr lang="en-US" baseline="30000" dirty="0"/>
              <a:t>6,3</a:t>
            </a:r>
            <a:r>
              <a:rPr lang="en-US" baseline="0" dirty="0"/>
              <a:t>. Using affirmations can support your patient’s self-efficacy</a:t>
            </a:r>
            <a:r>
              <a:rPr lang="en-US" baseline="30000" dirty="0"/>
              <a:t>2</a:t>
            </a:r>
            <a:r>
              <a:rPr lang="en-US" baseline="0" dirty="0"/>
              <a:t>. They can also show empathy because you show that you understand the patient’s viewpoint</a:t>
            </a:r>
            <a:r>
              <a:rPr lang="en-US" baseline="30000" dirty="0"/>
              <a:t>3</a:t>
            </a:r>
            <a:r>
              <a:rPr lang="en-US" baseline="0" dirty="0"/>
              <a:t>. Affirmations do not have to only be a change in behavior, you can also affirm an attempt at change or a personal attribute of your patient, such as hard work</a:t>
            </a:r>
            <a:r>
              <a:rPr lang="en-US" baseline="30000" dirty="0"/>
              <a:t>3</a:t>
            </a:r>
            <a:r>
              <a:rPr lang="en-US" baseline="0" dirty="0"/>
              <a:t>. Even a small affirmation can help</a:t>
            </a:r>
            <a:r>
              <a:rPr lang="en-US" baseline="30000" dirty="0"/>
              <a:t>2</a:t>
            </a:r>
            <a:r>
              <a:rPr lang="en-US" baseline="0" dirty="0"/>
              <a:t>. One caution to take with affirmations is to avoid them sounding like praise</a:t>
            </a:r>
            <a:r>
              <a:rPr lang="en-US" baseline="30000" dirty="0"/>
              <a:t>2</a:t>
            </a:r>
            <a:r>
              <a:rPr lang="en-US" baseline="0" dirty="0"/>
              <a:t>. To do this, it is suggested that you use statements that begin with “you” instead of “I”. You can see an example on the right, “You’ve been consistent with your approach to eating breakfast every day.”</a:t>
            </a:r>
            <a:r>
              <a:rPr lang="en-US" baseline="30000" dirty="0"/>
              <a:t>6</a:t>
            </a:r>
            <a:r>
              <a:rPr lang="en-US" baseline="0" dirty="0"/>
              <a:t> Consider how this is different from saying “I’m so proud of you!” or “I think you did great!” Using the “you” statement, or affirmation, shows the patient what they did that was valuable</a:t>
            </a:r>
            <a:r>
              <a:rPr lang="en-US" baseline="30000" dirty="0"/>
              <a:t>2</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106641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Reflective listening is when you repeat</a:t>
            </a:r>
            <a:r>
              <a:rPr lang="en-US" baseline="0" dirty="0"/>
              <a:t> or restate what the patient told you based on careful listening</a:t>
            </a:r>
            <a:r>
              <a:rPr lang="en-US" baseline="30000" dirty="0"/>
              <a:t>2</a:t>
            </a:r>
            <a:r>
              <a:rPr lang="en-US" baseline="0" dirty="0"/>
              <a:t>. Using reflective listening is a way to demonstrate empathy because you are showing understanding</a:t>
            </a:r>
            <a:r>
              <a:rPr lang="en-US" baseline="30000" dirty="0"/>
              <a:t>3,6</a:t>
            </a:r>
            <a:r>
              <a:rPr lang="en-US" baseline="0" dirty="0"/>
              <a:t>. Remember that this doesn’t necessarily mean that you have to agree with them, just that you understand</a:t>
            </a:r>
            <a:r>
              <a:rPr lang="en-US" baseline="30000" dirty="0"/>
              <a:t>6</a:t>
            </a:r>
            <a:r>
              <a:rPr lang="en-US" baseline="0" dirty="0"/>
              <a:t>. Reflective listening also allows the patient to confirm that you understood correctly or clarify if you didn’t</a:t>
            </a:r>
            <a:r>
              <a:rPr lang="en-US" baseline="30000" dirty="0"/>
              <a:t>2</a:t>
            </a:r>
            <a:r>
              <a:rPr lang="en-US" baseline="0" dirty="0"/>
              <a:t>. It also puts the patient in a place where they will respond with a discussion about change</a:t>
            </a:r>
            <a:r>
              <a:rPr lang="en-US" baseline="30000" dirty="0"/>
              <a:t>6</a:t>
            </a:r>
            <a:r>
              <a:rPr lang="en-US" baseline="0" dirty="0"/>
              <a:t>. Reflective listening can also help a patient develop discrepancy</a:t>
            </a:r>
            <a:r>
              <a:rPr lang="en-US" baseline="30000" dirty="0"/>
              <a:t>5</a:t>
            </a:r>
            <a:r>
              <a:rPr lang="en-US" baseline="0" dirty="0"/>
              <a:t>. It is good to consider how you choose to use these reflections. It is not suggested to use them to the amount that it sounds like you’re repeating everything</a:t>
            </a:r>
            <a:r>
              <a:rPr lang="en-US" baseline="30000" dirty="0"/>
              <a:t>2</a:t>
            </a:r>
            <a:r>
              <a:rPr lang="en-US" baseline="0" dirty="0"/>
              <a:t>, but instead, to select something to reflect that will help the patient better understand themselves and aid in the change process</a:t>
            </a:r>
            <a:r>
              <a:rPr lang="en-US" baseline="30000" dirty="0"/>
              <a:t>3,6</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351127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a:t>
            </a:r>
            <a:r>
              <a:rPr lang="en-US" baseline="0" dirty="0"/>
              <a:t> is when you make several reflections that tie together the main points of your conversation</a:t>
            </a:r>
            <a:r>
              <a:rPr lang="en-US" baseline="30000" dirty="0"/>
              <a:t>3</a:t>
            </a:r>
            <a:r>
              <a:rPr lang="en-US" baseline="0" dirty="0"/>
              <a:t>. In addition to reflections, summaries can also include affirmations</a:t>
            </a:r>
            <a:r>
              <a:rPr lang="en-US" baseline="30000" dirty="0"/>
              <a:t>3</a:t>
            </a:r>
            <a:r>
              <a:rPr lang="en-US" baseline="0" dirty="0"/>
              <a:t> and open-ended questions</a:t>
            </a:r>
            <a:r>
              <a:rPr lang="en-US" baseline="30000" dirty="0"/>
              <a:t>2,6</a:t>
            </a:r>
            <a:r>
              <a:rPr lang="en-US" baseline="0" dirty="0"/>
              <a:t>. You can use these to highlight ambivalence that you notice in your patient or move to another topic</a:t>
            </a:r>
            <a:r>
              <a:rPr lang="en-US" baseline="30000" dirty="0"/>
              <a:t>2,3</a:t>
            </a:r>
            <a:r>
              <a:rPr lang="en-US" baseline="0" dirty="0"/>
              <a:t>. These statements are often discussed in the context of a longer conversation</a:t>
            </a:r>
            <a:r>
              <a:rPr lang="en-US" baseline="30000" dirty="0"/>
              <a:t>2,3</a:t>
            </a:r>
            <a:r>
              <a:rPr lang="en-US" baseline="0" dirty="0"/>
              <a:t>, but the Agency for Healthcare Research and Quality highlights how summarizing can be used as part of a 15 minute office visit as a way to wrap up without the patient feeling like they have been brushed off</a:t>
            </a:r>
            <a:r>
              <a:rPr lang="en-US" baseline="30000" dirty="0"/>
              <a:t>6</a:t>
            </a:r>
            <a:r>
              <a:rPr lang="en-US" baseline="0" dirty="0"/>
              <a:t>. You can see a list of quick steps: 1. review what you discussed, 2. list the key points, including the patient’s possible ambivalence, 3. ask if there was anything you missed</a:t>
            </a:r>
            <a:r>
              <a:rPr lang="en-US" baseline="30000" dirty="0"/>
              <a:t>2</a:t>
            </a:r>
            <a:r>
              <a:rPr lang="en-US" baseline="0" dirty="0"/>
              <a:t>. The AHRQ also suggests that you could ask the patient about setting a goal at this time</a:t>
            </a:r>
            <a:r>
              <a:rPr lang="en-US" baseline="30000" dirty="0"/>
              <a:t>6</a:t>
            </a:r>
            <a:r>
              <a:rPr lang="en-US" baseline="0" dirty="0"/>
              <a:t>. But, you may want to consider if the patient seems ready to set an actionable goal. We will discuss readiness as we move forward with these discussions.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105764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As we wrap up today, here are some things to think about. Where do you already use these skills? You’re probably using them naturally in some situations. Where else do you think it would be helpful to incorporate these skills?</a:t>
            </a:r>
          </a:p>
          <a:p>
            <a:endParaRPr lang="en-US" sz="14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a:t>
            </a:r>
            <a:r>
              <a:rPr lang="en-US" sz="1400" b="1" kern="1200" dirty="0">
                <a:solidFill>
                  <a:schemeClr val="tx1"/>
                </a:solidFill>
                <a:effectLst/>
                <a:latin typeface="+mn-lt"/>
                <a:ea typeface="+mn-ea"/>
                <a:cs typeface="+mn-cs"/>
              </a:rPr>
              <a:t>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r>
              <a:rPr lang="en-US" sz="1400" b="1" kern="1200" dirty="0" smtClean="0">
                <a:solidFill>
                  <a:schemeClr val="tx1"/>
                </a:solidFill>
                <a:effectLst/>
                <a:latin typeface="+mn-lt"/>
                <a:ea typeface="+mn-ea"/>
                <a:cs typeface="+mn-cs"/>
              </a:rPr>
              <a:t>.]</a:t>
            </a:r>
            <a:endParaRPr lang="en-US" sz="1400" b="1" kern="1200" dirty="0">
              <a:solidFill>
                <a:schemeClr val="tx1"/>
              </a:solidFill>
              <a:effectLst/>
              <a:latin typeface="+mn-lt"/>
              <a:ea typeface="+mn-ea"/>
              <a:cs typeface="+mn-cs"/>
            </a:endParaRPr>
          </a:p>
          <a:p>
            <a:endParaRPr lang="en-US" sz="1400"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14</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15</a:t>
            </a:fld>
            <a:endParaRPr lang="en-US"/>
          </a:p>
        </p:txBody>
      </p:sp>
    </p:spTree>
    <p:extLst>
      <p:ext uri="{BB962C8B-B14F-4D97-AF65-F5344CB8AC3E}">
        <p14:creationId xmlns:p14="http://schemas.microsoft.com/office/powerpoint/2010/main" val="159664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these discussion</a:t>
            </a:r>
            <a:r>
              <a:rPr lang="en-US" b="1" baseline="0" dirty="0"/>
              <a:t> points</a:t>
            </a:r>
            <a:r>
              <a:rPr lang="en-US" b="1" dirty="0" smtClean="0"/>
              <a:t>.</a:t>
            </a:r>
            <a:r>
              <a:rPr lang="en-US" b="1" dirty="0"/>
              <a:t>]</a:t>
            </a:r>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core</a:t>
            </a:r>
            <a:r>
              <a:rPr lang="en-US" baseline="0" dirty="0"/>
              <a:t> principles to motivational interviewing</a:t>
            </a:r>
            <a:r>
              <a:rPr lang="en-US" baseline="30000" dirty="0"/>
              <a:t>1</a:t>
            </a:r>
            <a:r>
              <a:rPr lang="en-US" baseline="0" dirty="0"/>
              <a:t>. We will continue to talk about how to do this as we move forward, but most MI techniques relate back to one of these principles.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343911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Expressing</a:t>
            </a:r>
            <a:r>
              <a:rPr lang="en-US" baseline="0" dirty="0"/>
              <a:t> empathy means that you are willing to understand your patient’s thoughts, feelings</a:t>
            </a:r>
            <a:r>
              <a:rPr lang="en-US" baseline="30000" dirty="0"/>
              <a:t>2</a:t>
            </a:r>
            <a:r>
              <a:rPr lang="en-US" baseline="0" dirty="0"/>
              <a:t> and their worldview</a:t>
            </a:r>
            <a:r>
              <a:rPr lang="en-US" baseline="30000" dirty="0"/>
              <a:t>3</a:t>
            </a:r>
            <a:r>
              <a:rPr lang="en-US" baseline="0" dirty="0"/>
              <a:t>. You can see one example here of a person expressing empathy where they simply ask the patient what it was like to go through a hard experience without support</a:t>
            </a:r>
            <a:r>
              <a:rPr lang="en-US" baseline="30000" dirty="0"/>
              <a:t>3</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393749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Self-efficacy is someone’s belief that they can make a healthy change to their current behavior, or in other words, their confidence</a:t>
            </a:r>
            <a:r>
              <a:rPr lang="en-US" baseline="30000" dirty="0"/>
              <a:t>2</a:t>
            </a:r>
            <a:r>
              <a:rPr lang="en-US" baseline="0" dirty="0"/>
              <a:t>. Self-efficacy influences a person’s motivation, along with their belief in the importance of making a change</a:t>
            </a:r>
            <a:r>
              <a:rPr lang="en-US" baseline="30000" dirty="0"/>
              <a:t>3</a:t>
            </a:r>
            <a:r>
              <a:rPr lang="en-US" baseline="0" dirty="0"/>
              <a:t>. We’ll talk more about importance and confidence in a later module and how you can speak with someone about increasing confidence and importance.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291797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concept of r</a:t>
            </a:r>
            <a:r>
              <a:rPr lang="en-US" dirty="0"/>
              <a:t>olling</a:t>
            </a:r>
            <a:r>
              <a:rPr lang="en-US" baseline="0" dirty="0"/>
              <a:t> with resistance was somewhat discussed in the last module as part of the spirit of MI. Rolling with resistance is the opposite of trying to rationalize with a patient when they don’t want to change</a:t>
            </a:r>
            <a:r>
              <a:rPr lang="en-US" baseline="30000" dirty="0"/>
              <a:t>3</a:t>
            </a:r>
            <a:r>
              <a:rPr lang="en-US" baseline="0" dirty="0"/>
              <a:t>. It is more about acknowledging that resistance to change is normal for most people</a:t>
            </a:r>
            <a:r>
              <a:rPr lang="en-US" baseline="30000" dirty="0"/>
              <a:t>2</a:t>
            </a:r>
            <a:r>
              <a:rPr lang="en-US" baseline="0" dirty="0"/>
              <a:t>. Oftentimes, when we acknowledge someone’s resistance, it tends to lose its intensity</a:t>
            </a:r>
            <a:r>
              <a:rPr lang="en-US" baseline="30000" dirty="0"/>
              <a:t>2</a:t>
            </a:r>
            <a:r>
              <a:rPr lang="en-US" baseline="0" dirty="0"/>
              <a:t>. However, like we discussed last time, it doesn’t mean that you don’t disagree</a:t>
            </a:r>
            <a:r>
              <a:rPr lang="en-US" baseline="30000" dirty="0"/>
              <a:t>2</a:t>
            </a:r>
            <a:r>
              <a:rPr lang="en-US" baseline="0" dirty="0"/>
              <a:t>. But, you can acknowledge that they are not ready to change</a:t>
            </a:r>
            <a:r>
              <a:rPr lang="en-US" baseline="30000" dirty="0"/>
              <a:t>1</a:t>
            </a:r>
          </a:p>
          <a:p>
            <a:endParaRPr lang="en-US" baseline="3000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 note</a:t>
            </a:r>
            <a:r>
              <a:rPr lang="en-US" b="1" dirty="0" smtClean="0"/>
              <a:t>.]</a:t>
            </a:r>
            <a:endParaRPr lang="en-US" b="1" dirty="0"/>
          </a:p>
          <a:p>
            <a:endParaRPr lang="en-US" baseline="30000"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88285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discrepancy is</a:t>
            </a:r>
            <a:r>
              <a:rPr lang="en-US" baseline="0" dirty="0"/>
              <a:t> when a patient begins to see the discrepancy, or gap, between their current behavior and their longer term goals such as their health, family or other successes</a:t>
            </a:r>
            <a:r>
              <a:rPr lang="en-US" baseline="30000" dirty="0"/>
              <a:t>5</a:t>
            </a:r>
            <a:r>
              <a:rPr lang="en-US" baseline="0" dirty="0"/>
              <a:t>. This clarity can help motivate someone to change their behavior</a:t>
            </a:r>
            <a:r>
              <a:rPr lang="en-US" baseline="30000" dirty="0"/>
              <a:t>5</a:t>
            </a:r>
            <a:r>
              <a:rPr lang="en-US" baseline="0" dirty="0"/>
              <a:t>. Helping a patient develop discrepancy can almost sound like you’re confused about what they’re saying</a:t>
            </a:r>
            <a:r>
              <a:rPr lang="en-US" baseline="30000" dirty="0"/>
              <a:t>5</a:t>
            </a:r>
            <a:r>
              <a:rPr lang="en-US" baseline="0" dirty="0"/>
              <a:t>. When you are on the outside, it can be easy to see how someone else’s goals and behaviors don’t align, but it might not be something they have confronted yet.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66858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might be wondering how you can go about fulfilling the core principles of MI. Here, you see some skills listed and the acronym OARS is a way to remember them. These are a little different from the core principles that we just reviewed because they are specific skills or actions that you can take to help you reach the end goal of fulfilling the core principles and engaging in the spirit of MI that was discussed in the last module. For example, affirmations is a skill that can support a patient’s self-efficacy, and reflections are a way you can show empathy to a patient</a:t>
            </a:r>
            <a:r>
              <a:rPr lang="en-US" baseline="30000" dirty="0"/>
              <a:t>4</a:t>
            </a:r>
            <a:r>
              <a:rPr lang="en-US" baseline="0" dirty="0"/>
              <a:t>. We’ll discuss these individually in just a moment, but I wanted to use these examples to explain the difference between these skills, the core principles and the spirit of MI. </a:t>
            </a:r>
          </a:p>
          <a:p>
            <a:endParaRPr lang="en-US"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2338435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books/NBK6496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hrq.gov/sites/default/files/publications/files/obesity-toolki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Motivational Interviewing</a:t>
            </a:r>
          </a:p>
        </p:txBody>
      </p:sp>
      <p:sp>
        <p:nvSpPr>
          <p:cNvPr id="2" name="Subtitle 1"/>
          <p:cNvSpPr>
            <a:spLocks noGrp="1"/>
          </p:cNvSpPr>
          <p:nvPr>
            <p:ph type="subTitle" idx="1"/>
          </p:nvPr>
        </p:nvSpPr>
        <p:spPr/>
        <p:txBody>
          <a:bodyPr/>
          <a:lstStyle/>
          <a:p>
            <a:r>
              <a:rPr lang="en-US" i="1" dirty="0"/>
              <a:t>Getting started</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Open-Ended Questions</a:t>
            </a:r>
          </a:p>
        </p:txBody>
      </p:sp>
      <p:sp>
        <p:nvSpPr>
          <p:cNvPr id="3" name="Content Placeholder 2"/>
          <p:cNvSpPr>
            <a:spLocks noGrp="1"/>
          </p:cNvSpPr>
          <p:nvPr>
            <p:ph idx="1"/>
          </p:nvPr>
        </p:nvSpPr>
        <p:spPr>
          <a:xfrm>
            <a:off x="838200" y="1825625"/>
            <a:ext cx="7649955" cy="3988698"/>
          </a:xfrm>
        </p:spPr>
        <p:txBody>
          <a:bodyPr>
            <a:normAutofit fontScale="92500" lnSpcReduction="20000"/>
          </a:bodyPr>
          <a:lstStyle/>
          <a:p>
            <a:pPr>
              <a:lnSpc>
                <a:spcPct val="100000"/>
              </a:lnSpc>
            </a:pPr>
            <a:r>
              <a:rPr lang="en-US" dirty="0"/>
              <a:t>Questions that cannot be answered with a simple “yes” or “no” but allow the patient to expand on their thoughts</a:t>
            </a:r>
            <a:r>
              <a:rPr lang="en-US" baseline="30000" dirty="0"/>
              <a:t>2,3,6,7 </a:t>
            </a:r>
          </a:p>
          <a:p>
            <a:pPr>
              <a:lnSpc>
                <a:spcPct val="100000"/>
              </a:lnSpc>
            </a:pPr>
            <a:r>
              <a:rPr lang="en-US" dirty="0"/>
              <a:t>These types of questions: </a:t>
            </a:r>
          </a:p>
          <a:p>
            <a:pPr lvl="1">
              <a:lnSpc>
                <a:spcPct val="100000"/>
              </a:lnSpc>
            </a:pPr>
            <a:r>
              <a:rPr lang="en-US" dirty="0"/>
              <a:t>Get the conversation focused on change</a:t>
            </a:r>
            <a:r>
              <a:rPr lang="en-US" baseline="30000" dirty="0"/>
              <a:t>6</a:t>
            </a:r>
          </a:p>
          <a:p>
            <a:pPr lvl="1">
              <a:lnSpc>
                <a:spcPct val="100000"/>
              </a:lnSpc>
            </a:pPr>
            <a:r>
              <a:rPr lang="en-US" dirty="0"/>
              <a:t>Help you know if the patient has considered change</a:t>
            </a:r>
            <a:r>
              <a:rPr lang="en-US" baseline="30000" dirty="0"/>
              <a:t>2</a:t>
            </a:r>
          </a:p>
          <a:p>
            <a:pPr lvl="1">
              <a:lnSpc>
                <a:spcPct val="100000"/>
              </a:lnSpc>
            </a:pPr>
            <a:r>
              <a:rPr lang="en-US" dirty="0"/>
              <a:t>Give you insight into the patient’s perspective</a:t>
            </a:r>
            <a:r>
              <a:rPr lang="en-US" baseline="30000" dirty="0"/>
              <a:t>3</a:t>
            </a:r>
          </a:p>
          <a:p>
            <a:pPr>
              <a:lnSpc>
                <a:spcPct val="100000"/>
              </a:lnSpc>
            </a:pPr>
            <a:r>
              <a:rPr lang="en-US" dirty="0"/>
              <a:t>These questions start with “tell me…”, “what”, or “how”</a:t>
            </a:r>
            <a:r>
              <a:rPr lang="en-US" baseline="30000" dirty="0"/>
              <a:t>2,7</a:t>
            </a:r>
          </a:p>
          <a:p>
            <a:pPr>
              <a:lnSpc>
                <a:spcPct val="100000"/>
              </a:lnSpc>
            </a:pPr>
            <a:r>
              <a:rPr lang="en-US" dirty="0"/>
              <a:t>Avoid starting with “why”</a:t>
            </a:r>
            <a:r>
              <a:rPr lang="en-US" baseline="30000" dirty="0"/>
              <a:t>2</a:t>
            </a:r>
          </a:p>
          <a:p>
            <a:pPr lvl="1"/>
            <a:endParaRPr lang="en-US" dirty="0"/>
          </a:p>
          <a:p>
            <a:pPr lvl="1"/>
            <a:endParaRPr lang="en-US" dirty="0"/>
          </a:p>
        </p:txBody>
      </p:sp>
      <p:sp>
        <p:nvSpPr>
          <p:cNvPr id="5" name="TextBox 4"/>
          <p:cNvSpPr txBox="1"/>
          <p:nvPr/>
        </p:nvSpPr>
        <p:spPr>
          <a:xfrm>
            <a:off x="8305899" y="2743677"/>
            <a:ext cx="3714612" cy="1815882"/>
          </a:xfrm>
          <a:prstGeom prst="rect">
            <a:avLst/>
          </a:prstGeom>
          <a:noFill/>
        </p:spPr>
        <p:txBody>
          <a:bodyPr wrap="square" rtlCol="0">
            <a:spAutoFit/>
          </a:bodyPr>
          <a:lstStyle/>
          <a:p>
            <a:pPr algn="ctr"/>
            <a:r>
              <a:rPr lang="en-US" sz="2800" b="1" dirty="0">
                <a:solidFill>
                  <a:srgbClr val="3863A2"/>
                </a:solidFill>
              </a:rPr>
              <a:t>“If you decided to try and achieve a healthier weight, how would you go about doing it?”</a:t>
            </a:r>
            <a:r>
              <a:rPr lang="en-US" sz="2800" b="1" baseline="30000" dirty="0">
                <a:solidFill>
                  <a:srgbClr val="3863A2"/>
                </a:solidFill>
              </a:rPr>
              <a:t>6</a:t>
            </a:r>
            <a:endParaRPr lang="en-US" sz="2800" b="1" dirty="0">
              <a:solidFill>
                <a:srgbClr val="3863A2"/>
              </a:solidFill>
            </a:endParaRPr>
          </a:p>
        </p:txBody>
      </p:sp>
    </p:spTree>
    <p:extLst>
      <p:ext uri="{BB962C8B-B14F-4D97-AF65-F5344CB8AC3E}">
        <p14:creationId xmlns:p14="http://schemas.microsoft.com/office/powerpoint/2010/main" val="172158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Affirmations</a:t>
            </a:r>
          </a:p>
        </p:txBody>
      </p:sp>
      <p:sp>
        <p:nvSpPr>
          <p:cNvPr id="3" name="Content Placeholder 2"/>
          <p:cNvSpPr>
            <a:spLocks noGrp="1"/>
          </p:cNvSpPr>
          <p:nvPr>
            <p:ph idx="1"/>
          </p:nvPr>
        </p:nvSpPr>
        <p:spPr>
          <a:xfrm>
            <a:off x="838200" y="1799771"/>
            <a:ext cx="8131629" cy="3904343"/>
          </a:xfrm>
        </p:spPr>
        <p:txBody>
          <a:bodyPr>
            <a:normAutofit fontScale="92500" lnSpcReduction="10000"/>
          </a:bodyPr>
          <a:lstStyle/>
          <a:p>
            <a:pPr>
              <a:lnSpc>
                <a:spcPct val="100000"/>
              </a:lnSpc>
            </a:pPr>
            <a:r>
              <a:rPr lang="en-US" dirty="0"/>
              <a:t>A statement about the patient that highlights the positive</a:t>
            </a:r>
            <a:r>
              <a:rPr lang="en-US" baseline="30000" dirty="0"/>
              <a:t>6,3</a:t>
            </a:r>
          </a:p>
          <a:p>
            <a:pPr>
              <a:lnSpc>
                <a:spcPct val="100000"/>
              </a:lnSpc>
            </a:pPr>
            <a:r>
              <a:rPr lang="en-US" dirty="0"/>
              <a:t>Affirmations: </a:t>
            </a:r>
          </a:p>
          <a:p>
            <a:pPr lvl="1">
              <a:lnSpc>
                <a:spcPct val="100000"/>
              </a:lnSpc>
            </a:pPr>
            <a:r>
              <a:rPr lang="en-US" dirty="0"/>
              <a:t>Support self-efficacy</a:t>
            </a:r>
            <a:r>
              <a:rPr lang="en-US" baseline="30000" dirty="0"/>
              <a:t>2</a:t>
            </a:r>
          </a:p>
          <a:p>
            <a:pPr lvl="1">
              <a:lnSpc>
                <a:spcPct val="100000"/>
              </a:lnSpc>
            </a:pPr>
            <a:r>
              <a:rPr lang="en-US" dirty="0"/>
              <a:t>Show empathy</a:t>
            </a:r>
            <a:r>
              <a:rPr lang="en-US" baseline="30000" dirty="0"/>
              <a:t>3,7</a:t>
            </a:r>
          </a:p>
          <a:p>
            <a:pPr>
              <a:lnSpc>
                <a:spcPct val="100000"/>
              </a:lnSpc>
            </a:pPr>
            <a:r>
              <a:rPr lang="en-US" dirty="0"/>
              <a:t>You can highlight positive behavior, attempt at change, or personal attributes</a:t>
            </a:r>
            <a:r>
              <a:rPr lang="en-US" baseline="30000" dirty="0"/>
              <a:t>3</a:t>
            </a:r>
          </a:p>
          <a:p>
            <a:pPr>
              <a:lnSpc>
                <a:spcPct val="100000"/>
              </a:lnSpc>
            </a:pPr>
            <a:r>
              <a:rPr lang="en-US" dirty="0"/>
              <a:t>Not the same as praise</a:t>
            </a:r>
            <a:r>
              <a:rPr lang="en-US" baseline="30000" dirty="0"/>
              <a:t>2</a:t>
            </a:r>
            <a:r>
              <a:rPr lang="en-US" dirty="0"/>
              <a:t>, to convey this, use “you” instead of “I”</a:t>
            </a:r>
            <a:r>
              <a:rPr lang="en-US" baseline="30000" dirty="0"/>
              <a:t>3</a:t>
            </a:r>
            <a:r>
              <a:rPr lang="en-US" dirty="0"/>
              <a:t> </a:t>
            </a:r>
          </a:p>
        </p:txBody>
      </p:sp>
      <p:sp>
        <p:nvSpPr>
          <p:cNvPr id="5" name="TextBox 4"/>
          <p:cNvSpPr txBox="1"/>
          <p:nvPr/>
        </p:nvSpPr>
        <p:spPr>
          <a:xfrm>
            <a:off x="8944234" y="2326251"/>
            <a:ext cx="3247766" cy="2031325"/>
          </a:xfrm>
          <a:prstGeom prst="rect">
            <a:avLst/>
          </a:prstGeom>
          <a:noFill/>
        </p:spPr>
        <p:txBody>
          <a:bodyPr wrap="square" rtlCol="0">
            <a:spAutoFit/>
          </a:bodyPr>
          <a:lstStyle/>
          <a:p>
            <a:pPr algn="ctr">
              <a:lnSpc>
                <a:spcPct val="90000"/>
              </a:lnSpc>
              <a:spcBef>
                <a:spcPts val="1000"/>
              </a:spcBef>
            </a:pPr>
            <a:r>
              <a:rPr lang="en-US" sz="2800" b="1" dirty="0">
                <a:solidFill>
                  <a:srgbClr val="3863A2"/>
                </a:solidFill>
              </a:rPr>
              <a:t>“You’ve been consistent with your approach to eating breakfast every day.”</a:t>
            </a:r>
            <a:r>
              <a:rPr lang="en-US" sz="2800" b="1" baseline="30000" dirty="0">
                <a:solidFill>
                  <a:srgbClr val="3863A2"/>
                </a:solidFill>
              </a:rPr>
              <a:t>6</a:t>
            </a:r>
            <a:endParaRPr lang="en-US" sz="2800" b="1" dirty="0">
              <a:solidFill>
                <a:srgbClr val="3863A2"/>
              </a:solidFill>
            </a:endParaRPr>
          </a:p>
        </p:txBody>
      </p:sp>
    </p:spTree>
    <p:extLst>
      <p:ext uri="{BB962C8B-B14F-4D97-AF65-F5344CB8AC3E}">
        <p14:creationId xmlns:p14="http://schemas.microsoft.com/office/powerpoint/2010/main" val="73795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Reflective Listening</a:t>
            </a:r>
          </a:p>
        </p:txBody>
      </p:sp>
      <p:sp>
        <p:nvSpPr>
          <p:cNvPr id="3" name="Content Placeholder 2"/>
          <p:cNvSpPr>
            <a:spLocks noGrp="1"/>
          </p:cNvSpPr>
          <p:nvPr>
            <p:ph sz="half" idx="1"/>
          </p:nvPr>
        </p:nvSpPr>
        <p:spPr>
          <a:xfrm>
            <a:off x="838200" y="1770290"/>
            <a:ext cx="8523514" cy="4303713"/>
          </a:xfrm>
        </p:spPr>
        <p:txBody>
          <a:bodyPr>
            <a:normAutofit fontScale="92500" lnSpcReduction="20000"/>
          </a:bodyPr>
          <a:lstStyle/>
          <a:p>
            <a:pPr>
              <a:lnSpc>
                <a:spcPct val="110000"/>
              </a:lnSpc>
            </a:pPr>
            <a:r>
              <a:rPr lang="en-US" dirty="0"/>
              <a:t>Provider repeats or restates what the patient told them</a:t>
            </a:r>
            <a:r>
              <a:rPr lang="en-US" baseline="30000" dirty="0"/>
              <a:t>2</a:t>
            </a:r>
          </a:p>
          <a:p>
            <a:pPr>
              <a:lnSpc>
                <a:spcPct val="110000"/>
              </a:lnSpc>
            </a:pPr>
            <a:r>
              <a:rPr lang="en-US" dirty="0"/>
              <a:t>Reflections: </a:t>
            </a:r>
          </a:p>
          <a:p>
            <a:pPr lvl="1">
              <a:lnSpc>
                <a:spcPct val="110000"/>
              </a:lnSpc>
            </a:pPr>
            <a:r>
              <a:rPr lang="en-US" dirty="0"/>
              <a:t>Demonstrate empathy</a:t>
            </a:r>
            <a:r>
              <a:rPr lang="en-US" baseline="30000" dirty="0"/>
              <a:t>3,6</a:t>
            </a:r>
          </a:p>
          <a:p>
            <a:pPr lvl="1">
              <a:lnSpc>
                <a:spcPct val="110000"/>
              </a:lnSpc>
            </a:pPr>
            <a:r>
              <a:rPr lang="en-US" dirty="0"/>
              <a:t>Allow the patient to confirm that you’ve understood</a:t>
            </a:r>
            <a:r>
              <a:rPr lang="en-US" baseline="30000" dirty="0"/>
              <a:t>2</a:t>
            </a:r>
          </a:p>
          <a:p>
            <a:pPr lvl="1">
              <a:lnSpc>
                <a:spcPct val="110000"/>
              </a:lnSpc>
            </a:pPr>
            <a:r>
              <a:rPr lang="en-US" dirty="0"/>
              <a:t>Put the patient in a place to discuss change</a:t>
            </a:r>
            <a:r>
              <a:rPr lang="en-US" baseline="30000" dirty="0"/>
              <a:t>6</a:t>
            </a:r>
          </a:p>
          <a:p>
            <a:pPr lvl="1">
              <a:lnSpc>
                <a:spcPct val="110000"/>
              </a:lnSpc>
            </a:pPr>
            <a:r>
              <a:rPr lang="en-US" dirty="0"/>
              <a:t>Can make discrepancy more apparent</a:t>
            </a:r>
            <a:r>
              <a:rPr lang="en-US" baseline="30000" dirty="0"/>
              <a:t>5</a:t>
            </a:r>
          </a:p>
          <a:p>
            <a:pPr>
              <a:lnSpc>
                <a:spcPct val="110000"/>
              </a:lnSpc>
            </a:pPr>
            <a:r>
              <a:rPr lang="en-US" dirty="0"/>
              <a:t>Tips: </a:t>
            </a:r>
          </a:p>
          <a:p>
            <a:pPr lvl="1">
              <a:lnSpc>
                <a:spcPct val="110000"/>
              </a:lnSpc>
            </a:pPr>
            <a:r>
              <a:rPr lang="en-US" dirty="0"/>
              <a:t>Make the reflection a statement instead of question</a:t>
            </a:r>
            <a:r>
              <a:rPr lang="en-US" baseline="30000" dirty="0"/>
              <a:t>2</a:t>
            </a:r>
          </a:p>
          <a:p>
            <a:pPr lvl="1">
              <a:lnSpc>
                <a:spcPct val="110000"/>
              </a:lnSpc>
            </a:pPr>
            <a:r>
              <a:rPr lang="en-US" dirty="0"/>
              <a:t>Don’t use reflections too much</a:t>
            </a:r>
            <a:r>
              <a:rPr lang="en-US" baseline="30000" dirty="0"/>
              <a:t>2</a:t>
            </a:r>
          </a:p>
          <a:p>
            <a:pPr lvl="1">
              <a:lnSpc>
                <a:spcPct val="110000"/>
              </a:lnSpc>
            </a:pPr>
            <a:r>
              <a:rPr lang="en-US" dirty="0"/>
              <a:t>Choose reflections that will aid in behavior change</a:t>
            </a:r>
            <a:r>
              <a:rPr lang="en-US" baseline="30000" dirty="0"/>
              <a:t>3,6</a:t>
            </a:r>
          </a:p>
        </p:txBody>
      </p:sp>
      <p:sp>
        <p:nvSpPr>
          <p:cNvPr id="6" name="Content Placeholder 3"/>
          <p:cNvSpPr>
            <a:spLocks noGrp="1"/>
          </p:cNvSpPr>
          <p:nvPr>
            <p:ph sz="half" idx="2"/>
          </p:nvPr>
        </p:nvSpPr>
        <p:spPr>
          <a:xfrm>
            <a:off x="8427308" y="2621530"/>
            <a:ext cx="3396538" cy="2601232"/>
          </a:xfrm>
        </p:spPr>
        <p:txBody>
          <a:bodyPr>
            <a:normAutofit fontScale="92500" lnSpcReduction="20000"/>
          </a:bodyPr>
          <a:lstStyle/>
          <a:p>
            <a:pPr marL="0" indent="0" algn="ctr" defTabSz="457200">
              <a:lnSpc>
                <a:spcPct val="110000"/>
              </a:lnSpc>
              <a:buNone/>
            </a:pPr>
            <a:r>
              <a:rPr lang="en-US" b="1" dirty="0">
                <a:solidFill>
                  <a:srgbClr val="3863A2"/>
                </a:solidFill>
              </a:rPr>
              <a:t>“You say your children won’t eat vegetables, and they are expensive, but you feel like you can prepare them for yourself.”</a:t>
            </a:r>
            <a:r>
              <a:rPr lang="en-US" b="1" baseline="30000" dirty="0">
                <a:solidFill>
                  <a:srgbClr val="3863A2"/>
                </a:solidFill>
              </a:rPr>
              <a:t>6</a:t>
            </a:r>
            <a:endParaRPr lang="en-US" b="1" dirty="0">
              <a:solidFill>
                <a:srgbClr val="3863A2"/>
              </a:solidFill>
            </a:endParaRPr>
          </a:p>
        </p:txBody>
      </p:sp>
    </p:spTree>
    <p:extLst>
      <p:ext uri="{BB962C8B-B14F-4D97-AF65-F5344CB8AC3E}">
        <p14:creationId xmlns:p14="http://schemas.microsoft.com/office/powerpoint/2010/main" val="269412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Summarizing</a:t>
            </a:r>
          </a:p>
        </p:txBody>
      </p:sp>
      <p:sp>
        <p:nvSpPr>
          <p:cNvPr id="3" name="Content Placeholder 2"/>
          <p:cNvSpPr>
            <a:spLocks noGrp="1"/>
          </p:cNvSpPr>
          <p:nvPr>
            <p:ph idx="1"/>
          </p:nvPr>
        </p:nvSpPr>
        <p:spPr>
          <a:xfrm>
            <a:off x="838199" y="1825625"/>
            <a:ext cx="10918371" cy="4139746"/>
          </a:xfrm>
        </p:spPr>
        <p:txBody>
          <a:bodyPr>
            <a:normAutofit lnSpcReduction="10000"/>
          </a:bodyPr>
          <a:lstStyle/>
          <a:p>
            <a:pPr>
              <a:lnSpc>
                <a:spcPct val="100000"/>
              </a:lnSpc>
            </a:pPr>
            <a:r>
              <a:rPr lang="en-US" dirty="0"/>
              <a:t>Several reflections that tie together the main points of your conversation</a:t>
            </a:r>
            <a:r>
              <a:rPr lang="en-US" baseline="30000" dirty="0"/>
              <a:t>3</a:t>
            </a:r>
          </a:p>
          <a:p>
            <a:pPr>
              <a:lnSpc>
                <a:spcPct val="100000"/>
              </a:lnSpc>
            </a:pPr>
            <a:r>
              <a:rPr lang="en-US" dirty="0"/>
              <a:t>May include affirmations</a:t>
            </a:r>
            <a:r>
              <a:rPr lang="en-US" baseline="30000" dirty="0"/>
              <a:t>3</a:t>
            </a:r>
            <a:r>
              <a:rPr lang="en-US" dirty="0"/>
              <a:t> or open-ended questions</a:t>
            </a:r>
            <a:r>
              <a:rPr lang="en-US" baseline="30000" dirty="0"/>
              <a:t>2,6</a:t>
            </a:r>
          </a:p>
          <a:p>
            <a:pPr>
              <a:lnSpc>
                <a:spcPct val="100000"/>
              </a:lnSpc>
            </a:pPr>
            <a:r>
              <a:rPr lang="en-US" dirty="0"/>
              <a:t>These can be used to highlight ambivalence or move to another topic</a:t>
            </a:r>
            <a:r>
              <a:rPr lang="en-US" baseline="30000" dirty="0"/>
              <a:t>2,3</a:t>
            </a:r>
          </a:p>
          <a:p>
            <a:pPr>
              <a:lnSpc>
                <a:spcPct val="100000"/>
              </a:lnSpc>
            </a:pPr>
            <a:r>
              <a:rPr lang="en-US" dirty="0"/>
              <a:t>Steps: </a:t>
            </a:r>
          </a:p>
          <a:p>
            <a:pPr marL="914400" lvl="1" indent="-457200">
              <a:lnSpc>
                <a:spcPct val="100000"/>
              </a:lnSpc>
              <a:buFont typeface="+mj-lt"/>
              <a:buAutoNum type="arabicPeriod"/>
            </a:pPr>
            <a:r>
              <a:rPr lang="en-US" dirty="0"/>
              <a:t>Review what was discussed</a:t>
            </a:r>
            <a:r>
              <a:rPr lang="en-US" baseline="30000" dirty="0"/>
              <a:t>2,7</a:t>
            </a:r>
          </a:p>
          <a:p>
            <a:pPr marL="914400" lvl="1" indent="-457200">
              <a:lnSpc>
                <a:spcPct val="100000"/>
              </a:lnSpc>
              <a:buFont typeface="+mj-lt"/>
              <a:buAutoNum type="arabicPeriod"/>
            </a:pPr>
            <a:r>
              <a:rPr lang="en-US" dirty="0"/>
              <a:t>List key points (including ambivalence)</a:t>
            </a:r>
            <a:r>
              <a:rPr lang="en-US" baseline="30000" dirty="0"/>
              <a:t> 2,7</a:t>
            </a:r>
          </a:p>
          <a:p>
            <a:pPr marL="914400" lvl="1" indent="-457200">
              <a:lnSpc>
                <a:spcPct val="100000"/>
              </a:lnSpc>
              <a:buFont typeface="+mj-lt"/>
              <a:buAutoNum type="arabicPeriod"/>
            </a:pPr>
            <a:r>
              <a:rPr lang="en-US" dirty="0"/>
              <a:t>Ask patient to contribute what was missed</a:t>
            </a:r>
            <a:r>
              <a:rPr lang="en-US" baseline="30000" dirty="0"/>
              <a:t>2,7</a:t>
            </a:r>
          </a:p>
          <a:p>
            <a:pPr marL="914400" lvl="1" indent="-457200">
              <a:lnSpc>
                <a:spcPct val="100000"/>
              </a:lnSpc>
              <a:buFont typeface="+mj-lt"/>
              <a:buAutoNum type="arabicPeriod"/>
            </a:pPr>
            <a:r>
              <a:rPr lang="en-US" dirty="0"/>
              <a:t>Could discuss goal setting</a:t>
            </a:r>
            <a:r>
              <a:rPr lang="en-US" baseline="30000" dirty="0"/>
              <a:t>6</a:t>
            </a:r>
            <a:r>
              <a:rPr lang="en-US" dirty="0"/>
              <a:t> or next steps</a:t>
            </a:r>
            <a:r>
              <a:rPr lang="en-US" baseline="30000" dirty="0"/>
              <a:t>7</a:t>
            </a:r>
          </a:p>
        </p:txBody>
      </p:sp>
    </p:spTree>
    <p:extLst>
      <p:ext uri="{BB962C8B-B14F-4D97-AF65-F5344CB8AC3E}">
        <p14:creationId xmlns:p14="http://schemas.microsoft.com/office/powerpoint/2010/main" val="2018845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lstStyle/>
          <a:p>
            <a:pPr marL="0" indent="0">
              <a:buNone/>
            </a:pPr>
            <a:r>
              <a:rPr lang="en-US" i="1" dirty="0"/>
              <a:t>Consider: </a:t>
            </a:r>
          </a:p>
          <a:p>
            <a:r>
              <a:rPr lang="en-US" dirty="0"/>
              <a:t>Where do you already use OARS skills?</a:t>
            </a:r>
          </a:p>
          <a:p>
            <a:r>
              <a:rPr lang="en-US" dirty="0"/>
              <a:t>Where would these skills fit in to your current patient encounters?</a:t>
            </a:r>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200" y="1564368"/>
            <a:ext cx="10515600" cy="4351338"/>
          </a:xfrm>
        </p:spPr>
        <p:txBody>
          <a:bodyPr>
            <a:normAutofit fontScale="85000" lnSpcReduction="20000"/>
          </a:bodyPr>
          <a:lstStyle/>
          <a:p>
            <a:pPr marL="514350" indent="-514350">
              <a:buFont typeface="+mj-lt"/>
              <a:buAutoNum type="arabicPeriod"/>
            </a:pPr>
            <a:r>
              <a:rPr lang="en-US" sz="2000" dirty="0"/>
              <a:t>Tuccero, </a:t>
            </a:r>
            <a:r>
              <a:rPr lang="en-US" sz="2000" dirty="0" err="1"/>
              <a:t>Railey</a:t>
            </a:r>
            <a:r>
              <a:rPr lang="en-US" sz="2000" dirty="0"/>
              <a:t>, Briggs &amp; Hull (2016). Behavioral Health in Prevention and Chronic Illness Management, Primary Care: Clinics in Office Practice, 43, 191-102. </a:t>
            </a:r>
            <a:r>
              <a:rPr lang="en-US" sz="2000" dirty="0" err="1"/>
              <a:t>doi</a:t>
            </a:r>
            <a:r>
              <a:rPr lang="en-US" sz="2000" dirty="0"/>
              <a:t>: 10.1016/j.pop.2016.01.006</a:t>
            </a:r>
          </a:p>
          <a:p>
            <a:pPr marL="514350" indent="-514350">
              <a:buFont typeface="+mj-lt"/>
              <a:buAutoNum type="arabicPeriod"/>
            </a:pPr>
            <a:r>
              <a:rPr lang="en-US" sz="2000" dirty="0"/>
              <a:t>Constance, A. &amp; </a:t>
            </a:r>
            <a:r>
              <a:rPr lang="en-US" sz="2000" dirty="0" err="1"/>
              <a:t>Sauter</a:t>
            </a:r>
            <a:r>
              <a:rPr lang="en-US" sz="2000" dirty="0"/>
              <a:t>, C. (2011). </a:t>
            </a:r>
            <a:r>
              <a:rPr lang="en-US" sz="2000" i="1" dirty="0"/>
              <a:t>Inspiring and Supporting Behavior Change</a:t>
            </a:r>
            <a:r>
              <a:rPr lang="en-US" sz="2000" dirty="0"/>
              <a:t>. United States: American Dietetic Association. </a:t>
            </a:r>
          </a:p>
          <a:p>
            <a:pPr marL="514350" indent="-514350">
              <a:buFont typeface="+mj-lt"/>
              <a:buAutoNum type="arabicPeriod"/>
            </a:pPr>
            <a:r>
              <a:rPr lang="en-US" sz="2000" dirty="0"/>
              <a:t>Gold, M., Kelly, T., </a:t>
            </a:r>
            <a:r>
              <a:rPr lang="en-US" sz="2000" dirty="0" err="1"/>
              <a:t>Douihy</a:t>
            </a:r>
            <a:r>
              <a:rPr lang="en-US" sz="2000" dirty="0"/>
              <a:t>, A. (2015). </a:t>
            </a:r>
            <a:r>
              <a:rPr lang="en-US" sz="2000" i="1" dirty="0"/>
              <a:t>Motivational Interviewing: A Guide for Medical Trainees. </a:t>
            </a:r>
            <a:r>
              <a:rPr lang="en-US" sz="2000" dirty="0"/>
              <a:t>New York: Oxford University Press. </a:t>
            </a:r>
          </a:p>
          <a:p>
            <a:pPr marL="514350" indent="-514350">
              <a:buFont typeface="+mj-lt"/>
              <a:buAutoNum type="arabicPeriod"/>
            </a:pPr>
            <a:r>
              <a:rPr lang="en-US" sz="2000" dirty="0"/>
              <a:t>Kelley, C., </a:t>
            </a:r>
            <a:r>
              <a:rPr lang="en-US" sz="2000" dirty="0" err="1"/>
              <a:t>Sbrocco</a:t>
            </a:r>
            <a:r>
              <a:rPr lang="en-US" sz="2000" dirty="0"/>
              <a:t>, G. &amp; </a:t>
            </a:r>
            <a:r>
              <a:rPr lang="en-US" sz="2000" dirty="0" err="1"/>
              <a:t>Sbrocco</a:t>
            </a:r>
            <a:r>
              <a:rPr lang="en-US" sz="2000" dirty="0"/>
              <a:t>, T. (2016). Behavioral Modification for the Management of Obesity. Primary Care, 43(1), 159-175. </a:t>
            </a:r>
            <a:r>
              <a:rPr lang="en-US" sz="2000" dirty="0" err="1"/>
              <a:t>doi</a:t>
            </a:r>
            <a:r>
              <a:rPr lang="en-US" sz="2000" dirty="0"/>
              <a:t>: 10.1016/j.pop.2015.10.004</a:t>
            </a:r>
          </a:p>
          <a:p>
            <a:pPr marL="514350" indent="-514350">
              <a:buFont typeface="+mj-lt"/>
              <a:buAutoNum type="arabicPeriod"/>
            </a:pPr>
            <a:r>
              <a:rPr lang="en-US" sz="2000" dirty="0"/>
              <a:t>Center for Substance Abuse Treatment (1999). Enhancing Motivation for Change in Substance Abuse Treatment. Treatment Improvement Protocol (TIP) Series, No. 35. HHS Publication No. (SMA) 12-4212. Rockville, MD: Substance Abuse and Mental Health Services Administration. Retrieved from </a:t>
            </a:r>
            <a:r>
              <a:rPr lang="en-US" sz="2000" dirty="0">
                <a:hlinkClick r:id="rId3"/>
              </a:rPr>
              <a:t>URL to Source</a:t>
            </a:r>
            <a:endParaRPr lang="en-US" sz="2000" dirty="0"/>
          </a:p>
          <a:p>
            <a:pPr marL="514350" indent="-514350">
              <a:buFont typeface="+mj-lt"/>
              <a:buAutoNum type="arabicPeriod"/>
            </a:pPr>
            <a:r>
              <a:rPr lang="en-US" sz="2000" dirty="0"/>
              <a:t>McGinnis P., Davis M., </a:t>
            </a:r>
            <a:r>
              <a:rPr lang="en-US" sz="2000" dirty="0" err="1"/>
              <a:t>Howk</a:t>
            </a:r>
            <a:r>
              <a:rPr lang="en-US" sz="2000" dirty="0"/>
              <a:t> S., </a:t>
            </a:r>
            <a:r>
              <a:rPr lang="en-US" sz="2000" dirty="0" err="1"/>
              <a:t>DeSordi</a:t>
            </a:r>
            <a:r>
              <a:rPr lang="en-US" sz="2000" dirty="0"/>
              <a:t> M. &amp; Thomas M. (2014). Integrating Primary Care Practices and Community-based Resources to Manage Obesity: A Bridge-building Toolkit for Rural Primary Care Practice Transformation. </a:t>
            </a:r>
          </a:p>
          <a:p>
            <a:pPr marL="514350" indent="-514350">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Stewart, E., Taylor-Post, N., Nichols L., </a:t>
            </a:r>
            <a:r>
              <a:rPr lang="en-US" sz="2000" dirty="0" err="1">
                <a:latin typeface="Calibri" panose="020F0502020204030204" pitchFamily="34" charset="0"/>
                <a:ea typeface="Calibri" panose="020F0502020204030204" pitchFamily="34" charset="0"/>
                <a:cs typeface="Times New Roman" panose="02020603050405020304" pitchFamily="18" charset="0"/>
              </a:rPr>
              <a:t>Staton</a:t>
            </a:r>
            <a:r>
              <a:rPr lang="en-US" sz="2000" dirty="0">
                <a:latin typeface="Calibri" panose="020F0502020204030204" pitchFamily="34" charset="0"/>
                <a:ea typeface="Calibri" panose="020F0502020204030204" pitchFamily="34" charset="0"/>
                <a:cs typeface="Times New Roman" panose="02020603050405020304" pitchFamily="18" charset="0"/>
              </a:rPr>
              <a:t> E., &amp; </a:t>
            </a:r>
            <a:r>
              <a:rPr lang="en-US" sz="2000" dirty="0" err="1">
                <a:latin typeface="Calibri" panose="020F0502020204030204" pitchFamily="34" charset="0"/>
                <a:ea typeface="Calibri" panose="020F0502020204030204" pitchFamily="34" charset="0"/>
                <a:cs typeface="Times New Roman" panose="02020603050405020304" pitchFamily="18" charset="0"/>
              </a:rPr>
              <a:t>Schleuning</a:t>
            </a:r>
            <a:r>
              <a:rPr lang="en-US" sz="2000" dirty="0">
                <a:latin typeface="Calibri" panose="020F0502020204030204" pitchFamily="34" charset="0"/>
                <a:ea typeface="Calibri" panose="020F0502020204030204" pitchFamily="34" charset="0"/>
                <a:cs typeface="Times New Roman" panose="02020603050405020304" pitchFamily="18" charset="0"/>
              </a:rPr>
              <a:t> A. (2014). Community Connections: Linking Primary Care Patients to Local Resources for Better Management of Obesity. Rockville, MD: Agency for Healthcare Research and Quality; AHRQ Publication No. 14-0030-EF. Retrieved from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URL to Source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2000" dirty="0"/>
          </a:p>
          <a:p>
            <a:pPr marL="514350" indent="-514350">
              <a:buFont typeface="+mj-lt"/>
              <a:buAutoNum type="arabicPeriod"/>
            </a:pPr>
            <a:endParaRPr lang="en-US" dirty="0"/>
          </a:p>
        </p:txBody>
      </p:sp>
    </p:spTree>
    <p:extLst>
      <p:ext uri="{BB962C8B-B14F-4D97-AF65-F5344CB8AC3E}">
        <p14:creationId xmlns:p14="http://schemas.microsoft.com/office/powerpoint/2010/main" val="2244909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838200" y="1825625"/>
            <a:ext cx="4905551" cy="3780696"/>
          </a:xfrm>
        </p:spPr>
        <p:txBody>
          <a:bodyPr>
            <a:normAutofit/>
          </a:bodyPr>
          <a:lstStyle/>
          <a:p>
            <a:r>
              <a:rPr lang="en-US" sz="3200" dirty="0"/>
              <a:t>What are some times you have noticed ambivalence in a patient?</a:t>
            </a:r>
          </a:p>
          <a:p>
            <a:r>
              <a:rPr lang="en-US" sz="3200" dirty="0"/>
              <a:t>With which of your patients would you use motivational interviewing?</a:t>
            </a:r>
          </a:p>
          <a:p>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Recognize the core principles of MI</a:t>
            </a:r>
          </a:p>
          <a:p>
            <a:r>
              <a:rPr lang="en-US" dirty="0"/>
              <a:t>Restate at least 2 of the 4 skills in OARS</a:t>
            </a:r>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a:t>
            </a:r>
            <a:r>
              <a:rPr lang="en-US" dirty="0" smtClean="0"/>
              <a:t>Principles (1)</a:t>
            </a:r>
            <a:endParaRPr lang="en-US" dirty="0"/>
          </a:p>
        </p:txBody>
      </p:sp>
      <p:sp>
        <p:nvSpPr>
          <p:cNvPr id="3" name="Content Placeholder 2"/>
          <p:cNvSpPr>
            <a:spLocks noGrp="1"/>
          </p:cNvSpPr>
          <p:nvPr>
            <p:ph idx="1"/>
          </p:nvPr>
        </p:nvSpPr>
        <p:spPr>
          <a:xfrm>
            <a:off x="838200" y="1825625"/>
            <a:ext cx="11237686" cy="4351338"/>
          </a:xfrm>
        </p:spPr>
        <p:txBody>
          <a:bodyPr>
            <a:normAutofit/>
          </a:bodyPr>
          <a:lstStyle/>
          <a:p>
            <a:r>
              <a:rPr lang="en-US" sz="3600" dirty="0"/>
              <a:t>Express empathy</a:t>
            </a:r>
            <a:r>
              <a:rPr lang="en-US" sz="3600" baseline="30000" dirty="0"/>
              <a:t>4</a:t>
            </a:r>
          </a:p>
          <a:p>
            <a:r>
              <a:rPr lang="en-US" sz="3600" dirty="0"/>
              <a:t>Support self-efficacy</a:t>
            </a:r>
            <a:r>
              <a:rPr lang="en-US" sz="3600" baseline="30000" dirty="0"/>
              <a:t>4</a:t>
            </a:r>
            <a:endParaRPr lang="en-US" sz="3600" dirty="0"/>
          </a:p>
          <a:p>
            <a:r>
              <a:rPr lang="en-US" sz="3600" dirty="0"/>
              <a:t>Roll with resistance</a:t>
            </a:r>
            <a:r>
              <a:rPr lang="en-US" sz="3600" baseline="30000" dirty="0"/>
              <a:t>4</a:t>
            </a:r>
          </a:p>
          <a:p>
            <a:r>
              <a:rPr lang="en-US" sz="3600" dirty="0"/>
              <a:t>Develop discrepancy</a:t>
            </a:r>
            <a:r>
              <a:rPr lang="en-US" sz="3600" baseline="30000" dirty="0"/>
              <a:t>4</a:t>
            </a:r>
          </a:p>
        </p:txBody>
      </p:sp>
    </p:spTree>
    <p:extLst>
      <p:ext uri="{BB962C8B-B14F-4D97-AF65-F5344CB8AC3E}">
        <p14:creationId xmlns:p14="http://schemas.microsoft.com/office/powerpoint/2010/main" val="292461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a:t>
            </a:r>
            <a:r>
              <a:rPr lang="en-US" dirty="0" smtClean="0"/>
              <a:t>Principles (2)</a:t>
            </a:r>
            <a:endParaRPr lang="en-US" dirty="0"/>
          </a:p>
        </p:txBody>
      </p:sp>
      <p:sp>
        <p:nvSpPr>
          <p:cNvPr id="3" name="Content Placeholder 2"/>
          <p:cNvSpPr>
            <a:spLocks noGrp="1"/>
          </p:cNvSpPr>
          <p:nvPr>
            <p:ph idx="1"/>
          </p:nvPr>
        </p:nvSpPr>
        <p:spPr>
          <a:xfrm>
            <a:off x="838200" y="1825625"/>
            <a:ext cx="11237686" cy="4351338"/>
          </a:xfrm>
        </p:spPr>
        <p:txBody>
          <a:bodyPr>
            <a:normAutofit/>
          </a:bodyPr>
          <a:lstStyle/>
          <a:p>
            <a:r>
              <a:rPr lang="en-US" sz="3600" dirty="0"/>
              <a:t>Express empathy</a:t>
            </a:r>
            <a:r>
              <a:rPr lang="en-US" sz="3600" baseline="30000" dirty="0"/>
              <a:t>4</a:t>
            </a:r>
            <a:endParaRPr lang="en-US" sz="3600" dirty="0"/>
          </a:p>
          <a:p>
            <a:pPr lvl="1"/>
            <a:r>
              <a:rPr lang="en-US" sz="2800" dirty="0"/>
              <a:t>Willingness to understand patient’s thoughts, feelings</a:t>
            </a:r>
            <a:r>
              <a:rPr lang="en-US" sz="2800" baseline="30000" dirty="0"/>
              <a:t>2</a:t>
            </a:r>
            <a:r>
              <a:rPr lang="en-US" sz="2800" dirty="0"/>
              <a:t> and worldview</a:t>
            </a:r>
            <a:r>
              <a:rPr lang="en-US" sz="2800" baseline="30000" dirty="0"/>
              <a:t>3</a:t>
            </a:r>
          </a:p>
          <a:p>
            <a:pPr lvl="1"/>
            <a:r>
              <a:rPr lang="en-US" sz="2800" dirty="0"/>
              <a:t>“What was it like to struggle through that experience on your own?”</a:t>
            </a:r>
            <a:r>
              <a:rPr lang="en-US" sz="2800" baseline="30000" dirty="0"/>
              <a:t>3</a:t>
            </a:r>
            <a:endParaRPr lang="en-US" sz="2800" dirty="0"/>
          </a:p>
          <a:p>
            <a:r>
              <a:rPr lang="en-US" sz="3600" dirty="0"/>
              <a:t>Support self-efficacy</a:t>
            </a:r>
            <a:r>
              <a:rPr lang="en-US" sz="3600" baseline="30000" dirty="0"/>
              <a:t>4</a:t>
            </a:r>
            <a:endParaRPr lang="en-US" sz="3600" dirty="0"/>
          </a:p>
          <a:p>
            <a:r>
              <a:rPr lang="en-US" sz="3600" dirty="0"/>
              <a:t>Roll with resistance</a:t>
            </a:r>
            <a:r>
              <a:rPr lang="en-US" sz="3600" baseline="30000" dirty="0"/>
              <a:t>4</a:t>
            </a:r>
            <a:endParaRPr lang="en-US" sz="3600" dirty="0"/>
          </a:p>
          <a:p>
            <a:r>
              <a:rPr lang="en-US" sz="3600" dirty="0"/>
              <a:t>Develop discrepancy</a:t>
            </a:r>
            <a:r>
              <a:rPr lang="en-US" sz="3600" baseline="30000" dirty="0"/>
              <a:t>4</a:t>
            </a:r>
          </a:p>
        </p:txBody>
      </p:sp>
    </p:spTree>
    <p:extLst>
      <p:ext uri="{BB962C8B-B14F-4D97-AF65-F5344CB8AC3E}">
        <p14:creationId xmlns:p14="http://schemas.microsoft.com/office/powerpoint/2010/main" val="73979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a:t>
            </a:r>
            <a:r>
              <a:rPr lang="en-US" dirty="0" smtClean="0"/>
              <a:t>Principles (3)</a:t>
            </a:r>
            <a:endParaRPr lang="en-US" dirty="0"/>
          </a:p>
        </p:txBody>
      </p:sp>
      <p:sp>
        <p:nvSpPr>
          <p:cNvPr id="3" name="Content Placeholder 2"/>
          <p:cNvSpPr>
            <a:spLocks noGrp="1"/>
          </p:cNvSpPr>
          <p:nvPr>
            <p:ph idx="1"/>
          </p:nvPr>
        </p:nvSpPr>
        <p:spPr>
          <a:xfrm>
            <a:off x="838200" y="1825625"/>
            <a:ext cx="11237686" cy="4351338"/>
          </a:xfrm>
        </p:spPr>
        <p:txBody>
          <a:bodyPr>
            <a:normAutofit/>
          </a:bodyPr>
          <a:lstStyle/>
          <a:p>
            <a:r>
              <a:rPr lang="en-US" sz="3600" dirty="0"/>
              <a:t>Express empathy</a:t>
            </a:r>
            <a:r>
              <a:rPr lang="en-US" sz="3600" baseline="30000" dirty="0"/>
              <a:t>4</a:t>
            </a:r>
            <a:endParaRPr lang="en-US" sz="3600" dirty="0"/>
          </a:p>
          <a:p>
            <a:r>
              <a:rPr lang="en-US" sz="3600" dirty="0"/>
              <a:t>Support self-efficacy</a:t>
            </a:r>
            <a:r>
              <a:rPr lang="en-US" sz="3600" baseline="30000" dirty="0"/>
              <a:t>4</a:t>
            </a:r>
            <a:endParaRPr lang="en-US" sz="3600" dirty="0"/>
          </a:p>
          <a:p>
            <a:pPr lvl="1"/>
            <a:r>
              <a:rPr lang="en-US" sz="3200" dirty="0"/>
              <a:t>Belief in their ability to change behavior</a:t>
            </a:r>
            <a:r>
              <a:rPr lang="en-US" sz="3200" baseline="30000" dirty="0"/>
              <a:t>2</a:t>
            </a:r>
          </a:p>
          <a:p>
            <a:r>
              <a:rPr lang="en-US" sz="3600" dirty="0"/>
              <a:t>Roll with resistance</a:t>
            </a:r>
            <a:r>
              <a:rPr lang="en-US" sz="3600" baseline="30000" dirty="0"/>
              <a:t>4</a:t>
            </a:r>
            <a:endParaRPr lang="en-US" sz="3600" dirty="0"/>
          </a:p>
          <a:p>
            <a:r>
              <a:rPr lang="en-US" sz="3600" dirty="0"/>
              <a:t>Develop discrepancy</a:t>
            </a:r>
            <a:r>
              <a:rPr lang="en-US" sz="3600" baseline="30000" dirty="0"/>
              <a:t>4</a:t>
            </a:r>
            <a:endParaRPr lang="en-US" sz="3600" dirty="0"/>
          </a:p>
        </p:txBody>
      </p:sp>
    </p:spTree>
    <p:extLst>
      <p:ext uri="{BB962C8B-B14F-4D97-AF65-F5344CB8AC3E}">
        <p14:creationId xmlns:p14="http://schemas.microsoft.com/office/powerpoint/2010/main" val="137958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a:t>
            </a:r>
            <a:r>
              <a:rPr lang="en-US" dirty="0" smtClean="0"/>
              <a:t>Principles (4)</a:t>
            </a:r>
            <a:endParaRPr lang="en-US" dirty="0"/>
          </a:p>
        </p:txBody>
      </p:sp>
      <p:sp>
        <p:nvSpPr>
          <p:cNvPr id="3" name="Content Placeholder 2"/>
          <p:cNvSpPr>
            <a:spLocks noGrp="1"/>
          </p:cNvSpPr>
          <p:nvPr>
            <p:ph idx="1"/>
          </p:nvPr>
        </p:nvSpPr>
        <p:spPr>
          <a:xfrm>
            <a:off x="838200" y="1825625"/>
            <a:ext cx="11237686" cy="4351338"/>
          </a:xfrm>
        </p:spPr>
        <p:txBody>
          <a:bodyPr>
            <a:normAutofit/>
          </a:bodyPr>
          <a:lstStyle/>
          <a:p>
            <a:r>
              <a:rPr lang="en-US" sz="3600" dirty="0"/>
              <a:t>Express empathy</a:t>
            </a:r>
            <a:r>
              <a:rPr lang="en-US" sz="3600" baseline="30000" dirty="0"/>
              <a:t>4</a:t>
            </a:r>
            <a:endParaRPr lang="en-US" sz="3600" dirty="0"/>
          </a:p>
          <a:p>
            <a:r>
              <a:rPr lang="en-US" sz="3600" dirty="0"/>
              <a:t>Support self-efficacy</a:t>
            </a:r>
            <a:r>
              <a:rPr lang="en-US" sz="3600" baseline="30000" dirty="0"/>
              <a:t>4</a:t>
            </a:r>
            <a:endParaRPr lang="en-US" sz="3600" dirty="0"/>
          </a:p>
          <a:p>
            <a:r>
              <a:rPr lang="en-US" sz="3600" dirty="0"/>
              <a:t>Roll with resistance</a:t>
            </a:r>
            <a:r>
              <a:rPr lang="en-US" sz="3600" baseline="30000" dirty="0"/>
              <a:t>4</a:t>
            </a:r>
            <a:endParaRPr lang="en-US" sz="3600" dirty="0"/>
          </a:p>
          <a:p>
            <a:pPr lvl="1"/>
            <a:r>
              <a:rPr lang="en-US" sz="3200" dirty="0"/>
              <a:t>The opposite of arguing for change</a:t>
            </a:r>
            <a:r>
              <a:rPr lang="en-US" sz="3200" baseline="30000" dirty="0"/>
              <a:t>3</a:t>
            </a:r>
          </a:p>
          <a:p>
            <a:r>
              <a:rPr lang="en-US" sz="3600" dirty="0"/>
              <a:t>Develop discrepancy</a:t>
            </a:r>
            <a:r>
              <a:rPr lang="en-US" sz="3600" baseline="30000" dirty="0"/>
              <a:t>4</a:t>
            </a:r>
            <a:endParaRPr lang="en-US" sz="3600" dirty="0"/>
          </a:p>
        </p:txBody>
      </p:sp>
    </p:spTree>
    <p:extLst>
      <p:ext uri="{BB962C8B-B14F-4D97-AF65-F5344CB8AC3E}">
        <p14:creationId xmlns:p14="http://schemas.microsoft.com/office/powerpoint/2010/main" val="18281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a:t>
            </a:r>
            <a:r>
              <a:rPr lang="en-US" dirty="0" smtClean="0"/>
              <a:t>Principles (5)</a:t>
            </a:r>
            <a:endParaRPr lang="en-US" dirty="0"/>
          </a:p>
        </p:txBody>
      </p:sp>
      <p:sp>
        <p:nvSpPr>
          <p:cNvPr id="3" name="Content Placeholder 2"/>
          <p:cNvSpPr>
            <a:spLocks noGrp="1"/>
          </p:cNvSpPr>
          <p:nvPr>
            <p:ph idx="1"/>
          </p:nvPr>
        </p:nvSpPr>
        <p:spPr>
          <a:xfrm>
            <a:off x="838200" y="1825625"/>
            <a:ext cx="11237686" cy="4351338"/>
          </a:xfrm>
        </p:spPr>
        <p:txBody>
          <a:bodyPr>
            <a:normAutofit/>
          </a:bodyPr>
          <a:lstStyle/>
          <a:p>
            <a:r>
              <a:rPr lang="en-US" sz="3600" dirty="0"/>
              <a:t>Express empathy</a:t>
            </a:r>
            <a:r>
              <a:rPr lang="en-US" sz="3600" baseline="30000" dirty="0"/>
              <a:t>4</a:t>
            </a:r>
            <a:endParaRPr lang="en-US" sz="3600" dirty="0"/>
          </a:p>
          <a:p>
            <a:r>
              <a:rPr lang="en-US" sz="3600" dirty="0"/>
              <a:t>Support self-efficacy</a:t>
            </a:r>
            <a:r>
              <a:rPr lang="en-US" sz="3600" baseline="30000" dirty="0"/>
              <a:t>4</a:t>
            </a:r>
            <a:endParaRPr lang="en-US" sz="3600" dirty="0"/>
          </a:p>
          <a:p>
            <a:r>
              <a:rPr lang="en-US" sz="3600" dirty="0"/>
              <a:t>Roll with resistance</a:t>
            </a:r>
            <a:r>
              <a:rPr lang="en-US" sz="3600" baseline="30000" dirty="0"/>
              <a:t>4</a:t>
            </a:r>
            <a:endParaRPr lang="en-US" sz="3600" dirty="0"/>
          </a:p>
          <a:p>
            <a:r>
              <a:rPr lang="en-US" sz="3600" dirty="0"/>
              <a:t>Develop discrepancy</a:t>
            </a:r>
            <a:r>
              <a:rPr lang="en-US" sz="3200" baseline="30000" dirty="0"/>
              <a:t>4</a:t>
            </a:r>
          </a:p>
          <a:p>
            <a:pPr lvl="1"/>
            <a:r>
              <a:rPr lang="en-US" sz="2800" dirty="0"/>
              <a:t>Clarity around the gap between current behavior and long term goals and values</a:t>
            </a:r>
            <a:r>
              <a:rPr lang="en-US" sz="2800" baseline="30000" dirty="0"/>
              <a:t>5</a:t>
            </a:r>
          </a:p>
          <a:p>
            <a:endParaRPr lang="en-US" sz="3200" dirty="0"/>
          </a:p>
        </p:txBody>
      </p:sp>
    </p:spTree>
    <p:extLst>
      <p:ext uri="{BB962C8B-B14F-4D97-AF65-F5344CB8AC3E}">
        <p14:creationId xmlns:p14="http://schemas.microsoft.com/office/powerpoint/2010/main" val="311744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 related skills - OARS</a:t>
            </a:r>
          </a:p>
        </p:txBody>
      </p:sp>
      <p:sp>
        <p:nvSpPr>
          <p:cNvPr id="3" name="Content Placeholder 2"/>
          <p:cNvSpPr>
            <a:spLocks noGrp="1"/>
          </p:cNvSpPr>
          <p:nvPr>
            <p:ph idx="1"/>
          </p:nvPr>
        </p:nvSpPr>
        <p:spPr>
          <a:xfrm>
            <a:off x="838200" y="1825625"/>
            <a:ext cx="6114142" cy="4351338"/>
          </a:xfrm>
        </p:spPr>
        <p:txBody>
          <a:bodyPr>
            <a:normAutofit/>
          </a:bodyPr>
          <a:lstStyle/>
          <a:p>
            <a:r>
              <a:rPr lang="en-US" sz="4000" dirty="0"/>
              <a:t>Open-ended questions</a:t>
            </a:r>
            <a:r>
              <a:rPr lang="en-US" sz="4000" baseline="30000" dirty="0"/>
              <a:t>3,4,7</a:t>
            </a:r>
          </a:p>
          <a:p>
            <a:r>
              <a:rPr lang="en-US" sz="4000" dirty="0"/>
              <a:t>Affirmations</a:t>
            </a:r>
            <a:r>
              <a:rPr lang="en-US" sz="4000" baseline="30000" dirty="0"/>
              <a:t>3,4,7</a:t>
            </a:r>
            <a:endParaRPr lang="en-US" sz="4000" dirty="0"/>
          </a:p>
          <a:p>
            <a:r>
              <a:rPr lang="en-US" sz="4000" dirty="0"/>
              <a:t>Reflections</a:t>
            </a:r>
            <a:r>
              <a:rPr lang="en-US" sz="4000" baseline="30000" dirty="0"/>
              <a:t>3,4,7</a:t>
            </a:r>
            <a:endParaRPr lang="en-US" sz="4000" dirty="0"/>
          </a:p>
          <a:p>
            <a:r>
              <a:rPr lang="en-US" sz="4000" dirty="0"/>
              <a:t>Summarizing</a:t>
            </a:r>
            <a:r>
              <a:rPr lang="en-US" sz="4000" baseline="30000" dirty="0"/>
              <a:t>3,4,7</a:t>
            </a:r>
          </a:p>
          <a:p>
            <a:pPr marL="0" indent="0">
              <a:buNone/>
            </a:pPr>
            <a:endParaRPr lang="en-US" sz="3600" dirty="0"/>
          </a:p>
        </p:txBody>
      </p:sp>
      <p:pic>
        <p:nvPicPr>
          <p:cNvPr id="4" name="Picture 3" descr="Boat and oa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52342" y="1690688"/>
            <a:ext cx="4908433" cy="4037954"/>
          </a:xfrm>
          <a:prstGeom prst="rect">
            <a:avLst/>
          </a:prstGeom>
        </p:spPr>
      </p:pic>
    </p:spTree>
    <p:extLst>
      <p:ext uri="{BB962C8B-B14F-4D97-AF65-F5344CB8AC3E}">
        <p14:creationId xmlns:p14="http://schemas.microsoft.com/office/powerpoint/2010/main" val="237349666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1- Introduction and the spirit of MI</Template>
  <TotalTime>3585</TotalTime>
  <Words>2300</Words>
  <Application>Microsoft Office PowerPoint</Application>
  <PresentationFormat>Widescreen</PresentationFormat>
  <Paragraphs>126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Motivational Interviewing</vt:lpstr>
      <vt:lpstr>Discussion points from last module</vt:lpstr>
      <vt:lpstr>Objectives</vt:lpstr>
      <vt:lpstr>Core Principles (1)</vt:lpstr>
      <vt:lpstr>Core Principles (2)</vt:lpstr>
      <vt:lpstr>Core Principles (3)</vt:lpstr>
      <vt:lpstr>Core Principles (4)</vt:lpstr>
      <vt:lpstr>Core Principles (5)</vt:lpstr>
      <vt:lpstr>MI related skills - OARS</vt:lpstr>
      <vt:lpstr>Open-Ended Questions</vt:lpstr>
      <vt:lpstr>Affirmations</vt:lpstr>
      <vt:lpstr>Reflective Listening</vt:lpstr>
      <vt:lpstr>Summarizing</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Back</dc:title>
  <dc:creator>Seger, Erin</dc:creator>
  <cp:lastModifiedBy>Seger, Erin</cp:lastModifiedBy>
  <cp:revision>87</cp:revision>
  <cp:lastPrinted>2019-09-18T17:56:16Z</cp:lastPrinted>
  <dcterms:created xsi:type="dcterms:W3CDTF">2019-07-29T18:09:16Z</dcterms:created>
  <dcterms:modified xsi:type="dcterms:W3CDTF">2019-11-21T19:16:34Z</dcterms:modified>
</cp:coreProperties>
</file>