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1"/>
  </p:sldMasterIdLst>
  <p:notesMasterIdLst>
    <p:notesMasterId r:id="rId33"/>
  </p:notesMasterIdLst>
  <p:sldIdLst>
    <p:sldId id="341" r:id="rId2"/>
    <p:sldId id="2666" r:id="rId3"/>
    <p:sldId id="2667" r:id="rId4"/>
    <p:sldId id="338" r:id="rId5"/>
    <p:sldId id="2668" r:id="rId6"/>
    <p:sldId id="2669" r:id="rId7"/>
    <p:sldId id="2670" r:id="rId8"/>
    <p:sldId id="2671" r:id="rId9"/>
    <p:sldId id="2673" r:id="rId10"/>
    <p:sldId id="2672" r:id="rId11"/>
    <p:sldId id="2674" r:id="rId12"/>
    <p:sldId id="2675" r:id="rId13"/>
    <p:sldId id="2676" r:id="rId14"/>
    <p:sldId id="2677" r:id="rId15"/>
    <p:sldId id="2679" r:id="rId16"/>
    <p:sldId id="2678" r:id="rId17"/>
    <p:sldId id="2680" r:id="rId18"/>
    <p:sldId id="2681" r:id="rId19"/>
    <p:sldId id="2682" r:id="rId20"/>
    <p:sldId id="2683" r:id="rId21"/>
    <p:sldId id="2684" r:id="rId22"/>
    <p:sldId id="2685" r:id="rId23"/>
    <p:sldId id="2686" r:id="rId24"/>
    <p:sldId id="2687" r:id="rId25"/>
    <p:sldId id="2688" r:id="rId26"/>
    <p:sldId id="2689" r:id="rId27"/>
    <p:sldId id="2690" r:id="rId28"/>
    <p:sldId id="2691" r:id="rId29"/>
    <p:sldId id="2692" r:id="rId30"/>
    <p:sldId id="2694" r:id="rId31"/>
    <p:sldId id="2693" r:id="rId3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DAD086-4DE9-45C0-A1A2-EB4B1CB2066D}">
          <p14:sldIdLst>
            <p14:sldId id="341"/>
            <p14:sldId id="2666"/>
            <p14:sldId id="2667"/>
            <p14:sldId id="338"/>
            <p14:sldId id="2668"/>
            <p14:sldId id="2669"/>
            <p14:sldId id="2670"/>
            <p14:sldId id="2671"/>
            <p14:sldId id="2673"/>
            <p14:sldId id="2672"/>
            <p14:sldId id="2674"/>
            <p14:sldId id="2675"/>
            <p14:sldId id="2676"/>
            <p14:sldId id="2677"/>
            <p14:sldId id="2679"/>
            <p14:sldId id="2678"/>
            <p14:sldId id="2680"/>
            <p14:sldId id="2681"/>
            <p14:sldId id="2682"/>
            <p14:sldId id="2683"/>
            <p14:sldId id="2684"/>
            <p14:sldId id="2685"/>
            <p14:sldId id="2686"/>
            <p14:sldId id="2687"/>
            <p14:sldId id="2688"/>
            <p14:sldId id="2689"/>
            <p14:sldId id="2690"/>
            <p14:sldId id="2691"/>
            <p14:sldId id="2692"/>
            <p14:sldId id="2694"/>
            <p14:sldId id="269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tale, Elaina J" initials="VE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C87D2A"/>
    <a:srgbClr val="20455A"/>
    <a:srgbClr val="E6E6E6"/>
    <a:srgbClr val="212121"/>
    <a:srgbClr val="323232"/>
    <a:srgbClr val="2D2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3" autoAdjust="0"/>
    <p:restoredTop sz="72919" autoAdjust="0"/>
  </p:normalViewPr>
  <p:slideViewPr>
    <p:cSldViewPr snapToGrid="0">
      <p:cViewPr varScale="1">
        <p:scale>
          <a:sx n="75" d="100"/>
          <a:sy n="75" d="100"/>
        </p:scale>
        <p:origin x="146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7836F21-1688-49BF-9BAA-40A64651F7FE}" type="datetimeFigureOut">
              <a:rPr lang="en-US" smtClean="0"/>
              <a:t>2/14/2023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CAA4AE5B-1EAA-4907-9E55-1251C9845438}" type="slidenum">
              <a:rPr lang="en-US" smtClean="0"/>
              <a:t>‹#›</a:t>
            </a:fld>
            <a:endParaRPr lang="en-US"/>
          </a:p>
        </p:txBody>
      </p:sp>
    </p:spTree>
    <p:extLst>
      <p:ext uri="{BB962C8B-B14F-4D97-AF65-F5344CB8AC3E}">
        <p14:creationId xmlns:p14="http://schemas.microsoft.com/office/powerpoint/2010/main" val="296537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codeathons@ncbi.nlm.gov"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hack.osu.edu/about.html" TargetMode="External"/><Relationship Id="rId4" Type="http://schemas.openxmlformats.org/officeDocument/2006/relationships/hyperlink" Target="mailto:arockwell3@gsu.ed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A4AE5B-1EAA-4907-9E55-1251C9845438}" type="slidenum">
              <a:rPr lang="en-US" smtClean="0"/>
              <a:t>1</a:t>
            </a:fld>
            <a:endParaRPr lang="en-US"/>
          </a:p>
        </p:txBody>
      </p:sp>
    </p:spTree>
    <p:extLst>
      <p:ext uri="{BB962C8B-B14F-4D97-AF65-F5344CB8AC3E}">
        <p14:creationId xmlns:p14="http://schemas.microsoft.com/office/powerpoint/2010/main" val="1444299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Hackathons are time-bound events where participants gather to build technology projects, learn from each other and experts, and create innovative solutions that are often judged for prizes. While hacking can have negative connotations when it comes to security vulnerabilities, typically for hackathon events hacking refers to modifying original lines of code or devices with the intent of creating a workable prototype or product. Here are a few pictures of the hackathons over the years, the basement of the library featured in the bottom right.</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Ohio State, the first two campus-wide hackathons were hosted in the library basement. The event grew in popularity and the event required more space. Library faculty and staff have been involved since 2013 in planning and logistics. What started as a single event has grown into a whole program of tech-related events. The libraries continue to provide judges for the main two events: hackathon and </a:t>
            </a:r>
            <a:r>
              <a:rPr lang="en-US" sz="1200" kern="1200" dirty="0" err="1">
                <a:solidFill>
                  <a:schemeClr val="tx1"/>
                </a:solidFill>
                <a:effectLst/>
                <a:latin typeface="+mn-lt"/>
                <a:ea typeface="+mn-ea"/>
                <a:cs typeface="+mn-cs"/>
              </a:rPr>
              <a:t>makeathon</a:t>
            </a:r>
            <a:r>
              <a:rPr lang="en-US" sz="1200" kern="1200" dirty="0">
                <a:solidFill>
                  <a:schemeClr val="tx1"/>
                </a:solidFill>
                <a:effectLst/>
                <a:latin typeface="+mn-lt"/>
                <a:ea typeface="+mn-ea"/>
                <a:cs typeface="+mn-cs"/>
              </a:rPr>
              <a:t>; Space for smaller events like data-thon and edit-a-thons; staff expertise and overarching program direction and guidance.</a:t>
            </a:r>
          </a:p>
          <a:p>
            <a:endParaRPr lang="en-US" dirty="0"/>
          </a:p>
          <a:p>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23</a:t>
            </a:fld>
            <a:endParaRPr lang="en-US"/>
          </a:p>
        </p:txBody>
      </p:sp>
    </p:spTree>
    <p:extLst>
      <p:ext uri="{BB962C8B-B14F-4D97-AF65-F5344CB8AC3E}">
        <p14:creationId xmlns:p14="http://schemas.microsoft.com/office/powerpoint/2010/main" val="3529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 of OHI/O program with the hackathon in 2013, adding the </a:t>
            </a:r>
            <a:r>
              <a:rPr lang="en-US" dirty="0" err="1"/>
              <a:t>makeathon</a:t>
            </a:r>
            <a:r>
              <a:rPr lang="en-US" dirty="0"/>
              <a:t> in 2015, high school event and showcase event and hiring a program director in 2017, adding a grant, data and logistics event and a coding event in 2018, several additional partner events in 2019 as well as establishing an advisory board, changes due to the pandemic, and staff role changes in 2022.</a:t>
            </a:r>
          </a:p>
        </p:txBody>
      </p:sp>
      <p:sp>
        <p:nvSpPr>
          <p:cNvPr id="4" name="Slide Number Placeholder 3"/>
          <p:cNvSpPr>
            <a:spLocks noGrp="1"/>
          </p:cNvSpPr>
          <p:nvPr>
            <p:ph type="sldNum" sz="quarter" idx="5"/>
          </p:nvPr>
        </p:nvSpPr>
        <p:spPr/>
        <p:txBody>
          <a:bodyPr/>
          <a:lstStyle/>
          <a:p>
            <a:fld id="{CAA4AE5B-1EAA-4907-9E55-1251C9845438}" type="slidenum">
              <a:rPr lang="en-US" smtClean="0"/>
              <a:t>24</a:t>
            </a:fld>
            <a:endParaRPr lang="en-US"/>
          </a:p>
        </p:txBody>
      </p:sp>
    </p:spTree>
    <p:extLst>
      <p:ext uri="{BB962C8B-B14F-4D97-AF65-F5344CB8AC3E}">
        <p14:creationId xmlns:p14="http://schemas.microsoft.com/office/powerpoint/2010/main" val="912915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Libraries are ideal locations for hosting large, technology-driven events given the usual amenities of ample parking, ubiquitous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adequate outlets, typically generous food policies, and at times already having 24-hour spaces built into their infrastructure.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Hackathons help redefine libraries for users.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25</a:t>
            </a:fld>
            <a:endParaRPr lang="en-US"/>
          </a:p>
        </p:txBody>
      </p:sp>
    </p:spTree>
    <p:extLst>
      <p:ext uri="{BB962C8B-B14F-4D97-AF65-F5344CB8AC3E}">
        <p14:creationId xmlns:p14="http://schemas.microsoft.com/office/powerpoint/2010/main" val="1714560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recognize that Ohio State has size on its side so if you can’t host a hackathon, start with an edit-a-thon.</a:t>
            </a:r>
          </a:p>
          <a:p>
            <a:r>
              <a:rPr lang="en-US" dirty="0"/>
              <a:t>Be a good partner and find like-minded individuals around campus.</a:t>
            </a:r>
          </a:p>
          <a:p>
            <a:endParaRPr lang="en-US" dirty="0"/>
          </a:p>
          <a:p>
            <a:r>
              <a:rPr lang="en-US" dirty="0"/>
              <a:t>Small steps can build over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have expertise, don’t be afraid to use it.</a:t>
            </a:r>
          </a:p>
          <a:p>
            <a:r>
              <a:rPr lang="en-US" dirty="0"/>
              <a:t>If you have funding, that helps.</a:t>
            </a:r>
          </a:p>
          <a:p>
            <a:endParaRPr lang="en-US" dirty="0"/>
          </a:p>
          <a:p>
            <a:r>
              <a:rPr lang="en-US" dirty="0"/>
              <a:t>As libraries, we have a lot of assets, so it’s important to know what skill sets we possess and connections that are inherent in our spaces, services, and programs.</a:t>
            </a:r>
          </a:p>
          <a:p>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26</a:t>
            </a:fld>
            <a:endParaRPr lang="en-US"/>
          </a:p>
        </p:txBody>
      </p:sp>
    </p:spTree>
    <p:extLst>
      <p:ext uri="{BB962C8B-B14F-4D97-AF65-F5344CB8AC3E}">
        <p14:creationId xmlns:p14="http://schemas.microsoft.com/office/powerpoint/2010/main" val="3814780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30</a:t>
            </a:fld>
            <a:endParaRPr lang="en-US"/>
          </a:p>
        </p:txBody>
      </p:sp>
    </p:spTree>
    <p:extLst>
      <p:ext uri="{BB962C8B-B14F-4D97-AF65-F5344CB8AC3E}">
        <p14:creationId xmlns:p14="http://schemas.microsoft.com/office/powerpoint/2010/main" val="302176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of you may</a:t>
            </a:r>
            <a:r>
              <a:rPr lang="en-US" sz="1200" kern="1200" baseline="0" dirty="0">
                <a:solidFill>
                  <a:schemeClr val="tx1"/>
                </a:solidFill>
                <a:effectLst/>
                <a:latin typeface="+mn-lt"/>
                <a:ea typeface="+mn-ea"/>
                <a:cs typeface="+mn-cs"/>
              </a:rPr>
              <a:t> be </a:t>
            </a:r>
            <a:r>
              <a:rPr lang="en-US" sz="1200" kern="1200" dirty="0">
                <a:solidFill>
                  <a:schemeClr val="tx1"/>
                </a:solidFill>
                <a:effectLst/>
                <a:latin typeface="+mn-lt"/>
                <a:ea typeface="+mn-ea"/>
                <a:cs typeface="+mn-cs"/>
              </a:rPr>
              <a:t>familiar with the NNLM</a:t>
            </a:r>
            <a:r>
              <a:rPr lang="en-US" sz="1200" kern="1200" baseline="0" dirty="0">
                <a:solidFill>
                  <a:schemeClr val="tx1"/>
                </a:solidFill>
                <a:effectLst/>
                <a:latin typeface="+mn-lt"/>
                <a:ea typeface="+mn-ea"/>
                <a:cs typeface="+mn-cs"/>
              </a:rPr>
              <a:t> –the Network of the National Library of Medicine, but for others t</a:t>
            </a:r>
            <a:r>
              <a:rPr lang="en-US" sz="1200" kern="1200" dirty="0">
                <a:solidFill>
                  <a:schemeClr val="tx1"/>
                </a:solidFill>
                <a:effectLst/>
                <a:latin typeface="+mn-lt"/>
                <a:ea typeface="+mn-ea"/>
                <a:cs typeface="+mn-cs"/>
              </a:rPr>
              <a:t>his may be your first time attending one of our programs.</a:t>
            </a:r>
            <a:r>
              <a:rPr lang="en-US" sz="1200" kern="1200" baseline="0" dirty="0">
                <a:solidFill>
                  <a:schemeClr val="tx1"/>
                </a:solidFill>
                <a:effectLst/>
                <a:latin typeface="+mn-lt"/>
                <a:ea typeface="+mn-ea"/>
                <a:cs typeface="+mn-cs"/>
              </a:rPr>
              <a:t> Welcome!</a:t>
            </a:r>
            <a:r>
              <a:rPr lang="en-US" sz="1200" kern="1200" dirty="0">
                <a:solidFill>
                  <a:schemeClr val="tx1"/>
                </a:solidFill>
                <a:effectLst/>
                <a:latin typeface="+mn-lt"/>
                <a:ea typeface="+mn-ea"/>
                <a:cs typeface="+mn-cs"/>
              </a:rPr>
              <a:t> To give you context, I’ll briefly tell you a little bit about the NNLM and what we do.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a:t>
            </a:fld>
            <a:endParaRPr lang="en-US"/>
          </a:p>
        </p:txBody>
      </p:sp>
    </p:spTree>
    <p:extLst>
      <p:ext uri="{BB962C8B-B14F-4D97-AF65-F5344CB8AC3E}">
        <p14:creationId xmlns:p14="http://schemas.microsoft.com/office/powerpoint/2010/main" val="310651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Network of the National Library of Medicine is funded by the National Library of Medicine, which is the world’s largest biomedical library. The NNLM is the outreach arm of the NLM. The NLM is a part of the National Institutes of Health, which is the nation’s leading research agency.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Network of the National Library of Medicine has what we call ROCs, or regions, offices, and centers. The NNLM is made up 7 regional medical libraries, 4 national information centers, and 3 national offices, providing training, funding, and engagement opportunities to over 9,000 NNLM member organizations.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you’d like to learn more learn more about the NNLM, you can check out our website at nnlm.gov.</a:t>
            </a:r>
          </a:p>
        </p:txBody>
      </p:sp>
      <p:sp>
        <p:nvSpPr>
          <p:cNvPr id="4" name="Slide Number Placeholder 3"/>
          <p:cNvSpPr>
            <a:spLocks noGrp="1"/>
          </p:cNvSpPr>
          <p:nvPr>
            <p:ph type="sldNum" sz="quarter" idx="5"/>
          </p:nvPr>
        </p:nvSpPr>
        <p:spPr/>
        <p:txBody>
          <a:bodyPr/>
          <a:lstStyle/>
          <a:p>
            <a:fld id="{5A42CE27-E61C-4A43-BFFB-EBE294EC130D}" type="slidenum">
              <a:rPr lang="en-US" smtClean="0"/>
              <a:t>3</a:t>
            </a:fld>
            <a:endParaRPr lang="en-US"/>
          </a:p>
        </p:txBody>
      </p:sp>
    </p:spTree>
    <p:extLst>
      <p:ext uri="{BB962C8B-B14F-4D97-AF65-F5344CB8AC3E}">
        <p14:creationId xmlns:p14="http://schemas.microsoft.com/office/powerpoint/2010/main" val="404518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Alexa Salsbury</a:t>
            </a:r>
            <a:r>
              <a:rPr lang="en-US" sz="1200" b="0" i="0" u="none" strike="noStrike" kern="1200" dirty="0">
                <a:solidFill>
                  <a:schemeClr val="tx1"/>
                </a:solidFill>
                <a:effectLst/>
                <a:latin typeface="+mn-lt"/>
                <a:ea typeface="+mn-ea"/>
                <a:cs typeface="+mn-cs"/>
              </a:rPr>
              <a:t>, Ph.D. is a Data Scientist and Outreach Lead at the National Center for Biotechnology Information. She has experience in educational event coordination, mentorship, community outreach, computational education, and computer science. Her research background includes computational chemistry, structural biology, and biophysics.</a:t>
            </a:r>
            <a:endParaRPr lang="en-US" dirty="0">
              <a:effectLst/>
            </a:endParaRPr>
          </a:p>
          <a:p>
            <a:pPr rtl="0"/>
            <a:r>
              <a:rPr lang="en-US" sz="1200" b="1" i="0" u="none" strike="noStrike" kern="1200" dirty="0">
                <a:solidFill>
                  <a:schemeClr val="tx1"/>
                </a:solidFill>
                <a:effectLst/>
                <a:latin typeface="+mn-lt"/>
                <a:ea typeface="+mn-ea"/>
                <a:cs typeface="+mn-cs"/>
              </a:rPr>
              <a:t>Contact </a:t>
            </a:r>
            <a:r>
              <a:rPr lang="en-US" sz="1200" b="1" i="0" u="sng" strike="noStrike" kern="1200" dirty="0">
                <a:solidFill>
                  <a:schemeClr val="tx1"/>
                </a:solidFill>
                <a:effectLst/>
                <a:latin typeface="+mn-lt"/>
                <a:ea typeface="+mn-ea"/>
                <a:cs typeface="+mn-cs"/>
                <a:hlinkClick r:id="rId3"/>
              </a:rPr>
              <a:t>codeathons@ncbi.nlm.gov</a:t>
            </a:r>
            <a:r>
              <a:rPr lang="en-US" sz="1200" b="1" i="0" u="none" strike="noStrike" kern="1200" dirty="0">
                <a:solidFill>
                  <a:schemeClr val="tx1"/>
                </a:solidFill>
                <a:effectLst/>
                <a:latin typeface="+mn-lt"/>
                <a:ea typeface="+mn-ea"/>
                <a:cs typeface="+mn-cs"/>
              </a:rPr>
              <a:t> for more info on code a thons from NCBI </a:t>
            </a:r>
            <a:endParaRPr lang="en-US" dirty="0">
              <a:effectLst/>
            </a:endParaRPr>
          </a:p>
          <a:p>
            <a:pPr rtl="0"/>
            <a:br>
              <a:rPr lang="en-US" dirty="0"/>
            </a:br>
            <a:r>
              <a:rPr lang="en-US" sz="1200" b="1" i="0" u="none" strike="noStrike" kern="1200" dirty="0">
                <a:solidFill>
                  <a:schemeClr val="tx1"/>
                </a:solidFill>
                <a:effectLst/>
                <a:latin typeface="+mn-lt"/>
                <a:ea typeface="+mn-ea"/>
                <a:cs typeface="+mn-cs"/>
              </a:rPr>
              <a:t>Ashley Rockwell </a:t>
            </a:r>
            <a:r>
              <a:rPr lang="en-US" sz="1200" b="0" i="0" u="none" strike="noStrike" kern="1200" dirty="0">
                <a:solidFill>
                  <a:schemeClr val="tx1"/>
                </a:solidFill>
                <a:effectLst/>
                <a:latin typeface="+mn-lt"/>
                <a:ea typeface="+mn-ea"/>
                <a:cs typeface="+mn-cs"/>
              </a:rPr>
              <a:t>is the Data Literacy &amp; Learning Specialist in the Research Data Services Department at Georgia State University Library, in Atlanta, GA. Her work focuses on building data literacy curriculum and programming for undergraduates. In 2022, she partnered with GSU’s Social Action Alliance to host their first multidisciplinary hackathon with teams of GSU undergraduates working to address Transportation and Mobility issues in partnership and mentorship with community partners. Ashley believes that expanding data literacy will not only make students more hirable, bettering their individual futures, but can empower students with the tools to understand social issues and implement social change. </a:t>
            </a:r>
            <a:endParaRPr lang="en-US" dirty="0">
              <a:effectLst/>
            </a:endParaRPr>
          </a:p>
          <a:p>
            <a:pPr rtl="0"/>
            <a:r>
              <a:rPr lang="en-US" sz="1200" b="0" i="0" u="none" strike="noStrike" kern="1200" dirty="0">
                <a:solidFill>
                  <a:schemeClr val="tx1"/>
                </a:solidFill>
                <a:effectLst/>
                <a:latin typeface="+mn-lt"/>
                <a:ea typeface="+mn-ea"/>
                <a:cs typeface="+mn-cs"/>
              </a:rPr>
              <a:t>Contact </a:t>
            </a:r>
            <a:r>
              <a:rPr lang="en-US" sz="1200" b="0" i="0" u="sng" strike="noStrike" kern="1200" dirty="0">
                <a:solidFill>
                  <a:schemeClr val="tx1"/>
                </a:solidFill>
                <a:effectLst/>
                <a:latin typeface="+mn-lt"/>
                <a:ea typeface="+mn-ea"/>
                <a:cs typeface="+mn-cs"/>
                <a:hlinkClick r:id="rId4"/>
              </a:rPr>
              <a:t>arockwell3@gsu.edu</a:t>
            </a:r>
            <a:r>
              <a:rPr lang="en-US" sz="1200" b="0" i="0" u="none" strike="noStrike" kern="1200" dirty="0">
                <a:solidFill>
                  <a:schemeClr val="tx1"/>
                </a:solidFill>
                <a:effectLst/>
                <a:latin typeface="+mn-lt"/>
                <a:ea typeface="+mn-ea"/>
                <a:cs typeface="+mn-cs"/>
              </a:rPr>
              <a:t> or @</a:t>
            </a:r>
            <a:r>
              <a:rPr lang="en-US" sz="1200" b="0" i="0" u="none" strike="noStrike" kern="1200" dirty="0" err="1">
                <a:solidFill>
                  <a:schemeClr val="tx1"/>
                </a:solidFill>
                <a:effectLst/>
                <a:latin typeface="+mn-lt"/>
                <a:ea typeface="+mn-ea"/>
                <a:cs typeface="+mn-cs"/>
              </a:rPr>
              <a:t>GetDataReady</a:t>
            </a:r>
            <a:r>
              <a:rPr lang="en-US" sz="1200" b="0" i="0" u="none" strike="noStrike" kern="1200" dirty="0">
                <a:solidFill>
                  <a:schemeClr val="tx1"/>
                </a:solidFill>
                <a:effectLst/>
                <a:latin typeface="+mn-lt"/>
                <a:ea typeface="+mn-ea"/>
                <a:cs typeface="+mn-cs"/>
              </a:rPr>
              <a:t> on Twitter and Instagram</a:t>
            </a:r>
            <a:endParaRPr lang="en-US" dirty="0">
              <a:effectLst/>
            </a:endParaRPr>
          </a:p>
          <a:p>
            <a:br>
              <a:rPr lang="en-US" dirty="0"/>
            </a:br>
            <a:r>
              <a:rPr lang="en-US" sz="1200" b="1" i="0" u="none" strike="noStrike" kern="1200" dirty="0">
                <a:solidFill>
                  <a:schemeClr val="tx1"/>
                </a:solidFill>
                <a:effectLst/>
                <a:latin typeface="+mn-lt"/>
                <a:ea typeface="+mn-ea"/>
                <a:cs typeface="+mn-cs"/>
              </a:rPr>
              <a:t>Meris </a:t>
            </a:r>
            <a:r>
              <a:rPr lang="en-US" sz="1200" b="1" i="0" u="none" strike="noStrike" kern="1200" dirty="0" err="1">
                <a:solidFill>
                  <a:schemeClr val="tx1"/>
                </a:solidFill>
                <a:effectLst/>
                <a:latin typeface="+mn-lt"/>
                <a:ea typeface="+mn-ea"/>
                <a:cs typeface="+mn-cs"/>
              </a:rPr>
              <a:t>Mandernach</a:t>
            </a:r>
            <a:r>
              <a:rPr lang="en-US" sz="1200" b="1" i="0" u="none" strike="noStrike" kern="1200" dirty="0">
                <a:solidFill>
                  <a:schemeClr val="tx1"/>
                </a:solidFill>
                <a:effectLst/>
                <a:latin typeface="+mn-lt"/>
                <a:ea typeface="+mn-ea"/>
                <a:cs typeface="+mn-cs"/>
              </a:rPr>
              <a:t> Longmeier</a:t>
            </a:r>
            <a:r>
              <a:rPr lang="en-US" sz="1200" b="0" i="0" u="none" strike="noStrike" kern="1200" dirty="0">
                <a:solidFill>
                  <a:schemeClr val="tx1"/>
                </a:solidFill>
                <a:effectLst/>
                <a:latin typeface="+mn-lt"/>
                <a:ea typeface="+mn-ea"/>
                <a:cs typeface="+mn-cs"/>
              </a:rPr>
              <a:t> is the head of Research Services for Ohio State University</a:t>
            </a:r>
            <a:r>
              <a:rPr lang="en-US" sz="1200" b="0" i="0" u="none" strike="noStrike" kern="1200" baseline="0" dirty="0">
                <a:solidFill>
                  <a:schemeClr val="tx1"/>
                </a:solidFill>
                <a:effectLst/>
                <a:latin typeface="+mn-lt"/>
                <a:ea typeface="+mn-ea"/>
                <a:cs typeface="+mn-cs"/>
              </a:rPr>
              <a:t> Libraries</a:t>
            </a:r>
            <a:r>
              <a:rPr lang="en-US" sz="1200" b="0" i="0" u="none" strike="noStrike" kern="1200" dirty="0">
                <a:solidFill>
                  <a:schemeClr val="tx1"/>
                </a:solidFill>
                <a:effectLst/>
                <a:latin typeface="+mn-lt"/>
                <a:ea typeface="+mn-ea"/>
                <a:cs typeface="+mn-cs"/>
              </a:rPr>
              <a:t>. In this role she develops services for OSU Libraries to support the research endeavors of all faculty, staff, and students at Ohio State. Outside of her library responsibilities,</a:t>
            </a:r>
            <a:r>
              <a:rPr lang="en-US" sz="1200" b="0" i="0" u="none" strike="noStrike" kern="1200" baseline="0" dirty="0">
                <a:solidFill>
                  <a:schemeClr val="tx1"/>
                </a:solidFill>
                <a:effectLst/>
                <a:latin typeface="+mn-lt"/>
                <a:ea typeface="+mn-ea"/>
                <a:cs typeface="+mn-cs"/>
              </a:rPr>
              <a:t> she is </a:t>
            </a:r>
            <a:r>
              <a:rPr lang="en-US" sz="1200" b="0" i="0" u="none" strike="noStrike" kern="1200" dirty="0">
                <a:solidFill>
                  <a:schemeClr val="tx1"/>
                </a:solidFill>
                <a:effectLst/>
                <a:latin typeface="+mn-lt"/>
                <a:ea typeface="+mn-ea"/>
                <a:cs typeface="+mn-cs"/>
              </a:rPr>
              <a:t>the co-founder and co-faculty director of the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OHI/O program (</a:t>
            </a:r>
            <a:r>
              <a:rPr lang="en-US" sz="1200" b="0" i="0" u="sng" strike="noStrike" kern="1200" dirty="0">
                <a:solidFill>
                  <a:schemeClr val="tx1"/>
                </a:solidFill>
                <a:effectLst/>
                <a:latin typeface="+mn-lt"/>
                <a:ea typeface="+mn-ea"/>
                <a:cs typeface="+mn-cs"/>
                <a:hlinkClick r:id="rId5"/>
              </a:rPr>
              <a:t>https://hack.osu.edu/about.html</a:t>
            </a:r>
            <a:r>
              <a:rPr lang="en-US" sz="1200" b="0" i="0" u="none" strike="noStrike" kern="1200" dirty="0">
                <a:solidFill>
                  <a:schemeClr val="tx1"/>
                </a:solidFill>
                <a:effectLst/>
                <a:latin typeface="+mn-lt"/>
                <a:ea typeface="+mn-ea"/>
                <a:cs typeface="+mn-cs"/>
              </a:rPr>
              <a:t>). The OHI/O Program fosters a tech culture at Ohio State and its surrounding communities, ultimately providing students the opportunity to learn and build with real technologies outside of the classroom. For the past ten years through the platform, OHI/O has connected students to real world problems and opportunities by engaging with the community and industry partners.</a:t>
            </a:r>
            <a:endParaRPr lang="en-US" dirty="0">
              <a:latin typeface="Calibri"/>
              <a:ea typeface="Calibri"/>
              <a:cs typeface="Calibri"/>
            </a:endParaRPr>
          </a:p>
        </p:txBody>
      </p:sp>
    </p:spTree>
    <p:extLst>
      <p:ext uri="{BB962C8B-B14F-4D97-AF65-F5344CB8AC3E}">
        <p14:creationId xmlns:p14="http://schemas.microsoft.com/office/powerpoint/2010/main" val="4180591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f</a:t>
            </a:r>
            <a:r>
              <a:rPr lang="en-US" dirty="0"/>
              <a:t>lowchart depicting how NCBI plans a </a:t>
            </a:r>
            <a:r>
              <a:rPr lang="en-US" dirty="0" err="1"/>
              <a:t>codeathon</a:t>
            </a:r>
            <a:r>
              <a:rPr lang="en-US" dirty="0"/>
              <a:t>. 1:Form working group, 2: define event topic. 3. Identify target audience. 4: recruitment. 5: Assemble teams. 6: technical preparation. 7: Structure the event. 8: Deliver the event. 9: Collect feedback. 10: Publish results.</a:t>
            </a:r>
          </a:p>
        </p:txBody>
      </p:sp>
      <p:sp>
        <p:nvSpPr>
          <p:cNvPr id="4" name="Slide Number Placeholder 3"/>
          <p:cNvSpPr>
            <a:spLocks noGrp="1"/>
          </p:cNvSpPr>
          <p:nvPr>
            <p:ph type="sldNum" sz="quarter" idx="5"/>
          </p:nvPr>
        </p:nvSpPr>
        <p:spPr/>
        <p:txBody>
          <a:bodyPr/>
          <a:lstStyle/>
          <a:p>
            <a:fld id="{CAA4AE5B-1EAA-4907-9E55-1251C9845438}" type="slidenum">
              <a:rPr lang="en-US" smtClean="0"/>
              <a:t>8</a:t>
            </a:fld>
            <a:endParaRPr lang="en-US"/>
          </a:p>
        </p:txBody>
      </p:sp>
    </p:spTree>
    <p:extLst>
      <p:ext uri="{BB962C8B-B14F-4D97-AF65-F5344CB8AC3E}">
        <p14:creationId xmlns:p14="http://schemas.microsoft.com/office/powerpoint/2010/main" val="280011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Ended up with 40 volunteers/mentors/experts</a:t>
            </a:r>
          </a:p>
          <a:p>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13</a:t>
            </a:fld>
            <a:endParaRPr lang="en-US"/>
          </a:p>
        </p:txBody>
      </p:sp>
    </p:spTree>
    <p:extLst>
      <p:ext uri="{BB962C8B-B14F-4D97-AF65-F5344CB8AC3E}">
        <p14:creationId xmlns:p14="http://schemas.microsoft.com/office/powerpoint/2010/main" val="202409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 percent of students who filled out our survey indicated that they agreed or strongly agreed that the office hours with community members were beneficial</a:t>
            </a:r>
          </a:p>
          <a:p>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14</a:t>
            </a:fld>
            <a:endParaRPr lang="en-US"/>
          </a:p>
        </p:txBody>
      </p:sp>
    </p:spTree>
    <p:extLst>
      <p:ext uri="{BB962C8B-B14F-4D97-AF65-F5344CB8AC3E}">
        <p14:creationId xmlns:p14="http://schemas.microsoft.com/office/powerpoint/2010/main" val="2699355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the hack 4 Good LibGuide at</a:t>
            </a:r>
            <a:r>
              <a:rPr lang="en-US" baseline="0" dirty="0"/>
              <a:t> https://research.library.gsu.edu/h4g </a:t>
            </a:r>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16</a:t>
            </a:fld>
            <a:endParaRPr lang="en-US"/>
          </a:p>
        </p:txBody>
      </p:sp>
    </p:spTree>
    <p:extLst>
      <p:ext uri="{BB962C8B-B14F-4D97-AF65-F5344CB8AC3E}">
        <p14:creationId xmlns:p14="http://schemas.microsoft.com/office/powerpoint/2010/main" val="2715314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Arial" panose="020B0604020202020204" pitchFamily="34" charset="0"/>
              </a:rPr>
              <a:t>All the student participants who responded to our Hack 4 Good Feedback Survey indicated that they either “agreed” or “strongly agreed” that the hackathon helped them practice/build their teamwork skills, problem-solving skills, communication skills, and adapting to new environments and situations. In addition, over 94% of survey participants indicated that the hackathon helped them build/practice their time management skills and networking skills. </a:t>
            </a:r>
            <a:endParaRPr lang="en-US" dirty="0"/>
          </a:p>
          <a:p>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17</a:t>
            </a:fld>
            <a:endParaRPr lang="en-US"/>
          </a:p>
        </p:txBody>
      </p:sp>
    </p:spTree>
    <p:extLst>
      <p:ext uri="{BB962C8B-B14F-4D97-AF65-F5344CB8AC3E}">
        <p14:creationId xmlns:p14="http://schemas.microsoft.com/office/powerpoint/2010/main" val="2200145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tx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48241373-C98E-43A5-ACF9-367DA3E2BEFD}" type="datetimeFigureOut">
              <a:rPr lang="en-US" smtClean="0"/>
              <a:t>2/14/2023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E370D28-E6A9-4DFE-871F-420BF5250252}"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4" descr="Logo for NNLM"/>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0920" y="6322150"/>
            <a:ext cx="1007269" cy="34290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userDrawn="1"/>
        </p:nvSpPr>
        <p:spPr>
          <a:xfrm>
            <a:off x="0" y="6128031"/>
            <a:ext cx="9144000" cy="726141"/>
          </a:xfrm>
          <a:prstGeom prst="rect">
            <a:avLst/>
          </a:prstGeom>
          <a:solidFill>
            <a:srgbClr val="20558A"/>
          </a:solidFill>
          <a:ln>
            <a:solidFill>
              <a:srgbClr val="20455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pic>
        <p:nvPicPr>
          <p:cNvPr id="12" name="Picture 11" descr="Logo for the Network of the National Library of Medicine">
            <a:extLst>
              <a:ext uri="{FF2B5EF4-FFF2-40B4-BE49-F238E27FC236}">
                <a16:creationId xmlns:a16="http://schemas.microsoft.com/office/drawing/2014/main" id="{50175EB6-1858-624A-AC9F-B39B57D3EC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939" y="6244894"/>
            <a:ext cx="3590518" cy="576072"/>
          </a:xfrm>
          <a:prstGeom prst="rect">
            <a:avLst/>
          </a:prstGeom>
        </p:spPr>
      </p:pic>
    </p:spTree>
    <p:extLst>
      <p:ext uri="{BB962C8B-B14F-4D97-AF65-F5344CB8AC3E}">
        <p14:creationId xmlns:p14="http://schemas.microsoft.com/office/powerpoint/2010/main" val="596949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62D-6073-4A30-973C-53BE1D29884A}" type="datetimeFigureOut">
              <a:rPr lang="en-US" dirty="0"/>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19457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0AB0AF-EEE9-4421-9298-EB11A547E63F}" type="datetimeFigureOut">
              <a:rPr lang="en-US" dirty="0"/>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5109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41373-C98E-43A5-ACF9-367DA3E2BEFD}"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70D28-E6A9-4DFE-871F-420BF5250252}" type="slidenum">
              <a:rPr lang="en-US" smtClean="0"/>
              <a:t>‹#›</a:t>
            </a:fld>
            <a:endParaRPr lang="en-US"/>
          </a:p>
        </p:txBody>
      </p:sp>
      <p:sp>
        <p:nvSpPr>
          <p:cNvPr id="7" name="Rectangle 6"/>
          <p:cNvSpPr/>
          <p:nvPr userDrawn="1"/>
        </p:nvSpPr>
        <p:spPr>
          <a:xfrm>
            <a:off x="0" y="6128031"/>
            <a:ext cx="9144000" cy="726141"/>
          </a:xfrm>
          <a:prstGeom prst="rect">
            <a:avLst/>
          </a:prstGeom>
          <a:solidFill>
            <a:srgbClr val="20558A"/>
          </a:solidFill>
          <a:ln>
            <a:solidFill>
              <a:srgbClr val="20455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pic>
        <p:nvPicPr>
          <p:cNvPr id="9" name="Picture 8" descr="Logo for the Network of the National Library of Medicine">
            <a:extLst>
              <a:ext uri="{FF2B5EF4-FFF2-40B4-BE49-F238E27FC236}">
                <a16:creationId xmlns:a16="http://schemas.microsoft.com/office/drawing/2014/main" id="{50175EB6-1858-624A-AC9F-B39B57D3EC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939" y="6244894"/>
            <a:ext cx="3590518" cy="576072"/>
          </a:xfrm>
          <a:prstGeom prst="rect">
            <a:avLst/>
          </a:prstGeom>
        </p:spPr>
      </p:pic>
    </p:spTree>
    <p:extLst>
      <p:ext uri="{BB962C8B-B14F-4D97-AF65-F5344CB8AC3E}">
        <p14:creationId xmlns:p14="http://schemas.microsoft.com/office/powerpoint/2010/main" val="232767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485900" y="4020408"/>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01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543A57-F65A-4C42-9156-7629C10666E9}" type="datetimeFigureOut">
              <a:rPr lang="en-US" dirty="0"/>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884811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9FBF0B-319E-4F95-BA43-902EB3DC9783}" type="datetimeFigureOut">
              <a:rPr lang="en-US" dirty="0"/>
              <a:t>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194859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1158B3-6703-4BBB-A09E-33FD65E7DB24}" type="datetimeFigureOut">
              <a:rPr lang="en-US" dirty="0"/>
              <a:t>2/14/2023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6854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E9955-2DD3-491E-92B6-7018343227CE}" type="datetimeFigureOut">
              <a:rPr lang="en-US" dirty="0"/>
              <a:t>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1958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9888A28-1D79-4F41-9521-CF26BB2C7EE3}" type="datetimeFigureOut">
              <a:rPr lang="en-US" dirty="0"/>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327480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3BD9950-AF07-4F2A-A949-E1C816A93B30}" type="datetimeFigureOut">
              <a:rPr lang="en-US" dirty="0"/>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5042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tx1"/>
                </a:solidFill>
              </a:defRPr>
            </a:lvl1pPr>
          </a:lstStyle>
          <a:p>
            <a:pPr>
              <a:defRPr/>
            </a:pPr>
            <a:fld id="{EC389BDB-D7CC-44D2-B3BC-1618E62F6FBF}" type="datetimeFigureOut">
              <a:rPr lang="en-US" smtClean="0"/>
              <a:pPr>
                <a:defRPr/>
              </a:pPr>
              <a:t>2/14/2023</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tx1"/>
                </a:solidFill>
              </a:defRPr>
            </a:lvl1pPr>
          </a:lstStyle>
          <a:p>
            <a:pPr>
              <a:defRPr/>
            </a:pPr>
            <a:fld id="{583043D7-06F6-46C0-8E8C-8C88BD404312}" type="slidenum">
              <a:rPr lang="en-US" smtClean="0"/>
              <a:pPr>
                <a:defRPr/>
              </a:pPr>
              <a:t>‹#›</a:t>
            </a:fld>
            <a:endParaRPr lang="en-US" dirty="0"/>
          </a:p>
        </p:txBody>
      </p:sp>
      <p:sp>
        <p:nvSpPr>
          <p:cNvPr id="8" name="Rectangle 7"/>
          <p:cNvSpPr/>
          <p:nvPr userDrawn="1"/>
        </p:nvSpPr>
        <p:spPr>
          <a:xfrm>
            <a:off x="0" y="6128031"/>
            <a:ext cx="9144000" cy="726141"/>
          </a:xfrm>
          <a:prstGeom prst="rect">
            <a:avLst/>
          </a:prstGeom>
          <a:solidFill>
            <a:srgbClr val="20558A"/>
          </a:solidFill>
          <a:ln>
            <a:solidFill>
              <a:srgbClr val="20455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pic>
        <p:nvPicPr>
          <p:cNvPr id="10" name="Picture 9" descr="Logo for the Network of the National Library of Medicine">
            <a:extLst>
              <a:ext uri="{FF2B5EF4-FFF2-40B4-BE49-F238E27FC236}">
                <a16:creationId xmlns:a16="http://schemas.microsoft.com/office/drawing/2014/main" id="{50175EB6-1858-624A-AC9F-B39B57D3ECA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5939" y="6244894"/>
            <a:ext cx="3590518" cy="576072"/>
          </a:xfrm>
          <a:prstGeom prst="rect">
            <a:avLst/>
          </a:prstGeom>
        </p:spPr>
      </p:pic>
    </p:spTree>
    <p:extLst>
      <p:ext uri="{BB962C8B-B14F-4D97-AF65-F5344CB8AC3E}">
        <p14:creationId xmlns:p14="http://schemas.microsoft.com/office/powerpoint/2010/main" val="270757476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tx1"/>
        </a:buClr>
        <a:buSzPct val="80000"/>
        <a:buFont typeface="Corbel" pitchFamily="34" charset="0"/>
        <a:buChar char="•"/>
        <a:defRPr sz="200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60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mailto:arockwell3@gsu.edu"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socialaction.gsu.edu/hack-4-good/"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research.library.gsu.edu/h4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6017/ital.v40i4.1338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ack.osu.edu/" TargetMode="External"/><Relationship Id="rId2" Type="http://schemas.openxmlformats.org/officeDocument/2006/relationships/hyperlink" Target="mailto:Longmeier.10@osu.edu" TargetMode="External"/><Relationship Id="rId1" Type="http://schemas.openxmlformats.org/officeDocument/2006/relationships/slideLayout" Target="../slideLayouts/slideLayout2.xml"/><Relationship Id="rId4" Type="http://schemas.openxmlformats.org/officeDocument/2006/relationships/hyperlink" Target="https://kb.osu.edu/handle/1811/92887"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nlm.gov/civicrm-event/790" TargetMode="External"/><Relationship Id="rId2" Type="http://schemas.openxmlformats.org/officeDocument/2006/relationships/hyperlink" Target="https://www.nnlm.gov/training/class/creating-data-management-plans-dmptool-0" TargetMode="External"/><Relationship Id="rId1" Type="http://schemas.openxmlformats.org/officeDocument/2006/relationships/slideLayout" Target="../slideLayouts/slideLayout2.xml"/><Relationship Id="rId5" Type="http://schemas.openxmlformats.org/officeDocument/2006/relationships/hyperlink" Target="https://www.nnlm.gov/training/class/citenlm-spring-2023-edit-thon" TargetMode="External"/><Relationship Id="rId4" Type="http://schemas.openxmlformats.org/officeDocument/2006/relationships/hyperlink" Target="https://www.nnlm.gov/nec/resources/datavizchallenge"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nnlm.gov/w3CT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hack.osu.edu/about.html" TargetMode="External"/><Relationship Id="rId13" Type="http://schemas.openxmlformats.org/officeDocument/2006/relationships/hyperlink" Target="https://doi.org/10.6017/ital.v40i4.13389" TargetMode="External"/><Relationship Id="rId3" Type="http://schemas.openxmlformats.org/officeDocument/2006/relationships/hyperlink" Target="https://ncbi-codeathons.github.io/" TargetMode="External"/><Relationship Id="rId7" Type="http://schemas.openxmlformats.org/officeDocument/2006/relationships/hyperlink" Target="https://vimeo.com/790898944" TargetMode="External"/><Relationship Id="rId12" Type="http://schemas.openxmlformats.org/officeDocument/2006/relationships/hyperlink" Target="https://hack.osu.edu/2018/#judging-pag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research.library.gsu.edu/h4g" TargetMode="External"/><Relationship Id="rId11" Type="http://schemas.openxmlformats.org/officeDocument/2006/relationships/hyperlink" Target="https://www.carnegieuktrust.org.uk/publications/engage-respond-innovate-the-value-of-hackathons-in-public-libraries/" TargetMode="External"/><Relationship Id="rId5" Type="http://schemas.openxmlformats.org/officeDocument/2006/relationships/hyperlink" Target="https://socialaction.gsu.edu/hack-4-good/" TargetMode="External"/><Relationship Id="rId10" Type="http://schemas.openxmlformats.org/officeDocument/2006/relationships/hyperlink" Target="https://www.carnegieuktrust.org.uk/publications/hackathons-practical-guide/" TargetMode="External"/><Relationship Id="rId4" Type="http://schemas.openxmlformats.org/officeDocument/2006/relationships/hyperlink" Target="https://ncbiinsights.ncbi.nlm.nih.gov/ncbi-outreach-events/#events" TargetMode="External"/><Relationship Id="rId9" Type="http://schemas.openxmlformats.org/officeDocument/2006/relationships/hyperlink" Target="https://hackathon-planning-kit.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codeathons@ncbi.nlm.gov" TargetMode="External"/><Relationship Id="rId2" Type="http://schemas.openxmlformats.org/officeDocument/2006/relationships/hyperlink" Target="mailto:cnieman@hshsl.umaryland.edu" TargetMode="External"/><Relationship Id="rId1" Type="http://schemas.openxmlformats.org/officeDocument/2006/relationships/slideLayout" Target="../slideLayouts/slideLayout2.xml"/><Relationship Id="rId5" Type="http://schemas.openxmlformats.org/officeDocument/2006/relationships/hyperlink" Target="mailto:longmeier.10@osu.edu" TargetMode="External"/><Relationship Id="rId4" Type="http://schemas.openxmlformats.org/officeDocument/2006/relationships/hyperlink" Target="mailto:arockwell3@gsu.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ncbi-codeathons.github.i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witter.com/ncbi" TargetMode="External"/><Relationship Id="rId2" Type="http://schemas.openxmlformats.org/officeDocument/2006/relationships/hyperlink" Target="https://ncbiinsights.ncbi.nlm.nih.gov/ncbi-outreach-events/" TargetMode="External"/><Relationship Id="rId1" Type="http://schemas.openxmlformats.org/officeDocument/2006/relationships/slideLayout" Target="../slideLayouts/slideLayout2.xml"/><Relationship Id="rId5" Type="http://schemas.openxmlformats.org/officeDocument/2006/relationships/hyperlink" Target="https://www.facebook.com/ncbi.nlm" TargetMode="External"/><Relationship Id="rId4" Type="http://schemas.openxmlformats.org/officeDocument/2006/relationships/hyperlink" Target="https://www.linkedin.com/company/ncbinl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2485" y="882376"/>
            <a:ext cx="7475220" cy="2926080"/>
          </a:xfrm>
        </p:spPr>
        <p:txBody>
          <a:bodyPr>
            <a:noAutofit/>
          </a:bodyPr>
          <a:lstStyle/>
          <a:p>
            <a:r>
              <a:rPr lang="en-US" sz="5400" dirty="0"/>
              <a:t>Hosting a Hackathon: Lessons Learned in Libraries</a:t>
            </a:r>
          </a:p>
        </p:txBody>
      </p:sp>
      <p:sp>
        <p:nvSpPr>
          <p:cNvPr id="3" name="Subtitle 2"/>
          <p:cNvSpPr>
            <a:spLocks noGrp="1"/>
          </p:cNvSpPr>
          <p:nvPr>
            <p:ph type="subTitle" idx="1"/>
          </p:nvPr>
        </p:nvSpPr>
        <p:spPr/>
        <p:txBody>
          <a:bodyPr>
            <a:normAutofit/>
          </a:bodyPr>
          <a:lstStyle/>
          <a:p>
            <a:pPr lvl="0">
              <a:buClr>
                <a:prstClr val="black"/>
              </a:buClr>
            </a:pPr>
            <a:r>
              <a:rPr lang="en-US" dirty="0"/>
              <a:t>Love Data Week 2023</a:t>
            </a:r>
          </a:p>
          <a:p>
            <a:pPr lvl="0">
              <a:buClr>
                <a:prstClr val="black"/>
              </a:buClr>
            </a:pPr>
            <a:r>
              <a:rPr lang="en-US" sz="1800" dirty="0">
                <a:solidFill>
                  <a:prstClr val="black"/>
                </a:solidFill>
              </a:rPr>
              <a:t>February 14, 2023 </a:t>
            </a:r>
          </a:p>
        </p:txBody>
      </p:sp>
    </p:spTree>
    <p:extLst>
      <p:ext uri="{BB962C8B-B14F-4D97-AF65-F5344CB8AC3E}">
        <p14:creationId xmlns:p14="http://schemas.microsoft.com/office/powerpoint/2010/main" val="106791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89BD-4458-4CD4-82F6-21D577520D6C}"/>
              </a:ext>
            </a:extLst>
          </p:cNvPr>
          <p:cNvSpPr>
            <a:spLocks noGrp="1"/>
          </p:cNvSpPr>
          <p:nvPr>
            <p:ph type="title"/>
          </p:nvPr>
        </p:nvSpPr>
        <p:spPr/>
        <p:txBody>
          <a:bodyPr/>
          <a:lstStyle/>
          <a:p>
            <a:r>
              <a:rPr lang="en-US" dirty="0"/>
              <a:t>THANK YOU!</a:t>
            </a:r>
          </a:p>
        </p:txBody>
      </p:sp>
      <p:sp>
        <p:nvSpPr>
          <p:cNvPr id="12" name="Content Placeholder 11">
            <a:extLst>
              <a:ext uri="{FF2B5EF4-FFF2-40B4-BE49-F238E27FC236}">
                <a16:creationId xmlns:a16="http://schemas.microsoft.com/office/drawing/2014/main" id="{FBAA3260-6208-499A-A6A8-3194AB47CF3A}"/>
              </a:ext>
            </a:extLst>
          </p:cNvPr>
          <p:cNvSpPr>
            <a:spLocks noGrp="1"/>
          </p:cNvSpPr>
          <p:nvPr>
            <p:ph sz="half" idx="1"/>
          </p:nvPr>
        </p:nvSpPr>
        <p:spPr/>
        <p:txBody>
          <a:bodyPr/>
          <a:lstStyle/>
          <a:p>
            <a:r>
              <a:rPr lang="en-US" dirty="0"/>
              <a:t>NCBI Outreach</a:t>
            </a:r>
          </a:p>
          <a:p>
            <a:pPr lvl="1"/>
            <a:r>
              <a:rPr lang="en-US" dirty="0"/>
              <a:t>Rana Morris, Ph.D.</a:t>
            </a:r>
          </a:p>
          <a:p>
            <a:pPr lvl="1"/>
            <a:r>
              <a:rPr lang="en-US" dirty="0"/>
              <a:t>Sally Chang, Ph.D.</a:t>
            </a:r>
          </a:p>
          <a:p>
            <a:pPr lvl="1"/>
            <a:r>
              <a:rPr lang="en-US" dirty="0"/>
              <a:t>Peter Cooper, Ph.D. </a:t>
            </a:r>
          </a:p>
          <a:p>
            <a:pPr lvl="1"/>
            <a:r>
              <a:rPr lang="en-US" dirty="0"/>
              <a:t>Eric Sayers, Ph.D.</a:t>
            </a:r>
          </a:p>
          <a:p>
            <a:pPr lvl="1"/>
            <a:r>
              <a:rPr lang="en-US" dirty="0"/>
              <a:t>Michelle Formica-</a:t>
            </a:r>
            <a:r>
              <a:rPr lang="en-US" dirty="0" err="1"/>
              <a:t>Frizzi</a:t>
            </a:r>
            <a:endParaRPr lang="en-US" dirty="0"/>
          </a:p>
          <a:p>
            <a:pPr lvl="1"/>
            <a:r>
              <a:rPr lang="en-US" dirty="0"/>
              <a:t>Daniel Rice, Ph.D. </a:t>
            </a:r>
          </a:p>
          <a:p>
            <a:r>
              <a:rPr lang="en-US" dirty="0"/>
              <a:t>NCBI Systems </a:t>
            </a:r>
          </a:p>
          <a:p>
            <a:pPr lvl="1"/>
            <a:r>
              <a:rPr lang="en-US" dirty="0"/>
              <a:t>Brian </a:t>
            </a:r>
            <a:r>
              <a:rPr lang="en-US" dirty="0" err="1"/>
              <a:t>Koser</a:t>
            </a:r>
            <a:endParaRPr lang="en-US" dirty="0"/>
          </a:p>
          <a:p>
            <a:pPr lvl="1"/>
            <a:r>
              <a:rPr lang="en-US" dirty="0"/>
              <a:t>Matthew Lesko</a:t>
            </a:r>
          </a:p>
        </p:txBody>
      </p:sp>
      <p:sp>
        <p:nvSpPr>
          <p:cNvPr id="13" name="Content Placeholder 12">
            <a:extLst>
              <a:ext uri="{FF2B5EF4-FFF2-40B4-BE49-F238E27FC236}">
                <a16:creationId xmlns:a16="http://schemas.microsoft.com/office/drawing/2014/main" id="{C518A3A6-40EB-4258-BB80-BC4FADFA5B76}"/>
              </a:ext>
            </a:extLst>
          </p:cNvPr>
          <p:cNvSpPr>
            <a:spLocks noGrp="1"/>
          </p:cNvSpPr>
          <p:nvPr>
            <p:ph sz="half" idx="2"/>
          </p:nvPr>
        </p:nvSpPr>
        <p:spPr/>
        <p:txBody>
          <a:bodyPr/>
          <a:lstStyle/>
          <a:p>
            <a:pPr marL="34290" indent="0">
              <a:buNone/>
            </a:pPr>
            <a:r>
              <a:rPr lang="en-US" dirty="0"/>
              <a:t>This work was supported by the Intramural Research Program of the NIH, National Library of Medicine</a:t>
            </a:r>
          </a:p>
          <a:p>
            <a:pPr marL="34290" indent="0">
              <a:buNone/>
            </a:pPr>
            <a:r>
              <a:rPr lang="en-US" dirty="0"/>
              <a:t>National Library of Medicine’s National Center for Biotechnology Information (NIH/NLM/NCBI)</a:t>
            </a:r>
          </a:p>
          <a:p>
            <a:pPr marL="34290" indent="0">
              <a:buNone/>
            </a:pPr>
            <a:r>
              <a:rPr lang="en-US" dirty="0"/>
              <a:t>NIH Science and Technology Research Infrastructure for Discovery, Experimentation, and Sustainability (STRIDES) Initiative</a:t>
            </a:r>
          </a:p>
          <a:p>
            <a:pPr marL="34290" indent="0">
              <a:buNone/>
            </a:pPr>
            <a:r>
              <a:rPr lang="en-US" dirty="0"/>
              <a:t>National Institutes of Health Office of Data Science Strategy (NIH/ODSS)</a:t>
            </a:r>
          </a:p>
        </p:txBody>
      </p:sp>
    </p:spTree>
    <p:extLst>
      <p:ext uri="{BB962C8B-B14F-4D97-AF65-F5344CB8AC3E}">
        <p14:creationId xmlns:p14="http://schemas.microsoft.com/office/powerpoint/2010/main" val="303645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21120C-E1A0-429C-AA6B-D8B8B8BF3E68}"/>
              </a:ext>
            </a:extLst>
          </p:cNvPr>
          <p:cNvSpPr>
            <a:spLocks noGrp="1"/>
          </p:cNvSpPr>
          <p:nvPr>
            <p:ph type="title"/>
          </p:nvPr>
        </p:nvSpPr>
        <p:spPr/>
        <p:txBody>
          <a:bodyPr>
            <a:normAutofit/>
          </a:bodyPr>
          <a:lstStyle/>
          <a:p>
            <a:r>
              <a:rPr lang="en-US" sz="3600" dirty="0"/>
              <a:t>Hack 4 Good: A Multi-Disciplinary Community-Focused Hackathon</a:t>
            </a:r>
          </a:p>
        </p:txBody>
      </p:sp>
      <p:sp>
        <p:nvSpPr>
          <p:cNvPr id="5" name="Text Placeholder 4">
            <a:extLst>
              <a:ext uri="{FF2B5EF4-FFF2-40B4-BE49-F238E27FC236}">
                <a16:creationId xmlns:a16="http://schemas.microsoft.com/office/drawing/2014/main" id="{4658D453-A882-412C-9DCB-0D4A514BDDD8}"/>
              </a:ext>
            </a:extLst>
          </p:cNvPr>
          <p:cNvSpPr>
            <a:spLocks noGrp="1"/>
          </p:cNvSpPr>
          <p:nvPr>
            <p:ph type="body" idx="1"/>
          </p:nvPr>
        </p:nvSpPr>
        <p:spPr/>
        <p:txBody>
          <a:bodyPr/>
          <a:lstStyle/>
          <a:p>
            <a:r>
              <a:rPr lang="en-US" dirty="0"/>
              <a:t>Ashley Rockwell, Data Literacy &amp; Learning Specialist, </a:t>
            </a:r>
            <a:r>
              <a:rPr lang="en-US" dirty="0">
                <a:latin typeface="Cambria" panose="02040503050406030204" pitchFamily="18" charset="0"/>
                <a:ea typeface="Cambria" panose="02040503050406030204" pitchFamily="18" charset="0"/>
              </a:rPr>
              <a:t>Georgia State University Library, </a:t>
            </a:r>
            <a:r>
              <a:rPr lang="en-US" dirty="0"/>
              <a:t>Atlanta, GA.</a:t>
            </a:r>
            <a:r>
              <a:rPr lang="en-US" dirty="0">
                <a:latin typeface="Cambria" panose="02040503050406030204" pitchFamily="18" charset="0"/>
                <a:ea typeface="Cambria" panose="02040503050406030204" pitchFamily="18" charset="0"/>
              </a:rPr>
              <a:t> Contact: </a:t>
            </a:r>
            <a:r>
              <a:rPr lang="en-US" dirty="0">
                <a:hlinkClick r:id="rId2"/>
              </a:rPr>
              <a:t>arockwell3@gsu.edu</a:t>
            </a:r>
            <a:r>
              <a:rPr lang="en-US" dirty="0"/>
              <a:t> and @</a:t>
            </a:r>
            <a:r>
              <a:rPr lang="en-US" dirty="0" err="1"/>
              <a:t>GetDataReady</a:t>
            </a:r>
            <a:r>
              <a:rPr lang="en-US" dirty="0"/>
              <a:t>.</a:t>
            </a:r>
          </a:p>
        </p:txBody>
      </p:sp>
    </p:spTree>
    <p:extLst>
      <p:ext uri="{BB962C8B-B14F-4D97-AF65-F5344CB8AC3E}">
        <p14:creationId xmlns:p14="http://schemas.microsoft.com/office/powerpoint/2010/main" val="2998315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2C4B-3493-439F-96A6-B7E64575EDDE}"/>
              </a:ext>
            </a:extLst>
          </p:cNvPr>
          <p:cNvSpPr>
            <a:spLocks noGrp="1"/>
          </p:cNvSpPr>
          <p:nvPr>
            <p:ph type="title"/>
          </p:nvPr>
        </p:nvSpPr>
        <p:spPr/>
        <p:txBody>
          <a:bodyPr>
            <a:normAutofit fontScale="90000"/>
          </a:bodyPr>
          <a:lstStyle/>
          <a:p>
            <a:r>
              <a:rPr lang="en-US" dirty="0"/>
              <a:t>GSU’s Hack 4 Good 2022 Theme: Transportation &amp; Mobility in Atlanta</a:t>
            </a:r>
          </a:p>
        </p:txBody>
      </p:sp>
      <p:pic>
        <p:nvPicPr>
          <p:cNvPr id="6" name="Content Placeholder 5" descr="Flier promoting Hack4Good, a mulitdisciplinary social action hackathon, September 23 through 25, with an image of Atlanta highway from Georgia State University.">
            <a:extLst>
              <a:ext uri="{FF2B5EF4-FFF2-40B4-BE49-F238E27FC236}">
                <a16:creationId xmlns:a16="http://schemas.microsoft.com/office/drawing/2014/main" id="{8ED93F01-743B-40FF-8DEE-C2AC8D9D1E7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048" y="2057400"/>
            <a:ext cx="3295929" cy="4022725"/>
          </a:xfrm>
        </p:spPr>
      </p:pic>
      <p:sp>
        <p:nvSpPr>
          <p:cNvPr id="4" name="Content Placeholder 3">
            <a:extLst>
              <a:ext uri="{FF2B5EF4-FFF2-40B4-BE49-F238E27FC236}">
                <a16:creationId xmlns:a16="http://schemas.microsoft.com/office/drawing/2014/main" id="{FDDABDAC-9FF3-4872-8F43-3F1630F5FDB2}"/>
              </a:ext>
            </a:extLst>
          </p:cNvPr>
          <p:cNvSpPr>
            <a:spLocks noGrp="1"/>
          </p:cNvSpPr>
          <p:nvPr>
            <p:ph sz="half" idx="2"/>
          </p:nvPr>
        </p:nvSpPr>
        <p:spPr>
          <a:xfrm>
            <a:off x="4700709" y="2057400"/>
            <a:ext cx="3566160" cy="3712029"/>
          </a:xfrm>
        </p:spPr>
        <p:txBody>
          <a:bodyPr>
            <a:normAutofit fontScale="92500" lnSpcReduction="20000"/>
          </a:bodyPr>
          <a:lstStyle/>
          <a:p>
            <a:pPr marL="34290" indent="0">
              <a:buNone/>
            </a:pPr>
            <a:r>
              <a:rPr lang="en-US" sz="1600" dirty="0"/>
              <a:t>Day 1</a:t>
            </a:r>
          </a:p>
          <a:p>
            <a:r>
              <a:rPr lang="en-US" sz="1600" dirty="0"/>
              <a:t>Introduction to Transportation </a:t>
            </a:r>
          </a:p>
          <a:p>
            <a:r>
              <a:rPr lang="en-US" sz="1600" dirty="0"/>
              <a:t>Q&amp;A with Community Partners</a:t>
            </a:r>
          </a:p>
          <a:p>
            <a:r>
              <a:rPr lang="en-US" sz="1600" dirty="0"/>
              <a:t>Innovation Workshop</a:t>
            </a:r>
          </a:p>
          <a:p>
            <a:r>
              <a:rPr lang="en-US" sz="1600" dirty="0"/>
              <a:t>Transportation Problem Brainstorming &amp; Challenge Question Selection </a:t>
            </a:r>
          </a:p>
          <a:p>
            <a:pPr marL="34290" indent="0">
              <a:buNone/>
            </a:pPr>
            <a:r>
              <a:rPr lang="en-US" sz="1600" dirty="0"/>
              <a:t>Day 2</a:t>
            </a:r>
          </a:p>
          <a:p>
            <a:r>
              <a:rPr lang="en-US" sz="1600" dirty="0"/>
              <a:t>Teams work on their proposals/projects</a:t>
            </a:r>
          </a:p>
          <a:p>
            <a:r>
              <a:rPr lang="en-US" sz="1600" dirty="0"/>
              <a:t>Mentors &amp; Community Partner Officer Hours</a:t>
            </a:r>
          </a:p>
          <a:p>
            <a:pPr marL="34290" indent="0">
              <a:buNone/>
            </a:pPr>
            <a:r>
              <a:rPr lang="en-US" sz="1600" dirty="0"/>
              <a:t>Day 3</a:t>
            </a:r>
          </a:p>
          <a:p>
            <a:r>
              <a:rPr lang="en-US" sz="1600" dirty="0"/>
              <a:t>Team Presentations</a:t>
            </a:r>
          </a:p>
          <a:p>
            <a:pPr marL="34290" indent="0">
              <a:buNone/>
            </a:pPr>
            <a:r>
              <a:rPr lang="en-US" sz="1600" dirty="0">
                <a:hlinkClick r:id="rId3"/>
              </a:rPr>
              <a:t>Hack 4 good website</a:t>
            </a:r>
            <a:endParaRPr lang="en-US" sz="1600" dirty="0"/>
          </a:p>
        </p:txBody>
      </p:sp>
    </p:spTree>
    <p:extLst>
      <p:ext uri="{BB962C8B-B14F-4D97-AF65-F5344CB8AC3E}">
        <p14:creationId xmlns:p14="http://schemas.microsoft.com/office/powerpoint/2010/main" val="48793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C8C6-4962-411C-B0CF-115D4E46DBB1}"/>
              </a:ext>
            </a:extLst>
          </p:cNvPr>
          <p:cNvSpPr>
            <a:spLocks noGrp="1"/>
          </p:cNvSpPr>
          <p:nvPr>
            <p:ph type="title"/>
          </p:nvPr>
        </p:nvSpPr>
        <p:spPr/>
        <p:txBody>
          <a:bodyPr/>
          <a:lstStyle/>
          <a:p>
            <a:r>
              <a:rPr lang="en-US" dirty="0"/>
              <a:t>Multi-Disciplinary &amp; Community Partner Driven</a:t>
            </a:r>
          </a:p>
        </p:txBody>
      </p:sp>
      <p:sp>
        <p:nvSpPr>
          <p:cNvPr id="3" name="Text Placeholder 2">
            <a:extLst>
              <a:ext uri="{FF2B5EF4-FFF2-40B4-BE49-F238E27FC236}">
                <a16:creationId xmlns:a16="http://schemas.microsoft.com/office/drawing/2014/main" id="{498CDFCB-7055-49F0-9F14-FD7971E414CF}"/>
              </a:ext>
            </a:extLst>
          </p:cNvPr>
          <p:cNvSpPr>
            <a:spLocks noGrp="1"/>
          </p:cNvSpPr>
          <p:nvPr>
            <p:ph type="body" idx="1"/>
          </p:nvPr>
        </p:nvSpPr>
        <p:spPr/>
        <p:txBody>
          <a:bodyPr/>
          <a:lstStyle/>
          <a:p>
            <a:r>
              <a:rPr lang="en-US" dirty="0"/>
              <a:t>Five Different Categories</a:t>
            </a:r>
          </a:p>
        </p:txBody>
      </p:sp>
      <p:sp>
        <p:nvSpPr>
          <p:cNvPr id="4" name="Content Placeholder 3">
            <a:extLst>
              <a:ext uri="{FF2B5EF4-FFF2-40B4-BE49-F238E27FC236}">
                <a16:creationId xmlns:a16="http://schemas.microsoft.com/office/drawing/2014/main" id="{9A602BC6-0A50-4CBF-AD61-AEE31161F806}"/>
              </a:ext>
            </a:extLst>
          </p:cNvPr>
          <p:cNvSpPr>
            <a:spLocks noGrp="1"/>
          </p:cNvSpPr>
          <p:nvPr>
            <p:ph sz="half" idx="2"/>
          </p:nvPr>
        </p:nvSpPr>
        <p:spPr/>
        <p:txBody>
          <a:bodyPr>
            <a:normAutofit/>
          </a:bodyPr>
          <a:lstStyle/>
          <a:p>
            <a:r>
              <a:rPr lang="en-US" sz="2400" dirty="0"/>
              <a:t>Creative Arts </a:t>
            </a:r>
          </a:p>
          <a:p>
            <a:r>
              <a:rPr lang="en-US" sz="2400" dirty="0"/>
              <a:t>Consumer Products</a:t>
            </a:r>
          </a:p>
          <a:p>
            <a:r>
              <a:rPr lang="en-US" sz="2400" dirty="0"/>
              <a:t>Government&amp; Corporate Policy</a:t>
            </a:r>
          </a:p>
          <a:p>
            <a:r>
              <a:rPr lang="en-US" sz="2400" dirty="0"/>
              <a:t>Media </a:t>
            </a:r>
          </a:p>
          <a:p>
            <a:r>
              <a:rPr lang="en-US" sz="2400" dirty="0"/>
              <a:t>Applications &amp; Platforms</a:t>
            </a:r>
          </a:p>
        </p:txBody>
      </p:sp>
      <p:sp>
        <p:nvSpPr>
          <p:cNvPr id="5" name="Text Placeholder 4">
            <a:extLst>
              <a:ext uri="{FF2B5EF4-FFF2-40B4-BE49-F238E27FC236}">
                <a16:creationId xmlns:a16="http://schemas.microsoft.com/office/drawing/2014/main" id="{1BEC4327-814C-4AB6-946B-90CAFB846A19}"/>
              </a:ext>
            </a:extLst>
          </p:cNvPr>
          <p:cNvSpPr>
            <a:spLocks noGrp="1"/>
          </p:cNvSpPr>
          <p:nvPr>
            <p:ph type="body" sz="quarter" idx="3"/>
          </p:nvPr>
        </p:nvSpPr>
        <p:spPr/>
        <p:txBody>
          <a:bodyPr/>
          <a:lstStyle/>
          <a:p>
            <a:r>
              <a:rPr lang="en-US" dirty="0"/>
              <a:t>Mentors, Experts, &amp; Volunteers</a:t>
            </a:r>
          </a:p>
        </p:txBody>
      </p:sp>
      <p:sp>
        <p:nvSpPr>
          <p:cNvPr id="6" name="Content Placeholder 5">
            <a:extLst>
              <a:ext uri="{FF2B5EF4-FFF2-40B4-BE49-F238E27FC236}">
                <a16:creationId xmlns:a16="http://schemas.microsoft.com/office/drawing/2014/main" id="{7E2DF4BB-DA56-497A-B02D-7500196ED101}"/>
              </a:ext>
            </a:extLst>
          </p:cNvPr>
          <p:cNvSpPr>
            <a:spLocks noGrp="1"/>
          </p:cNvSpPr>
          <p:nvPr>
            <p:ph sz="quarter" idx="4"/>
          </p:nvPr>
        </p:nvSpPr>
        <p:spPr/>
        <p:txBody>
          <a:bodyPr>
            <a:normAutofit/>
          </a:bodyPr>
          <a:lstStyle/>
          <a:p>
            <a:r>
              <a:rPr lang="en-US" sz="2400" dirty="0"/>
              <a:t>Local experts from organizations focused on transpiration and mobility University Library Research Data Services Team Members</a:t>
            </a:r>
          </a:p>
          <a:p>
            <a:r>
              <a:rPr lang="en-US" sz="2400" dirty="0"/>
              <a:t>GSU Faculty &amp; Staff</a:t>
            </a:r>
          </a:p>
        </p:txBody>
      </p:sp>
    </p:spTree>
    <p:extLst>
      <p:ext uri="{BB962C8B-B14F-4D97-AF65-F5344CB8AC3E}">
        <p14:creationId xmlns:p14="http://schemas.microsoft.com/office/powerpoint/2010/main" val="1353032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B3A7-2A12-4FA5-AFC1-EA8C31DCE7AF}"/>
              </a:ext>
            </a:extLst>
          </p:cNvPr>
          <p:cNvSpPr>
            <a:spLocks noGrp="1"/>
          </p:cNvSpPr>
          <p:nvPr>
            <p:ph type="title"/>
          </p:nvPr>
        </p:nvSpPr>
        <p:spPr/>
        <p:txBody>
          <a:bodyPr/>
          <a:lstStyle/>
          <a:p>
            <a:r>
              <a:rPr lang="en-US" dirty="0"/>
              <a:t>Saturday Office Hours</a:t>
            </a:r>
          </a:p>
        </p:txBody>
      </p:sp>
      <p:sp>
        <p:nvSpPr>
          <p:cNvPr id="3" name="Content Placeholder 2">
            <a:extLst>
              <a:ext uri="{FF2B5EF4-FFF2-40B4-BE49-F238E27FC236}">
                <a16:creationId xmlns:a16="http://schemas.microsoft.com/office/drawing/2014/main" id="{3050A128-0694-485A-83E7-CF92B8E4A920}"/>
              </a:ext>
            </a:extLst>
          </p:cNvPr>
          <p:cNvSpPr>
            <a:spLocks noGrp="1"/>
          </p:cNvSpPr>
          <p:nvPr>
            <p:ph sz="half" idx="1"/>
          </p:nvPr>
        </p:nvSpPr>
        <p:spPr/>
        <p:txBody>
          <a:bodyPr>
            <a:noAutofit/>
          </a:bodyPr>
          <a:lstStyle/>
          <a:p>
            <a:r>
              <a:rPr lang="en-US" sz="2000" dirty="0"/>
              <a:t>Converted our Study Rooms to Office Hour locations for our Community Partners &amp; Mentors</a:t>
            </a:r>
          </a:p>
          <a:p>
            <a:r>
              <a:rPr lang="en-US" sz="2000" dirty="0"/>
              <a:t>Students could drop-in for transportation &amp; policy expertise, data access, and data help</a:t>
            </a:r>
          </a:p>
          <a:p>
            <a:r>
              <a:rPr lang="en-US" sz="2000" dirty="0"/>
              <a:t>Students &amp; Partners told us this was one of their favorite parts of the hackathon</a:t>
            </a:r>
          </a:p>
        </p:txBody>
      </p:sp>
      <p:pic>
        <p:nvPicPr>
          <p:cNvPr id="5" name="Content Placeholder 4" descr="Photograph of students, community members and partners gathered around a laptop during a Saturday office hour.">
            <a:extLst>
              <a:ext uri="{FF2B5EF4-FFF2-40B4-BE49-F238E27FC236}">
                <a16:creationId xmlns:a16="http://schemas.microsoft.com/office/drawing/2014/main" id="{1CC430FE-117E-4E3D-A90C-3D8B6E43740D}"/>
              </a:ext>
            </a:extLst>
          </p:cNvPr>
          <p:cNvPicPr>
            <a:picLocks noGrp="1" noChangeAspect="1"/>
          </p:cNvPicPr>
          <p:nvPr>
            <p:ph sz="half" idx="2"/>
          </p:nvPr>
        </p:nvPicPr>
        <p:blipFill rotWithShape="1">
          <a:blip r:embed="rId3"/>
          <a:srcRect t="9744"/>
          <a:stretch/>
        </p:blipFill>
        <p:spPr>
          <a:xfrm>
            <a:off x="4700588" y="2823664"/>
            <a:ext cx="3565525" cy="2490196"/>
          </a:xfrm>
          <a:prstGeom prst="rect">
            <a:avLst/>
          </a:prstGeom>
        </p:spPr>
      </p:pic>
    </p:spTree>
    <p:extLst>
      <p:ext uri="{BB962C8B-B14F-4D97-AF65-F5344CB8AC3E}">
        <p14:creationId xmlns:p14="http://schemas.microsoft.com/office/powerpoint/2010/main" val="78006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6EA-D58E-4ECC-ADD3-565D66B26FEA}"/>
              </a:ext>
            </a:extLst>
          </p:cNvPr>
          <p:cNvSpPr>
            <a:spLocks noGrp="1"/>
          </p:cNvSpPr>
          <p:nvPr>
            <p:ph type="title"/>
          </p:nvPr>
        </p:nvSpPr>
        <p:spPr/>
        <p:txBody>
          <a:bodyPr/>
          <a:lstStyle/>
          <a:p>
            <a:r>
              <a:rPr lang="en-US" dirty="0"/>
              <a:t>Event Photos</a:t>
            </a:r>
          </a:p>
        </p:txBody>
      </p:sp>
      <p:pic>
        <p:nvPicPr>
          <p:cNvPr id="3" name="Picture 2" descr="Photograph of hack 4 good attendees listening to a session with a bike. ">
            <a:extLst>
              <a:ext uri="{FF2B5EF4-FFF2-40B4-BE49-F238E27FC236}">
                <a16:creationId xmlns:a16="http://schemas.microsoft.com/office/drawing/2014/main" id="{EB050FD1-83AE-4D22-A0B8-1111B90B722D}"/>
              </a:ext>
            </a:extLst>
          </p:cNvPr>
          <p:cNvPicPr>
            <a:picLocks noChangeAspect="1"/>
          </p:cNvPicPr>
          <p:nvPr/>
        </p:nvPicPr>
        <p:blipFill rotWithShape="1">
          <a:blip r:embed="rId2"/>
          <a:srcRect t="11849" r="-2" b="17255"/>
          <a:stretch/>
        </p:blipFill>
        <p:spPr>
          <a:xfrm rot="10800000">
            <a:off x="880110" y="1768167"/>
            <a:ext cx="2941198" cy="1563867"/>
          </a:xfrm>
          <a:prstGeom prst="rect">
            <a:avLst/>
          </a:prstGeom>
        </p:spPr>
      </p:pic>
      <p:pic>
        <p:nvPicPr>
          <p:cNvPr id="4" name="Picture 3" descr="A group of hack 4 good attendees sitting in a room with a large screen and speaker ">
            <a:extLst>
              <a:ext uri="{FF2B5EF4-FFF2-40B4-BE49-F238E27FC236}">
                <a16:creationId xmlns:a16="http://schemas.microsoft.com/office/drawing/2014/main" id="{144C37C9-1CC9-4172-8D02-D981D06D07F7}"/>
              </a:ext>
            </a:extLst>
          </p:cNvPr>
          <p:cNvPicPr>
            <a:picLocks noChangeAspect="1"/>
          </p:cNvPicPr>
          <p:nvPr/>
        </p:nvPicPr>
        <p:blipFill rotWithShape="1">
          <a:blip r:embed="rId3"/>
          <a:srcRect t="28951" r="-2" b="5497"/>
          <a:stretch/>
        </p:blipFill>
        <p:spPr>
          <a:xfrm>
            <a:off x="880110" y="4164714"/>
            <a:ext cx="2941199" cy="1445984"/>
          </a:xfrm>
          <a:prstGeom prst="rect">
            <a:avLst/>
          </a:prstGeom>
        </p:spPr>
      </p:pic>
      <p:pic>
        <p:nvPicPr>
          <p:cNvPr id="5" name="Picture 4" descr="Photograph of hack 4 good presenting in front of a large screen. ">
            <a:extLst>
              <a:ext uri="{FF2B5EF4-FFF2-40B4-BE49-F238E27FC236}">
                <a16:creationId xmlns:a16="http://schemas.microsoft.com/office/drawing/2014/main" id="{9BB4E19E-D525-499A-955D-A1350C3A6A6E}"/>
              </a:ext>
            </a:extLst>
          </p:cNvPr>
          <p:cNvPicPr>
            <a:picLocks noChangeAspect="1"/>
          </p:cNvPicPr>
          <p:nvPr/>
        </p:nvPicPr>
        <p:blipFill>
          <a:blip r:embed="rId4"/>
          <a:stretch>
            <a:fillRect/>
          </a:stretch>
        </p:blipFill>
        <p:spPr>
          <a:xfrm>
            <a:off x="5484682" y="3820143"/>
            <a:ext cx="2695340" cy="1966580"/>
          </a:xfrm>
          <a:prstGeom prst="rect">
            <a:avLst/>
          </a:prstGeom>
        </p:spPr>
      </p:pic>
      <p:pic>
        <p:nvPicPr>
          <p:cNvPr id="6" name="Picture 5" descr="photograph of a hack 4 good speaker displaying a slide of mobile phone prototypes for a transportation app">
            <a:extLst>
              <a:ext uri="{FF2B5EF4-FFF2-40B4-BE49-F238E27FC236}">
                <a16:creationId xmlns:a16="http://schemas.microsoft.com/office/drawing/2014/main" id="{2E9C10F8-D812-4627-92B3-3554188DDBA0}"/>
              </a:ext>
            </a:extLst>
          </p:cNvPr>
          <p:cNvPicPr>
            <a:picLocks noChangeAspect="1"/>
          </p:cNvPicPr>
          <p:nvPr/>
        </p:nvPicPr>
        <p:blipFill rotWithShape="1">
          <a:blip r:embed="rId5"/>
          <a:srcRect t="2837" b="4441"/>
          <a:stretch/>
        </p:blipFill>
        <p:spPr>
          <a:xfrm>
            <a:off x="5484682" y="1515582"/>
            <a:ext cx="2695178" cy="2026772"/>
          </a:xfrm>
          <a:prstGeom prst="rect">
            <a:avLst/>
          </a:prstGeom>
        </p:spPr>
      </p:pic>
    </p:spTree>
    <p:extLst>
      <p:ext uri="{BB962C8B-B14F-4D97-AF65-F5344CB8AC3E}">
        <p14:creationId xmlns:p14="http://schemas.microsoft.com/office/powerpoint/2010/main" val="698321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10898-9B03-4776-9858-3E0FAC70EEB6}"/>
              </a:ext>
            </a:extLst>
          </p:cNvPr>
          <p:cNvSpPr>
            <a:spLocks noGrp="1"/>
          </p:cNvSpPr>
          <p:nvPr>
            <p:ph type="title"/>
          </p:nvPr>
        </p:nvSpPr>
        <p:spPr/>
        <p:txBody>
          <a:bodyPr/>
          <a:lstStyle/>
          <a:p>
            <a:r>
              <a:rPr lang="en-US" dirty="0"/>
              <a:t>Hack 4 Good LibGuide</a:t>
            </a:r>
          </a:p>
        </p:txBody>
      </p:sp>
      <p:pic>
        <p:nvPicPr>
          <p:cNvPr id="6" name="Content Placeholder 5" descr="Screenshot of the Hack 4 Good website from Georgia State University.">
            <a:extLst>
              <a:ext uri="{FF2B5EF4-FFF2-40B4-BE49-F238E27FC236}">
                <a16:creationId xmlns:a16="http://schemas.microsoft.com/office/drawing/2014/main" id="{F331A26F-3241-49DC-BA97-B5903D80B291}"/>
              </a:ext>
            </a:extLst>
          </p:cNvPr>
          <p:cNvPicPr>
            <a:picLocks noGrp="1" noChangeAspect="1"/>
          </p:cNvPicPr>
          <p:nvPr>
            <p:ph sz="half" idx="1"/>
          </p:nvPr>
        </p:nvPicPr>
        <p:blipFill>
          <a:blip r:embed="rId3"/>
          <a:stretch>
            <a:fillRect/>
          </a:stretch>
        </p:blipFill>
        <p:spPr>
          <a:xfrm>
            <a:off x="857250" y="3139349"/>
            <a:ext cx="3565525" cy="1858826"/>
          </a:xfrm>
          <a:prstGeom prst="rect">
            <a:avLst/>
          </a:prstGeom>
        </p:spPr>
      </p:pic>
      <p:sp>
        <p:nvSpPr>
          <p:cNvPr id="7" name="Content Placeholder 6">
            <a:extLst>
              <a:ext uri="{FF2B5EF4-FFF2-40B4-BE49-F238E27FC236}">
                <a16:creationId xmlns:a16="http://schemas.microsoft.com/office/drawing/2014/main" id="{4B574A19-2EB3-4532-BA00-6A24D304F7DF}"/>
              </a:ext>
            </a:extLst>
          </p:cNvPr>
          <p:cNvSpPr>
            <a:spLocks noGrp="1"/>
          </p:cNvSpPr>
          <p:nvPr>
            <p:ph sz="half" idx="2"/>
          </p:nvPr>
        </p:nvSpPr>
        <p:spPr/>
        <p:txBody>
          <a:bodyPr/>
          <a:lstStyle/>
          <a:p>
            <a:r>
              <a:rPr lang="en-US" dirty="0"/>
              <a:t>Visit the Hack 4 Good LibGuide at </a:t>
            </a:r>
            <a:r>
              <a:rPr lang="en-US" dirty="0">
                <a:hlinkClick r:id="rId4"/>
              </a:rPr>
              <a:t>https://research.library.gsu.edu/h4g</a:t>
            </a:r>
            <a:r>
              <a:rPr lang="en-US" dirty="0"/>
              <a:t>  </a:t>
            </a:r>
          </a:p>
        </p:txBody>
      </p:sp>
    </p:spTree>
    <p:extLst>
      <p:ext uri="{BB962C8B-B14F-4D97-AF65-F5344CB8AC3E}">
        <p14:creationId xmlns:p14="http://schemas.microsoft.com/office/powerpoint/2010/main" val="339788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5EA9-8417-4625-A6DB-C7BCD330D5AF}"/>
              </a:ext>
            </a:extLst>
          </p:cNvPr>
          <p:cNvSpPr>
            <a:spLocks noGrp="1"/>
          </p:cNvSpPr>
          <p:nvPr>
            <p:ph type="title"/>
          </p:nvPr>
        </p:nvSpPr>
        <p:spPr/>
        <p:txBody>
          <a:bodyPr>
            <a:normAutofit fontScale="90000"/>
          </a:bodyPr>
          <a:lstStyle/>
          <a:p>
            <a:r>
              <a:rPr lang="en-US" dirty="0"/>
              <a:t>The Hack 4 Good gave students an opportunity to practice &amp; gain crucial career skills </a:t>
            </a:r>
          </a:p>
        </p:txBody>
      </p:sp>
      <p:sp>
        <p:nvSpPr>
          <p:cNvPr id="3" name="Content Placeholder 2">
            <a:extLst>
              <a:ext uri="{FF2B5EF4-FFF2-40B4-BE49-F238E27FC236}">
                <a16:creationId xmlns:a16="http://schemas.microsoft.com/office/drawing/2014/main" id="{6232AD01-D6F4-4494-92AA-22D5D6D9EBA3}"/>
              </a:ext>
            </a:extLst>
          </p:cNvPr>
          <p:cNvSpPr>
            <a:spLocks noGrp="1"/>
          </p:cNvSpPr>
          <p:nvPr>
            <p:ph idx="1"/>
          </p:nvPr>
        </p:nvSpPr>
        <p:spPr/>
        <p:txBody>
          <a:bodyPr/>
          <a:lstStyle/>
          <a:p>
            <a:r>
              <a:rPr lang="en-US" dirty="0"/>
              <a:t>Teamwork </a:t>
            </a:r>
          </a:p>
          <a:p>
            <a:r>
              <a:rPr lang="en-US" dirty="0"/>
              <a:t>Time management </a:t>
            </a:r>
          </a:p>
          <a:p>
            <a:r>
              <a:rPr lang="en-US" dirty="0"/>
              <a:t>Consensus building</a:t>
            </a:r>
          </a:p>
          <a:p>
            <a:r>
              <a:rPr lang="en-US" dirty="0"/>
              <a:t>Communication &amp; presentations</a:t>
            </a:r>
          </a:p>
          <a:p>
            <a:r>
              <a:rPr lang="en-US" dirty="0"/>
              <a:t>Networking </a:t>
            </a:r>
          </a:p>
          <a:p>
            <a:r>
              <a:rPr lang="en-US" dirty="0"/>
              <a:t>Project development</a:t>
            </a:r>
          </a:p>
          <a:p>
            <a:r>
              <a:rPr lang="en-US" dirty="0"/>
              <a:t>Adapting to new &amp; changing environments </a:t>
            </a:r>
          </a:p>
          <a:p>
            <a:r>
              <a:rPr lang="en-US" dirty="0"/>
              <a:t>Working with multiple stakeholders</a:t>
            </a:r>
          </a:p>
        </p:txBody>
      </p:sp>
    </p:spTree>
    <p:extLst>
      <p:ext uri="{BB962C8B-B14F-4D97-AF65-F5344CB8AC3E}">
        <p14:creationId xmlns:p14="http://schemas.microsoft.com/office/powerpoint/2010/main" val="164518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3A48-827B-49F6-9782-BE0F39936796}"/>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9FD1A2C-3E33-41D3-9AA9-947F50207BE7}"/>
              </a:ext>
            </a:extLst>
          </p:cNvPr>
          <p:cNvSpPr>
            <a:spLocks noGrp="1"/>
          </p:cNvSpPr>
          <p:nvPr>
            <p:ph sz="half" idx="1"/>
          </p:nvPr>
        </p:nvSpPr>
        <p:spPr>
          <a:xfrm>
            <a:off x="693655" y="1762025"/>
            <a:ext cx="2277829" cy="1930707"/>
          </a:xfrm>
        </p:spPr>
        <p:txBody>
          <a:bodyPr>
            <a:normAutofit fontScale="92500" lnSpcReduction="20000"/>
          </a:bodyPr>
          <a:lstStyle/>
          <a:p>
            <a:r>
              <a:rPr lang="en-US" dirty="0"/>
              <a:t>Andrew Young School of Policy Studies</a:t>
            </a:r>
          </a:p>
          <a:p>
            <a:r>
              <a:rPr lang="en-US" dirty="0"/>
              <a:t>J. Mack Robinson College of Business</a:t>
            </a:r>
          </a:p>
          <a:p>
            <a:r>
              <a:rPr lang="en-US" dirty="0"/>
              <a:t>Entrepreneurship &amp; Innovation Institute</a:t>
            </a:r>
          </a:p>
          <a:p>
            <a:r>
              <a:rPr lang="en-US" dirty="0"/>
              <a:t>Center for Excellence in Teaching, Learning &amp; Online Education</a:t>
            </a:r>
          </a:p>
        </p:txBody>
      </p:sp>
      <p:pic>
        <p:nvPicPr>
          <p:cNvPr id="5" name="Picture 4" descr="Logo for Junior Achievement of Georgia">
            <a:extLst>
              <a:ext uri="{FF2B5EF4-FFF2-40B4-BE49-F238E27FC236}">
                <a16:creationId xmlns:a16="http://schemas.microsoft.com/office/drawing/2014/main" id="{B2765776-D065-4FB0-9E2B-21D3FEE4D99E}"/>
              </a:ext>
            </a:extLst>
          </p:cNvPr>
          <p:cNvPicPr>
            <a:picLocks noChangeAspect="1"/>
          </p:cNvPicPr>
          <p:nvPr/>
        </p:nvPicPr>
        <p:blipFill>
          <a:blip r:embed="rId2"/>
          <a:stretch>
            <a:fillRect/>
          </a:stretch>
        </p:blipFill>
        <p:spPr>
          <a:xfrm>
            <a:off x="5301255" y="5189151"/>
            <a:ext cx="2304438" cy="763079"/>
          </a:xfrm>
          <a:prstGeom prst="rect">
            <a:avLst/>
          </a:prstGeom>
        </p:spPr>
      </p:pic>
      <p:pic>
        <p:nvPicPr>
          <p:cNvPr id="6" name="Google Shape;135;p2" descr="Logo for Georgia State University">
            <a:extLst>
              <a:ext uri="{FF2B5EF4-FFF2-40B4-BE49-F238E27FC236}">
                <a16:creationId xmlns:a16="http://schemas.microsoft.com/office/drawing/2014/main" id="{428A5681-C8D0-436E-853A-272CDB83BAEB}"/>
              </a:ext>
            </a:extLst>
          </p:cNvPr>
          <p:cNvPicPr preferRelativeResize="0"/>
          <p:nvPr/>
        </p:nvPicPr>
        <p:blipFill>
          <a:blip r:embed="rId3">
            <a:alphaModFix/>
          </a:blip>
          <a:stretch>
            <a:fillRect/>
          </a:stretch>
        </p:blipFill>
        <p:spPr>
          <a:xfrm>
            <a:off x="6662718" y="2507834"/>
            <a:ext cx="1885950" cy="1482614"/>
          </a:xfrm>
          <a:prstGeom prst="rect">
            <a:avLst/>
          </a:prstGeom>
          <a:noFill/>
          <a:ln>
            <a:noFill/>
          </a:ln>
        </p:spPr>
      </p:pic>
      <p:pic>
        <p:nvPicPr>
          <p:cNvPr id="7" name="Picture 6" descr="Logo for Next Generation Service Corps&#10;&#10;">
            <a:extLst>
              <a:ext uri="{FF2B5EF4-FFF2-40B4-BE49-F238E27FC236}">
                <a16:creationId xmlns:a16="http://schemas.microsoft.com/office/drawing/2014/main" id="{0813FA87-524D-4D26-A4DD-BA5E2FDDD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7" y="3802297"/>
            <a:ext cx="1814804" cy="822091"/>
          </a:xfrm>
          <a:prstGeom prst="rect">
            <a:avLst/>
          </a:prstGeom>
        </p:spPr>
      </p:pic>
      <p:pic>
        <p:nvPicPr>
          <p:cNvPr id="8" name="Picture 7" descr="Logo for Digital Learners to Leaders (DLL)&#10;&#10;Description automatically generated">
            <a:extLst>
              <a:ext uri="{FF2B5EF4-FFF2-40B4-BE49-F238E27FC236}">
                <a16:creationId xmlns:a16="http://schemas.microsoft.com/office/drawing/2014/main" id="{8C1EF589-D8A7-4C84-85F5-2AF315DDC68F}"/>
              </a:ext>
            </a:extLst>
          </p:cNvPr>
          <p:cNvPicPr>
            <a:picLocks noChangeAspect="1"/>
          </p:cNvPicPr>
          <p:nvPr/>
        </p:nvPicPr>
        <p:blipFill>
          <a:blip r:embed="rId5"/>
          <a:stretch>
            <a:fillRect/>
          </a:stretch>
        </p:blipFill>
        <p:spPr>
          <a:xfrm>
            <a:off x="2093860" y="3763857"/>
            <a:ext cx="860531" cy="860531"/>
          </a:xfrm>
          <a:prstGeom prst="rect">
            <a:avLst/>
          </a:prstGeom>
        </p:spPr>
      </p:pic>
      <p:pic>
        <p:nvPicPr>
          <p:cNvPr id="9" name="Picture 8" descr="Logo for MARTA - Metropolitan Atlanta Rapid Transit Authority">
            <a:extLst>
              <a:ext uri="{FF2B5EF4-FFF2-40B4-BE49-F238E27FC236}">
                <a16:creationId xmlns:a16="http://schemas.microsoft.com/office/drawing/2014/main" id="{325CA3C9-8863-4C96-A922-F5BD3C263AE5}"/>
              </a:ext>
            </a:extLst>
          </p:cNvPr>
          <p:cNvPicPr>
            <a:picLocks noChangeAspect="1"/>
          </p:cNvPicPr>
          <p:nvPr/>
        </p:nvPicPr>
        <p:blipFill>
          <a:blip r:embed="rId6"/>
          <a:stretch>
            <a:fillRect/>
          </a:stretch>
        </p:blipFill>
        <p:spPr>
          <a:xfrm>
            <a:off x="-566017" y="4130621"/>
            <a:ext cx="6408885" cy="2274942"/>
          </a:xfrm>
          <a:prstGeom prst="rect">
            <a:avLst/>
          </a:prstGeom>
        </p:spPr>
      </p:pic>
      <p:pic>
        <p:nvPicPr>
          <p:cNvPr id="10" name="Picture 9" descr="Logo for MARTA Army (Metropolitan Atlanta Rapid Transit Authority)">
            <a:extLst>
              <a:ext uri="{FF2B5EF4-FFF2-40B4-BE49-F238E27FC236}">
                <a16:creationId xmlns:a16="http://schemas.microsoft.com/office/drawing/2014/main" id="{B12B5FE9-DFA4-4238-BA79-3868ECD4E36B}"/>
              </a:ext>
            </a:extLst>
          </p:cNvPr>
          <p:cNvPicPr>
            <a:picLocks noChangeAspect="1"/>
          </p:cNvPicPr>
          <p:nvPr/>
        </p:nvPicPr>
        <p:blipFill>
          <a:blip r:embed="rId7"/>
          <a:stretch>
            <a:fillRect/>
          </a:stretch>
        </p:blipFill>
        <p:spPr>
          <a:xfrm>
            <a:off x="2722022" y="3270498"/>
            <a:ext cx="2459949" cy="1847248"/>
          </a:xfrm>
          <a:prstGeom prst="rect">
            <a:avLst/>
          </a:prstGeom>
        </p:spPr>
      </p:pic>
      <p:pic>
        <p:nvPicPr>
          <p:cNvPr id="11" name="Picture 10" descr="Logo for Propel ATL">
            <a:extLst>
              <a:ext uri="{FF2B5EF4-FFF2-40B4-BE49-F238E27FC236}">
                <a16:creationId xmlns:a16="http://schemas.microsoft.com/office/drawing/2014/main" id="{FCA030DF-DAC4-4B5E-B0CA-6263D3689C77}"/>
              </a:ext>
            </a:extLst>
          </p:cNvPr>
          <p:cNvPicPr>
            <a:picLocks noChangeAspect="1"/>
          </p:cNvPicPr>
          <p:nvPr/>
        </p:nvPicPr>
        <p:blipFill>
          <a:blip r:embed="rId8"/>
          <a:stretch>
            <a:fillRect/>
          </a:stretch>
        </p:blipFill>
        <p:spPr>
          <a:xfrm>
            <a:off x="5512419" y="1238047"/>
            <a:ext cx="1888974" cy="1225280"/>
          </a:xfrm>
          <a:prstGeom prst="rect">
            <a:avLst/>
          </a:prstGeom>
        </p:spPr>
      </p:pic>
      <p:pic>
        <p:nvPicPr>
          <p:cNvPr id="12" name="Picture 11" descr="Logo for ATLytiCS">
            <a:extLst>
              <a:ext uri="{FF2B5EF4-FFF2-40B4-BE49-F238E27FC236}">
                <a16:creationId xmlns:a16="http://schemas.microsoft.com/office/drawing/2014/main" id="{DF600817-6A5F-4A33-8930-CEE386B6EE86}"/>
              </a:ext>
            </a:extLst>
          </p:cNvPr>
          <p:cNvPicPr>
            <a:picLocks noChangeAspect="1"/>
          </p:cNvPicPr>
          <p:nvPr/>
        </p:nvPicPr>
        <p:blipFill>
          <a:blip r:embed="rId9"/>
          <a:stretch>
            <a:fillRect/>
          </a:stretch>
        </p:blipFill>
        <p:spPr>
          <a:xfrm>
            <a:off x="4245019" y="4271316"/>
            <a:ext cx="1751228" cy="873328"/>
          </a:xfrm>
          <a:prstGeom prst="rect">
            <a:avLst/>
          </a:prstGeom>
        </p:spPr>
      </p:pic>
      <p:pic>
        <p:nvPicPr>
          <p:cNvPr id="13" name="Picture 12" descr="logo for Statefarm insurance">
            <a:extLst>
              <a:ext uri="{FF2B5EF4-FFF2-40B4-BE49-F238E27FC236}">
                <a16:creationId xmlns:a16="http://schemas.microsoft.com/office/drawing/2014/main" id="{AB5A9BA9-ED27-4402-AA5F-2729BF2BF2D6}"/>
              </a:ext>
            </a:extLst>
          </p:cNvPr>
          <p:cNvPicPr>
            <a:picLocks noChangeAspect="1"/>
          </p:cNvPicPr>
          <p:nvPr/>
        </p:nvPicPr>
        <p:blipFill>
          <a:blip r:embed="rId10"/>
          <a:stretch>
            <a:fillRect/>
          </a:stretch>
        </p:blipFill>
        <p:spPr>
          <a:xfrm>
            <a:off x="4389811" y="2728079"/>
            <a:ext cx="2245217" cy="1261358"/>
          </a:xfrm>
          <a:prstGeom prst="rect">
            <a:avLst/>
          </a:prstGeom>
        </p:spPr>
      </p:pic>
      <p:pic>
        <p:nvPicPr>
          <p:cNvPr id="14" name="Picture 13" descr="Logo for Exlab: experience. experiment. explore.">
            <a:extLst>
              <a:ext uri="{FF2B5EF4-FFF2-40B4-BE49-F238E27FC236}">
                <a16:creationId xmlns:a16="http://schemas.microsoft.com/office/drawing/2014/main" id="{ADEB0C22-C65E-47F9-874D-C2DF0119D7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1705" y="4442770"/>
            <a:ext cx="2105956" cy="649337"/>
          </a:xfrm>
          <a:prstGeom prst="rect">
            <a:avLst/>
          </a:prstGeom>
        </p:spPr>
      </p:pic>
    </p:spTree>
    <p:extLst>
      <p:ext uri="{BB962C8B-B14F-4D97-AF65-F5344CB8AC3E}">
        <p14:creationId xmlns:p14="http://schemas.microsoft.com/office/powerpoint/2010/main" val="3906428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F4D3F-1274-467C-8AC9-671B4D1E5473}"/>
              </a:ext>
            </a:extLst>
          </p:cNvPr>
          <p:cNvSpPr>
            <a:spLocks noGrp="1"/>
          </p:cNvSpPr>
          <p:nvPr>
            <p:ph type="title"/>
          </p:nvPr>
        </p:nvSpPr>
        <p:spPr/>
        <p:txBody>
          <a:bodyPr/>
          <a:lstStyle/>
          <a:p>
            <a:r>
              <a:rPr lang="en-US" dirty="0"/>
              <a:t>Additional Slides for Questions</a:t>
            </a:r>
          </a:p>
        </p:txBody>
      </p:sp>
      <p:sp>
        <p:nvSpPr>
          <p:cNvPr id="3" name="Content Placeholder 2">
            <a:extLst>
              <a:ext uri="{FF2B5EF4-FFF2-40B4-BE49-F238E27FC236}">
                <a16:creationId xmlns:a16="http://schemas.microsoft.com/office/drawing/2014/main" id="{CB236C65-703C-4C54-AA0A-D0AC0D63761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74266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Network of the National Library of Medicine. "/>
          <p:cNvSpPr>
            <a:spLocks noGrp="1"/>
          </p:cNvSpPr>
          <p:nvPr>
            <p:ph type="title"/>
          </p:nvPr>
        </p:nvSpPr>
        <p:spPr>
          <a:xfrm>
            <a:off x="1707403" y="2701801"/>
            <a:ext cx="5915025" cy="994172"/>
          </a:xfrm>
        </p:spPr>
        <p:txBody>
          <a:bodyPr/>
          <a:lstStyle/>
          <a:p>
            <a:r>
              <a:rPr lang="en-US" dirty="0"/>
              <a:t>NNLM</a:t>
            </a:r>
          </a:p>
        </p:txBody>
      </p:sp>
      <p:pic>
        <p:nvPicPr>
          <p:cNvPr id="3" name="Picture 2" descr="A young boy at a school desk writing with a pencil."/>
          <p:cNvPicPr>
            <a:picLocks noChangeAspect="1"/>
          </p:cNvPicPr>
          <p:nvPr/>
        </p:nvPicPr>
        <p:blipFill>
          <a:blip r:embed="rId3"/>
          <a:stretch>
            <a:fillRect/>
          </a:stretch>
        </p:blipFill>
        <p:spPr>
          <a:xfrm>
            <a:off x="3597917" y="4190974"/>
            <a:ext cx="2714664" cy="1809776"/>
          </a:xfrm>
          <a:prstGeom prst="rect">
            <a:avLst/>
          </a:prstGeom>
        </p:spPr>
      </p:pic>
      <p:pic>
        <p:nvPicPr>
          <p:cNvPr id="11" name="Picture 10" descr="elderly woman sitting near flower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55934" y="3814380"/>
            <a:ext cx="2345066" cy="2186371"/>
          </a:xfrm>
          <a:prstGeom prst="rect">
            <a:avLst/>
          </a:prstGeom>
        </p:spPr>
      </p:pic>
      <p:pic>
        <p:nvPicPr>
          <p:cNvPr id="6" name="Picture 5" descr="Woman standing in a library smil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2683" y="857251"/>
            <a:ext cx="2438403" cy="3657604"/>
          </a:xfrm>
          <a:prstGeom prst="rect">
            <a:avLst/>
          </a:prstGeom>
        </p:spPr>
      </p:pic>
      <p:pic>
        <p:nvPicPr>
          <p:cNvPr id="7" name="Picture 6" descr="a businesswoman in a red suit"/>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78099" y="858898"/>
            <a:ext cx="1822901" cy="3203934"/>
          </a:xfrm>
          <a:prstGeom prst="rect">
            <a:avLst/>
          </a:prstGeom>
        </p:spPr>
      </p:pic>
      <p:pic>
        <p:nvPicPr>
          <p:cNvPr id="9" name="Picture 8" descr="Man in a park looking at a table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1359" y="872224"/>
            <a:ext cx="2586742" cy="1724494"/>
          </a:xfrm>
          <a:prstGeom prst="rect">
            <a:avLst/>
          </a:prstGeom>
        </p:spPr>
      </p:pic>
      <p:pic>
        <p:nvPicPr>
          <p:cNvPr id="10" name="Picture 9" descr="Man and his baby looking at books"/>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143000" y="4024543"/>
            <a:ext cx="2518742" cy="1976207"/>
          </a:xfrm>
          <a:prstGeom prst="rect">
            <a:avLst/>
          </a:prstGeom>
        </p:spPr>
      </p:pic>
      <p:pic>
        <p:nvPicPr>
          <p:cNvPr id="5" name="Picture 4" descr="Logo for the Network of the National Library of Medicine."/>
          <p:cNvPicPr>
            <a:picLocks noChangeAspect="1"/>
          </p:cNvPicPr>
          <p:nvPr/>
        </p:nvPicPr>
        <p:blipFill>
          <a:blip r:embed="rId9"/>
          <a:stretch>
            <a:fillRect/>
          </a:stretch>
        </p:blipFill>
        <p:spPr>
          <a:xfrm>
            <a:off x="1707404" y="2591970"/>
            <a:ext cx="5739964" cy="1586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5788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651F-3CAA-4CF9-97BC-5AAC8704CFF3}"/>
              </a:ext>
            </a:extLst>
          </p:cNvPr>
          <p:cNvSpPr>
            <a:spLocks noGrp="1"/>
          </p:cNvSpPr>
          <p:nvPr>
            <p:ph type="title"/>
          </p:nvPr>
        </p:nvSpPr>
        <p:spPr/>
        <p:txBody>
          <a:bodyPr>
            <a:normAutofit/>
          </a:bodyPr>
          <a:lstStyle/>
          <a:p>
            <a:r>
              <a:rPr lang="en-US" b="1" dirty="0">
                <a:ea typeface="Calibri" panose="020F0502020204030204" pitchFamily="34" charset="0"/>
                <a:cs typeface="Times New Roman" panose="02020603050405020304" pitchFamily="18" charset="0"/>
              </a:rPr>
              <a:t>Proposal &amp; Presentation Rubric Criteria</a:t>
            </a:r>
            <a:endParaRPr lang="en-US" dirty="0"/>
          </a:p>
        </p:txBody>
      </p:sp>
      <p:sp>
        <p:nvSpPr>
          <p:cNvPr id="5" name="Content Placeholder 4">
            <a:extLst>
              <a:ext uri="{FF2B5EF4-FFF2-40B4-BE49-F238E27FC236}">
                <a16:creationId xmlns:a16="http://schemas.microsoft.com/office/drawing/2014/main" id="{D28B180F-83E0-4CE8-B3EA-8FEE3EEC6817}"/>
              </a:ext>
            </a:extLst>
          </p:cNvPr>
          <p:cNvSpPr>
            <a:spLocks noGrp="1"/>
          </p:cNvSpPr>
          <p:nvPr>
            <p:ph idx="1"/>
          </p:nvPr>
        </p:nvSpPr>
        <p:spPr/>
        <p:txBody>
          <a:bodyPr>
            <a:normAutofit lnSpcReduction="10000"/>
          </a:bodyPr>
          <a:lstStyle/>
          <a:p>
            <a:pPr fontAlgn="ctr"/>
            <a:r>
              <a:rPr lang="en-US" dirty="0"/>
              <a:t>Explicitly stated the </a:t>
            </a:r>
            <a:r>
              <a:rPr lang="en-US" b="1" dirty="0"/>
              <a:t>problem statement </a:t>
            </a:r>
            <a:r>
              <a:rPr lang="en-US" dirty="0"/>
              <a:t>you are addressing.</a:t>
            </a:r>
          </a:p>
          <a:p>
            <a:pPr fontAlgn="ctr"/>
            <a:r>
              <a:rPr lang="en-US" dirty="0"/>
              <a:t>Show </a:t>
            </a:r>
            <a:r>
              <a:rPr lang="en-US" b="1" dirty="0"/>
              <a:t>evidence of seeking feedback and advice </a:t>
            </a:r>
            <a:r>
              <a:rPr lang="en-US" dirty="0"/>
              <a:t>from community partners and collaborators from office hours.</a:t>
            </a:r>
          </a:p>
          <a:p>
            <a:pPr fontAlgn="ctr"/>
            <a:r>
              <a:rPr lang="en-US" dirty="0"/>
              <a:t>Show </a:t>
            </a:r>
            <a:r>
              <a:rPr lang="en-US" b="1" dirty="0"/>
              <a:t>evidence of utilizing data </a:t>
            </a:r>
            <a:r>
              <a:rPr lang="en-US" dirty="0"/>
              <a:t>(partners’ advice or other data search) to support reasons for solution.</a:t>
            </a:r>
          </a:p>
          <a:p>
            <a:pPr fontAlgn="ctr"/>
            <a:r>
              <a:rPr lang="en-US" dirty="0"/>
              <a:t>Novelty and uniqueness of solution – </a:t>
            </a:r>
            <a:r>
              <a:rPr lang="en-US" b="1" dirty="0"/>
              <a:t>Creativity!</a:t>
            </a:r>
            <a:endParaRPr lang="en-US" dirty="0"/>
          </a:p>
          <a:p>
            <a:pPr fontAlgn="ctr"/>
            <a:r>
              <a:rPr lang="en-US" dirty="0"/>
              <a:t>Scale and potential impact of the </a:t>
            </a:r>
            <a:r>
              <a:rPr lang="en-US" b="1" dirty="0"/>
              <a:t>innovative </a:t>
            </a:r>
            <a:r>
              <a:rPr lang="en-US" dirty="0"/>
              <a:t>product and/or approach taken.</a:t>
            </a:r>
          </a:p>
          <a:p>
            <a:pPr fontAlgn="ctr"/>
            <a:r>
              <a:rPr lang="en-US" dirty="0"/>
              <a:t>Discuss how your project could be </a:t>
            </a:r>
            <a:r>
              <a:rPr lang="en-US" b="1" dirty="0"/>
              <a:t>feasibly implemented </a:t>
            </a:r>
            <a:r>
              <a:rPr lang="en-US" dirty="0"/>
              <a:t>in the future-including limitations.</a:t>
            </a:r>
          </a:p>
          <a:p>
            <a:pPr fontAlgn="ctr"/>
            <a:r>
              <a:rPr lang="en-US" dirty="0"/>
              <a:t>Clearly </a:t>
            </a:r>
            <a:r>
              <a:rPr lang="en-US" b="1" dirty="0"/>
              <a:t>articulate your plan</a:t>
            </a:r>
            <a:r>
              <a:rPr lang="en-US" dirty="0"/>
              <a:t>/project, </a:t>
            </a:r>
            <a:r>
              <a:rPr lang="en-US" b="1" dirty="0"/>
              <a:t>involving all team members. </a:t>
            </a:r>
            <a:endParaRPr lang="en-US" dirty="0"/>
          </a:p>
          <a:p>
            <a:r>
              <a:rPr lang="en-US" dirty="0"/>
              <a:t>Produce an </a:t>
            </a:r>
            <a:r>
              <a:rPr lang="en-US" b="1" dirty="0"/>
              <a:t>adequate proposal or content </a:t>
            </a:r>
            <a:r>
              <a:rPr lang="en-US" dirty="0"/>
              <a:t>for the short time frame.  </a:t>
            </a:r>
          </a:p>
        </p:txBody>
      </p:sp>
    </p:spTree>
    <p:extLst>
      <p:ext uri="{BB962C8B-B14F-4D97-AF65-F5344CB8AC3E}">
        <p14:creationId xmlns:p14="http://schemas.microsoft.com/office/powerpoint/2010/main" val="389185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5F9E-A8C2-47EC-B7A2-0BC591EC55C7}"/>
              </a:ext>
            </a:extLst>
          </p:cNvPr>
          <p:cNvSpPr>
            <a:spLocks noGrp="1"/>
          </p:cNvSpPr>
          <p:nvPr>
            <p:ph type="title"/>
          </p:nvPr>
        </p:nvSpPr>
        <p:spPr/>
        <p:txBody>
          <a:bodyPr/>
          <a:lstStyle/>
          <a:p>
            <a:r>
              <a:rPr lang="en-US" dirty="0"/>
              <a:t>How Libraries Can Support Hackathons:</a:t>
            </a:r>
          </a:p>
        </p:txBody>
      </p:sp>
      <p:sp>
        <p:nvSpPr>
          <p:cNvPr id="3" name="Content Placeholder 2">
            <a:extLst>
              <a:ext uri="{FF2B5EF4-FFF2-40B4-BE49-F238E27FC236}">
                <a16:creationId xmlns:a16="http://schemas.microsoft.com/office/drawing/2014/main" id="{A3BCA5B9-C35F-40EE-95AF-46BDF432A445}"/>
              </a:ext>
            </a:extLst>
          </p:cNvPr>
          <p:cNvSpPr>
            <a:spLocks noGrp="1"/>
          </p:cNvSpPr>
          <p:nvPr>
            <p:ph idx="1"/>
          </p:nvPr>
        </p:nvSpPr>
        <p:spPr/>
        <p:txBody>
          <a:bodyPr/>
          <a:lstStyle/>
          <a:p>
            <a:r>
              <a:rPr lang="en-US" dirty="0"/>
              <a:t>LibGuides</a:t>
            </a:r>
          </a:p>
          <a:p>
            <a:r>
              <a:rPr lang="en-US" dirty="0"/>
              <a:t>Existing datasets</a:t>
            </a:r>
          </a:p>
          <a:p>
            <a:r>
              <a:rPr lang="en-US" dirty="0"/>
              <a:t>Training, workshops, and other resources</a:t>
            </a:r>
          </a:p>
          <a:p>
            <a:r>
              <a:rPr lang="en-US" dirty="0"/>
              <a:t>Space!  </a:t>
            </a:r>
          </a:p>
          <a:p>
            <a:r>
              <a:rPr lang="en-US" dirty="0"/>
              <a:t>Technology</a:t>
            </a:r>
          </a:p>
          <a:p>
            <a:r>
              <a:rPr lang="en-US" dirty="0"/>
              <a:t>Passionate people</a:t>
            </a:r>
          </a:p>
        </p:txBody>
      </p:sp>
    </p:spTree>
    <p:extLst>
      <p:ext uri="{BB962C8B-B14F-4D97-AF65-F5344CB8AC3E}">
        <p14:creationId xmlns:p14="http://schemas.microsoft.com/office/powerpoint/2010/main" val="427257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AC0EA6-1485-4CAF-A152-0EC7416D4101}"/>
              </a:ext>
            </a:extLst>
          </p:cNvPr>
          <p:cNvSpPr>
            <a:spLocks noGrp="1"/>
          </p:cNvSpPr>
          <p:nvPr>
            <p:ph type="title"/>
          </p:nvPr>
        </p:nvSpPr>
        <p:spPr/>
        <p:txBody>
          <a:bodyPr/>
          <a:lstStyle/>
          <a:p>
            <a:r>
              <a:rPr lang="en-US" dirty="0"/>
              <a:t>Hackathons and Libraries:</a:t>
            </a:r>
            <a:br>
              <a:rPr lang="en-US" dirty="0"/>
            </a:br>
            <a:r>
              <a:rPr lang="en-US" dirty="0"/>
              <a:t>a perfect match</a:t>
            </a:r>
          </a:p>
        </p:txBody>
      </p:sp>
      <p:sp>
        <p:nvSpPr>
          <p:cNvPr id="5" name="Text Placeholder 4">
            <a:extLst>
              <a:ext uri="{FF2B5EF4-FFF2-40B4-BE49-F238E27FC236}">
                <a16:creationId xmlns:a16="http://schemas.microsoft.com/office/drawing/2014/main" id="{70C9EC36-276A-4C68-A686-7D05BD5B068C}"/>
              </a:ext>
            </a:extLst>
          </p:cNvPr>
          <p:cNvSpPr>
            <a:spLocks noGrp="1"/>
          </p:cNvSpPr>
          <p:nvPr>
            <p:ph type="body" idx="1"/>
          </p:nvPr>
        </p:nvSpPr>
        <p:spPr/>
        <p:txBody>
          <a:bodyPr/>
          <a:lstStyle/>
          <a:p>
            <a:r>
              <a:rPr lang="en-US" dirty="0" err="1"/>
              <a:t>Meris</a:t>
            </a:r>
            <a:r>
              <a:rPr lang="en-US" dirty="0"/>
              <a:t> </a:t>
            </a:r>
            <a:r>
              <a:rPr lang="en-US" dirty="0" err="1"/>
              <a:t>Mandernach</a:t>
            </a:r>
            <a:r>
              <a:rPr lang="en-US" dirty="0"/>
              <a:t> </a:t>
            </a:r>
            <a:r>
              <a:rPr lang="en-US" dirty="0" err="1"/>
              <a:t>Longmeier</a:t>
            </a:r>
            <a:r>
              <a:rPr lang="en-US" dirty="0"/>
              <a:t>, Associate Professor, Head of Research Services at The Ohio State University Libraries, Columbus, Ohio. </a:t>
            </a:r>
          </a:p>
          <a:p>
            <a:r>
              <a:rPr lang="en-US" dirty="0"/>
              <a:t>Love Data Week 2023</a:t>
            </a:r>
          </a:p>
        </p:txBody>
      </p:sp>
    </p:spTree>
    <p:extLst>
      <p:ext uri="{BB962C8B-B14F-4D97-AF65-F5344CB8AC3E}">
        <p14:creationId xmlns:p14="http://schemas.microsoft.com/office/powerpoint/2010/main" val="1873708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DDA126-D95F-4A0A-B277-871586297852}"/>
              </a:ext>
            </a:extLst>
          </p:cNvPr>
          <p:cNvSpPr>
            <a:spLocks noGrp="1"/>
          </p:cNvSpPr>
          <p:nvPr>
            <p:ph type="title"/>
          </p:nvPr>
        </p:nvSpPr>
        <p:spPr/>
        <p:txBody>
          <a:bodyPr/>
          <a:lstStyle/>
          <a:p>
            <a:r>
              <a:rPr lang="en-US" dirty="0"/>
              <a:t>Definition of hackathons</a:t>
            </a:r>
          </a:p>
        </p:txBody>
      </p:sp>
      <p:pic>
        <p:nvPicPr>
          <p:cNvPr id="5" name="Picture 4" descr="Hackathon in Ohio Union">
            <a:extLst>
              <a:ext uri="{FF2B5EF4-FFF2-40B4-BE49-F238E27FC236}">
                <a16:creationId xmlns:a16="http://schemas.microsoft.com/office/drawing/2014/main" id="{51916EFF-89B1-4AEF-A554-1A611ADD7354}"/>
              </a:ext>
            </a:extLst>
          </p:cNvPr>
          <p:cNvPicPr>
            <a:picLocks noChangeAspect="1"/>
          </p:cNvPicPr>
          <p:nvPr/>
        </p:nvPicPr>
        <p:blipFill>
          <a:blip r:embed="rId3"/>
          <a:stretch>
            <a:fillRect/>
          </a:stretch>
        </p:blipFill>
        <p:spPr>
          <a:xfrm>
            <a:off x="333549" y="1738447"/>
            <a:ext cx="3292737" cy="1652842"/>
          </a:xfrm>
          <a:prstGeom prst="rect">
            <a:avLst/>
          </a:prstGeom>
        </p:spPr>
      </p:pic>
      <p:pic>
        <p:nvPicPr>
          <p:cNvPr id="6" name="Picture 5" descr="Hackathon pitch presentation in Ohio Union">
            <a:extLst>
              <a:ext uri="{FF2B5EF4-FFF2-40B4-BE49-F238E27FC236}">
                <a16:creationId xmlns:a16="http://schemas.microsoft.com/office/drawing/2014/main" id="{35264D36-B4CD-4C92-8374-75EC8AC6693A}"/>
              </a:ext>
            </a:extLst>
          </p:cNvPr>
          <p:cNvPicPr>
            <a:picLocks noChangeAspect="1"/>
          </p:cNvPicPr>
          <p:nvPr/>
        </p:nvPicPr>
        <p:blipFill>
          <a:blip r:embed="rId4"/>
          <a:stretch>
            <a:fillRect/>
          </a:stretch>
        </p:blipFill>
        <p:spPr>
          <a:xfrm>
            <a:off x="471872" y="3391290"/>
            <a:ext cx="2769548" cy="2558417"/>
          </a:xfrm>
          <a:prstGeom prst="rect">
            <a:avLst/>
          </a:prstGeom>
        </p:spPr>
      </p:pic>
      <p:pic>
        <p:nvPicPr>
          <p:cNvPr id="7" name="Picture 6" descr="Alumni mentor helping project team at hackathon">
            <a:extLst>
              <a:ext uri="{FF2B5EF4-FFF2-40B4-BE49-F238E27FC236}">
                <a16:creationId xmlns:a16="http://schemas.microsoft.com/office/drawing/2014/main" id="{093140B1-A9C8-4FCB-AB87-FEE212B9D2BC}"/>
              </a:ext>
            </a:extLst>
          </p:cNvPr>
          <p:cNvPicPr>
            <a:picLocks noChangeAspect="1"/>
          </p:cNvPicPr>
          <p:nvPr/>
        </p:nvPicPr>
        <p:blipFill>
          <a:blip r:embed="rId5"/>
          <a:stretch>
            <a:fillRect/>
          </a:stretch>
        </p:blipFill>
        <p:spPr>
          <a:xfrm>
            <a:off x="3316904" y="3514243"/>
            <a:ext cx="3484218" cy="2265960"/>
          </a:xfrm>
          <a:prstGeom prst="rect">
            <a:avLst/>
          </a:prstGeom>
        </p:spPr>
      </p:pic>
      <p:pic>
        <p:nvPicPr>
          <p:cNvPr id="8" name="Content Placeholder 4" descr="pandemic hackathon pitch session from home.">
            <a:extLst>
              <a:ext uri="{FF2B5EF4-FFF2-40B4-BE49-F238E27FC236}">
                <a16:creationId xmlns:a16="http://schemas.microsoft.com/office/drawing/2014/main" id="{88D657AA-088D-4527-B8B8-2BC4B737F6AC}"/>
              </a:ext>
            </a:extLst>
          </p:cNvPr>
          <p:cNvPicPr>
            <a:picLocks noChangeAspect="1"/>
          </p:cNvPicPr>
          <p:nvPr/>
        </p:nvPicPr>
        <p:blipFill>
          <a:blip r:embed="rId6"/>
          <a:stretch>
            <a:fillRect/>
          </a:stretch>
        </p:blipFill>
        <p:spPr>
          <a:xfrm>
            <a:off x="6876608" y="1579074"/>
            <a:ext cx="1933845" cy="2857899"/>
          </a:xfrm>
          <a:prstGeom prst="rect">
            <a:avLst/>
          </a:prstGeom>
        </p:spPr>
      </p:pic>
      <p:pic>
        <p:nvPicPr>
          <p:cNvPr id="9" name="Picture 8" descr="Two students working on a bicycle- computer interface">
            <a:extLst>
              <a:ext uri="{FF2B5EF4-FFF2-40B4-BE49-F238E27FC236}">
                <a16:creationId xmlns:a16="http://schemas.microsoft.com/office/drawing/2014/main" id="{41EDC4C2-2757-46EF-84A5-5E624A8E5D04}"/>
              </a:ext>
            </a:extLst>
          </p:cNvPr>
          <p:cNvPicPr>
            <a:picLocks noChangeAspect="1"/>
          </p:cNvPicPr>
          <p:nvPr/>
        </p:nvPicPr>
        <p:blipFill>
          <a:blip r:embed="rId7"/>
          <a:stretch>
            <a:fillRect/>
          </a:stretch>
        </p:blipFill>
        <p:spPr>
          <a:xfrm>
            <a:off x="4093996" y="1695243"/>
            <a:ext cx="2424452" cy="1609950"/>
          </a:xfrm>
          <a:prstGeom prst="rect">
            <a:avLst/>
          </a:prstGeom>
        </p:spPr>
      </p:pic>
      <p:pic>
        <p:nvPicPr>
          <p:cNvPr id="10" name="Picture 9" descr="hackathon attendees in library basement">
            <a:extLst>
              <a:ext uri="{FF2B5EF4-FFF2-40B4-BE49-F238E27FC236}">
                <a16:creationId xmlns:a16="http://schemas.microsoft.com/office/drawing/2014/main" id="{227903C2-9BD4-4C71-8122-1885ACD7B45D}"/>
              </a:ext>
            </a:extLst>
          </p:cNvPr>
          <p:cNvPicPr>
            <a:picLocks noChangeAspect="1"/>
          </p:cNvPicPr>
          <p:nvPr/>
        </p:nvPicPr>
        <p:blipFill>
          <a:blip r:embed="rId8"/>
          <a:stretch>
            <a:fillRect/>
          </a:stretch>
        </p:blipFill>
        <p:spPr>
          <a:xfrm>
            <a:off x="6015923" y="3929422"/>
            <a:ext cx="2953162" cy="1848108"/>
          </a:xfrm>
          <a:prstGeom prst="rect">
            <a:avLst/>
          </a:prstGeom>
        </p:spPr>
      </p:pic>
    </p:spTree>
    <p:extLst>
      <p:ext uri="{BB962C8B-B14F-4D97-AF65-F5344CB8AC3E}">
        <p14:creationId xmlns:p14="http://schemas.microsoft.com/office/powerpoint/2010/main" val="3544532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874A-A947-41ED-B7A7-3DE39CB6DB6B}"/>
              </a:ext>
            </a:extLst>
          </p:cNvPr>
          <p:cNvSpPr>
            <a:spLocks noGrp="1"/>
          </p:cNvSpPr>
          <p:nvPr>
            <p:ph type="title"/>
          </p:nvPr>
        </p:nvSpPr>
        <p:spPr/>
        <p:txBody>
          <a:bodyPr/>
          <a:lstStyle/>
          <a:p>
            <a:r>
              <a:rPr lang="en-US" dirty="0"/>
              <a:t>Timeline of OHI/O</a:t>
            </a:r>
          </a:p>
        </p:txBody>
      </p:sp>
      <p:pic>
        <p:nvPicPr>
          <p:cNvPr id="4" name="Content Placeholder 5" descr="Timeline of OHI/O program with the hackathon in 2013, adding the makeathon in 2015, high school event and showcase event and hiring a program director in 2017, adding a grant, data and logistics event and a coding event in 2018, several additional partner events in 2019 as well as establishing an advisory board, changes due to the pandemic, and staff role changes in 2022.">
            <a:extLst>
              <a:ext uri="{FF2B5EF4-FFF2-40B4-BE49-F238E27FC236}">
                <a16:creationId xmlns:a16="http://schemas.microsoft.com/office/drawing/2014/main" id="{C4446F39-B09C-4F8F-BB84-A96F471185A4}"/>
              </a:ext>
            </a:extLst>
          </p:cNvPr>
          <p:cNvPicPr>
            <a:picLocks noGrp="1" noChangeAspect="1"/>
          </p:cNvPicPr>
          <p:nvPr>
            <p:ph idx="1"/>
          </p:nvPr>
        </p:nvPicPr>
        <p:blipFill>
          <a:blip r:embed="rId3"/>
          <a:stretch>
            <a:fillRect/>
          </a:stretch>
        </p:blipFill>
        <p:spPr>
          <a:xfrm>
            <a:off x="969433" y="2057400"/>
            <a:ext cx="7179733" cy="4038600"/>
          </a:xfrm>
        </p:spPr>
      </p:pic>
    </p:spTree>
    <p:extLst>
      <p:ext uri="{BB962C8B-B14F-4D97-AF65-F5344CB8AC3E}">
        <p14:creationId xmlns:p14="http://schemas.microsoft.com/office/powerpoint/2010/main" val="78023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2DC3-ADEE-4F74-ACD6-67626EB85517}"/>
              </a:ext>
            </a:extLst>
          </p:cNvPr>
          <p:cNvSpPr>
            <a:spLocks noGrp="1"/>
          </p:cNvSpPr>
          <p:nvPr>
            <p:ph type="title"/>
          </p:nvPr>
        </p:nvSpPr>
        <p:spPr/>
        <p:txBody>
          <a:bodyPr/>
          <a:lstStyle/>
          <a:p>
            <a:r>
              <a:rPr lang="en-US" dirty="0"/>
              <a:t>Libraries as Place or Space</a:t>
            </a:r>
          </a:p>
        </p:txBody>
      </p:sp>
      <p:sp>
        <p:nvSpPr>
          <p:cNvPr id="5" name="Content Placeholder 4">
            <a:extLst>
              <a:ext uri="{FF2B5EF4-FFF2-40B4-BE49-F238E27FC236}">
                <a16:creationId xmlns:a16="http://schemas.microsoft.com/office/drawing/2014/main" id="{02312F66-6227-47AB-A953-6E964B018D25}"/>
              </a:ext>
            </a:extLst>
          </p:cNvPr>
          <p:cNvSpPr>
            <a:spLocks noGrp="1"/>
          </p:cNvSpPr>
          <p:nvPr>
            <p:ph idx="1"/>
          </p:nvPr>
        </p:nvSpPr>
        <p:spPr/>
        <p:txBody>
          <a:bodyPr>
            <a:normAutofit/>
          </a:bodyPr>
          <a:lstStyle/>
          <a:p>
            <a:r>
              <a:rPr lang="en-US" sz="2400" dirty="0"/>
              <a:t>Libraries make ideal hosts for tech events</a:t>
            </a:r>
          </a:p>
          <a:p>
            <a:r>
              <a:rPr lang="en-US" sz="2400" dirty="0"/>
              <a:t>Ample parking/Hub for community</a:t>
            </a:r>
          </a:p>
          <a:p>
            <a:r>
              <a:rPr lang="en-US" sz="2400" dirty="0"/>
              <a:t>Ubiquitous </a:t>
            </a:r>
            <a:r>
              <a:rPr lang="en-US" sz="2400" dirty="0" err="1"/>
              <a:t>wifi</a:t>
            </a:r>
            <a:r>
              <a:rPr lang="en-US" sz="2400" dirty="0"/>
              <a:t> and outlets</a:t>
            </a:r>
          </a:p>
          <a:p>
            <a:r>
              <a:rPr lang="en-US" sz="2400" dirty="0"/>
              <a:t>May already have 24-hour spaces</a:t>
            </a:r>
          </a:p>
          <a:p>
            <a:r>
              <a:rPr lang="en-US" sz="2400" dirty="0"/>
              <a:t>Generous food policies</a:t>
            </a:r>
          </a:p>
          <a:p>
            <a:r>
              <a:rPr lang="en-US" sz="2400" dirty="0"/>
              <a:t>Outreach is a priority</a:t>
            </a:r>
          </a:p>
          <a:p>
            <a:r>
              <a:rPr lang="en-US" sz="2400" dirty="0"/>
              <a:t>Recommended Reading: </a:t>
            </a:r>
          </a:p>
          <a:p>
            <a:pPr lvl="1"/>
            <a:r>
              <a:rPr lang="en-US" sz="2000" dirty="0" err="1"/>
              <a:t>Longmeier</a:t>
            </a:r>
            <a:r>
              <a:rPr lang="en-US" sz="2000" dirty="0"/>
              <a:t>, M.M. (2021). Hackathons and Libraries: The Evolving Landscape 2014-2020. Information Technology and Libraries, 40(4). </a:t>
            </a:r>
            <a:r>
              <a:rPr lang="en-US" sz="2000" u="sng" dirty="0">
                <a:hlinkClick r:id="rId3"/>
              </a:rPr>
              <a:t>https://doi.org/10.6017/ital.v40i4.13389</a:t>
            </a:r>
            <a:endParaRPr lang="en-US" sz="2000" dirty="0"/>
          </a:p>
        </p:txBody>
      </p:sp>
    </p:spTree>
    <p:extLst>
      <p:ext uri="{BB962C8B-B14F-4D97-AF65-F5344CB8AC3E}">
        <p14:creationId xmlns:p14="http://schemas.microsoft.com/office/powerpoint/2010/main" val="392252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6B5B-3522-4DF8-88BE-BA9BA71309A7}"/>
              </a:ext>
            </a:extLst>
          </p:cNvPr>
          <p:cNvSpPr>
            <a:spLocks noGrp="1"/>
          </p:cNvSpPr>
          <p:nvPr>
            <p:ph type="title"/>
          </p:nvPr>
        </p:nvSpPr>
        <p:spPr/>
        <p:txBody>
          <a:bodyPr/>
          <a:lstStyle/>
          <a:p>
            <a:r>
              <a:rPr lang="en-US" dirty="0"/>
              <a:t>Scalability tips</a:t>
            </a:r>
          </a:p>
        </p:txBody>
      </p:sp>
      <p:sp>
        <p:nvSpPr>
          <p:cNvPr id="3" name="Content Placeholder 2">
            <a:extLst>
              <a:ext uri="{FF2B5EF4-FFF2-40B4-BE49-F238E27FC236}">
                <a16:creationId xmlns:a16="http://schemas.microsoft.com/office/drawing/2014/main" id="{31F523C1-A7FD-46F4-B7D9-AE98A125DB47}"/>
              </a:ext>
            </a:extLst>
          </p:cNvPr>
          <p:cNvSpPr>
            <a:spLocks noGrp="1"/>
          </p:cNvSpPr>
          <p:nvPr>
            <p:ph idx="1"/>
          </p:nvPr>
        </p:nvSpPr>
        <p:spPr/>
        <p:txBody>
          <a:bodyPr>
            <a:normAutofit/>
          </a:bodyPr>
          <a:lstStyle/>
          <a:p>
            <a:r>
              <a:rPr lang="en-US" sz="2800" dirty="0"/>
              <a:t>Small steps can build over time.</a:t>
            </a:r>
          </a:p>
          <a:p>
            <a:r>
              <a:rPr lang="en-US" sz="2800" dirty="0"/>
              <a:t>You have expertise, don’t be afraid to use it.</a:t>
            </a:r>
          </a:p>
          <a:p>
            <a:r>
              <a:rPr lang="en-US" sz="2800" dirty="0"/>
              <a:t>If you have funding, that helps.</a:t>
            </a:r>
          </a:p>
        </p:txBody>
      </p:sp>
    </p:spTree>
    <p:extLst>
      <p:ext uri="{BB962C8B-B14F-4D97-AF65-F5344CB8AC3E}">
        <p14:creationId xmlns:p14="http://schemas.microsoft.com/office/powerpoint/2010/main" val="1410707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8E70-7150-4035-BF2D-4A3C5CF74F36}"/>
              </a:ext>
            </a:extLst>
          </p:cNvPr>
          <p:cNvSpPr>
            <a:spLocks noGrp="1"/>
          </p:cNvSpPr>
          <p:nvPr>
            <p:ph type="title"/>
          </p:nvPr>
        </p:nvSpPr>
        <p:spPr/>
        <p:txBody>
          <a:bodyPr/>
          <a:lstStyle/>
          <a:p>
            <a:r>
              <a:rPr lang="en-US" dirty="0"/>
              <a:t>Thank you &amp; Contact Information </a:t>
            </a:r>
          </a:p>
        </p:txBody>
      </p:sp>
      <p:sp>
        <p:nvSpPr>
          <p:cNvPr id="3" name="Content Placeholder 2">
            <a:extLst>
              <a:ext uri="{FF2B5EF4-FFF2-40B4-BE49-F238E27FC236}">
                <a16:creationId xmlns:a16="http://schemas.microsoft.com/office/drawing/2014/main" id="{0B4EEE87-EEFB-45CC-BFD5-30D57F86CD14}"/>
              </a:ext>
            </a:extLst>
          </p:cNvPr>
          <p:cNvSpPr>
            <a:spLocks noGrp="1"/>
          </p:cNvSpPr>
          <p:nvPr>
            <p:ph idx="1"/>
          </p:nvPr>
        </p:nvSpPr>
        <p:spPr/>
        <p:txBody>
          <a:bodyPr>
            <a:normAutofit/>
          </a:bodyPr>
          <a:lstStyle/>
          <a:p>
            <a:pPr marL="34290" indent="0" defTabSz="457200">
              <a:spcBef>
                <a:spcPts val="0"/>
              </a:spcBef>
              <a:buNone/>
            </a:pPr>
            <a:r>
              <a:rPr lang="en-US" sz="2800" dirty="0" err="1">
                <a:solidFill>
                  <a:prstClr val="black"/>
                </a:solidFill>
              </a:rPr>
              <a:t>Meris</a:t>
            </a:r>
            <a:r>
              <a:rPr lang="en-US" sz="2800" dirty="0">
                <a:solidFill>
                  <a:prstClr val="black"/>
                </a:solidFill>
              </a:rPr>
              <a:t> </a:t>
            </a:r>
            <a:r>
              <a:rPr lang="en-US" sz="2800" dirty="0" err="1">
                <a:solidFill>
                  <a:prstClr val="black"/>
                </a:solidFill>
              </a:rPr>
              <a:t>Mandernach</a:t>
            </a:r>
            <a:r>
              <a:rPr lang="en-US" sz="2800" dirty="0">
                <a:solidFill>
                  <a:prstClr val="black"/>
                </a:solidFill>
              </a:rPr>
              <a:t> </a:t>
            </a:r>
            <a:r>
              <a:rPr lang="en-US" sz="2800" dirty="0" err="1">
                <a:solidFill>
                  <a:prstClr val="black"/>
                </a:solidFill>
              </a:rPr>
              <a:t>Longmeier</a:t>
            </a:r>
            <a:r>
              <a:rPr lang="en-US" sz="2800" dirty="0">
                <a:solidFill>
                  <a:prstClr val="black"/>
                </a:solidFill>
              </a:rPr>
              <a:t>, Head of Research Services</a:t>
            </a:r>
          </a:p>
          <a:p>
            <a:pPr marL="34290" indent="0" defTabSz="457200">
              <a:spcBef>
                <a:spcPts val="0"/>
              </a:spcBef>
              <a:buNone/>
            </a:pPr>
            <a:r>
              <a:rPr lang="en-US" sz="2800" dirty="0">
                <a:solidFill>
                  <a:prstClr val="black"/>
                </a:solidFill>
                <a:hlinkClick r:id="rId2"/>
              </a:rPr>
              <a:t>Longmeier.10@osu.edu</a:t>
            </a:r>
            <a:endParaRPr lang="en-US" sz="2800" dirty="0">
              <a:solidFill>
                <a:prstClr val="black"/>
              </a:solidFill>
            </a:endParaRPr>
          </a:p>
          <a:p>
            <a:pPr marL="34290" indent="0" defTabSz="457200">
              <a:spcBef>
                <a:spcPts val="0"/>
              </a:spcBef>
              <a:buNone/>
            </a:pPr>
            <a:r>
              <a:rPr lang="en-US" sz="2800" dirty="0">
                <a:solidFill>
                  <a:prstClr val="black"/>
                </a:solidFill>
                <a:hlinkClick r:id="rId3"/>
              </a:rPr>
              <a:t>https://hack.osu.edu/</a:t>
            </a:r>
            <a:r>
              <a:rPr lang="en-US" sz="2800" dirty="0">
                <a:solidFill>
                  <a:prstClr val="black"/>
                </a:solidFill>
              </a:rPr>
              <a:t> </a:t>
            </a:r>
          </a:p>
          <a:p>
            <a:pPr marL="34290" indent="0" defTabSz="457200">
              <a:spcBef>
                <a:spcPts val="0"/>
              </a:spcBef>
              <a:buNone/>
            </a:pPr>
            <a:endParaRPr lang="en-US" sz="2800" dirty="0">
              <a:solidFill>
                <a:prstClr val="black"/>
              </a:solidFill>
            </a:endParaRPr>
          </a:p>
          <a:p>
            <a:pPr marL="34290" indent="0" defTabSz="457200">
              <a:spcBef>
                <a:spcPts val="0"/>
              </a:spcBef>
              <a:buNone/>
            </a:pPr>
            <a:r>
              <a:rPr lang="en-US" sz="2800" dirty="0">
                <a:solidFill>
                  <a:prstClr val="black"/>
                </a:solidFill>
              </a:rPr>
              <a:t>Our recent article about campus tech partnerships: </a:t>
            </a:r>
          </a:p>
          <a:p>
            <a:pPr marL="34290" indent="0" defTabSz="457200">
              <a:spcBef>
                <a:spcPts val="0"/>
              </a:spcBef>
              <a:buNone/>
            </a:pPr>
            <a:r>
              <a:rPr lang="en-US" sz="2800" dirty="0">
                <a:solidFill>
                  <a:prstClr val="black"/>
                </a:solidFill>
                <a:hlinkClick r:id="rId4"/>
              </a:rPr>
              <a:t>https://kb.osu.edu/handle/1811/92</a:t>
            </a:r>
            <a:endParaRPr lang="en-US" sz="2800" dirty="0"/>
          </a:p>
        </p:txBody>
      </p:sp>
    </p:spTree>
    <p:extLst>
      <p:ext uri="{BB962C8B-B14F-4D97-AF65-F5344CB8AC3E}">
        <p14:creationId xmlns:p14="http://schemas.microsoft.com/office/powerpoint/2010/main" val="991605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03AD-7353-414F-A036-249F54105447}"/>
              </a:ext>
            </a:extLst>
          </p:cNvPr>
          <p:cNvSpPr>
            <a:spLocks noGrp="1"/>
          </p:cNvSpPr>
          <p:nvPr>
            <p:ph type="title"/>
          </p:nvPr>
        </p:nvSpPr>
        <p:spPr/>
        <p:txBody>
          <a:bodyPr/>
          <a:lstStyle/>
          <a:p>
            <a:r>
              <a:rPr lang="en-US" dirty="0"/>
              <a:t>Questions &amp; Upcoming Events</a:t>
            </a:r>
          </a:p>
        </p:txBody>
      </p:sp>
      <p:sp>
        <p:nvSpPr>
          <p:cNvPr id="3" name="Content Placeholder 2">
            <a:extLst>
              <a:ext uri="{FF2B5EF4-FFF2-40B4-BE49-F238E27FC236}">
                <a16:creationId xmlns:a16="http://schemas.microsoft.com/office/drawing/2014/main" id="{DADE34FC-CA08-4640-B864-391D81222549}"/>
              </a:ext>
            </a:extLst>
          </p:cNvPr>
          <p:cNvSpPr>
            <a:spLocks noGrp="1"/>
          </p:cNvSpPr>
          <p:nvPr>
            <p:ph idx="1"/>
          </p:nvPr>
        </p:nvSpPr>
        <p:spPr/>
        <p:txBody>
          <a:bodyPr>
            <a:normAutofit/>
          </a:bodyPr>
          <a:lstStyle/>
          <a:p>
            <a:r>
              <a:rPr lang="en-US" sz="2800" dirty="0"/>
              <a:t>Love Data Week events through February 17</a:t>
            </a:r>
          </a:p>
          <a:p>
            <a:pPr lvl="1" fontAlgn="base"/>
            <a:r>
              <a:rPr lang="en-US" sz="2800" dirty="0">
                <a:hlinkClick r:id="rId2"/>
              </a:rPr>
              <a:t>Tomorrow</a:t>
            </a:r>
            <a:endParaRPr lang="en-US" sz="2800" dirty="0"/>
          </a:p>
          <a:p>
            <a:pPr lvl="1" fontAlgn="base"/>
            <a:r>
              <a:rPr lang="en-US" sz="2800" dirty="0">
                <a:hlinkClick r:id="rId3"/>
              </a:rPr>
              <a:t>Thursday</a:t>
            </a:r>
            <a:endParaRPr lang="en-US" sz="2800" dirty="0"/>
          </a:p>
          <a:p>
            <a:r>
              <a:rPr lang="en-US" sz="2800" dirty="0"/>
              <a:t>More from NNLM:</a:t>
            </a:r>
          </a:p>
          <a:p>
            <a:pPr lvl="1"/>
            <a:r>
              <a:rPr lang="en-US" sz="2800" dirty="0">
                <a:hlinkClick r:id="rId4"/>
              </a:rPr>
              <a:t>NNLM Data Viz Challenge</a:t>
            </a:r>
            <a:r>
              <a:rPr lang="en-US" sz="2800" dirty="0"/>
              <a:t> – submissions accepted until March 31, 2023</a:t>
            </a:r>
          </a:p>
          <a:p>
            <a:pPr lvl="1"/>
            <a:r>
              <a:rPr lang="en-US" sz="2800" dirty="0">
                <a:hlinkClick r:id="rId5"/>
              </a:rPr>
              <a:t>#</a:t>
            </a:r>
            <a:r>
              <a:rPr lang="en-US" sz="2800" dirty="0" err="1">
                <a:hlinkClick r:id="rId5"/>
              </a:rPr>
              <a:t>CiteNLM</a:t>
            </a:r>
            <a:r>
              <a:rPr lang="en-US" sz="2800" dirty="0">
                <a:hlinkClick r:id="rId5"/>
              </a:rPr>
              <a:t> Spring 2023 Wikipedia Edit-a-thon</a:t>
            </a:r>
            <a:r>
              <a:rPr lang="en-US" sz="2800" dirty="0"/>
              <a:t> – March 24 from 2-4pm EST</a:t>
            </a:r>
          </a:p>
          <a:p>
            <a:pPr marL="34290" indent="0">
              <a:buNone/>
            </a:pPr>
            <a:endParaRPr lang="en-US" sz="2800" dirty="0"/>
          </a:p>
        </p:txBody>
      </p:sp>
    </p:spTree>
    <p:extLst>
      <p:ext uri="{BB962C8B-B14F-4D97-AF65-F5344CB8AC3E}">
        <p14:creationId xmlns:p14="http://schemas.microsoft.com/office/powerpoint/2010/main" val="1284236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AE4E-188A-4E4D-9360-449B21C97FAD}"/>
              </a:ext>
            </a:extLst>
          </p:cNvPr>
          <p:cNvSpPr>
            <a:spLocks noGrp="1"/>
          </p:cNvSpPr>
          <p:nvPr>
            <p:ph type="title"/>
          </p:nvPr>
        </p:nvSpPr>
        <p:spPr/>
        <p:txBody>
          <a:bodyPr/>
          <a:lstStyle/>
          <a:p>
            <a:r>
              <a:rPr lang="en-US" dirty="0"/>
              <a:t>Evaluation and Follow Up</a:t>
            </a:r>
          </a:p>
        </p:txBody>
      </p:sp>
      <p:sp>
        <p:nvSpPr>
          <p:cNvPr id="3" name="Content Placeholder 2">
            <a:extLst>
              <a:ext uri="{FF2B5EF4-FFF2-40B4-BE49-F238E27FC236}">
                <a16:creationId xmlns:a16="http://schemas.microsoft.com/office/drawing/2014/main" id="{76C0960A-1D57-47E0-87A3-51F595ED3A02}"/>
              </a:ext>
            </a:extLst>
          </p:cNvPr>
          <p:cNvSpPr>
            <a:spLocks noGrp="1"/>
          </p:cNvSpPr>
          <p:nvPr>
            <p:ph idx="1"/>
          </p:nvPr>
        </p:nvSpPr>
        <p:spPr/>
        <p:txBody>
          <a:bodyPr>
            <a:normAutofit/>
          </a:bodyPr>
          <a:lstStyle/>
          <a:p>
            <a:pPr marL="34290" indent="0">
              <a:buNone/>
            </a:pPr>
            <a:r>
              <a:rPr lang="en-US" sz="3200" dirty="0"/>
              <a:t>Evaluation link: </a:t>
            </a:r>
            <a:r>
              <a:rPr lang="en-US" sz="3200" dirty="0">
                <a:hlinkClick r:id="rId2"/>
              </a:rPr>
              <a:t>https://www.nnlm.gov/w3CT9</a:t>
            </a:r>
            <a:r>
              <a:rPr lang="en-US" sz="3200" dirty="0"/>
              <a:t> </a:t>
            </a:r>
          </a:p>
          <a:p>
            <a:pPr marL="34290" indent="0">
              <a:buNone/>
            </a:pPr>
            <a:endParaRPr lang="en-US" sz="3200" dirty="0"/>
          </a:p>
          <a:p>
            <a:endParaRPr lang="en-US" sz="3200" dirty="0"/>
          </a:p>
        </p:txBody>
      </p:sp>
    </p:spTree>
    <p:extLst>
      <p:ext uri="{BB962C8B-B14F-4D97-AF65-F5344CB8AC3E}">
        <p14:creationId xmlns:p14="http://schemas.microsoft.com/office/powerpoint/2010/main" val="239187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structure of the Network of the National Library of Medicine">
            <a:extLst>
              <a:ext uri="{FF2B5EF4-FFF2-40B4-BE49-F238E27FC236}">
                <a16:creationId xmlns:a16="http://schemas.microsoft.com/office/drawing/2014/main" id="{20A2F5F7-05B9-4FE1-9C73-8430F0BDA1C9}"/>
              </a:ext>
            </a:extLst>
          </p:cNvPr>
          <p:cNvSpPr>
            <a:spLocks noGrp="1"/>
          </p:cNvSpPr>
          <p:nvPr>
            <p:ph type="title"/>
          </p:nvPr>
        </p:nvSpPr>
        <p:spPr/>
        <p:txBody>
          <a:bodyPr/>
          <a:lstStyle/>
          <a:p>
            <a:r>
              <a:rPr lang="en-US" dirty="0"/>
              <a:t>Who we are</a:t>
            </a:r>
          </a:p>
        </p:txBody>
      </p:sp>
      <p:sp>
        <p:nvSpPr>
          <p:cNvPr id="3" name="Content Placeholder 2">
            <a:extLst>
              <a:ext uri="{FF2B5EF4-FFF2-40B4-BE49-F238E27FC236}">
                <a16:creationId xmlns:a16="http://schemas.microsoft.com/office/drawing/2014/main" id="{1205CD63-4359-4A61-8AD1-4D407DF25DB4}"/>
              </a:ext>
            </a:extLst>
          </p:cNvPr>
          <p:cNvSpPr>
            <a:spLocks noGrp="1"/>
          </p:cNvSpPr>
          <p:nvPr>
            <p:ph idx="1"/>
          </p:nvPr>
        </p:nvSpPr>
        <p:spPr/>
        <p:txBody>
          <a:bodyPr>
            <a:normAutofit/>
          </a:bodyPr>
          <a:lstStyle/>
          <a:p>
            <a:pPr lvl="0"/>
            <a:r>
              <a:rPr lang="en-US" dirty="0"/>
              <a:t>National Institutes of Health (NIH)</a:t>
            </a:r>
          </a:p>
          <a:p>
            <a:pPr lvl="1"/>
            <a:r>
              <a:rPr lang="en-US" dirty="0"/>
              <a:t>Nation’s leading research agency</a:t>
            </a:r>
          </a:p>
          <a:p>
            <a:pPr lvl="0"/>
            <a:r>
              <a:rPr lang="en-US" dirty="0"/>
              <a:t>National Library of Medicine (NLM)</a:t>
            </a:r>
          </a:p>
          <a:p>
            <a:pPr lvl="1"/>
            <a:r>
              <a:rPr lang="en-US" dirty="0"/>
              <a:t>World’s largest biomedical library, part of NIH</a:t>
            </a:r>
          </a:p>
          <a:p>
            <a:pPr lvl="0"/>
            <a:r>
              <a:rPr lang="en-US" dirty="0"/>
              <a:t>Network of the National Library of Medicine (NNLM)</a:t>
            </a:r>
          </a:p>
          <a:p>
            <a:pPr lvl="1"/>
            <a:r>
              <a:rPr lang="en-US" dirty="0"/>
              <a:t>Outreach program of the NLM</a:t>
            </a:r>
          </a:p>
          <a:p>
            <a:r>
              <a:rPr lang="en-US" dirty="0"/>
              <a:t>Regions, Offices and Centers (ROC) </a:t>
            </a:r>
          </a:p>
          <a:p>
            <a:pPr lvl="1"/>
            <a:r>
              <a:rPr lang="en-US" dirty="0"/>
              <a:t>7 regional medical libraries </a:t>
            </a:r>
          </a:p>
          <a:p>
            <a:pPr lvl="1"/>
            <a:r>
              <a:rPr lang="en-US" dirty="0"/>
              <a:t>4 national centers</a:t>
            </a:r>
          </a:p>
          <a:p>
            <a:pPr lvl="1"/>
            <a:r>
              <a:rPr lang="en-US" dirty="0"/>
              <a:t>4 national offices</a:t>
            </a:r>
          </a:p>
        </p:txBody>
      </p:sp>
    </p:spTree>
    <p:extLst>
      <p:ext uri="{BB962C8B-B14F-4D97-AF65-F5344CB8AC3E}">
        <p14:creationId xmlns:p14="http://schemas.microsoft.com/office/powerpoint/2010/main" val="3462338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58E7-C6DE-4A5D-9EC8-0050E018F39E}"/>
              </a:ext>
            </a:extLst>
          </p:cNvPr>
          <p:cNvSpPr>
            <a:spLocks noGrp="1"/>
          </p:cNvSpPr>
          <p:nvPr>
            <p:ph type="title"/>
          </p:nvPr>
        </p:nvSpPr>
        <p:spPr/>
        <p:txBody>
          <a:bodyPr/>
          <a:lstStyle/>
          <a:p>
            <a:r>
              <a:rPr lang="en-US" dirty="0"/>
              <a:t>Links shared in presentation</a:t>
            </a:r>
          </a:p>
        </p:txBody>
      </p:sp>
      <p:sp>
        <p:nvSpPr>
          <p:cNvPr id="3" name="Content Placeholder 2">
            <a:extLst>
              <a:ext uri="{FF2B5EF4-FFF2-40B4-BE49-F238E27FC236}">
                <a16:creationId xmlns:a16="http://schemas.microsoft.com/office/drawing/2014/main" id="{14E71790-F778-46C8-AB3B-1A0C7EE3930D}"/>
              </a:ext>
            </a:extLst>
          </p:cNvPr>
          <p:cNvSpPr>
            <a:spLocks noGrp="1"/>
          </p:cNvSpPr>
          <p:nvPr>
            <p:ph idx="1"/>
          </p:nvPr>
        </p:nvSpPr>
        <p:spPr/>
        <p:txBody>
          <a:bodyPr>
            <a:normAutofit fontScale="70000" lnSpcReduction="20000"/>
          </a:bodyPr>
          <a:lstStyle/>
          <a:p>
            <a:pPr fontAlgn="base"/>
            <a:r>
              <a:rPr lang="en-US" dirty="0"/>
              <a:t>NCBI </a:t>
            </a:r>
            <a:r>
              <a:rPr lang="en-US" dirty="0" err="1"/>
              <a:t>Codeathons</a:t>
            </a:r>
            <a:r>
              <a:rPr lang="en-US" dirty="0"/>
              <a:t>: </a:t>
            </a:r>
            <a:r>
              <a:rPr lang="en-US" dirty="0">
                <a:hlinkClick r:id="rId3"/>
              </a:rPr>
              <a:t>https://ncbi-codeathons.github.io</a:t>
            </a:r>
            <a:r>
              <a:rPr lang="en-US" dirty="0"/>
              <a:t>   (Alexa)</a:t>
            </a:r>
          </a:p>
          <a:p>
            <a:pPr fontAlgn="base"/>
            <a:r>
              <a:rPr lang="en-US" dirty="0"/>
              <a:t>NCBI Outreach Events: </a:t>
            </a:r>
            <a:r>
              <a:rPr lang="en-US" dirty="0">
                <a:hlinkClick r:id="rId4"/>
              </a:rPr>
              <a:t>https://ncbiinsights.ncbi.nlm.nih.gov/ncbi-outreach-events/#events</a:t>
            </a:r>
            <a:r>
              <a:rPr lang="en-US" dirty="0"/>
              <a:t> (Alexa)</a:t>
            </a:r>
          </a:p>
          <a:p>
            <a:pPr fontAlgn="base"/>
            <a:r>
              <a:rPr lang="en-US" dirty="0"/>
              <a:t>Hack 4 Good:</a:t>
            </a:r>
            <a:r>
              <a:rPr lang="en-US" b="1" dirty="0"/>
              <a:t> </a:t>
            </a:r>
            <a:r>
              <a:rPr lang="en-US" u="sng" dirty="0">
                <a:hlinkClick r:id="rId5"/>
              </a:rPr>
              <a:t>https://socialaction.gsu.edu/hack-4-good/</a:t>
            </a:r>
            <a:r>
              <a:rPr lang="en-US" dirty="0"/>
              <a:t> (Ashley)</a:t>
            </a:r>
          </a:p>
          <a:p>
            <a:pPr fontAlgn="base"/>
            <a:r>
              <a:rPr lang="en-US" dirty="0"/>
              <a:t>Hack 4 Good LibGuide: </a:t>
            </a:r>
            <a:r>
              <a:rPr lang="en-US" u="sng" dirty="0">
                <a:hlinkClick r:id="rId6"/>
              </a:rPr>
              <a:t>https://research.library.gsu.edu/h4g</a:t>
            </a:r>
            <a:r>
              <a:rPr lang="en-US" dirty="0"/>
              <a:t> (Ashley)</a:t>
            </a:r>
          </a:p>
          <a:p>
            <a:pPr fontAlgn="base"/>
            <a:r>
              <a:rPr lang="en-US" dirty="0"/>
              <a:t>Social Action Alliance’s Hack 4 Good - Short Testimonial Overview: </a:t>
            </a:r>
            <a:r>
              <a:rPr lang="en-US" u="sng" dirty="0">
                <a:hlinkClick r:id="rId7"/>
              </a:rPr>
              <a:t>https://vimeo.com/790898944</a:t>
            </a:r>
            <a:r>
              <a:rPr lang="en-US" dirty="0"/>
              <a:t> (Ashley)</a:t>
            </a:r>
          </a:p>
          <a:p>
            <a:pPr fontAlgn="base"/>
            <a:r>
              <a:rPr lang="en-US" dirty="0"/>
              <a:t>OHI/O: Ohio State’s Hackathon Program: </a:t>
            </a:r>
            <a:r>
              <a:rPr lang="en-US" dirty="0">
                <a:hlinkClick r:id="rId8"/>
              </a:rPr>
              <a:t>https://hack.osu.edu/about.html</a:t>
            </a:r>
            <a:r>
              <a:rPr lang="en-US" dirty="0"/>
              <a:t> (</a:t>
            </a:r>
            <a:r>
              <a:rPr lang="en-US" dirty="0" err="1"/>
              <a:t>Meris</a:t>
            </a:r>
            <a:r>
              <a:rPr lang="en-US" dirty="0"/>
              <a:t>)</a:t>
            </a:r>
          </a:p>
          <a:p>
            <a:pPr fontAlgn="base"/>
            <a:r>
              <a:rPr lang="en-US" dirty="0"/>
              <a:t>How to plan an event</a:t>
            </a:r>
          </a:p>
          <a:p>
            <a:pPr lvl="1" fontAlgn="base"/>
            <a:r>
              <a:rPr lang="en-US" u="sng" dirty="0">
                <a:hlinkClick r:id="rId9"/>
              </a:rPr>
              <a:t>https://hackathon-planning-kit.org/</a:t>
            </a:r>
            <a:endParaRPr lang="en-US" dirty="0"/>
          </a:p>
          <a:p>
            <a:pPr lvl="1" fontAlgn="base"/>
            <a:r>
              <a:rPr lang="en-US" u="sng" dirty="0">
                <a:hlinkClick r:id="rId10"/>
              </a:rPr>
              <a:t>https://www.carnegieuktrust.org.uk/publications/hackathons-practical-guide/</a:t>
            </a:r>
            <a:r>
              <a:rPr lang="en-US" dirty="0"/>
              <a:t> </a:t>
            </a:r>
          </a:p>
          <a:p>
            <a:pPr lvl="1" fontAlgn="base"/>
            <a:r>
              <a:rPr lang="en-US" u="sng" dirty="0">
                <a:hlinkClick r:id="rId11"/>
              </a:rPr>
              <a:t>https://www.carnegieuktrust.org.uk/publications/engage-respond-innovate-the-value-of-hackathons-in-public-libraries/</a:t>
            </a:r>
            <a:endParaRPr lang="en-US" dirty="0"/>
          </a:p>
          <a:p>
            <a:pPr fontAlgn="base"/>
            <a:r>
              <a:rPr lang="en-US" dirty="0"/>
              <a:t>Judging Examples</a:t>
            </a:r>
          </a:p>
          <a:p>
            <a:pPr lvl="1" fontAlgn="base"/>
            <a:r>
              <a:rPr lang="en-US" u="sng" dirty="0">
                <a:hlinkClick r:id="rId12"/>
              </a:rPr>
              <a:t>https://hack.osu.edu/2018/#judging-page</a:t>
            </a:r>
            <a:endParaRPr lang="en-US" dirty="0"/>
          </a:p>
          <a:p>
            <a:pPr fontAlgn="base"/>
            <a:r>
              <a:rPr lang="en-US" dirty="0"/>
              <a:t>Links to research about hackathons and libraries</a:t>
            </a:r>
          </a:p>
          <a:p>
            <a:pPr lvl="1" fontAlgn="base"/>
            <a:r>
              <a:rPr lang="en-US" dirty="0" err="1"/>
              <a:t>Longmeier</a:t>
            </a:r>
            <a:r>
              <a:rPr lang="en-US" dirty="0"/>
              <a:t>, M.M. (2021). Hackathons and Libraries: The Evolving Landscape 2014-2020. Information Technology and Libraries, 40(4).</a:t>
            </a:r>
            <a:r>
              <a:rPr lang="en-US" dirty="0">
                <a:hlinkClick r:id="rId13"/>
              </a:rPr>
              <a:t> </a:t>
            </a:r>
            <a:r>
              <a:rPr lang="en-US" u="sng" dirty="0">
                <a:hlinkClick r:id="rId13"/>
              </a:rPr>
              <a:t>https://doi.org/10.6017/ital.v40i4.13389</a:t>
            </a:r>
            <a:endParaRPr lang="en-US" dirty="0"/>
          </a:p>
        </p:txBody>
      </p:sp>
    </p:spTree>
    <p:extLst>
      <p:ext uri="{BB962C8B-B14F-4D97-AF65-F5344CB8AC3E}">
        <p14:creationId xmlns:p14="http://schemas.microsoft.com/office/powerpoint/2010/main" val="3827170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6568-DAA4-4134-AD3E-FECA55D5A218}"/>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8A9C2ACD-56CE-4D1A-B7F4-D0C49210520A}"/>
              </a:ext>
            </a:extLst>
          </p:cNvPr>
          <p:cNvSpPr>
            <a:spLocks noGrp="1"/>
          </p:cNvSpPr>
          <p:nvPr>
            <p:ph idx="1"/>
          </p:nvPr>
        </p:nvSpPr>
        <p:spPr/>
        <p:txBody>
          <a:bodyPr>
            <a:normAutofit fontScale="92500" lnSpcReduction="20000"/>
          </a:bodyPr>
          <a:lstStyle/>
          <a:p>
            <a:pPr marL="0" indent="0">
              <a:buNone/>
            </a:pPr>
            <a:r>
              <a:rPr lang="en-US" sz="2800" dirty="0"/>
              <a:t>Christine Nieman, NNLM Region 1</a:t>
            </a:r>
          </a:p>
          <a:p>
            <a:pPr marL="514350" lvl="1" indent="-342900"/>
            <a:r>
              <a:rPr lang="en-US" sz="2600" dirty="0"/>
              <a:t>Contact  </a:t>
            </a:r>
            <a:r>
              <a:rPr lang="en-US" sz="2600" dirty="0">
                <a:hlinkClick r:id="rId2"/>
              </a:rPr>
              <a:t>cnieman@hshsl.umaryland.edu</a:t>
            </a:r>
            <a:r>
              <a:rPr lang="en-US" sz="2600" dirty="0"/>
              <a:t> for NNLM opportunities </a:t>
            </a:r>
          </a:p>
          <a:p>
            <a:pPr marL="0" indent="0">
              <a:buNone/>
            </a:pPr>
            <a:r>
              <a:rPr lang="en-US" sz="2800" dirty="0"/>
              <a:t>Alexa </a:t>
            </a:r>
            <a:r>
              <a:rPr lang="en-US" sz="2800" dirty="0" err="1"/>
              <a:t>Salsbury</a:t>
            </a:r>
            <a:r>
              <a:rPr lang="en-US" sz="2800" dirty="0"/>
              <a:t>, NCBI </a:t>
            </a:r>
          </a:p>
          <a:p>
            <a:pPr lvl="1"/>
            <a:r>
              <a:rPr lang="en-US" sz="2600" dirty="0"/>
              <a:t>Contact </a:t>
            </a:r>
            <a:r>
              <a:rPr lang="en-US" sz="2600" dirty="0">
                <a:hlinkClick r:id="rId3"/>
              </a:rPr>
              <a:t>codeathons@ncbi.nlm.gov</a:t>
            </a:r>
            <a:r>
              <a:rPr lang="en-US" sz="2600" dirty="0"/>
              <a:t> for more info on </a:t>
            </a:r>
            <a:r>
              <a:rPr lang="en-US" sz="2600" dirty="0" err="1"/>
              <a:t>codeathons</a:t>
            </a:r>
            <a:r>
              <a:rPr lang="en-US" sz="2600" dirty="0"/>
              <a:t> from NCBI </a:t>
            </a:r>
          </a:p>
          <a:p>
            <a:pPr marL="0" indent="0">
              <a:buNone/>
            </a:pPr>
            <a:r>
              <a:rPr lang="en-US" sz="2800" dirty="0"/>
              <a:t>Ashley Rockwell</a:t>
            </a:r>
          </a:p>
          <a:p>
            <a:pPr marL="514350" lvl="1" indent="-342900"/>
            <a:r>
              <a:rPr lang="en-US" sz="2600" dirty="0"/>
              <a:t>Contact </a:t>
            </a:r>
            <a:r>
              <a:rPr lang="en-US" sz="2600" dirty="0">
                <a:hlinkClick r:id="rId4"/>
              </a:rPr>
              <a:t>arockwell3@gsu.edu</a:t>
            </a:r>
            <a:r>
              <a:rPr lang="en-US" sz="2600" dirty="0"/>
              <a:t> or @</a:t>
            </a:r>
            <a:r>
              <a:rPr lang="en-US" sz="2600" dirty="0" err="1"/>
              <a:t>GetDataReady</a:t>
            </a:r>
            <a:r>
              <a:rPr lang="en-US" sz="2600" dirty="0"/>
              <a:t> on Twitter and Instagram</a:t>
            </a:r>
          </a:p>
          <a:p>
            <a:pPr marL="0" indent="0">
              <a:buNone/>
            </a:pPr>
            <a:r>
              <a:rPr lang="en-US" sz="2800" dirty="0" err="1"/>
              <a:t>Meris</a:t>
            </a:r>
            <a:r>
              <a:rPr lang="en-US" sz="2800" dirty="0"/>
              <a:t> </a:t>
            </a:r>
            <a:r>
              <a:rPr lang="en-US" sz="2800" dirty="0" err="1"/>
              <a:t>Mandernach</a:t>
            </a:r>
            <a:r>
              <a:rPr lang="en-US" sz="2800" dirty="0"/>
              <a:t> </a:t>
            </a:r>
            <a:r>
              <a:rPr lang="en-US" sz="2800" dirty="0" err="1"/>
              <a:t>Longmeier</a:t>
            </a:r>
            <a:endParaRPr lang="en-US" sz="2800" dirty="0"/>
          </a:p>
          <a:p>
            <a:r>
              <a:rPr lang="en-US" sz="2800" dirty="0"/>
              <a:t>Contact </a:t>
            </a:r>
            <a:r>
              <a:rPr lang="en-US" sz="2600" dirty="0">
                <a:hlinkClick r:id="rId5"/>
              </a:rPr>
              <a:t>longmeier.10@osu.edu</a:t>
            </a:r>
            <a:endParaRPr lang="en-US" dirty="0"/>
          </a:p>
        </p:txBody>
      </p:sp>
    </p:spTree>
    <p:extLst>
      <p:ext uri="{BB962C8B-B14F-4D97-AF65-F5344CB8AC3E}">
        <p14:creationId xmlns:p14="http://schemas.microsoft.com/office/powerpoint/2010/main" val="3383246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9"/>
            <a:ext cx="7886700" cy="411162"/>
          </a:xfrm>
        </p:spPr>
        <p:txBody>
          <a:bodyPr>
            <a:normAutofit fontScale="90000"/>
          </a:bodyPr>
          <a:lstStyle/>
          <a:p>
            <a:pPr algn="ctr"/>
            <a:r>
              <a:rPr lang="en-US" dirty="0">
                <a:solidFill>
                  <a:schemeClr val="tx1"/>
                </a:solidFill>
                <a:ea typeface="Cambria" panose="02040503050406030204" pitchFamily="18" charset="0"/>
              </a:rPr>
              <a:t>Our Panelists</a:t>
            </a:r>
          </a:p>
        </p:txBody>
      </p:sp>
      <p:sp>
        <p:nvSpPr>
          <p:cNvPr id="8" name="Text Placeholder 7" descr="Alexa Salsbury"/>
          <p:cNvSpPr>
            <a:spLocks noGrp="1"/>
          </p:cNvSpPr>
          <p:nvPr>
            <p:ph sz="half" idx="1"/>
          </p:nvPr>
        </p:nvSpPr>
        <p:spPr>
          <a:xfrm>
            <a:off x="2400299" y="971818"/>
            <a:ext cx="5538356" cy="5257459"/>
          </a:xfrm>
        </p:spPr>
        <p:txBody>
          <a:bodyPr/>
          <a:lstStyle/>
          <a:p>
            <a:pPr marL="285750" indent="-285750">
              <a:lnSpc>
                <a:spcPct val="100000"/>
              </a:lnSpc>
              <a:spcBef>
                <a:spcPts val="0"/>
              </a:spcBef>
            </a:pPr>
            <a:r>
              <a:rPr lang="en-US" sz="1800" b="1" dirty="0">
                <a:solidFill>
                  <a:schemeClr val="tx1"/>
                </a:solidFill>
                <a:ea typeface="Cambria" panose="02040503050406030204" pitchFamily="18" charset="0"/>
              </a:rPr>
              <a:t>Alexa Salsbury</a:t>
            </a:r>
            <a:r>
              <a:rPr lang="en-US" sz="1800" dirty="0">
                <a:solidFill>
                  <a:schemeClr val="tx1"/>
                </a:solidFill>
                <a:ea typeface="Cambria" panose="02040503050406030204" pitchFamily="18" charset="0"/>
              </a:rPr>
              <a:t>, Data Scientist/Outreach Lead at National Center for Biotechnology Information (NCBI), Bethesda, Maryland. </a:t>
            </a:r>
          </a:p>
          <a:p>
            <a:pPr marL="285750" indent="-285750">
              <a:lnSpc>
                <a:spcPct val="100000"/>
              </a:lnSpc>
              <a:spcBef>
                <a:spcPts val="0"/>
              </a:spcBef>
            </a:pPr>
            <a:r>
              <a:rPr lang="en-US" sz="1800" b="1" dirty="0">
                <a:solidFill>
                  <a:schemeClr val="tx1"/>
                </a:solidFill>
                <a:ea typeface="Cambria" panose="02040503050406030204" pitchFamily="18" charset="0"/>
              </a:rPr>
              <a:t>Ashley Rockwell</a:t>
            </a:r>
            <a:r>
              <a:rPr lang="en-US" sz="1800" dirty="0">
                <a:solidFill>
                  <a:schemeClr val="tx1"/>
                </a:solidFill>
                <a:ea typeface="Cambria" panose="02040503050406030204" pitchFamily="18" charset="0"/>
              </a:rPr>
              <a:t>, Data Literacy &amp; Learning Specialist at Georgia State University Library, Atlanta, Georgia.</a:t>
            </a:r>
          </a:p>
          <a:p>
            <a:pPr marL="285750" indent="-285750">
              <a:lnSpc>
                <a:spcPct val="100000"/>
              </a:lnSpc>
              <a:spcBef>
                <a:spcPts val="0"/>
              </a:spcBef>
            </a:pPr>
            <a:r>
              <a:rPr lang="en-US" sz="1800" b="1" dirty="0" err="1">
                <a:solidFill>
                  <a:schemeClr val="tx1"/>
                </a:solidFill>
                <a:ea typeface="Cambria" panose="02040503050406030204" pitchFamily="18" charset="0"/>
              </a:rPr>
              <a:t>Meris</a:t>
            </a:r>
            <a:r>
              <a:rPr lang="en-US" sz="1800" b="1" dirty="0">
                <a:solidFill>
                  <a:schemeClr val="tx1"/>
                </a:solidFill>
                <a:ea typeface="Cambria" panose="02040503050406030204" pitchFamily="18" charset="0"/>
              </a:rPr>
              <a:t> </a:t>
            </a:r>
            <a:r>
              <a:rPr lang="en-US" sz="1800" b="1" dirty="0" err="1">
                <a:solidFill>
                  <a:schemeClr val="tx1"/>
                </a:solidFill>
                <a:ea typeface="Cambria" panose="02040503050406030204" pitchFamily="18" charset="0"/>
              </a:rPr>
              <a:t>Mandernach</a:t>
            </a:r>
            <a:r>
              <a:rPr lang="en-US" sz="1800" b="1" dirty="0">
                <a:solidFill>
                  <a:schemeClr val="tx1"/>
                </a:solidFill>
                <a:ea typeface="Cambria" panose="02040503050406030204" pitchFamily="18" charset="0"/>
              </a:rPr>
              <a:t> </a:t>
            </a:r>
            <a:r>
              <a:rPr lang="en-US" sz="1800" b="1" dirty="0" err="1">
                <a:solidFill>
                  <a:schemeClr val="tx1"/>
                </a:solidFill>
                <a:ea typeface="Cambria" panose="02040503050406030204" pitchFamily="18" charset="0"/>
              </a:rPr>
              <a:t>Longmeier</a:t>
            </a:r>
            <a:r>
              <a:rPr lang="en-US" sz="1800" dirty="0">
                <a:solidFill>
                  <a:schemeClr val="tx1"/>
                </a:solidFill>
                <a:ea typeface="Cambria" panose="02040503050406030204" pitchFamily="18" charset="0"/>
              </a:rPr>
              <a:t>, Associate Professor, Head of Research Services at The Ohio State University Libraries, Columbus, Ohio. </a:t>
            </a:r>
          </a:p>
        </p:txBody>
      </p:sp>
      <p:pic>
        <p:nvPicPr>
          <p:cNvPr id="27" name="Picture 26" descr="photo of Alexa Salsbur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031" y="486923"/>
            <a:ext cx="1695982" cy="2119978"/>
          </a:xfrm>
          <a:prstGeom prst="rect">
            <a:avLst/>
          </a:prstGeom>
        </p:spPr>
      </p:pic>
      <p:pic>
        <p:nvPicPr>
          <p:cNvPr id="26" name="Content Placeholder 25" descr="photo of  Ashley Rockwell"/>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030" y="2661236"/>
            <a:ext cx="1695983" cy="1713995"/>
          </a:xfrm>
        </p:spPr>
      </p:pic>
      <p:pic>
        <p:nvPicPr>
          <p:cNvPr id="28" name="Picture 27" descr="Meris Mandernach Longmei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032" y="4432161"/>
            <a:ext cx="1695982" cy="1797116"/>
          </a:xfrm>
          <a:prstGeom prst="rect">
            <a:avLst/>
          </a:prstGeom>
        </p:spPr>
      </p:pic>
    </p:spTree>
    <p:extLst>
      <p:ext uri="{BB962C8B-B14F-4D97-AF65-F5344CB8AC3E}">
        <p14:creationId xmlns:p14="http://schemas.microsoft.com/office/powerpoint/2010/main" val="1993700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63DD-EC23-4E57-BC25-2A05D965DFBE}"/>
              </a:ext>
            </a:extLst>
          </p:cNvPr>
          <p:cNvSpPr>
            <a:spLocks noGrp="1"/>
          </p:cNvSpPr>
          <p:nvPr>
            <p:ph type="title"/>
          </p:nvPr>
        </p:nvSpPr>
        <p:spPr/>
        <p:txBody>
          <a:bodyPr/>
          <a:lstStyle/>
          <a:p>
            <a:r>
              <a:rPr lang="en-US" sz="4000" kern="1200" dirty="0">
                <a:solidFill>
                  <a:schemeClr val="tx1"/>
                </a:solidFill>
                <a:effectLst/>
                <a:latin typeface="+mj-lt"/>
                <a:ea typeface="+mj-ea"/>
                <a:cs typeface="+mj-cs"/>
              </a:rPr>
              <a:t>NCBI </a:t>
            </a:r>
            <a:r>
              <a:rPr lang="en-US" sz="4000" kern="1200" dirty="0" err="1">
                <a:solidFill>
                  <a:schemeClr val="tx1"/>
                </a:solidFill>
                <a:effectLst/>
                <a:latin typeface="+mj-lt"/>
                <a:ea typeface="+mj-ea"/>
                <a:cs typeface="+mj-cs"/>
              </a:rPr>
              <a:t>Codeathon</a:t>
            </a:r>
            <a:r>
              <a:rPr lang="en-US" sz="4000" kern="1200" dirty="0">
                <a:solidFill>
                  <a:schemeClr val="tx1"/>
                </a:solidFill>
                <a:effectLst/>
                <a:latin typeface="+mj-lt"/>
                <a:ea typeface="+mj-ea"/>
                <a:cs typeface="+mj-cs"/>
              </a:rPr>
              <a:t> Program</a:t>
            </a:r>
            <a:endParaRPr lang="en-US" dirty="0"/>
          </a:p>
        </p:txBody>
      </p:sp>
      <p:sp>
        <p:nvSpPr>
          <p:cNvPr id="4" name="Text Placeholder 3">
            <a:extLst>
              <a:ext uri="{FF2B5EF4-FFF2-40B4-BE49-F238E27FC236}">
                <a16:creationId xmlns:a16="http://schemas.microsoft.com/office/drawing/2014/main" id="{265A8233-5501-43F3-9B5D-0603CEF5A074}"/>
              </a:ext>
            </a:extLst>
          </p:cNvPr>
          <p:cNvSpPr>
            <a:spLocks noGrp="1"/>
          </p:cNvSpPr>
          <p:nvPr>
            <p:ph type="body" idx="1"/>
          </p:nvPr>
        </p:nvSpPr>
        <p:spPr/>
        <p:txBody>
          <a:bodyPr/>
          <a:lstStyle/>
          <a:p>
            <a:r>
              <a:rPr lang="en-US" dirty="0"/>
              <a:t>Alexa M. </a:t>
            </a:r>
            <a:r>
              <a:rPr lang="en-US" dirty="0" err="1"/>
              <a:t>Salsbury</a:t>
            </a:r>
            <a:r>
              <a:rPr lang="en-US" dirty="0"/>
              <a:t>, Ph.D.</a:t>
            </a:r>
            <a:r>
              <a:rPr lang="en-US" dirty="0">
                <a:ea typeface="Cambria" panose="02040503050406030204" pitchFamily="18" charset="0"/>
              </a:rPr>
              <a:t>, Data Scientist/Outreach Lead at National Center for Biotechnology Information (NCBI)</a:t>
            </a:r>
          </a:p>
        </p:txBody>
      </p:sp>
    </p:spTree>
    <p:extLst>
      <p:ext uri="{BB962C8B-B14F-4D97-AF65-F5344CB8AC3E}">
        <p14:creationId xmlns:p14="http://schemas.microsoft.com/office/powerpoint/2010/main" val="1279168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2ADB-7E3E-4F3C-9249-1A4D842E9D77}"/>
              </a:ext>
            </a:extLst>
          </p:cNvPr>
          <p:cNvSpPr>
            <a:spLocks noGrp="1"/>
          </p:cNvSpPr>
          <p:nvPr>
            <p:ph type="title"/>
          </p:nvPr>
        </p:nvSpPr>
        <p:spPr/>
        <p:txBody>
          <a:bodyPr/>
          <a:lstStyle/>
          <a:p>
            <a:r>
              <a:rPr lang="en-US" dirty="0"/>
              <a:t>NCBI </a:t>
            </a:r>
            <a:r>
              <a:rPr lang="en-US" dirty="0" err="1"/>
              <a:t>Codeathons</a:t>
            </a:r>
            <a:r>
              <a:rPr lang="en-US" dirty="0"/>
              <a:t> 1</a:t>
            </a:r>
          </a:p>
        </p:txBody>
      </p:sp>
      <p:sp>
        <p:nvSpPr>
          <p:cNvPr id="3" name="Content Placeholder 2">
            <a:extLst>
              <a:ext uri="{FF2B5EF4-FFF2-40B4-BE49-F238E27FC236}">
                <a16:creationId xmlns:a16="http://schemas.microsoft.com/office/drawing/2014/main" id="{785BA8E1-F63A-40E2-A4FC-B563EA2B85E7}"/>
              </a:ext>
            </a:extLst>
          </p:cNvPr>
          <p:cNvSpPr>
            <a:spLocks noGrp="1"/>
          </p:cNvSpPr>
          <p:nvPr>
            <p:ph idx="1"/>
          </p:nvPr>
        </p:nvSpPr>
        <p:spPr/>
        <p:txBody>
          <a:bodyPr/>
          <a:lstStyle/>
          <a:p>
            <a:pPr>
              <a:spcBef>
                <a:spcPts val="750"/>
              </a:spcBef>
            </a:pPr>
            <a:r>
              <a:rPr lang="en-US" dirty="0">
                <a:solidFill>
                  <a:srgbClr val="000000"/>
                </a:solidFill>
              </a:rPr>
              <a:t>Collaborative events where team members with varied educational backgrounds work together on a project</a:t>
            </a:r>
          </a:p>
          <a:p>
            <a:pPr>
              <a:spcBef>
                <a:spcPts val="750"/>
              </a:spcBef>
            </a:pPr>
            <a:r>
              <a:rPr lang="en-US" dirty="0">
                <a:solidFill>
                  <a:srgbClr val="000000"/>
                </a:solidFill>
              </a:rPr>
              <a:t>They are a great opportunity for us to:</a:t>
            </a:r>
          </a:p>
          <a:p>
            <a:pPr marL="514350" lvl="1" indent="-342900">
              <a:spcBef>
                <a:spcPts val="750"/>
              </a:spcBef>
            </a:pPr>
            <a:r>
              <a:rPr lang="en-US" dirty="0">
                <a:solidFill>
                  <a:srgbClr val="000000"/>
                </a:solidFill>
              </a:rPr>
              <a:t>Introduce NCBI tools to researchers</a:t>
            </a:r>
          </a:p>
          <a:p>
            <a:pPr marL="514350" lvl="1" indent="-342900">
              <a:spcBef>
                <a:spcPts val="750"/>
              </a:spcBef>
            </a:pPr>
            <a:r>
              <a:rPr lang="en-US" dirty="0">
                <a:solidFill>
                  <a:srgbClr val="000000"/>
                </a:solidFill>
              </a:rPr>
              <a:t>Get feedback on our products</a:t>
            </a:r>
          </a:p>
          <a:p>
            <a:pPr marL="514350" lvl="1" indent="-342900">
              <a:spcBef>
                <a:spcPts val="750"/>
              </a:spcBef>
            </a:pPr>
            <a:r>
              <a:rPr lang="en-US" dirty="0">
                <a:solidFill>
                  <a:srgbClr val="000000"/>
                </a:solidFill>
              </a:rPr>
              <a:t>Engage with scientific communities</a:t>
            </a:r>
          </a:p>
          <a:p>
            <a:pPr marL="342900" indent="-342900">
              <a:spcBef>
                <a:spcPts val="750"/>
              </a:spcBef>
            </a:pPr>
            <a:r>
              <a:rPr lang="en-US" dirty="0">
                <a:solidFill>
                  <a:srgbClr val="000000"/>
                </a:solidFill>
                <a:hlinkClick r:id="rId2"/>
              </a:rPr>
              <a:t>NCBI </a:t>
            </a:r>
            <a:r>
              <a:rPr lang="en-US" dirty="0" err="1">
                <a:solidFill>
                  <a:srgbClr val="000000"/>
                </a:solidFill>
                <a:hlinkClick r:id="rId2"/>
              </a:rPr>
              <a:t>Codeathons</a:t>
            </a:r>
            <a:r>
              <a:rPr lang="en-US" dirty="0">
                <a:solidFill>
                  <a:srgbClr val="000000"/>
                </a:solidFill>
                <a:hlinkClick r:id="rId2"/>
              </a:rPr>
              <a:t> website</a:t>
            </a:r>
            <a:r>
              <a:rPr lang="en-US" dirty="0">
                <a:solidFill>
                  <a:srgbClr val="000000"/>
                </a:solidFill>
              </a:rPr>
              <a:t> </a:t>
            </a:r>
          </a:p>
        </p:txBody>
      </p:sp>
    </p:spTree>
    <p:extLst>
      <p:ext uri="{BB962C8B-B14F-4D97-AF65-F5344CB8AC3E}">
        <p14:creationId xmlns:p14="http://schemas.microsoft.com/office/powerpoint/2010/main" val="698525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F05E-BFAF-459D-820B-E75542CCF3F9}"/>
              </a:ext>
            </a:extLst>
          </p:cNvPr>
          <p:cNvSpPr>
            <a:spLocks noGrp="1"/>
          </p:cNvSpPr>
          <p:nvPr>
            <p:ph type="title"/>
          </p:nvPr>
        </p:nvSpPr>
        <p:spPr/>
        <p:txBody>
          <a:bodyPr/>
          <a:lstStyle/>
          <a:p>
            <a:r>
              <a:rPr lang="en-US" dirty="0"/>
              <a:t>NCBI </a:t>
            </a:r>
            <a:r>
              <a:rPr lang="en-US" dirty="0" err="1"/>
              <a:t>Codeathons</a:t>
            </a:r>
            <a:r>
              <a:rPr lang="en-US" dirty="0"/>
              <a:t> 2</a:t>
            </a:r>
          </a:p>
        </p:txBody>
      </p:sp>
      <p:sp>
        <p:nvSpPr>
          <p:cNvPr id="3" name="Content Placeholder 2">
            <a:extLst>
              <a:ext uri="{FF2B5EF4-FFF2-40B4-BE49-F238E27FC236}">
                <a16:creationId xmlns:a16="http://schemas.microsoft.com/office/drawing/2014/main" id="{9E340814-B3BF-4BE4-B533-27235DB5606D}"/>
              </a:ext>
            </a:extLst>
          </p:cNvPr>
          <p:cNvSpPr>
            <a:spLocks noGrp="1"/>
          </p:cNvSpPr>
          <p:nvPr>
            <p:ph idx="1"/>
          </p:nvPr>
        </p:nvSpPr>
        <p:spPr/>
        <p:txBody>
          <a:bodyPr/>
          <a:lstStyle/>
          <a:p>
            <a:r>
              <a:rPr lang="en-US" dirty="0"/>
              <a:t>Collaborative events where team members with varied educational backgrounds work together on a project</a:t>
            </a:r>
          </a:p>
          <a:p>
            <a:r>
              <a:rPr lang="en-US" dirty="0"/>
              <a:t>They are a great opportunity for our participants to:</a:t>
            </a:r>
          </a:p>
          <a:p>
            <a:pPr lvl="1"/>
            <a:r>
              <a:rPr lang="en-US" dirty="0"/>
              <a:t>Explore new technology</a:t>
            </a:r>
          </a:p>
          <a:p>
            <a:pPr lvl="1"/>
            <a:r>
              <a:rPr lang="en-US" dirty="0"/>
              <a:t>Learn from peers</a:t>
            </a:r>
          </a:p>
          <a:p>
            <a:pPr lvl="1"/>
            <a:r>
              <a:rPr lang="en-US" dirty="0"/>
              <a:t>Network</a:t>
            </a:r>
          </a:p>
        </p:txBody>
      </p:sp>
    </p:spTree>
    <p:extLst>
      <p:ext uri="{BB962C8B-B14F-4D97-AF65-F5344CB8AC3E}">
        <p14:creationId xmlns:p14="http://schemas.microsoft.com/office/powerpoint/2010/main" val="137207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D349-E5E3-4DF1-938D-EF85AFBBA7B1}"/>
              </a:ext>
            </a:extLst>
          </p:cNvPr>
          <p:cNvSpPr>
            <a:spLocks noGrp="1"/>
          </p:cNvSpPr>
          <p:nvPr>
            <p:ph type="title"/>
          </p:nvPr>
        </p:nvSpPr>
        <p:spPr/>
        <p:txBody>
          <a:bodyPr/>
          <a:lstStyle/>
          <a:p>
            <a:r>
              <a:rPr lang="en-US" dirty="0"/>
              <a:t>Planning a </a:t>
            </a:r>
            <a:r>
              <a:rPr lang="en-US" dirty="0" err="1"/>
              <a:t>codeathon</a:t>
            </a:r>
            <a:endParaRPr lang="en-US" dirty="0"/>
          </a:p>
        </p:txBody>
      </p:sp>
      <p:pic>
        <p:nvPicPr>
          <p:cNvPr id="8" name="Content Placeholder 7" descr="A flowchart depicting how NCBI plans a codeathon. 1:Form working group, 2: define event topic. 3. Identify target audience. 4: recruitment. 5: Assemble teams. 6: technical preparation. 7: Structure the event. 8: Deliver the event. 9: Collect feedback. 10: Publish results.&#10;">
            <a:extLst>
              <a:ext uri="{FF2B5EF4-FFF2-40B4-BE49-F238E27FC236}">
                <a16:creationId xmlns:a16="http://schemas.microsoft.com/office/drawing/2014/main" id="{7ABD56EC-F243-4782-BE81-95CC417852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250" y="2989715"/>
            <a:ext cx="7404100" cy="2173969"/>
          </a:xfrm>
        </p:spPr>
      </p:pic>
    </p:spTree>
    <p:extLst>
      <p:ext uri="{BB962C8B-B14F-4D97-AF65-F5344CB8AC3E}">
        <p14:creationId xmlns:p14="http://schemas.microsoft.com/office/powerpoint/2010/main" val="1001989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3579-8A23-48BB-9F52-00F8C50D4881}"/>
              </a:ext>
            </a:extLst>
          </p:cNvPr>
          <p:cNvSpPr>
            <a:spLocks noGrp="1"/>
          </p:cNvSpPr>
          <p:nvPr>
            <p:ph type="title"/>
          </p:nvPr>
        </p:nvSpPr>
        <p:spPr/>
        <p:txBody>
          <a:bodyPr/>
          <a:lstStyle/>
          <a:p>
            <a:r>
              <a:rPr lang="en-US" dirty="0"/>
              <a:t>Learn about NCBI Resources</a:t>
            </a:r>
          </a:p>
        </p:txBody>
      </p:sp>
      <p:sp>
        <p:nvSpPr>
          <p:cNvPr id="3" name="Content Placeholder 2">
            <a:extLst>
              <a:ext uri="{FF2B5EF4-FFF2-40B4-BE49-F238E27FC236}">
                <a16:creationId xmlns:a16="http://schemas.microsoft.com/office/drawing/2014/main" id="{B1E12455-20BD-4DD0-855F-706596FBF5EE}"/>
              </a:ext>
            </a:extLst>
          </p:cNvPr>
          <p:cNvSpPr>
            <a:spLocks noGrp="1"/>
          </p:cNvSpPr>
          <p:nvPr>
            <p:ph idx="1"/>
          </p:nvPr>
        </p:nvSpPr>
        <p:spPr/>
        <p:txBody>
          <a:bodyPr/>
          <a:lstStyle/>
          <a:p>
            <a:r>
              <a:rPr lang="en-US" sz="1875" dirty="0"/>
              <a:t>Join us for workshops, webinars, or </a:t>
            </a:r>
            <a:r>
              <a:rPr lang="en-US" sz="1875" dirty="0" err="1"/>
              <a:t>codeathons</a:t>
            </a:r>
            <a:r>
              <a:rPr lang="en-US" sz="1875" dirty="0"/>
              <a:t>!</a:t>
            </a:r>
          </a:p>
          <a:p>
            <a:pPr lvl="1" indent="0">
              <a:buNone/>
            </a:pPr>
            <a:r>
              <a:rPr lang="en-US" sz="1725" dirty="0">
                <a:hlinkClick r:id="rId2"/>
              </a:rPr>
              <a:t>NCBI Insights Blog</a:t>
            </a:r>
            <a:endParaRPr lang="en-US" sz="1725" dirty="0"/>
          </a:p>
          <a:p>
            <a:r>
              <a:rPr lang="en-US" sz="1875" dirty="0"/>
              <a:t>Follow us on social media:</a:t>
            </a:r>
          </a:p>
          <a:p>
            <a:pPr lvl="1"/>
            <a:r>
              <a:rPr lang="en-US" sz="1725" dirty="0">
                <a:hlinkClick r:id="rId3"/>
              </a:rPr>
              <a:t>Twitter</a:t>
            </a:r>
            <a:endParaRPr lang="en-US" sz="1725" dirty="0"/>
          </a:p>
          <a:p>
            <a:pPr lvl="1"/>
            <a:r>
              <a:rPr lang="en-US" sz="1725" dirty="0">
                <a:hlinkClick r:id="rId4"/>
              </a:rPr>
              <a:t>LinkedIn</a:t>
            </a:r>
            <a:endParaRPr lang="en-US" sz="1725" dirty="0"/>
          </a:p>
          <a:p>
            <a:pPr lvl="1"/>
            <a:r>
              <a:rPr lang="en-US" sz="1725" dirty="0">
                <a:hlinkClick r:id="rId5"/>
              </a:rPr>
              <a:t>Facebook</a:t>
            </a:r>
            <a:endParaRPr lang="en-US" dirty="0"/>
          </a:p>
        </p:txBody>
      </p:sp>
    </p:spTree>
    <p:extLst>
      <p:ext uri="{BB962C8B-B14F-4D97-AF65-F5344CB8AC3E}">
        <p14:creationId xmlns:p14="http://schemas.microsoft.com/office/powerpoint/2010/main" val="3966946437"/>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10126</TotalTime>
  <Words>2457</Words>
  <Application>Microsoft Office PowerPoint</Application>
  <PresentationFormat>On-screen Show (4:3)</PresentationFormat>
  <Paragraphs>221</Paragraphs>
  <Slides>31</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Cambria</vt:lpstr>
      <vt:lpstr>Corbel</vt:lpstr>
      <vt:lpstr>Times New Roman</vt:lpstr>
      <vt:lpstr>Basis</vt:lpstr>
      <vt:lpstr>Hosting a Hackathon: Lessons Learned in Libraries</vt:lpstr>
      <vt:lpstr>NNLM</vt:lpstr>
      <vt:lpstr>Who we are</vt:lpstr>
      <vt:lpstr>Our Panelists</vt:lpstr>
      <vt:lpstr>NCBI Codeathon Program</vt:lpstr>
      <vt:lpstr>NCBI Codeathons 1</vt:lpstr>
      <vt:lpstr>NCBI Codeathons 2</vt:lpstr>
      <vt:lpstr>Planning a codeathon</vt:lpstr>
      <vt:lpstr>Learn about NCBI Resources</vt:lpstr>
      <vt:lpstr>THANK YOU!</vt:lpstr>
      <vt:lpstr>Hack 4 Good: A Multi-Disciplinary Community-Focused Hackathon</vt:lpstr>
      <vt:lpstr>GSU’s Hack 4 Good 2022 Theme: Transportation &amp; Mobility in Atlanta</vt:lpstr>
      <vt:lpstr>Multi-Disciplinary &amp; Community Partner Driven</vt:lpstr>
      <vt:lpstr>Saturday Office Hours</vt:lpstr>
      <vt:lpstr>Event Photos</vt:lpstr>
      <vt:lpstr>Hack 4 Good LibGuide</vt:lpstr>
      <vt:lpstr>The Hack 4 Good gave students an opportunity to practice &amp; gain crucial career skills </vt:lpstr>
      <vt:lpstr>Acknowledgements</vt:lpstr>
      <vt:lpstr>Additional Slides for Questions</vt:lpstr>
      <vt:lpstr>Proposal &amp; Presentation Rubric Criteria</vt:lpstr>
      <vt:lpstr>How Libraries Can Support Hackathons:</vt:lpstr>
      <vt:lpstr>Hackathons and Libraries: a perfect match</vt:lpstr>
      <vt:lpstr>Definition of hackathons</vt:lpstr>
      <vt:lpstr>Timeline of OHI/O</vt:lpstr>
      <vt:lpstr>Libraries as Place or Space</vt:lpstr>
      <vt:lpstr>Scalability tips</vt:lpstr>
      <vt:lpstr>Thank you &amp; Contact Information </vt:lpstr>
      <vt:lpstr>Questions &amp; Upcoming Events</vt:lpstr>
      <vt:lpstr>Evaluation and Follow Up</vt:lpstr>
      <vt:lpstr>Links shared in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Hosting a Hackathon: Lessons Learned in Libraries</dc:title>
  <dc:creator>NNLM Region 1 </dc:creator>
  <cp:lastModifiedBy>Molly Knapp</cp:lastModifiedBy>
  <cp:revision>793</cp:revision>
  <cp:lastPrinted>2017-04-03T16:01:40Z</cp:lastPrinted>
  <dcterms:created xsi:type="dcterms:W3CDTF">2017-03-31T14:11:57Z</dcterms:created>
  <dcterms:modified xsi:type="dcterms:W3CDTF">2023-02-14T19:57:45Z</dcterms:modified>
</cp:coreProperties>
</file>