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9"/>
  </p:notesMasterIdLst>
  <p:handoutMasterIdLst>
    <p:handoutMasterId r:id="rId10"/>
  </p:handoutMasterIdLst>
  <p:sldIdLst>
    <p:sldId id="316" r:id="rId2"/>
    <p:sldId id="345" r:id="rId3"/>
    <p:sldId id="317" r:id="rId4"/>
    <p:sldId id="342" r:id="rId5"/>
    <p:sldId id="343" r:id="rId6"/>
    <p:sldId id="341" r:id="rId7"/>
    <p:sldId id="329"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0" autoAdjust="0"/>
    <p:restoredTop sz="59824" autoAdjust="0"/>
  </p:normalViewPr>
  <p:slideViewPr>
    <p:cSldViewPr snapToGrid="0">
      <p:cViewPr varScale="1">
        <p:scale>
          <a:sx n="54" d="100"/>
          <a:sy n="54" d="100"/>
        </p:scale>
        <p:origin x="1383" y="45"/>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9F2B456-C019-42D4-A873-AAA9222EE12E}" type="datetimeFigureOut">
              <a:rPr lang="en-US" smtClean="0"/>
              <a:t>6/4/2020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BED46D0-6B82-4917-838B-105AD16B2FBB}" type="slidenum">
              <a:rPr lang="en-US" smtClean="0"/>
              <a:t>‹#›</a:t>
            </a:fld>
            <a:endParaRPr lang="en-US"/>
          </a:p>
        </p:txBody>
      </p:sp>
    </p:spTree>
    <p:extLst>
      <p:ext uri="{BB962C8B-B14F-4D97-AF65-F5344CB8AC3E}">
        <p14:creationId xmlns:p14="http://schemas.microsoft.com/office/powerpoint/2010/main" val="3699392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8B5077-A931-4E73-9321-0D1EA016C1DE}" type="datetimeFigureOut">
              <a:rPr lang="en-US" smtClean="0"/>
              <a:t>6/4/2020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EAC25A-0787-4250-9F5D-D1D38B63B3EB}" type="slidenum">
              <a:rPr lang="en-US" smtClean="0"/>
              <a:t>‹#›</a:t>
            </a:fld>
            <a:endParaRPr lang="en-US"/>
          </a:p>
        </p:txBody>
      </p:sp>
    </p:spTree>
    <p:extLst>
      <p:ext uri="{BB962C8B-B14F-4D97-AF65-F5344CB8AC3E}">
        <p14:creationId xmlns:p14="http://schemas.microsoft.com/office/powerpoint/2010/main" val="335722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a:t>
            </a:fld>
            <a:endParaRPr lang="en-US"/>
          </a:p>
        </p:txBody>
      </p:sp>
    </p:spTree>
    <p:extLst>
      <p:ext uri="{BB962C8B-B14F-4D97-AF65-F5344CB8AC3E}">
        <p14:creationId xmlns:p14="http://schemas.microsoft.com/office/powerpoint/2010/main" val="3172592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TO FACILITATOR: If you are completing these modules in an order other than suggested in the facilitation guide, you may need to adjust these discussion</a:t>
            </a:r>
            <a:r>
              <a:rPr lang="en-US" b="1" baseline="0" dirty="0" smtClean="0"/>
              <a:t> points.]</a:t>
            </a:r>
            <a:endParaRPr lang="en-US" baseline="0" dirty="0" smtClean="0"/>
          </a:p>
        </p:txBody>
      </p:sp>
      <p:sp>
        <p:nvSpPr>
          <p:cNvPr id="4" name="Slide Number Placeholder 3"/>
          <p:cNvSpPr>
            <a:spLocks noGrp="1"/>
          </p:cNvSpPr>
          <p:nvPr>
            <p:ph type="sldNum" sz="quarter" idx="10"/>
          </p:nvPr>
        </p:nvSpPr>
        <p:spPr/>
        <p:txBody>
          <a:bodyPr/>
          <a:lstStyle/>
          <a:p>
            <a:fld id="{4A26EF3F-9985-492F-93A6-079BCEA05E17}" type="slidenum">
              <a:rPr lang="en-US" smtClean="0"/>
              <a:t>2</a:t>
            </a:fld>
            <a:endParaRPr lang="en-US"/>
          </a:p>
        </p:txBody>
      </p:sp>
    </p:spTree>
    <p:extLst>
      <p:ext uri="{BB962C8B-B14F-4D97-AF65-F5344CB8AC3E}">
        <p14:creationId xmlns:p14="http://schemas.microsoft.com/office/powerpoint/2010/main" val="2826069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EAC25A-0787-4250-9F5D-D1D38B63B3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99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Both keyword-only and MeSH-only searches have limitations. Keyword-only searches can be overly complicated and can miss literature. Using MeSH terms helps with those issues. However, not all articles have been indexed with MeSH terms, so you cannot search with MeSH terms alone. If you need to find as much literature as possible, the solution is to combine keywords and MeSH terms in your search. Note that you will not always need to do this if you’re looking for a fairly quick answer to a question, but if you have more advanced research needs this is an important skill to have. </a:t>
            </a:r>
          </a:p>
        </p:txBody>
      </p:sp>
      <p:sp>
        <p:nvSpPr>
          <p:cNvPr id="4" name="Slide Number Placeholder 3"/>
          <p:cNvSpPr>
            <a:spLocks noGrp="1"/>
          </p:cNvSpPr>
          <p:nvPr>
            <p:ph type="sldNum" sz="quarter" idx="10"/>
          </p:nvPr>
        </p:nvSpPr>
        <p:spPr/>
        <p:txBody>
          <a:bodyPr/>
          <a:lstStyle/>
          <a:p>
            <a:fld id="{82EAC25A-0787-4250-9F5D-D1D38B63B3EB}" type="slidenum">
              <a:rPr lang="en-US" smtClean="0"/>
              <a:t>4</a:t>
            </a:fld>
            <a:endParaRPr lang="en-US"/>
          </a:p>
        </p:txBody>
      </p:sp>
    </p:spTree>
    <p:extLst>
      <p:ext uri="{BB962C8B-B14F-4D97-AF65-F5344CB8AC3E}">
        <p14:creationId xmlns:p14="http://schemas.microsoft.com/office/powerpoint/2010/main" val="1618991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is a quick example search query with two concepts.  A true comprehensive search will be much more complex than this, but this gives you a general idea how you can combine MeSH terms and other keywords in your searches.</a:t>
            </a:r>
          </a:p>
          <a:p>
            <a:endParaRPr lang="en-US" baseline="0" dirty="0" smtClean="0"/>
          </a:p>
          <a:p>
            <a:r>
              <a:rPr lang="en-US" baseline="0" dirty="0" smtClean="0"/>
              <a:t>Note that I’ve put phrases in quotes so that the exact phrase is searched for.</a:t>
            </a:r>
          </a:p>
        </p:txBody>
      </p:sp>
      <p:sp>
        <p:nvSpPr>
          <p:cNvPr id="4" name="Slide Number Placeholder 3"/>
          <p:cNvSpPr>
            <a:spLocks noGrp="1"/>
          </p:cNvSpPr>
          <p:nvPr>
            <p:ph type="sldNum" sz="quarter" idx="10"/>
          </p:nvPr>
        </p:nvSpPr>
        <p:spPr/>
        <p:txBody>
          <a:bodyPr/>
          <a:lstStyle/>
          <a:p>
            <a:fld id="{82EAC25A-0787-4250-9F5D-D1D38B63B3EB}" type="slidenum">
              <a:rPr lang="en-US" smtClean="0"/>
              <a:t>5</a:t>
            </a:fld>
            <a:endParaRPr lang="en-US"/>
          </a:p>
        </p:txBody>
      </p:sp>
    </p:spTree>
    <p:extLst>
      <p:ext uri="{BB962C8B-B14F-4D97-AF65-F5344CB8AC3E}">
        <p14:creationId xmlns:p14="http://schemas.microsoft.com/office/powerpoint/2010/main" val="1079782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let’s practice. I’m going to give you a clinical problem and I want you to practice everything we’ve learned so far – write a PICO question, brainstorm some keywords, locate some MeSH terms, and combine them all in a logical way with AND, OR, and parentheses.</a:t>
            </a:r>
          </a:p>
          <a:p>
            <a:endParaRPr lang="en-US" baseline="0" dirty="0" smtClean="0"/>
          </a:p>
          <a:p>
            <a:r>
              <a:rPr lang="en-US" baseline="0" dirty="0" smtClean="0"/>
              <a:t>There’s no one right answer here – just see what you can come up with!</a:t>
            </a:r>
          </a:p>
          <a:p>
            <a:endParaRPr lang="en-US" baseline="0" dirty="0" smtClean="0"/>
          </a:p>
          <a:p>
            <a:r>
              <a:rPr lang="en-US" b="1" baseline="0" dirty="0" smtClean="0"/>
              <a:t>[NOTE TO FACILITATOR: if participants do not have access to appropriate technology to access PubMed during the session, adjust this practice session accordingly (e.g., suggestion MeSH terms, live demonstrate with audience suggestions, etc.)]</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FACILITATOR: If you are completing these modules in an order other than suggested in the facilitation guide, you may need to adjust this</a:t>
            </a:r>
            <a:r>
              <a:rPr lang="en-US" b="1" baseline="0" dirty="0" smtClean="0"/>
              <a:t> note/slide.]</a:t>
            </a:r>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6</a:t>
            </a:fld>
            <a:endParaRPr lang="en-US"/>
          </a:p>
        </p:txBody>
      </p:sp>
    </p:spTree>
    <p:extLst>
      <p:ext uri="{BB962C8B-B14F-4D97-AF65-F5344CB8AC3E}">
        <p14:creationId xmlns:p14="http://schemas.microsoft.com/office/powerpoint/2010/main" val="4129427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solidFill>
                  <a:schemeClr val="tx1"/>
                </a:solidFill>
              </a:rPr>
              <a:t>The main takeaway from today is that if your goal is to be as comprehensive as possible, you will need to combine MeSH terms and keywords in your searching. Now that you know how to do this, in the next module we’ll look at some time-saving shortcuts for when you don’t need comprehensive results, you just need high quality results. If you have some free time before then, try coming up with a search query for a question that you encountered recently in real life!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[NOTE TO FACILITATOR: If you want to complete group discussion immediately following this module content, change the title of this slide to ‘Group Discussion’ and delete the slide with corresponding questions in the next module. If you would like to have discussion take place using your internal LMS system, you can include instructions here for how participants can participate. Then, adjust the slide with the corresponding questions in the next module as needed.]</a:t>
            </a:r>
          </a:p>
          <a:p>
            <a:endParaRPr lang="en-US" sz="1400" baseline="0" dirty="0" smtClean="0">
              <a:solidFill>
                <a:schemeClr val="tx1"/>
              </a:solidFill>
            </a:endParaRPr>
          </a:p>
          <a:p>
            <a:endParaRPr lang="en-US" sz="1400" baseline="0" dirty="0" smtClean="0">
              <a:solidFill>
                <a:srgbClr val="FF0000"/>
              </a:solidFill>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7</a:t>
            </a:fld>
            <a:endParaRPr lang="en-US"/>
          </a:p>
        </p:txBody>
      </p:sp>
    </p:spTree>
    <p:extLst>
      <p:ext uri="{BB962C8B-B14F-4D97-AF65-F5344CB8AC3E}">
        <p14:creationId xmlns:p14="http://schemas.microsoft.com/office/powerpoint/2010/main" val="3396974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80A4DE-6818-475B-875B-F1B097A76FF7}" type="datetime1">
              <a:rPr lang="en-US" smtClean="0"/>
              <a:t>6/4/2020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277562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1C81C0-A3CD-4853-B4B6-89DA5B4E7560}" type="datetime1">
              <a:rPr lang="en-US" smtClean="0"/>
              <a:t>6/4/2020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07439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D6AA23-DCCF-4796-8855-B1CAEC5E9727}" type="datetime1">
              <a:rPr lang="en-US" smtClean="0"/>
              <a:t>6/4/2020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076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6AB652-D7D3-4BE5-8959-22A79339576C}" type="datetime1">
              <a:rPr lang="en-US" smtClean="0"/>
              <a:t>6/4/2020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49480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F63677-35BB-46A6-9FB4-3CB3AD375170}" type="datetime1">
              <a:rPr lang="en-US" smtClean="0"/>
              <a:t>6/4/2020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9871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CACB96-07DF-4428-A372-9A2D95347F31}" type="datetime1">
              <a:rPr lang="en-US" smtClean="0"/>
              <a:t>6/4/2020</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83415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884E31-53D2-41FB-ACF8-9FCB45513930}" type="datetime1">
              <a:rPr lang="en-US" smtClean="0"/>
              <a:t>6/4/2020</a:t>
            </a:fld>
            <a:endParaRPr lang="en-US"/>
          </a:p>
        </p:txBody>
      </p:sp>
      <p:sp>
        <p:nvSpPr>
          <p:cNvPr id="8" name="Footer Placeholder 7"/>
          <p:cNvSpPr>
            <a:spLocks noGrp="1"/>
          </p:cNvSpPr>
          <p:nvPr>
            <p:ph type="ftr" sz="quarter" idx="11"/>
          </p:nvPr>
        </p:nvSpPr>
        <p:spPr/>
        <p:txBody>
          <a:bodyPr/>
          <a:lstStyle/>
          <a:p>
            <a:r>
              <a:rPr lang="en-US" smtClean="0"/>
              <a:t>#citeNLM2018</a:t>
            </a:r>
            <a:endParaRPr lang="en-US"/>
          </a:p>
        </p:txBody>
      </p:sp>
      <p:sp>
        <p:nvSpPr>
          <p:cNvPr id="9" name="Slide Number Placeholder 8"/>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93212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64AF7D-6CC6-4473-8654-20CC26F6EABC}" type="datetime1">
              <a:rPr lang="en-US" smtClean="0"/>
              <a:t>6/4/2020</a:t>
            </a:fld>
            <a:endParaRPr lang="en-US"/>
          </a:p>
        </p:txBody>
      </p:sp>
      <p:sp>
        <p:nvSpPr>
          <p:cNvPr id="4" name="Footer Placeholder 3"/>
          <p:cNvSpPr>
            <a:spLocks noGrp="1"/>
          </p:cNvSpPr>
          <p:nvPr>
            <p:ph type="ftr" sz="quarter" idx="11"/>
          </p:nvPr>
        </p:nvSpPr>
        <p:spPr/>
        <p:txBody>
          <a:bodyPr/>
          <a:lstStyle/>
          <a:p>
            <a:r>
              <a:rPr lang="en-US" smtClean="0"/>
              <a:t>#citeNLM2018</a:t>
            </a:r>
            <a:endParaRPr lang="en-US"/>
          </a:p>
        </p:txBody>
      </p:sp>
      <p:sp>
        <p:nvSpPr>
          <p:cNvPr id="5" name="Slide Number Placeholder 4"/>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98881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C0126-D094-4D08-A8E6-5F270869623A}" type="datetime1">
              <a:rPr lang="en-US" smtClean="0"/>
              <a:t>6/4/2020</a:t>
            </a:fld>
            <a:endParaRPr lang="en-US"/>
          </a:p>
        </p:txBody>
      </p:sp>
      <p:sp>
        <p:nvSpPr>
          <p:cNvPr id="3" name="Footer Placeholder 2"/>
          <p:cNvSpPr>
            <a:spLocks noGrp="1"/>
          </p:cNvSpPr>
          <p:nvPr>
            <p:ph type="ftr" sz="quarter" idx="11"/>
          </p:nvPr>
        </p:nvSpPr>
        <p:spPr/>
        <p:txBody>
          <a:bodyPr/>
          <a:lstStyle/>
          <a:p>
            <a:r>
              <a:rPr lang="en-US" smtClean="0"/>
              <a:t>#citeNLM2018</a:t>
            </a:r>
            <a:endParaRPr lang="en-US"/>
          </a:p>
        </p:txBody>
      </p:sp>
      <p:sp>
        <p:nvSpPr>
          <p:cNvPr id="4" name="Slide Number Placeholder 3"/>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7566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DF4601-E258-4342-A106-5FE953FCF198}" type="datetime1">
              <a:rPr lang="en-US" smtClean="0"/>
              <a:t>6/4/2020</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15349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F1542A-B01E-4275-9B01-74B67EDB5415}" type="datetime1">
              <a:rPr lang="en-US" smtClean="0"/>
              <a:t>6/4/2020</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7535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6AA23-DCCF-4796-8855-B1CAEC5E9727}" type="datetime1">
              <a:rPr lang="en-US" smtClean="0"/>
              <a:t>6/4/2020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#citeNLM2018</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F92CD-A15F-4D01-A8C0-709E6596AA4B}"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337358696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latin typeface="+mn-lt"/>
              </a:rPr>
              <a:t>How do I search in PubMed by combining MeSH terms and keywords?</a:t>
            </a:r>
            <a:endParaRPr lang="en-US" dirty="0">
              <a:latin typeface="+mn-lt"/>
            </a:endParaRPr>
          </a:p>
        </p:txBody>
      </p:sp>
      <p:sp>
        <p:nvSpPr>
          <p:cNvPr id="2" name="Subtitle 1"/>
          <p:cNvSpPr>
            <a:spLocks noGrp="1"/>
          </p:cNvSpPr>
          <p:nvPr>
            <p:ph type="subTitle" idx="1"/>
          </p:nvPr>
        </p:nvSpPr>
        <p:spPr/>
        <p:txBody>
          <a:bodyPr/>
          <a:lstStyle/>
          <a:p>
            <a:r>
              <a:rPr lang="en-US" i="1" dirty="0" smtClean="0"/>
              <a:t>Acquire</a:t>
            </a:r>
            <a:endParaRPr lang="en-US" i="1" dirty="0"/>
          </a:p>
        </p:txBody>
      </p:sp>
    </p:spTree>
    <p:extLst>
      <p:ext uri="{BB962C8B-B14F-4D97-AF65-F5344CB8AC3E}">
        <p14:creationId xmlns:p14="http://schemas.microsoft.com/office/powerpoint/2010/main" val="496183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3" name="Content Placeholder 2"/>
          <p:cNvSpPr>
            <a:spLocks noGrp="1"/>
          </p:cNvSpPr>
          <p:nvPr>
            <p:ph idx="1"/>
          </p:nvPr>
        </p:nvSpPr>
        <p:spPr>
          <a:xfrm>
            <a:off x="838201" y="1954306"/>
            <a:ext cx="5036180" cy="3690365"/>
          </a:xfrm>
        </p:spPr>
        <p:txBody>
          <a:bodyPr>
            <a:normAutofit/>
          </a:bodyPr>
          <a:lstStyle/>
          <a:p>
            <a:pPr marL="0" indent="0">
              <a:buNone/>
            </a:pPr>
            <a:r>
              <a:rPr lang="en-US" sz="3200" dirty="0"/>
              <a:t>If you’re building a search with </a:t>
            </a:r>
            <a:r>
              <a:rPr lang="en-US" sz="3200" dirty="0" err="1"/>
              <a:t>MeSH</a:t>
            </a:r>
            <a:r>
              <a:rPr lang="en-US" sz="3200" dirty="0"/>
              <a:t> terms, what might you do if you find that one of your terms does not have an appropriate </a:t>
            </a:r>
            <a:r>
              <a:rPr lang="en-US" sz="3200" dirty="0" err="1"/>
              <a:t>MeSH</a:t>
            </a:r>
            <a:r>
              <a:rPr lang="en-US" sz="3200" dirty="0"/>
              <a:t> term to use?</a:t>
            </a:r>
          </a:p>
        </p:txBody>
      </p:sp>
      <p:pic>
        <p:nvPicPr>
          <p:cNvPr id="5" name="Picture 4" descr="Group of doctors talking"/>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874380" y="1782064"/>
            <a:ext cx="5734102" cy="3824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3095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838200" y="1825625"/>
            <a:ext cx="6116782" cy="3633479"/>
          </a:xfrm>
        </p:spPr>
        <p:txBody>
          <a:bodyPr/>
          <a:lstStyle/>
          <a:p>
            <a:pPr marL="0" indent="0">
              <a:buNone/>
            </a:pPr>
            <a:r>
              <a:rPr lang="en-US" dirty="0" smtClean="0"/>
              <a:t>By the end of the program, participants will: </a:t>
            </a:r>
          </a:p>
          <a:p>
            <a:r>
              <a:rPr lang="en-US" dirty="0" smtClean="0"/>
              <a:t>Combine keywords and MeSH headings for a more comprehensive search</a:t>
            </a:r>
          </a:p>
          <a:p>
            <a:pPr marL="0" indent="0">
              <a:buNone/>
            </a:pPr>
            <a:endParaRPr lang="en-US" dirty="0" smtClean="0"/>
          </a:p>
          <a:p>
            <a:endParaRPr lang="en-US" dirty="0"/>
          </a:p>
        </p:txBody>
      </p:sp>
      <p:pic>
        <p:nvPicPr>
          <p:cNvPr id="4" name="Picture 3" descr="Lightbulb with thought bubbles around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396" y="1825625"/>
            <a:ext cx="4499702" cy="2734975"/>
          </a:xfrm>
          <a:prstGeom prst="rect">
            <a:avLst/>
          </a:prstGeom>
        </p:spPr>
      </p:pic>
    </p:spTree>
    <p:extLst>
      <p:ext uri="{BB962C8B-B14F-4D97-AF65-F5344CB8AC3E}">
        <p14:creationId xmlns:p14="http://schemas.microsoft.com/office/powerpoint/2010/main" val="1756053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MeSH or keywords? Why not both? </a:t>
            </a:r>
            <a:endParaRPr lang="en-US" dirty="0"/>
          </a:p>
        </p:txBody>
      </p:sp>
      <p:sp>
        <p:nvSpPr>
          <p:cNvPr id="3" name="Content Placeholder 2"/>
          <p:cNvSpPr>
            <a:spLocks noGrp="1"/>
          </p:cNvSpPr>
          <p:nvPr>
            <p:ph idx="1"/>
          </p:nvPr>
        </p:nvSpPr>
        <p:spPr>
          <a:xfrm>
            <a:off x="971550" y="1954800"/>
            <a:ext cx="9444325" cy="3893550"/>
          </a:xfrm>
        </p:spPr>
        <p:txBody>
          <a:bodyPr>
            <a:noAutofit/>
          </a:bodyPr>
          <a:lstStyle/>
          <a:p>
            <a:pPr>
              <a:lnSpc>
                <a:spcPct val="100000"/>
              </a:lnSpc>
            </a:pPr>
            <a:r>
              <a:rPr lang="en-US" sz="4400" dirty="0" smtClean="0"/>
              <a:t> Using MeSH terms simplifies your search and makes it more comprehensive.</a:t>
            </a:r>
          </a:p>
          <a:p>
            <a:pPr>
              <a:lnSpc>
                <a:spcPct val="100000"/>
              </a:lnSpc>
            </a:pPr>
            <a:r>
              <a:rPr lang="en-US" sz="4400" dirty="0"/>
              <a:t> </a:t>
            </a:r>
            <a:r>
              <a:rPr lang="en-US" sz="4400" dirty="0" smtClean="0"/>
              <a:t>But, not all PubMed articles are indexed with MeSH terms.</a:t>
            </a:r>
          </a:p>
          <a:p>
            <a:pPr marL="0" indent="0" algn="ctr">
              <a:lnSpc>
                <a:spcPct val="100000"/>
              </a:lnSpc>
              <a:buNone/>
            </a:pPr>
            <a:endParaRPr lang="en-US" sz="4400" baseline="30000" dirty="0"/>
          </a:p>
        </p:txBody>
      </p:sp>
    </p:spTree>
    <p:extLst>
      <p:ext uri="{BB962C8B-B14F-4D97-AF65-F5344CB8AC3E}">
        <p14:creationId xmlns:p14="http://schemas.microsoft.com/office/powerpoint/2010/main" val="1334955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Search</a:t>
            </a:r>
            <a:endParaRPr lang="en-US" dirty="0"/>
          </a:p>
        </p:txBody>
      </p:sp>
      <p:sp>
        <p:nvSpPr>
          <p:cNvPr id="3" name="Content Placeholder 2"/>
          <p:cNvSpPr>
            <a:spLocks noGrp="1"/>
          </p:cNvSpPr>
          <p:nvPr>
            <p:ph idx="1"/>
          </p:nvPr>
        </p:nvSpPr>
        <p:spPr>
          <a:xfrm>
            <a:off x="971550" y="1954800"/>
            <a:ext cx="9444325" cy="3893550"/>
          </a:xfrm>
        </p:spPr>
        <p:txBody>
          <a:bodyPr>
            <a:noAutofit/>
          </a:bodyPr>
          <a:lstStyle/>
          <a:p>
            <a:pPr marL="0" indent="0">
              <a:lnSpc>
                <a:spcPct val="100000"/>
              </a:lnSpc>
              <a:buNone/>
            </a:pPr>
            <a:r>
              <a:rPr lang="en-US" sz="4400" dirty="0" smtClean="0"/>
              <a:t>(“pneumonia”[MeSH] OR “lung inflammation” OR pneumonitis)</a:t>
            </a:r>
          </a:p>
          <a:p>
            <a:pPr marL="0" indent="0">
              <a:lnSpc>
                <a:spcPct val="100000"/>
              </a:lnSpc>
              <a:buNone/>
            </a:pPr>
            <a:r>
              <a:rPr lang="en-US" sz="4400" dirty="0" smtClean="0"/>
              <a:t>AND (“smoking”[MeSH] OR “smoking habit” OR vaping])</a:t>
            </a:r>
          </a:p>
        </p:txBody>
      </p:sp>
    </p:spTree>
    <p:extLst>
      <p:ext uri="{BB962C8B-B14F-4D97-AF65-F5344CB8AC3E}">
        <p14:creationId xmlns:p14="http://schemas.microsoft.com/office/powerpoint/2010/main" val="290391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a:xfrm>
            <a:off x="1757074" y="1690688"/>
            <a:ext cx="9196675" cy="4400550"/>
          </a:xfrm>
        </p:spPr>
        <p:txBody>
          <a:bodyPr>
            <a:noAutofit/>
          </a:bodyPr>
          <a:lstStyle/>
          <a:p>
            <a:pPr marL="0" indent="0" algn="ctr">
              <a:lnSpc>
                <a:spcPct val="100000"/>
              </a:lnSpc>
              <a:buNone/>
            </a:pPr>
            <a:r>
              <a:rPr lang="en-US" sz="3200" dirty="0" smtClean="0"/>
              <a:t>Try building as comprehensive a search query as you can for this clinical problem:</a:t>
            </a:r>
            <a:endParaRPr lang="en-US" sz="3200" dirty="0"/>
          </a:p>
          <a:p>
            <a:pPr marL="0" indent="0" algn="ctr">
              <a:lnSpc>
                <a:spcPct val="100000"/>
              </a:lnSpc>
              <a:buNone/>
            </a:pPr>
            <a:r>
              <a:rPr lang="en-US" sz="3200" i="1" dirty="0" smtClean="0"/>
              <a:t>Your patient is a 70 year old active individual who has just undergone knee replacement surgery. You are not sure whether to recommend hydrotherapy or traditional physiotherapy. The patient has stated that their main concern is restoring range of motion and strength so that they can resume activity.</a:t>
            </a:r>
          </a:p>
        </p:txBody>
      </p:sp>
    </p:spTree>
    <p:extLst>
      <p:ext uri="{BB962C8B-B14F-4D97-AF65-F5344CB8AC3E}">
        <p14:creationId xmlns:p14="http://schemas.microsoft.com/office/powerpoint/2010/main" val="2052588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a:xfrm>
            <a:off x="838200" y="1990165"/>
            <a:ext cx="6564682" cy="3991534"/>
          </a:xfrm>
        </p:spPr>
        <p:txBody>
          <a:bodyPr>
            <a:normAutofit/>
          </a:bodyPr>
          <a:lstStyle/>
          <a:p>
            <a:pPr marL="0" indent="0">
              <a:buNone/>
            </a:pPr>
            <a:r>
              <a:rPr lang="en-US" i="1" dirty="0" smtClean="0"/>
              <a:t>Remember:</a:t>
            </a:r>
          </a:p>
          <a:p>
            <a:pPr lvl="0"/>
            <a:r>
              <a:rPr lang="en-US" dirty="0" smtClean="0"/>
              <a:t>MeSH terms and keywords are best used in combination if you are concerned about locating the greatest amount of </a:t>
            </a:r>
            <a:r>
              <a:rPr lang="en-US" smtClean="0"/>
              <a:t>literature possible</a:t>
            </a:r>
            <a:endParaRPr lang="en-US" dirty="0"/>
          </a:p>
        </p:txBody>
      </p:sp>
      <p:pic>
        <p:nvPicPr>
          <p:cNvPr id="4" name="Picture 3" descr="Person writing on notepad"/>
          <p:cNvPicPr>
            <a:picLocks noChangeAspect="1"/>
          </p:cNvPicPr>
          <p:nvPr/>
        </p:nvPicPr>
        <p:blipFill rotWithShape="1">
          <a:blip r:embed="rId3" cstate="print">
            <a:extLst>
              <a:ext uri="{BEBA8EAE-BF5A-486C-A8C5-ECC9F3942E4B}">
                <a14:imgProps xmlns:a14="http://schemas.microsoft.com/office/drawing/2010/main">
                  <a14:imgLayer r:embed="rId4">
                    <a14:imgEffect>
                      <a14:artisticPaintBrush/>
                    </a14:imgEffect>
                    <a14:imgEffect>
                      <a14:sharpenSoften amount="-17000"/>
                    </a14:imgEffect>
                    <a14:imgEffect>
                      <a14:saturation sat="111000"/>
                    </a14:imgEffect>
                    <a14:imgEffect>
                      <a14:brightnessContrast contrast="1000"/>
                    </a14:imgEffect>
                  </a14:imgLayer>
                </a14:imgProps>
              </a:ext>
              <a:ext uri="{28A0092B-C50C-407E-A947-70E740481C1C}">
                <a14:useLocalDpi xmlns:a14="http://schemas.microsoft.com/office/drawing/2010/main" val="0"/>
              </a:ext>
            </a:extLst>
          </a:blip>
          <a:srcRect r="15640"/>
          <a:stretch/>
        </p:blipFill>
        <p:spPr>
          <a:xfrm>
            <a:off x="7672617" y="2402006"/>
            <a:ext cx="3996217" cy="2755924"/>
          </a:xfrm>
          <a:prstGeom prst="rect">
            <a:avLst/>
          </a:prstGeom>
          <a:effectLst>
            <a:softEdge rad="31750"/>
          </a:effectLst>
        </p:spPr>
      </p:pic>
      <p:sp>
        <p:nvSpPr>
          <p:cNvPr id="5" name="TextBox 4"/>
          <p:cNvSpPr txBox="1"/>
          <p:nvPr/>
        </p:nvSpPr>
        <p:spPr>
          <a:xfrm>
            <a:off x="4227226" y="5801193"/>
            <a:ext cx="7674964" cy="830997"/>
          </a:xfrm>
          <a:prstGeom prst="rect">
            <a:avLst/>
          </a:prstGeom>
          <a:noFill/>
        </p:spPr>
        <p:txBody>
          <a:bodyPr wrap="square" rtlCol="0">
            <a:spAutoFit/>
          </a:bodyPr>
          <a:lstStyle/>
          <a:p>
            <a:r>
              <a:rPr lang="en-US" sz="1200" i="1" dirty="0"/>
              <a:t>Developed resources reported in this presentation are supported by the National Library of Medicine (NLM), National Institutes of Health (NIH) under cooperative agreement number UG4LM012342 with the University of Pittsburgh, Health Sciences Library System. The content is solely the responsibility of the authors and does not necessarily represent the official views of the National Institutes of Health</a:t>
            </a:r>
            <a:r>
              <a:rPr lang="en-US" sz="1200" i="1" dirty="0" smtClean="0"/>
              <a:t>.</a:t>
            </a:r>
            <a:endParaRPr lang="en-US" sz="1200" i="1" dirty="0"/>
          </a:p>
        </p:txBody>
      </p:sp>
    </p:spTree>
    <p:extLst>
      <p:ext uri="{BB962C8B-B14F-4D97-AF65-F5344CB8AC3E}">
        <p14:creationId xmlns:p14="http://schemas.microsoft.com/office/powerpoint/2010/main" val="2547537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7188</TotalTime>
  <Words>812</Words>
  <Application>Microsoft Office PowerPoint</Application>
  <PresentationFormat>Widescreen</PresentationFormat>
  <Paragraphs>43</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How do I search in PubMed by combining MeSH terms and keywords?</vt:lpstr>
      <vt:lpstr>Discussion question</vt:lpstr>
      <vt:lpstr>Objectives</vt:lpstr>
      <vt:lpstr>MeSH or keywords? Why not both? </vt:lpstr>
      <vt:lpstr>Example Search</vt:lpstr>
      <vt:lpstr>Practice</vt:lpstr>
      <vt:lpstr>Take home message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Innovation: NNLM’s Nationwide Online Wikipedia Edit-a-Thon</dc:title>
  <dc:creator>Vitale, Elaina J</dc:creator>
  <cp:lastModifiedBy>Windows User</cp:lastModifiedBy>
  <cp:revision>389</cp:revision>
  <cp:lastPrinted>2019-07-12T16:33:52Z</cp:lastPrinted>
  <dcterms:created xsi:type="dcterms:W3CDTF">2018-06-07T18:55:41Z</dcterms:created>
  <dcterms:modified xsi:type="dcterms:W3CDTF">2020-06-05T01:46:30Z</dcterms:modified>
</cp:coreProperties>
</file>