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2"/>
  </p:notesMasterIdLst>
  <p:handoutMasterIdLst>
    <p:handoutMasterId r:id="rId13"/>
  </p:handoutMasterIdLst>
  <p:sldIdLst>
    <p:sldId id="316" r:id="rId2"/>
    <p:sldId id="366" r:id="rId3"/>
    <p:sldId id="317" r:id="rId4"/>
    <p:sldId id="356" r:id="rId5"/>
    <p:sldId id="341" r:id="rId6"/>
    <p:sldId id="360" r:id="rId7"/>
    <p:sldId id="361" r:id="rId8"/>
    <p:sldId id="362" r:id="rId9"/>
    <p:sldId id="363" r:id="rId10"/>
    <p:sldId id="329"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0" autoAdjust="0"/>
    <p:restoredTop sz="59824" autoAdjust="0"/>
  </p:normalViewPr>
  <p:slideViewPr>
    <p:cSldViewPr snapToGrid="0">
      <p:cViewPr varScale="1">
        <p:scale>
          <a:sx n="54" d="100"/>
          <a:sy n="54" d="100"/>
        </p:scale>
        <p:origin x="1383" y="45"/>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6/5/2020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6/5/2020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After today’s session, take some time to think about some situations in which you might want to use Clinical Queries, CER Queries, and Subject Searches. Take some time to explore these tools. </a:t>
            </a:r>
          </a:p>
          <a:p>
            <a:endParaRPr lang="en-US" sz="1400" baseline="0" dirty="0" smtClean="0"/>
          </a:p>
          <a:p>
            <a:r>
              <a:rPr lang="en-US" sz="1400" baseline="0" dirty="0" smtClean="0"/>
              <a:t>Remember, these are all types of Topic-Specific Queries accessible via the PubMed homepage. They all, in different ways, help you narrow down the types of results you will get from a simple search, which will save you a lot of time when you’re looking for high-quality evidence but don’t have time to sift through and analyze a lot of results. </a:t>
            </a:r>
          </a:p>
          <a:p>
            <a:endParaRPr lang="en-US" sz="1400" baseline="0" dirty="0" smtClean="0"/>
          </a:p>
          <a:p>
            <a:r>
              <a:rPr lang="en-US" sz="1400" baseline="0" dirty="0" smtClean="0"/>
              <a:t>In the next module, we’ll talk more about how to know what type of resources you need to best answer your research question. The tools we just discussed will become even more useful in some situations when you’re looking for a particular type of literature.</a:t>
            </a:r>
          </a:p>
          <a:p>
            <a:endParaRPr lang="en-US" sz="140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endParaRPr lang="en-US"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tx1"/>
              </a:solidFill>
              <a:effectLst/>
              <a:latin typeface="+mn-lt"/>
              <a:ea typeface="+mn-ea"/>
              <a:cs typeface="+mn-cs"/>
            </a:endParaRPr>
          </a:p>
          <a:p>
            <a:endParaRPr lang="en-US" sz="1400" baseline="0" dirty="0" smtClean="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339697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[NOTE TO FACILITATOR</a:t>
            </a:r>
            <a:r>
              <a:rPr lang="en-US" b="1" baseline="0" smtClean="0"/>
              <a:t>: If </a:t>
            </a:r>
            <a:r>
              <a:rPr lang="en-US" b="1" baseline="0" dirty="0" smtClean="0"/>
              <a:t>you skipped the optional modules 5-6 of the EBP Track you should replace this discussed question with the take home point from module 4: “What are some ways you have used PubMed to narrow search results?”]</a:t>
            </a:r>
          </a:p>
          <a:p>
            <a:endParaRPr lang="en-US" baseline="0" dirty="0" smtClean="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258641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PubMed offers a nice selection of what is called Topic-Specific or Special Queries. These are essentially complex pre-made search filters designed to limit your search to what you’re really looking for and reduce the number of extraneous results. </a:t>
            </a:r>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2500289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Using the Topic-Specific Queries tools in PubMed can be a great way to save time by locating the information you need more quickly.</a:t>
            </a:r>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412942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Clinical Queries is one of these special queries that is specific to clinical care. You can find this special query on the homepage under “find”. </a:t>
            </a:r>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968693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search tool has an extremely simple interface. You can just put in the search term or terms of your choice and search. </a:t>
            </a:r>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69710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Your results page will display 3 columns:</a:t>
            </a:r>
          </a:p>
          <a:p>
            <a:r>
              <a:rPr lang="en-US" baseline="0" dirty="0" smtClean="0"/>
              <a:t>Clinical Study Categories,</a:t>
            </a:r>
          </a:p>
          <a:p>
            <a:r>
              <a:rPr lang="en-US" baseline="0" dirty="0" smtClean="0"/>
              <a:t>Systematic Reviews,</a:t>
            </a:r>
          </a:p>
          <a:p>
            <a:r>
              <a:rPr lang="en-US" baseline="0" dirty="0" smtClean="0"/>
              <a:t>and Medical Genetics.</a:t>
            </a:r>
          </a:p>
          <a:p>
            <a:endParaRPr lang="en-US" baseline="0" dirty="0" smtClean="0"/>
          </a:p>
          <a:p>
            <a:r>
              <a:rPr lang="en-US" baseline="0" dirty="0" smtClean="0"/>
              <a:t>Clinical Study Categories will automatically give you literature relating to therapy for the item you searched for, but you can choose from Etiology, Diagnosis, Therapy, Prognosis, and Clinical Prediction Guides using the “Category” drop-down menu.</a:t>
            </a:r>
          </a:p>
          <a:p>
            <a:r>
              <a:rPr lang="en-US" baseline="0" dirty="0" smtClean="0"/>
              <a:t>If you have a lot of results, you can also change the “Scope” drop-down menu to be narrow instead of broad, so your results will be more focused. </a:t>
            </a:r>
          </a:p>
          <a:p>
            <a:endParaRPr lang="en-US" baseline="0" dirty="0" smtClean="0"/>
          </a:p>
          <a:p>
            <a:r>
              <a:rPr lang="en-US" baseline="0" dirty="0" smtClean="0"/>
              <a:t>The Systematic Reviews column will return systematic review articles on the topic, which can be very useful for EBP, since systematic reviews are considered a source of high-quality evidence.</a:t>
            </a:r>
          </a:p>
          <a:p>
            <a:endParaRPr lang="en-US" baseline="0" dirty="0" smtClean="0"/>
          </a:p>
          <a:p>
            <a:r>
              <a:rPr lang="en-US" baseline="0" dirty="0" smtClean="0"/>
              <a:t>Finally, the third column will return articles relating to the medical genetics of your topic, if available. You can also narrow these results using the drop-down menu in this column.</a:t>
            </a:r>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3892832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scroll to the bottom of the listed results for each column, you will see a link that says “See all.” Clicking on this will bring you to a more familiar-looking PubMed results page, where you can apply any filters you’d like. You’ll learn more about filtering your results in an upcoming module. </a:t>
            </a:r>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379085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6/5/2020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6/5/2020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6/5/2020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6/5/2020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6/5/2020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6/5/2020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6/5/2020</a:t>
            </a:fld>
            <a:endParaRPr lang="en-US"/>
          </a:p>
        </p:txBody>
      </p:sp>
      <p:sp>
        <p:nvSpPr>
          <p:cNvPr id="8" name="Footer Placeholder 7"/>
          <p:cNvSpPr>
            <a:spLocks noGrp="1"/>
          </p:cNvSpPr>
          <p:nvPr>
            <p:ph type="ftr" sz="quarter" idx="11"/>
          </p:nvPr>
        </p:nvSpPr>
        <p:spPr/>
        <p:txBody>
          <a:bodyPr/>
          <a:lstStyle/>
          <a:p>
            <a:r>
              <a:rPr lang="en-US" smtClean="0"/>
              <a:t>#citeNLM2018</a:t>
            </a:r>
            <a:endParaRPr lang="en-US"/>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6/5/2020</a:t>
            </a:fld>
            <a:endParaRPr lang="en-US"/>
          </a:p>
        </p:txBody>
      </p:sp>
      <p:sp>
        <p:nvSpPr>
          <p:cNvPr id="4" name="Footer Placeholder 3"/>
          <p:cNvSpPr>
            <a:spLocks noGrp="1"/>
          </p:cNvSpPr>
          <p:nvPr>
            <p:ph type="ftr" sz="quarter" idx="11"/>
          </p:nvPr>
        </p:nvSpPr>
        <p:spPr/>
        <p:txBody>
          <a:bodyPr/>
          <a:lstStyle/>
          <a:p>
            <a:r>
              <a:rPr lang="en-US" smtClean="0"/>
              <a:t>#citeNLM2018</a:t>
            </a:r>
            <a:endParaRPr lang="en-US"/>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6/5/2020</a:t>
            </a:fld>
            <a:endParaRPr lang="en-US"/>
          </a:p>
        </p:txBody>
      </p:sp>
      <p:sp>
        <p:nvSpPr>
          <p:cNvPr id="3" name="Footer Placeholder 2"/>
          <p:cNvSpPr>
            <a:spLocks noGrp="1"/>
          </p:cNvSpPr>
          <p:nvPr>
            <p:ph type="ftr" sz="quarter" idx="11"/>
          </p:nvPr>
        </p:nvSpPr>
        <p:spPr/>
        <p:txBody>
          <a:bodyPr/>
          <a:lstStyle/>
          <a:p>
            <a:r>
              <a:rPr lang="en-US" smtClean="0"/>
              <a:t>#citeNLM2018</a:t>
            </a:r>
            <a:endParaRPr lang="en-US"/>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6/5/2020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6/5/2020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6/5/2020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#citeNLM2018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cbi.nlm.nih.gov/pubmed/clinica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latin typeface="+mn-lt"/>
              </a:rPr>
              <a:t>How do I search in PubMed using Clinical Queries?</a:t>
            </a:r>
            <a:endParaRPr lang="en-US" dirty="0">
              <a:latin typeface="+mn-lt"/>
            </a:endParaRPr>
          </a:p>
        </p:txBody>
      </p:sp>
      <p:sp>
        <p:nvSpPr>
          <p:cNvPr id="2" name="Subtitle 1"/>
          <p:cNvSpPr>
            <a:spLocks noGrp="1"/>
          </p:cNvSpPr>
          <p:nvPr>
            <p:ph type="subTitle" idx="1"/>
          </p:nvPr>
        </p:nvSpPr>
        <p:spPr/>
        <p:txBody>
          <a:bodyPr/>
          <a:lstStyle/>
          <a:p>
            <a:r>
              <a:rPr lang="en-US" i="1" dirty="0" smtClean="0"/>
              <a:t>Acquire</a:t>
            </a:r>
            <a:endParaRPr lang="en-US" i="1" dirty="0"/>
          </a:p>
        </p:txBody>
      </p:sp>
    </p:spTree>
    <p:extLst>
      <p:ext uri="{BB962C8B-B14F-4D97-AF65-F5344CB8AC3E}">
        <p14:creationId xmlns:p14="http://schemas.microsoft.com/office/powerpoint/2010/main" val="496183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a:xfrm>
            <a:off x="838200" y="1413798"/>
            <a:ext cx="6564682" cy="4567901"/>
          </a:xfrm>
        </p:spPr>
        <p:txBody>
          <a:bodyPr>
            <a:normAutofit lnSpcReduction="10000"/>
          </a:bodyPr>
          <a:lstStyle/>
          <a:p>
            <a:pPr marL="0" indent="0">
              <a:buNone/>
            </a:pPr>
            <a:r>
              <a:rPr lang="en-US" i="1" dirty="0" smtClean="0"/>
              <a:t>Consider: </a:t>
            </a:r>
          </a:p>
          <a:p>
            <a:r>
              <a:rPr lang="en-US" dirty="0" smtClean="0"/>
              <a:t>Think of some situations in which you might want to use Clinical Queries, CER Queries, and </a:t>
            </a:r>
            <a:r>
              <a:rPr lang="en-US" smtClean="0"/>
              <a:t>Subject Searches</a:t>
            </a:r>
            <a:endParaRPr lang="en-US" dirty="0" smtClean="0"/>
          </a:p>
          <a:p>
            <a:pPr marL="0" indent="0">
              <a:buNone/>
            </a:pPr>
            <a:r>
              <a:rPr lang="en-US" i="1" dirty="0" smtClean="0"/>
              <a:t>Remember:</a:t>
            </a:r>
          </a:p>
          <a:p>
            <a:pPr lvl="0"/>
            <a:r>
              <a:rPr lang="en-US" dirty="0" smtClean="0"/>
              <a:t>PubMed offers several types of Topic-Specific Queries including Clinical Queries, Comparative </a:t>
            </a:r>
            <a:r>
              <a:rPr lang="en-US" dirty="0"/>
              <a:t>Effectiveness Research </a:t>
            </a:r>
            <a:r>
              <a:rPr lang="en-US" dirty="0" smtClean="0"/>
              <a:t>Queries, and Subject Searches</a:t>
            </a:r>
          </a:p>
          <a:p>
            <a:pPr lvl="0"/>
            <a:r>
              <a:rPr lang="en-US" dirty="0" smtClean="0"/>
              <a:t>These tools help narrow down the types of results you are getting and save time</a:t>
            </a:r>
          </a:p>
          <a:p>
            <a:pPr lvl="0"/>
            <a:endParaRPr lang="en-US" dirty="0"/>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a:xfrm>
            <a:off x="838200" y="1782064"/>
            <a:ext cx="5036179" cy="3862607"/>
          </a:xfrm>
        </p:spPr>
        <p:txBody>
          <a:bodyPr>
            <a:normAutofit/>
          </a:bodyPr>
          <a:lstStyle/>
          <a:p>
            <a:pPr marL="0" indent="0">
              <a:buNone/>
            </a:pPr>
            <a:r>
              <a:rPr lang="en-US" sz="3200" dirty="0"/>
              <a:t>If you’re building a search with </a:t>
            </a:r>
            <a:r>
              <a:rPr lang="en-US" sz="3200" dirty="0" err="1"/>
              <a:t>MeSH</a:t>
            </a:r>
            <a:r>
              <a:rPr lang="en-US" sz="3200" dirty="0"/>
              <a:t> terms, what might you do if you find that one of your terms does not have an appropriate </a:t>
            </a:r>
            <a:r>
              <a:rPr lang="en-US" sz="3200" dirty="0" err="1"/>
              <a:t>MeSH</a:t>
            </a:r>
            <a:r>
              <a:rPr lang="en-US" sz="3200" dirty="0"/>
              <a:t> term to use?</a:t>
            </a:r>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8815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smtClean="0"/>
              <a:t>By the end of the program, participants will: </a:t>
            </a:r>
          </a:p>
          <a:p>
            <a:r>
              <a:rPr lang="en-US" dirty="0" smtClean="0"/>
              <a:t>Describe the purpose of PubMed’s Topic-Specific </a:t>
            </a:r>
            <a:r>
              <a:rPr lang="en-US" dirty="0"/>
              <a:t>Queries </a:t>
            </a:r>
            <a:r>
              <a:rPr lang="en-US" dirty="0" smtClean="0"/>
              <a:t>tools </a:t>
            </a:r>
          </a:p>
          <a:p>
            <a:endParaRPr lang="en-US" dirty="0" smtClean="0"/>
          </a:p>
          <a:p>
            <a:pPr marL="0" indent="0">
              <a:buNone/>
            </a:pPr>
            <a:endParaRPr lang="en-US" dirty="0" smtClean="0"/>
          </a:p>
          <a:p>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Topic-Specific Queries</a:t>
            </a:r>
            <a:endParaRPr lang="en-US" dirty="0"/>
          </a:p>
        </p:txBody>
      </p:sp>
      <p:sp>
        <p:nvSpPr>
          <p:cNvPr id="3" name="Content Placeholder 2"/>
          <p:cNvSpPr>
            <a:spLocks noGrp="1"/>
          </p:cNvSpPr>
          <p:nvPr>
            <p:ph idx="1"/>
          </p:nvPr>
        </p:nvSpPr>
        <p:spPr>
          <a:xfrm>
            <a:off x="1009650" y="1954800"/>
            <a:ext cx="9715499" cy="3912600"/>
          </a:xfrm>
        </p:spPr>
        <p:txBody>
          <a:bodyPr>
            <a:noAutofit/>
          </a:bodyPr>
          <a:lstStyle/>
          <a:p>
            <a:pPr marL="0" indent="0">
              <a:lnSpc>
                <a:spcPct val="100000"/>
              </a:lnSpc>
              <a:buNone/>
            </a:pPr>
            <a:r>
              <a:rPr lang="en-US" sz="4400" dirty="0" smtClean="0"/>
              <a:t>Topic-Specific (Special) Queries are a selection of pre-built search strategies that will limit your results to a certain topical area. </a:t>
            </a:r>
            <a:endParaRPr lang="en-US" sz="4400" baseline="30000" dirty="0"/>
          </a:p>
        </p:txBody>
      </p:sp>
    </p:spTree>
    <p:extLst>
      <p:ext uri="{BB962C8B-B14F-4D97-AF65-F5344CB8AC3E}">
        <p14:creationId xmlns:p14="http://schemas.microsoft.com/office/powerpoint/2010/main" val="3688579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Time-saving tools</a:t>
            </a:r>
            <a:endParaRPr lang="en-US" dirty="0"/>
          </a:p>
        </p:txBody>
      </p:sp>
      <p:sp>
        <p:nvSpPr>
          <p:cNvPr id="3" name="Content Placeholder 2"/>
          <p:cNvSpPr>
            <a:spLocks noGrp="1"/>
          </p:cNvSpPr>
          <p:nvPr>
            <p:ph idx="1"/>
          </p:nvPr>
        </p:nvSpPr>
        <p:spPr>
          <a:xfrm>
            <a:off x="1776125" y="1954800"/>
            <a:ext cx="8639750" cy="2946791"/>
          </a:xfrm>
        </p:spPr>
        <p:txBody>
          <a:bodyPr>
            <a:noAutofit/>
          </a:bodyPr>
          <a:lstStyle/>
          <a:p>
            <a:pPr marL="0" indent="0" algn="ctr">
              <a:lnSpc>
                <a:spcPct val="100000"/>
              </a:lnSpc>
              <a:buNone/>
            </a:pPr>
            <a:r>
              <a:rPr lang="en-US" sz="4400" dirty="0" smtClean="0"/>
              <a:t>The Topic-Specific Queries tools in PubMed can save you a lot of time and effort in searching! </a:t>
            </a:r>
            <a:endParaRPr lang="en-US" sz="4400" baseline="30000" dirty="0"/>
          </a:p>
        </p:txBody>
      </p:sp>
    </p:spTree>
    <p:extLst>
      <p:ext uri="{BB962C8B-B14F-4D97-AF65-F5344CB8AC3E}">
        <p14:creationId xmlns:p14="http://schemas.microsoft.com/office/powerpoint/2010/main" val="2052588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Clinical Queries (1) </a:t>
            </a:r>
            <a:endParaRPr lang="en-US" sz="2000" dirty="0"/>
          </a:p>
        </p:txBody>
      </p:sp>
      <p:pic>
        <p:nvPicPr>
          <p:cNvPr id="2" name="Picture 1" descr="PubMed homepage"/>
          <p:cNvPicPr>
            <a:picLocks noChangeAspect="1"/>
          </p:cNvPicPr>
          <p:nvPr/>
        </p:nvPicPr>
        <p:blipFill rotWithShape="1">
          <a:blip r:embed="rId3"/>
          <a:srcRect b="3884"/>
          <a:stretch/>
        </p:blipFill>
        <p:spPr>
          <a:xfrm>
            <a:off x="2078837" y="1536384"/>
            <a:ext cx="8034326" cy="4411656"/>
          </a:xfrm>
          <a:prstGeom prst="rect">
            <a:avLst/>
          </a:prstGeom>
        </p:spPr>
      </p:pic>
      <p:sp>
        <p:nvSpPr>
          <p:cNvPr id="9" name="Oval 8" descr="Circle around link to clinical queries page"/>
          <p:cNvSpPr/>
          <p:nvPr/>
        </p:nvSpPr>
        <p:spPr>
          <a:xfrm>
            <a:off x="4405186" y="5450335"/>
            <a:ext cx="1551489" cy="3167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137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Clinical Queries (2) </a:t>
            </a:r>
            <a:r>
              <a:rPr lang="en-US" sz="2000" dirty="0" smtClean="0"/>
              <a:t>(</a:t>
            </a:r>
            <a:r>
              <a:rPr lang="en-US" sz="2000" dirty="0" smtClean="0">
                <a:hlinkClick r:id="rId3"/>
              </a:rPr>
              <a:t>URL to PubMed Clinical Queries</a:t>
            </a:r>
            <a:r>
              <a:rPr lang="en-US" sz="2000" dirty="0" smtClean="0"/>
              <a:t>)</a:t>
            </a:r>
            <a:endParaRPr lang="en-US" sz="2000" dirty="0"/>
          </a:p>
        </p:txBody>
      </p:sp>
      <p:pic>
        <p:nvPicPr>
          <p:cNvPr id="2" name="Picture 1" descr="Screenshot of PubMed Clinical Queries page"/>
          <p:cNvPicPr>
            <a:picLocks noChangeAspect="1"/>
          </p:cNvPicPr>
          <p:nvPr/>
        </p:nvPicPr>
        <p:blipFill>
          <a:blip r:embed="rId4"/>
          <a:stretch>
            <a:fillRect/>
          </a:stretch>
        </p:blipFill>
        <p:spPr>
          <a:xfrm>
            <a:off x="838200" y="1866900"/>
            <a:ext cx="10552715" cy="3438525"/>
          </a:xfrm>
          <a:prstGeom prst="rect">
            <a:avLst/>
          </a:prstGeom>
        </p:spPr>
      </p:pic>
    </p:spTree>
    <p:extLst>
      <p:ext uri="{BB962C8B-B14F-4D97-AF65-F5344CB8AC3E}">
        <p14:creationId xmlns:p14="http://schemas.microsoft.com/office/powerpoint/2010/main" val="3998251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Clinical Queries (3)</a:t>
            </a:r>
            <a:endParaRPr lang="en-US" sz="2000" dirty="0"/>
          </a:p>
        </p:txBody>
      </p:sp>
      <p:pic>
        <p:nvPicPr>
          <p:cNvPr id="3" name="Picture 2" descr="Search for smoking cessation on PubMed Clinical Queries"/>
          <p:cNvPicPr>
            <a:picLocks noChangeAspect="1"/>
          </p:cNvPicPr>
          <p:nvPr/>
        </p:nvPicPr>
        <p:blipFill>
          <a:blip r:embed="rId3"/>
          <a:stretch>
            <a:fillRect/>
          </a:stretch>
        </p:blipFill>
        <p:spPr>
          <a:xfrm>
            <a:off x="1607069" y="1385887"/>
            <a:ext cx="8977862" cy="4348163"/>
          </a:xfrm>
          <a:prstGeom prst="rect">
            <a:avLst/>
          </a:prstGeom>
        </p:spPr>
      </p:pic>
    </p:spTree>
    <p:extLst>
      <p:ext uri="{BB962C8B-B14F-4D97-AF65-F5344CB8AC3E}">
        <p14:creationId xmlns:p14="http://schemas.microsoft.com/office/powerpoint/2010/main" val="3236088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Clinical Queries (4)</a:t>
            </a:r>
            <a:endParaRPr lang="en-US" sz="2000" dirty="0"/>
          </a:p>
        </p:txBody>
      </p:sp>
      <p:pic>
        <p:nvPicPr>
          <p:cNvPr id="2" name="Picture 1" descr="Screenshot of &quot;See all&quot; button for results on smoking cessation"/>
          <p:cNvPicPr>
            <a:picLocks noChangeAspect="1"/>
          </p:cNvPicPr>
          <p:nvPr/>
        </p:nvPicPr>
        <p:blipFill rotWithShape="1">
          <a:blip r:embed="rId3"/>
          <a:srcRect r="67197"/>
          <a:stretch/>
        </p:blipFill>
        <p:spPr>
          <a:xfrm>
            <a:off x="0" y="1780237"/>
            <a:ext cx="5355424" cy="1768763"/>
          </a:xfrm>
          <a:prstGeom prst="rect">
            <a:avLst/>
          </a:prstGeom>
        </p:spPr>
      </p:pic>
      <p:sp>
        <p:nvSpPr>
          <p:cNvPr id="7" name="Oval 6" descr="Circle"/>
          <p:cNvSpPr/>
          <p:nvPr/>
        </p:nvSpPr>
        <p:spPr>
          <a:xfrm>
            <a:off x="3932808" y="2947386"/>
            <a:ext cx="1422616" cy="4882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shoht of the PubMed results for smoking cessation using the Therapy/Broad filter."/>
          <p:cNvPicPr>
            <a:picLocks noChangeAspect="1"/>
          </p:cNvPicPr>
          <p:nvPr/>
        </p:nvPicPr>
        <p:blipFill>
          <a:blip r:embed="rId4"/>
          <a:stretch>
            <a:fillRect/>
          </a:stretch>
        </p:blipFill>
        <p:spPr>
          <a:xfrm>
            <a:off x="5445017" y="1526278"/>
            <a:ext cx="6543282" cy="5331722"/>
          </a:xfrm>
          <a:prstGeom prst="rect">
            <a:avLst/>
          </a:prstGeom>
        </p:spPr>
      </p:pic>
      <p:sp>
        <p:nvSpPr>
          <p:cNvPr id="6" name="Bent Arrow 5" descr="Arrow"/>
          <p:cNvSpPr/>
          <p:nvPr/>
        </p:nvSpPr>
        <p:spPr>
          <a:xfrm rot="10800000" flipH="1">
            <a:off x="4440653" y="3638549"/>
            <a:ext cx="1181100" cy="1090612"/>
          </a:xfrm>
          <a:prstGeom prst="ben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04683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7553</TotalTime>
  <Words>888</Words>
  <Application>Microsoft Office PowerPoint</Application>
  <PresentationFormat>Widescreen</PresentationFormat>
  <Paragraphs>57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How do I search in PubMed using Clinical Queries?</vt:lpstr>
      <vt:lpstr>Discussion question</vt:lpstr>
      <vt:lpstr>Objectives</vt:lpstr>
      <vt:lpstr>Topic-Specific Queries</vt:lpstr>
      <vt:lpstr>Time-saving tools</vt:lpstr>
      <vt:lpstr>Clinical Queries (1) </vt:lpstr>
      <vt:lpstr>Clinical Queries (2) (URL to PubMed Clinical Queries)</vt:lpstr>
      <vt:lpstr>Clinical Queries (3)</vt:lpstr>
      <vt:lpstr>Clinical Queries (4)</vt:lpstr>
      <vt:lpstr>Take home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Windows User</cp:lastModifiedBy>
  <cp:revision>410</cp:revision>
  <cp:lastPrinted>2019-07-12T16:33:52Z</cp:lastPrinted>
  <dcterms:created xsi:type="dcterms:W3CDTF">2018-06-07T18:55:41Z</dcterms:created>
  <dcterms:modified xsi:type="dcterms:W3CDTF">2020-06-05T15:44:55Z</dcterms:modified>
</cp:coreProperties>
</file>